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DM Sans" pitchFamily="2" charset="0"/>
      <p:regular r:id="rId12"/>
      <p:bold r:id="rId13"/>
      <p:italic r:id="rId14"/>
      <p:boldItalic r:id="rId15"/>
    </p:embeddedFont>
    <p:embeddedFont>
      <p:font typeface="Libre Baskerville" panose="02000000000000000000" pitchFamily="2" charset="0"/>
      <p:regular r:id="rId16"/>
      <p:bold r:id="rId17"/>
      <p:italic r:id="rId1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061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0887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Memory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45781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73689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Definition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78583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brain's ability to acquire, store, retain, and lastly retrieve information.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7667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It is also a repository of actions, information, thoughts, feelings, scents, and tastes that the person exert and acquire everyday.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5366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Types of Memory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702606"/>
            <a:ext cx="3664744" cy="823198"/>
          </a:xfrm>
          <a:prstGeom prst="roundRect">
            <a:avLst>
              <a:gd name="adj" fmla="val 11573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624" y="39370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Sensory Memory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10171748" y="3702606"/>
            <a:ext cx="3664863" cy="823198"/>
          </a:xfrm>
          <a:prstGeom prst="roundRect">
            <a:avLst>
              <a:gd name="adj" fmla="val 11573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406182" y="3937040"/>
            <a:ext cx="299644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Short-term Memory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6280190" y="4752618"/>
            <a:ext cx="7556421" cy="823198"/>
          </a:xfrm>
          <a:prstGeom prst="roundRect">
            <a:avLst>
              <a:gd name="adj" fmla="val 11573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14624" y="4987052"/>
            <a:ext cx="294739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Long-term Memory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0436" y="1547813"/>
            <a:ext cx="4531876" cy="5133975"/>
          </a:xfrm>
          <a:prstGeom prst="roundRect">
            <a:avLst>
              <a:gd name="adj" fmla="val 3604"/>
            </a:avLst>
          </a:prstGeom>
          <a:solidFill>
            <a:srgbClr val="B88E23"/>
          </a:solidFill>
          <a:ln/>
        </p:spPr>
      </p:sp>
      <p:sp>
        <p:nvSpPr>
          <p:cNvPr id="3" name="Text 1"/>
          <p:cNvSpPr/>
          <p:nvPr/>
        </p:nvSpPr>
        <p:spPr>
          <a:xfrm>
            <a:off x="857250" y="2017038"/>
            <a:ext cx="4078248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Sensory Memory</a:t>
            </a:r>
            <a:endParaRPr lang="en-US" sz="4450" dirty="0"/>
          </a:p>
        </p:txBody>
      </p:sp>
      <p:sp>
        <p:nvSpPr>
          <p:cNvPr id="4" name="Text 2"/>
          <p:cNvSpPr/>
          <p:nvPr/>
        </p:nvSpPr>
        <p:spPr>
          <a:xfrm>
            <a:off x="857250" y="3661410"/>
            <a:ext cx="407824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It involves: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857250" y="4228386"/>
            <a:ext cx="4078248" cy="2131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Touch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Sight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Hearing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Taste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Smell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981" y="1802963"/>
            <a:ext cx="8284131" cy="46236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668191"/>
            <a:ext cx="59952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Short-term Memory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830598"/>
            <a:ext cx="6407944" cy="1730812"/>
          </a:xfrm>
          <a:prstGeom prst="roundRect">
            <a:avLst>
              <a:gd name="adj" fmla="val 8453"/>
            </a:avLst>
          </a:prstGeom>
          <a:solidFill>
            <a:srgbClr val="FFFDFA"/>
          </a:solidFill>
          <a:ln w="30480">
            <a:solidFill>
              <a:srgbClr val="DDD3B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310" y="3830598"/>
            <a:ext cx="121920" cy="1730812"/>
          </a:xfrm>
          <a:prstGeom prst="roundRect">
            <a:avLst>
              <a:gd name="adj" fmla="val 78139"/>
            </a:avLst>
          </a:prstGeom>
          <a:solidFill>
            <a:srgbClr val="B88E23"/>
          </a:solidFill>
          <a:ln/>
        </p:spPr>
      </p:sp>
      <p:sp>
        <p:nvSpPr>
          <p:cNvPr id="5" name="Text 3"/>
          <p:cNvSpPr/>
          <p:nvPr/>
        </p:nvSpPr>
        <p:spPr>
          <a:xfrm>
            <a:off x="1142524" y="4087892"/>
            <a:ext cx="405681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Characterized by Forgetting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2524" y="4578310"/>
            <a:ext cx="58019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It is characterized by the notion of forgetting.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3830598"/>
            <a:ext cx="6408063" cy="1730812"/>
          </a:xfrm>
          <a:prstGeom prst="roundRect">
            <a:avLst>
              <a:gd name="adj" fmla="val 8453"/>
            </a:avLst>
          </a:prstGeom>
          <a:solidFill>
            <a:srgbClr val="FFFDFA"/>
          </a:solidFill>
          <a:ln w="30480">
            <a:solidFill>
              <a:srgbClr val="DDD3B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98067" y="3830598"/>
            <a:ext cx="121920" cy="1730812"/>
          </a:xfrm>
          <a:prstGeom prst="roundRect">
            <a:avLst>
              <a:gd name="adj" fmla="val 78139"/>
            </a:avLst>
          </a:prstGeom>
          <a:solidFill>
            <a:srgbClr val="B88E23"/>
          </a:solidFill>
          <a:ln/>
        </p:spPr>
      </p:sp>
      <p:sp>
        <p:nvSpPr>
          <p:cNvPr id="9" name="Text 7"/>
          <p:cNvSpPr/>
          <p:nvPr/>
        </p:nvSpPr>
        <p:spPr>
          <a:xfrm>
            <a:off x="7777282" y="408789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Brain Classification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777282" y="4578310"/>
            <a:ext cx="58020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usually happens when the brain classifies the event as not important.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972276"/>
            <a:ext cx="589716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Long-term Memory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1133951" y="4276368"/>
            <a:ext cx="721625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can last forever and recalls information dating back to childhood.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4021217"/>
            <a:ext cx="30480" cy="1236107"/>
          </a:xfrm>
          <a:prstGeom prst="rect">
            <a:avLst/>
          </a:prstGeom>
          <a:solidFill>
            <a:srgbClr val="B88E23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0233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Types of Long-term Memory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3260050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44253" y="32600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Episodic Memory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644253" y="3750469"/>
            <a:ext cx="670595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Place, event, people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790" y="4566999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44253" y="4566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Semantic Memory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644253" y="5057418"/>
            <a:ext cx="670595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Words, language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790" y="5873948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44253" y="58739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Procedural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644253" y="6364367"/>
            <a:ext cx="670595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Unconscious making of some things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2456" y="697349"/>
            <a:ext cx="5017651" cy="53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Memory Impediments</a:t>
            </a:r>
            <a:endParaRPr lang="en-US" sz="3350" dirty="0"/>
          </a:p>
        </p:txBody>
      </p:sp>
      <p:sp>
        <p:nvSpPr>
          <p:cNvPr id="4" name="Shape 1"/>
          <p:cNvSpPr/>
          <p:nvPr/>
        </p:nvSpPr>
        <p:spPr>
          <a:xfrm>
            <a:off x="602456" y="1431250"/>
            <a:ext cx="7939087" cy="1883569"/>
          </a:xfrm>
          <a:prstGeom prst="roundRect">
            <a:avLst>
              <a:gd name="adj" fmla="val 383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82122" y="1610916"/>
            <a:ext cx="516374" cy="516374"/>
          </a:xfrm>
          <a:prstGeom prst="roundRect">
            <a:avLst>
              <a:gd name="adj" fmla="val 17706324"/>
            </a:avLst>
          </a:prstGeom>
          <a:solidFill>
            <a:srgbClr val="B88E23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163" y="1752957"/>
            <a:ext cx="232291" cy="2322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82122" y="2257901"/>
            <a:ext cx="2151817" cy="268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Forgetting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782122" y="2605088"/>
            <a:ext cx="7579757" cy="530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Font typeface="+mj-lt"/>
              <a:buAutoNum type="arabicPeriod"/>
            </a:pPr>
            <a:r>
              <a:rPr lang="en-US" sz="13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Illness</a:t>
            </a:r>
            <a:endParaRPr lang="en-US" sz="1350" dirty="0"/>
          </a:p>
          <a:p>
            <a:pPr marL="342900" indent="-342900" algn="l">
              <a:lnSpc>
                <a:spcPts val="1900"/>
              </a:lnSpc>
              <a:buSzPct val="100000"/>
              <a:buFont typeface="+mj-lt"/>
              <a:buAutoNum type="arabicPeriod" startAt="2"/>
            </a:pPr>
            <a:r>
              <a:rPr lang="en-US" sz="13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Lack of concentration</a:t>
            </a:r>
            <a:endParaRPr lang="en-US" sz="1350" dirty="0"/>
          </a:p>
        </p:txBody>
      </p:sp>
      <p:sp>
        <p:nvSpPr>
          <p:cNvPr id="9" name="Shape 5"/>
          <p:cNvSpPr/>
          <p:nvPr/>
        </p:nvSpPr>
        <p:spPr>
          <a:xfrm>
            <a:off x="602456" y="3445431"/>
            <a:ext cx="7939087" cy="1275159"/>
          </a:xfrm>
          <a:prstGeom prst="roundRect">
            <a:avLst>
              <a:gd name="adj" fmla="val 5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782122" y="3625096"/>
            <a:ext cx="516374" cy="516374"/>
          </a:xfrm>
          <a:prstGeom prst="roundRect">
            <a:avLst>
              <a:gd name="adj" fmla="val 17706324"/>
            </a:avLst>
          </a:prstGeom>
          <a:solidFill>
            <a:srgbClr val="B88E23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4163" y="3767137"/>
            <a:ext cx="232291" cy="23229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82122" y="4272082"/>
            <a:ext cx="2151817" cy="268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Negligence</a:t>
            </a:r>
            <a:endParaRPr lang="en-US" sz="1650" dirty="0"/>
          </a:p>
        </p:txBody>
      </p:sp>
      <p:sp>
        <p:nvSpPr>
          <p:cNvPr id="13" name="Shape 8"/>
          <p:cNvSpPr/>
          <p:nvPr/>
        </p:nvSpPr>
        <p:spPr>
          <a:xfrm>
            <a:off x="602456" y="4851202"/>
            <a:ext cx="7939087" cy="1275159"/>
          </a:xfrm>
          <a:prstGeom prst="roundRect">
            <a:avLst>
              <a:gd name="adj" fmla="val 5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4" name="Shape 9"/>
          <p:cNvSpPr/>
          <p:nvPr/>
        </p:nvSpPr>
        <p:spPr>
          <a:xfrm>
            <a:off x="782122" y="5030867"/>
            <a:ext cx="516374" cy="516374"/>
          </a:xfrm>
          <a:prstGeom prst="roundRect">
            <a:avLst>
              <a:gd name="adj" fmla="val 17706324"/>
            </a:avLst>
          </a:prstGeom>
          <a:solidFill>
            <a:srgbClr val="B88E23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4163" y="5172908"/>
            <a:ext cx="232291" cy="23229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82122" y="5677853"/>
            <a:ext cx="2852499" cy="268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Mixing up of Information</a:t>
            </a:r>
            <a:endParaRPr lang="en-US" sz="1650" dirty="0"/>
          </a:p>
        </p:txBody>
      </p:sp>
      <p:sp>
        <p:nvSpPr>
          <p:cNvPr id="17" name="Shape 11"/>
          <p:cNvSpPr/>
          <p:nvPr/>
        </p:nvSpPr>
        <p:spPr>
          <a:xfrm>
            <a:off x="602456" y="6256973"/>
            <a:ext cx="7939087" cy="1275159"/>
          </a:xfrm>
          <a:prstGeom prst="roundRect">
            <a:avLst>
              <a:gd name="adj" fmla="val 5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782122" y="6436638"/>
            <a:ext cx="516374" cy="516374"/>
          </a:xfrm>
          <a:prstGeom prst="roundRect">
            <a:avLst>
              <a:gd name="adj" fmla="val 17706324"/>
            </a:avLst>
          </a:prstGeom>
          <a:solidFill>
            <a:srgbClr val="B88E23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4163" y="6578679"/>
            <a:ext cx="232291" cy="232291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782122" y="7083623"/>
            <a:ext cx="2151817" cy="268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Repression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3657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Practice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185511"/>
            <a:ext cx="7556421" cy="1730812"/>
          </a:xfrm>
          <a:prstGeom prst="roundRect">
            <a:avLst>
              <a:gd name="adj" fmla="val 8453"/>
            </a:avLst>
          </a:prstGeom>
          <a:solidFill>
            <a:srgbClr val="FFFDFA"/>
          </a:solidFill>
          <a:ln w="30480">
            <a:solidFill>
              <a:srgbClr val="DDD3B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63310" y="2185511"/>
            <a:ext cx="121920" cy="1730812"/>
          </a:xfrm>
          <a:prstGeom prst="roundRect">
            <a:avLst>
              <a:gd name="adj" fmla="val 78139"/>
            </a:avLst>
          </a:prstGeom>
          <a:solidFill>
            <a:srgbClr val="B88E23"/>
          </a:solidFill>
          <a:ln/>
        </p:spPr>
      </p:sp>
      <p:sp>
        <p:nvSpPr>
          <p:cNvPr id="6" name="Text 3"/>
          <p:cNvSpPr/>
          <p:nvPr/>
        </p:nvSpPr>
        <p:spPr>
          <a:xfrm>
            <a:off x="1142524" y="2442805"/>
            <a:ext cx="456033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Short-term Memory Reflection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42524" y="2933224"/>
            <a:ext cx="69503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Reflect on a journey where you experienced a short term memory.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93790" y="4143137"/>
            <a:ext cx="7556421" cy="1730812"/>
          </a:xfrm>
          <a:prstGeom prst="roundRect">
            <a:avLst>
              <a:gd name="adj" fmla="val 8453"/>
            </a:avLst>
          </a:prstGeom>
          <a:solidFill>
            <a:srgbClr val="FFFDFA"/>
          </a:solidFill>
          <a:ln w="30480">
            <a:solidFill>
              <a:srgbClr val="DDD3B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63310" y="4143137"/>
            <a:ext cx="121920" cy="1730812"/>
          </a:xfrm>
          <a:prstGeom prst="roundRect">
            <a:avLst>
              <a:gd name="adj" fmla="val 78139"/>
            </a:avLst>
          </a:prstGeom>
          <a:solidFill>
            <a:srgbClr val="B88E23"/>
          </a:solidFill>
          <a:ln/>
        </p:spPr>
      </p:sp>
      <p:sp>
        <p:nvSpPr>
          <p:cNvPr id="10" name="Text 7"/>
          <p:cNvSpPr/>
          <p:nvPr/>
        </p:nvSpPr>
        <p:spPr>
          <a:xfrm>
            <a:off x="1142524" y="4400431"/>
            <a:ext cx="41340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Episodic Language Learning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142524" y="4890849"/>
            <a:ext cx="69503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Reflect on a moment where you had an episodic language learning experience.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6129099"/>
            <a:ext cx="7556421" cy="963811"/>
          </a:xfrm>
          <a:prstGeom prst="roundRect">
            <a:avLst>
              <a:gd name="adj" fmla="val 9884"/>
            </a:avLst>
          </a:prstGeom>
          <a:solidFill>
            <a:srgbClr val="F3E4BF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04" y="6473190"/>
            <a:ext cx="283488" cy="22681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530906" y="6412587"/>
            <a:ext cx="65924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Thank You!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184</Words>
  <Application>Microsoft Office PowerPoint</Application>
  <PresentationFormat>Personnalisé</PresentationFormat>
  <Paragraphs>51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DM Sans</vt:lpstr>
      <vt:lpstr>Libre Baskerville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PC COM</dc:creator>
  <cp:lastModifiedBy>Karima Mebkhout</cp:lastModifiedBy>
  <cp:revision>2</cp:revision>
  <dcterms:created xsi:type="dcterms:W3CDTF">2026-04-05T21:10:08Z</dcterms:created>
  <dcterms:modified xsi:type="dcterms:W3CDTF">2026-04-05T22:48:25Z</dcterms:modified>
</cp:coreProperties>
</file>