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Outfit Extra Bold"/>
      <p:regular r:id="rId27"/>
    </p:embeddedFont>
    <p:embeddedFont>
      <p:font typeface="Arimo"/>
      <p:regular r:id="rId28"/>
    </p:embeddedFont>
    <p:embeddedFont>
      <p:font typeface="Arimo"/>
      <p:regular r:id="rId29"/>
    </p:embeddedFont>
    <p:embeddedFont>
      <p:font typeface="Arimo"/>
      <p:regular r:id="rId30"/>
    </p:embeddedFont>
    <p:embeddedFont>
      <p:font typeface="Arimo"/>
      <p:regular r:id="rId31"/>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1021-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slideLayout" Target="../slideLayouts/slideLayout12.xml"/><Relationship Id="rId7"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slideLayout" Target="../slideLayouts/slideLayout14.xml"/><Relationship Id="rId6"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slideLayout" Target="../slideLayouts/slideLayout15.xml"/><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slideLayout" Target="../slideLayouts/slideLayout17.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8.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19.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png"/><Relationship Id="rId6" Type="http://schemas.openxmlformats.org/officeDocument/2006/relationships/slideLayout" Target="../slideLayouts/slideLayout20.xml"/><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slideLayout" Target="../slideLayouts/slideLayout21.xml"/><Relationship Id="rId7"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slideLayout" Target="../slideLayouts/slideLayout5.xml"/><Relationship Id="rId6"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slideLayout" Target="../slideLayouts/slideLayout7.xml"/><Relationship Id="rId7"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slideLayout" Target="../slideLayouts/slideLayout8.xml"/><Relationship Id="rId7"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2175629"/>
            <a:ext cx="7007900" cy="708779"/>
          </a:xfrm>
          <a:prstGeom prst="rect">
            <a:avLst/>
          </a:prstGeom>
          <a:noFill/>
          <a:ln/>
        </p:spPr>
        <p:txBody>
          <a:bodyPr wrap="non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Motivating the Sales Force</a:t>
            </a:r>
            <a:endParaRPr lang="en-US" sz="4450" dirty="0"/>
          </a:p>
        </p:txBody>
      </p:sp>
      <p:sp>
        <p:nvSpPr>
          <p:cNvPr id="4" name="Text 1"/>
          <p:cNvSpPr/>
          <p:nvPr/>
        </p:nvSpPr>
        <p:spPr>
          <a:xfrm>
            <a:off x="6280190" y="3224570"/>
            <a:ext cx="7556421" cy="217741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Sales management is concerned with the personal selling activities of its company's supply force. To induce these people to produce good results to the maximum of their energy and capacity, it is important to motivate them. Our challenge mainly lies in motivating, training, and deploying a sales team to promote and market our products and thus achieve company goals.</a:t>
            </a:r>
            <a:endParaRPr lang="en-US" sz="1750" dirty="0"/>
          </a:p>
        </p:txBody>
      </p:sp>
      <p:sp>
        <p:nvSpPr>
          <p:cNvPr id="5" name="Shape 2"/>
          <p:cNvSpPr/>
          <p:nvPr/>
        </p:nvSpPr>
        <p:spPr>
          <a:xfrm>
            <a:off x="6280190" y="5674042"/>
            <a:ext cx="362903" cy="362903"/>
          </a:xfrm>
          <a:prstGeom prst="roundRect">
            <a:avLst>
              <a:gd name="adj" fmla="val 25194296"/>
            </a:avLst>
          </a:prstGeom>
          <a:noFill/>
          <a:ln w="7620">
            <a:solidFill>
              <a:srgbClr val="FFFFFF"/>
            </a:solidFill>
            <a:prstDash val="solid"/>
          </a:ln>
        </p:spPr>
      </p:sp>
      <p:pic>
        <p:nvPicPr>
          <p:cNvPr id="6" name="Image 1" descr="preencoded.png">    </p:cNvPr>
          <p:cNvPicPr>
            <a:picLocks noChangeAspect="1"/>
          </p:cNvPicPr>
          <p:nvPr/>
        </p:nvPicPr>
        <p:blipFill>
          <a:blip r:embed="rId2"/>
          <a:stretch>
            <a:fillRect/>
          </a:stretch>
        </p:blipFill>
        <p:spPr>
          <a:xfrm>
            <a:off x="6287810" y="5681663"/>
            <a:ext cx="347663" cy="347663"/>
          </a:xfrm>
          <a:prstGeom prst="rect">
            <a:avLst/>
          </a:prstGeom>
        </p:spPr>
      </p:pic>
      <p:sp>
        <p:nvSpPr>
          <p:cNvPr id="7" name="Text 3"/>
          <p:cNvSpPr/>
          <p:nvPr/>
        </p:nvSpPr>
        <p:spPr>
          <a:xfrm>
            <a:off x="6756440" y="5657136"/>
            <a:ext cx="1999774" cy="396835"/>
          </a:xfrm>
          <a:prstGeom prst="rect">
            <a:avLst/>
          </a:prstGeom>
          <a:noFill/>
          <a:ln/>
        </p:spPr>
        <p:txBody>
          <a:bodyPr wrap="none" lIns="0" tIns="0" rIns="0" bIns="0" rtlCol="0" anchor="t"/>
          <a:lstStyle/>
          <a:p>
            <a:pPr algn="l" indent="0" marL="0">
              <a:lnSpc>
                <a:spcPts val="3100"/>
              </a:lnSpc>
              <a:buNone/>
            </a:pPr>
            <a:r>
              <a:rPr lang="en-US" sz="2200" b="1" dirty="0">
                <a:solidFill>
                  <a:srgbClr val="2A2742"/>
                </a:solidFill>
                <a:latin typeface="Arimo Bold" pitchFamily="34" charset="0"/>
                <a:ea typeface="Arimo Bold" pitchFamily="34" charset="-122"/>
                <a:cs typeface="Arimo Bold" pitchFamily="34" charset="-120"/>
              </a:rPr>
              <a:t>by Djazia CHIB</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505063" y="396835"/>
            <a:ext cx="6234351" cy="451009"/>
          </a:xfrm>
          <a:prstGeom prst="rect">
            <a:avLst/>
          </a:prstGeom>
          <a:noFill/>
          <a:ln/>
        </p:spPr>
        <p:txBody>
          <a:bodyPr wrap="none" lIns="0" tIns="0" rIns="0" bIns="0" rtlCol="0" anchor="t"/>
          <a:lstStyle/>
          <a:p>
            <a:pPr algn="l" indent="0" marL="0">
              <a:lnSpc>
                <a:spcPts val="3550"/>
              </a:lnSpc>
              <a:buNone/>
            </a:pPr>
            <a:r>
              <a:rPr lang="en-US" sz="2800" b="1" dirty="0">
                <a:solidFill>
                  <a:srgbClr val="231971"/>
                </a:solidFill>
                <a:latin typeface="Outfit Extra Bold" pitchFamily="34" charset="0"/>
                <a:ea typeface="Outfit Extra Bold" pitchFamily="34" charset="-122"/>
                <a:cs typeface="Outfit Extra Bold" pitchFamily="34" charset="-120"/>
              </a:rPr>
              <a:t>Effectiveness of Monetary Incentives</a:t>
            </a:r>
            <a:endParaRPr lang="en-US" sz="2800" dirty="0"/>
          </a:p>
        </p:txBody>
      </p:sp>
      <p:pic>
        <p:nvPicPr>
          <p:cNvPr id="3" name="Image 0" descr="preencoded.png">    </p:cNvPr>
          <p:cNvPicPr>
            <a:picLocks noChangeAspect="1"/>
          </p:cNvPicPr>
          <p:nvPr/>
        </p:nvPicPr>
        <p:blipFill>
          <a:blip r:embed="rId1"/>
          <a:stretch>
            <a:fillRect/>
          </a:stretch>
        </p:blipFill>
        <p:spPr>
          <a:xfrm>
            <a:off x="505063" y="1136452"/>
            <a:ext cx="13620274" cy="7627263"/>
          </a:xfrm>
          <a:prstGeom prst="rect">
            <a:avLst/>
          </a:prstGeom>
        </p:spPr>
      </p:pic>
      <p:sp>
        <p:nvSpPr>
          <p:cNvPr id="4" name="Text 1"/>
          <p:cNvSpPr/>
          <p:nvPr/>
        </p:nvSpPr>
        <p:spPr>
          <a:xfrm>
            <a:off x="505063" y="8925997"/>
            <a:ext cx="13620274" cy="461724"/>
          </a:xfrm>
          <a:prstGeom prst="rect">
            <a:avLst/>
          </a:prstGeom>
          <a:noFill/>
          <a:ln/>
        </p:spPr>
        <p:txBody>
          <a:bodyPr wrap="square" lIns="0" tIns="0" rIns="0" bIns="0" rtlCol="0" anchor="t"/>
          <a:lstStyle/>
          <a:p>
            <a:pPr algn="l" indent="0" marL="0">
              <a:lnSpc>
                <a:spcPts val="1800"/>
              </a:lnSpc>
              <a:buNone/>
            </a:pPr>
            <a:r>
              <a:rPr lang="en-US" sz="1100" dirty="0">
                <a:solidFill>
                  <a:srgbClr val="2A2742"/>
                </a:solidFill>
                <a:latin typeface="Arimo" pitchFamily="34" charset="0"/>
                <a:ea typeface="Arimo" pitchFamily="34" charset="-122"/>
                <a:cs typeface="Arimo" pitchFamily="34" charset="-120"/>
              </a:rPr>
              <a:t>Can monetary incentives help salespeople achieve their sales targets? Most economic theories will tell us that they can. In fact, financial incentives may sometimes double or triple a salesperson's effort, especially if this effort was low in the first place. However, money is often not the most important motivator and should not always be relied upon to motivate individuals to perform.</a:t>
            </a:r>
            <a:endParaRPr lang="en-US" sz="11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96489" y="621744"/>
            <a:ext cx="6020753" cy="634008"/>
          </a:xfrm>
          <a:prstGeom prst="rect">
            <a:avLst/>
          </a:prstGeom>
          <a:noFill/>
          <a:ln/>
        </p:spPr>
        <p:txBody>
          <a:bodyPr wrap="none" lIns="0" tIns="0" rIns="0" bIns="0" rtlCol="0" anchor="t"/>
          <a:lstStyle/>
          <a:p>
            <a:pPr algn="l" indent="0" marL="0">
              <a:lnSpc>
                <a:spcPts val="4950"/>
              </a:lnSpc>
              <a:buNone/>
            </a:pPr>
            <a:r>
              <a:rPr lang="en-US" sz="3950" b="1" dirty="0">
                <a:solidFill>
                  <a:srgbClr val="231971"/>
                </a:solidFill>
                <a:latin typeface="Outfit Extra Bold" pitchFamily="34" charset="0"/>
                <a:ea typeface="Outfit Extra Bold" pitchFamily="34" charset="-122"/>
                <a:cs typeface="Outfit Extra Bold" pitchFamily="34" charset="-120"/>
              </a:rPr>
              <a:t>Non-Monetary Incentives</a:t>
            </a:r>
            <a:endParaRPr lang="en-US" sz="3950" dirty="0"/>
          </a:p>
        </p:txBody>
      </p:sp>
      <p:pic>
        <p:nvPicPr>
          <p:cNvPr id="4" name="Image 1" descr="preencoded.png">    </p:cNvPr>
          <p:cNvPicPr>
            <a:picLocks noChangeAspect="1"/>
          </p:cNvPicPr>
          <p:nvPr/>
        </p:nvPicPr>
        <p:blipFill>
          <a:blip r:embed="rId2"/>
          <a:stretch>
            <a:fillRect/>
          </a:stretch>
        </p:blipFill>
        <p:spPr>
          <a:xfrm>
            <a:off x="6196489" y="1560076"/>
            <a:ext cx="507206" cy="507206"/>
          </a:xfrm>
          <a:prstGeom prst="rect">
            <a:avLst/>
          </a:prstGeom>
        </p:spPr>
      </p:pic>
      <p:sp>
        <p:nvSpPr>
          <p:cNvPr id="5" name="Text 1"/>
          <p:cNvSpPr/>
          <p:nvPr/>
        </p:nvSpPr>
        <p:spPr>
          <a:xfrm>
            <a:off x="6196489" y="2270165"/>
            <a:ext cx="2371725" cy="316944"/>
          </a:xfrm>
          <a:prstGeom prst="rect">
            <a:avLst/>
          </a:prstGeom>
          <a:noFill/>
          <a:ln/>
        </p:spPr>
        <p:txBody>
          <a:bodyPr wrap="none" lIns="0" tIns="0" rIns="0" bIns="0" rtlCol="0" anchor="t"/>
          <a:lstStyle/>
          <a:p>
            <a:pPr algn="l" indent="0" marL="0">
              <a:lnSpc>
                <a:spcPts val="2450"/>
              </a:lnSpc>
              <a:buNone/>
            </a:pPr>
            <a:r>
              <a:rPr lang="en-US" sz="1950" b="1" dirty="0">
                <a:solidFill>
                  <a:srgbClr val="2A2742"/>
                </a:solidFill>
                <a:latin typeface="Outfit Extra Bold" pitchFamily="34" charset="0"/>
                <a:ea typeface="Outfit Extra Bold" pitchFamily="34" charset="-122"/>
                <a:cs typeface="Outfit Extra Bold" pitchFamily="34" charset="-120"/>
              </a:rPr>
              <a:t>Recognition</a:t>
            </a:r>
            <a:endParaRPr lang="en-US" sz="1950" dirty="0"/>
          </a:p>
        </p:txBody>
      </p:sp>
      <p:sp>
        <p:nvSpPr>
          <p:cNvPr id="6" name="Text 2"/>
          <p:cNvSpPr/>
          <p:nvPr/>
        </p:nvSpPr>
        <p:spPr>
          <a:xfrm>
            <a:off x="6196489" y="2708791"/>
            <a:ext cx="2371725" cy="649129"/>
          </a:xfrm>
          <a:prstGeom prst="rect">
            <a:avLst/>
          </a:prstGeom>
          <a:noFill/>
          <a:ln/>
        </p:spPr>
        <p:txBody>
          <a:bodyPr wrap="square" lIns="0" tIns="0" rIns="0" bIns="0" rtlCol="0" anchor="t"/>
          <a:lstStyle/>
          <a:p>
            <a:pPr algn="l" indent="0" marL="0">
              <a:lnSpc>
                <a:spcPts val="2550"/>
              </a:lnSpc>
              <a:buNone/>
            </a:pPr>
            <a:r>
              <a:rPr lang="en-US" sz="1550" dirty="0">
                <a:solidFill>
                  <a:srgbClr val="2A2742"/>
                </a:solidFill>
                <a:latin typeface="Arimo" pitchFamily="34" charset="0"/>
                <a:ea typeface="Arimo" pitchFamily="34" charset="-122"/>
                <a:cs typeface="Arimo" pitchFamily="34" charset="-120"/>
              </a:rPr>
              <a:t>Public acknowledgment of achievements</a:t>
            </a:r>
            <a:endParaRPr lang="en-US" sz="1550" dirty="0"/>
          </a:p>
        </p:txBody>
      </p:sp>
      <p:pic>
        <p:nvPicPr>
          <p:cNvPr id="7" name="Image 2" descr="preencoded.png">    </p:cNvPr>
          <p:cNvPicPr>
            <a:picLocks noChangeAspect="1"/>
          </p:cNvPicPr>
          <p:nvPr/>
        </p:nvPicPr>
        <p:blipFill>
          <a:blip r:embed="rId3"/>
          <a:stretch>
            <a:fillRect/>
          </a:stretch>
        </p:blipFill>
        <p:spPr>
          <a:xfrm>
            <a:off x="8872538" y="1560076"/>
            <a:ext cx="507206" cy="507206"/>
          </a:xfrm>
          <a:prstGeom prst="rect">
            <a:avLst/>
          </a:prstGeom>
        </p:spPr>
      </p:pic>
      <p:sp>
        <p:nvSpPr>
          <p:cNvPr id="8" name="Text 3"/>
          <p:cNvSpPr/>
          <p:nvPr/>
        </p:nvSpPr>
        <p:spPr>
          <a:xfrm>
            <a:off x="8872538" y="2270165"/>
            <a:ext cx="2371725" cy="633889"/>
          </a:xfrm>
          <a:prstGeom prst="rect">
            <a:avLst/>
          </a:prstGeom>
          <a:noFill/>
          <a:ln/>
        </p:spPr>
        <p:txBody>
          <a:bodyPr wrap="square" lIns="0" tIns="0" rIns="0" bIns="0" rtlCol="0" anchor="t"/>
          <a:lstStyle/>
          <a:p>
            <a:pPr algn="l" indent="0" marL="0">
              <a:lnSpc>
                <a:spcPts val="2450"/>
              </a:lnSpc>
              <a:buNone/>
            </a:pPr>
            <a:r>
              <a:rPr lang="en-US" sz="1950" b="1" dirty="0">
                <a:solidFill>
                  <a:srgbClr val="2A2742"/>
                </a:solidFill>
                <a:latin typeface="Outfit Extra Bold" pitchFamily="34" charset="0"/>
                <a:ea typeface="Outfit Extra Bold" pitchFamily="34" charset="-122"/>
                <a:cs typeface="Outfit Extra Bold" pitchFamily="34" charset="-120"/>
              </a:rPr>
              <a:t>Career Development</a:t>
            </a:r>
            <a:endParaRPr lang="en-US" sz="1950" dirty="0"/>
          </a:p>
        </p:txBody>
      </p:sp>
      <p:sp>
        <p:nvSpPr>
          <p:cNvPr id="9" name="Text 4"/>
          <p:cNvSpPr/>
          <p:nvPr/>
        </p:nvSpPr>
        <p:spPr>
          <a:xfrm>
            <a:off x="8872538" y="3025735"/>
            <a:ext cx="2371725" cy="649129"/>
          </a:xfrm>
          <a:prstGeom prst="rect">
            <a:avLst/>
          </a:prstGeom>
          <a:noFill/>
          <a:ln/>
        </p:spPr>
        <p:txBody>
          <a:bodyPr wrap="square" lIns="0" tIns="0" rIns="0" bIns="0" rtlCol="0" anchor="t"/>
          <a:lstStyle/>
          <a:p>
            <a:pPr algn="l" indent="0" marL="0">
              <a:lnSpc>
                <a:spcPts val="2550"/>
              </a:lnSpc>
              <a:buNone/>
            </a:pPr>
            <a:r>
              <a:rPr lang="en-US" sz="1550" dirty="0">
                <a:solidFill>
                  <a:srgbClr val="2A2742"/>
                </a:solidFill>
                <a:latin typeface="Arimo" pitchFamily="34" charset="0"/>
                <a:ea typeface="Arimo" pitchFamily="34" charset="-122"/>
                <a:cs typeface="Arimo" pitchFamily="34" charset="-120"/>
              </a:rPr>
              <a:t>Opportunities for growth and advancement</a:t>
            </a:r>
            <a:endParaRPr lang="en-US" sz="1550" dirty="0"/>
          </a:p>
        </p:txBody>
      </p:sp>
      <p:pic>
        <p:nvPicPr>
          <p:cNvPr id="10" name="Image 3" descr="preencoded.png">    </p:cNvPr>
          <p:cNvPicPr>
            <a:picLocks noChangeAspect="1"/>
          </p:cNvPicPr>
          <p:nvPr/>
        </p:nvPicPr>
        <p:blipFill>
          <a:blip r:embed="rId4"/>
          <a:stretch>
            <a:fillRect/>
          </a:stretch>
        </p:blipFill>
        <p:spPr>
          <a:xfrm>
            <a:off x="11548586" y="1560076"/>
            <a:ext cx="507206" cy="507206"/>
          </a:xfrm>
          <a:prstGeom prst="rect">
            <a:avLst/>
          </a:prstGeom>
        </p:spPr>
      </p:pic>
      <p:sp>
        <p:nvSpPr>
          <p:cNvPr id="11" name="Text 5"/>
          <p:cNvSpPr/>
          <p:nvPr/>
        </p:nvSpPr>
        <p:spPr>
          <a:xfrm>
            <a:off x="11548586" y="2270165"/>
            <a:ext cx="2371725" cy="316944"/>
          </a:xfrm>
          <a:prstGeom prst="rect">
            <a:avLst/>
          </a:prstGeom>
          <a:noFill/>
          <a:ln/>
        </p:spPr>
        <p:txBody>
          <a:bodyPr wrap="none" lIns="0" tIns="0" rIns="0" bIns="0" rtlCol="0" anchor="t"/>
          <a:lstStyle/>
          <a:p>
            <a:pPr algn="l" indent="0" marL="0">
              <a:lnSpc>
                <a:spcPts val="2450"/>
              </a:lnSpc>
              <a:buNone/>
            </a:pPr>
            <a:r>
              <a:rPr lang="en-US" sz="1950" b="1" dirty="0">
                <a:solidFill>
                  <a:srgbClr val="2A2742"/>
                </a:solidFill>
                <a:latin typeface="Outfit Extra Bold" pitchFamily="34" charset="0"/>
                <a:ea typeface="Outfit Extra Bold" pitchFamily="34" charset="-122"/>
                <a:cs typeface="Outfit Extra Bold" pitchFamily="34" charset="-120"/>
              </a:rPr>
              <a:t>Additional Perks</a:t>
            </a:r>
            <a:endParaRPr lang="en-US" sz="1950" dirty="0"/>
          </a:p>
        </p:txBody>
      </p:sp>
      <p:sp>
        <p:nvSpPr>
          <p:cNvPr id="12" name="Text 6"/>
          <p:cNvSpPr/>
          <p:nvPr/>
        </p:nvSpPr>
        <p:spPr>
          <a:xfrm>
            <a:off x="11548586" y="2708791"/>
            <a:ext cx="2371725" cy="649129"/>
          </a:xfrm>
          <a:prstGeom prst="rect">
            <a:avLst/>
          </a:prstGeom>
          <a:noFill/>
          <a:ln/>
        </p:spPr>
        <p:txBody>
          <a:bodyPr wrap="square" lIns="0" tIns="0" rIns="0" bIns="0" rtlCol="0" anchor="t"/>
          <a:lstStyle/>
          <a:p>
            <a:pPr algn="l" indent="0" marL="0">
              <a:lnSpc>
                <a:spcPts val="2550"/>
              </a:lnSpc>
              <a:buNone/>
            </a:pPr>
            <a:r>
              <a:rPr lang="en-US" sz="1550" dirty="0">
                <a:solidFill>
                  <a:srgbClr val="2A2742"/>
                </a:solidFill>
                <a:latin typeface="Arimo" pitchFamily="34" charset="0"/>
                <a:ea typeface="Arimo" pitchFamily="34" charset="-122"/>
                <a:cs typeface="Arimo" pitchFamily="34" charset="-120"/>
              </a:rPr>
              <a:t>Extra holidays, flexible schedules</a:t>
            </a:r>
            <a:endParaRPr lang="en-US" sz="1550" dirty="0"/>
          </a:p>
        </p:txBody>
      </p:sp>
      <p:pic>
        <p:nvPicPr>
          <p:cNvPr id="13" name="Image 4" descr="preencoded.png">    </p:cNvPr>
          <p:cNvPicPr>
            <a:picLocks noChangeAspect="1"/>
          </p:cNvPicPr>
          <p:nvPr/>
        </p:nvPicPr>
        <p:blipFill>
          <a:blip r:embed="rId5"/>
          <a:stretch>
            <a:fillRect/>
          </a:stretch>
        </p:blipFill>
        <p:spPr>
          <a:xfrm>
            <a:off x="6196489" y="4283512"/>
            <a:ext cx="507206" cy="507206"/>
          </a:xfrm>
          <a:prstGeom prst="rect">
            <a:avLst/>
          </a:prstGeom>
        </p:spPr>
      </p:pic>
      <p:sp>
        <p:nvSpPr>
          <p:cNvPr id="14" name="Text 7"/>
          <p:cNvSpPr/>
          <p:nvPr/>
        </p:nvSpPr>
        <p:spPr>
          <a:xfrm>
            <a:off x="6196489" y="4993600"/>
            <a:ext cx="2371725" cy="316944"/>
          </a:xfrm>
          <a:prstGeom prst="rect">
            <a:avLst/>
          </a:prstGeom>
          <a:noFill/>
          <a:ln/>
        </p:spPr>
        <p:txBody>
          <a:bodyPr wrap="none" lIns="0" tIns="0" rIns="0" bIns="0" rtlCol="0" anchor="t"/>
          <a:lstStyle/>
          <a:p>
            <a:pPr algn="l" indent="0" marL="0">
              <a:lnSpc>
                <a:spcPts val="2450"/>
              </a:lnSpc>
              <a:buNone/>
            </a:pPr>
            <a:r>
              <a:rPr lang="en-US" sz="1950" b="1" dirty="0">
                <a:solidFill>
                  <a:srgbClr val="2A2742"/>
                </a:solidFill>
                <a:latin typeface="Outfit Extra Bold" pitchFamily="34" charset="0"/>
                <a:ea typeface="Outfit Extra Bold" pitchFamily="34" charset="-122"/>
                <a:cs typeface="Outfit Extra Bold" pitchFamily="34" charset="-120"/>
              </a:rPr>
              <a:t>Discount Schemes</a:t>
            </a:r>
            <a:endParaRPr lang="en-US" sz="1950" dirty="0"/>
          </a:p>
        </p:txBody>
      </p:sp>
      <p:sp>
        <p:nvSpPr>
          <p:cNvPr id="15" name="Text 8"/>
          <p:cNvSpPr/>
          <p:nvPr/>
        </p:nvSpPr>
        <p:spPr>
          <a:xfrm>
            <a:off x="6196489" y="5432227"/>
            <a:ext cx="2371725" cy="649129"/>
          </a:xfrm>
          <a:prstGeom prst="rect">
            <a:avLst/>
          </a:prstGeom>
          <a:noFill/>
          <a:ln/>
        </p:spPr>
        <p:txBody>
          <a:bodyPr wrap="square" lIns="0" tIns="0" rIns="0" bIns="0" rtlCol="0" anchor="t"/>
          <a:lstStyle/>
          <a:p>
            <a:pPr algn="l" indent="0" marL="0">
              <a:lnSpc>
                <a:spcPts val="2550"/>
              </a:lnSpc>
              <a:buNone/>
            </a:pPr>
            <a:r>
              <a:rPr lang="en-US" sz="1550" dirty="0">
                <a:solidFill>
                  <a:srgbClr val="2A2742"/>
                </a:solidFill>
                <a:latin typeface="Arimo" pitchFamily="34" charset="0"/>
                <a:ea typeface="Arimo" pitchFamily="34" charset="-122"/>
                <a:cs typeface="Arimo" pitchFamily="34" charset="-120"/>
              </a:rPr>
              <a:t>Special offers on goods and services</a:t>
            </a:r>
            <a:endParaRPr lang="en-US" sz="1550" dirty="0"/>
          </a:p>
        </p:txBody>
      </p:sp>
      <p:sp>
        <p:nvSpPr>
          <p:cNvPr id="16" name="Text 9"/>
          <p:cNvSpPr/>
          <p:nvPr/>
        </p:nvSpPr>
        <p:spPr>
          <a:xfrm>
            <a:off x="6196489" y="6309598"/>
            <a:ext cx="7723823" cy="1298258"/>
          </a:xfrm>
          <a:prstGeom prst="rect">
            <a:avLst/>
          </a:prstGeom>
          <a:noFill/>
          <a:ln/>
        </p:spPr>
        <p:txBody>
          <a:bodyPr wrap="square" lIns="0" tIns="0" rIns="0" bIns="0" rtlCol="0" anchor="t"/>
          <a:lstStyle/>
          <a:p>
            <a:pPr algn="l" indent="0" marL="0">
              <a:lnSpc>
                <a:spcPts val="2550"/>
              </a:lnSpc>
              <a:buNone/>
            </a:pPr>
            <a:r>
              <a:rPr lang="en-US" sz="1550" dirty="0">
                <a:solidFill>
                  <a:srgbClr val="2A2742"/>
                </a:solidFill>
                <a:latin typeface="Arimo" pitchFamily="34" charset="0"/>
                <a:ea typeface="Arimo" pitchFamily="34" charset="-122"/>
                <a:cs typeface="Arimo" pitchFamily="34" charset="-120"/>
              </a:rPr>
              <a:t>Non-monetary incentives address intrinsic motivation; employees will be gaining rewards that meet their aspirations and therefore would work "for love" and not "for money". There is a belief that a combination of monetary and non-monetary rewards works best.</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2100"/>
          </a:xfrm>
          <a:prstGeom prst="rect">
            <a:avLst/>
          </a:prstGeom>
        </p:spPr>
      </p:pic>
      <p:sp>
        <p:nvSpPr>
          <p:cNvPr id="3" name="Text 0"/>
          <p:cNvSpPr/>
          <p:nvPr/>
        </p:nvSpPr>
        <p:spPr>
          <a:xfrm>
            <a:off x="6189702" y="552569"/>
            <a:ext cx="5660708" cy="628055"/>
          </a:xfrm>
          <a:prstGeom prst="rect">
            <a:avLst/>
          </a:prstGeom>
          <a:noFill/>
          <a:ln/>
        </p:spPr>
        <p:txBody>
          <a:bodyPr wrap="none" lIns="0" tIns="0" rIns="0" bIns="0" rtlCol="0" anchor="t"/>
          <a:lstStyle/>
          <a:p>
            <a:pPr algn="l" indent="0" marL="0">
              <a:lnSpc>
                <a:spcPts val="4900"/>
              </a:lnSpc>
              <a:buNone/>
            </a:pPr>
            <a:r>
              <a:rPr lang="en-US" sz="3950" b="1" dirty="0">
                <a:solidFill>
                  <a:srgbClr val="231971"/>
                </a:solidFill>
                <a:latin typeface="Outfit Extra Bold" pitchFamily="34" charset="0"/>
                <a:ea typeface="Outfit Extra Bold" pitchFamily="34" charset="-122"/>
                <a:cs typeface="Outfit Extra Bold" pitchFamily="34" charset="-120"/>
              </a:rPr>
              <a:t>Recognition and Awards</a:t>
            </a:r>
            <a:endParaRPr lang="en-US" sz="3950" dirty="0"/>
          </a:p>
        </p:txBody>
      </p:sp>
      <p:sp>
        <p:nvSpPr>
          <p:cNvPr id="4" name="Shape 1"/>
          <p:cNvSpPr/>
          <p:nvPr/>
        </p:nvSpPr>
        <p:spPr>
          <a:xfrm>
            <a:off x="6415683" y="1481971"/>
            <a:ext cx="22860" cy="6197560"/>
          </a:xfrm>
          <a:prstGeom prst="roundRect">
            <a:avLst>
              <a:gd name="adj" fmla="val 369243"/>
            </a:avLst>
          </a:prstGeom>
          <a:solidFill>
            <a:srgbClr val="BDB8DF"/>
          </a:solidFill>
          <a:ln/>
        </p:spPr>
      </p:sp>
      <p:sp>
        <p:nvSpPr>
          <p:cNvPr id="5" name="Shape 2"/>
          <p:cNvSpPr/>
          <p:nvPr/>
        </p:nvSpPr>
        <p:spPr>
          <a:xfrm>
            <a:off x="6618863" y="1922502"/>
            <a:ext cx="602813" cy="22860"/>
          </a:xfrm>
          <a:prstGeom prst="roundRect">
            <a:avLst>
              <a:gd name="adj" fmla="val 369243"/>
            </a:avLst>
          </a:prstGeom>
          <a:solidFill>
            <a:srgbClr val="BDB8DF"/>
          </a:solidFill>
          <a:ln/>
        </p:spPr>
      </p:sp>
      <p:sp>
        <p:nvSpPr>
          <p:cNvPr id="6" name="Shape 3"/>
          <p:cNvSpPr/>
          <p:nvPr/>
        </p:nvSpPr>
        <p:spPr>
          <a:xfrm>
            <a:off x="6189643" y="1707952"/>
            <a:ext cx="452080" cy="452080"/>
          </a:xfrm>
          <a:prstGeom prst="roundRect">
            <a:avLst>
              <a:gd name="adj" fmla="val 18671"/>
            </a:avLst>
          </a:prstGeom>
          <a:solidFill>
            <a:srgbClr val="E9E6FA"/>
          </a:solidFill>
          <a:ln w="7620">
            <a:solidFill>
              <a:srgbClr val="BDB8DF"/>
            </a:solidFill>
            <a:prstDash val="solid"/>
          </a:ln>
        </p:spPr>
      </p:sp>
      <p:sp>
        <p:nvSpPr>
          <p:cNvPr id="7" name="Text 4"/>
          <p:cNvSpPr/>
          <p:nvPr/>
        </p:nvSpPr>
        <p:spPr>
          <a:xfrm>
            <a:off x="6264950" y="1745575"/>
            <a:ext cx="301347" cy="376714"/>
          </a:xfrm>
          <a:prstGeom prst="rect">
            <a:avLst/>
          </a:prstGeom>
          <a:noFill/>
          <a:ln/>
        </p:spPr>
        <p:txBody>
          <a:bodyPr wrap="none" lIns="0" tIns="0" rIns="0" bIns="0" rtlCol="0" anchor="t"/>
          <a:lstStyle/>
          <a:p>
            <a:pPr algn="ctr" indent="0" marL="0">
              <a:lnSpc>
                <a:spcPts val="2350"/>
              </a:lnSpc>
              <a:buNone/>
            </a:pPr>
            <a:r>
              <a:rPr lang="en-US" sz="2350" b="1" dirty="0">
                <a:solidFill>
                  <a:srgbClr val="2A2742"/>
                </a:solidFill>
                <a:latin typeface="Outfit Extra Bold" pitchFamily="34" charset="0"/>
                <a:ea typeface="Outfit Extra Bold" pitchFamily="34" charset="-122"/>
                <a:cs typeface="Outfit Extra Bold" pitchFamily="34" charset="-120"/>
              </a:rPr>
              <a:t>1</a:t>
            </a:r>
            <a:endParaRPr lang="en-US" sz="2350" dirty="0"/>
          </a:p>
        </p:txBody>
      </p:sp>
      <p:sp>
        <p:nvSpPr>
          <p:cNvPr id="8" name="Text 5"/>
          <p:cNvSpPr/>
          <p:nvPr/>
        </p:nvSpPr>
        <p:spPr>
          <a:xfrm>
            <a:off x="7420570" y="1682829"/>
            <a:ext cx="2711172" cy="313968"/>
          </a:xfrm>
          <a:prstGeom prst="rect">
            <a:avLst/>
          </a:prstGeom>
          <a:noFill/>
          <a:ln/>
        </p:spPr>
        <p:txBody>
          <a:bodyPr wrap="none" lIns="0" tIns="0" rIns="0" bIns="0" rtlCol="0" anchor="t"/>
          <a:lstStyle/>
          <a:p>
            <a:pPr algn="l" indent="0" marL="0">
              <a:lnSpc>
                <a:spcPts val="2450"/>
              </a:lnSpc>
              <a:buNone/>
            </a:pPr>
            <a:r>
              <a:rPr lang="en-US" sz="1950" b="1" dirty="0">
                <a:solidFill>
                  <a:srgbClr val="2A2742"/>
                </a:solidFill>
                <a:latin typeface="Outfit Extra Bold" pitchFamily="34" charset="0"/>
                <a:ea typeface="Outfit Extra Bold" pitchFamily="34" charset="-122"/>
                <a:cs typeface="Outfit Extra Bold" pitchFamily="34" charset="-120"/>
              </a:rPr>
              <a:t>Immediate Recognition</a:t>
            </a:r>
            <a:endParaRPr lang="en-US" sz="1950" dirty="0"/>
          </a:p>
        </p:txBody>
      </p:sp>
      <p:sp>
        <p:nvSpPr>
          <p:cNvPr id="9" name="Text 6"/>
          <p:cNvSpPr/>
          <p:nvPr/>
        </p:nvSpPr>
        <p:spPr>
          <a:xfrm>
            <a:off x="7420570" y="2117288"/>
            <a:ext cx="6506528" cy="642938"/>
          </a:xfrm>
          <a:prstGeom prst="rect">
            <a:avLst/>
          </a:prstGeom>
          <a:noFill/>
          <a:ln/>
        </p:spPr>
        <p:txBody>
          <a:bodyPr wrap="square" lIns="0" tIns="0" rIns="0" bIns="0" rtlCol="0" anchor="t"/>
          <a:lstStyle/>
          <a:p>
            <a:pPr algn="l" indent="0" marL="0">
              <a:lnSpc>
                <a:spcPts val="2500"/>
              </a:lnSpc>
              <a:buNone/>
            </a:pPr>
            <a:r>
              <a:rPr lang="en-US" sz="1550" dirty="0">
                <a:solidFill>
                  <a:srgbClr val="2A2742"/>
                </a:solidFill>
                <a:latin typeface="Arimo" pitchFamily="34" charset="0"/>
                <a:ea typeface="Arimo" pitchFamily="34" charset="-122"/>
                <a:cs typeface="Arimo" pitchFamily="34" charset="-120"/>
              </a:rPr>
              <a:t>Recognition is most effective when it is immediate and given soon after the event being acknowledged.</a:t>
            </a:r>
            <a:endParaRPr lang="en-US" sz="1550" dirty="0"/>
          </a:p>
        </p:txBody>
      </p:sp>
      <p:sp>
        <p:nvSpPr>
          <p:cNvPr id="10" name="Shape 7"/>
          <p:cNvSpPr/>
          <p:nvPr/>
        </p:nvSpPr>
        <p:spPr>
          <a:xfrm>
            <a:off x="6618863" y="3602474"/>
            <a:ext cx="602813" cy="22860"/>
          </a:xfrm>
          <a:prstGeom prst="roundRect">
            <a:avLst>
              <a:gd name="adj" fmla="val 369243"/>
            </a:avLst>
          </a:prstGeom>
          <a:solidFill>
            <a:srgbClr val="BDB8DF"/>
          </a:solidFill>
          <a:ln/>
        </p:spPr>
      </p:sp>
      <p:sp>
        <p:nvSpPr>
          <p:cNvPr id="11" name="Shape 8"/>
          <p:cNvSpPr/>
          <p:nvPr/>
        </p:nvSpPr>
        <p:spPr>
          <a:xfrm>
            <a:off x="6189643" y="3387923"/>
            <a:ext cx="452080" cy="452080"/>
          </a:xfrm>
          <a:prstGeom prst="roundRect">
            <a:avLst>
              <a:gd name="adj" fmla="val 18671"/>
            </a:avLst>
          </a:prstGeom>
          <a:solidFill>
            <a:srgbClr val="E9E6FA"/>
          </a:solidFill>
          <a:ln w="7620">
            <a:solidFill>
              <a:srgbClr val="BDB8DF"/>
            </a:solidFill>
            <a:prstDash val="solid"/>
          </a:ln>
        </p:spPr>
      </p:sp>
      <p:sp>
        <p:nvSpPr>
          <p:cNvPr id="12" name="Text 9"/>
          <p:cNvSpPr/>
          <p:nvPr/>
        </p:nvSpPr>
        <p:spPr>
          <a:xfrm>
            <a:off x="6264950" y="3425547"/>
            <a:ext cx="301347" cy="376714"/>
          </a:xfrm>
          <a:prstGeom prst="rect">
            <a:avLst/>
          </a:prstGeom>
          <a:noFill/>
          <a:ln/>
        </p:spPr>
        <p:txBody>
          <a:bodyPr wrap="none" lIns="0" tIns="0" rIns="0" bIns="0" rtlCol="0" anchor="t"/>
          <a:lstStyle/>
          <a:p>
            <a:pPr algn="ctr" indent="0" marL="0">
              <a:lnSpc>
                <a:spcPts val="2350"/>
              </a:lnSpc>
              <a:buNone/>
            </a:pPr>
            <a:r>
              <a:rPr lang="en-US" sz="2350" b="1" dirty="0">
                <a:solidFill>
                  <a:srgbClr val="2A2742"/>
                </a:solidFill>
                <a:latin typeface="Outfit Extra Bold" pitchFamily="34" charset="0"/>
                <a:ea typeface="Outfit Extra Bold" pitchFamily="34" charset="-122"/>
                <a:cs typeface="Outfit Extra Bold" pitchFamily="34" charset="-120"/>
              </a:rPr>
              <a:t>2</a:t>
            </a:r>
            <a:endParaRPr lang="en-US" sz="2350" dirty="0"/>
          </a:p>
        </p:txBody>
      </p:sp>
      <p:sp>
        <p:nvSpPr>
          <p:cNvPr id="13" name="Text 10"/>
          <p:cNvSpPr/>
          <p:nvPr/>
        </p:nvSpPr>
        <p:spPr>
          <a:xfrm>
            <a:off x="7420570" y="3362801"/>
            <a:ext cx="2512100" cy="313968"/>
          </a:xfrm>
          <a:prstGeom prst="rect">
            <a:avLst/>
          </a:prstGeom>
          <a:noFill/>
          <a:ln/>
        </p:spPr>
        <p:txBody>
          <a:bodyPr wrap="none" lIns="0" tIns="0" rIns="0" bIns="0" rtlCol="0" anchor="t"/>
          <a:lstStyle/>
          <a:p>
            <a:pPr algn="l" indent="0" marL="0">
              <a:lnSpc>
                <a:spcPts val="2450"/>
              </a:lnSpc>
              <a:buNone/>
            </a:pPr>
            <a:r>
              <a:rPr lang="en-US" sz="1950" b="1" dirty="0">
                <a:solidFill>
                  <a:srgbClr val="2A2742"/>
                </a:solidFill>
                <a:latin typeface="Outfit Extra Bold" pitchFamily="34" charset="0"/>
                <a:ea typeface="Outfit Extra Bold" pitchFamily="34" charset="-122"/>
                <a:cs typeface="Outfit Extra Bold" pitchFamily="34" charset="-120"/>
              </a:rPr>
              <a:t>Verbal Praise</a:t>
            </a:r>
            <a:endParaRPr lang="en-US" sz="1950" dirty="0"/>
          </a:p>
        </p:txBody>
      </p:sp>
      <p:sp>
        <p:nvSpPr>
          <p:cNvPr id="14" name="Text 11"/>
          <p:cNvSpPr/>
          <p:nvPr/>
        </p:nvSpPr>
        <p:spPr>
          <a:xfrm>
            <a:off x="7420570" y="3797260"/>
            <a:ext cx="6506528" cy="321469"/>
          </a:xfrm>
          <a:prstGeom prst="rect">
            <a:avLst/>
          </a:prstGeom>
          <a:noFill/>
          <a:ln/>
        </p:spPr>
        <p:txBody>
          <a:bodyPr wrap="none" lIns="0" tIns="0" rIns="0" bIns="0" rtlCol="0" anchor="t"/>
          <a:lstStyle/>
          <a:p>
            <a:pPr algn="l" indent="0" marL="0">
              <a:lnSpc>
                <a:spcPts val="2500"/>
              </a:lnSpc>
              <a:buNone/>
            </a:pPr>
            <a:r>
              <a:rPr lang="en-US" sz="1550" dirty="0">
                <a:solidFill>
                  <a:srgbClr val="2A2742"/>
                </a:solidFill>
                <a:latin typeface="Arimo" pitchFamily="34" charset="0"/>
                <a:ea typeface="Arimo" pitchFamily="34" charset="-122"/>
                <a:cs typeface="Arimo" pitchFamily="34" charset="-120"/>
              </a:rPr>
              <a:t>Simple verbal praise from the manager can be an effective reward.</a:t>
            </a:r>
            <a:endParaRPr lang="en-US" sz="1550" dirty="0"/>
          </a:p>
        </p:txBody>
      </p:sp>
      <p:sp>
        <p:nvSpPr>
          <p:cNvPr id="15" name="Shape 12"/>
          <p:cNvSpPr/>
          <p:nvPr/>
        </p:nvSpPr>
        <p:spPr>
          <a:xfrm>
            <a:off x="6618863" y="4960977"/>
            <a:ext cx="602813" cy="22860"/>
          </a:xfrm>
          <a:prstGeom prst="roundRect">
            <a:avLst>
              <a:gd name="adj" fmla="val 369243"/>
            </a:avLst>
          </a:prstGeom>
          <a:solidFill>
            <a:srgbClr val="BDB8DF"/>
          </a:solidFill>
          <a:ln/>
        </p:spPr>
      </p:sp>
      <p:sp>
        <p:nvSpPr>
          <p:cNvPr id="16" name="Shape 13"/>
          <p:cNvSpPr/>
          <p:nvPr/>
        </p:nvSpPr>
        <p:spPr>
          <a:xfrm>
            <a:off x="6189643" y="4746427"/>
            <a:ext cx="452080" cy="452080"/>
          </a:xfrm>
          <a:prstGeom prst="roundRect">
            <a:avLst>
              <a:gd name="adj" fmla="val 18671"/>
            </a:avLst>
          </a:prstGeom>
          <a:solidFill>
            <a:srgbClr val="E9E6FA"/>
          </a:solidFill>
          <a:ln w="7620">
            <a:solidFill>
              <a:srgbClr val="BDB8DF"/>
            </a:solidFill>
            <a:prstDash val="solid"/>
          </a:ln>
        </p:spPr>
      </p:sp>
      <p:sp>
        <p:nvSpPr>
          <p:cNvPr id="17" name="Text 14"/>
          <p:cNvSpPr/>
          <p:nvPr/>
        </p:nvSpPr>
        <p:spPr>
          <a:xfrm>
            <a:off x="6264950" y="4784050"/>
            <a:ext cx="301347" cy="376714"/>
          </a:xfrm>
          <a:prstGeom prst="rect">
            <a:avLst/>
          </a:prstGeom>
          <a:noFill/>
          <a:ln/>
        </p:spPr>
        <p:txBody>
          <a:bodyPr wrap="none" lIns="0" tIns="0" rIns="0" bIns="0" rtlCol="0" anchor="t"/>
          <a:lstStyle/>
          <a:p>
            <a:pPr algn="ctr" indent="0" marL="0">
              <a:lnSpc>
                <a:spcPts val="2350"/>
              </a:lnSpc>
              <a:buNone/>
            </a:pPr>
            <a:r>
              <a:rPr lang="en-US" sz="2350" b="1" dirty="0">
                <a:solidFill>
                  <a:srgbClr val="2A2742"/>
                </a:solidFill>
                <a:latin typeface="Outfit Extra Bold" pitchFamily="34" charset="0"/>
                <a:ea typeface="Outfit Extra Bold" pitchFamily="34" charset="-122"/>
                <a:cs typeface="Outfit Extra Bold" pitchFamily="34" charset="-120"/>
              </a:rPr>
              <a:t>3</a:t>
            </a:r>
            <a:endParaRPr lang="en-US" sz="2350" dirty="0"/>
          </a:p>
        </p:txBody>
      </p:sp>
      <p:sp>
        <p:nvSpPr>
          <p:cNvPr id="18" name="Text 15"/>
          <p:cNvSpPr/>
          <p:nvPr/>
        </p:nvSpPr>
        <p:spPr>
          <a:xfrm>
            <a:off x="7420570" y="4721304"/>
            <a:ext cx="2512100" cy="313968"/>
          </a:xfrm>
          <a:prstGeom prst="rect">
            <a:avLst/>
          </a:prstGeom>
          <a:noFill/>
          <a:ln/>
        </p:spPr>
        <p:txBody>
          <a:bodyPr wrap="none" lIns="0" tIns="0" rIns="0" bIns="0" rtlCol="0" anchor="t"/>
          <a:lstStyle/>
          <a:p>
            <a:pPr algn="l" indent="0" marL="0">
              <a:lnSpc>
                <a:spcPts val="2450"/>
              </a:lnSpc>
              <a:buNone/>
            </a:pPr>
            <a:r>
              <a:rPr lang="en-US" sz="1950" b="1" dirty="0">
                <a:solidFill>
                  <a:srgbClr val="2A2742"/>
                </a:solidFill>
                <a:latin typeface="Outfit Extra Bold" pitchFamily="34" charset="0"/>
                <a:ea typeface="Outfit Extra Bold" pitchFamily="34" charset="-122"/>
                <a:cs typeface="Outfit Extra Bold" pitchFamily="34" charset="-120"/>
              </a:rPr>
              <a:t>Certificates</a:t>
            </a:r>
            <a:endParaRPr lang="en-US" sz="1950" dirty="0"/>
          </a:p>
        </p:txBody>
      </p:sp>
      <p:sp>
        <p:nvSpPr>
          <p:cNvPr id="19" name="Text 16"/>
          <p:cNvSpPr/>
          <p:nvPr/>
        </p:nvSpPr>
        <p:spPr>
          <a:xfrm>
            <a:off x="7420570" y="5155763"/>
            <a:ext cx="6506528" cy="642938"/>
          </a:xfrm>
          <a:prstGeom prst="rect">
            <a:avLst/>
          </a:prstGeom>
          <a:noFill/>
          <a:ln/>
        </p:spPr>
        <p:txBody>
          <a:bodyPr wrap="square" lIns="0" tIns="0" rIns="0" bIns="0" rtlCol="0" anchor="t"/>
          <a:lstStyle/>
          <a:p>
            <a:pPr algn="l" indent="0" marL="0">
              <a:lnSpc>
                <a:spcPts val="2500"/>
              </a:lnSpc>
              <a:buNone/>
            </a:pPr>
            <a:r>
              <a:rPr lang="en-US" sz="1550" dirty="0">
                <a:solidFill>
                  <a:srgbClr val="2A2742"/>
                </a:solidFill>
                <a:latin typeface="Arimo" pitchFamily="34" charset="0"/>
                <a:ea typeface="Arimo" pitchFamily="34" charset="-122"/>
                <a:cs typeface="Arimo" pitchFamily="34" charset="-120"/>
              </a:rPr>
              <a:t>Give certificates for particular achievements, such as 'best sales week' or 'most increase in a single KPI'.</a:t>
            </a:r>
            <a:endParaRPr lang="en-US" sz="1550" dirty="0"/>
          </a:p>
        </p:txBody>
      </p:sp>
      <p:sp>
        <p:nvSpPr>
          <p:cNvPr id="20" name="Shape 17"/>
          <p:cNvSpPr/>
          <p:nvPr/>
        </p:nvSpPr>
        <p:spPr>
          <a:xfrm>
            <a:off x="6618863" y="6640949"/>
            <a:ext cx="602813" cy="22860"/>
          </a:xfrm>
          <a:prstGeom prst="roundRect">
            <a:avLst>
              <a:gd name="adj" fmla="val 369243"/>
            </a:avLst>
          </a:prstGeom>
          <a:solidFill>
            <a:srgbClr val="BDB8DF"/>
          </a:solidFill>
          <a:ln/>
        </p:spPr>
      </p:sp>
      <p:sp>
        <p:nvSpPr>
          <p:cNvPr id="21" name="Shape 18"/>
          <p:cNvSpPr/>
          <p:nvPr/>
        </p:nvSpPr>
        <p:spPr>
          <a:xfrm>
            <a:off x="6189643" y="6426398"/>
            <a:ext cx="452080" cy="452080"/>
          </a:xfrm>
          <a:prstGeom prst="roundRect">
            <a:avLst>
              <a:gd name="adj" fmla="val 18671"/>
            </a:avLst>
          </a:prstGeom>
          <a:solidFill>
            <a:srgbClr val="E9E6FA"/>
          </a:solidFill>
          <a:ln w="7620">
            <a:solidFill>
              <a:srgbClr val="BDB8DF"/>
            </a:solidFill>
            <a:prstDash val="solid"/>
          </a:ln>
        </p:spPr>
      </p:sp>
      <p:sp>
        <p:nvSpPr>
          <p:cNvPr id="22" name="Text 19"/>
          <p:cNvSpPr/>
          <p:nvPr/>
        </p:nvSpPr>
        <p:spPr>
          <a:xfrm>
            <a:off x="6264950" y="6464022"/>
            <a:ext cx="301347" cy="376714"/>
          </a:xfrm>
          <a:prstGeom prst="rect">
            <a:avLst/>
          </a:prstGeom>
          <a:noFill/>
          <a:ln/>
        </p:spPr>
        <p:txBody>
          <a:bodyPr wrap="none" lIns="0" tIns="0" rIns="0" bIns="0" rtlCol="0" anchor="t"/>
          <a:lstStyle/>
          <a:p>
            <a:pPr algn="ctr" indent="0" marL="0">
              <a:lnSpc>
                <a:spcPts val="2350"/>
              </a:lnSpc>
              <a:buNone/>
            </a:pPr>
            <a:r>
              <a:rPr lang="en-US" sz="2350" b="1" dirty="0">
                <a:solidFill>
                  <a:srgbClr val="2A2742"/>
                </a:solidFill>
                <a:latin typeface="Outfit Extra Bold" pitchFamily="34" charset="0"/>
                <a:ea typeface="Outfit Extra Bold" pitchFamily="34" charset="-122"/>
                <a:cs typeface="Outfit Extra Bold" pitchFamily="34" charset="-120"/>
              </a:rPr>
              <a:t>4</a:t>
            </a:r>
            <a:endParaRPr lang="en-US" sz="2350" dirty="0"/>
          </a:p>
        </p:txBody>
      </p:sp>
      <p:sp>
        <p:nvSpPr>
          <p:cNvPr id="23" name="Text 20"/>
          <p:cNvSpPr/>
          <p:nvPr/>
        </p:nvSpPr>
        <p:spPr>
          <a:xfrm>
            <a:off x="7420570" y="6401276"/>
            <a:ext cx="2803803" cy="313968"/>
          </a:xfrm>
          <a:prstGeom prst="rect">
            <a:avLst/>
          </a:prstGeom>
          <a:noFill/>
          <a:ln/>
        </p:spPr>
        <p:txBody>
          <a:bodyPr wrap="none" lIns="0" tIns="0" rIns="0" bIns="0" rtlCol="0" anchor="t"/>
          <a:lstStyle/>
          <a:p>
            <a:pPr algn="l" indent="0" marL="0">
              <a:lnSpc>
                <a:spcPts val="2450"/>
              </a:lnSpc>
              <a:buNone/>
            </a:pPr>
            <a:r>
              <a:rPr lang="en-US" sz="1950" b="1" dirty="0">
                <a:solidFill>
                  <a:srgbClr val="2A2742"/>
                </a:solidFill>
                <a:latin typeface="Outfit Extra Bold" pitchFamily="34" charset="0"/>
                <a:ea typeface="Outfit Extra Bold" pitchFamily="34" charset="-122"/>
                <a:cs typeface="Outfit Extra Bold" pitchFamily="34" charset="-120"/>
              </a:rPr>
              <a:t>Public Acknowledgment</a:t>
            </a:r>
            <a:endParaRPr lang="en-US" sz="1950" dirty="0"/>
          </a:p>
        </p:txBody>
      </p:sp>
      <p:sp>
        <p:nvSpPr>
          <p:cNvPr id="24" name="Text 21"/>
          <p:cNvSpPr/>
          <p:nvPr/>
        </p:nvSpPr>
        <p:spPr>
          <a:xfrm>
            <a:off x="7420570" y="6835735"/>
            <a:ext cx="6506528" cy="642938"/>
          </a:xfrm>
          <a:prstGeom prst="rect">
            <a:avLst/>
          </a:prstGeom>
          <a:noFill/>
          <a:ln/>
        </p:spPr>
        <p:txBody>
          <a:bodyPr wrap="square" lIns="0" tIns="0" rIns="0" bIns="0" rtlCol="0" anchor="t"/>
          <a:lstStyle/>
          <a:p>
            <a:pPr algn="l" indent="0" marL="0">
              <a:lnSpc>
                <a:spcPts val="2500"/>
              </a:lnSpc>
              <a:buNone/>
            </a:pPr>
            <a:r>
              <a:rPr lang="en-US" sz="1550" dirty="0">
                <a:solidFill>
                  <a:srgbClr val="2A2742"/>
                </a:solidFill>
                <a:latin typeface="Arimo" pitchFamily="34" charset="0"/>
                <a:ea typeface="Arimo" pitchFamily="34" charset="-122"/>
                <a:cs typeface="Arimo" pitchFamily="34" charset="-120"/>
              </a:rPr>
              <a:t>Recognize achievements at sales meetings, on posters, and in newsletters.</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85098" y="616863"/>
            <a:ext cx="8407956" cy="700921"/>
          </a:xfrm>
          <a:prstGeom prst="rect">
            <a:avLst/>
          </a:prstGeom>
          <a:noFill/>
          <a:ln/>
        </p:spPr>
        <p:txBody>
          <a:bodyPr wrap="none" lIns="0" tIns="0" rIns="0" bIns="0" rtlCol="0" anchor="t"/>
          <a:lstStyle/>
          <a:p>
            <a:pPr algn="l" indent="0" marL="0">
              <a:lnSpc>
                <a:spcPts val="5500"/>
              </a:lnSpc>
              <a:buNone/>
            </a:pPr>
            <a:r>
              <a:rPr lang="en-US" sz="4400" b="1" dirty="0">
                <a:solidFill>
                  <a:srgbClr val="231971"/>
                </a:solidFill>
                <a:latin typeface="Outfit Extra Bold" pitchFamily="34" charset="0"/>
                <a:ea typeface="Outfit Extra Bold" pitchFamily="34" charset="-122"/>
                <a:cs typeface="Outfit Extra Bold" pitchFamily="34" charset="-120"/>
              </a:rPr>
              <a:t>Sales Training and Development</a:t>
            </a:r>
            <a:endParaRPr lang="en-US" sz="4400" dirty="0"/>
          </a:p>
        </p:txBody>
      </p:sp>
      <p:sp>
        <p:nvSpPr>
          <p:cNvPr id="3" name="Text 1"/>
          <p:cNvSpPr/>
          <p:nvPr/>
        </p:nvSpPr>
        <p:spPr>
          <a:xfrm>
            <a:off x="1889046" y="2133957"/>
            <a:ext cx="2804160" cy="350401"/>
          </a:xfrm>
          <a:prstGeom prst="rect">
            <a:avLst/>
          </a:prstGeom>
          <a:noFill/>
          <a:ln/>
        </p:spPr>
        <p:txBody>
          <a:bodyPr wrap="none" lIns="0" tIns="0" rIns="0" bIns="0" rtlCol="0" anchor="t"/>
          <a:lstStyle/>
          <a:p>
            <a:pPr algn="r"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Continuous Learning</a:t>
            </a:r>
            <a:endParaRPr lang="en-US" sz="2200" dirty="0"/>
          </a:p>
        </p:txBody>
      </p:sp>
      <p:sp>
        <p:nvSpPr>
          <p:cNvPr id="4" name="Text 2"/>
          <p:cNvSpPr/>
          <p:nvPr/>
        </p:nvSpPr>
        <p:spPr>
          <a:xfrm>
            <a:off x="785098" y="2618899"/>
            <a:ext cx="3908107" cy="717709"/>
          </a:xfrm>
          <a:prstGeom prst="rect">
            <a:avLst/>
          </a:prstGeom>
          <a:noFill/>
          <a:ln/>
        </p:spPr>
        <p:txBody>
          <a:bodyPr wrap="square" lIns="0" tIns="0" rIns="0" bIns="0" rtlCol="0" anchor="t"/>
          <a:lstStyle/>
          <a:p>
            <a:pPr algn="r" indent="0" marL="0">
              <a:lnSpc>
                <a:spcPts val="2800"/>
              </a:lnSpc>
              <a:buNone/>
            </a:pPr>
            <a:r>
              <a:rPr lang="en-US" sz="1750" dirty="0">
                <a:solidFill>
                  <a:srgbClr val="2A2742"/>
                </a:solidFill>
                <a:latin typeface="Arimo" pitchFamily="34" charset="0"/>
                <a:ea typeface="Arimo" pitchFamily="34" charset="-122"/>
                <a:cs typeface="Arimo" pitchFamily="34" charset="-120"/>
              </a:rPr>
              <a:t>Organizations seek to further educate and motivate people</a:t>
            </a:r>
            <a:endParaRPr lang="en-US" sz="1750" dirty="0"/>
          </a:p>
        </p:txBody>
      </p:sp>
      <p:pic>
        <p:nvPicPr>
          <p:cNvPr id="5" name="Image 0" descr="preencoded.png">    </p:cNvPr>
          <p:cNvPicPr>
            <a:picLocks noChangeAspect="1"/>
          </p:cNvPicPr>
          <p:nvPr/>
        </p:nvPicPr>
        <p:blipFill>
          <a:blip r:embed="rId1"/>
          <a:stretch>
            <a:fillRect/>
          </a:stretch>
        </p:blipFill>
        <p:spPr>
          <a:xfrm>
            <a:off x="5029676" y="1766411"/>
            <a:ext cx="4571048" cy="4571048"/>
          </a:xfrm>
          <a:prstGeom prst="rect">
            <a:avLst/>
          </a:prstGeom>
        </p:spPr>
      </p:pic>
      <p:sp>
        <p:nvSpPr>
          <p:cNvPr id="6" name="Text 3"/>
          <p:cNvSpPr/>
          <p:nvPr/>
        </p:nvSpPr>
        <p:spPr>
          <a:xfrm>
            <a:off x="6227326" y="2533174"/>
            <a:ext cx="335637" cy="419576"/>
          </a:xfrm>
          <a:prstGeom prst="rect">
            <a:avLst/>
          </a:prstGeom>
          <a:noFill/>
          <a:ln/>
        </p:spPr>
        <p:txBody>
          <a:bodyPr wrap="none" lIns="0" tIns="0" rIns="0" bIns="0" rtlCol="0" anchor="t"/>
          <a:lstStyle/>
          <a:p>
            <a:pPr algn="l" indent="0" marL="0">
              <a:lnSpc>
                <a:spcPts val="4200"/>
              </a:lnSpc>
              <a:buNone/>
            </a:pPr>
            <a:r>
              <a:rPr lang="en-US" sz="2600" b="1" dirty="0">
                <a:solidFill>
                  <a:srgbClr val="2A2742"/>
                </a:solidFill>
                <a:latin typeface="Outfit Extra Bold" pitchFamily="34" charset="0"/>
                <a:ea typeface="Outfit Extra Bold" pitchFamily="34" charset="-122"/>
                <a:cs typeface="Outfit Extra Bold" pitchFamily="34" charset="-120"/>
              </a:rPr>
              <a:t>1</a:t>
            </a:r>
            <a:endParaRPr lang="en-US" sz="2600" dirty="0"/>
          </a:p>
        </p:txBody>
      </p:sp>
      <p:sp>
        <p:nvSpPr>
          <p:cNvPr id="7" name="Text 4"/>
          <p:cNvSpPr/>
          <p:nvPr/>
        </p:nvSpPr>
        <p:spPr>
          <a:xfrm>
            <a:off x="9937194" y="2133957"/>
            <a:ext cx="2920008" cy="350401"/>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Improved Productivity</a:t>
            </a:r>
            <a:endParaRPr lang="en-US" sz="2200" dirty="0"/>
          </a:p>
        </p:txBody>
      </p:sp>
      <p:sp>
        <p:nvSpPr>
          <p:cNvPr id="8" name="Text 5"/>
          <p:cNvSpPr/>
          <p:nvPr/>
        </p:nvSpPr>
        <p:spPr>
          <a:xfrm>
            <a:off x="9937194" y="2618899"/>
            <a:ext cx="3908107" cy="717709"/>
          </a:xfrm>
          <a:prstGeom prst="rect">
            <a:avLst/>
          </a:prstGeom>
          <a:noFill/>
          <a:ln/>
        </p:spPr>
        <p:txBody>
          <a:bodyPr wrap="square" lIns="0" tIns="0" rIns="0" bIns="0" rtlCol="0" anchor="t"/>
          <a:lstStyle/>
          <a:p>
            <a:pPr algn="l" indent="0" marL="0">
              <a:lnSpc>
                <a:spcPts val="2800"/>
              </a:lnSpc>
              <a:buNone/>
            </a:pPr>
            <a:r>
              <a:rPr lang="en-US" sz="1750" dirty="0">
                <a:solidFill>
                  <a:srgbClr val="2A2742"/>
                </a:solidFill>
                <a:latin typeface="Arimo" pitchFamily="34" charset="0"/>
                <a:ea typeface="Arimo" pitchFamily="34" charset="-122"/>
                <a:cs typeface="Arimo" pitchFamily="34" charset="-120"/>
              </a:rPr>
              <a:t>Training has been shown to improve productivity in organizations</a:t>
            </a:r>
            <a:endParaRPr lang="en-US" sz="1750" dirty="0"/>
          </a:p>
        </p:txBody>
      </p:sp>
      <p:pic>
        <p:nvPicPr>
          <p:cNvPr id="9" name="Image 1" descr="preencoded.png">    </p:cNvPr>
          <p:cNvPicPr>
            <a:picLocks noChangeAspect="1"/>
          </p:cNvPicPr>
          <p:nvPr/>
        </p:nvPicPr>
        <p:blipFill>
          <a:blip r:embed="rId2"/>
          <a:stretch>
            <a:fillRect/>
          </a:stretch>
        </p:blipFill>
        <p:spPr>
          <a:xfrm>
            <a:off x="5029676" y="1766411"/>
            <a:ext cx="4571048" cy="4571048"/>
          </a:xfrm>
          <a:prstGeom prst="rect">
            <a:avLst/>
          </a:prstGeom>
        </p:spPr>
      </p:pic>
      <p:sp>
        <p:nvSpPr>
          <p:cNvPr id="10" name="Text 6"/>
          <p:cNvSpPr/>
          <p:nvPr/>
        </p:nvSpPr>
        <p:spPr>
          <a:xfrm>
            <a:off x="8456176" y="2922151"/>
            <a:ext cx="335637" cy="419576"/>
          </a:xfrm>
          <a:prstGeom prst="rect">
            <a:avLst/>
          </a:prstGeom>
          <a:noFill/>
          <a:ln/>
        </p:spPr>
        <p:txBody>
          <a:bodyPr wrap="none" lIns="0" tIns="0" rIns="0" bIns="0" rtlCol="0" anchor="t"/>
          <a:lstStyle/>
          <a:p>
            <a:pPr algn="l" indent="0" marL="0">
              <a:lnSpc>
                <a:spcPts val="4200"/>
              </a:lnSpc>
              <a:buNone/>
            </a:pPr>
            <a:r>
              <a:rPr lang="en-US" sz="2600" b="1" dirty="0">
                <a:solidFill>
                  <a:srgbClr val="2A2742"/>
                </a:solidFill>
                <a:latin typeface="Outfit Extra Bold" pitchFamily="34" charset="0"/>
                <a:ea typeface="Outfit Extra Bold" pitchFamily="34" charset="-122"/>
                <a:cs typeface="Outfit Extra Bold" pitchFamily="34" charset="-120"/>
              </a:rPr>
              <a:t>2</a:t>
            </a:r>
            <a:endParaRPr lang="en-US" sz="2600" dirty="0"/>
          </a:p>
        </p:txBody>
      </p:sp>
      <p:sp>
        <p:nvSpPr>
          <p:cNvPr id="11" name="Text 7"/>
          <p:cNvSpPr/>
          <p:nvPr/>
        </p:nvSpPr>
        <p:spPr>
          <a:xfrm>
            <a:off x="9937194" y="4587716"/>
            <a:ext cx="2841308" cy="350401"/>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Increased Confidence</a:t>
            </a:r>
            <a:endParaRPr lang="en-US" sz="2200" dirty="0"/>
          </a:p>
        </p:txBody>
      </p:sp>
      <p:sp>
        <p:nvSpPr>
          <p:cNvPr id="12" name="Text 8"/>
          <p:cNvSpPr/>
          <p:nvPr/>
        </p:nvSpPr>
        <p:spPr>
          <a:xfrm>
            <a:off x="9937194" y="5072658"/>
            <a:ext cx="3908107" cy="717709"/>
          </a:xfrm>
          <a:prstGeom prst="rect">
            <a:avLst/>
          </a:prstGeom>
          <a:noFill/>
          <a:ln/>
        </p:spPr>
        <p:txBody>
          <a:bodyPr wrap="square" lIns="0" tIns="0" rIns="0" bIns="0" rtlCol="0" anchor="t"/>
          <a:lstStyle/>
          <a:p>
            <a:pPr algn="l" indent="0" marL="0">
              <a:lnSpc>
                <a:spcPts val="2800"/>
              </a:lnSpc>
              <a:buNone/>
            </a:pPr>
            <a:r>
              <a:rPr lang="en-US" sz="1750" dirty="0">
                <a:solidFill>
                  <a:srgbClr val="2A2742"/>
                </a:solidFill>
                <a:latin typeface="Arimo" pitchFamily="34" charset="0"/>
                <a:ea typeface="Arimo" pitchFamily="34" charset="-122"/>
                <a:cs typeface="Arimo" pitchFamily="34" charset="-120"/>
              </a:rPr>
              <a:t>Skilled salespeople exhibit higher confidence and higher sales levels</a:t>
            </a:r>
            <a:endParaRPr lang="en-US" sz="1750" dirty="0"/>
          </a:p>
        </p:txBody>
      </p:sp>
      <p:pic>
        <p:nvPicPr>
          <p:cNvPr id="13" name="Image 2" descr="preencoded.png">    </p:cNvPr>
          <p:cNvPicPr>
            <a:picLocks noChangeAspect="1"/>
          </p:cNvPicPr>
          <p:nvPr/>
        </p:nvPicPr>
        <p:blipFill>
          <a:blip r:embed="rId3"/>
          <a:stretch>
            <a:fillRect/>
          </a:stretch>
        </p:blipFill>
        <p:spPr>
          <a:xfrm>
            <a:off x="5029676" y="1766411"/>
            <a:ext cx="4571048" cy="4571048"/>
          </a:xfrm>
          <a:prstGeom prst="rect">
            <a:avLst/>
          </a:prstGeom>
        </p:spPr>
      </p:pic>
      <p:sp>
        <p:nvSpPr>
          <p:cNvPr id="14" name="Text 9"/>
          <p:cNvSpPr/>
          <p:nvPr/>
        </p:nvSpPr>
        <p:spPr>
          <a:xfrm>
            <a:off x="8067199" y="5151001"/>
            <a:ext cx="335637" cy="419576"/>
          </a:xfrm>
          <a:prstGeom prst="rect">
            <a:avLst/>
          </a:prstGeom>
          <a:noFill/>
          <a:ln/>
        </p:spPr>
        <p:txBody>
          <a:bodyPr wrap="none" lIns="0" tIns="0" rIns="0" bIns="0" rtlCol="0" anchor="t"/>
          <a:lstStyle/>
          <a:p>
            <a:pPr algn="l" indent="0" marL="0">
              <a:lnSpc>
                <a:spcPts val="4200"/>
              </a:lnSpc>
              <a:buNone/>
            </a:pPr>
            <a:r>
              <a:rPr lang="en-US" sz="2600" b="1" dirty="0">
                <a:solidFill>
                  <a:srgbClr val="2A2742"/>
                </a:solidFill>
                <a:latin typeface="Outfit Extra Bold" pitchFamily="34" charset="0"/>
                <a:ea typeface="Outfit Extra Bold" pitchFamily="34" charset="-122"/>
                <a:cs typeface="Outfit Extra Bold" pitchFamily="34" charset="-120"/>
              </a:rPr>
              <a:t>3</a:t>
            </a:r>
            <a:endParaRPr lang="en-US" sz="2600" dirty="0"/>
          </a:p>
        </p:txBody>
      </p:sp>
      <p:sp>
        <p:nvSpPr>
          <p:cNvPr id="15" name="Text 10"/>
          <p:cNvSpPr/>
          <p:nvPr/>
        </p:nvSpPr>
        <p:spPr>
          <a:xfrm>
            <a:off x="1889046" y="4408289"/>
            <a:ext cx="2804160" cy="350401"/>
          </a:xfrm>
          <a:prstGeom prst="rect">
            <a:avLst/>
          </a:prstGeom>
          <a:noFill/>
          <a:ln/>
        </p:spPr>
        <p:txBody>
          <a:bodyPr wrap="none" lIns="0" tIns="0" rIns="0" bIns="0" rtlCol="0" anchor="t"/>
          <a:lstStyle/>
          <a:p>
            <a:pPr algn="r"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Varied Methods</a:t>
            </a:r>
            <a:endParaRPr lang="en-US" sz="2200" dirty="0"/>
          </a:p>
        </p:txBody>
      </p:sp>
      <p:sp>
        <p:nvSpPr>
          <p:cNvPr id="16" name="Text 11"/>
          <p:cNvSpPr/>
          <p:nvPr/>
        </p:nvSpPr>
        <p:spPr>
          <a:xfrm>
            <a:off x="785098" y="4893231"/>
            <a:ext cx="3908107" cy="1076563"/>
          </a:xfrm>
          <a:prstGeom prst="rect">
            <a:avLst/>
          </a:prstGeom>
          <a:noFill/>
          <a:ln/>
        </p:spPr>
        <p:txBody>
          <a:bodyPr wrap="square" lIns="0" tIns="0" rIns="0" bIns="0" rtlCol="0" anchor="t"/>
          <a:lstStyle/>
          <a:p>
            <a:pPr algn="r" indent="0" marL="0">
              <a:lnSpc>
                <a:spcPts val="2800"/>
              </a:lnSpc>
              <a:buNone/>
            </a:pPr>
            <a:r>
              <a:rPr lang="en-US" sz="1750" dirty="0">
                <a:solidFill>
                  <a:srgbClr val="2A2742"/>
                </a:solidFill>
                <a:latin typeface="Arimo" pitchFamily="34" charset="0"/>
                <a:ea typeface="Arimo" pitchFamily="34" charset="-122"/>
                <a:cs typeface="Arimo" pitchFamily="34" charset="-120"/>
              </a:rPr>
              <a:t>Training methods include workshops, e-learning, product training, and coaching</a:t>
            </a:r>
            <a:endParaRPr lang="en-US" sz="1750" dirty="0"/>
          </a:p>
        </p:txBody>
      </p:sp>
      <p:pic>
        <p:nvPicPr>
          <p:cNvPr id="17" name="Image 3" descr="preencoded.png">    </p:cNvPr>
          <p:cNvPicPr>
            <a:picLocks noChangeAspect="1"/>
          </p:cNvPicPr>
          <p:nvPr/>
        </p:nvPicPr>
        <p:blipFill>
          <a:blip r:embed="rId4"/>
          <a:stretch>
            <a:fillRect/>
          </a:stretch>
        </p:blipFill>
        <p:spPr>
          <a:xfrm>
            <a:off x="5029676" y="1766411"/>
            <a:ext cx="4571048" cy="4571048"/>
          </a:xfrm>
          <a:prstGeom prst="rect">
            <a:avLst/>
          </a:prstGeom>
        </p:spPr>
      </p:pic>
      <p:sp>
        <p:nvSpPr>
          <p:cNvPr id="18" name="Text 12"/>
          <p:cNvSpPr/>
          <p:nvPr/>
        </p:nvSpPr>
        <p:spPr>
          <a:xfrm>
            <a:off x="5838349" y="4762024"/>
            <a:ext cx="335637" cy="419576"/>
          </a:xfrm>
          <a:prstGeom prst="rect">
            <a:avLst/>
          </a:prstGeom>
          <a:noFill/>
          <a:ln/>
        </p:spPr>
        <p:txBody>
          <a:bodyPr wrap="none" lIns="0" tIns="0" rIns="0" bIns="0" rtlCol="0" anchor="t"/>
          <a:lstStyle/>
          <a:p>
            <a:pPr algn="l" indent="0" marL="0">
              <a:lnSpc>
                <a:spcPts val="4200"/>
              </a:lnSpc>
              <a:buNone/>
            </a:pPr>
            <a:r>
              <a:rPr lang="en-US" sz="2600" b="1" dirty="0">
                <a:solidFill>
                  <a:srgbClr val="2A2742"/>
                </a:solidFill>
                <a:latin typeface="Outfit Extra Bold" pitchFamily="34" charset="0"/>
                <a:ea typeface="Outfit Extra Bold" pitchFamily="34" charset="-122"/>
                <a:cs typeface="Outfit Extra Bold" pitchFamily="34" charset="-120"/>
              </a:rPr>
              <a:t>4</a:t>
            </a:r>
            <a:endParaRPr lang="en-US" sz="2600" dirty="0"/>
          </a:p>
        </p:txBody>
      </p:sp>
      <p:sp>
        <p:nvSpPr>
          <p:cNvPr id="19" name="Text 13"/>
          <p:cNvSpPr/>
          <p:nvPr/>
        </p:nvSpPr>
        <p:spPr>
          <a:xfrm>
            <a:off x="785098" y="6589752"/>
            <a:ext cx="13060204" cy="1076563"/>
          </a:xfrm>
          <a:prstGeom prst="rect">
            <a:avLst/>
          </a:prstGeom>
          <a:noFill/>
          <a:ln/>
        </p:spPr>
        <p:txBody>
          <a:bodyPr wrap="square" lIns="0" tIns="0" rIns="0" bIns="0" rtlCol="0" anchor="t"/>
          <a:lstStyle/>
          <a:p>
            <a:pPr algn="l" indent="0" marL="0">
              <a:lnSpc>
                <a:spcPts val="2800"/>
              </a:lnSpc>
              <a:buNone/>
            </a:pPr>
            <a:r>
              <a:rPr lang="en-US" sz="1750" dirty="0">
                <a:solidFill>
                  <a:srgbClr val="2A2742"/>
                </a:solidFill>
                <a:latin typeface="Arimo" pitchFamily="34" charset="0"/>
                <a:ea typeface="Arimo" pitchFamily="34" charset="-122"/>
                <a:cs typeface="Arimo" pitchFamily="34" charset="-120"/>
              </a:rPr>
              <a:t>Continuous learning has become popular as organizations seek to further educate and motivate people. This holds true in sales, where the amount of knowledge and skills required is ever-increasing and very relevant to job success. Over 90% of sales professionals receive some kind of training.</a:t>
            </a:r>
            <a:endParaRPr lang="en-US" sz="17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32565" y="730210"/>
            <a:ext cx="7651671" cy="1332548"/>
          </a:xfrm>
          <a:prstGeom prst="rect">
            <a:avLst/>
          </a:prstGeom>
          <a:noFill/>
          <a:ln/>
        </p:spPr>
        <p:txBody>
          <a:bodyPr wrap="square" lIns="0" tIns="0" rIns="0" bIns="0" rtlCol="0" anchor="t"/>
          <a:lstStyle/>
          <a:p>
            <a:pPr algn="l" indent="0" marL="0">
              <a:lnSpc>
                <a:spcPts val="5200"/>
              </a:lnSpc>
              <a:buNone/>
            </a:pPr>
            <a:r>
              <a:rPr lang="en-US" sz="4150" b="1" dirty="0">
                <a:solidFill>
                  <a:srgbClr val="231971"/>
                </a:solidFill>
                <a:latin typeface="Outfit Extra Bold" pitchFamily="34" charset="0"/>
                <a:ea typeface="Outfit Extra Bold" pitchFamily="34" charset="-122"/>
                <a:cs typeface="Outfit Extra Bold" pitchFamily="34" charset="-120"/>
              </a:rPr>
              <a:t>Role of Training in Motivating Sales Teams</a:t>
            </a:r>
            <a:endParaRPr lang="en-US" sz="4150" dirty="0"/>
          </a:p>
        </p:txBody>
      </p:sp>
      <p:pic>
        <p:nvPicPr>
          <p:cNvPr id="4" name="Image 1" descr="preencoded.png">    </p:cNvPr>
          <p:cNvPicPr>
            <a:picLocks noChangeAspect="1"/>
          </p:cNvPicPr>
          <p:nvPr/>
        </p:nvPicPr>
        <p:blipFill>
          <a:blip r:embed="rId2"/>
          <a:stretch>
            <a:fillRect/>
          </a:stretch>
        </p:blipFill>
        <p:spPr>
          <a:xfrm>
            <a:off x="6232565" y="2382560"/>
            <a:ext cx="1065967" cy="1279208"/>
          </a:xfrm>
          <a:prstGeom prst="rect">
            <a:avLst/>
          </a:prstGeom>
        </p:spPr>
      </p:pic>
      <p:sp>
        <p:nvSpPr>
          <p:cNvPr id="5" name="Text 1"/>
          <p:cNvSpPr/>
          <p:nvPr/>
        </p:nvSpPr>
        <p:spPr>
          <a:xfrm>
            <a:off x="7618333" y="2595682"/>
            <a:ext cx="3083243" cy="333018"/>
          </a:xfrm>
          <a:prstGeom prst="rect">
            <a:avLst/>
          </a:prstGeom>
          <a:noFill/>
          <a:ln/>
        </p:spPr>
        <p:txBody>
          <a:bodyPr wrap="none" lIns="0" tIns="0" rIns="0" bIns="0" rtlCol="0" anchor="t"/>
          <a:lstStyle/>
          <a:p>
            <a:pPr algn="l" indent="0" marL="0">
              <a:lnSpc>
                <a:spcPts val="2600"/>
              </a:lnSpc>
              <a:buNone/>
            </a:pPr>
            <a:r>
              <a:rPr lang="en-US" sz="2050" b="1" dirty="0">
                <a:solidFill>
                  <a:srgbClr val="2A2742"/>
                </a:solidFill>
                <a:latin typeface="Outfit Extra Bold" pitchFamily="34" charset="0"/>
                <a:ea typeface="Outfit Extra Bold" pitchFamily="34" charset="-122"/>
                <a:cs typeface="Outfit Extra Bold" pitchFamily="34" charset="-120"/>
              </a:rPr>
              <a:t>Investment in Employees</a:t>
            </a:r>
            <a:endParaRPr lang="en-US" sz="2050" dirty="0"/>
          </a:p>
        </p:txBody>
      </p:sp>
      <p:sp>
        <p:nvSpPr>
          <p:cNvPr id="6" name="Text 2"/>
          <p:cNvSpPr/>
          <p:nvPr/>
        </p:nvSpPr>
        <p:spPr>
          <a:xfrm>
            <a:off x="7618333" y="3056573"/>
            <a:ext cx="6265902" cy="341114"/>
          </a:xfrm>
          <a:prstGeom prst="rect">
            <a:avLst/>
          </a:prstGeom>
          <a:noFill/>
          <a:ln/>
        </p:spPr>
        <p:txBody>
          <a:bodyPr wrap="none" lIns="0" tIns="0" rIns="0" bIns="0" rtlCol="0" anchor="t"/>
          <a:lstStyle/>
          <a:p>
            <a:pPr algn="l" indent="0" marL="0">
              <a:lnSpc>
                <a:spcPts val="2650"/>
              </a:lnSpc>
              <a:buNone/>
            </a:pPr>
            <a:r>
              <a:rPr lang="en-US" sz="1650" dirty="0">
                <a:solidFill>
                  <a:srgbClr val="2A2742"/>
                </a:solidFill>
                <a:latin typeface="Arimo" pitchFamily="34" charset="0"/>
                <a:ea typeface="Arimo" pitchFamily="34" charset="-122"/>
                <a:cs typeface="Arimo" pitchFamily="34" charset="-120"/>
              </a:rPr>
              <a:t>Employees see that their employers are investing in them</a:t>
            </a:r>
            <a:endParaRPr lang="en-US" sz="1650" dirty="0"/>
          </a:p>
        </p:txBody>
      </p:sp>
      <p:pic>
        <p:nvPicPr>
          <p:cNvPr id="7" name="Image 2" descr="preencoded.png">    </p:cNvPr>
          <p:cNvPicPr>
            <a:picLocks noChangeAspect="1"/>
          </p:cNvPicPr>
          <p:nvPr/>
        </p:nvPicPr>
        <p:blipFill>
          <a:blip r:embed="rId3"/>
          <a:stretch>
            <a:fillRect/>
          </a:stretch>
        </p:blipFill>
        <p:spPr>
          <a:xfrm>
            <a:off x="6232565" y="3661767"/>
            <a:ext cx="1065967" cy="1279208"/>
          </a:xfrm>
          <a:prstGeom prst="rect">
            <a:avLst/>
          </a:prstGeom>
        </p:spPr>
      </p:pic>
      <p:sp>
        <p:nvSpPr>
          <p:cNvPr id="8" name="Text 3"/>
          <p:cNvSpPr/>
          <p:nvPr/>
        </p:nvSpPr>
        <p:spPr>
          <a:xfrm>
            <a:off x="7618333" y="3874889"/>
            <a:ext cx="2664976" cy="333018"/>
          </a:xfrm>
          <a:prstGeom prst="rect">
            <a:avLst/>
          </a:prstGeom>
          <a:noFill/>
          <a:ln/>
        </p:spPr>
        <p:txBody>
          <a:bodyPr wrap="none" lIns="0" tIns="0" rIns="0" bIns="0" rtlCol="0" anchor="t"/>
          <a:lstStyle/>
          <a:p>
            <a:pPr algn="l" indent="0" marL="0">
              <a:lnSpc>
                <a:spcPts val="2600"/>
              </a:lnSpc>
              <a:buNone/>
            </a:pPr>
            <a:r>
              <a:rPr lang="en-US" sz="2050" b="1" dirty="0">
                <a:solidFill>
                  <a:srgbClr val="2A2742"/>
                </a:solidFill>
                <a:latin typeface="Outfit Extra Bold" pitchFamily="34" charset="0"/>
                <a:ea typeface="Outfit Extra Bold" pitchFamily="34" charset="-122"/>
                <a:cs typeface="Outfit Extra Bold" pitchFamily="34" charset="-120"/>
              </a:rPr>
              <a:t>Skill Acquisition</a:t>
            </a:r>
            <a:endParaRPr lang="en-US" sz="2050" dirty="0"/>
          </a:p>
        </p:txBody>
      </p:sp>
      <p:sp>
        <p:nvSpPr>
          <p:cNvPr id="9" name="Text 4"/>
          <p:cNvSpPr/>
          <p:nvPr/>
        </p:nvSpPr>
        <p:spPr>
          <a:xfrm>
            <a:off x="7618333" y="4335780"/>
            <a:ext cx="6265902" cy="341114"/>
          </a:xfrm>
          <a:prstGeom prst="rect">
            <a:avLst/>
          </a:prstGeom>
          <a:noFill/>
          <a:ln/>
        </p:spPr>
        <p:txBody>
          <a:bodyPr wrap="none" lIns="0" tIns="0" rIns="0" bIns="0" rtlCol="0" anchor="t"/>
          <a:lstStyle/>
          <a:p>
            <a:pPr algn="l" indent="0" marL="0">
              <a:lnSpc>
                <a:spcPts val="2650"/>
              </a:lnSpc>
              <a:buNone/>
            </a:pPr>
            <a:r>
              <a:rPr lang="en-US" sz="1650" dirty="0">
                <a:solidFill>
                  <a:srgbClr val="2A2742"/>
                </a:solidFill>
                <a:latin typeface="Arimo" pitchFamily="34" charset="0"/>
                <a:ea typeface="Arimo" pitchFamily="34" charset="-122"/>
                <a:cs typeface="Arimo" pitchFamily="34" charset="-120"/>
              </a:rPr>
              <a:t>The acquisition of new skills builds confidence</a:t>
            </a:r>
            <a:endParaRPr lang="en-US" sz="1650" dirty="0"/>
          </a:p>
        </p:txBody>
      </p:sp>
      <p:pic>
        <p:nvPicPr>
          <p:cNvPr id="10" name="Image 3" descr="preencoded.png">    </p:cNvPr>
          <p:cNvPicPr>
            <a:picLocks noChangeAspect="1"/>
          </p:cNvPicPr>
          <p:nvPr/>
        </p:nvPicPr>
        <p:blipFill>
          <a:blip r:embed="rId4"/>
          <a:stretch>
            <a:fillRect/>
          </a:stretch>
        </p:blipFill>
        <p:spPr>
          <a:xfrm>
            <a:off x="6232565" y="4940975"/>
            <a:ext cx="1065967" cy="1279208"/>
          </a:xfrm>
          <a:prstGeom prst="rect">
            <a:avLst/>
          </a:prstGeom>
        </p:spPr>
      </p:pic>
      <p:sp>
        <p:nvSpPr>
          <p:cNvPr id="11" name="Text 5"/>
          <p:cNvSpPr/>
          <p:nvPr/>
        </p:nvSpPr>
        <p:spPr>
          <a:xfrm>
            <a:off x="7618333" y="5154097"/>
            <a:ext cx="2664976" cy="333018"/>
          </a:xfrm>
          <a:prstGeom prst="rect">
            <a:avLst/>
          </a:prstGeom>
          <a:noFill/>
          <a:ln/>
        </p:spPr>
        <p:txBody>
          <a:bodyPr wrap="none" lIns="0" tIns="0" rIns="0" bIns="0" rtlCol="0" anchor="t"/>
          <a:lstStyle/>
          <a:p>
            <a:pPr algn="l" indent="0" marL="0">
              <a:lnSpc>
                <a:spcPts val="2600"/>
              </a:lnSpc>
              <a:buNone/>
            </a:pPr>
            <a:r>
              <a:rPr lang="en-US" sz="2050" b="1" dirty="0">
                <a:solidFill>
                  <a:srgbClr val="2A2742"/>
                </a:solidFill>
                <a:latin typeface="Outfit Extra Bold" pitchFamily="34" charset="0"/>
                <a:ea typeface="Outfit Extra Bold" pitchFamily="34" charset="-122"/>
                <a:cs typeface="Outfit Extra Bold" pitchFamily="34" charset="-120"/>
              </a:rPr>
              <a:t>Career Development</a:t>
            </a:r>
            <a:endParaRPr lang="en-US" sz="2050" dirty="0"/>
          </a:p>
        </p:txBody>
      </p:sp>
      <p:sp>
        <p:nvSpPr>
          <p:cNvPr id="12" name="Text 6"/>
          <p:cNvSpPr/>
          <p:nvPr/>
        </p:nvSpPr>
        <p:spPr>
          <a:xfrm>
            <a:off x="7618333" y="5614988"/>
            <a:ext cx="6265902" cy="341114"/>
          </a:xfrm>
          <a:prstGeom prst="rect">
            <a:avLst/>
          </a:prstGeom>
          <a:noFill/>
          <a:ln/>
        </p:spPr>
        <p:txBody>
          <a:bodyPr wrap="none" lIns="0" tIns="0" rIns="0" bIns="0" rtlCol="0" anchor="t"/>
          <a:lstStyle/>
          <a:p>
            <a:pPr algn="l" indent="0" marL="0">
              <a:lnSpc>
                <a:spcPts val="2650"/>
              </a:lnSpc>
              <a:buNone/>
            </a:pPr>
            <a:r>
              <a:rPr lang="en-US" sz="1650" dirty="0">
                <a:solidFill>
                  <a:srgbClr val="2A2742"/>
                </a:solidFill>
                <a:latin typeface="Arimo" pitchFamily="34" charset="0"/>
                <a:ea typeface="Arimo" pitchFamily="34" charset="-122"/>
                <a:cs typeface="Arimo" pitchFamily="34" charset="-120"/>
              </a:rPr>
              <a:t>Training increases promotion opportunities</a:t>
            </a:r>
            <a:endParaRPr lang="en-US" sz="1650" dirty="0"/>
          </a:p>
        </p:txBody>
      </p:sp>
      <p:pic>
        <p:nvPicPr>
          <p:cNvPr id="13" name="Image 4" descr="preencoded.png">    </p:cNvPr>
          <p:cNvPicPr>
            <a:picLocks noChangeAspect="1"/>
          </p:cNvPicPr>
          <p:nvPr/>
        </p:nvPicPr>
        <p:blipFill>
          <a:blip r:embed="rId5"/>
          <a:stretch>
            <a:fillRect/>
          </a:stretch>
        </p:blipFill>
        <p:spPr>
          <a:xfrm>
            <a:off x="6232565" y="6220182"/>
            <a:ext cx="1065967" cy="1279208"/>
          </a:xfrm>
          <a:prstGeom prst="rect">
            <a:avLst/>
          </a:prstGeom>
        </p:spPr>
      </p:pic>
      <p:sp>
        <p:nvSpPr>
          <p:cNvPr id="14" name="Text 7"/>
          <p:cNvSpPr/>
          <p:nvPr/>
        </p:nvSpPr>
        <p:spPr>
          <a:xfrm>
            <a:off x="7618333" y="6433304"/>
            <a:ext cx="2664976" cy="333018"/>
          </a:xfrm>
          <a:prstGeom prst="rect">
            <a:avLst/>
          </a:prstGeom>
          <a:noFill/>
          <a:ln/>
        </p:spPr>
        <p:txBody>
          <a:bodyPr wrap="none" lIns="0" tIns="0" rIns="0" bIns="0" rtlCol="0" anchor="t"/>
          <a:lstStyle/>
          <a:p>
            <a:pPr algn="l" indent="0" marL="0">
              <a:lnSpc>
                <a:spcPts val="2600"/>
              </a:lnSpc>
              <a:buNone/>
            </a:pPr>
            <a:r>
              <a:rPr lang="en-US" sz="2050" b="1" dirty="0">
                <a:solidFill>
                  <a:srgbClr val="2A2742"/>
                </a:solidFill>
                <a:latin typeface="Outfit Extra Bold" pitchFamily="34" charset="0"/>
                <a:ea typeface="Outfit Extra Bold" pitchFamily="34" charset="-122"/>
                <a:cs typeface="Outfit Extra Bold" pitchFamily="34" charset="-120"/>
              </a:rPr>
              <a:t>Fresh Excitement</a:t>
            </a:r>
            <a:endParaRPr lang="en-US" sz="2050" dirty="0"/>
          </a:p>
        </p:txBody>
      </p:sp>
      <p:sp>
        <p:nvSpPr>
          <p:cNvPr id="15" name="Text 8"/>
          <p:cNvSpPr/>
          <p:nvPr/>
        </p:nvSpPr>
        <p:spPr>
          <a:xfrm>
            <a:off x="7618333" y="6894195"/>
            <a:ext cx="6265902" cy="341114"/>
          </a:xfrm>
          <a:prstGeom prst="rect">
            <a:avLst/>
          </a:prstGeom>
          <a:noFill/>
          <a:ln/>
        </p:spPr>
        <p:txBody>
          <a:bodyPr wrap="none" lIns="0" tIns="0" rIns="0" bIns="0" rtlCol="0" anchor="t"/>
          <a:lstStyle/>
          <a:p>
            <a:pPr algn="l" indent="0" marL="0">
              <a:lnSpc>
                <a:spcPts val="2650"/>
              </a:lnSpc>
              <a:buNone/>
            </a:pPr>
            <a:r>
              <a:rPr lang="en-US" sz="1650" dirty="0">
                <a:solidFill>
                  <a:srgbClr val="2A2742"/>
                </a:solidFill>
                <a:latin typeface="Arimo" pitchFamily="34" charset="0"/>
                <a:ea typeface="Arimo" pitchFamily="34" charset="-122"/>
                <a:cs typeface="Arimo" pitchFamily="34" charset="-120"/>
              </a:rPr>
              <a:t>New skills and competencies inject fresh excitement into the job</a:t>
            </a:r>
            <a:endParaRPr lang="en-US" sz="16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2177058"/>
            <a:ext cx="10214134" cy="708779"/>
          </a:xfrm>
          <a:prstGeom prst="rect">
            <a:avLst/>
          </a:prstGeom>
          <a:noFill/>
          <a:ln/>
        </p:spPr>
        <p:txBody>
          <a:bodyPr wrap="non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Leadership and Sales Force Motivation</a:t>
            </a:r>
            <a:endParaRPr lang="en-US" sz="4450" dirty="0"/>
          </a:p>
        </p:txBody>
      </p:sp>
      <p:sp>
        <p:nvSpPr>
          <p:cNvPr id="3" name="Text 1"/>
          <p:cNvSpPr/>
          <p:nvPr/>
        </p:nvSpPr>
        <p:spPr>
          <a:xfrm>
            <a:off x="793790" y="3452813"/>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31971"/>
                </a:solidFill>
                <a:latin typeface="Outfit Extra Bold" pitchFamily="34" charset="0"/>
                <a:ea typeface="Outfit Extra Bold" pitchFamily="34" charset="-122"/>
                <a:cs typeface="Outfit Extra Bold" pitchFamily="34" charset="-120"/>
              </a:rPr>
              <a:t>Trust Environment</a:t>
            </a:r>
            <a:endParaRPr lang="en-US" sz="2200" dirty="0"/>
          </a:p>
        </p:txBody>
      </p:sp>
      <p:sp>
        <p:nvSpPr>
          <p:cNvPr id="4" name="Text 2"/>
          <p:cNvSpPr/>
          <p:nvPr/>
        </p:nvSpPr>
        <p:spPr>
          <a:xfrm>
            <a:off x="793790" y="4033957"/>
            <a:ext cx="3978116" cy="1451610"/>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By facilitating an environment of trust, the salesperson is motivated to go beyond the normal call of duty and improve work outcomes.</a:t>
            </a:r>
            <a:endParaRPr lang="en-US" sz="1750" dirty="0"/>
          </a:p>
        </p:txBody>
      </p:sp>
      <p:sp>
        <p:nvSpPr>
          <p:cNvPr id="5" name="Text 3"/>
          <p:cNvSpPr/>
          <p:nvPr/>
        </p:nvSpPr>
        <p:spPr>
          <a:xfrm>
            <a:off x="5332928" y="3452813"/>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31971"/>
                </a:solidFill>
                <a:latin typeface="Outfit Extra Bold" pitchFamily="34" charset="0"/>
                <a:ea typeface="Outfit Extra Bold" pitchFamily="34" charset="-122"/>
                <a:cs typeface="Outfit Extra Bold" pitchFamily="34" charset="-120"/>
              </a:rPr>
              <a:t>Leadership Styles</a:t>
            </a:r>
            <a:endParaRPr lang="en-US" sz="2200" dirty="0"/>
          </a:p>
        </p:txBody>
      </p:sp>
      <p:sp>
        <p:nvSpPr>
          <p:cNvPr id="6" name="Text 4"/>
          <p:cNvSpPr/>
          <p:nvPr/>
        </p:nvSpPr>
        <p:spPr>
          <a:xfrm>
            <a:off x="5332928" y="4033957"/>
            <a:ext cx="3978116" cy="1814513"/>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Certain leadership styles, such as supportive and transformational, have a direct relationship with job satisfaction, work involvement, and job performance.</a:t>
            </a:r>
            <a:endParaRPr lang="en-US" sz="1750" dirty="0"/>
          </a:p>
        </p:txBody>
      </p:sp>
      <p:sp>
        <p:nvSpPr>
          <p:cNvPr id="7" name="Text 5"/>
          <p:cNvSpPr/>
          <p:nvPr/>
        </p:nvSpPr>
        <p:spPr>
          <a:xfrm>
            <a:off x="9872067" y="3452813"/>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31971"/>
                </a:solidFill>
                <a:latin typeface="Outfit Extra Bold" pitchFamily="34" charset="0"/>
                <a:ea typeface="Outfit Extra Bold" pitchFamily="34" charset="-122"/>
                <a:cs typeface="Outfit Extra Bold" pitchFamily="34" charset="-120"/>
              </a:rPr>
              <a:t>Communication</a:t>
            </a:r>
            <a:endParaRPr lang="en-US" sz="2200" dirty="0"/>
          </a:p>
        </p:txBody>
      </p:sp>
      <p:sp>
        <p:nvSpPr>
          <p:cNvPr id="8" name="Text 6"/>
          <p:cNvSpPr/>
          <p:nvPr/>
        </p:nvSpPr>
        <p:spPr>
          <a:xfrm>
            <a:off x="9872067" y="4033957"/>
            <a:ext cx="3978116" cy="1451610"/>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A structured ongoing communication plan from a sales manager is positively related to sales force motivational levels.</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584013"/>
          </a:xfrm>
          <a:prstGeom prst="rect">
            <a:avLst/>
          </a:prstGeom>
        </p:spPr>
      </p:pic>
      <p:sp>
        <p:nvSpPr>
          <p:cNvPr id="3" name="Text 0"/>
          <p:cNvSpPr/>
          <p:nvPr/>
        </p:nvSpPr>
        <p:spPr>
          <a:xfrm>
            <a:off x="723543" y="3319463"/>
            <a:ext cx="9010769" cy="646033"/>
          </a:xfrm>
          <a:prstGeom prst="rect">
            <a:avLst/>
          </a:prstGeom>
          <a:noFill/>
          <a:ln/>
        </p:spPr>
        <p:txBody>
          <a:bodyPr wrap="none" lIns="0" tIns="0" rIns="0" bIns="0" rtlCol="0" anchor="t"/>
          <a:lstStyle/>
          <a:p>
            <a:pPr algn="l" indent="0" marL="0">
              <a:lnSpc>
                <a:spcPts val="5050"/>
              </a:lnSpc>
              <a:buNone/>
            </a:pPr>
            <a:r>
              <a:rPr lang="en-US" sz="4050" b="1" dirty="0">
                <a:solidFill>
                  <a:srgbClr val="231971"/>
                </a:solidFill>
                <a:latin typeface="Outfit Extra Bold" pitchFamily="34" charset="0"/>
                <a:ea typeface="Outfit Extra Bold" pitchFamily="34" charset="-122"/>
                <a:cs typeface="Outfit Extra Bold" pitchFamily="34" charset="-120"/>
              </a:rPr>
              <a:t>Transformational Leadership in Sales</a:t>
            </a:r>
            <a:endParaRPr lang="en-US" sz="4050" dirty="0"/>
          </a:p>
        </p:txBody>
      </p:sp>
      <p:sp>
        <p:nvSpPr>
          <p:cNvPr id="4" name="Shape 1"/>
          <p:cNvSpPr/>
          <p:nvPr/>
        </p:nvSpPr>
        <p:spPr>
          <a:xfrm>
            <a:off x="723543" y="4508063"/>
            <a:ext cx="465058" cy="465058"/>
          </a:xfrm>
          <a:prstGeom prst="roundRect">
            <a:avLst>
              <a:gd name="adj" fmla="val 18670"/>
            </a:avLst>
          </a:prstGeom>
          <a:solidFill>
            <a:srgbClr val="E9E6FA"/>
          </a:solidFill>
          <a:ln w="7620">
            <a:solidFill>
              <a:srgbClr val="BDB8DF"/>
            </a:solidFill>
            <a:prstDash val="solid"/>
          </a:ln>
        </p:spPr>
      </p:sp>
      <p:sp>
        <p:nvSpPr>
          <p:cNvPr id="5" name="Text 2"/>
          <p:cNvSpPr/>
          <p:nvPr/>
        </p:nvSpPr>
        <p:spPr>
          <a:xfrm>
            <a:off x="801053" y="4546818"/>
            <a:ext cx="310039" cy="387548"/>
          </a:xfrm>
          <a:prstGeom prst="rect">
            <a:avLst/>
          </a:prstGeom>
          <a:noFill/>
          <a:ln/>
        </p:spPr>
        <p:txBody>
          <a:bodyPr wrap="none" lIns="0" tIns="0" rIns="0" bIns="0" rtlCol="0" anchor="t"/>
          <a:lstStyle/>
          <a:p>
            <a:pPr algn="ctr" indent="0" marL="0">
              <a:lnSpc>
                <a:spcPts val="2400"/>
              </a:lnSpc>
              <a:buNone/>
            </a:pPr>
            <a:r>
              <a:rPr lang="en-US" sz="2400" b="1" dirty="0">
                <a:solidFill>
                  <a:srgbClr val="2A2742"/>
                </a:solidFill>
                <a:latin typeface="Outfit Extra Bold" pitchFamily="34" charset="0"/>
                <a:ea typeface="Outfit Extra Bold" pitchFamily="34" charset="-122"/>
                <a:cs typeface="Outfit Extra Bold" pitchFamily="34" charset="-120"/>
              </a:rPr>
              <a:t>1</a:t>
            </a:r>
            <a:endParaRPr lang="en-US" sz="2400" dirty="0"/>
          </a:p>
        </p:txBody>
      </p:sp>
      <p:sp>
        <p:nvSpPr>
          <p:cNvPr id="6" name="Text 3"/>
          <p:cNvSpPr/>
          <p:nvPr/>
        </p:nvSpPr>
        <p:spPr>
          <a:xfrm>
            <a:off x="1395293" y="4508063"/>
            <a:ext cx="2703909" cy="322898"/>
          </a:xfrm>
          <a:prstGeom prst="rect">
            <a:avLst/>
          </a:prstGeom>
          <a:noFill/>
          <a:ln/>
        </p:spPr>
        <p:txBody>
          <a:bodyPr wrap="none" lIns="0" tIns="0" rIns="0" bIns="0" rtlCol="0" anchor="t"/>
          <a:lstStyle/>
          <a:p>
            <a:pPr algn="l" indent="0" marL="0">
              <a:lnSpc>
                <a:spcPts val="2500"/>
              </a:lnSpc>
              <a:buNone/>
            </a:pPr>
            <a:r>
              <a:rPr lang="en-US" sz="2000" b="1" dirty="0">
                <a:solidFill>
                  <a:srgbClr val="2A2742"/>
                </a:solidFill>
                <a:latin typeface="Outfit Extra Bold" pitchFamily="34" charset="0"/>
                <a:ea typeface="Outfit Extra Bold" pitchFamily="34" charset="-122"/>
                <a:cs typeface="Outfit Extra Bold" pitchFamily="34" charset="-120"/>
              </a:rPr>
              <a:t>Vision Communication</a:t>
            </a:r>
            <a:endParaRPr lang="en-US" sz="2000" dirty="0"/>
          </a:p>
        </p:txBody>
      </p:sp>
      <p:sp>
        <p:nvSpPr>
          <p:cNvPr id="7" name="Text 4"/>
          <p:cNvSpPr/>
          <p:nvPr/>
        </p:nvSpPr>
        <p:spPr>
          <a:xfrm>
            <a:off x="1395293" y="4954905"/>
            <a:ext cx="5816560" cy="991910"/>
          </a:xfrm>
          <a:prstGeom prst="rect">
            <a:avLst/>
          </a:prstGeom>
          <a:noFill/>
          <a:ln/>
        </p:spPr>
        <p:txBody>
          <a:bodyPr wrap="square" lIns="0" tIns="0" rIns="0" bIns="0" rtlCol="0" anchor="t"/>
          <a:lstStyle/>
          <a:p>
            <a:pPr algn="l" indent="0" marL="0">
              <a:lnSpc>
                <a:spcPts val="2600"/>
              </a:lnSpc>
              <a:buNone/>
            </a:pPr>
            <a:r>
              <a:rPr lang="en-US" sz="1600" dirty="0">
                <a:solidFill>
                  <a:srgbClr val="2A2742"/>
                </a:solidFill>
                <a:latin typeface="Arimo" pitchFamily="34" charset="0"/>
                <a:ea typeface="Arimo" pitchFamily="34" charset="-122"/>
                <a:cs typeface="Arimo" pitchFamily="34" charset="-120"/>
              </a:rPr>
              <a:t>The transformational leader has a vision and is able to communicate to followers the path the organization intends to follow.</a:t>
            </a:r>
            <a:endParaRPr lang="en-US" sz="1600" dirty="0"/>
          </a:p>
        </p:txBody>
      </p:sp>
      <p:sp>
        <p:nvSpPr>
          <p:cNvPr id="8" name="Shape 5"/>
          <p:cNvSpPr/>
          <p:nvPr/>
        </p:nvSpPr>
        <p:spPr>
          <a:xfrm>
            <a:off x="7418546" y="4508063"/>
            <a:ext cx="465058" cy="465058"/>
          </a:xfrm>
          <a:prstGeom prst="roundRect">
            <a:avLst>
              <a:gd name="adj" fmla="val 18670"/>
            </a:avLst>
          </a:prstGeom>
          <a:solidFill>
            <a:srgbClr val="E9E6FA"/>
          </a:solidFill>
          <a:ln w="7620">
            <a:solidFill>
              <a:srgbClr val="BDB8DF"/>
            </a:solidFill>
            <a:prstDash val="solid"/>
          </a:ln>
        </p:spPr>
      </p:sp>
      <p:sp>
        <p:nvSpPr>
          <p:cNvPr id="9" name="Text 6"/>
          <p:cNvSpPr/>
          <p:nvPr/>
        </p:nvSpPr>
        <p:spPr>
          <a:xfrm>
            <a:off x="7496056" y="4546818"/>
            <a:ext cx="310039" cy="387548"/>
          </a:xfrm>
          <a:prstGeom prst="rect">
            <a:avLst/>
          </a:prstGeom>
          <a:noFill/>
          <a:ln/>
        </p:spPr>
        <p:txBody>
          <a:bodyPr wrap="none" lIns="0" tIns="0" rIns="0" bIns="0" rtlCol="0" anchor="t"/>
          <a:lstStyle/>
          <a:p>
            <a:pPr algn="ctr" indent="0" marL="0">
              <a:lnSpc>
                <a:spcPts val="2400"/>
              </a:lnSpc>
              <a:buNone/>
            </a:pPr>
            <a:r>
              <a:rPr lang="en-US" sz="2400" b="1" dirty="0">
                <a:solidFill>
                  <a:srgbClr val="2A2742"/>
                </a:solidFill>
                <a:latin typeface="Outfit Extra Bold" pitchFamily="34" charset="0"/>
                <a:ea typeface="Outfit Extra Bold" pitchFamily="34" charset="-122"/>
                <a:cs typeface="Outfit Extra Bold" pitchFamily="34" charset="-120"/>
              </a:rPr>
              <a:t>2</a:t>
            </a:r>
            <a:endParaRPr lang="en-US" sz="2400" dirty="0"/>
          </a:p>
        </p:txBody>
      </p:sp>
      <p:sp>
        <p:nvSpPr>
          <p:cNvPr id="10" name="Text 7"/>
          <p:cNvSpPr/>
          <p:nvPr/>
        </p:nvSpPr>
        <p:spPr>
          <a:xfrm>
            <a:off x="8090297" y="4508063"/>
            <a:ext cx="2584013" cy="322898"/>
          </a:xfrm>
          <a:prstGeom prst="rect">
            <a:avLst/>
          </a:prstGeom>
          <a:noFill/>
          <a:ln/>
        </p:spPr>
        <p:txBody>
          <a:bodyPr wrap="none" lIns="0" tIns="0" rIns="0" bIns="0" rtlCol="0" anchor="t"/>
          <a:lstStyle/>
          <a:p>
            <a:pPr algn="l" indent="0" marL="0">
              <a:lnSpc>
                <a:spcPts val="2500"/>
              </a:lnSpc>
              <a:buNone/>
            </a:pPr>
            <a:r>
              <a:rPr lang="en-US" sz="2000" b="1" dirty="0">
                <a:solidFill>
                  <a:srgbClr val="2A2742"/>
                </a:solidFill>
                <a:latin typeface="Outfit Extra Bold" pitchFamily="34" charset="0"/>
                <a:ea typeface="Outfit Extra Bold" pitchFamily="34" charset="-122"/>
                <a:cs typeface="Outfit Extra Bold" pitchFamily="34" charset="-120"/>
              </a:rPr>
              <a:t>Charisma</a:t>
            </a:r>
            <a:endParaRPr lang="en-US" sz="2000" dirty="0"/>
          </a:p>
        </p:txBody>
      </p:sp>
      <p:sp>
        <p:nvSpPr>
          <p:cNvPr id="11" name="Text 8"/>
          <p:cNvSpPr/>
          <p:nvPr/>
        </p:nvSpPr>
        <p:spPr>
          <a:xfrm>
            <a:off x="8090297" y="4954905"/>
            <a:ext cx="5816560" cy="661273"/>
          </a:xfrm>
          <a:prstGeom prst="rect">
            <a:avLst/>
          </a:prstGeom>
          <a:noFill/>
          <a:ln/>
        </p:spPr>
        <p:txBody>
          <a:bodyPr wrap="square" lIns="0" tIns="0" rIns="0" bIns="0" rtlCol="0" anchor="t"/>
          <a:lstStyle/>
          <a:p>
            <a:pPr algn="l" indent="0" marL="0">
              <a:lnSpc>
                <a:spcPts val="2600"/>
              </a:lnSpc>
              <a:buNone/>
            </a:pPr>
            <a:r>
              <a:rPr lang="en-US" sz="1600" dirty="0">
                <a:solidFill>
                  <a:srgbClr val="2A2742"/>
                </a:solidFill>
                <a:latin typeface="Arimo" pitchFamily="34" charset="0"/>
                <a:ea typeface="Arimo" pitchFamily="34" charset="-122"/>
                <a:cs typeface="Arimo" pitchFamily="34" charset="-120"/>
              </a:rPr>
              <a:t>Transformational leaders are characterized by charisma, making emotive appeals to enhance team performance.</a:t>
            </a:r>
            <a:endParaRPr lang="en-US" sz="1600" dirty="0"/>
          </a:p>
        </p:txBody>
      </p:sp>
      <p:sp>
        <p:nvSpPr>
          <p:cNvPr id="12" name="Shape 9"/>
          <p:cNvSpPr/>
          <p:nvPr/>
        </p:nvSpPr>
        <p:spPr>
          <a:xfrm>
            <a:off x="723543" y="6386036"/>
            <a:ext cx="465058" cy="465058"/>
          </a:xfrm>
          <a:prstGeom prst="roundRect">
            <a:avLst>
              <a:gd name="adj" fmla="val 18670"/>
            </a:avLst>
          </a:prstGeom>
          <a:solidFill>
            <a:srgbClr val="E9E6FA"/>
          </a:solidFill>
          <a:ln w="7620">
            <a:solidFill>
              <a:srgbClr val="BDB8DF"/>
            </a:solidFill>
            <a:prstDash val="solid"/>
          </a:ln>
        </p:spPr>
      </p:sp>
      <p:sp>
        <p:nvSpPr>
          <p:cNvPr id="13" name="Text 10"/>
          <p:cNvSpPr/>
          <p:nvPr/>
        </p:nvSpPr>
        <p:spPr>
          <a:xfrm>
            <a:off x="801053" y="6424791"/>
            <a:ext cx="310039" cy="387548"/>
          </a:xfrm>
          <a:prstGeom prst="rect">
            <a:avLst/>
          </a:prstGeom>
          <a:noFill/>
          <a:ln/>
        </p:spPr>
        <p:txBody>
          <a:bodyPr wrap="none" lIns="0" tIns="0" rIns="0" bIns="0" rtlCol="0" anchor="t"/>
          <a:lstStyle/>
          <a:p>
            <a:pPr algn="ctr" indent="0" marL="0">
              <a:lnSpc>
                <a:spcPts val="2400"/>
              </a:lnSpc>
              <a:buNone/>
            </a:pPr>
            <a:r>
              <a:rPr lang="en-US" sz="2400" b="1" dirty="0">
                <a:solidFill>
                  <a:srgbClr val="2A2742"/>
                </a:solidFill>
                <a:latin typeface="Outfit Extra Bold" pitchFamily="34" charset="0"/>
                <a:ea typeface="Outfit Extra Bold" pitchFamily="34" charset="-122"/>
                <a:cs typeface="Outfit Extra Bold" pitchFamily="34" charset="-120"/>
              </a:rPr>
              <a:t>3</a:t>
            </a:r>
            <a:endParaRPr lang="en-US" sz="2400" dirty="0"/>
          </a:p>
        </p:txBody>
      </p:sp>
      <p:sp>
        <p:nvSpPr>
          <p:cNvPr id="14" name="Text 11"/>
          <p:cNvSpPr/>
          <p:nvPr/>
        </p:nvSpPr>
        <p:spPr>
          <a:xfrm>
            <a:off x="1395293" y="6386036"/>
            <a:ext cx="2616756" cy="322898"/>
          </a:xfrm>
          <a:prstGeom prst="rect">
            <a:avLst/>
          </a:prstGeom>
          <a:noFill/>
          <a:ln/>
        </p:spPr>
        <p:txBody>
          <a:bodyPr wrap="none" lIns="0" tIns="0" rIns="0" bIns="0" rtlCol="0" anchor="t"/>
          <a:lstStyle/>
          <a:p>
            <a:pPr algn="l" indent="0" marL="0">
              <a:lnSpc>
                <a:spcPts val="2500"/>
              </a:lnSpc>
              <a:buNone/>
            </a:pPr>
            <a:r>
              <a:rPr lang="en-US" sz="2000" b="1" dirty="0">
                <a:solidFill>
                  <a:srgbClr val="2A2742"/>
                </a:solidFill>
                <a:latin typeface="Outfit Extra Bold" pitchFamily="34" charset="0"/>
                <a:ea typeface="Outfit Extra Bold" pitchFamily="34" charset="-122"/>
                <a:cs typeface="Outfit Extra Bold" pitchFamily="34" charset="-120"/>
              </a:rPr>
              <a:t>Empathy and Respect</a:t>
            </a:r>
            <a:endParaRPr lang="en-US" sz="2000" dirty="0"/>
          </a:p>
        </p:txBody>
      </p:sp>
      <p:sp>
        <p:nvSpPr>
          <p:cNvPr id="15" name="Text 12"/>
          <p:cNvSpPr/>
          <p:nvPr/>
        </p:nvSpPr>
        <p:spPr>
          <a:xfrm>
            <a:off x="1395293" y="6832878"/>
            <a:ext cx="5816560" cy="661273"/>
          </a:xfrm>
          <a:prstGeom prst="rect">
            <a:avLst/>
          </a:prstGeom>
          <a:noFill/>
          <a:ln/>
        </p:spPr>
        <p:txBody>
          <a:bodyPr wrap="square" lIns="0" tIns="0" rIns="0" bIns="0" rtlCol="0" anchor="t"/>
          <a:lstStyle/>
          <a:p>
            <a:pPr algn="l" indent="0" marL="0">
              <a:lnSpc>
                <a:spcPts val="2600"/>
              </a:lnSpc>
              <a:buNone/>
            </a:pPr>
            <a:r>
              <a:rPr lang="en-US" sz="1600" dirty="0">
                <a:solidFill>
                  <a:srgbClr val="2A2742"/>
                </a:solidFill>
                <a:latin typeface="Arimo" pitchFamily="34" charset="0"/>
                <a:ea typeface="Arimo" pitchFamily="34" charset="-122"/>
                <a:cs typeface="Arimo" pitchFamily="34" charset="-120"/>
              </a:rPr>
              <a:t>They are empathetic and have respect for their followers. They listen, coach, and individually consider their personnel.</a:t>
            </a:r>
            <a:endParaRPr lang="en-US" sz="1600" dirty="0"/>
          </a:p>
        </p:txBody>
      </p:sp>
      <p:sp>
        <p:nvSpPr>
          <p:cNvPr id="16" name="Shape 13"/>
          <p:cNvSpPr/>
          <p:nvPr/>
        </p:nvSpPr>
        <p:spPr>
          <a:xfrm>
            <a:off x="7418546" y="6386036"/>
            <a:ext cx="465058" cy="465058"/>
          </a:xfrm>
          <a:prstGeom prst="roundRect">
            <a:avLst>
              <a:gd name="adj" fmla="val 18670"/>
            </a:avLst>
          </a:prstGeom>
          <a:solidFill>
            <a:srgbClr val="E9E6FA"/>
          </a:solidFill>
          <a:ln w="7620">
            <a:solidFill>
              <a:srgbClr val="BDB8DF"/>
            </a:solidFill>
            <a:prstDash val="solid"/>
          </a:ln>
        </p:spPr>
      </p:sp>
      <p:sp>
        <p:nvSpPr>
          <p:cNvPr id="17" name="Text 14"/>
          <p:cNvSpPr/>
          <p:nvPr/>
        </p:nvSpPr>
        <p:spPr>
          <a:xfrm>
            <a:off x="7496056" y="6424791"/>
            <a:ext cx="310039" cy="387548"/>
          </a:xfrm>
          <a:prstGeom prst="rect">
            <a:avLst/>
          </a:prstGeom>
          <a:noFill/>
          <a:ln/>
        </p:spPr>
        <p:txBody>
          <a:bodyPr wrap="none" lIns="0" tIns="0" rIns="0" bIns="0" rtlCol="0" anchor="t"/>
          <a:lstStyle/>
          <a:p>
            <a:pPr algn="ctr" indent="0" marL="0">
              <a:lnSpc>
                <a:spcPts val="2400"/>
              </a:lnSpc>
              <a:buNone/>
            </a:pPr>
            <a:r>
              <a:rPr lang="en-US" sz="2400" b="1" dirty="0">
                <a:solidFill>
                  <a:srgbClr val="2A2742"/>
                </a:solidFill>
                <a:latin typeface="Outfit Extra Bold" pitchFamily="34" charset="0"/>
                <a:ea typeface="Outfit Extra Bold" pitchFamily="34" charset="-122"/>
                <a:cs typeface="Outfit Extra Bold" pitchFamily="34" charset="-120"/>
              </a:rPr>
              <a:t>4</a:t>
            </a:r>
            <a:endParaRPr lang="en-US" sz="2400" dirty="0"/>
          </a:p>
        </p:txBody>
      </p:sp>
      <p:sp>
        <p:nvSpPr>
          <p:cNvPr id="18" name="Text 15"/>
          <p:cNvSpPr/>
          <p:nvPr/>
        </p:nvSpPr>
        <p:spPr>
          <a:xfrm>
            <a:off x="8090297" y="6386036"/>
            <a:ext cx="2584013" cy="322898"/>
          </a:xfrm>
          <a:prstGeom prst="rect">
            <a:avLst/>
          </a:prstGeom>
          <a:noFill/>
          <a:ln/>
        </p:spPr>
        <p:txBody>
          <a:bodyPr wrap="none" lIns="0" tIns="0" rIns="0" bIns="0" rtlCol="0" anchor="t"/>
          <a:lstStyle/>
          <a:p>
            <a:pPr algn="l" indent="0" marL="0">
              <a:lnSpc>
                <a:spcPts val="2500"/>
              </a:lnSpc>
              <a:buNone/>
            </a:pPr>
            <a:r>
              <a:rPr lang="en-US" sz="2000" b="1" dirty="0">
                <a:solidFill>
                  <a:srgbClr val="2A2742"/>
                </a:solidFill>
                <a:latin typeface="Outfit Extra Bold" pitchFamily="34" charset="0"/>
                <a:ea typeface="Outfit Extra Bold" pitchFamily="34" charset="-122"/>
                <a:cs typeface="Outfit Extra Bold" pitchFamily="34" charset="-120"/>
              </a:rPr>
              <a:t>Inspiration</a:t>
            </a:r>
            <a:endParaRPr lang="en-US" sz="2000" dirty="0"/>
          </a:p>
        </p:txBody>
      </p:sp>
      <p:sp>
        <p:nvSpPr>
          <p:cNvPr id="19" name="Text 16"/>
          <p:cNvSpPr/>
          <p:nvPr/>
        </p:nvSpPr>
        <p:spPr>
          <a:xfrm>
            <a:off x="8090297" y="6832878"/>
            <a:ext cx="5816560" cy="661273"/>
          </a:xfrm>
          <a:prstGeom prst="rect">
            <a:avLst/>
          </a:prstGeom>
          <a:noFill/>
          <a:ln/>
        </p:spPr>
        <p:txBody>
          <a:bodyPr wrap="square" lIns="0" tIns="0" rIns="0" bIns="0" rtlCol="0" anchor="t"/>
          <a:lstStyle/>
          <a:p>
            <a:pPr algn="l" indent="0" marL="0">
              <a:lnSpc>
                <a:spcPts val="2600"/>
              </a:lnSpc>
              <a:buNone/>
            </a:pPr>
            <a:r>
              <a:rPr lang="en-US" sz="1600" dirty="0">
                <a:solidFill>
                  <a:srgbClr val="2A2742"/>
                </a:solidFill>
                <a:latin typeface="Arimo" pitchFamily="34" charset="0"/>
                <a:ea typeface="Arimo" pitchFamily="34" charset="-122"/>
                <a:cs typeface="Arimo" pitchFamily="34" charset="-120"/>
              </a:rPr>
              <a:t>Transformational leaders are able to inspire ordinary people to obtain extraordinary results.</a:t>
            </a:r>
            <a:endParaRPr lang="en-US" sz="16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1624"/>
          </a:xfrm>
          <a:prstGeom prst="rect">
            <a:avLst/>
          </a:prstGeom>
        </p:spPr>
      </p:pic>
      <p:sp>
        <p:nvSpPr>
          <p:cNvPr id="3" name="Text 0"/>
          <p:cNvSpPr/>
          <p:nvPr/>
        </p:nvSpPr>
        <p:spPr>
          <a:xfrm>
            <a:off x="6262926" y="610195"/>
            <a:ext cx="7590949" cy="1386602"/>
          </a:xfrm>
          <a:prstGeom prst="rect">
            <a:avLst/>
          </a:prstGeom>
          <a:noFill/>
          <a:ln/>
        </p:spPr>
        <p:txBody>
          <a:bodyPr wrap="square" lIns="0" tIns="0" rIns="0" bIns="0" rtlCol="0" anchor="t"/>
          <a:lstStyle/>
          <a:p>
            <a:pPr algn="l" indent="0" marL="0">
              <a:lnSpc>
                <a:spcPts val="5450"/>
              </a:lnSpc>
              <a:buNone/>
            </a:pPr>
            <a:r>
              <a:rPr lang="en-US" sz="4350" b="1" dirty="0">
                <a:solidFill>
                  <a:srgbClr val="231971"/>
                </a:solidFill>
                <a:latin typeface="Outfit Extra Bold" pitchFamily="34" charset="0"/>
                <a:ea typeface="Outfit Extra Bold" pitchFamily="34" charset="-122"/>
                <a:cs typeface="Outfit Extra Bold" pitchFamily="34" charset="-120"/>
              </a:rPr>
              <a:t>Measuring the Effectiveness of Sales Force Motivation</a:t>
            </a:r>
            <a:endParaRPr lang="en-US" sz="4350" dirty="0"/>
          </a:p>
        </p:txBody>
      </p:sp>
      <p:sp>
        <p:nvSpPr>
          <p:cNvPr id="4" name="Shape 1"/>
          <p:cNvSpPr/>
          <p:nvPr/>
        </p:nvSpPr>
        <p:spPr>
          <a:xfrm>
            <a:off x="6262926" y="2329577"/>
            <a:ext cx="166330" cy="1189911"/>
          </a:xfrm>
          <a:prstGeom prst="roundRect">
            <a:avLst>
              <a:gd name="adj" fmla="val 56031"/>
            </a:avLst>
          </a:prstGeom>
          <a:solidFill>
            <a:srgbClr val="E9E6FA"/>
          </a:solidFill>
          <a:ln w="7620">
            <a:solidFill>
              <a:srgbClr val="BDB8DF"/>
            </a:solidFill>
            <a:prstDash val="solid"/>
          </a:ln>
        </p:spPr>
      </p:sp>
      <p:sp>
        <p:nvSpPr>
          <p:cNvPr id="5" name="Text 2"/>
          <p:cNvSpPr/>
          <p:nvPr/>
        </p:nvSpPr>
        <p:spPr>
          <a:xfrm>
            <a:off x="6762036" y="2329577"/>
            <a:ext cx="2773680" cy="346710"/>
          </a:xfrm>
          <a:prstGeom prst="rect">
            <a:avLst/>
          </a:prstGeom>
          <a:noFill/>
          <a:ln/>
        </p:spPr>
        <p:txBody>
          <a:bodyPr wrap="none" lIns="0" tIns="0" rIns="0" bIns="0" rtlCol="0" anchor="t"/>
          <a:lstStyle/>
          <a:p>
            <a:pPr algn="l" indent="0" marL="0">
              <a:lnSpc>
                <a:spcPts val="2700"/>
              </a:lnSpc>
              <a:buNone/>
            </a:pPr>
            <a:r>
              <a:rPr lang="en-US" sz="2150" b="1" dirty="0">
                <a:solidFill>
                  <a:srgbClr val="2A2742"/>
                </a:solidFill>
                <a:latin typeface="Outfit Extra Bold" pitchFamily="34" charset="0"/>
                <a:ea typeface="Outfit Extra Bold" pitchFamily="34" charset="-122"/>
                <a:cs typeface="Outfit Extra Bold" pitchFamily="34" charset="-120"/>
              </a:rPr>
              <a:t>Identify KPIs</a:t>
            </a:r>
            <a:endParaRPr lang="en-US" sz="2150" dirty="0"/>
          </a:p>
        </p:txBody>
      </p:sp>
      <p:sp>
        <p:nvSpPr>
          <p:cNvPr id="6" name="Text 3"/>
          <p:cNvSpPr/>
          <p:nvPr/>
        </p:nvSpPr>
        <p:spPr>
          <a:xfrm>
            <a:off x="6762036" y="2809399"/>
            <a:ext cx="7091839" cy="710089"/>
          </a:xfrm>
          <a:prstGeom prst="rect">
            <a:avLst/>
          </a:prstGeom>
          <a:noFill/>
          <a:ln/>
        </p:spPr>
        <p:txBody>
          <a:bodyPr wrap="square" lIns="0" tIns="0" rIns="0" bIns="0" rtlCol="0" anchor="t"/>
          <a:lstStyle/>
          <a:p>
            <a:pPr algn="l" indent="0" marL="0">
              <a:lnSpc>
                <a:spcPts val="2750"/>
              </a:lnSpc>
              <a:buNone/>
            </a:pPr>
            <a:r>
              <a:rPr lang="en-US" sz="1700" dirty="0">
                <a:solidFill>
                  <a:srgbClr val="2A2742"/>
                </a:solidFill>
                <a:latin typeface="Arimo" pitchFamily="34" charset="0"/>
                <a:ea typeface="Arimo" pitchFamily="34" charset="-122"/>
                <a:cs typeface="Arimo" pitchFamily="34" charset="-120"/>
              </a:rPr>
              <a:t>Key Performance Indicators demonstrate the amount, quantity, financial differences, and time spent on non-business sales training.</a:t>
            </a:r>
            <a:endParaRPr lang="en-US" sz="1700" dirty="0"/>
          </a:p>
        </p:txBody>
      </p:sp>
      <p:sp>
        <p:nvSpPr>
          <p:cNvPr id="7" name="Shape 4"/>
          <p:cNvSpPr/>
          <p:nvPr/>
        </p:nvSpPr>
        <p:spPr>
          <a:xfrm>
            <a:off x="6595705" y="3741301"/>
            <a:ext cx="166330" cy="1189911"/>
          </a:xfrm>
          <a:prstGeom prst="roundRect">
            <a:avLst>
              <a:gd name="adj" fmla="val 56031"/>
            </a:avLst>
          </a:prstGeom>
          <a:solidFill>
            <a:srgbClr val="E9E6FA"/>
          </a:solidFill>
          <a:ln w="7620">
            <a:solidFill>
              <a:srgbClr val="BDB8DF"/>
            </a:solidFill>
            <a:prstDash val="solid"/>
          </a:ln>
        </p:spPr>
      </p:sp>
      <p:sp>
        <p:nvSpPr>
          <p:cNvPr id="8" name="Text 5"/>
          <p:cNvSpPr/>
          <p:nvPr/>
        </p:nvSpPr>
        <p:spPr>
          <a:xfrm>
            <a:off x="7094815" y="3741301"/>
            <a:ext cx="2914650" cy="346710"/>
          </a:xfrm>
          <a:prstGeom prst="rect">
            <a:avLst/>
          </a:prstGeom>
          <a:noFill/>
          <a:ln/>
        </p:spPr>
        <p:txBody>
          <a:bodyPr wrap="none" lIns="0" tIns="0" rIns="0" bIns="0" rtlCol="0" anchor="t"/>
          <a:lstStyle/>
          <a:p>
            <a:pPr algn="l" indent="0" marL="0">
              <a:lnSpc>
                <a:spcPts val="2700"/>
              </a:lnSpc>
              <a:buNone/>
            </a:pPr>
            <a:r>
              <a:rPr lang="en-US" sz="2150" b="1" dirty="0">
                <a:solidFill>
                  <a:srgbClr val="2A2742"/>
                </a:solidFill>
                <a:latin typeface="Outfit Extra Bold" pitchFamily="34" charset="0"/>
                <a:ea typeface="Outfit Extra Bold" pitchFamily="34" charset="-122"/>
                <a:cs typeface="Outfit Extra Bold" pitchFamily="34" charset="-120"/>
              </a:rPr>
              <a:t>Evaluate Performance</a:t>
            </a:r>
            <a:endParaRPr lang="en-US" sz="2150" dirty="0"/>
          </a:p>
        </p:txBody>
      </p:sp>
      <p:sp>
        <p:nvSpPr>
          <p:cNvPr id="9" name="Text 6"/>
          <p:cNvSpPr/>
          <p:nvPr/>
        </p:nvSpPr>
        <p:spPr>
          <a:xfrm>
            <a:off x="7094815" y="4221123"/>
            <a:ext cx="6759059" cy="710089"/>
          </a:xfrm>
          <a:prstGeom prst="rect">
            <a:avLst/>
          </a:prstGeom>
          <a:noFill/>
          <a:ln/>
        </p:spPr>
        <p:txBody>
          <a:bodyPr wrap="square" lIns="0" tIns="0" rIns="0" bIns="0" rtlCol="0" anchor="t"/>
          <a:lstStyle/>
          <a:p>
            <a:pPr algn="l" indent="0" marL="0">
              <a:lnSpc>
                <a:spcPts val="2750"/>
              </a:lnSpc>
              <a:buNone/>
            </a:pPr>
            <a:r>
              <a:rPr lang="en-US" sz="1700" dirty="0">
                <a:solidFill>
                  <a:srgbClr val="2A2742"/>
                </a:solidFill>
                <a:latin typeface="Arimo" pitchFamily="34" charset="0"/>
                <a:ea typeface="Arimo" pitchFamily="34" charset="-122"/>
                <a:cs typeface="Arimo" pitchFamily="34" charset="-120"/>
              </a:rPr>
              <a:t>There should be a strong relationship between the level of motivation and performance outcomes.</a:t>
            </a:r>
            <a:endParaRPr lang="en-US" sz="1700" dirty="0"/>
          </a:p>
        </p:txBody>
      </p:sp>
      <p:sp>
        <p:nvSpPr>
          <p:cNvPr id="10" name="Shape 7"/>
          <p:cNvSpPr/>
          <p:nvPr/>
        </p:nvSpPr>
        <p:spPr>
          <a:xfrm>
            <a:off x="6928604" y="5153025"/>
            <a:ext cx="166330" cy="1189911"/>
          </a:xfrm>
          <a:prstGeom prst="roundRect">
            <a:avLst>
              <a:gd name="adj" fmla="val 56031"/>
            </a:avLst>
          </a:prstGeom>
          <a:solidFill>
            <a:srgbClr val="E9E6FA"/>
          </a:solidFill>
          <a:ln w="7620">
            <a:solidFill>
              <a:srgbClr val="BDB8DF"/>
            </a:solidFill>
            <a:prstDash val="solid"/>
          </a:ln>
        </p:spPr>
      </p:sp>
      <p:sp>
        <p:nvSpPr>
          <p:cNvPr id="11" name="Text 8"/>
          <p:cNvSpPr/>
          <p:nvPr/>
        </p:nvSpPr>
        <p:spPr>
          <a:xfrm>
            <a:off x="7427714" y="5153025"/>
            <a:ext cx="2773680" cy="346710"/>
          </a:xfrm>
          <a:prstGeom prst="rect">
            <a:avLst/>
          </a:prstGeom>
          <a:noFill/>
          <a:ln/>
        </p:spPr>
        <p:txBody>
          <a:bodyPr wrap="none" lIns="0" tIns="0" rIns="0" bIns="0" rtlCol="0" anchor="t"/>
          <a:lstStyle/>
          <a:p>
            <a:pPr algn="l" indent="0" marL="0">
              <a:lnSpc>
                <a:spcPts val="2700"/>
              </a:lnSpc>
              <a:buNone/>
            </a:pPr>
            <a:r>
              <a:rPr lang="en-US" sz="2150" b="1" dirty="0">
                <a:solidFill>
                  <a:srgbClr val="2A2742"/>
                </a:solidFill>
                <a:latin typeface="Outfit Extra Bold" pitchFamily="34" charset="0"/>
                <a:ea typeface="Outfit Extra Bold" pitchFamily="34" charset="-122"/>
                <a:cs typeface="Outfit Extra Bold" pitchFamily="34" charset="-120"/>
              </a:rPr>
              <a:t>Experiment</a:t>
            </a:r>
            <a:endParaRPr lang="en-US" sz="2150" dirty="0"/>
          </a:p>
        </p:txBody>
      </p:sp>
      <p:sp>
        <p:nvSpPr>
          <p:cNvPr id="12" name="Text 9"/>
          <p:cNvSpPr/>
          <p:nvPr/>
        </p:nvSpPr>
        <p:spPr>
          <a:xfrm>
            <a:off x="7427714" y="5632847"/>
            <a:ext cx="6426160" cy="710089"/>
          </a:xfrm>
          <a:prstGeom prst="rect">
            <a:avLst/>
          </a:prstGeom>
          <a:noFill/>
          <a:ln/>
        </p:spPr>
        <p:txBody>
          <a:bodyPr wrap="square" lIns="0" tIns="0" rIns="0" bIns="0" rtlCol="0" anchor="t"/>
          <a:lstStyle/>
          <a:p>
            <a:pPr algn="l" indent="0" marL="0">
              <a:lnSpc>
                <a:spcPts val="2750"/>
              </a:lnSpc>
              <a:buNone/>
            </a:pPr>
            <a:r>
              <a:rPr lang="en-US" sz="1700" dirty="0">
                <a:solidFill>
                  <a:srgbClr val="2A2742"/>
                </a:solidFill>
                <a:latin typeface="Arimo" pitchFamily="34" charset="0"/>
                <a:ea typeface="Arimo" pitchFamily="34" charset="-122"/>
                <a:cs typeface="Arimo" pitchFamily="34" charset="-120"/>
              </a:rPr>
              <a:t>Enhancing and reducing motivators for a while gives the best position to detect their effects.</a:t>
            </a:r>
            <a:endParaRPr lang="en-US" sz="1700" dirty="0"/>
          </a:p>
        </p:txBody>
      </p:sp>
      <p:sp>
        <p:nvSpPr>
          <p:cNvPr id="13" name="Shape 10"/>
          <p:cNvSpPr/>
          <p:nvPr/>
        </p:nvSpPr>
        <p:spPr>
          <a:xfrm>
            <a:off x="7261384" y="6564749"/>
            <a:ext cx="166330" cy="834866"/>
          </a:xfrm>
          <a:prstGeom prst="roundRect">
            <a:avLst>
              <a:gd name="adj" fmla="val 56031"/>
            </a:avLst>
          </a:prstGeom>
          <a:solidFill>
            <a:srgbClr val="E9E6FA"/>
          </a:solidFill>
          <a:ln w="7620">
            <a:solidFill>
              <a:srgbClr val="BDB8DF"/>
            </a:solidFill>
            <a:prstDash val="solid"/>
          </a:ln>
        </p:spPr>
      </p:sp>
      <p:sp>
        <p:nvSpPr>
          <p:cNvPr id="14" name="Text 11"/>
          <p:cNvSpPr/>
          <p:nvPr/>
        </p:nvSpPr>
        <p:spPr>
          <a:xfrm>
            <a:off x="7760494" y="6564749"/>
            <a:ext cx="2773680" cy="346710"/>
          </a:xfrm>
          <a:prstGeom prst="rect">
            <a:avLst/>
          </a:prstGeom>
          <a:noFill/>
          <a:ln/>
        </p:spPr>
        <p:txBody>
          <a:bodyPr wrap="none" lIns="0" tIns="0" rIns="0" bIns="0" rtlCol="0" anchor="t"/>
          <a:lstStyle/>
          <a:p>
            <a:pPr algn="l" indent="0" marL="0">
              <a:lnSpc>
                <a:spcPts val="2700"/>
              </a:lnSpc>
              <a:buNone/>
            </a:pPr>
            <a:r>
              <a:rPr lang="en-US" sz="2150" b="1" dirty="0">
                <a:solidFill>
                  <a:srgbClr val="2A2742"/>
                </a:solidFill>
                <a:latin typeface="Outfit Extra Bold" pitchFamily="34" charset="0"/>
                <a:ea typeface="Outfit Extra Bold" pitchFamily="34" charset="-122"/>
                <a:cs typeface="Outfit Extra Bold" pitchFamily="34" charset="-120"/>
              </a:rPr>
              <a:t>Assess Work Context</a:t>
            </a:r>
            <a:endParaRPr lang="en-US" sz="2150" dirty="0"/>
          </a:p>
        </p:txBody>
      </p:sp>
      <p:sp>
        <p:nvSpPr>
          <p:cNvPr id="15" name="Text 12"/>
          <p:cNvSpPr/>
          <p:nvPr/>
        </p:nvSpPr>
        <p:spPr>
          <a:xfrm>
            <a:off x="7760494" y="7044571"/>
            <a:ext cx="6093381" cy="355044"/>
          </a:xfrm>
          <a:prstGeom prst="rect">
            <a:avLst/>
          </a:prstGeom>
          <a:noFill/>
          <a:ln/>
        </p:spPr>
        <p:txBody>
          <a:bodyPr wrap="none" lIns="0" tIns="0" rIns="0" bIns="0" rtlCol="0" anchor="t"/>
          <a:lstStyle/>
          <a:p>
            <a:pPr algn="l" indent="0" marL="0">
              <a:lnSpc>
                <a:spcPts val="2750"/>
              </a:lnSpc>
              <a:buNone/>
            </a:pPr>
            <a:r>
              <a:rPr lang="en-US" sz="1700" dirty="0">
                <a:solidFill>
                  <a:srgbClr val="2A2742"/>
                </a:solidFill>
                <a:latin typeface="Arimo" pitchFamily="34" charset="0"/>
                <a:ea typeface="Arimo" pitchFamily="34" charset="-122"/>
                <a:cs typeface="Arimo" pitchFamily="34" charset="-120"/>
              </a:rPr>
              <a:t>Evaluate the work context alongside motivational strategies.</a:t>
            </a:r>
            <a:endParaRPr lang="en-US" sz="17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26150" y="768668"/>
            <a:ext cx="7144464" cy="559118"/>
          </a:xfrm>
          <a:prstGeom prst="rect">
            <a:avLst/>
          </a:prstGeom>
          <a:noFill/>
          <a:ln/>
        </p:spPr>
        <p:txBody>
          <a:bodyPr wrap="none" lIns="0" tIns="0" rIns="0" bIns="0" rtlCol="0" anchor="t"/>
          <a:lstStyle/>
          <a:p>
            <a:pPr algn="l" indent="0" marL="0">
              <a:lnSpc>
                <a:spcPts val="4400"/>
              </a:lnSpc>
              <a:buNone/>
            </a:pPr>
            <a:r>
              <a:rPr lang="en-US" sz="3500" b="1" dirty="0">
                <a:solidFill>
                  <a:srgbClr val="231971"/>
                </a:solidFill>
                <a:latin typeface="Outfit Extra Bold" pitchFamily="34" charset="0"/>
                <a:ea typeface="Outfit Extra Bold" pitchFamily="34" charset="-122"/>
                <a:cs typeface="Outfit Extra Bold" pitchFamily="34" charset="-120"/>
              </a:rPr>
              <a:t>Key Performance Indicators (KPIs)</a:t>
            </a:r>
            <a:endParaRPr lang="en-US" sz="3500" dirty="0"/>
          </a:p>
        </p:txBody>
      </p:sp>
      <p:sp>
        <p:nvSpPr>
          <p:cNvPr id="4" name="Shape 1"/>
          <p:cNvSpPr/>
          <p:nvPr/>
        </p:nvSpPr>
        <p:spPr>
          <a:xfrm>
            <a:off x="626150" y="1596152"/>
            <a:ext cx="7891701" cy="1332071"/>
          </a:xfrm>
          <a:prstGeom prst="roundRect">
            <a:avLst>
              <a:gd name="adj" fmla="val 5641"/>
            </a:avLst>
          </a:prstGeom>
          <a:solidFill>
            <a:srgbClr val="E9E6FA"/>
          </a:solidFill>
          <a:ln w="7620">
            <a:solidFill>
              <a:srgbClr val="BDB8DF"/>
            </a:solidFill>
            <a:prstDash val="solid"/>
          </a:ln>
        </p:spPr>
      </p:sp>
      <p:sp>
        <p:nvSpPr>
          <p:cNvPr id="5" name="Text 2"/>
          <p:cNvSpPr/>
          <p:nvPr/>
        </p:nvSpPr>
        <p:spPr>
          <a:xfrm>
            <a:off x="812602" y="1782604"/>
            <a:ext cx="2236470" cy="279440"/>
          </a:xfrm>
          <a:prstGeom prst="rect">
            <a:avLst/>
          </a:prstGeom>
          <a:noFill/>
          <a:ln/>
        </p:spPr>
        <p:txBody>
          <a:bodyPr wrap="none" lIns="0" tIns="0" rIns="0" bIns="0" rtlCol="0" anchor="t"/>
          <a:lstStyle/>
          <a:p>
            <a:pPr algn="l" indent="0" marL="0">
              <a:lnSpc>
                <a:spcPts val="2200"/>
              </a:lnSpc>
              <a:buNone/>
            </a:pPr>
            <a:r>
              <a:rPr lang="en-US" sz="1750" b="1" dirty="0">
                <a:solidFill>
                  <a:srgbClr val="2A2742"/>
                </a:solidFill>
                <a:latin typeface="Outfit Extra Bold" pitchFamily="34" charset="0"/>
                <a:ea typeface="Outfit Extra Bold" pitchFamily="34" charset="-122"/>
                <a:cs typeface="Outfit Extra Bold" pitchFamily="34" charset="-120"/>
              </a:rPr>
              <a:t>Measurable Values</a:t>
            </a:r>
            <a:endParaRPr lang="en-US" sz="1750" dirty="0"/>
          </a:p>
        </p:txBody>
      </p:sp>
      <p:sp>
        <p:nvSpPr>
          <p:cNvPr id="6" name="Text 3"/>
          <p:cNvSpPr/>
          <p:nvPr/>
        </p:nvSpPr>
        <p:spPr>
          <a:xfrm>
            <a:off x="812602" y="2169319"/>
            <a:ext cx="7518797" cy="572453"/>
          </a:xfrm>
          <a:prstGeom prst="rect">
            <a:avLst/>
          </a:prstGeom>
          <a:noFill/>
          <a:ln/>
        </p:spPr>
        <p:txBody>
          <a:bodyPr wrap="squar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KPIs are measurable values that demonstrate how well salespeople are achieving various business objectives over a given period of time.</a:t>
            </a:r>
            <a:endParaRPr lang="en-US" sz="1400" dirty="0"/>
          </a:p>
        </p:txBody>
      </p:sp>
      <p:sp>
        <p:nvSpPr>
          <p:cNvPr id="7" name="Shape 4"/>
          <p:cNvSpPr/>
          <p:nvPr/>
        </p:nvSpPr>
        <p:spPr>
          <a:xfrm>
            <a:off x="626150" y="3107055"/>
            <a:ext cx="7891701" cy="1332071"/>
          </a:xfrm>
          <a:prstGeom prst="roundRect">
            <a:avLst>
              <a:gd name="adj" fmla="val 5641"/>
            </a:avLst>
          </a:prstGeom>
          <a:solidFill>
            <a:srgbClr val="E9E6FA"/>
          </a:solidFill>
          <a:ln w="7620">
            <a:solidFill>
              <a:srgbClr val="BDB8DF"/>
            </a:solidFill>
            <a:prstDash val="solid"/>
          </a:ln>
        </p:spPr>
      </p:sp>
      <p:sp>
        <p:nvSpPr>
          <p:cNvPr id="8" name="Text 5"/>
          <p:cNvSpPr/>
          <p:nvPr/>
        </p:nvSpPr>
        <p:spPr>
          <a:xfrm>
            <a:off x="812602" y="3293507"/>
            <a:ext cx="2236470" cy="279440"/>
          </a:xfrm>
          <a:prstGeom prst="rect">
            <a:avLst/>
          </a:prstGeom>
          <a:noFill/>
          <a:ln/>
        </p:spPr>
        <p:txBody>
          <a:bodyPr wrap="none" lIns="0" tIns="0" rIns="0" bIns="0" rtlCol="0" anchor="t"/>
          <a:lstStyle/>
          <a:p>
            <a:pPr algn="l" indent="0" marL="0">
              <a:lnSpc>
                <a:spcPts val="2200"/>
              </a:lnSpc>
              <a:buNone/>
            </a:pPr>
            <a:r>
              <a:rPr lang="en-US" sz="1750" b="1" dirty="0">
                <a:solidFill>
                  <a:srgbClr val="2A2742"/>
                </a:solidFill>
                <a:latin typeface="Outfit Extra Bold" pitchFamily="34" charset="0"/>
                <a:ea typeface="Outfit Extra Bold" pitchFamily="34" charset="-122"/>
                <a:cs typeface="Outfit Extra Bold" pitchFamily="34" charset="-120"/>
              </a:rPr>
              <a:t>Tracking Strategies</a:t>
            </a:r>
            <a:endParaRPr lang="en-US" sz="1750" dirty="0"/>
          </a:p>
        </p:txBody>
      </p:sp>
      <p:sp>
        <p:nvSpPr>
          <p:cNvPr id="9" name="Text 6"/>
          <p:cNvSpPr/>
          <p:nvPr/>
        </p:nvSpPr>
        <p:spPr>
          <a:xfrm>
            <a:off x="812602" y="3680222"/>
            <a:ext cx="7518797" cy="572453"/>
          </a:xfrm>
          <a:prstGeom prst="rect">
            <a:avLst/>
          </a:prstGeom>
          <a:noFill/>
          <a:ln/>
        </p:spPr>
        <p:txBody>
          <a:bodyPr wrap="squar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Exporting attracted or retained business into appropriate KPIs could show how the business is motivated using a range of strategies.</a:t>
            </a:r>
            <a:endParaRPr lang="en-US" sz="1400" dirty="0"/>
          </a:p>
        </p:txBody>
      </p:sp>
      <p:sp>
        <p:nvSpPr>
          <p:cNvPr id="10" name="Shape 7"/>
          <p:cNvSpPr/>
          <p:nvPr/>
        </p:nvSpPr>
        <p:spPr>
          <a:xfrm>
            <a:off x="626150" y="4617958"/>
            <a:ext cx="7891701" cy="1332071"/>
          </a:xfrm>
          <a:prstGeom prst="roundRect">
            <a:avLst>
              <a:gd name="adj" fmla="val 5641"/>
            </a:avLst>
          </a:prstGeom>
          <a:solidFill>
            <a:srgbClr val="E9E6FA"/>
          </a:solidFill>
          <a:ln w="7620">
            <a:solidFill>
              <a:srgbClr val="BDB8DF"/>
            </a:solidFill>
            <a:prstDash val="solid"/>
          </a:ln>
        </p:spPr>
      </p:sp>
      <p:sp>
        <p:nvSpPr>
          <p:cNvPr id="11" name="Text 8"/>
          <p:cNvSpPr/>
          <p:nvPr/>
        </p:nvSpPr>
        <p:spPr>
          <a:xfrm>
            <a:off x="812602" y="4804410"/>
            <a:ext cx="2374463" cy="279440"/>
          </a:xfrm>
          <a:prstGeom prst="rect">
            <a:avLst/>
          </a:prstGeom>
          <a:noFill/>
          <a:ln/>
        </p:spPr>
        <p:txBody>
          <a:bodyPr wrap="none" lIns="0" tIns="0" rIns="0" bIns="0" rtlCol="0" anchor="t"/>
          <a:lstStyle/>
          <a:p>
            <a:pPr algn="l" indent="0" marL="0">
              <a:lnSpc>
                <a:spcPts val="2200"/>
              </a:lnSpc>
              <a:buNone/>
            </a:pPr>
            <a:r>
              <a:rPr lang="en-US" sz="1750" b="1" dirty="0">
                <a:solidFill>
                  <a:srgbClr val="2A2742"/>
                </a:solidFill>
                <a:latin typeface="Outfit Extra Bold" pitchFamily="34" charset="0"/>
                <a:ea typeface="Outfit Extra Bold" pitchFamily="34" charset="-122"/>
                <a:cs typeface="Outfit Extra Bold" pitchFamily="34" charset="-120"/>
              </a:rPr>
              <a:t>Continuous Monitoring</a:t>
            </a:r>
            <a:endParaRPr lang="en-US" sz="1750" dirty="0"/>
          </a:p>
        </p:txBody>
      </p:sp>
      <p:sp>
        <p:nvSpPr>
          <p:cNvPr id="12" name="Text 9"/>
          <p:cNvSpPr/>
          <p:nvPr/>
        </p:nvSpPr>
        <p:spPr>
          <a:xfrm>
            <a:off x="812602" y="5191125"/>
            <a:ext cx="7518797" cy="572453"/>
          </a:xfrm>
          <a:prstGeom prst="rect">
            <a:avLst/>
          </a:prstGeom>
          <a:noFill/>
          <a:ln/>
        </p:spPr>
        <p:txBody>
          <a:bodyPr wrap="squar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The nature of the KPIs must be identified and tested before they can be tracked on a continuous basis.</a:t>
            </a:r>
            <a:endParaRPr lang="en-US" sz="1400" dirty="0"/>
          </a:p>
        </p:txBody>
      </p:sp>
      <p:sp>
        <p:nvSpPr>
          <p:cNvPr id="13" name="Shape 10"/>
          <p:cNvSpPr/>
          <p:nvPr/>
        </p:nvSpPr>
        <p:spPr>
          <a:xfrm>
            <a:off x="626150" y="6128861"/>
            <a:ext cx="7891701" cy="1332071"/>
          </a:xfrm>
          <a:prstGeom prst="roundRect">
            <a:avLst>
              <a:gd name="adj" fmla="val 5641"/>
            </a:avLst>
          </a:prstGeom>
          <a:solidFill>
            <a:srgbClr val="E9E6FA"/>
          </a:solidFill>
          <a:ln w="7620">
            <a:solidFill>
              <a:srgbClr val="BDB8DF"/>
            </a:solidFill>
            <a:prstDash val="solid"/>
          </a:ln>
        </p:spPr>
      </p:sp>
      <p:sp>
        <p:nvSpPr>
          <p:cNvPr id="14" name="Text 11"/>
          <p:cNvSpPr/>
          <p:nvPr/>
        </p:nvSpPr>
        <p:spPr>
          <a:xfrm>
            <a:off x="812602" y="6315313"/>
            <a:ext cx="2364224" cy="279440"/>
          </a:xfrm>
          <a:prstGeom prst="rect">
            <a:avLst/>
          </a:prstGeom>
          <a:noFill/>
          <a:ln/>
        </p:spPr>
        <p:txBody>
          <a:bodyPr wrap="none" lIns="0" tIns="0" rIns="0" bIns="0" rtlCol="0" anchor="t"/>
          <a:lstStyle/>
          <a:p>
            <a:pPr algn="l" indent="0" marL="0">
              <a:lnSpc>
                <a:spcPts val="2200"/>
              </a:lnSpc>
              <a:buNone/>
            </a:pPr>
            <a:r>
              <a:rPr lang="en-US" sz="1750" b="1" dirty="0">
                <a:solidFill>
                  <a:srgbClr val="2A2742"/>
                </a:solidFill>
                <a:latin typeface="Outfit Extra Bold" pitchFamily="34" charset="0"/>
                <a:ea typeface="Outfit Extra Bold" pitchFamily="34" charset="-122"/>
                <a:cs typeface="Outfit Extra Bold" pitchFamily="34" charset="-120"/>
              </a:rPr>
              <a:t>Resource Commitment</a:t>
            </a:r>
            <a:endParaRPr lang="en-US" sz="1750" dirty="0"/>
          </a:p>
        </p:txBody>
      </p:sp>
      <p:sp>
        <p:nvSpPr>
          <p:cNvPr id="15" name="Text 12"/>
          <p:cNvSpPr/>
          <p:nvPr/>
        </p:nvSpPr>
        <p:spPr>
          <a:xfrm>
            <a:off x="812602" y="6702028"/>
            <a:ext cx="7518797" cy="572453"/>
          </a:xfrm>
          <a:prstGeom prst="rect">
            <a:avLst/>
          </a:prstGeom>
          <a:noFill/>
          <a:ln/>
        </p:spPr>
        <p:txBody>
          <a:bodyPr wrap="squar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Adequate resources must be committed on the information technology front to properly survey the KPIs in real-time.</a:t>
            </a:r>
            <a:endParaRPr lang="en-US" sz="1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14229" y="713899"/>
            <a:ext cx="6900743" cy="649843"/>
          </a:xfrm>
          <a:prstGeom prst="rect">
            <a:avLst/>
          </a:prstGeom>
          <a:noFill/>
          <a:ln/>
        </p:spPr>
        <p:txBody>
          <a:bodyPr wrap="none" lIns="0" tIns="0" rIns="0" bIns="0" rtlCol="0" anchor="t"/>
          <a:lstStyle/>
          <a:p>
            <a:pPr algn="l" indent="0" marL="0">
              <a:lnSpc>
                <a:spcPts val="5100"/>
              </a:lnSpc>
              <a:buNone/>
            </a:pPr>
            <a:r>
              <a:rPr lang="en-US" sz="4050" b="1" dirty="0">
                <a:solidFill>
                  <a:srgbClr val="231971"/>
                </a:solidFill>
                <a:latin typeface="Outfit Extra Bold" pitchFamily="34" charset="0"/>
                <a:ea typeface="Outfit Extra Bold" pitchFamily="34" charset="-122"/>
                <a:cs typeface="Outfit Extra Bold" pitchFamily="34" charset="-120"/>
              </a:rPr>
              <a:t>Implementing Effective KPIs</a:t>
            </a:r>
            <a:endParaRPr lang="en-US" sz="4050" dirty="0"/>
          </a:p>
        </p:txBody>
      </p:sp>
      <p:pic>
        <p:nvPicPr>
          <p:cNvPr id="4" name="Image 1" descr="preencoded.png">    </p:cNvPr>
          <p:cNvPicPr>
            <a:picLocks noChangeAspect="1"/>
          </p:cNvPicPr>
          <p:nvPr/>
        </p:nvPicPr>
        <p:blipFill>
          <a:blip r:embed="rId2"/>
          <a:stretch>
            <a:fillRect/>
          </a:stretch>
        </p:blipFill>
        <p:spPr>
          <a:xfrm>
            <a:off x="6214229" y="1675567"/>
            <a:ext cx="1039773" cy="1530787"/>
          </a:xfrm>
          <a:prstGeom prst="rect">
            <a:avLst/>
          </a:prstGeom>
        </p:spPr>
      </p:pic>
      <p:sp>
        <p:nvSpPr>
          <p:cNvPr id="5" name="Text 1"/>
          <p:cNvSpPr/>
          <p:nvPr/>
        </p:nvSpPr>
        <p:spPr>
          <a:xfrm>
            <a:off x="7565827" y="1883450"/>
            <a:ext cx="2599372" cy="324802"/>
          </a:xfrm>
          <a:prstGeom prst="rect">
            <a:avLst/>
          </a:prstGeom>
          <a:noFill/>
          <a:ln/>
        </p:spPr>
        <p:txBody>
          <a:bodyPr wrap="none" lIns="0" tIns="0" rIns="0" bIns="0" rtlCol="0" anchor="t"/>
          <a:lstStyle/>
          <a:p>
            <a:pPr algn="l" indent="0" marL="0">
              <a:lnSpc>
                <a:spcPts val="2550"/>
              </a:lnSpc>
              <a:buNone/>
            </a:pPr>
            <a:r>
              <a:rPr lang="en-US" sz="2000" b="1" dirty="0">
                <a:solidFill>
                  <a:srgbClr val="2A2742"/>
                </a:solidFill>
                <a:latin typeface="Outfit Extra Bold" pitchFamily="34" charset="0"/>
                <a:ea typeface="Outfit Extra Bold" pitchFamily="34" charset="-122"/>
                <a:cs typeface="Outfit Extra Bold" pitchFamily="34" charset="-120"/>
              </a:rPr>
              <a:t>Establish KPIs</a:t>
            </a:r>
            <a:endParaRPr lang="en-US" sz="2000" dirty="0"/>
          </a:p>
        </p:txBody>
      </p:sp>
      <p:sp>
        <p:nvSpPr>
          <p:cNvPr id="6" name="Text 2"/>
          <p:cNvSpPr/>
          <p:nvPr/>
        </p:nvSpPr>
        <p:spPr>
          <a:xfrm>
            <a:off x="7565827" y="2332911"/>
            <a:ext cx="6336744" cy="665559"/>
          </a:xfrm>
          <a:prstGeom prst="rect">
            <a:avLst/>
          </a:prstGeom>
          <a:noFill/>
          <a:ln/>
        </p:spPr>
        <p:txBody>
          <a:bodyPr wrap="square" lIns="0" tIns="0" rIns="0" bIns="0" rtlCol="0" anchor="t"/>
          <a:lstStyle/>
          <a:p>
            <a:pPr algn="l" indent="0" marL="0">
              <a:lnSpc>
                <a:spcPts val="2600"/>
              </a:lnSpc>
              <a:buNone/>
            </a:pPr>
            <a:r>
              <a:rPr lang="en-US" sz="1600" dirty="0">
                <a:solidFill>
                  <a:srgbClr val="2A2742"/>
                </a:solidFill>
                <a:latin typeface="Arimo" pitchFamily="34" charset="0"/>
                <a:ea typeface="Arimo" pitchFamily="34" charset="-122"/>
                <a:cs typeface="Arimo" pitchFamily="34" charset="-120"/>
              </a:rPr>
              <a:t>Formally establish KPIs with sales managers for monitoring strategy effectiveness</a:t>
            </a:r>
            <a:endParaRPr lang="en-US" sz="1600" dirty="0"/>
          </a:p>
        </p:txBody>
      </p:sp>
      <p:pic>
        <p:nvPicPr>
          <p:cNvPr id="7" name="Image 2" descr="preencoded.png">    </p:cNvPr>
          <p:cNvPicPr>
            <a:picLocks noChangeAspect="1"/>
          </p:cNvPicPr>
          <p:nvPr/>
        </p:nvPicPr>
        <p:blipFill>
          <a:blip r:embed="rId3"/>
          <a:stretch>
            <a:fillRect/>
          </a:stretch>
        </p:blipFill>
        <p:spPr>
          <a:xfrm>
            <a:off x="6214229" y="3206353"/>
            <a:ext cx="1039773" cy="1530787"/>
          </a:xfrm>
          <a:prstGeom prst="rect">
            <a:avLst/>
          </a:prstGeom>
        </p:spPr>
      </p:pic>
      <p:sp>
        <p:nvSpPr>
          <p:cNvPr id="8" name="Text 3"/>
          <p:cNvSpPr/>
          <p:nvPr/>
        </p:nvSpPr>
        <p:spPr>
          <a:xfrm>
            <a:off x="7565827" y="3414236"/>
            <a:ext cx="2926199" cy="324802"/>
          </a:xfrm>
          <a:prstGeom prst="rect">
            <a:avLst/>
          </a:prstGeom>
          <a:noFill/>
          <a:ln/>
        </p:spPr>
        <p:txBody>
          <a:bodyPr wrap="none" lIns="0" tIns="0" rIns="0" bIns="0" rtlCol="0" anchor="t"/>
          <a:lstStyle/>
          <a:p>
            <a:pPr algn="l" indent="0" marL="0">
              <a:lnSpc>
                <a:spcPts val="2550"/>
              </a:lnSpc>
              <a:buNone/>
            </a:pPr>
            <a:r>
              <a:rPr lang="en-US" sz="2000" b="1" dirty="0">
                <a:solidFill>
                  <a:srgbClr val="2A2742"/>
                </a:solidFill>
                <a:latin typeface="Outfit Extra Bold" pitchFamily="34" charset="0"/>
                <a:ea typeface="Outfit Extra Bold" pitchFamily="34" charset="-122"/>
                <a:cs typeface="Outfit Extra Bold" pitchFamily="34" charset="-120"/>
              </a:rPr>
              <a:t>Drive Behavior Changes</a:t>
            </a:r>
            <a:endParaRPr lang="en-US" sz="2000" dirty="0"/>
          </a:p>
        </p:txBody>
      </p:sp>
      <p:sp>
        <p:nvSpPr>
          <p:cNvPr id="9" name="Text 4"/>
          <p:cNvSpPr/>
          <p:nvPr/>
        </p:nvSpPr>
        <p:spPr>
          <a:xfrm>
            <a:off x="7565827" y="3863697"/>
            <a:ext cx="6336744" cy="665559"/>
          </a:xfrm>
          <a:prstGeom prst="rect">
            <a:avLst/>
          </a:prstGeom>
          <a:noFill/>
          <a:ln/>
        </p:spPr>
        <p:txBody>
          <a:bodyPr wrap="square" lIns="0" tIns="0" rIns="0" bIns="0" rtlCol="0" anchor="t"/>
          <a:lstStyle/>
          <a:p>
            <a:pPr algn="l" indent="0" marL="0">
              <a:lnSpc>
                <a:spcPts val="2600"/>
              </a:lnSpc>
              <a:buNone/>
            </a:pPr>
            <a:r>
              <a:rPr lang="en-US" sz="1600" dirty="0">
                <a:solidFill>
                  <a:srgbClr val="2A2742"/>
                </a:solidFill>
                <a:latin typeface="Arimo" pitchFamily="34" charset="0"/>
                <a:ea typeface="Arimo" pitchFamily="34" charset="-122"/>
                <a:cs typeface="Arimo" pitchFamily="34" charset="-120"/>
              </a:rPr>
              <a:t>When short-term behavior changes to engage with the KPIs, revenue will flow more easily</a:t>
            </a:r>
            <a:endParaRPr lang="en-US" sz="1600" dirty="0"/>
          </a:p>
        </p:txBody>
      </p:sp>
      <p:pic>
        <p:nvPicPr>
          <p:cNvPr id="10" name="Image 3" descr="preencoded.png">    </p:cNvPr>
          <p:cNvPicPr>
            <a:picLocks noChangeAspect="1"/>
          </p:cNvPicPr>
          <p:nvPr/>
        </p:nvPicPr>
        <p:blipFill>
          <a:blip r:embed="rId4"/>
          <a:stretch>
            <a:fillRect/>
          </a:stretch>
        </p:blipFill>
        <p:spPr>
          <a:xfrm>
            <a:off x="6214229" y="4737140"/>
            <a:ext cx="1039773" cy="1530787"/>
          </a:xfrm>
          <a:prstGeom prst="rect">
            <a:avLst/>
          </a:prstGeom>
        </p:spPr>
      </p:pic>
      <p:sp>
        <p:nvSpPr>
          <p:cNvPr id="11" name="Text 5"/>
          <p:cNvSpPr/>
          <p:nvPr/>
        </p:nvSpPr>
        <p:spPr>
          <a:xfrm>
            <a:off x="7565827" y="4945023"/>
            <a:ext cx="3524726" cy="324802"/>
          </a:xfrm>
          <a:prstGeom prst="rect">
            <a:avLst/>
          </a:prstGeom>
          <a:noFill/>
          <a:ln/>
        </p:spPr>
        <p:txBody>
          <a:bodyPr wrap="none" lIns="0" tIns="0" rIns="0" bIns="0" rtlCol="0" anchor="t"/>
          <a:lstStyle/>
          <a:p>
            <a:pPr algn="l" indent="0" marL="0">
              <a:lnSpc>
                <a:spcPts val="2550"/>
              </a:lnSpc>
              <a:buNone/>
            </a:pPr>
            <a:r>
              <a:rPr lang="en-US" sz="2000" b="1" dirty="0">
                <a:solidFill>
                  <a:srgbClr val="2A2742"/>
                </a:solidFill>
                <a:latin typeface="Outfit Extra Bold" pitchFamily="34" charset="0"/>
                <a:ea typeface="Outfit Extra Bold" pitchFamily="34" charset="-122"/>
                <a:cs typeface="Outfit Extra Bold" pitchFamily="34" charset="-120"/>
              </a:rPr>
              <a:t>Compare Against References</a:t>
            </a:r>
            <a:endParaRPr lang="en-US" sz="2000" dirty="0"/>
          </a:p>
        </p:txBody>
      </p:sp>
      <p:sp>
        <p:nvSpPr>
          <p:cNvPr id="12" name="Text 6"/>
          <p:cNvSpPr/>
          <p:nvPr/>
        </p:nvSpPr>
        <p:spPr>
          <a:xfrm>
            <a:off x="7565827" y="5394484"/>
            <a:ext cx="6336744" cy="665559"/>
          </a:xfrm>
          <a:prstGeom prst="rect">
            <a:avLst/>
          </a:prstGeom>
          <a:noFill/>
          <a:ln/>
        </p:spPr>
        <p:txBody>
          <a:bodyPr wrap="square" lIns="0" tIns="0" rIns="0" bIns="0" rtlCol="0" anchor="t"/>
          <a:lstStyle/>
          <a:p>
            <a:pPr algn="l" indent="0" marL="0">
              <a:lnSpc>
                <a:spcPts val="2600"/>
              </a:lnSpc>
              <a:buNone/>
            </a:pPr>
            <a:r>
              <a:rPr lang="en-US" sz="1600" dirty="0">
                <a:solidFill>
                  <a:srgbClr val="2A2742"/>
                </a:solidFill>
                <a:latin typeface="Arimo" pitchFamily="34" charset="0"/>
                <a:ea typeface="Arimo" pitchFamily="34" charset="-122"/>
                <a:cs typeface="Arimo" pitchFamily="34" charset="-120"/>
              </a:rPr>
              <a:t>The most effective KPIs are those that can be compared against well-established references</a:t>
            </a:r>
            <a:endParaRPr lang="en-US" sz="1600" dirty="0"/>
          </a:p>
        </p:txBody>
      </p:sp>
      <p:pic>
        <p:nvPicPr>
          <p:cNvPr id="13" name="Image 4" descr="preencoded.png">    </p:cNvPr>
          <p:cNvPicPr>
            <a:picLocks noChangeAspect="1"/>
          </p:cNvPicPr>
          <p:nvPr/>
        </p:nvPicPr>
        <p:blipFill>
          <a:blip r:embed="rId5"/>
          <a:stretch>
            <a:fillRect/>
          </a:stretch>
        </p:blipFill>
        <p:spPr>
          <a:xfrm>
            <a:off x="6214229" y="6267926"/>
            <a:ext cx="1039773" cy="1247656"/>
          </a:xfrm>
          <a:prstGeom prst="rect">
            <a:avLst/>
          </a:prstGeom>
        </p:spPr>
      </p:pic>
      <p:sp>
        <p:nvSpPr>
          <p:cNvPr id="14" name="Text 7"/>
          <p:cNvSpPr/>
          <p:nvPr/>
        </p:nvSpPr>
        <p:spPr>
          <a:xfrm>
            <a:off x="7565827" y="6475809"/>
            <a:ext cx="2599372" cy="324802"/>
          </a:xfrm>
          <a:prstGeom prst="rect">
            <a:avLst/>
          </a:prstGeom>
          <a:noFill/>
          <a:ln/>
        </p:spPr>
        <p:txBody>
          <a:bodyPr wrap="none" lIns="0" tIns="0" rIns="0" bIns="0" rtlCol="0" anchor="t"/>
          <a:lstStyle/>
          <a:p>
            <a:pPr algn="l" indent="0" marL="0">
              <a:lnSpc>
                <a:spcPts val="2550"/>
              </a:lnSpc>
              <a:buNone/>
            </a:pPr>
            <a:r>
              <a:rPr lang="en-US" sz="2000" b="1" dirty="0">
                <a:solidFill>
                  <a:srgbClr val="2A2742"/>
                </a:solidFill>
                <a:latin typeface="Outfit Extra Bold" pitchFamily="34" charset="0"/>
                <a:ea typeface="Outfit Extra Bold" pitchFamily="34" charset="-122"/>
                <a:cs typeface="Outfit Extra Bold" pitchFamily="34" charset="-120"/>
              </a:rPr>
              <a:t>Drive Business Goals</a:t>
            </a:r>
            <a:endParaRPr lang="en-US" sz="2000" dirty="0"/>
          </a:p>
        </p:txBody>
      </p:sp>
      <p:sp>
        <p:nvSpPr>
          <p:cNvPr id="15" name="Text 8"/>
          <p:cNvSpPr/>
          <p:nvPr/>
        </p:nvSpPr>
        <p:spPr>
          <a:xfrm>
            <a:off x="7565827" y="6925270"/>
            <a:ext cx="6336744" cy="332780"/>
          </a:xfrm>
          <a:prstGeom prst="rect">
            <a:avLst/>
          </a:prstGeom>
          <a:noFill/>
          <a:ln/>
        </p:spPr>
        <p:txBody>
          <a:bodyPr wrap="none" lIns="0" tIns="0" rIns="0" bIns="0" rtlCol="0" anchor="t"/>
          <a:lstStyle/>
          <a:p>
            <a:pPr algn="l" indent="0" marL="0">
              <a:lnSpc>
                <a:spcPts val="2600"/>
              </a:lnSpc>
              <a:buNone/>
            </a:pPr>
            <a:r>
              <a:rPr lang="en-US" sz="1600" dirty="0">
                <a:solidFill>
                  <a:srgbClr val="2A2742"/>
                </a:solidFill>
                <a:latin typeface="Arimo" pitchFamily="34" charset="0"/>
                <a:ea typeface="Arimo" pitchFamily="34" charset="-122"/>
                <a:cs typeface="Arimo" pitchFamily="34" charset="-120"/>
              </a:rPr>
              <a:t>KPIs are part of a system that can drive a business towards its goals</a:t>
            </a:r>
            <a:endParaRPr lang="en-US"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814155"/>
            <a:ext cx="10074593" cy="708779"/>
          </a:xfrm>
          <a:prstGeom prst="rect">
            <a:avLst/>
          </a:prstGeom>
          <a:noFill/>
          <a:ln/>
        </p:spPr>
        <p:txBody>
          <a:bodyPr wrap="non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Introduction to Sales Force Motivation</a:t>
            </a:r>
            <a:endParaRPr lang="en-US" sz="4450" dirty="0"/>
          </a:p>
        </p:txBody>
      </p:sp>
      <p:sp>
        <p:nvSpPr>
          <p:cNvPr id="3" name="Text 1"/>
          <p:cNvSpPr/>
          <p:nvPr/>
        </p:nvSpPr>
        <p:spPr>
          <a:xfrm>
            <a:off x="793790" y="3089910"/>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31971"/>
                </a:solidFill>
                <a:latin typeface="Outfit Extra Bold" pitchFamily="34" charset="0"/>
                <a:ea typeface="Outfit Extra Bold" pitchFamily="34" charset="-122"/>
                <a:cs typeface="Outfit Extra Bold" pitchFamily="34" charset="-120"/>
              </a:rPr>
              <a:t>Importance</a:t>
            </a:r>
            <a:endParaRPr lang="en-US" sz="2200" dirty="0"/>
          </a:p>
        </p:txBody>
      </p:sp>
      <p:sp>
        <p:nvSpPr>
          <p:cNvPr id="4" name="Text 2"/>
          <p:cNvSpPr/>
          <p:nvPr/>
        </p:nvSpPr>
        <p:spPr>
          <a:xfrm>
            <a:off x="793790" y="3671054"/>
            <a:ext cx="3978116" cy="2540318"/>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Motivating the sales force is vital to the organization to meet its targets and objectives. Motivation helps the company achieve its efficiencies to meet customer needs effectively, resulting in new opportunities for greater ROI and better reputation.</a:t>
            </a:r>
            <a:endParaRPr lang="en-US" sz="1750" dirty="0"/>
          </a:p>
        </p:txBody>
      </p:sp>
      <p:sp>
        <p:nvSpPr>
          <p:cNvPr id="5" name="Text 3"/>
          <p:cNvSpPr/>
          <p:nvPr/>
        </p:nvSpPr>
        <p:spPr>
          <a:xfrm>
            <a:off x="5332928" y="3089910"/>
            <a:ext cx="2861548" cy="354330"/>
          </a:xfrm>
          <a:prstGeom prst="rect">
            <a:avLst/>
          </a:prstGeom>
          <a:noFill/>
          <a:ln/>
        </p:spPr>
        <p:txBody>
          <a:bodyPr wrap="none" lIns="0" tIns="0" rIns="0" bIns="0" rtlCol="0" anchor="t"/>
          <a:lstStyle/>
          <a:p>
            <a:pPr algn="l" indent="0" marL="0">
              <a:lnSpc>
                <a:spcPts val="2750"/>
              </a:lnSpc>
              <a:buNone/>
            </a:pPr>
            <a:r>
              <a:rPr lang="en-US" sz="2200" b="1" dirty="0">
                <a:solidFill>
                  <a:srgbClr val="231971"/>
                </a:solidFill>
                <a:latin typeface="Outfit Extra Bold" pitchFamily="34" charset="0"/>
                <a:ea typeface="Outfit Extra Bold" pitchFamily="34" charset="-122"/>
                <a:cs typeface="Outfit Extra Bold" pitchFamily="34" charset="-120"/>
              </a:rPr>
              <a:t>Management Interest</a:t>
            </a:r>
            <a:endParaRPr lang="en-US" sz="2200" dirty="0"/>
          </a:p>
        </p:txBody>
      </p:sp>
      <p:sp>
        <p:nvSpPr>
          <p:cNvPr id="6" name="Text 4"/>
          <p:cNvSpPr/>
          <p:nvPr/>
        </p:nvSpPr>
        <p:spPr>
          <a:xfrm>
            <a:off x="5332928" y="3671054"/>
            <a:ext cx="3978116" cy="1814513"/>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The interest of the management is increased by motivating individual sales team members. They try to provide an additional push to get the job done.</a:t>
            </a:r>
            <a:endParaRPr lang="en-US" sz="1750" dirty="0"/>
          </a:p>
        </p:txBody>
      </p:sp>
      <p:sp>
        <p:nvSpPr>
          <p:cNvPr id="7" name="Text 5"/>
          <p:cNvSpPr/>
          <p:nvPr/>
        </p:nvSpPr>
        <p:spPr>
          <a:xfrm>
            <a:off x="9872067" y="3089910"/>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31971"/>
                </a:solidFill>
                <a:latin typeface="Outfit Extra Bold" pitchFamily="34" charset="0"/>
                <a:ea typeface="Outfit Extra Bold" pitchFamily="34" charset="-122"/>
                <a:cs typeface="Outfit Extra Bold" pitchFamily="34" charset="-120"/>
              </a:rPr>
              <a:t>Process</a:t>
            </a:r>
            <a:endParaRPr lang="en-US" sz="2200" dirty="0"/>
          </a:p>
        </p:txBody>
      </p:sp>
      <p:sp>
        <p:nvSpPr>
          <p:cNvPr id="8" name="Text 6"/>
          <p:cNvSpPr/>
          <p:nvPr/>
        </p:nvSpPr>
        <p:spPr>
          <a:xfrm>
            <a:off x="9872067" y="3671054"/>
            <a:ext cx="3978116" cy="1088708"/>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The sales force motivation process is a seven-stage process, which will be discussed in detail.</a:t>
            </a:r>
            <a:endParaRPr lang="en-US" sz="17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23543" y="568404"/>
            <a:ext cx="13183314" cy="1292066"/>
          </a:xfrm>
          <a:prstGeom prst="rect">
            <a:avLst/>
          </a:prstGeom>
          <a:noFill/>
          <a:ln/>
        </p:spPr>
        <p:txBody>
          <a:bodyPr wrap="square" lIns="0" tIns="0" rIns="0" bIns="0" rtlCol="0" anchor="t"/>
          <a:lstStyle/>
          <a:p>
            <a:pPr algn="l" indent="0" marL="0">
              <a:lnSpc>
                <a:spcPts val="5050"/>
              </a:lnSpc>
              <a:buNone/>
            </a:pPr>
            <a:r>
              <a:rPr lang="en-US" sz="4050" b="1" dirty="0">
                <a:solidFill>
                  <a:srgbClr val="231971"/>
                </a:solidFill>
                <a:latin typeface="Outfit Extra Bold" pitchFamily="34" charset="0"/>
                <a:ea typeface="Outfit Extra Bold" pitchFamily="34" charset="-122"/>
                <a:cs typeface="Outfit Extra Bold" pitchFamily="34" charset="-120"/>
              </a:rPr>
              <a:t>Conclusion: The Continuous Cycle of Sales Force Motivation</a:t>
            </a:r>
            <a:endParaRPr lang="en-US" sz="4050" dirty="0"/>
          </a:p>
        </p:txBody>
      </p:sp>
      <p:sp>
        <p:nvSpPr>
          <p:cNvPr id="3" name="Text 1"/>
          <p:cNvSpPr/>
          <p:nvPr/>
        </p:nvSpPr>
        <p:spPr>
          <a:xfrm>
            <a:off x="2114074" y="2795826"/>
            <a:ext cx="2584013" cy="322898"/>
          </a:xfrm>
          <a:prstGeom prst="rect">
            <a:avLst/>
          </a:prstGeom>
          <a:noFill/>
          <a:ln/>
        </p:spPr>
        <p:txBody>
          <a:bodyPr wrap="none" lIns="0" tIns="0" rIns="0" bIns="0" rtlCol="0" anchor="t"/>
          <a:lstStyle/>
          <a:p>
            <a:pPr algn="r" indent="0" marL="0">
              <a:lnSpc>
                <a:spcPts val="2500"/>
              </a:lnSpc>
              <a:buNone/>
            </a:pPr>
            <a:r>
              <a:rPr lang="en-US" sz="2000" b="1" dirty="0">
                <a:solidFill>
                  <a:srgbClr val="2A2742"/>
                </a:solidFill>
                <a:latin typeface="Outfit Extra Bold" pitchFamily="34" charset="0"/>
                <a:ea typeface="Outfit Extra Bold" pitchFamily="34" charset="-122"/>
                <a:cs typeface="Outfit Extra Bold" pitchFamily="34" charset="-120"/>
              </a:rPr>
              <a:t>Motivate</a:t>
            </a:r>
            <a:endParaRPr lang="en-US" sz="2000" dirty="0"/>
          </a:p>
        </p:txBody>
      </p:sp>
      <p:sp>
        <p:nvSpPr>
          <p:cNvPr id="4" name="Text 2"/>
          <p:cNvSpPr/>
          <p:nvPr/>
        </p:nvSpPr>
        <p:spPr>
          <a:xfrm>
            <a:off x="723543" y="3242667"/>
            <a:ext cx="3974544" cy="661273"/>
          </a:xfrm>
          <a:prstGeom prst="rect">
            <a:avLst/>
          </a:prstGeom>
          <a:noFill/>
          <a:ln/>
        </p:spPr>
        <p:txBody>
          <a:bodyPr wrap="square" lIns="0" tIns="0" rIns="0" bIns="0" rtlCol="0" anchor="t"/>
          <a:lstStyle/>
          <a:p>
            <a:pPr algn="r" indent="0" marL="0">
              <a:lnSpc>
                <a:spcPts val="2600"/>
              </a:lnSpc>
              <a:buNone/>
            </a:pPr>
            <a:r>
              <a:rPr lang="en-US" sz="1600" dirty="0">
                <a:solidFill>
                  <a:srgbClr val="2A2742"/>
                </a:solidFill>
                <a:latin typeface="Arimo" pitchFamily="34" charset="0"/>
                <a:ea typeface="Arimo" pitchFamily="34" charset="-122"/>
                <a:cs typeface="Arimo" pitchFamily="34" charset="-120"/>
              </a:rPr>
              <a:t>Implement strategies to motivate sales force</a:t>
            </a:r>
            <a:endParaRPr lang="en-US" sz="1600" dirty="0"/>
          </a:p>
        </p:txBody>
      </p:sp>
      <p:pic>
        <p:nvPicPr>
          <p:cNvPr id="5" name="Image 0" descr="preencoded.png">    </p:cNvPr>
          <p:cNvPicPr>
            <a:picLocks noChangeAspect="1"/>
          </p:cNvPicPr>
          <p:nvPr/>
        </p:nvPicPr>
        <p:blipFill>
          <a:blip r:embed="rId1"/>
          <a:stretch>
            <a:fillRect/>
          </a:stretch>
        </p:blipFill>
        <p:spPr>
          <a:xfrm>
            <a:off x="5008126" y="2273856"/>
            <a:ext cx="4614148" cy="4614148"/>
          </a:xfrm>
          <a:prstGeom prst="rect">
            <a:avLst/>
          </a:prstGeom>
        </p:spPr>
      </p:pic>
      <p:sp>
        <p:nvSpPr>
          <p:cNvPr id="6" name="Text 3"/>
          <p:cNvSpPr/>
          <p:nvPr/>
        </p:nvSpPr>
        <p:spPr>
          <a:xfrm>
            <a:off x="6036588" y="3227784"/>
            <a:ext cx="309205" cy="386596"/>
          </a:xfrm>
          <a:prstGeom prst="rect">
            <a:avLst/>
          </a:prstGeom>
          <a:noFill/>
          <a:ln/>
        </p:spPr>
        <p:txBody>
          <a:bodyPr wrap="none" lIns="0" tIns="0" rIns="0" bIns="0" rtlCol="0" anchor="t"/>
          <a:lstStyle/>
          <a:p>
            <a:pPr algn="l" indent="0" marL="0">
              <a:lnSpc>
                <a:spcPts val="3850"/>
              </a:lnSpc>
              <a:buNone/>
            </a:pPr>
            <a:r>
              <a:rPr lang="en-US" sz="2400" b="1" dirty="0">
                <a:solidFill>
                  <a:srgbClr val="2A2742"/>
                </a:solidFill>
                <a:latin typeface="Outfit Extra Bold" pitchFamily="34" charset="0"/>
                <a:ea typeface="Outfit Extra Bold" pitchFamily="34" charset="-122"/>
                <a:cs typeface="Outfit Extra Bold" pitchFamily="34" charset="-120"/>
              </a:rPr>
              <a:t>1</a:t>
            </a:r>
            <a:endParaRPr lang="en-US" sz="2400" dirty="0"/>
          </a:p>
        </p:txBody>
      </p:sp>
      <p:sp>
        <p:nvSpPr>
          <p:cNvPr id="7" name="Text 4"/>
          <p:cNvSpPr/>
          <p:nvPr/>
        </p:nvSpPr>
        <p:spPr>
          <a:xfrm>
            <a:off x="9932313" y="2550795"/>
            <a:ext cx="2584013" cy="322898"/>
          </a:xfrm>
          <a:prstGeom prst="rect">
            <a:avLst/>
          </a:prstGeom>
          <a:noFill/>
          <a:ln/>
        </p:spPr>
        <p:txBody>
          <a:bodyPr wrap="none" lIns="0" tIns="0" rIns="0" bIns="0" rtlCol="0" anchor="t"/>
          <a:lstStyle/>
          <a:p>
            <a:pPr algn="l" indent="0" marL="0">
              <a:lnSpc>
                <a:spcPts val="2500"/>
              </a:lnSpc>
              <a:buNone/>
            </a:pPr>
            <a:r>
              <a:rPr lang="en-US" sz="2000" b="1" dirty="0">
                <a:solidFill>
                  <a:srgbClr val="2A2742"/>
                </a:solidFill>
                <a:latin typeface="Outfit Extra Bold" pitchFamily="34" charset="0"/>
                <a:ea typeface="Outfit Extra Bold" pitchFamily="34" charset="-122"/>
                <a:cs typeface="Outfit Extra Bold" pitchFamily="34" charset="-120"/>
              </a:rPr>
              <a:t>Measure</a:t>
            </a:r>
            <a:endParaRPr lang="en-US" sz="2000" dirty="0"/>
          </a:p>
        </p:txBody>
      </p:sp>
      <p:sp>
        <p:nvSpPr>
          <p:cNvPr id="8" name="Text 5"/>
          <p:cNvSpPr/>
          <p:nvPr/>
        </p:nvSpPr>
        <p:spPr>
          <a:xfrm>
            <a:off x="9932313" y="2997637"/>
            <a:ext cx="3974544" cy="330637"/>
          </a:xfrm>
          <a:prstGeom prst="rect">
            <a:avLst/>
          </a:prstGeom>
          <a:noFill/>
          <a:ln/>
        </p:spPr>
        <p:txBody>
          <a:bodyPr wrap="none" lIns="0" tIns="0" rIns="0" bIns="0" rtlCol="0" anchor="t"/>
          <a:lstStyle/>
          <a:p>
            <a:pPr algn="l" indent="0" marL="0">
              <a:lnSpc>
                <a:spcPts val="2600"/>
              </a:lnSpc>
              <a:buNone/>
            </a:pPr>
            <a:r>
              <a:rPr lang="en-US" sz="1600" dirty="0">
                <a:solidFill>
                  <a:srgbClr val="2A2742"/>
                </a:solidFill>
                <a:latin typeface="Arimo" pitchFamily="34" charset="0"/>
                <a:ea typeface="Arimo" pitchFamily="34" charset="-122"/>
                <a:cs typeface="Arimo" pitchFamily="34" charset="-120"/>
              </a:rPr>
              <a:t>Use KPIs to measure effectiveness</a:t>
            </a:r>
            <a:endParaRPr lang="en-US" sz="1600" dirty="0"/>
          </a:p>
        </p:txBody>
      </p:sp>
      <p:pic>
        <p:nvPicPr>
          <p:cNvPr id="9" name="Image 1" descr="preencoded.png">    </p:cNvPr>
          <p:cNvPicPr>
            <a:picLocks noChangeAspect="1"/>
          </p:cNvPicPr>
          <p:nvPr/>
        </p:nvPicPr>
        <p:blipFill>
          <a:blip r:embed="rId2"/>
          <a:stretch>
            <a:fillRect/>
          </a:stretch>
        </p:blipFill>
        <p:spPr>
          <a:xfrm>
            <a:off x="5008126" y="2273856"/>
            <a:ext cx="4614148" cy="4614148"/>
          </a:xfrm>
          <a:prstGeom prst="rect">
            <a:avLst/>
          </a:prstGeom>
        </p:spPr>
      </p:pic>
      <p:sp>
        <p:nvSpPr>
          <p:cNvPr id="10" name="Text 6"/>
          <p:cNvSpPr/>
          <p:nvPr/>
        </p:nvSpPr>
        <p:spPr>
          <a:xfrm>
            <a:off x="7916108" y="2960251"/>
            <a:ext cx="309205" cy="386596"/>
          </a:xfrm>
          <a:prstGeom prst="rect">
            <a:avLst/>
          </a:prstGeom>
          <a:noFill/>
          <a:ln/>
        </p:spPr>
        <p:txBody>
          <a:bodyPr wrap="none" lIns="0" tIns="0" rIns="0" bIns="0" rtlCol="0" anchor="t"/>
          <a:lstStyle/>
          <a:p>
            <a:pPr algn="l" indent="0" marL="0">
              <a:lnSpc>
                <a:spcPts val="3850"/>
              </a:lnSpc>
              <a:buNone/>
            </a:pPr>
            <a:r>
              <a:rPr lang="en-US" sz="2400" b="1" dirty="0">
                <a:solidFill>
                  <a:srgbClr val="2A2742"/>
                </a:solidFill>
                <a:latin typeface="Outfit Extra Bold" pitchFamily="34" charset="0"/>
                <a:ea typeface="Outfit Extra Bold" pitchFamily="34" charset="-122"/>
                <a:cs typeface="Outfit Extra Bold" pitchFamily="34" charset="-120"/>
              </a:rPr>
              <a:t>2</a:t>
            </a:r>
            <a:endParaRPr lang="en-US" sz="2400" dirty="0"/>
          </a:p>
        </p:txBody>
      </p:sp>
      <p:sp>
        <p:nvSpPr>
          <p:cNvPr id="11" name="Text 7"/>
          <p:cNvSpPr/>
          <p:nvPr/>
        </p:nvSpPr>
        <p:spPr>
          <a:xfrm>
            <a:off x="10035659" y="4192191"/>
            <a:ext cx="2584013" cy="322898"/>
          </a:xfrm>
          <a:prstGeom prst="rect">
            <a:avLst/>
          </a:prstGeom>
          <a:noFill/>
          <a:ln/>
        </p:spPr>
        <p:txBody>
          <a:bodyPr wrap="none" lIns="0" tIns="0" rIns="0" bIns="0" rtlCol="0" anchor="t"/>
          <a:lstStyle/>
          <a:p>
            <a:pPr algn="l" indent="0" marL="0">
              <a:lnSpc>
                <a:spcPts val="2500"/>
              </a:lnSpc>
              <a:buNone/>
            </a:pPr>
            <a:r>
              <a:rPr lang="en-US" sz="2000" b="1" dirty="0">
                <a:solidFill>
                  <a:srgbClr val="2A2742"/>
                </a:solidFill>
                <a:latin typeface="Outfit Extra Bold" pitchFamily="34" charset="0"/>
                <a:ea typeface="Outfit Extra Bold" pitchFamily="34" charset="-122"/>
                <a:cs typeface="Outfit Extra Bold" pitchFamily="34" charset="-120"/>
              </a:rPr>
              <a:t>Analyze</a:t>
            </a:r>
            <a:endParaRPr lang="en-US" sz="2000" dirty="0"/>
          </a:p>
        </p:txBody>
      </p:sp>
      <p:sp>
        <p:nvSpPr>
          <p:cNvPr id="12" name="Text 8"/>
          <p:cNvSpPr/>
          <p:nvPr/>
        </p:nvSpPr>
        <p:spPr>
          <a:xfrm>
            <a:off x="10035659" y="4639032"/>
            <a:ext cx="3871198" cy="330637"/>
          </a:xfrm>
          <a:prstGeom prst="rect">
            <a:avLst/>
          </a:prstGeom>
          <a:noFill/>
          <a:ln/>
        </p:spPr>
        <p:txBody>
          <a:bodyPr wrap="none" lIns="0" tIns="0" rIns="0" bIns="0" rtlCol="0" anchor="t"/>
          <a:lstStyle/>
          <a:p>
            <a:pPr algn="l" indent="0" marL="0">
              <a:lnSpc>
                <a:spcPts val="2600"/>
              </a:lnSpc>
              <a:buNone/>
            </a:pPr>
            <a:r>
              <a:rPr lang="en-US" sz="1600" dirty="0">
                <a:solidFill>
                  <a:srgbClr val="2A2742"/>
                </a:solidFill>
                <a:latin typeface="Arimo" pitchFamily="34" charset="0"/>
                <a:ea typeface="Arimo" pitchFamily="34" charset="-122"/>
                <a:cs typeface="Arimo" pitchFamily="34" charset="-120"/>
              </a:rPr>
              <a:t>Analyze results and gather feedback</a:t>
            </a:r>
            <a:endParaRPr lang="en-US" sz="1600" dirty="0"/>
          </a:p>
        </p:txBody>
      </p:sp>
      <p:pic>
        <p:nvPicPr>
          <p:cNvPr id="13" name="Image 2" descr="preencoded.png">    </p:cNvPr>
          <p:cNvPicPr>
            <a:picLocks noChangeAspect="1"/>
          </p:cNvPicPr>
          <p:nvPr/>
        </p:nvPicPr>
        <p:blipFill>
          <a:blip r:embed="rId3"/>
          <a:stretch>
            <a:fillRect/>
          </a:stretch>
        </p:blipFill>
        <p:spPr>
          <a:xfrm>
            <a:off x="5008126" y="2273856"/>
            <a:ext cx="4614148" cy="4614148"/>
          </a:xfrm>
          <a:prstGeom prst="rect">
            <a:avLst/>
          </a:prstGeom>
        </p:spPr>
      </p:pic>
      <p:sp>
        <p:nvSpPr>
          <p:cNvPr id="14" name="Text 9"/>
          <p:cNvSpPr/>
          <p:nvPr/>
        </p:nvSpPr>
        <p:spPr>
          <a:xfrm>
            <a:off x="8751332" y="4665226"/>
            <a:ext cx="309205" cy="386596"/>
          </a:xfrm>
          <a:prstGeom prst="rect">
            <a:avLst/>
          </a:prstGeom>
          <a:noFill/>
          <a:ln/>
        </p:spPr>
        <p:txBody>
          <a:bodyPr wrap="none" lIns="0" tIns="0" rIns="0" bIns="0" rtlCol="0" anchor="t"/>
          <a:lstStyle/>
          <a:p>
            <a:pPr algn="l" indent="0" marL="0">
              <a:lnSpc>
                <a:spcPts val="3850"/>
              </a:lnSpc>
              <a:buNone/>
            </a:pPr>
            <a:r>
              <a:rPr lang="en-US" sz="2400" b="1" dirty="0">
                <a:solidFill>
                  <a:srgbClr val="2A2742"/>
                </a:solidFill>
                <a:latin typeface="Outfit Extra Bold" pitchFamily="34" charset="0"/>
                <a:ea typeface="Outfit Extra Bold" pitchFamily="34" charset="-122"/>
                <a:cs typeface="Outfit Extra Bold" pitchFamily="34" charset="-120"/>
              </a:rPr>
              <a:t>3</a:t>
            </a:r>
            <a:endParaRPr lang="en-US" sz="2400" dirty="0"/>
          </a:p>
        </p:txBody>
      </p:sp>
      <p:sp>
        <p:nvSpPr>
          <p:cNvPr id="15" name="Text 10"/>
          <p:cNvSpPr/>
          <p:nvPr/>
        </p:nvSpPr>
        <p:spPr>
          <a:xfrm>
            <a:off x="9932313" y="5833586"/>
            <a:ext cx="2584013" cy="322898"/>
          </a:xfrm>
          <a:prstGeom prst="rect">
            <a:avLst/>
          </a:prstGeom>
          <a:noFill/>
          <a:ln/>
        </p:spPr>
        <p:txBody>
          <a:bodyPr wrap="none" lIns="0" tIns="0" rIns="0" bIns="0" rtlCol="0" anchor="t"/>
          <a:lstStyle/>
          <a:p>
            <a:pPr algn="l" indent="0" marL="0">
              <a:lnSpc>
                <a:spcPts val="2500"/>
              </a:lnSpc>
              <a:buNone/>
            </a:pPr>
            <a:r>
              <a:rPr lang="en-US" sz="2000" b="1" dirty="0">
                <a:solidFill>
                  <a:srgbClr val="2A2742"/>
                </a:solidFill>
                <a:latin typeface="Outfit Extra Bold" pitchFamily="34" charset="0"/>
                <a:ea typeface="Outfit Extra Bold" pitchFamily="34" charset="-122"/>
                <a:cs typeface="Outfit Extra Bold" pitchFamily="34" charset="-120"/>
              </a:rPr>
              <a:t>Adjust</a:t>
            </a:r>
            <a:endParaRPr lang="en-US" sz="2000" dirty="0"/>
          </a:p>
        </p:txBody>
      </p:sp>
      <p:sp>
        <p:nvSpPr>
          <p:cNvPr id="16" name="Text 11"/>
          <p:cNvSpPr/>
          <p:nvPr/>
        </p:nvSpPr>
        <p:spPr>
          <a:xfrm>
            <a:off x="9932313" y="6280428"/>
            <a:ext cx="3974544" cy="330637"/>
          </a:xfrm>
          <a:prstGeom prst="rect">
            <a:avLst/>
          </a:prstGeom>
          <a:noFill/>
          <a:ln/>
        </p:spPr>
        <p:txBody>
          <a:bodyPr wrap="none" lIns="0" tIns="0" rIns="0" bIns="0" rtlCol="0" anchor="t"/>
          <a:lstStyle/>
          <a:p>
            <a:pPr algn="l" indent="0" marL="0">
              <a:lnSpc>
                <a:spcPts val="2600"/>
              </a:lnSpc>
              <a:buNone/>
            </a:pPr>
            <a:r>
              <a:rPr lang="en-US" sz="1600" dirty="0">
                <a:solidFill>
                  <a:srgbClr val="2A2742"/>
                </a:solidFill>
                <a:latin typeface="Arimo" pitchFamily="34" charset="0"/>
                <a:ea typeface="Arimo" pitchFamily="34" charset="-122"/>
                <a:cs typeface="Arimo" pitchFamily="34" charset="-120"/>
              </a:rPr>
              <a:t>Adjust strategies based on analysis</a:t>
            </a:r>
            <a:endParaRPr lang="en-US" sz="1600" dirty="0"/>
          </a:p>
        </p:txBody>
      </p:sp>
      <p:pic>
        <p:nvPicPr>
          <p:cNvPr id="17" name="Image 3" descr="preencoded.png">    </p:cNvPr>
          <p:cNvPicPr>
            <a:picLocks noChangeAspect="1"/>
          </p:cNvPicPr>
          <p:nvPr/>
        </p:nvPicPr>
        <p:blipFill>
          <a:blip r:embed="rId4"/>
          <a:stretch>
            <a:fillRect/>
          </a:stretch>
        </p:blipFill>
        <p:spPr>
          <a:xfrm>
            <a:off x="5008126" y="2273856"/>
            <a:ext cx="4614148" cy="4614148"/>
          </a:xfrm>
          <a:prstGeom prst="rect">
            <a:avLst/>
          </a:prstGeom>
        </p:spPr>
      </p:pic>
      <p:sp>
        <p:nvSpPr>
          <p:cNvPr id="18" name="Text 12"/>
          <p:cNvSpPr/>
          <p:nvPr/>
        </p:nvSpPr>
        <p:spPr>
          <a:xfrm>
            <a:off x="7388066" y="5986343"/>
            <a:ext cx="309205" cy="386596"/>
          </a:xfrm>
          <a:prstGeom prst="rect">
            <a:avLst/>
          </a:prstGeom>
          <a:noFill/>
          <a:ln/>
        </p:spPr>
        <p:txBody>
          <a:bodyPr wrap="none" lIns="0" tIns="0" rIns="0" bIns="0" rtlCol="0" anchor="t"/>
          <a:lstStyle/>
          <a:p>
            <a:pPr algn="l" indent="0" marL="0">
              <a:lnSpc>
                <a:spcPts val="3850"/>
              </a:lnSpc>
              <a:buNone/>
            </a:pPr>
            <a:r>
              <a:rPr lang="en-US" sz="2400" b="1" dirty="0">
                <a:solidFill>
                  <a:srgbClr val="2A2742"/>
                </a:solidFill>
                <a:latin typeface="Outfit Extra Bold" pitchFamily="34" charset="0"/>
                <a:ea typeface="Outfit Extra Bold" pitchFamily="34" charset="-122"/>
                <a:cs typeface="Outfit Extra Bold" pitchFamily="34" charset="-120"/>
              </a:rPr>
              <a:t>4</a:t>
            </a:r>
            <a:endParaRPr lang="en-US" sz="2400" dirty="0"/>
          </a:p>
        </p:txBody>
      </p:sp>
      <p:sp>
        <p:nvSpPr>
          <p:cNvPr id="19" name="Text 13"/>
          <p:cNvSpPr/>
          <p:nvPr/>
        </p:nvSpPr>
        <p:spPr>
          <a:xfrm>
            <a:off x="2114074" y="5423178"/>
            <a:ext cx="2584013" cy="322898"/>
          </a:xfrm>
          <a:prstGeom prst="rect">
            <a:avLst/>
          </a:prstGeom>
          <a:noFill/>
          <a:ln/>
        </p:spPr>
        <p:txBody>
          <a:bodyPr wrap="none" lIns="0" tIns="0" rIns="0" bIns="0" rtlCol="0" anchor="t"/>
          <a:lstStyle/>
          <a:p>
            <a:pPr algn="r" indent="0" marL="0">
              <a:lnSpc>
                <a:spcPts val="2500"/>
              </a:lnSpc>
              <a:buNone/>
            </a:pPr>
            <a:r>
              <a:rPr lang="en-US" sz="2000" b="1" dirty="0">
                <a:solidFill>
                  <a:srgbClr val="2A2742"/>
                </a:solidFill>
                <a:latin typeface="Outfit Extra Bold" pitchFamily="34" charset="0"/>
                <a:ea typeface="Outfit Extra Bold" pitchFamily="34" charset="-122"/>
                <a:cs typeface="Outfit Extra Bold" pitchFamily="34" charset="-120"/>
              </a:rPr>
              <a:t>Repeat</a:t>
            </a:r>
            <a:endParaRPr lang="en-US" sz="2000" dirty="0"/>
          </a:p>
        </p:txBody>
      </p:sp>
      <p:sp>
        <p:nvSpPr>
          <p:cNvPr id="20" name="Text 14"/>
          <p:cNvSpPr/>
          <p:nvPr/>
        </p:nvSpPr>
        <p:spPr>
          <a:xfrm>
            <a:off x="723543" y="5870019"/>
            <a:ext cx="3974544" cy="330637"/>
          </a:xfrm>
          <a:prstGeom prst="rect">
            <a:avLst/>
          </a:prstGeom>
          <a:noFill/>
          <a:ln/>
        </p:spPr>
        <p:txBody>
          <a:bodyPr wrap="none" lIns="0" tIns="0" rIns="0" bIns="0" rtlCol="0" anchor="t"/>
          <a:lstStyle/>
          <a:p>
            <a:pPr algn="r" indent="0" marL="0">
              <a:lnSpc>
                <a:spcPts val="2600"/>
              </a:lnSpc>
              <a:buNone/>
            </a:pPr>
            <a:r>
              <a:rPr lang="en-US" sz="1600" dirty="0">
                <a:solidFill>
                  <a:srgbClr val="2A2742"/>
                </a:solidFill>
                <a:latin typeface="Arimo" pitchFamily="34" charset="0"/>
                <a:ea typeface="Arimo" pitchFamily="34" charset="-122"/>
                <a:cs typeface="Arimo" pitchFamily="34" charset="-120"/>
              </a:rPr>
              <a:t>Continuously repeat the cycle</a:t>
            </a:r>
            <a:endParaRPr lang="en-US" sz="1600" dirty="0"/>
          </a:p>
        </p:txBody>
      </p:sp>
      <p:pic>
        <p:nvPicPr>
          <p:cNvPr id="21" name="Image 4" descr="preencoded.png">    </p:cNvPr>
          <p:cNvPicPr>
            <a:picLocks noChangeAspect="1"/>
          </p:cNvPicPr>
          <p:nvPr/>
        </p:nvPicPr>
        <p:blipFill>
          <a:blip r:embed="rId5"/>
          <a:stretch>
            <a:fillRect/>
          </a:stretch>
        </p:blipFill>
        <p:spPr>
          <a:xfrm>
            <a:off x="5008126" y="2273856"/>
            <a:ext cx="4614148" cy="4614148"/>
          </a:xfrm>
          <a:prstGeom prst="rect">
            <a:avLst/>
          </a:prstGeom>
        </p:spPr>
      </p:pic>
      <p:sp>
        <p:nvSpPr>
          <p:cNvPr id="22" name="Text 15"/>
          <p:cNvSpPr/>
          <p:nvPr/>
        </p:nvSpPr>
        <p:spPr>
          <a:xfrm>
            <a:off x="5710237" y="5098018"/>
            <a:ext cx="309205" cy="386596"/>
          </a:xfrm>
          <a:prstGeom prst="rect">
            <a:avLst/>
          </a:prstGeom>
          <a:noFill/>
          <a:ln/>
        </p:spPr>
        <p:txBody>
          <a:bodyPr wrap="none" lIns="0" tIns="0" rIns="0" bIns="0" rtlCol="0" anchor="t"/>
          <a:lstStyle/>
          <a:p>
            <a:pPr algn="l" indent="0" marL="0">
              <a:lnSpc>
                <a:spcPts val="3850"/>
              </a:lnSpc>
              <a:buNone/>
            </a:pPr>
            <a:r>
              <a:rPr lang="en-US" sz="2400" b="1" dirty="0">
                <a:solidFill>
                  <a:srgbClr val="2A2742"/>
                </a:solidFill>
                <a:latin typeface="Outfit Extra Bold" pitchFamily="34" charset="0"/>
                <a:ea typeface="Outfit Extra Bold" pitchFamily="34" charset="-122"/>
                <a:cs typeface="Outfit Extra Bold" pitchFamily="34" charset="-120"/>
              </a:rPr>
              <a:t>5</a:t>
            </a:r>
            <a:endParaRPr lang="en-US" sz="2400" dirty="0"/>
          </a:p>
        </p:txBody>
      </p:sp>
      <p:sp>
        <p:nvSpPr>
          <p:cNvPr id="23" name="Text 16"/>
          <p:cNvSpPr/>
          <p:nvPr/>
        </p:nvSpPr>
        <p:spPr>
          <a:xfrm>
            <a:off x="723543" y="7120533"/>
            <a:ext cx="13183314" cy="661273"/>
          </a:xfrm>
          <a:prstGeom prst="rect">
            <a:avLst/>
          </a:prstGeom>
          <a:noFill/>
          <a:ln/>
        </p:spPr>
        <p:txBody>
          <a:bodyPr wrap="square" lIns="0" tIns="0" rIns="0" bIns="0" rtlCol="0" anchor="t"/>
          <a:lstStyle/>
          <a:p>
            <a:pPr algn="l" indent="0" marL="0">
              <a:lnSpc>
                <a:spcPts val="2600"/>
              </a:lnSpc>
              <a:buNone/>
            </a:pPr>
            <a:r>
              <a:rPr lang="en-US" sz="1600" dirty="0">
                <a:solidFill>
                  <a:srgbClr val="2A2742"/>
                </a:solidFill>
                <a:latin typeface="Arimo" pitchFamily="34" charset="0"/>
                <a:ea typeface="Arimo" pitchFamily="34" charset="-122"/>
                <a:cs typeface="Arimo" pitchFamily="34" charset="-120"/>
              </a:rPr>
              <a:t>The process of motivation is a complete cycle in which employees are motivated to work and increase their productivity. Sales force motivation should be viewed as a continuous process, with leaders constantly adapting strategies based on measured outcomes and feedback.</a:t>
            </a:r>
            <a:endParaRPr lang="en-US"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34365" y="644723"/>
            <a:ext cx="7875270" cy="1132761"/>
          </a:xfrm>
          <a:prstGeom prst="rect">
            <a:avLst/>
          </a:prstGeom>
          <a:noFill/>
          <a:ln/>
        </p:spPr>
        <p:txBody>
          <a:bodyPr wrap="square" lIns="0" tIns="0" rIns="0" bIns="0" rtlCol="0" anchor="t"/>
          <a:lstStyle/>
          <a:p>
            <a:pPr algn="l" indent="0" marL="0">
              <a:lnSpc>
                <a:spcPts val="4450"/>
              </a:lnSpc>
              <a:buNone/>
            </a:pPr>
            <a:r>
              <a:rPr lang="en-US" sz="3550" b="1" dirty="0">
                <a:solidFill>
                  <a:srgbClr val="231971"/>
                </a:solidFill>
                <a:latin typeface="Outfit Extra Bold" pitchFamily="34" charset="0"/>
                <a:ea typeface="Outfit Extra Bold" pitchFamily="34" charset="-122"/>
                <a:cs typeface="Outfit Extra Bold" pitchFamily="34" charset="-120"/>
              </a:rPr>
              <a:t>Importance of Motivating Sales Teams</a:t>
            </a:r>
            <a:endParaRPr lang="en-US" sz="3550" dirty="0"/>
          </a:p>
        </p:txBody>
      </p:sp>
      <p:sp>
        <p:nvSpPr>
          <p:cNvPr id="4" name="Shape 1"/>
          <p:cNvSpPr/>
          <p:nvPr/>
        </p:nvSpPr>
        <p:spPr>
          <a:xfrm>
            <a:off x="634365" y="2253139"/>
            <a:ext cx="407789" cy="407789"/>
          </a:xfrm>
          <a:prstGeom prst="roundRect">
            <a:avLst>
              <a:gd name="adj" fmla="val 18669"/>
            </a:avLst>
          </a:prstGeom>
          <a:solidFill>
            <a:srgbClr val="E9E6FA"/>
          </a:solidFill>
          <a:ln w="7620">
            <a:solidFill>
              <a:srgbClr val="BDB8DF"/>
            </a:solidFill>
            <a:prstDash val="solid"/>
          </a:ln>
        </p:spPr>
      </p:sp>
      <p:sp>
        <p:nvSpPr>
          <p:cNvPr id="5" name="Text 2"/>
          <p:cNvSpPr/>
          <p:nvPr/>
        </p:nvSpPr>
        <p:spPr>
          <a:xfrm>
            <a:off x="702290" y="2287072"/>
            <a:ext cx="271820" cy="339804"/>
          </a:xfrm>
          <a:prstGeom prst="rect">
            <a:avLst/>
          </a:prstGeom>
          <a:noFill/>
          <a:ln/>
        </p:spPr>
        <p:txBody>
          <a:bodyPr wrap="none" lIns="0" tIns="0" rIns="0" bIns="0" rtlCol="0" anchor="t"/>
          <a:lstStyle/>
          <a:p>
            <a:pPr algn="ctr" indent="0" marL="0">
              <a:lnSpc>
                <a:spcPts val="2100"/>
              </a:lnSpc>
              <a:buNone/>
            </a:pPr>
            <a:r>
              <a:rPr lang="en-US" sz="2100" b="1" dirty="0">
                <a:solidFill>
                  <a:srgbClr val="2A2742"/>
                </a:solidFill>
                <a:latin typeface="Outfit Extra Bold" pitchFamily="34" charset="0"/>
                <a:ea typeface="Outfit Extra Bold" pitchFamily="34" charset="-122"/>
                <a:cs typeface="Outfit Extra Bold" pitchFamily="34" charset="-120"/>
              </a:rPr>
              <a:t>1</a:t>
            </a:r>
            <a:endParaRPr lang="en-US" sz="2100" dirty="0"/>
          </a:p>
        </p:txBody>
      </p:sp>
      <p:sp>
        <p:nvSpPr>
          <p:cNvPr id="6" name="Text 3"/>
          <p:cNvSpPr/>
          <p:nvPr/>
        </p:nvSpPr>
        <p:spPr>
          <a:xfrm>
            <a:off x="1223367" y="2253139"/>
            <a:ext cx="2265640" cy="283131"/>
          </a:xfrm>
          <a:prstGeom prst="rect">
            <a:avLst/>
          </a:prstGeom>
          <a:noFill/>
          <a:ln/>
        </p:spPr>
        <p:txBody>
          <a:bodyPr wrap="none" lIns="0" tIns="0" rIns="0" bIns="0" rtlCol="0" anchor="t"/>
          <a:lstStyle/>
          <a:p>
            <a:pPr algn="l" indent="0" marL="0">
              <a:lnSpc>
                <a:spcPts val="2200"/>
              </a:lnSpc>
              <a:buNone/>
            </a:pPr>
            <a:r>
              <a:rPr lang="en-US" sz="1750" b="1" dirty="0">
                <a:solidFill>
                  <a:srgbClr val="2A2742"/>
                </a:solidFill>
                <a:latin typeface="Outfit Extra Bold" pitchFamily="34" charset="0"/>
                <a:ea typeface="Outfit Extra Bold" pitchFamily="34" charset="-122"/>
                <a:cs typeface="Outfit Extra Bold" pitchFamily="34" charset="-120"/>
              </a:rPr>
              <a:t>Career Success</a:t>
            </a:r>
            <a:endParaRPr lang="en-US" sz="1750" dirty="0"/>
          </a:p>
        </p:txBody>
      </p:sp>
      <p:sp>
        <p:nvSpPr>
          <p:cNvPr id="7" name="Text 4"/>
          <p:cNvSpPr/>
          <p:nvPr/>
        </p:nvSpPr>
        <p:spPr>
          <a:xfrm>
            <a:off x="1223367" y="2644973"/>
            <a:ext cx="7286268" cy="579834"/>
          </a:xfrm>
          <a:prstGeom prst="rect">
            <a:avLst/>
          </a:prstGeom>
          <a:noFill/>
          <a:ln/>
        </p:spPr>
        <p:txBody>
          <a:bodyPr wrap="squar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Motivating sales personnel is essential for building a successful sales career that involves not only longer tenure but also higher productivity and results.</a:t>
            </a:r>
            <a:endParaRPr lang="en-US" sz="1400" dirty="0"/>
          </a:p>
        </p:txBody>
      </p:sp>
      <p:sp>
        <p:nvSpPr>
          <p:cNvPr id="8" name="Shape 5"/>
          <p:cNvSpPr/>
          <p:nvPr/>
        </p:nvSpPr>
        <p:spPr>
          <a:xfrm>
            <a:off x="634365" y="3609856"/>
            <a:ext cx="407789" cy="407789"/>
          </a:xfrm>
          <a:prstGeom prst="roundRect">
            <a:avLst>
              <a:gd name="adj" fmla="val 18669"/>
            </a:avLst>
          </a:prstGeom>
          <a:solidFill>
            <a:srgbClr val="E9E6FA"/>
          </a:solidFill>
          <a:ln w="7620">
            <a:solidFill>
              <a:srgbClr val="BDB8DF"/>
            </a:solidFill>
            <a:prstDash val="solid"/>
          </a:ln>
        </p:spPr>
      </p:sp>
      <p:sp>
        <p:nvSpPr>
          <p:cNvPr id="9" name="Text 6"/>
          <p:cNvSpPr/>
          <p:nvPr/>
        </p:nvSpPr>
        <p:spPr>
          <a:xfrm>
            <a:off x="702290" y="3643789"/>
            <a:ext cx="271820" cy="339804"/>
          </a:xfrm>
          <a:prstGeom prst="rect">
            <a:avLst/>
          </a:prstGeom>
          <a:noFill/>
          <a:ln/>
        </p:spPr>
        <p:txBody>
          <a:bodyPr wrap="none" lIns="0" tIns="0" rIns="0" bIns="0" rtlCol="0" anchor="t"/>
          <a:lstStyle/>
          <a:p>
            <a:pPr algn="ctr" indent="0" marL="0">
              <a:lnSpc>
                <a:spcPts val="2100"/>
              </a:lnSpc>
              <a:buNone/>
            </a:pPr>
            <a:r>
              <a:rPr lang="en-US" sz="2100" b="1" dirty="0">
                <a:solidFill>
                  <a:srgbClr val="2A2742"/>
                </a:solidFill>
                <a:latin typeface="Outfit Extra Bold" pitchFamily="34" charset="0"/>
                <a:ea typeface="Outfit Extra Bold" pitchFamily="34" charset="-122"/>
                <a:cs typeface="Outfit Extra Bold" pitchFamily="34" charset="-120"/>
              </a:rPr>
              <a:t>2</a:t>
            </a:r>
            <a:endParaRPr lang="en-US" sz="2100" dirty="0"/>
          </a:p>
        </p:txBody>
      </p:sp>
      <p:sp>
        <p:nvSpPr>
          <p:cNvPr id="10" name="Text 7"/>
          <p:cNvSpPr/>
          <p:nvPr/>
        </p:nvSpPr>
        <p:spPr>
          <a:xfrm>
            <a:off x="1223367" y="3609856"/>
            <a:ext cx="2265640" cy="283131"/>
          </a:xfrm>
          <a:prstGeom prst="rect">
            <a:avLst/>
          </a:prstGeom>
          <a:noFill/>
          <a:ln/>
        </p:spPr>
        <p:txBody>
          <a:bodyPr wrap="none" lIns="0" tIns="0" rIns="0" bIns="0" rtlCol="0" anchor="t"/>
          <a:lstStyle/>
          <a:p>
            <a:pPr algn="l" indent="0" marL="0">
              <a:lnSpc>
                <a:spcPts val="2200"/>
              </a:lnSpc>
              <a:buNone/>
            </a:pPr>
            <a:r>
              <a:rPr lang="en-US" sz="1750" b="1" dirty="0">
                <a:solidFill>
                  <a:srgbClr val="2A2742"/>
                </a:solidFill>
                <a:latin typeface="Outfit Extra Bold" pitchFamily="34" charset="0"/>
                <a:ea typeface="Outfit Extra Bold" pitchFamily="34" charset="-122"/>
                <a:cs typeface="Outfit Extra Bold" pitchFamily="34" charset="-120"/>
              </a:rPr>
              <a:t>Performance Impact</a:t>
            </a:r>
            <a:endParaRPr lang="en-US" sz="1750" dirty="0"/>
          </a:p>
        </p:txBody>
      </p:sp>
      <p:sp>
        <p:nvSpPr>
          <p:cNvPr id="11" name="Text 8"/>
          <p:cNvSpPr/>
          <p:nvPr/>
        </p:nvSpPr>
        <p:spPr>
          <a:xfrm>
            <a:off x="1223367" y="4001691"/>
            <a:ext cx="7286268" cy="579834"/>
          </a:xfrm>
          <a:prstGeom prst="rect">
            <a:avLst/>
          </a:prstGeom>
          <a:noFill/>
          <a:ln/>
        </p:spPr>
        <p:txBody>
          <a:bodyPr wrap="squar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Several studies have tried to find a direct correlation between motivation and performance factors, showing that motivation can impact sales performance-related metrics.</a:t>
            </a:r>
            <a:endParaRPr lang="en-US" sz="1400" dirty="0"/>
          </a:p>
        </p:txBody>
      </p:sp>
      <p:sp>
        <p:nvSpPr>
          <p:cNvPr id="12" name="Shape 9"/>
          <p:cNvSpPr/>
          <p:nvPr/>
        </p:nvSpPr>
        <p:spPr>
          <a:xfrm>
            <a:off x="634365" y="4966573"/>
            <a:ext cx="407789" cy="407789"/>
          </a:xfrm>
          <a:prstGeom prst="roundRect">
            <a:avLst>
              <a:gd name="adj" fmla="val 18669"/>
            </a:avLst>
          </a:prstGeom>
          <a:solidFill>
            <a:srgbClr val="E9E6FA"/>
          </a:solidFill>
          <a:ln w="7620">
            <a:solidFill>
              <a:srgbClr val="BDB8DF"/>
            </a:solidFill>
            <a:prstDash val="solid"/>
          </a:ln>
        </p:spPr>
      </p:sp>
      <p:sp>
        <p:nvSpPr>
          <p:cNvPr id="13" name="Text 10"/>
          <p:cNvSpPr/>
          <p:nvPr/>
        </p:nvSpPr>
        <p:spPr>
          <a:xfrm>
            <a:off x="702290" y="5000506"/>
            <a:ext cx="271820" cy="339804"/>
          </a:xfrm>
          <a:prstGeom prst="rect">
            <a:avLst/>
          </a:prstGeom>
          <a:noFill/>
          <a:ln/>
        </p:spPr>
        <p:txBody>
          <a:bodyPr wrap="none" lIns="0" tIns="0" rIns="0" bIns="0" rtlCol="0" anchor="t"/>
          <a:lstStyle/>
          <a:p>
            <a:pPr algn="ctr" indent="0" marL="0">
              <a:lnSpc>
                <a:spcPts val="2100"/>
              </a:lnSpc>
              <a:buNone/>
            </a:pPr>
            <a:r>
              <a:rPr lang="en-US" sz="2100" b="1" dirty="0">
                <a:solidFill>
                  <a:srgbClr val="2A2742"/>
                </a:solidFill>
                <a:latin typeface="Outfit Extra Bold" pitchFamily="34" charset="0"/>
                <a:ea typeface="Outfit Extra Bold" pitchFamily="34" charset="-122"/>
                <a:cs typeface="Outfit Extra Bold" pitchFamily="34" charset="-120"/>
              </a:rPr>
              <a:t>3</a:t>
            </a:r>
            <a:endParaRPr lang="en-US" sz="2100" dirty="0"/>
          </a:p>
        </p:txBody>
      </p:sp>
      <p:sp>
        <p:nvSpPr>
          <p:cNvPr id="14" name="Text 11"/>
          <p:cNvSpPr/>
          <p:nvPr/>
        </p:nvSpPr>
        <p:spPr>
          <a:xfrm>
            <a:off x="1223367" y="4966573"/>
            <a:ext cx="2265640" cy="283131"/>
          </a:xfrm>
          <a:prstGeom prst="rect">
            <a:avLst/>
          </a:prstGeom>
          <a:noFill/>
          <a:ln/>
        </p:spPr>
        <p:txBody>
          <a:bodyPr wrap="none" lIns="0" tIns="0" rIns="0" bIns="0" rtlCol="0" anchor="t"/>
          <a:lstStyle/>
          <a:p>
            <a:pPr algn="l" indent="0" marL="0">
              <a:lnSpc>
                <a:spcPts val="2200"/>
              </a:lnSpc>
              <a:buNone/>
            </a:pPr>
            <a:r>
              <a:rPr lang="en-US" sz="1750" b="1" dirty="0">
                <a:solidFill>
                  <a:srgbClr val="2A2742"/>
                </a:solidFill>
                <a:latin typeface="Outfit Extra Bold" pitchFamily="34" charset="0"/>
                <a:ea typeface="Outfit Extra Bold" pitchFamily="34" charset="-122"/>
                <a:cs typeface="Outfit Extra Bold" pitchFamily="34" charset="-120"/>
              </a:rPr>
              <a:t>Productivity Loss</a:t>
            </a:r>
            <a:endParaRPr lang="en-US" sz="1750" dirty="0"/>
          </a:p>
        </p:txBody>
      </p:sp>
      <p:sp>
        <p:nvSpPr>
          <p:cNvPr id="15" name="Text 12"/>
          <p:cNvSpPr/>
          <p:nvPr/>
        </p:nvSpPr>
        <p:spPr>
          <a:xfrm>
            <a:off x="1223367" y="5358408"/>
            <a:ext cx="7286268" cy="579834"/>
          </a:xfrm>
          <a:prstGeom prst="rect">
            <a:avLst/>
          </a:prstGeom>
          <a:noFill/>
          <a:ln/>
        </p:spPr>
        <p:txBody>
          <a:bodyPr wrap="squar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Businesses lose a hefty percentage of productivity because of low morale and motivation among sales forces.</a:t>
            </a:r>
            <a:endParaRPr lang="en-US" sz="1400" dirty="0"/>
          </a:p>
        </p:txBody>
      </p:sp>
      <p:sp>
        <p:nvSpPr>
          <p:cNvPr id="16" name="Shape 13"/>
          <p:cNvSpPr/>
          <p:nvPr/>
        </p:nvSpPr>
        <p:spPr>
          <a:xfrm>
            <a:off x="634365" y="6323290"/>
            <a:ext cx="407789" cy="407789"/>
          </a:xfrm>
          <a:prstGeom prst="roundRect">
            <a:avLst>
              <a:gd name="adj" fmla="val 18669"/>
            </a:avLst>
          </a:prstGeom>
          <a:solidFill>
            <a:srgbClr val="E9E6FA"/>
          </a:solidFill>
          <a:ln w="7620">
            <a:solidFill>
              <a:srgbClr val="BDB8DF"/>
            </a:solidFill>
            <a:prstDash val="solid"/>
          </a:ln>
        </p:spPr>
      </p:sp>
      <p:sp>
        <p:nvSpPr>
          <p:cNvPr id="17" name="Text 14"/>
          <p:cNvSpPr/>
          <p:nvPr/>
        </p:nvSpPr>
        <p:spPr>
          <a:xfrm>
            <a:off x="702290" y="6357223"/>
            <a:ext cx="271820" cy="339804"/>
          </a:xfrm>
          <a:prstGeom prst="rect">
            <a:avLst/>
          </a:prstGeom>
          <a:noFill/>
          <a:ln/>
        </p:spPr>
        <p:txBody>
          <a:bodyPr wrap="none" lIns="0" tIns="0" rIns="0" bIns="0" rtlCol="0" anchor="t"/>
          <a:lstStyle/>
          <a:p>
            <a:pPr algn="ctr" indent="0" marL="0">
              <a:lnSpc>
                <a:spcPts val="2100"/>
              </a:lnSpc>
              <a:buNone/>
            </a:pPr>
            <a:r>
              <a:rPr lang="en-US" sz="2100" b="1" dirty="0">
                <a:solidFill>
                  <a:srgbClr val="2A2742"/>
                </a:solidFill>
                <a:latin typeface="Outfit Extra Bold" pitchFamily="34" charset="0"/>
                <a:ea typeface="Outfit Extra Bold" pitchFamily="34" charset="-122"/>
                <a:cs typeface="Outfit Extra Bold" pitchFamily="34" charset="-120"/>
              </a:rPr>
              <a:t>4</a:t>
            </a:r>
            <a:endParaRPr lang="en-US" sz="2100" dirty="0"/>
          </a:p>
        </p:txBody>
      </p:sp>
      <p:sp>
        <p:nvSpPr>
          <p:cNvPr id="18" name="Text 15"/>
          <p:cNvSpPr/>
          <p:nvPr/>
        </p:nvSpPr>
        <p:spPr>
          <a:xfrm>
            <a:off x="1223367" y="6323290"/>
            <a:ext cx="2265640" cy="283131"/>
          </a:xfrm>
          <a:prstGeom prst="rect">
            <a:avLst/>
          </a:prstGeom>
          <a:noFill/>
          <a:ln/>
        </p:spPr>
        <p:txBody>
          <a:bodyPr wrap="none" lIns="0" tIns="0" rIns="0" bIns="0" rtlCol="0" anchor="t"/>
          <a:lstStyle/>
          <a:p>
            <a:pPr algn="l" indent="0" marL="0">
              <a:lnSpc>
                <a:spcPts val="2200"/>
              </a:lnSpc>
              <a:buNone/>
            </a:pPr>
            <a:r>
              <a:rPr lang="en-US" sz="1750" b="1" dirty="0">
                <a:solidFill>
                  <a:srgbClr val="2A2742"/>
                </a:solidFill>
                <a:latin typeface="Outfit Extra Bold" pitchFamily="34" charset="0"/>
                <a:ea typeface="Outfit Extra Bold" pitchFamily="34" charset="-122"/>
                <a:cs typeface="Outfit Extra Bold" pitchFamily="34" charset="-120"/>
              </a:rPr>
              <a:t>Employee Turnover</a:t>
            </a:r>
            <a:endParaRPr lang="en-US" sz="1750" dirty="0"/>
          </a:p>
        </p:txBody>
      </p:sp>
      <p:sp>
        <p:nvSpPr>
          <p:cNvPr id="19" name="Text 16"/>
          <p:cNvSpPr/>
          <p:nvPr/>
        </p:nvSpPr>
        <p:spPr>
          <a:xfrm>
            <a:off x="1223367" y="6715125"/>
            <a:ext cx="7286268" cy="869752"/>
          </a:xfrm>
          <a:prstGeom prst="rect">
            <a:avLst/>
          </a:prstGeom>
          <a:noFill/>
          <a:ln/>
        </p:spPr>
        <p:txBody>
          <a:bodyPr wrap="squar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The cost of employee turnover is often estimated as two times an employee's average annual salary. One of the factors behind low employee turnover is the kind of atmosphere the organization maintains.</a:t>
            </a:r>
            <a:endParaRPr lang="en-US"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14018" y="561023"/>
            <a:ext cx="9159716" cy="637580"/>
          </a:xfrm>
          <a:prstGeom prst="rect">
            <a:avLst/>
          </a:prstGeom>
          <a:noFill/>
          <a:ln/>
        </p:spPr>
        <p:txBody>
          <a:bodyPr wrap="none" lIns="0" tIns="0" rIns="0" bIns="0" rtlCol="0" anchor="t"/>
          <a:lstStyle/>
          <a:p>
            <a:pPr algn="l" indent="0" marL="0">
              <a:lnSpc>
                <a:spcPts val="5000"/>
              </a:lnSpc>
              <a:buNone/>
            </a:pPr>
            <a:r>
              <a:rPr lang="en-US" sz="4000" b="1" dirty="0">
                <a:solidFill>
                  <a:srgbClr val="231971"/>
                </a:solidFill>
                <a:latin typeface="Outfit Extra Bold" pitchFamily="34" charset="0"/>
                <a:ea typeface="Outfit Extra Bold" pitchFamily="34" charset="-122"/>
                <a:cs typeface="Outfit Extra Bold" pitchFamily="34" charset="-120"/>
              </a:rPr>
              <a:t>Creating a Truly Motivated Sales Force</a:t>
            </a:r>
            <a:endParaRPr lang="en-US" sz="4000" dirty="0"/>
          </a:p>
        </p:txBody>
      </p:sp>
      <p:pic>
        <p:nvPicPr>
          <p:cNvPr id="3" name="Image 0" descr="preencoded.png">    </p:cNvPr>
          <p:cNvPicPr>
            <a:picLocks noChangeAspect="1"/>
          </p:cNvPicPr>
          <p:nvPr/>
        </p:nvPicPr>
        <p:blipFill>
          <a:blip r:embed="rId1"/>
          <a:stretch>
            <a:fillRect/>
          </a:stretch>
        </p:blipFill>
        <p:spPr>
          <a:xfrm>
            <a:off x="3197662" y="1606629"/>
            <a:ext cx="1633776" cy="1175504"/>
          </a:xfrm>
          <a:prstGeom prst="rect">
            <a:avLst/>
          </a:prstGeom>
        </p:spPr>
      </p:pic>
      <p:sp>
        <p:nvSpPr>
          <p:cNvPr id="4" name="Text 1"/>
          <p:cNvSpPr/>
          <p:nvPr/>
        </p:nvSpPr>
        <p:spPr>
          <a:xfrm>
            <a:off x="3871079" y="2160746"/>
            <a:ext cx="286822" cy="358616"/>
          </a:xfrm>
          <a:prstGeom prst="rect">
            <a:avLst/>
          </a:prstGeom>
          <a:noFill/>
          <a:ln/>
        </p:spPr>
        <p:txBody>
          <a:bodyPr wrap="none" lIns="0" tIns="0" rIns="0" bIns="0" rtlCol="0" anchor="t"/>
          <a:lstStyle/>
          <a:p>
            <a:pPr algn="ctr" indent="0" marL="0">
              <a:lnSpc>
                <a:spcPts val="3600"/>
              </a:lnSpc>
              <a:buNone/>
            </a:pPr>
            <a:r>
              <a:rPr lang="en-US" sz="2250" b="1" dirty="0">
                <a:solidFill>
                  <a:srgbClr val="2A2742"/>
                </a:solidFill>
                <a:latin typeface="Outfit Extra Bold" pitchFamily="34" charset="0"/>
                <a:ea typeface="Outfit Extra Bold" pitchFamily="34" charset="-122"/>
                <a:cs typeface="Outfit Extra Bold" pitchFamily="34" charset="-120"/>
              </a:rPr>
              <a:t>1</a:t>
            </a:r>
            <a:endParaRPr lang="en-US" sz="2250" dirty="0"/>
          </a:p>
        </p:txBody>
      </p:sp>
      <p:sp>
        <p:nvSpPr>
          <p:cNvPr id="5" name="Text 2"/>
          <p:cNvSpPr/>
          <p:nvPr/>
        </p:nvSpPr>
        <p:spPr>
          <a:xfrm>
            <a:off x="5035391" y="1810583"/>
            <a:ext cx="3041571" cy="318730"/>
          </a:xfrm>
          <a:prstGeom prst="rect">
            <a:avLst/>
          </a:prstGeom>
          <a:noFill/>
          <a:ln/>
        </p:spPr>
        <p:txBody>
          <a:bodyPr wrap="none" lIns="0" tIns="0" rIns="0" bIns="0" rtlCol="0" anchor="t"/>
          <a:lstStyle/>
          <a:p>
            <a:pPr algn="l" indent="0" marL="0">
              <a:lnSpc>
                <a:spcPts val="2500"/>
              </a:lnSpc>
              <a:buNone/>
            </a:pPr>
            <a:r>
              <a:rPr lang="en-US" sz="2000" b="1" dirty="0">
                <a:solidFill>
                  <a:srgbClr val="2A2742"/>
                </a:solidFill>
                <a:latin typeface="Outfit Extra Bold" pitchFamily="34" charset="0"/>
                <a:ea typeface="Outfit Extra Bold" pitchFamily="34" charset="-122"/>
                <a:cs typeface="Outfit Extra Bold" pitchFamily="34" charset="-120"/>
              </a:rPr>
              <a:t>Extraordinary Individuals</a:t>
            </a:r>
            <a:endParaRPr lang="en-US" sz="2000" dirty="0"/>
          </a:p>
        </p:txBody>
      </p:sp>
      <p:sp>
        <p:nvSpPr>
          <p:cNvPr id="6" name="Text 3"/>
          <p:cNvSpPr/>
          <p:nvPr/>
        </p:nvSpPr>
        <p:spPr>
          <a:xfrm>
            <a:off x="5035391" y="2251710"/>
            <a:ext cx="4788098" cy="326469"/>
          </a:xfrm>
          <a:prstGeom prst="rect">
            <a:avLst/>
          </a:prstGeom>
          <a:noFill/>
          <a:ln/>
        </p:spPr>
        <p:txBody>
          <a:bodyPr wrap="none" lIns="0" tIns="0" rIns="0" bIns="0" rtlCol="0" anchor="t"/>
          <a:lstStyle/>
          <a:p>
            <a:pPr algn="l" indent="0" marL="0">
              <a:lnSpc>
                <a:spcPts val="2550"/>
              </a:lnSpc>
              <a:buNone/>
            </a:pPr>
            <a:r>
              <a:rPr lang="en-US" sz="1600" dirty="0">
                <a:solidFill>
                  <a:srgbClr val="2A2742"/>
                </a:solidFill>
                <a:latin typeface="Arimo" pitchFamily="34" charset="0"/>
                <a:ea typeface="Arimo" pitchFamily="34" charset="-122"/>
                <a:cs typeface="Arimo" pitchFamily="34" charset="-120"/>
              </a:rPr>
              <a:t>Turning ordinary people into extraordinary individuals</a:t>
            </a:r>
            <a:endParaRPr lang="en-US" sz="1600" dirty="0"/>
          </a:p>
        </p:txBody>
      </p:sp>
      <p:sp>
        <p:nvSpPr>
          <p:cNvPr id="7" name="Shape 4"/>
          <p:cNvSpPr/>
          <p:nvPr/>
        </p:nvSpPr>
        <p:spPr>
          <a:xfrm>
            <a:off x="4882396" y="2798088"/>
            <a:ext cx="8983028" cy="11430"/>
          </a:xfrm>
          <a:prstGeom prst="roundRect">
            <a:avLst>
              <a:gd name="adj" fmla="val 749738"/>
            </a:avLst>
          </a:prstGeom>
          <a:solidFill>
            <a:srgbClr val="BDB8DF"/>
          </a:solidFill>
          <a:ln/>
        </p:spPr>
      </p:sp>
      <p:pic>
        <p:nvPicPr>
          <p:cNvPr id="8" name="Image 1" descr="preencoded.png">    </p:cNvPr>
          <p:cNvPicPr>
            <a:picLocks noChangeAspect="1"/>
          </p:cNvPicPr>
          <p:nvPr/>
        </p:nvPicPr>
        <p:blipFill>
          <a:blip r:embed="rId2"/>
          <a:stretch>
            <a:fillRect/>
          </a:stretch>
        </p:blipFill>
        <p:spPr>
          <a:xfrm>
            <a:off x="2380774" y="2833092"/>
            <a:ext cx="3267551" cy="1175504"/>
          </a:xfrm>
          <a:prstGeom prst="rect">
            <a:avLst/>
          </a:prstGeom>
        </p:spPr>
      </p:pic>
      <p:sp>
        <p:nvSpPr>
          <p:cNvPr id="9" name="Text 5"/>
          <p:cNvSpPr/>
          <p:nvPr/>
        </p:nvSpPr>
        <p:spPr>
          <a:xfrm>
            <a:off x="3871079" y="3241477"/>
            <a:ext cx="286822" cy="358616"/>
          </a:xfrm>
          <a:prstGeom prst="rect">
            <a:avLst/>
          </a:prstGeom>
          <a:noFill/>
          <a:ln/>
        </p:spPr>
        <p:txBody>
          <a:bodyPr wrap="none" lIns="0" tIns="0" rIns="0" bIns="0" rtlCol="0" anchor="t"/>
          <a:lstStyle/>
          <a:p>
            <a:pPr algn="ctr" indent="0" marL="0">
              <a:lnSpc>
                <a:spcPts val="3600"/>
              </a:lnSpc>
              <a:buNone/>
            </a:pPr>
            <a:r>
              <a:rPr lang="en-US" sz="2250" b="1" dirty="0">
                <a:solidFill>
                  <a:srgbClr val="2A2742"/>
                </a:solidFill>
                <a:latin typeface="Outfit Extra Bold" pitchFamily="34" charset="0"/>
                <a:ea typeface="Outfit Extra Bold" pitchFamily="34" charset="-122"/>
                <a:cs typeface="Outfit Extra Bold" pitchFamily="34" charset="-120"/>
              </a:rPr>
              <a:t>2</a:t>
            </a:r>
            <a:endParaRPr lang="en-US" sz="2250" dirty="0"/>
          </a:p>
        </p:txBody>
      </p:sp>
      <p:sp>
        <p:nvSpPr>
          <p:cNvPr id="10" name="Text 6"/>
          <p:cNvSpPr/>
          <p:nvPr/>
        </p:nvSpPr>
        <p:spPr>
          <a:xfrm>
            <a:off x="5852279" y="3037046"/>
            <a:ext cx="2550438" cy="318730"/>
          </a:xfrm>
          <a:prstGeom prst="rect">
            <a:avLst/>
          </a:prstGeom>
          <a:noFill/>
          <a:ln/>
        </p:spPr>
        <p:txBody>
          <a:bodyPr wrap="none" lIns="0" tIns="0" rIns="0" bIns="0" rtlCol="0" anchor="t"/>
          <a:lstStyle/>
          <a:p>
            <a:pPr algn="l" indent="0" marL="0">
              <a:lnSpc>
                <a:spcPts val="2500"/>
              </a:lnSpc>
              <a:buNone/>
            </a:pPr>
            <a:r>
              <a:rPr lang="en-US" sz="2000" b="1" dirty="0">
                <a:solidFill>
                  <a:srgbClr val="2A2742"/>
                </a:solidFill>
                <a:latin typeface="Outfit Extra Bold" pitchFamily="34" charset="0"/>
                <a:ea typeface="Outfit Extra Bold" pitchFamily="34" charset="-122"/>
                <a:cs typeface="Outfit Extra Bold" pitchFamily="34" charset="-120"/>
              </a:rPr>
              <a:t>Blend of Motivators</a:t>
            </a:r>
            <a:endParaRPr lang="en-US" sz="2000" dirty="0"/>
          </a:p>
        </p:txBody>
      </p:sp>
      <p:sp>
        <p:nvSpPr>
          <p:cNvPr id="11" name="Text 7"/>
          <p:cNvSpPr/>
          <p:nvPr/>
        </p:nvSpPr>
        <p:spPr>
          <a:xfrm>
            <a:off x="5852279" y="3478173"/>
            <a:ext cx="3479840" cy="326469"/>
          </a:xfrm>
          <a:prstGeom prst="rect">
            <a:avLst/>
          </a:prstGeom>
          <a:noFill/>
          <a:ln/>
        </p:spPr>
        <p:txBody>
          <a:bodyPr wrap="none" lIns="0" tIns="0" rIns="0" bIns="0" rtlCol="0" anchor="t"/>
          <a:lstStyle/>
          <a:p>
            <a:pPr algn="l" indent="0" marL="0">
              <a:lnSpc>
                <a:spcPts val="2550"/>
              </a:lnSpc>
              <a:buNone/>
            </a:pPr>
            <a:r>
              <a:rPr lang="en-US" sz="1600" dirty="0">
                <a:solidFill>
                  <a:srgbClr val="2A2742"/>
                </a:solidFill>
                <a:latin typeface="Arimo" pitchFamily="34" charset="0"/>
                <a:ea typeface="Arimo" pitchFamily="34" charset="-122"/>
                <a:cs typeface="Arimo" pitchFamily="34" charset="-120"/>
              </a:rPr>
              <a:t>Mix of intrinsic and extrinsic motivation</a:t>
            </a:r>
            <a:endParaRPr lang="en-US" sz="1600" dirty="0"/>
          </a:p>
        </p:txBody>
      </p:sp>
      <p:sp>
        <p:nvSpPr>
          <p:cNvPr id="12" name="Shape 8"/>
          <p:cNvSpPr/>
          <p:nvPr/>
        </p:nvSpPr>
        <p:spPr>
          <a:xfrm>
            <a:off x="5699284" y="4024551"/>
            <a:ext cx="8166140" cy="11430"/>
          </a:xfrm>
          <a:prstGeom prst="roundRect">
            <a:avLst>
              <a:gd name="adj" fmla="val 749738"/>
            </a:avLst>
          </a:prstGeom>
          <a:solidFill>
            <a:srgbClr val="BDB8DF"/>
          </a:solidFill>
          <a:ln/>
        </p:spPr>
      </p:sp>
      <p:pic>
        <p:nvPicPr>
          <p:cNvPr id="13" name="Image 2" descr="preencoded.png">    </p:cNvPr>
          <p:cNvPicPr>
            <a:picLocks noChangeAspect="1"/>
          </p:cNvPicPr>
          <p:nvPr/>
        </p:nvPicPr>
        <p:blipFill>
          <a:blip r:embed="rId3"/>
          <a:stretch>
            <a:fillRect/>
          </a:stretch>
        </p:blipFill>
        <p:spPr>
          <a:xfrm>
            <a:off x="1563886" y="4059555"/>
            <a:ext cx="4901327" cy="1175504"/>
          </a:xfrm>
          <a:prstGeom prst="rect">
            <a:avLst/>
          </a:prstGeom>
        </p:spPr>
      </p:pic>
      <p:sp>
        <p:nvSpPr>
          <p:cNvPr id="14" name="Text 9"/>
          <p:cNvSpPr/>
          <p:nvPr/>
        </p:nvSpPr>
        <p:spPr>
          <a:xfrm>
            <a:off x="3871079" y="4467939"/>
            <a:ext cx="286822" cy="358616"/>
          </a:xfrm>
          <a:prstGeom prst="rect">
            <a:avLst/>
          </a:prstGeom>
          <a:noFill/>
          <a:ln/>
        </p:spPr>
        <p:txBody>
          <a:bodyPr wrap="none" lIns="0" tIns="0" rIns="0" bIns="0" rtlCol="0" anchor="t"/>
          <a:lstStyle/>
          <a:p>
            <a:pPr algn="ctr" indent="0" marL="0">
              <a:lnSpc>
                <a:spcPts val="3600"/>
              </a:lnSpc>
              <a:buNone/>
            </a:pPr>
            <a:r>
              <a:rPr lang="en-US" sz="2250" b="1" dirty="0">
                <a:solidFill>
                  <a:srgbClr val="2A2742"/>
                </a:solidFill>
                <a:latin typeface="Outfit Extra Bold" pitchFamily="34" charset="0"/>
                <a:ea typeface="Outfit Extra Bold" pitchFamily="34" charset="-122"/>
                <a:cs typeface="Outfit Extra Bold" pitchFamily="34" charset="-120"/>
              </a:rPr>
              <a:t>3</a:t>
            </a:r>
            <a:endParaRPr lang="en-US" sz="2250" dirty="0"/>
          </a:p>
        </p:txBody>
      </p:sp>
      <p:sp>
        <p:nvSpPr>
          <p:cNvPr id="15" name="Text 10"/>
          <p:cNvSpPr/>
          <p:nvPr/>
        </p:nvSpPr>
        <p:spPr>
          <a:xfrm>
            <a:off x="6669167" y="4263509"/>
            <a:ext cx="2347079" cy="318730"/>
          </a:xfrm>
          <a:prstGeom prst="rect">
            <a:avLst/>
          </a:prstGeom>
          <a:noFill/>
          <a:ln/>
        </p:spPr>
        <p:txBody>
          <a:bodyPr wrap="none" lIns="0" tIns="0" rIns="0" bIns="0" rtlCol="0" anchor="t"/>
          <a:lstStyle/>
          <a:p>
            <a:pPr algn="l" indent="0" marL="0">
              <a:lnSpc>
                <a:spcPts val="2500"/>
              </a:lnSpc>
              <a:buNone/>
            </a:pPr>
            <a:r>
              <a:rPr lang="en-US" sz="2000" b="1" dirty="0">
                <a:solidFill>
                  <a:srgbClr val="2A2742"/>
                </a:solidFill>
                <a:latin typeface="Outfit Extra Bold" pitchFamily="34" charset="0"/>
                <a:ea typeface="Outfit Extra Bold" pitchFamily="34" charset="-122"/>
                <a:cs typeface="Outfit Extra Bold" pitchFamily="34" charset="-120"/>
              </a:rPr>
              <a:t>Personal Drive</a:t>
            </a:r>
            <a:endParaRPr lang="en-US" sz="2000" dirty="0"/>
          </a:p>
        </p:txBody>
      </p:sp>
      <p:sp>
        <p:nvSpPr>
          <p:cNvPr id="16" name="Text 11"/>
          <p:cNvSpPr/>
          <p:nvPr/>
        </p:nvSpPr>
        <p:spPr>
          <a:xfrm>
            <a:off x="6669167" y="4704636"/>
            <a:ext cx="2347079" cy="326469"/>
          </a:xfrm>
          <a:prstGeom prst="rect">
            <a:avLst/>
          </a:prstGeom>
          <a:noFill/>
          <a:ln/>
        </p:spPr>
        <p:txBody>
          <a:bodyPr wrap="none" lIns="0" tIns="0" rIns="0" bIns="0" rtlCol="0" anchor="t"/>
          <a:lstStyle/>
          <a:p>
            <a:pPr algn="l" indent="0" marL="0">
              <a:lnSpc>
                <a:spcPts val="2550"/>
              </a:lnSpc>
              <a:buNone/>
            </a:pPr>
            <a:r>
              <a:rPr lang="en-US" sz="1600" dirty="0">
                <a:solidFill>
                  <a:srgbClr val="2A2742"/>
                </a:solidFill>
                <a:latin typeface="Arimo" pitchFamily="34" charset="0"/>
                <a:ea typeface="Arimo" pitchFamily="34" charset="-122"/>
                <a:cs typeface="Arimo" pitchFamily="34" charset="-120"/>
              </a:rPr>
              <a:t>Leveraging personal drive</a:t>
            </a:r>
            <a:endParaRPr lang="en-US" sz="1600" dirty="0"/>
          </a:p>
        </p:txBody>
      </p:sp>
      <p:sp>
        <p:nvSpPr>
          <p:cNvPr id="17" name="Shape 12"/>
          <p:cNvSpPr/>
          <p:nvPr/>
        </p:nvSpPr>
        <p:spPr>
          <a:xfrm>
            <a:off x="6516172" y="5251013"/>
            <a:ext cx="7349252" cy="11430"/>
          </a:xfrm>
          <a:prstGeom prst="roundRect">
            <a:avLst>
              <a:gd name="adj" fmla="val 749738"/>
            </a:avLst>
          </a:prstGeom>
          <a:solidFill>
            <a:srgbClr val="BDB8DF"/>
          </a:solidFill>
          <a:ln/>
        </p:spPr>
      </p:sp>
      <p:pic>
        <p:nvPicPr>
          <p:cNvPr id="18" name="Image 3" descr="preencoded.png">    </p:cNvPr>
          <p:cNvPicPr>
            <a:picLocks noChangeAspect="1"/>
          </p:cNvPicPr>
          <p:nvPr/>
        </p:nvPicPr>
        <p:blipFill>
          <a:blip r:embed="rId4"/>
          <a:stretch>
            <a:fillRect/>
          </a:stretch>
        </p:blipFill>
        <p:spPr>
          <a:xfrm>
            <a:off x="746998" y="5286018"/>
            <a:ext cx="6535103" cy="1175504"/>
          </a:xfrm>
          <a:prstGeom prst="rect">
            <a:avLst/>
          </a:prstGeom>
        </p:spPr>
      </p:pic>
      <p:sp>
        <p:nvSpPr>
          <p:cNvPr id="19" name="Text 13"/>
          <p:cNvSpPr/>
          <p:nvPr/>
        </p:nvSpPr>
        <p:spPr>
          <a:xfrm>
            <a:off x="3871079" y="5694402"/>
            <a:ext cx="286822" cy="358616"/>
          </a:xfrm>
          <a:prstGeom prst="rect">
            <a:avLst/>
          </a:prstGeom>
          <a:noFill/>
          <a:ln/>
        </p:spPr>
        <p:txBody>
          <a:bodyPr wrap="none" lIns="0" tIns="0" rIns="0" bIns="0" rtlCol="0" anchor="t"/>
          <a:lstStyle/>
          <a:p>
            <a:pPr algn="ctr" indent="0" marL="0">
              <a:lnSpc>
                <a:spcPts val="3600"/>
              </a:lnSpc>
              <a:buNone/>
            </a:pPr>
            <a:r>
              <a:rPr lang="en-US" sz="2250" b="1" dirty="0">
                <a:solidFill>
                  <a:srgbClr val="2A2742"/>
                </a:solidFill>
                <a:latin typeface="Outfit Extra Bold" pitchFamily="34" charset="0"/>
                <a:ea typeface="Outfit Extra Bold" pitchFamily="34" charset="-122"/>
                <a:cs typeface="Outfit Extra Bold" pitchFamily="34" charset="-120"/>
              </a:rPr>
              <a:t>4</a:t>
            </a:r>
            <a:endParaRPr lang="en-US" sz="2250" dirty="0"/>
          </a:p>
        </p:txBody>
      </p:sp>
      <p:sp>
        <p:nvSpPr>
          <p:cNvPr id="20" name="Text 14"/>
          <p:cNvSpPr/>
          <p:nvPr/>
        </p:nvSpPr>
        <p:spPr>
          <a:xfrm>
            <a:off x="7486055" y="5489972"/>
            <a:ext cx="2550438" cy="318730"/>
          </a:xfrm>
          <a:prstGeom prst="rect">
            <a:avLst/>
          </a:prstGeom>
          <a:noFill/>
          <a:ln/>
        </p:spPr>
        <p:txBody>
          <a:bodyPr wrap="none" lIns="0" tIns="0" rIns="0" bIns="0" rtlCol="0" anchor="t"/>
          <a:lstStyle/>
          <a:p>
            <a:pPr algn="l" indent="0" marL="0">
              <a:lnSpc>
                <a:spcPts val="2500"/>
              </a:lnSpc>
              <a:buNone/>
            </a:pPr>
            <a:r>
              <a:rPr lang="en-US" sz="2000" b="1" dirty="0">
                <a:solidFill>
                  <a:srgbClr val="2A2742"/>
                </a:solidFill>
                <a:latin typeface="Outfit Extra Bold" pitchFamily="34" charset="0"/>
                <a:ea typeface="Outfit Extra Bold" pitchFamily="34" charset="-122"/>
                <a:cs typeface="Outfit Extra Bold" pitchFamily="34" charset="-120"/>
              </a:rPr>
              <a:t>Feeling Valued</a:t>
            </a:r>
            <a:endParaRPr lang="en-US" sz="2000" dirty="0"/>
          </a:p>
        </p:txBody>
      </p:sp>
      <p:sp>
        <p:nvSpPr>
          <p:cNvPr id="21" name="Text 15"/>
          <p:cNvSpPr/>
          <p:nvPr/>
        </p:nvSpPr>
        <p:spPr>
          <a:xfrm>
            <a:off x="7486055" y="5931098"/>
            <a:ext cx="3900130" cy="326469"/>
          </a:xfrm>
          <a:prstGeom prst="rect">
            <a:avLst/>
          </a:prstGeom>
          <a:noFill/>
          <a:ln/>
        </p:spPr>
        <p:txBody>
          <a:bodyPr wrap="none" lIns="0" tIns="0" rIns="0" bIns="0" rtlCol="0" anchor="t"/>
          <a:lstStyle/>
          <a:p>
            <a:pPr algn="l" indent="0" marL="0">
              <a:lnSpc>
                <a:spcPts val="2550"/>
              </a:lnSpc>
              <a:buNone/>
            </a:pPr>
            <a:r>
              <a:rPr lang="en-US" sz="1600" dirty="0">
                <a:solidFill>
                  <a:srgbClr val="2A2742"/>
                </a:solidFill>
                <a:latin typeface="Arimo" pitchFamily="34" charset="0"/>
                <a:ea typeface="Arimo" pitchFamily="34" charset="-122"/>
                <a:cs typeface="Arimo" pitchFamily="34" charset="-120"/>
              </a:rPr>
              <a:t>Making someone feel important and valued</a:t>
            </a:r>
            <a:endParaRPr lang="en-US" sz="1600" dirty="0"/>
          </a:p>
        </p:txBody>
      </p:sp>
      <p:sp>
        <p:nvSpPr>
          <p:cNvPr id="22" name="Text 16"/>
          <p:cNvSpPr/>
          <p:nvPr/>
        </p:nvSpPr>
        <p:spPr>
          <a:xfrm>
            <a:off x="714018" y="6690955"/>
            <a:ext cx="13202364" cy="979408"/>
          </a:xfrm>
          <a:prstGeom prst="rect">
            <a:avLst/>
          </a:prstGeom>
          <a:noFill/>
          <a:ln/>
        </p:spPr>
        <p:txBody>
          <a:bodyPr wrap="square" lIns="0" tIns="0" rIns="0" bIns="0" rtlCol="0" anchor="t"/>
          <a:lstStyle/>
          <a:p>
            <a:pPr algn="l" indent="0" marL="0">
              <a:lnSpc>
                <a:spcPts val="2550"/>
              </a:lnSpc>
              <a:buNone/>
            </a:pPr>
            <a:r>
              <a:rPr lang="en-US" sz="1600" dirty="0">
                <a:solidFill>
                  <a:srgbClr val="2A2742"/>
                </a:solidFill>
                <a:latin typeface="Arimo" pitchFamily="34" charset="0"/>
                <a:ea typeface="Arimo" pitchFamily="34" charset="-122"/>
                <a:cs typeface="Arimo" pitchFamily="34" charset="-120"/>
              </a:rPr>
              <a:t>To create a truly motivated sales force, it is important that the organization has a blend of both intrinsic and extrinsic motivation, as intrinsic motivators keep changing. It is often quoted that the two simplest yet most powerful levers that a sales manager can leverage are personal drive and making someone feel important and valued.</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017865"/>
            <a:ext cx="12271653" cy="708779"/>
          </a:xfrm>
          <a:prstGeom prst="rect">
            <a:avLst/>
          </a:prstGeom>
          <a:noFill/>
          <a:ln/>
        </p:spPr>
        <p:txBody>
          <a:bodyPr wrap="non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Theoretical Foundations of Motivation in Sales</a:t>
            </a:r>
            <a:endParaRPr lang="en-US" sz="4450" dirty="0"/>
          </a:p>
        </p:txBody>
      </p:sp>
      <p:sp>
        <p:nvSpPr>
          <p:cNvPr id="3" name="Shape 1"/>
          <p:cNvSpPr/>
          <p:nvPr/>
        </p:nvSpPr>
        <p:spPr>
          <a:xfrm>
            <a:off x="793790" y="2180273"/>
            <a:ext cx="4196358" cy="2402324"/>
          </a:xfrm>
          <a:prstGeom prst="roundRect">
            <a:avLst>
              <a:gd name="adj" fmla="val 3966"/>
            </a:avLst>
          </a:prstGeom>
          <a:solidFill>
            <a:srgbClr val="E9E6FA"/>
          </a:solidFill>
          <a:ln w="7620">
            <a:solidFill>
              <a:srgbClr val="BDB8DF"/>
            </a:solidFill>
            <a:prstDash val="solid"/>
          </a:ln>
        </p:spPr>
      </p:sp>
      <p:sp>
        <p:nvSpPr>
          <p:cNvPr id="4" name="Text 2"/>
          <p:cNvSpPr/>
          <p:nvPr/>
        </p:nvSpPr>
        <p:spPr>
          <a:xfrm>
            <a:off x="1028224" y="2414707"/>
            <a:ext cx="3727490" cy="708660"/>
          </a:xfrm>
          <a:prstGeom prst="rect">
            <a:avLst/>
          </a:prstGeom>
          <a:noFill/>
          <a:ln/>
        </p:spPr>
        <p:txBody>
          <a:bodyPr wrap="squar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Herzberg's Two-Factor Theory</a:t>
            </a:r>
            <a:endParaRPr lang="en-US" sz="2200" dirty="0"/>
          </a:p>
        </p:txBody>
      </p:sp>
      <p:sp>
        <p:nvSpPr>
          <p:cNvPr id="5" name="Text 3"/>
          <p:cNvSpPr/>
          <p:nvPr/>
        </p:nvSpPr>
        <p:spPr>
          <a:xfrm>
            <a:off x="1028224" y="3259455"/>
            <a:ext cx="3727490" cy="1088708"/>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Intrinsic motivating factors (motivators) and extrinsic hygiene factors (hygienes)</a:t>
            </a:r>
            <a:endParaRPr lang="en-US" sz="1750" dirty="0"/>
          </a:p>
        </p:txBody>
      </p:sp>
      <p:sp>
        <p:nvSpPr>
          <p:cNvPr id="6" name="Shape 4"/>
          <p:cNvSpPr/>
          <p:nvPr/>
        </p:nvSpPr>
        <p:spPr>
          <a:xfrm>
            <a:off x="5216962" y="2180273"/>
            <a:ext cx="4196358" cy="2402324"/>
          </a:xfrm>
          <a:prstGeom prst="roundRect">
            <a:avLst>
              <a:gd name="adj" fmla="val 3966"/>
            </a:avLst>
          </a:prstGeom>
          <a:solidFill>
            <a:srgbClr val="E9E6FA"/>
          </a:solidFill>
          <a:ln w="7620">
            <a:solidFill>
              <a:srgbClr val="BDB8DF"/>
            </a:solidFill>
            <a:prstDash val="solid"/>
          </a:ln>
        </p:spPr>
      </p:sp>
      <p:sp>
        <p:nvSpPr>
          <p:cNvPr id="7" name="Text 5"/>
          <p:cNvSpPr/>
          <p:nvPr/>
        </p:nvSpPr>
        <p:spPr>
          <a:xfrm>
            <a:off x="5451396" y="2414707"/>
            <a:ext cx="3422333"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McClelland's Need Theory</a:t>
            </a:r>
            <a:endParaRPr lang="en-US" sz="2200" dirty="0"/>
          </a:p>
        </p:txBody>
      </p:sp>
      <p:sp>
        <p:nvSpPr>
          <p:cNvPr id="8" name="Text 6"/>
          <p:cNvSpPr/>
          <p:nvPr/>
        </p:nvSpPr>
        <p:spPr>
          <a:xfrm>
            <a:off x="5451396" y="2905125"/>
            <a:ext cx="3727490" cy="72580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Classified people's needs into three motivational need levels</a:t>
            </a:r>
            <a:endParaRPr lang="en-US" sz="1750" dirty="0"/>
          </a:p>
        </p:txBody>
      </p:sp>
      <p:sp>
        <p:nvSpPr>
          <p:cNvPr id="9" name="Shape 7"/>
          <p:cNvSpPr/>
          <p:nvPr/>
        </p:nvSpPr>
        <p:spPr>
          <a:xfrm>
            <a:off x="9640133" y="2180273"/>
            <a:ext cx="4196358" cy="2402324"/>
          </a:xfrm>
          <a:prstGeom prst="roundRect">
            <a:avLst>
              <a:gd name="adj" fmla="val 3966"/>
            </a:avLst>
          </a:prstGeom>
          <a:solidFill>
            <a:srgbClr val="E9E6FA"/>
          </a:solidFill>
          <a:ln w="7620">
            <a:solidFill>
              <a:srgbClr val="BDB8DF"/>
            </a:solidFill>
            <a:prstDash val="solid"/>
          </a:ln>
        </p:spPr>
      </p:sp>
      <p:sp>
        <p:nvSpPr>
          <p:cNvPr id="10" name="Text 8"/>
          <p:cNvSpPr/>
          <p:nvPr/>
        </p:nvSpPr>
        <p:spPr>
          <a:xfrm>
            <a:off x="9874568" y="2414707"/>
            <a:ext cx="3727490" cy="708660"/>
          </a:xfrm>
          <a:prstGeom prst="rect">
            <a:avLst/>
          </a:prstGeom>
          <a:noFill/>
          <a:ln/>
        </p:spPr>
        <p:txBody>
          <a:bodyPr wrap="squar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Maslow's Need Hierarchy Theory</a:t>
            </a:r>
            <a:endParaRPr lang="en-US" sz="2200" dirty="0"/>
          </a:p>
        </p:txBody>
      </p:sp>
      <p:sp>
        <p:nvSpPr>
          <p:cNvPr id="11" name="Text 9"/>
          <p:cNvSpPr/>
          <p:nvPr/>
        </p:nvSpPr>
        <p:spPr>
          <a:xfrm>
            <a:off x="9874568" y="3259455"/>
            <a:ext cx="3727490" cy="72580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Different people are motivated by different needs</a:t>
            </a:r>
            <a:endParaRPr lang="en-US" sz="1750" dirty="0"/>
          </a:p>
        </p:txBody>
      </p:sp>
      <p:sp>
        <p:nvSpPr>
          <p:cNvPr id="12" name="Shape 10"/>
          <p:cNvSpPr/>
          <p:nvPr/>
        </p:nvSpPr>
        <p:spPr>
          <a:xfrm>
            <a:off x="793790" y="4809411"/>
            <a:ext cx="6408063" cy="2402324"/>
          </a:xfrm>
          <a:prstGeom prst="roundRect">
            <a:avLst>
              <a:gd name="adj" fmla="val 3966"/>
            </a:avLst>
          </a:prstGeom>
          <a:solidFill>
            <a:srgbClr val="E9E6FA"/>
          </a:solidFill>
          <a:ln w="7620">
            <a:solidFill>
              <a:srgbClr val="BDB8DF"/>
            </a:solidFill>
            <a:prstDash val="solid"/>
          </a:ln>
        </p:spPr>
      </p:sp>
      <p:sp>
        <p:nvSpPr>
          <p:cNvPr id="13" name="Text 11"/>
          <p:cNvSpPr/>
          <p:nvPr/>
        </p:nvSpPr>
        <p:spPr>
          <a:xfrm>
            <a:off x="1028224" y="5043845"/>
            <a:ext cx="5939195" cy="708660"/>
          </a:xfrm>
          <a:prstGeom prst="rect">
            <a:avLst/>
          </a:prstGeom>
          <a:noFill/>
          <a:ln/>
        </p:spPr>
        <p:txBody>
          <a:bodyPr wrap="squar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Hackman and Oldham's Motivation-Hygiene Theory</a:t>
            </a:r>
            <a:endParaRPr lang="en-US" sz="2200" dirty="0"/>
          </a:p>
        </p:txBody>
      </p:sp>
      <p:sp>
        <p:nvSpPr>
          <p:cNvPr id="14" name="Text 12"/>
          <p:cNvSpPr/>
          <p:nvPr/>
        </p:nvSpPr>
        <p:spPr>
          <a:xfrm>
            <a:off x="1028224" y="5888593"/>
            <a:ext cx="5939195" cy="1088708"/>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Certain aspects of a job can result in a high level of motivation, referred to as the 'motivating potential of the job'</a:t>
            </a:r>
            <a:endParaRPr lang="en-US" sz="1750" dirty="0"/>
          </a:p>
        </p:txBody>
      </p:sp>
      <p:sp>
        <p:nvSpPr>
          <p:cNvPr id="15" name="Shape 13"/>
          <p:cNvSpPr/>
          <p:nvPr/>
        </p:nvSpPr>
        <p:spPr>
          <a:xfrm>
            <a:off x="7428667" y="4809411"/>
            <a:ext cx="6408063" cy="2402324"/>
          </a:xfrm>
          <a:prstGeom prst="roundRect">
            <a:avLst>
              <a:gd name="adj" fmla="val 3966"/>
            </a:avLst>
          </a:prstGeom>
          <a:solidFill>
            <a:srgbClr val="E9E6FA"/>
          </a:solidFill>
          <a:ln w="7620">
            <a:solidFill>
              <a:srgbClr val="BDB8DF"/>
            </a:solidFill>
            <a:prstDash val="solid"/>
          </a:ln>
        </p:spPr>
      </p:sp>
      <p:sp>
        <p:nvSpPr>
          <p:cNvPr id="16" name="Text 14"/>
          <p:cNvSpPr/>
          <p:nvPr/>
        </p:nvSpPr>
        <p:spPr>
          <a:xfrm>
            <a:off x="7663101" y="5043845"/>
            <a:ext cx="3667958"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Vroom's Expectancy Theory</a:t>
            </a:r>
            <a:endParaRPr lang="en-US" sz="2200" dirty="0"/>
          </a:p>
        </p:txBody>
      </p:sp>
      <p:sp>
        <p:nvSpPr>
          <p:cNvPr id="17" name="Text 15"/>
          <p:cNvSpPr/>
          <p:nvPr/>
        </p:nvSpPr>
        <p:spPr>
          <a:xfrm>
            <a:off x="7663101" y="5534263"/>
            <a:ext cx="5939195" cy="72580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Suggests the rational choice model derived from the mental calculation of man</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68774" y="537805"/>
            <a:ext cx="7806452" cy="1194435"/>
          </a:xfrm>
          <a:prstGeom prst="rect">
            <a:avLst/>
          </a:prstGeom>
          <a:noFill/>
          <a:ln/>
        </p:spPr>
        <p:txBody>
          <a:bodyPr wrap="square" lIns="0" tIns="0" rIns="0" bIns="0" rtlCol="0" anchor="t"/>
          <a:lstStyle/>
          <a:p>
            <a:pPr algn="l" indent="0" marL="0">
              <a:lnSpc>
                <a:spcPts val="4700"/>
              </a:lnSpc>
              <a:buNone/>
            </a:pPr>
            <a:r>
              <a:rPr lang="en-US" sz="3750" b="1" dirty="0">
                <a:solidFill>
                  <a:srgbClr val="231971"/>
                </a:solidFill>
                <a:latin typeface="Outfit Extra Bold" pitchFamily="34" charset="0"/>
                <a:ea typeface="Outfit Extra Bold" pitchFamily="34" charset="-122"/>
                <a:cs typeface="Outfit Extra Bold" pitchFamily="34" charset="-120"/>
              </a:rPr>
              <a:t>Applying Motivational Theories in Sales</a:t>
            </a:r>
            <a:endParaRPr lang="en-US" sz="3750" dirty="0"/>
          </a:p>
        </p:txBody>
      </p:sp>
      <p:pic>
        <p:nvPicPr>
          <p:cNvPr id="4" name="Image 1" descr="preencoded.png">    </p:cNvPr>
          <p:cNvPicPr>
            <a:picLocks noChangeAspect="1"/>
          </p:cNvPicPr>
          <p:nvPr/>
        </p:nvPicPr>
        <p:blipFill>
          <a:blip r:embed="rId2"/>
          <a:stretch>
            <a:fillRect/>
          </a:stretch>
        </p:blipFill>
        <p:spPr>
          <a:xfrm>
            <a:off x="668774" y="2018824"/>
            <a:ext cx="955477" cy="1406843"/>
          </a:xfrm>
          <a:prstGeom prst="rect">
            <a:avLst/>
          </a:prstGeom>
        </p:spPr>
      </p:pic>
      <p:sp>
        <p:nvSpPr>
          <p:cNvPr id="5" name="Text 1"/>
          <p:cNvSpPr/>
          <p:nvPr/>
        </p:nvSpPr>
        <p:spPr>
          <a:xfrm>
            <a:off x="1910834" y="2209919"/>
            <a:ext cx="2388751" cy="298490"/>
          </a:xfrm>
          <a:prstGeom prst="rect">
            <a:avLst/>
          </a:prstGeom>
          <a:noFill/>
          <a:ln/>
        </p:spPr>
        <p:txBody>
          <a:bodyPr wrap="none" lIns="0" tIns="0" rIns="0" bIns="0" rtlCol="0" anchor="t"/>
          <a:lstStyle/>
          <a:p>
            <a:pPr algn="l" indent="0" marL="0">
              <a:lnSpc>
                <a:spcPts val="2350"/>
              </a:lnSpc>
              <a:buNone/>
            </a:pPr>
            <a:r>
              <a:rPr lang="en-US" sz="1850" b="1" dirty="0">
                <a:solidFill>
                  <a:srgbClr val="2A2742"/>
                </a:solidFill>
                <a:latin typeface="Outfit Extra Bold" pitchFamily="34" charset="0"/>
                <a:ea typeface="Outfit Extra Bold" pitchFamily="34" charset="-122"/>
                <a:cs typeface="Outfit Extra Bold" pitchFamily="34" charset="-120"/>
              </a:rPr>
              <a:t>Understand Theories</a:t>
            </a:r>
            <a:endParaRPr lang="en-US" sz="1850" dirty="0"/>
          </a:p>
        </p:txBody>
      </p:sp>
      <p:sp>
        <p:nvSpPr>
          <p:cNvPr id="6" name="Text 2"/>
          <p:cNvSpPr/>
          <p:nvPr/>
        </p:nvSpPr>
        <p:spPr>
          <a:xfrm>
            <a:off x="1910834" y="2623066"/>
            <a:ext cx="6564392" cy="611505"/>
          </a:xfrm>
          <a:prstGeom prst="rect">
            <a:avLst/>
          </a:prstGeom>
          <a:noFill/>
          <a:ln/>
        </p:spPr>
        <p:txBody>
          <a:bodyPr wrap="square" lIns="0" tIns="0" rIns="0" bIns="0" rtlCol="0" anchor="t"/>
          <a:lstStyle/>
          <a:p>
            <a:pPr algn="l" indent="0" marL="0">
              <a:lnSpc>
                <a:spcPts val="2400"/>
              </a:lnSpc>
              <a:buNone/>
            </a:pPr>
            <a:r>
              <a:rPr lang="en-US" sz="1500" dirty="0">
                <a:solidFill>
                  <a:srgbClr val="2A2742"/>
                </a:solidFill>
                <a:latin typeface="Arimo" pitchFamily="34" charset="0"/>
                <a:ea typeface="Arimo" pitchFamily="34" charset="-122"/>
                <a:cs typeface="Arimo" pitchFamily="34" charset="-120"/>
              </a:rPr>
              <a:t>Establish a framework with the recipients of what should be presented to the sales organization</a:t>
            </a:r>
            <a:endParaRPr lang="en-US" sz="1500" dirty="0"/>
          </a:p>
        </p:txBody>
      </p:sp>
      <p:pic>
        <p:nvPicPr>
          <p:cNvPr id="7" name="Image 2" descr="preencoded.png">    </p:cNvPr>
          <p:cNvPicPr>
            <a:picLocks noChangeAspect="1"/>
          </p:cNvPicPr>
          <p:nvPr/>
        </p:nvPicPr>
        <p:blipFill>
          <a:blip r:embed="rId3"/>
          <a:stretch>
            <a:fillRect/>
          </a:stretch>
        </p:blipFill>
        <p:spPr>
          <a:xfrm>
            <a:off x="668774" y="3425666"/>
            <a:ext cx="955477" cy="1406843"/>
          </a:xfrm>
          <a:prstGeom prst="rect">
            <a:avLst/>
          </a:prstGeom>
        </p:spPr>
      </p:pic>
      <p:sp>
        <p:nvSpPr>
          <p:cNvPr id="8" name="Text 3"/>
          <p:cNvSpPr/>
          <p:nvPr/>
        </p:nvSpPr>
        <p:spPr>
          <a:xfrm>
            <a:off x="1910834" y="3616762"/>
            <a:ext cx="2388751" cy="298490"/>
          </a:xfrm>
          <a:prstGeom prst="rect">
            <a:avLst/>
          </a:prstGeom>
          <a:noFill/>
          <a:ln/>
        </p:spPr>
        <p:txBody>
          <a:bodyPr wrap="none" lIns="0" tIns="0" rIns="0" bIns="0" rtlCol="0" anchor="t"/>
          <a:lstStyle/>
          <a:p>
            <a:pPr algn="l" indent="0" marL="0">
              <a:lnSpc>
                <a:spcPts val="2350"/>
              </a:lnSpc>
              <a:buNone/>
            </a:pPr>
            <a:r>
              <a:rPr lang="en-US" sz="1850" b="1" dirty="0">
                <a:solidFill>
                  <a:srgbClr val="2A2742"/>
                </a:solidFill>
                <a:latin typeface="Outfit Extra Bold" pitchFamily="34" charset="0"/>
                <a:ea typeface="Outfit Extra Bold" pitchFamily="34" charset="-122"/>
                <a:cs typeface="Outfit Extra Bold" pitchFamily="34" charset="-120"/>
              </a:rPr>
              <a:t>Apply Models</a:t>
            </a:r>
            <a:endParaRPr lang="en-US" sz="1850" dirty="0"/>
          </a:p>
        </p:txBody>
      </p:sp>
      <p:sp>
        <p:nvSpPr>
          <p:cNvPr id="9" name="Text 4"/>
          <p:cNvSpPr/>
          <p:nvPr/>
        </p:nvSpPr>
        <p:spPr>
          <a:xfrm>
            <a:off x="1910834" y="4029908"/>
            <a:ext cx="6564392" cy="611505"/>
          </a:xfrm>
          <a:prstGeom prst="rect">
            <a:avLst/>
          </a:prstGeom>
          <a:noFill/>
          <a:ln/>
        </p:spPr>
        <p:txBody>
          <a:bodyPr wrap="square" lIns="0" tIns="0" rIns="0" bIns="0" rtlCol="0" anchor="t"/>
          <a:lstStyle/>
          <a:p>
            <a:pPr algn="l" indent="0" marL="0">
              <a:lnSpc>
                <a:spcPts val="2400"/>
              </a:lnSpc>
              <a:buNone/>
            </a:pPr>
            <a:r>
              <a:rPr lang="en-US" sz="1500" dirty="0">
                <a:solidFill>
                  <a:srgbClr val="2A2742"/>
                </a:solidFill>
                <a:latin typeface="Arimo" pitchFamily="34" charset="0"/>
                <a:ea typeface="Arimo" pitchFamily="34" charset="-122"/>
                <a:cs typeface="Arimo" pitchFamily="34" charset="-120"/>
              </a:rPr>
              <a:t>Applying sales force motivation models enables a better measuring standard for what drives sales behaviors and results</a:t>
            </a:r>
            <a:endParaRPr lang="en-US" sz="1500" dirty="0"/>
          </a:p>
        </p:txBody>
      </p:sp>
      <p:pic>
        <p:nvPicPr>
          <p:cNvPr id="10" name="Image 3" descr="preencoded.png">    </p:cNvPr>
          <p:cNvPicPr>
            <a:picLocks noChangeAspect="1"/>
          </p:cNvPicPr>
          <p:nvPr/>
        </p:nvPicPr>
        <p:blipFill>
          <a:blip r:embed="rId4"/>
          <a:stretch>
            <a:fillRect/>
          </a:stretch>
        </p:blipFill>
        <p:spPr>
          <a:xfrm>
            <a:off x="668774" y="4832509"/>
            <a:ext cx="955477" cy="1146572"/>
          </a:xfrm>
          <a:prstGeom prst="rect">
            <a:avLst/>
          </a:prstGeom>
        </p:spPr>
      </p:pic>
      <p:sp>
        <p:nvSpPr>
          <p:cNvPr id="11" name="Text 5"/>
          <p:cNvSpPr/>
          <p:nvPr/>
        </p:nvSpPr>
        <p:spPr>
          <a:xfrm>
            <a:off x="1910834" y="5023604"/>
            <a:ext cx="2534603" cy="298490"/>
          </a:xfrm>
          <a:prstGeom prst="rect">
            <a:avLst/>
          </a:prstGeom>
          <a:noFill/>
          <a:ln/>
        </p:spPr>
        <p:txBody>
          <a:bodyPr wrap="none" lIns="0" tIns="0" rIns="0" bIns="0" rtlCol="0" anchor="t"/>
          <a:lstStyle/>
          <a:p>
            <a:pPr algn="l" indent="0" marL="0">
              <a:lnSpc>
                <a:spcPts val="2350"/>
              </a:lnSpc>
              <a:buNone/>
            </a:pPr>
            <a:r>
              <a:rPr lang="en-US" sz="1850" b="1" dirty="0">
                <a:solidFill>
                  <a:srgbClr val="2A2742"/>
                </a:solidFill>
                <a:latin typeface="Outfit Extra Bold" pitchFamily="34" charset="0"/>
                <a:ea typeface="Outfit Extra Bold" pitchFamily="34" charset="-122"/>
                <a:cs typeface="Outfit Extra Bold" pitchFamily="34" charset="-120"/>
              </a:rPr>
              <a:t>Incorporate Strategies</a:t>
            </a:r>
            <a:endParaRPr lang="en-US" sz="1850" dirty="0"/>
          </a:p>
        </p:txBody>
      </p:sp>
      <p:sp>
        <p:nvSpPr>
          <p:cNvPr id="12" name="Text 6"/>
          <p:cNvSpPr/>
          <p:nvPr/>
        </p:nvSpPr>
        <p:spPr>
          <a:xfrm>
            <a:off x="1910834" y="5436751"/>
            <a:ext cx="6564392" cy="305753"/>
          </a:xfrm>
          <a:prstGeom prst="rect">
            <a:avLst/>
          </a:prstGeom>
          <a:noFill/>
          <a:ln/>
        </p:spPr>
        <p:txBody>
          <a:bodyPr wrap="none" lIns="0" tIns="0" rIns="0" bIns="0" rtlCol="0" anchor="t"/>
          <a:lstStyle/>
          <a:p>
            <a:pPr algn="l" indent="0" marL="0">
              <a:lnSpc>
                <a:spcPts val="2400"/>
              </a:lnSpc>
              <a:buNone/>
            </a:pPr>
            <a:r>
              <a:rPr lang="en-US" sz="1500" dirty="0">
                <a:solidFill>
                  <a:srgbClr val="2A2742"/>
                </a:solidFill>
                <a:latin typeface="Arimo" pitchFamily="34" charset="0"/>
                <a:ea typeface="Arimo" pitchFamily="34" charset="-122"/>
                <a:cs typeface="Arimo" pitchFamily="34" charset="-120"/>
              </a:rPr>
              <a:t>Incorporate motivation strategies to attract and instigate selection</a:t>
            </a:r>
            <a:endParaRPr lang="en-US" sz="1500" dirty="0"/>
          </a:p>
        </p:txBody>
      </p:sp>
      <p:pic>
        <p:nvPicPr>
          <p:cNvPr id="13" name="Image 4" descr="preencoded.png">    </p:cNvPr>
          <p:cNvPicPr>
            <a:picLocks noChangeAspect="1"/>
          </p:cNvPicPr>
          <p:nvPr/>
        </p:nvPicPr>
        <p:blipFill>
          <a:blip r:embed="rId5"/>
          <a:stretch>
            <a:fillRect/>
          </a:stretch>
        </p:blipFill>
        <p:spPr>
          <a:xfrm>
            <a:off x="668774" y="5979081"/>
            <a:ext cx="955477" cy="1712595"/>
          </a:xfrm>
          <a:prstGeom prst="rect">
            <a:avLst/>
          </a:prstGeom>
        </p:spPr>
      </p:pic>
      <p:sp>
        <p:nvSpPr>
          <p:cNvPr id="14" name="Text 7"/>
          <p:cNvSpPr/>
          <p:nvPr/>
        </p:nvSpPr>
        <p:spPr>
          <a:xfrm>
            <a:off x="1910834" y="6170176"/>
            <a:ext cx="2442448" cy="298490"/>
          </a:xfrm>
          <a:prstGeom prst="rect">
            <a:avLst/>
          </a:prstGeom>
          <a:noFill/>
          <a:ln/>
        </p:spPr>
        <p:txBody>
          <a:bodyPr wrap="none" lIns="0" tIns="0" rIns="0" bIns="0" rtlCol="0" anchor="t"/>
          <a:lstStyle/>
          <a:p>
            <a:pPr algn="l" indent="0" marL="0">
              <a:lnSpc>
                <a:spcPts val="2350"/>
              </a:lnSpc>
              <a:buNone/>
            </a:pPr>
            <a:r>
              <a:rPr lang="en-US" sz="1850" b="1" dirty="0">
                <a:solidFill>
                  <a:srgbClr val="2A2742"/>
                </a:solidFill>
                <a:latin typeface="Outfit Extra Bold" pitchFamily="34" charset="0"/>
                <a:ea typeface="Outfit Extra Bold" pitchFamily="34" charset="-122"/>
                <a:cs typeface="Outfit Extra Bold" pitchFamily="34" charset="-120"/>
              </a:rPr>
              <a:t>Improve Performance</a:t>
            </a:r>
            <a:endParaRPr lang="en-US" sz="1850" dirty="0"/>
          </a:p>
        </p:txBody>
      </p:sp>
      <p:sp>
        <p:nvSpPr>
          <p:cNvPr id="15" name="Text 8"/>
          <p:cNvSpPr/>
          <p:nvPr/>
        </p:nvSpPr>
        <p:spPr>
          <a:xfrm>
            <a:off x="1910834" y="6583323"/>
            <a:ext cx="6564392" cy="917258"/>
          </a:xfrm>
          <a:prstGeom prst="rect">
            <a:avLst/>
          </a:prstGeom>
          <a:noFill/>
          <a:ln/>
        </p:spPr>
        <p:txBody>
          <a:bodyPr wrap="square" lIns="0" tIns="0" rIns="0" bIns="0" rtlCol="0" anchor="t"/>
          <a:lstStyle/>
          <a:p>
            <a:pPr algn="l" indent="0" marL="0">
              <a:lnSpc>
                <a:spcPts val="2400"/>
              </a:lnSpc>
              <a:buNone/>
            </a:pPr>
            <a:r>
              <a:rPr lang="en-US" sz="1500" dirty="0">
                <a:solidFill>
                  <a:srgbClr val="2A2742"/>
                </a:solidFill>
                <a:latin typeface="Arimo" pitchFamily="34" charset="0"/>
                <a:ea typeface="Arimo" pitchFamily="34" charset="-122"/>
                <a:cs typeface="Arimo" pitchFamily="34" charset="-120"/>
              </a:rPr>
              <a:t>Motivate through the direction of performance standards, such as improving balloon values, modified escalating confederation influence, follow-up strategies, and increasing service levels</a:t>
            </a:r>
            <a:endParaRPr lang="en-US" sz="15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621268" y="489109"/>
            <a:ext cx="9967436" cy="554593"/>
          </a:xfrm>
          <a:prstGeom prst="rect">
            <a:avLst/>
          </a:prstGeom>
          <a:noFill/>
          <a:ln/>
        </p:spPr>
        <p:txBody>
          <a:bodyPr wrap="none" lIns="0" tIns="0" rIns="0" bIns="0" rtlCol="0" anchor="t"/>
          <a:lstStyle/>
          <a:p>
            <a:pPr algn="l" indent="0" marL="0">
              <a:lnSpc>
                <a:spcPts val="4350"/>
              </a:lnSpc>
              <a:buNone/>
            </a:pPr>
            <a:r>
              <a:rPr lang="en-US" sz="3450" b="1" dirty="0">
                <a:solidFill>
                  <a:srgbClr val="231971"/>
                </a:solidFill>
                <a:latin typeface="Outfit Extra Bold" pitchFamily="34" charset="0"/>
                <a:ea typeface="Outfit Extra Bold" pitchFamily="34" charset="-122"/>
                <a:cs typeface="Outfit Extra Bold" pitchFamily="34" charset="-120"/>
              </a:rPr>
              <a:t>Maslow's Hierarchy of Needs in Sales Motivation</a:t>
            </a:r>
            <a:endParaRPr lang="en-US" sz="3450" dirty="0"/>
          </a:p>
        </p:txBody>
      </p:sp>
      <p:pic>
        <p:nvPicPr>
          <p:cNvPr id="3" name="Image 0" descr="preencoded.png">    </p:cNvPr>
          <p:cNvPicPr>
            <a:picLocks noChangeAspect="1"/>
          </p:cNvPicPr>
          <p:nvPr/>
        </p:nvPicPr>
        <p:blipFill>
          <a:blip r:embed="rId1"/>
          <a:stretch>
            <a:fillRect/>
          </a:stretch>
        </p:blipFill>
        <p:spPr>
          <a:xfrm>
            <a:off x="3305532" y="1398627"/>
            <a:ext cx="1325285" cy="1022628"/>
          </a:xfrm>
          <a:prstGeom prst="rect">
            <a:avLst/>
          </a:prstGeom>
        </p:spPr>
      </p:pic>
      <p:sp>
        <p:nvSpPr>
          <p:cNvPr id="4" name="Text 1"/>
          <p:cNvSpPr/>
          <p:nvPr/>
        </p:nvSpPr>
        <p:spPr>
          <a:xfrm>
            <a:off x="3843338" y="1880592"/>
            <a:ext cx="249555" cy="311944"/>
          </a:xfrm>
          <a:prstGeom prst="rect">
            <a:avLst/>
          </a:prstGeom>
          <a:noFill/>
          <a:ln/>
        </p:spPr>
        <p:txBody>
          <a:bodyPr wrap="none" lIns="0" tIns="0" rIns="0" bIns="0" rtlCol="0" anchor="t"/>
          <a:lstStyle/>
          <a:p>
            <a:pPr algn="ctr" indent="0" marL="0">
              <a:lnSpc>
                <a:spcPts val="3100"/>
              </a:lnSpc>
              <a:buNone/>
            </a:pPr>
            <a:r>
              <a:rPr lang="en-US" sz="1950" b="1" dirty="0">
                <a:solidFill>
                  <a:srgbClr val="2A2742"/>
                </a:solidFill>
                <a:latin typeface="Outfit Extra Bold" pitchFamily="34" charset="0"/>
                <a:ea typeface="Outfit Extra Bold" pitchFamily="34" charset="-122"/>
                <a:cs typeface="Outfit Extra Bold" pitchFamily="34" charset="-120"/>
              </a:rPr>
              <a:t>1</a:t>
            </a:r>
            <a:endParaRPr lang="en-US" sz="1950" dirty="0"/>
          </a:p>
        </p:txBody>
      </p:sp>
      <p:sp>
        <p:nvSpPr>
          <p:cNvPr id="5" name="Text 2"/>
          <p:cNvSpPr/>
          <p:nvPr/>
        </p:nvSpPr>
        <p:spPr>
          <a:xfrm>
            <a:off x="4808220" y="1576030"/>
            <a:ext cx="1895237" cy="277416"/>
          </a:xfrm>
          <a:prstGeom prst="rect">
            <a:avLst/>
          </a:prstGeom>
          <a:noFill/>
          <a:ln/>
        </p:spPr>
        <p:txBody>
          <a:bodyPr wrap="none" lIns="0" tIns="0" rIns="0" bIns="0" rtlCol="0" anchor="t"/>
          <a:lstStyle/>
          <a:p>
            <a:pPr algn="l" indent="0" marL="0">
              <a:lnSpc>
                <a:spcPts val="2150"/>
              </a:lnSpc>
              <a:buNone/>
            </a:pPr>
            <a:r>
              <a:rPr lang="en-US" sz="1700" b="1" dirty="0">
                <a:solidFill>
                  <a:srgbClr val="2A2742"/>
                </a:solidFill>
                <a:latin typeface="Outfit Extra Bold" pitchFamily="34" charset="0"/>
                <a:ea typeface="Outfit Extra Bold" pitchFamily="34" charset="-122"/>
                <a:cs typeface="Outfit Extra Bold" pitchFamily="34" charset="-120"/>
              </a:rPr>
              <a:t>Self-Actualization</a:t>
            </a:r>
            <a:endParaRPr lang="en-US" sz="1700" dirty="0"/>
          </a:p>
        </p:txBody>
      </p:sp>
      <p:sp>
        <p:nvSpPr>
          <p:cNvPr id="6" name="Text 3"/>
          <p:cNvSpPr/>
          <p:nvPr/>
        </p:nvSpPr>
        <p:spPr>
          <a:xfrm>
            <a:off x="4808220" y="1959888"/>
            <a:ext cx="1895237" cy="283964"/>
          </a:xfrm>
          <a:prstGeom prst="rect">
            <a:avLst/>
          </a:prstGeom>
          <a:noFill/>
          <a:ln/>
        </p:spPr>
        <p:txBody>
          <a:bodyPr wrap="none" lIns="0" tIns="0" rIns="0" bIns="0" rtlCol="0" anchor="t"/>
          <a:lstStyle/>
          <a:p>
            <a:pPr algn="l" indent="0" marL="0">
              <a:lnSpc>
                <a:spcPts val="2200"/>
              </a:lnSpc>
              <a:buNone/>
            </a:pPr>
            <a:r>
              <a:rPr lang="en-US" sz="1350" dirty="0">
                <a:solidFill>
                  <a:srgbClr val="2A2742"/>
                </a:solidFill>
                <a:latin typeface="Arimo" pitchFamily="34" charset="0"/>
                <a:ea typeface="Arimo" pitchFamily="34" charset="-122"/>
                <a:cs typeface="Arimo" pitchFamily="34" charset="-120"/>
              </a:rPr>
              <a:t>Reaching full potential</a:t>
            </a:r>
            <a:endParaRPr lang="en-US" sz="1350" dirty="0"/>
          </a:p>
        </p:txBody>
      </p:sp>
      <p:sp>
        <p:nvSpPr>
          <p:cNvPr id="7" name="Shape 4"/>
          <p:cNvSpPr/>
          <p:nvPr/>
        </p:nvSpPr>
        <p:spPr>
          <a:xfrm>
            <a:off x="4675108" y="2433876"/>
            <a:ext cx="9289733" cy="11430"/>
          </a:xfrm>
          <a:prstGeom prst="roundRect">
            <a:avLst>
              <a:gd name="adj" fmla="val 652295"/>
            </a:avLst>
          </a:prstGeom>
          <a:solidFill>
            <a:srgbClr val="BDB8DF"/>
          </a:solidFill>
          <a:ln/>
        </p:spPr>
      </p:sp>
      <p:pic>
        <p:nvPicPr>
          <p:cNvPr id="8" name="Image 1" descr="preencoded.png">    </p:cNvPr>
          <p:cNvPicPr>
            <a:picLocks noChangeAspect="1"/>
          </p:cNvPicPr>
          <p:nvPr/>
        </p:nvPicPr>
        <p:blipFill>
          <a:blip r:embed="rId2"/>
          <a:stretch>
            <a:fillRect/>
          </a:stretch>
        </p:blipFill>
        <p:spPr>
          <a:xfrm>
            <a:off x="2642830" y="2465546"/>
            <a:ext cx="2650688" cy="1022628"/>
          </a:xfrm>
          <a:prstGeom prst="rect">
            <a:avLst/>
          </a:prstGeom>
        </p:spPr>
      </p:pic>
      <p:sp>
        <p:nvSpPr>
          <p:cNvPr id="9" name="Text 5"/>
          <p:cNvSpPr/>
          <p:nvPr/>
        </p:nvSpPr>
        <p:spPr>
          <a:xfrm>
            <a:off x="3843338" y="2820829"/>
            <a:ext cx="249555" cy="311944"/>
          </a:xfrm>
          <a:prstGeom prst="rect">
            <a:avLst/>
          </a:prstGeom>
          <a:noFill/>
          <a:ln/>
        </p:spPr>
        <p:txBody>
          <a:bodyPr wrap="none" lIns="0" tIns="0" rIns="0" bIns="0" rtlCol="0" anchor="t"/>
          <a:lstStyle/>
          <a:p>
            <a:pPr algn="ctr" indent="0" marL="0">
              <a:lnSpc>
                <a:spcPts val="3100"/>
              </a:lnSpc>
              <a:buNone/>
            </a:pPr>
            <a:r>
              <a:rPr lang="en-US" sz="1950" b="1" dirty="0">
                <a:solidFill>
                  <a:srgbClr val="2A2742"/>
                </a:solidFill>
                <a:latin typeface="Outfit Extra Bold" pitchFamily="34" charset="0"/>
                <a:ea typeface="Outfit Extra Bold" pitchFamily="34" charset="-122"/>
                <a:cs typeface="Outfit Extra Bold" pitchFamily="34" charset="-120"/>
              </a:rPr>
              <a:t>2</a:t>
            </a:r>
            <a:endParaRPr lang="en-US" sz="1950" dirty="0"/>
          </a:p>
        </p:txBody>
      </p:sp>
      <p:sp>
        <p:nvSpPr>
          <p:cNvPr id="10" name="Text 6"/>
          <p:cNvSpPr/>
          <p:nvPr/>
        </p:nvSpPr>
        <p:spPr>
          <a:xfrm>
            <a:off x="5470922" y="2642949"/>
            <a:ext cx="1804868" cy="277416"/>
          </a:xfrm>
          <a:prstGeom prst="rect">
            <a:avLst/>
          </a:prstGeom>
          <a:noFill/>
          <a:ln/>
        </p:spPr>
        <p:txBody>
          <a:bodyPr wrap="none" lIns="0" tIns="0" rIns="0" bIns="0" rtlCol="0" anchor="t"/>
          <a:lstStyle/>
          <a:p>
            <a:pPr algn="l" indent="0" marL="0">
              <a:lnSpc>
                <a:spcPts val="2150"/>
              </a:lnSpc>
              <a:buNone/>
            </a:pPr>
            <a:r>
              <a:rPr lang="en-US" sz="1700" b="1" dirty="0">
                <a:solidFill>
                  <a:srgbClr val="2A2742"/>
                </a:solidFill>
                <a:latin typeface="Outfit Extra Bold" pitchFamily="34" charset="0"/>
                <a:ea typeface="Outfit Extra Bold" pitchFamily="34" charset="-122"/>
                <a:cs typeface="Outfit Extra Bold" pitchFamily="34" charset="-120"/>
              </a:rPr>
              <a:t>Esteem Needs</a:t>
            </a:r>
            <a:endParaRPr lang="en-US" sz="1700" dirty="0"/>
          </a:p>
        </p:txBody>
      </p:sp>
      <p:sp>
        <p:nvSpPr>
          <p:cNvPr id="11" name="Text 7"/>
          <p:cNvSpPr/>
          <p:nvPr/>
        </p:nvSpPr>
        <p:spPr>
          <a:xfrm>
            <a:off x="5470922" y="3026807"/>
            <a:ext cx="1804868" cy="283964"/>
          </a:xfrm>
          <a:prstGeom prst="rect">
            <a:avLst/>
          </a:prstGeom>
          <a:noFill/>
          <a:ln/>
        </p:spPr>
        <p:txBody>
          <a:bodyPr wrap="none" lIns="0" tIns="0" rIns="0" bIns="0" rtlCol="0" anchor="t"/>
          <a:lstStyle/>
          <a:p>
            <a:pPr algn="l" indent="0" marL="0">
              <a:lnSpc>
                <a:spcPts val="2200"/>
              </a:lnSpc>
              <a:buNone/>
            </a:pPr>
            <a:r>
              <a:rPr lang="en-US" sz="1350" dirty="0">
                <a:solidFill>
                  <a:srgbClr val="2A2742"/>
                </a:solidFill>
                <a:latin typeface="Arimo" pitchFamily="34" charset="0"/>
                <a:ea typeface="Arimo" pitchFamily="34" charset="-122"/>
                <a:cs typeface="Arimo" pitchFamily="34" charset="-120"/>
              </a:rPr>
              <a:t>Recognition and status</a:t>
            </a:r>
            <a:endParaRPr lang="en-US" sz="1350" dirty="0"/>
          </a:p>
        </p:txBody>
      </p:sp>
      <p:sp>
        <p:nvSpPr>
          <p:cNvPr id="12" name="Shape 8"/>
          <p:cNvSpPr/>
          <p:nvPr/>
        </p:nvSpPr>
        <p:spPr>
          <a:xfrm>
            <a:off x="5337810" y="3500795"/>
            <a:ext cx="8627031" cy="11430"/>
          </a:xfrm>
          <a:prstGeom prst="roundRect">
            <a:avLst>
              <a:gd name="adj" fmla="val 652295"/>
            </a:avLst>
          </a:prstGeom>
          <a:solidFill>
            <a:srgbClr val="BDB8DF"/>
          </a:solidFill>
          <a:ln/>
        </p:spPr>
      </p:sp>
      <p:pic>
        <p:nvPicPr>
          <p:cNvPr id="13" name="Image 2" descr="preencoded.png">    </p:cNvPr>
          <p:cNvPicPr>
            <a:picLocks noChangeAspect="1"/>
          </p:cNvPicPr>
          <p:nvPr/>
        </p:nvPicPr>
        <p:blipFill>
          <a:blip r:embed="rId3"/>
          <a:stretch>
            <a:fillRect/>
          </a:stretch>
        </p:blipFill>
        <p:spPr>
          <a:xfrm>
            <a:off x="1980128" y="3532465"/>
            <a:ext cx="3976092" cy="1022628"/>
          </a:xfrm>
          <a:prstGeom prst="rect">
            <a:avLst/>
          </a:prstGeom>
        </p:spPr>
      </p:pic>
      <p:sp>
        <p:nvSpPr>
          <p:cNvPr id="14" name="Text 9"/>
          <p:cNvSpPr/>
          <p:nvPr/>
        </p:nvSpPr>
        <p:spPr>
          <a:xfrm>
            <a:off x="3843338" y="3887748"/>
            <a:ext cx="249555" cy="311944"/>
          </a:xfrm>
          <a:prstGeom prst="rect">
            <a:avLst/>
          </a:prstGeom>
          <a:noFill/>
          <a:ln/>
        </p:spPr>
        <p:txBody>
          <a:bodyPr wrap="none" lIns="0" tIns="0" rIns="0" bIns="0" rtlCol="0" anchor="t"/>
          <a:lstStyle/>
          <a:p>
            <a:pPr algn="ctr" indent="0" marL="0">
              <a:lnSpc>
                <a:spcPts val="3100"/>
              </a:lnSpc>
              <a:buNone/>
            </a:pPr>
            <a:r>
              <a:rPr lang="en-US" sz="1950" b="1" dirty="0">
                <a:solidFill>
                  <a:srgbClr val="2A2742"/>
                </a:solidFill>
                <a:latin typeface="Outfit Extra Bold" pitchFamily="34" charset="0"/>
                <a:ea typeface="Outfit Extra Bold" pitchFamily="34" charset="-122"/>
                <a:cs typeface="Outfit Extra Bold" pitchFamily="34" charset="-120"/>
              </a:rPr>
              <a:t>3</a:t>
            </a:r>
            <a:endParaRPr lang="en-US" sz="1950" dirty="0"/>
          </a:p>
        </p:txBody>
      </p:sp>
      <p:sp>
        <p:nvSpPr>
          <p:cNvPr id="15" name="Text 10"/>
          <p:cNvSpPr/>
          <p:nvPr/>
        </p:nvSpPr>
        <p:spPr>
          <a:xfrm>
            <a:off x="6133624" y="3709868"/>
            <a:ext cx="2179796" cy="277416"/>
          </a:xfrm>
          <a:prstGeom prst="rect">
            <a:avLst/>
          </a:prstGeom>
          <a:noFill/>
          <a:ln/>
        </p:spPr>
        <p:txBody>
          <a:bodyPr wrap="none" lIns="0" tIns="0" rIns="0" bIns="0" rtlCol="0" anchor="t"/>
          <a:lstStyle/>
          <a:p>
            <a:pPr algn="l" indent="0" marL="0">
              <a:lnSpc>
                <a:spcPts val="2150"/>
              </a:lnSpc>
              <a:buNone/>
            </a:pPr>
            <a:r>
              <a:rPr lang="en-US" sz="1700" b="1" dirty="0">
                <a:solidFill>
                  <a:srgbClr val="2A2742"/>
                </a:solidFill>
                <a:latin typeface="Outfit Extra Bold" pitchFamily="34" charset="0"/>
                <a:ea typeface="Outfit Extra Bold" pitchFamily="34" charset="-122"/>
                <a:cs typeface="Outfit Extra Bold" pitchFamily="34" charset="-120"/>
              </a:rPr>
              <a:t>Social Needs</a:t>
            </a:r>
            <a:endParaRPr lang="en-US" sz="1700" dirty="0"/>
          </a:p>
        </p:txBody>
      </p:sp>
      <p:sp>
        <p:nvSpPr>
          <p:cNvPr id="16" name="Text 11"/>
          <p:cNvSpPr/>
          <p:nvPr/>
        </p:nvSpPr>
        <p:spPr>
          <a:xfrm>
            <a:off x="6133624" y="4093726"/>
            <a:ext cx="2179796" cy="283964"/>
          </a:xfrm>
          <a:prstGeom prst="rect">
            <a:avLst/>
          </a:prstGeom>
          <a:noFill/>
          <a:ln/>
        </p:spPr>
        <p:txBody>
          <a:bodyPr wrap="none" lIns="0" tIns="0" rIns="0" bIns="0" rtlCol="0" anchor="t"/>
          <a:lstStyle/>
          <a:p>
            <a:pPr algn="l" indent="0" marL="0">
              <a:lnSpc>
                <a:spcPts val="2200"/>
              </a:lnSpc>
              <a:buNone/>
            </a:pPr>
            <a:r>
              <a:rPr lang="en-US" sz="1350" dirty="0">
                <a:solidFill>
                  <a:srgbClr val="2A2742"/>
                </a:solidFill>
                <a:latin typeface="Arimo" pitchFamily="34" charset="0"/>
                <a:ea typeface="Arimo" pitchFamily="34" charset="-122"/>
                <a:cs typeface="Arimo" pitchFamily="34" charset="-120"/>
              </a:rPr>
              <a:t>Belonging and relationships</a:t>
            </a:r>
            <a:endParaRPr lang="en-US" sz="1350" dirty="0"/>
          </a:p>
        </p:txBody>
      </p:sp>
      <p:sp>
        <p:nvSpPr>
          <p:cNvPr id="17" name="Shape 12"/>
          <p:cNvSpPr/>
          <p:nvPr/>
        </p:nvSpPr>
        <p:spPr>
          <a:xfrm>
            <a:off x="6000512" y="4567714"/>
            <a:ext cx="7964329" cy="11430"/>
          </a:xfrm>
          <a:prstGeom prst="roundRect">
            <a:avLst>
              <a:gd name="adj" fmla="val 652295"/>
            </a:avLst>
          </a:prstGeom>
          <a:solidFill>
            <a:srgbClr val="BDB8DF"/>
          </a:solidFill>
          <a:ln/>
        </p:spPr>
      </p:sp>
      <p:pic>
        <p:nvPicPr>
          <p:cNvPr id="18" name="Image 3" descr="preencoded.png">    </p:cNvPr>
          <p:cNvPicPr>
            <a:picLocks noChangeAspect="1"/>
          </p:cNvPicPr>
          <p:nvPr/>
        </p:nvPicPr>
        <p:blipFill>
          <a:blip r:embed="rId4"/>
          <a:stretch>
            <a:fillRect/>
          </a:stretch>
        </p:blipFill>
        <p:spPr>
          <a:xfrm>
            <a:off x="1317427" y="4599384"/>
            <a:ext cx="5301496" cy="1022628"/>
          </a:xfrm>
          <a:prstGeom prst="rect">
            <a:avLst/>
          </a:prstGeom>
        </p:spPr>
      </p:pic>
      <p:sp>
        <p:nvSpPr>
          <p:cNvPr id="19" name="Text 13"/>
          <p:cNvSpPr/>
          <p:nvPr/>
        </p:nvSpPr>
        <p:spPr>
          <a:xfrm>
            <a:off x="3843338" y="4954667"/>
            <a:ext cx="249555" cy="311944"/>
          </a:xfrm>
          <a:prstGeom prst="rect">
            <a:avLst/>
          </a:prstGeom>
          <a:noFill/>
          <a:ln/>
        </p:spPr>
        <p:txBody>
          <a:bodyPr wrap="none" lIns="0" tIns="0" rIns="0" bIns="0" rtlCol="0" anchor="t"/>
          <a:lstStyle/>
          <a:p>
            <a:pPr algn="ctr" indent="0" marL="0">
              <a:lnSpc>
                <a:spcPts val="3100"/>
              </a:lnSpc>
              <a:buNone/>
            </a:pPr>
            <a:r>
              <a:rPr lang="en-US" sz="1950" b="1" dirty="0">
                <a:solidFill>
                  <a:srgbClr val="2A2742"/>
                </a:solidFill>
                <a:latin typeface="Outfit Extra Bold" pitchFamily="34" charset="0"/>
                <a:ea typeface="Outfit Extra Bold" pitchFamily="34" charset="-122"/>
                <a:cs typeface="Outfit Extra Bold" pitchFamily="34" charset="-120"/>
              </a:rPr>
              <a:t>4</a:t>
            </a:r>
            <a:endParaRPr lang="en-US" sz="1950" dirty="0"/>
          </a:p>
        </p:txBody>
      </p:sp>
      <p:sp>
        <p:nvSpPr>
          <p:cNvPr id="20" name="Text 14"/>
          <p:cNvSpPr/>
          <p:nvPr/>
        </p:nvSpPr>
        <p:spPr>
          <a:xfrm>
            <a:off x="6796326" y="4776788"/>
            <a:ext cx="1626989" cy="277416"/>
          </a:xfrm>
          <a:prstGeom prst="rect">
            <a:avLst/>
          </a:prstGeom>
          <a:noFill/>
          <a:ln/>
        </p:spPr>
        <p:txBody>
          <a:bodyPr wrap="none" lIns="0" tIns="0" rIns="0" bIns="0" rtlCol="0" anchor="t"/>
          <a:lstStyle/>
          <a:p>
            <a:pPr algn="l" indent="0" marL="0">
              <a:lnSpc>
                <a:spcPts val="2150"/>
              </a:lnSpc>
              <a:buNone/>
            </a:pPr>
            <a:r>
              <a:rPr lang="en-US" sz="1700" b="1" dirty="0">
                <a:solidFill>
                  <a:srgbClr val="2A2742"/>
                </a:solidFill>
                <a:latin typeface="Outfit Extra Bold" pitchFamily="34" charset="0"/>
                <a:ea typeface="Outfit Extra Bold" pitchFamily="34" charset="-122"/>
                <a:cs typeface="Outfit Extra Bold" pitchFamily="34" charset="-120"/>
              </a:rPr>
              <a:t>Safety Needs</a:t>
            </a:r>
            <a:endParaRPr lang="en-US" sz="1700" dirty="0"/>
          </a:p>
        </p:txBody>
      </p:sp>
      <p:sp>
        <p:nvSpPr>
          <p:cNvPr id="21" name="Text 15"/>
          <p:cNvSpPr/>
          <p:nvPr/>
        </p:nvSpPr>
        <p:spPr>
          <a:xfrm>
            <a:off x="6796326" y="5160645"/>
            <a:ext cx="1626989" cy="283964"/>
          </a:xfrm>
          <a:prstGeom prst="rect">
            <a:avLst/>
          </a:prstGeom>
          <a:noFill/>
          <a:ln/>
        </p:spPr>
        <p:txBody>
          <a:bodyPr wrap="none" lIns="0" tIns="0" rIns="0" bIns="0" rtlCol="0" anchor="t"/>
          <a:lstStyle/>
          <a:p>
            <a:pPr algn="l" indent="0" marL="0">
              <a:lnSpc>
                <a:spcPts val="2200"/>
              </a:lnSpc>
              <a:buNone/>
            </a:pPr>
            <a:r>
              <a:rPr lang="en-US" sz="1350" dirty="0">
                <a:solidFill>
                  <a:srgbClr val="2A2742"/>
                </a:solidFill>
                <a:latin typeface="Arimo" pitchFamily="34" charset="0"/>
                <a:ea typeface="Arimo" pitchFamily="34" charset="-122"/>
                <a:cs typeface="Arimo" pitchFamily="34" charset="-120"/>
              </a:rPr>
              <a:t>Security and stability</a:t>
            </a:r>
            <a:endParaRPr lang="en-US" sz="1350" dirty="0"/>
          </a:p>
        </p:txBody>
      </p:sp>
      <p:sp>
        <p:nvSpPr>
          <p:cNvPr id="22" name="Shape 16"/>
          <p:cNvSpPr/>
          <p:nvPr/>
        </p:nvSpPr>
        <p:spPr>
          <a:xfrm>
            <a:off x="6663214" y="5634633"/>
            <a:ext cx="7301627" cy="11430"/>
          </a:xfrm>
          <a:prstGeom prst="roundRect">
            <a:avLst>
              <a:gd name="adj" fmla="val 652295"/>
            </a:avLst>
          </a:prstGeom>
          <a:solidFill>
            <a:srgbClr val="BDB8DF"/>
          </a:solidFill>
          <a:ln/>
        </p:spPr>
      </p:sp>
      <p:pic>
        <p:nvPicPr>
          <p:cNvPr id="23" name="Image 4" descr="preencoded.png">    </p:cNvPr>
          <p:cNvPicPr>
            <a:picLocks noChangeAspect="1"/>
          </p:cNvPicPr>
          <p:nvPr/>
        </p:nvPicPr>
        <p:blipFill>
          <a:blip r:embed="rId5"/>
          <a:stretch>
            <a:fillRect/>
          </a:stretch>
        </p:blipFill>
        <p:spPr>
          <a:xfrm>
            <a:off x="654725" y="5666303"/>
            <a:ext cx="6626900" cy="1022628"/>
          </a:xfrm>
          <a:prstGeom prst="rect">
            <a:avLst/>
          </a:prstGeom>
        </p:spPr>
      </p:pic>
      <p:sp>
        <p:nvSpPr>
          <p:cNvPr id="24" name="Text 17"/>
          <p:cNvSpPr/>
          <p:nvPr/>
        </p:nvSpPr>
        <p:spPr>
          <a:xfrm>
            <a:off x="3843338" y="6021586"/>
            <a:ext cx="249555" cy="311944"/>
          </a:xfrm>
          <a:prstGeom prst="rect">
            <a:avLst/>
          </a:prstGeom>
          <a:noFill/>
          <a:ln/>
        </p:spPr>
        <p:txBody>
          <a:bodyPr wrap="none" lIns="0" tIns="0" rIns="0" bIns="0" rtlCol="0" anchor="t"/>
          <a:lstStyle/>
          <a:p>
            <a:pPr algn="ctr" indent="0" marL="0">
              <a:lnSpc>
                <a:spcPts val="3100"/>
              </a:lnSpc>
              <a:buNone/>
            </a:pPr>
            <a:r>
              <a:rPr lang="en-US" sz="1950" b="1" dirty="0">
                <a:solidFill>
                  <a:srgbClr val="2A2742"/>
                </a:solidFill>
                <a:latin typeface="Outfit Extra Bold" pitchFamily="34" charset="0"/>
                <a:ea typeface="Outfit Extra Bold" pitchFamily="34" charset="-122"/>
                <a:cs typeface="Outfit Extra Bold" pitchFamily="34" charset="-120"/>
              </a:rPr>
              <a:t>5</a:t>
            </a:r>
            <a:endParaRPr lang="en-US" sz="1950" dirty="0"/>
          </a:p>
        </p:txBody>
      </p:sp>
      <p:sp>
        <p:nvSpPr>
          <p:cNvPr id="25" name="Text 18"/>
          <p:cNvSpPr/>
          <p:nvPr/>
        </p:nvSpPr>
        <p:spPr>
          <a:xfrm>
            <a:off x="7459027" y="5843707"/>
            <a:ext cx="2057876" cy="277416"/>
          </a:xfrm>
          <a:prstGeom prst="rect">
            <a:avLst/>
          </a:prstGeom>
          <a:noFill/>
          <a:ln/>
        </p:spPr>
        <p:txBody>
          <a:bodyPr wrap="none" lIns="0" tIns="0" rIns="0" bIns="0" rtlCol="0" anchor="t"/>
          <a:lstStyle/>
          <a:p>
            <a:pPr algn="l" indent="0" marL="0">
              <a:lnSpc>
                <a:spcPts val="2150"/>
              </a:lnSpc>
              <a:buNone/>
            </a:pPr>
            <a:r>
              <a:rPr lang="en-US" sz="1700" b="1" dirty="0">
                <a:solidFill>
                  <a:srgbClr val="2A2742"/>
                </a:solidFill>
                <a:latin typeface="Outfit Extra Bold" pitchFamily="34" charset="0"/>
                <a:ea typeface="Outfit Extra Bold" pitchFamily="34" charset="-122"/>
                <a:cs typeface="Outfit Extra Bold" pitchFamily="34" charset="-120"/>
              </a:rPr>
              <a:t>Physiological Needs</a:t>
            </a:r>
            <a:endParaRPr lang="en-US" sz="1700" dirty="0"/>
          </a:p>
        </p:txBody>
      </p:sp>
      <p:sp>
        <p:nvSpPr>
          <p:cNvPr id="26" name="Text 19"/>
          <p:cNvSpPr/>
          <p:nvPr/>
        </p:nvSpPr>
        <p:spPr>
          <a:xfrm>
            <a:off x="7459027" y="6227564"/>
            <a:ext cx="2057876" cy="283964"/>
          </a:xfrm>
          <a:prstGeom prst="rect">
            <a:avLst/>
          </a:prstGeom>
          <a:noFill/>
          <a:ln/>
        </p:spPr>
        <p:txBody>
          <a:bodyPr wrap="none" lIns="0" tIns="0" rIns="0" bIns="0" rtlCol="0" anchor="t"/>
          <a:lstStyle/>
          <a:p>
            <a:pPr algn="l" indent="0" marL="0">
              <a:lnSpc>
                <a:spcPts val="2200"/>
              </a:lnSpc>
              <a:buNone/>
            </a:pPr>
            <a:r>
              <a:rPr lang="en-US" sz="1350" dirty="0">
                <a:solidFill>
                  <a:srgbClr val="2A2742"/>
                </a:solidFill>
                <a:latin typeface="Arimo" pitchFamily="34" charset="0"/>
                <a:ea typeface="Arimo" pitchFamily="34" charset="-122"/>
                <a:cs typeface="Arimo" pitchFamily="34" charset="-120"/>
              </a:rPr>
              <a:t>Basic survival needs</a:t>
            </a:r>
            <a:endParaRPr lang="en-US" sz="1350" dirty="0"/>
          </a:p>
        </p:txBody>
      </p:sp>
      <p:sp>
        <p:nvSpPr>
          <p:cNvPr id="27" name="Text 20"/>
          <p:cNvSpPr/>
          <p:nvPr/>
        </p:nvSpPr>
        <p:spPr>
          <a:xfrm>
            <a:off x="621268" y="6888599"/>
            <a:ext cx="13387864" cy="851892"/>
          </a:xfrm>
          <a:prstGeom prst="rect">
            <a:avLst/>
          </a:prstGeom>
          <a:noFill/>
          <a:ln/>
        </p:spPr>
        <p:txBody>
          <a:bodyPr wrap="square" lIns="0" tIns="0" rIns="0" bIns="0" rtlCol="0" anchor="t"/>
          <a:lstStyle/>
          <a:p>
            <a:pPr algn="l" indent="0" marL="0">
              <a:lnSpc>
                <a:spcPts val="2200"/>
              </a:lnSpc>
              <a:buNone/>
            </a:pPr>
            <a:r>
              <a:rPr lang="en-US" sz="1350" dirty="0">
                <a:solidFill>
                  <a:srgbClr val="2A2742"/>
                </a:solidFill>
                <a:latin typeface="Arimo" pitchFamily="34" charset="0"/>
                <a:ea typeface="Arimo" pitchFamily="34" charset="-122"/>
                <a:cs typeface="Arimo" pitchFamily="34" charset="-120"/>
              </a:rPr>
              <a:t>Maslow's hierarchy encompasses five ascending levels. Understanding the unique needs and desires of each employee is a critical step in the development of motivation strategies. Motivational techniques have been associated with these levels of need, providing sales managers with a frame of reference when developing techniques that target particular groups of employees.</a:t>
            </a:r>
            <a:endParaRPr lang="en-US" sz="13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851065"/>
            <a:ext cx="6544628" cy="708779"/>
          </a:xfrm>
          <a:prstGeom prst="rect">
            <a:avLst/>
          </a:prstGeom>
          <a:noFill/>
          <a:ln/>
        </p:spPr>
        <p:txBody>
          <a:bodyPr wrap="non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Types of Sales Incentives</a:t>
            </a:r>
            <a:endParaRPr lang="en-US" sz="4450" dirty="0"/>
          </a:p>
        </p:txBody>
      </p:sp>
      <p:sp>
        <p:nvSpPr>
          <p:cNvPr id="3" name="Text 1"/>
          <p:cNvSpPr/>
          <p:nvPr/>
        </p:nvSpPr>
        <p:spPr>
          <a:xfrm>
            <a:off x="793790" y="3126819"/>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31971"/>
                </a:solidFill>
                <a:latin typeface="Outfit Extra Bold" pitchFamily="34" charset="0"/>
                <a:ea typeface="Outfit Extra Bold" pitchFamily="34" charset="-122"/>
                <a:cs typeface="Outfit Extra Bold" pitchFamily="34" charset="-120"/>
              </a:rPr>
              <a:t>Monetary Incentives</a:t>
            </a:r>
            <a:endParaRPr lang="en-US" sz="2200" dirty="0"/>
          </a:p>
        </p:txBody>
      </p:sp>
      <p:sp>
        <p:nvSpPr>
          <p:cNvPr id="4" name="Text 2"/>
          <p:cNvSpPr/>
          <p:nvPr/>
        </p:nvSpPr>
        <p:spPr>
          <a:xfrm>
            <a:off x="793790" y="3707963"/>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2A2742"/>
                </a:solidFill>
                <a:latin typeface="Arimo" pitchFamily="34" charset="0"/>
                <a:ea typeface="Arimo" pitchFamily="34" charset="-122"/>
                <a:cs typeface="Arimo" pitchFamily="34" charset="-120"/>
              </a:rPr>
              <a:t>Base pay</a:t>
            </a:r>
            <a:endParaRPr lang="en-US" sz="1750" dirty="0"/>
          </a:p>
        </p:txBody>
      </p:sp>
      <p:sp>
        <p:nvSpPr>
          <p:cNvPr id="5" name="Text 3"/>
          <p:cNvSpPr/>
          <p:nvPr/>
        </p:nvSpPr>
        <p:spPr>
          <a:xfrm>
            <a:off x="793790" y="4150162"/>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2A2742"/>
                </a:solidFill>
                <a:latin typeface="Arimo" pitchFamily="34" charset="0"/>
                <a:ea typeface="Arimo" pitchFamily="34" charset="-122"/>
                <a:cs typeface="Arimo" pitchFamily="34" charset="-120"/>
              </a:rPr>
              <a:t>Sales commissions</a:t>
            </a:r>
            <a:endParaRPr lang="en-US" sz="1750" dirty="0"/>
          </a:p>
        </p:txBody>
      </p:sp>
      <p:sp>
        <p:nvSpPr>
          <p:cNvPr id="6" name="Text 4"/>
          <p:cNvSpPr/>
          <p:nvPr/>
        </p:nvSpPr>
        <p:spPr>
          <a:xfrm>
            <a:off x="793790" y="4592360"/>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2A2742"/>
                </a:solidFill>
                <a:latin typeface="Arimo" pitchFamily="34" charset="0"/>
                <a:ea typeface="Arimo" pitchFamily="34" charset="-122"/>
                <a:cs typeface="Arimo" pitchFamily="34" charset="-120"/>
              </a:rPr>
              <a:t>Bonuses</a:t>
            </a:r>
            <a:endParaRPr lang="en-US" sz="1750" dirty="0"/>
          </a:p>
        </p:txBody>
      </p:sp>
      <p:sp>
        <p:nvSpPr>
          <p:cNvPr id="7" name="Text 5"/>
          <p:cNvSpPr/>
          <p:nvPr/>
        </p:nvSpPr>
        <p:spPr>
          <a:xfrm>
            <a:off x="7599521" y="3126819"/>
            <a:ext cx="3236952" cy="354330"/>
          </a:xfrm>
          <a:prstGeom prst="rect">
            <a:avLst/>
          </a:prstGeom>
          <a:noFill/>
          <a:ln/>
        </p:spPr>
        <p:txBody>
          <a:bodyPr wrap="none" lIns="0" tIns="0" rIns="0" bIns="0" rtlCol="0" anchor="t"/>
          <a:lstStyle/>
          <a:p>
            <a:pPr algn="l" indent="0" marL="0">
              <a:lnSpc>
                <a:spcPts val="2750"/>
              </a:lnSpc>
              <a:buNone/>
            </a:pPr>
            <a:r>
              <a:rPr lang="en-US" sz="2200" b="1" dirty="0">
                <a:solidFill>
                  <a:srgbClr val="231971"/>
                </a:solidFill>
                <a:latin typeface="Outfit Extra Bold" pitchFamily="34" charset="0"/>
                <a:ea typeface="Outfit Extra Bold" pitchFamily="34" charset="-122"/>
                <a:cs typeface="Outfit Extra Bold" pitchFamily="34" charset="-120"/>
              </a:rPr>
              <a:t>Nonmonetary Incentives</a:t>
            </a:r>
            <a:endParaRPr lang="en-US" sz="2200" dirty="0"/>
          </a:p>
        </p:txBody>
      </p:sp>
      <p:sp>
        <p:nvSpPr>
          <p:cNvPr id="8" name="Text 6"/>
          <p:cNvSpPr/>
          <p:nvPr/>
        </p:nvSpPr>
        <p:spPr>
          <a:xfrm>
            <a:off x="7599521" y="3707963"/>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2A2742"/>
                </a:solidFill>
                <a:latin typeface="Arimo" pitchFamily="34" charset="0"/>
                <a:ea typeface="Arimo" pitchFamily="34" charset="-122"/>
                <a:cs typeface="Arimo" pitchFamily="34" charset="-120"/>
              </a:rPr>
              <a:t>Paid vacations</a:t>
            </a:r>
            <a:endParaRPr lang="en-US" sz="1750" dirty="0"/>
          </a:p>
        </p:txBody>
      </p:sp>
      <p:sp>
        <p:nvSpPr>
          <p:cNvPr id="9" name="Text 7"/>
          <p:cNvSpPr/>
          <p:nvPr/>
        </p:nvSpPr>
        <p:spPr>
          <a:xfrm>
            <a:off x="7599521" y="4150162"/>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2A2742"/>
                </a:solidFill>
                <a:latin typeface="Arimo" pitchFamily="34" charset="0"/>
                <a:ea typeface="Arimo" pitchFamily="34" charset="-122"/>
                <a:cs typeface="Arimo" pitchFamily="34" charset="-120"/>
              </a:rPr>
              <a:t>Public recognition</a:t>
            </a:r>
            <a:endParaRPr lang="en-US" sz="1750" dirty="0"/>
          </a:p>
        </p:txBody>
      </p:sp>
      <p:sp>
        <p:nvSpPr>
          <p:cNvPr id="10" name="Text 8"/>
          <p:cNvSpPr/>
          <p:nvPr/>
        </p:nvSpPr>
        <p:spPr>
          <a:xfrm>
            <a:off x="7599521" y="4592360"/>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2A2742"/>
                </a:solidFill>
                <a:latin typeface="Arimo" pitchFamily="34" charset="0"/>
                <a:ea typeface="Arimo" pitchFamily="34" charset="-122"/>
                <a:cs typeface="Arimo" pitchFamily="34" charset="-120"/>
              </a:rPr>
              <a:t>Praise</a:t>
            </a:r>
            <a:endParaRPr lang="en-US" sz="1750" dirty="0"/>
          </a:p>
        </p:txBody>
      </p:sp>
      <p:sp>
        <p:nvSpPr>
          <p:cNvPr id="11" name="Text 9"/>
          <p:cNvSpPr/>
          <p:nvPr/>
        </p:nvSpPr>
        <p:spPr>
          <a:xfrm>
            <a:off x="793790" y="5289709"/>
            <a:ext cx="13042821" cy="1088708"/>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Sales personnel work in many different situations, so having a set of motivational tools available is important. The types of incentives used to motivate sales personnel can be categorized into two primary types: monetary and nonmonetary. When designed and used effectively, incentives can greatly impact sales behaviors and outcomes.</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811899"/>
          </a:xfrm>
          <a:prstGeom prst="rect">
            <a:avLst/>
          </a:prstGeom>
        </p:spPr>
      </p:pic>
      <p:sp>
        <p:nvSpPr>
          <p:cNvPr id="3" name="Text 0"/>
          <p:cNvSpPr/>
          <p:nvPr/>
        </p:nvSpPr>
        <p:spPr>
          <a:xfrm>
            <a:off x="787241" y="3430429"/>
            <a:ext cx="7436406" cy="702826"/>
          </a:xfrm>
          <a:prstGeom prst="rect">
            <a:avLst/>
          </a:prstGeom>
          <a:noFill/>
          <a:ln/>
        </p:spPr>
        <p:txBody>
          <a:bodyPr wrap="none" lIns="0" tIns="0" rIns="0" bIns="0" rtlCol="0" anchor="t"/>
          <a:lstStyle/>
          <a:p>
            <a:pPr algn="l" indent="0" marL="0">
              <a:lnSpc>
                <a:spcPts val="5500"/>
              </a:lnSpc>
              <a:buNone/>
            </a:pPr>
            <a:r>
              <a:rPr lang="en-US" sz="4400" b="1" dirty="0">
                <a:solidFill>
                  <a:srgbClr val="231971"/>
                </a:solidFill>
                <a:latin typeface="Outfit Extra Bold" pitchFamily="34" charset="0"/>
                <a:ea typeface="Outfit Extra Bold" pitchFamily="34" charset="-122"/>
                <a:cs typeface="Outfit Extra Bold" pitchFamily="34" charset="-120"/>
              </a:rPr>
              <a:t>Monetary Incentives in Sales</a:t>
            </a:r>
            <a:endParaRPr lang="en-US" sz="4400" dirty="0"/>
          </a:p>
        </p:txBody>
      </p:sp>
      <p:sp>
        <p:nvSpPr>
          <p:cNvPr id="4" name="Shape 1"/>
          <p:cNvSpPr/>
          <p:nvPr/>
        </p:nvSpPr>
        <p:spPr>
          <a:xfrm>
            <a:off x="787241" y="4723686"/>
            <a:ext cx="506135" cy="506135"/>
          </a:xfrm>
          <a:prstGeom prst="roundRect">
            <a:avLst>
              <a:gd name="adj" fmla="val 18667"/>
            </a:avLst>
          </a:prstGeom>
          <a:solidFill>
            <a:srgbClr val="E9E6FA"/>
          </a:solidFill>
          <a:ln w="7620">
            <a:solidFill>
              <a:srgbClr val="BDB8DF"/>
            </a:solidFill>
            <a:prstDash val="solid"/>
          </a:ln>
        </p:spPr>
      </p:sp>
      <p:sp>
        <p:nvSpPr>
          <p:cNvPr id="5" name="Text 2"/>
          <p:cNvSpPr/>
          <p:nvPr/>
        </p:nvSpPr>
        <p:spPr>
          <a:xfrm>
            <a:off x="871538" y="4765834"/>
            <a:ext cx="337423" cy="421719"/>
          </a:xfrm>
          <a:prstGeom prst="rect">
            <a:avLst/>
          </a:prstGeom>
          <a:noFill/>
          <a:ln/>
        </p:spPr>
        <p:txBody>
          <a:bodyPr wrap="none" lIns="0" tIns="0" rIns="0" bIns="0" rtlCol="0" anchor="t"/>
          <a:lstStyle/>
          <a:p>
            <a:pPr algn="ctr" indent="0" marL="0">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1</a:t>
            </a:r>
            <a:endParaRPr lang="en-US" sz="2650" dirty="0"/>
          </a:p>
        </p:txBody>
      </p:sp>
      <p:sp>
        <p:nvSpPr>
          <p:cNvPr id="6" name="Text 3"/>
          <p:cNvSpPr/>
          <p:nvPr/>
        </p:nvSpPr>
        <p:spPr>
          <a:xfrm>
            <a:off x="1518285" y="4723686"/>
            <a:ext cx="2811899" cy="351472"/>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Commission on Sales</a:t>
            </a:r>
            <a:endParaRPr lang="en-US" sz="2200" dirty="0"/>
          </a:p>
        </p:txBody>
      </p:sp>
      <p:sp>
        <p:nvSpPr>
          <p:cNvPr id="7" name="Text 4"/>
          <p:cNvSpPr/>
          <p:nvPr/>
        </p:nvSpPr>
        <p:spPr>
          <a:xfrm>
            <a:off x="1518285" y="5210056"/>
            <a:ext cx="5684520" cy="719614"/>
          </a:xfrm>
          <a:prstGeom prst="rect">
            <a:avLst/>
          </a:prstGeom>
          <a:noFill/>
          <a:ln/>
        </p:spPr>
        <p:txBody>
          <a:bodyPr wrap="square" lIns="0" tIns="0" rIns="0" bIns="0" rtlCol="0" anchor="t"/>
          <a:lstStyle/>
          <a:p>
            <a:pPr algn="l" indent="0" marL="0">
              <a:lnSpc>
                <a:spcPts val="2800"/>
              </a:lnSpc>
              <a:buNone/>
            </a:pPr>
            <a:r>
              <a:rPr lang="en-US" sz="1750" dirty="0">
                <a:solidFill>
                  <a:srgbClr val="2A2742"/>
                </a:solidFill>
                <a:latin typeface="Arimo" pitchFamily="34" charset="0"/>
                <a:ea typeface="Arimo" pitchFamily="34" charset="-122"/>
                <a:cs typeface="Arimo" pitchFamily="34" charset="-120"/>
              </a:rPr>
              <a:t>The main monetary form of sales compensation is a commission on sales.</a:t>
            </a:r>
            <a:endParaRPr lang="en-US" sz="1750" dirty="0"/>
          </a:p>
        </p:txBody>
      </p:sp>
      <p:sp>
        <p:nvSpPr>
          <p:cNvPr id="8" name="Shape 5"/>
          <p:cNvSpPr/>
          <p:nvPr/>
        </p:nvSpPr>
        <p:spPr>
          <a:xfrm>
            <a:off x="7427714" y="4723686"/>
            <a:ext cx="506135" cy="506135"/>
          </a:xfrm>
          <a:prstGeom prst="roundRect">
            <a:avLst>
              <a:gd name="adj" fmla="val 18667"/>
            </a:avLst>
          </a:prstGeom>
          <a:solidFill>
            <a:srgbClr val="E9E6FA"/>
          </a:solidFill>
          <a:ln w="7620">
            <a:solidFill>
              <a:srgbClr val="BDB8DF"/>
            </a:solidFill>
            <a:prstDash val="solid"/>
          </a:ln>
        </p:spPr>
      </p:sp>
      <p:sp>
        <p:nvSpPr>
          <p:cNvPr id="9" name="Text 6"/>
          <p:cNvSpPr/>
          <p:nvPr/>
        </p:nvSpPr>
        <p:spPr>
          <a:xfrm>
            <a:off x="7512010" y="4765834"/>
            <a:ext cx="337423" cy="421719"/>
          </a:xfrm>
          <a:prstGeom prst="rect">
            <a:avLst/>
          </a:prstGeom>
          <a:noFill/>
          <a:ln/>
        </p:spPr>
        <p:txBody>
          <a:bodyPr wrap="none" lIns="0" tIns="0" rIns="0" bIns="0" rtlCol="0" anchor="t"/>
          <a:lstStyle/>
          <a:p>
            <a:pPr algn="ctr" indent="0" marL="0">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2</a:t>
            </a:r>
            <a:endParaRPr lang="en-US" sz="2650" dirty="0"/>
          </a:p>
        </p:txBody>
      </p:sp>
      <p:sp>
        <p:nvSpPr>
          <p:cNvPr id="10" name="Text 7"/>
          <p:cNvSpPr/>
          <p:nvPr/>
        </p:nvSpPr>
        <p:spPr>
          <a:xfrm>
            <a:off x="8158758" y="4723686"/>
            <a:ext cx="2811899" cy="351472"/>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Bonus for Targets</a:t>
            </a:r>
            <a:endParaRPr lang="en-US" sz="2200" dirty="0"/>
          </a:p>
        </p:txBody>
      </p:sp>
      <p:sp>
        <p:nvSpPr>
          <p:cNvPr id="11" name="Text 8"/>
          <p:cNvSpPr/>
          <p:nvPr/>
        </p:nvSpPr>
        <p:spPr>
          <a:xfrm>
            <a:off x="8158758" y="5210056"/>
            <a:ext cx="5684520" cy="719614"/>
          </a:xfrm>
          <a:prstGeom prst="rect">
            <a:avLst/>
          </a:prstGeom>
          <a:noFill/>
          <a:ln/>
        </p:spPr>
        <p:txBody>
          <a:bodyPr wrap="square" lIns="0" tIns="0" rIns="0" bIns="0" rtlCol="0" anchor="t"/>
          <a:lstStyle/>
          <a:p>
            <a:pPr algn="l" indent="0" marL="0">
              <a:lnSpc>
                <a:spcPts val="2800"/>
              </a:lnSpc>
              <a:buNone/>
            </a:pPr>
            <a:r>
              <a:rPr lang="en-US" sz="1750" dirty="0">
                <a:solidFill>
                  <a:srgbClr val="2A2742"/>
                </a:solidFill>
                <a:latin typeface="Arimo" pitchFamily="34" charset="0"/>
                <a:ea typeface="Arimo" pitchFamily="34" charset="-122"/>
                <a:cs typeface="Arimo" pitchFamily="34" charset="-120"/>
              </a:rPr>
              <a:t>A firm can offer salespeople a bonus for achieving or exceeding predefined sales targets.</a:t>
            </a:r>
            <a:endParaRPr lang="en-US" sz="1750" dirty="0"/>
          </a:p>
        </p:txBody>
      </p:sp>
      <p:sp>
        <p:nvSpPr>
          <p:cNvPr id="12" name="Shape 9"/>
          <p:cNvSpPr/>
          <p:nvPr/>
        </p:nvSpPr>
        <p:spPr>
          <a:xfrm>
            <a:off x="787241" y="6407587"/>
            <a:ext cx="506135" cy="506135"/>
          </a:xfrm>
          <a:prstGeom prst="roundRect">
            <a:avLst>
              <a:gd name="adj" fmla="val 18667"/>
            </a:avLst>
          </a:prstGeom>
          <a:solidFill>
            <a:srgbClr val="E9E6FA"/>
          </a:solidFill>
          <a:ln w="7620">
            <a:solidFill>
              <a:srgbClr val="BDB8DF"/>
            </a:solidFill>
            <a:prstDash val="solid"/>
          </a:ln>
        </p:spPr>
      </p:sp>
      <p:sp>
        <p:nvSpPr>
          <p:cNvPr id="13" name="Text 10"/>
          <p:cNvSpPr/>
          <p:nvPr/>
        </p:nvSpPr>
        <p:spPr>
          <a:xfrm>
            <a:off x="871538" y="6449735"/>
            <a:ext cx="337423" cy="421719"/>
          </a:xfrm>
          <a:prstGeom prst="rect">
            <a:avLst/>
          </a:prstGeom>
          <a:noFill/>
          <a:ln/>
        </p:spPr>
        <p:txBody>
          <a:bodyPr wrap="none" lIns="0" tIns="0" rIns="0" bIns="0" rtlCol="0" anchor="t"/>
          <a:lstStyle/>
          <a:p>
            <a:pPr algn="ctr" indent="0" marL="0">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3</a:t>
            </a:r>
            <a:endParaRPr lang="en-US" sz="2650" dirty="0"/>
          </a:p>
        </p:txBody>
      </p:sp>
      <p:sp>
        <p:nvSpPr>
          <p:cNvPr id="14" name="Text 11"/>
          <p:cNvSpPr/>
          <p:nvPr/>
        </p:nvSpPr>
        <p:spPr>
          <a:xfrm>
            <a:off x="1518285" y="6407587"/>
            <a:ext cx="3042523" cy="351472"/>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Commission Plus Bonus</a:t>
            </a:r>
            <a:endParaRPr lang="en-US" sz="2200" dirty="0"/>
          </a:p>
        </p:txBody>
      </p:sp>
      <p:sp>
        <p:nvSpPr>
          <p:cNvPr id="15" name="Text 12"/>
          <p:cNvSpPr/>
          <p:nvPr/>
        </p:nvSpPr>
        <p:spPr>
          <a:xfrm>
            <a:off x="1518285" y="6893957"/>
            <a:ext cx="5684520" cy="719614"/>
          </a:xfrm>
          <a:prstGeom prst="rect">
            <a:avLst/>
          </a:prstGeom>
          <a:noFill/>
          <a:ln/>
        </p:spPr>
        <p:txBody>
          <a:bodyPr wrap="square" lIns="0" tIns="0" rIns="0" bIns="0" rtlCol="0" anchor="t"/>
          <a:lstStyle/>
          <a:p>
            <a:pPr algn="l" indent="0" marL="0">
              <a:lnSpc>
                <a:spcPts val="2800"/>
              </a:lnSpc>
              <a:buNone/>
            </a:pPr>
            <a:r>
              <a:rPr lang="en-US" sz="1750" dirty="0">
                <a:solidFill>
                  <a:srgbClr val="2A2742"/>
                </a:solidFill>
                <a:latin typeface="Arimo" pitchFamily="34" charset="0"/>
                <a:ea typeface="Arimo" pitchFamily="34" charset="-122"/>
                <a:cs typeface="Arimo" pitchFamily="34" charset="-120"/>
              </a:rPr>
              <a:t>A combination of commission and bonus, used less often.</a:t>
            </a:r>
            <a:endParaRPr lang="en-US" sz="1750" dirty="0"/>
          </a:p>
        </p:txBody>
      </p:sp>
      <p:sp>
        <p:nvSpPr>
          <p:cNvPr id="16" name="Shape 13"/>
          <p:cNvSpPr/>
          <p:nvPr/>
        </p:nvSpPr>
        <p:spPr>
          <a:xfrm>
            <a:off x="7427714" y="6407587"/>
            <a:ext cx="506135" cy="506135"/>
          </a:xfrm>
          <a:prstGeom prst="roundRect">
            <a:avLst>
              <a:gd name="adj" fmla="val 18667"/>
            </a:avLst>
          </a:prstGeom>
          <a:solidFill>
            <a:srgbClr val="E9E6FA"/>
          </a:solidFill>
          <a:ln w="7620">
            <a:solidFill>
              <a:srgbClr val="BDB8DF"/>
            </a:solidFill>
            <a:prstDash val="solid"/>
          </a:ln>
        </p:spPr>
      </p:sp>
      <p:sp>
        <p:nvSpPr>
          <p:cNvPr id="17" name="Text 14"/>
          <p:cNvSpPr/>
          <p:nvPr/>
        </p:nvSpPr>
        <p:spPr>
          <a:xfrm>
            <a:off x="7512010" y="6449735"/>
            <a:ext cx="337423" cy="421719"/>
          </a:xfrm>
          <a:prstGeom prst="rect">
            <a:avLst/>
          </a:prstGeom>
          <a:noFill/>
          <a:ln/>
        </p:spPr>
        <p:txBody>
          <a:bodyPr wrap="none" lIns="0" tIns="0" rIns="0" bIns="0" rtlCol="0" anchor="t"/>
          <a:lstStyle/>
          <a:p>
            <a:pPr algn="ctr" indent="0" marL="0">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4</a:t>
            </a:r>
            <a:endParaRPr lang="en-US" sz="2650" dirty="0"/>
          </a:p>
        </p:txBody>
      </p:sp>
      <p:sp>
        <p:nvSpPr>
          <p:cNvPr id="18" name="Text 15"/>
          <p:cNvSpPr/>
          <p:nvPr/>
        </p:nvSpPr>
        <p:spPr>
          <a:xfrm>
            <a:off x="8158758" y="6407587"/>
            <a:ext cx="2811899" cy="351472"/>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Base Salary</a:t>
            </a:r>
            <a:endParaRPr lang="en-US" sz="2200" dirty="0"/>
          </a:p>
        </p:txBody>
      </p:sp>
      <p:sp>
        <p:nvSpPr>
          <p:cNvPr id="19" name="Text 16"/>
          <p:cNvSpPr/>
          <p:nvPr/>
        </p:nvSpPr>
        <p:spPr>
          <a:xfrm>
            <a:off x="8158758" y="6893957"/>
            <a:ext cx="5684520" cy="719614"/>
          </a:xfrm>
          <a:prstGeom prst="rect">
            <a:avLst/>
          </a:prstGeom>
          <a:noFill/>
          <a:ln/>
        </p:spPr>
        <p:txBody>
          <a:bodyPr wrap="square" lIns="0" tIns="0" rIns="0" bIns="0" rtlCol="0" anchor="t"/>
          <a:lstStyle/>
          <a:p>
            <a:pPr algn="l" indent="0" marL="0">
              <a:lnSpc>
                <a:spcPts val="2800"/>
              </a:lnSpc>
              <a:buNone/>
            </a:pPr>
            <a:r>
              <a:rPr lang="en-US" sz="1750" dirty="0">
                <a:solidFill>
                  <a:srgbClr val="2A2742"/>
                </a:solidFill>
                <a:latin typeface="Arimo" pitchFamily="34" charset="0"/>
                <a:ea typeface="Arimo" pitchFamily="34" charset="-122"/>
                <a:cs typeface="Arimo" pitchFamily="34" charset="-120"/>
              </a:rPr>
              <a:t>In addition to incentive payments, salespeople typically receive some guaranteed pay or base salary.</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2025-03-21T16:26:30Z</dcterms:created>
  <dcterms:modified xsi:type="dcterms:W3CDTF">2025-03-21T16:26:30Z</dcterms:modified>
</cp:coreProperties>
</file>