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64" r:id="rId2"/>
    <p:sldId id="268" r:id="rId3"/>
    <p:sldId id="257" r:id="rId4"/>
    <p:sldId id="258" r:id="rId5"/>
    <p:sldId id="259" r:id="rId6"/>
    <p:sldId id="260" r:id="rId7"/>
    <p:sldId id="261" r:id="rId8"/>
    <p:sldId id="262" r:id="rId9"/>
    <p:sldId id="266" r:id="rId10"/>
    <p:sldId id="263" r:id="rId11"/>
    <p:sldId id="267" r:id="rId12"/>
    <p:sldId id="270" r:id="rId13"/>
    <p:sldId id="271" r:id="rId14"/>
    <p:sldId id="272" r:id="rId15"/>
    <p:sldId id="273" r:id="rId16"/>
    <p:sldId id="274" r:id="rId17"/>
    <p:sldId id="275" r:id="rId18"/>
    <p:sldId id="277" r:id="rId19"/>
    <p:sldId id="278" r:id="rId20"/>
    <p:sldId id="279" r:id="rId21"/>
    <p:sldId id="280" r:id="rId22"/>
    <p:sldId id="281" r:id="rId23"/>
    <p:sldId id="283" r:id="rId24"/>
    <p:sldId id="284" r:id="rId25"/>
    <p:sldId id="285" r:id="rId26"/>
    <p:sldId id="286" r:id="rId27"/>
    <p:sldId id="287" r:id="rId28"/>
    <p:sldId id="288" r:id="rId29"/>
    <p:sldId id="289" r:id="rId30"/>
    <p:sldId id="290" r:id="rId31"/>
    <p:sldId id="291" r:id="rId32"/>
    <p:sldId id="292" r:id="rId33"/>
    <p:sldId id="293" r:id="rId34"/>
    <p:sldId id="294" r:id="rId35"/>
    <p:sldId id="295" r:id="rId36"/>
    <p:sldId id="296" r:id="rId37"/>
    <p:sldId id="297" r:id="rId38"/>
    <p:sldId id="298" r:id="rId39"/>
    <p:sldId id="299" r:id="rId40"/>
    <p:sldId id="300" r:id="rId41"/>
    <p:sldId id="301" r:id="rId42"/>
    <p:sldId id="302" r:id="rId43"/>
    <p:sldId id="303" r:id="rId44"/>
    <p:sldId id="304" r:id="rId45"/>
    <p:sldId id="305" r:id="rId46"/>
    <p:sldId id="306" r:id="rId47"/>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5" autoAdjust="0"/>
    <p:restoredTop sz="94660"/>
  </p:normalViewPr>
  <p:slideViewPr>
    <p:cSldViewPr snapToGrid="0">
      <p:cViewPr varScale="1">
        <p:scale>
          <a:sx n="76" d="100"/>
          <a:sy n="76" d="100"/>
        </p:scale>
        <p:origin x="456"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smtClean="0"/>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AA287797-C2CC-4E29-96B6-FCCF844E242E}" type="datetimeFigureOut">
              <a:rPr lang="fr-FR" smtClean="0"/>
              <a:t>13/12/2023</a:t>
            </a:fld>
            <a:endParaRPr lang="fr-FR"/>
          </a:p>
        </p:txBody>
      </p:sp>
      <p:sp>
        <p:nvSpPr>
          <p:cNvPr id="5" name="Footer Placeholder 4"/>
          <p:cNvSpPr>
            <a:spLocks noGrp="1"/>
          </p:cNvSpPr>
          <p:nvPr>
            <p:ph type="ftr" sz="quarter" idx="11"/>
          </p:nvPr>
        </p:nvSpPr>
        <p:spPr/>
        <p:txBody>
          <a:bodyPr/>
          <a:lstStyle/>
          <a:p>
            <a:endParaRPr lang="fr-F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89D4850F-1408-4E32-9C6B-76F99042BC4F}" type="slidenum">
              <a:rPr lang="fr-FR" smtClean="0"/>
              <a:t>‹N°›</a:t>
            </a:fld>
            <a:endParaRPr lang="fr-FR"/>
          </a:p>
        </p:txBody>
      </p:sp>
    </p:spTree>
    <p:extLst>
      <p:ext uri="{BB962C8B-B14F-4D97-AF65-F5344CB8AC3E}">
        <p14:creationId xmlns:p14="http://schemas.microsoft.com/office/powerpoint/2010/main" val="12060892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AA287797-C2CC-4E29-96B6-FCCF844E242E}" type="datetimeFigureOut">
              <a:rPr lang="fr-FR" smtClean="0"/>
              <a:t>13/12/2023</a:t>
            </a:fld>
            <a:endParaRPr lang="fr-FR"/>
          </a:p>
        </p:txBody>
      </p:sp>
      <p:sp>
        <p:nvSpPr>
          <p:cNvPr id="5" name="Footer Placeholder 4"/>
          <p:cNvSpPr>
            <a:spLocks noGrp="1"/>
          </p:cNvSpPr>
          <p:nvPr>
            <p:ph type="ftr" sz="quarter" idx="11"/>
          </p:nvPr>
        </p:nvSpPr>
        <p:spPr/>
        <p:txBody>
          <a:bodyPr/>
          <a:lstStyle/>
          <a:p>
            <a:endParaRPr lang="fr-F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9D4850F-1408-4E32-9C6B-76F99042BC4F}" type="slidenum">
              <a:rPr lang="fr-FR" smtClean="0"/>
              <a:t>‹N°›</a:t>
            </a:fld>
            <a:endParaRPr lang="fr-FR"/>
          </a:p>
        </p:txBody>
      </p:sp>
    </p:spTree>
    <p:extLst>
      <p:ext uri="{BB962C8B-B14F-4D97-AF65-F5344CB8AC3E}">
        <p14:creationId xmlns:p14="http://schemas.microsoft.com/office/powerpoint/2010/main" val="26548116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AA287797-C2CC-4E29-96B6-FCCF844E242E}" type="datetimeFigureOut">
              <a:rPr lang="fr-FR" smtClean="0"/>
              <a:t>13/12/2023</a:t>
            </a:fld>
            <a:endParaRPr lang="fr-FR"/>
          </a:p>
        </p:txBody>
      </p:sp>
      <p:sp>
        <p:nvSpPr>
          <p:cNvPr id="5" name="Footer Placeholder 4"/>
          <p:cNvSpPr>
            <a:spLocks noGrp="1"/>
          </p:cNvSpPr>
          <p:nvPr>
            <p:ph type="ftr" sz="quarter" idx="11"/>
          </p:nvPr>
        </p:nvSpPr>
        <p:spPr/>
        <p:txBody>
          <a:bodyPr/>
          <a:lstStyle/>
          <a:p>
            <a:endParaRPr lang="fr-F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9D4850F-1408-4E32-9C6B-76F99042BC4F}" type="slidenum">
              <a:rPr lang="fr-FR" smtClean="0"/>
              <a:t>‹N°›</a:t>
            </a:fld>
            <a:endParaRPr lang="fr-F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5856094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smtClean="0"/>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AA287797-C2CC-4E29-96B6-FCCF844E242E}" type="datetimeFigureOut">
              <a:rPr lang="fr-FR" smtClean="0"/>
              <a:t>13/12/2023</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9D4850F-1408-4E32-9C6B-76F99042BC4F}" type="slidenum">
              <a:rPr lang="fr-FR" smtClean="0"/>
              <a:t>‹N°›</a:t>
            </a:fld>
            <a:endParaRPr lang="fr-FR"/>
          </a:p>
        </p:txBody>
      </p:sp>
    </p:spTree>
    <p:extLst>
      <p:ext uri="{BB962C8B-B14F-4D97-AF65-F5344CB8AC3E}">
        <p14:creationId xmlns:p14="http://schemas.microsoft.com/office/powerpoint/2010/main" val="117365407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AA287797-C2CC-4E29-96B6-FCCF844E242E}" type="datetimeFigureOut">
              <a:rPr lang="fr-FR" smtClean="0"/>
              <a:t>13/12/2023</a:t>
            </a:fld>
            <a:endParaRPr lang="fr-FR"/>
          </a:p>
        </p:txBody>
      </p:sp>
      <p:sp>
        <p:nvSpPr>
          <p:cNvPr id="6" name="Footer Placeholder 5"/>
          <p:cNvSpPr>
            <a:spLocks noGrp="1"/>
          </p:cNvSpPr>
          <p:nvPr>
            <p:ph type="ftr" sz="quarter" idx="11"/>
          </p:nvPr>
        </p:nvSpPr>
        <p:spPr/>
        <p:txBody>
          <a:bodyPr/>
          <a:lstStyle/>
          <a:p>
            <a:endParaRPr lang="fr-F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9D4850F-1408-4E32-9C6B-76F99042BC4F}" type="slidenum">
              <a:rPr lang="fr-FR" smtClean="0"/>
              <a:t>‹N°›</a:t>
            </a:fld>
            <a:endParaRPr lang="fr-F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5835214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AA287797-C2CC-4E29-96B6-FCCF844E242E}" type="datetimeFigureOut">
              <a:rPr lang="fr-FR" smtClean="0"/>
              <a:t>13/12/2023</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9D4850F-1408-4E32-9C6B-76F99042BC4F}" type="slidenum">
              <a:rPr lang="fr-FR" smtClean="0"/>
              <a:t>‹N°›</a:t>
            </a:fld>
            <a:endParaRPr lang="fr-FR"/>
          </a:p>
        </p:txBody>
      </p:sp>
    </p:spTree>
    <p:extLst>
      <p:ext uri="{BB962C8B-B14F-4D97-AF65-F5344CB8AC3E}">
        <p14:creationId xmlns:p14="http://schemas.microsoft.com/office/powerpoint/2010/main" val="21797686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AA287797-C2CC-4E29-96B6-FCCF844E242E}" type="datetimeFigureOut">
              <a:rPr lang="fr-FR" smtClean="0"/>
              <a:t>13/12/2023</a:t>
            </a:fld>
            <a:endParaRPr lang="fr-FR"/>
          </a:p>
        </p:txBody>
      </p:sp>
      <p:sp>
        <p:nvSpPr>
          <p:cNvPr id="5" name="Footer Placeholder 4"/>
          <p:cNvSpPr>
            <a:spLocks noGrp="1"/>
          </p:cNvSpPr>
          <p:nvPr>
            <p:ph type="ftr" sz="quarter" idx="11"/>
          </p:nvPr>
        </p:nvSpPr>
        <p:spPr/>
        <p:txBody>
          <a:bodyPr/>
          <a:lstStyle/>
          <a:p>
            <a:endParaRPr lang="fr-F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9D4850F-1408-4E32-9C6B-76F99042BC4F}" type="slidenum">
              <a:rPr lang="fr-FR" smtClean="0"/>
              <a:t>‹N°›</a:t>
            </a:fld>
            <a:endParaRPr lang="fr-FR"/>
          </a:p>
        </p:txBody>
      </p:sp>
    </p:spTree>
    <p:extLst>
      <p:ext uri="{BB962C8B-B14F-4D97-AF65-F5344CB8AC3E}">
        <p14:creationId xmlns:p14="http://schemas.microsoft.com/office/powerpoint/2010/main" val="38716589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AA287797-C2CC-4E29-96B6-FCCF844E242E}" type="datetimeFigureOut">
              <a:rPr lang="fr-FR" smtClean="0"/>
              <a:t>13/12/2023</a:t>
            </a:fld>
            <a:endParaRPr lang="fr-FR"/>
          </a:p>
        </p:txBody>
      </p:sp>
      <p:sp>
        <p:nvSpPr>
          <p:cNvPr id="5" name="Footer Placeholder 4"/>
          <p:cNvSpPr>
            <a:spLocks noGrp="1"/>
          </p:cNvSpPr>
          <p:nvPr>
            <p:ph type="ftr" sz="quarter" idx="11"/>
          </p:nvPr>
        </p:nvSpPr>
        <p:spPr/>
        <p:txBody>
          <a:bodyPr/>
          <a:lstStyle/>
          <a:p>
            <a:endParaRPr lang="fr-F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9D4850F-1408-4E32-9C6B-76F99042BC4F}" type="slidenum">
              <a:rPr lang="fr-FR" smtClean="0"/>
              <a:t>‹N°›</a:t>
            </a:fld>
            <a:endParaRPr lang="fr-FR"/>
          </a:p>
        </p:txBody>
      </p:sp>
    </p:spTree>
    <p:extLst>
      <p:ext uri="{BB962C8B-B14F-4D97-AF65-F5344CB8AC3E}">
        <p14:creationId xmlns:p14="http://schemas.microsoft.com/office/powerpoint/2010/main" val="11375623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smtClean="0"/>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AA287797-C2CC-4E29-96B6-FCCF844E242E}" type="datetimeFigureOut">
              <a:rPr lang="fr-FR" smtClean="0"/>
              <a:t>13/12/2023</a:t>
            </a:fld>
            <a:endParaRPr lang="fr-FR"/>
          </a:p>
        </p:txBody>
      </p:sp>
      <p:sp>
        <p:nvSpPr>
          <p:cNvPr id="5" name="Footer Placeholder 4"/>
          <p:cNvSpPr>
            <a:spLocks noGrp="1"/>
          </p:cNvSpPr>
          <p:nvPr>
            <p:ph type="ftr" sz="quarter" idx="11"/>
          </p:nvPr>
        </p:nvSpPr>
        <p:spPr/>
        <p:txBody>
          <a:bodyPr/>
          <a:lstStyle/>
          <a:p>
            <a:endParaRPr lang="fr-F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9D4850F-1408-4E32-9C6B-76F99042BC4F}" type="slidenum">
              <a:rPr lang="fr-FR" smtClean="0"/>
              <a:t>‹N°›</a:t>
            </a:fld>
            <a:endParaRPr lang="fr-FR"/>
          </a:p>
        </p:txBody>
      </p:sp>
    </p:spTree>
    <p:extLst>
      <p:ext uri="{BB962C8B-B14F-4D97-AF65-F5344CB8AC3E}">
        <p14:creationId xmlns:p14="http://schemas.microsoft.com/office/powerpoint/2010/main" val="21762714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AA287797-C2CC-4E29-96B6-FCCF844E242E}" type="datetimeFigureOut">
              <a:rPr lang="fr-FR" smtClean="0"/>
              <a:t>13/12/2023</a:t>
            </a:fld>
            <a:endParaRPr lang="fr-FR"/>
          </a:p>
        </p:txBody>
      </p:sp>
      <p:sp>
        <p:nvSpPr>
          <p:cNvPr id="5" name="Footer Placeholder 4"/>
          <p:cNvSpPr>
            <a:spLocks noGrp="1"/>
          </p:cNvSpPr>
          <p:nvPr>
            <p:ph type="ftr" sz="quarter" idx="11"/>
          </p:nvPr>
        </p:nvSpPr>
        <p:spPr/>
        <p:txBody>
          <a:bodyPr/>
          <a:lstStyle/>
          <a:p>
            <a:endParaRPr lang="fr-F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9D4850F-1408-4E32-9C6B-76F99042BC4F}" type="slidenum">
              <a:rPr lang="fr-FR" smtClean="0"/>
              <a:t>‹N°›</a:t>
            </a:fld>
            <a:endParaRPr lang="fr-FR"/>
          </a:p>
        </p:txBody>
      </p:sp>
    </p:spTree>
    <p:extLst>
      <p:ext uri="{BB962C8B-B14F-4D97-AF65-F5344CB8AC3E}">
        <p14:creationId xmlns:p14="http://schemas.microsoft.com/office/powerpoint/2010/main" val="13493076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AA287797-C2CC-4E29-96B6-FCCF844E242E}" type="datetimeFigureOut">
              <a:rPr lang="fr-FR" smtClean="0"/>
              <a:t>13/12/2023</a:t>
            </a:fld>
            <a:endParaRPr lang="fr-FR"/>
          </a:p>
        </p:txBody>
      </p:sp>
      <p:sp>
        <p:nvSpPr>
          <p:cNvPr id="6" name="Footer Placeholder 5"/>
          <p:cNvSpPr>
            <a:spLocks noGrp="1"/>
          </p:cNvSpPr>
          <p:nvPr>
            <p:ph type="ftr" sz="quarter" idx="11"/>
          </p:nvPr>
        </p:nvSpPr>
        <p:spPr/>
        <p:txBody>
          <a:bodyPr/>
          <a:lstStyle/>
          <a:p>
            <a:endParaRPr lang="fr-F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89D4850F-1408-4E32-9C6B-76F99042BC4F}" type="slidenum">
              <a:rPr lang="fr-FR" smtClean="0"/>
              <a:t>‹N°›</a:t>
            </a:fld>
            <a:endParaRPr lang="fr-FR"/>
          </a:p>
        </p:txBody>
      </p:sp>
    </p:spTree>
    <p:extLst>
      <p:ext uri="{BB962C8B-B14F-4D97-AF65-F5344CB8AC3E}">
        <p14:creationId xmlns:p14="http://schemas.microsoft.com/office/powerpoint/2010/main" val="38182024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smtClean="0"/>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AA287797-C2CC-4E29-96B6-FCCF844E242E}" type="datetimeFigureOut">
              <a:rPr lang="fr-FR" smtClean="0"/>
              <a:t>13/12/2023</a:t>
            </a:fld>
            <a:endParaRPr lang="fr-FR"/>
          </a:p>
        </p:txBody>
      </p:sp>
      <p:sp>
        <p:nvSpPr>
          <p:cNvPr id="8" name="Footer Placeholder 7"/>
          <p:cNvSpPr>
            <a:spLocks noGrp="1"/>
          </p:cNvSpPr>
          <p:nvPr>
            <p:ph type="ftr" sz="quarter" idx="11"/>
          </p:nvPr>
        </p:nvSpPr>
        <p:spPr/>
        <p:txBody>
          <a:bodyPr/>
          <a:lstStyle/>
          <a:p>
            <a:endParaRPr lang="fr-F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89D4850F-1408-4E32-9C6B-76F99042BC4F}" type="slidenum">
              <a:rPr lang="fr-FR" smtClean="0"/>
              <a:t>‹N°›</a:t>
            </a:fld>
            <a:endParaRPr lang="fr-FR"/>
          </a:p>
        </p:txBody>
      </p:sp>
    </p:spTree>
    <p:extLst>
      <p:ext uri="{BB962C8B-B14F-4D97-AF65-F5344CB8AC3E}">
        <p14:creationId xmlns:p14="http://schemas.microsoft.com/office/powerpoint/2010/main" val="1371860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AA287797-C2CC-4E29-96B6-FCCF844E242E}" type="datetimeFigureOut">
              <a:rPr lang="fr-FR" smtClean="0"/>
              <a:t>13/12/2023</a:t>
            </a:fld>
            <a:endParaRPr lang="fr-FR"/>
          </a:p>
        </p:txBody>
      </p:sp>
      <p:sp>
        <p:nvSpPr>
          <p:cNvPr id="4" name="Footer Placeholder 3"/>
          <p:cNvSpPr>
            <a:spLocks noGrp="1"/>
          </p:cNvSpPr>
          <p:nvPr>
            <p:ph type="ftr" sz="quarter" idx="11"/>
          </p:nvPr>
        </p:nvSpPr>
        <p:spPr/>
        <p:txBody>
          <a:bodyPr/>
          <a:lstStyle/>
          <a:p>
            <a:endParaRPr lang="fr-F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89D4850F-1408-4E32-9C6B-76F99042BC4F}" type="slidenum">
              <a:rPr lang="fr-FR" smtClean="0"/>
              <a:t>‹N°›</a:t>
            </a:fld>
            <a:endParaRPr lang="fr-FR"/>
          </a:p>
        </p:txBody>
      </p:sp>
    </p:spTree>
    <p:extLst>
      <p:ext uri="{BB962C8B-B14F-4D97-AF65-F5344CB8AC3E}">
        <p14:creationId xmlns:p14="http://schemas.microsoft.com/office/powerpoint/2010/main" val="13636093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287797-C2CC-4E29-96B6-FCCF844E242E}" type="datetimeFigureOut">
              <a:rPr lang="fr-FR" smtClean="0"/>
              <a:t>13/12/2023</a:t>
            </a:fld>
            <a:endParaRPr lang="fr-FR"/>
          </a:p>
        </p:txBody>
      </p:sp>
      <p:sp>
        <p:nvSpPr>
          <p:cNvPr id="3" name="Footer Placeholder 2"/>
          <p:cNvSpPr>
            <a:spLocks noGrp="1"/>
          </p:cNvSpPr>
          <p:nvPr>
            <p:ph type="ftr" sz="quarter" idx="11"/>
          </p:nvPr>
        </p:nvSpPr>
        <p:spPr/>
        <p:txBody>
          <a:bodyPr/>
          <a:lstStyle/>
          <a:p>
            <a:endParaRPr lang="fr-F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89D4850F-1408-4E32-9C6B-76F99042BC4F}" type="slidenum">
              <a:rPr lang="fr-FR" smtClean="0"/>
              <a:t>‹N°›</a:t>
            </a:fld>
            <a:endParaRPr lang="fr-FR"/>
          </a:p>
        </p:txBody>
      </p:sp>
    </p:spTree>
    <p:extLst>
      <p:ext uri="{BB962C8B-B14F-4D97-AF65-F5344CB8AC3E}">
        <p14:creationId xmlns:p14="http://schemas.microsoft.com/office/powerpoint/2010/main" val="7053871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smtClean="0"/>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AA287797-C2CC-4E29-96B6-FCCF844E242E}" type="datetimeFigureOut">
              <a:rPr lang="fr-FR" smtClean="0"/>
              <a:t>13/12/2023</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89D4850F-1408-4E32-9C6B-76F99042BC4F}" type="slidenum">
              <a:rPr lang="fr-FR" smtClean="0"/>
              <a:t>‹N°›</a:t>
            </a:fld>
            <a:endParaRPr lang="fr-FR"/>
          </a:p>
        </p:txBody>
      </p:sp>
    </p:spTree>
    <p:extLst>
      <p:ext uri="{BB962C8B-B14F-4D97-AF65-F5344CB8AC3E}">
        <p14:creationId xmlns:p14="http://schemas.microsoft.com/office/powerpoint/2010/main" val="27946282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AA287797-C2CC-4E29-96B6-FCCF844E242E}" type="datetimeFigureOut">
              <a:rPr lang="fr-FR" smtClean="0"/>
              <a:t>13/12/2023</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9D4850F-1408-4E32-9C6B-76F99042BC4F}" type="slidenum">
              <a:rPr lang="fr-FR" smtClean="0"/>
              <a:t>‹N°›</a:t>
            </a:fld>
            <a:endParaRPr lang="fr-FR"/>
          </a:p>
        </p:txBody>
      </p:sp>
    </p:spTree>
    <p:extLst>
      <p:ext uri="{BB962C8B-B14F-4D97-AF65-F5344CB8AC3E}">
        <p14:creationId xmlns:p14="http://schemas.microsoft.com/office/powerpoint/2010/main" val="14920711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AA287797-C2CC-4E29-96B6-FCCF844E242E}" type="datetimeFigureOut">
              <a:rPr lang="fr-FR" smtClean="0"/>
              <a:t>13/12/2023</a:t>
            </a:fld>
            <a:endParaRPr lang="fr-F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89D4850F-1408-4E32-9C6B-76F99042BC4F}" type="slidenum">
              <a:rPr lang="fr-FR" smtClean="0"/>
              <a:t>‹N°›</a:t>
            </a:fld>
            <a:endParaRPr lang="fr-FR"/>
          </a:p>
        </p:txBody>
      </p:sp>
    </p:spTree>
    <p:extLst>
      <p:ext uri="{BB962C8B-B14F-4D97-AF65-F5344CB8AC3E}">
        <p14:creationId xmlns:p14="http://schemas.microsoft.com/office/powerpoint/2010/main" val="328594789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 id="2147483698" r:id="rId14"/>
    <p:sldLayoutId id="2147483699" r:id="rId15"/>
    <p:sldLayoutId id="2147483700"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hyperlink" Target="https://www.healthline.com/health-news/let-your-brain-process-decisions-subconsciously" TargetMode="External"/><Relationship Id="rId2" Type="http://schemas.openxmlformats.org/officeDocument/2006/relationships/hyperlink" Target="https://www.ncbi.nlm.nih.gov/books/NBK559106/" TargetMode="Externa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hyperlink" Target="https://www.healthline.com/health/mental-health/how-to-practice-healthy-coping-strategies"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hyperlink" Target="https://www.healthline.com/health/false-memory" TargetMode="Externa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hyperlink" Target="https://www.healthline.com/health/projection-psychology" TargetMode="Externa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hyperlink" Target="https://www.healthline.com/health/causes-of-child-abuse" TargetMode="External"/><Relationship Id="rId2" Type="http://schemas.openxmlformats.org/officeDocument/2006/relationships/hyperlink" Target="https://www.healthline.com/health/mens-health/accept-emotions-as-they-are" TargetMode="Externa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hyperlink" Target="https://www.healthline.com/health/mental-health/age-regression" TargetMode="Externa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hyperlink" Target="https://www.healthline.com/health/anger-management-exercises" TargetMode="Externa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462579"/>
            <a:ext cx="10515600" cy="5714384"/>
          </a:xfrm>
          <a:ln>
            <a:solidFill>
              <a:schemeClr val="accent2">
                <a:lumMod val="60000"/>
                <a:lumOff val="40000"/>
              </a:schemeClr>
            </a:solidFill>
          </a:ln>
        </p:spPr>
        <p:txBody>
          <a:bodyPr>
            <a:normAutofit/>
          </a:bodyPr>
          <a:lstStyle/>
          <a:p>
            <a:pPr marL="0" indent="0" algn="ctr" fontAlgn="t">
              <a:buNone/>
            </a:pPr>
            <a:endParaRPr lang="en-US" b="1" dirty="0" smtClean="0">
              <a:solidFill>
                <a:srgbClr val="002060"/>
              </a:solidFill>
            </a:endParaRPr>
          </a:p>
          <a:p>
            <a:pPr marL="0" indent="0" algn="ctr" fontAlgn="base">
              <a:buNone/>
            </a:pPr>
            <a:r>
              <a:rPr lang="en-GB" sz="4000" b="1" dirty="0">
                <a:solidFill>
                  <a:srgbClr val="FF0000"/>
                </a:solidFill>
                <a:latin typeface="Arial Rounded MT Bold" panose="020F0704030504030204" pitchFamily="34" charset="0"/>
              </a:rPr>
              <a:t>Goals of </a:t>
            </a:r>
            <a:r>
              <a:rPr lang="en-GB" sz="4000" b="1" dirty="0" smtClean="0">
                <a:solidFill>
                  <a:srgbClr val="FF0000"/>
                </a:solidFill>
                <a:latin typeface="Arial Rounded MT Bold" panose="020F0704030504030204" pitchFamily="34" charset="0"/>
              </a:rPr>
              <a:t>Psychology and its </a:t>
            </a:r>
            <a:r>
              <a:rPr lang="en-GB" sz="4000" b="1" dirty="0">
                <a:solidFill>
                  <a:srgbClr val="FF0000"/>
                </a:solidFill>
                <a:latin typeface="Arial Rounded MT Bold" panose="020F0704030504030204" pitchFamily="34" charset="0"/>
              </a:rPr>
              <a:t>fields</a:t>
            </a:r>
            <a:endParaRPr lang="fr-FR" sz="4000" b="1" dirty="0">
              <a:solidFill>
                <a:srgbClr val="FF0000"/>
              </a:solidFill>
              <a:latin typeface="Arial Rounded MT Bold" panose="020F0704030504030204" pitchFamily="34" charset="0"/>
            </a:endParaRPr>
          </a:p>
          <a:p>
            <a:pPr marL="0" indent="0" algn="ctr" fontAlgn="t">
              <a:buNone/>
            </a:pPr>
            <a:endParaRPr lang="en-US" b="1" dirty="0">
              <a:solidFill>
                <a:srgbClr val="002060"/>
              </a:solidFill>
              <a:latin typeface="Arial Rounded MT Bold" panose="020F0704030504030204" pitchFamily="34" charset="0"/>
            </a:endParaRPr>
          </a:p>
          <a:p>
            <a:pPr marL="0" indent="0" algn="ctr" fontAlgn="t">
              <a:buNone/>
            </a:pPr>
            <a:r>
              <a:rPr lang="en-US" b="1" dirty="0" smtClean="0">
                <a:solidFill>
                  <a:srgbClr val="002060"/>
                </a:solidFill>
                <a:latin typeface="Arial Rounded MT Bold" panose="020F0704030504030204" pitchFamily="34" charset="0"/>
              </a:rPr>
              <a:t>Professor </a:t>
            </a:r>
            <a:r>
              <a:rPr lang="en-US" b="1" dirty="0">
                <a:solidFill>
                  <a:srgbClr val="002060"/>
                </a:solidFill>
                <a:latin typeface="Arial Rounded MT Bold" panose="020F0704030504030204" pitchFamily="34" charset="0"/>
              </a:rPr>
              <a:t>Doctor Laid FEKIH</a:t>
            </a:r>
            <a:endParaRPr lang="fr-FR" dirty="0">
              <a:solidFill>
                <a:srgbClr val="002060"/>
              </a:solidFill>
              <a:latin typeface="Arial Rounded MT Bold" panose="020F0704030504030204" pitchFamily="34" charset="0"/>
            </a:endParaRPr>
          </a:p>
          <a:p>
            <a:pPr marL="0" indent="0" algn="ctr" fontAlgn="t">
              <a:buNone/>
            </a:pPr>
            <a:r>
              <a:rPr lang="en-US" dirty="0">
                <a:solidFill>
                  <a:srgbClr val="002060"/>
                </a:solidFill>
                <a:latin typeface="Arial Rounded MT Bold" panose="020F0704030504030204" pitchFamily="34" charset="0"/>
              </a:rPr>
              <a:t>Department of psychology, Faculty of Human and social sciences, </a:t>
            </a:r>
            <a:endParaRPr lang="en-US" dirty="0" smtClean="0">
              <a:solidFill>
                <a:srgbClr val="002060"/>
              </a:solidFill>
              <a:latin typeface="Arial Rounded MT Bold" panose="020F0704030504030204" pitchFamily="34" charset="0"/>
            </a:endParaRPr>
          </a:p>
          <a:p>
            <a:pPr marL="0" indent="0" algn="ctr" fontAlgn="t">
              <a:buNone/>
            </a:pPr>
            <a:r>
              <a:rPr lang="en-US" dirty="0" smtClean="0">
                <a:solidFill>
                  <a:srgbClr val="002060"/>
                </a:solidFill>
                <a:latin typeface="Arial Rounded MT Bold" panose="020F0704030504030204" pitchFamily="34" charset="0"/>
              </a:rPr>
              <a:t>University </a:t>
            </a:r>
            <a:r>
              <a:rPr lang="en-US" dirty="0">
                <a:solidFill>
                  <a:srgbClr val="002060"/>
                </a:solidFill>
                <a:latin typeface="Arial Rounded MT Bold" panose="020F0704030504030204" pitchFamily="34" charset="0"/>
              </a:rPr>
              <a:t>of </a:t>
            </a:r>
            <a:r>
              <a:rPr lang="en-US" dirty="0" err="1">
                <a:solidFill>
                  <a:srgbClr val="002060"/>
                </a:solidFill>
                <a:latin typeface="Arial Rounded MT Bold" panose="020F0704030504030204" pitchFamily="34" charset="0"/>
              </a:rPr>
              <a:t>Tlemcen</a:t>
            </a:r>
            <a:endParaRPr lang="en-US" dirty="0">
              <a:solidFill>
                <a:srgbClr val="002060"/>
              </a:solidFill>
              <a:latin typeface="Arial Rounded MT Bold" panose="020F0704030504030204" pitchFamily="34" charset="0"/>
            </a:endParaRPr>
          </a:p>
          <a:p>
            <a:pPr marL="0" indent="0" algn="ctr" fontAlgn="t">
              <a:buNone/>
            </a:pPr>
            <a:r>
              <a:rPr lang="en-US" b="1" dirty="0">
                <a:solidFill>
                  <a:srgbClr val="002060"/>
                </a:solidFill>
                <a:latin typeface="Arial Rounded MT Bold" panose="020F0704030504030204" pitchFamily="34" charset="0"/>
              </a:rPr>
              <a:t>Email address:  fekih_laid@yahoo.fr</a:t>
            </a:r>
          </a:p>
          <a:p>
            <a:endParaRPr lang="fr-FR" dirty="0"/>
          </a:p>
        </p:txBody>
      </p:sp>
    </p:spTree>
    <p:extLst>
      <p:ext uri="{BB962C8B-B14F-4D97-AF65-F5344CB8AC3E}">
        <p14:creationId xmlns:p14="http://schemas.microsoft.com/office/powerpoint/2010/main" val="7368983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11972" y="193638"/>
            <a:ext cx="11532197" cy="6583680"/>
          </a:xfrm>
        </p:spPr>
        <p:txBody>
          <a:bodyPr>
            <a:noAutofit/>
          </a:bodyPr>
          <a:lstStyle/>
          <a:p>
            <a:pPr algn="just" fontAlgn="base"/>
            <a:r>
              <a:rPr lang="en-GB" sz="3200" b="1" dirty="0">
                <a:solidFill>
                  <a:srgbClr val="7030A0"/>
                </a:solidFill>
                <a:latin typeface="Arial Rounded MT Bold" panose="020F0704030504030204" pitchFamily="34" charset="0"/>
              </a:rPr>
              <a:t>Cross-Cultural Psychology</a:t>
            </a:r>
            <a:r>
              <a:rPr lang="en-GB" sz="3200" dirty="0">
                <a:solidFill>
                  <a:srgbClr val="7030A0"/>
                </a:solidFill>
                <a:latin typeface="Arial Rounded MT Bold" panose="020F0704030504030204" pitchFamily="34" charset="0"/>
              </a:rPr>
              <a:t> </a:t>
            </a:r>
            <a:r>
              <a:rPr lang="en-GB" sz="3200" dirty="0">
                <a:latin typeface="Arial Rounded MT Bold" panose="020F0704030504030204" pitchFamily="34" charset="0"/>
              </a:rPr>
              <a:t>is the study of </a:t>
            </a:r>
            <a:r>
              <a:rPr lang="en-GB" sz="3200" dirty="0">
                <a:solidFill>
                  <a:srgbClr val="00B050"/>
                </a:solidFill>
                <a:latin typeface="Arial Rounded MT Bold" panose="020F0704030504030204" pitchFamily="34" charset="0"/>
              </a:rPr>
              <a:t>different</a:t>
            </a:r>
            <a:r>
              <a:rPr lang="en-GB" sz="3200" dirty="0">
                <a:latin typeface="Arial Rounded MT Bold" panose="020F0704030504030204" pitchFamily="34" charset="0"/>
              </a:rPr>
              <a:t> </a:t>
            </a:r>
            <a:r>
              <a:rPr lang="en-GB" sz="3200" dirty="0">
                <a:solidFill>
                  <a:srgbClr val="00B050"/>
                </a:solidFill>
                <a:latin typeface="Arial Rounded MT Bold" panose="020F0704030504030204" pitchFamily="34" charset="0"/>
              </a:rPr>
              <a:t>cultures interacting with one another</a:t>
            </a:r>
            <a:r>
              <a:rPr lang="en-GB" sz="3200" dirty="0">
                <a:latin typeface="Arial Rounded MT Bold" panose="020F0704030504030204" pitchFamily="34" charset="0"/>
              </a:rPr>
              <a:t>, their </a:t>
            </a:r>
            <a:r>
              <a:rPr lang="en-GB" sz="3200" dirty="0">
                <a:solidFill>
                  <a:srgbClr val="00B050"/>
                </a:solidFill>
                <a:latin typeface="Arial Rounded MT Bold" panose="020F0704030504030204" pitchFamily="34" charset="0"/>
              </a:rPr>
              <a:t>positive or negative influence</a:t>
            </a:r>
            <a:r>
              <a:rPr lang="en-GB" sz="3200" dirty="0">
                <a:latin typeface="Arial Rounded MT Bold" panose="020F0704030504030204" pitchFamily="34" charset="0"/>
              </a:rPr>
              <a:t> as accommodation or antagonism, and how they may adjust with one another.</a:t>
            </a:r>
            <a:endParaRPr lang="fr-FR" sz="3200" dirty="0">
              <a:latin typeface="Arial Rounded MT Bold" panose="020F0704030504030204" pitchFamily="34" charset="0"/>
            </a:endParaRPr>
          </a:p>
          <a:p>
            <a:pPr algn="just" fontAlgn="base"/>
            <a:endParaRPr lang="en-GB" sz="3200" b="1" dirty="0" smtClean="0">
              <a:solidFill>
                <a:srgbClr val="7030A0"/>
              </a:solidFill>
              <a:latin typeface="Arial Rounded MT Bold" panose="020F0704030504030204" pitchFamily="34" charset="0"/>
            </a:endParaRPr>
          </a:p>
          <a:p>
            <a:pPr algn="just" fontAlgn="base"/>
            <a:r>
              <a:rPr lang="en-GB" sz="3200" b="1" dirty="0" smtClean="0">
                <a:solidFill>
                  <a:srgbClr val="7030A0"/>
                </a:solidFill>
                <a:latin typeface="Arial Rounded MT Bold" panose="020F0704030504030204" pitchFamily="34" charset="0"/>
              </a:rPr>
              <a:t>Differential </a:t>
            </a:r>
            <a:r>
              <a:rPr lang="en-GB" sz="3200" b="1" dirty="0">
                <a:solidFill>
                  <a:srgbClr val="7030A0"/>
                </a:solidFill>
                <a:latin typeface="Arial Rounded MT Bold" panose="020F0704030504030204" pitchFamily="34" charset="0"/>
              </a:rPr>
              <a:t>Psychology</a:t>
            </a:r>
            <a:r>
              <a:rPr lang="en-GB" sz="3200" dirty="0">
                <a:solidFill>
                  <a:srgbClr val="7030A0"/>
                </a:solidFill>
                <a:latin typeface="Arial Rounded MT Bold" panose="020F0704030504030204" pitchFamily="34" charset="0"/>
              </a:rPr>
              <a:t> </a:t>
            </a:r>
            <a:r>
              <a:rPr lang="en-GB" sz="3200" dirty="0">
                <a:solidFill>
                  <a:srgbClr val="00B050"/>
                </a:solidFill>
                <a:latin typeface="Arial Rounded MT Bold" panose="020F0704030504030204" pitchFamily="34" charset="0"/>
              </a:rPr>
              <a:t>studies the differences and similarities among people. </a:t>
            </a:r>
            <a:endParaRPr lang="en-GB" sz="3200" dirty="0" smtClean="0">
              <a:solidFill>
                <a:srgbClr val="00B050"/>
              </a:solidFill>
              <a:latin typeface="Arial Rounded MT Bold" panose="020F0704030504030204" pitchFamily="34" charset="0"/>
            </a:endParaRPr>
          </a:p>
          <a:p>
            <a:pPr marL="0" indent="0" algn="just" fontAlgn="base">
              <a:buNone/>
            </a:pPr>
            <a:r>
              <a:rPr lang="en-GB" sz="3200" dirty="0" smtClean="0">
                <a:latin typeface="Arial Rounded MT Bold" panose="020F0704030504030204" pitchFamily="34" charset="0"/>
              </a:rPr>
              <a:t>- It </a:t>
            </a:r>
            <a:r>
              <a:rPr lang="en-GB" sz="3200" dirty="0">
                <a:latin typeface="Arial Rounded MT Bold" panose="020F0704030504030204" pitchFamily="34" charset="0"/>
              </a:rPr>
              <a:t>seeks to find out whether differences in such characteristics </a:t>
            </a:r>
            <a:r>
              <a:rPr lang="en-GB" sz="3200" dirty="0">
                <a:solidFill>
                  <a:srgbClr val="00B050"/>
                </a:solidFill>
                <a:latin typeface="Arial Rounded MT Bold" panose="020F0704030504030204" pitchFamily="34" charset="0"/>
              </a:rPr>
              <a:t>as race, sex, or nationality </a:t>
            </a:r>
            <a:r>
              <a:rPr lang="en-GB" sz="3200" dirty="0">
                <a:latin typeface="Arial Rounded MT Bold" panose="020F0704030504030204" pitchFamily="34" charset="0"/>
              </a:rPr>
              <a:t>have something to do with a persons abilities. It asks such questions as: </a:t>
            </a:r>
            <a:r>
              <a:rPr lang="en-GB" sz="3200" dirty="0">
                <a:solidFill>
                  <a:srgbClr val="002060"/>
                </a:solidFill>
                <a:latin typeface="Arial Rounded MT Bold" panose="020F0704030504030204" pitchFamily="34" charset="0"/>
              </a:rPr>
              <a:t>Do males possess greater reasoning ability than females?</a:t>
            </a:r>
            <a:endParaRPr lang="fr-FR" sz="3200" dirty="0">
              <a:solidFill>
                <a:srgbClr val="002060"/>
              </a:solidFill>
              <a:latin typeface="Arial Rounded MT Bold" panose="020F0704030504030204" pitchFamily="34" charset="0"/>
            </a:endParaRPr>
          </a:p>
          <a:p>
            <a:pPr marL="0" indent="0" algn="just" fontAlgn="base">
              <a:buNone/>
            </a:pPr>
            <a:r>
              <a:rPr lang="en-GB" sz="3200" dirty="0">
                <a:latin typeface="Arial Rounded MT Bold" panose="020F0704030504030204" pitchFamily="34" charset="0"/>
              </a:rPr>
              <a:t/>
            </a:r>
            <a:br>
              <a:rPr lang="en-GB" sz="3200" dirty="0">
                <a:latin typeface="Arial Rounded MT Bold" panose="020F0704030504030204" pitchFamily="34" charset="0"/>
              </a:rPr>
            </a:br>
            <a:endParaRPr lang="fr-FR" sz="3200" dirty="0">
              <a:latin typeface="Arial Rounded MT Bold" panose="020F0704030504030204" pitchFamily="34" charset="0"/>
            </a:endParaRPr>
          </a:p>
        </p:txBody>
      </p:sp>
    </p:spTree>
    <p:extLst>
      <p:ext uri="{BB962C8B-B14F-4D97-AF65-F5344CB8AC3E}">
        <p14:creationId xmlns:p14="http://schemas.microsoft.com/office/powerpoint/2010/main" val="37472443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11972" y="193638"/>
            <a:ext cx="11532197" cy="6583680"/>
          </a:xfrm>
        </p:spPr>
        <p:txBody>
          <a:bodyPr>
            <a:noAutofit/>
          </a:bodyPr>
          <a:lstStyle/>
          <a:p>
            <a:pPr algn="just" fontAlgn="base"/>
            <a:endParaRPr lang="en-GB" sz="3200" b="1" dirty="0" smtClean="0">
              <a:solidFill>
                <a:srgbClr val="7030A0"/>
              </a:solidFill>
              <a:latin typeface="Arial Rounded MT Bold" panose="020F0704030504030204" pitchFamily="34" charset="0"/>
            </a:endParaRPr>
          </a:p>
          <a:p>
            <a:pPr algn="just" fontAlgn="base"/>
            <a:endParaRPr lang="en-GB" sz="3200" b="1" dirty="0">
              <a:solidFill>
                <a:srgbClr val="7030A0"/>
              </a:solidFill>
              <a:latin typeface="Arial Rounded MT Bold" panose="020F0704030504030204" pitchFamily="34" charset="0"/>
            </a:endParaRPr>
          </a:p>
          <a:p>
            <a:pPr algn="just" fontAlgn="base"/>
            <a:endParaRPr lang="en-GB" sz="3200" b="1" dirty="0" smtClean="0">
              <a:solidFill>
                <a:srgbClr val="7030A0"/>
              </a:solidFill>
              <a:latin typeface="Arial Rounded MT Bold" panose="020F0704030504030204" pitchFamily="34" charset="0"/>
            </a:endParaRPr>
          </a:p>
          <a:p>
            <a:pPr algn="just" fontAlgn="base"/>
            <a:r>
              <a:rPr lang="en-GB" sz="3200" b="1" dirty="0" smtClean="0">
                <a:solidFill>
                  <a:srgbClr val="7030A0"/>
                </a:solidFill>
                <a:latin typeface="Arial Rounded MT Bold" panose="020F0704030504030204" pitchFamily="34" charset="0"/>
              </a:rPr>
              <a:t>Vocational Guidance</a:t>
            </a:r>
            <a:r>
              <a:rPr lang="en-GB" sz="3200" dirty="0" smtClean="0">
                <a:solidFill>
                  <a:srgbClr val="7030A0"/>
                </a:solidFill>
                <a:latin typeface="Arial Rounded MT Bold" panose="020F0704030504030204" pitchFamily="34" charset="0"/>
              </a:rPr>
              <a:t> </a:t>
            </a:r>
            <a:r>
              <a:rPr lang="en-GB" sz="3200" dirty="0" smtClean="0">
                <a:latin typeface="Arial Rounded MT Bold" panose="020F0704030504030204" pitchFamily="34" charset="0"/>
              </a:rPr>
              <a:t>helps individuals especially students in the choice of a career or vocation for gainful employment, examines </a:t>
            </a:r>
            <a:r>
              <a:rPr lang="en-GB" sz="3200" dirty="0" smtClean="0">
                <a:solidFill>
                  <a:srgbClr val="00B050"/>
                </a:solidFill>
                <a:latin typeface="Arial Rounded MT Bold" panose="020F0704030504030204" pitchFamily="34" charset="0"/>
              </a:rPr>
              <a:t>their abilities, aptitudes and interests,</a:t>
            </a:r>
            <a:r>
              <a:rPr lang="en-GB" sz="3200" dirty="0" smtClean="0">
                <a:latin typeface="Arial Rounded MT Bold" panose="020F0704030504030204" pitchFamily="34" charset="0"/>
              </a:rPr>
              <a:t> and guides individuals to </a:t>
            </a:r>
            <a:r>
              <a:rPr lang="en-GB" sz="3200" dirty="0" smtClean="0">
                <a:solidFill>
                  <a:srgbClr val="00B050"/>
                </a:solidFill>
                <a:latin typeface="Arial Rounded MT Bold" panose="020F0704030504030204" pitchFamily="34" charset="0"/>
              </a:rPr>
              <a:t>grow in their vocations.</a:t>
            </a:r>
            <a:endParaRPr lang="fr-FR" sz="3200" dirty="0" smtClean="0">
              <a:solidFill>
                <a:srgbClr val="00B050"/>
              </a:solidFill>
              <a:latin typeface="Arial Rounded MT Bold" panose="020F0704030504030204" pitchFamily="34" charset="0"/>
            </a:endParaRPr>
          </a:p>
          <a:p>
            <a:pPr marL="0" indent="0" algn="just" fontAlgn="base">
              <a:buNone/>
            </a:pPr>
            <a:r>
              <a:rPr lang="en-GB" sz="3200" dirty="0">
                <a:latin typeface="Arial Rounded MT Bold" panose="020F0704030504030204" pitchFamily="34" charset="0"/>
              </a:rPr>
              <a:t/>
            </a:r>
            <a:br>
              <a:rPr lang="en-GB" sz="3200" dirty="0">
                <a:latin typeface="Arial Rounded MT Bold" panose="020F0704030504030204" pitchFamily="34" charset="0"/>
              </a:rPr>
            </a:br>
            <a:endParaRPr lang="fr-FR" sz="3200" dirty="0">
              <a:latin typeface="Arial Rounded MT Bold" panose="020F0704030504030204" pitchFamily="34" charset="0"/>
            </a:endParaRPr>
          </a:p>
        </p:txBody>
      </p:sp>
    </p:spTree>
    <p:extLst>
      <p:ext uri="{BB962C8B-B14F-4D97-AF65-F5344CB8AC3E}">
        <p14:creationId xmlns:p14="http://schemas.microsoft.com/office/powerpoint/2010/main" val="37732610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11972" y="193638"/>
            <a:ext cx="11532197" cy="6583680"/>
          </a:xfrm>
        </p:spPr>
        <p:txBody>
          <a:bodyPr>
            <a:noAutofit/>
          </a:bodyPr>
          <a:lstStyle/>
          <a:p>
            <a:pPr marL="0" indent="0" algn="ctr" fontAlgn="base">
              <a:buNone/>
            </a:pPr>
            <a:r>
              <a:rPr lang="en-GB" sz="3200" b="1" dirty="0">
                <a:solidFill>
                  <a:srgbClr val="0070C0"/>
                </a:solidFill>
                <a:latin typeface="Arial Rounded MT Bold" panose="020F0704030504030204" pitchFamily="34" charset="0"/>
              </a:rPr>
              <a:t>METHODS OF RESEARCH IN PSYCHOLOGY</a:t>
            </a:r>
            <a:endParaRPr lang="fr-FR" sz="3200" dirty="0">
              <a:solidFill>
                <a:srgbClr val="0070C0"/>
              </a:solidFill>
              <a:latin typeface="Arial Rounded MT Bold" panose="020F0704030504030204" pitchFamily="34" charset="0"/>
            </a:endParaRPr>
          </a:p>
          <a:p>
            <a:pPr fontAlgn="base"/>
            <a:r>
              <a:rPr lang="en-GB" sz="3200" dirty="0" smtClean="0">
                <a:latin typeface="Arial Rounded MT Bold" panose="020F0704030504030204" pitchFamily="34" charset="0"/>
              </a:rPr>
              <a:t>       Every </a:t>
            </a:r>
            <a:r>
              <a:rPr lang="en-GB" sz="3200" dirty="0">
                <a:latin typeface="Arial Rounded MT Bold" panose="020F0704030504030204" pitchFamily="34" charset="0"/>
              </a:rPr>
              <a:t>science has its own methods of research. Also, psychology has its own research methods.</a:t>
            </a:r>
            <a:endParaRPr lang="fr-FR" sz="3200" dirty="0">
              <a:latin typeface="Arial Rounded MT Bold" panose="020F0704030504030204" pitchFamily="34" charset="0"/>
            </a:endParaRPr>
          </a:p>
          <a:p>
            <a:pPr marL="0" indent="0" fontAlgn="base">
              <a:buNone/>
            </a:pPr>
            <a:r>
              <a:rPr lang="en-GB" sz="3200" dirty="0">
                <a:latin typeface="Arial Rounded MT Bold" panose="020F0704030504030204" pitchFamily="34" charset="0"/>
              </a:rPr>
              <a:t>The commonly used research methods in psychology are:</a:t>
            </a:r>
            <a:endParaRPr lang="fr-FR" sz="3200" dirty="0">
              <a:latin typeface="Arial Rounded MT Bold" panose="020F0704030504030204" pitchFamily="34" charset="0"/>
            </a:endParaRPr>
          </a:p>
          <a:p>
            <a:pPr marL="0" indent="0" fontAlgn="base">
              <a:buNone/>
            </a:pPr>
            <a:r>
              <a:rPr lang="en-GB" sz="3200" dirty="0" smtClean="0">
                <a:latin typeface="Arial Rounded MT Bold" panose="020F0704030504030204" pitchFamily="34" charset="0"/>
              </a:rPr>
              <a:t> </a:t>
            </a:r>
            <a:r>
              <a:rPr lang="en-GB" sz="3200" b="1" dirty="0">
                <a:solidFill>
                  <a:srgbClr val="00B050"/>
                </a:solidFill>
                <a:latin typeface="Arial Rounded MT Bold" panose="020F0704030504030204" pitchFamily="34" charset="0"/>
              </a:rPr>
              <a:t>Observational </a:t>
            </a:r>
            <a:r>
              <a:rPr lang="en-GB" sz="3200" b="1" dirty="0" smtClean="0">
                <a:solidFill>
                  <a:srgbClr val="00B050"/>
                </a:solidFill>
                <a:latin typeface="Arial Rounded MT Bold" panose="020F0704030504030204" pitchFamily="34" charset="0"/>
              </a:rPr>
              <a:t>Techniques</a:t>
            </a:r>
          </a:p>
          <a:p>
            <a:pPr fontAlgn="base">
              <a:buFont typeface="Wingdings" panose="05000000000000000000" pitchFamily="2" charset="2"/>
              <a:buChar char="§"/>
            </a:pPr>
            <a:r>
              <a:rPr lang="en-GB" sz="3200" dirty="0" smtClean="0">
                <a:latin typeface="Arial Rounded MT Bold" panose="020F0704030504030204" pitchFamily="34" charset="0"/>
              </a:rPr>
              <a:t>The </a:t>
            </a:r>
            <a:r>
              <a:rPr lang="en-GB" sz="3200" dirty="0">
                <a:latin typeface="Arial Rounded MT Bold" panose="020F0704030504030204" pitchFamily="34" charset="0"/>
              </a:rPr>
              <a:t>most basic technique for acquiring knowledge in psychology, as in other sciences, is observation. </a:t>
            </a:r>
            <a:endParaRPr lang="en-GB" sz="3200" dirty="0" smtClean="0">
              <a:latin typeface="Arial Rounded MT Bold" panose="020F0704030504030204" pitchFamily="34" charset="0"/>
            </a:endParaRPr>
          </a:p>
          <a:p>
            <a:pPr fontAlgn="base">
              <a:buFont typeface="Wingdings" panose="05000000000000000000" pitchFamily="2" charset="2"/>
              <a:buChar char="§"/>
            </a:pPr>
            <a:r>
              <a:rPr lang="en-GB" sz="3200" dirty="0" smtClean="0">
                <a:latin typeface="Arial Rounded MT Bold" panose="020F0704030504030204" pitchFamily="34" charset="0"/>
              </a:rPr>
              <a:t>Two </a:t>
            </a:r>
            <a:r>
              <a:rPr lang="en-GB" sz="3200" dirty="0">
                <a:latin typeface="Arial Rounded MT Bold" panose="020F0704030504030204" pitchFamily="34" charset="0"/>
              </a:rPr>
              <a:t>kinds of observation have been employed in psychological research (a) Introspection and (b) Naturalistic Observation</a:t>
            </a:r>
            <a:endParaRPr lang="fr-FR" sz="3200" dirty="0">
              <a:latin typeface="Arial Rounded MT Bold" panose="020F0704030504030204" pitchFamily="34" charset="0"/>
            </a:endParaRPr>
          </a:p>
          <a:p>
            <a:pPr marL="0" indent="0" algn="just" fontAlgn="base">
              <a:buNone/>
            </a:pPr>
            <a:r>
              <a:rPr lang="en-GB" sz="3200" dirty="0">
                <a:latin typeface="Arial Rounded MT Bold" panose="020F0704030504030204" pitchFamily="34" charset="0"/>
              </a:rPr>
              <a:t/>
            </a:r>
            <a:br>
              <a:rPr lang="en-GB" sz="3200" dirty="0">
                <a:latin typeface="Arial Rounded MT Bold" panose="020F0704030504030204" pitchFamily="34" charset="0"/>
              </a:rPr>
            </a:br>
            <a:endParaRPr lang="fr-FR" sz="3200" dirty="0">
              <a:latin typeface="Arial Rounded MT Bold" panose="020F0704030504030204" pitchFamily="34" charset="0"/>
            </a:endParaRPr>
          </a:p>
        </p:txBody>
      </p:sp>
    </p:spTree>
    <p:extLst>
      <p:ext uri="{BB962C8B-B14F-4D97-AF65-F5344CB8AC3E}">
        <p14:creationId xmlns:p14="http://schemas.microsoft.com/office/powerpoint/2010/main" val="5081971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11972" y="193638"/>
            <a:ext cx="11532197" cy="6583680"/>
          </a:xfrm>
        </p:spPr>
        <p:txBody>
          <a:bodyPr>
            <a:noAutofit/>
          </a:bodyPr>
          <a:lstStyle/>
          <a:p>
            <a:pPr marL="0" indent="0">
              <a:buNone/>
            </a:pPr>
            <a:r>
              <a:rPr lang="en-GB" sz="3200" dirty="0" smtClean="0">
                <a:latin typeface="Arial Rounded MT Bold" panose="020F0704030504030204" pitchFamily="34" charset="0"/>
              </a:rPr>
              <a:t> </a:t>
            </a:r>
            <a:r>
              <a:rPr lang="en-GB" sz="3200" b="1" dirty="0">
                <a:solidFill>
                  <a:srgbClr val="00B050"/>
                </a:solidFill>
                <a:latin typeface="Arial Rounded MT Bold" panose="020F0704030504030204" pitchFamily="34" charset="0"/>
              </a:rPr>
              <a:t>Clinical Method</a:t>
            </a:r>
            <a:r>
              <a:rPr lang="en-GB" sz="3200" dirty="0">
                <a:solidFill>
                  <a:srgbClr val="00B050"/>
                </a:solidFill>
                <a:latin typeface="Arial Rounded MT Bold" panose="020F0704030504030204" pitchFamily="34" charset="0"/>
              </a:rPr>
              <a:t>: </a:t>
            </a:r>
            <a:r>
              <a:rPr lang="en-GB" sz="2800" dirty="0" smtClean="0">
                <a:latin typeface="Arial Rounded MT Bold" panose="020F0704030504030204" pitchFamily="34" charset="0"/>
              </a:rPr>
              <a:t>This </a:t>
            </a:r>
            <a:r>
              <a:rPr lang="en-GB" sz="2800" dirty="0">
                <a:latin typeface="Arial Rounded MT Bold" panose="020F0704030504030204" pitchFamily="34" charset="0"/>
              </a:rPr>
              <a:t>method is also called Case History </a:t>
            </a:r>
            <a:r>
              <a:rPr lang="en-GB" sz="2800" dirty="0">
                <a:solidFill>
                  <a:schemeClr val="bg1"/>
                </a:solidFill>
                <a:latin typeface="Arial Rounded MT Bold" panose="020F0704030504030204" pitchFamily="34" charset="0"/>
              </a:rPr>
              <a:t>metho</a:t>
            </a:r>
            <a:r>
              <a:rPr lang="en-GB" sz="2800" dirty="0">
                <a:latin typeface="Arial Rounded MT Bold" panose="020F0704030504030204" pitchFamily="34" charset="0"/>
              </a:rPr>
              <a:t>d and its aim is diagnosis and treatment. </a:t>
            </a:r>
            <a:endParaRPr lang="en-GB" sz="2800" dirty="0" smtClean="0">
              <a:latin typeface="Arial Rounded MT Bold" panose="020F0704030504030204" pitchFamily="34" charset="0"/>
            </a:endParaRPr>
          </a:p>
          <a:p>
            <a:r>
              <a:rPr lang="en-GB" sz="2800" dirty="0" smtClean="0">
                <a:latin typeface="Arial Rounded MT Bold" panose="020F0704030504030204" pitchFamily="34" charset="0"/>
              </a:rPr>
              <a:t>It </a:t>
            </a:r>
            <a:r>
              <a:rPr lang="en-GB" sz="2800" dirty="0">
                <a:latin typeface="Arial Rounded MT Bold" panose="020F0704030504030204" pitchFamily="34" charset="0"/>
              </a:rPr>
              <a:t>is used only when people come to psychologists with personal problems.</a:t>
            </a:r>
            <a:endParaRPr lang="fr-FR" sz="2800" dirty="0">
              <a:latin typeface="Arial Rounded MT Bold" panose="020F0704030504030204" pitchFamily="34" charset="0"/>
            </a:endParaRPr>
          </a:p>
          <a:p>
            <a:pPr marL="0" indent="0">
              <a:buNone/>
            </a:pPr>
            <a:r>
              <a:rPr lang="en-GB" sz="3200" b="1" dirty="0" smtClean="0">
                <a:solidFill>
                  <a:srgbClr val="00B050"/>
                </a:solidFill>
                <a:latin typeface="Arial Rounded MT Bold" panose="020F0704030504030204" pitchFamily="34" charset="0"/>
              </a:rPr>
              <a:t>Survey </a:t>
            </a:r>
            <a:r>
              <a:rPr lang="en-GB" sz="3200" b="1" dirty="0">
                <a:solidFill>
                  <a:srgbClr val="00B050"/>
                </a:solidFill>
                <a:latin typeface="Arial Rounded MT Bold" panose="020F0704030504030204" pitchFamily="34" charset="0"/>
              </a:rPr>
              <a:t>Method</a:t>
            </a:r>
            <a:r>
              <a:rPr lang="en-GB" sz="3200" dirty="0">
                <a:latin typeface="Arial Rounded MT Bold" panose="020F0704030504030204" pitchFamily="34" charset="0"/>
              </a:rPr>
              <a:t>: </a:t>
            </a:r>
            <a:endParaRPr lang="en-GB" sz="3200" dirty="0" smtClean="0">
              <a:latin typeface="Arial Rounded MT Bold" panose="020F0704030504030204" pitchFamily="34" charset="0"/>
            </a:endParaRPr>
          </a:p>
          <a:p>
            <a:pPr>
              <a:buFont typeface="Wingdings" panose="05000000000000000000" pitchFamily="2" charset="2"/>
              <a:buChar char="§"/>
            </a:pPr>
            <a:r>
              <a:rPr lang="en-GB" sz="2800" dirty="0" smtClean="0">
                <a:latin typeface="Arial Rounded MT Bold" panose="020F0704030504030204" pitchFamily="34" charset="0"/>
              </a:rPr>
              <a:t>A </a:t>
            </a:r>
            <a:r>
              <a:rPr lang="en-GB" sz="2800" dirty="0">
                <a:latin typeface="Arial Rounded MT Bold" panose="020F0704030504030204" pitchFamily="34" charset="0"/>
              </a:rPr>
              <a:t>survey is an attempt to estimate the opinions, characteristics, or </a:t>
            </a:r>
            <a:r>
              <a:rPr lang="en-GB" sz="2800" dirty="0" err="1">
                <a:latin typeface="Arial Rounded MT Bold" panose="020F0704030504030204" pitchFamily="34" charset="0"/>
              </a:rPr>
              <a:t>behaviors</a:t>
            </a:r>
            <a:r>
              <a:rPr lang="en-GB" sz="2800" dirty="0">
                <a:latin typeface="Arial Rounded MT Bold" panose="020F0704030504030204" pitchFamily="34" charset="0"/>
              </a:rPr>
              <a:t> of a particular population by investigation of a representative sample. </a:t>
            </a:r>
            <a:endParaRPr lang="en-GB" sz="2800" dirty="0" smtClean="0">
              <a:latin typeface="Arial Rounded MT Bold" panose="020F0704030504030204" pitchFamily="34" charset="0"/>
            </a:endParaRPr>
          </a:p>
          <a:p>
            <a:pPr>
              <a:buFont typeface="Wingdings" panose="05000000000000000000" pitchFamily="2" charset="2"/>
              <a:buChar char="§"/>
            </a:pPr>
            <a:r>
              <a:rPr lang="en-GB" sz="2800" dirty="0" smtClean="0">
                <a:latin typeface="Arial Rounded MT Bold" panose="020F0704030504030204" pitchFamily="34" charset="0"/>
              </a:rPr>
              <a:t>It </a:t>
            </a:r>
            <a:r>
              <a:rPr lang="en-GB" sz="2800" dirty="0">
                <a:latin typeface="Arial Rounded MT Bold" panose="020F0704030504030204" pitchFamily="34" charset="0"/>
              </a:rPr>
              <a:t>is more systematic field-study.</a:t>
            </a:r>
            <a:endParaRPr lang="fr-FR" sz="2800" dirty="0">
              <a:latin typeface="Arial Rounded MT Bold" panose="020F0704030504030204" pitchFamily="34" charset="0"/>
            </a:endParaRPr>
          </a:p>
          <a:p>
            <a:pPr>
              <a:buFont typeface="Wingdings" panose="05000000000000000000" pitchFamily="2" charset="2"/>
              <a:buChar char="§"/>
            </a:pPr>
            <a:r>
              <a:rPr lang="en-GB" sz="2800" dirty="0">
                <a:latin typeface="Arial Rounded MT Bold" panose="020F0704030504030204" pitchFamily="34" charset="0"/>
              </a:rPr>
              <a:t>Survey method is employed by psychologists in investigating a variety of problems. </a:t>
            </a:r>
            <a:endParaRPr lang="en-GB" sz="2800" dirty="0" smtClean="0">
              <a:latin typeface="Arial Rounded MT Bold" panose="020F0704030504030204" pitchFamily="34" charset="0"/>
            </a:endParaRPr>
          </a:p>
          <a:p>
            <a:pPr>
              <a:buFont typeface="Wingdings" panose="05000000000000000000" pitchFamily="2" charset="2"/>
              <a:buChar char="§"/>
            </a:pPr>
            <a:r>
              <a:rPr lang="en-GB" sz="2800" dirty="0" smtClean="0">
                <a:latin typeface="Arial Rounded MT Bold" panose="020F0704030504030204" pitchFamily="34" charset="0"/>
              </a:rPr>
              <a:t>For </a:t>
            </a:r>
            <a:r>
              <a:rPr lang="en-GB" sz="2800" dirty="0">
                <a:latin typeface="Arial Rounded MT Bold" panose="020F0704030504030204" pitchFamily="34" charset="0"/>
              </a:rPr>
              <a:t>example, customer attitudes towards certain products.</a:t>
            </a:r>
            <a:r>
              <a:rPr lang="en-GB" sz="3200" dirty="0">
                <a:latin typeface="Arial Rounded MT Bold" panose="020F0704030504030204" pitchFamily="34" charset="0"/>
              </a:rPr>
              <a:t/>
            </a:r>
            <a:br>
              <a:rPr lang="en-GB" sz="3200" dirty="0">
                <a:latin typeface="Arial Rounded MT Bold" panose="020F0704030504030204" pitchFamily="34" charset="0"/>
              </a:rPr>
            </a:br>
            <a:endParaRPr lang="fr-FR" sz="3200" dirty="0">
              <a:latin typeface="Arial Rounded MT Bold" panose="020F0704030504030204" pitchFamily="34" charset="0"/>
            </a:endParaRPr>
          </a:p>
        </p:txBody>
      </p:sp>
    </p:spTree>
    <p:extLst>
      <p:ext uri="{BB962C8B-B14F-4D97-AF65-F5344CB8AC3E}">
        <p14:creationId xmlns:p14="http://schemas.microsoft.com/office/powerpoint/2010/main" val="15348089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11972" y="193638"/>
            <a:ext cx="11532197" cy="6583680"/>
          </a:xfrm>
        </p:spPr>
        <p:txBody>
          <a:bodyPr>
            <a:noAutofit/>
          </a:bodyPr>
          <a:lstStyle/>
          <a:p>
            <a:pPr marL="0" indent="0">
              <a:buNone/>
            </a:pPr>
            <a:r>
              <a:rPr lang="en-GB" sz="3200" dirty="0" smtClean="0">
                <a:latin typeface="Arial Rounded MT Bold" panose="020F0704030504030204" pitchFamily="34" charset="0"/>
              </a:rPr>
              <a:t> </a:t>
            </a:r>
            <a:r>
              <a:rPr lang="en-GB" sz="3200" b="1" dirty="0" smtClean="0">
                <a:solidFill>
                  <a:srgbClr val="00B050"/>
                </a:solidFill>
                <a:latin typeface="Arial Rounded MT Bold" panose="020F0704030504030204" pitchFamily="34" charset="0"/>
              </a:rPr>
              <a:t>Experimental </a:t>
            </a:r>
            <a:r>
              <a:rPr lang="en-GB" sz="3200" b="1" dirty="0">
                <a:solidFill>
                  <a:srgbClr val="00B050"/>
                </a:solidFill>
                <a:latin typeface="Arial Rounded MT Bold" panose="020F0704030504030204" pitchFamily="34" charset="0"/>
              </a:rPr>
              <a:t>Method</a:t>
            </a:r>
            <a:r>
              <a:rPr lang="en-GB" sz="3200" dirty="0">
                <a:solidFill>
                  <a:srgbClr val="00B050"/>
                </a:solidFill>
                <a:latin typeface="Arial Rounded MT Bold" panose="020F0704030504030204" pitchFamily="34" charset="0"/>
              </a:rPr>
              <a:t>: </a:t>
            </a:r>
            <a:endParaRPr lang="en-GB" sz="3200" dirty="0" smtClean="0">
              <a:solidFill>
                <a:srgbClr val="00B050"/>
              </a:solidFill>
              <a:latin typeface="Arial Rounded MT Bold" panose="020F0704030504030204" pitchFamily="34" charset="0"/>
            </a:endParaRPr>
          </a:p>
          <a:p>
            <a:r>
              <a:rPr lang="en-GB" sz="3200" dirty="0" smtClean="0">
                <a:solidFill>
                  <a:schemeClr val="bg1"/>
                </a:solidFill>
                <a:latin typeface="Arial Rounded MT Bold" panose="020F0704030504030204" pitchFamily="34" charset="0"/>
              </a:rPr>
              <a:t>The</a:t>
            </a:r>
            <a:r>
              <a:rPr lang="en-GB" sz="3200" dirty="0" smtClean="0">
                <a:latin typeface="Arial Rounded MT Bold" panose="020F0704030504030204" pitchFamily="34" charset="0"/>
              </a:rPr>
              <a:t> </a:t>
            </a:r>
            <a:r>
              <a:rPr lang="en-GB" sz="3200" dirty="0">
                <a:latin typeface="Arial Rounded MT Bold" panose="020F0704030504030204" pitchFamily="34" charset="0"/>
              </a:rPr>
              <a:t>most powerful tool of psychology, as of all sciences, is the study method known as the </a:t>
            </a:r>
            <a:r>
              <a:rPr lang="en-GB" sz="3200" dirty="0" smtClean="0">
                <a:latin typeface="Arial Rounded MT Bold" panose="020F0704030504030204" pitchFamily="34" charset="0"/>
              </a:rPr>
              <a:t>experiment,</a:t>
            </a:r>
          </a:p>
          <a:p>
            <a:r>
              <a:rPr lang="en-GB" sz="3200" dirty="0" smtClean="0">
                <a:latin typeface="Arial Rounded MT Bold" panose="020F0704030504030204" pitchFamily="34" charset="0"/>
              </a:rPr>
              <a:t> The </a:t>
            </a:r>
            <a:r>
              <a:rPr lang="en-GB" sz="3200" dirty="0">
                <a:latin typeface="Arial Rounded MT Bold" panose="020F0704030504030204" pitchFamily="34" charset="0"/>
              </a:rPr>
              <a:t>psychologist, in his laboratory, </a:t>
            </a:r>
            <a:r>
              <a:rPr lang="en-GB" sz="3200" dirty="0">
                <a:solidFill>
                  <a:schemeClr val="accent1">
                    <a:lumMod val="75000"/>
                  </a:schemeClr>
                </a:solidFill>
                <a:latin typeface="Arial Rounded MT Bold" panose="020F0704030504030204" pitchFamily="34" charset="0"/>
              </a:rPr>
              <a:t>makes a careful and rigidly controlled examination of </a:t>
            </a:r>
            <a:r>
              <a:rPr lang="en-GB" sz="3200" dirty="0">
                <a:solidFill>
                  <a:srgbClr val="0070C0"/>
                </a:solidFill>
                <a:latin typeface="Arial Rounded MT Bold" panose="020F0704030504030204" pitchFamily="34" charset="0"/>
              </a:rPr>
              <a:t>cause</a:t>
            </a:r>
            <a:r>
              <a:rPr lang="en-GB" sz="3200" dirty="0">
                <a:solidFill>
                  <a:schemeClr val="accent1">
                    <a:lumMod val="75000"/>
                  </a:schemeClr>
                </a:solidFill>
                <a:latin typeface="Arial Rounded MT Bold" panose="020F0704030504030204" pitchFamily="34" charset="0"/>
              </a:rPr>
              <a:t> </a:t>
            </a:r>
            <a:r>
              <a:rPr lang="en-GB" sz="3200" dirty="0">
                <a:solidFill>
                  <a:srgbClr val="0070C0"/>
                </a:solidFill>
                <a:latin typeface="Arial Rounded MT Bold" panose="020F0704030504030204" pitchFamily="34" charset="0"/>
              </a:rPr>
              <a:t>and effect</a:t>
            </a:r>
            <a:r>
              <a:rPr lang="en-GB" sz="3200" dirty="0">
                <a:latin typeface="Arial Rounded MT Bold" panose="020F0704030504030204" pitchFamily="34" charset="0"/>
              </a:rPr>
              <a:t>. </a:t>
            </a:r>
            <a:endParaRPr lang="en-GB" sz="3200" dirty="0" smtClean="0">
              <a:latin typeface="Arial Rounded MT Bold" panose="020F0704030504030204" pitchFamily="34" charset="0"/>
            </a:endParaRPr>
          </a:p>
          <a:p>
            <a:r>
              <a:rPr lang="en-GB" sz="3200" dirty="0" smtClean="0">
                <a:latin typeface="Arial Rounded MT Bold" panose="020F0704030504030204" pitchFamily="34" charset="0"/>
              </a:rPr>
              <a:t>Experimentation </a:t>
            </a:r>
            <a:r>
              <a:rPr lang="en-GB" sz="3200" dirty="0">
                <a:latin typeface="Arial Rounded MT Bold" panose="020F0704030504030204" pitchFamily="34" charset="0"/>
              </a:rPr>
              <a:t>is a </a:t>
            </a:r>
            <a:r>
              <a:rPr lang="en-GB" sz="3200" dirty="0">
                <a:solidFill>
                  <a:srgbClr val="0070C0"/>
                </a:solidFill>
                <a:latin typeface="Arial Rounded MT Bold" panose="020F0704030504030204" pitchFamily="34" charset="0"/>
              </a:rPr>
              <a:t>kind of observation </a:t>
            </a:r>
            <a:r>
              <a:rPr lang="en-GB" sz="3200" dirty="0">
                <a:latin typeface="Arial Rounded MT Bold" panose="020F0704030504030204" pitchFamily="34" charset="0"/>
              </a:rPr>
              <a:t>made under </a:t>
            </a:r>
            <a:r>
              <a:rPr lang="en-GB" sz="3200" dirty="0">
                <a:solidFill>
                  <a:schemeClr val="accent1">
                    <a:lumMod val="50000"/>
                  </a:schemeClr>
                </a:solidFill>
                <a:latin typeface="Arial Rounded MT Bold" panose="020F0704030504030204" pitchFamily="34" charset="0"/>
              </a:rPr>
              <a:t>accurately known conditions</a:t>
            </a:r>
            <a:r>
              <a:rPr lang="en-GB" sz="3200" dirty="0">
                <a:latin typeface="Arial Rounded MT Bold" panose="020F0704030504030204" pitchFamily="34" charset="0"/>
              </a:rPr>
              <a:t>. </a:t>
            </a:r>
            <a:endParaRPr lang="en-GB" sz="3200" dirty="0" smtClean="0">
              <a:latin typeface="Arial Rounded MT Bold" panose="020F0704030504030204" pitchFamily="34" charset="0"/>
            </a:endParaRPr>
          </a:p>
          <a:p>
            <a:r>
              <a:rPr lang="en-GB" sz="3200" dirty="0" smtClean="0">
                <a:latin typeface="Arial Rounded MT Bold" panose="020F0704030504030204" pitchFamily="34" charset="0"/>
              </a:rPr>
              <a:t>The </a:t>
            </a:r>
            <a:r>
              <a:rPr lang="en-GB" sz="3200" dirty="0">
                <a:latin typeface="Arial Rounded MT Bold" panose="020F0704030504030204" pitchFamily="34" charset="0"/>
              </a:rPr>
              <a:t>chemist can determine that combining hydrogen and oxygen will produce water, </a:t>
            </a:r>
            <a:r>
              <a:rPr lang="en-GB" sz="3200" dirty="0">
                <a:solidFill>
                  <a:srgbClr val="00B050"/>
                </a:solidFill>
                <a:latin typeface="Arial Rounded MT Bold" panose="020F0704030504030204" pitchFamily="34" charset="0"/>
              </a:rPr>
              <a:t>the psychologist </a:t>
            </a:r>
            <a:r>
              <a:rPr lang="en-GB" sz="3200" dirty="0">
                <a:latin typeface="Arial Rounded MT Bold" panose="020F0704030504030204" pitchFamily="34" charset="0"/>
              </a:rPr>
              <a:t>can determine that </a:t>
            </a:r>
            <a:r>
              <a:rPr lang="en-GB" sz="3200" dirty="0">
                <a:solidFill>
                  <a:schemeClr val="accent1">
                    <a:lumMod val="50000"/>
                  </a:schemeClr>
                </a:solidFill>
                <a:latin typeface="Arial Rounded MT Bold" panose="020F0704030504030204" pitchFamily="34" charset="0"/>
              </a:rPr>
              <a:t>certain conditions will result in certain measurable changes in the </a:t>
            </a:r>
            <a:r>
              <a:rPr lang="en-GB" sz="3200" dirty="0" err="1">
                <a:solidFill>
                  <a:schemeClr val="accent1">
                    <a:lumMod val="50000"/>
                  </a:schemeClr>
                </a:solidFill>
                <a:latin typeface="Arial Rounded MT Bold" panose="020F0704030504030204" pitchFamily="34" charset="0"/>
              </a:rPr>
              <a:t>behavior</a:t>
            </a:r>
            <a:r>
              <a:rPr lang="en-GB" sz="3200" dirty="0">
                <a:solidFill>
                  <a:schemeClr val="accent1">
                    <a:lumMod val="50000"/>
                  </a:schemeClr>
                </a:solidFill>
                <a:latin typeface="Arial Rounded MT Bold" panose="020F0704030504030204" pitchFamily="34" charset="0"/>
              </a:rPr>
              <a:t> of his subjects</a:t>
            </a:r>
            <a:r>
              <a:rPr lang="en-GB" sz="3200" dirty="0">
                <a:latin typeface="Arial Rounded MT Bold" panose="020F0704030504030204" pitchFamily="34" charset="0"/>
              </a:rPr>
              <a:t>, either </a:t>
            </a:r>
            <a:r>
              <a:rPr lang="en-GB" sz="3200" dirty="0">
                <a:solidFill>
                  <a:srgbClr val="00B050"/>
                </a:solidFill>
                <a:latin typeface="Arial Rounded MT Bold" panose="020F0704030504030204" pitchFamily="34" charset="0"/>
              </a:rPr>
              <a:t>human</a:t>
            </a:r>
            <a:r>
              <a:rPr lang="en-GB" sz="3200" dirty="0">
                <a:latin typeface="Arial Rounded MT Bold" panose="020F0704030504030204" pitchFamily="34" charset="0"/>
              </a:rPr>
              <a:t> or </a:t>
            </a:r>
            <a:r>
              <a:rPr lang="en-GB" sz="3200" dirty="0">
                <a:solidFill>
                  <a:srgbClr val="00B050"/>
                </a:solidFill>
                <a:latin typeface="Arial Rounded MT Bold" panose="020F0704030504030204" pitchFamily="34" charset="0"/>
              </a:rPr>
              <a:t>animal</a:t>
            </a:r>
            <a:r>
              <a:rPr lang="en-GB" sz="3200" dirty="0" smtClean="0">
                <a:latin typeface="Arial Rounded MT Bold" panose="020F0704030504030204" pitchFamily="34" charset="0"/>
              </a:rPr>
              <a:t>.</a:t>
            </a:r>
            <a:r>
              <a:rPr lang="en-GB" sz="3200" b="1" dirty="0">
                <a:latin typeface="Arial Rounded MT Bold" panose="020F0704030504030204" pitchFamily="34" charset="0"/>
              </a:rPr>
              <a:t> </a:t>
            </a:r>
            <a:endParaRPr lang="fr-FR" sz="3200" b="1" dirty="0">
              <a:latin typeface="Arial Rounded MT Bold" panose="020F0704030504030204" pitchFamily="34" charset="0"/>
            </a:endParaRPr>
          </a:p>
        </p:txBody>
      </p:sp>
    </p:spTree>
    <p:extLst>
      <p:ext uri="{BB962C8B-B14F-4D97-AF65-F5344CB8AC3E}">
        <p14:creationId xmlns:p14="http://schemas.microsoft.com/office/powerpoint/2010/main" val="37840337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11972" y="193638"/>
            <a:ext cx="11532197" cy="6583680"/>
          </a:xfrm>
        </p:spPr>
        <p:txBody>
          <a:bodyPr>
            <a:noAutofit/>
          </a:bodyPr>
          <a:lstStyle/>
          <a:p>
            <a:pPr marL="0" indent="0" algn="ctr" fontAlgn="base">
              <a:buNone/>
            </a:pPr>
            <a:r>
              <a:rPr lang="en-GB" sz="3600" b="1" dirty="0" smtClean="0">
                <a:solidFill>
                  <a:srgbClr val="7030A0"/>
                </a:solidFill>
                <a:latin typeface="Bahnschrift" panose="020B0502040204020203" pitchFamily="34" charset="0"/>
              </a:rPr>
              <a:t>The </a:t>
            </a:r>
            <a:r>
              <a:rPr lang="en-GB" sz="3600" b="1" dirty="0">
                <a:solidFill>
                  <a:srgbClr val="7030A0"/>
                </a:solidFill>
                <a:latin typeface="Bahnschrift" panose="020B0502040204020203" pitchFamily="34" charset="0"/>
              </a:rPr>
              <a:t>main </a:t>
            </a:r>
            <a:r>
              <a:rPr lang="en-GB" sz="3600" b="1" i="1" dirty="0">
                <a:solidFill>
                  <a:srgbClr val="7030A0"/>
                </a:solidFill>
                <a:latin typeface="Bahnschrift" panose="020B0502040204020203" pitchFamily="34" charset="0"/>
              </a:rPr>
              <a:t>schools of psych</a:t>
            </a:r>
            <a:r>
              <a:rPr lang="en-GB" sz="3200" b="1" i="1" dirty="0">
                <a:solidFill>
                  <a:srgbClr val="7030A0"/>
                </a:solidFill>
                <a:latin typeface="Bahnschrift" panose="020B0502040204020203" pitchFamily="34" charset="0"/>
              </a:rPr>
              <a:t>ology</a:t>
            </a:r>
            <a:endParaRPr lang="fr-FR" sz="3200" dirty="0">
              <a:solidFill>
                <a:srgbClr val="7030A0"/>
              </a:solidFill>
              <a:latin typeface="Bahnschrift" panose="020B0502040204020203" pitchFamily="34" charset="0"/>
            </a:endParaRPr>
          </a:p>
          <a:p>
            <a:pPr marL="0" indent="0">
              <a:buNone/>
            </a:pPr>
            <a:r>
              <a:rPr lang="en-GB" sz="3200" b="1" dirty="0" smtClean="0">
                <a:solidFill>
                  <a:srgbClr val="00B050"/>
                </a:solidFill>
                <a:latin typeface="Bahnschrift" panose="020B0502040204020203" pitchFamily="34" charset="0"/>
              </a:rPr>
              <a:t>            </a:t>
            </a:r>
            <a:r>
              <a:rPr lang="en-GB" sz="3600" b="1" dirty="0" smtClean="0">
                <a:solidFill>
                  <a:srgbClr val="00B050"/>
                </a:solidFill>
                <a:latin typeface="Bahnschrift" panose="020B0502040204020203" pitchFamily="34" charset="0"/>
              </a:rPr>
              <a:t>Structuralism</a:t>
            </a:r>
            <a:endParaRPr lang="fr-FR" sz="3600" b="1" dirty="0">
              <a:solidFill>
                <a:srgbClr val="00B050"/>
              </a:solidFill>
              <a:latin typeface="Bahnschrift" panose="020B0502040204020203" pitchFamily="34" charset="0"/>
            </a:endParaRPr>
          </a:p>
          <a:p>
            <a:r>
              <a:rPr lang="en-GB" sz="3200" b="1" dirty="0">
                <a:latin typeface="Bahnschrift" panose="020B0502040204020203" pitchFamily="34" charset="0"/>
              </a:rPr>
              <a:t>Wilhelm Wundt (1832–1920)</a:t>
            </a:r>
            <a:r>
              <a:rPr lang="en-GB" sz="3200" dirty="0">
                <a:latin typeface="Bahnschrift" panose="020B0502040204020203" pitchFamily="34" charset="0"/>
              </a:rPr>
              <a:t> who is generally </a:t>
            </a:r>
            <a:r>
              <a:rPr lang="en-GB" sz="3200" dirty="0">
                <a:solidFill>
                  <a:srgbClr val="7030A0"/>
                </a:solidFill>
                <a:latin typeface="Bahnschrift" panose="020B0502040204020203" pitchFamily="34" charset="0"/>
              </a:rPr>
              <a:t>thought of</a:t>
            </a:r>
            <a:r>
              <a:rPr lang="en-GB" sz="3200" dirty="0">
                <a:latin typeface="Bahnschrift" panose="020B0502040204020203" pitchFamily="34" charset="0"/>
              </a:rPr>
              <a:t> (</a:t>
            </a:r>
            <a:r>
              <a:rPr lang="en-GB" sz="3200" dirty="0">
                <a:solidFill>
                  <a:srgbClr val="7030A0"/>
                </a:solidFill>
                <a:latin typeface="Bahnschrift" panose="020B0502040204020203" pitchFamily="34" charset="0"/>
              </a:rPr>
              <a:t>considered</a:t>
            </a:r>
            <a:r>
              <a:rPr lang="en-GB" sz="3200" dirty="0">
                <a:latin typeface="Bahnschrift" panose="020B0502040204020203" pitchFamily="34" charset="0"/>
              </a:rPr>
              <a:t>) as the “</a:t>
            </a:r>
            <a:r>
              <a:rPr lang="en-GB" sz="3200" b="1" dirty="0">
                <a:latin typeface="Bahnschrift" panose="020B0502040204020203" pitchFamily="34" charset="0"/>
              </a:rPr>
              <a:t>father</a:t>
            </a:r>
            <a:r>
              <a:rPr lang="en-GB" sz="3200" dirty="0">
                <a:latin typeface="Bahnschrift" panose="020B0502040204020203" pitchFamily="34" charset="0"/>
              </a:rPr>
              <a:t>” of psychology. </a:t>
            </a:r>
            <a:endParaRPr lang="en-GB" sz="3200" dirty="0" smtClean="0">
              <a:latin typeface="Bahnschrift" panose="020B0502040204020203" pitchFamily="34" charset="0"/>
            </a:endParaRPr>
          </a:p>
          <a:p>
            <a:r>
              <a:rPr lang="en-GB" sz="3200" dirty="0" smtClean="0">
                <a:latin typeface="Bahnschrift" panose="020B0502040204020203" pitchFamily="34" charset="0"/>
              </a:rPr>
              <a:t>Wundt’s </a:t>
            </a:r>
            <a:r>
              <a:rPr lang="en-GB" sz="3200" dirty="0">
                <a:latin typeface="Bahnschrift" panose="020B0502040204020203" pitchFamily="34" charset="0"/>
              </a:rPr>
              <a:t>vision for the new discipline included studies of </a:t>
            </a:r>
            <a:r>
              <a:rPr lang="en-GB" sz="3200" i="1" u="sng" dirty="0">
                <a:solidFill>
                  <a:srgbClr val="00B0F0"/>
                </a:solidFill>
                <a:latin typeface="Bahnschrift" panose="020B0502040204020203" pitchFamily="34" charset="0"/>
              </a:rPr>
              <a:t>social and cultural influences on human </a:t>
            </a:r>
            <a:r>
              <a:rPr lang="en-GB" sz="3200" i="1" u="sng" dirty="0" smtClean="0">
                <a:solidFill>
                  <a:srgbClr val="00B0F0"/>
                </a:solidFill>
                <a:latin typeface="Bahnschrift" panose="020B0502040204020203" pitchFamily="34" charset="0"/>
              </a:rPr>
              <a:t>thought</a:t>
            </a:r>
            <a:r>
              <a:rPr lang="en-GB" sz="3200" dirty="0" smtClean="0">
                <a:latin typeface="Bahnschrift" panose="020B0502040204020203" pitchFamily="34" charset="0"/>
              </a:rPr>
              <a:t>.</a:t>
            </a:r>
            <a:endParaRPr lang="fr-FR" sz="3200" dirty="0">
              <a:latin typeface="Bahnschrift" panose="020B0502040204020203" pitchFamily="34" charset="0"/>
            </a:endParaRPr>
          </a:p>
          <a:p>
            <a:r>
              <a:rPr lang="en-GB" sz="3200" dirty="0">
                <a:latin typeface="Bahnschrift" panose="020B0502040204020203" pitchFamily="34" charset="0"/>
              </a:rPr>
              <a:t>Wundt established a </a:t>
            </a:r>
            <a:r>
              <a:rPr lang="en-GB" sz="3200" i="1" dirty="0">
                <a:latin typeface="Bahnschrift" panose="020B0502040204020203" pitchFamily="34" charset="0"/>
              </a:rPr>
              <a:t>psychological laboratory at the University of Leipzig in Germany in 1879</a:t>
            </a:r>
            <a:r>
              <a:rPr lang="en-GB" sz="3200" dirty="0">
                <a:latin typeface="Bahnschrift" panose="020B0502040204020203" pitchFamily="34" charset="0"/>
              </a:rPr>
              <a:t>, an event considered to mark </a:t>
            </a:r>
            <a:r>
              <a:rPr lang="en-GB" sz="3200" u="sng" dirty="0">
                <a:solidFill>
                  <a:srgbClr val="00B0F0"/>
                </a:solidFill>
                <a:latin typeface="Bahnschrift" panose="020B0502040204020203" pitchFamily="34" charset="0"/>
              </a:rPr>
              <a:t>the birth of psychology as a formal academic discipline</a:t>
            </a:r>
            <a:r>
              <a:rPr lang="en-GB" sz="3200" dirty="0">
                <a:latin typeface="Bahnschrift" panose="020B0502040204020203" pitchFamily="34" charset="0"/>
              </a:rPr>
              <a:t>. </a:t>
            </a:r>
            <a:br>
              <a:rPr lang="en-GB" sz="3200" dirty="0">
                <a:latin typeface="Bahnschrift" panose="020B0502040204020203" pitchFamily="34" charset="0"/>
              </a:rPr>
            </a:br>
            <a:endParaRPr lang="fr-FR" sz="3200" dirty="0">
              <a:latin typeface="Bahnschrift" panose="020B0502040204020203" pitchFamily="34" charset="0"/>
            </a:endParaRPr>
          </a:p>
        </p:txBody>
      </p:sp>
    </p:spTree>
    <p:extLst>
      <p:ext uri="{BB962C8B-B14F-4D97-AF65-F5344CB8AC3E}">
        <p14:creationId xmlns:p14="http://schemas.microsoft.com/office/powerpoint/2010/main" val="3750942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11972" y="236668"/>
            <a:ext cx="11532197" cy="6540650"/>
          </a:xfrm>
        </p:spPr>
        <p:txBody>
          <a:bodyPr>
            <a:noAutofit/>
          </a:bodyPr>
          <a:lstStyle/>
          <a:p>
            <a:pPr algn="just"/>
            <a:r>
              <a:rPr lang="en-GB" sz="3200" dirty="0" smtClean="0">
                <a:latin typeface="Bahnschrift" panose="020B0502040204020203" pitchFamily="34" charset="0"/>
              </a:rPr>
              <a:t> </a:t>
            </a:r>
            <a:r>
              <a:rPr lang="en-GB" sz="3200" dirty="0">
                <a:latin typeface="Bahnschrift" panose="020B0502040204020203" pitchFamily="34" charset="0"/>
              </a:rPr>
              <a:t>Using a method called </a:t>
            </a:r>
            <a:r>
              <a:rPr lang="en-GB" sz="3200" u="sng" dirty="0">
                <a:solidFill>
                  <a:srgbClr val="00B0F0"/>
                </a:solidFill>
                <a:latin typeface="Bahnschrift" panose="020B0502040204020203" pitchFamily="34" charset="0"/>
              </a:rPr>
              <a:t>introspection</a:t>
            </a:r>
            <a:r>
              <a:rPr lang="en-GB" sz="3200" dirty="0">
                <a:latin typeface="Bahnschrift" panose="020B0502040204020203" pitchFamily="34" charset="0"/>
              </a:rPr>
              <a:t>, Wundt and his </a:t>
            </a:r>
            <a:r>
              <a:rPr lang="en-GB" sz="3200" dirty="0">
                <a:solidFill>
                  <a:schemeClr val="bg1"/>
                </a:solidFill>
                <a:latin typeface="Bahnschrift" panose="020B0502040204020203" pitchFamily="34" charset="0"/>
              </a:rPr>
              <a:t>asso</a:t>
            </a:r>
            <a:r>
              <a:rPr lang="en-GB" sz="3200" dirty="0">
                <a:latin typeface="Bahnschrift" panose="020B0502040204020203" pitchFamily="34" charset="0"/>
              </a:rPr>
              <a:t>ciates studied </a:t>
            </a:r>
            <a:r>
              <a:rPr lang="en-GB" sz="3200" u="sng" dirty="0">
                <a:solidFill>
                  <a:srgbClr val="00B0F0"/>
                </a:solidFill>
                <a:latin typeface="Bahnschrift" panose="020B0502040204020203" pitchFamily="34" charset="0"/>
              </a:rPr>
              <a:t>the perception of a variety of visual, tactile, and auditory </a:t>
            </a:r>
            <a:r>
              <a:rPr lang="en-GB" sz="3200" u="sng" dirty="0" smtClean="0">
                <a:solidFill>
                  <a:srgbClr val="00B0F0"/>
                </a:solidFill>
                <a:latin typeface="Bahnschrift" panose="020B0502040204020203" pitchFamily="34" charset="0"/>
              </a:rPr>
              <a:t>stimuli</a:t>
            </a:r>
            <a:r>
              <a:rPr lang="en-GB" sz="3200" dirty="0" smtClean="0">
                <a:latin typeface="Bahnschrift" panose="020B0502040204020203" pitchFamily="34" charset="0"/>
              </a:rPr>
              <a:t>. </a:t>
            </a:r>
          </a:p>
          <a:p>
            <a:pPr algn="just"/>
            <a:r>
              <a:rPr lang="en-GB" sz="3200" dirty="0" smtClean="0">
                <a:latin typeface="Bahnschrift" panose="020B0502040204020203" pitchFamily="34" charset="0"/>
              </a:rPr>
              <a:t>Introspection </a:t>
            </a:r>
            <a:r>
              <a:rPr lang="en-GB" sz="3200" dirty="0">
                <a:latin typeface="Bahnschrift" panose="020B0502040204020203" pitchFamily="34" charset="0"/>
              </a:rPr>
              <a:t>as a research method involves looking inward to examine one’s own conscious experience and then reporting that experience.</a:t>
            </a:r>
            <a:endParaRPr lang="fr-FR" sz="3200" dirty="0">
              <a:latin typeface="Bahnschrift" panose="020B0502040204020203" pitchFamily="34" charset="0"/>
            </a:endParaRPr>
          </a:p>
          <a:p>
            <a:pPr algn="just"/>
            <a:r>
              <a:rPr lang="en-GB" sz="3200" b="1" dirty="0">
                <a:latin typeface="Bahnschrift" panose="020B0502040204020203" pitchFamily="34" charset="0"/>
              </a:rPr>
              <a:t> </a:t>
            </a:r>
            <a:r>
              <a:rPr lang="en-GB" sz="3200" dirty="0">
                <a:latin typeface="Bahnschrift" panose="020B0502040204020203" pitchFamily="34" charset="0"/>
              </a:rPr>
              <a:t>The work of both </a:t>
            </a:r>
            <a:r>
              <a:rPr lang="en-GB" sz="3200" b="1" dirty="0">
                <a:latin typeface="Bahnschrift" panose="020B0502040204020203" pitchFamily="34" charset="0"/>
              </a:rPr>
              <a:t>Wundt and </a:t>
            </a:r>
            <a:r>
              <a:rPr lang="en-GB" sz="3200" b="1" dirty="0" err="1">
                <a:latin typeface="Bahnschrift" panose="020B0502040204020203" pitchFamily="34" charset="0"/>
              </a:rPr>
              <a:t>Titchener</a:t>
            </a:r>
            <a:r>
              <a:rPr lang="en-GB" sz="3200" dirty="0">
                <a:latin typeface="Bahnschrift" panose="020B0502040204020203" pitchFamily="34" charset="0"/>
              </a:rPr>
              <a:t>  </a:t>
            </a:r>
            <a:r>
              <a:rPr lang="en-GB" sz="3200" b="1" dirty="0">
                <a:latin typeface="Bahnschrift" panose="020B0502040204020203" pitchFamily="34" charset="0"/>
              </a:rPr>
              <a:t>Edward Bradford </a:t>
            </a:r>
            <a:r>
              <a:rPr lang="en-GB" sz="3200" b="1" dirty="0" err="1">
                <a:latin typeface="Bahnschrift" panose="020B0502040204020203" pitchFamily="34" charset="0"/>
              </a:rPr>
              <a:t>Titchener</a:t>
            </a:r>
            <a:r>
              <a:rPr lang="en-GB" sz="3200" dirty="0">
                <a:latin typeface="Bahnschrift" panose="020B0502040204020203" pitchFamily="34" charset="0"/>
              </a:rPr>
              <a:t> </a:t>
            </a:r>
            <a:r>
              <a:rPr lang="en-GB" sz="3200" b="1" dirty="0">
                <a:latin typeface="Bahnschrift" panose="020B0502040204020203" pitchFamily="34" charset="0"/>
              </a:rPr>
              <a:t>(1867–1927)</a:t>
            </a:r>
            <a:r>
              <a:rPr lang="en-GB" sz="3200" dirty="0">
                <a:latin typeface="Bahnschrift" panose="020B0502040204020203" pitchFamily="34" charset="0"/>
              </a:rPr>
              <a:t>was criticized for its primary method, introspection. </a:t>
            </a:r>
            <a:endParaRPr lang="en-GB" sz="3200" dirty="0" smtClean="0">
              <a:latin typeface="Bahnschrift" panose="020B0502040204020203" pitchFamily="34" charset="0"/>
            </a:endParaRPr>
          </a:p>
          <a:p>
            <a:pPr algn="just"/>
            <a:r>
              <a:rPr lang="en-GB" sz="3200" dirty="0" smtClean="0">
                <a:latin typeface="Bahnschrift" panose="020B0502040204020203" pitchFamily="34" charset="0"/>
              </a:rPr>
              <a:t>Introspection </a:t>
            </a:r>
            <a:r>
              <a:rPr lang="en-GB" sz="3200" dirty="0">
                <a:latin typeface="Bahnschrift" panose="020B0502040204020203" pitchFamily="34" charset="0"/>
              </a:rPr>
              <a:t>is not objective, </a:t>
            </a:r>
            <a:r>
              <a:rPr lang="en-GB" sz="3200" dirty="0">
                <a:solidFill>
                  <a:srgbClr val="7030A0"/>
                </a:solidFill>
                <a:latin typeface="Bahnschrift" panose="020B0502040204020203" pitchFamily="34" charset="0"/>
              </a:rPr>
              <a:t>even though </a:t>
            </a:r>
            <a:r>
              <a:rPr lang="en-GB" sz="3200" dirty="0">
                <a:latin typeface="Bahnschrift" panose="020B0502040204020203" pitchFamily="34" charset="0"/>
              </a:rPr>
              <a:t>it involves observation, measurement, and experimentation.</a:t>
            </a:r>
            <a:endParaRPr lang="fr-FR" sz="3200" dirty="0">
              <a:latin typeface="Bahnschrift" panose="020B0502040204020203" pitchFamily="34" charset="0"/>
            </a:endParaRPr>
          </a:p>
          <a:p>
            <a:endParaRPr lang="fr-FR" sz="3200" b="1" dirty="0">
              <a:latin typeface="Bahnschrift" panose="020B0502040204020203" pitchFamily="34" charset="0"/>
            </a:endParaRPr>
          </a:p>
        </p:txBody>
      </p:sp>
    </p:spTree>
    <p:extLst>
      <p:ext uri="{BB962C8B-B14F-4D97-AF65-F5344CB8AC3E}">
        <p14:creationId xmlns:p14="http://schemas.microsoft.com/office/powerpoint/2010/main" val="40192052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11972" y="193638"/>
            <a:ext cx="11532197" cy="6583680"/>
          </a:xfrm>
        </p:spPr>
        <p:txBody>
          <a:bodyPr>
            <a:noAutofit/>
          </a:bodyPr>
          <a:lstStyle/>
          <a:p>
            <a:pPr marL="0" indent="0">
              <a:buNone/>
            </a:pPr>
            <a:endParaRPr lang="en-GB" sz="3200" b="1" dirty="0" smtClean="0">
              <a:solidFill>
                <a:srgbClr val="00B050"/>
              </a:solidFill>
              <a:latin typeface="Bahnschrift" panose="020B0502040204020203" pitchFamily="34" charset="0"/>
            </a:endParaRPr>
          </a:p>
          <a:p>
            <a:pPr marL="0" indent="0">
              <a:buNone/>
            </a:pPr>
            <a:r>
              <a:rPr lang="en-GB" sz="3200" b="1" dirty="0">
                <a:solidFill>
                  <a:srgbClr val="00B050"/>
                </a:solidFill>
                <a:latin typeface="Bahnschrift" panose="020B0502040204020203" pitchFamily="34" charset="0"/>
              </a:rPr>
              <a:t> </a:t>
            </a:r>
            <a:r>
              <a:rPr lang="en-GB" sz="3200" b="1" dirty="0" smtClean="0">
                <a:solidFill>
                  <a:srgbClr val="00B050"/>
                </a:solidFill>
                <a:latin typeface="Bahnschrift" panose="020B0502040204020203" pitchFamily="34" charset="0"/>
              </a:rPr>
              <a:t>          Functionalism</a:t>
            </a:r>
            <a:endParaRPr lang="fr-FR" sz="3200" dirty="0">
              <a:solidFill>
                <a:srgbClr val="00B050"/>
              </a:solidFill>
              <a:latin typeface="Bahnschrift" panose="020B0502040204020203" pitchFamily="34" charset="0"/>
            </a:endParaRPr>
          </a:p>
          <a:p>
            <a:pPr algn="just"/>
            <a:r>
              <a:rPr lang="en-GB" sz="3200" dirty="0">
                <a:latin typeface="Bahnschrift" panose="020B0502040204020203" pitchFamily="34" charset="0"/>
              </a:rPr>
              <a:t>The famous American psychologist </a:t>
            </a:r>
            <a:r>
              <a:rPr lang="en-GB" sz="3200" b="1" dirty="0">
                <a:latin typeface="Bahnschrift" panose="020B0502040204020203" pitchFamily="34" charset="0"/>
              </a:rPr>
              <a:t>William James (1842–1910)</a:t>
            </a:r>
            <a:r>
              <a:rPr lang="en-GB" sz="3200" dirty="0">
                <a:latin typeface="Bahnschrift" panose="020B0502040204020203" pitchFamily="34" charset="0"/>
              </a:rPr>
              <a:t> was an advocate of functionalism.</a:t>
            </a:r>
            <a:endParaRPr lang="fr-FR" sz="3200" dirty="0">
              <a:latin typeface="Bahnschrift" panose="020B0502040204020203" pitchFamily="34" charset="0"/>
            </a:endParaRPr>
          </a:p>
          <a:p>
            <a:pPr algn="just"/>
            <a:r>
              <a:rPr lang="en-GB" sz="3200" dirty="0">
                <a:latin typeface="Bahnschrift" panose="020B0502040204020203" pitchFamily="34" charset="0"/>
              </a:rPr>
              <a:t>James taught that mental processes are fluid and have continuity rather than the rigid, or fixed, structure that the </a:t>
            </a:r>
            <a:r>
              <a:rPr lang="en-GB" sz="3200" dirty="0" err="1">
                <a:latin typeface="Bahnschrift" panose="020B0502040204020203" pitchFamily="34" charset="0"/>
              </a:rPr>
              <a:t>structuralists</a:t>
            </a:r>
            <a:r>
              <a:rPr lang="en-GB" sz="3200" dirty="0">
                <a:latin typeface="Bahnschrift" panose="020B0502040204020203" pitchFamily="34" charset="0"/>
              </a:rPr>
              <a:t> suggested. </a:t>
            </a:r>
            <a:endParaRPr lang="en-GB" sz="3200" dirty="0" smtClean="0">
              <a:latin typeface="Bahnschrift" panose="020B0502040204020203" pitchFamily="34" charset="0"/>
            </a:endParaRPr>
          </a:p>
          <a:p>
            <a:pPr algn="just"/>
            <a:r>
              <a:rPr lang="en-GB" sz="3200" dirty="0" smtClean="0">
                <a:latin typeface="Bahnschrift" panose="020B0502040204020203" pitchFamily="34" charset="0"/>
              </a:rPr>
              <a:t>James </a:t>
            </a:r>
            <a:r>
              <a:rPr lang="en-GB" sz="3200" dirty="0">
                <a:latin typeface="Bahnschrift" panose="020B0502040204020203" pitchFamily="34" charset="0"/>
              </a:rPr>
              <a:t>spoke of the “</a:t>
            </a:r>
            <a:r>
              <a:rPr lang="en-GB" sz="3200" b="1" dirty="0">
                <a:latin typeface="Bahnschrift" panose="020B0502040204020203" pitchFamily="34" charset="0"/>
              </a:rPr>
              <a:t>stream of consciousness</a:t>
            </a:r>
            <a:r>
              <a:rPr lang="en-GB" sz="3200" dirty="0">
                <a:latin typeface="Bahnschrift" panose="020B0502040204020203" pitchFamily="34" charset="0"/>
              </a:rPr>
              <a:t>,” which, he said, functions to help humans adapt to their environment.</a:t>
            </a:r>
            <a:endParaRPr lang="fr-FR" sz="3200" dirty="0">
              <a:latin typeface="Bahnschrift" panose="020B0502040204020203" pitchFamily="34" charset="0"/>
            </a:endParaRPr>
          </a:p>
          <a:p>
            <a:pPr marL="0" indent="0">
              <a:buNone/>
            </a:pPr>
            <a:r>
              <a:rPr lang="en-GB" sz="3200" dirty="0">
                <a:latin typeface="Bahnschrift" panose="020B0502040204020203" pitchFamily="34" charset="0"/>
              </a:rPr>
              <a:t/>
            </a:r>
            <a:br>
              <a:rPr lang="en-GB" sz="3200" dirty="0">
                <a:latin typeface="Bahnschrift" panose="020B0502040204020203" pitchFamily="34" charset="0"/>
              </a:rPr>
            </a:br>
            <a:endParaRPr lang="fr-FR" sz="3200" dirty="0">
              <a:latin typeface="Bahnschrift" panose="020B0502040204020203" pitchFamily="34" charset="0"/>
            </a:endParaRPr>
          </a:p>
        </p:txBody>
      </p:sp>
    </p:spTree>
    <p:extLst>
      <p:ext uri="{BB962C8B-B14F-4D97-AF65-F5344CB8AC3E}">
        <p14:creationId xmlns:p14="http://schemas.microsoft.com/office/powerpoint/2010/main" val="22237971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11972" y="193638"/>
            <a:ext cx="11532197" cy="6583680"/>
          </a:xfrm>
        </p:spPr>
        <p:txBody>
          <a:bodyPr>
            <a:noAutofit/>
          </a:bodyPr>
          <a:lstStyle/>
          <a:p>
            <a:pPr marL="0" indent="0">
              <a:buNone/>
            </a:pPr>
            <a:r>
              <a:rPr lang="en-GB" sz="3200" b="1" dirty="0" smtClean="0">
                <a:solidFill>
                  <a:srgbClr val="00B050"/>
                </a:solidFill>
                <a:latin typeface="Bahnschrift" panose="020B0502040204020203" pitchFamily="34" charset="0"/>
              </a:rPr>
              <a:t>           </a:t>
            </a:r>
            <a:r>
              <a:rPr lang="en-GB" sz="3200" dirty="0">
                <a:latin typeface="Bahnschrift" panose="020B0502040204020203" pitchFamily="34" charset="0"/>
              </a:rPr>
              <a:t>How did functionalism change </a:t>
            </a:r>
            <a:r>
              <a:rPr lang="en-GB" sz="3200" dirty="0" smtClean="0">
                <a:latin typeface="Bahnschrift" panose="020B0502040204020203" pitchFamily="34" charset="0"/>
              </a:rPr>
              <a:t>psychology? </a:t>
            </a:r>
          </a:p>
          <a:p>
            <a:pPr marL="0" indent="0" algn="just">
              <a:buNone/>
            </a:pPr>
            <a:r>
              <a:rPr lang="en-GB" sz="3200" dirty="0" smtClean="0">
                <a:solidFill>
                  <a:schemeClr val="bg1"/>
                </a:solidFill>
                <a:latin typeface="Bahnschrift" panose="020B0502040204020203" pitchFamily="34" charset="0"/>
              </a:rPr>
              <a:t>Funct</a:t>
            </a:r>
            <a:r>
              <a:rPr lang="en-GB" sz="3200" dirty="0" smtClean="0">
                <a:latin typeface="Bahnschrift" panose="020B0502040204020203" pitchFamily="34" charset="0"/>
              </a:rPr>
              <a:t>ionalism </a:t>
            </a:r>
            <a:r>
              <a:rPr lang="en-GB" sz="3200" dirty="0">
                <a:latin typeface="Bahnschrift" panose="020B0502040204020203" pitchFamily="34" charset="0"/>
              </a:rPr>
              <a:t>broadened the scope of psychology to include the study of </a:t>
            </a:r>
            <a:r>
              <a:rPr lang="en-GB" sz="3200" dirty="0" err="1">
                <a:latin typeface="Bahnschrift" panose="020B0502040204020203" pitchFamily="34" charset="0"/>
              </a:rPr>
              <a:t>behavior</a:t>
            </a:r>
            <a:r>
              <a:rPr lang="en-GB" sz="3200" dirty="0">
                <a:latin typeface="Bahnschrift" panose="020B0502040204020203" pitchFamily="34" charset="0"/>
              </a:rPr>
              <a:t> as well as mental processes. </a:t>
            </a:r>
            <a:endParaRPr lang="en-GB" sz="3200" dirty="0" smtClean="0">
              <a:latin typeface="Bahnschrift" panose="020B0502040204020203" pitchFamily="34" charset="0"/>
            </a:endParaRPr>
          </a:p>
          <a:p>
            <a:pPr algn="just"/>
            <a:r>
              <a:rPr lang="en-GB" sz="3200" dirty="0" smtClean="0">
                <a:latin typeface="Bahnschrift" panose="020B0502040204020203" pitchFamily="34" charset="0"/>
              </a:rPr>
              <a:t>It </a:t>
            </a:r>
            <a:r>
              <a:rPr lang="en-GB" sz="3200" dirty="0">
                <a:latin typeface="Bahnschrift" panose="020B0502040204020203" pitchFamily="34" charset="0"/>
              </a:rPr>
              <a:t>also allowed the study of children, animals, and individuals with mental impairments, groups that could not be studied by the </a:t>
            </a:r>
            <a:r>
              <a:rPr lang="en-GB" sz="3200" dirty="0" err="1">
                <a:latin typeface="Bahnschrift" panose="020B0502040204020203" pitchFamily="34" charset="0"/>
              </a:rPr>
              <a:t>structuralists</a:t>
            </a:r>
            <a:r>
              <a:rPr lang="en-GB" sz="3200" dirty="0">
                <a:latin typeface="Bahnschrift" panose="020B0502040204020203" pitchFamily="34" charset="0"/>
              </a:rPr>
              <a:t> because they could not be trained to use introspection. </a:t>
            </a:r>
            <a:endParaRPr lang="en-GB" sz="3200" dirty="0" smtClean="0">
              <a:latin typeface="Bahnschrift" panose="020B0502040204020203" pitchFamily="34" charset="0"/>
            </a:endParaRPr>
          </a:p>
          <a:p>
            <a:pPr algn="just"/>
            <a:r>
              <a:rPr lang="en-GB" sz="3200" dirty="0" smtClean="0">
                <a:latin typeface="Bahnschrift" panose="020B0502040204020203" pitchFamily="34" charset="0"/>
              </a:rPr>
              <a:t>Functionalism </a:t>
            </a:r>
            <a:r>
              <a:rPr lang="en-GB" sz="3200" dirty="0">
                <a:latin typeface="Bahnschrift" panose="020B0502040204020203" pitchFamily="34" charset="0"/>
              </a:rPr>
              <a:t>also focused on an applied, more practical use of psychology by encouraging the study of educational practices, individual differences, and adaptation in the workplace (industrial psychology</a:t>
            </a:r>
            <a:r>
              <a:rPr lang="en-GB" sz="3200" dirty="0" smtClean="0">
                <a:latin typeface="Bahnschrift" panose="020B0502040204020203" pitchFamily="34" charset="0"/>
              </a:rPr>
              <a:t>).</a:t>
            </a:r>
          </a:p>
          <a:p>
            <a:pPr marL="0" indent="0" algn="just">
              <a:buNone/>
            </a:pPr>
            <a:r>
              <a:rPr lang="en-GB" sz="3200" dirty="0">
                <a:latin typeface="Bahnschrift" panose="020B0502040204020203" pitchFamily="34" charset="0"/>
              </a:rPr>
              <a:t/>
            </a:r>
            <a:br>
              <a:rPr lang="en-GB" sz="3200" dirty="0">
                <a:latin typeface="Bahnschrift" panose="020B0502040204020203" pitchFamily="34" charset="0"/>
              </a:rPr>
            </a:br>
            <a:endParaRPr lang="fr-FR" sz="3200" dirty="0">
              <a:latin typeface="Bahnschrift" panose="020B0502040204020203" pitchFamily="34" charset="0"/>
            </a:endParaRPr>
          </a:p>
        </p:txBody>
      </p:sp>
    </p:spTree>
    <p:extLst>
      <p:ext uri="{BB962C8B-B14F-4D97-AF65-F5344CB8AC3E}">
        <p14:creationId xmlns:p14="http://schemas.microsoft.com/office/powerpoint/2010/main" val="2712991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11972" y="193638"/>
            <a:ext cx="11532197" cy="6583680"/>
          </a:xfrm>
        </p:spPr>
        <p:txBody>
          <a:bodyPr>
            <a:noAutofit/>
          </a:bodyPr>
          <a:lstStyle/>
          <a:p>
            <a:pPr marL="0" indent="0">
              <a:buNone/>
            </a:pPr>
            <a:endParaRPr lang="en-GB" sz="3200" b="1" dirty="0" smtClean="0">
              <a:solidFill>
                <a:srgbClr val="00B050"/>
              </a:solidFill>
              <a:latin typeface="Bahnschrift" panose="020B0502040204020203" pitchFamily="34" charset="0"/>
            </a:endParaRPr>
          </a:p>
          <a:p>
            <a:r>
              <a:rPr lang="en-GB" sz="3200" b="1" dirty="0">
                <a:solidFill>
                  <a:srgbClr val="00B050"/>
                </a:solidFill>
                <a:latin typeface="Bahnschrift" panose="020B0502040204020203" pitchFamily="34" charset="0"/>
              </a:rPr>
              <a:t> </a:t>
            </a:r>
            <a:r>
              <a:rPr lang="en-GB" sz="3200" b="1" dirty="0" smtClean="0">
                <a:solidFill>
                  <a:srgbClr val="00B050"/>
                </a:solidFill>
                <a:latin typeface="Bahnschrift" panose="020B0502040204020203" pitchFamily="34" charset="0"/>
              </a:rPr>
              <a:t>          </a:t>
            </a:r>
            <a:r>
              <a:rPr lang="en-GB" sz="3600" b="1" dirty="0" err="1">
                <a:solidFill>
                  <a:srgbClr val="00B050"/>
                </a:solidFill>
                <a:latin typeface="Bahnschrift" panose="020B0502040204020203" pitchFamily="34" charset="0"/>
              </a:rPr>
              <a:t>Behaviorism</a:t>
            </a:r>
            <a:r>
              <a:rPr lang="en-GB" sz="3600" b="1" dirty="0">
                <a:latin typeface="Bahnschrift" panose="020B0502040204020203" pitchFamily="34" charset="0"/>
              </a:rPr>
              <a:t> </a:t>
            </a:r>
            <a:endParaRPr lang="fr-FR" sz="3600" dirty="0">
              <a:latin typeface="Bahnschrift" panose="020B0502040204020203" pitchFamily="34" charset="0"/>
            </a:endParaRPr>
          </a:p>
          <a:p>
            <a:pPr algn="just"/>
            <a:r>
              <a:rPr lang="en-GB" sz="3600" dirty="0">
                <a:latin typeface="Bahnschrift" panose="020B0502040204020203" pitchFamily="34" charset="0"/>
              </a:rPr>
              <a:t>Psychologist </a:t>
            </a:r>
            <a:r>
              <a:rPr lang="en-GB" sz="3600" b="1" dirty="0">
                <a:latin typeface="Bahnschrift" panose="020B0502040204020203" pitchFamily="34" charset="0"/>
              </a:rPr>
              <a:t>John Watson (1878–1958)</a:t>
            </a:r>
            <a:r>
              <a:rPr lang="en-GB" sz="3600" dirty="0">
                <a:latin typeface="Bahnschrift" panose="020B0502040204020203" pitchFamily="34" charset="0"/>
              </a:rPr>
              <a:t> looked at the study of psychology as defined by the </a:t>
            </a:r>
            <a:r>
              <a:rPr lang="en-GB" sz="3600" dirty="0" err="1">
                <a:latin typeface="Bahnschrift" panose="020B0502040204020203" pitchFamily="34" charset="0"/>
              </a:rPr>
              <a:t>structuralists</a:t>
            </a:r>
            <a:r>
              <a:rPr lang="en-GB" sz="3600" dirty="0">
                <a:latin typeface="Bahnschrift" panose="020B0502040204020203" pitchFamily="34" charset="0"/>
              </a:rPr>
              <a:t> and functionalists and disliked virtually everything he saw</a:t>
            </a:r>
            <a:r>
              <a:rPr lang="en-GB" sz="3600" dirty="0" smtClean="0">
                <a:latin typeface="Bahnschrift" panose="020B0502040204020203" pitchFamily="34" charset="0"/>
              </a:rPr>
              <a:t>.</a:t>
            </a:r>
          </a:p>
          <a:p>
            <a:pPr algn="just"/>
            <a:r>
              <a:rPr lang="en-GB" sz="3600" dirty="0" smtClean="0">
                <a:latin typeface="Bahnschrift" panose="020B0502040204020203" pitchFamily="34" charset="0"/>
              </a:rPr>
              <a:t> </a:t>
            </a:r>
            <a:r>
              <a:rPr lang="en-GB" sz="3600" dirty="0">
                <a:latin typeface="Bahnschrift" panose="020B0502040204020203" pitchFamily="34" charset="0"/>
              </a:rPr>
              <a:t>Watson proposed a radically new approach to psychology, one that rejected the subjectivity of both structuralism and functionalism</a:t>
            </a:r>
            <a:r>
              <a:rPr lang="en-GB" sz="3600" dirty="0" smtClean="0">
                <a:latin typeface="Bahnschrift" panose="020B0502040204020203" pitchFamily="34" charset="0"/>
              </a:rPr>
              <a:t>.</a:t>
            </a:r>
          </a:p>
          <a:p>
            <a:pPr marL="0" indent="0" algn="just">
              <a:buNone/>
            </a:pPr>
            <a:r>
              <a:rPr lang="en-GB" sz="3600" dirty="0" smtClean="0">
                <a:latin typeface="Bahnschrift" panose="020B0502040204020203" pitchFamily="34" charset="0"/>
              </a:rPr>
              <a:t> </a:t>
            </a:r>
            <a:r>
              <a:rPr lang="en-GB" sz="3600" dirty="0">
                <a:latin typeface="Bahnschrift" panose="020B0502040204020203" pitchFamily="34" charset="0"/>
              </a:rPr>
              <a:t/>
            </a:r>
            <a:br>
              <a:rPr lang="en-GB" sz="3600" dirty="0">
                <a:latin typeface="Bahnschrift" panose="020B0502040204020203" pitchFamily="34" charset="0"/>
              </a:rPr>
            </a:br>
            <a:endParaRPr lang="fr-FR" sz="3600" dirty="0">
              <a:latin typeface="Bahnschrift" panose="020B0502040204020203" pitchFamily="34" charset="0"/>
            </a:endParaRPr>
          </a:p>
        </p:txBody>
      </p:sp>
    </p:spTree>
    <p:extLst>
      <p:ext uri="{BB962C8B-B14F-4D97-AF65-F5344CB8AC3E}">
        <p14:creationId xmlns:p14="http://schemas.microsoft.com/office/powerpoint/2010/main" val="18916806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570155" y="623943"/>
            <a:ext cx="11005073" cy="5690795"/>
          </a:xfrm>
        </p:spPr>
        <p:txBody>
          <a:bodyPr>
            <a:normAutofit fontScale="70000" lnSpcReduction="20000"/>
          </a:bodyPr>
          <a:lstStyle/>
          <a:p>
            <a:pPr fontAlgn="base"/>
            <a:r>
              <a:rPr lang="en-GB" sz="5100" b="1" dirty="0">
                <a:solidFill>
                  <a:srgbClr val="C00000"/>
                </a:solidFill>
                <a:latin typeface="Arial Rounded MT Bold" panose="020F0704030504030204" pitchFamily="34" charset="0"/>
              </a:rPr>
              <a:t>Goals of Psychology</a:t>
            </a:r>
            <a:endParaRPr lang="fr-FR" sz="5100" b="1" dirty="0">
              <a:solidFill>
                <a:srgbClr val="C00000"/>
              </a:solidFill>
              <a:latin typeface="Arial Rounded MT Bold" panose="020F0704030504030204" pitchFamily="34" charset="0"/>
            </a:endParaRPr>
          </a:p>
          <a:p>
            <a:pPr algn="just"/>
            <a:r>
              <a:rPr lang="en-GB" sz="4600" dirty="0" smtClean="0">
                <a:latin typeface="Arial Rounded MT Bold" panose="020F0704030504030204" pitchFamily="34" charset="0"/>
              </a:rPr>
              <a:t>- </a:t>
            </a:r>
            <a:r>
              <a:rPr lang="en-GB" sz="5100" dirty="0" smtClean="0">
                <a:latin typeface="Arial Rounded MT Bold" panose="020F0704030504030204" pitchFamily="34" charset="0"/>
              </a:rPr>
              <a:t>Psychology </a:t>
            </a:r>
            <a:r>
              <a:rPr lang="en-GB" sz="5100" dirty="0">
                <a:latin typeface="Arial Rounded MT Bold" panose="020F0704030504030204" pitchFamily="34" charset="0"/>
              </a:rPr>
              <a:t>is chiefly concerned with human </a:t>
            </a:r>
            <a:r>
              <a:rPr lang="en-GB" sz="5100" dirty="0" err="1">
                <a:latin typeface="Arial Rounded MT Bold" panose="020F0704030504030204" pitchFamily="34" charset="0"/>
              </a:rPr>
              <a:t>behavior</a:t>
            </a:r>
            <a:r>
              <a:rPr lang="en-GB" sz="5100" dirty="0">
                <a:latin typeface="Arial Rounded MT Bold" panose="020F0704030504030204" pitchFamily="34" charset="0"/>
              </a:rPr>
              <a:t>, what makes people behave or act the way they do. </a:t>
            </a:r>
            <a:endParaRPr lang="en-GB" sz="5100" dirty="0" smtClean="0">
              <a:latin typeface="Arial Rounded MT Bold" panose="020F0704030504030204" pitchFamily="34" charset="0"/>
            </a:endParaRPr>
          </a:p>
          <a:p>
            <a:pPr algn="just"/>
            <a:r>
              <a:rPr lang="en-GB" sz="5100" b="1" dirty="0" smtClean="0">
                <a:solidFill>
                  <a:srgbClr val="7030A0"/>
                </a:solidFill>
                <a:latin typeface="Arial Rounded MT Bold" panose="020F0704030504030204" pitchFamily="34" charset="0"/>
              </a:rPr>
              <a:t>Description</a:t>
            </a:r>
            <a:r>
              <a:rPr lang="en-GB" sz="5100" dirty="0">
                <a:solidFill>
                  <a:srgbClr val="7030A0"/>
                </a:solidFill>
                <a:latin typeface="Arial Rounded MT Bold" panose="020F0704030504030204" pitchFamily="34" charset="0"/>
              </a:rPr>
              <a:t>.</a:t>
            </a:r>
            <a:r>
              <a:rPr lang="en-GB" sz="5100" dirty="0">
                <a:latin typeface="Arial Rounded MT Bold" panose="020F0704030504030204" pitchFamily="34" charset="0"/>
              </a:rPr>
              <a:t> The first task for any psychologists is to gather information about the </a:t>
            </a:r>
            <a:r>
              <a:rPr lang="en-GB" sz="5100" dirty="0" err="1">
                <a:latin typeface="Arial Rounded MT Bold" panose="020F0704030504030204" pitchFamily="34" charset="0"/>
              </a:rPr>
              <a:t>behavior</a:t>
            </a:r>
            <a:r>
              <a:rPr lang="en-GB" sz="5100" dirty="0">
                <a:latin typeface="Arial Rounded MT Bold" panose="020F0704030504030204" pitchFamily="34" charset="0"/>
              </a:rPr>
              <a:t> being studied and to present what is known. For example, we describe </a:t>
            </a:r>
            <a:r>
              <a:rPr lang="en-GB" sz="5100" dirty="0" smtClean="0">
                <a:latin typeface="Arial Rounded MT Bold" panose="020F0704030504030204" pitchFamily="34" charset="0"/>
              </a:rPr>
              <a:t>one student </a:t>
            </a:r>
            <a:r>
              <a:rPr lang="en-GB" sz="5100" dirty="0" err="1">
                <a:latin typeface="Arial Rounded MT Bold" panose="020F0704030504030204" pitchFamily="34" charset="0"/>
              </a:rPr>
              <a:t>behavior</a:t>
            </a:r>
            <a:r>
              <a:rPr lang="en-GB" sz="5100" dirty="0">
                <a:latin typeface="Arial Rounded MT Bold" panose="020F0704030504030204" pitchFamily="34" charset="0"/>
              </a:rPr>
              <a:t> in his classroom.</a:t>
            </a:r>
            <a:endParaRPr lang="fr-FR" sz="5100" dirty="0">
              <a:latin typeface="Arial Rounded MT Bold" panose="020F0704030504030204" pitchFamily="34" charset="0"/>
            </a:endParaRPr>
          </a:p>
          <a:p>
            <a:pPr algn="just"/>
            <a:r>
              <a:rPr lang="en-GB" sz="4600" dirty="0"/>
              <a:t/>
            </a:r>
            <a:br>
              <a:rPr lang="en-GB" sz="4600" dirty="0"/>
            </a:br>
            <a:endParaRPr lang="fr-FR" sz="4600" dirty="0"/>
          </a:p>
        </p:txBody>
      </p:sp>
    </p:spTree>
    <p:extLst>
      <p:ext uri="{BB962C8B-B14F-4D97-AF65-F5344CB8AC3E}">
        <p14:creationId xmlns:p14="http://schemas.microsoft.com/office/powerpoint/2010/main" val="21735449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11972" y="193638"/>
            <a:ext cx="11532197" cy="6583680"/>
          </a:xfrm>
        </p:spPr>
        <p:txBody>
          <a:bodyPr>
            <a:noAutofit/>
          </a:bodyPr>
          <a:lstStyle/>
          <a:p>
            <a:pPr algn="just"/>
            <a:r>
              <a:rPr lang="en-GB" sz="3600" dirty="0" smtClean="0">
                <a:latin typeface="Bahnschrift" panose="020B0502040204020203" pitchFamily="34" charset="0"/>
              </a:rPr>
              <a:t>This </a:t>
            </a:r>
            <a:r>
              <a:rPr lang="en-GB" sz="3600" dirty="0">
                <a:latin typeface="Bahnschrift" panose="020B0502040204020203" pitchFamily="34" charset="0"/>
              </a:rPr>
              <a:t>new school redefined psychology as the </a:t>
            </a:r>
            <a:r>
              <a:rPr lang="en-GB" sz="3600" dirty="0">
                <a:solidFill>
                  <a:schemeClr val="bg1"/>
                </a:solidFill>
                <a:latin typeface="Bahnschrift" panose="020B0502040204020203" pitchFamily="34" charset="0"/>
              </a:rPr>
              <a:t>“sc</a:t>
            </a:r>
            <a:r>
              <a:rPr lang="en-GB" sz="3600" dirty="0">
                <a:latin typeface="Bahnschrift" panose="020B0502040204020203" pitchFamily="34" charset="0"/>
              </a:rPr>
              <a:t>ience of </a:t>
            </a:r>
            <a:r>
              <a:rPr lang="en-GB" sz="3600" dirty="0" err="1">
                <a:latin typeface="Bahnschrift" panose="020B0502040204020203" pitchFamily="34" charset="0"/>
              </a:rPr>
              <a:t>behavior</a:t>
            </a:r>
            <a:r>
              <a:rPr lang="en-GB" sz="3600" dirty="0">
                <a:latin typeface="Bahnschrift" panose="020B0502040204020203" pitchFamily="34" charset="0"/>
              </a:rPr>
              <a:t>.” </a:t>
            </a:r>
            <a:endParaRPr lang="en-GB" sz="3600" dirty="0" smtClean="0">
              <a:latin typeface="Bahnschrift" panose="020B0502040204020203" pitchFamily="34" charset="0"/>
            </a:endParaRPr>
          </a:p>
          <a:p>
            <a:pPr algn="just"/>
            <a:r>
              <a:rPr lang="en-GB" sz="3600" dirty="0" smtClean="0">
                <a:latin typeface="Bahnschrift" panose="020B0502040204020203" pitchFamily="34" charset="0"/>
              </a:rPr>
              <a:t>Termed </a:t>
            </a:r>
            <a:r>
              <a:rPr lang="en-GB" sz="3600" dirty="0" err="1">
                <a:latin typeface="Bahnschrift" panose="020B0502040204020203" pitchFamily="34" charset="0"/>
              </a:rPr>
              <a:t>behaviorism</a:t>
            </a:r>
            <a:r>
              <a:rPr lang="en-GB" sz="3600" dirty="0">
                <a:latin typeface="Bahnschrift" panose="020B0502040204020203" pitchFamily="34" charset="0"/>
              </a:rPr>
              <a:t> by Watson, this school of psychology confines itself to the study of </a:t>
            </a:r>
            <a:r>
              <a:rPr lang="en-GB" sz="3600" dirty="0" err="1">
                <a:latin typeface="Bahnschrift" panose="020B0502040204020203" pitchFamily="34" charset="0"/>
              </a:rPr>
              <a:t>behavior</a:t>
            </a:r>
            <a:r>
              <a:rPr lang="en-GB" sz="3600" dirty="0">
                <a:latin typeface="Bahnschrift" panose="020B0502040204020203" pitchFamily="34" charset="0"/>
              </a:rPr>
              <a:t> because </a:t>
            </a:r>
            <a:r>
              <a:rPr lang="en-GB" sz="3600" dirty="0" err="1">
                <a:latin typeface="Bahnschrift" panose="020B0502040204020203" pitchFamily="34" charset="0"/>
              </a:rPr>
              <a:t>behavior</a:t>
            </a:r>
            <a:r>
              <a:rPr lang="en-GB" sz="3600" dirty="0">
                <a:latin typeface="Bahnschrift" panose="020B0502040204020203" pitchFamily="34" charset="0"/>
              </a:rPr>
              <a:t> is observable and measurable and, therefore, objective and scientific. </a:t>
            </a:r>
            <a:endParaRPr lang="en-GB" sz="3600" dirty="0" smtClean="0">
              <a:latin typeface="Bahnschrift" panose="020B0502040204020203" pitchFamily="34" charset="0"/>
            </a:endParaRPr>
          </a:p>
          <a:p>
            <a:pPr algn="just"/>
            <a:r>
              <a:rPr lang="en-GB" sz="3600" dirty="0" err="1" smtClean="0">
                <a:latin typeface="Bahnschrift" panose="020B0502040204020203" pitchFamily="34" charset="0"/>
              </a:rPr>
              <a:t>Behaviorism</a:t>
            </a:r>
            <a:r>
              <a:rPr lang="en-GB" sz="3600" dirty="0" smtClean="0">
                <a:latin typeface="Bahnschrift" panose="020B0502040204020203" pitchFamily="34" charset="0"/>
              </a:rPr>
              <a:t> </a:t>
            </a:r>
            <a:r>
              <a:rPr lang="en-GB" sz="3600" dirty="0">
                <a:latin typeface="Bahnschrift" panose="020B0502040204020203" pitchFamily="34" charset="0"/>
              </a:rPr>
              <a:t>also emphasizes that </a:t>
            </a:r>
            <a:r>
              <a:rPr lang="en-GB" sz="3600" dirty="0" err="1">
                <a:latin typeface="Bahnschrift" panose="020B0502040204020203" pitchFamily="34" charset="0"/>
              </a:rPr>
              <a:t>behavior</a:t>
            </a:r>
            <a:r>
              <a:rPr lang="en-GB" sz="3600" dirty="0">
                <a:latin typeface="Bahnschrift" panose="020B0502040204020203" pitchFamily="34" charset="0"/>
              </a:rPr>
              <a:t> is determined primarily by factors in the environment. </a:t>
            </a:r>
            <a:endParaRPr lang="fr-FR" sz="3600" dirty="0">
              <a:latin typeface="Bahnschrift" panose="020B0502040204020203" pitchFamily="34" charset="0"/>
            </a:endParaRPr>
          </a:p>
          <a:p>
            <a:pPr marL="0" indent="0" algn="just">
              <a:buNone/>
            </a:pPr>
            <a:r>
              <a:rPr lang="en-GB" sz="3600" dirty="0" smtClean="0">
                <a:latin typeface="Bahnschrift" panose="020B0502040204020203" pitchFamily="34" charset="0"/>
              </a:rPr>
              <a:t> </a:t>
            </a:r>
            <a:r>
              <a:rPr lang="en-GB" sz="3600" dirty="0">
                <a:latin typeface="Bahnschrift" panose="020B0502040204020203" pitchFamily="34" charset="0"/>
              </a:rPr>
              <a:t/>
            </a:r>
            <a:br>
              <a:rPr lang="en-GB" sz="3600" dirty="0">
                <a:latin typeface="Bahnschrift" panose="020B0502040204020203" pitchFamily="34" charset="0"/>
              </a:rPr>
            </a:br>
            <a:endParaRPr lang="fr-FR" sz="3600" dirty="0">
              <a:latin typeface="Bahnschrift" panose="020B0502040204020203" pitchFamily="34" charset="0"/>
            </a:endParaRPr>
          </a:p>
        </p:txBody>
      </p:sp>
    </p:spTree>
    <p:extLst>
      <p:ext uri="{BB962C8B-B14F-4D97-AF65-F5344CB8AC3E}">
        <p14:creationId xmlns:p14="http://schemas.microsoft.com/office/powerpoint/2010/main" val="18019057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11972" y="193638"/>
            <a:ext cx="11532197" cy="6583680"/>
          </a:xfrm>
        </p:spPr>
        <p:txBody>
          <a:bodyPr>
            <a:noAutofit/>
          </a:bodyPr>
          <a:lstStyle/>
          <a:p>
            <a:pPr algn="just"/>
            <a:r>
              <a:rPr lang="en-GB" sz="3200" dirty="0" err="1">
                <a:latin typeface="Bahnschrift" panose="020B0502040204020203" pitchFamily="34" charset="0"/>
              </a:rPr>
              <a:t>Behaviorism</a:t>
            </a:r>
            <a:r>
              <a:rPr lang="en-GB" sz="3200" dirty="0">
                <a:latin typeface="Bahnschrift" panose="020B0502040204020203" pitchFamily="34" charset="0"/>
              </a:rPr>
              <a:t> was the most influential school of thought in American psychology until the 1960s. </a:t>
            </a:r>
            <a:endParaRPr lang="en-GB" sz="3200" dirty="0" smtClean="0">
              <a:latin typeface="Bahnschrift" panose="020B0502040204020203" pitchFamily="34" charset="0"/>
            </a:endParaRPr>
          </a:p>
          <a:p>
            <a:pPr algn="just"/>
            <a:r>
              <a:rPr lang="en-GB" sz="3200" dirty="0" smtClean="0">
                <a:latin typeface="Bahnschrift" panose="020B0502040204020203" pitchFamily="34" charset="0"/>
              </a:rPr>
              <a:t>It </a:t>
            </a:r>
            <a:r>
              <a:rPr lang="en-GB" sz="3200" dirty="0">
                <a:latin typeface="Bahnschrift" panose="020B0502040204020203" pitchFamily="34" charset="0"/>
              </a:rPr>
              <a:t>is still a major force in modern psychology, in large part because of the profound influence of Skinner (1904–1990). </a:t>
            </a:r>
            <a:endParaRPr lang="en-GB" sz="3200" dirty="0" smtClean="0">
              <a:latin typeface="Bahnschrift" panose="020B0502040204020203" pitchFamily="34" charset="0"/>
            </a:endParaRPr>
          </a:p>
          <a:p>
            <a:pPr algn="just"/>
            <a:r>
              <a:rPr lang="en-GB" sz="3200" dirty="0" smtClean="0">
                <a:latin typeface="Bahnschrift" panose="020B0502040204020203" pitchFamily="34" charset="0"/>
              </a:rPr>
              <a:t>Skinner </a:t>
            </a:r>
            <a:r>
              <a:rPr lang="en-GB" sz="3200" dirty="0">
                <a:latin typeface="Bahnschrift" panose="020B0502040204020203" pitchFamily="34" charset="0"/>
              </a:rPr>
              <a:t>agreed with Watson that concepts such as mind, consciousness, and feelings are neither objective nor measurable and, therefore, not appropriate subject matter for psychology</a:t>
            </a:r>
            <a:r>
              <a:rPr lang="en-GB" sz="3200" dirty="0" smtClean="0">
                <a:latin typeface="Bahnschrift" panose="020B0502040204020203" pitchFamily="34" charset="0"/>
              </a:rPr>
              <a:t>.</a:t>
            </a:r>
          </a:p>
          <a:p>
            <a:pPr algn="just"/>
            <a:r>
              <a:rPr lang="en-GB" sz="3200" dirty="0" smtClean="0">
                <a:latin typeface="Bahnschrift" panose="020B0502040204020203" pitchFamily="34" charset="0"/>
              </a:rPr>
              <a:t> </a:t>
            </a:r>
            <a:r>
              <a:rPr lang="en-GB" sz="3200" dirty="0">
                <a:latin typeface="Bahnschrift" panose="020B0502040204020203" pitchFamily="34" charset="0"/>
              </a:rPr>
              <a:t>Furthermore, Skinner argued that these concepts are not needed in order to explain </a:t>
            </a:r>
            <a:r>
              <a:rPr lang="en-GB" sz="3200" dirty="0" err="1">
                <a:latin typeface="Bahnschrift" panose="020B0502040204020203" pitchFamily="34" charset="0"/>
              </a:rPr>
              <a:t>behavior</a:t>
            </a:r>
            <a:r>
              <a:rPr lang="en-GB" sz="3200" dirty="0">
                <a:latin typeface="Bahnschrift" panose="020B0502040204020203" pitchFamily="34" charset="0"/>
              </a:rPr>
              <a:t>. </a:t>
            </a:r>
            <a:endParaRPr lang="fr-FR" sz="3200" dirty="0">
              <a:latin typeface="Bahnschrift" panose="020B0502040204020203" pitchFamily="34" charset="0"/>
            </a:endParaRPr>
          </a:p>
          <a:p>
            <a:pPr marL="0" indent="0" algn="just">
              <a:buNone/>
            </a:pPr>
            <a:r>
              <a:rPr lang="en-GB" sz="3600" dirty="0" smtClean="0">
                <a:latin typeface="Bahnschrift" panose="020B0502040204020203" pitchFamily="34" charset="0"/>
              </a:rPr>
              <a:t> </a:t>
            </a:r>
            <a:r>
              <a:rPr lang="en-GB" sz="3600" dirty="0">
                <a:latin typeface="Bahnschrift" panose="020B0502040204020203" pitchFamily="34" charset="0"/>
              </a:rPr>
              <a:t/>
            </a:r>
            <a:br>
              <a:rPr lang="en-GB" sz="3600" dirty="0">
                <a:latin typeface="Bahnschrift" panose="020B0502040204020203" pitchFamily="34" charset="0"/>
              </a:rPr>
            </a:br>
            <a:endParaRPr lang="fr-FR" sz="3600" dirty="0">
              <a:latin typeface="Bahnschrift" panose="020B0502040204020203" pitchFamily="34" charset="0"/>
            </a:endParaRPr>
          </a:p>
        </p:txBody>
      </p:sp>
    </p:spTree>
    <p:extLst>
      <p:ext uri="{BB962C8B-B14F-4D97-AF65-F5344CB8AC3E}">
        <p14:creationId xmlns:p14="http://schemas.microsoft.com/office/powerpoint/2010/main" val="14950357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11972" y="193638"/>
            <a:ext cx="11532197" cy="6583680"/>
          </a:xfrm>
        </p:spPr>
        <p:txBody>
          <a:bodyPr>
            <a:noAutofit/>
          </a:bodyPr>
          <a:lstStyle/>
          <a:p>
            <a:pPr algn="just"/>
            <a:r>
              <a:rPr lang="en-GB" sz="3200" dirty="0">
                <a:latin typeface="Bahnschrift" panose="020B0502040204020203" pitchFamily="34" charset="0"/>
              </a:rPr>
              <a:t>One can explain </a:t>
            </a:r>
            <a:r>
              <a:rPr lang="en-GB" sz="3200" dirty="0" err="1">
                <a:latin typeface="Bahnschrift" panose="020B0502040204020203" pitchFamily="34" charset="0"/>
              </a:rPr>
              <a:t>behavior</a:t>
            </a:r>
            <a:r>
              <a:rPr lang="en-GB" sz="3200" dirty="0">
                <a:latin typeface="Bahnschrift" panose="020B0502040204020203" pitchFamily="34" charset="0"/>
              </a:rPr>
              <a:t>, he claimed, by analysing </a:t>
            </a:r>
            <a:r>
              <a:rPr lang="en-GB" sz="3200" dirty="0">
                <a:solidFill>
                  <a:schemeClr val="bg1"/>
                </a:solidFill>
                <a:latin typeface="Bahnschrift" panose="020B0502040204020203" pitchFamily="34" charset="0"/>
              </a:rPr>
              <a:t>the</a:t>
            </a:r>
            <a:r>
              <a:rPr lang="en-GB" sz="3200" dirty="0">
                <a:latin typeface="Bahnschrift" panose="020B0502040204020203" pitchFamily="34" charset="0"/>
              </a:rPr>
              <a:t> conditions that are present before a </a:t>
            </a:r>
            <a:r>
              <a:rPr lang="en-GB" sz="3200" dirty="0" err="1">
                <a:latin typeface="Bahnschrift" panose="020B0502040204020203" pitchFamily="34" charset="0"/>
              </a:rPr>
              <a:t>behavior</a:t>
            </a:r>
            <a:r>
              <a:rPr lang="en-GB" sz="3200" dirty="0">
                <a:latin typeface="Bahnschrift" panose="020B0502040204020203" pitchFamily="34" charset="0"/>
              </a:rPr>
              <a:t> occurs and then analysing the consequences that follow the </a:t>
            </a:r>
            <a:r>
              <a:rPr lang="en-GB" sz="3200" dirty="0" err="1">
                <a:latin typeface="Bahnschrift" panose="020B0502040204020203" pitchFamily="34" charset="0"/>
              </a:rPr>
              <a:t>behavior</a:t>
            </a:r>
            <a:r>
              <a:rPr lang="en-GB" sz="3200" dirty="0">
                <a:latin typeface="Bahnschrift" panose="020B0502040204020203" pitchFamily="34" charset="0"/>
              </a:rPr>
              <a:t>. </a:t>
            </a:r>
            <a:endParaRPr lang="en-GB" sz="3200" dirty="0" smtClean="0">
              <a:latin typeface="Bahnschrift" panose="020B0502040204020203" pitchFamily="34" charset="0"/>
            </a:endParaRPr>
          </a:p>
          <a:p>
            <a:pPr algn="just"/>
            <a:r>
              <a:rPr lang="en-GB" sz="3200" dirty="0" smtClean="0">
                <a:latin typeface="Bahnschrift" panose="020B0502040204020203" pitchFamily="34" charset="0"/>
              </a:rPr>
              <a:t>Skinner’s </a:t>
            </a:r>
            <a:r>
              <a:rPr lang="en-GB" sz="3200" dirty="0">
                <a:latin typeface="Bahnschrift" panose="020B0502040204020203" pitchFamily="34" charset="0"/>
              </a:rPr>
              <a:t>research on operant conditioning emphasized the importance of reinforcement in learning as well as in shaping and maintaining </a:t>
            </a:r>
            <a:r>
              <a:rPr lang="en-GB" sz="3200" dirty="0" err="1">
                <a:latin typeface="Bahnschrift" panose="020B0502040204020203" pitchFamily="34" charset="0"/>
              </a:rPr>
              <a:t>behavior</a:t>
            </a:r>
            <a:r>
              <a:rPr lang="en-GB" sz="3200" dirty="0">
                <a:latin typeface="Bahnschrift" panose="020B0502040204020203" pitchFamily="34" charset="0"/>
              </a:rPr>
              <a:t>. </a:t>
            </a:r>
            <a:endParaRPr lang="fr-FR" sz="3200" dirty="0">
              <a:latin typeface="Bahnschrift" panose="020B0502040204020203" pitchFamily="34" charset="0"/>
            </a:endParaRPr>
          </a:p>
          <a:p>
            <a:pPr algn="just"/>
            <a:r>
              <a:rPr lang="en-GB" sz="3200" dirty="0">
                <a:latin typeface="Bahnschrift" panose="020B0502040204020203" pitchFamily="34" charset="0"/>
              </a:rPr>
              <a:t>He maintained that any </a:t>
            </a:r>
            <a:r>
              <a:rPr lang="en-GB" sz="3200" dirty="0" err="1">
                <a:latin typeface="Bahnschrift" panose="020B0502040204020203" pitchFamily="34" charset="0"/>
              </a:rPr>
              <a:t>behavior</a:t>
            </a:r>
            <a:r>
              <a:rPr lang="en-GB" sz="3200" dirty="0">
                <a:latin typeface="Bahnschrift" panose="020B0502040204020203" pitchFamily="34" charset="0"/>
              </a:rPr>
              <a:t> that is reinforced (followed by pleasant or rewarding consequences) is more likely to be performed again. </a:t>
            </a:r>
            <a:endParaRPr lang="en-GB" sz="3200" dirty="0" smtClean="0">
              <a:latin typeface="Bahnschrift" panose="020B0502040204020203" pitchFamily="34" charset="0"/>
            </a:endParaRPr>
          </a:p>
          <a:p>
            <a:pPr algn="just"/>
            <a:r>
              <a:rPr lang="en-GB" sz="3200" dirty="0" smtClean="0">
                <a:latin typeface="Bahnschrift" panose="020B0502040204020203" pitchFamily="34" charset="0"/>
              </a:rPr>
              <a:t>Skinner’s </a:t>
            </a:r>
            <a:r>
              <a:rPr lang="en-GB" sz="3200" dirty="0">
                <a:latin typeface="Bahnschrift" panose="020B0502040204020203" pitchFamily="34" charset="0"/>
              </a:rPr>
              <a:t>work has had a powerful influence on modern psychology. </a:t>
            </a:r>
            <a:endParaRPr lang="fr-FR" sz="3600" dirty="0">
              <a:latin typeface="Bahnschrift" panose="020B0502040204020203" pitchFamily="34" charset="0"/>
            </a:endParaRPr>
          </a:p>
        </p:txBody>
      </p:sp>
    </p:spTree>
    <p:extLst>
      <p:ext uri="{BB962C8B-B14F-4D97-AF65-F5344CB8AC3E}">
        <p14:creationId xmlns:p14="http://schemas.microsoft.com/office/powerpoint/2010/main" val="68366365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11972" y="193638"/>
            <a:ext cx="11532197" cy="6583680"/>
          </a:xfrm>
        </p:spPr>
        <p:txBody>
          <a:bodyPr>
            <a:noAutofit/>
          </a:bodyPr>
          <a:lstStyle/>
          <a:p>
            <a:r>
              <a:rPr lang="en-GB" sz="3200" b="1" dirty="0">
                <a:solidFill>
                  <a:srgbClr val="00B050"/>
                </a:solidFill>
                <a:latin typeface="Arial Rounded MT Bold" panose="020F0704030504030204" pitchFamily="34" charset="0"/>
              </a:rPr>
              <a:t>Psychoanalysis</a:t>
            </a:r>
            <a:r>
              <a:rPr lang="en-GB" sz="3200" dirty="0">
                <a:latin typeface="Arial Rounded MT Bold" panose="020F0704030504030204" pitchFamily="34" charset="0"/>
              </a:rPr>
              <a:t> </a:t>
            </a:r>
            <a:endParaRPr lang="fr-FR" sz="3200" dirty="0">
              <a:latin typeface="Arial Rounded MT Bold" panose="020F0704030504030204" pitchFamily="34" charset="0"/>
            </a:endParaRPr>
          </a:p>
          <a:p>
            <a:r>
              <a:rPr lang="en-GB" sz="3200" b="1" dirty="0" smtClean="0">
                <a:latin typeface="Arial Rounded MT Bold" panose="020F0704030504030204" pitchFamily="34" charset="0"/>
              </a:rPr>
              <a:t>Sigmund </a:t>
            </a:r>
            <a:r>
              <a:rPr lang="en-GB" sz="3200" b="1" dirty="0">
                <a:latin typeface="Arial Rounded MT Bold" panose="020F0704030504030204" pitchFamily="34" charset="0"/>
              </a:rPr>
              <a:t>Freud (1856–1939)</a:t>
            </a:r>
            <a:r>
              <a:rPr lang="en-GB" sz="3200" dirty="0">
                <a:latin typeface="Arial Rounded MT Bold" panose="020F0704030504030204" pitchFamily="34" charset="0"/>
              </a:rPr>
              <a:t>, whose life and work you will study in Chapter 13, developed a theory of human </a:t>
            </a:r>
            <a:r>
              <a:rPr lang="en-GB" sz="3200" dirty="0" err="1">
                <a:latin typeface="Arial Rounded MT Bold" panose="020F0704030504030204" pitchFamily="34" charset="0"/>
              </a:rPr>
              <a:t>behavior</a:t>
            </a:r>
            <a:r>
              <a:rPr lang="en-GB" sz="3200" dirty="0">
                <a:latin typeface="Arial Rounded MT Bold" panose="020F0704030504030204" pitchFamily="34" charset="0"/>
              </a:rPr>
              <a:t> based largely on case studies of his patients. Freud’s theory, psychoanalysis, maintains that human mental life is like an iceberg. </a:t>
            </a:r>
            <a:endParaRPr lang="fr-FR" sz="3200" dirty="0">
              <a:latin typeface="Arial Rounded MT Bold" panose="020F0704030504030204" pitchFamily="34" charset="0"/>
            </a:endParaRPr>
          </a:p>
          <a:p>
            <a:r>
              <a:rPr lang="en-GB" sz="3200" dirty="0">
                <a:latin typeface="Arial Rounded MT Bold" panose="020F0704030504030204" pitchFamily="34" charset="0"/>
              </a:rPr>
              <a:t>The smallest, visible part of the iceberg represents the conscious mental experience of the individual. But underwater, hidden from view, floats a vast store of unconscious impulses, wishes, and desires. Freud insisted that individuals do not consciously control their thoughts, feelings, and </a:t>
            </a:r>
            <a:r>
              <a:rPr lang="en-GB" sz="3200" dirty="0" err="1">
                <a:latin typeface="Arial Rounded MT Bold" panose="020F0704030504030204" pitchFamily="34" charset="0"/>
              </a:rPr>
              <a:t>behavior</a:t>
            </a:r>
            <a:r>
              <a:rPr lang="en-GB" sz="3200" dirty="0">
                <a:latin typeface="Arial Rounded MT Bold" panose="020F0704030504030204" pitchFamily="34" charset="0"/>
              </a:rPr>
              <a:t>; these are instead determined by unconscious forces. </a:t>
            </a:r>
            <a:endParaRPr lang="fr-FR" sz="3200" dirty="0">
              <a:latin typeface="Arial Rounded MT Bold" panose="020F0704030504030204" pitchFamily="34" charset="0"/>
            </a:endParaRPr>
          </a:p>
          <a:p>
            <a:pPr marL="0" indent="0" algn="just">
              <a:buNone/>
            </a:pPr>
            <a:r>
              <a:rPr lang="en-GB" sz="3600" dirty="0" smtClean="0">
                <a:latin typeface="Arial Rounded MT Bold" panose="020F0704030504030204" pitchFamily="34" charset="0"/>
              </a:rPr>
              <a:t> </a:t>
            </a:r>
            <a:r>
              <a:rPr lang="en-GB" sz="3600" dirty="0">
                <a:latin typeface="Arial Rounded MT Bold" panose="020F0704030504030204" pitchFamily="34" charset="0"/>
              </a:rPr>
              <a:t/>
            </a:r>
            <a:br>
              <a:rPr lang="en-GB" sz="3600" dirty="0">
                <a:latin typeface="Arial Rounded MT Bold" panose="020F0704030504030204" pitchFamily="34" charset="0"/>
              </a:rPr>
            </a:br>
            <a:endParaRPr lang="fr-FR" sz="3600" dirty="0">
              <a:latin typeface="Arial Rounded MT Bold" panose="020F0704030504030204" pitchFamily="34" charset="0"/>
            </a:endParaRPr>
          </a:p>
        </p:txBody>
      </p:sp>
    </p:spTree>
    <p:extLst>
      <p:ext uri="{BB962C8B-B14F-4D97-AF65-F5344CB8AC3E}">
        <p14:creationId xmlns:p14="http://schemas.microsoft.com/office/powerpoint/2010/main" val="200987755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11972" y="193638"/>
            <a:ext cx="11532197" cy="6583680"/>
          </a:xfrm>
        </p:spPr>
        <p:txBody>
          <a:bodyPr>
            <a:noAutofit/>
          </a:bodyPr>
          <a:lstStyle/>
          <a:p>
            <a:r>
              <a:rPr lang="en-GB" sz="3200" dirty="0">
                <a:latin typeface="Arial Rounded MT Bold" panose="020F0704030504030204" pitchFamily="34" charset="0"/>
              </a:rPr>
              <a:t>Freud believed that the unconscious is the storehouse for material that threatens the conscious life of the individual—disturbing sexual and aggressive impulses as well as traumatic experiences that have been repressed, or pushed down, to the unconscious.  </a:t>
            </a:r>
            <a:endParaRPr lang="ar-DZ" sz="3200" dirty="0" smtClean="0">
              <a:latin typeface="Arial Rounded MT Bold" panose="020F0704030504030204" pitchFamily="34" charset="0"/>
            </a:endParaRPr>
          </a:p>
          <a:p>
            <a:r>
              <a:rPr lang="en-GB" sz="2800" dirty="0">
                <a:latin typeface="Arial Rounded MT Bold" panose="020F0704030504030204" pitchFamily="34" charset="0"/>
              </a:rPr>
              <a:t>Once there, rather than resting quietly (out of sight, out of mind), the unconscious material festers and seethes. The overriding importance that Freud placed on sexual and aggressive impulses caused much controversy both inside and outside the field of psychology</a:t>
            </a:r>
            <a:r>
              <a:rPr lang="en-GB" sz="3200" dirty="0">
                <a:latin typeface="Arial Rounded MT Bold" panose="020F0704030504030204" pitchFamily="34" charset="0"/>
              </a:rPr>
              <a:t>. </a:t>
            </a:r>
            <a:endParaRPr lang="fr-FR" sz="3200" dirty="0">
              <a:latin typeface="Arial Rounded MT Bold" panose="020F0704030504030204" pitchFamily="34" charset="0"/>
            </a:endParaRPr>
          </a:p>
          <a:p>
            <a:r>
              <a:rPr lang="en-GB" sz="2800" dirty="0">
                <a:latin typeface="Arial Rounded MT Bold" panose="020F0704030504030204" pitchFamily="34" charset="0"/>
              </a:rPr>
              <a:t>The most notable of Freud’s famous students—Carl Jung, Alfred Adler, and Karen Horney— broke away from their mentor and developed their own theories of personality. </a:t>
            </a:r>
            <a:endParaRPr lang="fr-FR" sz="3600" dirty="0">
              <a:latin typeface="Arial Rounded MT Bold" panose="020F0704030504030204" pitchFamily="34" charset="0"/>
            </a:endParaRPr>
          </a:p>
        </p:txBody>
      </p:sp>
    </p:spTree>
    <p:extLst>
      <p:ext uri="{BB962C8B-B14F-4D97-AF65-F5344CB8AC3E}">
        <p14:creationId xmlns:p14="http://schemas.microsoft.com/office/powerpoint/2010/main" val="365841998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11972" y="193638"/>
            <a:ext cx="11532197" cy="6583680"/>
          </a:xfrm>
        </p:spPr>
        <p:txBody>
          <a:bodyPr>
            <a:noAutofit/>
          </a:bodyPr>
          <a:lstStyle/>
          <a:p>
            <a:r>
              <a:rPr lang="en-GB" sz="3200" b="1" dirty="0">
                <a:solidFill>
                  <a:srgbClr val="00B050"/>
                </a:solidFill>
                <a:latin typeface="Arial Rounded MT Bold" panose="020F0704030504030204" pitchFamily="34" charset="0"/>
              </a:rPr>
              <a:t>Humanistic</a:t>
            </a:r>
            <a:r>
              <a:rPr lang="en-GB" sz="3200" b="1" dirty="0">
                <a:latin typeface="Arial Rounded MT Bold" panose="020F0704030504030204" pitchFamily="34" charset="0"/>
              </a:rPr>
              <a:t> </a:t>
            </a:r>
            <a:endParaRPr lang="fr-FR" sz="3200" dirty="0">
              <a:latin typeface="Arial Rounded MT Bold" panose="020F0704030504030204" pitchFamily="34" charset="0"/>
            </a:endParaRPr>
          </a:p>
          <a:p>
            <a:pPr algn="just"/>
            <a:r>
              <a:rPr lang="en-GB" sz="2800" dirty="0">
                <a:latin typeface="Arial Rounded MT Bold" panose="020F0704030504030204" pitchFamily="34" charset="0"/>
              </a:rPr>
              <a:t>Psychology Humanistic psychologists reject with equal </a:t>
            </a:r>
            <a:r>
              <a:rPr lang="en-GB" sz="2800" dirty="0" err="1">
                <a:latin typeface="Arial Rounded MT Bold" panose="020F0704030504030204" pitchFamily="34" charset="0"/>
              </a:rPr>
              <a:t>vigor</a:t>
            </a:r>
            <a:r>
              <a:rPr lang="en-GB" sz="2800" dirty="0">
                <a:latin typeface="Arial Rounded MT Bold" panose="020F0704030504030204" pitchFamily="34" charset="0"/>
              </a:rPr>
              <a:t> (1) the </a:t>
            </a:r>
            <a:r>
              <a:rPr lang="en-GB" sz="2800" dirty="0" err="1">
                <a:latin typeface="Arial Rounded MT Bold" panose="020F0704030504030204" pitchFamily="34" charset="0"/>
              </a:rPr>
              <a:t>behaviorist</a:t>
            </a:r>
            <a:r>
              <a:rPr lang="en-GB" sz="2800" dirty="0">
                <a:latin typeface="Arial Rounded MT Bold" panose="020F0704030504030204" pitchFamily="34" charset="0"/>
              </a:rPr>
              <a:t> view that </a:t>
            </a:r>
            <a:r>
              <a:rPr lang="en-GB" sz="2800" dirty="0" err="1">
                <a:latin typeface="Arial Rounded MT Bold" panose="020F0704030504030204" pitchFamily="34" charset="0"/>
              </a:rPr>
              <a:t>behavior</a:t>
            </a:r>
            <a:r>
              <a:rPr lang="en-GB" sz="2800" dirty="0">
                <a:latin typeface="Arial Rounded MT Bold" panose="020F0704030504030204" pitchFamily="34" charset="0"/>
              </a:rPr>
              <a:t> is determined by factors in the environment and (2) the pessimistic view of the psychoanalytic approach, that human </a:t>
            </a:r>
            <a:r>
              <a:rPr lang="en-GB" sz="2800" dirty="0" err="1">
                <a:latin typeface="Arial Rounded MT Bold" panose="020F0704030504030204" pitchFamily="34" charset="0"/>
              </a:rPr>
              <a:t>behavior</a:t>
            </a:r>
            <a:r>
              <a:rPr lang="en-GB" sz="2800" dirty="0">
                <a:latin typeface="Arial Rounded MT Bold" panose="020F0704030504030204" pitchFamily="34" charset="0"/>
              </a:rPr>
              <a:t> is determined primarily by unconscious forces. Humanistic psychology focuses on the uniqueness of human beings and their capacity for choice, growth, and psychological health.</a:t>
            </a:r>
            <a:endParaRPr lang="fr-FR" sz="2800" dirty="0">
              <a:latin typeface="Arial Rounded MT Bold" panose="020F0704030504030204" pitchFamily="34" charset="0"/>
            </a:endParaRPr>
          </a:p>
          <a:p>
            <a:pPr algn="just"/>
            <a:r>
              <a:rPr lang="en-GB" sz="2800" b="1" dirty="0">
                <a:latin typeface="Arial Rounded MT Bold" panose="020F0704030504030204" pitchFamily="34" charset="0"/>
              </a:rPr>
              <a:t>Abraham Maslow (1908–1970)</a:t>
            </a:r>
            <a:r>
              <a:rPr lang="en-GB" sz="2800" dirty="0">
                <a:latin typeface="Arial Rounded MT Bold" panose="020F0704030504030204" pitchFamily="34" charset="0"/>
              </a:rPr>
              <a:t> and other early humanists, such as Carl Rogers (1902–1987), pointed out that Freud based his theory primarily on data from his disturbed patients. By contrast, the humanists emphasize a much more positive view of human nature. They maintain that people are innately good and that they possess free will. </a:t>
            </a:r>
            <a:endParaRPr lang="fr-FR" sz="3600" dirty="0">
              <a:latin typeface="Arial Rounded MT Bold" panose="020F0704030504030204" pitchFamily="34" charset="0"/>
            </a:endParaRPr>
          </a:p>
        </p:txBody>
      </p:sp>
    </p:spTree>
    <p:extLst>
      <p:ext uri="{BB962C8B-B14F-4D97-AF65-F5344CB8AC3E}">
        <p14:creationId xmlns:p14="http://schemas.microsoft.com/office/powerpoint/2010/main" val="26536728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11972" y="193638"/>
            <a:ext cx="11532197" cy="6583680"/>
          </a:xfrm>
        </p:spPr>
        <p:txBody>
          <a:bodyPr>
            <a:noAutofit/>
          </a:bodyPr>
          <a:lstStyle/>
          <a:p>
            <a:pPr algn="just"/>
            <a:r>
              <a:rPr lang="en-GB" sz="3000" dirty="0">
                <a:latin typeface="Arial Rounded MT Bold" panose="020F0704030504030204" pitchFamily="34" charset="0"/>
              </a:rPr>
              <a:t>The humanists believe that people are capable of making </a:t>
            </a:r>
            <a:r>
              <a:rPr lang="en-GB" sz="3000" dirty="0">
                <a:solidFill>
                  <a:srgbClr val="FFC000"/>
                </a:solidFill>
                <a:latin typeface="Arial Rounded MT Bold" panose="020F0704030504030204" pitchFamily="34" charset="0"/>
              </a:rPr>
              <a:t>conscious</a:t>
            </a:r>
            <a:r>
              <a:rPr lang="en-GB" sz="3000" dirty="0">
                <a:latin typeface="Arial Rounded MT Bold" panose="020F0704030504030204" pitchFamily="34" charset="0"/>
              </a:rPr>
              <a:t>, rational choices, which can lead to personal growth and psychological health. Maslow proposed a theory of motivation that consists of a hierarchy of needs. He considered the need for self-actualization (developing to one’s fullest potential) to be the highest need on the hierarchy. </a:t>
            </a:r>
            <a:endParaRPr lang="fr-FR" sz="3000" dirty="0">
              <a:latin typeface="Arial Rounded MT Bold" panose="020F0704030504030204" pitchFamily="34" charset="0"/>
            </a:endParaRPr>
          </a:p>
          <a:p>
            <a:pPr algn="just"/>
            <a:r>
              <a:rPr lang="en-GB" sz="3000" b="1" dirty="0">
                <a:latin typeface="Arial Rounded MT Bold" panose="020F0704030504030204" pitchFamily="34" charset="0"/>
              </a:rPr>
              <a:t>Carl Rogers</a:t>
            </a:r>
            <a:r>
              <a:rPr lang="en-GB" sz="3000" dirty="0">
                <a:latin typeface="Arial Rounded MT Bold" panose="020F0704030504030204" pitchFamily="34" charset="0"/>
              </a:rPr>
              <a:t> developed what he called person-</a:t>
            </a:r>
            <a:r>
              <a:rPr lang="en-GB" sz="3000" dirty="0" err="1">
                <a:latin typeface="Arial Rounded MT Bold" panose="020F0704030504030204" pitchFamily="34" charset="0"/>
              </a:rPr>
              <a:t>centered</a:t>
            </a:r>
            <a:r>
              <a:rPr lang="en-GB" sz="3000" dirty="0">
                <a:latin typeface="Arial Rounded MT Bold" panose="020F0704030504030204" pitchFamily="34" charset="0"/>
              </a:rPr>
              <a:t> therapy, an approach in which the client, or patient, directs a discussion focused on his or her own view of a problem rather than on the therapist’s analysis. Rogers and other humanists also popularized group therapy as part of the human potential movement</a:t>
            </a:r>
            <a:r>
              <a:rPr lang="en-GB" sz="3000" dirty="0" smtClean="0">
                <a:latin typeface="Arial Rounded MT Bold" panose="020F0704030504030204" pitchFamily="34" charset="0"/>
              </a:rPr>
              <a:t>.</a:t>
            </a:r>
            <a:endParaRPr lang="fr-FR" sz="3600" dirty="0">
              <a:latin typeface="Arial Rounded MT Bold" panose="020F0704030504030204" pitchFamily="34" charset="0"/>
            </a:endParaRPr>
          </a:p>
        </p:txBody>
      </p:sp>
    </p:spTree>
    <p:extLst>
      <p:ext uri="{BB962C8B-B14F-4D97-AF65-F5344CB8AC3E}">
        <p14:creationId xmlns:p14="http://schemas.microsoft.com/office/powerpoint/2010/main" val="27277721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11972" y="193638"/>
            <a:ext cx="11532197" cy="6583680"/>
          </a:xfrm>
        </p:spPr>
        <p:txBody>
          <a:bodyPr>
            <a:noAutofit/>
          </a:bodyPr>
          <a:lstStyle/>
          <a:p>
            <a:r>
              <a:rPr lang="en-GB" sz="3200" b="1" dirty="0">
                <a:solidFill>
                  <a:srgbClr val="00B050"/>
                </a:solidFill>
                <a:latin typeface="Arial Rounded MT Bold" panose="020F0704030504030204" pitchFamily="34" charset="0"/>
              </a:rPr>
              <a:t>Cognitive Psychology </a:t>
            </a:r>
            <a:endParaRPr lang="fr-FR" sz="3200" dirty="0">
              <a:solidFill>
                <a:srgbClr val="00B050"/>
              </a:solidFill>
              <a:latin typeface="Arial Rounded MT Bold" panose="020F0704030504030204" pitchFamily="34" charset="0"/>
            </a:endParaRPr>
          </a:p>
          <a:p>
            <a:pPr algn="just"/>
            <a:r>
              <a:rPr lang="en-GB" sz="3200" dirty="0">
                <a:solidFill>
                  <a:srgbClr val="FF0000"/>
                </a:solidFill>
                <a:latin typeface="Arial Rounded MT Bold" panose="020F0704030504030204" pitchFamily="34" charset="0"/>
              </a:rPr>
              <a:t>Cog</a:t>
            </a:r>
            <a:r>
              <a:rPr lang="en-GB" sz="3200" dirty="0">
                <a:latin typeface="Arial Rounded MT Bold" panose="020F0704030504030204" pitchFamily="34" charset="0"/>
              </a:rPr>
              <a:t>nitive psychology grew and developed partly in response to strict </a:t>
            </a:r>
            <a:r>
              <a:rPr lang="en-GB" sz="3200" dirty="0" err="1">
                <a:latin typeface="Arial Rounded MT Bold" panose="020F0704030504030204" pitchFamily="34" charset="0"/>
              </a:rPr>
              <a:t>behaviorism</a:t>
            </a:r>
            <a:r>
              <a:rPr lang="en-GB" sz="3200" dirty="0">
                <a:latin typeface="Arial Rounded MT Bold" panose="020F0704030504030204" pitchFamily="34" charset="0"/>
              </a:rPr>
              <a:t>, especially in the United States. Cognitive psychology views humans not as passive recipients who are pushed and pulled by environmental forces, but as active participants who seek out experiences, who alter and shape those experiences, and who use mental processes to transform information in the course of their own cognitive development. It studies mental processes such as memory, problem solving, reasoning, decision making, perception, language, and other forms of cognition</a:t>
            </a:r>
            <a:r>
              <a:rPr lang="en-GB" sz="3200" dirty="0" smtClean="0">
                <a:latin typeface="Arial Rounded MT Bold" panose="020F0704030504030204" pitchFamily="34" charset="0"/>
              </a:rPr>
              <a:t>.</a:t>
            </a:r>
            <a:endParaRPr lang="fr-FR" sz="3600" dirty="0">
              <a:latin typeface="Arial Rounded MT Bold" panose="020F0704030504030204" pitchFamily="34" charset="0"/>
            </a:endParaRPr>
          </a:p>
        </p:txBody>
      </p:sp>
    </p:spTree>
    <p:extLst>
      <p:ext uri="{BB962C8B-B14F-4D97-AF65-F5344CB8AC3E}">
        <p14:creationId xmlns:p14="http://schemas.microsoft.com/office/powerpoint/2010/main" val="215039750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11972" y="193638"/>
            <a:ext cx="11532197" cy="6583680"/>
          </a:xfrm>
        </p:spPr>
        <p:txBody>
          <a:bodyPr>
            <a:noAutofit/>
          </a:bodyPr>
          <a:lstStyle/>
          <a:p>
            <a:pPr algn="just"/>
            <a:r>
              <a:rPr lang="en-GB" sz="3200" dirty="0">
                <a:latin typeface="Arial Rounded MT Bold" panose="020F0704030504030204" pitchFamily="34" charset="0"/>
              </a:rPr>
              <a:t>Historically, modern cognitive psychology is derived </a:t>
            </a:r>
            <a:r>
              <a:rPr lang="en-GB" sz="3200" dirty="0">
                <a:solidFill>
                  <a:schemeClr val="bg1"/>
                </a:solidFill>
                <a:latin typeface="Arial Rounded MT Bold" panose="020F0704030504030204" pitchFamily="34" charset="0"/>
              </a:rPr>
              <a:t>from </a:t>
            </a:r>
            <a:r>
              <a:rPr lang="en-GB" sz="3200" dirty="0">
                <a:latin typeface="Arial Rounded MT Bold" panose="020F0704030504030204" pitchFamily="34" charset="0"/>
              </a:rPr>
              <a:t>two streams of thought: one that began with a small group of German scientists studying human perception in the early 20th century and another that grew up alongside the emerging field of computer science in the second half of the century.</a:t>
            </a:r>
            <a:endParaRPr lang="fr-FR" sz="3200" dirty="0">
              <a:latin typeface="Arial Rounded MT Bold" panose="020F0704030504030204" pitchFamily="34" charset="0"/>
            </a:endParaRPr>
          </a:p>
          <a:p>
            <a:pPr algn="just"/>
            <a:r>
              <a:rPr lang="en-GB" sz="3200" b="1" dirty="0">
                <a:latin typeface="Arial Rounded MT Bold" panose="020F0704030504030204" pitchFamily="34" charset="0"/>
              </a:rPr>
              <a:t>Gestalt Psychology</a:t>
            </a:r>
            <a:r>
              <a:rPr lang="en-GB" sz="3200" dirty="0">
                <a:latin typeface="Arial Rounded MT Bold" panose="020F0704030504030204" pitchFamily="34" charset="0"/>
              </a:rPr>
              <a:t>. Gestalt psychology made its appearance in Germany in 1912. The Gestalt psychologists, notably </a:t>
            </a:r>
            <a:r>
              <a:rPr lang="en-GB" sz="3200" b="1" dirty="0">
                <a:latin typeface="Arial Rounded MT Bold" panose="020F0704030504030204" pitchFamily="34" charset="0"/>
              </a:rPr>
              <a:t>Max Wertheimer, Kurt </a:t>
            </a:r>
            <a:r>
              <a:rPr lang="en-GB" sz="3200" b="1" dirty="0" err="1">
                <a:latin typeface="Arial Rounded MT Bold" panose="020F0704030504030204" pitchFamily="34" charset="0"/>
              </a:rPr>
              <a:t>Koffka</a:t>
            </a:r>
            <a:r>
              <a:rPr lang="en-GB" sz="3200" b="1" dirty="0">
                <a:latin typeface="Arial Rounded MT Bold" panose="020F0704030504030204" pitchFamily="34" charset="0"/>
              </a:rPr>
              <a:t>, and Wolfgang </a:t>
            </a:r>
            <a:r>
              <a:rPr lang="en-GB" sz="3200" b="1" dirty="0" err="1">
                <a:latin typeface="Arial Rounded MT Bold" panose="020F0704030504030204" pitchFamily="34" charset="0"/>
              </a:rPr>
              <a:t>Köhler</a:t>
            </a:r>
            <a:r>
              <a:rPr lang="en-GB" sz="3200" dirty="0">
                <a:latin typeface="Arial Rounded MT Bold" panose="020F0704030504030204" pitchFamily="34" charset="0"/>
              </a:rPr>
              <a:t>, </a:t>
            </a:r>
            <a:r>
              <a:rPr lang="en-GB" sz="2800" dirty="0">
                <a:latin typeface="Arial Rounded MT Bold" panose="020F0704030504030204" pitchFamily="34" charset="0"/>
              </a:rPr>
              <a:t>emphasized that individuals perceive objects and patterns as whole units and that the perceived whole is more than the sum of its parts. The German word Gestalt roughly means “whole, form, or pattern.”</a:t>
            </a:r>
            <a:r>
              <a:rPr lang="en-GB" sz="2800" dirty="0" smtClean="0">
                <a:latin typeface="Arial Rounded MT Bold" panose="020F0704030504030204" pitchFamily="34" charset="0"/>
              </a:rPr>
              <a:t> </a:t>
            </a:r>
            <a:endParaRPr lang="fr-FR" sz="2800" dirty="0">
              <a:latin typeface="Arial Rounded MT Bold" panose="020F0704030504030204" pitchFamily="34" charset="0"/>
            </a:endParaRPr>
          </a:p>
        </p:txBody>
      </p:sp>
    </p:spTree>
    <p:extLst>
      <p:ext uri="{BB962C8B-B14F-4D97-AF65-F5344CB8AC3E}">
        <p14:creationId xmlns:p14="http://schemas.microsoft.com/office/powerpoint/2010/main" val="35021237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11972" y="193638"/>
            <a:ext cx="11532197" cy="6583680"/>
          </a:xfrm>
        </p:spPr>
        <p:txBody>
          <a:bodyPr>
            <a:noAutofit/>
          </a:bodyPr>
          <a:lstStyle/>
          <a:p>
            <a:pPr algn="just"/>
            <a:r>
              <a:rPr lang="en-GB" sz="3000" b="1" dirty="0">
                <a:latin typeface="Arial Rounded MT Bold" panose="020F0704030504030204" pitchFamily="34" charset="0"/>
              </a:rPr>
              <a:t>INFORMATION-PROCESSING THEORY</a:t>
            </a:r>
            <a:r>
              <a:rPr lang="en-GB" sz="3000" dirty="0">
                <a:latin typeface="Arial Rounded MT Bold" panose="020F0704030504030204" pitchFamily="34" charset="0"/>
              </a:rPr>
              <a:t>. The advent of the </a:t>
            </a:r>
            <a:r>
              <a:rPr lang="en-GB" sz="3000" dirty="0">
                <a:solidFill>
                  <a:srgbClr val="FF0000"/>
                </a:solidFill>
                <a:latin typeface="Arial Rounded MT Bold" panose="020F0704030504030204" pitchFamily="34" charset="0"/>
              </a:rPr>
              <a:t>compute</a:t>
            </a:r>
            <a:r>
              <a:rPr lang="en-GB" sz="3000" dirty="0">
                <a:latin typeface="Arial Rounded MT Bold" panose="020F0704030504030204" pitchFamily="34" charset="0"/>
              </a:rPr>
              <a:t>r provided cognitive psychologists with a new way to conceptualize mental structures and processes known as information-processing theory. According to this view, the brain processes information in sequential steps, in much the same way as a computer does serial processing—that is, one step at a time. However, just as modern technology has changed computers and computer programs, cognitive psychologists also have changed their models. For example, many contemporary researchers are examining the human memory system’s capacity for parallel processing, the management of multiple bits of information at once, a type of information processing that is commonly used in today’s </a:t>
            </a:r>
            <a:r>
              <a:rPr lang="en-GB" sz="3000" dirty="0" smtClean="0">
                <a:latin typeface="Arial Rounded MT Bold" panose="020F0704030504030204" pitchFamily="34" charset="0"/>
              </a:rPr>
              <a:t>computers</a:t>
            </a:r>
            <a:r>
              <a:rPr lang="en-GB" sz="2800" dirty="0" smtClean="0">
                <a:latin typeface="Arial Rounded MT Bold" panose="020F0704030504030204" pitchFamily="34" charset="0"/>
              </a:rPr>
              <a:t>.</a:t>
            </a:r>
            <a:endParaRPr lang="fr-FR" sz="2800" dirty="0"/>
          </a:p>
        </p:txBody>
      </p:sp>
    </p:spTree>
    <p:extLst>
      <p:ext uri="{BB962C8B-B14F-4D97-AF65-F5344CB8AC3E}">
        <p14:creationId xmlns:p14="http://schemas.microsoft.com/office/powerpoint/2010/main" val="25282479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94853" y="355002"/>
            <a:ext cx="11187952" cy="6379285"/>
          </a:xfrm>
        </p:spPr>
        <p:txBody>
          <a:bodyPr>
            <a:normAutofit/>
          </a:bodyPr>
          <a:lstStyle/>
          <a:p>
            <a:pPr marL="0" indent="0" algn="just">
              <a:buNone/>
            </a:pPr>
            <a:r>
              <a:rPr lang="en-GB" sz="2400" b="1" dirty="0" smtClean="0">
                <a:solidFill>
                  <a:srgbClr val="7030A0"/>
                </a:solidFill>
                <a:latin typeface="Arial Rounded MT Bold" panose="020F0704030504030204" pitchFamily="34" charset="0"/>
              </a:rPr>
              <a:t>Explanation</a:t>
            </a:r>
            <a:r>
              <a:rPr lang="en-GB" sz="2400" dirty="0">
                <a:solidFill>
                  <a:srgbClr val="7030A0"/>
                </a:solidFill>
                <a:latin typeface="Arial Rounded MT Bold" panose="020F0704030504030204" pitchFamily="34" charset="0"/>
              </a:rPr>
              <a:t>.</a:t>
            </a:r>
            <a:r>
              <a:rPr lang="en-GB" sz="2400" dirty="0">
                <a:latin typeface="Arial Rounded MT Bold" panose="020F0704030504030204" pitchFamily="34" charset="0"/>
              </a:rPr>
              <a:t> Psychologists are not content to simply state the facts</a:t>
            </a:r>
            <a:r>
              <a:rPr lang="en-GB" sz="2400" dirty="0" smtClean="0">
                <a:latin typeface="Arial Rounded MT Bold" panose="020F0704030504030204" pitchFamily="34" charset="0"/>
              </a:rPr>
              <a:t>.</a:t>
            </a:r>
          </a:p>
          <a:p>
            <a:pPr marL="0" indent="0" algn="just">
              <a:buNone/>
            </a:pPr>
            <a:r>
              <a:rPr lang="en-GB" sz="2400" dirty="0">
                <a:latin typeface="Arial Rounded MT Bold" panose="020F0704030504030204" pitchFamily="34" charset="0"/>
              </a:rPr>
              <a:t> </a:t>
            </a:r>
            <a:r>
              <a:rPr lang="en-GB" sz="2400" dirty="0" smtClean="0">
                <a:latin typeface="Arial Rounded MT Bold" panose="020F0704030504030204" pitchFamily="34" charset="0"/>
              </a:rPr>
              <a:t>           Rather</a:t>
            </a:r>
            <a:r>
              <a:rPr lang="en-GB" sz="2400" dirty="0">
                <a:latin typeface="Arial Rounded MT Bold" panose="020F0704030504030204" pitchFamily="34" charset="0"/>
              </a:rPr>
              <a:t>, they also seek to explain why people (or animals) behave as they do. Psychologists propose these explanations as hypotheses. </a:t>
            </a:r>
            <a:endParaRPr lang="en-GB" sz="2400" dirty="0" smtClean="0">
              <a:latin typeface="Arial Rounded MT Bold" panose="020F0704030504030204" pitchFamily="34" charset="0"/>
            </a:endParaRPr>
          </a:p>
          <a:p>
            <a:pPr marL="0" indent="0" algn="just">
              <a:buNone/>
            </a:pPr>
            <a:r>
              <a:rPr lang="en-GB" sz="2400" dirty="0" smtClean="0">
                <a:latin typeface="Arial Rounded MT Bold" panose="020F0704030504030204" pitchFamily="34" charset="0"/>
              </a:rPr>
              <a:t>- Once </a:t>
            </a:r>
            <a:r>
              <a:rPr lang="en-GB" sz="2400" dirty="0">
                <a:latin typeface="Arial Rounded MT Bold" panose="020F0704030504030204" pitchFamily="34" charset="0"/>
              </a:rPr>
              <a:t>these hypotheses are tested and completed, more explanations called theories are constructed. </a:t>
            </a:r>
            <a:endParaRPr lang="en-GB" sz="2400" dirty="0" smtClean="0">
              <a:latin typeface="Arial Rounded MT Bold" panose="020F0704030504030204" pitchFamily="34" charset="0"/>
            </a:endParaRPr>
          </a:p>
          <a:p>
            <a:pPr marL="0" indent="0" algn="just">
              <a:buNone/>
            </a:pPr>
            <a:r>
              <a:rPr lang="en-GB" sz="2400" dirty="0" smtClean="0">
                <a:latin typeface="Arial Rounded MT Bold" panose="020F0704030504030204" pitchFamily="34" charset="0"/>
              </a:rPr>
              <a:t>- Usually </a:t>
            </a:r>
            <a:r>
              <a:rPr lang="en-GB" sz="2400" dirty="0">
                <a:latin typeface="Arial Rounded MT Bold" panose="020F0704030504030204" pitchFamily="34" charset="0"/>
              </a:rPr>
              <a:t>a complex explanation, a theory is based on findings from a large number of experimental studies assembled to explain the results. </a:t>
            </a:r>
            <a:endParaRPr lang="en-GB" sz="2400" dirty="0" smtClean="0">
              <a:latin typeface="Arial Rounded MT Bold" panose="020F0704030504030204" pitchFamily="34" charset="0"/>
            </a:endParaRPr>
          </a:p>
          <a:p>
            <a:pPr algn="just">
              <a:buFontTx/>
              <a:buChar char="-"/>
            </a:pPr>
            <a:r>
              <a:rPr lang="en-GB" sz="2400" dirty="0" smtClean="0">
                <a:latin typeface="Arial Rounded MT Bold" panose="020F0704030504030204" pitchFamily="34" charset="0"/>
              </a:rPr>
              <a:t>Such </a:t>
            </a:r>
            <a:r>
              <a:rPr lang="en-GB" sz="2400" dirty="0">
                <a:latin typeface="Arial Rounded MT Bold" panose="020F0704030504030204" pitchFamily="34" charset="0"/>
              </a:rPr>
              <a:t>theories improve our understanding which allows us to describe and explain </a:t>
            </a:r>
            <a:r>
              <a:rPr lang="en-GB" sz="2400" dirty="0" err="1">
                <a:latin typeface="Arial Rounded MT Bold" panose="020F0704030504030204" pitchFamily="34" charset="0"/>
              </a:rPr>
              <a:t>behavior</a:t>
            </a:r>
            <a:r>
              <a:rPr lang="en-GB" sz="2400" dirty="0" smtClean="0">
                <a:latin typeface="Arial Rounded MT Bold" panose="020F0704030504030204" pitchFamily="34" charset="0"/>
              </a:rPr>
              <a:t>.</a:t>
            </a:r>
          </a:p>
          <a:p>
            <a:pPr marL="0" indent="0" algn="just">
              <a:buNone/>
            </a:pPr>
            <a:r>
              <a:rPr lang="en-GB" sz="2400" b="1" dirty="0" smtClean="0">
                <a:solidFill>
                  <a:srgbClr val="7030A0"/>
                </a:solidFill>
                <a:latin typeface="Arial Rounded MT Bold" panose="020F0704030504030204" pitchFamily="34" charset="0"/>
              </a:rPr>
              <a:t>Prediction</a:t>
            </a:r>
            <a:r>
              <a:rPr lang="en-GB" sz="2400" b="1" dirty="0">
                <a:solidFill>
                  <a:srgbClr val="7030A0"/>
                </a:solidFill>
                <a:latin typeface="Arial Rounded MT Bold" panose="020F0704030504030204" pitchFamily="34" charset="0"/>
              </a:rPr>
              <a:t>.</a:t>
            </a:r>
            <a:r>
              <a:rPr lang="en-GB" sz="2400" dirty="0">
                <a:solidFill>
                  <a:srgbClr val="7030A0"/>
                </a:solidFill>
                <a:latin typeface="Arial Rounded MT Bold" panose="020F0704030504030204" pitchFamily="34" charset="0"/>
              </a:rPr>
              <a:t> </a:t>
            </a:r>
            <a:r>
              <a:rPr lang="en-GB" sz="2400" dirty="0">
                <a:latin typeface="Arial Rounded MT Bold" panose="020F0704030504030204" pitchFamily="34" charset="0"/>
              </a:rPr>
              <a:t>The third goal of psychologists is to predict, as a result of accumulated knowledge, what organisms will do, and, in the case of human beings, what they will think of or feel in various situations. </a:t>
            </a:r>
            <a:endParaRPr lang="en-GB" sz="2400" dirty="0" smtClean="0">
              <a:latin typeface="Arial Rounded MT Bold" panose="020F0704030504030204" pitchFamily="34" charset="0"/>
            </a:endParaRPr>
          </a:p>
          <a:p>
            <a:pPr marL="0" indent="0" algn="just">
              <a:buNone/>
            </a:pPr>
            <a:r>
              <a:rPr lang="en-GB" sz="2400" dirty="0" smtClean="0">
                <a:latin typeface="Arial Rounded MT Bold" panose="020F0704030504030204" pitchFamily="34" charset="0"/>
              </a:rPr>
              <a:t>- By </a:t>
            </a:r>
            <a:r>
              <a:rPr lang="en-GB" sz="2400" dirty="0">
                <a:latin typeface="Arial Rounded MT Bold" panose="020F0704030504030204" pitchFamily="34" charset="0"/>
              </a:rPr>
              <a:t>studying descriptive and theoretical accounts of past </a:t>
            </a:r>
            <a:r>
              <a:rPr lang="en-GB" sz="2400" dirty="0" err="1">
                <a:latin typeface="Arial Rounded MT Bold" panose="020F0704030504030204" pitchFamily="34" charset="0"/>
              </a:rPr>
              <a:t>behaviors</a:t>
            </a:r>
            <a:r>
              <a:rPr lang="en-GB" sz="2400" dirty="0">
                <a:latin typeface="Arial Rounded MT Bold" panose="020F0704030504030204" pitchFamily="34" charset="0"/>
              </a:rPr>
              <a:t>, psychologists can predict subsequent </a:t>
            </a:r>
            <a:r>
              <a:rPr lang="en-GB" sz="2400" dirty="0" err="1">
                <a:latin typeface="Arial Rounded MT Bold" panose="020F0704030504030204" pitchFamily="34" charset="0"/>
              </a:rPr>
              <a:t>behaviors</a:t>
            </a:r>
            <a:r>
              <a:rPr lang="en-GB" sz="2400" dirty="0">
                <a:latin typeface="Arial Rounded MT Bold" panose="020F0704030504030204" pitchFamily="34" charset="0"/>
              </a:rPr>
              <a:t>.</a:t>
            </a:r>
            <a:endParaRPr lang="fr-FR" sz="2400" dirty="0">
              <a:latin typeface="Arial Rounded MT Bold" panose="020F0704030504030204" pitchFamily="34" charset="0"/>
            </a:endParaRPr>
          </a:p>
          <a:p>
            <a:endParaRPr lang="fr-FR" dirty="0"/>
          </a:p>
        </p:txBody>
      </p:sp>
    </p:spTree>
    <p:extLst>
      <p:ext uri="{BB962C8B-B14F-4D97-AF65-F5344CB8AC3E}">
        <p14:creationId xmlns:p14="http://schemas.microsoft.com/office/powerpoint/2010/main" val="172399756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11972" y="193638"/>
            <a:ext cx="11532197" cy="6583680"/>
          </a:xfrm>
        </p:spPr>
        <p:txBody>
          <a:bodyPr>
            <a:noAutofit/>
          </a:bodyPr>
          <a:lstStyle/>
          <a:p>
            <a:pPr marL="0" indent="0" algn="ctr">
              <a:buNone/>
            </a:pPr>
            <a:r>
              <a:rPr lang="en-GB" sz="3200" b="1" dirty="0">
                <a:solidFill>
                  <a:srgbClr val="FF0000"/>
                </a:solidFill>
                <a:latin typeface="Arial Rounded MT Bold" panose="020F0704030504030204" pitchFamily="34" charset="0"/>
              </a:rPr>
              <a:t>Abstract</a:t>
            </a:r>
            <a:endParaRPr lang="fr-FR" sz="3200" dirty="0">
              <a:solidFill>
                <a:srgbClr val="FF0000"/>
              </a:solidFill>
              <a:latin typeface="Arial Rounded MT Bold" panose="020F0704030504030204" pitchFamily="34" charset="0"/>
            </a:endParaRPr>
          </a:p>
          <a:p>
            <a:pPr algn="just"/>
            <a:r>
              <a:rPr lang="en-GB" sz="3200" dirty="0">
                <a:solidFill>
                  <a:srgbClr val="FF0000"/>
                </a:solidFill>
                <a:latin typeface="Arial Rounded MT Bold" panose="020F0704030504030204" pitchFamily="34" charset="0"/>
              </a:rPr>
              <a:t>Although</a:t>
            </a:r>
            <a:r>
              <a:rPr lang="en-GB" sz="3200" dirty="0">
                <a:latin typeface="Arial Rounded MT Bold" panose="020F0704030504030204" pitchFamily="34" charset="0"/>
              </a:rPr>
              <a:t> there are many different ways to think about human thought and </a:t>
            </a:r>
            <a:r>
              <a:rPr lang="en-GB" sz="3200" dirty="0" err="1">
                <a:latin typeface="Arial Rounded MT Bold" panose="020F0704030504030204" pitchFamily="34" charset="0"/>
              </a:rPr>
              <a:t>behavior</a:t>
            </a:r>
            <a:r>
              <a:rPr lang="en-GB" sz="3200" dirty="0">
                <a:latin typeface="Arial Rounded MT Bold" panose="020F0704030504030204" pitchFamily="34" charset="0"/>
              </a:rPr>
              <a:t> and there are many </a:t>
            </a:r>
            <a:r>
              <a:rPr lang="en-GB" sz="3200" dirty="0" smtClean="0">
                <a:latin typeface="Arial Rounded MT Bold" panose="020F0704030504030204" pitchFamily="34" charset="0"/>
              </a:rPr>
              <a:t>difference</a:t>
            </a:r>
            <a:r>
              <a:rPr lang="fr-FR" sz="3200" dirty="0">
                <a:latin typeface="Arial Rounded MT Bold" panose="020F0704030504030204" pitchFamily="34" charset="0"/>
              </a:rPr>
              <a:t>s</a:t>
            </a:r>
            <a:r>
              <a:rPr lang="en-GB" sz="3200" dirty="0" smtClean="0">
                <a:latin typeface="Arial Rounded MT Bold" panose="020F0704030504030204" pitchFamily="34" charset="0"/>
              </a:rPr>
              <a:t> </a:t>
            </a:r>
            <a:r>
              <a:rPr lang="en-GB" sz="3200" dirty="0">
                <a:latin typeface="Arial Rounded MT Bold" panose="020F0704030504030204" pitchFamily="34" charset="0"/>
              </a:rPr>
              <a:t>among these ways, but most of the psychologists agree on eight general statements that accurately describe human </a:t>
            </a:r>
            <a:r>
              <a:rPr lang="en-GB" sz="3200" dirty="0" err="1">
                <a:latin typeface="Arial Rounded MT Bold" panose="020F0704030504030204" pitchFamily="34" charset="0"/>
              </a:rPr>
              <a:t>behavior</a:t>
            </a:r>
            <a:r>
              <a:rPr lang="en-GB" sz="3200" dirty="0">
                <a:latin typeface="Arial Rounded MT Bold" panose="020F0704030504030204" pitchFamily="34" charset="0"/>
              </a:rPr>
              <a:t> and mental processes.</a:t>
            </a:r>
            <a:endParaRPr lang="fr-FR" sz="3200" dirty="0">
              <a:latin typeface="Arial Rounded MT Bold" panose="020F0704030504030204" pitchFamily="34" charset="0"/>
            </a:endParaRPr>
          </a:p>
          <a:p>
            <a:pPr algn="just"/>
            <a:r>
              <a:rPr lang="en-GB" sz="3200" dirty="0" smtClean="0">
                <a:latin typeface="Arial Rounded MT Bold" panose="020F0704030504030204" pitchFamily="34" charset="0"/>
              </a:rPr>
              <a:t>1-Human </a:t>
            </a:r>
            <a:r>
              <a:rPr lang="en-GB" sz="3200" dirty="0">
                <a:latin typeface="Arial Rounded MT Bold" panose="020F0704030504030204" pitchFamily="34" charset="0"/>
              </a:rPr>
              <a:t>beings are biological creatures whose biological and physiological influence and limit </a:t>
            </a:r>
            <a:r>
              <a:rPr lang="en-GB" sz="3200" dirty="0" err="1">
                <a:latin typeface="Arial Rounded MT Bold" panose="020F0704030504030204" pitchFamily="34" charset="0"/>
              </a:rPr>
              <a:t>behavior</a:t>
            </a:r>
            <a:r>
              <a:rPr lang="en-GB" sz="3200" dirty="0">
                <a:latin typeface="Arial Rounded MT Bold" panose="020F0704030504030204" pitchFamily="34" charset="0"/>
              </a:rPr>
              <a:t>.</a:t>
            </a:r>
            <a:endParaRPr lang="fr-FR" sz="3200" dirty="0">
              <a:latin typeface="Arial Rounded MT Bold" panose="020F0704030504030204" pitchFamily="34" charset="0"/>
            </a:endParaRPr>
          </a:p>
          <a:p>
            <a:pPr algn="just"/>
            <a:r>
              <a:rPr lang="en-GB" sz="3200" dirty="0" smtClean="0">
                <a:latin typeface="Arial Rounded MT Bold" panose="020F0704030504030204" pitchFamily="34" charset="0"/>
              </a:rPr>
              <a:t>2-People </a:t>
            </a:r>
            <a:r>
              <a:rPr lang="en-GB" sz="3200" dirty="0">
                <a:latin typeface="Arial Rounded MT Bold" panose="020F0704030504030204" pitchFamily="34" charset="0"/>
              </a:rPr>
              <a:t>can also be understood in the context of their culture, ethnic identity, and gender identity</a:t>
            </a:r>
            <a:r>
              <a:rPr lang="en-GB" sz="3200" dirty="0" smtClean="0">
                <a:latin typeface="Arial Rounded MT Bold" panose="020F0704030504030204" pitchFamily="34" charset="0"/>
              </a:rPr>
              <a:t>.</a:t>
            </a:r>
            <a:endParaRPr lang="fr-FR" sz="3200" dirty="0">
              <a:latin typeface="Arial Rounded MT Bold" panose="020F0704030504030204" pitchFamily="34" charset="0"/>
            </a:endParaRPr>
          </a:p>
          <a:p>
            <a:pPr algn="just"/>
            <a:r>
              <a:rPr lang="en-GB" dirty="0"/>
              <a:t/>
            </a:r>
            <a:br>
              <a:rPr lang="en-GB" dirty="0"/>
            </a:br>
            <a:r>
              <a:rPr lang="en-GB" sz="2800" dirty="0"/>
              <a:t/>
            </a:r>
            <a:br>
              <a:rPr lang="en-GB" sz="2800" dirty="0"/>
            </a:br>
            <a:endParaRPr lang="fr-FR" sz="2800" dirty="0"/>
          </a:p>
        </p:txBody>
      </p:sp>
    </p:spTree>
    <p:extLst>
      <p:ext uri="{BB962C8B-B14F-4D97-AF65-F5344CB8AC3E}">
        <p14:creationId xmlns:p14="http://schemas.microsoft.com/office/powerpoint/2010/main" val="348595693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11972" y="193638"/>
            <a:ext cx="11532197" cy="6583680"/>
          </a:xfrm>
        </p:spPr>
        <p:txBody>
          <a:bodyPr>
            <a:noAutofit/>
          </a:bodyPr>
          <a:lstStyle/>
          <a:p>
            <a:r>
              <a:rPr lang="en-GB" sz="3200" dirty="0" smtClean="0">
                <a:latin typeface="Arial Rounded MT Bold" panose="020F0704030504030204" pitchFamily="34" charset="0"/>
              </a:rPr>
              <a:t>3- </a:t>
            </a:r>
            <a:r>
              <a:rPr lang="en-GB" sz="3200" dirty="0">
                <a:latin typeface="Arial Rounded MT Bold" panose="020F0704030504030204" pitchFamily="34" charset="0"/>
              </a:rPr>
              <a:t>Each person is unique, yet enough similarities exist </a:t>
            </a:r>
            <a:r>
              <a:rPr lang="en-GB" sz="3200" dirty="0">
                <a:solidFill>
                  <a:srgbClr val="FF0000"/>
                </a:solidFill>
                <a:latin typeface="Arial Rounded MT Bold" panose="020F0704030504030204" pitchFamily="34" charset="0"/>
              </a:rPr>
              <a:t>among</a:t>
            </a:r>
            <a:r>
              <a:rPr lang="en-GB" sz="3200" dirty="0">
                <a:latin typeface="Arial Rounded MT Bold" panose="020F0704030504030204" pitchFamily="34" charset="0"/>
              </a:rPr>
              <a:t> individuals to allow a true science of </a:t>
            </a:r>
            <a:r>
              <a:rPr lang="en-GB" sz="3200" dirty="0" err="1">
                <a:latin typeface="Arial Rounded MT Bold" panose="020F0704030504030204" pitchFamily="34" charset="0"/>
              </a:rPr>
              <a:t>behavior</a:t>
            </a:r>
            <a:r>
              <a:rPr lang="en-GB" sz="3200" dirty="0">
                <a:latin typeface="Arial Rounded MT Bold" panose="020F0704030504030204" pitchFamily="34" charset="0"/>
              </a:rPr>
              <a:t> study</a:t>
            </a:r>
            <a:endParaRPr lang="fr-FR" sz="3200" dirty="0">
              <a:latin typeface="Arial Rounded MT Bold" panose="020F0704030504030204" pitchFamily="34" charset="0"/>
            </a:endParaRPr>
          </a:p>
          <a:p>
            <a:r>
              <a:rPr lang="en-GB" sz="3200" dirty="0" smtClean="0">
                <a:latin typeface="Arial Rounded MT Bold" panose="020F0704030504030204" pitchFamily="34" charset="0"/>
              </a:rPr>
              <a:t>4-Human </a:t>
            </a:r>
            <a:r>
              <a:rPr lang="en-GB" sz="3200" dirty="0">
                <a:latin typeface="Arial Rounded MT Bold" panose="020F0704030504030204" pitchFamily="34" charset="0"/>
              </a:rPr>
              <a:t>lives are a continuous process of change developing from birth to death.</a:t>
            </a:r>
            <a:endParaRPr lang="fr-FR" sz="3200" dirty="0">
              <a:latin typeface="Arial Rounded MT Bold" panose="020F0704030504030204" pitchFamily="34" charset="0"/>
            </a:endParaRPr>
          </a:p>
          <a:p>
            <a:r>
              <a:rPr lang="en-GB" sz="3200" dirty="0" smtClean="0">
                <a:latin typeface="Arial Rounded MT Bold" panose="020F0704030504030204" pitchFamily="34" charset="0"/>
              </a:rPr>
              <a:t>5- </a:t>
            </a:r>
            <a:r>
              <a:rPr lang="en-GB" sz="3200" dirty="0" err="1">
                <a:latin typeface="Arial Rounded MT Bold" panose="020F0704030504030204" pitchFamily="34" charset="0"/>
              </a:rPr>
              <a:t>Behavior</a:t>
            </a:r>
            <a:r>
              <a:rPr lang="en-GB" sz="3200" dirty="0">
                <a:latin typeface="Arial Rounded MT Bold" panose="020F0704030504030204" pitchFamily="34" charset="0"/>
              </a:rPr>
              <a:t> is motivated, not random or aimless.</a:t>
            </a:r>
            <a:endParaRPr lang="fr-FR" sz="3200" dirty="0">
              <a:latin typeface="Arial Rounded MT Bold" panose="020F0704030504030204" pitchFamily="34" charset="0"/>
            </a:endParaRPr>
          </a:p>
          <a:p>
            <a:r>
              <a:rPr lang="en-GB" sz="3200" dirty="0" smtClean="0">
                <a:latin typeface="Arial Rounded MT Bold" panose="020F0704030504030204" pitchFamily="34" charset="0"/>
              </a:rPr>
              <a:t>6- </a:t>
            </a:r>
            <a:r>
              <a:rPr lang="en-GB" sz="3200" dirty="0">
                <a:latin typeface="Arial Rounded MT Bold" panose="020F0704030504030204" pitchFamily="34" charset="0"/>
              </a:rPr>
              <a:t>Human beings are social subjects that prefer to interact with others.</a:t>
            </a:r>
            <a:endParaRPr lang="fr-FR" sz="3200" dirty="0">
              <a:latin typeface="Arial Rounded MT Bold" panose="020F0704030504030204" pitchFamily="34" charset="0"/>
            </a:endParaRPr>
          </a:p>
          <a:p>
            <a:r>
              <a:rPr lang="en-GB" sz="3200" dirty="0" smtClean="0">
                <a:latin typeface="Arial Rounded MT Bold" panose="020F0704030504030204" pitchFamily="34" charset="0"/>
              </a:rPr>
              <a:t>7- </a:t>
            </a:r>
            <a:r>
              <a:rPr lang="en-GB" sz="3200" dirty="0">
                <a:latin typeface="Arial Rounded MT Bold" panose="020F0704030504030204" pitchFamily="34" charset="0"/>
              </a:rPr>
              <a:t>People play an active part in choosing their experiences and constructing perceptions.</a:t>
            </a:r>
            <a:endParaRPr lang="fr-FR" sz="3200" dirty="0">
              <a:latin typeface="Arial Rounded MT Bold" panose="020F0704030504030204" pitchFamily="34" charset="0"/>
            </a:endParaRPr>
          </a:p>
          <a:p>
            <a:r>
              <a:rPr lang="en-GB" sz="3200" dirty="0" smtClean="0">
                <a:latin typeface="Arial Rounded MT Bold" panose="020F0704030504030204" pitchFamily="34" charset="0"/>
              </a:rPr>
              <a:t>8- </a:t>
            </a:r>
            <a:r>
              <a:rPr lang="en-GB" sz="3200" dirty="0" err="1">
                <a:latin typeface="Arial Rounded MT Bold" panose="020F0704030504030204" pitchFamily="34" charset="0"/>
              </a:rPr>
              <a:t>Behavior</a:t>
            </a:r>
            <a:r>
              <a:rPr lang="en-GB" sz="3200" dirty="0">
                <a:latin typeface="Arial Rounded MT Bold" panose="020F0704030504030204" pitchFamily="34" charset="0"/>
              </a:rPr>
              <a:t> can be either adaptive or </a:t>
            </a:r>
            <a:r>
              <a:rPr lang="en-GB" sz="3200" dirty="0" smtClean="0">
                <a:latin typeface="Arial Rounded MT Bold" panose="020F0704030504030204" pitchFamily="34" charset="0"/>
              </a:rPr>
              <a:t>maladaptive</a:t>
            </a:r>
            <a:endParaRPr lang="fr-FR" sz="2800" dirty="0"/>
          </a:p>
        </p:txBody>
      </p:sp>
    </p:spTree>
    <p:extLst>
      <p:ext uri="{BB962C8B-B14F-4D97-AF65-F5344CB8AC3E}">
        <p14:creationId xmlns:p14="http://schemas.microsoft.com/office/powerpoint/2010/main" val="218755092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11972" y="193638"/>
            <a:ext cx="11532197" cy="6583680"/>
          </a:xfrm>
        </p:spPr>
        <p:txBody>
          <a:bodyPr>
            <a:noAutofit/>
          </a:bodyPr>
          <a:lstStyle/>
          <a:p>
            <a:pPr marL="0" indent="0" algn="ctr">
              <a:buNone/>
            </a:pPr>
            <a:r>
              <a:rPr lang="en-GB" sz="2400" b="1" dirty="0">
                <a:solidFill>
                  <a:srgbClr val="C00000"/>
                </a:solidFill>
                <a:latin typeface="Arial Rounded MT Bold" panose="020F0704030504030204" pitchFamily="34" charset="0"/>
              </a:rPr>
              <a:t>Normal versus abnormal</a:t>
            </a:r>
            <a:endParaRPr lang="fr-FR" sz="2400" b="1" dirty="0">
              <a:solidFill>
                <a:srgbClr val="C00000"/>
              </a:solidFill>
              <a:latin typeface="Arial Rounded MT Bold" panose="020F0704030504030204" pitchFamily="34" charset="0"/>
            </a:endParaRPr>
          </a:p>
          <a:p>
            <a:pPr algn="just"/>
            <a:r>
              <a:rPr lang="en-GB" sz="2400" b="1" dirty="0" smtClean="0">
                <a:solidFill>
                  <a:srgbClr val="FFFF00"/>
                </a:solidFill>
                <a:latin typeface="Arial Rounded MT Bold" panose="020F0704030504030204" pitchFamily="34" charset="0"/>
              </a:rPr>
              <a:t>It </a:t>
            </a:r>
            <a:r>
              <a:rPr lang="en-GB" sz="2400" b="1" dirty="0">
                <a:solidFill>
                  <a:srgbClr val="FFFF00"/>
                </a:solidFill>
                <a:latin typeface="Arial Rounded MT Bold" panose="020F0704030504030204" pitchFamily="34" charset="0"/>
              </a:rPr>
              <a:t>is not </a:t>
            </a:r>
            <a:r>
              <a:rPr lang="en-GB" sz="2400" b="1" dirty="0">
                <a:latin typeface="Arial Rounded MT Bold" panose="020F0704030504030204" pitchFamily="34" charset="0"/>
              </a:rPr>
              <a:t>always easy to distinguish between what is normal and abnormal. Environmental, cultural, mental state and legal criteria can help us think about what is normal and what is abnormal.</a:t>
            </a:r>
            <a:endParaRPr lang="fr-FR" sz="2400" b="1" dirty="0">
              <a:latin typeface="Arial Rounded MT Bold" panose="020F0704030504030204" pitchFamily="34" charset="0"/>
            </a:endParaRPr>
          </a:p>
          <a:p>
            <a:r>
              <a:rPr lang="en-GB" sz="2400" b="1" dirty="0">
                <a:latin typeface="Arial Rounded MT Bold" panose="020F0704030504030204" pitchFamily="34" charset="0"/>
              </a:rPr>
              <a:t>Generally abnormal </a:t>
            </a:r>
            <a:r>
              <a:rPr lang="en-GB" sz="2400" b="1" dirty="0" err="1">
                <a:latin typeface="Arial Rounded MT Bold" panose="020F0704030504030204" pitchFamily="34" charset="0"/>
              </a:rPr>
              <a:t>behavior</a:t>
            </a:r>
            <a:r>
              <a:rPr lang="en-GB" sz="2400" b="1" dirty="0">
                <a:latin typeface="Arial Rounded MT Bold" panose="020F0704030504030204" pitchFamily="34" charset="0"/>
              </a:rPr>
              <a:t> is, maladaptive, or personally distressful </a:t>
            </a:r>
            <a:r>
              <a:rPr lang="en-GB" sz="2400" b="1" dirty="0" err="1">
                <a:latin typeface="Arial Rounded MT Bold" panose="020F0704030504030204" pitchFamily="34" charset="0"/>
              </a:rPr>
              <a:t>behavior</a:t>
            </a:r>
            <a:r>
              <a:rPr lang="en-GB" sz="2400" b="1" dirty="0">
                <a:latin typeface="Arial Rounded MT Bold" panose="020F0704030504030204" pitchFamily="34" charset="0"/>
              </a:rPr>
              <a:t>.</a:t>
            </a:r>
            <a:br>
              <a:rPr lang="en-GB" sz="2400" b="1" dirty="0">
                <a:latin typeface="Arial Rounded MT Bold" panose="020F0704030504030204" pitchFamily="34" charset="0"/>
              </a:rPr>
            </a:br>
            <a:r>
              <a:rPr lang="en-GB" sz="2400" b="1" dirty="0">
                <a:latin typeface="Arial Rounded MT Bold" panose="020F0704030504030204" pitchFamily="34" charset="0"/>
              </a:rPr>
              <a:t>There are many approaches to classify the abnormal </a:t>
            </a:r>
            <a:r>
              <a:rPr lang="en-GB" sz="2400" b="1" dirty="0" err="1">
                <a:latin typeface="Arial Rounded MT Bold" panose="020F0704030504030204" pitchFamily="34" charset="0"/>
              </a:rPr>
              <a:t>behavior</a:t>
            </a:r>
            <a:endParaRPr lang="fr-FR" sz="2400" b="1" dirty="0">
              <a:latin typeface="Arial Rounded MT Bold" panose="020F0704030504030204" pitchFamily="34" charset="0"/>
            </a:endParaRPr>
          </a:p>
          <a:p>
            <a:pPr algn="just"/>
            <a:r>
              <a:rPr lang="en-GB" sz="2400" b="1" dirty="0">
                <a:latin typeface="Arial Rounded MT Bold" panose="020F0704030504030204" pitchFamily="34" charset="0"/>
              </a:rPr>
              <a:t> </a:t>
            </a:r>
            <a:r>
              <a:rPr lang="en-GB" sz="2400" b="1" dirty="0" smtClean="0">
                <a:solidFill>
                  <a:srgbClr val="00B050"/>
                </a:solidFill>
                <a:latin typeface="Arial Rounded MT Bold" panose="020F0704030504030204" pitchFamily="34" charset="0"/>
              </a:rPr>
              <a:t>1-Abnormality</a:t>
            </a:r>
            <a:r>
              <a:rPr lang="en-GB" sz="2400" b="1" dirty="0" smtClean="0">
                <a:latin typeface="Arial Rounded MT Bold" panose="020F0704030504030204" pitchFamily="34" charset="0"/>
              </a:rPr>
              <a:t> </a:t>
            </a:r>
            <a:r>
              <a:rPr lang="en-GB" sz="2400" b="1" dirty="0">
                <a:latin typeface="Arial Rounded MT Bold" panose="020F0704030504030204" pitchFamily="34" charset="0"/>
              </a:rPr>
              <a:t>as deviation from average: this statistically based views abnormality as deviation from the average, so the rare </a:t>
            </a:r>
            <a:r>
              <a:rPr lang="en-GB" sz="2400" b="1" dirty="0" err="1">
                <a:latin typeface="Arial Rounded MT Bold" panose="020F0704030504030204" pitchFamily="34" charset="0"/>
              </a:rPr>
              <a:t>behavior</a:t>
            </a:r>
            <a:r>
              <a:rPr lang="en-GB" sz="2400" b="1" dirty="0">
                <a:latin typeface="Arial Rounded MT Bold" panose="020F0704030504030204" pitchFamily="34" charset="0"/>
              </a:rPr>
              <a:t> in a given society or culture is the abnormal </a:t>
            </a:r>
            <a:r>
              <a:rPr lang="en-GB" sz="2400" b="1" dirty="0" err="1">
                <a:latin typeface="Arial Rounded MT Bold" panose="020F0704030504030204" pitchFamily="34" charset="0"/>
              </a:rPr>
              <a:t>behavior</a:t>
            </a:r>
            <a:r>
              <a:rPr lang="en-GB" sz="2400" b="1" dirty="0">
                <a:latin typeface="Arial Rounded MT Bold" panose="020F0704030504030204" pitchFamily="34" charset="0"/>
              </a:rPr>
              <a:t>.</a:t>
            </a:r>
            <a:endParaRPr lang="fr-FR" sz="2400" b="1" dirty="0">
              <a:latin typeface="Arial Rounded MT Bold" panose="020F0704030504030204" pitchFamily="34" charset="0"/>
            </a:endParaRPr>
          </a:p>
          <a:p>
            <a:r>
              <a:rPr lang="en-GB" sz="2400" b="1" dirty="0">
                <a:latin typeface="Arial Rounded MT Bold" panose="020F0704030504030204" pitchFamily="34" charset="0"/>
              </a:rPr>
              <a:t>This concept may be correct in some aspects and not in others, for example if you prefer soft music during reading your duties, while others not, or somebody prefers corn lakes as breakfast in a culture which not custom for that.</a:t>
            </a:r>
            <a:br>
              <a:rPr lang="en-GB" sz="2400" b="1" dirty="0">
                <a:latin typeface="Arial Rounded MT Bold" panose="020F0704030504030204" pitchFamily="34" charset="0"/>
              </a:rPr>
            </a:br>
            <a:r>
              <a:rPr lang="en-GB" sz="2400" b="1" dirty="0">
                <a:latin typeface="Arial Rounded MT Bold" panose="020F0704030504030204" pitchFamily="34" charset="0"/>
              </a:rPr>
              <a:t>On the other hand a person with high IQ will be </a:t>
            </a:r>
            <a:r>
              <a:rPr lang="en-GB" sz="2400" b="1" dirty="0" err="1">
                <a:latin typeface="Arial Rounded MT Bold" panose="020F0704030504030204" pitchFamily="34" charset="0"/>
              </a:rPr>
              <a:t>labeled</a:t>
            </a:r>
            <a:r>
              <a:rPr lang="en-GB" sz="2400" b="1" dirty="0">
                <a:latin typeface="Arial Rounded MT Bold" panose="020F0704030504030204" pitchFamily="34" charset="0"/>
              </a:rPr>
              <a:t> as abnormal according to this approach.</a:t>
            </a:r>
            <a:endParaRPr lang="fr-FR" sz="2400" b="1" dirty="0">
              <a:latin typeface="Arial Rounded MT Bold" panose="020F0704030504030204" pitchFamily="34" charset="0"/>
            </a:endParaRPr>
          </a:p>
        </p:txBody>
      </p:sp>
    </p:spTree>
    <p:extLst>
      <p:ext uri="{BB962C8B-B14F-4D97-AF65-F5344CB8AC3E}">
        <p14:creationId xmlns:p14="http://schemas.microsoft.com/office/powerpoint/2010/main" val="398082269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11972" y="193638"/>
            <a:ext cx="11532197" cy="6583680"/>
          </a:xfrm>
        </p:spPr>
        <p:txBody>
          <a:bodyPr>
            <a:noAutofit/>
          </a:bodyPr>
          <a:lstStyle/>
          <a:p>
            <a:r>
              <a:rPr lang="en-GB" sz="2300" dirty="0">
                <a:solidFill>
                  <a:srgbClr val="00B050"/>
                </a:solidFill>
                <a:latin typeface="Arial Rounded MT Bold" panose="020F0704030504030204" pitchFamily="34" charset="0"/>
              </a:rPr>
              <a:t>2-Abnormality as deviation from the ideal</a:t>
            </a:r>
            <a:r>
              <a:rPr lang="en-GB" sz="2300" dirty="0">
                <a:latin typeface="Arial Rounded MT Bold" panose="020F0704030504030204" pitchFamily="34" charset="0"/>
              </a:rPr>
              <a:t>: a </a:t>
            </a:r>
            <a:r>
              <a:rPr lang="en-GB" sz="2300" dirty="0" err="1">
                <a:latin typeface="Arial Rounded MT Bold" panose="020F0704030504030204" pitchFamily="34" charset="0"/>
              </a:rPr>
              <a:t>behavior</a:t>
            </a:r>
            <a:r>
              <a:rPr lang="en-GB" sz="2300" dirty="0">
                <a:latin typeface="Arial Rounded MT Bold" panose="020F0704030504030204" pitchFamily="34" charset="0"/>
              </a:rPr>
              <a:t> will be considered as abnormal if it deviated enough from some kind of cultural or ideal standards.</a:t>
            </a:r>
            <a:br>
              <a:rPr lang="en-GB" sz="2300" dirty="0">
                <a:latin typeface="Arial Rounded MT Bold" panose="020F0704030504030204" pitchFamily="34" charset="0"/>
              </a:rPr>
            </a:br>
            <a:r>
              <a:rPr lang="en-GB" sz="2300" dirty="0">
                <a:latin typeface="Arial Rounded MT Bold" panose="020F0704030504030204" pitchFamily="34" charset="0"/>
              </a:rPr>
              <a:t>But the society has many standards that are not fixed over time and place. This makes this approach difficult to apply. As the concept of generous or wastrel, brave or rash.</a:t>
            </a:r>
            <a:endParaRPr lang="fr-FR" sz="2300" dirty="0">
              <a:latin typeface="Arial Rounded MT Bold" panose="020F0704030504030204" pitchFamily="34" charset="0"/>
            </a:endParaRPr>
          </a:p>
          <a:p>
            <a:r>
              <a:rPr lang="en-GB" sz="2300" dirty="0">
                <a:solidFill>
                  <a:srgbClr val="00B050"/>
                </a:solidFill>
                <a:latin typeface="Arial Rounded MT Bold" panose="020F0704030504030204" pitchFamily="34" charset="0"/>
              </a:rPr>
              <a:t>3-Abnormality as a sense of subjective discomfort</a:t>
            </a:r>
            <a:r>
              <a:rPr lang="en-GB" sz="2300" dirty="0">
                <a:latin typeface="Arial Rounded MT Bold" panose="020F0704030504030204" pitchFamily="34" charset="0"/>
              </a:rPr>
              <a:t>: an abnormal </a:t>
            </a:r>
            <a:r>
              <a:rPr lang="en-GB" sz="2300" dirty="0" err="1">
                <a:latin typeface="Arial Rounded MT Bold" panose="020F0704030504030204" pitchFamily="34" charset="0"/>
              </a:rPr>
              <a:t>behavior</a:t>
            </a:r>
            <a:r>
              <a:rPr lang="en-GB" sz="2300" dirty="0">
                <a:latin typeface="Arial Rounded MT Bold" panose="020F0704030504030204" pitchFamily="34" charset="0"/>
              </a:rPr>
              <a:t> is that which followed by sense of discomfort, anxiety, guilt, or produce harms to others.</a:t>
            </a:r>
            <a:br>
              <a:rPr lang="en-GB" sz="2300" dirty="0">
                <a:latin typeface="Arial Rounded MT Bold" panose="020F0704030504030204" pitchFamily="34" charset="0"/>
              </a:rPr>
            </a:br>
            <a:r>
              <a:rPr lang="en-GB" sz="2300" dirty="0">
                <a:solidFill>
                  <a:srgbClr val="00B050"/>
                </a:solidFill>
                <a:latin typeface="Arial Rounded MT Bold" panose="020F0704030504030204" pitchFamily="34" charset="0"/>
              </a:rPr>
              <a:t>4-Abnormality as inability to function effectively</a:t>
            </a:r>
            <a:r>
              <a:rPr lang="en-GB" sz="2300" dirty="0">
                <a:latin typeface="Arial Rounded MT Bold" panose="020F0704030504030204" pitchFamily="34" charset="0"/>
              </a:rPr>
              <a:t>: most people can walk, feed themselves, works, and get along with others and generally lives as productive members in the society.</a:t>
            </a:r>
            <a:endParaRPr lang="fr-FR" sz="2300" dirty="0">
              <a:latin typeface="Arial Rounded MT Bold" panose="020F0704030504030204" pitchFamily="34" charset="0"/>
            </a:endParaRPr>
          </a:p>
          <a:p>
            <a:r>
              <a:rPr lang="en-GB" sz="2300" dirty="0">
                <a:latin typeface="Arial Rounded MT Bold" panose="020F0704030504030204" pitchFamily="34" charset="0"/>
              </a:rPr>
              <a:t>According to this approach people who are unable to function effectively and adapt to the demands of the society are considered abnormal. Like the homeless unemployed person who lives in the street although he had choose this life style.</a:t>
            </a:r>
            <a:br>
              <a:rPr lang="en-GB" sz="2300" dirty="0">
                <a:latin typeface="Arial Rounded MT Bold" panose="020F0704030504030204" pitchFamily="34" charset="0"/>
              </a:rPr>
            </a:br>
            <a:r>
              <a:rPr lang="en-GB" sz="2300" dirty="0">
                <a:solidFill>
                  <a:srgbClr val="00B050"/>
                </a:solidFill>
                <a:latin typeface="Arial Rounded MT Bold" panose="020F0704030504030204" pitchFamily="34" charset="0"/>
              </a:rPr>
              <a:t>5-Abnormality as legal concept: </a:t>
            </a:r>
            <a:r>
              <a:rPr lang="en-GB" sz="2300" dirty="0">
                <a:latin typeface="Arial Rounded MT Bold" panose="020F0704030504030204" pitchFamily="34" charset="0"/>
              </a:rPr>
              <a:t>any </a:t>
            </a:r>
            <a:r>
              <a:rPr lang="en-GB" sz="2300" dirty="0" err="1">
                <a:latin typeface="Arial Rounded MT Bold" panose="020F0704030504030204" pitchFamily="34" charset="0"/>
              </a:rPr>
              <a:t>behavior</a:t>
            </a:r>
            <a:r>
              <a:rPr lang="en-GB" sz="2300" dirty="0">
                <a:latin typeface="Arial Rounded MT Bold" panose="020F0704030504030204" pitchFamily="34" charset="0"/>
              </a:rPr>
              <a:t> which violated the law considered as abnormal </a:t>
            </a:r>
            <a:r>
              <a:rPr lang="en-GB" sz="2300" dirty="0" err="1">
                <a:latin typeface="Arial Rounded MT Bold" panose="020F0704030504030204" pitchFamily="34" charset="0"/>
              </a:rPr>
              <a:t>behavior</a:t>
            </a:r>
            <a:r>
              <a:rPr lang="en-GB" sz="2300" dirty="0">
                <a:latin typeface="Arial Rounded MT Bold" panose="020F0704030504030204" pitchFamily="34" charset="0"/>
              </a:rPr>
              <a:t>.</a:t>
            </a:r>
            <a:endParaRPr lang="fr-FR" sz="2300" dirty="0">
              <a:latin typeface="Arial Rounded MT Bold" panose="020F0704030504030204" pitchFamily="34" charset="0"/>
            </a:endParaRPr>
          </a:p>
        </p:txBody>
      </p:sp>
    </p:spTree>
    <p:extLst>
      <p:ext uri="{BB962C8B-B14F-4D97-AF65-F5344CB8AC3E}">
        <p14:creationId xmlns:p14="http://schemas.microsoft.com/office/powerpoint/2010/main" val="84016363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11972" y="193638"/>
            <a:ext cx="11532197" cy="6583680"/>
          </a:xfrm>
        </p:spPr>
        <p:txBody>
          <a:bodyPr>
            <a:noAutofit/>
          </a:bodyPr>
          <a:lstStyle/>
          <a:p>
            <a:r>
              <a:rPr lang="en-GB" sz="2800" b="1" dirty="0">
                <a:solidFill>
                  <a:srgbClr val="00B050"/>
                </a:solidFill>
                <a:latin typeface="Arial Rounded MT Bold" panose="020F0704030504030204" pitchFamily="34" charset="0"/>
              </a:rPr>
              <a:t>Classification of abnormal </a:t>
            </a:r>
            <a:r>
              <a:rPr lang="en-GB" sz="2800" b="1" dirty="0" err="1">
                <a:solidFill>
                  <a:srgbClr val="00B050"/>
                </a:solidFill>
                <a:latin typeface="Arial Rounded MT Bold" panose="020F0704030504030204" pitchFamily="34" charset="0"/>
              </a:rPr>
              <a:t>behavior</a:t>
            </a:r>
            <a:r>
              <a:rPr lang="en-GB" sz="2800" b="1" dirty="0">
                <a:latin typeface="Arial Rounded MT Bold" panose="020F0704030504030204" pitchFamily="34" charset="0"/>
              </a:rPr>
              <a:t>:</a:t>
            </a:r>
            <a:endParaRPr lang="fr-FR" sz="2800" b="1" dirty="0">
              <a:latin typeface="Arial Rounded MT Bold" panose="020F0704030504030204" pitchFamily="34" charset="0"/>
            </a:endParaRPr>
          </a:p>
          <a:p>
            <a:r>
              <a:rPr lang="en-GB" sz="2800" dirty="0">
                <a:latin typeface="Arial Rounded MT Bold" panose="020F0704030504030204" pitchFamily="34" charset="0"/>
              </a:rPr>
              <a:t>The Diagnostic and Statistical Manual of Mental Disorders, 5th edition (</a:t>
            </a:r>
            <a:r>
              <a:rPr lang="en-GB" sz="2800" dirty="0" smtClean="0">
                <a:latin typeface="Arial Rounded MT Bold" panose="020F0704030504030204" pitchFamily="34" charset="0"/>
              </a:rPr>
              <a:t>DSM-V</a:t>
            </a:r>
            <a:r>
              <a:rPr lang="en-GB" sz="2800" dirty="0">
                <a:latin typeface="Arial Rounded MT Bold" panose="020F0704030504030204" pitchFamily="34" charset="0"/>
              </a:rPr>
              <a:t>), is a classification system of abnormal </a:t>
            </a:r>
            <a:r>
              <a:rPr lang="en-GB" sz="2800" dirty="0" err="1">
                <a:latin typeface="Arial Rounded MT Bold" panose="020F0704030504030204" pitchFamily="34" charset="0"/>
              </a:rPr>
              <a:t>behaviors</a:t>
            </a:r>
            <a:r>
              <a:rPr lang="en-GB" sz="2800" dirty="0">
                <a:latin typeface="Arial Rounded MT Bold" panose="020F0704030504030204" pitchFamily="34" charset="0"/>
              </a:rPr>
              <a:t> which aids psychologists and other mental health professionals in diagnosing and treating mental disorders. </a:t>
            </a:r>
            <a:r>
              <a:rPr lang="en-GB" sz="2800" dirty="0" smtClean="0">
                <a:latin typeface="Arial Rounded MT Bold" panose="020F0704030504030204" pitchFamily="34" charset="0"/>
              </a:rPr>
              <a:t>DSM-V </a:t>
            </a:r>
            <a:r>
              <a:rPr lang="en-GB" sz="2800" dirty="0">
                <a:latin typeface="Arial Rounded MT Bold" panose="020F0704030504030204" pitchFamily="34" charset="0"/>
              </a:rPr>
              <a:t>includes the major categories of abnormal </a:t>
            </a:r>
            <a:r>
              <a:rPr lang="en-GB" sz="2800" dirty="0" err="1">
                <a:latin typeface="Arial Rounded MT Bold" panose="020F0704030504030204" pitchFamily="34" charset="0"/>
              </a:rPr>
              <a:t>behavior</a:t>
            </a:r>
            <a:r>
              <a:rPr lang="en-GB" sz="2800" dirty="0">
                <a:latin typeface="Arial Rounded MT Bold" panose="020F0704030504030204" pitchFamily="34" charset="0"/>
              </a:rPr>
              <a:t> which are anxiety disorders, such as obsessive-compulsive disorders and phobias; affective disorders, which are disturbances of mood such as depression; schizophrenic disorders, which are characterized by major disturbances in personality and distortion of reality; and various personality disorders</a:t>
            </a:r>
            <a:r>
              <a:rPr lang="en-GB" sz="2800" dirty="0" smtClean="0">
                <a:latin typeface="Arial Rounded MT Bold" panose="020F0704030504030204" pitchFamily="34" charset="0"/>
              </a:rPr>
              <a:t>.</a:t>
            </a:r>
            <a:endParaRPr lang="fr-FR" sz="2800" dirty="0">
              <a:latin typeface="Arial Rounded MT Bold" panose="020F0704030504030204" pitchFamily="34" charset="0"/>
            </a:endParaRPr>
          </a:p>
        </p:txBody>
      </p:sp>
    </p:spTree>
    <p:extLst>
      <p:ext uri="{BB962C8B-B14F-4D97-AF65-F5344CB8AC3E}">
        <p14:creationId xmlns:p14="http://schemas.microsoft.com/office/powerpoint/2010/main" val="255584155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11972" y="193638"/>
            <a:ext cx="11532197" cy="6583680"/>
          </a:xfrm>
        </p:spPr>
        <p:txBody>
          <a:bodyPr>
            <a:noAutofit/>
          </a:bodyPr>
          <a:lstStyle/>
          <a:p>
            <a:pPr marL="0" indent="0">
              <a:buNone/>
            </a:pPr>
            <a:r>
              <a:rPr lang="en-GB" sz="2600" b="1" dirty="0">
                <a:solidFill>
                  <a:srgbClr val="00B050"/>
                </a:solidFill>
                <a:latin typeface="Arial Rounded MT Bold" panose="020F0704030504030204" pitchFamily="34" charset="0"/>
              </a:rPr>
              <a:t>Personality structures</a:t>
            </a:r>
            <a:endParaRPr lang="fr-FR" sz="2600" dirty="0">
              <a:solidFill>
                <a:srgbClr val="00B050"/>
              </a:solidFill>
              <a:latin typeface="Arial Rounded MT Bold" panose="020F0704030504030204" pitchFamily="34" charset="0"/>
            </a:endParaRPr>
          </a:p>
          <a:p>
            <a:r>
              <a:rPr lang="en-GB" sz="2600" dirty="0">
                <a:latin typeface="Arial Rounded MT Bold" panose="020F0704030504030204" pitchFamily="34" charset="0"/>
              </a:rPr>
              <a:t>Personality structures, may defined as patterns of variability in behaviour, including thoughts and feelings.</a:t>
            </a:r>
            <a:endParaRPr lang="fr-FR" sz="2600" dirty="0">
              <a:latin typeface="Arial Rounded MT Bold" panose="020F0704030504030204" pitchFamily="34" charset="0"/>
            </a:endParaRPr>
          </a:p>
          <a:p>
            <a:r>
              <a:rPr lang="en-GB" sz="2600" dirty="0">
                <a:latin typeface="Arial Rounded MT Bold" panose="020F0704030504030204" pitchFamily="34" charset="0"/>
              </a:rPr>
              <a:t>Normal Personality Structure can be defined as a group of components characterized by strength and cohesion, formed since the foetus stage until he became an adult through the various stages of development. </a:t>
            </a:r>
            <a:endParaRPr lang="fr-FR" sz="2600" dirty="0">
              <a:latin typeface="Arial Rounded MT Bold" panose="020F0704030504030204" pitchFamily="34" charset="0"/>
            </a:endParaRPr>
          </a:p>
          <a:p>
            <a:r>
              <a:rPr lang="en-GB" sz="2600" dirty="0">
                <a:latin typeface="Arial Rounded MT Bold" panose="020F0704030504030204" pitchFamily="34" charset="0"/>
              </a:rPr>
              <a:t>The normal personality is characterized by adaptation and adjustment ability, that's mean to have an acceptable personal, environmental and social adaptation.</a:t>
            </a:r>
            <a:endParaRPr lang="fr-FR" sz="2600" dirty="0">
              <a:latin typeface="Arial Rounded MT Bold" panose="020F0704030504030204" pitchFamily="34" charset="0"/>
            </a:endParaRPr>
          </a:p>
          <a:p>
            <a:r>
              <a:rPr lang="en-GB" sz="2600" dirty="0">
                <a:latin typeface="Arial Rounded MT Bold" panose="020F0704030504030204" pitchFamily="34" charset="0"/>
              </a:rPr>
              <a:t>Psychopathological Personality Structure can be defined as a group of disorder components formed due to structural deviation during personality development stages. It is divided into three forms: psychotic structure, neurotic structure, and borderline structure.</a:t>
            </a:r>
            <a:endParaRPr lang="fr-FR" sz="2600" dirty="0">
              <a:latin typeface="Arial Rounded MT Bold" panose="020F0704030504030204" pitchFamily="34" charset="0"/>
            </a:endParaRPr>
          </a:p>
        </p:txBody>
      </p:sp>
    </p:spTree>
    <p:extLst>
      <p:ext uri="{BB962C8B-B14F-4D97-AF65-F5344CB8AC3E}">
        <p14:creationId xmlns:p14="http://schemas.microsoft.com/office/powerpoint/2010/main" val="223762726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11972" y="193638"/>
            <a:ext cx="11532197" cy="6583680"/>
          </a:xfrm>
        </p:spPr>
        <p:txBody>
          <a:bodyPr>
            <a:noAutofit/>
          </a:bodyPr>
          <a:lstStyle/>
          <a:p>
            <a:pPr lvl="0"/>
            <a:r>
              <a:rPr lang="en-GB" sz="3200" dirty="0">
                <a:latin typeface="Arial Rounded MT Bold" panose="020F0704030504030204" pitchFamily="34" charset="0"/>
              </a:rPr>
              <a:t>The psychotic structure is formed in early childhood and is characterized by either the consciousness field collapse or conscious self-disorganization.</a:t>
            </a:r>
            <a:endParaRPr lang="fr-FR" sz="3200" dirty="0">
              <a:latin typeface="Arial Rounded MT Bold" panose="020F0704030504030204" pitchFamily="34" charset="0"/>
            </a:endParaRPr>
          </a:p>
          <a:p>
            <a:pPr lvl="0"/>
            <a:r>
              <a:rPr lang="en-GB" sz="3200" dirty="0">
                <a:latin typeface="Arial Rounded MT Bold" panose="020F0704030504030204" pitchFamily="34" charset="0"/>
              </a:rPr>
              <a:t>The borderline personality structure, is formed between the third and fourth years, characterized by a clear defect in thinking and relay on the anaclitic mechanism.</a:t>
            </a:r>
            <a:endParaRPr lang="fr-FR" sz="3200" dirty="0">
              <a:latin typeface="Arial Rounded MT Bold" panose="020F0704030504030204" pitchFamily="34" charset="0"/>
            </a:endParaRPr>
          </a:p>
          <a:p>
            <a:pPr lvl="0"/>
            <a:r>
              <a:rPr lang="en-GB" sz="3200" dirty="0">
                <a:latin typeface="Arial Rounded MT Bold" panose="020F0704030504030204" pitchFamily="34" charset="0"/>
              </a:rPr>
              <a:t>The neurotic structure is formed at middle childhood stage (in the beginning of the fifth year) and is characterized by fragility and weakness of personality, that's mean intellectual and emotional immaturity</a:t>
            </a:r>
            <a:r>
              <a:rPr lang="en-GB" sz="3200" dirty="0" smtClean="0">
                <a:latin typeface="Arial Rounded MT Bold" panose="020F0704030504030204" pitchFamily="34" charset="0"/>
              </a:rPr>
              <a:t>.</a:t>
            </a:r>
            <a:endParaRPr lang="fr-FR" sz="3200" dirty="0">
              <a:latin typeface="Arial Rounded MT Bold" panose="020F0704030504030204" pitchFamily="34" charset="0"/>
            </a:endParaRPr>
          </a:p>
        </p:txBody>
      </p:sp>
    </p:spTree>
    <p:extLst>
      <p:ext uri="{BB962C8B-B14F-4D97-AF65-F5344CB8AC3E}">
        <p14:creationId xmlns:p14="http://schemas.microsoft.com/office/powerpoint/2010/main" val="366824091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11972" y="193638"/>
            <a:ext cx="11532197" cy="6583680"/>
          </a:xfrm>
        </p:spPr>
        <p:txBody>
          <a:bodyPr>
            <a:noAutofit/>
          </a:bodyPr>
          <a:lstStyle/>
          <a:p>
            <a:pPr marL="0" indent="0" algn="ctr">
              <a:buNone/>
            </a:pPr>
            <a:r>
              <a:rPr lang="en-GB" sz="3200" b="1" dirty="0" err="1">
                <a:solidFill>
                  <a:srgbClr val="C00000"/>
                </a:solidFill>
              </a:rPr>
              <a:t>Defense</a:t>
            </a:r>
            <a:r>
              <a:rPr lang="en-GB" sz="3200" b="1" dirty="0">
                <a:solidFill>
                  <a:srgbClr val="C00000"/>
                </a:solidFill>
              </a:rPr>
              <a:t> mechanisms</a:t>
            </a:r>
            <a:endParaRPr lang="fr-FR" sz="3200" b="1" dirty="0">
              <a:solidFill>
                <a:srgbClr val="C00000"/>
              </a:solidFill>
            </a:endParaRPr>
          </a:p>
          <a:p>
            <a:pPr algn="just"/>
            <a:r>
              <a:rPr lang="en-GB" sz="3200" b="1" dirty="0"/>
              <a:t> </a:t>
            </a:r>
            <a:r>
              <a:rPr lang="en-GB" sz="2800" b="1" dirty="0" smtClean="0">
                <a:solidFill>
                  <a:srgbClr val="00B050"/>
                </a:solidFill>
              </a:rPr>
              <a:t>What </a:t>
            </a:r>
            <a:r>
              <a:rPr lang="en-GB" sz="2800" b="1" dirty="0">
                <a:solidFill>
                  <a:srgbClr val="00B050"/>
                </a:solidFill>
              </a:rPr>
              <a:t>are </a:t>
            </a:r>
            <a:r>
              <a:rPr lang="en-GB" sz="2800" b="1" dirty="0" err="1">
                <a:solidFill>
                  <a:srgbClr val="00B050"/>
                </a:solidFill>
              </a:rPr>
              <a:t>defense</a:t>
            </a:r>
            <a:r>
              <a:rPr lang="en-GB" sz="2800" b="1" dirty="0">
                <a:solidFill>
                  <a:srgbClr val="00B050"/>
                </a:solidFill>
              </a:rPr>
              <a:t> mechanisms?</a:t>
            </a:r>
            <a:endParaRPr lang="fr-FR" sz="2800" b="1" dirty="0">
              <a:solidFill>
                <a:srgbClr val="00B050"/>
              </a:solidFill>
            </a:endParaRPr>
          </a:p>
          <a:p>
            <a:pPr algn="just"/>
            <a:r>
              <a:rPr lang="en-GB" sz="2700" dirty="0" err="1" smtClean="0"/>
              <a:t>Defense</a:t>
            </a:r>
            <a:r>
              <a:rPr lang="en-GB" sz="2700" dirty="0" smtClean="0"/>
              <a:t> </a:t>
            </a:r>
            <a:r>
              <a:rPr lang="en-GB" sz="2700" dirty="0"/>
              <a:t>mechanisms are behaviours that people use to separate themselves from unpleasant events, actions, or thoughts.</a:t>
            </a:r>
            <a:endParaRPr lang="fr-FR" sz="2700" dirty="0"/>
          </a:p>
          <a:p>
            <a:pPr algn="just"/>
            <a:r>
              <a:rPr lang="en-GB" sz="2800" dirty="0" err="1" smtClean="0"/>
              <a:t>Defense</a:t>
            </a:r>
            <a:r>
              <a:rPr lang="en-GB" sz="2800" dirty="0" smtClean="0"/>
              <a:t> </a:t>
            </a:r>
            <a:r>
              <a:rPr lang="en-GB" sz="2800" dirty="0"/>
              <a:t>mechanisms help you to encounter different experiences, feelings, events and life conditions.</a:t>
            </a:r>
            <a:endParaRPr lang="fr-FR" sz="2800" dirty="0"/>
          </a:p>
          <a:p>
            <a:pPr algn="just"/>
            <a:r>
              <a:rPr lang="en-GB" sz="2800" dirty="0" err="1" smtClean="0"/>
              <a:t>Defense</a:t>
            </a:r>
            <a:r>
              <a:rPr lang="en-GB" sz="2800" dirty="0" smtClean="0"/>
              <a:t> </a:t>
            </a:r>
            <a:r>
              <a:rPr lang="en-GB" sz="2800" dirty="0"/>
              <a:t>mechanisms are not good or bad, positive or negative. Rather, are determined by the range of using them, if the personality use them excessively, the </a:t>
            </a:r>
            <a:r>
              <a:rPr lang="en-GB" sz="2800" dirty="0" err="1"/>
              <a:t>defense</a:t>
            </a:r>
            <a:r>
              <a:rPr lang="en-GB" sz="2800" dirty="0"/>
              <a:t> mechanisms lose its efficiency, and therefore, do not do it properly function and will might show abnormal behaviour. In contrast, if the personality used them in a flexible way, moderately and without excess, the </a:t>
            </a:r>
            <a:r>
              <a:rPr lang="en-GB" sz="2800" dirty="0" err="1"/>
              <a:t>defense</a:t>
            </a:r>
            <a:r>
              <a:rPr lang="en-GB" sz="2800" dirty="0"/>
              <a:t> mechanisms keep easily their efficiency and maintain its elasticity.</a:t>
            </a:r>
            <a:endParaRPr lang="fr-FR" sz="2800" dirty="0"/>
          </a:p>
        </p:txBody>
      </p:sp>
    </p:spTree>
    <p:extLst>
      <p:ext uri="{BB962C8B-B14F-4D97-AF65-F5344CB8AC3E}">
        <p14:creationId xmlns:p14="http://schemas.microsoft.com/office/powerpoint/2010/main" val="4301083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11972" y="193638"/>
            <a:ext cx="11532197" cy="6583680"/>
          </a:xfrm>
        </p:spPr>
        <p:txBody>
          <a:bodyPr>
            <a:noAutofit/>
          </a:bodyPr>
          <a:lstStyle/>
          <a:p>
            <a:r>
              <a:rPr lang="en-GB" sz="3200" b="1" dirty="0">
                <a:solidFill>
                  <a:srgbClr val="00B050"/>
                </a:solidFill>
              </a:rPr>
              <a:t>How do </a:t>
            </a:r>
            <a:r>
              <a:rPr lang="en-GB" sz="3200" b="1" dirty="0" err="1">
                <a:solidFill>
                  <a:srgbClr val="00B050"/>
                </a:solidFill>
              </a:rPr>
              <a:t>defense</a:t>
            </a:r>
            <a:r>
              <a:rPr lang="en-GB" sz="3200" b="1" dirty="0">
                <a:solidFill>
                  <a:srgbClr val="00B050"/>
                </a:solidFill>
              </a:rPr>
              <a:t> mechanisms work?</a:t>
            </a:r>
            <a:endParaRPr lang="fr-FR" sz="3200" b="1" dirty="0">
              <a:solidFill>
                <a:srgbClr val="00B050"/>
              </a:solidFill>
            </a:endParaRPr>
          </a:p>
          <a:p>
            <a:r>
              <a:rPr lang="en-GB" sz="3200" dirty="0"/>
              <a:t>- </a:t>
            </a:r>
            <a:r>
              <a:rPr lang="en-GB" sz="3200" dirty="0" err="1"/>
              <a:t>Defense</a:t>
            </a:r>
            <a:r>
              <a:rPr lang="en-GB" sz="3200" dirty="0"/>
              <a:t> mechanisms are ways you react to situations that bring up negative emotions. - According to </a:t>
            </a:r>
            <a:r>
              <a:rPr lang="en-GB" sz="3200" u="sng" dirty="0">
                <a:hlinkClick r:id="rId2"/>
              </a:rPr>
              <a:t>psychoanalytic theory</a:t>
            </a:r>
            <a:r>
              <a:rPr lang="en-GB" sz="3200" dirty="0"/>
              <a:t>, when you experience a stressor, the subconscious will first monitor the situation to see if it might harm you. If the </a:t>
            </a:r>
            <a:r>
              <a:rPr lang="en-GB" sz="3200" u="sng" dirty="0">
                <a:hlinkClick r:id="rId3"/>
              </a:rPr>
              <a:t>subconscious</a:t>
            </a:r>
            <a:r>
              <a:rPr lang="en-GB" sz="3200" dirty="0"/>
              <a:t> believes the situation might lead to emotional harm, it may react with a </a:t>
            </a:r>
            <a:r>
              <a:rPr lang="en-GB" sz="3200" dirty="0" err="1"/>
              <a:t>defense</a:t>
            </a:r>
            <a:r>
              <a:rPr lang="en-GB" sz="3200" dirty="0"/>
              <a:t> mechanism to protect you.</a:t>
            </a:r>
            <a:endParaRPr lang="fr-FR" sz="3200" dirty="0"/>
          </a:p>
          <a:p>
            <a:r>
              <a:rPr lang="en-GB" sz="3200" dirty="0"/>
              <a:t>- Usually, you are unaware of the </a:t>
            </a:r>
            <a:r>
              <a:rPr lang="en-GB" sz="3200" dirty="0" err="1"/>
              <a:t>defense</a:t>
            </a:r>
            <a:r>
              <a:rPr lang="en-GB" sz="3200" dirty="0"/>
              <a:t> mechanism, though the </a:t>
            </a:r>
            <a:r>
              <a:rPr lang="en-GB" sz="3200" dirty="0" err="1"/>
              <a:t>behavior</a:t>
            </a:r>
            <a:r>
              <a:rPr lang="en-GB" sz="3200" dirty="0"/>
              <a:t> may appear odd to others around you.</a:t>
            </a:r>
            <a:endParaRPr lang="fr-FR" sz="3200" dirty="0"/>
          </a:p>
        </p:txBody>
      </p:sp>
    </p:spTree>
    <p:extLst>
      <p:ext uri="{BB962C8B-B14F-4D97-AF65-F5344CB8AC3E}">
        <p14:creationId xmlns:p14="http://schemas.microsoft.com/office/powerpoint/2010/main" val="81495181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11972" y="193638"/>
            <a:ext cx="11532197" cy="6583680"/>
          </a:xfrm>
        </p:spPr>
        <p:txBody>
          <a:bodyPr>
            <a:noAutofit/>
          </a:bodyPr>
          <a:lstStyle/>
          <a:p>
            <a:r>
              <a:rPr lang="en-GB" sz="3200" b="1" dirty="0"/>
              <a:t>Denial </a:t>
            </a:r>
            <a:endParaRPr lang="en-GB" sz="3200" b="1" dirty="0" smtClean="0"/>
          </a:p>
          <a:p>
            <a:r>
              <a:rPr lang="en-GB" sz="3200" u="sng" dirty="0" smtClean="0">
                <a:hlinkClick r:id="rId2"/>
              </a:rPr>
              <a:t>Denial</a:t>
            </a:r>
            <a:r>
              <a:rPr lang="en-GB" sz="3200" dirty="0"/>
              <a:t> is one of the most common </a:t>
            </a:r>
            <a:r>
              <a:rPr lang="en-GB" sz="3200" dirty="0" err="1"/>
              <a:t>defense</a:t>
            </a:r>
            <a:r>
              <a:rPr lang="en-GB" sz="3200" dirty="0"/>
              <a:t> mechanisms. It occurs when you refuse to accept reality or facts. People in denial may block external events or circumstances from the mind so that they don’t have to deal with the emotional impact. In other words, they avoid painful feelings or events.</a:t>
            </a:r>
            <a:endParaRPr lang="fr-FR" sz="3200" dirty="0"/>
          </a:p>
          <a:p>
            <a:r>
              <a:rPr lang="en-GB" sz="3200" dirty="0"/>
              <a:t>This </a:t>
            </a:r>
            <a:r>
              <a:rPr lang="en-GB" sz="3200" dirty="0" err="1"/>
              <a:t>defense</a:t>
            </a:r>
            <a:r>
              <a:rPr lang="en-GB" sz="3200" dirty="0"/>
              <a:t> mechanism is one of the most widely known, too. The phrase, “They’re in denial,” is commonly understood to mean a person is avoiding reality despite what may be obvious to people around them.</a:t>
            </a:r>
            <a:endParaRPr lang="fr-FR" sz="3200" dirty="0"/>
          </a:p>
          <a:p>
            <a:pPr marL="0" indent="0">
              <a:buNone/>
            </a:pPr>
            <a:endParaRPr lang="fr-FR" sz="3200" dirty="0"/>
          </a:p>
        </p:txBody>
      </p:sp>
    </p:spTree>
    <p:extLst>
      <p:ext uri="{BB962C8B-B14F-4D97-AF65-F5344CB8AC3E}">
        <p14:creationId xmlns:p14="http://schemas.microsoft.com/office/powerpoint/2010/main" val="17623136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94853" y="355002"/>
            <a:ext cx="11187952" cy="6379285"/>
          </a:xfrm>
        </p:spPr>
        <p:txBody>
          <a:bodyPr>
            <a:normAutofit/>
          </a:bodyPr>
          <a:lstStyle/>
          <a:p>
            <a:pPr marL="0" indent="0" algn="just">
              <a:buNone/>
            </a:pPr>
            <a:r>
              <a:rPr lang="en-GB" sz="2400" b="1" dirty="0" smtClean="0">
                <a:solidFill>
                  <a:srgbClr val="7030A0"/>
                </a:solidFill>
                <a:latin typeface="Arial Rounded MT Bold" panose="020F0704030504030204" pitchFamily="34" charset="0"/>
              </a:rPr>
              <a:t>Prediction.</a:t>
            </a:r>
            <a:r>
              <a:rPr lang="en-GB" sz="2400" dirty="0" smtClean="0">
                <a:solidFill>
                  <a:srgbClr val="7030A0"/>
                </a:solidFill>
                <a:latin typeface="Arial Rounded MT Bold" panose="020F0704030504030204" pitchFamily="34" charset="0"/>
              </a:rPr>
              <a:t> </a:t>
            </a:r>
          </a:p>
          <a:p>
            <a:pPr marL="0" indent="0" algn="just">
              <a:buNone/>
            </a:pPr>
            <a:r>
              <a:rPr lang="en-GB" sz="2400" dirty="0" smtClean="0">
                <a:latin typeface="Arial Rounded MT Bold" panose="020F0704030504030204" pitchFamily="34" charset="0"/>
              </a:rPr>
              <a:t>              The third goal of psychologists is to predict, as a result of accumulated knowledge, what they will think of or feel in various situations. </a:t>
            </a:r>
          </a:p>
          <a:p>
            <a:pPr marL="0" indent="0" algn="just">
              <a:buNone/>
            </a:pPr>
            <a:r>
              <a:rPr lang="en-GB" sz="2400" dirty="0" smtClean="0">
                <a:latin typeface="Arial Rounded MT Bold" panose="020F0704030504030204" pitchFamily="34" charset="0"/>
              </a:rPr>
              <a:t>- By studying descriptive and theoretical accounts of past </a:t>
            </a:r>
            <a:r>
              <a:rPr lang="en-GB" sz="2400" dirty="0" err="1" smtClean="0">
                <a:latin typeface="Arial Rounded MT Bold" panose="020F0704030504030204" pitchFamily="34" charset="0"/>
              </a:rPr>
              <a:t>behaviors</a:t>
            </a:r>
            <a:r>
              <a:rPr lang="en-GB" sz="2400" dirty="0" smtClean="0">
                <a:latin typeface="Arial Rounded MT Bold" panose="020F0704030504030204" pitchFamily="34" charset="0"/>
              </a:rPr>
              <a:t>, psychologists can predict subsequent </a:t>
            </a:r>
            <a:r>
              <a:rPr lang="en-GB" sz="2400" dirty="0" err="1" smtClean="0">
                <a:latin typeface="Arial Rounded MT Bold" panose="020F0704030504030204" pitchFamily="34" charset="0"/>
              </a:rPr>
              <a:t>behaviors</a:t>
            </a:r>
            <a:r>
              <a:rPr lang="en-GB" sz="2400" dirty="0" smtClean="0">
                <a:latin typeface="Arial Rounded MT Bold" panose="020F0704030504030204" pitchFamily="34" charset="0"/>
              </a:rPr>
              <a:t>.</a:t>
            </a:r>
            <a:endParaRPr lang="fr-FR" sz="2400" dirty="0" smtClean="0">
              <a:latin typeface="Arial Rounded MT Bold" panose="020F0704030504030204" pitchFamily="34" charset="0"/>
            </a:endParaRPr>
          </a:p>
          <a:p>
            <a:pPr marL="0" indent="0" fontAlgn="base">
              <a:buNone/>
            </a:pPr>
            <a:r>
              <a:rPr lang="en-GB" sz="2400" b="1" dirty="0" smtClean="0">
                <a:solidFill>
                  <a:srgbClr val="7030A0"/>
                </a:solidFill>
                <a:latin typeface="Arial Rounded MT Bold" panose="020F0704030504030204" pitchFamily="34" charset="0"/>
              </a:rPr>
              <a:t>Control</a:t>
            </a:r>
            <a:r>
              <a:rPr lang="en-GB" sz="2400" b="1" dirty="0">
                <a:solidFill>
                  <a:srgbClr val="7030A0"/>
                </a:solidFill>
                <a:latin typeface="Arial Rounded MT Bold" panose="020F0704030504030204" pitchFamily="34" charset="0"/>
              </a:rPr>
              <a:t>.</a:t>
            </a:r>
            <a:r>
              <a:rPr lang="en-GB" sz="2400" dirty="0">
                <a:solidFill>
                  <a:srgbClr val="7030A0"/>
                </a:solidFill>
                <a:latin typeface="Arial Rounded MT Bold" panose="020F0704030504030204" pitchFamily="34" charset="0"/>
              </a:rPr>
              <a:t> </a:t>
            </a:r>
            <a:r>
              <a:rPr lang="en-GB" sz="2400" dirty="0">
                <a:latin typeface="Arial Rounded MT Bold" panose="020F0704030504030204" pitchFamily="34" charset="0"/>
              </a:rPr>
              <a:t>Some psychologists seek to influence or control </a:t>
            </a:r>
            <a:r>
              <a:rPr lang="en-GB" sz="2400" dirty="0" err="1">
                <a:latin typeface="Arial Rounded MT Bold" panose="020F0704030504030204" pitchFamily="34" charset="0"/>
              </a:rPr>
              <a:t>behavior</a:t>
            </a:r>
            <a:r>
              <a:rPr lang="en-GB" sz="2400" dirty="0">
                <a:latin typeface="Arial Rounded MT Bold" panose="020F0704030504030204" pitchFamily="34" charset="0"/>
              </a:rPr>
              <a:t> in helpful ways. </a:t>
            </a:r>
            <a:endParaRPr lang="en-GB" sz="2400" dirty="0" smtClean="0">
              <a:latin typeface="Arial Rounded MT Bold" panose="020F0704030504030204" pitchFamily="34" charset="0"/>
            </a:endParaRPr>
          </a:p>
          <a:p>
            <a:pPr fontAlgn="base"/>
            <a:r>
              <a:rPr lang="en-GB" sz="2400" dirty="0" smtClean="0">
                <a:latin typeface="Arial Rounded MT Bold" panose="020F0704030504030204" pitchFamily="34" charset="0"/>
              </a:rPr>
              <a:t>Other </a:t>
            </a:r>
            <a:r>
              <a:rPr lang="en-GB" sz="2400" dirty="0">
                <a:latin typeface="Arial Rounded MT Bold" panose="020F0704030504030204" pitchFamily="34" charset="0"/>
              </a:rPr>
              <a:t>psychologists conduct studies with a long-term goal to find out more about human or animal </a:t>
            </a:r>
            <a:r>
              <a:rPr lang="en-GB" sz="2400" dirty="0" err="1">
                <a:latin typeface="Arial Rounded MT Bold" panose="020F0704030504030204" pitchFamily="34" charset="0"/>
              </a:rPr>
              <a:t>behavior</a:t>
            </a:r>
            <a:r>
              <a:rPr lang="en-GB" sz="2400" dirty="0">
                <a:latin typeface="Arial Rounded MT Bold" panose="020F0704030504030204" pitchFamily="34" charset="0"/>
              </a:rPr>
              <a:t>. </a:t>
            </a:r>
            <a:endParaRPr lang="en-GB" sz="2400" dirty="0" smtClean="0">
              <a:latin typeface="Arial Rounded MT Bold" panose="020F0704030504030204" pitchFamily="34" charset="0"/>
            </a:endParaRPr>
          </a:p>
          <a:p>
            <a:pPr fontAlgn="base"/>
            <a:r>
              <a:rPr lang="en-GB" sz="2400" dirty="0" smtClean="0">
                <a:latin typeface="Arial Rounded MT Bold" panose="020F0704030504030204" pitchFamily="34" charset="0"/>
              </a:rPr>
              <a:t>Others </a:t>
            </a:r>
            <a:r>
              <a:rPr lang="en-GB" sz="2400" dirty="0">
                <a:latin typeface="Arial Rounded MT Bold" panose="020F0704030504030204" pitchFamily="34" charset="0"/>
              </a:rPr>
              <a:t>are more interested in discovering ways to use what we already know about psychological principles to solve more immediate problems.</a:t>
            </a:r>
            <a:endParaRPr lang="fr-FR" sz="2400" dirty="0">
              <a:latin typeface="Arial Rounded MT Bold" panose="020F0704030504030204" pitchFamily="34" charset="0"/>
            </a:endParaRPr>
          </a:p>
          <a:p>
            <a:pPr marL="0" indent="0" fontAlgn="base">
              <a:buNone/>
            </a:pPr>
            <a:r>
              <a:rPr lang="en-GB" sz="2400" dirty="0">
                <a:solidFill>
                  <a:srgbClr val="FF0000"/>
                </a:solidFill>
                <a:latin typeface="Arial Rounded MT Bold" panose="020F0704030504030204" pitchFamily="34" charset="0"/>
              </a:rPr>
              <a:t>Psychologists are interested in topics such as </a:t>
            </a:r>
            <a:r>
              <a:rPr lang="en-GB" sz="2400" dirty="0">
                <a:solidFill>
                  <a:srgbClr val="00B050"/>
                </a:solidFill>
                <a:latin typeface="Arial Rounded MT Bold" panose="020F0704030504030204" pitchFamily="34" charset="0"/>
              </a:rPr>
              <a:t>learning, emotion, intelligence, heredity and environment, differences between individuals, the nature and development of personality, group </a:t>
            </a:r>
            <a:r>
              <a:rPr lang="en-GB" sz="2400" dirty="0" err="1">
                <a:solidFill>
                  <a:srgbClr val="00B050"/>
                </a:solidFill>
                <a:latin typeface="Arial Rounded MT Bold" panose="020F0704030504030204" pitchFamily="34" charset="0"/>
              </a:rPr>
              <a:t>behavio</a:t>
            </a:r>
            <a:r>
              <a:rPr lang="en-GB" sz="2400" dirty="0" err="1">
                <a:latin typeface="Arial Rounded MT Bold" panose="020F0704030504030204" pitchFamily="34" charset="0"/>
              </a:rPr>
              <a:t>r</a:t>
            </a:r>
            <a:r>
              <a:rPr lang="en-GB" sz="2400" dirty="0">
                <a:latin typeface="Arial Rounded MT Bold" panose="020F0704030504030204" pitchFamily="34" charset="0"/>
              </a:rPr>
              <a:t>, etc.</a:t>
            </a:r>
            <a:endParaRPr lang="fr-FR" sz="2400" dirty="0">
              <a:latin typeface="Arial Rounded MT Bold" panose="020F0704030504030204" pitchFamily="34" charset="0"/>
            </a:endParaRPr>
          </a:p>
          <a:p>
            <a:endParaRPr lang="fr-FR" dirty="0"/>
          </a:p>
        </p:txBody>
      </p:sp>
    </p:spTree>
    <p:extLst>
      <p:ext uri="{BB962C8B-B14F-4D97-AF65-F5344CB8AC3E}">
        <p14:creationId xmlns:p14="http://schemas.microsoft.com/office/powerpoint/2010/main" val="46103129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11972" y="193638"/>
            <a:ext cx="11532197" cy="6583680"/>
          </a:xfrm>
        </p:spPr>
        <p:txBody>
          <a:bodyPr>
            <a:noAutofit/>
          </a:bodyPr>
          <a:lstStyle/>
          <a:p>
            <a:pPr marL="0" indent="0">
              <a:spcBef>
                <a:spcPts val="0"/>
              </a:spcBef>
            </a:pPr>
            <a:r>
              <a:rPr lang="en-GB" sz="3200" b="1" dirty="0"/>
              <a:t>Repression</a:t>
            </a:r>
            <a:endParaRPr lang="fr-FR" sz="3200" b="1" dirty="0"/>
          </a:p>
          <a:p>
            <a:pPr marL="0" indent="0">
              <a:spcBef>
                <a:spcPts val="0"/>
              </a:spcBef>
            </a:pPr>
            <a:r>
              <a:rPr lang="en-GB" sz="3200" dirty="0"/>
              <a:t>Unsavoury thoughts, painful memories, or irrational beliefs can upset you. Instead of facing those thoughts, people may unconsciously choose to hide them in hopes of forgetting them entirely.</a:t>
            </a:r>
            <a:endParaRPr lang="fr-FR" sz="3200" dirty="0"/>
          </a:p>
          <a:p>
            <a:r>
              <a:rPr lang="en-GB" sz="3200" dirty="0" smtClean="0"/>
              <a:t>That </a:t>
            </a:r>
            <a:r>
              <a:rPr lang="en-GB" sz="3200" dirty="0"/>
              <a:t>does not mean, however, that the </a:t>
            </a:r>
            <a:r>
              <a:rPr lang="en-GB" sz="3200" u="sng" dirty="0">
                <a:hlinkClick r:id="rId2"/>
              </a:rPr>
              <a:t>memories</a:t>
            </a:r>
            <a:r>
              <a:rPr lang="en-GB" sz="3200" dirty="0"/>
              <a:t> disappear entirely. They may influence </a:t>
            </a:r>
            <a:r>
              <a:rPr lang="en-GB" sz="3200" dirty="0" err="1"/>
              <a:t>behaviors</a:t>
            </a:r>
            <a:r>
              <a:rPr lang="en-GB" sz="3200" dirty="0"/>
              <a:t>, and they may impact future relationships. You just may not realize the impact this </a:t>
            </a:r>
            <a:r>
              <a:rPr lang="en-GB" sz="3200" dirty="0" err="1"/>
              <a:t>defense</a:t>
            </a:r>
            <a:r>
              <a:rPr lang="en-GB" sz="3200" dirty="0"/>
              <a:t> mechanism is having.</a:t>
            </a:r>
            <a:endParaRPr lang="fr-FR" sz="3200" dirty="0"/>
          </a:p>
          <a:p>
            <a:pPr marL="0" indent="0">
              <a:buNone/>
            </a:pPr>
            <a:endParaRPr lang="fr-FR" sz="3200" dirty="0"/>
          </a:p>
        </p:txBody>
      </p:sp>
    </p:spTree>
    <p:extLst>
      <p:ext uri="{BB962C8B-B14F-4D97-AF65-F5344CB8AC3E}">
        <p14:creationId xmlns:p14="http://schemas.microsoft.com/office/powerpoint/2010/main" val="14108051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11972" y="193638"/>
            <a:ext cx="11532197" cy="6583680"/>
          </a:xfrm>
        </p:spPr>
        <p:txBody>
          <a:bodyPr>
            <a:noAutofit/>
          </a:bodyPr>
          <a:lstStyle/>
          <a:p>
            <a:r>
              <a:rPr lang="en-GB" sz="3200" b="1" dirty="0"/>
              <a:t>Projection: </a:t>
            </a:r>
            <a:r>
              <a:rPr lang="en-GB" sz="3200" dirty="0"/>
              <a:t>Assigning your own unacceptable feelings or qualities to others. </a:t>
            </a:r>
            <a:endParaRPr lang="fr-FR" sz="3200" b="1" dirty="0"/>
          </a:p>
          <a:p>
            <a:r>
              <a:rPr lang="en-GB" sz="3200" dirty="0"/>
              <a:t>Some thoughts or feelings you have about another person may make you uncomfortable. When people </a:t>
            </a:r>
            <a:r>
              <a:rPr lang="en-GB" sz="3200" u="sng" dirty="0">
                <a:hlinkClick r:id="rId2"/>
              </a:rPr>
              <a:t>project those feelings</a:t>
            </a:r>
            <a:r>
              <a:rPr lang="en-GB" sz="3200" dirty="0"/>
              <a:t>, they misattribute them to the other person.</a:t>
            </a:r>
            <a:endParaRPr lang="fr-FR" sz="3200" dirty="0"/>
          </a:p>
          <a:p>
            <a:r>
              <a:rPr lang="en-GB" sz="3200" dirty="0"/>
              <a:t>For example, you may dislike your new co-worker, but instead of accepting that, you choose to tell yourself that they dislike you. You start to interpret their words and actions toward you in the worst way possible, even though they don’t actually dislike you.</a:t>
            </a:r>
            <a:endParaRPr lang="fr-FR" sz="3200" dirty="0"/>
          </a:p>
          <a:p>
            <a:pPr marL="0" indent="0">
              <a:buNone/>
            </a:pPr>
            <a:endParaRPr lang="fr-FR" sz="3200" dirty="0"/>
          </a:p>
        </p:txBody>
      </p:sp>
    </p:spTree>
    <p:extLst>
      <p:ext uri="{BB962C8B-B14F-4D97-AF65-F5344CB8AC3E}">
        <p14:creationId xmlns:p14="http://schemas.microsoft.com/office/powerpoint/2010/main" val="398638253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11972" y="193638"/>
            <a:ext cx="11532197" cy="6583680"/>
          </a:xfrm>
        </p:spPr>
        <p:txBody>
          <a:bodyPr>
            <a:noAutofit/>
          </a:bodyPr>
          <a:lstStyle/>
          <a:p>
            <a:r>
              <a:rPr lang="en-GB" sz="3200" b="1" dirty="0"/>
              <a:t>Displacement</a:t>
            </a:r>
            <a:endParaRPr lang="fr-FR" sz="3200" b="1" dirty="0"/>
          </a:p>
          <a:p>
            <a:r>
              <a:rPr lang="en-GB" sz="3200" dirty="0"/>
              <a:t>You direct strong </a:t>
            </a:r>
            <a:r>
              <a:rPr lang="en-GB" sz="3200" u="sng" dirty="0">
                <a:hlinkClick r:id="rId2"/>
              </a:rPr>
              <a:t>emotions</a:t>
            </a:r>
            <a:r>
              <a:rPr lang="en-GB" sz="3200" dirty="0"/>
              <a:t> and frustrations toward a person or object that doesn’t feel threatening. This allows you to satisfy an impulse to react, but you don’t risk significant consequences.</a:t>
            </a:r>
            <a:endParaRPr lang="fr-FR" sz="3200" dirty="0"/>
          </a:p>
          <a:p>
            <a:r>
              <a:rPr lang="en-GB" sz="3200" dirty="0"/>
              <a:t>A good example of this </a:t>
            </a:r>
            <a:r>
              <a:rPr lang="en-GB" sz="3200" dirty="0" err="1"/>
              <a:t>defense</a:t>
            </a:r>
            <a:r>
              <a:rPr lang="en-GB" sz="3200" dirty="0"/>
              <a:t> mechanism is </a:t>
            </a:r>
            <a:r>
              <a:rPr lang="en-GB" sz="3200" u="sng" dirty="0">
                <a:hlinkClick r:id="rId3"/>
              </a:rPr>
              <a:t>getting angry at your child</a:t>
            </a:r>
            <a:r>
              <a:rPr lang="en-GB" sz="3200" dirty="0"/>
              <a:t> or spouse because you had a bad day at work. Neither of these people is the target of your strong emotions, but your subconscious may believe reacting to them is likely less problematic than reacting to your boss.</a:t>
            </a:r>
            <a:endParaRPr lang="fr-FR" sz="3200" dirty="0"/>
          </a:p>
          <a:p>
            <a:pPr marL="0" indent="0">
              <a:buNone/>
            </a:pPr>
            <a:endParaRPr lang="fr-FR" sz="3200" dirty="0"/>
          </a:p>
        </p:txBody>
      </p:sp>
    </p:spTree>
    <p:extLst>
      <p:ext uri="{BB962C8B-B14F-4D97-AF65-F5344CB8AC3E}">
        <p14:creationId xmlns:p14="http://schemas.microsoft.com/office/powerpoint/2010/main" val="210136636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11972" y="193638"/>
            <a:ext cx="11532197" cy="6583680"/>
          </a:xfrm>
        </p:spPr>
        <p:txBody>
          <a:bodyPr>
            <a:noAutofit/>
          </a:bodyPr>
          <a:lstStyle/>
          <a:p>
            <a:r>
              <a:rPr lang="en-GB" sz="3200" b="1" dirty="0"/>
              <a:t>Regression</a:t>
            </a:r>
            <a:endParaRPr lang="fr-FR" sz="3200" b="1" dirty="0"/>
          </a:p>
          <a:p>
            <a:r>
              <a:rPr lang="en-GB" sz="3200" dirty="0"/>
              <a:t>- Regression is a psychological </a:t>
            </a:r>
            <a:r>
              <a:rPr lang="en-GB" sz="3200" dirty="0" err="1"/>
              <a:t>defense</a:t>
            </a:r>
            <a:r>
              <a:rPr lang="en-GB" sz="3200" dirty="0"/>
              <a:t> mechanism in which an individual copes with stressful or anxiety-provoking relationships or situations by retreating to an earlier developmental stage.</a:t>
            </a:r>
            <a:endParaRPr lang="fr-FR" sz="3200" dirty="0"/>
          </a:p>
          <a:p>
            <a:r>
              <a:rPr lang="en-GB" sz="3200" dirty="0"/>
              <a:t>- Some people who feel threatened or anxious may unconsciously “escape” to an earlier stage of development.</a:t>
            </a:r>
            <a:endParaRPr lang="fr-FR" sz="3200" dirty="0"/>
          </a:p>
          <a:p>
            <a:r>
              <a:rPr lang="en-GB" sz="3200" dirty="0"/>
              <a:t>- This type of </a:t>
            </a:r>
            <a:r>
              <a:rPr lang="en-GB" sz="3200" dirty="0" err="1"/>
              <a:t>defense</a:t>
            </a:r>
            <a:r>
              <a:rPr lang="en-GB" sz="3200" dirty="0"/>
              <a:t> mechanism may be most obvious in young children. If they experience trauma or loss, they may suddenly act as if they’re younger again. They may even begin wetting the bed or sucking their thumb as a form of </a:t>
            </a:r>
            <a:r>
              <a:rPr lang="en-GB" sz="3200" u="sng" dirty="0">
                <a:hlinkClick r:id="rId2"/>
              </a:rPr>
              <a:t>regression</a:t>
            </a:r>
            <a:r>
              <a:rPr lang="en-GB" sz="3200" dirty="0"/>
              <a:t>.</a:t>
            </a:r>
            <a:endParaRPr lang="fr-FR" sz="3200" dirty="0"/>
          </a:p>
          <a:p>
            <a:pPr marL="0" indent="0">
              <a:buNone/>
            </a:pPr>
            <a:endParaRPr lang="fr-FR" sz="3200" dirty="0"/>
          </a:p>
        </p:txBody>
      </p:sp>
    </p:spTree>
    <p:extLst>
      <p:ext uri="{BB962C8B-B14F-4D97-AF65-F5344CB8AC3E}">
        <p14:creationId xmlns:p14="http://schemas.microsoft.com/office/powerpoint/2010/main" val="384727247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11972" y="193638"/>
            <a:ext cx="11532197" cy="6583680"/>
          </a:xfrm>
        </p:spPr>
        <p:txBody>
          <a:bodyPr>
            <a:noAutofit/>
          </a:bodyPr>
          <a:lstStyle/>
          <a:p>
            <a:r>
              <a:rPr lang="en-GB" sz="3200" b="1" dirty="0"/>
              <a:t>Rationalization</a:t>
            </a:r>
            <a:endParaRPr lang="fr-FR" sz="3200" b="1" dirty="0"/>
          </a:p>
          <a:p>
            <a:r>
              <a:rPr lang="en-GB" sz="3200" dirty="0"/>
              <a:t>Some people may attempt to explain undesirable </a:t>
            </a:r>
            <a:r>
              <a:rPr lang="en-GB" sz="3200" dirty="0" err="1"/>
              <a:t>behaviors</a:t>
            </a:r>
            <a:r>
              <a:rPr lang="en-GB" sz="3200" dirty="0"/>
              <a:t> with their own set of “facts.” This allows you to feel comfortable with the choice you made, even if you know on another level it’s not right.</a:t>
            </a:r>
            <a:endParaRPr lang="fr-FR" sz="3200" dirty="0"/>
          </a:p>
          <a:p>
            <a:r>
              <a:rPr lang="en-GB" sz="3200" dirty="0"/>
              <a:t>Thinking about stressful things in a rational way. When you are hit with a trying situation, you may choose to remove all emotion from your responses and instead focus on quantitative facts.</a:t>
            </a:r>
            <a:endParaRPr lang="fr-FR" sz="3200" dirty="0"/>
          </a:p>
        </p:txBody>
      </p:sp>
    </p:spTree>
    <p:extLst>
      <p:ext uri="{BB962C8B-B14F-4D97-AF65-F5344CB8AC3E}">
        <p14:creationId xmlns:p14="http://schemas.microsoft.com/office/powerpoint/2010/main" val="167923554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11972" y="193638"/>
            <a:ext cx="11532197" cy="6583680"/>
          </a:xfrm>
        </p:spPr>
        <p:txBody>
          <a:bodyPr>
            <a:noAutofit/>
          </a:bodyPr>
          <a:lstStyle/>
          <a:p>
            <a:r>
              <a:rPr lang="en-GB" sz="3200" b="1" dirty="0"/>
              <a:t>Sublimation</a:t>
            </a:r>
            <a:endParaRPr lang="fr-FR" sz="3200" b="1" dirty="0"/>
          </a:p>
          <a:p>
            <a:r>
              <a:rPr lang="en-GB" sz="3200" dirty="0"/>
              <a:t>- </a:t>
            </a:r>
            <a:r>
              <a:rPr lang="en-GB" sz="2800" dirty="0"/>
              <a:t>Converting unacceptable impulses into more acceptable outlets	</a:t>
            </a:r>
            <a:endParaRPr lang="fr-FR" sz="2800" b="1" dirty="0"/>
          </a:p>
          <a:p>
            <a:r>
              <a:rPr lang="en-GB" sz="2800" dirty="0"/>
              <a:t>- Being upset with your spouse but going for a walk instead of fighting</a:t>
            </a:r>
            <a:endParaRPr lang="fr-FR" sz="2800" b="1" dirty="0"/>
          </a:p>
          <a:p>
            <a:r>
              <a:rPr lang="en-GB" sz="2800" dirty="0"/>
              <a:t>- This type of </a:t>
            </a:r>
            <a:r>
              <a:rPr lang="en-GB" sz="2800" dirty="0" err="1"/>
              <a:t>defense</a:t>
            </a:r>
            <a:r>
              <a:rPr lang="en-GB" sz="2800" dirty="0"/>
              <a:t> mechanism is considered a mature, </a:t>
            </a:r>
            <a:r>
              <a:rPr lang="en-GB" sz="2800" u="sng" dirty="0">
                <a:hlinkClick r:id="rId2"/>
              </a:rPr>
              <a:t>positive strategy</a:t>
            </a:r>
            <a:r>
              <a:rPr lang="en-GB" sz="2800" dirty="0"/>
              <a:t>. That’s because people who rely on it choose to redirect strong emotions or feelings into an object or activity that is appropriate and safe.</a:t>
            </a:r>
            <a:endParaRPr lang="fr-FR" sz="2800" dirty="0"/>
          </a:p>
          <a:p>
            <a:r>
              <a:rPr lang="en-GB" sz="2800" dirty="0"/>
              <a:t>- For example, instead of lashing out at your co-workers during a stressful shift, you choose to channel your frustration into a kickboxing class. You could also funnel or redirect the feelings into music, art, or sports.</a:t>
            </a:r>
            <a:endParaRPr lang="fr-FR" sz="2800" dirty="0"/>
          </a:p>
          <a:p>
            <a:pPr marL="0" indent="0">
              <a:buNone/>
            </a:pPr>
            <a:endParaRPr lang="fr-FR" sz="3200" dirty="0"/>
          </a:p>
        </p:txBody>
      </p:sp>
    </p:spTree>
    <p:extLst>
      <p:ext uri="{BB962C8B-B14F-4D97-AF65-F5344CB8AC3E}">
        <p14:creationId xmlns:p14="http://schemas.microsoft.com/office/powerpoint/2010/main" val="29155033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11972" y="193638"/>
            <a:ext cx="11532197" cy="6583680"/>
          </a:xfrm>
        </p:spPr>
        <p:txBody>
          <a:bodyPr>
            <a:noAutofit/>
          </a:bodyPr>
          <a:lstStyle/>
          <a:p>
            <a:r>
              <a:rPr lang="en-GB" sz="3200" b="1" dirty="0"/>
              <a:t>Reaction formation</a:t>
            </a:r>
            <a:endParaRPr lang="fr-FR" sz="3200" b="1" dirty="0"/>
          </a:p>
          <a:p>
            <a:r>
              <a:rPr lang="en-GB" sz="3200" dirty="0"/>
              <a:t>People who use this </a:t>
            </a:r>
            <a:r>
              <a:rPr lang="en-GB" sz="3200" dirty="0" err="1"/>
              <a:t>defense</a:t>
            </a:r>
            <a:r>
              <a:rPr lang="en-GB" sz="3200" dirty="0"/>
              <a:t> mechanism recognize how they feel, but they choose to behave in the opposite manner of their instincts.</a:t>
            </a:r>
            <a:endParaRPr lang="fr-FR" sz="3200" dirty="0"/>
          </a:p>
          <a:p>
            <a:r>
              <a:rPr lang="en-GB" sz="3200" dirty="0"/>
              <a:t>A person who reacts this way, for example, may feel they should not express negative emotions, such as anger or frustration. They choose to instead react in an overly positive way.</a:t>
            </a:r>
            <a:endParaRPr lang="fr-FR" sz="3200" dirty="0"/>
          </a:p>
        </p:txBody>
      </p:sp>
    </p:spTree>
    <p:extLst>
      <p:ext uri="{BB962C8B-B14F-4D97-AF65-F5344CB8AC3E}">
        <p14:creationId xmlns:p14="http://schemas.microsoft.com/office/powerpoint/2010/main" val="16910085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94853" y="355002"/>
            <a:ext cx="11187952" cy="6379285"/>
          </a:xfrm>
        </p:spPr>
        <p:txBody>
          <a:bodyPr>
            <a:normAutofit fontScale="40000" lnSpcReduction="20000"/>
          </a:bodyPr>
          <a:lstStyle/>
          <a:p>
            <a:pPr marL="0" indent="0" algn="ctr" fontAlgn="base">
              <a:buNone/>
            </a:pPr>
            <a:r>
              <a:rPr lang="en-GB" sz="9000" b="1" dirty="0">
                <a:solidFill>
                  <a:srgbClr val="C00000"/>
                </a:solidFill>
                <a:latin typeface="Arial Rounded MT Bold" panose="020F0704030504030204" pitchFamily="34" charset="0"/>
              </a:rPr>
              <a:t>BRANCHES OF </a:t>
            </a:r>
            <a:r>
              <a:rPr lang="en-GB" sz="9000" b="1" dirty="0" smtClean="0">
                <a:solidFill>
                  <a:srgbClr val="C00000"/>
                </a:solidFill>
                <a:latin typeface="Arial Rounded MT Bold" panose="020F0704030504030204" pitchFamily="34" charset="0"/>
              </a:rPr>
              <a:t>PSYCHOLOGY</a:t>
            </a:r>
          </a:p>
          <a:p>
            <a:pPr marL="0" indent="0" algn="ctr" fontAlgn="base">
              <a:buNone/>
            </a:pPr>
            <a:endParaRPr lang="fr-FR" sz="3900" b="1" dirty="0">
              <a:solidFill>
                <a:srgbClr val="C00000"/>
              </a:solidFill>
              <a:latin typeface="Arial Rounded MT Bold" panose="020F0704030504030204" pitchFamily="34" charset="0"/>
            </a:endParaRPr>
          </a:p>
          <a:p>
            <a:pPr algn="just" fontAlgn="base"/>
            <a:r>
              <a:rPr lang="en-GB" sz="6500" dirty="0" smtClean="0">
                <a:latin typeface="Arial Rounded MT Bold" panose="020F0704030504030204" pitchFamily="34" charset="0"/>
              </a:rPr>
              <a:t>        The </a:t>
            </a:r>
            <a:r>
              <a:rPr lang="en-GB" sz="6500" dirty="0">
                <a:latin typeface="Arial Rounded MT Bold" panose="020F0704030504030204" pitchFamily="34" charset="0"/>
              </a:rPr>
              <a:t>American Psychological Association (APA) has indicated more than 55 branches of psychology. </a:t>
            </a:r>
            <a:endParaRPr lang="en-GB" sz="6500" dirty="0" smtClean="0">
              <a:latin typeface="Arial Rounded MT Bold" panose="020F0704030504030204" pitchFamily="34" charset="0"/>
            </a:endParaRPr>
          </a:p>
          <a:p>
            <a:pPr algn="just" fontAlgn="base"/>
            <a:r>
              <a:rPr lang="en-GB" sz="6500" dirty="0" smtClean="0">
                <a:latin typeface="Arial Rounded MT Bold" panose="020F0704030504030204" pitchFamily="34" charset="0"/>
              </a:rPr>
              <a:t>Some </a:t>
            </a:r>
            <a:r>
              <a:rPr lang="en-GB" sz="6500" dirty="0">
                <a:latin typeface="Arial Rounded MT Bold" panose="020F0704030504030204" pitchFamily="34" charset="0"/>
              </a:rPr>
              <a:t>of the fields of specialization in psychology are further described as follows:</a:t>
            </a:r>
            <a:endParaRPr lang="fr-FR" sz="6500" dirty="0">
              <a:latin typeface="Arial Rounded MT Bold" panose="020F0704030504030204" pitchFamily="34" charset="0"/>
            </a:endParaRPr>
          </a:p>
          <a:p>
            <a:pPr marL="0" indent="0" algn="just" fontAlgn="base">
              <a:buNone/>
            </a:pPr>
            <a:r>
              <a:rPr lang="en-GB" sz="6500" b="1" dirty="0">
                <a:solidFill>
                  <a:srgbClr val="7030A0"/>
                </a:solidFill>
                <a:latin typeface="Arial Rounded MT Bold" panose="020F0704030504030204" pitchFamily="34" charset="0"/>
              </a:rPr>
              <a:t>General Psychology</a:t>
            </a:r>
            <a:r>
              <a:rPr lang="en-GB" sz="6500" dirty="0">
                <a:solidFill>
                  <a:srgbClr val="7030A0"/>
                </a:solidFill>
                <a:latin typeface="Arial Rounded MT Bold" panose="020F0704030504030204" pitchFamily="34" charset="0"/>
              </a:rPr>
              <a:t> </a:t>
            </a:r>
            <a:r>
              <a:rPr lang="en-GB" sz="6500" dirty="0">
                <a:latin typeface="Arial Rounded MT Bold" panose="020F0704030504030204" pitchFamily="34" charset="0"/>
              </a:rPr>
              <a:t>is defined as the study of general principles of normal human adult </a:t>
            </a:r>
            <a:r>
              <a:rPr lang="en-GB" sz="6500" dirty="0" err="1">
                <a:latin typeface="Arial Rounded MT Bold" panose="020F0704030504030204" pitchFamily="34" charset="0"/>
              </a:rPr>
              <a:t>behavior</a:t>
            </a:r>
            <a:r>
              <a:rPr lang="en-GB" sz="6500" dirty="0">
                <a:latin typeface="Arial Rounded MT Bold" panose="020F0704030504030204" pitchFamily="34" charset="0"/>
              </a:rPr>
              <a:t> such as attention, learning, perception, dreaming, thinking, intelligence, motives, emotions, </a:t>
            </a:r>
            <a:r>
              <a:rPr lang="en-GB" sz="6500" dirty="0" smtClean="0">
                <a:latin typeface="Arial Rounded MT Bold" panose="020F0704030504030204" pitchFamily="34" charset="0"/>
              </a:rPr>
              <a:t>individual </a:t>
            </a:r>
            <a:r>
              <a:rPr lang="en-GB" sz="6500" dirty="0">
                <a:latin typeface="Arial Rounded MT Bold" panose="020F0704030504030204" pitchFamily="34" charset="0"/>
              </a:rPr>
              <a:t>and social </a:t>
            </a:r>
            <a:r>
              <a:rPr lang="en-GB" sz="6500" dirty="0" err="1">
                <a:latin typeface="Arial Rounded MT Bold" panose="020F0704030504030204" pitchFamily="34" charset="0"/>
              </a:rPr>
              <a:t>behavior</a:t>
            </a:r>
            <a:r>
              <a:rPr lang="en-GB" sz="6500" dirty="0">
                <a:latin typeface="Arial Rounded MT Bold" panose="020F0704030504030204" pitchFamily="34" charset="0"/>
              </a:rPr>
              <a:t> in general</a:t>
            </a:r>
            <a:r>
              <a:rPr lang="en-GB" sz="6500" dirty="0" smtClean="0">
                <a:latin typeface="Arial Rounded MT Bold" panose="020F0704030504030204" pitchFamily="34" charset="0"/>
              </a:rPr>
              <a:t>.</a:t>
            </a:r>
          </a:p>
          <a:p>
            <a:pPr marL="0" indent="0" algn="just" fontAlgn="base">
              <a:buNone/>
            </a:pPr>
            <a:r>
              <a:rPr lang="en-GB" sz="6500" dirty="0">
                <a:latin typeface="Arial Rounded MT Bold" panose="020F0704030504030204" pitchFamily="34" charset="0"/>
              </a:rPr>
              <a:t/>
            </a:r>
            <a:br>
              <a:rPr lang="en-GB" sz="6500" dirty="0">
                <a:latin typeface="Arial Rounded MT Bold" panose="020F0704030504030204" pitchFamily="34" charset="0"/>
              </a:rPr>
            </a:br>
            <a:r>
              <a:rPr lang="en-GB" sz="6500" b="1" dirty="0">
                <a:solidFill>
                  <a:srgbClr val="7030A0"/>
                </a:solidFill>
                <a:latin typeface="Arial Rounded MT Bold" panose="020F0704030504030204" pitchFamily="34" charset="0"/>
              </a:rPr>
              <a:t>Clinical Psychology</a:t>
            </a:r>
            <a:r>
              <a:rPr lang="en-GB" sz="6500" dirty="0">
                <a:solidFill>
                  <a:srgbClr val="7030A0"/>
                </a:solidFill>
                <a:latin typeface="Arial Rounded MT Bold" panose="020F0704030504030204" pitchFamily="34" charset="0"/>
              </a:rPr>
              <a:t> </a:t>
            </a:r>
            <a:r>
              <a:rPr lang="en-GB" sz="6500" dirty="0">
                <a:latin typeface="Arial Rounded MT Bold" panose="020F0704030504030204" pitchFamily="34" charset="0"/>
              </a:rPr>
              <a:t>is the study of diagnosis and treatment of emotional or psychological problems such as anxiety, depression, mental illness, delinquency, mental retardation, alcoholism, and so on.</a:t>
            </a:r>
            <a:endParaRPr lang="fr-FR" sz="6500" dirty="0">
              <a:latin typeface="Arial Rounded MT Bold" panose="020F0704030504030204" pitchFamily="34" charset="0"/>
            </a:endParaRPr>
          </a:p>
          <a:p>
            <a:pPr marL="0" indent="0" fontAlgn="base">
              <a:buNone/>
            </a:pPr>
            <a:r>
              <a:rPr lang="en-GB" dirty="0" smtClean="0">
                <a:latin typeface="Arial Rounded MT Bold" panose="020F0704030504030204" pitchFamily="34" charset="0"/>
              </a:rPr>
              <a:t>.</a:t>
            </a:r>
            <a:endParaRPr lang="fr-FR" dirty="0">
              <a:latin typeface="Arial Rounded MT Bold" panose="020F0704030504030204" pitchFamily="34" charset="0"/>
            </a:endParaRPr>
          </a:p>
          <a:p>
            <a:endParaRPr lang="fr-FR" dirty="0">
              <a:latin typeface="Arial Rounded MT Bold" panose="020F0704030504030204" pitchFamily="34" charset="0"/>
            </a:endParaRPr>
          </a:p>
        </p:txBody>
      </p:sp>
    </p:spTree>
    <p:extLst>
      <p:ext uri="{BB962C8B-B14F-4D97-AF65-F5344CB8AC3E}">
        <p14:creationId xmlns:p14="http://schemas.microsoft.com/office/powerpoint/2010/main" val="41448071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94853" y="355002"/>
            <a:ext cx="11187952" cy="6379285"/>
          </a:xfrm>
        </p:spPr>
        <p:txBody>
          <a:bodyPr>
            <a:normAutofit fontScale="85000" lnSpcReduction="20000"/>
          </a:bodyPr>
          <a:lstStyle/>
          <a:p>
            <a:pPr marL="0" indent="0" algn="just" fontAlgn="base">
              <a:buNone/>
            </a:pPr>
            <a:r>
              <a:rPr lang="en-GB" sz="3600" b="1" dirty="0" smtClean="0">
                <a:solidFill>
                  <a:srgbClr val="7030A0"/>
                </a:solidFill>
                <a:latin typeface="Arial Rounded MT Bold" panose="020F0704030504030204" pitchFamily="34" charset="0"/>
              </a:rPr>
              <a:t>Counselling </a:t>
            </a:r>
            <a:r>
              <a:rPr lang="en-GB" sz="3600" b="1" dirty="0">
                <a:solidFill>
                  <a:srgbClr val="7030A0"/>
                </a:solidFill>
                <a:latin typeface="Arial Rounded MT Bold" panose="020F0704030504030204" pitchFamily="34" charset="0"/>
              </a:rPr>
              <a:t>psychology</a:t>
            </a:r>
            <a:r>
              <a:rPr lang="en-GB" sz="3600" dirty="0">
                <a:solidFill>
                  <a:srgbClr val="7030A0"/>
                </a:solidFill>
                <a:latin typeface="Arial Rounded MT Bold" panose="020F0704030504030204" pitchFamily="34" charset="0"/>
              </a:rPr>
              <a:t> </a:t>
            </a:r>
            <a:endParaRPr lang="en-GB" sz="3600" dirty="0" smtClean="0">
              <a:solidFill>
                <a:srgbClr val="7030A0"/>
              </a:solidFill>
              <a:latin typeface="Arial Rounded MT Bold" panose="020F0704030504030204" pitchFamily="34" charset="0"/>
            </a:endParaRPr>
          </a:p>
          <a:p>
            <a:pPr algn="just" fontAlgn="base">
              <a:buFontTx/>
              <a:buChar char="-"/>
            </a:pPr>
            <a:r>
              <a:rPr lang="en-GB" sz="3600" dirty="0" smtClean="0">
                <a:latin typeface="Arial Rounded MT Bold" panose="020F0704030504030204" pitchFamily="34" charset="0"/>
              </a:rPr>
              <a:t>       </a:t>
            </a:r>
            <a:r>
              <a:rPr lang="en-GB" sz="3600" dirty="0" smtClean="0">
                <a:solidFill>
                  <a:srgbClr val="00B050"/>
                </a:solidFill>
                <a:latin typeface="Arial Rounded MT Bold" panose="020F0704030504030204" pitchFamily="34" charset="0"/>
              </a:rPr>
              <a:t>is </a:t>
            </a:r>
            <a:r>
              <a:rPr lang="en-GB" sz="3600" dirty="0">
                <a:solidFill>
                  <a:srgbClr val="00B050"/>
                </a:solidFill>
                <a:latin typeface="Arial Rounded MT Bold" panose="020F0704030504030204" pitchFamily="34" charset="0"/>
              </a:rPr>
              <a:t>the study of diagnosis and treatment </a:t>
            </a:r>
            <a:r>
              <a:rPr lang="en-GB" sz="3600" dirty="0">
                <a:latin typeface="Arial Rounded MT Bold" panose="020F0704030504030204" pitchFamily="34" charset="0"/>
              </a:rPr>
              <a:t>or </a:t>
            </a:r>
            <a:r>
              <a:rPr lang="en-GB" sz="3600" dirty="0">
                <a:solidFill>
                  <a:srgbClr val="00B050"/>
                </a:solidFill>
                <a:latin typeface="Arial Rounded MT Bold" panose="020F0704030504030204" pitchFamily="34" charset="0"/>
              </a:rPr>
              <a:t>helping people with milder problems of social and emotional adjustment </a:t>
            </a:r>
            <a:r>
              <a:rPr lang="en-GB" sz="3600" dirty="0">
                <a:latin typeface="Arial Rounded MT Bold" panose="020F0704030504030204" pitchFamily="34" charset="0"/>
              </a:rPr>
              <a:t>such as child, marriage and family problems. </a:t>
            </a:r>
            <a:endParaRPr lang="en-GB" sz="3600" dirty="0" smtClean="0">
              <a:latin typeface="Arial Rounded MT Bold" panose="020F0704030504030204" pitchFamily="34" charset="0"/>
            </a:endParaRPr>
          </a:p>
          <a:p>
            <a:pPr algn="just" fontAlgn="base">
              <a:buFontTx/>
              <a:buChar char="-"/>
            </a:pPr>
            <a:r>
              <a:rPr lang="en-GB" sz="3600" dirty="0" smtClean="0">
                <a:latin typeface="Arial Rounded MT Bold" panose="020F0704030504030204" pitchFamily="34" charset="0"/>
              </a:rPr>
              <a:t>Counselling </a:t>
            </a:r>
            <a:r>
              <a:rPr lang="en-GB" sz="3600" dirty="0">
                <a:latin typeface="Arial Rounded MT Bold" panose="020F0704030504030204" pitchFamily="34" charset="0"/>
              </a:rPr>
              <a:t>psychologists also help </a:t>
            </a:r>
            <a:r>
              <a:rPr lang="en-GB" sz="3600" dirty="0">
                <a:solidFill>
                  <a:srgbClr val="00B050"/>
                </a:solidFill>
                <a:latin typeface="Arial Rounded MT Bold" panose="020F0704030504030204" pitchFamily="34" charset="0"/>
              </a:rPr>
              <a:t>normally-adjusted people with such tasks as setting vocational goals and/or further improvement in </a:t>
            </a:r>
            <a:r>
              <a:rPr lang="en-GB" sz="3600" dirty="0" smtClean="0">
                <a:solidFill>
                  <a:srgbClr val="00B050"/>
                </a:solidFill>
                <a:latin typeface="Arial Rounded MT Bold" panose="020F0704030504030204" pitchFamily="34" charset="0"/>
              </a:rPr>
              <a:t>life.</a:t>
            </a:r>
          </a:p>
          <a:p>
            <a:pPr marL="0" indent="0" algn="just" fontAlgn="base">
              <a:buNone/>
            </a:pPr>
            <a:r>
              <a:rPr lang="en-GB" sz="3600" b="1" dirty="0" smtClean="0">
                <a:solidFill>
                  <a:srgbClr val="7030A0"/>
                </a:solidFill>
                <a:latin typeface="Arial Rounded MT Bold" panose="020F0704030504030204" pitchFamily="34" charset="0"/>
              </a:rPr>
              <a:t>Developmental </a:t>
            </a:r>
            <a:r>
              <a:rPr lang="en-GB" sz="3600" b="1" dirty="0">
                <a:solidFill>
                  <a:srgbClr val="7030A0"/>
                </a:solidFill>
                <a:latin typeface="Arial Rounded MT Bold" panose="020F0704030504030204" pitchFamily="34" charset="0"/>
              </a:rPr>
              <a:t>Psychology</a:t>
            </a:r>
            <a:r>
              <a:rPr lang="en-GB" sz="3600" dirty="0">
                <a:solidFill>
                  <a:srgbClr val="7030A0"/>
                </a:solidFill>
                <a:latin typeface="Arial Rounded MT Bold" panose="020F0704030504030204" pitchFamily="34" charset="0"/>
              </a:rPr>
              <a:t> </a:t>
            </a:r>
            <a:r>
              <a:rPr lang="en-GB" sz="3600" dirty="0">
                <a:latin typeface="Arial Rounded MT Bold" panose="020F0704030504030204" pitchFamily="34" charset="0"/>
              </a:rPr>
              <a:t>involves the study of factors that shape human </a:t>
            </a:r>
            <a:r>
              <a:rPr lang="en-GB" sz="3600" dirty="0" err="1">
                <a:latin typeface="Arial Rounded MT Bold" panose="020F0704030504030204" pitchFamily="34" charset="0"/>
              </a:rPr>
              <a:t>behavior</a:t>
            </a:r>
            <a:r>
              <a:rPr lang="en-GB" sz="3600" dirty="0">
                <a:latin typeface="Arial Rounded MT Bold" panose="020F0704030504030204" pitchFamily="34" charset="0"/>
              </a:rPr>
              <a:t> from the prenatal period till the end of life. </a:t>
            </a:r>
            <a:endParaRPr lang="en-GB" sz="3600" dirty="0" smtClean="0">
              <a:latin typeface="Arial Rounded MT Bold" panose="020F0704030504030204" pitchFamily="34" charset="0"/>
            </a:endParaRPr>
          </a:p>
          <a:p>
            <a:pPr marL="0" indent="0" algn="just" fontAlgn="base">
              <a:buNone/>
            </a:pPr>
            <a:r>
              <a:rPr lang="en-GB" sz="3600" dirty="0" smtClean="0">
                <a:latin typeface="Arial Rounded MT Bold" panose="020F0704030504030204" pitchFamily="34" charset="0"/>
              </a:rPr>
              <a:t>- Developmental </a:t>
            </a:r>
            <a:r>
              <a:rPr lang="en-GB" sz="3600" dirty="0">
                <a:latin typeface="Arial Rounded MT Bold" panose="020F0704030504030204" pitchFamily="34" charset="0"/>
              </a:rPr>
              <a:t>psychologists may focus on a specific problem area, such as development of thinking or perception, or he may focus on a specific period, such as childhood or adolescence</a:t>
            </a:r>
            <a:r>
              <a:rPr lang="en-GB" sz="3600" dirty="0" smtClean="0">
                <a:latin typeface="Arial Rounded MT Bold" panose="020F0704030504030204" pitchFamily="34" charset="0"/>
              </a:rPr>
              <a:t>.</a:t>
            </a:r>
            <a:endParaRPr lang="fr-FR" dirty="0">
              <a:latin typeface="Arial Rounded MT Bold" panose="020F0704030504030204" pitchFamily="34" charset="0"/>
            </a:endParaRPr>
          </a:p>
          <a:p>
            <a:endParaRPr lang="fr-FR" dirty="0">
              <a:latin typeface="Arial Rounded MT Bold" panose="020F0704030504030204" pitchFamily="34" charset="0"/>
            </a:endParaRPr>
          </a:p>
        </p:txBody>
      </p:sp>
    </p:spTree>
    <p:extLst>
      <p:ext uri="{BB962C8B-B14F-4D97-AF65-F5344CB8AC3E}">
        <p14:creationId xmlns:p14="http://schemas.microsoft.com/office/powerpoint/2010/main" val="25925898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11972" y="355002"/>
            <a:ext cx="11532197" cy="6379285"/>
          </a:xfrm>
        </p:spPr>
        <p:txBody>
          <a:bodyPr>
            <a:noAutofit/>
          </a:bodyPr>
          <a:lstStyle/>
          <a:p>
            <a:pPr marL="0" indent="0" fontAlgn="base">
              <a:buNone/>
            </a:pPr>
            <a:r>
              <a:rPr lang="en-GB" sz="3200" b="1" dirty="0">
                <a:solidFill>
                  <a:srgbClr val="7030A0"/>
                </a:solidFill>
                <a:latin typeface="Arial Rounded MT Bold" panose="020F0704030504030204" pitchFamily="34" charset="0"/>
              </a:rPr>
              <a:t>Social Psychology</a:t>
            </a:r>
            <a:r>
              <a:rPr lang="en-GB" sz="3200" dirty="0">
                <a:latin typeface="Arial Rounded MT Bold" panose="020F0704030504030204" pitchFamily="34" charset="0"/>
              </a:rPr>
              <a:t>. </a:t>
            </a:r>
            <a:endParaRPr lang="en-GB" sz="3200" dirty="0" smtClean="0">
              <a:latin typeface="Arial Rounded MT Bold" panose="020F0704030504030204" pitchFamily="34" charset="0"/>
            </a:endParaRPr>
          </a:p>
          <a:p>
            <a:pPr fontAlgn="base"/>
            <a:r>
              <a:rPr lang="en-GB" sz="3200" dirty="0" smtClean="0">
                <a:latin typeface="Arial Rounded MT Bold" panose="020F0704030504030204" pitchFamily="34" charset="0"/>
              </a:rPr>
              <a:t>It </a:t>
            </a:r>
            <a:r>
              <a:rPr lang="en-GB" sz="3200" dirty="0">
                <a:latin typeface="Arial Rounded MT Bold" panose="020F0704030504030204" pitchFamily="34" charset="0"/>
              </a:rPr>
              <a:t>is concerned with the impact of groups upon individual </a:t>
            </a:r>
            <a:r>
              <a:rPr lang="en-GB" sz="3200" dirty="0" err="1">
                <a:latin typeface="Arial Rounded MT Bold" panose="020F0704030504030204" pitchFamily="34" charset="0"/>
              </a:rPr>
              <a:t>behavior</a:t>
            </a:r>
            <a:r>
              <a:rPr lang="en-GB" sz="3200" dirty="0">
                <a:latin typeface="Arial Rounded MT Bold" panose="020F0704030504030204" pitchFamily="34" charset="0"/>
              </a:rPr>
              <a:t>. </a:t>
            </a:r>
            <a:endParaRPr lang="en-GB" sz="3200" dirty="0" smtClean="0">
              <a:latin typeface="Arial Rounded MT Bold" panose="020F0704030504030204" pitchFamily="34" charset="0"/>
            </a:endParaRPr>
          </a:p>
          <a:p>
            <a:pPr fontAlgn="base"/>
            <a:r>
              <a:rPr lang="en-GB" sz="3200" dirty="0" smtClean="0">
                <a:latin typeface="Arial Rounded MT Bold" panose="020F0704030504030204" pitchFamily="34" charset="0"/>
              </a:rPr>
              <a:t>Such </a:t>
            </a:r>
            <a:r>
              <a:rPr lang="en-GB" sz="3200" dirty="0">
                <a:latin typeface="Arial Rounded MT Bold" panose="020F0704030504030204" pitchFamily="34" charset="0"/>
              </a:rPr>
              <a:t>problems as attitude change, conformity, liking, aggression, etc., fall within this area.</a:t>
            </a:r>
            <a:endParaRPr lang="fr-FR" sz="3200" dirty="0">
              <a:latin typeface="Arial Rounded MT Bold" panose="020F0704030504030204" pitchFamily="34" charset="0"/>
            </a:endParaRPr>
          </a:p>
          <a:p>
            <a:pPr marL="0" indent="0">
              <a:buNone/>
            </a:pPr>
            <a:r>
              <a:rPr lang="en-GB" sz="2400" b="1" dirty="0" smtClean="0">
                <a:solidFill>
                  <a:srgbClr val="7030A0"/>
                </a:solidFill>
                <a:latin typeface="Arial Rounded MT Bold" panose="020F0704030504030204" pitchFamily="34" charset="0"/>
              </a:rPr>
              <a:t>Comparative </a:t>
            </a:r>
            <a:r>
              <a:rPr lang="en-GB" sz="2400" b="1" dirty="0">
                <a:solidFill>
                  <a:srgbClr val="7030A0"/>
                </a:solidFill>
                <a:latin typeface="Arial Rounded MT Bold" panose="020F0704030504030204" pitchFamily="34" charset="0"/>
              </a:rPr>
              <a:t>Psychology</a:t>
            </a:r>
            <a:r>
              <a:rPr lang="en-GB" sz="2400" dirty="0">
                <a:solidFill>
                  <a:srgbClr val="7030A0"/>
                </a:solidFill>
                <a:latin typeface="Arial Rounded MT Bold" panose="020F0704030504030204" pitchFamily="34" charset="0"/>
              </a:rPr>
              <a:t> </a:t>
            </a:r>
            <a:r>
              <a:rPr lang="en-GB" sz="2400" dirty="0">
                <a:latin typeface="Arial Rounded MT Bold" panose="020F0704030504030204" pitchFamily="34" charset="0"/>
              </a:rPr>
              <a:t>it is the scientific study of animal behaviour. </a:t>
            </a:r>
            <a:endParaRPr lang="en-GB" sz="2400" dirty="0" smtClean="0">
              <a:latin typeface="Arial Rounded MT Bold" panose="020F0704030504030204" pitchFamily="34" charset="0"/>
            </a:endParaRPr>
          </a:p>
          <a:p>
            <a:pPr>
              <a:buFontTx/>
              <a:buChar char="-"/>
            </a:pPr>
            <a:r>
              <a:rPr lang="en-GB" sz="2400" dirty="0" smtClean="0">
                <a:latin typeface="Arial Rounded MT Bold" panose="020F0704030504030204" pitchFamily="34" charset="0"/>
              </a:rPr>
              <a:t>It </a:t>
            </a:r>
            <a:r>
              <a:rPr lang="en-GB" sz="2400" dirty="0">
                <a:latin typeface="Arial Rounded MT Bold" panose="020F0704030504030204" pitchFamily="34" charset="0"/>
              </a:rPr>
              <a:t>deals with such problems as perception, learning, memory, emotion, and intelligence. </a:t>
            </a:r>
          </a:p>
          <a:p>
            <a:pPr>
              <a:buFontTx/>
              <a:buChar char="-"/>
            </a:pPr>
            <a:r>
              <a:rPr lang="en-GB" sz="2400" dirty="0" smtClean="0">
                <a:latin typeface="Arial Rounded MT Bold" panose="020F0704030504030204" pitchFamily="34" charset="0"/>
              </a:rPr>
              <a:t>It </a:t>
            </a:r>
            <a:r>
              <a:rPr lang="en-GB" sz="2400" dirty="0">
                <a:latin typeface="Arial Rounded MT Bold" panose="020F0704030504030204" pitchFamily="34" charset="0"/>
              </a:rPr>
              <a:t>is known as comparative psychology since </a:t>
            </a:r>
            <a:r>
              <a:rPr lang="en-GB" sz="2400" b="1" dirty="0">
                <a:solidFill>
                  <a:srgbClr val="0070C0"/>
                </a:solidFill>
                <a:latin typeface="Arial Rounded MT Bold" panose="020F0704030504030204" pitchFamily="34" charset="0"/>
              </a:rPr>
              <a:t>it studies the similarities and differences between the behaviour of different kinds of animals</a:t>
            </a:r>
            <a:r>
              <a:rPr lang="en-GB" sz="2400" dirty="0">
                <a:latin typeface="Arial Rounded MT Bold" panose="020F0704030504030204" pitchFamily="34" charset="0"/>
              </a:rPr>
              <a:t>. </a:t>
            </a:r>
            <a:endParaRPr lang="en-GB" sz="2400" dirty="0" smtClean="0">
              <a:latin typeface="Arial Rounded MT Bold" panose="020F0704030504030204" pitchFamily="34" charset="0"/>
            </a:endParaRPr>
          </a:p>
          <a:p>
            <a:pPr marL="0" indent="0">
              <a:buNone/>
            </a:pPr>
            <a:r>
              <a:rPr lang="en-GB" sz="2400" dirty="0" smtClean="0">
                <a:latin typeface="Arial Rounded MT Bold" panose="020F0704030504030204" pitchFamily="34" charset="0"/>
              </a:rPr>
              <a:t>- It </a:t>
            </a:r>
            <a:r>
              <a:rPr lang="en-GB" sz="2400" dirty="0">
                <a:latin typeface="Arial Rounded MT Bold" panose="020F0704030504030204" pitchFamily="34" charset="0"/>
              </a:rPr>
              <a:t>asks questions such as: At what level of evolution does reasoning appear? Is human learning different from other organisms? Such study is in ultimate benefit for human beings</a:t>
            </a:r>
            <a:r>
              <a:rPr lang="en-GB" dirty="0">
                <a:latin typeface="Arial Rounded MT Bold" panose="020F0704030504030204" pitchFamily="34" charset="0"/>
              </a:rPr>
              <a:t>.</a:t>
            </a:r>
            <a:r>
              <a:rPr lang="en-GB" sz="3200" dirty="0">
                <a:latin typeface="Arial Rounded MT Bold" panose="020F0704030504030204" pitchFamily="34" charset="0"/>
              </a:rPr>
              <a:t/>
            </a:r>
            <a:br>
              <a:rPr lang="en-GB" sz="3200" dirty="0">
                <a:latin typeface="Arial Rounded MT Bold" panose="020F0704030504030204" pitchFamily="34" charset="0"/>
              </a:rPr>
            </a:br>
            <a:endParaRPr lang="fr-FR" sz="3200" dirty="0">
              <a:latin typeface="Arial Rounded MT Bold" panose="020F0704030504030204" pitchFamily="34" charset="0"/>
            </a:endParaRPr>
          </a:p>
        </p:txBody>
      </p:sp>
    </p:spTree>
    <p:extLst>
      <p:ext uri="{BB962C8B-B14F-4D97-AF65-F5344CB8AC3E}">
        <p14:creationId xmlns:p14="http://schemas.microsoft.com/office/powerpoint/2010/main" val="36651918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11972" y="193638"/>
            <a:ext cx="11532197" cy="6583680"/>
          </a:xfrm>
        </p:spPr>
        <p:txBody>
          <a:bodyPr>
            <a:noAutofit/>
          </a:bodyPr>
          <a:lstStyle/>
          <a:p>
            <a:pPr marL="0" indent="0" algn="just" fontAlgn="base">
              <a:buNone/>
            </a:pPr>
            <a:r>
              <a:rPr lang="en-GB" sz="3200" b="1" dirty="0">
                <a:solidFill>
                  <a:srgbClr val="7030A0"/>
                </a:solidFill>
                <a:latin typeface="Arial Rounded MT Bold" panose="020F0704030504030204" pitchFamily="34" charset="0"/>
              </a:rPr>
              <a:t>Educational Psychology</a:t>
            </a:r>
            <a:r>
              <a:rPr lang="en-GB" sz="3200" dirty="0">
                <a:solidFill>
                  <a:srgbClr val="7030A0"/>
                </a:solidFill>
                <a:latin typeface="Arial Rounded MT Bold" panose="020F0704030504030204" pitchFamily="34" charset="0"/>
              </a:rPr>
              <a:t> </a:t>
            </a:r>
            <a:r>
              <a:rPr lang="en-GB" sz="3200" dirty="0">
                <a:latin typeface="Arial Rounded MT Bold" panose="020F0704030504030204" pitchFamily="34" charset="0"/>
              </a:rPr>
              <a:t>specializes in child development, </a:t>
            </a:r>
            <a:r>
              <a:rPr lang="en-GB" sz="3200" dirty="0">
                <a:solidFill>
                  <a:schemeClr val="bg1">
                    <a:lumMod val="95000"/>
                  </a:schemeClr>
                </a:solidFill>
                <a:latin typeface="Arial Rounded MT Bold" panose="020F0704030504030204" pitchFamily="34" charset="0"/>
              </a:rPr>
              <a:t>and</a:t>
            </a:r>
            <a:r>
              <a:rPr lang="en-GB" sz="3200" dirty="0">
                <a:latin typeface="Arial Rounded MT Bold" panose="020F0704030504030204" pitchFamily="34" charset="0"/>
              </a:rPr>
              <a:t> handles problems of children with learning disabilities. </a:t>
            </a:r>
            <a:endParaRPr lang="en-GB" sz="3200" dirty="0" smtClean="0">
              <a:latin typeface="Arial Rounded MT Bold" panose="020F0704030504030204" pitchFamily="34" charset="0"/>
            </a:endParaRPr>
          </a:p>
          <a:p>
            <a:pPr marL="0" indent="0" algn="just" fontAlgn="base">
              <a:buNone/>
            </a:pPr>
            <a:r>
              <a:rPr lang="en-GB" sz="3200" dirty="0" smtClean="0">
                <a:latin typeface="Arial Rounded MT Bold" panose="020F0704030504030204" pitchFamily="34" charset="0"/>
              </a:rPr>
              <a:t>Educational </a:t>
            </a:r>
            <a:r>
              <a:rPr lang="en-GB" sz="3200" dirty="0">
                <a:latin typeface="Arial Rounded MT Bold" panose="020F0704030504030204" pitchFamily="34" charset="0"/>
              </a:rPr>
              <a:t>psychologists evaluate the educational progress of children in the classroom and conduct consultations with parents and teachers regarding the </a:t>
            </a:r>
            <a:r>
              <a:rPr lang="en-GB" sz="3200" dirty="0" err="1">
                <a:latin typeface="Arial Rounded MT Bold" panose="020F0704030504030204" pitchFamily="34" charset="0"/>
              </a:rPr>
              <a:t>childrens</a:t>
            </a:r>
            <a:r>
              <a:rPr lang="en-GB" sz="3200" dirty="0">
                <a:latin typeface="Arial Rounded MT Bold" panose="020F0704030504030204" pitchFamily="34" charset="0"/>
              </a:rPr>
              <a:t> behavioural problems that may affect their academic performance.</a:t>
            </a:r>
            <a:endParaRPr lang="fr-FR" sz="3200" dirty="0">
              <a:latin typeface="Arial Rounded MT Bold" panose="020F0704030504030204" pitchFamily="34" charset="0"/>
            </a:endParaRPr>
          </a:p>
          <a:p>
            <a:pPr marL="0" indent="0" algn="just" fontAlgn="base">
              <a:buNone/>
            </a:pPr>
            <a:r>
              <a:rPr lang="en-GB" sz="3200" b="1" dirty="0" smtClean="0">
                <a:solidFill>
                  <a:srgbClr val="7030A0"/>
                </a:solidFill>
                <a:latin typeface="Arial Rounded MT Bold" panose="020F0704030504030204" pitchFamily="34" charset="0"/>
              </a:rPr>
              <a:t>Political </a:t>
            </a:r>
            <a:r>
              <a:rPr lang="en-GB" sz="3200" b="1" dirty="0">
                <a:solidFill>
                  <a:srgbClr val="7030A0"/>
                </a:solidFill>
                <a:latin typeface="Arial Rounded MT Bold" panose="020F0704030504030204" pitchFamily="34" charset="0"/>
              </a:rPr>
              <a:t>Psychology</a:t>
            </a:r>
            <a:r>
              <a:rPr lang="en-GB" sz="3200" dirty="0">
                <a:solidFill>
                  <a:srgbClr val="7030A0"/>
                </a:solidFill>
                <a:latin typeface="Arial Rounded MT Bold" panose="020F0704030504030204" pitchFamily="34" charset="0"/>
              </a:rPr>
              <a:t> </a:t>
            </a:r>
            <a:r>
              <a:rPr lang="en-GB" sz="3200" dirty="0">
                <a:latin typeface="Arial Rounded MT Bold" panose="020F0704030504030204" pitchFamily="34" charset="0"/>
              </a:rPr>
              <a:t>is the study of political </a:t>
            </a:r>
            <a:r>
              <a:rPr lang="en-GB" sz="3200" dirty="0" err="1">
                <a:latin typeface="Arial Rounded MT Bold" panose="020F0704030504030204" pitchFamily="34" charset="0"/>
              </a:rPr>
              <a:t>behavior</a:t>
            </a:r>
            <a:r>
              <a:rPr lang="en-GB" sz="3200" dirty="0">
                <a:latin typeface="Arial Rounded MT Bold" panose="020F0704030504030204" pitchFamily="34" charset="0"/>
              </a:rPr>
              <a:t> of political parties, pressure groups, leaders, governance, </a:t>
            </a:r>
            <a:r>
              <a:rPr lang="en-GB" sz="3200" dirty="0" smtClean="0">
                <a:latin typeface="Arial Rounded MT Bold" panose="020F0704030504030204" pitchFamily="34" charset="0"/>
              </a:rPr>
              <a:t>etc.</a:t>
            </a:r>
            <a:endParaRPr lang="fr-FR" sz="3200" dirty="0" smtClean="0">
              <a:latin typeface="Arial Rounded MT Bold" panose="020F0704030504030204" pitchFamily="34" charset="0"/>
            </a:endParaRPr>
          </a:p>
          <a:p>
            <a:pPr marL="0" indent="0" algn="just" fontAlgn="base">
              <a:buNone/>
            </a:pPr>
            <a:r>
              <a:rPr lang="en-GB" sz="3200" dirty="0">
                <a:latin typeface="Arial Rounded MT Bold" panose="020F0704030504030204" pitchFamily="34" charset="0"/>
              </a:rPr>
              <a:t/>
            </a:r>
            <a:br>
              <a:rPr lang="en-GB" sz="3200" dirty="0">
                <a:latin typeface="Arial Rounded MT Bold" panose="020F0704030504030204" pitchFamily="34" charset="0"/>
              </a:rPr>
            </a:br>
            <a:endParaRPr lang="fr-FR" sz="3200" dirty="0">
              <a:latin typeface="Arial Rounded MT Bold" panose="020F0704030504030204" pitchFamily="34" charset="0"/>
            </a:endParaRPr>
          </a:p>
        </p:txBody>
      </p:sp>
    </p:spTree>
    <p:extLst>
      <p:ext uri="{BB962C8B-B14F-4D97-AF65-F5344CB8AC3E}">
        <p14:creationId xmlns:p14="http://schemas.microsoft.com/office/powerpoint/2010/main" val="22506530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59859" y="430306"/>
            <a:ext cx="10112188" cy="5632311"/>
          </a:xfrm>
          <a:prstGeom prst="rect">
            <a:avLst/>
          </a:prstGeom>
        </p:spPr>
        <p:txBody>
          <a:bodyPr wrap="square">
            <a:spAutoFit/>
          </a:bodyPr>
          <a:lstStyle/>
          <a:p>
            <a:pPr algn="just" fontAlgn="base"/>
            <a:r>
              <a:rPr lang="en-GB" sz="3600" b="1" dirty="0">
                <a:solidFill>
                  <a:srgbClr val="7030A0"/>
                </a:solidFill>
                <a:latin typeface="Arial Rounded MT Bold" panose="020F0704030504030204" pitchFamily="34" charset="0"/>
              </a:rPr>
              <a:t>Physiological Psychology </a:t>
            </a:r>
            <a:endParaRPr lang="en-GB" sz="3600" b="1" dirty="0" smtClean="0">
              <a:solidFill>
                <a:srgbClr val="7030A0"/>
              </a:solidFill>
              <a:latin typeface="Arial Rounded MT Bold" panose="020F0704030504030204" pitchFamily="34" charset="0"/>
            </a:endParaRPr>
          </a:p>
          <a:p>
            <a:pPr algn="just" fontAlgn="base"/>
            <a:r>
              <a:rPr lang="en-GB" sz="3600" dirty="0" smtClean="0">
                <a:latin typeface="Arial Rounded MT Bold" panose="020F0704030504030204" pitchFamily="34" charset="0"/>
              </a:rPr>
              <a:t>is </a:t>
            </a:r>
            <a:r>
              <a:rPr lang="en-GB" sz="3600" dirty="0">
                <a:latin typeface="Arial Rounded MT Bold" panose="020F0704030504030204" pitchFamily="34" charset="0"/>
              </a:rPr>
              <a:t>concerned with the relationship between bodily processes and </a:t>
            </a:r>
            <a:r>
              <a:rPr lang="en-GB" sz="3600" dirty="0" err="1">
                <a:latin typeface="Arial Rounded MT Bold" panose="020F0704030504030204" pitchFamily="34" charset="0"/>
              </a:rPr>
              <a:t>behavior</a:t>
            </a:r>
            <a:r>
              <a:rPr lang="en-GB" sz="3600" dirty="0">
                <a:latin typeface="Arial Rounded MT Bold" panose="020F0704030504030204" pitchFamily="34" charset="0"/>
              </a:rPr>
              <a:t>. </a:t>
            </a:r>
            <a:endParaRPr lang="en-GB" sz="3600" dirty="0" smtClean="0">
              <a:latin typeface="Arial Rounded MT Bold" panose="020F0704030504030204" pitchFamily="34" charset="0"/>
            </a:endParaRPr>
          </a:p>
          <a:p>
            <a:pPr algn="just" fontAlgn="base"/>
            <a:endParaRPr lang="en-GB" sz="3600" dirty="0">
              <a:latin typeface="Arial Rounded MT Bold" panose="020F0704030504030204" pitchFamily="34" charset="0"/>
            </a:endParaRPr>
          </a:p>
          <a:p>
            <a:pPr algn="just" fontAlgn="base"/>
            <a:r>
              <a:rPr lang="en-GB" sz="3600" dirty="0">
                <a:solidFill>
                  <a:schemeClr val="accent1">
                    <a:lumMod val="75000"/>
                  </a:schemeClr>
                </a:solidFill>
                <a:latin typeface="Arial Rounded MT Bold" panose="020F0704030504030204" pitchFamily="34" charset="0"/>
              </a:rPr>
              <a:t>Physiological psychologists </a:t>
            </a:r>
            <a:r>
              <a:rPr lang="en-GB" sz="3600" dirty="0">
                <a:latin typeface="Arial Rounded MT Bold" panose="020F0704030504030204" pitchFamily="34" charset="0"/>
              </a:rPr>
              <a:t>may, for example, conduct research on </a:t>
            </a:r>
            <a:r>
              <a:rPr lang="en-GB" sz="3600" dirty="0">
                <a:solidFill>
                  <a:srgbClr val="00B050"/>
                </a:solidFill>
                <a:latin typeface="Arial Rounded MT Bold" panose="020F0704030504030204" pitchFamily="34" charset="0"/>
              </a:rPr>
              <a:t>how the brain regulates various motivations</a:t>
            </a:r>
            <a:r>
              <a:rPr lang="en-GB" sz="3600" dirty="0">
                <a:latin typeface="Arial Rounded MT Bold" panose="020F0704030504030204" pitchFamily="34" charset="0"/>
              </a:rPr>
              <a:t> such as hunger and thirst or they may be involved in the study of </a:t>
            </a:r>
            <a:r>
              <a:rPr lang="en-GB" sz="3600" dirty="0">
                <a:solidFill>
                  <a:srgbClr val="00B050"/>
                </a:solidFill>
                <a:latin typeface="Arial Rounded MT Bold" panose="020F0704030504030204" pitchFamily="34" charset="0"/>
              </a:rPr>
              <a:t>chemical processes underlying aggression</a:t>
            </a:r>
            <a:r>
              <a:rPr lang="en-GB" sz="3600" dirty="0">
                <a:latin typeface="Arial Rounded MT Bold" panose="020F0704030504030204" pitchFamily="34" charset="0"/>
              </a:rPr>
              <a:t> </a:t>
            </a:r>
            <a:r>
              <a:rPr lang="en-GB" sz="2800" dirty="0">
                <a:latin typeface="Arial Rounded MT Bold" panose="020F0704030504030204" pitchFamily="34" charset="0"/>
              </a:rPr>
              <a:t>.</a:t>
            </a:r>
          </a:p>
        </p:txBody>
      </p:sp>
    </p:spTree>
    <p:extLst>
      <p:ext uri="{BB962C8B-B14F-4D97-AF65-F5344CB8AC3E}">
        <p14:creationId xmlns:p14="http://schemas.microsoft.com/office/powerpoint/2010/main" val="526192497"/>
      </p:ext>
    </p:extLst>
  </p:cSld>
  <p:clrMapOvr>
    <a:masterClrMapping/>
  </p:clrMapOvr>
</p:sld>
</file>

<file path=ppt/theme/theme1.xml><?xml version="1.0" encoding="utf-8"?>
<a:theme xmlns:a="http://schemas.openxmlformats.org/drawingml/2006/main" name="Brin">
  <a:themeElements>
    <a:clrScheme name="Bri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Bri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ri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327</TotalTime>
  <Words>3296</Words>
  <Application>Microsoft Office PowerPoint</Application>
  <PresentationFormat>Grand écran</PresentationFormat>
  <Paragraphs>200</Paragraphs>
  <Slides>46</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46</vt:i4>
      </vt:variant>
    </vt:vector>
  </HeadingPairs>
  <TitlesOfParts>
    <vt:vector size="54" baseType="lpstr">
      <vt:lpstr>Arial</vt:lpstr>
      <vt:lpstr>Arial Rounded MT Bold</vt:lpstr>
      <vt:lpstr>Bahnschrift</vt:lpstr>
      <vt:lpstr>Century Gothic</vt:lpstr>
      <vt:lpstr>Tahoma</vt:lpstr>
      <vt:lpstr>Wingdings</vt:lpstr>
      <vt:lpstr>Wingdings 3</vt:lpstr>
      <vt:lpstr>Brin</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Compte Microsoft</dc:creator>
  <cp:lastModifiedBy>CS</cp:lastModifiedBy>
  <cp:revision>30</cp:revision>
  <dcterms:created xsi:type="dcterms:W3CDTF">2023-10-06T08:30:45Z</dcterms:created>
  <dcterms:modified xsi:type="dcterms:W3CDTF">2023-12-13T10:10:06Z</dcterms:modified>
</cp:coreProperties>
</file>