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4"/>
  </p:sldMasterIdLst>
  <p:sldIdLst>
    <p:sldId id="389" r:id="rId5"/>
    <p:sldId id="387" r:id="rId6"/>
    <p:sldId id="382" r:id="rId7"/>
    <p:sldId id="313" r:id="rId8"/>
    <p:sldId id="315" r:id="rId9"/>
    <p:sldId id="385" r:id="rId10"/>
    <p:sldId id="390" r:id="rId11"/>
    <p:sldId id="429" r:id="rId12"/>
    <p:sldId id="430" r:id="rId13"/>
    <p:sldId id="391" r:id="rId14"/>
    <p:sldId id="402" r:id="rId15"/>
    <p:sldId id="383" r:id="rId16"/>
    <p:sldId id="432" r:id="rId17"/>
    <p:sldId id="384" r:id="rId18"/>
    <p:sldId id="455" r:id="rId19"/>
    <p:sldId id="433" r:id="rId20"/>
    <p:sldId id="398" r:id="rId21"/>
    <p:sldId id="436" r:id="rId22"/>
    <p:sldId id="440" r:id="rId23"/>
    <p:sldId id="411" r:id="rId24"/>
    <p:sldId id="442" r:id="rId25"/>
    <p:sldId id="399" r:id="rId26"/>
    <p:sldId id="438" r:id="rId27"/>
    <p:sldId id="435" r:id="rId28"/>
    <p:sldId id="407" r:id="rId29"/>
    <p:sldId id="329" r:id="rId30"/>
    <p:sldId id="406" r:id="rId31"/>
    <p:sldId id="443" r:id="rId32"/>
    <p:sldId id="416" r:id="rId33"/>
    <p:sldId id="418" r:id="rId34"/>
    <p:sldId id="417" r:id="rId35"/>
    <p:sldId id="263" r:id="rId36"/>
    <p:sldId id="444" r:id="rId37"/>
    <p:sldId id="277" r:id="rId38"/>
    <p:sldId id="419" r:id="rId39"/>
    <p:sldId id="448" r:id="rId40"/>
    <p:sldId id="445" r:id="rId41"/>
    <p:sldId id="341" r:id="rId42"/>
    <p:sldId id="267" r:id="rId43"/>
    <p:sldId id="289" r:id="rId44"/>
    <p:sldId id="446" r:id="rId45"/>
    <p:sldId id="415" r:id="rId46"/>
    <p:sldId id="294" r:id="rId47"/>
    <p:sldId id="290" r:id="rId48"/>
    <p:sldId id="447" r:id="rId49"/>
    <p:sldId id="451" r:id="rId50"/>
    <p:sldId id="449" r:id="rId51"/>
    <p:sldId id="450" r:id="rId52"/>
    <p:sldId id="452" r:id="rId53"/>
    <p:sldId id="453" r:id="rId54"/>
    <p:sldId id="454"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ha" initials="s" lastIdx="1" clrIdx="0">
    <p:extLst>
      <p:ext uri="{19B8F6BF-5375-455C-9EA6-DF929625EA0E}">
        <p15:presenceInfo xmlns="" xmlns:p15="http://schemas.microsoft.com/office/powerpoint/2012/main" userId="sami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729DB"/>
    <a:srgbClr val="FFCCCC"/>
    <a:srgbClr val="CC9900"/>
    <a:srgbClr val="E37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10/9/2024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39676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2906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10/9/2024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04695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10/9/2024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755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10/9/2024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85707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8711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0542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1706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10/9/2024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0330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403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10/9/2024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8574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0554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8949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80987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5194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6190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7255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10/9/2024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451715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chem.libretexts.org/Bookshelves/Physical_and_Theoretical_Chemistry_Textbook_Maps/Book:_Quantum_States_of_Atoms_and_Molecules_(Zielinksi_et_al)/08:_The_Hydrogen_Atom/8.04:_Magnetic_Properties_and_the_Zeeman_Effect" TargetMode="External"/><Relationship Id="rId5" Type="http://schemas.openxmlformats.org/officeDocument/2006/relationships/image" Target="../media/image36.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3.png"/><Relationship Id="rId5" Type="http://schemas.openxmlformats.org/officeDocument/2006/relationships/oleObject" Target="../embeddings/oleObject2.bin"/><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11" Type="http://schemas.openxmlformats.org/officeDocument/2006/relationships/audio" Target="../media/audio1.wav"/><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96643" y="2524060"/>
            <a:ext cx="9782205" cy="1494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err="1" smtClean="0">
                <a:solidFill>
                  <a:schemeClr val="accent1">
                    <a:lumMod val="75000"/>
                  </a:schemeClr>
                </a:solidFill>
              </a:rPr>
              <a:t>Magnetique</a:t>
            </a:r>
            <a:r>
              <a:rPr lang="fr-FR" sz="4000" b="1" dirty="0" smtClean="0">
                <a:solidFill>
                  <a:schemeClr val="accent1">
                    <a:lumMod val="75000"/>
                  </a:schemeClr>
                </a:solidFill>
              </a:rPr>
              <a:t> </a:t>
            </a:r>
            <a:r>
              <a:rPr lang="fr-FR" sz="4000" b="1" dirty="0" err="1" smtClean="0">
                <a:solidFill>
                  <a:schemeClr val="accent1">
                    <a:lumMod val="75000"/>
                  </a:schemeClr>
                </a:solidFill>
              </a:rPr>
              <a:t>resonance</a:t>
            </a:r>
            <a:r>
              <a:rPr lang="fr-FR" sz="4000" b="1" dirty="0" smtClean="0">
                <a:solidFill>
                  <a:schemeClr val="accent1">
                    <a:lumMod val="75000"/>
                  </a:schemeClr>
                </a:solidFill>
              </a:rPr>
              <a:t> </a:t>
            </a:r>
            <a:r>
              <a:rPr lang="fr-FR" sz="4000" b="1" dirty="0" err="1">
                <a:solidFill>
                  <a:schemeClr val="accent1">
                    <a:lumMod val="75000"/>
                  </a:schemeClr>
                </a:solidFill>
              </a:rPr>
              <a:t>i</a:t>
            </a:r>
            <a:r>
              <a:rPr lang="fr-FR" sz="4000" b="1" dirty="0" err="1" smtClean="0">
                <a:solidFill>
                  <a:schemeClr val="accent1">
                    <a:lumMod val="75000"/>
                  </a:schemeClr>
                </a:solidFill>
              </a:rPr>
              <a:t>magering</a:t>
            </a:r>
            <a:endParaRPr lang="fr-FR" sz="4000" b="1" dirty="0">
              <a:solidFill>
                <a:schemeClr val="accent1">
                  <a:lumMod val="75000"/>
                </a:schemeClr>
              </a:solidFill>
            </a:endParaRPr>
          </a:p>
          <a:p>
            <a:pPr algn="ctr"/>
            <a:endParaRPr lang="fr-FR" sz="4000" dirty="0"/>
          </a:p>
        </p:txBody>
      </p:sp>
      <p:pic>
        <p:nvPicPr>
          <p:cNvPr id="12" name="Image 11"/>
          <p:cNvPicPr>
            <a:picLocks noChangeAspect="1"/>
          </p:cNvPicPr>
          <p:nvPr/>
        </p:nvPicPr>
        <p:blipFill>
          <a:blip r:embed="rId2"/>
          <a:stretch>
            <a:fillRect/>
          </a:stretch>
        </p:blipFill>
        <p:spPr>
          <a:xfrm flipV="1">
            <a:off x="1959586" y="1318114"/>
            <a:ext cx="8601075" cy="116791"/>
          </a:xfrm>
          <a:prstGeom prst="rect">
            <a:avLst/>
          </a:prstGeom>
        </p:spPr>
      </p:pic>
      <p:sp>
        <p:nvSpPr>
          <p:cNvPr id="13" name="Rectangle 12"/>
          <p:cNvSpPr/>
          <p:nvPr/>
        </p:nvSpPr>
        <p:spPr>
          <a:xfrm>
            <a:off x="2134723" y="4693656"/>
            <a:ext cx="3432517" cy="604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err="1">
                <a:solidFill>
                  <a:srgbClr val="FF0066"/>
                </a:solidFill>
                <a:latin typeface="Arial Rounded MT Bold" panose="020F0704030504030204" pitchFamily="34" charset="0"/>
              </a:rPr>
              <a:t>C</a:t>
            </a:r>
            <a:r>
              <a:rPr lang="fr-FR" sz="2000" b="1" i="1" dirty="0" err="1" smtClean="0">
                <a:solidFill>
                  <a:srgbClr val="FF0066"/>
                </a:solidFill>
                <a:latin typeface="Arial Rounded MT Bold" panose="020F0704030504030204" pitchFamily="34" charset="0"/>
              </a:rPr>
              <a:t>reated</a:t>
            </a:r>
            <a:r>
              <a:rPr lang="fr-FR" sz="2000" b="1" i="1" dirty="0" smtClean="0">
                <a:solidFill>
                  <a:srgbClr val="FF0066"/>
                </a:solidFill>
                <a:latin typeface="Arial Rounded MT Bold" panose="020F0704030504030204" pitchFamily="34" charset="0"/>
              </a:rPr>
              <a:t> </a:t>
            </a:r>
            <a:r>
              <a:rPr lang="fr-FR" sz="2000" b="1" i="1" dirty="0" err="1" smtClean="0">
                <a:solidFill>
                  <a:srgbClr val="FF0066"/>
                </a:solidFill>
                <a:latin typeface="Arial Rounded MT Bold" panose="020F0704030504030204" pitchFamily="34" charset="0"/>
              </a:rPr>
              <a:t>bay</a:t>
            </a:r>
            <a:r>
              <a:rPr lang="fr-FR" sz="2000" b="1" i="1" dirty="0" smtClean="0">
                <a:solidFill>
                  <a:srgbClr val="FF0066"/>
                </a:solidFill>
                <a:latin typeface="Arial Rounded MT Bold" panose="020F0704030504030204" pitchFamily="34" charset="0"/>
              </a:rPr>
              <a:t> :</a:t>
            </a:r>
            <a:endParaRPr lang="fr-FR" sz="2000" b="1" i="1" dirty="0">
              <a:solidFill>
                <a:srgbClr val="FF0066"/>
              </a:solidFill>
              <a:latin typeface="Arial Rounded MT Bold" panose="020F0704030504030204" pitchFamily="34" charset="0"/>
            </a:endParaRPr>
          </a:p>
        </p:txBody>
      </p:sp>
      <p:sp>
        <p:nvSpPr>
          <p:cNvPr id="14" name="Rectangle 13"/>
          <p:cNvSpPr/>
          <p:nvPr/>
        </p:nvSpPr>
        <p:spPr>
          <a:xfrm>
            <a:off x="3246073" y="5453312"/>
            <a:ext cx="2841673" cy="376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i="1" dirty="0" smtClean="0">
                <a:solidFill>
                  <a:schemeClr val="tx1">
                    <a:lumMod val="95000"/>
                    <a:lumOff val="5000"/>
                  </a:schemeClr>
                </a:solidFill>
                <a:latin typeface="French Script MT" panose="03020402040607040605" pitchFamily="66" charset="0"/>
              </a:rPr>
              <a:t>Iles Amel</a:t>
            </a:r>
          </a:p>
        </p:txBody>
      </p:sp>
      <p:sp>
        <p:nvSpPr>
          <p:cNvPr id="6" name="Rectangle 5"/>
          <p:cNvSpPr/>
          <p:nvPr/>
        </p:nvSpPr>
        <p:spPr>
          <a:xfrm>
            <a:off x="5533670" y="396010"/>
            <a:ext cx="5423280" cy="92333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defRPr/>
            </a:pPr>
            <a:r>
              <a:rPr lang="fr-FR" sz="5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rPr>
              <a:t> </a:t>
            </a:r>
            <a:r>
              <a:rPr lang="ar-SA" sz="5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rPr>
              <a:t>بسم الله الرحمن الرحيم</a:t>
            </a:r>
            <a:endParaRPr lang="fr-FR" sz="5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81283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25642" y="-68153"/>
            <a:ext cx="8610600" cy="1293028"/>
          </a:xfrm>
        </p:spPr>
        <p:txBody>
          <a:bodyPr/>
          <a:lstStyle/>
          <a:p>
            <a:r>
              <a:rPr lang="en-US" b="1" dirty="0"/>
              <a:t>Nuclear Spin Table</a:t>
            </a:r>
            <a:endParaRPr lang="fr-FR" b="1" dirty="0"/>
          </a:p>
        </p:txBody>
      </p:sp>
      <p:sp>
        <p:nvSpPr>
          <p:cNvPr id="3" name="Espace réservé du contenu 2"/>
          <p:cNvSpPr>
            <a:spLocks noGrp="1"/>
          </p:cNvSpPr>
          <p:nvPr>
            <p:ph idx="1"/>
          </p:nvPr>
        </p:nvSpPr>
        <p:spPr>
          <a:xfrm>
            <a:off x="270076" y="5938912"/>
            <a:ext cx="11555392" cy="919088"/>
          </a:xfrm>
        </p:spPr>
        <p:txBody>
          <a:bodyPr>
            <a:normAutofit/>
          </a:bodyPr>
          <a:lstStyle/>
          <a:p>
            <a:pPr algn="just">
              <a:lnSpc>
                <a:spcPct val="100000"/>
              </a:lnSpc>
            </a:pPr>
            <a:r>
              <a:rPr lang="en-US" sz="1800" dirty="0" smtClean="0"/>
              <a:t>The </a:t>
            </a:r>
            <a:r>
              <a:rPr lang="en-US" sz="1800" dirty="0"/>
              <a:t>nuclear spin of the various element of the periodic table is shown below. </a:t>
            </a:r>
            <a:r>
              <a:rPr lang="en-US" sz="1800" dirty="0" smtClean="0"/>
              <a:t>The </a:t>
            </a:r>
            <a:r>
              <a:rPr lang="en-US" sz="1800" dirty="0"/>
              <a:t>color code and </a:t>
            </a:r>
            <a:r>
              <a:rPr lang="en-US" sz="1800" dirty="0" smtClean="0"/>
              <a:t>their corresponding </a:t>
            </a:r>
            <a:r>
              <a:rPr lang="en-US" sz="1800" dirty="0"/>
              <a:t>allowed nuclear spin is shown in the figure. There are certain elements for which the value of I is unknown.</a:t>
            </a:r>
          </a:p>
          <a:p>
            <a:pPr algn="just">
              <a:lnSpc>
                <a:spcPct val="100000"/>
              </a:lnSpc>
            </a:pPr>
            <a:endParaRPr lang="fr-FR" sz="1800" dirty="0"/>
          </a:p>
        </p:txBody>
      </p:sp>
      <p:pic>
        <p:nvPicPr>
          <p:cNvPr id="4" name="Image 3"/>
          <p:cNvPicPr>
            <a:picLocks noChangeAspect="1"/>
          </p:cNvPicPr>
          <p:nvPr/>
        </p:nvPicPr>
        <p:blipFill>
          <a:blip r:embed="rId2"/>
          <a:stretch>
            <a:fillRect/>
          </a:stretch>
        </p:blipFill>
        <p:spPr>
          <a:xfrm>
            <a:off x="1674254" y="958657"/>
            <a:ext cx="9538685" cy="4729976"/>
          </a:xfrm>
          <a:prstGeom prst="rect">
            <a:avLst/>
          </a:prstGeom>
        </p:spPr>
      </p:pic>
    </p:spTree>
    <p:extLst>
      <p:ext uri="{BB962C8B-B14F-4D97-AF65-F5344CB8AC3E}">
        <p14:creationId xmlns:p14="http://schemas.microsoft.com/office/powerpoint/2010/main" val="2742425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79698" y="335777"/>
            <a:ext cx="8610600" cy="1293028"/>
          </a:xfrm>
        </p:spPr>
        <p:txBody>
          <a:bodyPr/>
          <a:lstStyle/>
          <a:p>
            <a:r>
              <a:rPr lang="fr-FR" b="1" dirty="0" err="1"/>
              <a:t>Nuclear</a:t>
            </a:r>
            <a:r>
              <a:rPr lang="fr-FR" b="1" dirty="0"/>
              <a:t> Spin </a:t>
            </a:r>
            <a:r>
              <a:rPr lang="fr-FR" b="1" dirty="0" err="1"/>
              <a:t>Angular</a:t>
            </a:r>
            <a:r>
              <a:rPr lang="fr-FR" b="1" dirty="0"/>
              <a:t> </a:t>
            </a:r>
            <a:r>
              <a:rPr lang="fr-FR" b="1" dirty="0" err="1"/>
              <a:t>Momentum</a:t>
            </a:r>
            <a:endParaRPr lang="fr-FR" dirty="0"/>
          </a:p>
        </p:txBody>
      </p:sp>
      <p:sp>
        <p:nvSpPr>
          <p:cNvPr id="7" name="Rectangle 6"/>
          <p:cNvSpPr/>
          <p:nvPr/>
        </p:nvSpPr>
        <p:spPr>
          <a:xfrm>
            <a:off x="835167" y="2970327"/>
            <a:ext cx="5711685" cy="2585323"/>
          </a:xfrm>
          <a:prstGeom prst="rect">
            <a:avLst/>
          </a:prstGeom>
        </p:spPr>
        <p:txBody>
          <a:bodyPr wrap="square">
            <a:spAutoFit/>
          </a:bodyPr>
          <a:lstStyle/>
          <a:p>
            <a:pPr algn="just"/>
            <a:r>
              <a:rPr lang="en-US" dirty="0">
                <a:latin typeface="Times-Roman"/>
              </a:rPr>
              <a:t>Angular quantum number (m) may have any of the 2I+1 values, and </a:t>
            </a:r>
            <a:r>
              <a:rPr lang="en-US" dirty="0" smtClean="0">
                <a:latin typeface="Times-Roman"/>
              </a:rPr>
              <a:t>thus for </a:t>
            </a:r>
            <a:r>
              <a:rPr lang="en-US" dirty="0">
                <a:latin typeface="Times-Roman"/>
              </a:rPr>
              <a:t>a nucleus of spin 1/2, m can be +1/2 or -</a:t>
            </a:r>
            <a:r>
              <a:rPr lang="en-US" dirty="0" smtClean="0">
                <a:latin typeface="Times-Roman"/>
              </a:rPr>
              <a:t>1/2.</a:t>
            </a:r>
            <a:r>
              <a:rPr lang="en-US" dirty="0"/>
              <a:t> </a:t>
            </a:r>
            <a:r>
              <a:rPr lang="en-US" dirty="0" smtClean="0"/>
              <a:t>The two </a:t>
            </a:r>
            <a:r>
              <a:rPr lang="en-US" dirty="0"/>
              <a:t>spins are shown in </a:t>
            </a:r>
            <a:r>
              <a:rPr lang="en-US" dirty="0" smtClean="0"/>
              <a:t>Figure.</a:t>
            </a:r>
          </a:p>
          <a:p>
            <a:pPr algn="just"/>
            <a:endParaRPr lang="en-US" dirty="0" smtClean="0"/>
          </a:p>
          <a:p>
            <a:pPr algn="just"/>
            <a:r>
              <a:rPr lang="en-US" dirty="0">
                <a:latin typeface="Times-Roman"/>
              </a:rPr>
              <a:t>The allowed orientations of the angular momentum vector of a nucleus </a:t>
            </a:r>
            <a:r>
              <a:rPr lang="en-US" dirty="0" smtClean="0">
                <a:latin typeface="Times-Roman"/>
              </a:rPr>
              <a:t>of spin </a:t>
            </a:r>
            <a:r>
              <a:rPr lang="en-US" dirty="0">
                <a:latin typeface="Times-Roman"/>
              </a:rPr>
              <a:t>1/2 which is specified by the quantum number (m =1/2 and -1/2) </a:t>
            </a:r>
            <a:r>
              <a:rPr lang="en-US" dirty="0" smtClean="0">
                <a:latin typeface="Times-Roman"/>
              </a:rPr>
              <a:t>and </a:t>
            </a:r>
            <a:r>
              <a:rPr lang="fr-FR" dirty="0" err="1" smtClean="0">
                <a:latin typeface="Times-Roman"/>
              </a:rPr>
              <a:t>describe</a:t>
            </a:r>
            <a:r>
              <a:rPr lang="fr-FR" dirty="0" smtClean="0">
                <a:latin typeface="Times-Roman"/>
              </a:rPr>
              <a:t> </a:t>
            </a:r>
            <a:r>
              <a:rPr lang="fr-FR" dirty="0" err="1">
                <a:latin typeface="Times-Roman"/>
              </a:rPr>
              <a:t>two</a:t>
            </a:r>
            <a:r>
              <a:rPr lang="fr-FR" dirty="0">
                <a:latin typeface="Times-Roman"/>
              </a:rPr>
              <a:t> </a:t>
            </a:r>
            <a:r>
              <a:rPr lang="fr-FR" dirty="0" err="1">
                <a:latin typeface="Times-Roman"/>
              </a:rPr>
              <a:t>cones</a:t>
            </a:r>
            <a:r>
              <a:rPr lang="fr-FR" dirty="0">
                <a:latin typeface="Times-Roman"/>
              </a:rPr>
              <a:t>.</a:t>
            </a:r>
            <a:endParaRPr lang="fr-FR" dirty="0"/>
          </a:p>
          <a:p>
            <a:pPr algn="just"/>
            <a:endParaRPr lang="fr-FR" dirty="0"/>
          </a:p>
        </p:txBody>
      </p:sp>
      <p:pic>
        <p:nvPicPr>
          <p:cNvPr id="10" name="Image 9"/>
          <p:cNvPicPr>
            <a:picLocks noChangeAspect="1"/>
          </p:cNvPicPr>
          <p:nvPr/>
        </p:nvPicPr>
        <p:blipFill>
          <a:blip r:embed="rId2"/>
          <a:stretch>
            <a:fillRect/>
          </a:stretch>
        </p:blipFill>
        <p:spPr>
          <a:xfrm>
            <a:off x="6662347" y="2116677"/>
            <a:ext cx="4617404" cy="4561436"/>
          </a:xfrm>
          <a:prstGeom prst="rect">
            <a:avLst/>
          </a:prstGeom>
        </p:spPr>
      </p:pic>
      <p:sp>
        <p:nvSpPr>
          <p:cNvPr id="12" name="Rectangle 11"/>
          <p:cNvSpPr/>
          <p:nvPr/>
        </p:nvSpPr>
        <p:spPr>
          <a:xfrm>
            <a:off x="682486" y="1565294"/>
            <a:ext cx="11290852" cy="507831"/>
          </a:xfrm>
          <a:prstGeom prst="rect">
            <a:avLst/>
          </a:prstGeom>
        </p:spPr>
        <p:txBody>
          <a:bodyPr wrap="square">
            <a:spAutoFit/>
          </a:bodyPr>
          <a:lstStyle/>
          <a:p>
            <a:pPr algn="just">
              <a:lnSpc>
                <a:spcPct val="150000"/>
              </a:lnSpc>
            </a:pPr>
            <a:r>
              <a:rPr lang="en-US" b="1" dirty="0" smtClean="0"/>
              <a:t>Spin </a:t>
            </a:r>
            <a:r>
              <a:rPr lang="en-US" b="1" dirty="0"/>
              <a:t>magnetic quantum numbers </a:t>
            </a:r>
            <a:r>
              <a:rPr lang="en-US" b="1" i="1" dirty="0" err="1"/>
              <a:t>m</a:t>
            </a:r>
            <a:r>
              <a:rPr lang="en-US" b="1" i="1" baseline="-25000" dirty="0" err="1"/>
              <a:t>s</a:t>
            </a:r>
            <a:r>
              <a:rPr lang="en-US" b="1" dirty="0"/>
              <a:t> = -1/2, 1/2 (which are also known as spin down and spin up).</a:t>
            </a:r>
          </a:p>
        </p:txBody>
      </p:sp>
    </p:spTree>
    <p:extLst>
      <p:ext uri="{BB962C8B-B14F-4D97-AF65-F5344CB8AC3E}">
        <p14:creationId xmlns:p14="http://schemas.microsoft.com/office/powerpoint/2010/main" val="3865921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9310" y="1565161"/>
            <a:ext cx="6356290" cy="4866194"/>
          </a:xfrm>
        </p:spPr>
        <p:txBody>
          <a:bodyPr>
            <a:normAutofit/>
          </a:bodyPr>
          <a:lstStyle/>
          <a:p>
            <a:pPr algn="just">
              <a:lnSpc>
                <a:spcPct val="150000"/>
              </a:lnSpc>
            </a:pPr>
            <a:r>
              <a:rPr lang="en-US" sz="1800" dirty="0">
                <a:latin typeface="Times New Roman" panose="02020603050405020304" pitchFamily="18" charset="0"/>
                <a:cs typeface="Times New Roman" panose="02020603050405020304" pitchFamily="18" charset="0"/>
              </a:rPr>
              <a:t>The nuclear spin quantum number l, determines the allowed spin states of the nucleus and it is represented by; </a:t>
            </a:r>
            <a:r>
              <a:rPr lang="en-US" sz="1800" dirty="0" smtClean="0">
                <a:latin typeface="Times New Roman" panose="02020603050405020304" pitchFamily="18" charset="0"/>
                <a:cs typeface="Times New Roman" panose="02020603050405020304" pitchFamily="18" charset="0"/>
              </a:rPr>
              <a:t>Allowed:</a:t>
            </a:r>
          </a:p>
          <a:p>
            <a:pPr marL="0" indent="0" algn="just">
              <a:lnSpc>
                <a:spcPct val="150000"/>
              </a:lnSpc>
              <a:buNone/>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Spin States = 2l+1</a:t>
            </a:r>
            <a:r>
              <a:rPr lang="en-US" sz="1800" dirty="0">
                <a:latin typeface="Times New Roman" panose="02020603050405020304" pitchFamily="18" charset="0"/>
                <a:cs typeface="Times New Roman" panose="02020603050405020304" pitchFamily="18" charset="0"/>
              </a:rPr>
              <a:t>, </a:t>
            </a:r>
            <a:endParaRPr lang="en-US" sz="1800" dirty="0" smtClean="0">
              <a:latin typeface="Times New Roman" panose="02020603050405020304" pitchFamily="18" charset="0"/>
              <a:cs typeface="Times New Roman" panose="02020603050405020304" pitchFamily="18" charset="0"/>
            </a:endParaRPr>
          </a:p>
          <a:p>
            <a:pPr algn="just">
              <a:lnSpc>
                <a:spcPct val="150000"/>
              </a:lnSpc>
            </a:pPr>
            <a:r>
              <a:rPr lang="en-US" sz="1800" dirty="0">
                <a:latin typeface="Times New Roman" panose="02020603050405020304" pitchFamily="18" charset="0"/>
                <a:cs typeface="Times New Roman" panose="02020603050405020304" pitchFamily="18" charset="0"/>
              </a:rPr>
              <a:t>In the case of </a:t>
            </a:r>
            <a:r>
              <a:rPr lang="en-US" sz="1800" b="1" dirty="0">
                <a:latin typeface="Times New Roman" panose="02020603050405020304" pitchFamily="18" charset="0"/>
                <a:cs typeface="Times New Roman" panose="02020603050405020304" pitchFamily="18" charset="0"/>
              </a:rPr>
              <a:t>hydrogen</a:t>
            </a:r>
            <a:r>
              <a:rPr lang="en-US" sz="1800" b="1" dirty="0" smtClean="0">
                <a:latin typeface="Times New Roman" panose="02020603050405020304" pitchFamily="18" charset="0"/>
                <a:cs typeface="Times New Roman" panose="02020603050405020304" pitchFamily="18" charset="0"/>
              </a:rPr>
              <a:t>, l</a:t>
            </a:r>
            <a:r>
              <a:rPr lang="en-US" sz="1800" b="1" dirty="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1/2 </a:t>
            </a:r>
            <a:r>
              <a:rPr lang="en-US" sz="1800" dirty="0">
                <a:latin typeface="Times New Roman" panose="02020603050405020304" pitchFamily="18" charset="0"/>
                <a:cs typeface="Times New Roman" panose="02020603050405020304" pitchFamily="18" charset="0"/>
              </a:rPr>
              <a:t>and hence the allowed </a:t>
            </a:r>
            <a:r>
              <a:rPr lang="en-US" sz="1800" b="1" dirty="0">
                <a:latin typeface="Times New Roman" panose="02020603050405020304" pitchFamily="18" charset="0"/>
                <a:cs typeface="Times New Roman" panose="02020603050405020304" pitchFamily="18" charset="0"/>
              </a:rPr>
              <a:t>spin </a:t>
            </a:r>
            <a:r>
              <a:rPr lang="en-US" sz="1800" dirty="0">
                <a:latin typeface="Times New Roman" panose="02020603050405020304" pitchFamily="18" charset="0"/>
                <a:cs typeface="Times New Roman" panose="02020603050405020304" pitchFamily="18" charset="0"/>
              </a:rPr>
              <a:t>states of the nucleus is 2. </a:t>
            </a:r>
            <a:endParaRPr lang="en-US" sz="1800" dirty="0" smtClean="0">
              <a:latin typeface="Times New Roman" panose="02020603050405020304" pitchFamily="18" charset="0"/>
              <a:cs typeface="Times New Roman" panose="02020603050405020304" pitchFamily="18" charset="0"/>
            </a:endParaRPr>
          </a:p>
          <a:p>
            <a:pPr algn="just">
              <a:lnSpc>
                <a:spcPct val="150000"/>
              </a:lnSpc>
            </a:pPr>
            <a:r>
              <a:rPr lang="en-US" sz="1800" dirty="0" smtClean="0">
                <a:latin typeface="Times New Roman" panose="02020603050405020304" pitchFamily="18" charset="0"/>
                <a:cs typeface="Times New Roman" panose="02020603050405020304" pitchFamily="18" charset="0"/>
              </a:rPr>
              <a:t>Similarly </a:t>
            </a:r>
            <a:r>
              <a:rPr lang="en-US" sz="1800" dirty="0">
                <a:latin typeface="Times New Roman" panose="02020603050405020304" pitchFamily="18" charset="0"/>
                <a:cs typeface="Times New Roman" panose="02020603050405020304" pitchFamily="18" charset="0"/>
              </a:rPr>
              <a:t>if the value </a:t>
            </a:r>
            <a:r>
              <a:rPr lang="en-US" sz="1800" dirty="0" smtClean="0">
                <a:latin typeface="Times New Roman" panose="02020603050405020304" pitchFamily="18" charset="0"/>
                <a:cs typeface="Times New Roman" panose="02020603050405020304" pitchFamily="18" charset="0"/>
              </a:rPr>
              <a:t>of l of </a:t>
            </a:r>
            <a:r>
              <a:rPr lang="en-US" sz="1800" dirty="0">
                <a:latin typeface="Times New Roman" panose="02020603050405020304" pitchFamily="18" charset="0"/>
                <a:cs typeface="Times New Roman" panose="02020603050405020304" pitchFamily="18" charset="0"/>
              </a:rPr>
              <a:t>an element is known we can find the allowed states of the nucleus of that atom.</a:t>
            </a:r>
          </a:p>
          <a:p>
            <a:pPr algn="just"/>
            <a:r>
              <a:rPr lang="en-US" sz="1800" dirty="0" smtClean="0">
                <a:latin typeface="Times New Roman" panose="02020603050405020304" pitchFamily="18" charset="0"/>
                <a:cs typeface="Times New Roman" panose="02020603050405020304" pitchFamily="18" charset="0"/>
              </a:rPr>
              <a:t>In </a:t>
            </a:r>
            <a:r>
              <a:rPr lang="en-US" sz="1800" dirty="0">
                <a:latin typeface="Times New Roman" panose="02020603050405020304" pitchFamily="18" charset="0"/>
                <a:cs typeface="Times New Roman" panose="02020603050405020304" pitchFamily="18" charset="0"/>
              </a:rPr>
              <a:t>the absence of an external magnetic field, these orientations are of equal energy. If a magnetic field is applied, then the energy levels split. Each level is given a</a:t>
            </a:r>
            <a:r>
              <a:rPr lang="en-US" sz="1800" i="1" dirty="0">
                <a:latin typeface="Times New Roman" panose="02020603050405020304" pitchFamily="18" charset="0"/>
                <a:cs typeface="Times New Roman" panose="02020603050405020304" pitchFamily="18" charset="0"/>
              </a:rPr>
              <a:t> magnetic quantum number, m</a:t>
            </a:r>
            <a:r>
              <a:rPr lang="en-US" sz="1800" dirty="0" smtClean="0">
                <a:latin typeface="Times New Roman" panose="02020603050405020304" pitchFamily="18" charset="0"/>
                <a:cs typeface="Times New Roman" panose="02020603050405020304" pitchFamily="18" charset="0"/>
              </a:rPr>
              <a:t>.</a:t>
            </a:r>
          </a:p>
          <a:p>
            <a:pPr>
              <a:lnSpc>
                <a:spcPct val="150000"/>
              </a:lnSpc>
            </a:pPr>
            <a:endParaRPr lang="fr-FR" sz="1800" dirty="0" smtClean="0"/>
          </a:p>
        </p:txBody>
      </p:sp>
      <p:sp>
        <p:nvSpPr>
          <p:cNvPr id="5" name="Titre 1"/>
          <p:cNvSpPr>
            <a:spLocks noGrp="1"/>
          </p:cNvSpPr>
          <p:nvPr>
            <p:ph type="title"/>
          </p:nvPr>
        </p:nvSpPr>
        <p:spPr>
          <a:xfrm>
            <a:off x="3097307" y="378891"/>
            <a:ext cx="9027458" cy="1293028"/>
          </a:xfrm>
        </p:spPr>
        <p:txBody>
          <a:bodyPr/>
          <a:lstStyle/>
          <a:p>
            <a:r>
              <a:rPr lang="en-US" b="1" dirty="0">
                <a:latin typeface="Caladea-Bold_31_2"/>
              </a:rPr>
              <a:t>Nuclear Spin Quantum Number</a:t>
            </a:r>
            <a:endParaRPr lang="fr-FR" b="1" dirty="0"/>
          </a:p>
        </p:txBody>
      </p:sp>
      <p:pic>
        <p:nvPicPr>
          <p:cNvPr id="6" name="Image 5"/>
          <p:cNvPicPr>
            <a:picLocks noChangeAspect="1"/>
          </p:cNvPicPr>
          <p:nvPr/>
        </p:nvPicPr>
        <p:blipFill>
          <a:blip r:embed="rId2"/>
          <a:stretch>
            <a:fillRect/>
          </a:stretch>
        </p:blipFill>
        <p:spPr>
          <a:xfrm>
            <a:off x="6884833" y="2296565"/>
            <a:ext cx="5307167" cy="2535865"/>
          </a:xfrm>
          <a:prstGeom prst="rect">
            <a:avLst/>
          </a:prstGeom>
        </p:spPr>
      </p:pic>
      <p:sp>
        <p:nvSpPr>
          <p:cNvPr id="2" name="Rectangle 1"/>
          <p:cNvSpPr/>
          <p:nvPr/>
        </p:nvSpPr>
        <p:spPr>
          <a:xfrm>
            <a:off x="478422" y="6111790"/>
            <a:ext cx="11096262" cy="507831"/>
          </a:xfrm>
          <a:prstGeom prst="rect">
            <a:avLst/>
          </a:prstGeom>
        </p:spPr>
        <p:txBody>
          <a:bodyPr wrap="square">
            <a:spAutoFit/>
          </a:bodyPr>
          <a:lstStyle/>
          <a:p>
            <a:pPr algn="just">
              <a:lnSpc>
                <a:spcPct val="150000"/>
              </a:lnSpc>
            </a:pPr>
            <a:r>
              <a:rPr lang="en-US" b="1" dirty="0"/>
              <a:t>spin magnetic quantum numbers </a:t>
            </a:r>
            <a:r>
              <a:rPr lang="en-US" b="1" i="1" dirty="0" err="1"/>
              <a:t>m</a:t>
            </a:r>
            <a:r>
              <a:rPr lang="en-US" b="1" i="1" baseline="-25000" dirty="0" err="1"/>
              <a:t>s</a:t>
            </a:r>
            <a:r>
              <a:rPr lang="en-US" b="1" dirty="0"/>
              <a:t> = -1/2, 1/2 (which are also known as spin down and spin up).</a:t>
            </a:r>
          </a:p>
        </p:txBody>
      </p:sp>
    </p:spTree>
    <p:extLst>
      <p:ext uri="{BB962C8B-B14F-4D97-AF65-F5344CB8AC3E}">
        <p14:creationId xmlns:p14="http://schemas.microsoft.com/office/powerpoint/2010/main" val="4161587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5067" y="1931311"/>
            <a:ext cx="10063947" cy="1200329"/>
          </a:xfrm>
          <a:prstGeom prst="rect">
            <a:avLst/>
          </a:prstGeom>
        </p:spPr>
        <p:txBody>
          <a:bodyPr wrap="square">
            <a:spAutoFit/>
          </a:bodyPr>
          <a:lstStyle/>
          <a:p>
            <a:pPr algn="just"/>
            <a:r>
              <a:rPr lang="en-US" dirty="0">
                <a:latin typeface="Times-Roman"/>
              </a:rPr>
              <a:t>Since the nuclei </a:t>
            </a:r>
            <a:r>
              <a:rPr lang="en-US" dirty="0" smtClean="0">
                <a:latin typeface="Times-Roman"/>
              </a:rPr>
              <a:t>bear (portent) </a:t>
            </a:r>
            <a:r>
              <a:rPr lang="en-US" dirty="0">
                <a:latin typeface="Times-Roman"/>
              </a:rPr>
              <a:t>electrical charge, their spinning produces a magnetic </a:t>
            </a:r>
            <a:r>
              <a:rPr lang="en-US" dirty="0" smtClean="0">
                <a:latin typeface="Times-Roman"/>
              </a:rPr>
              <a:t>moment (μ</a:t>
            </a:r>
            <a:r>
              <a:rPr lang="en-US" dirty="0">
                <a:latin typeface="Times-Roman"/>
              </a:rPr>
              <a:t>), expressing the strength and direction of the magnetic field surrounding </a:t>
            </a:r>
            <a:r>
              <a:rPr lang="en-US" dirty="0" smtClean="0">
                <a:latin typeface="Times-Roman"/>
              </a:rPr>
              <a:t>the nucleus</a:t>
            </a:r>
            <a:r>
              <a:rPr lang="en-US" dirty="0">
                <a:latin typeface="Times-Roman"/>
              </a:rPr>
              <a:t>. The field produced by these magnetic dipoles is analogous to those of </a:t>
            </a:r>
            <a:r>
              <a:rPr lang="en-US" dirty="0" smtClean="0">
                <a:latin typeface="Times-Roman"/>
              </a:rPr>
              <a:t>a microscopic </a:t>
            </a:r>
            <a:r>
              <a:rPr lang="en-US" dirty="0">
                <a:latin typeface="Times-Roman"/>
              </a:rPr>
              <a:t>bar </a:t>
            </a:r>
            <a:r>
              <a:rPr lang="en-US" dirty="0" smtClean="0">
                <a:latin typeface="Times-Roman"/>
              </a:rPr>
              <a:t>magnets with a north pole and a south pole</a:t>
            </a:r>
            <a:r>
              <a:rPr lang="en-US" dirty="0">
                <a:latin typeface="Times-Roman"/>
              </a:rPr>
              <a:t>.</a:t>
            </a:r>
            <a:endParaRPr lang="en-US" dirty="0" smtClean="0"/>
          </a:p>
        </p:txBody>
      </p:sp>
      <p:pic>
        <p:nvPicPr>
          <p:cNvPr id="5" name="Image 4"/>
          <p:cNvPicPr>
            <a:picLocks noChangeAspect="1"/>
          </p:cNvPicPr>
          <p:nvPr/>
        </p:nvPicPr>
        <p:blipFill>
          <a:blip r:embed="rId2"/>
          <a:stretch>
            <a:fillRect/>
          </a:stretch>
        </p:blipFill>
        <p:spPr>
          <a:xfrm>
            <a:off x="3695633" y="3324825"/>
            <a:ext cx="4179090" cy="2544296"/>
          </a:xfrm>
          <a:prstGeom prst="rect">
            <a:avLst/>
          </a:prstGeom>
        </p:spPr>
      </p:pic>
      <p:sp>
        <p:nvSpPr>
          <p:cNvPr id="13" name="Rectangle 12"/>
          <p:cNvSpPr/>
          <p:nvPr/>
        </p:nvSpPr>
        <p:spPr>
          <a:xfrm>
            <a:off x="6646064" y="487036"/>
            <a:ext cx="3377848" cy="369332"/>
          </a:xfrm>
          <a:prstGeom prst="rect">
            <a:avLst/>
          </a:prstGeom>
        </p:spPr>
        <p:txBody>
          <a:bodyPr wrap="none">
            <a:spAutoFit/>
          </a:bodyPr>
          <a:lstStyle/>
          <a:p>
            <a:r>
              <a:rPr lang="fr-FR" b="1" dirty="0" err="1">
                <a:latin typeface="Times-Bold"/>
              </a:rPr>
              <a:t>Magnetic</a:t>
            </a:r>
            <a:r>
              <a:rPr lang="fr-FR" b="1" dirty="0">
                <a:latin typeface="Times-Bold"/>
              </a:rPr>
              <a:t> Moment of Nucleus</a:t>
            </a:r>
            <a:endParaRPr lang="fr-FR" dirty="0"/>
          </a:p>
        </p:txBody>
      </p:sp>
    </p:spTree>
    <p:extLst>
      <p:ext uri="{BB962C8B-B14F-4D97-AF65-F5344CB8AC3E}">
        <p14:creationId xmlns:p14="http://schemas.microsoft.com/office/powerpoint/2010/main" val="10204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636494" y="1443390"/>
                <a:ext cx="11013141" cy="5139618"/>
              </a:xfrm>
            </p:spPr>
            <p:txBody>
              <a:bodyPr>
                <a:normAutofit fontScale="92500"/>
              </a:bodyPr>
              <a:lstStyle/>
              <a:p>
                <a:pPr algn="just"/>
                <a:r>
                  <a:rPr lang="en-US" dirty="0" smtClean="0">
                    <a:latin typeface="Times-Roman"/>
                  </a:rPr>
                  <a:t>The </a:t>
                </a:r>
                <a:r>
                  <a:rPr lang="en-US" dirty="0">
                    <a:latin typeface="Times-Roman"/>
                  </a:rPr>
                  <a:t>magnetic moment of the nucleus is closely related to its angular momentum and its direction is same as that of the angular momentum. The magnitude of μ is given </a:t>
                </a:r>
                <a:r>
                  <a:rPr lang="en-US" dirty="0" smtClean="0">
                    <a:latin typeface="Times-Roman"/>
                  </a:rPr>
                  <a:t>by</a:t>
                </a:r>
              </a:p>
              <a:p>
                <a:pPr marL="0" indent="0" algn="just">
                  <a:buNone/>
                </a:pPr>
                <a:endParaRPr lang="en-US" dirty="0" smtClean="0"/>
              </a:p>
              <a:p>
                <a:pPr marL="0" indent="0" algn="just">
                  <a:buNone/>
                </a:pPr>
                <a:r>
                  <a:rPr lang="en-US" dirty="0" smtClean="0"/>
                  <a:t>Where    </a:t>
                </a:r>
                <a:r>
                  <a:rPr lang="en-US" dirty="0"/>
                  <a:t>is the Gyro-magnetic ratio (constant) of the nucleus. Each nuclear species has a different value of </a:t>
                </a:r>
                <a:r>
                  <a:rPr lang="fr-FR" dirty="0"/>
                  <a:t> </a:t>
                </a:r>
                <a14:m>
                  <m:oMath xmlns:m="http://schemas.openxmlformats.org/officeDocument/2006/math">
                    <m:r>
                      <a:rPr lang="fr-FR" i="1">
                        <a:latin typeface="Cambria Math" panose="02040503050406030204" pitchFamily="18" charset="0"/>
                      </a:rPr>
                      <m:t>ɣ</m:t>
                    </m:r>
                  </m:oMath>
                </a14:m>
                <a:r>
                  <a:rPr lang="en-US" dirty="0"/>
                  <a:t>, which is experimentally determined.</a:t>
                </a:r>
              </a:p>
              <a:p>
                <a:pPr marL="0" indent="0">
                  <a:buNone/>
                </a:pPr>
                <a:endParaRPr lang="en-US" dirty="0" smtClean="0">
                  <a:latin typeface="Times-Roman"/>
                </a:endParaRPr>
              </a:p>
              <a:p>
                <a:pPr marL="0" indent="0">
                  <a:buNone/>
                </a:pPr>
                <a:r>
                  <a:rPr lang="en-US" dirty="0" smtClean="0"/>
                  <a:t>the </a:t>
                </a:r>
                <a:r>
                  <a:rPr lang="en-US" dirty="0"/>
                  <a:t>nuclear magnetic moment obeys the same rules of quantization as angular momentum, the nuclear </a:t>
                </a:r>
                <a:r>
                  <a:rPr lang="en-US" dirty="0" smtClean="0"/>
                  <a:t>spin is given by</a:t>
                </a:r>
              </a:p>
              <a:p>
                <a:pPr marL="0" indent="0" algn="ctr">
                  <a:lnSpc>
                    <a:spcPct val="150000"/>
                  </a:lnSpc>
                  <a:buNone/>
                </a:pPr>
                <a14:m>
                  <m:oMath xmlns:m="http://schemas.openxmlformats.org/officeDocument/2006/math">
                    <m:sSup>
                      <m:sSupPr>
                        <m:ctrlPr>
                          <a:rPr lang="fr-FR" sz="1800" i="1">
                            <a:latin typeface="Cambria Math"/>
                          </a:rPr>
                        </m:ctrlPr>
                      </m:sSupPr>
                      <m:e>
                        <m:sSup>
                          <m:sSupPr>
                            <m:ctrlPr>
                              <a:rPr lang="fr-FR" sz="1800" i="1">
                                <a:latin typeface="Cambria Math"/>
                              </a:rPr>
                            </m:ctrlPr>
                          </m:sSupPr>
                          <m:e>
                            <m:sSub>
                              <m:sSubPr>
                                <m:ctrlPr>
                                  <a:rPr lang="fr-FR" sz="1800" i="1">
                                    <a:latin typeface="Cambria Math"/>
                                  </a:rPr>
                                </m:ctrlPr>
                              </m:sSubPr>
                              <m:e>
                                <m:r>
                                  <a:rPr lang="fr-FR" sz="1800" i="1">
                                    <a:latin typeface="Cambria Math" panose="02040503050406030204" pitchFamily="18" charset="0"/>
                                  </a:rPr>
                                  <m:t>𝑆</m:t>
                                </m:r>
                              </m:e>
                              <m:sub>
                                <m:r>
                                  <a:rPr lang="fr-FR" sz="1800" i="1">
                                    <a:latin typeface="Cambria Math" panose="02040503050406030204" pitchFamily="18" charset="0"/>
                                  </a:rPr>
                                  <m:t>𝑛</m:t>
                                </m:r>
                              </m:sub>
                            </m:sSub>
                          </m:e>
                          <m:sup>
                            <m:r>
                              <a:rPr lang="fr-FR" sz="1800" i="1">
                                <a:latin typeface="Cambria Math" panose="02040503050406030204" pitchFamily="18" charset="0"/>
                              </a:rPr>
                              <m:t>2</m:t>
                            </m:r>
                          </m:sup>
                        </m:sSup>
                        <m:r>
                          <a:rPr lang="fr-FR" sz="1800" i="1">
                            <a:latin typeface="Cambria Math" panose="02040503050406030204" pitchFamily="18" charset="0"/>
                          </a:rPr>
                          <m:t>=</m:t>
                        </m:r>
                        <m:acc>
                          <m:accPr>
                            <m:chr m:val="̅"/>
                            <m:ctrlPr>
                              <a:rPr lang="fr-FR" sz="1800" i="1">
                                <a:latin typeface="Cambria Math"/>
                              </a:rPr>
                            </m:ctrlPr>
                          </m:accPr>
                          <m:e>
                            <m:r>
                              <a:rPr lang="fr-FR" sz="1800" i="1">
                                <a:latin typeface="Cambria Math" panose="02040503050406030204" pitchFamily="18" charset="0"/>
                              </a:rPr>
                              <m:t>h</m:t>
                            </m:r>
                          </m:e>
                        </m:acc>
                      </m:e>
                      <m:sup>
                        <m:r>
                          <a:rPr lang="fr-FR" sz="1800" i="1">
                            <a:latin typeface="Cambria Math" panose="02040503050406030204" pitchFamily="18" charset="0"/>
                          </a:rPr>
                          <m:t>2</m:t>
                        </m:r>
                      </m:sup>
                    </m:sSup>
                  </m:oMath>
                </a14:m>
                <a:r>
                  <a:rPr lang="fr-FR" sz="1800" i="1" dirty="0"/>
                  <a:t>I </a:t>
                </a:r>
                <a:r>
                  <a:rPr lang="fr-FR" sz="1800" dirty="0"/>
                  <a:t>(</a:t>
                </a:r>
                <a:r>
                  <a:rPr lang="fr-FR" sz="1800" i="1" dirty="0"/>
                  <a:t>I </a:t>
                </a:r>
                <a:r>
                  <a:rPr lang="fr-FR" sz="1800" dirty="0"/>
                  <a:t>+ 1)</a:t>
                </a:r>
              </a:p>
              <a:p>
                <a:pPr marL="0" indent="0">
                  <a:lnSpc>
                    <a:spcPct val="150000"/>
                  </a:lnSpc>
                  <a:buNone/>
                </a:pPr>
                <a:r>
                  <a:rPr lang="fr-FR" sz="1800" dirty="0" err="1" smtClean="0"/>
                  <a:t>where</a:t>
                </a:r>
                <a:r>
                  <a:rPr lang="fr-FR" sz="1800" dirty="0" smtClean="0"/>
                  <a:t> </a:t>
                </a:r>
                <a14:m>
                  <m:oMath xmlns:m="http://schemas.openxmlformats.org/officeDocument/2006/math">
                    <m:r>
                      <a:rPr lang="fr-FR" sz="1800" i="1">
                        <a:latin typeface="Cambria Math" panose="02040503050406030204" pitchFamily="18" charset="0"/>
                      </a:rPr>
                      <m:t>h</m:t>
                    </m:r>
                  </m:oMath>
                </a14:m>
                <a:r>
                  <a:rPr lang="fr-FR" sz="1800" dirty="0"/>
                  <a:t> </a:t>
                </a:r>
                <a:r>
                  <a:rPr lang="fr-FR" sz="1800" dirty="0" err="1" smtClean="0"/>
                  <a:t>is</a:t>
                </a:r>
                <a:r>
                  <a:rPr lang="fr-FR" sz="1800" dirty="0" smtClean="0"/>
                  <a:t> the </a:t>
                </a:r>
                <a:r>
                  <a:rPr lang="fr-FR" sz="1800" dirty="0" err="1" smtClean="0"/>
                  <a:t>Plank</a:t>
                </a:r>
                <a:r>
                  <a:rPr lang="fr-FR" sz="1800" dirty="0" smtClean="0"/>
                  <a:t> constant: </a:t>
                </a:r>
                <a14:m>
                  <m:oMath xmlns:m="http://schemas.openxmlformats.org/officeDocument/2006/math">
                    <m:acc>
                      <m:accPr>
                        <m:chr m:val="̅"/>
                        <m:ctrlPr>
                          <a:rPr lang="fr-FR" sz="1800" i="1">
                            <a:latin typeface="Cambria Math"/>
                          </a:rPr>
                        </m:ctrlPr>
                      </m:accPr>
                      <m:e>
                        <m:r>
                          <a:rPr lang="fr-FR" sz="1800" i="1">
                            <a:latin typeface="Cambria Math" panose="02040503050406030204" pitchFamily="18" charset="0"/>
                          </a:rPr>
                          <m:t>h</m:t>
                        </m:r>
                      </m:e>
                    </m:acc>
                    <m:r>
                      <a:rPr lang="fr-FR" sz="1800" i="1">
                        <a:latin typeface="Cambria Math" panose="02040503050406030204" pitchFamily="18" charset="0"/>
                      </a:rPr>
                      <m:t>=</m:t>
                    </m:r>
                    <m:f>
                      <m:fPr>
                        <m:ctrlPr>
                          <a:rPr lang="fr-FR" sz="1800" i="1">
                            <a:latin typeface="Cambria Math"/>
                          </a:rPr>
                        </m:ctrlPr>
                      </m:fPr>
                      <m:num>
                        <m:r>
                          <a:rPr lang="fr-FR" sz="1800" i="1">
                            <a:latin typeface="Cambria Math" panose="02040503050406030204" pitchFamily="18" charset="0"/>
                          </a:rPr>
                          <m:t>h</m:t>
                        </m:r>
                      </m:num>
                      <m:den>
                        <m:r>
                          <a:rPr lang="fr-FR" sz="1800" i="1">
                            <a:latin typeface="Cambria Math" panose="02040503050406030204" pitchFamily="18" charset="0"/>
                          </a:rPr>
                          <m:t>2</m:t>
                        </m:r>
                        <m:r>
                          <a:rPr lang="fr-FR" sz="1800" i="1">
                            <a:latin typeface="Cambria Math" panose="02040503050406030204" pitchFamily="18" charset="0"/>
                          </a:rPr>
                          <m:t>𝜋</m:t>
                        </m:r>
                      </m:den>
                    </m:f>
                  </m:oMath>
                </a14:m>
                <a:r>
                  <a:rPr lang="fr-FR" sz="1800" dirty="0"/>
                  <a:t>.</a:t>
                </a:r>
              </a:p>
              <a:p>
                <a:pPr marL="0" indent="0">
                  <a:buNone/>
                </a:pPr>
                <a:endParaRPr lang="fr-FR" sz="1800" dirty="0"/>
              </a:p>
              <a:p>
                <a:pPr marL="0" indent="0">
                  <a:buNone/>
                </a:pPr>
                <a:r>
                  <a:rPr lang="fr-FR" sz="1800" dirty="0" smtClean="0"/>
                  <a:t>The </a:t>
                </a:r>
                <a:r>
                  <a:rPr lang="fr-FR" sz="1800" dirty="0" err="1" smtClean="0"/>
                  <a:t>result</a:t>
                </a:r>
                <a:r>
                  <a:rPr lang="fr-FR" sz="1800" dirty="0" smtClean="0"/>
                  <a:t> of the magnitude of the </a:t>
                </a:r>
                <a:r>
                  <a:rPr lang="fr-FR" sz="1800" dirty="0" err="1" smtClean="0"/>
                  <a:t>nuclear</a:t>
                </a:r>
                <a:r>
                  <a:rPr lang="fr-FR" sz="1800" dirty="0" smtClean="0"/>
                  <a:t> </a:t>
                </a:r>
                <a:r>
                  <a:rPr lang="fr-FR" sz="1800" dirty="0" err="1" smtClean="0"/>
                  <a:t>magnetic</a:t>
                </a:r>
                <a:r>
                  <a:rPr lang="fr-FR" sz="1800" dirty="0" smtClean="0"/>
                  <a:t> moment </a:t>
                </a:r>
                <a:r>
                  <a:rPr lang="fr-FR" sz="1800" dirty="0" err="1" smtClean="0"/>
                  <a:t>is</a:t>
                </a:r>
                <a:r>
                  <a:rPr lang="fr-FR" sz="1800" dirty="0" smtClean="0"/>
                  <a:t> : </a:t>
                </a:r>
              </a:p>
              <a:p>
                <a:pPr marL="0" indent="0" algn="ctr">
                  <a:buNone/>
                </a:pPr>
                <a:r>
                  <a:rPr lang="fr-FR" sz="1800" dirty="0" smtClean="0"/>
                  <a:t> </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636494" y="1443390"/>
                <a:ext cx="11013141" cy="5139618"/>
              </a:xfrm>
              <a:blipFill rotWithShape="1">
                <a:blip r:embed="rId2"/>
                <a:stretch>
                  <a:fillRect l="-553" t="-1068" r="-60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782868" y="2061582"/>
                <a:ext cx="1446506" cy="4029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a:rPr>
                          </m:ctrlPr>
                        </m:accPr>
                        <m:e>
                          <m:sSub>
                            <m:sSubPr>
                              <m:ctrlPr>
                                <a:rPr lang="fr-FR" i="1">
                                  <a:latin typeface="Cambria Math"/>
                                </a:rPr>
                              </m:ctrlPr>
                            </m:sSubPr>
                            <m:e>
                              <m:r>
                                <a:rPr lang="fr-FR" i="1">
                                  <a:latin typeface="Cambria Math" panose="02040503050406030204" pitchFamily="18" charset="0"/>
                                </a:rPr>
                                <m:t>µ</m:t>
                              </m:r>
                            </m:e>
                            <m:sub>
                              <m:r>
                                <a:rPr lang="fr-FR" i="1">
                                  <a:latin typeface="Cambria Math" panose="02040503050406030204" pitchFamily="18" charset="0"/>
                                </a:rPr>
                                <m:t>𝑛</m:t>
                              </m:r>
                            </m:sub>
                          </m:sSub>
                        </m:e>
                      </m:acc>
                      <m:r>
                        <a:rPr lang="fr-FR" i="1">
                          <a:latin typeface="Cambria Math" panose="02040503050406030204" pitchFamily="18" charset="0"/>
                        </a:rPr>
                        <m:t>=ɣ</m:t>
                      </m:r>
                      <m:acc>
                        <m:accPr>
                          <m:chr m:val="⃗"/>
                          <m:ctrlPr>
                            <a:rPr lang="fr-FR" i="1">
                              <a:latin typeface="Cambria Math"/>
                            </a:rPr>
                          </m:ctrlPr>
                        </m:accPr>
                        <m:e>
                          <m:r>
                            <a:rPr lang="fr-FR" b="0" i="1" smtClean="0">
                              <a:latin typeface="Cambria Math"/>
                            </a:rPr>
                            <m:t>𝑆</m:t>
                          </m:r>
                        </m:e>
                      </m:acc>
                    </m:oMath>
                  </m:oMathPara>
                </a14:m>
                <a:endParaRPr lang="fr-FR" dirty="0"/>
              </a:p>
            </p:txBody>
          </p:sp>
        </mc:Choice>
        <mc:Fallback xmlns="">
          <p:sp>
            <p:nvSpPr>
              <p:cNvPr id="9" name="Rectangle 8"/>
              <p:cNvSpPr>
                <a:spLocks noRot="1" noChangeAspect="1" noMove="1" noResize="1" noEditPoints="1" noAdjustHandles="1" noChangeArrowheads="1" noChangeShapeType="1" noTextEdit="1"/>
              </p:cNvSpPr>
              <p:nvPr/>
            </p:nvSpPr>
            <p:spPr>
              <a:xfrm>
                <a:off x="6782868" y="2061582"/>
                <a:ext cx="1446506" cy="402931"/>
              </a:xfrm>
              <a:prstGeom prst="rect">
                <a:avLst/>
              </a:prstGeom>
              <a:blipFill rotWithShape="1">
                <a:blip r:embed="rId3"/>
                <a:stretch>
                  <a:fillRect t="-21212" r="-3797" b="-7576"/>
                </a:stretch>
              </a:blipFill>
            </p:spPr>
            <p:txBody>
              <a:bodyPr/>
              <a:lstStyle/>
              <a:p>
                <a:r>
                  <a:rPr lang="fr-FR">
                    <a:noFill/>
                  </a:rPr>
                  <a:t> </a:t>
                </a:r>
              </a:p>
            </p:txBody>
          </p:sp>
        </mc:Fallback>
      </mc:AlternateContent>
      <p:pic>
        <p:nvPicPr>
          <p:cNvPr id="10" name="Image 9"/>
          <p:cNvPicPr>
            <a:picLocks noChangeAspect="1"/>
          </p:cNvPicPr>
          <p:nvPr/>
        </p:nvPicPr>
        <p:blipFill>
          <a:blip r:embed="rId4"/>
          <a:stretch>
            <a:fillRect/>
          </a:stretch>
        </p:blipFill>
        <p:spPr>
          <a:xfrm>
            <a:off x="1585233" y="2546044"/>
            <a:ext cx="214599" cy="275912"/>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865822" y="5886124"/>
                <a:ext cx="2158090"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i="1">
                              <a:latin typeface="Cambria Math"/>
                            </a:rPr>
                          </m:ctrlPr>
                        </m:sSubPr>
                        <m:e>
                          <m:r>
                            <a:rPr lang="fr-FR">
                              <a:latin typeface="Cambria Math" panose="02040503050406030204" pitchFamily="18" charset="0"/>
                            </a:rPr>
                            <m:t>µ</m:t>
                          </m:r>
                        </m:e>
                        <m:sub>
                          <m:r>
                            <a:rPr lang="fr-FR" i="1">
                              <a:latin typeface="Cambria Math" panose="02040503050406030204" pitchFamily="18" charset="0"/>
                            </a:rPr>
                            <m:t>𝑛</m:t>
                          </m:r>
                        </m:sub>
                      </m:sSub>
                      <m:r>
                        <a:rPr lang="fr-FR" i="0">
                          <a:latin typeface="Cambria Math" panose="02040503050406030204" pitchFamily="18" charset="0"/>
                        </a:rPr>
                        <m:t>=ɣ</m:t>
                      </m:r>
                      <m:acc>
                        <m:accPr>
                          <m:chr m:val="̅"/>
                          <m:ctrlPr>
                            <a:rPr lang="fr-FR" i="1">
                              <a:latin typeface="Cambria Math"/>
                            </a:rPr>
                          </m:ctrlPr>
                        </m:accPr>
                        <m:e>
                          <m:r>
                            <a:rPr lang="fr-FR" i="1">
                              <a:latin typeface="Cambria Math" panose="02040503050406030204" pitchFamily="18" charset="0"/>
                            </a:rPr>
                            <m:t>h</m:t>
                          </m:r>
                        </m:e>
                      </m:acc>
                      <m:rad>
                        <m:radPr>
                          <m:degHide m:val="on"/>
                          <m:ctrlPr>
                            <a:rPr lang="fr-FR" i="1">
                              <a:latin typeface="Cambria Math"/>
                            </a:rPr>
                          </m:ctrlPr>
                        </m:radPr>
                        <m:deg/>
                        <m:e>
                          <m:d>
                            <m:dPr>
                              <m:begChr m:val=""/>
                              <m:ctrlPr>
                                <a:rPr lang="fr-FR" i="1">
                                  <a:latin typeface="Cambria Math"/>
                                </a:rPr>
                              </m:ctrlPr>
                            </m:dPr>
                            <m:e>
                              <m:r>
                                <a:rPr lang="fr-FR" i="1">
                                  <a:latin typeface="Cambria Math" panose="02040503050406030204" pitchFamily="18" charset="0"/>
                                </a:rPr>
                                <m:t>𝐼</m:t>
                              </m:r>
                              <m:r>
                                <a:rPr lang="fr-FR" i="0">
                                  <a:latin typeface="Cambria Math" panose="02040503050406030204" pitchFamily="18" charset="0"/>
                                </a:rPr>
                                <m:t> (</m:t>
                              </m:r>
                              <m:r>
                                <a:rPr lang="fr-FR" i="1">
                                  <a:latin typeface="Cambria Math" panose="02040503050406030204" pitchFamily="18" charset="0"/>
                                </a:rPr>
                                <m:t>𝐼</m:t>
                              </m:r>
                              <m:r>
                                <a:rPr lang="fr-FR" i="0">
                                  <a:latin typeface="Cambria Math" panose="02040503050406030204" pitchFamily="18" charset="0"/>
                                </a:rPr>
                                <m:t> + 1</m:t>
                              </m:r>
                            </m:e>
                          </m:d>
                        </m:e>
                      </m:rad>
                    </m:oMath>
                  </m:oMathPara>
                </a14:m>
                <a:endParaRPr lang="fr-FR" dirty="0"/>
              </a:p>
            </p:txBody>
          </p:sp>
        </mc:Choice>
        <mc:Fallback xmlns="">
          <p:sp>
            <p:nvSpPr>
              <p:cNvPr id="11" name="Rectangle 10"/>
              <p:cNvSpPr>
                <a:spLocks noRot="1" noChangeAspect="1" noMove="1" noResize="1" noEditPoints="1" noAdjustHandles="1" noChangeArrowheads="1" noChangeShapeType="1" noTextEdit="1"/>
              </p:cNvSpPr>
              <p:nvPr/>
            </p:nvSpPr>
            <p:spPr>
              <a:xfrm>
                <a:off x="7865822" y="5886124"/>
                <a:ext cx="2158090" cy="427746"/>
              </a:xfrm>
              <a:prstGeom prst="rect">
                <a:avLst/>
              </a:prstGeom>
              <a:blipFill rotWithShape="1">
                <a:blip r:embed="rId5"/>
                <a:stretch>
                  <a:fillRect t="-90000" r="-23164" b="-161429"/>
                </a:stretch>
              </a:blipFill>
            </p:spPr>
            <p:txBody>
              <a:bodyPr/>
              <a:lstStyle/>
              <a:p>
                <a:r>
                  <a:rPr lang="fr-FR">
                    <a:noFill/>
                  </a:rPr>
                  <a:t> </a:t>
                </a:r>
              </a:p>
            </p:txBody>
          </p:sp>
        </mc:Fallback>
      </mc:AlternateContent>
      <p:sp>
        <p:nvSpPr>
          <p:cNvPr id="12" name="Titre 1"/>
          <p:cNvSpPr>
            <a:spLocks noGrp="1"/>
          </p:cNvSpPr>
          <p:nvPr>
            <p:ph type="title"/>
          </p:nvPr>
        </p:nvSpPr>
        <p:spPr>
          <a:xfrm>
            <a:off x="2895600" y="159060"/>
            <a:ext cx="8610600" cy="1293028"/>
          </a:xfrm>
        </p:spPr>
        <p:txBody>
          <a:bodyPr>
            <a:normAutofit/>
          </a:bodyPr>
          <a:lstStyle/>
          <a:p>
            <a:r>
              <a:rPr lang="fr-FR" b="1" dirty="0" err="1">
                <a:latin typeface="Times-Bold"/>
              </a:rPr>
              <a:t>Magnetic</a:t>
            </a:r>
            <a:r>
              <a:rPr lang="fr-FR" b="1" dirty="0">
                <a:latin typeface="Times-Bold"/>
              </a:rPr>
              <a:t> Moment of </a:t>
            </a:r>
            <a:r>
              <a:rPr lang="fr-FR" b="1" dirty="0" smtClean="0">
                <a:latin typeface="Times-Bold"/>
              </a:rPr>
              <a:t>Nucleus</a:t>
            </a:r>
            <a:endParaRPr lang="fr-FR" dirty="0"/>
          </a:p>
        </p:txBody>
      </p:sp>
    </p:spTree>
    <p:extLst>
      <p:ext uri="{BB962C8B-B14F-4D97-AF65-F5344CB8AC3E}">
        <p14:creationId xmlns:p14="http://schemas.microsoft.com/office/powerpoint/2010/main" val="995235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err="1">
                <a:latin typeface="Times-Bold"/>
              </a:rPr>
              <a:t>Magnetic</a:t>
            </a:r>
            <a:r>
              <a:rPr lang="fr-FR" b="1" dirty="0">
                <a:latin typeface="Times-Bold"/>
              </a:rPr>
              <a:t> Moment of </a:t>
            </a:r>
            <a:r>
              <a:rPr lang="fr-FR" b="1" dirty="0" smtClean="0">
                <a:latin typeface="Times-Bold"/>
              </a:rPr>
              <a:t>Nucleus</a:t>
            </a:r>
            <a:endParaRPr lang="fr-FR" dirty="0"/>
          </a:p>
        </p:txBody>
      </p:sp>
      <p:sp>
        <p:nvSpPr>
          <p:cNvPr id="3" name="Espace réservé du contenu 2"/>
          <p:cNvSpPr>
            <a:spLocks noGrp="1"/>
          </p:cNvSpPr>
          <p:nvPr>
            <p:ph idx="1"/>
          </p:nvPr>
        </p:nvSpPr>
        <p:spPr/>
        <p:txBody>
          <a:bodyPr/>
          <a:lstStyle/>
          <a:p>
            <a:r>
              <a:rPr lang="en-US" dirty="0">
                <a:solidFill>
                  <a:srgbClr val="000000"/>
                </a:solidFill>
                <a:latin typeface="Tahoma" panose="020B0604030504040204" pitchFamily="34" charset="0"/>
              </a:rPr>
              <a:t>The net or bulk magnetization of the sample is given by M </a:t>
            </a:r>
            <a:r>
              <a:rPr lang="en-US" dirty="0"/>
              <a:t>and is the sum of each individual magnetic vector, or</a:t>
            </a:r>
            <a:r>
              <a:rPr lang="en-US" dirty="0">
                <a:solidFill>
                  <a:srgbClr val="000000"/>
                </a:solidFill>
                <a:latin typeface="Tahoma" panose="020B0604030504040204" pitchFamily="34" charset="0"/>
              </a:rPr>
              <a:t> </a:t>
            </a:r>
          </a:p>
          <a:p>
            <a:endParaRPr lang="en-US" dirty="0">
              <a:solidFill>
                <a:srgbClr val="000000"/>
              </a:solidFill>
              <a:latin typeface="Tahoma" panose="020B0604030504040204" pitchFamily="34" charset="0"/>
            </a:endParaRPr>
          </a:p>
          <a:p>
            <a:endParaRPr lang="en-US" dirty="0"/>
          </a:p>
          <a:p>
            <a:r>
              <a:rPr lang="en-US" dirty="0"/>
              <a:t>since these magnetic moments are vectors and are randomly aligned, the bulk magnetization arising from the nucleus is zero. There may be unpaired electrons which give rise to paramagnetic, anti ferromagnetic, or ferromagnetic properties. However, if an external magnetic field is applied, the nuclei will align either with or against the field and result in a non-zero bulk magnetization.</a:t>
            </a:r>
            <a:endParaRPr lang="fr-FR" dirty="0"/>
          </a:p>
          <a:p>
            <a:endParaRPr lang="fr-FR" dirty="0"/>
          </a:p>
        </p:txBody>
      </p:sp>
      <p:pic>
        <p:nvPicPr>
          <p:cNvPr id="5" name="Image 4"/>
          <p:cNvPicPr>
            <a:picLocks noChangeAspect="1"/>
          </p:cNvPicPr>
          <p:nvPr/>
        </p:nvPicPr>
        <p:blipFill>
          <a:blip r:embed="rId2"/>
          <a:stretch>
            <a:fillRect/>
          </a:stretch>
        </p:blipFill>
        <p:spPr>
          <a:xfrm>
            <a:off x="4691796" y="3121768"/>
            <a:ext cx="941152" cy="407705"/>
          </a:xfrm>
          <a:prstGeom prst="rect">
            <a:avLst/>
          </a:prstGeom>
        </p:spPr>
      </p:pic>
    </p:spTree>
    <p:extLst>
      <p:ext uri="{BB962C8B-B14F-4D97-AF65-F5344CB8AC3E}">
        <p14:creationId xmlns:p14="http://schemas.microsoft.com/office/powerpoint/2010/main" val="2871908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5146" y="655824"/>
            <a:ext cx="7504565" cy="750655"/>
          </a:xfrm>
          <a:prstGeom prst="rect">
            <a:avLst/>
          </a:prstGeom>
        </p:spPr>
        <p:txBody>
          <a:bodyPr wrap="square">
            <a:spAutoFit/>
          </a:bodyPr>
          <a:lstStyle/>
          <a:p>
            <a:pPr lvl="0" algn="just">
              <a:lnSpc>
                <a:spcPct val="150000"/>
              </a:lnSpc>
              <a:spcBef>
                <a:spcPts val="1200"/>
              </a:spcBef>
            </a:pPr>
            <a:r>
              <a:rPr lang="en-US" sz="3200" b="1" dirty="0"/>
              <a:t>Nuclei in a Static Magnetic Field B0</a:t>
            </a:r>
            <a:endParaRPr lang="fr-FR" sz="3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Image 3"/>
          <p:cNvPicPr/>
          <p:nvPr/>
        </p:nvPicPr>
        <p:blipFill>
          <a:blip r:embed="rId2"/>
          <a:srcRect/>
          <a:stretch>
            <a:fillRect/>
          </a:stretch>
        </p:blipFill>
        <p:spPr bwMode="auto">
          <a:xfrm>
            <a:off x="2087954" y="1493345"/>
            <a:ext cx="7803019" cy="5268063"/>
          </a:xfrm>
          <a:prstGeom prst="rect">
            <a:avLst/>
          </a:prstGeom>
          <a:noFill/>
          <a:ln w="9525">
            <a:noFill/>
            <a:miter lim="800000"/>
            <a:headEnd/>
            <a:tailEnd/>
          </a:ln>
        </p:spPr>
      </p:pic>
    </p:spTree>
    <p:extLst>
      <p:ext uri="{BB962C8B-B14F-4D97-AF65-F5344CB8AC3E}">
        <p14:creationId xmlns:p14="http://schemas.microsoft.com/office/powerpoint/2010/main" val="3306089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7647" y="428196"/>
            <a:ext cx="8610600" cy="1293028"/>
          </a:xfrm>
        </p:spPr>
        <p:txBody>
          <a:bodyPr/>
          <a:lstStyle/>
          <a:p>
            <a:r>
              <a:rPr lang="en-US" b="1" dirty="0"/>
              <a:t>Nuclei in a Static Magnetic Field </a:t>
            </a:r>
            <a:r>
              <a:rPr lang="en-US" b="1" dirty="0" smtClean="0"/>
              <a:t>B0</a:t>
            </a:r>
            <a:endParaRPr lang="fr-FR" b="1" dirty="0"/>
          </a:p>
        </p:txBody>
      </p:sp>
      <p:sp>
        <p:nvSpPr>
          <p:cNvPr id="3" name="Espace réservé du contenu 2"/>
          <p:cNvSpPr>
            <a:spLocks noGrp="1"/>
          </p:cNvSpPr>
          <p:nvPr>
            <p:ph idx="1"/>
          </p:nvPr>
        </p:nvSpPr>
        <p:spPr>
          <a:xfrm>
            <a:off x="337979" y="3536826"/>
            <a:ext cx="10820400" cy="397545"/>
          </a:xfrm>
        </p:spPr>
        <p:txBody>
          <a:bodyPr/>
          <a:lstStyle/>
          <a:p>
            <a:r>
              <a:rPr lang="en-US" dirty="0" smtClean="0"/>
              <a:t>B </a:t>
            </a:r>
            <a:r>
              <a:rPr lang="en-US" dirty="0"/>
              <a:t>= Bo two possible spin states.</a:t>
            </a:r>
            <a:endParaRPr lang="fr-FR" dirty="0"/>
          </a:p>
        </p:txBody>
      </p:sp>
      <p:pic>
        <p:nvPicPr>
          <p:cNvPr id="5" name="Image 4"/>
          <p:cNvPicPr>
            <a:picLocks noChangeAspect="1"/>
          </p:cNvPicPr>
          <p:nvPr/>
        </p:nvPicPr>
        <p:blipFill>
          <a:blip r:embed="rId2"/>
          <a:stretch>
            <a:fillRect/>
          </a:stretch>
        </p:blipFill>
        <p:spPr>
          <a:xfrm>
            <a:off x="5402044" y="2004508"/>
            <a:ext cx="6489682" cy="335457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23841" y="4018883"/>
                <a:ext cx="5065924" cy="683970"/>
              </a:xfrm>
              <a:prstGeom prst="rect">
                <a:avLst/>
              </a:prstGeom>
            </p:spPr>
            <p:txBody>
              <a:bodyPr wrap="square">
                <a:spAutoFit/>
              </a:bodyPr>
              <a:lstStyle/>
              <a:p>
                <a:pPr algn="just"/>
                <a:r>
                  <a:rPr lang="en-US" dirty="0" smtClean="0"/>
                  <a:t>The </a:t>
                </a:r>
                <a:r>
                  <a:rPr lang="en-US" dirty="0" err="1" smtClean="0"/>
                  <a:t>magnetisation</a:t>
                </a:r>
                <a:r>
                  <a:rPr lang="en-US" dirty="0" smtClean="0"/>
                  <a:t> </a:t>
                </a:r>
                <a:r>
                  <a:rPr lang="fr-FR" dirty="0" err="1" smtClean="0">
                    <a:effectLst/>
                    <a:latin typeface="Times New Roman" panose="02020603050405020304" pitchFamily="18" charset="0"/>
                    <a:ea typeface="Times New Roman" panose="02020603050405020304" pitchFamily="18" charset="0"/>
                  </a:rPr>
                  <a:t>vector</a:t>
                </a:r>
                <a:r>
                  <a:rPr lang="fr-FR" dirty="0" smtClean="0">
                    <a:effectLst/>
                    <a:latin typeface="Times New Roman" panose="02020603050405020304" pitchFamily="18" charset="0"/>
                    <a:ea typeface="Times New Roman" panose="02020603050405020304" pitchFamily="18" charset="0"/>
                  </a:rPr>
                  <a:t> </a:t>
                </a:r>
                <a14:m>
                  <m:oMath xmlns:m="http://schemas.openxmlformats.org/officeDocument/2006/math">
                    <m:acc>
                      <m:accPr>
                        <m:chr m:val="⃑"/>
                        <m:ctrlPr>
                          <a:rPr lang="fr-FR" i="1">
                            <a:effectLst/>
                            <a:latin typeface="Cambria Math"/>
                            <a:ea typeface="Times New Roman" panose="02020603050405020304" pitchFamily="18" charset="0"/>
                            <a:cs typeface="Times New Roman" panose="02020603050405020304" pitchFamily="18" charset="0"/>
                          </a:rPr>
                        </m:ctrlPr>
                      </m:accPr>
                      <m:e>
                        <m:r>
                          <a:rPr lang="fr-FR" i="1">
                            <a:effectLst/>
                            <a:latin typeface="Cambria Math" panose="02040503050406030204" pitchFamily="18" charset="0"/>
                            <a:ea typeface="Times New Roman" panose="02020603050405020304" pitchFamily="18" charset="0"/>
                            <a:cs typeface="Times New Roman" panose="02020603050405020304" pitchFamily="18" charset="0"/>
                          </a:rPr>
                          <m:t>𝑀</m:t>
                        </m:r>
                      </m:e>
                    </m:acc>
                  </m:oMath>
                </a14:m>
                <a:r>
                  <a:rPr lang="fr-FR" dirty="0">
                    <a:effectLst/>
                    <a:latin typeface="Times New Roman" panose="02020603050405020304" pitchFamily="18" charset="0"/>
                    <a:ea typeface="Times New Roman" panose="02020603050405020304" pitchFamily="18" charset="0"/>
                  </a:rPr>
                  <a:t> </a:t>
                </a:r>
                <a:r>
                  <a:rPr lang="fr-FR" dirty="0" err="1" smtClean="0">
                    <a:latin typeface="Times New Roman" panose="02020603050405020304" pitchFamily="18" charset="0"/>
                    <a:ea typeface="Times New Roman" panose="02020603050405020304" pitchFamily="18" charset="0"/>
                  </a:rPr>
                  <a:t>is</a:t>
                </a:r>
                <a:r>
                  <a:rPr lang="fr-FR" dirty="0" smtClean="0">
                    <a:effectLst/>
                    <a:latin typeface="Times New Roman" panose="02020603050405020304" pitchFamily="18" charset="0"/>
                    <a:ea typeface="Times New Roman" panose="02020603050405020304" pitchFamily="18" charset="0"/>
                  </a:rPr>
                  <a:t> not </a:t>
                </a:r>
                <a:r>
                  <a:rPr lang="fr-FR" dirty="0" err="1" smtClean="0">
                    <a:effectLst/>
                    <a:latin typeface="Times New Roman" panose="02020603050405020304" pitchFamily="18" charset="0"/>
                    <a:ea typeface="Times New Roman" panose="02020603050405020304" pitchFamily="18" charset="0"/>
                  </a:rPr>
                  <a:t>zero</a:t>
                </a:r>
                <a14:m>
                  <m:oMath xmlns:m="http://schemas.openxmlformats.org/officeDocument/2006/math">
                    <m:r>
                      <a:rPr lang="fr-FR" i="1">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effectLst/>
                            <a:latin typeface="Cambria Math"/>
                            <a:ea typeface="Times New Roman" panose="02020603050405020304" pitchFamily="18" charset="0"/>
                            <a:cs typeface="Times New Roman" panose="02020603050405020304" pitchFamily="18" charset="0"/>
                          </a:rPr>
                        </m:ctrlPr>
                      </m:accPr>
                      <m:e>
                        <m:r>
                          <a:rPr lang="fr-FR" i="1">
                            <a:effectLst/>
                            <a:latin typeface="Cambria Math" panose="02040503050406030204" pitchFamily="18" charset="0"/>
                            <a:ea typeface="Times New Roman" panose="02020603050405020304" pitchFamily="18" charset="0"/>
                            <a:cs typeface="Times New Roman" panose="02020603050405020304" pitchFamily="18" charset="0"/>
                          </a:rPr>
                          <m:t>𝑀</m:t>
                        </m:r>
                      </m:e>
                    </m:acc>
                    <m:r>
                      <a:rPr lang="fr-FR" i="1">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fr-FR" i="1">
                            <a:effectLst/>
                            <a:latin typeface="Cambria Math"/>
                            <a:ea typeface="Times New Roman" panose="02020603050405020304" pitchFamily="18" charset="0"/>
                            <a:cs typeface="Times New Roman" panose="02020603050405020304" pitchFamily="18" charset="0"/>
                          </a:rPr>
                        </m:ctrlPr>
                      </m:naryPr>
                      <m:sub>
                        <m:r>
                          <a:rPr lang="fr-FR"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fr-FR"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i="1">
                            <a:effectLst/>
                            <a:latin typeface="Cambria Math" panose="02040503050406030204" pitchFamily="18" charset="0"/>
                            <a:ea typeface="Times New Roman" panose="02020603050405020304" pitchFamily="18" charset="0"/>
                          </a:rPr>
                          <m:t>−</m:t>
                        </m:r>
                        <m:r>
                          <a:rPr lang="fr-FR" i="1">
                            <a:effectLst/>
                            <a:latin typeface="Cambria Math" panose="02040503050406030204" pitchFamily="18" charset="0"/>
                            <a:ea typeface="Times New Roman" panose="02020603050405020304" pitchFamily="18" charset="0"/>
                            <a:cs typeface="Times New Roman" panose="02020603050405020304" pitchFamily="18" charset="0"/>
                          </a:rPr>
                          <m:t>1</m:t>
                        </m:r>
                      </m:sup>
                      <m:e>
                        <m:sSub>
                          <m:sSubPr>
                            <m:ctrlPr>
                              <a:rPr lang="fr-FR" i="1">
                                <a:effectLst/>
                                <a:latin typeface="Cambria Math"/>
                                <a:ea typeface="Times New Roman" panose="02020603050405020304" pitchFamily="18" charset="0"/>
                                <a:cs typeface="Times New Roman" panose="02020603050405020304" pitchFamily="18" charset="0"/>
                              </a:rPr>
                            </m:ctrlPr>
                          </m:sSubPr>
                          <m:e>
                            <m:acc>
                              <m:accPr>
                                <m:chr m:val="⃑"/>
                                <m:ctrlPr>
                                  <a:rPr lang="fr-FR" i="1">
                                    <a:effectLst/>
                                    <a:latin typeface="Cambria Math"/>
                                    <a:ea typeface="Times New Roman" panose="02020603050405020304" pitchFamily="18" charset="0"/>
                                    <a:cs typeface="Times New Roman" panose="02020603050405020304" pitchFamily="18" charset="0"/>
                                  </a:rPr>
                                </m:ctrlPr>
                              </m:accPr>
                              <m:e>
                                <m:r>
                                  <a:rPr lang="fr-FR" i="1">
                                    <a:effectLst/>
                                    <a:latin typeface="Cambria Math" panose="02040503050406030204" pitchFamily="18" charset="0"/>
                                    <a:ea typeface="Times New Roman" panose="02020603050405020304" pitchFamily="18" charset="0"/>
                                  </a:rPr>
                                  <m:t>µ</m:t>
                                </m:r>
                              </m:e>
                            </m:acc>
                          </m:e>
                          <m:sub>
                            <m:r>
                              <a:rPr lang="fr-FR" i="1">
                                <a:effectLst/>
                                <a:latin typeface="Cambria Math" panose="02040503050406030204" pitchFamily="18" charset="0"/>
                                <a:ea typeface="Times New Roman" panose="02020603050405020304" pitchFamily="18" charset="0"/>
                                <a:cs typeface="Times New Roman" panose="02020603050405020304" pitchFamily="18" charset="0"/>
                              </a:rPr>
                              <m:t>𝑖</m:t>
                            </m:r>
                          </m:sub>
                        </m:sSub>
                      </m:e>
                    </m:nary>
                  </m:oMath>
                </a14:m>
                <a:r>
                  <a:rPr lang="fr-FR" dirty="0">
                    <a:effectLst/>
                    <a:latin typeface="Times New Roman" panose="02020603050405020304" pitchFamily="18" charset="0"/>
                    <a:ea typeface="Times New Roman" panose="02020603050405020304" pitchFamily="18" charset="0"/>
                  </a:rPr>
                  <a:t>. </a:t>
                </a:r>
                <a:r>
                  <a:rPr lang="fr-FR" dirty="0" err="1" smtClean="0">
                    <a:latin typeface="Times New Roman" panose="02020603050405020304" pitchFamily="18" charset="0"/>
                    <a:ea typeface="Times New Roman" panose="02020603050405020304" pitchFamily="18" charset="0"/>
                  </a:rPr>
                  <a:t>where</a:t>
                </a:r>
                <a:r>
                  <a:rPr lang="fr-FR" dirty="0" smtClean="0">
                    <a:effectLst/>
                    <a:latin typeface="Times New Roman" panose="02020603050405020304" pitchFamily="18" charset="0"/>
                    <a:ea typeface="Times New Roman" panose="02020603050405020304" pitchFamily="18" charset="0"/>
                  </a:rPr>
                  <a:t> </a:t>
                </a:r>
                <a:r>
                  <a:rPr lang="fr-FR" dirty="0">
                    <a:effectLst/>
                    <a:latin typeface="Times New Roman" panose="02020603050405020304" pitchFamily="18" charset="0"/>
                    <a:ea typeface="Times New Roman" panose="02020603050405020304" pitchFamily="18" charset="0"/>
                  </a:rPr>
                  <a:t>n </a:t>
                </a:r>
                <a:r>
                  <a:rPr lang="fr-FR" dirty="0" err="1" smtClean="0">
                    <a:effectLst/>
                    <a:latin typeface="Times New Roman" panose="02020603050405020304" pitchFamily="18" charset="0"/>
                    <a:ea typeface="Times New Roman" panose="02020603050405020304" pitchFamily="18" charset="0"/>
                  </a:rPr>
                  <a:t>is</a:t>
                </a:r>
                <a:r>
                  <a:rPr lang="fr-FR" dirty="0" smtClean="0">
                    <a:effectLst/>
                    <a:latin typeface="Times New Roman" panose="02020603050405020304" pitchFamily="18" charset="0"/>
                    <a:ea typeface="Times New Roman" panose="02020603050405020304" pitchFamily="18" charset="0"/>
                  </a:rPr>
                  <a:t> the spin </a:t>
                </a:r>
                <a:r>
                  <a:rPr lang="fr-FR" dirty="0" err="1" smtClean="0">
                    <a:effectLst/>
                    <a:latin typeface="Times New Roman" panose="02020603050405020304" pitchFamily="18" charset="0"/>
                    <a:ea typeface="Times New Roman" panose="02020603050405020304" pitchFamily="18" charset="0"/>
                  </a:rPr>
                  <a:t>number</a:t>
                </a:r>
                <a:r>
                  <a:rPr lang="fr-FR" dirty="0" smtClean="0">
                    <a:effectLst/>
                    <a:latin typeface="Times New Roman" panose="02020603050405020304" pitchFamily="18" charset="0"/>
                    <a:ea typeface="Times New Roman" panose="02020603050405020304" pitchFamily="18" charset="0"/>
                  </a:rPr>
                  <a:t>.</a:t>
                </a:r>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523841" y="4018883"/>
                <a:ext cx="5065924" cy="683970"/>
              </a:xfrm>
              <a:prstGeom prst="rect">
                <a:avLst/>
              </a:prstGeom>
              <a:blipFill>
                <a:blip r:embed="rId3"/>
                <a:stretch>
                  <a:fillRect l="-6739" t="-18750" b="-100893"/>
                </a:stretch>
              </a:blipFill>
            </p:spPr>
            <p:txBody>
              <a:bodyPr/>
              <a:lstStyle/>
              <a:p>
                <a:r>
                  <a:rPr lang="fr-FR">
                    <a:noFill/>
                  </a:rPr>
                  <a:t> </a:t>
                </a:r>
              </a:p>
            </p:txBody>
          </p:sp>
        </mc:Fallback>
      </mc:AlternateContent>
      <p:sp>
        <p:nvSpPr>
          <p:cNvPr id="7" name="Rectangle 6"/>
          <p:cNvSpPr/>
          <p:nvPr/>
        </p:nvSpPr>
        <p:spPr>
          <a:xfrm>
            <a:off x="426718" y="5478615"/>
            <a:ext cx="11465008" cy="923330"/>
          </a:xfrm>
          <a:prstGeom prst="rect">
            <a:avLst/>
          </a:prstGeom>
        </p:spPr>
        <p:txBody>
          <a:bodyPr wrap="square">
            <a:spAutoFit/>
          </a:bodyPr>
          <a:lstStyle/>
          <a:p>
            <a:pPr algn="just"/>
            <a:r>
              <a:rPr lang="en-US" dirty="0">
                <a:latin typeface="LiberationSerif_24_1"/>
              </a:rPr>
              <a:t>The important consequence of nuclear spin is the energy splitting of degenerate Nuclear Spin states under an external magnetic field. It is possible to drive transition between different spin states by applying radio-frequency electromagnetic radiation. </a:t>
            </a:r>
            <a:endParaRPr lang="fr-FR" dirty="0"/>
          </a:p>
        </p:txBody>
      </p:sp>
      <p:sp>
        <p:nvSpPr>
          <p:cNvPr id="8" name="Rectangle 7"/>
          <p:cNvSpPr/>
          <p:nvPr/>
        </p:nvSpPr>
        <p:spPr>
          <a:xfrm>
            <a:off x="299397" y="1607321"/>
            <a:ext cx="11300748" cy="923330"/>
          </a:xfrm>
          <a:prstGeom prst="rect">
            <a:avLst/>
          </a:prstGeom>
        </p:spPr>
        <p:txBody>
          <a:bodyPr wrap="square">
            <a:spAutoFit/>
          </a:bodyPr>
          <a:lstStyle/>
          <a:p>
            <a:r>
              <a:rPr lang="en-US" dirty="0"/>
              <a:t>In the absence of magnetic field (Bo) these spins are randomly oriented with respect to each other; however when subjected to a magnetic field (Bo) the spins align themselves with and against the direction of Bo corresponding to high and low energy spin states</a:t>
            </a:r>
            <a:endParaRPr lang="fr-FR" dirty="0"/>
          </a:p>
        </p:txBody>
      </p:sp>
    </p:spTree>
    <p:extLst>
      <p:ext uri="{BB962C8B-B14F-4D97-AF65-F5344CB8AC3E}">
        <p14:creationId xmlns:p14="http://schemas.microsoft.com/office/powerpoint/2010/main" val="3530020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a:t>Nuclear Energy Levels in a Magnetic Field</a:t>
            </a:r>
            <a:br>
              <a:rPr lang="en-US" b="1" dirty="0"/>
            </a:br>
            <a:endParaRPr lang="fr-FR" dirty="0"/>
          </a:p>
        </p:txBody>
      </p:sp>
      <p:sp>
        <p:nvSpPr>
          <p:cNvPr id="4" name="Rectangle 1"/>
          <p:cNvSpPr>
            <a:spLocks noGrp="1" noChangeArrowheads="1"/>
          </p:cNvSpPr>
          <p:nvPr>
            <p:ph idx="1"/>
          </p:nvPr>
        </p:nvSpPr>
        <p:spPr bwMode="auto">
          <a:xfrm>
            <a:off x="411865" y="1958995"/>
            <a:ext cx="115957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smtClean="0">
                <a:ln>
                  <a:noFill/>
                </a:ln>
                <a:solidFill>
                  <a:srgbClr val="000000"/>
                </a:solidFill>
                <a:effectLst/>
                <a:cs typeface="Arial" panose="020B0604020202020204" pitchFamily="34" charset="0"/>
              </a:rPr>
              <a:t>In the use of an </a:t>
            </a:r>
            <a:r>
              <a:rPr kumimoji="0" lang="fr-FR" altLang="fr-FR" sz="1800" b="1" i="0" u="none" strike="noStrike" cap="none" normalizeH="0" baseline="0" dirty="0" err="1" smtClean="0">
                <a:ln>
                  <a:noFill/>
                </a:ln>
                <a:solidFill>
                  <a:srgbClr val="000000"/>
                </a:solidFill>
                <a:effectLst/>
                <a:cs typeface="Arial" panose="020B0604020202020204" pitchFamily="34" charset="0"/>
              </a:rPr>
              <a:t>external</a:t>
            </a:r>
            <a:r>
              <a:rPr kumimoji="0" lang="fr-FR" altLang="fr-FR" sz="1800" b="1" i="0" u="none" strike="noStrike" cap="none" normalizeH="0" baseline="0" dirty="0" smtClean="0">
                <a:ln>
                  <a:noFill/>
                </a:ln>
                <a:solidFill>
                  <a:srgbClr val="000000"/>
                </a:solidFill>
                <a:effectLst/>
                <a:cs typeface="Arial" panose="020B0604020202020204" pitchFamily="34" charset="0"/>
              </a:rPr>
              <a:t> </a:t>
            </a:r>
            <a:r>
              <a:rPr kumimoji="0" lang="fr-FR" altLang="fr-FR" sz="1800" b="1" i="0" u="none" strike="noStrike" cap="none" normalizeH="0" baseline="0" dirty="0" err="1" smtClean="0">
                <a:ln>
                  <a:noFill/>
                </a:ln>
                <a:solidFill>
                  <a:srgbClr val="000000"/>
                </a:solidFill>
                <a:effectLst/>
                <a:cs typeface="Arial" panose="020B0604020202020204" pitchFamily="34" charset="0"/>
              </a:rPr>
              <a:t>magnetic</a:t>
            </a:r>
            <a:r>
              <a:rPr kumimoji="0" lang="fr-FR" altLang="fr-FR" sz="1800" b="1" i="0" u="none" strike="noStrike" cap="none" normalizeH="0" baseline="0" dirty="0" smtClean="0">
                <a:ln>
                  <a:noFill/>
                </a:ln>
                <a:solidFill>
                  <a:srgbClr val="000000"/>
                </a:solidFill>
                <a:effectLst/>
                <a:cs typeface="Arial" panose="020B0604020202020204" pitchFamily="34" charset="0"/>
              </a:rPr>
              <a:t> </a:t>
            </a:r>
            <a:r>
              <a:rPr kumimoji="0" lang="fr-FR" altLang="fr-FR" sz="1800" b="1" i="0" u="none" strike="noStrike" cap="none" normalizeH="0" baseline="0" dirty="0" err="1" smtClean="0">
                <a:ln>
                  <a:noFill/>
                </a:ln>
                <a:solidFill>
                  <a:srgbClr val="000000"/>
                </a:solidFill>
                <a:effectLst/>
                <a:cs typeface="Arial" panose="020B0604020202020204" pitchFamily="34" charset="0"/>
              </a:rPr>
              <a:t>field</a:t>
            </a:r>
            <a:r>
              <a:rPr lang="fr-FR" altLang="fr-FR" sz="1800" b="1" dirty="0" smtClean="0">
                <a:solidFill>
                  <a:srgbClr val="000000"/>
                </a:solidFill>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err="1" smtClean="0">
                <a:ln>
                  <a:noFill/>
                </a:ln>
                <a:solidFill>
                  <a:srgbClr val="000000"/>
                </a:solidFill>
                <a:effectLst/>
                <a:cs typeface="Arial" panose="020B0604020202020204" pitchFamily="34" charset="0"/>
              </a:rPr>
              <a:t>Initially</a:t>
            </a:r>
            <a:r>
              <a:rPr kumimoji="0" lang="fr-FR" altLang="fr-FR" sz="1800" b="0" i="0" u="none" strike="noStrike" cap="none" normalizeH="0" baseline="0" dirty="0" smtClean="0">
                <a:ln>
                  <a:noFill/>
                </a:ln>
                <a:solidFill>
                  <a:srgbClr val="000000"/>
                </a:solidFill>
                <a:effectLst/>
                <a:cs typeface="Arial" panose="020B0604020202020204" pitchFamily="34" charset="0"/>
              </a:rPr>
              <a:t>, the nucleus </a:t>
            </a:r>
            <a:r>
              <a:rPr kumimoji="0" lang="fr-FR" altLang="fr-FR" sz="1800" b="0" i="0" u="none" strike="noStrike" cap="none" normalizeH="0" baseline="0" dirty="0" err="1" smtClean="0">
                <a:ln>
                  <a:noFill/>
                </a:ln>
                <a:solidFill>
                  <a:srgbClr val="000000"/>
                </a:solidFill>
                <a:effectLst/>
                <a:cs typeface="Arial" panose="020B0604020202020204" pitchFamily="34" charset="0"/>
              </a:rPr>
              <a:t>is</a:t>
            </a:r>
            <a:r>
              <a:rPr kumimoji="0" lang="fr-FR" altLang="fr-FR" sz="1800" b="0" i="0" u="none" strike="noStrike" cap="none" normalizeH="0" baseline="0" dirty="0" smtClean="0">
                <a:ln>
                  <a:noFill/>
                </a:ln>
                <a:solidFill>
                  <a:srgbClr val="000000"/>
                </a:solidFill>
                <a:effectLst/>
                <a:cs typeface="Arial" panose="020B0604020202020204" pitchFamily="34" charset="0"/>
              </a:rPr>
              <a:t> in the </a:t>
            </a:r>
            <a:r>
              <a:rPr kumimoji="0" lang="fr-FR" altLang="fr-FR" sz="1800" b="0" i="0" u="none" strike="noStrike" cap="none" normalizeH="0" baseline="0" dirty="0" err="1" smtClean="0">
                <a:ln>
                  <a:noFill/>
                </a:ln>
                <a:solidFill>
                  <a:srgbClr val="000000"/>
                </a:solidFill>
                <a:effectLst/>
                <a:cs typeface="Arial" panose="020B0604020202020204" pitchFamily="34" charset="0"/>
              </a:rPr>
              <a:t>nuclear</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ground</a:t>
            </a:r>
            <a:r>
              <a:rPr kumimoji="0" lang="fr-FR" altLang="fr-FR" sz="1800" b="0" i="0" u="none" strike="noStrike" cap="none" normalizeH="0" baseline="0" dirty="0" smtClean="0">
                <a:ln>
                  <a:noFill/>
                </a:ln>
                <a:solidFill>
                  <a:srgbClr val="000000"/>
                </a:solidFill>
                <a:effectLst/>
                <a:cs typeface="Arial" panose="020B0604020202020204" pitchFamily="34" charset="0"/>
              </a:rPr>
              <a:t> state </a:t>
            </a:r>
            <a:r>
              <a:rPr kumimoji="0" lang="fr-FR" altLang="fr-FR" sz="1800" b="0" i="0" u="none" strike="noStrike" cap="none" normalizeH="0" baseline="0" dirty="0" err="1" smtClean="0">
                <a:ln>
                  <a:noFill/>
                </a:ln>
                <a:solidFill>
                  <a:srgbClr val="000000"/>
                </a:solidFill>
                <a:effectLst/>
                <a:cs typeface="Arial" panose="020B0604020202020204" pitchFamily="34" charset="0"/>
              </a:rPr>
              <a:t>which</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is</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degenerate</a:t>
            </a:r>
            <a:r>
              <a:rPr kumimoji="0" lang="fr-FR" altLang="fr-FR" sz="1800" b="0" i="0" u="none" strike="noStrike" cap="none" normalizeH="0" baseline="0" dirty="0" smtClean="0">
                <a:ln>
                  <a:noFill/>
                </a:ln>
                <a:solidFill>
                  <a:srgbClr val="000000"/>
                </a:solidFill>
                <a:effectLst/>
                <a:cs typeface="Arial" panose="020B0604020202020204" pitchFamily="34" charset="0"/>
              </a:rPr>
              <a:t>. The </a:t>
            </a:r>
            <a:r>
              <a:rPr kumimoji="0" lang="fr-FR" altLang="fr-FR" sz="1800" b="0" i="0" u="none" strike="noStrike" cap="none" normalizeH="0" baseline="0" dirty="0" err="1" smtClean="0">
                <a:ln>
                  <a:noFill/>
                </a:ln>
                <a:solidFill>
                  <a:srgbClr val="000000"/>
                </a:solidFill>
                <a:effectLst/>
                <a:cs typeface="Arial" panose="020B0604020202020204" pitchFamily="34" charset="0"/>
              </a:rPr>
              <a:t>degeneracy</a:t>
            </a:r>
            <a:r>
              <a:rPr kumimoji="0" lang="fr-FR" altLang="fr-FR" sz="1800" b="0" i="0" u="none" strike="noStrike" cap="none" normalizeH="0" baseline="0" dirty="0" smtClean="0">
                <a:ln>
                  <a:noFill/>
                </a:ln>
                <a:solidFill>
                  <a:srgbClr val="000000"/>
                </a:solidFill>
                <a:effectLst/>
                <a:cs typeface="Arial" panose="020B0604020202020204" pitchFamily="34" charset="0"/>
              </a:rPr>
              <a:t> of the </a:t>
            </a:r>
            <a:r>
              <a:rPr kumimoji="0" lang="fr-FR" altLang="fr-FR" sz="1800" b="0" i="0" u="none" strike="noStrike" cap="none" normalizeH="0" baseline="0" dirty="0" err="1" smtClean="0">
                <a:ln>
                  <a:noFill/>
                </a:ln>
                <a:solidFill>
                  <a:srgbClr val="000000"/>
                </a:solidFill>
                <a:effectLst/>
                <a:cs typeface="Arial" panose="020B0604020202020204" pitchFamily="34" charset="0"/>
              </a:rPr>
              <a:t>ground</a:t>
            </a:r>
            <a:r>
              <a:rPr kumimoji="0" lang="fr-FR" altLang="fr-FR" sz="1800" b="0" i="0" u="none" strike="noStrike" cap="none" normalizeH="0" baseline="0" dirty="0" smtClean="0">
                <a:ln>
                  <a:noFill/>
                </a:ln>
                <a:solidFill>
                  <a:srgbClr val="000000"/>
                </a:solidFill>
                <a:effectLst/>
                <a:cs typeface="Arial" panose="020B0604020202020204" pitchFamily="34" charset="0"/>
              </a:rPr>
              <a:t> state </a:t>
            </a:r>
            <a:r>
              <a:rPr kumimoji="0" lang="fr-FR" altLang="fr-FR" sz="1800" b="0" i="0" u="none" strike="noStrike" cap="none" normalizeH="0" baseline="0" dirty="0" err="1" smtClean="0">
                <a:ln>
                  <a:noFill/>
                </a:ln>
                <a:solidFill>
                  <a:srgbClr val="000000"/>
                </a:solidFill>
                <a:effectLst/>
                <a:cs typeface="Arial" panose="020B0604020202020204" pitchFamily="34" charset="0"/>
              </a:rPr>
              <a:t>is</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smtClean="0">
                <a:ln>
                  <a:noFill/>
                </a:ln>
                <a:solidFill>
                  <a:srgbClr val="000000"/>
                </a:solidFill>
                <a:effectLst/>
                <a:latin typeface="MathJax_Main"/>
                <a:cs typeface="Arial" panose="020B0604020202020204" pitchFamily="34" charset="0"/>
              </a:rPr>
              <a:t>2</a:t>
            </a:r>
            <a:r>
              <a:rPr kumimoji="0" lang="fr-FR" altLang="fr-FR" sz="1800" b="0" i="0" u="none" strike="noStrike" cap="none" normalizeH="0" baseline="0" dirty="0" smtClean="0">
                <a:ln>
                  <a:noFill/>
                </a:ln>
                <a:solidFill>
                  <a:srgbClr val="000000"/>
                </a:solidFill>
                <a:effectLst/>
                <a:latin typeface="MathJax_Math-italic"/>
                <a:cs typeface="Arial" panose="020B0604020202020204" pitchFamily="34" charset="0"/>
              </a:rPr>
              <a:t>I</a:t>
            </a:r>
            <a:r>
              <a:rPr kumimoji="0" lang="fr-FR" altLang="fr-FR" sz="1800" b="0" i="0" u="none" strike="noStrike" cap="none" normalizeH="0" baseline="0" dirty="0" smtClean="0">
                <a:ln>
                  <a:noFill/>
                </a:ln>
                <a:solidFill>
                  <a:srgbClr val="000000"/>
                </a:solidFill>
                <a:effectLst/>
                <a:latin typeface="MathJax_Main"/>
                <a:cs typeface="Arial" panose="020B0604020202020204" pitchFamily="34" charset="0"/>
              </a:rPr>
              <a:t>+1</a:t>
            </a:r>
            <a:r>
              <a:rPr kumimoji="0" lang="fr-FR" altLang="fr-FR" sz="1800" b="0" i="0" u="none" strike="noStrike" cap="none" normalizeH="0" baseline="0" dirty="0" smtClean="0">
                <a:ln>
                  <a:noFill/>
                </a:ln>
                <a:solidFill>
                  <a:srgbClr val="000000"/>
                </a:solidFill>
                <a:effectLst/>
                <a:cs typeface="Arial" panose="020B0604020202020204" pitchFamily="34" charset="0"/>
              </a:rPr>
              <a:t>. The application of a </a:t>
            </a:r>
            <a:r>
              <a:rPr kumimoji="0" lang="fr-FR" altLang="fr-FR" sz="1800" b="0" i="0" u="none" strike="noStrike" cap="none" normalizeH="0" baseline="0" dirty="0" err="1" smtClean="0">
                <a:ln>
                  <a:noFill/>
                </a:ln>
                <a:solidFill>
                  <a:srgbClr val="000000"/>
                </a:solidFill>
                <a:effectLst/>
                <a:cs typeface="Arial" panose="020B0604020202020204" pitchFamily="34" charset="0"/>
              </a:rPr>
              <a:t>magnetic</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field</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splits</a:t>
            </a:r>
            <a:r>
              <a:rPr kumimoji="0" lang="fr-FR" altLang="fr-FR" sz="1800" b="0" i="0" u="none" strike="noStrike" cap="none" normalizeH="0" baseline="0" dirty="0" smtClean="0">
                <a:ln>
                  <a:noFill/>
                </a:ln>
                <a:solidFill>
                  <a:srgbClr val="000000"/>
                </a:solidFill>
                <a:effectLst/>
                <a:cs typeface="Arial" panose="020B0604020202020204" pitchFamily="34" charset="0"/>
              </a:rPr>
              <a:t> the </a:t>
            </a:r>
            <a:r>
              <a:rPr kumimoji="0" lang="fr-FR" altLang="fr-FR" sz="1800" b="0" i="0" u="none" strike="noStrike" cap="none" normalizeH="0" baseline="0" dirty="0" err="1" smtClean="0">
                <a:ln>
                  <a:noFill/>
                </a:ln>
                <a:solidFill>
                  <a:srgbClr val="000000"/>
                </a:solidFill>
                <a:effectLst/>
                <a:cs typeface="Arial" panose="020B0604020202020204" pitchFamily="34" charset="0"/>
              </a:rPr>
              <a:t>degenerate</a:t>
            </a:r>
            <a:r>
              <a:rPr kumimoji="0" lang="fr-FR" altLang="fr-FR" sz="1800" b="0" i="0" u="none" strike="noStrike" cap="none" normalizeH="0" baseline="0" dirty="0" smtClean="0">
                <a:ln>
                  <a:noFill/>
                </a:ln>
                <a:solidFill>
                  <a:srgbClr val="000000"/>
                </a:solidFill>
                <a:effectLst/>
                <a:cs typeface="Arial" panose="020B0604020202020204" pitchFamily="34" charset="0"/>
              </a:rPr>
              <a:t> 2I+1 </a:t>
            </a:r>
            <a:r>
              <a:rPr kumimoji="0" lang="fr-FR" altLang="fr-FR" sz="1800" b="0" i="0" u="none" strike="noStrike" cap="none" normalizeH="0" baseline="0" dirty="0" err="1" smtClean="0">
                <a:ln>
                  <a:noFill/>
                </a:ln>
                <a:solidFill>
                  <a:srgbClr val="000000"/>
                </a:solidFill>
                <a:effectLst/>
                <a:cs typeface="Arial" panose="020B0604020202020204" pitchFamily="34" charset="0"/>
              </a:rPr>
              <a:t>nuclear</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energy</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levels</a:t>
            </a:r>
            <a:r>
              <a:rPr kumimoji="0" lang="fr-FR" altLang="fr-FR" sz="1800" b="0" i="0" u="none" strike="noStrike" cap="none" normalizeH="0" baseline="0" dirty="0" smtClean="0">
                <a:ln>
                  <a:noFill/>
                </a:ln>
                <a:solidFill>
                  <a:srgbClr val="000000"/>
                </a:solidFill>
                <a:effectLst/>
                <a:cs typeface="Arial" panose="020B0604020202020204" pitchFamily="34" charset="0"/>
              </a:rPr>
              <a:t>. The </a:t>
            </a:r>
            <a:r>
              <a:rPr kumimoji="0" lang="fr-FR" altLang="fr-FR" sz="1800" b="0" i="0" u="none" strike="noStrike" cap="none" normalizeH="0" baseline="0" dirty="0" err="1" smtClean="0">
                <a:ln>
                  <a:noFill/>
                </a:ln>
                <a:solidFill>
                  <a:srgbClr val="000000"/>
                </a:solidFill>
                <a:effectLst/>
                <a:cs typeface="Arial" panose="020B0604020202020204" pitchFamily="34" charset="0"/>
              </a:rPr>
              <a:t>energy</a:t>
            </a:r>
            <a:r>
              <a:rPr kumimoji="0" lang="fr-FR" altLang="fr-FR" sz="1800" b="0" i="0" u="none" strike="noStrike" cap="none" normalizeH="0" baseline="0" dirty="0" smtClean="0">
                <a:ln>
                  <a:noFill/>
                </a:ln>
                <a:solidFill>
                  <a:srgbClr val="000000"/>
                </a:solidFill>
                <a:effectLst/>
                <a:cs typeface="Arial" panose="020B0604020202020204" pitchFamily="34" charset="0"/>
              </a:rPr>
              <a:t> of a </a:t>
            </a:r>
            <a:r>
              <a:rPr kumimoji="0" lang="fr-FR" altLang="fr-FR" sz="1800" b="0" i="0" u="none" strike="noStrike" cap="none" normalizeH="0" baseline="0" dirty="0" err="1" smtClean="0">
                <a:ln>
                  <a:noFill/>
                </a:ln>
                <a:solidFill>
                  <a:srgbClr val="000000"/>
                </a:solidFill>
                <a:effectLst/>
                <a:cs typeface="Arial" panose="020B0604020202020204" pitchFamily="34" charset="0"/>
              </a:rPr>
              <a:t>particular</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level</a:t>
            </a:r>
            <a:r>
              <a:rPr kumimoji="0" lang="fr-FR" altLang="fr-FR" sz="1800" b="0" i="0" u="none" strike="noStrike" cap="none" normalizeH="0" baseline="0" dirty="0" smtClean="0">
                <a:ln>
                  <a:noFill/>
                </a:ln>
                <a:solidFill>
                  <a:srgbClr val="000000"/>
                </a:solidFill>
                <a:effectLst/>
                <a:cs typeface="Arial" panose="020B0604020202020204" pitchFamily="34" charset="0"/>
              </a:rPr>
              <a:t> </a:t>
            </a:r>
            <a:r>
              <a:rPr kumimoji="0" lang="fr-FR" altLang="fr-FR" sz="1800" b="0" i="0" u="none" strike="noStrike" cap="none" normalizeH="0" baseline="0" dirty="0" err="1" smtClean="0">
                <a:ln>
                  <a:noFill/>
                </a:ln>
                <a:solidFill>
                  <a:srgbClr val="000000"/>
                </a:solidFill>
                <a:effectLst/>
                <a:cs typeface="Arial" panose="020B0604020202020204" pitchFamily="34" charset="0"/>
              </a:rPr>
              <a:t>is</a:t>
            </a:r>
            <a:r>
              <a:rPr kumimoji="0" lang="fr-FR" altLang="fr-FR" sz="1800" b="0" i="0" u="none" strike="noStrike" cap="none" normalizeH="0" baseline="0" dirty="0" smtClean="0">
                <a:ln>
                  <a:noFill/>
                </a:ln>
                <a:solidFill>
                  <a:schemeClr val="tx1"/>
                </a:solidFill>
                <a:effectLst/>
              </a:rPr>
              <a:t> </a:t>
            </a:r>
          </a:p>
        </p:txBody>
      </p:sp>
      <p:pic>
        <p:nvPicPr>
          <p:cNvPr id="5" name="Image 4"/>
          <p:cNvPicPr>
            <a:picLocks noChangeAspect="1"/>
          </p:cNvPicPr>
          <p:nvPr/>
        </p:nvPicPr>
        <p:blipFill>
          <a:blip r:embed="rId2"/>
          <a:stretch>
            <a:fillRect/>
          </a:stretch>
        </p:blipFill>
        <p:spPr>
          <a:xfrm>
            <a:off x="5600657" y="3247451"/>
            <a:ext cx="1427746" cy="384393"/>
          </a:xfrm>
          <a:prstGeom prst="rect">
            <a:avLst/>
          </a:prstGeom>
        </p:spPr>
      </p:pic>
      <p:sp>
        <p:nvSpPr>
          <p:cNvPr id="7" name="Rectangle 6"/>
          <p:cNvSpPr/>
          <p:nvPr/>
        </p:nvSpPr>
        <p:spPr>
          <a:xfrm>
            <a:off x="549734" y="3911338"/>
            <a:ext cx="11320040" cy="923330"/>
          </a:xfrm>
          <a:prstGeom prst="rect">
            <a:avLst/>
          </a:prstGeom>
        </p:spPr>
        <p:txBody>
          <a:bodyPr wrap="square">
            <a:spAutoFit/>
          </a:bodyPr>
          <a:lstStyle/>
          <a:p>
            <a:r>
              <a:rPr lang="en-US" dirty="0" smtClean="0">
                <a:solidFill>
                  <a:srgbClr val="000000"/>
                </a:solidFill>
                <a:latin typeface="Tahoma" panose="020B0604030504040204" pitchFamily="34" charset="0"/>
              </a:rPr>
              <a:t>Where B0 is </a:t>
            </a:r>
            <a:r>
              <a:rPr lang="en-US" dirty="0">
                <a:solidFill>
                  <a:srgbClr val="000000"/>
                </a:solidFill>
                <a:latin typeface="Tahoma" panose="020B0604030504040204" pitchFamily="34" charset="0"/>
              </a:rPr>
              <a:t>the external magnetic field. </a:t>
            </a:r>
            <a:endParaRPr lang="en-US" dirty="0" smtClean="0">
              <a:solidFill>
                <a:srgbClr val="000000"/>
              </a:solidFill>
              <a:latin typeface="Tahoma" panose="020B0604030504040204" pitchFamily="34" charset="0"/>
            </a:endParaRPr>
          </a:p>
          <a:p>
            <a:r>
              <a:rPr lang="en-US" dirty="0" smtClean="0">
                <a:solidFill>
                  <a:srgbClr val="000000"/>
                </a:solidFill>
                <a:latin typeface="Tahoma" panose="020B0604030504040204" pitchFamily="34" charset="0"/>
              </a:rPr>
              <a:t>Along </a:t>
            </a:r>
            <a:r>
              <a:rPr lang="en-US" dirty="0">
                <a:solidFill>
                  <a:srgbClr val="000000"/>
                </a:solidFill>
                <a:latin typeface="Tahoma" panose="020B0604030504040204" pitchFamily="34" charset="0"/>
              </a:rPr>
              <a:t>the z-direction, which we assume the magnetic field is applied</a:t>
            </a:r>
            <a:r>
              <a:rPr lang="en-US" dirty="0" smtClean="0">
                <a:solidFill>
                  <a:srgbClr val="000000"/>
                </a:solidFill>
                <a:latin typeface="Tahoma" panose="020B0604030504040204" pitchFamily="34" charset="0"/>
              </a:rPr>
              <a:t>,</a:t>
            </a:r>
          </a:p>
          <a:p>
            <a:r>
              <a:rPr lang="fr-FR" dirty="0">
                <a:solidFill>
                  <a:srgbClr val="000000"/>
                </a:solidFill>
                <a:latin typeface="Tahoma" panose="020B0604030504040204" pitchFamily="34" charset="0"/>
              </a:rPr>
              <a:t>by substitution</a:t>
            </a:r>
            <a:r>
              <a:rPr lang="fr-FR" dirty="0" smtClean="0">
                <a:solidFill>
                  <a:srgbClr val="000000"/>
                </a:solidFill>
                <a:latin typeface="Tahoma" panose="020B0604030504040204" pitchFamily="34" charset="0"/>
              </a:rPr>
              <a:t>,</a:t>
            </a:r>
            <a:endParaRPr lang="fr-FR" dirty="0"/>
          </a:p>
        </p:txBody>
      </p:sp>
      <p:pic>
        <p:nvPicPr>
          <p:cNvPr id="9" name="Image 8"/>
          <p:cNvPicPr>
            <a:picLocks noChangeAspect="1"/>
          </p:cNvPicPr>
          <p:nvPr/>
        </p:nvPicPr>
        <p:blipFill>
          <a:blip r:embed="rId3"/>
          <a:stretch>
            <a:fillRect/>
          </a:stretch>
        </p:blipFill>
        <p:spPr>
          <a:xfrm>
            <a:off x="5505399" y="4906526"/>
            <a:ext cx="1673992" cy="566998"/>
          </a:xfrm>
          <a:prstGeom prst="rect">
            <a:avLst/>
          </a:prstGeom>
        </p:spPr>
      </p:pic>
    </p:spTree>
    <p:extLst>
      <p:ext uri="{BB962C8B-B14F-4D97-AF65-F5344CB8AC3E}">
        <p14:creationId xmlns:p14="http://schemas.microsoft.com/office/powerpoint/2010/main" val="166579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56111" y="158632"/>
            <a:ext cx="8610600" cy="1293028"/>
          </a:xfrm>
        </p:spPr>
        <p:txBody>
          <a:bodyPr>
            <a:normAutofit/>
          </a:bodyPr>
          <a:lstStyle/>
          <a:p>
            <a:r>
              <a:rPr lang="en-US" b="1" dirty="0"/>
              <a:t>Nuclear Energy Levels in a Magnetic </a:t>
            </a:r>
            <a:r>
              <a:rPr lang="en-US" b="1" dirty="0" smtClean="0"/>
              <a:t>Field</a:t>
            </a:r>
            <a:endParaRPr lang="fr-FR" dirty="0"/>
          </a:p>
        </p:txBody>
      </p:sp>
      <p:sp>
        <p:nvSpPr>
          <p:cNvPr id="3" name="Espace réservé du contenu 2"/>
          <p:cNvSpPr>
            <a:spLocks noGrp="1"/>
          </p:cNvSpPr>
          <p:nvPr>
            <p:ph idx="1"/>
          </p:nvPr>
        </p:nvSpPr>
        <p:spPr>
          <a:xfrm>
            <a:off x="773319" y="1341891"/>
            <a:ext cx="10820400" cy="4024125"/>
          </a:xfrm>
        </p:spPr>
        <p:txBody>
          <a:bodyPr/>
          <a:lstStyle/>
          <a:p>
            <a:pPr marL="0" indent="0">
              <a:buNone/>
            </a:pPr>
            <a:r>
              <a:rPr lang="en-US" dirty="0" smtClean="0"/>
              <a:t>A proton with I = 1/2, has two possible orientations either parallel or anti-parallel with B0, which correspond to low and high energy states.</a:t>
            </a:r>
          </a:p>
          <a:p>
            <a:endParaRPr lang="fr-FR" dirty="0"/>
          </a:p>
        </p:txBody>
      </p:sp>
      <p:pic>
        <p:nvPicPr>
          <p:cNvPr id="4" name="Image 3"/>
          <p:cNvPicPr>
            <a:picLocks noChangeAspect="1"/>
          </p:cNvPicPr>
          <p:nvPr/>
        </p:nvPicPr>
        <p:blipFill>
          <a:blip r:embed="rId2"/>
          <a:stretch>
            <a:fillRect/>
          </a:stretch>
        </p:blipFill>
        <p:spPr>
          <a:xfrm>
            <a:off x="976279" y="2471558"/>
            <a:ext cx="3036833" cy="3181626"/>
          </a:xfrm>
          <a:prstGeom prst="rect">
            <a:avLst/>
          </a:prstGeom>
        </p:spPr>
      </p:pic>
      <p:pic>
        <p:nvPicPr>
          <p:cNvPr id="9" name="Image 8"/>
          <p:cNvPicPr>
            <a:picLocks noChangeAspect="1"/>
          </p:cNvPicPr>
          <p:nvPr/>
        </p:nvPicPr>
        <p:blipFill>
          <a:blip r:embed="rId3"/>
          <a:stretch>
            <a:fillRect/>
          </a:stretch>
        </p:blipFill>
        <p:spPr>
          <a:xfrm>
            <a:off x="7989486" y="2095597"/>
            <a:ext cx="3295714" cy="3518124"/>
          </a:xfrm>
          <a:prstGeom prst="rect">
            <a:avLst/>
          </a:prstGeom>
        </p:spPr>
      </p:pic>
      <p:pic>
        <p:nvPicPr>
          <p:cNvPr id="12" name="Image 11"/>
          <p:cNvPicPr>
            <a:picLocks noChangeAspect="1"/>
          </p:cNvPicPr>
          <p:nvPr/>
        </p:nvPicPr>
        <p:blipFill>
          <a:blip r:embed="rId4"/>
          <a:stretch>
            <a:fillRect/>
          </a:stretch>
        </p:blipFill>
        <p:spPr>
          <a:xfrm>
            <a:off x="3492917" y="3245477"/>
            <a:ext cx="4189118" cy="2017146"/>
          </a:xfrm>
          <a:prstGeom prst="rect">
            <a:avLst/>
          </a:prstGeom>
        </p:spPr>
      </p:pic>
      <p:sp>
        <p:nvSpPr>
          <p:cNvPr id="13" name="Rectangle 12"/>
          <p:cNvSpPr/>
          <p:nvPr/>
        </p:nvSpPr>
        <p:spPr>
          <a:xfrm>
            <a:off x="2956111" y="5825037"/>
            <a:ext cx="7099140" cy="646331"/>
          </a:xfrm>
          <a:prstGeom prst="rect">
            <a:avLst/>
          </a:prstGeom>
        </p:spPr>
        <p:txBody>
          <a:bodyPr wrap="square">
            <a:spAutoFit/>
          </a:bodyPr>
          <a:lstStyle/>
          <a:p>
            <a:r>
              <a:rPr lang="en-US" dirty="0">
                <a:solidFill>
                  <a:srgbClr val="000000"/>
                </a:solidFill>
                <a:latin typeface="Tahoma" panose="020B0604030504040204" pitchFamily="34" charset="0"/>
              </a:rPr>
              <a:t>The green spheres represent atomic nuclei which are either aligned with (low energy) or against (high energy) the magnetic field.</a:t>
            </a:r>
            <a:endParaRPr lang="fr-FR" dirty="0"/>
          </a:p>
        </p:txBody>
      </p:sp>
    </p:spTree>
    <p:extLst>
      <p:ext uri="{BB962C8B-B14F-4D97-AF65-F5344CB8AC3E}">
        <p14:creationId xmlns:p14="http://schemas.microsoft.com/office/powerpoint/2010/main" val="2750011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latin typeface="Times New Roman" panose="02020603050405020304" pitchFamily="18" charset="0"/>
                <a:cs typeface="Times New Roman" panose="02020603050405020304" pitchFamily="18" charset="0"/>
              </a:rPr>
              <a:t>Chapter</a:t>
            </a:r>
            <a:r>
              <a:rPr lang="fr-FR" b="1" dirty="0" smtClean="0">
                <a:latin typeface="Times New Roman" panose="02020603050405020304" pitchFamily="18" charset="0"/>
                <a:cs typeface="Times New Roman" panose="02020603050405020304" pitchFamily="18" charset="0"/>
              </a:rPr>
              <a:t> 2</a:t>
            </a:r>
            <a:endParaRPr lang="fr-FR"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4093336" y="3237750"/>
            <a:ext cx="4002110" cy="844854"/>
          </a:xfrm>
        </p:spPr>
        <p:txBody>
          <a:bodyPr>
            <a:normAutofit/>
          </a:bodyPr>
          <a:lstStyle/>
          <a:p>
            <a:pPr marL="0" indent="0" algn="ctr">
              <a:buNone/>
            </a:pPr>
            <a:r>
              <a:rPr lang="fr-FR" sz="3600" b="1" dirty="0">
                <a:solidFill>
                  <a:srgbClr val="FF0000"/>
                </a:solidFill>
                <a:latin typeface="Times New Roman" panose="02020603050405020304" pitchFamily="18" charset="0"/>
                <a:cs typeface="Times New Roman" panose="02020603050405020304" pitchFamily="18" charset="0"/>
              </a:rPr>
              <a:t>Spin </a:t>
            </a:r>
            <a:r>
              <a:rPr lang="fr-FR" sz="3600" b="1" dirty="0" err="1">
                <a:solidFill>
                  <a:srgbClr val="FF0000"/>
                </a:solidFill>
                <a:latin typeface="Times New Roman" panose="02020603050405020304" pitchFamily="18" charset="0"/>
                <a:cs typeface="Times New Roman" panose="02020603050405020304" pitchFamily="18" charset="0"/>
              </a:rPr>
              <a:t>Physics</a:t>
            </a:r>
            <a:endParaRPr lang="fr-FR"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835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a:t>Nuclear</a:t>
            </a:r>
            <a:r>
              <a:rPr lang="fr-FR" b="1" dirty="0"/>
              <a:t> </a:t>
            </a:r>
            <a:r>
              <a:rPr lang="fr-FR" b="1" dirty="0" err="1"/>
              <a:t>Energy</a:t>
            </a:r>
            <a:r>
              <a:rPr lang="fr-FR" b="1" dirty="0"/>
              <a:t> Levels</a:t>
            </a:r>
            <a:br>
              <a:rPr lang="fr-FR" b="1" dirty="0"/>
            </a:br>
            <a:endParaRPr lang="fr-FR" dirty="0"/>
          </a:p>
        </p:txBody>
      </p:sp>
      <p:pic>
        <p:nvPicPr>
          <p:cNvPr id="4" name="Image 3"/>
          <p:cNvPicPr>
            <a:picLocks noChangeAspect="1"/>
          </p:cNvPicPr>
          <p:nvPr/>
        </p:nvPicPr>
        <p:blipFill>
          <a:blip r:embed="rId2"/>
          <a:stretch>
            <a:fillRect/>
          </a:stretch>
        </p:blipFill>
        <p:spPr>
          <a:xfrm>
            <a:off x="5134401" y="2794283"/>
            <a:ext cx="6484667" cy="3054035"/>
          </a:xfrm>
          <a:prstGeom prst="rect">
            <a:avLst/>
          </a:prstGeom>
        </p:spPr>
      </p:pic>
      <p:sp>
        <p:nvSpPr>
          <p:cNvPr id="6" name="Rectangle 2"/>
          <p:cNvSpPr>
            <a:spLocks noGrp="1" noChangeArrowheads="1"/>
          </p:cNvSpPr>
          <p:nvPr>
            <p:ph idx="1"/>
          </p:nvPr>
        </p:nvSpPr>
        <p:spPr bwMode="auto">
          <a:xfrm>
            <a:off x="305436" y="1764370"/>
            <a:ext cx="1167867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As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mentioned</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above</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an exact quanta of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must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be</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used</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to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induce</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the spin flip or transition.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For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any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m,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there</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are 2m+1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levels</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For a spin 1/2 nucleus,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there</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are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only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two</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levels</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low</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level</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occupied</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by the spins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which</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aligned</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with</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smtClean="0">
                <a:ln>
                  <a:noFill/>
                </a:ln>
                <a:solidFill>
                  <a:srgbClr val="000000"/>
                </a:solidFill>
                <a:effectLst/>
                <a:latin typeface="MathJax_Math-italic"/>
                <a:cs typeface="Tahoma" panose="020B0604030504040204" pitchFamily="34" charset="0"/>
              </a:rPr>
              <a:t>B</a:t>
            </a:r>
            <a:r>
              <a:rPr kumimoji="0" lang="fr-FR" altLang="fr-FR" sz="1800" b="0" i="0" u="none" strike="noStrike" cap="none" normalizeH="0" baseline="0" dirty="0" smtClean="0">
                <a:ln>
                  <a:noFill/>
                </a:ln>
                <a:solidFill>
                  <a:srgbClr val="000000"/>
                </a:solidFill>
                <a:effectLst/>
                <a:latin typeface="MathJax_Main"/>
                <a:cs typeface="Tahoma" panose="020B0604030504040204" pitchFamily="34" charset="0"/>
              </a:rPr>
              <a:t>0</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and the high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level</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occupied</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by spins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aligned</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against</a:t>
            </a:r>
            <a:r>
              <a:rPr lang="fr-FR" altLang="fr-FR" sz="1800" dirty="0">
                <a:solidFill>
                  <a:srgbClr val="000000"/>
                </a:solidFill>
                <a:latin typeface="Tahoma" panose="020B0604030504040204" pitchFamily="34" charset="0"/>
                <a:cs typeface="Tahoma" panose="020B0604030504040204" pitchFamily="34" charset="0"/>
              </a:rPr>
              <a:t> (contre)</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smtClean="0">
                <a:ln>
                  <a:noFill/>
                </a:ln>
                <a:solidFill>
                  <a:srgbClr val="000000"/>
                </a:solidFill>
                <a:effectLst/>
                <a:latin typeface="MathJax_Math-italic"/>
                <a:cs typeface="Tahoma" panose="020B0604030504040204" pitchFamily="34" charset="0"/>
              </a:rPr>
              <a:t>B</a:t>
            </a:r>
            <a:r>
              <a:rPr kumimoji="0" lang="fr-FR" altLang="fr-FR" sz="1800" b="0" i="0" u="none" strike="noStrike" cap="none" normalizeH="0" baseline="0" dirty="0" smtClean="0">
                <a:ln>
                  <a:noFill/>
                </a:ln>
                <a:solidFill>
                  <a:srgbClr val="000000"/>
                </a:solidFill>
                <a:effectLst/>
                <a:latin typeface="MathJax_Main"/>
                <a:cs typeface="Tahoma" panose="020B0604030504040204" pitchFamily="34" charset="0"/>
              </a:rPr>
              <a:t>0</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Each</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level</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is</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given</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by</a:t>
            </a:r>
            <a:r>
              <a:rPr kumimoji="0" lang="fr-FR" altLang="fr-FR" sz="1800" b="0" i="0" u="none" strike="noStrike" cap="none" normalizeH="0" baseline="0" dirty="0" smtClean="0">
                <a:ln>
                  <a:noFill/>
                </a:ln>
                <a:solidFill>
                  <a:schemeClr val="tx1"/>
                </a:solidFill>
                <a:effectLst/>
              </a:rPr>
              <a:t> </a:t>
            </a:r>
          </a:p>
        </p:txBody>
      </p:sp>
      <p:pic>
        <p:nvPicPr>
          <p:cNvPr id="8" name="Image 7"/>
          <p:cNvPicPr>
            <a:picLocks noChangeAspect="1"/>
          </p:cNvPicPr>
          <p:nvPr/>
        </p:nvPicPr>
        <p:blipFill>
          <a:blip r:embed="rId3"/>
          <a:stretch>
            <a:fillRect/>
          </a:stretch>
        </p:blipFill>
        <p:spPr>
          <a:xfrm>
            <a:off x="2038709" y="3048994"/>
            <a:ext cx="1295512" cy="522015"/>
          </a:xfrm>
          <a:prstGeom prst="rect">
            <a:avLst/>
          </a:prstGeom>
        </p:spPr>
      </p:pic>
      <p:sp>
        <p:nvSpPr>
          <p:cNvPr id="9" name="Rectangle 3"/>
          <p:cNvSpPr>
            <a:spLocks noChangeArrowheads="1"/>
          </p:cNvSpPr>
          <p:nvPr/>
        </p:nvSpPr>
        <p:spPr bwMode="auto">
          <a:xfrm>
            <a:off x="511843" y="3650442"/>
            <a:ext cx="50813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where</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m </a:t>
            </a:r>
            <a:r>
              <a:rPr kumimoji="0" lang="fr-FR" altLang="fr-FR" sz="4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is</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magnetic</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quantum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number</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in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this</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case +/- 1/2.</a:t>
            </a:r>
            <a:r>
              <a:rPr lang="en-US" dirty="0"/>
              <a:t> The energy difference ∆E, between the two states is proportional to the strength of B0 and is given by</a:t>
            </a:r>
            <a:r>
              <a:rPr lang="en-US" dirty="0" smtClean="0"/>
              <a:t>:</a:t>
            </a:r>
            <a:endParaRPr lang="fr-FR" dirty="0"/>
          </a:p>
        </p:txBody>
      </p:sp>
      <p:pic>
        <p:nvPicPr>
          <p:cNvPr id="10" name="Image 9"/>
          <p:cNvPicPr>
            <a:picLocks noChangeAspect="1"/>
          </p:cNvPicPr>
          <p:nvPr/>
        </p:nvPicPr>
        <p:blipFill>
          <a:blip r:embed="rId4"/>
          <a:stretch>
            <a:fillRect/>
          </a:stretch>
        </p:blipFill>
        <p:spPr>
          <a:xfrm>
            <a:off x="2335914" y="4971736"/>
            <a:ext cx="998307" cy="4572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17224" y="5472894"/>
                <a:ext cx="2986330" cy="375424"/>
              </a:xfrm>
              <a:prstGeom prst="rect">
                <a:avLst/>
              </a:prstGeom>
            </p:spPr>
            <p:txBody>
              <a:bodyPr wrap="none">
                <a:spAutoFit/>
              </a:bodyPr>
              <a:lstStyle/>
              <a:p>
                <a:r>
                  <a:rPr lang="fr-FR" dirty="0" smtClean="0">
                    <a:solidFill>
                      <a:srgbClr val="000000"/>
                    </a:solidFill>
                    <a:latin typeface="Tahoma" panose="020B0604030504040204" pitchFamily="34" charset="0"/>
                  </a:rPr>
                  <a:t>Where </a:t>
                </a:r>
                <a14:m>
                  <m:oMath xmlns:m="http://schemas.openxmlformats.org/officeDocument/2006/math">
                    <m:acc>
                      <m:accPr>
                        <m:chr m:val="̅"/>
                        <m:ctrlPr>
                          <a:rPr lang="fr-FR" i="1" smtClean="0">
                            <a:solidFill>
                              <a:srgbClr val="000000"/>
                            </a:solidFill>
                            <a:latin typeface="Cambria Math"/>
                          </a:rPr>
                        </m:ctrlPr>
                      </m:accPr>
                      <m:e>
                        <m:r>
                          <a:rPr lang="fr-FR" b="0" i="1" smtClean="0">
                            <a:solidFill>
                              <a:srgbClr val="000000"/>
                            </a:solidFill>
                            <a:latin typeface="Cambria Math" panose="02040503050406030204" pitchFamily="18" charset="0"/>
                          </a:rPr>
                          <m:t>h</m:t>
                        </m:r>
                        <m:r>
                          <a:rPr lang="fr-FR" b="0" i="1" smtClean="0">
                            <a:solidFill>
                              <a:srgbClr val="000000"/>
                            </a:solidFill>
                            <a:latin typeface="Cambria Math" panose="02040503050406030204" pitchFamily="18" charset="0"/>
                          </a:rPr>
                          <m:t> </m:t>
                        </m:r>
                      </m:e>
                    </m:acc>
                  </m:oMath>
                </a14:m>
                <a:r>
                  <a:rPr lang="fr-FR" dirty="0" err="1" smtClean="0">
                    <a:solidFill>
                      <a:srgbClr val="000000"/>
                    </a:solidFill>
                    <a:latin typeface="Tahoma" panose="020B0604030504040204" pitchFamily="34" charset="0"/>
                  </a:rPr>
                  <a:t>is</a:t>
                </a:r>
                <a:r>
                  <a:rPr lang="fr-FR" dirty="0" smtClean="0">
                    <a:solidFill>
                      <a:srgbClr val="000000"/>
                    </a:solidFill>
                    <a:latin typeface="Tahoma" panose="020B0604030504040204" pitchFamily="34" charset="0"/>
                  </a:rPr>
                  <a:t> </a:t>
                </a:r>
                <a:r>
                  <a:rPr lang="fr-FR" dirty="0" err="1">
                    <a:solidFill>
                      <a:srgbClr val="000000"/>
                    </a:solidFill>
                    <a:latin typeface="Tahoma" panose="020B0604030504040204" pitchFamily="34" charset="0"/>
                  </a:rPr>
                  <a:t>Planks</a:t>
                </a:r>
                <a:r>
                  <a:rPr lang="fr-FR" dirty="0">
                    <a:solidFill>
                      <a:srgbClr val="000000"/>
                    </a:solidFill>
                    <a:latin typeface="Tahoma" panose="020B0604030504040204" pitchFamily="34" charset="0"/>
                  </a:rPr>
                  <a:t> constant.</a:t>
                </a:r>
                <a:endParaRPr lang="fr-FR" dirty="0"/>
              </a:p>
            </p:txBody>
          </p:sp>
        </mc:Choice>
        <mc:Fallback xmlns="">
          <p:sp>
            <p:nvSpPr>
              <p:cNvPr id="5" name="Rectangle 4"/>
              <p:cNvSpPr>
                <a:spLocks noRot="1" noChangeAspect="1" noMove="1" noResize="1" noEditPoints="1" noAdjustHandles="1" noChangeArrowheads="1" noChangeShapeType="1" noTextEdit="1"/>
              </p:cNvSpPr>
              <p:nvPr/>
            </p:nvSpPr>
            <p:spPr>
              <a:xfrm>
                <a:off x="617224" y="5472894"/>
                <a:ext cx="2986330" cy="375424"/>
              </a:xfrm>
              <a:prstGeom prst="rect">
                <a:avLst/>
              </a:prstGeom>
              <a:blipFill>
                <a:blip r:embed="rId5"/>
                <a:stretch>
                  <a:fillRect l="-1633" t="-8197" r="-1429" b="-26230"/>
                </a:stretch>
              </a:blipFill>
            </p:spPr>
            <p:txBody>
              <a:bodyPr/>
              <a:lstStyle/>
              <a:p>
                <a:r>
                  <a:rPr lang="fr-FR">
                    <a:noFill/>
                  </a:rPr>
                  <a:t> </a:t>
                </a:r>
              </a:p>
            </p:txBody>
          </p:sp>
        </mc:Fallback>
      </mc:AlternateContent>
      <p:sp>
        <p:nvSpPr>
          <p:cNvPr id="11" name="Rectangle 10"/>
          <p:cNvSpPr/>
          <p:nvPr/>
        </p:nvSpPr>
        <p:spPr>
          <a:xfrm>
            <a:off x="544011" y="6087671"/>
            <a:ext cx="10887918" cy="646331"/>
          </a:xfrm>
          <a:prstGeom prst="rect">
            <a:avLst/>
          </a:prstGeom>
        </p:spPr>
        <p:txBody>
          <a:bodyPr wrap="square">
            <a:spAutoFit/>
          </a:bodyPr>
          <a:lstStyle/>
          <a:p>
            <a:r>
              <a:rPr lang="en-US" dirty="0" smtClean="0"/>
              <a:t>The </a:t>
            </a:r>
            <a:r>
              <a:rPr lang="en-US" dirty="0"/>
              <a:t>splitting of the degenerate energy level due to the presence of a magnetic field in known as </a:t>
            </a:r>
            <a:r>
              <a:rPr lang="en-US" dirty="0">
                <a:hlinkClick r:id="rId6" tooltip="Magnetic Properties and the Zeeman Effect"/>
              </a:rPr>
              <a:t>Zeeman Splitting</a:t>
            </a:r>
            <a:endParaRPr lang="fr-FR" dirty="0"/>
          </a:p>
        </p:txBody>
      </p:sp>
    </p:spTree>
    <p:extLst>
      <p:ext uri="{BB962C8B-B14F-4D97-AF65-F5344CB8AC3E}">
        <p14:creationId xmlns:p14="http://schemas.microsoft.com/office/powerpoint/2010/main" val="3511556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64156" y="618920"/>
            <a:ext cx="4144083" cy="523220"/>
          </a:xfrm>
          <a:prstGeom prst="rect">
            <a:avLst/>
          </a:prstGeom>
        </p:spPr>
        <p:txBody>
          <a:bodyPr wrap="none">
            <a:spAutoFit/>
          </a:bodyPr>
          <a:lstStyle/>
          <a:p>
            <a:r>
              <a:rPr lang="fr-FR" sz="2800" b="1" dirty="0" err="1"/>
              <a:t>Energy</a:t>
            </a:r>
            <a:r>
              <a:rPr lang="fr-FR" sz="2800" b="1" dirty="0"/>
              <a:t> Levels </a:t>
            </a:r>
            <a:r>
              <a:rPr lang="fr-FR" sz="2800" b="1" dirty="0" err="1"/>
              <a:t>Diagram</a:t>
            </a:r>
            <a:endParaRPr lang="fr-FR" sz="2800" b="1" dirty="0"/>
          </a:p>
        </p:txBody>
      </p:sp>
      <p:pic>
        <p:nvPicPr>
          <p:cNvPr id="3" name="Image 2"/>
          <p:cNvPicPr>
            <a:picLocks noChangeAspect="1"/>
          </p:cNvPicPr>
          <p:nvPr/>
        </p:nvPicPr>
        <p:blipFill>
          <a:blip r:embed="rId2"/>
          <a:stretch>
            <a:fillRect/>
          </a:stretch>
        </p:blipFill>
        <p:spPr>
          <a:xfrm>
            <a:off x="3127928" y="1809156"/>
            <a:ext cx="5608244" cy="3472757"/>
          </a:xfrm>
          <a:prstGeom prst="rect">
            <a:avLst/>
          </a:prstGeom>
        </p:spPr>
      </p:pic>
    </p:spTree>
    <p:extLst>
      <p:ext uri="{BB962C8B-B14F-4D97-AF65-F5344CB8AC3E}">
        <p14:creationId xmlns:p14="http://schemas.microsoft.com/office/powerpoint/2010/main" val="1519579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11115"/>
            <a:ext cx="8610600" cy="1293028"/>
          </a:xfrm>
        </p:spPr>
        <p:txBody>
          <a:bodyPr/>
          <a:lstStyle/>
          <a:p>
            <a:r>
              <a:rPr lang="fr-FR" b="1" dirty="0" err="1"/>
              <a:t>Energy</a:t>
            </a:r>
            <a:r>
              <a:rPr lang="fr-FR" b="1" dirty="0"/>
              <a:t> </a:t>
            </a:r>
            <a:r>
              <a:rPr lang="fr-FR" b="1" dirty="0" err="1"/>
              <a:t>Level</a:t>
            </a:r>
            <a:r>
              <a:rPr lang="fr-FR" b="1" dirty="0"/>
              <a:t> Spin Distribution</a:t>
            </a:r>
          </a:p>
        </p:txBody>
      </p:sp>
      <p:sp>
        <p:nvSpPr>
          <p:cNvPr id="3" name="Espace réservé du contenu 2"/>
          <p:cNvSpPr>
            <a:spLocks noGrp="1"/>
          </p:cNvSpPr>
          <p:nvPr>
            <p:ph idx="1"/>
          </p:nvPr>
        </p:nvSpPr>
        <p:spPr>
          <a:xfrm>
            <a:off x="685800" y="1072380"/>
            <a:ext cx="10820400" cy="4024125"/>
          </a:xfrm>
        </p:spPr>
        <p:txBody>
          <a:bodyPr>
            <a:normAutofit/>
          </a:bodyPr>
          <a:lstStyle/>
          <a:p>
            <a:pPr algn="just"/>
            <a:r>
              <a:rPr lang="en-US" dirty="0" smtClean="0"/>
              <a:t>Application of an external magnetic field creates distinct energy levels based on the spin angular momentum of the nucleus. Each energy level is populated by the spins which have the same angular momentum. To illustrate this, consider a I=1/2 system. There are two energy levels, +1/2 and -1/2, which are populated by spins that have aligned against or with the external magnetic field, respectively.</a:t>
            </a:r>
            <a:endParaRPr lang="fr-FR" dirty="0"/>
          </a:p>
        </p:txBody>
      </p:sp>
      <p:sp>
        <p:nvSpPr>
          <p:cNvPr id="5" name="Rectangle 4"/>
          <p:cNvSpPr/>
          <p:nvPr/>
        </p:nvSpPr>
        <p:spPr>
          <a:xfrm>
            <a:off x="901861" y="2973459"/>
            <a:ext cx="6390190" cy="2031325"/>
          </a:xfrm>
          <a:prstGeom prst="rect">
            <a:avLst/>
          </a:prstGeom>
        </p:spPr>
        <p:txBody>
          <a:bodyPr wrap="square">
            <a:spAutoFit/>
          </a:bodyPr>
          <a:lstStyle/>
          <a:p>
            <a:r>
              <a:rPr lang="en-US" dirty="0"/>
              <a:t>The energy separation between these states is relatively small and the energy from thermal collisions is sufficient to place many nuclei into higher energy spin states. The number of nuclei in each spin state can be described by the Boltzmann </a:t>
            </a:r>
            <a:r>
              <a:rPr lang="en-US" dirty="0" smtClean="0"/>
              <a:t>distribution. </a:t>
            </a:r>
            <a:r>
              <a:rPr lang="en-US" dirty="0"/>
              <a:t>The Boltzmann equation expresses the relationship between temperature and the related energy as shown below.</a:t>
            </a:r>
            <a:endParaRPr lang="fr-FR" dirty="0"/>
          </a:p>
        </p:txBody>
      </p:sp>
      <p:pic>
        <p:nvPicPr>
          <p:cNvPr id="8" name="Image 7"/>
          <p:cNvPicPr>
            <a:picLocks noChangeAspect="1"/>
          </p:cNvPicPr>
          <p:nvPr/>
        </p:nvPicPr>
        <p:blipFill>
          <a:blip r:embed="rId2"/>
          <a:stretch>
            <a:fillRect/>
          </a:stretch>
        </p:blipFill>
        <p:spPr>
          <a:xfrm>
            <a:off x="7769086" y="2745173"/>
            <a:ext cx="3879125" cy="3298655"/>
          </a:xfrm>
          <a:prstGeom prst="rect">
            <a:avLst/>
          </a:prstGeom>
        </p:spPr>
      </p:pic>
      <p:sp>
        <p:nvSpPr>
          <p:cNvPr id="9" name="Rectangle 8"/>
          <p:cNvSpPr/>
          <p:nvPr/>
        </p:nvSpPr>
        <p:spPr>
          <a:xfrm>
            <a:off x="8177916" y="6185034"/>
            <a:ext cx="3102405" cy="584775"/>
          </a:xfrm>
          <a:prstGeom prst="rect">
            <a:avLst/>
          </a:prstGeom>
        </p:spPr>
        <p:txBody>
          <a:bodyPr wrap="square">
            <a:spAutoFit/>
          </a:bodyPr>
          <a:lstStyle/>
          <a:p>
            <a:pPr algn="ctr"/>
            <a:r>
              <a:rPr lang="en-US" sz="1600" dirty="0" smtClean="0">
                <a:solidFill>
                  <a:srgbClr val="000000"/>
                </a:solidFill>
                <a:latin typeface="Tahoma" panose="020B0604030504040204" pitchFamily="34" charset="0"/>
              </a:rPr>
              <a:t>Spins </a:t>
            </a:r>
            <a:r>
              <a:rPr lang="en-US" sz="1600" dirty="0">
                <a:solidFill>
                  <a:srgbClr val="000000"/>
                </a:solidFill>
                <a:latin typeface="Tahoma" panose="020B0604030504040204" pitchFamily="34" charset="0"/>
              </a:rPr>
              <a:t>configurations according to applied magnetic field</a:t>
            </a:r>
            <a:endParaRPr lang="fr-FR" sz="1600" dirty="0"/>
          </a:p>
        </p:txBody>
      </p:sp>
      <p:pic>
        <p:nvPicPr>
          <p:cNvPr id="10" name="Image 9"/>
          <p:cNvPicPr>
            <a:picLocks noChangeAspect="1"/>
          </p:cNvPicPr>
          <p:nvPr/>
        </p:nvPicPr>
        <p:blipFill>
          <a:blip r:embed="rId3"/>
          <a:stretch>
            <a:fillRect/>
          </a:stretch>
        </p:blipFill>
        <p:spPr>
          <a:xfrm>
            <a:off x="3194416" y="4929809"/>
            <a:ext cx="3902379" cy="1193669"/>
          </a:xfrm>
          <a:prstGeom prst="rect">
            <a:avLst/>
          </a:prstGeom>
        </p:spPr>
      </p:pic>
      <p:sp>
        <p:nvSpPr>
          <p:cNvPr id="11" name="Rectangle 10"/>
          <p:cNvSpPr/>
          <p:nvPr/>
        </p:nvSpPr>
        <p:spPr>
          <a:xfrm>
            <a:off x="854116" y="6123478"/>
            <a:ext cx="6437935" cy="646331"/>
          </a:xfrm>
          <a:prstGeom prst="rect">
            <a:avLst/>
          </a:prstGeom>
        </p:spPr>
        <p:txBody>
          <a:bodyPr wrap="square">
            <a:spAutoFit/>
          </a:bodyPr>
          <a:lstStyle/>
          <a:p>
            <a:r>
              <a:rPr lang="en-US" dirty="0">
                <a:solidFill>
                  <a:srgbClr val="000000"/>
                </a:solidFill>
                <a:latin typeface="Tahoma" panose="020B0604030504040204" pitchFamily="34" charset="0"/>
              </a:rPr>
              <a:t>Where </a:t>
            </a:r>
            <a:r>
              <a:rPr lang="en-US" dirty="0" err="1">
                <a:solidFill>
                  <a:srgbClr val="000000"/>
                </a:solidFill>
                <a:latin typeface="Tahoma" panose="020B0604030504040204" pitchFamily="34" charset="0"/>
              </a:rPr>
              <a:t>N</a:t>
            </a:r>
            <a:r>
              <a:rPr lang="en-US" baseline="-25000" dirty="0" err="1">
                <a:solidFill>
                  <a:srgbClr val="000000"/>
                </a:solidFill>
                <a:latin typeface="Tahoma" panose="020B0604030504040204" pitchFamily="34" charset="0"/>
              </a:rPr>
              <a:t>upper</a:t>
            </a:r>
            <a:r>
              <a:rPr lang="en-US" dirty="0">
                <a:solidFill>
                  <a:srgbClr val="000000"/>
                </a:solidFill>
                <a:latin typeface="Tahoma" panose="020B0604030504040204" pitchFamily="34" charset="0"/>
              </a:rPr>
              <a:t> and </a:t>
            </a:r>
            <a:r>
              <a:rPr lang="en-US" dirty="0" err="1">
                <a:solidFill>
                  <a:srgbClr val="000000"/>
                </a:solidFill>
                <a:latin typeface="Tahoma" panose="020B0604030504040204" pitchFamily="34" charset="0"/>
              </a:rPr>
              <a:t>N</a:t>
            </a:r>
            <a:r>
              <a:rPr lang="en-US" baseline="-25000" dirty="0" err="1">
                <a:solidFill>
                  <a:srgbClr val="000000"/>
                </a:solidFill>
                <a:latin typeface="Tahoma" panose="020B0604030504040204" pitchFamily="34" charset="0"/>
              </a:rPr>
              <a:t>lower</a:t>
            </a:r>
            <a:r>
              <a:rPr lang="en-US" dirty="0">
                <a:solidFill>
                  <a:srgbClr val="000000"/>
                </a:solidFill>
                <a:latin typeface="Tahoma" panose="020B0604030504040204" pitchFamily="34" charset="0"/>
              </a:rPr>
              <a:t> represent the population of nuclei in upper and lower energy </a:t>
            </a:r>
            <a:r>
              <a:rPr lang="en-US" dirty="0" smtClean="0">
                <a:solidFill>
                  <a:srgbClr val="000000"/>
                </a:solidFill>
                <a:latin typeface="Tahoma" panose="020B0604030504040204" pitchFamily="34" charset="0"/>
              </a:rPr>
              <a:t>states. </a:t>
            </a:r>
            <a:endParaRPr lang="fr-FR" dirty="0"/>
          </a:p>
        </p:txBody>
      </p:sp>
    </p:spTree>
    <p:extLst>
      <p:ext uri="{BB962C8B-B14F-4D97-AF65-F5344CB8AC3E}">
        <p14:creationId xmlns:p14="http://schemas.microsoft.com/office/powerpoint/2010/main" val="1247656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11115"/>
            <a:ext cx="8610600" cy="1293028"/>
          </a:xfrm>
        </p:spPr>
        <p:txBody>
          <a:bodyPr/>
          <a:lstStyle/>
          <a:p>
            <a:r>
              <a:rPr lang="en-US" b="1" dirty="0"/>
              <a:t>Boltzmann statistic</a:t>
            </a:r>
            <a:endParaRPr lang="fr-FR" b="1" dirty="0"/>
          </a:p>
        </p:txBody>
      </p:sp>
      <p:sp>
        <p:nvSpPr>
          <p:cNvPr id="3" name="Espace réservé du contenu 2"/>
          <p:cNvSpPr>
            <a:spLocks noGrp="1"/>
          </p:cNvSpPr>
          <p:nvPr>
            <p:ph idx="1"/>
          </p:nvPr>
        </p:nvSpPr>
        <p:spPr>
          <a:xfrm>
            <a:off x="685800" y="1419072"/>
            <a:ext cx="10820400" cy="4024125"/>
          </a:xfrm>
        </p:spPr>
        <p:txBody>
          <a:bodyPr>
            <a:normAutofit/>
          </a:bodyPr>
          <a:lstStyle/>
          <a:p>
            <a:pPr algn="just"/>
            <a:r>
              <a:rPr lang="en-US" dirty="0" smtClean="0"/>
              <a:t>At room temperature, the number of spins in the lower energy state, N</a:t>
            </a:r>
            <a:r>
              <a:rPr lang="en-US" dirty="0"/>
              <a:t>+, slightly outnumbers (</a:t>
            </a:r>
            <a:r>
              <a:rPr lang="en-US" dirty="0" err="1"/>
              <a:t>légèrement</a:t>
            </a:r>
            <a:r>
              <a:rPr lang="en-US" dirty="0"/>
              <a:t> plus </a:t>
            </a:r>
            <a:r>
              <a:rPr lang="en-US" dirty="0" err="1"/>
              <a:t>nombreux</a:t>
            </a:r>
            <a:r>
              <a:rPr lang="en-US" dirty="0"/>
              <a:t> que) the </a:t>
            </a:r>
            <a:r>
              <a:rPr lang="en-US" dirty="0" smtClean="0"/>
              <a:t>number in the higher energy state, N-. So according to the Boltzmann equation:</a:t>
            </a:r>
            <a:endParaRPr lang="fr-FR" dirty="0"/>
          </a:p>
        </p:txBody>
      </p:sp>
      <p:pic>
        <p:nvPicPr>
          <p:cNvPr id="4" name="Image 3"/>
          <p:cNvPicPr>
            <a:picLocks noChangeAspect="1"/>
          </p:cNvPicPr>
          <p:nvPr/>
        </p:nvPicPr>
        <p:blipFill>
          <a:blip r:embed="rId2"/>
          <a:stretch>
            <a:fillRect/>
          </a:stretch>
        </p:blipFill>
        <p:spPr>
          <a:xfrm>
            <a:off x="2938005" y="3287382"/>
            <a:ext cx="2185386" cy="428131"/>
          </a:xfrm>
          <a:prstGeom prst="rect">
            <a:avLst/>
          </a:prstGeom>
        </p:spPr>
      </p:pic>
      <p:sp>
        <p:nvSpPr>
          <p:cNvPr id="5" name="Rectangle 4"/>
          <p:cNvSpPr/>
          <p:nvPr/>
        </p:nvSpPr>
        <p:spPr>
          <a:xfrm>
            <a:off x="350946" y="3947703"/>
            <a:ext cx="6390190" cy="1754326"/>
          </a:xfrm>
          <a:prstGeom prst="rect">
            <a:avLst/>
          </a:prstGeom>
        </p:spPr>
        <p:txBody>
          <a:bodyPr wrap="square">
            <a:spAutoFit/>
          </a:bodyPr>
          <a:lstStyle/>
          <a:p>
            <a:r>
              <a:rPr lang="fr-FR" dirty="0" err="1">
                <a:latin typeface="Times-Roman"/>
              </a:rPr>
              <a:t>Where</a:t>
            </a:r>
            <a:endParaRPr lang="fr-FR" dirty="0">
              <a:latin typeface="Times-Roman"/>
            </a:endParaRPr>
          </a:p>
          <a:p>
            <a:r>
              <a:rPr lang="en-US" dirty="0">
                <a:latin typeface="Times-Roman"/>
              </a:rPr>
              <a:t>E = </a:t>
            </a:r>
            <a:r>
              <a:rPr lang="en-US" dirty="0" smtClean="0">
                <a:latin typeface="Times-Roman"/>
              </a:rPr>
              <a:t>Energy difference </a:t>
            </a:r>
            <a:r>
              <a:rPr lang="en-US" dirty="0">
                <a:latin typeface="Times-Roman"/>
              </a:rPr>
              <a:t>between the spin </a:t>
            </a:r>
            <a:r>
              <a:rPr lang="en-US" dirty="0" smtClean="0">
                <a:latin typeface="Times-Roman"/>
              </a:rPr>
              <a:t>states,</a:t>
            </a:r>
            <a:endParaRPr lang="en-US" dirty="0">
              <a:latin typeface="Times-Roman"/>
            </a:endParaRPr>
          </a:p>
          <a:p>
            <a:r>
              <a:rPr lang="fr-FR" dirty="0">
                <a:latin typeface="Times-Roman"/>
              </a:rPr>
              <a:t>K=1.3805x10-23 J/Kelvin (</a:t>
            </a:r>
            <a:r>
              <a:rPr lang="fr-FR" dirty="0" err="1">
                <a:latin typeface="Times-Roman"/>
              </a:rPr>
              <a:t>Boltzmann's</a:t>
            </a:r>
            <a:r>
              <a:rPr lang="fr-FR" dirty="0">
                <a:latin typeface="Times-Roman"/>
              </a:rPr>
              <a:t> constant</a:t>
            </a:r>
            <a:r>
              <a:rPr lang="fr-FR" dirty="0" smtClean="0">
                <a:latin typeface="Times-Roman"/>
              </a:rPr>
              <a:t>),</a:t>
            </a:r>
            <a:endParaRPr lang="fr-FR" dirty="0">
              <a:latin typeface="Times-Roman"/>
            </a:endParaRPr>
          </a:p>
          <a:p>
            <a:r>
              <a:rPr lang="fr-FR" dirty="0">
                <a:latin typeface="Times-Roman"/>
              </a:rPr>
              <a:t>T= </a:t>
            </a:r>
            <a:r>
              <a:rPr lang="fr-FR" dirty="0" err="1">
                <a:latin typeface="Times-Roman"/>
              </a:rPr>
              <a:t>Temperature</a:t>
            </a:r>
            <a:r>
              <a:rPr lang="fr-FR" dirty="0">
                <a:latin typeface="Times-Roman"/>
              </a:rPr>
              <a:t> in Kelvin</a:t>
            </a:r>
          </a:p>
          <a:p>
            <a:r>
              <a:rPr lang="en-US" dirty="0">
                <a:latin typeface="Times-Roman"/>
              </a:rPr>
              <a:t>The resultant nuclear magnetism is proportional to the applied magnetic </a:t>
            </a:r>
            <a:r>
              <a:rPr lang="en-US" dirty="0" smtClean="0">
                <a:latin typeface="Times-Roman"/>
              </a:rPr>
              <a:t>field.</a:t>
            </a:r>
            <a:endParaRPr lang="fr-FR" dirty="0"/>
          </a:p>
        </p:txBody>
      </p:sp>
      <p:pic>
        <p:nvPicPr>
          <p:cNvPr id="6" name="Image 5"/>
          <p:cNvPicPr>
            <a:picLocks noChangeAspect="1"/>
          </p:cNvPicPr>
          <p:nvPr/>
        </p:nvPicPr>
        <p:blipFill>
          <a:blip r:embed="rId3"/>
          <a:stretch>
            <a:fillRect/>
          </a:stretch>
        </p:blipFill>
        <p:spPr>
          <a:xfrm>
            <a:off x="6112494" y="2343955"/>
            <a:ext cx="6047950" cy="3352158"/>
          </a:xfrm>
          <a:prstGeom prst="rect">
            <a:avLst/>
          </a:prstGeom>
        </p:spPr>
      </p:pic>
      <p:sp>
        <p:nvSpPr>
          <p:cNvPr id="7" name="Rectangle 6"/>
          <p:cNvSpPr/>
          <p:nvPr/>
        </p:nvSpPr>
        <p:spPr>
          <a:xfrm>
            <a:off x="1779976" y="6074079"/>
            <a:ext cx="8093229" cy="646331"/>
          </a:xfrm>
          <a:prstGeom prst="rect">
            <a:avLst/>
          </a:prstGeom>
        </p:spPr>
        <p:txBody>
          <a:bodyPr wrap="square">
            <a:spAutoFit/>
          </a:bodyPr>
          <a:lstStyle/>
          <a:p>
            <a:r>
              <a:rPr lang="en-US" dirty="0">
                <a:latin typeface="Times-Roman"/>
              </a:rPr>
              <a:t>In the presence of magnetic field (Bo</a:t>
            </a:r>
            <a:r>
              <a:rPr lang="en-US" dirty="0" smtClean="0">
                <a:latin typeface="Times-Roman"/>
              </a:rPr>
              <a:t>), the </a:t>
            </a:r>
            <a:r>
              <a:rPr lang="en-US" dirty="0">
                <a:latin typeface="Times-Roman"/>
              </a:rPr>
              <a:t>energy and the population difference increase with the applied field Bo.</a:t>
            </a:r>
            <a:endParaRPr lang="fr-FR" dirty="0"/>
          </a:p>
        </p:txBody>
      </p:sp>
    </p:spTree>
    <p:extLst>
      <p:ext uri="{BB962C8B-B14F-4D97-AF65-F5344CB8AC3E}">
        <p14:creationId xmlns:p14="http://schemas.microsoft.com/office/powerpoint/2010/main" val="25809524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906" y="1603132"/>
            <a:ext cx="11616744" cy="2308324"/>
          </a:xfrm>
          <a:prstGeom prst="rect">
            <a:avLst/>
          </a:prstGeom>
        </p:spPr>
        <p:txBody>
          <a:bodyPr wrap="square">
            <a:spAutoFit/>
          </a:bodyPr>
          <a:lstStyle/>
          <a:p>
            <a:pPr algn="just"/>
            <a:r>
              <a:rPr lang="en-US" dirty="0"/>
              <a:t>The nuclear magnetic moment may be positive </a:t>
            </a:r>
            <a:r>
              <a:rPr lang="en-US" dirty="0" smtClean="0"/>
              <a:t>or </a:t>
            </a:r>
            <a:r>
              <a:rPr lang="en-US" dirty="0"/>
              <a:t>negative, depending on if the nucleus </a:t>
            </a:r>
            <a:r>
              <a:rPr lang="en-US" dirty="0" err="1"/>
              <a:t>precesses</a:t>
            </a:r>
            <a:r>
              <a:rPr lang="en-US" dirty="0"/>
              <a:t> clockwise or counterclockwise, respectively. The nuclear magnetic moment will couple to the external magnetic field, which produces a torque on the nucleus and causes the precession around the magnetic field. </a:t>
            </a:r>
            <a:endParaRPr lang="en-US" dirty="0" smtClean="0"/>
          </a:p>
          <a:p>
            <a:pPr algn="just"/>
            <a:r>
              <a:rPr lang="en-US" dirty="0" smtClean="0">
                <a:solidFill>
                  <a:srgbClr val="000000"/>
                </a:solidFill>
                <a:latin typeface="Tahoma" panose="020B0604030504040204" pitchFamily="34" charset="0"/>
              </a:rPr>
              <a:t>When </a:t>
            </a:r>
            <a:r>
              <a:rPr lang="en-US" dirty="0">
                <a:solidFill>
                  <a:srgbClr val="000000"/>
                </a:solidFill>
                <a:latin typeface="Tahoma" panose="020B0604030504040204" pitchFamily="34" charset="0"/>
              </a:rPr>
              <a:t>placed in a magnetic field, charged particles will </a:t>
            </a:r>
            <a:r>
              <a:rPr lang="en-US" dirty="0" err="1">
                <a:solidFill>
                  <a:srgbClr val="000000"/>
                </a:solidFill>
                <a:latin typeface="Tahoma" panose="020B0604030504040204" pitchFamily="34" charset="0"/>
              </a:rPr>
              <a:t>precess</a:t>
            </a:r>
            <a:r>
              <a:rPr lang="en-US" dirty="0">
                <a:solidFill>
                  <a:srgbClr val="000000"/>
                </a:solidFill>
                <a:latin typeface="Tahoma" panose="020B0604030504040204" pitchFamily="34" charset="0"/>
              </a:rPr>
              <a:t> about the magnetic field. T</a:t>
            </a:r>
            <a:r>
              <a:rPr lang="en-US" dirty="0" smtClean="0">
                <a:solidFill>
                  <a:srgbClr val="000000"/>
                </a:solidFill>
                <a:latin typeface="Tahoma" panose="020B0604030504040204" pitchFamily="34" charset="0"/>
              </a:rPr>
              <a:t>he </a:t>
            </a:r>
            <a:r>
              <a:rPr lang="en-US" dirty="0">
                <a:solidFill>
                  <a:srgbClr val="000000"/>
                </a:solidFill>
                <a:latin typeface="Tahoma" panose="020B0604030504040204" pitchFamily="34" charset="0"/>
              </a:rPr>
              <a:t>charged nucleus, will then exhibit </a:t>
            </a:r>
            <a:r>
              <a:rPr lang="en-US" dirty="0" err="1">
                <a:solidFill>
                  <a:srgbClr val="000000"/>
                </a:solidFill>
                <a:latin typeface="Tahoma" panose="020B0604030504040204" pitchFamily="34" charset="0"/>
              </a:rPr>
              <a:t>precessional</a:t>
            </a:r>
            <a:r>
              <a:rPr lang="en-US" dirty="0">
                <a:solidFill>
                  <a:srgbClr val="000000"/>
                </a:solidFill>
                <a:latin typeface="Tahoma" panose="020B0604030504040204" pitchFamily="34" charset="0"/>
              </a:rPr>
              <a:t> motion at a characteristic frequency known as the </a:t>
            </a:r>
            <a:r>
              <a:rPr lang="en-US" dirty="0" err="1">
                <a:solidFill>
                  <a:srgbClr val="000000"/>
                </a:solidFill>
                <a:latin typeface="Tahoma" panose="020B0604030504040204" pitchFamily="34" charset="0"/>
              </a:rPr>
              <a:t>Larmor</a:t>
            </a:r>
            <a:r>
              <a:rPr lang="en-US" dirty="0">
                <a:solidFill>
                  <a:srgbClr val="000000"/>
                </a:solidFill>
                <a:latin typeface="Tahoma" panose="020B0604030504040204" pitchFamily="34" charset="0"/>
              </a:rPr>
              <a:t> Frequency. The </a:t>
            </a:r>
            <a:r>
              <a:rPr lang="en-US" dirty="0" err="1">
                <a:solidFill>
                  <a:srgbClr val="000000"/>
                </a:solidFill>
                <a:latin typeface="Tahoma" panose="020B0604030504040204" pitchFamily="34" charset="0"/>
              </a:rPr>
              <a:t>Larmor</a:t>
            </a:r>
            <a:r>
              <a:rPr lang="en-US" dirty="0">
                <a:solidFill>
                  <a:srgbClr val="000000"/>
                </a:solidFill>
                <a:latin typeface="Tahoma" panose="020B0604030504040204" pitchFamily="34" charset="0"/>
              </a:rPr>
              <a:t> frequency is specific to each nucleus. The </a:t>
            </a:r>
            <a:r>
              <a:rPr lang="en-US" dirty="0" err="1">
                <a:solidFill>
                  <a:srgbClr val="000000"/>
                </a:solidFill>
                <a:latin typeface="Tahoma" panose="020B0604030504040204" pitchFamily="34" charset="0"/>
              </a:rPr>
              <a:t>Larmor</a:t>
            </a:r>
            <a:r>
              <a:rPr lang="en-US" dirty="0">
                <a:solidFill>
                  <a:srgbClr val="000000"/>
                </a:solidFill>
                <a:latin typeface="Tahoma" panose="020B0604030504040204" pitchFamily="34" charset="0"/>
              </a:rPr>
              <a:t> frequency </a:t>
            </a:r>
            <a:r>
              <a:rPr lang="en-US" dirty="0" smtClean="0">
                <a:solidFill>
                  <a:srgbClr val="000000"/>
                </a:solidFill>
                <a:latin typeface="Tahoma" panose="020B0604030504040204" pitchFamily="34" charset="0"/>
              </a:rPr>
              <a:t>dependent </a:t>
            </a:r>
            <a:r>
              <a:rPr lang="en-US" dirty="0">
                <a:solidFill>
                  <a:srgbClr val="000000"/>
                </a:solidFill>
                <a:latin typeface="Tahoma" panose="020B0604030504040204" pitchFamily="34" charset="0"/>
              </a:rPr>
              <a:t>on the magnetic </a:t>
            </a:r>
            <a:r>
              <a:rPr lang="en-US" dirty="0" smtClean="0">
                <a:solidFill>
                  <a:srgbClr val="000000"/>
                </a:solidFill>
                <a:latin typeface="Tahoma" panose="020B0604030504040204" pitchFamily="34" charset="0"/>
              </a:rPr>
              <a:t>field:</a:t>
            </a:r>
            <a:endParaRPr lang="fr-FR" dirty="0"/>
          </a:p>
          <a:p>
            <a:pPr algn="just"/>
            <a:endParaRPr lang="fr-FR" dirty="0">
              <a:latin typeface="Times New Roman" panose="02020603050405020304" pitchFamily="18" charset="0"/>
              <a:cs typeface="Times New Roman" panose="02020603050405020304" pitchFamily="18" charset="0"/>
            </a:endParaRPr>
          </a:p>
        </p:txBody>
      </p:sp>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5667589" y="3740309"/>
            <a:ext cx="2039444" cy="2268776"/>
          </a:xfrm>
          <a:prstGeom prst="rect">
            <a:avLst/>
          </a:prstGeom>
          <a:noFill/>
          <a:ln>
            <a:noFill/>
          </a:ln>
        </p:spPr>
      </p:pic>
      <p:sp>
        <p:nvSpPr>
          <p:cNvPr id="3" name="Rectangle 2"/>
          <p:cNvSpPr/>
          <p:nvPr/>
        </p:nvSpPr>
        <p:spPr>
          <a:xfrm>
            <a:off x="7598880" y="663180"/>
            <a:ext cx="3331361" cy="523220"/>
          </a:xfrm>
          <a:prstGeom prst="rect">
            <a:avLst/>
          </a:prstGeom>
        </p:spPr>
        <p:txBody>
          <a:bodyPr wrap="none">
            <a:spAutoFit/>
          </a:bodyPr>
          <a:lstStyle/>
          <a:p>
            <a:r>
              <a:rPr lang="fr-FR" sz="2800" b="1" dirty="0"/>
              <a:t>Larmor </a:t>
            </a:r>
            <a:r>
              <a:rPr lang="fr-FR" sz="2800" b="1" dirty="0" err="1"/>
              <a:t>Precession</a:t>
            </a:r>
            <a:endParaRPr lang="fr-FR" sz="2800" b="1" dirty="0"/>
          </a:p>
        </p:txBody>
      </p:sp>
      <p:pic>
        <p:nvPicPr>
          <p:cNvPr id="6" name="Image 5"/>
          <p:cNvPicPr>
            <a:picLocks noChangeAspect="1"/>
          </p:cNvPicPr>
          <p:nvPr/>
        </p:nvPicPr>
        <p:blipFill>
          <a:blip r:embed="rId3"/>
          <a:stretch>
            <a:fillRect/>
          </a:stretch>
        </p:blipFill>
        <p:spPr>
          <a:xfrm>
            <a:off x="9747929" y="3740309"/>
            <a:ext cx="1182312" cy="335068"/>
          </a:xfrm>
          <a:prstGeom prst="rect">
            <a:avLst/>
          </a:prstGeom>
        </p:spPr>
      </p:pic>
      <p:sp>
        <p:nvSpPr>
          <p:cNvPr id="7" name="Rectangle 6"/>
          <p:cNvSpPr/>
          <p:nvPr/>
        </p:nvSpPr>
        <p:spPr>
          <a:xfrm>
            <a:off x="241252" y="6366660"/>
            <a:ext cx="11950748" cy="307777"/>
          </a:xfrm>
          <a:prstGeom prst="rect">
            <a:avLst/>
          </a:prstGeom>
        </p:spPr>
        <p:txBody>
          <a:bodyPr wrap="square">
            <a:spAutoFit/>
          </a:bodyPr>
          <a:lstStyle/>
          <a:p>
            <a:r>
              <a:rPr lang="en-US" sz="1400" dirty="0">
                <a:latin typeface="Times-Roman"/>
              </a:rPr>
              <a:t>The angular frequency of precession, is the </a:t>
            </a:r>
            <a:r>
              <a:rPr lang="en-US" sz="1400" dirty="0" err="1">
                <a:latin typeface="Times-Roman"/>
              </a:rPr>
              <a:t>Larmor</a:t>
            </a:r>
            <a:r>
              <a:rPr lang="en-US" sz="1400" dirty="0">
                <a:latin typeface="Times-Roman"/>
              </a:rPr>
              <a:t> frequency and is given </a:t>
            </a:r>
            <a:r>
              <a:rPr lang="en-US" sz="1400" dirty="0" smtClean="0">
                <a:latin typeface="Times-Roman"/>
              </a:rPr>
              <a:t>by				</a:t>
            </a:r>
            <a:r>
              <a:rPr lang="en-US" sz="1400" dirty="0" smtClean="0"/>
              <a:t>and </a:t>
            </a:r>
            <a:r>
              <a:rPr lang="en-US" sz="1400" dirty="0"/>
              <a:t>has units of radians per second. </a:t>
            </a:r>
            <a:endParaRPr lang="fr-FR" sz="1400" dirty="0">
              <a:latin typeface="Calibri" panose="020F0502020204030204" pitchFamily="34" charset="0"/>
              <a:ea typeface="Calibri" panose="020F0502020204030204" pitchFamily="34" charset="0"/>
              <a:cs typeface="Arial" panose="020B0604020202020204" pitchFamily="34" charset="0"/>
            </a:endParaRPr>
          </a:p>
        </p:txBody>
      </p:sp>
      <p:pic>
        <p:nvPicPr>
          <p:cNvPr id="8" name="Image 7"/>
          <p:cNvPicPr>
            <a:picLocks noChangeAspect="1"/>
          </p:cNvPicPr>
          <p:nvPr/>
        </p:nvPicPr>
        <p:blipFill>
          <a:blip r:embed="rId4"/>
          <a:stretch>
            <a:fillRect/>
          </a:stretch>
        </p:blipFill>
        <p:spPr>
          <a:xfrm>
            <a:off x="6769724" y="6357200"/>
            <a:ext cx="937309" cy="369410"/>
          </a:xfrm>
          <a:prstGeom prst="rect">
            <a:avLst/>
          </a:prstGeom>
        </p:spPr>
      </p:pic>
      <p:pic>
        <p:nvPicPr>
          <p:cNvPr id="9" name="Image 8"/>
          <p:cNvPicPr>
            <a:picLocks noChangeAspect="1"/>
          </p:cNvPicPr>
          <p:nvPr/>
        </p:nvPicPr>
        <p:blipFill>
          <a:blip r:embed="rId5"/>
          <a:stretch>
            <a:fillRect/>
          </a:stretch>
        </p:blipFill>
        <p:spPr>
          <a:xfrm>
            <a:off x="1992780" y="3911456"/>
            <a:ext cx="3390590" cy="1947071"/>
          </a:xfrm>
          <a:prstGeom prst="rect">
            <a:avLst/>
          </a:prstGeom>
        </p:spPr>
      </p:pic>
    </p:spTree>
    <p:extLst>
      <p:ext uri="{BB962C8B-B14F-4D97-AF65-F5344CB8AC3E}">
        <p14:creationId xmlns:p14="http://schemas.microsoft.com/office/powerpoint/2010/main" val="1352748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946615" y="91296"/>
            <a:ext cx="10914826" cy="5507636"/>
          </a:xfrm>
          <a:prstGeom prst="rect">
            <a:avLst/>
          </a:prstGeom>
        </p:spPr>
      </p:pic>
      <p:sp>
        <p:nvSpPr>
          <p:cNvPr id="5" name="Rectangle 4"/>
          <p:cNvSpPr/>
          <p:nvPr/>
        </p:nvSpPr>
        <p:spPr>
          <a:xfrm>
            <a:off x="901302" y="5572197"/>
            <a:ext cx="10474819" cy="923330"/>
          </a:xfrm>
          <a:prstGeom prst="rect">
            <a:avLst/>
          </a:prstGeom>
        </p:spPr>
        <p:txBody>
          <a:bodyPr wrap="square">
            <a:spAutoFit/>
          </a:bodyPr>
          <a:lstStyle/>
          <a:p>
            <a:pPr algn="just"/>
            <a:r>
              <a:rPr lang="en-US" dirty="0"/>
              <a:t>The </a:t>
            </a:r>
            <a:r>
              <a:rPr lang="en-US" dirty="0" err="1"/>
              <a:t>larmor</a:t>
            </a:r>
            <a:r>
              <a:rPr lang="en-US" dirty="0"/>
              <a:t> frequency depends on the gyromagnetic ratio and the strength of the magnetic </a:t>
            </a:r>
            <a:r>
              <a:rPr lang="en-US" dirty="0" smtClean="0"/>
              <a:t>field </a:t>
            </a:r>
            <a:r>
              <a:rPr lang="en-US" dirty="0"/>
              <a:t>i.e. it is different for each isotope</a:t>
            </a:r>
            <a:r>
              <a:rPr lang="en-US" dirty="0" smtClean="0"/>
              <a:t>.</a:t>
            </a:r>
            <a:r>
              <a:rPr lang="en-US" dirty="0"/>
              <a:t> For a 1.5 T system, the </a:t>
            </a:r>
            <a:r>
              <a:rPr lang="en-US" dirty="0" err="1"/>
              <a:t>Larmor</a:t>
            </a:r>
            <a:r>
              <a:rPr lang="en-US" dirty="0"/>
              <a:t> frequency is 63.86 </a:t>
            </a:r>
            <a:r>
              <a:rPr lang="en-US" dirty="0" err="1" smtClean="0"/>
              <a:t>MHz.</a:t>
            </a:r>
            <a:r>
              <a:rPr lang="en-US" dirty="0"/>
              <a:t> </a:t>
            </a:r>
            <a:r>
              <a:rPr lang="en-US" dirty="0" smtClean="0"/>
              <a:t> </a:t>
            </a:r>
            <a:r>
              <a:rPr lang="en-US" dirty="0"/>
              <a:t>The </a:t>
            </a:r>
            <a:r>
              <a:rPr lang="en-US" dirty="0" err="1"/>
              <a:t>Larmor</a:t>
            </a:r>
            <a:r>
              <a:rPr lang="en-US" dirty="0"/>
              <a:t> frequency for protons is 21 MHz at 0.5 T and 127 MHz at 3 T.</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283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555" y="1221734"/>
            <a:ext cx="10650828" cy="646331"/>
          </a:xfrm>
          <a:prstGeom prst="rect">
            <a:avLst/>
          </a:prstGeom>
        </p:spPr>
        <p:txBody>
          <a:bodyPr wrap="square">
            <a:spAutoFit/>
          </a:bodyPr>
          <a:lstStyle/>
          <a:p>
            <a:pPr algn="just"/>
            <a:r>
              <a:rPr lang="en-US" dirty="0" smtClean="0"/>
              <a:t>provided </a:t>
            </a:r>
            <a:r>
              <a:rPr lang="en-US" dirty="0"/>
              <a:t>to describe the alignment of protons (specifically, hydrogen nuclei) in </a:t>
            </a:r>
            <a:r>
              <a:rPr lang="en-US" dirty="0" smtClean="0"/>
              <a:t>a 0.5T </a:t>
            </a:r>
            <a:r>
              <a:rPr lang="en-US" dirty="0"/>
              <a:t>magnetic </a:t>
            </a:r>
            <a:r>
              <a:rPr lang="en-US" dirty="0" smtClean="0"/>
              <a:t>field</a:t>
            </a:r>
          </a:p>
        </p:txBody>
      </p:sp>
      <p:pic>
        <p:nvPicPr>
          <p:cNvPr id="3" name="Image 2"/>
          <p:cNvPicPr/>
          <p:nvPr/>
        </p:nvPicPr>
        <p:blipFill>
          <a:blip r:embed="rId2"/>
          <a:srcRect/>
          <a:stretch>
            <a:fillRect/>
          </a:stretch>
        </p:blipFill>
        <p:spPr bwMode="auto">
          <a:xfrm>
            <a:off x="3741958" y="4227905"/>
            <a:ext cx="6391393" cy="2481988"/>
          </a:xfrm>
          <a:prstGeom prst="rect">
            <a:avLst/>
          </a:prstGeom>
          <a:noFill/>
          <a:ln w="9525">
            <a:noFill/>
            <a:miter lim="800000"/>
            <a:headEnd/>
            <a:tailEnd/>
          </a:ln>
        </p:spPr>
      </p:pic>
      <p:sp>
        <p:nvSpPr>
          <p:cNvPr id="2" name="Rectangle 1"/>
          <p:cNvSpPr/>
          <p:nvPr/>
        </p:nvSpPr>
        <p:spPr>
          <a:xfrm>
            <a:off x="5747792" y="501134"/>
            <a:ext cx="4309193" cy="400110"/>
          </a:xfrm>
          <a:prstGeom prst="rect">
            <a:avLst/>
          </a:prstGeom>
        </p:spPr>
        <p:txBody>
          <a:bodyPr wrap="none">
            <a:spAutoFit/>
          </a:bodyPr>
          <a:lstStyle/>
          <a:p>
            <a:pPr algn="just"/>
            <a:r>
              <a:rPr lang="en-US" sz="2000" b="1" dirty="0"/>
              <a:t>Subjected to a magnetic field </a:t>
            </a:r>
            <a:r>
              <a:rPr lang="en-US" sz="2000" b="1" dirty="0" smtClean="0"/>
              <a:t>B0</a:t>
            </a:r>
            <a:endParaRPr lang="en-US" sz="2000" b="1" dirty="0"/>
          </a:p>
        </p:txBody>
      </p:sp>
      <p:sp>
        <p:nvSpPr>
          <p:cNvPr id="5" name="Rectangle 4"/>
          <p:cNvSpPr/>
          <p:nvPr/>
        </p:nvSpPr>
        <p:spPr>
          <a:xfrm>
            <a:off x="663387" y="1868065"/>
            <a:ext cx="11170024" cy="2308324"/>
          </a:xfrm>
          <a:prstGeom prst="rect">
            <a:avLst/>
          </a:prstGeom>
        </p:spPr>
        <p:txBody>
          <a:bodyPr wrap="square">
            <a:spAutoFit/>
          </a:bodyPr>
          <a:lstStyle/>
          <a:p>
            <a:pPr algn="just">
              <a:buFont typeface="+mj-lt"/>
              <a:buAutoNum type="arabicPeriod"/>
            </a:pPr>
            <a:r>
              <a:rPr lang="en-US" b="1" dirty="0">
                <a:solidFill>
                  <a:srgbClr val="374151"/>
                </a:solidFill>
                <a:latin typeface="Söhne"/>
              </a:rPr>
              <a:t>Total Proton Count</a:t>
            </a:r>
            <a:r>
              <a:rPr lang="en-US" dirty="0">
                <a:solidFill>
                  <a:srgbClr val="374151"/>
                </a:solidFill>
                <a:latin typeface="Söhne"/>
              </a:rPr>
              <a:t>: There are 1 million + 2 (or 1,000,002) protons in this scenario.</a:t>
            </a:r>
          </a:p>
          <a:p>
            <a:pPr algn="just">
              <a:buFont typeface="+mj-lt"/>
              <a:buAutoNum type="arabicPeriod"/>
            </a:pPr>
            <a:r>
              <a:rPr lang="en-US" b="1" dirty="0">
                <a:solidFill>
                  <a:srgbClr val="374151"/>
                </a:solidFill>
                <a:latin typeface="Söhne"/>
              </a:rPr>
              <a:t>Magnetic Field Strength</a:t>
            </a:r>
            <a:r>
              <a:rPr lang="en-US" dirty="0">
                <a:solidFill>
                  <a:srgbClr val="374151"/>
                </a:solidFill>
                <a:latin typeface="Söhne"/>
              </a:rPr>
              <a:t>: The protons are subjected to a magnetic field with a strength of 0.5 Tesla (0.5T). The strength of the magnetic field </a:t>
            </a:r>
            <a:r>
              <a:rPr lang="en-US" dirty="0" smtClean="0">
                <a:solidFill>
                  <a:srgbClr val="374151"/>
                </a:solidFill>
                <a:latin typeface="Söhne"/>
              </a:rPr>
              <a:t>determines </a:t>
            </a:r>
            <a:r>
              <a:rPr lang="en-US" dirty="0">
                <a:solidFill>
                  <a:srgbClr val="374151"/>
                </a:solidFill>
                <a:latin typeface="Söhne"/>
              </a:rPr>
              <a:t>how the protons behave.</a:t>
            </a:r>
          </a:p>
          <a:p>
            <a:pPr algn="just">
              <a:buFont typeface="+mj-lt"/>
              <a:buAutoNum type="arabicPeriod"/>
            </a:pPr>
            <a:r>
              <a:rPr lang="en-US" b="1" dirty="0">
                <a:solidFill>
                  <a:srgbClr val="374151"/>
                </a:solidFill>
                <a:latin typeface="Söhne"/>
              </a:rPr>
              <a:t>Proton Alignment</a:t>
            </a:r>
            <a:r>
              <a:rPr lang="en-US" dirty="0">
                <a:solidFill>
                  <a:srgbClr val="374151"/>
                </a:solidFill>
                <a:latin typeface="Söhne"/>
              </a:rPr>
              <a:t>:</a:t>
            </a:r>
          </a:p>
          <a:p>
            <a:pPr marL="742950" lvl="1" indent="-285750" algn="just">
              <a:buFont typeface="+mj-lt"/>
              <a:buAutoNum type="arabicPeriod"/>
            </a:pPr>
            <a:r>
              <a:rPr lang="en-US" b="1" dirty="0">
                <a:solidFill>
                  <a:srgbClr val="374151"/>
                </a:solidFill>
                <a:latin typeface="Söhne"/>
              </a:rPr>
              <a:t>Parallel Alignment</a:t>
            </a:r>
            <a:r>
              <a:rPr lang="en-US" dirty="0">
                <a:solidFill>
                  <a:srgbClr val="374151"/>
                </a:solidFill>
                <a:latin typeface="Söhne"/>
              </a:rPr>
              <a:t>: In this scenario, 500,002 protons are aligned in a direction parallel to the magnetic field. When protons align parallel to the magnetic field, they are in a lower energy state.</a:t>
            </a:r>
          </a:p>
          <a:p>
            <a:pPr marL="742950" lvl="1" indent="-285750" algn="just">
              <a:buFont typeface="+mj-lt"/>
              <a:buAutoNum type="arabicPeriod"/>
            </a:pPr>
            <a:r>
              <a:rPr lang="en-US" b="1" dirty="0">
                <a:solidFill>
                  <a:srgbClr val="374151"/>
                </a:solidFill>
                <a:latin typeface="Söhne"/>
              </a:rPr>
              <a:t>Antiparallel Alignment</a:t>
            </a:r>
            <a:r>
              <a:rPr lang="en-US" dirty="0">
                <a:solidFill>
                  <a:srgbClr val="374151"/>
                </a:solidFill>
                <a:latin typeface="Söhne"/>
              </a:rPr>
              <a:t>: On the other hand, 500,000 protons are aligned in a direction antiparallel (opposite) to the magnetic field. This alignment represents a higher energy state.</a:t>
            </a:r>
            <a:endParaRPr lang="en-US" b="0" i="0" dirty="0">
              <a:solidFill>
                <a:srgbClr val="374151"/>
              </a:solidFill>
              <a:effectLst/>
              <a:latin typeface="Söhne"/>
            </a:endParaRPr>
          </a:p>
        </p:txBody>
      </p:sp>
    </p:spTree>
    <p:extLst>
      <p:ext uri="{BB962C8B-B14F-4D97-AF65-F5344CB8AC3E}">
        <p14:creationId xmlns:p14="http://schemas.microsoft.com/office/powerpoint/2010/main" val="3239968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34553" y="437161"/>
            <a:ext cx="8610600" cy="1293028"/>
          </a:xfrm>
        </p:spPr>
        <p:txBody>
          <a:bodyPr/>
          <a:lstStyle/>
          <a:p>
            <a:r>
              <a:rPr lang="en-US" b="1" dirty="0">
                <a:solidFill>
                  <a:srgbClr val="000000"/>
                </a:solidFill>
                <a:latin typeface="ff2"/>
              </a:rPr>
              <a:t>Net </a:t>
            </a:r>
            <a:r>
              <a:rPr lang="en-US" b="1" dirty="0" err="1">
                <a:solidFill>
                  <a:srgbClr val="000000"/>
                </a:solidFill>
                <a:latin typeface="ff2"/>
              </a:rPr>
              <a:t>Magnetisation</a:t>
            </a:r>
            <a:r>
              <a:rPr lang="en-US" b="1" dirty="0">
                <a:solidFill>
                  <a:srgbClr val="000000"/>
                </a:solidFill>
                <a:latin typeface="ff2"/>
              </a:rPr>
              <a:t> Vector</a:t>
            </a:r>
            <a:endParaRPr lang="fr-FR" b="1" dirty="0"/>
          </a:p>
        </p:txBody>
      </p:sp>
      <p:sp>
        <p:nvSpPr>
          <p:cNvPr id="5" name="Espace réservé du contenu 4"/>
          <p:cNvSpPr>
            <a:spLocks noGrp="1"/>
          </p:cNvSpPr>
          <p:nvPr>
            <p:ph idx="1"/>
          </p:nvPr>
        </p:nvSpPr>
        <p:spPr>
          <a:xfrm>
            <a:off x="433425" y="1974868"/>
            <a:ext cx="11568953" cy="2128788"/>
          </a:xfrm>
          <a:prstGeom prst="rect">
            <a:avLst/>
          </a:prstGeom>
        </p:spPr>
        <p:txBody>
          <a:bodyPr wrap="square">
            <a:spAutoFit/>
          </a:bodyPr>
          <a:lstStyle/>
          <a:p>
            <a:r>
              <a:rPr lang="en-US" dirty="0" smtClean="0">
                <a:solidFill>
                  <a:srgbClr val="000000"/>
                </a:solidFill>
                <a:latin typeface="ff2"/>
              </a:rPr>
              <a:t>Net </a:t>
            </a:r>
            <a:r>
              <a:rPr lang="en-US" dirty="0" err="1" smtClean="0">
                <a:solidFill>
                  <a:srgbClr val="000000"/>
                </a:solidFill>
                <a:latin typeface="ff2"/>
              </a:rPr>
              <a:t>Magnetisation</a:t>
            </a:r>
            <a:r>
              <a:rPr lang="en-US" dirty="0" smtClean="0">
                <a:solidFill>
                  <a:srgbClr val="000000"/>
                </a:solidFill>
                <a:latin typeface="ff2"/>
              </a:rPr>
              <a:t> Vector </a:t>
            </a:r>
            <a:r>
              <a:rPr lang="en-US" dirty="0">
                <a:solidFill>
                  <a:srgbClr val="000000"/>
                </a:solidFill>
                <a:latin typeface="ff2"/>
              </a:rPr>
              <a:t>(NMV)</a:t>
            </a:r>
          </a:p>
          <a:p>
            <a:r>
              <a:rPr lang="en-US" dirty="0">
                <a:solidFill>
                  <a:srgbClr val="000000"/>
                </a:solidFill>
                <a:latin typeface="ff2"/>
              </a:rPr>
              <a:t>The Direction that the protons move to when </a:t>
            </a:r>
            <a:r>
              <a:rPr lang="en-US" dirty="0" smtClean="0">
                <a:solidFill>
                  <a:srgbClr val="000000"/>
                </a:solidFill>
                <a:latin typeface="ff2"/>
              </a:rPr>
              <a:t>aligned to </a:t>
            </a:r>
            <a:r>
              <a:rPr lang="en-US" dirty="0">
                <a:solidFill>
                  <a:srgbClr val="000000"/>
                </a:solidFill>
                <a:latin typeface="ff2"/>
              </a:rPr>
              <a:t>the </a:t>
            </a:r>
            <a:r>
              <a:rPr lang="en-US" dirty="0" smtClean="0">
                <a:solidFill>
                  <a:srgbClr val="000000"/>
                </a:solidFill>
                <a:latin typeface="ff2"/>
              </a:rPr>
              <a:t>mai</a:t>
            </a:r>
            <a:r>
              <a:rPr lang="en-US" dirty="0" smtClean="0"/>
              <a:t>n </a:t>
            </a:r>
            <a:r>
              <a:rPr lang="en-US" dirty="0"/>
              <a:t>magnetic field </a:t>
            </a:r>
          </a:p>
          <a:p>
            <a:r>
              <a:rPr lang="en-US" dirty="0"/>
              <a:t>Net sum of protons pointing in the direction of </a:t>
            </a:r>
            <a:r>
              <a:rPr lang="en-US" dirty="0" smtClean="0"/>
              <a:t>the magnetic </a:t>
            </a:r>
            <a:r>
              <a:rPr lang="en-US" dirty="0"/>
              <a:t>field </a:t>
            </a:r>
          </a:p>
          <a:p>
            <a:r>
              <a:rPr lang="en-US" dirty="0"/>
              <a:t>Spin up – Spin down = NMV</a:t>
            </a:r>
          </a:p>
          <a:p>
            <a:r>
              <a:rPr lang="en-US" dirty="0"/>
              <a:t>Increase B0 = Increase </a:t>
            </a:r>
            <a:r>
              <a:rPr lang="en-US" dirty="0" smtClean="0"/>
              <a:t>NMV</a:t>
            </a:r>
            <a:endParaRPr lang="en-US" b="0" i="0" dirty="0">
              <a:solidFill>
                <a:srgbClr val="000000"/>
              </a:solidFill>
              <a:effectLst/>
              <a:latin typeface="ff2"/>
            </a:endParaRPr>
          </a:p>
        </p:txBody>
      </p:sp>
      <p:pic>
        <p:nvPicPr>
          <p:cNvPr id="6" name="Image 5"/>
          <p:cNvPicPr>
            <a:picLocks noChangeAspect="1"/>
          </p:cNvPicPr>
          <p:nvPr/>
        </p:nvPicPr>
        <p:blipFill>
          <a:blip r:embed="rId2"/>
          <a:stretch>
            <a:fillRect/>
          </a:stretch>
        </p:blipFill>
        <p:spPr>
          <a:xfrm>
            <a:off x="4826910" y="3162876"/>
            <a:ext cx="6370872" cy="457240"/>
          </a:xfrm>
          <a:prstGeom prst="rect">
            <a:avLst/>
          </a:prstGeom>
        </p:spPr>
      </p:pic>
      <p:pic>
        <p:nvPicPr>
          <p:cNvPr id="8" name="Image 7"/>
          <p:cNvPicPr>
            <a:picLocks noChangeAspect="1"/>
          </p:cNvPicPr>
          <p:nvPr/>
        </p:nvPicPr>
        <p:blipFill>
          <a:blip r:embed="rId3"/>
          <a:stretch>
            <a:fillRect/>
          </a:stretch>
        </p:blipFill>
        <p:spPr>
          <a:xfrm>
            <a:off x="7329598" y="4059724"/>
            <a:ext cx="3295472" cy="2346315"/>
          </a:xfrm>
          <a:prstGeom prst="rect">
            <a:avLst/>
          </a:prstGeom>
        </p:spPr>
      </p:pic>
      <p:sp>
        <p:nvSpPr>
          <p:cNvPr id="3" name="Rectangle 2"/>
          <p:cNvSpPr/>
          <p:nvPr/>
        </p:nvSpPr>
        <p:spPr>
          <a:xfrm>
            <a:off x="626772" y="4609288"/>
            <a:ext cx="6096000" cy="1477328"/>
          </a:xfrm>
          <a:prstGeom prst="rect">
            <a:avLst/>
          </a:prstGeom>
        </p:spPr>
        <p:txBody>
          <a:bodyPr>
            <a:spAutoFit/>
          </a:bodyPr>
          <a:lstStyle/>
          <a:p>
            <a:pPr algn="just"/>
            <a:r>
              <a:rPr lang="fr-FR" dirty="0"/>
              <a:t>The </a:t>
            </a:r>
            <a:r>
              <a:rPr lang="fr-FR" dirty="0" err="1"/>
              <a:t>intensity</a:t>
            </a:r>
            <a:r>
              <a:rPr lang="fr-FR" dirty="0"/>
              <a:t> or </a:t>
            </a:r>
            <a:r>
              <a:rPr lang="fr-FR" dirty="0" err="1"/>
              <a:t>strength</a:t>
            </a:r>
            <a:r>
              <a:rPr lang="fr-FR" dirty="0"/>
              <a:t> of the net </a:t>
            </a:r>
            <a:r>
              <a:rPr lang="fr-FR" dirty="0" err="1"/>
              <a:t>magnetization</a:t>
            </a:r>
            <a:r>
              <a:rPr lang="fr-FR" dirty="0"/>
              <a:t> </a:t>
            </a:r>
            <a:r>
              <a:rPr lang="fr-FR" dirty="0" err="1"/>
              <a:t>is</a:t>
            </a:r>
            <a:r>
              <a:rPr lang="fr-FR" dirty="0"/>
              <a:t> </a:t>
            </a:r>
            <a:r>
              <a:rPr lang="fr-FR" dirty="0" err="1"/>
              <a:t>influenced</a:t>
            </a:r>
            <a:r>
              <a:rPr lang="fr-FR" dirty="0"/>
              <a:t> by the </a:t>
            </a:r>
            <a:r>
              <a:rPr lang="fr-FR" dirty="0" err="1"/>
              <a:t>number</a:t>
            </a:r>
            <a:r>
              <a:rPr lang="fr-FR" dirty="0"/>
              <a:t> of protons </a:t>
            </a:r>
            <a:r>
              <a:rPr lang="fr-FR" dirty="0" err="1"/>
              <a:t>present</a:t>
            </a:r>
            <a:r>
              <a:rPr lang="fr-FR" dirty="0"/>
              <a:t> per unit volume </a:t>
            </a:r>
            <a:r>
              <a:rPr lang="fr-FR" dirty="0" err="1"/>
              <a:t>within</a:t>
            </a:r>
            <a:r>
              <a:rPr lang="fr-FR" dirty="0"/>
              <a:t> the </a:t>
            </a:r>
            <a:r>
              <a:rPr lang="fr-FR" dirty="0" err="1"/>
              <a:t>sample</a:t>
            </a:r>
            <a:r>
              <a:rPr lang="fr-FR" dirty="0"/>
              <a:t>. In </a:t>
            </a:r>
            <a:r>
              <a:rPr lang="fr-FR" dirty="0" err="1"/>
              <a:t>other</a:t>
            </a:r>
            <a:r>
              <a:rPr lang="fr-FR" dirty="0"/>
              <a:t> </a:t>
            </a:r>
            <a:r>
              <a:rPr lang="fr-FR" dirty="0" err="1"/>
              <a:t>words</a:t>
            </a:r>
            <a:r>
              <a:rPr lang="fr-FR" dirty="0"/>
              <a:t>, the more protons </a:t>
            </a:r>
            <a:r>
              <a:rPr lang="fr-FR" dirty="0" err="1"/>
              <a:t>there</a:t>
            </a:r>
            <a:r>
              <a:rPr lang="fr-FR" dirty="0"/>
              <a:t> are </a:t>
            </a:r>
            <a:r>
              <a:rPr lang="fr-FR" dirty="0" err="1"/>
              <a:t>within</a:t>
            </a:r>
            <a:r>
              <a:rPr lang="fr-FR" dirty="0"/>
              <a:t> a </a:t>
            </a:r>
            <a:r>
              <a:rPr lang="fr-FR" dirty="0" err="1"/>
              <a:t>given</a:t>
            </a:r>
            <a:r>
              <a:rPr lang="fr-FR" dirty="0"/>
              <a:t> volume, the </a:t>
            </a:r>
            <a:r>
              <a:rPr lang="fr-FR" dirty="0" err="1"/>
              <a:t>stronger</a:t>
            </a:r>
            <a:r>
              <a:rPr lang="fr-FR" dirty="0"/>
              <a:t> the net </a:t>
            </a:r>
            <a:r>
              <a:rPr lang="fr-FR" dirty="0" err="1"/>
              <a:t>magnetization</a:t>
            </a:r>
            <a:r>
              <a:rPr lang="fr-FR" dirty="0"/>
              <a:t>.</a:t>
            </a:r>
          </a:p>
        </p:txBody>
      </p:sp>
    </p:spTree>
    <p:extLst>
      <p:ext uri="{BB962C8B-B14F-4D97-AF65-F5344CB8AC3E}">
        <p14:creationId xmlns:p14="http://schemas.microsoft.com/office/powerpoint/2010/main" val="705701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a:t>Bulk</a:t>
            </a:r>
            <a:r>
              <a:rPr lang="fr-FR" b="1" dirty="0"/>
              <a:t> </a:t>
            </a:r>
            <a:r>
              <a:rPr lang="fr-FR" b="1" dirty="0" err="1"/>
              <a:t>Magnetisation</a:t>
            </a:r>
            <a:endParaRPr lang="fr-FR" b="1" dirty="0"/>
          </a:p>
        </p:txBody>
      </p:sp>
      <p:sp>
        <p:nvSpPr>
          <p:cNvPr id="3" name="Espace réservé du contenu 2"/>
          <p:cNvSpPr>
            <a:spLocks noGrp="1"/>
          </p:cNvSpPr>
          <p:nvPr>
            <p:ph idx="1"/>
          </p:nvPr>
        </p:nvSpPr>
        <p:spPr>
          <a:xfrm>
            <a:off x="685800" y="2194560"/>
            <a:ext cx="7022939" cy="4024125"/>
          </a:xfrm>
        </p:spPr>
        <p:txBody>
          <a:bodyPr>
            <a:normAutofit fontScale="92500" lnSpcReduction="10000"/>
          </a:bodyPr>
          <a:lstStyle/>
          <a:p>
            <a:pPr algn="just"/>
            <a:r>
              <a:rPr lang="en-US" dirty="0"/>
              <a:t>It is good practice to combine the effect of all the nuclei that are influenced by B0 rather than to explain the properties of each individual nucleus. The combined effect of all the nuclei that are in spin-up and spin-down states is known as bulk </a:t>
            </a:r>
            <a:r>
              <a:rPr lang="en-US" dirty="0" err="1"/>
              <a:t>magnetisation</a:t>
            </a:r>
            <a:r>
              <a:rPr lang="en-US" dirty="0"/>
              <a:t> (M). </a:t>
            </a:r>
            <a:endParaRPr lang="en-US" dirty="0" smtClean="0"/>
          </a:p>
          <a:p>
            <a:pPr algn="just"/>
            <a:r>
              <a:rPr lang="en-US" dirty="0" smtClean="0"/>
              <a:t>In </a:t>
            </a:r>
            <a:r>
              <a:rPr lang="en-US" dirty="0"/>
              <a:t>equilibrium the bulk </a:t>
            </a:r>
            <a:r>
              <a:rPr lang="en-US" dirty="0" err="1"/>
              <a:t>magnetisation</a:t>
            </a:r>
            <a:r>
              <a:rPr lang="en-US" dirty="0"/>
              <a:t> (</a:t>
            </a:r>
            <a:r>
              <a:rPr lang="en-US" dirty="0" smtClean="0"/>
              <a:t>M) </a:t>
            </a:r>
            <a:r>
              <a:rPr lang="en-US" dirty="0"/>
              <a:t>has only a longitudinal component aligning along the B0 direction, and it does not produce an MR signal in the receiver coil. Application of additional radio frequency (RF) field at the resonant frequency disturbs M from equilibrium, resulting in the production of MR signals. In a Cartesian system which is represented by x, y and z direction, the B0 is usually represented in the z direction. </a:t>
            </a:r>
            <a:endParaRPr lang="fr-FR" dirty="0"/>
          </a:p>
        </p:txBody>
      </p:sp>
      <p:pic>
        <p:nvPicPr>
          <p:cNvPr id="4" name="Image 3"/>
          <p:cNvPicPr/>
          <p:nvPr/>
        </p:nvPicPr>
        <p:blipFill>
          <a:blip r:embed="rId2"/>
          <a:srcRect/>
          <a:stretch>
            <a:fillRect/>
          </a:stretch>
        </p:blipFill>
        <p:spPr bwMode="auto">
          <a:xfrm>
            <a:off x="8293398" y="2106801"/>
            <a:ext cx="2874238" cy="3860138"/>
          </a:xfrm>
          <a:prstGeom prst="rect">
            <a:avLst/>
          </a:prstGeom>
          <a:noFill/>
          <a:ln w="9525">
            <a:noFill/>
            <a:miter lim="800000"/>
            <a:headEnd/>
            <a:tailEnd/>
          </a:ln>
        </p:spPr>
      </p:pic>
    </p:spTree>
    <p:extLst>
      <p:ext uri="{BB962C8B-B14F-4D97-AF65-F5344CB8AC3E}">
        <p14:creationId xmlns:p14="http://schemas.microsoft.com/office/powerpoint/2010/main" val="273399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p:cNvSpPr>
                <a:spLocks noGrp="1"/>
              </p:cNvSpPr>
              <p:nvPr>
                <p:ph type="title"/>
              </p:nvPr>
            </p:nvSpPr>
            <p:spPr>
              <a:xfrm>
                <a:off x="4011639" y="515155"/>
                <a:ext cx="7708136" cy="821046"/>
              </a:xfrm>
            </p:spPr>
            <p:txBody>
              <a:bodyPr>
                <a:normAutofit fontScale="90000"/>
              </a:bodyPr>
              <a:lstStyle/>
              <a:p>
                <a:pPr lvl="0"/>
                <a:r>
                  <a:rPr lang="en-US" b="1" dirty="0"/>
                  <a:t>Nuclei in a Static Magnetic Field</a:t>
                </a:r>
                <a:r>
                  <a:rPr lang="fr-FR" sz="3200" b="1" dirty="0" smtClean="0"/>
                  <a:t> </a:t>
                </a:r>
                <a14:m>
                  <m:oMath xmlns:m="http://schemas.openxmlformats.org/officeDocument/2006/math">
                    <m:sSub>
                      <m:sSubPr>
                        <m:ctrlPr>
                          <a:rPr lang="fr-FR" sz="3200" b="1" i="1">
                            <a:latin typeface="Cambria Math"/>
                          </a:rPr>
                        </m:ctrlPr>
                      </m:sSubPr>
                      <m:e>
                        <m:r>
                          <a:rPr lang="fr-FR" sz="3200" b="1" i="1">
                            <a:latin typeface="Cambria Math" panose="02040503050406030204" pitchFamily="18" charset="0"/>
                          </a:rPr>
                          <m:t>𝑩</m:t>
                        </m:r>
                      </m:e>
                      <m:sub>
                        <m:r>
                          <a:rPr lang="fr-FR" sz="3200" b="1" i="1">
                            <a:latin typeface="Cambria Math" panose="02040503050406030204" pitchFamily="18" charset="0"/>
                          </a:rPr>
                          <m:t>𝟏</m:t>
                        </m:r>
                      </m:sub>
                    </m:sSub>
                  </m:oMath>
                </a14:m>
                <a:endParaRPr lang="fr-FR" sz="3200" dirty="0"/>
              </a:p>
            </p:txBody>
          </p:sp>
        </mc:Choice>
        <mc:Fallback xmlns="">
          <p:sp>
            <p:nvSpPr>
              <p:cNvPr id="2" name="Titre 1"/>
              <p:cNvSpPr>
                <a:spLocks noGrp="1" noRot="1" noChangeAspect="1" noMove="1" noResize="1" noEditPoints="1" noAdjustHandles="1" noChangeArrowheads="1" noChangeShapeType="1" noTextEdit="1"/>
              </p:cNvSpPr>
              <p:nvPr>
                <p:ph type="title"/>
              </p:nvPr>
            </p:nvSpPr>
            <p:spPr>
              <a:xfrm>
                <a:off x="4011639" y="515155"/>
                <a:ext cx="7708136" cy="821046"/>
              </a:xfrm>
              <a:blipFill>
                <a:blip r:embed="rId2"/>
                <a:stretch>
                  <a:fillRect t="-33582" r="-4111" b="-44776"/>
                </a:stretch>
              </a:blipFill>
            </p:spPr>
            <p:txBody>
              <a:bodyPr/>
              <a:lstStyle/>
              <a:p>
                <a:r>
                  <a:rPr lang="fr-FR">
                    <a:noFill/>
                  </a:rPr>
                  <a:t> </a:t>
                </a:r>
              </a:p>
            </p:txBody>
          </p:sp>
        </mc:Fallback>
      </mc:AlternateContent>
      <p:sp>
        <p:nvSpPr>
          <p:cNvPr id="3" name="Rectangle 2"/>
          <p:cNvSpPr/>
          <p:nvPr/>
        </p:nvSpPr>
        <p:spPr>
          <a:xfrm>
            <a:off x="1587577" y="1104887"/>
            <a:ext cx="2424062" cy="462627"/>
          </a:xfrm>
          <a:prstGeom prst="rect">
            <a:avLst/>
          </a:prstGeom>
        </p:spPr>
        <p:txBody>
          <a:bodyPr wrap="none">
            <a:spAutoFit/>
          </a:bodyPr>
          <a:lstStyle/>
          <a:p>
            <a:pPr lvl="1" algn="just">
              <a:lnSpc>
                <a:spcPct val="150000"/>
              </a:lnSpc>
            </a:pPr>
            <a:r>
              <a:rPr lang="fr-FR" b="1" dirty="0" err="1"/>
              <a:t>Classical</a:t>
            </a:r>
            <a:r>
              <a:rPr lang="fr-FR" b="1" dirty="0"/>
              <a:t> Model</a:t>
            </a:r>
            <a:endParaRPr lang="fr-FR"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5"/>
          <p:cNvSpPr/>
          <p:nvPr/>
        </p:nvSpPr>
        <p:spPr>
          <a:xfrm>
            <a:off x="446573" y="1923926"/>
            <a:ext cx="6532961" cy="3831818"/>
          </a:xfrm>
          <a:prstGeom prst="rect">
            <a:avLst/>
          </a:prstGeom>
        </p:spPr>
        <p:txBody>
          <a:bodyPr wrap="square">
            <a:spAutoFit/>
          </a:bodyPr>
          <a:lstStyle/>
          <a:p>
            <a:pPr algn="just">
              <a:lnSpc>
                <a:spcPct val="150000"/>
              </a:lnSpc>
              <a:spcAft>
                <a:spcPts val="0"/>
              </a:spcAft>
            </a:pPr>
            <a:r>
              <a:rPr lang="en-US" dirty="0" smtClean="0"/>
              <a:t>The </a:t>
            </a:r>
            <a:r>
              <a:rPr lang="en-US" dirty="0"/>
              <a:t>magnetic moment </a:t>
            </a:r>
            <a:r>
              <a:rPr lang="en-US" b="1" dirty="0"/>
              <a:t>μ</a:t>
            </a:r>
            <a:r>
              <a:rPr lang="en-US" dirty="0"/>
              <a:t> associated with a spinning spherical charge will </a:t>
            </a:r>
            <a:r>
              <a:rPr lang="en-US" dirty="0" err="1"/>
              <a:t>precess</a:t>
            </a:r>
            <a:r>
              <a:rPr lang="en-US" dirty="0"/>
              <a:t> in an external magnetic field. In the following illustration, the spinning nucleus has been placed at the origin of a </a:t>
            </a:r>
            <a:r>
              <a:rPr lang="en-US" dirty="0" err="1"/>
              <a:t>cartesian</a:t>
            </a:r>
            <a:r>
              <a:rPr lang="en-US" dirty="0"/>
              <a:t> coordinate system, and the external field is oriented along the z-axis. The frequency of precession is proportional to the strength of the magnetic </a:t>
            </a:r>
            <a:r>
              <a:rPr lang="en-US" dirty="0" smtClean="0"/>
              <a:t>field:</a:t>
            </a:r>
          </a:p>
          <a:p>
            <a:pPr algn="just">
              <a:lnSpc>
                <a:spcPct val="150000"/>
              </a:lnSpc>
              <a:spcAft>
                <a:spcPts val="0"/>
              </a:spcAft>
            </a:pPr>
            <a:r>
              <a:rPr lang="en-US" dirty="0"/>
              <a:t> </a:t>
            </a:r>
            <a:endParaRPr lang="en-US" dirty="0" smtClean="0"/>
          </a:p>
          <a:p>
            <a:pPr algn="ctr">
              <a:lnSpc>
                <a:spcPct val="150000"/>
              </a:lnSpc>
              <a:spcAft>
                <a:spcPts val="0"/>
              </a:spcAft>
            </a:pPr>
            <a:r>
              <a:rPr lang="en-US" b="1" dirty="0" err="1" smtClean="0"/>
              <a:t>ω</a:t>
            </a:r>
            <a:r>
              <a:rPr lang="en-US" b="1" baseline="-25000" dirty="0" err="1" smtClean="0"/>
              <a:t>o</a:t>
            </a:r>
            <a:r>
              <a:rPr lang="en-US" b="1" dirty="0"/>
              <a:t> = </a:t>
            </a:r>
            <a:r>
              <a:rPr lang="en-US" b="1" dirty="0" err="1" smtClean="0"/>
              <a:t>γB</a:t>
            </a:r>
            <a:r>
              <a:rPr lang="en-US" b="1" baseline="-25000" dirty="0" err="1" smtClean="0"/>
              <a:t>o</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Image 6"/>
          <p:cNvPicPr>
            <a:picLocks noChangeAspect="1"/>
          </p:cNvPicPr>
          <p:nvPr/>
        </p:nvPicPr>
        <p:blipFill>
          <a:blip r:embed="rId3"/>
          <a:stretch>
            <a:fillRect/>
          </a:stretch>
        </p:blipFill>
        <p:spPr>
          <a:xfrm>
            <a:off x="6979534" y="2085632"/>
            <a:ext cx="4910052" cy="3923903"/>
          </a:xfrm>
          <a:prstGeom prst="rect">
            <a:avLst/>
          </a:prstGeom>
        </p:spPr>
      </p:pic>
    </p:spTree>
    <p:extLst>
      <p:ext uri="{BB962C8B-B14F-4D97-AF65-F5344CB8AC3E}">
        <p14:creationId xmlns:p14="http://schemas.microsoft.com/office/powerpoint/2010/main" val="36082471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818326" y="171944"/>
            <a:ext cx="8610600" cy="1293028"/>
          </a:xfrm>
        </p:spPr>
        <p:txBody>
          <a:bodyPr/>
          <a:lstStyle/>
          <a:p>
            <a:r>
              <a:rPr lang="fr-FR" b="1" dirty="0" smtClean="0"/>
              <a:t>Introduction</a:t>
            </a:r>
            <a:endParaRPr lang="fr-FR" dirty="0"/>
          </a:p>
        </p:txBody>
      </p:sp>
      <p:sp>
        <p:nvSpPr>
          <p:cNvPr id="5" name="Rectangle 4"/>
          <p:cNvSpPr/>
          <p:nvPr/>
        </p:nvSpPr>
        <p:spPr>
          <a:xfrm>
            <a:off x="1861096" y="1588156"/>
            <a:ext cx="8717257" cy="878895"/>
          </a:xfrm>
          <a:prstGeom prst="rect">
            <a:avLst/>
          </a:prstGeom>
        </p:spPr>
        <p:txBody>
          <a:bodyPr wrap="square">
            <a:spAutoFit/>
          </a:bodyPr>
          <a:lstStyle/>
          <a:p>
            <a:pPr algn="ctr">
              <a:lnSpc>
                <a:spcPct val="150000"/>
              </a:lnSpc>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The </a:t>
            </a:r>
            <a:r>
              <a:rPr lang="en-US" dirty="0" smtClean="0">
                <a:latin typeface="Times New Roman" panose="02020603050405020304" pitchFamily="18" charset="0"/>
                <a:ea typeface="Times New Roman" panose="02020603050405020304" pitchFamily="18" charset="0"/>
                <a:cs typeface="Arial" panose="020B0604020202020204" pitchFamily="34" charset="0"/>
              </a:rPr>
              <a:t>nucleus (</a:t>
            </a:r>
            <a:r>
              <a:rPr lang="en-US" dirty="0" err="1" smtClean="0">
                <a:latin typeface="Times New Roman" panose="02020603050405020304" pitchFamily="18" charset="0"/>
                <a:ea typeface="Times New Roman" panose="02020603050405020304" pitchFamily="18" charset="0"/>
                <a:cs typeface="Arial" panose="020B0604020202020204" pitchFamily="34" charset="0"/>
              </a:rPr>
              <a:t>noyau</a:t>
            </a:r>
            <a:r>
              <a:rPr lang="en-US" dirty="0" smtClean="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reacts when immersed in a magnetic field created by a magnet. </a:t>
            </a:r>
          </a:p>
          <a:p>
            <a:pPr algn="ctr">
              <a:lnSpc>
                <a:spcPct val="150000"/>
              </a:lnSpc>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For some atomic </a:t>
            </a:r>
            <a:r>
              <a:rPr lang="en-US" dirty="0" smtClean="0">
                <a:latin typeface="Times New Roman" panose="02020603050405020304" pitchFamily="18" charset="0"/>
                <a:ea typeface="Times New Roman" panose="02020603050405020304" pitchFamily="18" charset="0"/>
                <a:cs typeface="Arial" panose="020B0604020202020204" pitchFamily="34" charset="0"/>
              </a:rPr>
              <a:t>nuclei (</a:t>
            </a:r>
            <a:r>
              <a:rPr lang="en-US" dirty="0" err="1" smtClean="0">
                <a:latin typeface="Times New Roman" panose="02020603050405020304" pitchFamily="18" charset="0"/>
                <a:ea typeface="Times New Roman" panose="02020603050405020304" pitchFamily="18" charset="0"/>
                <a:cs typeface="Arial" panose="020B0604020202020204" pitchFamily="34" charset="0"/>
              </a:rPr>
              <a:t>noyaux</a:t>
            </a:r>
            <a:r>
              <a:rPr lang="en-US" dirty="0" smtClean="0">
                <a:latin typeface="Times New Roman" panose="02020603050405020304" pitchFamily="18" charset="0"/>
                <a:ea typeface="Times New Roman" panose="02020603050405020304" pitchFamily="18" charset="0"/>
                <a:cs typeface="Arial" panose="020B0604020202020204" pitchFamily="34" charset="0"/>
              </a:rPr>
              <a:t>), </a:t>
            </a:r>
            <a:r>
              <a:rPr lang="en-US" dirty="0">
                <a:latin typeface="Times New Roman" panose="02020603050405020304" pitchFamily="18" charset="0"/>
                <a:ea typeface="Times New Roman" panose="02020603050405020304" pitchFamily="18" charset="0"/>
                <a:cs typeface="Arial" panose="020B0604020202020204" pitchFamily="34" charset="0"/>
              </a:rPr>
              <a:t>such as carbon or oxygen, nothing changes.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Image 1"/>
          <p:cNvPicPr>
            <a:picLocks noChangeAspect="1"/>
          </p:cNvPicPr>
          <p:nvPr/>
        </p:nvPicPr>
        <p:blipFill>
          <a:blip r:embed="rId2"/>
          <a:stretch>
            <a:fillRect/>
          </a:stretch>
        </p:blipFill>
        <p:spPr>
          <a:xfrm>
            <a:off x="2876264" y="2677065"/>
            <a:ext cx="6591871" cy="3036833"/>
          </a:xfrm>
          <a:prstGeom prst="rect">
            <a:avLst/>
          </a:prstGeom>
        </p:spPr>
      </p:pic>
      <p:sp>
        <p:nvSpPr>
          <p:cNvPr id="3" name="Rectangle 2"/>
          <p:cNvSpPr/>
          <p:nvPr/>
        </p:nvSpPr>
        <p:spPr>
          <a:xfrm>
            <a:off x="2656962" y="5739246"/>
            <a:ext cx="3268844"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Arial" panose="020B0604020202020204" pitchFamily="34" charset="0"/>
              </a:rPr>
              <a:t>Carbon: 6 protons and </a:t>
            </a:r>
            <a:r>
              <a:rPr lang="en-US" dirty="0" smtClean="0">
                <a:latin typeface="Times New Roman" panose="02020603050405020304" pitchFamily="18" charset="0"/>
                <a:ea typeface="Times New Roman" panose="02020603050405020304" pitchFamily="18" charset="0"/>
                <a:cs typeface="Arial" panose="020B0604020202020204" pitchFamily="34" charset="0"/>
              </a:rPr>
              <a:t>6 neutrons</a:t>
            </a:r>
            <a:endParaRPr lang="fr-FR" dirty="0"/>
          </a:p>
        </p:txBody>
      </p:sp>
      <p:sp>
        <p:nvSpPr>
          <p:cNvPr id="7" name="Rectangle 6"/>
          <p:cNvSpPr/>
          <p:nvPr/>
        </p:nvSpPr>
        <p:spPr>
          <a:xfrm>
            <a:off x="6344799" y="5739246"/>
            <a:ext cx="3786614"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Arial" panose="020B0604020202020204" pitchFamily="34" charset="0"/>
              </a:rPr>
              <a:t>Oxygen: 8 </a:t>
            </a:r>
            <a:r>
              <a:rPr lang="fr-FR" dirty="0" smtClean="0"/>
              <a:t>protons </a:t>
            </a:r>
            <a:r>
              <a:rPr lang="fr-FR" dirty="0"/>
              <a:t>and </a:t>
            </a:r>
            <a:r>
              <a:rPr lang="fr-FR" dirty="0" smtClean="0"/>
              <a:t>8 neutrons</a:t>
            </a:r>
            <a:endParaRPr lang="fr-FR" dirty="0"/>
          </a:p>
        </p:txBody>
      </p:sp>
    </p:spTree>
    <p:extLst>
      <p:ext uri="{BB962C8B-B14F-4D97-AF65-F5344CB8AC3E}">
        <p14:creationId xmlns:p14="http://schemas.microsoft.com/office/powerpoint/2010/main" val="8873195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p:cNvSpPr>
                <a:spLocks noGrp="1"/>
              </p:cNvSpPr>
              <p:nvPr>
                <p:ph type="title"/>
              </p:nvPr>
            </p:nvSpPr>
            <p:spPr/>
            <p:txBody>
              <a:bodyPr/>
              <a:lstStyle/>
              <a:p>
                <a:r>
                  <a:rPr lang="en-US" b="1" dirty="0"/>
                  <a:t>Nuclei in a Static Magnetic Field</a:t>
                </a:r>
                <a:r>
                  <a:rPr lang="fr-FR" sz="3200" b="1" dirty="0"/>
                  <a:t> </a:t>
                </a:r>
                <a14:m>
                  <m:oMath xmlns:m="http://schemas.openxmlformats.org/officeDocument/2006/math">
                    <m:sSub>
                      <m:sSubPr>
                        <m:ctrlPr>
                          <a:rPr lang="fr-FR" sz="3200" b="1" i="1">
                            <a:latin typeface="Cambria Math"/>
                          </a:rPr>
                        </m:ctrlPr>
                      </m:sSubPr>
                      <m:e>
                        <m:r>
                          <a:rPr lang="fr-FR" sz="3200" b="1" i="1">
                            <a:latin typeface="Cambria Math" panose="02040503050406030204" pitchFamily="18" charset="0"/>
                          </a:rPr>
                          <m:t>𝑩</m:t>
                        </m:r>
                      </m:e>
                      <m:sub>
                        <m:r>
                          <a:rPr lang="fr-FR" sz="3200" b="1" i="1">
                            <a:latin typeface="Cambria Math" panose="02040503050406030204" pitchFamily="18" charset="0"/>
                          </a:rPr>
                          <m:t>𝟏</m:t>
                        </m:r>
                      </m:sub>
                    </m:sSub>
                  </m:oMath>
                </a14:m>
                <a:endParaRPr lang="fr-FR" dirty="0"/>
              </a:p>
            </p:txBody>
          </p:sp>
        </mc:Choice>
        <mc:Fallback xmlns="">
          <p:sp>
            <p:nvSpPr>
              <p:cNvPr id="2" name="Titre 1"/>
              <p:cNvSpPr>
                <a:spLocks noGrp="1" noRot="1" noChangeAspect="1" noMove="1" noResize="1" noEditPoints="1" noAdjustHandles="1" noChangeArrowheads="1" noChangeShapeType="1" noTextEdit="1"/>
              </p:cNvSpPr>
              <p:nvPr>
                <p:ph type="title"/>
              </p:nvPr>
            </p:nvSpPr>
            <p:spPr>
              <a:blipFill>
                <a:blip r:embed="rId2"/>
                <a:stretch>
                  <a:fillRect t="-8920" r="-4246" b="-15962"/>
                </a:stretch>
              </a:blipFill>
            </p:spPr>
            <p:txBody>
              <a:bodyPr/>
              <a:lstStyle/>
              <a:p>
                <a:r>
                  <a:rPr lang="fr-FR">
                    <a:noFill/>
                  </a:rPr>
                  <a:t> </a:t>
                </a:r>
              </a:p>
            </p:txBody>
          </p:sp>
        </mc:Fallback>
      </mc:AlternateContent>
      <p:sp>
        <p:nvSpPr>
          <p:cNvPr id="3" name="Espace réservé du contenu 2"/>
          <p:cNvSpPr>
            <a:spLocks noGrp="1"/>
          </p:cNvSpPr>
          <p:nvPr>
            <p:ph idx="1"/>
          </p:nvPr>
        </p:nvSpPr>
        <p:spPr>
          <a:xfrm>
            <a:off x="685800" y="2194560"/>
            <a:ext cx="6880185" cy="4024125"/>
          </a:xfrm>
        </p:spPr>
        <p:txBody>
          <a:bodyPr>
            <a:normAutofit fontScale="92500" lnSpcReduction="10000"/>
          </a:bodyPr>
          <a:lstStyle/>
          <a:p>
            <a:pPr algn="just"/>
            <a:r>
              <a:rPr lang="en-US" dirty="0" smtClean="0"/>
              <a:t>The diagram </a:t>
            </a:r>
            <a:r>
              <a:rPr lang="en-US" dirty="0"/>
              <a:t>illustrates the macroscopic magnetization of a sample containing large numbers of spin 1/2 nuclei at equilibrium in a strong external magnetic field (B</a:t>
            </a:r>
            <a:r>
              <a:rPr lang="en-US" baseline="-25000" dirty="0"/>
              <a:t>o</a:t>
            </a:r>
            <a:r>
              <a:rPr lang="en-US" dirty="0"/>
              <a:t>). A slight excess of +1/2 spin states </a:t>
            </a:r>
            <a:r>
              <a:rPr lang="en-US" dirty="0" err="1"/>
              <a:t>precess</a:t>
            </a:r>
            <a:r>
              <a:rPr lang="en-US" dirty="0"/>
              <a:t> randomly in alignment with the external field and a smaller population of </a:t>
            </a:r>
            <a:r>
              <a:rPr lang="en-US" baseline="30000" dirty="0"/>
              <a:t>_</a:t>
            </a:r>
            <a:r>
              <a:rPr lang="en-US" dirty="0"/>
              <a:t>1/2 spin states </a:t>
            </a:r>
            <a:r>
              <a:rPr lang="en-US" dirty="0" err="1"/>
              <a:t>precess</a:t>
            </a:r>
            <a:r>
              <a:rPr lang="en-US" dirty="0"/>
              <a:t> randomly in an opposite alignment. An overall net magnetization therefore lies along the z-axis</a:t>
            </a:r>
            <a:r>
              <a:rPr lang="en-US" dirty="0" smtClean="0"/>
              <a:t>.</a:t>
            </a:r>
          </a:p>
          <a:p>
            <a:pPr algn="just"/>
            <a:r>
              <a:rPr lang="en-US" dirty="0"/>
              <a:t>Summation over all spins leads to a magnetization </a:t>
            </a:r>
            <a:r>
              <a:rPr lang="en-US" dirty="0" smtClean="0"/>
              <a:t>vector M0 </a:t>
            </a:r>
            <a:r>
              <a:rPr lang="en-US" dirty="0"/>
              <a:t>that is parallel to the static magnet </a:t>
            </a:r>
            <a:r>
              <a:rPr lang="en-US" dirty="0" smtClean="0"/>
              <a:t>field B0, </a:t>
            </a:r>
            <a:r>
              <a:rPr lang="en-US" dirty="0"/>
              <a:t>since more spins are moving on the lower level cone (blue in </a:t>
            </a:r>
            <a:r>
              <a:rPr lang="en-US" dirty="0" smtClean="0"/>
              <a:t>Fig) </a:t>
            </a:r>
            <a:r>
              <a:rPr lang="en-US" dirty="0"/>
              <a:t>in the equilibrium situation. </a:t>
            </a:r>
            <a:endParaRPr lang="en-US" dirty="0" smtClean="0"/>
          </a:p>
          <a:p>
            <a:pPr algn="just"/>
            <a:r>
              <a:rPr lang="en-US" dirty="0" smtClean="0"/>
              <a:t>M0 can </a:t>
            </a:r>
            <a:r>
              <a:rPr lang="en-US" dirty="0"/>
              <a:t>now be manipulated using an RF excitation pulse.</a:t>
            </a:r>
            <a:endParaRPr lang="en-US" dirty="0" smtClean="0"/>
          </a:p>
          <a:p>
            <a:pPr algn="just"/>
            <a:endParaRPr lang="fr-FR" dirty="0"/>
          </a:p>
        </p:txBody>
      </p:sp>
      <p:pic>
        <p:nvPicPr>
          <p:cNvPr id="5" name="Image 4"/>
          <p:cNvPicPr>
            <a:picLocks noChangeAspect="1"/>
          </p:cNvPicPr>
          <p:nvPr/>
        </p:nvPicPr>
        <p:blipFill>
          <a:blip r:embed="rId3"/>
          <a:stretch>
            <a:fillRect/>
          </a:stretch>
        </p:blipFill>
        <p:spPr>
          <a:xfrm>
            <a:off x="7884089" y="2388242"/>
            <a:ext cx="3913869" cy="3543081"/>
          </a:xfrm>
          <a:prstGeom prst="rect">
            <a:avLst/>
          </a:prstGeom>
        </p:spPr>
      </p:pic>
    </p:spTree>
    <p:extLst>
      <p:ext uri="{BB962C8B-B14F-4D97-AF65-F5344CB8AC3E}">
        <p14:creationId xmlns:p14="http://schemas.microsoft.com/office/powerpoint/2010/main" val="3159124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p:cNvSpPr>
                <a:spLocks noGrp="1"/>
              </p:cNvSpPr>
              <p:nvPr>
                <p:ph type="title"/>
              </p:nvPr>
            </p:nvSpPr>
            <p:spPr/>
            <p:txBody>
              <a:bodyPr/>
              <a:lstStyle/>
              <a:p>
                <a:r>
                  <a:rPr lang="en-US" b="1" dirty="0"/>
                  <a:t>Nuclei in a Static Magnetic Field</a:t>
                </a:r>
                <a:r>
                  <a:rPr lang="fr-FR" sz="3200" b="1" dirty="0"/>
                  <a:t> </a:t>
                </a:r>
                <a14:m>
                  <m:oMath xmlns:m="http://schemas.openxmlformats.org/officeDocument/2006/math">
                    <m:sSub>
                      <m:sSubPr>
                        <m:ctrlPr>
                          <a:rPr lang="fr-FR" sz="3200" b="1" i="1">
                            <a:latin typeface="Cambria Math"/>
                          </a:rPr>
                        </m:ctrlPr>
                      </m:sSubPr>
                      <m:e>
                        <m:r>
                          <a:rPr lang="fr-FR" sz="3200" b="1" i="1">
                            <a:latin typeface="Cambria Math" panose="02040503050406030204" pitchFamily="18" charset="0"/>
                          </a:rPr>
                          <m:t>𝑩</m:t>
                        </m:r>
                      </m:e>
                      <m:sub>
                        <m:r>
                          <a:rPr lang="fr-FR" sz="3200" b="1" i="1">
                            <a:latin typeface="Cambria Math" panose="02040503050406030204" pitchFamily="18" charset="0"/>
                          </a:rPr>
                          <m:t>𝟏</m:t>
                        </m:r>
                      </m:sub>
                    </m:sSub>
                  </m:oMath>
                </a14:m>
                <a:endParaRPr lang="fr-FR" dirty="0"/>
              </a:p>
            </p:txBody>
          </p:sp>
        </mc:Choice>
        <mc:Fallback xmlns="">
          <p:sp>
            <p:nvSpPr>
              <p:cNvPr id="2" name="Titre 1"/>
              <p:cNvSpPr>
                <a:spLocks noGrp="1" noRot="1" noChangeAspect="1" noMove="1" noResize="1" noEditPoints="1" noAdjustHandles="1" noChangeArrowheads="1" noChangeShapeType="1" noTextEdit="1"/>
              </p:cNvSpPr>
              <p:nvPr>
                <p:ph type="title"/>
              </p:nvPr>
            </p:nvSpPr>
            <p:spPr>
              <a:blipFill rotWithShape="1">
                <a:blip r:embed="rId2"/>
                <a:stretch>
                  <a:fillRect t="-8920" r="-4246" b="-15962"/>
                </a:stretch>
              </a:blipFill>
            </p:spPr>
            <p:txBody>
              <a:bodyPr/>
              <a:lstStyle/>
              <a:p>
                <a:r>
                  <a:rPr lang="fr-FR">
                    <a:noFill/>
                  </a:rPr>
                  <a:t> </a:t>
                </a:r>
              </a:p>
            </p:txBody>
          </p:sp>
        </mc:Fallback>
      </mc:AlternateContent>
      <p:sp>
        <p:nvSpPr>
          <p:cNvPr id="3" name="Espace réservé du contenu 2"/>
          <p:cNvSpPr>
            <a:spLocks noGrp="1"/>
          </p:cNvSpPr>
          <p:nvPr>
            <p:ph idx="1"/>
          </p:nvPr>
        </p:nvSpPr>
        <p:spPr>
          <a:xfrm>
            <a:off x="685800" y="2395187"/>
            <a:ext cx="4633175" cy="4024125"/>
          </a:xfrm>
        </p:spPr>
        <p:txBody>
          <a:bodyPr>
            <a:normAutofit/>
          </a:bodyPr>
          <a:lstStyle/>
          <a:p>
            <a:pPr marL="0" indent="0" algn="just">
              <a:lnSpc>
                <a:spcPct val="150000"/>
              </a:lnSpc>
              <a:buNone/>
            </a:pPr>
            <a:r>
              <a:rPr lang="en-US" dirty="0">
                <a:latin typeface="Times New Roman" panose="02020603050405020304" pitchFamily="18" charset="0"/>
                <a:cs typeface="Times New Roman" panose="02020603050405020304" pitchFamily="18" charset="0"/>
              </a:rPr>
              <a:t>If </a:t>
            </a:r>
            <a:r>
              <a:rPr lang="en-US" dirty="0" err="1">
                <a:latin typeface="Times New Roman" panose="02020603050405020304" pitchFamily="18" charset="0"/>
                <a:cs typeface="Times New Roman" panose="02020603050405020304" pitchFamily="18" charset="0"/>
              </a:rPr>
              <a:t>rf</a:t>
            </a:r>
            <a:r>
              <a:rPr lang="en-US" dirty="0">
                <a:latin typeface="Times New Roman" panose="02020603050405020304" pitchFamily="18" charset="0"/>
                <a:cs typeface="Times New Roman" panose="02020603050405020304" pitchFamily="18" charset="0"/>
              </a:rPr>
              <a:t> energy having a frequency matching the </a:t>
            </a:r>
            <a:r>
              <a:rPr lang="en-US" dirty="0" err="1">
                <a:latin typeface="Times New Roman" panose="02020603050405020304" pitchFamily="18" charset="0"/>
                <a:cs typeface="Times New Roman" panose="02020603050405020304" pitchFamily="18" charset="0"/>
              </a:rPr>
              <a:t>Larmor</a:t>
            </a:r>
            <a:r>
              <a:rPr lang="en-US" dirty="0">
                <a:latin typeface="Times New Roman" panose="02020603050405020304" pitchFamily="18" charset="0"/>
                <a:cs typeface="Times New Roman" panose="02020603050405020304" pitchFamily="18" charset="0"/>
              </a:rPr>
              <a:t> frequency is introduced at a right angle to the external field (e.g. along the x-axis), the </a:t>
            </a:r>
            <a:r>
              <a:rPr lang="en-US" dirty="0" err="1">
                <a:latin typeface="Times New Roman" panose="02020603050405020304" pitchFamily="18" charset="0"/>
                <a:cs typeface="Times New Roman" panose="02020603050405020304" pitchFamily="18" charset="0"/>
              </a:rPr>
              <a:t>precessing</a:t>
            </a:r>
            <a:r>
              <a:rPr lang="en-US" dirty="0">
                <a:latin typeface="Times New Roman" panose="02020603050405020304" pitchFamily="18" charset="0"/>
                <a:cs typeface="Times New Roman" panose="02020603050405020304" pitchFamily="18" charset="0"/>
              </a:rPr>
              <a:t> nucleus will absorb energy and the magnetic moment will flip to its I = </a:t>
            </a:r>
            <a:r>
              <a:rPr lang="en-US" baseline="30000" dirty="0">
                <a:latin typeface="Times New Roman" panose="02020603050405020304" pitchFamily="18" charset="0"/>
                <a:cs typeface="Times New Roman" panose="02020603050405020304" pitchFamily="18" charset="0"/>
              </a:rPr>
              <a:t>_</a:t>
            </a:r>
            <a:r>
              <a:rPr lang="en-US" dirty="0">
                <a:latin typeface="Times New Roman" panose="02020603050405020304" pitchFamily="18" charset="0"/>
                <a:cs typeface="Times New Roman" panose="02020603050405020304" pitchFamily="18" charset="0"/>
              </a:rPr>
              <a:t>1/2 state</a:t>
            </a:r>
            <a:r>
              <a:rPr lang="en-US" dirty="0" smtClean="0">
                <a:latin typeface="Times New Roman" panose="02020603050405020304" pitchFamily="18" charset="0"/>
                <a:cs typeface="Times New Roman" panose="02020603050405020304" pitchFamily="18" charset="0"/>
              </a:rPr>
              <a:t>.</a:t>
            </a:r>
            <a:endParaRPr lang="fr-FR" dirty="0">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3"/>
          <a:stretch>
            <a:fillRect/>
          </a:stretch>
        </p:blipFill>
        <p:spPr>
          <a:xfrm>
            <a:off x="6357484" y="2718281"/>
            <a:ext cx="4871372" cy="3083357"/>
          </a:xfrm>
          <a:prstGeom prst="rect">
            <a:avLst/>
          </a:prstGeom>
        </p:spPr>
      </p:pic>
    </p:spTree>
    <p:extLst>
      <p:ext uri="{BB962C8B-B14F-4D97-AF65-F5344CB8AC3E}">
        <p14:creationId xmlns:p14="http://schemas.microsoft.com/office/powerpoint/2010/main" val="4142842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p:cNvSpPr>
                <a:spLocks noGrp="1"/>
              </p:cNvSpPr>
              <p:nvPr>
                <p:ph type="title"/>
              </p:nvPr>
            </p:nvSpPr>
            <p:spPr>
              <a:xfrm>
                <a:off x="4011639" y="515155"/>
                <a:ext cx="7708136" cy="821046"/>
              </a:xfrm>
            </p:spPr>
            <p:txBody>
              <a:bodyPr>
                <a:normAutofit fontScale="90000"/>
              </a:bodyPr>
              <a:lstStyle/>
              <a:p>
                <a:pPr lvl="0"/>
                <a:r>
                  <a:rPr lang="en-US" b="1" dirty="0"/>
                  <a:t>Nuclei in a Static Magnetic Field</a:t>
                </a:r>
                <a:r>
                  <a:rPr lang="fr-FR" sz="3200" b="1" dirty="0" smtClean="0"/>
                  <a:t> </a:t>
                </a:r>
                <a14:m>
                  <m:oMath xmlns:m="http://schemas.openxmlformats.org/officeDocument/2006/math">
                    <m:sSub>
                      <m:sSubPr>
                        <m:ctrlPr>
                          <a:rPr lang="fr-FR" sz="3200" b="1" i="1">
                            <a:latin typeface="Cambria Math"/>
                          </a:rPr>
                        </m:ctrlPr>
                      </m:sSubPr>
                      <m:e>
                        <m:r>
                          <a:rPr lang="fr-FR" sz="3200" b="1" i="1">
                            <a:latin typeface="Cambria Math" panose="02040503050406030204" pitchFamily="18" charset="0"/>
                          </a:rPr>
                          <m:t>𝑩</m:t>
                        </m:r>
                      </m:e>
                      <m:sub>
                        <m:r>
                          <a:rPr lang="fr-FR" sz="3200" b="1" i="1">
                            <a:latin typeface="Cambria Math" panose="02040503050406030204" pitchFamily="18" charset="0"/>
                          </a:rPr>
                          <m:t>𝟏</m:t>
                        </m:r>
                      </m:sub>
                    </m:sSub>
                  </m:oMath>
                </a14:m>
                <a:endParaRPr lang="fr-FR" sz="3200" dirty="0"/>
              </a:p>
            </p:txBody>
          </p:sp>
        </mc:Choice>
        <mc:Fallback xmlns="">
          <p:sp>
            <p:nvSpPr>
              <p:cNvPr id="2" name="Titre 1"/>
              <p:cNvSpPr>
                <a:spLocks noGrp="1" noRot="1" noChangeAspect="1" noMove="1" noResize="1" noEditPoints="1" noAdjustHandles="1" noChangeArrowheads="1" noChangeShapeType="1" noTextEdit="1"/>
              </p:cNvSpPr>
              <p:nvPr>
                <p:ph type="title"/>
              </p:nvPr>
            </p:nvSpPr>
            <p:spPr>
              <a:xfrm>
                <a:off x="4011639" y="515155"/>
                <a:ext cx="7708136" cy="821046"/>
              </a:xfrm>
              <a:blipFill>
                <a:blip r:embed="rId2"/>
                <a:stretch>
                  <a:fillRect t="-33582" r="-4111" b="-44776"/>
                </a:stretch>
              </a:blipFill>
            </p:spPr>
            <p:txBody>
              <a:bodyPr/>
              <a:lstStyle/>
              <a:p>
                <a:r>
                  <a:rPr lang="fr-FR">
                    <a:noFill/>
                  </a:rPr>
                  <a:t> </a:t>
                </a:r>
              </a:p>
            </p:txBody>
          </p:sp>
        </mc:Fallback>
      </mc:AlternateContent>
      <p:sp>
        <p:nvSpPr>
          <p:cNvPr id="3" name="Rectangle 2"/>
          <p:cNvSpPr/>
          <p:nvPr/>
        </p:nvSpPr>
        <p:spPr>
          <a:xfrm>
            <a:off x="429555" y="1336201"/>
            <a:ext cx="2424062" cy="462627"/>
          </a:xfrm>
          <a:prstGeom prst="rect">
            <a:avLst/>
          </a:prstGeom>
        </p:spPr>
        <p:txBody>
          <a:bodyPr wrap="none">
            <a:spAutoFit/>
          </a:bodyPr>
          <a:lstStyle/>
          <a:p>
            <a:pPr lvl="1" algn="just">
              <a:lnSpc>
                <a:spcPct val="150000"/>
              </a:lnSpc>
            </a:pPr>
            <a:r>
              <a:rPr lang="fr-FR" b="1" dirty="0" err="1"/>
              <a:t>Classical</a:t>
            </a:r>
            <a:r>
              <a:rPr lang="fr-FR" b="1" dirty="0"/>
              <a:t> Model</a:t>
            </a:r>
            <a:endParaRPr lang="fr-FR"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p:cNvSpPr/>
          <p:nvPr/>
        </p:nvSpPr>
        <p:spPr>
          <a:xfrm>
            <a:off x="648428" y="1798828"/>
            <a:ext cx="7527157" cy="4375557"/>
          </a:xfrm>
          <a:prstGeom prst="rect">
            <a:avLst/>
          </a:prstGeom>
        </p:spPr>
        <p:txBody>
          <a:bodyPr wrap="square">
            <a:spAutoFit/>
          </a:bodyPr>
          <a:lstStyle/>
          <a:p>
            <a:pPr algn="just">
              <a:lnSpc>
                <a:spcPct val="150000"/>
              </a:lnSpc>
              <a:spcAft>
                <a:spcPts val="1000"/>
              </a:spcAft>
            </a:pPr>
            <a:r>
              <a:rPr lang="en-US" dirty="0"/>
              <a:t>The </a:t>
            </a:r>
            <a:r>
              <a:rPr lang="en-US" dirty="0" err="1"/>
              <a:t>precessing</a:t>
            </a:r>
            <a:r>
              <a:rPr lang="en-US" dirty="0"/>
              <a:t> magnetic moments of nucleus create a macroscopic net magnetization </a:t>
            </a:r>
            <a:r>
              <a:rPr lang="en-US" dirty="0" err="1"/>
              <a:t>Mnet</a:t>
            </a:r>
            <a:r>
              <a:rPr lang="en-US" dirty="0"/>
              <a:t> a vector quantity having longitudinal and transverse components that is ultimately responsible for the induction of NMR </a:t>
            </a:r>
            <a:r>
              <a:rPr lang="fr-FR" dirty="0"/>
              <a:t>signal</a:t>
            </a:r>
            <a:endParaRPr lang="fr-FR" sz="16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dirty="0" smtClean="0"/>
              <a:t>However, </a:t>
            </a:r>
            <a:r>
              <a:rPr lang="en-US" dirty="0"/>
              <a:t>direct measurement of the magnetization vector is impossible because it is infinitely small compared to 𝐵₀. To measure it, it must be tipped into another plane in the x-y space using a second radiofrequency magnetic field called 𝐵₁. The 𝐵₁ field enables the transition of spins between the low and high energy </a:t>
            </a:r>
            <a:r>
              <a:rPr lang="en-US" dirty="0" smtClean="0"/>
              <a:t>states.</a:t>
            </a:r>
          </a:p>
        </p:txBody>
      </p:sp>
      <p:pic>
        <p:nvPicPr>
          <p:cNvPr id="7" name="Imag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529" y="2217619"/>
            <a:ext cx="3400023" cy="272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0119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6268" y="357453"/>
            <a:ext cx="8610600" cy="1293028"/>
          </a:xfrm>
        </p:spPr>
        <p:txBody>
          <a:bodyPr/>
          <a:lstStyle/>
          <a:p>
            <a:r>
              <a:rPr lang="fr-FR" b="1" dirty="0"/>
              <a:t>Flip (or Tip) Angle</a:t>
            </a:r>
            <a:br>
              <a:rPr lang="fr-FR" b="1" dirty="0"/>
            </a:br>
            <a:endParaRPr lang="fr-FR" dirty="0"/>
          </a:p>
        </p:txBody>
      </p:sp>
      <p:sp>
        <p:nvSpPr>
          <p:cNvPr id="3" name="Espace réservé du contenu 2"/>
          <p:cNvSpPr>
            <a:spLocks noGrp="1"/>
          </p:cNvSpPr>
          <p:nvPr>
            <p:ph idx="1"/>
          </p:nvPr>
        </p:nvSpPr>
        <p:spPr>
          <a:xfrm>
            <a:off x="467289" y="1536207"/>
            <a:ext cx="6075179" cy="5083534"/>
          </a:xfrm>
        </p:spPr>
        <p:txBody>
          <a:bodyPr>
            <a:normAutofit/>
          </a:bodyPr>
          <a:lstStyle/>
          <a:p>
            <a:pPr algn="just"/>
            <a:r>
              <a:rPr lang="en-US" sz="2000" b="1" i="1" dirty="0"/>
              <a:t>Flip angle</a:t>
            </a:r>
            <a:r>
              <a:rPr lang="en-US" sz="2000" dirty="0"/>
              <a:t>, also called </a:t>
            </a:r>
            <a:r>
              <a:rPr lang="en-US" sz="2000" b="1" i="1" dirty="0"/>
              <a:t>tip angle</a:t>
            </a:r>
            <a:r>
              <a:rPr lang="en-US" sz="2000" dirty="0"/>
              <a:t>, is the amount of rotation the net magnetization (</a:t>
            </a:r>
            <a:r>
              <a:rPr lang="en-US" sz="2000" b="1" dirty="0"/>
              <a:t>M</a:t>
            </a:r>
            <a:r>
              <a:rPr lang="en-US" sz="2000" dirty="0"/>
              <a:t>) experiences during application of a radiofrequency (RF) pulse. It is often designated by the Greek letter alpha (</a:t>
            </a:r>
            <a:r>
              <a:rPr lang="en-US" sz="2000" b="1" i="1" dirty="0"/>
              <a:t>α</a:t>
            </a:r>
            <a:r>
              <a:rPr lang="en-US" sz="2000" dirty="0"/>
              <a:t>) and can be measured in degrees (°) or radians (R).  For conversion 360° = 2π radians</a:t>
            </a:r>
            <a:r>
              <a:rPr lang="en-US" sz="2000" dirty="0" smtClean="0"/>
              <a:t>.</a:t>
            </a:r>
          </a:p>
          <a:p>
            <a:pPr algn="just"/>
            <a:r>
              <a:rPr lang="en-US" sz="2000" dirty="0"/>
              <a:t>For a </a:t>
            </a:r>
            <a:r>
              <a:rPr lang="en-US" sz="2000" u="sng" dirty="0"/>
              <a:t>strong and rectangular</a:t>
            </a:r>
            <a:r>
              <a:rPr lang="en-US" sz="2000" dirty="0"/>
              <a:t> RF-pulse of constant amplitude (</a:t>
            </a:r>
            <a:r>
              <a:rPr lang="en-US" sz="2000" i="1" dirty="0"/>
              <a:t>B1</a:t>
            </a:r>
            <a:r>
              <a:rPr lang="en-US" sz="2000" dirty="0"/>
              <a:t>) and duration (</a:t>
            </a:r>
            <a:r>
              <a:rPr lang="en-US" sz="2000" i="1" dirty="0" err="1"/>
              <a:t>tp</a:t>
            </a:r>
            <a:r>
              <a:rPr lang="en-US" sz="2000" dirty="0"/>
              <a:t>), the resultant flip angle (</a:t>
            </a:r>
            <a:r>
              <a:rPr lang="en-US" sz="2000" i="1" dirty="0"/>
              <a:t>α</a:t>
            </a:r>
            <a:r>
              <a:rPr lang="en-US" sz="2000" dirty="0"/>
              <a:t>) is </a:t>
            </a:r>
            <a:r>
              <a:rPr lang="en-US" sz="2000" dirty="0" smtClean="0"/>
              <a:t>approximately:</a:t>
            </a:r>
          </a:p>
          <a:p>
            <a:pPr algn="just"/>
            <a:endParaRPr lang="en-US" sz="2000" dirty="0" smtClean="0"/>
          </a:p>
          <a:p>
            <a:pPr algn="just"/>
            <a:endParaRPr lang="en-US" sz="2000" dirty="0" smtClean="0"/>
          </a:p>
          <a:p>
            <a:pPr algn="just"/>
            <a:r>
              <a:rPr lang="en-US" sz="2000" dirty="0" smtClean="0"/>
              <a:t>If</a:t>
            </a:r>
            <a:r>
              <a:rPr lang="en-US" sz="2000" dirty="0"/>
              <a:t> </a:t>
            </a:r>
            <a:r>
              <a:rPr lang="en-US" sz="2000" i="1" dirty="0"/>
              <a:t>γ</a:t>
            </a:r>
            <a:r>
              <a:rPr lang="en-US" sz="2000" dirty="0"/>
              <a:t> is expressed in MHz/T, then multiplying the above result by 360°/cycle will give </a:t>
            </a:r>
            <a:r>
              <a:rPr lang="en-US" sz="2000" b="1" i="1" dirty="0"/>
              <a:t>α</a:t>
            </a:r>
            <a:r>
              <a:rPr lang="en-US" sz="2000" dirty="0"/>
              <a:t> in degrees. </a:t>
            </a:r>
            <a:endParaRPr lang="en-US" sz="2000" dirty="0" smtClean="0"/>
          </a:p>
          <a:p>
            <a:pPr algn="just"/>
            <a:endParaRPr lang="fr-FR" sz="2000" dirty="0"/>
          </a:p>
        </p:txBody>
      </p:sp>
      <p:pic>
        <p:nvPicPr>
          <p:cNvPr id="5" name="Image 4"/>
          <p:cNvPicPr>
            <a:picLocks noChangeAspect="1"/>
          </p:cNvPicPr>
          <p:nvPr/>
        </p:nvPicPr>
        <p:blipFill>
          <a:blip r:embed="rId2"/>
          <a:stretch>
            <a:fillRect/>
          </a:stretch>
        </p:blipFill>
        <p:spPr>
          <a:xfrm>
            <a:off x="2582010" y="4586850"/>
            <a:ext cx="2274761" cy="538942"/>
          </a:xfrm>
          <a:prstGeom prst="rect">
            <a:avLst/>
          </a:prstGeom>
        </p:spPr>
      </p:pic>
      <p:pic>
        <p:nvPicPr>
          <p:cNvPr id="7" name="Image 6"/>
          <p:cNvPicPr>
            <a:picLocks noChangeAspect="1"/>
          </p:cNvPicPr>
          <p:nvPr/>
        </p:nvPicPr>
        <p:blipFill>
          <a:blip r:embed="rId3"/>
          <a:stretch>
            <a:fillRect/>
          </a:stretch>
        </p:blipFill>
        <p:spPr>
          <a:xfrm>
            <a:off x="6723976" y="2228045"/>
            <a:ext cx="4751100" cy="2897747"/>
          </a:xfrm>
          <a:prstGeom prst="rect">
            <a:avLst/>
          </a:prstGeom>
        </p:spPr>
      </p:pic>
    </p:spTree>
    <p:extLst>
      <p:ext uri="{BB962C8B-B14F-4D97-AF65-F5344CB8AC3E}">
        <p14:creationId xmlns:p14="http://schemas.microsoft.com/office/powerpoint/2010/main" val="2917811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p:cNvPicPr/>
          <p:nvPr/>
        </p:nvPicPr>
        <p:blipFill>
          <a:blip r:embed="rId2"/>
          <a:srcRect/>
          <a:stretch>
            <a:fillRect/>
          </a:stretch>
        </p:blipFill>
        <p:spPr bwMode="auto">
          <a:xfrm>
            <a:off x="726456" y="1953678"/>
            <a:ext cx="4854226" cy="3871957"/>
          </a:xfrm>
          <a:prstGeom prst="rect">
            <a:avLst/>
          </a:prstGeom>
          <a:noFill/>
          <a:ln w="9525">
            <a:noFill/>
            <a:miter lim="800000"/>
            <a:headEnd/>
            <a:tailEnd/>
          </a:ln>
        </p:spPr>
      </p:pic>
      <p:sp>
        <p:nvSpPr>
          <p:cNvPr id="2" name="Rectangle 1"/>
          <p:cNvSpPr/>
          <p:nvPr/>
        </p:nvSpPr>
        <p:spPr>
          <a:xfrm>
            <a:off x="478887" y="1288487"/>
            <a:ext cx="5284631" cy="498663"/>
          </a:xfrm>
          <a:prstGeom prst="rect">
            <a:avLst/>
          </a:prstGeom>
        </p:spPr>
        <p:txBody>
          <a:bodyPr wrap="square">
            <a:spAutoFit/>
          </a:bodyPr>
          <a:lstStyle/>
          <a:p>
            <a:pPr algn="just">
              <a:lnSpc>
                <a:spcPct val="150000"/>
              </a:lnSpc>
            </a:pPr>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magnetic moment </a:t>
            </a:r>
            <a:r>
              <a:rPr lang="en-US" sz="2000" dirty="0" smtClean="0">
                <a:latin typeface="Times New Roman" panose="02020603050405020304" pitchFamily="18" charset="0"/>
                <a:cs typeface="Times New Roman" panose="02020603050405020304" pitchFamily="18" charset="0"/>
              </a:rPr>
              <a:t>can </a:t>
            </a:r>
            <a:r>
              <a:rPr lang="en-US" sz="2000" dirty="0">
                <a:latin typeface="Times New Roman" panose="02020603050405020304" pitchFamily="18" charset="0"/>
                <a:cs typeface="Times New Roman" panose="02020603050405020304" pitchFamily="18" charset="0"/>
              </a:rPr>
              <a:t>flip to </a:t>
            </a:r>
            <a:r>
              <a:rPr lang="en-US" sz="2000" dirty="0" smtClean="0">
                <a:latin typeface="Times New Roman" panose="02020603050405020304" pitchFamily="18" charset="0"/>
                <a:cs typeface="Times New Roman" panose="02020603050405020304" pitchFamily="18" charset="0"/>
              </a:rPr>
              <a:t>90°.</a:t>
            </a:r>
          </a:p>
        </p:txBody>
      </p:sp>
      <p:graphicFrame>
        <p:nvGraphicFramePr>
          <p:cNvPr id="5" name="Tableau 4"/>
          <p:cNvGraphicFramePr>
            <a:graphicFrameLocks noGrp="1"/>
          </p:cNvGraphicFramePr>
          <p:nvPr>
            <p:extLst>
              <p:ext uri="{D42A27DB-BD31-4B8C-83A1-F6EECF244321}">
                <p14:modId xmlns:p14="http://schemas.microsoft.com/office/powerpoint/2010/main" val="4089734790"/>
              </p:ext>
            </p:extLst>
          </p:nvPr>
        </p:nvGraphicFramePr>
        <p:xfrm>
          <a:off x="6138439" y="757019"/>
          <a:ext cx="4915383" cy="365760"/>
        </p:xfrm>
        <a:graphic>
          <a:graphicData uri="http://schemas.openxmlformats.org/drawingml/2006/table">
            <a:tbl>
              <a:tblPr/>
              <a:tblGrid>
                <a:gridCol w="4915383">
                  <a:extLst>
                    <a:ext uri="{9D8B030D-6E8A-4147-A177-3AD203B41FA5}">
                      <a16:colId xmlns="" xmlns:a16="http://schemas.microsoft.com/office/drawing/2014/main" val="605790787"/>
                    </a:ext>
                  </a:extLst>
                </a:gridCol>
              </a:tblGrid>
              <a:tr h="0">
                <a:tc>
                  <a:txBody>
                    <a:bodyPr/>
                    <a:lstStyle/>
                    <a:p>
                      <a:pPr algn="just"/>
                      <a:r>
                        <a:rPr lang="en-US" b="1" dirty="0"/>
                        <a:t>The simple case of a 90° excitation pulse</a:t>
                      </a:r>
                    </a:p>
                  </a:txBody>
                  <a:tcPr anchor="ctr">
                    <a:lnL>
                      <a:noFill/>
                    </a:lnL>
                    <a:lnR>
                      <a:noFill/>
                    </a:lnR>
                    <a:lnT>
                      <a:noFill/>
                    </a:lnT>
                    <a:lnB>
                      <a:noFill/>
                    </a:lnB>
                    <a:solidFill>
                      <a:srgbClr val="FFFFFF"/>
                    </a:solidFill>
                  </a:tcPr>
                </a:tc>
                <a:extLst>
                  <a:ext uri="{0D108BD9-81ED-4DB2-BD59-A6C34878D82A}">
                    <a16:rowId xmlns="" xmlns:a16="http://schemas.microsoft.com/office/drawing/2014/main" val="629106217"/>
                  </a:ext>
                </a:extLst>
              </a:tr>
            </a:tbl>
          </a:graphicData>
        </a:graphic>
      </p:graphicFrame>
      <p:sp>
        <p:nvSpPr>
          <p:cNvPr id="7" name="Rectangle 6"/>
          <p:cNvSpPr/>
          <p:nvPr/>
        </p:nvSpPr>
        <p:spPr>
          <a:xfrm>
            <a:off x="5763519" y="2319995"/>
            <a:ext cx="5818880" cy="3139321"/>
          </a:xfrm>
          <a:prstGeom prst="rect">
            <a:avLst/>
          </a:prstGeom>
        </p:spPr>
        <p:txBody>
          <a:bodyPr wrap="square">
            <a:spAutoFit/>
          </a:bodyPr>
          <a:lstStyle/>
          <a:p>
            <a:pPr algn="just"/>
            <a:r>
              <a:rPr lang="en-US" dirty="0" smtClean="0">
                <a:solidFill>
                  <a:srgbClr val="000000"/>
                </a:solidFill>
                <a:latin typeface="Helvetica" panose="020B0604020202020204" pitchFamily="34" charset="0"/>
              </a:rPr>
              <a:t>At resonance, during </a:t>
            </a:r>
            <a:r>
              <a:rPr lang="en-US" dirty="0">
                <a:solidFill>
                  <a:srgbClr val="000000"/>
                </a:solidFill>
                <a:latin typeface="Helvetica" panose="020B0604020202020204" pitchFamily="34" charset="0"/>
              </a:rPr>
              <a:t>and after excitation the magnetization vector moves in a complicated way which can be simplified by using the following trick: </a:t>
            </a:r>
            <a:endParaRPr lang="en-US" dirty="0" smtClean="0">
              <a:solidFill>
                <a:srgbClr val="000000"/>
              </a:solidFill>
              <a:latin typeface="Helvetica" panose="020B0604020202020204" pitchFamily="34" charset="0"/>
            </a:endParaRPr>
          </a:p>
          <a:p>
            <a:pPr algn="just"/>
            <a:endParaRPr lang="en-US" dirty="0">
              <a:solidFill>
                <a:srgbClr val="000000"/>
              </a:solidFill>
              <a:latin typeface="Helvetica" panose="020B0604020202020204" pitchFamily="34" charset="0"/>
            </a:endParaRPr>
          </a:p>
          <a:p>
            <a:pPr algn="just"/>
            <a:endParaRPr lang="en-US" dirty="0" smtClean="0">
              <a:solidFill>
                <a:srgbClr val="000000"/>
              </a:solidFill>
              <a:latin typeface="Helvetica" panose="020B0604020202020204" pitchFamily="34" charset="0"/>
            </a:endParaRPr>
          </a:p>
          <a:p>
            <a:pPr algn="just"/>
            <a:r>
              <a:rPr lang="en-US" dirty="0" smtClean="0">
                <a:solidFill>
                  <a:srgbClr val="000000"/>
                </a:solidFill>
                <a:latin typeface="Helvetica" panose="020B0604020202020204" pitchFamily="34" charset="0"/>
              </a:rPr>
              <a:t>referencing </a:t>
            </a:r>
            <a:r>
              <a:rPr lang="en-US" dirty="0">
                <a:solidFill>
                  <a:srgbClr val="000000"/>
                </a:solidFill>
                <a:latin typeface="Helvetica" panose="020B0604020202020204" pitchFamily="34" charset="0"/>
              </a:rPr>
              <a:t>to the resonance </a:t>
            </a:r>
            <a:r>
              <a:rPr lang="en-US" dirty="0" smtClean="0">
                <a:solidFill>
                  <a:srgbClr val="000000"/>
                </a:solidFill>
                <a:latin typeface="Helvetica" panose="020B0604020202020204" pitchFamily="34" charset="0"/>
              </a:rPr>
              <a:t>frequency	</a:t>
            </a:r>
          </a:p>
          <a:p>
            <a:pPr algn="just"/>
            <a:r>
              <a:rPr lang="en-US" dirty="0" smtClean="0"/>
              <a:t>Which is identical </a:t>
            </a:r>
            <a:r>
              <a:rPr lang="en-US" dirty="0"/>
              <a:t>to a rotation of the coordinate system about the z-axis with </a:t>
            </a:r>
            <a:r>
              <a:rPr lang="en-US" dirty="0" smtClean="0"/>
              <a:t>frequency </a:t>
            </a:r>
            <a:r>
              <a:rPr lang="en-US" dirty="0" smtClean="0">
                <a:latin typeface="Cambria Math" panose="02040503050406030204" pitchFamily="18" charset="0"/>
                <a:ea typeface="Cambria Math" panose="02040503050406030204" pitchFamily="18" charset="0"/>
              </a:rPr>
              <a:t>ʋ0 </a:t>
            </a:r>
            <a:r>
              <a:rPr lang="en-US" dirty="0"/>
              <a:t>leads to a simple rotation of the magnetization vector about the RF pulse (x-) axis onto the detector (y-) axis during excitation.</a:t>
            </a:r>
            <a:endParaRPr lang="fr-FR" dirty="0"/>
          </a:p>
        </p:txBody>
      </p:sp>
      <p:pic>
        <p:nvPicPr>
          <p:cNvPr id="8" name="Image 7"/>
          <p:cNvPicPr>
            <a:picLocks noChangeAspect="1"/>
          </p:cNvPicPr>
          <p:nvPr/>
        </p:nvPicPr>
        <p:blipFill>
          <a:blip r:embed="rId3"/>
          <a:stretch>
            <a:fillRect/>
          </a:stretch>
        </p:blipFill>
        <p:spPr>
          <a:xfrm>
            <a:off x="8323588" y="3344319"/>
            <a:ext cx="1181473" cy="236295"/>
          </a:xfrm>
          <a:prstGeom prst="rect">
            <a:avLst/>
          </a:prstGeom>
        </p:spPr>
      </p:pic>
    </p:spTree>
    <p:extLst>
      <p:ext uri="{BB962C8B-B14F-4D97-AF65-F5344CB8AC3E}">
        <p14:creationId xmlns:p14="http://schemas.microsoft.com/office/powerpoint/2010/main" val="2074557657"/>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smtClean="0"/>
              <a:t>simple </a:t>
            </a:r>
            <a:r>
              <a:rPr lang="en-US" b="1" dirty="0"/>
              <a:t>case of a 90° excitation pulse</a:t>
            </a:r>
            <a:br>
              <a:rPr lang="en-US" b="1" dirty="0"/>
            </a:br>
            <a:endParaRPr lang="fr-FR" dirty="0"/>
          </a:p>
        </p:txBody>
      </p:sp>
      <p:sp>
        <p:nvSpPr>
          <p:cNvPr id="3" name="Espace réservé du contenu 2"/>
          <p:cNvSpPr>
            <a:spLocks noGrp="1"/>
          </p:cNvSpPr>
          <p:nvPr>
            <p:ph idx="1"/>
          </p:nvPr>
        </p:nvSpPr>
        <p:spPr>
          <a:xfrm>
            <a:off x="809837" y="5366023"/>
            <a:ext cx="10383456" cy="1169815"/>
          </a:xfrm>
        </p:spPr>
        <p:txBody>
          <a:bodyPr/>
          <a:lstStyle/>
          <a:p>
            <a:pPr algn="just"/>
            <a:r>
              <a:rPr lang="en-US" dirty="0"/>
              <a:t>the system viewed in rotating frame where the frame rotation matches the </a:t>
            </a:r>
            <a:r>
              <a:rPr lang="en-US" dirty="0" err="1"/>
              <a:t>Larmor</a:t>
            </a:r>
            <a:r>
              <a:rPr lang="en-US" dirty="0"/>
              <a:t> frequency. That is, the frame is rotating exactly at the same rate as </a:t>
            </a:r>
            <a:r>
              <a:rPr lang="en-US" b="1" dirty="0"/>
              <a:t>B1</a:t>
            </a:r>
            <a:r>
              <a:rPr lang="en-US" dirty="0"/>
              <a:t>, the individual spins, and </a:t>
            </a:r>
            <a:r>
              <a:rPr lang="en-US" b="1" dirty="0"/>
              <a:t>M</a:t>
            </a:r>
            <a:r>
              <a:rPr lang="en-US" dirty="0" smtClean="0"/>
              <a:t>.</a:t>
            </a:r>
            <a:r>
              <a:rPr lang="en-US" dirty="0"/>
              <a:t> </a:t>
            </a:r>
            <a:endParaRPr lang="fr-FR" dirty="0"/>
          </a:p>
        </p:txBody>
      </p:sp>
      <p:pic>
        <p:nvPicPr>
          <p:cNvPr id="5" name="Image 4"/>
          <p:cNvPicPr>
            <a:picLocks noChangeAspect="1"/>
          </p:cNvPicPr>
          <p:nvPr/>
        </p:nvPicPr>
        <p:blipFill>
          <a:blip r:embed="rId2"/>
          <a:stretch>
            <a:fillRect/>
          </a:stretch>
        </p:blipFill>
        <p:spPr>
          <a:xfrm>
            <a:off x="2259957" y="2282662"/>
            <a:ext cx="3747303" cy="2946217"/>
          </a:xfrm>
          <a:prstGeom prst="rect">
            <a:avLst/>
          </a:prstGeom>
        </p:spPr>
      </p:pic>
      <p:pic>
        <p:nvPicPr>
          <p:cNvPr id="6" name="Image 5"/>
          <p:cNvPicPr>
            <a:picLocks noChangeAspect="1"/>
          </p:cNvPicPr>
          <p:nvPr/>
        </p:nvPicPr>
        <p:blipFill>
          <a:blip r:embed="rId3"/>
          <a:stretch>
            <a:fillRect/>
          </a:stretch>
        </p:blipFill>
        <p:spPr>
          <a:xfrm>
            <a:off x="6475249" y="2234018"/>
            <a:ext cx="3239767" cy="2997270"/>
          </a:xfrm>
          <a:prstGeom prst="rect">
            <a:avLst/>
          </a:prstGeom>
        </p:spPr>
      </p:pic>
    </p:spTree>
    <p:extLst>
      <p:ext uri="{BB962C8B-B14F-4D97-AF65-F5344CB8AC3E}">
        <p14:creationId xmlns:p14="http://schemas.microsoft.com/office/powerpoint/2010/main" val="2578278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r>
                  <a:rPr lang="fr-FR" dirty="0" smtClean="0"/>
                  <a:t>The rotation angle </a:t>
                </a:r>
                <a:r>
                  <a:rPr lang="fr-FR" dirty="0" err="1" smtClean="0"/>
                  <a:t>depends</a:t>
                </a:r>
                <a:r>
                  <a:rPr lang="fr-FR" dirty="0" smtClean="0"/>
                  <a:t> on the </a:t>
                </a:r>
                <a:r>
                  <a:rPr lang="fr-FR" dirty="0" err="1" smtClean="0"/>
                  <a:t>length</a:t>
                </a:r>
                <a:r>
                  <a:rPr lang="fr-FR" dirty="0" smtClean="0"/>
                  <a:t> of time the </a:t>
                </a:r>
                <a:r>
                  <a:rPr lang="fr-FR" dirty="0" err="1" smtClean="0"/>
                  <a:t>field</a:t>
                </a:r>
                <a:r>
                  <a:rPr lang="fr-FR" dirty="0" smtClean="0"/>
                  <a:t> </a:t>
                </a:r>
                <a:r>
                  <a:rPr lang="fr-FR" dirty="0" err="1" smtClean="0"/>
                  <a:t>is</a:t>
                </a:r>
                <a:r>
                  <a:rPr lang="fr-FR" dirty="0" smtClean="0"/>
                  <a:t> on,  and </a:t>
                </a:r>
                <a:r>
                  <a:rPr lang="fr-FR" dirty="0" err="1" smtClean="0"/>
                  <a:t>its</a:t>
                </a:r>
                <a:r>
                  <a:rPr lang="fr-FR" dirty="0" smtClean="0"/>
                  <a:t> magnitude B </a:t>
                </a:r>
                <a:r>
                  <a:rPr lang="fr-FR" baseline="-25000" dirty="0" smtClean="0"/>
                  <a:t>1</a:t>
                </a:r>
                <a:r>
                  <a:rPr lang="fr-FR" dirty="0" smtClean="0"/>
                  <a:t> . </a:t>
                </a:r>
              </a:p>
              <a:p>
                <a:pPr marL="0" indent="0">
                  <a:buNone/>
                </a:pPr>
                <a:r>
                  <a:rPr lang="fr-FR" dirty="0" smtClean="0"/>
                  <a:t>		θ </a:t>
                </a:r>
                <a:r>
                  <a:rPr lang="fr-FR" dirty="0"/>
                  <a:t>= </a:t>
                </a:r>
                <a:r>
                  <a:rPr lang="fr-FR" dirty="0" smtClean="0"/>
                  <a:t>2</a:t>
                </a:r>
                <a:r>
                  <a:rPr lang="el-GR" dirty="0" smtClean="0"/>
                  <a:t>π</a:t>
                </a:r>
                <a:r>
                  <a:rPr lang="fr-FR" dirty="0"/>
                  <a:t> </a:t>
                </a:r>
                <a14:m>
                  <m:oMath xmlns:m="http://schemas.openxmlformats.org/officeDocument/2006/math">
                    <m:r>
                      <a:rPr lang="fr-FR" i="1">
                        <a:latin typeface="Cambria Math" panose="02040503050406030204" pitchFamily="18" charset="0"/>
                      </a:rPr>
                      <m:t>ɣ</m:t>
                    </m:r>
                  </m:oMath>
                </a14:m>
                <a:r>
                  <a:rPr lang="fr-FR" dirty="0" smtClean="0"/>
                  <a:t> </a:t>
                </a:r>
                <a:r>
                  <a:rPr lang="el-GR" dirty="0" smtClean="0"/>
                  <a:t>ζ</a:t>
                </a:r>
                <a:r>
                  <a:rPr lang="fr-FR" dirty="0" smtClean="0"/>
                  <a:t> </a:t>
                </a:r>
                <a:r>
                  <a:rPr lang="fr-FR" dirty="0"/>
                  <a:t>. B </a:t>
                </a:r>
                <a:r>
                  <a:rPr lang="fr-FR" baseline="-25000" dirty="0"/>
                  <a:t>1.</a:t>
                </a:r>
                <a:r>
                  <a:rPr lang="fr-FR" dirty="0"/>
                  <a:t> </a:t>
                </a:r>
              </a:p>
              <a:p>
                <a:r>
                  <a:rPr lang="fr-FR" dirty="0"/>
                  <a:t>In </a:t>
                </a:r>
                <a:r>
                  <a:rPr lang="fr-FR" dirty="0" err="1"/>
                  <a:t>our</a:t>
                </a:r>
                <a:r>
                  <a:rPr lang="fr-FR" dirty="0"/>
                  <a:t> </a:t>
                </a:r>
                <a:r>
                  <a:rPr lang="fr-FR" dirty="0" err="1"/>
                  <a:t>examples</a:t>
                </a:r>
                <a:r>
                  <a:rPr lang="fr-FR" dirty="0"/>
                  <a:t>, </a:t>
                </a:r>
                <a:r>
                  <a:rPr lang="el-GR" dirty="0" smtClean="0"/>
                  <a:t>ζ</a:t>
                </a:r>
                <a:r>
                  <a:rPr lang="fr-FR" dirty="0" smtClean="0"/>
                  <a:t> </a:t>
                </a:r>
                <a:r>
                  <a:rPr lang="fr-FR" dirty="0" err="1" smtClean="0"/>
                  <a:t>will</a:t>
                </a:r>
                <a:r>
                  <a:rPr lang="fr-FR" dirty="0" smtClean="0"/>
                  <a:t> </a:t>
                </a:r>
                <a:r>
                  <a:rPr lang="fr-FR" dirty="0" err="1"/>
                  <a:t>be</a:t>
                </a:r>
                <a:r>
                  <a:rPr lang="fr-FR" dirty="0"/>
                  <a:t> </a:t>
                </a:r>
                <a:r>
                  <a:rPr lang="fr-FR" dirty="0" err="1"/>
                  <a:t>assumed</a:t>
                </a:r>
                <a:r>
                  <a:rPr lang="fr-FR" dirty="0"/>
                  <a:t> to </a:t>
                </a:r>
                <a:r>
                  <a:rPr lang="fr-FR" dirty="0" err="1"/>
                  <a:t>be</a:t>
                </a:r>
                <a:r>
                  <a:rPr lang="fr-FR" dirty="0"/>
                  <a:t> </a:t>
                </a:r>
                <a:r>
                  <a:rPr lang="fr-FR" dirty="0" err="1"/>
                  <a:t>much</a:t>
                </a:r>
                <a:r>
                  <a:rPr lang="fr-FR" dirty="0"/>
                  <a:t> </a:t>
                </a:r>
                <a:r>
                  <a:rPr lang="fr-FR" dirty="0" err="1"/>
                  <a:t>smaller</a:t>
                </a:r>
                <a:r>
                  <a:rPr lang="fr-FR" dirty="0"/>
                  <a:t> </a:t>
                </a:r>
                <a:r>
                  <a:rPr lang="fr-FR" dirty="0" err="1"/>
                  <a:t>than</a:t>
                </a:r>
                <a:r>
                  <a:rPr lang="fr-FR" dirty="0"/>
                  <a:t> T </a:t>
                </a:r>
                <a:r>
                  <a:rPr lang="fr-FR" baseline="-25000" dirty="0"/>
                  <a:t>1</a:t>
                </a:r>
                <a:r>
                  <a:rPr lang="fr-FR" dirty="0"/>
                  <a:t> and T </a:t>
                </a:r>
                <a:r>
                  <a:rPr lang="fr-FR" baseline="-25000" dirty="0" smtClean="0"/>
                  <a:t>2.</a:t>
                </a:r>
              </a:p>
              <a:p>
                <a:r>
                  <a:rPr lang="en-US" dirty="0"/>
                  <a:t>A 90 </a:t>
                </a:r>
                <a:r>
                  <a:rPr lang="en-US" baseline="30000" dirty="0"/>
                  <a:t>o</a:t>
                </a:r>
                <a:r>
                  <a:rPr lang="en-US" dirty="0"/>
                  <a:t> pulse is one which rotates the magnetization vector clockwise by 90 degrees about the X' axis</a:t>
                </a:r>
                <a:r>
                  <a:rPr lang="en-US" dirty="0" smtClean="0"/>
                  <a:t>.</a:t>
                </a:r>
                <a:r>
                  <a:rPr lang="fr-FR" dirty="0" smtClean="0"/>
                  <a:t> </a:t>
                </a:r>
                <a:r>
                  <a:rPr lang="en-US" dirty="0"/>
                  <a:t>A 90 </a:t>
                </a:r>
                <a:r>
                  <a:rPr lang="en-US" baseline="30000" dirty="0"/>
                  <a:t>o</a:t>
                </a:r>
                <a:r>
                  <a:rPr lang="en-US" dirty="0"/>
                  <a:t> pulse rotates the equilibrium magnetization down to the Y' axis.</a:t>
                </a:r>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676" t="-1818" r="-169"/>
                </a:stretch>
              </a:blipFill>
            </p:spPr>
            <p:txBody>
              <a:bodyPr/>
              <a:lstStyle/>
              <a:p>
                <a:r>
                  <a:rPr lang="fr-FR">
                    <a:noFill/>
                  </a:rPr>
                  <a:t> </a:t>
                </a:r>
              </a:p>
            </p:txBody>
          </p:sp>
        </mc:Fallback>
      </mc:AlternateContent>
    </p:spTree>
    <p:extLst>
      <p:ext uri="{BB962C8B-B14F-4D97-AF65-F5344CB8AC3E}">
        <p14:creationId xmlns:p14="http://schemas.microsoft.com/office/powerpoint/2010/main" val="657204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6495" y="606186"/>
            <a:ext cx="8280722" cy="1293028"/>
          </a:xfrm>
        </p:spPr>
        <p:txBody>
          <a:bodyPr>
            <a:normAutofit fontScale="90000"/>
          </a:bodyPr>
          <a:lstStyle/>
          <a:p>
            <a:r>
              <a:rPr lang="en-US" b="1" dirty="0" smtClean="0"/>
              <a:t> </a:t>
            </a:r>
            <a:r>
              <a:rPr lang="en-US" b="1" dirty="0"/>
              <a:t>simple case of a 90° excitation pulse</a:t>
            </a:r>
            <a:br>
              <a:rPr lang="en-US" b="1" dirty="0"/>
            </a:br>
            <a:endParaRPr lang="fr-FR" dirty="0"/>
          </a:p>
        </p:txBody>
      </p:sp>
      <p:sp>
        <p:nvSpPr>
          <p:cNvPr id="3" name="Espace réservé du contenu 2"/>
          <p:cNvSpPr>
            <a:spLocks noGrp="1"/>
          </p:cNvSpPr>
          <p:nvPr>
            <p:ph idx="1"/>
          </p:nvPr>
        </p:nvSpPr>
        <p:spPr>
          <a:xfrm>
            <a:off x="930920" y="4798865"/>
            <a:ext cx="10820400" cy="1976183"/>
          </a:xfrm>
        </p:spPr>
        <p:txBody>
          <a:bodyPr/>
          <a:lstStyle/>
          <a:p>
            <a:r>
              <a:rPr lang="en-US" dirty="0"/>
              <a:t>Trajectory of an RF pulse excitation with a flip angle of 90◦ </a:t>
            </a:r>
          </a:p>
          <a:p>
            <a:pPr marL="0" indent="0">
              <a:buNone/>
            </a:pPr>
            <a:r>
              <a:rPr lang="en-US" dirty="0" smtClean="0"/>
              <a:t> </a:t>
            </a:r>
            <a:r>
              <a:rPr lang="en-US" dirty="0"/>
              <a:t>a) In the laboratory frame, the net magnetization M0 = </a:t>
            </a:r>
            <a:r>
              <a:rPr lang="en-US" dirty="0" err="1"/>
              <a:t>Mz</a:t>
            </a:r>
            <a:r>
              <a:rPr lang="en-US" dirty="0"/>
              <a:t> </a:t>
            </a:r>
            <a:r>
              <a:rPr lang="en-US" dirty="0" err="1"/>
              <a:t>precesses</a:t>
            </a:r>
            <a:r>
              <a:rPr lang="en-US" dirty="0"/>
              <a:t> on a spiral trajectory into the x-y plane resulting in a transverse component of the magnetization </a:t>
            </a:r>
            <a:r>
              <a:rPr lang="en-US" dirty="0" err="1"/>
              <a:t>Mxy</a:t>
            </a:r>
            <a:r>
              <a:rPr lang="en-US" dirty="0"/>
              <a:t> </a:t>
            </a:r>
            <a:r>
              <a:rPr lang="en-US" dirty="0" err="1"/>
              <a:t>precessing</a:t>
            </a:r>
            <a:r>
              <a:rPr lang="en-US" dirty="0"/>
              <a:t> at the </a:t>
            </a:r>
            <a:r>
              <a:rPr lang="en-US" dirty="0" err="1"/>
              <a:t>Larmor</a:t>
            </a:r>
            <a:r>
              <a:rPr lang="en-US" dirty="0"/>
              <a:t> frequency. </a:t>
            </a:r>
            <a:endParaRPr lang="en-US" dirty="0" smtClean="0"/>
          </a:p>
          <a:p>
            <a:pPr marL="0" indent="0">
              <a:buNone/>
            </a:pPr>
            <a:r>
              <a:rPr lang="en-US" dirty="0" smtClean="0"/>
              <a:t>b</a:t>
            </a:r>
            <a:r>
              <a:rPr lang="en-US" dirty="0"/>
              <a:t>) In the rotating frame, the magnetization is tipped into the x’-y’ plane.</a:t>
            </a:r>
            <a:endParaRPr lang="fr-FR" dirty="0"/>
          </a:p>
        </p:txBody>
      </p:sp>
      <p:pic>
        <p:nvPicPr>
          <p:cNvPr id="4" name="Image 3"/>
          <p:cNvPicPr>
            <a:picLocks noChangeAspect="1"/>
          </p:cNvPicPr>
          <p:nvPr/>
        </p:nvPicPr>
        <p:blipFill>
          <a:blip r:embed="rId2"/>
          <a:stretch>
            <a:fillRect/>
          </a:stretch>
        </p:blipFill>
        <p:spPr>
          <a:xfrm>
            <a:off x="2690113" y="1658282"/>
            <a:ext cx="7101388" cy="2801830"/>
          </a:xfrm>
          <a:prstGeom prst="rect">
            <a:avLst/>
          </a:prstGeom>
        </p:spPr>
      </p:pic>
    </p:spTree>
    <p:extLst>
      <p:ext uri="{BB962C8B-B14F-4D97-AF65-F5344CB8AC3E}">
        <p14:creationId xmlns:p14="http://schemas.microsoft.com/office/powerpoint/2010/main" val="4029039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p:cNvGraphicFramePr>
            <a:graphicFrameLocks noChangeAspect="1"/>
          </p:cNvGraphicFramePr>
          <p:nvPr>
            <p:extLst>
              <p:ext uri="{D42A27DB-BD31-4B8C-83A1-F6EECF244321}">
                <p14:modId xmlns:p14="http://schemas.microsoft.com/office/powerpoint/2010/main" val="3615799478"/>
              </p:ext>
            </p:extLst>
          </p:nvPr>
        </p:nvGraphicFramePr>
        <p:xfrm>
          <a:off x="1712890" y="1442434"/>
          <a:ext cx="3696247" cy="3063025"/>
        </p:xfrm>
        <a:graphic>
          <a:graphicData uri="http://schemas.openxmlformats.org/presentationml/2006/ole">
            <mc:AlternateContent xmlns:mc="http://schemas.openxmlformats.org/markup-compatibility/2006">
              <mc:Choice xmlns:v="urn:schemas-microsoft-com:vml" Requires="v">
                <p:oleObj spid="_x0000_s2425" name="Image bitmap" r:id="rId3" imgW="4001058" imgH="3333333" progId="Paint.Picture">
                  <p:embed/>
                </p:oleObj>
              </mc:Choice>
              <mc:Fallback>
                <p:oleObj name="Image bitmap" r:id="rId3" imgW="4001058" imgH="3333333"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890" y="1442434"/>
                        <a:ext cx="3696247" cy="3063025"/>
                      </a:xfrm>
                      <a:prstGeom prst="rect">
                        <a:avLst/>
                      </a:prstGeom>
                      <a:noFill/>
                    </p:spPr>
                  </p:pic>
                </p:oleObj>
              </mc:Fallback>
            </mc:AlternateContent>
          </a:graphicData>
        </a:graphic>
      </p:graphicFrame>
      <p:graphicFrame>
        <p:nvGraphicFramePr>
          <p:cNvPr id="8" name="Objet 7"/>
          <p:cNvGraphicFramePr>
            <a:graphicFrameLocks noChangeAspect="1"/>
          </p:cNvGraphicFramePr>
          <p:nvPr>
            <p:extLst>
              <p:ext uri="{D42A27DB-BD31-4B8C-83A1-F6EECF244321}">
                <p14:modId xmlns:p14="http://schemas.microsoft.com/office/powerpoint/2010/main" val="2977930840"/>
              </p:ext>
            </p:extLst>
          </p:nvPr>
        </p:nvGraphicFramePr>
        <p:xfrm>
          <a:off x="6132303" y="1558346"/>
          <a:ext cx="4310396" cy="3480246"/>
        </p:xfrm>
        <a:graphic>
          <a:graphicData uri="http://schemas.openxmlformats.org/presentationml/2006/ole">
            <mc:AlternateContent xmlns:mc="http://schemas.openxmlformats.org/markup-compatibility/2006">
              <mc:Choice xmlns:v="urn:schemas-microsoft-com:vml" Requires="v">
                <p:oleObj spid="_x0000_s2426" name="Image bitmap" r:id="rId5" imgW="2771429" imgH="2238687" progId="Paint.Picture">
                  <p:embed/>
                </p:oleObj>
              </mc:Choice>
              <mc:Fallback>
                <p:oleObj name="Image bitmap" r:id="rId5" imgW="2771429" imgH="2238687"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303" y="1558346"/>
                        <a:ext cx="4310396" cy="3480246"/>
                      </a:xfrm>
                      <a:prstGeom prst="rect">
                        <a:avLst/>
                      </a:prstGeom>
                      <a:noFill/>
                    </p:spPr>
                  </p:pic>
                </p:oleObj>
              </mc:Fallback>
            </mc:AlternateContent>
          </a:graphicData>
        </a:graphic>
      </p:graphicFrame>
    </p:spTree>
    <p:extLst>
      <p:ext uri="{BB962C8B-B14F-4D97-AF65-F5344CB8AC3E}">
        <p14:creationId xmlns:p14="http://schemas.microsoft.com/office/powerpoint/2010/main" val="42657154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p:nvPr/>
        </p:nvPicPr>
        <p:blipFill>
          <a:blip r:embed="rId2"/>
          <a:srcRect/>
          <a:stretch>
            <a:fillRect/>
          </a:stretch>
        </p:blipFill>
        <p:spPr bwMode="auto">
          <a:xfrm>
            <a:off x="3232599" y="1043189"/>
            <a:ext cx="5179024" cy="4485756"/>
          </a:xfrm>
          <a:prstGeom prst="rect">
            <a:avLst/>
          </a:prstGeom>
          <a:noFill/>
          <a:ln w="9525">
            <a:noFill/>
            <a:miter lim="800000"/>
            <a:headEnd/>
            <a:tailEnd/>
          </a:ln>
        </p:spPr>
      </p:pic>
      <p:sp>
        <p:nvSpPr>
          <p:cNvPr id="3" name="Rectangle 2"/>
          <p:cNvSpPr/>
          <p:nvPr/>
        </p:nvSpPr>
        <p:spPr>
          <a:xfrm>
            <a:off x="5825792" y="497275"/>
            <a:ext cx="4846198" cy="369332"/>
          </a:xfrm>
          <a:prstGeom prst="rect">
            <a:avLst/>
          </a:prstGeom>
        </p:spPr>
        <p:txBody>
          <a:bodyPr wrap="none">
            <a:spAutoFit/>
          </a:bodyPr>
          <a:lstStyle/>
          <a:p>
            <a:pPr algn="just"/>
            <a:r>
              <a:rPr lang="en-US" b="1" dirty="0"/>
              <a:t>The simple case of a </a:t>
            </a:r>
            <a:r>
              <a:rPr lang="en-US" b="1" dirty="0" smtClean="0"/>
              <a:t>180</a:t>
            </a:r>
            <a:r>
              <a:rPr lang="en-US" b="1" dirty="0"/>
              <a:t>° excitation pulse</a:t>
            </a:r>
          </a:p>
        </p:txBody>
      </p:sp>
    </p:spTree>
    <p:extLst>
      <p:ext uri="{BB962C8B-B14F-4D97-AF65-F5344CB8AC3E}">
        <p14:creationId xmlns:p14="http://schemas.microsoft.com/office/powerpoint/2010/main" val="427060539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60450" y="400792"/>
            <a:ext cx="7448282" cy="1292662"/>
          </a:xfrm>
          <a:prstGeom prst="rect">
            <a:avLst/>
          </a:prstGeom>
        </p:spPr>
        <p:txBody>
          <a:bodyPr wrap="square">
            <a:spAutoFit/>
          </a:bodyPr>
          <a:lstStyle/>
          <a:p>
            <a:pPr algn="ctr">
              <a:lnSpc>
                <a:spcPct val="150000"/>
              </a:lnSpc>
              <a:spcAft>
                <a:spcPts val="0"/>
              </a:spcAft>
            </a:pPr>
            <a:r>
              <a:rPr lang="en-US" b="1" dirty="0">
                <a:latin typeface="Times New Roman" panose="02020603050405020304" pitchFamily="18" charset="0"/>
                <a:ea typeface="Times New Roman" panose="02020603050405020304" pitchFamily="18" charset="0"/>
                <a:cs typeface="Arial" panose="020B0604020202020204" pitchFamily="34" charset="0"/>
              </a:rPr>
              <a:t>Other nuclei, </a:t>
            </a:r>
            <a:endParaRPr lang="en-US" b="1" dirty="0" smtClean="0">
              <a:latin typeface="Times New Roman" panose="02020603050405020304" pitchFamily="18" charset="0"/>
              <a:ea typeface="Times New Roman" panose="02020603050405020304" pitchFamily="18" charset="0"/>
              <a:cs typeface="Arial" panose="020B0604020202020204" pitchFamily="34" charset="0"/>
            </a:endParaRPr>
          </a:p>
          <a:p>
            <a:pPr algn="ctr">
              <a:lnSpc>
                <a:spcPct val="150000"/>
              </a:lnSpc>
              <a:spcAft>
                <a:spcPts val="0"/>
              </a:spcAft>
            </a:pPr>
            <a:r>
              <a:rPr lang="en-US" dirty="0" smtClean="0">
                <a:latin typeface="Times New Roman" panose="02020603050405020304" pitchFamily="18" charset="0"/>
                <a:ea typeface="Times New Roman" panose="02020603050405020304" pitchFamily="18" charset="0"/>
                <a:cs typeface="Arial" panose="020B0604020202020204" pitchFamily="34" charset="0"/>
              </a:rPr>
              <a:t>such </a:t>
            </a:r>
            <a:r>
              <a:rPr lang="en-US" dirty="0">
                <a:latin typeface="Times New Roman" panose="02020603050405020304" pitchFamily="18" charset="0"/>
                <a:ea typeface="Times New Roman" panose="02020603050405020304" pitchFamily="18" charset="0"/>
                <a:cs typeface="Arial" panose="020B0604020202020204" pitchFamily="34" charset="0"/>
              </a:rPr>
              <a:t>as the hydrogen </a:t>
            </a:r>
            <a:r>
              <a:rPr lang="en-US" dirty="0" smtClean="0">
                <a:latin typeface="Times New Roman" panose="02020603050405020304" pitchFamily="18" charset="0"/>
                <a:ea typeface="Times New Roman" panose="02020603050405020304" pitchFamily="18" charset="0"/>
                <a:cs typeface="Arial" panose="020B0604020202020204" pitchFamily="34" charset="0"/>
              </a:rPr>
              <a:t>atom: It reacts </a:t>
            </a:r>
            <a:r>
              <a:rPr lang="en-US" dirty="0">
                <a:latin typeface="Times New Roman" panose="02020603050405020304" pitchFamily="18" charset="0"/>
                <a:ea typeface="Times New Roman" panose="02020603050405020304" pitchFamily="18" charset="0"/>
                <a:cs typeface="Arial" panose="020B0604020202020204" pitchFamily="34" charset="0"/>
              </a:rPr>
              <a:t>to radiofrequency waves</a:t>
            </a:r>
            <a:r>
              <a:rPr lang="en-US" dirty="0" smtClean="0">
                <a:latin typeface="Times New Roman" panose="02020603050405020304" pitchFamily="18" charset="0"/>
                <a:ea typeface="Times New Roman" panose="02020603050405020304" pitchFamily="18" charset="0"/>
                <a:cs typeface="Arial" panose="020B0604020202020204" pitchFamily="34" charset="0"/>
              </a:rPr>
              <a:t>.</a:t>
            </a:r>
          </a:p>
          <a:p>
            <a:pPr algn="ctr">
              <a:lnSpc>
                <a:spcPct val="150000"/>
              </a:lnSpc>
              <a:spcAft>
                <a:spcPts val="0"/>
              </a:spcAft>
            </a:pPr>
            <a:r>
              <a:rPr lang="en-US" sz="1600" dirty="0">
                <a:latin typeface="Times New Roman" panose="02020603050405020304" pitchFamily="18" charset="0"/>
                <a:ea typeface="Calibri" panose="020F0502020204030204" pitchFamily="34" charset="0"/>
                <a:cs typeface="Arial" panose="020B0604020202020204" pitchFamily="34" charset="0"/>
              </a:rPr>
              <a:t>An odd number of particles</a:t>
            </a:r>
            <a:r>
              <a:rPr lang="fr-FR" sz="1600" dirty="0" smtClean="0">
                <a:latin typeface="Times New Roman" panose="02020603050405020304" pitchFamily="18" charset="0"/>
                <a:ea typeface="Calibri" panose="020F0502020204030204" pitchFamily="34" charset="0"/>
                <a:cs typeface="Arial" panose="020B0604020202020204" pitchFamily="34" charset="0"/>
              </a:rPr>
              <a:t>.</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Image 3"/>
          <p:cNvPicPr>
            <a:picLocks noChangeAspect="1"/>
          </p:cNvPicPr>
          <p:nvPr/>
        </p:nvPicPr>
        <p:blipFill>
          <a:blip r:embed="rId2"/>
          <a:stretch>
            <a:fillRect/>
          </a:stretch>
        </p:blipFill>
        <p:spPr>
          <a:xfrm>
            <a:off x="4145586" y="2268931"/>
            <a:ext cx="3064994" cy="2780480"/>
          </a:xfrm>
          <a:prstGeom prst="rect">
            <a:avLst/>
          </a:prstGeom>
        </p:spPr>
      </p:pic>
      <p:sp>
        <p:nvSpPr>
          <p:cNvPr id="5" name="Rectangle 4"/>
          <p:cNvSpPr/>
          <p:nvPr/>
        </p:nvSpPr>
        <p:spPr>
          <a:xfrm>
            <a:off x="4764339" y="5557415"/>
            <a:ext cx="1685077" cy="369332"/>
          </a:xfrm>
          <a:prstGeom prst="rect">
            <a:avLst/>
          </a:prstGeom>
        </p:spPr>
        <p:txBody>
          <a:bodyPr wrap="none">
            <a:spAutoFit/>
          </a:bodyPr>
          <a:lstStyle/>
          <a:p>
            <a:r>
              <a:rPr lang="fr-FR" dirty="0">
                <a:latin typeface="Times New Roman" panose="02020603050405020304" pitchFamily="18" charset="0"/>
                <a:ea typeface="Calibri" panose="020F0502020204030204" pitchFamily="34" charset="0"/>
              </a:rPr>
              <a:t> </a:t>
            </a:r>
            <a:r>
              <a:rPr lang="fr-FR" dirty="0" err="1">
                <a:latin typeface="Times New Roman" panose="02020603050405020304" pitchFamily="18" charset="0"/>
                <a:ea typeface="Calibri" panose="020F0502020204030204" pitchFamily="34" charset="0"/>
              </a:rPr>
              <a:t>Hydrogen</a:t>
            </a:r>
            <a:r>
              <a:rPr lang="fr-FR" dirty="0">
                <a:latin typeface="Times New Roman" panose="02020603050405020304" pitchFamily="18" charset="0"/>
                <a:ea typeface="Calibri" panose="020F0502020204030204" pitchFamily="34" charset="0"/>
              </a:rPr>
              <a:t> </a:t>
            </a:r>
            <a:r>
              <a:rPr lang="fr-FR" dirty="0" err="1">
                <a:latin typeface="Times New Roman" panose="02020603050405020304" pitchFamily="18" charset="0"/>
                <a:ea typeface="Calibri" panose="020F0502020204030204" pitchFamily="34" charset="0"/>
              </a:rPr>
              <a:t>atom</a:t>
            </a:r>
            <a:endParaRPr lang="fr-FR" dirty="0"/>
          </a:p>
        </p:txBody>
      </p:sp>
    </p:spTree>
    <p:extLst>
      <p:ext uri="{BB962C8B-B14F-4D97-AF65-F5344CB8AC3E}">
        <p14:creationId xmlns:p14="http://schemas.microsoft.com/office/powerpoint/2010/main" val="6716554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941671" y="141668"/>
            <a:ext cx="4464459" cy="738664"/>
          </a:xfrm>
          <a:prstGeom prst="rect">
            <a:avLst/>
          </a:prstGeom>
        </p:spPr>
        <p:txBody>
          <a:bodyPr wrap="square">
            <a:spAutoFit/>
          </a:bodyPr>
          <a:lstStyle/>
          <a:p>
            <a:pPr lvl="1" algn="just">
              <a:lnSpc>
                <a:spcPct val="150000"/>
              </a:lnSpc>
            </a:pPr>
            <a:r>
              <a:rPr lang="fr-FR" sz="2800" b="1" dirty="0" smtClean="0">
                <a:latin typeface="Times New Roman" panose="02020603050405020304" pitchFamily="18" charset="0"/>
                <a:ea typeface="Times New Roman" panose="02020603050405020304" pitchFamily="18" charset="0"/>
                <a:cs typeface="Arial" panose="020B0604020202020204" pitchFamily="34" charset="0"/>
              </a:rPr>
              <a:t>Quantum model</a:t>
            </a:r>
            <a:endParaRPr lang="fr-FR"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Image 2"/>
          <p:cNvPicPr>
            <a:picLocks noChangeAspect="1"/>
          </p:cNvPicPr>
          <p:nvPr/>
        </p:nvPicPr>
        <p:blipFill>
          <a:blip r:embed="rId3"/>
          <a:stretch>
            <a:fillRect/>
          </a:stretch>
        </p:blipFill>
        <p:spPr>
          <a:xfrm>
            <a:off x="5388430" y="1958299"/>
            <a:ext cx="6356505" cy="3393064"/>
          </a:xfrm>
          <a:prstGeom prst="rect">
            <a:avLst/>
          </a:prstGeom>
        </p:spPr>
      </p:pic>
      <p:pic>
        <p:nvPicPr>
          <p:cNvPr id="7" name="Image 6"/>
          <p:cNvPicPr>
            <a:picLocks noChangeAspect="1"/>
          </p:cNvPicPr>
          <p:nvPr/>
        </p:nvPicPr>
        <p:blipFill>
          <a:blip r:embed="rId4"/>
          <a:stretch>
            <a:fillRect/>
          </a:stretch>
        </p:blipFill>
        <p:spPr>
          <a:xfrm>
            <a:off x="459665" y="1816016"/>
            <a:ext cx="3939841" cy="1791427"/>
          </a:xfrm>
          <a:prstGeom prst="rect">
            <a:avLst/>
          </a:prstGeom>
        </p:spPr>
      </p:pic>
    </p:spTree>
    <p:extLst>
      <p:ext uri="{BB962C8B-B14F-4D97-AF65-F5344CB8AC3E}">
        <p14:creationId xmlns:p14="http://schemas.microsoft.com/office/powerpoint/2010/main" val="3914880746"/>
      </p:ext>
    </p:extLst>
  </p:cSld>
  <p:clrMapOvr>
    <a:masterClrMapping/>
  </p:clrMapOvr>
  <mc:AlternateContent xmlns:mc="http://schemas.openxmlformats.org/markup-compatibility/2006" xmlns:p14="http://schemas.microsoft.com/office/powerpoint/2010/main">
    <mc:Choice Requires="p14">
      <p:transition p14:dur="250">
        <p14:prism/>
        <p:sndAc>
          <p:stSnd>
            <p:snd r:embed="rId2" name="clock.wav"/>
          </p:stSnd>
        </p:sndAc>
      </p:transition>
    </mc:Choice>
    <mc:Fallback xmlns="">
      <p:transition>
        <p:fade/>
        <p:sndAc>
          <p:stSnd>
            <p:snd r:embed="rId11" name="clock.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1388855" y="2194220"/>
            <a:ext cx="4097545" cy="2881087"/>
          </a:xfrm>
          <a:prstGeom prst="rect">
            <a:avLst/>
          </a:prstGeom>
        </p:spPr>
      </p:pic>
      <p:pic>
        <p:nvPicPr>
          <p:cNvPr id="5" name="Image 4"/>
          <p:cNvPicPr>
            <a:picLocks noChangeAspect="1"/>
          </p:cNvPicPr>
          <p:nvPr/>
        </p:nvPicPr>
        <p:blipFill>
          <a:blip r:embed="rId3"/>
          <a:stretch>
            <a:fillRect/>
          </a:stretch>
        </p:blipFill>
        <p:spPr>
          <a:xfrm>
            <a:off x="6813182" y="1028148"/>
            <a:ext cx="3219459" cy="4948314"/>
          </a:xfrm>
          <a:prstGeom prst="rect">
            <a:avLst/>
          </a:prstGeom>
        </p:spPr>
      </p:pic>
    </p:spTree>
    <p:extLst>
      <p:ext uri="{BB962C8B-B14F-4D97-AF65-F5344CB8AC3E}">
        <p14:creationId xmlns:p14="http://schemas.microsoft.com/office/powerpoint/2010/main" val="2326604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altLang="fr-FR" b="1" cap="none" dirty="0" err="1">
                <a:solidFill>
                  <a:srgbClr val="0372A6"/>
                </a:solidFill>
                <a:latin typeface="Tahoma" panose="020B0604030504040204" pitchFamily="34" charset="0"/>
                <a:cs typeface="Tahoma" panose="020B0604030504040204" pitchFamily="34" charset="0"/>
              </a:rPr>
              <a:t>Energy</a:t>
            </a:r>
            <a:r>
              <a:rPr lang="fr-FR" altLang="fr-FR" b="1" cap="none" dirty="0">
                <a:solidFill>
                  <a:srgbClr val="0372A6"/>
                </a:solidFill>
                <a:latin typeface="Tahoma" panose="020B0604030504040204" pitchFamily="34" charset="0"/>
                <a:cs typeface="Tahoma" panose="020B0604030504040204" pitchFamily="34" charset="0"/>
              </a:rPr>
              <a:t> Transitions (Spin Flip)</a:t>
            </a:r>
            <a:br>
              <a:rPr lang="fr-FR" altLang="fr-FR" b="1" cap="none" dirty="0">
                <a:solidFill>
                  <a:srgbClr val="0372A6"/>
                </a:solidFill>
                <a:latin typeface="Tahoma" panose="020B0604030504040204" pitchFamily="34" charset="0"/>
                <a:cs typeface="Tahoma" panose="020B0604030504040204" pitchFamily="34" charset="0"/>
              </a:rPr>
            </a:br>
            <a:endParaRPr lang="fr-FR" dirty="0"/>
          </a:p>
        </p:txBody>
      </p:sp>
      <p:sp>
        <p:nvSpPr>
          <p:cNvPr id="4" name="Rectangle 1"/>
          <p:cNvSpPr>
            <a:spLocks noGrp="1" noChangeArrowheads="1"/>
          </p:cNvSpPr>
          <p:nvPr>
            <p:ph idx="1"/>
          </p:nvPr>
        </p:nvSpPr>
        <p:spPr bwMode="auto">
          <a:xfrm>
            <a:off x="506393" y="2017774"/>
            <a:ext cx="11177286" cy="154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In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order</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for the NMR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experiment</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to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work</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 spin flip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between</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levels</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must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occur</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difference</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between</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two</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states corresponds to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of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electromagnetic</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radiation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that</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causes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nuclei</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to change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their</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levels</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The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energy</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of a photon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is</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a:t>
            </a:r>
            <a:r>
              <a:rPr kumimoji="0" lang="fr-FR" altLang="fr-FR" sz="1800" b="0" i="0" u="none" strike="noStrike" cap="none" normalizeH="0" baseline="0" dirty="0" err="1" smtClean="0">
                <a:ln>
                  <a:noFill/>
                </a:ln>
                <a:solidFill>
                  <a:srgbClr val="000000"/>
                </a:solidFill>
                <a:effectLst/>
                <a:latin typeface="Tahoma" panose="020B0604030504040204" pitchFamily="34" charset="0"/>
                <a:cs typeface="Tahoma" panose="020B0604030504040204" pitchFamily="34" charset="0"/>
              </a:rPr>
              <a:t>represented</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 by</a:t>
            </a:r>
            <a:endParaRPr kumimoji="0" lang="fr-FR" altLang="fr-FR" sz="1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smtClean="0">
                <a:ln>
                  <a:noFill/>
                </a:ln>
                <a:solidFill>
                  <a:schemeClr val="tx1"/>
                </a:solidFill>
                <a:effectLst/>
                <a:latin typeface="MathJax_Math-italic"/>
              </a:rPr>
              <a:t>E</a:t>
            </a:r>
            <a:r>
              <a:rPr kumimoji="0" lang="fr-FR" altLang="fr-FR" sz="1300" b="0" i="0" u="none" strike="noStrike" cap="none" normalizeH="0" baseline="0" dirty="0" smtClean="0">
                <a:ln>
                  <a:noFill/>
                </a:ln>
                <a:solidFill>
                  <a:schemeClr val="tx1"/>
                </a:solidFill>
                <a:effectLst/>
                <a:latin typeface="MathJax_Main"/>
              </a:rPr>
              <a:t>=</a:t>
            </a:r>
            <a:r>
              <a:rPr kumimoji="0" lang="fr-FR" altLang="fr-FR" sz="1300" b="0" i="0" u="none" strike="noStrike" cap="none" normalizeH="0" baseline="0" dirty="0" err="1" smtClean="0">
                <a:ln>
                  <a:noFill/>
                </a:ln>
                <a:solidFill>
                  <a:schemeClr val="tx1"/>
                </a:solidFill>
                <a:effectLst/>
                <a:latin typeface="MathJax_Math-italic"/>
              </a:rPr>
              <a:t>hν</a:t>
            </a:r>
            <a:r>
              <a:rPr kumimoji="0" lang="fr-FR" altLang="fr-FR" sz="1300" b="0" i="0" u="none" strike="noStrike" cap="none" normalizeH="0" baseline="0" dirty="0" smtClean="0">
                <a:ln>
                  <a:noFill/>
                </a:ln>
                <a:solidFill>
                  <a:schemeClr val="tx1"/>
                </a:solidFill>
                <a:effectLst/>
                <a:latin typeface="MathJax_Math-italic"/>
              </a:rPr>
              <a:t>	</a:t>
            </a:r>
            <a:r>
              <a:rPr kumimoji="0" lang="fr-FR" altLang="fr-FR" sz="1800" b="0" i="0" u="none" strike="noStrike" cap="none" normalizeH="0" baseline="0" dirty="0" smtClean="0">
                <a:ln>
                  <a:noFill/>
                </a:ln>
                <a:solidFill>
                  <a:srgbClr val="000000"/>
                </a:solidFill>
                <a:effectLst/>
                <a:latin typeface="Tahoma" panose="020B0604030504040204" pitchFamily="34" charset="0"/>
                <a:cs typeface="Tahoma" panose="020B0604030504040204" pitchFamily="34" charset="0"/>
              </a:rPr>
              <a:t>and 	</a:t>
            </a:r>
            <a:r>
              <a:rPr kumimoji="0" lang="fr-FR" altLang="fr-FR" sz="1300" b="0" i="0" u="none" strike="noStrike" cap="none" normalizeH="0" baseline="0" dirty="0" smtClean="0">
                <a:ln>
                  <a:noFill/>
                </a:ln>
                <a:solidFill>
                  <a:schemeClr val="tx1"/>
                </a:solidFill>
                <a:effectLst/>
                <a:latin typeface="MathJax_Math-italic"/>
              </a:rPr>
              <a:t>ν</a:t>
            </a:r>
            <a:r>
              <a:rPr kumimoji="0" lang="fr-FR" altLang="fr-FR" sz="1300" b="0" i="0" u="none" strike="noStrike" cap="none" normalizeH="0" baseline="0" dirty="0" smtClean="0">
                <a:ln>
                  <a:noFill/>
                </a:ln>
                <a:solidFill>
                  <a:schemeClr val="tx1"/>
                </a:solidFill>
                <a:effectLst/>
                <a:latin typeface="MathJax_Main"/>
              </a:rPr>
              <a:t>=</a:t>
            </a:r>
            <a:r>
              <a:rPr kumimoji="0" lang="fr-FR" altLang="fr-FR" sz="1300" b="0" i="0" u="none" strike="noStrike" cap="none" normalizeH="0" baseline="0" dirty="0" smtClean="0">
                <a:ln>
                  <a:noFill/>
                </a:ln>
                <a:solidFill>
                  <a:schemeClr val="tx1"/>
                </a:solidFill>
                <a:effectLst/>
                <a:latin typeface="MathJax_Math-italic"/>
              </a:rPr>
              <a:t>γB</a:t>
            </a:r>
            <a:r>
              <a:rPr kumimoji="0" lang="fr-FR" altLang="fr-FR" sz="900" b="0" i="0" u="none" strike="noStrike" cap="none" normalizeH="0" baseline="0" dirty="0" smtClean="0">
                <a:ln>
                  <a:noFill/>
                </a:ln>
                <a:solidFill>
                  <a:schemeClr val="tx1"/>
                </a:solidFill>
                <a:effectLst/>
                <a:latin typeface="MathJax_Main"/>
              </a:rPr>
              <a:t>0</a:t>
            </a:r>
            <a:r>
              <a:rPr kumimoji="0" lang="fr-FR" altLang="fr-FR" sz="1300" b="0" i="0" u="none" strike="noStrike" cap="none" normalizeH="0" baseline="0" dirty="0" smtClean="0">
                <a:ln>
                  <a:noFill/>
                </a:ln>
                <a:solidFill>
                  <a:schemeClr val="tx1"/>
                </a:solidFill>
                <a:effectLst/>
                <a:latin typeface="MathJax_Main"/>
              </a:rPr>
              <a:t>2</a:t>
            </a:r>
            <a:r>
              <a:rPr kumimoji="0" lang="fr-FR" altLang="fr-FR" sz="1300" b="0" i="0" u="none" strike="noStrike" cap="none" normalizeH="0" baseline="0" dirty="0" smtClean="0">
                <a:ln>
                  <a:noFill/>
                </a:ln>
                <a:solidFill>
                  <a:schemeClr val="tx1"/>
                </a:solidFill>
                <a:effectLst/>
                <a:latin typeface="MathJax_Math-italic"/>
              </a:rPr>
              <a:t>π</a:t>
            </a:r>
            <a:r>
              <a:rPr kumimoji="0" lang="fr-FR" altLang="fr-FR" sz="1800" b="0" i="0" u="none" strike="noStrike" cap="none" normalizeH="0" baseline="0" dirty="0" smtClean="0">
                <a:ln>
                  <a:noFill/>
                </a:ln>
                <a:solidFill>
                  <a:schemeClr val="tx1"/>
                </a:solidFill>
                <a:effectLst/>
                <a:latin typeface="Arial" panose="020B0604020202020204" pitchFamily="34" charset="0"/>
              </a:rPr>
              <a:t/>
            </a:r>
            <a:br>
              <a:rPr kumimoji="0" lang="fr-FR" altLang="fr-FR" sz="1800" b="0" i="0" u="none" strike="noStrike" cap="none" normalizeH="0" baseline="0" dirty="0" smtClean="0">
                <a:ln>
                  <a:noFill/>
                </a:ln>
                <a:solidFill>
                  <a:schemeClr val="tx1"/>
                </a:solidFill>
                <a:effectLst/>
                <a:latin typeface="Arial" panose="020B0604020202020204" pitchFamily="34" charset="0"/>
              </a:rPr>
            </a:b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pic>
        <p:nvPicPr>
          <p:cNvPr id="6" name="Image 5"/>
          <p:cNvPicPr>
            <a:picLocks noChangeAspect="1"/>
          </p:cNvPicPr>
          <p:nvPr/>
        </p:nvPicPr>
        <p:blipFill>
          <a:blip r:embed="rId2"/>
          <a:stretch>
            <a:fillRect/>
          </a:stretch>
        </p:blipFill>
        <p:spPr>
          <a:xfrm>
            <a:off x="1036349" y="3588353"/>
            <a:ext cx="9887807" cy="2554869"/>
          </a:xfrm>
          <a:prstGeom prst="rect">
            <a:avLst/>
          </a:prstGeom>
        </p:spPr>
      </p:pic>
    </p:spTree>
    <p:extLst>
      <p:ext uri="{BB962C8B-B14F-4D97-AF65-F5344CB8AC3E}">
        <p14:creationId xmlns:p14="http://schemas.microsoft.com/office/powerpoint/2010/main" val="19207765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stretch>
            <a:fillRect/>
          </a:stretch>
        </p:blipFill>
        <p:spPr>
          <a:xfrm>
            <a:off x="2875659" y="2555699"/>
            <a:ext cx="8348657" cy="3797388"/>
          </a:xfrm>
          <a:prstGeom prst="rect">
            <a:avLst/>
          </a:prstGeom>
        </p:spPr>
      </p:pic>
      <p:sp>
        <p:nvSpPr>
          <p:cNvPr id="2" name="Rectangle 1"/>
          <p:cNvSpPr/>
          <p:nvPr/>
        </p:nvSpPr>
        <p:spPr>
          <a:xfrm>
            <a:off x="716924" y="1392738"/>
            <a:ext cx="10732394" cy="1200329"/>
          </a:xfrm>
          <a:prstGeom prst="rect">
            <a:avLst/>
          </a:prstGeom>
        </p:spPr>
        <p:txBody>
          <a:bodyPr wrap="square">
            <a:spAutoFit/>
          </a:bodyPr>
          <a:lstStyle/>
          <a:p>
            <a:pPr algn="just"/>
            <a:r>
              <a:rPr lang="en-US" dirty="0"/>
              <a:t>By applying an RF (radiofrequency) pulse B1, this causes the transition of parallel spins and the </a:t>
            </a:r>
            <a:r>
              <a:rPr lang="en-US" dirty="0" err="1"/>
              <a:t>rephasing</a:t>
            </a:r>
            <a:r>
              <a:rPr lang="en-US" dirty="0"/>
              <a:t> of protons, resulting in an equal number of parallel and antiparallel spins. </a:t>
            </a:r>
            <a:r>
              <a:rPr lang="en-US" dirty="0" smtClean="0"/>
              <a:t>Resulting </a:t>
            </a:r>
            <a:r>
              <a:rPr lang="en-US" dirty="0"/>
              <a:t>in population equalization across the two energy levels, and longitudinal magnetization cancels out</a:t>
            </a:r>
            <a:endParaRPr lang="fr-FR" dirty="0"/>
          </a:p>
        </p:txBody>
      </p:sp>
    </p:spTree>
    <p:extLst>
      <p:ext uri="{BB962C8B-B14F-4D97-AF65-F5344CB8AC3E}">
        <p14:creationId xmlns:p14="http://schemas.microsoft.com/office/powerpoint/2010/main" val="39608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2259100" y="1694328"/>
            <a:ext cx="7967831" cy="3163252"/>
          </a:xfrm>
          <a:prstGeom prst="rect">
            <a:avLst/>
          </a:prstGeom>
        </p:spPr>
      </p:pic>
      <p:sp>
        <p:nvSpPr>
          <p:cNvPr id="5" name="Titre 4"/>
          <p:cNvSpPr>
            <a:spLocks noGrp="1"/>
          </p:cNvSpPr>
          <p:nvPr>
            <p:ph type="title"/>
          </p:nvPr>
        </p:nvSpPr>
        <p:spPr/>
        <p:txBody>
          <a:bodyPr/>
          <a:lstStyle/>
          <a:p>
            <a:r>
              <a:rPr lang="fr-FR" dirty="0" smtClean="0"/>
              <a:t>180°</a:t>
            </a:r>
            <a:endParaRPr lang="fr-FR" dirty="0"/>
          </a:p>
        </p:txBody>
      </p:sp>
    </p:spTree>
    <p:extLst>
      <p:ext uri="{BB962C8B-B14F-4D97-AF65-F5344CB8AC3E}">
        <p14:creationId xmlns:p14="http://schemas.microsoft.com/office/powerpoint/2010/main" val="31655067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t>Problems</a:t>
            </a:r>
            <a:endParaRPr lang="fr-FR" dirty="0"/>
          </a:p>
        </p:txBody>
      </p:sp>
      <p:sp>
        <p:nvSpPr>
          <p:cNvPr id="3" name="Espace réservé du contenu 2"/>
          <p:cNvSpPr>
            <a:spLocks noGrp="1"/>
          </p:cNvSpPr>
          <p:nvPr>
            <p:ph idx="1"/>
          </p:nvPr>
        </p:nvSpPr>
        <p:spPr/>
        <p:txBody>
          <a:bodyPr/>
          <a:lstStyle/>
          <a:p>
            <a:pPr marL="0" indent="0">
              <a:buNone/>
            </a:pPr>
            <a:r>
              <a:rPr lang="en-US" b="1" dirty="0" smtClean="0"/>
              <a:t>EX01:</a:t>
            </a:r>
            <a:r>
              <a:rPr lang="en-US" dirty="0" smtClean="0"/>
              <a:t> Many magnetic resonance imagers operate at a magnetic field strength of 1.5 Tesla. </a:t>
            </a:r>
            <a:r>
              <a:rPr lang="fr-FR" dirty="0" smtClean="0"/>
              <a:t>A few machine </a:t>
            </a:r>
            <a:r>
              <a:rPr lang="fr-FR" dirty="0" err="1" smtClean="0"/>
              <a:t>operate</a:t>
            </a:r>
            <a:r>
              <a:rPr lang="fr-FR" dirty="0" smtClean="0"/>
              <a:t> </a:t>
            </a:r>
            <a:r>
              <a:rPr lang="fr-FR" dirty="0" err="1" smtClean="0"/>
              <a:t>at</a:t>
            </a:r>
            <a:r>
              <a:rPr lang="fr-FR" dirty="0" smtClean="0"/>
              <a:t> 4.7 Tesla. </a:t>
            </a:r>
            <a:r>
              <a:rPr lang="en-US" dirty="0" smtClean="0"/>
              <a:t>What is the resonance frequency of the following nuclei in each of the magnetic fields: </a:t>
            </a:r>
            <a:r>
              <a:rPr lang="fr-FR" baseline="30000" dirty="0" smtClean="0"/>
              <a:t>1</a:t>
            </a:r>
            <a:r>
              <a:rPr lang="fr-FR" dirty="0" smtClean="0"/>
              <a:t>H, </a:t>
            </a:r>
            <a:r>
              <a:rPr lang="fr-FR" baseline="30000" dirty="0" smtClean="0"/>
              <a:t>23</a:t>
            </a:r>
            <a:r>
              <a:rPr lang="fr-FR" dirty="0" smtClean="0"/>
              <a:t>Na </a:t>
            </a:r>
            <a:r>
              <a:rPr lang="fr-FR" baseline="30000" dirty="0" smtClean="0"/>
              <a:t>31</a:t>
            </a:r>
            <a:r>
              <a:rPr lang="fr-FR" dirty="0" smtClean="0"/>
              <a:t>P</a:t>
            </a:r>
            <a:r>
              <a:rPr lang="en-US" dirty="0" smtClean="0"/>
              <a:t>?</a:t>
            </a:r>
          </a:p>
          <a:p>
            <a:pPr marL="0" indent="0">
              <a:buNone/>
            </a:pPr>
            <a:r>
              <a:rPr lang="en-US" b="1" dirty="0" smtClean="0"/>
              <a:t>EX02:</a:t>
            </a:r>
            <a:r>
              <a:rPr lang="en-US" dirty="0" smtClean="0"/>
              <a:t> </a:t>
            </a:r>
            <a:r>
              <a:rPr lang="en-US" dirty="0"/>
              <a:t>What is the energy of the photon that will be absorbed by a </a:t>
            </a:r>
            <a:r>
              <a:rPr lang="en-US" baseline="30000" dirty="0"/>
              <a:t>1</a:t>
            </a:r>
            <a:r>
              <a:rPr lang="en-US" dirty="0"/>
              <a:t> H nucleus in a 1.5 Tesla magnetic field? </a:t>
            </a:r>
            <a:endParaRPr lang="en-US" dirty="0" smtClean="0"/>
          </a:p>
          <a:p>
            <a:r>
              <a:rPr lang="en-US" dirty="0" smtClean="0"/>
              <a:t>How </a:t>
            </a:r>
            <a:r>
              <a:rPr lang="en-US" dirty="0"/>
              <a:t>does this compare in energy to a 2x10 </a:t>
            </a:r>
            <a:r>
              <a:rPr lang="en-US" baseline="30000" dirty="0"/>
              <a:t>19</a:t>
            </a:r>
            <a:r>
              <a:rPr lang="en-US" dirty="0"/>
              <a:t> Hz x-ray photon</a:t>
            </a:r>
            <a:r>
              <a:rPr lang="en-US" dirty="0" smtClean="0"/>
              <a:t>?</a:t>
            </a:r>
          </a:p>
          <a:p>
            <a:r>
              <a:rPr lang="en-US" dirty="0" smtClean="0"/>
              <a:t>What </a:t>
            </a:r>
            <a:r>
              <a:rPr lang="en-US" dirty="0"/>
              <a:t>is the ionization potential for a typical organic molecule? </a:t>
            </a:r>
            <a:r>
              <a:rPr lang="fr-FR" dirty="0"/>
              <a:t>Quel est le potentiel d'ionisation d'une molécule organique typique? </a:t>
            </a:r>
            <a:endParaRPr lang="fr-FR" dirty="0" smtClean="0"/>
          </a:p>
          <a:p>
            <a:r>
              <a:rPr lang="fr-FR" dirty="0" err="1" smtClean="0"/>
              <a:t>Which</a:t>
            </a:r>
            <a:r>
              <a:rPr lang="fr-FR" dirty="0" smtClean="0"/>
              <a:t> </a:t>
            </a:r>
            <a:r>
              <a:rPr lang="fr-FR" dirty="0"/>
              <a:t>of the </a:t>
            </a:r>
            <a:r>
              <a:rPr lang="fr-FR" dirty="0" err="1"/>
              <a:t>two</a:t>
            </a:r>
            <a:r>
              <a:rPr lang="fr-FR" dirty="0"/>
              <a:t> photons </a:t>
            </a:r>
            <a:r>
              <a:rPr lang="fr-FR" dirty="0" err="1"/>
              <a:t>will</a:t>
            </a:r>
            <a:r>
              <a:rPr lang="fr-FR" dirty="0"/>
              <a:t> </a:t>
            </a:r>
            <a:r>
              <a:rPr lang="fr-FR" dirty="0" err="1"/>
              <a:t>ionize</a:t>
            </a:r>
            <a:r>
              <a:rPr lang="fr-FR" dirty="0"/>
              <a:t> the </a:t>
            </a:r>
            <a:r>
              <a:rPr lang="fr-FR" dirty="0" err="1"/>
              <a:t>molecule</a:t>
            </a:r>
            <a:r>
              <a:rPr lang="fr-FR" dirty="0"/>
              <a:t>? </a:t>
            </a:r>
            <a:endParaRPr lang="en-US" dirty="0" smtClean="0"/>
          </a:p>
          <a:p>
            <a:endParaRPr lang="fr-FR" dirty="0"/>
          </a:p>
        </p:txBody>
      </p:sp>
    </p:spTree>
    <p:extLst>
      <p:ext uri="{BB962C8B-B14F-4D97-AF65-F5344CB8AC3E}">
        <p14:creationId xmlns:p14="http://schemas.microsoft.com/office/powerpoint/2010/main" val="1147902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a:t>Problems</a:t>
            </a:r>
            <a:endParaRPr lang="fr-FR" dirty="0"/>
          </a:p>
        </p:txBody>
      </p:sp>
      <p:sp>
        <p:nvSpPr>
          <p:cNvPr id="3" name="Espace réservé du contenu 2"/>
          <p:cNvSpPr>
            <a:spLocks noGrp="1"/>
          </p:cNvSpPr>
          <p:nvPr>
            <p:ph idx="1"/>
          </p:nvPr>
        </p:nvSpPr>
        <p:spPr/>
        <p:txBody>
          <a:bodyPr>
            <a:normAutofit/>
          </a:bodyPr>
          <a:lstStyle/>
          <a:p>
            <a:r>
              <a:rPr lang="en-US" b="1" dirty="0" smtClean="0"/>
              <a:t>EX03: </a:t>
            </a:r>
            <a:r>
              <a:rPr lang="en-US" dirty="0" smtClean="0"/>
              <a:t>A </a:t>
            </a:r>
            <a:r>
              <a:rPr lang="en-US" dirty="0"/>
              <a:t>sample has a T </a:t>
            </a:r>
            <a:r>
              <a:rPr lang="en-US" baseline="-25000" dirty="0"/>
              <a:t>1</a:t>
            </a:r>
            <a:r>
              <a:rPr lang="en-US" dirty="0"/>
              <a:t> of 1.0 seconds. </a:t>
            </a:r>
            <a:r>
              <a:rPr lang="en-US" dirty="0" smtClean="0"/>
              <a:t>If </a:t>
            </a:r>
            <a:r>
              <a:rPr lang="en-US" dirty="0"/>
              <a:t>the net magnetization is set equal to zero, how long will it take for the net magnetization to recover to 98% of its equilibrium value? </a:t>
            </a:r>
            <a:endParaRPr lang="en-US" dirty="0" smtClean="0"/>
          </a:p>
          <a:p>
            <a:r>
              <a:rPr lang="en-US" b="1" dirty="0" smtClean="0"/>
              <a:t>EX04: </a:t>
            </a:r>
            <a:r>
              <a:rPr lang="en-US" dirty="0" smtClean="0"/>
              <a:t>A </a:t>
            </a:r>
            <a:r>
              <a:rPr lang="en-US" dirty="0"/>
              <a:t>sample has a T </a:t>
            </a:r>
            <a:r>
              <a:rPr lang="en-US" baseline="-25000" dirty="0"/>
              <a:t>2</a:t>
            </a:r>
            <a:r>
              <a:rPr lang="en-US" dirty="0"/>
              <a:t> of 100 </a:t>
            </a:r>
            <a:r>
              <a:rPr lang="en-US" dirty="0" err="1"/>
              <a:t>ms.</a:t>
            </a:r>
            <a:r>
              <a:rPr lang="en-US" dirty="0"/>
              <a:t> </a:t>
            </a:r>
            <a:r>
              <a:rPr lang="en-US" dirty="0" smtClean="0"/>
              <a:t>How </a:t>
            </a:r>
            <a:r>
              <a:rPr lang="en-US" dirty="0"/>
              <a:t>long will it take for any transverse magnetization to decay to 37% of its starting value</a:t>
            </a:r>
            <a:r>
              <a:rPr lang="en-US" dirty="0" smtClean="0"/>
              <a:t>?</a:t>
            </a:r>
            <a:endParaRPr lang="fr-FR" dirty="0"/>
          </a:p>
          <a:p>
            <a:r>
              <a:rPr lang="fr-FR" b="1" dirty="0" smtClean="0"/>
              <a:t>Ex05:</a:t>
            </a:r>
            <a:r>
              <a:rPr lang="en-US" dirty="0"/>
              <a:t>A hydrogen sample is at equilibrium in a 1.5 Tesla magnetic field. </a:t>
            </a:r>
            <a:r>
              <a:rPr lang="en-US" dirty="0" smtClean="0"/>
              <a:t>A </a:t>
            </a:r>
            <a:r>
              <a:rPr lang="en-US" dirty="0"/>
              <a:t>constant B </a:t>
            </a:r>
            <a:r>
              <a:rPr lang="en-US" baseline="-25000" dirty="0"/>
              <a:t>1</a:t>
            </a:r>
            <a:r>
              <a:rPr lang="en-US" dirty="0"/>
              <a:t> field of 1.17x10 </a:t>
            </a:r>
            <a:r>
              <a:rPr lang="en-US" baseline="30000" dirty="0"/>
              <a:t>-4</a:t>
            </a:r>
            <a:r>
              <a:rPr lang="en-US" dirty="0"/>
              <a:t> Tesla is applied along the +x'-axis for 50 microseconds</a:t>
            </a:r>
            <a:r>
              <a:rPr lang="en-US" dirty="0" smtClean="0"/>
              <a:t>.</a:t>
            </a:r>
            <a:r>
              <a:rPr lang="fr-FR" dirty="0" smtClean="0"/>
              <a:t> </a:t>
            </a:r>
            <a:r>
              <a:rPr lang="en-US" dirty="0"/>
              <a:t>What is the direction of the net magnetization vector after the B </a:t>
            </a:r>
            <a:r>
              <a:rPr lang="en-US" baseline="-25000" dirty="0"/>
              <a:t>1</a:t>
            </a:r>
            <a:r>
              <a:rPr lang="en-US" dirty="0"/>
              <a:t> field is turned off</a:t>
            </a:r>
            <a:r>
              <a:rPr lang="en-US" dirty="0" smtClean="0"/>
              <a:t>?</a:t>
            </a:r>
            <a:endParaRPr lang="fr-FR" dirty="0"/>
          </a:p>
        </p:txBody>
      </p:sp>
    </p:spTree>
    <p:extLst>
      <p:ext uri="{BB962C8B-B14F-4D97-AF65-F5344CB8AC3E}">
        <p14:creationId xmlns:p14="http://schemas.microsoft.com/office/powerpoint/2010/main" val="2197669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solution</a:t>
            </a:r>
            <a:endParaRPr lang="fr-FR" b="1" dirty="0"/>
          </a:p>
        </p:txBody>
      </p:sp>
      <p:sp>
        <p:nvSpPr>
          <p:cNvPr id="3" name="Espace réservé du contenu 2"/>
          <p:cNvSpPr>
            <a:spLocks noGrp="1"/>
          </p:cNvSpPr>
          <p:nvPr>
            <p:ph idx="1"/>
          </p:nvPr>
        </p:nvSpPr>
        <p:spPr/>
        <p:txBody>
          <a:bodyPr/>
          <a:lstStyle/>
          <a:p>
            <a:pPr marL="0" indent="0">
              <a:buNone/>
            </a:pPr>
            <a:r>
              <a:rPr lang="fr-FR" b="1" dirty="0" smtClean="0"/>
              <a:t>EX01:</a:t>
            </a:r>
          </a:p>
          <a:p>
            <a:pPr marL="0" indent="0">
              <a:buNone/>
            </a:pPr>
            <a:r>
              <a:rPr lang="fr-FR" b="1" dirty="0" smtClean="0"/>
              <a:t>			</a:t>
            </a:r>
            <a:r>
              <a:rPr lang="el-GR" b="1" dirty="0" smtClean="0"/>
              <a:t>υ</a:t>
            </a:r>
            <a:r>
              <a:rPr lang="en-US" b="1" dirty="0"/>
              <a:t> = </a:t>
            </a:r>
            <a:r>
              <a:rPr lang="en-US" b="1" dirty="0" err="1" smtClean="0"/>
              <a:t>γB</a:t>
            </a:r>
            <a:r>
              <a:rPr lang="en-US" b="1" baseline="-25000" dirty="0" err="1" smtClean="0"/>
              <a:t>o</a:t>
            </a:r>
            <a:r>
              <a:rPr lang="fr-FR" dirty="0" smtClean="0"/>
              <a:t> </a:t>
            </a:r>
            <a:endParaRPr lang="fr-FR" dirty="0"/>
          </a:p>
          <a:p>
            <a:r>
              <a:rPr lang="fr-FR" dirty="0" err="1"/>
              <a:t>where</a:t>
            </a:r>
            <a:r>
              <a:rPr lang="fr-FR" dirty="0"/>
              <a:t>: </a:t>
            </a:r>
            <a:r>
              <a:rPr lang="fr-FR" dirty="0" smtClean="0"/>
              <a:t> </a:t>
            </a:r>
            <a:endParaRPr lang="fr-FR" dirty="0"/>
          </a:p>
          <a:p>
            <a:r>
              <a:rPr lang="el-GR" b="1" dirty="0"/>
              <a:t>υ</a:t>
            </a:r>
            <a:r>
              <a:rPr lang="fr-FR" dirty="0" smtClean="0"/>
              <a:t> </a:t>
            </a:r>
            <a:r>
              <a:rPr lang="fr-FR" dirty="0"/>
              <a:t>= </a:t>
            </a:r>
            <a:r>
              <a:rPr lang="fr-FR" dirty="0" err="1"/>
              <a:t>resonance</a:t>
            </a:r>
            <a:r>
              <a:rPr lang="fr-FR" dirty="0"/>
              <a:t> </a:t>
            </a:r>
            <a:r>
              <a:rPr lang="fr-FR" dirty="0" err="1" smtClean="0"/>
              <a:t>frequency</a:t>
            </a:r>
            <a:r>
              <a:rPr lang="fr-FR" dirty="0" smtClean="0"/>
              <a:t>, </a:t>
            </a:r>
            <a:r>
              <a:rPr lang="en-US" b="1" dirty="0"/>
              <a:t>γ</a:t>
            </a:r>
            <a:r>
              <a:rPr lang="fr-FR" dirty="0" smtClean="0"/>
              <a:t> </a:t>
            </a:r>
            <a:r>
              <a:rPr lang="fr-FR" dirty="0"/>
              <a:t>= </a:t>
            </a:r>
            <a:r>
              <a:rPr lang="fr-FR" dirty="0" err="1"/>
              <a:t>gymagnetic</a:t>
            </a:r>
            <a:r>
              <a:rPr lang="fr-FR" dirty="0"/>
              <a:t> ratio for the </a:t>
            </a:r>
            <a:r>
              <a:rPr lang="fr-FR" dirty="0" err="1"/>
              <a:t>nuclei</a:t>
            </a:r>
            <a:r>
              <a:rPr lang="fr-FR" dirty="0"/>
              <a:t> in question </a:t>
            </a:r>
            <a:r>
              <a:rPr lang="fr-FR" dirty="0" smtClean="0"/>
              <a:t>and B </a:t>
            </a:r>
            <a:r>
              <a:rPr lang="fr-FR" baseline="-25000" dirty="0"/>
              <a:t>o</a:t>
            </a:r>
            <a:r>
              <a:rPr lang="fr-FR" dirty="0"/>
              <a:t> = </a:t>
            </a:r>
            <a:r>
              <a:rPr lang="fr-FR" dirty="0" err="1"/>
              <a:t>magnetic</a:t>
            </a:r>
            <a:r>
              <a:rPr lang="fr-FR" dirty="0"/>
              <a:t> </a:t>
            </a:r>
            <a:r>
              <a:rPr lang="fr-FR" dirty="0" err="1"/>
              <a:t>field</a:t>
            </a:r>
            <a:r>
              <a:rPr lang="fr-FR" dirty="0"/>
              <a:t> </a:t>
            </a:r>
            <a:r>
              <a:rPr lang="fr-FR" dirty="0" err="1" smtClean="0"/>
              <a:t>strength</a:t>
            </a:r>
            <a:r>
              <a:rPr lang="fr-FR"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496" y="4310536"/>
            <a:ext cx="6582784" cy="209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902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4085" y="184823"/>
            <a:ext cx="8610600" cy="1293028"/>
          </a:xfrm>
        </p:spPr>
        <p:txBody>
          <a:bodyPr/>
          <a:lstStyle/>
          <a:p>
            <a:r>
              <a:rPr lang="fr-FR" b="1" dirty="0" smtClean="0"/>
              <a:t>EX02</a:t>
            </a:r>
            <a:endParaRPr lang="fr-FR" dirty="0"/>
          </a:p>
        </p:txBody>
      </p:sp>
      <p:sp>
        <p:nvSpPr>
          <p:cNvPr id="3" name="Espace réservé du contenu 2"/>
          <p:cNvSpPr>
            <a:spLocks noGrp="1"/>
          </p:cNvSpPr>
          <p:nvPr>
            <p:ph idx="1"/>
          </p:nvPr>
        </p:nvSpPr>
        <p:spPr>
          <a:xfrm>
            <a:off x="698679" y="1519707"/>
            <a:ext cx="10820400" cy="4917919"/>
          </a:xfrm>
        </p:spPr>
        <p:txBody>
          <a:bodyPr>
            <a:normAutofit/>
          </a:bodyPr>
          <a:lstStyle/>
          <a:p>
            <a:pPr marL="0" indent="0">
              <a:buNone/>
            </a:pPr>
            <a:r>
              <a:rPr lang="fr-FR" dirty="0" smtClean="0"/>
              <a:t>	</a:t>
            </a:r>
            <a:r>
              <a:rPr lang="fr-FR" dirty="0"/>
              <a:t> </a:t>
            </a:r>
            <a:r>
              <a:rPr lang="fr-FR" dirty="0" err="1"/>
              <a:t>Given</a:t>
            </a:r>
            <a:r>
              <a:rPr lang="fr-FR" dirty="0"/>
              <a:t>: </a:t>
            </a:r>
            <a:r>
              <a:rPr lang="fr-FR" dirty="0" smtClean="0"/>
              <a:t>B </a:t>
            </a:r>
            <a:r>
              <a:rPr lang="fr-FR" baseline="-25000" dirty="0"/>
              <a:t>o</a:t>
            </a:r>
            <a:r>
              <a:rPr lang="fr-FR" dirty="0"/>
              <a:t> =1.5T </a:t>
            </a:r>
            <a:r>
              <a:rPr lang="fr-FR" baseline="-25000" dirty="0"/>
              <a:t>o</a:t>
            </a:r>
            <a:r>
              <a:rPr lang="fr-FR" dirty="0"/>
              <a:t> </a:t>
            </a:r>
            <a:r>
              <a:rPr lang="fr-FR" dirty="0" smtClean="0"/>
              <a:t>and g </a:t>
            </a:r>
            <a:r>
              <a:rPr lang="fr-FR" dirty="0"/>
              <a:t>= 42.58 MHz/T </a:t>
            </a:r>
          </a:p>
          <a:p>
            <a:r>
              <a:rPr lang="fr-FR" dirty="0"/>
              <a:t>The </a:t>
            </a:r>
            <a:r>
              <a:rPr lang="fr-FR" dirty="0" err="1"/>
              <a:t>energy</a:t>
            </a:r>
            <a:r>
              <a:rPr lang="fr-FR" dirty="0"/>
              <a:t> </a:t>
            </a:r>
            <a:r>
              <a:rPr lang="fr-FR" dirty="0" err="1"/>
              <a:t>absorbed</a:t>
            </a:r>
            <a:r>
              <a:rPr lang="fr-FR" dirty="0"/>
              <a:t> by a </a:t>
            </a:r>
            <a:r>
              <a:rPr lang="fr-FR" baseline="30000" dirty="0"/>
              <a:t>1</a:t>
            </a:r>
            <a:r>
              <a:rPr lang="fr-FR" dirty="0"/>
              <a:t> H nucleus </a:t>
            </a:r>
            <a:r>
              <a:rPr lang="fr-FR" dirty="0" err="1" smtClean="0"/>
              <a:t>is</a:t>
            </a:r>
            <a:r>
              <a:rPr lang="fr-FR" dirty="0" smtClean="0"/>
              <a:t>: E </a:t>
            </a:r>
            <a:r>
              <a:rPr lang="fr-FR" baseline="-25000" dirty="0" smtClean="0"/>
              <a:t>H</a:t>
            </a:r>
            <a:r>
              <a:rPr lang="fr-FR" dirty="0" smtClean="0"/>
              <a:t> = h n  </a:t>
            </a:r>
            <a:r>
              <a:rPr lang="fr-FR" dirty="0" err="1" smtClean="0"/>
              <a:t>that</a:t>
            </a:r>
            <a:r>
              <a:rPr lang="fr-FR" dirty="0" smtClean="0"/>
              <a:t> </a:t>
            </a:r>
            <a:r>
              <a:rPr lang="fr-FR" dirty="0" err="1" smtClean="0"/>
              <a:t>means</a:t>
            </a:r>
            <a:r>
              <a:rPr lang="fr-FR" dirty="0" smtClean="0"/>
              <a:t> E </a:t>
            </a:r>
            <a:r>
              <a:rPr lang="fr-FR" baseline="-25000" dirty="0"/>
              <a:t>H</a:t>
            </a:r>
            <a:r>
              <a:rPr lang="fr-FR" dirty="0"/>
              <a:t> = h g B </a:t>
            </a:r>
            <a:r>
              <a:rPr lang="fr-FR" baseline="-25000" dirty="0" smtClean="0"/>
              <a:t>o</a:t>
            </a:r>
            <a:r>
              <a:rPr lang="fr-FR" dirty="0" smtClean="0"/>
              <a:t>  </a:t>
            </a:r>
            <a:r>
              <a:rPr lang="fr-FR" dirty="0"/>
              <a:t/>
            </a:r>
            <a:br>
              <a:rPr lang="fr-FR" dirty="0"/>
            </a:br>
            <a:r>
              <a:rPr lang="fr-FR" dirty="0"/>
              <a:t>E </a:t>
            </a:r>
            <a:r>
              <a:rPr lang="fr-FR" baseline="-25000" dirty="0"/>
              <a:t>H</a:t>
            </a:r>
            <a:r>
              <a:rPr lang="fr-FR" dirty="0"/>
              <a:t> = 6.626x10 </a:t>
            </a:r>
            <a:r>
              <a:rPr lang="fr-FR" baseline="30000" dirty="0"/>
              <a:t>-34</a:t>
            </a:r>
            <a:r>
              <a:rPr lang="fr-FR" dirty="0"/>
              <a:t> </a:t>
            </a:r>
            <a:r>
              <a:rPr lang="fr-FR" dirty="0" err="1"/>
              <a:t>Js</a:t>
            </a:r>
            <a:r>
              <a:rPr lang="fr-FR" dirty="0"/>
              <a:t> * 42.58x10 </a:t>
            </a:r>
            <a:r>
              <a:rPr lang="fr-FR" baseline="30000" dirty="0"/>
              <a:t>6</a:t>
            </a:r>
            <a:r>
              <a:rPr lang="fr-FR" dirty="0"/>
              <a:t> Hz/T * 1.5 T </a:t>
            </a:r>
            <a:r>
              <a:rPr lang="fr-FR" baseline="-25000" dirty="0"/>
              <a:t>H</a:t>
            </a:r>
            <a:r>
              <a:rPr lang="fr-FR" dirty="0"/>
              <a:t> </a:t>
            </a:r>
            <a:endParaRPr lang="fr-FR" dirty="0" smtClean="0"/>
          </a:p>
          <a:p>
            <a:r>
              <a:rPr lang="fr-FR" dirty="0" smtClean="0"/>
              <a:t>E </a:t>
            </a:r>
            <a:r>
              <a:rPr lang="fr-FR" baseline="-25000" dirty="0"/>
              <a:t>H</a:t>
            </a:r>
            <a:r>
              <a:rPr lang="fr-FR" dirty="0"/>
              <a:t> = </a:t>
            </a:r>
            <a:r>
              <a:rPr lang="fr-FR" b="1" dirty="0"/>
              <a:t>4.23x10 </a:t>
            </a:r>
            <a:r>
              <a:rPr lang="fr-FR" b="1" baseline="30000" dirty="0"/>
              <a:t>-26</a:t>
            </a:r>
            <a:r>
              <a:rPr lang="fr-FR" b="1" dirty="0"/>
              <a:t> J</a:t>
            </a:r>
            <a:r>
              <a:rPr lang="fr-FR" dirty="0"/>
              <a:t> </a:t>
            </a:r>
            <a:r>
              <a:rPr lang="fr-FR" baseline="-25000" dirty="0"/>
              <a:t>H</a:t>
            </a:r>
            <a:r>
              <a:rPr lang="fr-FR" dirty="0"/>
              <a:t> E = </a:t>
            </a:r>
            <a:r>
              <a:rPr lang="fr-FR" b="1" dirty="0"/>
              <a:t>4.23x10 </a:t>
            </a:r>
            <a:r>
              <a:rPr lang="fr-FR" b="1" baseline="30000" dirty="0"/>
              <a:t>-26</a:t>
            </a:r>
            <a:r>
              <a:rPr lang="fr-FR" b="1" dirty="0"/>
              <a:t> J</a:t>
            </a:r>
            <a:r>
              <a:rPr lang="fr-FR" dirty="0"/>
              <a:t> </a:t>
            </a:r>
          </a:p>
          <a:p>
            <a:r>
              <a:rPr lang="fr-FR" dirty="0"/>
              <a:t>The </a:t>
            </a:r>
            <a:r>
              <a:rPr lang="fr-FR" dirty="0" err="1"/>
              <a:t>energy</a:t>
            </a:r>
            <a:r>
              <a:rPr lang="fr-FR" dirty="0"/>
              <a:t> of a n =2x10 </a:t>
            </a:r>
            <a:r>
              <a:rPr lang="fr-FR" baseline="30000" dirty="0"/>
              <a:t>19</a:t>
            </a:r>
            <a:r>
              <a:rPr lang="fr-FR" dirty="0"/>
              <a:t> Hz X-ray photon </a:t>
            </a:r>
            <a:r>
              <a:rPr lang="fr-FR" dirty="0" err="1"/>
              <a:t>is</a:t>
            </a:r>
            <a:r>
              <a:rPr lang="fr-FR" dirty="0" smtClean="0"/>
              <a:t>:</a:t>
            </a:r>
            <a:r>
              <a:rPr lang="fr-FR" dirty="0"/>
              <a:t/>
            </a:r>
            <a:br>
              <a:rPr lang="fr-FR" dirty="0"/>
            </a:br>
            <a:r>
              <a:rPr lang="fr-FR" dirty="0"/>
              <a:t>E </a:t>
            </a:r>
            <a:r>
              <a:rPr lang="fr-FR" baseline="-25000" dirty="0"/>
              <a:t>X</a:t>
            </a:r>
            <a:r>
              <a:rPr lang="fr-FR" dirty="0"/>
              <a:t> = h n E </a:t>
            </a:r>
            <a:r>
              <a:rPr lang="fr-FR" baseline="-25000" dirty="0"/>
              <a:t>X</a:t>
            </a:r>
            <a:r>
              <a:rPr lang="fr-FR" dirty="0"/>
              <a:t> = 6.626 x 10 </a:t>
            </a:r>
            <a:r>
              <a:rPr lang="fr-FR" baseline="30000" dirty="0"/>
              <a:t>-34</a:t>
            </a:r>
            <a:r>
              <a:rPr lang="fr-FR" dirty="0"/>
              <a:t> </a:t>
            </a:r>
            <a:r>
              <a:rPr lang="fr-FR" dirty="0" err="1"/>
              <a:t>Js</a:t>
            </a:r>
            <a:r>
              <a:rPr lang="fr-FR" dirty="0"/>
              <a:t> * 2x10 </a:t>
            </a:r>
            <a:r>
              <a:rPr lang="fr-FR" baseline="30000" dirty="0"/>
              <a:t>19</a:t>
            </a:r>
            <a:r>
              <a:rPr lang="fr-FR" dirty="0"/>
              <a:t> Hz = </a:t>
            </a:r>
            <a:r>
              <a:rPr lang="fr-FR" b="1" dirty="0"/>
              <a:t>1.33x10 </a:t>
            </a:r>
            <a:r>
              <a:rPr lang="fr-FR" b="1" baseline="30000" dirty="0"/>
              <a:t>-14</a:t>
            </a:r>
            <a:r>
              <a:rPr lang="fr-FR" b="1" dirty="0"/>
              <a:t> </a:t>
            </a:r>
            <a:r>
              <a:rPr lang="fr-FR" b="1" dirty="0" smtClean="0"/>
              <a:t>J</a:t>
            </a:r>
          </a:p>
          <a:p>
            <a:r>
              <a:rPr lang="fr-FR" dirty="0" smtClean="0"/>
              <a:t>How </a:t>
            </a:r>
            <a:r>
              <a:rPr lang="fr-FR" dirty="0"/>
              <a:t>the </a:t>
            </a:r>
            <a:r>
              <a:rPr lang="fr-FR" dirty="0" err="1"/>
              <a:t>two</a:t>
            </a:r>
            <a:r>
              <a:rPr lang="fr-FR" dirty="0"/>
              <a:t> </a:t>
            </a:r>
            <a:r>
              <a:rPr lang="fr-FR" dirty="0" err="1"/>
              <a:t>energies</a:t>
            </a:r>
            <a:r>
              <a:rPr lang="fr-FR" dirty="0"/>
              <a:t> compare? </a:t>
            </a:r>
            <a:endParaRPr lang="fr-FR" dirty="0" smtClean="0"/>
          </a:p>
          <a:p>
            <a:r>
              <a:rPr lang="fr-FR" dirty="0" smtClean="0"/>
              <a:t>E </a:t>
            </a:r>
            <a:r>
              <a:rPr lang="fr-FR" baseline="-25000" dirty="0"/>
              <a:t>X</a:t>
            </a:r>
            <a:r>
              <a:rPr lang="fr-FR" dirty="0"/>
              <a:t> / E </a:t>
            </a:r>
            <a:r>
              <a:rPr lang="fr-FR" baseline="-25000" dirty="0"/>
              <a:t>H</a:t>
            </a:r>
            <a:r>
              <a:rPr lang="fr-FR" dirty="0"/>
              <a:t> = 1.33 x 10 </a:t>
            </a:r>
            <a:r>
              <a:rPr lang="fr-FR" baseline="30000" dirty="0"/>
              <a:t>-14</a:t>
            </a:r>
            <a:r>
              <a:rPr lang="fr-FR" dirty="0"/>
              <a:t> J / 4.23 x 10 </a:t>
            </a:r>
            <a:r>
              <a:rPr lang="fr-FR" baseline="30000" dirty="0"/>
              <a:t>-26</a:t>
            </a:r>
            <a:r>
              <a:rPr lang="fr-FR" dirty="0"/>
              <a:t> J </a:t>
            </a:r>
            <a:r>
              <a:rPr lang="fr-FR" b="1" dirty="0"/>
              <a:t>= 3.14 x 10 </a:t>
            </a:r>
            <a:r>
              <a:rPr lang="fr-FR" b="1" baseline="30000" dirty="0" smtClean="0"/>
              <a:t>11</a:t>
            </a:r>
            <a:r>
              <a:rPr lang="fr-FR" dirty="0"/>
              <a:t/>
            </a:r>
            <a:br>
              <a:rPr lang="fr-FR" dirty="0"/>
            </a:br>
            <a:r>
              <a:rPr lang="fr-FR" dirty="0"/>
              <a:t>The </a:t>
            </a:r>
            <a:r>
              <a:rPr lang="fr-FR" dirty="0" err="1"/>
              <a:t>energy</a:t>
            </a:r>
            <a:r>
              <a:rPr lang="fr-FR" dirty="0"/>
              <a:t> of the X-ray photon </a:t>
            </a:r>
            <a:r>
              <a:rPr lang="fr-FR" dirty="0" err="1"/>
              <a:t>is</a:t>
            </a:r>
            <a:r>
              <a:rPr lang="fr-FR" dirty="0"/>
              <a:t> </a:t>
            </a:r>
            <a:r>
              <a:rPr lang="fr-FR" b="1" dirty="0"/>
              <a:t>10 </a:t>
            </a:r>
            <a:r>
              <a:rPr lang="fr-FR" b="1" baseline="30000" dirty="0"/>
              <a:t>11</a:t>
            </a:r>
            <a:r>
              <a:rPr lang="fr-FR" dirty="0"/>
              <a:t> times more </a:t>
            </a:r>
            <a:r>
              <a:rPr lang="fr-FR" dirty="0" err="1"/>
              <a:t>than</a:t>
            </a:r>
            <a:r>
              <a:rPr lang="fr-FR" dirty="0"/>
              <a:t> the </a:t>
            </a:r>
            <a:r>
              <a:rPr lang="fr-FR" baseline="30000" dirty="0"/>
              <a:t>1</a:t>
            </a:r>
            <a:r>
              <a:rPr lang="fr-FR" dirty="0"/>
              <a:t> H photon </a:t>
            </a:r>
            <a:r>
              <a:rPr lang="fr-FR" dirty="0" err="1"/>
              <a:t>energy</a:t>
            </a:r>
            <a:r>
              <a:rPr lang="fr-FR" dirty="0"/>
              <a:t>. </a:t>
            </a:r>
            <a:endParaRPr lang="fr-FR" dirty="0" smtClean="0"/>
          </a:p>
          <a:p>
            <a:r>
              <a:rPr lang="fr-FR" dirty="0" err="1" smtClean="0"/>
              <a:t>Based</a:t>
            </a:r>
            <a:r>
              <a:rPr lang="fr-FR" dirty="0" smtClean="0"/>
              <a:t> </a:t>
            </a:r>
            <a:r>
              <a:rPr lang="fr-FR" dirty="0"/>
              <a:t>on the figure in the </a:t>
            </a:r>
            <a:r>
              <a:rPr lang="fr-FR" dirty="0" err="1"/>
              <a:t>text</a:t>
            </a:r>
            <a:r>
              <a:rPr lang="fr-FR" dirty="0"/>
              <a:t>, the </a:t>
            </a:r>
            <a:r>
              <a:rPr lang="fr-FR" dirty="0" err="1"/>
              <a:t>ionization</a:t>
            </a:r>
            <a:r>
              <a:rPr lang="fr-FR" dirty="0"/>
              <a:t> </a:t>
            </a:r>
            <a:r>
              <a:rPr lang="fr-FR" dirty="0" err="1"/>
              <a:t>potential</a:t>
            </a:r>
            <a:r>
              <a:rPr lang="fr-FR" dirty="0"/>
              <a:t> for an </a:t>
            </a:r>
            <a:r>
              <a:rPr lang="fr-FR" dirty="0" err="1"/>
              <a:t>organic</a:t>
            </a:r>
            <a:r>
              <a:rPr lang="fr-FR" dirty="0"/>
              <a:t> compound </a:t>
            </a:r>
            <a:r>
              <a:rPr lang="fr-FR" dirty="0" err="1"/>
              <a:t>is</a:t>
            </a:r>
            <a:r>
              <a:rPr lang="fr-FR" dirty="0"/>
              <a:t> </a:t>
            </a:r>
            <a:r>
              <a:rPr lang="fr-FR" dirty="0" err="1"/>
              <a:t>approximately</a:t>
            </a:r>
            <a:r>
              <a:rPr lang="fr-FR" dirty="0"/>
              <a:t> 6x10 </a:t>
            </a:r>
            <a:r>
              <a:rPr lang="fr-FR" baseline="30000" dirty="0"/>
              <a:t>-19</a:t>
            </a:r>
            <a:r>
              <a:rPr lang="fr-FR" dirty="0"/>
              <a:t> J. </a:t>
            </a:r>
            <a:r>
              <a:rPr lang="fr-FR" dirty="0" err="1" smtClean="0"/>
              <a:t>Therefore</a:t>
            </a:r>
            <a:r>
              <a:rPr lang="fr-FR" dirty="0" smtClean="0"/>
              <a:t> </a:t>
            </a:r>
            <a:r>
              <a:rPr lang="fr-FR" dirty="0" err="1"/>
              <a:t>only</a:t>
            </a:r>
            <a:r>
              <a:rPr lang="fr-FR" dirty="0"/>
              <a:t> the x-ray photon </a:t>
            </a:r>
            <a:r>
              <a:rPr lang="fr-FR" dirty="0" err="1"/>
              <a:t>can</a:t>
            </a:r>
            <a:r>
              <a:rPr lang="fr-FR" dirty="0"/>
              <a:t> </a:t>
            </a:r>
            <a:r>
              <a:rPr lang="fr-FR" dirty="0" err="1"/>
              <a:t>ionize</a:t>
            </a:r>
            <a:r>
              <a:rPr lang="fr-FR" dirty="0"/>
              <a:t> the </a:t>
            </a:r>
            <a:r>
              <a:rPr lang="fr-FR" dirty="0" err="1"/>
              <a:t>molecule</a:t>
            </a:r>
            <a:r>
              <a:rPr lang="fr-FR" dirty="0"/>
              <a:t>. </a:t>
            </a:r>
            <a:endParaRPr lang="fr-FR" b="1" dirty="0"/>
          </a:p>
        </p:txBody>
      </p:sp>
    </p:spTree>
    <p:extLst>
      <p:ext uri="{BB962C8B-B14F-4D97-AF65-F5344CB8AC3E}">
        <p14:creationId xmlns:p14="http://schemas.microsoft.com/office/powerpoint/2010/main" val="3964530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8479" y="326491"/>
            <a:ext cx="8610600" cy="1293028"/>
          </a:xfrm>
        </p:spPr>
        <p:txBody>
          <a:bodyPr/>
          <a:lstStyle/>
          <a:p>
            <a:r>
              <a:rPr lang="fr-FR" b="1" dirty="0" smtClean="0"/>
              <a:t>EX03</a:t>
            </a:r>
            <a:endParaRPr lang="fr-FR" dirty="0"/>
          </a:p>
        </p:txBody>
      </p:sp>
      <p:sp>
        <p:nvSpPr>
          <p:cNvPr id="3" name="Espace réservé du contenu 2"/>
          <p:cNvSpPr>
            <a:spLocks noGrp="1"/>
          </p:cNvSpPr>
          <p:nvPr>
            <p:ph idx="1"/>
          </p:nvPr>
        </p:nvSpPr>
        <p:spPr>
          <a:xfrm>
            <a:off x="698679" y="1756678"/>
            <a:ext cx="10820400" cy="4850184"/>
          </a:xfrm>
        </p:spPr>
        <p:txBody>
          <a:bodyPr>
            <a:normAutofit lnSpcReduction="10000"/>
          </a:bodyPr>
          <a:lstStyle/>
          <a:p>
            <a:r>
              <a:rPr lang="fr-FR" dirty="0" err="1"/>
              <a:t>Given</a:t>
            </a:r>
            <a:r>
              <a:rPr lang="fr-FR" dirty="0"/>
              <a:t>: T </a:t>
            </a:r>
            <a:r>
              <a:rPr lang="fr-FR" baseline="-25000" dirty="0"/>
              <a:t>1</a:t>
            </a:r>
            <a:r>
              <a:rPr lang="fr-FR" dirty="0"/>
              <a:t> = 1.0s </a:t>
            </a:r>
            <a:endParaRPr lang="fr-FR" dirty="0" smtClean="0"/>
          </a:p>
          <a:p>
            <a:r>
              <a:rPr lang="fr-FR" dirty="0" smtClean="0"/>
              <a:t>The </a:t>
            </a:r>
            <a:r>
              <a:rPr lang="fr-FR" dirty="0" err="1"/>
              <a:t>relationship</a:t>
            </a:r>
            <a:r>
              <a:rPr lang="fr-FR" dirty="0"/>
              <a:t> </a:t>
            </a:r>
            <a:r>
              <a:rPr lang="fr-FR" dirty="0" err="1"/>
              <a:t>between</a:t>
            </a:r>
            <a:r>
              <a:rPr lang="fr-FR" dirty="0"/>
              <a:t> the </a:t>
            </a:r>
            <a:r>
              <a:rPr lang="fr-FR" dirty="0" err="1"/>
              <a:t>equilibrium</a:t>
            </a:r>
            <a:r>
              <a:rPr lang="fr-FR" dirty="0"/>
              <a:t> net </a:t>
            </a:r>
            <a:r>
              <a:rPr lang="fr-FR" dirty="0" err="1"/>
              <a:t>magnetization</a:t>
            </a:r>
            <a:r>
              <a:rPr lang="fr-FR" dirty="0"/>
              <a:t>, M </a:t>
            </a:r>
            <a:r>
              <a:rPr lang="fr-FR" baseline="-25000" dirty="0"/>
              <a:t>o</a:t>
            </a:r>
            <a:r>
              <a:rPr lang="fr-FR" dirty="0"/>
              <a:t> , and the net </a:t>
            </a:r>
            <a:r>
              <a:rPr lang="fr-FR" dirty="0" err="1"/>
              <a:t>magnetization</a:t>
            </a:r>
            <a:r>
              <a:rPr lang="fr-FR" dirty="0"/>
              <a:t>, M </a:t>
            </a:r>
            <a:r>
              <a:rPr lang="fr-FR" baseline="-25000" dirty="0"/>
              <a:t>z</a:t>
            </a:r>
            <a:r>
              <a:rPr lang="fr-FR" dirty="0"/>
              <a:t> ( t ), </a:t>
            </a:r>
            <a:r>
              <a:rPr lang="fr-FR" dirty="0" err="1"/>
              <a:t>at</a:t>
            </a:r>
            <a:r>
              <a:rPr lang="fr-FR" dirty="0"/>
              <a:t> time t </a:t>
            </a:r>
            <a:r>
              <a:rPr lang="fr-FR" dirty="0" err="1"/>
              <a:t>is</a:t>
            </a:r>
            <a:r>
              <a:rPr lang="fr-FR" dirty="0" smtClean="0"/>
              <a:t>:</a:t>
            </a:r>
          </a:p>
          <a:p>
            <a:endParaRPr lang="fr-FR" dirty="0"/>
          </a:p>
          <a:p>
            <a:pPr marL="0" indent="0">
              <a:buNone/>
            </a:pPr>
            <a:r>
              <a:rPr lang="fr-FR" dirty="0" smtClean="0"/>
              <a:t> 	M </a:t>
            </a:r>
            <a:r>
              <a:rPr lang="fr-FR" baseline="-25000" dirty="0"/>
              <a:t>z</a:t>
            </a:r>
            <a:r>
              <a:rPr lang="fr-FR" dirty="0"/>
              <a:t> ( t ) = M </a:t>
            </a:r>
            <a:r>
              <a:rPr lang="fr-FR" baseline="-25000" dirty="0"/>
              <a:t>o</a:t>
            </a:r>
            <a:r>
              <a:rPr lang="fr-FR" dirty="0"/>
              <a:t> (1 - e </a:t>
            </a:r>
            <a:r>
              <a:rPr lang="fr-FR" baseline="30000" dirty="0"/>
              <a:t>- t /T1</a:t>
            </a:r>
            <a:r>
              <a:rPr lang="fr-FR" dirty="0"/>
              <a:t> </a:t>
            </a:r>
            <a:r>
              <a:rPr lang="fr-FR" dirty="0" smtClean="0"/>
              <a:t>). </a:t>
            </a:r>
          </a:p>
          <a:p>
            <a:pPr marL="0" indent="0">
              <a:buNone/>
            </a:pPr>
            <a:r>
              <a:rPr lang="fr-FR" dirty="0" smtClean="0"/>
              <a:t/>
            </a:r>
            <a:br>
              <a:rPr lang="fr-FR" dirty="0" smtClean="0"/>
            </a:br>
            <a:r>
              <a:rPr lang="fr-FR" dirty="0" err="1" smtClean="0"/>
              <a:t>When</a:t>
            </a:r>
            <a:r>
              <a:rPr lang="fr-FR" dirty="0" smtClean="0"/>
              <a:t> M </a:t>
            </a:r>
            <a:r>
              <a:rPr lang="fr-FR" baseline="-25000" dirty="0" smtClean="0"/>
              <a:t>z</a:t>
            </a:r>
            <a:r>
              <a:rPr lang="fr-FR" dirty="0" smtClean="0"/>
              <a:t> ( t ) / M </a:t>
            </a:r>
            <a:r>
              <a:rPr lang="fr-FR" baseline="-25000" dirty="0" smtClean="0"/>
              <a:t>0</a:t>
            </a:r>
            <a:r>
              <a:rPr lang="fr-FR" dirty="0" smtClean="0"/>
              <a:t> = 98%:</a:t>
            </a:r>
          </a:p>
          <a:p>
            <a:r>
              <a:rPr lang="fr-FR" dirty="0" smtClean="0"/>
              <a:t>0.98 </a:t>
            </a:r>
            <a:r>
              <a:rPr lang="fr-FR" dirty="0"/>
              <a:t>= M </a:t>
            </a:r>
            <a:r>
              <a:rPr lang="fr-FR" baseline="-25000" dirty="0"/>
              <a:t>z</a:t>
            </a:r>
            <a:r>
              <a:rPr lang="fr-FR" dirty="0"/>
              <a:t> ( t ) / M </a:t>
            </a:r>
            <a:r>
              <a:rPr lang="fr-FR" baseline="-25000" dirty="0"/>
              <a:t>0</a:t>
            </a:r>
            <a:r>
              <a:rPr lang="fr-FR" dirty="0"/>
              <a:t> = (1 - e </a:t>
            </a:r>
            <a:r>
              <a:rPr lang="fr-FR" baseline="30000" dirty="0"/>
              <a:t>- t /T1</a:t>
            </a:r>
            <a:r>
              <a:rPr lang="fr-FR" dirty="0"/>
              <a:t> </a:t>
            </a:r>
            <a:r>
              <a:rPr lang="fr-FR" dirty="0" smtClean="0"/>
              <a:t>) </a:t>
            </a:r>
            <a:endParaRPr lang="fr-FR" dirty="0"/>
          </a:p>
          <a:p>
            <a:r>
              <a:rPr lang="fr-FR" dirty="0"/>
              <a:t>0.98 = 1 - e </a:t>
            </a:r>
            <a:r>
              <a:rPr lang="fr-FR" baseline="30000" dirty="0"/>
              <a:t>- t /</a:t>
            </a:r>
            <a:r>
              <a:rPr lang="fr-FR" baseline="30000" dirty="0" smtClean="0"/>
              <a:t>T1</a:t>
            </a:r>
            <a:endParaRPr lang="fr-FR" dirty="0"/>
          </a:p>
          <a:p>
            <a:r>
              <a:rPr lang="fr-FR" dirty="0"/>
              <a:t>1 - 0.98 = e </a:t>
            </a:r>
            <a:r>
              <a:rPr lang="fr-FR" baseline="30000" dirty="0"/>
              <a:t>- t /</a:t>
            </a:r>
            <a:r>
              <a:rPr lang="fr-FR" baseline="30000" dirty="0" smtClean="0"/>
              <a:t>T1</a:t>
            </a:r>
            <a:endParaRPr lang="fr-FR" dirty="0"/>
          </a:p>
          <a:p>
            <a:r>
              <a:rPr lang="fr-FR" dirty="0"/>
              <a:t>ln( 0.02 ) = - t /</a:t>
            </a:r>
            <a:r>
              <a:rPr lang="fr-FR" dirty="0" smtClean="0"/>
              <a:t>T1</a:t>
            </a:r>
            <a:endParaRPr lang="fr-FR" dirty="0"/>
          </a:p>
          <a:p>
            <a:r>
              <a:rPr lang="fr-FR" dirty="0"/>
              <a:t>-T </a:t>
            </a:r>
            <a:r>
              <a:rPr lang="fr-FR" baseline="-25000" dirty="0"/>
              <a:t>1</a:t>
            </a:r>
            <a:r>
              <a:rPr lang="fr-FR" dirty="0"/>
              <a:t> * ln( 0,02 ) = t </a:t>
            </a:r>
          </a:p>
          <a:p>
            <a:r>
              <a:rPr lang="fr-FR" dirty="0"/>
              <a:t>-1.0s * ln( 0,02 ) = </a:t>
            </a:r>
            <a:r>
              <a:rPr lang="fr-FR" b="1" dirty="0"/>
              <a:t>3.9s = </a:t>
            </a:r>
            <a:r>
              <a:rPr lang="fr-FR" b="1" dirty="0" smtClean="0"/>
              <a:t>t</a:t>
            </a:r>
            <a:endParaRPr lang="fr-FR" dirty="0"/>
          </a:p>
        </p:txBody>
      </p:sp>
    </p:spTree>
    <p:extLst>
      <p:ext uri="{BB962C8B-B14F-4D97-AF65-F5344CB8AC3E}">
        <p14:creationId xmlns:p14="http://schemas.microsoft.com/office/powerpoint/2010/main" val="852172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157040" y="1571499"/>
            <a:ext cx="6034960" cy="2645376"/>
          </a:xfrm>
          <a:prstGeom prst="rect">
            <a:avLst/>
          </a:prstGeom>
        </p:spPr>
      </p:pic>
      <p:sp>
        <p:nvSpPr>
          <p:cNvPr id="4" name="Rectangle 3"/>
          <p:cNvSpPr/>
          <p:nvPr/>
        </p:nvSpPr>
        <p:spPr>
          <a:xfrm>
            <a:off x="6973264" y="4224659"/>
            <a:ext cx="3967753" cy="507831"/>
          </a:xfrm>
          <a:prstGeom prst="rect">
            <a:avLst/>
          </a:prstGeom>
        </p:spPr>
        <p:txBody>
          <a:bodyPr wrap="none">
            <a:spAutoFit/>
          </a:bodyPr>
          <a:lstStyle/>
          <a:p>
            <a:pPr marL="457200" algn="ctr">
              <a:lnSpc>
                <a:spcPct val="150000"/>
              </a:lnSpc>
              <a:spcAft>
                <a:spcPts val="0"/>
              </a:spcAft>
            </a:pPr>
            <a:r>
              <a:rPr lang="fr-FR" dirty="0">
                <a:latin typeface="Times New Roman" panose="02020603050405020304" pitchFamily="18" charset="0"/>
                <a:ea typeface="Times New Roman" panose="02020603050405020304" pitchFamily="18" charset="0"/>
                <a:cs typeface="Arial" panose="020B0604020202020204" pitchFamily="34" charset="0"/>
              </a:rPr>
              <a:t>(a) </a:t>
            </a:r>
            <a:r>
              <a:rPr lang="en-US" dirty="0">
                <a:latin typeface="Times New Roman" panose="02020603050405020304" pitchFamily="18" charset="0"/>
                <a:ea typeface="Times New Roman" panose="02020603050405020304" pitchFamily="18" charset="0"/>
                <a:cs typeface="Arial" panose="020B0604020202020204" pitchFamily="34" charset="0"/>
              </a:rPr>
              <a:t>atomic nucleus, (b) Nuclear spin</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282397" y="1571499"/>
            <a:ext cx="5782614" cy="1138773"/>
          </a:xfrm>
          <a:prstGeom prst="rect">
            <a:avLst/>
          </a:prstGeom>
        </p:spPr>
        <p:txBody>
          <a:bodyPr wrap="square">
            <a:spAutoFit/>
          </a:bodyPr>
          <a:lstStyle/>
          <a:p>
            <a:pPr marL="285750" indent="-285750" algn="just">
              <a:buFont typeface="Arial" panose="020B0604020202020204" pitchFamily="34" charset="0"/>
              <a:buChar char="•"/>
            </a:pPr>
            <a:r>
              <a:rPr lang="en-US" b="1" dirty="0"/>
              <a:t>The nucleus </a:t>
            </a:r>
            <a:r>
              <a:rPr lang="en-US" dirty="0"/>
              <a:t>is the central core of an atom and is made up of protons and </a:t>
            </a:r>
            <a:r>
              <a:rPr lang="en-US" dirty="0" smtClean="0"/>
              <a:t>neutrons</a:t>
            </a:r>
            <a:r>
              <a:rPr lang="en-US" sz="1600" dirty="0" smtClean="0"/>
              <a:t>. </a:t>
            </a:r>
            <a:r>
              <a:rPr lang="en-US" sz="1600" dirty="0"/>
              <a:t>Atomic nuclei spin on themselves; this causes a microscopic magnetization 𝜇 ⃑ which is called spin</a:t>
            </a:r>
            <a:r>
              <a:rPr lang="fr-FR" sz="1600" dirty="0" smtClean="0"/>
              <a:t>. </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378343" y="3389148"/>
            <a:ext cx="5686668" cy="1200329"/>
          </a:xfrm>
          <a:prstGeom prst="rect">
            <a:avLst/>
          </a:prstGeom>
        </p:spPr>
        <p:txBody>
          <a:bodyPr wrap="square">
            <a:spAutoFit/>
          </a:bodyPr>
          <a:lstStyle/>
          <a:p>
            <a:pPr marL="285750" indent="-285750" algn="just">
              <a:buFont typeface="Arial" panose="020B0604020202020204" pitchFamily="34" charset="0"/>
              <a:buChar char="•"/>
            </a:pPr>
            <a:r>
              <a:rPr lang="en-US" dirty="0"/>
              <a:t>The Nuclear Spin is different from </a:t>
            </a:r>
            <a:r>
              <a:rPr lang="en-US" dirty="0" smtClean="0"/>
              <a:t>the electron </a:t>
            </a:r>
            <a:r>
              <a:rPr lang="en-US" dirty="0"/>
              <a:t>spin. it acts as if it is a single entity which has intrinsic angular momentum</a:t>
            </a:r>
            <a:r>
              <a:rPr lang="fr-FR" dirty="0" smtClean="0"/>
              <a:t>. </a:t>
            </a:r>
            <a:r>
              <a:rPr lang="en-US" dirty="0" smtClean="0"/>
              <a:t>It is represented by symbol, I. </a:t>
            </a:r>
            <a:endParaRPr lang="fr-FR" dirty="0" smtClean="0"/>
          </a:p>
        </p:txBody>
      </p:sp>
      <p:sp>
        <p:nvSpPr>
          <p:cNvPr id="2" name="Rectangle 1"/>
          <p:cNvSpPr/>
          <p:nvPr/>
        </p:nvSpPr>
        <p:spPr>
          <a:xfrm>
            <a:off x="7092318" y="274555"/>
            <a:ext cx="3893362" cy="646331"/>
          </a:xfrm>
          <a:prstGeom prst="rect">
            <a:avLst/>
          </a:prstGeom>
        </p:spPr>
        <p:txBody>
          <a:bodyPr wrap="square">
            <a:spAutoFit/>
          </a:bodyPr>
          <a:lstStyle/>
          <a:p>
            <a:r>
              <a:rPr lang="fr-FR" sz="3600" b="1" dirty="0" err="1" smtClean="0">
                <a:latin typeface="Times New Roman" panose="02020603050405020304" pitchFamily="18" charset="0"/>
                <a:ea typeface="Calibri" panose="020F0502020204030204" pitchFamily="34" charset="0"/>
                <a:cs typeface="Arial" panose="020B0604020202020204" pitchFamily="34" charset="0"/>
              </a:rPr>
              <a:t>Nuclei</a:t>
            </a:r>
            <a:r>
              <a:rPr lang="fr-FR" sz="3600" b="1" dirty="0" smtClean="0">
                <a:latin typeface="Times New Roman" panose="02020603050405020304" pitchFamily="18" charset="0"/>
                <a:ea typeface="Calibri" panose="020F0502020204030204" pitchFamily="34" charset="0"/>
                <a:cs typeface="Arial" panose="020B0604020202020204" pitchFamily="34" charset="0"/>
              </a:rPr>
              <a:t> and spins </a:t>
            </a:r>
            <a:endParaRPr lang="fr-FR" sz="3600" dirty="0"/>
          </a:p>
        </p:txBody>
      </p:sp>
      <mc:AlternateContent xmlns:mc="http://schemas.openxmlformats.org/markup-compatibility/2006" xmlns:a14="http://schemas.microsoft.com/office/drawing/2010/main">
        <mc:Choice Requires="a14">
          <p:sp>
            <p:nvSpPr>
              <p:cNvPr id="8" name="Rectangle 7"/>
              <p:cNvSpPr/>
              <p:nvPr/>
            </p:nvSpPr>
            <p:spPr>
              <a:xfrm>
                <a:off x="623698" y="5146956"/>
                <a:ext cx="10143282" cy="1482714"/>
              </a:xfrm>
              <a:prstGeom prst="rect">
                <a:avLst/>
              </a:prstGeom>
            </p:spPr>
            <p:txBody>
              <a:bodyPr wrap="square">
                <a:spAutoFit/>
              </a:bodyPr>
              <a:lstStyle/>
              <a:p>
                <a:pPr algn="just"/>
                <a:r>
                  <a:rPr lang="fr-FR" dirty="0"/>
                  <a:t>In the </a:t>
                </a:r>
                <a:r>
                  <a:rPr lang="fr-FR" dirty="0" err="1"/>
                  <a:t>atom</a:t>
                </a:r>
                <a:r>
                  <a:rPr lang="fr-FR" dirty="0"/>
                  <a:t> </a:t>
                </a:r>
                <a14:m>
                  <m:oMath xmlns:m="http://schemas.openxmlformats.org/officeDocument/2006/math">
                    <m:sPre>
                      <m:sPrePr>
                        <m:ctrlPr>
                          <a:rPr lang="fr-FR" i="1">
                            <a:latin typeface="Cambria Math"/>
                          </a:rPr>
                        </m:ctrlPr>
                      </m:sPrePr>
                      <m:sub>
                        <m:r>
                          <a:rPr lang="fr-FR" b="0" i="1">
                            <a:latin typeface="Cambria Math"/>
                          </a:rPr>
                          <m:t>𝑍</m:t>
                        </m:r>
                      </m:sub>
                      <m:sup>
                        <m:r>
                          <a:rPr lang="fr-FR" b="0" i="1">
                            <a:latin typeface="Cambria Math"/>
                          </a:rPr>
                          <m:t>𝐴</m:t>
                        </m:r>
                      </m:sup>
                      <m:e>
                        <m:r>
                          <a:rPr lang="fr-FR" b="0" i="1">
                            <a:latin typeface="Cambria Math"/>
                          </a:rPr>
                          <m:t>𝑋</m:t>
                        </m:r>
                      </m:e>
                    </m:sPre>
                  </m:oMath>
                </a14:m>
                <a:r>
                  <a:rPr lang="fr-FR" dirty="0" smtClean="0"/>
                  <a:t>, </a:t>
                </a:r>
                <a:r>
                  <a:rPr lang="fr-FR" dirty="0" err="1"/>
                  <a:t>where</a:t>
                </a:r>
                <a:r>
                  <a:rPr lang="fr-FR" dirty="0"/>
                  <a:t> Z </a:t>
                </a:r>
                <a:r>
                  <a:rPr lang="fr-FR" dirty="0" err="1"/>
                  <a:t>is</a:t>
                </a:r>
                <a:r>
                  <a:rPr lang="fr-FR" dirty="0"/>
                  <a:t> the </a:t>
                </a:r>
                <a:r>
                  <a:rPr lang="fr-FR" dirty="0" err="1"/>
                  <a:t>atomic</a:t>
                </a:r>
                <a:r>
                  <a:rPr lang="fr-FR" dirty="0"/>
                  <a:t> </a:t>
                </a:r>
                <a:r>
                  <a:rPr lang="fr-FR" dirty="0" err="1"/>
                  <a:t>number</a:t>
                </a:r>
                <a:r>
                  <a:rPr lang="fr-FR" dirty="0"/>
                  <a:t> and A </a:t>
                </a:r>
                <a:r>
                  <a:rPr lang="fr-FR" dirty="0" err="1"/>
                  <a:t>is</a:t>
                </a:r>
                <a:r>
                  <a:rPr lang="fr-FR" dirty="0"/>
                  <a:t> the </a:t>
                </a:r>
                <a:r>
                  <a:rPr lang="fr-FR" dirty="0" err="1"/>
                  <a:t>atomic</a:t>
                </a:r>
                <a:r>
                  <a:rPr lang="fr-FR" dirty="0"/>
                  <a:t> mass </a:t>
                </a:r>
                <a:r>
                  <a:rPr lang="fr-FR" dirty="0" err="1" smtClean="0"/>
                  <a:t>number</a:t>
                </a:r>
                <a:r>
                  <a:rPr lang="fr-FR" dirty="0" smtClean="0"/>
                  <a:t>. </a:t>
                </a:r>
                <a:r>
                  <a:rPr lang="en-US" dirty="0">
                    <a:solidFill>
                      <a:srgbClr val="000000"/>
                    </a:solidFill>
                    <a:latin typeface="LiberationSerif_24_1"/>
                  </a:rPr>
                  <a:t>The nuclear spin depends on the mass number, if the mass number is odd then the nucleus has half-integer spin (1/2I) like the electron while if the nucleus has even mass number then its spin will be integer spin (I).</a:t>
                </a:r>
                <a:endParaRPr lang="fr-FR" dirty="0"/>
              </a:p>
              <a:p>
                <a:endParaRPr lang="fr-FR" dirty="0"/>
              </a:p>
            </p:txBody>
          </p:sp>
        </mc:Choice>
        <mc:Fallback xmlns="">
          <p:sp>
            <p:nvSpPr>
              <p:cNvPr id="8" name="Rectangle 7"/>
              <p:cNvSpPr>
                <a:spLocks noRot="1" noChangeAspect="1" noMove="1" noResize="1" noEditPoints="1" noAdjustHandles="1" noChangeArrowheads="1" noChangeShapeType="1" noTextEdit="1"/>
              </p:cNvSpPr>
              <p:nvPr/>
            </p:nvSpPr>
            <p:spPr>
              <a:xfrm>
                <a:off x="623698" y="5146956"/>
                <a:ext cx="10143282" cy="1482714"/>
              </a:xfrm>
              <a:prstGeom prst="rect">
                <a:avLst/>
              </a:prstGeom>
              <a:blipFill rotWithShape="1">
                <a:blip r:embed="rId3"/>
                <a:stretch>
                  <a:fillRect l="-481" t="-2049" r="-541"/>
                </a:stretch>
              </a:blipFill>
            </p:spPr>
            <p:txBody>
              <a:bodyPr/>
              <a:lstStyle/>
              <a:p>
                <a:r>
                  <a:rPr lang="fr-FR">
                    <a:noFill/>
                  </a:rPr>
                  <a:t> </a:t>
                </a:r>
              </a:p>
            </p:txBody>
          </p:sp>
        </mc:Fallback>
      </mc:AlternateContent>
    </p:spTree>
    <p:extLst>
      <p:ext uri="{BB962C8B-B14F-4D97-AF65-F5344CB8AC3E}">
        <p14:creationId xmlns:p14="http://schemas.microsoft.com/office/powerpoint/2010/main" val="31824425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EX04</a:t>
            </a:r>
            <a:endParaRPr lang="fr-FR" dirty="0"/>
          </a:p>
        </p:txBody>
      </p:sp>
      <p:sp>
        <p:nvSpPr>
          <p:cNvPr id="3" name="Espace réservé du contenu 2"/>
          <p:cNvSpPr>
            <a:spLocks noGrp="1"/>
          </p:cNvSpPr>
          <p:nvPr>
            <p:ph idx="1"/>
          </p:nvPr>
        </p:nvSpPr>
        <p:spPr/>
        <p:txBody>
          <a:bodyPr>
            <a:normAutofit lnSpcReduction="10000"/>
          </a:bodyPr>
          <a:lstStyle/>
          <a:p>
            <a:r>
              <a:rPr lang="fr-FR" dirty="0" err="1" smtClean="0"/>
              <a:t>Given</a:t>
            </a:r>
            <a:r>
              <a:rPr lang="fr-FR" dirty="0"/>
              <a:t>: T </a:t>
            </a:r>
            <a:r>
              <a:rPr lang="fr-FR" baseline="-25000" dirty="0"/>
              <a:t>2</a:t>
            </a:r>
            <a:r>
              <a:rPr lang="fr-FR" dirty="0"/>
              <a:t> = 100ms. </a:t>
            </a:r>
          </a:p>
          <a:p>
            <a:r>
              <a:rPr lang="fr-FR" dirty="0"/>
              <a:t>The </a:t>
            </a:r>
            <a:r>
              <a:rPr lang="fr-FR" dirty="0" err="1"/>
              <a:t>relationship</a:t>
            </a:r>
            <a:r>
              <a:rPr lang="fr-FR" dirty="0"/>
              <a:t> </a:t>
            </a:r>
            <a:r>
              <a:rPr lang="fr-FR" dirty="0" err="1"/>
              <a:t>between</a:t>
            </a:r>
            <a:r>
              <a:rPr lang="fr-FR" dirty="0"/>
              <a:t> the initial transverse </a:t>
            </a:r>
            <a:r>
              <a:rPr lang="fr-FR" dirty="0" err="1"/>
              <a:t>magnetization</a:t>
            </a:r>
            <a:r>
              <a:rPr lang="fr-FR" dirty="0"/>
              <a:t> (M </a:t>
            </a:r>
            <a:r>
              <a:rPr lang="fr-FR" baseline="-25000" dirty="0" err="1"/>
              <a:t>xyo</a:t>
            </a:r>
            <a:r>
              <a:rPr lang="fr-FR" dirty="0"/>
              <a:t> ) and the transverse </a:t>
            </a:r>
            <a:r>
              <a:rPr lang="fr-FR" dirty="0" err="1"/>
              <a:t>magnetization</a:t>
            </a:r>
            <a:r>
              <a:rPr lang="fr-FR" dirty="0"/>
              <a:t> </a:t>
            </a:r>
            <a:r>
              <a:rPr lang="fr-FR" dirty="0" err="1"/>
              <a:t>at</a:t>
            </a:r>
            <a:r>
              <a:rPr lang="fr-FR" dirty="0"/>
              <a:t> </a:t>
            </a:r>
            <a:r>
              <a:rPr lang="fr-FR" dirty="0" err="1"/>
              <a:t>any</a:t>
            </a:r>
            <a:r>
              <a:rPr lang="fr-FR" dirty="0"/>
              <a:t> time t , M </a:t>
            </a:r>
            <a:r>
              <a:rPr lang="fr-FR" baseline="-25000" dirty="0" err="1"/>
              <a:t>xy</a:t>
            </a:r>
            <a:r>
              <a:rPr lang="fr-FR" dirty="0"/>
              <a:t> ( t ), </a:t>
            </a:r>
            <a:r>
              <a:rPr lang="fr-FR" dirty="0" err="1"/>
              <a:t>is</a:t>
            </a:r>
            <a:r>
              <a:rPr lang="fr-FR" dirty="0" smtClean="0"/>
              <a:t>:</a:t>
            </a:r>
            <a:r>
              <a:rPr lang="fr-FR" dirty="0"/>
              <a:t/>
            </a:r>
            <a:br>
              <a:rPr lang="fr-FR" dirty="0"/>
            </a:br>
            <a:r>
              <a:rPr lang="fr-FR" dirty="0"/>
              <a:t>M </a:t>
            </a:r>
            <a:r>
              <a:rPr lang="fr-FR" baseline="-25000" dirty="0" err="1"/>
              <a:t>xy</a:t>
            </a:r>
            <a:r>
              <a:rPr lang="fr-FR" dirty="0"/>
              <a:t> ( t ) = M </a:t>
            </a:r>
            <a:r>
              <a:rPr lang="fr-FR" baseline="-25000" dirty="0" err="1"/>
              <a:t>xyo</a:t>
            </a:r>
            <a:r>
              <a:rPr lang="fr-FR" dirty="0"/>
              <a:t> e </a:t>
            </a:r>
            <a:r>
              <a:rPr lang="fr-FR" baseline="30000" dirty="0"/>
              <a:t>- t /</a:t>
            </a:r>
            <a:r>
              <a:rPr lang="fr-FR" baseline="30000" dirty="0" smtClean="0"/>
              <a:t>T2</a:t>
            </a:r>
            <a:endParaRPr lang="fr-FR" dirty="0"/>
          </a:p>
          <a:p>
            <a:r>
              <a:rPr lang="fr-FR" dirty="0" err="1"/>
              <a:t>When</a:t>
            </a:r>
            <a:r>
              <a:rPr lang="fr-FR" dirty="0"/>
              <a:t> the transverse </a:t>
            </a:r>
            <a:r>
              <a:rPr lang="fr-FR" dirty="0" err="1"/>
              <a:t>magnetization</a:t>
            </a:r>
            <a:r>
              <a:rPr lang="fr-FR" dirty="0"/>
              <a:t> (M </a:t>
            </a:r>
            <a:r>
              <a:rPr lang="fr-FR" baseline="-25000" dirty="0" err="1"/>
              <a:t>xy</a:t>
            </a:r>
            <a:r>
              <a:rPr lang="fr-FR" dirty="0"/>
              <a:t> ) has </a:t>
            </a:r>
            <a:r>
              <a:rPr lang="fr-FR" dirty="0" err="1"/>
              <a:t>decayed</a:t>
            </a:r>
            <a:r>
              <a:rPr lang="fr-FR" dirty="0"/>
              <a:t> to 37% of </a:t>
            </a:r>
            <a:r>
              <a:rPr lang="fr-FR" dirty="0" err="1"/>
              <a:t>its</a:t>
            </a:r>
            <a:r>
              <a:rPr lang="fr-FR" dirty="0"/>
              <a:t> </a:t>
            </a:r>
            <a:r>
              <a:rPr lang="fr-FR" dirty="0" err="1"/>
              <a:t>starting</a:t>
            </a:r>
            <a:r>
              <a:rPr lang="fr-FR" dirty="0"/>
              <a:t> value</a:t>
            </a:r>
            <a:r>
              <a:rPr lang="fr-FR" dirty="0" smtClean="0"/>
              <a:t>:</a:t>
            </a:r>
            <a:endParaRPr lang="fr-FR" dirty="0"/>
          </a:p>
          <a:p>
            <a:r>
              <a:rPr lang="fr-FR" dirty="0"/>
              <a:t>0.37 = M </a:t>
            </a:r>
            <a:r>
              <a:rPr lang="fr-FR" baseline="-25000" dirty="0" err="1"/>
              <a:t>xy</a:t>
            </a:r>
            <a:r>
              <a:rPr lang="fr-FR" dirty="0"/>
              <a:t> ( t ) / M </a:t>
            </a:r>
            <a:r>
              <a:rPr lang="fr-FR" baseline="-25000" dirty="0"/>
              <a:t>xy0</a:t>
            </a:r>
            <a:r>
              <a:rPr lang="fr-FR" dirty="0"/>
              <a:t> = e </a:t>
            </a:r>
            <a:r>
              <a:rPr lang="fr-FR" baseline="30000" dirty="0"/>
              <a:t>- t /</a:t>
            </a:r>
            <a:r>
              <a:rPr lang="fr-FR" baseline="30000" dirty="0" smtClean="0"/>
              <a:t>T2</a:t>
            </a:r>
            <a:endParaRPr lang="fr-FR" dirty="0"/>
          </a:p>
          <a:p>
            <a:r>
              <a:rPr lang="fr-FR" dirty="0"/>
              <a:t>0.37 = e </a:t>
            </a:r>
            <a:r>
              <a:rPr lang="fr-FR" baseline="30000" dirty="0"/>
              <a:t>- t /</a:t>
            </a:r>
            <a:r>
              <a:rPr lang="fr-FR" baseline="30000" dirty="0" smtClean="0"/>
              <a:t>T2</a:t>
            </a:r>
            <a:endParaRPr lang="fr-FR" dirty="0"/>
          </a:p>
          <a:p>
            <a:r>
              <a:rPr lang="fr-FR" dirty="0"/>
              <a:t>ln( 0.37 ) = - t /</a:t>
            </a:r>
            <a:r>
              <a:rPr lang="fr-FR" dirty="0" smtClean="0"/>
              <a:t>T2</a:t>
            </a:r>
            <a:endParaRPr lang="fr-FR" dirty="0"/>
          </a:p>
          <a:p>
            <a:r>
              <a:rPr lang="fr-FR" dirty="0"/>
              <a:t>-T </a:t>
            </a:r>
            <a:r>
              <a:rPr lang="fr-FR" baseline="-25000" dirty="0"/>
              <a:t>2</a:t>
            </a:r>
            <a:r>
              <a:rPr lang="fr-FR" dirty="0"/>
              <a:t> * ln( 0.37 ) = </a:t>
            </a:r>
            <a:r>
              <a:rPr lang="fr-FR" dirty="0" smtClean="0"/>
              <a:t>t</a:t>
            </a:r>
            <a:endParaRPr lang="fr-FR" dirty="0"/>
          </a:p>
          <a:p>
            <a:r>
              <a:rPr lang="fr-FR" dirty="0"/>
              <a:t>-100ms * ln( 0.37 ) = </a:t>
            </a:r>
            <a:r>
              <a:rPr lang="fr-FR" b="1" dirty="0"/>
              <a:t>99.4ms = </a:t>
            </a:r>
            <a:r>
              <a:rPr lang="fr-FR" b="1" dirty="0" smtClean="0"/>
              <a:t>t</a:t>
            </a:r>
            <a:endParaRPr lang="fr-FR" dirty="0"/>
          </a:p>
          <a:p>
            <a:endParaRPr lang="fr-FR" dirty="0"/>
          </a:p>
        </p:txBody>
      </p:sp>
    </p:spTree>
    <p:extLst>
      <p:ext uri="{BB962C8B-B14F-4D97-AF65-F5344CB8AC3E}">
        <p14:creationId xmlns:p14="http://schemas.microsoft.com/office/powerpoint/2010/main" val="38506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3628" y="0"/>
            <a:ext cx="8610600" cy="1293028"/>
          </a:xfrm>
        </p:spPr>
        <p:txBody>
          <a:bodyPr/>
          <a:lstStyle/>
          <a:p>
            <a:r>
              <a:rPr lang="fr-FR" b="1" dirty="0" smtClean="0"/>
              <a:t>EX05</a:t>
            </a:r>
            <a:endParaRPr lang="fr-FR" dirty="0"/>
          </a:p>
        </p:txBody>
      </p:sp>
      <p:sp>
        <p:nvSpPr>
          <p:cNvPr id="3" name="Espace réservé du contenu 2"/>
          <p:cNvSpPr>
            <a:spLocks noGrp="1"/>
          </p:cNvSpPr>
          <p:nvPr>
            <p:ph idx="1"/>
          </p:nvPr>
        </p:nvSpPr>
        <p:spPr>
          <a:xfrm>
            <a:off x="685800" y="1609860"/>
            <a:ext cx="10820400" cy="4608826"/>
          </a:xfrm>
        </p:spPr>
        <p:txBody>
          <a:bodyPr>
            <a:normAutofit fontScale="92500" lnSpcReduction="10000"/>
          </a:bodyPr>
          <a:lstStyle/>
          <a:p>
            <a:r>
              <a:rPr lang="fr-FR" dirty="0" err="1" smtClean="0"/>
              <a:t>Given</a:t>
            </a:r>
            <a:r>
              <a:rPr lang="fr-FR" dirty="0"/>
              <a:t>: </a:t>
            </a:r>
            <a:r>
              <a:rPr lang="fr-FR" dirty="0" smtClean="0"/>
              <a:t>B </a:t>
            </a:r>
            <a:r>
              <a:rPr lang="fr-FR" baseline="-25000" dirty="0"/>
              <a:t>1</a:t>
            </a:r>
            <a:r>
              <a:rPr lang="fr-FR" dirty="0"/>
              <a:t> = 1.17x10 </a:t>
            </a:r>
            <a:r>
              <a:rPr lang="fr-FR" baseline="30000" dirty="0"/>
              <a:t>-4</a:t>
            </a:r>
            <a:r>
              <a:rPr lang="fr-FR" dirty="0"/>
              <a:t> T, </a:t>
            </a:r>
            <a:r>
              <a:rPr lang="fr-FR" dirty="0" smtClean="0"/>
              <a:t> </a:t>
            </a:r>
            <a:r>
              <a:rPr lang="fr-FR" dirty="0"/>
              <a:t>and t = 50x10 </a:t>
            </a:r>
            <a:r>
              <a:rPr lang="fr-FR" baseline="30000" dirty="0"/>
              <a:t>-6</a:t>
            </a:r>
            <a:r>
              <a:rPr lang="fr-FR" dirty="0"/>
              <a:t> s</a:t>
            </a:r>
            <a:r>
              <a:rPr lang="fr-FR" dirty="0" smtClean="0"/>
              <a:t>, </a:t>
            </a:r>
            <a:r>
              <a:rPr lang="fr-FR" dirty="0"/>
              <a:t/>
            </a:r>
            <a:br>
              <a:rPr lang="fr-FR" dirty="0"/>
            </a:br>
            <a:r>
              <a:rPr lang="fr-FR" dirty="0"/>
              <a:t/>
            </a:r>
            <a:br>
              <a:rPr lang="fr-FR" dirty="0"/>
            </a:br>
            <a:r>
              <a:rPr lang="fr-FR" dirty="0"/>
              <a:t>B </a:t>
            </a:r>
            <a:r>
              <a:rPr lang="fr-FR" baseline="-25000" dirty="0"/>
              <a:t>1</a:t>
            </a:r>
            <a:r>
              <a:rPr lang="fr-FR" dirty="0"/>
              <a:t> </a:t>
            </a:r>
            <a:r>
              <a:rPr lang="fr-FR" dirty="0" err="1"/>
              <a:t>is</a:t>
            </a:r>
            <a:r>
              <a:rPr lang="fr-FR" dirty="0"/>
              <a:t> </a:t>
            </a:r>
            <a:r>
              <a:rPr lang="fr-FR" dirty="0" err="1"/>
              <a:t>applied</a:t>
            </a:r>
            <a:r>
              <a:rPr lang="fr-FR" dirty="0"/>
              <a:t> </a:t>
            </a:r>
            <a:r>
              <a:rPr lang="fr-FR" dirty="0" err="1"/>
              <a:t>along</a:t>
            </a:r>
            <a:r>
              <a:rPr lang="fr-FR" dirty="0"/>
              <a:t> the +x' axis. </a:t>
            </a:r>
          </a:p>
          <a:p>
            <a:r>
              <a:rPr lang="fr-FR" dirty="0"/>
              <a:t>The </a:t>
            </a:r>
            <a:r>
              <a:rPr lang="fr-FR" dirty="0" err="1"/>
              <a:t>relationship</a:t>
            </a:r>
            <a:r>
              <a:rPr lang="fr-FR" dirty="0"/>
              <a:t> </a:t>
            </a:r>
            <a:r>
              <a:rPr lang="fr-FR" dirty="0" err="1"/>
              <a:t>between</a:t>
            </a:r>
            <a:r>
              <a:rPr lang="fr-FR" dirty="0"/>
              <a:t> the rotation angle in radians ( q )and the </a:t>
            </a:r>
            <a:r>
              <a:rPr lang="fr-FR" dirty="0" err="1"/>
              <a:t>length</a:t>
            </a:r>
            <a:r>
              <a:rPr lang="fr-FR" dirty="0"/>
              <a:t>, in seconds, </a:t>
            </a:r>
            <a:r>
              <a:rPr lang="fr-FR" dirty="0" err="1"/>
              <a:t>that</a:t>
            </a:r>
            <a:r>
              <a:rPr lang="fr-FR" dirty="0"/>
              <a:t> the B </a:t>
            </a:r>
            <a:r>
              <a:rPr lang="fr-FR" baseline="-25000" dirty="0"/>
              <a:t>1</a:t>
            </a:r>
            <a:r>
              <a:rPr lang="fr-FR" dirty="0"/>
              <a:t> </a:t>
            </a:r>
            <a:r>
              <a:rPr lang="fr-FR" dirty="0" err="1"/>
              <a:t>field</a:t>
            </a:r>
            <a:r>
              <a:rPr lang="fr-FR" dirty="0"/>
              <a:t> </a:t>
            </a:r>
            <a:r>
              <a:rPr lang="fr-FR" dirty="0" err="1"/>
              <a:t>is</a:t>
            </a:r>
            <a:r>
              <a:rPr lang="fr-FR" dirty="0"/>
              <a:t> </a:t>
            </a:r>
            <a:r>
              <a:rPr lang="fr-FR" dirty="0" err="1"/>
              <a:t>applied</a:t>
            </a:r>
            <a:r>
              <a:rPr lang="fr-FR" dirty="0"/>
              <a:t> ( t )</a:t>
            </a:r>
            <a:r>
              <a:rPr lang="fr-FR" dirty="0" err="1"/>
              <a:t>is</a:t>
            </a:r>
            <a:r>
              <a:rPr lang="fr-FR" dirty="0"/>
              <a:t>: </a:t>
            </a:r>
            <a:endParaRPr lang="fr-FR" dirty="0" smtClean="0"/>
          </a:p>
          <a:p>
            <a:pPr marL="0" indent="0">
              <a:buNone/>
            </a:pPr>
            <a:r>
              <a:rPr lang="fr-FR" dirty="0"/>
              <a:t> </a:t>
            </a:r>
            <a:r>
              <a:rPr lang="fr-FR" dirty="0" smtClean="0"/>
              <a:t>q </a:t>
            </a:r>
            <a:r>
              <a:rPr lang="fr-FR" dirty="0"/>
              <a:t>= 2 p t B </a:t>
            </a:r>
            <a:r>
              <a:rPr lang="fr-FR" baseline="-25000" dirty="0"/>
              <a:t>1</a:t>
            </a:r>
            <a:r>
              <a:rPr lang="fr-FR" dirty="0"/>
              <a:t> </a:t>
            </a:r>
            <a:r>
              <a:rPr lang="fr-FR" dirty="0" smtClean="0"/>
              <a:t>g</a:t>
            </a:r>
            <a:endParaRPr lang="fr-FR" dirty="0"/>
          </a:p>
          <a:p>
            <a:r>
              <a:rPr lang="fr-FR" dirty="0" err="1"/>
              <a:t>where</a:t>
            </a:r>
            <a:r>
              <a:rPr lang="fr-FR" dirty="0"/>
              <a:t>: g = </a:t>
            </a:r>
            <a:r>
              <a:rPr lang="fr-FR" dirty="0" err="1"/>
              <a:t>gymagnetic</a:t>
            </a:r>
            <a:r>
              <a:rPr lang="fr-FR" dirty="0"/>
              <a:t> ratio for the </a:t>
            </a:r>
            <a:r>
              <a:rPr lang="fr-FR" dirty="0" err="1"/>
              <a:t>nuclei</a:t>
            </a:r>
            <a:r>
              <a:rPr lang="fr-FR" dirty="0"/>
              <a:t> in question. </a:t>
            </a:r>
          </a:p>
          <a:p>
            <a:r>
              <a:rPr lang="fr-FR" dirty="0"/>
              <a:t>q = 2 p t B </a:t>
            </a:r>
            <a:r>
              <a:rPr lang="fr-FR" baseline="-25000" dirty="0"/>
              <a:t>1</a:t>
            </a:r>
            <a:r>
              <a:rPr lang="fr-FR" dirty="0"/>
              <a:t> g </a:t>
            </a:r>
            <a:endParaRPr lang="fr-FR" dirty="0" smtClean="0"/>
          </a:p>
          <a:p>
            <a:r>
              <a:rPr lang="fr-FR" dirty="0" smtClean="0"/>
              <a:t>q </a:t>
            </a:r>
            <a:r>
              <a:rPr lang="fr-FR" dirty="0"/>
              <a:t>= 2 p * 50x10 </a:t>
            </a:r>
            <a:r>
              <a:rPr lang="fr-FR" baseline="30000" dirty="0"/>
              <a:t>-6</a:t>
            </a:r>
            <a:r>
              <a:rPr lang="fr-FR" dirty="0"/>
              <a:t> s * 1.17x10 </a:t>
            </a:r>
            <a:r>
              <a:rPr lang="fr-FR" baseline="30000" dirty="0"/>
              <a:t>-4</a:t>
            </a:r>
            <a:r>
              <a:rPr lang="fr-FR" dirty="0"/>
              <a:t> T * </a:t>
            </a:r>
            <a:r>
              <a:rPr lang="fr-FR" dirty="0" smtClean="0"/>
              <a:t>42.58MHz/T</a:t>
            </a:r>
            <a:endParaRPr lang="fr-FR" dirty="0"/>
          </a:p>
          <a:p>
            <a:r>
              <a:rPr lang="fr-FR" dirty="0"/>
              <a:t>q = 1.565 rad. </a:t>
            </a:r>
          </a:p>
          <a:p>
            <a:r>
              <a:rPr lang="fr-FR" dirty="0"/>
              <a:t>q = 1.565 rad. * 180 </a:t>
            </a:r>
            <a:r>
              <a:rPr lang="fr-FR" baseline="30000" dirty="0"/>
              <a:t>o</a:t>
            </a:r>
            <a:r>
              <a:rPr lang="fr-FR" dirty="0"/>
              <a:t> / p rad = </a:t>
            </a:r>
            <a:r>
              <a:rPr lang="fr-FR" b="1" dirty="0"/>
              <a:t>89.673 </a:t>
            </a:r>
            <a:r>
              <a:rPr lang="fr-FR" b="1" baseline="30000" dirty="0" smtClean="0"/>
              <a:t>o</a:t>
            </a:r>
            <a:endParaRPr lang="fr-FR" dirty="0"/>
          </a:p>
          <a:p>
            <a:r>
              <a:rPr lang="fr-FR" dirty="0"/>
              <a:t>The net </a:t>
            </a:r>
            <a:r>
              <a:rPr lang="fr-FR" dirty="0" err="1"/>
              <a:t>magnetization</a:t>
            </a:r>
            <a:r>
              <a:rPr lang="fr-FR" dirty="0"/>
              <a:t> </a:t>
            </a:r>
            <a:r>
              <a:rPr lang="fr-FR" dirty="0" err="1"/>
              <a:t>vector</a:t>
            </a:r>
            <a:r>
              <a:rPr lang="fr-FR" dirty="0"/>
              <a:t> </a:t>
            </a:r>
            <a:r>
              <a:rPr lang="fr-FR" dirty="0" err="1"/>
              <a:t>will</a:t>
            </a:r>
            <a:r>
              <a:rPr lang="fr-FR" dirty="0"/>
              <a:t> </a:t>
            </a:r>
            <a:r>
              <a:rPr lang="fr-FR" dirty="0" err="1"/>
              <a:t>be</a:t>
            </a:r>
            <a:r>
              <a:rPr lang="fr-FR" dirty="0"/>
              <a:t> </a:t>
            </a:r>
            <a:r>
              <a:rPr lang="fr-FR" dirty="0" err="1"/>
              <a:t>almost</a:t>
            </a:r>
            <a:r>
              <a:rPr lang="fr-FR" dirty="0"/>
              <a:t> </a:t>
            </a:r>
            <a:r>
              <a:rPr lang="fr-FR" dirty="0" err="1"/>
              <a:t>along</a:t>
            </a:r>
            <a:r>
              <a:rPr lang="fr-FR" dirty="0"/>
              <a:t> the +y' axis: 89.673 </a:t>
            </a:r>
            <a:r>
              <a:rPr lang="fr-FR" baseline="30000" dirty="0"/>
              <a:t>o</a:t>
            </a:r>
            <a:r>
              <a:rPr lang="fr-FR" dirty="0"/>
              <a:t> </a:t>
            </a:r>
            <a:r>
              <a:rPr lang="fr-FR" dirty="0" err="1"/>
              <a:t>from</a:t>
            </a:r>
            <a:r>
              <a:rPr lang="fr-FR" dirty="0"/>
              <a:t> the +z axis </a:t>
            </a:r>
            <a:r>
              <a:rPr lang="fr-FR" dirty="0" err="1"/>
              <a:t>after</a:t>
            </a:r>
            <a:r>
              <a:rPr lang="fr-FR" dirty="0"/>
              <a:t> the </a:t>
            </a:r>
            <a:r>
              <a:rPr lang="fr-FR" dirty="0" err="1"/>
              <a:t>clockwise</a:t>
            </a:r>
            <a:r>
              <a:rPr lang="fr-FR" dirty="0"/>
              <a:t> about the +x' axis</a:t>
            </a:r>
            <a:r>
              <a:rPr lang="fr-FR" dirty="0" smtClean="0"/>
              <a:t>.</a:t>
            </a:r>
            <a:endParaRPr lang="fr-FR" dirty="0"/>
          </a:p>
        </p:txBody>
      </p:sp>
    </p:spTree>
    <p:extLst>
      <p:ext uri="{BB962C8B-B14F-4D97-AF65-F5344CB8AC3E}">
        <p14:creationId xmlns:p14="http://schemas.microsoft.com/office/powerpoint/2010/main" val="4195251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466845" y="1270701"/>
                <a:ext cx="11374056" cy="4945487"/>
              </a:xfrm>
            </p:spPr>
            <p:txBody>
              <a:bodyPr>
                <a:normAutofit fontScale="92500" lnSpcReduction="10000"/>
              </a:bodyPr>
              <a:lstStyle/>
              <a:p>
                <a:pPr algn="just">
                  <a:lnSpc>
                    <a:spcPct val="160000"/>
                  </a:lnSpc>
                </a:pPr>
                <a:r>
                  <a:rPr lang="en-US" sz="1800" dirty="0" smtClean="0"/>
                  <a:t>Only nuclei with spin quantum number 𝐼 ≠ 0 can emit or absorb electromagnetic waves. Atomic nuclei with an odd number of protons, neutrons or both will have an intrinsic nuclear spin</a:t>
                </a:r>
                <a:r>
                  <a:rPr lang="fr-FR" sz="1800" dirty="0" smtClean="0"/>
                  <a:t>.</a:t>
                </a:r>
                <a:endParaRPr lang="fr-FR" sz="1800" dirty="0"/>
              </a:p>
              <a:p>
                <a:pPr algn="just">
                  <a:lnSpc>
                    <a:spcPct val="160000"/>
                  </a:lnSpc>
                </a:pPr>
                <a:r>
                  <a:rPr lang="en-US" sz="1800" dirty="0"/>
                  <a:t>The figure shows the example of </a:t>
                </a:r>
                <a:r>
                  <a:rPr lang="en-US" sz="1800" b="1" dirty="0"/>
                  <a:t>the helium atom</a:t>
                </a:r>
                <a:r>
                  <a:rPr lang="en-US" sz="1800" dirty="0"/>
                  <a:t>, made up of two protons and two neutrons. It is electrically </a:t>
                </a:r>
                <a:r>
                  <a:rPr lang="en-US" sz="1800" dirty="0" smtClean="0"/>
                  <a:t>neutral</a:t>
                </a:r>
                <a:r>
                  <a:rPr lang="fr-FR" sz="1800" dirty="0" smtClean="0"/>
                  <a:t>. </a:t>
                </a:r>
              </a:p>
              <a:p>
                <a:pPr marL="0" indent="0" algn="just">
                  <a:lnSpc>
                    <a:spcPct val="160000"/>
                  </a:lnSpc>
                  <a:buNone/>
                </a:pPr>
                <a:r>
                  <a:rPr lang="fr-FR" sz="1800" dirty="0"/>
                  <a:t>Electron spin (2 </a:t>
                </a:r>
                <a:r>
                  <a:rPr lang="fr-FR" sz="1800" dirty="0" err="1"/>
                  <a:t>electrons</a:t>
                </a:r>
                <a:r>
                  <a:rPr lang="fr-FR" sz="1800" dirty="0"/>
                  <a:t>: 1/2 +1/2) = 1, </a:t>
                </a:r>
                <a:endParaRPr lang="fr-FR" sz="1800" dirty="0" smtClean="0"/>
              </a:p>
              <a:p>
                <a:pPr marL="0" indent="0" algn="just">
                  <a:lnSpc>
                    <a:spcPct val="160000"/>
                  </a:lnSpc>
                  <a:buNone/>
                </a:pPr>
                <a:r>
                  <a:rPr lang="fr-FR" sz="1800" b="1" dirty="0" smtClean="0"/>
                  <a:t>proton </a:t>
                </a:r>
                <a:r>
                  <a:rPr lang="fr-FR" sz="1800" b="1" dirty="0"/>
                  <a:t>spin (2 protons: 1/2 +1/2) = 1 </a:t>
                </a:r>
                <a:endParaRPr lang="fr-FR" sz="1800" b="1" dirty="0" smtClean="0"/>
              </a:p>
              <a:p>
                <a:pPr marL="0" indent="0" algn="just">
                  <a:lnSpc>
                    <a:spcPct val="160000"/>
                  </a:lnSpc>
                  <a:buNone/>
                </a:pPr>
                <a:r>
                  <a:rPr lang="fr-FR" sz="1800" b="1" dirty="0" smtClean="0"/>
                  <a:t>and </a:t>
                </a:r>
                <a:r>
                  <a:rPr lang="fr-FR" sz="1800" b="1" dirty="0"/>
                  <a:t>neutron spin (2 neutrons: 1/2 +1/2)=1</a:t>
                </a:r>
                <a:r>
                  <a:rPr lang="fr-FR" sz="1800" b="1" dirty="0" smtClean="0"/>
                  <a:t>.</a:t>
                </a:r>
              </a:p>
              <a:p>
                <a:pPr marL="0" indent="0" algn="just">
                  <a:lnSpc>
                    <a:spcPct val="160000"/>
                  </a:lnSpc>
                  <a:buNone/>
                </a:pPr>
                <a:r>
                  <a:rPr lang="en-US" sz="1800" dirty="0" smtClean="0"/>
                  <a:t>Nuclear spin=2</a:t>
                </a:r>
                <a:r>
                  <a:rPr lang="fr-FR" sz="1800" dirty="0" smtClean="0"/>
                  <a:t> </a:t>
                </a:r>
              </a:p>
              <a:p>
                <a:pPr marL="0" indent="0" algn="just">
                  <a:lnSpc>
                    <a:spcPct val="160000"/>
                  </a:lnSpc>
                  <a:buNone/>
                </a:pPr>
                <a:r>
                  <a:rPr lang="fr-FR" sz="1800" b="1" dirty="0" smtClean="0"/>
                  <a:t>The </a:t>
                </a:r>
                <a:r>
                  <a:rPr lang="fr-FR" sz="1800" b="1" dirty="0" err="1" smtClean="0"/>
                  <a:t>deterium</a:t>
                </a:r>
                <a:r>
                  <a:rPr lang="fr-FR" sz="1800" b="1" dirty="0" smtClean="0"/>
                  <a:t> </a:t>
                </a:r>
                <a:r>
                  <a:rPr lang="fr-FR" sz="1800" b="1" dirty="0" err="1" smtClean="0"/>
                  <a:t>atom</a:t>
                </a:r>
                <a:r>
                  <a:rPr lang="fr-FR" sz="1800" b="1" dirty="0" smtClean="0"/>
                  <a:t>: </a:t>
                </a:r>
                <a:r>
                  <a:rPr lang="en-US" sz="1800" dirty="0" smtClean="0"/>
                  <a:t>Nuclear spin=1</a:t>
                </a:r>
                <a:r>
                  <a:rPr lang="fr-FR" sz="1800" dirty="0" smtClean="0"/>
                  <a:t> </a:t>
                </a:r>
              </a:p>
              <a:p>
                <a:pPr marL="0" indent="0" algn="just">
                  <a:lnSpc>
                    <a:spcPct val="160000"/>
                  </a:lnSpc>
                  <a:buNone/>
                </a:pPr>
                <a14:m>
                  <m:oMath xmlns:m="http://schemas.openxmlformats.org/officeDocument/2006/math">
                    <m:sSub>
                      <m:sSubPr>
                        <m:ctrlPr>
                          <a:rPr lang="fr-FR" i="1" smtClean="0">
                            <a:latin typeface="Cambria Math"/>
                          </a:rPr>
                        </m:ctrlPr>
                      </m:sSubPr>
                      <m:e>
                        <m:r>
                          <a:rPr lang="fr-FR" b="0" i="1" smtClean="0">
                            <a:latin typeface="Cambria Math" panose="02040503050406030204" pitchFamily="18" charset="0"/>
                          </a:rPr>
                          <m:t>2</m:t>
                        </m:r>
                      </m:e>
                      <m:sub>
                        <m:r>
                          <a:rPr lang="fr-FR" b="0" i="1" smtClean="0">
                            <a:latin typeface="Cambria Math" panose="02040503050406030204" pitchFamily="18" charset="0"/>
                          </a:rPr>
                          <m:t>𝐻</m:t>
                        </m:r>
                      </m:sub>
                    </m:sSub>
                  </m:oMath>
                </a14:m>
                <a:r>
                  <a:rPr lang="fr-FR" dirty="0" smtClean="0"/>
                  <a:t>= </a:t>
                </a:r>
                <a:r>
                  <a:rPr lang="fr-FR" dirty="0"/>
                  <a:t>1 proton and 1 </a:t>
                </a:r>
                <a:r>
                  <a:rPr lang="fr-FR" dirty="0" smtClean="0"/>
                  <a:t>neutron </a:t>
                </a:r>
                <a:r>
                  <a:rPr lang="fr-FR" dirty="0" err="1" smtClean="0"/>
                  <a:t>so</a:t>
                </a:r>
                <a:r>
                  <a:rPr lang="fr-FR" dirty="0" smtClean="0"/>
                  <a:t> I=1</a:t>
                </a:r>
                <a:endParaRPr lang="fr-FR" sz="1800" dirty="0"/>
              </a:p>
              <a:p>
                <a:pPr marL="0" indent="0" algn="just">
                  <a:lnSpc>
                    <a:spcPct val="160000"/>
                  </a:lnSpc>
                  <a:buNone/>
                </a:pPr>
                <a:endParaRPr lang="fr-FR" sz="1800" b="1" dirty="0"/>
              </a:p>
              <a:p>
                <a:pPr algn="just">
                  <a:lnSpc>
                    <a:spcPct val="160000"/>
                  </a:lnSpc>
                </a:pPr>
                <a:endParaRPr lang="fr-FR" sz="1800"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466845" y="1270701"/>
                <a:ext cx="11374056" cy="4945487"/>
              </a:xfrm>
              <a:blipFill>
                <a:blip r:embed="rId2"/>
                <a:stretch>
                  <a:fillRect l="-375" r="-375" b="-739"/>
                </a:stretch>
              </a:blipFill>
            </p:spPr>
            <p:txBody>
              <a:bodyPr/>
              <a:lstStyle/>
              <a:p>
                <a:r>
                  <a:rPr lang="fr-FR">
                    <a:noFill/>
                  </a:rPr>
                  <a:t> </a:t>
                </a:r>
              </a:p>
            </p:txBody>
          </p:sp>
        </mc:Fallback>
      </mc:AlternateContent>
      <p:pic>
        <p:nvPicPr>
          <p:cNvPr id="5" name="Image 4"/>
          <p:cNvPicPr>
            <a:picLocks noChangeAspect="1"/>
          </p:cNvPicPr>
          <p:nvPr/>
        </p:nvPicPr>
        <p:blipFill>
          <a:blip r:embed="rId3"/>
          <a:stretch>
            <a:fillRect/>
          </a:stretch>
        </p:blipFill>
        <p:spPr>
          <a:xfrm>
            <a:off x="7738458" y="3052595"/>
            <a:ext cx="2573491" cy="2547627"/>
          </a:xfrm>
          <a:prstGeom prst="rect">
            <a:avLst/>
          </a:prstGeom>
        </p:spPr>
      </p:pic>
    </p:spTree>
    <p:extLst>
      <p:ext uri="{BB962C8B-B14F-4D97-AF65-F5344CB8AC3E}">
        <p14:creationId xmlns:p14="http://schemas.microsoft.com/office/powerpoint/2010/main" val="1512816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a:t>Nuclear Spin States</a:t>
            </a:r>
            <a:br>
              <a:rPr lang="en-US" b="1" dirty="0"/>
            </a:br>
            <a:endParaRPr lang="fr-FR" b="1"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normAutofit fontScale="92500" lnSpcReduction="20000"/>
              </a:bodyPr>
              <a:lstStyle/>
              <a:p>
                <a:pPr marL="0" indent="0">
                  <a:buNone/>
                </a:pPr>
                <a:r>
                  <a:rPr lang="en-US" dirty="0" smtClean="0"/>
                  <a:t>The </a:t>
                </a:r>
                <a:r>
                  <a:rPr lang="en-US" dirty="0"/>
                  <a:t>nuclear spin states can take any number, fraction or integer. The number is dependent on the three </a:t>
                </a:r>
                <a:r>
                  <a:rPr lang="en-US" dirty="0" smtClean="0"/>
                  <a:t>points</a:t>
                </a:r>
                <a:r>
                  <a:rPr lang="en-US" dirty="0"/>
                  <a:t>:</a:t>
                </a:r>
                <a:r>
                  <a:rPr lang="en-US" dirty="0" smtClean="0"/>
                  <a:t> </a:t>
                </a:r>
              </a:p>
              <a:p>
                <a:pPr marL="457200" indent="-457200">
                  <a:buAutoNum type="arabicPeriod"/>
                </a:pPr>
                <a:r>
                  <a:rPr lang="en-US" dirty="0" smtClean="0"/>
                  <a:t>If </a:t>
                </a:r>
                <a:r>
                  <a:rPr lang="en-US" dirty="0"/>
                  <a:t>both the neutrons and the protons in the nucleus are even in number then the nucleus has NO spin states </a:t>
                </a:r>
                <a:r>
                  <a:rPr lang="en-US" dirty="0" smtClean="0"/>
                  <a:t>(</a:t>
                </a:r>
                <a:r>
                  <a:rPr lang="en-US" dirty="0" err="1" smtClean="0"/>
                  <a:t>aucun</a:t>
                </a:r>
                <a:r>
                  <a:rPr lang="en-US" dirty="0" smtClean="0"/>
                  <a:t> </a:t>
                </a:r>
                <a:r>
                  <a:rPr lang="en-US" dirty="0" err="1" smtClean="0"/>
                  <a:t>état</a:t>
                </a:r>
                <a:r>
                  <a:rPr lang="en-US" dirty="0" smtClean="0"/>
                  <a:t> </a:t>
                </a:r>
                <a:r>
                  <a:rPr lang="en-US" dirty="0"/>
                  <a:t>de spin</a:t>
                </a:r>
                <a:r>
                  <a:rPr lang="en-US" dirty="0" smtClean="0"/>
                  <a:t>).</a:t>
                </a:r>
              </a:p>
              <a:p>
                <a:pPr marL="0" indent="0">
                  <a:buNone/>
                </a:pPr>
                <a:r>
                  <a:rPr lang="fr-FR" dirty="0" smtClean="0"/>
                  <a:t>	</a:t>
                </a:r>
                <a:r>
                  <a:rPr lang="fr-FR" dirty="0" err="1" smtClean="0"/>
                  <a:t>Examples</a:t>
                </a:r>
                <a:r>
                  <a:rPr lang="fr-FR" dirty="0"/>
                  <a:t> : </a:t>
                </a:r>
                <a14:m>
                  <m:oMath xmlns:m="http://schemas.openxmlformats.org/officeDocument/2006/math">
                    <m:sPre>
                      <m:sPrePr>
                        <m:ctrlPr>
                          <a:rPr lang="fr-FR" i="1">
                            <a:latin typeface="Cambria Math"/>
                          </a:rPr>
                        </m:ctrlPr>
                      </m:sPrePr>
                      <m:sub>
                        <m:r>
                          <a:rPr lang="fr-FR" i="1">
                            <a:latin typeface="Cambria Math" panose="02040503050406030204" pitchFamily="18" charset="0"/>
                          </a:rPr>
                          <m:t>6</m:t>
                        </m:r>
                      </m:sub>
                      <m:sup>
                        <m:r>
                          <a:rPr lang="fr-FR" i="1">
                            <a:latin typeface="Cambria Math" panose="02040503050406030204" pitchFamily="18" charset="0"/>
                          </a:rPr>
                          <m:t>12</m:t>
                        </m:r>
                      </m:sup>
                      <m:e>
                        <m:r>
                          <a:rPr lang="fr-FR" i="1">
                            <a:latin typeface="Cambria Math" panose="02040503050406030204" pitchFamily="18" charset="0"/>
                          </a:rPr>
                          <m:t>𝑐</m:t>
                        </m:r>
                      </m:e>
                    </m:sPre>
                  </m:oMath>
                </a14:m>
                <a:r>
                  <a:rPr lang="fr-FR" dirty="0"/>
                  <a:t>, </a:t>
                </a:r>
                <a14:m>
                  <m:oMath xmlns:m="http://schemas.openxmlformats.org/officeDocument/2006/math">
                    <m:sPre>
                      <m:sPrePr>
                        <m:ctrlPr>
                          <a:rPr lang="fr-FR" i="1">
                            <a:latin typeface="Cambria Math"/>
                          </a:rPr>
                        </m:ctrlPr>
                      </m:sPrePr>
                      <m:sub>
                        <m:r>
                          <a:rPr lang="fr-FR" i="1">
                            <a:latin typeface="Cambria Math" panose="02040503050406030204" pitchFamily="18" charset="0"/>
                          </a:rPr>
                          <m:t>8</m:t>
                        </m:r>
                      </m:sub>
                      <m:sup>
                        <m:r>
                          <a:rPr lang="fr-FR" i="1">
                            <a:latin typeface="Cambria Math" panose="02040503050406030204" pitchFamily="18" charset="0"/>
                          </a:rPr>
                          <m:t>16</m:t>
                        </m:r>
                      </m:sup>
                      <m:e>
                        <m:r>
                          <a:rPr lang="fr-FR" i="1">
                            <a:latin typeface="Cambria Math" panose="02040503050406030204" pitchFamily="18" charset="0"/>
                          </a:rPr>
                          <m:t>𝑜</m:t>
                        </m:r>
                      </m:e>
                    </m:sPre>
                  </m:oMath>
                </a14:m>
                <a:r>
                  <a:rPr lang="fr-FR" dirty="0"/>
                  <a:t> ,</a:t>
                </a:r>
                <a:r>
                  <a:rPr lang="fr-FR" dirty="0" smtClean="0"/>
                  <a:t> </a:t>
                </a:r>
                <a14:m>
                  <m:oMath xmlns:m="http://schemas.openxmlformats.org/officeDocument/2006/math">
                    <m:sPre>
                      <m:sPrePr>
                        <m:ctrlPr>
                          <a:rPr lang="fr-FR" i="1" baseline="30000">
                            <a:latin typeface="Cambria Math"/>
                          </a:rPr>
                        </m:ctrlPr>
                      </m:sPrePr>
                      <m:sub>
                        <m:r>
                          <a:rPr lang="fr-FR" i="1" baseline="30000">
                            <a:latin typeface="Cambria Math" panose="02040503050406030204" pitchFamily="18" charset="0"/>
                          </a:rPr>
                          <m:t>2</m:t>
                        </m:r>
                      </m:sub>
                      <m:sup>
                        <m:r>
                          <a:rPr lang="fr-FR" i="1" baseline="30000">
                            <a:latin typeface="Cambria Math" panose="02040503050406030204" pitchFamily="18" charset="0"/>
                          </a:rPr>
                          <m:t>4</m:t>
                        </m:r>
                      </m:sup>
                      <m:e>
                        <m:r>
                          <a:rPr lang="fr-FR" i="1">
                            <a:latin typeface="Cambria Math" panose="02040503050406030204" pitchFamily="18" charset="0"/>
                          </a:rPr>
                          <m:t>𝐻𝑒</m:t>
                        </m:r>
                      </m:e>
                    </m:sPre>
                  </m:oMath>
                </a14:m>
                <a:r>
                  <a:rPr lang="en-US" dirty="0" smtClean="0"/>
                  <a:t>…</a:t>
                </a:r>
              </a:p>
              <a:p>
                <a:pPr marL="0" indent="0">
                  <a:buNone/>
                </a:pPr>
                <a:r>
                  <a:rPr lang="en-US" dirty="0" smtClean="0"/>
                  <a:t>2. If </a:t>
                </a:r>
                <a:r>
                  <a:rPr lang="en-US" dirty="0"/>
                  <a:t>the sum of the neutrons and protons in the nucleus is odd then the nucleus has half integer spin (</a:t>
                </a:r>
                <a:r>
                  <a:rPr lang="en-US" dirty="0" smtClean="0"/>
                  <a:t>1/2, </a:t>
                </a:r>
                <a:r>
                  <a:rPr lang="en-US" dirty="0"/>
                  <a:t>3/2, 5/2, </a:t>
                </a:r>
                <a:r>
                  <a:rPr lang="en-US" dirty="0" smtClean="0"/>
                  <a:t>…). </a:t>
                </a:r>
                <a14:m>
                  <m:oMath xmlns:m="http://schemas.openxmlformats.org/officeDocument/2006/math">
                    <m:r>
                      <a:rPr lang="fr-FR" i="1">
                        <a:latin typeface="Cambria Math" panose="02040503050406030204" pitchFamily="18" charset="0"/>
                      </a:rPr>
                      <m:t>𝐼</m:t>
                    </m:r>
                    <m:r>
                      <a:rPr lang="fr-FR">
                        <a:latin typeface="Cambria Math" panose="02040503050406030204" pitchFamily="18" charset="0"/>
                      </a:rPr>
                      <m:t>= (2</m:t>
                    </m:r>
                    <m:r>
                      <m:rPr>
                        <m:sty m:val="p"/>
                      </m:rPr>
                      <a:rPr lang="fr-FR" b="0" i="0" smtClean="0">
                        <a:latin typeface="Cambria Math"/>
                      </a:rPr>
                      <m:t>I</m:t>
                    </m:r>
                    <m:r>
                      <a:rPr lang="fr-FR">
                        <a:latin typeface="Cambria Math" panose="02040503050406030204" pitchFamily="18" charset="0"/>
                      </a:rPr>
                      <m:t>+1)/2</m:t>
                    </m:r>
                  </m:oMath>
                </a14:m>
                <a:r>
                  <a:rPr lang="fr-FR" dirty="0"/>
                  <a:t> </a:t>
                </a:r>
                <a:r>
                  <a:rPr lang="fr-FR" dirty="0" smtClean="0"/>
                  <a:t>, l </a:t>
                </a:r>
                <a:r>
                  <a:rPr lang="fr-FR" dirty="0" err="1" smtClean="0"/>
                  <a:t>is</a:t>
                </a:r>
                <a:r>
                  <a:rPr lang="fr-FR" dirty="0" smtClean="0"/>
                  <a:t> the </a:t>
                </a:r>
                <a:r>
                  <a:rPr lang="en-US" sz="2400" dirty="0">
                    <a:latin typeface="Times New Roman" panose="02020603050405020304" pitchFamily="18" charset="0"/>
                    <a:cs typeface="Times New Roman" panose="02020603050405020304" pitchFamily="18" charset="0"/>
                  </a:rPr>
                  <a:t>nuclear spin quantum number </a:t>
                </a:r>
                <a:endParaRPr lang="en-US" dirty="0" smtClean="0"/>
              </a:p>
              <a:p>
                <a:pPr marL="0" indent="0">
                  <a:buNone/>
                </a:pPr>
                <a:r>
                  <a:rPr lang="fr-FR" dirty="0" smtClean="0"/>
                  <a:t>	</a:t>
                </a:r>
                <a:r>
                  <a:rPr lang="fr-FR" dirty="0" err="1" smtClean="0"/>
                  <a:t>Examples</a:t>
                </a:r>
                <a:r>
                  <a:rPr lang="fr-FR" dirty="0" smtClean="0"/>
                  <a:t>: </a:t>
                </a:r>
                <a:r>
                  <a:rPr lang="fr-FR" baseline="30000" dirty="0"/>
                  <a:t>1</a:t>
                </a:r>
                <a:r>
                  <a:rPr lang="fr-FR" dirty="0"/>
                  <a:t>H, </a:t>
                </a:r>
                <a:r>
                  <a:rPr lang="fr-FR" baseline="30000" dirty="0"/>
                  <a:t>13</a:t>
                </a:r>
                <a:r>
                  <a:rPr lang="fr-FR" dirty="0"/>
                  <a:t>C, </a:t>
                </a:r>
                <a:r>
                  <a:rPr lang="fr-FR" baseline="30000" dirty="0"/>
                  <a:t>31</a:t>
                </a:r>
                <a:r>
                  <a:rPr lang="fr-FR" dirty="0"/>
                  <a:t>P, </a:t>
                </a:r>
                <a:r>
                  <a:rPr lang="fr-FR" baseline="30000" dirty="0"/>
                  <a:t>19</a:t>
                </a:r>
                <a:r>
                  <a:rPr lang="fr-FR" dirty="0"/>
                  <a:t>F, </a:t>
                </a:r>
                <a:r>
                  <a:rPr lang="fr-FR" baseline="30000" dirty="0"/>
                  <a:t>15</a:t>
                </a:r>
                <a:r>
                  <a:rPr lang="fr-FR" dirty="0"/>
                  <a:t>N, </a:t>
                </a:r>
                <a:r>
                  <a:rPr lang="fr-FR" baseline="30000" dirty="0"/>
                  <a:t>17</a:t>
                </a:r>
                <a:r>
                  <a:rPr lang="fr-FR" dirty="0"/>
                  <a:t>O...</a:t>
                </a:r>
              </a:p>
              <a:p>
                <a:pPr marL="0" indent="0">
                  <a:buNone/>
                </a:pPr>
                <a:r>
                  <a:rPr lang="en-US" dirty="0" smtClean="0"/>
                  <a:t>3. If </a:t>
                </a:r>
                <a:r>
                  <a:rPr lang="en-US" dirty="0"/>
                  <a:t>both the neutrons and the protons in the nucleus are odd in number then the nucleus has an integer spin states (1, 2, 3, </a:t>
                </a:r>
                <a:r>
                  <a:rPr lang="en-US" dirty="0" smtClean="0"/>
                  <a:t>…). I=</a:t>
                </a:r>
                <a:r>
                  <a:rPr lang="en-US" sz="2400" dirty="0" smtClean="0">
                    <a:latin typeface="Times New Roman" panose="02020603050405020304" pitchFamily="18" charset="0"/>
                    <a:cs typeface="Times New Roman" panose="02020603050405020304" pitchFamily="18" charset="0"/>
                  </a:rPr>
                  <a:t>2I+1</a:t>
                </a:r>
                <a:endParaRPr lang="en-US" dirty="0" smtClean="0"/>
              </a:p>
              <a:p>
                <a:pPr marL="0" indent="0">
                  <a:buNone/>
                </a:pPr>
                <a:r>
                  <a:rPr lang="en-US" dirty="0" smtClean="0"/>
                  <a:t>	Examples: </a:t>
                </a:r>
                <a14:m>
                  <m:oMath xmlns:m="http://schemas.openxmlformats.org/officeDocument/2006/math">
                    <m:sPre>
                      <m:sPrePr>
                        <m:ctrlPr>
                          <a:rPr lang="fr-FR" i="1">
                            <a:latin typeface="Cambria Math"/>
                          </a:rPr>
                        </m:ctrlPr>
                      </m:sPrePr>
                      <m:sub>
                        <m:r>
                          <a:rPr lang="en-US" i="1">
                            <a:latin typeface="Cambria Math" panose="02040503050406030204" pitchFamily="18" charset="0"/>
                          </a:rPr>
                          <m:t>1</m:t>
                        </m:r>
                      </m:sub>
                      <m:sup>
                        <m:r>
                          <a:rPr lang="en-US" i="1">
                            <a:latin typeface="Cambria Math" panose="02040503050406030204" pitchFamily="18" charset="0"/>
                          </a:rPr>
                          <m:t>2</m:t>
                        </m:r>
                      </m:sup>
                      <m:e>
                        <m:r>
                          <a:rPr lang="en-US" i="1">
                            <a:latin typeface="Cambria Math" panose="02040503050406030204" pitchFamily="18" charset="0"/>
                          </a:rPr>
                          <m:t>𝐻</m:t>
                        </m:r>
                      </m:e>
                    </m:sPre>
                  </m:oMath>
                </a14:m>
                <a:r>
                  <a:rPr lang="en-US" dirty="0"/>
                  <a:t>(I=1), </a:t>
                </a:r>
                <a14:m>
                  <m:oMath xmlns:m="http://schemas.openxmlformats.org/officeDocument/2006/math">
                    <m:sPre>
                      <m:sPrePr>
                        <m:ctrlPr>
                          <a:rPr lang="fr-FR" i="1">
                            <a:latin typeface="Cambria Math"/>
                          </a:rPr>
                        </m:ctrlPr>
                      </m:sPrePr>
                      <m:sub>
                        <m:r>
                          <a:rPr lang="en-US" i="1">
                            <a:latin typeface="Cambria Math" panose="02040503050406030204" pitchFamily="18" charset="0"/>
                          </a:rPr>
                          <m:t>7</m:t>
                        </m:r>
                      </m:sub>
                      <m:sup>
                        <m:r>
                          <a:rPr lang="en-US" i="1">
                            <a:latin typeface="Cambria Math" panose="02040503050406030204" pitchFamily="18" charset="0"/>
                          </a:rPr>
                          <m:t>14</m:t>
                        </m:r>
                      </m:sup>
                      <m:e>
                        <m:r>
                          <a:rPr lang="en-US" i="1">
                            <a:latin typeface="Cambria Math" panose="02040503050406030204" pitchFamily="18" charset="0"/>
                          </a:rPr>
                          <m:t>𝑁</m:t>
                        </m:r>
                      </m:e>
                    </m:sPre>
                  </m:oMath>
                </a14:m>
                <a:r>
                  <a:rPr lang="en-US" dirty="0"/>
                  <a:t>(I=1</a:t>
                </a:r>
                <a:r>
                  <a:rPr lang="en-US" dirty="0" smtClean="0"/>
                  <a:t>),…  </a:t>
                </a:r>
              </a:p>
              <a:p>
                <a:pPr marL="0" indent="0">
                  <a:buNone/>
                </a:pPr>
                <a:r>
                  <a:rPr lang="en-US" dirty="0" smtClean="0"/>
                  <a:t>In </a:t>
                </a:r>
                <a:r>
                  <a:rPr lang="en-US" dirty="0"/>
                  <a:t>other words the nucleus with odd number of protons or neutron or both should have the nuclear spin while if both are even then there is no nuclear spin.</a:t>
                </a:r>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620" t="-3030" r="-845"/>
                </a:stretch>
              </a:blipFill>
            </p:spPr>
            <p:txBody>
              <a:bodyPr/>
              <a:lstStyle/>
              <a:p>
                <a:r>
                  <a:rPr lang="fr-FR">
                    <a:noFill/>
                  </a:rPr>
                  <a:t> </a:t>
                </a:r>
              </a:p>
            </p:txBody>
          </p:sp>
        </mc:Fallback>
      </mc:AlternateContent>
    </p:spTree>
    <p:extLst>
      <p:ext uri="{BB962C8B-B14F-4D97-AF65-F5344CB8AC3E}">
        <p14:creationId xmlns:p14="http://schemas.microsoft.com/office/powerpoint/2010/main" val="2545804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558344"/>
            <a:ext cx="10820400" cy="4660341"/>
          </a:xfrm>
        </p:spPr>
        <p:txBody>
          <a:bodyPr>
            <a:normAutofit/>
          </a:bodyPr>
          <a:lstStyle/>
          <a:p>
            <a:pPr marL="0" indent="0">
              <a:buNone/>
            </a:pPr>
            <a:r>
              <a:rPr lang="en-US" dirty="0"/>
              <a:t>Magnetic quantum number represents spin of the nucleus which has 1 or </a:t>
            </a:r>
            <a:r>
              <a:rPr lang="en-US" dirty="0" smtClean="0"/>
              <a:t>½ </a:t>
            </a:r>
            <a:r>
              <a:rPr lang="fr-FR" dirty="0" smtClean="0"/>
              <a:t>values </a:t>
            </a:r>
            <a:r>
              <a:rPr lang="fr-FR" dirty="0"/>
              <a:t>as </a:t>
            </a:r>
            <a:r>
              <a:rPr lang="fr-FR" dirty="0" err="1"/>
              <a:t>follows</a:t>
            </a:r>
            <a:r>
              <a:rPr lang="fr-FR" dirty="0" smtClean="0"/>
              <a:t>:</a:t>
            </a:r>
            <a:endParaRPr lang="fr-FR" dirty="0"/>
          </a:p>
          <a:p>
            <a:r>
              <a:rPr lang="en-US" dirty="0"/>
              <a:t>a) I =1, for nuclei with even mass number</a:t>
            </a:r>
          </a:p>
          <a:p>
            <a:pPr algn="just"/>
            <a:r>
              <a:rPr lang="en-US" dirty="0"/>
              <a:t>b) I =0, for equal number of neutrons and protons due to the tendency of </a:t>
            </a:r>
            <a:r>
              <a:rPr lang="en-US" dirty="0" smtClean="0"/>
              <a:t>both these </a:t>
            </a:r>
            <a:r>
              <a:rPr lang="en-US" dirty="0"/>
              <a:t>nuclear entity to form pairs in such a way that the individual spin cancel </a:t>
            </a:r>
            <a:r>
              <a:rPr lang="en-US" dirty="0" smtClean="0"/>
              <a:t>out. Therefore</a:t>
            </a:r>
            <a:r>
              <a:rPr lang="en-US" dirty="0"/>
              <a:t>, 12C and 16O have zero spin and do not produce NMR signals.</a:t>
            </a:r>
          </a:p>
          <a:p>
            <a:r>
              <a:rPr lang="en-US" dirty="0"/>
              <a:t>c) I= 1/2 for nuclei with odd mass numbers. Nuclei of half spin, such as 1H, </a:t>
            </a:r>
            <a:r>
              <a:rPr lang="en-US" dirty="0" smtClean="0"/>
              <a:t>13C and </a:t>
            </a:r>
            <a:r>
              <a:rPr lang="en-US" dirty="0"/>
              <a:t>31P are particularly important in NMR, as these are the nuclei that tend </a:t>
            </a:r>
            <a:r>
              <a:rPr lang="en-US" dirty="0" smtClean="0"/>
              <a:t>to have the most appropriate NMR characteristics. Some NMR active nuclei and their </a:t>
            </a:r>
            <a:r>
              <a:rPr lang="en-US" dirty="0"/>
              <a:t>properties are listed in </a:t>
            </a:r>
            <a:r>
              <a:rPr lang="en-US" dirty="0" smtClean="0"/>
              <a:t>Table.</a:t>
            </a:r>
            <a:endParaRPr lang="fr-FR" dirty="0"/>
          </a:p>
        </p:txBody>
      </p:sp>
    </p:spTree>
    <p:extLst>
      <p:ext uri="{BB962C8B-B14F-4D97-AF65-F5344CB8AC3E}">
        <p14:creationId xmlns:p14="http://schemas.microsoft.com/office/powerpoint/2010/main" val="2838919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819751" y="1822654"/>
            <a:ext cx="5612103" cy="4554750"/>
          </a:xfrm>
          <a:prstGeom prst="rect">
            <a:avLst/>
          </a:prstGeom>
        </p:spPr>
      </p:pic>
      <p:pic>
        <p:nvPicPr>
          <p:cNvPr id="2" name="Image 1"/>
          <p:cNvPicPr>
            <a:picLocks noChangeAspect="1"/>
          </p:cNvPicPr>
          <p:nvPr/>
        </p:nvPicPr>
        <p:blipFill>
          <a:blip r:embed="rId3"/>
          <a:stretch>
            <a:fillRect/>
          </a:stretch>
        </p:blipFill>
        <p:spPr>
          <a:xfrm>
            <a:off x="1819751" y="1278644"/>
            <a:ext cx="2114733" cy="285775"/>
          </a:xfrm>
          <a:prstGeom prst="rect">
            <a:avLst/>
          </a:prstGeom>
        </p:spPr>
      </p:pic>
      <p:pic>
        <p:nvPicPr>
          <p:cNvPr id="4" name="Image 3"/>
          <p:cNvPicPr>
            <a:picLocks noChangeAspect="1"/>
          </p:cNvPicPr>
          <p:nvPr/>
        </p:nvPicPr>
        <p:blipFill>
          <a:blip r:embed="rId4"/>
          <a:stretch>
            <a:fillRect/>
          </a:stretch>
        </p:blipFill>
        <p:spPr>
          <a:xfrm>
            <a:off x="7837818" y="2325701"/>
            <a:ext cx="3962743" cy="331499"/>
          </a:xfrm>
          <a:prstGeom prst="rect">
            <a:avLst/>
          </a:prstGeom>
        </p:spPr>
      </p:pic>
      <p:pic>
        <p:nvPicPr>
          <p:cNvPr id="5" name="Image 4"/>
          <p:cNvPicPr>
            <a:picLocks noChangeAspect="1"/>
          </p:cNvPicPr>
          <p:nvPr/>
        </p:nvPicPr>
        <p:blipFill>
          <a:blip r:embed="rId5"/>
          <a:stretch>
            <a:fillRect/>
          </a:stretch>
        </p:blipFill>
        <p:spPr>
          <a:xfrm>
            <a:off x="7932272" y="3096608"/>
            <a:ext cx="3951312" cy="2362405"/>
          </a:xfrm>
          <a:prstGeom prst="rect">
            <a:avLst/>
          </a:prstGeom>
        </p:spPr>
      </p:pic>
    </p:spTree>
    <p:extLst>
      <p:ext uri="{BB962C8B-B14F-4D97-AF65-F5344CB8AC3E}">
        <p14:creationId xmlns:p14="http://schemas.microsoft.com/office/powerpoint/2010/main" val="3668623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Traînée de condensatio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6DB8EB18-3657-4051-A897-2ED3883235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4CABCF48337846AE25B20C303DAD83" ma:contentTypeVersion="5" ma:contentTypeDescription="Crée un document." ma:contentTypeScope="" ma:versionID="0942c97629f4f3f18ad9a74f33e02ff2">
  <xsd:schema xmlns:xsd="http://www.w3.org/2001/XMLSchema" xmlns:xs="http://www.w3.org/2001/XMLSchema" xmlns:p="http://schemas.microsoft.com/office/2006/metadata/properties" xmlns:ns2="3e09d498-3e73-485b-99f6-ad835f785115" targetNamespace="http://schemas.microsoft.com/office/2006/metadata/properties" ma:root="true" ma:fieldsID="359c0b2b18fc42a7b7bea41013a3fe7e" ns2:_="">
    <xsd:import namespace="3e09d498-3e73-485b-99f6-ad835f7851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9d498-3e73-485b-99f6-ad835f785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9114E8-2812-4E0D-BEFF-24DFE315C9EB}">
  <ds:schemaRefs>
    <ds:schemaRef ds:uri="http://schemas.microsoft.com/office/2006/documentManagement/types"/>
    <ds:schemaRef ds:uri="http://schemas.openxmlformats.org/package/2006/metadata/core-properties"/>
    <ds:schemaRef ds:uri="http://purl.org/dc/dcmitype/"/>
    <ds:schemaRef ds:uri="http://purl.org/dc/elements/1.1/"/>
    <ds:schemaRef ds:uri="http://www.w3.org/XML/1998/namespace"/>
    <ds:schemaRef ds:uri="http://purl.org/dc/terms/"/>
    <ds:schemaRef ds:uri="http://schemas.microsoft.com/office/infopath/2007/PartnerControls"/>
    <ds:schemaRef ds:uri="3e09d498-3e73-485b-99f6-ad835f785115"/>
    <ds:schemaRef ds:uri="http://schemas.microsoft.com/office/2006/metadata/properties"/>
  </ds:schemaRefs>
</ds:datastoreItem>
</file>

<file path=customXml/itemProps2.xml><?xml version="1.0" encoding="utf-8"?>
<ds:datastoreItem xmlns:ds="http://schemas.openxmlformats.org/officeDocument/2006/customXml" ds:itemID="{5900E65B-58F1-4691-9635-0DC93A22F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9d498-3e73-485b-99f6-ad835f7851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356D43-9AD4-462B-A61E-3E61FF4F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TM04033937[[fn=Traînée de condensation]]</Template>
  <TotalTime>5890</TotalTime>
  <Words>2938</Words>
  <Application>Microsoft Office PowerPoint</Application>
  <PresentationFormat>Personnalisé</PresentationFormat>
  <Paragraphs>231</Paragraphs>
  <Slides>51</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51</vt:i4>
      </vt:variant>
    </vt:vector>
  </HeadingPairs>
  <TitlesOfParts>
    <vt:vector size="53" baseType="lpstr">
      <vt:lpstr>Traînée de condensation</vt:lpstr>
      <vt:lpstr>Image bitmap</vt:lpstr>
      <vt:lpstr>Présentation PowerPoint</vt:lpstr>
      <vt:lpstr>Chapter 2</vt:lpstr>
      <vt:lpstr>Introduction</vt:lpstr>
      <vt:lpstr>Présentation PowerPoint</vt:lpstr>
      <vt:lpstr>Présentation PowerPoint</vt:lpstr>
      <vt:lpstr>Présentation PowerPoint</vt:lpstr>
      <vt:lpstr>Nuclear Spin States </vt:lpstr>
      <vt:lpstr>Présentation PowerPoint</vt:lpstr>
      <vt:lpstr>Présentation PowerPoint</vt:lpstr>
      <vt:lpstr>Nuclear Spin Table</vt:lpstr>
      <vt:lpstr>Nuclear Spin Angular Momentum</vt:lpstr>
      <vt:lpstr>Nuclear Spin Quantum Number</vt:lpstr>
      <vt:lpstr>Présentation PowerPoint</vt:lpstr>
      <vt:lpstr>Magnetic Moment of Nucleus</vt:lpstr>
      <vt:lpstr>Magnetic Moment of Nucleus</vt:lpstr>
      <vt:lpstr>Présentation PowerPoint</vt:lpstr>
      <vt:lpstr>Nuclei in a Static Magnetic Field B0</vt:lpstr>
      <vt:lpstr>Nuclear Energy Levels in a Magnetic Field </vt:lpstr>
      <vt:lpstr>Nuclear Energy Levels in a Magnetic Field</vt:lpstr>
      <vt:lpstr>Nuclear Energy Levels </vt:lpstr>
      <vt:lpstr>Présentation PowerPoint</vt:lpstr>
      <vt:lpstr>Energy Level Spin Distribution</vt:lpstr>
      <vt:lpstr>Boltzmann statistic</vt:lpstr>
      <vt:lpstr>Présentation PowerPoint</vt:lpstr>
      <vt:lpstr>Présentation PowerPoint</vt:lpstr>
      <vt:lpstr>Présentation PowerPoint</vt:lpstr>
      <vt:lpstr>Net Magnetisation Vector</vt:lpstr>
      <vt:lpstr>Bulk Magnetisation</vt:lpstr>
      <vt:lpstr>Nuclei in a Static Magnetic Field B_1</vt:lpstr>
      <vt:lpstr>Nuclei in a Static Magnetic Field B_1</vt:lpstr>
      <vt:lpstr>Nuclei in a Static Magnetic Field B_1</vt:lpstr>
      <vt:lpstr>Nuclei in a Static Magnetic Field B_1</vt:lpstr>
      <vt:lpstr>Flip (or Tip) Angle </vt:lpstr>
      <vt:lpstr>Présentation PowerPoint</vt:lpstr>
      <vt:lpstr>simple case of a 90° excitation pulse </vt:lpstr>
      <vt:lpstr>Présentation PowerPoint</vt:lpstr>
      <vt:lpstr> simple case of a 90° excitation pulse </vt:lpstr>
      <vt:lpstr>Présentation PowerPoint</vt:lpstr>
      <vt:lpstr>Présentation PowerPoint</vt:lpstr>
      <vt:lpstr>Présentation PowerPoint</vt:lpstr>
      <vt:lpstr>Présentation PowerPoint</vt:lpstr>
      <vt:lpstr>Energy Transitions (Spin Flip) </vt:lpstr>
      <vt:lpstr>Présentation PowerPoint</vt:lpstr>
      <vt:lpstr>180°</vt:lpstr>
      <vt:lpstr>Problems</vt:lpstr>
      <vt:lpstr>Problems</vt:lpstr>
      <vt:lpstr>solution</vt:lpstr>
      <vt:lpstr>EX02</vt:lpstr>
      <vt:lpstr>EX03</vt:lpstr>
      <vt:lpstr>EX04</vt:lpstr>
      <vt:lpstr>EX05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samiha</dc:creator>
  <cp:lastModifiedBy>CE PC</cp:lastModifiedBy>
  <cp:revision>399</cp:revision>
  <dcterms:created xsi:type="dcterms:W3CDTF">2013-10-31T12:04:11Z</dcterms:created>
  <dcterms:modified xsi:type="dcterms:W3CDTF">2024-10-09T16:44:50Z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0x010100A64CABCF48337846AE25B20C303DAD83</vt:lpwstr>
  </property>
</Properties>
</file>