
<file path=[Content_Types].xml><?xml version="1.0" encoding="utf-8"?>
<Types xmlns="http://schemas.openxmlformats.org/package/2006/content-types">
  <Default Extension="bin" ContentType="application/vnd.ms-office.activeX"/>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ctiveX/activeX1.xml" ContentType="application/vnd.ms-office.activeX+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2" r:id="rId1"/>
  </p:sldMasterIdLst>
  <p:notesMasterIdLst>
    <p:notesMasterId r:id="rId78"/>
  </p:notesMasterIdLst>
  <p:sldIdLst>
    <p:sldId id="256" r:id="rId2"/>
    <p:sldId id="285" r:id="rId3"/>
    <p:sldId id="286" r:id="rId4"/>
    <p:sldId id="287" r:id="rId5"/>
    <p:sldId id="257" r:id="rId6"/>
    <p:sldId id="325" r:id="rId7"/>
    <p:sldId id="284" r:id="rId8"/>
    <p:sldId id="258" r:id="rId9"/>
    <p:sldId id="259" r:id="rId10"/>
    <p:sldId id="260" r:id="rId11"/>
    <p:sldId id="261" r:id="rId12"/>
    <p:sldId id="262" r:id="rId13"/>
    <p:sldId id="263" r:id="rId14"/>
    <p:sldId id="264" r:id="rId15"/>
    <p:sldId id="265" r:id="rId16"/>
    <p:sldId id="266" r:id="rId17"/>
    <p:sldId id="267" r:id="rId18"/>
    <p:sldId id="269" r:id="rId19"/>
    <p:sldId id="268" r:id="rId20"/>
    <p:sldId id="272" r:id="rId21"/>
    <p:sldId id="273" r:id="rId22"/>
    <p:sldId id="276" r:id="rId23"/>
    <p:sldId id="283" r:id="rId24"/>
    <p:sldId id="281" r:id="rId25"/>
    <p:sldId id="282" r:id="rId26"/>
    <p:sldId id="289" r:id="rId27"/>
    <p:sldId id="326" r:id="rId28"/>
    <p:sldId id="329" r:id="rId29"/>
    <p:sldId id="330" r:id="rId30"/>
    <p:sldId id="328" r:id="rId31"/>
    <p:sldId id="331" r:id="rId32"/>
    <p:sldId id="332" r:id="rId33"/>
    <p:sldId id="333" r:id="rId34"/>
    <p:sldId id="334" r:id="rId35"/>
    <p:sldId id="335" r:id="rId36"/>
    <p:sldId id="336" r:id="rId37"/>
    <p:sldId id="337" r:id="rId38"/>
    <p:sldId id="338" r:id="rId39"/>
    <p:sldId id="339" r:id="rId40"/>
    <p:sldId id="280" r:id="rId41"/>
    <p:sldId id="277" r:id="rId42"/>
    <p:sldId id="290" r:id="rId43"/>
    <p:sldId id="291" r:id="rId44"/>
    <p:sldId id="292" r:id="rId45"/>
    <p:sldId id="293" r:id="rId46"/>
    <p:sldId id="294" r:id="rId47"/>
    <p:sldId id="295" r:id="rId48"/>
    <p:sldId id="296" r:id="rId49"/>
    <p:sldId id="297" r:id="rId50"/>
    <p:sldId id="298" r:id="rId51"/>
    <p:sldId id="299" r:id="rId52"/>
    <p:sldId id="300" r:id="rId53"/>
    <p:sldId id="301" r:id="rId54"/>
    <p:sldId id="302" r:id="rId55"/>
    <p:sldId id="303" r:id="rId56"/>
    <p:sldId id="304" r:id="rId57"/>
    <p:sldId id="305" r:id="rId58"/>
    <p:sldId id="306" r:id="rId59"/>
    <p:sldId id="323" r:id="rId60"/>
    <p:sldId id="307" r:id="rId61"/>
    <p:sldId id="308" r:id="rId62"/>
    <p:sldId id="309" r:id="rId63"/>
    <p:sldId id="310" r:id="rId64"/>
    <p:sldId id="311" r:id="rId65"/>
    <p:sldId id="312" r:id="rId66"/>
    <p:sldId id="313" r:id="rId67"/>
    <p:sldId id="315" r:id="rId68"/>
    <p:sldId id="316" r:id="rId69"/>
    <p:sldId id="317" r:id="rId70"/>
    <p:sldId id="318" r:id="rId71"/>
    <p:sldId id="319" r:id="rId72"/>
    <p:sldId id="320" r:id="rId73"/>
    <p:sldId id="314" r:id="rId74"/>
    <p:sldId id="324" r:id="rId75"/>
    <p:sldId id="321" r:id="rId76"/>
    <p:sldId id="322" r:id="rId7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2DEC4"/>
    <a:srgbClr val="4CB0D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0886" autoAdjust="0"/>
  </p:normalViewPr>
  <p:slideViewPr>
    <p:cSldViewPr snapToGrid="0">
      <p:cViewPr>
        <p:scale>
          <a:sx n="50" d="100"/>
          <a:sy n="50" d="100"/>
        </p:scale>
        <p:origin x="-624"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notesMaster" Target="notesMasters/notesMaster1.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activeX/_rels/activeX1.xml.rels><?xml version="1.0" encoding="UTF-8" standalone="yes"?>
<Relationships xmlns="http://schemas.openxmlformats.org/package/2006/relationships"><Relationship Id="rId1" Type="http://schemas.microsoft.com/office/2006/relationships/activeXControlBinary" Target="activeX1.bin"/></Relationships>
</file>

<file path=ppt/activeX/activeX1.xml><?xml version="1.0" encoding="utf-8"?>
<ax:ocx xmlns:ax="http://schemas.microsoft.com/office/2006/activeX" xmlns:r="http://schemas.openxmlformats.org/officeDocument/2006/relationships" ax:classid="{5512D116-5CC6-11CF-8D67-00AA00BDCE1D}" ax:persistence="persistStream" r:id="rId1"/>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112BEC-10D4-45A5-9B7A-89D78671A6FE}" type="datetimeFigureOut">
              <a:rPr lang="fr-FR" smtClean="0"/>
              <a:t>03/11/2023</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BBAE5B9-BEBC-4A06-A43A-AB31CB6D9D46}" type="slidenum">
              <a:rPr lang="fr-FR" smtClean="0"/>
              <a:t>‹N°›</a:t>
            </a:fld>
            <a:endParaRPr lang="fr-FR"/>
          </a:p>
        </p:txBody>
      </p:sp>
    </p:spTree>
    <p:extLst>
      <p:ext uri="{BB962C8B-B14F-4D97-AF65-F5344CB8AC3E}">
        <p14:creationId xmlns:p14="http://schemas.microsoft.com/office/powerpoint/2010/main" val="27315237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Stéarates: ester</a:t>
            </a:r>
            <a:r>
              <a:rPr lang="fr-FR" baseline="0" dirty="0" smtClean="0"/>
              <a:t> de l’acide stéarique</a:t>
            </a:r>
            <a:endParaRPr lang="fr-FR" dirty="0"/>
          </a:p>
        </p:txBody>
      </p:sp>
      <p:sp>
        <p:nvSpPr>
          <p:cNvPr id="4" name="Espace réservé du numéro de diapositive 3"/>
          <p:cNvSpPr>
            <a:spLocks noGrp="1"/>
          </p:cNvSpPr>
          <p:nvPr>
            <p:ph type="sldNum" sz="quarter" idx="10"/>
          </p:nvPr>
        </p:nvSpPr>
        <p:spPr/>
        <p:txBody>
          <a:bodyPr/>
          <a:lstStyle/>
          <a:p>
            <a:fld id="{DBBAE5B9-BEBC-4A06-A43A-AB31CB6D9D46}" type="slidenum">
              <a:rPr lang="fr-FR" smtClean="0"/>
              <a:t>31</a:t>
            </a:fld>
            <a:endParaRPr lang="fr-FR"/>
          </a:p>
        </p:txBody>
      </p:sp>
    </p:spTree>
    <p:extLst>
      <p:ext uri="{BB962C8B-B14F-4D97-AF65-F5344CB8AC3E}">
        <p14:creationId xmlns:p14="http://schemas.microsoft.com/office/powerpoint/2010/main" val="1318172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BBAE5B9-BEBC-4A06-A43A-AB31CB6D9D46}" type="slidenum">
              <a:rPr lang="fr-FR" smtClean="0"/>
              <a:t>32</a:t>
            </a:fld>
            <a:endParaRPr lang="fr-FR"/>
          </a:p>
        </p:txBody>
      </p:sp>
    </p:spTree>
    <p:extLst>
      <p:ext uri="{BB962C8B-B14F-4D97-AF65-F5344CB8AC3E}">
        <p14:creationId xmlns:p14="http://schemas.microsoft.com/office/powerpoint/2010/main" val="37225146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05001"/>
            <a:ext cx="10058400" cy="2593975"/>
          </a:xfrm>
        </p:spPr>
        <p:txBody>
          <a:bodyPr anchor="b"/>
          <a:lstStyle>
            <a:lvl1pPr>
              <a:defRPr sz="6600">
                <a:ln>
                  <a:noFill/>
                </a:ln>
                <a:solidFill>
                  <a:schemeClr val="tx2"/>
                </a:solidFill>
              </a:defRPr>
            </a:lvl1pPr>
          </a:lstStyle>
          <a:p>
            <a:r>
              <a:rPr lang="fr-FR" smtClean="0"/>
              <a:t>Modifiez le style du titre</a:t>
            </a:r>
            <a:endParaRPr lang="en-US" dirty="0"/>
          </a:p>
        </p:txBody>
      </p:sp>
      <p:sp>
        <p:nvSpPr>
          <p:cNvPr id="3" name="Subtitle 2"/>
          <p:cNvSpPr>
            <a:spLocks noGrp="1"/>
          </p:cNvSpPr>
          <p:nvPr>
            <p:ph type="subTitle" idx="1"/>
          </p:nvPr>
        </p:nvSpPr>
        <p:spPr>
          <a:xfrm>
            <a:off x="914400" y="4572000"/>
            <a:ext cx="861568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336800" cy="5851525"/>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05BFA754-D5C3-4E66-96A6-867B257F58DC}" type="datetimeFigureOut">
              <a:rPr lang="en-US" smtClean="0"/>
              <a:pPr/>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D84065D-F351-4B03-BD91-D8A6B8D4B362}" type="slidenum">
              <a:rPr lang="en-US" smtClean="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963085" y="5486400"/>
            <a:ext cx="10212916" cy="1168400"/>
          </a:xfrm>
        </p:spPr>
        <p:txBody>
          <a:bodyPr anchor="t"/>
          <a:lstStyle>
            <a:lvl1pPr algn="l">
              <a:defRPr sz="3600" b="0" cap="all"/>
            </a:lvl1pPr>
          </a:lstStyle>
          <a:p>
            <a:r>
              <a:rPr lang="fr-FR" smtClean="0"/>
              <a:t>Modifiez le style du titre</a:t>
            </a:r>
            <a:endParaRPr lang="en-US" dirty="0"/>
          </a:p>
        </p:txBody>
      </p:sp>
      <p:sp>
        <p:nvSpPr>
          <p:cNvPr id="3" name="Text Placeholder 2"/>
          <p:cNvSpPr>
            <a:spLocks noGrp="1"/>
          </p:cNvSpPr>
          <p:nvPr>
            <p:ph type="body" idx="1"/>
          </p:nvPr>
        </p:nvSpPr>
        <p:spPr>
          <a:xfrm>
            <a:off x="963085" y="3852863"/>
            <a:ext cx="8180916"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sz="half" idx="1"/>
          </p:nvPr>
        </p:nvSpPr>
        <p:spPr>
          <a:xfrm>
            <a:off x="6096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8928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05BFA754-D5C3-4E66-96A6-867B257F58DC}" type="datetimeFigureOut">
              <a:rPr lang="en-US" smtClean="0"/>
              <a:pPr/>
              <a:t>11/3/2023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smtClean="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6096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096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8928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8928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Date Placeholder 6"/>
          <p:cNvSpPr>
            <a:spLocks noGrp="1"/>
          </p:cNvSpPr>
          <p:nvPr>
            <p:ph type="dt" sz="half" idx="10"/>
          </p:nvPr>
        </p:nvSpPr>
        <p:spPr/>
        <p:txBody>
          <a:bodyPr/>
          <a:lstStyle/>
          <a:p>
            <a:fld id="{B61BEF0D-F0BB-DE4B-95CE-6DB70DBA9567}" type="datetimeFigureOut">
              <a:rPr lang="en-US" smtClean="0"/>
              <a:pPr/>
              <a:t>11/3/2023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B61BEF0D-F0BB-DE4B-95CE-6DB70DBA9567}" type="datetimeFigureOut">
              <a:rPr lang="en-US" smtClean="0"/>
              <a:pPr/>
              <a:t>11/3/2023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06401" y="5495544"/>
            <a:ext cx="10363200" cy="594360"/>
          </a:xfrm>
        </p:spPr>
        <p:txBody>
          <a:bodyPr anchor="b"/>
          <a:lstStyle>
            <a:lvl1pPr algn="ctr">
              <a:defRPr sz="2200" b="1"/>
            </a:lvl1pPr>
          </a:lstStyle>
          <a:p>
            <a:r>
              <a:rPr lang="fr-FR" smtClean="0"/>
              <a:t>Modifiez le style du titre</a:t>
            </a:r>
            <a:endParaRPr lang="en-US" dirty="0"/>
          </a:p>
        </p:txBody>
      </p:sp>
      <p:sp>
        <p:nvSpPr>
          <p:cNvPr id="4" name="Text Placeholder 3"/>
          <p:cNvSpPr>
            <a:spLocks noGrp="1"/>
          </p:cNvSpPr>
          <p:nvPr>
            <p:ph type="body" sz="half" idx="2"/>
          </p:nvPr>
        </p:nvSpPr>
        <p:spPr>
          <a:xfrm>
            <a:off x="406399" y="6096000"/>
            <a:ext cx="103632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11/3/2023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
        <p:nvSpPr>
          <p:cNvPr id="9" name="Content Placeholder 8"/>
          <p:cNvSpPr>
            <a:spLocks noGrp="1"/>
          </p:cNvSpPr>
          <p:nvPr>
            <p:ph sz="quarter" idx="13"/>
          </p:nvPr>
        </p:nvSpPr>
        <p:spPr>
          <a:xfrm>
            <a:off x="406400" y="381000"/>
            <a:ext cx="10363200" cy="494284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02336" y="5495278"/>
            <a:ext cx="10363200" cy="594626"/>
          </a:xfrm>
        </p:spPr>
        <p:txBody>
          <a:bodyPr anchor="b"/>
          <a:lstStyle>
            <a:lvl1pPr algn="ctr">
              <a:defRPr sz="2200" b="1">
                <a:ln>
                  <a:noFill/>
                </a:ln>
                <a:solidFill>
                  <a:schemeClr val="tx2"/>
                </a:solidFill>
              </a:defRPr>
            </a:lvl1pPr>
          </a:lstStyle>
          <a:p>
            <a:r>
              <a:rPr lang="fr-FR" smtClean="0"/>
              <a:t>Modifiez le style du titre</a:t>
            </a:r>
            <a:endParaRPr lang="en-US" dirty="0"/>
          </a:p>
        </p:txBody>
      </p:sp>
      <p:sp>
        <p:nvSpPr>
          <p:cNvPr id="3" name="Picture Placeholder 2"/>
          <p:cNvSpPr>
            <a:spLocks noGrp="1"/>
          </p:cNvSpPr>
          <p:nvPr>
            <p:ph type="pic" idx="1"/>
          </p:nvPr>
        </p:nvSpPr>
        <p:spPr>
          <a:xfrm>
            <a:off x="0" y="0"/>
            <a:ext cx="112776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402336" y="6096000"/>
            <a:ext cx="103632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8" name="Date Placeholder 7"/>
          <p:cNvSpPr>
            <a:spLocks noGrp="1"/>
          </p:cNvSpPr>
          <p:nvPr>
            <p:ph type="dt" sz="half" idx="10"/>
          </p:nvPr>
        </p:nvSpPr>
        <p:spPr/>
        <p:txBody>
          <a:bodyPr/>
          <a:lstStyle/>
          <a:p>
            <a:fld id="{B61BEF0D-F0BB-DE4B-95CE-6DB70DBA9567}" type="datetimeFigureOut">
              <a:rPr lang="en-US" smtClean="0"/>
              <a:pPr/>
              <a:t>11/3/2023</a:t>
            </a:fld>
            <a:endParaRPr lang="en-US" dirty="0"/>
          </a:p>
        </p:txBody>
      </p:sp>
      <p:sp>
        <p:nvSpPr>
          <p:cNvPr id="9" name="Slide Number Placeholder 8"/>
          <p:cNvSpPr>
            <a:spLocks noGrp="1"/>
          </p:cNvSpPr>
          <p:nvPr>
            <p:ph type="sldNum" sz="quarter" idx="11"/>
          </p:nvPr>
        </p:nvSpPr>
        <p:spPr/>
        <p:txBody>
          <a:bodyPr/>
          <a:lstStyle/>
          <a:p>
            <a:fld id="{D57F1E4F-1CFF-5643-939E-217C01CDF565}" type="slidenum">
              <a:rPr lang="en-US" smtClean="0"/>
              <a:pPr/>
              <a:t>‹N°›</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160000" cy="1143000"/>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609600" y="1600200"/>
            <a:ext cx="10160000" cy="48006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Rectangle 6"/>
          <p:cNvSpPr/>
          <p:nvPr/>
        </p:nvSpPr>
        <p:spPr>
          <a:xfrm>
            <a:off x="11277600"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1277600" y="5486400"/>
            <a:ext cx="9144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11375717" y="5648960"/>
            <a:ext cx="73152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D57F1E4F-1CFF-5643-939E-217C01CDF565}" type="slidenum">
              <a:rPr lang="en-US" smtClean="0"/>
              <a:pPr/>
              <a:t>‹N°›</a:t>
            </a:fld>
            <a:endParaRPr lang="en-US" dirty="0"/>
          </a:p>
        </p:txBody>
      </p:sp>
      <p:sp>
        <p:nvSpPr>
          <p:cNvPr id="5" name="Footer Placeholder 4"/>
          <p:cNvSpPr>
            <a:spLocks noGrp="1"/>
          </p:cNvSpPr>
          <p:nvPr>
            <p:ph type="ftr" sz="quarter" idx="3"/>
          </p:nvPr>
        </p:nvSpPr>
        <p:spPr>
          <a:xfrm rot="16200000">
            <a:off x="10510428" y="3987800"/>
            <a:ext cx="2367281" cy="48768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10474869" y="1584960"/>
            <a:ext cx="2438399" cy="487680"/>
          </a:xfrm>
          <a:prstGeom prst="rect">
            <a:avLst/>
          </a:prstGeom>
        </p:spPr>
        <p:txBody>
          <a:bodyPr vert="horz" lIns="91440" tIns="45720" rIns="91440" bIns="45720" rtlCol="0" anchor="ctr"/>
          <a:lstStyle>
            <a:lvl1pPr algn="l">
              <a:defRPr sz="1200">
                <a:solidFill>
                  <a:schemeClr val="bg2"/>
                </a:solidFill>
              </a:defRPr>
            </a:lvl1pPr>
          </a:lstStyle>
          <a:p>
            <a:fld id="{B61BEF0D-F0BB-DE4B-95CE-6DB70DBA9567}" type="datetimeFigureOut">
              <a:rPr lang="en-US" smtClean="0"/>
              <a:pPr/>
              <a:t>11/3/2023</a:t>
            </a:fld>
            <a:endParaRPr lang="en-US" dirty="0"/>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1.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hyperlink" Target="https://genie-alimentaire.com/spip.php?mot7" TargetMode="External"/><Relationship Id="rId2" Type="http://schemas.openxmlformats.org/officeDocument/2006/relationships/hyperlink" Target="https://genie-alimentaire.com/spip.php?mot35" TargetMode="Externa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hyperlink" Target="https://genie-alimentaire.com/spip.php?mot6" TargetMode="Externa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556812" y="2641839"/>
            <a:ext cx="7086839" cy="1515533"/>
          </a:xfrm>
        </p:spPr>
        <p:txBody>
          <a:bodyPr/>
          <a:lstStyle/>
          <a:p>
            <a:pPr algn="ctr"/>
            <a:r>
              <a:rPr lang="fr-FR" dirty="0" smtClean="0"/>
              <a:t>Formulation alimentaire et concept de l’analyse sensorielle</a:t>
            </a:r>
            <a:endParaRPr lang="fr-FR" dirty="0"/>
          </a:p>
        </p:txBody>
      </p:sp>
      <p:sp>
        <p:nvSpPr>
          <p:cNvPr id="3" name="Sous-titre 2"/>
          <p:cNvSpPr>
            <a:spLocks noGrp="1"/>
          </p:cNvSpPr>
          <p:nvPr>
            <p:ph type="subTitle" idx="1"/>
          </p:nvPr>
        </p:nvSpPr>
        <p:spPr>
          <a:xfrm>
            <a:off x="2705461" y="4140922"/>
            <a:ext cx="6815669" cy="1320802"/>
          </a:xfrm>
        </p:spPr>
        <p:txBody>
          <a:bodyPr/>
          <a:lstStyle/>
          <a:p>
            <a:pPr algn="ctr"/>
            <a:r>
              <a:rPr lang="fr-FR" dirty="0" smtClean="0"/>
              <a:t>DIB HANANE</a:t>
            </a:r>
          </a:p>
          <a:p>
            <a:pPr algn="ctr"/>
            <a:r>
              <a:rPr lang="fr-FR" dirty="0" smtClean="0"/>
              <a:t>MCA</a:t>
            </a:r>
          </a:p>
          <a:p>
            <a:endParaRPr lang="fr-FR" dirty="0" smtClean="0"/>
          </a:p>
        </p:txBody>
      </p:sp>
    </p:spTree>
    <p:extLst>
      <p:ext uri="{BB962C8B-B14F-4D97-AF65-F5344CB8AC3E}">
        <p14:creationId xmlns:p14="http://schemas.microsoft.com/office/powerpoint/2010/main" val="38111348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07076" y="978352"/>
            <a:ext cx="10693758" cy="4293483"/>
          </a:xfrm>
          <a:prstGeom prst="rect">
            <a:avLst/>
          </a:prstGeom>
        </p:spPr>
        <p:txBody>
          <a:bodyPr wrap="square">
            <a:spAutoFit/>
          </a:bodyPr>
          <a:lstStyle/>
          <a:p>
            <a:pPr algn="just">
              <a:lnSpc>
                <a:spcPct val="150000"/>
              </a:lnSpc>
            </a:pPr>
            <a:r>
              <a:rPr lang="fr-FR" sz="2000" dirty="0">
                <a:latin typeface="Arial" panose="020B0604020202020204" pitchFamily="34" charset="0"/>
                <a:cs typeface="Arial" panose="020B0604020202020204" pitchFamily="34" charset="0"/>
              </a:rPr>
              <a:t>Les produits formulés sont généralement obtenus </a:t>
            </a:r>
            <a:r>
              <a:rPr lang="fr-FR" sz="2000" dirty="0" smtClean="0">
                <a:latin typeface="Arial" panose="020B0604020202020204" pitchFamily="34" charset="0"/>
                <a:cs typeface="Arial" panose="020B0604020202020204" pitchFamily="34" charset="0"/>
              </a:rPr>
              <a:t>par association et mélange de diverses matières </a:t>
            </a:r>
            <a:r>
              <a:rPr lang="fr-FR" sz="2000" dirty="0">
                <a:latin typeface="Arial" panose="020B0604020202020204" pitchFamily="34" charset="0"/>
                <a:cs typeface="Arial" panose="020B0604020202020204" pitchFamily="34" charset="0"/>
              </a:rPr>
              <a:t>premières d’origine naturelle ou </a:t>
            </a:r>
            <a:r>
              <a:rPr lang="fr-FR" sz="2000" dirty="0" smtClean="0">
                <a:latin typeface="Arial" panose="020B0604020202020204" pitchFamily="34" charset="0"/>
                <a:cs typeface="Arial" panose="020B0604020202020204" pitchFamily="34" charset="0"/>
              </a:rPr>
              <a:t>synthétique. </a:t>
            </a:r>
            <a:r>
              <a:rPr lang="fr-FR" sz="2000" dirty="0">
                <a:latin typeface="Arial" panose="020B0604020202020204" pitchFamily="34" charset="0"/>
                <a:cs typeface="Arial" panose="020B0604020202020204" pitchFamily="34" charset="0"/>
              </a:rPr>
              <a:t>Cela étant, quelle que soit leur origine, ces matières premières sont soit des principes actifs, soit des éléments de </a:t>
            </a:r>
            <a:r>
              <a:rPr lang="fr-FR" sz="2000" dirty="0" smtClean="0">
                <a:latin typeface="Arial" panose="020B0604020202020204" pitchFamily="34" charset="0"/>
                <a:cs typeface="Arial" panose="020B0604020202020204" pitchFamily="34" charset="0"/>
              </a:rPr>
              <a:t>conditionnement.</a:t>
            </a:r>
          </a:p>
          <a:p>
            <a:pPr algn="just">
              <a:lnSpc>
                <a:spcPct val="150000"/>
              </a:lnSpc>
            </a:pPr>
            <a:endParaRPr lang="fr-FR" sz="2000" dirty="0" smtClean="0">
              <a:latin typeface="Arial" panose="020B0604020202020204" pitchFamily="34" charset="0"/>
              <a:cs typeface="Arial" panose="020B0604020202020204" pitchFamily="34" charset="0"/>
            </a:endParaRPr>
          </a:p>
          <a:p>
            <a:pPr algn="just">
              <a:lnSpc>
                <a:spcPct val="150000"/>
              </a:lnSpc>
            </a:pPr>
            <a:r>
              <a:rPr lang="fr-FR" dirty="0" smtClean="0">
                <a:latin typeface="Arial" panose="020B0604020202020204" pitchFamily="34" charset="0"/>
                <a:cs typeface="Arial" panose="020B0604020202020204" pitchFamily="34" charset="0"/>
              </a:rPr>
              <a:t>– </a:t>
            </a:r>
            <a:r>
              <a:rPr lang="fr-FR" dirty="0">
                <a:solidFill>
                  <a:srgbClr val="FF0000"/>
                </a:solidFill>
                <a:latin typeface="Arial" panose="020B0604020202020204" pitchFamily="34" charset="0"/>
                <a:cs typeface="Arial" panose="020B0604020202020204" pitchFamily="34" charset="0"/>
              </a:rPr>
              <a:t>L</a:t>
            </a:r>
            <a:r>
              <a:rPr lang="fr-FR" dirty="0" smtClean="0">
                <a:solidFill>
                  <a:srgbClr val="FF0000"/>
                </a:solidFill>
                <a:latin typeface="Arial" panose="020B0604020202020204" pitchFamily="34" charset="0"/>
                <a:cs typeface="Arial" panose="020B0604020202020204" pitchFamily="34" charset="0"/>
              </a:rPr>
              <a:t>es </a:t>
            </a:r>
            <a:r>
              <a:rPr lang="fr-FR" dirty="0">
                <a:solidFill>
                  <a:srgbClr val="FF0000"/>
                </a:solidFill>
                <a:latin typeface="Arial" panose="020B0604020202020204" pitchFamily="34" charset="0"/>
                <a:cs typeface="Arial" panose="020B0604020202020204" pitchFamily="34" charset="0"/>
              </a:rPr>
              <a:t>matières actives </a:t>
            </a:r>
            <a:r>
              <a:rPr lang="fr-FR" dirty="0">
                <a:latin typeface="Arial" panose="020B0604020202020204" pitchFamily="34" charset="0"/>
                <a:cs typeface="Arial" panose="020B0604020202020204" pitchFamily="34" charset="0"/>
              </a:rPr>
              <a:t>remplissent la ou les fonctions essentielles revendiquées pour ces </a:t>
            </a:r>
            <a:r>
              <a:rPr lang="fr-FR" dirty="0" smtClean="0">
                <a:latin typeface="Arial" panose="020B0604020202020204" pitchFamily="34" charset="0"/>
                <a:cs typeface="Arial" panose="020B0604020202020204" pitchFamily="34" charset="0"/>
              </a:rPr>
              <a:t>produits</a:t>
            </a:r>
            <a:r>
              <a:rPr lang="fr-FR" dirty="0">
                <a:latin typeface="Arial" panose="020B0604020202020204" pitchFamily="34" charset="0"/>
                <a:cs typeface="Arial" panose="020B0604020202020204" pitchFamily="34" charset="0"/>
              </a:rPr>
              <a:t> </a:t>
            </a:r>
            <a:r>
              <a:rPr lang="fr-FR" dirty="0" smtClean="0">
                <a:latin typeface="Arial" panose="020B0604020202020204" pitchFamily="34" charset="0"/>
                <a:cs typeface="Arial" panose="020B0604020202020204" pitchFamily="34" charset="0"/>
              </a:rPr>
              <a:t>(fonction principale recherchée).</a:t>
            </a:r>
          </a:p>
          <a:p>
            <a:pPr algn="just">
              <a:lnSpc>
                <a:spcPct val="150000"/>
              </a:lnSpc>
            </a:pPr>
            <a:endParaRPr lang="fr-FR" dirty="0">
              <a:latin typeface="Arial" panose="020B0604020202020204" pitchFamily="34" charset="0"/>
              <a:cs typeface="Arial" panose="020B0604020202020204" pitchFamily="34" charset="0"/>
            </a:endParaRPr>
          </a:p>
          <a:p>
            <a:pPr algn="just">
              <a:lnSpc>
                <a:spcPct val="150000"/>
              </a:lnSpc>
            </a:pPr>
            <a:r>
              <a:rPr lang="fr-FR" dirty="0" smtClean="0">
                <a:latin typeface="Arial" panose="020B0604020202020204" pitchFamily="34" charset="0"/>
                <a:cs typeface="Arial" panose="020B0604020202020204" pitchFamily="34" charset="0"/>
              </a:rPr>
              <a:t>– </a:t>
            </a:r>
            <a:r>
              <a:rPr lang="fr-FR" dirty="0">
                <a:latin typeface="Arial" panose="020B0604020202020204" pitchFamily="34" charset="0"/>
                <a:cs typeface="Arial" panose="020B0604020202020204" pitchFamily="34" charset="0"/>
              </a:rPr>
              <a:t>tandis que </a:t>
            </a:r>
            <a:r>
              <a:rPr lang="fr-FR" dirty="0">
                <a:solidFill>
                  <a:srgbClr val="FF0000"/>
                </a:solidFill>
                <a:latin typeface="Arial" panose="020B0604020202020204" pitchFamily="34" charset="0"/>
                <a:cs typeface="Arial" panose="020B0604020202020204" pitchFamily="34" charset="0"/>
              </a:rPr>
              <a:t>les auxiliaires de formulation </a:t>
            </a:r>
            <a:r>
              <a:rPr lang="fr-FR" dirty="0">
                <a:latin typeface="Arial" panose="020B0604020202020204" pitchFamily="34" charset="0"/>
                <a:cs typeface="Arial" panose="020B0604020202020204" pitchFamily="34" charset="0"/>
              </a:rPr>
              <a:t>assurent des fonctions secondaires, facilitant la préparation ou la mise en œuvre des produits, prolongeant leur durée de vie. </a:t>
            </a:r>
          </a:p>
          <a:p>
            <a:endParaRPr lang="fr-FR" dirty="0"/>
          </a:p>
        </p:txBody>
      </p:sp>
    </p:spTree>
    <p:extLst>
      <p:ext uri="{BB962C8B-B14F-4D97-AF65-F5344CB8AC3E}">
        <p14:creationId xmlns:p14="http://schemas.microsoft.com/office/powerpoint/2010/main" val="2955841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92370" y="3136480"/>
            <a:ext cx="9601196" cy="3318936"/>
          </a:xfrm>
        </p:spPr>
        <p:txBody>
          <a:bodyPr/>
          <a:lstStyle/>
          <a:p>
            <a:pPr algn="just"/>
            <a:r>
              <a:rPr lang="fr-FR" dirty="0"/>
              <a:t>Exemple 1. Dans un médicament, il y a des principes actifs, d'une part, et une "forme galénique", qui en détermine la libération. </a:t>
            </a:r>
          </a:p>
          <a:p>
            <a:endParaRPr lang="fr-FR"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81749" y="545981"/>
            <a:ext cx="4281957" cy="2426862"/>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pic>
        <p:nvPicPr>
          <p:cNvPr id="5" name="Imag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6067" y="4203223"/>
            <a:ext cx="3802756" cy="2252193"/>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13537549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95401" y="2556932"/>
            <a:ext cx="6908441" cy="3318936"/>
          </a:xfrm>
        </p:spPr>
        <p:txBody>
          <a:bodyPr/>
          <a:lstStyle/>
          <a:p>
            <a:pPr algn="just"/>
            <a:r>
              <a:rPr lang="fr-FR" dirty="0"/>
              <a:t>Exemple 2. Dans un parfum, il y a les matières actives que sont les composés odorants, et un solvant, qui s'apparente à la forme galénique. </a:t>
            </a:r>
          </a:p>
          <a:p>
            <a:pPr algn="just"/>
            <a:endParaRPr lang="fr-FR" dirty="0"/>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79744" y="1004553"/>
            <a:ext cx="2476500" cy="3515932"/>
          </a:xfrm>
          <a:prstGeom prst="rect">
            <a:avLst/>
          </a:prstGeom>
        </p:spPr>
      </p:pic>
    </p:spTree>
    <p:extLst>
      <p:ext uri="{BB962C8B-B14F-4D97-AF65-F5344CB8AC3E}">
        <p14:creationId xmlns:p14="http://schemas.microsoft.com/office/powerpoint/2010/main" val="27165464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dirty="0"/>
              <a:t>Exemple 3. Dans un aliment, il y a des composés "bioactifs", d'une part, et la "matrice" qui les contient. </a:t>
            </a: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0472" y="0"/>
            <a:ext cx="5502499" cy="1762125"/>
          </a:xfrm>
          <a:prstGeom prst="ellipse">
            <a:avLst/>
          </a:prstGeom>
          <a:ln>
            <a:noFill/>
          </a:ln>
          <a:effectLst>
            <a:softEdge rad="112500"/>
          </a:effectLst>
        </p:spPr>
      </p:pic>
      <p:pic>
        <p:nvPicPr>
          <p:cNvPr id="5" name="Imag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78519" y="3747752"/>
            <a:ext cx="4478360" cy="2211723"/>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33368868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De la chimie, de la physique, à la base des travaux </a:t>
            </a:r>
          </a:p>
        </p:txBody>
      </p:sp>
      <p:sp>
        <p:nvSpPr>
          <p:cNvPr id="3" name="Espace réservé du contenu 2"/>
          <p:cNvSpPr>
            <a:spLocks noGrp="1"/>
          </p:cNvSpPr>
          <p:nvPr>
            <p:ph idx="1"/>
          </p:nvPr>
        </p:nvSpPr>
        <p:spPr>
          <a:xfrm>
            <a:off x="1004552" y="2395471"/>
            <a:ext cx="10212947" cy="3953814"/>
          </a:xfrm>
        </p:spPr>
        <p:txBody>
          <a:bodyPr>
            <a:normAutofit lnSpcReduction="10000"/>
          </a:bodyPr>
          <a:lstStyle/>
          <a:p>
            <a:pPr algn="just">
              <a:lnSpc>
                <a:spcPct val="150000"/>
              </a:lnSpc>
            </a:pPr>
            <a:r>
              <a:rPr lang="fr-FR" sz="1800" dirty="0">
                <a:latin typeface="Arial" panose="020B0604020202020204" pitchFamily="34" charset="0"/>
                <a:cs typeface="Arial" panose="020B0604020202020204" pitchFamily="34" charset="0"/>
              </a:rPr>
              <a:t>On a dit précédemment que les industries concernées par la formulation sont variées (alimentaire, pharmacie, cosmétique, détergence, phytosanitaires, encres, peintures, adhésifs, lubrifiants, agents de surface ...). Toutefois, toutes ces industries mettent en œuvre les mêmes types de compétences physico-chimiques. </a:t>
            </a:r>
            <a:endParaRPr lang="fr-FR" sz="1800" dirty="0" smtClean="0">
              <a:latin typeface="Arial" panose="020B0604020202020204" pitchFamily="34" charset="0"/>
              <a:cs typeface="Arial" panose="020B0604020202020204" pitchFamily="34" charset="0"/>
            </a:endParaRPr>
          </a:p>
          <a:p>
            <a:pPr algn="just">
              <a:lnSpc>
                <a:spcPct val="170000"/>
              </a:lnSpc>
            </a:pPr>
            <a:r>
              <a:rPr lang="fr-FR" sz="1800" dirty="0" smtClean="0">
                <a:latin typeface="Arial" panose="020B0604020202020204" pitchFamily="34" charset="0"/>
                <a:cs typeface="Arial" panose="020B0604020202020204" pitchFamily="34" charset="0"/>
              </a:rPr>
              <a:t>Les </a:t>
            </a:r>
            <a:r>
              <a:rPr lang="fr-FR" sz="1800" dirty="0">
                <a:latin typeface="Arial" panose="020B0604020202020204" pitchFamily="34" charset="0"/>
                <a:cs typeface="Arial" panose="020B0604020202020204" pitchFamily="34" charset="0"/>
              </a:rPr>
              <a:t>connaissances de chimie et de physique ne sont pas suffisantes pour effectuer une formulation de pointe. En plus des compétences théoriques de base, on doit disposer de notions sur la composition des divers types de produits industriels actuels.  De surcroît, comme l’activité de formulation est de nature </a:t>
            </a:r>
            <a:r>
              <a:rPr lang="fr-FR" sz="1800" dirty="0" smtClean="0">
                <a:latin typeface="Arial" panose="020B0604020202020204" pitchFamily="34" charset="0"/>
                <a:cs typeface="Arial" panose="020B0604020202020204" pitchFamily="34" charset="0"/>
              </a:rPr>
              <a:t>technologique, </a:t>
            </a:r>
            <a:r>
              <a:rPr lang="fr-FR" sz="1800" dirty="0">
                <a:latin typeface="Arial" panose="020B0604020202020204" pitchFamily="34" charset="0"/>
                <a:cs typeface="Arial" panose="020B0604020202020204" pitchFamily="34" charset="0"/>
              </a:rPr>
              <a:t>on doit disposer de méthodes pour bien effectuer le transfert technologique. </a:t>
            </a:r>
          </a:p>
        </p:txBody>
      </p:sp>
    </p:spTree>
    <p:extLst>
      <p:ext uri="{BB962C8B-B14F-4D97-AF65-F5344CB8AC3E}">
        <p14:creationId xmlns:p14="http://schemas.microsoft.com/office/powerpoint/2010/main" val="26703329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Les </a:t>
            </a:r>
            <a:r>
              <a:rPr lang="fr-FR" dirty="0" err="1"/>
              <a:t>formulateurs</a:t>
            </a:r>
            <a:r>
              <a:rPr lang="fr-FR" dirty="0"/>
              <a:t> doivent maîtriser, de façon plus ou moins approfondie : </a:t>
            </a:r>
          </a:p>
        </p:txBody>
      </p:sp>
      <p:sp>
        <p:nvSpPr>
          <p:cNvPr id="3" name="Espace réservé du contenu 2"/>
          <p:cNvSpPr>
            <a:spLocks noGrp="1"/>
          </p:cNvSpPr>
          <p:nvPr>
            <p:ph idx="1"/>
          </p:nvPr>
        </p:nvSpPr>
        <p:spPr>
          <a:xfrm>
            <a:off x="1076461" y="2389507"/>
            <a:ext cx="9601196" cy="3318936"/>
          </a:xfrm>
        </p:spPr>
        <p:txBody>
          <a:bodyPr>
            <a:noAutofit/>
          </a:bodyPr>
          <a:lstStyle/>
          <a:p>
            <a:pPr>
              <a:lnSpc>
                <a:spcPct val="120000"/>
              </a:lnSpc>
            </a:pPr>
            <a:r>
              <a:rPr lang="fr-FR" sz="1600" dirty="0">
                <a:latin typeface="Arial" panose="020B0604020202020204" pitchFamily="34" charset="0"/>
                <a:cs typeface="Arial" panose="020B0604020202020204" pitchFamily="34" charset="0"/>
              </a:rPr>
              <a:t>1. Outils théoriques : </a:t>
            </a:r>
            <a:endParaRPr lang="fr-FR" sz="1600" dirty="0" smtClean="0">
              <a:latin typeface="Arial" panose="020B0604020202020204" pitchFamily="34" charset="0"/>
              <a:cs typeface="Arial" panose="020B0604020202020204" pitchFamily="34" charset="0"/>
            </a:endParaRPr>
          </a:p>
          <a:p>
            <a:pPr algn="just">
              <a:lnSpc>
                <a:spcPct val="120000"/>
              </a:lnSpc>
            </a:pPr>
            <a:r>
              <a:rPr lang="fr-FR" sz="1600" dirty="0" smtClean="0">
                <a:latin typeface="Arial" panose="020B0604020202020204" pitchFamily="34" charset="0"/>
                <a:cs typeface="Arial" panose="020B0604020202020204" pitchFamily="34" charset="0"/>
              </a:rPr>
              <a:t>1.1</a:t>
            </a:r>
            <a:r>
              <a:rPr lang="fr-FR" sz="1600" dirty="0">
                <a:latin typeface="Arial" panose="020B0604020202020204" pitchFamily="34" charset="0"/>
                <a:cs typeface="Arial" panose="020B0604020202020204" pitchFamily="34" charset="0"/>
              </a:rPr>
              <a:t>. Descriptions physiques générales </a:t>
            </a:r>
            <a:endParaRPr lang="fr-FR" sz="1600" dirty="0" smtClean="0">
              <a:latin typeface="Arial" panose="020B0604020202020204" pitchFamily="34" charset="0"/>
              <a:cs typeface="Arial" panose="020B0604020202020204" pitchFamily="34" charset="0"/>
            </a:endParaRPr>
          </a:p>
          <a:p>
            <a:pPr algn="just">
              <a:lnSpc>
                <a:spcPct val="120000"/>
              </a:lnSpc>
            </a:pPr>
            <a:r>
              <a:rPr lang="fr-FR" sz="1600" dirty="0" smtClean="0">
                <a:latin typeface="Arial" panose="020B0604020202020204" pitchFamily="34" charset="0"/>
                <a:cs typeface="Arial" panose="020B0604020202020204" pitchFamily="34" charset="0"/>
              </a:rPr>
              <a:t>– </a:t>
            </a:r>
            <a:r>
              <a:rPr lang="fr-FR" sz="1600" dirty="0">
                <a:latin typeface="Arial" panose="020B0604020202020204" pitchFamily="34" charset="0"/>
                <a:cs typeface="Arial" panose="020B0604020202020204" pitchFamily="34" charset="0"/>
              </a:rPr>
              <a:t>chimie des solutions </a:t>
            </a:r>
            <a:endParaRPr lang="fr-FR" sz="1600" dirty="0" smtClean="0">
              <a:latin typeface="Arial" panose="020B0604020202020204" pitchFamily="34" charset="0"/>
              <a:cs typeface="Arial" panose="020B0604020202020204" pitchFamily="34" charset="0"/>
            </a:endParaRPr>
          </a:p>
          <a:p>
            <a:pPr algn="just">
              <a:lnSpc>
                <a:spcPct val="120000"/>
              </a:lnSpc>
            </a:pPr>
            <a:r>
              <a:rPr lang="fr-FR" sz="1600" dirty="0" smtClean="0">
                <a:latin typeface="Arial" panose="020B0604020202020204" pitchFamily="34" charset="0"/>
                <a:cs typeface="Arial" panose="020B0604020202020204" pitchFamily="34" charset="0"/>
              </a:rPr>
              <a:t>– </a:t>
            </a:r>
            <a:r>
              <a:rPr lang="fr-FR" sz="1600" dirty="0">
                <a:latin typeface="Arial" panose="020B0604020202020204" pitchFamily="34" charset="0"/>
                <a:cs typeface="Arial" panose="020B0604020202020204" pitchFamily="34" charset="0"/>
              </a:rPr>
              <a:t>structure de la matière condensée </a:t>
            </a:r>
            <a:endParaRPr lang="fr-FR" sz="1600" dirty="0" smtClean="0">
              <a:latin typeface="Arial" panose="020B0604020202020204" pitchFamily="34" charset="0"/>
              <a:cs typeface="Arial" panose="020B0604020202020204" pitchFamily="34" charset="0"/>
            </a:endParaRPr>
          </a:p>
          <a:p>
            <a:pPr algn="just">
              <a:lnSpc>
                <a:spcPct val="120000"/>
              </a:lnSpc>
            </a:pPr>
            <a:r>
              <a:rPr lang="fr-FR" sz="1600" dirty="0" smtClean="0">
                <a:latin typeface="Arial" panose="020B0604020202020204" pitchFamily="34" charset="0"/>
                <a:cs typeface="Arial" panose="020B0604020202020204" pitchFamily="34" charset="0"/>
              </a:rPr>
              <a:t>– </a:t>
            </a:r>
            <a:r>
              <a:rPr lang="fr-FR" sz="1600" dirty="0">
                <a:latin typeface="Arial" panose="020B0604020202020204" pitchFamily="34" charset="0"/>
                <a:cs typeface="Arial" panose="020B0604020202020204" pitchFamily="34" charset="0"/>
              </a:rPr>
              <a:t>diffusion et transferts (matière, chaleur…) </a:t>
            </a:r>
            <a:endParaRPr lang="fr-FR" sz="1600" dirty="0" smtClean="0">
              <a:latin typeface="Arial" panose="020B0604020202020204" pitchFamily="34" charset="0"/>
              <a:cs typeface="Arial" panose="020B0604020202020204" pitchFamily="34" charset="0"/>
            </a:endParaRPr>
          </a:p>
          <a:p>
            <a:pPr algn="just">
              <a:lnSpc>
                <a:spcPct val="120000"/>
              </a:lnSpc>
            </a:pPr>
            <a:r>
              <a:rPr lang="fr-FR" sz="1600" dirty="0" smtClean="0">
                <a:latin typeface="Arial" panose="020B0604020202020204" pitchFamily="34" charset="0"/>
                <a:cs typeface="Arial" panose="020B0604020202020204" pitchFamily="34" charset="0"/>
              </a:rPr>
              <a:t>– </a:t>
            </a:r>
            <a:r>
              <a:rPr lang="fr-FR" sz="1600" dirty="0">
                <a:latin typeface="Arial" panose="020B0604020202020204" pitchFamily="34" charset="0"/>
                <a:cs typeface="Arial" panose="020B0604020202020204" pitchFamily="34" charset="0"/>
              </a:rPr>
              <a:t>thermodynamique  (transitions de phase), </a:t>
            </a:r>
            <a:endParaRPr lang="fr-FR" sz="1600" dirty="0" smtClean="0">
              <a:latin typeface="Arial" panose="020B0604020202020204" pitchFamily="34" charset="0"/>
              <a:cs typeface="Arial" panose="020B0604020202020204" pitchFamily="34" charset="0"/>
            </a:endParaRPr>
          </a:p>
          <a:p>
            <a:pPr algn="just">
              <a:lnSpc>
                <a:spcPct val="120000"/>
              </a:lnSpc>
            </a:pPr>
            <a:r>
              <a:rPr lang="fr-FR" sz="1600" dirty="0" smtClean="0">
                <a:latin typeface="Arial" panose="020B0604020202020204" pitchFamily="34" charset="0"/>
                <a:cs typeface="Arial" panose="020B0604020202020204" pitchFamily="34" charset="0"/>
              </a:rPr>
              <a:t>– </a:t>
            </a:r>
            <a:r>
              <a:rPr lang="fr-FR" sz="1600" dirty="0">
                <a:latin typeface="Arial" panose="020B0604020202020204" pitchFamily="34" charset="0"/>
                <a:cs typeface="Arial" panose="020B0604020202020204" pitchFamily="34" charset="0"/>
              </a:rPr>
              <a:t>matière molle </a:t>
            </a:r>
            <a:r>
              <a:rPr lang="fr-FR" sz="1600" dirty="0" smtClean="0">
                <a:latin typeface="Arial" panose="020B0604020202020204" pitchFamily="34" charset="0"/>
                <a:cs typeface="Arial" panose="020B0604020202020204" pitchFamily="34" charset="0"/>
              </a:rPr>
              <a:t>( émulsions</a:t>
            </a:r>
            <a:r>
              <a:rPr lang="fr-FR" sz="1600" dirty="0">
                <a:latin typeface="Arial" panose="020B0604020202020204" pitchFamily="34" charset="0"/>
                <a:cs typeface="Arial" panose="020B0604020202020204" pitchFamily="34" charset="0"/>
              </a:rPr>
              <a:t>, gels, mousses, systèmes dispersés complexes, colloïdes et vectorisation) </a:t>
            </a:r>
            <a:endParaRPr lang="fr-FR" sz="1600" dirty="0" smtClean="0">
              <a:latin typeface="Arial" panose="020B0604020202020204" pitchFamily="34" charset="0"/>
              <a:cs typeface="Arial" panose="020B0604020202020204" pitchFamily="34" charset="0"/>
            </a:endParaRPr>
          </a:p>
          <a:p>
            <a:pPr algn="just">
              <a:lnSpc>
                <a:spcPct val="120000"/>
              </a:lnSpc>
            </a:pPr>
            <a:r>
              <a:rPr lang="fr-FR" sz="1600" dirty="0" smtClean="0">
                <a:latin typeface="Arial" panose="020B0604020202020204" pitchFamily="34" charset="0"/>
                <a:cs typeface="Arial" panose="020B0604020202020204" pitchFamily="34" charset="0"/>
              </a:rPr>
              <a:t>– </a:t>
            </a:r>
            <a:r>
              <a:rPr lang="fr-FR" sz="1600" dirty="0">
                <a:latin typeface="Arial" panose="020B0604020202020204" pitchFamily="34" charset="0"/>
                <a:cs typeface="Arial" panose="020B0604020202020204" pitchFamily="34" charset="0"/>
              </a:rPr>
              <a:t>assemblages supramoléculaires (interactions faibles, auto-organisation) </a:t>
            </a:r>
            <a:endParaRPr lang="fr-FR" sz="1600" dirty="0" smtClean="0">
              <a:latin typeface="Arial" panose="020B0604020202020204" pitchFamily="34" charset="0"/>
              <a:cs typeface="Arial" panose="020B0604020202020204" pitchFamily="34" charset="0"/>
            </a:endParaRPr>
          </a:p>
          <a:p>
            <a:pPr algn="just">
              <a:lnSpc>
                <a:spcPct val="120000"/>
              </a:lnSpc>
            </a:pPr>
            <a:r>
              <a:rPr lang="fr-FR" sz="1600" dirty="0" smtClean="0">
                <a:latin typeface="Arial" panose="020B0604020202020204" pitchFamily="34" charset="0"/>
                <a:cs typeface="Arial" panose="020B0604020202020204" pitchFamily="34" charset="0"/>
              </a:rPr>
              <a:t>– </a:t>
            </a:r>
            <a:r>
              <a:rPr lang="fr-FR" sz="1600" dirty="0">
                <a:latin typeface="Arial" panose="020B0604020202020204" pitchFamily="34" charset="0"/>
                <a:cs typeface="Arial" panose="020B0604020202020204" pitchFamily="34" charset="0"/>
              </a:rPr>
              <a:t>hydrodynamique </a:t>
            </a:r>
          </a:p>
        </p:txBody>
      </p:sp>
    </p:spTree>
    <p:extLst>
      <p:ext uri="{BB962C8B-B14F-4D97-AF65-F5344CB8AC3E}">
        <p14:creationId xmlns:p14="http://schemas.microsoft.com/office/powerpoint/2010/main" val="35321900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a:normAutofit fontScale="90000"/>
          </a:bodyPr>
          <a:lstStyle/>
          <a:p>
            <a:r>
              <a:rPr lang="fr-FR" dirty="0"/>
              <a:t>Les </a:t>
            </a:r>
            <a:r>
              <a:rPr lang="fr-FR" dirty="0" err="1"/>
              <a:t>formulateurs</a:t>
            </a:r>
            <a:r>
              <a:rPr lang="fr-FR" dirty="0"/>
              <a:t> doivent maîtriser, de façon plus ou moins approfondie : </a:t>
            </a:r>
          </a:p>
        </p:txBody>
      </p:sp>
      <p:sp>
        <p:nvSpPr>
          <p:cNvPr id="3" name="Espace réservé du contenu 2"/>
          <p:cNvSpPr>
            <a:spLocks noGrp="1"/>
          </p:cNvSpPr>
          <p:nvPr>
            <p:ph idx="1"/>
          </p:nvPr>
        </p:nvSpPr>
        <p:spPr/>
        <p:txBody>
          <a:bodyPr>
            <a:normAutofit/>
          </a:bodyPr>
          <a:lstStyle/>
          <a:p>
            <a:r>
              <a:rPr lang="fr-FR" dirty="0">
                <a:latin typeface="Arial" panose="020B0604020202020204" pitchFamily="34" charset="0"/>
                <a:cs typeface="Arial" panose="020B0604020202020204" pitchFamily="34" charset="0"/>
              </a:rPr>
              <a:t>1. Outils théoriques : </a:t>
            </a:r>
            <a:endParaRPr lang="fr-FR" dirty="0" smtClean="0">
              <a:latin typeface="Arial" panose="020B0604020202020204" pitchFamily="34" charset="0"/>
              <a:cs typeface="Arial" panose="020B0604020202020204" pitchFamily="34" charset="0"/>
            </a:endParaRPr>
          </a:p>
          <a:p>
            <a:r>
              <a:rPr lang="fr-FR" dirty="0" smtClean="0">
                <a:latin typeface="Arial" panose="020B0604020202020204" pitchFamily="34" charset="0"/>
                <a:cs typeface="Arial" panose="020B0604020202020204" pitchFamily="34" charset="0"/>
              </a:rPr>
              <a:t>1.2 </a:t>
            </a:r>
            <a:r>
              <a:rPr lang="fr-FR" dirty="0">
                <a:latin typeface="Arial" panose="020B0604020202020204" pitchFamily="34" charset="0"/>
                <a:cs typeface="Arial" panose="020B0604020202020204" pitchFamily="34" charset="0"/>
              </a:rPr>
              <a:t>Descriptions chimiques générales : </a:t>
            </a:r>
            <a:endParaRPr lang="fr-FR" dirty="0" smtClean="0">
              <a:latin typeface="Arial" panose="020B0604020202020204" pitchFamily="34" charset="0"/>
              <a:cs typeface="Arial" panose="020B0604020202020204" pitchFamily="34" charset="0"/>
            </a:endParaRPr>
          </a:p>
          <a:p>
            <a:r>
              <a:rPr lang="fr-FR" dirty="0" smtClean="0">
                <a:latin typeface="Arial" panose="020B0604020202020204" pitchFamily="34" charset="0"/>
                <a:cs typeface="Arial" panose="020B0604020202020204" pitchFamily="34" charset="0"/>
              </a:rPr>
              <a:t>– </a:t>
            </a:r>
            <a:r>
              <a:rPr lang="fr-FR" dirty="0">
                <a:latin typeface="Arial" panose="020B0604020202020204" pitchFamily="34" charset="0"/>
                <a:cs typeface="Arial" panose="020B0604020202020204" pitchFamily="34" charset="0"/>
              </a:rPr>
              <a:t>classes de molécules organiques </a:t>
            </a:r>
            <a:endParaRPr lang="fr-FR" dirty="0" smtClean="0">
              <a:latin typeface="Arial" panose="020B0604020202020204" pitchFamily="34" charset="0"/>
              <a:cs typeface="Arial" panose="020B0604020202020204" pitchFamily="34" charset="0"/>
            </a:endParaRPr>
          </a:p>
          <a:p>
            <a:r>
              <a:rPr lang="fr-FR" dirty="0" smtClean="0">
                <a:latin typeface="Arial" panose="020B0604020202020204" pitchFamily="34" charset="0"/>
                <a:cs typeface="Arial" panose="020B0604020202020204" pitchFamily="34" charset="0"/>
              </a:rPr>
              <a:t>– </a:t>
            </a:r>
            <a:r>
              <a:rPr lang="fr-FR" dirty="0">
                <a:latin typeface="Arial" panose="020B0604020202020204" pitchFamily="34" charset="0"/>
                <a:cs typeface="Arial" panose="020B0604020202020204" pitchFamily="34" charset="0"/>
              </a:rPr>
              <a:t>biomolécules </a:t>
            </a:r>
            <a:endParaRPr lang="fr-FR" dirty="0" smtClean="0">
              <a:latin typeface="Arial" panose="020B0604020202020204" pitchFamily="34" charset="0"/>
              <a:cs typeface="Arial" panose="020B0604020202020204" pitchFamily="34" charset="0"/>
            </a:endParaRPr>
          </a:p>
          <a:p>
            <a:r>
              <a:rPr lang="fr-FR" dirty="0" smtClean="0">
                <a:latin typeface="Arial" panose="020B0604020202020204" pitchFamily="34" charset="0"/>
                <a:cs typeface="Arial" panose="020B0604020202020204" pitchFamily="34" charset="0"/>
              </a:rPr>
              <a:t>– </a:t>
            </a:r>
            <a:r>
              <a:rPr lang="fr-FR" dirty="0">
                <a:latin typeface="Arial" panose="020B0604020202020204" pitchFamily="34" charset="0"/>
                <a:cs typeface="Arial" panose="020B0604020202020204" pitchFamily="34" charset="0"/>
              </a:rPr>
              <a:t>analyse chimique </a:t>
            </a:r>
            <a:endParaRPr lang="fr-FR" dirty="0" smtClean="0">
              <a:latin typeface="Arial" panose="020B0604020202020204" pitchFamily="34" charset="0"/>
              <a:cs typeface="Arial" panose="020B0604020202020204" pitchFamily="34" charset="0"/>
            </a:endParaRPr>
          </a:p>
          <a:p>
            <a:r>
              <a:rPr lang="fr-FR" dirty="0" smtClean="0">
                <a:latin typeface="Arial" panose="020B0604020202020204" pitchFamily="34" charset="0"/>
                <a:cs typeface="Arial" panose="020B0604020202020204" pitchFamily="34" charset="0"/>
              </a:rPr>
              <a:t>– </a:t>
            </a:r>
            <a:r>
              <a:rPr lang="fr-FR" dirty="0" err="1">
                <a:latin typeface="Arial" panose="020B0604020202020204" pitchFamily="34" charset="0"/>
                <a:cs typeface="Arial" panose="020B0604020202020204" pitchFamily="34" charset="0"/>
              </a:rPr>
              <a:t>chimiométrie</a:t>
            </a:r>
            <a:r>
              <a:rPr lang="fr-FR" dirty="0">
                <a:latin typeface="Arial" panose="020B0604020202020204" pitchFamily="34" charset="0"/>
                <a:cs typeface="Arial" panose="020B0604020202020204" pitchFamily="34" charset="0"/>
              </a:rPr>
              <a:t> </a:t>
            </a:r>
            <a:endParaRPr lang="fr-FR" dirty="0" smtClean="0">
              <a:latin typeface="Arial" panose="020B0604020202020204" pitchFamily="34" charset="0"/>
              <a:cs typeface="Arial" panose="020B0604020202020204" pitchFamily="34" charset="0"/>
            </a:endParaRPr>
          </a:p>
          <a:p>
            <a:r>
              <a:rPr lang="fr-FR" dirty="0" smtClean="0">
                <a:latin typeface="Arial" panose="020B0604020202020204" pitchFamily="34" charset="0"/>
                <a:cs typeface="Arial" panose="020B0604020202020204" pitchFamily="34" charset="0"/>
              </a:rPr>
              <a:t>– </a:t>
            </a:r>
            <a:r>
              <a:rPr lang="fr-FR" dirty="0">
                <a:latin typeface="Arial" panose="020B0604020202020204" pitchFamily="34" charset="0"/>
                <a:cs typeface="Arial" panose="020B0604020202020204" pitchFamily="34" charset="0"/>
              </a:rPr>
              <a:t>réactions et interactions moléculaires </a:t>
            </a:r>
            <a:endParaRPr lang="fr-FR" dirty="0" smtClean="0">
              <a:latin typeface="Arial" panose="020B0604020202020204" pitchFamily="34" charset="0"/>
              <a:cs typeface="Arial" panose="020B0604020202020204" pitchFamily="34" charset="0"/>
            </a:endParaRPr>
          </a:p>
          <a:p>
            <a:r>
              <a:rPr lang="fr-FR" dirty="0" smtClean="0">
                <a:latin typeface="Arial" panose="020B0604020202020204" pitchFamily="34" charset="0"/>
                <a:cs typeface="Arial" panose="020B0604020202020204" pitchFamily="34" charset="0"/>
              </a:rPr>
              <a:t>– </a:t>
            </a:r>
            <a:r>
              <a:rPr lang="fr-FR" dirty="0">
                <a:latin typeface="Arial" panose="020B0604020202020204" pitchFamily="34" charset="0"/>
                <a:cs typeface="Arial" panose="020B0604020202020204" pitchFamily="34" charset="0"/>
              </a:rPr>
              <a:t>relations structure/propriétés d’usage (libération de principes actifs, couleur…) </a:t>
            </a:r>
          </a:p>
        </p:txBody>
      </p:sp>
    </p:spTree>
    <p:extLst>
      <p:ext uri="{BB962C8B-B14F-4D97-AF65-F5344CB8AC3E}">
        <p14:creationId xmlns:p14="http://schemas.microsoft.com/office/powerpoint/2010/main" val="16763227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a:normAutofit fontScale="90000"/>
          </a:bodyPr>
          <a:lstStyle/>
          <a:p>
            <a:r>
              <a:rPr lang="fr-FR" dirty="0"/>
              <a:t>Les </a:t>
            </a:r>
            <a:r>
              <a:rPr lang="fr-FR" dirty="0" err="1"/>
              <a:t>formulateurs</a:t>
            </a:r>
            <a:r>
              <a:rPr lang="fr-FR" dirty="0"/>
              <a:t> doivent maîtriser, de façon plus ou moins approfondie : </a:t>
            </a:r>
          </a:p>
        </p:txBody>
      </p:sp>
      <p:sp>
        <p:nvSpPr>
          <p:cNvPr id="3" name="Espace réservé du contenu 2"/>
          <p:cNvSpPr>
            <a:spLocks noGrp="1"/>
          </p:cNvSpPr>
          <p:nvPr>
            <p:ph idx="1"/>
          </p:nvPr>
        </p:nvSpPr>
        <p:spPr/>
        <p:txBody>
          <a:bodyPr/>
          <a:lstStyle/>
          <a:p>
            <a:r>
              <a:rPr lang="fr-FR" dirty="0">
                <a:latin typeface="Arial" panose="020B0604020202020204" pitchFamily="34" charset="0"/>
                <a:cs typeface="Arial" panose="020B0604020202020204" pitchFamily="34" charset="0"/>
              </a:rPr>
              <a:t>1. Outils théoriques : </a:t>
            </a:r>
          </a:p>
          <a:p>
            <a:r>
              <a:rPr lang="fr-FR" dirty="0" smtClean="0">
                <a:latin typeface="Arial" panose="020B0604020202020204" pitchFamily="34" charset="0"/>
                <a:cs typeface="Arial" panose="020B0604020202020204" pitchFamily="34" charset="0"/>
              </a:rPr>
              <a:t>1.3 </a:t>
            </a:r>
            <a:r>
              <a:rPr lang="fr-FR" dirty="0">
                <a:latin typeface="Arial" panose="020B0604020202020204" pitchFamily="34" charset="0"/>
                <a:cs typeface="Arial" panose="020B0604020202020204" pitchFamily="34" charset="0"/>
              </a:rPr>
              <a:t>Méthodes de technologie générale </a:t>
            </a:r>
            <a:endParaRPr lang="fr-FR" dirty="0" smtClean="0">
              <a:latin typeface="Arial" panose="020B0604020202020204" pitchFamily="34" charset="0"/>
              <a:cs typeface="Arial" panose="020B0604020202020204" pitchFamily="34" charset="0"/>
            </a:endParaRPr>
          </a:p>
          <a:p>
            <a:r>
              <a:rPr lang="fr-FR" dirty="0" smtClean="0">
                <a:latin typeface="Arial" panose="020B0604020202020204" pitchFamily="34" charset="0"/>
                <a:cs typeface="Arial" panose="020B0604020202020204" pitchFamily="34" charset="0"/>
              </a:rPr>
              <a:t>– </a:t>
            </a:r>
            <a:r>
              <a:rPr lang="fr-FR" dirty="0">
                <a:latin typeface="Arial" panose="020B0604020202020204" pitchFamily="34" charset="0"/>
                <a:cs typeface="Arial" panose="020B0604020202020204" pitchFamily="34" charset="0"/>
              </a:rPr>
              <a:t>bibliographie (recherche, synthèses</a:t>
            </a:r>
            <a:r>
              <a:rPr lang="fr-FR" dirty="0" smtClean="0">
                <a:latin typeface="Arial" panose="020B0604020202020204" pitchFamily="34" charset="0"/>
                <a:cs typeface="Arial" panose="020B0604020202020204" pitchFamily="34" charset="0"/>
              </a:rPr>
              <a:t>)</a:t>
            </a:r>
          </a:p>
          <a:p>
            <a:r>
              <a:rPr lang="fr-FR" dirty="0" smtClean="0">
                <a:latin typeface="Arial" panose="020B0604020202020204" pitchFamily="34" charset="0"/>
                <a:cs typeface="Arial" panose="020B0604020202020204" pitchFamily="34" charset="0"/>
              </a:rPr>
              <a:t> </a:t>
            </a:r>
            <a:r>
              <a:rPr lang="fr-FR" dirty="0">
                <a:latin typeface="Arial" panose="020B0604020202020204" pitchFamily="34" charset="0"/>
                <a:cs typeface="Arial" panose="020B0604020202020204" pitchFamily="34" charset="0"/>
              </a:rPr>
              <a:t>– transfert technologique</a:t>
            </a:r>
          </a:p>
          <a:p>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288659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a:normAutofit fontScale="90000"/>
          </a:bodyPr>
          <a:lstStyle/>
          <a:p>
            <a:r>
              <a:rPr lang="fr-FR" dirty="0"/>
              <a:t>Les </a:t>
            </a:r>
            <a:r>
              <a:rPr lang="fr-FR" dirty="0" err="1"/>
              <a:t>formulateurs</a:t>
            </a:r>
            <a:r>
              <a:rPr lang="fr-FR" dirty="0"/>
              <a:t> doivent maîtriser, de façon plus ou moins approfondie : </a:t>
            </a:r>
          </a:p>
        </p:txBody>
      </p:sp>
      <p:sp>
        <p:nvSpPr>
          <p:cNvPr id="3" name="Espace réservé du contenu 2"/>
          <p:cNvSpPr>
            <a:spLocks noGrp="1"/>
          </p:cNvSpPr>
          <p:nvPr>
            <p:ph idx="1"/>
          </p:nvPr>
        </p:nvSpPr>
        <p:spPr/>
        <p:txBody>
          <a:bodyPr>
            <a:noAutofit/>
          </a:bodyPr>
          <a:lstStyle/>
          <a:p>
            <a:r>
              <a:rPr lang="fr-FR" sz="1800" dirty="0">
                <a:latin typeface="Arial" panose="020B0604020202020204" pitchFamily="34" charset="0"/>
                <a:cs typeface="Arial" panose="020B0604020202020204" pitchFamily="34" charset="0"/>
              </a:rPr>
              <a:t>2. Outils de mise en œuvre et de caractérisation :               </a:t>
            </a:r>
          </a:p>
          <a:p>
            <a:r>
              <a:rPr lang="fr-FR" sz="1800" dirty="0" smtClean="0">
                <a:latin typeface="Arial" panose="020B0604020202020204" pitchFamily="34" charset="0"/>
                <a:cs typeface="Arial" panose="020B0604020202020204" pitchFamily="34" charset="0"/>
              </a:rPr>
              <a:t>2.1. </a:t>
            </a:r>
            <a:r>
              <a:rPr lang="fr-FR" sz="1800" dirty="0">
                <a:latin typeface="Arial" panose="020B0604020202020204" pitchFamily="34" charset="0"/>
                <a:cs typeface="Arial" panose="020B0604020202020204" pitchFamily="34" charset="0"/>
              </a:rPr>
              <a:t>Outils de caractérisation :                        </a:t>
            </a:r>
            <a:endParaRPr lang="fr-FR" sz="1800" dirty="0" smtClean="0">
              <a:latin typeface="Arial" panose="020B0604020202020204" pitchFamily="34" charset="0"/>
              <a:cs typeface="Arial" panose="020B0604020202020204" pitchFamily="34" charset="0"/>
            </a:endParaRPr>
          </a:p>
          <a:p>
            <a:r>
              <a:rPr lang="fr-FR" sz="1800" dirty="0" smtClean="0">
                <a:latin typeface="Arial" panose="020B0604020202020204" pitchFamily="34" charset="0"/>
                <a:cs typeface="Arial" panose="020B0604020202020204" pitchFamily="34" charset="0"/>
              </a:rPr>
              <a:t> </a:t>
            </a:r>
            <a:r>
              <a:rPr lang="fr-FR" sz="1800" dirty="0">
                <a:latin typeface="Arial" panose="020B0604020202020204" pitchFamily="34" charset="0"/>
                <a:cs typeface="Arial" panose="020B0604020202020204" pitchFamily="34" charset="0"/>
              </a:rPr>
              <a:t>- HPLC,                         </a:t>
            </a:r>
            <a:endParaRPr lang="fr-FR" sz="1800" dirty="0" smtClean="0">
              <a:latin typeface="Arial" panose="020B0604020202020204" pitchFamily="34" charset="0"/>
              <a:cs typeface="Arial" panose="020B0604020202020204" pitchFamily="34" charset="0"/>
            </a:endParaRPr>
          </a:p>
          <a:p>
            <a:r>
              <a:rPr lang="fr-FR" sz="1800" dirty="0" smtClean="0">
                <a:latin typeface="Arial" panose="020B0604020202020204" pitchFamily="34" charset="0"/>
                <a:cs typeface="Arial" panose="020B0604020202020204" pitchFamily="34" charset="0"/>
              </a:rPr>
              <a:t>- </a:t>
            </a:r>
            <a:r>
              <a:rPr lang="fr-FR" sz="1800" dirty="0">
                <a:latin typeface="Arial" panose="020B0604020202020204" pitchFamily="34" charset="0"/>
                <a:cs typeface="Arial" panose="020B0604020202020204" pitchFamily="34" charset="0"/>
              </a:rPr>
              <a:t>RMN,                        </a:t>
            </a:r>
            <a:endParaRPr lang="fr-FR" sz="1800" dirty="0" smtClean="0">
              <a:latin typeface="Arial" panose="020B0604020202020204" pitchFamily="34" charset="0"/>
              <a:cs typeface="Arial" panose="020B0604020202020204" pitchFamily="34" charset="0"/>
            </a:endParaRPr>
          </a:p>
          <a:p>
            <a:r>
              <a:rPr lang="fr-FR" sz="1800" dirty="0">
                <a:latin typeface="Arial" panose="020B0604020202020204" pitchFamily="34" charset="0"/>
                <a:cs typeface="Arial" panose="020B0604020202020204" pitchFamily="34" charset="0"/>
              </a:rPr>
              <a:t> </a:t>
            </a:r>
            <a:r>
              <a:rPr lang="fr-FR" sz="1800" dirty="0" smtClean="0">
                <a:latin typeface="Arial" panose="020B0604020202020204" pitchFamily="34" charset="0"/>
                <a:cs typeface="Arial" panose="020B0604020202020204" pitchFamily="34" charset="0"/>
              </a:rPr>
              <a:t>-UV-vis</a:t>
            </a:r>
            <a:r>
              <a:rPr lang="fr-FR" sz="1800" dirty="0">
                <a:latin typeface="Arial" panose="020B0604020202020204" pitchFamily="34" charset="0"/>
                <a:cs typeface="Arial" panose="020B0604020202020204" pitchFamily="34" charset="0"/>
              </a:rPr>
              <a:t>,                         </a:t>
            </a:r>
            <a:endParaRPr lang="fr-FR" sz="1800" dirty="0" smtClean="0">
              <a:latin typeface="Arial" panose="020B0604020202020204" pitchFamily="34" charset="0"/>
              <a:cs typeface="Arial" panose="020B0604020202020204" pitchFamily="34" charset="0"/>
            </a:endParaRPr>
          </a:p>
          <a:p>
            <a:r>
              <a:rPr lang="fr-FR" sz="1800" dirty="0" smtClean="0">
                <a:latin typeface="Arial" panose="020B0604020202020204" pitchFamily="34" charset="0"/>
                <a:cs typeface="Arial" panose="020B0604020202020204" pitchFamily="34" charset="0"/>
              </a:rPr>
              <a:t>-</a:t>
            </a:r>
            <a:r>
              <a:rPr lang="fr-FR" sz="1800" dirty="0">
                <a:latin typeface="Arial" panose="020B0604020202020204" pitchFamily="34" charset="0"/>
                <a:cs typeface="Arial" panose="020B0604020202020204" pitchFamily="34" charset="0"/>
              </a:rPr>
              <a:t>GC-MS,                         </a:t>
            </a:r>
            <a:endParaRPr lang="fr-FR" sz="1800" dirty="0" smtClean="0">
              <a:latin typeface="Arial" panose="020B0604020202020204" pitchFamily="34" charset="0"/>
              <a:cs typeface="Arial" panose="020B0604020202020204" pitchFamily="34" charset="0"/>
            </a:endParaRPr>
          </a:p>
          <a:p>
            <a:r>
              <a:rPr lang="fr-FR" sz="1800" dirty="0" smtClean="0">
                <a:latin typeface="Arial" panose="020B0604020202020204" pitchFamily="34" charset="0"/>
                <a:cs typeface="Arial" panose="020B0604020202020204" pitchFamily="34" charset="0"/>
              </a:rPr>
              <a:t>- </a:t>
            </a:r>
            <a:r>
              <a:rPr lang="fr-FR" sz="1800" dirty="0">
                <a:latin typeface="Arial" panose="020B0604020202020204" pitchFamily="34" charset="0"/>
                <a:cs typeface="Arial" panose="020B0604020202020204" pitchFamily="34" charset="0"/>
              </a:rPr>
              <a:t>EC,                         </a:t>
            </a:r>
            <a:endParaRPr lang="fr-FR" sz="1800" dirty="0" smtClean="0">
              <a:latin typeface="Arial" panose="020B0604020202020204" pitchFamily="34" charset="0"/>
              <a:cs typeface="Arial" panose="020B0604020202020204" pitchFamily="34" charset="0"/>
            </a:endParaRPr>
          </a:p>
          <a:p>
            <a:r>
              <a:rPr lang="fr-FR" sz="1800" dirty="0" smtClean="0">
                <a:latin typeface="Arial" panose="020B0604020202020204" pitchFamily="34" charset="0"/>
                <a:cs typeface="Arial" panose="020B0604020202020204" pitchFamily="34" charset="0"/>
              </a:rPr>
              <a:t>- </a:t>
            </a:r>
            <a:r>
              <a:rPr lang="fr-FR" sz="1800" dirty="0" err="1" smtClean="0">
                <a:latin typeface="Arial" panose="020B0604020202020204" pitchFamily="34" charset="0"/>
                <a:cs typeface="Arial" panose="020B0604020202020204" pitchFamily="34" charset="0"/>
              </a:rPr>
              <a:t>viscosimétrie</a:t>
            </a:r>
            <a:endParaRPr lang="fr-FR" sz="1800" dirty="0">
              <a:latin typeface="Arial" panose="020B0604020202020204" pitchFamily="34" charset="0"/>
              <a:cs typeface="Arial" panose="020B0604020202020204" pitchFamily="34" charset="0"/>
            </a:endParaRPr>
          </a:p>
          <a:p>
            <a:endParaRPr lang="fr-FR"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41021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a:normAutofit fontScale="90000"/>
          </a:bodyPr>
          <a:lstStyle/>
          <a:p>
            <a:r>
              <a:rPr lang="fr-FR" dirty="0"/>
              <a:t>Les </a:t>
            </a:r>
            <a:r>
              <a:rPr lang="fr-FR" dirty="0" err="1"/>
              <a:t>formulateurs</a:t>
            </a:r>
            <a:r>
              <a:rPr lang="fr-FR" dirty="0"/>
              <a:t> doivent maîtriser, de façon plus ou moins approfondie : </a:t>
            </a:r>
          </a:p>
        </p:txBody>
      </p:sp>
      <p:sp>
        <p:nvSpPr>
          <p:cNvPr id="3" name="Espace réservé du contenu 2"/>
          <p:cNvSpPr>
            <a:spLocks noGrp="1"/>
          </p:cNvSpPr>
          <p:nvPr>
            <p:ph idx="1"/>
          </p:nvPr>
        </p:nvSpPr>
        <p:spPr/>
        <p:txBody>
          <a:bodyPr/>
          <a:lstStyle/>
          <a:p>
            <a:r>
              <a:rPr lang="fr-FR" dirty="0">
                <a:latin typeface="Arial" panose="020B0604020202020204" pitchFamily="34" charset="0"/>
                <a:cs typeface="Arial" panose="020B0604020202020204" pitchFamily="34" charset="0"/>
              </a:rPr>
              <a:t>2. Outils de mise en œuvre et de caractérisation :               </a:t>
            </a:r>
            <a:endParaRPr lang="fr-FR" dirty="0" smtClean="0">
              <a:latin typeface="Arial" panose="020B0604020202020204" pitchFamily="34" charset="0"/>
              <a:cs typeface="Arial" panose="020B0604020202020204" pitchFamily="34" charset="0"/>
            </a:endParaRPr>
          </a:p>
          <a:p>
            <a:r>
              <a:rPr lang="fr-FR" dirty="0" smtClean="0">
                <a:latin typeface="Arial" panose="020B0604020202020204" pitchFamily="34" charset="0"/>
                <a:cs typeface="Arial" panose="020B0604020202020204" pitchFamily="34" charset="0"/>
              </a:rPr>
              <a:t>2.2</a:t>
            </a:r>
            <a:r>
              <a:rPr lang="fr-FR" dirty="0">
                <a:latin typeface="Arial" panose="020B0604020202020204" pitchFamily="34" charset="0"/>
                <a:cs typeface="Arial" panose="020B0604020202020204" pitchFamily="34" charset="0"/>
              </a:rPr>
              <a:t>. Niveaux de conception       </a:t>
            </a:r>
            <a:endParaRPr lang="fr-FR" dirty="0" smtClean="0">
              <a:latin typeface="Arial" panose="020B0604020202020204" pitchFamily="34" charset="0"/>
              <a:cs typeface="Arial" panose="020B0604020202020204" pitchFamily="34" charset="0"/>
            </a:endParaRPr>
          </a:p>
          <a:p>
            <a:r>
              <a:rPr lang="fr-FR" dirty="0" smtClean="0">
                <a:latin typeface="Arial" panose="020B0604020202020204" pitchFamily="34" charset="0"/>
                <a:cs typeface="Arial" panose="020B0604020202020204" pitchFamily="34" charset="0"/>
              </a:rPr>
              <a:t>- </a:t>
            </a:r>
            <a:r>
              <a:rPr lang="fr-FR" dirty="0">
                <a:latin typeface="Arial" panose="020B0604020202020204" pitchFamily="34" charset="0"/>
                <a:cs typeface="Arial" panose="020B0604020202020204" pitchFamily="34" charset="0"/>
              </a:rPr>
              <a:t>macroscopique, </a:t>
            </a:r>
            <a:endParaRPr lang="fr-FR" dirty="0" smtClean="0">
              <a:latin typeface="Arial" panose="020B0604020202020204" pitchFamily="34" charset="0"/>
              <a:cs typeface="Arial" panose="020B0604020202020204" pitchFamily="34" charset="0"/>
            </a:endParaRPr>
          </a:p>
          <a:p>
            <a:r>
              <a:rPr lang="fr-FR" dirty="0" smtClean="0">
                <a:latin typeface="Arial" panose="020B0604020202020204" pitchFamily="34" charset="0"/>
                <a:cs typeface="Arial" panose="020B0604020202020204" pitchFamily="34" charset="0"/>
              </a:rPr>
              <a:t>- </a:t>
            </a:r>
            <a:r>
              <a:rPr lang="fr-FR" dirty="0">
                <a:latin typeface="Arial" panose="020B0604020202020204" pitchFamily="34" charset="0"/>
                <a:cs typeface="Arial" panose="020B0604020202020204" pitchFamily="34" charset="0"/>
              </a:rPr>
              <a:t>microscopique, </a:t>
            </a:r>
            <a:endParaRPr lang="fr-FR" dirty="0" smtClean="0">
              <a:latin typeface="Arial" panose="020B0604020202020204" pitchFamily="34" charset="0"/>
              <a:cs typeface="Arial" panose="020B0604020202020204" pitchFamily="34" charset="0"/>
            </a:endParaRPr>
          </a:p>
          <a:p>
            <a:r>
              <a:rPr lang="fr-FR" dirty="0" smtClean="0">
                <a:latin typeface="Arial" panose="020B0604020202020204" pitchFamily="34" charset="0"/>
                <a:cs typeface="Arial" panose="020B0604020202020204" pitchFamily="34" charset="0"/>
              </a:rPr>
              <a:t>- </a:t>
            </a:r>
            <a:r>
              <a:rPr lang="fr-FR" dirty="0" err="1">
                <a:latin typeface="Arial" panose="020B0604020202020204" pitchFamily="34" charset="0"/>
                <a:cs typeface="Arial" panose="020B0604020202020204" pitchFamily="34" charset="0"/>
              </a:rPr>
              <a:t>mésoscopique</a:t>
            </a:r>
            <a:r>
              <a:rPr lang="fr-FR" dirty="0">
                <a:latin typeface="Arial" panose="020B0604020202020204" pitchFamily="34" charset="0"/>
                <a:cs typeface="Arial" panose="020B0604020202020204" pitchFamily="34" charset="0"/>
              </a:rPr>
              <a:t>, </a:t>
            </a:r>
            <a:endParaRPr lang="fr-FR" dirty="0" smtClean="0">
              <a:latin typeface="Arial" panose="020B0604020202020204" pitchFamily="34" charset="0"/>
              <a:cs typeface="Arial" panose="020B0604020202020204" pitchFamily="34" charset="0"/>
            </a:endParaRPr>
          </a:p>
          <a:p>
            <a:r>
              <a:rPr lang="fr-FR" dirty="0" smtClean="0">
                <a:latin typeface="Arial" panose="020B0604020202020204" pitchFamily="34" charset="0"/>
                <a:cs typeface="Arial" panose="020B0604020202020204" pitchFamily="34" charset="0"/>
              </a:rPr>
              <a:t>- </a:t>
            </a:r>
            <a:r>
              <a:rPr lang="fr-FR" dirty="0" err="1">
                <a:latin typeface="Arial" panose="020B0604020202020204" pitchFamily="34" charset="0"/>
                <a:cs typeface="Arial" panose="020B0604020202020204" pitchFamily="34" charset="0"/>
              </a:rPr>
              <a:t>nanoscopique</a:t>
            </a:r>
            <a:r>
              <a:rPr lang="fr-FR"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8786116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latin typeface="Arial" pitchFamily="34" charset="0"/>
                <a:cs typeface="Arial" pitchFamily="34" charset="0"/>
              </a:rPr>
              <a:t>Qu’est qu’un aliment ?</a:t>
            </a:r>
            <a:endParaRPr lang="fr-FR" dirty="0">
              <a:latin typeface="Arial" pitchFamily="34" charset="0"/>
              <a:cs typeface="Arial" pitchFamily="34" charset="0"/>
            </a:endParaRPr>
          </a:p>
        </p:txBody>
      </p:sp>
      <p:sp>
        <p:nvSpPr>
          <p:cNvPr id="3" name="Espace réservé du contenu 2"/>
          <p:cNvSpPr>
            <a:spLocks noGrp="1"/>
          </p:cNvSpPr>
          <p:nvPr>
            <p:ph idx="1"/>
          </p:nvPr>
        </p:nvSpPr>
        <p:spPr>
          <a:xfrm>
            <a:off x="327660" y="1833032"/>
            <a:ext cx="10345783" cy="3318936"/>
          </a:xfrm>
        </p:spPr>
        <p:txBody>
          <a:bodyPr>
            <a:noAutofit/>
          </a:bodyPr>
          <a:lstStyle/>
          <a:p>
            <a:pPr algn="just">
              <a:lnSpc>
                <a:spcPct val="150000"/>
              </a:lnSpc>
            </a:pPr>
            <a:r>
              <a:rPr lang="fr-FR" sz="2400" dirty="0" smtClean="0">
                <a:latin typeface="+mj-lt"/>
                <a:cs typeface="+mj-cs"/>
              </a:rPr>
              <a:t>Un aliment est une substance en générale naturelles et de composition complexe qui est associée à d’autres aliments en proportion convenable et capable d’assurer le cycle de la vie d’un individu.</a:t>
            </a:r>
          </a:p>
          <a:p>
            <a:pPr algn="just">
              <a:lnSpc>
                <a:spcPct val="150000"/>
              </a:lnSpc>
            </a:pPr>
            <a:r>
              <a:rPr lang="fr-FR" sz="2400" dirty="0" smtClean="0">
                <a:latin typeface="+mj-lt"/>
                <a:cs typeface="+mj-cs"/>
              </a:rPr>
              <a:t>On appelle aliment toute substance non toxique capable de satisfaire les besoins nutritifs de l’organisme, besoins de matière, besoins de chaleur, d’énergie comportant des nutriments satisfaisant l’appétit .</a:t>
            </a:r>
            <a:r>
              <a:rPr lang="he-IL" sz="2400" dirty="0" smtClean="0">
                <a:latin typeface="+mj-lt"/>
                <a:cs typeface="+mj-cs"/>
              </a:rPr>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80546" y="933451"/>
            <a:ext cx="9601196" cy="5299472"/>
          </a:xfrm>
        </p:spPr>
        <p:txBody>
          <a:bodyPr>
            <a:normAutofit/>
          </a:bodyPr>
          <a:lstStyle/>
          <a:p>
            <a:pPr marL="114300" indent="0">
              <a:buNone/>
            </a:pPr>
            <a:endParaRPr lang="fr-FR" dirty="0" smtClean="0"/>
          </a:p>
          <a:p>
            <a:pPr marL="114300" indent="0">
              <a:buNone/>
            </a:pPr>
            <a:r>
              <a:rPr lang="fr-FR" i="1" u="sng" dirty="0" smtClean="0"/>
              <a:t>Industrie et formulation: </a:t>
            </a:r>
          </a:p>
          <a:p>
            <a:pPr marL="114300" indent="0">
              <a:buNone/>
            </a:pPr>
            <a:endParaRPr lang="fr-FR" i="1" u="sng" dirty="0"/>
          </a:p>
          <a:p>
            <a:r>
              <a:rPr lang="fr-FR" dirty="0" smtClean="0"/>
              <a:t>Les </a:t>
            </a:r>
            <a:r>
              <a:rPr lang="fr-FR" dirty="0"/>
              <a:t>industriels formulent pour créer de nouveaux produits ou bien reformulent pour </a:t>
            </a:r>
            <a:r>
              <a:rPr lang="fr-FR" dirty="0" smtClean="0"/>
              <a:t>modifier </a:t>
            </a:r>
            <a:r>
              <a:rPr lang="fr-FR" dirty="0"/>
              <a:t>un produit de leur gamme</a:t>
            </a:r>
            <a:r>
              <a:rPr lang="fr-FR" dirty="0" smtClean="0"/>
              <a:t>.</a:t>
            </a:r>
          </a:p>
          <a:p>
            <a:endParaRPr lang="fr-FR" dirty="0" smtClean="0"/>
          </a:p>
          <a:p>
            <a:pPr>
              <a:buNone/>
            </a:pPr>
            <a:r>
              <a:rPr lang="fr-FR" dirty="0" smtClean="0"/>
              <a:t>    Le </a:t>
            </a:r>
            <a:r>
              <a:rPr lang="fr-FR" dirty="0"/>
              <a:t>processus de formulation comprend différentes étapes parmi lesquelles on trouve </a:t>
            </a:r>
            <a:r>
              <a:rPr lang="fr-FR" dirty="0" smtClean="0"/>
              <a:t>:</a:t>
            </a:r>
            <a:endParaRPr lang="fr-FR" dirty="0"/>
          </a:p>
          <a:p>
            <a:r>
              <a:rPr lang="fr-FR" dirty="0"/>
              <a:t>le choix des ingrédients selon les fonctionnalités recherchées ;</a:t>
            </a:r>
          </a:p>
          <a:p>
            <a:r>
              <a:rPr lang="fr-FR" dirty="0"/>
              <a:t>le savoir-faire des </a:t>
            </a:r>
            <a:r>
              <a:rPr lang="fr-FR" dirty="0" err="1"/>
              <a:t>formulateurs</a:t>
            </a:r>
            <a:r>
              <a:rPr lang="fr-FR" dirty="0"/>
              <a:t> ;</a:t>
            </a:r>
          </a:p>
          <a:p>
            <a:r>
              <a:rPr lang="fr-FR" dirty="0"/>
              <a:t>l’utilisation d’outils d’aide à la formulation basés sur les plans d’expériences ou la programmation linéaire.</a:t>
            </a:r>
          </a:p>
          <a:p>
            <a:endParaRPr lang="fr-FR" dirty="0"/>
          </a:p>
        </p:txBody>
      </p:sp>
    </p:spTree>
    <p:extLst>
      <p:ext uri="{BB962C8B-B14F-4D97-AF65-F5344CB8AC3E}">
        <p14:creationId xmlns:p14="http://schemas.microsoft.com/office/powerpoint/2010/main" val="16853832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èche droite 4"/>
          <p:cNvSpPr/>
          <p:nvPr/>
        </p:nvSpPr>
        <p:spPr>
          <a:xfrm>
            <a:off x="1386892" y="2544352"/>
            <a:ext cx="3019023" cy="2216716"/>
          </a:xfrm>
          <a:prstGeom prst="rightArrow">
            <a:avLst>
              <a:gd name="adj1" fmla="val 50000"/>
              <a:gd name="adj2" fmla="val 47440"/>
            </a:avLst>
          </a:prstGeom>
          <a:solidFill>
            <a:srgbClr val="42DEC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p:cNvSpPr txBox="1"/>
          <p:nvPr/>
        </p:nvSpPr>
        <p:spPr>
          <a:xfrm>
            <a:off x="1620054" y="3281600"/>
            <a:ext cx="3309871" cy="646331"/>
          </a:xfrm>
          <a:prstGeom prst="rect">
            <a:avLst/>
          </a:prstGeom>
          <a:noFill/>
        </p:spPr>
        <p:txBody>
          <a:bodyPr wrap="square" rtlCol="0">
            <a:spAutoFit/>
          </a:bodyPr>
          <a:lstStyle/>
          <a:p>
            <a:r>
              <a:rPr lang="fr-FR" dirty="0" smtClean="0"/>
              <a:t>Etude du marché</a:t>
            </a:r>
          </a:p>
          <a:p>
            <a:r>
              <a:rPr lang="fr-FR" dirty="0" smtClean="0"/>
              <a:t>Etude de la conception</a:t>
            </a:r>
          </a:p>
        </p:txBody>
      </p:sp>
      <p:sp>
        <p:nvSpPr>
          <p:cNvPr id="7" name="Flèche droite 6"/>
          <p:cNvSpPr/>
          <p:nvPr/>
        </p:nvSpPr>
        <p:spPr>
          <a:xfrm>
            <a:off x="4894238" y="2464097"/>
            <a:ext cx="3019023" cy="2216716"/>
          </a:xfrm>
          <a:prstGeom prst="rightArrow">
            <a:avLst>
              <a:gd name="adj1" fmla="val 50000"/>
              <a:gd name="adj2" fmla="val 47440"/>
            </a:avLst>
          </a:prstGeom>
          <a:solidFill>
            <a:srgbClr val="42DEC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4963730" y="3216286"/>
            <a:ext cx="3065172" cy="1200329"/>
          </a:xfrm>
          <a:prstGeom prst="rect">
            <a:avLst/>
          </a:prstGeom>
          <a:noFill/>
        </p:spPr>
        <p:txBody>
          <a:bodyPr wrap="square" rtlCol="0">
            <a:spAutoFit/>
          </a:bodyPr>
          <a:lstStyle/>
          <a:p>
            <a:r>
              <a:rPr lang="fr-FR" dirty="0" smtClean="0"/>
              <a:t>Le </a:t>
            </a:r>
            <a:r>
              <a:rPr lang="fr-FR" dirty="0"/>
              <a:t>choix des </a:t>
            </a:r>
            <a:r>
              <a:rPr lang="fr-FR" dirty="0" smtClean="0"/>
              <a:t>ingrédients</a:t>
            </a:r>
          </a:p>
          <a:p>
            <a:r>
              <a:rPr lang="fr-FR" dirty="0" smtClean="0"/>
              <a:t>Le savoir faire des </a:t>
            </a:r>
            <a:r>
              <a:rPr lang="fr-FR" dirty="0" err="1" smtClean="0"/>
              <a:t>formulateurs</a:t>
            </a:r>
            <a:endParaRPr lang="fr-FR" dirty="0" smtClean="0"/>
          </a:p>
          <a:p>
            <a:r>
              <a:rPr lang="fr-FR" dirty="0" smtClean="0"/>
              <a:t>Respect du cahier des charges</a:t>
            </a:r>
          </a:p>
          <a:p>
            <a:endParaRPr lang="fr-FR" dirty="0"/>
          </a:p>
        </p:txBody>
      </p:sp>
      <p:sp>
        <p:nvSpPr>
          <p:cNvPr id="9" name="Flèche droite 8"/>
          <p:cNvSpPr/>
          <p:nvPr/>
        </p:nvSpPr>
        <p:spPr>
          <a:xfrm>
            <a:off x="8513469" y="2406917"/>
            <a:ext cx="3019023" cy="2216716"/>
          </a:xfrm>
          <a:prstGeom prst="rightArrow">
            <a:avLst>
              <a:gd name="adj1" fmla="val 50000"/>
              <a:gd name="adj2" fmla="val 47440"/>
            </a:avLst>
          </a:prstGeom>
          <a:solidFill>
            <a:srgbClr val="42DEC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Organigramme : Connecteur 10"/>
          <p:cNvSpPr/>
          <p:nvPr/>
        </p:nvSpPr>
        <p:spPr>
          <a:xfrm>
            <a:off x="3974205" y="1677280"/>
            <a:ext cx="1911439" cy="1542365"/>
          </a:xfrm>
          <a:prstGeom prst="flowChartConnector">
            <a:avLst/>
          </a:prstGeom>
          <a:solidFill>
            <a:srgbClr val="4CB0D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Organigramme : Connecteur 11"/>
          <p:cNvSpPr/>
          <p:nvPr/>
        </p:nvSpPr>
        <p:spPr>
          <a:xfrm>
            <a:off x="7853695" y="1649744"/>
            <a:ext cx="1911439" cy="1542365"/>
          </a:xfrm>
          <a:prstGeom prst="flowChartConnector">
            <a:avLst/>
          </a:prstGeom>
          <a:solidFill>
            <a:srgbClr val="4CB0D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Organigramme : Connecteur 12"/>
          <p:cNvSpPr/>
          <p:nvPr/>
        </p:nvSpPr>
        <p:spPr>
          <a:xfrm>
            <a:off x="364231" y="1773169"/>
            <a:ext cx="1911439" cy="1542365"/>
          </a:xfrm>
          <a:prstGeom prst="flowChartConnector">
            <a:avLst/>
          </a:prstGeom>
          <a:solidFill>
            <a:srgbClr val="4CB0D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ZoneTexte 13"/>
          <p:cNvSpPr txBox="1"/>
          <p:nvPr/>
        </p:nvSpPr>
        <p:spPr>
          <a:xfrm>
            <a:off x="895887" y="2294066"/>
            <a:ext cx="1171977" cy="369332"/>
          </a:xfrm>
          <a:prstGeom prst="rect">
            <a:avLst/>
          </a:prstGeom>
          <a:noFill/>
        </p:spPr>
        <p:txBody>
          <a:bodyPr wrap="square" rtlCol="0">
            <a:spAutoFit/>
          </a:bodyPr>
          <a:lstStyle/>
          <a:p>
            <a:r>
              <a:rPr lang="fr-FR" b="1" dirty="0"/>
              <a:t>P</a:t>
            </a:r>
            <a:r>
              <a:rPr lang="fr-FR" b="1" dirty="0" smtClean="0"/>
              <a:t>rojet</a:t>
            </a:r>
            <a:endParaRPr lang="fr-FR" b="1" dirty="0"/>
          </a:p>
        </p:txBody>
      </p:sp>
      <p:sp>
        <p:nvSpPr>
          <p:cNvPr id="15" name="ZoneTexte 14"/>
          <p:cNvSpPr txBox="1"/>
          <p:nvPr/>
        </p:nvSpPr>
        <p:spPr>
          <a:xfrm>
            <a:off x="4294030" y="2263796"/>
            <a:ext cx="1479729" cy="369332"/>
          </a:xfrm>
          <a:prstGeom prst="rect">
            <a:avLst/>
          </a:prstGeom>
          <a:noFill/>
        </p:spPr>
        <p:txBody>
          <a:bodyPr wrap="square" rtlCol="0">
            <a:spAutoFit/>
          </a:bodyPr>
          <a:lstStyle/>
          <a:p>
            <a:r>
              <a:rPr lang="fr-FR" b="1" dirty="0" smtClean="0"/>
              <a:t>Formulation</a:t>
            </a:r>
            <a:endParaRPr lang="fr-FR" b="1" dirty="0"/>
          </a:p>
        </p:txBody>
      </p:sp>
      <p:sp>
        <p:nvSpPr>
          <p:cNvPr id="16" name="ZoneTexte 15"/>
          <p:cNvSpPr txBox="1"/>
          <p:nvPr/>
        </p:nvSpPr>
        <p:spPr>
          <a:xfrm>
            <a:off x="8449608" y="2175019"/>
            <a:ext cx="1090146" cy="369332"/>
          </a:xfrm>
          <a:prstGeom prst="rect">
            <a:avLst/>
          </a:prstGeom>
          <a:noFill/>
        </p:spPr>
        <p:txBody>
          <a:bodyPr wrap="square" rtlCol="0">
            <a:spAutoFit/>
          </a:bodyPr>
          <a:lstStyle/>
          <a:p>
            <a:r>
              <a:rPr lang="fr-FR" b="1" dirty="0" smtClean="0"/>
              <a:t>Test</a:t>
            </a:r>
            <a:endParaRPr lang="fr-FR" b="1" dirty="0"/>
          </a:p>
        </p:txBody>
      </p:sp>
      <p:sp>
        <p:nvSpPr>
          <p:cNvPr id="17" name="ZoneTexte 16"/>
          <p:cNvSpPr txBox="1"/>
          <p:nvPr/>
        </p:nvSpPr>
        <p:spPr>
          <a:xfrm>
            <a:off x="8654869" y="3243528"/>
            <a:ext cx="2736222" cy="923330"/>
          </a:xfrm>
          <a:prstGeom prst="rect">
            <a:avLst/>
          </a:prstGeom>
          <a:noFill/>
        </p:spPr>
        <p:txBody>
          <a:bodyPr wrap="square" rtlCol="0">
            <a:spAutoFit/>
          </a:bodyPr>
          <a:lstStyle/>
          <a:p>
            <a:r>
              <a:rPr lang="fr-FR" dirty="0" smtClean="0"/>
              <a:t>Programmation linéaire</a:t>
            </a:r>
          </a:p>
          <a:p>
            <a:r>
              <a:rPr lang="fr-FR" dirty="0" smtClean="0"/>
              <a:t>Effectuer les tests pour consommateurs  </a:t>
            </a:r>
            <a:endParaRPr lang="fr-FR" dirty="0"/>
          </a:p>
        </p:txBody>
      </p:sp>
    </p:spTree>
    <p:extLst>
      <p:ext uri="{BB962C8B-B14F-4D97-AF65-F5344CB8AC3E}">
        <p14:creationId xmlns:p14="http://schemas.microsoft.com/office/powerpoint/2010/main" val="39445047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dirty="0"/>
          </a:p>
        </p:txBody>
      </p:sp>
      <p:sp>
        <p:nvSpPr>
          <p:cNvPr id="67586" name="AutoShape 2" descr="Etapes du cycle de vie d'un produit cosmétique : le processus"/>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67588" name="Picture 4" descr="Etapes du cycle de vie d'un produit cosmétique : le processus"/>
          <p:cNvPicPr>
            <a:picLocks noChangeAspect="1" noChangeArrowheads="1"/>
          </p:cNvPicPr>
          <p:nvPr/>
        </p:nvPicPr>
        <p:blipFill>
          <a:blip r:embed="rId2"/>
          <a:srcRect/>
          <a:stretch>
            <a:fillRect/>
          </a:stretch>
        </p:blipFill>
        <p:spPr bwMode="auto">
          <a:xfrm>
            <a:off x="0" y="0"/>
            <a:ext cx="12192000" cy="6858000"/>
          </a:xfrm>
          <a:prstGeom prst="rect">
            <a:avLst/>
          </a:prstGeom>
          <a:noFill/>
        </p:spPr>
      </p:pic>
    </p:spTree>
    <p:extLst>
      <p:ext uri="{BB962C8B-B14F-4D97-AF65-F5344CB8AC3E}">
        <p14:creationId xmlns:p14="http://schemas.microsoft.com/office/powerpoint/2010/main" val="30529864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Résultat de recherche d'images pour &quot;méthodologie de conception dun produit alimentaire&quot;"/>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46812" y="1175657"/>
            <a:ext cx="7406640" cy="4072573"/>
          </a:xfrm>
          <a:prstGeom prst="rect">
            <a:avLst/>
          </a:prstGeom>
          <a:noFill/>
          <a:ln>
            <a:noFill/>
          </a:ln>
        </p:spPr>
      </p:pic>
    </p:spTree>
    <p:extLst>
      <p:ext uri="{BB962C8B-B14F-4D97-AF65-F5344CB8AC3E}">
        <p14:creationId xmlns:p14="http://schemas.microsoft.com/office/powerpoint/2010/main" val="37280083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475705" y="609600"/>
            <a:ext cx="9927772" cy="2123658"/>
          </a:xfrm>
          <a:prstGeom prst="rect">
            <a:avLst/>
          </a:prstGeom>
          <a:noFill/>
        </p:spPr>
        <p:txBody>
          <a:bodyPr wrap="square" rtlCol="0">
            <a:spAutoFit/>
          </a:bodyPr>
          <a:lstStyle/>
          <a:p>
            <a:pPr lvl="0"/>
            <a:r>
              <a:rPr lang="fr-FR" sz="2400" b="1" u="sng" dirty="0" smtClean="0"/>
              <a:t>Qu’est ce qu’un produit composite (composé)?</a:t>
            </a:r>
          </a:p>
          <a:p>
            <a:pPr lvl="0"/>
            <a:endParaRPr lang="fr-FR" sz="2400" dirty="0" smtClean="0"/>
          </a:p>
          <a:p>
            <a:pPr lvl="0"/>
            <a:r>
              <a:rPr lang="fr-FR" sz="2800" dirty="0" smtClean="0"/>
              <a:t>Un produit composite est une denrée alimentaire contenant à la fois des produits d’origine végétale et des produits d’origine animale transformés. </a:t>
            </a:r>
          </a:p>
        </p:txBody>
      </p:sp>
      <p:sp>
        <p:nvSpPr>
          <p:cNvPr id="5" name="ZoneTexte 4"/>
          <p:cNvSpPr txBox="1"/>
          <p:nvPr/>
        </p:nvSpPr>
        <p:spPr>
          <a:xfrm>
            <a:off x="462643" y="3117669"/>
            <a:ext cx="9940834" cy="1384995"/>
          </a:xfrm>
          <a:prstGeom prst="rect">
            <a:avLst/>
          </a:prstGeom>
          <a:noFill/>
        </p:spPr>
        <p:txBody>
          <a:bodyPr wrap="square" rtlCol="0">
            <a:spAutoFit/>
          </a:bodyPr>
          <a:lstStyle/>
          <a:p>
            <a:r>
              <a:rPr lang="fr-FR" sz="2800" dirty="0" smtClean="0"/>
              <a:t>Le mot important ici est le mot « transformé ». Celui-ci est utilisé dans le sens de la définition qui est donné dans le règlement (CE) 852/2004.</a:t>
            </a:r>
            <a:endParaRPr lang="fr-FR" sz="2800" dirty="0"/>
          </a:p>
        </p:txBody>
      </p:sp>
      <p:sp>
        <p:nvSpPr>
          <p:cNvPr id="6" name="ZoneTexte 5"/>
          <p:cNvSpPr txBox="1"/>
          <p:nvPr/>
        </p:nvSpPr>
        <p:spPr>
          <a:xfrm>
            <a:off x="462643" y="5018571"/>
            <a:ext cx="9679576" cy="954107"/>
          </a:xfrm>
          <a:prstGeom prst="rect">
            <a:avLst/>
          </a:prstGeom>
          <a:noFill/>
        </p:spPr>
        <p:txBody>
          <a:bodyPr wrap="square" rtlCol="0">
            <a:spAutoFit/>
          </a:bodyPr>
          <a:lstStyle/>
          <a:p>
            <a:r>
              <a:rPr lang="fr-FR" sz="2800" dirty="0" smtClean="0"/>
              <a:t>A noter que certains texte utilisent le mot </a:t>
            </a:r>
            <a:r>
              <a:rPr lang="fr-FR" sz="2800" b="1" dirty="0" smtClean="0"/>
              <a:t>composé</a:t>
            </a:r>
            <a:r>
              <a:rPr lang="fr-FR" sz="2800" dirty="0" smtClean="0"/>
              <a:t> et d’autres </a:t>
            </a:r>
            <a:r>
              <a:rPr lang="fr-FR" sz="2800" b="1" dirty="0" smtClean="0"/>
              <a:t>composites</a:t>
            </a:r>
            <a:r>
              <a:rPr lang="fr-FR" sz="2800" dirty="0" smtClean="0"/>
              <a:t>.</a:t>
            </a:r>
            <a:endParaRPr lang="fr-FR" sz="2800" dirty="0"/>
          </a:p>
        </p:txBody>
      </p:sp>
    </p:spTree>
    <p:extLst>
      <p:ext uri="{BB962C8B-B14F-4D97-AF65-F5344CB8AC3E}">
        <p14:creationId xmlns:p14="http://schemas.microsoft.com/office/powerpoint/2010/main" val="28481511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1" y="1131026"/>
            <a:ext cx="9601196" cy="4020942"/>
          </a:xfrm>
        </p:spPr>
        <p:txBody>
          <a:bodyPr>
            <a:normAutofit/>
          </a:bodyPr>
          <a:lstStyle/>
          <a:p>
            <a:r>
              <a:rPr lang="fr-FR" sz="2800" b="1" u="sng" dirty="0"/>
              <a:t>Quels sont les exemples de produits dits </a:t>
            </a:r>
            <a:r>
              <a:rPr lang="fr-FR" sz="2800" b="1" u="sng" dirty="0" smtClean="0"/>
              <a:t>composites ?</a:t>
            </a:r>
          </a:p>
          <a:p>
            <a:r>
              <a:rPr lang="fr-FR" sz="2800" dirty="0" smtClean="0"/>
              <a:t>Le </a:t>
            </a:r>
            <a:r>
              <a:rPr lang="fr-FR" sz="2800" dirty="0"/>
              <a:t>sandwich est certainement l’exemple le plus classique. En effet il peut associer un produit d’origine végétale, pain, feuille de salade et un produit d’origine animale transformé, tranche de </a:t>
            </a:r>
            <a:r>
              <a:rPr lang="fr-FR" sz="2800" dirty="0" smtClean="0"/>
              <a:t>viande </a:t>
            </a:r>
            <a:r>
              <a:rPr lang="fr-FR" sz="2800" dirty="0"/>
              <a:t>ou fromage. </a:t>
            </a:r>
            <a:endParaRPr lang="fr-FR" sz="2800" dirty="0" smtClean="0"/>
          </a:p>
          <a:p>
            <a:r>
              <a:rPr lang="fr-FR" sz="2800" dirty="0" smtClean="0"/>
              <a:t>Les </a:t>
            </a:r>
            <a:r>
              <a:rPr lang="fr-FR" sz="2800" dirty="0"/>
              <a:t>produits d’origine animale transformés doivent impérativement provenir d’un atelier possédant un agrément </a:t>
            </a:r>
            <a:r>
              <a:rPr lang="fr-FR" sz="2800" dirty="0" smtClean="0"/>
              <a:t>sanitaire. </a:t>
            </a:r>
            <a:endParaRPr lang="fr-FR" sz="2800" dirty="0"/>
          </a:p>
          <a:p>
            <a:endParaRPr lang="fr-FR" sz="2800" dirty="0"/>
          </a:p>
        </p:txBody>
      </p:sp>
    </p:spTree>
    <p:extLst>
      <p:ext uri="{BB962C8B-B14F-4D97-AF65-F5344CB8AC3E}">
        <p14:creationId xmlns:p14="http://schemas.microsoft.com/office/powerpoint/2010/main" val="19606102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697774" y="226800"/>
            <a:ext cx="9013371" cy="1384995"/>
          </a:xfrm>
          <a:prstGeom prst="rect">
            <a:avLst/>
          </a:prstGeom>
          <a:noFill/>
        </p:spPr>
        <p:txBody>
          <a:bodyPr wrap="square" rtlCol="0">
            <a:spAutoFit/>
          </a:bodyPr>
          <a:lstStyle/>
          <a:p>
            <a:pPr algn="just"/>
            <a:r>
              <a:rPr lang="fr-FR" sz="2800" dirty="0" smtClean="0"/>
              <a:t>La formulation </a:t>
            </a:r>
            <a:r>
              <a:rPr lang="fr-FR" sz="2800" dirty="0" smtClean="0">
                <a:cs typeface="Arial" panose="020B0604020202020204" pitchFamily="34" charset="0"/>
              </a:rPr>
              <a:t>est l’une des tâches les plus importantes, en particulier dans le secteur des produits alimentaires et des boissons.</a:t>
            </a:r>
            <a:endParaRPr lang="fr-FR" sz="2800" dirty="0"/>
          </a:p>
        </p:txBody>
      </p:sp>
      <p:sp>
        <p:nvSpPr>
          <p:cNvPr id="5" name="ZoneTexte 4"/>
          <p:cNvSpPr txBox="1"/>
          <p:nvPr/>
        </p:nvSpPr>
        <p:spPr>
          <a:xfrm>
            <a:off x="697774" y="1710903"/>
            <a:ext cx="9535886" cy="1384995"/>
          </a:xfrm>
          <a:prstGeom prst="rect">
            <a:avLst/>
          </a:prstGeom>
          <a:noFill/>
        </p:spPr>
        <p:txBody>
          <a:bodyPr wrap="square" rtlCol="0">
            <a:spAutoFit/>
          </a:bodyPr>
          <a:lstStyle/>
          <a:p>
            <a:pPr algn="just"/>
            <a:r>
              <a:rPr lang="fr-FR" sz="2800" dirty="0" smtClean="0"/>
              <a:t>Les formules </a:t>
            </a:r>
            <a:r>
              <a:rPr lang="fr-FR" sz="2800" dirty="0" smtClean="0">
                <a:cs typeface="Arial" panose="020B0604020202020204" pitchFamily="34" charset="0"/>
              </a:rPr>
              <a:t> utilisées pour la production d'aliments et de boissons comprennent souvent plus de 10 ou 20 composants différents.</a:t>
            </a:r>
            <a:endParaRPr lang="fr-FR" sz="2800" dirty="0"/>
          </a:p>
        </p:txBody>
      </p:sp>
      <p:sp>
        <p:nvSpPr>
          <p:cNvPr id="6" name="ZoneTexte 5"/>
          <p:cNvSpPr txBox="1"/>
          <p:nvPr/>
        </p:nvSpPr>
        <p:spPr>
          <a:xfrm>
            <a:off x="697774" y="3160881"/>
            <a:ext cx="9548949" cy="1384995"/>
          </a:xfrm>
          <a:prstGeom prst="rect">
            <a:avLst/>
          </a:prstGeom>
          <a:noFill/>
        </p:spPr>
        <p:txBody>
          <a:bodyPr wrap="square" rtlCol="0">
            <a:spAutoFit/>
          </a:bodyPr>
          <a:lstStyle/>
          <a:p>
            <a:pPr algn="just"/>
            <a:r>
              <a:rPr lang="fr-FR" sz="2800" dirty="0" smtClean="0"/>
              <a:t>En pus des </a:t>
            </a:r>
            <a:r>
              <a:rPr lang="fr-FR" sz="2800" dirty="0" smtClean="0">
                <a:cs typeface="Arial" panose="020B0604020202020204" pitchFamily="34" charset="0"/>
              </a:rPr>
              <a:t>ingrédients de base bruts et des épices, les produits contiennent généralement des vitamines, des colorants, des exhausteurs de goût ou des agents de conservation.</a:t>
            </a:r>
            <a:endParaRPr lang="fr-FR" sz="2800" dirty="0"/>
          </a:p>
        </p:txBody>
      </p:sp>
      <p:sp>
        <p:nvSpPr>
          <p:cNvPr id="7" name="ZoneTexte 6"/>
          <p:cNvSpPr txBox="1"/>
          <p:nvPr/>
        </p:nvSpPr>
        <p:spPr>
          <a:xfrm>
            <a:off x="697774" y="4582863"/>
            <a:ext cx="9405257" cy="954107"/>
          </a:xfrm>
          <a:prstGeom prst="rect">
            <a:avLst/>
          </a:prstGeom>
          <a:noFill/>
        </p:spPr>
        <p:txBody>
          <a:bodyPr wrap="square" rtlCol="0">
            <a:spAutoFit/>
          </a:bodyPr>
          <a:lstStyle/>
          <a:p>
            <a:r>
              <a:rPr lang="fr-FR" sz="2800" dirty="0" smtClean="0"/>
              <a:t>Certains </a:t>
            </a:r>
            <a:r>
              <a:rPr lang="fr-FR" sz="2800" dirty="0" smtClean="0">
                <a:cs typeface="Arial" panose="020B0604020202020204" pitchFamily="34" charset="0"/>
              </a:rPr>
              <a:t>composants ne sont ajoutés aux formules que par petites quantités. </a:t>
            </a:r>
            <a:endParaRPr lang="fr-FR" sz="2800" dirty="0"/>
          </a:p>
        </p:txBody>
      </p:sp>
      <p:sp>
        <p:nvSpPr>
          <p:cNvPr id="8" name="ZoneTexte 7"/>
          <p:cNvSpPr txBox="1"/>
          <p:nvPr/>
        </p:nvSpPr>
        <p:spPr>
          <a:xfrm>
            <a:off x="728797" y="5694837"/>
            <a:ext cx="9522823" cy="1384995"/>
          </a:xfrm>
          <a:prstGeom prst="rect">
            <a:avLst/>
          </a:prstGeom>
          <a:noFill/>
        </p:spPr>
        <p:txBody>
          <a:bodyPr wrap="square" rtlCol="0">
            <a:spAutoFit/>
          </a:bodyPr>
          <a:lstStyle/>
          <a:p>
            <a:pPr lvl="0" algn="just"/>
            <a:r>
              <a:rPr lang="fr-FR" sz="2800" dirty="0" smtClean="0"/>
              <a:t>Les principaux défis </a:t>
            </a:r>
            <a:r>
              <a:rPr lang="fr-FR" sz="2800" dirty="0" smtClean="0">
                <a:cs typeface="Arial" panose="020B0604020202020204" pitchFamily="34" charset="0"/>
              </a:rPr>
              <a:t>en matière de formulation sont les larges plages de pesée et la complexité des recettes. </a:t>
            </a:r>
            <a:endParaRPr lang="fr-FR" sz="2800" dirty="0" smtClean="0"/>
          </a:p>
          <a:p>
            <a:pPr algn="just"/>
            <a:endParaRPr lang="fr-FR" sz="2800" dirty="0"/>
          </a:p>
        </p:txBody>
      </p:sp>
    </p:spTree>
    <p:extLst>
      <p:ext uri="{BB962C8B-B14F-4D97-AF65-F5344CB8AC3E}">
        <p14:creationId xmlns:p14="http://schemas.microsoft.com/office/powerpoint/2010/main" val="178449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fade">
                                      <p:cBhvr>
                                        <p:cTn id="35" dur="1000"/>
                                        <p:tgtEl>
                                          <p:spTgt spid="8"/>
                                        </p:tgtEl>
                                      </p:cBhvr>
                                    </p:animEffect>
                                    <p:anim calcmode="lin" valueType="num">
                                      <p:cBhvr>
                                        <p:cTn id="36" dur="1000" fill="hold"/>
                                        <p:tgtEl>
                                          <p:spTgt spid="8"/>
                                        </p:tgtEl>
                                        <p:attrNameLst>
                                          <p:attrName>ppt_x</p:attrName>
                                        </p:attrNameLst>
                                      </p:cBhvr>
                                      <p:tavLst>
                                        <p:tav tm="0">
                                          <p:val>
                                            <p:strVal val="#ppt_x"/>
                                          </p:val>
                                        </p:tav>
                                        <p:tav tm="100000">
                                          <p:val>
                                            <p:strVal val="#ppt_x"/>
                                          </p:val>
                                        </p:tav>
                                      </p:tavLst>
                                    </p:anim>
                                    <p:anim calcmode="lin" valueType="num">
                                      <p:cBhvr>
                                        <p:cTn id="3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160000" cy="925512"/>
          </a:xfrm>
          <a:solidFill>
            <a:schemeClr val="accent2"/>
          </a:solidFill>
        </p:spPr>
        <p:txBody>
          <a:bodyPr/>
          <a:lstStyle/>
          <a:p>
            <a:pPr algn="ctr"/>
            <a:r>
              <a:rPr lang="fr-FR" sz="4000" i="1" dirty="0" smtClean="0">
                <a:solidFill>
                  <a:schemeClr val="tx1"/>
                </a:solidFill>
              </a:rPr>
              <a:t>Elaboration d’un aliment</a:t>
            </a:r>
            <a:endParaRPr lang="fr-FR" sz="4000" i="1" dirty="0">
              <a:solidFill>
                <a:schemeClr val="tx1"/>
              </a:solidFill>
            </a:endParaRPr>
          </a:p>
        </p:txBody>
      </p:sp>
      <p:sp>
        <p:nvSpPr>
          <p:cNvPr id="4" name="ZoneTexte 3"/>
          <p:cNvSpPr txBox="1"/>
          <p:nvPr/>
        </p:nvSpPr>
        <p:spPr>
          <a:xfrm>
            <a:off x="152398" y="1705570"/>
            <a:ext cx="11087101" cy="2954655"/>
          </a:xfrm>
          <a:prstGeom prst="rect">
            <a:avLst/>
          </a:prstGeom>
          <a:noFill/>
        </p:spPr>
        <p:txBody>
          <a:bodyPr wrap="square" rtlCol="0">
            <a:spAutoFit/>
          </a:bodyPr>
          <a:lstStyle/>
          <a:p>
            <a:pPr algn="just">
              <a:lnSpc>
                <a:spcPct val="150000"/>
              </a:lnSpc>
            </a:pPr>
            <a:r>
              <a:rPr lang="fr-FR" sz="2400" b="1" dirty="0" smtClean="0">
                <a:latin typeface="+mj-lt"/>
              </a:rPr>
              <a:t>1. Définition: </a:t>
            </a:r>
          </a:p>
          <a:p>
            <a:pPr algn="just">
              <a:lnSpc>
                <a:spcPct val="150000"/>
              </a:lnSpc>
            </a:pPr>
            <a:r>
              <a:rPr lang="fr-FR" sz="2000" dirty="0" smtClean="0">
                <a:latin typeface="+mj-lt"/>
              </a:rPr>
              <a:t>L’objectif de l’Autorité européenne de sécurité des aliments EFSA est d’assurer la sécurité du consommateur</a:t>
            </a:r>
          </a:p>
          <a:p>
            <a:pPr algn="just">
              <a:lnSpc>
                <a:spcPct val="150000"/>
              </a:lnSpc>
            </a:pPr>
            <a:r>
              <a:rPr lang="fr-FR" sz="2000" dirty="0">
                <a:latin typeface="+mj-lt"/>
              </a:rPr>
              <a:t> </a:t>
            </a:r>
            <a:r>
              <a:rPr lang="fr-FR" sz="2000" dirty="0" smtClean="0">
                <a:latin typeface="+mj-lt"/>
              </a:rPr>
              <a:t>*de la toxicité potentielle du produit </a:t>
            </a:r>
          </a:p>
          <a:p>
            <a:pPr algn="just">
              <a:lnSpc>
                <a:spcPct val="150000"/>
              </a:lnSpc>
            </a:pPr>
            <a:r>
              <a:rPr lang="fr-FR" sz="2000" dirty="0" smtClean="0">
                <a:latin typeface="+mj-lt"/>
              </a:rPr>
              <a:t> *des éventuels déséquilibres nutritionnels induits par son introduction dans le régime alimentaire global.</a:t>
            </a:r>
            <a:endParaRPr lang="fr-FR" sz="2000" dirty="0">
              <a:latin typeface="+mj-lt"/>
            </a:endParaRPr>
          </a:p>
        </p:txBody>
      </p:sp>
    </p:spTree>
    <p:extLst>
      <p:ext uri="{BB962C8B-B14F-4D97-AF65-F5344CB8AC3E}">
        <p14:creationId xmlns:p14="http://schemas.microsoft.com/office/powerpoint/2010/main" val="29771106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500" y="998538"/>
            <a:ext cx="10160000" cy="1143000"/>
          </a:xfrm>
        </p:spPr>
        <p:txBody>
          <a:bodyPr/>
          <a:lstStyle/>
          <a:p>
            <a:pPr algn="ctr"/>
            <a:r>
              <a:rPr lang="fr-FR" sz="2400" b="1" dirty="0"/>
              <a:t>2. Approches </a:t>
            </a:r>
            <a:r>
              <a:rPr lang="fr-FR" sz="2400" b="1" dirty="0" smtClean="0"/>
              <a:t>nutritionnelles</a:t>
            </a:r>
            <a:br>
              <a:rPr lang="fr-FR" sz="2400" b="1" dirty="0" smtClean="0"/>
            </a:br>
            <a:r>
              <a:rPr lang="fr-FR" sz="2400" dirty="0"/>
              <a:t>La qualité nutritionnelle est l’aptitude de l’aliment a bien nourrir, </a:t>
            </a:r>
            <a:br>
              <a:rPr lang="fr-FR" sz="2400" dirty="0"/>
            </a:br>
            <a:r>
              <a:rPr lang="fr-FR" sz="2400" dirty="0"/>
              <a:t>On peut distinguer deux aspects :</a:t>
            </a:r>
            <a:r>
              <a:rPr lang="fr-FR" sz="4800" dirty="0"/>
              <a:t/>
            </a:r>
            <a:br>
              <a:rPr lang="fr-FR" sz="4800" dirty="0"/>
            </a:br>
            <a:r>
              <a:rPr lang="fr-FR" sz="4800" b="1" dirty="0"/>
              <a:t/>
            </a:r>
            <a:br>
              <a:rPr lang="fr-FR" sz="4800" b="1" dirty="0"/>
            </a:br>
            <a:endParaRPr lang="fr-FR" dirty="0"/>
          </a:p>
        </p:txBody>
      </p:sp>
      <p:sp>
        <p:nvSpPr>
          <p:cNvPr id="4" name="Rectangle 3"/>
          <p:cNvSpPr/>
          <p:nvPr/>
        </p:nvSpPr>
        <p:spPr>
          <a:xfrm>
            <a:off x="609600" y="1589514"/>
            <a:ext cx="3238500" cy="5262979"/>
          </a:xfrm>
          <a:prstGeom prst="rect">
            <a:avLst/>
          </a:prstGeom>
          <a:solidFill>
            <a:srgbClr val="FFFF00"/>
          </a:solidFill>
        </p:spPr>
        <p:txBody>
          <a:bodyPr wrap="square">
            <a:spAutoFit/>
          </a:bodyPr>
          <a:lstStyle/>
          <a:p>
            <a:pPr algn="just"/>
            <a:r>
              <a:rPr lang="fr-FR" sz="2400" i="1" u="sng" dirty="0"/>
              <a:t>Un aspect quantitatif</a:t>
            </a:r>
            <a:endParaRPr lang="fr-FR" sz="2400" dirty="0"/>
          </a:p>
          <a:p>
            <a:pPr algn="just"/>
            <a:r>
              <a:rPr lang="fr-FR" sz="2400" dirty="0"/>
              <a:t>C’est l’énergie stockée sous forme chimique, apportée par l’aliment à la machine physiologique, le consommateur peut rechercher selon le cas un aliment très énergétique (ration pour sportifs) ou au contraire un aliment peu calorique (produit de régime).</a:t>
            </a:r>
          </a:p>
        </p:txBody>
      </p:sp>
      <p:sp>
        <p:nvSpPr>
          <p:cNvPr id="5" name="Rectangle 4"/>
          <p:cNvSpPr/>
          <p:nvPr/>
        </p:nvSpPr>
        <p:spPr>
          <a:xfrm>
            <a:off x="6477000" y="1804243"/>
            <a:ext cx="3790950" cy="5262979"/>
          </a:xfrm>
          <a:prstGeom prst="rect">
            <a:avLst/>
          </a:prstGeom>
          <a:solidFill>
            <a:srgbClr val="FFFF00"/>
          </a:solidFill>
        </p:spPr>
        <p:txBody>
          <a:bodyPr wrap="square">
            <a:spAutoFit/>
          </a:bodyPr>
          <a:lstStyle/>
          <a:p>
            <a:pPr algn="just"/>
            <a:r>
              <a:rPr lang="fr-FR" sz="2400" i="1" u="sng" dirty="0"/>
              <a:t>Un aspect qualitatif</a:t>
            </a:r>
            <a:endParaRPr lang="fr-FR" sz="2400" dirty="0"/>
          </a:p>
          <a:p>
            <a:pPr algn="just"/>
            <a:r>
              <a:rPr lang="fr-FR" sz="2400" dirty="0"/>
              <a:t>C’est la recherche de l’équilibre nutritionnel de l’aliment au regard des besoins du consommateur ou d’un enrichissement en un élément particulier (vitamines, fer, etc.) ou encore d’une composition spéciale répondant à certaines pathologies telles que les aliments sans sel ou sans gluten (produits diététiques).</a:t>
            </a:r>
          </a:p>
        </p:txBody>
      </p:sp>
    </p:spTree>
    <p:extLst>
      <p:ext uri="{BB962C8B-B14F-4D97-AF65-F5344CB8AC3E}">
        <p14:creationId xmlns:p14="http://schemas.microsoft.com/office/powerpoint/2010/main" val="42524934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95500" y="466636"/>
            <a:ext cx="8610600" cy="1200329"/>
          </a:xfrm>
          <a:prstGeom prst="rect">
            <a:avLst/>
          </a:prstGeom>
        </p:spPr>
        <p:txBody>
          <a:bodyPr wrap="square">
            <a:spAutoFit/>
          </a:bodyPr>
          <a:lstStyle/>
          <a:p>
            <a:pPr algn="ctr"/>
            <a:r>
              <a:rPr lang="fr-FR" sz="2400" b="1" dirty="0"/>
              <a:t>2.1. Microorganismes bénéfiques</a:t>
            </a:r>
            <a:endParaRPr lang="fr-FR" sz="2400" dirty="0"/>
          </a:p>
          <a:p>
            <a:r>
              <a:rPr lang="fr-FR" sz="2400" dirty="0"/>
              <a:t>Il y a encore quelques années, la signification des mots </a:t>
            </a:r>
            <a:r>
              <a:rPr lang="fr-FR" sz="2400" dirty="0" err="1"/>
              <a:t>probiotique</a:t>
            </a:r>
            <a:r>
              <a:rPr lang="fr-FR" sz="2400" dirty="0"/>
              <a:t> et </a:t>
            </a:r>
            <a:r>
              <a:rPr lang="fr-FR" sz="2400" dirty="0" err="1"/>
              <a:t>prébiotique</a:t>
            </a:r>
            <a:r>
              <a:rPr lang="fr-FR" sz="2400" dirty="0"/>
              <a:t> était peu connue par les consommateurs. </a:t>
            </a:r>
            <a:endParaRPr lang="fr-FR" sz="2400" dirty="0"/>
          </a:p>
        </p:txBody>
      </p:sp>
      <p:sp>
        <p:nvSpPr>
          <p:cNvPr id="5" name="Rectangle 4"/>
          <p:cNvSpPr/>
          <p:nvPr/>
        </p:nvSpPr>
        <p:spPr>
          <a:xfrm>
            <a:off x="838200" y="2414885"/>
            <a:ext cx="3048000" cy="3785652"/>
          </a:xfrm>
          <a:prstGeom prst="rect">
            <a:avLst/>
          </a:prstGeom>
        </p:spPr>
        <p:txBody>
          <a:bodyPr wrap="square">
            <a:spAutoFit/>
          </a:bodyPr>
          <a:lstStyle/>
          <a:p>
            <a:pPr algn="just"/>
            <a:r>
              <a:rPr lang="fr-FR" sz="2400" dirty="0"/>
              <a:t>Le succès des substances </a:t>
            </a:r>
            <a:r>
              <a:rPr lang="fr-FR" sz="2400" dirty="0" err="1"/>
              <a:t>prébiotiques</a:t>
            </a:r>
            <a:r>
              <a:rPr lang="fr-FR" sz="2400" dirty="0"/>
              <a:t> est dû aux effets positifs de composants spécifiques, tels que les fibres alimentaires, sur la flore microbienne de l'appareil digestif; </a:t>
            </a:r>
          </a:p>
        </p:txBody>
      </p:sp>
      <p:sp>
        <p:nvSpPr>
          <p:cNvPr id="6" name="Rectangle 5"/>
          <p:cNvSpPr/>
          <p:nvPr/>
        </p:nvSpPr>
        <p:spPr>
          <a:xfrm>
            <a:off x="6400800" y="2599551"/>
            <a:ext cx="3048000" cy="3416320"/>
          </a:xfrm>
          <a:prstGeom prst="rect">
            <a:avLst/>
          </a:prstGeom>
        </p:spPr>
        <p:txBody>
          <a:bodyPr wrap="square">
            <a:spAutoFit/>
          </a:bodyPr>
          <a:lstStyle/>
          <a:p>
            <a:pPr algn="just"/>
            <a:r>
              <a:rPr lang="fr-FR" sz="2400" dirty="0" smtClean="0"/>
              <a:t>Le </a:t>
            </a:r>
            <a:r>
              <a:rPr lang="fr-FR" sz="2400" dirty="0" err="1" smtClean="0"/>
              <a:t>succés</a:t>
            </a:r>
            <a:r>
              <a:rPr lang="fr-FR" sz="2400" dirty="0" smtClean="0"/>
              <a:t> des </a:t>
            </a:r>
            <a:r>
              <a:rPr lang="fr-FR" sz="2400" dirty="0" err="1"/>
              <a:t>probiotiques</a:t>
            </a:r>
            <a:r>
              <a:rPr lang="fr-FR" sz="2400" dirty="0"/>
              <a:t> résulte des souches sélectionnées de ferments lactiques, lesquelles paraissent avoir un effet positif sur les fonctions intestinales. </a:t>
            </a:r>
            <a:endParaRPr lang="fr-FR" sz="2400" dirty="0"/>
          </a:p>
        </p:txBody>
      </p:sp>
    </p:spTree>
    <p:extLst>
      <p:ext uri="{BB962C8B-B14F-4D97-AF65-F5344CB8AC3E}">
        <p14:creationId xmlns:p14="http://schemas.microsoft.com/office/powerpoint/2010/main" val="2371815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4000" dirty="0" smtClean="0">
                <a:latin typeface="Arial" pitchFamily="34" charset="0"/>
                <a:cs typeface="Arial" pitchFamily="34" charset="0"/>
              </a:rPr>
              <a:t>NOMENCLATURE DES ALIMENTS </a:t>
            </a:r>
            <a:r>
              <a:rPr lang="fr-FR" sz="4000" b="1" dirty="0" smtClean="0"/>
              <a:t>:</a:t>
            </a:r>
            <a:br>
              <a:rPr lang="fr-FR" sz="4000" b="1" dirty="0" smtClean="0"/>
            </a:br>
            <a:endParaRPr lang="fr-FR" sz="4000" dirty="0"/>
          </a:p>
        </p:txBody>
      </p:sp>
      <p:sp>
        <p:nvSpPr>
          <p:cNvPr id="3" name="Espace réservé du contenu 2"/>
          <p:cNvSpPr>
            <a:spLocks noGrp="1"/>
          </p:cNvSpPr>
          <p:nvPr>
            <p:ph idx="1"/>
          </p:nvPr>
        </p:nvSpPr>
        <p:spPr/>
        <p:txBody>
          <a:bodyPr>
            <a:normAutofit/>
          </a:bodyPr>
          <a:lstStyle/>
          <a:p>
            <a:r>
              <a:rPr lang="fr-FR" sz="2800" b="1" dirty="0" smtClean="0"/>
              <a:t>Suivant leurs origines :</a:t>
            </a:r>
          </a:p>
          <a:p>
            <a:r>
              <a:rPr lang="fr-FR" sz="2800" b="1" u="sng" dirty="0" smtClean="0"/>
              <a:t>Aliments végétaux :</a:t>
            </a:r>
          </a:p>
          <a:p>
            <a:r>
              <a:rPr lang="fr-FR" sz="2800" dirty="0" smtClean="0"/>
              <a:t>Suivant la systématique: (graminées, légumineuse, algue, champignons) ;</a:t>
            </a:r>
          </a:p>
          <a:p>
            <a:r>
              <a:rPr lang="fr-FR" sz="2800" dirty="0" smtClean="0"/>
              <a:t>Suivant l’anatomie des plantes: (feuilles, fruits, graine, tubercule).</a:t>
            </a:r>
          </a:p>
          <a:p>
            <a:r>
              <a:rPr lang="fr-FR" sz="2800" b="1" u="sng" dirty="0" smtClean="0"/>
              <a:t>Aliments animaux :</a:t>
            </a:r>
          </a:p>
          <a:p>
            <a:r>
              <a:rPr lang="fr-FR" sz="2800" dirty="0" smtClean="0"/>
              <a:t>Suivant la systématique : mammifères, oiseux, poissons.</a:t>
            </a:r>
          </a:p>
          <a:p>
            <a:r>
              <a:rPr lang="fr-FR" sz="2800" dirty="0" smtClean="0"/>
              <a:t>Suivant le tissu : muscle, foie, lait.</a:t>
            </a:r>
            <a:endParaRPr lang="fr-FR"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00050" y="836295"/>
            <a:ext cx="10439400" cy="3717108"/>
          </a:xfrm>
          <a:prstGeom prst="rect">
            <a:avLst/>
          </a:prstGeom>
        </p:spPr>
        <p:txBody>
          <a:bodyPr wrap="square">
            <a:spAutoFit/>
          </a:bodyPr>
          <a:lstStyle/>
          <a:p>
            <a:endParaRPr lang="fr-FR" sz="2400" dirty="0" smtClean="0">
              <a:latin typeface="+mj-lt"/>
            </a:endParaRPr>
          </a:p>
          <a:p>
            <a:pPr algn="just">
              <a:lnSpc>
                <a:spcPct val="150000"/>
              </a:lnSpc>
            </a:pPr>
            <a:r>
              <a:rPr lang="fr-FR" sz="2400" dirty="0" smtClean="0">
                <a:latin typeface="+mj-lt"/>
              </a:rPr>
              <a:t>En </a:t>
            </a:r>
            <a:r>
              <a:rPr lang="fr-FR" sz="2400" dirty="0">
                <a:latin typeface="+mj-lt"/>
              </a:rPr>
              <a:t>résumé, les </a:t>
            </a:r>
            <a:r>
              <a:rPr lang="fr-FR" sz="2400" dirty="0" err="1">
                <a:latin typeface="+mj-lt"/>
              </a:rPr>
              <a:t>prébiotiques</a:t>
            </a:r>
            <a:r>
              <a:rPr lang="fr-FR" sz="2400" dirty="0">
                <a:latin typeface="+mj-lt"/>
              </a:rPr>
              <a:t> sont des composants alimentaires capables de stimuler de façon sélective la croissance et l'activité métabolique d'une souche bactérienne endogène colique. Les </a:t>
            </a:r>
            <a:r>
              <a:rPr lang="fr-FR" sz="2400" dirty="0" err="1">
                <a:latin typeface="+mj-lt"/>
              </a:rPr>
              <a:t>probiotiques</a:t>
            </a:r>
            <a:r>
              <a:rPr lang="fr-FR" sz="2400" dirty="0">
                <a:latin typeface="+mj-lt"/>
              </a:rPr>
              <a:t> sont des aliments tels que des laitages fermentés par des bactéries vivantes exogènes (bifides ou lactobacilles). Ces organismes vivants agissent sur la flore intestinale, surtout sur l'intestin grêle et la </a:t>
            </a:r>
            <a:r>
              <a:rPr lang="fr-FR" sz="2400" dirty="0" smtClean="0">
                <a:latin typeface="+mj-lt"/>
              </a:rPr>
              <a:t>physiologie.</a:t>
            </a:r>
            <a:endParaRPr lang="fr-FR" sz="2400" dirty="0">
              <a:latin typeface="+mj-lt"/>
            </a:endParaRPr>
          </a:p>
        </p:txBody>
      </p:sp>
    </p:spTree>
    <p:extLst>
      <p:ext uri="{BB962C8B-B14F-4D97-AF65-F5344CB8AC3E}">
        <p14:creationId xmlns:p14="http://schemas.microsoft.com/office/powerpoint/2010/main" val="6462986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386596"/>
            <a:ext cx="11068050" cy="5632311"/>
          </a:xfrm>
          <a:prstGeom prst="rect">
            <a:avLst/>
          </a:prstGeom>
        </p:spPr>
        <p:txBody>
          <a:bodyPr wrap="square">
            <a:spAutoFit/>
          </a:bodyPr>
          <a:lstStyle/>
          <a:p>
            <a:r>
              <a:rPr lang="fr-FR" sz="2400" b="1" dirty="0"/>
              <a:t>2.2. Les corps gras à la pointe de la technologie</a:t>
            </a:r>
            <a:endParaRPr lang="fr-FR" sz="2400" dirty="0"/>
          </a:p>
          <a:p>
            <a:endParaRPr lang="fr-FR" sz="2400" dirty="0"/>
          </a:p>
          <a:p>
            <a:r>
              <a:rPr lang="fr-FR" sz="2400" dirty="0" smtClean="0"/>
              <a:t> </a:t>
            </a:r>
            <a:r>
              <a:rPr lang="fr-FR" sz="2400" dirty="0"/>
              <a:t>Un régime pauvre en graisses saturées et simultanément riche en acides gras insaturés s’avère être bénéfique pour l’ensemble de la </a:t>
            </a:r>
            <a:r>
              <a:rPr lang="fr-FR" sz="2400" dirty="0" smtClean="0"/>
              <a:t>population. </a:t>
            </a:r>
          </a:p>
          <a:p>
            <a:r>
              <a:rPr lang="fr-FR" sz="2400" dirty="0" smtClean="0"/>
              <a:t>Les </a:t>
            </a:r>
            <a:r>
              <a:rPr lang="fr-FR" sz="2400" dirty="0"/>
              <a:t>acides gras insaturés aident à réduire le taux de cholestérol ainsi que le risque de maladies cardiaques. Ainsi, du pain et des </a:t>
            </a:r>
            <a:r>
              <a:rPr lang="fr-FR" sz="2400" dirty="0" err="1"/>
              <a:t>oeufs</a:t>
            </a:r>
            <a:r>
              <a:rPr lang="fr-FR" sz="2400" dirty="0"/>
              <a:t> enrichis en l'un de ces acides gras essentiels (omega-3) ont déjà été mis au point et rendu disponibles sur les marchés. </a:t>
            </a:r>
            <a:endParaRPr lang="fr-FR" sz="2400" dirty="0" smtClean="0"/>
          </a:p>
          <a:p>
            <a:r>
              <a:rPr lang="fr-FR" sz="2400" dirty="0" smtClean="0"/>
              <a:t>Le </a:t>
            </a:r>
            <a:r>
              <a:rPr lang="fr-FR" sz="2400" dirty="0"/>
              <a:t>lin et le poisson étant naturellement riches en acides gras omega-3, certaines poules sont nourries au lin. Ceci permet d'influer sur la composition en acides gras des </a:t>
            </a:r>
            <a:r>
              <a:rPr lang="fr-FR" sz="2400" dirty="0" err="1"/>
              <a:t>oeufs</a:t>
            </a:r>
            <a:r>
              <a:rPr lang="fr-FR" sz="2400" dirty="0"/>
              <a:t> pondus. </a:t>
            </a:r>
            <a:endParaRPr lang="fr-FR" sz="2400" dirty="0" smtClean="0"/>
          </a:p>
          <a:p>
            <a:endParaRPr lang="fr-FR" sz="2400" dirty="0"/>
          </a:p>
          <a:p>
            <a:r>
              <a:rPr lang="fr-FR" sz="2400" dirty="0" smtClean="0"/>
              <a:t>Des </a:t>
            </a:r>
            <a:r>
              <a:rPr lang="fr-FR" sz="2400" dirty="0"/>
              <a:t>plantes oléagineuses favorisant l'équilibre alimentaire sont déjà produites, à l'exemple de certaines variétés de canola (nom du colza d'été canadien) ou de fèves de soja. </a:t>
            </a:r>
            <a:endParaRPr lang="fr-FR" sz="2400" dirty="0" smtClean="0"/>
          </a:p>
          <a:p>
            <a:endParaRPr lang="fr-FR" sz="2400" dirty="0"/>
          </a:p>
        </p:txBody>
      </p:sp>
    </p:spTree>
    <p:extLst>
      <p:ext uri="{BB962C8B-B14F-4D97-AF65-F5344CB8AC3E}">
        <p14:creationId xmlns:p14="http://schemas.microsoft.com/office/powerpoint/2010/main" val="28625395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04850" y="494765"/>
            <a:ext cx="9982200" cy="1938992"/>
          </a:xfrm>
          <a:prstGeom prst="rect">
            <a:avLst/>
          </a:prstGeom>
        </p:spPr>
        <p:txBody>
          <a:bodyPr wrap="square">
            <a:spAutoFit/>
          </a:bodyPr>
          <a:lstStyle/>
          <a:p>
            <a:pPr algn="just"/>
            <a:r>
              <a:rPr lang="fr-FR" sz="2400" b="1" dirty="0"/>
              <a:t>2.3. Les composés biochimiques des </a:t>
            </a:r>
            <a:r>
              <a:rPr lang="fr-FR" sz="2400" b="1" dirty="0" smtClean="0"/>
              <a:t>végétaux</a:t>
            </a:r>
          </a:p>
          <a:p>
            <a:pPr algn="just"/>
            <a:endParaRPr lang="fr-FR" sz="2400" dirty="0"/>
          </a:p>
          <a:p>
            <a:pPr algn="just"/>
            <a:r>
              <a:rPr lang="fr-FR" sz="2400" dirty="0"/>
              <a:t>Toutes les plantes contiennent de nombreux agents </a:t>
            </a:r>
            <a:r>
              <a:rPr lang="fr-FR" sz="2400" dirty="0" err="1"/>
              <a:t>phythochimiques</a:t>
            </a:r>
            <a:r>
              <a:rPr lang="fr-FR" sz="2400" dirty="0"/>
              <a:t>, habituellement présents en concentrations infimes. Ces composés peuvent exercer des effets spécifiques importants dans l'organisme.</a:t>
            </a:r>
            <a:endParaRPr lang="fr-FR" sz="2400" dirty="0"/>
          </a:p>
        </p:txBody>
      </p:sp>
      <p:sp>
        <p:nvSpPr>
          <p:cNvPr id="5" name="Rectangle 4"/>
          <p:cNvSpPr/>
          <p:nvPr/>
        </p:nvSpPr>
        <p:spPr>
          <a:xfrm>
            <a:off x="285750" y="2625953"/>
            <a:ext cx="10820400" cy="2677656"/>
          </a:xfrm>
          <a:prstGeom prst="rect">
            <a:avLst/>
          </a:prstGeom>
        </p:spPr>
        <p:txBody>
          <a:bodyPr wrap="square">
            <a:spAutoFit/>
          </a:bodyPr>
          <a:lstStyle/>
          <a:p>
            <a:pPr algn="just"/>
            <a:r>
              <a:rPr lang="fr-FR" sz="2400" dirty="0"/>
              <a:t>Les </a:t>
            </a:r>
            <a:r>
              <a:rPr lang="fr-FR" sz="2400" dirty="0" err="1"/>
              <a:t>stanols</a:t>
            </a:r>
            <a:r>
              <a:rPr lang="fr-FR" sz="2400" dirty="0"/>
              <a:t> des graines de soja, du blé et du riz peuvent abaisser des taux de cholestérol élevés en le simulant dans l'intestin par conséquent en en diminuant l'absorption intestinale. D'ailleurs, les efforts des biotechnologies en agriculture visant à accroître le contenu des composés </a:t>
            </a:r>
            <a:r>
              <a:rPr lang="fr-FR" sz="2400" dirty="0" err="1"/>
              <a:t>phytochimiques</a:t>
            </a:r>
            <a:r>
              <a:rPr lang="fr-FR" sz="2400" dirty="0"/>
              <a:t> désirés dans les récoltes, leur isolement et l'enrichissement des aliments spéciaux formulés avec ces composants est, dès à présent en progrès et les premiers produits de cette catégorie viennent d'entrer sur le marché.</a:t>
            </a:r>
          </a:p>
        </p:txBody>
      </p:sp>
    </p:spTree>
    <p:extLst>
      <p:ext uri="{BB962C8B-B14F-4D97-AF65-F5344CB8AC3E}">
        <p14:creationId xmlns:p14="http://schemas.microsoft.com/office/powerpoint/2010/main" val="19250062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0500" y="227350"/>
            <a:ext cx="10915650" cy="6924973"/>
          </a:xfrm>
          <a:prstGeom prst="rect">
            <a:avLst/>
          </a:prstGeom>
          <a:solidFill>
            <a:schemeClr val="bg1"/>
          </a:solidFill>
        </p:spPr>
        <p:txBody>
          <a:bodyPr wrap="square">
            <a:spAutoFit/>
          </a:bodyPr>
          <a:lstStyle/>
          <a:p>
            <a:pPr algn="just"/>
            <a:r>
              <a:rPr lang="fr-FR" sz="2400" b="1" dirty="0"/>
              <a:t>*Les antioxydants : </a:t>
            </a:r>
            <a:endParaRPr lang="fr-FR" sz="2400" dirty="0"/>
          </a:p>
          <a:p>
            <a:pPr algn="just"/>
            <a:endParaRPr lang="fr-FR" sz="2400" dirty="0" smtClean="0"/>
          </a:p>
          <a:p>
            <a:pPr algn="just">
              <a:lnSpc>
                <a:spcPct val="150000"/>
              </a:lnSpc>
            </a:pPr>
            <a:r>
              <a:rPr lang="fr-FR" sz="2400" dirty="0" smtClean="0"/>
              <a:t>Les </a:t>
            </a:r>
            <a:r>
              <a:rPr lang="fr-FR" sz="2400" dirty="0"/>
              <a:t>vitamines C et E ainsi que les caroténoïdes sont considérés comme les antioxydants et les renforçateurs de notre système immunitaire et les plus importants. </a:t>
            </a:r>
            <a:endParaRPr lang="fr-FR" sz="2400" dirty="0" smtClean="0"/>
          </a:p>
          <a:p>
            <a:pPr algn="just">
              <a:lnSpc>
                <a:spcPct val="150000"/>
              </a:lnSpc>
            </a:pPr>
            <a:r>
              <a:rPr lang="fr-FR" sz="2400" dirty="0" smtClean="0"/>
              <a:t>A </a:t>
            </a:r>
            <a:r>
              <a:rPr lang="fr-FR" sz="2400" dirty="0"/>
              <a:t>côté des vitamines et des caroténoïdes, des études récentes portant sur plusieurs autres composants </a:t>
            </a:r>
            <a:r>
              <a:rPr lang="fr-FR" sz="2400" dirty="0" err="1"/>
              <a:t>phytochimiques</a:t>
            </a:r>
            <a:r>
              <a:rPr lang="fr-FR" sz="2400" dirty="0"/>
              <a:t> (tels les composés phénoliques) montrent leurs effets bénéfiques sur les troubles chroniques comme sur les troubles </a:t>
            </a:r>
            <a:r>
              <a:rPr lang="fr-FR" sz="2400" dirty="0" smtClean="0"/>
              <a:t>cardio-vasculaires. </a:t>
            </a:r>
            <a:r>
              <a:rPr lang="fr-FR" sz="2400" dirty="0"/>
              <a:t>Ils contribuent à réduire le taux de cholestérol </a:t>
            </a:r>
            <a:r>
              <a:rPr lang="fr-FR" sz="2400" dirty="0" smtClean="0"/>
              <a:t>LDL </a:t>
            </a:r>
            <a:r>
              <a:rPr lang="fr-FR" sz="2400" dirty="0"/>
              <a:t>prévenant ainsi les dépôts de plaques dans les vaisseaux sanguins. Le rôle des antioxydants dans la prévention du cancer fait également l'objet d'investigations. Le cancer est causé par l'altération de gènes des cellules du </a:t>
            </a:r>
            <a:r>
              <a:rPr lang="fr-FR" sz="2400" dirty="0" smtClean="0"/>
              <a:t>corps, elles </a:t>
            </a:r>
            <a:r>
              <a:rPr lang="fr-FR" sz="2400" dirty="0"/>
              <a:t>prolifèrent au détriment de leur environnement. Les antioxydants capturent et neutralisent certaines substances qui peuvent endommager le matériel génétique par oxydation. </a:t>
            </a:r>
          </a:p>
        </p:txBody>
      </p:sp>
    </p:spTree>
    <p:extLst>
      <p:ext uri="{BB962C8B-B14F-4D97-AF65-F5344CB8AC3E}">
        <p14:creationId xmlns:p14="http://schemas.microsoft.com/office/powerpoint/2010/main" val="35326082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791450" y="1071086"/>
            <a:ext cx="3048000" cy="5262979"/>
          </a:xfrm>
          <a:prstGeom prst="rect">
            <a:avLst/>
          </a:prstGeom>
          <a:solidFill>
            <a:schemeClr val="bg1">
              <a:lumMod val="85000"/>
            </a:schemeClr>
          </a:solidFill>
        </p:spPr>
        <p:txBody>
          <a:bodyPr wrap="square">
            <a:spAutoFit/>
          </a:bodyPr>
          <a:lstStyle/>
          <a:p>
            <a:pPr algn="just"/>
            <a:r>
              <a:rPr lang="fr-FR" sz="2400" dirty="0" smtClean="0"/>
              <a:t>La </a:t>
            </a:r>
            <a:r>
              <a:rPr lang="fr-FR" sz="2400" dirty="0"/>
              <a:t>sinigrine et ses métabolites proviennent de ce groupe. Les recherches suggèrent que les cellules tumorales sont conduites à s’autodétruire sous l'impact de la </a:t>
            </a:r>
            <a:r>
              <a:rPr lang="fr-FR" sz="2400" dirty="0" smtClean="0"/>
              <a:t>sinigrine. </a:t>
            </a:r>
            <a:r>
              <a:rPr lang="fr-FR" sz="2400" dirty="0"/>
              <a:t>Des essais sont en cours pour produire des variétés de brocoli à haute teneur en </a:t>
            </a:r>
            <a:r>
              <a:rPr lang="fr-FR" sz="2400" dirty="0" err="1"/>
              <a:t>glucosinolate</a:t>
            </a:r>
            <a:r>
              <a:rPr lang="fr-FR" sz="2400" dirty="0"/>
              <a:t>.</a:t>
            </a:r>
            <a:endParaRPr lang="fr-FR" sz="2400" dirty="0"/>
          </a:p>
        </p:txBody>
      </p:sp>
      <p:sp>
        <p:nvSpPr>
          <p:cNvPr id="5" name="Rectangle 4"/>
          <p:cNvSpPr/>
          <p:nvPr/>
        </p:nvSpPr>
        <p:spPr>
          <a:xfrm>
            <a:off x="514350" y="1071086"/>
            <a:ext cx="3048000" cy="2308324"/>
          </a:xfrm>
          <a:prstGeom prst="rect">
            <a:avLst/>
          </a:prstGeom>
          <a:solidFill>
            <a:schemeClr val="bg2">
              <a:lumMod val="75000"/>
            </a:schemeClr>
          </a:solidFill>
        </p:spPr>
        <p:txBody>
          <a:bodyPr wrap="square">
            <a:spAutoFit/>
          </a:bodyPr>
          <a:lstStyle/>
          <a:p>
            <a:pPr algn="just"/>
            <a:r>
              <a:rPr lang="fr-FR" sz="2400" dirty="0"/>
              <a:t>le </a:t>
            </a:r>
            <a:r>
              <a:rPr lang="fr-FR" sz="2400" dirty="0" err="1"/>
              <a:t>lycopène</a:t>
            </a:r>
            <a:r>
              <a:rPr lang="fr-FR" sz="2400" dirty="0"/>
              <a:t> présent dans les tomates est un caroténoïde pouvant aider à se protéger contre le cancer de la prostate. </a:t>
            </a:r>
          </a:p>
        </p:txBody>
      </p:sp>
      <p:sp>
        <p:nvSpPr>
          <p:cNvPr id="6" name="Rectangle 5"/>
          <p:cNvSpPr/>
          <p:nvPr/>
        </p:nvSpPr>
        <p:spPr>
          <a:xfrm>
            <a:off x="4191000" y="1227594"/>
            <a:ext cx="3048000" cy="2677656"/>
          </a:xfrm>
          <a:prstGeom prst="rect">
            <a:avLst/>
          </a:prstGeom>
          <a:solidFill>
            <a:schemeClr val="bg1">
              <a:lumMod val="85000"/>
            </a:schemeClr>
          </a:solidFill>
        </p:spPr>
        <p:txBody>
          <a:bodyPr wrap="square">
            <a:spAutoFit/>
          </a:bodyPr>
          <a:lstStyle/>
          <a:p>
            <a:pPr algn="just"/>
            <a:r>
              <a:rPr lang="fr-FR" sz="2400" dirty="0"/>
              <a:t>Les </a:t>
            </a:r>
            <a:r>
              <a:rPr lang="fr-FR" sz="2400" dirty="0" err="1"/>
              <a:t>glucosinolates</a:t>
            </a:r>
            <a:r>
              <a:rPr lang="fr-FR" sz="2400" dirty="0"/>
              <a:t>, que l'on trouve en grand nombre dans les choux, sont désormais connus pour avoir des propriétés anti-</a:t>
            </a:r>
            <a:r>
              <a:rPr lang="fr-FR" sz="2400" dirty="0" err="1"/>
              <a:t>carcinogéniques</a:t>
            </a:r>
            <a:r>
              <a:rPr lang="fr-FR" sz="2400" dirty="0"/>
              <a:t>. </a:t>
            </a:r>
            <a:endParaRPr lang="fr-FR" sz="2400" dirty="0"/>
          </a:p>
        </p:txBody>
      </p:sp>
    </p:spTree>
    <p:extLst>
      <p:ext uri="{BB962C8B-B14F-4D97-AF65-F5344CB8AC3E}">
        <p14:creationId xmlns:p14="http://schemas.microsoft.com/office/powerpoint/2010/main" val="41445581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5750" y="596384"/>
            <a:ext cx="10858500" cy="2308324"/>
          </a:xfrm>
          <a:prstGeom prst="rect">
            <a:avLst/>
          </a:prstGeom>
        </p:spPr>
        <p:txBody>
          <a:bodyPr wrap="square">
            <a:spAutoFit/>
          </a:bodyPr>
          <a:lstStyle/>
          <a:p>
            <a:pPr marL="342900" indent="-342900" algn="ctr">
              <a:buFont typeface="Arial" charset="0"/>
              <a:buChar char="•"/>
            </a:pPr>
            <a:r>
              <a:rPr lang="fr-FR" sz="2400" b="1" dirty="0" smtClean="0"/>
              <a:t>Les </a:t>
            </a:r>
            <a:r>
              <a:rPr lang="fr-FR" sz="2400" b="1" dirty="0" err="1"/>
              <a:t>phytoestrogènes</a:t>
            </a:r>
            <a:r>
              <a:rPr lang="fr-FR" sz="2400" b="1" dirty="0"/>
              <a:t> </a:t>
            </a:r>
            <a:r>
              <a:rPr lang="fr-FR" sz="2400" b="1" dirty="0" smtClean="0"/>
              <a:t>:</a:t>
            </a:r>
          </a:p>
          <a:p>
            <a:pPr marL="342900" indent="-342900" algn="ctr">
              <a:buFont typeface="Arial" charset="0"/>
              <a:buChar char="•"/>
            </a:pPr>
            <a:endParaRPr lang="fr-FR" sz="2400" b="1" dirty="0" smtClean="0"/>
          </a:p>
          <a:p>
            <a:r>
              <a:rPr lang="fr-FR" sz="2400" dirty="0" smtClean="0"/>
              <a:t>Les </a:t>
            </a:r>
            <a:r>
              <a:rPr lang="fr-FR" sz="2400" dirty="0" err="1"/>
              <a:t>phytoestrogènes</a:t>
            </a:r>
            <a:r>
              <a:rPr lang="fr-FR" sz="2400" dirty="0"/>
              <a:t>, c'est à dire les substances végétales qui s'expriment à la manière de certaines hormones dans le corps, appartiennent à un autre groupe de </a:t>
            </a:r>
            <a:r>
              <a:rPr lang="fr-FR" sz="2400" dirty="0" smtClean="0"/>
              <a:t>composés </a:t>
            </a:r>
            <a:r>
              <a:rPr lang="fr-FR" sz="2400" dirty="0" err="1" smtClean="0"/>
              <a:t>phytochimiques</a:t>
            </a:r>
            <a:r>
              <a:rPr lang="fr-FR" sz="2400" dirty="0"/>
              <a:t>.</a:t>
            </a:r>
            <a:endParaRPr lang="fr-FR" sz="2400" b="1" dirty="0" smtClean="0"/>
          </a:p>
          <a:p>
            <a:pPr marL="342900" indent="-342900" algn="ctr">
              <a:buFont typeface="Arial" charset="0"/>
              <a:buChar char="•"/>
            </a:pPr>
            <a:endParaRPr lang="fr-FR" sz="2400" dirty="0"/>
          </a:p>
        </p:txBody>
      </p:sp>
      <p:sp>
        <p:nvSpPr>
          <p:cNvPr id="5" name="Rectangle 4"/>
          <p:cNvSpPr/>
          <p:nvPr/>
        </p:nvSpPr>
        <p:spPr>
          <a:xfrm>
            <a:off x="609600" y="2828835"/>
            <a:ext cx="3048000" cy="4524315"/>
          </a:xfrm>
          <a:prstGeom prst="rect">
            <a:avLst/>
          </a:prstGeom>
        </p:spPr>
        <p:txBody>
          <a:bodyPr wrap="square">
            <a:spAutoFit/>
          </a:bodyPr>
          <a:lstStyle/>
          <a:p>
            <a:pPr algn="just"/>
            <a:r>
              <a:rPr lang="fr-FR" sz="2400" dirty="0"/>
              <a:t>Comparativement à la situation dans les autres régions du monde, le niveau de consommation relativement élevé de produits à base de soja est considéré comme une raison de la faible occurrence de cancers du sein dans les pays asiatiques</a:t>
            </a:r>
            <a:endParaRPr lang="fr-FR" sz="2400" dirty="0"/>
          </a:p>
        </p:txBody>
      </p:sp>
      <p:sp>
        <p:nvSpPr>
          <p:cNvPr id="6" name="Rectangle 5"/>
          <p:cNvSpPr/>
          <p:nvPr/>
        </p:nvSpPr>
        <p:spPr>
          <a:xfrm>
            <a:off x="4210050" y="2933193"/>
            <a:ext cx="3048000" cy="4154984"/>
          </a:xfrm>
          <a:prstGeom prst="rect">
            <a:avLst/>
          </a:prstGeom>
        </p:spPr>
        <p:txBody>
          <a:bodyPr wrap="square">
            <a:spAutoFit/>
          </a:bodyPr>
          <a:lstStyle/>
          <a:p>
            <a:pPr algn="just"/>
            <a:r>
              <a:rPr lang="fr-FR" sz="2400" dirty="0"/>
              <a:t>Des </a:t>
            </a:r>
            <a:r>
              <a:rPr lang="fr-FR" sz="2400" dirty="0" err="1"/>
              <a:t>phytoestrogènes</a:t>
            </a:r>
            <a:r>
              <a:rPr lang="fr-FR" sz="2400" dirty="0"/>
              <a:t> tels que les </a:t>
            </a:r>
            <a:r>
              <a:rPr lang="fr-FR" sz="2400" dirty="0" err="1"/>
              <a:t>isoflavones</a:t>
            </a:r>
            <a:r>
              <a:rPr lang="fr-FR" sz="2400" dirty="0"/>
              <a:t> comptent parmi les </a:t>
            </a:r>
            <a:r>
              <a:rPr lang="fr-FR" sz="2400" dirty="0" err="1"/>
              <a:t>phytochimiques</a:t>
            </a:r>
            <a:r>
              <a:rPr lang="fr-FR" sz="2400" dirty="0"/>
              <a:t> les plus précieux. Ils diminueraient le risque de troubles cardiaques par inhibition de la formation de caillots de sang. </a:t>
            </a:r>
            <a:endParaRPr lang="fr-FR" sz="2400" dirty="0"/>
          </a:p>
        </p:txBody>
      </p:sp>
      <p:sp>
        <p:nvSpPr>
          <p:cNvPr id="7" name="Rectangle 6"/>
          <p:cNvSpPr/>
          <p:nvPr/>
        </p:nvSpPr>
        <p:spPr>
          <a:xfrm>
            <a:off x="7867650" y="2942628"/>
            <a:ext cx="3048000" cy="4524315"/>
          </a:xfrm>
          <a:prstGeom prst="rect">
            <a:avLst/>
          </a:prstGeom>
        </p:spPr>
        <p:txBody>
          <a:bodyPr wrap="square">
            <a:spAutoFit/>
          </a:bodyPr>
          <a:lstStyle/>
          <a:p>
            <a:pPr algn="just"/>
            <a:r>
              <a:rPr lang="fr-FR" sz="2400" dirty="0"/>
              <a:t>Des études démontrent qu'ils aident à la prévention ou au soulagement de l'ostéoporose et des symptômes liés à la ménopause en suppléant au manque d'</a:t>
            </a:r>
            <a:r>
              <a:rPr lang="fr-FR" sz="2400" dirty="0" err="1"/>
              <a:t>oestrogènes</a:t>
            </a:r>
            <a:r>
              <a:rPr lang="fr-FR" sz="2400" dirty="0"/>
              <a:t>, quand leur production vient à décliner chez les </a:t>
            </a:r>
            <a:r>
              <a:rPr lang="fr-FR" sz="2400" dirty="0" err="1" smtClean="0"/>
              <a:t>femmesménopausées</a:t>
            </a:r>
            <a:r>
              <a:rPr lang="fr-FR" sz="2400" dirty="0"/>
              <a:t>.</a:t>
            </a:r>
          </a:p>
        </p:txBody>
      </p:sp>
    </p:spTree>
    <p:extLst>
      <p:ext uri="{BB962C8B-B14F-4D97-AF65-F5344CB8AC3E}">
        <p14:creationId xmlns:p14="http://schemas.microsoft.com/office/powerpoint/2010/main" val="24028387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71170" y="329684"/>
            <a:ext cx="3760966" cy="461665"/>
          </a:xfrm>
          <a:prstGeom prst="rect">
            <a:avLst/>
          </a:prstGeom>
        </p:spPr>
        <p:txBody>
          <a:bodyPr wrap="none">
            <a:spAutoFit/>
          </a:bodyPr>
          <a:lstStyle/>
          <a:p>
            <a:r>
              <a:rPr lang="fr-FR" sz="2400" b="1" i="1" dirty="0"/>
              <a:t>3. Approches toxicologiques</a:t>
            </a:r>
            <a:endParaRPr lang="fr-FR" sz="2400" i="1" dirty="0"/>
          </a:p>
        </p:txBody>
      </p:sp>
      <p:sp>
        <p:nvSpPr>
          <p:cNvPr id="5" name="Rectangle 4"/>
          <p:cNvSpPr/>
          <p:nvPr/>
        </p:nvSpPr>
        <p:spPr>
          <a:xfrm>
            <a:off x="457200" y="1213188"/>
            <a:ext cx="10515600" cy="1938992"/>
          </a:xfrm>
          <a:prstGeom prst="rect">
            <a:avLst/>
          </a:prstGeom>
          <a:solidFill>
            <a:srgbClr val="FFFF00"/>
          </a:solidFill>
        </p:spPr>
        <p:txBody>
          <a:bodyPr wrap="square">
            <a:spAutoFit/>
          </a:bodyPr>
          <a:lstStyle/>
          <a:p>
            <a:pPr algn="just"/>
            <a:r>
              <a:rPr lang="fr-FR" sz="2400" dirty="0"/>
              <a:t>La non-toxicité de l’aliment, est une exigence de sécurité en principe absolue, l’aliment ne doit comporter aucun élément toxique à des doses dangereuses pour le consommateur, doses dont l’évaluation doit prendre en compte l’importance et la fréquence de consommation. La cause de la toxicité de l’aliment peut être de nature chimique (métaux lourds, nitrates, etc……), ou bactériologique (toxines).</a:t>
            </a:r>
          </a:p>
        </p:txBody>
      </p:sp>
      <p:sp>
        <p:nvSpPr>
          <p:cNvPr id="6" name="Rectangle 5"/>
          <p:cNvSpPr/>
          <p:nvPr/>
        </p:nvSpPr>
        <p:spPr>
          <a:xfrm>
            <a:off x="457200" y="3293239"/>
            <a:ext cx="10515600" cy="3416320"/>
          </a:xfrm>
          <a:prstGeom prst="rect">
            <a:avLst/>
          </a:prstGeom>
          <a:solidFill>
            <a:srgbClr val="42DEC4"/>
          </a:solidFill>
        </p:spPr>
        <p:txBody>
          <a:bodyPr wrap="square">
            <a:spAutoFit/>
          </a:bodyPr>
          <a:lstStyle/>
          <a:p>
            <a:pPr algn="just"/>
            <a:r>
              <a:rPr lang="fr-FR" sz="2400" dirty="0"/>
              <a:t>Les exigences en termes de sécurité alimentaire sont d'égale importance tout au long de l'ensemble de la chaîne de production alimentaire. </a:t>
            </a:r>
            <a:endParaRPr lang="fr-FR" sz="2400" dirty="0" smtClean="0"/>
          </a:p>
          <a:p>
            <a:pPr algn="just"/>
            <a:r>
              <a:rPr lang="fr-FR" sz="2400" dirty="0" smtClean="0"/>
              <a:t>De </a:t>
            </a:r>
            <a:r>
              <a:rPr lang="fr-FR" sz="2400" dirty="0"/>
              <a:t>la récolte des matières premières au stockage à domicile des produits alimentaires </a:t>
            </a:r>
            <a:r>
              <a:rPr lang="fr-FR" sz="2400" dirty="0" smtClean="0"/>
              <a:t>transformés. </a:t>
            </a:r>
          </a:p>
          <a:p>
            <a:pPr algn="just"/>
            <a:r>
              <a:rPr lang="fr-FR" sz="2400" dirty="0" smtClean="0"/>
              <a:t>la </a:t>
            </a:r>
            <a:r>
              <a:rPr lang="fr-FR" sz="2400" dirty="0"/>
              <a:t>principale préoccupation est d’empêcher la prolifération des organismes indésirables qui rendent les aliments impropres à la consommation. Satisfaire aux normes de sécurité tout en maintenant la qualité organoleptique des aliments représente un challenge que seuls les efforts d'une technologie sophistiquée sont à même de relever.</a:t>
            </a:r>
          </a:p>
        </p:txBody>
      </p:sp>
    </p:spTree>
    <p:extLst>
      <p:ext uri="{BB962C8B-B14F-4D97-AF65-F5344CB8AC3E}">
        <p14:creationId xmlns:p14="http://schemas.microsoft.com/office/powerpoint/2010/main" val="149818045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9550" y="58847"/>
            <a:ext cx="10991850" cy="6001643"/>
          </a:xfrm>
          <a:prstGeom prst="rect">
            <a:avLst/>
          </a:prstGeom>
        </p:spPr>
        <p:txBody>
          <a:bodyPr wrap="square">
            <a:spAutoFit/>
          </a:bodyPr>
          <a:lstStyle/>
          <a:p>
            <a:pPr algn="just"/>
            <a:r>
              <a:rPr lang="fr-FR" sz="2400" b="1" dirty="0"/>
              <a:t>1- Les composés antinutritionnels</a:t>
            </a:r>
          </a:p>
          <a:p>
            <a:pPr algn="just"/>
            <a:r>
              <a:rPr lang="fr-FR" sz="2400" b="1" dirty="0"/>
              <a:t>Les biotechnologies végétales modernes sont employées pour développer de nouvelles variétés à teneur réduite en constituants indésirables. </a:t>
            </a:r>
            <a:r>
              <a:rPr lang="fr-FR" sz="2400" dirty="0"/>
              <a:t>Certains aliments peuvent générer des problèmes chez les personnes présentant des </a:t>
            </a:r>
            <a:r>
              <a:rPr lang="fr-FR" sz="2400" b="1" dirty="0"/>
              <a:t>allergies alimentaires</a:t>
            </a:r>
            <a:r>
              <a:rPr lang="fr-FR" sz="2400" dirty="0"/>
              <a:t>. Toutefois, des végétaux hypoallergéniques ne peuvent être produits qu'à la condition préalable d'avoir </a:t>
            </a:r>
            <a:r>
              <a:rPr lang="fr-FR" sz="2400" b="1" dirty="0"/>
              <a:t>identifié</a:t>
            </a:r>
            <a:r>
              <a:rPr lang="fr-FR" sz="2400" dirty="0"/>
              <a:t> les protéines </a:t>
            </a:r>
            <a:r>
              <a:rPr lang="fr-FR" sz="2400" dirty="0" err="1"/>
              <a:t>allergo</a:t>
            </a:r>
            <a:r>
              <a:rPr lang="fr-FR" sz="2400" dirty="0"/>
              <a:t>-inductrices (allergènes</a:t>
            </a:r>
            <a:r>
              <a:rPr lang="fr-FR" sz="2400" dirty="0" smtClean="0"/>
              <a:t>).</a:t>
            </a:r>
          </a:p>
          <a:p>
            <a:pPr algn="just"/>
            <a:r>
              <a:rPr lang="fr-FR" sz="2400" dirty="0" smtClean="0"/>
              <a:t>La </a:t>
            </a:r>
            <a:r>
              <a:rPr lang="fr-FR" sz="2400" dirty="0"/>
              <a:t>suppression d'allergènes pose encore des contraintes technologiques, mais il s'agit sans doute de l'une des perspectives de développement les plus prometteuses en matière de biotechnologie végétale. </a:t>
            </a:r>
            <a:endParaRPr lang="fr-FR" sz="2400" dirty="0" smtClean="0"/>
          </a:p>
          <a:p>
            <a:pPr algn="just"/>
            <a:r>
              <a:rPr lang="fr-FR" sz="2400" dirty="0" smtClean="0"/>
              <a:t>Les </a:t>
            </a:r>
            <a:r>
              <a:rPr lang="fr-FR" sz="2400" dirty="0"/>
              <a:t>scientifiques ont créé de nouvelles variétés de riz appauvries en protéines allergéniques. </a:t>
            </a:r>
            <a:endParaRPr lang="fr-FR" sz="2400" dirty="0" smtClean="0"/>
          </a:p>
          <a:p>
            <a:pPr algn="just"/>
            <a:r>
              <a:rPr lang="fr-FR" sz="2400" dirty="0" smtClean="0"/>
              <a:t>L’objectif </a:t>
            </a:r>
            <a:r>
              <a:rPr lang="fr-FR" sz="2400" dirty="0"/>
              <a:t>est de produire des variétés qui ne contiennent aucun des allergènes prédominants et qui conviennent ainsi aux consommateurs les plus sensibles. Pertinemment adaptées, des variétés de blé, de riz ou d'orge pourraient aussi être bénéfiques aux personnes souffrant de maladie </a:t>
            </a:r>
            <a:r>
              <a:rPr lang="fr-FR" sz="2400" dirty="0" err="1"/>
              <a:t>coéliaque</a:t>
            </a:r>
            <a:r>
              <a:rPr lang="fr-FR" sz="2400" dirty="0"/>
              <a:t> (troubles de l'absorption intestinale).</a:t>
            </a:r>
          </a:p>
        </p:txBody>
      </p:sp>
    </p:spTree>
    <p:extLst>
      <p:ext uri="{BB962C8B-B14F-4D97-AF65-F5344CB8AC3E}">
        <p14:creationId xmlns:p14="http://schemas.microsoft.com/office/powerpoint/2010/main" val="21468623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0500" y="478959"/>
            <a:ext cx="10877550" cy="6001643"/>
          </a:xfrm>
          <a:prstGeom prst="rect">
            <a:avLst/>
          </a:prstGeom>
        </p:spPr>
        <p:txBody>
          <a:bodyPr wrap="square">
            <a:spAutoFit/>
          </a:bodyPr>
          <a:lstStyle/>
          <a:p>
            <a:pPr algn="just"/>
            <a:r>
              <a:rPr lang="fr-FR" sz="2400" b="1" dirty="0"/>
              <a:t>2- Les micro-organismes indésirables</a:t>
            </a:r>
          </a:p>
          <a:p>
            <a:pPr algn="just"/>
            <a:r>
              <a:rPr lang="fr-FR" sz="2400" dirty="0"/>
              <a:t>Les micro-organismes indésirables tels que la Listéria, la Salmonelle, le </a:t>
            </a:r>
            <a:r>
              <a:rPr lang="fr-FR" sz="2400" dirty="0" err="1"/>
              <a:t>Clostidium</a:t>
            </a:r>
            <a:r>
              <a:rPr lang="fr-FR" sz="2400" dirty="0"/>
              <a:t> ou les Escherichia coli, nécessitent pour se développer, de l'humidité, des valeurs de pH neutre, de faibles concentrations de sel et de sucre, et des températures modérées. Des travaux ont été entrepris afin de prévenir la prolifération de ces micro-organismes. </a:t>
            </a:r>
            <a:endParaRPr lang="fr-FR" sz="2400" dirty="0" smtClean="0"/>
          </a:p>
          <a:p>
            <a:pPr algn="just"/>
            <a:r>
              <a:rPr lang="fr-FR" sz="2400" dirty="0"/>
              <a:t>*</a:t>
            </a:r>
            <a:r>
              <a:rPr lang="fr-FR" sz="2400" dirty="0" smtClean="0"/>
              <a:t>Par </a:t>
            </a:r>
            <a:r>
              <a:rPr lang="fr-FR" sz="2400" dirty="0"/>
              <a:t>exemple par combinaisons variées de traitements thermiques et acides, addition d'</a:t>
            </a:r>
            <a:r>
              <a:rPr lang="fr-FR" sz="2400" dirty="0" err="1"/>
              <a:t>anti-microbiens</a:t>
            </a:r>
            <a:r>
              <a:rPr lang="fr-FR" sz="2400" dirty="0"/>
              <a:t>, vibrations d'amplitude </a:t>
            </a:r>
            <a:r>
              <a:rPr lang="fr-FR" sz="2400" dirty="0" smtClean="0"/>
              <a:t>magnétique; </a:t>
            </a:r>
          </a:p>
          <a:p>
            <a:pPr algn="just"/>
            <a:r>
              <a:rPr lang="fr-FR" sz="2400" dirty="0" smtClean="0"/>
              <a:t>*Comme </a:t>
            </a:r>
            <a:r>
              <a:rPr lang="fr-FR" sz="2400" dirty="0"/>
              <a:t>la chaleur est susceptible de détruire des ingrédients alimentaires fragiles, tels les vitamines, le traitement thermique moderne des aliments implique de très brèves émissions de chaleur, entrecoupées de phases de refroidissement. </a:t>
            </a:r>
            <a:endParaRPr lang="fr-FR" sz="2400" dirty="0" smtClean="0"/>
          </a:p>
          <a:p>
            <a:pPr algn="just"/>
            <a:r>
              <a:rPr lang="fr-FR" sz="2400" dirty="0" smtClean="0"/>
              <a:t>*Une </a:t>
            </a:r>
            <a:r>
              <a:rPr lang="fr-FR" sz="2400" dirty="0"/>
              <a:t>autre voie permettant de combattre la prolifération microbienne réside dans l'extraction de l'eau, par séchage industriel des fruits au moyen de micro-ondes ou par atomisation du lait. Le séchage par micro-ondes offre l'avantage de températures relativement douces combinées avec la réduction de niveaux d'humidité préexistants, résultat obtenu tout en préservant les nutriments et parfums intéressants</a:t>
            </a:r>
            <a:r>
              <a:rPr lang="fr-FR" sz="2400" dirty="0" smtClean="0"/>
              <a:t>.</a:t>
            </a:r>
            <a:endParaRPr lang="fr-FR" sz="2400" dirty="0"/>
          </a:p>
        </p:txBody>
      </p:sp>
    </p:spTree>
    <p:extLst>
      <p:ext uri="{BB962C8B-B14F-4D97-AF65-F5344CB8AC3E}">
        <p14:creationId xmlns:p14="http://schemas.microsoft.com/office/powerpoint/2010/main" val="19064289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6700" y="495122"/>
            <a:ext cx="10801350" cy="4893647"/>
          </a:xfrm>
          <a:prstGeom prst="rect">
            <a:avLst/>
          </a:prstGeom>
        </p:spPr>
        <p:txBody>
          <a:bodyPr wrap="square">
            <a:spAutoFit/>
          </a:bodyPr>
          <a:lstStyle/>
          <a:p>
            <a:pPr algn="just"/>
            <a:r>
              <a:rPr lang="fr-FR" sz="2400" dirty="0" smtClean="0"/>
              <a:t>*La </a:t>
            </a:r>
            <a:r>
              <a:rPr lang="fr-FR" sz="2400" dirty="0"/>
              <a:t>filtration d'air, le conditionnement aseptique et les atmosphères modifiées sont des procédés utilisés pour limiter l'altération des aliments mais la congélation joue encore un rôle clef. </a:t>
            </a:r>
            <a:endParaRPr lang="fr-FR" sz="2400" dirty="0" smtClean="0"/>
          </a:p>
          <a:p>
            <a:pPr algn="just"/>
            <a:r>
              <a:rPr lang="fr-FR" sz="2400" dirty="0" smtClean="0"/>
              <a:t>D'ailleurs</a:t>
            </a:r>
            <a:r>
              <a:rPr lang="fr-FR" sz="2400" dirty="0"/>
              <a:t>, les recherches actuelles concentrent leurs efforts sur les modifications des nutriments et textures des denrées alimentaires pendant leur stockage au froid, notamment en vue d'optimiser les procédés de congélation et la composition des produits. </a:t>
            </a:r>
            <a:endParaRPr lang="fr-FR" sz="2400" dirty="0" smtClean="0"/>
          </a:p>
          <a:p>
            <a:pPr algn="just"/>
            <a:r>
              <a:rPr lang="fr-FR" sz="2400" dirty="0" smtClean="0"/>
              <a:t>*Un </a:t>
            </a:r>
            <a:r>
              <a:rPr lang="fr-FR" sz="2400" dirty="0"/>
              <a:t>autre développement récent consiste en l'application de la pasteurisation à haute pression aux produits à base de fruits. Cette méthode augmentera la durée de conservation des produits tout en préservant leur contenu nutritionnel, leurs arômes et leurs couleurs. </a:t>
            </a:r>
            <a:endParaRPr lang="fr-FR" sz="2400" dirty="0" smtClean="0"/>
          </a:p>
          <a:p>
            <a:pPr algn="just"/>
            <a:r>
              <a:rPr lang="fr-FR" sz="2400" dirty="0"/>
              <a:t>*</a:t>
            </a:r>
            <a:r>
              <a:rPr lang="fr-FR" sz="2400" dirty="0" smtClean="0"/>
              <a:t>L'irradiation </a:t>
            </a:r>
            <a:r>
              <a:rPr lang="fr-FR" sz="2400" dirty="0"/>
              <a:t>par rayons ultraviolets lors du traitement industriel de l'eau est une méthode de désinfection de plus en plus couramment </a:t>
            </a:r>
            <a:r>
              <a:rPr lang="fr-FR" sz="2400" dirty="0" smtClean="0"/>
              <a:t>employée. </a:t>
            </a:r>
            <a:endParaRPr lang="fr-FR" sz="2400" dirty="0"/>
          </a:p>
        </p:txBody>
      </p:sp>
    </p:spTree>
    <p:extLst>
      <p:ext uri="{BB962C8B-B14F-4D97-AF65-F5344CB8AC3E}">
        <p14:creationId xmlns:p14="http://schemas.microsoft.com/office/powerpoint/2010/main" val="997949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a:noAutofit/>
          </a:bodyPr>
          <a:lstStyle/>
          <a:p>
            <a:r>
              <a:rPr lang="fr-FR" sz="4000" dirty="0" smtClean="0">
                <a:latin typeface="Arial" pitchFamily="34" charset="0"/>
                <a:cs typeface="Arial" pitchFamily="34" charset="0"/>
              </a:rPr>
              <a:t>NOMENCLATURE DES ALIMENTS </a:t>
            </a:r>
            <a:r>
              <a:rPr lang="fr-FR" sz="4000" b="1" dirty="0" smtClean="0"/>
              <a:t>:</a:t>
            </a:r>
            <a:br>
              <a:rPr lang="fr-FR" sz="4000" b="1" dirty="0" smtClean="0"/>
            </a:br>
            <a:endParaRPr lang="fr-FR" sz="4000" dirty="0"/>
          </a:p>
        </p:txBody>
      </p:sp>
      <p:sp>
        <p:nvSpPr>
          <p:cNvPr id="3" name="Espace réservé du contenu 2"/>
          <p:cNvSpPr>
            <a:spLocks noGrp="1"/>
          </p:cNvSpPr>
          <p:nvPr>
            <p:ph idx="1"/>
          </p:nvPr>
        </p:nvSpPr>
        <p:spPr/>
        <p:txBody>
          <a:bodyPr>
            <a:normAutofit/>
          </a:bodyPr>
          <a:lstStyle/>
          <a:p>
            <a:r>
              <a:rPr lang="fr-FR" sz="2800" b="1" dirty="0" smtClean="0"/>
              <a:t>Aliments minéraux ou synthétique </a:t>
            </a:r>
            <a:r>
              <a:rPr lang="fr-FR" sz="2800" b="1" i="1" dirty="0" smtClean="0"/>
              <a:t>:</a:t>
            </a:r>
          </a:p>
          <a:p>
            <a:r>
              <a:rPr lang="fr-FR" sz="2800" dirty="0" smtClean="0"/>
              <a:t>Eau, chlorure, mélange d’acides aminés, triglycérides de synthèse.</a:t>
            </a:r>
          </a:p>
          <a:p>
            <a:r>
              <a:rPr lang="fr-FR" sz="2800" b="1" dirty="0" smtClean="0"/>
              <a:t>Suivant la technologie :</a:t>
            </a:r>
          </a:p>
          <a:p>
            <a:r>
              <a:rPr lang="fr-FR" sz="2800" b="1" dirty="0" smtClean="0"/>
              <a:t>Frais : </a:t>
            </a:r>
            <a:r>
              <a:rPr lang="fr-FR" sz="2800" dirty="0" smtClean="0"/>
              <a:t>normalisés ou de terroir ;</a:t>
            </a:r>
          </a:p>
          <a:p>
            <a:r>
              <a:rPr lang="fr-FR" sz="2800" b="1" dirty="0" smtClean="0"/>
              <a:t>Conserves : </a:t>
            </a:r>
            <a:r>
              <a:rPr lang="fr-FR" sz="2800" dirty="0" smtClean="0"/>
              <a:t>Fumés, salés, irradies, déshydratés, congelés, appertisés, pasteurisés.</a:t>
            </a:r>
          </a:p>
          <a:p>
            <a:r>
              <a:rPr lang="fr-FR" sz="2800" b="1" dirty="0" smtClean="0"/>
              <a:t>Niveau d’élaboration : </a:t>
            </a:r>
            <a:r>
              <a:rPr lang="fr-FR" sz="2800" dirty="0" smtClean="0"/>
              <a:t>Prés à l’emploi, épluchés, précuire, composés.</a:t>
            </a:r>
            <a:endParaRPr lang="fr-FR" sz="28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95402" y="655561"/>
            <a:ext cx="9601196" cy="872794"/>
          </a:xfrm>
        </p:spPr>
        <p:txBody>
          <a:bodyPr/>
          <a:lstStyle/>
          <a:p>
            <a:r>
              <a:rPr lang="fr-FR" dirty="0" smtClean="0"/>
              <a:t>Additifs alimentaires</a:t>
            </a:r>
            <a:endParaRPr lang="fr-FR" dirty="0"/>
          </a:p>
        </p:txBody>
      </p:sp>
      <p:sp>
        <p:nvSpPr>
          <p:cNvPr id="4" name="ZoneTexte 3"/>
          <p:cNvSpPr txBox="1"/>
          <p:nvPr/>
        </p:nvSpPr>
        <p:spPr>
          <a:xfrm>
            <a:off x="914400" y="1815737"/>
            <a:ext cx="10006148" cy="830997"/>
          </a:xfrm>
          <a:prstGeom prst="rect">
            <a:avLst/>
          </a:prstGeom>
          <a:noFill/>
        </p:spPr>
        <p:txBody>
          <a:bodyPr wrap="square" rtlCol="0">
            <a:spAutoFit/>
          </a:bodyPr>
          <a:lstStyle/>
          <a:p>
            <a:pPr algn="just"/>
            <a:r>
              <a:rPr lang="fr-FR" sz="2400" dirty="0" smtClean="0"/>
              <a:t>Les additifs alimentaires sont des substances ajoutées aux aliments pour préserver ou améliorer leur innocuité, leur fraicheur, leur gout, leur texture ou leur aspect.</a:t>
            </a:r>
            <a:endParaRPr lang="fr-FR" sz="2400" dirty="0"/>
          </a:p>
        </p:txBody>
      </p:sp>
      <p:sp>
        <p:nvSpPr>
          <p:cNvPr id="5" name="ZoneTexte 4"/>
          <p:cNvSpPr txBox="1"/>
          <p:nvPr/>
        </p:nvSpPr>
        <p:spPr>
          <a:xfrm>
            <a:off x="966650" y="2821578"/>
            <a:ext cx="10136777" cy="830997"/>
          </a:xfrm>
          <a:prstGeom prst="rect">
            <a:avLst/>
          </a:prstGeom>
          <a:noFill/>
        </p:spPr>
        <p:txBody>
          <a:bodyPr wrap="square" rtlCol="0">
            <a:spAutoFit/>
          </a:bodyPr>
          <a:lstStyle/>
          <a:p>
            <a:r>
              <a:rPr lang="fr-FR" sz="2400" dirty="0" smtClean="0"/>
              <a:t>Il faut vérifier qu’ils ne présentent pas d’effets préjudiciable potentiel pour la santé humaine avant de les utiliser</a:t>
            </a:r>
            <a:r>
              <a:rPr lang="fr-FR" sz="2000" dirty="0" smtClean="0"/>
              <a:t>. </a:t>
            </a:r>
            <a:endParaRPr lang="fr-FR" sz="2000" dirty="0"/>
          </a:p>
        </p:txBody>
      </p:sp>
      <p:sp>
        <p:nvSpPr>
          <p:cNvPr id="6" name="ZoneTexte 5"/>
          <p:cNvSpPr txBox="1"/>
          <p:nvPr/>
        </p:nvSpPr>
        <p:spPr>
          <a:xfrm>
            <a:off x="1031965" y="3840479"/>
            <a:ext cx="10241280" cy="830997"/>
          </a:xfrm>
          <a:prstGeom prst="rect">
            <a:avLst/>
          </a:prstGeom>
          <a:noFill/>
        </p:spPr>
        <p:txBody>
          <a:bodyPr wrap="square" rtlCol="0">
            <a:spAutoFit/>
          </a:bodyPr>
          <a:lstStyle/>
          <a:p>
            <a:r>
              <a:rPr lang="fr-FR" sz="2400" dirty="0" smtClean="0"/>
              <a:t>Le comité mixte FAO/OMS d’experts des additifs alimentaires (JECFA) est l’organe international responsable de l’évaluation de l’innocuité des additifs alimentaires.</a:t>
            </a:r>
            <a:endParaRPr lang="fr-FR" sz="2400" dirty="0"/>
          </a:p>
        </p:txBody>
      </p:sp>
      <p:sp>
        <p:nvSpPr>
          <p:cNvPr id="7" name="ZoneTexte 6"/>
          <p:cNvSpPr txBox="1"/>
          <p:nvPr/>
        </p:nvSpPr>
        <p:spPr>
          <a:xfrm>
            <a:off x="940526" y="4859384"/>
            <a:ext cx="10332720" cy="1569660"/>
          </a:xfrm>
          <a:prstGeom prst="rect">
            <a:avLst/>
          </a:prstGeom>
          <a:noFill/>
        </p:spPr>
        <p:txBody>
          <a:bodyPr wrap="square" rtlCol="0">
            <a:spAutoFit/>
          </a:bodyPr>
          <a:lstStyle/>
          <a:p>
            <a:r>
              <a:rPr lang="fr-FR" sz="2400" dirty="0" smtClean="0"/>
              <a:t>Seuls les additifs alimentaires évalués et jugés sans risque sanitaire par le JECFA, évaluation qui servent de base d’établissement de limites maximales d’utilisation par la Commission du Codex </a:t>
            </a:r>
            <a:r>
              <a:rPr lang="fr-FR" sz="2400" dirty="0" err="1" smtClean="0"/>
              <a:t>Alimentarius</a:t>
            </a:r>
            <a:r>
              <a:rPr lang="fr-FR" sz="2400" dirty="0" smtClean="0"/>
              <a:t>, peuvent être utilisés dans les aliments entrant dans le commerce international.</a:t>
            </a:r>
            <a:endParaRPr lang="fr-FR" sz="2400" dirty="0"/>
          </a:p>
        </p:txBody>
      </p:sp>
    </p:spTree>
    <p:extLst>
      <p:ext uri="{BB962C8B-B14F-4D97-AF65-F5344CB8AC3E}">
        <p14:creationId xmlns:p14="http://schemas.microsoft.com/office/powerpoint/2010/main" val="1820385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3"/>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2" presetClass="entr" presetSubtype="4"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slide(fromBottom)">
                                      <p:cBhvr>
                                        <p:cTn id="21" dur="5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12" presetClass="entr" presetSubtype="4"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slide(fromBottom)">
                                      <p:cBhvr>
                                        <p:cTn id="2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68898" y="637576"/>
            <a:ext cx="9601196" cy="886425"/>
          </a:xfrm>
        </p:spPr>
        <p:txBody>
          <a:bodyPr/>
          <a:lstStyle/>
          <a:p>
            <a:r>
              <a:rPr lang="fr-FR" dirty="0" smtClean="0"/>
              <a:t>Additifs alimentaires</a:t>
            </a:r>
            <a:endParaRPr lang="fr-FR" dirty="0"/>
          </a:p>
        </p:txBody>
      </p:sp>
      <p:sp>
        <p:nvSpPr>
          <p:cNvPr id="4" name="ZoneTexte 3"/>
          <p:cNvSpPr txBox="1"/>
          <p:nvPr/>
        </p:nvSpPr>
        <p:spPr>
          <a:xfrm>
            <a:off x="954156" y="1590260"/>
            <a:ext cx="10310191" cy="830997"/>
          </a:xfrm>
          <a:prstGeom prst="rect">
            <a:avLst/>
          </a:prstGeom>
          <a:noFill/>
        </p:spPr>
        <p:txBody>
          <a:bodyPr wrap="square" rtlCol="0">
            <a:spAutoFit/>
          </a:bodyPr>
          <a:lstStyle/>
          <a:p>
            <a:r>
              <a:rPr lang="fr-FR" sz="2400" dirty="0" smtClean="0"/>
              <a:t>On appelle additifs alimentaires des substances ajoutées pour préserver ou améliorer l’innocuité, la fraicheur, le gout, la texture ou l’aspect des aliments.</a:t>
            </a:r>
            <a:endParaRPr lang="fr-FR" sz="2400" dirty="0"/>
          </a:p>
        </p:txBody>
      </p:sp>
      <p:sp>
        <p:nvSpPr>
          <p:cNvPr id="5" name="ZoneTexte 4"/>
          <p:cNvSpPr txBox="1"/>
          <p:nvPr/>
        </p:nvSpPr>
        <p:spPr>
          <a:xfrm>
            <a:off x="901146" y="2478157"/>
            <a:ext cx="10482471" cy="1200329"/>
          </a:xfrm>
          <a:prstGeom prst="rect">
            <a:avLst/>
          </a:prstGeom>
          <a:noFill/>
        </p:spPr>
        <p:txBody>
          <a:bodyPr wrap="square" rtlCol="0">
            <a:spAutoFit/>
          </a:bodyPr>
          <a:lstStyle/>
          <a:p>
            <a:r>
              <a:rPr lang="fr-FR" sz="2400" dirty="0" smtClean="0"/>
              <a:t>Certains de ces additifs ont été utilisés pendant des siècles pour la conservation comme le sel (pour conserver viandes ou le poissons séchés), le sucre (pour la confiture) ou le dioxyde de soufre (pour le vin).</a:t>
            </a:r>
            <a:endParaRPr lang="fr-FR" sz="2400" dirty="0"/>
          </a:p>
        </p:txBody>
      </p:sp>
      <p:sp>
        <p:nvSpPr>
          <p:cNvPr id="6" name="ZoneTexte 5"/>
          <p:cNvSpPr txBox="1"/>
          <p:nvPr/>
        </p:nvSpPr>
        <p:spPr>
          <a:xfrm>
            <a:off x="861391" y="3790121"/>
            <a:ext cx="10429461" cy="1569660"/>
          </a:xfrm>
          <a:prstGeom prst="rect">
            <a:avLst/>
          </a:prstGeom>
          <a:noFill/>
        </p:spPr>
        <p:txBody>
          <a:bodyPr wrap="square" rtlCol="0">
            <a:spAutoFit/>
          </a:bodyPr>
          <a:lstStyle/>
          <a:p>
            <a:r>
              <a:rPr lang="fr-FR" sz="2400" dirty="0" smtClean="0"/>
              <a:t>De nombreux additifs alimentaires ont été mis au points au cours du temps pour répondre aux besoins de la production alimentaire, car les conditions de la préparation des aliments à grande échelle  diffèrent très largement de celles régissant la confection des repas à domicile. </a:t>
            </a:r>
            <a:endParaRPr lang="fr-FR" sz="2400" dirty="0"/>
          </a:p>
        </p:txBody>
      </p:sp>
    </p:spTree>
    <p:extLst>
      <p:ext uri="{BB962C8B-B14F-4D97-AF65-F5344CB8AC3E}">
        <p14:creationId xmlns:p14="http://schemas.microsoft.com/office/powerpoint/2010/main" val="342612006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82150" y="650828"/>
            <a:ext cx="9601196" cy="912929"/>
          </a:xfrm>
        </p:spPr>
        <p:txBody>
          <a:bodyPr/>
          <a:lstStyle/>
          <a:p>
            <a:r>
              <a:rPr lang="fr-FR" dirty="0" smtClean="0"/>
              <a:t>Additifs alimentaires</a:t>
            </a:r>
            <a:endParaRPr lang="fr-FR" dirty="0"/>
          </a:p>
        </p:txBody>
      </p:sp>
      <p:sp>
        <p:nvSpPr>
          <p:cNvPr id="4" name="ZoneTexte 3"/>
          <p:cNvSpPr txBox="1"/>
          <p:nvPr/>
        </p:nvSpPr>
        <p:spPr>
          <a:xfrm>
            <a:off x="834887" y="2411896"/>
            <a:ext cx="10204174" cy="1200329"/>
          </a:xfrm>
          <a:prstGeom prst="rect">
            <a:avLst/>
          </a:prstGeom>
          <a:noFill/>
        </p:spPr>
        <p:txBody>
          <a:bodyPr wrap="square" rtlCol="0">
            <a:spAutoFit/>
          </a:bodyPr>
          <a:lstStyle/>
          <a:p>
            <a:pPr algn="just"/>
            <a:r>
              <a:rPr lang="fr-FR" sz="2400" dirty="0" smtClean="0"/>
              <a:t>Des additifs sont nécessaires pour préserver l’innocuité des aliments transformés et les maintenir en bon état pendant le transport des usines jusqu’aux consommateurs, en passant par les entrepôts et les commerces.</a:t>
            </a:r>
            <a:endParaRPr lang="fr-FR" sz="2400" dirty="0"/>
          </a:p>
        </p:txBody>
      </p:sp>
      <p:sp>
        <p:nvSpPr>
          <p:cNvPr id="5" name="ZoneTexte 4"/>
          <p:cNvSpPr txBox="1"/>
          <p:nvPr/>
        </p:nvSpPr>
        <p:spPr>
          <a:xfrm>
            <a:off x="861392" y="3869635"/>
            <a:ext cx="10177669" cy="1569660"/>
          </a:xfrm>
          <a:prstGeom prst="rect">
            <a:avLst/>
          </a:prstGeom>
          <a:noFill/>
        </p:spPr>
        <p:txBody>
          <a:bodyPr wrap="square" rtlCol="0">
            <a:spAutoFit/>
          </a:bodyPr>
          <a:lstStyle/>
          <a:p>
            <a:pPr algn="just"/>
            <a:r>
              <a:rPr lang="fr-FR" sz="2400" dirty="0" smtClean="0"/>
              <a:t>L’utilisation des additifs alimentaires ne se justifie que si elle répond à une nécessité technologique, n’induit pas le consommateur en erreur et sert une fonction technologique bien définie comme celle de préserver la qualité nutritionnelle des aliments.</a:t>
            </a:r>
            <a:endParaRPr lang="fr-FR" sz="24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1282150" y="650828"/>
            <a:ext cx="9601196" cy="912929"/>
          </a:xfrm>
        </p:spPr>
        <p:txBody>
          <a:bodyPr/>
          <a:lstStyle/>
          <a:p>
            <a:r>
              <a:rPr lang="fr-FR" dirty="0" smtClean="0"/>
              <a:t>Additifs alimentaires</a:t>
            </a:r>
            <a:endParaRPr lang="fr-FR" dirty="0"/>
          </a:p>
        </p:txBody>
      </p:sp>
      <p:sp>
        <p:nvSpPr>
          <p:cNvPr id="5" name="Rectangle 4"/>
          <p:cNvSpPr/>
          <p:nvPr/>
        </p:nvSpPr>
        <p:spPr>
          <a:xfrm>
            <a:off x="940525" y="1493580"/>
            <a:ext cx="10319657" cy="5078313"/>
          </a:xfrm>
          <a:prstGeom prst="rect">
            <a:avLst/>
          </a:prstGeom>
        </p:spPr>
        <p:txBody>
          <a:bodyPr wrap="square">
            <a:spAutoFit/>
          </a:bodyPr>
          <a:lstStyle/>
          <a:p>
            <a:pPr algn="just">
              <a:lnSpc>
                <a:spcPct val="150000"/>
              </a:lnSpc>
            </a:pPr>
            <a:r>
              <a:rPr lang="fr-FR" sz="2400" dirty="0" smtClean="0"/>
              <a:t>Les développements scientifiques dans l’alimentation et les avancées technologiques récentes ont abouti à la </a:t>
            </a:r>
            <a:r>
              <a:rPr lang="fr-FR" sz="2400" b="1" dirty="0" smtClean="0"/>
              <a:t>découverte de nouvelles substances</a:t>
            </a:r>
            <a:r>
              <a:rPr lang="fr-FR" sz="2400" dirty="0" smtClean="0"/>
              <a:t> qui peuvent remplir de nombreuses fonctions dans les denrées alimentaires : Préservation de la qualité des aliments, amélioration des caractéristiques organoleptiques, etc. Selon la fonction que ces substances jouent dans le produit fini ou dans sa préparation, on les classe en plusieurs catégories : Colorants, conservateurs, </a:t>
            </a:r>
            <a:r>
              <a:rPr lang="fr-FR" sz="2400" dirty="0" err="1" smtClean="0"/>
              <a:t>antioxygènes</a:t>
            </a:r>
            <a:r>
              <a:rPr lang="fr-FR" sz="2400" dirty="0" smtClean="0"/>
              <a:t>, etc. La classification peut également être basée sur leur origine. Ainsi, on distingue ceux qui sont naturels, ceux qui sont obtenus par modification des produits naturels et ceux qui sont de synthèse.</a:t>
            </a:r>
            <a:endParaRPr lang="fr-FR" sz="24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1282150" y="650828"/>
            <a:ext cx="9601196" cy="912929"/>
          </a:xfrm>
        </p:spPr>
        <p:txBody>
          <a:bodyPr/>
          <a:lstStyle/>
          <a:p>
            <a:r>
              <a:rPr lang="fr-FR" dirty="0" smtClean="0"/>
              <a:t>Additifs alimentaires</a:t>
            </a:r>
            <a:endParaRPr lang="fr-FR" dirty="0"/>
          </a:p>
        </p:txBody>
      </p:sp>
      <p:sp>
        <p:nvSpPr>
          <p:cNvPr id="5" name="Rectangle 4"/>
          <p:cNvSpPr/>
          <p:nvPr/>
        </p:nvSpPr>
        <p:spPr>
          <a:xfrm>
            <a:off x="1058091" y="1783641"/>
            <a:ext cx="10162903" cy="3970318"/>
          </a:xfrm>
          <a:prstGeom prst="rect">
            <a:avLst/>
          </a:prstGeom>
        </p:spPr>
        <p:txBody>
          <a:bodyPr wrap="square">
            <a:spAutoFit/>
          </a:bodyPr>
          <a:lstStyle/>
          <a:p>
            <a:pPr algn="just">
              <a:lnSpc>
                <a:spcPct val="150000"/>
              </a:lnSpc>
            </a:pPr>
            <a:r>
              <a:rPr lang="fr-FR" sz="2400" dirty="0" smtClean="0"/>
              <a:t>Les additifs alimentaires et les auxiliaires technologiques sont </a:t>
            </a:r>
            <a:r>
              <a:rPr lang="fr-FR" sz="2400" b="1" dirty="0" smtClean="0"/>
              <a:t>rigoureusement réglementés</a:t>
            </a:r>
            <a:r>
              <a:rPr lang="fr-FR" sz="2400" dirty="0" smtClean="0"/>
              <a:t> et ce afin de protéger la santé du consommateur. La réglementation en ce domaine est basée sur le principe de la </a:t>
            </a:r>
            <a:r>
              <a:rPr lang="fr-FR" sz="2400" i="1" dirty="0" smtClean="0"/>
              <a:t>liste positive</a:t>
            </a:r>
            <a:r>
              <a:rPr lang="fr-FR" sz="2400" dirty="0" smtClean="0"/>
              <a:t> : seuls les additifs qui sont explicitement autorisés peuvent être utilisés. Les substances autorisées sont réévaluées systématiquement par les autorités scientifiques, et ce, en tenant compte des développements scientifiques et technologiques. Lorsqu’on démontre qu’un additif autorisé est non sûre, il est retiré de la liste positive.</a:t>
            </a:r>
            <a:endParaRPr lang="fr-FR" sz="24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45029" y="728063"/>
            <a:ext cx="9405257" cy="5580182"/>
          </a:xfrm>
          <a:prstGeom prst="rect">
            <a:avLst/>
          </a:prstGeom>
        </p:spPr>
        <p:txBody>
          <a:bodyPr wrap="square">
            <a:spAutoFit/>
          </a:bodyPr>
          <a:lstStyle/>
          <a:p>
            <a:pPr algn="just">
              <a:lnSpc>
                <a:spcPct val="150000"/>
              </a:lnSpc>
            </a:pPr>
            <a:r>
              <a:rPr lang="fr-FR" sz="2400" b="1" dirty="0" smtClean="0"/>
              <a:t>STABILISANT ALIMENTAIRE</a:t>
            </a:r>
            <a:endParaRPr lang="fr-FR" sz="2400" dirty="0" smtClean="0"/>
          </a:p>
          <a:p>
            <a:pPr algn="just">
              <a:lnSpc>
                <a:spcPct val="150000"/>
              </a:lnSpc>
            </a:pPr>
            <a:r>
              <a:rPr lang="fr-FR" sz="2400" dirty="0" smtClean="0"/>
              <a:t>Les stabilisants sont des additifs alimentaires couramment utilisés dans l’agro-alimentaire en vue de maintenir l’état physico-chimique des denrées alimentaires. Ils permettent de maintenir la consistance ou la texture tout en stabilisant les phases non miscibles dans le but d’éviter la séparation des ingrédients dans les produits alimentaires. Par ailleurs, ces additifs alimentaires intensifient la couleur d’un aliment, améliorent la stabilité à la chaleur et freinent le dessèchement afin de conserver la consistance des denrées alimentaires. Dérivés des plantes ou des sous-produits provenant des animaux, les stabilisants s’avèrent utiles dans l’alimentation.</a:t>
            </a:r>
            <a:endParaRPr lang="fr-FR" sz="24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70709" y="832400"/>
            <a:ext cx="10554788" cy="5588902"/>
          </a:xfrm>
          <a:prstGeom prst="rect">
            <a:avLst/>
          </a:prstGeom>
        </p:spPr>
        <p:txBody>
          <a:bodyPr wrap="square">
            <a:spAutoFit/>
          </a:bodyPr>
          <a:lstStyle/>
          <a:p>
            <a:pPr algn="just">
              <a:lnSpc>
                <a:spcPct val="150000"/>
              </a:lnSpc>
            </a:pPr>
            <a:r>
              <a:rPr lang="fr-FR" sz="2000" b="1" dirty="0" smtClean="0"/>
              <a:t>Champ d’application :</a:t>
            </a:r>
            <a:r>
              <a:rPr lang="fr-FR" sz="2000" dirty="0" smtClean="0"/>
              <a:t/>
            </a:r>
            <a:br>
              <a:rPr lang="fr-FR" sz="2000" dirty="0" smtClean="0"/>
            </a:br>
            <a:r>
              <a:rPr lang="fr-FR" sz="2000" dirty="0" smtClean="0"/>
              <a:t>De façon spécifique, les stabilisants améliorent la conservation des glaces et retardent leur fonte. Dans les crèmes glacées, ces additifs alimentaires accroissent la viscosité du mélange et empêchent la formation des cristaux de glace. </a:t>
            </a:r>
          </a:p>
          <a:p>
            <a:pPr algn="just">
              <a:lnSpc>
                <a:spcPct val="150000"/>
              </a:lnSpc>
            </a:pPr>
            <a:r>
              <a:rPr lang="fr-FR" sz="2000" dirty="0" smtClean="0"/>
              <a:t>Dans la pâtisserie, les stabilisants sont utilisés dans le but de conserver le moelleux et de ralentir le dessèchement des produits alimentaires. Les stabilisants sont incorporés dans un grand nombre d’aliments, notamment, les ganaches, les pâtes d’amandes, les génoises, les caramels mous, les desserts. </a:t>
            </a:r>
          </a:p>
          <a:p>
            <a:pPr algn="just">
              <a:lnSpc>
                <a:spcPct val="150000"/>
              </a:lnSpc>
            </a:pPr>
            <a:r>
              <a:rPr lang="fr-FR" sz="2000" dirty="0" smtClean="0"/>
              <a:t>Ils s’invitent dans d’autres types de produits alimentaires tels que les plats préparés, les soupes, les produits laitiers, les produits charcutiers, les sorbets.</a:t>
            </a:r>
            <a:br>
              <a:rPr lang="fr-FR" sz="2000" dirty="0" smtClean="0"/>
            </a:br>
            <a:r>
              <a:rPr lang="fr-FR" sz="2000" dirty="0" smtClean="0"/>
              <a:t>Les stabilisants intègrent la composition des mayonnaises, des margarines, des vinaigrettes. </a:t>
            </a:r>
          </a:p>
          <a:p>
            <a:pPr algn="just">
              <a:lnSpc>
                <a:spcPct val="150000"/>
              </a:lnSpc>
            </a:pPr>
            <a:r>
              <a:rPr lang="fr-FR" sz="2000" dirty="0" smtClean="0"/>
              <a:t>Ils confèrent plus de consistances aux gelées et aux confitures. Ils sont utilisés dans les biscuits, les potages, en confiserie et chocolaterie.</a:t>
            </a:r>
            <a:endParaRPr lang="fr-FR" sz="20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44583" y="1010255"/>
            <a:ext cx="10358845" cy="4524315"/>
          </a:xfrm>
          <a:prstGeom prst="rect">
            <a:avLst/>
          </a:prstGeom>
        </p:spPr>
        <p:txBody>
          <a:bodyPr wrap="square">
            <a:spAutoFit/>
          </a:bodyPr>
          <a:lstStyle/>
          <a:p>
            <a:pPr algn="just">
              <a:lnSpc>
                <a:spcPct val="150000"/>
              </a:lnSpc>
            </a:pPr>
            <a:r>
              <a:rPr lang="fr-FR" sz="2400" b="1" dirty="0" smtClean="0"/>
              <a:t>GAZ PROPULSEUR</a:t>
            </a:r>
            <a:endParaRPr lang="fr-FR" sz="2400" dirty="0" smtClean="0"/>
          </a:p>
          <a:p>
            <a:pPr algn="just">
              <a:lnSpc>
                <a:spcPct val="150000"/>
              </a:lnSpc>
            </a:pPr>
            <a:r>
              <a:rPr lang="fr-FR" sz="2400" dirty="0" smtClean="0"/>
              <a:t>Les gaz propulseurs sont des additifs alimentaires gazeux qui ont pour effet de faire sortir un produit alimentaire d’un contenant. Plusieurs gaz propulseurs sont autorisés dans les préparations alimentaires. Il s’agit, notamment de l’azote ( E 941), du peroxyde d’azote ( E 942), de l’argon ( E 938), du butane ( E 943 a), du propane ( E 944), de l’hélium ( E 939) et du dioxyde de carbone ( E 290).</a:t>
            </a:r>
            <a:br>
              <a:rPr lang="fr-FR" sz="2400" dirty="0" smtClean="0"/>
            </a:br>
            <a:r>
              <a:rPr lang="fr-FR" sz="2400" dirty="0" smtClean="0"/>
              <a:t>Considérés comme étant des gaz inoffensifs en usage alimentaire, ces additifs alimentaires présentent certains risques, surtout lorsqu’ils sont abusivement utilisés.</a:t>
            </a:r>
            <a:endParaRPr lang="fr-FR" sz="24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8273" y="751344"/>
            <a:ext cx="10411097" cy="5580182"/>
          </a:xfrm>
          <a:prstGeom prst="rect">
            <a:avLst/>
          </a:prstGeom>
        </p:spPr>
        <p:txBody>
          <a:bodyPr wrap="square">
            <a:spAutoFit/>
          </a:bodyPr>
          <a:lstStyle/>
          <a:p>
            <a:pPr algn="just">
              <a:lnSpc>
                <a:spcPct val="150000"/>
              </a:lnSpc>
            </a:pPr>
            <a:r>
              <a:rPr lang="fr-FR" sz="2400" b="1" dirty="0" smtClean="0"/>
              <a:t>Principaux usages des gaz propulseurs :</a:t>
            </a:r>
            <a:r>
              <a:rPr lang="fr-FR" sz="2400" dirty="0" smtClean="0"/>
              <a:t/>
            </a:r>
            <a:br>
              <a:rPr lang="fr-FR" sz="2400" dirty="0" smtClean="0"/>
            </a:br>
            <a:r>
              <a:rPr lang="fr-FR" sz="2400" dirty="0" smtClean="0"/>
              <a:t>Les gaz propulseurs sont utilisés dans les sprays d’aérosols alimentaires dans le but de distribuer des préparations alimentaires fluides sous la forme d’un liquide ou d’une mousse. Ils créent une pression à l’intérieur du récipient. Ainsi, la pression nécessaire pour expulser ces produits alimentaires liquides hors des récipients aérosols, est fournie par ces gaz propulseurs.</a:t>
            </a:r>
          </a:p>
          <a:p>
            <a:pPr algn="just">
              <a:lnSpc>
                <a:spcPct val="150000"/>
              </a:lnSpc>
            </a:pPr>
            <a:r>
              <a:rPr lang="fr-FR" sz="2400" dirty="0" smtClean="0"/>
              <a:t>Dans les huiles en aérosols, les gaz propulseurs permettent d’expulser cette matière grasse liquide sous forme de fines gouttelettes.</a:t>
            </a:r>
          </a:p>
          <a:p>
            <a:pPr algn="just">
              <a:lnSpc>
                <a:spcPct val="150000"/>
              </a:lnSpc>
            </a:pPr>
            <a:r>
              <a:rPr lang="fr-FR" sz="2400" dirty="0" smtClean="0"/>
              <a:t>Ces gaz sont également utilisés dans les émulsions à base d’eau à vaporiser, les bonbonnes de crèmes chantilly, les huiles végétales, les boissons gazeuses. </a:t>
            </a:r>
            <a:endParaRPr lang="fr-FR" sz="24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95401" y="796834"/>
            <a:ext cx="9601196" cy="5079034"/>
          </a:xfrm>
        </p:spPr>
        <p:txBody>
          <a:bodyPr>
            <a:normAutofit fontScale="92500" lnSpcReduction="10000"/>
          </a:bodyPr>
          <a:lstStyle/>
          <a:p>
            <a:pPr algn="just">
              <a:lnSpc>
                <a:spcPct val="150000"/>
              </a:lnSpc>
            </a:pPr>
            <a:r>
              <a:rPr lang="fr-FR" b="1" dirty="0" smtClean="0"/>
              <a:t>Risques pour la santé :</a:t>
            </a:r>
            <a:r>
              <a:rPr lang="fr-FR" dirty="0" smtClean="0"/>
              <a:t/>
            </a:r>
            <a:br>
              <a:rPr lang="fr-FR" dirty="0" smtClean="0"/>
            </a:br>
            <a:r>
              <a:rPr lang="fr-FR" dirty="0" smtClean="0"/>
              <a:t>Présents dans les denrées alimentaires, les gaz propulseurs ne sont pas sans danger. Le propane (E 944) peut contenir d’infimes quantités de résidus nuisibles, voire cancérigènes (le méthane et le butadiène). Aussi, le dioxyde de carbone ou anhydride carbonique (E 290) peut provoquer des vomissements, des essoufflements, des hausses de la tension artérielle ou des étourdissements.</a:t>
            </a:r>
          </a:p>
          <a:p>
            <a:pPr algn="just">
              <a:lnSpc>
                <a:spcPct val="150000"/>
              </a:lnSpc>
            </a:pPr>
            <a:r>
              <a:rPr lang="fr-FR" dirty="0" smtClean="0"/>
              <a:t>A forte dose, la consommation du protoxyde d’azote (E 942) peut être à l’origine d’une faiblesse musculaire, des vertiges, d’un ralentissement ou des irrégularités du rythme cardiaque, des acouphènes. L’inhalation de ce gaz propulseur peut entraîner des nausées, des crampes abdominales, des vomissements. Des inhalations répétées de protoxyde d’azote, peuvent provoquer la mort par asphyxie.</a:t>
            </a:r>
          </a:p>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formulation alimentaire</a:t>
            </a:r>
            <a:endParaRPr lang="fr-FR" dirty="0"/>
          </a:p>
        </p:txBody>
      </p:sp>
      <p:sp>
        <p:nvSpPr>
          <p:cNvPr id="5" name="Rectangle 1"/>
          <p:cNvSpPr>
            <a:spLocks noChangeArrowheads="1"/>
          </p:cNvSpPr>
          <p:nvPr/>
        </p:nvSpPr>
        <p:spPr bwMode="auto">
          <a:xfrm>
            <a:off x="457200" y="1955319"/>
            <a:ext cx="10477500" cy="36009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defTabSz="914400" eaLnBrk="0" fontAlgn="base" hangingPunct="0">
              <a:lnSpc>
                <a:spcPct val="150000"/>
              </a:lnSpc>
              <a:spcBef>
                <a:spcPct val="0"/>
              </a:spcBef>
              <a:spcAft>
                <a:spcPct val="0"/>
              </a:spcAft>
            </a:pPr>
            <a:r>
              <a:rPr lang="fr-FR" sz="2800" dirty="0">
                <a:latin typeface="Arial" panose="020B0604020202020204" pitchFamily="34" charset="0"/>
              </a:rPr>
              <a:t>La formulation est une activité </a:t>
            </a:r>
            <a:r>
              <a:rPr lang="fr-FR" sz="2800" dirty="0" smtClean="0">
                <a:solidFill>
                  <a:srgbClr val="FF0000"/>
                </a:solidFill>
                <a:latin typeface="Arial" panose="020B0604020202020204" pitchFamily="34" charset="0"/>
              </a:rPr>
              <a:t>technologique</a:t>
            </a:r>
            <a:r>
              <a:rPr lang="fr-FR" sz="2800" dirty="0" smtClean="0">
                <a:latin typeface="Arial" panose="020B0604020202020204" pitchFamily="34" charset="0"/>
              </a:rPr>
              <a:t> dont le but est : </a:t>
            </a:r>
            <a:r>
              <a:rPr lang="fr-FR" sz="2800" dirty="0" smtClean="0">
                <a:solidFill>
                  <a:srgbClr val="FF0000"/>
                </a:solidFill>
                <a:latin typeface="Arial" panose="020B0604020202020204" pitchFamily="34" charset="0"/>
              </a:rPr>
              <a:t>la </a:t>
            </a:r>
            <a:r>
              <a:rPr lang="fr-FR" sz="2800" dirty="0">
                <a:solidFill>
                  <a:srgbClr val="FF0000"/>
                </a:solidFill>
                <a:latin typeface="Arial" panose="020B0604020202020204" pitchFamily="34" charset="0"/>
              </a:rPr>
              <a:t>conception </a:t>
            </a:r>
            <a:r>
              <a:rPr lang="fr-FR" sz="2800" dirty="0">
                <a:latin typeface="Arial" panose="020B0604020202020204" pitchFamily="34" charset="0"/>
              </a:rPr>
              <a:t>et  </a:t>
            </a:r>
            <a:r>
              <a:rPr lang="fr-FR" sz="2800" dirty="0">
                <a:solidFill>
                  <a:srgbClr val="FF0000"/>
                </a:solidFill>
                <a:latin typeface="Arial" panose="020B0604020202020204" pitchFamily="34" charset="0"/>
              </a:rPr>
              <a:t>la mise au point </a:t>
            </a:r>
            <a:r>
              <a:rPr lang="fr-FR" sz="2800" dirty="0">
                <a:latin typeface="Arial" panose="020B0604020202020204" pitchFamily="34" charset="0"/>
              </a:rPr>
              <a:t>de produits artisanaux ou </a:t>
            </a:r>
            <a:r>
              <a:rPr lang="fr-FR" sz="2800" dirty="0" smtClean="0">
                <a:latin typeface="Arial" panose="020B0604020202020204" pitchFamily="34" charset="0"/>
              </a:rPr>
              <a:t>industriels possédant </a:t>
            </a:r>
            <a:r>
              <a:rPr kumimoji="0" lang="fr-FR" sz="2800" b="0" i="0" u="none" strike="noStrike" cap="none" normalizeH="0" baseline="0" dirty="0" smtClean="0">
                <a:ln>
                  <a:noFill/>
                </a:ln>
                <a:solidFill>
                  <a:schemeClr val="tx1"/>
                </a:solidFill>
                <a:effectLst/>
                <a:latin typeface="Arial" panose="020B0604020202020204" pitchFamily="34" charset="0"/>
              </a:rPr>
              <a:t>des </a:t>
            </a:r>
            <a:r>
              <a:rPr kumimoji="0" lang="fr-FR" sz="2800" b="0" i="0" u="none" strike="noStrike" cap="none" normalizeH="0" baseline="0" dirty="0" smtClean="0">
                <a:ln>
                  <a:noFill/>
                </a:ln>
                <a:solidFill>
                  <a:srgbClr val="FF0000"/>
                </a:solidFill>
                <a:effectLst/>
                <a:latin typeface="Arial" panose="020B0604020202020204" pitchFamily="34" charset="0"/>
              </a:rPr>
              <a:t>propriétés</a:t>
            </a:r>
            <a:r>
              <a:rPr kumimoji="0" lang="fr-FR" sz="2800" b="0" i="0" u="none" strike="noStrike" cap="none" normalizeH="0" baseline="0" dirty="0" smtClean="0">
                <a:ln>
                  <a:noFill/>
                </a:ln>
                <a:solidFill>
                  <a:schemeClr val="tx1"/>
                </a:solidFill>
                <a:effectLst/>
                <a:latin typeface="Arial" panose="020B0604020202020204" pitchFamily="34" charset="0"/>
              </a:rPr>
              <a:t> finales spécifiques et répondant aux exigences d'un </a:t>
            </a:r>
            <a:r>
              <a:rPr lang="fr-FR" sz="2800" dirty="0" smtClean="0">
                <a:solidFill>
                  <a:srgbClr val="FF0000"/>
                </a:solidFill>
                <a:latin typeface="Arial" panose="020B0604020202020204" pitchFamily="34" charset="0"/>
              </a:rPr>
              <a:t>cahier des charges fonctionnel </a:t>
            </a:r>
            <a:r>
              <a:rPr kumimoji="0" lang="fr-FR" sz="2800" b="0" i="0" u="none" strike="noStrike" cap="none" normalizeH="0" baseline="0" dirty="0" smtClean="0">
                <a:ln>
                  <a:noFill/>
                </a:ln>
                <a:solidFill>
                  <a:schemeClr val="tx1"/>
                </a:solidFill>
                <a:effectLst/>
                <a:latin typeface="Arial" panose="020B0604020202020204" pitchFamily="34" charset="0"/>
              </a:rPr>
              <a:t>(CDCF), en mélangeant </a:t>
            </a:r>
            <a:r>
              <a:rPr kumimoji="0" lang="fr-FR" sz="2800" b="0" i="0" u="none" strike="noStrike" cap="none" normalizeH="0" baseline="0" dirty="0" smtClean="0">
                <a:ln>
                  <a:noFill/>
                </a:ln>
                <a:solidFill>
                  <a:srgbClr val="FF0000"/>
                </a:solidFill>
                <a:effectLst/>
                <a:latin typeface="Arial" panose="020B0604020202020204" pitchFamily="34" charset="0"/>
              </a:rPr>
              <a:t>des substances </a:t>
            </a:r>
            <a:r>
              <a:rPr kumimoji="0" lang="fr-FR" sz="2800" b="0" i="0" u="none" strike="noStrike" cap="none" normalizeH="0" baseline="0" dirty="0" smtClean="0">
                <a:ln>
                  <a:noFill/>
                </a:ln>
                <a:solidFill>
                  <a:schemeClr val="tx1"/>
                </a:solidFill>
                <a:effectLst/>
                <a:latin typeface="Arial" panose="020B0604020202020204" pitchFamily="34" charset="0"/>
              </a:rPr>
              <a:t>diverses. </a:t>
            </a:r>
            <a:endParaRPr kumimoji="0" lang="fr-FR" sz="2800" b="1"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anose="020B0604020202020204" pitchFamily="34" charset="0"/>
            </a:endParaRPr>
          </a:p>
        </p:txBody>
      </p:sp>
    </p:spTree>
    <p:controls>
      <mc:AlternateContent xmlns:mc="http://schemas.openxmlformats.org/markup-compatibility/2006">
        <mc:Choice xmlns:v="urn:schemas-microsoft-com:vml" Requires="v">
          <p:control spid="1052" name="HTMLCheckbox1" r:id="rId2" imgW="257040" imgH="304920"/>
        </mc:Choice>
        <mc:Fallback>
          <p:control name="HTMLCheckbox1" r:id="rId2" imgW="257040" imgH="304920">
            <p:pic>
              <p:nvPicPr>
                <p:cNvPr id="0" name="HTMLCheckbox1"/>
                <p:cNvPicPr preferRelativeResize="0">
                  <a:picLocks noChangeArrowheads="1" noChangeShapeType="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1371600" cy="3048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p:controls>
    <p:extLst>
      <p:ext uri="{BB962C8B-B14F-4D97-AF65-F5344CB8AC3E}">
        <p14:creationId xmlns:p14="http://schemas.microsoft.com/office/powerpoint/2010/main" val="111092022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05840" y="767252"/>
            <a:ext cx="9993085" cy="5580182"/>
          </a:xfrm>
          <a:prstGeom prst="rect">
            <a:avLst/>
          </a:prstGeom>
        </p:spPr>
        <p:txBody>
          <a:bodyPr wrap="square">
            <a:spAutoFit/>
          </a:bodyPr>
          <a:lstStyle/>
          <a:p>
            <a:pPr algn="just">
              <a:lnSpc>
                <a:spcPct val="150000"/>
              </a:lnSpc>
            </a:pPr>
            <a:r>
              <a:rPr lang="fr-FR" sz="2400" b="1" dirty="0" smtClean="0"/>
              <a:t>EPAISSISSANT</a:t>
            </a:r>
            <a:endParaRPr lang="fr-FR" sz="2400" dirty="0" smtClean="0"/>
          </a:p>
          <a:p>
            <a:pPr algn="just">
              <a:lnSpc>
                <a:spcPct val="150000"/>
              </a:lnSpc>
            </a:pPr>
            <a:r>
              <a:rPr lang="fr-FR" sz="2400" dirty="0" smtClean="0"/>
              <a:t>Les épaississants sont des additifs alimentaires qui ont la propriété de former avec les préparations alimentaires, des suspensions visqueuses. </a:t>
            </a:r>
          </a:p>
          <a:p>
            <a:pPr algn="just">
              <a:lnSpc>
                <a:spcPct val="150000"/>
              </a:lnSpc>
            </a:pPr>
            <a:r>
              <a:rPr lang="fr-FR" sz="2400" dirty="0" smtClean="0"/>
              <a:t>Ils permettent de donner une texture plus épaisse à la nourriture trop liquide.</a:t>
            </a:r>
            <a:br>
              <a:rPr lang="fr-FR" sz="2400" dirty="0" smtClean="0"/>
            </a:br>
            <a:r>
              <a:rPr lang="fr-FR" sz="2400" dirty="0" smtClean="0"/>
              <a:t>Les épaississants accroissent la viscosité des denrées alimentaires et leur confèrent une texture lisse et homogène. </a:t>
            </a:r>
          </a:p>
          <a:p>
            <a:pPr algn="just">
              <a:lnSpc>
                <a:spcPct val="150000"/>
              </a:lnSpc>
            </a:pPr>
            <a:r>
              <a:rPr lang="fr-FR" sz="2400" dirty="0" smtClean="0"/>
              <a:t>A ce titre, ils sont considérés comme étant des agents de texture qui améliorent la présentation ou la tenue des produits alimentaires.</a:t>
            </a:r>
            <a:br>
              <a:rPr lang="fr-FR" sz="2400" dirty="0" smtClean="0"/>
            </a:br>
            <a:r>
              <a:rPr lang="fr-FR" sz="2400" dirty="0" smtClean="0"/>
              <a:t>Les épaississants sont d’origines diverses (végétale et animale) avec des intérêts d’utilisations et des domaines d’applications bien spécifiques.</a:t>
            </a:r>
            <a:endParaRPr lang="fr-FR" sz="24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77389" y="832635"/>
            <a:ext cx="10265228" cy="4797456"/>
          </a:xfrm>
        </p:spPr>
        <p:txBody>
          <a:bodyPr>
            <a:normAutofit fontScale="40000" lnSpcReduction="20000"/>
          </a:bodyPr>
          <a:lstStyle/>
          <a:p>
            <a:pPr algn="just">
              <a:lnSpc>
                <a:spcPct val="170000"/>
              </a:lnSpc>
              <a:buNone/>
            </a:pPr>
            <a:r>
              <a:rPr lang="fr-FR" sz="4200" b="1" dirty="0" smtClean="0"/>
              <a:t>     Domaine d’application :</a:t>
            </a:r>
            <a:r>
              <a:rPr lang="fr-FR" sz="4200" dirty="0" smtClean="0"/>
              <a:t/>
            </a:r>
            <a:br>
              <a:rPr lang="fr-FR" sz="4200" dirty="0" smtClean="0"/>
            </a:br>
            <a:r>
              <a:rPr lang="fr-FR" sz="4200" dirty="0" smtClean="0"/>
              <a:t>Très pratiques et efficaces, les épaississants sont largement utilisés dans les denrées alimentaires. </a:t>
            </a:r>
          </a:p>
          <a:p>
            <a:pPr algn="just">
              <a:lnSpc>
                <a:spcPct val="170000"/>
              </a:lnSpc>
              <a:buNone/>
            </a:pPr>
            <a:r>
              <a:rPr lang="fr-FR" sz="4200" dirty="0" smtClean="0"/>
              <a:t>    On les retrouve dans un grand nombre d’aliments, notamment les sauces, les soupes, les laits gélifiés aromatisés, les préparations prêtes à l’emploi. </a:t>
            </a:r>
          </a:p>
          <a:p>
            <a:pPr algn="just">
              <a:lnSpc>
                <a:spcPct val="170000"/>
              </a:lnSpc>
              <a:buNone/>
            </a:pPr>
            <a:r>
              <a:rPr lang="fr-FR" sz="4200" dirty="0" smtClean="0"/>
              <a:t>     Ils peuvent être incorporés dans les desserts gélifiés, les desserts lactés et à base de fruit, les nappages, les crèmes, les pains et de la biscuiterie.</a:t>
            </a:r>
          </a:p>
          <a:p>
            <a:pPr algn="just">
              <a:lnSpc>
                <a:spcPct val="170000"/>
              </a:lnSpc>
            </a:pPr>
            <a:r>
              <a:rPr lang="fr-FR" sz="4200" dirty="0" smtClean="0"/>
              <a:t>Les épaississants alimentaires sont également présents dans les pâtes molles, les glaces, les jambons, les saucisses, les sucettes glacées, les gâteaux, les bonbons, les sirops, les confitures, les flans.</a:t>
            </a:r>
          </a:p>
          <a:p>
            <a:endParaRPr lang="fr-FR"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01337" y="840438"/>
            <a:ext cx="10202092" cy="5078313"/>
          </a:xfrm>
          <a:prstGeom prst="rect">
            <a:avLst/>
          </a:prstGeom>
        </p:spPr>
        <p:txBody>
          <a:bodyPr wrap="square">
            <a:spAutoFit/>
          </a:bodyPr>
          <a:lstStyle/>
          <a:p>
            <a:pPr algn="just">
              <a:lnSpc>
                <a:spcPct val="150000"/>
              </a:lnSpc>
            </a:pPr>
            <a:r>
              <a:rPr lang="fr-FR" sz="2400" b="1" dirty="0" smtClean="0"/>
              <a:t>EXHAUSTEUR DE GOUT</a:t>
            </a:r>
            <a:endParaRPr lang="fr-FR" sz="2400" dirty="0" smtClean="0"/>
          </a:p>
          <a:p>
            <a:pPr algn="just">
              <a:lnSpc>
                <a:spcPct val="150000"/>
              </a:lnSpc>
            </a:pPr>
            <a:r>
              <a:rPr lang="fr-FR" sz="2400" dirty="0" smtClean="0"/>
              <a:t>Les exhausteurs de goût sont des additifs alimentaires qui renforcent le goût des aliments. Ils augmentent la perception gustative des mets. Au sein de l’Union Européenne, ces agents de saveurs sont codés avec la lettre E, suivis d’un chiffre commençant par 6. D’origine naturelle (animale ou végétale) ou synthétique, les exhausteurs de goût ou </a:t>
            </a:r>
            <a:r>
              <a:rPr lang="fr-FR" sz="2400" dirty="0" err="1" smtClean="0"/>
              <a:t>exaltateurs</a:t>
            </a:r>
            <a:r>
              <a:rPr lang="fr-FR" sz="2400" dirty="0" smtClean="0"/>
              <a:t> d’arômes, sont des additifs subdivisés en plusieurs grandes familles au nombre desquelles figurent les glutamates (de E 620 à 625), les acides </a:t>
            </a:r>
            <a:r>
              <a:rPr lang="fr-FR" sz="2400" dirty="0" err="1" smtClean="0"/>
              <a:t>guanylique</a:t>
            </a:r>
            <a:r>
              <a:rPr lang="fr-FR" sz="2400" dirty="0" smtClean="0"/>
              <a:t> (de E 626 à 629), les acides </a:t>
            </a:r>
            <a:r>
              <a:rPr lang="fr-FR" sz="2400" dirty="0" err="1" smtClean="0"/>
              <a:t>inosiniques</a:t>
            </a:r>
            <a:r>
              <a:rPr lang="fr-FR" sz="2400" dirty="0" smtClean="0"/>
              <a:t> (de E 630 à 633), les </a:t>
            </a:r>
            <a:r>
              <a:rPr lang="fr-FR" sz="2400" dirty="0" err="1" smtClean="0"/>
              <a:t>ribonucléotides</a:t>
            </a:r>
            <a:r>
              <a:rPr lang="fr-FR" sz="2400" dirty="0" smtClean="0"/>
              <a:t> (E 634 et 635). </a:t>
            </a:r>
            <a:endParaRPr lang="fr-FR" sz="24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18903" y="1007741"/>
            <a:ext cx="9993086" cy="3970318"/>
          </a:xfrm>
          <a:prstGeom prst="rect">
            <a:avLst/>
          </a:prstGeom>
        </p:spPr>
        <p:txBody>
          <a:bodyPr wrap="square">
            <a:spAutoFit/>
          </a:bodyPr>
          <a:lstStyle/>
          <a:p>
            <a:pPr algn="just">
              <a:lnSpc>
                <a:spcPct val="150000"/>
              </a:lnSpc>
            </a:pPr>
            <a:r>
              <a:rPr lang="fr-FR" sz="2400" b="1" dirty="0" smtClean="0"/>
              <a:t>CHAMP D’APPLICATION:</a:t>
            </a:r>
          </a:p>
          <a:p>
            <a:pPr algn="just">
              <a:lnSpc>
                <a:spcPct val="150000"/>
              </a:lnSpc>
            </a:pPr>
            <a:r>
              <a:rPr lang="fr-FR" sz="2400" dirty="0" smtClean="0"/>
              <a:t>Les exhausteurs de goût sont présents dans les extraits et concentrés d’arômes, les assaisonnements en poudre, les poudres d’arômes, les condiments, les sauces, les mélanges d’épices, les plats préparés. On les retrouve également dans les potages, les produits de la charcuterie, les conserves à base de viande, les produits de la mer, les sauces vinaigrettes, les produits à base de poisson et les aliments surgelés. Ces </a:t>
            </a:r>
            <a:r>
              <a:rPr lang="fr-FR" sz="2400" dirty="0" err="1" smtClean="0"/>
              <a:t>exaltateurs</a:t>
            </a:r>
            <a:r>
              <a:rPr lang="fr-FR" sz="2400" dirty="0" smtClean="0"/>
              <a:t> d’arômes s’invitent aussi dans les boissons et les biscuits apéritifs.</a:t>
            </a:r>
            <a:endParaRPr lang="fr-FR" sz="24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8274" y="1214068"/>
            <a:ext cx="10345783" cy="4524315"/>
          </a:xfrm>
          <a:prstGeom prst="rect">
            <a:avLst/>
          </a:prstGeom>
        </p:spPr>
        <p:txBody>
          <a:bodyPr wrap="square">
            <a:spAutoFit/>
          </a:bodyPr>
          <a:lstStyle/>
          <a:p>
            <a:pPr algn="just">
              <a:lnSpc>
                <a:spcPct val="150000"/>
              </a:lnSpc>
            </a:pPr>
            <a:r>
              <a:rPr lang="fr-FR" sz="2400" b="1" dirty="0" smtClean="0"/>
              <a:t>Risques liés à la consommation des exhausteurs de goût :</a:t>
            </a:r>
            <a:r>
              <a:rPr lang="fr-FR" sz="2400" dirty="0" smtClean="0"/>
              <a:t/>
            </a:r>
            <a:br>
              <a:rPr lang="fr-FR" sz="2400" dirty="0" smtClean="0"/>
            </a:br>
            <a:r>
              <a:rPr lang="fr-FR" sz="2400" dirty="0" smtClean="0"/>
              <a:t>La consommation des exhausteurs de goût peut provoquer certaines réactions néfastes. Les glutamates sont susceptibles de causer des réactions allergiques et des troubles digestifs chez certains sujets. Aussi, des crises migraineuses, une perte de la sensibilité faciale et une sécheresse buccale, peuvent survenir, notamment chez les personnes sensibles au glutamate de </a:t>
            </a:r>
            <a:r>
              <a:rPr lang="fr-FR" sz="2400" dirty="0" err="1" smtClean="0"/>
              <a:t>monosodique</a:t>
            </a:r>
            <a:r>
              <a:rPr lang="fr-FR" sz="2400" dirty="0" smtClean="0"/>
              <a:t> (E 621). Souvent décrié, cet exhausteur de goût serait à l’origine des vertiges, des nausées ou pourrait provoquer des éruptions cutanées.</a:t>
            </a:r>
            <a:endParaRPr lang="fr-FR" sz="240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27908" y="1070376"/>
            <a:ext cx="9496697" cy="4985980"/>
          </a:xfrm>
          <a:prstGeom prst="rect">
            <a:avLst/>
          </a:prstGeom>
        </p:spPr>
        <p:txBody>
          <a:bodyPr wrap="square">
            <a:spAutoFit/>
          </a:bodyPr>
          <a:lstStyle/>
          <a:p>
            <a:pPr algn="just">
              <a:lnSpc>
                <a:spcPct val="150000"/>
              </a:lnSpc>
            </a:pPr>
            <a:r>
              <a:rPr lang="fr-FR" sz="2000" b="1" dirty="0" smtClean="0"/>
              <a:t>EDULCORANT</a:t>
            </a:r>
            <a:endParaRPr lang="fr-FR" sz="2000" dirty="0" smtClean="0"/>
          </a:p>
          <a:p>
            <a:pPr algn="just">
              <a:lnSpc>
                <a:spcPct val="150000"/>
              </a:lnSpc>
            </a:pPr>
            <a:r>
              <a:rPr lang="fr-FR" sz="2400" dirty="0" smtClean="0"/>
              <a:t>Un édulcorant est une substance ou un produit qui donne un goût sucré aux denrées alimentaires, mais qui ne fournit pas les calories du sucre de table ou le saccharose. Egalement appelé sucre de substitution ou faux-sucre, il est caractérisé par un pouvoir sucrant (PS) qui est établi en fonction de celui du saccharose qui est de 1. Certains édulcorants sont d’origine végétale, d’autres sont obtenus par synthèse.</a:t>
            </a:r>
          </a:p>
          <a:p>
            <a:pPr algn="just">
              <a:lnSpc>
                <a:spcPct val="150000"/>
              </a:lnSpc>
            </a:pPr>
            <a:r>
              <a:rPr lang="fr-FR" sz="2400" dirty="0" smtClean="0"/>
              <a:t>On distingue généralement deux grandes familles : </a:t>
            </a:r>
            <a:r>
              <a:rPr lang="fr-FR" sz="2400" b="1" dirty="0" smtClean="0"/>
              <a:t>les édulcorants de charge et les édulcorants intenses.</a:t>
            </a:r>
            <a:endParaRPr lang="fr-FR" sz="2400" b="1"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10194" y="884983"/>
            <a:ext cx="10080171" cy="2400657"/>
          </a:xfrm>
          <a:prstGeom prst="rect">
            <a:avLst/>
          </a:prstGeom>
        </p:spPr>
        <p:txBody>
          <a:bodyPr wrap="square">
            <a:spAutoFit/>
          </a:bodyPr>
          <a:lstStyle/>
          <a:p>
            <a:pPr algn="just">
              <a:lnSpc>
                <a:spcPct val="150000"/>
              </a:lnSpc>
            </a:pPr>
            <a:r>
              <a:rPr lang="fr-FR" sz="2000" b="1" dirty="0" smtClean="0"/>
              <a:t>Les édulcorants de charge ou édulcorants nutritifs :</a:t>
            </a:r>
            <a:r>
              <a:rPr lang="fr-FR" sz="2000" dirty="0" smtClean="0"/>
              <a:t/>
            </a:r>
            <a:br>
              <a:rPr lang="fr-FR" sz="2000" dirty="0" smtClean="0"/>
            </a:br>
            <a:r>
              <a:rPr lang="fr-FR" sz="2000" dirty="0" smtClean="0"/>
              <a:t>Ils sont également appelés édulcorants </a:t>
            </a:r>
            <a:r>
              <a:rPr lang="fr-FR" sz="2000" dirty="0" err="1" smtClean="0"/>
              <a:t>hypocalorifiques</a:t>
            </a:r>
            <a:r>
              <a:rPr lang="fr-FR" sz="2000" dirty="0" smtClean="0"/>
              <a:t> ou polyols. Caractérisés par un faible pouvoir sucrant, ils fournissent des calories et des nutriments. Deux fois moins calorifiques que le sucre de table, les édulcorants nutritifs sont </a:t>
            </a:r>
            <a:r>
              <a:rPr lang="fr-FR" sz="2000" dirty="0" err="1" smtClean="0"/>
              <a:t>acariogènes</a:t>
            </a:r>
            <a:r>
              <a:rPr lang="fr-FR" sz="2000" dirty="0" smtClean="0"/>
              <a:t> (ils ne donnent pas de caries dentaires). Les plus utilisés sont le sorbitol, le mannitol, le </a:t>
            </a:r>
            <a:r>
              <a:rPr lang="fr-FR" sz="2000" dirty="0" err="1" smtClean="0"/>
              <a:t>maltitol</a:t>
            </a:r>
            <a:r>
              <a:rPr lang="fr-FR" sz="2000" dirty="0" smtClean="0"/>
              <a:t>.</a:t>
            </a:r>
            <a:endParaRPr lang="fr-FR" sz="2000" dirty="0"/>
          </a:p>
        </p:txBody>
      </p:sp>
      <p:sp>
        <p:nvSpPr>
          <p:cNvPr id="5" name="Rectangle 4"/>
          <p:cNvSpPr/>
          <p:nvPr/>
        </p:nvSpPr>
        <p:spPr>
          <a:xfrm>
            <a:off x="866502" y="3437433"/>
            <a:ext cx="10380618" cy="2862322"/>
          </a:xfrm>
          <a:prstGeom prst="rect">
            <a:avLst/>
          </a:prstGeom>
        </p:spPr>
        <p:txBody>
          <a:bodyPr wrap="square">
            <a:spAutoFit/>
          </a:bodyPr>
          <a:lstStyle/>
          <a:p>
            <a:pPr>
              <a:lnSpc>
                <a:spcPct val="150000"/>
              </a:lnSpc>
            </a:pPr>
            <a:r>
              <a:rPr lang="fr-FR" sz="2000" b="1" u="sng" dirty="0" smtClean="0"/>
              <a:t>Le sorbitol</a:t>
            </a:r>
            <a:r>
              <a:rPr lang="fr-FR" sz="2000" dirty="0" smtClean="0"/>
              <a:t/>
            </a:r>
            <a:br>
              <a:rPr lang="fr-FR" sz="2000" dirty="0" smtClean="0"/>
            </a:br>
            <a:r>
              <a:rPr lang="fr-FR" sz="2000" dirty="0" smtClean="0"/>
              <a:t>Le sorbitol est un polyol ou sucre-alcool, utilisé par l’industrie agro-alimentaire comme un édulcorant. Dérivé du glucose, il est également extrait des fruits tels que les pruneaux, les raisins, les pommes, les pêches, etc. Il fournit deux fois moins de calories que le sucre blanc. Il est caractérisé par des propriétés stabilisantes et </a:t>
            </a:r>
            <a:r>
              <a:rPr lang="fr-FR" sz="2000" dirty="0" err="1" smtClean="0"/>
              <a:t>humectantes</a:t>
            </a:r>
            <a:r>
              <a:rPr lang="fr-FR" sz="2000" dirty="0" smtClean="0"/>
              <a:t>. On le retrouve dans les biscuits, les gommes à mâcher, les confiseries, le chocolat, les confitures.</a:t>
            </a:r>
            <a:endParaRPr lang="fr-FR" sz="2000"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4400" y="754023"/>
            <a:ext cx="10554789" cy="5124480"/>
          </a:xfrm>
          <a:prstGeom prst="rect">
            <a:avLst/>
          </a:prstGeom>
        </p:spPr>
        <p:txBody>
          <a:bodyPr wrap="square">
            <a:spAutoFit/>
          </a:bodyPr>
          <a:lstStyle/>
          <a:p>
            <a:pPr>
              <a:lnSpc>
                <a:spcPct val="150000"/>
              </a:lnSpc>
            </a:pPr>
            <a:r>
              <a:rPr lang="fr-FR" b="1" u="sng" dirty="0" smtClean="0"/>
              <a:t>Le mannitol</a:t>
            </a:r>
            <a:r>
              <a:rPr lang="fr-FR" dirty="0" smtClean="0"/>
              <a:t/>
            </a:r>
            <a:br>
              <a:rPr lang="fr-FR" dirty="0" smtClean="0"/>
            </a:br>
            <a:r>
              <a:rPr lang="fr-FR" sz="2000" dirty="0" smtClean="0"/>
              <a:t>Issu des algues marines, des olives, des figues, des frênes, des fraises et de certains champignons, le mannitol est un édulcorant naturel. Compatible avec les régimes diabétiques, il est non-cariogène et bénéfique pour la santé bucco-dentaire. Il prévient le dessèchement de certains produits alimentaires. Caractérisé par un faible pouvoir sucrant, il est utilisé comme agent de saupoudrage et dans les chewing-gums sans sucre. Il est utilisé dans la confiserie pour ses propriétés stabilisantes.</a:t>
            </a:r>
          </a:p>
          <a:p>
            <a:pPr>
              <a:lnSpc>
                <a:spcPct val="150000"/>
              </a:lnSpc>
            </a:pPr>
            <a:r>
              <a:rPr lang="fr-FR" sz="2000" b="1" u="sng" dirty="0" smtClean="0"/>
              <a:t>Le </a:t>
            </a:r>
            <a:r>
              <a:rPr lang="fr-FR" sz="2000" b="1" u="sng" dirty="0" err="1" smtClean="0"/>
              <a:t>maltitol</a:t>
            </a:r>
            <a:r>
              <a:rPr lang="fr-FR" sz="2000" dirty="0" smtClean="0"/>
              <a:t/>
            </a:r>
            <a:br>
              <a:rPr lang="fr-FR" sz="2000" dirty="0" smtClean="0"/>
            </a:br>
            <a:r>
              <a:rPr lang="fr-FR" sz="2000" dirty="0" smtClean="0"/>
              <a:t>Obtenu par hydrogénation chimique du maltose, cet édulcorant nutritif légèrement moins calorifique que le sucre de table, ne provoque pas de carie dentaire. Avec un pouvoir sucrant légèrement inférieur à celui du sucre dont il est proche chimiquement, il convient aux patients diabétiques. Il est utilisé dans les chewing-gums sans sucre, les bonbons, les biscuits, les pâtisseries, les gommes à mâcher.</a:t>
            </a:r>
            <a:endParaRPr lang="fr-FR" sz="2000"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70709" y="1548510"/>
            <a:ext cx="10502537" cy="3323987"/>
          </a:xfrm>
          <a:prstGeom prst="rect">
            <a:avLst/>
          </a:prstGeom>
        </p:spPr>
        <p:txBody>
          <a:bodyPr wrap="square">
            <a:spAutoFit/>
          </a:bodyPr>
          <a:lstStyle/>
          <a:p>
            <a:pPr algn="just">
              <a:lnSpc>
                <a:spcPct val="150000"/>
              </a:lnSpc>
            </a:pPr>
            <a:r>
              <a:rPr lang="fr-FR" sz="2000" b="1" dirty="0" smtClean="0"/>
              <a:t>Les édulcorants intenses :</a:t>
            </a:r>
            <a:r>
              <a:rPr lang="fr-FR" sz="2000" dirty="0" smtClean="0"/>
              <a:t/>
            </a:r>
            <a:br>
              <a:rPr lang="fr-FR" sz="2000" dirty="0" smtClean="0"/>
            </a:br>
            <a:r>
              <a:rPr lang="fr-FR" sz="2000" dirty="0" smtClean="0"/>
              <a:t>D’origine végétale ou obtenue par synthèse chimique, les édulcorants intenses, également appelés édulcorants non-nutritifs, sont caractérisés par un pouvoir sucrant très élevé par rapport au sucre de table. Avec un apport calorifique négligeable et une valeur énergétique pratiquement nulle, ils sont utilisés dans l’industrie agro-alimentaire en alternative au saccharose dans certaines denrées alimentaires. Il existe une grande variété d’édulcorants intenses au nombre desquels figurent l’aspartame, la </a:t>
            </a:r>
            <a:r>
              <a:rPr lang="fr-FR" sz="2000" dirty="0" err="1" smtClean="0"/>
              <a:t>stévia</a:t>
            </a:r>
            <a:r>
              <a:rPr lang="fr-FR" sz="2000" dirty="0" smtClean="0"/>
              <a:t> et l’</a:t>
            </a:r>
            <a:r>
              <a:rPr lang="fr-FR" sz="2000" dirty="0" err="1" smtClean="0"/>
              <a:t>acesulfane</a:t>
            </a:r>
            <a:r>
              <a:rPr lang="fr-FR" sz="2000" dirty="0" smtClean="0"/>
              <a:t> K.</a:t>
            </a:r>
            <a:endParaRPr lang="fr-FR" sz="2000"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05839" y="837924"/>
            <a:ext cx="10019212" cy="2818913"/>
          </a:xfrm>
          <a:prstGeom prst="rect">
            <a:avLst/>
          </a:prstGeom>
        </p:spPr>
        <p:txBody>
          <a:bodyPr wrap="square">
            <a:spAutoFit/>
          </a:bodyPr>
          <a:lstStyle/>
          <a:p>
            <a:pPr>
              <a:lnSpc>
                <a:spcPct val="150000"/>
              </a:lnSpc>
            </a:pPr>
            <a:r>
              <a:rPr lang="fr-FR" sz="2000" b="1" u="sng" dirty="0" smtClean="0"/>
              <a:t>L’aspartame</a:t>
            </a:r>
            <a:r>
              <a:rPr lang="fr-FR" sz="2000" dirty="0" smtClean="0"/>
              <a:t/>
            </a:r>
            <a:br>
              <a:rPr lang="fr-FR" sz="2000" dirty="0" smtClean="0"/>
            </a:br>
            <a:r>
              <a:rPr lang="fr-FR" sz="2000" dirty="0" smtClean="0"/>
              <a:t>Cet édulcorant de synthèse est une combinaison de deux acides aminés : l’acide aspartique et la phénylalanine. Il est 150 -200 fois plus sucré que le saccharose. Il est disponible en édulcorant de table en vue de remplacer le sucre en poudre ou en morceaux. L’aspartame est utilisé dans les desserts surgelés, les boissons gazeuses, les gommes à mâcher, les bonbons et chewing-gums sans sucre, les mélanges de chocolat chaud, les laitages allégés.</a:t>
            </a:r>
            <a:endParaRPr lang="fr-FR" sz="2000" dirty="0"/>
          </a:p>
        </p:txBody>
      </p:sp>
      <p:sp>
        <p:nvSpPr>
          <p:cNvPr id="5" name="Rectangle 4"/>
          <p:cNvSpPr/>
          <p:nvPr/>
        </p:nvSpPr>
        <p:spPr>
          <a:xfrm>
            <a:off x="905690" y="3790130"/>
            <a:ext cx="10537373" cy="2400657"/>
          </a:xfrm>
          <a:prstGeom prst="rect">
            <a:avLst/>
          </a:prstGeom>
        </p:spPr>
        <p:txBody>
          <a:bodyPr wrap="square">
            <a:spAutoFit/>
          </a:bodyPr>
          <a:lstStyle/>
          <a:p>
            <a:pPr>
              <a:lnSpc>
                <a:spcPct val="150000"/>
              </a:lnSpc>
            </a:pPr>
            <a:r>
              <a:rPr lang="fr-FR" sz="2000" b="1" u="sng" dirty="0" smtClean="0"/>
              <a:t>La </a:t>
            </a:r>
            <a:r>
              <a:rPr lang="fr-FR" sz="2000" b="1" u="sng" dirty="0" err="1" smtClean="0"/>
              <a:t>stévia</a:t>
            </a:r>
            <a:r>
              <a:rPr lang="fr-FR" sz="2000" dirty="0" smtClean="0"/>
              <a:t/>
            </a:r>
            <a:br>
              <a:rPr lang="fr-FR" sz="2000" dirty="0" smtClean="0"/>
            </a:br>
            <a:r>
              <a:rPr lang="fr-FR" sz="2000" dirty="0" smtClean="0"/>
              <a:t>C’est un édulcorant dérivé d’une plante originaire du Paraguay et cultivée en Amérique du Sud : la </a:t>
            </a:r>
            <a:r>
              <a:rPr lang="fr-FR" sz="2000" dirty="0" err="1" smtClean="0"/>
              <a:t>Stévia</a:t>
            </a:r>
            <a:r>
              <a:rPr lang="fr-FR" sz="2000" dirty="0" smtClean="0"/>
              <a:t> </a:t>
            </a:r>
            <a:r>
              <a:rPr lang="fr-FR" sz="2000" dirty="0" err="1" smtClean="0"/>
              <a:t>rebaudiana</a:t>
            </a:r>
            <a:r>
              <a:rPr lang="fr-FR" sz="2000" dirty="0" smtClean="0"/>
              <a:t>. Cet édulcorant végétal à base de </a:t>
            </a:r>
            <a:r>
              <a:rPr lang="fr-FR" sz="2000" dirty="0" err="1" smtClean="0"/>
              <a:t>stévia</a:t>
            </a:r>
            <a:r>
              <a:rPr lang="fr-FR" sz="2000" dirty="0" smtClean="0"/>
              <a:t> est un assemblage de différents glycosides de </a:t>
            </a:r>
            <a:r>
              <a:rPr lang="fr-FR" sz="2000" dirty="0" err="1" smtClean="0"/>
              <a:t>stéviol</a:t>
            </a:r>
            <a:r>
              <a:rPr lang="fr-FR" sz="2000" dirty="0" smtClean="0"/>
              <a:t>. Il a un pouvoir sucrant 250- 300 fois supérieur à celui du sucre. Il ne contient pratiquement pas de calories. On le retrouve dans les boissons allégées, en confiserie, en chocolaterie, en pâtisserie.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1950" y="2264286"/>
            <a:ext cx="9509760" cy="2031325"/>
          </a:xfrm>
          <a:prstGeom prst="rect">
            <a:avLst/>
          </a:prstGeom>
        </p:spPr>
        <p:txBody>
          <a:bodyPr wrap="square">
            <a:spAutoFit/>
          </a:bodyPr>
          <a:lstStyle/>
          <a:p>
            <a:pPr lvl="0" algn="just" defTabSz="914400" eaLnBrk="0" fontAlgn="base" hangingPunct="0">
              <a:lnSpc>
                <a:spcPct val="150000"/>
              </a:lnSpc>
              <a:spcBef>
                <a:spcPct val="0"/>
              </a:spcBef>
              <a:spcAft>
                <a:spcPct val="0"/>
              </a:spcAft>
            </a:pPr>
            <a:r>
              <a:rPr lang="fr-FR" sz="2800" dirty="0" smtClean="0">
                <a:latin typeface="Arial" panose="020B0604020202020204" pitchFamily="34" charset="0"/>
              </a:rPr>
              <a:t>La formulation est l'activité </a:t>
            </a:r>
            <a:r>
              <a:rPr lang="fr-FR" sz="2800" dirty="0" smtClean="0">
                <a:solidFill>
                  <a:srgbClr val="FF0000"/>
                </a:solidFill>
                <a:latin typeface="Arial" panose="020B0604020202020204" pitchFamily="34" charset="0"/>
              </a:rPr>
              <a:t>de conception</a:t>
            </a:r>
            <a:r>
              <a:rPr lang="fr-FR" sz="2800" dirty="0" smtClean="0">
                <a:latin typeface="Arial" panose="020B0604020202020204" pitchFamily="34" charset="0"/>
              </a:rPr>
              <a:t>, de </a:t>
            </a:r>
            <a:r>
              <a:rPr lang="fr-FR" sz="2800" dirty="0" smtClean="0">
                <a:solidFill>
                  <a:srgbClr val="FF0000"/>
                </a:solidFill>
                <a:latin typeface="Arial" panose="020B0604020202020204" pitchFamily="34" charset="0"/>
              </a:rPr>
              <a:t>mise au point </a:t>
            </a:r>
            <a:r>
              <a:rPr lang="fr-FR" sz="2800" dirty="0" smtClean="0">
                <a:latin typeface="Arial" panose="020B0604020202020204" pitchFamily="34" charset="0"/>
              </a:rPr>
              <a:t>et </a:t>
            </a:r>
            <a:r>
              <a:rPr lang="fr-FR" sz="2800" dirty="0" smtClean="0">
                <a:solidFill>
                  <a:srgbClr val="FF0000"/>
                </a:solidFill>
                <a:latin typeface="Arial" panose="020B0604020202020204" pitchFamily="34" charset="0"/>
              </a:rPr>
              <a:t>de fabrication </a:t>
            </a:r>
            <a:r>
              <a:rPr lang="fr-FR" sz="2800" dirty="0" smtClean="0">
                <a:latin typeface="Arial" panose="020B0604020202020204" pitchFamily="34" charset="0"/>
              </a:rPr>
              <a:t>de prototypes, pour des produits commerciaux caractérisés par leur valeur d'usage.</a:t>
            </a:r>
            <a:endParaRPr lang="fr-FR" sz="2800" dirty="0">
              <a:latin typeface="Arial" panose="020B0604020202020204" pitchFamily="34" charset="0"/>
            </a:endParaRPr>
          </a:p>
        </p:txBody>
      </p:sp>
      <p:sp>
        <p:nvSpPr>
          <p:cNvPr id="5" name="Titre 1"/>
          <p:cNvSpPr>
            <a:spLocks noGrp="1"/>
          </p:cNvSpPr>
          <p:nvPr>
            <p:ph type="title"/>
          </p:nvPr>
        </p:nvSpPr>
        <p:spPr/>
        <p:txBody>
          <a:bodyPr/>
          <a:lstStyle/>
          <a:p>
            <a:r>
              <a:rPr lang="fr-FR" dirty="0" smtClean="0"/>
              <a:t>La formulation alimentaire</a:t>
            </a:r>
            <a:endParaRPr lang="fr-FR"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66651" y="1114591"/>
            <a:ext cx="10175966" cy="3280578"/>
          </a:xfrm>
          <a:prstGeom prst="rect">
            <a:avLst/>
          </a:prstGeom>
        </p:spPr>
        <p:txBody>
          <a:bodyPr wrap="square">
            <a:spAutoFit/>
          </a:bodyPr>
          <a:lstStyle/>
          <a:p>
            <a:pPr>
              <a:lnSpc>
                <a:spcPct val="150000"/>
              </a:lnSpc>
            </a:pPr>
            <a:r>
              <a:rPr lang="fr-FR" sz="2000" b="1" u="sng" dirty="0" smtClean="0"/>
              <a:t>L’</a:t>
            </a:r>
            <a:r>
              <a:rPr lang="fr-FR" sz="2000" b="1" u="sng" dirty="0" err="1" smtClean="0"/>
              <a:t>acesulfaneK</a:t>
            </a:r>
            <a:r>
              <a:rPr lang="fr-FR" sz="2000" dirty="0" smtClean="0"/>
              <a:t/>
            </a:r>
            <a:br>
              <a:rPr lang="fr-FR" sz="2000" dirty="0" smtClean="0"/>
            </a:br>
            <a:r>
              <a:rPr lang="fr-FR" sz="2000" dirty="0" smtClean="0"/>
              <a:t>Avec un pouvoir sucrant 200 fois plus élevé que le sucre, cet édulcorant intense non calorifique est souvent associé à l’aspartame, notamment dans les boissons ‘’light’’. Il est utilisé dans les boissons gazeuses, les marmelades, les confitures, les pâtisseries, les bonbons, les gommes à mâcher, les desserts. </a:t>
            </a:r>
          </a:p>
          <a:p>
            <a:pPr>
              <a:lnSpc>
                <a:spcPct val="150000"/>
              </a:lnSpc>
            </a:pPr>
            <a:r>
              <a:rPr lang="fr-FR" sz="2000" dirty="0" smtClean="0"/>
              <a:t>On le retrouve également dans d’autres denrées alimentaires : les jus de fruit, les boissons lactées, les glaces, les sauces.</a:t>
            </a:r>
            <a:endParaRPr lang="fr-FR" sz="2000"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01337" y="1360272"/>
            <a:ext cx="10267406" cy="4154984"/>
          </a:xfrm>
          <a:prstGeom prst="rect">
            <a:avLst/>
          </a:prstGeom>
        </p:spPr>
        <p:txBody>
          <a:bodyPr wrap="square">
            <a:spAutoFit/>
          </a:bodyPr>
          <a:lstStyle/>
          <a:p>
            <a:r>
              <a:rPr lang="fr-FR" sz="2400" b="1" dirty="0" smtClean="0"/>
              <a:t>EMULSIFIANT</a:t>
            </a:r>
            <a:endParaRPr lang="fr-FR" sz="2400" dirty="0" smtClean="0"/>
          </a:p>
          <a:p>
            <a:pPr algn="just"/>
            <a:r>
              <a:rPr lang="fr-FR" sz="2400" dirty="0" smtClean="0"/>
              <a:t>Normalement certaines substances ne se mélangent pas, elles sont théoriquement non miscibles, par exemple, la graisse et l’eau. Grace aux émulsifiants, la graisse et l’eau, peuvent être finement dispersées l’un et l’autre pour constituer un mélange uniforme. Ainsi, un </a:t>
            </a:r>
            <a:r>
              <a:rPr lang="fr-FR" sz="2400" dirty="0" smtClean="0">
                <a:hlinkClick r:id="rId2"/>
              </a:rPr>
              <a:t>émulsifiant</a:t>
            </a:r>
            <a:r>
              <a:rPr lang="fr-FR" sz="2400" dirty="0" smtClean="0"/>
              <a:t> est un </a:t>
            </a:r>
            <a:r>
              <a:rPr lang="fr-FR" sz="2400" dirty="0" smtClean="0">
                <a:hlinkClick r:id="rId3"/>
              </a:rPr>
              <a:t>additif alimentaire</a:t>
            </a:r>
            <a:r>
              <a:rPr lang="fr-FR" sz="2400" dirty="0" smtClean="0"/>
              <a:t> qui permet de créer une émulsion stable et homogène. Les émulsifiants sont indispensables pour mixer et stabiliser des substances, notamment, les mélanges de matières grasses et d’eau en vue de les rendre miscibles entre elles.</a:t>
            </a:r>
            <a:br>
              <a:rPr lang="fr-FR" sz="2400" dirty="0" smtClean="0"/>
            </a:br>
            <a:endParaRPr lang="fr-FR" sz="2400" dirty="0" smtClean="0"/>
          </a:p>
          <a:p>
            <a:pPr algn="just"/>
            <a:r>
              <a:rPr lang="fr-FR" sz="2400" b="1" dirty="0" smtClean="0"/>
              <a:t>Les agents émulsifiants les plus utilisés sont les lécithines et les </a:t>
            </a:r>
            <a:r>
              <a:rPr lang="fr-FR" sz="2400" b="1" dirty="0" err="1" smtClean="0"/>
              <a:t>monoglycérides</a:t>
            </a:r>
            <a:r>
              <a:rPr lang="fr-FR" sz="2400" b="1" dirty="0" smtClean="0"/>
              <a:t> et </a:t>
            </a:r>
            <a:r>
              <a:rPr lang="fr-FR" sz="2400" b="1" dirty="0" err="1" smtClean="0"/>
              <a:t>diglycérides</a:t>
            </a:r>
            <a:r>
              <a:rPr lang="fr-FR" sz="2400" b="1" dirty="0" smtClean="0"/>
              <a:t> d’acides gras alimentaires.</a:t>
            </a:r>
            <a:endParaRPr lang="fr-FR" sz="2400" dirty="0" smtClean="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40526" y="391886"/>
            <a:ext cx="10737668" cy="6509474"/>
          </a:xfrm>
          <a:prstGeom prst="rect">
            <a:avLst/>
          </a:prstGeom>
        </p:spPr>
        <p:txBody>
          <a:bodyPr wrap="square">
            <a:spAutoFit/>
          </a:bodyPr>
          <a:lstStyle/>
          <a:p>
            <a:pPr>
              <a:lnSpc>
                <a:spcPct val="150000"/>
              </a:lnSpc>
            </a:pPr>
            <a:r>
              <a:rPr lang="fr-FR" sz="2000" dirty="0" smtClean="0"/>
              <a:t>• </a:t>
            </a:r>
            <a:r>
              <a:rPr lang="fr-FR" sz="2000" b="1" dirty="0" smtClean="0"/>
              <a:t>La lécithine :</a:t>
            </a:r>
            <a:r>
              <a:rPr lang="fr-FR" sz="2000" dirty="0" smtClean="0"/>
              <a:t/>
            </a:r>
            <a:br>
              <a:rPr lang="fr-FR" sz="2000" dirty="0" smtClean="0"/>
            </a:br>
            <a:r>
              <a:rPr lang="fr-FR" sz="2000" dirty="0" smtClean="0"/>
              <a:t>Dérivé du mot grec ‘’</a:t>
            </a:r>
            <a:r>
              <a:rPr lang="fr-FR" sz="2000" dirty="0" err="1" smtClean="0"/>
              <a:t>lekithos</a:t>
            </a:r>
            <a:r>
              <a:rPr lang="fr-FR" sz="2000" dirty="0" smtClean="0"/>
              <a:t>’’, le mot lécithine signifie jaune d’œuf. Il s’agit d’un émulsifiant naturel abondant dans le jaune d’œuf. La lécithine peut être d’origine végétale ou animale. De nos jours, elle est principalement extraite des matières grasses, notamment, des graines de soja. Elle est également produite à partir de tournesol de colza ou de graisse animale. </a:t>
            </a:r>
            <a:br>
              <a:rPr lang="fr-FR" sz="2000" dirty="0" smtClean="0"/>
            </a:br>
            <a:r>
              <a:rPr lang="fr-FR" sz="2000" dirty="0" smtClean="0"/>
              <a:t>Ainsi, elle permet de rendre miscible un corps gras dans l’eau ou de mélanger l’huile avec de l’eau. Dotées d’un pôle hydrophile (ayant une affinité pour l’eau) et d’un pôle hydrophile (ayant une affinité pour l’huile), les molécules de lécithines sont donc amphiphiles. Cette structure chimique permet d’assurer la stabilité des émulsions.</a:t>
            </a:r>
            <a:br>
              <a:rPr lang="fr-FR" sz="2000" dirty="0" smtClean="0"/>
            </a:br>
            <a:r>
              <a:rPr lang="fr-FR" sz="2000" dirty="0" smtClean="0"/>
              <a:t>Dans l’industrie alimentaire, les lécithines sont utilisées comme agent émulsifiant dans le pain et les produits de la boulangerie ordinaire. Elle permet d’améliorer la souplesse de la farine, l’élasticité du pain et permet d’augmenter l’onctuosité de la mie. Dans la margarine, la lécithine est un émulsifiant qui empêche l’eau et le gras de se séparer. Elle améliore la texture de la crème glacée. </a:t>
            </a:r>
            <a:r>
              <a:rPr lang="fr-FR" dirty="0" smtClean="0"/>
              <a:t/>
            </a:r>
            <a:br>
              <a:rPr lang="fr-FR" dirty="0" smtClean="0"/>
            </a:br>
            <a:endParaRPr lang="fr-FR"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79714" y="612845"/>
            <a:ext cx="10424159" cy="6093976"/>
          </a:xfrm>
          <a:prstGeom prst="rect">
            <a:avLst/>
          </a:prstGeom>
        </p:spPr>
        <p:txBody>
          <a:bodyPr wrap="square">
            <a:spAutoFit/>
          </a:bodyPr>
          <a:lstStyle/>
          <a:p>
            <a:pPr algn="just">
              <a:lnSpc>
                <a:spcPct val="150000"/>
              </a:lnSpc>
            </a:pPr>
            <a:r>
              <a:rPr lang="fr-FR" sz="2000" dirty="0" smtClean="0"/>
              <a:t>•</a:t>
            </a:r>
            <a:r>
              <a:rPr lang="fr-FR" sz="2000" b="1" dirty="0" smtClean="0"/>
              <a:t>Les </a:t>
            </a:r>
            <a:r>
              <a:rPr lang="fr-FR" sz="2000" b="1" dirty="0" err="1" smtClean="0"/>
              <a:t>monoglycérides</a:t>
            </a:r>
            <a:r>
              <a:rPr lang="fr-FR" sz="2000" b="1" dirty="0" smtClean="0"/>
              <a:t> et </a:t>
            </a:r>
            <a:r>
              <a:rPr lang="fr-FR" sz="2000" b="1" dirty="0" err="1" smtClean="0"/>
              <a:t>diglycérides</a:t>
            </a:r>
            <a:r>
              <a:rPr lang="fr-FR" sz="2000" b="1" dirty="0" smtClean="0"/>
              <a:t> d’acides gras alimentaires :</a:t>
            </a:r>
            <a:r>
              <a:rPr lang="fr-FR" sz="2000" dirty="0" smtClean="0"/>
              <a:t/>
            </a:r>
            <a:br>
              <a:rPr lang="fr-FR" sz="2000" dirty="0" smtClean="0"/>
            </a:br>
            <a:r>
              <a:rPr lang="fr-FR" sz="2000" dirty="0" smtClean="0"/>
              <a:t>Les </a:t>
            </a:r>
            <a:r>
              <a:rPr lang="fr-FR" sz="2000" dirty="0" err="1" smtClean="0"/>
              <a:t>monoglycérides</a:t>
            </a:r>
            <a:r>
              <a:rPr lang="fr-FR" sz="2000" dirty="0" smtClean="0"/>
              <a:t> et les </a:t>
            </a:r>
            <a:r>
              <a:rPr lang="fr-FR" sz="2000" dirty="0" err="1" smtClean="0"/>
              <a:t>diglycérides</a:t>
            </a:r>
            <a:r>
              <a:rPr lang="fr-FR" sz="2000" dirty="0" smtClean="0"/>
              <a:t> sont des lipides synthétiques, issus du glycérol et d’acides gras naturels. Dérivés des graisses animales (le mouton, le bœuf) ou végétales (le soja, le maïs, le colza), ces additifs alimentaires sont des constituants d’huiles et de graisses alimentaires. Ils sont, également caractérisés par une structure amphiphile et des propriétés émulsifiantes. Ainsi, ils permettent de stabiliser l’émulsion eau/ huile dans la mayonnaise.</a:t>
            </a:r>
            <a:br>
              <a:rPr lang="fr-FR" sz="2000" dirty="0" smtClean="0"/>
            </a:br>
            <a:r>
              <a:rPr lang="fr-FR" sz="2000" dirty="0" smtClean="0"/>
              <a:t>Lors de la congélation, l’utilisation des </a:t>
            </a:r>
            <a:r>
              <a:rPr lang="fr-FR" sz="2000" dirty="0" err="1" smtClean="0"/>
              <a:t>monoglycérides</a:t>
            </a:r>
            <a:r>
              <a:rPr lang="fr-FR" sz="2000" dirty="0" smtClean="0"/>
              <a:t> et des </a:t>
            </a:r>
            <a:r>
              <a:rPr lang="fr-FR" sz="2000" dirty="0" err="1" smtClean="0"/>
              <a:t>diglycérides</a:t>
            </a:r>
            <a:r>
              <a:rPr lang="fr-FR" sz="2000" dirty="0" smtClean="0"/>
              <a:t> dans les crèmes glacées favorisent une texture plus crémeuse et la stabilisation de l’émulsion eau/ matières grasses. Dans le pain, ces émulsifiants assouplissent la pâte et rendent la texture plus moelleuse. En pâtisserie et dans la biscuiterie, les </a:t>
            </a:r>
            <a:r>
              <a:rPr lang="fr-FR" sz="2000" dirty="0" err="1" smtClean="0"/>
              <a:t>monoglycérides</a:t>
            </a:r>
            <a:r>
              <a:rPr lang="fr-FR" sz="2000" dirty="0" smtClean="0"/>
              <a:t> et </a:t>
            </a:r>
            <a:r>
              <a:rPr lang="fr-FR" sz="2000" dirty="0" err="1" smtClean="0"/>
              <a:t>diglycérides</a:t>
            </a:r>
            <a:r>
              <a:rPr lang="fr-FR" sz="2000" dirty="0" smtClean="0"/>
              <a:t> permettent de confectionner des produits homogènes.</a:t>
            </a:r>
            <a:br>
              <a:rPr lang="fr-FR" sz="2000" dirty="0" smtClean="0"/>
            </a:br>
            <a:r>
              <a:rPr lang="fr-FR" sz="2000" dirty="0" smtClean="0"/>
              <a:t>Ils sont utilisés dans le chewing-gum, l’enrobage des fruits, les desserts laitiers, les viennoiseries industrielles, la confiture industrielle, les corps gras alimentaires (les brioches, les produits à base de cacao).</a:t>
            </a:r>
            <a:endParaRPr lang="fr-FR" sz="2000"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05839" y="1161816"/>
            <a:ext cx="10267405" cy="4524315"/>
          </a:xfrm>
          <a:prstGeom prst="rect">
            <a:avLst/>
          </a:prstGeom>
        </p:spPr>
        <p:txBody>
          <a:bodyPr wrap="square">
            <a:spAutoFit/>
          </a:bodyPr>
          <a:lstStyle/>
          <a:p>
            <a:pPr algn="just">
              <a:lnSpc>
                <a:spcPct val="150000"/>
              </a:lnSpc>
            </a:pPr>
            <a:r>
              <a:rPr lang="fr-FR" sz="2400" b="1" dirty="0" smtClean="0"/>
              <a:t>CORRECTEUR D’ACIDITE</a:t>
            </a:r>
            <a:endParaRPr lang="fr-FR" sz="2400" dirty="0" smtClean="0"/>
          </a:p>
          <a:p>
            <a:pPr algn="just">
              <a:lnSpc>
                <a:spcPct val="150000"/>
              </a:lnSpc>
            </a:pPr>
            <a:r>
              <a:rPr lang="fr-FR" sz="2400" dirty="0" smtClean="0"/>
              <a:t>Les correcteurs d’acidité sont des additifs alimentaires ajoutés dans les aliments dans le but de modifier ou de maintenir le pH à un niveau donné. Il permet de contrôler ou de limiter le pH (acide, neutre ou alcalin) d’un aliment.</a:t>
            </a:r>
            <a:br>
              <a:rPr lang="fr-FR" sz="2400" dirty="0" smtClean="0"/>
            </a:br>
            <a:r>
              <a:rPr lang="fr-FR" sz="2400" dirty="0" smtClean="0"/>
              <a:t>Les correcteurs d’acidité confèrent un goût acide aux denrées alimentaires. Cette acidité améliore la conservation des aliments et contribue à la préservation des qualités nutritionnelles et organoleptiques des préparations alimentaires pendant la durée de conservation.</a:t>
            </a:r>
            <a:endParaRPr lang="fr-FR" sz="2400"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5463" y="776591"/>
            <a:ext cx="10940687" cy="5127237"/>
          </a:xfrm>
          <a:prstGeom prst="rect">
            <a:avLst/>
          </a:prstGeom>
        </p:spPr>
        <p:txBody>
          <a:bodyPr wrap="square">
            <a:spAutoFit/>
          </a:bodyPr>
          <a:lstStyle/>
          <a:p>
            <a:pPr algn="just">
              <a:lnSpc>
                <a:spcPct val="150000"/>
              </a:lnSpc>
            </a:pPr>
            <a:r>
              <a:rPr lang="fr-FR" sz="2000" b="1" dirty="0" smtClean="0"/>
              <a:t>Utilisations des correcteurs d’acidité dans l’alimentation :</a:t>
            </a:r>
            <a:r>
              <a:rPr lang="fr-FR" sz="2000" dirty="0" smtClean="0"/>
              <a:t/>
            </a:r>
            <a:br>
              <a:rPr lang="fr-FR" sz="2000" dirty="0" smtClean="0"/>
            </a:br>
            <a:r>
              <a:rPr lang="fr-FR" sz="2000" dirty="0" smtClean="0"/>
              <a:t>Incorporés dans la viande, les correcteurs d’acidité permettent de maintenir les niveaux de pH dans cette denrée alimentaire et l’empêche de rancir. Dans les boissons gazeuses, ces substances confèrent une sensation de fraîcheur.</a:t>
            </a:r>
          </a:p>
          <a:p>
            <a:pPr algn="just">
              <a:lnSpc>
                <a:spcPct val="150000"/>
              </a:lnSpc>
            </a:pPr>
            <a:r>
              <a:rPr lang="fr-FR" sz="2000" dirty="0" smtClean="0"/>
              <a:t>En œnologie et dans les industries agro-alimentaires, des correcteurs d’acidité permettent d’ajuster ou d’accroître la teneur en acidité totale des vins. Ils sont utilisés dans le cadre de l’</a:t>
            </a:r>
            <a:r>
              <a:rPr lang="fr-FR" sz="2000" dirty="0" smtClean="0">
                <a:hlinkClick r:id="rId2"/>
              </a:rPr>
              <a:t>acidification</a:t>
            </a:r>
            <a:r>
              <a:rPr lang="fr-FR" sz="2000" dirty="0" smtClean="0"/>
              <a:t> des vins en fermentations. Ils stabilisent le pH dans les conserves de fruits et légumes.</a:t>
            </a:r>
          </a:p>
          <a:p>
            <a:pPr algn="just">
              <a:lnSpc>
                <a:spcPct val="150000"/>
              </a:lnSpc>
            </a:pPr>
            <a:r>
              <a:rPr lang="fr-FR" sz="2000" dirty="0" smtClean="0"/>
              <a:t>Les correcteurs d’acidité sont utilisés dans d’autres types d’aliments, notamment, les fruits et légumes confits, les boissons à base de fruits, les fromages, les glaçages. Ils sont également présents dans certaines confiseries aux sucres, les gelées, les desserts, les chewing-gums, les volailles, les enrobages et fourrages, les garnitures pour tarte.</a:t>
            </a:r>
            <a:endParaRPr lang="fr-FR" sz="2000"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2300" y="1188486"/>
            <a:ext cx="9914709" cy="4472186"/>
          </a:xfrm>
          <a:prstGeom prst="rect">
            <a:avLst/>
          </a:prstGeom>
        </p:spPr>
        <p:txBody>
          <a:bodyPr wrap="square">
            <a:spAutoFit/>
          </a:bodyPr>
          <a:lstStyle/>
          <a:p>
            <a:pPr algn="just">
              <a:lnSpc>
                <a:spcPct val="150000"/>
              </a:lnSpc>
            </a:pPr>
            <a:r>
              <a:rPr lang="fr-FR" sz="2400" b="1" dirty="0" smtClean="0"/>
              <a:t>Effets néfastes des correcteurs d’acidité :</a:t>
            </a:r>
            <a:r>
              <a:rPr lang="fr-FR" sz="2400" dirty="0" smtClean="0"/>
              <a:t/>
            </a:r>
            <a:br>
              <a:rPr lang="fr-FR" sz="2400" dirty="0" smtClean="0"/>
            </a:br>
            <a:r>
              <a:rPr lang="fr-FR" sz="2400" dirty="0" smtClean="0"/>
              <a:t>Certains correcteurs d’acidité peuvent être néfastes pour la santé avec notamment des réactions allergiques et bien d’autres troubles physiologiques. Une quantité de consommation non maitrisée, d’acide citrique ou d’acide phosphorique, par exemple, peut laisser transparaitre des effets indésirables. Une consommation à forte dose ou une ingestion répétée d’acide citrique peut attaquer l’émail dentaire. Une perturbation de l’équilibre calcique et des problèmes rénaux peuvent également survenir avec une forte concentration d’acide phosphorique.</a:t>
            </a:r>
            <a:endParaRPr lang="fr-FR" sz="2400"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79714" y="884817"/>
            <a:ext cx="10084526" cy="5078313"/>
          </a:xfrm>
          <a:prstGeom prst="rect">
            <a:avLst/>
          </a:prstGeom>
        </p:spPr>
        <p:txBody>
          <a:bodyPr wrap="square">
            <a:spAutoFit/>
          </a:bodyPr>
          <a:lstStyle/>
          <a:p>
            <a:pPr algn="just">
              <a:lnSpc>
                <a:spcPct val="150000"/>
              </a:lnSpc>
            </a:pPr>
            <a:r>
              <a:rPr lang="fr-FR" sz="2400" b="1" dirty="0" smtClean="0"/>
              <a:t>CONSERVATEUR</a:t>
            </a:r>
            <a:endParaRPr lang="fr-FR" sz="2400" dirty="0" smtClean="0"/>
          </a:p>
          <a:p>
            <a:pPr algn="just">
              <a:lnSpc>
                <a:spcPct val="150000"/>
              </a:lnSpc>
            </a:pPr>
            <a:r>
              <a:rPr lang="fr-FR" sz="2400" dirty="0" smtClean="0"/>
              <a:t>Appartenant à la catégorie des additifs alimentaires, un conservateur alimentaire est une substance minérale ou organique, ajoutée aux aliments dans le but d’améliorer leur conservation. Ils permettent de prolonger la durée de conservation des aliments en les protégeant des altérations dues aux micro-organismes. Présents dans la majorité des produits courants à la consommation, ils empêchent la modification du goût des aliments en garantissant leur innocuité.</a:t>
            </a:r>
          </a:p>
          <a:p>
            <a:pPr algn="just">
              <a:lnSpc>
                <a:spcPct val="150000"/>
              </a:lnSpc>
            </a:pPr>
            <a:r>
              <a:rPr lang="fr-FR" sz="2400" dirty="0" smtClean="0"/>
              <a:t>On distingue deux types de conservateurs avec des rôles et des actions bien spécifiques : les conservateurs minéraux et les conservateurs organiques.</a:t>
            </a:r>
            <a:endParaRPr lang="fr-FR" sz="2400"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0391" y="346125"/>
            <a:ext cx="9901646" cy="6488828"/>
          </a:xfrm>
          <a:prstGeom prst="rect">
            <a:avLst/>
          </a:prstGeom>
        </p:spPr>
        <p:txBody>
          <a:bodyPr wrap="square">
            <a:spAutoFit/>
          </a:bodyPr>
          <a:lstStyle/>
          <a:p>
            <a:pPr algn="just">
              <a:lnSpc>
                <a:spcPct val="150000"/>
              </a:lnSpc>
            </a:pPr>
            <a:r>
              <a:rPr lang="fr-FR" sz="2800" b="1" u="sng" dirty="0" smtClean="0"/>
              <a:t>Les conservateurs minéraux</a:t>
            </a:r>
            <a:r>
              <a:rPr lang="fr-FR" sz="2800" dirty="0" smtClean="0"/>
              <a:t/>
            </a:r>
            <a:br>
              <a:rPr lang="fr-FR" sz="2800" dirty="0" smtClean="0"/>
            </a:br>
            <a:r>
              <a:rPr lang="fr-FR" sz="2800" dirty="0" smtClean="0"/>
              <a:t>•</a:t>
            </a:r>
            <a:r>
              <a:rPr lang="fr-FR" sz="2800" u="sng" dirty="0" smtClean="0"/>
              <a:t>Les nitrates et les nitrites</a:t>
            </a:r>
            <a:r>
              <a:rPr lang="fr-FR" sz="2800" dirty="0" smtClean="0"/>
              <a:t/>
            </a:r>
            <a:br>
              <a:rPr lang="fr-FR" sz="2800" dirty="0" smtClean="0"/>
            </a:br>
            <a:r>
              <a:rPr lang="fr-FR" sz="2800" dirty="0" smtClean="0"/>
              <a:t>Ils protègent les aliments contre les bactéries responsables du botulisme qui est une intoxication alimentaire provoquée par l’ingestion d’aliments contenant le </a:t>
            </a:r>
            <a:r>
              <a:rPr lang="fr-FR" sz="2800" dirty="0" err="1" smtClean="0"/>
              <a:t>Clostridium</a:t>
            </a:r>
            <a:r>
              <a:rPr lang="fr-FR" sz="2800" dirty="0" smtClean="0"/>
              <a:t> </a:t>
            </a:r>
            <a:r>
              <a:rPr lang="fr-FR" sz="2800" dirty="0" err="1" smtClean="0"/>
              <a:t>botulinum</a:t>
            </a:r>
            <a:r>
              <a:rPr lang="fr-FR" sz="2800" dirty="0" smtClean="0"/>
              <a:t>, une bactérie toxique. Les nitrates et les nitrites sont utilisés dans les fromages, le bacon, le foie gras et dans les produits de charcuterie tels que les saucissons et les jambons. Ils confèrent une couleur rose aux produits de la charcuterie. Ils sont également employés pour les saumures.</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62149" y="718457"/>
            <a:ext cx="10489474" cy="5157411"/>
          </a:xfrm>
        </p:spPr>
        <p:txBody>
          <a:bodyPr>
            <a:noAutofit/>
          </a:bodyPr>
          <a:lstStyle/>
          <a:p>
            <a:pPr>
              <a:lnSpc>
                <a:spcPct val="170000"/>
              </a:lnSpc>
            </a:pPr>
            <a:r>
              <a:rPr lang="fr-FR" sz="2000" u="sng" dirty="0" smtClean="0"/>
              <a:t>•L’anhydride sulfureux et les sulfites</a:t>
            </a:r>
            <a:r>
              <a:rPr lang="fr-FR" sz="2000" dirty="0" smtClean="0"/>
              <a:t/>
            </a:r>
            <a:br>
              <a:rPr lang="fr-FR" sz="2000" dirty="0" smtClean="0"/>
            </a:br>
            <a:r>
              <a:rPr lang="fr-FR" sz="2000" dirty="0" smtClean="0"/>
              <a:t>Dans l’industrie alimentaire, ces substances sont utilisées pour inhiber la croissance des bactéries dans le vin, les fruits séchés, les tomates pelées, les tranches de pommes, les biscuits secs, les légumes conservés dans le vinaigre. L’anhydride sulfureux et les sulfites sont actifs sur les bactéries et les moisissures. Ils inhibent le brunissement enzymatique ou le phénomène d’instabilité des couleurs. Ils préservent la stabilité des couleurs des légumes et des fruits secs.</a:t>
            </a:r>
          </a:p>
          <a:p>
            <a:pPr>
              <a:lnSpc>
                <a:spcPct val="170000"/>
              </a:lnSpc>
            </a:pPr>
            <a:r>
              <a:rPr lang="fr-FR" sz="2000" u="sng" dirty="0" smtClean="0"/>
              <a:t>•L’anhydride carbonique</a:t>
            </a:r>
            <a:r>
              <a:rPr lang="fr-FR" sz="2000" dirty="0" smtClean="0"/>
              <a:t/>
            </a:r>
            <a:br>
              <a:rPr lang="fr-FR" sz="2000" dirty="0" smtClean="0"/>
            </a:br>
            <a:r>
              <a:rPr lang="fr-FR" sz="2000" dirty="0" smtClean="0"/>
              <a:t>Il inhibe la croissance d’une grande variété de micro-organisme. Particulièrement actif contre les moisissures, l’anhydride carbonique est utilisé dans les boissons gazeuses, la viande fraiche réfrigérée, les œufs, les produits de la mer, le lait.</a:t>
            </a:r>
          </a:p>
          <a:p>
            <a:endParaRPr lang="fr-FR"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47650" y="585651"/>
            <a:ext cx="10572749" cy="5491299"/>
          </a:xfrm>
        </p:spPr>
        <p:txBody>
          <a:bodyPr>
            <a:noAutofit/>
          </a:bodyPr>
          <a:lstStyle/>
          <a:p>
            <a:pPr algn="just">
              <a:lnSpc>
                <a:spcPct val="150000"/>
              </a:lnSpc>
            </a:pPr>
            <a:r>
              <a:rPr lang="fr-FR" sz="2800" dirty="0">
                <a:latin typeface="Arial" pitchFamily="34" charset="0"/>
                <a:cs typeface="Arial" pitchFamily="34" charset="0"/>
              </a:rPr>
              <a:t>Une formulation d'aliments est un calcul qui permet de décider de la proportion à utiliser de chaque ingrédient utilisé afin de composer un </a:t>
            </a:r>
            <a:r>
              <a:rPr lang="fr-FR" sz="2800" b="1" dirty="0">
                <a:latin typeface="Arial" pitchFamily="34" charset="0"/>
                <a:cs typeface="Arial" pitchFamily="34" charset="0"/>
              </a:rPr>
              <a:t>aliment équilibré. </a:t>
            </a:r>
            <a:endParaRPr lang="fr-FR" sz="2800" b="1" dirty="0" smtClean="0">
              <a:latin typeface="Arial" pitchFamily="34" charset="0"/>
              <a:cs typeface="Arial" pitchFamily="34" charset="0"/>
            </a:endParaRPr>
          </a:p>
          <a:p>
            <a:pPr algn="just">
              <a:lnSpc>
                <a:spcPct val="150000"/>
              </a:lnSpc>
            </a:pPr>
            <a:r>
              <a:rPr lang="fr-FR" sz="2800" dirty="0" smtClean="0">
                <a:latin typeface="Arial" pitchFamily="34" charset="0"/>
                <a:cs typeface="Arial" pitchFamily="34" charset="0"/>
              </a:rPr>
              <a:t>L'objectif </a:t>
            </a:r>
            <a:r>
              <a:rPr lang="fr-FR" sz="2800" dirty="0">
                <a:latin typeface="Arial" pitchFamily="34" charset="0"/>
                <a:cs typeface="Arial" pitchFamily="34" charset="0"/>
              </a:rPr>
              <a:t>général de cette formulation est de mélanger des ingrédients de </a:t>
            </a:r>
            <a:r>
              <a:rPr lang="fr-FR" sz="2800" b="1" dirty="0">
                <a:latin typeface="Arial" pitchFamily="34" charset="0"/>
                <a:cs typeface="Arial" pitchFamily="34" charset="0"/>
              </a:rPr>
              <a:t>qualité nutritionnelle </a:t>
            </a:r>
            <a:r>
              <a:rPr lang="fr-FR" sz="2800" dirty="0">
                <a:latin typeface="Arial" pitchFamily="34" charset="0"/>
                <a:cs typeface="Arial" pitchFamily="34" charset="0"/>
              </a:rPr>
              <a:t>différentes de façon à obtenir un aliment ayant de bonnes proportions sur le </a:t>
            </a:r>
            <a:r>
              <a:rPr lang="fr-FR" sz="2800" b="1" dirty="0">
                <a:latin typeface="Arial" pitchFamily="34" charset="0"/>
                <a:cs typeface="Arial" pitchFamily="34" charset="0"/>
              </a:rPr>
              <a:t>plan nutritif</a:t>
            </a:r>
            <a:r>
              <a:rPr lang="fr-FR" sz="2800" dirty="0">
                <a:latin typeface="Arial" pitchFamily="34" charset="0"/>
                <a:cs typeface="Arial" pitchFamily="34" charset="0"/>
              </a:rPr>
              <a:t>, et dont le profil en éléments nutritionnels biologiquement disponibles est approximativement semblable aux </a:t>
            </a:r>
            <a:r>
              <a:rPr lang="fr-FR" sz="2800" b="1" dirty="0">
                <a:latin typeface="Arial" pitchFamily="34" charset="0"/>
                <a:cs typeface="Arial" pitchFamily="34" charset="0"/>
              </a:rPr>
              <a:t>besoins </a:t>
            </a:r>
            <a:r>
              <a:rPr lang="fr-FR" sz="2800" b="1" dirty="0" smtClean="0">
                <a:latin typeface="Arial" pitchFamily="34" charset="0"/>
                <a:cs typeface="Arial" pitchFamily="34" charset="0"/>
              </a:rPr>
              <a:t>exigé</a:t>
            </a:r>
            <a:r>
              <a:rPr lang="fr-FR" sz="2800" dirty="0" smtClean="0">
                <a:latin typeface="Arial" pitchFamily="34" charset="0"/>
                <a:cs typeface="Arial" pitchFamily="34" charset="0"/>
              </a:rPr>
              <a:t>. </a:t>
            </a:r>
            <a:endParaRPr lang="fr-FR" sz="2800" dirty="0">
              <a:latin typeface="Arial" pitchFamily="34" charset="0"/>
              <a:cs typeface="Arial" pitchFamily="34" charset="0"/>
            </a:endParaRPr>
          </a:p>
          <a:p>
            <a:pPr>
              <a:buNone/>
            </a:pPr>
            <a:r>
              <a:rPr lang="fr-FR" sz="2800" dirty="0"/>
              <a:t> </a:t>
            </a:r>
          </a:p>
          <a:p>
            <a:endParaRPr lang="fr-FR" sz="2800" dirty="0"/>
          </a:p>
        </p:txBody>
      </p:sp>
    </p:spTree>
    <p:extLst>
      <p:ext uri="{BB962C8B-B14F-4D97-AF65-F5344CB8AC3E}">
        <p14:creationId xmlns:p14="http://schemas.microsoft.com/office/powerpoint/2010/main" val="425454370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01783" y="970733"/>
            <a:ext cx="9392194" cy="4524315"/>
          </a:xfrm>
          <a:prstGeom prst="rect">
            <a:avLst/>
          </a:prstGeom>
        </p:spPr>
        <p:txBody>
          <a:bodyPr wrap="square">
            <a:spAutoFit/>
          </a:bodyPr>
          <a:lstStyle/>
          <a:p>
            <a:pPr algn="just">
              <a:lnSpc>
                <a:spcPct val="150000"/>
              </a:lnSpc>
            </a:pPr>
            <a:r>
              <a:rPr lang="fr-FR" sz="2400" b="1" dirty="0" smtClean="0"/>
              <a:t>Les conservateurs organiques</a:t>
            </a:r>
            <a:endParaRPr lang="fr-FR" sz="2400" dirty="0" smtClean="0"/>
          </a:p>
          <a:p>
            <a:pPr>
              <a:lnSpc>
                <a:spcPct val="150000"/>
              </a:lnSpc>
            </a:pPr>
            <a:r>
              <a:rPr lang="fr-FR" sz="2400" u="sng" dirty="0" smtClean="0"/>
              <a:t>•L’acide </a:t>
            </a:r>
            <a:r>
              <a:rPr lang="fr-FR" sz="2400" u="sng" dirty="0" err="1" smtClean="0"/>
              <a:t>sorbique</a:t>
            </a:r>
            <a:r>
              <a:rPr lang="fr-FR" sz="2400" u="sng" dirty="0" smtClean="0"/>
              <a:t> et les </a:t>
            </a:r>
            <a:r>
              <a:rPr lang="fr-FR" sz="2400" u="sng" dirty="0" err="1" smtClean="0"/>
              <a:t>sorbates</a:t>
            </a:r>
            <a:r>
              <a:rPr lang="fr-FR" sz="2400" dirty="0" smtClean="0"/>
              <a:t/>
            </a:r>
            <a:br>
              <a:rPr lang="fr-FR" sz="2400" dirty="0" smtClean="0"/>
            </a:br>
            <a:r>
              <a:rPr lang="fr-FR" sz="2400" dirty="0" smtClean="0"/>
              <a:t>Ils sont caractérisés par une activité antimicrobienne et un pouvoir antifongique. Ils sont utilisés pour la conservation des purées de fruits, des garnitures, des fromages, des produits céréaliers cuits, des laits fermentés, des yaourts, du pain tranché et de la mayonnaise. Utilisés en confiserie, ils sont également introduits dans les fruits, les pruneaux, les légumes confits, cristallisés ou glacés.</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08018" y="819572"/>
            <a:ext cx="9601196" cy="3318936"/>
          </a:xfrm>
        </p:spPr>
        <p:txBody>
          <a:bodyPr>
            <a:noAutofit/>
          </a:bodyPr>
          <a:lstStyle/>
          <a:p>
            <a:pPr>
              <a:lnSpc>
                <a:spcPct val="150000"/>
              </a:lnSpc>
            </a:pPr>
            <a:r>
              <a:rPr lang="fr-FR" sz="2000" u="sng" dirty="0" smtClean="0"/>
              <a:t>•L’acide benzoïque et les benzoates</a:t>
            </a:r>
            <a:r>
              <a:rPr lang="fr-FR" sz="2000" dirty="0" smtClean="0"/>
              <a:t/>
            </a:r>
            <a:br>
              <a:rPr lang="fr-FR" sz="2000" dirty="0" smtClean="0"/>
            </a:br>
            <a:r>
              <a:rPr lang="fr-FR" sz="2000" dirty="0" smtClean="0"/>
              <a:t>L’action de ces substances, inhibe la croissance des levures et des moisissures. Ainsi, l’acide benzoïque et les benzoates sont utilisés comme des antibactériens et des antifongiques dans les sauces, les semi-conserves de produits de pêche, les boissons sans alcools, les crevettes cuites, les gelées, les légumes au vinaigre, les confitures allégées, les fruits confits, les marmelades.</a:t>
            </a:r>
          </a:p>
          <a:p>
            <a:pPr>
              <a:lnSpc>
                <a:spcPct val="150000"/>
              </a:lnSpc>
            </a:pPr>
            <a:r>
              <a:rPr lang="fr-FR" sz="2000" u="sng" dirty="0" smtClean="0"/>
              <a:t>•L’acide lactique</a:t>
            </a:r>
            <a:br>
              <a:rPr lang="fr-FR" sz="2000" u="sng" dirty="0" smtClean="0"/>
            </a:br>
            <a:r>
              <a:rPr lang="fr-FR" sz="2000" dirty="0" smtClean="0"/>
              <a:t>L’acide lactique est un additif naturel utilisé dans la confiserie, le vin, les olives, les produits laitiers. Il inhibe la croissance de toutes les bactéries. Par ailleurs, l’acide lactique n’altère pas la couleur et les arômes des denrées alimentaires. </a:t>
            </a:r>
          </a:p>
          <a:p>
            <a:endParaRPr lang="fr-FR" sz="2000"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22252" y="810854"/>
            <a:ext cx="10111805" cy="5580182"/>
          </a:xfrm>
          <a:prstGeom prst="rect">
            <a:avLst/>
          </a:prstGeom>
        </p:spPr>
        <p:txBody>
          <a:bodyPr wrap="square">
            <a:spAutoFit/>
          </a:bodyPr>
          <a:lstStyle/>
          <a:p>
            <a:pPr algn="just">
              <a:lnSpc>
                <a:spcPct val="150000"/>
              </a:lnSpc>
            </a:pPr>
            <a:r>
              <a:rPr lang="fr-FR" sz="2400" b="1" dirty="0" smtClean="0"/>
              <a:t>COLORANT</a:t>
            </a:r>
            <a:endParaRPr lang="fr-FR" sz="2400" dirty="0" smtClean="0"/>
          </a:p>
          <a:p>
            <a:pPr algn="just">
              <a:lnSpc>
                <a:spcPct val="150000"/>
              </a:lnSpc>
            </a:pPr>
            <a:r>
              <a:rPr lang="fr-FR" sz="2400" dirty="0" smtClean="0"/>
              <a:t>Également dénommés additifs de couleur, les colorants alimentaires confèrent une coloration aux aliments, renforcent celle-ci ou compensent la perte de couleur provoquée par une exposition à la lumière intense, à la chaleur excessive et aux variations de température. Ajoutés à la nourriture ou aux boissons, ils normalisent la teinte et préviennent la décoloration. Les colorants sont employés dans un but esthétique pour rendre les aliments appétissants et attractifs aux yeux des consommateurs.</a:t>
            </a:r>
            <a:br>
              <a:rPr lang="fr-FR" sz="2400" dirty="0" smtClean="0"/>
            </a:br>
            <a:r>
              <a:rPr lang="fr-FR" sz="2400" dirty="0" smtClean="0"/>
              <a:t>Disponibles sous forme de poudres, de pâtes, de gel, on distingue les colorants naturels des colorants synthétiques.</a:t>
            </a:r>
            <a:endParaRPr lang="fr-FR" sz="2400"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2344" y="184619"/>
            <a:ext cx="9666515" cy="3359061"/>
          </a:xfrm>
          <a:prstGeom prst="rect">
            <a:avLst/>
          </a:prstGeom>
        </p:spPr>
        <p:txBody>
          <a:bodyPr wrap="square">
            <a:spAutoFit/>
          </a:bodyPr>
          <a:lstStyle/>
          <a:p>
            <a:pPr algn="just">
              <a:lnSpc>
                <a:spcPct val="150000"/>
              </a:lnSpc>
            </a:pPr>
            <a:r>
              <a:rPr lang="fr-FR" sz="2400" b="1" dirty="0" smtClean="0"/>
              <a:t>Les colorants naturels :</a:t>
            </a:r>
            <a:r>
              <a:rPr lang="fr-FR" sz="2400" dirty="0" smtClean="0"/>
              <a:t/>
            </a:r>
            <a:br>
              <a:rPr lang="fr-FR" sz="2400" dirty="0" smtClean="0"/>
            </a:br>
            <a:r>
              <a:rPr lang="fr-FR" sz="2400" dirty="0" smtClean="0"/>
              <a:t>Avec de nombreuses applications dans l’industrie alimentaire, les colorants alimentaires naturels peuvent être d’origine végétale ou animale. Les colorants issus des végétaux sont des pigments extraits à partir des feuilles, des écorces, des plantes. En plus des produits d’extraction provenant des matières premières alimentaires, il existe des composés purs.</a:t>
            </a:r>
          </a:p>
        </p:txBody>
      </p:sp>
      <p:sp>
        <p:nvSpPr>
          <p:cNvPr id="3" name="Rectangle 2"/>
          <p:cNvSpPr/>
          <p:nvPr/>
        </p:nvSpPr>
        <p:spPr>
          <a:xfrm>
            <a:off x="262344" y="3498939"/>
            <a:ext cx="11224806" cy="3416320"/>
          </a:xfrm>
          <a:prstGeom prst="rect">
            <a:avLst/>
          </a:prstGeom>
        </p:spPr>
        <p:txBody>
          <a:bodyPr wrap="square">
            <a:spAutoFit/>
          </a:bodyPr>
          <a:lstStyle/>
          <a:p>
            <a:pPr>
              <a:lnSpc>
                <a:spcPct val="150000"/>
              </a:lnSpc>
            </a:pPr>
            <a:r>
              <a:rPr lang="fr-FR" sz="2400" u="sng" dirty="0" smtClean="0"/>
              <a:t>• La curcumine</a:t>
            </a:r>
            <a:r>
              <a:rPr lang="fr-FR" sz="2400" dirty="0" smtClean="0"/>
              <a:t> :</a:t>
            </a:r>
            <a:br>
              <a:rPr lang="fr-FR" sz="2400" dirty="0" smtClean="0"/>
            </a:br>
            <a:r>
              <a:rPr lang="fr-FR" sz="2400" dirty="0" smtClean="0"/>
              <a:t>La curcumine est un colorant jaune vif, issue des racines de safran des indes ou du Curcuma </a:t>
            </a:r>
            <a:r>
              <a:rPr lang="fr-FR" sz="2400" dirty="0" err="1" smtClean="0"/>
              <a:t>longa</a:t>
            </a:r>
            <a:r>
              <a:rPr lang="fr-FR" sz="2400" dirty="0" smtClean="0"/>
              <a:t>. Avec un pH élevé, ce colorant devient orange. Ce colorant d’origine végétale, est utilisé dans le lait, les confitures, les saucisses, le beurre, les gelées, les sauces, les bouillons. Il intègre la composition du curry et permet de colorer les moutardes et les potages.</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14846" y="751344"/>
            <a:ext cx="9784080" cy="4708981"/>
          </a:xfrm>
          <a:prstGeom prst="rect">
            <a:avLst/>
          </a:prstGeom>
        </p:spPr>
        <p:txBody>
          <a:bodyPr wrap="square">
            <a:spAutoFit/>
          </a:bodyPr>
          <a:lstStyle/>
          <a:p>
            <a:pPr>
              <a:lnSpc>
                <a:spcPct val="150000"/>
              </a:lnSpc>
            </a:pPr>
            <a:r>
              <a:rPr lang="fr-FR" sz="2000" u="sng" dirty="0" smtClean="0"/>
              <a:t>• Le β-carotène :</a:t>
            </a:r>
            <a:r>
              <a:rPr lang="fr-FR" dirty="0" smtClean="0"/>
              <a:t/>
            </a:r>
            <a:br>
              <a:rPr lang="fr-FR" dirty="0" smtClean="0"/>
            </a:br>
            <a:r>
              <a:rPr lang="fr-FR" sz="2400" dirty="0" smtClean="0"/>
              <a:t>Le β-carotène est un colorant végétal. Ce pigment de couleur rouge-orange, est extrait des carottes. Il permet de normaliser la couleur du fromage tout au long de l’année. Il est utilisé dans les produits laitiers, la margarine, le beurre.</a:t>
            </a:r>
          </a:p>
          <a:p>
            <a:endParaRPr lang="fr-FR" sz="2400" dirty="0" smtClean="0"/>
          </a:p>
          <a:p>
            <a:r>
              <a:rPr lang="fr-FR" sz="2000" u="sng" dirty="0" smtClean="0"/>
              <a:t>• La cochenille :</a:t>
            </a:r>
            <a:r>
              <a:rPr lang="fr-FR" dirty="0" smtClean="0"/>
              <a:t/>
            </a:r>
            <a:br>
              <a:rPr lang="fr-FR" dirty="0" smtClean="0"/>
            </a:br>
            <a:r>
              <a:rPr lang="fr-FR" sz="2400" dirty="0" smtClean="0"/>
              <a:t>La cochenille est un colorant naturel d’origine animale. Egalement appelé acide </a:t>
            </a:r>
            <a:r>
              <a:rPr lang="fr-FR" sz="2400" dirty="0" err="1" smtClean="0"/>
              <a:t>carminique</a:t>
            </a:r>
            <a:r>
              <a:rPr lang="fr-FR" sz="2400" dirty="0" smtClean="0"/>
              <a:t>, ce colorant de couleur rouge vif, provient des corps desséchés d’un insecte d’Amérique centrale, le Coccus </a:t>
            </a:r>
            <a:r>
              <a:rPr lang="fr-FR" sz="2400" dirty="0" err="1" smtClean="0"/>
              <a:t>cacti</a:t>
            </a:r>
            <a:r>
              <a:rPr lang="fr-FR" sz="2400" dirty="0" smtClean="0"/>
              <a:t>. Il est utilisé dans les boissons sucrées, les chewing-gums, les yaourts, la pâtisserie, les flans, les entremets, les bonbons, la confiserie.</a:t>
            </a:r>
            <a:endParaRPr lang="fr-FR" sz="2400"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2653" y="654798"/>
            <a:ext cx="10071462" cy="5078313"/>
          </a:xfrm>
          <a:prstGeom prst="rect">
            <a:avLst/>
          </a:prstGeom>
        </p:spPr>
        <p:txBody>
          <a:bodyPr wrap="square">
            <a:spAutoFit/>
          </a:bodyPr>
          <a:lstStyle/>
          <a:p>
            <a:pPr>
              <a:lnSpc>
                <a:spcPct val="150000"/>
              </a:lnSpc>
            </a:pPr>
            <a:r>
              <a:rPr lang="fr-FR" sz="2400" b="1" dirty="0" smtClean="0"/>
              <a:t>Les colorants synthétiques</a:t>
            </a:r>
            <a:r>
              <a:rPr lang="fr-FR" sz="2400" dirty="0" smtClean="0"/>
              <a:t/>
            </a:r>
            <a:br>
              <a:rPr lang="fr-FR" sz="2400" dirty="0" smtClean="0"/>
            </a:br>
            <a:r>
              <a:rPr lang="fr-FR" sz="2400" dirty="0" smtClean="0"/>
              <a:t>Créés industriellement par l’homme, les colorants alimentaires d’origine synthétique sont des copies conformes des colorants naturels. Ce sont des colorants obtenus par synthèse chimique, mais qui sont des répliques d’additifs naturels.</a:t>
            </a:r>
          </a:p>
          <a:p>
            <a:pPr>
              <a:lnSpc>
                <a:spcPct val="150000"/>
              </a:lnSpc>
            </a:pPr>
            <a:r>
              <a:rPr lang="fr-FR" sz="2400" u="sng" dirty="0" smtClean="0"/>
              <a:t>• La </a:t>
            </a:r>
            <a:r>
              <a:rPr lang="fr-FR" sz="2400" u="sng" dirty="0" err="1" smtClean="0"/>
              <a:t>tartrazine</a:t>
            </a:r>
            <a:r>
              <a:rPr lang="fr-FR" sz="2400" u="sng" dirty="0" smtClean="0"/>
              <a:t> :</a:t>
            </a:r>
            <a:r>
              <a:rPr lang="fr-FR" sz="2400" dirty="0" smtClean="0"/>
              <a:t/>
            </a:r>
            <a:br>
              <a:rPr lang="fr-FR" sz="2400" dirty="0" smtClean="0"/>
            </a:br>
            <a:r>
              <a:rPr lang="fr-FR" sz="2400" dirty="0" smtClean="0"/>
              <a:t>Produite chimiquement, ce colorant de couleur jaune est utilisé pour colorer les denrées alimentaires. On peut retrouver cet additif alimentaire dans les boissons effervescentes jaunes, les poudings, les gâteaux, les fruits et légumes en conserve, le lait écrémé. Ce colorant est suspecté d’être allergène.</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28651" y="696686"/>
            <a:ext cx="9601196" cy="5026782"/>
          </a:xfrm>
        </p:spPr>
        <p:txBody>
          <a:bodyPr>
            <a:normAutofit lnSpcReduction="10000"/>
          </a:bodyPr>
          <a:lstStyle/>
          <a:p>
            <a:pPr>
              <a:lnSpc>
                <a:spcPct val="150000"/>
              </a:lnSpc>
            </a:pPr>
            <a:r>
              <a:rPr lang="fr-FR" sz="2400" u="sng" dirty="0" smtClean="0"/>
              <a:t>• L’amarante :</a:t>
            </a:r>
            <a:r>
              <a:rPr lang="fr-FR" sz="2400" dirty="0" smtClean="0"/>
              <a:t/>
            </a:r>
            <a:br>
              <a:rPr lang="fr-FR" sz="2400" dirty="0" smtClean="0"/>
            </a:br>
            <a:r>
              <a:rPr lang="fr-FR" sz="2400" dirty="0" smtClean="0"/>
              <a:t>L’amarante est un colorant de synthèse de couleur rouge foncé. Disponible sous forme de poudre, de granule ou de solution aqueuse, il est utilisé pour colorer les apéritifs et les vins, les œufs de poisson et le caviar.</a:t>
            </a:r>
            <a:br>
              <a:rPr lang="fr-FR" sz="2400" dirty="0" smtClean="0"/>
            </a:br>
            <a:r>
              <a:rPr lang="fr-FR" sz="2400" dirty="0" smtClean="0"/>
              <a:t>Suspecté d’être cancérigène, il est interdit dans certains pays tels que les États-Unis, le Japon, la Russie. Il est utilisé en France sous certaines conditions (avec une utilisation limitée à certains produits et une quantité maximale autorisée dans les denrées alimentaires).</a:t>
            </a:r>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361950" y="171596"/>
            <a:ext cx="10760765" cy="71449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defTabSz="914400" eaLnBrk="0" fontAlgn="base" hangingPunct="0">
              <a:lnSpc>
                <a:spcPct val="150000"/>
              </a:lnSpc>
              <a:spcBef>
                <a:spcPct val="0"/>
              </a:spcBef>
              <a:spcAft>
                <a:spcPct val="0"/>
              </a:spcAft>
            </a:pPr>
            <a:r>
              <a:rPr kumimoji="0" lang="fr-FR" sz="2400" b="0" i="0" u="none" strike="noStrike" cap="none" normalizeH="0" baseline="0" dirty="0" smtClean="0">
                <a:ln>
                  <a:noFill/>
                </a:ln>
                <a:solidFill>
                  <a:schemeClr val="tx1"/>
                </a:solidFill>
                <a:effectLst/>
                <a:latin typeface="Arial" panose="020B0604020202020204" pitchFamily="34" charset="0"/>
              </a:rPr>
              <a:t>Les personnels des industries chargés de formuler des produits sont appelés des </a:t>
            </a:r>
            <a:r>
              <a:rPr kumimoji="0" lang="fr-FR" sz="2400" b="0" i="0" u="none" strike="noStrike" cap="none" normalizeH="0" baseline="0" dirty="0" err="1" smtClean="0">
                <a:ln>
                  <a:noFill/>
                </a:ln>
                <a:solidFill>
                  <a:srgbClr val="FF0000"/>
                </a:solidFill>
                <a:effectLst/>
                <a:latin typeface="Arial" panose="020B0604020202020204" pitchFamily="34" charset="0"/>
              </a:rPr>
              <a:t>formulateurs</a:t>
            </a:r>
            <a:r>
              <a:rPr lang="fr-FR" sz="2400" dirty="0">
                <a:latin typeface="Arial" panose="020B0604020202020204" pitchFamily="34" charset="0"/>
              </a:rPr>
              <a:t>. </a:t>
            </a:r>
            <a:endParaRPr lang="fr-FR" sz="2400" dirty="0" smtClean="0">
              <a:latin typeface="Arial" panose="020B0604020202020204" pitchFamily="34" charset="0"/>
            </a:endParaRPr>
          </a:p>
          <a:p>
            <a:pPr lvl="0" algn="just" defTabSz="914400" eaLnBrk="0" fontAlgn="base" hangingPunct="0">
              <a:lnSpc>
                <a:spcPct val="150000"/>
              </a:lnSpc>
              <a:spcBef>
                <a:spcPct val="0"/>
              </a:spcBef>
              <a:spcAft>
                <a:spcPct val="0"/>
              </a:spcAft>
            </a:pPr>
            <a:endParaRPr lang="fr-FR" sz="2400" dirty="0" smtClean="0">
              <a:latin typeface="Arial" panose="020B0604020202020204" pitchFamily="34" charset="0"/>
            </a:endParaRPr>
          </a:p>
          <a:p>
            <a:pPr lvl="0" algn="just" defTabSz="914400" eaLnBrk="0" fontAlgn="base" hangingPunct="0">
              <a:lnSpc>
                <a:spcPct val="150000"/>
              </a:lnSpc>
              <a:spcBef>
                <a:spcPct val="0"/>
              </a:spcBef>
              <a:spcAft>
                <a:spcPct val="0"/>
              </a:spcAft>
            </a:pPr>
            <a:r>
              <a:rPr lang="fr-FR" sz="2400" dirty="0" smtClean="0">
                <a:latin typeface="Arial" panose="020B0604020202020204" pitchFamily="34" charset="0"/>
              </a:rPr>
              <a:t>La </a:t>
            </a:r>
            <a:r>
              <a:rPr lang="fr-FR" sz="2400" dirty="0">
                <a:latin typeface="Arial" panose="020B0604020202020204" pitchFamily="34" charset="0"/>
              </a:rPr>
              <a:t>formulation est aujourd'hui une des branches les plus importantes de l'industrie </a:t>
            </a:r>
            <a:r>
              <a:rPr lang="fr-FR" sz="2400" dirty="0" smtClean="0">
                <a:latin typeface="Arial" panose="020B0604020202020204" pitchFamily="34" charset="0"/>
              </a:rPr>
              <a:t>et </a:t>
            </a:r>
            <a:r>
              <a:rPr lang="fr-FR" sz="2400" dirty="0">
                <a:latin typeface="Arial" panose="020B0604020202020204" pitchFamily="34" charset="0"/>
              </a:rPr>
              <a:t>de l'environnement. Elle comprend  l'ensemble des savoirs et </a:t>
            </a:r>
            <a:r>
              <a:rPr lang="fr-FR" sz="2400" dirty="0" err="1">
                <a:latin typeface="Arial" panose="020B0604020202020204" pitchFamily="34" charset="0"/>
              </a:rPr>
              <a:t>savoirs-faire</a:t>
            </a:r>
            <a:r>
              <a:rPr lang="fr-FR" sz="2400" dirty="0">
                <a:latin typeface="Arial" panose="020B0604020202020204" pitchFamily="34" charset="0"/>
              </a:rPr>
              <a:t> nécessaires à la conception et à la mise au point des  produits commerciaux</a:t>
            </a:r>
            <a:r>
              <a:rPr lang="fr-FR" sz="2400" dirty="0" smtClean="0">
                <a:latin typeface="Arial" panose="020B0604020202020204" pitchFamily="34" charset="0"/>
              </a:rPr>
              <a:t>.</a:t>
            </a:r>
            <a:endParaRPr kumimoji="0" lang="fr-FR" sz="2400" b="0" i="0" u="none" strike="noStrike" cap="none" normalizeH="0" baseline="0" dirty="0" smtClean="0">
              <a:ln>
                <a:noFill/>
              </a:ln>
              <a:solidFill>
                <a:schemeClr val="tx1"/>
              </a:solidFill>
              <a:effectLst/>
              <a:latin typeface="Arial" panose="020B0604020202020204" pitchFamily="34" charset="0"/>
            </a:endParaRPr>
          </a:p>
          <a:p>
            <a:pPr lvl="0" algn="just" defTabSz="914400" eaLnBrk="0" fontAlgn="base" hangingPunct="0">
              <a:lnSpc>
                <a:spcPct val="150000"/>
              </a:lnSpc>
              <a:spcBef>
                <a:spcPct val="0"/>
              </a:spcBef>
              <a:spcAft>
                <a:spcPct val="0"/>
              </a:spcAft>
            </a:pPr>
            <a:endParaRPr lang="fr-FR" sz="2400" dirty="0" smtClean="0">
              <a:latin typeface="Arial" panose="020B0604020202020204"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Arial" panose="020B0604020202020204" pitchFamily="34" charset="0"/>
              </a:rPr>
              <a:t>Cette opération concerne notamment les produits cosmétiques, pharmaceutiques, parfums, peintures, matières plastiques (emballage alimentaire), produits phytosanitaires, produits d’entretien, produits agroaliment</a:t>
            </a:r>
            <a:r>
              <a:rPr lang="fr-FR" sz="2400" dirty="0" smtClean="0">
                <a:latin typeface="Arial" panose="020B0604020202020204" pitchFamily="34" charset="0"/>
              </a:rPr>
              <a:t>aires,,,,, </a:t>
            </a:r>
            <a:r>
              <a:rPr lang="fr-FR" sz="2400" dirty="0" err="1" smtClean="0">
                <a:latin typeface="Arial" panose="020B0604020202020204" pitchFamily="34" charset="0"/>
              </a:rPr>
              <a:t>etc</a:t>
            </a:r>
            <a:r>
              <a:rPr lang="fr-FR" sz="2400" dirty="0">
                <a:latin typeface="Arial" panose="020B0604020202020204" pitchFamily="34" charset="0"/>
              </a:rPr>
              <a:t>,</a:t>
            </a:r>
            <a:endParaRPr kumimoji="0" lang="fr-FR" sz="2400" b="0" i="0" u="none" strike="noStrike" cap="none" normalizeH="0" baseline="0" dirty="0" smtClean="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endParaRPr kumimoji="0" lang="fr-FR" sz="20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858948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74501" y="832404"/>
            <a:ext cx="10204361" cy="1420325"/>
          </a:xfrm>
          <a:prstGeom prst="rect">
            <a:avLst/>
          </a:prstGeom>
        </p:spPr>
        <p:txBody>
          <a:bodyPr wrap="square">
            <a:spAutoFit/>
          </a:bodyPr>
          <a:lstStyle/>
          <a:p>
            <a:pPr algn="just">
              <a:lnSpc>
                <a:spcPct val="150000"/>
              </a:lnSpc>
            </a:pPr>
            <a:r>
              <a:rPr lang="fr-FR" sz="2000" dirty="0">
                <a:latin typeface="Arial" panose="020B0604020202020204" pitchFamily="34" charset="0"/>
                <a:cs typeface="Arial" panose="020B0604020202020204" pitchFamily="34" charset="0"/>
              </a:rPr>
              <a:t>Comme l'utilisation des résultats les plus récents des sciences conduit à des applications innovantes, </a:t>
            </a:r>
            <a:r>
              <a:rPr lang="fr-FR" sz="2000" dirty="0" smtClean="0">
                <a:latin typeface="Arial" panose="020B0604020202020204" pitchFamily="34" charset="0"/>
                <a:cs typeface="Arial" panose="020B0604020202020204" pitchFamily="34" charset="0"/>
              </a:rPr>
              <a:t>modernes et nouvelles</a:t>
            </a:r>
            <a:r>
              <a:rPr lang="fr-FR" sz="2000" dirty="0">
                <a:latin typeface="Arial" panose="020B0604020202020204" pitchFamily="34" charset="0"/>
                <a:cs typeface="Arial" panose="020B0604020202020204" pitchFamily="34" charset="0"/>
              </a:rPr>
              <a:t>, la formulation gagne à se fonder sur les connaissances </a:t>
            </a:r>
            <a:r>
              <a:rPr lang="fr-FR" sz="2000" dirty="0">
                <a:solidFill>
                  <a:srgbClr val="FF0000"/>
                </a:solidFill>
                <a:latin typeface="Arial" panose="020B0604020202020204" pitchFamily="34" charset="0"/>
                <a:cs typeface="Arial" panose="020B0604020202020204" pitchFamily="34" charset="0"/>
              </a:rPr>
              <a:t>chimiques, physiques et biologiques les plus </a:t>
            </a:r>
            <a:r>
              <a:rPr lang="fr-FR" sz="2000" dirty="0" smtClean="0">
                <a:solidFill>
                  <a:srgbClr val="FF0000"/>
                </a:solidFill>
                <a:latin typeface="Arial" panose="020B0604020202020204" pitchFamily="34" charset="0"/>
                <a:cs typeface="Arial" panose="020B0604020202020204" pitchFamily="34" charset="0"/>
              </a:rPr>
              <a:t>avancées. </a:t>
            </a:r>
            <a:endParaRPr lang="fr-FR" sz="2000" dirty="0">
              <a:latin typeface="Arial" panose="020B0604020202020204" pitchFamily="34" charset="0"/>
              <a:cs typeface="Arial" panose="020B0604020202020204" pitchFamily="34" charset="0"/>
            </a:endParaRPr>
          </a:p>
        </p:txBody>
      </p:sp>
      <p:sp>
        <p:nvSpPr>
          <p:cNvPr id="5" name="Rectangle 4"/>
          <p:cNvSpPr/>
          <p:nvPr/>
        </p:nvSpPr>
        <p:spPr>
          <a:xfrm>
            <a:off x="974501" y="2439095"/>
            <a:ext cx="9813701" cy="3323987"/>
          </a:xfrm>
          <a:prstGeom prst="rect">
            <a:avLst/>
          </a:prstGeom>
        </p:spPr>
        <p:txBody>
          <a:bodyPr wrap="square">
            <a:spAutoFit/>
          </a:bodyPr>
          <a:lstStyle/>
          <a:p>
            <a:pPr algn="just">
              <a:lnSpc>
                <a:spcPct val="150000"/>
              </a:lnSpc>
            </a:pPr>
            <a:r>
              <a:rPr lang="fr-FR" dirty="0"/>
              <a:t> </a:t>
            </a:r>
            <a:r>
              <a:rPr lang="fr-FR" sz="2000" dirty="0">
                <a:latin typeface="Arial" panose="020B0604020202020204" pitchFamily="34" charset="0"/>
                <a:cs typeface="Arial" panose="020B0604020202020204" pitchFamily="34" charset="0"/>
              </a:rPr>
              <a:t>Apprendre la formulation, c'est donc : </a:t>
            </a:r>
            <a:endParaRPr lang="fr-FR" sz="2000" dirty="0" smtClean="0">
              <a:latin typeface="Arial" panose="020B0604020202020204" pitchFamily="34" charset="0"/>
              <a:cs typeface="Arial" panose="020B0604020202020204" pitchFamily="34" charset="0"/>
            </a:endParaRPr>
          </a:p>
          <a:p>
            <a:pPr marL="285750" indent="-285750" algn="just">
              <a:lnSpc>
                <a:spcPct val="150000"/>
              </a:lnSpc>
              <a:buFontTx/>
              <a:buChar char="-"/>
            </a:pPr>
            <a:r>
              <a:rPr lang="fr-FR" sz="2000" dirty="0" smtClean="0">
                <a:latin typeface="Arial" panose="020B0604020202020204" pitchFamily="34" charset="0"/>
                <a:cs typeface="Arial" panose="020B0604020202020204" pitchFamily="34" charset="0"/>
              </a:rPr>
              <a:t>apprendre </a:t>
            </a:r>
            <a:r>
              <a:rPr lang="fr-FR" sz="2000" dirty="0">
                <a:latin typeface="Arial" panose="020B0604020202020204" pitchFamily="34" charset="0"/>
                <a:cs typeface="Arial" panose="020B0604020202020204" pitchFamily="34" charset="0"/>
              </a:rPr>
              <a:t>à chercher (et à comprendre) les résultats scientifiques les plus récents en vue de la conception, de la réalisation, et de la planification de la production de </a:t>
            </a:r>
            <a:r>
              <a:rPr lang="fr-FR" sz="2000" dirty="0" smtClean="0">
                <a:latin typeface="Arial" panose="020B0604020202020204" pitchFamily="34" charset="0"/>
                <a:cs typeface="Arial" panose="020B0604020202020204" pitchFamily="34" charset="0"/>
              </a:rPr>
              <a:t>produits. </a:t>
            </a:r>
          </a:p>
          <a:p>
            <a:pPr algn="just">
              <a:lnSpc>
                <a:spcPct val="150000"/>
              </a:lnSpc>
            </a:pPr>
            <a:r>
              <a:rPr lang="fr-FR" sz="2000" dirty="0" smtClean="0">
                <a:latin typeface="Arial" panose="020B0604020202020204" pitchFamily="34" charset="0"/>
                <a:cs typeface="Arial" panose="020B0604020202020204" pitchFamily="34" charset="0"/>
              </a:rPr>
              <a:t>- </a:t>
            </a:r>
            <a:r>
              <a:rPr lang="fr-FR" sz="2000" dirty="0">
                <a:latin typeface="Arial" panose="020B0604020202020204" pitchFamily="34" charset="0"/>
                <a:cs typeface="Arial" panose="020B0604020202020204" pitchFamily="34" charset="0"/>
              </a:rPr>
              <a:t>apprendre à sélectionner les résultats scientifiques </a:t>
            </a:r>
            <a:r>
              <a:rPr lang="fr-FR" sz="2000" dirty="0" smtClean="0">
                <a:latin typeface="Arial" panose="020B0604020202020204" pitchFamily="34" charset="0"/>
                <a:cs typeface="Arial" panose="020B0604020202020204" pitchFamily="34" charset="0"/>
              </a:rPr>
              <a:t>pertinents.</a:t>
            </a:r>
          </a:p>
          <a:p>
            <a:pPr algn="just">
              <a:lnSpc>
                <a:spcPct val="150000"/>
              </a:lnSpc>
            </a:pPr>
            <a:r>
              <a:rPr lang="fr-FR" sz="2000" dirty="0" smtClean="0">
                <a:latin typeface="Arial" panose="020B0604020202020204" pitchFamily="34" charset="0"/>
                <a:cs typeface="Arial" panose="020B0604020202020204" pitchFamily="34" charset="0"/>
              </a:rPr>
              <a:t>- </a:t>
            </a:r>
            <a:r>
              <a:rPr lang="fr-FR" sz="2000" dirty="0">
                <a:latin typeface="Arial" panose="020B0604020202020204" pitchFamily="34" charset="0"/>
                <a:cs typeface="Arial" panose="020B0604020202020204" pitchFamily="34" charset="0"/>
              </a:rPr>
              <a:t>apprendre à utiliser ces résultats pour la conception, la mise au point et la planification de la production de produits.</a:t>
            </a:r>
          </a:p>
        </p:txBody>
      </p:sp>
    </p:spTree>
    <p:extLst>
      <p:ext uri="{BB962C8B-B14F-4D97-AF65-F5344CB8AC3E}">
        <p14:creationId xmlns:p14="http://schemas.microsoft.com/office/powerpoint/2010/main" val="19075087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tiguïté">
  <a:themeElements>
    <a:clrScheme name="Contiguïté">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ntiguïté">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15711</TotalTime>
  <Words>4075</Words>
  <Application>Microsoft Office PowerPoint</Application>
  <PresentationFormat>Personnalisé</PresentationFormat>
  <Paragraphs>268</Paragraphs>
  <Slides>76</Slides>
  <Notes>2</Notes>
  <HiddenSlides>0</HiddenSlides>
  <MMClips>0</MMClips>
  <ScaleCrop>false</ScaleCrop>
  <HeadingPairs>
    <vt:vector size="4" baseType="variant">
      <vt:variant>
        <vt:lpstr>Thème</vt:lpstr>
      </vt:variant>
      <vt:variant>
        <vt:i4>1</vt:i4>
      </vt:variant>
      <vt:variant>
        <vt:lpstr>Titres des diapositives</vt:lpstr>
      </vt:variant>
      <vt:variant>
        <vt:i4>76</vt:i4>
      </vt:variant>
    </vt:vector>
  </HeadingPairs>
  <TitlesOfParts>
    <vt:vector size="77" baseType="lpstr">
      <vt:lpstr>Contiguïté</vt:lpstr>
      <vt:lpstr>Formulation alimentaire et concept de l’analyse sensorielle</vt:lpstr>
      <vt:lpstr>Qu’est qu’un aliment ?</vt:lpstr>
      <vt:lpstr>NOMENCLATURE DES ALIMENTS : </vt:lpstr>
      <vt:lpstr>NOMENCLATURE DES ALIMENTS : </vt:lpstr>
      <vt:lpstr>La formulation alimentaire</vt:lpstr>
      <vt:lpstr>La formulation alimentaire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De la chimie, de la physique, à la base des travaux </vt:lpstr>
      <vt:lpstr>Les formulateurs doivent maîtriser, de façon plus ou moins approfondie : </vt:lpstr>
      <vt:lpstr>Les formulateurs doivent maîtriser, de façon plus ou moins approfondie : </vt:lpstr>
      <vt:lpstr>Les formulateurs doivent maîtriser, de façon plus ou moins approfondie : </vt:lpstr>
      <vt:lpstr>Les formulateurs doivent maîtriser, de façon plus ou moins approfondie : </vt:lpstr>
      <vt:lpstr>Les formulateurs doivent maîtriser, de façon plus ou moins approfondie :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Elaboration d’un aliment</vt:lpstr>
      <vt:lpstr>2. Approches nutritionnelles La qualité nutritionnelle est l’aptitude de l’aliment a bien nourrir,  On peut distinguer deux aspects :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Additifs alimentaires</vt:lpstr>
      <vt:lpstr>Additifs alimentaires</vt:lpstr>
      <vt:lpstr>Additifs alimentaires</vt:lpstr>
      <vt:lpstr>Additifs alimentaires</vt:lpstr>
      <vt:lpstr>Additifs alimentaires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Formulation d’un aliment</dc:title>
  <dc:creator>Utilisateur Windows</dc:creator>
  <cp:lastModifiedBy>user</cp:lastModifiedBy>
  <cp:revision>74</cp:revision>
  <dcterms:created xsi:type="dcterms:W3CDTF">2019-09-30T18:23:09Z</dcterms:created>
  <dcterms:modified xsi:type="dcterms:W3CDTF">2023-11-03T20:39:59Z</dcterms:modified>
</cp:coreProperties>
</file>