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3"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46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6AABDB39-5663-40B4-AAD8-223CB1D0736E}" type="datetimeFigureOut">
              <a:rPr lang="fr-FR" smtClean="0"/>
              <a:pPr/>
              <a:t>22/03/2020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87C858F7-DB09-4D8A-88B5-CA3781BD1EC6}"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ABDB39-5663-40B4-AAD8-223CB1D0736E}" type="datetimeFigureOut">
              <a:rPr lang="fr-FR" smtClean="0"/>
              <a:pPr/>
              <a:t>22/03/2020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C858F7-DB09-4D8A-88B5-CA3781BD1EC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7224" y="3786190"/>
            <a:ext cx="7772400" cy="1470025"/>
          </a:xfrm>
        </p:spPr>
        <p:txBody>
          <a:bodyPr>
            <a:noAutofit/>
          </a:bodyPr>
          <a:lstStyle/>
          <a:p>
            <a:r>
              <a:rPr lang="ar-DZ" sz="2600" dirty="0" smtClean="0"/>
              <a:t/>
            </a:r>
            <a:br>
              <a:rPr lang="ar-DZ" sz="2600" dirty="0" smtClean="0"/>
            </a:br>
            <a:r>
              <a:rPr lang="ar-DZ" sz="2600" dirty="0" smtClean="0"/>
              <a:t>ا.د.سعيدي محمد</a:t>
            </a:r>
            <a:br>
              <a:rPr lang="ar-DZ" sz="2600" dirty="0" smtClean="0"/>
            </a:br>
            <a:r>
              <a:rPr lang="ar-DZ" sz="2600" dirty="0" smtClean="0"/>
              <a:t>كلية العلوم الإنسانية والاجتماعية</a:t>
            </a:r>
            <a:br>
              <a:rPr lang="ar-DZ" sz="2600" dirty="0" smtClean="0"/>
            </a:br>
            <a:r>
              <a:rPr lang="ar-DZ" sz="2600" dirty="0" smtClean="0"/>
              <a:t>جامعة تلمسان</a:t>
            </a:r>
            <a:br>
              <a:rPr lang="ar-DZ" sz="2600" dirty="0" smtClean="0"/>
            </a:br>
            <a:r>
              <a:rPr lang="fr-FR" sz="2600" dirty="0" smtClean="0"/>
              <a:t>msaidi45@yahoo.fr</a:t>
            </a:r>
            <a:endParaRPr lang="fr-FR" sz="2600" dirty="0"/>
          </a:p>
        </p:txBody>
      </p:sp>
      <p:sp>
        <p:nvSpPr>
          <p:cNvPr id="4" name="ZoneTexte 3"/>
          <p:cNvSpPr txBox="1"/>
          <p:nvPr/>
        </p:nvSpPr>
        <p:spPr>
          <a:xfrm>
            <a:off x="1357290" y="1714488"/>
            <a:ext cx="6000792" cy="738664"/>
          </a:xfrm>
          <a:prstGeom prst="rect">
            <a:avLst/>
          </a:prstGeom>
          <a:noFill/>
          <a:ln>
            <a:solidFill>
              <a:schemeClr val="accent1"/>
            </a:solidFill>
          </a:ln>
        </p:spPr>
        <p:txBody>
          <a:bodyPr wrap="square" rtlCol="0">
            <a:spAutoFit/>
          </a:bodyPr>
          <a:lstStyle/>
          <a:p>
            <a:r>
              <a:rPr lang="ar-DZ" sz="4200" b="1" dirty="0" smtClean="0"/>
              <a:t>التقويم:مفهومه،أنواعه وأهدافه</a:t>
            </a:r>
            <a:endParaRPr lang="fr-FR" sz="4200" b="1" dirty="0"/>
          </a:p>
        </p:txBody>
      </p:sp>
      <p:sp>
        <p:nvSpPr>
          <p:cNvPr id="5" name="ZoneTexte 4"/>
          <p:cNvSpPr txBox="1"/>
          <p:nvPr/>
        </p:nvSpPr>
        <p:spPr>
          <a:xfrm>
            <a:off x="1714480" y="2786058"/>
            <a:ext cx="4929222" cy="646331"/>
          </a:xfrm>
          <a:prstGeom prst="rect">
            <a:avLst/>
          </a:prstGeom>
          <a:noFill/>
        </p:spPr>
        <p:txBody>
          <a:bodyPr wrap="square" rtlCol="0">
            <a:spAutoFit/>
          </a:bodyPr>
          <a:lstStyle/>
          <a:p>
            <a:pPr algn="ctr"/>
            <a:r>
              <a:rPr lang="ar-DZ" b="1" dirty="0" smtClean="0"/>
              <a:t>محاضرة موجهة لطلبة الدكتوراه سنة أولى علوم إنسانية واجتماعية</a:t>
            </a:r>
            <a:endParaRPr lang="fr-FR"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071810"/>
            <a:ext cx="8229600" cy="1143000"/>
          </a:xfrm>
        </p:spPr>
        <p:txBody>
          <a:bodyPr>
            <a:normAutofit fontScale="90000"/>
          </a:bodyPr>
          <a:lstStyle/>
          <a:p>
            <a:r>
              <a:rPr lang="ar-DZ" b="1" dirty="0" smtClean="0"/>
              <a:t>أسئلة مفتاحية:</a:t>
            </a:r>
            <a:r>
              <a:rPr lang="ar-DZ" dirty="0" smtClean="0"/>
              <a:t/>
            </a:r>
            <a:br>
              <a:rPr lang="ar-DZ" dirty="0" smtClean="0"/>
            </a:br>
            <a:r>
              <a:rPr lang="ar-DZ" dirty="0" smtClean="0"/>
              <a:t>ما معنى التقويم(</a:t>
            </a:r>
            <a:r>
              <a:rPr lang="ar-DZ" dirty="0" err="1" smtClean="0"/>
              <a:t>اشكالية</a:t>
            </a:r>
            <a:r>
              <a:rPr lang="ar-DZ" dirty="0" smtClean="0"/>
              <a:t> المصطلح في الممارسات التعليمية والتربوية:الاختبار-الامتحان- المراقبة- الفرض-السؤال)</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222" y="2857496"/>
            <a:ext cx="8229600" cy="1143000"/>
          </a:xfrm>
        </p:spPr>
        <p:txBody>
          <a:bodyPr>
            <a:noAutofit/>
          </a:bodyPr>
          <a:lstStyle/>
          <a:p>
            <a:pPr algn="r"/>
            <a:r>
              <a:rPr lang="ar-DZ" sz="4600" dirty="0" smtClean="0"/>
              <a:t>لماذا التقويم؟</a:t>
            </a:r>
            <a:br>
              <a:rPr lang="ar-DZ" sz="4600" dirty="0" smtClean="0"/>
            </a:br>
            <a:r>
              <a:rPr lang="ar-DZ" sz="4600" dirty="0" smtClean="0"/>
              <a:t>متى يتم التقويم؟</a:t>
            </a:r>
            <a:br>
              <a:rPr lang="ar-DZ" sz="4600" dirty="0" smtClean="0"/>
            </a:br>
            <a:r>
              <a:rPr lang="ar-DZ" sz="4600" dirty="0" smtClean="0"/>
              <a:t>كيف يتم التقويم؟</a:t>
            </a:r>
            <a:br>
              <a:rPr lang="ar-DZ" sz="4600" dirty="0" smtClean="0"/>
            </a:br>
            <a:r>
              <a:rPr lang="ar-DZ" sz="4600" dirty="0" smtClean="0"/>
              <a:t>حول ماذا يتم التقويم؟</a:t>
            </a:r>
            <a:br>
              <a:rPr lang="ar-DZ" sz="4600" dirty="0" smtClean="0"/>
            </a:br>
            <a:r>
              <a:rPr lang="ar-DZ" sz="4600" dirty="0" smtClean="0"/>
              <a:t>ما هي قواعد ومقاييس التقويم؟</a:t>
            </a:r>
            <a:endParaRPr lang="fr-FR" sz="4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000372"/>
            <a:ext cx="8229600" cy="1143000"/>
          </a:xfrm>
        </p:spPr>
        <p:txBody>
          <a:bodyPr>
            <a:normAutofit fontScale="90000"/>
          </a:bodyPr>
          <a:lstStyle/>
          <a:p>
            <a:r>
              <a:rPr lang="ar-DZ" b="1" dirty="0" smtClean="0"/>
              <a:t>ما هي أبعاد التقويم؟</a:t>
            </a:r>
            <a:br>
              <a:rPr lang="ar-DZ" b="1" dirty="0" smtClean="0"/>
            </a:br>
            <a:r>
              <a:rPr lang="ar-DZ" dirty="0" smtClean="0"/>
              <a:t>ا-البعد المعرفي.</a:t>
            </a:r>
            <a:br>
              <a:rPr lang="ar-DZ" dirty="0" smtClean="0"/>
            </a:br>
            <a:r>
              <a:rPr lang="ar-DZ" dirty="0" smtClean="0"/>
              <a:t>ب-البعد التكويني.</a:t>
            </a:r>
            <a:br>
              <a:rPr lang="ar-DZ" dirty="0" smtClean="0"/>
            </a:br>
            <a:r>
              <a:rPr lang="ar-DZ" dirty="0" smtClean="0"/>
              <a:t>ج-البعد النفسي.</a:t>
            </a:r>
            <a:br>
              <a:rPr lang="ar-DZ" dirty="0" smtClean="0"/>
            </a:br>
            <a:r>
              <a:rPr lang="ar-DZ" dirty="0" smtClean="0"/>
              <a:t>د-البعد الاجتماعي.</a:t>
            </a:r>
            <a:br>
              <a:rPr lang="ar-DZ" dirty="0" smtClean="0"/>
            </a:br>
            <a:r>
              <a:rPr lang="ar-DZ" dirty="0" smtClean="0"/>
              <a:t>ه-البعد المؤسساتي(الرسمي-السياسي)</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928934"/>
            <a:ext cx="8229600" cy="1143000"/>
          </a:xfrm>
        </p:spPr>
        <p:txBody>
          <a:bodyPr>
            <a:normAutofit fontScale="90000"/>
          </a:bodyPr>
          <a:lstStyle/>
          <a:p>
            <a:pPr algn="r"/>
            <a:r>
              <a:rPr lang="ar-DZ" b="1" dirty="0" smtClean="0"/>
              <a:t>تعريف </a:t>
            </a:r>
            <a:r>
              <a:rPr lang="ar-DZ" sz="3600" b="1" dirty="0" smtClean="0"/>
              <a:t>التقويم</a:t>
            </a:r>
            <a:r>
              <a:rPr lang="ar-DZ" sz="3600" dirty="0" smtClean="0"/>
              <a:t>:</a:t>
            </a:r>
            <a:br>
              <a:rPr lang="ar-DZ" sz="3600" dirty="0" smtClean="0"/>
            </a:br>
            <a:r>
              <a:rPr lang="ar-DZ" sz="3600" dirty="0" smtClean="0"/>
              <a:t>هو عملية معرفة مقدار النمو الذي تم إحرازه في مشروع معين أو معرفة مدى نجاح المؤسسة أو الفرد في تحقيق الأهداف التي يسعى إليها.فالتقويم بهذا المعنى هو إصدار حكم على قيمة الأشياء أو الأشخاص أو الموضوعات.هذا الشيء في ميدان التربية والتعليم هو عبارة عن النتائج التعليمية.“(الهام عبد الحميد:المناهج التعليم والتعلم،منظور ثقافي،مركز محروسة للنشر والخدمات الصحفية والمعلومات،القاهرة،ط.1،السنة2010،ص.301،</a:t>
            </a:r>
            <a:endParaRPr lang="fr-FR"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3429000"/>
            <a:ext cx="8229600" cy="1143000"/>
          </a:xfrm>
        </p:spPr>
        <p:txBody>
          <a:bodyPr/>
          <a:lstStyle/>
          <a:p>
            <a:endParaRPr lang="fr-FR" dirty="0"/>
          </a:p>
        </p:txBody>
      </p:sp>
      <p:pic>
        <p:nvPicPr>
          <p:cNvPr id="3" name="Picture 2"/>
          <p:cNvPicPr>
            <a:picLocks noChangeAspect="1" noChangeArrowheads="1"/>
          </p:cNvPicPr>
          <p:nvPr/>
        </p:nvPicPr>
        <p:blipFill>
          <a:blip r:embed="rId2"/>
          <a:srcRect/>
          <a:stretch>
            <a:fillRect/>
          </a:stretch>
        </p:blipFill>
        <p:spPr bwMode="auto">
          <a:xfrm>
            <a:off x="68390" y="2107397"/>
            <a:ext cx="9007221" cy="2643206"/>
          </a:xfrm>
          <a:prstGeom prst="rect">
            <a:avLst/>
          </a:prstGeom>
          <a:noFill/>
          <a:ln w="28575">
            <a:solidFill>
              <a:schemeClr val="accent1"/>
            </a:solid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85794"/>
            <a:ext cx="8358246" cy="5572164"/>
          </a:xfrm>
        </p:spPr>
        <p:txBody>
          <a:bodyPr>
            <a:normAutofit/>
          </a:bodyPr>
          <a:lstStyle/>
          <a:p>
            <a:pPr algn="r"/>
            <a:r>
              <a:rPr lang="ar-DZ" b="1" dirty="0" smtClean="0"/>
              <a:t>معيقات التقويم السليم:</a:t>
            </a:r>
            <a:r>
              <a:rPr lang="ar-DZ" dirty="0" smtClean="0"/>
              <a:t/>
            </a:r>
            <a:br>
              <a:rPr lang="ar-DZ" dirty="0" smtClean="0"/>
            </a:br>
            <a:r>
              <a:rPr lang="ar-DZ" dirty="0" smtClean="0"/>
              <a:t>ا-التسيير الإداري لعملية التقويم(طبيعة البرمجة-توحيد الامتحانات-الضغط الإداري في عملية التصحيح والمداولات -التسرع في إعلان النتائج -الإحصائيات الكمية على حساب النوعية الخ... </a:t>
            </a:r>
            <a:br>
              <a:rPr lang="ar-DZ" dirty="0" smtClean="0"/>
            </a:br>
            <a:r>
              <a:rPr lang="ar-DZ" dirty="0" smtClean="0"/>
              <a:t>ب-ظاهرة الغش وأثارها، الخ...)</a:t>
            </a: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29</Words>
  <Application>Microsoft Office PowerPoint</Application>
  <PresentationFormat>Affichage à l'écran (4:3)</PresentationFormat>
  <Paragraphs>8</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 ا.د.سعيدي محمد كلية العلوم الإنسانية والاجتماعية جامعة تلمسان msaidi45@yahoo.fr</vt:lpstr>
      <vt:lpstr>أسئلة مفتاحية: ما معنى التقويم(اشكالية المصطلح في الممارسات التعليمية والتربوية:الاختبار-الامتحان- المراقبة- الفرض-السؤال)</vt:lpstr>
      <vt:lpstr>لماذا التقويم؟ متى يتم التقويم؟ كيف يتم التقويم؟ حول ماذا يتم التقويم؟ ما هي قواعد ومقاييس التقويم؟</vt:lpstr>
      <vt:lpstr>ما هي أبعاد التقويم؟ ا-البعد المعرفي. ب-البعد التكويني. ج-البعد النفسي. د-البعد الاجتماعي. ه-البعد المؤسساتي(الرسمي-السياسي)</vt:lpstr>
      <vt:lpstr>تعريف التقويم: هو عملية معرفة مقدار النمو الذي تم إحرازه في مشروع معين أو معرفة مدى نجاح المؤسسة أو الفرد في تحقيق الأهداف التي يسعى إليها.فالتقويم بهذا المعنى هو إصدار حكم على قيمة الأشياء أو الأشخاص أو الموضوعات.هذا الشيء في ميدان التربية والتعليم هو عبارة عن النتائج التعليمية.“(الهام عبد الحميد:المناهج التعليم والتعلم،منظور ثقافي،مركز محروسة للنشر والخدمات الصحفية والمعلومات،القاهرة،ط.1،السنة2010،ص.301،</vt:lpstr>
      <vt:lpstr>Diapositive 6</vt:lpstr>
      <vt:lpstr>معيقات التقويم السليم: ا-التسيير الإداري لعملية التقويم(طبيعة البرمجة-توحيد الامتحانات-الضغط الإداري في عملية التصحيح والمداولات -التسرع في إعلان النتائج -الإحصائيات الكمية على حساب النوعية الخ...  ب-ظاهرة الغش وأثارها، الخ...)</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التقويم:مفهومه،أنواعه وأهدافه ا.د.سعيدي محمد كلية العلوم الإنسانية والاجتماعية جامعة تلمسان msaidi45@yahoo.fr</dc:title>
  <dc:creator>saidi</dc:creator>
  <cp:lastModifiedBy>WIN7</cp:lastModifiedBy>
  <cp:revision>10</cp:revision>
  <dcterms:created xsi:type="dcterms:W3CDTF">2018-05-09T20:44:02Z</dcterms:created>
  <dcterms:modified xsi:type="dcterms:W3CDTF">2020-03-22T08:22:52Z</dcterms:modified>
</cp:coreProperties>
</file>