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59" r:id="rId6"/>
    <p:sldId id="264" r:id="rId7"/>
    <p:sldId id="263" r:id="rId8"/>
    <p:sldId id="260" r:id="rId9"/>
    <p:sldId id="261" r:id="rId10"/>
    <p:sldId id="262" r:id="rId11"/>
    <p:sldId id="265" r:id="rId12"/>
    <p:sldId id="266" r:id="rId13"/>
    <p:sldId id="268" r:id="rId14"/>
    <p:sldId id="270" r:id="rId15"/>
    <p:sldId id="272" r:id="rId16"/>
    <p:sldId id="274" r:id="rId17"/>
    <p:sldId id="276" r:id="rId18"/>
    <p:sldId id="278" r:id="rId19"/>
    <p:sldId id="280" r:id="rId20"/>
    <p:sldId id="282"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BF2A228-904A-4204-8FA3-FF9FD06D314F}" type="datetimeFigureOut">
              <a:rPr lang="fr-FR" smtClean="0"/>
              <a:t>29/04/2018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F2A228-904A-4204-8FA3-FF9FD06D314F}" type="datetimeFigureOut">
              <a:rPr lang="fr-FR" smtClean="0"/>
              <a:t>29/04/2018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BF2A228-904A-4204-8FA3-FF9FD06D314F}" type="datetimeFigureOut">
              <a:rPr lang="fr-FR" smtClean="0"/>
              <a:t>29/04/2018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F2A228-904A-4204-8FA3-FF9FD06D314F}" type="datetimeFigureOut">
              <a:rPr lang="fr-FR" smtClean="0"/>
              <a:t>29/04/2018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F2A228-904A-4204-8FA3-FF9FD06D314F}" type="datetimeFigureOut">
              <a:rPr lang="fr-FR" smtClean="0"/>
              <a:t>29/04/2018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F2A228-904A-4204-8FA3-FF9FD06D314F}" type="datetimeFigureOut">
              <a:rPr lang="fr-FR" smtClean="0"/>
              <a:t>29/04/2018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DE5587-FC6A-4691-A0B3-F6A231170EE4}"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2A228-904A-4204-8FA3-FF9FD06D314F}" type="datetimeFigureOut">
              <a:rPr lang="fr-FR" smtClean="0"/>
              <a:t>29/04/2018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E5587-FC6A-4691-A0B3-F6A231170EE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238;les%20habibas%20et%20&#238;le%20Rachgou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71472" y="1214422"/>
            <a:ext cx="7929618" cy="4424378"/>
          </a:xfrm>
        </p:spPr>
        <p:txBody>
          <a:bodyPr/>
          <a:lstStyle/>
          <a:p>
            <a:r>
              <a:rPr lang="fr-FR" dirty="0" smtClean="0"/>
              <a:t>Zoogéographie</a:t>
            </a:r>
          </a:p>
          <a:p>
            <a:pPr algn="l"/>
            <a:r>
              <a:rPr lang="fr-FR" dirty="0" smtClean="0"/>
              <a:t>1- les aires de distribution géographiques</a:t>
            </a:r>
          </a:p>
          <a:p>
            <a:pPr algn="l"/>
            <a:r>
              <a:rPr lang="fr-FR" dirty="0" smtClean="0"/>
              <a:t>2- les empires faunistiques et leurs        distributions</a:t>
            </a:r>
          </a:p>
          <a:p>
            <a:pPr algn="l"/>
            <a:r>
              <a:rPr lang="fr-FR" dirty="0" smtClean="0"/>
              <a:t>3-les causes de distribution actuelle des êtres vivants</a:t>
            </a:r>
          </a:p>
          <a:p>
            <a:pPr algn="l"/>
            <a:r>
              <a:rPr lang="fr-FR" dirty="0" smtClean="0"/>
              <a:t>4- les faunes insulaires</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71472" y="500042"/>
            <a:ext cx="1362075" cy="10191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928794" y="500042"/>
            <a:ext cx="1057275" cy="1000125"/>
          </a:xfrm>
          <a:prstGeom prst="rect">
            <a:avLst/>
          </a:prstGeom>
          <a:noFill/>
          <a:ln w="9525">
            <a:noFill/>
            <a:miter lim="800000"/>
            <a:headEnd/>
            <a:tailEnd/>
          </a:ln>
          <a:effectLst/>
        </p:spPr>
      </p:pic>
      <p:sp>
        <p:nvSpPr>
          <p:cNvPr id="6" name="Rectangle 5"/>
          <p:cNvSpPr/>
          <p:nvPr/>
        </p:nvSpPr>
        <p:spPr>
          <a:xfrm>
            <a:off x="1214414" y="1500174"/>
            <a:ext cx="1015021" cy="369332"/>
          </a:xfrm>
          <a:prstGeom prst="rect">
            <a:avLst/>
          </a:prstGeom>
        </p:spPr>
        <p:txBody>
          <a:bodyPr wrap="none">
            <a:spAutoFit/>
          </a:bodyPr>
          <a:lstStyle/>
          <a:p>
            <a:r>
              <a:rPr lang="fr-FR" dirty="0" smtClean="0"/>
              <a:t>Phasmes</a:t>
            </a:r>
            <a:endParaRPr lang="fr-FR" dirty="0"/>
          </a:p>
        </p:txBody>
      </p:sp>
      <p:pic>
        <p:nvPicPr>
          <p:cNvPr id="2052" name="Picture 4"/>
          <p:cNvPicPr>
            <a:picLocks noChangeAspect="1" noChangeArrowheads="1"/>
          </p:cNvPicPr>
          <p:nvPr/>
        </p:nvPicPr>
        <p:blipFill>
          <a:blip r:embed="rId4"/>
          <a:srcRect/>
          <a:stretch>
            <a:fillRect/>
          </a:stretch>
        </p:blipFill>
        <p:spPr bwMode="auto">
          <a:xfrm>
            <a:off x="3500430" y="500042"/>
            <a:ext cx="1428750" cy="10763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14348" y="2500306"/>
            <a:ext cx="1304925" cy="981075"/>
          </a:xfrm>
          <a:prstGeom prst="rect">
            <a:avLst/>
          </a:prstGeom>
          <a:noFill/>
          <a:ln w="9525">
            <a:noFill/>
            <a:miter lim="800000"/>
            <a:headEnd/>
            <a:tailEnd/>
          </a:ln>
          <a:effectLst/>
        </p:spPr>
      </p:pic>
      <p:sp>
        <p:nvSpPr>
          <p:cNvPr id="9" name="Rectangle 8"/>
          <p:cNvSpPr/>
          <p:nvPr/>
        </p:nvSpPr>
        <p:spPr>
          <a:xfrm>
            <a:off x="2071670" y="2786058"/>
            <a:ext cx="1624484" cy="369332"/>
          </a:xfrm>
          <a:prstGeom prst="rect">
            <a:avLst/>
          </a:prstGeom>
        </p:spPr>
        <p:txBody>
          <a:bodyPr wrap="none">
            <a:spAutoFit/>
          </a:bodyPr>
          <a:lstStyle/>
          <a:p>
            <a:r>
              <a:rPr lang="fr-FR" dirty="0" smtClean="0"/>
              <a:t>les pyrrhocores</a:t>
            </a:r>
            <a:endParaRPr lang="fr-FR" dirty="0"/>
          </a:p>
        </p:txBody>
      </p:sp>
      <p:pic>
        <p:nvPicPr>
          <p:cNvPr id="2054" name="Picture 6"/>
          <p:cNvPicPr>
            <a:picLocks noChangeAspect="1" noChangeArrowheads="1"/>
          </p:cNvPicPr>
          <p:nvPr/>
        </p:nvPicPr>
        <p:blipFill>
          <a:blip r:embed="rId6"/>
          <a:srcRect/>
          <a:stretch>
            <a:fillRect/>
          </a:stretch>
        </p:blipFill>
        <p:spPr bwMode="auto">
          <a:xfrm>
            <a:off x="2000232" y="3929066"/>
            <a:ext cx="1419225" cy="1066800"/>
          </a:xfrm>
          <a:prstGeom prst="rect">
            <a:avLst/>
          </a:prstGeom>
          <a:noFill/>
          <a:ln w="9525">
            <a:noFill/>
            <a:miter lim="800000"/>
            <a:headEnd/>
            <a:tailEnd/>
          </a:ln>
          <a:effectLst/>
        </p:spPr>
      </p:pic>
      <p:sp>
        <p:nvSpPr>
          <p:cNvPr id="11" name="Rectangle 10"/>
          <p:cNvSpPr/>
          <p:nvPr/>
        </p:nvSpPr>
        <p:spPr>
          <a:xfrm>
            <a:off x="3428992" y="4572008"/>
            <a:ext cx="865943" cy="369332"/>
          </a:xfrm>
          <a:prstGeom prst="rect">
            <a:avLst/>
          </a:prstGeom>
        </p:spPr>
        <p:txBody>
          <a:bodyPr wrap="none">
            <a:spAutoFit/>
          </a:bodyPr>
          <a:lstStyle/>
          <a:p>
            <a:r>
              <a:rPr lang="fr-FR" dirty="0" smtClean="0"/>
              <a:t>grillons</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5"/>
            <a:ext cx="8229600" cy="1357321"/>
          </a:xfrm>
        </p:spPr>
        <p:txBody>
          <a:bodyPr/>
          <a:lstStyle/>
          <a:p>
            <a:pPr algn="ctr">
              <a:buNone/>
            </a:pPr>
            <a:r>
              <a:rPr lang="fr-FR" dirty="0" smtClean="0"/>
              <a:t>4-L</a:t>
            </a:r>
            <a:r>
              <a:rPr lang="fr-FR" dirty="0" smtClean="0"/>
              <a:t>es faunes insulaires</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Grp="1" noChangeAspect="1" noChangeArrowheads="1"/>
          </p:cNvPicPr>
          <p:nvPr>
            <p:ph idx="1"/>
          </p:nvPr>
        </p:nvPicPr>
        <p:blipFill>
          <a:blip r:embed="rId2" cstate="print">
            <a:lum contrast="11000"/>
          </a:blip>
          <a:srcRect l="5272" t="18265" r="15723" b="10124"/>
          <a:stretch>
            <a:fillRect/>
          </a:stretch>
        </p:blipFill>
        <p:spPr bwMode="auto">
          <a:xfrm>
            <a:off x="285720" y="142852"/>
            <a:ext cx="3904361" cy="2735324"/>
          </a:xfrm>
          <a:prstGeom prst="rect">
            <a:avLst/>
          </a:prstGeom>
          <a:noFill/>
          <a:ln w="9525">
            <a:noFill/>
            <a:miter lim="800000"/>
            <a:headEnd/>
            <a:tailEnd/>
          </a:ln>
        </p:spPr>
      </p:pic>
      <p:pic>
        <p:nvPicPr>
          <p:cNvPr id="6" name="Picture 4"/>
          <p:cNvPicPr>
            <a:picLocks noChangeAspect="1" noChangeArrowheads="1"/>
          </p:cNvPicPr>
          <p:nvPr/>
        </p:nvPicPr>
        <p:blipFill>
          <a:blip r:embed="rId3" cstate="print">
            <a:lum contrast="12000"/>
          </a:blip>
          <a:srcRect/>
          <a:stretch>
            <a:fillRect/>
          </a:stretch>
        </p:blipFill>
        <p:spPr bwMode="auto">
          <a:xfrm>
            <a:off x="4572000" y="214290"/>
            <a:ext cx="3703712" cy="2778130"/>
          </a:xfrm>
          <a:prstGeom prst="rect">
            <a:avLst/>
          </a:prstGeom>
          <a:noFill/>
          <a:ln w="9525">
            <a:noFill/>
            <a:miter lim="800000"/>
            <a:headEnd/>
            <a:tailEnd/>
          </a:ln>
        </p:spPr>
      </p:pic>
      <p:pic>
        <p:nvPicPr>
          <p:cNvPr id="7" name="Picture 3" descr="C:\Users\user\Desktop\île Rachgoun.JPG"/>
          <p:cNvPicPr>
            <a:picLocks noChangeAspect="1" noChangeArrowheads="1"/>
          </p:cNvPicPr>
          <p:nvPr/>
        </p:nvPicPr>
        <p:blipFill>
          <a:blip r:embed="rId4" cstate="print">
            <a:lum contrast="13000"/>
          </a:blip>
          <a:srcRect/>
          <a:stretch>
            <a:fillRect/>
          </a:stretch>
        </p:blipFill>
        <p:spPr bwMode="auto">
          <a:xfrm>
            <a:off x="285720" y="3714752"/>
            <a:ext cx="4500108" cy="2131227"/>
          </a:xfrm>
          <a:prstGeom prst="rect">
            <a:avLst/>
          </a:prstGeom>
          <a:noFill/>
        </p:spPr>
      </p:pic>
      <p:pic>
        <p:nvPicPr>
          <p:cNvPr id="8" name="Picture 2" descr="C:\Users\user\Desktop\iles habibas.jpg"/>
          <p:cNvPicPr>
            <a:picLocks noChangeAspect="1" noChangeArrowheads="1"/>
          </p:cNvPicPr>
          <p:nvPr/>
        </p:nvPicPr>
        <p:blipFill>
          <a:blip r:embed="rId5" cstate="print">
            <a:lum contrast="7000"/>
          </a:blip>
          <a:srcRect/>
          <a:stretch>
            <a:fillRect/>
          </a:stretch>
        </p:blipFill>
        <p:spPr bwMode="auto">
          <a:xfrm>
            <a:off x="4932041" y="3714752"/>
            <a:ext cx="4211959" cy="2805232"/>
          </a:xfrm>
          <a:prstGeom prst="rect">
            <a:avLst/>
          </a:prstGeom>
          <a:noFill/>
        </p:spPr>
      </p:pic>
      <p:sp>
        <p:nvSpPr>
          <p:cNvPr id="9" name="Text Box 8"/>
          <p:cNvSpPr txBox="1">
            <a:spLocks noChangeArrowheads="1"/>
          </p:cNvSpPr>
          <p:nvPr/>
        </p:nvSpPr>
        <p:spPr bwMode="auto">
          <a:xfrm>
            <a:off x="1234756" y="2887295"/>
            <a:ext cx="1495425" cy="338137"/>
          </a:xfrm>
          <a:prstGeom prst="rect">
            <a:avLst/>
          </a:prstGeom>
          <a:noFill/>
          <a:ln w="9525">
            <a:noFill/>
            <a:miter lim="800000"/>
            <a:headEnd/>
            <a:tailEnd/>
          </a:ln>
        </p:spPr>
        <p:txBody>
          <a:bodyPr wrap="none">
            <a:spAutoFit/>
          </a:bodyPr>
          <a:lstStyle/>
          <a:p>
            <a:pPr algn="ctr"/>
            <a:r>
              <a:rPr lang="fr-FR" sz="1600" b="1" dirty="0">
                <a:latin typeface="Calibri" pitchFamily="34" charset="0"/>
              </a:rPr>
              <a:t>Île Petit </a:t>
            </a:r>
            <a:r>
              <a:rPr lang="fr-FR" sz="1600" b="1" dirty="0" err="1">
                <a:latin typeface="Calibri" pitchFamily="34" charset="0"/>
              </a:rPr>
              <a:t>Cavallo</a:t>
            </a:r>
            <a:endParaRPr lang="fr-FR" sz="1600" b="1" dirty="0">
              <a:latin typeface="Calibri" pitchFamily="34" charset="0"/>
            </a:endParaRPr>
          </a:p>
        </p:txBody>
      </p:sp>
      <p:sp>
        <p:nvSpPr>
          <p:cNvPr id="10" name="Text Box 9"/>
          <p:cNvSpPr txBox="1">
            <a:spLocks noChangeArrowheads="1"/>
          </p:cNvSpPr>
          <p:nvPr/>
        </p:nvSpPr>
        <p:spPr bwMode="auto">
          <a:xfrm>
            <a:off x="5643570" y="2643182"/>
            <a:ext cx="1616075" cy="336550"/>
          </a:xfrm>
          <a:prstGeom prst="rect">
            <a:avLst/>
          </a:prstGeom>
          <a:noFill/>
          <a:ln w="9525">
            <a:noFill/>
            <a:miter lim="800000"/>
            <a:headEnd/>
            <a:tailEnd/>
          </a:ln>
        </p:spPr>
        <p:txBody>
          <a:bodyPr wrap="none">
            <a:spAutoFit/>
          </a:bodyPr>
          <a:lstStyle/>
          <a:p>
            <a:pPr algn="ctr"/>
            <a:r>
              <a:rPr lang="fr-FR" sz="1600" b="1" dirty="0">
                <a:latin typeface="Calibri" pitchFamily="34" charset="0"/>
              </a:rPr>
              <a:t>Île Grand </a:t>
            </a:r>
            <a:r>
              <a:rPr lang="fr-FR" sz="1600" b="1" dirty="0" err="1">
                <a:latin typeface="Calibri" pitchFamily="34" charset="0"/>
              </a:rPr>
              <a:t>Cavallo</a:t>
            </a:r>
            <a:endParaRPr lang="fr-FR" sz="1600" b="1" dirty="0">
              <a:latin typeface="Calibri" pitchFamily="34" charset="0"/>
            </a:endParaRPr>
          </a:p>
        </p:txBody>
      </p:sp>
      <p:sp>
        <p:nvSpPr>
          <p:cNvPr id="11" name="Text Box 8"/>
          <p:cNvSpPr txBox="1">
            <a:spLocks noChangeArrowheads="1"/>
          </p:cNvSpPr>
          <p:nvPr/>
        </p:nvSpPr>
        <p:spPr bwMode="auto">
          <a:xfrm>
            <a:off x="1667169" y="6020965"/>
            <a:ext cx="1488356" cy="338554"/>
          </a:xfrm>
          <a:prstGeom prst="rect">
            <a:avLst/>
          </a:prstGeom>
          <a:noFill/>
          <a:ln w="9525">
            <a:noFill/>
            <a:miter lim="800000"/>
            <a:headEnd/>
            <a:tailEnd/>
          </a:ln>
          <a:effectLst/>
        </p:spPr>
        <p:txBody>
          <a:bodyPr wrap="square">
            <a:spAutoFit/>
          </a:bodyPr>
          <a:lstStyle/>
          <a:p>
            <a:pPr algn="ctr"/>
            <a:r>
              <a:rPr lang="fr-FR" sz="1600" b="1" dirty="0"/>
              <a:t>Île  </a:t>
            </a:r>
            <a:r>
              <a:rPr lang="fr-FR" sz="1600" b="1" dirty="0" smtClean="0"/>
              <a:t>Rachgoun</a:t>
            </a:r>
            <a:endParaRPr lang="fr-FR" sz="1600" b="1" dirty="0"/>
          </a:p>
        </p:txBody>
      </p:sp>
      <p:sp>
        <p:nvSpPr>
          <p:cNvPr id="13" name="Text Box 8"/>
          <p:cNvSpPr txBox="1">
            <a:spLocks noChangeArrowheads="1"/>
          </p:cNvSpPr>
          <p:nvPr/>
        </p:nvSpPr>
        <p:spPr bwMode="auto">
          <a:xfrm>
            <a:off x="5929322" y="4214818"/>
            <a:ext cx="1224136" cy="338554"/>
          </a:xfrm>
          <a:prstGeom prst="rect">
            <a:avLst/>
          </a:prstGeom>
          <a:noFill/>
          <a:ln w="9525">
            <a:noFill/>
            <a:miter lim="800000"/>
            <a:headEnd/>
            <a:tailEnd/>
          </a:ln>
          <a:effectLst/>
        </p:spPr>
        <p:txBody>
          <a:bodyPr wrap="square">
            <a:spAutoFit/>
          </a:bodyPr>
          <a:lstStyle/>
          <a:p>
            <a:pPr algn="ctr"/>
            <a:r>
              <a:rPr lang="fr-FR" sz="1600" b="1" dirty="0" smtClean="0"/>
              <a:t>Îles </a:t>
            </a:r>
            <a:r>
              <a:rPr lang="fr-FR" sz="1600" b="1" dirty="0" err="1" smtClean="0"/>
              <a:t>Habibas</a:t>
            </a: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1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1000"/>
                                        <p:tgtEl>
                                          <p:spTgt spid="1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1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MOULAI R\photos Goélands+info\Article for Aves Ichnusae\île des Pisans (R.moulai).JPG"/>
          <p:cNvPicPr>
            <a:picLocks noGrp="1" noChangeAspect="1" noChangeArrowheads="1"/>
          </p:cNvPicPr>
          <p:nvPr>
            <p:ph idx="1"/>
          </p:nvPr>
        </p:nvPicPr>
        <p:blipFill>
          <a:blip r:embed="rId2" cstate="print"/>
          <a:srcRect/>
          <a:stretch>
            <a:fillRect/>
          </a:stretch>
        </p:blipFill>
        <p:spPr bwMode="auto">
          <a:xfrm>
            <a:off x="142844" y="142852"/>
            <a:ext cx="4006735" cy="3005051"/>
          </a:xfrm>
          <a:prstGeom prst="rect">
            <a:avLst/>
          </a:prstGeom>
          <a:noFill/>
          <a:ln w="9525">
            <a:noFill/>
            <a:miter lim="800000"/>
            <a:headEnd/>
            <a:tailEnd/>
          </a:ln>
        </p:spPr>
      </p:pic>
      <p:pic>
        <p:nvPicPr>
          <p:cNvPr id="5" name="Picture 3" descr="C:\Users\user\Desktop\MOULAI R\photos Goélands+info\Article for Aves Ichnusae\îlot de Sahel (R.moulai).JPG"/>
          <p:cNvPicPr>
            <a:picLocks noChangeAspect="1" noChangeArrowheads="1"/>
          </p:cNvPicPr>
          <p:nvPr/>
        </p:nvPicPr>
        <p:blipFill>
          <a:blip r:embed="rId3" cstate="print">
            <a:lum bright="-4000" contrast="6000"/>
          </a:blip>
          <a:srcRect/>
          <a:stretch>
            <a:fillRect/>
          </a:stretch>
        </p:blipFill>
        <p:spPr bwMode="auto">
          <a:xfrm>
            <a:off x="4572000" y="142852"/>
            <a:ext cx="4052764" cy="3040352"/>
          </a:xfrm>
          <a:prstGeom prst="rect">
            <a:avLst/>
          </a:prstGeom>
          <a:noFill/>
          <a:ln w="9525">
            <a:noFill/>
            <a:miter lim="800000"/>
            <a:headEnd/>
            <a:tailEnd/>
          </a:ln>
        </p:spPr>
      </p:pic>
      <p:pic>
        <p:nvPicPr>
          <p:cNvPr id="6" name="Picture 4" descr="C:\Users\user\Desktop\MOULAI R\photos Goélands+info\Article for Aves Ichnusae\îlot d'El Euch (R.moulai).JPG"/>
          <p:cNvPicPr>
            <a:picLocks noChangeAspect="1" noChangeArrowheads="1"/>
          </p:cNvPicPr>
          <p:nvPr/>
        </p:nvPicPr>
        <p:blipFill>
          <a:blip r:embed="rId4" cstate="print"/>
          <a:srcRect/>
          <a:stretch>
            <a:fillRect/>
          </a:stretch>
        </p:blipFill>
        <p:spPr bwMode="auto">
          <a:xfrm>
            <a:off x="116590" y="3645024"/>
            <a:ext cx="4108450" cy="30813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500562" y="3500438"/>
            <a:ext cx="4117122" cy="3087842"/>
          </a:xfrm>
          <a:prstGeom prst="rect">
            <a:avLst/>
          </a:prstGeom>
          <a:noFill/>
          <a:ln w="9525">
            <a:noFill/>
            <a:miter lim="800000"/>
            <a:headEnd/>
            <a:tailEnd/>
          </a:ln>
          <a:effectLst/>
        </p:spPr>
      </p:pic>
      <p:sp>
        <p:nvSpPr>
          <p:cNvPr id="8" name="Rectangle 7"/>
          <p:cNvSpPr/>
          <p:nvPr/>
        </p:nvSpPr>
        <p:spPr>
          <a:xfrm>
            <a:off x="1357290" y="2714620"/>
            <a:ext cx="1452642" cy="369332"/>
          </a:xfrm>
          <a:prstGeom prst="rect">
            <a:avLst/>
          </a:prstGeom>
        </p:spPr>
        <p:txBody>
          <a:bodyPr wrap="none">
            <a:spAutoFit/>
          </a:bodyPr>
          <a:lstStyle/>
          <a:p>
            <a:pPr algn="ctr"/>
            <a:r>
              <a:rPr lang="fr-FR" b="1" dirty="0" smtClean="0">
                <a:solidFill>
                  <a:schemeClr val="bg1"/>
                </a:solidFill>
                <a:latin typeface="Calibri" pitchFamily="34" charset="0"/>
              </a:rPr>
              <a:t>Île des Pisans</a:t>
            </a:r>
            <a:endParaRPr lang="fr-FR" b="1" dirty="0">
              <a:solidFill>
                <a:schemeClr val="bg1"/>
              </a:solidFill>
              <a:latin typeface="Calibri" pitchFamily="34" charset="0"/>
            </a:endParaRPr>
          </a:p>
        </p:txBody>
      </p:sp>
      <p:sp>
        <p:nvSpPr>
          <p:cNvPr id="9" name="Rectangle 8"/>
          <p:cNvSpPr/>
          <p:nvPr/>
        </p:nvSpPr>
        <p:spPr>
          <a:xfrm>
            <a:off x="5929322" y="2786058"/>
            <a:ext cx="1367682" cy="369332"/>
          </a:xfrm>
          <a:prstGeom prst="rect">
            <a:avLst/>
          </a:prstGeom>
        </p:spPr>
        <p:txBody>
          <a:bodyPr wrap="none">
            <a:spAutoFit/>
          </a:bodyPr>
          <a:lstStyle/>
          <a:p>
            <a:pPr algn="ctr"/>
            <a:r>
              <a:rPr lang="fr-FR" b="1" dirty="0" smtClean="0">
                <a:solidFill>
                  <a:schemeClr val="bg1"/>
                </a:solidFill>
                <a:latin typeface="Calibri" pitchFamily="34" charset="0"/>
              </a:rPr>
              <a:t>Îlot de Sahel</a:t>
            </a:r>
            <a:endParaRPr lang="fr-FR" b="1" dirty="0">
              <a:solidFill>
                <a:schemeClr val="bg1"/>
              </a:solidFill>
              <a:latin typeface="Calibri" pitchFamily="34" charset="0"/>
            </a:endParaRPr>
          </a:p>
        </p:txBody>
      </p:sp>
      <p:sp>
        <p:nvSpPr>
          <p:cNvPr id="10" name="Rectangle 9"/>
          <p:cNvSpPr/>
          <p:nvPr/>
        </p:nvSpPr>
        <p:spPr>
          <a:xfrm>
            <a:off x="571472" y="6215082"/>
            <a:ext cx="1417375" cy="369332"/>
          </a:xfrm>
          <a:prstGeom prst="rect">
            <a:avLst/>
          </a:prstGeom>
        </p:spPr>
        <p:txBody>
          <a:bodyPr wrap="none">
            <a:spAutoFit/>
          </a:bodyPr>
          <a:lstStyle/>
          <a:p>
            <a:pPr algn="ctr"/>
            <a:r>
              <a:rPr lang="fr-FR" b="1" dirty="0" smtClean="0">
                <a:solidFill>
                  <a:schemeClr val="bg1"/>
                </a:solidFill>
                <a:latin typeface="Calibri" pitchFamily="34" charset="0"/>
              </a:rPr>
              <a:t>Îlot d’El </a:t>
            </a:r>
            <a:r>
              <a:rPr lang="fr-FR" b="1" dirty="0" err="1" smtClean="0">
                <a:solidFill>
                  <a:schemeClr val="bg1"/>
                </a:solidFill>
                <a:latin typeface="Calibri" pitchFamily="34" charset="0"/>
              </a:rPr>
              <a:t>Euch</a:t>
            </a:r>
            <a:endParaRPr lang="fr-FR" b="1" dirty="0">
              <a:solidFill>
                <a:schemeClr val="bg1"/>
              </a:solidFill>
              <a:latin typeface="Calibri" pitchFamily="34" charset="0"/>
            </a:endParaRPr>
          </a:p>
        </p:txBody>
      </p:sp>
      <p:sp>
        <p:nvSpPr>
          <p:cNvPr id="11" name="Rectangle 10"/>
          <p:cNvSpPr/>
          <p:nvPr/>
        </p:nvSpPr>
        <p:spPr>
          <a:xfrm>
            <a:off x="6357950" y="5572140"/>
            <a:ext cx="1101455" cy="369332"/>
          </a:xfrm>
          <a:prstGeom prst="rect">
            <a:avLst/>
          </a:prstGeom>
        </p:spPr>
        <p:txBody>
          <a:bodyPr wrap="none">
            <a:spAutoFit/>
          </a:bodyPr>
          <a:lstStyle/>
          <a:p>
            <a:pPr algn="ctr"/>
            <a:r>
              <a:rPr lang="fr-FR" b="1" dirty="0" smtClean="0">
                <a:solidFill>
                  <a:schemeClr val="bg1"/>
                </a:solidFill>
                <a:latin typeface="Calibri" pitchFamily="34" charset="0"/>
              </a:rPr>
              <a:t>Île de l’Ail</a:t>
            </a:r>
            <a:endParaRPr lang="fr-FR" b="1" dirty="0">
              <a:solidFill>
                <a:schemeClr val="bg1"/>
              </a:solidFill>
              <a:latin typeface="Calibri" pitchFamily="34" charset="0"/>
            </a:endParaRPr>
          </a:p>
        </p:txBody>
      </p:sp>
      <p:sp>
        <p:nvSpPr>
          <p:cNvPr id="12" name="ZoneTexte 11"/>
          <p:cNvSpPr txBox="1"/>
          <p:nvPr/>
        </p:nvSpPr>
        <p:spPr>
          <a:xfrm>
            <a:off x="3929058" y="3214686"/>
            <a:ext cx="1714512" cy="646331"/>
          </a:xfrm>
          <a:prstGeom prst="rect">
            <a:avLst/>
          </a:prstGeom>
          <a:noFill/>
        </p:spPr>
        <p:txBody>
          <a:bodyPr wrap="square" rtlCol="0">
            <a:spAutoFit/>
          </a:bodyPr>
          <a:lstStyle/>
          <a:p>
            <a:r>
              <a:rPr lang="fr-FR" dirty="0" smtClean="0"/>
              <a:t>1.2 ha     0.2 ha</a:t>
            </a:r>
          </a:p>
          <a:p>
            <a:r>
              <a:rPr lang="fr-FR" dirty="0" smtClean="0"/>
              <a:t>0.8 ha     0.4 ha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1000"/>
                                        <p:tgtEl>
                                          <p:spTgt spid="6"/>
                                        </p:tgtEl>
                                      </p:cBhvr>
                                    </p:animEffect>
                                  </p:childTnLst>
                                </p:cTn>
                              </p:par>
                              <p:par>
                                <p:cTn id="14" presetID="8"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île de Tazrout (Rocher des moules) Juin 2013\DSC00267.JPG"/>
          <p:cNvPicPr>
            <a:picLocks noChangeAspect="1" noChangeArrowheads="1"/>
          </p:cNvPicPr>
          <p:nvPr/>
        </p:nvPicPr>
        <p:blipFill>
          <a:blip r:embed="rId2" cstate="print"/>
          <a:srcRect/>
          <a:stretch>
            <a:fillRect/>
          </a:stretch>
        </p:blipFill>
        <p:spPr bwMode="auto">
          <a:xfrm>
            <a:off x="17458" y="39756"/>
            <a:ext cx="9086786" cy="6814027"/>
          </a:xfrm>
          <a:prstGeom prst="rect">
            <a:avLst/>
          </a:prstGeom>
          <a:noFill/>
        </p:spPr>
      </p:pic>
      <p:sp>
        <p:nvSpPr>
          <p:cNvPr id="3" name="Text Box 5"/>
          <p:cNvSpPr txBox="1">
            <a:spLocks noChangeArrowheads="1"/>
          </p:cNvSpPr>
          <p:nvPr/>
        </p:nvSpPr>
        <p:spPr bwMode="auto">
          <a:xfrm>
            <a:off x="2824242" y="100013"/>
            <a:ext cx="3639394" cy="369332"/>
          </a:xfrm>
          <a:prstGeom prst="rect">
            <a:avLst/>
          </a:prstGeom>
          <a:solidFill>
            <a:srgbClr val="FF9900">
              <a:alpha val="91000"/>
            </a:srgbClr>
          </a:solidFill>
          <a:ln w="9525">
            <a:noFill/>
            <a:miter lim="800000"/>
            <a:headEnd/>
            <a:tailEnd/>
          </a:ln>
          <a:effectLst/>
        </p:spPr>
        <p:txBody>
          <a:bodyPr wrap="none">
            <a:spAutoFit/>
          </a:bodyPr>
          <a:lstStyle/>
          <a:p>
            <a:pPr algn="ctr"/>
            <a:r>
              <a:rPr lang="fr-FR" b="1" dirty="0" smtClean="0">
                <a:solidFill>
                  <a:schemeClr val="bg1"/>
                </a:solidFill>
              </a:rPr>
              <a:t>Flore des milieux insulaires d’Algérie</a:t>
            </a:r>
            <a:endParaRPr lang="fr-FR" sz="2000" b="1" dirty="0">
              <a:solidFill>
                <a:schemeClr val="bg1"/>
              </a:solidFill>
            </a:endParaRPr>
          </a:p>
        </p:txBody>
      </p:sp>
      <p:sp>
        <p:nvSpPr>
          <p:cNvPr id="4" name="ZoneTexte 3"/>
          <p:cNvSpPr txBox="1"/>
          <p:nvPr/>
        </p:nvSpPr>
        <p:spPr>
          <a:xfrm>
            <a:off x="493652" y="927572"/>
            <a:ext cx="7929618"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chemeClr val="bg1"/>
                </a:solidFill>
                <a:cs typeface="Times New Roman" pitchFamily="18" charset="0"/>
              </a:rPr>
              <a:t>Pas de taxons endémiques strictes ---Endémiques régionales---Haute valeur patrimoniale</a:t>
            </a:r>
            <a:endParaRPr lang="fr-FR" sz="1600" b="1" dirty="0">
              <a:solidFill>
                <a:schemeClr val="bg1"/>
              </a:solidFill>
              <a:cs typeface="Times New Roman" pitchFamily="18" charset="0"/>
            </a:endParaRPr>
          </a:p>
        </p:txBody>
      </p:sp>
      <p:pic>
        <p:nvPicPr>
          <p:cNvPr id="5" name="Picture 4"/>
          <p:cNvPicPr>
            <a:picLocks noChangeAspect="1" noChangeArrowheads="1"/>
          </p:cNvPicPr>
          <p:nvPr/>
        </p:nvPicPr>
        <p:blipFill>
          <a:blip r:embed="rId3" cstate="print"/>
          <a:srcRect/>
          <a:stretch>
            <a:fillRect/>
          </a:stretch>
        </p:blipFill>
        <p:spPr bwMode="auto">
          <a:xfrm>
            <a:off x="467544" y="1412776"/>
            <a:ext cx="2232609" cy="1674194"/>
          </a:xfrm>
          <a:prstGeom prst="rect">
            <a:avLst/>
          </a:prstGeom>
          <a:noFill/>
          <a:ln w="9525">
            <a:noFill/>
            <a:miter lim="800000"/>
            <a:headEnd/>
            <a:tailEnd/>
          </a:ln>
          <a:effectLst/>
        </p:spPr>
      </p:pic>
      <p:sp>
        <p:nvSpPr>
          <p:cNvPr id="6" name="ZoneTexte 5"/>
          <p:cNvSpPr txBox="1"/>
          <p:nvPr/>
        </p:nvSpPr>
        <p:spPr>
          <a:xfrm>
            <a:off x="755576" y="3140968"/>
            <a:ext cx="1656184" cy="307777"/>
          </a:xfrm>
          <a:prstGeom prst="rect">
            <a:avLst/>
          </a:prstGeom>
          <a:solidFill>
            <a:srgbClr val="FFC000">
              <a:alpha val="82000"/>
            </a:srgbClr>
          </a:solidFill>
        </p:spPr>
        <p:txBody>
          <a:bodyPr wrap="square" rtlCol="0">
            <a:spAutoFit/>
          </a:bodyPr>
          <a:lstStyle/>
          <a:p>
            <a:pPr algn="ctr"/>
            <a:r>
              <a:rPr lang="fr-FR" sz="1400" b="1" i="1" dirty="0" smtClean="0">
                <a:solidFill>
                  <a:schemeClr val="bg1"/>
                </a:solidFill>
              </a:rPr>
              <a:t>Sedum </a:t>
            </a:r>
            <a:r>
              <a:rPr lang="fr-FR" sz="1400" b="1" i="1" dirty="0" err="1" smtClean="0">
                <a:solidFill>
                  <a:schemeClr val="bg1"/>
                </a:solidFill>
              </a:rPr>
              <a:t>multiceps</a:t>
            </a:r>
            <a:endParaRPr lang="fr-FR" sz="1400" b="1" i="1" dirty="0">
              <a:solidFill>
                <a:schemeClr val="bg1"/>
              </a:solidFill>
            </a:endParaRPr>
          </a:p>
        </p:txBody>
      </p:sp>
      <p:pic>
        <p:nvPicPr>
          <p:cNvPr id="7" name="Picture 3" descr="D:\Fleurs d'Algérie\Fleurs identifiés\Paysages\Euphorbia dendroides 3.JPG"/>
          <p:cNvPicPr>
            <a:picLocks noChangeAspect="1" noChangeArrowheads="1"/>
          </p:cNvPicPr>
          <p:nvPr/>
        </p:nvPicPr>
        <p:blipFill>
          <a:blip r:embed="rId4" cstate="print"/>
          <a:srcRect/>
          <a:stretch>
            <a:fillRect/>
          </a:stretch>
        </p:blipFill>
        <p:spPr bwMode="auto">
          <a:xfrm>
            <a:off x="131508" y="4005064"/>
            <a:ext cx="2688298" cy="2016224"/>
          </a:xfrm>
          <a:prstGeom prst="rect">
            <a:avLst/>
          </a:prstGeom>
          <a:noFill/>
        </p:spPr>
      </p:pic>
      <p:pic>
        <p:nvPicPr>
          <p:cNvPr id="8" name="Picture 6"/>
          <p:cNvPicPr>
            <a:picLocks noChangeAspect="1" noChangeArrowheads="1"/>
          </p:cNvPicPr>
          <p:nvPr/>
        </p:nvPicPr>
        <p:blipFill>
          <a:blip r:embed="rId5" cstate="print"/>
          <a:srcRect/>
          <a:stretch>
            <a:fillRect/>
          </a:stretch>
        </p:blipFill>
        <p:spPr bwMode="auto">
          <a:xfrm>
            <a:off x="6300192" y="1484784"/>
            <a:ext cx="2304256" cy="1728192"/>
          </a:xfrm>
          <a:prstGeom prst="rect">
            <a:avLst/>
          </a:prstGeom>
          <a:noFill/>
          <a:ln w="9525">
            <a:noFill/>
            <a:miter lim="800000"/>
            <a:headEnd/>
            <a:tailEnd/>
          </a:ln>
          <a:effectLst/>
        </p:spPr>
      </p:pic>
      <p:sp>
        <p:nvSpPr>
          <p:cNvPr id="9" name="ZoneTexte 8"/>
          <p:cNvSpPr txBox="1"/>
          <p:nvPr/>
        </p:nvSpPr>
        <p:spPr>
          <a:xfrm>
            <a:off x="3491880" y="3212976"/>
            <a:ext cx="1656184" cy="307777"/>
          </a:xfrm>
          <a:prstGeom prst="rect">
            <a:avLst/>
          </a:prstGeom>
          <a:solidFill>
            <a:srgbClr val="FFC000">
              <a:alpha val="82000"/>
            </a:srgbClr>
          </a:solidFill>
        </p:spPr>
        <p:txBody>
          <a:bodyPr wrap="square" rtlCol="0">
            <a:spAutoFit/>
          </a:bodyPr>
          <a:lstStyle/>
          <a:p>
            <a:pPr algn="ctr"/>
            <a:r>
              <a:rPr lang="fr-FR" sz="1400" b="1" i="1" dirty="0" smtClean="0">
                <a:solidFill>
                  <a:schemeClr val="bg1"/>
                </a:solidFill>
              </a:rPr>
              <a:t>Sedum </a:t>
            </a:r>
            <a:r>
              <a:rPr lang="fr-FR" sz="1400" b="1" i="1" dirty="0" err="1" smtClean="0">
                <a:solidFill>
                  <a:schemeClr val="bg1"/>
                </a:solidFill>
              </a:rPr>
              <a:t>pubescens</a:t>
            </a:r>
            <a:endParaRPr lang="fr-FR" sz="1400" b="1" i="1" dirty="0">
              <a:solidFill>
                <a:schemeClr val="bg1"/>
              </a:solidFill>
            </a:endParaRPr>
          </a:p>
        </p:txBody>
      </p:sp>
      <p:sp>
        <p:nvSpPr>
          <p:cNvPr id="10" name="ZoneTexte 9"/>
          <p:cNvSpPr txBox="1"/>
          <p:nvPr/>
        </p:nvSpPr>
        <p:spPr>
          <a:xfrm>
            <a:off x="5879640" y="3250976"/>
            <a:ext cx="3131840" cy="307777"/>
          </a:xfrm>
          <a:prstGeom prst="rect">
            <a:avLst/>
          </a:prstGeom>
          <a:solidFill>
            <a:srgbClr val="FFC000">
              <a:alpha val="82000"/>
            </a:srgbClr>
          </a:solidFill>
        </p:spPr>
        <p:txBody>
          <a:bodyPr wrap="square" rtlCol="0">
            <a:spAutoFit/>
          </a:bodyPr>
          <a:lstStyle/>
          <a:p>
            <a:pPr algn="ctr"/>
            <a:r>
              <a:rPr lang="fr-FR" sz="1400" b="1" i="1" dirty="0" err="1" smtClean="0">
                <a:solidFill>
                  <a:schemeClr val="bg1"/>
                </a:solidFill>
              </a:rPr>
              <a:t>Pancratium</a:t>
            </a:r>
            <a:r>
              <a:rPr lang="fr-FR" sz="1400" b="1" i="1" dirty="0">
                <a:solidFill>
                  <a:schemeClr val="bg1"/>
                </a:solidFill>
              </a:rPr>
              <a:t> </a:t>
            </a:r>
            <a:r>
              <a:rPr lang="fr-FR" sz="1400" b="1" i="1" dirty="0" err="1" smtClean="0">
                <a:solidFill>
                  <a:schemeClr val="bg1"/>
                </a:solidFill>
              </a:rPr>
              <a:t>foetidum</a:t>
            </a:r>
            <a:r>
              <a:rPr lang="fr-FR" sz="1400" b="1" i="1" dirty="0" smtClean="0">
                <a:solidFill>
                  <a:schemeClr val="bg1"/>
                </a:solidFill>
              </a:rPr>
              <a:t> </a:t>
            </a:r>
            <a:r>
              <a:rPr lang="fr-FR" sz="1400" b="1" i="1" dirty="0" err="1" smtClean="0">
                <a:solidFill>
                  <a:schemeClr val="bg1"/>
                </a:solidFill>
              </a:rPr>
              <a:t>ssp</a:t>
            </a:r>
            <a:r>
              <a:rPr lang="fr-FR" sz="1400" b="1" i="1" dirty="0" smtClean="0">
                <a:solidFill>
                  <a:schemeClr val="bg1"/>
                </a:solidFill>
              </a:rPr>
              <a:t> </a:t>
            </a:r>
            <a:r>
              <a:rPr lang="fr-FR" sz="1400" b="1" i="1" dirty="0" err="1" smtClean="0">
                <a:solidFill>
                  <a:schemeClr val="bg1"/>
                </a:solidFill>
              </a:rPr>
              <a:t>saldens</a:t>
            </a:r>
            <a:endParaRPr lang="fr-FR" sz="1400" b="1" i="1" dirty="0">
              <a:solidFill>
                <a:schemeClr val="bg1"/>
              </a:solidFill>
            </a:endParaRPr>
          </a:p>
        </p:txBody>
      </p:sp>
      <p:sp>
        <p:nvSpPr>
          <p:cNvPr id="11" name="ZoneTexte 10"/>
          <p:cNvSpPr txBox="1"/>
          <p:nvPr/>
        </p:nvSpPr>
        <p:spPr>
          <a:xfrm>
            <a:off x="414536" y="6126824"/>
            <a:ext cx="2016224" cy="307777"/>
          </a:xfrm>
          <a:prstGeom prst="rect">
            <a:avLst/>
          </a:prstGeom>
          <a:solidFill>
            <a:srgbClr val="FFC000">
              <a:alpha val="82000"/>
            </a:srgbClr>
          </a:solidFill>
        </p:spPr>
        <p:txBody>
          <a:bodyPr wrap="square" rtlCol="0">
            <a:spAutoFit/>
          </a:bodyPr>
          <a:lstStyle/>
          <a:p>
            <a:pPr algn="ctr"/>
            <a:r>
              <a:rPr lang="fr-FR" sz="1400" b="1" i="1" dirty="0" err="1" smtClean="0">
                <a:solidFill>
                  <a:schemeClr val="bg1"/>
                </a:solidFill>
              </a:rPr>
              <a:t>Euphorbia</a:t>
            </a:r>
            <a:r>
              <a:rPr lang="fr-FR" sz="1400" b="1" i="1" dirty="0" smtClean="0">
                <a:solidFill>
                  <a:schemeClr val="bg1"/>
                </a:solidFill>
              </a:rPr>
              <a:t> </a:t>
            </a:r>
            <a:r>
              <a:rPr lang="fr-FR" sz="1400" b="1" i="1" dirty="0" err="1" smtClean="0">
                <a:solidFill>
                  <a:schemeClr val="bg1"/>
                </a:solidFill>
              </a:rPr>
              <a:t>dendroides</a:t>
            </a:r>
            <a:endParaRPr lang="fr-FR" sz="1400" b="1" i="1" dirty="0">
              <a:solidFill>
                <a:schemeClr val="bg1"/>
              </a:solidFill>
            </a:endParaRPr>
          </a:p>
        </p:txBody>
      </p:sp>
      <p:pic>
        <p:nvPicPr>
          <p:cNvPr id="12" name="Picture 5"/>
          <p:cNvPicPr>
            <a:picLocks noChangeAspect="1" noChangeArrowheads="1"/>
          </p:cNvPicPr>
          <p:nvPr/>
        </p:nvPicPr>
        <p:blipFill>
          <a:blip r:embed="rId6" cstate="print"/>
          <a:srcRect/>
          <a:stretch>
            <a:fillRect/>
          </a:stretch>
        </p:blipFill>
        <p:spPr bwMode="auto">
          <a:xfrm>
            <a:off x="3203848" y="1412776"/>
            <a:ext cx="2304256" cy="1728192"/>
          </a:xfrm>
          <a:prstGeom prst="rect">
            <a:avLst/>
          </a:prstGeom>
          <a:noFill/>
          <a:ln w="9525">
            <a:noFill/>
            <a:miter lim="800000"/>
            <a:headEnd/>
            <a:tailEnd/>
          </a:ln>
          <a:effectLst/>
        </p:spPr>
      </p:pic>
      <p:pic>
        <p:nvPicPr>
          <p:cNvPr id="1026" name="Picture 2" descr="C:\Users\user\Desktop\MOULAI R\photos Goélands+info\Flore et faune îlots de Béjaia\île  de l'Ail Boulimat Juillet 2011\Allium commutatum (53).JPG"/>
          <p:cNvPicPr>
            <a:picLocks noChangeAspect="1" noChangeArrowheads="1"/>
          </p:cNvPicPr>
          <p:nvPr/>
        </p:nvPicPr>
        <p:blipFill>
          <a:blip r:embed="rId7" cstate="print"/>
          <a:srcRect/>
          <a:stretch>
            <a:fillRect/>
          </a:stretch>
        </p:blipFill>
        <p:spPr bwMode="auto">
          <a:xfrm>
            <a:off x="3120344" y="3995324"/>
            <a:ext cx="2603781" cy="1952836"/>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6106680" y="3920307"/>
            <a:ext cx="2740295" cy="2054900"/>
          </a:xfrm>
          <a:prstGeom prst="rect">
            <a:avLst/>
          </a:prstGeom>
          <a:noFill/>
          <a:ln w="9525">
            <a:noFill/>
            <a:miter lim="800000"/>
            <a:headEnd/>
            <a:tailEnd/>
          </a:ln>
          <a:effectLst/>
        </p:spPr>
      </p:pic>
      <p:sp>
        <p:nvSpPr>
          <p:cNvPr id="15" name="ZoneTexte 14"/>
          <p:cNvSpPr txBox="1"/>
          <p:nvPr/>
        </p:nvSpPr>
        <p:spPr>
          <a:xfrm>
            <a:off x="3408376" y="6034540"/>
            <a:ext cx="2016224" cy="307777"/>
          </a:xfrm>
          <a:prstGeom prst="rect">
            <a:avLst/>
          </a:prstGeom>
          <a:solidFill>
            <a:srgbClr val="FFC000">
              <a:alpha val="82000"/>
            </a:srgbClr>
          </a:solidFill>
        </p:spPr>
        <p:txBody>
          <a:bodyPr wrap="square" rtlCol="0">
            <a:spAutoFit/>
          </a:bodyPr>
          <a:lstStyle/>
          <a:p>
            <a:pPr algn="ctr"/>
            <a:r>
              <a:rPr lang="fr-FR" sz="1400" b="1" i="1" dirty="0" smtClean="0">
                <a:solidFill>
                  <a:schemeClr val="bg1"/>
                </a:solidFill>
              </a:rPr>
              <a:t>Allium </a:t>
            </a:r>
            <a:r>
              <a:rPr lang="fr-FR" sz="1400" b="1" i="1" dirty="0" err="1" smtClean="0">
                <a:solidFill>
                  <a:schemeClr val="bg1"/>
                </a:solidFill>
              </a:rPr>
              <a:t>commutatum</a:t>
            </a:r>
            <a:endParaRPr lang="fr-FR" sz="1400" b="1" i="1" dirty="0">
              <a:solidFill>
                <a:schemeClr val="bg1"/>
              </a:solidFill>
            </a:endParaRPr>
          </a:p>
        </p:txBody>
      </p:sp>
      <p:sp>
        <p:nvSpPr>
          <p:cNvPr id="16" name="ZoneTexte 15"/>
          <p:cNvSpPr txBox="1"/>
          <p:nvPr/>
        </p:nvSpPr>
        <p:spPr>
          <a:xfrm>
            <a:off x="6504720" y="6053540"/>
            <a:ext cx="2016224" cy="307777"/>
          </a:xfrm>
          <a:prstGeom prst="rect">
            <a:avLst/>
          </a:prstGeom>
          <a:solidFill>
            <a:srgbClr val="FFC000">
              <a:alpha val="82000"/>
            </a:srgbClr>
          </a:solidFill>
        </p:spPr>
        <p:txBody>
          <a:bodyPr wrap="square" rtlCol="0">
            <a:spAutoFit/>
          </a:bodyPr>
          <a:lstStyle/>
          <a:p>
            <a:pPr algn="ctr"/>
            <a:r>
              <a:rPr lang="fr-FR" sz="1400" b="1" i="1" dirty="0" err="1" smtClean="0">
                <a:solidFill>
                  <a:schemeClr val="bg1"/>
                </a:solidFill>
              </a:rPr>
              <a:t>Malva</a:t>
            </a:r>
            <a:r>
              <a:rPr lang="fr-FR" sz="1400" b="1" i="1" dirty="0" smtClean="0">
                <a:solidFill>
                  <a:schemeClr val="bg1"/>
                </a:solidFill>
              </a:rPr>
              <a:t> </a:t>
            </a:r>
            <a:r>
              <a:rPr lang="fr-FR" sz="1400" b="1" i="1" dirty="0" err="1" smtClean="0">
                <a:solidFill>
                  <a:schemeClr val="bg1"/>
                </a:solidFill>
              </a:rPr>
              <a:t>arborea</a:t>
            </a:r>
            <a:endParaRPr lang="fr-FR" sz="1400" b="1" i="1" dirty="0">
              <a:solidFill>
                <a:schemeClr val="bg1"/>
              </a:solidFill>
            </a:endParaRPr>
          </a:p>
        </p:txBody>
      </p:sp>
      <p:sp>
        <p:nvSpPr>
          <p:cNvPr id="17" name="Rectangle 7"/>
          <p:cNvSpPr>
            <a:spLocks noChangeArrowheads="1"/>
          </p:cNvSpPr>
          <p:nvPr/>
        </p:nvSpPr>
        <p:spPr bwMode="auto">
          <a:xfrm>
            <a:off x="211020" y="515208"/>
            <a:ext cx="8848725" cy="338554"/>
          </a:xfrm>
          <a:prstGeom prst="rect">
            <a:avLst/>
          </a:prstGeom>
          <a:solidFill>
            <a:srgbClr val="00B050">
              <a:alpha val="92000"/>
            </a:srgbClr>
          </a:solidFill>
          <a:ln w="9525">
            <a:noFill/>
            <a:miter lim="800000"/>
            <a:headEnd/>
            <a:tailEnd/>
          </a:ln>
        </p:spPr>
        <p:txBody>
          <a:bodyPr anchor="ctr">
            <a:spAutoFit/>
          </a:bodyPr>
          <a:lstStyle/>
          <a:p>
            <a:r>
              <a:rPr lang="fr-FR" sz="1600" b="1" dirty="0" smtClean="0">
                <a:solidFill>
                  <a:schemeClr val="bg1"/>
                </a:solidFill>
              </a:rPr>
              <a:t>La végétation …influence  double perturbation …embruns marins…oiseaux marins…..pôle rudérale…</a:t>
            </a:r>
            <a:endParaRPr lang="fr-FR"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10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10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10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1000"/>
                                        <p:tgtEl>
                                          <p:spTgt spid="10"/>
                                        </p:tgtEl>
                                      </p:cBhvr>
                                    </p:animEffect>
                                  </p:childTnLst>
                                </p:cTn>
                              </p:par>
                              <p:par>
                                <p:cTn id="30" presetID="3"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1000"/>
                                        <p:tgtEl>
                                          <p:spTgt spid="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1000"/>
                                        <p:tgtEl>
                                          <p:spTgt spid="11"/>
                                        </p:tgtEl>
                                      </p:cBhvr>
                                    </p:animEffect>
                                  </p:childTnLst>
                                </p:cTn>
                              </p:par>
                              <p:par>
                                <p:cTn id="36" presetID="3"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10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10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1000"/>
                                        <p:tgtEl>
                                          <p:spTgt spid="16"/>
                                        </p:tgtEl>
                                      </p:cBhvr>
                                    </p:animEffect>
                                  </p:childTnLst>
                                </p:cTn>
                              </p:par>
                              <p:par>
                                <p:cTn id="45" presetID="8" presetClass="entr" presetSubtype="16"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diamond(in)">
                                      <p:cBhvr>
                                        <p:cTn id="47" dur="1000"/>
                                        <p:tgtEl>
                                          <p:spTgt spid="1026"/>
                                        </p:tgtEl>
                                      </p:cBhvr>
                                    </p:animEffect>
                                  </p:childTnLst>
                                </p:cTn>
                              </p:par>
                              <p:par>
                                <p:cTn id="48" presetID="8" presetClass="entr" presetSubtype="16" fill="hold" nodeType="with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diamond(in)">
                                      <p:cBhvr>
                                        <p:cTn id="5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OULAI R\photos Goélands+info\Flore et faune îlots de Béjaia\îles de Béjaia\DSC01344.JPG"/>
          <p:cNvPicPr>
            <a:picLocks noChangeAspect="1" noChangeArrowheads="1"/>
          </p:cNvPicPr>
          <p:nvPr/>
        </p:nvPicPr>
        <p:blipFill>
          <a:blip r:embed="rId2" cstate="print">
            <a:lum contrast="34000"/>
          </a:blip>
          <a:srcRect/>
          <a:stretch>
            <a:fillRect/>
          </a:stretch>
        </p:blipFill>
        <p:spPr bwMode="auto">
          <a:xfrm>
            <a:off x="0" y="0"/>
            <a:ext cx="9144000" cy="6858000"/>
          </a:xfrm>
          <a:prstGeom prst="rect">
            <a:avLst/>
          </a:prstGeom>
          <a:noFill/>
        </p:spPr>
      </p:pic>
      <p:sp>
        <p:nvSpPr>
          <p:cNvPr id="3" name="Text Box 5"/>
          <p:cNvSpPr txBox="1">
            <a:spLocks noChangeArrowheads="1"/>
          </p:cNvSpPr>
          <p:nvPr/>
        </p:nvSpPr>
        <p:spPr bwMode="auto">
          <a:xfrm>
            <a:off x="3881724" y="2188184"/>
            <a:ext cx="1035861"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Oiseaux</a:t>
            </a:r>
            <a:endParaRPr lang="fr-FR" sz="2000" b="1" dirty="0">
              <a:solidFill>
                <a:schemeClr val="bg1"/>
              </a:solidFill>
            </a:endParaRPr>
          </a:p>
        </p:txBody>
      </p:sp>
      <p:sp>
        <p:nvSpPr>
          <p:cNvPr id="4" name="Text Box 5"/>
          <p:cNvSpPr txBox="1">
            <a:spLocks noChangeArrowheads="1"/>
          </p:cNvSpPr>
          <p:nvPr/>
        </p:nvSpPr>
        <p:spPr bwMode="auto">
          <a:xfrm>
            <a:off x="578032" y="4509120"/>
            <a:ext cx="2165978"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Reptiles (Sauriens)</a:t>
            </a:r>
            <a:endParaRPr lang="fr-FR" sz="2000" b="1" dirty="0">
              <a:solidFill>
                <a:schemeClr val="bg1"/>
              </a:solidFill>
            </a:endParaRPr>
          </a:p>
        </p:txBody>
      </p:sp>
      <p:sp>
        <p:nvSpPr>
          <p:cNvPr id="5" name="Text Box 5"/>
          <p:cNvSpPr txBox="1">
            <a:spLocks noChangeArrowheads="1"/>
          </p:cNvSpPr>
          <p:nvPr/>
        </p:nvSpPr>
        <p:spPr bwMode="auto">
          <a:xfrm>
            <a:off x="6444208" y="4365104"/>
            <a:ext cx="1543051"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Mammifères</a:t>
            </a:r>
            <a:endParaRPr lang="fr-FR" sz="2000" b="1" dirty="0">
              <a:solidFill>
                <a:schemeClr val="bg1"/>
              </a:solidFill>
            </a:endParaRPr>
          </a:p>
        </p:txBody>
      </p:sp>
      <p:pic>
        <p:nvPicPr>
          <p:cNvPr id="6" name="Picture 2" descr="E:\stefano_021.jpg"/>
          <p:cNvPicPr>
            <a:picLocks noChangeAspect="1" noChangeArrowheads="1"/>
          </p:cNvPicPr>
          <p:nvPr/>
        </p:nvPicPr>
        <p:blipFill>
          <a:blip r:embed="rId3" cstate="print"/>
          <a:srcRect b="5246"/>
          <a:stretch>
            <a:fillRect/>
          </a:stretch>
        </p:blipFill>
        <p:spPr bwMode="auto">
          <a:xfrm>
            <a:off x="3463744" y="813938"/>
            <a:ext cx="2099482" cy="1330374"/>
          </a:xfrm>
          <a:prstGeom prst="rect">
            <a:avLst/>
          </a:prstGeom>
          <a:noFill/>
        </p:spPr>
      </p:pic>
      <p:pic>
        <p:nvPicPr>
          <p:cNvPr id="1027" name="Picture 3" descr="C:\Users\user\Desktop\psammodromus-algirus.jpg"/>
          <p:cNvPicPr>
            <a:picLocks noChangeAspect="1" noChangeArrowheads="1"/>
          </p:cNvPicPr>
          <p:nvPr/>
        </p:nvPicPr>
        <p:blipFill>
          <a:blip r:embed="rId4" cstate="print"/>
          <a:srcRect/>
          <a:stretch>
            <a:fillRect/>
          </a:stretch>
        </p:blipFill>
        <p:spPr bwMode="auto">
          <a:xfrm>
            <a:off x="395536" y="4979168"/>
            <a:ext cx="2773715" cy="1504004"/>
          </a:xfrm>
          <a:prstGeom prst="rect">
            <a:avLst/>
          </a:prstGeom>
          <a:noFill/>
        </p:spPr>
      </p:pic>
      <p:pic>
        <p:nvPicPr>
          <p:cNvPr id="1028" name="Picture 4" descr="C:\Users\user\Desktop\8184a61be1293b5a287f9d8e3bbb7750.jpg"/>
          <p:cNvPicPr>
            <a:picLocks noChangeAspect="1" noChangeArrowheads="1"/>
          </p:cNvPicPr>
          <p:nvPr/>
        </p:nvPicPr>
        <p:blipFill>
          <a:blip r:embed="rId5" cstate="print"/>
          <a:srcRect/>
          <a:stretch>
            <a:fillRect/>
          </a:stretch>
        </p:blipFill>
        <p:spPr bwMode="auto">
          <a:xfrm>
            <a:off x="5909657" y="4861656"/>
            <a:ext cx="2793956" cy="1696571"/>
          </a:xfrm>
          <a:prstGeom prst="rect">
            <a:avLst/>
          </a:prstGeom>
          <a:noFill/>
        </p:spPr>
      </p:pic>
      <p:sp>
        <p:nvSpPr>
          <p:cNvPr id="9" name="Text Box 5"/>
          <p:cNvSpPr txBox="1">
            <a:spLocks noChangeArrowheads="1"/>
          </p:cNvSpPr>
          <p:nvPr/>
        </p:nvSpPr>
        <p:spPr bwMode="auto">
          <a:xfrm>
            <a:off x="323528" y="2492896"/>
            <a:ext cx="1611339"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00 Batraciens</a:t>
            </a:r>
            <a:endParaRPr lang="fr-FR" sz="2000" b="1" dirty="0">
              <a:solidFill>
                <a:schemeClr val="bg1"/>
              </a:solidFill>
            </a:endParaRPr>
          </a:p>
        </p:txBody>
      </p:sp>
      <p:pic>
        <p:nvPicPr>
          <p:cNvPr id="1029" name="Picture 5" descr="C:\Users\user\Desktop\Reart.JPG"/>
          <p:cNvPicPr>
            <a:picLocks noChangeAspect="1" noChangeArrowheads="1"/>
          </p:cNvPicPr>
          <p:nvPr/>
        </p:nvPicPr>
        <p:blipFill>
          <a:blip r:embed="rId6" cstate="print"/>
          <a:srcRect/>
          <a:stretch>
            <a:fillRect/>
          </a:stretch>
        </p:blipFill>
        <p:spPr bwMode="auto">
          <a:xfrm>
            <a:off x="297024" y="1185256"/>
            <a:ext cx="1656184" cy="1242139"/>
          </a:xfrm>
          <a:prstGeom prst="rect">
            <a:avLst/>
          </a:prstGeom>
          <a:noFill/>
        </p:spPr>
      </p:pic>
      <p:sp>
        <p:nvSpPr>
          <p:cNvPr id="13" name="Bande diagonale 12"/>
          <p:cNvSpPr/>
          <p:nvPr/>
        </p:nvSpPr>
        <p:spPr>
          <a:xfrm rot="19252011">
            <a:off x="-174795" y="1975363"/>
            <a:ext cx="2598797" cy="36976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Bande diagonale 13"/>
          <p:cNvSpPr/>
          <p:nvPr/>
        </p:nvSpPr>
        <p:spPr>
          <a:xfrm rot="13157479">
            <a:off x="-218365" y="1892752"/>
            <a:ext cx="2758291" cy="295014"/>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5" name="Text Box 5"/>
          <p:cNvSpPr txBox="1">
            <a:spLocks noChangeArrowheads="1"/>
          </p:cNvSpPr>
          <p:nvPr/>
        </p:nvSpPr>
        <p:spPr bwMode="auto">
          <a:xfrm>
            <a:off x="3501888" y="132368"/>
            <a:ext cx="1926168"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Faune vertébrée</a:t>
            </a:r>
            <a:endParaRPr lang="fr-FR"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53"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1000" fill="hold"/>
                                        <p:tgtEl>
                                          <p:spTgt spid="1028"/>
                                        </p:tgtEl>
                                        <p:attrNameLst>
                                          <p:attrName>ppt_w</p:attrName>
                                        </p:attrNameLst>
                                      </p:cBhvr>
                                      <p:tavLst>
                                        <p:tav tm="0">
                                          <p:val>
                                            <p:fltVal val="0"/>
                                          </p:val>
                                        </p:tav>
                                        <p:tav tm="100000">
                                          <p:val>
                                            <p:strVal val="#ppt_w"/>
                                          </p:val>
                                        </p:tav>
                                      </p:tavLst>
                                    </p:anim>
                                    <p:anim calcmode="lin" valueType="num">
                                      <p:cBhvr>
                                        <p:cTn id="30" dur="1000" fill="hold"/>
                                        <p:tgtEl>
                                          <p:spTgt spid="1028"/>
                                        </p:tgtEl>
                                        <p:attrNameLst>
                                          <p:attrName>ppt_h</p:attrName>
                                        </p:attrNameLst>
                                      </p:cBhvr>
                                      <p:tavLst>
                                        <p:tav tm="0">
                                          <p:val>
                                            <p:fltVal val="0"/>
                                          </p:val>
                                        </p:tav>
                                        <p:tav tm="100000">
                                          <p:val>
                                            <p:strVal val="#ppt_h"/>
                                          </p:val>
                                        </p:tav>
                                      </p:tavLst>
                                    </p:anim>
                                    <p:animEffect transition="in" filter="fade">
                                      <p:cBhvr>
                                        <p:cTn id="31" dur="1000"/>
                                        <p:tgtEl>
                                          <p:spTgt spid="1028"/>
                                        </p:tgtEl>
                                      </p:cBhvr>
                                    </p:animEffect>
                                  </p:childTnLst>
                                </p:cTn>
                              </p:par>
                              <p:par>
                                <p:cTn id="32" presetID="53" presetClass="entr" presetSubtype="0"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 calcmode="lin" valueType="num">
                                      <p:cBhvr additive="base">
                                        <p:cTn id="46" dur="1000" fill="hold"/>
                                        <p:tgtEl>
                                          <p:spTgt spid="1029"/>
                                        </p:tgtEl>
                                        <p:attrNameLst>
                                          <p:attrName>ppt_x</p:attrName>
                                        </p:attrNameLst>
                                      </p:cBhvr>
                                      <p:tavLst>
                                        <p:tav tm="0">
                                          <p:val>
                                            <p:strVal val="0-#ppt_w/2"/>
                                          </p:val>
                                        </p:tav>
                                        <p:tav tm="100000">
                                          <p:val>
                                            <p:strVal val="#ppt_x"/>
                                          </p:val>
                                        </p:tav>
                                      </p:tavLst>
                                    </p:anim>
                                    <p:anim calcmode="lin" valueType="num">
                                      <p:cBhvr additive="base">
                                        <p:cTn id="47" dur="1000" fill="hold"/>
                                        <p:tgtEl>
                                          <p:spTgt spid="102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000" fill="hold"/>
                                        <p:tgtEl>
                                          <p:spTgt spid="9"/>
                                        </p:tgtEl>
                                        <p:attrNameLst>
                                          <p:attrName>ppt_x</p:attrName>
                                        </p:attrNameLst>
                                      </p:cBhvr>
                                      <p:tavLst>
                                        <p:tav tm="0">
                                          <p:val>
                                            <p:strVal val="0-#ppt_w/2"/>
                                          </p:val>
                                        </p:tav>
                                        <p:tav tm="100000">
                                          <p:val>
                                            <p:strVal val="#ppt_x"/>
                                          </p:val>
                                        </p:tav>
                                      </p:tavLst>
                                    </p:anim>
                                    <p:anim calcmode="lin" valueType="num">
                                      <p:cBhvr additive="base">
                                        <p:cTn id="5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ox(in)">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Espace réservé du contenu 3" descr="DSC09273.JPG"/>
          <p:cNvPicPr>
            <a:picLocks noChangeAspect="1"/>
          </p:cNvPicPr>
          <p:nvPr/>
        </p:nvPicPr>
        <p:blipFill>
          <a:blip r:embed="rId2" cstate="print">
            <a:lum bright="-4000"/>
          </a:blip>
          <a:stretch>
            <a:fillRect/>
          </a:stretch>
        </p:blipFill>
        <p:spPr>
          <a:xfrm>
            <a:off x="0" y="0"/>
            <a:ext cx="9144000" cy="6858000"/>
          </a:xfrm>
          <a:prstGeom prst="rect">
            <a:avLst/>
          </a:prstGeom>
        </p:spPr>
      </p:pic>
      <p:sp>
        <p:nvSpPr>
          <p:cNvPr id="13" name="Text Box 5"/>
          <p:cNvSpPr txBox="1">
            <a:spLocks noChangeArrowheads="1"/>
          </p:cNvSpPr>
          <p:nvPr/>
        </p:nvSpPr>
        <p:spPr bwMode="auto">
          <a:xfrm>
            <a:off x="3923928" y="188640"/>
            <a:ext cx="1037463"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Reptiles</a:t>
            </a:r>
            <a:endParaRPr lang="fr-FR" sz="2000" b="1" dirty="0">
              <a:solidFill>
                <a:schemeClr val="bg1"/>
              </a:solidFill>
            </a:endParaRPr>
          </a:p>
        </p:txBody>
      </p:sp>
      <p:pic>
        <p:nvPicPr>
          <p:cNvPr id="22566" name="Picture 38" descr="C:\Users\user\Desktop\27496.jpg"/>
          <p:cNvPicPr>
            <a:picLocks noChangeAspect="1" noChangeArrowheads="1"/>
          </p:cNvPicPr>
          <p:nvPr/>
        </p:nvPicPr>
        <p:blipFill>
          <a:blip r:embed="rId3" cstate="print"/>
          <a:srcRect/>
          <a:stretch>
            <a:fillRect/>
          </a:stretch>
        </p:blipFill>
        <p:spPr bwMode="auto">
          <a:xfrm>
            <a:off x="6257278" y="879878"/>
            <a:ext cx="2505100" cy="1753570"/>
          </a:xfrm>
          <a:prstGeom prst="rect">
            <a:avLst/>
          </a:prstGeom>
          <a:noFill/>
        </p:spPr>
      </p:pic>
      <p:pic>
        <p:nvPicPr>
          <p:cNvPr id="22567" name="Picture 39" descr="C:\Users\user\Desktop\5969451296_3f3773309e_z.jpg"/>
          <p:cNvPicPr>
            <a:picLocks noChangeAspect="1" noChangeArrowheads="1"/>
          </p:cNvPicPr>
          <p:nvPr/>
        </p:nvPicPr>
        <p:blipFill>
          <a:blip r:embed="rId4" cstate="print"/>
          <a:srcRect/>
          <a:stretch>
            <a:fillRect/>
          </a:stretch>
        </p:blipFill>
        <p:spPr bwMode="auto">
          <a:xfrm>
            <a:off x="176470" y="977461"/>
            <a:ext cx="2643206" cy="1982405"/>
          </a:xfrm>
          <a:prstGeom prst="rect">
            <a:avLst/>
          </a:prstGeom>
          <a:noFill/>
        </p:spPr>
      </p:pic>
      <p:pic>
        <p:nvPicPr>
          <p:cNvPr id="22568" name="Picture 40" descr="C:\Users\user\Desktop\Taremaur2.jpg"/>
          <p:cNvPicPr>
            <a:picLocks noChangeAspect="1" noChangeArrowheads="1"/>
          </p:cNvPicPr>
          <p:nvPr/>
        </p:nvPicPr>
        <p:blipFill>
          <a:blip r:embed="rId5" cstate="print"/>
          <a:srcRect/>
          <a:stretch>
            <a:fillRect/>
          </a:stretch>
        </p:blipFill>
        <p:spPr bwMode="auto">
          <a:xfrm>
            <a:off x="119100" y="4643445"/>
            <a:ext cx="2634691" cy="1858689"/>
          </a:xfrm>
          <a:prstGeom prst="rect">
            <a:avLst/>
          </a:prstGeom>
          <a:noFill/>
        </p:spPr>
      </p:pic>
      <p:pic>
        <p:nvPicPr>
          <p:cNvPr id="22569" name="Picture 41" descr="C:\Users\user\Desktop\Psammodromus_algirus_juv.jpg"/>
          <p:cNvPicPr>
            <a:picLocks noChangeAspect="1" noChangeArrowheads="1"/>
          </p:cNvPicPr>
          <p:nvPr/>
        </p:nvPicPr>
        <p:blipFill>
          <a:blip r:embed="rId6" cstate="print"/>
          <a:srcRect/>
          <a:stretch>
            <a:fillRect/>
          </a:stretch>
        </p:blipFill>
        <p:spPr bwMode="auto">
          <a:xfrm>
            <a:off x="6500826" y="4682151"/>
            <a:ext cx="2500439" cy="1875330"/>
          </a:xfrm>
          <a:prstGeom prst="rect">
            <a:avLst/>
          </a:prstGeom>
          <a:noFill/>
        </p:spPr>
      </p:pic>
      <p:sp>
        <p:nvSpPr>
          <p:cNvPr id="56" name="Rectangle 55"/>
          <p:cNvSpPr/>
          <p:nvPr/>
        </p:nvSpPr>
        <p:spPr>
          <a:xfrm>
            <a:off x="6089259" y="2549159"/>
            <a:ext cx="2770201" cy="325538"/>
          </a:xfrm>
          <a:prstGeom prst="rect">
            <a:avLst/>
          </a:prstGeom>
        </p:spPr>
        <p:txBody>
          <a:bodyPr wrap="square">
            <a:spAutoFit/>
          </a:bodyPr>
          <a:lstStyle/>
          <a:p>
            <a:pPr algn="ctr">
              <a:lnSpc>
                <a:spcPct val="115000"/>
              </a:lnSpc>
              <a:spcAft>
                <a:spcPts val="0"/>
              </a:spcAft>
            </a:pPr>
            <a:r>
              <a:rPr lang="fr-FR" sz="1400" b="1" i="1" dirty="0" err="1" smtClean="0">
                <a:solidFill>
                  <a:schemeClr val="bg1"/>
                </a:solidFill>
                <a:ea typeface="Calibri"/>
                <a:cs typeface="Calibri"/>
              </a:rPr>
              <a:t>Trogonophis</a:t>
            </a:r>
            <a:r>
              <a:rPr lang="fr-FR" sz="1400" b="1" i="1" dirty="0" smtClean="0">
                <a:solidFill>
                  <a:schemeClr val="bg1"/>
                </a:solidFill>
                <a:ea typeface="Calibri"/>
                <a:cs typeface="Calibri"/>
              </a:rPr>
              <a:t> </a:t>
            </a:r>
            <a:r>
              <a:rPr lang="fr-FR" sz="1400" b="1" i="1" dirty="0" err="1" smtClean="0">
                <a:solidFill>
                  <a:schemeClr val="bg1"/>
                </a:solidFill>
                <a:ea typeface="Calibri"/>
                <a:cs typeface="Calibri"/>
              </a:rPr>
              <a:t>weigmanni</a:t>
            </a:r>
            <a:endParaRPr lang="fr-FR" sz="1400" b="1" dirty="0">
              <a:solidFill>
                <a:schemeClr val="bg1"/>
              </a:solidFill>
              <a:ea typeface="Calibri"/>
              <a:cs typeface="Times New Roman"/>
            </a:endParaRPr>
          </a:p>
        </p:txBody>
      </p:sp>
      <p:sp>
        <p:nvSpPr>
          <p:cNvPr id="57" name="Rectangle 56"/>
          <p:cNvSpPr/>
          <p:nvPr/>
        </p:nvSpPr>
        <p:spPr>
          <a:xfrm>
            <a:off x="176470" y="2605370"/>
            <a:ext cx="2027639" cy="340093"/>
          </a:xfrm>
          <a:prstGeom prst="rect">
            <a:avLst/>
          </a:prstGeom>
        </p:spPr>
        <p:txBody>
          <a:bodyPr wrap="square">
            <a:spAutoFit/>
          </a:bodyPr>
          <a:lstStyle/>
          <a:p>
            <a:pPr>
              <a:lnSpc>
                <a:spcPct val="115000"/>
              </a:lnSpc>
              <a:spcAft>
                <a:spcPts val="0"/>
              </a:spcAft>
            </a:pPr>
            <a:r>
              <a:rPr lang="fr-FR" sz="1400" b="1" i="1" dirty="0" err="1" smtClean="0">
                <a:solidFill>
                  <a:schemeClr val="bg1"/>
                </a:solidFill>
                <a:ea typeface="Calibri"/>
                <a:cs typeface="Times New Roman"/>
              </a:rPr>
              <a:t>Podarcis</a:t>
            </a:r>
            <a:r>
              <a:rPr lang="fr-FR" sz="1400" b="1" i="1" dirty="0" smtClean="0">
                <a:solidFill>
                  <a:schemeClr val="bg1"/>
                </a:solidFill>
                <a:ea typeface="Calibri"/>
                <a:cs typeface="Times New Roman"/>
              </a:rPr>
              <a:t> </a:t>
            </a:r>
            <a:r>
              <a:rPr lang="fr-FR" sz="1400" b="1" i="1" dirty="0" err="1" smtClean="0">
                <a:solidFill>
                  <a:schemeClr val="bg1"/>
                </a:solidFill>
                <a:ea typeface="Calibri"/>
                <a:cs typeface="Times New Roman"/>
              </a:rPr>
              <a:t>vaucheri</a:t>
            </a:r>
            <a:endParaRPr lang="fr-FR" sz="1400" b="1" dirty="0">
              <a:solidFill>
                <a:schemeClr val="bg1"/>
              </a:solidFill>
              <a:ea typeface="Calibri"/>
              <a:cs typeface="Times New Roman"/>
            </a:endParaRPr>
          </a:p>
        </p:txBody>
      </p:sp>
      <p:sp>
        <p:nvSpPr>
          <p:cNvPr id="58" name="Rectangle 57"/>
          <p:cNvSpPr/>
          <p:nvPr/>
        </p:nvSpPr>
        <p:spPr>
          <a:xfrm>
            <a:off x="79612" y="6192084"/>
            <a:ext cx="2504578" cy="348414"/>
          </a:xfrm>
          <a:prstGeom prst="rect">
            <a:avLst/>
          </a:prstGeom>
        </p:spPr>
        <p:txBody>
          <a:bodyPr wrap="square">
            <a:spAutoFit/>
          </a:bodyPr>
          <a:lstStyle/>
          <a:p>
            <a:pPr>
              <a:lnSpc>
                <a:spcPct val="115000"/>
              </a:lnSpc>
              <a:spcAft>
                <a:spcPts val="0"/>
              </a:spcAft>
            </a:pPr>
            <a:r>
              <a:rPr lang="fr-FR" sz="1400" b="1" i="1" dirty="0" err="1" smtClean="0">
                <a:solidFill>
                  <a:schemeClr val="bg1"/>
                </a:solidFill>
                <a:ea typeface="Calibri"/>
                <a:cs typeface="Times New Roman"/>
              </a:rPr>
              <a:t>Tarentola</a:t>
            </a:r>
            <a:r>
              <a:rPr lang="fr-FR" sz="1400" b="1" i="1" dirty="0" smtClean="0">
                <a:solidFill>
                  <a:schemeClr val="bg1"/>
                </a:solidFill>
                <a:ea typeface="Calibri"/>
                <a:cs typeface="Times New Roman"/>
              </a:rPr>
              <a:t> </a:t>
            </a:r>
            <a:r>
              <a:rPr lang="fr-FR" sz="1400" b="1" i="1" dirty="0" err="1" smtClean="0">
                <a:solidFill>
                  <a:schemeClr val="bg1"/>
                </a:solidFill>
                <a:ea typeface="Calibri"/>
                <a:cs typeface="Times New Roman"/>
              </a:rPr>
              <a:t>mauretanica</a:t>
            </a:r>
            <a:endParaRPr lang="fr-FR" sz="1400" b="1" dirty="0">
              <a:solidFill>
                <a:schemeClr val="bg1"/>
              </a:solidFill>
              <a:ea typeface="Calibri"/>
              <a:cs typeface="Times New Roman"/>
            </a:endParaRPr>
          </a:p>
        </p:txBody>
      </p:sp>
      <p:sp>
        <p:nvSpPr>
          <p:cNvPr id="59" name="Rectangle 58"/>
          <p:cNvSpPr/>
          <p:nvPr/>
        </p:nvSpPr>
        <p:spPr>
          <a:xfrm>
            <a:off x="6508134" y="6251738"/>
            <a:ext cx="2474912" cy="342951"/>
          </a:xfrm>
          <a:prstGeom prst="rect">
            <a:avLst/>
          </a:prstGeom>
          <a:solidFill>
            <a:srgbClr val="00B0F0">
              <a:alpha val="70000"/>
            </a:srgbClr>
          </a:solidFill>
        </p:spPr>
        <p:txBody>
          <a:bodyPr wrap="square">
            <a:spAutoFit/>
          </a:bodyPr>
          <a:lstStyle/>
          <a:p>
            <a:pPr>
              <a:lnSpc>
                <a:spcPct val="115000"/>
              </a:lnSpc>
              <a:spcAft>
                <a:spcPts val="0"/>
              </a:spcAft>
            </a:pPr>
            <a:r>
              <a:rPr lang="fr-FR" sz="1400" b="1" i="1" dirty="0" err="1" smtClean="0">
                <a:solidFill>
                  <a:schemeClr val="bg1"/>
                </a:solidFill>
                <a:ea typeface="Calibri"/>
                <a:cs typeface="Times New Roman"/>
              </a:rPr>
              <a:t>Psammodromus</a:t>
            </a:r>
            <a:r>
              <a:rPr lang="fr-FR" sz="1400" b="1" i="1" dirty="0" smtClean="0">
                <a:solidFill>
                  <a:schemeClr val="bg1"/>
                </a:solidFill>
                <a:ea typeface="Calibri"/>
                <a:cs typeface="Times New Roman"/>
              </a:rPr>
              <a:t> </a:t>
            </a:r>
            <a:r>
              <a:rPr lang="fr-FR" sz="1400" b="1" i="1" dirty="0" err="1" smtClean="0">
                <a:solidFill>
                  <a:schemeClr val="bg1"/>
                </a:solidFill>
                <a:ea typeface="Calibri"/>
                <a:cs typeface="Times New Roman"/>
              </a:rPr>
              <a:t>algirus</a:t>
            </a:r>
            <a:endParaRPr lang="fr-FR" sz="1400" b="1" dirty="0">
              <a:solidFill>
                <a:schemeClr val="bg1"/>
              </a:solidFill>
              <a:ea typeface="Calibri"/>
              <a:cs typeface="Times New Roman"/>
            </a:endParaRPr>
          </a:p>
        </p:txBody>
      </p:sp>
      <p:pic>
        <p:nvPicPr>
          <p:cNvPr id="3" name="Picture 2" descr="Résultat de recherche d'images pour &quot;chalcides ocellatus&quot;"/>
          <p:cNvPicPr>
            <a:picLocks noChangeAspect="1" noChangeArrowheads="1"/>
          </p:cNvPicPr>
          <p:nvPr/>
        </p:nvPicPr>
        <p:blipFill>
          <a:blip r:embed="rId7"/>
          <a:srcRect/>
          <a:stretch>
            <a:fillRect/>
          </a:stretch>
        </p:blipFill>
        <p:spPr bwMode="auto">
          <a:xfrm>
            <a:off x="3142142" y="4698796"/>
            <a:ext cx="2857520" cy="1902038"/>
          </a:xfrm>
          <a:prstGeom prst="rect">
            <a:avLst/>
          </a:prstGeom>
          <a:noFill/>
        </p:spPr>
      </p:pic>
      <p:sp>
        <p:nvSpPr>
          <p:cNvPr id="42" name="Rectangle 41"/>
          <p:cNvSpPr/>
          <p:nvPr/>
        </p:nvSpPr>
        <p:spPr>
          <a:xfrm>
            <a:off x="2825166" y="6342792"/>
            <a:ext cx="2504578" cy="325538"/>
          </a:xfrm>
          <a:prstGeom prst="rect">
            <a:avLst/>
          </a:prstGeom>
        </p:spPr>
        <p:txBody>
          <a:bodyPr wrap="square">
            <a:spAutoFit/>
          </a:bodyPr>
          <a:lstStyle/>
          <a:p>
            <a:pPr algn="ctr">
              <a:lnSpc>
                <a:spcPct val="115000"/>
              </a:lnSpc>
              <a:spcAft>
                <a:spcPts val="0"/>
              </a:spcAft>
            </a:pPr>
            <a:r>
              <a:rPr lang="fr-FR" sz="1400" b="1" i="1" dirty="0" err="1" smtClean="0">
                <a:solidFill>
                  <a:schemeClr val="bg1"/>
                </a:solidFill>
                <a:ea typeface="Calibri"/>
                <a:cs typeface="Times New Roman"/>
              </a:rPr>
              <a:t>Chalcides</a:t>
            </a:r>
            <a:r>
              <a:rPr lang="fr-FR" sz="1400" b="1" i="1" dirty="0" smtClean="0">
                <a:solidFill>
                  <a:schemeClr val="bg1"/>
                </a:solidFill>
                <a:ea typeface="Calibri"/>
                <a:cs typeface="Times New Roman"/>
              </a:rPr>
              <a:t> </a:t>
            </a:r>
            <a:r>
              <a:rPr lang="fr-FR" sz="1400" b="1" i="1" dirty="0" err="1" smtClean="0">
                <a:solidFill>
                  <a:schemeClr val="bg1"/>
                </a:solidFill>
                <a:ea typeface="Calibri"/>
                <a:cs typeface="Times New Roman"/>
              </a:rPr>
              <a:t>ocellatus</a:t>
            </a:r>
            <a:endParaRPr lang="fr-FR" sz="1400" b="1" dirty="0">
              <a:solidFill>
                <a:schemeClr val="bg1"/>
              </a:solidFill>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2567"/>
                                        </p:tgtEl>
                                        <p:attrNameLst>
                                          <p:attrName>style.visibility</p:attrName>
                                        </p:attrNameLst>
                                      </p:cBhvr>
                                      <p:to>
                                        <p:strVal val="visible"/>
                                      </p:to>
                                    </p:set>
                                    <p:anim calcmode="lin" valueType="num">
                                      <p:cBhvr additive="base">
                                        <p:cTn id="14" dur="1000" fill="hold"/>
                                        <p:tgtEl>
                                          <p:spTgt spid="22567"/>
                                        </p:tgtEl>
                                        <p:attrNameLst>
                                          <p:attrName>ppt_x</p:attrName>
                                        </p:attrNameLst>
                                      </p:cBhvr>
                                      <p:tavLst>
                                        <p:tav tm="0">
                                          <p:val>
                                            <p:strVal val="#ppt_x"/>
                                          </p:val>
                                        </p:tav>
                                        <p:tav tm="100000">
                                          <p:val>
                                            <p:strVal val="#ppt_x"/>
                                          </p:val>
                                        </p:tav>
                                      </p:tavLst>
                                    </p:anim>
                                    <p:anim calcmode="lin" valueType="num">
                                      <p:cBhvr additive="base">
                                        <p:cTn id="15" dur="1000" fill="hold"/>
                                        <p:tgtEl>
                                          <p:spTgt spid="22567"/>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1000" fill="hold"/>
                                        <p:tgtEl>
                                          <p:spTgt spid="57"/>
                                        </p:tgtEl>
                                        <p:attrNameLst>
                                          <p:attrName>ppt_x</p:attrName>
                                        </p:attrNameLst>
                                      </p:cBhvr>
                                      <p:tavLst>
                                        <p:tav tm="0">
                                          <p:val>
                                            <p:strVal val="#ppt_x"/>
                                          </p:val>
                                        </p:tav>
                                        <p:tav tm="100000">
                                          <p:val>
                                            <p:strVal val="#ppt_x"/>
                                          </p:val>
                                        </p:tav>
                                      </p:tavLst>
                                    </p:anim>
                                    <p:anim calcmode="lin" valueType="num">
                                      <p:cBhvr additive="base">
                                        <p:cTn id="19" dur="1000" fill="hold"/>
                                        <p:tgtEl>
                                          <p:spTgt spid="57"/>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22566"/>
                                        </p:tgtEl>
                                        <p:attrNameLst>
                                          <p:attrName>style.visibility</p:attrName>
                                        </p:attrNameLst>
                                      </p:cBhvr>
                                      <p:to>
                                        <p:strVal val="visible"/>
                                      </p:to>
                                    </p:set>
                                    <p:anim calcmode="lin" valueType="num">
                                      <p:cBhvr additive="base">
                                        <p:cTn id="22" dur="1000" fill="hold"/>
                                        <p:tgtEl>
                                          <p:spTgt spid="22566"/>
                                        </p:tgtEl>
                                        <p:attrNameLst>
                                          <p:attrName>ppt_x</p:attrName>
                                        </p:attrNameLst>
                                      </p:cBhvr>
                                      <p:tavLst>
                                        <p:tav tm="0">
                                          <p:val>
                                            <p:strVal val="#ppt_x"/>
                                          </p:val>
                                        </p:tav>
                                        <p:tav tm="100000">
                                          <p:val>
                                            <p:strVal val="#ppt_x"/>
                                          </p:val>
                                        </p:tav>
                                      </p:tavLst>
                                    </p:anim>
                                    <p:anim calcmode="lin" valueType="num">
                                      <p:cBhvr additive="base">
                                        <p:cTn id="23" dur="1000" fill="hold"/>
                                        <p:tgtEl>
                                          <p:spTgt spid="22566"/>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ppt_x"/>
                                          </p:val>
                                        </p:tav>
                                        <p:tav tm="100000">
                                          <p:val>
                                            <p:strVal val="#ppt_x"/>
                                          </p:val>
                                        </p:tav>
                                      </p:tavLst>
                                    </p:anim>
                                    <p:anim calcmode="lin" valueType="num">
                                      <p:cBhvr additive="base">
                                        <p:cTn id="27" dur="1000" fill="hold"/>
                                        <p:tgtEl>
                                          <p:spTgt spid="56"/>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22568"/>
                                        </p:tgtEl>
                                        <p:attrNameLst>
                                          <p:attrName>style.visibility</p:attrName>
                                        </p:attrNameLst>
                                      </p:cBhvr>
                                      <p:to>
                                        <p:strVal val="visible"/>
                                      </p:to>
                                    </p:set>
                                    <p:anim calcmode="lin" valueType="num">
                                      <p:cBhvr additive="base">
                                        <p:cTn id="30" dur="1000" fill="hold"/>
                                        <p:tgtEl>
                                          <p:spTgt spid="22568"/>
                                        </p:tgtEl>
                                        <p:attrNameLst>
                                          <p:attrName>ppt_x</p:attrName>
                                        </p:attrNameLst>
                                      </p:cBhvr>
                                      <p:tavLst>
                                        <p:tav tm="0">
                                          <p:val>
                                            <p:strVal val="#ppt_x"/>
                                          </p:val>
                                        </p:tav>
                                        <p:tav tm="100000">
                                          <p:val>
                                            <p:strVal val="#ppt_x"/>
                                          </p:val>
                                        </p:tav>
                                      </p:tavLst>
                                    </p:anim>
                                    <p:anim calcmode="lin" valueType="num">
                                      <p:cBhvr additive="base">
                                        <p:cTn id="31" dur="1000" fill="hold"/>
                                        <p:tgtEl>
                                          <p:spTgt spid="2256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1000" fill="hold"/>
                                        <p:tgtEl>
                                          <p:spTgt spid="58"/>
                                        </p:tgtEl>
                                        <p:attrNameLst>
                                          <p:attrName>ppt_x</p:attrName>
                                        </p:attrNameLst>
                                      </p:cBhvr>
                                      <p:tavLst>
                                        <p:tav tm="0">
                                          <p:val>
                                            <p:strVal val="#ppt_x"/>
                                          </p:val>
                                        </p:tav>
                                        <p:tav tm="100000">
                                          <p:val>
                                            <p:strVal val="#ppt_x"/>
                                          </p:val>
                                        </p:tav>
                                      </p:tavLst>
                                    </p:anim>
                                    <p:anim calcmode="lin" valueType="num">
                                      <p:cBhvr additive="base">
                                        <p:cTn id="35" dur="1000" fill="hold"/>
                                        <p:tgtEl>
                                          <p:spTgt spid="5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000" fill="hold"/>
                                        <p:tgtEl>
                                          <p:spTgt spid="3"/>
                                        </p:tgtEl>
                                        <p:attrNameLst>
                                          <p:attrName>ppt_x</p:attrName>
                                        </p:attrNameLst>
                                      </p:cBhvr>
                                      <p:tavLst>
                                        <p:tav tm="0">
                                          <p:val>
                                            <p:strVal val="#ppt_x"/>
                                          </p:val>
                                        </p:tav>
                                        <p:tav tm="100000">
                                          <p:val>
                                            <p:strVal val="#ppt_x"/>
                                          </p:val>
                                        </p:tav>
                                      </p:tavLst>
                                    </p:anim>
                                    <p:anim calcmode="lin" valueType="num">
                                      <p:cBhvr additive="base">
                                        <p:cTn id="39" dur="10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000" fill="hold"/>
                                        <p:tgtEl>
                                          <p:spTgt spid="42"/>
                                        </p:tgtEl>
                                        <p:attrNameLst>
                                          <p:attrName>ppt_x</p:attrName>
                                        </p:attrNameLst>
                                      </p:cBhvr>
                                      <p:tavLst>
                                        <p:tav tm="0">
                                          <p:val>
                                            <p:strVal val="#ppt_x"/>
                                          </p:val>
                                        </p:tav>
                                        <p:tav tm="100000">
                                          <p:val>
                                            <p:strVal val="#ppt_x"/>
                                          </p:val>
                                        </p:tav>
                                      </p:tavLst>
                                    </p:anim>
                                    <p:anim calcmode="lin" valueType="num">
                                      <p:cBhvr additive="base">
                                        <p:cTn id="43" dur="1000" fill="hold"/>
                                        <p:tgtEl>
                                          <p:spTgt spid="42"/>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22569"/>
                                        </p:tgtEl>
                                        <p:attrNameLst>
                                          <p:attrName>style.visibility</p:attrName>
                                        </p:attrNameLst>
                                      </p:cBhvr>
                                      <p:to>
                                        <p:strVal val="visible"/>
                                      </p:to>
                                    </p:set>
                                    <p:anim calcmode="lin" valueType="num">
                                      <p:cBhvr additive="base">
                                        <p:cTn id="46" dur="1000" fill="hold"/>
                                        <p:tgtEl>
                                          <p:spTgt spid="22569"/>
                                        </p:tgtEl>
                                        <p:attrNameLst>
                                          <p:attrName>ppt_x</p:attrName>
                                        </p:attrNameLst>
                                      </p:cBhvr>
                                      <p:tavLst>
                                        <p:tav tm="0">
                                          <p:val>
                                            <p:strVal val="#ppt_x"/>
                                          </p:val>
                                        </p:tav>
                                        <p:tav tm="100000">
                                          <p:val>
                                            <p:strVal val="#ppt_x"/>
                                          </p:val>
                                        </p:tav>
                                      </p:tavLst>
                                    </p:anim>
                                    <p:anim calcmode="lin" valueType="num">
                                      <p:cBhvr additive="base">
                                        <p:cTn id="47" dur="1000" fill="hold"/>
                                        <p:tgtEl>
                                          <p:spTgt spid="22569"/>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1000" fill="hold"/>
                                        <p:tgtEl>
                                          <p:spTgt spid="59"/>
                                        </p:tgtEl>
                                        <p:attrNameLst>
                                          <p:attrName>ppt_x</p:attrName>
                                        </p:attrNameLst>
                                      </p:cBhvr>
                                      <p:tavLst>
                                        <p:tav tm="0">
                                          <p:val>
                                            <p:strVal val="#ppt_x"/>
                                          </p:val>
                                        </p:tav>
                                        <p:tav tm="100000">
                                          <p:val>
                                            <p:strVal val="#ppt_x"/>
                                          </p:val>
                                        </p:tav>
                                      </p:tavLst>
                                    </p:anim>
                                    <p:anim calcmode="lin" valueType="num">
                                      <p:cBhvr additive="base">
                                        <p:cTn id="51" dur="10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6" grpId="0"/>
      <p:bldP spid="57" grpId="0"/>
      <p:bldP spid="58" grpId="0"/>
      <p:bldP spid="59"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a:stretch>
            <a:fillRect/>
          </a:stretch>
        </p:blipFill>
        <p:spPr bwMode="auto">
          <a:xfrm>
            <a:off x="0" y="-1587"/>
            <a:ext cx="9144001" cy="6859587"/>
          </a:xfrm>
          <a:prstGeom prst="rect">
            <a:avLst/>
          </a:prstGeom>
          <a:noFill/>
          <a:ln w="9525">
            <a:noFill/>
            <a:miter lim="800000"/>
            <a:headEnd/>
            <a:tailEnd/>
          </a:ln>
        </p:spPr>
      </p:pic>
      <p:sp>
        <p:nvSpPr>
          <p:cNvPr id="8" name="Text Box 5"/>
          <p:cNvSpPr txBox="1">
            <a:spLocks noChangeArrowheads="1"/>
          </p:cNvSpPr>
          <p:nvPr/>
        </p:nvSpPr>
        <p:spPr bwMode="auto">
          <a:xfrm>
            <a:off x="3923928" y="188640"/>
            <a:ext cx="1543051" cy="400110"/>
          </a:xfrm>
          <a:prstGeom prst="rect">
            <a:avLst/>
          </a:prstGeom>
          <a:solidFill>
            <a:srgbClr val="FF9900">
              <a:alpha val="83000"/>
            </a:srgbClr>
          </a:solidFill>
          <a:ln w="9525">
            <a:noFill/>
            <a:miter lim="800000"/>
            <a:headEnd/>
            <a:tailEnd/>
          </a:ln>
          <a:effectLst/>
        </p:spPr>
        <p:txBody>
          <a:bodyPr wrap="none">
            <a:spAutoFit/>
          </a:bodyPr>
          <a:lstStyle/>
          <a:p>
            <a:r>
              <a:rPr lang="fr-FR" sz="2000" b="1" dirty="0" smtClean="0">
                <a:solidFill>
                  <a:schemeClr val="bg1"/>
                </a:solidFill>
              </a:rPr>
              <a:t>Mammifères</a:t>
            </a:r>
            <a:endParaRPr lang="fr-FR" sz="2000" b="1" dirty="0">
              <a:solidFill>
                <a:schemeClr val="bg1"/>
              </a:solidFill>
            </a:endParaRPr>
          </a:p>
        </p:txBody>
      </p:sp>
      <p:pic>
        <p:nvPicPr>
          <p:cNvPr id="23574" name="Picture 22" descr="C:\Users\user\Desktop\rat_noir.jpg"/>
          <p:cNvPicPr>
            <a:picLocks noChangeAspect="1" noChangeArrowheads="1"/>
          </p:cNvPicPr>
          <p:nvPr/>
        </p:nvPicPr>
        <p:blipFill>
          <a:blip r:embed="rId3" cstate="print"/>
          <a:srcRect/>
          <a:stretch>
            <a:fillRect/>
          </a:stretch>
        </p:blipFill>
        <p:spPr bwMode="auto">
          <a:xfrm>
            <a:off x="2809795" y="3862868"/>
            <a:ext cx="3333842" cy="2583729"/>
          </a:xfrm>
          <a:prstGeom prst="rect">
            <a:avLst/>
          </a:prstGeom>
          <a:noFill/>
        </p:spPr>
      </p:pic>
      <p:sp>
        <p:nvSpPr>
          <p:cNvPr id="17" name="Rectangle 16"/>
          <p:cNvSpPr/>
          <p:nvPr/>
        </p:nvSpPr>
        <p:spPr>
          <a:xfrm>
            <a:off x="3771016" y="6376778"/>
            <a:ext cx="1437381" cy="410882"/>
          </a:xfrm>
          <a:prstGeom prst="rect">
            <a:avLst/>
          </a:prstGeom>
        </p:spPr>
        <p:txBody>
          <a:bodyPr wrap="none">
            <a:spAutoFit/>
          </a:bodyPr>
          <a:lstStyle/>
          <a:p>
            <a:pPr>
              <a:lnSpc>
                <a:spcPct val="115000"/>
              </a:lnSpc>
              <a:spcAft>
                <a:spcPts val="0"/>
              </a:spcAft>
            </a:pPr>
            <a:r>
              <a:rPr lang="fr-FR" b="1" i="1" dirty="0" err="1">
                <a:ea typeface="Calibri"/>
                <a:cs typeface="Times New Roman"/>
              </a:rPr>
              <a:t>Rattus</a:t>
            </a:r>
            <a:r>
              <a:rPr lang="fr-FR" b="1" i="1" dirty="0">
                <a:ea typeface="Calibri"/>
                <a:cs typeface="Times New Roman"/>
              </a:rPr>
              <a:t> </a:t>
            </a:r>
            <a:r>
              <a:rPr lang="fr-FR" b="1" i="1" dirty="0" err="1">
                <a:ea typeface="Calibri"/>
                <a:cs typeface="Times New Roman"/>
              </a:rPr>
              <a:t>rattus</a:t>
            </a:r>
            <a:endParaRPr lang="fr-FR" b="1" dirty="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3574"/>
                                        </p:tgtEl>
                                        <p:attrNameLst>
                                          <p:attrName>style.visibility</p:attrName>
                                        </p:attrNameLst>
                                      </p:cBhvr>
                                      <p:to>
                                        <p:strVal val="visible"/>
                                      </p:to>
                                    </p:set>
                                    <p:animEffect transition="in" filter="slide(fromBottom)">
                                      <p:cBhvr>
                                        <p:cTn id="14" dur="1000"/>
                                        <p:tgtEl>
                                          <p:spTgt spid="2357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Bottom)">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descr="DSC09273.JPG"/>
          <p:cNvPicPr>
            <a:picLocks noChangeAspect="1"/>
          </p:cNvPicPr>
          <p:nvPr/>
        </p:nvPicPr>
        <p:blipFill>
          <a:blip r:embed="rId2" cstate="print">
            <a:lum bright="-4000"/>
          </a:blip>
          <a:stretch>
            <a:fillRect/>
          </a:stretch>
        </p:blipFill>
        <p:spPr>
          <a:xfrm>
            <a:off x="0" y="0"/>
            <a:ext cx="9144000" cy="6858000"/>
          </a:xfrm>
          <a:prstGeom prst="rect">
            <a:avLst/>
          </a:prstGeom>
        </p:spPr>
      </p:pic>
      <p:sp>
        <p:nvSpPr>
          <p:cNvPr id="3" name="Text Box 5"/>
          <p:cNvSpPr txBox="1">
            <a:spLocks noChangeArrowheads="1"/>
          </p:cNvSpPr>
          <p:nvPr/>
        </p:nvSpPr>
        <p:spPr bwMode="auto">
          <a:xfrm>
            <a:off x="1109049" y="134036"/>
            <a:ext cx="6604757" cy="400110"/>
          </a:xfrm>
          <a:prstGeom prst="rect">
            <a:avLst/>
          </a:prstGeom>
          <a:solidFill>
            <a:srgbClr val="FF9900">
              <a:alpha val="65000"/>
            </a:srgbClr>
          </a:solidFill>
          <a:ln w="9525">
            <a:noFill/>
            <a:miter lim="800000"/>
            <a:headEnd/>
            <a:tailEnd/>
          </a:ln>
          <a:effectLst/>
        </p:spPr>
        <p:txBody>
          <a:bodyPr wrap="none">
            <a:spAutoFit/>
          </a:bodyPr>
          <a:lstStyle/>
          <a:p>
            <a:r>
              <a:rPr lang="fr-FR" sz="2000" b="1" dirty="0" smtClean="0">
                <a:solidFill>
                  <a:schemeClr val="bg1"/>
                </a:solidFill>
              </a:rPr>
              <a:t>Diversité entomologique dans les milieux insulaires (Algérie)</a:t>
            </a:r>
            <a:endParaRPr lang="fr-FR" sz="2000" b="1" dirty="0">
              <a:solidFill>
                <a:schemeClr val="bg1"/>
              </a:solidFill>
            </a:endParaRPr>
          </a:p>
        </p:txBody>
      </p:sp>
      <p:sp>
        <p:nvSpPr>
          <p:cNvPr id="5" name="ZoneTexte 4"/>
          <p:cNvSpPr txBox="1"/>
          <p:nvPr/>
        </p:nvSpPr>
        <p:spPr>
          <a:xfrm>
            <a:off x="205134" y="1566750"/>
            <a:ext cx="1223594"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err="1" smtClean="0">
                <a:solidFill>
                  <a:schemeClr val="bg1"/>
                </a:solidFill>
                <a:cs typeface="Times New Roman" pitchFamily="18" charset="0"/>
              </a:rPr>
              <a:t>Embioptera</a:t>
            </a:r>
            <a:endParaRPr lang="fr-FR" sz="1600" b="1" dirty="0">
              <a:solidFill>
                <a:schemeClr val="bg1"/>
              </a:solidFill>
              <a:cs typeface="Times New Roman" pitchFamily="18" charset="0"/>
            </a:endParaRPr>
          </a:p>
        </p:txBody>
      </p:sp>
      <p:sp>
        <p:nvSpPr>
          <p:cNvPr id="6" name="ZoneTexte 5"/>
          <p:cNvSpPr txBox="1"/>
          <p:nvPr/>
        </p:nvSpPr>
        <p:spPr>
          <a:xfrm>
            <a:off x="7429520" y="2285992"/>
            <a:ext cx="1330412"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rgbClr val="C00000"/>
                </a:solidFill>
                <a:cs typeface="Times New Roman" pitchFamily="18" charset="0"/>
              </a:rPr>
              <a:t>Coleoptera</a:t>
            </a:r>
            <a:endParaRPr lang="fr-FR" sz="1600" b="1" dirty="0">
              <a:solidFill>
                <a:srgbClr val="C00000"/>
              </a:solidFill>
              <a:cs typeface="Times New Roman" pitchFamily="18" charset="0"/>
            </a:endParaRPr>
          </a:p>
        </p:txBody>
      </p:sp>
      <p:sp>
        <p:nvSpPr>
          <p:cNvPr id="7" name="ZoneTexte 6"/>
          <p:cNvSpPr txBox="1"/>
          <p:nvPr/>
        </p:nvSpPr>
        <p:spPr>
          <a:xfrm>
            <a:off x="7257619" y="1566750"/>
            <a:ext cx="1438904"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rgbClr val="C00000"/>
                </a:solidFill>
                <a:cs typeface="Times New Roman" pitchFamily="18" charset="0"/>
              </a:rPr>
              <a:t>Hemiptera</a:t>
            </a:r>
            <a:endParaRPr lang="fr-FR" sz="1600" b="1" dirty="0">
              <a:solidFill>
                <a:srgbClr val="C00000"/>
              </a:solidFill>
              <a:cs typeface="Times New Roman" pitchFamily="18" charset="0"/>
            </a:endParaRPr>
          </a:p>
        </p:txBody>
      </p:sp>
      <p:sp>
        <p:nvSpPr>
          <p:cNvPr id="8" name="ZoneTexte 7"/>
          <p:cNvSpPr txBox="1"/>
          <p:nvPr/>
        </p:nvSpPr>
        <p:spPr>
          <a:xfrm>
            <a:off x="5277997" y="1570682"/>
            <a:ext cx="1181934"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err="1" smtClean="0">
                <a:solidFill>
                  <a:schemeClr val="bg1"/>
                </a:solidFill>
                <a:cs typeface="Times New Roman" pitchFamily="18" charset="0"/>
              </a:rPr>
              <a:t>Blattodea</a:t>
            </a:r>
            <a:endParaRPr lang="fr-FR" sz="1600" b="1" dirty="0">
              <a:solidFill>
                <a:schemeClr val="bg1"/>
              </a:solidFill>
              <a:cs typeface="Times New Roman" pitchFamily="18" charset="0"/>
            </a:endParaRPr>
          </a:p>
        </p:txBody>
      </p:sp>
      <p:sp>
        <p:nvSpPr>
          <p:cNvPr id="9" name="ZoneTexte 8"/>
          <p:cNvSpPr txBox="1"/>
          <p:nvPr/>
        </p:nvSpPr>
        <p:spPr>
          <a:xfrm>
            <a:off x="3376498" y="1566750"/>
            <a:ext cx="1289586"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err="1" smtClean="0">
                <a:solidFill>
                  <a:schemeClr val="bg1"/>
                </a:solidFill>
                <a:cs typeface="Times New Roman" pitchFamily="18" charset="0"/>
              </a:rPr>
              <a:t>Dermaptera</a:t>
            </a:r>
            <a:endParaRPr lang="fr-FR" sz="1600" b="1" dirty="0">
              <a:solidFill>
                <a:schemeClr val="bg1"/>
              </a:solidFill>
              <a:cs typeface="Times New Roman" pitchFamily="18" charset="0"/>
            </a:endParaRPr>
          </a:p>
        </p:txBody>
      </p:sp>
      <p:sp>
        <p:nvSpPr>
          <p:cNvPr id="10" name="ZoneTexte 9"/>
          <p:cNvSpPr txBox="1"/>
          <p:nvPr/>
        </p:nvSpPr>
        <p:spPr>
          <a:xfrm>
            <a:off x="1702276" y="1566750"/>
            <a:ext cx="1254786"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chemeClr val="bg1"/>
                </a:solidFill>
                <a:cs typeface="Times New Roman" pitchFamily="18" charset="0"/>
              </a:rPr>
              <a:t>Orthoptera</a:t>
            </a:r>
            <a:endParaRPr lang="fr-FR" sz="1600" b="1" dirty="0">
              <a:solidFill>
                <a:schemeClr val="bg1"/>
              </a:solidFill>
              <a:cs typeface="Times New Roman" pitchFamily="18" charset="0"/>
            </a:endParaRPr>
          </a:p>
        </p:txBody>
      </p:sp>
      <p:sp>
        <p:nvSpPr>
          <p:cNvPr id="11" name="ZoneTexte 10"/>
          <p:cNvSpPr txBox="1"/>
          <p:nvPr/>
        </p:nvSpPr>
        <p:spPr>
          <a:xfrm>
            <a:off x="500034" y="3214686"/>
            <a:ext cx="1357322"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chemeClr val="bg1"/>
                </a:solidFill>
                <a:cs typeface="Times New Roman" pitchFamily="18" charset="0"/>
              </a:rPr>
              <a:t>Lepidoptera</a:t>
            </a:r>
            <a:endParaRPr lang="fr-FR" sz="1600" b="1" dirty="0">
              <a:solidFill>
                <a:schemeClr val="bg1"/>
              </a:solidFill>
              <a:cs typeface="Times New Roman" pitchFamily="18" charset="0"/>
            </a:endParaRPr>
          </a:p>
        </p:txBody>
      </p:sp>
      <p:sp>
        <p:nvSpPr>
          <p:cNvPr id="12" name="ZoneTexte 11"/>
          <p:cNvSpPr txBox="1"/>
          <p:nvPr/>
        </p:nvSpPr>
        <p:spPr>
          <a:xfrm>
            <a:off x="7358082" y="3279980"/>
            <a:ext cx="1500198"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rgbClr val="C00000"/>
                </a:solidFill>
                <a:cs typeface="Times New Roman" pitchFamily="18" charset="0"/>
              </a:rPr>
              <a:t>Hymenoptera</a:t>
            </a:r>
            <a:endParaRPr lang="fr-FR" sz="1600" b="1" dirty="0">
              <a:solidFill>
                <a:srgbClr val="C00000"/>
              </a:solidFill>
              <a:cs typeface="Times New Roman" pitchFamily="18" charset="0"/>
            </a:endParaRPr>
          </a:p>
        </p:txBody>
      </p:sp>
      <p:sp>
        <p:nvSpPr>
          <p:cNvPr id="13" name="ZoneTexte 12"/>
          <p:cNvSpPr txBox="1"/>
          <p:nvPr/>
        </p:nvSpPr>
        <p:spPr>
          <a:xfrm>
            <a:off x="383214" y="4643446"/>
            <a:ext cx="1259828"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err="1" smtClean="0">
                <a:solidFill>
                  <a:schemeClr val="bg1"/>
                </a:solidFill>
                <a:cs typeface="Times New Roman" pitchFamily="18" charset="0"/>
              </a:rPr>
              <a:t>Zygentoma</a:t>
            </a:r>
            <a:endParaRPr lang="fr-FR" sz="1600" b="1" dirty="0">
              <a:solidFill>
                <a:schemeClr val="bg1"/>
              </a:solidFill>
              <a:cs typeface="Times New Roman" pitchFamily="18" charset="0"/>
            </a:endParaRPr>
          </a:p>
        </p:txBody>
      </p:sp>
      <p:sp>
        <p:nvSpPr>
          <p:cNvPr id="15" name="ZoneTexte 14"/>
          <p:cNvSpPr txBox="1"/>
          <p:nvPr/>
        </p:nvSpPr>
        <p:spPr>
          <a:xfrm>
            <a:off x="3914773" y="4737575"/>
            <a:ext cx="878587"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smtClean="0">
                <a:solidFill>
                  <a:srgbClr val="C00000"/>
                </a:solidFill>
                <a:cs typeface="Times New Roman" pitchFamily="18" charset="0"/>
              </a:rPr>
              <a:t>Diptera</a:t>
            </a:r>
            <a:endParaRPr lang="fr-FR" sz="1600" b="1" dirty="0">
              <a:solidFill>
                <a:srgbClr val="C00000"/>
              </a:solidFill>
              <a:cs typeface="Times New Roman" pitchFamily="18" charset="0"/>
            </a:endParaRPr>
          </a:p>
        </p:txBody>
      </p:sp>
      <p:sp>
        <p:nvSpPr>
          <p:cNvPr id="16" name="ZoneTexte 15"/>
          <p:cNvSpPr txBox="1"/>
          <p:nvPr/>
        </p:nvSpPr>
        <p:spPr>
          <a:xfrm>
            <a:off x="7581640" y="4624120"/>
            <a:ext cx="1205202" cy="338554"/>
          </a:xfrm>
          <a:prstGeom prst="rect">
            <a:avLst/>
          </a:prstGeom>
          <a:solidFill>
            <a:srgbClr val="92D050"/>
          </a:solidFill>
          <a:ln w="3175">
            <a:solidFill>
              <a:schemeClr val="bg1"/>
            </a:solidFill>
          </a:ln>
        </p:spPr>
        <p:txBody>
          <a:bodyPr wrap="square" rtlCol="0">
            <a:spAutoFit/>
          </a:bodyPr>
          <a:lstStyle/>
          <a:p>
            <a:pPr algn="ctr">
              <a:defRPr/>
            </a:pPr>
            <a:r>
              <a:rPr lang="fr-FR" sz="1600" b="1" dirty="0" err="1" smtClean="0">
                <a:solidFill>
                  <a:schemeClr val="bg1"/>
                </a:solidFill>
                <a:cs typeface="Times New Roman" pitchFamily="18" charset="0"/>
              </a:rPr>
              <a:t>Neuroptera</a:t>
            </a:r>
            <a:endParaRPr lang="fr-FR" sz="1600" b="1" dirty="0">
              <a:solidFill>
                <a:schemeClr val="bg1"/>
              </a:solidFill>
              <a:cs typeface="Times New Roman" pitchFamily="18" charset="0"/>
            </a:endParaRPr>
          </a:p>
        </p:txBody>
      </p:sp>
      <p:pic>
        <p:nvPicPr>
          <p:cNvPr id="18" name="Picture 21"/>
          <p:cNvPicPr>
            <a:picLocks noChangeAspect="1" noChangeArrowheads="1"/>
          </p:cNvPicPr>
          <p:nvPr/>
        </p:nvPicPr>
        <p:blipFill>
          <a:blip r:embed="rId3" cstate="print">
            <a:lum contrast="24000"/>
          </a:blip>
          <a:srcRect/>
          <a:stretch>
            <a:fillRect/>
          </a:stretch>
        </p:blipFill>
        <p:spPr bwMode="auto">
          <a:xfrm>
            <a:off x="7844669" y="5596986"/>
            <a:ext cx="1285884" cy="1234120"/>
          </a:xfrm>
          <a:prstGeom prst="rect">
            <a:avLst/>
          </a:prstGeom>
          <a:noFill/>
          <a:ln w="9525">
            <a:noFill/>
            <a:miter lim="800000"/>
            <a:headEnd/>
            <a:tailEnd/>
          </a:ln>
          <a:effectLst/>
        </p:spPr>
      </p:pic>
      <p:pic>
        <p:nvPicPr>
          <p:cNvPr id="19" name="Picture 22"/>
          <p:cNvPicPr>
            <a:picLocks noChangeAspect="1" noChangeArrowheads="1"/>
          </p:cNvPicPr>
          <p:nvPr/>
        </p:nvPicPr>
        <p:blipFill>
          <a:blip r:embed="rId4" cstate="print"/>
          <a:srcRect/>
          <a:stretch>
            <a:fillRect/>
          </a:stretch>
        </p:blipFill>
        <p:spPr bwMode="auto">
          <a:xfrm>
            <a:off x="40341" y="5681130"/>
            <a:ext cx="1295135" cy="1136529"/>
          </a:xfrm>
          <a:prstGeom prst="rect">
            <a:avLst/>
          </a:prstGeom>
          <a:noFill/>
          <a:ln w="9525">
            <a:noFill/>
            <a:miter lim="800000"/>
            <a:headEnd/>
            <a:tailEnd/>
          </a:ln>
          <a:effectLst/>
        </p:spPr>
      </p:pic>
      <p:pic>
        <p:nvPicPr>
          <p:cNvPr id="1026" name="Picture 2" descr="C:\Users\pc\Desktop\MOULAI R\pictures+fauna\INSECT\clipparts insectes\insectes003.gif"/>
          <p:cNvPicPr>
            <a:picLocks noChangeAspect="1" noChangeArrowheads="1" noCrop="1"/>
          </p:cNvPicPr>
          <p:nvPr/>
        </p:nvPicPr>
        <p:blipFill>
          <a:blip r:embed="rId5" cstate="print"/>
          <a:srcRect/>
          <a:stretch>
            <a:fillRect/>
          </a:stretch>
        </p:blipFill>
        <p:spPr bwMode="auto">
          <a:xfrm>
            <a:off x="0" y="0"/>
            <a:ext cx="828675" cy="1314450"/>
          </a:xfrm>
          <a:prstGeom prst="rect">
            <a:avLst/>
          </a:prstGeom>
          <a:noFill/>
        </p:spPr>
      </p:pic>
      <p:pic>
        <p:nvPicPr>
          <p:cNvPr id="1027" name="Picture 3" descr="C:\Users\pc\Desktop\MOULAI R\pictures+fauna\INSECT\clipparts insectes\insectes005.gif"/>
          <p:cNvPicPr>
            <a:picLocks noChangeAspect="1" noChangeArrowheads="1" noCrop="1"/>
          </p:cNvPicPr>
          <p:nvPr/>
        </p:nvPicPr>
        <p:blipFill>
          <a:blip r:embed="rId6" cstate="print"/>
          <a:srcRect/>
          <a:stretch>
            <a:fillRect/>
          </a:stretch>
        </p:blipFill>
        <p:spPr bwMode="auto">
          <a:xfrm>
            <a:off x="8283411" y="13448"/>
            <a:ext cx="727679" cy="1428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1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1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1000"/>
                                        <p:tgtEl>
                                          <p:spTgt spid="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1000"/>
                                        <p:tgtEl>
                                          <p:spTgt spid="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1000"/>
                                        <p:tgtEl>
                                          <p:spTgt spid="1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1000"/>
                                        <p:tgtEl>
                                          <p:spTgt spid="1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1000"/>
                                        <p:tgtEl>
                                          <p:spTgt spid="11"/>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amond(in)">
                                      <p:cBhvr>
                                        <p:cTn id="40" dur="1000"/>
                                        <p:tgtEl>
                                          <p:spTgt spid="15"/>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amond(in)">
                                      <p:cBhvr>
                                        <p:cTn id="4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14069" y="794371"/>
            <a:ext cx="9104344" cy="5121193"/>
          </a:xfrm>
          <a:prstGeom prst="rect">
            <a:avLst/>
          </a:prstGeom>
          <a:noFill/>
          <a:ln w="9525">
            <a:noFill/>
            <a:miter lim="800000"/>
            <a:headEnd/>
            <a:tailEnd/>
          </a:ln>
          <a:effectLst/>
        </p:spPr>
      </p:pic>
      <p:sp>
        <p:nvSpPr>
          <p:cNvPr id="7" name="Text Box 5"/>
          <p:cNvSpPr txBox="1">
            <a:spLocks noChangeArrowheads="1"/>
          </p:cNvSpPr>
          <p:nvPr/>
        </p:nvSpPr>
        <p:spPr bwMode="auto">
          <a:xfrm>
            <a:off x="2416988" y="115814"/>
            <a:ext cx="4299190" cy="369332"/>
          </a:xfrm>
          <a:prstGeom prst="rect">
            <a:avLst/>
          </a:prstGeom>
          <a:solidFill>
            <a:srgbClr val="FFC000">
              <a:alpha val="86000"/>
            </a:srgbClr>
          </a:solidFill>
          <a:ln w="9525">
            <a:noFill/>
            <a:miter lim="800000"/>
            <a:headEnd/>
            <a:tailEnd/>
          </a:ln>
          <a:effectLst/>
        </p:spPr>
        <p:txBody>
          <a:bodyPr wrap="none">
            <a:spAutoFit/>
          </a:bodyPr>
          <a:lstStyle/>
          <a:p>
            <a:pPr algn="ctr"/>
            <a:r>
              <a:rPr lang="fr-FR" b="1" dirty="0" smtClean="0">
                <a:solidFill>
                  <a:schemeClr val="bg1"/>
                </a:solidFill>
              </a:rPr>
              <a:t>Menaces sur les milieux insulaires d’Algérie</a:t>
            </a:r>
            <a:endParaRPr lang="fr-FR" b="1" dirty="0">
              <a:solidFill>
                <a:schemeClr val="bg1"/>
              </a:solidFill>
            </a:endParaRPr>
          </a:p>
        </p:txBody>
      </p:sp>
      <p:sp>
        <p:nvSpPr>
          <p:cNvPr id="8" name="Rectangle 15"/>
          <p:cNvSpPr>
            <a:spLocks noChangeArrowheads="1"/>
          </p:cNvSpPr>
          <p:nvPr/>
        </p:nvSpPr>
        <p:spPr bwMode="auto">
          <a:xfrm>
            <a:off x="323528" y="807095"/>
            <a:ext cx="8640960" cy="338554"/>
          </a:xfrm>
          <a:prstGeom prst="rect">
            <a:avLst/>
          </a:prstGeom>
          <a:solidFill>
            <a:srgbClr val="33CCCC">
              <a:alpha val="80000"/>
            </a:srgbClr>
          </a:solidFill>
          <a:ln w="9525">
            <a:noFill/>
            <a:miter lim="800000"/>
            <a:headEnd/>
            <a:tailEnd/>
          </a:ln>
          <a:effectLst/>
        </p:spPr>
        <p:txBody>
          <a:bodyPr wrap="square" anchor="ctr">
            <a:spAutoFit/>
          </a:bodyPr>
          <a:lstStyle/>
          <a:p>
            <a:pPr algn="ctr"/>
            <a:r>
              <a:rPr lang="fr-FR" sz="1600" b="1" dirty="0" smtClean="0">
                <a:solidFill>
                  <a:schemeClr val="bg1"/>
                </a:solidFill>
              </a:rPr>
              <a:t>Tourisme anarchique et incontrôlé</a:t>
            </a:r>
          </a:p>
        </p:txBody>
      </p:sp>
      <p:sp>
        <p:nvSpPr>
          <p:cNvPr id="9" name="Rectangle 7"/>
          <p:cNvSpPr>
            <a:spLocks noChangeArrowheads="1"/>
          </p:cNvSpPr>
          <p:nvPr/>
        </p:nvSpPr>
        <p:spPr bwMode="auto">
          <a:xfrm>
            <a:off x="274323" y="1484784"/>
            <a:ext cx="8709025" cy="584775"/>
          </a:xfrm>
          <a:prstGeom prst="rect">
            <a:avLst/>
          </a:prstGeom>
          <a:solidFill>
            <a:srgbClr val="92D050">
              <a:alpha val="70000"/>
            </a:srgbClr>
          </a:solidFill>
          <a:ln w="9525">
            <a:noFill/>
            <a:miter lim="800000"/>
            <a:headEnd/>
            <a:tailEnd/>
          </a:ln>
        </p:spPr>
        <p:txBody>
          <a:bodyPr anchor="ctr">
            <a:spAutoFit/>
          </a:bodyPr>
          <a:lstStyle/>
          <a:p>
            <a:r>
              <a:rPr lang="fr-FR" sz="1600" b="1" dirty="0" smtClean="0">
                <a:solidFill>
                  <a:schemeClr val="bg1"/>
                </a:solidFill>
              </a:rPr>
              <a:t>Espèces végétales ou animales envahissantes…..pertes de diversité…..Griffes de sorcière, Goélands leucophée, Rat noir…..</a:t>
            </a:r>
            <a:r>
              <a:rPr lang="fr-FR" sz="1600" b="1" dirty="0" err="1" smtClean="0">
                <a:solidFill>
                  <a:schemeClr val="bg1"/>
                </a:solidFill>
              </a:rPr>
              <a:t>etc</a:t>
            </a:r>
            <a:endParaRPr lang="fr-FR" sz="1700" b="1" dirty="0">
              <a:solidFill>
                <a:schemeClr val="bg1"/>
              </a:solidFill>
              <a:latin typeface="Calibri" pitchFamily="34" charset="0"/>
            </a:endParaRPr>
          </a:p>
        </p:txBody>
      </p:sp>
      <p:pic>
        <p:nvPicPr>
          <p:cNvPr id="23556" name="Picture 4" descr="Résultat de recherche d'images pour &quot;griffe de sorcière&quot;"/>
          <p:cNvPicPr>
            <a:picLocks noChangeAspect="1" noChangeArrowheads="1"/>
          </p:cNvPicPr>
          <p:nvPr/>
        </p:nvPicPr>
        <p:blipFill>
          <a:blip r:embed="rId3"/>
          <a:srcRect/>
          <a:stretch>
            <a:fillRect/>
          </a:stretch>
        </p:blipFill>
        <p:spPr bwMode="auto">
          <a:xfrm>
            <a:off x="6786137" y="5087241"/>
            <a:ext cx="2287523" cy="1714488"/>
          </a:xfrm>
          <a:prstGeom prst="rect">
            <a:avLst/>
          </a:prstGeom>
          <a:noFill/>
        </p:spPr>
      </p:pic>
      <p:pic>
        <p:nvPicPr>
          <p:cNvPr id="23558" name="Picture 6" descr="Résultat de recherche d'images pour &quot;goéland leucophée&quot;"/>
          <p:cNvPicPr>
            <a:picLocks noChangeAspect="1" noChangeArrowheads="1"/>
          </p:cNvPicPr>
          <p:nvPr/>
        </p:nvPicPr>
        <p:blipFill>
          <a:blip r:embed="rId4"/>
          <a:srcRect/>
          <a:stretch>
            <a:fillRect/>
          </a:stretch>
        </p:blipFill>
        <p:spPr bwMode="auto">
          <a:xfrm>
            <a:off x="59534" y="4643446"/>
            <a:ext cx="1733125" cy="2160629"/>
          </a:xfrm>
          <a:prstGeom prst="rect">
            <a:avLst/>
          </a:prstGeom>
          <a:noFill/>
        </p:spPr>
      </p:pic>
      <p:pic>
        <p:nvPicPr>
          <p:cNvPr id="23560" name="Picture 8" descr="Résultat de recherche d'images pour &quot;rat noir&quot;"/>
          <p:cNvPicPr>
            <a:picLocks noChangeAspect="1" noChangeArrowheads="1"/>
          </p:cNvPicPr>
          <p:nvPr/>
        </p:nvPicPr>
        <p:blipFill>
          <a:blip r:embed="rId5"/>
          <a:srcRect/>
          <a:stretch>
            <a:fillRect/>
          </a:stretch>
        </p:blipFill>
        <p:spPr bwMode="auto">
          <a:xfrm>
            <a:off x="3659570" y="4579191"/>
            <a:ext cx="1785967" cy="2222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2" presetClass="entr" presetSubtype="4" fill="hold" nodeType="with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additive="base">
                                        <p:cTn id="20" dur="500" fill="hold"/>
                                        <p:tgtEl>
                                          <p:spTgt spid="23558"/>
                                        </p:tgtEl>
                                        <p:attrNameLst>
                                          <p:attrName>ppt_x</p:attrName>
                                        </p:attrNameLst>
                                      </p:cBhvr>
                                      <p:tavLst>
                                        <p:tav tm="0">
                                          <p:val>
                                            <p:strVal val="#ppt_x"/>
                                          </p:val>
                                        </p:tav>
                                        <p:tav tm="100000">
                                          <p:val>
                                            <p:strVal val="#ppt_x"/>
                                          </p:val>
                                        </p:tav>
                                      </p:tavLst>
                                    </p:anim>
                                    <p:anim calcmode="lin" valueType="num">
                                      <p:cBhvr additive="base">
                                        <p:cTn id="21" dur="500" fill="hold"/>
                                        <p:tgtEl>
                                          <p:spTgt spid="2355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3560"/>
                                        </p:tgtEl>
                                        <p:attrNameLst>
                                          <p:attrName>style.visibility</p:attrName>
                                        </p:attrNameLst>
                                      </p:cBhvr>
                                      <p:to>
                                        <p:strVal val="visible"/>
                                      </p:to>
                                    </p:set>
                                    <p:anim calcmode="lin" valueType="num">
                                      <p:cBhvr additive="base">
                                        <p:cTn id="24" dur="500" fill="hold"/>
                                        <p:tgtEl>
                                          <p:spTgt spid="23560"/>
                                        </p:tgtEl>
                                        <p:attrNameLst>
                                          <p:attrName>ppt_x</p:attrName>
                                        </p:attrNameLst>
                                      </p:cBhvr>
                                      <p:tavLst>
                                        <p:tav tm="0">
                                          <p:val>
                                            <p:strVal val="#ppt_x"/>
                                          </p:val>
                                        </p:tav>
                                        <p:tav tm="100000">
                                          <p:val>
                                            <p:strVal val="#ppt_x"/>
                                          </p:val>
                                        </p:tav>
                                      </p:tavLst>
                                    </p:anim>
                                    <p:anim calcmode="lin" valueType="num">
                                      <p:cBhvr additive="base">
                                        <p:cTn id="25" dur="500" fill="hold"/>
                                        <p:tgtEl>
                                          <p:spTgt spid="2356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556"/>
                                        </p:tgtEl>
                                        <p:attrNameLst>
                                          <p:attrName>style.visibility</p:attrName>
                                        </p:attrNameLst>
                                      </p:cBhvr>
                                      <p:to>
                                        <p:strVal val="visible"/>
                                      </p:to>
                                    </p:set>
                                    <p:anim calcmode="lin" valueType="num">
                                      <p:cBhvr additive="base">
                                        <p:cTn id="28" dur="500" fill="hold"/>
                                        <p:tgtEl>
                                          <p:spTgt spid="23556"/>
                                        </p:tgtEl>
                                        <p:attrNameLst>
                                          <p:attrName>ppt_x</p:attrName>
                                        </p:attrNameLst>
                                      </p:cBhvr>
                                      <p:tavLst>
                                        <p:tav tm="0">
                                          <p:val>
                                            <p:strVal val="#ppt_x"/>
                                          </p:val>
                                        </p:tav>
                                        <p:tav tm="100000">
                                          <p:val>
                                            <p:strVal val="#ppt_x"/>
                                          </p:val>
                                        </p:tav>
                                      </p:tavLst>
                                    </p:anim>
                                    <p:anim calcmode="lin" valueType="num">
                                      <p:cBhvr additive="base">
                                        <p:cTn id="29"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62500" lnSpcReduction="20000"/>
          </a:bodyPr>
          <a:lstStyle/>
          <a:p>
            <a:pPr>
              <a:buNone/>
            </a:pPr>
            <a:endParaRPr lang="fr-FR" dirty="0" smtClean="0"/>
          </a:p>
          <a:p>
            <a:pPr>
              <a:buNone/>
            </a:pPr>
            <a:r>
              <a:rPr lang="fr-FR" dirty="0" smtClean="0"/>
              <a:t>1- les aires de distribution géographiques</a:t>
            </a:r>
          </a:p>
          <a:p>
            <a:pPr>
              <a:buNone/>
            </a:pPr>
            <a:r>
              <a:rPr lang="fr-FR" b="1" dirty="0"/>
              <a:t>Grandes régions </a:t>
            </a:r>
            <a:r>
              <a:rPr lang="fr-FR" b="1" dirty="0" err="1"/>
              <a:t>zoogéographiques</a:t>
            </a:r>
            <a:r>
              <a:rPr lang="fr-FR" b="1" dirty="0"/>
              <a:t> actuelle</a:t>
            </a:r>
            <a:endParaRPr lang="fr-FR" dirty="0"/>
          </a:p>
          <a:p>
            <a:pPr>
              <a:buNone/>
            </a:pPr>
            <a:r>
              <a:rPr lang="fr-FR" b="1" dirty="0"/>
              <a:t>Délimitation des grandes régions </a:t>
            </a:r>
            <a:r>
              <a:rPr lang="fr-FR" b="1" dirty="0" err="1"/>
              <a:t>zoogéographiques</a:t>
            </a:r>
            <a:r>
              <a:rPr lang="fr-FR" b="1" dirty="0"/>
              <a:t> actuelles</a:t>
            </a:r>
            <a:endParaRPr lang="fr-FR" dirty="0"/>
          </a:p>
          <a:p>
            <a:pPr>
              <a:buNone/>
            </a:pPr>
            <a:r>
              <a:rPr lang="fr-FR" dirty="0"/>
              <a:t>En décembre 2012, une équipe de scientifiques américains et européens ont rassemblé des données sur la répartition géographique et les liens évolutifs de plus de 20 000 espèces de vertébrés (amphibiens, oiseaux et mammifères) pour caractériser des types biogéographiques naturels. </a:t>
            </a:r>
            <a:endParaRPr lang="fr-FR" dirty="0" smtClean="0"/>
          </a:p>
          <a:p>
            <a:pPr>
              <a:buNone/>
            </a:pPr>
            <a:r>
              <a:rPr lang="fr-FR" dirty="0" smtClean="0"/>
              <a:t>Leur </a:t>
            </a:r>
            <a:r>
              <a:rPr lang="fr-FR" dirty="0"/>
              <a:t>nouvelle carte divise le monde en 20 régions </a:t>
            </a:r>
            <a:r>
              <a:rPr lang="fr-FR" dirty="0" err="1"/>
              <a:t>zoogéographiques</a:t>
            </a:r>
            <a:r>
              <a:rPr lang="fr-FR" dirty="0"/>
              <a:t> distinctes regroupées en 11 ensembles plus larges appelés « royaumes ». </a:t>
            </a:r>
            <a:endParaRPr lang="fr-FR" dirty="0" smtClean="0"/>
          </a:p>
          <a:p>
            <a:pPr>
              <a:buNone/>
            </a:pPr>
            <a:r>
              <a:rPr lang="fr-FR" dirty="0" smtClean="0"/>
              <a:t>Elle </a:t>
            </a:r>
            <a:r>
              <a:rPr lang="fr-FR" dirty="0"/>
              <a:t>diffère sur de nombreux points des cartes précédentes issues uniquement de données géographiques et dépourvues d'informations phylogénétiques sur les relations évolutives entre les espèces</a:t>
            </a:r>
            <a:r>
              <a:rPr lang="fr-FR" dirty="0" smtClean="0"/>
              <a:t>.</a:t>
            </a:r>
          </a:p>
          <a:p>
            <a:pPr>
              <a:buNone/>
            </a:pPr>
            <a:r>
              <a:rPr lang="fr-FR" dirty="0" smtClean="0"/>
              <a:t> </a:t>
            </a:r>
            <a:r>
              <a:rPr lang="fr-FR" dirty="0"/>
              <a:t>La nouvelle carte offre aussi des similitudes ainsi que des différences importantes avec la classification d'origine de Wallace. </a:t>
            </a:r>
            <a:endParaRPr lang="fr-FR" dirty="0" smtClean="0"/>
          </a:p>
          <a:p>
            <a:pPr>
              <a:buNone/>
            </a:pPr>
            <a:r>
              <a:rPr lang="fr-FR" dirty="0" smtClean="0">
                <a:solidFill>
                  <a:srgbClr val="FF0000"/>
                </a:solidFill>
              </a:rPr>
              <a:t>Par </a:t>
            </a:r>
            <a:r>
              <a:rPr lang="fr-FR" dirty="0">
                <a:solidFill>
                  <a:srgbClr val="FF0000"/>
                </a:solidFill>
              </a:rPr>
              <a:t>exemple, alors que Wallace classait l'Afrique du Nord et l'Arabie dans la zone Paléarctique, </a:t>
            </a:r>
            <a:endParaRPr lang="fr-FR" dirty="0" smtClean="0">
              <a:solidFill>
                <a:srgbClr val="FF0000"/>
              </a:solidFill>
            </a:endParaRPr>
          </a:p>
          <a:p>
            <a:pPr>
              <a:buNone/>
            </a:pPr>
            <a:r>
              <a:rPr lang="fr-FR" dirty="0" smtClean="0">
                <a:solidFill>
                  <a:srgbClr val="FF0000"/>
                </a:solidFill>
              </a:rPr>
              <a:t>Holt </a:t>
            </a:r>
            <a:r>
              <a:rPr lang="fr-FR" dirty="0">
                <a:solidFill>
                  <a:srgbClr val="FF0000"/>
                </a:solidFill>
              </a:rPr>
              <a:t>et ses collègues ont défini une nouvelle zone Saharo-Arabe regroupant ces deux </a:t>
            </a:r>
            <a:r>
              <a:rPr lang="fr-FR" dirty="0" smtClean="0">
                <a:solidFill>
                  <a:srgbClr val="FF0000"/>
                </a:solidFill>
              </a:rPr>
              <a:t>régions.</a:t>
            </a:r>
            <a:endParaRPr lang="fr-FR" dirty="0">
              <a:solidFill>
                <a:srgbClr val="FF0000"/>
              </a:solidFill>
            </a:endParaRPr>
          </a:p>
          <a:p>
            <a:pPr>
              <a:buNone/>
            </a:pPr>
            <a:endParaRPr lang="fr-FR" dirty="0" smtClean="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pres?slideindex=1&amp;slidetitle="/>
          </p:cNvPr>
          <p:cNvPicPr>
            <a:picLocks noChangeAspect="1" noChangeArrowheads="1"/>
          </p:cNvPicPr>
          <p:nvPr/>
        </p:nvPicPr>
        <p:blipFill>
          <a:blip r:embed="rId3" cstate="print">
            <a:lum bright="4000"/>
          </a:blip>
          <a:srcRect/>
          <a:stretch>
            <a:fillRect/>
          </a:stretch>
        </p:blipFill>
        <p:spPr bwMode="auto">
          <a:xfrm>
            <a:off x="142844" y="571480"/>
            <a:ext cx="8712968" cy="4967903"/>
          </a:xfrm>
          <a:prstGeom prst="rect">
            <a:avLst/>
          </a:prstGeom>
          <a:noFill/>
          <a:ln w="9525">
            <a:noFill/>
            <a:miter lim="800000"/>
            <a:headEnd/>
            <a:tailEnd/>
          </a:ln>
          <a:effectLst/>
        </p:spPr>
      </p:pic>
      <p:sp>
        <p:nvSpPr>
          <p:cNvPr id="5" name="Text Box 5"/>
          <p:cNvSpPr txBox="1">
            <a:spLocks noChangeArrowheads="1"/>
          </p:cNvSpPr>
          <p:nvPr/>
        </p:nvSpPr>
        <p:spPr bwMode="auto">
          <a:xfrm>
            <a:off x="1669556" y="100013"/>
            <a:ext cx="5758885" cy="369332"/>
          </a:xfrm>
          <a:prstGeom prst="rect">
            <a:avLst/>
          </a:prstGeom>
          <a:solidFill>
            <a:srgbClr val="FF9900">
              <a:alpha val="49000"/>
            </a:srgbClr>
          </a:solidFill>
          <a:ln w="9525">
            <a:noFill/>
            <a:miter lim="800000"/>
            <a:headEnd/>
            <a:tailEnd/>
          </a:ln>
        </p:spPr>
        <p:txBody>
          <a:bodyPr wrap="none">
            <a:spAutoFit/>
          </a:bodyPr>
          <a:lstStyle/>
          <a:p>
            <a:pPr algn="ctr"/>
            <a:r>
              <a:rPr lang="fr-FR" b="1" dirty="0" smtClean="0">
                <a:latin typeface="Calibri" pitchFamily="34" charset="0"/>
              </a:rPr>
              <a:t>Statut de protection et de conservation des  îles en Algérie</a:t>
            </a:r>
            <a:endParaRPr lang="fr-FR" b="1" dirty="0">
              <a:latin typeface="Calibri" pitchFamily="34" charset="0"/>
            </a:endParaRPr>
          </a:p>
        </p:txBody>
      </p:sp>
      <p:sp>
        <p:nvSpPr>
          <p:cNvPr id="6" name="ZoneTexte 5"/>
          <p:cNvSpPr txBox="1"/>
          <p:nvPr/>
        </p:nvSpPr>
        <p:spPr>
          <a:xfrm>
            <a:off x="383442" y="5661248"/>
            <a:ext cx="7774757" cy="1077218"/>
          </a:xfrm>
          <a:prstGeom prst="rect">
            <a:avLst/>
          </a:prstGeom>
          <a:noFill/>
        </p:spPr>
        <p:txBody>
          <a:bodyPr wrap="none" rtlCol="0">
            <a:spAutoFit/>
          </a:bodyPr>
          <a:lstStyle/>
          <a:p>
            <a:r>
              <a:rPr lang="fr-FR" sz="1600" b="1" dirty="0" smtClean="0"/>
              <a:t>Seuls trois sites ont retenu l’attention du législateur Algérien</a:t>
            </a:r>
          </a:p>
          <a:p>
            <a:pPr>
              <a:buFont typeface="Arial" pitchFamily="34" charset="0"/>
              <a:buChar char="•"/>
            </a:pPr>
            <a:r>
              <a:rPr lang="fr-FR" sz="1600" b="1" dirty="0" smtClean="0"/>
              <a:t> îles Habibas :  Réserve marine 2002, MATE</a:t>
            </a:r>
          </a:p>
          <a:p>
            <a:pPr>
              <a:buFont typeface="Arial" pitchFamily="34" charset="0"/>
              <a:buChar char="•"/>
            </a:pPr>
            <a:r>
              <a:rPr lang="fr-FR" sz="1600" b="1" dirty="0" smtClean="0"/>
              <a:t>Îles Rachgoun : Site </a:t>
            </a:r>
            <a:r>
              <a:rPr lang="fr-FR" sz="1600" b="1" dirty="0" err="1" smtClean="0"/>
              <a:t>Ramsar</a:t>
            </a:r>
            <a:r>
              <a:rPr lang="fr-FR" sz="1600" b="1" dirty="0" smtClean="0"/>
              <a:t> 2011, DGF/MADR</a:t>
            </a:r>
          </a:p>
          <a:p>
            <a:pPr>
              <a:buFont typeface="Arial" pitchFamily="34" charset="0"/>
              <a:buChar char="•"/>
            </a:pPr>
            <a:r>
              <a:rPr lang="fr-FR" sz="1600" b="1" dirty="0" smtClean="0"/>
              <a:t>Îles à l’ouest de Jijel :  En cours… Aire marine protégée PNT, projet MEDPAN, DGF/MADR</a:t>
            </a:r>
          </a:p>
        </p:txBody>
      </p:sp>
      <p:sp>
        <p:nvSpPr>
          <p:cNvPr id="7" name="Flèche vers le bas 6"/>
          <p:cNvSpPr/>
          <p:nvPr/>
        </p:nvSpPr>
        <p:spPr>
          <a:xfrm>
            <a:off x="2189365" y="3455126"/>
            <a:ext cx="183205"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1959956" y="3730095"/>
            <a:ext cx="183205"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5822262" y="2833180"/>
            <a:ext cx="183205"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652120" y="2492896"/>
            <a:ext cx="548548" cy="369332"/>
          </a:xfrm>
          <a:prstGeom prst="rect">
            <a:avLst/>
          </a:prstGeom>
          <a:noFill/>
        </p:spPr>
        <p:txBody>
          <a:bodyPr wrap="none" rtlCol="0">
            <a:spAutoFit/>
          </a:bodyPr>
          <a:lstStyle/>
          <a:p>
            <a:pPr algn="ctr"/>
            <a:r>
              <a:rPr lang="fr-FR" b="1" dirty="0" smtClean="0"/>
              <a:t>Jijel</a:t>
            </a:r>
            <a:endParaRPr lang="fr-FR" b="1" dirty="0"/>
          </a:p>
        </p:txBody>
      </p:sp>
      <p:sp>
        <p:nvSpPr>
          <p:cNvPr id="12" name="ZoneTexte 11"/>
          <p:cNvSpPr txBox="1"/>
          <p:nvPr/>
        </p:nvSpPr>
        <p:spPr>
          <a:xfrm>
            <a:off x="2051720" y="3131676"/>
            <a:ext cx="952505" cy="369332"/>
          </a:xfrm>
          <a:prstGeom prst="rect">
            <a:avLst/>
          </a:prstGeom>
          <a:noFill/>
        </p:spPr>
        <p:txBody>
          <a:bodyPr wrap="none" rtlCol="0">
            <a:spAutoFit/>
          </a:bodyPr>
          <a:lstStyle/>
          <a:p>
            <a:pPr algn="ctr"/>
            <a:r>
              <a:rPr lang="fr-FR" b="1" dirty="0" smtClean="0"/>
              <a:t>Habibas</a:t>
            </a:r>
            <a:endParaRPr lang="fr-FR" b="1" dirty="0"/>
          </a:p>
        </p:txBody>
      </p:sp>
      <p:sp>
        <p:nvSpPr>
          <p:cNvPr id="13" name="ZoneTexte 12"/>
          <p:cNvSpPr txBox="1"/>
          <p:nvPr/>
        </p:nvSpPr>
        <p:spPr>
          <a:xfrm>
            <a:off x="1115616" y="3383118"/>
            <a:ext cx="1124988" cy="369332"/>
          </a:xfrm>
          <a:prstGeom prst="rect">
            <a:avLst/>
          </a:prstGeom>
          <a:noFill/>
        </p:spPr>
        <p:txBody>
          <a:bodyPr wrap="none" rtlCol="0">
            <a:spAutoFit/>
          </a:bodyPr>
          <a:lstStyle/>
          <a:p>
            <a:pPr algn="ctr"/>
            <a:r>
              <a:rPr lang="fr-FR" b="1" dirty="0" smtClean="0"/>
              <a:t>Rachgoun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2-les empires faunistiques et leurs        distributions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L'empire biogéographique constitue l'unité </a:t>
            </a:r>
            <a:r>
              <a:rPr lang="fr-FR" dirty="0" err="1" smtClean="0"/>
              <a:t>chorologique</a:t>
            </a:r>
            <a:r>
              <a:rPr lang="fr-FR" dirty="0" smtClean="0"/>
              <a:t> la plus vaste. Selon les auteurs, sept ou huit empires se partagent la planète : </a:t>
            </a:r>
          </a:p>
          <a:p>
            <a:r>
              <a:rPr lang="fr-FR" dirty="0" smtClean="0">
                <a:solidFill>
                  <a:srgbClr val="FF0000"/>
                </a:solidFill>
              </a:rPr>
              <a:t>le paléarctique, le </a:t>
            </a:r>
            <a:r>
              <a:rPr lang="fr-FR" dirty="0" err="1" smtClean="0">
                <a:solidFill>
                  <a:srgbClr val="FF0000"/>
                </a:solidFill>
              </a:rPr>
              <a:t>néoarctique</a:t>
            </a:r>
            <a:r>
              <a:rPr lang="fr-FR" dirty="0" smtClean="0">
                <a:solidFill>
                  <a:srgbClr val="FF0000"/>
                </a:solidFill>
              </a:rPr>
              <a:t>, l'éthiopien, le </a:t>
            </a:r>
            <a:r>
              <a:rPr lang="fr-FR" dirty="0" err="1" smtClean="0">
                <a:solidFill>
                  <a:srgbClr val="FF0000"/>
                </a:solidFill>
              </a:rPr>
              <a:t>néotropical</a:t>
            </a:r>
            <a:r>
              <a:rPr lang="fr-FR" dirty="0" smtClean="0">
                <a:solidFill>
                  <a:srgbClr val="FF0000"/>
                </a:solidFill>
              </a:rPr>
              <a:t>, l'</a:t>
            </a:r>
            <a:r>
              <a:rPr lang="fr-FR" dirty="0" err="1" smtClean="0">
                <a:solidFill>
                  <a:srgbClr val="FF0000"/>
                </a:solidFill>
              </a:rPr>
              <a:t>indomalais</a:t>
            </a:r>
            <a:r>
              <a:rPr lang="fr-FR" dirty="0" smtClean="0">
                <a:solidFill>
                  <a:srgbClr val="FF0000"/>
                </a:solidFill>
              </a:rPr>
              <a:t>, l'australien, l'antarctique et l'océanien.</a:t>
            </a:r>
            <a:br>
              <a:rPr lang="fr-FR" dirty="0" smtClean="0">
                <a:solidFill>
                  <a:srgbClr val="FF0000"/>
                </a:solidFill>
              </a:rPr>
            </a:br>
            <a:r>
              <a:rPr lang="fr-FR" dirty="0" smtClean="0"/>
              <a:t/>
            </a:r>
            <a:br>
              <a:rPr lang="fr-FR" dirty="0" smtClean="0"/>
            </a:br>
            <a:r>
              <a:rPr lang="fr-FR" dirty="0" smtClean="0"/>
              <a:t>L'empire paléarctique occidental, essentiellement européen, offre une grande unité faunistique et floristique quand il inclut aussi l'Afrique du Nord jusqu'au Sahara central et le Moyen-Orient au-dessus d'une ligne Sinaï - Koweït et la partie ouest de l'Iran. La limite nord-est est constituée par l'Oural, même si cette frontière est largement ignorée, par exemple, par un bon nombre d'espèces d'oiseaux.</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85852" y="285728"/>
            <a:ext cx="6500858" cy="5715019"/>
          </a:xfrm>
          <a:prstGeom prst="rect">
            <a:avLst/>
          </a:prstGeom>
          <a:noFill/>
          <a:ln w="9525">
            <a:noFill/>
            <a:miter lim="800000"/>
            <a:headEnd/>
            <a:tailEnd/>
          </a:ln>
          <a:effectLst/>
        </p:spPr>
      </p:pic>
      <p:sp>
        <p:nvSpPr>
          <p:cNvPr id="5" name="Rectangle 4"/>
          <p:cNvSpPr/>
          <p:nvPr/>
        </p:nvSpPr>
        <p:spPr>
          <a:xfrm>
            <a:off x="3913101" y="3244334"/>
            <a:ext cx="1317797" cy="369332"/>
          </a:xfrm>
          <a:prstGeom prst="rect">
            <a:avLst/>
          </a:prstGeom>
        </p:spPr>
        <p:txBody>
          <a:bodyPr wrap="none">
            <a:spAutoFit/>
          </a:bodyPr>
          <a:lstStyle/>
          <a:p>
            <a:r>
              <a:rPr lang="fr-FR" dirty="0" err="1" smtClean="0"/>
              <a:t>néoarctique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714356"/>
            <a:ext cx="8229600" cy="714380"/>
          </a:xfrm>
        </p:spPr>
        <p:txBody>
          <a:bodyPr>
            <a:normAutofit fontScale="90000"/>
          </a:bodyPr>
          <a:lstStyle/>
          <a:p>
            <a:r>
              <a:rPr lang="fr-FR" sz="3100" dirty="0" smtClean="0"/>
              <a:t>3-les causes de distribution actuelle des êtres vivants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pPr lvl="0"/>
            <a:r>
              <a:rPr lang="fr-FR" dirty="0"/>
              <a:t>lorsque deux continents se rapprochent ou fusionnent, de nombreux animaux passent d'un continent à un autre, leur implantation étant durable ou non (lorsque les deux Amériques se sont rencontrées il y a 1 million d'années, des animaux du Sud sont allés vers le Nord et </a:t>
            </a:r>
            <a:r>
              <a:rPr lang="fr-FR" i="1" dirty="0"/>
              <a:t>vice versa</a:t>
            </a:r>
            <a:r>
              <a:rPr lang="fr-FR" dirty="0"/>
              <a:t>, certains s'y sont implantés, par exemple les lamas et les grands félins au Sud et les tatous et sarigues au Nord, mais d'autres n'ont pu essaimer et certains se sont éteints pour toujours, comme les paresseux géants; inversement, la séparation de l'Amérique du Sud d'avec l'Afrique avait isolé sa faune depuis l'Ere mésozoïque</a:t>
            </a:r>
            <a:r>
              <a:rPr lang="fr-FR" dirty="0" smtClean="0"/>
              <a:t>).</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86248" y="357166"/>
            <a:ext cx="2313617" cy="135732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034" y="285728"/>
            <a:ext cx="2293155" cy="1528770"/>
          </a:xfrm>
          <a:prstGeom prst="rect">
            <a:avLst/>
          </a:prstGeom>
          <a:noFill/>
          <a:ln w="9525">
            <a:noFill/>
            <a:miter lim="800000"/>
            <a:headEnd/>
            <a:tailEnd/>
          </a:ln>
          <a:effectLst/>
        </p:spPr>
      </p:pic>
      <p:sp>
        <p:nvSpPr>
          <p:cNvPr id="6" name="Rectangle 5"/>
          <p:cNvSpPr/>
          <p:nvPr/>
        </p:nvSpPr>
        <p:spPr>
          <a:xfrm>
            <a:off x="2714612" y="1071546"/>
            <a:ext cx="4665893" cy="369332"/>
          </a:xfrm>
          <a:prstGeom prst="rect">
            <a:avLst/>
          </a:prstGeom>
        </p:spPr>
        <p:txBody>
          <a:bodyPr wrap="none">
            <a:spAutoFit/>
          </a:bodyPr>
          <a:lstStyle/>
          <a:p>
            <a:r>
              <a:rPr lang="fr-FR" dirty="0" smtClean="0"/>
              <a:t>sarigues                                                           tatous</a:t>
            </a:r>
            <a:endParaRPr lang="fr-FR" dirty="0"/>
          </a:p>
        </p:txBody>
      </p:sp>
      <p:pic>
        <p:nvPicPr>
          <p:cNvPr id="4100" name="Picture 4"/>
          <p:cNvPicPr>
            <a:picLocks noChangeAspect="1" noChangeArrowheads="1"/>
          </p:cNvPicPr>
          <p:nvPr/>
        </p:nvPicPr>
        <p:blipFill>
          <a:blip r:embed="rId4"/>
          <a:srcRect/>
          <a:stretch>
            <a:fillRect/>
          </a:stretch>
        </p:blipFill>
        <p:spPr bwMode="auto">
          <a:xfrm>
            <a:off x="2428860" y="2500306"/>
            <a:ext cx="3839549" cy="2071699"/>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7429520" y="2428868"/>
            <a:ext cx="1379463" cy="207645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70000" lnSpcReduction="20000"/>
          </a:bodyPr>
          <a:lstStyle/>
          <a:p>
            <a:pPr lvl="0"/>
            <a:r>
              <a:rPr lang="fr-FR" dirty="0" smtClean="0"/>
              <a:t>dans certains cas, il existe des « zones de transition » d'un ensemble à un autre, surtout lorsqu'ils sont séparés par la terre (le Sahara présente à la fois des traits propres à la région paléarctique et à la région éthiopique).</a:t>
            </a:r>
          </a:p>
          <a:p>
            <a:pPr lvl="0"/>
            <a:r>
              <a:rPr lang="fr-FR" dirty="0" smtClean="0"/>
              <a:t>certains animaux franchissent les barrières d'un ensemble continental à un autre (les migrateurs de longue distance, parmi lesquels de nombreux oiseaux, le font régulièrement, mais certaines espèces peuvent le faire occasionnellement, par les airs ou par voie de mer).</a:t>
            </a:r>
          </a:p>
          <a:p>
            <a:pPr lvl="0"/>
            <a:r>
              <a:rPr lang="fr-FR" dirty="0" smtClean="0"/>
              <a:t>l'impact de l'homme doit être pris en compte, du fait de son implantation, et de l'introduction, volontaire ou non, d'animaux .</a:t>
            </a:r>
          </a:p>
          <a:p>
            <a:pPr lvl="0"/>
            <a:r>
              <a:rPr lang="fr-FR" dirty="0" smtClean="0"/>
              <a:t>beaucoup plus lentement (à l'échelle du millier voire du million d'années), elles suivent les évolutions à long terme du climat, de la géomorphologie et des biocénoses; la faune qui occupait les terres du Mésozoïque était à l'évidence bien différente de la nôtre même si elle avait sa propre zoogéographie.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77500" lnSpcReduction="20000"/>
          </a:bodyPr>
          <a:lstStyle/>
          <a:p>
            <a:pPr>
              <a:buNone/>
            </a:pPr>
            <a:r>
              <a:rPr lang="fr-FR" b="1" dirty="0" smtClean="0"/>
              <a:t> La répartition des êtres vivants dépend des caractéristiques du milieu.</a:t>
            </a:r>
            <a:endParaRPr lang="fr-FR" dirty="0" smtClean="0"/>
          </a:p>
          <a:p>
            <a:r>
              <a:rPr lang="fr-FR" b="1" dirty="0" smtClean="0"/>
              <a:t>- La répartition des êtres vivants dépend de l'exposition au soleil, orientation par rapport à la direction du soleil. En fonction de leurs exigences, les animaux se répartissent dans l'environnement de manière variable.</a:t>
            </a:r>
            <a:br>
              <a:rPr lang="fr-FR" b="1" dirty="0" smtClean="0"/>
            </a:br>
            <a:r>
              <a:rPr lang="fr-FR" b="1" i="1" dirty="0" smtClean="0"/>
              <a:t>Ex : Grillons qui recherchent l'ombre et l'humidité, alors que les phasmes restent au soleil.</a:t>
            </a:r>
            <a:r>
              <a:rPr lang="fr-FR" b="1" dirty="0" smtClean="0"/>
              <a:t/>
            </a:r>
            <a:br>
              <a:rPr lang="fr-FR" b="1" dirty="0" smtClean="0"/>
            </a:br>
            <a:endParaRPr lang="fr-FR" dirty="0" smtClean="0"/>
          </a:p>
          <a:p>
            <a:r>
              <a:rPr lang="fr-FR" b="1" dirty="0" smtClean="0"/>
              <a:t>- La répartition des êtres vivants varie au cours du temps, selon l'heure du jour. Les caractéristiques physiques de l'environnement, température, ensoleillement, humidité sont changeantes tout au long de la journée, ce qui modifie les caractéristiques des milieux de vie et ainsi la répartition des êtres vivants dans l'environnement.</a:t>
            </a:r>
            <a:br>
              <a:rPr lang="fr-FR" b="1" dirty="0" smtClean="0"/>
            </a:br>
            <a:r>
              <a:rPr lang="fr-FR" b="1" i="1" dirty="0" smtClean="0"/>
              <a:t>Ex : grillons et punaises.</a:t>
            </a:r>
            <a:endParaRPr lang="fr-FR" dirty="0" smtClean="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77500" lnSpcReduction="20000"/>
          </a:bodyPr>
          <a:lstStyle/>
          <a:p>
            <a:pPr>
              <a:buNone/>
            </a:pPr>
            <a:r>
              <a:rPr lang="fr-FR" b="1" dirty="0" smtClean="0"/>
              <a:t>L'homme influe sur la répartition des êtres vivants.</a:t>
            </a:r>
            <a:endParaRPr lang="fr-FR" dirty="0" smtClean="0"/>
          </a:p>
          <a:p>
            <a:r>
              <a:rPr lang="fr-FR" b="1" dirty="0" smtClean="0"/>
              <a:t>- Pour répondre à ses besoins, l'homme réalise des aménagements : il construit des routes, des ponts. </a:t>
            </a:r>
          </a:p>
          <a:p>
            <a:r>
              <a:rPr lang="fr-FR" b="1" dirty="0" smtClean="0"/>
              <a:t>Il en résulte des transformations de l'environnement : les formes du terrain (le relief) peuvent être modifiées et la répartition des êtres vivants est généralement modifiée. Dans notre environnement, la répartition des êtres vivants peut avoir d'autres causes, telles que la présence d'un sol, l'abondance d'eau. Ex : Garrigue et Forêt.</a:t>
            </a:r>
            <a:br>
              <a:rPr lang="fr-FR" b="1" dirty="0" smtClean="0"/>
            </a:br>
            <a:r>
              <a:rPr lang="fr-FR" b="1" dirty="0" smtClean="0"/>
              <a:t>- La connaissance des facteurs qui influencent la répartition des êtres vivants dans l'environnement permet de réaliser des élevages d'animaux dans des conditions contrôlées. </a:t>
            </a:r>
            <a:br>
              <a:rPr lang="fr-FR" b="1" dirty="0" smtClean="0"/>
            </a:br>
            <a:r>
              <a:rPr lang="fr-FR" b="1" i="1" dirty="0" smtClean="0"/>
              <a:t>Ex : les phasmes se nourrissent des ronces, les pyrrhocores se nourrissent d'Althaea, les grillons ont besoin d'ombre.</a:t>
            </a:r>
            <a:endParaRPr lang="fr-FR" dirty="0" smtClean="0"/>
          </a:p>
          <a:p>
            <a:pPr>
              <a:buNone/>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597</Words>
  <Application>Microsoft Office PowerPoint</Application>
  <PresentationFormat>Affichage à l'écran (4:3)</PresentationFormat>
  <Paragraphs>91</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Diapositive 1</vt:lpstr>
      <vt:lpstr>Diapositive 2</vt:lpstr>
      <vt:lpstr>2-les empires faunistiques et leurs        distributions</vt:lpstr>
      <vt:lpstr>Diapositive 4</vt:lpstr>
      <vt:lpstr>3-les causes de distribution actuelle des êtres vivants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hassani</dc:creator>
  <cp:lastModifiedBy>hassani</cp:lastModifiedBy>
  <cp:revision>19</cp:revision>
  <dcterms:created xsi:type="dcterms:W3CDTF">2018-04-29T18:34:25Z</dcterms:created>
  <dcterms:modified xsi:type="dcterms:W3CDTF">2018-04-30T07:48:13Z</dcterms:modified>
</cp:coreProperties>
</file>