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handoutMasterIdLst>
    <p:handoutMasterId r:id="rId44"/>
  </p:handoutMasterIdLst>
  <p:sldIdLst>
    <p:sldId id="267" r:id="rId3"/>
    <p:sldId id="329" r:id="rId4"/>
    <p:sldId id="292" r:id="rId5"/>
    <p:sldId id="299" r:id="rId6"/>
    <p:sldId id="300" r:id="rId7"/>
    <p:sldId id="308" r:id="rId8"/>
    <p:sldId id="309" r:id="rId9"/>
    <p:sldId id="310" r:id="rId10"/>
    <p:sldId id="301" r:id="rId11"/>
    <p:sldId id="302" r:id="rId12"/>
    <p:sldId id="311" r:id="rId13"/>
    <p:sldId id="313" r:id="rId14"/>
    <p:sldId id="317" r:id="rId15"/>
    <p:sldId id="318" r:id="rId16"/>
    <p:sldId id="314" r:id="rId17"/>
    <p:sldId id="312" r:id="rId18"/>
    <p:sldId id="297" r:id="rId19"/>
    <p:sldId id="319" r:id="rId21"/>
    <p:sldId id="303" r:id="rId22"/>
    <p:sldId id="304" r:id="rId23"/>
    <p:sldId id="322" r:id="rId24"/>
    <p:sldId id="320" r:id="rId25"/>
    <p:sldId id="306" r:id="rId26"/>
    <p:sldId id="323" r:id="rId27"/>
    <p:sldId id="324" r:id="rId28"/>
    <p:sldId id="325" r:id="rId29"/>
    <p:sldId id="342" r:id="rId30"/>
    <p:sldId id="326" r:id="rId31"/>
    <p:sldId id="327" r:id="rId32"/>
    <p:sldId id="333" r:id="rId33"/>
    <p:sldId id="332" r:id="rId34"/>
    <p:sldId id="331" r:id="rId35"/>
    <p:sldId id="334" r:id="rId36"/>
    <p:sldId id="330" r:id="rId37"/>
    <p:sldId id="336" r:id="rId38"/>
    <p:sldId id="337" r:id="rId39"/>
    <p:sldId id="338" r:id="rId40"/>
    <p:sldId id="339" r:id="rId41"/>
    <p:sldId id="340" r:id="rId42"/>
    <p:sldId id="341" r:id="rId43"/>
  </p:sldIdLst>
  <p:sldSz cx="9144000" cy="6858000" type="screen4x3"/>
  <p:notesSz cx="6858000" cy="9144000"/>
  <p:defaultTextStyle>
    <a:defPPr>
      <a:defRPr lang="fr-FR"/>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6600"/>
    <a:srgbClr val="009900"/>
    <a:srgbClr val="FFFF99"/>
    <a:srgbClr val="66FF33"/>
    <a:srgbClr val="FFCC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8" autoAdjust="0"/>
    <p:restoredTop sz="94660"/>
  </p:normalViewPr>
  <p:slideViewPr>
    <p:cSldViewPr showGuides="1">
      <p:cViewPr varScale="1">
        <p:scale>
          <a:sx n="66" d="100"/>
          <a:sy n="66" d="100"/>
        </p:scale>
        <p:origin x="1276" y="4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19FEF06-D468-4094-BA9D-2D3644E40F6B}" type="doc">
      <dgm:prSet loTypeId="urn:microsoft.com/office/officeart/2005/8/layout/process3" loCatId="process" qsTypeId="urn:microsoft.com/office/officeart/2005/8/quickstyle/simple1" qsCatId="simple" csTypeId="urn:microsoft.com/office/officeart/2005/8/colors/colorful1#1" csCatId="colorful" phldr="1"/>
      <dgm:spPr/>
      <dgm:t>
        <a:bodyPr/>
        <a:lstStyle/>
        <a:p>
          <a:endParaRPr lang="fr-FR"/>
        </a:p>
      </dgm:t>
    </dgm:pt>
    <dgm:pt modelId="{AE1B4F39-4AF4-4C3C-B28C-75969AEBCF90}">
      <dgm:prSet phldrT="[Texte]"/>
      <dgm:spPr/>
      <dgm:t>
        <a:bodyPr/>
        <a:lstStyle/>
        <a:p>
          <a:r>
            <a:rPr lang="fr-FR" dirty="0" smtClean="0"/>
            <a:t>Préparation de la fabrication</a:t>
          </a:r>
          <a:endParaRPr lang="fr-FR" dirty="0"/>
        </a:p>
      </dgm:t>
    </dgm:pt>
    <dgm:pt modelId="{9605D033-09C2-4451-B28C-CE5CB88B6044}" cxnId="{2BD6CF51-545A-473A-9221-91E66AB7D9C8}" type="parTrans">
      <dgm:prSet/>
      <dgm:spPr/>
      <dgm:t>
        <a:bodyPr/>
        <a:lstStyle/>
        <a:p>
          <a:endParaRPr lang="fr-FR"/>
        </a:p>
      </dgm:t>
    </dgm:pt>
    <dgm:pt modelId="{F317654F-8AAF-47C6-A9CA-AC3F89909869}" cxnId="{2BD6CF51-545A-473A-9221-91E66AB7D9C8}" type="sibTrans">
      <dgm:prSet/>
      <dgm:spPr/>
      <dgm:t>
        <a:bodyPr/>
        <a:lstStyle/>
        <a:p>
          <a:endParaRPr lang="fr-FR"/>
        </a:p>
      </dgm:t>
    </dgm:pt>
    <dgm:pt modelId="{995C97B6-5EDC-4574-8EBC-D34801FFD900}">
      <dgm:prSet phldrT="[Texte]"/>
      <dgm:spPr/>
      <dgm:t>
        <a:bodyPr/>
        <a:lstStyle/>
        <a:p>
          <a:r>
            <a:rPr lang="fr-FR" dirty="0" smtClean="0"/>
            <a:t>Etablissement des gammes de fabrication/Assemblage</a:t>
          </a:r>
          <a:endParaRPr lang="fr-FR" dirty="0"/>
        </a:p>
      </dgm:t>
    </dgm:pt>
    <dgm:pt modelId="{F38F8CCA-3B40-4AC1-857D-F3FD4E5B6DAF}" cxnId="{E780C4D8-337E-4CCB-A333-44D06D8CBD77}" type="parTrans">
      <dgm:prSet/>
      <dgm:spPr/>
      <dgm:t>
        <a:bodyPr/>
        <a:lstStyle/>
        <a:p>
          <a:endParaRPr lang="fr-FR"/>
        </a:p>
      </dgm:t>
    </dgm:pt>
    <dgm:pt modelId="{63F937F9-F393-421F-85B3-8D8E40926323}" cxnId="{E780C4D8-337E-4CCB-A333-44D06D8CBD77}" type="sibTrans">
      <dgm:prSet/>
      <dgm:spPr/>
      <dgm:t>
        <a:bodyPr/>
        <a:lstStyle/>
        <a:p>
          <a:endParaRPr lang="fr-FR"/>
        </a:p>
      </dgm:t>
    </dgm:pt>
    <dgm:pt modelId="{B0399BB3-65E7-4DCE-97F7-3554E1B1B182}">
      <dgm:prSet phldrT="[Texte]"/>
      <dgm:spPr/>
      <dgm:t>
        <a:bodyPr/>
        <a:lstStyle/>
        <a:p>
          <a:r>
            <a:rPr lang="fr-FR" dirty="0" smtClean="0"/>
            <a:t>Mise en place de la ligne de production</a:t>
          </a:r>
          <a:endParaRPr lang="fr-FR" dirty="0"/>
        </a:p>
      </dgm:t>
    </dgm:pt>
    <dgm:pt modelId="{2D4A9A7B-8B1B-4378-8938-B4DF4AA5FF97}" cxnId="{EBB961D3-06DA-4938-A4AD-0CF5EA174923}" type="parTrans">
      <dgm:prSet/>
      <dgm:spPr/>
      <dgm:t>
        <a:bodyPr/>
        <a:lstStyle/>
        <a:p>
          <a:endParaRPr lang="fr-FR"/>
        </a:p>
      </dgm:t>
    </dgm:pt>
    <dgm:pt modelId="{3BC6F8C2-1606-4697-A013-FA2FE5445F04}" cxnId="{EBB961D3-06DA-4938-A4AD-0CF5EA174923}" type="sibTrans">
      <dgm:prSet/>
      <dgm:spPr/>
      <dgm:t>
        <a:bodyPr/>
        <a:lstStyle/>
        <a:p>
          <a:endParaRPr lang="fr-FR"/>
        </a:p>
      </dgm:t>
    </dgm:pt>
    <dgm:pt modelId="{D8236E78-9FBE-4E1F-A55D-952378BCB62B}">
      <dgm:prSet phldrT="[Texte]"/>
      <dgm:spPr/>
      <dgm:t>
        <a:bodyPr/>
        <a:lstStyle/>
        <a:p>
          <a:r>
            <a:rPr lang="fr-FR" dirty="0" smtClean="0"/>
            <a:t>Réception de la ligne de production, des différents postes de montage</a:t>
          </a:r>
          <a:endParaRPr lang="fr-FR" dirty="0"/>
        </a:p>
      </dgm:t>
    </dgm:pt>
    <dgm:pt modelId="{2621A52A-9E14-4E7A-98D3-58B4096412D3}" cxnId="{BA8910EB-9FAE-4594-8319-1E90A3761D2F}" type="parTrans">
      <dgm:prSet/>
      <dgm:spPr/>
      <dgm:t>
        <a:bodyPr/>
        <a:lstStyle/>
        <a:p>
          <a:endParaRPr lang="fr-FR"/>
        </a:p>
      </dgm:t>
    </dgm:pt>
    <dgm:pt modelId="{3DD7E614-9112-43B0-B1D3-0610ED350688}" cxnId="{BA8910EB-9FAE-4594-8319-1E90A3761D2F}" type="sibTrans">
      <dgm:prSet/>
      <dgm:spPr/>
      <dgm:t>
        <a:bodyPr/>
        <a:lstStyle/>
        <a:p>
          <a:endParaRPr lang="fr-FR"/>
        </a:p>
      </dgm:t>
    </dgm:pt>
    <dgm:pt modelId="{20C23528-570C-45D9-8E18-B41181027781}">
      <dgm:prSet phldrT="[Texte]"/>
      <dgm:spPr/>
      <dgm:t>
        <a:bodyPr/>
        <a:lstStyle/>
        <a:p>
          <a:r>
            <a:rPr lang="fr-FR" dirty="0" smtClean="0"/>
            <a:t>Lancement de la ligne de production</a:t>
          </a:r>
          <a:endParaRPr lang="fr-FR" dirty="0"/>
        </a:p>
      </dgm:t>
    </dgm:pt>
    <dgm:pt modelId="{28428BE4-41A4-44D3-9ED5-747447FC5E83}" cxnId="{5EBCAA01-7616-4CAB-A61B-94012B6DC565}" type="parTrans">
      <dgm:prSet/>
      <dgm:spPr/>
      <dgm:t>
        <a:bodyPr/>
        <a:lstStyle/>
        <a:p>
          <a:endParaRPr lang="fr-FR"/>
        </a:p>
      </dgm:t>
    </dgm:pt>
    <dgm:pt modelId="{B5291B45-0E6D-48FC-8E17-ADB43439B1B5}" cxnId="{5EBCAA01-7616-4CAB-A61B-94012B6DC565}" type="sibTrans">
      <dgm:prSet/>
      <dgm:spPr/>
      <dgm:t>
        <a:bodyPr/>
        <a:lstStyle/>
        <a:p>
          <a:endParaRPr lang="fr-FR"/>
        </a:p>
      </dgm:t>
    </dgm:pt>
    <dgm:pt modelId="{64EB4AF1-CD20-4841-8B7E-6BC5129F35DB}">
      <dgm:prSet phldrT="[Texte]"/>
      <dgm:spPr/>
      <dgm:t>
        <a:bodyPr/>
        <a:lstStyle/>
        <a:p>
          <a:r>
            <a:rPr lang="fr-FR" dirty="0" smtClean="0"/>
            <a:t>Amélioration, optimisation du processus (sécurité/qualité)</a:t>
          </a:r>
          <a:endParaRPr lang="fr-FR" dirty="0"/>
        </a:p>
      </dgm:t>
    </dgm:pt>
    <dgm:pt modelId="{7509E1FE-6BED-4B39-A402-56BC0084BE45}" cxnId="{4DDDAC84-04FB-4426-A19B-9E11D3170613}" type="parTrans">
      <dgm:prSet/>
      <dgm:spPr/>
      <dgm:t>
        <a:bodyPr/>
        <a:lstStyle/>
        <a:p>
          <a:endParaRPr lang="fr-FR"/>
        </a:p>
      </dgm:t>
    </dgm:pt>
    <dgm:pt modelId="{30630E7C-6A99-41C7-AF18-9E3AC1C3AF47}" cxnId="{4DDDAC84-04FB-4426-A19B-9E11D3170613}" type="sibTrans">
      <dgm:prSet/>
      <dgm:spPr/>
      <dgm:t>
        <a:bodyPr/>
        <a:lstStyle/>
        <a:p>
          <a:endParaRPr lang="fr-FR"/>
        </a:p>
      </dgm:t>
    </dgm:pt>
    <dgm:pt modelId="{778CC882-A3EF-4CA0-8A80-CF30AD58664B}">
      <dgm:prSet/>
      <dgm:spPr/>
      <dgm:t>
        <a:bodyPr/>
        <a:lstStyle/>
        <a:p>
          <a:r>
            <a:rPr lang="fr-FR" dirty="0" smtClean="0"/>
            <a:t>Etablir l’échéancier financier de la composants/matières premières nécessaires</a:t>
          </a:r>
          <a:endParaRPr lang="fr-FR" dirty="0"/>
        </a:p>
      </dgm:t>
    </dgm:pt>
    <dgm:pt modelId="{1B5E7C94-7CA0-44F1-AB44-408C74F4FF4B}" cxnId="{6671AD51-4218-4F7C-B990-40B203F48011}" type="parTrans">
      <dgm:prSet/>
      <dgm:spPr/>
      <dgm:t>
        <a:bodyPr/>
        <a:lstStyle/>
        <a:p>
          <a:endParaRPr lang="fr-FR"/>
        </a:p>
      </dgm:t>
    </dgm:pt>
    <dgm:pt modelId="{CA8DC031-0F97-415E-9D4D-7F9AEC0707D1}" cxnId="{6671AD51-4218-4F7C-B990-40B203F48011}" type="sibTrans">
      <dgm:prSet/>
      <dgm:spPr/>
      <dgm:t>
        <a:bodyPr/>
        <a:lstStyle/>
        <a:p>
          <a:endParaRPr lang="fr-FR"/>
        </a:p>
      </dgm:t>
    </dgm:pt>
    <dgm:pt modelId="{A9340250-AC81-4DB0-A7AB-E2462F50E51A}">
      <dgm:prSet/>
      <dgm:spPr/>
      <dgm:t>
        <a:bodyPr/>
        <a:lstStyle/>
        <a:p>
          <a:r>
            <a:rPr lang="fr-FR" dirty="0" smtClean="0"/>
            <a:t>Implantation de la ligne</a:t>
          </a:r>
          <a:endParaRPr lang="fr-FR" dirty="0"/>
        </a:p>
      </dgm:t>
    </dgm:pt>
    <dgm:pt modelId="{37FF03EA-E49C-4617-9CF5-3FC693E2B4F3}" cxnId="{1909F210-0B33-49AE-B3E6-3600EDCEB078}" type="parTrans">
      <dgm:prSet/>
      <dgm:spPr/>
      <dgm:t>
        <a:bodyPr/>
        <a:lstStyle/>
        <a:p>
          <a:endParaRPr lang="fr-FR"/>
        </a:p>
      </dgm:t>
    </dgm:pt>
    <dgm:pt modelId="{2A99FEE2-A550-42D5-A3EE-210D79F040F0}" cxnId="{1909F210-0B33-49AE-B3E6-3600EDCEB078}" type="sibTrans">
      <dgm:prSet/>
      <dgm:spPr/>
      <dgm:t>
        <a:bodyPr/>
        <a:lstStyle/>
        <a:p>
          <a:endParaRPr lang="fr-FR"/>
        </a:p>
      </dgm:t>
    </dgm:pt>
    <dgm:pt modelId="{BACFD99B-A559-4DAC-98A1-8FC049A4213C}">
      <dgm:prSet/>
      <dgm:spPr/>
      <dgm:t>
        <a:bodyPr/>
        <a:lstStyle/>
        <a:p>
          <a:r>
            <a:rPr lang="fr-FR" smtClean="0"/>
            <a:t>Préparation des fiches de postes</a:t>
          </a:r>
          <a:endParaRPr lang="fr-FR" dirty="0"/>
        </a:p>
      </dgm:t>
    </dgm:pt>
    <dgm:pt modelId="{58FE0245-4D4A-41A2-84F1-7BE6B262D762}" cxnId="{E6BC0207-61C7-4119-82EF-20AA1AD9727B}" type="parTrans">
      <dgm:prSet/>
      <dgm:spPr/>
      <dgm:t>
        <a:bodyPr/>
        <a:lstStyle/>
        <a:p>
          <a:endParaRPr lang="fr-FR"/>
        </a:p>
      </dgm:t>
    </dgm:pt>
    <dgm:pt modelId="{4774916F-B5D9-4539-A135-27A019C0737A}" cxnId="{E6BC0207-61C7-4119-82EF-20AA1AD9727B}" type="sibTrans">
      <dgm:prSet/>
      <dgm:spPr/>
      <dgm:t>
        <a:bodyPr/>
        <a:lstStyle/>
        <a:p>
          <a:endParaRPr lang="fr-FR"/>
        </a:p>
      </dgm:t>
    </dgm:pt>
    <dgm:pt modelId="{7D18372F-0701-47CD-B6C8-12D3DFAA72BD}">
      <dgm:prSet/>
      <dgm:spPr/>
      <dgm:t>
        <a:bodyPr/>
        <a:lstStyle/>
        <a:p>
          <a:r>
            <a:rPr lang="fr-FR" smtClean="0"/>
            <a:t>Organisation logistique…</a:t>
          </a:r>
          <a:endParaRPr lang="fr-FR" dirty="0"/>
        </a:p>
      </dgm:t>
    </dgm:pt>
    <dgm:pt modelId="{887783DC-F493-4721-A622-A61B6A94F36B}" cxnId="{352F4B06-B8FC-4FE9-B839-CEC74975A072}" type="parTrans">
      <dgm:prSet/>
      <dgm:spPr/>
      <dgm:t>
        <a:bodyPr/>
        <a:lstStyle/>
        <a:p>
          <a:endParaRPr lang="fr-FR"/>
        </a:p>
      </dgm:t>
    </dgm:pt>
    <dgm:pt modelId="{3366CBCA-E56B-4214-81A9-1CC0E9409F77}" cxnId="{352F4B06-B8FC-4FE9-B839-CEC74975A072}" type="sibTrans">
      <dgm:prSet/>
      <dgm:spPr/>
      <dgm:t>
        <a:bodyPr/>
        <a:lstStyle/>
        <a:p>
          <a:endParaRPr lang="fr-FR"/>
        </a:p>
      </dgm:t>
    </dgm:pt>
    <dgm:pt modelId="{9226889E-E009-4DEE-8AFE-FF68437618D2}">
      <dgm:prSet phldrT="[Texte]"/>
      <dgm:spPr/>
      <dgm:t>
        <a:bodyPr/>
        <a:lstStyle/>
        <a:p>
          <a:r>
            <a:rPr lang="fr-FR" dirty="0" smtClean="0"/>
            <a:t>Formation des opérateurs</a:t>
          </a:r>
          <a:endParaRPr lang="fr-FR" dirty="0"/>
        </a:p>
      </dgm:t>
    </dgm:pt>
    <dgm:pt modelId="{EFF18CC8-0BEF-4026-8E1E-352179EDDD68}" cxnId="{B3DBDC89-883D-4909-8760-A332E3657A2B}" type="parTrans">
      <dgm:prSet/>
      <dgm:spPr/>
      <dgm:t>
        <a:bodyPr/>
        <a:lstStyle/>
        <a:p>
          <a:endParaRPr lang="fr-FR"/>
        </a:p>
      </dgm:t>
    </dgm:pt>
    <dgm:pt modelId="{0E32EC6B-EF23-4CE3-89E8-8C3370BFFB82}" cxnId="{B3DBDC89-883D-4909-8760-A332E3657A2B}" type="sibTrans">
      <dgm:prSet/>
      <dgm:spPr/>
      <dgm:t>
        <a:bodyPr/>
        <a:lstStyle/>
        <a:p>
          <a:endParaRPr lang="fr-FR"/>
        </a:p>
      </dgm:t>
    </dgm:pt>
    <dgm:pt modelId="{607C2BFA-D8B7-4885-A6E2-8A74334D2CC0}">
      <dgm:prSet phldrT="[Texte]"/>
      <dgm:spPr/>
      <dgm:t>
        <a:bodyPr/>
        <a:lstStyle/>
        <a:p>
          <a:r>
            <a:rPr lang="fr-FR" dirty="0" smtClean="0"/>
            <a:t>Monter en cadence de production</a:t>
          </a:r>
          <a:endParaRPr lang="fr-FR" dirty="0"/>
        </a:p>
      </dgm:t>
    </dgm:pt>
    <dgm:pt modelId="{82F009A7-515F-4D7F-AFB6-BE5D334619C1}" cxnId="{CF647F0B-3DB2-4BE0-B7D0-BBD80CD727D9}" type="parTrans">
      <dgm:prSet/>
      <dgm:spPr/>
      <dgm:t>
        <a:bodyPr/>
        <a:lstStyle/>
        <a:p>
          <a:endParaRPr lang="fr-FR"/>
        </a:p>
      </dgm:t>
    </dgm:pt>
    <dgm:pt modelId="{26DCCBDF-6196-42B7-84DE-67B7E30EAF09}" cxnId="{CF647F0B-3DB2-4BE0-B7D0-BBD80CD727D9}" type="sibTrans">
      <dgm:prSet/>
      <dgm:spPr/>
      <dgm:t>
        <a:bodyPr/>
        <a:lstStyle/>
        <a:p>
          <a:endParaRPr lang="fr-FR"/>
        </a:p>
      </dgm:t>
    </dgm:pt>
    <dgm:pt modelId="{2F0CB667-B546-4AF5-96E4-E770871482A1}" type="pres">
      <dgm:prSet presAssocID="{419FEF06-D468-4094-BA9D-2D3644E40F6B}" presName="linearFlow" presStyleCnt="0">
        <dgm:presLayoutVars>
          <dgm:dir/>
          <dgm:animLvl val="lvl"/>
          <dgm:resizeHandles val="exact"/>
        </dgm:presLayoutVars>
      </dgm:prSet>
      <dgm:spPr/>
      <dgm:t>
        <a:bodyPr/>
        <a:lstStyle/>
        <a:p>
          <a:endParaRPr lang="fr-FR"/>
        </a:p>
      </dgm:t>
    </dgm:pt>
    <dgm:pt modelId="{B47091AE-0FFA-42F9-9516-D074A0029709}" type="pres">
      <dgm:prSet presAssocID="{AE1B4F39-4AF4-4C3C-B28C-75969AEBCF90}" presName="composite" presStyleCnt="0"/>
      <dgm:spPr/>
    </dgm:pt>
    <dgm:pt modelId="{734E387C-4DA2-4A25-B9C4-07121BD1B48D}" type="pres">
      <dgm:prSet presAssocID="{AE1B4F39-4AF4-4C3C-B28C-75969AEBCF90}" presName="parTx" presStyleLbl="node1" presStyleIdx="0" presStyleCnt="3">
        <dgm:presLayoutVars>
          <dgm:chMax val="0"/>
          <dgm:chPref val="0"/>
          <dgm:bulletEnabled val="1"/>
        </dgm:presLayoutVars>
      </dgm:prSet>
      <dgm:spPr/>
      <dgm:t>
        <a:bodyPr/>
        <a:lstStyle/>
        <a:p>
          <a:endParaRPr lang="fr-FR"/>
        </a:p>
      </dgm:t>
    </dgm:pt>
    <dgm:pt modelId="{B4148938-C9F3-4877-A2D8-DE6428E9A093}" type="pres">
      <dgm:prSet presAssocID="{AE1B4F39-4AF4-4C3C-B28C-75969AEBCF90}" presName="parSh" presStyleLbl="node1" presStyleIdx="0" presStyleCnt="3"/>
      <dgm:spPr/>
      <dgm:t>
        <a:bodyPr/>
        <a:lstStyle/>
        <a:p>
          <a:endParaRPr lang="fr-FR"/>
        </a:p>
      </dgm:t>
    </dgm:pt>
    <dgm:pt modelId="{FD56A6BF-A44B-42DA-8E73-18B45B9056F0}" type="pres">
      <dgm:prSet presAssocID="{AE1B4F39-4AF4-4C3C-B28C-75969AEBCF90}" presName="desTx" presStyleLbl="fgAcc1" presStyleIdx="0" presStyleCnt="3">
        <dgm:presLayoutVars>
          <dgm:bulletEnabled val="1"/>
        </dgm:presLayoutVars>
      </dgm:prSet>
      <dgm:spPr/>
      <dgm:t>
        <a:bodyPr/>
        <a:lstStyle/>
        <a:p>
          <a:endParaRPr lang="fr-FR"/>
        </a:p>
      </dgm:t>
    </dgm:pt>
    <dgm:pt modelId="{D191DFBE-A1AD-499B-82D1-E03EE37989CF}" type="pres">
      <dgm:prSet presAssocID="{F317654F-8AAF-47C6-A9CA-AC3F89909869}" presName="sibTrans" presStyleLbl="sibTrans2D1" presStyleIdx="0" presStyleCnt="2"/>
      <dgm:spPr/>
      <dgm:t>
        <a:bodyPr/>
        <a:lstStyle/>
        <a:p>
          <a:endParaRPr lang="fr-FR"/>
        </a:p>
      </dgm:t>
    </dgm:pt>
    <dgm:pt modelId="{B26DA2FC-A08E-4795-8505-21564BC915C0}" type="pres">
      <dgm:prSet presAssocID="{F317654F-8AAF-47C6-A9CA-AC3F89909869}" presName="connTx" presStyleLbl="sibTrans2D1" presStyleIdx="0" presStyleCnt="2"/>
      <dgm:spPr/>
      <dgm:t>
        <a:bodyPr/>
        <a:lstStyle/>
        <a:p>
          <a:endParaRPr lang="fr-FR"/>
        </a:p>
      </dgm:t>
    </dgm:pt>
    <dgm:pt modelId="{42F4AA0D-53DC-4E84-9BB6-379DCDC980AB}" type="pres">
      <dgm:prSet presAssocID="{B0399BB3-65E7-4DCE-97F7-3554E1B1B182}" presName="composite" presStyleCnt="0"/>
      <dgm:spPr/>
    </dgm:pt>
    <dgm:pt modelId="{358E6E75-C274-4E8B-8A03-ACC030DE539C}" type="pres">
      <dgm:prSet presAssocID="{B0399BB3-65E7-4DCE-97F7-3554E1B1B182}" presName="parTx" presStyleLbl="node1" presStyleIdx="0" presStyleCnt="3">
        <dgm:presLayoutVars>
          <dgm:chMax val="0"/>
          <dgm:chPref val="0"/>
          <dgm:bulletEnabled val="1"/>
        </dgm:presLayoutVars>
      </dgm:prSet>
      <dgm:spPr/>
      <dgm:t>
        <a:bodyPr/>
        <a:lstStyle/>
        <a:p>
          <a:endParaRPr lang="fr-FR"/>
        </a:p>
      </dgm:t>
    </dgm:pt>
    <dgm:pt modelId="{6003E620-F9A8-4BBD-839F-4BB470E516DB}" type="pres">
      <dgm:prSet presAssocID="{B0399BB3-65E7-4DCE-97F7-3554E1B1B182}" presName="parSh" presStyleLbl="node1" presStyleIdx="1" presStyleCnt="3"/>
      <dgm:spPr/>
      <dgm:t>
        <a:bodyPr/>
        <a:lstStyle/>
        <a:p>
          <a:endParaRPr lang="fr-FR"/>
        </a:p>
      </dgm:t>
    </dgm:pt>
    <dgm:pt modelId="{C811C012-2B1E-40BA-A336-32F3018EE494}" type="pres">
      <dgm:prSet presAssocID="{B0399BB3-65E7-4DCE-97F7-3554E1B1B182}" presName="desTx" presStyleLbl="fgAcc1" presStyleIdx="1" presStyleCnt="3">
        <dgm:presLayoutVars>
          <dgm:bulletEnabled val="1"/>
        </dgm:presLayoutVars>
      </dgm:prSet>
      <dgm:spPr/>
      <dgm:t>
        <a:bodyPr/>
        <a:lstStyle/>
        <a:p>
          <a:endParaRPr lang="fr-FR"/>
        </a:p>
      </dgm:t>
    </dgm:pt>
    <dgm:pt modelId="{87F59773-55BD-4BD9-BEE5-A7D55D692917}" type="pres">
      <dgm:prSet presAssocID="{3BC6F8C2-1606-4697-A013-FA2FE5445F04}" presName="sibTrans" presStyleLbl="sibTrans2D1" presStyleIdx="1" presStyleCnt="2"/>
      <dgm:spPr/>
      <dgm:t>
        <a:bodyPr/>
        <a:lstStyle/>
        <a:p>
          <a:endParaRPr lang="fr-FR"/>
        </a:p>
      </dgm:t>
    </dgm:pt>
    <dgm:pt modelId="{B94C62D7-E9B1-4020-B5C7-97E4A6BB5141}" type="pres">
      <dgm:prSet presAssocID="{3BC6F8C2-1606-4697-A013-FA2FE5445F04}" presName="connTx" presStyleLbl="sibTrans2D1" presStyleIdx="1" presStyleCnt="2"/>
      <dgm:spPr/>
      <dgm:t>
        <a:bodyPr/>
        <a:lstStyle/>
        <a:p>
          <a:endParaRPr lang="fr-FR"/>
        </a:p>
      </dgm:t>
    </dgm:pt>
    <dgm:pt modelId="{DCDD0CA2-1E68-46D0-840B-26C836601217}" type="pres">
      <dgm:prSet presAssocID="{20C23528-570C-45D9-8E18-B41181027781}" presName="composite" presStyleCnt="0"/>
      <dgm:spPr/>
    </dgm:pt>
    <dgm:pt modelId="{DF341C40-65FA-40A3-8405-558722265E35}" type="pres">
      <dgm:prSet presAssocID="{20C23528-570C-45D9-8E18-B41181027781}" presName="parTx" presStyleLbl="node1" presStyleIdx="1" presStyleCnt="3">
        <dgm:presLayoutVars>
          <dgm:chMax val="0"/>
          <dgm:chPref val="0"/>
          <dgm:bulletEnabled val="1"/>
        </dgm:presLayoutVars>
      </dgm:prSet>
      <dgm:spPr/>
      <dgm:t>
        <a:bodyPr/>
        <a:lstStyle/>
        <a:p>
          <a:endParaRPr lang="fr-FR"/>
        </a:p>
      </dgm:t>
    </dgm:pt>
    <dgm:pt modelId="{A0D794AB-BC25-4058-A21E-20763DA17C9E}" type="pres">
      <dgm:prSet presAssocID="{20C23528-570C-45D9-8E18-B41181027781}" presName="parSh" presStyleLbl="node1" presStyleIdx="2" presStyleCnt="3"/>
      <dgm:spPr/>
      <dgm:t>
        <a:bodyPr/>
        <a:lstStyle/>
        <a:p>
          <a:endParaRPr lang="fr-FR"/>
        </a:p>
      </dgm:t>
    </dgm:pt>
    <dgm:pt modelId="{A1C3E071-6469-4937-BFF4-73BC81CA656B}" type="pres">
      <dgm:prSet presAssocID="{20C23528-570C-45D9-8E18-B41181027781}" presName="desTx" presStyleLbl="fgAcc1" presStyleIdx="2" presStyleCnt="3">
        <dgm:presLayoutVars>
          <dgm:bulletEnabled val="1"/>
        </dgm:presLayoutVars>
      </dgm:prSet>
      <dgm:spPr/>
      <dgm:t>
        <a:bodyPr/>
        <a:lstStyle/>
        <a:p>
          <a:endParaRPr lang="fr-FR"/>
        </a:p>
      </dgm:t>
    </dgm:pt>
  </dgm:ptLst>
  <dgm:cxnLst>
    <dgm:cxn modelId="{6671AD51-4218-4F7C-B990-40B203F48011}" srcId="{AE1B4F39-4AF4-4C3C-B28C-75969AEBCF90}" destId="{778CC882-A3EF-4CA0-8A80-CF30AD58664B}" srcOrd="1" destOrd="0" parTransId="{1B5E7C94-7CA0-44F1-AB44-408C74F4FF4B}" sibTransId="{CA8DC031-0F97-415E-9D4D-7F9AEC0707D1}"/>
    <dgm:cxn modelId="{F9CDB752-12FE-48C3-8587-05ABFE2A8716}" type="presOf" srcId="{D8236E78-9FBE-4E1F-A55D-952378BCB62B}" destId="{C811C012-2B1E-40BA-A336-32F3018EE494}" srcOrd="0" destOrd="0" presId="urn:microsoft.com/office/officeart/2005/8/layout/process3"/>
    <dgm:cxn modelId="{D0405D0A-44AE-474E-9E8E-F5DB54E6E29F}" type="presOf" srcId="{AE1B4F39-4AF4-4C3C-B28C-75969AEBCF90}" destId="{734E387C-4DA2-4A25-B9C4-07121BD1B48D}" srcOrd="0" destOrd="0" presId="urn:microsoft.com/office/officeart/2005/8/layout/process3"/>
    <dgm:cxn modelId="{E6BC0207-61C7-4119-82EF-20AA1AD9727B}" srcId="{B0399BB3-65E7-4DCE-97F7-3554E1B1B182}" destId="{BACFD99B-A559-4DAC-98A1-8FC049A4213C}" srcOrd="2" destOrd="0" parTransId="{58FE0245-4D4A-41A2-84F1-7BE6B262D762}" sibTransId="{4774916F-B5D9-4539-A135-27A019C0737A}"/>
    <dgm:cxn modelId="{A19337DE-EF21-4F7D-9883-11BDFD5BD9C7}" type="presOf" srcId="{F317654F-8AAF-47C6-A9CA-AC3F89909869}" destId="{D191DFBE-A1AD-499B-82D1-E03EE37989CF}" srcOrd="0" destOrd="0" presId="urn:microsoft.com/office/officeart/2005/8/layout/process3"/>
    <dgm:cxn modelId="{FCA6E108-61F1-4584-AD11-7A7028FDB28D}" type="presOf" srcId="{20C23528-570C-45D9-8E18-B41181027781}" destId="{DF341C40-65FA-40A3-8405-558722265E35}" srcOrd="0" destOrd="0" presId="urn:microsoft.com/office/officeart/2005/8/layout/process3"/>
    <dgm:cxn modelId="{4DDDAC84-04FB-4426-A19B-9E11D3170613}" srcId="{20C23528-570C-45D9-8E18-B41181027781}" destId="{64EB4AF1-CD20-4841-8B7E-6BC5129F35DB}" srcOrd="0" destOrd="0" parTransId="{7509E1FE-6BED-4B39-A402-56BC0084BE45}" sibTransId="{30630E7C-6A99-41C7-AF18-9E3AC1C3AF47}"/>
    <dgm:cxn modelId="{D46AE899-BA67-4105-8D76-3390C391E22C}" type="presOf" srcId="{A9340250-AC81-4DB0-A7AB-E2462F50E51A}" destId="{C811C012-2B1E-40BA-A336-32F3018EE494}" srcOrd="0" destOrd="1" presId="urn:microsoft.com/office/officeart/2005/8/layout/process3"/>
    <dgm:cxn modelId="{FF64E8A5-5ECA-42D3-A0D6-4DD5D1EFA6F3}" type="presOf" srcId="{995C97B6-5EDC-4574-8EBC-D34801FFD900}" destId="{FD56A6BF-A44B-42DA-8E73-18B45B9056F0}" srcOrd="0" destOrd="0" presId="urn:microsoft.com/office/officeart/2005/8/layout/process3"/>
    <dgm:cxn modelId="{D4AF3D84-72FD-4B02-BAB2-88A0A7011E2A}" type="presOf" srcId="{7D18372F-0701-47CD-B6C8-12D3DFAA72BD}" destId="{C811C012-2B1E-40BA-A336-32F3018EE494}" srcOrd="0" destOrd="3" presId="urn:microsoft.com/office/officeart/2005/8/layout/process3"/>
    <dgm:cxn modelId="{CF647F0B-3DB2-4BE0-B7D0-BBD80CD727D9}" srcId="{20C23528-570C-45D9-8E18-B41181027781}" destId="{607C2BFA-D8B7-4885-A6E2-8A74334D2CC0}" srcOrd="2" destOrd="0" parTransId="{82F009A7-515F-4D7F-AFB6-BE5D334619C1}" sibTransId="{26DCCBDF-6196-42B7-84DE-67B7E30EAF09}"/>
    <dgm:cxn modelId="{F333E16F-4376-483F-BCBB-422FDAA2E82D}" type="presOf" srcId="{3BC6F8C2-1606-4697-A013-FA2FE5445F04}" destId="{87F59773-55BD-4BD9-BEE5-A7D55D692917}" srcOrd="0" destOrd="0" presId="urn:microsoft.com/office/officeart/2005/8/layout/process3"/>
    <dgm:cxn modelId="{291352FC-44EF-44BD-A034-F259889B2F4F}" type="presOf" srcId="{F317654F-8AAF-47C6-A9CA-AC3F89909869}" destId="{B26DA2FC-A08E-4795-8505-21564BC915C0}" srcOrd="1" destOrd="0" presId="urn:microsoft.com/office/officeart/2005/8/layout/process3"/>
    <dgm:cxn modelId="{EBB961D3-06DA-4938-A4AD-0CF5EA174923}" srcId="{419FEF06-D468-4094-BA9D-2D3644E40F6B}" destId="{B0399BB3-65E7-4DCE-97F7-3554E1B1B182}" srcOrd="1" destOrd="0" parTransId="{2D4A9A7B-8B1B-4378-8938-B4DF4AA5FF97}" sibTransId="{3BC6F8C2-1606-4697-A013-FA2FE5445F04}"/>
    <dgm:cxn modelId="{32ABD0B0-164B-40E6-AA18-636D4DE039FC}" type="presOf" srcId="{9226889E-E009-4DEE-8AFE-FF68437618D2}" destId="{A1C3E071-6469-4937-BFF4-73BC81CA656B}" srcOrd="0" destOrd="1" presId="urn:microsoft.com/office/officeart/2005/8/layout/process3"/>
    <dgm:cxn modelId="{5CB8212C-CA42-49D7-9E8F-B261D3382D49}" type="presOf" srcId="{607C2BFA-D8B7-4885-A6E2-8A74334D2CC0}" destId="{A1C3E071-6469-4937-BFF4-73BC81CA656B}" srcOrd="0" destOrd="2" presId="urn:microsoft.com/office/officeart/2005/8/layout/process3"/>
    <dgm:cxn modelId="{CB903526-2324-4A4D-9036-3333E6E9680A}" type="presOf" srcId="{B0399BB3-65E7-4DCE-97F7-3554E1B1B182}" destId="{358E6E75-C274-4E8B-8A03-ACC030DE539C}" srcOrd="0" destOrd="0" presId="urn:microsoft.com/office/officeart/2005/8/layout/process3"/>
    <dgm:cxn modelId="{973F2C41-AD3C-474C-AEDC-0A5C96F4F3A3}" type="presOf" srcId="{AE1B4F39-4AF4-4C3C-B28C-75969AEBCF90}" destId="{B4148938-C9F3-4877-A2D8-DE6428E9A093}" srcOrd="1" destOrd="0" presId="urn:microsoft.com/office/officeart/2005/8/layout/process3"/>
    <dgm:cxn modelId="{1909F210-0B33-49AE-B3E6-3600EDCEB078}" srcId="{B0399BB3-65E7-4DCE-97F7-3554E1B1B182}" destId="{A9340250-AC81-4DB0-A7AB-E2462F50E51A}" srcOrd="1" destOrd="0" parTransId="{37FF03EA-E49C-4617-9CF5-3FC693E2B4F3}" sibTransId="{2A99FEE2-A550-42D5-A3EE-210D79F040F0}"/>
    <dgm:cxn modelId="{B3DBDC89-883D-4909-8760-A332E3657A2B}" srcId="{20C23528-570C-45D9-8E18-B41181027781}" destId="{9226889E-E009-4DEE-8AFE-FF68437618D2}" srcOrd="1" destOrd="0" parTransId="{EFF18CC8-0BEF-4026-8E1E-352179EDDD68}" sibTransId="{0E32EC6B-EF23-4CE3-89E8-8C3370BFFB82}"/>
    <dgm:cxn modelId="{2BD6CF51-545A-473A-9221-91E66AB7D9C8}" srcId="{419FEF06-D468-4094-BA9D-2D3644E40F6B}" destId="{AE1B4F39-4AF4-4C3C-B28C-75969AEBCF90}" srcOrd="0" destOrd="0" parTransId="{9605D033-09C2-4451-B28C-CE5CB88B6044}" sibTransId="{F317654F-8AAF-47C6-A9CA-AC3F89909869}"/>
    <dgm:cxn modelId="{60AB3B5D-A344-4698-82EF-CA38094A204D}" type="presOf" srcId="{3BC6F8C2-1606-4697-A013-FA2FE5445F04}" destId="{B94C62D7-E9B1-4020-B5C7-97E4A6BB5141}" srcOrd="1" destOrd="0" presId="urn:microsoft.com/office/officeart/2005/8/layout/process3"/>
    <dgm:cxn modelId="{5EBCAA01-7616-4CAB-A61B-94012B6DC565}" srcId="{419FEF06-D468-4094-BA9D-2D3644E40F6B}" destId="{20C23528-570C-45D9-8E18-B41181027781}" srcOrd="2" destOrd="0" parTransId="{28428BE4-41A4-44D3-9ED5-747447FC5E83}" sibTransId="{B5291B45-0E6D-48FC-8E17-ADB43439B1B5}"/>
    <dgm:cxn modelId="{44BBBCAC-4A9C-486D-8FE6-08816CBC18B7}" type="presOf" srcId="{20C23528-570C-45D9-8E18-B41181027781}" destId="{A0D794AB-BC25-4058-A21E-20763DA17C9E}" srcOrd="1" destOrd="0" presId="urn:microsoft.com/office/officeart/2005/8/layout/process3"/>
    <dgm:cxn modelId="{BA8910EB-9FAE-4594-8319-1E90A3761D2F}" srcId="{B0399BB3-65E7-4DCE-97F7-3554E1B1B182}" destId="{D8236E78-9FBE-4E1F-A55D-952378BCB62B}" srcOrd="0" destOrd="0" parTransId="{2621A52A-9E14-4E7A-98D3-58B4096412D3}" sibTransId="{3DD7E614-9112-43B0-B1D3-0610ED350688}"/>
    <dgm:cxn modelId="{352F4B06-B8FC-4FE9-B839-CEC74975A072}" srcId="{B0399BB3-65E7-4DCE-97F7-3554E1B1B182}" destId="{7D18372F-0701-47CD-B6C8-12D3DFAA72BD}" srcOrd="3" destOrd="0" parTransId="{887783DC-F493-4721-A622-A61B6A94F36B}" sibTransId="{3366CBCA-E56B-4214-81A9-1CC0E9409F77}"/>
    <dgm:cxn modelId="{9CE388F1-1C9D-46A5-AF93-ABA6609EC745}" type="presOf" srcId="{64EB4AF1-CD20-4841-8B7E-6BC5129F35DB}" destId="{A1C3E071-6469-4937-BFF4-73BC81CA656B}" srcOrd="0" destOrd="0" presId="urn:microsoft.com/office/officeart/2005/8/layout/process3"/>
    <dgm:cxn modelId="{1C1FC795-1B6D-46A9-8AF9-A5912655CE0D}" type="presOf" srcId="{B0399BB3-65E7-4DCE-97F7-3554E1B1B182}" destId="{6003E620-F9A8-4BBD-839F-4BB470E516DB}" srcOrd="1" destOrd="0" presId="urn:microsoft.com/office/officeart/2005/8/layout/process3"/>
    <dgm:cxn modelId="{8F5D28CC-30F5-4878-BB16-DFA3530CB49C}" type="presOf" srcId="{778CC882-A3EF-4CA0-8A80-CF30AD58664B}" destId="{FD56A6BF-A44B-42DA-8E73-18B45B9056F0}" srcOrd="0" destOrd="1" presId="urn:microsoft.com/office/officeart/2005/8/layout/process3"/>
    <dgm:cxn modelId="{E780C4D8-337E-4CCB-A333-44D06D8CBD77}" srcId="{AE1B4F39-4AF4-4C3C-B28C-75969AEBCF90}" destId="{995C97B6-5EDC-4574-8EBC-D34801FFD900}" srcOrd="0" destOrd="0" parTransId="{F38F8CCA-3B40-4AC1-857D-F3FD4E5B6DAF}" sibTransId="{63F937F9-F393-421F-85B3-8D8E40926323}"/>
    <dgm:cxn modelId="{753D255E-28A2-4D45-8646-C489473E89CD}" type="presOf" srcId="{BACFD99B-A559-4DAC-98A1-8FC049A4213C}" destId="{C811C012-2B1E-40BA-A336-32F3018EE494}" srcOrd="0" destOrd="2" presId="urn:microsoft.com/office/officeart/2005/8/layout/process3"/>
    <dgm:cxn modelId="{5C52D253-A9CD-4C45-A75A-F41DB1DFB9DE}" type="presOf" srcId="{419FEF06-D468-4094-BA9D-2D3644E40F6B}" destId="{2F0CB667-B546-4AF5-96E4-E770871482A1}" srcOrd="0" destOrd="0" presId="urn:microsoft.com/office/officeart/2005/8/layout/process3"/>
    <dgm:cxn modelId="{BECA37FB-1724-4D84-A91F-674F2513E2EF}" type="presParOf" srcId="{2F0CB667-B546-4AF5-96E4-E770871482A1}" destId="{B47091AE-0FFA-42F9-9516-D074A0029709}" srcOrd="0" destOrd="0" presId="urn:microsoft.com/office/officeart/2005/8/layout/process3"/>
    <dgm:cxn modelId="{374C1FEA-3267-42EA-8813-B531F811B8E1}" type="presParOf" srcId="{B47091AE-0FFA-42F9-9516-D074A0029709}" destId="{734E387C-4DA2-4A25-B9C4-07121BD1B48D}" srcOrd="0" destOrd="0" presId="urn:microsoft.com/office/officeart/2005/8/layout/process3"/>
    <dgm:cxn modelId="{CE180EC3-B44A-4749-8509-15F9F01250B9}" type="presParOf" srcId="{B47091AE-0FFA-42F9-9516-D074A0029709}" destId="{B4148938-C9F3-4877-A2D8-DE6428E9A093}" srcOrd="1" destOrd="0" presId="urn:microsoft.com/office/officeart/2005/8/layout/process3"/>
    <dgm:cxn modelId="{1B65FB30-7FFA-4024-9043-5A77C8F875F2}" type="presParOf" srcId="{B47091AE-0FFA-42F9-9516-D074A0029709}" destId="{FD56A6BF-A44B-42DA-8E73-18B45B9056F0}" srcOrd="2" destOrd="0" presId="urn:microsoft.com/office/officeart/2005/8/layout/process3"/>
    <dgm:cxn modelId="{CF734539-5D5C-4C73-8465-231EB6EB282A}" type="presParOf" srcId="{2F0CB667-B546-4AF5-96E4-E770871482A1}" destId="{D191DFBE-A1AD-499B-82D1-E03EE37989CF}" srcOrd="1" destOrd="0" presId="urn:microsoft.com/office/officeart/2005/8/layout/process3"/>
    <dgm:cxn modelId="{401E45CB-A91B-4CA4-AFD8-A67A48054435}" type="presParOf" srcId="{D191DFBE-A1AD-499B-82D1-E03EE37989CF}" destId="{B26DA2FC-A08E-4795-8505-21564BC915C0}" srcOrd="0" destOrd="0" presId="urn:microsoft.com/office/officeart/2005/8/layout/process3"/>
    <dgm:cxn modelId="{662FC8C3-387C-4632-AF31-ABAB8A6487F4}" type="presParOf" srcId="{2F0CB667-B546-4AF5-96E4-E770871482A1}" destId="{42F4AA0D-53DC-4E84-9BB6-379DCDC980AB}" srcOrd="2" destOrd="0" presId="urn:microsoft.com/office/officeart/2005/8/layout/process3"/>
    <dgm:cxn modelId="{AC367D3A-1951-45B1-9401-819C01DD34FA}" type="presParOf" srcId="{42F4AA0D-53DC-4E84-9BB6-379DCDC980AB}" destId="{358E6E75-C274-4E8B-8A03-ACC030DE539C}" srcOrd="0" destOrd="0" presId="urn:microsoft.com/office/officeart/2005/8/layout/process3"/>
    <dgm:cxn modelId="{E9F92467-81D3-44CA-820F-A790FEBF43A7}" type="presParOf" srcId="{42F4AA0D-53DC-4E84-9BB6-379DCDC980AB}" destId="{6003E620-F9A8-4BBD-839F-4BB470E516DB}" srcOrd="1" destOrd="0" presId="urn:microsoft.com/office/officeart/2005/8/layout/process3"/>
    <dgm:cxn modelId="{91F008EE-62ED-4825-AF71-463AEA4D27B9}" type="presParOf" srcId="{42F4AA0D-53DC-4E84-9BB6-379DCDC980AB}" destId="{C811C012-2B1E-40BA-A336-32F3018EE494}" srcOrd="2" destOrd="0" presId="urn:microsoft.com/office/officeart/2005/8/layout/process3"/>
    <dgm:cxn modelId="{E7875AC0-87EC-40EE-9014-767A21ABF5AA}" type="presParOf" srcId="{2F0CB667-B546-4AF5-96E4-E770871482A1}" destId="{87F59773-55BD-4BD9-BEE5-A7D55D692917}" srcOrd="3" destOrd="0" presId="urn:microsoft.com/office/officeart/2005/8/layout/process3"/>
    <dgm:cxn modelId="{66DB82DE-6693-4502-86AA-18C5EE37C9FD}" type="presParOf" srcId="{87F59773-55BD-4BD9-BEE5-A7D55D692917}" destId="{B94C62D7-E9B1-4020-B5C7-97E4A6BB5141}" srcOrd="0" destOrd="0" presId="urn:microsoft.com/office/officeart/2005/8/layout/process3"/>
    <dgm:cxn modelId="{85482039-18CB-442A-A70F-0DF2EE6DDFEB}" type="presParOf" srcId="{2F0CB667-B546-4AF5-96E4-E770871482A1}" destId="{DCDD0CA2-1E68-46D0-840B-26C836601217}" srcOrd="4" destOrd="0" presId="urn:microsoft.com/office/officeart/2005/8/layout/process3"/>
    <dgm:cxn modelId="{63479366-27DE-4847-96D0-DB5A816EA3E3}" type="presParOf" srcId="{DCDD0CA2-1E68-46D0-840B-26C836601217}" destId="{DF341C40-65FA-40A3-8405-558722265E35}" srcOrd="0" destOrd="0" presId="urn:microsoft.com/office/officeart/2005/8/layout/process3"/>
    <dgm:cxn modelId="{8EFC24C4-66F9-44B1-8D34-DF083D732A9C}" type="presParOf" srcId="{DCDD0CA2-1E68-46D0-840B-26C836601217}" destId="{A0D794AB-BC25-4058-A21E-20763DA17C9E}" srcOrd="1" destOrd="0" presId="urn:microsoft.com/office/officeart/2005/8/layout/process3"/>
    <dgm:cxn modelId="{27834887-2E60-4F2A-9558-B243E06AB814}" type="presParOf" srcId="{DCDD0CA2-1E68-46D0-840B-26C836601217}" destId="{A1C3E071-6469-4937-BFF4-73BC81CA656B}" srcOrd="2" destOrd="0" presId="urn:microsoft.com/office/officeart/2005/8/layout/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FEF06-D468-4094-BA9D-2D3644E40F6B}" type="doc">
      <dgm:prSet loTypeId="urn:microsoft.com/office/officeart/2005/8/layout/process3" loCatId="process" qsTypeId="urn:microsoft.com/office/officeart/2005/8/quickstyle/simple1" qsCatId="simple" csTypeId="urn:microsoft.com/office/officeart/2005/8/colors/colorful1#2" csCatId="colorful" phldr="1"/>
      <dgm:spPr/>
      <dgm:t>
        <a:bodyPr/>
        <a:lstStyle/>
        <a:p>
          <a:endParaRPr lang="fr-FR"/>
        </a:p>
      </dgm:t>
    </dgm:pt>
    <dgm:pt modelId="{AE1B4F39-4AF4-4C3C-B28C-75969AEBCF90}">
      <dgm:prSet phldrT="[Texte]"/>
      <dgm:spPr/>
      <dgm:t>
        <a:bodyPr/>
        <a:lstStyle/>
        <a:p>
          <a:r>
            <a:rPr lang="fr-FR" dirty="0" smtClean="0"/>
            <a:t>Préparation de la fabrication</a:t>
          </a:r>
          <a:endParaRPr lang="fr-FR" dirty="0"/>
        </a:p>
      </dgm:t>
    </dgm:pt>
    <dgm:pt modelId="{9605D033-09C2-4451-B28C-CE5CB88B6044}" cxnId="{2BD6CF51-545A-473A-9221-91E66AB7D9C8}" type="parTrans">
      <dgm:prSet/>
      <dgm:spPr/>
      <dgm:t>
        <a:bodyPr/>
        <a:lstStyle/>
        <a:p>
          <a:endParaRPr lang="fr-FR"/>
        </a:p>
      </dgm:t>
    </dgm:pt>
    <dgm:pt modelId="{F317654F-8AAF-47C6-A9CA-AC3F89909869}" cxnId="{2BD6CF51-545A-473A-9221-91E66AB7D9C8}" type="sibTrans">
      <dgm:prSet/>
      <dgm:spPr/>
      <dgm:t>
        <a:bodyPr/>
        <a:lstStyle/>
        <a:p>
          <a:endParaRPr lang="fr-FR"/>
        </a:p>
      </dgm:t>
    </dgm:pt>
    <dgm:pt modelId="{995C97B6-5EDC-4574-8EBC-D34801FFD900}">
      <dgm:prSet phldrT="[Texte]"/>
      <dgm:spPr/>
      <dgm:t>
        <a:bodyPr/>
        <a:lstStyle/>
        <a:p>
          <a:r>
            <a:rPr lang="fr-FR" dirty="0" smtClean="0"/>
            <a:t>Etablissement des gammes de fabrication/Assemblage</a:t>
          </a:r>
          <a:endParaRPr lang="fr-FR" dirty="0"/>
        </a:p>
      </dgm:t>
    </dgm:pt>
    <dgm:pt modelId="{F38F8CCA-3B40-4AC1-857D-F3FD4E5B6DAF}" cxnId="{E780C4D8-337E-4CCB-A333-44D06D8CBD77}" type="parTrans">
      <dgm:prSet/>
      <dgm:spPr/>
      <dgm:t>
        <a:bodyPr/>
        <a:lstStyle/>
        <a:p>
          <a:endParaRPr lang="fr-FR"/>
        </a:p>
      </dgm:t>
    </dgm:pt>
    <dgm:pt modelId="{63F937F9-F393-421F-85B3-8D8E40926323}" cxnId="{E780C4D8-337E-4CCB-A333-44D06D8CBD77}" type="sibTrans">
      <dgm:prSet/>
      <dgm:spPr/>
      <dgm:t>
        <a:bodyPr/>
        <a:lstStyle/>
        <a:p>
          <a:endParaRPr lang="fr-FR"/>
        </a:p>
      </dgm:t>
    </dgm:pt>
    <dgm:pt modelId="{778CC882-A3EF-4CA0-8A80-CF30AD58664B}">
      <dgm:prSet/>
      <dgm:spPr/>
      <dgm:t>
        <a:bodyPr/>
        <a:lstStyle/>
        <a:p>
          <a:r>
            <a:rPr lang="fr-FR" dirty="0" smtClean="0"/>
            <a:t>Etablir l’échéancier financier des composants/matières premières nécessaires</a:t>
          </a:r>
          <a:endParaRPr lang="fr-FR" dirty="0"/>
        </a:p>
      </dgm:t>
    </dgm:pt>
    <dgm:pt modelId="{1B5E7C94-7CA0-44F1-AB44-408C74F4FF4B}" cxnId="{6671AD51-4218-4F7C-B990-40B203F48011}" type="parTrans">
      <dgm:prSet/>
      <dgm:spPr/>
      <dgm:t>
        <a:bodyPr/>
        <a:lstStyle/>
        <a:p>
          <a:endParaRPr lang="fr-FR"/>
        </a:p>
      </dgm:t>
    </dgm:pt>
    <dgm:pt modelId="{CA8DC031-0F97-415E-9D4D-7F9AEC0707D1}" cxnId="{6671AD51-4218-4F7C-B990-40B203F48011}" type="sibTrans">
      <dgm:prSet/>
      <dgm:spPr/>
      <dgm:t>
        <a:bodyPr/>
        <a:lstStyle/>
        <a:p>
          <a:endParaRPr lang="fr-FR"/>
        </a:p>
      </dgm:t>
    </dgm:pt>
    <dgm:pt modelId="{2F0CB667-B546-4AF5-96E4-E770871482A1}" type="pres">
      <dgm:prSet presAssocID="{419FEF06-D468-4094-BA9D-2D3644E40F6B}" presName="linearFlow" presStyleCnt="0">
        <dgm:presLayoutVars>
          <dgm:dir/>
          <dgm:animLvl val="lvl"/>
          <dgm:resizeHandles val="exact"/>
        </dgm:presLayoutVars>
      </dgm:prSet>
      <dgm:spPr/>
      <dgm:t>
        <a:bodyPr/>
        <a:lstStyle/>
        <a:p>
          <a:endParaRPr lang="fr-FR"/>
        </a:p>
      </dgm:t>
    </dgm:pt>
    <dgm:pt modelId="{B47091AE-0FFA-42F9-9516-D074A0029709}" type="pres">
      <dgm:prSet presAssocID="{AE1B4F39-4AF4-4C3C-B28C-75969AEBCF90}" presName="composite" presStyleCnt="0"/>
      <dgm:spPr/>
    </dgm:pt>
    <dgm:pt modelId="{734E387C-4DA2-4A25-B9C4-07121BD1B48D}" type="pres">
      <dgm:prSet presAssocID="{AE1B4F39-4AF4-4C3C-B28C-75969AEBCF90}" presName="parTx" presStyleLbl="node1" presStyleIdx="0" presStyleCnt="1">
        <dgm:presLayoutVars>
          <dgm:chMax val="0"/>
          <dgm:chPref val="0"/>
          <dgm:bulletEnabled val="1"/>
        </dgm:presLayoutVars>
      </dgm:prSet>
      <dgm:spPr/>
      <dgm:t>
        <a:bodyPr/>
        <a:lstStyle/>
        <a:p>
          <a:endParaRPr lang="fr-FR"/>
        </a:p>
      </dgm:t>
    </dgm:pt>
    <dgm:pt modelId="{B4148938-C9F3-4877-A2D8-DE6428E9A093}" type="pres">
      <dgm:prSet presAssocID="{AE1B4F39-4AF4-4C3C-B28C-75969AEBCF90}" presName="parSh" presStyleLbl="node1" presStyleIdx="0" presStyleCnt="1"/>
      <dgm:spPr/>
      <dgm:t>
        <a:bodyPr/>
        <a:lstStyle/>
        <a:p>
          <a:endParaRPr lang="fr-FR"/>
        </a:p>
      </dgm:t>
    </dgm:pt>
    <dgm:pt modelId="{FD56A6BF-A44B-42DA-8E73-18B45B9056F0}" type="pres">
      <dgm:prSet presAssocID="{AE1B4F39-4AF4-4C3C-B28C-75969AEBCF90}" presName="desTx" presStyleLbl="fgAcc1" presStyleIdx="0" presStyleCnt="1">
        <dgm:presLayoutVars>
          <dgm:bulletEnabled val="1"/>
        </dgm:presLayoutVars>
      </dgm:prSet>
      <dgm:spPr/>
      <dgm:t>
        <a:bodyPr/>
        <a:lstStyle/>
        <a:p>
          <a:endParaRPr lang="fr-FR"/>
        </a:p>
      </dgm:t>
    </dgm:pt>
  </dgm:ptLst>
  <dgm:cxnLst>
    <dgm:cxn modelId="{C2D5F1D2-6B73-4026-8463-250D04C9D8AD}" type="presOf" srcId="{778CC882-A3EF-4CA0-8A80-CF30AD58664B}" destId="{FD56A6BF-A44B-42DA-8E73-18B45B9056F0}" srcOrd="0" destOrd="1" presId="urn:microsoft.com/office/officeart/2005/8/layout/process3"/>
    <dgm:cxn modelId="{2BD6CF51-545A-473A-9221-91E66AB7D9C8}" srcId="{419FEF06-D468-4094-BA9D-2D3644E40F6B}" destId="{AE1B4F39-4AF4-4C3C-B28C-75969AEBCF90}" srcOrd="0" destOrd="0" parTransId="{9605D033-09C2-4451-B28C-CE5CB88B6044}" sibTransId="{F317654F-8AAF-47C6-A9CA-AC3F89909869}"/>
    <dgm:cxn modelId="{100E807A-A057-4211-8DD3-2055FDF1921E}" type="presOf" srcId="{419FEF06-D468-4094-BA9D-2D3644E40F6B}" destId="{2F0CB667-B546-4AF5-96E4-E770871482A1}" srcOrd="0" destOrd="0" presId="urn:microsoft.com/office/officeart/2005/8/layout/process3"/>
    <dgm:cxn modelId="{E780C4D8-337E-4CCB-A333-44D06D8CBD77}" srcId="{AE1B4F39-4AF4-4C3C-B28C-75969AEBCF90}" destId="{995C97B6-5EDC-4574-8EBC-D34801FFD900}" srcOrd="0" destOrd="0" parTransId="{F38F8CCA-3B40-4AC1-857D-F3FD4E5B6DAF}" sibTransId="{63F937F9-F393-421F-85B3-8D8E40926323}"/>
    <dgm:cxn modelId="{2D7B2D75-29D7-43F9-A861-C6C29C49D168}" type="presOf" srcId="{AE1B4F39-4AF4-4C3C-B28C-75969AEBCF90}" destId="{734E387C-4DA2-4A25-B9C4-07121BD1B48D}" srcOrd="0" destOrd="0" presId="urn:microsoft.com/office/officeart/2005/8/layout/process3"/>
    <dgm:cxn modelId="{49F1DA54-8EAA-4681-9BC9-8D9574CA433B}" type="presOf" srcId="{995C97B6-5EDC-4574-8EBC-D34801FFD900}" destId="{FD56A6BF-A44B-42DA-8E73-18B45B9056F0}" srcOrd="0" destOrd="0" presId="urn:microsoft.com/office/officeart/2005/8/layout/process3"/>
    <dgm:cxn modelId="{6671AD51-4218-4F7C-B990-40B203F48011}" srcId="{AE1B4F39-4AF4-4C3C-B28C-75969AEBCF90}" destId="{778CC882-A3EF-4CA0-8A80-CF30AD58664B}" srcOrd="1" destOrd="0" parTransId="{1B5E7C94-7CA0-44F1-AB44-408C74F4FF4B}" sibTransId="{CA8DC031-0F97-415E-9D4D-7F9AEC0707D1}"/>
    <dgm:cxn modelId="{F025261B-D16F-4447-B64D-48C46211F702}" type="presOf" srcId="{AE1B4F39-4AF4-4C3C-B28C-75969AEBCF90}" destId="{B4148938-C9F3-4877-A2D8-DE6428E9A093}" srcOrd="1" destOrd="0" presId="urn:microsoft.com/office/officeart/2005/8/layout/process3"/>
    <dgm:cxn modelId="{02E0EE8A-FD2A-4109-B8C1-CC64F8A94A1B}" type="presParOf" srcId="{2F0CB667-B546-4AF5-96E4-E770871482A1}" destId="{B47091AE-0FFA-42F9-9516-D074A0029709}" srcOrd="0" destOrd="0" presId="urn:microsoft.com/office/officeart/2005/8/layout/process3"/>
    <dgm:cxn modelId="{BAA6CB89-6417-4122-8067-B0F1738916A4}" type="presParOf" srcId="{B47091AE-0FFA-42F9-9516-D074A0029709}" destId="{734E387C-4DA2-4A25-B9C4-07121BD1B48D}" srcOrd="0" destOrd="0" presId="urn:microsoft.com/office/officeart/2005/8/layout/process3"/>
    <dgm:cxn modelId="{28A446D6-9137-4506-B900-30B6DE263B4A}" type="presParOf" srcId="{B47091AE-0FFA-42F9-9516-D074A0029709}" destId="{B4148938-C9F3-4877-A2D8-DE6428E9A093}" srcOrd="1" destOrd="0" presId="urn:microsoft.com/office/officeart/2005/8/layout/process3"/>
    <dgm:cxn modelId="{72FD0D84-6F16-43A2-A5F9-F05AD3AFE3D1}" type="presParOf" srcId="{B47091AE-0FFA-42F9-9516-D074A0029709}" destId="{FD56A6BF-A44B-42DA-8E73-18B45B9056F0}" srcOrd="2" destOrd="0" presId="urn:microsoft.com/office/officeart/2005/8/layout/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FEF06-D468-4094-BA9D-2D3644E40F6B}" type="doc">
      <dgm:prSet loTypeId="urn:microsoft.com/office/officeart/2005/8/layout/process3" loCatId="process" qsTypeId="urn:microsoft.com/office/officeart/2005/8/quickstyle/simple1" qsCatId="simple" csTypeId="urn:microsoft.com/office/officeart/2005/8/colors/colorful1#3" csCatId="colorful" phldr="1"/>
      <dgm:spPr/>
      <dgm:t>
        <a:bodyPr/>
        <a:lstStyle/>
        <a:p>
          <a:endParaRPr lang="fr-FR"/>
        </a:p>
      </dgm:t>
    </dgm:pt>
    <dgm:pt modelId="{B0399BB3-65E7-4DCE-97F7-3554E1B1B182}">
      <dgm:prSet phldrT="[Texte]"/>
      <dgm:spPr/>
      <dgm:t>
        <a:bodyPr/>
        <a:lstStyle/>
        <a:p>
          <a:r>
            <a:rPr lang="fr-FR" dirty="0" smtClean="0"/>
            <a:t>Mise en place de la ligne de production</a:t>
          </a:r>
          <a:endParaRPr lang="fr-FR" dirty="0"/>
        </a:p>
      </dgm:t>
    </dgm:pt>
    <dgm:pt modelId="{2D4A9A7B-8B1B-4378-8938-B4DF4AA5FF97}" cxnId="{EBB961D3-06DA-4938-A4AD-0CF5EA174923}" type="parTrans">
      <dgm:prSet/>
      <dgm:spPr/>
      <dgm:t>
        <a:bodyPr/>
        <a:lstStyle/>
        <a:p>
          <a:endParaRPr lang="fr-FR"/>
        </a:p>
      </dgm:t>
    </dgm:pt>
    <dgm:pt modelId="{3BC6F8C2-1606-4697-A013-FA2FE5445F04}" cxnId="{EBB961D3-06DA-4938-A4AD-0CF5EA174923}" type="sibTrans">
      <dgm:prSet/>
      <dgm:spPr/>
      <dgm:t>
        <a:bodyPr/>
        <a:lstStyle/>
        <a:p>
          <a:endParaRPr lang="fr-FR"/>
        </a:p>
      </dgm:t>
    </dgm:pt>
    <dgm:pt modelId="{D8236E78-9FBE-4E1F-A55D-952378BCB62B}">
      <dgm:prSet phldrT="[Texte]"/>
      <dgm:spPr/>
      <dgm:t>
        <a:bodyPr/>
        <a:lstStyle/>
        <a:p>
          <a:r>
            <a:rPr lang="fr-FR" dirty="0" smtClean="0"/>
            <a:t>Réception de la ligne de production, des différents postes de montage</a:t>
          </a:r>
          <a:endParaRPr lang="fr-FR" dirty="0"/>
        </a:p>
      </dgm:t>
    </dgm:pt>
    <dgm:pt modelId="{2621A52A-9E14-4E7A-98D3-58B4096412D3}" cxnId="{BA8910EB-9FAE-4594-8319-1E90A3761D2F}" type="parTrans">
      <dgm:prSet/>
      <dgm:spPr/>
      <dgm:t>
        <a:bodyPr/>
        <a:lstStyle/>
        <a:p>
          <a:endParaRPr lang="fr-FR"/>
        </a:p>
      </dgm:t>
    </dgm:pt>
    <dgm:pt modelId="{3DD7E614-9112-43B0-B1D3-0610ED350688}" cxnId="{BA8910EB-9FAE-4594-8319-1E90A3761D2F}" type="sibTrans">
      <dgm:prSet/>
      <dgm:spPr/>
      <dgm:t>
        <a:bodyPr/>
        <a:lstStyle/>
        <a:p>
          <a:endParaRPr lang="fr-FR"/>
        </a:p>
      </dgm:t>
    </dgm:pt>
    <dgm:pt modelId="{20C23528-570C-45D9-8E18-B41181027781}">
      <dgm:prSet phldrT="[Texte]"/>
      <dgm:spPr/>
      <dgm:t>
        <a:bodyPr/>
        <a:lstStyle/>
        <a:p>
          <a:r>
            <a:rPr lang="fr-FR" dirty="0" smtClean="0"/>
            <a:t>Lancement de la ligne de production</a:t>
          </a:r>
          <a:endParaRPr lang="fr-FR" dirty="0"/>
        </a:p>
      </dgm:t>
    </dgm:pt>
    <dgm:pt modelId="{28428BE4-41A4-44D3-9ED5-747447FC5E83}" cxnId="{5EBCAA01-7616-4CAB-A61B-94012B6DC565}" type="parTrans">
      <dgm:prSet/>
      <dgm:spPr/>
      <dgm:t>
        <a:bodyPr/>
        <a:lstStyle/>
        <a:p>
          <a:endParaRPr lang="fr-FR"/>
        </a:p>
      </dgm:t>
    </dgm:pt>
    <dgm:pt modelId="{B5291B45-0E6D-48FC-8E17-ADB43439B1B5}" cxnId="{5EBCAA01-7616-4CAB-A61B-94012B6DC565}" type="sibTrans">
      <dgm:prSet/>
      <dgm:spPr/>
      <dgm:t>
        <a:bodyPr/>
        <a:lstStyle/>
        <a:p>
          <a:endParaRPr lang="fr-FR"/>
        </a:p>
      </dgm:t>
    </dgm:pt>
    <dgm:pt modelId="{64EB4AF1-CD20-4841-8B7E-6BC5129F35DB}">
      <dgm:prSet phldrT="[Texte]"/>
      <dgm:spPr/>
      <dgm:t>
        <a:bodyPr/>
        <a:lstStyle/>
        <a:p>
          <a:r>
            <a:rPr lang="fr-FR" dirty="0" smtClean="0"/>
            <a:t>Amélioration, optimisation du processus (sécurité/qualité)</a:t>
          </a:r>
          <a:endParaRPr lang="fr-FR" dirty="0"/>
        </a:p>
      </dgm:t>
    </dgm:pt>
    <dgm:pt modelId="{7509E1FE-6BED-4B39-A402-56BC0084BE45}" cxnId="{4DDDAC84-04FB-4426-A19B-9E11D3170613}" type="parTrans">
      <dgm:prSet/>
      <dgm:spPr/>
      <dgm:t>
        <a:bodyPr/>
        <a:lstStyle/>
        <a:p>
          <a:endParaRPr lang="fr-FR"/>
        </a:p>
      </dgm:t>
    </dgm:pt>
    <dgm:pt modelId="{30630E7C-6A99-41C7-AF18-9E3AC1C3AF47}" cxnId="{4DDDAC84-04FB-4426-A19B-9E11D3170613}" type="sibTrans">
      <dgm:prSet/>
      <dgm:spPr/>
      <dgm:t>
        <a:bodyPr/>
        <a:lstStyle/>
        <a:p>
          <a:endParaRPr lang="fr-FR"/>
        </a:p>
      </dgm:t>
    </dgm:pt>
    <dgm:pt modelId="{A9340250-AC81-4DB0-A7AB-E2462F50E51A}">
      <dgm:prSet/>
      <dgm:spPr/>
      <dgm:t>
        <a:bodyPr/>
        <a:lstStyle/>
        <a:p>
          <a:r>
            <a:rPr lang="fr-FR" dirty="0" smtClean="0"/>
            <a:t>Implantation de la ligne</a:t>
          </a:r>
          <a:endParaRPr lang="fr-FR" dirty="0"/>
        </a:p>
      </dgm:t>
    </dgm:pt>
    <dgm:pt modelId="{37FF03EA-E49C-4617-9CF5-3FC693E2B4F3}" cxnId="{1909F210-0B33-49AE-B3E6-3600EDCEB078}" type="parTrans">
      <dgm:prSet/>
      <dgm:spPr/>
      <dgm:t>
        <a:bodyPr/>
        <a:lstStyle/>
        <a:p>
          <a:endParaRPr lang="fr-FR"/>
        </a:p>
      </dgm:t>
    </dgm:pt>
    <dgm:pt modelId="{2A99FEE2-A550-42D5-A3EE-210D79F040F0}" cxnId="{1909F210-0B33-49AE-B3E6-3600EDCEB078}" type="sibTrans">
      <dgm:prSet/>
      <dgm:spPr/>
      <dgm:t>
        <a:bodyPr/>
        <a:lstStyle/>
        <a:p>
          <a:endParaRPr lang="fr-FR"/>
        </a:p>
      </dgm:t>
    </dgm:pt>
    <dgm:pt modelId="{BACFD99B-A559-4DAC-98A1-8FC049A4213C}">
      <dgm:prSet/>
      <dgm:spPr/>
      <dgm:t>
        <a:bodyPr/>
        <a:lstStyle/>
        <a:p>
          <a:r>
            <a:rPr lang="fr-FR" dirty="0" smtClean="0"/>
            <a:t>Préparation des fiches de postes</a:t>
          </a:r>
          <a:endParaRPr lang="fr-FR" dirty="0"/>
        </a:p>
      </dgm:t>
    </dgm:pt>
    <dgm:pt modelId="{58FE0245-4D4A-41A2-84F1-7BE6B262D762}" cxnId="{E6BC0207-61C7-4119-82EF-20AA1AD9727B}" type="parTrans">
      <dgm:prSet/>
      <dgm:spPr/>
      <dgm:t>
        <a:bodyPr/>
        <a:lstStyle/>
        <a:p>
          <a:endParaRPr lang="fr-FR"/>
        </a:p>
      </dgm:t>
    </dgm:pt>
    <dgm:pt modelId="{4774916F-B5D9-4539-A135-27A019C0737A}" cxnId="{E6BC0207-61C7-4119-82EF-20AA1AD9727B}" type="sibTrans">
      <dgm:prSet/>
      <dgm:spPr/>
      <dgm:t>
        <a:bodyPr/>
        <a:lstStyle/>
        <a:p>
          <a:endParaRPr lang="fr-FR"/>
        </a:p>
      </dgm:t>
    </dgm:pt>
    <dgm:pt modelId="{7D18372F-0701-47CD-B6C8-12D3DFAA72BD}">
      <dgm:prSet/>
      <dgm:spPr/>
      <dgm:t>
        <a:bodyPr/>
        <a:lstStyle/>
        <a:p>
          <a:r>
            <a:rPr lang="fr-FR" dirty="0" smtClean="0"/>
            <a:t>Organisation logistique…</a:t>
          </a:r>
          <a:endParaRPr lang="fr-FR" dirty="0"/>
        </a:p>
      </dgm:t>
    </dgm:pt>
    <dgm:pt modelId="{887783DC-F493-4721-A622-A61B6A94F36B}" cxnId="{352F4B06-B8FC-4FE9-B839-CEC74975A072}" type="parTrans">
      <dgm:prSet/>
      <dgm:spPr/>
      <dgm:t>
        <a:bodyPr/>
        <a:lstStyle/>
        <a:p>
          <a:endParaRPr lang="fr-FR"/>
        </a:p>
      </dgm:t>
    </dgm:pt>
    <dgm:pt modelId="{3366CBCA-E56B-4214-81A9-1CC0E9409F77}" cxnId="{352F4B06-B8FC-4FE9-B839-CEC74975A072}" type="sibTrans">
      <dgm:prSet/>
      <dgm:spPr/>
      <dgm:t>
        <a:bodyPr/>
        <a:lstStyle/>
        <a:p>
          <a:endParaRPr lang="fr-FR"/>
        </a:p>
      </dgm:t>
    </dgm:pt>
    <dgm:pt modelId="{9226889E-E009-4DEE-8AFE-FF68437618D2}">
      <dgm:prSet phldrT="[Texte]"/>
      <dgm:spPr/>
      <dgm:t>
        <a:bodyPr/>
        <a:lstStyle/>
        <a:p>
          <a:r>
            <a:rPr lang="fr-FR" dirty="0" smtClean="0"/>
            <a:t>Formation des opérateurs</a:t>
          </a:r>
          <a:endParaRPr lang="fr-FR" dirty="0"/>
        </a:p>
      </dgm:t>
    </dgm:pt>
    <dgm:pt modelId="{EFF18CC8-0BEF-4026-8E1E-352179EDDD68}" cxnId="{B3DBDC89-883D-4909-8760-A332E3657A2B}" type="parTrans">
      <dgm:prSet/>
      <dgm:spPr/>
      <dgm:t>
        <a:bodyPr/>
        <a:lstStyle/>
        <a:p>
          <a:endParaRPr lang="fr-FR"/>
        </a:p>
      </dgm:t>
    </dgm:pt>
    <dgm:pt modelId="{0E32EC6B-EF23-4CE3-89E8-8C3370BFFB82}" cxnId="{B3DBDC89-883D-4909-8760-A332E3657A2B}" type="sibTrans">
      <dgm:prSet/>
      <dgm:spPr/>
      <dgm:t>
        <a:bodyPr/>
        <a:lstStyle/>
        <a:p>
          <a:endParaRPr lang="fr-FR"/>
        </a:p>
      </dgm:t>
    </dgm:pt>
    <dgm:pt modelId="{607C2BFA-D8B7-4885-A6E2-8A74334D2CC0}">
      <dgm:prSet phldrT="[Texte]"/>
      <dgm:spPr/>
      <dgm:t>
        <a:bodyPr/>
        <a:lstStyle/>
        <a:p>
          <a:r>
            <a:rPr lang="fr-FR" dirty="0" smtClean="0"/>
            <a:t>Monter en cadence de production</a:t>
          </a:r>
          <a:endParaRPr lang="fr-FR" dirty="0"/>
        </a:p>
      </dgm:t>
    </dgm:pt>
    <dgm:pt modelId="{82F009A7-515F-4D7F-AFB6-BE5D334619C1}" cxnId="{CF647F0B-3DB2-4BE0-B7D0-BBD80CD727D9}" type="parTrans">
      <dgm:prSet/>
      <dgm:spPr/>
      <dgm:t>
        <a:bodyPr/>
        <a:lstStyle/>
        <a:p>
          <a:endParaRPr lang="fr-FR"/>
        </a:p>
      </dgm:t>
    </dgm:pt>
    <dgm:pt modelId="{26DCCBDF-6196-42B7-84DE-67B7E30EAF09}" cxnId="{CF647F0B-3DB2-4BE0-B7D0-BBD80CD727D9}" type="sibTrans">
      <dgm:prSet/>
      <dgm:spPr/>
      <dgm:t>
        <a:bodyPr/>
        <a:lstStyle/>
        <a:p>
          <a:endParaRPr lang="fr-FR"/>
        </a:p>
      </dgm:t>
    </dgm:pt>
    <dgm:pt modelId="{2F0CB667-B546-4AF5-96E4-E770871482A1}" type="pres">
      <dgm:prSet presAssocID="{419FEF06-D468-4094-BA9D-2D3644E40F6B}" presName="linearFlow" presStyleCnt="0">
        <dgm:presLayoutVars>
          <dgm:dir/>
          <dgm:animLvl val="lvl"/>
          <dgm:resizeHandles val="exact"/>
        </dgm:presLayoutVars>
      </dgm:prSet>
      <dgm:spPr/>
      <dgm:t>
        <a:bodyPr/>
        <a:lstStyle/>
        <a:p>
          <a:endParaRPr lang="fr-FR"/>
        </a:p>
      </dgm:t>
    </dgm:pt>
    <dgm:pt modelId="{42F4AA0D-53DC-4E84-9BB6-379DCDC980AB}" type="pres">
      <dgm:prSet presAssocID="{B0399BB3-65E7-4DCE-97F7-3554E1B1B182}" presName="composite" presStyleCnt="0"/>
      <dgm:spPr/>
    </dgm:pt>
    <dgm:pt modelId="{358E6E75-C274-4E8B-8A03-ACC030DE539C}" type="pres">
      <dgm:prSet presAssocID="{B0399BB3-65E7-4DCE-97F7-3554E1B1B182}" presName="parTx" presStyleLbl="node1" presStyleIdx="0" presStyleCnt="2">
        <dgm:presLayoutVars>
          <dgm:chMax val="0"/>
          <dgm:chPref val="0"/>
          <dgm:bulletEnabled val="1"/>
        </dgm:presLayoutVars>
      </dgm:prSet>
      <dgm:spPr/>
      <dgm:t>
        <a:bodyPr/>
        <a:lstStyle/>
        <a:p>
          <a:endParaRPr lang="fr-FR"/>
        </a:p>
      </dgm:t>
    </dgm:pt>
    <dgm:pt modelId="{6003E620-F9A8-4BBD-839F-4BB470E516DB}" type="pres">
      <dgm:prSet presAssocID="{B0399BB3-65E7-4DCE-97F7-3554E1B1B182}" presName="parSh" presStyleLbl="node1" presStyleIdx="0" presStyleCnt="2"/>
      <dgm:spPr/>
      <dgm:t>
        <a:bodyPr/>
        <a:lstStyle/>
        <a:p>
          <a:endParaRPr lang="fr-FR"/>
        </a:p>
      </dgm:t>
    </dgm:pt>
    <dgm:pt modelId="{C811C012-2B1E-40BA-A336-32F3018EE494}" type="pres">
      <dgm:prSet presAssocID="{B0399BB3-65E7-4DCE-97F7-3554E1B1B182}" presName="desTx" presStyleLbl="fgAcc1" presStyleIdx="0" presStyleCnt="2">
        <dgm:presLayoutVars>
          <dgm:bulletEnabled val="1"/>
        </dgm:presLayoutVars>
      </dgm:prSet>
      <dgm:spPr/>
      <dgm:t>
        <a:bodyPr/>
        <a:lstStyle/>
        <a:p>
          <a:endParaRPr lang="fr-FR"/>
        </a:p>
      </dgm:t>
    </dgm:pt>
    <dgm:pt modelId="{87F59773-55BD-4BD9-BEE5-A7D55D692917}" type="pres">
      <dgm:prSet presAssocID="{3BC6F8C2-1606-4697-A013-FA2FE5445F04}" presName="sibTrans" presStyleLbl="sibTrans2D1" presStyleIdx="0" presStyleCnt="1"/>
      <dgm:spPr/>
      <dgm:t>
        <a:bodyPr/>
        <a:lstStyle/>
        <a:p>
          <a:endParaRPr lang="fr-FR"/>
        </a:p>
      </dgm:t>
    </dgm:pt>
    <dgm:pt modelId="{B94C62D7-E9B1-4020-B5C7-97E4A6BB5141}" type="pres">
      <dgm:prSet presAssocID="{3BC6F8C2-1606-4697-A013-FA2FE5445F04}" presName="connTx" presStyleLbl="sibTrans2D1" presStyleIdx="0" presStyleCnt="1"/>
      <dgm:spPr/>
      <dgm:t>
        <a:bodyPr/>
        <a:lstStyle/>
        <a:p>
          <a:endParaRPr lang="fr-FR"/>
        </a:p>
      </dgm:t>
    </dgm:pt>
    <dgm:pt modelId="{DCDD0CA2-1E68-46D0-840B-26C836601217}" type="pres">
      <dgm:prSet presAssocID="{20C23528-570C-45D9-8E18-B41181027781}" presName="composite" presStyleCnt="0"/>
      <dgm:spPr/>
    </dgm:pt>
    <dgm:pt modelId="{DF341C40-65FA-40A3-8405-558722265E35}" type="pres">
      <dgm:prSet presAssocID="{20C23528-570C-45D9-8E18-B41181027781}" presName="parTx" presStyleLbl="node1" presStyleIdx="0" presStyleCnt="2">
        <dgm:presLayoutVars>
          <dgm:chMax val="0"/>
          <dgm:chPref val="0"/>
          <dgm:bulletEnabled val="1"/>
        </dgm:presLayoutVars>
      </dgm:prSet>
      <dgm:spPr/>
      <dgm:t>
        <a:bodyPr/>
        <a:lstStyle/>
        <a:p>
          <a:endParaRPr lang="fr-FR"/>
        </a:p>
      </dgm:t>
    </dgm:pt>
    <dgm:pt modelId="{A0D794AB-BC25-4058-A21E-20763DA17C9E}" type="pres">
      <dgm:prSet presAssocID="{20C23528-570C-45D9-8E18-B41181027781}" presName="parSh" presStyleLbl="node1" presStyleIdx="1" presStyleCnt="2"/>
      <dgm:spPr/>
      <dgm:t>
        <a:bodyPr/>
        <a:lstStyle/>
        <a:p>
          <a:endParaRPr lang="fr-FR"/>
        </a:p>
      </dgm:t>
    </dgm:pt>
    <dgm:pt modelId="{A1C3E071-6469-4937-BFF4-73BC81CA656B}" type="pres">
      <dgm:prSet presAssocID="{20C23528-570C-45D9-8E18-B41181027781}" presName="desTx" presStyleLbl="fgAcc1" presStyleIdx="1" presStyleCnt="2">
        <dgm:presLayoutVars>
          <dgm:bulletEnabled val="1"/>
        </dgm:presLayoutVars>
      </dgm:prSet>
      <dgm:spPr/>
      <dgm:t>
        <a:bodyPr/>
        <a:lstStyle/>
        <a:p>
          <a:endParaRPr lang="fr-FR"/>
        </a:p>
      </dgm:t>
    </dgm:pt>
  </dgm:ptLst>
  <dgm:cxnLst>
    <dgm:cxn modelId="{B3DBDC89-883D-4909-8760-A332E3657A2B}" srcId="{20C23528-570C-45D9-8E18-B41181027781}" destId="{9226889E-E009-4DEE-8AFE-FF68437618D2}" srcOrd="1" destOrd="0" parTransId="{EFF18CC8-0BEF-4026-8E1E-352179EDDD68}" sibTransId="{0E32EC6B-EF23-4CE3-89E8-8C3370BFFB82}"/>
    <dgm:cxn modelId="{897609AA-A10E-43BD-A297-2AE21341E54F}" type="presOf" srcId="{9226889E-E009-4DEE-8AFE-FF68437618D2}" destId="{A1C3E071-6469-4937-BFF4-73BC81CA656B}" srcOrd="0" destOrd="1" presId="urn:microsoft.com/office/officeart/2005/8/layout/process3"/>
    <dgm:cxn modelId="{14AA5A30-1021-4D5D-97D6-6EDAFF0B3FB6}" type="presOf" srcId="{D8236E78-9FBE-4E1F-A55D-952378BCB62B}" destId="{C811C012-2B1E-40BA-A336-32F3018EE494}" srcOrd="0" destOrd="0" presId="urn:microsoft.com/office/officeart/2005/8/layout/process3"/>
    <dgm:cxn modelId="{5EBCAA01-7616-4CAB-A61B-94012B6DC565}" srcId="{419FEF06-D468-4094-BA9D-2D3644E40F6B}" destId="{20C23528-570C-45D9-8E18-B41181027781}" srcOrd="1" destOrd="0" parTransId="{28428BE4-41A4-44D3-9ED5-747447FC5E83}" sibTransId="{B5291B45-0E6D-48FC-8E17-ADB43439B1B5}"/>
    <dgm:cxn modelId="{CF647F0B-3DB2-4BE0-B7D0-BBD80CD727D9}" srcId="{20C23528-570C-45D9-8E18-B41181027781}" destId="{607C2BFA-D8B7-4885-A6E2-8A74334D2CC0}" srcOrd="2" destOrd="0" parTransId="{82F009A7-515F-4D7F-AFB6-BE5D334619C1}" sibTransId="{26DCCBDF-6196-42B7-84DE-67B7E30EAF09}"/>
    <dgm:cxn modelId="{9AC8E3A2-9D6E-4934-9126-226DB8C72A37}" type="presOf" srcId="{3BC6F8C2-1606-4697-A013-FA2FE5445F04}" destId="{B94C62D7-E9B1-4020-B5C7-97E4A6BB5141}" srcOrd="1" destOrd="0" presId="urn:microsoft.com/office/officeart/2005/8/layout/process3"/>
    <dgm:cxn modelId="{352F4B06-B8FC-4FE9-B839-CEC74975A072}" srcId="{B0399BB3-65E7-4DCE-97F7-3554E1B1B182}" destId="{7D18372F-0701-47CD-B6C8-12D3DFAA72BD}" srcOrd="3" destOrd="0" parTransId="{887783DC-F493-4721-A622-A61B6A94F36B}" sibTransId="{3366CBCA-E56B-4214-81A9-1CC0E9409F77}"/>
    <dgm:cxn modelId="{735DCDEA-8D60-4C68-93DC-40641109150A}" type="presOf" srcId="{7D18372F-0701-47CD-B6C8-12D3DFAA72BD}" destId="{C811C012-2B1E-40BA-A336-32F3018EE494}" srcOrd="0" destOrd="3" presId="urn:microsoft.com/office/officeart/2005/8/layout/process3"/>
    <dgm:cxn modelId="{6410754D-9C32-4B07-A584-2F4665133A7B}" type="presOf" srcId="{20C23528-570C-45D9-8E18-B41181027781}" destId="{A0D794AB-BC25-4058-A21E-20763DA17C9E}" srcOrd="1" destOrd="0" presId="urn:microsoft.com/office/officeart/2005/8/layout/process3"/>
    <dgm:cxn modelId="{F0EFDBFD-E060-408C-BE9F-4B1DA39E4026}" type="presOf" srcId="{BACFD99B-A559-4DAC-98A1-8FC049A4213C}" destId="{C811C012-2B1E-40BA-A336-32F3018EE494}" srcOrd="0" destOrd="2" presId="urn:microsoft.com/office/officeart/2005/8/layout/process3"/>
    <dgm:cxn modelId="{1770EEE1-58CC-4F53-90AA-1913E20EC7B9}" type="presOf" srcId="{419FEF06-D468-4094-BA9D-2D3644E40F6B}" destId="{2F0CB667-B546-4AF5-96E4-E770871482A1}" srcOrd="0" destOrd="0" presId="urn:microsoft.com/office/officeart/2005/8/layout/process3"/>
    <dgm:cxn modelId="{1909F210-0B33-49AE-B3E6-3600EDCEB078}" srcId="{B0399BB3-65E7-4DCE-97F7-3554E1B1B182}" destId="{A9340250-AC81-4DB0-A7AB-E2462F50E51A}" srcOrd="1" destOrd="0" parTransId="{37FF03EA-E49C-4617-9CF5-3FC693E2B4F3}" sibTransId="{2A99FEE2-A550-42D5-A3EE-210D79F040F0}"/>
    <dgm:cxn modelId="{4DDDAC84-04FB-4426-A19B-9E11D3170613}" srcId="{20C23528-570C-45D9-8E18-B41181027781}" destId="{64EB4AF1-CD20-4841-8B7E-6BC5129F35DB}" srcOrd="0" destOrd="0" parTransId="{7509E1FE-6BED-4B39-A402-56BC0084BE45}" sibTransId="{30630E7C-6A99-41C7-AF18-9E3AC1C3AF47}"/>
    <dgm:cxn modelId="{31E540B4-F0BC-4029-9197-343C43F27DB8}" type="presOf" srcId="{B0399BB3-65E7-4DCE-97F7-3554E1B1B182}" destId="{6003E620-F9A8-4BBD-839F-4BB470E516DB}" srcOrd="1" destOrd="0" presId="urn:microsoft.com/office/officeart/2005/8/layout/process3"/>
    <dgm:cxn modelId="{A1FE4456-65B0-48E4-8E89-C490533697AE}" type="presOf" srcId="{607C2BFA-D8B7-4885-A6E2-8A74334D2CC0}" destId="{A1C3E071-6469-4937-BFF4-73BC81CA656B}" srcOrd="0" destOrd="2" presId="urn:microsoft.com/office/officeart/2005/8/layout/process3"/>
    <dgm:cxn modelId="{3EEBAF6B-1E48-4D84-B674-9B3E67FB0162}" type="presOf" srcId="{B0399BB3-65E7-4DCE-97F7-3554E1B1B182}" destId="{358E6E75-C274-4E8B-8A03-ACC030DE539C}" srcOrd="0" destOrd="0" presId="urn:microsoft.com/office/officeart/2005/8/layout/process3"/>
    <dgm:cxn modelId="{E6BC0207-61C7-4119-82EF-20AA1AD9727B}" srcId="{B0399BB3-65E7-4DCE-97F7-3554E1B1B182}" destId="{BACFD99B-A559-4DAC-98A1-8FC049A4213C}" srcOrd="2" destOrd="0" parTransId="{58FE0245-4D4A-41A2-84F1-7BE6B262D762}" sibTransId="{4774916F-B5D9-4539-A135-27A019C0737A}"/>
    <dgm:cxn modelId="{589C41F4-C300-4B1B-9ECD-2848C2594C79}" type="presOf" srcId="{A9340250-AC81-4DB0-A7AB-E2462F50E51A}" destId="{C811C012-2B1E-40BA-A336-32F3018EE494}" srcOrd="0" destOrd="1" presId="urn:microsoft.com/office/officeart/2005/8/layout/process3"/>
    <dgm:cxn modelId="{BA8910EB-9FAE-4594-8319-1E90A3761D2F}" srcId="{B0399BB3-65E7-4DCE-97F7-3554E1B1B182}" destId="{D8236E78-9FBE-4E1F-A55D-952378BCB62B}" srcOrd="0" destOrd="0" parTransId="{2621A52A-9E14-4E7A-98D3-58B4096412D3}" sibTransId="{3DD7E614-9112-43B0-B1D3-0610ED350688}"/>
    <dgm:cxn modelId="{EBB961D3-06DA-4938-A4AD-0CF5EA174923}" srcId="{419FEF06-D468-4094-BA9D-2D3644E40F6B}" destId="{B0399BB3-65E7-4DCE-97F7-3554E1B1B182}" srcOrd="0" destOrd="0" parTransId="{2D4A9A7B-8B1B-4378-8938-B4DF4AA5FF97}" sibTransId="{3BC6F8C2-1606-4697-A013-FA2FE5445F04}"/>
    <dgm:cxn modelId="{D3DDF0A1-60F1-477E-9151-481C1086535A}" type="presOf" srcId="{64EB4AF1-CD20-4841-8B7E-6BC5129F35DB}" destId="{A1C3E071-6469-4937-BFF4-73BC81CA656B}" srcOrd="0" destOrd="0" presId="urn:microsoft.com/office/officeart/2005/8/layout/process3"/>
    <dgm:cxn modelId="{85E295C4-B6FF-4141-94C4-E1DF00D556E8}" type="presOf" srcId="{3BC6F8C2-1606-4697-A013-FA2FE5445F04}" destId="{87F59773-55BD-4BD9-BEE5-A7D55D692917}" srcOrd="0" destOrd="0" presId="urn:microsoft.com/office/officeart/2005/8/layout/process3"/>
    <dgm:cxn modelId="{8BD1ABB9-F6CB-45F8-9642-559498FDCE86}" type="presOf" srcId="{20C23528-570C-45D9-8E18-B41181027781}" destId="{DF341C40-65FA-40A3-8405-558722265E35}" srcOrd="0" destOrd="0" presId="urn:microsoft.com/office/officeart/2005/8/layout/process3"/>
    <dgm:cxn modelId="{22679D3F-35FE-4305-8C72-E6362A4DABF8}" type="presParOf" srcId="{2F0CB667-B546-4AF5-96E4-E770871482A1}" destId="{42F4AA0D-53DC-4E84-9BB6-379DCDC980AB}" srcOrd="0" destOrd="0" presId="urn:microsoft.com/office/officeart/2005/8/layout/process3"/>
    <dgm:cxn modelId="{0F355B07-51FE-47EA-94CD-6A1211FE08E6}" type="presParOf" srcId="{42F4AA0D-53DC-4E84-9BB6-379DCDC980AB}" destId="{358E6E75-C274-4E8B-8A03-ACC030DE539C}" srcOrd="0" destOrd="0" presId="urn:microsoft.com/office/officeart/2005/8/layout/process3"/>
    <dgm:cxn modelId="{DFAA6AE6-D4E5-409A-8831-0D72FF606CB5}" type="presParOf" srcId="{42F4AA0D-53DC-4E84-9BB6-379DCDC980AB}" destId="{6003E620-F9A8-4BBD-839F-4BB470E516DB}" srcOrd="1" destOrd="0" presId="urn:microsoft.com/office/officeart/2005/8/layout/process3"/>
    <dgm:cxn modelId="{CC9BB567-D7B9-4F4F-B8CF-283E4EA0B130}" type="presParOf" srcId="{42F4AA0D-53DC-4E84-9BB6-379DCDC980AB}" destId="{C811C012-2B1E-40BA-A336-32F3018EE494}" srcOrd="2" destOrd="0" presId="urn:microsoft.com/office/officeart/2005/8/layout/process3"/>
    <dgm:cxn modelId="{56A4E869-1F89-4409-A129-07F25280B1A1}" type="presParOf" srcId="{2F0CB667-B546-4AF5-96E4-E770871482A1}" destId="{87F59773-55BD-4BD9-BEE5-A7D55D692917}" srcOrd="1" destOrd="0" presId="urn:microsoft.com/office/officeart/2005/8/layout/process3"/>
    <dgm:cxn modelId="{E558D501-11F5-4E78-82A6-A2CCA4808C3A}" type="presParOf" srcId="{87F59773-55BD-4BD9-BEE5-A7D55D692917}" destId="{B94C62D7-E9B1-4020-B5C7-97E4A6BB5141}" srcOrd="0" destOrd="0" presId="urn:microsoft.com/office/officeart/2005/8/layout/process3"/>
    <dgm:cxn modelId="{84A57C29-CB17-4093-B5D6-55AB56DF0C40}" type="presParOf" srcId="{2F0CB667-B546-4AF5-96E4-E770871482A1}" destId="{DCDD0CA2-1E68-46D0-840B-26C836601217}" srcOrd="2" destOrd="0" presId="urn:microsoft.com/office/officeart/2005/8/layout/process3"/>
    <dgm:cxn modelId="{6293A842-AC63-4F8B-87D7-D4EB1BD83FD2}" type="presParOf" srcId="{DCDD0CA2-1E68-46D0-840B-26C836601217}" destId="{DF341C40-65FA-40A3-8405-558722265E35}" srcOrd="0" destOrd="0" presId="urn:microsoft.com/office/officeart/2005/8/layout/process3"/>
    <dgm:cxn modelId="{A98CB29A-CD90-4EE9-9A65-F873FEFFF9C1}" type="presParOf" srcId="{DCDD0CA2-1E68-46D0-840B-26C836601217}" destId="{A0D794AB-BC25-4058-A21E-20763DA17C9E}" srcOrd="1" destOrd="0" presId="urn:microsoft.com/office/officeart/2005/8/layout/process3"/>
    <dgm:cxn modelId="{E2A96610-BC8A-4F97-A56F-0D829C49D04E}" type="presParOf" srcId="{DCDD0CA2-1E68-46D0-840B-26C836601217}" destId="{A1C3E071-6469-4937-BFF4-73BC81CA656B}" srcOrd="2" destOrd="0" presId="urn:microsoft.com/office/officeart/2005/8/layout/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8072494" cy="3071834"/>
        <a:chOff x="0" y="0"/>
        <a:chExt cx="8072494" cy="3071834"/>
      </a:xfrm>
    </dsp:grpSpPr>
    <dsp:sp modelId="{B4148938-C9F3-4877-A2D8-DE6428E9A093}">
      <dsp:nvSpPr>
        <dsp:cNvPr id="3" name="Rectangle à coins arrondi 2"/>
        <dsp:cNvSpPr/>
      </dsp:nvSpPr>
      <dsp:spPr bwMode="white">
        <a:xfrm>
          <a:off x="0" y="347832"/>
          <a:ext cx="1827352" cy="674370"/>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71120" tIns="71120" rIns="71120" bIns="38100" anchor="t"/>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r>
            <a:rPr lang="fr-FR" dirty="0" smtClean="0"/>
            <a:t>Préparation de la fabrication</a:t>
          </a:r>
          <a:endParaRPr lang="fr-FR" dirty="0"/>
        </a:p>
      </dsp:txBody>
      <dsp:txXfrm>
        <a:off x="0" y="347832"/>
        <a:ext cx="1827352" cy="674370"/>
      </dsp:txXfrm>
    </dsp:sp>
    <dsp:sp modelId="{FD56A6BF-A44B-42DA-8E73-18B45B9056F0}">
      <dsp:nvSpPr>
        <dsp:cNvPr id="4" name="Rectangle à coins arrondi 3"/>
        <dsp:cNvSpPr/>
      </dsp:nvSpPr>
      <dsp:spPr bwMode="white">
        <a:xfrm>
          <a:off x="374277" y="797412"/>
          <a:ext cx="1827352" cy="1926590"/>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71120" tIns="71120" rIns="71120"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fr-FR" dirty="0" smtClean="0">
              <a:solidFill>
                <a:schemeClr val="dk1"/>
              </a:solidFill>
            </a:rPr>
            <a:t>Etablissement des gammes de fabrication/Assemblage</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Etablir l’échéancier financier de la composants/matières premières nécessaires</a:t>
          </a:r>
          <a:endParaRPr lang="fr-FR" dirty="0">
            <a:solidFill>
              <a:schemeClr val="dk1"/>
            </a:solidFill>
          </a:endParaRPr>
        </a:p>
      </dsp:txBody>
      <dsp:txXfrm>
        <a:off x="374277" y="797412"/>
        <a:ext cx="1827352" cy="1926590"/>
      </dsp:txXfrm>
    </dsp:sp>
    <dsp:sp modelId="{D191DFBE-A1AD-499B-82D1-E03EE37989CF}">
      <dsp:nvSpPr>
        <dsp:cNvPr id="5" name="Flèche droite 4"/>
        <dsp:cNvSpPr/>
      </dsp:nvSpPr>
      <dsp:spPr bwMode="white">
        <a:xfrm>
          <a:off x="2087751" y="345143"/>
          <a:ext cx="587282" cy="454958"/>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fr-FR"/>
        </a:p>
      </dsp:txBody>
      <dsp:txXfrm>
        <a:off x="2087751" y="345143"/>
        <a:ext cx="587282" cy="454958"/>
      </dsp:txXfrm>
    </dsp:sp>
    <dsp:sp modelId="{6003E620-F9A8-4BBD-839F-4BB470E516DB}">
      <dsp:nvSpPr>
        <dsp:cNvPr id="6" name="Rectangle à coins arrondi 5"/>
        <dsp:cNvSpPr/>
      </dsp:nvSpPr>
      <dsp:spPr bwMode="white">
        <a:xfrm>
          <a:off x="2935432" y="347832"/>
          <a:ext cx="1827352" cy="674370"/>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71120" tIns="71120" rIns="71120" bIns="38100" anchor="t"/>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r>
            <a:rPr lang="fr-FR" dirty="0" smtClean="0"/>
            <a:t>Mise en place de la ligne de production</a:t>
          </a:r>
          <a:endParaRPr lang="fr-FR" dirty="0"/>
        </a:p>
      </dsp:txBody>
      <dsp:txXfrm>
        <a:off x="2935432" y="347832"/>
        <a:ext cx="1827352" cy="674370"/>
      </dsp:txXfrm>
    </dsp:sp>
    <dsp:sp modelId="{C811C012-2B1E-40BA-A336-32F3018EE494}">
      <dsp:nvSpPr>
        <dsp:cNvPr id="7" name="Rectangle à coins arrondi 6"/>
        <dsp:cNvSpPr/>
      </dsp:nvSpPr>
      <dsp:spPr bwMode="white">
        <a:xfrm>
          <a:off x="3309709" y="797412"/>
          <a:ext cx="1827352" cy="1926590"/>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71120" tIns="71120" rIns="71120"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fr-FR" dirty="0" smtClean="0">
              <a:solidFill>
                <a:schemeClr val="dk1"/>
              </a:solidFill>
            </a:rPr>
            <a:t>Réception de la ligne de production, des différents postes de montage</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Implantation de la ligne</a:t>
          </a:r>
          <a:endParaRPr lang="fr-FR" dirty="0">
            <a:solidFill>
              <a:schemeClr val="dk1"/>
            </a:solidFill>
          </a:endParaRPr>
        </a:p>
        <a:p>
          <a:pPr lvl="1">
            <a:lnSpc>
              <a:spcPct val="100000"/>
            </a:lnSpc>
            <a:spcBef>
              <a:spcPct val="0"/>
            </a:spcBef>
            <a:spcAft>
              <a:spcPct val="15000"/>
            </a:spcAft>
            <a:buChar char="•"/>
          </a:pPr>
          <a:r>
            <a:rPr lang="fr-FR" smtClean="0">
              <a:solidFill>
                <a:schemeClr val="dk1"/>
              </a:solidFill>
            </a:rPr>
            <a:t>Préparation des fiches de postes</a:t>
          </a:r>
          <a:endParaRPr lang="fr-FR" dirty="0">
            <a:solidFill>
              <a:schemeClr val="dk1"/>
            </a:solidFill>
          </a:endParaRPr>
        </a:p>
        <a:p>
          <a:pPr lvl="1">
            <a:lnSpc>
              <a:spcPct val="100000"/>
            </a:lnSpc>
            <a:spcBef>
              <a:spcPct val="0"/>
            </a:spcBef>
            <a:spcAft>
              <a:spcPct val="15000"/>
            </a:spcAft>
            <a:buChar char="•"/>
          </a:pPr>
          <a:r>
            <a:rPr lang="fr-FR" smtClean="0">
              <a:solidFill>
                <a:schemeClr val="dk1"/>
              </a:solidFill>
            </a:rPr>
            <a:t>Organisation logistique…</a:t>
          </a:r>
          <a:endParaRPr lang="fr-FR" dirty="0">
            <a:solidFill>
              <a:schemeClr val="dk1"/>
            </a:solidFill>
          </a:endParaRPr>
        </a:p>
      </dsp:txBody>
      <dsp:txXfrm>
        <a:off x="3309709" y="797412"/>
        <a:ext cx="1827352" cy="1926590"/>
      </dsp:txXfrm>
    </dsp:sp>
    <dsp:sp modelId="{87F59773-55BD-4BD9-BEE5-A7D55D692917}">
      <dsp:nvSpPr>
        <dsp:cNvPr id="8" name="Flèche droite 7"/>
        <dsp:cNvSpPr/>
      </dsp:nvSpPr>
      <dsp:spPr bwMode="white">
        <a:xfrm>
          <a:off x="5023183" y="345143"/>
          <a:ext cx="587282" cy="454958"/>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fr-FR"/>
        </a:p>
      </dsp:txBody>
      <dsp:txXfrm>
        <a:off x="5023183" y="345143"/>
        <a:ext cx="587282" cy="454958"/>
      </dsp:txXfrm>
    </dsp:sp>
    <dsp:sp modelId="{A0D794AB-BC25-4058-A21E-20763DA17C9E}">
      <dsp:nvSpPr>
        <dsp:cNvPr id="9" name="Rectangle à coins arrondi 8"/>
        <dsp:cNvSpPr/>
      </dsp:nvSpPr>
      <dsp:spPr bwMode="white">
        <a:xfrm>
          <a:off x="5870865" y="347832"/>
          <a:ext cx="1827352" cy="674370"/>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71120" tIns="71120" rIns="71120" bIns="38100" anchor="t"/>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r>
            <a:rPr lang="fr-FR" dirty="0" smtClean="0"/>
            <a:t>Lancement de la ligne de production</a:t>
          </a:r>
          <a:endParaRPr lang="fr-FR" dirty="0"/>
        </a:p>
      </dsp:txBody>
      <dsp:txXfrm>
        <a:off x="5870865" y="347832"/>
        <a:ext cx="1827352" cy="674370"/>
      </dsp:txXfrm>
    </dsp:sp>
    <dsp:sp modelId="{A1C3E071-6469-4937-BFF4-73BC81CA656B}">
      <dsp:nvSpPr>
        <dsp:cNvPr id="10" name="Rectangle à coins arrondi 9"/>
        <dsp:cNvSpPr/>
      </dsp:nvSpPr>
      <dsp:spPr bwMode="white">
        <a:xfrm>
          <a:off x="6245142" y="797412"/>
          <a:ext cx="1827352" cy="1926590"/>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71120" tIns="71120" rIns="71120"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fr-FR" dirty="0" smtClean="0">
              <a:solidFill>
                <a:schemeClr val="dk1"/>
              </a:solidFill>
            </a:rPr>
            <a:t>Amélioration, optimisation du processus (sécurité/qualité)</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Formation des opérateurs</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Monter en cadence de production</a:t>
          </a:r>
          <a:endParaRPr lang="fr-FR" dirty="0">
            <a:solidFill>
              <a:schemeClr val="dk1"/>
            </a:solidFill>
          </a:endParaRPr>
        </a:p>
      </dsp:txBody>
      <dsp:txXfrm>
        <a:off x="6245142" y="797412"/>
        <a:ext cx="1827352" cy="1926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3000396" cy="3071834"/>
        <a:chOff x="0" y="0"/>
        <a:chExt cx="3000396" cy="3071834"/>
      </a:xfrm>
    </dsp:grpSpPr>
    <dsp:sp modelId="{B4148938-C9F3-4877-A2D8-DE6428E9A093}">
      <dsp:nvSpPr>
        <dsp:cNvPr id="3" name="Rectangle à coins arrondi 2"/>
        <dsp:cNvSpPr/>
      </dsp:nvSpPr>
      <dsp:spPr bwMode="white">
        <a:xfrm>
          <a:off x="0" y="358310"/>
          <a:ext cx="2490329" cy="875347"/>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92456" tIns="92456" rIns="92456" bIns="4953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fr-FR" dirty="0" smtClean="0"/>
            <a:t>Préparation de la fabrication</a:t>
          </a:r>
          <a:endParaRPr lang="fr-FR" dirty="0"/>
        </a:p>
      </dsp:txBody>
      <dsp:txXfrm>
        <a:off x="0" y="358310"/>
        <a:ext cx="2490329" cy="875347"/>
      </dsp:txXfrm>
    </dsp:sp>
    <dsp:sp modelId="{FD56A6BF-A44B-42DA-8E73-18B45B9056F0}">
      <dsp:nvSpPr>
        <dsp:cNvPr id="4" name="Rectangle à coins arrondi 3"/>
        <dsp:cNvSpPr/>
      </dsp:nvSpPr>
      <dsp:spPr bwMode="white">
        <a:xfrm>
          <a:off x="510067" y="941875"/>
          <a:ext cx="2490329" cy="1771650"/>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fr-FR" dirty="0" smtClean="0">
              <a:solidFill>
                <a:schemeClr val="dk1"/>
              </a:solidFill>
            </a:rPr>
            <a:t>Etablissement des gammes de fabrication/Assemblage</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Etablir l’échéancier financier des composants/matières premières nécessaires</a:t>
          </a:r>
          <a:endParaRPr lang="fr-FR" dirty="0">
            <a:solidFill>
              <a:schemeClr val="dk1"/>
            </a:solidFill>
          </a:endParaRPr>
        </a:p>
      </dsp:txBody>
      <dsp:txXfrm>
        <a:off x="510067" y="941875"/>
        <a:ext cx="2490329" cy="1771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7286676" cy="3071834"/>
        <a:chOff x="0" y="0"/>
        <a:chExt cx="7286676" cy="3071834"/>
      </a:xfrm>
    </dsp:grpSpPr>
    <dsp:sp modelId="{6003E620-F9A8-4BBD-839F-4BB470E516DB}">
      <dsp:nvSpPr>
        <dsp:cNvPr id="3" name="Rectangle à coins arrondi 2"/>
        <dsp:cNvSpPr/>
      </dsp:nvSpPr>
      <dsp:spPr bwMode="white">
        <a:xfrm>
          <a:off x="0" y="303382"/>
          <a:ext cx="2592012" cy="875347"/>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92456" tIns="92456" rIns="92456" bIns="4953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fr-FR" dirty="0" smtClean="0"/>
            <a:t>Mise en place de la ligne de production</a:t>
          </a:r>
          <a:endParaRPr lang="fr-FR" dirty="0"/>
        </a:p>
      </dsp:txBody>
      <dsp:txXfrm>
        <a:off x="0" y="303382"/>
        <a:ext cx="2592012" cy="875347"/>
      </dsp:txXfrm>
    </dsp:sp>
    <dsp:sp modelId="{C811C012-2B1E-40BA-A336-32F3018EE494}">
      <dsp:nvSpPr>
        <dsp:cNvPr id="4" name="Rectangle à coins arrondi 3"/>
        <dsp:cNvSpPr/>
      </dsp:nvSpPr>
      <dsp:spPr bwMode="white">
        <a:xfrm>
          <a:off x="530894" y="886947"/>
          <a:ext cx="2592012" cy="188150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fr-FR" dirty="0" smtClean="0">
              <a:solidFill>
                <a:schemeClr val="dk1"/>
              </a:solidFill>
            </a:rPr>
            <a:t>Réception de la ligne de production, des différents postes de montage</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Implantation de la ligne</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Préparation des fiches de postes</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Organisation logistique…</a:t>
          </a:r>
          <a:endParaRPr lang="fr-FR" dirty="0">
            <a:solidFill>
              <a:schemeClr val="dk1"/>
            </a:solidFill>
          </a:endParaRPr>
        </a:p>
      </dsp:txBody>
      <dsp:txXfrm>
        <a:off x="530894" y="886947"/>
        <a:ext cx="2592012" cy="1881505"/>
      </dsp:txXfrm>
    </dsp:sp>
    <dsp:sp modelId="{87F59773-55BD-4BD9-BEE5-A7D55D692917}">
      <dsp:nvSpPr>
        <dsp:cNvPr id="5" name="Flèche droite 4"/>
        <dsp:cNvSpPr/>
      </dsp:nvSpPr>
      <dsp:spPr bwMode="white">
        <a:xfrm>
          <a:off x="2961375" y="272497"/>
          <a:ext cx="833032" cy="645336"/>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fr-FR"/>
        </a:p>
      </dsp:txBody>
      <dsp:txXfrm>
        <a:off x="2961375" y="272497"/>
        <a:ext cx="833032" cy="645336"/>
      </dsp:txXfrm>
    </dsp:sp>
    <dsp:sp modelId="{A0D794AB-BC25-4058-A21E-20763DA17C9E}">
      <dsp:nvSpPr>
        <dsp:cNvPr id="6" name="Rectangle à coins arrondi 5"/>
        <dsp:cNvSpPr/>
      </dsp:nvSpPr>
      <dsp:spPr bwMode="white">
        <a:xfrm>
          <a:off x="4163770" y="303382"/>
          <a:ext cx="2592012" cy="875347"/>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92456" tIns="92456" rIns="92456" bIns="4953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fr-FR" dirty="0" smtClean="0"/>
            <a:t>Lancement de la ligne de production</a:t>
          </a:r>
          <a:endParaRPr lang="fr-FR" dirty="0"/>
        </a:p>
      </dsp:txBody>
      <dsp:txXfrm>
        <a:off x="4163770" y="303382"/>
        <a:ext cx="2592012" cy="875347"/>
      </dsp:txXfrm>
    </dsp:sp>
    <dsp:sp modelId="{A1C3E071-6469-4937-BFF4-73BC81CA656B}">
      <dsp:nvSpPr>
        <dsp:cNvPr id="7" name="Rectangle à coins arrondi 6"/>
        <dsp:cNvSpPr/>
      </dsp:nvSpPr>
      <dsp:spPr bwMode="white">
        <a:xfrm>
          <a:off x="4694664" y="886947"/>
          <a:ext cx="2592012" cy="1881505"/>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fr-FR" dirty="0" smtClean="0">
              <a:solidFill>
                <a:schemeClr val="dk1"/>
              </a:solidFill>
            </a:rPr>
            <a:t>Amélioration, optimisation du processus (sécurité/qualité)</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Formation des opérateurs</a:t>
          </a:r>
          <a:endParaRPr lang="fr-FR" dirty="0">
            <a:solidFill>
              <a:schemeClr val="dk1"/>
            </a:solidFill>
          </a:endParaRPr>
        </a:p>
        <a:p>
          <a:pPr lvl="1">
            <a:lnSpc>
              <a:spcPct val="100000"/>
            </a:lnSpc>
            <a:spcBef>
              <a:spcPct val="0"/>
            </a:spcBef>
            <a:spcAft>
              <a:spcPct val="15000"/>
            </a:spcAft>
            <a:buChar char="•"/>
          </a:pPr>
          <a:r>
            <a:rPr lang="fr-FR" dirty="0" smtClean="0">
              <a:solidFill>
                <a:schemeClr val="dk1"/>
              </a:solidFill>
            </a:rPr>
            <a:t>Monter en cadence de production</a:t>
          </a:r>
          <a:endParaRPr lang="fr-FR" dirty="0">
            <a:solidFill>
              <a:schemeClr val="dk1"/>
            </a:solidFill>
          </a:endParaRPr>
        </a:p>
      </dsp:txBody>
      <dsp:txXfrm>
        <a:off x="4694664" y="886947"/>
        <a:ext cx="2592012" cy="18815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endParaRPr lang="fr-F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endParaRPr lang="fr-F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endParaRPr lang="fr-FR"/>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51293CC9-86D1-463B-9E09-99B715646C54}" type="slidenum">
              <a:rPr lang="fr-FR"/>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1574F396-F7AC-4DC1-AB29-78149101218A}"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fr-FR" dirty="0" smtClean="0"/>
              <a:t>l’échéancier financier : </a:t>
            </a:r>
            <a:r>
              <a:rPr lang="ar-DZ" dirty="0" smtClean="0"/>
              <a:t>الجدول المالي</a:t>
            </a:r>
            <a:endParaRPr lang="ar-DZ" dirty="0" smtClean="0"/>
          </a:p>
          <a:p>
            <a:pPr marL="0" marR="0" lvl="0" indent="0" algn="l" defTabSz="914400" rtl="0" eaLnBrk="1" fontAlgn="base" latinLnBrk="0" hangingPunct="1">
              <a:lnSpc>
                <a:spcPct val="100000"/>
              </a:lnSpc>
              <a:spcBef>
                <a:spcPct val="30000"/>
              </a:spcBef>
              <a:spcAft>
                <a:spcPct val="0"/>
              </a:spcAft>
              <a:buClrTx/>
              <a:buSzTx/>
              <a:buFontTx/>
              <a:buNone/>
              <a:defRPr/>
            </a:pPr>
            <a:r>
              <a:rPr lang="fr-FR" dirty="0" smtClean="0"/>
              <a:t>Implantation </a:t>
            </a:r>
            <a:r>
              <a:rPr lang="ar-DZ" dirty="0" smtClean="0"/>
              <a:t>:</a:t>
            </a:r>
            <a:r>
              <a:rPr lang="ar-DZ" baseline="0" dirty="0" smtClean="0"/>
              <a:t> تنفيد</a:t>
            </a:r>
            <a:endParaRPr lang="fr-FR" dirty="0" smtClean="0"/>
          </a:p>
          <a:p>
            <a:pPr marL="0" marR="0" lvl="0" indent="0" algn="l" defTabSz="914400" rtl="0" eaLnBrk="1" fontAlgn="base" latinLnBrk="0" hangingPunct="1">
              <a:lnSpc>
                <a:spcPct val="100000"/>
              </a:lnSpc>
              <a:spcBef>
                <a:spcPct val="30000"/>
              </a:spcBef>
              <a:spcAft>
                <a:spcPct val="0"/>
              </a:spcAft>
              <a:buClrTx/>
              <a:buSzTx/>
              <a:buFontTx/>
              <a:buNone/>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latin typeface="Palatino Linotype" panose="02040502050505030304" pitchFamily="18" charset="0"/>
                <a:ea typeface="Batang" pitchFamily="18" charset="-127"/>
              </a:rPr>
              <a:t>Libellé</a:t>
            </a:r>
            <a:r>
              <a:rPr lang="ar-DZ" sz="1200" b="1" dirty="0" smtClean="0">
                <a:latin typeface="Palatino Linotype" panose="02040502050505030304" pitchFamily="18" charset="0"/>
                <a:ea typeface="Batang" pitchFamily="18" charset="-127"/>
              </a:rPr>
              <a:t>:</a:t>
            </a:r>
            <a:r>
              <a:rPr lang="ar-DZ" sz="1200" b="1" baseline="0" dirty="0" smtClean="0">
                <a:latin typeface="Palatino Linotype" panose="02040502050505030304" pitchFamily="18" charset="0"/>
                <a:ea typeface="Batang" pitchFamily="18" charset="-127"/>
              </a:rPr>
              <a:t> </a:t>
            </a:r>
            <a:r>
              <a:rPr lang="fr-FR" sz="1200" b="1" baseline="0" dirty="0" smtClean="0">
                <a:latin typeface="Palatino Linotype" panose="02040502050505030304" pitchFamily="18" charset="0"/>
                <a:ea typeface="Batang" pitchFamily="18" charset="-127"/>
              </a:rPr>
              <a:t>Formuler</a:t>
            </a:r>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Collerette: petit col</a:t>
            </a:r>
            <a:endParaRPr lang="fr-FR" dirty="0" smtClean="0"/>
          </a:p>
          <a:p>
            <a:r>
              <a:rPr lang="fr-FR" dirty="0" smtClean="0"/>
              <a:t>Embouti: </a:t>
            </a:r>
            <a:r>
              <a:rPr lang="ar-DZ" dirty="0" smtClean="0"/>
              <a:t>مضغوط</a:t>
            </a:r>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Ergonomie</a:t>
            </a:r>
            <a:r>
              <a:rPr lang="ar-DZ" baseline="0" dirty="0" smtClean="0"/>
              <a:t> بيئة العمل </a:t>
            </a:r>
            <a:r>
              <a:rPr lang="ar-DZ" dirty="0" smtClean="0"/>
              <a:t>:</a:t>
            </a:r>
            <a:r>
              <a:rPr lang="ar-DZ"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charnières </a:t>
            </a:r>
            <a:r>
              <a:rPr lang="ar-DZ" dirty="0" smtClean="0"/>
              <a:t> </a:t>
            </a:r>
            <a:r>
              <a:rPr lang="fr-FR" dirty="0" smtClean="0"/>
              <a:t>: jonction</a:t>
            </a:r>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Prestataires : </a:t>
            </a:r>
            <a:r>
              <a:rPr lang="ar-DZ" dirty="0" smtClean="0"/>
              <a:t>متلقي خدمات</a:t>
            </a:r>
            <a:endParaRPr lang="ar-DZ" dirty="0" smtClean="0"/>
          </a:p>
          <a:p>
            <a:r>
              <a:rPr lang="fr-FR" dirty="0" smtClean="0"/>
              <a:t>Prototypes:</a:t>
            </a:r>
            <a:r>
              <a:rPr lang="fr-FR" baseline="0" dirty="0" smtClean="0"/>
              <a:t> </a:t>
            </a:r>
            <a:r>
              <a:rPr lang="fr-FR" baseline="0" dirty="0" err="1" smtClean="0"/>
              <a:t>modéles</a:t>
            </a:r>
            <a:endParaRPr lang="fr-FR" dirty="0"/>
          </a:p>
        </p:txBody>
      </p:sp>
      <p:sp>
        <p:nvSpPr>
          <p:cNvPr id="4" name="Espace réservé du numéro de diapositive 3"/>
          <p:cNvSpPr>
            <a:spLocks noGrp="1"/>
          </p:cNvSpPr>
          <p:nvPr>
            <p:ph type="sldNum" sz="quarter" idx="10"/>
          </p:nvPr>
        </p:nvSpPr>
        <p:spPr/>
        <p:txBody>
          <a:bodyPr/>
          <a:lstStyle/>
          <a:p>
            <a:fld id="{1574F396-F7AC-4DC1-AB29-78149101218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hasCustomPrompt="1"/>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459CEEA9-7B5D-4A5A-B4A8-149FAC8661F2}" type="datetime1">
              <a:rPr lang="fr-FR" smtClean="0"/>
            </a:fld>
            <a:endParaRPr lang="en-US"/>
          </a:p>
        </p:txBody>
      </p:sp>
      <p:sp>
        <p:nvSpPr>
          <p:cNvPr id="17" name="Espace réservé du pied de page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r>
              <a:rPr lang="en-US" smtClean="0"/>
              <a:t>Module M116</a:t>
            </a:r>
            <a:endParaRPr lang="en-US" smtClean="0"/>
          </a:p>
          <a:p>
            <a:r>
              <a:rPr lang="en-US" smtClean="0"/>
              <a:t>VIDAL Jean-Baptiste</a:t>
            </a:r>
            <a:endParaRPr lang="en-US"/>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9C576D1B-152F-4AE5-96A9-184BC50F67FF}"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hasCustomPrompt="1"/>
          </p:nvPr>
        </p:nvSpPr>
        <p:spPr/>
        <p:txBody>
          <a:bodyPr vert="eaVert"/>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6" name="Espace réservé du numéro de diapositive 5"/>
          <p:cNvSpPr>
            <a:spLocks noGrp="1"/>
          </p:cNvSpPr>
          <p:nvPr>
            <p:ph type="sldNum" sz="quarter" idx="12"/>
          </p:nvPr>
        </p:nvSpPr>
        <p:spPr/>
        <p:txBody>
          <a:bodyPr/>
          <a:lstStyle/>
          <a:p>
            <a:fld id="{8013A81A-AEB8-4F19-909C-F607ABA4ECA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hasCustomPrompt="1"/>
          </p:nvPr>
        </p:nvSpPr>
        <p:spPr>
          <a:xfrm>
            <a:off x="457200" y="609600"/>
            <a:ext cx="5562600" cy="5516564"/>
          </a:xfrm>
        </p:spPr>
        <p:txBody>
          <a:bodyPr vert="eaVert"/>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F07CE962-C4AA-47B2-8C93-4C1C1A9EFEF0}"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12648" y="228600"/>
            <a:ext cx="8153400" cy="990600"/>
          </a:xfrm>
        </p:spPr>
        <p:txBody>
          <a:bodyPr/>
          <a:lstStyle/>
          <a:p>
            <a:r>
              <a:rPr kumimoji="0" lang="fr-FR" smtClean="0"/>
              <a:t>Cliquez pour modifier le style du titre</a:t>
            </a:r>
            <a:endParaRPr kumimoji="0" lang="en-US"/>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2158EEE6-4B4D-4669-85AC-FB4F10FA8621}" type="slidenum">
              <a:rPr lang="en-US" smtClean="0"/>
            </a:fld>
            <a:endParaRPr lang="en-US"/>
          </a:p>
        </p:txBody>
      </p:sp>
      <p:sp>
        <p:nvSpPr>
          <p:cNvPr id="8" name="Espace réservé du contenu 7"/>
          <p:cNvSpPr>
            <a:spLocks noGrp="1"/>
          </p:cNvSpPr>
          <p:nvPr>
            <p:ph sz="quarter" idx="1" hasCustomPrompt="1"/>
          </p:nvPr>
        </p:nvSpPr>
        <p:spPr>
          <a:xfrm>
            <a:off x="612648" y="1600200"/>
            <a:ext cx="8153400" cy="44958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endParaRPr kumimoji="0" lang="fr-FR" smtClean="0"/>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FF4961-EAAF-4233-8D69-8BBECAEAC56A}"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hasCustomPrompt="1"/>
          </p:nvPr>
        </p:nvSpPr>
        <p:spPr>
          <a:xfrm>
            <a:off x="609600" y="1589567"/>
            <a:ext cx="3886200" cy="45720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11" name="Espace réservé du contenu 10"/>
          <p:cNvSpPr>
            <a:spLocks noGrp="1"/>
          </p:cNvSpPr>
          <p:nvPr>
            <p:ph sz="quarter" idx="2" hasCustomPrompt="1"/>
          </p:nvPr>
        </p:nvSpPr>
        <p:spPr>
          <a:xfrm>
            <a:off x="4844901" y="1589567"/>
            <a:ext cx="3886200" cy="45720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10" name="Espace réservé du numéro de diapositive 9"/>
          <p:cNvSpPr>
            <a:spLocks noGrp="1"/>
          </p:cNvSpPr>
          <p:nvPr>
            <p:ph type="sldNum" sz="quarter" idx="16"/>
          </p:nvPr>
        </p:nvSpPr>
        <p:spPr/>
        <p:txBody>
          <a:bodyPr rtlCol="0"/>
          <a:lstStyle/>
          <a:p>
            <a:fld id="{12492356-F0DF-4728-B6E4-EABEE492F6E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hasCustomPrompt="1"/>
          </p:nvPr>
        </p:nvSpPr>
        <p:spPr>
          <a:xfrm>
            <a:off x="609600" y="2438400"/>
            <a:ext cx="3886200" cy="35814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13" name="Espace réservé du contenu 12"/>
          <p:cNvSpPr>
            <a:spLocks noGrp="1"/>
          </p:cNvSpPr>
          <p:nvPr>
            <p:ph sz="quarter" idx="4" hasCustomPrompt="1"/>
          </p:nvPr>
        </p:nvSpPr>
        <p:spPr>
          <a:xfrm>
            <a:off x="4800600" y="2438400"/>
            <a:ext cx="3886200" cy="35814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12" name="Espace réservé du numéro de diapositive 11"/>
          <p:cNvSpPr>
            <a:spLocks noGrp="1"/>
          </p:cNvSpPr>
          <p:nvPr>
            <p:ph type="sldNum" sz="quarter" idx="16"/>
          </p:nvPr>
        </p:nvSpPr>
        <p:spPr/>
        <p:txBody>
          <a:bodyPr rtlCol="0"/>
          <a:lstStyle/>
          <a:p>
            <a:fld id="{1F64C468-2068-4F03-9693-6C278BF7CD86}" type="slidenum">
              <a:rPr lang="en-US" smtClean="0"/>
            </a:fld>
            <a:endParaRPr lang="en-US"/>
          </a:p>
        </p:txBody>
      </p:sp>
      <p:sp>
        <p:nvSpPr>
          <p:cNvPr id="16" name="Espace réservé du texte 15"/>
          <p:cNvSpPr>
            <a:spLocks noGrp="1"/>
          </p:cNvSpPr>
          <p:nvPr>
            <p:ph type="body" sz="quarter" idx="1" hasCustomPrompt="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endParaRPr kumimoji="0" lang="fr-FR" smtClean="0"/>
          </a:p>
        </p:txBody>
      </p:sp>
      <p:sp>
        <p:nvSpPr>
          <p:cNvPr id="15" name="Espace réservé du texte 14"/>
          <p:cNvSpPr>
            <a:spLocks noGrp="1"/>
          </p:cNvSpPr>
          <p:nvPr>
            <p:ph type="body" sz="quarter" idx="3" hasCustomPrompt="1"/>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endParaRPr kumimoji="0" lang="fr-FR"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096000" y="6248400"/>
            <a:ext cx="2667000" cy="365125"/>
          </a:xfrm>
          <a:prstGeom prst="rect">
            <a:avLst/>
          </a:prstGeom>
        </p:spPr>
        <p:txBody>
          <a:bodyPr/>
          <a:lstStyle/>
          <a:p>
            <a:fld id="{23A271A1-F6D6-438B-A432-4747EE7ECD40}" type="datetimeFigureOut">
              <a:rPr lang="en-US" smtClean="0"/>
            </a:fld>
            <a:endParaRPr lang="en-US"/>
          </a:p>
        </p:txBody>
      </p:sp>
      <p:sp>
        <p:nvSpPr>
          <p:cNvPr id="4" name="Espace réservé du pied de page 3"/>
          <p:cNvSpPr>
            <a:spLocks noGrp="1"/>
          </p:cNvSpPr>
          <p:nvPr>
            <p:ph type="ftr" sz="quarter" idx="11"/>
          </p:nvPr>
        </p:nvSpPr>
        <p:spPr>
          <a:xfrm>
            <a:off x="609600" y="6248206"/>
            <a:ext cx="5421083" cy="365125"/>
          </a:xfrm>
          <a:prstGeom prst="rect">
            <a:avLst/>
          </a:prstGeom>
        </p:spPr>
        <p:txBody>
          <a:bodyPr/>
          <a:lstStyle/>
          <a:p>
            <a:r>
              <a:rPr lang="en-US" dirty="0" smtClean="0"/>
              <a:t>Module M1302</a:t>
            </a:r>
            <a:endParaRPr lang="en-US" dirty="0" smtClean="0"/>
          </a:p>
          <a:p>
            <a:r>
              <a:rPr lang="en-US" dirty="0" smtClean="0"/>
              <a:t>VIDAL J.B.</a:t>
            </a:r>
            <a:endParaRPr lang="en-US"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BAA43CE8-6499-4227-AEB4-42A228409D4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0" y="6248400"/>
            <a:ext cx="2667000" cy="365125"/>
          </a:xfrm>
          <a:prstGeom prst="rect">
            <a:avLst/>
          </a:prstGeom>
        </p:spPr>
        <p:txBody>
          <a:bodyPr/>
          <a:lstStyle/>
          <a:p>
            <a:fld id="{23A271A1-F6D6-438B-A432-4747EE7ECD40}" type="datetimeFigureOut">
              <a:rPr lang="en-US" smtClean="0"/>
            </a:fld>
            <a:endParaRPr lang="en-US"/>
          </a:p>
        </p:txBody>
      </p:sp>
      <p:sp>
        <p:nvSpPr>
          <p:cNvPr id="3" name="Espace réservé du pied de page 2"/>
          <p:cNvSpPr>
            <a:spLocks noGrp="1"/>
          </p:cNvSpPr>
          <p:nvPr>
            <p:ph type="ftr" sz="quarter" idx="11"/>
          </p:nvPr>
        </p:nvSpPr>
        <p:spPr>
          <a:xfrm>
            <a:off x="609600" y="6248206"/>
            <a:ext cx="5421083" cy="365125"/>
          </a:xfrm>
          <a:prstGeom prst="rect">
            <a:avLst/>
          </a:prstGeom>
        </p:spPr>
        <p:txBody>
          <a:bodyPr/>
          <a:lstStyle/>
          <a:p>
            <a:r>
              <a:rPr lang="en-US" dirty="0" smtClean="0"/>
              <a:t>Module M1302</a:t>
            </a:r>
            <a:endParaRPr lang="en-US" dirty="0" smtClean="0"/>
          </a:p>
          <a:p>
            <a:r>
              <a:rPr lang="en-US" dirty="0" smtClean="0"/>
              <a:t>VIDAL J.B.</a:t>
            </a:r>
            <a:endParaRPr lang="en-US" dirty="0"/>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D388A2E-3510-4483-8CED-23E96F028D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08FBB262-1845-41B6-BB13-C01E62AF3573}" type="slidenum">
              <a:rPr lang="en-US" smtClean="0"/>
            </a:fld>
            <a:endParaRPr lang="en-US"/>
          </a:p>
        </p:txBody>
      </p:sp>
      <p:sp>
        <p:nvSpPr>
          <p:cNvPr id="3" name="Espace réservé du texte 2"/>
          <p:cNvSpPr>
            <a:spLocks noGrp="1"/>
          </p:cNvSpPr>
          <p:nvPr>
            <p:ph type="body" idx="2" hasCustomPrompt="1"/>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endParaRPr kumimoji="0" lang="fr-FR" smtClean="0"/>
          </a:p>
        </p:txBody>
      </p:sp>
      <p:sp>
        <p:nvSpPr>
          <p:cNvPr id="9" name="Espace réservé du contenu 8"/>
          <p:cNvSpPr>
            <a:spLocks noGrp="1"/>
          </p:cNvSpPr>
          <p:nvPr>
            <p:ph sz="quarter" idx="1" hasCustomPrompt="1"/>
          </p:nvPr>
        </p:nvSpPr>
        <p:spPr>
          <a:xfrm>
            <a:off x="2362200" y="1752600"/>
            <a:ext cx="6400800" cy="4419600"/>
          </a:xfrm>
        </p:spPr>
        <p:txBody>
          <a:bodyPr/>
          <a:lstStyle/>
          <a:p>
            <a:pPr lvl="0" eaLnBrk="1" latinLnBrk="0" hangingPunct="1"/>
            <a:r>
              <a:rPr lang="fr-FR" smtClean="0"/>
              <a:t>Cliquez pour modifier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endParaRPr kumimoji="0" lang="fr-FR" smtClean="0"/>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hasCustomPrompt="1"/>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D96FCE62-BBFD-4FDF-9CF3-4320985FBEC8}" type="slidenum">
              <a:rPr lang="en-US" smtClean="0"/>
            </a:fld>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endParaRPr kumimoji="0" lang="fr-FR" smtClean="0"/>
          </a:p>
          <a:p>
            <a:pPr lvl="1" eaLnBrk="1" latinLnBrk="0" hangingPunct="1"/>
            <a:r>
              <a:rPr kumimoji="0" lang="fr-FR" smtClean="0"/>
              <a:t>Deuxième niveau</a:t>
            </a:r>
            <a:endParaRPr kumimoji="0" lang="fr-FR" smtClean="0"/>
          </a:p>
          <a:p>
            <a:pPr lvl="2" eaLnBrk="1" latinLnBrk="0" hangingPunct="1"/>
            <a:r>
              <a:rPr kumimoji="0" lang="fr-FR" smtClean="0"/>
              <a:t>Troisième niveau</a:t>
            </a:r>
            <a:endParaRPr kumimoji="0" lang="fr-FR" smtClean="0"/>
          </a:p>
          <a:p>
            <a:pPr lvl="3" eaLnBrk="1" latinLnBrk="0" hangingPunct="1"/>
            <a:r>
              <a:rPr kumimoji="0" lang="fr-FR" smtClean="0"/>
              <a:t>Quatrième niveau</a:t>
            </a:r>
            <a:endParaRPr kumimoji="0" lang="fr-FR" smtClean="0"/>
          </a:p>
          <a:p>
            <a:pPr lvl="4" eaLnBrk="1" latinLnBrk="0" hangingPunct="1"/>
            <a:r>
              <a:rPr kumimoji="0" lang="fr-FR" smtClean="0"/>
              <a:t>Cinquième niveau</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93BD5BA-4670-438F-ACD8-C12273C4B10F}" type="slidenum">
              <a:rPr lang="en-US" smtClean="0"/>
            </a:fld>
            <a:endParaRPr lang="en-US"/>
          </a:p>
        </p:txBody>
      </p:sp>
      <p:sp>
        <p:nvSpPr>
          <p:cNvPr id="10" name="Text Box 10"/>
          <p:cNvSpPr txBox="1">
            <a:spLocks noChangeArrowheads="1"/>
          </p:cNvSpPr>
          <p:nvPr userDrawn="1"/>
        </p:nvSpPr>
        <p:spPr bwMode="auto">
          <a:xfrm>
            <a:off x="827088" y="1557338"/>
            <a:ext cx="7777162" cy="366712"/>
          </a:xfrm>
          <a:prstGeom prst="rect">
            <a:avLst/>
          </a:prstGeom>
          <a:noFill/>
          <a:ln w="9525">
            <a:noFill/>
            <a:miter lim="800000"/>
          </a:ln>
          <a:effectLst/>
        </p:spPr>
        <p:txBody>
          <a:bodyPr>
            <a:spAutoFit/>
          </a:bodyPr>
          <a:lstStyle/>
          <a:p>
            <a:pPr>
              <a:spcBef>
                <a:spcPct val="50000"/>
              </a:spcBef>
            </a:pPr>
            <a:endParaRPr lang="fr-FR" sz="1800">
              <a:latin typeface="Arial" panose="020B0604020202020204" pitchFamily="34" charset="0"/>
            </a:endParaRPr>
          </a:p>
        </p:txBody>
      </p:sp>
      <p:pic>
        <p:nvPicPr>
          <p:cNvPr id="24" name="Picture 23" descr="logo format lettre"/>
          <p:cNvPicPr>
            <a:picLocks noChangeAspect="1" noChangeArrowheads="1"/>
          </p:cNvPicPr>
          <p:nvPr userDrawn="1"/>
        </p:nvPicPr>
        <p:blipFill>
          <a:blip r:embed="rId12" cstate="print"/>
          <a:srcRect/>
          <a:stretch>
            <a:fillRect/>
          </a:stretch>
        </p:blipFill>
        <p:spPr bwMode="auto">
          <a:xfrm>
            <a:off x="8345865" y="0"/>
            <a:ext cx="798135" cy="45241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anose="05020102010507070707"/>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hyperlink" Target="Cours/Cours%201%20introduction%20Processus%20Industrialisation/Ressources/Exemple%20de%20gamme%20de%20fabrication/Alarme_eleve_bloc4.pdf" TargetMode="Externa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Cours/Cours%201%20introduction%20Processus%20Industrialisation/Ressources/Exemple%20Fiche%20de%20poste/Proc&#233;dure%20V3.doc" TargetMode="External"/><Relationship Id="rId3" Type="http://schemas.openxmlformats.org/officeDocument/2006/relationships/hyperlink" Target="Cours/Cours%201%20introduction%20Processus%20Industrialisation/Ressources/Exemple%20Fiche%20de%20poste/Proc&#233;dure%20V1.doc" TargetMode="External"/><Relationship Id="rId2" Type="http://schemas.openxmlformats.org/officeDocument/2006/relationships/image" Target="../media/image19.png"/><Relationship Id="rId1" Type="http://schemas.openxmlformats.org/officeDocument/2006/relationships/hyperlink" Target="Cours/Cours%201%20introduction%20Processus%20Industrialisation/Ressources/Exemple%20Fiche%20de%20poste/Dubuis%20SA.xls" TargetMode="Externa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hyperlink" Target="http://www.sonnerie-telephone.org/sonnerie-telephone.htm" TargetMode="Externa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339752" y="2564904"/>
            <a:ext cx="6477000" cy="1828800"/>
          </a:xfrm>
        </p:spPr>
        <p:txBody>
          <a:bodyPr/>
          <a:lstStyle/>
          <a:p>
            <a:r>
              <a:rPr lang="fr-FR" dirty="0" smtClean="0"/>
              <a:t>Industrialisation ET QUALIFICATION</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fr-FR"/>
              <a:t>Cycle d’élaboration d’un produit</a:t>
            </a:r>
            <a:endParaRPr lang="fr-FR"/>
          </a:p>
        </p:txBody>
      </p:sp>
      <p:sp>
        <p:nvSpPr>
          <p:cNvPr id="6" name="Espace réservé du numéro de diapositive 4"/>
          <p:cNvSpPr>
            <a:spLocks noGrp="1"/>
          </p:cNvSpPr>
          <p:nvPr>
            <p:ph type="sldNum" sz="quarter" idx="12"/>
          </p:nvPr>
        </p:nvSpPr>
        <p:spPr/>
        <p:txBody>
          <a:bodyPr>
            <a:normAutofit fontScale="85000" lnSpcReduction="20000"/>
          </a:bodyPr>
          <a:lstStyle/>
          <a:p>
            <a:fld id="{2A00D72B-1B3E-47F6-BED5-2BB2D54C41E0}" type="slidenum">
              <a:rPr lang="en-US"/>
            </a:fld>
            <a:endParaRPr lang="en-US"/>
          </a:p>
        </p:txBody>
      </p:sp>
      <p:pic>
        <p:nvPicPr>
          <p:cNvPr id="61443" name="Picture 3" descr="cycle_vie_produit"/>
          <p:cNvPicPr>
            <a:picLocks noChangeAspect="1" noChangeArrowheads="1"/>
          </p:cNvPicPr>
          <p:nvPr/>
        </p:nvPicPr>
        <p:blipFill>
          <a:blip r:embed="rId1" cstate="print"/>
          <a:srcRect/>
          <a:stretch>
            <a:fillRect/>
          </a:stretch>
        </p:blipFill>
        <p:spPr bwMode="auto">
          <a:xfrm>
            <a:off x="2362200" y="1600200"/>
            <a:ext cx="4846638" cy="4876800"/>
          </a:xfrm>
          <a:prstGeom prst="rect">
            <a:avLst/>
          </a:prstGeom>
          <a:noFill/>
          <a:ln w="9525">
            <a:noFill/>
            <a:miter lim="800000"/>
            <a:headEnd/>
            <a:tailEnd/>
          </a:ln>
        </p:spPr>
      </p:pic>
      <p:sp>
        <p:nvSpPr>
          <p:cNvPr id="61444" name="Oval 4"/>
          <p:cNvSpPr>
            <a:spLocks noChangeArrowheads="1"/>
          </p:cNvSpPr>
          <p:nvPr/>
        </p:nvSpPr>
        <p:spPr bwMode="auto">
          <a:xfrm>
            <a:off x="5715000" y="2133600"/>
            <a:ext cx="1143000" cy="990600"/>
          </a:xfrm>
          <a:prstGeom prst="ellipse">
            <a:avLst/>
          </a:prstGeom>
          <a:noFill/>
          <a:ln w="34925">
            <a:solidFill>
              <a:srgbClr val="FF0000"/>
            </a:solidFill>
            <a:round/>
          </a:ln>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460" y="228600"/>
            <a:ext cx="9824085" cy="990600"/>
          </a:xfrm>
        </p:spPr>
        <p:txBody>
          <a:bodyPr>
            <a:noAutofit/>
          </a:bodyPr>
          <a:lstStyle/>
          <a:p>
            <a:r>
              <a:rPr lang="fr-FR" sz="3600" dirty="0" smtClean="0"/>
              <a:t>Première approche de l’industrialisation, exemple de définition</a:t>
            </a:r>
            <a:endParaRPr lang="fr-FR" sz="36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41275" y="1517015"/>
            <a:ext cx="8977630" cy="4495800"/>
          </a:xfrm>
        </p:spPr>
        <p:txBody>
          <a:bodyPr>
            <a:normAutofit lnSpcReduction="20000"/>
          </a:bodyPr>
          <a:lstStyle/>
          <a:p>
            <a:r>
              <a:rPr lang="fr-FR" dirty="0" smtClean="0"/>
              <a:t>Définition 1 : </a:t>
            </a:r>
            <a:r>
              <a:rPr lang="fr-FR" i="1" dirty="0" smtClean="0"/>
              <a:t>« Action de rendre industriel un procédé ou une technique, </a:t>
            </a:r>
            <a:r>
              <a:rPr lang="fr-FR" i="1" dirty="0" err="1" smtClean="0"/>
              <a:t>c-à-d</a:t>
            </a:r>
            <a:r>
              <a:rPr lang="fr-FR" i="1" dirty="0" smtClean="0"/>
              <a:t> se mettre en mesure de reproduire le bien ou le service à grande échelle, à faible coût et avec un taux réduit de défauts ou d'échecs. » </a:t>
            </a:r>
            <a:endParaRPr lang="fr-FR" i="1" dirty="0" smtClean="0"/>
          </a:p>
          <a:p>
            <a:pPr marL="0" indent="0">
              <a:buNone/>
            </a:pPr>
            <a:endParaRPr lang="fr-FR" dirty="0"/>
          </a:p>
          <a:p>
            <a:r>
              <a:rPr lang="fr-FR" dirty="0" smtClean="0"/>
              <a:t>Définition 2 : «  En génie industriel, l'industrialisation désigne le processus (souvent organisé en mode projet) de transfert du processus de création de l'offre au processus de réalisation de l'offre. »</a:t>
            </a:r>
            <a:endParaRPr lang="fr-F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 sur un cas concret</a:t>
            </a: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p:txBody>
          <a:bodyPr/>
          <a:lstStyle/>
          <a:p>
            <a:r>
              <a:rPr lang="fr-FR" dirty="0" smtClean="0"/>
              <a:t>Entreprise PMTC (Peugeot </a:t>
            </a:r>
            <a:r>
              <a:rPr lang="fr-FR" dirty="0" err="1" smtClean="0"/>
              <a:t>MoToCycle</a:t>
            </a:r>
            <a:r>
              <a:rPr lang="fr-FR" dirty="0" smtClean="0"/>
              <a:t>) </a:t>
            </a:r>
            <a:endParaRPr lang="fr-FR" dirty="0" smtClean="0"/>
          </a:p>
          <a:p>
            <a:pPr lvl="1"/>
            <a:r>
              <a:rPr lang="fr-FR" dirty="0" smtClean="0"/>
              <a:t>située à Mandeure (25) </a:t>
            </a:r>
            <a:endParaRPr lang="fr-FR" dirty="0" smtClean="0"/>
          </a:p>
          <a:p>
            <a:pPr lvl="1"/>
            <a:r>
              <a:rPr lang="fr-FR" dirty="0" smtClean="0"/>
              <a:t>1000 personnes</a:t>
            </a:r>
            <a:endParaRPr lang="fr-FR" dirty="0" smtClean="0"/>
          </a:p>
          <a:p>
            <a:pPr lvl="1"/>
            <a:r>
              <a:rPr lang="fr-FR" dirty="0" smtClean="0"/>
              <a:t>60 000 scooters par an</a:t>
            </a:r>
            <a:endParaRPr lang="fr-FR" dirty="0" smtClean="0"/>
          </a:p>
          <a:p>
            <a:pPr lvl="1"/>
            <a:r>
              <a:rPr lang="fr-FR" dirty="0" smtClean="0"/>
              <a:t>15 modèles de fabrication en parallèle</a:t>
            </a:r>
            <a:endParaRPr lang="fr-FR" dirty="0" smtClean="0"/>
          </a:p>
          <a:p>
            <a:pPr lvl="1"/>
            <a:r>
              <a:rPr lang="fr-FR" dirty="0" smtClean="0"/>
              <a:t>4 lignes de fabrication</a:t>
            </a:r>
            <a:endParaRPr lang="fr-FR" dirty="0" smtClean="0"/>
          </a:p>
          <a:p>
            <a:pPr lvl="1"/>
            <a:r>
              <a:rPr lang="fr-FR" dirty="0" smtClean="0"/>
              <a:t>exemple : Passage de fabrication modèle « </a:t>
            </a:r>
            <a:r>
              <a:rPr lang="fr-FR" dirty="0" err="1" smtClean="0"/>
              <a:t>Luxor</a:t>
            </a:r>
            <a:r>
              <a:rPr lang="fr-FR" dirty="0" smtClean="0"/>
              <a:t> » à « </a:t>
            </a:r>
            <a:r>
              <a:rPr lang="fr-FR" dirty="0" err="1" smtClean="0"/>
              <a:t>Newviva</a:t>
            </a:r>
            <a:r>
              <a:rPr lang="fr-FR" dirty="0" smtClean="0"/>
              <a:t> »</a:t>
            </a:r>
            <a:endParaRPr lang="fr-FR" dirty="0"/>
          </a:p>
        </p:txBody>
      </p:sp>
      <p:pic>
        <p:nvPicPr>
          <p:cNvPr id="1027" name="Picture 3"/>
          <p:cNvPicPr>
            <a:picLocks noChangeAspect="1" noChangeArrowheads="1"/>
          </p:cNvPicPr>
          <p:nvPr/>
        </p:nvPicPr>
        <p:blipFill>
          <a:blip r:embed="rId1" cstate="print"/>
          <a:srcRect/>
          <a:stretch>
            <a:fillRect/>
          </a:stretch>
        </p:blipFill>
        <p:spPr bwMode="auto">
          <a:xfrm>
            <a:off x="3714744" y="5286364"/>
            <a:ext cx="3363081" cy="1571636"/>
          </a:xfrm>
          <a:prstGeom prst="rect">
            <a:avLst/>
          </a:prstGeom>
          <a:noFill/>
          <a:ln w="9525">
            <a:noFill/>
            <a:miter lim="800000"/>
            <a:headEnd/>
            <a:tailEnd/>
          </a:ln>
        </p:spPr>
      </p:pic>
      <p:pic>
        <p:nvPicPr>
          <p:cNvPr id="1029" name="Picture 5"/>
          <p:cNvPicPr>
            <a:picLocks noChangeAspect="1" noChangeArrowheads="1"/>
          </p:cNvPicPr>
          <p:nvPr/>
        </p:nvPicPr>
        <p:blipFill>
          <a:blip r:embed="rId2" cstate="print"/>
          <a:srcRect/>
          <a:stretch>
            <a:fillRect/>
          </a:stretch>
        </p:blipFill>
        <p:spPr bwMode="auto">
          <a:xfrm>
            <a:off x="428596" y="5286388"/>
            <a:ext cx="1103403" cy="1571612"/>
          </a:xfrm>
          <a:prstGeom prst="rect">
            <a:avLst/>
          </a:prstGeom>
          <a:noFill/>
          <a:ln w="9525">
            <a:noFill/>
            <a:miter lim="800000"/>
            <a:headEnd/>
            <a:tailEnd/>
          </a:ln>
        </p:spPr>
      </p:pic>
      <p:sp>
        <p:nvSpPr>
          <p:cNvPr id="9" name="Flèche droite 8"/>
          <p:cNvSpPr/>
          <p:nvPr/>
        </p:nvSpPr>
        <p:spPr>
          <a:xfrm>
            <a:off x="2143108" y="5786454"/>
            <a:ext cx="1214446" cy="57150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fr-FR">
                <a:latin typeface="+mn-lt"/>
              </a:rPr>
              <a:t>En quoi consiste l’industrialisation ?</a:t>
            </a:r>
            <a:endParaRPr lang="fr-FR">
              <a:latin typeface="+mn-lt"/>
            </a:endParaRPr>
          </a:p>
        </p:txBody>
      </p:sp>
      <p:sp>
        <p:nvSpPr>
          <p:cNvPr id="8" name="Espace réservé du numéro de diapositive 4"/>
          <p:cNvSpPr>
            <a:spLocks noGrp="1"/>
          </p:cNvSpPr>
          <p:nvPr>
            <p:ph type="sldNum" sz="quarter" idx="12"/>
          </p:nvPr>
        </p:nvSpPr>
        <p:spPr/>
        <p:txBody>
          <a:bodyPr>
            <a:normAutofit fontScale="85000" lnSpcReduction="20000"/>
          </a:bodyPr>
          <a:lstStyle/>
          <a:p>
            <a:fld id="{7744FA6F-368D-4A5A-9D41-FAE7F7D2A19E}" type="slidenum">
              <a:rPr lang="en-US">
                <a:latin typeface="+mn-lt"/>
              </a:rPr>
            </a:fld>
            <a:endParaRPr lang="en-US">
              <a:latin typeface="+mn-lt"/>
            </a:endParaRPr>
          </a:p>
        </p:txBody>
      </p:sp>
      <p:grpSp>
        <p:nvGrpSpPr>
          <p:cNvPr id="2" name="Group 4"/>
          <p:cNvGrpSpPr/>
          <p:nvPr/>
        </p:nvGrpSpPr>
        <p:grpSpPr bwMode="auto">
          <a:xfrm>
            <a:off x="285720" y="2143116"/>
            <a:ext cx="2519363" cy="2376488"/>
            <a:chOff x="1024" y="10575"/>
            <a:chExt cx="2012" cy="1905"/>
          </a:xfrm>
        </p:grpSpPr>
        <p:pic>
          <p:nvPicPr>
            <p:cNvPr id="45061" name="Picture 5" descr="exercice"/>
            <p:cNvPicPr>
              <a:picLocks noChangeAspect="1" noChangeArrowheads="1"/>
            </p:cNvPicPr>
            <p:nvPr/>
          </p:nvPicPr>
          <p:blipFill>
            <a:blip r:embed="rId1" cstate="print"/>
            <a:srcRect/>
            <a:stretch>
              <a:fillRect/>
            </a:stretch>
          </p:blipFill>
          <p:spPr bwMode="auto">
            <a:xfrm>
              <a:off x="1483" y="11300"/>
              <a:ext cx="1553" cy="1180"/>
            </a:xfrm>
            <a:prstGeom prst="rect">
              <a:avLst/>
            </a:prstGeom>
            <a:noFill/>
            <a:ln w="9525">
              <a:noFill/>
              <a:miter lim="800000"/>
              <a:headEnd/>
              <a:tailEnd/>
            </a:ln>
          </p:spPr>
        </p:pic>
        <p:pic>
          <p:nvPicPr>
            <p:cNvPr id="45062" name="Picture 6"/>
            <p:cNvPicPr>
              <a:picLocks noChangeAspect="1" noChangeArrowheads="1"/>
            </p:cNvPicPr>
            <p:nvPr/>
          </p:nvPicPr>
          <p:blipFill>
            <a:blip r:embed="rId2" cstate="print"/>
            <a:srcRect/>
            <a:stretch>
              <a:fillRect/>
            </a:stretch>
          </p:blipFill>
          <p:spPr bwMode="auto">
            <a:xfrm>
              <a:off x="1024" y="10575"/>
              <a:ext cx="1712" cy="734"/>
            </a:xfrm>
            <a:prstGeom prst="rect">
              <a:avLst/>
            </a:prstGeom>
            <a:noFill/>
            <a:ln w="9525">
              <a:noFill/>
              <a:miter lim="800000"/>
              <a:headEnd/>
              <a:tailEnd/>
            </a:ln>
            <a:effectLst/>
          </p:spPr>
        </p:pic>
      </p:grpSp>
      <p:sp>
        <p:nvSpPr>
          <p:cNvPr id="9" name="ZoneTexte 8"/>
          <p:cNvSpPr txBox="1"/>
          <p:nvPr/>
        </p:nvSpPr>
        <p:spPr>
          <a:xfrm>
            <a:off x="3428992" y="2643182"/>
            <a:ext cx="5214974" cy="1384995"/>
          </a:xfrm>
          <a:prstGeom prst="rect">
            <a:avLst/>
          </a:prstGeom>
          <a:noFill/>
        </p:spPr>
        <p:txBody>
          <a:bodyPr wrap="square" rtlCol="0">
            <a:spAutoFit/>
          </a:bodyPr>
          <a:lstStyle/>
          <a:p>
            <a:r>
              <a:rPr lang="fr-FR" dirty="0" smtClean="0">
                <a:latin typeface="+mn-lt"/>
              </a:rPr>
              <a:t>Question : Quelles sont les contraintes techniques induites par ce changement de production ?</a:t>
            </a:r>
            <a:endParaRPr lang="fr-FR" dirty="0">
              <a:latin typeface="+mn-lt"/>
            </a:endParaRPr>
          </a:p>
        </p:txBody>
      </p:sp>
      <p:pic>
        <p:nvPicPr>
          <p:cNvPr id="10" name="Picture 3"/>
          <p:cNvPicPr>
            <a:picLocks noChangeAspect="1" noChangeArrowheads="1"/>
          </p:cNvPicPr>
          <p:nvPr/>
        </p:nvPicPr>
        <p:blipFill>
          <a:blip r:embed="rId3" cstate="print"/>
          <a:srcRect/>
          <a:stretch>
            <a:fillRect/>
          </a:stretch>
        </p:blipFill>
        <p:spPr bwMode="auto">
          <a:xfrm>
            <a:off x="4929190" y="5286364"/>
            <a:ext cx="3363081" cy="1571636"/>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1643042" y="5286388"/>
            <a:ext cx="1103403" cy="1571612"/>
          </a:xfrm>
          <a:prstGeom prst="rect">
            <a:avLst/>
          </a:prstGeom>
          <a:noFill/>
          <a:ln w="9525">
            <a:noFill/>
            <a:miter lim="800000"/>
            <a:headEnd/>
            <a:tailEnd/>
          </a:ln>
        </p:spPr>
      </p:pic>
      <p:sp>
        <p:nvSpPr>
          <p:cNvPr id="12" name="Flèche droite 11"/>
          <p:cNvSpPr/>
          <p:nvPr/>
        </p:nvSpPr>
        <p:spPr>
          <a:xfrm>
            <a:off x="3357554" y="5786454"/>
            <a:ext cx="1214446" cy="57150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half" idx="2"/>
          </p:nvPr>
        </p:nvSpPr>
        <p:spPr>
          <a:xfrm>
            <a:off x="1304622" y="5413248"/>
            <a:ext cx="7868344" cy="1371600"/>
          </a:xfrm>
        </p:spPr>
        <p:txBody>
          <a:bodyPr>
            <a:noAutofit/>
          </a:bodyPr>
          <a:lstStyle/>
          <a:p>
            <a:r>
              <a:rPr lang="fr-FR" sz="2000" dirty="0" smtClean="0"/>
              <a:t>Nouvelle fabrication d’un nouveau produit</a:t>
            </a:r>
            <a:endParaRPr lang="fr-FR" sz="2000" dirty="0" smtClean="0"/>
          </a:p>
          <a:p>
            <a:r>
              <a:rPr lang="fr-FR" sz="2000" dirty="0" smtClean="0"/>
              <a:t>Rôle de l’industrialisation : répondre aux questions QQOQCP en fabrication </a:t>
            </a:r>
            <a:endParaRPr lang="fr-FR" sz="2000" dirty="0" smtClean="0"/>
          </a:p>
          <a:p>
            <a:r>
              <a:rPr lang="fr-FR" sz="2000" dirty="0" smtClean="0"/>
              <a:t>                                                  </a:t>
            </a:r>
            <a:r>
              <a:rPr lang="fr-FR" sz="1400" b="1" dirty="0" smtClean="0"/>
              <a:t>QQOQCP</a:t>
            </a:r>
            <a:r>
              <a:rPr lang="fr-FR" sz="1400" b="1" dirty="0"/>
              <a:t>: Qui, Quoi, Où, Quand, Comment, </a:t>
            </a:r>
            <a:r>
              <a:rPr lang="fr-FR" sz="1400" b="1" dirty="0" smtClean="0"/>
              <a:t>Pourquoi</a:t>
            </a:r>
            <a:endParaRPr lang="fr-FR" sz="1400" b="1" dirty="0"/>
          </a:p>
        </p:txBody>
      </p:sp>
      <p:sp>
        <p:nvSpPr>
          <p:cNvPr id="5" name="Titre 4"/>
          <p:cNvSpPr>
            <a:spLocks noGrp="1"/>
          </p:cNvSpPr>
          <p:nvPr>
            <p:ph type="title"/>
          </p:nvPr>
        </p:nvSpPr>
        <p:spPr/>
        <p:txBody>
          <a:bodyPr/>
          <a:lstStyle/>
          <a:p>
            <a:r>
              <a:rPr lang="fr-FR" dirty="0" smtClean="0"/>
              <a:t>Une problématique spatiale et temporelle</a:t>
            </a:r>
            <a:endParaRPr lang="fr-FR" dirty="0"/>
          </a:p>
        </p:txBody>
      </p:sp>
      <p:sp>
        <p:nvSpPr>
          <p:cNvPr id="3" name="Espace réservé du numéro de diapositive 2"/>
          <p:cNvSpPr>
            <a:spLocks noGrp="1"/>
          </p:cNvSpPr>
          <p:nvPr>
            <p:ph type="sldNum" sz="quarter" idx="11"/>
          </p:nvPr>
        </p:nvSpPr>
        <p:spPr/>
        <p:txBody>
          <a:bodyPr>
            <a:normAutofit/>
          </a:bodyPr>
          <a:lstStyle/>
          <a:p>
            <a:fld id="{2158EEE6-4B4D-4669-85AC-FB4F10FA8621}" type="slidenum">
              <a:rPr lang="en-US" smtClean="0"/>
            </a:fld>
            <a:endParaRPr lang="en-US"/>
          </a:p>
        </p:txBody>
      </p:sp>
      <p:sp>
        <p:nvSpPr>
          <p:cNvPr id="6" name="Espace réservé pour une image  5"/>
          <p:cNvSpPr>
            <a:spLocks noGrp="1"/>
          </p:cNvSpPr>
          <p:nvPr>
            <p:ph type="pic" idx="1"/>
          </p:nvPr>
        </p:nvSpPr>
        <p:spPr/>
      </p:sp>
      <p:pic>
        <p:nvPicPr>
          <p:cNvPr id="8" name="Picture 3" descr="uep1et2"/>
          <p:cNvPicPr>
            <a:picLocks noChangeAspect="1" noChangeArrowheads="1"/>
          </p:cNvPicPr>
          <p:nvPr/>
        </p:nvPicPr>
        <p:blipFill>
          <a:blip r:embed="rId1" cstate="print"/>
          <a:srcRect/>
          <a:stretch>
            <a:fillRect/>
          </a:stretch>
        </p:blipFill>
        <p:spPr bwMode="auto">
          <a:xfrm>
            <a:off x="1500166" y="0"/>
            <a:ext cx="7672800" cy="43576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Contraintes au sein de l’entreprise au niveau du processus industrialisation</a:t>
            </a:r>
            <a:endParaRPr lang="fr-FR" sz="36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p:txBody>
          <a:bodyPr>
            <a:normAutofit fontScale="70000" lnSpcReduction="20000"/>
          </a:bodyPr>
          <a:lstStyle/>
          <a:p>
            <a:r>
              <a:rPr lang="fr-FR" dirty="0" smtClean="0"/>
              <a:t>Gestion des flux, logistique</a:t>
            </a:r>
            <a:endParaRPr lang="fr-FR" dirty="0" smtClean="0"/>
          </a:p>
          <a:p>
            <a:pPr lvl="1"/>
            <a:r>
              <a:rPr lang="fr-FR" dirty="0" smtClean="0"/>
              <a:t>Quelle machine, quel poste de travail, quelle ligne,</a:t>
            </a:r>
            <a:endParaRPr lang="fr-FR" dirty="0" smtClean="0"/>
          </a:p>
          <a:p>
            <a:pPr lvl="1"/>
            <a:r>
              <a:rPr lang="fr-FR" dirty="0" smtClean="0"/>
              <a:t>Quel lieu de stockage, </a:t>
            </a:r>
            <a:endParaRPr lang="fr-FR" dirty="0" smtClean="0"/>
          </a:p>
          <a:p>
            <a:pPr lvl="1"/>
            <a:r>
              <a:rPr lang="fr-FR" dirty="0" smtClean="0"/>
              <a:t>Quel mode de pilotage de fabrication</a:t>
            </a:r>
            <a:endParaRPr lang="fr-FR" dirty="0" smtClean="0"/>
          </a:p>
          <a:p>
            <a:pPr lvl="1"/>
            <a:r>
              <a:rPr lang="fr-FR" dirty="0" smtClean="0"/>
              <a:t>Gérer l’ancienne production, nouvelle production</a:t>
            </a:r>
            <a:endParaRPr lang="fr-FR" dirty="0" smtClean="0"/>
          </a:p>
          <a:p>
            <a:pPr lvl="1"/>
            <a:r>
              <a:rPr lang="fr-FR" dirty="0" smtClean="0"/>
              <a:t>Capacité des lignes de fabrications</a:t>
            </a:r>
            <a:endParaRPr lang="fr-FR" dirty="0" smtClean="0"/>
          </a:p>
          <a:p>
            <a:pPr lvl="1"/>
            <a:r>
              <a:rPr lang="fr-FR" dirty="0" smtClean="0"/>
              <a:t>Coexistence Ancienne Série / Nouvelle Série</a:t>
            </a:r>
            <a:endParaRPr lang="fr-FR" dirty="0" smtClean="0"/>
          </a:p>
          <a:p>
            <a:r>
              <a:rPr lang="fr-FR" dirty="0" smtClean="0"/>
              <a:t>Gestion RH</a:t>
            </a:r>
            <a:endParaRPr lang="fr-FR" dirty="0" smtClean="0"/>
          </a:p>
          <a:p>
            <a:pPr lvl="1"/>
            <a:r>
              <a:rPr lang="fr-FR" dirty="0" smtClean="0"/>
              <a:t>Formation du personnel si nouveau procédé</a:t>
            </a:r>
            <a:endParaRPr lang="fr-FR" dirty="0" smtClean="0"/>
          </a:p>
          <a:p>
            <a:pPr lvl="1"/>
            <a:r>
              <a:rPr lang="fr-FR" dirty="0" smtClean="0"/>
              <a:t>Sécurité du personnel</a:t>
            </a:r>
            <a:endParaRPr lang="fr-FR" dirty="0" smtClean="0"/>
          </a:p>
          <a:p>
            <a:r>
              <a:rPr lang="fr-FR" dirty="0" smtClean="0"/>
              <a:t>Gestion de la production</a:t>
            </a:r>
            <a:endParaRPr lang="fr-FR" dirty="0" smtClean="0"/>
          </a:p>
          <a:p>
            <a:pPr lvl="1"/>
            <a:r>
              <a:rPr lang="fr-FR" dirty="0" smtClean="0"/>
              <a:t>Réalisation des documents de fabrication</a:t>
            </a:r>
            <a:endParaRPr lang="fr-FR" dirty="0" smtClean="0"/>
          </a:p>
          <a:p>
            <a:pPr lvl="1"/>
            <a:r>
              <a:rPr lang="fr-FR" dirty="0" smtClean="0"/>
              <a:t>Gestion de la qualité des produits</a:t>
            </a:r>
            <a:endParaRPr lang="fr-FR" dirty="0" smtClean="0"/>
          </a:p>
          <a:p>
            <a:pPr lvl="1"/>
            <a:r>
              <a:rPr lang="fr-FR" dirty="0" smtClean="0"/>
              <a:t>…</a:t>
            </a:r>
            <a:endParaRPr lang="fr-FR" dirty="0" smtClean="0"/>
          </a:p>
          <a:p>
            <a:pPr lvl="1"/>
            <a:endParaRPr lang="fr-FR" dirty="0" smtClean="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fr-FR" dirty="0" smtClean="0"/>
              <a:t>Industrialisation point de vue produit</a:t>
            </a:r>
            <a:endParaRPr lang="fr-FR" dirty="0"/>
          </a:p>
        </p:txBody>
      </p:sp>
      <p:sp>
        <p:nvSpPr>
          <p:cNvPr id="12" name="Espace réservé du numéro de diapositive 4"/>
          <p:cNvSpPr>
            <a:spLocks noGrp="1"/>
          </p:cNvSpPr>
          <p:nvPr>
            <p:ph type="sldNum" sz="quarter" idx="12"/>
          </p:nvPr>
        </p:nvSpPr>
        <p:spPr/>
        <p:txBody>
          <a:bodyPr>
            <a:normAutofit fontScale="85000" lnSpcReduction="20000"/>
          </a:bodyPr>
          <a:lstStyle/>
          <a:p>
            <a:fld id="{61016BF4-82DB-44E2-A767-2C167B6F3570}" type="slidenum">
              <a:rPr lang="en-US"/>
            </a:fld>
            <a:endParaRPr lang="en-US"/>
          </a:p>
        </p:txBody>
      </p:sp>
      <p:sp>
        <p:nvSpPr>
          <p:cNvPr id="35846" name="Rectangle 6"/>
          <p:cNvSpPr>
            <a:spLocks noChangeArrowheads="1"/>
          </p:cNvSpPr>
          <p:nvPr/>
        </p:nvSpPr>
        <p:spPr bwMode="auto">
          <a:xfrm>
            <a:off x="4035425" y="4151313"/>
            <a:ext cx="9144000" cy="0"/>
          </a:xfrm>
          <a:prstGeom prst="rect">
            <a:avLst/>
          </a:prstGeom>
          <a:noFill/>
          <a:ln w="9525">
            <a:noFill/>
            <a:miter lim="800000"/>
          </a:ln>
          <a:effectLst/>
        </p:spPr>
        <p:txBody>
          <a:bodyPr wrap="none" anchor="ctr">
            <a:spAutoFit/>
          </a:bodyPr>
          <a:lstStyle/>
          <a:p>
            <a:endParaRPr lang="fr-FR"/>
          </a:p>
        </p:txBody>
      </p:sp>
      <p:pic>
        <p:nvPicPr>
          <p:cNvPr id="35857" name="Picture 17"/>
          <p:cNvPicPr>
            <a:picLocks noChangeAspect="1" noChangeArrowheads="1"/>
          </p:cNvPicPr>
          <p:nvPr/>
        </p:nvPicPr>
        <p:blipFill>
          <a:blip r:embed="rId1" cstate="print"/>
          <a:srcRect/>
          <a:stretch>
            <a:fillRect/>
          </a:stretch>
        </p:blipFill>
        <p:spPr bwMode="auto">
          <a:xfrm>
            <a:off x="1676400" y="2152650"/>
            <a:ext cx="6705600" cy="3867150"/>
          </a:xfrm>
          <a:prstGeom prst="rect">
            <a:avLst/>
          </a:prstGeom>
          <a:noFill/>
          <a:ln w="9525">
            <a:noFill/>
            <a:miter lim="800000"/>
            <a:headEnd/>
            <a:tailEnd/>
          </a:ln>
        </p:spPr>
      </p:pic>
      <p:sp>
        <p:nvSpPr>
          <p:cNvPr id="35858" name="Line 18"/>
          <p:cNvSpPr>
            <a:spLocks noChangeShapeType="1"/>
          </p:cNvSpPr>
          <p:nvPr/>
        </p:nvSpPr>
        <p:spPr bwMode="auto">
          <a:xfrm>
            <a:off x="2339975" y="3424238"/>
            <a:ext cx="0" cy="1906587"/>
          </a:xfrm>
          <a:prstGeom prst="line">
            <a:avLst/>
          </a:prstGeom>
          <a:ln>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fr-FR"/>
          </a:p>
        </p:txBody>
      </p:sp>
      <p:sp>
        <p:nvSpPr>
          <p:cNvPr id="35859" name="AutoShape 19"/>
          <p:cNvSpPr>
            <a:spLocks noChangeArrowheads="1"/>
          </p:cNvSpPr>
          <p:nvPr/>
        </p:nvSpPr>
        <p:spPr bwMode="auto">
          <a:xfrm>
            <a:off x="1943100" y="2789238"/>
            <a:ext cx="1601788" cy="823912"/>
          </a:xfrm>
          <a:prstGeom prst="roundRect">
            <a:avLst>
              <a:gd name="adj" fmla="val 16667"/>
            </a:avLst>
          </a:prstGeom>
        </p:spPr>
        <p:style>
          <a:lnRef idx="2">
            <a:schemeClr val="accent3">
              <a:shade val="50000"/>
            </a:schemeClr>
          </a:lnRef>
          <a:fillRef idx="1">
            <a:schemeClr val="accent3"/>
          </a:fillRef>
          <a:effectRef idx="0">
            <a:schemeClr val="accent3"/>
          </a:effectRef>
          <a:fontRef idx="minor">
            <a:schemeClr val="lt1"/>
          </a:fontRef>
        </p:style>
        <p:txBody>
          <a:bodyPr lIns="58522" tIns="29261" rIns="58522" bIns="29261" anchor="ctr"/>
          <a:lstStyle/>
          <a:p>
            <a:pPr algn="ctr"/>
            <a:r>
              <a:rPr lang="fr-FR" sz="1600">
                <a:solidFill>
                  <a:schemeClr val="bg1"/>
                </a:solidFill>
              </a:rPr>
              <a:t>Début Industrialisation</a:t>
            </a:r>
            <a:endParaRPr lang="fr-FR" sz="1600">
              <a:solidFill>
                <a:schemeClr val="bg1"/>
              </a:solidFill>
            </a:endParaRPr>
          </a:p>
        </p:txBody>
      </p:sp>
      <p:sp>
        <p:nvSpPr>
          <p:cNvPr id="35860" name="AutoShape 20"/>
          <p:cNvSpPr>
            <a:spLocks noChangeArrowheads="1"/>
          </p:cNvSpPr>
          <p:nvPr/>
        </p:nvSpPr>
        <p:spPr bwMode="auto">
          <a:xfrm>
            <a:off x="4740275" y="1676400"/>
            <a:ext cx="1601788" cy="823913"/>
          </a:xfrm>
          <a:prstGeom prst="roundRect">
            <a:avLst>
              <a:gd name="adj" fmla="val 16667"/>
            </a:avLst>
          </a:prstGeom>
        </p:spPr>
        <p:style>
          <a:lnRef idx="2">
            <a:schemeClr val="accent3">
              <a:shade val="50000"/>
            </a:schemeClr>
          </a:lnRef>
          <a:fillRef idx="1">
            <a:schemeClr val="accent3"/>
          </a:fillRef>
          <a:effectRef idx="0">
            <a:schemeClr val="accent3"/>
          </a:effectRef>
          <a:fontRef idx="minor">
            <a:schemeClr val="lt1"/>
          </a:fontRef>
        </p:style>
        <p:txBody>
          <a:bodyPr lIns="58522" tIns="29261" rIns="58522" bIns="29261" anchor="ctr"/>
          <a:lstStyle/>
          <a:p>
            <a:pPr algn="ctr"/>
            <a:r>
              <a:rPr lang="fr-FR" sz="1600">
                <a:solidFill>
                  <a:schemeClr val="bg1"/>
                </a:solidFill>
              </a:rPr>
              <a:t>Régime Production Série</a:t>
            </a:r>
            <a:endParaRPr lang="fr-FR" sz="1600">
              <a:solidFill>
                <a:schemeClr val="bg1"/>
              </a:solidFill>
            </a:endParaRPr>
          </a:p>
        </p:txBody>
      </p:sp>
      <p:sp>
        <p:nvSpPr>
          <p:cNvPr id="35861" name="Line 21"/>
          <p:cNvSpPr>
            <a:spLocks noChangeShapeType="1"/>
          </p:cNvSpPr>
          <p:nvPr/>
        </p:nvSpPr>
        <p:spPr bwMode="auto">
          <a:xfrm>
            <a:off x="6338888" y="2311400"/>
            <a:ext cx="1419225" cy="358775"/>
          </a:xfrm>
          <a:prstGeom prst="line">
            <a:avLst/>
          </a:prstGeom>
          <a:ln>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fr-FR"/>
          </a:p>
        </p:txBody>
      </p:sp>
      <p:sp>
        <p:nvSpPr>
          <p:cNvPr id="35862" name="AutoShape 22"/>
          <p:cNvSpPr>
            <a:spLocks noChangeArrowheads="1"/>
          </p:cNvSpPr>
          <p:nvPr/>
        </p:nvSpPr>
        <p:spPr bwMode="auto">
          <a:xfrm rot="-1428356">
            <a:off x="3927475" y="4292600"/>
            <a:ext cx="3314700" cy="390525"/>
          </a:xfrm>
          <a:prstGeom prst="rightArrow">
            <a:avLst>
              <a:gd name="adj1" fmla="val 43111"/>
              <a:gd name="adj2" fmla="val 72775"/>
            </a:avLst>
          </a:prstGeom>
        </p:spPr>
        <p:style>
          <a:lnRef idx="2">
            <a:schemeClr val="accent2">
              <a:shade val="50000"/>
            </a:schemeClr>
          </a:lnRef>
          <a:fillRef idx="1">
            <a:schemeClr val="accent2"/>
          </a:fillRef>
          <a:effectRef idx="0">
            <a:schemeClr val="accent2"/>
          </a:effectRef>
          <a:fontRef idx="minor">
            <a:schemeClr val="lt1"/>
          </a:fontRef>
        </p:style>
        <p:txBody>
          <a:bodyPr/>
          <a:lstStyle/>
          <a:p>
            <a:endParaRPr lang="fr-FR"/>
          </a:p>
        </p:txBody>
      </p:sp>
      <p:sp>
        <p:nvSpPr>
          <p:cNvPr id="35863" name="AutoShape 23"/>
          <p:cNvSpPr>
            <a:spLocks noChangeArrowheads="1"/>
          </p:cNvSpPr>
          <p:nvPr/>
        </p:nvSpPr>
        <p:spPr bwMode="auto">
          <a:xfrm>
            <a:off x="5407025" y="4537075"/>
            <a:ext cx="1601788" cy="823913"/>
          </a:xfrm>
          <a:prstGeom prst="roundRect">
            <a:avLst>
              <a:gd name="adj" fmla="val 16667"/>
            </a:avLst>
          </a:prstGeom>
        </p:spPr>
        <p:style>
          <a:lnRef idx="2">
            <a:schemeClr val="accent3">
              <a:shade val="50000"/>
            </a:schemeClr>
          </a:lnRef>
          <a:fillRef idx="1">
            <a:schemeClr val="accent3"/>
          </a:fillRef>
          <a:effectRef idx="0">
            <a:schemeClr val="accent3"/>
          </a:effectRef>
          <a:fontRef idx="minor">
            <a:schemeClr val="lt1"/>
          </a:fontRef>
        </p:style>
        <p:txBody>
          <a:bodyPr lIns="58522" tIns="29261" rIns="58522" bIns="29261" anchor="ctr"/>
          <a:lstStyle/>
          <a:p>
            <a:pPr algn="ctr"/>
            <a:r>
              <a:rPr lang="fr-FR" sz="1600">
                <a:solidFill>
                  <a:schemeClr val="bg1"/>
                </a:solidFill>
              </a:rPr>
              <a:t>Monter en cadence</a:t>
            </a:r>
            <a:endParaRPr lang="fr-FR" sz="1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animBg="1"/>
      <p:bldP spid="35859" grpId="0" animBg="1" autoUpdateAnimBg="0"/>
      <p:bldP spid="35860" grpId="0" animBg="1" autoUpdateAnimBg="0"/>
      <p:bldP spid="35861" grpId="0" animBg="1"/>
      <p:bldP spid="35862" grpId="0" animBg="1"/>
      <p:bldP spid="3586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t>Processus d’industrialisation</a:t>
            </a:r>
            <a:endParaRPr lang="fr-FR"/>
          </a:p>
        </p:txBody>
      </p:sp>
      <p:sp>
        <p:nvSpPr>
          <p:cNvPr id="22" name="Espace réservé du numéro de diapositive 4"/>
          <p:cNvSpPr>
            <a:spLocks noGrp="1"/>
          </p:cNvSpPr>
          <p:nvPr>
            <p:ph type="sldNum" sz="quarter" idx="12"/>
          </p:nvPr>
        </p:nvSpPr>
        <p:spPr/>
        <p:txBody>
          <a:bodyPr>
            <a:normAutofit fontScale="85000" lnSpcReduction="20000"/>
          </a:bodyPr>
          <a:lstStyle/>
          <a:p>
            <a:fld id="{102923E2-2209-4101-95C7-AB7B902B7F4B}" type="slidenum">
              <a:rPr lang="en-US"/>
            </a:fld>
            <a:endParaRPr lang="en-US"/>
          </a:p>
        </p:txBody>
      </p:sp>
      <p:sp>
        <p:nvSpPr>
          <p:cNvPr id="56338" name="Text Box 18"/>
          <p:cNvSpPr txBox="1">
            <a:spLocks noChangeArrowheads="1"/>
          </p:cNvSpPr>
          <p:nvPr/>
        </p:nvSpPr>
        <p:spPr bwMode="auto">
          <a:xfrm>
            <a:off x="287338" y="3910013"/>
            <a:ext cx="2454275" cy="1296987"/>
          </a:xfrm>
          <a:prstGeom prst="rect">
            <a:avLst/>
          </a:prstGeom>
          <a:solidFill>
            <a:srgbClr val="FFFFFF"/>
          </a:solidFill>
          <a:ln w="9525">
            <a:noFill/>
            <a:miter lim="800000"/>
          </a:ln>
        </p:spPr>
        <p:txBody>
          <a:bodyPr/>
          <a:lstStyle/>
          <a:p>
            <a:pPr>
              <a:buFont typeface="Wingdings" panose="05000000000000000000" pitchFamily="2" charset="2"/>
              <a:buChar char="ü"/>
            </a:pPr>
            <a:endParaRPr lang="fr-FR" sz="1600" dirty="0"/>
          </a:p>
        </p:txBody>
      </p:sp>
      <p:sp>
        <p:nvSpPr>
          <p:cNvPr id="56344" name="Text Box 24"/>
          <p:cNvSpPr txBox="1">
            <a:spLocks noChangeArrowheads="1"/>
          </p:cNvSpPr>
          <p:nvPr/>
        </p:nvSpPr>
        <p:spPr bwMode="auto">
          <a:xfrm>
            <a:off x="2357422" y="4572008"/>
            <a:ext cx="5454671" cy="1143008"/>
          </a:xfrm>
          <a:prstGeom prst="rect">
            <a:avLst/>
          </a:prstGeom>
          <a:noFill/>
          <a:ln w="9525">
            <a:noFill/>
            <a:miter lim="800000"/>
          </a:ln>
        </p:spPr>
        <p:txBody>
          <a:bodyPr/>
          <a:lstStyle/>
          <a:p>
            <a:r>
              <a:rPr lang="fr-FR" sz="1600" dirty="0">
                <a:latin typeface="+mn-lt"/>
              </a:rPr>
              <a:t>Modification Possible du </a:t>
            </a:r>
            <a:r>
              <a:rPr lang="fr-FR" sz="1600" dirty="0" smtClean="0">
                <a:latin typeface="+mn-lt"/>
              </a:rPr>
              <a:t>produit </a:t>
            </a:r>
            <a:r>
              <a:rPr lang="fr-FR" sz="1600" dirty="0">
                <a:latin typeface="+mn-lt"/>
              </a:rPr>
              <a:t>qui reste en cours de la validation durant toute la phase d’industrialisation</a:t>
            </a:r>
            <a:endParaRPr lang="fr-FR" sz="1600" dirty="0">
              <a:latin typeface="+mn-lt"/>
            </a:endParaRPr>
          </a:p>
          <a:p>
            <a:endParaRPr lang="fr-FR" sz="1600" dirty="0">
              <a:latin typeface="+mn-lt"/>
            </a:endParaRPr>
          </a:p>
          <a:p>
            <a:r>
              <a:rPr lang="fr-FR" sz="1600" dirty="0">
                <a:latin typeface="+mn-lt"/>
              </a:rPr>
              <a:t>Démarche d’amélioration continue</a:t>
            </a:r>
            <a:endParaRPr lang="fr-FR" sz="1600" dirty="0">
              <a:latin typeface="+mn-lt"/>
            </a:endParaRPr>
          </a:p>
        </p:txBody>
      </p:sp>
      <p:graphicFrame>
        <p:nvGraphicFramePr>
          <p:cNvPr id="23" name="Diagramme 22"/>
          <p:cNvGraphicFramePr/>
          <p:nvPr/>
        </p:nvGraphicFramePr>
        <p:xfrm>
          <a:off x="642910" y="1643050"/>
          <a:ext cx="8072494" cy="30718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ZoneTexte 23"/>
          <p:cNvSpPr txBox="1"/>
          <p:nvPr/>
        </p:nvSpPr>
        <p:spPr>
          <a:xfrm>
            <a:off x="0" y="1571612"/>
            <a:ext cx="677108" cy="52863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p>
            <a:pPr algn="ctr"/>
            <a:r>
              <a:rPr lang="fr-FR" sz="1600" dirty="0" smtClean="0">
                <a:latin typeface="+mn-lt"/>
              </a:rPr>
              <a:t>Depuis le processus conception</a:t>
            </a:r>
            <a:endParaRPr lang="fr-FR" sz="1600" dirty="0" smtClean="0">
              <a:latin typeface="+mn-lt"/>
            </a:endParaRPr>
          </a:p>
          <a:p>
            <a:pPr algn="ctr"/>
            <a:r>
              <a:rPr lang="fr-FR" sz="1600" dirty="0" smtClean="0">
                <a:latin typeface="+mn-lt"/>
              </a:rPr>
              <a:t>Dessin de définition, CDCF…</a:t>
            </a:r>
            <a:endParaRPr lang="fr-FR" sz="1600" dirty="0">
              <a:latin typeface="+mn-lt"/>
            </a:endParaRPr>
          </a:p>
        </p:txBody>
      </p:sp>
      <p:sp>
        <p:nvSpPr>
          <p:cNvPr id="25" name="ZoneTexte 24"/>
          <p:cNvSpPr txBox="1"/>
          <p:nvPr/>
        </p:nvSpPr>
        <p:spPr>
          <a:xfrm>
            <a:off x="8466892" y="1571612"/>
            <a:ext cx="677108" cy="52863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p>
            <a:pPr algn="ctr"/>
            <a:r>
              <a:rPr lang="fr-FR" sz="1600" dirty="0" smtClean="0">
                <a:latin typeface="+mn-lt"/>
              </a:rPr>
              <a:t>Vers le processus production</a:t>
            </a:r>
            <a:endParaRPr lang="fr-FR" sz="1600" dirty="0" smtClean="0">
              <a:latin typeface="+mn-lt"/>
            </a:endParaRPr>
          </a:p>
          <a:p>
            <a:pPr algn="ctr"/>
            <a:r>
              <a:rPr lang="fr-FR" sz="1600" dirty="0" smtClean="0">
                <a:latin typeface="+mn-lt"/>
              </a:rPr>
              <a:t>Série établie, répétable, améliorable</a:t>
            </a:r>
            <a:endParaRPr lang="fr-FR" sz="1600" dirty="0">
              <a:latin typeface="+mn-lt"/>
            </a:endParaRPr>
          </a:p>
        </p:txBody>
      </p:sp>
      <p:sp>
        <p:nvSpPr>
          <p:cNvPr id="26" name="Rectangle à coins arrondis 25"/>
          <p:cNvSpPr/>
          <p:nvPr/>
        </p:nvSpPr>
        <p:spPr>
          <a:xfrm>
            <a:off x="1928794" y="5857892"/>
            <a:ext cx="2857520" cy="785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smtClean="0"/>
              <a:t>Bureau des méthodes</a:t>
            </a:r>
            <a:endParaRPr lang="fr-FR" sz="2000" dirty="0"/>
          </a:p>
        </p:txBody>
      </p:sp>
      <p:sp>
        <p:nvSpPr>
          <p:cNvPr id="27" name="Flèche vers le bas 26"/>
          <p:cNvSpPr/>
          <p:nvPr/>
        </p:nvSpPr>
        <p:spPr>
          <a:xfrm rot="10800000">
            <a:off x="1500166" y="4429132"/>
            <a:ext cx="571504" cy="12144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animBg="1" autoUpdateAnimBg="0"/>
      <p:bldP spid="5634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endParaRPr lang="fr-FR"/>
          </a:p>
        </p:txBody>
      </p:sp>
      <p:sp>
        <p:nvSpPr>
          <p:cNvPr id="5" name="Titre 4"/>
          <p:cNvSpPr>
            <a:spLocks noGrp="1"/>
          </p:cNvSpPr>
          <p:nvPr>
            <p:ph type="title"/>
          </p:nvPr>
        </p:nvSpPr>
        <p:spPr/>
        <p:txBody>
          <a:bodyPr>
            <a:normAutofit fontScale="90000"/>
          </a:bodyPr>
          <a:lstStyle/>
          <a:p>
            <a:r>
              <a:rPr lang="fr-FR" dirty="0" smtClean="0"/>
              <a:t>Etape 1 : Préparation de la fabrication</a:t>
            </a:r>
            <a:endParaRPr lang="fr-FR" dirty="0"/>
          </a:p>
        </p:txBody>
      </p:sp>
      <p:sp>
        <p:nvSpPr>
          <p:cNvPr id="3" name="Espace réservé du numéro de diapositive 2"/>
          <p:cNvSpPr>
            <a:spLocks noGrp="1"/>
          </p:cNvSpPr>
          <p:nvPr>
            <p:ph type="sldNum" sz="quarter" idx="11"/>
          </p:nvPr>
        </p:nvSpPr>
        <p:spPr/>
        <p:txBody>
          <a:bodyPr>
            <a:normAutofit/>
          </a:bodyPr>
          <a:lstStyle/>
          <a:p>
            <a:fld id="{2158EEE6-4B4D-4669-85AC-FB4F10FA8621}" type="slidenum">
              <a:rPr lang="en-US" smtClean="0"/>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fr-FR" dirty="0" smtClean="0"/>
              <a:t>Etape 1 : Préparation de la fabrication </a:t>
            </a:r>
            <a:endParaRPr lang="fr-FR" dirty="0"/>
          </a:p>
        </p:txBody>
      </p:sp>
      <p:sp>
        <p:nvSpPr>
          <p:cNvPr id="8" name="Espace réservé du numéro de diapositive 4"/>
          <p:cNvSpPr>
            <a:spLocks noGrp="1"/>
          </p:cNvSpPr>
          <p:nvPr>
            <p:ph type="sldNum" sz="quarter" idx="12"/>
          </p:nvPr>
        </p:nvSpPr>
        <p:spPr/>
        <p:txBody>
          <a:bodyPr>
            <a:normAutofit fontScale="85000" lnSpcReduction="20000"/>
          </a:bodyPr>
          <a:lstStyle/>
          <a:p>
            <a:fld id="{45831D0A-72E2-4F9A-9C77-A5B1C6232257}" type="slidenum">
              <a:rPr lang="en-US"/>
            </a:fld>
            <a:endParaRPr lang="en-US"/>
          </a:p>
        </p:txBody>
      </p:sp>
      <p:grpSp>
        <p:nvGrpSpPr>
          <p:cNvPr id="62468" name="Group 4"/>
          <p:cNvGrpSpPr/>
          <p:nvPr/>
        </p:nvGrpSpPr>
        <p:grpSpPr bwMode="auto">
          <a:xfrm>
            <a:off x="971550" y="2492375"/>
            <a:ext cx="2519363" cy="2376488"/>
            <a:chOff x="1024" y="10575"/>
            <a:chExt cx="2012" cy="1905"/>
          </a:xfrm>
        </p:grpSpPr>
        <p:pic>
          <p:nvPicPr>
            <p:cNvPr id="62469" name="Picture 5" descr="exercice"/>
            <p:cNvPicPr>
              <a:picLocks noChangeAspect="1" noChangeArrowheads="1"/>
            </p:cNvPicPr>
            <p:nvPr/>
          </p:nvPicPr>
          <p:blipFill>
            <a:blip r:embed="rId1" cstate="print"/>
            <a:srcRect/>
            <a:stretch>
              <a:fillRect/>
            </a:stretch>
          </p:blipFill>
          <p:spPr bwMode="auto">
            <a:xfrm>
              <a:off x="1483" y="11300"/>
              <a:ext cx="1553" cy="1180"/>
            </a:xfrm>
            <a:prstGeom prst="rect">
              <a:avLst/>
            </a:prstGeom>
            <a:noFill/>
            <a:ln w="9525">
              <a:noFill/>
              <a:miter lim="800000"/>
              <a:headEnd/>
              <a:tailEnd/>
            </a:ln>
          </p:spPr>
        </p:pic>
        <p:pic>
          <p:nvPicPr>
            <p:cNvPr id="62470" name="Picture 6"/>
            <p:cNvPicPr>
              <a:picLocks noChangeAspect="1" noChangeArrowheads="1"/>
            </p:cNvPicPr>
            <p:nvPr/>
          </p:nvPicPr>
          <p:blipFill>
            <a:blip r:embed="rId2" cstate="print"/>
            <a:srcRect/>
            <a:stretch>
              <a:fillRect/>
            </a:stretch>
          </p:blipFill>
          <p:spPr bwMode="auto">
            <a:xfrm>
              <a:off x="1024" y="10575"/>
              <a:ext cx="1712" cy="734"/>
            </a:xfrm>
            <a:prstGeom prst="rect">
              <a:avLst/>
            </a:prstGeom>
            <a:noFill/>
            <a:ln w="9525">
              <a:noFill/>
              <a:miter lim="800000"/>
              <a:headEnd/>
              <a:tailEnd/>
            </a:ln>
            <a:effectLst/>
          </p:spPr>
        </p:pic>
      </p:grpSp>
      <p:sp>
        <p:nvSpPr>
          <p:cNvPr id="62471" name="Text Box 7"/>
          <p:cNvSpPr txBox="1">
            <a:spLocks noChangeArrowheads="1"/>
          </p:cNvSpPr>
          <p:nvPr/>
        </p:nvSpPr>
        <p:spPr bwMode="auto">
          <a:xfrm>
            <a:off x="4114800" y="2895600"/>
            <a:ext cx="4419600" cy="1006475"/>
          </a:xfrm>
          <a:prstGeom prst="rect">
            <a:avLst/>
          </a:prstGeom>
          <a:noFill/>
          <a:ln w="9525">
            <a:noFill/>
            <a:miter lim="800000"/>
          </a:ln>
          <a:effectLst/>
        </p:spPr>
        <p:txBody>
          <a:bodyPr>
            <a:spAutoFit/>
          </a:bodyPr>
          <a:lstStyle/>
          <a:p>
            <a:pPr>
              <a:spcBef>
                <a:spcPct val="50000"/>
              </a:spcBef>
            </a:pPr>
            <a:r>
              <a:rPr lang="fr-FR" sz="2000" dirty="0">
                <a:latin typeface="+mn-lt"/>
              </a:rPr>
              <a:t>En quoi consiste la phase préparation de la fabrication dans le processus </a:t>
            </a:r>
            <a:r>
              <a:rPr lang="fr-FR" sz="2000" dirty="0" smtClean="0">
                <a:latin typeface="+mn-lt"/>
              </a:rPr>
              <a:t>industrialisation ?</a:t>
            </a:r>
            <a:endParaRPr lang="fr-FR" sz="20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55370" y="2997200"/>
            <a:ext cx="7617460" cy="1828800"/>
          </a:xfrm>
        </p:spPr>
        <p:txBody>
          <a:bodyPr/>
          <a:lstStyle/>
          <a:p>
            <a:r>
              <a:rPr lang="fr-FR" dirty="0"/>
              <a:t>Processus d’industrialisation</a:t>
            </a:r>
            <a:endParaRPr lang="fr-FR" dirty="0"/>
          </a:p>
        </p:txBody>
      </p:sp>
      <p:sp>
        <p:nvSpPr>
          <p:cNvPr id="4" name="Rectangle 1027"/>
          <p:cNvSpPr txBox="1">
            <a:spLocks noChangeArrowheads="1"/>
          </p:cNvSpPr>
          <p:nvPr/>
        </p:nvSpPr>
        <p:spPr>
          <a:xfrm>
            <a:off x="2339752" y="6021288"/>
            <a:ext cx="6984776" cy="613792"/>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panose="05000000000000000000"/>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panose="05020102010507070707"/>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panose="05000000000000000000"/>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panose="05000000000000000000"/>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panose="05000000000000000000"/>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panose="05000000000000000000"/>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panose="05000000000000000000"/>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panose="05000000000000000000"/>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panose="05000000000000000000"/>
              <a:buNone/>
              <a:defRPr kumimoji="0" sz="1800" kern="1200" baseline="0">
                <a:solidFill>
                  <a:schemeClr val="tx1"/>
                </a:solidFill>
                <a:latin typeface="+mn-lt"/>
                <a:ea typeface="+mn-ea"/>
                <a:cs typeface="+mn-cs"/>
              </a:defRPr>
            </a:lvl9pPr>
          </a:lstStyle>
          <a:p>
            <a:pPr fontAlgn="auto">
              <a:spcAft>
                <a:spcPts val="0"/>
              </a:spcAft>
            </a:pPr>
            <a:r>
              <a:rPr lang="en-US" sz="2000" b="1" dirty="0" err="1" smtClean="0"/>
              <a:t>Mettre</a:t>
            </a:r>
            <a:r>
              <a:rPr lang="en-US" sz="2000" b="1" dirty="0" smtClean="0"/>
              <a:t> </a:t>
            </a:r>
            <a:r>
              <a:rPr lang="en-US" sz="2000" b="1" dirty="0" err="1" smtClean="0"/>
              <a:t>en</a:t>
            </a:r>
            <a:r>
              <a:rPr lang="en-US" sz="2000" b="1" dirty="0" smtClean="0"/>
              <a:t> place </a:t>
            </a:r>
            <a:r>
              <a:rPr lang="en-US" sz="2000" b="1" dirty="0" err="1" smtClean="0"/>
              <a:t>une</a:t>
            </a:r>
            <a:r>
              <a:rPr lang="en-US" sz="2000" b="1" dirty="0" smtClean="0"/>
              <a:t> </a:t>
            </a:r>
            <a:r>
              <a:rPr lang="en-US" sz="2000" b="1" dirty="0" err="1" smtClean="0"/>
              <a:t>ligne</a:t>
            </a:r>
            <a:r>
              <a:rPr lang="en-US" sz="2000" b="1" dirty="0" smtClean="0"/>
              <a:t> de fabrication (</a:t>
            </a:r>
            <a:r>
              <a:rPr lang="fr-FR" sz="2000" b="1" dirty="0" smtClean="0"/>
              <a:t>Définition, principe...</a:t>
            </a:r>
            <a:endParaRPr lang="fr-F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fr-FR" dirty="0" smtClean="0"/>
              <a:t>Quelques définitions de base</a:t>
            </a:r>
            <a:endParaRPr lang="fr-FR" dirty="0"/>
          </a:p>
        </p:txBody>
      </p:sp>
      <p:sp>
        <p:nvSpPr>
          <p:cNvPr id="5" name="Espace réservé du numéro de diapositive 4"/>
          <p:cNvSpPr>
            <a:spLocks noGrp="1"/>
          </p:cNvSpPr>
          <p:nvPr>
            <p:ph type="sldNum" sz="quarter" idx="12"/>
          </p:nvPr>
        </p:nvSpPr>
        <p:spPr/>
        <p:txBody>
          <a:bodyPr>
            <a:normAutofit fontScale="85000" lnSpcReduction="20000"/>
          </a:bodyPr>
          <a:lstStyle/>
          <a:p>
            <a:fld id="{B7B801D8-0647-4512-911A-BE21F62437F3}" type="slidenum">
              <a:rPr lang="en-US"/>
            </a:fld>
            <a:endParaRPr lang="en-US"/>
          </a:p>
        </p:txBody>
      </p:sp>
      <p:sp>
        <p:nvSpPr>
          <p:cNvPr id="6" name="Espace réservé du contenu 5"/>
          <p:cNvSpPr>
            <a:spLocks noGrp="1"/>
          </p:cNvSpPr>
          <p:nvPr>
            <p:ph sz="quarter" idx="1"/>
          </p:nvPr>
        </p:nvSpPr>
        <p:spPr/>
        <p:txBody>
          <a:bodyPr>
            <a:normAutofit fontScale="92500" lnSpcReduction="20000"/>
          </a:bodyPr>
          <a:lstStyle/>
          <a:p>
            <a:pPr indent="-228600" algn="just">
              <a:tabLst>
                <a:tab pos="1087120" algn="l"/>
              </a:tabLst>
            </a:pPr>
            <a:r>
              <a:rPr lang="fr-FR" sz="1800" b="1" dirty="0" smtClean="0">
                <a:ea typeface="Batang" pitchFamily="18" charset="-127"/>
              </a:rPr>
              <a:t>OPERATION :</a:t>
            </a:r>
            <a:r>
              <a:rPr lang="fr-FR" sz="1800" dirty="0" smtClean="0">
                <a:ea typeface="Batang" pitchFamily="18" charset="-127"/>
              </a:rPr>
              <a:t> Correspond à une opération simple et en général indivisible réaliser sur un poste donné. (Exemple : souder la pièce…)</a:t>
            </a:r>
            <a:endParaRPr lang="fr-FR" sz="1800" dirty="0" smtClean="0">
              <a:ea typeface="Batang" pitchFamily="18" charset="-127"/>
            </a:endParaRPr>
          </a:p>
          <a:p>
            <a:pPr indent="-228600" algn="just">
              <a:tabLst>
                <a:tab pos="1087120" algn="l"/>
              </a:tabLst>
            </a:pPr>
            <a:endParaRPr lang="fr-FR" sz="1800" dirty="0" smtClean="0">
              <a:ea typeface="Batang" pitchFamily="18" charset="-127"/>
            </a:endParaRPr>
          </a:p>
          <a:p>
            <a:pPr indent="-228600" algn="just">
              <a:tabLst>
                <a:tab pos="1087120" algn="l"/>
              </a:tabLst>
            </a:pPr>
            <a:r>
              <a:rPr lang="fr-FR" sz="1800" b="1" dirty="0" smtClean="0">
                <a:ea typeface="Batang" pitchFamily="18" charset="-127"/>
              </a:rPr>
              <a:t>PHASE </a:t>
            </a:r>
            <a:r>
              <a:rPr lang="fr-FR" sz="1800" dirty="0" smtClean="0">
                <a:ea typeface="Batang" pitchFamily="18" charset="-127"/>
              </a:rPr>
              <a:t>: Ensemble des opérations réalisées sur un même poste de charge (exemple : ensemble des opérations d’usinage réalisées sur un tour, ensemble des opérations de montage lié au poste 12…)</a:t>
            </a:r>
            <a:endParaRPr lang="fr-FR" sz="1800" dirty="0" smtClean="0">
              <a:ea typeface="Batang" pitchFamily="18" charset="-127"/>
            </a:endParaRPr>
          </a:p>
          <a:p>
            <a:pPr indent="-228600" algn="just">
              <a:buNone/>
              <a:tabLst>
                <a:tab pos="1087120" algn="l"/>
              </a:tabLst>
            </a:pPr>
            <a:r>
              <a:rPr lang="fr-FR" sz="1800" dirty="0" smtClean="0">
                <a:ea typeface="Batang" pitchFamily="18" charset="-127"/>
              </a:rPr>
              <a:t> </a:t>
            </a:r>
            <a:endParaRPr lang="fr-FR" sz="1800" dirty="0" smtClean="0">
              <a:ea typeface="Batang" pitchFamily="18" charset="-127"/>
            </a:endParaRPr>
          </a:p>
          <a:p>
            <a:pPr indent="-228600" algn="just">
              <a:tabLst>
                <a:tab pos="1087120" algn="l"/>
              </a:tabLst>
            </a:pPr>
            <a:r>
              <a:rPr lang="fr-FR" sz="1800" b="1" dirty="0" smtClean="0">
                <a:ea typeface="Batang" pitchFamily="18" charset="-127"/>
              </a:rPr>
              <a:t>GAMME DE FABRICATION (ou gamme opératoire) :</a:t>
            </a:r>
            <a:r>
              <a:rPr lang="fr-FR" sz="1800" dirty="0" smtClean="0">
                <a:ea typeface="Batang" pitchFamily="18" charset="-127"/>
              </a:rPr>
              <a:t> correspond à la succession des phases à réaliser pour aboutir à l’élaboration du produit. Une gamme fait donc apparaître les informations suivantes :</a:t>
            </a:r>
            <a:endParaRPr lang="fr-FR" sz="1800" dirty="0" smtClean="0">
              <a:ea typeface="Batang" pitchFamily="18" charset="-127"/>
            </a:endParaRPr>
          </a:p>
          <a:p>
            <a:pPr lvl="1" indent="-228600" algn="just">
              <a:tabLst>
                <a:tab pos="1087120" algn="l"/>
              </a:tabLst>
            </a:pPr>
            <a:r>
              <a:rPr lang="fr-FR" sz="1800" dirty="0" smtClean="0">
                <a:ea typeface="Batang" pitchFamily="18" charset="-127"/>
              </a:rPr>
              <a:t> Opérations</a:t>
            </a:r>
            <a:endParaRPr lang="fr-FR" sz="1800" dirty="0" smtClean="0">
              <a:ea typeface="Batang" pitchFamily="18" charset="-127"/>
            </a:endParaRPr>
          </a:p>
          <a:p>
            <a:pPr lvl="1" indent="-228600" algn="just">
              <a:tabLst>
                <a:tab pos="1087120" algn="l"/>
              </a:tabLst>
            </a:pPr>
            <a:r>
              <a:rPr lang="fr-FR" sz="1800" dirty="0" smtClean="0">
                <a:ea typeface="Batang" pitchFamily="18" charset="-127"/>
              </a:rPr>
              <a:t>Phases</a:t>
            </a:r>
            <a:endParaRPr lang="fr-FR" sz="1800" dirty="0" smtClean="0">
              <a:ea typeface="Batang" pitchFamily="18" charset="-127"/>
            </a:endParaRPr>
          </a:p>
          <a:p>
            <a:pPr lvl="1" indent="-228600" algn="just">
              <a:tabLst>
                <a:tab pos="1087120" algn="l"/>
              </a:tabLst>
            </a:pPr>
            <a:r>
              <a:rPr lang="fr-FR" sz="1800" dirty="0" smtClean="0">
                <a:ea typeface="Batang" pitchFamily="18" charset="-127"/>
              </a:rPr>
              <a:t> Outillage/Machine/Poste</a:t>
            </a:r>
            <a:endParaRPr lang="fr-FR" sz="1800" dirty="0" smtClean="0">
              <a:ea typeface="Batang" pitchFamily="18" charset="-127"/>
            </a:endParaRPr>
          </a:p>
          <a:p>
            <a:pPr lvl="1" indent="-228600" algn="just">
              <a:tabLst>
                <a:tab pos="1087120" algn="l"/>
              </a:tabLst>
            </a:pPr>
            <a:r>
              <a:rPr lang="fr-FR" sz="1800" dirty="0" smtClean="0">
                <a:ea typeface="Batang" pitchFamily="18" charset="-127"/>
              </a:rPr>
              <a:t> Différents temps d’utilisation au poste de charge</a:t>
            </a:r>
            <a:endParaRPr lang="fr-FR" sz="1800" dirty="0" smtClean="0">
              <a:ea typeface="Batang" pitchFamily="18" charset="-127"/>
            </a:endParaRPr>
          </a:p>
          <a:p>
            <a:pPr lvl="1" indent="-228600" algn="just">
              <a:tabLst>
                <a:tab pos="1087120" algn="l"/>
              </a:tabLst>
            </a:pPr>
            <a:r>
              <a:rPr lang="fr-FR" sz="1800" dirty="0" smtClean="0">
                <a:cs typeface="Times New Roman" panose="02020603050405020304" pitchFamily="18" charset="0"/>
              </a:rPr>
              <a:t>BSM (bon sortie matière qui permet de spécifier le besoin en matière première pour l’opération concernée)</a:t>
            </a:r>
            <a:r>
              <a:rPr lang="fr-FR" sz="1800" dirty="0" smtClean="0"/>
              <a:t> </a:t>
            </a:r>
            <a:endParaRPr lang="fr-FR" sz="1800" dirty="0" smtClean="0"/>
          </a:p>
          <a:p>
            <a:pPr indent="-228600" algn="just">
              <a:buNone/>
              <a:tabLst>
                <a:tab pos="1087120" algn="l"/>
              </a:tabLst>
            </a:pPr>
            <a:r>
              <a:rPr lang="fr-FR" sz="2100" dirty="0" smtClean="0"/>
              <a:t>Attention de ne pas confondre gamme de produits et gamme de fabrication</a:t>
            </a:r>
            <a:endParaRPr lang="fr-FR" sz="2100"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fr-FR" dirty="0" smtClean="0"/>
              <a:t>Canevas d’une gamme opératoire</a:t>
            </a:r>
            <a:endParaRPr lang="fr-FR" dirty="0"/>
          </a:p>
        </p:txBody>
      </p:sp>
      <p:sp>
        <p:nvSpPr>
          <p:cNvPr id="100" name="Espace réservé du numéro de diapositive 4"/>
          <p:cNvSpPr>
            <a:spLocks noGrp="1"/>
          </p:cNvSpPr>
          <p:nvPr>
            <p:ph type="sldNum" sz="quarter" idx="12"/>
          </p:nvPr>
        </p:nvSpPr>
        <p:spPr/>
        <p:txBody>
          <a:bodyPr>
            <a:normAutofit fontScale="85000" lnSpcReduction="20000"/>
          </a:bodyPr>
          <a:lstStyle/>
          <a:p>
            <a:fld id="{B69C2C27-96A6-4A0E-A217-E901C6D0BF74}" type="slidenum">
              <a:rPr lang="en-US"/>
            </a:fld>
            <a:endParaRPr lang="en-US"/>
          </a:p>
        </p:txBody>
      </p:sp>
      <p:grpSp>
        <p:nvGrpSpPr>
          <p:cNvPr id="2" name="Group 99"/>
          <p:cNvGrpSpPr/>
          <p:nvPr/>
        </p:nvGrpSpPr>
        <p:grpSpPr bwMode="auto">
          <a:xfrm>
            <a:off x="1295400" y="1676400"/>
            <a:ext cx="6896100" cy="4335463"/>
            <a:chOff x="-2" y="-2"/>
            <a:chExt cx="4560" cy="3253"/>
          </a:xfrm>
        </p:grpSpPr>
        <p:grpSp>
          <p:nvGrpSpPr>
            <p:cNvPr id="3" name="Group 97"/>
            <p:cNvGrpSpPr/>
            <p:nvPr/>
          </p:nvGrpSpPr>
          <p:grpSpPr bwMode="auto">
            <a:xfrm>
              <a:off x="0" y="0"/>
              <a:ext cx="4556" cy="3249"/>
              <a:chOff x="0" y="0"/>
              <a:chExt cx="4556" cy="3249"/>
            </a:xfrm>
          </p:grpSpPr>
          <p:grpSp>
            <p:nvGrpSpPr>
              <p:cNvPr id="4" name="Group 36"/>
              <p:cNvGrpSpPr/>
              <p:nvPr/>
            </p:nvGrpSpPr>
            <p:grpSpPr bwMode="auto">
              <a:xfrm>
                <a:off x="0" y="0"/>
                <a:ext cx="4556" cy="346"/>
                <a:chOff x="0" y="0"/>
                <a:chExt cx="4556" cy="346"/>
              </a:xfrm>
            </p:grpSpPr>
            <p:sp>
              <p:nvSpPr>
                <p:cNvPr id="64516" name="Rectangle 4"/>
                <p:cNvSpPr>
                  <a:spLocks noChangeArrowheads="1"/>
                </p:cNvSpPr>
                <p:nvPr/>
              </p:nvSpPr>
              <p:spPr bwMode="auto">
                <a:xfrm>
                  <a:off x="43" y="0"/>
                  <a:ext cx="4470" cy="346"/>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GAMME OPERATOIRE</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47" name="Rectangle 35"/>
                <p:cNvSpPr>
                  <a:spLocks noChangeArrowheads="1"/>
                </p:cNvSpPr>
                <p:nvPr/>
              </p:nvSpPr>
              <p:spPr bwMode="auto">
                <a:xfrm>
                  <a:off x="0" y="0"/>
                  <a:ext cx="4556" cy="346"/>
                </a:xfrm>
                <a:prstGeom prst="rect">
                  <a:avLst/>
                </a:prstGeom>
                <a:noFill/>
                <a:ln w="7">
                  <a:solidFill>
                    <a:srgbClr val="A0A0A0"/>
                  </a:solidFill>
                  <a:miter lim="800000"/>
                </a:ln>
                <a:effectLst/>
              </p:spPr>
              <p:txBody>
                <a:bodyPr wrap="none"/>
                <a:lstStyle/>
                <a:p>
                  <a:endParaRPr lang="fr-FR"/>
                </a:p>
              </p:txBody>
            </p:sp>
          </p:grpSp>
          <p:grpSp>
            <p:nvGrpSpPr>
              <p:cNvPr id="5" name="Group 38"/>
              <p:cNvGrpSpPr/>
              <p:nvPr/>
            </p:nvGrpSpPr>
            <p:grpSpPr bwMode="auto">
              <a:xfrm>
                <a:off x="0" y="346"/>
                <a:ext cx="2542" cy="346"/>
                <a:chOff x="0" y="346"/>
                <a:chExt cx="2542" cy="346"/>
              </a:xfrm>
            </p:grpSpPr>
            <p:sp>
              <p:nvSpPr>
                <p:cNvPr id="64517" name="Rectangle 5"/>
                <p:cNvSpPr>
                  <a:spLocks noChangeArrowheads="1"/>
                </p:cNvSpPr>
                <p:nvPr/>
              </p:nvSpPr>
              <p:spPr bwMode="auto">
                <a:xfrm>
                  <a:off x="43" y="346"/>
                  <a:ext cx="2456" cy="346"/>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Produit concerné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49" name="Rectangle 37"/>
                <p:cNvSpPr>
                  <a:spLocks noChangeArrowheads="1"/>
                </p:cNvSpPr>
                <p:nvPr/>
              </p:nvSpPr>
              <p:spPr bwMode="auto">
                <a:xfrm>
                  <a:off x="0" y="346"/>
                  <a:ext cx="2542" cy="346"/>
                </a:xfrm>
                <a:prstGeom prst="rect">
                  <a:avLst/>
                </a:prstGeom>
                <a:noFill/>
                <a:ln w="7">
                  <a:solidFill>
                    <a:srgbClr val="A0A0A0"/>
                  </a:solidFill>
                  <a:miter lim="800000"/>
                </a:ln>
                <a:effectLst/>
              </p:spPr>
              <p:txBody>
                <a:bodyPr wrap="none"/>
                <a:lstStyle/>
                <a:p>
                  <a:endParaRPr lang="fr-FR"/>
                </a:p>
              </p:txBody>
            </p:sp>
          </p:grpSp>
          <p:grpSp>
            <p:nvGrpSpPr>
              <p:cNvPr id="6" name="Group 40"/>
              <p:cNvGrpSpPr/>
              <p:nvPr/>
            </p:nvGrpSpPr>
            <p:grpSpPr bwMode="auto">
              <a:xfrm>
                <a:off x="2542" y="346"/>
                <a:ext cx="2014" cy="346"/>
                <a:chOff x="2542" y="346"/>
                <a:chExt cx="2014" cy="346"/>
              </a:xfrm>
            </p:grpSpPr>
            <p:sp>
              <p:nvSpPr>
                <p:cNvPr id="64518" name="Rectangle 6"/>
                <p:cNvSpPr>
                  <a:spLocks noChangeArrowheads="1"/>
                </p:cNvSpPr>
                <p:nvPr/>
              </p:nvSpPr>
              <p:spPr bwMode="auto">
                <a:xfrm>
                  <a:off x="2585" y="346"/>
                  <a:ext cx="1928" cy="346"/>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Gamme n°</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51" name="Rectangle 39"/>
                <p:cNvSpPr>
                  <a:spLocks noChangeArrowheads="1"/>
                </p:cNvSpPr>
                <p:nvPr/>
              </p:nvSpPr>
              <p:spPr bwMode="auto">
                <a:xfrm>
                  <a:off x="2542" y="346"/>
                  <a:ext cx="2014" cy="346"/>
                </a:xfrm>
                <a:prstGeom prst="rect">
                  <a:avLst/>
                </a:prstGeom>
                <a:noFill/>
                <a:ln w="7">
                  <a:solidFill>
                    <a:srgbClr val="A0A0A0"/>
                  </a:solidFill>
                  <a:miter lim="800000"/>
                </a:ln>
                <a:effectLst/>
              </p:spPr>
              <p:txBody>
                <a:bodyPr wrap="none"/>
                <a:lstStyle/>
                <a:p>
                  <a:endParaRPr lang="fr-FR"/>
                </a:p>
              </p:txBody>
            </p:sp>
          </p:grpSp>
          <p:grpSp>
            <p:nvGrpSpPr>
              <p:cNvPr id="7" name="Group 42"/>
              <p:cNvGrpSpPr/>
              <p:nvPr/>
            </p:nvGrpSpPr>
            <p:grpSpPr bwMode="auto">
              <a:xfrm>
                <a:off x="0" y="692"/>
                <a:ext cx="2542" cy="788"/>
                <a:chOff x="0" y="692"/>
                <a:chExt cx="2542" cy="788"/>
              </a:xfrm>
            </p:grpSpPr>
            <p:sp>
              <p:nvSpPr>
                <p:cNvPr id="64519" name="Rectangle 7"/>
                <p:cNvSpPr>
                  <a:spLocks noChangeArrowheads="1"/>
                </p:cNvSpPr>
                <p:nvPr/>
              </p:nvSpPr>
              <p:spPr bwMode="auto">
                <a:xfrm>
                  <a:off x="43" y="692"/>
                  <a:ext cx="2456" cy="788"/>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Pièce de la gamme</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53" name="Rectangle 41"/>
                <p:cNvSpPr>
                  <a:spLocks noChangeArrowheads="1"/>
                </p:cNvSpPr>
                <p:nvPr/>
              </p:nvSpPr>
              <p:spPr bwMode="auto">
                <a:xfrm>
                  <a:off x="0" y="692"/>
                  <a:ext cx="2542" cy="788"/>
                </a:xfrm>
                <a:prstGeom prst="rect">
                  <a:avLst/>
                </a:prstGeom>
                <a:noFill/>
                <a:ln w="7">
                  <a:solidFill>
                    <a:srgbClr val="A0A0A0"/>
                  </a:solidFill>
                  <a:miter lim="800000"/>
                </a:ln>
                <a:effectLst/>
              </p:spPr>
              <p:txBody>
                <a:bodyPr wrap="none"/>
                <a:lstStyle/>
                <a:p>
                  <a:endParaRPr lang="fr-FR"/>
                </a:p>
              </p:txBody>
            </p:sp>
          </p:grpSp>
          <p:grpSp>
            <p:nvGrpSpPr>
              <p:cNvPr id="8" name="Group 44"/>
              <p:cNvGrpSpPr/>
              <p:nvPr/>
            </p:nvGrpSpPr>
            <p:grpSpPr bwMode="auto">
              <a:xfrm>
                <a:off x="2542" y="692"/>
                <a:ext cx="2014" cy="442"/>
                <a:chOff x="2542" y="692"/>
                <a:chExt cx="2014" cy="442"/>
              </a:xfrm>
            </p:grpSpPr>
            <p:sp>
              <p:nvSpPr>
                <p:cNvPr id="64520" name="Rectangle 8"/>
                <p:cNvSpPr>
                  <a:spLocks noChangeArrowheads="1"/>
                </p:cNvSpPr>
                <p:nvPr/>
              </p:nvSpPr>
              <p:spPr bwMode="auto">
                <a:xfrm>
                  <a:off x="2585" y="692"/>
                  <a:ext cx="1928" cy="442"/>
                </a:xfrm>
                <a:prstGeom prst="rect">
                  <a:avLst/>
                </a:prstGeom>
                <a:noFill/>
                <a:ln w="9525">
                  <a:noFill/>
                  <a:miter lim="800000"/>
                </a:ln>
                <a:effectLst/>
              </p:spPr>
              <p:txBody>
                <a:bodyPr anchor="ctr"/>
                <a:lstStyle/>
                <a:p>
                  <a:pPr indent="180975" algn="ctr"/>
                  <a:r>
                    <a:rPr lang="fr-FR" sz="1200" b="1">
                      <a:latin typeface="Palatino Linotype" panose="02040502050505030304" pitchFamily="18" charset="0"/>
                      <a:ea typeface="Batang" pitchFamily="18" charset="-127"/>
                    </a:rPr>
                    <a:t>Date :</a:t>
                  </a:r>
                  <a:endParaRPr lang="fr-FR" sz="1000">
                    <a:latin typeface="Palatino Linotype" panose="02040502050505030304" pitchFamily="18" charset="0"/>
                    <a:ea typeface="Batang" pitchFamily="18" charset="-127"/>
                  </a:endParaRPr>
                </a:p>
                <a:p>
                  <a:pPr indent="180975"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indent="180975" algn="ctr"/>
                  <a:endParaRPr lang="fr-FR" sz="1800">
                    <a:latin typeface="Arial" panose="020B0604020202020204" pitchFamily="34" charset="0"/>
                  </a:endParaRPr>
                </a:p>
              </p:txBody>
            </p:sp>
            <p:sp>
              <p:nvSpPr>
                <p:cNvPr id="64555" name="Rectangle 43"/>
                <p:cNvSpPr>
                  <a:spLocks noChangeArrowheads="1"/>
                </p:cNvSpPr>
                <p:nvPr/>
              </p:nvSpPr>
              <p:spPr bwMode="auto">
                <a:xfrm>
                  <a:off x="2542" y="692"/>
                  <a:ext cx="2014" cy="442"/>
                </a:xfrm>
                <a:prstGeom prst="rect">
                  <a:avLst/>
                </a:prstGeom>
                <a:noFill/>
                <a:ln w="7">
                  <a:solidFill>
                    <a:srgbClr val="A0A0A0"/>
                  </a:solidFill>
                  <a:miter lim="800000"/>
                </a:ln>
                <a:effectLst/>
              </p:spPr>
              <p:txBody>
                <a:bodyPr wrap="none"/>
                <a:lstStyle/>
                <a:p>
                  <a:endParaRPr lang="fr-FR"/>
                </a:p>
              </p:txBody>
            </p:sp>
          </p:grpSp>
          <p:grpSp>
            <p:nvGrpSpPr>
              <p:cNvPr id="9" name="Group 46"/>
              <p:cNvGrpSpPr/>
              <p:nvPr/>
            </p:nvGrpSpPr>
            <p:grpSpPr bwMode="auto">
              <a:xfrm>
                <a:off x="2542" y="1134"/>
                <a:ext cx="2014" cy="346"/>
                <a:chOff x="2542" y="1134"/>
                <a:chExt cx="2014" cy="346"/>
              </a:xfrm>
            </p:grpSpPr>
            <p:sp>
              <p:nvSpPr>
                <p:cNvPr id="64521" name="Rectangle 9"/>
                <p:cNvSpPr>
                  <a:spLocks noChangeArrowheads="1"/>
                </p:cNvSpPr>
                <p:nvPr/>
              </p:nvSpPr>
              <p:spPr bwMode="auto">
                <a:xfrm>
                  <a:off x="2585" y="1134"/>
                  <a:ext cx="1928" cy="346"/>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Nom préparateur</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57" name="Rectangle 45"/>
                <p:cNvSpPr>
                  <a:spLocks noChangeArrowheads="1"/>
                </p:cNvSpPr>
                <p:nvPr/>
              </p:nvSpPr>
              <p:spPr bwMode="auto">
                <a:xfrm>
                  <a:off x="2542" y="1134"/>
                  <a:ext cx="2014" cy="346"/>
                </a:xfrm>
                <a:prstGeom prst="rect">
                  <a:avLst/>
                </a:prstGeom>
                <a:noFill/>
                <a:ln w="7">
                  <a:solidFill>
                    <a:srgbClr val="A0A0A0"/>
                  </a:solidFill>
                  <a:miter lim="800000"/>
                </a:ln>
                <a:effectLst/>
              </p:spPr>
              <p:txBody>
                <a:bodyPr wrap="none"/>
                <a:lstStyle/>
                <a:p>
                  <a:endParaRPr lang="fr-FR"/>
                </a:p>
              </p:txBody>
            </p:sp>
          </p:grpSp>
          <p:grpSp>
            <p:nvGrpSpPr>
              <p:cNvPr id="10" name="Group 48"/>
              <p:cNvGrpSpPr/>
              <p:nvPr/>
            </p:nvGrpSpPr>
            <p:grpSpPr bwMode="auto">
              <a:xfrm>
                <a:off x="0" y="1480"/>
                <a:ext cx="921" cy="461"/>
                <a:chOff x="0" y="1480"/>
                <a:chExt cx="921" cy="461"/>
              </a:xfrm>
            </p:grpSpPr>
            <p:sp>
              <p:nvSpPr>
                <p:cNvPr id="64522" name="Rectangle 10"/>
                <p:cNvSpPr>
                  <a:spLocks noChangeArrowheads="1"/>
                </p:cNvSpPr>
                <p:nvPr/>
              </p:nvSpPr>
              <p:spPr bwMode="auto">
                <a:xfrm>
                  <a:off x="43" y="1480"/>
                  <a:ext cx="835" cy="461"/>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PHASE</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59" name="Rectangle 47"/>
                <p:cNvSpPr>
                  <a:spLocks noChangeArrowheads="1"/>
                </p:cNvSpPr>
                <p:nvPr/>
              </p:nvSpPr>
              <p:spPr bwMode="auto">
                <a:xfrm>
                  <a:off x="0" y="1480"/>
                  <a:ext cx="921" cy="461"/>
                </a:xfrm>
                <a:prstGeom prst="rect">
                  <a:avLst/>
                </a:prstGeom>
                <a:noFill/>
                <a:ln w="7">
                  <a:solidFill>
                    <a:srgbClr val="A0A0A0"/>
                  </a:solidFill>
                  <a:miter lim="800000"/>
                </a:ln>
                <a:effectLst/>
              </p:spPr>
              <p:txBody>
                <a:bodyPr wrap="none"/>
                <a:lstStyle/>
                <a:p>
                  <a:endParaRPr lang="fr-FR"/>
                </a:p>
              </p:txBody>
            </p:sp>
          </p:grpSp>
          <p:grpSp>
            <p:nvGrpSpPr>
              <p:cNvPr id="11" name="Group 50"/>
              <p:cNvGrpSpPr/>
              <p:nvPr/>
            </p:nvGrpSpPr>
            <p:grpSpPr bwMode="auto">
              <a:xfrm>
                <a:off x="921" y="1480"/>
                <a:ext cx="921" cy="461"/>
                <a:chOff x="921" y="1480"/>
                <a:chExt cx="921" cy="461"/>
              </a:xfrm>
            </p:grpSpPr>
            <p:sp>
              <p:nvSpPr>
                <p:cNvPr id="64523" name="Rectangle 11"/>
                <p:cNvSpPr>
                  <a:spLocks noChangeArrowheads="1"/>
                </p:cNvSpPr>
                <p:nvPr/>
              </p:nvSpPr>
              <p:spPr bwMode="auto">
                <a:xfrm>
                  <a:off x="964" y="1480"/>
                  <a:ext cx="835" cy="461"/>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Poste de charge</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61" name="Rectangle 49"/>
                <p:cNvSpPr>
                  <a:spLocks noChangeArrowheads="1"/>
                </p:cNvSpPr>
                <p:nvPr/>
              </p:nvSpPr>
              <p:spPr bwMode="auto">
                <a:xfrm>
                  <a:off x="921" y="1480"/>
                  <a:ext cx="921" cy="461"/>
                </a:xfrm>
                <a:prstGeom prst="rect">
                  <a:avLst/>
                </a:prstGeom>
                <a:noFill/>
                <a:ln w="7">
                  <a:solidFill>
                    <a:srgbClr val="A0A0A0"/>
                  </a:solidFill>
                  <a:miter lim="800000"/>
                </a:ln>
                <a:effectLst/>
              </p:spPr>
              <p:txBody>
                <a:bodyPr wrap="none"/>
                <a:lstStyle/>
                <a:p>
                  <a:endParaRPr lang="fr-FR"/>
                </a:p>
              </p:txBody>
            </p:sp>
          </p:grpSp>
          <p:grpSp>
            <p:nvGrpSpPr>
              <p:cNvPr id="12" name="Group 52"/>
              <p:cNvGrpSpPr/>
              <p:nvPr/>
            </p:nvGrpSpPr>
            <p:grpSpPr bwMode="auto">
              <a:xfrm>
                <a:off x="1842" y="1480"/>
                <a:ext cx="700" cy="461"/>
                <a:chOff x="1842" y="1480"/>
                <a:chExt cx="700" cy="461"/>
              </a:xfrm>
            </p:grpSpPr>
            <p:sp>
              <p:nvSpPr>
                <p:cNvPr id="64524" name="Rectangle 12"/>
                <p:cNvSpPr>
                  <a:spLocks noChangeArrowheads="1"/>
                </p:cNvSpPr>
                <p:nvPr/>
              </p:nvSpPr>
              <p:spPr bwMode="auto">
                <a:xfrm>
                  <a:off x="1885" y="1480"/>
                  <a:ext cx="614" cy="461"/>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Temps</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63" name="Rectangle 51"/>
                <p:cNvSpPr>
                  <a:spLocks noChangeArrowheads="1"/>
                </p:cNvSpPr>
                <p:nvPr/>
              </p:nvSpPr>
              <p:spPr bwMode="auto">
                <a:xfrm>
                  <a:off x="1842" y="1480"/>
                  <a:ext cx="700" cy="461"/>
                </a:xfrm>
                <a:prstGeom prst="rect">
                  <a:avLst/>
                </a:prstGeom>
                <a:noFill/>
                <a:ln w="7">
                  <a:solidFill>
                    <a:srgbClr val="A0A0A0"/>
                  </a:solidFill>
                  <a:miter lim="800000"/>
                </a:ln>
                <a:effectLst/>
              </p:spPr>
              <p:txBody>
                <a:bodyPr wrap="none"/>
                <a:lstStyle/>
                <a:p>
                  <a:endParaRPr lang="fr-FR"/>
                </a:p>
              </p:txBody>
            </p:sp>
          </p:grpSp>
          <p:grpSp>
            <p:nvGrpSpPr>
              <p:cNvPr id="13" name="Group 54"/>
              <p:cNvGrpSpPr/>
              <p:nvPr/>
            </p:nvGrpSpPr>
            <p:grpSpPr bwMode="auto">
              <a:xfrm>
                <a:off x="2542" y="1480"/>
                <a:ext cx="700" cy="461"/>
                <a:chOff x="2542" y="1480"/>
                <a:chExt cx="700" cy="461"/>
              </a:xfrm>
            </p:grpSpPr>
            <p:sp>
              <p:nvSpPr>
                <p:cNvPr id="64525" name="Rectangle 13"/>
                <p:cNvSpPr>
                  <a:spLocks noChangeArrowheads="1"/>
                </p:cNvSpPr>
                <p:nvPr/>
              </p:nvSpPr>
              <p:spPr bwMode="auto">
                <a:xfrm>
                  <a:off x="2585" y="1480"/>
                  <a:ext cx="614" cy="461"/>
                </a:xfrm>
                <a:prstGeom prst="rect">
                  <a:avLst/>
                </a:prstGeom>
                <a:noFill/>
                <a:ln w="9525">
                  <a:noFill/>
                  <a:miter lim="800000"/>
                </a:ln>
                <a:effectLst/>
              </p:spPr>
              <p:txBody>
                <a:bodyPr anchor="ctr"/>
                <a:lstStyle/>
                <a:p>
                  <a:pPr algn="ctr"/>
                  <a:r>
                    <a:rPr lang="fr-FR" sz="1200" b="1">
                      <a:latin typeface="Palatino Linotype" panose="02040502050505030304" pitchFamily="18" charset="0"/>
                      <a:ea typeface="Batang" pitchFamily="18" charset="-127"/>
                    </a:rPr>
                    <a:t>BSM</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65" name="Rectangle 53"/>
                <p:cNvSpPr>
                  <a:spLocks noChangeArrowheads="1"/>
                </p:cNvSpPr>
                <p:nvPr/>
              </p:nvSpPr>
              <p:spPr bwMode="auto">
                <a:xfrm>
                  <a:off x="2542" y="1480"/>
                  <a:ext cx="700" cy="461"/>
                </a:xfrm>
                <a:prstGeom prst="rect">
                  <a:avLst/>
                </a:prstGeom>
                <a:noFill/>
                <a:ln w="7">
                  <a:solidFill>
                    <a:srgbClr val="A0A0A0"/>
                  </a:solidFill>
                  <a:miter lim="800000"/>
                </a:ln>
                <a:effectLst/>
              </p:spPr>
              <p:txBody>
                <a:bodyPr wrap="none"/>
                <a:lstStyle/>
                <a:p>
                  <a:endParaRPr lang="fr-FR"/>
                </a:p>
              </p:txBody>
            </p:sp>
          </p:grpSp>
          <p:grpSp>
            <p:nvGrpSpPr>
              <p:cNvPr id="14" name="Group 56"/>
              <p:cNvGrpSpPr/>
              <p:nvPr/>
            </p:nvGrpSpPr>
            <p:grpSpPr bwMode="auto">
              <a:xfrm>
                <a:off x="3242" y="1480"/>
                <a:ext cx="1314" cy="461"/>
                <a:chOff x="3242" y="1480"/>
                <a:chExt cx="1314" cy="461"/>
              </a:xfrm>
            </p:grpSpPr>
            <p:sp>
              <p:nvSpPr>
                <p:cNvPr id="64526" name="Rectangle 14"/>
                <p:cNvSpPr>
                  <a:spLocks noChangeArrowheads="1"/>
                </p:cNvSpPr>
                <p:nvPr/>
              </p:nvSpPr>
              <p:spPr bwMode="auto">
                <a:xfrm>
                  <a:off x="3285" y="1480"/>
                  <a:ext cx="1228" cy="461"/>
                </a:xfrm>
                <a:prstGeom prst="rect">
                  <a:avLst/>
                </a:prstGeom>
                <a:noFill/>
                <a:ln w="9525">
                  <a:noFill/>
                  <a:miter lim="800000"/>
                </a:ln>
                <a:effectLst/>
              </p:spPr>
              <p:txBody>
                <a:bodyPr anchor="ctr"/>
                <a:lstStyle/>
                <a:p>
                  <a:pPr algn="ctr"/>
                  <a:r>
                    <a:rPr lang="fr-FR" sz="1200" b="1" dirty="0" smtClean="0">
                      <a:latin typeface="Palatino Linotype" panose="02040502050505030304" pitchFamily="18" charset="0"/>
                      <a:ea typeface="Batang" pitchFamily="18" charset="-127"/>
                    </a:rPr>
                    <a:t>Libellé</a:t>
                  </a:r>
                  <a:endParaRPr lang="fr-FR" sz="1000" dirty="0" smtClean="0">
                    <a:latin typeface="Palatino Linotype" panose="02040502050505030304" pitchFamily="18" charset="0"/>
                    <a:ea typeface="Batang" pitchFamily="18" charset="-127"/>
                  </a:endParaRPr>
                </a:p>
                <a:p>
                  <a:pPr algn="ctr"/>
                  <a:r>
                    <a:rPr lang="fr-FR" sz="1000" b="1" dirty="0" smtClean="0">
                      <a:latin typeface="Palatino Linotype" panose="02040502050505030304" pitchFamily="18" charset="0"/>
                      <a:ea typeface="Batang" pitchFamily="18" charset="-127"/>
                    </a:rPr>
                    <a:t>(Formuler)</a:t>
                  </a:r>
                  <a:endParaRPr lang="fr-FR" sz="1000" dirty="0">
                    <a:latin typeface="Arial" panose="020B0604020202020204" pitchFamily="34" charset="0"/>
                  </a:endParaRPr>
                </a:p>
              </p:txBody>
            </p:sp>
            <p:sp>
              <p:nvSpPr>
                <p:cNvPr id="64567" name="Rectangle 55"/>
                <p:cNvSpPr>
                  <a:spLocks noChangeArrowheads="1"/>
                </p:cNvSpPr>
                <p:nvPr/>
              </p:nvSpPr>
              <p:spPr bwMode="auto">
                <a:xfrm>
                  <a:off x="3242" y="1480"/>
                  <a:ext cx="1314" cy="461"/>
                </a:xfrm>
                <a:prstGeom prst="rect">
                  <a:avLst/>
                </a:prstGeom>
                <a:noFill/>
                <a:ln w="7">
                  <a:solidFill>
                    <a:srgbClr val="A0A0A0"/>
                  </a:solidFill>
                  <a:miter lim="800000"/>
                </a:ln>
                <a:effectLst/>
              </p:spPr>
              <p:txBody>
                <a:bodyPr wrap="none"/>
                <a:lstStyle/>
                <a:p>
                  <a:endParaRPr lang="fr-FR"/>
                </a:p>
              </p:txBody>
            </p:sp>
          </p:grpSp>
          <p:grpSp>
            <p:nvGrpSpPr>
              <p:cNvPr id="15" name="Group 58"/>
              <p:cNvGrpSpPr/>
              <p:nvPr/>
            </p:nvGrpSpPr>
            <p:grpSpPr bwMode="auto">
              <a:xfrm>
                <a:off x="0" y="1941"/>
                <a:ext cx="921" cy="327"/>
                <a:chOff x="0" y="1941"/>
                <a:chExt cx="921" cy="327"/>
              </a:xfrm>
            </p:grpSpPr>
            <p:sp>
              <p:nvSpPr>
                <p:cNvPr id="64527" name="Rectangle 15"/>
                <p:cNvSpPr>
                  <a:spLocks noChangeArrowheads="1"/>
                </p:cNvSpPr>
                <p:nvPr/>
              </p:nvSpPr>
              <p:spPr bwMode="auto">
                <a:xfrm>
                  <a:off x="43" y="1941"/>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69" name="Rectangle 57"/>
                <p:cNvSpPr>
                  <a:spLocks noChangeArrowheads="1"/>
                </p:cNvSpPr>
                <p:nvPr/>
              </p:nvSpPr>
              <p:spPr bwMode="auto">
                <a:xfrm>
                  <a:off x="0" y="1941"/>
                  <a:ext cx="921" cy="327"/>
                </a:xfrm>
                <a:prstGeom prst="rect">
                  <a:avLst/>
                </a:prstGeom>
                <a:noFill/>
                <a:ln w="7">
                  <a:solidFill>
                    <a:srgbClr val="A0A0A0"/>
                  </a:solidFill>
                  <a:miter lim="800000"/>
                </a:ln>
                <a:effectLst/>
              </p:spPr>
              <p:txBody>
                <a:bodyPr wrap="none"/>
                <a:lstStyle/>
                <a:p>
                  <a:endParaRPr lang="fr-FR"/>
                </a:p>
              </p:txBody>
            </p:sp>
          </p:grpSp>
          <p:grpSp>
            <p:nvGrpSpPr>
              <p:cNvPr id="16" name="Group 60"/>
              <p:cNvGrpSpPr/>
              <p:nvPr/>
            </p:nvGrpSpPr>
            <p:grpSpPr bwMode="auto">
              <a:xfrm>
                <a:off x="921" y="1941"/>
                <a:ext cx="921" cy="327"/>
                <a:chOff x="921" y="1941"/>
                <a:chExt cx="921" cy="327"/>
              </a:xfrm>
            </p:grpSpPr>
            <p:sp>
              <p:nvSpPr>
                <p:cNvPr id="64528" name="Rectangle 16"/>
                <p:cNvSpPr>
                  <a:spLocks noChangeArrowheads="1"/>
                </p:cNvSpPr>
                <p:nvPr/>
              </p:nvSpPr>
              <p:spPr bwMode="auto">
                <a:xfrm>
                  <a:off x="964" y="1941"/>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71" name="Rectangle 59"/>
                <p:cNvSpPr>
                  <a:spLocks noChangeArrowheads="1"/>
                </p:cNvSpPr>
                <p:nvPr/>
              </p:nvSpPr>
              <p:spPr bwMode="auto">
                <a:xfrm>
                  <a:off x="921" y="1941"/>
                  <a:ext cx="921" cy="327"/>
                </a:xfrm>
                <a:prstGeom prst="rect">
                  <a:avLst/>
                </a:prstGeom>
                <a:noFill/>
                <a:ln w="7">
                  <a:solidFill>
                    <a:srgbClr val="A0A0A0"/>
                  </a:solidFill>
                  <a:miter lim="800000"/>
                </a:ln>
                <a:effectLst/>
              </p:spPr>
              <p:txBody>
                <a:bodyPr wrap="none"/>
                <a:lstStyle/>
                <a:p>
                  <a:endParaRPr lang="fr-FR"/>
                </a:p>
              </p:txBody>
            </p:sp>
          </p:grpSp>
          <p:grpSp>
            <p:nvGrpSpPr>
              <p:cNvPr id="17" name="Group 62"/>
              <p:cNvGrpSpPr/>
              <p:nvPr/>
            </p:nvGrpSpPr>
            <p:grpSpPr bwMode="auto">
              <a:xfrm>
                <a:off x="1842" y="1941"/>
                <a:ext cx="700" cy="327"/>
                <a:chOff x="1842" y="1941"/>
                <a:chExt cx="700" cy="327"/>
              </a:xfrm>
            </p:grpSpPr>
            <p:sp>
              <p:nvSpPr>
                <p:cNvPr id="64529" name="Rectangle 17"/>
                <p:cNvSpPr>
                  <a:spLocks noChangeArrowheads="1"/>
                </p:cNvSpPr>
                <p:nvPr/>
              </p:nvSpPr>
              <p:spPr bwMode="auto">
                <a:xfrm>
                  <a:off x="1885" y="1941"/>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73" name="Rectangle 61"/>
                <p:cNvSpPr>
                  <a:spLocks noChangeArrowheads="1"/>
                </p:cNvSpPr>
                <p:nvPr/>
              </p:nvSpPr>
              <p:spPr bwMode="auto">
                <a:xfrm>
                  <a:off x="1842" y="1941"/>
                  <a:ext cx="700" cy="327"/>
                </a:xfrm>
                <a:prstGeom prst="rect">
                  <a:avLst/>
                </a:prstGeom>
                <a:noFill/>
                <a:ln w="7">
                  <a:solidFill>
                    <a:srgbClr val="A0A0A0"/>
                  </a:solidFill>
                  <a:miter lim="800000"/>
                </a:ln>
                <a:effectLst/>
              </p:spPr>
              <p:txBody>
                <a:bodyPr wrap="none"/>
                <a:lstStyle/>
                <a:p>
                  <a:endParaRPr lang="fr-FR"/>
                </a:p>
              </p:txBody>
            </p:sp>
          </p:grpSp>
          <p:grpSp>
            <p:nvGrpSpPr>
              <p:cNvPr id="18" name="Group 64"/>
              <p:cNvGrpSpPr/>
              <p:nvPr/>
            </p:nvGrpSpPr>
            <p:grpSpPr bwMode="auto">
              <a:xfrm>
                <a:off x="2542" y="1941"/>
                <a:ext cx="700" cy="327"/>
                <a:chOff x="2542" y="1941"/>
                <a:chExt cx="700" cy="327"/>
              </a:xfrm>
            </p:grpSpPr>
            <p:sp>
              <p:nvSpPr>
                <p:cNvPr id="64530" name="Rectangle 18"/>
                <p:cNvSpPr>
                  <a:spLocks noChangeArrowheads="1"/>
                </p:cNvSpPr>
                <p:nvPr/>
              </p:nvSpPr>
              <p:spPr bwMode="auto">
                <a:xfrm>
                  <a:off x="2585" y="1941"/>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75" name="Rectangle 63"/>
                <p:cNvSpPr>
                  <a:spLocks noChangeArrowheads="1"/>
                </p:cNvSpPr>
                <p:nvPr/>
              </p:nvSpPr>
              <p:spPr bwMode="auto">
                <a:xfrm>
                  <a:off x="2542" y="1941"/>
                  <a:ext cx="700" cy="327"/>
                </a:xfrm>
                <a:prstGeom prst="rect">
                  <a:avLst/>
                </a:prstGeom>
                <a:noFill/>
                <a:ln w="7">
                  <a:solidFill>
                    <a:srgbClr val="A0A0A0"/>
                  </a:solidFill>
                  <a:miter lim="800000"/>
                </a:ln>
                <a:effectLst/>
              </p:spPr>
              <p:txBody>
                <a:bodyPr wrap="none"/>
                <a:lstStyle/>
                <a:p>
                  <a:endParaRPr lang="fr-FR"/>
                </a:p>
              </p:txBody>
            </p:sp>
          </p:grpSp>
          <p:grpSp>
            <p:nvGrpSpPr>
              <p:cNvPr id="19" name="Group 66"/>
              <p:cNvGrpSpPr/>
              <p:nvPr/>
            </p:nvGrpSpPr>
            <p:grpSpPr bwMode="auto">
              <a:xfrm>
                <a:off x="3242" y="1941"/>
                <a:ext cx="1314" cy="327"/>
                <a:chOff x="3242" y="1941"/>
                <a:chExt cx="1314" cy="327"/>
              </a:xfrm>
            </p:grpSpPr>
            <p:sp>
              <p:nvSpPr>
                <p:cNvPr id="64531" name="Rectangle 19"/>
                <p:cNvSpPr>
                  <a:spLocks noChangeArrowheads="1"/>
                </p:cNvSpPr>
                <p:nvPr/>
              </p:nvSpPr>
              <p:spPr bwMode="auto">
                <a:xfrm>
                  <a:off x="3285" y="1941"/>
                  <a:ext cx="1228"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77" name="Rectangle 65"/>
                <p:cNvSpPr>
                  <a:spLocks noChangeArrowheads="1"/>
                </p:cNvSpPr>
                <p:nvPr/>
              </p:nvSpPr>
              <p:spPr bwMode="auto">
                <a:xfrm>
                  <a:off x="3242" y="1941"/>
                  <a:ext cx="1314" cy="327"/>
                </a:xfrm>
                <a:prstGeom prst="rect">
                  <a:avLst/>
                </a:prstGeom>
                <a:noFill/>
                <a:ln w="7">
                  <a:solidFill>
                    <a:srgbClr val="A0A0A0"/>
                  </a:solidFill>
                  <a:miter lim="800000"/>
                </a:ln>
                <a:effectLst/>
              </p:spPr>
              <p:txBody>
                <a:bodyPr wrap="none"/>
                <a:lstStyle/>
                <a:p>
                  <a:endParaRPr lang="fr-FR"/>
                </a:p>
              </p:txBody>
            </p:sp>
          </p:grpSp>
          <p:grpSp>
            <p:nvGrpSpPr>
              <p:cNvPr id="20" name="Group 68"/>
              <p:cNvGrpSpPr/>
              <p:nvPr/>
            </p:nvGrpSpPr>
            <p:grpSpPr bwMode="auto">
              <a:xfrm>
                <a:off x="0" y="2268"/>
                <a:ext cx="921" cy="327"/>
                <a:chOff x="0" y="2268"/>
                <a:chExt cx="921" cy="327"/>
              </a:xfrm>
            </p:grpSpPr>
            <p:sp>
              <p:nvSpPr>
                <p:cNvPr id="64532" name="Rectangle 20"/>
                <p:cNvSpPr>
                  <a:spLocks noChangeArrowheads="1"/>
                </p:cNvSpPr>
                <p:nvPr/>
              </p:nvSpPr>
              <p:spPr bwMode="auto">
                <a:xfrm>
                  <a:off x="43" y="2268"/>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79" name="Rectangle 67"/>
                <p:cNvSpPr>
                  <a:spLocks noChangeArrowheads="1"/>
                </p:cNvSpPr>
                <p:nvPr/>
              </p:nvSpPr>
              <p:spPr bwMode="auto">
                <a:xfrm>
                  <a:off x="0" y="2268"/>
                  <a:ext cx="921" cy="327"/>
                </a:xfrm>
                <a:prstGeom prst="rect">
                  <a:avLst/>
                </a:prstGeom>
                <a:noFill/>
                <a:ln w="7">
                  <a:solidFill>
                    <a:srgbClr val="A0A0A0"/>
                  </a:solidFill>
                  <a:miter lim="800000"/>
                </a:ln>
                <a:effectLst/>
              </p:spPr>
              <p:txBody>
                <a:bodyPr wrap="none"/>
                <a:lstStyle/>
                <a:p>
                  <a:endParaRPr lang="fr-FR"/>
                </a:p>
              </p:txBody>
            </p:sp>
          </p:grpSp>
          <p:grpSp>
            <p:nvGrpSpPr>
              <p:cNvPr id="21" name="Group 70"/>
              <p:cNvGrpSpPr/>
              <p:nvPr/>
            </p:nvGrpSpPr>
            <p:grpSpPr bwMode="auto">
              <a:xfrm>
                <a:off x="921" y="2268"/>
                <a:ext cx="921" cy="327"/>
                <a:chOff x="921" y="2268"/>
                <a:chExt cx="921" cy="327"/>
              </a:xfrm>
            </p:grpSpPr>
            <p:sp>
              <p:nvSpPr>
                <p:cNvPr id="64533" name="Rectangle 21"/>
                <p:cNvSpPr>
                  <a:spLocks noChangeArrowheads="1"/>
                </p:cNvSpPr>
                <p:nvPr/>
              </p:nvSpPr>
              <p:spPr bwMode="auto">
                <a:xfrm>
                  <a:off x="964" y="2268"/>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81" name="Rectangle 69"/>
                <p:cNvSpPr>
                  <a:spLocks noChangeArrowheads="1"/>
                </p:cNvSpPr>
                <p:nvPr/>
              </p:nvSpPr>
              <p:spPr bwMode="auto">
                <a:xfrm>
                  <a:off x="921" y="2268"/>
                  <a:ext cx="921" cy="327"/>
                </a:xfrm>
                <a:prstGeom prst="rect">
                  <a:avLst/>
                </a:prstGeom>
                <a:noFill/>
                <a:ln w="7">
                  <a:solidFill>
                    <a:srgbClr val="A0A0A0"/>
                  </a:solidFill>
                  <a:miter lim="800000"/>
                </a:ln>
                <a:effectLst/>
              </p:spPr>
              <p:txBody>
                <a:bodyPr wrap="none"/>
                <a:lstStyle/>
                <a:p>
                  <a:endParaRPr lang="fr-FR"/>
                </a:p>
              </p:txBody>
            </p:sp>
          </p:grpSp>
          <p:grpSp>
            <p:nvGrpSpPr>
              <p:cNvPr id="22" name="Group 72"/>
              <p:cNvGrpSpPr/>
              <p:nvPr/>
            </p:nvGrpSpPr>
            <p:grpSpPr bwMode="auto">
              <a:xfrm>
                <a:off x="1842" y="2268"/>
                <a:ext cx="700" cy="327"/>
                <a:chOff x="1842" y="2268"/>
                <a:chExt cx="700" cy="327"/>
              </a:xfrm>
            </p:grpSpPr>
            <p:sp>
              <p:nvSpPr>
                <p:cNvPr id="64534" name="Rectangle 22"/>
                <p:cNvSpPr>
                  <a:spLocks noChangeArrowheads="1"/>
                </p:cNvSpPr>
                <p:nvPr/>
              </p:nvSpPr>
              <p:spPr bwMode="auto">
                <a:xfrm>
                  <a:off x="1885" y="2268"/>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83" name="Rectangle 71"/>
                <p:cNvSpPr>
                  <a:spLocks noChangeArrowheads="1"/>
                </p:cNvSpPr>
                <p:nvPr/>
              </p:nvSpPr>
              <p:spPr bwMode="auto">
                <a:xfrm>
                  <a:off x="1842" y="2268"/>
                  <a:ext cx="700" cy="327"/>
                </a:xfrm>
                <a:prstGeom prst="rect">
                  <a:avLst/>
                </a:prstGeom>
                <a:noFill/>
                <a:ln w="7">
                  <a:solidFill>
                    <a:srgbClr val="A0A0A0"/>
                  </a:solidFill>
                  <a:miter lim="800000"/>
                </a:ln>
                <a:effectLst/>
              </p:spPr>
              <p:txBody>
                <a:bodyPr wrap="none"/>
                <a:lstStyle/>
                <a:p>
                  <a:endParaRPr lang="fr-FR"/>
                </a:p>
              </p:txBody>
            </p:sp>
          </p:grpSp>
          <p:grpSp>
            <p:nvGrpSpPr>
              <p:cNvPr id="23" name="Group 74"/>
              <p:cNvGrpSpPr/>
              <p:nvPr/>
            </p:nvGrpSpPr>
            <p:grpSpPr bwMode="auto">
              <a:xfrm>
                <a:off x="2542" y="2268"/>
                <a:ext cx="700" cy="327"/>
                <a:chOff x="2542" y="2268"/>
                <a:chExt cx="700" cy="327"/>
              </a:xfrm>
            </p:grpSpPr>
            <p:sp>
              <p:nvSpPr>
                <p:cNvPr id="64535" name="Rectangle 23"/>
                <p:cNvSpPr>
                  <a:spLocks noChangeArrowheads="1"/>
                </p:cNvSpPr>
                <p:nvPr/>
              </p:nvSpPr>
              <p:spPr bwMode="auto">
                <a:xfrm>
                  <a:off x="2585" y="2268"/>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85" name="Rectangle 73"/>
                <p:cNvSpPr>
                  <a:spLocks noChangeArrowheads="1"/>
                </p:cNvSpPr>
                <p:nvPr/>
              </p:nvSpPr>
              <p:spPr bwMode="auto">
                <a:xfrm>
                  <a:off x="2542" y="2268"/>
                  <a:ext cx="700" cy="327"/>
                </a:xfrm>
                <a:prstGeom prst="rect">
                  <a:avLst/>
                </a:prstGeom>
                <a:noFill/>
                <a:ln w="7">
                  <a:solidFill>
                    <a:srgbClr val="A0A0A0"/>
                  </a:solidFill>
                  <a:miter lim="800000"/>
                </a:ln>
                <a:effectLst/>
              </p:spPr>
              <p:txBody>
                <a:bodyPr wrap="none"/>
                <a:lstStyle/>
                <a:p>
                  <a:endParaRPr lang="fr-FR"/>
                </a:p>
              </p:txBody>
            </p:sp>
          </p:grpSp>
          <p:grpSp>
            <p:nvGrpSpPr>
              <p:cNvPr id="24" name="Group 76"/>
              <p:cNvGrpSpPr/>
              <p:nvPr/>
            </p:nvGrpSpPr>
            <p:grpSpPr bwMode="auto">
              <a:xfrm>
                <a:off x="3242" y="2268"/>
                <a:ext cx="1314" cy="327"/>
                <a:chOff x="3242" y="2268"/>
                <a:chExt cx="1314" cy="327"/>
              </a:xfrm>
            </p:grpSpPr>
            <p:sp>
              <p:nvSpPr>
                <p:cNvPr id="64536" name="Rectangle 24"/>
                <p:cNvSpPr>
                  <a:spLocks noChangeArrowheads="1"/>
                </p:cNvSpPr>
                <p:nvPr/>
              </p:nvSpPr>
              <p:spPr bwMode="auto">
                <a:xfrm>
                  <a:off x="3285" y="2268"/>
                  <a:ext cx="1228"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87" name="Rectangle 75"/>
                <p:cNvSpPr>
                  <a:spLocks noChangeArrowheads="1"/>
                </p:cNvSpPr>
                <p:nvPr/>
              </p:nvSpPr>
              <p:spPr bwMode="auto">
                <a:xfrm>
                  <a:off x="3242" y="2268"/>
                  <a:ext cx="1314" cy="327"/>
                </a:xfrm>
                <a:prstGeom prst="rect">
                  <a:avLst/>
                </a:prstGeom>
                <a:noFill/>
                <a:ln w="7">
                  <a:solidFill>
                    <a:srgbClr val="A0A0A0"/>
                  </a:solidFill>
                  <a:miter lim="800000"/>
                </a:ln>
                <a:effectLst/>
              </p:spPr>
              <p:txBody>
                <a:bodyPr wrap="none"/>
                <a:lstStyle/>
                <a:p>
                  <a:endParaRPr lang="fr-FR"/>
                </a:p>
              </p:txBody>
            </p:sp>
          </p:grpSp>
          <p:grpSp>
            <p:nvGrpSpPr>
              <p:cNvPr id="25" name="Group 78"/>
              <p:cNvGrpSpPr/>
              <p:nvPr/>
            </p:nvGrpSpPr>
            <p:grpSpPr bwMode="auto">
              <a:xfrm>
                <a:off x="0" y="2595"/>
                <a:ext cx="921" cy="327"/>
                <a:chOff x="0" y="2595"/>
                <a:chExt cx="921" cy="327"/>
              </a:xfrm>
            </p:grpSpPr>
            <p:sp>
              <p:nvSpPr>
                <p:cNvPr id="64537" name="Rectangle 25"/>
                <p:cNvSpPr>
                  <a:spLocks noChangeArrowheads="1"/>
                </p:cNvSpPr>
                <p:nvPr/>
              </p:nvSpPr>
              <p:spPr bwMode="auto">
                <a:xfrm>
                  <a:off x="43" y="2595"/>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89" name="Rectangle 77"/>
                <p:cNvSpPr>
                  <a:spLocks noChangeArrowheads="1"/>
                </p:cNvSpPr>
                <p:nvPr/>
              </p:nvSpPr>
              <p:spPr bwMode="auto">
                <a:xfrm>
                  <a:off x="0" y="2595"/>
                  <a:ext cx="921" cy="327"/>
                </a:xfrm>
                <a:prstGeom prst="rect">
                  <a:avLst/>
                </a:prstGeom>
                <a:noFill/>
                <a:ln w="7">
                  <a:solidFill>
                    <a:srgbClr val="A0A0A0"/>
                  </a:solidFill>
                  <a:miter lim="800000"/>
                </a:ln>
                <a:effectLst/>
              </p:spPr>
              <p:txBody>
                <a:bodyPr wrap="none"/>
                <a:lstStyle/>
                <a:p>
                  <a:endParaRPr lang="fr-FR"/>
                </a:p>
              </p:txBody>
            </p:sp>
          </p:grpSp>
          <p:grpSp>
            <p:nvGrpSpPr>
              <p:cNvPr id="26" name="Group 80"/>
              <p:cNvGrpSpPr/>
              <p:nvPr/>
            </p:nvGrpSpPr>
            <p:grpSpPr bwMode="auto">
              <a:xfrm>
                <a:off x="921" y="2595"/>
                <a:ext cx="921" cy="327"/>
                <a:chOff x="921" y="2595"/>
                <a:chExt cx="921" cy="327"/>
              </a:xfrm>
            </p:grpSpPr>
            <p:sp>
              <p:nvSpPr>
                <p:cNvPr id="64538" name="Rectangle 26"/>
                <p:cNvSpPr>
                  <a:spLocks noChangeArrowheads="1"/>
                </p:cNvSpPr>
                <p:nvPr/>
              </p:nvSpPr>
              <p:spPr bwMode="auto">
                <a:xfrm>
                  <a:off x="964" y="2595"/>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91" name="Rectangle 79"/>
                <p:cNvSpPr>
                  <a:spLocks noChangeArrowheads="1"/>
                </p:cNvSpPr>
                <p:nvPr/>
              </p:nvSpPr>
              <p:spPr bwMode="auto">
                <a:xfrm>
                  <a:off x="921" y="2595"/>
                  <a:ext cx="921" cy="327"/>
                </a:xfrm>
                <a:prstGeom prst="rect">
                  <a:avLst/>
                </a:prstGeom>
                <a:noFill/>
                <a:ln w="7">
                  <a:solidFill>
                    <a:srgbClr val="A0A0A0"/>
                  </a:solidFill>
                  <a:miter lim="800000"/>
                </a:ln>
                <a:effectLst/>
              </p:spPr>
              <p:txBody>
                <a:bodyPr wrap="none"/>
                <a:lstStyle/>
                <a:p>
                  <a:endParaRPr lang="fr-FR"/>
                </a:p>
              </p:txBody>
            </p:sp>
          </p:grpSp>
          <p:grpSp>
            <p:nvGrpSpPr>
              <p:cNvPr id="27" name="Group 82"/>
              <p:cNvGrpSpPr/>
              <p:nvPr/>
            </p:nvGrpSpPr>
            <p:grpSpPr bwMode="auto">
              <a:xfrm>
                <a:off x="1842" y="2595"/>
                <a:ext cx="700" cy="327"/>
                <a:chOff x="1842" y="2595"/>
                <a:chExt cx="700" cy="327"/>
              </a:xfrm>
            </p:grpSpPr>
            <p:sp>
              <p:nvSpPr>
                <p:cNvPr id="64539" name="Rectangle 27"/>
                <p:cNvSpPr>
                  <a:spLocks noChangeArrowheads="1"/>
                </p:cNvSpPr>
                <p:nvPr/>
              </p:nvSpPr>
              <p:spPr bwMode="auto">
                <a:xfrm>
                  <a:off x="1885" y="2595"/>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93" name="Rectangle 81"/>
                <p:cNvSpPr>
                  <a:spLocks noChangeArrowheads="1"/>
                </p:cNvSpPr>
                <p:nvPr/>
              </p:nvSpPr>
              <p:spPr bwMode="auto">
                <a:xfrm>
                  <a:off x="1842" y="2595"/>
                  <a:ext cx="700" cy="327"/>
                </a:xfrm>
                <a:prstGeom prst="rect">
                  <a:avLst/>
                </a:prstGeom>
                <a:noFill/>
                <a:ln w="7">
                  <a:solidFill>
                    <a:srgbClr val="A0A0A0"/>
                  </a:solidFill>
                  <a:miter lim="800000"/>
                </a:ln>
                <a:effectLst/>
              </p:spPr>
              <p:txBody>
                <a:bodyPr wrap="none"/>
                <a:lstStyle/>
                <a:p>
                  <a:endParaRPr lang="fr-FR"/>
                </a:p>
              </p:txBody>
            </p:sp>
          </p:grpSp>
          <p:grpSp>
            <p:nvGrpSpPr>
              <p:cNvPr id="28" name="Group 84"/>
              <p:cNvGrpSpPr/>
              <p:nvPr/>
            </p:nvGrpSpPr>
            <p:grpSpPr bwMode="auto">
              <a:xfrm>
                <a:off x="2542" y="2595"/>
                <a:ext cx="700" cy="327"/>
                <a:chOff x="2542" y="2595"/>
                <a:chExt cx="700" cy="327"/>
              </a:xfrm>
            </p:grpSpPr>
            <p:sp>
              <p:nvSpPr>
                <p:cNvPr id="64540" name="Rectangle 28"/>
                <p:cNvSpPr>
                  <a:spLocks noChangeArrowheads="1"/>
                </p:cNvSpPr>
                <p:nvPr/>
              </p:nvSpPr>
              <p:spPr bwMode="auto">
                <a:xfrm>
                  <a:off x="2585" y="2595"/>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95" name="Rectangle 83"/>
                <p:cNvSpPr>
                  <a:spLocks noChangeArrowheads="1"/>
                </p:cNvSpPr>
                <p:nvPr/>
              </p:nvSpPr>
              <p:spPr bwMode="auto">
                <a:xfrm>
                  <a:off x="2542" y="2595"/>
                  <a:ext cx="700" cy="327"/>
                </a:xfrm>
                <a:prstGeom prst="rect">
                  <a:avLst/>
                </a:prstGeom>
                <a:noFill/>
                <a:ln w="7">
                  <a:solidFill>
                    <a:srgbClr val="A0A0A0"/>
                  </a:solidFill>
                  <a:miter lim="800000"/>
                </a:ln>
                <a:effectLst/>
              </p:spPr>
              <p:txBody>
                <a:bodyPr wrap="none"/>
                <a:lstStyle/>
                <a:p>
                  <a:endParaRPr lang="fr-FR"/>
                </a:p>
              </p:txBody>
            </p:sp>
          </p:grpSp>
          <p:grpSp>
            <p:nvGrpSpPr>
              <p:cNvPr id="29" name="Group 86"/>
              <p:cNvGrpSpPr/>
              <p:nvPr/>
            </p:nvGrpSpPr>
            <p:grpSpPr bwMode="auto">
              <a:xfrm>
                <a:off x="3242" y="2595"/>
                <a:ext cx="1314" cy="327"/>
                <a:chOff x="3242" y="2595"/>
                <a:chExt cx="1314" cy="327"/>
              </a:xfrm>
            </p:grpSpPr>
            <p:sp>
              <p:nvSpPr>
                <p:cNvPr id="64541" name="Rectangle 29"/>
                <p:cNvSpPr>
                  <a:spLocks noChangeArrowheads="1"/>
                </p:cNvSpPr>
                <p:nvPr/>
              </p:nvSpPr>
              <p:spPr bwMode="auto">
                <a:xfrm>
                  <a:off x="3285" y="2595"/>
                  <a:ext cx="1228"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97" name="Rectangle 85"/>
                <p:cNvSpPr>
                  <a:spLocks noChangeArrowheads="1"/>
                </p:cNvSpPr>
                <p:nvPr/>
              </p:nvSpPr>
              <p:spPr bwMode="auto">
                <a:xfrm>
                  <a:off x="3242" y="2595"/>
                  <a:ext cx="1314" cy="327"/>
                </a:xfrm>
                <a:prstGeom prst="rect">
                  <a:avLst/>
                </a:prstGeom>
                <a:noFill/>
                <a:ln w="7">
                  <a:solidFill>
                    <a:srgbClr val="A0A0A0"/>
                  </a:solidFill>
                  <a:miter lim="800000"/>
                </a:ln>
                <a:effectLst/>
              </p:spPr>
              <p:txBody>
                <a:bodyPr wrap="none"/>
                <a:lstStyle/>
                <a:p>
                  <a:endParaRPr lang="fr-FR"/>
                </a:p>
              </p:txBody>
            </p:sp>
          </p:grpSp>
          <p:grpSp>
            <p:nvGrpSpPr>
              <p:cNvPr id="30" name="Group 88"/>
              <p:cNvGrpSpPr/>
              <p:nvPr/>
            </p:nvGrpSpPr>
            <p:grpSpPr bwMode="auto">
              <a:xfrm>
                <a:off x="0" y="2922"/>
                <a:ext cx="921" cy="327"/>
                <a:chOff x="0" y="2922"/>
                <a:chExt cx="921" cy="327"/>
              </a:xfrm>
            </p:grpSpPr>
            <p:sp>
              <p:nvSpPr>
                <p:cNvPr id="64542" name="Rectangle 30"/>
                <p:cNvSpPr>
                  <a:spLocks noChangeArrowheads="1"/>
                </p:cNvSpPr>
                <p:nvPr/>
              </p:nvSpPr>
              <p:spPr bwMode="auto">
                <a:xfrm>
                  <a:off x="43" y="2922"/>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599" name="Rectangle 87"/>
                <p:cNvSpPr>
                  <a:spLocks noChangeArrowheads="1"/>
                </p:cNvSpPr>
                <p:nvPr/>
              </p:nvSpPr>
              <p:spPr bwMode="auto">
                <a:xfrm>
                  <a:off x="0" y="2922"/>
                  <a:ext cx="921" cy="327"/>
                </a:xfrm>
                <a:prstGeom prst="rect">
                  <a:avLst/>
                </a:prstGeom>
                <a:noFill/>
                <a:ln w="7">
                  <a:solidFill>
                    <a:srgbClr val="A0A0A0"/>
                  </a:solidFill>
                  <a:miter lim="800000"/>
                </a:ln>
                <a:effectLst/>
              </p:spPr>
              <p:txBody>
                <a:bodyPr wrap="none"/>
                <a:lstStyle/>
                <a:p>
                  <a:endParaRPr lang="fr-FR"/>
                </a:p>
              </p:txBody>
            </p:sp>
          </p:grpSp>
          <p:grpSp>
            <p:nvGrpSpPr>
              <p:cNvPr id="31" name="Group 90"/>
              <p:cNvGrpSpPr/>
              <p:nvPr/>
            </p:nvGrpSpPr>
            <p:grpSpPr bwMode="auto">
              <a:xfrm>
                <a:off x="921" y="2922"/>
                <a:ext cx="921" cy="327"/>
                <a:chOff x="921" y="2922"/>
                <a:chExt cx="921" cy="327"/>
              </a:xfrm>
            </p:grpSpPr>
            <p:sp>
              <p:nvSpPr>
                <p:cNvPr id="64543" name="Rectangle 31"/>
                <p:cNvSpPr>
                  <a:spLocks noChangeArrowheads="1"/>
                </p:cNvSpPr>
                <p:nvPr/>
              </p:nvSpPr>
              <p:spPr bwMode="auto">
                <a:xfrm>
                  <a:off x="964" y="2922"/>
                  <a:ext cx="835"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601" name="Rectangle 89"/>
                <p:cNvSpPr>
                  <a:spLocks noChangeArrowheads="1"/>
                </p:cNvSpPr>
                <p:nvPr/>
              </p:nvSpPr>
              <p:spPr bwMode="auto">
                <a:xfrm>
                  <a:off x="921" y="2922"/>
                  <a:ext cx="921" cy="327"/>
                </a:xfrm>
                <a:prstGeom prst="rect">
                  <a:avLst/>
                </a:prstGeom>
                <a:noFill/>
                <a:ln w="7">
                  <a:solidFill>
                    <a:srgbClr val="A0A0A0"/>
                  </a:solidFill>
                  <a:miter lim="800000"/>
                </a:ln>
                <a:effectLst/>
              </p:spPr>
              <p:txBody>
                <a:bodyPr wrap="none"/>
                <a:lstStyle/>
                <a:p>
                  <a:endParaRPr lang="fr-FR"/>
                </a:p>
              </p:txBody>
            </p:sp>
          </p:grpSp>
          <p:grpSp>
            <p:nvGrpSpPr>
              <p:cNvPr id="64512" name="Group 92"/>
              <p:cNvGrpSpPr/>
              <p:nvPr/>
            </p:nvGrpSpPr>
            <p:grpSpPr bwMode="auto">
              <a:xfrm>
                <a:off x="1842" y="2922"/>
                <a:ext cx="700" cy="327"/>
                <a:chOff x="1842" y="2922"/>
                <a:chExt cx="700" cy="327"/>
              </a:xfrm>
            </p:grpSpPr>
            <p:sp>
              <p:nvSpPr>
                <p:cNvPr id="64544" name="Rectangle 32"/>
                <p:cNvSpPr>
                  <a:spLocks noChangeArrowheads="1"/>
                </p:cNvSpPr>
                <p:nvPr/>
              </p:nvSpPr>
              <p:spPr bwMode="auto">
                <a:xfrm>
                  <a:off x="1885" y="2922"/>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603" name="Rectangle 91"/>
                <p:cNvSpPr>
                  <a:spLocks noChangeArrowheads="1"/>
                </p:cNvSpPr>
                <p:nvPr/>
              </p:nvSpPr>
              <p:spPr bwMode="auto">
                <a:xfrm>
                  <a:off x="1842" y="2922"/>
                  <a:ext cx="700" cy="327"/>
                </a:xfrm>
                <a:prstGeom prst="rect">
                  <a:avLst/>
                </a:prstGeom>
                <a:noFill/>
                <a:ln w="7">
                  <a:solidFill>
                    <a:srgbClr val="A0A0A0"/>
                  </a:solidFill>
                  <a:miter lim="800000"/>
                </a:ln>
                <a:effectLst/>
              </p:spPr>
              <p:txBody>
                <a:bodyPr wrap="none"/>
                <a:lstStyle/>
                <a:p>
                  <a:endParaRPr lang="fr-FR"/>
                </a:p>
              </p:txBody>
            </p:sp>
          </p:grpSp>
          <p:grpSp>
            <p:nvGrpSpPr>
              <p:cNvPr id="64513" name="Group 94"/>
              <p:cNvGrpSpPr/>
              <p:nvPr/>
            </p:nvGrpSpPr>
            <p:grpSpPr bwMode="auto">
              <a:xfrm>
                <a:off x="2542" y="2922"/>
                <a:ext cx="700" cy="327"/>
                <a:chOff x="2542" y="2922"/>
                <a:chExt cx="700" cy="327"/>
              </a:xfrm>
            </p:grpSpPr>
            <p:sp>
              <p:nvSpPr>
                <p:cNvPr id="64545" name="Rectangle 33"/>
                <p:cNvSpPr>
                  <a:spLocks noChangeArrowheads="1"/>
                </p:cNvSpPr>
                <p:nvPr/>
              </p:nvSpPr>
              <p:spPr bwMode="auto">
                <a:xfrm>
                  <a:off x="2585" y="2922"/>
                  <a:ext cx="614"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605" name="Rectangle 93"/>
                <p:cNvSpPr>
                  <a:spLocks noChangeArrowheads="1"/>
                </p:cNvSpPr>
                <p:nvPr/>
              </p:nvSpPr>
              <p:spPr bwMode="auto">
                <a:xfrm>
                  <a:off x="2542" y="2922"/>
                  <a:ext cx="700" cy="327"/>
                </a:xfrm>
                <a:prstGeom prst="rect">
                  <a:avLst/>
                </a:prstGeom>
                <a:noFill/>
                <a:ln w="7">
                  <a:solidFill>
                    <a:srgbClr val="A0A0A0"/>
                  </a:solidFill>
                  <a:miter lim="800000"/>
                </a:ln>
                <a:effectLst/>
              </p:spPr>
              <p:txBody>
                <a:bodyPr wrap="none"/>
                <a:lstStyle/>
                <a:p>
                  <a:endParaRPr lang="fr-FR"/>
                </a:p>
              </p:txBody>
            </p:sp>
          </p:grpSp>
          <p:grpSp>
            <p:nvGrpSpPr>
              <p:cNvPr id="64515" name="Group 96"/>
              <p:cNvGrpSpPr/>
              <p:nvPr/>
            </p:nvGrpSpPr>
            <p:grpSpPr bwMode="auto">
              <a:xfrm>
                <a:off x="3242" y="2922"/>
                <a:ext cx="1314" cy="327"/>
                <a:chOff x="3242" y="2922"/>
                <a:chExt cx="1314" cy="327"/>
              </a:xfrm>
            </p:grpSpPr>
            <p:sp>
              <p:nvSpPr>
                <p:cNvPr id="64546" name="Rectangle 34"/>
                <p:cNvSpPr>
                  <a:spLocks noChangeArrowheads="1"/>
                </p:cNvSpPr>
                <p:nvPr/>
              </p:nvSpPr>
              <p:spPr bwMode="auto">
                <a:xfrm>
                  <a:off x="3285" y="2922"/>
                  <a:ext cx="1228" cy="327"/>
                </a:xfrm>
                <a:prstGeom prst="rect">
                  <a:avLst/>
                </a:prstGeom>
                <a:noFill/>
                <a:ln w="9525">
                  <a:noFill/>
                  <a:miter lim="800000"/>
                </a:ln>
                <a:effectLst/>
              </p:spPr>
              <p:txBody>
                <a:bodyPr anchor="ctr"/>
                <a:lstStyle/>
                <a:p>
                  <a:pPr algn="ctr"/>
                  <a:r>
                    <a:rPr lang="fr-FR" sz="1000">
                      <a:latin typeface="Palatino Linotype" panose="02040502050505030304" pitchFamily="18" charset="0"/>
                      <a:ea typeface="Batang" pitchFamily="18" charset="-127"/>
                    </a:rPr>
                    <a:t> </a:t>
                  </a:r>
                  <a:endParaRPr lang="fr-FR" sz="1000">
                    <a:latin typeface="Palatino Linotype" panose="02040502050505030304" pitchFamily="18" charset="0"/>
                    <a:ea typeface="Batang" pitchFamily="18" charset="-127"/>
                  </a:endParaRPr>
                </a:p>
                <a:p>
                  <a:pPr algn="ctr"/>
                  <a:endParaRPr lang="fr-FR" sz="1800">
                    <a:latin typeface="Arial" panose="020B0604020202020204" pitchFamily="34" charset="0"/>
                  </a:endParaRPr>
                </a:p>
              </p:txBody>
            </p:sp>
            <p:sp>
              <p:nvSpPr>
                <p:cNvPr id="64607" name="Rectangle 95"/>
                <p:cNvSpPr>
                  <a:spLocks noChangeArrowheads="1"/>
                </p:cNvSpPr>
                <p:nvPr/>
              </p:nvSpPr>
              <p:spPr bwMode="auto">
                <a:xfrm>
                  <a:off x="3242" y="2922"/>
                  <a:ext cx="1314" cy="327"/>
                </a:xfrm>
                <a:prstGeom prst="rect">
                  <a:avLst/>
                </a:prstGeom>
                <a:noFill/>
                <a:ln w="7">
                  <a:solidFill>
                    <a:srgbClr val="A0A0A0"/>
                  </a:solidFill>
                  <a:miter lim="800000"/>
                </a:ln>
                <a:effectLst/>
              </p:spPr>
              <p:txBody>
                <a:bodyPr wrap="none"/>
                <a:lstStyle/>
                <a:p>
                  <a:endParaRPr lang="fr-FR"/>
                </a:p>
              </p:txBody>
            </p:sp>
          </p:grpSp>
        </p:grpSp>
        <p:sp>
          <p:nvSpPr>
            <p:cNvPr id="64610" name="Rectangle 98"/>
            <p:cNvSpPr>
              <a:spLocks noChangeArrowheads="1"/>
            </p:cNvSpPr>
            <p:nvPr/>
          </p:nvSpPr>
          <p:spPr bwMode="auto">
            <a:xfrm>
              <a:off x="-2" y="-2"/>
              <a:ext cx="4560" cy="3253"/>
            </a:xfrm>
            <a:prstGeom prst="rect">
              <a:avLst/>
            </a:prstGeom>
            <a:noFill/>
            <a:ln w="6350">
              <a:solidFill>
                <a:srgbClr val="A0A0A0"/>
              </a:solidFill>
              <a:miter lim="800000"/>
            </a:ln>
            <a:effectLst/>
          </p:spPr>
          <p:txBody>
            <a:bodyPr wrap="none"/>
            <a:lstStyle/>
            <a:p>
              <a:endParaRPr lang="fr-F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a:bodyPr>
          <a:lstStyle/>
          <a:p>
            <a:fld id="{2158EEE6-4B4D-4669-85AC-FB4F10FA8621}" type="slidenum">
              <a:rPr lang="en-US" smtClean="0"/>
            </a:fld>
            <a:endParaRPr lang="en-US"/>
          </a:p>
        </p:txBody>
      </p:sp>
      <p:pic>
        <p:nvPicPr>
          <p:cNvPr id="2050" name="Picture 2"/>
          <p:cNvPicPr>
            <a:picLocks noChangeAspect="1" noChangeArrowheads="1"/>
          </p:cNvPicPr>
          <p:nvPr/>
        </p:nvPicPr>
        <p:blipFill>
          <a:blip r:embed="rId1" cstate="print"/>
          <a:srcRect/>
          <a:stretch>
            <a:fillRect/>
          </a:stretch>
        </p:blipFill>
        <p:spPr bwMode="auto">
          <a:xfrm>
            <a:off x="1714480" y="-642966"/>
            <a:ext cx="6129723" cy="8674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fr-FR" dirty="0"/>
              <a:t>Exemple de gamme</a:t>
            </a:r>
            <a:endParaRPr lang="fr-FR" dirty="0"/>
          </a:p>
        </p:txBody>
      </p:sp>
      <p:sp>
        <p:nvSpPr>
          <p:cNvPr id="6" name="Espace réservé du numéro de diapositive 4"/>
          <p:cNvSpPr>
            <a:spLocks noGrp="1"/>
          </p:cNvSpPr>
          <p:nvPr>
            <p:ph type="sldNum" sz="quarter" idx="12"/>
          </p:nvPr>
        </p:nvSpPr>
        <p:spPr/>
        <p:txBody>
          <a:bodyPr>
            <a:normAutofit fontScale="85000" lnSpcReduction="20000"/>
          </a:bodyPr>
          <a:lstStyle/>
          <a:p>
            <a:fld id="{BCCEEA5A-A766-483E-BEFA-9C3651D52B74}" type="slidenum">
              <a:rPr lang="en-US"/>
            </a:fld>
            <a:endParaRPr lang="en-US"/>
          </a:p>
        </p:txBody>
      </p:sp>
      <p:pic>
        <p:nvPicPr>
          <p:cNvPr id="65540" name="Picture 4" descr="FreeSnap003"/>
          <p:cNvPicPr>
            <a:picLocks noChangeAspect="1" noChangeArrowheads="1"/>
          </p:cNvPicPr>
          <p:nvPr/>
        </p:nvPicPr>
        <p:blipFill>
          <a:blip r:embed="rId1" cstate="print"/>
          <a:srcRect/>
          <a:stretch>
            <a:fillRect/>
          </a:stretch>
        </p:blipFill>
        <p:spPr bwMode="auto">
          <a:xfrm>
            <a:off x="457200" y="1981200"/>
            <a:ext cx="6389688" cy="3109913"/>
          </a:xfrm>
          <a:prstGeom prst="rect">
            <a:avLst/>
          </a:prstGeom>
          <a:noFill/>
          <a:ln w="9525">
            <a:noFill/>
            <a:miter lim="800000"/>
            <a:headEnd/>
            <a:tailEnd/>
          </a:ln>
        </p:spPr>
      </p:pic>
      <p:pic>
        <p:nvPicPr>
          <p:cNvPr id="65541" name="Picture 5" descr="phto1"/>
          <p:cNvPicPr>
            <a:picLocks noChangeAspect="1" noChangeArrowheads="1"/>
          </p:cNvPicPr>
          <p:nvPr/>
        </p:nvPicPr>
        <p:blipFill>
          <a:blip r:embed="rId2" cstate="print"/>
          <a:srcRect/>
          <a:stretch>
            <a:fillRect/>
          </a:stretch>
        </p:blipFill>
        <p:spPr bwMode="auto">
          <a:xfrm>
            <a:off x="7162800" y="2438400"/>
            <a:ext cx="1287463" cy="1800225"/>
          </a:xfrm>
          <a:prstGeom prst="rect">
            <a:avLst/>
          </a:prstGeom>
          <a:noFill/>
          <a:ln w="9525">
            <a:noFill/>
            <a:miter lim="800000"/>
            <a:headEnd/>
            <a:tailEnd/>
          </a:ln>
        </p:spPr>
      </p:pic>
      <p:pic>
        <p:nvPicPr>
          <p:cNvPr id="7" name="Picture 3">
            <a:hlinkClick r:id="rId3" action="ppaction://hlinkfile"/>
          </p:cNvPr>
          <p:cNvPicPr>
            <a:picLocks noChangeAspect="1" noChangeArrowheads="1"/>
          </p:cNvPicPr>
          <p:nvPr/>
        </p:nvPicPr>
        <p:blipFill>
          <a:blip r:embed="rId4" cstate="print"/>
          <a:srcRect/>
          <a:stretch>
            <a:fillRect/>
          </a:stretch>
        </p:blipFill>
        <p:spPr bwMode="auto">
          <a:xfrm>
            <a:off x="2428860" y="5578783"/>
            <a:ext cx="1285884" cy="1279217"/>
          </a:xfrm>
          <a:prstGeom prst="rect">
            <a:avLst/>
          </a:prstGeom>
          <a:noFill/>
          <a:ln w="9525">
            <a:noFill/>
            <a:miter lim="800000"/>
            <a:headEnd/>
            <a:tailEnd/>
          </a:ln>
        </p:spPr>
      </p:pic>
      <p:sp>
        <p:nvSpPr>
          <p:cNvPr id="8" name="ZoneTexte 7"/>
          <p:cNvSpPr txBox="1"/>
          <p:nvPr/>
        </p:nvSpPr>
        <p:spPr>
          <a:xfrm>
            <a:off x="3929058" y="5715016"/>
            <a:ext cx="3429024" cy="830997"/>
          </a:xfrm>
          <a:prstGeom prst="rect">
            <a:avLst/>
          </a:prstGeom>
          <a:noFill/>
        </p:spPr>
        <p:txBody>
          <a:bodyPr wrap="square" rtlCol="0">
            <a:spAutoFit/>
          </a:bodyPr>
          <a:lstStyle/>
          <a:p>
            <a:pPr algn="ctr"/>
            <a:r>
              <a:rPr lang="fr-FR" sz="2400" dirty="0" smtClean="0">
                <a:latin typeface="+mn-lt"/>
              </a:rPr>
              <a:t>Exemple Gamme d’assemblage</a:t>
            </a:r>
            <a:endParaRPr lang="fr-FR" sz="24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 de fiche poste de travail</a:t>
            </a: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pic>
        <p:nvPicPr>
          <p:cNvPr id="5" name="Picture 3">
            <a:hlinkClick r:id="rId1" action="ppaction://hlinkfile"/>
          </p:cNvPr>
          <p:cNvPicPr>
            <a:picLocks noChangeAspect="1" noChangeArrowheads="1"/>
          </p:cNvPicPr>
          <p:nvPr/>
        </p:nvPicPr>
        <p:blipFill>
          <a:blip r:embed="rId2" cstate="print"/>
          <a:srcRect/>
          <a:stretch>
            <a:fillRect/>
          </a:stretch>
        </p:blipFill>
        <p:spPr bwMode="auto">
          <a:xfrm>
            <a:off x="357158" y="1643050"/>
            <a:ext cx="1285884" cy="1279217"/>
          </a:xfrm>
          <a:prstGeom prst="rect">
            <a:avLst/>
          </a:prstGeom>
          <a:noFill/>
          <a:ln w="9525">
            <a:noFill/>
            <a:miter lim="800000"/>
            <a:headEnd/>
            <a:tailEnd/>
          </a:ln>
        </p:spPr>
      </p:pic>
      <p:sp>
        <p:nvSpPr>
          <p:cNvPr id="6" name="ZoneTexte 5"/>
          <p:cNvSpPr txBox="1"/>
          <p:nvPr/>
        </p:nvSpPr>
        <p:spPr>
          <a:xfrm>
            <a:off x="1857356" y="1779283"/>
            <a:ext cx="3429024" cy="830997"/>
          </a:xfrm>
          <a:prstGeom prst="rect">
            <a:avLst/>
          </a:prstGeom>
          <a:noFill/>
        </p:spPr>
        <p:txBody>
          <a:bodyPr wrap="square" rtlCol="0">
            <a:spAutoFit/>
          </a:bodyPr>
          <a:lstStyle/>
          <a:p>
            <a:pPr algn="ctr"/>
            <a:r>
              <a:rPr lang="fr-FR" sz="2400" dirty="0" smtClean="0">
                <a:latin typeface="+mn-lt"/>
              </a:rPr>
              <a:t>Exemple Fiche Poste de travail 1</a:t>
            </a:r>
            <a:endParaRPr lang="fr-FR" sz="2400" dirty="0">
              <a:latin typeface="+mn-lt"/>
            </a:endParaRPr>
          </a:p>
        </p:txBody>
      </p:sp>
      <p:pic>
        <p:nvPicPr>
          <p:cNvPr id="7" name="Picture 3">
            <a:hlinkClick r:id="rId3" action="ppaction://hlinkfile"/>
          </p:cNvPr>
          <p:cNvPicPr>
            <a:picLocks noChangeAspect="1" noChangeArrowheads="1"/>
          </p:cNvPicPr>
          <p:nvPr/>
        </p:nvPicPr>
        <p:blipFill>
          <a:blip r:embed="rId2" cstate="print"/>
          <a:srcRect/>
          <a:stretch>
            <a:fillRect/>
          </a:stretch>
        </p:blipFill>
        <p:spPr bwMode="auto">
          <a:xfrm>
            <a:off x="1928794" y="3357562"/>
            <a:ext cx="1285884" cy="1279217"/>
          </a:xfrm>
          <a:prstGeom prst="rect">
            <a:avLst/>
          </a:prstGeom>
          <a:noFill/>
          <a:ln w="9525">
            <a:noFill/>
            <a:miter lim="800000"/>
            <a:headEnd/>
            <a:tailEnd/>
          </a:ln>
        </p:spPr>
      </p:pic>
      <p:sp>
        <p:nvSpPr>
          <p:cNvPr id="8" name="ZoneTexte 7"/>
          <p:cNvSpPr txBox="1"/>
          <p:nvPr/>
        </p:nvSpPr>
        <p:spPr>
          <a:xfrm>
            <a:off x="3428992" y="3493795"/>
            <a:ext cx="3429024" cy="830997"/>
          </a:xfrm>
          <a:prstGeom prst="rect">
            <a:avLst/>
          </a:prstGeom>
          <a:noFill/>
        </p:spPr>
        <p:txBody>
          <a:bodyPr wrap="square" rtlCol="0">
            <a:spAutoFit/>
          </a:bodyPr>
          <a:lstStyle/>
          <a:p>
            <a:pPr algn="ctr"/>
            <a:r>
              <a:rPr lang="fr-FR" sz="2400" dirty="0" smtClean="0">
                <a:latin typeface="+mn-lt"/>
              </a:rPr>
              <a:t>Exemple Fiche Poste de travail 2</a:t>
            </a:r>
            <a:endParaRPr lang="fr-FR" sz="2400" dirty="0">
              <a:latin typeface="+mn-lt"/>
            </a:endParaRPr>
          </a:p>
        </p:txBody>
      </p:sp>
      <p:pic>
        <p:nvPicPr>
          <p:cNvPr id="9" name="Picture 3">
            <a:hlinkClick r:id="rId4" action="ppaction://hlinkfile"/>
          </p:cNvPr>
          <p:cNvPicPr>
            <a:picLocks noChangeAspect="1" noChangeArrowheads="1"/>
          </p:cNvPicPr>
          <p:nvPr/>
        </p:nvPicPr>
        <p:blipFill>
          <a:blip r:embed="rId2" cstate="print"/>
          <a:srcRect/>
          <a:stretch>
            <a:fillRect/>
          </a:stretch>
        </p:blipFill>
        <p:spPr bwMode="auto">
          <a:xfrm>
            <a:off x="3714744" y="5143512"/>
            <a:ext cx="1285884" cy="1279217"/>
          </a:xfrm>
          <a:prstGeom prst="rect">
            <a:avLst/>
          </a:prstGeom>
          <a:noFill/>
          <a:ln w="9525">
            <a:noFill/>
            <a:miter lim="800000"/>
            <a:headEnd/>
            <a:tailEnd/>
          </a:ln>
        </p:spPr>
      </p:pic>
      <p:sp>
        <p:nvSpPr>
          <p:cNvPr id="10" name="ZoneTexte 9"/>
          <p:cNvSpPr txBox="1"/>
          <p:nvPr/>
        </p:nvSpPr>
        <p:spPr>
          <a:xfrm>
            <a:off x="5214942" y="5279745"/>
            <a:ext cx="3429024" cy="830997"/>
          </a:xfrm>
          <a:prstGeom prst="rect">
            <a:avLst/>
          </a:prstGeom>
          <a:noFill/>
        </p:spPr>
        <p:txBody>
          <a:bodyPr wrap="square" rtlCol="0">
            <a:spAutoFit/>
          </a:bodyPr>
          <a:lstStyle/>
          <a:p>
            <a:pPr algn="ctr"/>
            <a:r>
              <a:rPr lang="fr-FR" sz="2400" dirty="0" smtClean="0">
                <a:latin typeface="+mn-lt"/>
              </a:rPr>
              <a:t>Exemple Fiche Poste de travail 3</a:t>
            </a:r>
            <a:endParaRPr lang="fr-FR" sz="24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intermédiaire</a:t>
            </a: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4714876" y="1600200"/>
            <a:ext cx="4051172" cy="4495800"/>
          </a:xfrm>
        </p:spPr>
        <p:txBody>
          <a:bodyPr/>
          <a:lstStyle/>
          <a:p>
            <a:r>
              <a:rPr lang="fr-FR" dirty="0" smtClean="0"/>
              <a:t>Vous devez connaitre les principaux documents de fabrication liés à la production</a:t>
            </a:r>
            <a:endParaRPr lang="fr-FR" dirty="0" smtClean="0"/>
          </a:p>
          <a:p>
            <a:pPr lvl="1"/>
            <a:r>
              <a:rPr lang="fr-FR" dirty="0" smtClean="0"/>
              <a:t>Gamme, Phase, Opération</a:t>
            </a:r>
            <a:endParaRPr lang="fr-FR" dirty="0" smtClean="0"/>
          </a:p>
          <a:p>
            <a:pPr lvl="1"/>
            <a:r>
              <a:rPr lang="fr-FR" dirty="0" smtClean="0"/>
              <a:t>Document qualité</a:t>
            </a:r>
            <a:endParaRPr lang="fr-FR" dirty="0" smtClean="0"/>
          </a:p>
          <a:p>
            <a:pPr lvl="1"/>
            <a:r>
              <a:rPr lang="fr-FR" dirty="0" smtClean="0"/>
              <a:t>Document sécurité…</a:t>
            </a:r>
            <a:endParaRPr lang="fr-FR" dirty="0"/>
          </a:p>
        </p:txBody>
      </p:sp>
      <p:graphicFrame>
        <p:nvGraphicFramePr>
          <p:cNvPr id="5" name="Diagramme 4"/>
          <p:cNvGraphicFramePr/>
          <p:nvPr/>
        </p:nvGraphicFramePr>
        <p:xfrm>
          <a:off x="1000100" y="2143116"/>
          <a:ext cx="3000396" cy="30718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endParaRPr lang="fr-FR"/>
          </a:p>
        </p:txBody>
      </p:sp>
      <p:sp>
        <p:nvSpPr>
          <p:cNvPr id="5" name="Titre 4"/>
          <p:cNvSpPr>
            <a:spLocks noGrp="1"/>
          </p:cNvSpPr>
          <p:nvPr>
            <p:ph type="title"/>
          </p:nvPr>
        </p:nvSpPr>
        <p:spPr/>
        <p:txBody>
          <a:bodyPr>
            <a:normAutofit/>
          </a:bodyPr>
          <a:lstStyle/>
          <a:p>
            <a:r>
              <a:rPr lang="fr-FR" dirty="0" smtClean="0"/>
              <a:t>Etape 2 et 3</a:t>
            </a:r>
            <a:endParaRPr lang="fr-FR" dirty="0"/>
          </a:p>
        </p:txBody>
      </p:sp>
      <p:sp>
        <p:nvSpPr>
          <p:cNvPr id="3" name="Espace réservé du numéro de diapositive 2"/>
          <p:cNvSpPr>
            <a:spLocks noGrp="1"/>
          </p:cNvSpPr>
          <p:nvPr>
            <p:ph type="sldNum" sz="quarter" idx="11"/>
          </p:nvPr>
        </p:nvSpPr>
        <p:spPr/>
        <p:txBody>
          <a:bodyPr>
            <a:normAutofit/>
          </a:bodyPr>
          <a:lstStyle/>
          <a:p>
            <a:fld id="{2158EEE6-4B4D-4669-85AC-FB4F10FA8621}" type="slidenum">
              <a:rPr lang="en-US" smtClean="0"/>
            </a:fld>
            <a:endParaRPr lang="en-US"/>
          </a:p>
        </p:txBody>
      </p:sp>
      <p:graphicFrame>
        <p:nvGraphicFramePr>
          <p:cNvPr id="7" name="Diagramme 6"/>
          <p:cNvGraphicFramePr/>
          <p:nvPr/>
        </p:nvGraphicFramePr>
        <p:xfrm>
          <a:off x="1428728" y="3214686"/>
          <a:ext cx="7286676" cy="30718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…faut bosser ! ;-)</a:t>
            </a:r>
            <a:endParaRPr lang="fr-FR" dirty="0" smtClean="0"/>
          </a:p>
        </p:txBody>
      </p:sp>
      <p:sp>
        <p:nvSpPr>
          <p:cNvPr id="3" name="Titre 2"/>
          <p:cNvSpPr>
            <a:spLocks noGrp="1"/>
          </p:cNvSpPr>
          <p:nvPr>
            <p:ph type="title"/>
          </p:nvPr>
        </p:nvSpPr>
        <p:spPr/>
        <p:txBody>
          <a:bodyPr/>
          <a:lstStyle/>
          <a:p>
            <a:r>
              <a:rPr lang="fr-FR" dirty="0" smtClean="0"/>
              <a:t>Conclusion</a:t>
            </a:r>
            <a:endParaRPr lang="fr-FR" dirty="0"/>
          </a:p>
        </p:txBody>
      </p:sp>
      <p:sp>
        <p:nvSpPr>
          <p:cNvPr id="4" name="Espace réservé du numéro de diapositive 3"/>
          <p:cNvSpPr>
            <a:spLocks noGrp="1"/>
          </p:cNvSpPr>
          <p:nvPr>
            <p:ph type="sldNum" sz="quarter" idx="11"/>
          </p:nvPr>
        </p:nvSpPr>
        <p:spPr/>
        <p:txBody>
          <a:bodyPr/>
          <a:lstStyle/>
          <a:p>
            <a:fld id="{EFFF4961-EAAF-4233-8D69-8BBECAEAC56A}" type="slidenum">
              <a:rPr lang="en-US" smtClean="0"/>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Méthodes et Outils</a:t>
            </a: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EFFF4961-EAAF-4233-8D69-8BBECAEAC56A}" type="slidenum">
              <a:rPr lang="en-US" smtClean="0"/>
            </a:fld>
            <a:endParaRPr lang="en-US"/>
          </a:p>
        </p:txBody>
      </p:sp>
      <p:sp>
        <p:nvSpPr>
          <p:cNvPr id="6" name="Espace réservé du contenu 5"/>
          <p:cNvSpPr>
            <a:spLocks noGrp="1"/>
          </p:cNvSpPr>
          <p:nvPr>
            <p:ph sz="quarter" idx="1"/>
          </p:nvPr>
        </p:nvSpPr>
        <p:spPr>
          <a:xfrm>
            <a:off x="143000" y="1551522"/>
            <a:ext cx="9109520" cy="4495800"/>
          </a:xfrm>
        </p:spPr>
        <p:txBody>
          <a:bodyPr>
            <a:normAutofit/>
          </a:bodyPr>
          <a:lstStyle/>
          <a:p>
            <a:r>
              <a:rPr lang="fr-FR" dirty="0" smtClean="0"/>
              <a:t>Nombreuses méthodes et outils issues de la logistique (gestion des flux, des stocks, pilotage d’atelier, sécurité implantation…Etc…</a:t>
            </a:r>
            <a:endParaRPr lang="fr-FR" dirty="0" smtClean="0"/>
          </a:p>
          <a:p>
            <a:endParaRPr lang="fr-FR" dirty="0"/>
          </a:p>
          <a:p>
            <a:r>
              <a:rPr lang="fr-FR" dirty="0" smtClean="0"/>
              <a:t>Dans le cadre d’industrialisation, nous intéressants de 2 premières thématiques « logistique » ainsi que les méthodes et outils associés</a:t>
            </a:r>
            <a:endParaRPr lang="fr-FR" dirty="0" smtClean="0"/>
          </a:p>
          <a:p>
            <a:pPr lvl="1"/>
            <a:r>
              <a:rPr lang="fr-FR" dirty="0" smtClean="0"/>
              <a:t>Mesure des temps opératoires</a:t>
            </a:r>
            <a:endParaRPr lang="fr-FR" dirty="0" smtClean="0"/>
          </a:p>
          <a:p>
            <a:pPr lvl="1"/>
            <a:r>
              <a:rPr lang="fr-FR" dirty="0" smtClean="0"/>
              <a:t>Ergonomie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 retenir…..</a:t>
            </a: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440876" y="1844824"/>
            <a:ext cx="8496944" cy="4495800"/>
          </a:xfrm>
        </p:spPr>
        <p:txBody>
          <a:bodyPr>
            <a:normAutofit/>
          </a:bodyPr>
          <a:lstStyle/>
          <a:p>
            <a:r>
              <a:rPr lang="fr-FR" dirty="0" smtClean="0"/>
              <a:t>Le processus industrialisation est une des étapes charnières en entreprise</a:t>
            </a:r>
            <a:endParaRPr lang="fr-FR" dirty="0" smtClean="0"/>
          </a:p>
          <a:p>
            <a:r>
              <a:rPr lang="fr-FR" dirty="0" smtClean="0"/>
              <a:t>Beaucoup de variables logistiques à fixer</a:t>
            </a:r>
            <a:endParaRPr lang="fr-FR" dirty="0" smtClean="0"/>
          </a:p>
          <a:p>
            <a:r>
              <a:rPr lang="fr-FR" dirty="0" smtClean="0"/>
              <a:t>Il vous faut donc vous former pour agir :</a:t>
            </a:r>
            <a:endParaRPr lang="fr-FR" dirty="0" smtClean="0"/>
          </a:p>
          <a:p>
            <a:pPr lvl="1"/>
            <a:r>
              <a:rPr lang="fr-FR" dirty="0" smtClean="0"/>
              <a:t>Comprendre le concept de processus industrialisation</a:t>
            </a:r>
            <a:endParaRPr lang="fr-FR" dirty="0" smtClean="0"/>
          </a:p>
          <a:p>
            <a:pPr lvl="1"/>
            <a:r>
              <a:rPr lang="fr-FR" dirty="0" smtClean="0"/>
              <a:t>Situer des méthodes et outils « logistique » et « qualité » à appliquer dans le cadre du processus industrialisation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fr-FR"/>
              <a:t>En quoi consiste l’industrialisation ?</a:t>
            </a:r>
            <a:endParaRPr lang="fr-FR"/>
          </a:p>
        </p:txBody>
      </p:sp>
      <p:sp>
        <p:nvSpPr>
          <p:cNvPr id="8" name="Espace réservé du numéro de diapositive 4"/>
          <p:cNvSpPr>
            <a:spLocks noGrp="1"/>
          </p:cNvSpPr>
          <p:nvPr>
            <p:ph type="sldNum" sz="quarter" idx="12"/>
          </p:nvPr>
        </p:nvSpPr>
        <p:spPr/>
        <p:txBody>
          <a:bodyPr>
            <a:normAutofit fontScale="85000" lnSpcReduction="20000"/>
          </a:bodyPr>
          <a:lstStyle/>
          <a:p>
            <a:fld id="{7744FA6F-368D-4A5A-9D41-FAE7F7D2A19E}" type="slidenum">
              <a:rPr lang="en-US"/>
            </a:fld>
            <a:endParaRPr lang="en-US"/>
          </a:p>
        </p:txBody>
      </p:sp>
      <p:grpSp>
        <p:nvGrpSpPr>
          <p:cNvPr id="45060" name="Group 4"/>
          <p:cNvGrpSpPr/>
          <p:nvPr/>
        </p:nvGrpSpPr>
        <p:grpSpPr bwMode="auto">
          <a:xfrm>
            <a:off x="971550" y="2492375"/>
            <a:ext cx="2519363" cy="2376488"/>
            <a:chOff x="1024" y="10575"/>
            <a:chExt cx="2012" cy="1905"/>
          </a:xfrm>
        </p:grpSpPr>
        <p:pic>
          <p:nvPicPr>
            <p:cNvPr id="45061" name="Picture 5" descr="exercice"/>
            <p:cNvPicPr>
              <a:picLocks noChangeAspect="1" noChangeArrowheads="1"/>
            </p:cNvPicPr>
            <p:nvPr/>
          </p:nvPicPr>
          <p:blipFill>
            <a:blip r:embed="rId1" cstate="print"/>
            <a:srcRect/>
            <a:stretch>
              <a:fillRect/>
            </a:stretch>
          </p:blipFill>
          <p:spPr bwMode="auto">
            <a:xfrm>
              <a:off x="1483" y="11300"/>
              <a:ext cx="1553" cy="1180"/>
            </a:xfrm>
            <a:prstGeom prst="rect">
              <a:avLst/>
            </a:prstGeom>
            <a:noFill/>
            <a:ln w="9525">
              <a:noFill/>
              <a:miter lim="800000"/>
              <a:headEnd/>
              <a:tailEnd/>
            </a:ln>
          </p:spPr>
        </p:pic>
        <p:pic>
          <p:nvPicPr>
            <p:cNvPr id="45062" name="Picture 6"/>
            <p:cNvPicPr>
              <a:picLocks noChangeAspect="1" noChangeArrowheads="1"/>
            </p:cNvPicPr>
            <p:nvPr/>
          </p:nvPicPr>
          <p:blipFill>
            <a:blip r:embed="rId2" cstate="print"/>
            <a:srcRect/>
            <a:stretch>
              <a:fillRect/>
            </a:stretch>
          </p:blipFill>
          <p:spPr bwMode="auto">
            <a:xfrm>
              <a:off x="1024" y="10575"/>
              <a:ext cx="1712" cy="734"/>
            </a:xfrm>
            <a:prstGeom prst="rect">
              <a:avLst/>
            </a:prstGeom>
            <a:noFill/>
            <a:ln w="9525">
              <a:noFill/>
              <a:miter lim="800000"/>
              <a:headEnd/>
              <a:tailEnd/>
            </a:ln>
            <a:effectLst/>
          </p:spPr>
        </p:pic>
      </p:grpSp>
      <p:pic>
        <p:nvPicPr>
          <p:cNvPr id="45063" name="Picture 7" descr="sonnerie telephone Alcatel">
            <a:hlinkClick r:id="rId3"/>
          </p:cNvPr>
          <p:cNvPicPr>
            <a:picLocks noChangeAspect="1" noChangeArrowheads="1"/>
          </p:cNvPicPr>
          <p:nvPr/>
        </p:nvPicPr>
        <p:blipFill>
          <a:blip r:embed="rId4" cstate="print"/>
          <a:srcRect/>
          <a:stretch>
            <a:fillRect/>
          </a:stretch>
        </p:blipFill>
        <p:spPr bwMode="auto">
          <a:xfrm>
            <a:off x="4211638" y="2349500"/>
            <a:ext cx="3168650" cy="278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heckerboard(across)">
                                      <p:cBhvr>
                                        <p:cTn id="7"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339752" y="2492896"/>
            <a:ext cx="6477000" cy="1828800"/>
          </a:xfrm>
        </p:spPr>
        <p:txBody>
          <a:bodyPr/>
          <a:lstStyle/>
          <a:p>
            <a:r>
              <a:rPr lang="fr-FR" dirty="0" smtClean="0"/>
              <a:t>La QUALIFICATION</a:t>
            </a:r>
            <a:endParaRPr lang="fr-FR" dirty="0"/>
          </a:p>
        </p:txBody>
      </p:sp>
      <p:sp>
        <p:nvSpPr>
          <p:cNvPr id="4" name="Rectangle 1027"/>
          <p:cNvSpPr txBox="1">
            <a:spLocks noChangeArrowheads="1"/>
          </p:cNvSpPr>
          <p:nvPr/>
        </p:nvSpPr>
        <p:spPr>
          <a:xfrm>
            <a:off x="2339752" y="6021288"/>
            <a:ext cx="6624736" cy="613792"/>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panose="05000000000000000000"/>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panose="05020102010507070707"/>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panose="05000000000000000000"/>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panose="05000000000000000000"/>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panose="05000000000000000000"/>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panose="05000000000000000000"/>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panose="05000000000000000000"/>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panose="05000000000000000000"/>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panose="05000000000000000000"/>
              <a:buNone/>
              <a:defRPr kumimoji="0" sz="1800" kern="1200" baseline="0">
                <a:solidFill>
                  <a:schemeClr val="tx1"/>
                </a:solidFill>
                <a:latin typeface="+mn-lt"/>
                <a:ea typeface="+mn-ea"/>
                <a:cs typeface="+mn-cs"/>
              </a:defRPr>
            </a:lvl9pPr>
          </a:lstStyle>
          <a:p>
            <a:pPr fontAlgn="auto">
              <a:spcAft>
                <a:spcPts val="0"/>
              </a:spcAft>
            </a:pPr>
            <a:r>
              <a:rPr lang="fr-FR" sz="2000" dirty="0"/>
              <a:t>T</a:t>
            </a:r>
            <a:r>
              <a:rPr lang="fr-FR" sz="2000" dirty="0" smtClean="0"/>
              <a:t>echniques</a:t>
            </a:r>
            <a:r>
              <a:rPr lang="fr-FR" sz="2000" dirty="0"/>
              <a:t>, </a:t>
            </a:r>
            <a:r>
              <a:rPr lang="fr-FR" sz="2000" dirty="0" smtClean="0"/>
              <a:t>Administratives, Juridiques </a:t>
            </a:r>
            <a:r>
              <a:rPr lang="fr-FR" sz="2000" b="1" dirty="0" smtClean="0"/>
              <a:t>...</a:t>
            </a:r>
            <a:endParaRPr lang="fr-FR"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3860"/>
            <a:ext cx="8153400" cy="720884"/>
          </a:xfrm>
        </p:spPr>
        <p:txBody>
          <a:bodyPr>
            <a:normAutofit fontScale="90000"/>
          </a:bodyPr>
          <a:lstStyle/>
          <a:p>
            <a:r>
              <a:rPr lang="fr-FR" dirty="0" smtClean="0"/>
              <a:t> </a:t>
            </a:r>
            <a:r>
              <a:rPr lang="fr-FR" dirty="0"/>
              <a:t>La Qualité :</a:t>
            </a:r>
            <a:br>
              <a:rPr lang="fr-FR" dirty="0"/>
            </a:b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395605" y="1701165"/>
            <a:ext cx="8600440" cy="4495800"/>
          </a:xfrm>
        </p:spPr>
        <p:txBody>
          <a:bodyPr>
            <a:normAutofit fontScale="92500" lnSpcReduction="20000"/>
          </a:bodyPr>
          <a:lstStyle/>
          <a:p>
            <a:pPr marL="0" indent="0">
              <a:buNone/>
            </a:pPr>
            <a:r>
              <a:rPr lang="fr-FR" dirty="0" smtClean="0"/>
              <a:t>Tous </a:t>
            </a:r>
            <a:r>
              <a:rPr lang="fr-FR" dirty="0"/>
              <a:t>les industriels ont </a:t>
            </a:r>
            <a:r>
              <a:rPr lang="fr-FR" dirty="0" smtClean="0"/>
              <a:t>besoin de</a:t>
            </a:r>
            <a:endParaRPr lang="fr-FR" dirty="0" smtClean="0"/>
          </a:p>
          <a:p>
            <a:r>
              <a:rPr lang="fr-FR" dirty="0" smtClean="0"/>
              <a:t>suivre </a:t>
            </a:r>
            <a:r>
              <a:rPr lang="fr-FR" dirty="0"/>
              <a:t>attentivement le processus de contrôle qualité de leur production; </a:t>
            </a:r>
            <a:endParaRPr lang="fr-FR" dirty="0" smtClean="0"/>
          </a:p>
          <a:p>
            <a:r>
              <a:rPr lang="fr-FR" dirty="0" smtClean="0"/>
              <a:t>d’analyser </a:t>
            </a:r>
            <a:r>
              <a:rPr lang="fr-FR" dirty="0"/>
              <a:t>les données de mesure de la qualité collectées et de les diffuser dans toute l'entreprise étendue afin que les problèmes puissent être résolus à un stade plus précoce du processus de production</a:t>
            </a:r>
            <a:r>
              <a:rPr lang="fr-FR" dirty="0" smtClean="0"/>
              <a:t>..</a:t>
            </a:r>
            <a:endParaRPr lang="fr-FR" dirty="0" smtClean="0"/>
          </a:p>
          <a:p>
            <a:pPr marL="0" indent="0">
              <a:buNone/>
            </a:pPr>
            <a:r>
              <a:rPr lang="fr-FR" dirty="0" smtClean="0"/>
              <a:t>La </a:t>
            </a:r>
            <a:r>
              <a:rPr lang="fr-FR" dirty="0"/>
              <a:t>simulation des processus de fabrication permettent de </a:t>
            </a:r>
            <a:r>
              <a:rPr lang="fr-FR" b="1" dirty="0"/>
              <a:t>réduire l'impact négatif </a:t>
            </a:r>
            <a:r>
              <a:rPr lang="fr-FR" dirty="0"/>
              <a:t>des modifications sur </a:t>
            </a:r>
            <a:r>
              <a:rPr lang="fr-FR" b="1" dirty="0"/>
              <a:t>la</a:t>
            </a:r>
            <a:r>
              <a:rPr lang="fr-FR" dirty="0"/>
              <a:t> </a:t>
            </a:r>
            <a:r>
              <a:rPr lang="fr-FR" b="1" dirty="0"/>
              <a:t>qualité</a:t>
            </a:r>
            <a:r>
              <a:rPr lang="fr-FR" dirty="0"/>
              <a:t>, </a:t>
            </a:r>
            <a:r>
              <a:rPr lang="fr-FR" b="1" dirty="0"/>
              <a:t>le coût </a:t>
            </a:r>
            <a:r>
              <a:rPr lang="fr-FR" dirty="0"/>
              <a:t>des produits et sur </a:t>
            </a:r>
            <a:r>
              <a:rPr lang="fr-FR" b="1" dirty="0"/>
              <a:t>leur délai de commercialisation</a:t>
            </a:r>
            <a:r>
              <a:rPr lang="fr-FR" dirty="0"/>
              <a:t>.</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096" y="533775"/>
            <a:ext cx="8153400" cy="843122"/>
          </a:xfrm>
        </p:spPr>
        <p:txBody>
          <a:bodyPr>
            <a:normAutofit fontScale="90000"/>
          </a:bodyPr>
          <a:lstStyle/>
          <a:p>
            <a:r>
              <a:rPr lang="fr-FR" dirty="0" smtClean="0"/>
              <a:t>LA QUALITÉ – </a:t>
            </a:r>
            <a:r>
              <a:rPr lang="fr-FR" dirty="0"/>
              <a:t>cadre et enjeux </a:t>
            </a:r>
            <a:r>
              <a:rPr lang="fr-FR" dirty="0" smtClean="0"/>
              <a:t>–</a:t>
            </a:r>
            <a:br>
              <a:rPr lang="fr-FR" dirty="0" smtClean="0"/>
            </a:br>
            <a:r>
              <a:rPr lang="fr-FR" dirty="0" smtClean="0"/>
              <a:t>­</a:t>
            </a: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559096" y="1844824"/>
            <a:ext cx="8153400" cy="4495800"/>
          </a:xfrm>
        </p:spPr>
        <p:txBody>
          <a:bodyPr>
            <a:noAutofit/>
          </a:bodyPr>
          <a:lstStyle/>
          <a:p>
            <a:pPr marL="0" indent="0">
              <a:buNone/>
            </a:pPr>
            <a:r>
              <a:rPr lang="fr-FR" sz="2400" dirty="0"/>
              <a:t>	</a:t>
            </a:r>
            <a:endParaRPr lang="fr-FR" sz="2400" dirty="0"/>
          </a:p>
          <a:p>
            <a:r>
              <a:rPr lang="fr-FR" sz="2400" dirty="0"/>
              <a:t>  </a:t>
            </a:r>
            <a:r>
              <a:rPr lang="fr-FR" sz="2400" dirty="0" smtClean="0"/>
              <a:t>Quelles</a:t>
            </a:r>
            <a:r>
              <a:rPr lang="fr-FR" sz="2400" dirty="0"/>
              <a:t> </a:t>
            </a:r>
            <a:r>
              <a:rPr lang="fr-FR" sz="2400" dirty="0" smtClean="0"/>
              <a:t>méthodes et quels choix</a:t>
            </a:r>
            <a:endParaRPr lang="fr-FR" sz="2400" dirty="0" smtClean="0"/>
          </a:p>
          <a:p>
            <a:r>
              <a:rPr lang="fr-FR" sz="2400" dirty="0" smtClean="0"/>
              <a:t>  Les outils et</a:t>
            </a:r>
            <a:r>
              <a:rPr lang="fr-FR" sz="2400" dirty="0"/>
              <a:t> </a:t>
            </a:r>
            <a:r>
              <a:rPr lang="fr-FR" sz="2400" dirty="0" smtClean="0"/>
              <a:t>les principes</a:t>
            </a:r>
            <a:r>
              <a:rPr lang="fr-FR" sz="2400" dirty="0"/>
              <a:t>	</a:t>
            </a:r>
            <a:endParaRPr lang="fr-FR" sz="2400" dirty="0"/>
          </a:p>
          <a:p>
            <a:r>
              <a:rPr lang="fr-FR" sz="2400" dirty="0" smtClean="0"/>
              <a:t>  Les limites et</a:t>
            </a:r>
            <a:r>
              <a:rPr lang="fr-FR" sz="2400" dirty="0"/>
              <a:t> </a:t>
            </a:r>
            <a:r>
              <a:rPr lang="fr-FR" sz="2400" dirty="0" smtClean="0"/>
              <a:t>les effets</a:t>
            </a:r>
            <a:r>
              <a:rPr lang="fr-FR" sz="2400" dirty="0"/>
              <a:t> </a:t>
            </a:r>
            <a:r>
              <a:rPr lang="fr-FR" sz="2400" dirty="0" smtClean="0"/>
              <a:t>pervers (malin)</a:t>
            </a:r>
            <a:r>
              <a:rPr lang="fr-FR" sz="2400" dirty="0"/>
              <a:t>	</a:t>
            </a:r>
            <a:endParaRPr lang="fr-FR" sz="2400" dirty="0" smtClean="0"/>
          </a:p>
          <a:p>
            <a:r>
              <a:rPr lang="fr-FR" sz="2400" dirty="0" smtClean="0"/>
              <a:t>………..</a:t>
            </a:r>
            <a:endParaRPr lang="fr-F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pic>
        <p:nvPicPr>
          <p:cNvPr id="1026" name="Picture 2" descr="Image associÃ©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1052736"/>
            <a:ext cx="7927032" cy="577616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11560" y="403081"/>
            <a:ext cx="8153400" cy="843122"/>
          </a:xfrm>
        </p:spPr>
        <p:txBody>
          <a:bodyPr>
            <a:normAutofit fontScale="90000"/>
          </a:bodyPr>
          <a:lstStyle/>
          <a:p>
            <a:r>
              <a:rPr lang="fr-FR" dirty="0" smtClean="0"/>
              <a:t>MANAGEMENT DE LA QUALITÉ </a:t>
            </a:r>
            <a:br>
              <a:rPr lang="fr-FR" dirty="0" smtClean="0"/>
            </a:br>
            <a:r>
              <a:rPr lang="fr-FR" dirty="0" smtClean="0"/>
              <a: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850" y="230865"/>
            <a:ext cx="8064896" cy="990600"/>
          </a:xfrm>
        </p:spPr>
        <p:txBody>
          <a:bodyPr>
            <a:noAutofit/>
          </a:bodyPr>
          <a:lstStyle/>
          <a:p>
            <a:r>
              <a:rPr lang="fr-FR" sz="3600" dirty="0"/>
              <a:t>LES ÉTAPES NÉCESSAIRES POUR GARANTIR LA QUALITÉ : </a:t>
            </a:r>
            <a:endParaRPr lang="fr-FR" sz="36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533400" y="1916832"/>
            <a:ext cx="8153400" cy="4495800"/>
          </a:xfrm>
        </p:spPr>
        <p:txBody>
          <a:bodyPr/>
          <a:lstStyle/>
          <a:p>
            <a:r>
              <a:rPr lang="fr-FR" dirty="0" smtClean="0"/>
              <a:t>Projet </a:t>
            </a:r>
            <a:r>
              <a:rPr lang="fr-FR" dirty="0"/>
              <a:t>d’ensemble, </a:t>
            </a:r>
            <a:r>
              <a:rPr lang="fr-FR" dirty="0" smtClean="0"/>
              <a:t>analyse </a:t>
            </a:r>
            <a:r>
              <a:rPr lang="fr-FR" dirty="0"/>
              <a:t>fonctionnelle </a:t>
            </a:r>
            <a:endParaRPr lang="fr-FR" dirty="0" smtClean="0"/>
          </a:p>
          <a:p>
            <a:r>
              <a:rPr lang="fr-FR" dirty="0" smtClean="0"/>
              <a:t>Choix </a:t>
            </a:r>
            <a:r>
              <a:rPr lang="fr-FR" dirty="0"/>
              <a:t>et directives techno </a:t>
            </a:r>
            <a:endParaRPr lang="fr-FR" dirty="0" smtClean="0"/>
          </a:p>
          <a:p>
            <a:r>
              <a:rPr lang="fr-FR" dirty="0" smtClean="0"/>
              <a:t>Choix </a:t>
            </a:r>
            <a:r>
              <a:rPr lang="fr-FR" dirty="0"/>
              <a:t>et validation Prestataires </a:t>
            </a:r>
            <a:endParaRPr lang="fr-FR" dirty="0" smtClean="0"/>
          </a:p>
          <a:p>
            <a:r>
              <a:rPr lang="fr-FR" dirty="0" smtClean="0"/>
              <a:t>Validations </a:t>
            </a:r>
            <a:r>
              <a:rPr lang="fr-FR" dirty="0"/>
              <a:t>de phases avec </a:t>
            </a:r>
            <a:r>
              <a:rPr lang="fr-FR" dirty="0" smtClean="0"/>
              <a:t>prestataires</a:t>
            </a:r>
            <a:endParaRPr lang="fr-FR" dirty="0" smtClean="0"/>
          </a:p>
          <a:p>
            <a:r>
              <a:rPr lang="fr-FR" dirty="0" smtClean="0"/>
              <a:t>Validation </a:t>
            </a:r>
            <a:r>
              <a:rPr lang="fr-FR" dirty="0"/>
              <a:t>Prototypes </a:t>
            </a:r>
            <a:endParaRPr lang="fr-FR" dirty="0" smtClean="0"/>
          </a:p>
          <a:p>
            <a:r>
              <a:rPr lang="fr-FR" dirty="0" smtClean="0"/>
              <a:t>Validation </a:t>
            </a:r>
            <a:r>
              <a:rPr lang="fr-FR" dirty="0" err="1"/>
              <a:t>process</a:t>
            </a:r>
            <a:r>
              <a:rPr lang="fr-FR" dirty="0"/>
              <a:t> en Présérie</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181" y="407079"/>
            <a:ext cx="8153400" cy="990600"/>
          </a:xfrm>
        </p:spPr>
        <p:txBody>
          <a:bodyPr>
            <a:noAutofit/>
          </a:bodyPr>
          <a:lstStyle/>
          <a:p>
            <a:r>
              <a:rPr lang="fr-FR" sz="3200" b="1" u="sng" dirty="0"/>
              <a:t>DEFINITION</a:t>
            </a:r>
            <a:r>
              <a:rPr lang="fr-FR" sz="3200" dirty="0"/>
              <a:t> DE LA « QUALIFICATION » DES PRODUITS INDUSTRIELS</a:t>
            </a:r>
            <a:br>
              <a:rPr lang="fr-FR" sz="3200" dirty="0"/>
            </a:br>
            <a:endParaRPr lang="fr-FR" sz="32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80269" y="1628800"/>
            <a:ext cx="9036496" cy="4709120"/>
          </a:xfrm>
        </p:spPr>
        <p:txBody>
          <a:bodyPr>
            <a:noAutofit/>
          </a:bodyPr>
          <a:lstStyle/>
          <a:p>
            <a:r>
              <a:rPr lang="fr-FR" sz="2400" dirty="0" smtClean="0"/>
              <a:t>On </a:t>
            </a:r>
            <a:r>
              <a:rPr lang="fr-FR" sz="2400" dirty="0"/>
              <a:t>entend par « </a:t>
            </a:r>
            <a:r>
              <a:rPr lang="fr-FR" sz="2400" b="1" dirty="0" smtClean="0"/>
              <a:t>Qualification</a:t>
            </a:r>
            <a:r>
              <a:rPr lang="fr-FR" sz="2400" dirty="0"/>
              <a:t> » d'un produit industriel, l'ensemble des opérations (</a:t>
            </a:r>
            <a:r>
              <a:rPr lang="fr-FR" sz="2400" b="1" dirty="0"/>
              <a:t>techniques, administratives, voire juridiques </a:t>
            </a:r>
            <a:r>
              <a:rPr lang="fr-FR" sz="2400" dirty="0"/>
              <a:t>) qui permettent de </a:t>
            </a:r>
            <a:r>
              <a:rPr lang="fr-FR" sz="2400" b="1" dirty="0"/>
              <a:t>choisir, mesurer, porter à la connaissance</a:t>
            </a:r>
            <a:r>
              <a:rPr lang="fr-FR" sz="2400" dirty="0"/>
              <a:t> des consommateurs et </a:t>
            </a:r>
            <a:r>
              <a:rPr lang="fr-FR" sz="2400" b="1" dirty="0"/>
              <a:t>vérifier les carac­téristiques propres</a:t>
            </a:r>
            <a:r>
              <a:rPr lang="fr-FR" sz="2400" dirty="0"/>
              <a:t> à décrire l'aptitude à </a:t>
            </a:r>
            <a:r>
              <a:rPr lang="fr-FR" sz="2400" b="1" dirty="0"/>
              <a:t>l'emploi de ce produit</a:t>
            </a:r>
            <a:r>
              <a:rPr lang="fr-FR" sz="2400" dirty="0" smtClean="0"/>
              <a:t>.</a:t>
            </a:r>
            <a:r>
              <a:rPr lang="fr-FR" sz="2400" dirty="0"/>
              <a:t> </a:t>
            </a:r>
            <a:endParaRPr lang="fr-FR" sz="2400" dirty="0"/>
          </a:p>
          <a:p>
            <a:pPr marL="0" indent="0">
              <a:buNone/>
            </a:pPr>
            <a:endParaRPr lang="fr-FR" sz="2400" dirty="0" smtClean="0"/>
          </a:p>
          <a:p>
            <a:pPr marL="0" indent="0">
              <a:buNone/>
            </a:pPr>
            <a:r>
              <a:rPr lang="fr-FR" sz="2400" dirty="0" smtClean="0"/>
              <a:t>Ces </a:t>
            </a:r>
            <a:r>
              <a:rPr lang="fr-FR" sz="2400" dirty="0"/>
              <a:t>caractéristiques concernent évidemment </a:t>
            </a:r>
            <a:r>
              <a:rPr lang="fr-FR" sz="2400" b="1" dirty="0"/>
              <a:t>l'origine, la description et les performances du produit, mais aussi, le cas échéant, sa longévité, sa fiabilité, sa </a:t>
            </a:r>
            <a:r>
              <a:rPr lang="fr-FR" sz="2400" b="1" dirty="0" err="1"/>
              <a:t>réparabilité</a:t>
            </a:r>
            <a:r>
              <a:rPr lang="fr-FR" sz="2400" b="1" dirty="0"/>
              <a:t>, son coût d'usage, </a:t>
            </a:r>
            <a:r>
              <a:rPr lang="fr-FR" sz="2400" dirty="0"/>
              <a:t>enfin </a:t>
            </a:r>
            <a:r>
              <a:rPr lang="fr-FR" sz="2400" b="1" dirty="0"/>
              <a:t>les garanties et le service après vente </a:t>
            </a:r>
            <a:r>
              <a:rPr lang="fr-FR" sz="2400" dirty="0"/>
              <a:t>dont il est l'objet.</a:t>
            </a:r>
            <a:endParaRPr lang="fr-FR" sz="2400" dirty="0"/>
          </a:p>
          <a:p>
            <a:pPr marL="0" indent="0">
              <a:buNone/>
            </a:pPr>
            <a:endParaRPr lang="fr-FR" sz="2400" dirty="0" smtClean="0"/>
          </a:p>
          <a:p>
            <a:pPr marL="0" indent="0">
              <a:buNone/>
            </a:pPr>
            <a:r>
              <a:rPr lang="fr-FR" sz="2400" dirty="0" smtClean="0"/>
              <a:t>Une </a:t>
            </a:r>
            <a:r>
              <a:rPr lang="fr-FR" sz="2400" dirty="0"/>
              <a:t>procédure de qualification est plus ou moins </a:t>
            </a:r>
            <a:r>
              <a:rPr lang="fr-FR" sz="2400" b="1" dirty="0"/>
              <a:t>complexe</a:t>
            </a:r>
            <a:r>
              <a:rPr lang="fr-FR" sz="2400" dirty="0"/>
              <a:t> suivant qu'elle comprend ou non certaines des </a:t>
            </a:r>
            <a:r>
              <a:rPr lang="fr-FR" sz="2400" b="1" dirty="0" smtClean="0"/>
              <a:t>4 étapes </a:t>
            </a:r>
            <a:r>
              <a:rPr lang="fr-FR" sz="2400" dirty="0"/>
              <a:t>suivantes :</a:t>
            </a:r>
            <a:endParaRPr lang="fr-FR" sz="2400" dirty="0"/>
          </a:p>
          <a:p>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1.Etiquetage </a:t>
            </a:r>
            <a:r>
              <a:rPr lang="fr-FR" dirty="0"/>
              <a:t>informatif</a:t>
            </a:r>
            <a:br>
              <a:rPr lang="fr-FR" sz="3200" dirty="0"/>
            </a:b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0" y="1772816"/>
            <a:ext cx="9144000" cy="4474780"/>
          </a:xfrm>
        </p:spPr>
        <p:txBody>
          <a:bodyPr>
            <a:noAutofit/>
          </a:bodyPr>
          <a:lstStyle/>
          <a:p>
            <a:pPr marL="365760" lvl="1" indent="0">
              <a:buNone/>
            </a:pPr>
            <a:r>
              <a:rPr lang="fr-FR" sz="2400" dirty="0" smtClean="0"/>
              <a:t>La </a:t>
            </a:r>
            <a:r>
              <a:rPr lang="fr-FR" sz="2400" dirty="0"/>
              <a:t>qualification d'un produit suppose d'abord le choix :</a:t>
            </a:r>
            <a:endParaRPr lang="fr-FR" sz="2400" dirty="0"/>
          </a:p>
          <a:p>
            <a:pPr marL="0" indent="0">
              <a:buNone/>
            </a:pPr>
            <a:endParaRPr lang="fr-FR" sz="2400" dirty="0"/>
          </a:p>
          <a:p>
            <a:pPr lvl="0"/>
            <a:r>
              <a:rPr lang="fr-FR" sz="2400" dirty="0"/>
              <a:t>des grandeurs caractéristiques du produit dont la connaissance est nécessaire pour décrire son aptitude à l'emploi</a:t>
            </a:r>
            <a:r>
              <a:rPr lang="fr-FR" sz="2400" dirty="0" smtClean="0"/>
              <a:t>,</a:t>
            </a:r>
            <a:endParaRPr lang="fr-FR" sz="2400" dirty="0"/>
          </a:p>
          <a:p>
            <a:pPr lvl="0"/>
            <a:r>
              <a:rPr lang="fr-FR" sz="2400" dirty="0"/>
              <a:t>des méthodes d'essais à suivre pour mesurer ces grandeurs caractéristiques</a:t>
            </a:r>
            <a:r>
              <a:rPr lang="fr-FR" sz="2400" dirty="0" smtClean="0"/>
              <a:t>,</a:t>
            </a:r>
            <a:r>
              <a:rPr lang="fr-FR" sz="2400" dirty="0"/>
              <a:t> </a:t>
            </a:r>
            <a:endParaRPr lang="fr-FR" sz="2400" dirty="0"/>
          </a:p>
          <a:p>
            <a:pPr lvl="0"/>
            <a:r>
              <a:rPr lang="fr-FR" sz="2400" dirty="0"/>
              <a:t>du mode de présentation du résultat de ces mesures (étiquetage </a:t>
            </a:r>
            <a:r>
              <a:rPr lang="fr-FR" sz="2400" dirty="0" smtClean="0"/>
              <a:t>informatif: </a:t>
            </a:r>
            <a:r>
              <a:rPr lang="fr-FR" sz="2400" dirty="0"/>
              <a:t>une étiquette proprement dite, complétée, le cas échéant, par une notice descriptive</a:t>
            </a:r>
            <a:r>
              <a:rPr lang="fr-FR" sz="2400" dirty="0" smtClean="0"/>
              <a:t>).</a:t>
            </a:r>
            <a:endParaRPr lang="fr-FR" sz="2400" dirty="0"/>
          </a:p>
          <a:p>
            <a:r>
              <a:rPr lang="fr-FR" sz="2400" dirty="0"/>
              <a:t>Ces choix peuvent se traduire par la publication de normes (méthodes norma­lisées d'essais d'aptitude à l'emploi et normes d'étiquetage).</a:t>
            </a:r>
            <a:endParaRPr lang="fr-FR" sz="2400" dirty="0"/>
          </a:p>
          <a:p>
            <a:endParaRPr lang="fr-F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Conseil </a:t>
            </a:r>
            <a:r>
              <a:rPr lang="fr-FR" dirty="0"/>
              <a:t>d'achat</a:t>
            </a:r>
            <a:br>
              <a:rPr lang="fr-FR" dirty="0"/>
            </a:b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0" y="1628800"/>
            <a:ext cx="9144000" cy="4495800"/>
          </a:xfrm>
        </p:spPr>
        <p:txBody>
          <a:bodyPr>
            <a:noAutofit/>
          </a:bodyPr>
          <a:lstStyle/>
          <a:p>
            <a:r>
              <a:rPr lang="fr-FR" sz="2000" dirty="0" smtClean="0"/>
              <a:t>Le </a:t>
            </a:r>
            <a:r>
              <a:rPr lang="fr-FR" sz="2000" dirty="0"/>
              <a:t>consommateur étant informé sur les performances du produit par un tel étiquetage informatif, il peut être utile de le conseiller en outre sur le niveau de performance nécessaire pour un usage « normal </a:t>
            </a:r>
            <a:r>
              <a:rPr lang="fr-FR" sz="2000" dirty="0" smtClean="0"/>
              <a:t>».</a:t>
            </a:r>
            <a:endParaRPr lang="fr-FR" sz="2000" dirty="0"/>
          </a:p>
          <a:p>
            <a:r>
              <a:rPr lang="fr-FR" sz="2000" dirty="0"/>
              <a:t>La fixation d'un </a:t>
            </a:r>
            <a:r>
              <a:rPr lang="fr-FR" sz="2000" b="1" u="sng" dirty="0"/>
              <a:t>seuil de performance</a:t>
            </a:r>
            <a:r>
              <a:rPr lang="fr-FR" sz="2000" b="1" dirty="0"/>
              <a:t> minimale</a:t>
            </a:r>
            <a:r>
              <a:rPr lang="fr-FR" sz="2000" dirty="0"/>
              <a:t> recommandé est délicate parce que souvent </a:t>
            </a:r>
            <a:r>
              <a:rPr lang="fr-FR" sz="2000" dirty="0" smtClean="0"/>
              <a:t>subjective; </a:t>
            </a:r>
            <a:r>
              <a:rPr lang="fr-FR" sz="2000" dirty="0"/>
              <a:t>il n'y a pas une </a:t>
            </a:r>
            <a:r>
              <a:rPr lang="fr-FR" sz="2000" b="1" dirty="0"/>
              <a:t>« qualité » optimale </a:t>
            </a:r>
            <a:r>
              <a:rPr lang="fr-FR" sz="2000" b="1" u="sng" dirty="0"/>
              <a:t>unique</a:t>
            </a:r>
            <a:r>
              <a:rPr lang="fr-FR" sz="2000" dirty="0"/>
              <a:t> pour un produit, mais des </a:t>
            </a:r>
            <a:r>
              <a:rPr lang="fr-FR" sz="2000" b="1" dirty="0"/>
              <a:t>niveaux de performance </a:t>
            </a:r>
            <a:r>
              <a:rPr lang="fr-FR" sz="2000" dirty="0"/>
              <a:t>et de coût plus ou moins adaptés aux besoins des divers </a:t>
            </a:r>
            <a:r>
              <a:rPr lang="fr-FR" sz="2000" dirty="0" smtClean="0"/>
              <a:t>consommateurs; </a:t>
            </a:r>
            <a:r>
              <a:rPr lang="fr-FR" sz="2000" dirty="0"/>
              <a:t>cette recommandation devrait résulter le plus souvent d'une concertation entre consommateurs et producteurs et peut faire l'objet d'une norme </a:t>
            </a:r>
            <a:r>
              <a:rPr lang="fr-FR" sz="2000" b="1" dirty="0"/>
              <a:t>« norme de produit </a:t>
            </a:r>
            <a:r>
              <a:rPr lang="fr-FR" sz="2000" b="1" dirty="0" smtClean="0"/>
              <a:t>».</a:t>
            </a:r>
            <a:endParaRPr lang="fr-FR" sz="2000" b="1" dirty="0"/>
          </a:p>
          <a:p>
            <a:r>
              <a:rPr lang="fr-FR" sz="2000" dirty="0" smtClean="0"/>
              <a:t>Les </a:t>
            </a:r>
            <a:r>
              <a:rPr lang="fr-FR" sz="2000" dirty="0"/>
              <a:t>organisations de consommateurs peuvent aussi recommander unilatéralement de tels seuils de performance ou exprimer un conseil d'achat sous la forme du choix du produit qui leur paraît présenter le meilleur </a:t>
            </a:r>
            <a:r>
              <a:rPr lang="fr-FR" sz="2000" b="1" dirty="0"/>
              <a:t>rapport qualité/prix</a:t>
            </a:r>
            <a:r>
              <a:rPr lang="fr-FR" sz="2000" dirty="0" smtClean="0"/>
              <a:t>.</a:t>
            </a:r>
            <a:endParaRPr lang="fr-FR" sz="2000" dirty="0"/>
          </a:p>
          <a:p>
            <a:r>
              <a:rPr lang="fr-FR" sz="2000" dirty="0"/>
              <a:t>Un tel seuil peut enfin être imposé par les pouvoirs publics au titre de l'hygiène, de la sécurité, de la protection de l'environnement, ou de tout autre motif d'intérêt général tel que </a:t>
            </a:r>
            <a:r>
              <a:rPr lang="fr-FR" sz="2000" b="1" dirty="0"/>
              <a:t>la lutte contre le gaspillage.</a:t>
            </a:r>
            <a:endParaRPr lang="fr-FR" sz="2000" b="1" dirty="0"/>
          </a:p>
          <a:p>
            <a:endParaRPr lang="fr-F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Certificat </a:t>
            </a:r>
            <a:r>
              <a:rPr lang="fr-FR" dirty="0"/>
              <a:t>de qualité</a:t>
            </a:r>
            <a:br>
              <a:rPr lang="fr-FR" dirty="0"/>
            </a:br>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16071" y="1628800"/>
            <a:ext cx="9324528" cy="4495800"/>
          </a:xfrm>
        </p:spPr>
        <p:txBody>
          <a:bodyPr>
            <a:normAutofit fontScale="77500" lnSpcReduction="20000"/>
          </a:bodyPr>
          <a:lstStyle/>
          <a:p>
            <a:pPr marL="0" indent="0">
              <a:buNone/>
            </a:pPr>
            <a:endParaRPr lang="fr-FR" dirty="0"/>
          </a:p>
          <a:p>
            <a:r>
              <a:rPr lang="fr-FR" dirty="0"/>
              <a:t>La certification de la qualité d'un produit est l'opération par laquelle un organisme </a:t>
            </a:r>
            <a:r>
              <a:rPr lang="fr-FR" b="1" dirty="0"/>
              <a:t>indépendant</a:t>
            </a:r>
            <a:r>
              <a:rPr lang="fr-FR" dirty="0"/>
              <a:t> du producteur certifie après contrôle (effectué le plus souvent sur un prototype puis par </a:t>
            </a:r>
            <a:r>
              <a:rPr lang="fr-FR" b="1" dirty="0"/>
              <a:t>sondage</a:t>
            </a:r>
            <a:r>
              <a:rPr lang="fr-FR" dirty="0"/>
              <a:t> sur la fabrication) que les informations portées à la connaissance du consommateur par un étiquetage informatif sont </a:t>
            </a:r>
            <a:r>
              <a:rPr lang="fr-FR" dirty="0" smtClean="0"/>
              <a:t>exactes: </a:t>
            </a:r>
            <a:r>
              <a:rPr lang="fr-FR" b="1" dirty="0"/>
              <a:t>la certification de qualité </a:t>
            </a:r>
            <a:r>
              <a:rPr lang="fr-FR" dirty="0"/>
              <a:t>doit être d'abord un </a:t>
            </a:r>
            <a:r>
              <a:rPr lang="fr-FR" b="1" dirty="0"/>
              <a:t>étiquetage certifié</a:t>
            </a:r>
            <a:r>
              <a:rPr lang="fr-FR" dirty="0" smtClean="0"/>
              <a:t>.</a:t>
            </a:r>
            <a:endParaRPr lang="fr-FR" dirty="0" smtClean="0"/>
          </a:p>
          <a:p>
            <a:pPr marL="0" indent="0">
              <a:buNone/>
            </a:pPr>
            <a:r>
              <a:rPr lang="fr-FR" dirty="0"/>
              <a:t> </a:t>
            </a:r>
            <a:endParaRPr lang="fr-FR" dirty="0"/>
          </a:p>
          <a:p>
            <a:r>
              <a:rPr lang="fr-FR" dirty="0"/>
              <a:t>Cette opération peut comporter, en outre, dans certains cas, un aspect « </a:t>
            </a:r>
            <a:r>
              <a:rPr lang="fr-FR" b="1" dirty="0"/>
              <a:t>conseil d'achat </a:t>
            </a:r>
            <a:r>
              <a:rPr lang="fr-FR" dirty="0"/>
              <a:t>» en indiquant pour certaines grandeurs caractéristiques de la qualité du produit quel est le niveau minimal de performance exigé par l'organisme certificateur pour </a:t>
            </a:r>
            <a:r>
              <a:rPr lang="fr-FR" b="1" dirty="0"/>
              <a:t>l'octroi de son label. </a:t>
            </a:r>
            <a:r>
              <a:rPr lang="fr-FR" dirty="0"/>
              <a:t>Ce n'est pas toutefois la fonction essen­tielle de la certification, compte tenu du caractère tout relatif et subjectif du niveau minimal de performance retenu.</a:t>
            </a:r>
            <a:endParaRPr lang="fr-FR" dirty="0"/>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444048"/>
            <a:ext cx="5550768" cy="990600"/>
          </a:xfrm>
        </p:spPr>
        <p:txBody>
          <a:bodyPr>
            <a:noAutofit/>
          </a:bodyPr>
          <a:lstStyle/>
          <a:p>
            <a:r>
              <a:rPr lang="fr-FR" sz="3200" dirty="0" smtClean="0"/>
              <a:t>4</a:t>
            </a:r>
            <a:r>
              <a:rPr lang="fr-FR" sz="3200" dirty="0"/>
              <a:t>. </a:t>
            </a:r>
            <a:r>
              <a:rPr lang="fr-FR" sz="3200" dirty="0" smtClean="0"/>
              <a:t>Recueil </a:t>
            </a:r>
            <a:r>
              <a:rPr lang="fr-FR" sz="3200" dirty="0"/>
              <a:t>d'informations sur des produits concurrents</a:t>
            </a:r>
            <a:br>
              <a:rPr lang="fr-FR" sz="3200" dirty="0"/>
            </a:br>
            <a:endParaRPr lang="fr-FR" sz="32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sp>
        <p:nvSpPr>
          <p:cNvPr id="4" name="Espace réservé du contenu 3"/>
          <p:cNvSpPr>
            <a:spLocks noGrp="1"/>
          </p:cNvSpPr>
          <p:nvPr>
            <p:ph sz="quarter" idx="1"/>
          </p:nvPr>
        </p:nvSpPr>
        <p:spPr>
          <a:xfrm>
            <a:off x="0" y="1916832"/>
            <a:ext cx="9252520" cy="4495800"/>
          </a:xfrm>
        </p:spPr>
        <p:txBody>
          <a:bodyPr>
            <a:normAutofit/>
          </a:bodyPr>
          <a:lstStyle/>
          <a:p>
            <a:r>
              <a:rPr lang="fr-FR" sz="2400" dirty="0" smtClean="0"/>
              <a:t>Il </a:t>
            </a:r>
            <a:r>
              <a:rPr lang="fr-FR" sz="2400" dirty="0"/>
              <a:t>est utile enfin de faciliter le choix du consommateur entre plusieurs produits concurrents en rassemblant les informations fournies dans le cadre des opérations ci‑dessus.</a:t>
            </a:r>
            <a:endParaRPr lang="fr-FR" sz="2400" dirty="0"/>
          </a:p>
          <a:p>
            <a:pPr marL="0" indent="0">
              <a:buNone/>
            </a:pPr>
            <a:endParaRPr lang="fr-FR" sz="2400" dirty="0"/>
          </a:p>
          <a:p>
            <a:r>
              <a:rPr lang="fr-FR" sz="2400" dirty="0"/>
              <a:t>Tel est l'objet des essais comparatifs, et tel pourrait être le but d'une </a:t>
            </a:r>
            <a:r>
              <a:rPr lang="fr-FR" sz="2400" b="1" dirty="0"/>
              <a:t>banque des données</a:t>
            </a:r>
            <a:r>
              <a:rPr lang="fr-FR" sz="2400" dirty="0"/>
              <a:t> relatives aux produits intéressant le grand public.</a:t>
            </a:r>
            <a:endParaRPr lang="fr-FR" sz="2400" dirty="0"/>
          </a:p>
          <a:p>
            <a:pPr marL="0" indent="0">
              <a:buNone/>
            </a:pP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half" idx="2"/>
          </p:nvPr>
        </p:nvSpPr>
        <p:spPr/>
        <p:txBody>
          <a:bodyPr>
            <a:normAutofit/>
          </a:bodyPr>
          <a:lstStyle/>
          <a:p>
            <a:r>
              <a:rPr lang="fr-FR" dirty="0" smtClean="0"/>
              <a:t>L’entreprise vise à générer des profits via la vente de produits (bien ou service). Elle doit prendre en compte de nombreux paramètres qui la contraignent.</a:t>
            </a:r>
            <a:endParaRPr lang="fr-FR" dirty="0"/>
          </a:p>
        </p:txBody>
      </p:sp>
      <p:sp>
        <p:nvSpPr>
          <p:cNvPr id="58370" name="Rectangle 2"/>
          <p:cNvSpPr>
            <a:spLocks noGrp="1" noChangeArrowheads="1"/>
          </p:cNvSpPr>
          <p:nvPr>
            <p:ph type="title"/>
          </p:nvPr>
        </p:nvSpPr>
        <p:spPr/>
        <p:txBody>
          <a:bodyPr/>
          <a:lstStyle/>
          <a:p>
            <a:r>
              <a:rPr lang="fr-FR" dirty="0" smtClean="0"/>
              <a:t>Modélisation globale d’une Entreprise</a:t>
            </a:r>
            <a:endParaRPr lang="fr-FR" dirty="0"/>
          </a:p>
        </p:txBody>
      </p:sp>
      <p:sp>
        <p:nvSpPr>
          <p:cNvPr id="6" name="Espace réservé du numéro de diapositive 4"/>
          <p:cNvSpPr>
            <a:spLocks noGrp="1"/>
          </p:cNvSpPr>
          <p:nvPr>
            <p:ph type="sldNum" sz="quarter" idx="11"/>
          </p:nvPr>
        </p:nvSpPr>
        <p:spPr/>
        <p:txBody>
          <a:bodyPr>
            <a:normAutofit/>
          </a:bodyPr>
          <a:lstStyle/>
          <a:p>
            <a:fld id="{9638A5CC-E092-415A-948D-1E622B92BCF0}" type="slidenum">
              <a:rPr lang="en-US"/>
            </a:fld>
            <a:endParaRPr lang="en-US"/>
          </a:p>
        </p:txBody>
      </p:sp>
      <p:sp>
        <p:nvSpPr>
          <p:cNvPr id="7" name="Espace réservé pour une image  6"/>
          <p:cNvSpPr>
            <a:spLocks noGrp="1"/>
          </p:cNvSpPr>
          <p:nvPr>
            <p:ph type="pic" idx="1"/>
          </p:nvPr>
        </p:nvSpPr>
        <p:spPr/>
      </p:sp>
      <p:sp>
        <p:nvSpPr>
          <p:cNvPr id="58371" name="Rectangle 3"/>
          <p:cNvSpPr>
            <a:spLocks noChangeArrowheads="1"/>
          </p:cNvSpPr>
          <p:nvPr/>
        </p:nvSpPr>
        <p:spPr bwMode="auto">
          <a:xfrm>
            <a:off x="1881188" y="1428750"/>
            <a:ext cx="9144000" cy="0"/>
          </a:xfrm>
          <a:prstGeom prst="rect">
            <a:avLst/>
          </a:prstGeom>
          <a:noFill/>
          <a:ln w="9525">
            <a:noFill/>
            <a:miter lim="800000"/>
          </a:ln>
          <a:effectLst/>
        </p:spPr>
        <p:txBody>
          <a:bodyPr>
            <a:spAutoFit/>
          </a:bodyPr>
          <a:lstStyle/>
          <a:p>
            <a:endParaRPr lang="fr-FR"/>
          </a:p>
        </p:txBody>
      </p:sp>
      <p:pic>
        <p:nvPicPr>
          <p:cNvPr id="10" name="Picture 4"/>
          <p:cNvPicPr>
            <a:picLocks noChangeAspect="1" noChangeArrowheads="1"/>
          </p:cNvPicPr>
          <p:nvPr/>
        </p:nvPicPr>
        <p:blipFill>
          <a:blip r:embed="rId1" cstate="print"/>
          <a:srcRect/>
          <a:stretch>
            <a:fillRect/>
          </a:stretch>
        </p:blipFill>
        <p:spPr bwMode="auto">
          <a:xfrm>
            <a:off x="1043608" y="1"/>
            <a:ext cx="7776864" cy="464819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2158EEE6-4B4D-4669-85AC-FB4F10FA8621}" type="slidenum">
              <a:rPr lang="en-US" smtClean="0"/>
            </a:fld>
            <a:endParaRPr lang="en-US"/>
          </a:p>
        </p:txBody>
      </p:sp>
      <p:pic>
        <p:nvPicPr>
          <p:cNvPr id="1026" name="Picture 2" descr="Image associÃ©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76672"/>
            <a:ext cx="9144000" cy="6381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normAutofit fontScale="90000"/>
          </a:bodyPr>
          <a:lstStyle/>
          <a:p>
            <a:r>
              <a:rPr lang="fr-FR" dirty="0" smtClean="0">
                <a:latin typeface="+mn-lt"/>
              </a:rPr>
              <a:t>Modélisation globale d’une </a:t>
            </a:r>
            <a:r>
              <a:rPr lang="fr-FR" dirty="0">
                <a:latin typeface="+mn-lt"/>
              </a:rPr>
              <a:t>Entreprise</a:t>
            </a:r>
            <a:endParaRPr lang="fr-FR" dirty="0">
              <a:latin typeface="+mn-lt"/>
            </a:endParaRPr>
          </a:p>
        </p:txBody>
      </p:sp>
      <p:sp>
        <p:nvSpPr>
          <p:cNvPr id="14" name="Espace réservé du numéro de diapositive 4"/>
          <p:cNvSpPr>
            <a:spLocks noGrp="1"/>
          </p:cNvSpPr>
          <p:nvPr>
            <p:ph type="sldNum" sz="quarter" idx="12"/>
          </p:nvPr>
        </p:nvSpPr>
        <p:spPr/>
        <p:txBody>
          <a:bodyPr>
            <a:normAutofit fontScale="85000" lnSpcReduction="20000"/>
          </a:bodyPr>
          <a:lstStyle/>
          <a:p>
            <a:fld id="{70577DDC-760F-4F06-BBB4-1C57612D01E7}" type="slidenum">
              <a:rPr lang="en-US" b="0">
                <a:latin typeface="+mn-lt"/>
              </a:rPr>
            </a:fld>
            <a:endParaRPr lang="en-US" b="0">
              <a:latin typeface="+mn-lt"/>
            </a:endParaRPr>
          </a:p>
        </p:txBody>
      </p:sp>
      <p:sp>
        <p:nvSpPr>
          <p:cNvPr id="16" name="Espace réservé du texte 15"/>
          <p:cNvSpPr>
            <a:spLocks noGrp="1"/>
          </p:cNvSpPr>
          <p:nvPr>
            <p:ph type="body" idx="2"/>
          </p:nvPr>
        </p:nvSpPr>
        <p:spPr/>
        <p:txBody>
          <a:bodyPr/>
          <a:lstStyle/>
          <a:p>
            <a:r>
              <a:rPr lang="fr-FR" dirty="0" smtClean="0"/>
              <a:t>Une entreprise est un ensemble de processus qui permette d’assurer sa fonctionnalité </a:t>
            </a:r>
            <a:endParaRPr lang="fr-FR" dirty="0" smtClean="0"/>
          </a:p>
          <a:p>
            <a:r>
              <a:rPr lang="fr-FR" dirty="0" smtClean="0"/>
              <a:t>Satisfaire le client (…et générer du profit </a:t>
            </a:r>
            <a:r>
              <a:rPr lang="fr-FR" dirty="0" smtClean="0">
                <a:sym typeface="Wingdings" panose="05000000000000000000" pitchFamily="2" charset="2"/>
              </a:rPr>
              <a:t> )</a:t>
            </a:r>
            <a:endParaRPr lang="fr-FR" dirty="0"/>
          </a:p>
        </p:txBody>
      </p:sp>
      <p:sp>
        <p:nvSpPr>
          <p:cNvPr id="18" name="Line 1028"/>
          <p:cNvSpPr>
            <a:spLocks noChangeShapeType="1"/>
          </p:cNvSpPr>
          <p:nvPr/>
        </p:nvSpPr>
        <p:spPr bwMode="auto">
          <a:xfrm flipV="1">
            <a:off x="6499222" y="3372311"/>
            <a:ext cx="635447" cy="0"/>
          </a:xfrm>
          <a:prstGeom prst="line">
            <a:avLst/>
          </a:prstGeom>
          <a:noFill/>
          <a:ln w="50800">
            <a:solidFill>
              <a:srgbClr val="000000"/>
            </a:solidFill>
            <a:round/>
            <a:tailEnd type="triangle" w="med" len="med"/>
          </a:ln>
        </p:spPr>
        <p:txBody>
          <a:bodyPr/>
          <a:lstStyle/>
          <a:p>
            <a:endParaRPr lang="fr-FR">
              <a:latin typeface="+mn-lt"/>
            </a:endParaRPr>
          </a:p>
        </p:txBody>
      </p:sp>
      <p:sp>
        <p:nvSpPr>
          <p:cNvPr id="19" name="AutoShape 1029"/>
          <p:cNvSpPr>
            <a:spLocks noChangeArrowheads="1"/>
          </p:cNvSpPr>
          <p:nvPr/>
        </p:nvSpPr>
        <p:spPr bwMode="auto">
          <a:xfrm>
            <a:off x="4566405" y="2801648"/>
            <a:ext cx="1915165" cy="1585714"/>
          </a:xfrm>
          <a:prstGeom prst="roundRect">
            <a:avLst>
              <a:gd name="adj" fmla="val 16667"/>
            </a:avLst>
          </a:prstGeom>
        </p:spPr>
        <p:style>
          <a:lnRef idx="2">
            <a:schemeClr val="accent2">
              <a:shade val="50000"/>
            </a:schemeClr>
          </a:lnRef>
          <a:fillRef idx="1">
            <a:schemeClr val="accent2"/>
          </a:fillRef>
          <a:effectRef idx="0">
            <a:schemeClr val="accent2"/>
          </a:effectRef>
          <a:fontRef idx="minor">
            <a:schemeClr val="lt1"/>
          </a:fontRef>
        </p:style>
        <p:txBody>
          <a:bodyPr lIns="58522" tIns="29261" rIns="58522" bIns="29261" anchor="ctr"/>
          <a:lstStyle/>
          <a:p>
            <a:pPr algn="ctr"/>
            <a:r>
              <a:rPr lang="fr-FR" sz="1800">
                <a:solidFill>
                  <a:schemeClr val="bg1"/>
                </a:solidFill>
                <a:latin typeface="+mn-lt"/>
              </a:rPr>
              <a:t>Proposer un produit répondant au besoin</a:t>
            </a:r>
            <a:endParaRPr lang="fr-FR" sz="1800">
              <a:solidFill>
                <a:schemeClr val="bg1"/>
              </a:solidFill>
              <a:latin typeface="+mn-lt"/>
            </a:endParaRPr>
          </a:p>
        </p:txBody>
      </p:sp>
      <p:sp>
        <p:nvSpPr>
          <p:cNvPr id="20" name="Oval 1030"/>
          <p:cNvSpPr>
            <a:spLocks noChangeArrowheads="1"/>
          </p:cNvSpPr>
          <p:nvPr/>
        </p:nvSpPr>
        <p:spPr bwMode="auto">
          <a:xfrm>
            <a:off x="7114811" y="2823503"/>
            <a:ext cx="1648189" cy="10660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fr-FR" sz="1800">
                <a:latin typeface="+mn-lt"/>
              </a:rPr>
              <a:t>Besoin satisfait</a:t>
            </a:r>
            <a:endParaRPr lang="fr-FR" sz="1800">
              <a:latin typeface="+mn-lt"/>
            </a:endParaRPr>
          </a:p>
        </p:txBody>
      </p:sp>
      <p:sp>
        <p:nvSpPr>
          <p:cNvPr id="21" name="Line 1031"/>
          <p:cNvSpPr>
            <a:spLocks noChangeShapeType="1"/>
          </p:cNvSpPr>
          <p:nvPr/>
        </p:nvSpPr>
        <p:spPr bwMode="auto">
          <a:xfrm flipV="1">
            <a:off x="3966261" y="3408736"/>
            <a:ext cx="635447" cy="0"/>
          </a:xfrm>
          <a:prstGeom prst="line">
            <a:avLst/>
          </a:prstGeom>
          <a:noFill/>
          <a:ln w="50800">
            <a:solidFill>
              <a:srgbClr val="000000"/>
            </a:solidFill>
            <a:round/>
            <a:tailEnd type="triangle" w="med" len="med"/>
          </a:ln>
        </p:spPr>
        <p:txBody>
          <a:bodyPr/>
          <a:lstStyle/>
          <a:p>
            <a:endParaRPr lang="fr-FR">
              <a:latin typeface="+mn-lt"/>
            </a:endParaRPr>
          </a:p>
        </p:txBody>
      </p:sp>
      <p:sp>
        <p:nvSpPr>
          <p:cNvPr id="22" name="Oval 1032"/>
          <p:cNvSpPr>
            <a:spLocks noChangeArrowheads="1"/>
          </p:cNvSpPr>
          <p:nvPr/>
        </p:nvSpPr>
        <p:spPr bwMode="auto">
          <a:xfrm>
            <a:off x="2362200" y="2874498"/>
            <a:ext cx="1595236" cy="11146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fr-FR" sz="1800">
                <a:latin typeface="+mn-lt"/>
              </a:rPr>
              <a:t>Besoin du client</a:t>
            </a:r>
            <a:endParaRPr lang="fr-FR" sz="1800">
              <a:latin typeface="+mn-lt"/>
            </a:endParaRPr>
          </a:p>
        </p:txBody>
      </p:sp>
      <p:sp>
        <p:nvSpPr>
          <p:cNvPr id="23" name="Line 1033"/>
          <p:cNvSpPr>
            <a:spLocks noChangeShapeType="1"/>
          </p:cNvSpPr>
          <p:nvPr/>
        </p:nvSpPr>
        <p:spPr bwMode="auto">
          <a:xfrm flipV="1">
            <a:off x="5042990" y="4375220"/>
            <a:ext cx="0" cy="699365"/>
          </a:xfrm>
          <a:prstGeom prst="line">
            <a:avLst/>
          </a:prstGeom>
          <a:noFill/>
          <a:ln w="50800">
            <a:solidFill>
              <a:srgbClr val="000000"/>
            </a:solidFill>
            <a:round/>
            <a:tailEnd type="triangle" w="med" len="med"/>
          </a:ln>
        </p:spPr>
        <p:txBody>
          <a:bodyPr/>
          <a:lstStyle/>
          <a:p>
            <a:endParaRPr lang="fr-FR">
              <a:latin typeface="+mn-lt"/>
            </a:endParaRPr>
          </a:p>
        </p:txBody>
      </p:sp>
      <p:sp>
        <p:nvSpPr>
          <p:cNvPr id="24" name="Line 1034"/>
          <p:cNvSpPr>
            <a:spLocks noChangeShapeType="1"/>
          </p:cNvSpPr>
          <p:nvPr/>
        </p:nvSpPr>
        <p:spPr bwMode="auto">
          <a:xfrm>
            <a:off x="4970178" y="2094998"/>
            <a:ext cx="0" cy="699365"/>
          </a:xfrm>
          <a:prstGeom prst="line">
            <a:avLst/>
          </a:prstGeom>
          <a:noFill/>
          <a:ln w="50800">
            <a:solidFill>
              <a:srgbClr val="000000"/>
            </a:solidFill>
            <a:round/>
            <a:tailEnd type="triangle" w="med" len="med"/>
          </a:ln>
        </p:spPr>
        <p:txBody>
          <a:bodyPr/>
          <a:lstStyle/>
          <a:p>
            <a:endParaRPr lang="fr-FR">
              <a:latin typeface="+mn-lt"/>
            </a:endParaRPr>
          </a:p>
        </p:txBody>
      </p:sp>
      <p:sp>
        <p:nvSpPr>
          <p:cNvPr id="25" name="AutoShape 1035"/>
          <p:cNvSpPr>
            <a:spLocks noChangeArrowheads="1"/>
          </p:cNvSpPr>
          <p:nvPr/>
        </p:nvSpPr>
        <p:spPr bwMode="auto">
          <a:xfrm>
            <a:off x="4566405" y="5074585"/>
            <a:ext cx="3389971" cy="1097615"/>
          </a:xfrm>
          <a:prstGeom prst="roundRect">
            <a:avLst>
              <a:gd name="adj" fmla="val 16667"/>
            </a:avLst>
          </a:prstGeom>
        </p:spPr>
        <p:style>
          <a:lnRef idx="2">
            <a:schemeClr val="accent6"/>
          </a:lnRef>
          <a:fillRef idx="1">
            <a:schemeClr val="lt1"/>
          </a:fillRef>
          <a:effectRef idx="0">
            <a:schemeClr val="accent6"/>
          </a:effectRef>
          <a:fontRef idx="minor">
            <a:schemeClr val="dk1"/>
          </a:fontRef>
        </p:style>
        <p:txBody>
          <a:bodyPr lIns="58522" tIns="29261" rIns="58522" bIns="29261" anchor="ctr"/>
          <a:lstStyle/>
          <a:p>
            <a:pPr algn="ctr"/>
            <a:r>
              <a:rPr lang="fr-FR" sz="1800" dirty="0" smtClean="0">
                <a:solidFill>
                  <a:srgbClr val="000000"/>
                </a:solidFill>
                <a:latin typeface="+mn-lt"/>
              </a:rPr>
              <a:t>Ensemble des Processus</a:t>
            </a:r>
            <a:endParaRPr lang="fr-FR" sz="1800" dirty="0">
              <a:solidFill>
                <a:srgbClr val="000000"/>
              </a:solidFill>
              <a:latin typeface="+mn-lt"/>
            </a:endParaRPr>
          </a:p>
          <a:p>
            <a:pPr algn="ctr"/>
            <a:r>
              <a:rPr lang="fr-FR" sz="1800" dirty="0" smtClean="0">
                <a:solidFill>
                  <a:srgbClr val="000000"/>
                </a:solidFill>
                <a:latin typeface="+mn-lt"/>
              </a:rPr>
              <a:t>(Achat, Marketing, </a:t>
            </a:r>
            <a:r>
              <a:rPr lang="fr-FR" sz="1800" dirty="0" smtClean="0">
                <a:solidFill>
                  <a:srgbClr val="000000"/>
                </a:solidFill>
              </a:rPr>
              <a:t>RH, </a:t>
            </a:r>
            <a:r>
              <a:rPr lang="fr-FR" sz="1800" dirty="0" smtClean="0">
                <a:solidFill>
                  <a:srgbClr val="000000"/>
                </a:solidFill>
                <a:latin typeface="+mn-lt"/>
              </a:rPr>
              <a:t>Conception</a:t>
            </a:r>
            <a:r>
              <a:rPr lang="fr-FR" sz="1800" dirty="0">
                <a:solidFill>
                  <a:srgbClr val="000000"/>
                </a:solidFill>
                <a:latin typeface="+mn-lt"/>
              </a:rPr>
              <a:t>, Production, Commercialisation)</a:t>
            </a:r>
            <a:endParaRPr lang="fr-FR" sz="1800" dirty="0">
              <a:solidFill>
                <a:srgbClr val="000000"/>
              </a:solidFill>
              <a:latin typeface="+mn-lt"/>
            </a:endParaRPr>
          </a:p>
        </p:txBody>
      </p:sp>
      <p:sp>
        <p:nvSpPr>
          <p:cNvPr id="26" name="AutoShape 1036"/>
          <p:cNvSpPr>
            <a:spLocks noChangeArrowheads="1"/>
          </p:cNvSpPr>
          <p:nvPr/>
        </p:nvSpPr>
        <p:spPr bwMode="auto">
          <a:xfrm>
            <a:off x="4817936" y="1752600"/>
            <a:ext cx="2766840" cy="529381"/>
          </a:xfrm>
          <a:prstGeom prst="roundRect">
            <a:avLst>
              <a:gd name="adj" fmla="val 16667"/>
            </a:avLst>
          </a:prstGeom>
        </p:spPr>
        <p:style>
          <a:lnRef idx="2">
            <a:schemeClr val="accent6"/>
          </a:lnRef>
          <a:fillRef idx="1">
            <a:schemeClr val="lt1"/>
          </a:fillRef>
          <a:effectRef idx="0">
            <a:schemeClr val="accent6"/>
          </a:effectRef>
          <a:fontRef idx="minor">
            <a:schemeClr val="dk1"/>
          </a:fontRef>
        </p:style>
        <p:txBody>
          <a:bodyPr lIns="58522" tIns="29261" rIns="58522" bIns="29261" anchor="ctr"/>
          <a:lstStyle/>
          <a:p>
            <a:pPr algn="ctr"/>
            <a:r>
              <a:rPr lang="fr-FR" sz="1800" dirty="0">
                <a:solidFill>
                  <a:srgbClr val="000000"/>
                </a:solidFill>
                <a:latin typeface="+mn-lt"/>
              </a:rPr>
              <a:t>Coût, Qualité, Délai</a:t>
            </a:r>
            <a:endParaRPr lang="fr-FR" sz="1800" dirty="0">
              <a:solidFill>
                <a:srgbClr val="000000"/>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half" idx="2"/>
          </p:nvPr>
        </p:nvSpPr>
        <p:spPr/>
        <p:txBody>
          <a:bodyPr>
            <a:normAutofit/>
          </a:bodyPr>
          <a:lstStyle/>
          <a:p>
            <a:r>
              <a:rPr lang="fr-FR" dirty="0" smtClean="0"/>
              <a:t>La cartographie des processus est un outil de description de l’existant (analyse de l’existant) qui permet ensuite la mise en place d’un management de la qualité.</a:t>
            </a:r>
            <a:endParaRPr lang="fr-FR" dirty="0"/>
          </a:p>
        </p:txBody>
      </p:sp>
      <p:sp>
        <p:nvSpPr>
          <p:cNvPr id="6" name="Titre 5"/>
          <p:cNvSpPr>
            <a:spLocks noGrp="1"/>
          </p:cNvSpPr>
          <p:nvPr>
            <p:ph type="title"/>
          </p:nvPr>
        </p:nvSpPr>
        <p:spPr/>
        <p:txBody>
          <a:bodyPr>
            <a:normAutofit/>
          </a:bodyPr>
          <a:lstStyle/>
          <a:p>
            <a:r>
              <a:rPr lang="fr-FR" dirty="0" smtClean="0"/>
              <a:t>Cartographie des processus (Normes ISO 9001)</a:t>
            </a:r>
            <a:endParaRPr lang="fr-FR" dirty="0"/>
          </a:p>
        </p:txBody>
      </p:sp>
      <p:sp>
        <p:nvSpPr>
          <p:cNvPr id="3" name="Espace réservé du numéro de diapositive 2"/>
          <p:cNvSpPr>
            <a:spLocks noGrp="1"/>
          </p:cNvSpPr>
          <p:nvPr>
            <p:ph type="sldNum" sz="quarter" idx="11"/>
          </p:nvPr>
        </p:nvSpPr>
        <p:spPr/>
        <p:txBody>
          <a:bodyPr>
            <a:normAutofit/>
          </a:bodyPr>
          <a:lstStyle/>
          <a:p>
            <a:fld id="{08FBB262-1845-41B6-BB13-C01E62AF3573}" type="slidenum">
              <a:rPr lang="en-US" smtClean="0"/>
            </a:fld>
            <a:endParaRPr lang="en-US"/>
          </a:p>
        </p:txBody>
      </p:sp>
      <p:sp>
        <p:nvSpPr>
          <p:cNvPr id="7" name="Espace réservé pour une image  6"/>
          <p:cNvSpPr>
            <a:spLocks noGrp="1"/>
          </p:cNvSpPr>
          <p:nvPr>
            <p:ph type="pic" idx="1"/>
          </p:nvPr>
        </p:nvSpPr>
        <p:spPr/>
      </p:sp>
      <p:pic>
        <p:nvPicPr>
          <p:cNvPr id="10" name="Picture 4"/>
          <p:cNvPicPr>
            <a:picLocks noChangeAspect="1" noChangeArrowheads="1"/>
          </p:cNvPicPr>
          <p:nvPr/>
        </p:nvPicPr>
        <p:blipFill>
          <a:blip r:embed="rId1" cstate="print"/>
          <a:srcRect/>
          <a:stretch>
            <a:fillRect/>
          </a:stretch>
        </p:blipFill>
        <p:spPr bwMode="auto">
          <a:xfrm>
            <a:off x="1115616" y="0"/>
            <a:ext cx="8028384"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Exemple de cartographie des processus</a:t>
            </a:r>
            <a:endParaRPr lang="fr-FR" dirty="0"/>
          </a:p>
        </p:txBody>
      </p:sp>
      <p:sp>
        <p:nvSpPr>
          <p:cNvPr id="4" name="Espace réservé du numéro de diapositive 3"/>
          <p:cNvSpPr>
            <a:spLocks noGrp="1"/>
          </p:cNvSpPr>
          <p:nvPr>
            <p:ph type="sldNum" sz="quarter" idx="11"/>
          </p:nvPr>
        </p:nvSpPr>
        <p:spPr/>
        <p:txBody>
          <a:bodyPr/>
          <a:lstStyle/>
          <a:p>
            <a:fld id="{D96FCE62-BBFD-4FDF-9CF3-4320985FBEC8}" type="slidenum">
              <a:rPr lang="en-US" smtClean="0"/>
            </a:fld>
            <a:endParaRPr lang="en-US"/>
          </a:p>
        </p:txBody>
      </p:sp>
      <p:pic>
        <p:nvPicPr>
          <p:cNvPr id="75778" name="Picture 2"/>
          <p:cNvPicPr>
            <a:picLocks noGrp="1" noChangeAspect="1" noChangeArrowheads="1"/>
          </p:cNvPicPr>
          <p:nvPr>
            <p:ph type="pic" idx="1"/>
          </p:nvPr>
        </p:nvPicPr>
        <p:blipFill>
          <a:blip r:embed="rId1" cstate="print"/>
          <a:srcRect t="32" b="32"/>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Conclusion intermédiaire</a:t>
            </a: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D96FCE62-BBFD-4FDF-9CF3-4320985FBEC8}" type="slidenum">
              <a:rPr lang="en-US" smtClean="0"/>
            </a:fld>
            <a:endParaRPr lang="en-US"/>
          </a:p>
        </p:txBody>
      </p:sp>
      <p:sp>
        <p:nvSpPr>
          <p:cNvPr id="7" name="Espace réservé du contenu 6"/>
          <p:cNvSpPr>
            <a:spLocks noGrp="1"/>
          </p:cNvSpPr>
          <p:nvPr>
            <p:ph sz="quarter" idx="1"/>
          </p:nvPr>
        </p:nvSpPr>
        <p:spPr/>
        <p:txBody>
          <a:bodyPr>
            <a:normAutofit fontScale="92500" lnSpcReduction="20000"/>
          </a:bodyPr>
          <a:lstStyle/>
          <a:p>
            <a:r>
              <a:rPr lang="fr-FR" dirty="0" smtClean="0"/>
              <a:t>Une entreprise est un ensemble de processus</a:t>
            </a:r>
            <a:endParaRPr lang="fr-FR" dirty="0" smtClean="0"/>
          </a:p>
          <a:p>
            <a:r>
              <a:rPr lang="fr-FR" dirty="0" smtClean="0"/>
              <a:t>Tous sont nécessaires au bon fonctionnement de l’entreprise</a:t>
            </a:r>
            <a:endParaRPr lang="fr-FR" dirty="0" smtClean="0"/>
          </a:p>
          <a:p>
            <a:r>
              <a:rPr lang="fr-FR" dirty="0" smtClean="0"/>
              <a:t>Vous connaissez déjà certains processus</a:t>
            </a:r>
            <a:endParaRPr lang="fr-FR" dirty="0" smtClean="0"/>
          </a:p>
          <a:p>
            <a:pPr lvl="1"/>
            <a:r>
              <a:rPr lang="fr-FR" dirty="0" smtClean="0"/>
              <a:t>Processus Conception</a:t>
            </a:r>
            <a:endParaRPr lang="fr-FR" dirty="0" smtClean="0"/>
          </a:p>
          <a:p>
            <a:pPr lvl="1"/>
            <a:r>
              <a:rPr lang="fr-FR" dirty="0" smtClean="0"/>
              <a:t>Processus Achat</a:t>
            </a:r>
            <a:endParaRPr lang="fr-FR" dirty="0" smtClean="0"/>
          </a:p>
          <a:p>
            <a:pPr lvl="1"/>
            <a:r>
              <a:rPr lang="fr-FR" dirty="0" smtClean="0"/>
              <a:t>Processus Maintenance</a:t>
            </a:r>
            <a:endParaRPr lang="fr-FR" dirty="0" smtClean="0"/>
          </a:p>
          <a:p>
            <a:r>
              <a:rPr lang="fr-FR" dirty="0" smtClean="0"/>
              <a:t>Vous allez en découvrir un nouveau</a:t>
            </a:r>
            <a:endParaRPr lang="fr-FR" dirty="0" smtClean="0"/>
          </a:p>
          <a:p>
            <a:pPr lvl="1"/>
            <a:r>
              <a:rPr lang="fr-FR" dirty="0" smtClean="0"/>
              <a:t>Le processus Industrialisation</a:t>
            </a:r>
            <a:endParaRPr lang="fr-FR" dirty="0" smtClean="0"/>
          </a:p>
          <a:p>
            <a:r>
              <a:rPr lang="fr-FR" dirty="0" smtClean="0"/>
              <a:t>Ces processus sont liés entre eux par ordre logique (temporel et spatial)</a:t>
            </a:r>
            <a:endParaRPr lang="fr-F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FR"/>
              <a:t>Cycle d’élaboration d’un produit</a:t>
            </a:r>
            <a:endParaRPr lang="fr-FR"/>
          </a:p>
        </p:txBody>
      </p:sp>
      <p:sp>
        <p:nvSpPr>
          <p:cNvPr id="6" name="Espace réservé du numéro de diapositive 4"/>
          <p:cNvSpPr>
            <a:spLocks noGrp="1"/>
          </p:cNvSpPr>
          <p:nvPr>
            <p:ph type="sldNum" sz="quarter" idx="12"/>
          </p:nvPr>
        </p:nvSpPr>
        <p:spPr/>
        <p:txBody>
          <a:bodyPr>
            <a:normAutofit fontScale="85000" lnSpcReduction="20000"/>
          </a:bodyPr>
          <a:lstStyle/>
          <a:p>
            <a:fld id="{FDA6F685-091A-46B0-A262-C41152DF1AF5}" type="slidenum">
              <a:rPr lang="en-US"/>
            </a:fld>
            <a:endParaRPr lang="en-US"/>
          </a:p>
        </p:txBody>
      </p:sp>
      <p:pic>
        <p:nvPicPr>
          <p:cNvPr id="60419" name="Picture 3"/>
          <p:cNvPicPr>
            <a:picLocks noChangeAspect="1" noChangeArrowheads="1"/>
          </p:cNvPicPr>
          <p:nvPr/>
        </p:nvPicPr>
        <p:blipFill>
          <a:blip r:embed="rId1" cstate="print"/>
          <a:srcRect/>
          <a:stretch>
            <a:fillRect/>
          </a:stretch>
        </p:blipFill>
        <p:spPr bwMode="auto">
          <a:xfrm>
            <a:off x="633413" y="1824038"/>
            <a:ext cx="8153400" cy="4629298"/>
          </a:xfrm>
          <a:prstGeom prst="rect">
            <a:avLst/>
          </a:prstGeom>
          <a:noFill/>
          <a:ln w="9525">
            <a:noFill/>
            <a:miter lim="800000"/>
            <a:headEnd/>
            <a:tailEnd/>
          </a:ln>
        </p:spPr>
      </p:pic>
      <p:sp>
        <p:nvSpPr>
          <p:cNvPr id="60420" name="Oval 4"/>
          <p:cNvSpPr>
            <a:spLocks noChangeArrowheads="1"/>
          </p:cNvSpPr>
          <p:nvPr/>
        </p:nvSpPr>
        <p:spPr bwMode="auto">
          <a:xfrm>
            <a:off x="7162800" y="3581400"/>
            <a:ext cx="1019175" cy="814388"/>
          </a:xfrm>
          <a:prstGeom prst="ellipse">
            <a:avLst/>
          </a:prstGeom>
          <a:noFill/>
          <a:ln w="34925">
            <a:solidFill>
              <a:srgbClr val="FF0000"/>
            </a:solidFill>
            <a:rou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édian">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10258</Words>
  <Application>WPS Presentation</Application>
  <PresentationFormat>Affichage à l'écran (4:3)</PresentationFormat>
  <Paragraphs>420</Paragraphs>
  <Slides>40</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SimSun</vt:lpstr>
      <vt:lpstr>Wingdings</vt:lpstr>
      <vt:lpstr>Times New Roman</vt:lpstr>
      <vt:lpstr>Wingdings</vt:lpstr>
      <vt:lpstr>Wingdings 2</vt:lpstr>
      <vt:lpstr>Tw Cen MT</vt:lpstr>
      <vt:lpstr>Segoe Print</vt:lpstr>
      <vt:lpstr>Microsoft YaHei</vt:lpstr>
      <vt:lpstr>Arial Unicode MS</vt:lpstr>
      <vt:lpstr>Batang</vt:lpstr>
      <vt:lpstr>Constantia</vt:lpstr>
      <vt:lpstr>Palatino Linotype</vt:lpstr>
      <vt:lpstr>Médian</vt:lpstr>
      <vt:lpstr>Industrialisation ET QUALIFICATION</vt:lpstr>
      <vt:lpstr>Processus d’industrialisation</vt:lpstr>
      <vt:lpstr>En quoi consiste l’industrialisation ?</vt:lpstr>
      <vt:lpstr>Modélisation globale d’une Entreprise</vt:lpstr>
      <vt:lpstr>Modélisation globale d’une Entreprise</vt:lpstr>
      <vt:lpstr>Cartographie des processus (Normes ISO 9001)</vt:lpstr>
      <vt:lpstr>Exemple de cartographie des processus</vt:lpstr>
      <vt:lpstr>Conclusion intermédiaire</vt:lpstr>
      <vt:lpstr>Cycle d’élaboration d’un produit</vt:lpstr>
      <vt:lpstr>Cycle d’élaboration d’un produit</vt:lpstr>
      <vt:lpstr>Première approche de l’industrialisation, exemple de définition</vt:lpstr>
      <vt:lpstr>Illustration sur un cas concret</vt:lpstr>
      <vt:lpstr>En quoi consiste l’industrialisation ?</vt:lpstr>
      <vt:lpstr>Une problématique spatiale et temporelle</vt:lpstr>
      <vt:lpstr>Contraintes au sein de l’entreprise au niveau du processus industrialisation</vt:lpstr>
      <vt:lpstr>Industrialisation point de vue produit</vt:lpstr>
      <vt:lpstr>Processus d’industrialisation</vt:lpstr>
      <vt:lpstr>Etape 1 : Préparation de la fabrication</vt:lpstr>
      <vt:lpstr>Etape 1 : Préparation de la fabrication </vt:lpstr>
      <vt:lpstr>Quelques définitions de base</vt:lpstr>
      <vt:lpstr>Canevas d’une gamme opératoire</vt:lpstr>
      <vt:lpstr>PowerPoint 演示文稿</vt:lpstr>
      <vt:lpstr>Exemple de gamme</vt:lpstr>
      <vt:lpstr>Exemple de fiche poste de travail</vt:lpstr>
      <vt:lpstr>Conclusion intermédiaire</vt:lpstr>
      <vt:lpstr>Etape 2 et 3</vt:lpstr>
      <vt:lpstr>Conclusion</vt:lpstr>
      <vt:lpstr>Méthodes et Outils</vt:lpstr>
      <vt:lpstr>Que retenir…..</vt:lpstr>
      <vt:lpstr>La QUALIFICATION</vt:lpstr>
      <vt:lpstr> La Qualité : </vt:lpstr>
      <vt:lpstr>LA QUALITÉ – cadre et enjeux – ­</vt:lpstr>
      <vt:lpstr>MANAGEMENT DE LA QUALITÉ  ­</vt:lpstr>
      <vt:lpstr>LES ÉTAPES NÉCESSAIRES POUR GARANTIR LA QUALITÉ : </vt:lpstr>
      <vt:lpstr>DEFINITION DE LA « QUALIFICATION » DES PRODUITS INDUSTRIELS </vt:lpstr>
      <vt:lpstr>1.Etiquetage informatif </vt:lpstr>
      <vt:lpstr>2. Conseil d'achat </vt:lpstr>
      <vt:lpstr>3. Certificat de qualité </vt:lpstr>
      <vt:lpstr>4. Recueil d'informations sur des produits concurrents </vt:lpstr>
      <vt:lpstr>PowerPoint 演示文稿</vt:lpstr>
    </vt:vector>
  </TitlesOfParts>
  <Company>SGFHSDFHS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M116</dc:title>
  <dc:creator>xpopolx</dc:creator>
  <cp:lastModifiedBy>mery all</cp:lastModifiedBy>
  <cp:revision>157</cp:revision>
  <dcterms:created xsi:type="dcterms:W3CDTF">2005-09-08T23:24:00Z</dcterms:created>
  <dcterms:modified xsi:type="dcterms:W3CDTF">2025-04-14T09:02:50Z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C7E4F32730AA4C73A982C4D200BC0BEC_12</vt:lpwstr>
  </property>
  <property fmtid="{D5CDD505-2E9C-101B-9397-08002B2CF9AE}" pid="3" name="KSOProductBuildVer">
    <vt:lpwstr>1036-12.2.0.20782</vt:lpwstr>
  </property>
</Properties>
</file>