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6" r:id="rId7"/>
    <p:sldId id="277" r:id="rId8"/>
    <p:sldId id="290" r:id="rId9"/>
    <p:sldId id="261" r:id="rId10"/>
    <p:sldId id="262" r:id="rId11"/>
    <p:sldId id="286" r:id="rId12"/>
    <p:sldId id="263" r:id="rId13"/>
    <p:sldId id="264" r:id="rId14"/>
    <p:sldId id="265" r:id="rId15"/>
    <p:sldId id="266" r:id="rId16"/>
    <p:sldId id="287" r:id="rId17"/>
    <p:sldId id="288" r:id="rId18"/>
    <p:sldId id="289" r:id="rId19"/>
    <p:sldId id="291" r:id="rId20"/>
    <p:sldId id="269"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59" autoAdjust="0"/>
    <p:restoredTop sz="94364" autoAdjust="0"/>
  </p:normalViewPr>
  <p:slideViewPr>
    <p:cSldViewPr snapToGrid="0">
      <p:cViewPr varScale="1">
        <p:scale>
          <a:sx n="62" d="100"/>
          <a:sy n="62" d="100"/>
        </p:scale>
        <p:origin x="42" y="7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973364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8528224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26689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460335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4177104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1209D6E-AF4C-4AD3-87D3-CDC6E0CA6B66}" type="datetimeFigureOut">
              <a:rPr lang="fr-FR" smtClean="0"/>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52437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31209D6E-AF4C-4AD3-87D3-CDC6E0CA6B66}" type="datetimeFigureOut">
              <a:rPr lang="fr-FR" smtClean="0"/>
              <a:t>14/12/2024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204926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31209D6E-AF4C-4AD3-87D3-CDC6E0CA6B66}" type="datetimeFigureOut">
              <a:rPr lang="fr-FR" smtClean="0"/>
              <a:t>14/12/2024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2299497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209D6E-AF4C-4AD3-87D3-CDC6E0CA6B66}" type="datetimeFigureOut">
              <a:rPr lang="fr-FR" smtClean="0"/>
              <a:t>14/12/2024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973700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1209D6E-AF4C-4AD3-87D3-CDC6E0CA6B66}" type="datetimeFigureOut">
              <a:rPr lang="fr-FR" smtClean="0"/>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32641961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31209D6E-AF4C-4AD3-87D3-CDC6E0CA6B66}" type="datetimeFigureOut">
              <a:rPr lang="fr-FR" smtClean="0"/>
              <a:t>14/12/2024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F7616BE-A5A0-49D2-958E-39C0D465F86A}" type="slidenum">
              <a:rPr lang="fr-FR" smtClean="0"/>
              <a:t>‹N°›</a:t>
            </a:fld>
            <a:endParaRPr lang="fr-FR"/>
          </a:p>
        </p:txBody>
      </p:sp>
    </p:spTree>
    <p:extLst>
      <p:ext uri="{BB962C8B-B14F-4D97-AF65-F5344CB8AC3E}">
        <p14:creationId xmlns:p14="http://schemas.microsoft.com/office/powerpoint/2010/main" val="142930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09D6E-AF4C-4AD3-87D3-CDC6E0CA6B66}" type="datetimeFigureOut">
              <a:rPr lang="fr-FR" smtClean="0"/>
              <a:t>14/12/2024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7616BE-A5A0-49D2-958E-39C0D465F86A}" type="slidenum">
              <a:rPr lang="fr-FR" smtClean="0"/>
              <a:t>‹N°›</a:t>
            </a:fld>
            <a:endParaRPr lang="fr-FR"/>
          </a:p>
        </p:txBody>
      </p:sp>
    </p:spTree>
    <p:extLst>
      <p:ext uri="{BB962C8B-B14F-4D97-AF65-F5344CB8AC3E}">
        <p14:creationId xmlns:p14="http://schemas.microsoft.com/office/powerpoint/2010/main" val="2112480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25.bin"/><Relationship Id="rId1" Type="http://schemas.openxmlformats.org/officeDocument/2006/relationships/slideLayout" Target="../slideLayouts/slideLayout1.xml"/><Relationship Id="rId6" Type="http://schemas.openxmlformats.org/officeDocument/2006/relationships/oleObject" Target="../embeddings/oleObject27.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9.wmf"/></Relationships>
</file>

<file path=ppt/slides/_rels/slide15.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30.bin"/><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image" Target="../media/image47.wmf"/><Relationship Id="rId18" Type="http://schemas.openxmlformats.org/officeDocument/2006/relationships/oleObject" Target="../embeddings/oleObject39.bin"/><Relationship Id="rId3" Type="http://schemas.openxmlformats.org/officeDocument/2006/relationships/image" Target="../media/image42.wmf"/><Relationship Id="rId21" Type="http://schemas.openxmlformats.org/officeDocument/2006/relationships/image" Target="../media/image51.wmf"/><Relationship Id="rId7" Type="http://schemas.openxmlformats.org/officeDocument/2006/relationships/image" Target="../media/image44.wmf"/><Relationship Id="rId12" Type="http://schemas.openxmlformats.org/officeDocument/2006/relationships/oleObject" Target="../embeddings/oleObject36.bin"/><Relationship Id="rId17" Type="http://schemas.openxmlformats.org/officeDocument/2006/relationships/image" Target="../media/image49.wmf"/><Relationship Id="rId2" Type="http://schemas.openxmlformats.org/officeDocument/2006/relationships/oleObject" Target="../embeddings/oleObject31.bin"/><Relationship Id="rId16" Type="http://schemas.openxmlformats.org/officeDocument/2006/relationships/oleObject" Target="../embeddings/oleObject38.bin"/><Relationship Id="rId20" Type="http://schemas.openxmlformats.org/officeDocument/2006/relationships/oleObject" Target="../embeddings/oleObject40.bin"/><Relationship Id="rId1" Type="http://schemas.openxmlformats.org/officeDocument/2006/relationships/slideLayout" Target="../slideLayouts/slideLayout1.xml"/><Relationship Id="rId6" Type="http://schemas.openxmlformats.org/officeDocument/2006/relationships/oleObject" Target="../embeddings/oleObject33.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35.bin"/><Relationship Id="rId19" Type="http://schemas.openxmlformats.org/officeDocument/2006/relationships/image" Target="../media/image50.wmf"/><Relationship Id="rId4" Type="http://schemas.openxmlformats.org/officeDocument/2006/relationships/oleObject" Target="../embeddings/oleObject32.bin"/><Relationship Id="rId9" Type="http://schemas.openxmlformats.org/officeDocument/2006/relationships/image" Target="../media/image45.wmf"/><Relationship Id="rId14" Type="http://schemas.openxmlformats.org/officeDocument/2006/relationships/oleObject" Target="../embeddings/oleObject37.bin"/></Relationships>
</file>

<file path=ppt/slides/_rels/slide17.x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3.wmf"/><Relationship Id="rId2" Type="http://schemas.openxmlformats.org/officeDocument/2006/relationships/oleObject" Target="../embeddings/oleObject41.bin"/><Relationship Id="rId1" Type="http://schemas.openxmlformats.org/officeDocument/2006/relationships/slideLayout" Target="../slideLayouts/slideLayout1.xml"/><Relationship Id="rId6" Type="http://schemas.openxmlformats.org/officeDocument/2006/relationships/oleObject" Target="../embeddings/oleObject43.bin"/><Relationship Id="rId5" Type="http://schemas.openxmlformats.org/officeDocument/2006/relationships/image" Target="../media/image44.wmf"/><Relationship Id="rId4" Type="http://schemas.openxmlformats.org/officeDocument/2006/relationships/oleObject" Target="../embeddings/oleObject42.bin"/></Relationships>
</file>

<file path=ppt/slides/_rels/slide18.xml.rels><?xml version="1.0" encoding="UTF-8" standalone="yes"?>
<Relationships xmlns="http://schemas.openxmlformats.org/package/2006/relationships"><Relationship Id="rId3" Type="http://schemas.openxmlformats.org/officeDocument/2006/relationships/image" Target="../media/image54.emf"/><Relationship Id="rId2" Type="http://schemas.openxmlformats.org/officeDocument/2006/relationships/oleObject" Target="../embeddings/oleObject44.bin"/><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5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2.wmf"/><Relationship Id="rId26" Type="http://schemas.openxmlformats.org/officeDocument/2006/relationships/oleObject" Target="../embeddings/oleObject15.bin"/><Relationship Id="rId3" Type="http://schemas.openxmlformats.org/officeDocument/2006/relationships/image" Target="../media/image4.wmf"/><Relationship Id="rId21" Type="http://schemas.openxmlformats.org/officeDocument/2006/relationships/image" Target="../media/image14.wmf"/><Relationship Id="rId7" Type="http://schemas.openxmlformats.org/officeDocument/2006/relationships/image" Target="../media/image6.wmf"/><Relationship Id="rId12" Type="http://schemas.openxmlformats.org/officeDocument/2006/relationships/image" Target="../media/image9.wmf"/><Relationship Id="rId17" Type="http://schemas.openxmlformats.org/officeDocument/2006/relationships/oleObject" Target="../embeddings/oleObject11.bin"/><Relationship Id="rId25" Type="http://schemas.openxmlformats.org/officeDocument/2006/relationships/image" Target="../media/image16.wmf"/><Relationship Id="rId2" Type="http://schemas.openxmlformats.org/officeDocument/2006/relationships/oleObject" Target="../embeddings/oleObject4.bin"/><Relationship Id="rId16" Type="http://schemas.openxmlformats.org/officeDocument/2006/relationships/image" Target="../media/image11.wmf"/><Relationship Id="rId20" Type="http://schemas.openxmlformats.org/officeDocument/2006/relationships/image" Target="../media/image13.wmf"/><Relationship Id="rId29" Type="http://schemas.openxmlformats.org/officeDocument/2006/relationships/image" Target="../media/image18.wmf"/><Relationship Id="rId1" Type="http://schemas.openxmlformats.org/officeDocument/2006/relationships/slideLayout" Target="../slideLayouts/slideLayout1.xml"/><Relationship Id="rId6" Type="http://schemas.openxmlformats.org/officeDocument/2006/relationships/oleObject" Target="../embeddings/oleObject6.bin"/><Relationship Id="rId11" Type="http://schemas.openxmlformats.org/officeDocument/2006/relationships/oleObject" Target="../embeddings/oleObject8.bin"/><Relationship Id="rId24" Type="http://schemas.openxmlformats.org/officeDocument/2006/relationships/oleObject" Target="../embeddings/oleObject14.bin"/><Relationship Id="rId5" Type="http://schemas.openxmlformats.org/officeDocument/2006/relationships/image" Target="../media/image5.wmf"/><Relationship Id="rId15" Type="http://schemas.openxmlformats.org/officeDocument/2006/relationships/oleObject" Target="../embeddings/oleObject10.bin"/><Relationship Id="rId23" Type="http://schemas.openxmlformats.org/officeDocument/2006/relationships/image" Target="../media/image15.wmf"/><Relationship Id="rId28" Type="http://schemas.openxmlformats.org/officeDocument/2006/relationships/oleObject" Target="../embeddings/oleObject16.bin"/><Relationship Id="rId10" Type="http://schemas.openxmlformats.org/officeDocument/2006/relationships/image" Target="../media/image8.wmf"/><Relationship Id="rId19" Type="http://schemas.openxmlformats.org/officeDocument/2006/relationships/oleObject" Target="../embeddings/oleObject12.bin"/><Relationship Id="rId31" Type="http://schemas.openxmlformats.org/officeDocument/2006/relationships/image" Target="../media/image19.wmf"/><Relationship Id="rId4" Type="http://schemas.openxmlformats.org/officeDocument/2006/relationships/oleObject" Target="../embeddings/oleObject5.bin"/><Relationship Id="rId9" Type="http://schemas.openxmlformats.org/officeDocument/2006/relationships/oleObject" Target="../embeddings/oleObject7.bin"/><Relationship Id="rId14" Type="http://schemas.openxmlformats.org/officeDocument/2006/relationships/image" Target="../media/image10.wmf"/><Relationship Id="rId22" Type="http://schemas.openxmlformats.org/officeDocument/2006/relationships/oleObject" Target="../embeddings/oleObject13.bin"/><Relationship Id="rId27" Type="http://schemas.openxmlformats.org/officeDocument/2006/relationships/image" Target="../media/image17.wmf"/><Relationship Id="rId30" Type="http://schemas.openxmlformats.org/officeDocument/2006/relationships/oleObject" Target="../embeddings/oleObject17.bin"/></Relationships>
</file>

<file path=ppt/slides/_rels/slide5.xml.rels><?xml version="1.0" encoding="UTF-8" standalone="yes"?>
<Relationships xmlns="http://schemas.openxmlformats.org/package/2006/relationships"><Relationship Id="rId8" Type="http://schemas.openxmlformats.org/officeDocument/2006/relationships/image" Target="../media/image23.JPG"/><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18.bin"/><Relationship Id="rId1" Type="http://schemas.openxmlformats.org/officeDocument/2006/relationships/slideLayout" Target="../slideLayouts/slideLayout1.xml"/><Relationship Id="rId6" Type="http://schemas.openxmlformats.org/officeDocument/2006/relationships/oleObject" Target="../embeddings/oleObject20.bin"/><Relationship Id="rId5" Type="http://schemas.openxmlformats.org/officeDocument/2006/relationships/image" Target="../media/image21.wmf"/><Relationship Id="rId4" Type="http://schemas.openxmlformats.org/officeDocument/2006/relationships/oleObject" Target="../embeddings/oleObject19.bin"/><Relationship Id="rId9" Type="http://schemas.openxmlformats.org/officeDocument/2006/relationships/image" Target="../media/image24.wmf"/></Relationships>
</file>

<file path=ppt/slides/_rels/slide6.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5" Type="http://schemas.openxmlformats.org/officeDocument/2006/relationships/image" Target="../media/image26.wmf"/><Relationship Id="rId4" Type="http://schemas.openxmlformats.org/officeDocument/2006/relationships/oleObject" Target="../embeddings/oleObject22.bin"/></Relationships>
</file>

<file path=ppt/slides/_rels/slide7.xml.rels><?xml version="1.0" encoding="UTF-8" standalone="yes"?>
<Relationships xmlns="http://schemas.openxmlformats.org/package/2006/relationships"><Relationship Id="rId3" Type="http://schemas.openxmlformats.org/officeDocument/2006/relationships/image" Target="../media/image27.wmf"/><Relationship Id="rId7" Type="http://schemas.openxmlformats.org/officeDocument/2006/relationships/image" Target="../media/image29.png"/><Relationship Id="rId2" Type="http://schemas.openxmlformats.org/officeDocument/2006/relationships/oleObject" Target="../embeddings/oleObject23.bin"/><Relationship Id="rId1" Type="http://schemas.openxmlformats.org/officeDocument/2006/relationships/slideLayout" Target="../slideLayouts/slideLayout2.xml"/><Relationship Id="rId5" Type="http://schemas.openxmlformats.org/officeDocument/2006/relationships/image" Target="../media/image28.wmf"/><Relationship Id="rId4" Type="http://schemas.openxmlformats.org/officeDocument/2006/relationships/oleObject" Target="../embeddings/oleObject24.bin"/></Relationships>
</file>

<file path=ppt/slides/_rels/slide8.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2138" y="232012"/>
            <a:ext cx="11464120" cy="769441"/>
          </a:xfrm>
          <a:prstGeom prst="rect">
            <a:avLst/>
          </a:prstGeom>
          <a:solidFill>
            <a:schemeClr val="accent4">
              <a:lumMod val="60000"/>
              <a:lumOff val="40000"/>
            </a:schemeClr>
          </a:solidFill>
          <a:ln w="12700">
            <a:solidFill>
              <a:schemeClr val="tx1"/>
            </a:solidFill>
            <a:prstDash val="solid"/>
          </a:ln>
        </p:spPr>
        <p:txBody>
          <a:bodyPr wrap="square" rtlCol="0">
            <a:spAutoFit/>
          </a:bodyPr>
          <a:lstStyle/>
          <a:p>
            <a:pPr algn="ctr"/>
            <a:r>
              <a:rPr lang="fr-FR" sz="4400" b="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VOIRIE ET RESEAUX DIVERS</a:t>
            </a:r>
          </a:p>
        </p:txBody>
      </p:sp>
      <p:sp>
        <p:nvSpPr>
          <p:cNvPr id="5" name="ZoneTexte 4"/>
          <p:cNvSpPr txBox="1"/>
          <p:nvPr/>
        </p:nvSpPr>
        <p:spPr>
          <a:xfrm>
            <a:off x="3293462" y="3075057"/>
            <a:ext cx="5605076" cy="707886"/>
          </a:xfrm>
          <a:prstGeom prst="rect">
            <a:avLst/>
          </a:prstGeom>
          <a:solidFill>
            <a:schemeClr val="accent6">
              <a:lumMod val="60000"/>
              <a:lumOff val="40000"/>
            </a:schemeClr>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4000" b="1" dirty="0">
                <a:latin typeface="Times New Roman" panose="02020603050405020304" pitchFamily="18" charset="0"/>
                <a:cs typeface="Times New Roman" panose="02020603050405020304" pitchFamily="18" charset="0"/>
              </a:rPr>
              <a:t>ECLAIRAGE  PUBLIC</a:t>
            </a:r>
            <a:endParaRPr lang="fr-FR" sz="41300" b="1" cap="small" dirty="0">
              <a:solidFill>
                <a:schemeClr val="tx1"/>
              </a:solidFill>
              <a:latin typeface="Times New Roman" panose="02020603050405020304" pitchFamily="18" charset="0"/>
              <a:cs typeface="Times New Roman" panose="02020603050405020304" pitchFamily="18" charset="0"/>
            </a:endParaRPr>
          </a:p>
        </p:txBody>
      </p:sp>
      <p:sp>
        <p:nvSpPr>
          <p:cNvPr id="6" name="Rectangle 3"/>
          <p:cNvSpPr txBox="1">
            <a:spLocks noChangeArrowheads="1"/>
          </p:cNvSpPr>
          <p:nvPr/>
        </p:nvSpPr>
        <p:spPr>
          <a:xfrm>
            <a:off x="7959731" y="6230499"/>
            <a:ext cx="4000116" cy="369332"/>
          </a:xfrm>
          <a:prstGeom prst="rect">
            <a:avLst/>
          </a:prstGeom>
          <a:solidFill>
            <a:schemeClr val="accent2">
              <a:lumMod val="40000"/>
              <a:lumOff val="60000"/>
            </a:schemeClr>
          </a:solidFill>
          <a:ln w="28575">
            <a:solidFill>
              <a:schemeClr val="tx1"/>
            </a:solidFill>
          </a:ln>
        </p:spPr>
        <p:txBody>
          <a:bodyPr wrap="square">
            <a:spAutoFit/>
          </a:bodyPr>
          <a:lstStyle/>
          <a:p>
            <a:pPr indent="-342900">
              <a:defRPr/>
            </a:pPr>
            <a:r>
              <a:rPr lang="fr-FR" dirty="0"/>
              <a:t>Chargé du cours </a:t>
            </a:r>
            <a:r>
              <a:rPr lang="fr-FR" b="1" dirty="0"/>
              <a:t>BOUNACEUR Sofiane</a:t>
            </a:r>
          </a:p>
        </p:txBody>
      </p:sp>
      <p:sp>
        <p:nvSpPr>
          <p:cNvPr id="7" name="Rectangle 6"/>
          <p:cNvSpPr/>
          <p:nvPr/>
        </p:nvSpPr>
        <p:spPr>
          <a:xfrm>
            <a:off x="119426" y="5981221"/>
            <a:ext cx="3643306" cy="677108"/>
          </a:xfrm>
          <a:prstGeom prst="rect">
            <a:avLst/>
          </a:prstGeom>
          <a:solidFill>
            <a:schemeClr val="accent3">
              <a:lumMod val="60000"/>
              <a:lumOff val="40000"/>
            </a:schemeClr>
          </a:solidFill>
          <a:ln w="28575">
            <a:solidFill>
              <a:schemeClr val="tx1"/>
            </a:solidFill>
          </a:ln>
        </p:spPr>
        <p:txBody>
          <a:bodyPr wrap="square">
            <a:spAutoFit/>
          </a:bodyPr>
          <a:lstStyle/>
          <a:p>
            <a:r>
              <a:rPr lang="fr-FR" sz="2000" b="1" dirty="0"/>
              <a:t>ISTA</a:t>
            </a:r>
            <a:br>
              <a:rPr lang="fr-FR" b="1" dirty="0"/>
            </a:br>
            <a:r>
              <a:rPr lang="fr-FR" b="1" dirty="0"/>
              <a:t>Année Universitaire 2024/2025</a:t>
            </a:r>
          </a:p>
        </p:txBody>
      </p:sp>
    </p:spTree>
    <p:extLst>
      <p:ext uri="{BB962C8B-B14F-4D97-AF65-F5344CB8AC3E}">
        <p14:creationId xmlns:p14="http://schemas.microsoft.com/office/powerpoint/2010/main" val="436030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ZoneTexte 11"/>
          <p:cNvSpPr txBox="1"/>
          <p:nvPr/>
        </p:nvSpPr>
        <p:spPr>
          <a:xfrm>
            <a:off x="3008338" y="116279"/>
            <a:ext cx="630447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PARAMETRES D’IMPLANTATION</a:t>
            </a:r>
            <a:endParaRPr lang="fr-FR" sz="11500" b="1" cap="small" dirty="0">
              <a:solidFill>
                <a:srgbClr val="FF0000"/>
              </a:solidFill>
            </a:endParaRPr>
          </a:p>
        </p:txBody>
      </p:sp>
      <p:sp>
        <p:nvSpPr>
          <p:cNvPr id="2" name="Rectangle 1"/>
          <p:cNvSpPr/>
          <p:nvPr/>
        </p:nvSpPr>
        <p:spPr>
          <a:xfrm>
            <a:off x="316825" y="2058607"/>
            <a:ext cx="10794609" cy="600164"/>
          </a:xfrm>
          <a:prstGeom prst="rect">
            <a:avLst/>
          </a:prstGeom>
        </p:spPr>
        <p:txBody>
          <a:bodyPr wrap="square">
            <a:spAutoFit/>
          </a:bodyPr>
          <a:lstStyle/>
          <a:p>
            <a:pPr marR="4699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Les paramètres qui sont pris en considération pour l’implantation des luminaires sont :</a:t>
            </a:r>
          </a:p>
        </p:txBody>
      </p:sp>
      <p:sp>
        <p:nvSpPr>
          <p:cNvPr id="3" name="Rectangle 2"/>
          <p:cNvSpPr/>
          <p:nvPr/>
        </p:nvSpPr>
        <p:spPr>
          <a:xfrm>
            <a:off x="992302" y="3099362"/>
            <a:ext cx="6096000" cy="2277547"/>
          </a:xfrm>
          <a:prstGeom prst="rect">
            <a:avLst/>
          </a:prstGeom>
        </p:spPr>
        <p:txBody>
          <a:bodyPr>
            <a:spAutoFit/>
          </a:bodyPr>
          <a:lstStyle/>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Espacement (e) entre luminaires.</a:t>
            </a:r>
          </a:p>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La hauteur (H) du luminaire.</a:t>
            </a:r>
          </a:p>
          <a:p>
            <a:pPr marL="342900" marR="759460" lvl="0" indent="-342900" algn="just">
              <a:lnSpc>
                <a:spcPct val="200000"/>
              </a:lnSpc>
              <a:spcBef>
                <a:spcPts val="300"/>
              </a:spcBef>
              <a:spcAft>
                <a:spcPts val="300"/>
              </a:spcAft>
              <a:buFont typeface="Symbol" panose="05050102010706020507" pitchFamily="18" charset="2"/>
              <a:buChar char=""/>
              <a:tabLst>
                <a:tab pos="457200" algn="l"/>
              </a:tabLst>
            </a:pPr>
            <a:r>
              <a:rPr lang="fr-FR" sz="2200" dirty="0">
                <a:latin typeface="Times New Roman" panose="02020603050405020304" pitchFamily="18" charset="0"/>
                <a:ea typeface="Times New Roman" panose="02020603050405020304" pitchFamily="18" charset="0"/>
              </a:rPr>
              <a:t>La largeur (L) de la chaussée.</a:t>
            </a:r>
          </a:p>
        </p:txBody>
      </p:sp>
    </p:spTree>
    <p:extLst>
      <p:ext uri="{BB962C8B-B14F-4D97-AF65-F5344CB8AC3E}">
        <p14:creationId xmlns:p14="http://schemas.microsoft.com/office/powerpoint/2010/main" val="1637445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ZoneTexte 13"/>
          <p:cNvSpPr txBox="1"/>
          <p:nvPr/>
        </p:nvSpPr>
        <p:spPr>
          <a:xfrm>
            <a:off x="1288720" y="225461"/>
            <a:ext cx="9888796"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CONDITION D’UN PROJET D’ECLAIREMENT PUBLIC </a:t>
            </a:r>
            <a:endParaRPr lang="fr-FR" sz="28700" b="1" cap="small" dirty="0">
              <a:solidFill>
                <a:srgbClr val="FF0000"/>
              </a:solidFill>
            </a:endParaRPr>
          </a:p>
        </p:txBody>
      </p:sp>
      <p:sp>
        <p:nvSpPr>
          <p:cNvPr id="5" name="Rectangle 4"/>
          <p:cNvSpPr/>
          <p:nvPr/>
        </p:nvSpPr>
        <p:spPr>
          <a:xfrm>
            <a:off x="113822" y="1470125"/>
            <a:ext cx="12078178" cy="461665"/>
          </a:xfrm>
          <a:prstGeom prst="rect">
            <a:avLst/>
          </a:prstGeom>
        </p:spPr>
        <p:txBody>
          <a:bodyPr wrap="none">
            <a:spAutoFit/>
          </a:bodyPr>
          <a:lstStyle/>
          <a:p>
            <a:r>
              <a:rPr lang="fr-FR" sz="2400" b="1" dirty="0">
                <a:latin typeface="Times New Roman" panose="02020603050405020304" pitchFamily="18" charset="0"/>
                <a:ea typeface="Times New Roman" panose="02020603050405020304" pitchFamily="18" charset="0"/>
                <a:cs typeface="Times New Roman" panose="02020603050405020304" pitchFamily="18" charset="0"/>
              </a:rPr>
              <a:t>1. La largeur de la chaussée : </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 </a:t>
            </a:r>
            <a:r>
              <a:rPr lang="fr-FR" sz="2000" dirty="0">
                <a:latin typeface="Times New Roman" panose="02020603050405020304" pitchFamily="18" charset="0"/>
                <a:ea typeface="Times New Roman" panose="02020603050405020304" pitchFamily="18" charset="0"/>
                <a:cs typeface="Times New Roman" panose="02020603050405020304" pitchFamily="18" charset="0"/>
              </a:rPr>
              <a:t>Elle se subdivise en deux bandes délimitées par la ligne d’aplomb des foyers</a:t>
            </a:r>
            <a:r>
              <a:rPr lang="fr-FR"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pic>
        <p:nvPicPr>
          <p:cNvPr id="46" name="Image 45"/>
          <p:cNvPicPr>
            <a:picLocks noChangeAspect="1"/>
          </p:cNvPicPr>
          <p:nvPr/>
        </p:nvPicPr>
        <p:blipFill>
          <a:blip r:embed="rId2"/>
          <a:stretch>
            <a:fillRect/>
          </a:stretch>
        </p:blipFill>
        <p:spPr>
          <a:xfrm>
            <a:off x="3794077" y="2041364"/>
            <a:ext cx="3908211" cy="3475516"/>
          </a:xfrm>
          <a:prstGeom prst="rect">
            <a:avLst/>
          </a:prstGeom>
        </p:spPr>
      </p:pic>
      <p:sp>
        <p:nvSpPr>
          <p:cNvPr id="47" name="Rectangle 46"/>
          <p:cNvSpPr/>
          <p:nvPr/>
        </p:nvSpPr>
        <p:spPr>
          <a:xfrm>
            <a:off x="595952" y="4816636"/>
            <a:ext cx="6096000" cy="1862818"/>
          </a:xfrm>
          <a:prstGeom prst="rect">
            <a:avLst/>
          </a:prstGeom>
        </p:spPr>
        <p:txBody>
          <a:bodyPr>
            <a:spAutoFit/>
          </a:bodyPr>
          <a:lstStyle/>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Avec :</a:t>
            </a:r>
          </a:p>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         L2 : Largeur côté chaussée.</a:t>
            </a:r>
          </a:p>
          <a:p>
            <a:pPr algn="just">
              <a:lnSpc>
                <a:spcPct val="150000"/>
              </a:lnSpc>
              <a:spcBef>
                <a:spcPts val="600"/>
              </a:spcBef>
              <a:spcAft>
                <a:spcPts val="600"/>
              </a:spcAft>
              <a:tabLst>
                <a:tab pos="657225" algn="l"/>
              </a:tabLst>
            </a:pPr>
            <a:r>
              <a:rPr lang="fr-FR" sz="2200" dirty="0">
                <a:latin typeface="Times New Roman" panose="02020603050405020304" pitchFamily="18" charset="0"/>
                <a:ea typeface="Times New Roman" panose="02020603050405020304" pitchFamily="18" charset="0"/>
              </a:rPr>
              <a:t>         L1 : Largeur côté trottoir.</a:t>
            </a:r>
          </a:p>
        </p:txBody>
      </p:sp>
    </p:spTree>
    <p:extLst>
      <p:ext uri="{BB962C8B-B14F-4D97-AF65-F5344CB8AC3E}">
        <p14:creationId xmlns:p14="http://schemas.microsoft.com/office/powerpoint/2010/main" val="1593999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oneTexte 12"/>
          <p:cNvSpPr txBox="1"/>
          <p:nvPr/>
        </p:nvSpPr>
        <p:spPr>
          <a:xfrm>
            <a:off x="1288720" y="225461"/>
            <a:ext cx="9888796"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CONDITION D’UN PROJET D’ECLAIREMENT PUBLIC </a:t>
            </a:r>
            <a:endParaRPr lang="fr-FR" sz="28700" b="1" cap="small" dirty="0">
              <a:solidFill>
                <a:srgbClr val="FF0000"/>
              </a:solidFill>
            </a:endParaRPr>
          </a:p>
        </p:txBody>
      </p:sp>
      <p:sp>
        <p:nvSpPr>
          <p:cNvPr id="2" name="Rectangle 1"/>
          <p:cNvSpPr/>
          <p:nvPr/>
        </p:nvSpPr>
        <p:spPr>
          <a:xfrm>
            <a:off x="362379" y="1278047"/>
            <a:ext cx="11613311" cy="1093376"/>
          </a:xfrm>
          <a:prstGeom prst="rect">
            <a:avLst/>
          </a:prstGeom>
        </p:spPr>
        <p:txBody>
          <a:bodyPr wrap="square">
            <a:spAutoFit/>
          </a:bodyPr>
          <a:lstStyle/>
          <a:p>
            <a:pPr marR="759460" algn="just">
              <a:lnSpc>
                <a:spcPct val="150000"/>
              </a:lnSpc>
              <a:spcBef>
                <a:spcPts val="600"/>
              </a:spcBef>
              <a:spcAft>
                <a:spcPts val="60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2. Hauteur du feu : </a:t>
            </a:r>
            <a:r>
              <a:rPr lang="fr-FR" dirty="0"/>
              <a:t> </a:t>
            </a:r>
            <a:r>
              <a:rPr lang="fr-FR" sz="2200" dirty="0">
                <a:latin typeface="Times New Roman" panose="02020603050405020304" pitchFamily="18" charset="0"/>
                <a:cs typeface="Times New Roman" panose="02020603050405020304" pitchFamily="18" charset="0"/>
              </a:rPr>
              <a:t>La hauteur du feu est déterminée en fonction de la largeur de la chaussée à éclairer.</a:t>
            </a:r>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4" name="Rectangle 13"/>
          <p:cNvSpPr/>
          <p:nvPr/>
        </p:nvSpPr>
        <p:spPr>
          <a:xfrm>
            <a:off x="871506" y="2985026"/>
            <a:ext cx="4019049" cy="400110"/>
          </a:xfrm>
          <a:prstGeom prst="rect">
            <a:avLst/>
          </a:prstGeom>
        </p:spPr>
        <p:txBody>
          <a:bodyPr wrap="none">
            <a:spAutoFit/>
          </a:bodyPr>
          <a:lstStyle/>
          <a:p>
            <a:pPr marL="285750" indent="-285750">
              <a:buFont typeface="Wingdings" panose="05000000000000000000" pitchFamily="2" charset="2"/>
              <a:buChar char="§"/>
            </a:pPr>
            <a:r>
              <a:rPr lang="fr-FR" sz="2000" b="1" dirty="0">
                <a:latin typeface="Times New Roman" panose="02020603050405020304" pitchFamily="18" charset="0"/>
                <a:ea typeface="Times New Roman" panose="02020603050405020304" pitchFamily="18" charset="0"/>
              </a:rPr>
              <a:t>Implantation unilatérale : h = L.</a:t>
            </a:r>
            <a:endParaRPr lang="fr-FR" sz="2000" b="1" dirty="0"/>
          </a:p>
        </p:txBody>
      </p:sp>
      <p:sp>
        <p:nvSpPr>
          <p:cNvPr id="15" name="Rectangle 14"/>
          <p:cNvSpPr/>
          <p:nvPr/>
        </p:nvSpPr>
        <p:spPr>
          <a:xfrm>
            <a:off x="871506" y="3937953"/>
            <a:ext cx="3741730" cy="400110"/>
          </a:xfrm>
          <a:prstGeom prst="rect">
            <a:avLst/>
          </a:prstGeom>
        </p:spPr>
        <p:txBody>
          <a:bodyPr wrap="none">
            <a:spAutoFit/>
          </a:bodyPr>
          <a:lstStyle/>
          <a:p>
            <a:pPr marL="285750" indent="-285750">
              <a:buFont typeface="Wingdings" panose="05000000000000000000" pitchFamily="2" charset="2"/>
              <a:buChar char="§"/>
            </a:pPr>
            <a:r>
              <a:rPr lang="fr-FR" sz="2000" b="1" dirty="0">
                <a:latin typeface="Times New Roman" panose="02020603050405020304" pitchFamily="18" charset="0"/>
                <a:ea typeface="Times New Roman" panose="02020603050405020304" pitchFamily="18" charset="0"/>
              </a:rPr>
              <a:t>Implantation axiale : h = L/2. </a:t>
            </a:r>
            <a:endParaRPr lang="fr-FR" sz="2000" b="1" dirty="0"/>
          </a:p>
        </p:txBody>
      </p:sp>
      <p:sp>
        <p:nvSpPr>
          <p:cNvPr id="16" name="Rectangle 15"/>
          <p:cNvSpPr/>
          <p:nvPr/>
        </p:nvSpPr>
        <p:spPr>
          <a:xfrm>
            <a:off x="3132387" y="5031180"/>
            <a:ext cx="5615063" cy="539378"/>
          </a:xfrm>
          <a:prstGeom prst="rect">
            <a:avLst/>
          </a:prstGeom>
        </p:spPr>
        <p:txBody>
          <a:bodyPr wrap="none">
            <a:spAutoFit/>
          </a:bodyPr>
          <a:lstStyle/>
          <a:p>
            <a:pPr marR="759460" algn="just">
              <a:lnSpc>
                <a:spcPct val="150000"/>
              </a:lnSpc>
              <a:spcBef>
                <a:spcPts val="600"/>
              </a:spcBef>
              <a:spcAft>
                <a:spcPts val="600"/>
              </a:spcAft>
            </a:pPr>
            <a:r>
              <a:rPr lang="fr-FR" sz="2200" dirty="0">
                <a:latin typeface="Times New Roman" panose="02020603050405020304" pitchFamily="18" charset="0"/>
                <a:ea typeface="Times New Roman" panose="02020603050405020304" pitchFamily="18" charset="0"/>
              </a:rPr>
              <a:t>Avec              L : Largeur de la chaussée.</a:t>
            </a:r>
          </a:p>
        </p:txBody>
      </p:sp>
    </p:spTree>
    <p:extLst>
      <p:ext uri="{BB962C8B-B14F-4D97-AF65-F5344CB8AC3E}">
        <p14:creationId xmlns:p14="http://schemas.microsoft.com/office/powerpoint/2010/main" val="8159415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9"/>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2" name="Rectangle 26"/>
          <p:cNvSpPr>
            <a:spLocks noChangeArrowheads="1"/>
          </p:cNvSpPr>
          <p:nvPr/>
        </p:nvSpPr>
        <p:spPr bwMode="auto">
          <a:xfrm>
            <a:off x="5982026" y="10807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33" name="Rectangle 27"/>
          <p:cNvSpPr>
            <a:spLocks noChangeArrowheads="1"/>
          </p:cNvSpPr>
          <p:nvPr/>
        </p:nvSpPr>
        <p:spPr bwMode="auto">
          <a:xfrm>
            <a:off x="5982026" y="1309301"/>
            <a:ext cx="227948"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9" name="ZoneTexte 28"/>
          <p:cNvSpPr txBox="1"/>
          <p:nvPr/>
        </p:nvSpPr>
        <p:spPr>
          <a:xfrm>
            <a:off x="2362520" y="236919"/>
            <a:ext cx="746695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D’UTILISATION DES LAMPES </a:t>
            </a:r>
          </a:p>
        </p:txBody>
      </p:sp>
      <p:sp>
        <p:nvSpPr>
          <p:cNvPr id="2" name="Rectangle 1"/>
          <p:cNvSpPr/>
          <p:nvPr/>
        </p:nvSpPr>
        <p:spPr>
          <a:xfrm>
            <a:off x="361423" y="1027583"/>
            <a:ext cx="11241206" cy="1047210"/>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SimSun" panose="02010600030101010101" pitchFamily="2" charset="-122"/>
              </a:rPr>
              <a:t>C’est le rapport entre le flux lumineux atteignant la chaussée et le flux émis par  la lampe nue. Il est en fonction du type de la voie à éclairer. Ce facteur est calculé a l’aide de l’abaque Ab1.</a:t>
            </a:r>
            <a:endParaRPr lang="fr-FR" sz="2200" dirty="0">
              <a:latin typeface="Times New Roman" panose="02020603050405020304" pitchFamily="18" charset="0"/>
              <a:ea typeface="Times New Roman" panose="02020603050405020304" pitchFamily="18" charset="0"/>
            </a:endParaRPr>
          </a:p>
        </p:txBody>
      </p:sp>
      <p:pic>
        <p:nvPicPr>
          <p:cNvPr id="4" name="Image 3"/>
          <p:cNvPicPr>
            <a:picLocks noChangeAspect="1"/>
          </p:cNvPicPr>
          <p:nvPr/>
        </p:nvPicPr>
        <p:blipFill rotWithShape="1">
          <a:blip r:embed="rId2"/>
          <a:srcRect b="7272"/>
          <a:stretch/>
        </p:blipFill>
        <p:spPr>
          <a:xfrm>
            <a:off x="2232456" y="2207525"/>
            <a:ext cx="7955035" cy="2427556"/>
          </a:xfrm>
          <a:prstGeom prst="rect">
            <a:avLst/>
          </a:prstGeom>
        </p:spPr>
      </p:pic>
      <p:sp>
        <p:nvSpPr>
          <p:cNvPr id="11" name="Rectangle 10"/>
          <p:cNvSpPr/>
          <p:nvPr/>
        </p:nvSpPr>
        <p:spPr>
          <a:xfrm>
            <a:off x="1004770" y="4795923"/>
            <a:ext cx="6833922" cy="430887"/>
          </a:xfrm>
          <a:prstGeom prst="rect">
            <a:avLst/>
          </a:prstGeom>
        </p:spPr>
        <p:txBody>
          <a:bodyPr wrap="none">
            <a:spAutoFit/>
          </a:bodyPr>
          <a:lstStyle/>
          <a:p>
            <a:pPr algn="just">
              <a:spcAft>
                <a:spcPts val="0"/>
              </a:spcAft>
              <a:tabLst>
                <a:tab pos="1485900" algn="l"/>
              </a:tabLst>
            </a:pPr>
            <a:r>
              <a:rPr lang="fr-FR" sz="2200" dirty="0">
                <a:latin typeface="Times New Roman" panose="02020603050405020304" pitchFamily="18" charset="0"/>
                <a:ea typeface="Times New Roman" panose="02020603050405020304" pitchFamily="18" charset="0"/>
              </a:rPr>
              <a:t>F(U1) </a:t>
            </a:r>
            <a:r>
              <a:rPr lang="fr-FR" sz="2200" dirty="0">
                <a:latin typeface="Times New Roman" panose="02020603050405020304" pitchFamily="18" charset="0"/>
                <a:ea typeface="Times New Roman" panose="02020603050405020304" pitchFamily="18" charset="0"/>
                <a:sym typeface="Wingdings" panose="05000000000000000000" pitchFamily="2" charset="2"/>
              </a:rPr>
              <a:t> L1/h</a:t>
            </a:r>
            <a:r>
              <a:rPr lang="fr-FR" sz="2200" dirty="0">
                <a:latin typeface="Times New Roman" panose="02020603050405020304" pitchFamily="18" charset="0"/>
                <a:ea typeface="Times New Roman" panose="02020603050405020304" pitchFamily="18" charset="0"/>
              </a:rPr>
              <a:t>: Coté chaussée (facteur d’utilisation avant).</a:t>
            </a:r>
          </a:p>
        </p:txBody>
      </p:sp>
      <p:sp>
        <p:nvSpPr>
          <p:cNvPr id="12" name="Rectangle 11"/>
          <p:cNvSpPr/>
          <p:nvPr/>
        </p:nvSpPr>
        <p:spPr>
          <a:xfrm>
            <a:off x="1004608" y="5406427"/>
            <a:ext cx="6745757" cy="430887"/>
          </a:xfrm>
          <a:prstGeom prst="rect">
            <a:avLst/>
          </a:prstGeom>
        </p:spPr>
        <p:txBody>
          <a:bodyPr wrap="none">
            <a:spAutoFit/>
          </a:bodyPr>
          <a:lstStyle/>
          <a:p>
            <a:pPr algn="just">
              <a:spcAft>
                <a:spcPts val="0"/>
              </a:spcAft>
              <a:tabLst>
                <a:tab pos="1485900" algn="l"/>
              </a:tabLst>
            </a:pPr>
            <a:r>
              <a:rPr lang="fr-FR" sz="2200" dirty="0">
                <a:latin typeface="Times New Roman" panose="02020603050405020304" pitchFamily="18" charset="0"/>
                <a:ea typeface="SimSun" panose="02010600030101010101" pitchFamily="2" charset="-122"/>
              </a:rPr>
              <a:t>F(U2) </a:t>
            </a:r>
            <a:r>
              <a:rPr lang="fr-FR" sz="2200" dirty="0">
                <a:latin typeface="Times New Roman" panose="02020603050405020304" pitchFamily="18" charset="0"/>
                <a:ea typeface="SimSun" panose="02010600030101010101" pitchFamily="2" charset="-122"/>
                <a:sym typeface="Wingdings" panose="05000000000000000000" pitchFamily="2" charset="2"/>
              </a:rPr>
              <a:t> L2/h</a:t>
            </a:r>
            <a:r>
              <a:rPr lang="fr-FR" sz="2200" dirty="0">
                <a:latin typeface="Times New Roman" panose="02020603050405020304" pitchFamily="18" charset="0"/>
                <a:ea typeface="SimSun" panose="02010600030101010101" pitchFamily="2" charset="-122"/>
              </a:rPr>
              <a:t>: Coté trottoir (facteur d’utilisation arrière).</a:t>
            </a:r>
            <a:endParaRPr lang="fr-FR" sz="2200" dirty="0">
              <a:latin typeface="Times New Roman" panose="02020603050405020304" pitchFamily="18" charset="0"/>
              <a:ea typeface="Times New Roman" panose="02020603050405020304" pitchFamily="18" charset="0"/>
            </a:endParaRPr>
          </a:p>
        </p:txBody>
      </p:sp>
      <p:sp>
        <p:nvSpPr>
          <p:cNvPr id="13" name="Rectangle 12"/>
          <p:cNvSpPr/>
          <p:nvPr/>
        </p:nvSpPr>
        <p:spPr>
          <a:xfrm>
            <a:off x="602888" y="6110364"/>
            <a:ext cx="3547766" cy="430887"/>
          </a:xfrm>
          <a:prstGeom prst="rect">
            <a:avLst/>
          </a:prstGeom>
        </p:spPr>
        <p:txBody>
          <a:bodyPr wrap="none">
            <a:spAutoFit/>
          </a:bodyPr>
          <a:lstStyle/>
          <a:p>
            <a:r>
              <a:rPr lang="fr-FR" sz="2200" dirty="0">
                <a:latin typeface="Times New Roman" panose="02020603050405020304" pitchFamily="18" charset="0"/>
                <a:ea typeface="SimSun" panose="02010600030101010101" pitchFamily="2" charset="-122"/>
              </a:rPr>
              <a:t>D’où le facteur d’utilisation : </a:t>
            </a:r>
            <a:endParaRPr lang="fr-FR" sz="2200" dirty="0"/>
          </a:p>
        </p:txBody>
      </p:sp>
      <p:pic>
        <p:nvPicPr>
          <p:cNvPr id="21" name="Image 20"/>
          <p:cNvPicPr>
            <a:picLocks noChangeAspect="1"/>
          </p:cNvPicPr>
          <p:nvPr/>
        </p:nvPicPr>
        <p:blipFill>
          <a:blip r:embed="rId3"/>
          <a:stretch>
            <a:fillRect/>
          </a:stretch>
        </p:blipFill>
        <p:spPr>
          <a:xfrm>
            <a:off x="4246967" y="6044854"/>
            <a:ext cx="2571429" cy="561905"/>
          </a:xfrm>
          <a:prstGeom prst="rect">
            <a:avLst/>
          </a:prstGeom>
        </p:spPr>
      </p:pic>
    </p:spTree>
    <p:extLst>
      <p:ext uri="{BB962C8B-B14F-4D97-AF65-F5344CB8AC3E}">
        <p14:creationId xmlns:p14="http://schemas.microsoft.com/office/powerpoint/2010/main" val="31093815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2" name="Rectangle 80"/>
          <p:cNvSpPr>
            <a:spLocks noChangeArrowheads="1"/>
          </p:cNvSpPr>
          <p:nvPr/>
        </p:nvSpPr>
        <p:spPr bwMode="auto">
          <a:xfrm>
            <a:off x="286603" y="1203465"/>
            <a:ext cx="48908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 Facteur de vieillissement de la lampe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3" name="Objet 2"/>
          <p:cNvGraphicFramePr>
            <a:graphicFrameLocks noChangeAspect="1"/>
          </p:cNvGraphicFramePr>
          <p:nvPr>
            <p:extLst>
              <p:ext uri="{D42A27DB-BD31-4B8C-83A1-F6EECF244321}">
                <p14:modId xmlns:p14="http://schemas.microsoft.com/office/powerpoint/2010/main" val="3023887934"/>
              </p:ext>
            </p:extLst>
          </p:nvPr>
        </p:nvGraphicFramePr>
        <p:xfrm>
          <a:off x="5063319" y="1250508"/>
          <a:ext cx="627797" cy="426428"/>
        </p:xfrm>
        <a:graphic>
          <a:graphicData uri="http://schemas.openxmlformats.org/presentationml/2006/ole">
            <mc:AlternateContent xmlns:mc="http://schemas.openxmlformats.org/markup-compatibility/2006">
              <mc:Choice xmlns:v="urn:schemas-microsoft-com:vml" Requires="v">
                <p:oleObj r:id="rId2" imgW="507780" imgH="342751" progId="Equation.DSMT4">
                  <p:embed/>
                </p:oleObj>
              </mc:Choice>
              <mc:Fallback>
                <p:oleObj r:id="rId2" imgW="507780" imgH="342751" progId="Equation.DSMT4">
                  <p:embed/>
                  <p:pic>
                    <p:nvPicPr>
                      <p:cNvPr id="0" name="Object 7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63319" y="1250508"/>
                        <a:ext cx="627797" cy="426428"/>
                      </a:xfrm>
                      <a:prstGeom prst="rect">
                        <a:avLst/>
                      </a:prstGeom>
                      <a:noFill/>
                    </p:spPr>
                  </p:pic>
                </p:oleObj>
              </mc:Fallback>
            </mc:AlternateContent>
          </a:graphicData>
        </a:graphic>
      </p:graphicFrame>
      <p:sp>
        <p:nvSpPr>
          <p:cNvPr id="4" name="Rectangle 81"/>
          <p:cNvSpPr>
            <a:spLocks noChangeArrowheads="1"/>
          </p:cNvSpPr>
          <p:nvPr/>
        </p:nvSpPr>
        <p:spPr bwMode="auto">
          <a:xfrm>
            <a:off x="436728" y="2549934"/>
            <a:ext cx="25519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p>
        </p:txBody>
      </p:sp>
      <p:sp>
        <p:nvSpPr>
          <p:cNvPr id="5" name="Rectangle 4"/>
          <p:cNvSpPr/>
          <p:nvPr/>
        </p:nvSpPr>
        <p:spPr>
          <a:xfrm>
            <a:off x="436728" y="1687825"/>
            <a:ext cx="11477768" cy="1053750"/>
          </a:xfrm>
          <a:prstGeom prst="rect">
            <a:avLst/>
          </a:prstGeom>
        </p:spPr>
        <p:txBody>
          <a:bodyPr wrap="square">
            <a:spAutoFit/>
          </a:bodyPr>
          <a:lstStyle/>
          <a:p>
            <a:pPr>
              <a:lnSpc>
                <a:spcPct val="150000"/>
              </a:lnSpc>
            </a:pPr>
            <a:r>
              <a:rPr lang="fr-FR" sz="2200" dirty="0">
                <a:latin typeface="Times New Roman" panose="02020603050405020304" pitchFamily="18" charset="0"/>
                <a:ea typeface="SimSun" panose="02010600030101010101" pitchFamily="2" charset="-122"/>
              </a:rPr>
              <a:t>Le facteur de vieillissement du luminaire est en fonction de l’indice de protection et la pollution de l’atmosphère.</a:t>
            </a:r>
            <a:r>
              <a:rPr lang="fr-FR" sz="2200" dirty="0">
                <a:latin typeface="Times New Roman" panose="02020603050405020304" pitchFamily="18" charset="0"/>
                <a:ea typeface="Times New Roman" panose="02020603050405020304" pitchFamily="18" charset="0"/>
              </a:rPr>
              <a:t> Il définit uniquement du type de la lampe, sa valeur est donnée par le constructeur.</a:t>
            </a:r>
            <a:endParaRPr lang="fr-FR" sz="2200" dirty="0"/>
          </a:p>
        </p:txBody>
      </p:sp>
      <p:sp>
        <p:nvSpPr>
          <p:cNvPr id="8" name="Rectangle 84"/>
          <p:cNvSpPr>
            <a:spLocks noChangeArrowheads="1"/>
          </p:cNvSpPr>
          <p:nvPr/>
        </p:nvSpPr>
        <p:spPr bwMode="auto">
          <a:xfrm>
            <a:off x="436728" y="2886935"/>
            <a:ext cx="62712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Pour des lampes à ballon fluorescent, ce facteur noté</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1" name="Objet 10"/>
          <p:cNvGraphicFramePr>
            <a:graphicFrameLocks noChangeAspect="1"/>
          </p:cNvGraphicFramePr>
          <p:nvPr>
            <p:extLst>
              <p:ext uri="{D42A27DB-BD31-4B8C-83A1-F6EECF244321}">
                <p14:modId xmlns:p14="http://schemas.microsoft.com/office/powerpoint/2010/main" val="3382345150"/>
              </p:ext>
            </p:extLst>
          </p:nvPr>
        </p:nvGraphicFramePr>
        <p:xfrm>
          <a:off x="6484159" y="2929331"/>
          <a:ext cx="589004" cy="388492"/>
        </p:xfrm>
        <a:graphic>
          <a:graphicData uri="http://schemas.openxmlformats.org/presentationml/2006/ole">
            <mc:AlternateContent xmlns:mc="http://schemas.openxmlformats.org/markup-compatibility/2006">
              <mc:Choice xmlns:v="urn:schemas-microsoft-com:vml" Requires="v">
                <p:oleObj r:id="rId4" imgW="444307" imgH="291973" progId="Equation.DSMT4">
                  <p:embed/>
                </p:oleObj>
              </mc:Choice>
              <mc:Fallback>
                <p:oleObj r:id="rId4" imgW="444307" imgH="291973" progId="Equation.DSMT4">
                  <p:embed/>
                  <p:pic>
                    <p:nvPicPr>
                      <p:cNvPr id="0" name="Object 8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4159" y="2929331"/>
                        <a:ext cx="589004" cy="388492"/>
                      </a:xfrm>
                      <a:prstGeom prst="rect">
                        <a:avLst/>
                      </a:prstGeom>
                      <a:noFill/>
                    </p:spPr>
                  </p:pic>
                </p:oleObj>
              </mc:Fallback>
            </mc:AlternateContent>
          </a:graphicData>
        </a:graphic>
      </p:graphicFrame>
      <p:sp>
        <p:nvSpPr>
          <p:cNvPr id="14" name="Rectangle 85"/>
          <p:cNvSpPr>
            <a:spLocks noChangeArrowheads="1"/>
          </p:cNvSpPr>
          <p:nvPr/>
        </p:nvSpPr>
        <p:spPr bwMode="auto">
          <a:xfrm>
            <a:off x="7073163" y="2886934"/>
            <a:ext cx="193835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est égal à 0.90.</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89"/>
          <p:cNvSpPr>
            <a:spLocks noChangeArrowheads="1"/>
          </p:cNvSpPr>
          <p:nvPr/>
        </p:nvSpPr>
        <p:spPr bwMode="auto">
          <a:xfrm>
            <a:off x="286603" y="3481033"/>
            <a:ext cx="489082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 Facteur de vieillissement de la lampe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6" name="Objet 15"/>
          <p:cNvGraphicFramePr>
            <a:graphicFrameLocks noChangeAspect="1"/>
          </p:cNvGraphicFramePr>
          <p:nvPr>
            <p:extLst>
              <p:ext uri="{D42A27DB-BD31-4B8C-83A1-F6EECF244321}">
                <p14:modId xmlns:p14="http://schemas.microsoft.com/office/powerpoint/2010/main" val="3146766978"/>
              </p:ext>
            </p:extLst>
          </p:nvPr>
        </p:nvGraphicFramePr>
        <p:xfrm>
          <a:off x="5177429" y="3463182"/>
          <a:ext cx="636517" cy="492400"/>
        </p:xfrm>
        <a:graphic>
          <a:graphicData uri="http://schemas.openxmlformats.org/presentationml/2006/ole">
            <mc:AlternateContent xmlns:mc="http://schemas.openxmlformats.org/markup-compatibility/2006">
              <mc:Choice xmlns:v="urn:schemas-microsoft-com:vml" Requires="v">
                <p:oleObj r:id="rId6" imgW="507780" imgH="393529" progId="Equation.DSMT4">
                  <p:embed/>
                </p:oleObj>
              </mc:Choice>
              <mc:Fallback>
                <p:oleObj r:id="rId6" imgW="507780" imgH="393529" progId="Equation.DSMT4">
                  <p:embed/>
                  <p:pic>
                    <p:nvPicPr>
                      <p:cNvPr id="0" name="Object 8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77429" y="3463182"/>
                        <a:ext cx="636517" cy="492400"/>
                      </a:xfrm>
                      <a:prstGeom prst="rect">
                        <a:avLst/>
                      </a:prstGeom>
                      <a:noFill/>
                    </p:spPr>
                  </p:pic>
                </p:oleObj>
              </mc:Fallback>
            </mc:AlternateContent>
          </a:graphicData>
        </a:graphic>
      </p:graphicFrame>
      <p:sp>
        <p:nvSpPr>
          <p:cNvPr id="17" name="Rectangle 90"/>
          <p:cNvSpPr>
            <a:spLocks noChangeArrowheads="1"/>
          </p:cNvSpPr>
          <p:nvPr/>
        </p:nvSpPr>
        <p:spPr bwMode="auto">
          <a:xfrm>
            <a:off x="286603" y="483604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chemeClr val="tx1"/>
                </a:solidFill>
                <a:effectLst/>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8" name="Rectangle 17"/>
          <p:cNvSpPr/>
          <p:nvPr/>
        </p:nvSpPr>
        <p:spPr>
          <a:xfrm>
            <a:off x="501919" y="3887126"/>
            <a:ext cx="11412577" cy="1615827"/>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Times New Roman" panose="02020603050405020304" pitchFamily="18" charset="0"/>
              </a:rPr>
              <a:t>Ce facteur est en fonction de l’indice de protection du luminaire choisi et de la pollution de l’atmosphère pour le luminaire à vasque semi défilé (indice de protection </a:t>
            </a:r>
            <a:r>
              <a:rPr lang="fr-FR" sz="2200" b="1" dirty="0">
                <a:latin typeface="Times New Roman" panose="02020603050405020304" pitchFamily="18" charset="0"/>
                <a:ea typeface="Times New Roman" panose="02020603050405020304" pitchFamily="18" charset="0"/>
              </a:rPr>
              <a:t>IP43</a:t>
            </a:r>
            <a:r>
              <a:rPr lang="fr-FR" sz="2200" dirty="0">
                <a:latin typeface="Times New Roman" panose="02020603050405020304" pitchFamily="18" charset="0"/>
                <a:ea typeface="Times New Roman" panose="02020603050405020304" pitchFamily="18" charset="0"/>
              </a:rPr>
              <a:t>) et l’atmosphère non pollué.</a:t>
            </a:r>
            <a:endParaRPr lang="fr-FR" sz="2200" dirty="0"/>
          </a:p>
        </p:txBody>
      </p:sp>
      <p:sp>
        <p:nvSpPr>
          <p:cNvPr id="19" name="Rectangle 92"/>
          <p:cNvSpPr>
            <a:spLocks noChangeArrowheads="1"/>
          </p:cNvSpPr>
          <p:nvPr/>
        </p:nvSpPr>
        <p:spPr bwMode="auto">
          <a:xfrm>
            <a:off x="1324131" y="4983282"/>
            <a:ext cx="613020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Pour des lampes à ballon fluorescent, ce facteur noté</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0" name="Objet 19"/>
          <p:cNvGraphicFramePr>
            <a:graphicFrameLocks noChangeAspect="1"/>
          </p:cNvGraphicFramePr>
          <p:nvPr>
            <p:extLst>
              <p:ext uri="{D42A27DB-BD31-4B8C-83A1-F6EECF244321}">
                <p14:modId xmlns:p14="http://schemas.microsoft.com/office/powerpoint/2010/main" val="2010913139"/>
              </p:ext>
            </p:extLst>
          </p:nvPr>
        </p:nvGraphicFramePr>
        <p:xfrm>
          <a:off x="7502509" y="5044542"/>
          <a:ext cx="615749" cy="406132"/>
        </p:xfrm>
        <a:graphic>
          <a:graphicData uri="http://schemas.openxmlformats.org/presentationml/2006/ole">
            <mc:AlternateContent xmlns:mc="http://schemas.openxmlformats.org/markup-compatibility/2006">
              <mc:Choice xmlns:v="urn:schemas-microsoft-com:vml" Requires="v">
                <p:oleObj r:id="rId8" imgW="444307" imgH="291973" progId="Equation.DSMT4">
                  <p:embed/>
                </p:oleObj>
              </mc:Choice>
              <mc:Fallback>
                <p:oleObj r:id="rId8" imgW="444307" imgH="291973" progId="Equation.DSMT4">
                  <p:embed/>
                  <p:pic>
                    <p:nvPicPr>
                      <p:cNvPr id="0" name="Object 9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502509" y="5044542"/>
                        <a:ext cx="615749" cy="406132"/>
                      </a:xfrm>
                      <a:prstGeom prst="rect">
                        <a:avLst/>
                      </a:prstGeom>
                      <a:noFill/>
                    </p:spPr>
                  </p:pic>
                </p:oleObj>
              </mc:Fallback>
            </mc:AlternateContent>
          </a:graphicData>
        </a:graphic>
      </p:graphicFrame>
      <p:sp>
        <p:nvSpPr>
          <p:cNvPr id="21" name="Rectangle 93"/>
          <p:cNvSpPr>
            <a:spLocks noChangeArrowheads="1"/>
          </p:cNvSpPr>
          <p:nvPr/>
        </p:nvSpPr>
        <p:spPr bwMode="auto">
          <a:xfrm>
            <a:off x="8118258" y="4998509"/>
            <a:ext cx="200888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est égal à 0.95.</a:t>
            </a:r>
            <a:r>
              <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p:txBody>
      </p:sp>
      <p:sp>
        <p:nvSpPr>
          <p:cNvPr id="22" name="Rectangle 21"/>
          <p:cNvSpPr/>
          <p:nvPr/>
        </p:nvSpPr>
        <p:spPr>
          <a:xfrm>
            <a:off x="501919" y="5756272"/>
            <a:ext cx="5245347"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cs typeface="Times New Roman" panose="02020603050405020304" pitchFamily="18" charset="0"/>
              </a:rPr>
              <a:t> D’où le facteur de vieillissement global est :</a:t>
            </a:r>
            <a:endParaRPr lang="fr-FR" sz="2200" dirty="0">
              <a:latin typeface="Times New Roman" panose="02020603050405020304" pitchFamily="18" charset="0"/>
              <a:cs typeface="Times New Roman" panose="02020603050405020304" pitchFamily="18" charset="0"/>
            </a:endParaRPr>
          </a:p>
        </p:txBody>
      </p:sp>
      <p:graphicFrame>
        <p:nvGraphicFramePr>
          <p:cNvPr id="24" name="Objet 23"/>
          <p:cNvGraphicFramePr>
            <a:graphicFrameLocks noChangeAspect="1"/>
          </p:cNvGraphicFramePr>
          <p:nvPr>
            <p:extLst>
              <p:ext uri="{D42A27DB-BD31-4B8C-83A1-F6EECF244321}">
                <p14:modId xmlns:p14="http://schemas.microsoft.com/office/powerpoint/2010/main" val="1532099252"/>
              </p:ext>
            </p:extLst>
          </p:nvPr>
        </p:nvGraphicFramePr>
        <p:xfrm>
          <a:off x="5831216" y="5784957"/>
          <a:ext cx="1641355" cy="339123"/>
        </p:xfrm>
        <a:graphic>
          <a:graphicData uri="http://schemas.openxmlformats.org/presentationml/2006/ole">
            <mc:AlternateContent xmlns:mc="http://schemas.openxmlformats.org/markup-compatibility/2006">
              <mc:Choice xmlns:v="urn:schemas-microsoft-com:vml" Requires="v">
                <p:oleObj r:id="rId10" imgW="1155700" imgH="241300" progId="Equation.DSMT4">
                  <p:embed/>
                </p:oleObj>
              </mc:Choice>
              <mc:Fallback>
                <p:oleObj r:id="rId10" imgW="1155700" imgH="241300" progId="Equation.DSMT4">
                  <p:embed/>
                  <p:pic>
                    <p:nvPicPr>
                      <p:cNvPr id="0" name="Object 9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31216" y="5784957"/>
                        <a:ext cx="1641355" cy="339123"/>
                      </a:xfrm>
                      <a:prstGeom prst="rect">
                        <a:avLst/>
                      </a:prstGeom>
                      <a:noFill/>
                    </p:spPr>
                  </p:pic>
                </p:oleObj>
              </mc:Fallback>
            </mc:AlternateContent>
          </a:graphicData>
        </a:graphic>
      </p:graphicFrame>
    </p:spTree>
    <p:extLst>
      <p:ext uri="{BB962C8B-B14F-4D97-AF65-F5344CB8AC3E}">
        <p14:creationId xmlns:p14="http://schemas.microsoft.com/office/powerpoint/2010/main" val="1259430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3473515"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 Espacement entre</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foyer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914400" y="2047240"/>
            <a:ext cx="1072531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Il est défini en fonction de la hauteur du feu, ainsi que la lampe choisie et du luminaire.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5" name="Objet 4"/>
          <p:cNvGraphicFramePr>
            <a:graphicFrameLocks noChangeAspect="1"/>
          </p:cNvGraphicFramePr>
          <p:nvPr>
            <p:extLst>
              <p:ext uri="{D42A27DB-BD31-4B8C-83A1-F6EECF244321}">
                <p14:modId xmlns:p14="http://schemas.microsoft.com/office/powerpoint/2010/main" val="3387635159"/>
              </p:ext>
            </p:extLst>
          </p:nvPr>
        </p:nvGraphicFramePr>
        <p:xfrm>
          <a:off x="4555857" y="2912221"/>
          <a:ext cx="1873080" cy="566853"/>
        </p:xfrm>
        <a:graphic>
          <a:graphicData uri="http://schemas.openxmlformats.org/presentationml/2006/ole">
            <mc:AlternateContent xmlns:mc="http://schemas.openxmlformats.org/markup-compatibility/2006">
              <mc:Choice xmlns:v="urn:schemas-microsoft-com:vml" Requires="v">
                <p:oleObj r:id="rId2" imgW="723586" imgH="215806" progId="Equation.DSMT4">
                  <p:embed/>
                </p:oleObj>
              </mc:Choice>
              <mc:Fallback>
                <p:oleObj r:id="rId2" imgW="723586" imgH="215806"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5857" y="2912221"/>
                        <a:ext cx="1873080" cy="566853"/>
                      </a:xfrm>
                      <a:prstGeom prst="rect">
                        <a:avLst/>
                      </a:prstGeom>
                      <a:noFill/>
                    </p:spPr>
                  </p:pic>
                </p:oleObj>
              </mc:Fallback>
            </mc:AlternateContent>
          </a:graphicData>
        </a:graphic>
      </p:graphicFrame>
      <p:sp>
        <p:nvSpPr>
          <p:cNvPr id="6" name="Rectangle 3"/>
          <p:cNvSpPr>
            <a:spLocks noChangeArrowheads="1"/>
          </p:cNvSpPr>
          <p:nvPr/>
        </p:nvSpPr>
        <p:spPr bwMode="auto">
          <a:xfrm>
            <a:off x="552290" y="4131292"/>
            <a:ext cx="8322856"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Avec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K : Coefficient de la lampe choisi.</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e : espacement entre foyer.</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h : La hauteur du feu.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La lampe est diffusante et de luminaire semi- défilé donc : K=3.5.</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3291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289989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 Éclairement moyen</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413352" y="1798062"/>
            <a:ext cx="10611730" cy="430887"/>
          </a:xfrm>
          <a:prstGeom prst="rect">
            <a:avLst/>
          </a:prstGeom>
        </p:spPr>
        <p:txBody>
          <a:bodyPr wrap="square">
            <a:spAutoFit/>
          </a:bodyPr>
          <a:lstStyle/>
          <a:p>
            <a:r>
              <a:rPr lang="fr-FR" sz="2200" dirty="0">
                <a:latin typeface="Times New Roman" panose="02020603050405020304" pitchFamily="18" charset="0"/>
                <a:ea typeface="Times New Roman" panose="02020603050405020304" pitchFamily="18" charset="0"/>
              </a:rPr>
              <a:t> Pour une implantation unilatérale, l’éclairement est donné par la formule suivante :</a:t>
            </a:r>
            <a:endParaRPr lang="fr-FR" sz="2200" dirty="0"/>
          </a:p>
        </p:txBody>
      </p:sp>
      <p:graphicFrame>
        <p:nvGraphicFramePr>
          <p:cNvPr id="6" name="Objet 5"/>
          <p:cNvGraphicFramePr>
            <a:graphicFrameLocks noChangeAspect="1"/>
          </p:cNvGraphicFramePr>
          <p:nvPr>
            <p:extLst>
              <p:ext uri="{D42A27DB-BD31-4B8C-83A1-F6EECF244321}">
                <p14:modId xmlns:p14="http://schemas.microsoft.com/office/powerpoint/2010/main" val="2276225946"/>
              </p:ext>
            </p:extLst>
          </p:nvPr>
        </p:nvGraphicFramePr>
        <p:xfrm>
          <a:off x="5280502" y="2198881"/>
          <a:ext cx="1874906" cy="734229"/>
        </p:xfrm>
        <a:graphic>
          <a:graphicData uri="http://schemas.openxmlformats.org/presentationml/2006/ole">
            <mc:AlternateContent xmlns:mc="http://schemas.openxmlformats.org/markup-compatibility/2006">
              <mc:Choice xmlns:v="urn:schemas-microsoft-com:vml" Requires="v">
                <p:oleObj r:id="rId2" imgW="1358310" imgH="533169" progId="Equation.DSMT4">
                  <p:embed/>
                </p:oleObj>
              </mc:Choice>
              <mc:Fallback>
                <p:oleObj r:id="rId2" imgW="1358310" imgH="533169"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80502" y="2198881"/>
                        <a:ext cx="1874906" cy="734229"/>
                      </a:xfrm>
                      <a:prstGeom prst="rect">
                        <a:avLst/>
                      </a:prstGeom>
                      <a:noFill/>
                    </p:spPr>
                  </p:pic>
                </p:oleObj>
              </mc:Fallback>
            </mc:AlternateContent>
          </a:graphicData>
        </a:graphic>
      </p:graphicFrame>
      <p:sp>
        <p:nvSpPr>
          <p:cNvPr id="7" name="Rectangle 6"/>
          <p:cNvSpPr/>
          <p:nvPr/>
        </p:nvSpPr>
        <p:spPr>
          <a:xfrm>
            <a:off x="559725" y="3039996"/>
            <a:ext cx="4104009"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 Pour une implantation bilatérale : </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44737964"/>
              </p:ext>
            </p:extLst>
          </p:nvPr>
        </p:nvGraphicFramePr>
        <p:xfrm>
          <a:off x="5255801" y="2890362"/>
          <a:ext cx="2138308" cy="730154"/>
        </p:xfrm>
        <a:graphic>
          <a:graphicData uri="http://schemas.openxmlformats.org/presentationml/2006/ole">
            <mc:AlternateContent xmlns:mc="http://schemas.openxmlformats.org/markup-compatibility/2006">
              <mc:Choice xmlns:v="urn:schemas-microsoft-com:vml" Requires="v">
                <p:oleObj r:id="rId4" imgW="1562100" imgH="533400" progId="Equation.DSMT4">
                  <p:embed/>
                </p:oleObj>
              </mc:Choice>
              <mc:Fallback>
                <p:oleObj r:id="rId4" imgW="1562100" imgH="5334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5801" y="2890362"/>
                        <a:ext cx="2138308" cy="730154"/>
                      </a:xfrm>
                      <a:prstGeom prst="rect">
                        <a:avLst/>
                      </a:prstGeom>
                      <a:noFill/>
                    </p:spPr>
                  </p:pic>
                </p:oleObj>
              </mc:Fallback>
            </mc:AlternateContent>
          </a:graphicData>
        </a:graphic>
      </p:graphicFrame>
      <p:graphicFrame>
        <p:nvGraphicFramePr>
          <p:cNvPr id="11" name="Objet 10"/>
          <p:cNvGraphicFramePr>
            <a:graphicFrameLocks noChangeAspect="1"/>
          </p:cNvGraphicFramePr>
          <p:nvPr>
            <p:extLst>
              <p:ext uri="{D42A27DB-BD31-4B8C-83A1-F6EECF244321}">
                <p14:modId xmlns:p14="http://schemas.microsoft.com/office/powerpoint/2010/main" val="1368589658"/>
              </p:ext>
            </p:extLst>
          </p:nvPr>
        </p:nvGraphicFramePr>
        <p:xfrm>
          <a:off x="1347548" y="3904189"/>
          <a:ext cx="327547" cy="344786"/>
        </p:xfrm>
        <a:graphic>
          <a:graphicData uri="http://schemas.openxmlformats.org/presentationml/2006/ole">
            <mc:AlternateContent xmlns:mc="http://schemas.openxmlformats.org/markup-compatibility/2006">
              <mc:Choice xmlns:v="urn:schemas-microsoft-com:vml" Requires="v">
                <p:oleObj r:id="rId6" imgW="177646" imgH="190335" progId="Equation.DSMT4">
                  <p:embed/>
                </p:oleObj>
              </mc:Choice>
              <mc:Fallback>
                <p:oleObj r:id="rId6" imgW="177646" imgH="190335"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7548" y="3904189"/>
                        <a:ext cx="327547" cy="344786"/>
                      </a:xfrm>
                      <a:prstGeom prst="rect">
                        <a:avLst/>
                      </a:prstGeom>
                      <a:noFill/>
                    </p:spPr>
                  </p:pic>
                </p:oleObj>
              </mc:Fallback>
            </mc:AlternateContent>
          </a:graphicData>
        </a:graphic>
      </p:graphicFrame>
      <p:graphicFrame>
        <p:nvGraphicFramePr>
          <p:cNvPr id="12" name="Objet 11"/>
          <p:cNvGraphicFramePr>
            <a:graphicFrameLocks noChangeAspect="1"/>
          </p:cNvGraphicFramePr>
          <p:nvPr>
            <p:extLst>
              <p:ext uri="{D42A27DB-BD31-4B8C-83A1-F6EECF244321}">
                <p14:modId xmlns:p14="http://schemas.microsoft.com/office/powerpoint/2010/main" val="3752191310"/>
              </p:ext>
            </p:extLst>
          </p:nvPr>
        </p:nvGraphicFramePr>
        <p:xfrm>
          <a:off x="4222197" y="3842272"/>
          <a:ext cx="664529" cy="468191"/>
        </p:xfrm>
        <a:graphic>
          <a:graphicData uri="http://schemas.openxmlformats.org/presentationml/2006/ole">
            <mc:AlternateContent xmlns:mc="http://schemas.openxmlformats.org/markup-compatibility/2006">
              <mc:Choice xmlns:v="urn:schemas-microsoft-com:vml" Requires="v">
                <p:oleObj r:id="rId8" imgW="418918" imgH="291973" progId="Equation.DSMT4">
                  <p:embed/>
                </p:oleObj>
              </mc:Choice>
              <mc:Fallback>
                <p:oleObj r:id="rId8" imgW="418918" imgH="291973"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22197" y="3842272"/>
                        <a:ext cx="664529" cy="468191"/>
                      </a:xfrm>
                      <a:prstGeom prst="rect">
                        <a:avLst/>
                      </a:prstGeom>
                      <a:noFill/>
                    </p:spPr>
                  </p:pic>
                </p:oleObj>
              </mc:Fallback>
            </mc:AlternateContent>
          </a:graphicData>
        </a:graphic>
      </p:graphicFrame>
      <p:graphicFrame>
        <p:nvGraphicFramePr>
          <p:cNvPr id="13" name="Objet 12"/>
          <p:cNvGraphicFramePr>
            <a:graphicFrameLocks noChangeAspect="1"/>
          </p:cNvGraphicFramePr>
          <p:nvPr>
            <p:extLst>
              <p:ext uri="{D42A27DB-BD31-4B8C-83A1-F6EECF244321}">
                <p14:modId xmlns:p14="http://schemas.microsoft.com/office/powerpoint/2010/main" val="4132555585"/>
              </p:ext>
            </p:extLst>
          </p:nvPr>
        </p:nvGraphicFramePr>
        <p:xfrm>
          <a:off x="1427270" y="4270468"/>
          <a:ext cx="312254" cy="487897"/>
        </p:xfrm>
        <a:graphic>
          <a:graphicData uri="http://schemas.openxmlformats.org/presentationml/2006/ole">
            <mc:AlternateContent xmlns:mc="http://schemas.openxmlformats.org/markup-compatibility/2006">
              <mc:Choice xmlns:v="urn:schemas-microsoft-com:vml" Requires="v">
                <p:oleObj r:id="rId10" imgW="152334" imgH="241195" progId="Equation.DSMT4">
                  <p:embed/>
                </p:oleObj>
              </mc:Choice>
              <mc:Fallback>
                <p:oleObj r:id="rId10" imgW="152334" imgH="241195"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27270" y="4270468"/>
                        <a:ext cx="312254" cy="487897"/>
                      </a:xfrm>
                      <a:prstGeom prst="rect">
                        <a:avLst/>
                      </a:prstGeom>
                      <a:noFill/>
                    </p:spPr>
                  </p:pic>
                </p:oleObj>
              </mc:Fallback>
            </mc:AlternateContent>
          </a:graphicData>
        </a:graphic>
      </p:graphicFrame>
      <p:graphicFrame>
        <p:nvGraphicFramePr>
          <p:cNvPr id="14" name="Objet 13"/>
          <p:cNvGraphicFramePr>
            <a:graphicFrameLocks noChangeAspect="1"/>
          </p:cNvGraphicFramePr>
          <p:nvPr>
            <p:extLst>
              <p:ext uri="{D42A27DB-BD31-4B8C-83A1-F6EECF244321}">
                <p14:modId xmlns:p14="http://schemas.microsoft.com/office/powerpoint/2010/main" val="2058968739"/>
              </p:ext>
            </p:extLst>
          </p:nvPr>
        </p:nvGraphicFramePr>
        <p:xfrm>
          <a:off x="3346256" y="4342309"/>
          <a:ext cx="940209" cy="428625"/>
        </p:xfrm>
        <a:graphic>
          <a:graphicData uri="http://schemas.openxmlformats.org/presentationml/2006/ole">
            <mc:AlternateContent xmlns:mc="http://schemas.openxmlformats.org/markup-compatibility/2006">
              <mc:Choice xmlns:v="urn:schemas-microsoft-com:vml" Requires="v">
                <p:oleObj r:id="rId12" imgW="647700" imgH="292100" progId="Equation.DSMT4">
                  <p:embed/>
                </p:oleObj>
              </mc:Choice>
              <mc:Fallback>
                <p:oleObj r:id="rId12" imgW="647700" imgH="292100" progId="Equation.DSMT4">
                  <p:embed/>
                  <p:pic>
                    <p:nvPicPr>
                      <p:cNvPr id="0"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46256" y="4342309"/>
                        <a:ext cx="940209" cy="428625"/>
                      </a:xfrm>
                      <a:prstGeom prst="rect">
                        <a:avLst/>
                      </a:prstGeom>
                      <a:noFill/>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1960228470"/>
              </p:ext>
            </p:extLst>
          </p:nvPr>
        </p:nvGraphicFramePr>
        <p:xfrm>
          <a:off x="1146380" y="4805222"/>
          <a:ext cx="755126" cy="450171"/>
        </p:xfrm>
        <a:graphic>
          <a:graphicData uri="http://schemas.openxmlformats.org/presentationml/2006/ole">
            <mc:AlternateContent xmlns:mc="http://schemas.openxmlformats.org/markup-compatibility/2006">
              <mc:Choice xmlns:v="urn:schemas-microsoft-com:vml" Requires="v">
                <p:oleObj r:id="rId14" imgW="495085" imgH="291973" progId="Equation.DSMT4">
                  <p:embed/>
                </p:oleObj>
              </mc:Choice>
              <mc:Fallback>
                <p:oleObj r:id="rId14" imgW="495085" imgH="291973" progId="Equation.DSMT4">
                  <p:embed/>
                  <p:pic>
                    <p:nvPicPr>
                      <p:cNvPr id="0"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46380" y="4805222"/>
                        <a:ext cx="755126" cy="450171"/>
                      </a:xfrm>
                      <a:prstGeom prst="rect">
                        <a:avLst/>
                      </a:prstGeom>
                      <a:noFill/>
                    </p:spPr>
                  </p:pic>
                </p:oleObj>
              </mc:Fallback>
            </mc:AlternateContent>
          </a:graphicData>
        </a:graphic>
      </p:graphicFrame>
      <p:graphicFrame>
        <p:nvGraphicFramePr>
          <p:cNvPr id="16" name="Objet 15"/>
          <p:cNvGraphicFramePr>
            <a:graphicFrameLocks noChangeAspect="1"/>
          </p:cNvGraphicFramePr>
          <p:nvPr>
            <p:extLst>
              <p:ext uri="{D42A27DB-BD31-4B8C-83A1-F6EECF244321}">
                <p14:modId xmlns:p14="http://schemas.microsoft.com/office/powerpoint/2010/main" val="1291930321"/>
              </p:ext>
            </p:extLst>
          </p:nvPr>
        </p:nvGraphicFramePr>
        <p:xfrm>
          <a:off x="1432452" y="5320844"/>
          <a:ext cx="373767" cy="413111"/>
        </p:xfrm>
        <a:graphic>
          <a:graphicData uri="http://schemas.openxmlformats.org/presentationml/2006/ole">
            <mc:AlternateContent xmlns:mc="http://schemas.openxmlformats.org/markup-compatibility/2006">
              <mc:Choice xmlns:v="urn:schemas-microsoft-com:vml" Requires="v">
                <p:oleObj r:id="rId16" imgW="177569" imgH="202936" progId="Equation.DSMT4">
                  <p:embed/>
                </p:oleObj>
              </mc:Choice>
              <mc:Fallback>
                <p:oleObj r:id="rId16" imgW="177569" imgH="202936" progId="Equation.DSMT4">
                  <p:embed/>
                  <p:pic>
                    <p:nvPicPr>
                      <p:cNvPr id="0"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432452" y="5320844"/>
                        <a:ext cx="373767" cy="413111"/>
                      </a:xfrm>
                      <a:prstGeom prst="rect">
                        <a:avLst/>
                      </a:prstGeom>
                      <a:noFill/>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1299718771"/>
              </p:ext>
            </p:extLst>
          </p:nvPr>
        </p:nvGraphicFramePr>
        <p:xfrm>
          <a:off x="1417049" y="5804166"/>
          <a:ext cx="311334" cy="383180"/>
        </p:xfrm>
        <a:graphic>
          <a:graphicData uri="http://schemas.openxmlformats.org/presentationml/2006/ole">
            <mc:AlternateContent xmlns:mc="http://schemas.openxmlformats.org/markup-compatibility/2006">
              <mc:Choice xmlns:v="urn:schemas-microsoft-com:vml" Requires="v">
                <p:oleObj r:id="rId18" imgW="126835" imgH="152202" progId="Equation.DSMT4">
                  <p:embed/>
                </p:oleObj>
              </mc:Choice>
              <mc:Fallback>
                <p:oleObj r:id="rId18" imgW="126835" imgH="152202" progId="Equation.DSMT4">
                  <p:embed/>
                  <p:pic>
                    <p:nvPicPr>
                      <p:cNvPr id="0"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417049" y="5804166"/>
                        <a:ext cx="311334" cy="383180"/>
                      </a:xfrm>
                      <a:prstGeom prst="rect">
                        <a:avLst/>
                      </a:prstGeom>
                      <a:noFill/>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1682282412"/>
              </p:ext>
            </p:extLst>
          </p:nvPr>
        </p:nvGraphicFramePr>
        <p:xfrm>
          <a:off x="1479926" y="6243489"/>
          <a:ext cx="216134" cy="412620"/>
        </p:xfrm>
        <a:graphic>
          <a:graphicData uri="http://schemas.openxmlformats.org/presentationml/2006/ole">
            <mc:AlternateContent xmlns:mc="http://schemas.openxmlformats.org/markup-compatibility/2006">
              <mc:Choice xmlns:v="urn:schemas-microsoft-com:vml" Requires="v">
                <p:oleObj r:id="rId20" imgW="101512" imgH="203024" progId="Equation.DSMT4">
                  <p:embed/>
                </p:oleObj>
              </mc:Choice>
              <mc:Fallback>
                <p:oleObj r:id="rId20" imgW="101512" imgH="203024" progId="Equation.DSMT4">
                  <p:embed/>
                  <p:pic>
                    <p:nvPicPr>
                      <p:cNvPr id="0" name="Object 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479926" y="6243489"/>
                        <a:ext cx="216134" cy="412620"/>
                      </a:xfrm>
                      <a:prstGeom prst="rect">
                        <a:avLst/>
                      </a:prstGeom>
                      <a:noFill/>
                    </p:spPr>
                  </p:pic>
                </p:oleObj>
              </mc:Fallback>
            </mc:AlternateContent>
          </a:graphicData>
        </a:graphic>
      </p:graphicFrame>
      <p:sp>
        <p:nvSpPr>
          <p:cNvPr id="19" name="Rectangle 15"/>
          <p:cNvSpPr>
            <a:spLocks noChangeArrowheads="1"/>
          </p:cNvSpPr>
          <p:nvPr/>
        </p:nvSpPr>
        <p:spPr bwMode="auto">
          <a:xfrm>
            <a:off x="668740" y="3474046"/>
            <a:ext cx="171961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Avec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6"/>
          <p:cNvSpPr>
            <a:spLocks noChangeArrowheads="1"/>
          </p:cNvSpPr>
          <p:nvPr/>
        </p:nvSpPr>
        <p:spPr bwMode="auto">
          <a:xfrm>
            <a:off x="1756457" y="3858176"/>
            <a:ext cx="246574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kumimoji="0" lang="fr-FR" altLang="fr-FR" sz="2200"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Eclairemet</a:t>
            </a: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moyen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4" name="Rectangle 20"/>
          <p:cNvSpPr>
            <a:spLocks noChangeArrowheads="1"/>
          </p:cNvSpPr>
          <p:nvPr/>
        </p:nvSpPr>
        <p:spPr bwMode="auto">
          <a:xfrm>
            <a:off x="1769079" y="4792182"/>
            <a:ext cx="346921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d’utilisation total.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5" name="Rectangle 21"/>
          <p:cNvSpPr>
            <a:spLocks noChangeArrowheads="1"/>
          </p:cNvSpPr>
          <p:nvPr/>
        </p:nvSpPr>
        <p:spPr bwMode="auto">
          <a:xfrm>
            <a:off x="1756457" y="5273138"/>
            <a:ext cx="428194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de vieillissement global.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6" name="Rectangle 22"/>
          <p:cNvSpPr>
            <a:spLocks noChangeArrowheads="1"/>
          </p:cNvSpPr>
          <p:nvPr/>
        </p:nvSpPr>
        <p:spPr bwMode="auto">
          <a:xfrm>
            <a:off x="1756457" y="5755972"/>
            <a:ext cx="39324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Espacement entre candélabres</a:t>
            </a:r>
            <a:r>
              <a:rPr kumimoji="0" lang="fr-FR" altLang="fr-FR"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endParaRPr kumimoji="0" lang="fr-FR" altLang="fr-FR" sz="1800" b="0" i="0" u="none" strike="noStrike" cap="none" normalizeH="0" baseline="0" dirty="0">
              <a:ln>
                <a:noFill/>
              </a:ln>
              <a:solidFill>
                <a:schemeClr val="tx1"/>
              </a:solidFill>
              <a:effectLst/>
              <a:latin typeface="Arial" panose="020B0604020202020204" pitchFamily="34" charset="0"/>
            </a:endParaRPr>
          </a:p>
        </p:txBody>
      </p:sp>
      <p:sp>
        <p:nvSpPr>
          <p:cNvPr id="27" name="Rectangle 23"/>
          <p:cNvSpPr>
            <a:spLocks noChangeArrowheads="1"/>
          </p:cNvSpPr>
          <p:nvPr/>
        </p:nvSpPr>
        <p:spPr bwMode="auto">
          <a:xfrm>
            <a:off x="1860781" y="6270307"/>
            <a:ext cx="304577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Largeur de la chaussée.</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8" name="Rectangle 16"/>
          <p:cNvSpPr>
            <a:spLocks noChangeArrowheads="1"/>
          </p:cNvSpPr>
          <p:nvPr/>
        </p:nvSpPr>
        <p:spPr bwMode="auto">
          <a:xfrm>
            <a:off x="1756457" y="4307497"/>
            <a:ext cx="157286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Flux</a:t>
            </a:r>
            <a:r>
              <a:rPr kumimoji="0" lang="fr-FR" altLang="fr-FR" sz="2200" b="0"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fr-FR" altLang="fr-FR" sz="2200" b="0" i="0" u="none" strike="noStrike" cap="none" normalizeH="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Emis</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8938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3" name="ZoneTexte 2"/>
          <p:cNvSpPr txBox="1"/>
          <p:nvPr/>
        </p:nvSpPr>
        <p:spPr>
          <a:xfrm>
            <a:off x="2021326" y="236919"/>
            <a:ext cx="8282734"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FACTEUR DE VIEILLISSEMENT DES LAMPES</a:t>
            </a:r>
            <a:endParaRPr lang="fr-FR" sz="6000" b="1" dirty="0">
              <a:solidFill>
                <a:srgbClr val="FF0000"/>
              </a:solidFill>
            </a:endParaRPr>
          </a:p>
        </p:txBody>
      </p:sp>
      <p:sp>
        <p:nvSpPr>
          <p:cNvPr id="4" name="Rectangle 80"/>
          <p:cNvSpPr>
            <a:spLocks noChangeArrowheads="1"/>
          </p:cNvSpPr>
          <p:nvPr/>
        </p:nvSpPr>
        <p:spPr bwMode="auto">
          <a:xfrm>
            <a:off x="286603" y="1203465"/>
            <a:ext cx="30780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 Luminance moyenne</a:t>
            </a:r>
            <a:r>
              <a:rPr kumimoji="0" lang="fr-FR" altLang="fr-FR" sz="2200" b="1" i="0" u="none" strike="noStrike" cap="none" normalizeH="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488312" y="1940283"/>
            <a:ext cx="8716370" cy="430887"/>
          </a:xfrm>
          <a:prstGeom prst="rect">
            <a:avLst/>
          </a:prstGeom>
        </p:spPr>
        <p:txBody>
          <a:bodyPr wrap="square">
            <a:spAutoFit/>
          </a:bodyPr>
          <a:lstStyle/>
          <a:p>
            <a:r>
              <a:rPr lang="fr-FR" sz="2200" dirty="0">
                <a:latin typeface="Times New Roman" panose="02020603050405020304" pitchFamily="18" charset="0"/>
                <a:ea typeface="Times New Roman" panose="02020603050405020304" pitchFamily="18" charset="0"/>
              </a:rPr>
              <a:t> Elle dépend du type du revêtement de la chaussée et du type du luminaire.</a:t>
            </a:r>
            <a:endParaRPr lang="fr-FR" sz="2200" dirty="0"/>
          </a:p>
        </p:txBody>
      </p:sp>
      <p:graphicFrame>
        <p:nvGraphicFramePr>
          <p:cNvPr id="6" name="Objet 5"/>
          <p:cNvGraphicFramePr>
            <a:graphicFrameLocks noChangeAspect="1"/>
          </p:cNvGraphicFramePr>
          <p:nvPr>
            <p:extLst>
              <p:ext uri="{D42A27DB-BD31-4B8C-83A1-F6EECF244321}">
                <p14:modId xmlns:p14="http://schemas.microsoft.com/office/powerpoint/2010/main" val="111791938"/>
              </p:ext>
            </p:extLst>
          </p:nvPr>
        </p:nvGraphicFramePr>
        <p:xfrm>
          <a:off x="5683912" y="2521778"/>
          <a:ext cx="957562" cy="795264"/>
        </p:xfrm>
        <a:graphic>
          <a:graphicData uri="http://schemas.openxmlformats.org/presentationml/2006/ole">
            <mc:AlternateContent xmlns:mc="http://schemas.openxmlformats.org/markup-compatibility/2006">
              <mc:Choice xmlns:v="urn:schemas-microsoft-com:vml" Requires="v">
                <p:oleObj r:id="rId2" imgW="558800" imgH="469900" progId="Equation.DSMT4">
                  <p:embed/>
                </p:oleObj>
              </mc:Choice>
              <mc:Fallback>
                <p:oleObj r:id="rId2" imgW="558800" imgH="469900"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83912" y="2521778"/>
                        <a:ext cx="957562" cy="795264"/>
                      </a:xfrm>
                      <a:prstGeom prst="rect">
                        <a:avLst/>
                      </a:prstGeom>
                      <a:noFill/>
                    </p:spPr>
                  </p:pic>
                </p:oleObj>
              </mc:Fallback>
            </mc:AlternateContent>
          </a:graphicData>
        </a:graphic>
      </p:graphicFrame>
      <p:graphicFrame>
        <p:nvGraphicFramePr>
          <p:cNvPr id="7" name="Objet 6"/>
          <p:cNvGraphicFramePr>
            <a:graphicFrameLocks noChangeAspect="1"/>
          </p:cNvGraphicFramePr>
          <p:nvPr>
            <p:extLst>
              <p:ext uri="{D42A27DB-BD31-4B8C-83A1-F6EECF244321}">
                <p14:modId xmlns:p14="http://schemas.microsoft.com/office/powerpoint/2010/main" val="4000181460"/>
              </p:ext>
            </p:extLst>
          </p:nvPr>
        </p:nvGraphicFramePr>
        <p:xfrm>
          <a:off x="339186" y="4154959"/>
          <a:ext cx="346554" cy="364794"/>
        </p:xfrm>
        <a:graphic>
          <a:graphicData uri="http://schemas.openxmlformats.org/presentationml/2006/ole">
            <mc:AlternateContent xmlns:mc="http://schemas.openxmlformats.org/markup-compatibility/2006">
              <mc:Choice xmlns:v="urn:schemas-microsoft-com:vml" Requires="v">
                <p:oleObj r:id="rId4" imgW="177646" imgH="190335" progId="Equation.DSMT4">
                  <p:embed/>
                </p:oleObj>
              </mc:Choice>
              <mc:Fallback>
                <p:oleObj r:id="rId4" imgW="177646" imgH="190335"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186" y="4154959"/>
                        <a:ext cx="346554" cy="364794"/>
                      </a:xfrm>
                      <a:prstGeom prst="rect">
                        <a:avLst/>
                      </a:prstGeom>
                      <a:noFill/>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113334753"/>
              </p:ext>
            </p:extLst>
          </p:nvPr>
        </p:nvGraphicFramePr>
        <p:xfrm>
          <a:off x="297441" y="5383100"/>
          <a:ext cx="331158" cy="348587"/>
        </p:xfrm>
        <a:graphic>
          <a:graphicData uri="http://schemas.openxmlformats.org/presentationml/2006/ole">
            <mc:AlternateContent xmlns:mc="http://schemas.openxmlformats.org/markup-compatibility/2006">
              <mc:Choice xmlns:v="urn:schemas-microsoft-com:vml" Requires="v">
                <p:oleObj r:id="rId6" imgW="177646" imgH="190335" progId="Equation.DSMT4">
                  <p:embed/>
                </p:oleObj>
              </mc:Choice>
              <mc:Fallback>
                <p:oleObj r:id="rId6" imgW="177646" imgH="190335" progId="Equation.DSMT4">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7441" y="5383100"/>
                        <a:ext cx="331158" cy="348587"/>
                      </a:xfrm>
                      <a:prstGeom prst="rect">
                        <a:avLst/>
                      </a:prstGeom>
                      <a:noFill/>
                    </p:spPr>
                  </p:pic>
                </p:oleObj>
              </mc:Fallback>
            </mc:AlternateContent>
          </a:graphicData>
        </a:graphic>
      </p:graphicFrame>
      <p:sp>
        <p:nvSpPr>
          <p:cNvPr id="10" name="Rectangle 5"/>
          <p:cNvSpPr>
            <a:spLocks noChangeArrowheads="1"/>
          </p:cNvSpPr>
          <p:nvPr/>
        </p:nvSpPr>
        <p:spPr bwMode="auto">
          <a:xfrm>
            <a:off x="269613" y="3301991"/>
            <a:ext cx="130227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Avec :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1" name="Rectangle 6"/>
          <p:cNvSpPr>
            <a:spLocks noChangeArrowheads="1"/>
          </p:cNvSpPr>
          <p:nvPr/>
        </p:nvSpPr>
        <p:spPr bwMode="auto">
          <a:xfrm>
            <a:off x="512463" y="4127102"/>
            <a:ext cx="359425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Éclairement moyen.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2" name="Rectangle 7"/>
          <p:cNvSpPr>
            <a:spLocks noChangeArrowheads="1"/>
          </p:cNvSpPr>
          <p:nvPr/>
        </p:nvSpPr>
        <p:spPr bwMode="auto">
          <a:xfrm>
            <a:off x="441674" y="5344864"/>
            <a:ext cx="11505073"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Facteur de luminance  R=14, car la luminance est semi défilée, et le revêtement est enrobé moyen.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10070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4" name="ZoneTexte 3"/>
          <p:cNvSpPr txBox="1"/>
          <p:nvPr/>
        </p:nvSpPr>
        <p:spPr>
          <a:xfrm rot="16200000">
            <a:off x="-1702967" y="3154613"/>
            <a:ext cx="5307522"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APPLICATION  AU  PROJET</a:t>
            </a:r>
            <a:endParaRPr lang="fr-FR" sz="6000" b="1" dirty="0">
              <a:solidFill>
                <a:srgbClr val="FF0000"/>
              </a:solidFill>
            </a:endParaRPr>
          </a:p>
        </p:txBody>
      </p:sp>
      <p:graphicFrame>
        <p:nvGraphicFramePr>
          <p:cNvPr id="23" name="Objet 22"/>
          <p:cNvGraphicFramePr>
            <a:graphicFrameLocks noChangeAspect="1"/>
          </p:cNvGraphicFramePr>
          <p:nvPr>
            <p:extLst>
              <p:ext uri="{D42A27DB-BD31-4B8C-83A1-F6EECF244321}">
                <p14:modId xmlns:p14="http://schemas.microsoft.com/office/powerpoint/2010/main" val="3183550779"/>
              </p:ext>
            </p:extLst>
          </p:nvPr>
        </p:nvGraphicFramePr>
        <p:xfrm>
          <a:off x="2991304" y="261257"/>
          <a:ext cx="7373777" cy="7238546"/>
        </p:xfrm>
        <a:graphic>
          <a:graphicData uri="http://schemas.openxmlformats.org/presentationml/2006/ole">
            <mc:AlternateContent xmlns:mc="http://schemas.openxmlformats.org/markup-compatibility/2006">
              <mc:Choice xmlns:v="urn:schemas-microsoft-com:vml" Requires="v">
                <p:oleObj name="Document" r:id="rId2" imgW="6077602" imgH="5956339" progId="Word.Document.12">
                  <p:embed/>
                </p:oleObj>
              </mc:Choice>
              <mc:Fallback>
                <p:oleObj name="Document" r:id="rId2" imgW="6077602" imgH="5956339" progId="Word.Document.12">
                  <p:embed/>
                  <p:pic>
                    <p:nvPicPr>
                      <p:cNvPr id="0" name=""/>
                      <p:cNvPicPr/>
                      <p:nvPr/>
                    </p:nvPicPr>
                    <p:blipFill>
                      <a:blip r:embed="rId3"/>
                      <a:stretch>
                        <a:fillRect/>
                      </a:stretch>
                    </p:blipFill>
                    <p:spPr>
                      <a:xfrm>
                        <a:off x="2991304" y="261257"/>
                        <a:ext cx="7373777" cy="7238546"/>
                      </a:xfrm>
                      <a:prstGeom prst="rect">
                        <a:avLst/>
                      </a:prstGeom>
                    </p:spPr>
                  </p:pic>
                </p:oleObj>
              </mc:Fallback>
            </mc:AlternateContent>
          </a:graphicData>
        </a:graphic>
      </p:graphicFrame>
    </p:spTree>
    <p:extLst>
      <p:ext uri="{BB962C8B-B14F-4D97-AF65-F5344CB8AC3E}">
        <p14:creationId xmlns:p14="http://schemas.microsoft.com/office/powerpoint/2010/main" val="3727304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E6C6FD1-BA75-4759-5DF6-22F6180C986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53265" y="128920"/>
            <a:ext cx="6916993" cy="6571956"/>
          </a:xfrm>
          <a:prstGeom prst="rect">
            <a:avLst/>
          </a:prstGeom>
        </p:spPr>
      </p:pic>
      <p:sp>
        <p:nvSpPr>
          <p:cNvPr id="7" name="ZoneTexte 6">
            <a:extLst>
              <a:ext uri="{FF2B5EF4-FFF2-40B4-BE49-F238E27FC236}">
                <a16:creationId xmlns:a16="http://schemas.microsoft.com/office/drawing/2014/main" id="{82EEA4CE-6D46-8BC5-5F18-66AD7468DCEC}"/>
              </a:ext>
            </a:extLst>
          </p:cNvPr>
          <p:cNvSpPr txBox="1"/>
          <p:nvPr/>
        </p:nvSpPr>
        <p:spPr>
          <a:xfrm>
            <a:off x="9315544" y="5993783"/>
            <a:ext cx="2339181" cy="523220"/>
          </a:xfrm>
          <a:prstGeom prst="rect">
            <a:avLst/>
          </a:prstGeom>
          <a:noFill/>
        </p:spPr>
        <p:txBody>
          <a:bodyPr wrap="square">
            <a:spAutoFit/>
          </a:bodyPr>
          <a:lstStyle/>
          <a:p>
            <a:r>
              <a:rPr lang="fr-FR" sz="2800" b="1" dirty="0">
                <a:latin typeface="Times New Roman" panose="02020603050405020304" pitchFamily="18" charset="0"/>
                <a:ea typeface="SimSun" panose="02010600030101010101" pitchFamily="2" charset="-122"/>
              </a:rPr>
              <a:t>l’abaque Ab1</a:t>
            </a:r>
            <a:endParaRPr lang="fr-FR" sz="2800" b="1" dirty="0"/>
          </a:p>
        </p:txBody>
      </p:sp>
    </p:spTree>
    <p:extLst>
      <p:ext uri="{BB962C8B-B14F-4D97-AF65-F5344CB8AC3E}">
        <p14:creationId xmlns:p14="http://schemas.microsoft.com/office/powerpoint/2010/main" val="2456656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GENERALITES</a:t>
            </a:r>
            <a:endParaRPr lang="fr-FR" sz="11500" b="1" cap="small" dirty="0">
              <a:solidFill>
                <a:srgbClr val="FF0000"/>
              </a:solidFill>
            </a:endParaRPr>
          </a:p>
        </p:txBody>
      </p:sp>
      <p:sp>
        <p:nvSpPr>
          <p:cNvPr id="3" name="ZoneTexte 2"/>
          <p:cNvSpPr txBox="1"/>
          <p:nvPr/>
        </p:nvSpPr>
        <p:spPr>
          <a:xfrm>
            <a:off x="334935" y="1924333"/>
            <a:ext cx="11467140" cy="3903954"/>
          </a:xfrm>
          <a:prstGeom prst="rect">
            <a:avLst/>
          </a:prstGeom>
          <a:ln w="38100">
            <a:solidFill>
              <a:srgbClr val="0070C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nSpc>
                <a:spcPct val="150000"/>
              </a:lnSpc>
            </a:pPr>
            <a:r>
              <a:rPr lang="fr-FR" sz="2400" dirty="0">
                <a:latin typeface="Times New Roman" panose="02020603050405020304" pitchFamily="18" charset="0"/>
                <a:cs typeface="Times New Roman" panose="02020603050405020304" pitchFamily="18" charset="0"/>
              </a:rPr>
              <a:t>L’éclairage public doit permettre aux piétons et aux automobilistes de circuler la nuit en toute sécurité et avec un maximum de confort, tout en faisant apparaître un aspect décoratif et créer une atmosphère agréable.</a:t>
            </a:r>
          </a:p>
          <a:p>
            <a:pPr>
              <a:lnSpc>
                <a:spcPct val="150000"/>
              </a:lnSpc>
            </a:pPr>
            <a:r>
              <a:rPr lang="fr-FR" sz="2400" dirty="0">
                <a:latin typeface="Times New Roman" panose="02020603050405020304" pitchFamily="18" charset="0"/>
                <a:cs typeface="Times New Roman" panose="02020603050405020304" pitchFamily="18" charset="0"/>
              </a:rPr>
              <a:t>Il doit répondre à : </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Une bonne visibilité.</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Éviter de gêner les riverains par un éclairage trop intense et mal implanté.</a:t>
            </a:r>
          </a:p>
          <a:p>
            <a:pPr marL="457200" lvl="0" indent="-457200">
              <a:lnSpc>
                <a:spcPct val="150000"/>
              </a:lnSpc>
              <a:buFont typeface="Wingdings" panose="05000000000000000000" pitchFamily="2" charset="2"/>
              <a:buChar char="§"/>
            </a:pPr>
            <a:r>
              <a:rPr lang="fr-FR" sz="2400" dirty="0">
                <a:latin typeface="Times New Roman" panose="02020603050405020304" pitchFamily="18" charset="0"/>
                <a:cs typeface="Times New Roman" panose="02020603050405020304" pitchFamily="18" charset="0"/>
              </a:rPr>
              <a:t>Respecter la conception, pour sauvegarder l’aspect esthétique des lieux.</a:t>
            </a:r>
          </a:p>
        </p:txBody>
      </p:sp>
    </p:spTree>
    <p:extLst>
      <p:ext uri="{BB962C8B-B14F-4D97-AF65-F5344CB8AC3E}">
        <p14:creationId xmlns:p14="http://schemas.microsoft.com/office/powerpoint/2010/main" val="372682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56597" y="2432553"/>
            <a:ext cx="7521650" cy="1538946"/>
          </a:xfrm>
          <a:prstGeom prst="rect">
            <a:avLst/>
          </a:prstGeom>
          <a:ln w="76200">
            <a:solidFill>
              <a:srgbClr val="7030A0"/>
            </a:solidFill>
          </a:ln>
        </p:spPr>
        <p:txBody>
          <a:bodyPr wrap="none">
            <a:prstTxWarp prst="textDeflate">
              <a:avLst/>
            </a:prstTxWarp>
            <a:spAutoFit/>
          </a:bodyPr>
          <a:lstStyle/>
          <a:p>
            <a:r>
              <a:rPr lang="fr-FR" sz="3600" b="1" dirty="0">
                <a:latin typeface="Times New Roman" panose="02020603050405020304" pitchFamily="18" charset="0"/>
              </a:rPr>
              <a:t>MERCI DE VOTRE ATTENTION</a:t>
            </a:r>
            <a:endParaRPr lang="fr-FR" sz="3600" dirty="0"/>
          </a:p>
        </p:txBody>
      </p:sp>
    </p:spTree>
    <p:extLst>
      <p:ext uri="{BB962C8B-B14F-4D97-AF65-F5344CB8AC3E}">
        <p14:creationId xmlns:p14="http://schemas.microsoft.com/office/powerpoint/2010/main" val="615935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36" name="Rectangle 29"/>
          <p:cNvSpPr>
            <a:spLocks noChangeArrowheads="1"/>
          </p:cNvSpPr>
          <p:nvPr/>
        </p:nvSpPr>
        <p:spPr bwMode="auto">
          <a:xfrm>
            <a:off x="417340" y="1178429"/>
            <a:ext cx="31558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1.1. </a:t>
            </a:r>
            <a:r>
              <a:rPr kumimoji="0" lang="fr-FR" altLang="fr-FR" sz="2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Flux lumineux</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sp>
        <p:nvSpPr>
          <p:cNvPr id="44" name="Rectangle 43"/>
          <p:cNvSpPr/>
          <p:nvPr/>
        </p:nvSpPr>
        <p:spPr>
          <a:xfrm>
            <a:off x="512361" y="1771579"/>
            <a:ext cx="10921219" cy="769441"/>
          </a:xfrm>
          <a:prstGeom prst="rect">
            <a:avLst/>
          </a:prstGeom>
        </p:spPr>
        <p:txBody>
          <a:bodyPr wrap="square">
            <a:spAutoFit/>
          </a:bodyPr>
          <a:lstStyle/>
          <a:p>
            <a:pPr algn="just"/>
            <a:r>
              <a:rPr lang="fr-FR" sz="2200" dirty="0">
                <a:latin typeface="Times New Roman" panose="02020603050405020304" pitchFamily="18" charset="0"/>
                <a:ea typeface="Times New Roman" panose="02020603050405020304" pitchFamily="18" charset="0"/>
              </a:rPr>
              <a:t> On appelle flux lumineux, la quantité d’énergie rayonnée par seconde dans toutes les directions sous forme de radiations lumineuses.</a:t>
            </a:r>
            <a:endParaRPr lang="fr-FR" sz="2200" dirty="0"/>
          </a:p>
        </p:txBody>
      </p:sp>
      <p:graphicFrame>
        <p:nvGraphicFramePr>
          <p:cNvPr id="50" name="Objet 49"/>
          <p:cNvGraphicFramePr>
            <a:graphicFrameLocks noChangeAspect="1"/>
          </p:cNvGraphicFramePr>
          <p:nvPr>
            <p:extLst>
              <p:ext uri="{D42A27DB-BD31-4B8C-83A1-F6EECF244321}">
                <p14:modId xmlns:p14="http://schemas.microsoft.com/office/powerpoint/2010/main" val="578924733"/>
              </p:ext>
            </p:extLst>
          </p:nvPr>
        </p:nvGraphicFramePr>
        <p:xfrm>
          <a:off x="3267907" y="2812923"/>
          <a:ext cx="672011" cy="515729"/>
        </p:xfrm>
        <a:graphic>
          <a:graphicData uri="http://schemas.openxmlformats.org/presentationml/2006/ole">
            <mc:AlternateContent xmlns:mc="http://schemas.openxmlformats.org/markup-compatibility/2006">
              <mc:Choice xmlns:v="urn:schemas-microsoft-com:vml" Requires="v">
                <p:oleObj r:id="rId2" imgW="406048" imgH="317225" progId="Equation.DSMT4">
                  <p:embed/>
                </p:oleObj>
              </mc:Choice>
              <mc:Fallback>
                <p:oleObj r:id="rId2" imgW="406048" imgH="317225" progId="Equation.DSMT4">
                  <p:embed/>
                  <p:pic>
                    <p:nvPicPr>
                      <p:cNvPr id="0" name="Object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7907" y="2812923"/>
                        <a:ext cx="672011" cy="515729"/>
                      </a:xfrm>
                      <a:prstGeom prst="rect">
                        <a:avLst/>
                      </a:prstGeom>
                      <a:noFill/>
                    </p:spPr>
                  </p:pic>
                </p:oleObj>
              </mc:Fallback>
            </mc:AlternateContent>
          </a:graphicData>
        </a:graphic>
      </p:graphicFrame>
      <p:graphicFrame>
        <p:nvGraphicFramePr>
          <p:cNvPr id="51" name="Objet 50"/>
          <p:cNvGraphicFramePr>
            <a:graphicFrameLocks noChangeAspect="1"/>
          </p:cNvGraphicFramePr>
          <p:nvPr>
            <p:extLst>
              <p:ext uri="{D42A27DB-BD31-4B8C-83A1-F6EECF244321}">
                <p14:modId xmlns:p14="http://schemas.microsoft.com/office/powerpoint/2010/main" val="1128635175"/>
              </p:ext>
            </p:extLst>
          </p:nvPr>
        </p:nvGraphicFramePr>
        <p:xfrm>
          <a:off x="6495426" y="2737844"/>
          <a:ext cx="350108" cy="590808"/>
        </p:xfrm>
        <a:graphic>
          <a:graphicData uri="http://schemas.openxmlformats.org/presentationml/2006/ole">
            <mc:AlternateContent xmlns:mc="http://schemas.openxmlformats.org/markup-compatibility/2006">
              <mc:Choice xmlns:v="urn:schemas-microsoft-com:vml" Requires="v">
                <p:oleObj r:id="rId4" imgW="152268" imgH="253780" progId="Equation.DSMT4">
                  <p:embed/>
                </p:oleObj>
              </mc:Choice>
              <mc:Fallback>
                <p:oleObj r:id="rId4" imgW="152268" imgH="253780" progId="Equation.DSMT4">
                  <p:embed/>
                  <p:pic>
                    <p:nvPicPr>
                      <p:cNvPr id="0" name="Object 4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5426" y="2737844"/>
                        <a:ext cx="350108" cy="590808"/>
                      </a:xfrm>
                      <a:prstGeom prst="rect">
                        <a:avLst/>
                      </a:prstGeom>
                      <a:noFill/>
                    </p:spPr>
                  </p:pic>
                </p:oleObj>
              </mc:Fallback>
            </mc:AlternateContent>
          </a:graphicData>
        </a:graphic>
      </p:graphicFrame>
      <p:sp>
        <p:nvSpPr>
          <p:cNvPr id="52" name="Rectangle 43"/>
          <p:cNvSpPr>
            <a:spLocks noChangeArrowheads="1"/>
          </p:cNvSpPr>
          <p:nvPr/>
        </p:nvSpPr>
        <p:spPr bwMode="auto">
          <a:xfrm>
            <a:off x="641762" y="2855345"/>
            <a:ext cx="2691763" cy="430887"/>
          </a:xfrm>
          <a:prstGeom prst="rect">
            <a:avLst/>
          </a:prstGeom>
        </p:spPr>
        <p:txBody>
          <a:bodyPr wrap="square">
            <a:spAutoFit/>
          </a:bodyPr>
          <a:lstStyle/>
          <a:p>
            <a:pPr algn="just"/>
            <a:r>
              <a:rPr lang="fr-FR" altLang="fr-FR" sz="2200" dirty="0">
                <a:latin typeface="Times New Roman" panose="02020603050405020304" pitchFamily="18" charset="0"/>
                <a:ea typeface="Times New Roman" panose="02020603050405020304" pitchFamily="18" charset="0"/>
              </a:rPr>
              <a:t>Son unité est le lumen</a:t>
            </a:r>
          </a:p>
        </p:txBody>
      </p:sp>
      <p:sp>
        <p:nvSpPr>
          <p:cNvPr id="53" name="Rectangle 44"/>
          <p:cNvSpPr>
            <a:spLocks noChangeArrowheads="1"/>
          </p:cNvSpPr>
          <p:nvPr/>
        </p:nvSpPr>
        <p:spPr bwMode="auto">
          <a:xfrm>
            <a:off x="3869386" y="2812923"/>
            <a:ext cx="269657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r>
              <a:rPr kumimoji="0" lang="fr-FR" altLang="fr-FR"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et son symbole est</a:t>
            </a:r>
            <a:endParaRPr kumimoji="0" lang="fr-FR" altLang="fr-FR" sz="2200" b="0" i="0" u="none" strike="noStrike" cap="none" normalizeH="0" baseline="0" dirty="0">
              <a:ln>
                <a:noFill/>
              </a:ln>
              <a:solidFill>
                <a:schemeClr val="tx1"/>
              </a:solidFill>
              <a:effectLst/>
              <a:latin typeface="Arial" panose="020B0604020202020204" pitchFamily="34" charset="0"/>
            </a:endParaRPr>
          </a:p>
        </p:txBody>
      </p:sp>
      <p:sp>
        <p:nvSpPr>
          <p:cNvPr id="55" name="Rectangle 49"/>
          <p:cNvSpPr>
            <a:spLocks noChangeArrowheads="1"/>
          </p:cNvSpPr>
          <p:nvPr/>
        </p:nvSpPr>
        <p:spPr bwMode="auto">
          <a:xfrm>
            <a:off x="399426" y="3702624"/>
            <a:ext cx="390377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Arial" panose="020B0604020202020204" pitchFamily="34" charset="0"/>
                <a:ea typeface="SimSun" panose="02010600030101010101" pitchFamily="2" charset="-122"/>
              </a:rPr>
              <a:t>1.2. </a:t>
            </a:r>
            <a:r>
              <a:rPr kumimoji="0" lang="fr-FR" altLang="fr-FR" sz="2400" b="1" i="0" u="none" strike="noStrike" cap="none" normalizeH="0" baseline="0" dirty="0">
                <a:ln>
                  <a:noFill/>
                </a:ln>
                <a:solidFill>
                  <a:schemeClr val="tx1"/>
                </a:solidFill>
                <a:effectLst/>
                <a:latin typeface="Arial" panose="020B0604020202020204" pitchFamily="34" charset="0"/>
                <a:ea typeface="SimSun" panose="02010600030101010101" pitchFamily="2" charset="-122"/>
                <a:cs typeface="Arial" panose="020B0604020202020204" pitchFamily="34" charset="0"/>
              </a:rPr>
              <a:t>Intensité lumineuse</a:t>
            </a:r>
            <a:endParaRPr kumimoji="0" lang="fr-FR" altLang="fr-FR" sz="2400" b="0" i="0" u="none" strike="noStrike" cap="none" normalizeH="0" baseline="0" dirty="0">
              <a:ln>
                <a:noFill/>
              </a:ln>
              <a:solidFill>
                <a:schemeClr val="tx1"/>
              </a:solidFill>
              <a:effectLst/>
              <a:latin typeface="Arial" panose="020B0604020202020204" pitchFamily="34" charset="0"/>
            </a:endParaRPr>
          </a:p>
        </p:txBody>
      </p:sp>
      <p:graphicFrame>
        <p:nvGraphicFramePr>
          <p:cNvPr id="56" name="Objet 55"/>
          <p:cNvGraphicFramePr>
            <a:graphicFrameLocks noChangeAspect="1"/>
          </p:cNvGraphicFramePr>
          <p:nvPr>
            <p:extLst>
              <p:ext uri="{D42A27DB-BD31-4B8C-83A1-F6EECF244321}">
                <p14:modId xmlns:p14="http://schemas.microsoft.com/office/powerpoint/2010/main" val="2293830650"/>
              </p:ext>
            </p:extLst>
          </p:nvPr>
        </p:nvGraphicFramePr>
        <p:xfrm>
          <a:off x="4225463" y="3702624"/>
          <a:ext cx="458703" cy="488297"/>
        </p:xfrm>
        <a:graphic>
          <a:graphicData uri="http://schemas.openxmlformats.org/presentationml/2006/ole">
            <mc:AlternateContent xmlns:mc="http://schemas.openxmlformats.org/markup-compatibility/2006">
              <mc:Choice xmlns:v="urn:schemas-microsoft-com:vml" Requires="v">
                <p:oleObj r:id="rId6" imgW="291847" imgH="317225" progId="Equation.DSMT4">
                  <p:embed/>
                </p:oleObj>
              </mc:Choice>
              <mc:Fallback>
                <p:oleObj r:id="rId6" imgW="291847" imgH="317225" progId="Equation.DSMT4">
                  <p:embed/>
                  <p:pic>
                    <p:nvPicPr>
                      <p:cNvPr id="0" name="Object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5463" y="3702624"/>
                        <a:ext cx="458703" cy="488297"/>
                      </a:xfrm>
                      <a:prstGeom prst="rect">
                        <a:avLst/>
                      </a:prstGeom>
                      <a:noFill/>
                    </p:spPr>
                  </p:pic>
                </p:oleObj>
              </mc:Fallback>
            </mc:AlternateContent>
          </a:graphicData>
        </a:graphic>
      </p:graphicFrame>
      <p:sp>
        <p:nvSpPr>
          <p:cNvPr id="57" name="Rectangle 56"/>
          <p:cNvSpPr/>
          <p:nvPr/>
        </p:nvSpPr>
        <p:spPr>
          <a:xfrm>
            <a:off x="512361" y="4538261"/>
            <a:ext cx="11220094" cy="1615827"/>
          </a:xfrm>
          <a:prstGeom prst="rect">
            <a:avLst/>
          </a:prstGeom>
        </p:spPr>
        <p:txBody>
          <a:bodyPr wrap="square">
            <a:spAutoFit/>
          </a:bodyPr>
          <a:lstStyle/>
          <a:p>
            <a:pPr algn="just">
              <a:lnSpc>
                <a:spcPct val="150000"/>
              </a:lnSpc>
              <a:spcBef>
                <a:spcPts val="600"/>
              </a:spcBef>
              <a:spcAft>
                <a:spcPts val="600"/>
              </a:spcAft>
            </a:pPr>
            <a:r>
              <a:rPr lang="fr-FR" sz="2200" dirty="0">
                <a:latin typeface="Times New Roman" panose="02020603050405020304" pitchFamily="18" charset="0"/>
                <a:ea typeface="SimSun" panose="02010600030101010101" pitchFamily="2" charset="-122"/>
              </a:rPr>
              <a:t>On appelle intensité lumineuse intensité émise  dans une direction donnée. C’est le rapport  du flux émis par une source formant un cône infiniment petit entourant la direction et la valeur de l’angle solide du cône.</a:t>
            </a:r>
            <a:endParaRPr lang="fr-FR" sz="2200" dirty="0">
              <a:latin typeface="Times New Roman" panose="02020603050405020304" pitchFamily="18" charset="0"/>
              <a:ea typeface="Times New Roman" panose="02020603050405020304" pitchFamily="18" charset="0"/>
            </a:endParaRPr>
          </a:p>
        </p:txBody>
      </p:sp>
      <p:graphicFrame>
        <p:nvGraphicFramePr>
          <p:cNvPr id="12" name="Objet 11"/>
          <p:cNvGraphicFramePr>
            <a:graphicFrameLocks noChangeAspect="1"/>
          </p:cNvGraphicFramePr>
          <p:nvPr>
            <p:extLst>
              <p:ext uri="{D42A27DB-BD31-4B8C-83A1-F6EECF244321}">
                <p14:modId xmlns:p14="http://schemas.microsoft.com/office/powerpoint/2010/main" val="2864220276"/>
              </p:ext>
            </p:extLst>
          </p:nvPr>
        </p:nvGraphicFramePr>
        <p:xfrm>
          <a:off x="3286940" y="1084670"/>
          <a:ext cx="350108" cy="590808"/>
        </p:xfrm>
        <a:graphic>
          <a:graphicData uri="http://schemas.openxmlformats.org/presentationml/2006/ole">
            <mc:AlternateContent xmlns:mc="http://schemas.openxmlformats.org/markup-compatibility/2006">
              <mc:Choice xmlns:v="urn:schemas-microsoft-com:vml" Requires="v">
                <p:oleObj r:id="rId4" imgW="152268" imgH="253780" progId="Equation.DSMT4">
                  <p:embed/>
                </p:oleObj>
              </mc:Choice>
              <mc:Fallback>
                <p:oleObj r:id="rId4" imgW="152268" imgH="253780" progId="Equation.DSMT4">
                  <p:embed/>
                  <p:pic>
                    <p:nvPicPr>
                      <p:cNvPr id="51" name="Objet 5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86940" y="1084670"/>
                        <a:ext cx="350108" cy="590808"/>
                      </a:xfrm>
                      <a:prstGeom prst="rect">
                        <a:avLst/>
                      </a:prstGeom>
                      <a:noFill/>
                    </p:spPr>
                  </p:pic>
                </p:oleObj>
              </mc:Fallback>
            </mc:AlternateContent>
          </a:graphicData>
        </a:graphic>
      </p:graphicFrame>
    </p:spTree>
    <p:extLst>
      <p:ext uri="{BB962C8B-B14F-4D97-AF65-F5344CB8AC3E}">
        <p14:creationId xmlns:p14="http://schemas.microsoft.com/office/powerpoint/2010/main" val="1787027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graphicFrame>
        <p:nvGraphicFramePr>
          <p:cNvPr id="4" name="Objet 3"/>
          <p:cNvGraphicFramePr>
            <a:graphicFrameLocks noChangeAspect="1"/>
          </p:cNvGraphicFramePr>
          <p:nvPr>
            <p:extLst>
              <p:ext uri="{D42A27DB-BD31-4B8C-83A1-F6EECF244321}">
                <p14:modId xmlns:p14="http://schemas.microsoft.com/office/powerpoint/2010/main" val="3504114401"/>
              </p:ext>
            </p:extLst>
          </p:nvPr>
        </p:nvGraphicFramePr>
        <p:xfrm>
          <a:off x="7882275" y="1059853"/>
          <a:ext cx="1104313" cy="793239"/>
        </p:xfrm>
        <a:graphic>
          <a:graphicData uri="http://schemas.openxmlformats.org/presentationml/2006/ole">
            <mc:AlternateContent xmlns:mc="http://schemas.openxmlformats.org/markup-compatibility/2006">
              <mc:Choice xmlns:v="urn:schemas-microsoft-com:vml" Requires="v">
                <p:oleObj r:id="rId2" imgW="672808" imgH="482391" progId="Equation.DSMT4">
                  <p:embed/>
                </p:oleObj>
              </mc:Choice>
              <mc:Fallback>
                <p:oleObj r:id="rId2" imgW="672808" imgH="482391"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82275" y="1059853"/>
                        <a:ext cx="1104313" cy="793239"/>
                      </a:xfrm>
                      <a:prstGeom prst="rect">
                        <a:avLst/>
                      </a:prstGeom>
                      <a:noFill/>
                    </p:spPr>
                  </p:pic>
                </p:oleObj>
              </mc:Fallback>
            </mc:AlternateContent>
          </a:graphicData>
        </a:graphic>
      </p:graphicFrame>
      <p:sp>
        <p:nvSpPr>
          <p:cNvPr id="9" name="Rectangle 8"/>
          <p:cNvSpPr/>
          <p:nvPr/>
        </p:nvSpPr>
        <p:spPr>
          <a:xfrm>
            <a:off x="413697" y="1244045"/>
            <a:ext cx="2911374" cy="430887"/>
          </a:xfrm>
          <a:prstGeom prst="rect">
            <a:avLst/>
          </a:prstGeom>
        </p:spPr>
        <p:txBody>
          <a:bodyPr wrap="none">
            <a:spAutoFit/>
          </a:bodyPr>
          <a:lstStyle/>
          <a:p>
            <a:r>
              <a:rPr lang="fr-FR" sz="2200" dirty="0">
                <a:latin typeface="Times New Roman" panose="02020603050405020304" pitchFamily="18" charset="0"/>
                <a:ea typeface="SimSun" panose="02010600030101010101" pitchFamily="2" charset="-122"/>
              </a:rPr>
              <a:t>Son unité est la</a:t>
            </a:r>
            <a:r>
              <a:rPr lang="fr-FR" sz="2200" b="1" dirty="0">
                <a:latin typeface="Times New Roman" panose="02020603050405020304" pitchFamily="18" charset="0"/>
                <a:ea typeface="SimSun" panose="02010600030101010101" pitchFamily="2" charset="-122"/>
              </a:rPr>
              <a:t> candela</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3387621303"/>
              </p:ext>
            </p:extLst>
          </p:nvPr>
        </p:nvGraphicFramePr>
        <p:xfrm>
          <a:off x="3259224" y="1278535"/>
          <a:ext cx="571512" cy="438602"/>
        </p:xfrm>
        <a:graphic>
          <a:graphicData uri="http://schemas.openxmlformats.org/presentationml/2006/ole">
            <mc:AlternateContent xmlns:mc="http://schemas.openxmlformats.org/markup-compatibility/2006">
              <mc:Choice xmlns:v="urn:schemas-microsoft-com:vml" Requires="v">
                <p:oleObj r:id="rId4" imgW="406048" imgH="317225" progId="Equation.DSMT4">
                  <p:embed/>
                </p:oleObj>
              </mc:Choice>
              <mc:Fallback>
                <p:oleObj r:id="rId4" imgW="406048" imgH="317225" progId="Equation.DSMT4">
                  <p:embed/>
                  <p:pic>
                    <p:nvPicPr>
                      <p:cNvPr id="65" name="Objet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59224" y="1278535"/>
                        <a:ext cx="571512" cy="438602"/>
                      </a:xfrm>
                      <a:prstGeom prst="rect">
                        <a:avLst/>
                      </a:prstGeom>
                      <a:noFill/>
                    </p:spPr>
                  </p:pic>
                </p:oleObj>
              </mc:Fallback>
            </mc:AlternateContent>
          </a:graphicData>
        </a:graphic>
      </p:graphicFrame>
      <p:sp>
        <p:nvSpPr>
          <p:cNvPr id="11" name="Rectangle 58"/>
          <p:cNvSpPr>
            <a:spLocks noChangeArrowheads="1"/>
          </p:cNvSpPr>
          <p:nvPr/>
        </p:nvSpPr>
        <p:spPr bwMode="auto">
          <a:xfrm>
            <a:off x="3745408" y="1251533"/>
            <a:ext cx="240001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et son symbole est</a:t>
            </a:r>
            <a:endParaRPr kumimoji="0" lang="fr-FR" altLang="fr-FR" sz="2200" b="0" i="0" u="none" strike="noStrike" cap="none" normalizeH="0" baseline="0" dirty="0">
              <a:ln>
                <a:noFill/>
              </a:ln>
              <a:solidFill>
                <a:schemeClr val="tx1"/>
              </a:solidFill>
              <a:effectLst/>
              <a:latin typeface="Arial" panose="020B0604020202020204" pitchFamily="34" charset="0"/>
            </a:endParaRPr>
          </a:p>
        </p:txBody>
      </p:sp>
      <p:graphicFrame>
        <p:nvGraphicFramePr>
          <p:cNvPr id="12" name="Objet 11"/>
          <p:cNvGraphicFramePr>
            <a:graphicFrameLocks noChangeAspect="1"/>
          </p:cNvGraphicFramePr>
          <p:nvPr>
            <p:extLst>
              <p:ext uri="{D42A27DB-BD31-4B8C-83A1-F6EECF244321}">
                <p14:modId xmlns:p14="http://schemas.microsoft.com/office/powerpoint/2010/main" val="2075928553"/>
              </p:ext>
            </p:extLst>
          </p:nvPr>
        </p:nvGraphicFramePr>
        <p:xfrm>
          <a:off x="6119744" y="1278535"/>
          <a:ext cx="271144" cy="355876"/>
        </p:xfrm>
        <a:graphic>
          <a:graphicData uri="http://schemas.openxmlformats.org/presentationml/2006/ole">
            <mc:AlternateContent xmlns:mc="http://schemas.openxmlformats.org/markup-compatibility/2006">
              <mc:Choice xmlns:v="urn:schemas-microsoft-com:vml" Requires="v">
                <p:oleObj r:id="rId6" imgW="152268" imgH="203024" progId="Equation.DSMT4">
                  <p:embed/>
                </p:oleObj>
              </mc:Choice>
              <mc:Fallback>
                <p:oleObj r:id="rId6" imgW="152268" imgH="203024" progId="Equation.DSMT4">
                  <p:embed/>
                  <p:pic>
                    <p:nvPicPr>
                      <p:cNvPr id="67" name="Objet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19744" y="1278535"/>
                        <a:ext cx="271144" cy="355876"/>
                      </a:xfrm>
                      <a:prstGeom prst="rect">
                        <a:avLst/>
                      </a:prstGeom>
                      <a:noFill/>
                    </p:spPr>
                  </p:pic>
                </p:oleObj>
              </mc:Fallback>
            </mc:AlternateContent>
          </a:graphicData>
        </a:graphic>
      </p:graphicFrame>
      <p:graphicFrame>
        <p:nvGraphicFramePr>
          <p:cNvPr id="13" name="Objet 12"/>
          <p:cNvGraphicFramePr>
            <a:graphicFrameLocks noChangeAspect="1"/>
          </p:cNvGraphicFramePr>
          <p:nvPr>
            <p:extLst>
              <p:ext uri="{D42A27DB-BD31-4B8C-83A1-F6EECF244321}">
                <p14:modId xmlns:p14="http://schemas.microsoft.com/office/powerpoint/2010/main" val="3854662422"/>
              </p:ext>
            </p:extLst>
          </p:nvPr>
        </p:nvGraphicFramePr>
        <p:xfrm>
          <a:off x="1096185" y="2437375"/>
          <a:ext cx="295275" cy="387548"/>
        </p:xfrm>
        <a:graphic>
          <a:graphicData uri="http://schemas.openxmlformats.org/presentationml/2006/ole">
            <mc:AlternateContent xmlns:mc="http://schemas.openxmlformats.org/markup-compatibility/2006">
              <mc:Choice xmlns:v="urn:schemas-microsoft-com:vml" Requires="v">
                <p:oleObj r:id="rId6" imgW="152268" imgH="203024" progId="Equation.DSMT4">
                  <p:embed/>
                </p:oleObj>
              </mc:Choice>
              <mc:Fallback>
                <p:oleObj r:id="rId6" imgW="152268" imgH="203024"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96185" y="2437375"/>
                        <a:ext cx="295275" cy="387548"/>
                      </a:xfrm>
                      <a:prstGeom prst="rect">
                        <a:avLst/>
                      </a:prstGeom>
                      <a:noFill/>
                    </p:spPr>
                  </p:pic>
                </p:oleObj>
              </mc:Fallback>
            </mc:AlternateContent>
          </a:graphicData>
        </a:graphic>
      </p:graphicFrame>
      <p:graphicFrame>
        <p:nvGraphicFramePr>
          <p:cNvPr id="14" name="Objet 13"/>
          <p:cNvGraphicFramePr>
            <a:graphicFrameLocks noChangeAspect="1"/>
          </p:cNvGraphicFramePr>
          <p:nvPr>
            <p:extLst>
              <p:ext uri="{D42A27DB-BD31-4B8C-83A1-F6EECF244321}">
                <p14:modId xmlns:p14="http://schemas.microsoft.com/office/powerpoint/2010/main" val="3004973025"/>
              </p:ext>
            </p:extLst>
          </p:nvPr>
        </p:nvGraphicFramePr>
        <p:xfrm>
          <a:off x="4222048" y="2457808"/>
          <a:ext cx="639497" cy="495610"/>
        </p:xfrm>
        <a:graphic>
          <a:graphicData uri="http://schemas.openxmlformats.org/presentationml/2006/ole">
            <mc:AlternateContent xmlns:mc="http://schemas.openxmlformats.org/markup-compatibility/2006">
              <mc:Choice xmlns:v="urn:schemas-microsoft-com:vml" Requires="v">
                <p:oleObj r:id="rId9" imgW="380835" imgH="291973" progId="Equation.DSMT4">
                  <p:embed/>
                </p:oleObj>
              </mc:Choice>
              <mc:Fallback>
                <p:oleObj r:id="rId9" imgW="380835" imgH="291973" progId="Equation.DSMT4">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22048" y="2457808"/>
                        <a:ext cx="639497" cy="495610"/>
                      </a:xfrm>
                      <a:prstGeom prst="rect">
                        <a:avLst/>
                      </a:prstGeom>
                      <a:noFill/>
                    </p:spPr>
                  </p:pic>
                </p:oleObj>
              </mc:Fallback>
            </mc:AlternateContent>
          </a:graphicData>
        </a:graphic>
      </p:graphicFrame>
      <p:graphicFrame>
        <p:nvGraphicFramePr>
          <p:cNvPr id="15" name="Objet 14"/>
          <p:cNvGraphicFramePr>
            <a:graphicFrameLocks noChangeAspect="1"/>
          </p:cNvGraphicFramePr>
          <p:nvPr>
            <p:extLst>
              <p:ext uri="{D42A27DB-BD31-4B8C-83A1-F6EECF244321}">
                <p14:modId xmlns:p14="http://schemas.microsoft.com/office/powerpoint/2010/main" val="943699291"/>
              </p:ext>
            </p:extLst>
          </p:nvPr>
        </p:nvGraphicFramePr>
        <p:xfrm>
          <a:off x="1029509" y="2974686"/>
          <a:ext cx="428625" cy="373319"/>
        </p:xfrm>
        <a:graphic>
          <a:graphicData uri="http://schemas.openxmlformats.org/presentationml/2006/ole">
            <mc:AlternateContent xmlns:mc="http://schemas.openxmlformats.org/markup-compatibility/2006">
              <mc:Choice xmlns:v="urn:schemas-microsoft-com:vml" Requires="v">
                <p:oleObj r:id="rId11" imgW="291973" imgH="253890" progId="Equation.DSMT4">
                  <p:embed/>
                </p:oleObj>
              </mc:Choice>
              <mc:Fallback>
                <p:oleObj r:id="rId11" imgW="291973" imgH="25389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29509" y="2974686"/>
                        <a:ext cx="428625" cy="373319"/>
                      </a:xfrm>
                      <a:prstGeom prst="rect">
                        <a:avLst/>
                      </a:prstGeom>
                      <a:noFill/>
                    </p:spPr>
                  </p:pic>
                </p:oleObj>
              </mc:Fallback>
            </mc:AlternateContent>
          </a:graphicData>
        </a:graphic>
      </p:graphicFrame>
      <p:graphicFrame>
        <p:nvGraphicFramePr>
          <p:cNvPr id="16" name="Objet 15"/>
          <p:cNvGraphicFramePr>
            <a:graphicFrameLocks noChangeAspect="1"/>
          </p:cNvGraphicFramePr>
          <p:nvPr>
            <p:extLst>
              <p:ext uri="{D42A27DB-BD31-4B8C-83A1-F6EECF244321}">
                <p14:modId xmlns:p14="http://schemas.microsoft.com/office/powerpoint/2010/main" val="1904935282"/>
              </p:ext>
            </p:extLst>
          </p:nvPr>
        </p:nvGraphicFramePr>
        <p:xfrm>
          <a:off x="3619477" y="2892268"/>
          <a:ext cx="627662" cy="486438"/>
        </p:xfrm>
        <a:graphic>
          <a:graphicData uri="http://schemas.openxmlformats.org/presentationml/2006/ole">
            <mc:AlternateContent xmlns:mc="http://schemas.openxmlformats.org/markup-compatibility/2006">
              <mc:Choice xmlns:v="urn:schemas-microsoft-com:vml" Requires="v">
                <p:oleObj r:id="rId13" imgW="380835" imgH="291973" progId="Equation.DSMT4">
                  <p:embed/>
                </p:oleObj>
              </mc:Choice>
              <mc:Fallback>
                <p:oleObj r:id="rId13" imgW="380835" imgH="291973" progId="Equation.DSMT4">
                  <p:embed/>
                  <p:pic>
                    <p:nvPicPr>
                      <p:cNvPr id="0"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19477" y="2892268"/>
                        <a:ext cx="627662" cy="486438"/>
                      </a:xfrm>
                      <a:prstGeom prst="rect">
                        <a:avLst/>
                      </a:prstGeom>
                      <a:noFill/>
                    </p:spPr>
                  </p:pic>
                </p:oleObj>
              </mc:Fallback>
            </mc:AlternateContent>
          </a:graphicData>
        </a:graphic>
      </p:graphicFrame>
      <p:graphicFrame>
        <p:nvGraphicFramePr>
          <p:cNvPr id="17" name="Objet 16"/>
          <p:cNvGraphicFramePr>
            <a:graphicFrameLocks noChangeAspect="1"/>
          </p:cNvGraphicFramePr>
          <p:nvPr>
            <p:extLst>
              <p:ext uri="{D42A27DB-BD31-4B8C-83A1-F6EECF244321}">
                <p14:modId xmlns:p14="http://schemas.microsoft.com/office/powerpoint/2010/main" val="2398701415"/>
              </p:ext>
            </p:extLst>
          </p:nvPr>
        </p:nvGraphicFramePr>
        <p:xfrm>
          <a:off x="946541" y="3538040"/>
          <a:ext cx="511593" cy="336190"/>
        </p:xfrm>
        <a:graphic>
          <a:graphicData uri="http://schemas.openxmlformats.org/presentationml/2006/ole">
            <mc:AlternateContent xmlns:mc="http://schemas.openxmlformats.org/markup-compatibility/2006">
              <mc:Choice xmlns:v="urn:schemas-microsoft-com:vml" Requires="v">
                <p:oleObj r:id="rId15" imgW="330057" imgH="215806" progId="Equation.DSMT4">
                  <p:embed/>
                </p:oleObj>
              </mc:Choice>
              <mc:Fallback>
                <p:oleObj r:id="rId15" imgW="330057" imgH="215806" progId="Equation.DSMT4">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46541" y="3538040"/>
                        <a:ext cx="511593" cy="336190"/>
                      </a:xfrm>
                      <a:prstGeom prst="rect">
                        <a:avLst/>
                      </a:prstGeom>
                      <a:noFill/>
                    </p:spPr>
                  </p:pic>
                </p:oleObj>
              </mc:Fallback>
            </mc:AlternateContent>
          </a:graphicData>
        </a:graphic>
      </p:graphicFrame>
      <p:graphicFrame>
        <p:nvGraphicFramePr>
          <p:cNvPr id="18" name="Objet 17"/>
          <p:cNvGraphicFramePr>
            <a:graphicFrameLocks noChangeAspect="1"/>
          </p:cNvGraphicFramePr>
          <p:nvPr>
            <p:extLst>
              <p:ext uri="{D42A27DB-BD31-4B8C-83A1-F6EECF244321}">
                <p14:modId xmlns:p14="http://schemas.microsoft.com/office/powerpoint/2010/main" val="2948425961"/>
              </p:ext>
            </p:extLst>
          </p:nvPr>
        </p:nvGraphicFramePr>
        <p:xfrm>
          <a:off x="3419481" y="3440084"/>
          <a:ext cx="657419" cy="452889"/>
        </p:xfrm>
        <a:graphic>
          <a:graphicData uri="http://schemas.openxmlformats.org/presentationml/2006/ole">
            <mc:AlternateContent xmlns:mc="http://schemas.openxmlformats.org/markup-compatibility/2006">
              <mc:Choice xmlns:v="urn:schemas-microsoft-com:vml" Requires="v">
                <p:oleObj r:id="rId17" imgW="431613" imgH="291973" progId="Equation.DSMT4">
                  <p:embed/>
                </p:oleObj>
              </mc:Choice>
              <mc:Fallback>
                <p:oleObj r:id="rId17" imgW="431613" imgH="291973" progId="Equation.DSMT4">
                  <p:embed/>
                  <p:pic>
                    <p:nvPicPr>
                      <p:cNvPr id="0" name="Object 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19481" y="3440084"/>
                        <a:ext cx="657419" cy="452889"/>
                      </a:xfrm>
                      <a:prstGeom prst="rect">
                        <a:avLst/>
                      </a:prstGeom>
                      <a:noFill/>
                    </p:spPr>
                  </p:pic>
                </p:oleObj>
              </mc:Fallback>
            </mc:AlternateContent>
          </a:graphicData>
        </a:graphic>
      </p:graphicFrame>
      <p:sp>
        <p:nvSpPr>
          <p:cNvPr id="19" name="Rectangle 12"/>
          <p:cNvSpPr>
            <a:spLocks noChangeArrowheads="1"/>
          </p:cNvSpPr>
          <p:nvPr/>
        </p:nvSpPr>
        <p:spPr bwMode="auto">
          <a:xfrm>
            <a:off x="703713" y="1922223"/>
            <a:ext cx="129653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Avec :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0" name="Rectangle 13"/>
          <p:cNvSpPr>
            <a:spLocks noChangeArrowheads="1"/>
          </p:cNvSpPr>
          <p:nvPr/>
        </p:nvSpPr>
        <p:spPr bwMode="auto">
          <a:xfrm>
            <a:off x="1280217" y="2415705"/>
            <a:ext cx="294183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Intensité lumineuse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2" name="Rectangle 15"/>
          <p:cNvSpPr>
            <a:spLocks noChangeArrowheads="1"/>
          </p:cNvSpPr>
          <p:nvPr/>
        </p:nvSpPr>
        <p:spPr bwMode="auto">
          <a:xfrm>
            <a:off x="1280217" y="2907970"/>
            <a:ext cx="239520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Flux lumineux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4" name="Rectangle 17"/>
          <p:cNvSpPr>
            <a:spLocks noChangeArrowheads="1"/>
          </p:cNvSpPr>
          <p:nvPr/>
        </p:nvSpPr>
        <p:spPr bwMode="auto">
          <a:xfrm>
            <a:off x="1280217" y="3447069"/>
            <a:ext cx="2158411"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 Angle solide en</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6" name="Rectangle 47"/>
          <p:cNvSpPr>
            <a:spLocks noChangeArrowheads="1"/>
          </p:cNvSpPr>
          <p:nvPr/>
        </p:nvSpPr>
        <p:spPr bwMode="auto">
          <a:xfrm>
            <a:off x="150582" y="4114795"/>
            <a:ext cx="232230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1.3. Éclairement</a:t>
            </a:r>
            <a:endParaRPr kumimoji="0" lang="fr-FR" altLang="fr-FR"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27" name="Objet 26"/>
          <p:cNvGraphicFramePr>
            <a:graphicFrameLocks noChangeAspect="1"/>
          </p:cNvGraphicFramePr>
          <p:nvPr>
            <p:extLst>
              <p:ext uri="{D42A27DB-BD31-4B8C-83A1-F6EECF244321}">
                <p14:modId xmlns:p14="http://schemas.microsoft.com/office/powerpoint/2010/main" val="846267023"/>
              </p:ext>
            </p:extLst>
          </p:nvPr>
        </p:nvGraphicFramePr>
        <p:xfrm>
          <a:off x="2384975" y="4130184"/>
          <a:ext cx="515049" cy="472128"/>
        </p:xfrm>
        <a:graphic>
          <a:graphicData uri="http://schemas.openxmlformats.org/presentationml/2006/ole">
            <mc:AlternateContent xmlns:mc="http://schemas.openxmlformats.org/markup-compatibility/2006">
              <mc:Choice xmlns:v="urn:schemas-microsoft-com:vml" Requires="v">
                <p:oleObj r:id="rId19" imgW="342603" imgH="317225" progId="Equation.DSMT4">
                  <p:embed/>
                </p:oleObj>
              </mc:Choice>
              <mc:Fallback>
                <p:oleObj r:id="rId19" imgW="342603" imgH="317225" progId="Equation.DSMT4">
                  <p:embed/>
                  <p:pic>
                    <p:nvPicPr>
                      <p:cNvPr id="0" name="Object 46"/>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384975" y="4130184"/>
                        <a:ext cx="515049" cy="472128"/>
                      </a:xfrm>
                      <a:prstGeom prst="rect">
                        <a:avLst/>
                      </a:prstGeom>
                      <a:noFill/>
                    </p:spPr>
                  </p:pic>
                </p:oleObj>
              </mc:Fallback>
            </mc:AlternateContent>
          </a:graphicData>
        </a:graphic>
      </p:graphicFrame>
      <p:sp>
        <p:nvSpPr>
          <p:cNvPr id="28" name="Rectangle 27"/>
          <p:cNvSpPr/>
          <p:nvPr/>
        </p:nvSpPr>
        <p:spPr>
          <a:xfrm>
            <a:off x="182222" y="4667125"/>
            <a:ext cx="11662775" cy="1107996"/>
          </a:xfrm>
          <a:prstGeom prst="rect">
            <a:avLst/>
          </a:prstGeom>
        </p:spPr>
        <p:txBody>
          <a:bodyPr wrap="square">
            <a:spAutoFit/>
          </a:bodyPr>
          <a:lstStyle/>
          <a:p>
            <a:pPr>
              <a:lnSpc>
                <a:spcPct val="150000"/>
              </a:lnSpc>
            </a:pPr>
            <a:r>
              <a:rPr lang="fr-FR" sz="2200" dirty="0">
                <a:latin typeface="Times New Roman" panose="02020603050405020304" pitchFamily="18" charset="0"/>
                <a:ea typeface="Times New Roman" panose="02020603050405020304" pitchFamily="18" charset="0"/>
                <a:cs typeface="Times New Roman" panose="02020603050405020304" pitchFamily="18" charset="0"/>
              </a:rPr>
              <a:t>On appelle l’éclairement en un point d’une surface, le rapport du flux lumineux         </a:t>
            </a:r>
            <a:r>
              <a:rPr lang="fr-FR" sz="2200" dirty="0">
                <a:latin typeface="Times New Roman" panose="02020603050405020304" pitchFamily="18" charset="0"/>
                <a:cs typeface="Times New Roman" panose="02020603050405020304" pitchFamily="18" charset="0"/>
              </a:rPr>
              <a:t>arrivant sur une </a:t>
            </a:r>
          </a:p>
          <a:p>
            <a:pPr>
              <a:lnSpc>
                <a:spcPct val="150000"/>
              </a:lnSpc>
            </a:pPr>
            <a:r>
              <a:rPr lang="fr-FR" sz="2200" dirty="0">
                <a:latin typeface="Times New Roman" panose="02020603050405020304" pitchFamily="18" charset="0"/>
                <a:cs typeface="Times New Roman" panose="02020603050405020304" pitchFamily="18" charset="0"/>
              </a:rPr>
              <a:t>surface infiniment petite entourant ce point par l’aire          de cette surface.</a:t>
            </a:r>
            <a:r>
              <a:rPr lang="fr-FR" sz="2200"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cs typeface="Times New Roman" panose="02020603050405020304" pitchFamily="18" charset="0"/>
            </a:endParaRPr>
          </a:p>
        </p:txBody>
      </p:sp>
      <p:sp>
        <p:nvSpPr>
          <p:cNvPr id="29" name="Rectangle 59"/>
          <p:cNvSpPr>
            <a:spLocks noChangeArrowheads="1"/>
          </p:cNvSpPr>
          <p:nvPr/>
        </p:nvSpPr>
        <p:spPr bwMode="auto">
          <a:xfrm>
            <a:off x="9580728" y="5049672"/>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graphicFrame>
        <p:nvGraphicFramePr>
          <p:cNvPr id="30" name="Objet 29"/>
          <p:cNvGraphicFramePr>
            <a:graphicFrameLocks noChangeAspect="1"/>
          </p:cNvGraphicFramePr>
          <p:nvPr>
            <p:extLst>
              <p:ext uri="{D42A27DB-BD31-4B8C-83A1-F6EECF244321}">
                <p14:modId xmlns:p14="http://schemas.microsoft.com/office/powerpoint/2010/main" val="2125067935"/>
              </p:ext>
            </p:extLst>
          </p:nvPr>
        </p:nvGraphicFramePr>
        <p:xfrm>
          <a:off x="9232395" y="4852848"/>
          <a:ext cx="450376" cy="392263"/>
        </p:xfrm>
        <a:graphic>
          <a:graphicData uri="http://schemas.openxmlformats.org/presentationml/2006/ole">
            <mc:AlternateContent xmlns:mc="http://schemas.openxmlformats.org/markup-compatibility/2006">
              <mc:Choice xmlns:v="urn:schemas-microsoft-com:vml" Requires="v">
                <p:oleObj r:id="rId11" imgW="291973" imgH="253890" progId="Equation.DSMT4">
                  <p:embed/>
                </p:oleObj>
              </mc:Choice>
              <mc:Fallback>
                <p:oleObj r:id="rId11" imgW="291973" imgH="253890" progId="Equation.DSMT4">
                  <p:embed/>
                  <p:pic>
                    <p:nvPicPr>
                      <p:cNvPr id="0" name="Object 5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9232395" y="4852848"/>
                        <a:ext cx="450376" cy="392263"/>
                      </a:xfrm>
                      <a:prstGeom prst="rect">
                        <a:avLst/>
                      </a:prstGeom>
                      <a:noFill/>
                    </p:spPr>
                  </p:pic>
                </p:oleObj>
              </mc:Fallback>
            </mc:AlternateContent>
          </a:graphicData>
        </a:graphic>
      </p:graphicFrame>
      <p:sp>
        <p:nvSpPr>
          <p:cNvPr id="31" name="Rectangle 61"/>
          <p:cNvSpPr>
            <a:spLocks noChangeArrowheads="1"/>
          </p:cNvSpPr>
          <p:nvPr/>
        </p:nvSpPr>
        <p:spPr bwMode="auto">
          <a:xfrm>
            <a:off x="0" y="-1"/>
            <a:ext cx="1825973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r-FR"/>
          </a:p>
        </p:txBody>
      </p:sp>
      <p:graphicFrame>
        <p:nvGraphicFramePr>
          <p:cNvPr id="32" name="Objet 31"/>
          <p:cNvGraphicFramePr>
            <a:graphicFrameLocks noChangeAspect="1"/>
          </p:cNvGraphicFramePr>
          <p:nvPr>
            <p:extLst>
              <p:ext uri="{D42A27DB-BD31-4B8C-83A1-F6EECF244321}">
                <p14:modId xmlns:p14="http://schemas.microsoft.com/office/powerpoint/2010/main" val="1510774951"/>
              </p:ext>
            </p:extLst>
          </p:nvPr>
        </p:nvGraphicFramePr>
        <p:xfrm>
          <a:off x="6316451" y="5319827"/>
          <a:ext cx="464176" cy="368140"/>
        </p:xfrm>
        <a:graphic>
          <a:graphicData uri="http://schemas.openxmlformats.org/presentationml/2006/ole">
            <mc:AlternateContent xmlns:mc="http://schemas.openxmlformats.org/markup-compatibility/2006">
              <mc:Choice xmlns:v="urn:schemas-microsoft-com:vml" Requires="v">
                <p:oleObj r:id="rId22" imgW="279279" imgH="215806" progId="Equation.DSMT4">
                  <p:embed/>
                </p:oleObj>
              </mc:Choice>
              <mc:Fallback>
                <p:oleObj r:id="rId22" imgW="279279" imgH="215806" progId="Equation.DSMT4">
                  <p:embed/>
                  <p:pic>
                    <p:nvPicPr>
                      <p:cNvPr id="0" name="Object 6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316451" y="5319827"/>
                        <a:ext cx="464176" cy="368140"/>
                      </a:xfrm>
                      <a:prstGeom prst="rect">
                        <a:avLst/>
                      </a:prstGeom>
                      <a:noFill/>
                    </p:spPr>
                  </p:pic>
                </p:oleObj>
              </mc:Fallback>
            </mc:AlternateContent>
          </a:graphicData>
        </a:graphic>
      </p:graphicFrame>
      <p:graphicFrame>
        <p:nvGraphicFramePr>
          <p:cNvPr id="33" name="Objet 32"/>
          <p:cNvGraphicFramePr>
            <a:graphicFrameLocks noChangeAspect="1"/>
          </p:cNvGraphicFramePr>
          <p:nvPr>
            <p:extLst>
              <p:ext uri="{D42A27DB-BD31-4B8C-83A1-F6EECF244321}">
                <p14:modId xmlns:p14="http://schemas.microsoft.com/office/powerpoint/2010/main" val="1980147338"/>
              </p:ext>
            </p:extLst>
          </p:nvPr>
        </p:nvGraphicFramePr>
        <p:xfrm>
          <a:off x="1824606" y="5941533"/>
          <a:ext cx="598598" cy="421739"/>
        </p:xfrm>
        <a:graphic>
          <a:graphicData uri="http://schemas.openxmlformats.org/presentationml/2006/ole">
            <mc:AlternateContent xmlns:mc="http://schemas.openxmlformats.org/markup-compatibility/2006">
              <mc:Choice xmlns:v="urn:schemas-microsoft-com:vml" Requires="v">
                <p:oleObj r:id="rId24" imgW="418918" imgH="291973" progId="Equation.DSMT4">
                  <p:embed/>
                </p:oleObj>
              </mc:Choice>
              <mc:Fallback>
                <p:oleObj r:id="rId24" imgW="418918" imgH="291973" progId="Equation.DSMT4">
                  <p:embed/>
                  <p:pic>
                    <p:nvPicPr>
                      <p:cNvPr id="0" name="Object 7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824606" y="5941533"/>
                        <a:ext cx="598598" cy="421739"/>
                      </a:xfrm>
                      <a:prstGeom prst="rect">
                        <a:avLst/>
                      </a:prstGeom>
                      <a:noFill/>
                    </p:spPr>
                  </p:pic>
                </p:oleObj>
              </mc:Fallback>
            </mc:AlternateContent>
          </a:graphicData>
        </a:graphic>
      </p:graphicFrame>
      <p:graphicFrame>
        <p:nvGraphicFramePr>
          <p:cNvPr id="34" name="Objet 33"/>
          <p:cNvGraphicFramePr>
            <a:graphicFrameLocks noChangeAspect="1"/>
          </p:cNvGraphicFramePr>
          <p:nvPr>
            <p:extLst>
              <p:ext uri="{D42A27DB-BD31-4B8C-83A1-F6EECF244321}">
                <p14:modId xmlns:p14="http://schemas.microsoft.com/office/powerpoint/2010/main" val="2600826263"/>
              </p:ext>
            </p:extLst>
          </p:nvPr>
        </p:nvGraphicFramePr>
        <p:xfrm>
          <a:off x="2862760" y="5900163"/>
          <a:ext cx="1015355" cy="487370"/>
        </p:xfrm>
        <a:graphic>
          <a:graphicData uri="http://schemas.openxmlformats.org/presentationml/2006/ole">
            <mc:AlternateContent xmlns:mc="http://schemas.openxmlformats.org/markup-compatibility/2006">
              <mc:Choice xmlns:v="urn:schemas-microsoft-com:vml" Requires="v">
                <p:oleObj r:id="rId26" imgW="710891" imgH="342751" progId="Equation.DSMT4">
                  <p:embed/>
                </p:oleObj>
              </mc:Choice>
              <mc:Fallback>
                <p:oleObj r:id="rId26" imgW="710891" imgH="342751" progId="Equation.DSMT4">
                  <p:embed/>
                  <p:pic>
                    <p:nvPicPr>
                      <p:cNvPr id="0" name="Object 7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2862760" y="5900163"/>
                        <a:ext cx="1015355" cy="487370"/>
                      </a:xfrm>
                      <a:prstGeom prst="rect">
                        <a:avLst/>
                      </a:prstGeom>
                      <a:noFill/>
                    </p:spPr>
                  </p:pic>
                </p:oleObj>
              </mc:Fallback>
            </mc:AlternateContent>
          </a:graphicData>
        </a:graphic>
      </p:graphicFrame>
      <p:graphicFrame>
        <p:nvGraphicFramePr>
          <p:cNvPr id="35" name="Objet 34"/>
          <p:cNvGraphicFramePr>
            <a:graphicFrameLocks noChangeAspect="1"/>
          </p:cNvGraphicFramePr>
          <p:nvPr>
            <p:extLst>
              <p:ext uri="{D42A27DB-BD31-4B8C-83A1-F6EECF244321}">
                <p14:modId xmlns:p14="http://schemas.microsoft.com/office/powerpoint/2010/main" val="1407411963"/>
              </p:ext>
            </p:extLst>
          </p:nvPr>
        </p:nvGraphicFramePr>
        <p:xfrm>
          <a:off x="6255316" y="5928152"/>
          <a:ext cx="305333" cy="320600"/>
        </p:xfrm>
        <a:graphic>
          <a:graphicData uri="http://schemas.openxmlformats.org/presentationml/2006/ole">
            <mc:AlternateContent xmlns:mc="http://schemas.openxmlformats.org/markup-compatibility/2006">
              <mc:Choice xmlns:v="urn:schemas-microsoft-com:vml" Requires="v">
                <p:oleObj r:id="rId28" imgW="190417" imgH="203112" progId="Equation.DSMT4">
                  <p:embed/>
                </p:oleObj>
              </mc:Choice>
              <mc:Fallback>
                <p:oleObj r:id="rId28" imgW="190417" imgH="203112" progId="Equation.DSMT4">
                  <p:embed/>
                  <p:pic>
                    <p:nvPicPr>
                      <p:cNvPr id="0" name="Object 74"/>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6255316" y="5928152"/>
                        <a:ext cx="305333" cy="320600"/>
                      </a:xfrm>
                      <a:prstGeom prst="rect">
                        <a:avLst/>
                      </a:prstGeom>
                      <a:noFill/>
                    </p:spPr>
                  </p:pic>
                </p:oleObj>
              </mc:Fallback>
            </mc:AlternateContent>
          </a:graphicData>
        </a:graphic>
      </p:graphicFrame>
      <p:sp>
        <p:nvSpPr>
          <p:cNvPr id="36" name="Rectangle 77"/>
          <p:cNvSpPr>
            <a:spLocks noChangeArrowheads="1"/>
          </p:cNvSpPr>
          <p:nvPr/>
        </p:nvSpPr>
        <p:spPr bwMode="auto">
          <a:xfrm>
            <a:off x="205069" y="5900163"/>
            <a:ext cx="164179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Son unité est</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37" name="Rectangle 78"/>
          <p:cNvSpPr>
            <a:spLocks noChangeArrowheads="1"/>
          </p:cNvSpPr>
          <p:nvPr/>
        </p:nvSpPr>
        <p:spPr bwMode="auto">
          <a:xfrm>
            <a:off x="2359422" y="5885948"/>
            <a:ext cx="466794"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0" name="Rectangle 39"/>
          <p:cNvSpPr/>
          <p:nvPr/>
        </p:nvSpPr>
        <p:spPr>
          <a:xfrm>
            <a:off x="3876199" y="5860215"/>
            <a:ext cx="2400016"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 et son symbole est</a:t>
            </a:r>
            <a:endParaRPr lang="fr-FR" sz="2200" dirty="0"/>
          </a:p>
        </p:txBody>
      </p:sp>
      <p:graphicFrame>
        <p:nvGraphicFramePr>
          <p:cNvPr id="42" name="Objet 41"/>
          <p:cNvGraphicFramePr>
            <a:graphicFrameLocks noChangeAspect="1"/>
          </p:cNvGraphicFramePr>
          <p:nvPr>
            <p:extLst>
              <p:ext uri="{D42A27DB-BD31-4B8C-83A1-F6EECF244321}">
                <p14:modId xmlns:p14="http://schemas.microsoft.com/office/powerpoint/2010/main" val="2244141257"/>
              </p:ext>
            </p:extLst>
          </p:nvPr>
        </p:nvGraphicFramePr>
        <p:xfrm>
          <a:off x="7326198" y="5705583"/>
          <a:ext cx="1070451" cy="768916"/>
        </p:xfrm>
        <a:graphic>
          <a:graphicData uri="http://schemas.openxmlformats.org/presentationml/2006/ole">
            <mc:AlternateContent xmlns:mc="http://schemas.openxmlformats.org/markup-compatibility/2006">
              <mc:Choice xmlns:v="urn:schemas-microsoft-com:vml" Requires="v">
                <p:oleObj r:id="rId30" imgW="672808" imgH="482391" progId="Equation.DSMT4">
                  <p:embed/>
                </p:oleObj>
              </mc:Choice>
              <mc:Fallback>
                <p:oleObj r:id="rId30" imgW="672808" imgH="482391" progId="Equation.DSMT4">
                  <p:embed/>
                  <p:pic>
                    <p:nvPicPr>
                      <p:cNvPr id="0" name="Object 14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7326198" y="5705583"/>
                        <a:ext cx="1070451" cy="768916"/>
                      </a:xfrm>
                      <a:prstGeom prst="rect">
                        <a:avLst/>
                      </a:prstGeom>
                      <a:noFill/>
                    </p:spPr>
                  </p:pic>
                </p:oleObj>
              </mc:Fallback>
            </mc:AlternateContent>
          </a:graphicData>
        </a:graphic>
      </p:graphicFrame>
    </p:spTree>
    <p:extLst>
      <p:ext uri="{BB962C8B-B14F-4D97-AF65-F5344CB8AC3E}">
        <p14:creationId xmlns:p14="http://schemas.microsoft.com/office/powerpoint/2010/main" val="1743725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oneTexte 7"/>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2" name="Rectangle 2"/>
          <p:cNvSpPr>
            <a:spLocks noChangeArrowheads="1"/>
          </p:cNvSpPr>
          <p:nvPr/>
        </p:nvSpPr>
        <p:spPr bwMode="auto">
          <a:xfrm>
            <a:off x="232014" y="1021349"/>
            <a:ext cx="2388359"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400"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1.4. Luminance</a:t>
            </a:r>
            <a:endParaRPr kumimoji="0" lang="fr-FR" altLang="fr-FR"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3" name="Objet 2"/>
          <p:cNvGraphicFramePr>
            <a:graphicFrameLocks noChangeAspect="1"/>
          </p:cNvGraphicFramePr>
          <p:nvPr>
            <p:extLst>
              <p:ext uri="{D42A27DB-BD31-4B8C-83A1-F6EECF244321}">
                <p14:modId xmlns:p14="http://schemas.microsoft.com/office/powerpoint/2010/main" val="3456650690"/>
              </p:ext>
            </p:extLst>
          </p:nvPr>
        </p:nvGraphicFramePr>
        <p:xfrm>
          <a:off x="2405420" y="1050876"/>
          <a:ext cx="504968" cy="504968"/>
        </p:xfrm>
        <a:graphic>
          <a:graphicData uri="http://schemas.openxmlformats.org/presentationml/2006/ole">
            <mc:AlternateContent xmlns:mc="http://schemas.openxmlformats.org/markup-compatibility/2006">
              <mc:Choice xmlns:v="urn:schemas-microsoft-com:vml" Requires="v">
                <p:oleObj r:id="rId2" imgW="317225" imgH="317225" progId="Equation.DSMT4">
                  <p:embed/>
                </p:oleObj>
              </mc:Choice>
              <mc:Fallback>
                <p:oleObj r:id="rId2" imgW="317225" imgH="317225"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5420" y="1050876"/>
                        <a:ext cx="504968" cy="504968"/>
                      </a:xfrm>
                      <a:prstGeom prst="rect">
                        <a:avLst/>
                      </a:prstGeom>
                      <a:noFill/>
                    </p:spPr>
                  </p:pic>
                </p:oleObj>
              </mc:Fallback>
            </mc:AlternateContent>
          </a:graphicData>
        </a:graphic>
      </p:graphicFrame>
      <p:sp>
        <p:nvSpPr>
          <p:cNvPr id="4" name="Rectangle 3"/>
          <p:cNvSpPr/>
          <p:nvPr/>
        </p:nvSpPr>
        <p:spPr>
          <a:xfrm>
            <a:off x="359390" y="1668776"/>
            <a:ext cx="11172967" cy="1561581"/>
          </a:xfrm>
          <a:prstGeom prst="rect">
            <a:avLst/>
          </a:prstGeom>
        </p:spPr>
        <p:txBody>
          <a:bodyPr wrap="square">
            <a:spAutoFit/>
          </a:bodyPr>
          <a:lstStyle/>
          <a:p>
            <a:pPr algn="just">
              <a:lnSpc>
                <a:spcPct val="150000"/>
              </a:lnSpc>
            </a:pPr>
            <a:r>
              <a:rPr lang="fr-FR" sz="2200" dirty="0">
                <a:latin typeface="Times New Roman" panose="02020603050405020304" pitchFamily="18" charset="0"/>
                <a:ea typeface="Times New Roman" panose="02020603050405020304" pitchFamily="18" charset="0"/>
              </a:rPr>
              <a:t> On appelle luminance en un point d’une surface, le quotient de l’intensité lumineuse émise dans la direction donnée, par la surface de la projection orthogonale de cet élément qui est infiniment petit sur un plan perpendiculaire à cette direction.</a:t>
            </a:r>
            <a:endParaRPr lang="fr-FR" sz="2200" dirty="0"/>
          </a:p>
        </p:txBody>
      </p:sp>
      <p:sp>
        <p:nvSpPr>
          <p:cNvPr id="9" name="Rectangle 8"/>
          <p:cNvSpPr/>
          <p:nvPr/>
        </p:nvSpPr>
        <p:spPr>
          <a:xfrm>
            <a:off x="341198" y="3416119"/>
            <a:ext cx="4980851"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Son unité est la </a:t>
            </a:r>
            <a:r>
              <a:rPr lang="fr-FR" sz="2200" b="1" dirty="0" err="1">
                <a:latin typeface="Times New Roman" panose="02020603050405020304" pitchFamily="18" charset="0"/>
                <a:ea typeface="Times New Roman" panose="02020603050405020304" pitchFamily="18" charset="0"/>
              </a:rPr>
              <a:t>condéla</a:t>
            </a:r>
            <a:r>
              <a:rPr lang="fr-FR" sz="2200" dirty="0">
                <a:latin typeface="Times New Roman" panose="02020603050405020304" pitchFamily="18" charset="0"/>
                <a:ea typeface="Times New Roman" panose="02020603050405020304" pitchFamily="18" charset="0"/>
              </a:rPr>
              <a:t> par </a:t>
            </a:r>
            <a:r>
              <a:rPr lang="fr-FR" sz="2200" b="1" dirty="0">
                <a:latin typeface="Times New Roman" panose="02020603050405020304" pitchFamily="18" charset="0"/>
                <a:ea typeface="Times New Roman" panose="02020603050405020304" pitchFamily="18" charset="0"/>
              </a:rPr>
              <a:t>m²</a:t>
            </a:r>
            <a:r>
              <a:rPr lang="fr-FR" sz="2200" dirty="0">
                <a:latin typeface="Times New Roman" panose="02020603050405020304" pitchFamily="18" charset="0"/>
                <a:ea typeface="Times New Roman" panose="02020603050405020304" pitchFamily="18" charset="0"/>
              </a:rPr>
              <a:t> ou le </a:t>
            </a:r>
            <a:r>
              <a:rPr lang="fr-FR" sz="2200" b="1" dirty="0">
                <a:latin typeface="Times New Roman" panose="02020603050405020304" pitchFamily="18" charset="0"/>
                <a:ea typeface="Times New Roman" panose="02020603050405020304" pitchFamily="18" charset="0"/>
              </a:rPr>
              <a:t>nit</a:t>
            </a:r>
            <a:r>
              <a:rPr lang="fr-FR" sz="2200" dirty="0">
                <a:latin typeface="Times New Roman" panose="02020603050405020304" pitchFamily="18" charset="0"/>
                <a:ea typeface="Times New Roman" panose="02020603050405020304" pitchFamily="18" charset="0"/>
              </a:rPr>
              <a:t> : </a:t>
            </a:r>
            <a:endParaRPr lang="fr-FR" sz="2200" dirty="0"/>
          </a:p>
        </p:txBody>
      </p:sp>
      <p:graphicFrame>
        <p:nvGraphicFramePr>
          <p:cNvPr id="11" name="Objet 10"/>
          <p:cNvGraphicFramePr>
            <a:graphicFrameLocks noChangeAspect="1"/>
          </p:cNvGraphicFramePr>
          <p:nvPr>
            <p:extLst>
              <p:ext uri="{D42A27DB-BD31-4B8C-83A1-F6EECF244321}">
                <p14:modId xmlns:p14="http://schemas.microsoft.com/office/powerpoint/2010/main" val="759145019"/>
              </p:ext>
            </p:extLst>
          </p:nvPr>
        </p:nvGraphicFramePr>
        <p:xfrm>
          <a:off x="5199027" y="3416119"/>
          <a:ext cx="1116065" cy="528662"/>
        </p:xfrm>
        <a:graphic>
          <a:graphicData uri="http://schemas.openxmlformats.org/presentationml/2006/ole">
            <mc:AlternateContent xmlns:mc="http://schemas.openxmlformats.org/markup-compatibility/2006">
              <mc:Choice xmlns:v="urn:schemas-microsoft-com:vml" Requires="v">
                <p:oleObj r:id="rId4" imgW="723586" imgH="342751" progId="Equation.DSMT4">
                  <p:embed/>
                </p:oleObj>
              </mc:Choice>
              <mc:Fallback>
                <p:oleObj r:id="rId4" imgW="723586" imgH="342751" progId="Equation.DSMT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99027" y="3416119"/>
                        <a:ext cx="1116065" cy="528662"/>
                      </a:xfrm>
                      <a:prstGeom prst="rect">
                        <a:avLst/>
                      </a:prstGeom>
                      <a:noFill/>
                    </p:spPr>
                  </p:pic>
                </p:oleObj>
              </mc:Fallback>
            </mc:AlternateContent>
          </a:graphicData>
        </a:graphic>
      </p:graphicFrame>
      <p:sp>
        <p:nvSpPr>
          <p:cNvPr id="12" name="Rectangle 8"/>
          <p:cNvSpPr>
            <a:spLocks noChangeArrowheads="1"/>
          </p:cNvSpPr>
          <p:nvPr/>
        </p:nvSpPr>
        <p:spPr bwMode="auto">
          <a:xfrm>
            <a:off x="6315092" y="3463315"/>
            <a:ext cx="529312"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Ou</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13" name="Objet 12"/>
          <p:cNvGraphicFramePr>
            <a:graphicFrameLocks noChangeAspect="1"/>
          </p:cNvGraphicFramePr>
          <p:nvPr>
            <p:extLst>
              <p:ext uri="{D42A27DB-BD31-4B8C-83A1-F6EECF244321}">
                <p14:modId xmlns:p14="http://schemas.microsoft.com/office/powerpoint/2010/main" val="1972777411"/>
              </p:ext>
            </p:extLst>
          </p:nvPr>
        </p:nvGraphicFramePr>
        <p:xfrm>
          <a:off x="6844406" y="3463315"/>
          <a:ext cx="586751" cy="423007"/>
        </p:xfrm>
        <a:graphic>
          <a:graphicData uri="http://schemas.openxmlformats.org/presentationml/2006/ole">
            <mc:AlternateContent xmlns:mc="http://schemas.openxmlformats.org/markup-compatibility/2006">
              <mc:Choice xmlns:v="urn:schemas-microsoft-com:vml" Requires="v">
                <p:oleObj r:id="rId6" imgW="406048" imgH="291847" progId="Equation.DSMT4">
                  <p:embed/>
                </p:oleObj>
              </mc:Choice>
              <mc:Fallback>
                <p:oleObj r:id="rId6" imgW="406048" imgH="291847"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44406" y="3463315"/>
                        <a:ext cx="586751" cy="423007"/>
                      </a:xfrm>
                      <a:prstGeom prst="rect">
                        <a:avLst/>
                      </a:prstGeom>
                      <a:noFill/>
                    </p:spPr>
                  </p:pic>
                </p:oleObj>
              </mc:Fallback>
            </mc:AlternateContent>
          </a:graphicData>
        </a:graphic>
      </p:graphicFrame>
      <p:sp>
        <p:nvSpPr>
          <p:cNvPr id="14" name="Rectangle 9"/>
          <p:cNvSpPr>
            <a:spLocks noChangeArrowheads="1"/>
          </p:cNvSpPr>
          <p:nvPr/>
        </p:nvSpPr>
        <p:spPr bwMode="auto">
          <a:xfrm>
            <a:off x="0" y="2952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100" b="0" i="0" u="none" strike="noStrike" cap="none" normalizeH="0" baseline="0">
                <a:ln>
                  <a:noFill/>
                </a:ln>
                <a:solidFill>
                  <a:schemeClr val="tx1"/>
                </a:solidFill>
                <a:effectLst/>
                <a:latin typeface="Arial" panose="020B0604020202020204" pitchFamily="34" charset="0"/>
              </a:rPr>
              <a:t> </a:t>
            </a:r>
            <a:endParaRPr kumimoji="0" lang="fr-FR" altLang="fr-FR" sz="1800" b="0" i="0" u="none" strike="noStrike" cap="none" normalizeH="0" baseline="0">
              <a:ln>
                <a:noFill/>
              </a:ln>
              <a:solidFill>
                <a:schemeClr val="tx1"/>
              </a:solidFill>
              <a:effectLst/>
              <a:latin typeface="Arial" panose="020B0604020202020204" pitchFamily="34" charset="0"/>
            </a:endParaRPr>
          </a:p>
        </p:txBody>
      </p:sp>
      <p:pic>
        <p:nvPicPr>
          <p:cNvPr id="20" name="Image 1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52900" y="4075802"/>
            <a:ext cx="3886200" cy="2266950"/>
          </a:xfrm>
          <a:prstGeom prst="rect">
            <a:avLst/>
          </a:prstGeom>
        </p:spPr>
      </p:pic>
      <p:pic>
        <p:nvPicPr>
          <p:cNvPr id="11277" name="Picture 13"/>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0" y="0"/>
            <a:ext cx="161925" cy="2000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4141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graphicFrame>
        <p:nvGraphicFramePr>
          <p:cNvPr id="4" name="Objet 3"/>
          <p:cNvGraphicFramePr>
            <a:graphicFrameLocks noChangeAspect="1"/>
          </p:cNvGraphicFramePr>
          <p:nvPr>
            <p:extLst>
              <p:ext uri="{D42A27DB-BD31-4B8C-83A1-F6EECF244321}">
                <p14:modId xmlns:p14="http://schemas.microsoft.com/office/powerpoint/2010/main" val="127287816"/>
              </p:ext>
            </p:extLst>
          </p:nvPr>
        </p:nvGraphicFramePr>
        <p:xfrm>
          <a:off x="4557630" y="1187344"/>
          <a:ext cx="2203273" cy="1003116"/>
        </p:xfrm>
        <a:graphic>
          <a:graphicData uri="http://schemas.openxmlformats.org/presentationml/2006/ole">
            <mc:AlternateContent xmlns:mc="http://schemas.openxmlformats.org/markup-compatibility/2006">
              <mc:Choice xmlns:v="urn:schemas-microsoft-com:vml" Requires="v">
                <p:oleObj r:id="rId2" imgW="1167893" imgH="533169" progId="Equation.DSMT4">
                  <p:embed/>
                </p:oleObj>
              </mc:Choice>
              <mc:Fallback>
                <p:oleObj r:id="rId2" imgW="1167893" imgH="533169"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57630" y="1187344"/>
                        <a:ext cx="2203273" cy="1003116"/>
                      </a:xfrm>
                      <a:prstGeom prst="rect">
                        <a:avLst/>
                      </a:prstGeom>
                      <a:noFill/>
                    </p:spPr>
                  </p:pic>
                </p:oleObj>
              </mc:Fallback>
            </mc:AlternateContent>
          </a:graphicData>
        </a:graphic>
      </p:graphicFrame>
      <p:sp>
        <p:nvSpPr>
          <p:cNvPr id="8" name="Rectangle 7"/>
          <p:cNvSpPr/>
          <p:nvPr/>
        </p:nvSpPr>
        <p:spPr>
          <a:xfrm>
            <a:off x="236557" y="2548207"/>
            <a:ext cx="10845421" cy="430887"/>
          </a:xfrm>
          <a:prstGeom prst="rect">
            <a:avLst/>
          </a:prstGeom>
        </p:spPr>
        <p:txBody>
          <a:bodyPr wrap="square">
            <a:spAutoFit/>
          </a:bodyPr>
          <a:lstStyle/>
          <a:p>
            <a:r>
              <a:rPr lang="fr-FR" sz="2200" dirty="0">
                <a:latin typeface="Times New Roman" panose="02020603050405020304" pitchFamily="18" charset="0"/>
                <a:ea typeface="SimSun" panose="02010600030101010101" pitchFamily="2" charset="-122"/>
              </a:rPr>
              <a:t> La luminance dépend donc à la fois de l’éclairement et du pouvoir réflecteur de la surface.</a:t>
            </a:r>
            <a:endParaRPr lang="fr-FR" sz="2200" dirty="0"/>
          </a:p>
        </p:txBody>
      </p:sp>
      <p:graphicFrame>
        <p:nvGraphicFramePr>
          <p:cNvPr id="10" name="Objet 9"/>
          <p:cNvGraphicFramePr>
            <a:graphicFrameLocks noChangeAspect="1"/>
          </p:cNvGraphicFramePr>
          <p:nvPr>
            <p:extLst>
              <p:ext uri="{D42A27DB-BD31-4B8C-83A1-F6EECF244321}">
                <p14:modId xmlns:p14="http://schemas.microsoft.com/office/powerpoint/2010/main" val="3532476339"/>
              </p:ext>
            </p:extLst>
          </p:nvPr>
        </p:nvGraphicFramePr>
        <p:xfrm>
          <a:off x="3752538" y="3336841"/>
          <a:ext cx="3765055" cy="2544354"/>
        </p:xfrm>
        <a:graphic>
          <a:graphicData uri="http://schemas.openxmlformats.org/presentationml/2006/ole">
            <mc:AlternateContent xmlns:mc="http://schemas.openxmlformats.org/markup-compatibility/2006">
              <mc:Choice xmlns:v="urn:schemas-microsoft-com:vml" Requires="v">
                <p:oleObj r:id="rId4" imgW="2438400" imgH="1651000" progId="Equation.DSMT4">
                  <p:embed/>
                </p:oleObj>
              </mc:Choice>
              <mc:Fallback>
                <p:oleObj r:id="rId4" imgW="2438400" imgH="165100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52538" y="3336841"/>
                        <a:ext cx="3765055" cy="2544354"/>
                      </a:xfrm>
                      <a:prstGeom prst="rect">
                        <a:avLst/>
                      </a:prstGeom>
                      <a:noFill/>
                    </p:spPr>
                  </p:pic>
                </p:oleObj>
              </mc:Fallback>
            </mc:AlternateContent>
          </a:graphicData>
        </a:graphic>
      </p:graphicFrame>
    </p:spTree>
    <p:extLst>
      <p:ext uri="{BB962C8B-B14F-4D97-AF65-F5344CB8AC3E}">
        <p14:creationId xmlns:p14="http://schemas.microsoft.com/office/powerpoint/2010/main" val="1502666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4303197" y="145254"/>
            <a:ext cx="3339549"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DEFINITIONS</a:t>
            </a:r>
            <a:endParaRPr lang="fr-FR" sz="11500" b="1" cap="small" dirty="0">
              <a:solidFill>
                <a:srgbClr val="FF0000"/>
              </a:solidFill>
            </a:endParaRPr>
          </a:p>
        </p:txBody>
      </p:sp>
      <p:sp>
        <p:nvSpPr>
          <p:cNvPr id="3" name="Rectangle 2"/>
          <p:cNvSpPr/>
          <p:nvPr/>
        </p:nvSpPr>
        <p:spPr>
          <a:xfrm>
            <a:off x="156869" y="900120"/>
            <a:ext cx="4146328" cy="579967"/>
          </a:xfrm>
          <a:prstGeom prst="rect">
            <a:avLst/>
          </a:prstGeom>
        </p:spPr>
        <p:txBody>
          <a:bodyPr wrap="none">
            <a:spAutoFit/>
          </a:bodyPr>
          <a:lstStyle/>
          <a:p>
            <a:pPr marR="759460" algn="just">
              <a:lnSpc>
                <a:spcPct val="150000"/>
              </a:lnSpc>
              <a:spcBef>
                <a:spcPts val="600"/>
              </a:spcBef>
              <a:spcAft>
                <a:spcPts val="600"/>
              </a:spcAft>
            </a:pPr>
            <a:r>
              <a:rPr lang="fr-FR" sz="2400" b="1" dirty="0">
                <a:latin typeface="Times New Roman" panose="02020603050405020304" pitchFamily="18" charset="0"/>
                <a:ea typeface="Times New Roman" panose="02020603050405020304" pitchFamily="18" charset="0"/>
                <a:cs typeface="Times New Roman" panose="02020603050405020304" pitchFamily="18" charset="0"/>
              </a:rPr>
              <a:t>1.5. Efficacité lumineuse</a:t>
            </a:r>
            <a:endParaRPr lang="fr-FR" sz="24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angle 4"/>
          <p:cNvSpPr/>
          <p:nvPr/>
        </p:nvSpPr>
        <p:spPr>
          <a:xfrm>
            <a:off x="454925" y="1588622"/>
            <a:ext cx="10913660" cy="2277547"/>
          </a:xfrm>
          <a:prstGeom prst="rect">
            <a:avLst/>
          </a:prstGeom>
        </p:spPr>
        <p:txBody>
          <a:bodyPr wrap="square">
            <a:spAutoFit/>
          </a:bodyPr>
          <a:lstStyle/>
          <a:p>
            <a:pPr marR="45720" algn="just">
              <a:lnSpc>
                <a:spcPct val="200000"/>
              </a:lnSpc>
              <a:spcBef>
                <a:spcPts val="600"/>
              </a:spcBef>
              <a:spcAft>
                <a:spcPts val="600"/>
              </a:spcAft>
              <a:tabLst>
                <a:tab pos="5715000" algn="l"/>
              </a:tabLst>
            </a:pPr>
            <a:r>
              <a:rPr lang="fr-FR" sz="2200" dirty="0">
                <a:latin typeface="Times New Roman" panose="02020603050405020304" pitchFamily="18" charset="0"/>
                <a:ea typeface="Times New Roman" panose="02020603050405020304" pitchFamily="18" charset="0"/>
              </a:rPr>
              <a:t>C’est le rapport du flux lumineux émis par une lampe par la puissance consommée.</a:t>
            </a:r>
          </a:p>
          <a:p>
            <a:pPr marR="110490" algn="just">
              <a:lnSpc>
                <a:spcPct val="200000"/>
              </a:lnSpc>
              <a:spcBef>
                <a:spcPts val="600"/>
              </a:spcBef>
              <a:spcAft>
                <a:spcPts val="600"/>
              </a:spcAft>
            </a:pPr>
            <a:r>
              <a:rPr lang="fr-FR" sz="2200" dirty="0">
                <a:latin typeface="Times New Roman" panose="02020603050405020304" pitchFamily="18" charset="0"/>
                <a:ea typeface="Times New Roman" panose="02020603050405020304" pitchFamily="18" charset="0"/>
              </a:rPr>
              <a:t>Elle est définie comme tant le rapport du flux lumineux émis dans toutes les directions du côté de la surface émettrice.</a:t>
            </a:r>
          </a:p>
        </p:txBody>
      </p:sp>
      <p:sp>
        <p:nvSpPr>
          <p:cNvPr id="16" name="Rectangle 15"/>
          <p:cNvSpPr/>
          <p:nvPr/>
        </p:nvSpPr>
        <p:spPr>
          <a:xfrm>
            <a:off x="400333" y="4149263"/>
            <a:ext cx="3501280" cy="430887"/>
          </a:xfrm>
          <a:prstGeom prst="rect">
            <a:avLst/>
          </a:prstGeom>
        </p:spPr>
        <p:txBody>
          <a:bodyPr wrap="none">
            <a:spAutoFit/>
          </a:bodyPr>
          <a:lstStyle/>
          <a:p>
            <a:r>
              <a:rPr lang="fr-FR" sz="2200" dirty="0">
                <a:latin typeface="Times New Roman" panose="02020603050405020304" pitchFamily="18" charset="0"/>
                <a:ea typeface="Times New Roman" panose="02020603050405020304" pitchFamily="18" charset="0"/>
              </a:rPr>
              <a:t>Son unité est </a:t>
            </a:r>
            <a:r>
              <a:rPr lang="fr-FR" sz="2200" b="1" dirty="0">
                <a:latin typeface="Times New Roman" panose="02020603050405020304" pitchFamily="18" charset="0"/>
                <a:ea typeface="Times New Roman" panose="02020603050405020304" pitchFamily="18" charset="0"/>
              </a:rPr>
              <a:t>lumen</a:t>
            </a:r>
            <a:r>
              <a:rPr lang="fr-FR" sz="2200" dirty="0">
                <a:latin typeface="Times New Roman" panose="02020603050405020304" pitchFamily="18" charset="0"/>
                <a:ea typeface="Times New Roman" panose="02020603050405020304" pitchFamily="18" charset="0"/>
              </a:rPr>
              <a:t> par </a:t>
            </a:r>
            <a:r>
              <a:rPr lang="fr-FR" sz="2200" b="1" dirty="0">
                <a:latin typeface="Times New Roman" panose="02020603050405020304" pitchFamily="18" charset="0"/>
                <a:ea typeface="Times New Roman" panose="02020603050405020304" pitchFamily="18" charset="0"/>
              </a:rPr>
              <a:t>watt</a:t>
            </a:r>
            <a:endParaRPr lang="fr-FR" sz="2200" dirty="0"/>
          </a:p>
        </p:txBody>
      </p:sp>
      <p:graphicFrame>
        <p:nvGraphicFramePr>
          <p:cNvPr id="18" name="Objet 17"/>
          <p:cNvGraphicFramePr>
            <a:graphicFrameLocks noChangeAspect="1"/>
          </p:cNvGraphicFramePr>
          <p:nvPr>
            <p:extLst>
              <p:ext uri="{D42A27DB-BD31-4B8C-83A1-F6EECF244321}">
                <p14:modId xmlns:p14="http://schemas.microsoft.com/office/powerpoint/2010/main" val="4019419435"/>
              </p:ext>
            </p:extLst>
          </p:nvPr>
        </p:nvGraphicFramePr>
        <p:xfrm>
          <a:off x="3901613" y="4184918"/>
          <a:ext cx="815962" cy="395232"/>
        </p:xfrm>
        <a:graphic>
          <a:graphicData uri="http://schemas.openxmlformats.org/presentationml/2006/ole">
            <mc:AlternateContent xmlns:mc="http://schemas.openxmlformats.org/markup-compatibility/2006">
              <mc:Choice xmlns:v="urn:schemas-microsoft-com:vml" Requires="v">
                <p:oleObj r:id="rId2" imgW="609336" imgH="291973" progId="Equation.DSMT4">
                  <p:embed/>
                </p:oleObj>
              </mc:Choice>
              <mc:Fallback>
                <p:oleObj r:id="rId2" imgW="609336" imgH="291973" progId="Equation.DSMT4">
                  <p:embed/>
                  <p:pic>
                    <p:nvPicPr>
                      <p:cNvPr id="0" name="Object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1613" y="4184918"/>
                        <a:ext cx="815962" cy="395232"/>
                      </a:xfrm>
                      <a:prstGeom prst="rect">
                        <a:avLst/>
                      </a:prstGeom>
                      <a:noFill/>
                    </p:spPr>
                  </p:pic>
                </p:oleObj>
              </mc:Fallback>
            </mc:AlternateContent>
          </a:graphicData>
        </a:graphic>
      </p:graphicFrame>
      <p:sp>
        <p:nvSpPr>
          <p:cNvPr id="19" name="Rectangle 18"/>
          <p:cNvSpPr/>
          <p:nvPr/>
        </p:nvSpPr>
        <p:spPr>
          <a:xfrm>
            <a:off x="4657155" y="4149263"/>
            <a:ext cx="2400016" cy="430887"/>
          </a:xfrm>
          <a:prstGeom prst="rect">
            <a:avLst/>
          </a:prstGeom>
        </p:spPr>
        <p:txBody>
          <a:bodyPr wrap="none">
            <a:spAutoFit/>
          </a:bodyPr>
          <a:lstStyle/>
          <a:p>
            <a:r>
              <a:rPr lang="fr-FR" sz="2200" b="1" dirty="0">
                <a:latin typeface="Times New Roman" panose="02020603050405020304" pitchFamily="18" charset="0"/>
                <a:ea typeface="Times New Roman" panose="02020603050405020304" pitchFamily="18" charset="0"/>
              </a:rPr>
              <a:t>, </a:t>
            </a:r>
            <a:r>
              <a:rPr lang="fr-FR" sz="2200" dirty="0">
                <a:latin typeface="Times New Roman" panose="02020603050405020304" pitchFamily="18" charset="0"/>
                <a:ea typeface="Times New Roman" panose="02020603050405020304" pitchFamily="18" charset="0"/>
              </a:rPr>
              <a:t>et son symbole est</a:t>
            </a:r>
            <a:endParaRPr lang="fr-FR" sz="2200" dirty="0"/>
          </a:p>
        </p:txBody>
      </p:sp>
      <p:graphicFrame>
        <p:nvGraphicFramePr>
          <p:cNvPr id="21" name="Objet 20"/>
          <p:cNvGraphicFramePr>
            <a:graphicFrameLocks noChangeAspect="1"/>
          </p:cNvGraphicFramePr>
          <p:nvPr>
            <p:extLst>
              <p:ext uri="{D42A27DB-BD31-4B8C-83A1-F6EECF244321}">
                <p14:modId xmlns:p14="http://schemas.microsoft.com/office/powerpoint/2010/main" val="2602467555"/>
              </p:ext>
            </p:extLst>
          </p:nvPr>
        </p:nvGraphicFramePr>
        <p:xfrm>
          <a:off x="7057171" y="4228398"/>
          <a:ext cx="259633" cy="272615"/>
        </p:xfrm>
        <a:graphic>
          <a:graphicData uri="http://schemas.openxmlformats.org/presentationml/2006/ole">
            <mc:AlternateContent xmlns:mc="http://schemas.openxmlformats.org/markup-compatibility/2006">
              <mc:Choice xmlns:v="urn:schemas-microsoft-com:vml" Requires="v">
                <p:oleObj r:id="rId4" imgW="190417" imgH="203112" progId="Equation.DSMT4">
                  <p:embed/>
                </p:oleObj>
              </mc:Choice>
              <mc:Fallback>
                <p:oleObj r:id="rId4" imgW="190417" imgH="203112"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57171" y="4228398"/>
                        <a:ext cx="259633" cy="272615"/>
                      </a:xfrm>
                      <a:prstGeom prst="rect">
                        <a:avLst/>
                      </a:prstGeom>
                      <a:noFill/>
                    </p:spPr>
                  </p:pic>
                </p:oleObj>
              </mc:Fallback>
            </mc:AlternateContent>
          </a:graphicData>
        </a:graphic>
      </p:graphicFrame>
      <mc:AlternateContent xmlns:mc="http://schemas.openxmlformats.org/markup-compatibility/2006" xmlns:a14="http://schemas.microsoft.com/office/drawing/2010/main">
        <mc:Choice Requires="a14">
          <p:sp>
            <p:nvSpPr>
              <p:cNvPr id="2" name="ZoneTexte 1"/>
              <p:cNvSpPr txBox="1"/>
              <p:nvPr/>
            </p:nvSpPr>
            <p:spPr>
              <a:xfrm>
                <a:off x="4657155" y="5240614"/>
                <a:ext cx="1350691" cy="82176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sz="2800" b="0" i="1" smtClean="0">
                          <a:latin typeface="Cambria Math" panose="02040503050406030204" pitchFamily="18" charset="0"/>
                        </a:rPr>
                        <m:t>𝑅</m:t>
                      </m:r>
                      <m:r>
                        <a:rPr lang="fr-FR" sz="2800" b="0" i="1" smtClean="0">
                          <a:latin typeface="Cambria Math" panose="02040503050406030204" pitchFamily="18" charset="0"/>
                        </a:rPr>
                        <m:t>= </m:t>
                      </m:r>
                      <m:f>
                        <m:fPr>
                          <m:ctrlPr>
                            <a:rPr lang="fr-FR" sz="2800" b="0" i="1" smtClean="0">
                              <a:latin typeface="Cambria Math" panose="02040503050406030204" pitchFamily="18" charset="0"/>
                            </a:rPr>
                          </m:ctrlPr>
                        </m:fPr>
                        <m:num>
                          <m:r>
                            <a:rPr lang="fr-FR" sz="2800" b="0" i="1" smtClean="0">
                              <a:latin typeface="Cambria Math" panose="02040503050406030204" pitchFamily="18" charset="0"/>
                            </a:rPr>
                            <m:t>𝑑</m:t>
                          </m:r>
                          <m:r>
                            <a:rPr lang="fr-FR" sz="2800" b="0" i="1" smtClean="0">
                              <a:latin typeface="Cambria Math" panose="02040503050406030204" pitchFamily="18" charset="0"/>
                              <a:ea typeface="Cambria Math" panose="02040503050406030204" pitchFamily="18" charset="0"/>
                            </a:rPr>
                            <m:t>∅</m:t>
                          </m:r>
                        </m:num>
                        <m:den>
                          <m:r>
                            <a:rPr lang="fr-FR" sz="2800" b="0" i="1" smtClean="0">
                              <a:latin typeface="Cambria Math" panose="02040503050406030204" pitchFamily="18" charset="0"/>
                            </a:rPr>
                            <m:t>𝑑𝑤</m:t>
                          </m:r>
                        </m:den>
                      </m:f>
                    </m:oMath>
                  </m:oMathPara>
                </a14:m>
                <a:endParaRPr lang="fr-FR" sz="2800" dirty="0"/>
              </a:p>
            </p:txBody>
          </p:sp>
        </mc:Choice>
        <mc:Fallback xmlns="">
          <p:sp>
            <p:nvSpPr>
              <p:cNvPr id="2" name="ZoneTexte 1"/>
              <p:cNvSpPr txBox="1">
                <a:spLocks noRot="1" noChangeAspect="1" noMove="1" noResize="1" noEditPoints="1" noAdjustHandles="1" noChangeArrowheads="1" noChangeShapeType="1" noTextEdit="1"/>
              </p:cNvSpPr>
              <p:nvPr/>
            </p:nvSpPr>
            <p:spPr>
              <a:xfrm>
                <a:off x="4657155" y="5240614"/>
                <a:ext cx="1350691" cy="821763"/>
              </a:xfrm>
              <a:prstGeom prst="rect">
                <a:avLst/>
              </a:prstGeom>
              <a:blipFill>
                <a:blip r:embed="rId7"/>
                <a:stretch>
                  <a:fillRect/>
                </a:stretch>
              </a:blipFill>
            </p:spPr>
            <p:txBody>
              <a:bodyPr/>
              <a:lstStyle/>
              <a:p>
                <a:r>
                  <a:rPr lang="fr-FR">
                    <a:noFill/>
                  </a:rPr>
                  <a:t> </a:t>
                </a:r>
              </a:p>
            </p:txBody>
          </p:sp>
        </mc:Fallback>
      </mc:AlternateContent>
    </p:spTree>
    <p:extLst>
      <p:ext uri="{BB962C8B-B14F-4D97-AF65-F5344CB8AC3E}">
        <p14:creationId xmlns:p14="http://schemas.microsoft.com/office/powerpoint/2010/main" val="2891683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67CCBCC-FD14-4ED2-A5D6-B8065FC7D68E}"/>
              </a:ext>
            </a:extLst>
          </p:cNvPr>
          <p:cNvSpPr txBox="1"/>
          <p:nvPr/>
        </p:nvSpPr>
        <p:spPr>
          <a:xfrm>
            <a:off x="3757485" y="172549"/>
            <a:ext cx="4677030"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TYPE D’IMPLANTATION</a:t>
            </a:r>
            <a:endParaRPr lang="fr-FR" sz="11500" b="1" cap="small" dirty="0">
              <a:solidFill>
                <a:srgbClr val="FF0000"/>
              </a:solidFill>
            </a:endParaRPr>
          </a:p>
        </p:txBody>
      </p:sp>
      <p:pic>
        <p:nvPicPr>
          <p:cNvPr id="6" name="Image 5">
            <a:extLst>
              <a:ext uri="{FF2B5EF4-FFF2-40B4-BE49-F238E27FC236}">
                <a16:creationId xmlns:a16="http://schemas.microsoft.com/office/drawing/2014/main" id="{B7E4D1AB-7DB2-4CAA-83E1-E4AE76F68616}"/>
              </a:ext>
            </a:extLst>
          </p:cNvPr>
          <p:cNvPicPr>
            <a:picLocks noChangeAspect="1"/>
          </p:cNvPicPr>
          <p:nvPr/>
        </p:nvPicPr>
        <p:blipFill rotWithShape="1">
          <a:blip r:embed="rId2"/>
          <a:srcRect b="14676"/>
          <a:stretch/>
        </p:blipFill>
        <p:spPr>
          <a:xfrm>
            <a:off x="646471" y="1027643"/>
            <a:ext cx="10899058" cy="5657808"/>
          </a:xfrm>
          <a:prstGeom prst="rect">
            <a:avLst/>
          </a:prstGeom>
        </p:spPr>
      </p:pic>
    </p:spTree>
    <p:extLst>
      <p:ext uri="{BB962C8B-B14F-4D97-AF65-F5344CB8AC3E}">
        <p14:creationId xmlns:p14="http://schemas.microsoft.com/office/powerpoint/2010/main" val="28749090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p:cNvSpPr txBox="1"/>
          <p:nvPr/>
        </p:nvSpPr>
        <p:spPr>
          <a:xfrm>
            <a:off x="3866468" y="172549"/>
            <a:ext cx="4677030" cy="646331"/>
          </a:xfrm>
          <a:prstGeom prst="rect">
            <a:avLst/>
          </a:prstGeom>
          <a:solidFill>
            <a:srgbClr val="FFFF00"/>
          </a:solidFill>
          <a:ln w="28575">
            <a:solidFill>
              <a:schemeClr val="accent2">
                <a:lumMod val="5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fr-FR" sz="3600" b="1" dirty="0">
                <a:solidFill>
                  <a:srgbClr val="FF0000"/>
                </a:solidFill>
              </a:rPr>
              <a:t>TYPE D’IMPLANTATION</a:t>
            </a:r>
            <a:endParaRPr lang="fr-FR" sz="11500" b="1" cap="small" dirty="0">
              <a:solidFill>
                <a:srgbClr val="FF0000"/>
              </a:solidFill>
            </a:endParaRPr>
          </a:p>
        </p:txBody>
      </p:sp>
      <p:sp>
        <p:nvSpPr>
          <p:cNvPr id="2" name="Rectangle 1"/>
          <p:cNvSpPr/>
          <p:nvPr/>
        </p:nvSpPr>
        <p:spPr>
          <a:xfrm>
            <a:off x="288624" y="1342923"/>
            <a:ext cx="11832718" cy="600164"/>
          </a:xfrm>
          <a:prstGeom prst="rect">
            <a:avLst/>
          </a:prstGeom>
        </p:spPr>
        <p:txBody>
          <a:bodyPr wrap="square">
            <a:spAutoFit/>
          </a:bodyPr>
          <a:lstStyle/>
          <a:p>
            <a:pPr marR="759460" algn="just">
              <a:lnSpc>
                <a:spcPct val="150000"/>
              </a:lnSpc>
            </a:pPr>
            <a:r>
              <a:rPr lang="fr-FR" sz="2200" dirty="0">
                <a:latin typeface="Times New Roman" panose="02020603050405020304" pitchFamily="18" charset="0"/>
                <a:ea typeface="SimSun" panose="02010600030101010101" pitchFamily="2" charset="-122"/>
              </a:rPr>
              <a:t>Le type d’implantation varie en fonction du type de voies. On distingue 4 types d’implantation : </a:t>
            </a:r>
            <a:endParaRPr lang="fr-FR" sz="2200" dirty="0">
              <a:latin typeface="Times New Roman" panose="02020603050405020304" pitchFamily="18" charset="0"/>
              <a:ea typeface="Times New Roman" panose="02020603050405020304" pitchFamily="18" charset="0"/>
            </a:endParaRPr>
          </a:p>
        </p:txBody>
      </p:sp>
      <p:sp>
        <p:nvSpPr>
          <p:cNvPr id="3" name="Rectangle 2"/>
          <p:cNvSpPr/>
          <p:nvPr/>
        </p:nvSpPr>
        <p:spPr>
          <a:xfrm>
            <a:off x="359282" y="2265122"/>
            <a:ext cx="11831829" cy="430887"/>
          </a:xfrm>
          <a:prstGeom prst="rect">
            <a:avLst/>
          </a:prstGeom>
        </p:spPr>
        <p:txBody>
          <a:bodyPr wrap="none">
            <a:spAutoFit/>
          </a:bodyPr>
          <a:lstStyle/>
          <a:p>
            <a:pPr lvl="0"/>
            <a:r>
              <a:rPr lang="fr-FR" sz="2000" b="1" dirty="0">
                <a:latin typeface="Times New Roman" panose="02020603050405020304" pitchFamily="18" charset="0"/>
                <a:ea typeface="SimSun" panose="02010600030101010101" pitchFamily="2" charset="-122"/>
                <a:cs typeface="Times New Roman" panose="02020603050405020304" pitchFamily="18" charset="0"/>
              </a:rPr>
              <a:t>2.1. Implantation unilatérale </a:t>
            </a:r>
            <a:r>
              <a:rPr lang="fr-FR" sz="2000" b="1" dirty="0">
                <a:latin typeface="Arial" panose="020B0604020202020204" pitchFamily="34" charset="0"/>
                <a:ea typeface="SimSun" panose="02010600030101010101" pitchFamily="2" charset="-122"/>
              </a:rPr>
              <a:t>: </a:t>
            </a:r>
            <a:r>
              <a:rPr lang="fr-FR" altLang="fr-FR" sz="2200" dirty="0">
                <a:latin typeface="Times New Roman" panose="02020603050405020304" pitchFamily="18" charset="0"/>
                <a:cs typeface="Times New Roman" panose="02020603050405020304" pitchFamily="18" charset="0"/>
              </a:rPr>
              <a:t>Elle est utilisée pour des chaussées de largeur inférieure ou égale à 10 m.</a:t>
            </a:r>
          </a:p>
        </p:txBody>
      </p:sp>
      <p:sp>
        <p:nvSpPr>
          <p:cNvPr id="4" name="Rectangle 1"/>
          <p:cNvSpPr>
            <a:spLocks noChangeArrowheads="1"/>
          </p:cNvSpPr>
          <p:nvPr/>
        </p:nvSpPr>
        <p:spPr bwMode="auto">
          <a:xfrm>
            <a:off x="7561694" y="4462326"/>
            <a:ext cx="88998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fr-FR" altLang="fr-FR" sz="22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fr-FR" altLang="fr-FR" sz="2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5"/>
          <p:cNvSpPr>
            <a:spLocks noChangeArrowheads="1"/>
          </p:cNvSpPr>
          <p:nvPr/>
        </p:nvSpPr>
        <p:spPr bwMode="auto">
          <a:xfrm>
            <a:off x="788617" y="2779102"/>
            <a:ext cx="911954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eaLnBrk="0" fontAlgn="base" hangingPunct="0">
              <a:spcBef>
                <a:spcPct val="0"/>
              </a:spcBef>
              <a:spcAft>
                <a:spcPct val="0"/>
              </a:spcAft>
            </a:pP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La hauteur du feu </a:t>
            </a:r>
            <a:r>
              <a:rPr kumimoji="0" lang="fr-FR" altLang="fr-FR" sz="2200" b="1"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h</a:t>
            </a:r>
            <a:r>
              <a:rPr kumimoji="0" lang="fr-FR" altLang="fr-FR" sz="2200" b="0" i="0" u="none" strike="noStrike" cap="none" normalizeH="0" baseline="0" dirty="0">
                <a:ln>
                  <a:noFill/>
                </a:ln>
                <a:solidFill>
                  <a:schemeClr val="tx1"/>
                </a:solidFill>
                <a:effectLst/>
                <a:latin typeface="Times New Roman" panose="02020603050405020304" pitchFamily="18" charset="0"/>
                <a:ea typeface="SimSun" panose="02010600030101010101" pitchFamily="2" charset="-122"/>
                <a:cs typeface="Times New Roman" panose="02020603050405020304" pitchFamily="18" charset="0"/>
              </a:rPr>
              <a:t> </a:t>
            </a:r>
            <a:r>
              <a:rPr lang="fr-FR" altLang="fr-FR" sz="2200" dirty="0">
                <a:latin typeface="Times New Roman" panose="02020603050405020304" pitchFamily="18" charset="0"/>
                <a:ea typeface="SimSun" panose="02010600030101010101" pitchFamily="2" charset="-122"/>
                <a:cs typeface="Times New Roman" panose="02020603050405020304" pitchFamily="18" charset="0"/>
              </a:rPr>
              <a:t>est sensiblement égale à la largeur de la chaussée L.   </a:t>
            </a:r>
            <a:r>
              <a:rPr lang="fr-FR" altLang="fr-FR" sz="2200" b="1" dirty="0">
                <a:latin typeface="Times New Roman" panose="02020603050405020304" pitchFamily="18" charset="0"/>
                <a:ea typeface="SimSun" panose="02010600030101010101" pitchFamily="2" charset="-122"/>
                <a:cs typeface="Times New Roman" panose="02020603050405020304" pitchFamily="18" charset="0"/>
              </a:rPr>
              <a:t>h= L</a:t>
            </a:r>
            <a:endParaRPr lang="fr-FR" altLang="fr-FR" sz="2200" b="1"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8" name="Rectangle 17"/>
              <p:cNvSpPr/>
              <p:nvPr/>
            </p:nvSpPr>
            <p:spPr>
              <a:xfrm>
                <a:off x="359282" y="3340079"/>
                <a:ext cx="11466344" cy="1047210"/>
              </a:xfrm>
              <a:prstGeom prst="rect">
                <a:avLst/>
              </a:prstGeom>
            </p:spPr>
            <p:txBody>
              <a:bodyPr wrap="square">
                <a:spAutoFit/>
              </a:bodyPr>
              <a:lstStyle/>
              <a:p>
                <a:pPr algn="just">
                  <a:lnSpc>
                    <a:spcPct val="150000"/>
                  </a:lnSpc>
                </a:pPr>
                <a:r>
                  <a:rPr lang="fr-FR" sz="2000" b="1" dirty="0">
                    <a:latin typeface="Times New Roman" panose="02020603050405020304" pitchFamily="18" charset="0"/>
                    <a:ea typeface="SimSun" panose="02010600030101010101" pitchFamily="2" charset="-122"/>
                    <a:cs typeface="Times New Roman" panose="02020603050405020304" pitchFamily="18" charset="0"/>
                  </a:rPr>
                  <a:t>2.2. Implantation bilatérale vis-à-vis : </a:t>
                </a:r>
                <a:r>
                  <a:rPr lang="fr-FR" b="1" dirty="0"/>
                  <a:t> </a:t>
                </a:r>
                <a:r>
                  <a:rPr lang="fr-FR" sz="2200" dirty="0">
                    <a:latin typeface="Times New Roman" panose="02020603050405020304" pitchFamily="18" charset="0"/>
                    <a:cs typeface="Times New Roman" panose="02020603050405020304" pitchFamily="18" charset="0"/>
                  </a:rPr>
                  <a:t>La largeur de la chaussée est inférieure ou égale à 2 fois  la   </a:t>
                </a:r>
              </a:p>
              <a:p>
                <a:pPr algn="just">
                  <a:lnSpc>
                    <a:spcPct val="150000"/>
                  </a:lnSpc>
                </a:pPr>
                <a:r>
                  <a:rPr lang="fr-FR" sz="2200" dirty="0">
                    <a:latin typeface="Times New Roman" panose="02020603050405020304" pitchFamily="18" charset="0"/>
                    <a:cs typeface="Times New Roman" panose="02020603050405020304" pitchFamily="18" charset="0"/>
                  </a:rPr>
                  <a:t>       hauteur du feu</a:t>
                </a:r>
                <a:r>
                  <a:rPr lang="fr-FR" sz="2200" b="1" dirty="0">
                    <a:latin typeface="Times New Roman" panose="02020603050405020304" pitchFamily="18" charset="0"/>
                    <a:ea typeface="SimSun" panose="02010600030101010101" pitchFamily="2" charset="-122"/>
                    <a:cs typeface="Times New Roman" panose="02020603050405020304" pitchFamily="18" charset="0"/>
                  </a:rPr>
                  <a:t> L</a:t>
                </a:r>
                <a14:m>
                  <m:oMath xmlns:m="http://schemas.openxmlformats.org/officeDocument/2006/math">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𝟐</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𝒉</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oMath>
                </a14:m>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mc:Choice>
        <mc:Fallback xmlns="">
          <p:sp>
            <p:nvSpPr>
              <p:cNvPr id="18" name="Rectangle 17"/>
              <p:cNvSpPr>
                <a:spLocks noRot="1" noChangeAspect="1" noMove="1" noResize="1" noEditPoints="1" noAdjustHandles="1" noChangeArrowheads="1" noChangeShapeType="1" noTextEdit="1"/>
              </p:cNvSpPr>
              <p:nvPr/>
            </p:nvSpPr>
            <p:spPr>
              <a:xfrm>
                <a:off x="359282" y="3340079"/>
                <a:ext cx="11466344" cy="1047210"/>
              </a:xfrm>
              <a:prstGeom prst="rect">
                <a:avLst/>
              </a:prstGeom>
              <a:blipFill>
                <a:blip r:embed="rId2"/>
                <a:stretch>
                  <a:fillRect l="-585" b="-10465"/>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9" name="Rectangle 18"/>
              <p:cNvSpPr/>
              <p:nvPr/>
            </p:nvSpPr>
            <p:spPr>
              <a:xfrm>
                <a:off x="359282" y="4585835"/>
                <a:ext cx="11466344" cy="1047210"/>
              </a:xfrm>
              <a:prstGeom prst="rect">
                <a:avLst/>
              </a:prstGeom>
            </p:spPr>
            <p:txBody>
              <a:bodyPr wrap="none">
                <a:spAutoFit/>
              </a:bodyPr>
              <a:lstStyle/>
              <a:p>
                <a:pPr algn="just">
                  <a:lnSpc>
                    <a:spcPct val="150000"/>
                  </a:lnSpc>
                </a:pPr>
                <a:r>
                  <a:rPr lang="fr-FR" sz="2000" b="1" dirty="0">
                    <a:latin typeface="Times New Roman" panose="02020603050405020304" pitchFamily="18" charset="0"/>
                    <a:ea typeface="SimSun" panose="02010600030101010101" pitchFamily="2" charset="-122"/>
                    <a:cs typeface="Times New Roman" panose="02020603050405020304" pitchFamily="18" charset="0"/>
                  </a:rPr>
                  <a:t>2.3. Implantation bilatérale en quinconce: </a:t>
                </a:r>
                <a:r>
                  <a:rPr lang="fr-FR" dirty="0"/>
                  <a:t> </a:t>
                </a:r>
                <a:r>
                  <a:rPr lang="fr-FR" sz="2200" dirty="0">
                    <a:latin typeface="Times New Roman" panose="02020603050405020304" pitchFamily="18" charset="0"/>
                    <a:cs typeface="Times New Roman" panose="02020603050405020304" pitchFamily="18" charset="0"/>
                  </a:rPr>
                  <a:t>La largeur de la chaussée est inférieure ou égale à 1.5 fois </a:t>
                </a:r>
              </a:p>
              <a:p>
                <a:pPr algn="just">
                  <a:lnSpc>
                    <a:spcPct val="150000"/>
                  </a:lnSpc>
                </a:pPr>
                <a:r>
                  <a:rPr lang="fr-FR" sz="2200" dirty="0">
                    <a:latin typeface="Times New Roman" panose="02020603050405020304" pitchFamily="18" charset="0"/>
                    <a:cs typeface="Times New Roman" panose="02020603050405020304" pitchFamily="18" charset="0"/>
                  </a:rPr>
                  <a:t>       la hauteur du feu, il faut éviter l’effet désagréable du serpentement. </a:t>
                </a:r>
                <a:r>
                  <a:rPr lang="fr-FR" sz="2200" b="1" dirty="0">
                    <a:latin typeface="Times New Roman" panose="02020603050405020304" pitchFamily="18" charset="0"/>
                    <a:cs typeface="Times New Roman" panose="02020603050405020304" pitchFamily="18" charset="0"/>
                  </a:rPr>
                  <a:t>L</a:t>
                </a:r>
                <a14:m>
                  <m:oMath xmlns:m="http://schemas.openxmlformats.org/officeDocument/2006/math">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𝟏</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𝟓</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 </m:t>
                    </m:r>
                    <m:r>
                      <a:rPr lang="fr-FR" sz="2200" b="1" i="1" smtClean="0">
                        <a:latin typeface="Cambria Math" panose="02040503050406030204" pitchFamily="18" charset="0"/>
                        <a:ea typeface="Cambria Math" panose="02040503050406030204" pitchFamily="18" charset="0"/>
                        <a:cs typeface="Times New Roman" panose="02020603050405020304" pitchFamily="18" charset="0"/>
                      </a:rPr>
                      <m:t>𝒉</m:t>
                    </m:r>
                  </m:oMath>
                </a14:m>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mc:Choice>
        <mc:Fallback xmlns="">
          <p:sp>
            <p:nvSpPr>
              <p:cNvPr id="19" name="Rectangle 18"/>
              <p:cNvSpPr>
                <a:spLocks noRot="1" noChangeAspect="1" noMove="1" noResize="1" noEditPoints="1" noAdjustHandles="1" noChangeArrowheads="1" noChangeShapeType="1" noTextEdit="1"/>
              </p:cNvSpPr>
              <p:nvPr/>
            </p:nvSpPr>
            <p:spPr>
              <a:xfrm>
                <a:off x="359282" y="4585835"/>
                <a:ext cx="11466344" cy="1047210"/>
              </a:xfrm>
              <a:prstGeom prst="rect">
                <a:avLst/>
              </a:prstGeom>
              <a:blipFill>
                <a:blip r:embed="rId3"/>
                <a:stretch>
                  <a:fillRect l="-585" b="-11047"/>
                </a:stretch>
              </a:blipFill>
            </p:spPr>
            <p:txBody>
              <a:bodyPr/>
              <a:lstStyle/>
              <a:p>
                <a:r>
                  <a:rPr lang="fr-FR">
                    <a:noFill/>
                  </a:rPr>
                  <a:t> </a:t>
                </a:r>
              </a:p>
            </p:txBody>
          </p:sp>
        </mc:Fallback>
      </mc:AlternateContent>
      <p:sp>
        <p:nvSpPr>
          <p:cNvPr id="20" name="Rectangle 19"/>
          <p:cNvSpPr/>
          <p:nvPr/>
        </p:nvSpPr>
        <p:spPr>
          <a:xfrm>
            <a:off x="359282" y="5740459"/>
            <a:ext cx="11832718" cy="600164"/>
          </a:xfrm>
          <a:prstGeom prst="rect">
            <a:avLst/>
          </a:prstGeom>
        </p:spPr>
        <p:txBody>
          <a:bodyPr wrap="square">
            <a:spAutoFit/>
          </a:bodyPr>
          <a:lstStyle/>
          <a:p>
            <a:pPr marR="759460" algn="just">
              <a:lnSpc>
                <a:spcPct val="150000"/>
              </a:lnSpc>
              <a:spcBef>
                <a:spcPts val="600"/>
              </a:spcBef>
              <a:spcAft>
                <a:spcPts val="600"/>
              </a:spcAft>
            </a:pPr>
            <a:r>
              <a:rPr lang="fr-FR" sz="2000" b="1" dirty="0">
                <a:latin typeface="Times New Roman" panose="02020603050405020304" pitchFamily="18" charset="0"/>
                <a:ea typeface="Times New Roman" panose="02020603050405020304" pitchFamily="18" charset="0"/>
                <a:cs typeface="Times New Roman" panose="02020603050405020304" pitchFamily="18" charset="0"/>
              </a:rPr>
              <a:t>2.4. Implantation axiale : </a:t>
            </a:r>
            <a:r>
              <a:rPr lang="fr-FR" sz="2200" dirty="0">
                <a:latin typeface="Times New Roman" panose="02020603050405020304" pitchFamily="18" charset="0"/>
                <a:cs typeface="Times New Roman" panose="02020603050405020304" pitchFamily="18" charset="0"/>
              </a:rPr>
              <a:t>Ce type d’implantation est utilisé pour les routes à terre plein centrale.</a:t>
            </a:r>
            <a:r>
              <a:rPr lang="fr-FR" sz="2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fr-FR" sz="22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68403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2689</TotalTime>
  <Words>1073</Words>
  <Application>Microsoft Office PowerPoint</Application>
  <PresentationFormat>Grand écran</PresentationFormat>
  <Paragraphs>118</Paragraphs>
  <Slides>20</Slides>
  <Notes>0</Notes>
  <HiddenSlides>0</HiddenSlides>
  <MMClips>0</MMClips>
  <ScaleCrop>false</ScaleCrop>
  <HeadingPairs>
    <vt:vector size="8" baseType="variant">
      <vt:variant>
        <vt:lpstr>Polices utilisées</vt:lpstr>
      </vt:variant>
      <vt:variant>
        <vt:i4>7</vt:i4>
      </vt:variant>
      <vt:variant>
        <vt:lpstr>Thème</vt:lpstr>
      </vt:variant>
      <vt:variant>
        <vt:i4>1</vt:i4>
      </vt:variant>
      <vt:variant>
        <vt:lpstr>Serveurs OLE incorporés</vt:lpstr>
      </vt:variant>
      <vt:variant>
        <vt:i4>2</vt:i4>
      </vt:variant>
      <vt:variant>
        <vt:lpstr>Titres des diapositives</vt:lpstr>
      </vt:variant>
      <vt:variant>
        <vt:i4>20</vt:i4>
      </vt:variant>
    </vt:vector>
  </HeadingPairs>
  <TitlesOfParts>
    <vt:vector size="30" baseType="lpstr">
      <vt:lpstr>Arial</vt:lpstr>
      <vt:lpstr>Calibri</vt:lpstr>
      <vt:lpstr>Calibri Light</vt:lpstr>
      <vt:lpstr>Cambria Math</vt:lpstr>
      <vt:lpstr>Symbol</vt:lpstr>
      <vt:lpstr>Times New Roman</vt:lpstr>
      <vt:lpstr>Wingdings</vt:lpstr>
      <vt:lpstr>Thème Office</vt:lpstr>
      <vt:lpstr>Equation.DSMT4</vt:lpstr>
      <vt:lpstr>Document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Nyrhu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HP</dc:creator>
  <cp:lastModifiedBy>BOUNACEUR SOUFIANE</cp:lastModifiedBy>
  <cp:revision>290</cp:revision>
  <dcterms:created xsi:type="dcterms:W3CDTF">2018-10-20T16:39:08Z</dcterms:created>
  <dcterms:modified xsi:type="dcterms:W3CDTF">2024-12-14T22:01:28Z</dcterms:modified>
</cp:coreProperties>
</file>