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59" r:id="rId3"/>
    <p:sldId id="258" r:id="rId4"/>
    <p:sldId id="260" r:id="rId5"/>
    <p:sldId id="262" r:id="rId6"/>
    <p:sldId id="263" r:id="rId7"/>
    <p:sldId id="265" r:id="rId8"/>
    <p:sldId id="297" r:id="rId9"/>
    <p:sldId id="296" r:id="rId10"/>
    <p:sldId id="267" r:id="rId11"/>
    <p:sldId id="299" r:id="rId12"/>
    <p:sldId id="298" r:id="rId13"/>
    <p:sldId id="268" r:id="rId14"/>
    <p:sldId id="269" r:id="rId15"/>
    <p:sldId id="271" r:id="rId16"/>
    <p:sldId id="272" r:id="rId17"/>
    <p:sldId id="273" r:id="rId18"/>
    <p:sldId id="274" r:id="rId19"/>
    <p:sldId id="288" r:id="rId20"/>
    <p:sldId id="289" r:id="rId21"/>
    <p:sldId id="290" r:id="rId22"/>
    <p:sldId id="291" r:id="rId23"/>
    <p:sldId id="292" r:id="rId24"/>
    <p:sldId id="293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94" r:id="rId36"/>
    <p:sldId id="295" r:id="rId3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9B0CF-36D5-47BA-947E-6BBBCC06F3BE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6C091-CB96-4A53-9806-9833AF88F6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 fait de leur volatilité, les 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vapeurs de solvants se retrouvent en concentration plus ou moins élevée </a:t>
            </a:r>
            <a:r>
              <a:rPr lang="fr-F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l’air et 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à de nombreux postes de travail, induisant une exposition le plus souvent respiratoire</a:t>
            </a:r>
            <a:endParaRPr lang="fr-F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ce fait, </a:t>
            </a:r>
            <a:r>
              <a:rPr lang="fr-F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principale voie d’exposition est l’inhalation 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mais parfois aussi cutanée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F7DAD-7DF2-4013-910E-4D2029B8D21D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200" b="1" dirty="0" smtClean="0"/>
              <a:t> ces préparations ne sont pas sans </a:t>
            </a:r>
            <a:r>
              <a:rPr lang="fr-FR" sz="1200" b="1" dirty="0" err="1" smtClean="0"/>
              <a:t>riques</a:t>
            </a:r>
            <a:r>
              <a:rPr lang="fr-FR" sz="1200" b="1" dirty="0" smtClean="0"/>
              <a:t> IL en EXISTE 3 Types  Malgré des caractéristiques très variables d’un solvant à un autre en termes de toxicité, d’inflammabilité et d’écotoxicité, il faut savoir qu’aucun d’entre eux n’est inoffensif.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F7DAD-7DF2-4013-910E-4D2029B8D21D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6ED8FD4-1743-4FDA-8926-CE5EA6EE2BAB}" type="datetimeFigureOut">
              <a:rPr lang="fr-FR" smtClean="0"/>
              <a:pPr/>
              <a:t>27/04/2020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DBBA4C0-4597-44DA-A2DF-E01A3C0E70F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rs.fr/htm/pourquoi_et_comment_se_laver_les_mains.html" TargetMode="Externa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rs.fr/htm/Dossier%20Ethers%20Index','','','self" TargetMode="External"/><Relationship Id="rId2" Type="http://schemas.openxmlformats.org/officeDocument/2006/relationships/hyperlink" Target="http://www.inrs.fr/htm/Dossier%20Benz&#232;ne%20index','','','self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282" y="359898"/>
            <a:ext cx="7406640" cy="3426292"/>
          </a:xfrm>
        </p:spPr>
        <p:txBody>
          <a:bodyPr>
            <a:normAutofit/>
          </a:bodyPr>
          <a:lstStyle/>
          <a:p>
            <a:r>
              <a:rPr lang="fr-FR" dirty="0" smtClean="0"/>
              <a:t>            </a:t>
            </a:r>
            <a:r>
              <a:rPr lang="fr-FR" sz="8000" dirty="0" smtClean="0">
                <a:solidFill>
                  <a:schemeClr val="accent3">
                    <a:lumMod val="75000"/>
                  </a:schemeClr>
                </a:solidFill>
              </a:rPr>
              <a:t>LES</a:t>
            </a:r>
            <a:br>
              <a:rPr lang="fr-FR" sz="8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fr-FR" sz="8000" dirty="0" smtClean="0">
                <a:solidFill>
                  <a:schemeClr val="accent3">
                    <a:lumMod val="75000"/>
                  </a:schemeClr>
                </a:solidFill>
              </a:rPr>
              <a:t>   SOLVANTS</a:t>
            </a:r>
            <a:endParaRPr lang="fr-FR" sz="8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>
                <a:solidFill>
                  <a:schemeClr val="accent3">
                    <a:lumMod val="75000"/>
                  </a:schemeClr>
                </a:solidFill>
              </a:rPr>
              <a:t>TOXICITE</a:t>
            </a:r>
            <a:endParaRPr lang="fr-FR" sz="4400" b="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1500174"/>
            <a:ext cx="8215338" cy="492919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 smtClean="0"/>
              <a:t> </a:t>
            </a:r>
            <a:r>
              <a:rPr lang="fr-FR" sz="4800" b="1" u="sng" dirty="0" smtClean="0">
                <a:solidFill>
                  <a:schemeClr val="accent2">
                    <a:lumMod val="50000"/>
                  </a:schemeClr>
                </a:solidFill>
              </a:rPr>
              <a:t>Toxicité aigüe:</a:t>
            </a:r>
            <a:endParaRPr lang="fr-FR" sz="28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Chez l'homme, une exposition à une forte dose d'un solvant peut aboutir à une intoxication aiguë. </a:t>
            </a: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 smtClean="0"/>
              <a:t>    Les </a:t>
            </a:r>
            <a:r>
              <a:rPr lang="fr-FR" sz="2800" dirty="0"/>
              <a:t>solvants </a:t>
            </a:r>
            <a:r>
              <a:rPr lang="fr-FR" sz="2800" dirty="0" smtClean="0"/>
              <a:t>(affinité </a:t>
            </a:r>
            <a:r>
              <a:rPr lang="fr-FR" sz="2800" dirty="0"/>
              <a:t>pour les organes riches en </a:t>
            </a:r>
            <a:r>
              <a:rPr lang="fr-FR" sz="2800" dirty="0" smtClean="0"/>
              <a:t>graisse).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1- Par ingestion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57290" y="2057400"/>
            <a:ext cx="7498080" cy="4800600"/>
          </a:xfrm>
        </p:spPr>
        <p:txBody>
          <a:bodyPr/>
          <a:lstStyle/>
          <a:p>
            <a:r>
              <a:rPr lang="fr-FR" dirty="0" smtClean="0"/>
              <a:t>Irritation des muqueuses , voir brûlures et nécrose 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État de choc, perforation, mort 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2- par contact cutané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- </a:t>
            </a:r>
            <a:r>
              <a:rPr lang="fr-FR" b="1" dirty="0" smtClean="0"/>
              <a:t>Tous les solvants organiques sont</a:t>
            </a:r>
            <a:r>
              <a:rPr lang="fr-FR" dirty="0" smtClean="0"/>
              <a:t>, à divers degrés, </a:t>
            </a:r>
            <a:r>
              <a:rPr lang="fr-FR" b="1" dirty="0" smtClean="0"/>
              <a:t>irritants pour la peau et les muqueuses</a:t>
            </a:r>
            <a:r>
              <a:rPr lang="fr-FR" dirty="0" smtClean="0"/>
              <a:t>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- Un contact avec un solvant peut donc provoquer des brûlures plus ou moins importantes selon la durée du contact.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- La peau n'est en rien une barrière pour les solvants, qui passent à travers pour atteindre d'autres organes sensibles.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r>
              <a:rPr lang="fr-FR">
                <a:latin typeface="Arial" charset="0"/>
              </a:rPr>
              <a:t/>
            </a:r>
            <a:br>
              <a:rPr lang="fr-FR">
                <a:latin typeface="Arial" charset="0"/>
              </a:rPr>
            </a:br>
            <a:endParaRPr lang="fr-FR">
              <a:latin typeface="Arial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r>
              <a:rPr lang="fr-FR">
                <a:latin typeface="Arial" charset="0"/>
              </a:rPr>
              <a:t/>
            </a:r>
            <a:br>
              <a:rPr lang="fr-FR">
                <a:latin typeface="Arial" charset="0"/>
              </a:rPr>
            </a:br>
            <a:endParaRPr lang="fr-FR">
              <a:latin typeface="Arial" charset="0"/>
            </a:endParaRPr>
          </a:p>
        </p:txBody>
      </p:sp>
      <p:pic>
        <p:nvPicPr>
          <p:cNvPr id="11270" name="Picture 6" descr="affiche6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213" y="404813"/>
            <a:ext cx="4968875" cy="6453187"/>
          </a:xfrm>
          <a:prstGeom prst="rect">
            <a:avLst/>
          </a:prstGeom>
          <a:noFill/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908050"/>
            <a:ext cx="26273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i="1">
                <a:latin typeface="Arial" charset="0"/>
              </a:rPr>
              <a:t>les solvants c'est pas fait pour </a:t>
            </a:r>
            <a:r>
              <a:rPr lang="fr-FR" i="1">
                <a:latin typeface="Arial" charset="0"/>
                <a:hlinkClick r:id="rId3" tooltip="Pourquoi et comment se laver les mains ?"/>
              </a:rPr>
              <a:t>se laver les mains</a:t>
            </a:r>
            <a:r>
              <a:rPr lang="fr-FR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785794"/>
            <a:ext cx="7498080" cy="1143000"/>
          </a:xfrm>
        </p:spPr>
        <p:txBody>
          <a:bodyPr/>
          <a:lstStyle/>
          <a:p>
            <a:r>
              <a:rPr lang="fr-FR" sz="4000" i="1" dirty="0" smtClean="0">
                <a:solidFill>
                  <a:schemeClr val="accent6">
                    <a:lumMod val="75000"/>
                  </a:schemeClr>
                </a:solidFill>
              </a:rPr>
              <a:t>3- par inhalation</a:t>
            </a:r>
            <a:endParaRPr lang="fr-FR" sz="4000" b="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1447800"/>
            <a:ext cx="8143900" cy="54102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endParaRPr lang="fr-FR" sz="2800" dirty="0"/>
          </a:p>
          <a:p>
            <a:pPr>
              <a:buNone/>
            </a:pPr>
            <a:r>
              <a:rPr lang="fr-FR" sz="2800" dirty="0" smtClean="0"/>
              <a:t>3.1 </a:t>
            </a:r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</a:rPr>
              <a:t>Atteinte respiratoire</a:t>
            </a:r>
            <a:r>
              <a:rPr lang="fr-FR" sz="2800" dirty="0" smtClean="0"/>
              <a:t>: une </a:t>
            </a:r>
            <a:r>
              <a:rPr lang="fr-FR" sz="2800" dirty="0"/>
              <a:t>irritation des voies aériennes supérieures (bouche, nez, pharynx, </a:t>
            </a:r>
            <a:r>
              <a:rPr lang="fr-FR" sz="2800" dirty="0" smtClean="0"/>
              <a:t>larynx)             une pneumopathie accidentelle.</a:t>
            </a:r>
          </a:p>
          <a:p>
            <a:pPr>
              <a:buFontTx/>
              <a:buChar char="-"/>
            </a:pPr>
            <a:endParaRPr lang="fr-FR" sz="2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3.2 </a:t>
            </a:r>
            <a:r>
              <a:rPr lang="fr-FR" sz="2800" i="1" dirty="0" smtClean="0">
                <a:solidFill>
                  <a:schemeClr val="accent6">
                    <a:lumMod val="75000"/>
                  </a:schemeClr>
                </a:solidFill>
              </a:rPr>
              <a:t>Atteinte du système nerveux central:</a:t>
            </a:r>
            <a:r>
              <a:rPr lang="fr-FR" sz="2800" dirty="0" smtClean="0"/>
              <a:t> L'inhalation d'air contenant une forte concentration en solvant provoque d'abord des manifestations </a:t>
            </a:r>
            <a:r>
              <a:rPr lang="fr-FR" sz="2800" dirty="0" err="1" smtClean="0"/>
              <a:t>ébrio</a:t>
            </a:r>
            <a:r>
              <a:rPr lang="fr-FR" sz="2800" dirty="0" smtClean="0"/>
              <a:t>-narcotiques (sensation d'ivresse, vertiges, maux de tête, nausée). Elles disparaissent au bout de quelques heures.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En cas d'exposition massive, des troubles de la conscience peuvent apparaître (anesthésie, somnolence, voire coma).</a:t>
            </a:r>
          </a:p>
          <a:p>
            <a:pPr>
              <a:buFontTx/>
              <a:buChar char="-"/>
            </a:pPr>
            <a:endParaRPr lang="fr-FR" sz="2800" dirty="0" smtClean="0"/>
          </a:p>
          <a:p>
            <a:pPr>
              <a:buFontTx/>
              <a:buChar char="-"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2800" dirty="0"/>
          </a:p>
        </p:txBody>
      </p:sp>
      <p:sp>
        <p:nvSpPr>
          <p:cNvPr id="4" name="Flèche droite 3"/>
          <p:cNvSpPr/>
          <p:nvPr/>
        </p:nvSpPr>
        <p:spPr>
          <a:xfrm>
            <a:off x="2643174" y="2500306"/>
            <a:ext cx="78581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500042"/>
            <a:ext cx="7933588" cy="574835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3000" b="1" dirty="0" smtClean="0">
                <a:solidFill>
                  <a:schemeClr val="accent1">
                    <a:lumMod val="75000"/>
                  </a:schemeClr>
                </a:solidFill>
              </a:rPr>
              <a:t>3.3</a:t>
            </a:r>
            <a:r>
              <a:rPr lang="fr-FR" sz="3000" b="1" dirty="0" smtClean="0"/>
              <a:t> </a:t>
            </a:r>
            <a:r>
              <a:rPr lang="fr-FR" sz="3000" b="1" dirty="0" smtClean="0">
                <a:solidFill>
                  <a:schemeClr val="accent6">
                    <a:lumMod val="75000"/>
                  </a:schemeClr>
                </a:solidFill>
              </a:rPr>
              <a:t>Atteinte cardiaque: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   Les solvants chlorés et fluorés peuvent perturber le rythme cardiaque(hyperexcitabilité myocardique et crises angineuses).</a:t>
            </a:r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  Les </a:t>
            </a:r>
            <a:r>
              <a:rPr lang="fr-FR" sz="2800" dirty="0">
                <a:solidFill>
                  <a:schemeClr val="accent6">
                    <a:lumMod val="50000"/>
                  </a:schemeClr>
                </a:solidFill>
              </a:rPr>
              <a:t>arythmies</a:t>
            </a:r>
            <a:r>
              <a:rPr lang="fr-FR" sz="2800" dirty="0"/>
              <a:t> qui en résultent peuvent apparaître dans les 48 heures qui suivent l'exposition massive. </a:t>
            </a:r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   Ce </a:t>
            </a:r>
            <a:r>
              <a:rPr lang="fr-FR" sz="2800" dirty="0"/>
              <a:t>genre d'effet reste très rare en milieu professionnel. </a:t>
            </a: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36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r>
              <a:rPr lang="fr-FR" sz="36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Atteinte rénale et hépatique</a:t>
            </a:r>
          </a:p>
          <a:p>
            <a:pPr>
              <a:buFont typeface="Wingdings" pitchFamily="2" charset="2"/>
              <a:buNone/>
            </a:pPr>
            <a:r>
              <a:rPr lang="fr-FR" dirty="0" smtClean="0"/>
              <a:t>Hépato et néphrotoxicité aigües.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u="sng" dirty="0" smtClean="0">
                <a:solidFill>
                  <a:schemeClr val="accent2">
                    <a:lumMod val="50000"/>
                  </a:schemeClr>
                </a:solidFill>
              </a:rPr>
              <a:t>Toxicité chronique:</a:t>
            </a:r>
            <a:endParaRPr lang="fr-FR" sz="40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8940" y="1485920"/>
            <a:ext cx="8505092" cy="480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Une exposition régulière, même à faible dose, à un ou plusieurs solvants, </a:t>
            </a:r>
            <a:r>
              <a:rPr lang="fr-FR" b="1" dirty="0"/>
              <a:t>peut entraîner</a:t>
            </a:r>
            <a:r>
              <a:rPr lang="fr-FR" dirty="0"/>
              <a:t> à plus ou moins long terme </a:t>
            </a:r>
            <a:r>
              <a:rPr lang="fr-FR" b="1" dirty="0"/>
              <a:t>une atteinte souvent irréversible des organes cibles</a:t>
            </a:r>
            <a:r>
              <a:rPr lang="fr-FR" dirty="0"/>
              <a:t>. </a:t>
            </a:r>
          </a:p>
          <a:p>
            <a:pPr>
              <a:buFont typeface="Wingdings" pitchFamily="2" charset="2"/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28572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1- Atteinte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de la peau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et</a:t>
            </a:r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des muqueuses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1784" y="1785926"/>
            <a:ext cx="8362216" cy="4800600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fr-FR" dirty="0" smtClean="0"/>
              <a:t>  La </a:t>
            </a:r>
            <a:r>
              <a:rPr lang="fr-FR" dirty="0"/>
              <a:t>manipulation régulière de solvants organiques sans gants de protection adaptés rend la peau des mains sèche, rêche et crevassée. </a:t>
            </a:r>
            <a:endParaRPr lang="fr-FR" dirty="0" smtClean="0"/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De </a:t>
            </a:r>
            <a:r>
              <a:rPr lang="fr-FR" dirty="0"/>
              <a:t>plus, le contact répété de solvants avec la peau ou les muqueuses provoque souvent des </a:t>
            </a:r>
            <a:r>
              <a:rPr lang="fr-FR" dirty="0" smtClean="0"/>
              <a:t>dermites d’irritations, </a:t>
            </a:r>
            <a:r>
              <a:rPr lang="fr-FR" dirty="0"/>
              <a:t>voire un eczéma de contact. </a:t>
            </a:r>
            <a:endParaRPr lang="fr-FR" dirty="0" smtClean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Les recherches les plus récentes montrent que les solvants peuvent provoquer de l’asthme.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274638"/>
            <a:ext cx="7504960" cy="1143000"/>
          </a:xfrm>
        </p:spPr>
        <p:txBody>
          <a:bodyPr>
            <a:normAutofit fontScale="90000"/>
          </a:bodyPr>
          <a:lstStyle/>
          <a:p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2- Atteinte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du système </a:t>
            </a:r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nerveux central</a:t>
            </a:r>
            <a:endParaRPr lang="fr-FR" b="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1571612"/>
            <a:ext cx="7901014" cy="52863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400" dirty="0"/>
              <a:t/>
            </a:r>
            <a:br>
              <a:rPr lang="fr-FR" sz="2400" dirty="0"/>
            </a:br>
            <a:r>
              <a:rPr lang="fr-FR" sz="2800" dirty="0"/>
              <a:t>L'exposition chronique à des solvants divers peut conduire à plus ou mois long terme à des désordres neurologiques et psychiatriques graves réunis sous le terme </a:t>
            </a:r>
            <a:r>
              <a:rPr lang="fr-FR" sz="2800" dirty="0" smtClean="0"/>
              <a:t>de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 </a:t>
            </a:r>
            <a:r>
              <a:rPr lang="fr-FR" sz="2800" dirty="0"/>
              <a:t>"</a:t>
            </a:r>
            <a:r>
              <a:rPr lang="fr-FR" sz="2800" b="1" dirty="0"/>
              <a:t>psycho-syndrome organique aux solvants" </a:t>
            </a:r>
            <a:r>
              <a:rPr lang="fr-FR" sz="2800" b="1" dirty="0" smtClean="0"/>
              <a:t>   (</a:t>
            </a:r>
            <a:r>
              <a:rPr lang="fr-FR" sz="2800" b="1" dirty="0"/>
              <a:t>POS</a:t>
            </a:r>
            <a:r>
              <a:rPr lang="fr-FR" sz="2800" dirty="0"/>
              <a:t>).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    Autrement appelé encéphalopathie toxique aux solvants, qui évolue en trois stades.</a:t>
            </a:r>
            <a:r>
              <a:rPr lang="fr-FR" sz="2400" dirty="0"/>
              <a:t/>
            </a:r>
            <a:br>
              <a:rPr lang="fr-FR" sz="2400" dirty="0"/>
            </a:b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1142984"/>
            <a:ext cx="8143900" cy="51054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sz="2400" b="1" u="sng" dirty="0" smtClean="0"/>
              <a:t>Stade 1</a:t>
            </a:r>
            <a:r>
              <a:rPr lang="fr-FR" sz="2400" u="sng" dirty="0" smtClean="0"/>
              <a:t>:</a:t>
            </a:r>
          </a:p>
          <a:p>
            <a:pPr>
              <a:buNone/>
            </a:pPr>
            <a:r>
              <a:rPr lang="fr-FR" sz="2400" dirty="0" smtClean="0"/>
              <a:t>La durée de latence imprécise(quelques jours à quelques mois), de physiopathologie inconnue et s’exprimant cliniquement par une symptomatologie subjective légère: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-Troubles de l’humeur(dysthymie).</a:t>
            </a:r>
          </a:p>
          <a:p>
            <a:pPr>
              <a:buNone/>
            </a:pPr>
            <a:r>
              <a:rPr lang="fr-FR" sz="2400" dirty="0" smtClean="0"/>
              <a:t>-Perturbation du sommeil.</a:t>
            </a:r>
          </a:p>
          <a:p>
            <a:pPr>
              <a:buNone/>
            </a:pPr>
            <a:r>
              <a:rPr lang="fr-FR" sz="2400" dirty="0" smtClean="0"/>
              <a:t>-Perte de l’énergie et d’intérêt pour les activités normales.</a:t>
            </a:r>
          </a:p>
          <a:p>
            <a:pPr>
              <a:buNone/>
            </a:pPr>
            <a:r>
              <a:rPr lang="fr-FR" sz="2400" dirty="0" smtClean="0"/>
              <a:t>-Troubles de la libido.</a:t>
            </a:r>
          </a:p>
          <a:p>
            <a:pPr>
              <a:buNone/>
            </a:pPr>
            <a:r>
              <a:rPr lang="fr-FR" sz="2400" dirty="0" smtClean="0"/>
              <a:t>-Fatigue intense et diminution des capacités mentales(problème de concentration et de mémoire).</a:t>
            </a:r>
          </a:p>
          <a:p>
            <a:pPr>
              <a:buNone/>
            </a:pPr>
            <a:r>
              <a:rPr lang="fr-FR" sz="2400" dirty="0" smtClean="0"/>
              <a:t>A ce stade, la symptomatologie est réversible.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285728"/>
            <a:ext cx="7498080" cy="1143000"/>
          </a:xfrm>
        </p:spPr>
        <p:txBody>
          <a:bodyPr/>
          <a:lstStyle/>
          <a:p>
            <a:r>
              <a:rPr lang="fr-FR" b="0" dirty="0">
                <a:solidFill>
                  <a:schemeClr val="accent3">
                    <a:lumMod val="75000"/>
                  </a:schemeClr>
                </a:solidFill>
              </a:rPr>
              <a:t>Définition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  </a:t>
            </a:r>
            <a:r>
              <a:rPr lang="fr-FR" b="1" dirty="0"/>
              <a:t>Qu'est-ce qu'un solvant </a:t>
            </a:r>
            <a:r>
              <a:rPr lang="fr-FR" b="1" dirty="0" smtClean="0"/>
              <a:t>?</a:t>
            </a:r>
          </a:p>
          <a:p>
            <a:pPr algn="just">
              <a:buFont typeface="Wingdings" pitchFamily="2" charset="2"/>
              <a:buNone/>
            </a:pPr>
            <a:r>
              <a:rPr lang="fr-FR" b="1" dirty="0"/>
              <a:t/>
            </a:r>
            <a:br>
              <a:rPr lang="fr-FR" b="1" dirty="0"/>
            </a:br>
            <a:r>
              <a:rPr lang="fr-FR" b="1" dirty="0"/>
              <a:t>Un solvant est un liquide qui a la propriété de dissoudre, de diluer ou d'extraire d'autres substances sans provoquer de modification chimique de ces substances et sans lui-même se modifier</a:t>
            </a:r>
            <a:r>
              <a:rPr lang="fr-FR" dirty="0"/>
              <a:t>. </a:t>
            </a:r>
          </a:p>
          <a:p>
            <a:pPr>
              <a:buFont typeface="Wingdings" pitchFamily="2" charset="2"/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0412" y="823890"/>
            <a:ext cx="7933588" cy="60341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u="sng" dirty="0" smtClean="0"/>
              <a:t>Stade 2</a:t>
            </a:r>
            <a:r>
              <a:rPr lang="fr-FR" sz="2800" u="sng" dirty="0" smtClean="0"/>
              <a:t>: </a:t>
            </a:r>
            <a:r>
              <a:rPr lang="fr-FR" sz="2400" dirty="0" smtClean="0"/>
              <a:t> début insidieux, survient après plusieurs mois d’exposition, la réversibilité des troubles est variable et s’exprime cliniquement par des dysfonctionnements plus avancés:</a:t>
            </a:r>
          </a:p>
          <a:p>
            <a:pPr>
              <a:buNone/>
            </a:pPr>
            <a:r>
              <a:rPr lang="fr-FR" sz="2400" dirty="0" smtClean="0"/>
              <a:t>      -La fatigue est persistante.</a:t>
            </a:r>
          </a:p>
          <a:p>
            <a:pPr>
              <a:buNone/>
            </a:pPr>
            <a:r>
              <a:rPr lang="fr-FR" sz="2400" dirty="0" smtClean="0"/>
              <a:t>      -Les troubles de l’humeur s’aggravent.</a:t>
            </a:r>
          </a:p>
          <a:p>
            <a:pPr>
              <a:buNone/>
            </a:pPr>
            <a:r>
              <a:rPr lang="fr-FR" sz="2400" dirty="0" smtClean="0"/>
              <a:t>      </a:t>
            </a:r>
          </a:p>
          <a:p>
            <a:pPr>
              <a:buNone/>
            </a:pPr>
            <a:r>
              <a:rPr lang="fr-FR" sz="2400" dirty="0" smtClean="0"/>
              <a:t>A ce stade une amélioration peut survenir en absence d’exposition, mais des déficits cognitifs légers peuvent devenir permanents.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428604"/>
            <a:ext cx="8065614" cy="564360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u="sng" dirty="0" smtClean="0"/>
              <a:t>Stade 3: </a:t>
            </a:r>
          </a:p>
          <a:p>
            <a:pPr>
              <a:buNone/>
            </a:pPr>
            <a:r>
              <a:rPr lang="fr-FR" sz="3000" dirty="0" smtClean="0"/>
              <a:t>  stade d’encéphalopathie toxique sévère.</a:t>
            </a:r>
          </a:p>
          <a:p>
            <a:pPr>
              <a:buNone/>
            </a:pPr>
            <a:r>
              <a:rPr lang="fr-FR" sz="3000" dirty="0" smtClean="0"/>
              <a:t>   Des altérations graves et permanentes des fonctions nerveuses , souvent associées à des lésions structurelles. </a:t>
            </a:r>
          </a:p>
          <a:p>
            <a:pPr>
              <a:buNone/>
            </a:pPr>
            <a:endParaRPr lang="fr-FR" sz="3000" dirty="0" smtClean="0"/>
          </a:p>
          <a:p>
            <a:pPr>
              <a:buNone/>
            </a:pPr>
            <a:r>
              <a:rPr lang="fr-FR" sz="3000" dirty="0" smtClean="0"/>
              <a:t>   L’évolution est insidieuse et les lésions sont irréversibles correspondant à une atrophie corticale.</a:t>
            </a:r>
          </a:p>
          <a:p>
            <a:pPr>
              <a:buNone/>
            </a:pPr>
            <a:endParaRPr lang="fr-FR" sz="3000" dirty="0" smtClean="0"/>
          </a:p>
          <a:p>
            <a:pPr>
              <a:buNone/>
            </a:pPr>
            <a:r>
              <a:rPr lang="fr-FR" sz="3000" dirty="0" smtClean="0"/>
              <a:t>   Les lésions retentissent sur les activités quotidiennes du sujet par perte des capacités intellectuelles, troubles de la personnalité et </a:t>
            </a:r>
            <a:r>
              <a:rPr lang="fr-FR" dirty="0" smtClean="0"/>
              <a:t>du jugement, et de la mémoire. </a:t>
            </a:r>
            <a:endParaRPr lang="fr-FR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3- Atteinte du SN périphérique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447800"/>
            <a:ext cx="8929750" cy="4800600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La polyneuropathie périphérique peut survenir chez les travailleurs exposés chroniquement à certains solvants(n hexane, méthyle n </a:t>
            </a:r>
            <a:r>
              <a:rPr lang="fr-FR" dirty="0" err="1" smtClean="0"/>
              <a:t>butyl</a:t>
            </a:r>
            <a:r>
              <a:rPr lang="fr-FR" dirty="0" smtClean="0"/>
              <a:t> cétone, trichloréthylène).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Il s’agit de troubles de la conduction sensitive et motrice, détectables par EMG. 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4- Atteinte neurosensorielle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FontTx/>
              <a:buChar char="-"/>
            </a:pPr>
            <a:r>
              <a:rPr lang="fr-FR" b="1" dirty="0" smtClean="0"/>
              <a:t>Auditive: </a:t>
            </a:r>
            <a:r>
              <a:rPr lang="fr-FR" dirty="0" smtClean="0"/>
              <a:t>sous l’effet du CS2 (disulfure de carbone), toluène, xylène, styrène, et trichloréthylène. 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Visuelle: </a:t>
            </a:r>
            <a:r>
              <a:rPr lang="fr-FR" dirty="0" smtClean="0"/>
              <a:t>à type de dyschromatopsie.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5-Atteinte endocrinienne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 CS2 responsable d’hypothyroïdie et d’action diabétogène.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6-Action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sur le sang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24" y="1447800"/>
            <a:ext cx="8572560" cy="48006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fr-FR" dirty="0"/>
              <a:t>Le solvant le plus dangereux pour le sang est le </a:t>
            </a:r>
            <a:r>
              <a:rPr lang="fr-FR" dirty="0" smtClean="0">
                <a:hlinkClick r:id="rId2"/>
              </a:rPr>
              <a:t>benzène</a:t>
            </a:r>
            <a:r>
              <a:rPr lang="fr-FR" dirty="0" smtClean="0"/>
              <a:t>. </a:t>
            </a:r>
          </a:p>
          <a:p>
            <a:pPr>
              <a:buFont typeface="Wingdings" pitchFamily="2" charset="2"/>
              <a:buNone/>
            </a:pPr>
            <a:endParaRPr lang="fr-FR" dirty="0" smtClean="0"/>
          </a:p>
          <a:p>
            <a:pPr>
              <a:buFont typeface="Wingdings" pitchFamily="2" charset="2"/>
              <a:buNone/>
            </a:pPr>
            <a:r>
              <a:rPr lang="fr-FR" dirty="0" smtClean="0"/>
              <a:t>Son utilisation </a:t>
            </a:r>
            <a:r>
              <a:rPr lang="fr-FR" dirty="0"/>
              <a:t>est très strictement réglementée. </a:t>
            </a:r>
          </a:p>
          <a:p>
            <a:pPr>
              <a:buFont typeface="Wingdings" pitchFamily="2" charset="2"/>
              <a:buNone/>
            </a:pPr>
            <a:endParaRPr lang="fr-FR" dirty="0" smtClean="0"/>
          </a:p>
          <a:p>
            <a:pPr>
              <a:buFont typeface="Wingdings" pitchFamily="2" charset="2"/>
              <a:buNone/>
            </a:pPr>
            <a:r>
              <a:rPr lang="fr-FR" dirty="0" smtClean="0"/>
              <a:t>Certains </a:t>
            </a:r>
            <a:r>
              <a:rPr lang="fr-FR" dirty="0">
                <a:hlinkClick r:id="rId3"/>
              </a:rPr>
              <a:t>éthers de glycol</a:t>
            </a:r>
            <a:r>
              <a:rPr lang="fr-FR" dirty="0"/>
              <a:t> et plusieurs solvants azotés sont aussi soupçonnés d'être hématotoxiques. </a:t>
            </a:r>
            <a:endParaRPr lang="fr-FR" dirty="0" smtClean="0"/>
          </a:p>
          <a:p>
            <a:pPr>
              <a:buFont typeface="Wingdings" pitchFamily="2" charset="2"/>
              <a:buNone/>
            </a:pPr>
            <a:endParaRPr lang="fr-FR" dirty="0" smtClean="0"/>
          </a:p>
          <a:p>
            <a:pPr>
              <a:buFont typeface="Wingdings" pitchFamily="2" charset="2"/>
              <a:buNone/>
            </a:pPr>
            <a:r>
              <a:rPr lang="fr-FR" dirty="0" smtClean="0"/>
              <a:t>Le styrène pourrait modifier la proportion de différentes sous populations des lymphocytes circulants.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7- </a:t>
            </a:r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Atteinte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du foie </a:t>
            </a:r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et</a:t>
            </a:r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des reins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Les solvants étant en partie métabolisés par le </a:t>
            </a:r>
            <a:r>
              <a:rPr lang="fr-FR" dirty="0" smtClean="0"/>
              <a:t>foie(augmentation du taux sérique des sels biliaires)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   </a:t>
            </a:r>
            <a:r>
              <a:rPr lang="fr-FR" dirty="0"/>
              <a:t>éliminés par les </a:t>
            </a:r>
            <a:r>
              <a:rPr lang="fr-FR" dirty="0" smtClean="0"/>
              <a:t>reins(glomérulonéphrite d’évolution insidieuse) 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  ces </a:t>
            </a:r>
            <a:r>
              <a:rPr lang="fr-FR" dirty="0"/>
              <a:t>organes sont des cibles privilégiées.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   C'est </a:t>
            </a:r>
            <a:r>
              <a:rPr lang="fr-FR" dirty="0"/>
              <a:t>ainsi qu'on observe des nécroses du foie ou des reins chez des sujets exposés à des solvants polyhalogénés (contenant plusieurs atomes de brome, chlore, fluor ou iode) ou azotés. </a:t>
            </a:r>
          </a:p>
        </p:txBody>
      </p:sp>
      <p:sp>
        <p:nvSpPr>
          <p:cNvPr id="4" name="Flèche courbée vers la droite 3"/>
          <p:cNvSpPr/>
          <p:nvPr/>
        </p:nvSpPr>
        <p:spPr>
          <a:xfrm>
            <a:off x="714348" y="3214686"/>
            <a:ext cx="874396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>
                <a:solidFill>
                  <a:schemeClr val="accent6">
                    <a:lumMod val="75000"/>
                  </a:schemeClr>
                </a:solidFill>
              </a:rPr>
              <a:t>8- </a:t>
            </a:r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Cancérogénicité</a:t>
            </a:r>
            <a:endParaRPr lang="fr-FR" b="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1447800"/>
            <a:ext cx="7933588" cy="480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De nombreux solvants métabolisés par le foie sont cancérogènes chez l'animal et sont suspectés de l'être aussi chez l'homme. Cependant, les seuls solvants reconnus cancérogènes pour l'homme 	</a:t>
            </a:r>
          </a:p>
          <a:p>
            <a:pPr>
              <a:buFontTx/>
              <a:buChar char="-"/>
            </a:pPr>
            <a:r>
              <a:rPr lang="fr-FR" dirty="0"/>
              <a:t>le </a:t>
            </a:r>
            <a:r>
              <a:rPr lang="fr-FR" dirty="0" smtClean="0"/>
              <a:t>benzène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 </a:t>
            </a:r>
            <a:r>
              <a:rPr lang="fr-FR" dirty="0"/>
              <a:t>le 2-</a:t>
            </a:r>
            <a:r>
              <a:rPr lang="fr-FR" dirty="0" err="1"/>
              <a:t>nitropropane</a:t>
            </a:r>
            <a:r>
              <a:rPr lang="fr-FR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357166"/>
            <a:ext cx="7498080" cy="1143000"/>
          </a:xfrm>
        </p:spPr>
        <p:txBody>
          <a:bodyPr/>
          <a:lstStyle/>
          <a:p>
            <a:r>
              <a:rPr lang="fr-FR" b="0" i="1" dirty="0" smtClean="0">
                <a:solidFill>
                  <a:schemeClr val="accent6">
                    <a:lumMod val="75000"/>
                  </a:schemeClr>
                </a:solidFill>
              </a:rPr>
              <a:t>9- Effets </a:t>
            </a:r>
            <a:r>
              <a:rPr lang="fr-FR" b="0" i="1" dirty="0">
                <a:solidFill>
                  <a:schemeClr val="accent6">
                    <a:lumMod val="75000"/>
                  </a:schemeClr>
                </a:solidFill>
              </a:rPr>
              <a:t>sur la reproduction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1071546"/>
            <a:ext cx="7933588" cy="578645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Comme la plupart des solvants passent la "barrière placentaire", </a:t>
            </a:r>
            <a:r>
              <a:rPr lang="fr-FR" sz="2800" b="1" dirty="0"/>
              <a:t>les femmes enceintes doivent prendre des précautions supplémentaires</a:t>
            </a:r>
            <a:r>
              <a:rPr lang="fr-FR" sz="2800" dirty="0"/>
              <a:t> lorsqu'elles en manipulent. </a:t>
            </a:r>
            <a:endParaRPr lang="fr-FR" sz="2800" dirty="0" smtClean="0"/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 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L’exposition chronique aux solvants peut être responsable d’une réduction de la fertilité et d’avortements chez les femmes, et de malformations congénitales(SN, becs de lièvre)</a:t>
            </a:r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274638"/>
            <a:ext cx="8279928" cy="1143000"/>
          </a:xfrm>
        </p:spPr>
        <p:txBody>
          <a:bodyPr>
            <a:normAutofit fontScale="90000"/>
          </a:bodyPr>
          <a:lstStyle/>
          <a:p>
            <a:r>
              <a:rPr lang="fr-FR" sz="4000" dirty="0" smtClean="0">
                <a:solidFill>
                  <a:schemeClr val="accent6">
                    <a:lumMod val="75000"/>
                  </a:schemeClr>
                </a:solidFill>
              </a:rPr>
              <a:t>10- </a:t>
            </a:r>
            <a:r>
              <a:rPr lang="fr-FR" sz="4000" b="0" dirty="0" smtClean="0">
                <a:solidFill>
                  <a:schemeClr val="accent6">
                    <a:lumMod val="75000"/>
                  </a:schemeClr>
                </a:solidFill>
              </a:rPr>
              <a:t>Risques </a:t>
            </a:r>
            <a:r>
              <a:rPr lang="fr-FR" sz="4000" b="0" dirty="0">
                <a:solidFill>
                  <a:schemeClr val="accent6">
                    <a:lumMod val="75000"/>
                  </a:schemeClr>
                </a:solidFill>
              </a:rPr>
              <a:t>d'incendie ou d'explosion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1600200"/>
            <a:ext cx="8143900" cy="49244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>A l'exception de certains dérivés halogénés, </a:t>
            </a:r>
            <a:r>
              <a:rPr lang="fr-FR" b="1" dirty="0"/>
              <a:t>tous les solvants sont inflammables</a:t>
            </a:r>
            <a:r>
              <a:rPr lang="fr-FR" dirty="0"/>
              <a:t>. </a:t>
            </a:r>
            <a:endParaRPr lang="fr-FR" dirty="0" smtClean="0"/>
          </a:p>
          <a:p>
            <a:pPr>
              <a:buFont typeface="Wingdings" pitchFamily="2" charset="2"/>
              <a:buNone/>
            </a:pPr>
            <a:endParaRPr lang="fr-FR" dirty="0" smtClean="0"/>
          </a:p>
          <a:p>
            <a:pPr>
              <a:buFont typeface="Wingdings" pitchFamily="2" charset="2"/>
              <a:buNone/>
            </a:pPr>
            <a:r>
              <a:rPr lang="fr-FR" dirty="0" smtClean="0"/>
              <a:t>  </a:t>
            </a:r>
          </a:p>
          <a:p>
            <a:pPr>
              <a:buFont typeface="Wingdings" pitchFamily="2" charset="2"/>
              <a:buNone/>
            </a:pPr>
            <a:r>
              <a:rPr lang="fr-FR" dirty="0" smtClean="0"/>
              <a:t>     </a:t>
            </a:r>
            <a:r>
              <a:rPr lang="fr-FR" dirty="0"/>
              <a:t>Les risques d'incendie et d'explosion dépendent des caractéristiques physico-chimiques de chaque </a:t>
            </a:r>
            <a:r>
              <a:rPr lang="fr-FR" dirty="0" smtClean="0"/>
              <a:t>solvant.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b="0" dirty="0"/>
              <a:t/>
            </a:r>
            <a:br>
              <a:rPr lang="fr-FR" sz="4000" b="0" dirty="0"/>
            </a:br>
            <a:r>
              <a:rPr lang="fr-FR" sz="4000" b="0" dirty="0" smtClean="0">
                <a:solidFill>
                  <a:schemeClr val="accent3">
                    <a:lumMod val="75000"/>
                  </a:schemeClr>
                </a:solidFill>
              </a:rPr>
              <a:t>INTRODUCTION</a:t>
            </a:r>
            <a:r>
              <a:rPr lang="fr-FR" sz="4000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fr-FR" sz="4000" dirty="0">
                <a:solidFill>
                  <a:schemeClr val="accent3">
                    <a:lumMod val="75000"/>
                  </a:schemeClr>
                </a:solidFill>
              </a:rPr>
            </a:br>
            <a:endParaRPr lang="fr-FR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00" y="1447800"/>
            <a:ext cx="8429684" cy="4800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- Les solvants sont omniprésents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- Aucun solvant n'est inoffensif</a:t>
            </a:r>
            <a:r>
              <a:rPr lang="fr-FR" dirty="0"/>
              <a:t/>
            </a:r>
            <a:br>
              <a:rPr lang="fr-FR" dirty="0"/>
            </a:br>
            <a:endParaRPr lang="fr-FR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- Les </a:t>
            </a:r>
            <a:r>
              <a:rPr lang="fr-FR" dirty="0"/>
              <a:t>propriétés chimiques des </a:t>
            </a:r>
            <a:r>
              <a:rPr lang="fr-FR" dirty="0" smtClean="0"/>
              <a:t>solvants </a:t>
            </a:r>
            <a:r>
              <a:rPr lang="fr-FR" dirty="0"/>
              <a:t>expliquent leur utilisation dans de nombreux secteurs d'activité</a:t>
            </a:r>
            <a:r>
              <a:rPr lang="fr-FR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0" dirty="0" smtClean="0">
                <a:solidFill>
                  <a:schemeClr val="accent3">
                    <a:lumMod val="75000"/>
                  </a:schemeClr>
                </a:solidFill>
              </a:rPr>
              <a:t>Prévention</a:t>
            </a:r>
            <a:endParaRPr lang="fr-FR" sz="4800" b="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24" y="1600200"/>
            <a:ext cx="7829576" cy="5257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b="1" dirty="0" smtClean="0"/>
              <a:t>   </a:t>
            </a:r>
            <a:r>
              <a:rPr lang="fr-FR" sz="3600" b="1" u="sng" dirty="0" smtClean="0">
                <a:solidFill>
                  <a:schemeClr val="accent4">
                    <a:lumMod val="50000"/>
                  </a:schemeClr>
                </a:solidFill>
              </a:rPr>
              <a:t>Technique: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600" b="1" u="sng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6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r-FR" sz="3600" b="1" dirty="0" smtClean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ollective: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2800" b="1" dirty="0" smtClean="0"/>
              <a:t>-</a:t>
            </a:r>
            <a:r>
              <a:rPr lang="fr-FR" b="1" dirty="0" smtClean="0"/>
              <a:t>Substitution </a:t>
            </a:r>
            <a:r>
              <a:rPr lang="fr-FR" b="1" dirty="0"/>
              <a:t>par un produit moins dangereux</a:t>
            </a:r>
            <a:br>
              <a:rPr lang="fr-FR" b="1" dirty="0"/>
            </a:br>
            <a:r>
              <a:rPr lang="fr-FR" dirty="0"/>
              <a:t>Une fois le risque "solvant" caractérisé, il faut prioritairement tenter de remplacer le solvant dangereux par un produit ou un procédé présentant moins de risques. 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.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24" y="571480"/>
            <a:ext cx="7962926" cy="555944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2800" dirty="0"/>
              <a:t>La prévention de l'exposition respiratoire doit être assurée par des systèmes </a:t>
            </a:r>
            <a:r>
              <a:rPr lang="fr-FR" sz="2800" dirty="0" smtClean="0"/>
              <a:t>d'</a:t>
            </a:r>
            <a:r>
              <a:rPr lang="fr-FR" sz="2800" dirty="0" err="1" smtClean="0"/>
              <a:t>encoffrement</a:t>
            </a:r>
            <a:r>
              <a:rPr lang="fr-FR" sz="2800" dirty="0" smtClean="0"/>
              <a:t> </a:t>
            </a:r>
            <a:r>
              <a:rPr lang="fr-FR" sz="2800" dirty="0"/>
              <a:t>et de captage au plus près des émissions, de façon à évacuer les aérosols et les vapeurs</a:t>
            </a:r>
            <a:r>
              <a:rPr lang="fr-FR" sz="2800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 smtClean="0"/>
              <a:t> </a:t>
            </a:r>
            <a:endParaRPr lang="fr-FR" sz="2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/>
              <a:t>	La concentration en solvants dans l'atmosphère du poste de travail doit être maintenue au niveau le plus faible possible et en dessous des valeurs limites (VLE ou VME) du solvant concerné. </a:t>
            </a:r>
            <a:endParaRPr lang="fr-FR" sz="2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De plus, le local devra disposer d'un système de ventilation générale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608" y="1000108"/>
            <a:ext cx="7498080" cy="524829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40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Individuelle: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400" dirty="0" smtClean="0">
                <a:solidFill>
                  <a:schemeClr val="tx2"/>
                </a:solidFill>
              </a:rPr>
              <a:t>- La </a:t>
            </a:r>
            <a:r>
              <a:rPr lang="fr-FR" sz="2400" dirty="0">
                <a:solidFill>
                  <a:schemeClr val="tx2"/>
                </a:solidFill>
              </a:rPr>
              <a:t>prévention de l'exposition par voie cutanée passe par la mécanisation de certaines tâches associée au port d'équipements de protection individuelle résistants au solvant utilisé : vêtements de protection, gants et lunettes de </a:t>
            </a:r>
            <a:r>
              <a:rPr lang="fr-FR" sz="2400" dirty="0" smtClean="0">
                <a:solidFill>
                  <a:schemeClr val="tx2"/>
                </a:solidFill>
              </a:rPr>
              <a:t>sécurité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4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400" dirty="0" smtClean="0">
                <a:solidFill>
                  <a:schemeClr val="tx2"/>
                </a:solidFill>
              </a:rPr>
              <a:t>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400" dirty="0" smtClean="0">
                <a:solidFill>
                  <a:schemeClr val="tx2"/>
                </a:solidFill>
              </a:rPr>
              <a:t>- protection respiratoire</a:t>
            </a:r>
            <a:endParaRPr lang="fr-FR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5" y="260350"/>
            <a:ext cx="7554937" cy="1143000"/>
          </a:xfrm>
        </p:spPr>
        <p:txBody>
          <a:bodyPr>
            <a:normAutofit/>
          </a:bodyPr>
          <a:lstStyle/>
          <a:p>
            <a:r>
              <a:rPr lang="fr-FR" sz="3600" b="0" dirty="0">
                <a:solidFill>
                  <a:schemeClr val="accent6">
                    <a:lumMod val="75000"/>
                  </a:schemeClr>
                </a:solidFill>
              </a:rPr>
              <a:t>Manipulation des solvants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1785926"/>
            <a:ext cx="8215338" cy="4303726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None/>
            </a:pP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2800" dirty="0"/>
              <a:t>Les personnes qui utilisent des solvants (et celles qui travaillent à proximité) doivent être informées des risques présentés par les produits, des précautions à observer et des mesures à prendre en cas d'accident</a:t>
            </a:r>
            <a:r>
              <a:rPr lang="fr-FR" sz="2800" dirty="0" smtClean="0"/>
              <a:t>.</a:t>
            </a:r>
          </a:p>
          <a:p>
            <a:pPr>
              <a:buClr>
                <a:schemeClr val="accent1"/>
              </a:buClr>
              <a:buFont typeface="Wingdings" pitchFamily="2" charset="2"/>
              <a:buNone/>
            </a:pPr>
            <a:r>
              <a:rPr lang="fr-FR" sz="2800" dirty="0" smtClean="0">
                <a:solidFill>
                  <a:srgbClr val="C00000"/>
                </a:solidFill>
              </a:rPr>
              <a:t/>
            </a:r>
            <a:br>
              <a:rPr lang="fr-FR" sz="2800" dirty="0" smtClean="0">
                <a:solidFill>
                  <a:srgbClr val="C00000"/>
                </a:solidFill>
              </a:rPr>
            </a:b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28662" y="1052513"/>
            <a:ext cx="7300938" cy="507841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Clr>
                <a:schemeClr val="accent1"/>
              </a:buClr>
              <a:buFont typeface="Wingdings" pitchFamily="2" charset="2"/>
              <a:buNone/>
            </a:pPr>
            <a:endParaRPr lang="fr-FR" dirty="0"/>
          </a:p>
          <a:p>
            <a:pPr>
              <a:lnSpc>
                <a:spcPct val="90000"/>
              </a:lnSpc>
              <a:buClr>
                <a:schemeClr val="accent1"/>
              </a:buClr>
              <a:buFontTx/>
              <a:buChar char="-"/>
            </a:pPr>
            <a:r>
              <a:rPr lang="fr-FR" dirty="0" smtClean="0"/>
              <a:t>Se </a:t>
            </a:r>
            <a:r>
              <a:rPr lang="fr-FR" dirty="0"/>
              <a:t>laver les mains fréquemment avec un savon doux, en particulier avant de manger ou de boire</a:t>
            </a:r>
            <a:r>
              <a:rPr lang="fr-FR" dirty="0" smtClean="0"/>
              <a:t>.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None/>
            </a:pPr>
            <a:endParaRPr lang="fr-FR" dirty="0" smtClean="0"/>
          </a:p>
          <a:p>
            <a:pPr>
              <a:lnSpc>
                <a:spcPct val="90000"/>
              </a:lnSpc>
              <a:buClr>
                <a:schemeClr val="accent1"/>
              </a:buClr>
              <a:buFontTx/>
              <a:buChar char="-"/>
            </a:pPr>
            <a:r>
              <a:rPr lang="fr-FR" dirty="0" smtClean="0"/>
              <a:t> Ne </a:t>
            </a:r>
            <a:r>
              <a:rPr lang="fr-FR" dirty="0"/>
              <a:t>jamais se laver les mains avec un solvant</a:t>
            </a:r>
            <a:r>
              <a:rPr lang="fr-FR" dirty="0" smtClean="0"/>
              <a:t>.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FontTx/>
              <a:buChar char="-"/>
            </a:pPr>
            <a:endParaRPr lang="fr-FR" dirty="0" smtClean="0"/>
          </a:p>
          <a:p>
            <a:pPr>
              <a:lnSpc>
                <a:spcPct val="90000"/>
              </a:lnSpc>
              <a:buClr>
                <a:schemeClr val="accent1"/>
              </a:buClr>
              <a:buFont typeface="Wingdings" pitchFamily="2" charset="2"/>
              <a:buNone/>
            </a:pPr>
            <a:r>
              <a:rPr lang="fr-FR" dirty="0" smtClean="0"/>
              <a:t> - Ne </a:t>
            </a:r>
            <a:r>
              <a:rPr lang="fr-FR" dirty="0"/>
              <a:t>pas boire, manger ni fumer dans les locaux où sont utilisés les solvants. 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Font typeface="Wingdings" pitchFamily="2" charset="2"/>
              <a:buNone/>
            </a:pPr>
            <a:endParaRPr lang="fr-FR" dirty="0"/>
          </a:p>
          <a:p>
            <a:pPr>
              <a:lnSpc>
                <a:spcPct val="90000"/>
              </a:lnSpc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357166"/>
            <a:ext cx="7933588" cy="589123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u="sng" dirty="0" smtClean="0">
                <a:solidFill>
                  <a:schemeClr val="accent4">
                    <a:lumMod val="75000"/>
                  </a:schemeClr>
                </a:solidFill>
              </a:rPr>
              <a:t>Médicale:</a:t>
            </a:r>
          </a:p>
          <a:p>
            <a:pPr>
              <a:buNone/>
            </a:pPr>
            <a:r>
              <a:rPr lang="fr-FR" sz="2800" dirty="0" smtClean="0"/>
              <a:t>-Examen clinique orienté sur le système nerveux et ses fonctions avec évaluation de l’humeur et des performances par des tests psychométriques.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-Enregistrement des données relatives aux solvants(nature chimique, durée et intensité d’exposition, moyens de protection collectifs et individuels,…) sur dossier médical.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-Porter une attention particulière sur certaines catégories socioprofessionnelles(femmes enceintes).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-Recherche d’une susceptibilité particulière aux solvants: </a:t>
            </a:r>
            <a:r>
              <a:rPr lang="fr-FR" sz="2800" dirty="0" err="1" smtClean="0"/>
              <a:t>neuro</a:t>
            </a:r>
            <a:r>
              <a:rPr lang="fr-FR" sz="2800" dirty="0" smtClean="0"/>
              <a:t>, hémato, hépato, et néphrologique. 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7224" y="928670"/>
            <a:ext cx="7862150" cy="61055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3600" dirty="0" smtClean="0"/>
              <a:t>-</a:t>
            </a:r>
            <a:r>
              <a:rPr lang="fr-FR" dirty="0" smtClean="0"/>
              <a:t>Dosages biotoxicologiques des solvants et de leurs métabolites dans le sang et les urines, et leur enregistrement sur dossiers.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REPARATION </a:t>
            </a:r>
          </a:p>
          <a:p>
            <a:pPr>
              <a:buNone/>
            </a:pPr>
            <a:r>
              <a:rPr lang="fr-FR" dirty="0" smtClean="0"/>
              <a:t>Benzène : TMP N° 4</a:t>
            </a:r>
          </a:p>
          <a:p>
            <a:pPr>
              <a:buNone/>
            </a:pPr>
            <a:r>
              <a:rPr lang="fr-FR" dirty="0" smtClean="0"/>
              <a:t>HEXANE: TMP N°58</a:t>
            </a:r>
          </a:p>
          <a:p>
            <a:pPr>
              <a:buNone/>
            </a:pPr>
            <a:r>
              <a:rPr lang="fr-FR" dirty="0" smtClean="0"/>
              <a:t>Hydrocarbures 84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08" y="0"/>
            <a:ext cx="7498080" cy="1143000"/>
          </a:xfrm>
        </p:spPr>
        <p:txBody>
          <a:bodyPr/>
          <a:lstStyle/>
          <a:p>
            <a:r>
              <a:rPr lang="fr-FR" sz="4000" b="0" dirty="0" smtClean="0">
                <a:solidFill>
                  <a:schemeClr val="accent3">
                    <a:lumMod val="75000"/>
                  </a:schemeClr>
                </a:solidFill>
              </a:rPr>
              <a:t>CLASSIFICATION</a:t>
            </a:r>
            <a:endParaRPr lang="fr-FR" sz="4000" b="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214422"/>
            <a:ext cx="8501090" cy="5257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000" dirty="0" smtClean="0"/>
              <a:t>Les solvants représentent environ 200 substances d’usage courant classées </a:t>
            </a:r>
            <a:r>
              <a:rPr lang="fr-FR" sz="2000" b="1" dirty="0" smtClean="0">
                <a:solidFill>
                  <a:srgbClr val="C00000"/>
                </a:solidFill>
              </a:rPr>
              <a:t>en 9 familles chimiques</a:t>
            </a:r>
            <a:r>
              <a:rPr lang="fr-FR" sz="2000" dirty="0" smtClean="0"/>
              <a:t>, elles mêmes regroupées en </a:t>
            </a:r>
            <a:r>
              <a:rPr lang="fr-FR" sz="2000" b="1" dirty="0" smtClean="0">
                <a:solidFill>
                  <a:srgbClr val="C00000"/>
                </a:solidFill>
              </a:rPr>
              <a:t>3 grands groupes  :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000" dirty="0" smtClean="0"/>
          </a:p>
          <a:p>
            <a:pPr lvl="0">
              <a:lnSpc>
                <a:spcPct val="90000"/>
              </a:lnSpc>
              <a:buNone/>
            </a:pPr>
            <a:r>
              <a:rPr lang="fr-FR" sz="2000" dirty="0" smtClean="0"/>
              <a:t>1- </a:t>
            </a:r>
            <a:r>
              <a:rPr lang="fr-FR" sz="2000" b="1" dirty="0" smtClean="0"/>
              <a:t>les solvants hydrocarbonés </a:t>
            </a:r>
            <a:r>
              <a:rPr lang="fr-FR" sz="2000" dirty="0" smtClean="0"/>
              <a:t>qui ne contiennent que de l’hydrogène et du carbone. </a:t>
            </a:r>
          </a:p>
          <a:p>
            <a:pPr lvl="0">
              <a:lnSpc>
                <a:spcPct val="90000"/>
              </a:lnSpc>
              <a:buNone/>
            </a:pPr>
            <a:r>
              <a:rPr lang="fr-FR" sz="2000" dirty="0" smtClean="0"/>
              <a:t>    Ils sont séparés classiquement en deux familles,:</a:t>
            </a:r>
          </a:p>
          <a:p>
            <a:pPr>
              <a:lnSpc>
                <a:spcPct val="90000"/>
              </a:lnSpc>
            </a:pPr>
            <a:r>
              <a:rPr lang="fr-FR" sz="2000" dirty="0" smtClean="0"/>
              <a:t> les pétroliers non aromatiques </a:t>
            </a:r>
          </a:p>
          <a:p>
            <a:pPr>
              <a:lnSpc>
                <a:spcPct val="90000"/>
              </a:lnSpc>
            </a:pPr>
            <a:r>
              <a:rPr lang="fr-FR" sz="2000" dirty="0" smtClean="0"/>
              <a:t> les hydrocarbures aromatiques tels </a:t>
            </a:r>
            <a:r>
              <a:rPr lang="fr-FR" sz="2000" dirty="0" smtClean="0">
                <a:solidFill>
                  <a:srgbClr val="FF0000"/>
                </a:solidFill>
              </a:rPr>
              <a:t>le benzène</a:t>
            </a:r>
            <a:r>
              <a:rPr lang="fr-FR" sz="2000" dirty="0" smtClean="0"/>
              <a:t>, </a:t>
            </a:r>
            <a:r>
              <a:rPr lang="fr-FR" sz="2000" dirty="0" smtClean="0">
                <a:solidFill>
                  <a:srgbClr val="FF0000"/>
                </a:solidFill>
              </a:rPr>
              <a:t>le toluène, le xylène .</a:t>
            </a:r>
            <a:endParaRPr lang="fr-FR" sz="2000" dirty="0" smtClean="0"/>
          </a:p>
          <a:p>
            <a:pPr lvl="0">
              <a:lnSpc>
                <a:spcPct val="90000"/>
              </a:lnSpc>
              <a:buNone/>
            </a:pPr>
            <a:endParaRPr lang="fr-FR" sz="2000" dirty="0" smtClean="0"/>
          </a:p>
          <a:p>
            <a:pPr lvl="0">
              <a:lnSpc>
                <a:spcPct val="90000"/>
              </a:lnSpc>
              <a:buNone/>
            </a:pPr>
            <a:r>
              <a:rPr lang="fr-FR" sz="2000" dirty="0" smtClean="0"/>
              <a:t>2- </a:t>
            </a:r>
            <a:r>
              <a:rPr lang="fr-FR" sz="2000" b="1" dirty="0" smtClean="0"/>
              <a:t>Les solvants oxygénés </a:t>
            </a:r>
            <a:r>
              <a:rPr lang="fr-FR" sz="2000" dirty="0" smtClean="0"/>
              <a:t>qui contiennent au moins un atome d’oxygène: les alcools, les aldéhydes, les esters, les éthers de glycol, les cétones et les éthers.</a:t>
            </a:r>
          </a:p>
          <a:p>
            <a:pPr lvl="0">
              <a:lnSpc>
                <a:spcPct val="90000"/>
              </a:lnSpc>
              <a:buNone/>
            </a:pPr>
            <a:endParaRPr lang="fr-FR" sz="2000" dirty="0" smtClean="0"/>
          </a:p>
          <a:p>
            <a:pPr lvl="0"/>
            <a:r>
              <a:rPr lang="fr-FR" sz="2000" b="1" dirty="0" smtClean="0"/>
              <a:t>les solvants halogénés </a:t>
            </a:r>
            <a:r>
              <a:rPr lang="fr-FR" sz="2000" dirty="0" smtClean="0"/>
              <a:t>qui contiennent un atome d’halogène (chlore, fluor, iode ou brome). Le plus souvent, il s’agit de chlore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2000" b="1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000" b="1" dirty="0"/>
              <a:t/>
            </a:r>
            <a:br>
              <a:rPr lang="fr-FR" sz="2000" b="1" dirty="0"/>
            </a:b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74514" y="274638"/>
            <a:ext cx="7498080" cy="1143000"/>
          </a:xfrm>
        </p:spPr>
        <p:txBody>
          <a:bodyPr>
            <a:normAutofit/>
          </a:bodyPr>
          <a:lstStyle/>
          <a:p>
            <a:r>
              <a:rPr lang="fr-FR" sz="3200" dirty="0" smtClean="0">
                <a:solidFill>
                  <a:schemeClr val="accent3">
                    <a:lumMod val="75000"/>
                  </a:schemeClr>
                </a:solidFill>
              </a:rPr>
              <a:t>Usages et sources d’exposition 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fr-FR" b="1" dirty="0" smtClean="0"/>
              <a:t>Dégraissants</a:t>
            </a:r>
            <a:r>
              <a:rPr lang="fr-FR" dirty="0" smtClean="0"/>
              <a:t> (</a:t>
            </a:r>
            <a:r>
              <a:rPr lang="fr-FR" dirty="0"/>
              <a:t>nettoyage des métaux, des textiles...) 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FontTx/>
              <a:buChar char="-"/>
            </a:pPr>
            <a:r>
              <a:rPr lang="fr-FR" b="1" dirty="0" smtClean="0"/>
              <a:t>Adjuvants et </a:t>
            </a:r>
            <a:r>
              <a:rPr lang="fr-FR" b="1" dirty="0"/>
              <a:t>diluants</a:t>
            </a:r>
            <a:r>
              <a:rPr lang="fr-FR" dirty="0"/>
              <a:t> (peintures, vernis, encres, colles, pesticides) </a:t>
            </a:r>
            <a:endParaRPr lang="fr-FR" dirty="0" smtClean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b="1" dirty="0" smtClean="0"/>
              <a:t>Décapants</a:t>
            </a:r>
            <a:r>
              <a:rPr lang="fr-FR" dirty="0" smtClean="0"/>
              <a:t> (</a:t>
            </a:r>
            <a:r>
              <a:rPr lang="fr-FR" dirty="0"/>
              <a:t>élimination des peintures, vernis, colles...) </a:t>
            </a:r>
            <a:endParaRPr lang="fr-FR" dirty="0" smtClean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b="1" dirty="0" smtClean="0"/>
              <a:t>Purifiants</a:t>
            </a:r>
            <a:r>
              <a:rPr lang="fr-FR" dirty="0" smtClean="0"/>
              <a:t> (</a:t>
            </a:r>
            <a:r>
              <a:rPr lang="fr-FR" dirty="0"/>
              <a:t>parfums, médicaments).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31640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373216"/>
            <a:ext cx="1331640" cy="1484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56792"/>
            <a:ext cx="133164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40352" y="-27384"/>
            <a:ext cx="1357321" cy="14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3501008"/>
            <a:ext cx="1331640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84369" y="5517232"/>
            <a:ext cx="1259632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85786" y="1571588"/>
            <a:ext cx="9358378" cy="528641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Industrie </a:t>
            </a:r>
            <a:r>
              <a:rPr lang="fr-FR" dirty="0"/>
              <a:t>des peintures et des </a:t>
            </a:r>
            <a:r>
              <a:rPr lang="fr-FR" dirty="0" smtClean="0"/>
              <a:t>revêtements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Les pressings : nettoyage à sec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L’industrie pharmaceutique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les adhésifs</a:t>
            </a:r>
            <a:endParaRPr lang="fr-FR"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les </a:t>
            </a:r>
            <a:r>
              <a:rPr lang="fr-FR" dirty="0"/>
              <a:t>encres d'imprimerie </a:t>
            </a:r>
            <a:endParaRPr lang="fr-FR" dirty="0" smtClean="0"/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les cosmétiques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dirty="0" smtClean="0"/>
              <a:t>le </a:t>
            </a:r>
            <a:r>
              <a:rPr lang="fr-FR" dirty="0"/>
              <a:t>nettoyage industriel des </a:t>
            </a:r>
            <a:r>
              <a:rPr lang="fr-FR" dirty="0" smtClean="0"/>
              <a:t>métaux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75656" cy="147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15225" y="0"/>
            <a:ext cx="162877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23875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5301208"/>
            <a:ext cx="1656184" cy="153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fr-FR" sz="4000" b="0" dirty="0" smtClean="0"/>
              <a:t>        </a:t>
            </a:r>
            <a:r>
              <a:rPr lang="fr-FR" sz="4800" b="0" dirty="0" smtClean="0">
                <a:solidFill>
                  <a:schemeClr val="accent3">
                    <a:lumMod val="75000"/>
                  </a:schemeClr>
                </a:solidFill>
              </a:rPr>
              <a:t>Métabolisme</a:t>
            </a:r>
            <a:endParaRPr lang="fr-FR" sz="4800" b="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1142984"/>
            <a:ext cx="8034364" cy="571501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   1-Pénétration:</a:t>
            </a:r>
            <a:r>
              <a:rPr lang="fr-FR" sz="2800" b="1" dirty="0"/>
              <a:t/>
            </a:r>
            <a:br>
              <a:rPr lang="fr-FR" sz="2800" b="1" dirty="0"/>
            </a:br>
            <a:r>
              <a:rPr lang="fr-FR" sz="2800" b="1" dirty="0"/>
              <a:t>Les solvants peuvent pénétrer dans l'organisme par 3 voies :</a:t>
            </a:r>
            <a:r>
              <a:rPr lang="fr-FR" sz="2800" dirty="0"/>
              <a:t>  </a:t>
            </a:r>
            <a:endParaRPr lang="fr-FR" sz="2800" dirty="0" smtClean="0"/>
          </a:p>
          <a:p>
            <a:pPr>
              <a:buFont typeface="Wingdings" pitchFamily="2" charset="2"/>
              <a:buNone/>
            </a:pPr>
            <a:endParaRPr lang="fr-FR" sz="2800" dirty="0" smtClean="0"/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   </a:t>
            </a:r>
            <a:r>
              <a:rPr lang="fr-FR" sz="2800" b="1" dirty="0" smtClean="0"/>
              <a:t>voie </a:t>
            </a:r>
            <a:r>
              <a:rPr lang="fr-FR" sz="2800" b="1" dirty="0"/>
              <a:t>respiratoire</a:t>
            </a:r>
            <a:r>
              <a:rPr lang="fr-FR" sz="2800" dirty="0"/>
              <a:t> (grâce à leur volatilité</a:t>
            </a:r>
            <a:r>
              <a:rPr lang="fr-FR" sz="2800" dirty="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</a:t>
            </a: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  </a:t>
            </a:r>
            <a:r>
              <a:rPr lang="fr-FR" sz="2800" b="1" dirty="0"/>
              <a:t>voie cutanée</a:t>
            </a:r>
            <a:r>
              <a:rPr lang="fr-FR" sz="2800" dirty="0"/>
              <a:t> (quel que soit l'état de la peau</a:t>
            </a:r>
            <a:r>
              <a:rPr lang="fr-FR" sz="2800" dirty="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, </a:t>
            </a: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  </a:t>
            </a:r>
            <a:r>
              <a:rPr lang="fr-FR" sz="2800" b="1" dirty="0"/>
              <a:t>voie digestive</a:t>
            </a:r>
            <a:r>
              <a:rPr lang="fr-FR" sz="2800" dirty="0"/>
              <a:t> (absorption accidentelle</a:t>
            </a:r>
            <a:r>
              <a:rPr lang="fr-FR" sz="2800" dirty="0" smtClean="0"/>
              <a:t>). 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>
                <a:solidFill>
                  <a:schemeClr val="accent1">
                    <a:lumMod val="75000"/>
                  </a:schemeClr>
                </a:solidFill>
              </a:rPr>
              <a:t> 2-  </a:t>
            </a:r>
            <a:r>
              <a:rPr lang="fr-FR" sz="2800" b="1" dirty="0" smtClean="0">
                <a:solidFill>
                  <a:schemeClr val="accent1">
                    <a:lumMod val="75000"/>
                  </a:schemeClr>
                </a:solidFill>
              </a:rPr>
              <a:t>métabolisé par le foie</a:t>
            </a:r>
          </a:p>
          <a:p>
            <a:pPr>
              <a:buFont typeface="Wingdings" pitchFamily="2" charset="2"/>
              <a:buNone/>
            </a:pPr>
            <a:r>
              <a:rPr lang="fr-FR" sz="28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 3 - Elimination:</a:t>
            </a:r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 smtClean="0"/>
              <a:t>   sous </a:t>
            </a:r>
            <a:r>
              <a:rPr lang="fr-FR" sz="2800" dirty="0"/>
              <a:t>forme inchangée dans l'air expiré,  </a:t>
            </a:r>
            <a:br>
              <a:rPr lang="fr-FR" sz="2800" dirty="0"/>
            </a:br>
            <a:r>
              <a:rPr lang="fr-FR" sz="2800" dirty="0"/>
              <a:t>  </a:t>
            </a:r>
            <a:r>
              <a:rPr lang="fr-FR" sz="2800" dirty="0" smtClean="0"/>
              <a:t>dans </a:t>
            </a:r>
            <a:r>
              <a:rPr lang="fr-FR" sz="2800" dirty="0"/>
              <a:t>les selles, les </a:t>
            </a:r>
            <a:r>
              <a:rPr lang="fr-FR" sz="2800" dirty="0" smtClean="0"/>
              <a:t>urines.</a:t>
            </a:r>
            <a:r>
              <a:rPr lang="fr-FR" sz="2800" dirty="0"/>
              <a:t/>
            </a:r>
            <a:br>
              <a:rPr lang="fr-FR" sz="2800" dirty="0"/>
            </a:b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571480"/>
            <a:ext cx="4058617" cy="5900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ensées 4"/>
          <p:cNvSpPr/>
          <p:nvPr/>
        </p:nvSpPr>
        <p:spPr>
          <a:xfrm rot="10800000">
            <a:off x="1714480" y="3071810"/>
            <a:ext cx="3134314" cy="2215262"/>
          </a:xfrm>
          <a:prstGeom prst="cloudCallout">
            <a:avLst>
              <a:gd name="adj1" fmla="val -88211"/>
              <a:gd name="adj2" fmla="val 118338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247113" y="3789040"/>
            <a:ext cx="1532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VAPEURS</a:t>
            </a:r>
          </a:p>
          <a:p>
            <a:endParaRPr lang="fr-FR" b="1" dirty="0" smtClean="0"/>
          </a:p>
          <a:p>
            <a:r>
              <a:rPr lang="fr-FR" b="1" dirty="0" smtClean="0"/>
              <a:t>    GAZ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 rot="16200000">
            <a:off x="-579288" y="3365314"/>
            <a:ext cx="2037793" cy="30777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Introduction</a:t>
            </a:r>
          </a:p>
        </p:txBody>
      </p:sp>
      <p:pic>
        <p:nvPicPr>
          <p:cNvPr id="8" name="Picture 5" descr="peintur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773363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/>
          <a:lstStyle/>
          <a:p>
            <a:pPr>
              <a:buNone/>
            </a:pPr>
            <a:endParaRPr lang="fr-FR" sz="2000" b="1" dirty="0" smtClean="0"/>
          </a:p>
          <a:p>
            <a:pPr>
              <a:buNone/>
            </a:pPr>
            <a:r>
              <a:rPr lang="fr-FR" sz="2000" b="1" dirty="0" smtClean="0"/>
              <a:t>                                    </a:t>
            </a:r>
          </a:p>
          <a:p>
            <a:pPr>
              <a:buNone/>
            </a:pPr>
            <a:endParaRPr lang="fr-FR" sz="2000" b="1" dirty="0" smtClean="0"/>
          </a:p>
          <a:p>
            <a:pPr>
              <a:buNone/>
            </a:pPr>
            <a:r>
              <a:rPr lang="fr-FR" sz="2000" b="1" dirty="0" smtClean="0"/>
              <a:t>                                      </a:t>
            </a:r>
            <a:endParaRPr lang="fr-FR" sz="2000" dirty="0"/>
          </a:p>
        </p:txBody>
      </p:sp>
      <p:sp>
        <p:nvSpPr>
          <p:cNvPr id="4" name="Titre 3"/>
          <p:cNvSpPr txBox="1">
            <a:spLocks noGrp="1"/>
          </p:cNvSpPr>
          <p:nvPr>
            <p:ph type="title"/>
          </p:nvPr>
        </p:nvSpPr>
        <p:spPr>
          <a:xfrm>
            <a:off x="1000100" y="3761"/>
            <a:ext cx="7933588" cy="138499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i="1" dirty="0" smtClean="0">
                <a:solidFill>
                  <a:schemeClr val="accent2">
                    <a:lumMod val="75000"/>
                  </a:schemeClr>
                </a:solidFill>
              </a:rPr>
              <a:t>Quels sont les risques</a:t>
            </a:r>
            <a:br>
              <a:rPr lang="fr-FR" sz="2800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2800" b="1" i="1" dirty="0" smtClean="0">
                <a:solidFill>
                  <a:schemeClr val="accent2">
                    <a:lumMod val="75000"/>
                  </a:schemeClr>
                </a:solidFill>
              </a:rPr>
              <a:t>liés à leur utilisation ?</a:t>
            </a:r>
            <a:r>
              <a:rPr lang="fr-FR" sz="2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28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fr-FR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 rot="16200000">
            <a:off x="-579288" y="3365314"/>
            <a:ext cx="2037793" cy="30777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Introduction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6762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412776"/>
            <a:ext cx="6858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725144"/>
            <a:ext cx="6762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5805264"/>
            <a:ext cx="7143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 cstate="print">
            <a:lum bright="30000" contrast="-12000"/>
          </a:blip>
          <a:srcRect/>
          <a:stretch>
            <a:fillRect/>
          </a:stretch>
        </p:blipFill>
        <p:spPr bwMode="auto">
          <a:xfrm>
            <a:off x="7308305" y="1"/>
            <a:ext cx="1821408" cy="14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2780928"/>
            <a:ext cx="6953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67744" y="5949280"/>
            <a:ext cx="5976664" cy="704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5" name="Ellipse 14"/>
          <p:cNvSpPr/>
          <p:nvPr/>
        </p:nvSpPr>
        <p:spPr>
          <a:xfrm>
            <a:off x="6228184" y="2492896"/>
            <a:ext cx="2555776" cy="129614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700" b="1" dirty="0" smtClean="0">
                <a:solidFill>
                  <a:schemeClr val="tx1"/>
                </a:solidFill>
              </a:rPr>
              <a:t>Environnement</a:t>
            </a:r>
            <a:endParaRPr lang="fr-FR" sz="1700" dirty="0">
              <a:solidFill>
                <a:schemeClr val="tx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1835696" y="2564904"/>
            <a:ext cx="2160240" cy="129614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Incendie</a:t>
            </a: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Explosion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4139952" y="4365104"/>
            <a:ext cx="216024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Santé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19" name="Flèche à trois pointes 18"/>
          <p:cNvSpPr/>
          <p:nvPr/>
        </p:nvSpPr>
        <p:spPr>
          <a:xfrm rot="10800000">
            <a:off x="4071934" y="2636912"/>
            <a:ext cx="2084242" cy="1656184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17" grpId="0" animBg="1"/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536</TotalTime>
  <Words>1056</Words>
  <Application>Microsoft Office PowerPoint</Application>
  <PresentationFormat>Affichage à l'écran (4:3)</PresentationFormat>
  <Paragraphs>225</Paragraphs>
  <Slides>36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37" baseType="lpstr">
      <vt:lpstr>Solstice</vt:lpstr>
      <vt:lpstr>            LES    SOLVANTS</vt:lpstr>
      <vt:lpstr>Définition</vt:lpstr>
      <vt:lpstr> INTRODUCTION </vt:lpstr>
      <vt:lpstr>CLASSIFICATION</vt:lpstr>
      <vt:lpstr>Usages et sources d’exposition  </vt:lpstr>
      <vt:lpstr>Diapositive 6</vt:lpstr>
      <vt:lpstr>        Métabolisme</vt:lpstr>
      <vt:lpstr>Diapositive 8</vt:lpstr>
      <vt:lpstr>Quels sont les risques liés à leur utilisation ? </vt:lpstr>
      <vt:lpstr>TOXICITE</vt:lpstr>
      <vt:lpstr>1- Par ingestion </vt:lpstr>
      <vt:lpstr>2- par contact cutané</vt:lpstr>
      <vt:lpstr>Diapositive 13</vt:lpstr>
      <vt:lpstr>3- par inhalation</vt:lpstr>
      <vt:lpstr>Diapositive 15</vt:lpstr>
      <vt:lpstr>Toxicité chronique:</vt:lpstr>
      <vt:lpstr>1- Atteinte de la peau et des muqueuses</vt:lpstr>
      <vt:lpstr>2- Atteinte du système nerveux central</vt:lpstr>
      <vt:lpstr>Diapositive 19</vt:lpstr>
      <vt:lpstr>Diapositive 20</vt:lpstr>
      <vt:lpstr>Diapositive 21</vt:lpstr>
      <vt:lpstr>3- Atteinte du SN périphérique</vt:lpstr>
      <vt:lpstr>4- Atteinte neurosensorielle</vt:lpstr>
      <vt:lpstr>5-Atteinte endocrinienne</vt:lpstr>
      <vt:lpstr>6-Action sur le sang</vt:lpstr>
      <vt:lpstr>7- Atteinte du foie et des reins</vt:lpstr>
      <vt:lpstr>8- Cancérogénicité</vt:lpstr>
      <vt:lpstr>9- Effets sur la reproduction</vt:lpstr>
      <vt:lpstr>10- Risques d'incendie ou d'explosion</vt:lpstr>
      <vt:lpstr>Prévention</vt:lpstr>
      <vt:lpstr>Diapositive 31</vt:lpstr>
      <vt:lpstr>Diapositive 32</vt:lpstr>
      <vt:lpstr>Manipulation des solvants</vt:lpstr>
      <vt:lpstr>Diapositive 34</vt:lpstr>
      <vt:lpstr>Diapositive 35</vt:lpstr>
      <vt:lpstr>Diapositive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SOLVANTS</dc:title>
  <dc:creator>SEKKAL</dc:creator>
  <cp:lastModifiedBy>acer</cp:lastModifiedBy>
  <cp:revision>61</cp:revision>
  <dcterms:created xsi:type="dcterms:W3CDTF">2011-03-29T11:45:21Z</dcterms:created>
  <dcterms:modified xsi:type="dcterms:W3CDTF">2020-04-27T20:35:23Z</dcterms:modified>
</cp:coreProperties>
</file>