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4630400" cy="8229600"/>
  <p:notesSz cx="8229600" cy="14630400"/>
  <p:embeddedFontLst>
    <p:embeddedFont>
      <p:font typeface="Dela Gothic One"/>
      <p:regular r:id="rId13"/>
    </p:embeddedFont>
    <p:embeddedFont>
      <p:font typeface="DM Sans" pitchFamily="2" charset="0"/>
      <p:regular r:id="rId14"/>
      <p:bold r:id="rId15"/>
    </p:embeddedFont>
    <p:embeddedFont>
      <p:font typeface="DM Sans Bold" pitchFamily="2" charset="0"/>
      <p:bold r:id="rId16"/>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72" d="100"/>
          <a:sy n="72" d="100"/>
        </p:scale>
        <p:origin x="67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9145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60"/>
            <a:ext cx="5486400" cy="8229600"/>
          </a:xfrm>
          <a:prstGeom prst="rect">
            <a:avLst/>
          </a:prstGeom>
        </p:spPr>
      </p:pic>
      <p:pic>
        <p:nvPicPr>
          <p:cNvPr id="3" name="Image 1" descr="preencoded.png"/>
          <p:cNvPicPr>
            <a:picLocks noChangeAspect="1"/>
          </p:cNvPicPr>
          <p:nvPr/>
        </p:nvPicPr>
        <p:blipFill>
          <a:blip r:embed="rId4"/>
          <a:stretch>
            <a:fillRect/>
          </a:stretch>
        </p:blipFill>
        <p:spPr>
          <a:xfrm>
            <a:off x="9414867" y="2075021"/>
            <a:ext cx="4944666" cy="4079438"/>
          </a:xfrm>
          <a:prstGeom prst="rect">
            <a:avLst/>
          </a:prstGeom>
        </p:spPr>
      </p:pic>
      <p:sp>
        <p:nvSpPr>
          <p:cNvPr id="4" name="Text 0"/>
          <p:cNvSpPr/>
          <p:nvPr/>
        </p:nvSpPr>
        <p:spPr>
          <a:xfrm>
            <a:off x="758309" y="1358265"/>
            <a:ext cx="7627382" cy="2138124"/>
          </a:xfrm>
          <a:prstGeom prst="rect">
            <a:avLst/>
          </a:prstGeom>
          <a:noFill/>
          <a:ln/>
        </p:spPr>
        <p:txBody>
          <a:bodyPr wrap="square" lIns="0" tIns="0" rIns="0" bIns="0" rtlCol="0" anchor="t"/>
          <a:lstStyle/>
          <a:p>
            <a:pPr marL="0" indent="0">
              <a:lnSpc>
                <a:spcPts val="5600"/>
              </a:lnSpc>
              <a:buNone/>
            </a:pPr>
            <a:r>
              <a:rPr lang="en-US" sz="4450" dirty="0">
                <a:solidFill>
                  <a:srgbClr val="FAEBEB"/>
                </a:solidFill>
                <a:latin typeface="Dela Gothic One" pitchFamily="34" charset="0"/>
                <a:ea typeface="Dela Gothic One" pitchFamily="34" charset="-122"/>
                <a:cs typeface="Dela Gothic One" pitchFamily="34" charset="-120"/>
              </a:rPr>
              <a:t>Eukaryotic Cell Structure and Functions</a:t>
            </a:r>
            <a:endParaRPr lang="en-US" sz="4450" dirty="0"/>
          </a:p>
        </p:txBody>
      </p:sp>
      <p:sp>
        <p:nvSpPr>
          <p:cNvPr id="5" name="Text 1"/>
          <p:cNvSpPr/>
          <p:nvPr/>
        </p:nvSpPr>
        <p:spPr>
          <a:xfrm>
            <a:off x="758309" y="3821311"/>
            <a:ext cx="7627382" cy="2426970"/>
          </a:xfrm>
          <a:prstGeom prst="rect">
            <a:avLst/>
          </a:prstGeom>
          <a:noFill/>
          <a:ln/>
        </p:spPr>
        <p:txBody>
          <a:bodyPr wrap="square" lIns="0" tIns="0" rIns="0" bIns="0" rtlCol="0" anchor="t"/>
          <a:lstStyle/>
          <a:p>
            <a:pPr marL="0" indent="0">
              <a:lnSpc>
                <a:spcPts val="2700"/>
              </a:lnSpc>
              <a:buNone/>
            </a:pPr>
            <a:r>
              <a:rPr lang="en-US" sz="1700" dirty="0">
                <a:solidFill>
                  <a:srgbClr val="FFE5E5"/>
                </a:solidFill>
                <a:latin typeface="DM Sans" pitchFamily="34" charset="0"/>
                <a:ea typeface="DM Sans" pitchFamily="34" charset="-122"/>
                <a:cs typeface="DM Sans" pitchFamily="34" charset="-120"/>
              </a:rPr>
              <a:t>Eukaryotic cells are the building blocks of complex organisms, including plants, animals, and fungi. These cells possess a well-defined nucleus that houses the genetic material, as well as a variety of specialized organelles that work together to maintain the cell's structure and carry out essential functions. Understanding the intricate details of eukaryotic cell structure and how these components interact is crucial for understanding the fundamental principles of biology and the processes that sustain life.</a:t>
            </a:r>
            <a:endParaRPr lang="en-US" sz="1700" dirty="0"/>
          </a:p>
        </p:txBody>
      </p:sp>
      <p:sp>
        <p:nvSpPr>
          <p:cNvPr id="8" name="Text 4"/>
          <p:cNvSpPr/>
          <p:nvPr/>
        </p:nvSpPr>
        <p:spPr>
          <a:xfrm>
            <a:off x="1213128" y="6492002"/>
            <a:ext cx="2431137" cy="379214"/>
          </a:xfrm>
          <a:prstGeom prst="rect">
            <a:avLst/>
          </a:prstGeom>
          <a:noFill/>
          <a:ln/>
        </p:spPr>
        <p:txBody>
          <a:bodyPr wrap="none" lIns="0" tIns="0" rIns="0" bIns="0" rtlCol="0" anchor="t"/>
          <a:lstStyle/>
          <a:p>
            <a:pPr marL="0" indent="0" algn="l">
              <a:lnSpc>
                <a:spcPts val="2950"/>
              </a:lnSpc>
              <a:buNone/>
            </a:pPr>
            <a:r>
              <a:rPr lang="en-US" sz="2100" b="1" dirty="0">
                <a:solidFill>
                  <a:srgbClr val="FFE5E5"/>
                </a:solidFill>
                <a:latin typeface="DM Sans Bold" pitchFamily="34" charset="0"/>
                <a:ea typeface="DM Sans Bold" pitchFamily="34" charset="-122"/>
                <a:cs typeface="DM Sans Bold" pitchFamily="34" charset="-120"/>
              </a:rPr>
              <a:t>by </a:t>
            </a:r>
            <a:r>
              <a:rPr lang="en-US" sz="2100" b="1" dirty="0" err="1">
                <a:solidFill>
                  <a:srgbClr val="FFE5E5"/>
                </a:solidFill>
                <a:latin typeface="DM Sans Bold" pitchFamily="34" charset="0"/>
                <a:ea typeface="DM Sans Bold" pitchFamily="34" charset="-122"/>
                <a:cs typeface="DM Sans Bold" pitchFamily="34" charset="-120"/>
              </a:rPr>
              <a:t>Mouderas</a:t>
            </a:r>
            <a:r>
              <a:rPr lang="en-US" sz="2100" b="1" dirty="0">
                <a:solidFill>
                  <a:srgbClr val="FFE5E5"/>
                </a:solidFill>
                <a:latin typeface="DM Sans Bold" pitchFamily="34" charset="0"/>
                <a:ea typeface="DM Sans Bold" pitchFamily="34" charset="-122"/>
                <a:cs typeface="DM Sans Bold" pitchFamily="34" charset="-120"/>
              </a:rPr>
              <a:t> F.</a:t>
            </a:r>
            <a:endParaRPr lang="en-US" sz="2100" dirty="0"/>
          </a:p>
        </p:txBody>
      </p:sp>
      <p:sp>
        <p:nvSpPr>
          <p:cNvPr id="9" name="ZoneTexte 8">
            <a:extLst>
              <a:ext uri="{FF2B5EF4-FFF2-40B4-BE49-F238E27FC236}">
                <a16:creationId xmlns:a16="http://schemas.microsoft.com/office/drawing/2014/main" id="{30292648-7EF2-1CB0-8438-7340805D211C}"/>
              </a:ext>
            </a:extLst>
          </p:cNvPr>
          <p:cNvSpPr txBox="1"/>
          <p:nvPr/>
        </p:nvSpPr>
        <p:spPr>
          <a:xfrm>
            <a:off x="12841357" y="7752522"/>
            <a:ext cx="1789043" cy="477078"/>
          </a:xfrm>
          <a:prstGeom prst="rect">
            <a:avLst/>
          </a:prstGeom>
          <a:solidFill>
            <a:schemeClr val="accent4">
              <a:lumMod val="20000"/>
              <a:lumOff val="80000"/>
            </a:schemeClr>
          </a:solidFill>
        </p:spPr>
        <p:txBody>
          <a:bodyPr wrap="square" rtlCol="0">
            <a:spAutoFit/>
          </a:bodyPr>
          <a:lstStyle/>
          <a:p>
            <a:endParaRPr lang="fr-FR" dirty="0"/>
          </a:p>
        </p:txBody>
      </p:sp>
      <p:sp>
        <p:nvSpPr>
          <p:cNvPr id="10" name="Text 4">
            <a:extLst>
              <a:ext uri="{FF2B5EF4-FFF2-40B4-BE49-F238E27FC236}">
                <a16:creationId xmlns:a16="http://schemas.microsoft.com/office/drawing/2014/main" id="{61E9E7D5-6678-5E59-B125-FB01F7DBA383}"/>
              </a:ext>
            </a:extLst>
          </p:cNvPr>
          <p:cNvSpPr/>
          <p:nvPr/>
        </p:nvSpPr>
        <p:spPr>
          <a:xfrm>
            <a:off x="12424489" y="7660749"/>
            <a:ext cx="2431137" cy="379214"/>
          </a:xfrm>
          <a:prstGeom prst="rect">
            <a:avLst/>
          </a:prstGeom>
          <a:noFill/>
          <a:ln/>
        </p:spPr>
        <p:txBody>
          <a:bodyPr wrap="none" lIns="0" tIns="0" rIns="0" bIns="0" rtlCol="0" anchor="t"/>
          <a:lstStyle/>
          <a:p>
            <a:pPr marL="0" indent="0" algn="l">
              <a:lnSpc>
                <a:spcPts val="2950"/>
              </a:lnSpc>
              <a:buNone/>
            </a:pPr>
            <a:r>
              <a:rPr lang="en-US" sz="2100" b="1" dirty="0">
                <a:latin typeface="DM Sans Bold" pitchFamily="34" charset="0"/>
                <a:ea typeface="DM Sans Bold" pitchFamily="34" charset="-122"/>
                <a:cs typeface="DM Sans Bold" pitchFamily="34" charset="-120"/>
              </a:rPr>
              <a:t>by </a:t>
            </a:r>
            <a:r>
              <a:rPr lang="en-US" sz="2100" b="1" dirty="0" err="1">
                <a:latin typeface="DM Sans Bold" pitchFamily="34" charset="0"/>
                <a:ea typeface="DM Sans Bold" pitchFamily="34" charset="-122"/>
                <a:cs typeface="DM Sans Bold" pitchFamily="34" charset="-120"/>
              </a:rPr>
              <a:t>Mouderas</a:t>
            </a:r>
            <a:r>
              <a:rPr lang="en-US" sz="2100" b="1" dirty="0">
                <a:latin typeface="DM Sans Bold" pitchFamily="34" charset="0"/>
                <a:ea typeface="DM Sans Bold" pitchFamily="34" charset="-122"/>
                <a:cs typeface="DM Sans Bold" pitchFamily="34" charset="-120"/>
              </a:rPr>
              <a:t> F.</a:t>
            </a:r>
            <a:endParaRPr lang="en-US" sz="21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58309" y="839391"/>
            <a:ext cx="12414528" cy="712708"/>
          </a:xfrm>
          <a:prstGeom prst="rect">
            <a:avLst/>
          </a:prstGeom>
          <a:noFill/>
          <a:ln/>
        </p:spPr>
        <p:txBody>
          <a:bodyPr wrap="none" lIns="0" tIns="0" rIns="0" bIns="0" rtlCol="0" anchor="t"/>
          <a:lstStyle/>
          <a:p>
            <a:pPr marL="0" indent="0">
              <a:lnSpc>
                <a:spcPts val="5600"/>
              </a:lnSpc>
              <a:buNone/>
            </a:pPr>
            <a:r>
              <a:rPr lang="en-US" sz="4450" dirty="0">
                <a:solidFill>
                  <a:srgbClr val="FAEBEB"/>
                </a:solidFill>
                <a:latin typeface="Dela Gothic One" pitchFamily="34" charset="0"/>
                <a:ea typeface="Dela Gothic One" pitchFamily="34" charset="-122"/>
                <a:cs typeface="Dela Gothic One" pitchFamily="34" charset="-120"/>
              </a:rPr>
              <a:t>Cellular Processes and Homeostasis</a:t>
            </a:r>
            <a:endParaRPr lang="en-US" sz="4450" dirty="0"/>
          </a:p>
        </p:txBody>
      </p:sp>
      <p:pic>
        <p:nvPicPr>
          <p:cNvPr id="3" name="Image 0" descr="preencoded.png"/>
          <p:cNvPicPr>
            <a:picLocks noChangeAspect="1"/>
          </p:cNvPicPr>
          <p:nvPr/>
        </p:nvPicPr>
        <p:blipFill>
          <a:blip r:embed="rId3"/>
          <a:stretch>
            <a:fillRect/>
          </a:stretch>
        </p:blipFill>
        <p:spPr>
          <a:xfrm>
            <a:off x="758309" y="1985367"/>
            <a:ext cx="4154567" cy="2567702"/>
          </a:xfrm>
          <a:prstGeom prst="rect">
            <a:avLst/>
          </a:prstGeom>
        </p:spPr>
      </p:pic>
      <p:sp>
        <p:nvSpPr>
          <p:cNvPr id="4" name="Text 1"/>
          <p:cNvSpPr/>
          <p:nvPr/>
        </p:nvSpPr>
        <p:spPr>
          <a:xfrm>
            <a:off x="758309" y="4823817"/>
            <a:ext cx="2850713" cy="356235"/>
          </a:xfrm>
          <a:prstGeom prst="rect">
            <a:avLst/>
          </a:prstGeom>
          <a:noFill/>
          <a:ln/>
        </p:spPr>
        <p:txBody>
          <a:bodyPr wrap="none" lIns="0" tIns="0" rIns="0" bIns="0" rtlCol="0" anchor="t"/>
          <a:lstStyle/>
          <a:p>
            <a:pPr marL="0" indent="0" algn="l">
              <a:lnSpc>
                <a:spcPts val="2800"/>
              </a:lnSpc>
              <a:buNone/>
            </a:pPr>
            <a:r>
              <a:rPr lang="en-US" sz="2200" dirty="0">
                <a:solidFill>
                  <a:srgbClr val="FFE5E5"/>
                </a:solidFill>
                <a:latin typeface="Dela Gothic One" pitchFamily="34" charset="0"/>
                <a:ea typeface="Dela Gothic One" pitchFamily="34" charset="-122"/>
                <a:cs typeface="Dela Gothic One" pitchFamily="34" charset="-120"/>
              </a:rPr>
              <a:t>Metabolism</a:t>
            </a:r>
            <a:endParaRPr lang="en-US" sz="2200" dirty="0"/>
          </a:p>
        </p:txBody>
      </p:sp>
      <p:sp>
        <p:nvSpPr>
          <p:cNvPr id="5" name="Text 2"/>
          <p:cNvSpPr/>
          <p:nvPr/>
        </p:nvSpPr>
        <p:spPr>
          <a:xfrm>
            <a:off x="758309" y="5309949"/>
            <a:ext cx="4154567" cy="2080260"/>
          </a:xfrm>
          <a:prstGeom prst="rect">
            <a:avLst/>
          </a:prstGeom>
          <a:noFill/>
          <a:ln/>
        </p:spPr>
        <p:txBody>
          <a:bodyPr wrap="square" lIns="0" tIns="0" rIns="0" bIns="0" rtlCol="0" anchor="t"/>
          <a:lstStyle/>
          <a:p>
            <a:pPr marL="0" indent="0" algn="l">
              <a:lnSpc>
                <a:spcPts val="2700"/>
              </a:lnSpc>
              <a:buNone/>
            </a:pPr>
            <a:r>
              <a:rPr lang="en-US" sz="1700" dirty="0">
                <a:solidFill>
                  <a:srgbClr val="FFE5E5"/>
                </a:solidFill>
                <a:latin typeface="DM Sans" pitchFamily="34" charset="0"/>
                <a:ea typeface="DM Sans" pitchFamily="34" charset="-122"/>
                <a:cs typeface="DM Sans" pitchFamily="34" charset="-120"/>
              </a:rPr>
              <a:t>Eukaryotic cells engage in a variety of metabolic processes, such as cellular respiration, photosynthesis (in plants), and the synthesis of essential biomolecules, all of which are necessary for the cell's survival and growth.</a:t>
            </a:r>
            <a:endParaRPr lang="en-US" sz="1700" dirty="0"/>
          </a:p>
        </p:txBody>
      </p:sp>
      <p:pic>
        <p:nvPicPr>
          <p:cNvPr id="6" name="Image 1" descr="preencoded.png"/>
          <p:cNvPicPr>
            <a:picLocks noChangeAspect="1"/>
          </p:cNvPicPr>
          <p:nvPr/>
        </p:nvPicPr>
        <p:blipFill>
          <a:blip r:embed="rId4"/>
          <a:stretch>
            <a:fillRect/>
          </a:stretch>
        </p:blipFill>
        <p:spPr>
          <a:xfrm>
            <a:off x="5237798" y="1985367"/>
            <a:ext cx="4154686" cy="2567702"/>
          </a:xfrm>
          <a:prstGeom prst="rect">
            <a:avLst/>
          </a:prstGeom>
        </p:spPr>
      </p:pic>
      <p:sp>
        <p:nvSpPr>
          <p:cNvPr id="7" name="Text 3"/>
          <p:cNvSpPr/>
          <p:nvPr/>
        </p:nvSpPr>
        <p:spPr>
          <a:xfrm>
            <a:off x="5237798" y="4823817"/>
            <a:ext cx="2850713" cy="356235"/>
          </a:xfrm>
          <a:prstGeom prst="rect">
            <a:avLst/>
          </a:prstGeom>
          <a:noFill/>
          <a:ln/>
        </p:spPr>
        <p:txBody>
          <a:bodyPr wrap="none" lIns="0" tIns="0" rIns="0" bIns="0" rtlCol="0" anchor="t"/>
          <a:lstStyle/>
          <a:p>
            <a:pPr marL="0" indent="0" algn="l">
              <a:lnSpc>
                <a:spcPts val="2800"/>
              </a:lnSpc>
              <a:buNone/>
            </a:pPr>
            <a:r>
              <a:rPr lang="en-US" sz="2200" dirty="0">
                <a:solidFill>
                  <a:srgbClr val="FFE5E5"/>
                </a:solidFill>
                <a:latin typeface="Dela Gothic One" pitchFamily="34" charset="0"/>
                <a:ea typeface="Dela Gothic One" pitchFamily="34" charset="-122"/>
                <a:cs typeface="Dela Gothic One" pitchFamily="34" charset="-120"/>
              </a:rPr>
              <a:t>Cell Signaling</a:t>
            </a:r>
            <a:endParaRPr lang="en-US" sz="2200" dirty="0"/>
          </a:p>
        </p:txBody>
      </p:sp>
      <p:sp>
        <p:nvSpPr>
          <p:cNvPr id="8" name="Text 4"/>
          <p:cNvSpPr/>
          <p:nvPr/>
        </p:nvSpPr>
        <p:spPr>
          <a:xfrm>
            <a:off x="5237798" y="5309949"/>
            <a:ext cx="4154686" cy="2080260"/>
          </a:xfrm>
          <a:prstGeom prst="rect">
            <a:avLst/>
          </a:prstGeom>
          <a:noFill/>
          <a:ln/>
        </p:spPr>
        <p:txBody>
          <a:bodyPr wrap="square" lIns="0" tIns="0" rIns="0" bIns="0" rtlCol="0" anchor="t"/>
          <a:lstStyle/>
          <a:p>
            <a:pPr marL="0" indent="0" algn="l">
              <a:lnSpc>
                <a:spcPts val="2700"/>
              </a:lnSpc>
              <a:buNone/>
            </a:pPr>
            <a:r>
              <a:rPr lang="en-US" sz="1700" dirty="0">
                <a:solidFill>
                  <a:srgbClr val="FFE5E5"/>
                </a:solidFill>
                <a:latin typeface="DM Sans" pitchFamily="34" charset="0"/>
                <a:ea typeface="DM Sans" pitchFamily="34" charset="-122"/>
                <a:cs typeface="DM Sans" pitchFamily="34" charset="-120"/>
              </a:rPr>
              <a:t>Eukaryotic cells use complex signaling pathways to communicate with their environment and coordinate their activities, allowing them to respond to changes and maintain homeostasis within the organism.</a:t>
            </a:r>
            <a:endParaRPr lang="en-US" sz="1700" dirty="0"/>
          </a:p>
        </p:txBody>
      </p:sp>
      <p:pic>
        <p:nvPicPr>
          <p:cNvPr id="9" name="Image 2" descr="preencoded.png"/>
          <p:cNvPicPr>
            <a:picLocks noChangeAspect="1"/>
          </p:cNvPicPr>
          <p:nvPr/>
        </p:nvPicPr>
        <p:blipFill>
          <a:blip r:embed="rId5"/>
          <a:stretch>
            <a:fillRect/>
          </a:stretch>
        </p:blipFill>
        <p:spPr>
          <a:xfrm>
            <a:off x="9717405" y="1985367"/>
            <a:ext cx="4154567" cy="2567702"/>
          </a:xfrm>
          <a:prstGeom prst="rect">
            <a:avLst/>
          </a:prstGeom>
        </p:spPr>
      </p:pic>
      <p:sp>
        <p:nvSpPr>
          <p:cNvPr id="10" name="Text 5"/>
          <p:cNvSpPr/>
          <p:nvPr/>
        </p:nvSpPr>
        <p:spPr>
          <a:xfrm>
            <a:off x="9717405" y="4823817"/>
            <a:ext cx="2850713" cy="356235"/>
          </a:xfrm>
          <a:prstGeom prst="rect">
            <a:avLst/>
          </a:prstGeom>
          <a:noFill/>
          <a:ln/>
        </p:spPr>
        <p:txBody>
          <a:bodyPr wrap="none" lIns="0" tIns="0" rIns="0" bIns="0" rtlCol="0" anchor="t"/>
          <a:lstStyle/>
          <a:p>
            <a:pPr marL="0" indent="0" algn="l">
              <a:lnSpc>
                <a:spcPts val="2800"/>
              </a:lnSpc>
              <a:buNone/>
            </a:pPr>
            <a:r>
              <a:rPr lang="en-US" sz="2200" dirty="0">
                <a:solidFill>
                  <a:srgbClr val="FFE5E5"/>
                </a:solidFill>
                <a:latin typeface="Dela Gothic One" pitchFamily="34" charset="0"/>
                <a:ea typeface="Dela Gothic One" pitchFamily="34" charset="-122"/>
                <a:cs typeface="Dela Gothic One" pitchFamily="34" charset="-120"/>
              </a:rPr>
              <a:t>Cell Division</a:t>
            </a:r>
            <a:endParaRPr lang="en-US" sz="2200" dirty="0"/>
          </a:p>
        </p:txBody>
      </p:sp>
      <p:sp>
        <p:nvSpPr>
          <p:cNvPr id="11" name="Text 6"/>
          <p:cNvSpPr/>
          <p:nvPr/>
        </p:nvSpPr>
        <p:spPr>
          <a:xfrm>
            <a:off x="9717405" y="5309949"/>
            <a:ext cx="4154567" cy="2080260"/>
          </a:xfrm>
          <a:prstGeom prst="rect">
            <a:avLst/>
          </a:prstGeom>
          <a:noFill/>
          <a:ln/>
        </p:spPr>
        <p:txBody>
          <a:bodyPr wrap="square" lIns="0" tIns="0" rIns="0" bIns="0" rtlCol="0" anchor="t"/>
          <a:lstStyle/>
          <a:p>
            <a:pPr marL="0" indent="0" algn="l">
              <a:lnSpc>
                <a:spcPts val="2700"/>
              </a:lnSpc>
              <a:buNone/>
            </a:pPr>
            <a:r>
              <a:rPr lang="en-US" sz="1700" dirty="0">
                <a:solidFill>
                  <a:srgbClr val="FFE5E5"/>
                </a:solidFill>
                <a:latin typeface="DM Sans" pitchFamily="34" charset="0"/>
                <a:ea typeface="DM Sans" pitchFamily="34" charset="-122"/>
                <a:cs typeface="DM Sans" pitchFamily="34" charset="-120"/>
              </a:rPr>
              <a:t>The orderly division of eukaryotic cells, through processes like mitosis and meiosis, is essential for growth, repair, and the propagation of genetic information to the next generation of cells and organisms.</a:t>
            </a:r>
            <a:endParaRPr lang="en-US" sz="1700" dirty="0"/>
          </a:p>
        </p:txBody>
      </p:sp>
      <p:sp>
        <p:nvSpPr>
          <p:cNvPr id="12" name="ZoneTexte 11">
            <a:extLst>
              <a:ext uri="{FF2B5EF4-FFF2-40B4-BE49-F238E27FC236}">
                <a16:creationId xmlns:a16="http://schemas.microsoft.com/office/drawing/2014/main" id="{CEBB8B33-5988-AC70-67FD-C7FBEEAE2276}"/>
              </a:ext>
            </a:extLst>
          </p:cNvPr>
          <p:cNvSpPr txBox="1"/>
          <p:nvPr/>
        </p:nvSpPr>
        <p:spPr>
          <a:xfrm>
            <a:off x="12655827" y="7795808"/>
            <a:ext cx="1855304" cy="424453"/>
          </a:xfrm>
          <a:prstGeom prst="rect">
            <a:avLst/>
          </a:prstGeom>
          <a:solidFill>
            <a:schemeClr val="tx1"/>
          </a:solidFill>
        </p:spPr>
        <p:txBody>
          <a:bodyPr wrap="square" rtlCol="0">
            <a:spAutoFit/>
          </a:bodyPr>
          <a:lstStyle/>
          <a:p>
            <a:endParaRPr lang="fr-F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pic>
        <p:nvPicPr>
          <p:cNvPr id="3" name="Image 1" descr="preencoded.png"/>
          <p:cNvPicPr>
            <a:picLocks noChangeAspect="1"/>
          </p:cNvPicPr>
          <p:nvPr/>
        </p:nvPicPr>
        <p:blipFill>
          <a:blip r:embed="rId4"/>
          <a:stretch>
            <a:fillRect/>
          </a:stretch>
        </p:blipFill>
        <p:spPr>
          <a:xfrm>
            <a:off x="252055" y="1457563"/>
            <a:ext cx="4982170" cy="5314355"/>
          </a:xfrm>
          <a:prstGeom prst="rect">
            <a:avLst/>
          </a:prstGeom>
        </p:spPr>
      </p:pic>
      <p:sp>
        <p:nvSpPr>
          <p:cNvPr id="4" name="Text 0"/>
          <p:cNvSpPr/>
          <p:nvPr/>
        </p:nvSpPr>
        <p:spPr>
          <a:xfrm>
            <a:off x="6192320" y="599916"/>
            <a:ext cx="7732157" cy="1327071"/>
          </a:xfrm>
          <a:prstGeom prst="rect">
            <a:avLst/>
          </a:prstGeom>
          <a:noFill/>
          <a:ln/>
        </p:spPr>
        <p:txBody>
          <a:bodyPr wrap="square" lIns="0" tIns="0" rIns="0" bIns="0" rtlCol="0" anchor="t"/>
          <a:lstStyle/>
          <a:p>
            <a:pPr marL="0" indent="0">
              <a:lnSpc>
                <a:spcPts val="5200"/>
              </a:lnSpc>
              <a:buNone/>
            </a:pPr>
            <a:r>
              <a:rPr lang="en-US" sz="4150" dirty="0">
                <a:solidFill>
                  <a:srgbClr val="FAEBEB"/>
                </a:solidFill>
                <a:latin typeface="Dela Gothic One" pitchFamily="34" charset="0"/>
                <a:ea typeface="Dela Gothic One" pitchFamily="34" charset="-122"/>
                <a:cs typeface="Dela Gothic One" pitchFamily="34" charset="-120"/>
              </a:rPr>
              <a:t>Nucleus: The Command Center</a:t>
            </a:r>
            <a:endParaRPr lang="en-US" sz="4150" dirty="0"/>
          </a:p>
        </p:txBody>
      </p:sp>
      <p:sp>
        <p:nvSpPr>
          <p:cNvPr id="5" name="Shape 1"/>
          <p:cNvSpPr/>
          <p:nvPr/>
        </p:nvSpPr>
        <p:spPr>
          <a:xfrm>
            <a:off x="6192322" y="2344103"/>
            <a:ext cx="3765232" cy="3129915"/>
          </a:xfrm>
          <a:prstGeom prst="roundRect">
            <a:avLst>
              <a:gd name="adj" fmla="val 2707"/>
            </a:avLst>
          </a:prstGeom>
          <a:solidFill>
            <a:srgbClr val="740B0B"/>
          </a:solidFill>
          <a:ln w="7620">
            <a:solidFill>
              <a:srgbClr val="8D2424"/>
            </a:solidFill>
            <a:prstDash val="solid"/>
          </a:ln>
        </p:spPr>
      </p:sp>
      <p:sp>
        <p:nvSpPr>
          <p:cNvPr id="6" name="Text 2"/>
          <p:cNvSpPr/>
          <p:nvPr/>
        </p:nvSpPr>
        <p:spPr>
          <a:xfrm>
            <a:off x="6401633" y="2553414"/>
            <a:ext cx="2654141" cy="331708"/>
          </a:xfrm>
          <a:prstGeom prst="rect">
            <a:avLst/>
          </a:prstGeom>
          <a:noFill/>
          <a:ln/>
        </p:spPr>
        <p:txBody>
          <a:bodyPr wrap="none" lIns="0" tIns="0" rIns="0" bIns="0" rtlCol="0" anchor="t"/>
          <a:lstStyle/>
          <a:p>
            <a:pPr marL="0" indent="0">
              <a:lnSpc>
                <a:spcPts val="2600"/>
              </a:lnSpc>
              <a:buNone/>
            </a:pPr>
            <a:r>
              <a:rPr lang="en-US" sz="2050" dirty="0">
                <a:solidFill>
                  <a:srgbClr val="FFE5E5"/>
                </a:solidFill>
                <a:latin typeface="Dela Gothic One" pitchFamily="34" charset="0"/>
                <a:ea typeface="Dela Gothic One" pitchFamily="34" charset="-122"/>
                <a:cs typeface="Dela Gothic One" pitchFamily="34" charset="-120"/>
              </a:rPr>
              <a:t>Genetic Material</a:t>
            </a:r>
            <a:endParaRPr lang="en-US" sz="2050" dirty="0"/>
          </a:p>
        </p:txBody>
      </p:sp>
      <p:sp>
        <p:nvSpPr>
          <p:cNvPr id="7" name="Text 3"/>
          <p:cNvSpPr/>
          <p:nvPr/>
        </p:nvSpPr>
        <p:spPr>
          <a:xfrm>
            <a:off x="6401633" y="3006090"/>
            <a:ext cx="3346609" cy="2258616"/>
          </a:xfrm>
          <a:prstGeom prst="rect">
            <a:avLst/>
          </a:prstGeom>
          <a:noFill/>
          <a:ln/>
        </p:spPr>
        <p:txBody>
          <a:bodyPr wrap="square" lIns="0" tIns="0" rIns="0" bIns="0" rtlCol="0" anchor="t"/>
          <a:lstStyle/>
          <a:p>
            <a:pPr marL="0" indent="0">
              <a:lnSpc>
                <a:spcPts val="2500"/>
              </a:lnSpc>
              <a:buNone/>
            </a:pPr>
            <a:r>
              <a:rPr lang="en-US" sz="1550" dirty="0">
                <a:solidFill>
                  <a:srgbClr val="FFE5E5"/>
                </a:solidFill>
                <a:latin typeface="DM Sans" pitchFamily="34" charset="0"/>
                <a:ea typeface="DM Sans" pitchFamily="34" charset="-122"/>
                <a:cs typeface="DM Sans" pitchFamily="34" charset="-120"/>
              </a:rPr>
              <a:t>The nucleus is the control center of the eukaryotic cell, housing the genetic material in the form of DNA. This genetic information is organized into chromosomes and encodes the instructions for all cellular activities and functions.</a:t>
            </a:r>
            <a:endParaRPr lang="en-US" sz="1550" dirty="0"/>
          </a:p>
        </p:txBody>
      </p:sp>
      <p:sp>
        <p:nvSpPr>
          <p:cNvPr id="8" name="Shape 4"/>
          <p:cNvSpPr/>
          <p:nvPr/>
        </p:nvSpPr>
        <p:spPr>
          <a:xfrm>
            <a:off x="10159246" y="2344103"/>
            <a:ext cx="3765232" cy="3129915"/>
          </a:xfrm>
          <a:prstGeom prst="roundRect">
            <a:avLst>
              <a:gd name="adj" fmla="val 2707"/>
            </a:avLst>
          </a:prstGeom>
          <a:solidFill>
            <a:srgbClr val="740B0B"/>
          </a:solidFill>
          <a:ln w="7620">
            <a:solidFill>
              <a:srgbClr val="8D2424"/>
            </a:solidFill>
            <a:prstDash val="solid"/>
          </a:ln>
        </p:spPr>
      </p:sp>
      <p:sp>
        <p:nvSpPr>
          <p:cNvPr id="9" name="Text 5"/>
          <p:cNvSpPr/>
          <p:nvPr/>
        </p:nvSpPr>
        <p:spPr>
          <a:xfrm>
            <a:off x="10368558" y="2553414"/>
            <a:ext cx="2965847" cy="331708"/>
          </a:xfrm>
          <a:prstGeom prst="rect">
            <a:avLst/>
          </a:prstGeom>
          <a:noFill/>
          <a:ln/>
        </p:spPr>
        <p:txBody>
          <a:bodyPr wrap="none" lIns="0" tIns="0" rIns="0" bIns="0" rtlCol="0" anchor="t"/>
          <a:lstStyle/>
          <a:p>
            <a:pPr marL="0" indent="0">
              <a:lnSpc>
                <a:spcPts val="2600"/>
              </a:lnSpc>
              <a:buNone/>
            </a:pPr>
            <a:r>
              <a:rPr lang="en-US" sz="2050" dirty="0">
                <a:solidFill>
                  <a:srgbClr val="FFE5E5"/>
                </a:solidFill>
                <a:latin typeface="Dela Gothic One" pitchFamily="34" charset="0"/>
                <a:ea typeface="Dela Gothic One" pitchFamily="34" charset="-122"/>
                <a:cs typeface="Dela Gothic One" pitchFamily="34" charset="-120"/>
              </a:rPr>
              <a:t>Cellular Regulation</a:t>
            </a:r>
            <a:endParaRPr lang="en-US" sz="2050" dirty="0"/>
          </a:p>
        </p:txBody>
      </p:sp>
      <p:sp>
        <p:nvSpPr>
          <p:cNvPr id="10" name="Text 6"/>
          <p:cNvSpPr/>
          <p:nvPr/>
        </p:nvSpPr>
        <p:spPr>
          <a:xfrm>
            <a:off x="10368558" y="3006090"/>
            <a:ext cx="3346609" cy="2258616"/>
          </a:xfrm>
          <a:prstGeom prst="rect">
            <a:avLst/>
          </a:prstGeom>
          <a:noFill/>
          <a:ln/>
        </p:spPr>
        <p:txBody>
          <a:bodyPr wrap="square" lIns="0" tIns="0" rIns="0" bIns="0" rtlCol="0" anchor="t"/>
          <a:lstStyle/>
          <a:p>
            <a:pPr marL="0" indent="0">
              <a:lnSpc>
                <a:spcPts val="2500"/>
              </a:lnSpc>
              <a:buNone/>
            </a:pPr>
            <a:r>
              <a:rPr lang="en-US" sz="1550" dirty="0">
                <a:solidFill>
                  <a:srgbClr val="FFE5E5"/>
                </a:solidFill>
                <a:latin typeface="DM Sans" pitchFamily="34" charset="0"/>
                <a:ea typeface="DM Sans" pitchFamily="34" charset="-122"/>
                <a:cs typeface="DM Sans" pitchFamily="34" charset="-120"/>
              </a:rPr>
              <a:t>The nucleus also regulates gene expression, controlling which genes are turned on or off at any given time. This allows the cell to adapt to changing environmental conditions and coordinate its activities.</a:t>
            </a:r>
            <a:endParaRPr lang="en-US" sz="1550" dirty="0"/>
          </a:p>
        </p:txBody>
      </p:sp>
      <p:sp>
        <p:nvSpPr>
          <p:cNvPr id="11" name="Shape 7"/>
          <p:cNvSpPr/>
          <p:nvPr/>
        </p:nvSpPr>
        <p:spPr>
          <a:xfrm>
            <a:off x="6192322" y="5675709"/>
            <a:ext cx="7732157" cy="1839278"/>
          </a:xfrm>
          <a:prstGeom prst="roundRect">
            <a:avLst>
              <a:gd name="adj" fmla="val 4606"/>
            </a:avLst>
          </a:prstGeom>
          <a:solidFill>
            <a:srgbClr val="740B0B"/>
          </a:solidFill>
          <a:ln w="7620">
            <a:solidFill>
              <a:srgbClr val="8D2424"/>
            </a:solidFill>
            <a:prstDash val="solid"/>
          </a:ln>
        </p:spPr>
      </p:sp>
      <p:sp>
        <p:nvSpPr>
          <p:cNvPr id="12" name="Text 8"/>
          <p:cNvSpPr/>
          <p:nvPr/>
        </p:nvSpPr>
        <p:spPr>
          <a:xfrm>
            <a:off x="6401633" y="5885021"/>
            <a:ext cx="2654141" cy="331708"/>
          </a:xfrm>
          <a:prstGeom prst="rect">
            <a:avLst/>
          </a:prstGeom>
          <a:noFill/>
          <a:ln/>
        </p:spPr>
        <p:txBody>
          <a:bodyPr wrap="none" lIns="0" tIns="0" rIns="0" bIns="0" rtlCol="0" anchor="t"/>
          <a:lstStyle/>
          <a:p>
            <a:pPr marL="0" indent="0">
              <a:lnSpc>
                <a:spcPts val="2600"/>
              </a:lnSpc>
              <a:buNone/>
            </a:pPr>
            <a:r>
              <a:rPr lang="en-US" sz="2050" dirty="0">
                <a:solidFill>
                  <a:srgbClr val="FFE5E5"/>
                </a:solidFill>
                <a:latin typeface="Dela Gothic One" pitchFamily="34" charset="0"/>
                <a:ea typeface="Dela Gothic One" pitchFamily="34" charset="-122"/>
                <a:cs typeface="Dela Gothic One" pitchFamily="34" charset="-120"/>
              </a:rPr>
              <a:t>Cell Division</a:t>
            </a:r>
            <a:endParaRPr lang="en-US" sz="2050" dirty="0"/>
          </a:p>
        </p:txBody>
      </p:sp>
      <p:sp>
        <p:nvSpPr>
          <p:cNvPr id="13" name="Text 9"/>
          <p:cNvSpPr/>
          <p:nvPr/>
        </p:nvSpPr>
        <p:spPr>
          <a:xfrm>
            <a:off x="6401633" y="6337697"/>
            <a:ext cx="7313533" cy="967978"/>
          </a:xfrm>
          <a:prstGeom prst="rect">
            <a:avLst/>
          </a:prstGeom>
          <a:noFill/>
          <a:ln/>
        </p:spPr>
        <p:txBody>
          <a:bodyPr wrap="square" lIns="0" tIns="0" rIns="0" bIns="0" rtlCol="0" anchor="t"/>
          <a:lstStyle/>
          <a:p>
            <a:pPr marL="0" indent="0">
              <a:lnSpc>
                <a:spcPts val="2500"/>
              </a:lnSpc>
              <a:buNone/>
            </a:pPr>
            <a:r>
              <a:rPr lang="en-US" sz="1550" dirty="0">
                <a:solidFill>
                  <a:srgbClr val="FFE5E5"/>
                </a:solidFill>
                <a:latin typeface="DM Sans" pitchFamily="34" charset="0"/>
                <a:ea typeface="DM Sans" pitchFamily="34" charset="-122"/>
                <a:cs typeface="DM Sans" pitchFamily="34" charset="-120"/>
              </a:rPr>
              <a:t>During cell division, the genetic material in the nucleus is faithfully replicated and distributed to the newly formed daughter cells, ensuring the continued propagation of the organism's genetic information.</a:t>
            </a:r>
            <a:endParaRPr lang="en-US" sz="1550" dirty="0"/>
          </a:p>
        </p:txBody>
      </p:sp>
      <p:sp>
        <p:nvSpPr>
          <p:cNvPr id="14" name="Text 4">
            <a:extLst>
              <a:ext uri="{FF2B5EF4-FFF2-40B4-BE49-F238E27FC236}">
                <a16:creationId xmlns:a16="http://schemas.microsoft.com/office/drawing/2014/main" id="{E283DF73-8038-9EFD-F272-0AA9678C8CD6}"/>
              </a:ext>
            </a:extLst>
          </p:cNvPr>
          <p:cNvSpPr/>
          <p:nvPr/>
        </p:nvSpPr>
        <p:spPr>
          <a:xfrm>
            <a:off x="312003" y="714494"/>
            <a:ext cx="2431137" cy="379214"/>
          </a:xfrm>
          <a:prstGeom prst="rect">
            <a:avLst/>
          </a:prstGeom>
          <a:noFill/>
          <a:ln/>
        </p:spPr>
        <p:txBody>
          <a:bodyPr wrap="none" lIns="0" tIns="0" rIns="0" bIns="0" rtlCol="0" anchor="t"/>
          <a:lstStyle/>
          <a:p>
            <a:pPr marL="0" indent="0" algn="l">
              <a:lnSpc>
                <a:spcPts val="2950"/>
              </a:lnSpc>
              <a:buNone/>
            </a:pPr>
            <a:r>
              <a:rPr lang="en-US" sz="2100" b="1" dirty="0">
                <a:latin typeface="DM Sans Bold" pitchFamily="34" charset="0"/>
                <a:ea typeface="DM Sans Bold" pitchFamily="34" charset="-122"/>
                <a:cs typeface="DM Sans Bold" pitchFamily="34" charset="-120"/>
              </a:rPr>
              <a:t>by </a:t>
            </a:r>
            <a:r>
              <a:rPr lang="en-US" sz="2100" b="1" dirty="0" err="1">
                <a:latin typeface="DM Sans Bold" pitchFamily="34" charset="0"/>
                <a:ea typeface="DM Sans Bold" pitchFamily="34" charset="-122"/>
                <a:cs typeface="DM Sans Bold" pitchFamily="34" charset="-120"/>
              </a:rPr>
              <a:t>Mouderas</a:t>
            </a:r>
            <a:r>
              <a:rPr lang="en-US" sz="2100" b="1" dirty="0">
                <a:latin typeface="DM Sans Bold" pitchFamily="34" charset="0"/>
                <a:ea typeface="DM Sans Bold" pitchFamily="34" charset="-122"/>
                <a:cs typeface="DM Sans Bold" pitchFamily="34" charset="-120"/>
              </a:rPr>
              <a:t> F.</a:t>
            </a:r>
            <a:endParaRPr lang="en-US" sz="2100" dirty="0"/>
          </a:p>
        </p:txBody>
      </p:sp>
      <p:sp>
        <p:nvSpPr>
          <p:cNvPr id="15" name="ZoneTexte 14">
            <a:extLst>
              <a:ext uri="{FF2B5EF4-FFF2-40B4-BE49-F238E27FC236}">
                <a16:creationId xmlns:a16="http://schemas.microsoft.com/office/drawing/2014/main" id="{6C92C42A-1319-75D0-5E44-5DF1E93F54F4}"/>
              </a:ext>
            </a:extLst>
          </p:cNvPr>
          <p:cNvSpPr txBox="1"/>
          <p:nvPr/>
        </p:nvSpPr>
        <p:spPr>
          <a:xfrm>
            <a:off x="12655827" y="7795808"/>
            <a:ext cx="1855304" cy="424453"/>
          </a:xfrm>
          <a:prstGeom prst="rect">
            <a:avLst/>
          </a:prstGeom>
          <a:solidFill>
            <a:schemeClr val="tx1"/>
          </a:solidFill>
        </p:spPr>
        <p:txBody>
          <a:bodyPr wrap="square" rtlCol="0">
            <a:spAutoFit/>
          </a:bodyPr>
          <a:lstStyle/>
          <a:p>
            <a:endParaRPr lang="fr-F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58309" y="2063710"/>
            <a:ext cx="11085076" cy="712708"/>
          </a:xfrm>
          <a:prstGeom prst="rect">
            <a:avLst/>
          </a:prstGeom>
          <a:noFill/>
          <a:ln/>
        </p:spPr>
        <p:txBody>
          <a:bodyPr wrap="none" lIns="0" tIns="0" rIns="0" bIns="0" rtlCol="0" anchor="t"/>
          <a:lstStyle/>
          <a:p>
            <a:pPr marL="0" indent="0">
              <a:lnSpc>
                <a:spcPts val="5600"/>
              </a:lnSpc>
              <a:buNone/>
            </a:pPr>
            <a:r>
              <a:rPr lang="en-US" sz="4450" dirty="0">
                <a:solidFill>
                  <a:srgbClr val="FAEBEB"/>
                </a:solidFill>
                <a:latin typeface="Dela Gothic One" pitchFamily="34" charset="0"/>
                <a:ea typeface="Dela Gothic One" pitchFamily="34" charset="-122"/>
                <a:cs typeface="Dela Gothic One" pitchFamily="34" charset="-120"/>
              </a:rPr>
              <a:t>Cytoplasm: The Bustling Interior</a:t>
            </a:r>
            <a:endParaRPr lang="en-US" sz="4450" dirty="0"/>
          </a:p>
        </p:txBody>
      </p:sp>
      <p:sp>
        <p:nvSpPr>
          <p:cNvPr id="3" name="Text 1"/>
          <p:cNvSpPr/>
          <p:nvPr/>
        </p:nvSpPr>
        <p:spPr>
          <a:xfrm>
            <a:off x="758309" y="3317915"/>
            <a:ext cx="2850713" cy="356235"/>
          </a:xfrm>
          <a:prstGeom prst="rect">
            <a:avLst/>
          </a:prstGeom>
          <a:noFill/>
          <a:ln/>
        </p:spPr>
        <p:txBody>
          <a:bodyPr wrap="none" lIns="0" tIns="0" rIns="0" bIns="0" rtlCol="0" anchor="t"/>
          <a:lstStyle/>
          <a:p>
            <a:pPr marL="0" indent="0">
              <a:lnSpc>
                <a:spcPts val="2800"/>
              </a:lnSpc>
              <a:buNone/>
            </a:pPr>
            <a:r>
              <a:rPr lang="en-US" sz="2200" dirty="0">
                <a:solidFill>
                  <a:srgbClr val="FAEBEB"/>
                </a:solidFill>
                <a:latin typeface="Dela Gothic One" pitchFamily="34" charset="0"/>
                <a:ea typeface="Dela Gothic One" pitchFamily="34" charset="-122"/>
                <a:cs typeface="Dela Gothic One" pitchFamily="34" charset="-120"/>
              </a:rPr>
              <a:t>Cytosol</a:t>
            </a:r>
            <a:endParaRPr lang="en-US" sz="2200" dirty="0"/>
          </a:p>
        </p:txBody>
      </p:sp>
      <p:sp>
        <p:nvSpPr>
          <p:cNvPr id="4" name="Text 2"/>
          <p:cNvSpPr/>
          <p:nvPr/>
        </p:nvSpPr>
        <p:spPr>
          <a:xfrm>
            <a:off x="758309" y="3890724"/>
            <a:ext cx="4018359" cy="2080260"/>
          </a:xfrm>
          <a:prstGeom prst="rect">
            <a:avLst/>
          </a:prstGeom>
          <a:noFill/>
          <a:ln/>
        </p:spPr>
        <p:txBody>
          <a:bodyPr wrap="square" lIns="0" tIns="0" rIns="0" bIns="0" rtlCol="0" anchor="t"/>
          <a:lstStyle/>
          <a:p>
            <a:pPr marL="0" indent="0">
              <a:lnSpc>
                <a:spcPts val="2700"/>
              </a:lnSpc>
              <a:buNone/>
            </a:pPr>
            <a:r>
              <a:rPr lang="en-US" sz="1700" dirty="0">
                <a:solidFill>
                  <a:srgbClr val="FFE5E5"/>
                </a:solidFill>
                <a:latin typeface="DM Sans" pitchFamily="34" charset="0"/>
                <a:ea typeface="DM Sans" pitchFamily="34" charset="-122"/>
                <a:cs typeface="DM Sans" pitchFamily="34" charset="-120"/>
              </a:rPr>
              <a:t>The cytoplasm, which is the jelly-like substance that fills the cell, is composed of the cytosol - a complex mixture of water, dissolved ions, and a variety of organic molecules that facilitate various cellular processes.</a:t>
            </a:r>
            <a:endParaRPr lang="en-US" sz="1700" dirty="0"/>
          </a:p>
        </p:txBody>
      </p:sp>
      <p:sp>
        <p:nvSpPr>
          <p:cNvPr id="5" name="Text 3"/>
          <p:cNvSpPr/>
          <p:nvPr/>
        </p:nvSpPr>
        <p:spPr>
          <a:xfrm>
            <a:off x="5312926" y="3317915"/>
            <a:ext cx="2850713" cy="356235"/>
          </a:xfrm>
          <a:prstGeom prst="rect">
            <a:avLst/>
          </a:prstGeom>
          <a:noFill/>
          <a:ln/>
        </p:spPr>
        <p:txBody>
          <a:bodyPr wrap="none" lIns="0" tIns="0" rIns="0" bIns="0" rtlCol="0" anchor="t"/>
          <a:lstStyle/>
          <a:p>
            <a:pPr marL="0" indent="0">
              <a:lnSpc>
                <a:spcPts val="2800"/>
              </a:lnSpc>
              <a:buNone/>
            </a:pPr>
            <a:r>
              <a:rPr lang="en-US" sz="2200" dirty="0">
                <a:solidFill>
                  <a:srgbClr val="FAEBEB"/>
                </a:solidFill>
                <a:latin typeface="Dela Gothic One" pitchFamily="34" charset="0"/>
                <a:ea typeface="Dela Gothic One" pitchFamily="34" charset="-122"/>
                <a:cs typeface="Dela Gothic One" pitchFamily="34" charset="-120"/>
              </a:rPr>
              <a:t>Cytoskeleton</a:t>
            </a:r>
            <a:endParaRPr lang="en-US" sz="2200" dirty="0"/>
          </a:p>
        </p:txBody>
      </p:sp>
      <p:sp>
        <p:nvSpPr>
          <p:cNvPr id="6" name="Text 4"/>
          <p:cNvSpPr/>
          <p:nvPr/>
        </p:nvSpPr>
        <p:spPr>
          <a:xfrm>
            <a:off x="5312926" y="3890724"/>
            <a:ext cx="4018359" cy="2080260"/>
          </a:xfrm>
          <a:prstGeom prst="rect">
            <a:avLst/>
          </a:prstGeom>
          <a:noFill/>
          <a:ln/>
        </p:spPr>
        <p:txBody>
          <a:bodyPr wrap="square" lIns="0" tIns="0" rIns="0" bIns="0" rtlCol="0" anchor="t"/>
          <a:lstStyle/>
          <a:p>
            <a:pPr marL="0" indent="0">
              <a:lnSpc>
                <a:spcPts val="2700"/>
              </a:lnSpc>
              <a:buNone/>
            </a:pPr>
            <a:r>
              <a:rPr lang="en-US" sz="1700" dirty="0">
                <a:solidFill>
                  <a:srgbClr val="FFE5E5"/>
                </a:solidFill>
                <a:latin typeface="DM Sans" pitchFamily="34" charset="0"/>
                <a:ea typeface="DM Sans" pitchFamily="34" charset="-122"/>
                <a:cs typeface="DM Sans" pitchFamily="34" charset="-120"/>
              </a:rPr>
              <a:t>The cytoplasm also contains a network of filaments and tubules known as the cytoskeleton, which provides structural support, allows for the movement of organelles and vesicles, and plays a crucial role in cell division.</a:t>
            </a:r>
            <a:endParaRPr lang="en-US" sz="1700" dirty="0"/>
          </a:p>
        </p:txBody>
      </p:sp>
      <p:sp>
        <p:nvSpPr>
          <p:cNvPr id="7" name="Text 5"/>
          <p:cNvSpPr/>
          <p:nvPr/>
        </p:nvSpPr>
        <p:spPr>
          <a:xfrm>
            <a:off x="9867543" y="3317915"/>
            <a:ext cx="3357801" cy="356235"/>
          </a:xfrm>
          <a:prstGeom prst="rect">
            <a:avLst/>
          </a:prstGeom>
          <a:noFill/>
          <a:ln/>
        </p:spPr>
        <p:txBody>
          <a:bodyPr wrap="none" lIns="0" tIns="0" rIns="0" bIns="0" rtlCol="0" anchor="t"/>
          <a:lstStyle/>
          <a:p>
            <a:pPr marL="0" indent="0">
              <a:lnSpc>
                <a:spcPts val="2800"/>
              </a:lnSpc>
              <a:buNone/>
            </a:pPr>
            <a:r>
              <a:rPr lang="en-US" sz="2200" dirty="0">
                <a:solidFill>
                  <a:srgbClr val="FAEBEB"/>
                </a:solidFill>
                <a:latin typeface="Dela Gothic One" pitchFamily="34" charset="0"/>
                <a:ea typeface="Dela Gothic One" pitchFamily="34" charset="-122"/>
                <a:cs typeface="Dela Gothic One" pitchFamily="34" charset="-120"/>
              </a:rPr>
              <a:t>Chemical Reactions</a:t>
            </a:r>
            <a:endParaRPr lang="en-US" sz="2200" dirty="0"/>
          </a:p>
        </p:txBody>
      </p:sp>
      <p:sp>
        <p:nvSpPr>
          <p:cNvPr id="8" name="Text 6"/>
          <p:cNvSpPr/>
          <p:nvPr/>
        </p:nvSpPr>
        <p:spPr>
          <a:xfrm>
            <a:off x="9867543" y="3890724"/>
            <a:ext cx="4018359" cy="2080260"/>
          </a:xfrm>
          <a:prstGeom prst="rect">
            <a:avLst/>
          </a:prstGeom>
          <a:noFill/>
          <a:ln/>
        </p:spPr>
        <p:txBody>
          <a:bodyPr wrap="square" lIns="0" tIns="0" rIns="0" bIns="0" rtlCol="0" anchor="t"/>
          <a:lstStyle/>
          <a:p>
            <a:pPr marL="0" indent="0">
              <a:lnSpc>
                <a:spcPts val="2700"/>
              </a:lnSpc>
              <a:buNone/>
            </a:pPr>
            <a:r>
              <a:rPr lang="en-US" sz="1700" dirty="0">
                <a:solidFill>
                  <a:srgbClr val="FFE5E5"/>
                </a:solidFill>
                <a:latin typeface="DM Sans" pitchFamily="34" charset="0"/>
                <a:ea typeface="DM Sans" pitchFamily="34" charset="-122"/>
                <a:cs typeface="DM Sans" pitchFamily="34" charset="-120"/>
              </a:rPr>
              <a:t>The cytoplasm is the site of many essential chemical reactions, such as metabolism, energy production, and the synthesis of various biomolecules, all of which are necessary for the cell's survival and function.</a:t>
            </a:r>
            <a:endParaRPr lang="en-US" sz="1700" dirty="0"/>
          </a:p>
        </p:txBody>
      </p:sp>
      <p:sp>
        <p:nvSpPr>
          <p:cNvPr id="9" name="ZoneTexte 8">
            <a:extLst>
              <a:ext uri="{FF2B5EF4-FFF2-40B4-BE49-F238E27FC236}">
                <a16:creationId xmlns:a16="http://schemas.microsoft.com/office/drawing/2014/main" id="{CCDF613A-5659-80A3-42D3-77E959DC436F}"/>
              </a:ext>
            </a:extLst>
          </p:cNvPr>
          <p:cNvSpPr txBox="1"/>
          <p:nvPr/>
        </p:nvSpPr>
        <p:spPr>
          <a:xfrm>
            <a:off x="12655827" y="7795808"/>
            <a:ext cx="1855304" cy="424453"/>
          </a:xfrm>
          <a:prstGeom prst="rect">
            <a:avLst/>
          </a:prstGeom>
          <a:solidFill>
            <a:schemeClr val="tx1"/>
          </a:solidFill>
        </p:spPr>
        <p:txBody>
          <a:bodyPr wrap="square" rtlCol="0">
            <a:spAutoFit/>
          </a:bodyPr>
          <a:lstStyle/>
          <a:p>
            <a:endParaRPr lang="fr-F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pic>
        <p:nvPicPr>
          <p:cNvPr id="3" name="Image 1" descr="preencoded.png"/>
          <p:cNvPicPr>
            <a:picLocks noChangeAspect="1"/>
          </p:cNvPicPr>
          <p:nvPr/>
        </p:nvPicPr>
        <p:blipFill>
          <a:blip r:embed="rId4"/>
          <a:stretch>
            <a:fillRect/>
          </a:stretch>
        </p:blipFill>
        <p:spPr>
          <a:xfrm>
            <a:off x="234315" y="1449110"/>
            <a:ext cx="5017770" cy="5331381"/>
          </a:xfrm>
          <a:prstGeom prst="rect">
            <a:avLst/>
          </a:prstGeom>
        </p:spPr>
      </p:pic>
      <p:sp>
        <p:nvSpPr>
          <p:cNvPr id="4" name="Text 0"/>
          <p:cNvSpPr/>
          <p:nvPr/>
        </p:nvSpPr>
        <p:spPr>
          <a:xfrm>
            <a:off x="6142673" y="776407"/>
            <a:ext cx="7831455" cy="1233726"/>
          </a:xfrm>
          <a:prstGeom prst="rect">
            <a:avLst/>
          </a:prstGeom>
          <a:noFill/>
          <a:ln/>
        </p:spPr>
        <p:txBody>
          <a:bodyPr wrap="square" lIns="0" tIns="0" rIns="0" bIns="0" rtlCol="0" anchor="t"/>
          <a:lstStyle/>
          <a:p>
            <a:pPr marL="0" indent="0">
              <a:lnSpc>
                <a:spcPts val="4850"/>
              </a:lnSpc>
              <a:buNone/>
            </a:pPr>
            <a:r>
              <a:rPr lang="en-US" sz="3850" dirty="0">
                <a:solidFill>
                  <a:srgbClr val="FAEBEB"/>
                </a:solidFill>
                <a:latin typeface="Dela Gothic One" pitchFamily="34" charset="0"/>
                <a:ea typeface="Dela Gothic One" pitchFamily="34" charset="-122"/>
                <a:cs typeface="Dela Gothic One" pitchFamily="34" charset="-120"/>
              </a:rPr>
              <a:t>Organelles: Specialized Cellular Components</a:t>
            </a:r>
            <a:endParaRPr lang="en-US" sz="3850" dirty="0"/>
          </a:p>
        </p:txBody>
      </p:sp>
      <p:sp>
        <p:nvSpPr>
          <p:cNvPr id="5" name="Shape 1"/>
          <p:cNvSpPr/>
          <p:nvPr/>
        </p:nvSpPr>
        <p:spPr>
          <a:xfrm>
            <a:off x="6412468" y="2291358"/>
            <a:ext cx="22860" cy="5161836"/>
          </a:xfrm>
          <a:prstGeom prst="roundRect">
            <a:avLst>
              <a:gd name="adj" fmla="val 344521"/>
            </a:avLst>
          </a:prstGeom>
          <a:solidFill>
            <a:srgbClr val="8D2424"/>
          </a:solidFill>
          <a:ln/>
        </p:spPr>
      </p:sp>
      <p:sp>
        <p:nvSpPr>
          <p:cNvPr id="6" name="Shape 2"/>
          <p:cNvSpPr/>
          <p:nvPr/>
        </p:nvSpPr>
        <p:spPr>
          <a:xfrm>
            <a:off x="6611957" y="2701647"/>
            <a:ext cx="656273" cy="22860"/>
          </a:xfrm>
          <a:prstGeom prst="roundRect">
            <a:avLst>
              <a:gd name="adj" fmla="val 344521"/>
            </a:avLst>
          </a:prstGeom>
          <a:solidFill>
            <a:srgbClr val="8D2424"/>
          </a:solidFill>
          <a:ln/>
        </p:spPr>
      </p:sp>
      <p:sp>
        <p:nvSpPr>
          <p:cNvPr id="7" name="Shape 3"/>
          <p:cNvSpPr/>
          <p:nvPr/>
        </p:nvSpPr>
        <p:spPr>
          <a:xfrm>
            <a:off x="6212979" y="2502218"/>
            <a:ext cx="421838" cy="421838"/>
          </a:xfrm>
          <a:prstGeom prst="roundRect">
            <a:avLst>
              <a:gd name="adj" fmla="val 18670"/>
            </a:avLst>
          </a:prstGeom>
          <a:solidFill>
            <a:srgbClr val="740B0B"/>
          </a:solidFill>
          <a:ln w="7620">
            <a:solidFill>
              <a:srgbClr val="8D2424"/>
            </a:solidFill>
            <a:prstDash val="solid"/>
          </a:ln>
        </p:spPr>
      </p:sp>
      <p:sp>
        <p:nvSpPr>
          <p:cNvPr id="8" name="Text 4"/>
          <p:cNvSpPr/>
          <p:nvPr/>
        </p:nvSpPr>
        <p:spPr>
          <a:xfrm>
            <a:off x="6336804" y="2565083"/>
            <a:ext cx="174069" cy="296108"/>
          </a:xfrm>
          <a:prstGeom prst="rect">
            <a:avLst/>
          </a:prstGeom>
          <a:noFill/>
          <a:ln/>
        </p:spPr>
        <p:txBody>
          <a:bodyPr wrap="none" lIns="0" tIns="0" rIns="0" bIns="0" rtlCol="0" anchor="t"/>
          <a:lstStyle/>
          <a:p>
            <a:pPr marL="0" indent="0" algn="ctr">
              <a:lnSpc>
                <a:spcPts val="2300"/>
              </a:lnSpc>
              <a:buNone/>
            </a:pPr>
            <a:r>
              <a:rPr lang="en-US" sz="2300" dirty="0">
                <a:solidFill>
                  <a:srgbClr val="FFE5E5"/>
                </a:solidFill>
                <a:latin typeface="Dela Gothic One" pitchFamily="34" charset="0"/>
                <a:ea typeface="Dela Gothic One" pitchFamily="34" charset="-122"/>
                <a:cs typeface="Dela Gothic One" pitchFamily="34" charset="-120"/>
              </a:rPr>
              <a:t>1</a:t>
            </a:r>
            <a:endParaRPr lang="en-US" sz="2300" dirty="0"/>
          </a:p>
        </p:txBody>
      </p:sp>
      <p:sp>
        <p:nvSpPr>
          <p:cNvPr id="9" name="Text 5"/>
          <p:cNvSpPr/>
          <p:nvPr/>
        </p:nvSpPr>
        <p:spPr>
          <a:xfrm>
            <a:off x="7455217" y="2478762"/>
            <a:ext cx="2467332" cy="308372"/>
          </a:xfrm>
          <a:prstGeom prst="rect">
            <a:avLst/>
          </a:prstGeom>
          <a:noFill/>
          <a:ln/>
        </p:spPr>
        <p:txBody>
          <a:bodyPr wrap="none" lIns="0" tIns="0" rIns="0" bIns="0" rtlCol="0" anchor="t"/>
          <a:lstStyle/>
          <a:p>
            <a:pPr marL="0" indent="0" algn="l">
              <a:lnSpc>
                <a:spcPts val="2400"/>
              </a:lnSpc>
              <a:buNone/>
            </a:pPr>
            <a:r>
              <a:rPr lang="en-US" sz="1900" dirty="0">
                <a:solidFill>
                  <a:srgbClr val="FFE5E5"/>
                </a:solidFill>
                <a:latin typeface="Dela Gothic One" pitchFamily="34" charset="0"/>
                <a:ea typeface="Dela Gothic One" pitchFamily="34" charset="-122"/>
                <a:cs typeface="Dela Gothic One" pitchFamily="34" charset="-120"/>
              </a:rPr>
              <a:t>Mitochondria</a:t>
            </a:r>
            <a:endParaRPr lang="en-US" sz="1900" dirty="0"/>
          </a:p>
        </p:txBody>
      </p:sp>
      <p:sp>
        <p:nvSpPr>
          <p:cNvPr id="10" name="Text 6"/>
          <p:cNvSpPr/>
          <p:nvPr/>
        </p:nvSpPr>
        <p:spPr>
          <a:xfrm>
            <a:off x="7455217" y="2899529"/>
            <a:ext cx="6518910" cy="900113"/>
          </a:xfrm>
          <a:prstGeom prst="rect">
            <a:avLst/>
          </a:prstGeom>
          <a:noFill/>
          <a:ln/>
        </p:spPr>
        <p:txBody>
          <a:bodyPr wrap="square" lIns="0" tIns="0" rIns="0" bIns="0" rtlCol="0" anchor="t"/>
          <a:lstStyle/>
          <a:p>
            <a:pPr marL="0" indent="0" algn="l">
              <a:lnSpc>
                <a:spcPts val="2350"/>
              </a:lnSpc>
              <a:buNone/>
            </a:pPr>
            <a:r>
              <a:rPr lang="en-US" sz="1450" dirty="0">
                <a:solidFill>
                  <a:srgbClr val="FFE5E5"/>
                </a:solidFill>
                <a:latin typeface="DM Sans" pitchFamily="34" charset="0"/>
                <a:ea typeface="DM Sans" pitchFamily="34" charset="-122"/>
                <a:cs typeface="DM Sans" pitchFamily="34" charset="-120"/>
              </a:rPr>
              <a:t>The powerhouses of the cell, mitochondria are responsible for generating the majority of the cell's energy in the form of ATP through a process called cellular respiration.</a:t>
            </a:r>
            <a:endParaRPr lang="en-US" sz="1450" dirty="0"/>
          </a:p>
        </p:txBody>
      </p:sp>
      <p:sp>
        <p:nvSpPr>
          <p:cNvPr id="11" name="Shape 7"/>
          <p:cNvSpPr/>
          <p:nvPr/>
        </p:nvSpPr>
        <p:spPr>
          <a:xfrm>
            <a:off x="6611957" y="4584740"/>
            <a:ext cx="656273" cy="22860"/>
          </a:xfrm>
          <a:prstGeom prst="roundRect">
            <a:avLst>
              <a:gd name="adj" fmla="val 344521"/>
            </a:avLst>
          </a:prstGeom>
          <a:solidFill>
            <a:srgbClr val="8D2424"/>
          </a:solidFill>
          <a:ln/>
        </p:spPr>
      </p:sp>
      <p:sp>
        <p:nvSpPr>
          <p:cNvPr id="12" name="Shape 8"/>
          <p:cNvSpPr/>
          <p:nvPr/>
        </p:nvSpPr>
        <p:spPr>
          <a:xfrm>
            <a:off x="6212979" y="4385310"/>
            <a:ext cx="421838" cy="421838"/>
          </a:xfrm>
          <a:prstGeom prst="roundRect">
            <a:avLst>
              <a:gd name="adj" fmla="val 18670"/>
            </a:avLst>
          </a:prstGeom>
          <a:solidFill>
            <a:srgbClr val="740B0B"/>
          </a:solidFill>
          <a:ln w="7620">
            <a:solidFill>
              <a:srgbClr val="8D2424"/>
            </a:solidFill>
            <a:prstDash val="solid"/>
          </a:ln>
        </p:spPr>
      </p:sp>
      <p:sp>
        <p:nvSpPr>
          <p:cNvPr id="13" name="Text 9"/>
          <p:cNvSpPr/>
          <p:nvPr/>
        </p:nvSpPr>
        <p:spPr>
          <a:xfrm>
            <a:off x="6300252" y="4448175"/>
            <a:ext cx="247174" cy="296108"/>
          </a:xfrm>
          <a:prstGeom prst="rect">
            <a:avLst/>
          </a:prstGeom>
          <a:noFill/>
          <a:ln/>
        </p:spPr>
        <p:txBody>
          <a:bodyPr wrap="none" lIns="0" tIns="0" rIns="0" bIns="0" rtlCol="0" anchor="t"/>
          <a:lstStyle/>
          <a:p>
            <a:pPr marL="0" indent="0" algn="ctr">
              <a:lnSpc>
                <a:spcPts val="2300"/>
              </a:lnSpc>
              <a:buNone/>
            </a:pPr>
            <a:r>
              <a:rPr lang="en-US" sz="2300" dirty="0">
                <a:solidFill>
                  <a:srgbClr val="FFE5E5"/>
                </a:solidFill>
                <a:latin typeface="Dela Gothic One" pitchFamily="34" charset="0"/>
                <a:ea typeface="Dela Gothic One" pitchFamily="34" charset="-122"/>
                <a:cs typeface="Dela Gothic One" pitchFamily="34" charset="-120"/>
              </a:rPr>
              <a:t>2</a:t>
            </a:r>
            <a:endParaRPr lang="en-US" sz="2300" dirty="0"/>
          </a:p>
        </p:txBody>
      </p:sp>
      <p:sp>
        <p:nvSpPr>
          <p:cNvPr id="14" name="Text 10"/>
          <p:cNvSpPr/>
          <p:nvPr/>
        </p:nvSpPr>
        <p:spPr>
          <a:xfrm>
            <a:off x="7455217" y="4361855"/>
            <a:ext cx="3406497" cy="308372"/>
          </a:xfrm>
          <a:prstGeom prst="rect">
            <a:avLst/>
          </a:prstGeom>
          <a:noFill/>
          <a:ln/>
        </p:spPr>
        <p:txBody>
          <a:bodyPr wrap="none" lIns="0" tIns="0" rIns="0" bIns="0" rtlCol="0" anchor="t"/>
          <a:lstStyle/>
          <a:p>
            <a:pPr marL="0" indent="0" algn="l">
              <a:lnSpc>
                <a:spcPts val="2400"/>
              </a:lnSpc>
              <a:buNone/>
            </a:pPr>
            <a:r>
              <a:rPr lang="en-US" sz="1900" dirty="0">
                <a:solidFill>
                  <a:srgbClr val="FFE5E5"/>
                </a:solidFill>
                <a:latin typeface="Dela Gothic One" pitchFamily="34" charset="0"/>
                <a:ea typeface="Dela Gothic One" pitchFamily="34" charset="-122"/>
                <a:cs typeface="Dela Gothic One" pitchFamily="34" charset="-120"/>
              </a:rPr>
              <a:t>Endoplasmic Reticulum</a:t>
            </a:r>
            <a:endParaRPr lang="en-US" sz="1900" dirty="0"/>
          </a:p>
        </p:txBody>
      </p:sp>
      <p:sp>
        <p:nvSpPr>
          <p:cNvPr id="15" name="Text 11"/>
          <p:cNvSpPr/>
          <p:nvPr/>
        </p:nvSpPr>
        <p:spPr>
          <a:xfrm>
            <a:off x="7455217" y="4782622"/>
            <a:ext cx="6518910" cy="600075"/>
          </a:xfrm>
          <a:prstGeom prst="rect">
            <a:avLst/>
          </a:prstGeom>
          <a:noFill/>
          <a:ln/>
        </p:spPr>
        <p:txBody>
          <a:bodyPr wrap="square" lIns="0" tIns="0" rIns="0" bIns="0" rtlCol="0" anchor="t"/>
          <a:lstStyle/>
          <a:p>
            <a:pPr marL="0" indent="0" algn="l">
              <a:lnSpc>
                <a:spcPts val="2350"/>
              </a:lnSpc>
              <a:buNone/>
            </a:pPr>
            <a:r>
              <a:rPr lang="en-US" sz="1450" dirty="0">
                <a:solidFill>
                  <a:srgbClr val="FFE5E5"/>
                </a:solidFill>
                <a:latin typeface="DM Sans" pitchFamily="34" charset="0"/>
                <a:ea typeface="DM Sans" pitchFamily="34" charset="-122"/>
                <a:cs typeface="DM Sans" pitchFamily="34" charset="-120"/>
              </a:rPr>
              <a:t>The endoplasmic reticulum (ER) is a network of tubules and sacs that play a crucial role in the synthesis, folding, and modification of proteins.</a:t>
            </a:r>
            <a:endParaRPr lang="en-US" sz="1450" dirty="0"/>
          </a:p>
        </p:txBody>
      </p:sp>
      <p:sp>
        <p:nvSpPr>
          <p:cNvPr id="16" name="Shape 12"/>
          <p:cNvSpPr/>
          <p:nvPr/>
        </p:nvSpPr>
        <p:spPr>
          <a:xfrm>
            <a:off x="6611957" y="6167795"/>
            <a:ext cx="656273" cy="22860"/>
          </a:xfrm>
          <a:prstGeom prst="roundRect">
            <a:avLst>
              <a:gd name="adj" fmla="val 344521"/>
            </a:avLst>
          </a:prstGeom>
          <a:solidFill>
            <a:srgbClr val="8D2424"/>
          </a:solidFill>
          <a:ln/>
        </p:spPr>
      </p:sp>
      <p:sp>
        <p:nvSpPr>
          <p:cNvPr id="17" name="Shape 13"/>
          <p:cNvSpPr/>
          <p:nvPr/>
        </p:nvSpPr>
        <p:spPr>
          <a:xfrm>
            <a:off x="6212979" y="5968365"/>
            <a:ext cx="421838" cy="421838"/>
          </a:xfrm>
          <a:prstGeom prst="roundRect">
            <a:avLst>
              <a:gd name="adj" fmla="val 18670"/>
            </a:avLst>
          </a:prstGeom>
          <a:solidFill>
            <a:srgbClr val="740B0B"/>
          </a:solidFill>
          <a:ln w="7620">
            <a:solidFill>
              <a:srgbClr val="8D2424"/>
            </a:solidFill>
            <a:prstDash val="solid"/>
          </a:ln>
        </p:spPr>
      </p:sp>
      <p:sp>
        <p:nvSpPr>
          <p:cNvPr id="18" name="Text 14"/>
          <p:cNvSpPr/>
          <p:nvPr/>
        </p:nvSpPr>
        <p:spPr>
          <a:xfrm>
            <a:off x="6293465" y="6031230"/>
            <a:ext cx="260866" cy="296108"/>
          </a:xfrm>
          <a:prstGeom prst="rect">
            <a:avLst/>
          </a:prstGeom>
          <a:noFill/>
          <a:ln/>
        </p:spPr>
        <p:txBody>
          <a:bodyPr wrap="none" lIns="0" tIns="0" rIns="0" bIns="0" rtlCol="0" anchor="t"/>
          <a:lstStyle/>
          <a:p>
            <a:pPr marL="0" indent="0" algn="ctr">
              <a:lnSpc>
                <a:spcPts val="2300"/>
              </a:lnSpc>
              <a:buNone/>
            </a:pPr>
            <a:r>
              <a:rPr lang="en-US" sz="2300" dirty="0">
                <a:solidFill>
                  <a:srgbClr val="FFE5E5"/>
                </a:solidFill>
                <a:latin typeface="Dela Gothic One" pitchFamily="34" charset="0"/>
                <a:ea typeface="Dela Gothic One" pitchFamily="34" charset="-122"/>
                <a:cs typeface="Dela Gothic One" pitchFamily="34" charset="-120"/>
              </a:rPr>
              <a:t>3</a:t>
            </a:r>
            <a:endParaRPr lang="en-US" sz="2300" dirty="0"/>
          </a:p>
        </p:txBody>
      </p:sp>
      <p:sp>
        <p:nvSpPr>
          <p:cNvPr id="19" name="Text 15"/>
          <p:cNvSpPr/>
          <p:nvPr/>
        </p:nvSpPr>
        <p:spPr>
          <a:xfrm>
            <a:off x="7455217" y="5944910"/>
            <a:ext cx="2467332" cy="308372"/>
          </a:xfrm>
          <a:prstGeom prst="rect">
            <a:avLst/>
          </a:prstGeom>
          <a:noFill/>
          <a:ln/>
        </p:spPr>
        <p:txBody>
          <a:bodyPr wrap="none" lIns="0" tIns="0" rIns="0" bIns="0" rtlCol="0" anchor="t"/>
          <a:lstStyle/>
          <a:p>
            <a:pPr marL="0" indent="0" algn="l">
              <a:lnSpc>
                <a:spcPts val="2400"/>
              </a:lnSpc>
              <a:buNone/>
            </a:pPr>
            <a:r>
              <a:rPr lang="en-US" sz="1900" dirty="0">
                <a:solidFill>
                  <a:srgbClr val="FFE5E5"/>
                </a:solidFill>
                <a:latin typeface="Dela Gothic One" pitchFamily="34" charset="0"/>
                <a:ea typeface="Dela Gothic One" pitchFamily="34" charset="-122"/>
                <a:cs typeface="Dela Gothic One" pitchFamily="34" charset="-120"/>
              </a:rPr>
              <a:t>Golgi Apparatus</a:t>
            </a:r>
            <a:endParaRPr lang="en-US" sz="1900" dirty="0"/>
          </a:p>
        </p:txBody>
      </p:sp>
      <p:sp>
        <p:nvSpPr>
          <p:cNvPr id="20" name="Text 16"/>
          <p:cNvSpPr/>
          <p:nvPr/>
        </p:nvSpPr>
        <p:spPr>
          <a:xfrm>
            <a:off x="7455217" y="6365677"/>
            <a:ext cx="6518910" cy="900113"/>
          </a:xfrm>
          <a:prstGeom prst="rect">
            <a:avLst/>
          </a:prstGeom>
          <a:noFill/>
          <a:ln/>
        </p:spPr>
        <p:txBody>
          <a:bodyPr wrap="square" lIns="0" tIns="0" rIns="0" bIns="0" rtlCol="0" anchor="t"/>
          <a:lstStyle/>
          <a:p>
            <a:pPr marL="0" indent="0" algn="l">
              <a:lnSpc>
                <a:spcPts val="2350"/>
              </a:lnSpc>
              <a:buNone/>
            </a:pPr>
            <a:r>
              <a:rPr lang="en-US" sz="1450" dirty="0">
                <a:solidFill>
                  <a:srgbClr val="FFE5E5"/>
                </a:solidFill>
                <a:latin typeface="DM Sans" pitchFamily="34" charset="0"/>
                <a:ea typeface="DM Sans" pitchFamily="34" charset="-122"/>
                <a:cs typeface="DM Sans" pitchFamily="34" charset="-120"/>
              </a:rPr>
              <a:t>The Golgi apparatus is responsible for the processing, packaging, and distribution of proteins and other biomolecules produced by the cell, ensuring they reach their intended destinations.</a:t>
            </a:r>
            <a:endParaRPr lang="en-US" sz="1450" dirty="0"/>
          </a:p>
        </p:txBody>
      </p:sp>
      <p:sp>
        <p:nvSpPr>
          <p:cNvPr id="21" name="ZoneTexte 20">
            <a:extLst>
              <a:ext uri="{FF2B5EF4-FFF2-40B4-BE49-F238E27FC236}">
                <a16:creationId xmlns:a16="http://schemas.microsoft.com/office/drawing/2014/main" id="{35CABE7A-3A24-A652-B59F-552BA4DF5ADB}"/>
              </a:ext>
            </a:extLst>
          </p:cNvPr>
          <p:cNvSpPr txBox="1"/>
          <p:nvPr/>
        </p:nvSpPr>
        <p:spPr>
          <a:xfrm>
            <a:off x="12655827" y="7795808"/>
            <a:ext cx="1855304" cy="424453"/>
          </a:xfrm>
          <a:prstGeom prst="rect">
            <a:avLst/>
          </a:prstGeom>
          <a:solidFill>
            <a:schemeClr val="tx1"/>
          </a:solidFill>
        </p:spPr>
        <p:txBody>
          <a:bodyPr wrap="square" rtlCol="0">
            <a:spAutoFit/>
          </a:bodyPr>
          <a:lstStyle/>
          <a:p>
            <a:endParaRPr lang="fr-F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583775"/>
          </a:xfrm>
          <a:prstGeom prst="rect">
            <a:avLst/>
          </a:prstGeom>
        </p:spPr>
      </p:pic>
      <p:pic>
        <p:nvPicPr>
          <p:cNvPr id="3" name="Image 1" descr="preencoded.png"/>
          <p:cNvPicPr>
            <a:picLocks noChangeAspect="1"/>
          </p:cNvPicPr>
          <p:nvPr/>
        </p:nvPicPr>
        <p:blipFill>
          <a:blip r:embed="rId4"/>
          <a:stretch>
            <a:fillRect/>
          </a:stretch>
        </p:blipFill>
        <p:spPr>
          <a:xfrm>
            <a:off x="6291024" y="258366"/>
            <a:ext cx="2048232" cy="2067044"/>
          </a:xfrm>
          <a:prstGeom prst="rect">
            <a:avLst/>
          </a:prstGeom>
        </p:spPr>
      </p:pic>
      <p:sp>
        <p:nvSpPr>
          <p:cNvPr id="4" name="Text 0"/>
          <p:cNvSpPr/>
          <p:nvPr/>
        </p:nvSpPr>
        <p:spPr>
          <a:xfrm>
            <a:off x="723424" y="3152180"/>
            <a:ext cx="13183552" cy="1359932"/>
          </a:xfrm>
          <a:prstGeom prst="rect">
            <a:avLst/>
          </a:prstGeom>
          <a:noFill/>
          <a:ln/>
        </p:spPr>
        <p:txBody>
          <a:bodyPr wrap="square" lIns="0" tIns="0" rIns="0" bIns="0" rtlCol="0" anchor="t"/>
          <a:lstStyle/>
          <a:p>
            <a:pPr marL="0" indent="0">
              <a:lnSpc>
                <a:spcPts val="5350"/>
              </a:lnSpc>
              <a:buNone/>
            </a:pPr>
            <a:r>
              <a:rPr lang="en-US" sz="4250" dirty="0">
                <a:solidFill>
                  <a:srgbClr val="FAEBEB"/>
                </a:solidFill>
                <a:latin typeface="Dela Gothic One" pitchFamily="34" charset="0"/>
                <a:ea typeface="Dela Gothic One" pitchFamily="34" charset="-122"/>
                <a:cs typeface="Dela Gothic One" pitchFamily="34" charset="-120"/>
              </a:rPr>
              <a:t>Cell Membrane: Controlling Cell Boundaries</a:t>
            </a:r>
            <a:endParaRPr lang="en-US" sz="4250" dirty="0"/>
          </a:p>
        </p:txBody>
      </p:sp>
      <p:pic>
        <p:nvPicPr>
          <p:cNvPr id="5" name="Image 2" descr="preencoded.png"/>
          <p:cNvPicPr>
            <a:picLocks noChangeAspect="1"/>
          </p:cNvPicPr>
          <p:nvPr/>
        </p:nvPicPr>
        <p:blipFill>
          <a:blip r:embed="rId5"/>
          <a:stretch>
            <a:fillRect/>
          </a:stretch>
        </p:blipFill>
        <p:spPr>
          <a:xfrm>
            <a:off x="723424" y="4822150"/>
            <a:ext cx="516731" cy="516731"/>
          </a:xfrm>
          <a:prstGeom prst="rect">
            <a:avLst/>
          </a:prstGeom>
        </p:spPr>
      </p:pic>
      <p:sp>
        <p:nvSpPr>
          <p:cNvPr id="6" name="Text 1"/>
          <p:cNvSpPr/>
          <p:nvPr/>
        </p:nvSpPr>
        <p:spPr>
          <a:xfrm>
            <a:off x="723424" y="5545574"/>
            <a:ext cx="3133606" cy="339923"/>
          </a:xfrm>
          <a:prstGeom prst="rect">
            <a:avLst/>
          </a:prstGeom>
          <a:noFill/>
          <a:ln/>
        </p:spPr>
        <p:txBody>
          <a:bodyPr wrap="none" lIns="0" tIns="0" rIns="0" bIns="0" rtlCol="0" anchor="t"/>
          <a:lstStyle/>
          <a:p>
            <a:pPr marL="0" indent="0" algn="l">
              <a:lnSpc>
                <a:spcPts val="2650"/>
              </a:lnSpc>
              <a:buNone/>
            </a:pPr>
            <a:r>
              <a:rPr lang="en-US" sz="2100" dirty="0">
                <a:solidFill>
                  <a:srgbClr val="FFE5E5"/>
                </a:solidFill>
                <a:latin typeface="Dela Gothic One" pitchFamily="34" charset="0"/>
                <a:ea typeface="Dela Gothic One" pitchFamily="34" charset="-122"/>
                <a:cs typeface="Dela Gothic One" pitchFamily="34" charset="-120"/>
              </a:rPr>
              <a:t>Transport Proteins</a:t>
            </a:r>
            <a:endParaRPr lang="en-US" sz="2100" dirty="0"/>
          </a:p>
        </p:txBody>
      </p:sp>
      <p:sp>
        <p:nvSpPr>
          <p:cNvPr id="7" name="Text 2"/>
          <p:cNvSpPr/>
          <p:nvPr/>
        </p:nvSpPr>
        <p:spPr>
          <a:xfrm>
            <a:off x="723424" y="6009442"/>
            <a:ext cx="4187785" cy="1653183"/>
          </a:xfrm>
          <a:prstGeom prst="rect">
            <a:avLst/>
          </a:prstGeom>
          <a:noFill/>
          <a:ln/>
        </p:spPr>
        <p:txBody>
          <a:bodyPr wrap="square" lIns="0" tIns="0" rIns="0" bIns="0" rtlCol="0" anchor="t"/>
          <a:lstStyle/>
          <a:p>
            <a:pPr marL="0" indent="0" algn="l">
              <a:lnSpc>
                <a:spcPts val="2600"/>
              </a:lnSpc>
              <a:buNone/>
            </a:pPr>
            <a:r>
              <a:rPr lang="en-US" sz="1600" dirty="0">
                <a:solidFill>
                  <a:srgbClr val="FFE5E5"/>
                </a:solidFill>
                <a:latin typeface="DM Sans" pitchFamily="34" charset="0"/>
                <a:ea typeface="DM Sans" pitchFamily="34" charset="-122"/>
                <a:cs typeface="DM Sans" pitchFamily="34" charset="-120"/>
              </a:rPr>
              <a:t>The cell membrane is studded with specialized transport proteins that regulate the movement of materials, such as nutrients, waste products, and signaling molecules, in and out of the cell.</a:t>
            </a:r>
            <a:endParaRPr lang="en-US" sz="1600" dirty="0"/>
          </a:p>
        </p:txBody>
      </p:sp>
      <p:pic>
        <p:nvPicPr>
          <p:cNvPr id="8" name="Image 3" descr="preencoded.png"/>
          <p:cNvPicPr>
            <a:picLocks noChangeAspect="1"/>
          </p:cNvPicPr>
          <p:nvPr/>
        </p:nvPicPr>
        <p:blipFill>
          <a:blip r:embed="rId6"/>
          <a:stretch>
            <a:fillRect/>
          </a:stretch>
        </p:blipFill>
        <p:spPr>
          <a:xfrm>
            <a:off x="5221248" y="4822150"/>
            <a:ext cx="516731" cy="516731"/>
          </a:xfrm>
          <a:prstGeom prst="rect">
            <a:avLst/>
          </a:prstGeom>
        </p:spPr>
      </p:pic>
      <p:sp>
        <p:nvSpPr>
          <p:cNvPr id="9" name="Text 3"/>
          <p:cNvSpPr/>
          <p:nvPr/>
        </p:nvSpPr>
        <p:spPr>
          <a:xfrm>
            <a:off x="5221248" y="5545574"/>
            <a:ext cx="2719745" cy="339923"/>
          </a:xfrm>
          <a:prstGeom prst="rect">
            <a:avLst/>
          </a:prstGeom>
          <a:noFill/>
          <a:ln/>
        </p:spPr>
        <p:txBody>
          <a:bodyPr wrap="none" lIns="0" tIns="0" rIns="0" bIns="0" rtlCol="0" anchor="t"/>
          <a:lstStyle/>
          <a:p>
            <a:pPr marL="0" indent="0" algn="l">
              <a:lnSpc>
                <a:spcPts val="2650"/>
              </a:lnSpc>
              <a:buNone/>
            </a:pPr>
            <a:r>
              <a:rPr lang="en-US" sz="2100" dirty="0">
                <a:solidFill>
                  <a:srgbClr val="FFE5E5"/>
                </a:solidFill>
                <a:latin typeface="Dela Gothic One" pitchFamily="34" charset="0"/>
                <a:ea typeface="Dela Gothic One" pitchFamily="34" charset="-122"/>
                <a:cs typeface="Dela Gothic One" pitchFamily="34" charset="-120"/>
              </a:rPr>
              <a:t>Cell Receptors</a:t>
            </a:r>
            <a:endParaRPr lang="en-US" sz="2100" dirty="0"/>
          </a:p>
        </p:txBody>
      </p:sp>
      <p:sp>
        <p:nvSpPr>
          <p:cNvPr id="10" name="Text 4"/>
          <p:cNvSpPr/>
          <p:nvPr/>
        </p:nvSpPr>
        <p:spPr>
          <a:xfrm>
            <a:off x="5221248" y="6009442"/>
            <a:ext cx="4187785" cy="1653183"/>
          </a:xfrm>
          <a:prstGeom prst="rect">
            <a:avLst/>
          </a:prstGeom>
          <a:noFill/>
          <a:ln/>
        </p:spPr>
        <p:txBody>
          <a:bodyPr wrap="square" lIns="0" tIns="0" rIns="0" bIns="0" rtlCol="0" anchor="t"/>
          <a:lstStyle/>
          <a:p>
            <a:pPr marL="0" indent="0" algn="l">
              <a:lnSpc>
                <a:spcPts val="2600"/>
              </a:lnSpc>
              <a:buNone/>
            </a:pPr>
            <a:r>
              <a:rPr lang="en-US" sz="1600" dirty="0">
                <a:solidFill>
                  <a:srgbClr val="FFE5E5"/>
                </a:solidFill>
                <a:latin typeface="DM Sans" pitchFamily="34" charset="0"/>
                <a:ea typeface="DM Sans" pitchFamily="34" charset="-122"/>
                <a:cs typeface="DM Sans" pitchFamily="34" charset="-120"/>
              </a:rPr>
              <a:t>The cell membrane also contains receptor proteins that allow the cell to respond to external stimuli, such as hormones or growth factors, and coordinate its activities with other cells.</a:t>
            </a:r>
            <a:endParaRPr lang="en-US" sz="1600" dirty="0"/>
          </a:p>
        </p:txBody>
      </p:sp>
      <p:pic>
        <p:nvPicPr>
          <p:cNvPr id="11" name="Image 4" descr="preencoded.png"/>
          <p:cNvPicPr>
            <a:picLocks noChangeAspect="1"/>
          </p:cNvPicPr>
          <p:nvPr/>
        </p:nvPicPr>
        <p:blipFill>
          <a:blip r:embed="rId7"/>
          <a:stretch>
            <a:fillRect/>
          </a:stretch>
        </p:blipFill>
        <p:spPr>
          <a:xfrm>
            <a:off x="9719072" y="4822150"/>
            <a:ext cx="516731" cy="516731"/>
          </a:xfrm>
          <a:prstGeom prst="rect">
            <a:avLst/>
          </a:prstGeom>
        </p:spPr>
      </p:pic>
      <p:sp>
        <p:nvSpPr>
          <p:cNvPr id="12" name="Text 5"/>
          <p:cNvSpPr/>
          <p:nvPr/>
        </p:nvSpPr>
        <p:spPr>
          <a:xfrm>
            <a:off x="9719072" y="5545574"/>
            <a:ext cx="2719745" cy="339923"/>
          </a:xfrm>
          <a:prstGeom prst="rect">
            <a:avLst/>
          </a:prstGeom>
          <a:noFill/>
          <a:ln/>
        </p:spPr>
        <p:txBody>
          <a:bodyPr wrap="none" lIns="0" tIns="0" rIns="0" bIns="0" rtlCol="0" anchor="t"/>
          <a:lstStyle/>
          <a:p>
            <a:pPr marL="0" indent="0" algn="l">
              <a:lnSpc>
                <a:spcPts val="2650"/>
              </a:lnSpc>
              <a:buNone/>
            </a:pPr>
            <a:r>
              <a:rPr lang="en-US" sz="2100" dirty="0">
                <a:solidFill>
                  <a:srgbClr val="FFE5E5"/>
                </a:solidFill>
                <a:latin typeface="Dela Gothic One" pitchFamily="34" charset="0"/>
                <a:ea typeface="Dela Gothic One" pitchFamily="34" charset="-122"/>
                <a:cs typeface="Dela Gothic One" pitchFamily="34" charset="-120"/>
              </a:rPr>
              <a:t>Cell Signaling</a:t>
            </a:r>
            <a:endParaRPr lang="en-US" sz="2100" dirty="0"/>
          </a:p>
        </p:txBody>
      </p:sp>
      <p:sp>
        <p:nvSpPr>
          <p:cNvPr id="13" name="Text 6"/>
          <p:cNvSpPr/>
          <p:nvPr/>
        </p:nvSpPr>
        <p:spPr>
          <a:xfrm>
            <a:off x="9719072" y="6009442"/>
            <a:ext cx="4187785" cy="1653183"/>
          </a:xfrm>
          <a:prstGeom prst="rect">
            <a:avLst/>
          </a:prstGeom>
          <a:noFill/>
          <a:ln/>
        </p:spPr>
        <p:txBody>
          <a:bodyPr wrap="square" lIns="0" tIns="0" rIns="0" bIns="0" rtlCol="0" anchor="t"/>
          <a:lstStyle/>
          <a:p>
            <a:pPr marL="0" indent="0" algn="l">
              <a:lnSpc>
                <a:spcPts val="2600"/>
              </a:lnSpc>
              <a:buNone/>
            </a:pPr>
            <a:r>
              <a:rPr lang="en-US" sz="1600" dirty="0">
                <a:solidFill>
                  <a:srgbClr val="FFE5E5"/>
                </a:solidFill>
                <a:latin typeface="DM Sans" pitchFamily="34" charset="0"/>
                <a:ea typeface="DM Sans" pitchFamily="34" charset="-122"/>
                <a:cs typeface="DM Sans" pitchFamily="34" charset="-120"/>
              </a:rPr>
              <a:t>The cell membrane is a key player in cell signaling, as it facilitates the transmission of information between the cell and its external environment, enabling the coordination of cellular processes.</a:t>
            </a:r>
            <a:endParaRPr lang="en-US" sz="1600" dirty="0"/>
          </a:p>
        </p:txBody>
      </p:sp>
      <p:sp>
        <p:nvSpPr>
          <p:cNvPr id="14" name="ZoneTexte 13">
            <a:extLst>
              <a:ext uri="{FF2B5EF4-FFF2-40B4-BE49-F238E27FC236}">
                <a16:creationId xmlns:a16="http://schemas.microsoft.com/office/drawing/2014/main" id="{46DF721C-C90B-AD21-5FDF-94D95B92BC43}"/>
              </a:ext>
            </a:extLst>
          </p:cNvPr>
          <p:cNvSpPr txBox="1"/>
          <p:nvPr/>
        </p:nvSpPr>
        <p:spPr>
          <a:xfrm>
            <a:off x="12655827" y="7795808"/>
            <a:ext cx="1855304" cy="424453"/>
          </a:xfrm>
          <a:prstGeom prst="rect">
            <a:avLst/>
          </a:prstGeom>
          <a:solidFill>
            <a:schemeClr val="tx1"/>
          </a:solidFill>
        </p:spPr>
        <p:txBody>
          <a:bodyPr wrap="square" rtlCol="0">
            <a:spAutoFit/>
          </a:bodyPr>
          <a:lstStyle/>
          <a:p>
            <a:endParaRPr lang="fr-F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flipH="1">
            <a:off x="14630399" y="0"/>
            <a:ext cx="45719" cy="8229600"/>
          </a:xfrm>
          <a:prstGeom prst="rect">
            <a:avLst/>
          </a:prstGeom>
        </p:spPr>
      </p:pic>
      <p:pic>
        <p:nvPicPr>
          <p:cNvPr id="3" name="Image 1" descr="preencoded.png"/>
          <p:cNvPicPr>
            <a:picLocks noChangeAspect="1"/>
          </p:cNvPicPr>
          <p:nvPr/>
        </p:nvPicPr>
        <p:blipFill>
          <a:blip r:embed="rId4"/>
          <a:stretch>
            <a:fillRect/>
          </a:stretch>
        </p:blipFill>
        <p:spPr>
          <a:xfrm>
            <a:off x="9396591" y="1327666"/>
            <a:ext cx="4981218" cy="5134928"/>
          </a:xfrm>
          <a:prstGeom prst="rect">
            <a:avLst/>
          </a:prstGeom>
        </p:spPr>
      </p:pic>
      <p:sp>
        <p:nvSpPr>
          <p:cNvPr id="4" name="Text 0"/>
          <p:cNvSpPr/>
          <p:nvPr/>
        </p:nvSpPr>
        <p:spPr>
          <a:xfrm>
            <a:off x="707231" y="663059"/>
            <a:ext cx="7729538" cy="1329214"/>
          </a:xfrm>
          <a:prstGeom prst="rect">
            <a:avLst/>
          </a:prstGeom>
          <a:noFill/>
          <a:ln/>
        </p:spPr>
        <p:txBody>
          <a:bodyPr wrap="square" lIns="0" tIns="0" rIns="0" bIns="0" rtlCol="0" anchor="t"/>
          <a:lstStyle/>
          <a:p>
            <a:pPr marL="0" indent="0">
              <a:lnSpc>
                <a:spcPts val="5200"/>
              </a:lnSpc>
              <a:buNone/>
            </a:pPr>
            <a:r>
              <a:rPr lang="en-US" sz="4150" dirty="0">
                <a:solidFill>
                  <a:srgbClr val="FAEBEB"/>
                </a:solidFill>
                <a:latin typeface="Dela Gothic One" pitchFamily="34" charset="0"/>
                <a:ea typeface="Dela Gothic One" pitchFamily="34" charset="-122"/>
                <a:cs typeface="Dela Gothic One" pitchFamily="34" charset="-120"/>
              </a:rPr>
              <a:t>Mitochondria: The Power Plants</a:t>
            </a:r>
            <a:endParaRPr lang="en-US" sz="4150" dirty="0"/>
          </a:p>
        </p:txBody>
      </p:sp>
      <p:pic>
        <p:nvPicPr>
          <p:cNvPr id="5" name="Image 2" descr="preencoded.png"/>
          <p:cNvPicPr>
            <a:picLocks noChangeAspect="1"/>
          </p:cNvPicPr>
          <p:nvPr/>
        </p:nvPicPr>
        <p:blipFill>
          <a:blip r:embed="rId5"/>
          <a:stretch>
            <a:fillRect/>
          </a:stretch>
        </p:blipFill>
        <p:spPr>
          <a:xfrm>
            <a:off x="707231" y="2295287"/>
            <a:ext cx="1010245" cy="1827371"/>
          </a:xfrm>
          <a:prstGeom prst="rect">
            <a:avLst/>
          </a:prstGeom>
        </p:spPr>
      </p:pic>
      <p:sp>
        <p:nvSpPr>
          <p:cNvPr id="6" name="Text 1"/>
          <p:cNvSpPr/>
          <p:nvPr/>
        </p:nvSpPr>
        <p:spPr>
          <a:xfrm>
            <a:off x="2020491" y="2497336"/>
            <a:ext cx="2930128" cy="332303"/>
          </a:xfrm>
          <a:prstGeom prst="rect">
            <a:avLst/>
          </a:prstGeom>
          <a:noFill/>
          <a:ln/>
        </p:spPr>
        <p:txBody>
          <a:bodyPr wrap="none" lIns="0" tIns="0" rIns="0" bIns="0" rtlCol="0" anchor="t"/>
          <a:lstStyle/>
          <a:p>
            <a:pPr marL="0" indent="0" algn="l">
              <a:lnSpc>
                <a:spcPts val="2600"/>
              </a:lnSpc>
              <a:buNone/>
            </a:pPr>
            <a:r>
              <a:rPr lang="en-US" sz="2050" dirty="0">
                <a:solidFill>
                  <a:srgbClr val="FFE5E5"/>
                </a:solidFill>
                <a:latin typeface="Dela Gothic One" pitchFamily="34" charset="0"/>
                <a:ea typeface="Dela Gothic One" pitchFamily="34" charset="-122"/>
                <a:cs typeface="Dela Gothic One" pitchFamily="34" charset="-120"/>
              </a:rPr>
              <a:t>Energy Production</a:t>
            </a:r>
            <a:endParaRPr lang="en-US" sz="2050" dirty="0"/>
          </a:p>
        </p:txBody>
      </p:sp>
      <p:sp>
        <p:nvSpPr>
          <p:cNvPr id="7" name="Text 2"/>
          <p:cNvSpPr/>
          <p:nvPr/>
        </p:nvSpPr>
        <p:spPr>
          <a:xfrm>
            <a:off x="2020491" y="2950845"/>
            <a:ext cx="6416278" cy="969764"/>
          </a:xfrm>
          <a:prstGeom prst="rect">
            <a:avLst/>
          </a:prstGeom>
          <a:noFill/>
          <a:ln/>
        </p:spPr>
        <p:txBody>
          <a:bodyPr wrap="square" lIns="0" tIns="0" rIns="0" bIns="0" rtlCol="0" anchor="t"/>
          <a:lstStyle/>
          <a:p>
            <a:pPr marL="0" indent="0" algn="l">
              <a:lnSpc>
                <a:spcPts val="2500"/>
              </a:lnSpc>
              <a:buNone/>
            </a:pPr>
            <a:r>
              <a:rPr lang="en-US" sz="1550" dirty="0">
                <a:solidFill>
                  <a:srgbClr val="FFE5E5"/>
                </a:solidFill>
                <a:latin typeface="DM Sans" pitchFamily="34" charset="0"/>
                <a:ea typeface="DM Sans" pitchFamily="34" charset="-122"/>
                <a:cs typeface="DM Sans" pitchFamily="34" charset="-120"/>
              </a:rPr>
              <a:t>Mitochondria are the primary sites of ATP synthesis, the energy currency of the cell, through a process called oxidative phosphorylation.</a:t>
            </a:r>
            <a:endParaRPr lang="en-US" sz="1550" dirty="0"/>
          </a:p>
        </p:txBody>
      </p:sp>
      <p:pic>
        <p:nvPicPr>
          <p:cNvPr id="8" name="Image 3" descr="preencoded.png"/>
          <p:cNvPicPr>
            <a:picLocks noChangeAspect="1"/>
          </p:cNvPicPr>
          <p:nvPr/>
        </p:nvPicPr>
        <p:blipFill>
          <a:blip r:embed="rId6"/>
          <a:stretch>
            <a:fillRect/>
          </a:stretch>
        </p:blipFill>
        <p:spPr>
          <a:xfrm>
            <a:off x="707231" y="4122658"/>
            <a:ext cx="1010245" cy="1827371"/>
          </a:xfrm>
          <a:prstGeom prst="rect">
            <a:avLst/>
          </a:prstGeom>
        </p:spPr>
      </p:pic>
      <p:sp>
        <p:nvSpPr>
          <p:cNvPr id="9" name="Text 3"/>
          <p:cNvSpPr/>
          <p:nvPr/>
        </p:nvSpPr>
        <p:spPr>
          <a:xfrm>
            <a:off x="2020491" y="4324707"/>
            <a:ext cx="3116699" cy="332303"/>
          </a:xfrm>
          <a:prstGeom prst="rect">
            <a:avLst/>
          </a:prstGeom>
          <a:noFill/>
          <a:ln/>
        </p:spPr>
        <p:txBody>
          <a:bodyPr wrap="none" lIns="0" tIns="0" rIns="0" bIns="0" rtlCol="0" anchor="t"/>
          <a:lstStyle/>
          <a:p>
            <a:pPr marL="0" indent="0" algn="l">
              <a:lnSpc>
                <a:spcPts val="2600"/>
              </a:lnSpc>
              <a:buNone/>
            </a:pPr>
            <a:r>
              <a:rPr lang="en-US" sz="2050" dirty="0">
                <a:solidFill>
                  <a:srgbClr val="FFE5E5"/>
                </a:solidFill>
                <a:latin typeface="Dela Gothic One" pitchFamily="34" charset="0"/>
                <a:ea typeface="Dela Gothic One" pitchFamily="34" charset="-122"/>
                <a:cs typeface="Dela Gothic One" pitchFamily="34" charset="-120"/>
              </a:rPr>
              <a:t>Cellular Respiration</a:t>
            </a:r>
            <a:endParaRPr lang="en-US" sz="2050" dirty="0"/>
          </a:p>
        </p:txBody>
      </p:sp>
      <p:sp>
        <p:nvSpPr>
          <p:cNvPr id="10" name="Text 4"/>
          <p:cNvSpPr/>
          <p:nvPr/>
        </p:nvSpPr>
        <p:spPr>
          <a:xfrm>
            <a:off x="2020491" y="4778216"/>
            <a:ext cx="6416278" cy="969764"/>
          </a:xfrm>
          <a:prstGeom prst="rect">
            <a:avLst/>
          </a:prstGeom>
          <a:noFill/>
          <a:ln/>
        </p:spPr>
        <p:txBody>
          <a:bodyPr wrap="square" lIns="0" tIns="0" rIns="0" bIns="0" rtlCol="0" anchor="t"/>
          <a:lstStyle/>
          <a:p>
            <a:pPr marL="0" indent="0" algn="l">
              <a:lnSpc>
                <a:spcPts val="2500"/>
              </a:lnSpc>
              <a:buNone/>
            </a:pPr>
            <a:r>
              <a:rPr lang="en-US" sz="1550" dirty="0">
                <a:solidFill>
                  <a:srgbClr val="FFE5E5"/>
                </a:solidFill>
                <a:latin typeface="DM Sans" pitchFamily="34" charset="0"/>
                <a:ea typeface="DM Sans" pitchFamily="34" charset="-122"/>
                <a:cs typeface="DM Sans" pitchFamily="34" charset="-120"/>
              </a:rPr>
              <a:t>Mitochondria also play a central role in cellular respiration, the series of metabolic reactions that break down nutrients to release the energy needed for cellular processes.</a:t>
            </a:r>
            <a:endParaRPr lang="en-US" sz="1550" dirty="0"/>
          </a:p>
        </p:txBody>
      </p:sp>
      <p:pic>
        <p:nvPicPr>
          <p:cNvPr id="11" name="Image 4" descr="preencoded.png"/>
          <p:cNvPicPr>
            <a:picLocks noChangeAspect="1"/>
          </p:cNvPicPr>
          <p:nvPr/>
        </p:nvPicPr>
        <p:blipFill>
          <a:blip r:embed="rId7"/>
          <a:stretch>
            <a:fillRect/>
          </a:stretch>
        </p:blipFill>
        <p:spPr>
          <a:xfrm>
            <a:off x="707231" y="5950029"/>
            <a:ext cx="1010245" cy="1616512"/>
          </a:xfrm>
          <a:prstGeom prst="rect">
            <a:avLst/>
          </a:prstGeom>
        </p:spPr>
      </p:pic>
      <p:sp>
        <p:nvSpPr>
          <p:cNvPr id="12" name="Text 5"/>
          <p:cNvSpPr/>
          <p:nvPr/>
        </p:nvSpPr>
        <p:spPr>
          <a:xfrm>
            <a:off x="2020491" y="6152078"/>
            <a:ext cx="3027997" cy="332303"/>
          </a:xfrm>
          <a:prstGeom prst="rect">
            <a:avLst/>
          </a:prstGeom>
          <a:noFill/>
          <a:ln/>
        </p:spPr>
        <p:txBody>
          <a:bodyPr wrap="none" lIns="0" tIns="0" rIns="0" bIns="0" rtlCol="0" anchor="t"/>
          <a:lstStyle/>
          <a:p>
            <a:pPr marL="0" indent="0" algn="l">
              <a:lnSpc>
                <a:spcPts val="2600"/>
              </a:lnSpc>
              <a:buNone/>
            </a:pPr>
            <a:r>
              <a:rPr lang="en-US" sz="2050" dirty="0">
                <a:solidFill>
                  <a:srgbClr val="FFE5E5"/>
                </a:solidFill>
                <a:latin typeface="Dela Gothic One" pitchFamily="34" charset="0"/>
                <a:ea typeface="Dela Gothic One" pitchFamily="34" charset="-122"/>
                <a:cs typeface="Dela Gothic One" pitchFamily="34" charset="-120"/>
              </a:rPr>
              <a:t>Calcium Regulation</a:t>
            </a:r>
            <a:endParaRPr lang="en-US" sz="2050" dirty="0"/>
          </a:p>
        </p:txBody>
      </p:sp>
      <p:sp>
        <p:nvSpPr>
          <p:cNvPr id="13" name="Text 6"/>
          <p:cNvSpPr/>
          <p:nvPr/>
        </p:nvSpPr>
        <p:spPr>
          <a:xfrm>
            <a:off x="2020491" y="6605588"/>
            <a:ext cx="6416278" cy="646509"/>
          </a:xfrm>
          <a:prstGeom prst="rect">
            <a:avLst/>
          </a:prstGeom>
          <a:noFill/>
          <a:ln/>
        </p:spPr>
        <p:txBody>
          <a:bodyPr wrap="square" lIns="0" tIns="0" rIns="0" bIns="0" rtlCol="0" anchor="t"/>
          <a:lstStyle/>
          <a:p>
            <a:pPr marL="0" indent="0" algn="l">
              <a:lnSpc>
                <a:spcPts val="2500"/>
              </a:lnSpc>
              <a:buNone/>
            </a:pPr>
            <a:r>
              <a:rPr lang="en-US" sz="1550" dirty="0">
                <a:solidFill>
                  <a:srgbClr val="FFE5E5"/>
                </a:solidFill>
                <a:latin typeface="DM Sans" pitchFamily="34" charset="0"/>
                <a:ea typeface="DM Sans" pitchFamily="34" charset="-122"/>
                <a:cs typeface="DM Sans" pitchFamily="34" charset="-120"/>
              </a:rPr>
              <a:t>Mitochondria can also sequester and release calcium ions, which are essential for various cellular signaling pathways and processes.</a:t>
            </a:r>
            <a:endParaRPr lang="en-US" sz="1550" dirty="0"/>
          </a:p>
        </p:txBody>
      </p:sp>
      <p:sp>
        <p:nvSpPr>
          <p:cNvPr id="15" name="ZoneTexte 14">
            <a:extLst>
              <a:ext uri="{FF2B5EF4-FFF2-40B4-BE49-F238E27FC236}">
                <a16:creationId xmlns:a16="http://schemas.microsoft.com/office/drawing/2014/main" id="{30B3EF4C-A473-28C2-550B-EBF0942926EE}"/>
              </a:ext>
            </a:extLst>
          </p:cNvPr>
          <p:cNvSpPr txBox="1"/>
          <p:nvPr/>
        </p:nvSpPr>
        <p:spPr>
          <a:xfrm>
            <a:off x="12655827" y="7795808"/>
            <a:ext cx="1855304" cy="424453"/>
          </a:xfrm>
          <a:prstGeom prst="rect">
            <a:avLst/>
          </a:prstGeom>
          <a:solidFill>
            <a:schemeClr val="tx1"/>
          </a:solidFill>
        </p:spPr>
        <p:txBody>
          <a:bodyPr wrap="square" rtlCol="0">
            <a:spAutoFit/>
          </a:bodyPr>
          <a:lstStyle/>
          <a:p>
            <a:endParaRPr lang="fr-F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527935"/>
          </a:xfrm>
          <a:prstGeom prst="rect">
            <a:avLst/>
          </a:prstGeom>
        </p:spPr>
      </p:pic>
      <p:pic>
        <p:nvPicPr>
          <p:cNvPr id="3" name="Image 1" descr="preencoded.png"/>
          <p:cNvPicPr>
            <a:picLocks noChangeAspect="1"/>
          </p:cNvPicPr>
          <p:nvPr/>
        </p:nvPicPr>
        <p:blipFill>
          <a:blip r:embed="rId4"/>
          <a:stretch>
            <a:fillRect/>
          </a:stretch>
        </p:blipFill>
        <p:spPr>
          <a:xfrm>
            <a:off x="6214110" y="252770"/>
            <a:ext cx="2202180" cy="2022396"/>
          </a:xfrm>
          <a:prstGeom prst="rect">
            <a:avLst/>
          </a:prstGeom>
        </p:spPr>
      </p:pic>
      <p:sp>
        <p:nvSpPr>
          <p:cNvPr id="4" name="Text 0"/>
          <p:cNvSpPr/>
          <p:nvPr/>
        </p:nvSpPr>
        <p:spPr>
          <a:xfrm>
            <a:off x="707827" y="3246001"/>
            <a:ext cx="13214747" cy="1330404"/>
          </a:xfrm>
          <a:prstGeom prst="rect">
            <a:avLst/>
          </a:prstGeom>
          <a:noFill/>
          <a:ln/>
        </p:spPr>
        <p:txBody>
          <a:bodyPr wrap="square" lIns="0" tIns="0" rIns="0" bIns="0" rtlCol="0" anchor="t"/>
          <a:lstStyle/>
          <a:p>
            <a:pPr marL="0" indent="0">
              <a:lnSpc>
                <a:spcPts val="5200"/>
              </a:lnSpc>
              <a:buNone/>
            </a:pPr>
            <a:r>
              <a:rPr lang="en-US" sz="4150" dirty="0">
                <a:solidFill>
                  <a:srgbClr val="FAEBEB"/>
                </a:solidFill>
                <a:latin typeface="Dela Gothic One" pitchFamily="34" charset="0"/>
                <a:ea typeface="Dela Gothic One" pitchFamily="34" charset="-122"/>
                <a:cs typeface="Dela Gothic One" pitchFamily="34" charset="-120"/>
              </a:rPr>
              <a:t>Endoplasmic Reticulum: Protein Production</a:t>
            </a:r>
            <a:endParaRPr lang="en-US" sz="4150" dirty="0"/>
          </a:p>
        </p:txBody>
      </p:sp>
      <p:sp>
        <p:nvSpPr>
          <p:cNvPr id="5" name="Shape 1"/>
          <p:cNvSpPr/>
          <p:nvPr/>
        </p:nvSpPr>
        <p:spPr>
          <a:xfrm>
            <a:off x="707827" y="5107067"/>
            <a:ext cx="454938" cy="454938"/>
          </a:xfrm>
          <a:prstGeom prst="roundRect">
            <a:avLst>
              <a:gd name="adj" fmla="val 18671"/>
            </a:avLst>
          </a:prstGeom>
          <a:solidFill>
            <a:srgbClr val="740B0B"/>
          </a:solidFill>
          <a:ln w="7620">
            <a:solidFill>
              <a:srgbClr val="8D2424"/>
            </a:solidFill>
            <a:prstDash val="solid"/>
          </a:ln>
        </p:spPr>
      </p:sp>
      <p:sp>
        <p:nvSpPr>
          <p:cNvPr id="6" name="Text 2"/>
          <p:cNvSpPr/>
          <p:nvPr/>
        </p:nvSpPr>
        <p:spPr>
          <a:xfrm>
            <a:off x="841415" y="5174813"/>
            <a:ext cx="187762" cy="319326"/>
          </a:xfrm>
          <a:prstGeom prst="rect">
            <a:avLst/>
          </a:prstGeom>
          <a:noFill/>
          <a:ln/>
        </p:spPr>
        <p:txBody>
          <a:bodyPr wrap="none" lIns="0" tIns="0" rIns="0" bIns="0" rtlCol="0" anchor="t"/>
          <a:lstStyle/>
          <a:p>
            <a:pPr marL="0" indent="0" algn="ctr">
              <a:lnSpc>
                <a:spcPts val="2500"/>
              </a:lnSpc>
              <a:buNone/>
            </a:pPr>
            <a:r>
              <a:rPr lang="en-US" sz="2500" dirty="0">
                <a:solidFill>
                  <a:srgbClr val="FFE5E5"/>
                </a:solidFill>
                <a:latin typeface="Dela Gothic One" pitchFamily="34" charset="0"/>
                <a:ea typeface="Dela Gothic One" pitchFamily="34" charset="-122"/>
                <a:cs typeface="Dela Gothic One" pitchFamily="34" charset="-120"/>
              </a:rPr>
              <a:t>1</a:t>
            </a:r>
            <a:endParaRPr lang="en-US" sz="2500" dirty="0"/>
          </a:p>
        </p:txBody>
      </p:sp>
      <p:sp>
        <p:nvSpPr>
          <p:cNvPr id="7" name="Text 3"/>
          <p:cNvSpPr/>
          <p:nvPr/>
        </p:nvSpPr>
        <p:spPr>
          <a:xfrm>
            <a:off x="1364933" y="5107067"/>
            <a:ext cx="2837855" cy="332542"/>
          </a:xfrm>
          <a:prstGeom prst="rect">
            <a:avLst/>
          </a:prstGeom>
          <a:noFill/>
          <a:ln/>
        </p:spPr>
        <p:txBody>
          <a:bodyPr wrap="none" lIns="0" tIns="0" rIns="0" bIns="0" rtlCol="0" anchor="t"/>
          <a:lstStyle/>
          <a:p>
            <a:pPr marL="0" indent="0">
              <a:lnSpc>
                <a:spcPts val="2600"/>
              </a:lnSpc>
              <a:buNone/>
            </a:pPr>
            <a:r>
              <a:rPr lang="en-US" sz="2050" dirty="0">
                <a:solidFill>
                  <a:srgbClr val="FFE5E5"/>
                </a:solidFill>
                <a:latin typeface="Dela Gothic One" pitchFamily="34" charset="0"/>
                <a:ea typeface="Dela Gothic One" pitchFamily="34" charset="-122"/>
                <a:cs typeface="Dela Gothic One" pitchFamily="34" charset="-120"/>
              </a:rPr>
              <a:t>Protein Synthesis</a:t>
            </a:r>
            <a:endParaRPr lang="en-US" sz="2050" dirty="0"/>
          </a:p>
        </p:txBody>
      </p:sp>
      <p:sp>
        <p:nvSpPr>
          <p:cNvPr id="8" name="Text 4"/>
          <p:cNvSpPr/>
          <p:nvPr/>
        </p:nvSpPr>
        <p:spPr>
          <a:xfrm>
            <a:off x="1364933" y="5560933"/>
            <a:ext cx="3613071" cy="1618059"/>
          </a:xfrm>
          <a:prstGeom prst="rect">
            <a:avLst/>
          </a:prstGeom>
          <a:noFill/>
          <a:ln/>
        </p:spPr>
        <p:txBody>
          <a:bodyPr wrap="square" lIns="0" tIns="0" rIns="0" bIns="0" rtlCol="0" anchor="t"/>
          <a:lstStyle/>
          <a:p>
            <a:pPr marL="0" indent="0">
              <a:lnSpc>
                <a:spcPts val="2500"/>
              </a:lnSpc>
              <a:buNone/>
            </a:pPr>
            <a:r>
              <a:rPr lang="en-US" sz="1550" dirty="0">
                <a:solidFill>
                  <a:srgbClr val="FFE5E5"/>
                </a:solidFill>
                <a:latin typeface="DM Sans" pitchFamily="34" charset="0"/>
                <a:ea typeface="DM Sans" pitchFamily="34" charset="-122"/>
                <a:cs typeface="DM Sans" pitchFamily="34" charset="-120"/>
              </a:rPr>
              <a:t>The endoplasmic reticulum (ER) is the site of protein synthesis, where ribosomes attached to the ER membrane translate mRNA into polypeptide chains.</a:t>
            </a:r>
            <a:endParaRPr lang="en-US" sz="1550" dirty="0"/>
          </a:p>
        </p:txBody>
      </p:sp>
      <p:sp>
        <p:nvSpPr>
          <p:cNvPr id="9" name="Shape 5"/>
          <p:cNvSpPr/>
          <p:nvPr/>
        </p:nvSpPr>
        <p:spPr>
          <a:xfrm>
            <a:off x="5180171" y="5107067"/>
            <a:ext cx="454938" cy="454938"/>
          </a:xfrm>
          <a:prstGeom prst="roundRect">
            <a:avLst>
              <a:gd name="adj" fmla="val 18671"/>
            </a:avLst>
          </a:prstGeom>
          <a:solidFill>
            <a:srgbClr val="740B0B"/>
          </a:solidFill>
          <a:ln w="7620">
            <a:solidFill>
              <a:srgbClr val="8D2424"/>
            </a:solidFill>
            <a:prstDash val="solid"/>
          </a:ln>
        </p:spPr>
      </p:sp>
      <p:sp>
        <p:nvSpPr>
          <p:cNvPr id="10" name="Text 6"/>
          <p:cNvSpPr/>
          <p:nvPr/>
        </p:nvSpPr>
        <p:spPr>
          <a:xfrm>
            <a:off x="5274350" y="5174813"/>
            <a:ext cx="266581" cy="319326"/>
          </a:xfrm>
          <a:prstGeom prst="rect">
            <a:avLst/>
          </a:prstGeom>
          <a:noFill/>
          <a:ln/>
        </p:spPr>
        <p:txBody>
          <a:bodyPr wrap="none" lIns="0" tIns="0" rIns="0" bIns="0" rtlCol="0" anchor="t"/>
          <a:lstStyle/>
          <a:p>
            <a:pPr marL="0" indent="0" algn="ctr">
              <a:lnSpc>
                <a:spcPts val="2500"/>
              </a:lnSpc>
              <a:buNone/>
            </a:pPr>
            <a:r>
              <a:rPr lang="en-US" sz="2500" dirty="0">
                <a:solidFill>
                  <a:srgbClr val="FFE5E5"/>
                </a:solidFill>
                <a:latin typeface="Dela Gothic One" pitchFamily="34" charset="0"/>
                <a:ea typeface="Dela Gothic One" pitchFamily="34" charset="-122"/>
                <a:cs typeface="Dela Gothic One" pitchFamily="34" charset="-120"/>
              </a:rPr>
              <a:t>2</a:t>
            </a:r>
            <a:endParaRPr lang="en-US" sz="2500" dirty="0"/>
          </a:p>
        </p:txBody>
      </p:sp>
      <p:sp>
        <p:nvSpPr>
          <p:cNvPr id="11" name="Text 7"/>
          <p:cNvSpPr/>
          <p:nvPr/>
        </p:nvSpPr>
        <p:spPr>
          <a:xfrm>
            <a:off x="5837277" y="5107067"/>
            <a:ext cx="3613071" cy="665083"/>
          </a:xfrm>
          <a:prstGeom prst="rect">
            <a:avLst/>
          </a:prstGeom>
          <a:noFill/>
          <a:ln/>
        </p:spPr>
        <p:txBody>
          <a:bodyPr wrap="square" lIns="0" tIns="0" rIns="0" bIns="0" rtlCol="0" anchor="t"/>
          <a:lstStyle/>
          <a:p>
            <a:pPr marL="0" indent="0">
              <a:lnSpc>
                <a:spcPts val="2600"/>
              </a:lnSpc>
              <a:buNone/>
            </a:pPr>
            <a:r>
              <a:rPr lang="en-US" sz="2050" dirty="0">
                <a:solidFill>
                  <a:srgbClr val="FFE5E5"/>
                </a:solidFill>
                <a:latin typeface="Dela Gothic One" pitchFamily="34" charset="0"/>
                <a:ea typeface="Dela Gothic One" pitchFamily="34" charset="-122"/>
                <a:cs typeface="Dela Gothic One" pitchFamily="34" charset="-120"/>
              </a:rPr>
              <a:t>Protein Folding and Modification</a:t>
            </a:r>
            <a:endParaRPr lang="en-US" sz="2050" dirty="0"/>
          </a:p>
        </p:txBody>
      </p:sp>
      <p:sp>
        <p:nvSpPr>
          <p:cNvPr id="12" name="Text 8"/>
          <p:cNvSpPr/>
          <p:nvPr/>
        </p:nvSpPr>
        <p:spPr>
          <a:xfrm>
            <a:off x="5837277" y="5893475"/>
            <a:ext cx="3613071" cy="1618059"/>
          </a:xfrm>
          <a:prstGeom prst="rect">
            <a:avLst/>
          </a:prstGeom>
          <a:noFill/>
          <a:ln/>
        </p:spPr>
        <p:txBody>
          <a:bodyPr wrap="square" lIns="0" tIns="0" rIns="0" bIns="0" rtlCol="0" anchor="t"/>
          <a:lstStyle/>
          <a:p>
            <a:pPr marL="0" indent="0">
              <a:lnSpc>
                <a:spcPts val="2500"/>
              </a:lnSpc>
              <a:buNone/>
            </a:pPr>
            <a:r>
              <a:rPr lang="en-US" sz="1550" dirty="0">
                <a:solidFill>
                  <a:srgbClr val="FFE5E5"/>
                </a:solidFill>
                <a:latin typeface="DM Sans" pitchFamily="34" charset="0"/>
                <a:ea typeface="DM Sans" pitchFamily="34" charset="-122"/>
                <a:cs typeface="DM Sans" pitchFamily="34" charset="-120"/>
              </a:rPr>
              <a:t>The ER also plays a crucial role in the folding and post-translational modification of newly synthesized proteins, ensuring they adopt their correct three-dimensional structures.</a:t>
            </a:r>
            <a:endParaRPr lang="en-US" sz="1550" dirty="0"/>
          </a:p>
        </p:txBody>
      </p:sp>
      <p:sp>
        <p:nvSpPr>
          <p:cNvPr id="13" name="Shape 9"/>
          <p:cNvSpPr/>
          <p:nvPr/>
        </p:nvSpPr>
        <p:spPr>
          <a:xfrm>
            <a:off x="9652516" y="5107067"/>
            <a:ext cx="454938" cy="454938"/>
          </a:xfrm>
          <a:prstGeom prst="roundRect">
            <a:avLst>
              <a:gd name="adj" fmla="val 18671"/>
            </a:avLst>
          </a:prstGeom>
          <a:solidFill>
            <a:srgbClr val="740B0B"/>
          </a:solidFill>
          <a:ln w="7620">
            <a:solidFill>
              <a:srgbClr val="8D2424"/>
            </a:solidFill>
            <a:prstDash val="solid"/>
          </a:ln>
        </p:spPr>
      </p:sp>
      <p:sp>
        <p:nvSpPr>
          <p:cNvPr id="14" name="Text 10"/>
          <p:cNvSpPr/>
          <p:nvPr/>
        </p:nvSpPr>
        <p:spPr>
          <a:xfrm>
            <a:off x="9739313" y="5174813"/>
            <a:ext cx="281226" cy="319326"/>
          </a:xfrm>
          <a:prstGeom prst="rect">
            <a:avLst/>
          </a:prstGeom>
          <a:noFill/>
          <a:ln/>
        </p:spPr>
        <p:txBody>
          <a:bodyPr wrap="none" lIns="0" tIns="0" rIns="0" bIns="0" rtlCol="0" anchor="t"/>
          <a:lstStyle/>
          <a:p>
            <a:pPr marL="0" indent="0" algn="ctr">
              <a:lnSpc>
                <a:spcPts val="2500"/>
              </a:lnSpc>
              <a:buNone/>
            </a:pPr>
            <a:r>
              <a:rPr lang="en-US" sz="2500" dirty="0">
                <a:solidFill>
                  <a:srgbClr val="FFE5E5"/>
                </a:solidFill>
                <a:latin typeface="Dela Gothic One" pitchFamily="34" charset="0"/>
                <a:ea typeface="Dela Gothic One" pitchFamily="34" charset="-122"/>
                <a:cs typeface="Dela Gothic One" pitchFamily="34" charset="-120"/>
              </a:rPr>
              <a:t>3</a:t>
            </a:r>
            <a:endParaRPr lang="en-US" sz="2500" dirty="0"/>
          </a:p>
        </p:txBody>
      </p:sp>
      <p:sp>
        <p:nvSpPr>
          <p:cNvPr id="15" name="Text 11"/>
          <p:cNvSpPr/>
          <p:nvPr/>
        </p:nvSpPr>
        <p:spPr>
          <a:xfrm>
            <a:off x="10309622" y="5107067"/>
            <a:ext cx="2661047" cy="332542"/>
          </a:xfrm>
          <a:prstGeom prst="rect">
            <a:avLst/>
          </a:prstGeom>
          <a:noFill/>
          <a:ln/>
        </p:spPr>
        <p:txBody>
          <a:bodyPr wrap="none" lIns="0" tIns="0" rIns="0" bIns="0" rtlCol="0" anchor="t"/>
          <a:lstStyle/>
          <a:p>
            <a:pPr marL="0" indent="0">
              <a:lnSpc>
                <a:spcPts val="2600"/>
              </a:lnSpc>
              <a:buNone/>
            </a:pPr>
            <a:r>
              <a:rPr lang="en-US" sz="2050" dirty="0">
                <a:solidFill>
                  <a:srgbClr val="FFE5E5"/>
                </a:solidFill>
                <a:latin typeface="Dela Gothic One" pitchFamily="34" charset="0"/>
                <a:ea typeface="Dela Gothic One" pitchFamily="34" charset="-122"/>
                <a:cs typeface="Dela Gothic One" pitchFamily="34" charset="-120"/>
              </a:rPr>
              <a:t>Lipid Synthesis</a:t>
            </a:r>
            <a:endParaRPr lang="en-US" sz="2050" dirty="0"/>
          </a:p>
        </p:txBody>
      </p:sp>
      <p:sp>
        <p:nvSpPr>
          <p:cNvPr id="16" name="Text 12"/>
          <p:cNvSpPr/>
          <p:nvPr/>
        </p:nvSpPr>
        <p:spPr>
          <a:xfrm>
            <a:off x="10309622" y="5560933"/>
            <a:ext cx="3613071" cy="1618059"/>
          </a:xfrm>
          <a:prstGeom prst="rect">
            <a:avLst/>
          </a:prstGeom>
          <a:noFill/>
          <a:ln/>
        </p:spPr>
        <p:txBody>
          <a:bodyPr wrap="square" lIns="0" tIns="0" rIns="0" bIns="0" rtlCol="0" anchor="t"/>
          <a:lstStyle/>
          <a:p>
            <a:pPr marL="0" indent="0">
              <a:lnSpc>
                <a:spcPts val="2500"/>
              </a:lnSpc>
              <a:buNone/>
            </a:pPr>
            <a:r>
              <a:rPr lang="en-US" sz="1550" dirty="0">
                <a:solidFill>
                  <a:srgbClr val="FFE5E5"/>
                </a:solidFill>
                <a:latin typeface="DM Sans" pitchFamily="34" charset="0"/>
                <a:ea typeface="DM Sans" pitchFamily="34" charset="-122"/>
                <a:cs typeface="DM Sans" pitchFamily="34" charset="-120"/>
              </a:rPr>
              <a:t>In addition to protein synthesis, the ER is also involved in the production of lipids, such as phospholipids, which are essential components of cell membranes.</a:t>
            </a:r>
            <a:endParaRPr lang="en-US" sz="1550" dirty="0"/>
          </a:p>
        </p:txBody>
      </p:sp>
      <p:sp>
        <p:nvSpPr>
          <p:cNvPr id="17" name="ZoneTexte 16">
            <a:extLst>
              <a:ext uri="{FF2B5EF4-FFF2-40B4-BE49-F238E27FC236}">
                <a16:creationId xmlns:a16="http://schemas.microsoft.com/office/drawing/2014/main" id="{6EEAD2D0-E75D-97D3-E439-AAA8949BBE99}"/>
              </a:ext>
            </a:extLst>
          </p:cNvPr>
          <p:cNvSpPr txBox="1"/>
          <p:nvPr/>
        </p:nvSpPr>
        <p:spPr>
          <a:xfrm>
            <a:off x="12655827" y="7795808"/>
            <a:ext cx="1855304" cy="424453"/>
          </a:xfrm>
          <a:prstGeom prst="rect">
            <a:avLst/>
          </a:prstGeom>
          <a:solidFill>
            <a:schemeClr val="tx1"/>
          </a:solidFill>
        </p:spPr>
        <p:txBody>
          <a:bodyPr wrap="square" rtlCol="0">
            <a:spAutoFit/>
          </a:bodyPr>
          <a:lstStyle/>
          <a:p>
            <a:endParaRPr lang="fr-F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pic>
        <p:nvPicPr>
          <p:cNvPr id="3" name="Image 1" descr="preencoded.png"/>
          <p:cNvPicPr>
            <a:picLocks noChangeAspect="1"/>
          </p:cNvPicPr>
          <p:nvPr/>
        </p:nvPicPr>
        <p:blipFill>
          <a:blip r:embed="rId4"/>
          <a:stretch>
            <a:fillRect/>
          </a:stretch>
        </p:blipFill>
        <p:spPr>
          <a:xfrm>
            <a:off x="224433" y="2412444"/>
            <a:ext cx="5037534" cy="3404592"/>
          </a:xfrm>
          <a:prstGeom prst="rect">
            <a:avLst/>
          </a:prstGeom>
        </p:spPr>
      </p:pic>
      <p:sp>
        <p:nvSpPr>
          <p:cNvPr id="4" name="Text 0"/>
          <p:cNvSpPr/>
          <p:nvPr/>
        </p:nvSpPr>
        <p:spPr>
          <a:xfrm>
            <a:off x="6114574" y="1169551"/>
            <a:ext cx="7887652" cy="1181100"/>
          </a:xfrm>
          <a:prstGeom prst="rect">
            <a:avLst/>
          </a:prstGeom>
          <a:noFill/>
          <a:ln/>
        </p:spPr>
        <p:txBody>
          <a:bodyPr wrap="square" lIns="0" tIns="0" rIns="0" bIns="0" rtlCol="0" anchor="t"/>
          <a:lstStyle/>
          <a:p>
            <a:pPr marL="0" indent="0">
              <a:lnSpc>
                <a:spcPts val="4600"/>
              </a:lnSpc>
              <a:buNone/>
            </a:pPr>
            <a:r>
              <a:rPr lang="en-US" sz="3700" dirty="0">
                <a:solidFill>
                  <a:srgbClr val="FAEBEB"/>
                </a:solidFill>
                <a:latin typeface="Dela Gothic One" pitchFamily="34" charset="0"/>
                <a:ea typeface="Dela Gothic One" pitchFamily="34" charset="-122"/>
                <a:cs typeface="Dela Gothic One" pitchFamily="34" charset="-120"/>
              </a:rPr>
              <a:t>Golgi Apparatus: Packaging and Processing</a:t>
            </a:r>
            <a:endParaRPr lang="en-US" sz="3700" dirty="0"/>
          </a:p>
        </p:txBody>
      </p:sp>
      <p:sp>
        <p:nvSpPr>
          <p:cNvPr id="5" name="Shape 1"/>
          <p:cNvSpPr/>
          <p:nvPr/>
        </p:nvSpPr>
        <p:spPr>
          <a:xfrm>
            <a:off x="6114574" y="2619851"/>
            <a:ext cx="7887652" cy="4440079"/>
          </a:xfrm>
          <a:prstGeom prst="roundRect">
            <a:avLst>
              <a:gd name="adj" fmla="val 1698"/>
            </a:avLst>
          </a:prstGeom>
          <a:noFill/>
          <a:ln w="7620">
            <a:solidFill>
              <a:srgbClr val="FFFFFF">
                <a:alpha val="24000"/>
              </a:srgbClr>
            </a:solidFill>
            <a:prstDash val="solid"/>
          </a:ln>
        </p:spPr>
      </p:sp>
      <p:sp>
        <p:nvSpPr>
          <p:cNvPr id="6" name="Shape 2"/>
          <p:cNvSpPr/>
          <p:nvPr/>
        </p:nvSpPr>
        <p:spPr>
          <a:xfrm>
            <a:off x="6122194" y="2627471"/>
            <a:ext cx="7872413" cy="1379220"/>
          </a:xfrm>
          <a:prstGeom prst="rect">
            <a:avLst/>
          </a:prstGeom>
          <a:solidFill>
            <a:srgbClr val="FFFFFF">
              <a:alpha val="4000"/>
            </a:srgbClr>
          </a:solidFill>
          <a:ln/>
        </p:spPr>
      </p:sp>
      <p:sp>
        <p:nvSpPr>
          <p:cNvPr id="7" name="Text 3"/>
          <p:cNvSpPr/>
          <p:nvPr/>
        </p:nvSpPr>
        <p:spPr>
          <a:xfrm>
            <a:off x="6301621" y="2742724"/>
            <a:ext cx="3573542" cy="287179"/>
          </a:xfrm>
          <a:prstGeom prst="rect">
            <a:avLst/>
          </a:prstGeom>
          <a:noFill/>
          <a:ln/>
        </p:spPr>
        <p:txBody>
          <a:bodyPr wrap="none" lIns="0" tIns="0" rIns="0" bIns="0" rtlCol="0" anchor="t"/>
          <a:lstStyle/>
          <a:p>
            <a:pPr marL="0" indent="0">
              <a:lnSpc>
                <a:spcPts val="2250"/>
              </a:lnSpc>
              <a:buNone/>
            </a:pPr>
            <a:r>
              <a:rPr lang="en-US" sz="1400" dirty="0">
                <a:solidFill>
                  <a:srgbClr val="FFE5E5"/>
                </a:solidFill>
                <a:latin typeface="DM Sans" pitchFamily="34" charset="0"/>
                <a:ea typeface="DM Sans" pitchFamily="34" charset="-122"/>
                <a:cs typeface="DM Sans" pitchFamily="34" charset="-120"/>
              </a:rPr>
              <a:t>Protein Modification</a:t>
            </a:r>
            <a:endParaRPr lang="en-US" sz="1400" dirty="0"/>
          </a:p>
        </p:txBody>
      </p:sp>
      <p:sp>
        <p:nvSpPr>
          <p:cNvPr id="8" name="Text 4"/>
          <p:cNvSpPr/>
          <p:nvPr/>
        </p:nvSpPr>
        <p:spPr>
          <a:xfrm>
            <a:off x="10241637" y="2742724"/>
            <a:ext cx="3573542" cy="1148715"/>
          </a:xfrm>
          <a:prstGeom prst="rect">
            <a:avLst/>
          </a:prstGeom>
          <a:noFill/>
          <a:ln/>
        </p:spPr>
        <p:txBody>
          <a:bodyPr wrap="square" lIns="0" tIns="0" rIns="0" bIns="0" rtlCol="0" anchor="t"/>
          <a:lstStyle/>
          <a:p>
            <a:pPr marL="0" indent="0">
              <a:lnSpc>
                <a:spcPts val="2250"/>
              </a:lnSpc>
              <a:buNone/>
            </a:pPr>
            <a:r>
              <a:rPr lang="en-US" sz="1400" dirty="0">
                <a:solidFill>
                  <a:srgbClr val="FFE5E5"/>
                </a:solidFill>
                <a:latin typeface="DM Sans" pitchFamily="34" charset="0"/>
                <a:ea typeface="DM Sans" pitchFamily="34" charset="-122"/>
                <a:cs typeface="DM Sans" pitchFamily="34" charset="-120"/>
              </a:rPr>
              <a:t>The Golgi apparatus further modifies proteins by adding or removing chemical groups, such as carbohydrates, to create the final, functional form of the protein.</a:t>
            </a:r>
            <a:endParaRPr lang="en-US" sz="1400" dirty="0"/>
          </a:p>
        </p:txBody>
      </p:sp>
      <p:sp>
        <p:nvSpPr>
          <p:cNvPr id="9" name="Shape 5"/>
          <p:cNvSpPr/>
          <p:nvPr/>
        </p:nvSpPr>
        <p:spPr>
          <a:xfrm>
            <a:off x="6122194" y="4006691"/>
            <a:ext cx="7872413" cy="1666399"/>
          </a:xfrm>
          <a:prstGeom prst="rect">
            <a:avLst/>
          </a:prstGeom>
          <a:solidFill>
            <a:srgbClr val="000000">
              <a:alpha val="4000"/>
            </a:srgbClr>
          </a:solidFill>
          <a:ln/>
        </p:spPr>
      </p:sp>
      <p:sp>
        <p:nvSpPr>
          <p:cNvPr id="10" name="Text 6"/>
          <p:cNvSpPr/>
          <p:nvPr/>
        </p:nvSpPr>
        <p:spPr>
          <a:xfrm>
            <a:off x="6301621" y="4121944"/>
            <a:ext cx="3573542" cy="287179"/>
          </a:xfrm>
          <a:prstGeom prst="rect">
            <a:avLst/>
          </a:prstGeom>
          <a:noFill/>
          <a:ln/>
        </p:spPr>
        <p:txBody>
          <a:bodyPr wrap="none" lIns="0" tIns="0" rIns="0" bIns="0" rtlCol="0" anchor="t"/>
          <a:lstStyle/>
          <a:p>
            <a:pPr marL="0" indent="0">
              <a:lnSpc>
                <a:spcPts val="2250"/>
              </a:lnSpc>
              <a:buNone/>
            </a:pPr>
            <a:r>
              <a:rPr lang="en-US" sz="1400" dirty="0">
                <a:solidFill>
                  <a:srgbClr val="FFE5E5"/>
                </a:solidFill>
                <a:latin typeface="DM Sans" pitchFamily="34" charset="0"/>
                <a:ea typeface="DM Sans" pitchFamily="34" charset="-122"/>
                <a:cs typeface="DM Sans" pitchFamily="34" charset="-120"/>
              </a:rPr>
              <a:t>Vesicle Formation</a:t>
            </a:r>
            <a:endParaRPr lang="en-US" sz="1400" dirty="0"/>
          </a:p>
        </p:txBody>
      </p:sp>
      <p:sp>
        <p:nvSpPr>
          <p:cNvPr id="11" name="Text 7"/>
          <p:cNvSpPr/>
          <p:nvPr/>
        </p:nvSpPr>
        <p:spPr>
          <a:xfrm>
            <a:off x="10241637" y="4121944"/>
            <a:ext cx="3573542" cy="1435894"/>
          </a:xfrm>
          <a:prstGeom prst="rect">
            <a:avLst/>
          </a:prstGeom>
          <a:noFill/>
          <a:ln/>
        </p:spPr>
        <p:txBody>
          <a:bodyPr wrap="square" lIns="0" tIns="0" rIns="0" bIns="0" rtlCol="0" anchor="t"/>
          <a:lstStyle/>
          <a:p>
            <a:pPr marL="0" indent="0">
              <a:lnSpc>
                <a:spcPts val="2250"/>
              </a:lnSpc>
              <a:buNone/>
            </a:pPr>
            <a:r>
              <a:rPr lang="en-US" sz="1400" dirty="0">
                <a:solidFill>
                  <a:srgbClr val="FFE5E5"/>
                </a:solidFill>
                <a:latin typeface="DM Sans" pitchFamily="34" charset="0"/>
                <a:ea typeface="DM Sans" pitchFamily="34" charset="-122"/>
                <a:cs typeface="DM Sans" pitchFamily="34" charset="-120"/>
              </a:rPr>
              <a:t>The Golgi apparatus packages proteins and other cellular products into membrane-bound vesicles, which are then transported to their final destinations within the cell or secreted from the cell.</a:t>
            </a:r>
            <a:endParaRPr lang="en-US" sz="1400" dirty="0"/>
          </a:p>
        </p:txBody>
      </p:sp>
      <p:sp>
        <p:nvSpPr>
          <p:cNvPr id="12" name="Shape 8"/>
          <p:cNvSpPr/>
          <p:nvPr/>
        </p:nvSpPr>
        <p:spPr>
          <a:xfrm>
            <a:off x="6122194" y="5673090"/>
            <a:ext cx="7872413" cy="1379220"/>
          </a:xfrm>
          <a:prstGeom prst="rect">
            <a:avLst/>
          </a:prstGeom>
          <a:solidFill>
            <a:srgbClr val="FFFFFF">
              <a:alpha val="4000"/>
            </a:srgbClr>
          </a:solidFill>
          <a:ln/>
        </p:spPr>
      </p:sp>
      <p:sp>
        <p:nvSpPr>
          <p:cNvPr id="13" name="Text 9"/>
          <p:cNvSpPr/>
          <p:nvPr/>
        </p:nvSpPr>
        <p:spPr>
          <a:xfrm>
            <a:off x="6301621" y="5788343"/>
            <a:ext cx="3573542" cy="287179"/>
          </a:xfrm>
          <a:prstGeom prst="rect">
            <a:avLst/>
          </a:prstGeom>
          <a:noFill/>
          <a:ln/>
        </p:spPr>
        <p:txBody>
          <a:bodyPr wrap="none" lIns="0" tIns="0" rIns="0" bIns="0" rtlCol="0" anchor="t"/>
          <a:lstStyle/>
          <a:p>
            <a:pPr marL="0" indent="0">
              <a:lnSpc>
                <a:spcPts val="2250"/>
              </a:lnSpc>
              <a:buNone/>
            </a:pPr>
            <a:r>
              <a:rPr lang="en-US" sz="1400" dirty="0">
                <a:solidFill>
                  <a:srgbClr val="FFE5E5"/>
                </a:solidFill>
                <a:latin typeface="DM Sans" pitchFamily="34" charset="0"/>
                <a:ea typeface="DM Sans" pitchFamily="34" charset="-122"/>
                <a:cs typeface="DM Sans" pitchFamily="34" charset="-120"/>
              </a:rPr>
              <a:t>Lipid Synthesis</a:t>
            </a:r>
            <a:endParaRPr lang="en-US" sz="1400" dirty="0"/>
          </a:p>
        </p:txBody>
      </p:sp>
      <p:sp>
        <p:nvSpPr>
          <p:cNvPr id="14" name="Text 10"/>
          <p:cNvSpPr/>
          <p:nvPr/>
        </p:nvSpPr>
        <p:spPr>
          <a:xfrm>
            <a:off x="10241637" y="5788343"/>
            <a:ext cx="3573542" cy="1148715"/>
          </a:xfrm>
          <a:prstGeom prst="rect">
            <a:avLst/>
          </a:prstGeom>
          <a:noFill/>
          <a:ln/>
        </p:spPr>
        <p:txBody>
          <a:bodyPr wrap="square" lIns="0" tIns="0" rIns="0" bIns="0" rtlCol="0" anchor="t"/>
          <a:lstStyle/>
          <a:p>
            <a:pPr marL="0" indent="0">
              <a:lnSpc>
                <a:spcPts val="2250"/>
              </a:lnSpc>
              <a:buNone/>
            </a:pPr>
            <a:r>
              <a:rPr lang="en-US" sz="1400" dirty="0">
                <a:solidFill>
                  <a:srgbClr val="FFE5E5"/>
                </a:solidFill>
                <a:latin typeface="DM Sans" pitchFamily="34" charset="0"/>
                <a:ea typeface="DM Sans" pitchFamily="34" charset="-122"/>
                <a:cs typeface="DM Sans" pitchFamily="34" charset="-120"/>
              </a:rPr>
              <a:t>The Golgi apparatus also plays a role in the synthesis and transport of lipids, such as sphingolipids and glycolipids, which are important components of cell membranes.</a:t>
            </a:r>
            <a:endParaRPr lang="en-US" sz="1400" dirty="0"/>
          </a:p>
        </p:txBody>
      </p:sp>
      <p:sp>
        <p:nvSpPr>
          <p:cNvPr id="15" name="ZoneTexte 14">
            <a:extLst>
              <a:ext uri="{FF2B5EF4-FFF2-40B4-BE49-F238E27FC236}">
                <a16:creationId xmlns:a16="http://schemas.microsoft.com/office/drawing/2014/main" id="{44CE562E-163D-E90C-ED10-C62BE5CC90F2}"/>
              </a:ext>
            </a:extLst>
          </p:cNvPr>
          <p:cNvSpPr txBox="1"/>
          <p:nvPr/>
        </p:nvSpPr>
        <p:spPr>
          <a:xfrm>
            <a:off x="12655827" y="7795808"/>
            <a:ext cx="1855304" cy="424453"/>
          </a:xfrm>
          <a:prstGeom prst="rect">
            <a:avLst/>
          </a:prstGeom>
          <a:solidFill>
            <a:schemeClr val="tx1"/>
          </a:solidFill>
        </p:spPr>
        <p:txBody>
          <a:bodyPr wrap="square" rtlCol="0">
            <a:spAutoFit/>
          </a:bodyPr>
          <a:lstStyle/>
          <a:p>
            <a:endParaRPr lang="fr-F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flipH="1">
            <a:off x="14630399" y="0"/>
            <a:ext cx="45719" cy="8229600"/>
          </a:xfrm>
          <a:prstGeom prst="rect">
            <a:avLst/>
          </a:prstGeom>
        </p:spPr>
      </p:pic>
      <p:pic>
        <p:nvPicPr>
          <p:cNvPr id="3" name="Image 1" descr="preencoded.png"/>
          <p:cNvPicPr>
            <a:picLocks noChangeAspect="1"/>
          </p:cNvPicPr>
          <p:nvPr/>
        </p:nvPicPr>
        <p:blipFill>
          <a:blip r:embed="rId4"/>
          <a:stretch>
            <a:fillRect/>
          </a:stretch>
        </p:blipFill>
        <p:spPr>
          <a:xfrm>
            <a:off x="9395698" y="2572107"/>
            <a:ext cx="4982885" cy="3085267"/>
          </a:xfrm>
          <a:prstGeom prst="rect">
            <a:avLst/>
          </a:prstGeom>
        </p:spPr>
      </p:pic>
      <p:sp>
        <p:nvSpPr>
          <p:cNvPr id="4" name="Text 0"/>
          <p:cNvSpPr/>
          <p:nvPr/>
        </p:nvSpPr>
        <p:spPr>
          <a:xfrm>
            <a:off x="704731" y="716161"/>
            <a:ext cx="7734538" cy="1324689"/>
          </a:xfrm>
          <a:prstGeom prst="rect">
            <a:avLst/>
          </a:prstGeom>
          <a:noFill/>
          <a:ln/>
        </p:spPr>
        <p:txBody>
          <a:bodyPr wrap="square" lIns="0" tIns="0" rIns="0" bIns="0" rtlCol="0" anchor="t"/>
          <a:lstStyle/>
          <a:p>
            <a:pPr marL="0" indent="0">
              <a:lnSpc>
                <a:spcPts val="5200"/>
              </a:lnSpc>
              <a:buNone/>
            </a:pPr>
            <a:r>
              <a:rPr lang="en-US" sz="4150" dirty="0">
                <a:solidFill>
                  <a:srgbClr val="FAEBEB"/>
                </a:solidFill>
                <a:latin typeface="Dela Gothic One" pitchFamily="34" charset="0"/>
                <a:ea typeface="Dela Gothic One" pitchFamily="34" charset="-122"/>
                <a:cs typeface="Dela Gothic One" pitchFamily="34" charset="-120"/>
              </a:rPr>
              <a:t>Lysosomes: The Cellular Recyclers</a:t>
            </a:r>
            <a:endParaRPr lang="en-US" sz="4150" dirty="0"/>
          </a:p>
        </p:txBody>
      </p:sp>
      <p:sp>
        <p:nvSpPr>
          <p:cNvPr id="5" name="Shape 1"/>
          <p:cNvSpPr/>
          <p:nvPr/>
        </p:nvSpPr>
        <p:spPr>
          <a:xfrm>
            <a:off x="704731" y="2342793"/>
            <a:ext cx="3766661" cy="3133249"/>
          </a:xfrm>
          <a:prstGeom prst="roundRect">
            <a:avLst>
              <a:gd name="adj" fmla="val 2699"/>
            </a:avLst>
          </a:prstGeom>
          <a:solidFill>
            <a:srgbClr val="740B0B"/>
          </a:solidFill>
          <a:ln w="7620">
            <a:solidFill>
              <a:srgbClr val="8D2424"/>
            </a:solidFill>
            <a:prstDash val="solid"/>
          </a:ln>
        </p:spPr>
      </p:sp>
      <p:sp>
        <p:nvSpPr>
          <p:cNvPr id="6" name="Text 2"/>
          <p:cNvSpPr/>
          <p:nvPr/>
        </p:nvSpPr>
        <p:spPr>
          <a:xfrm>
            <a:off x="913686" y="2551748"/>
            <a:ext cx="3348752" cy="662226"/>
          </a:xfrm>
          <a:prstGeom prst="rect">
            <a:avLst/>
          </a:prstGeom>
          <a:noFill/>
          <a:ln/>
        </p:spPr>
        <p:txBody>
          <a:bodyPr wrap="square" lIns="0" tIns="0" rIns="0" bIns="0" rtlCol="0" anchor="t"/>
          <a:lstStyle/>
          <a:p>
            <a:pPr marL="0" indent="0">
              <a:lnSpc>
                <a:spcPts val="2600"/>
              </a:lnSpc>
              <a:buNone/>
            </a:pPr>
            <a:r>
              <a:rPr lang="en-US" sz="2050" dirty="0">
                <a:solidFill>
                  <a:srgbClr val="FFE5E5"/>
                </a:solidFill>
                <a:latin typeface="Dela Gothic One" pitchFamily="34" charset="0"/>
                <a:ea typeface="Dela Gothic One" pitchFamily="34" charset="-122"/>
                <a:cs typeface="Dela Gothic One" pitchFamily="34" charset="-120"/>
              </a:rPr>
              <a:t>Degradation and Recycling</a:t>
            </a:r>
            <a:endParaRPr lang="en-US" sz="2050" dirty="0"/>
          </a:p>
        </p:txBody>
      </p:sp>
      <p:sp>
        <p:nvSpPr>
          <p:cNvPr id="7" name="Text 3"/>
          <p:cNvSpPr/>
          <p:nvPr/>
        </p:nvSpPr>
        <p:spPr>
          <a:xfrm>
            <a:off x="913686" y="3334703"/>
            <a:ext cx="3348752" cy="1932384"/>
          </a:xfrm>
          <a:prstGeom prst="rect">
            <a:avLst/>
          </a:prstGeom>
          <a:noFill/>
          <a:ln/>
        </p:spPr>
        <p:txBody>
          <a:bodyPr wrap="square" lIns="0" tIns="0" rIns="0" bIns="0" rtlCol="0" anchor="t"/>
          <a:lstStyle/>
          <a:p>
            <a:pPr marL="0" indent="0">
              <a:lnSpc>
                <a:spcPts val="2500"/>
              </a:lnSpc>
              <a:buNone/>
            </a:pPr>
            <a:r>
              <a:rPr lang="en-US" sz="1550" dirty="0">
                <a:solidFill>
                  <a:srgbClr val="FFE5E5"/>
                </a:solidFill>
                <a:latin typeface="DM Sans" pitchFamily="34" charset="0"/>
                <a:ea typeface="DM Sans" pitchFamily="34" charset="-122"/>
                <a:cs typeface="DM Sans" pitchFamily="34" charset="-120"/>
              </a:rPr>
              <a:t>Lysosomes are specialized organelles that contain a variety of hydrolytic enzymes capable of breaking down a wide range of biomolecules, including proteins, nucleic acids, and polysaccharides.</a:t>
            </a:r>
            <a:endParaRPr lang="en-US" sz="1550" dirty="0"/>
          </a:p>
        </p:txBody>
      </p:sp>
      <p:sp>
        <p:nvSpPr>
          <p:cNvPr id="8" name="Shape 4"/>
          <p:cNvSpPr/>
          <p:nvPr/>
        </p:nvSpPr>
        <p:spPr>
          <a:xfrm>
            <a:off x="4672727" y="2342793"/>
            <a:ext cx="3766661" cy="3133249"/>
          </a:xfrm>
          <a:prstGeom prst="roundRect">
            <a:avLst>
              <a:gd name="adj" fmla="val 2699"/>
            </a:avLst>
          </a:prstGeom>
          <a:solidFill>
            <a:srgbClr val="740B0B"/>
          </a:solidFill>
          <a:ln w="7620">
            <a:solidFill>
              <a:srgbClr val="8D2424"/>
            </a:solidFill>
            <a:prstDash val="solid"/>
          </a:ln>
        </p:spPr>
      </p:sp>
      <p:sp>
        <p:nvSpPr>
          <p:cNvPr id="9" name="Text 5"/>
          <p:cNvSpPr/>
          <p:nvPr/>
        </p:nvSpPr>
        <p:spPr>
          <a:xfrm>
            <a:off x="4881682" y="2551748"/>
            <a:ext cx="2787015" cy="331113"/>
          </a:xfrm>
          <a:prstGeom prst="rect">
            <a:avLst/>
          </a:prstGeom>
          <a:noFill/>
          <a:ln/>
        </p:spPr>
        <p:txBody>
          <a:bodyPr wrap="none" lIns="0" tIns="0" rIns="0" bIns="0" rtlCol="0" anchor="t"/>
          <a:lstStyle/>
          <a:p>
            <a:pPr marL="0" indent="0">
              <a:lnSpc>
                <a:spcPts val="2600"/>
              </a:lnSpc>
              <a:buNone/>
            </a:pPr>
            <a:r>
              <a:rPr lang="en-US" sz="2050" dirty="0">
                <a:solidFill>
                  <a:srgbClr val="FFE5E5"/>
                </a:solidFill>
                <a:latin typeface="Dela Gothic One" pitchFamily="34" charset="0"/>
                <a:ea typeface="Dela Gothic One" pitchFamily="34" charset="-122"/>
                <a:cs typeface="Dela Gothic One" pitchFamily="34" charset="-120"/>
              </a:rPr>
              <a:t>Cellular Digestion</a:t>
            </a:r>
            <a:endParaRPr lang="en-US" sz="2050" dirty="0"/>
          </a:p>
        </p:txBody>
      </p:sp>
      <p:sp>
        <p:nvSpPr>
          <p:cNvPr id="10" name="Text 6"/>
          <p:cNvSpPr/>
          <p:nvPr/>
        </p:nvSpPr>
        <p:spPr>
          <a:xfrm>
            <a:off x="4881682" y="3003590"/>
            <a:ext cx="3348752" cy="2254448"/>
          </a:xfrm>
          <a:prstGeom prst="rect">
            <a:avLst/>
          </a:prstGeom>
          <a:noFill/>
          <a:ln/>
        </p:spPr>
        <p:txBody>
          <a:bodyPr wrap="square" lIns="0" tIns="0" rIns="0" bIns="0" rtlCol="0" anchor="t"/>
          <a:lstStyle/>
          <a:p>
            <a:pPr marL="0" indent="0">
              <a:lnSpc>
                <a:spcPts val="2500"/>
              </a:lnSpc>
              <a:buNone/>
            </a:pPr>
            <a:r>
              <a:rPr lang="en-US" sz="1550" dirty="0">
                <a:solidFill>
                  <a:srgbClr val="FFE5E5"/>
                </a:solidFill>
                <a:latin typeface="DM Sans" pitchFamily="34" charset="0"/>
                <a:ea typeface="DM Sans" pitchFamily="34" charset="-122"/>
                <a:cs typeface="DM Sans" pitchFamily="34" charset="-120"/>
              </a:rPr>
              <a:t>Lysosomes play a crucial role in the process of cellular digestion, breaking down materials from both the cell's internal and external environments, and recycling the resulting building blocks for the cell's use.</a:t>
            </a:r>
            <a:endParaRPr lang="en-US" sz="1550" dirty="0"/>
          </a:p>
        </p:txBody>
      </p:sp>
      <p:sp>
        <p:nvSpPr>
          <p:cNvPr id="11" name="Shape 7"/>
          <p:cNvSpPr/>
          <p:nvPr/>
        </p:nvSpPr>
        <p:spPr>
          <a:xfrm>
            <a:off x="704731" y="5677376"/>
            <a:ext cx="7734538" cy="1835944"/>
          </a:xfrm>
          <a:prstGeom prst="roundRect">
            <a:avLst>
              <a:gd name="adj" fmla="val 4607"/>
            </a:avLst>
          </a:prstGeom>
          <a:solidFill>
            <a:srgbClr val="740B0B"/>
          </a:solidFill>
          <a:ln w="7620">
            <a:solidFill>
              <a:srgbClr val="8D2424"/>
            </a:solidFill>
            <a:prstDash val="solid"/>
          </a:ln>
        </p:spPr>
      </p:sp>
      <p:sp>
        <p:nvSpPr>
          <p:cNvPr id="12" name="Text 8"/>
          <p:cNvSpPr/>
          <p:nvPr/>
        </p:nvSpPr>
        <p:spPr>
          <a:xfrm>
            <a:off x="913686" y="5886331"/>
            <a:ext cx="2649617" cy="331113"/>
          </a:xfrm>
          <a:prstGeom prst="rect">
            <a:avLst/>
          </a:prstGeom>
          <a:noFill/>
          <a:ln/>
        </p:spPr>
        <p:txBody>
          <a:bodyPr wrap="none" lIns="0" tIns="0" rIns="0" bIns="0" rtlCol="0" anchor="t"/>
          <a:lstStyle/>
          <a:p>
            <a:pPr marL="0" indent="0">
              <a:lnSpc>
                <a:spcPts val="2600"/>
              </a:lnSpc>
              <a:buNone/>
            </a:pPr>
            <a:r>
              <a:rPr lang="en-US" sz="2050" dirty="0">
                <a:solidFill>
                  <a:srgbClr val="FFE5E5"/>
                </a:solidFill>
                <a:latin typeface="Dela Gothic One" pitchFamily="34" charset="0"/>
                <a:ea typeface="Dela Gothic One" pitchFamily="34" charset="-122"/>
                <a:cs typeface="Dela Gothic One" pitchFamily="34" charset="-120"/>
              </a:rPr>
              <a:t>Apoptosis</a:t>
            </a:r>
            <a:endParaRPr lang="en-US" sz="2050" dirty="0"/>
          </a:p>
        </p:txBody>
      </p:sp>
      <p:sp>
        <p:nvSpPr>
          <p:cNvPr id="13" name="Text 9"/>
          <p:cNvSpPr/>
          <p:nvPr/>
        </p:nvSpPr>
        <p:spPr>
          <a:xfrm>
            <a:off x="913686" y="6338173"/>
            <a:ext cx="7316629" cy="966192"/>
          </a:xfrm>
          <a:prstGeom prst="rect">
            <a:avLst/>
          </a:prstGeom>
          <a:noFill/>
          <a:ln/>
        </p:spPr>
        <p:txBody>
          <a:bodyPr wrap="square" lIns="0" tIns="0" rIns="0" bIns="0" rtlCol="0" anchor="t"/>
          <a:lstStyle/>
          <a:p>
            <a:pPr marL="0" indent="0">
              <a:lnSpc>
                <a:spcPts val="2500"/>
              </a:lnSpc>
              <a:buNone/>
            </a:pPr>
            <a:r>
              <a:rPr lang="en-US" sz="1550" dirty="0">
                <a:solidFill>
                  <a:srgbClr val="FFE5E5"/>
                </a:solidFill>
                <a:latin typeface="DM Sans" pitchFamily="34" charset="0"/>
                <a:ea typeface="DM Sans" pitchFamily="34" charset="-122"/>
                <a:cs typeface="DM Sans" pitchFamily="34" charset="-120"/>
              </a:rPr>
              <a:t>Lysosomes are also involved in the process of programmed cell death, or apoptosis, by releasing their digestive enzymes and triggering the self-destruction of the cell.</a:t>
            </a:r>
            <a:endParaRPr lang="en-US" sz="1550" dirty="0"/>
          </a:p>
        </p:txBody>
      </p:sp>
      <p:sp>
        <p:nvSpPr>
          <p:cNvPr id="14" name="ZoneTexte 13">
            <a:extLst>
              <a:ext uri="{FF2B5EF4-FFF2-40B4-BE49-F238E27FC236}">
                <a16:creationId xmlns:a16="http://schemas.microsoft.com/office/drawing/2014/main" id="{3E21D71D-0FFA-9CEF-D9F2-5F3AEBD32F15}"/>
              </a:ext>
            </a:extLst>
          </p:cNvPr>
          <p:cNvSpPr txBox="1"/>
          <p:nvPr/>
        </p:nvSpPr>
        <p:spPr>
          <a:xfrm>
            <a:off x="12655827" y="7795808"/>
            <a:ext cx="1855304" cy="424453"/>
          </a:xfrm>
          <a:prstGeom prst="rect">
            <a:avLst/>
          </a:prstGeom>
          <a:solidFill>
            <a:schemeClr val="tx1"/>
          </a:solidFill>
        </p:spPr>
        <p:txBody>
          <a:bodyPr wrap="square" rtlCol="0">
            <a:spAutoFit/>
          </a:bodyPr>
          <a:lstStyle/>
          <a:p>
            <a:endParaRPr lang="fr-FR"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1056</Words>
  <Application>Microsoft Office PowerPoint</Application>
  <PresentationFormat>Personnalisé</PresentationFormat>
  <Paragraphs>84</Paragraphs>
  <Slides>10</Slides>
  <Notes>10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10</vt:i4>
      </vt:variant>
    </vt:vector>
  </HeadingPairs>
  <TitlesOfParts>
    <vt:vector size="15" baseType="lpstr">
      <vt:lpstr>DM Sans</vt:lpstr>
      <vt:lpstr>DM Sans Bold</vt:lpstr>
      <vt:lpstr>Arial</vt:lpstr>
      <vt:lpstr>Dela Gothic One</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ranamouderas@gmail.com</cp:lastModifiedBy>
  <cp:revision>3</cp:revision>
  <dcterms:created xsi:type="dcterms:W3CDTF">2024-10-22T21:56:42Z</dcterms:created>
  <dcterms:modified xsi:type="dcterms:W3CDTF">2024-11-02T13:05:57Z</dcterms:modified>
</cp:coreProperties>
</file>