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59" r:id="rId6"/>
    <p:sldId id="260" r:id="rId7"/>
    <p:sldId id="265" r:id="rId8"/>
    <p:sldId id="264" r:id="rId9"/>
    <p:sldId id="261"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12/02/2025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lstStyle/>
          <a:p>
            <a:pPr rtl="1"/>
            <a:r>
              <a:rPr lang="ar-DZ" sz="3600" b="1" dirty="0" smtClean="0">
                <a:latin typeface="Andalus" pitchFamily="18" charset="-78"/>
                <a:cs typeface="Andalus" pitchFamily="18" charset="-78"/>
              </a:rPr>
              <a:t>المحاضرة</a:t>
            </a:r>
            <a:r>
              <a:rPr lang="fr-FR" sz="3600" b="1" dirty="0" smtClean="0">
                <a:latin typeface="Andalus" pitchFamily="18" charset="-78"/>
                <a:cs typeface="Andalus" pitchFamily="18" charset="-78"/>
              </a:rPr>
              <a:t>1</a:t>
            </a:r>
            <a:r>
              <a:rPr lang="fr-FR" sz="3600" b="1" dirty="0" smtClean="0">
                <a:latin typeface="Andalus" pitchFamily="18" charset="-78"/>
                <a:cs typeface="Andalus" pitchFamily="18" charset="-78"/>
              </a:rPr>
              <a:t/>
            </a:r>
            <a:br>
              <a:rPr lang="fr-FR" sz="3600" b="1" dirty="0" smtClean="0">
                <a:latin typeface="Andalus" pitchFamily="18" charset="-78"/>
                <a:cs typeface="Andalus" pitchFamily="18" charset="-78"/>
              </a:rPr>
            </a:br>
            <a:r>
              <a:rPr lang="ar-DZ" sz="3600" b="1" dirty="0" smtClean="0">
                <a:latin typeface="Andalus" pitchFamily="18" charset="-78"/>
                <a:cs typeface="Andalus" pitchFamily="18" charset="-78"/>
              </a:rPr>
              <a:t>   </a:t>
            </a:r>
            <a:r>
              <a:rPr lang="fr-FR" sz="3600" b="1" dirty="0" smtClean="0">
                <a:latin typeface="Andalus" pitchFamily="18" charset="-78"/>
                <a:cs typeface="Andalus" pitchFamily="18" charset="-78"/>
              </a:rPr>
              <a:t/>
            </a:r>
            <a:br>
              <a:rPr lang="fr-FR" sz="3600" b="1" dirty="0" smtClean="0">
                <a:latin typeface="Andalus" pitchFamily="18" charset="-78"/>
                <a:cs typeface="Andalus" pitchFamily="18" charset="-78"/>
              </a:rPr>
            </a:br>
            <a:r>
              <a:rPr lang="ar-DZ" sz="3600" b="1" dirty="0" smtClean="0">
                <a:latin typeface="Andalus" pitchFamily="18" charset="-78"/>
                <a:cs typeface="Andalus" pitchFamily="18" charset="-78"/>
              </a:rPr>
              <a:t>     </a:t>
            </a:r>
            <a:r>
              <a:rPr lang="ar-DZ" sz="3600" b="1" dirty="0">
                <a:latin typeface="Andalus" pitchFamily="18" charset="-78"/>
                <a:cs typeface="Andalus" pitchFamily="18" charset="-78"/>
              </a:rPr>
              <a:t>ماستر1: تخصص صيانة وترميم </a:t>
            </a:r>
            <a:r>
              <a:rPr lang="fr-FR" sz="3600" b="1" dirty="0" smtClean="0">
                <a:latin typeface="Andalus" pitchFamily="18" charset="-78"/>
                <a:cs typeface="Andalus" pitchFamily="18" charset="-78"/>
              </a:rPr>
              <a:t/>
            </a:r>
            <a:br>
              <a:rPr lang="fr-FR" sz="3600" b="1" dirty="0" smtClean="0">
                <a:latin typeface="Andalus" pitchFamily="18" charset="-78"/>
                <a:cs typeface="Andalus" pitchFamily="18" charset="-78"/>
              </a:rPr>
            </a:br>
            <a:r>
              <a:rPr lang="fr-FR" sz="3600" b="1" dirty="0" smtClean="0">
                <a:latin typeface="Andalus" pitchFamily="18" charset="-78"/>
                <a:cs typeface="Andalus" pitchFamily="18" charset="-78"/>
              </a:rPr>
              <a:t/>
            </a:r>
            <a:br>
              <a:rPr lang="fr-FR" sz="3600" b="1" dirty="0" smtClean="0">
                <a:latin typeface="Andalus" pitchFamily="18" charset="-78"/>
                <a:cs typeface="Andalus" pitchFamily="18" charset="-78"/>
              </a:rPr>
            </a:br>
            <a:r>
              <a:rPr lang="ar-DZ" sz="3600" b="1" dirty="0" smtClean="0">
                <a:latin typeface="Andalus" pitchFamily="18" charset="-78"/>
                <a:cs typeface="Andalus" pitchFamily="18" charset="-78"/>
              </a:rPr>
              <a:t> </a:t>
            </a:r>
            <a:r>
              <a:rPr lang="ar-DZ" sz="3600" b="1" dirty="0">
                <a:latin typeface="Andalus" pitchFamily="18" charset="-78"/>
                <a:cs typeface="Andalus" pitchFamily="18" charset="-78"/>
              </a:rPr>
              <a:t>مقياس الحفظ الوقائي </a:t>
            </a:r>
            <a:r>
              <a:rPr lang="ar-DZ" sz="3600" b="1" dirty="0" smtClean="0">
                <a:latin typeface="Andalus" pitchFamily="18" charset="-78"/>
                <a:cs typeface="Andalus" pitchFamily="18" charset="-78"/>
              </a:rPr>
              <a:t>المتحفي</a:t>
            </a:r>
            <a:r>
              <a:rPr lang="fr-FR" sz="3600" b="1" smtClean="0">
                <a:latin typeface="Andalus" pitchFamily="18" charset="-78"/>
                <a:cs typeface="Andalus" pitchFamily="18" charset="-78"/>
              </a:rPr>
              <a:t>2</a:t>
            </a:r>
            <a:r>
              <a:rPr lang="ar-DZ" sz="3600" b="1" dirty="0">
                <a:latin typeface="Andalus" pitchFamily="18" charset="-78"/>
                <a:cs typeface="Andalus" pitchFamily="18" charset="-78"/>
              </a:rPr>
              <a:t> </a:t>
            </a:r>
            <a:r>
              <a:rPr lang="fr-FR" sz="3600" b="1" dirty="0" smtClean="0">
                <a:latin typeface="Andalus" pitchFamily="18" charset="-78"/>
                <a:cs typeface="Andalus" pitchFamily="18" charset="-78"/>
              </a:rPr>
              <a:t/>
            </a:r>
            <a:br>
              <a:rPr lang="fr-FR" sz="3600" b="1" dirty="0" smtClean="0">
                <a:latin typeface="Andalus" pitchFamily="18" charset="-78"/>
                <a:cs typeface="Andalus" pitchFamily="18" charset="-78"/>
              </a:rPr>
            </a:br>
            <a:r>
              <a:rPr lang="fr-FR" sz="3600" dirty="0">
                <a:latin typeface="Andalus" pitchFamily="18" charset="-78"/>
                <a:cs typeface="Andalus" pitchFamily="18" charset="-78"/>
              </a:rPr>
              <a:t/>
            </a:r>
            <a:br>
              <a:rPr lang="fr-FR" sz="3600" dirty="0">
                <a:latin typeface="Andalus" pitchFamily="18" charset="-78"/>
                <a:cs typeface="Andalus" pitchFamily="18" charset="-78"/>
              </a:rPr>
            </a:br>
            <a:r>
              <a:rPr lang="ar-DZ" sz="3600" b="1" dirty="0">
                <a:latin typeface="Andalus" pitchFamily="18" charset="-78"/>
                <a:cs typeface="Andalus" pitchFamily="18" charset="-78"/>
              </a:rPr>
              <a:t>الخطوات الواجب القيام بها قبل تخزين المقتنيات</a:t>
            </a:r>
            <a:r>
              <a:rPr lang="fr-FR" dirty="0"/>
              <a:t/>
            </a:r>
            <a:br>
              <a:rPr lang="fr-FR" dirty="0"/>
            </a:br>
            <a:endParaRPr lang="fr-FR" dirty="0"/>
          </a:p>
        </p:txBody>
      </p:sp>
    </p:spTree>
    <p:extLst>
      <p:ext uri="{BB962C8B-B14F-4D97-AF65-F5344CB8AC3E}">
        <p14:creationId xmlns:p14="http://schemas.microsoft.com/office/powerpoint/2010/main" xmlns="" val="2752310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r>
              <a:rPr lang="fr-FR" sz="3200" b="1" dirty="0" smtClean="0"/>
              <a:t>1</a:t>
            </a:r>
            <a:r>
              <a:rPr lang="ar-DZ" sz="3200" b="1" dirty="0" smtClean="0"/>
              <a:t>- </a:t>
            </a:r>
            <a:r>
              <a:rPr lang="ar-DZ" sz="3200" b="1" dirty="0"/>
              <a:t>التسجيل:</a:t>
            </a:r>
            <a:r>
              <a:rPr lang="fr-FR" sz="3200" dirty="0"/>
              <a:t/>
            </a:r>
            <a:br>
              <a:rPr lang="fr-FR" sz="3200" dirty="0"/>
            </a:br>
            <a:r>
              <a:rPr lang="ar-DZ" sz="3200" dirty="0"/>
              <a:t>عند وصول المكتشفات إلى المخزن وجب أن تسجل جميعها في سجل وتوضع لها بطاقات تسجل فيها المعلومات المتعلقة بها كرقم الجرد، تاريخ الدخول، وطبيعة التحفة ونوع المادة ومصدر التحفة، و(مقاساتها) ووصف مختصر لها، ويجب تسجيل رقم الجرد على التحفة نفسها حتى إذا ضاعت البطاقة أو التحفة يمكن التعرف عليها بسهولة.</a:t>
            </a:r>
            <a:r>
              <a:rPr lang="fr-FR" sz="3200" dirty="0"/>
              <a:t/>
            </a:r>
            <a:br>
              <a:rPr lang="fr-FR" sz="3200" dirty="0"/>
            </a:br>
            <a:r>
              <a:rPr lang="ar-DZ" sz="3200" dirty="0"/>
              <a:t>كذلك يجب تسجيل التحف التي تخرج من المخزن إلى العرض أو الدراسة أو المخبر أو في حالة نقلها وكذلك تسجيل المسؤول عن إخراجها ومستلمها (وكما يجب أن تخرج بمحضر تسليم وأن تعود بمحضر استلام وتعاد إلى مكانها الأصلي).</a:t>
            </a:r>
            <a:r>
              <a:rPr lang="fr-FR" sz="3200" dirty="0"/>
              <a:t/>
            </a:r>
            <a:br>
              <a:rPr lang="fr-FR" sz="3200" dirty="0"/>
            </a:br>
            <a:endParaRPr lang="fr-FR" sz="3200" dirty="0"/>
          </a:p>
        </p:txBody>
      </p:sp>
    </p:spTree>
    <p:extLst>
      <p:ext uri="{BB962C8B-B14F-4D97-AF65-F5344CB8AC3E}">
        <p14:creationId xmlns:p14="http://schemas.microsoft.com/office/powerpoint/2010/main" xmlns="" val="3345900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lstStyle/>
          <a:p>
            <a:pPr>
              <a:lnSpc>
                <a:spcPct val="150000"/>
              </a:lnSpc>
            </a:pPr>
            <a:r>
              <a:rPr lang="ar-DZ" b="1" dirty="0"/>
              <a:t>- التنظيف:</a:t>
            </a:r>
            <a:r>
              <a:rPr lang="fr-FR" sz="3600" dirty="0"/>
              <a:t/>
            </a:r>
            <a:br>
              <a:rPr lang="fr-FR" sz="3600" dirty="0"/>
            </a:br>
            <a:r>
              <a:rPr lang="ar-DZ" sz="3600" dirty="0"/>
              <a:t>- تتم عملية التنظيف من لحظة دخول التحفة إلى المتحف حيث يجب التأكد من خلوها من الحشرات والغبار والأتربة وهناك فرق وأساليب مختلفة لعملية التنظيف حسب طبيعة ونوع مادة التحفة، كما يجب أن تتم هذه العملية بصفة دورية بين الحين والآخر</a:t>
            </a:r>
            <a:r>
              <a:rPr lang="ar-DZ" dirty="0"/>
              <a:t>.</a:t>
            </a:r>
            <a:endParaRPr lang="fr-FR" dirty="0"/>
          </a:p>
        </p:txBody>
      </p:sp>
    </p:spTree>
    <p:extLst>
      <p:ext uri="{BB962C8B-B14F-4D97-AF65-F5344CB8AC3E}">
        <p14:creationId xmlns:p14="http://schemas.microsoft.com/office/powerpoint/2010/main" xmlns="" val="39236749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Autofit/>
          </a:bodyPr>
          <a:lstStyle/>
          <a:p>
            <a:pPr rtl="1">
              <a:lnSpc>
                <a:spcPct val="150000"/>
              </a:lnSpc>
            </a:pPr>
            <a:r>
              <a:rPr lang="fr-FR" sz="3200" dirty="0" smtClean="0"/>
              <a:t/>
            </a:r>
            <a:br>
              <a:rPr lang="fr-FR" sz="3200" dirty="0" smtClean="0"/>
            </a:br>
            <a:r>
              <a:rPr lang="fr-FR" sz="3200" dirty="0"/>
              <a:t/>
            </a:r>
            <a:br>
              <a:rPr lang="fr-FR" sz="3200" dirty="0"/>
            </a:br>
            <a:r>
              <a:rPr lang="ar-DZ" sz="3600" b="1" dirty="0"/>
              <a:t>3- الفحص الدوري:</a:t>
            </a:r>
            <a:r>
              <a:rPr lang="ar-DZ" sz="3600" dirty="0"/>
              <a:t> </a:t>
            </a:r>
            <a:r>
              <a:rPr lang="fr-FR" sz="3600" dirty="0"/>
              <a:t/>
            </a:r>
            <a:br>
              <a:rPr lang="fr-FR" sz="3600" dirty="0"/>
            </a:br>
            <a:r>
              <a:rPr lang="ar-DZ" sz="3600" dirty="0"/>
              <a:t>يعد هذا الأخير أحد الإجراءات الوقائية لحفظ المخزونات المتحفية وحمايتها من التلف وتختلف دورات الفحص من مادة إلى أخرى، وحسب طريقة التخزين المتبعة.</a:t>
            </a:r>
            <a:r>
              <a:rPr lang="fr-FR" sz="3600" dirty="0"/>
              <a:t/>
            </a:r>
            <a:br>
              <a:rPr lang="fr-FR" sz="3600" dirty="0"/>
            </a:br>
            <a:r>
              <a:rPr lang="ar-DZ" sz="3600" dirty="0"/>
              <a:t>كما يجب الفحص الدائم لأجهزة التكيف والترطيب والتدفئة والإضاءة والخزانات التي توجد بها التحف.</a:t>
            </a:r>
            <a:r>
              <a:rPr lang="fr-FR" sz="3600" dirty="0"/>
              <a:t/>
            </a:r>
            <a:br>
              <a:rPr lang="fr-FR" sz="3600" dirty="0"/>
            </a:br>
            <a:endParaRPr lang="fr-FR" sz="3600" dirty="0"/>
          </a:p>
        </p:txBody>
      </p:sp>
    </p:spTree>
    <p:extLst>
      <p:ext uri="{BB962C8B-B14F-4D97-AF65-F5344CB8AC3E}">
        <p14:creationId xmlns:p14="http://schemas.microsoft.com/office/powerpoint/2010/main" xmlns="" val="2161929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Autofit/>
          </a:bodyPr>
          <a:lstStyle/>
          <a:p>
            <a:pPr rtl="1"/>
            <a:r>
              <a:rPr lang="ar-DZ" sz="3600" b="1" dirty="0"/>
              <a:t>الاحتياطات الخاصة بالمخزن:</a:t>
            </a:r>
            <a:r>
              <a:rPr lang="fr-FR" sz="3600" dirty="0"/>
              <a:t/>
            </a:r>
            <a:br>
              <a:rPr lang="fr-FR" sz="3600" dirty="0"/>
            </a:br>
            <a:r>
              <a:rPr lang="ar-DZ" sz="3600" dirty="0"/>
              <a:t>- يجب عزل غرف التخزين عن الفضاء الخارجي.</a:t>
            </a:r>
            <a:r>
              <a:rPr lang="fr-FR" sz="3600" dirty="0"/>
              <a:t/>
            </a:r>
            <a:br>
              <a:rPr lang="fr-FR" sz="3600" dirty="0"/>
            </a:br>
            <a:r>
              <a:rPr lang="ar-DZ" sz="3600" dirty="0"/>
              <a:t>- عدم ترك النوافذ مفتوحة إطلاقا وتجهيزها بحشوات وصل حتى لا يترب الهواء.</a:t>
            </a:r>
            <a:r>
              <a:rPr lang="fr-FR" sz="3600" dirty="0"/>
              <a:t/>
            </a:r>
            <a:br>
              <a:rPr lang="fr-FR" sz="3600" dirty="0"/>
            </a:br>
            <a:r>
              <a:rPr lang="ar-DZ" sz="3600" dirty="0"/>
              <a:t>- يجب التقليل من الأبواب التي تؤدي إلى المخزن والاقتصار على باب واحد فقط. (للتأمين من السرقة).</a:t>
            </a:r>
            <a:r>
              <a:rPr lang="fr-FR" sz="3600" dirty="0"/>
              <a:t/>
            </a:r>
            <a:br>
              <a:rPr lang="fr-FR" sz="3600" dirty="0"/>
            </a:br>
            <a:r>
              <a:rPr lang="ar-DZ" sz="3600" dirty="0"/>
              <a:t>- يجب أن تكون قاعات التخزين شاسعة تسمح بالتنقل داخلها بحرية لعدم إثارة الغبار أو الأوساخ أو إلحاق ضرر بالمقتنيات.</a:t>
            </a:r>
            <a:r>
              <a:rPr lang="fr-FR" sz="3600" dirty="0"/>
              <a:t/>
            </a:r>
            <a:br>
              <a:rPr lang="fr-FR" sz="3600" dirty="0"/>
            </a:br>
            <a:r>
              <a:rPr lang="ar-DZ" sz="3600" dirty="0"/>
              <a:t>- تخصيص قاعة للدراسة والبحث سواء العاملين أو الباحثين </a:t>
            </a:r>
            <a:r>
              <a:rPr lang="fr-FR" sz="3600" dirty="0"/>
              <a:t/>
            </a:r>
            <a:br>
              <a:rPr lang="fr-FR" sz="3600" dirty="0"/>
            </a:br>
            <a:r>
              <a:rPr lang="ar-DZ" sz="3600" dirty="0"/>
              <a:t>- يجب أيضا تخصيص غرفة منها لأمانة المخزن.</a:t>
            </a:r>
            <a:r>
              <a:rPr lang="fr-FR" sz="3600" dirty="0"/>
              <a:t/>
            </a:r>
            <a:br>
              <a:rPr lang="fr-FR" sz="3600" dirty="0"/>
            </a:br>
            <a:endParaRPr lang="fr-FR" sz="3600" dirty="0"/>
          </a:p>
        </p:txBody>
      </p:sp>
    </p:spTree>
    <p:extLst>
      <p:ext uri="{BB962C8B-B14F-4D97-AF65-F5344CB8AC3E}">
        <p14:creationId xmlns:p14="http://schemas.microsoft.com/office/powerpoint/2010/main" xmlns="" val="1971609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Autofit/>
          </a:bodyPr>
          <a:lstStyle/>
          <a:p>
            <a:pPr rtl="1">
              <a:lnSpc>
                <a:spcPct val="150000"/>
              </a:lnSpc>
            </a:pPr>
            <a:r>
              <a:rPr lang="fr-FR" sz="3600" b="1" dirty="0" smtClean="0"/>
              <a:t/>
            </a:r>
            <a:br>
              <a:rPr lang="fr-FR" sz="3600" b="1" dirty="0" smtClean="0"/>
            </a:br>
            <a:r>
              <a:rPr lang="ar-DZ" sz="3600" b="1" dirty="0" smtClean="0"/>
              <a:t>- </a:t>
            </a:r>
            <a:r>
              <a:rPr lang="ar-DZ" sz="3600" b="1" dirty="0"/>
              <a:t>الأجهزة والوسائل الخاصة بالمخزن:</a:t>
            </a:r>
            <a:r>
              <a:rPr lang="fr-FR" sz="3600" dirty="0"/>
              <a:t/>
            </a:r>
            <a:br>
              <a:rPr lang="fr-FR" sz="3600" dirty="0"/>
            </a:br>
            <a:r>
              <a:rPr lang="ar-DZ" sz="3600" dirty="0"/>
              <a:t>يجب أن تتوفر دواليب أو رفوف ملائمة وحاويات وصناديق مناسبة توضع فيها التحف، ويجب اختيار المواد المناسبة وتفادي المواد التي تتحلل بعد التقادم وتنبعث منها مواد ضارة بالمقتنيات (مثل حامض الخليك الناتج عن تقادم خشب البلوط).</a:t>
            </a:r>
            <a:r>
              <a:rPr lang="fr-FR" sz="3600" dirty="0"/>
              <a:t/>
            </a:r>
            <a:br>
              <a:rPr lang="fr-FR" sz="3600" dirty="0"/>
            </a:br>
            <a:r>
              <a:rPr lang="ar-DZ" sz="3600" dirty="0"/>
              <a:t>- إضافة إلى مواد أخرى مضرة مثل الطلاءات واللواصق وحشوات الوصل.</a:t>
            </a:r>
            <a:r>
              <a:rPr lang="fr-FR" sz="3600" dirty="0"/>
              <a:t/>
            </a:r>
            <a:br>
              <a:rPr lang="fr-FR" sz="3600" dirty="0"/>
            </a:br>
            <a:r>
              <a:rPr lang="fr-FR" sz="3600" dirty="0"/>
              <a:t/>
            </a:r>
            <a:br>
              <a:rPr lang="fr-FR" sz="3600" dirty="0"/>
            </a:br>
            <a:endParaRPr lang="fr-FR" sz="3600" dirty="0"/>
          </a:p>
        </p:txBody>
      </p:sp>
    </p:spTree>
    <p:extLst>
      <p:ext uri="{BB962C8B-B14F-4D97-AF65-F5344CB8AC3E}">
        <p14:creationId xmlns:p14="http://schemas.microsoft.com/office/powerpoint/2010/main" xmlns="" val="594888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algn="just" rtl="1">
              <a:lnSpc>
                <a:spcPct val="150000"/>
              </a:lnSpc>
            </a:pPr>
            <a:r>
              <a:rPr lang="ar-DZ" sz="3600" dirty="0"/>
              <a:t>- ومهما كان نوع مادة الرفوف فإنه يشترط المرونة بحيث يمكن التحكم في مساحة التخزين عموديا ضمن الخزانة الواحدة. وأن - </a:t>
            </a:r>
            <a:r>
              <a:rPr lang="ar-DZ" sz="3600" dirty="0" smtClean="0"/>
              <a:t>تكون </a:t>
            </a:r>
            <a:r>
              <a:rPr lang="ar-DZ" sz="3600" dirty="0"/>
              <a:t>مناسبة لحجم المقتنيات من عرض وارتفاع ووزن.</a:t>
            </a:r>
            <a:r>
              <a:rPr lang="fr-FR" sz="3600" dirty="0" smtClean="0"/>
              <a:t/>
            </a:r>
            <a:br>
              <a:rPr lang="fr-FR" sz="3600" dirty="0" smtClean="0"/>
            </a:br>
            <a:r>
              <a:rPr lang="ar-DZ" sz="3600" dirty="0" smtClean="0"/>
              <a:t>كما </a:t>
            </a:r>
            <a:r>
              <a:rPr lang="ar-DZ" sz="3600" dirty="0"/>
              <a:t>يجب أن يزود المخزن بأجهزة تكيف الهواء كأجهزة الترطيب، التجفيف، قياس الحرارة، الرطوبة...)</a:t>
            </a:r>
            <a:endParaRPr lang="fr-FR" sz="3600" dirty="0"/>
          </a:p>
        </p:txBody>
      </p:sp>
    </p:spTree>
    <p:extLst>
      <p:ext uri="{BB962C8B-B14F-4D97-AF65-F5344CB8AC3E}">
        <p14:creationId xmlns:p14="http://schemas.microsoft.com/office/powerpoint/2010/main" xmlns="" val="9016737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fontScale="90000"/>
          </a:bodyPr>
          <a:lstStyle/>
          <a:p>
            <a:pPr>
              <a:lnSpc>
                <a:spcPct val="150000"/>
              </a:lnSpc>
            </a:pPr>
            <a:r>
              <a:rPr lang="ar-DZ" sz="3600" b="1" dirty="0"/>
              <a:t>* أساليب التخزين:</a:t>
            </a:r>
            <a:r>
              <a:rPr lang="fr-FR" sz="3600" dirty="0"/>
              <a:t/>
            </a:r>
            <a:br>
              <a:rPr lang="fr-FR" sz="3600" dirty="0"/>
            </a:br>
            <a:r>
              <a:rPr lang="ar-DZ" sz="3600" dirty="0"/>
              <a:t>1)- عدم خلط المواد العضوية والغير عضوية كما ينبغي إبعاد المواد العضوية عن مصادر الضوء الطبيعية.</a:t>
            </a:r>
            <a:r>
              <a:rPr lang="fr-FR" sz="3600" dirty="0"/>
              <a:t/>
            </a:r>
            <a:br>
              <a:rPr lang="fr-FR" sz="3600" dirty="0"/>
            </a:br>
            <a:r>
              <a:rPr lang="ar-DZ" sz="3600" dirty="0"/>
              <a:t>2- يجب ترك مسافات كل تحفة وأخرى لتسهيل مرور الهواء ومنعه من الركود.</a:t>
            </a:r>
            <a:r>
              <a:rPr lang="fr-FR" sz="3600" dirty="0"/>
              <a:t/>
            </a:r>
            <a:br>
              <a:rPr lang="fr-FR" sz="3600" dirty="0"/>
            </a:br>
            <a:r>
              <a:rPr lang="ar-DZ" sz="3600" dirty="0"/>
              <a:t>3- ينبغي تخزين المواد بطريقة يسهل الوصول إليها دون إلحاق الضرر بها أثناء البحث أو الدراسة.</a:t>
            </a:r>
            <a:r>
              <a:rPr lang="fr-FR" sz="3600" dirty="0"/>
              <a:t/>
            </a:r>
            <a:br>
              <a:rPr lang="fr-FR" sz="3600" dirty="0"/>
            </a:br>
            <a:r>
              <a:rPr lang="ar-DZ" sz="3600" dirty="0"/>
              <a:t>4- الفصل بين المخزونات حسب طبيعة كل أثر ونوعه.</a:t>
            </a:r>
            <a:r>
              <a:rPr lang="fr-FR" sz="3600" dirty="0"/>
              <a:t/>
            </a:r>
            <a:br>
              <a:rPr lang="fr-FR" sz="3600" dirty="0"/>
            </a:br>
            <a:endParaRPr lang="fr-FR" sz="3600" dirty="0"/>
          </a:p>
        </p:txBody>
      </p:sp>
    </p:spTree>
    <p:extLst>
      <p:ext uri="{BB962C8B-B14F-4D97-AF65-F5344CB8AC3E}">
        <p14:creationId xmlns:p14="http://schemas.microsoft.com/office/powerpoint/2010/main" xmlns="" val="4129037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a:blipFill>
            <a:blip r:embed="rId2"/>
            <a:tile tx="0" ty="0" sx="100000" sy="100000" flip="none" algn="tl"/>
          </a:blipFill>
        </p:spPr>
        <p:txBody>
          <a:bodyPr>
            <a:normAutofit/>
          </a:bodyPr>
          <a:lstStyle/>
          <a:p>
            <a:pPr rtl="1">
              <a:lnSpc>
                <a:spcPct val="150000"/>
              </a:lnSpc>
            </a:pPr>
            <a:r>
              <a:rPr lang="ar-DZ" sz="4000" dirty="0"/>
              <a:t>5- المواد المخزنة في أكياس وصناديق ينبغي أن تكتب قائمتها على الصناديق مكن الخارج لمعرفة ما فيها دون فتحها.</a:t>
            </a:r>
            <a:r>
              <a:rPr lang="fr-FR" sz="3100" dirty="0"/>
              <a:t/>
            </a:r>
            <a:br>
              <a:rPr lang="fr-FR" sz="3100" dirty="0"/>
            </a:br>
            <a:endParaRPr lang="fr-FR" dirty="0"/>
          </a:p>
        </p:txBody>
      </p:sp>
    </p:spTree>
    <p:extLst>
      <p:ext uri="{BB962C8B-B14F-4D97-AF65-F5344CB8AC3E}">
        <p14:creationId xmlns:p14="http://schemas.microsoft.com/office/powerpoint/2010/main" xmlns="" val="667300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68</Words>
  <Application>Microsoft Office PowerPoint</Application>
  <PresentationFormat>Affichage à l'écran (4:3)</PresentationFormat>
  <Paragraphs>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المحاضرة1          ماستر1: تخصص صيانة وترميم    مقياس الحفظ الوقائي المتحفي2   الخطوات الواجب القيام بها قبل تخزين المقتنيات </vt:lpstr>
      <vt:lpstr>1- التسجيل: عند وصول المكتشفات إلى المخزن وجب أن تسجل جميعها في سجل وتوضع لها بطاقات تسجل فيها المعلومات المتعلقة بها كرقم الجرد، تاريخ الدخول، وطبيعة التحفة ونوع المادة ومصدر التحفة، و(مقاساتها) ووصف مختصر لها، ويجب تسجيل رقم الجرد على التحفة نفسها حتى إذا ضاعت البطاقة أو التحفة يمكن التعرف عليها بسهولة. كذلك يجب تسجيل التحف التي تخرج من المخزن إلى العرض أو الدراسة أو المخبر أو في حالة نقلها وكذلك تسجيل المسؤول عن إخراجها ومستلمها (وكما يجب أن تخرج بمحضر تسليم وأن تعود بمحضر استلام وتعاد إلى مكانها الأصلي). </vt:lpstr>
      <vt:lpstr>- التنظيف: - تتم عملية التنظيف من لحظة دخول التحفة إلى المتحف حيث يجب التأكد من خلوها من الحشرات والغبار والأتربة وهناك فرق وأساليب مختلفة لعملية التنظيف حسب طبيعة ونوع مادة التحفة، كما يجب أن تتم هذه العملية بصفة دورية بين الحين والآخر.</vt:lpstr>
      <vt:lpstr>  3- الفحص الدوري:  يعد هذا الأخير أحد الإجراءات الوقائية لحفظ المخزونات المتحفية وحمايتها من التلف وتختلف دورات الفحص من مادة إلى أخرى، وحسب طريقة التخزين المتبعة. كما يجب الفحص الدائم لأجهزة التكيف والترطيب والتدفئة والإضاءة والخزانات التي توجد بها التحف. </vt:lpstr>
      <vt:lpstr>الاحتياطات الخاصة بالمخزن: - يجب عزل غرف التخزين عن الفضاء الخارجي. - عدم ترك النوافذ مفتوحة إطلاقا وتجهيزها بحشوات وصل حتى لا يترب الهواء. - يجب التقليل من الأبواب التي تؤدي إلى المخزن والاقتصار على باب واحد فقط. (للتأمين من السرقة). - يجب أن تكون قاعات التخزين شاسعة تسمح بالتنقل داخلها بحرية لعدم إثارة الغبار أو الأوساخ أو إلحاق ضرر بالمقتنيات. - تخصيص قاعة للدراسة والبحث سواء العاملين أو الباحثين  - يجب أيضا تخصيص غرفة منها لأمانة المخزن. </vt:lpstr>
      <vt:lpstr> - الأجهزة والوسائل الخاصة بالمخزن: يجب أن تتوفر دواليب أو رفوف ملائمة وحاويات وصناديق مناسبة توضع فيها التحف، ويجب اختيار المواد المناسبة وتفادي المواد التي تتحلل بعد التقادم وتنبعث منها مواد ضارة بالمقتنيات (مثل حامض الخليك الناتج عن تقادم خشب البلوط). - إضافة إلى مواد أخرى مضرة مثل الطلاءات واللواصق وحشوات الوصل.  </vt:lpstr>
      <vt:lpstr>- ومهما كان نوع مادة الرفوف فإنه يشترط المرونة بحيث يمكن التحكم في مساحة التخزين عموديا ضمن الخزانة الواحدة. وأن - تكون مناسبة لحجم المقتنيات من عرض وارتفاع ووزن. كما يجب أن يزود المخزن بأجهزة تكيف الهواء كأجهزة الترطيب، التجفيف، قياس الحرارة، الرطوبة...)</vt:lpstr>
      <vt:lpstr>* أساليب التخزين: 1)- عدم خلط المواد العضوية والغير عضوية كما ينبغي إبعاد المواد العضوية عن مصادر الضوء الطبيعية. 2- يجب ترك مسافات كل تحفة وأخرى لتسهيل مرور الهواء ومنعه من الركود. 3- ينبغي تخزين المواد بطريقة يسهل الوصول إليها دون إلحاق الضرر بها أثناء البحث أو الدراسة. 4- الفصل بين المخزونات حسب طبيعة كل أثر ونوعه. </vt:lpstr>
      <vt:lpstr>5- المواد المخزنة في أكياس وصناديق ينبغي أن تكتب قائمتها على الصناديق مكن الخارج لمعرفة ما فيها دون فتحها.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المحاضرة5           ماستر1: تخصص صيانة وترميم    مقياس الحفظ الوقائي المتحفي2   الخطوات الواجب القيام بها قبل تخزين المقتنيات </dc:title>
  <dc:creator>aicha</dc:creator>
  <cp:lastModifiedBy>archiologie</cp:lastModifiedBy>
  <cp:revision>6</cp:revision>
  <dcterms:created xsi:type="dcterms:W3CDTF">2020-04-22T16:27:13Z</dcterms:created>
  <dcterms:modified xsi:type="dcterms:W3CDTF">2025-02-12T09:49:12Z</dcterms:modified>
</cp:coreProperties>
</file>