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59" r:id="rId5"/>
    <p:sldId id="260" r:id="rId6"/>
    <p:sldId id="262" r:id="rId7"/>
    <p:sldId id="261" r:id="rId8"/>
    <p:sldId id="263" r:id="rId9"/>
    <p:sldId id="272" r:id="rId10"/>
    <p:sldId id="292" r:id="rId11"/>
    <p:sldId id="318" r:id="rId12"/>
    <p:sldId id="265" r:id="rId13"/>
    <p:sldId id="264" r:id="rId14"/>
    <p:sldId id="266" r:id="rId15"/>
    <p:sldId id="267" r:id="rId16"/>
    <p:sldId id="268" r:id="rId17"/>
    <p:sldId id="269" r:id="rId18"/>
    <p:sldId id="270" r:id="rId19"/>
    <p:sldId id="27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varScale="1">
        <p:scale>
          <a:sx n="71" d="100"/>
          <a:sy n="71" d="100"/>
        </p:scale>
        <p:origin x="48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F97B9D-8A5A-488D-9D99-0DF355F5696D}" type="datetimeFigureOut">
              <a:rPr lang="en-US" smtClean="0"/>
              <a:t>5/4/2025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9102F1-D323-4524-A735-9DC11E5845AE}" type="slidenum">
              <a:rPr lang="en-US" smtClean="0"/>
              <a:t>‹#›</a:t>
            </a:fld>
            <a:endParaRPr lang="en-US"/>
          </a:p>
        </p:txBody>
      </p:sp>
    </p:spTree>
    <p:extLst>
      <p:ext uri="{BB962C8B-B14F-4D97-AF65-F5344CB8AC3E}">
        <p14:creationId xmlns:p14="http://schemas.microsoft.com/office/powerpoint/2010/main" val="4128431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ours-pharmacie.com/images/ontogenese-LT.pn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dirty="0"/>
              <a:t>Une protéine (virale, du soi…), va être découpée par une grosse enzyme : le </a:t>
            </a:r>
            <a:r>
              <a:rPr lang="fr-FR" b="1" dirty="0"/>
              <a:t>protéasome</a:t>
            </a:r>
            <a:r>
              <a:rPr lang="fr-FR" dirty="0"/>
              <a:t>( ! Il y a deux sous-unités du protéasome qui sont codées par les gènes LMP2 et LMP7 de la région du CMH de classe II ! La protéine entre dans le protéasome dans lequel se trouvent de nombreux sites catalytiques qui vont découper cette protéine en </a:t>
            </a:r>
            <a:r>
              <a:rPr lang="fr-FR" b="1" dirty="0"/>
              <a:t>petits peptides de 8 à 10 acides aminés. </a:t>
            </a:r>
          </a:p>
          <a:p>
            <a:pPr>
              <a:defRPr/>
            </a:pPr>
            <a:r>
              <a:rPr lang="fr-FR" b="1" dirty="0"/>
              <a:t>Les molécules </a:t>
            </a:r>
            <a:r>
              <a:rPr lang="fr-FR" dirty="0"/>
              <a:t>HLA de classe I sont formées et sont transcrites/traduites au niveau du </a:t>
            </a:r>
            <a:r>
              <a:rPr lang="fr-FR" b="1" dirty="0"/>
              <a:t>RE, mais sans peptides </a:t>
            </a:r>
            <a:r>
              <a:rPr lang="fr-FR" dirty="0"/>
              <a:t>ces molécules ne sont pas stables, il y a donc des </a:t>
            </a:r>
            <a:r>
              <a:rPr lang="fr-FR" b="1" dirty="0"/>
              <a:t>protéines chaperonnes </a:t>
            </a:r>
            <a:r>
              <a:rPr lang="fr-FR" b="1" i="1" dirty="0"/>
              <a:t>(ex : calnexine) qui </a:t>
            </a:r>
            <a:r>
              <a:rPr lang="fr-FR" dirty="0"/>
              <a:t>vont prendre en charge ces molécules pour les stabiliser.</a:t>
            </a:r>
          </a:p>
          <a:p>
            <a:pPr>
              <a:defRPr/>
            </a:pPr>
            <a:r>
              <a:rPr lang="fr-FR" dirty="0"/>
              <a:t>Puis la </a:t>
            </a:r>
            <a:r>
              <a:rPr lang="fr-FR" b="1" dirty="0"/>
              <a:t>β2-microglobuline (chaîne β) </a:t>
            </a:r>
            <a:r>
              <a:rPr lang="fr-FR" dirty="0"/>
              <a:t>va arriver et va stabiliser un peu plus la molécule HLA de classe I. </a:t>
            </a:r>
          </a:p>
          <a:p>
            <a:pPr>
              <a:defRPr/>
            </a:pPr>
            <a:r>
              <a:rPr lang="fr-FR" dirty="0"/>
              <a:t>La </a:t>
            </a:r>
            <a:r>
              <a:rPr lang="fr-FR" b="1" dirty="0" err="1"/>
              <a:t>tapasine</a:t>
            </a:r>
            <a:r>
              <a:rPr lang="fr-FR" b="1" dirty="0"/>
              <a:t> va alors se fixer </a:t>
            </a:r>
            <a:r>
              <a:rPr lang="fr-FR" dirty="0"/>
              <a:t>sur la molécule HLA de classe I. </a:t>
            </a:r>
          </a:p>
          <a:p>
            <a:pPr>
              <a:defRPr/>
            </a:pPr>
            <a:r>
              <a:rPr lang="fr-FR" dirty="0"/>
              <a:t>     Le rôle de la </a:t>
            </a:r>
            <a:r>
              <a:rPr lang="fr-FR" dirty="0" err="1"/>
              <a:t>tapasine</a:t>
            </a:r>
            <a:r>
              <a:rPr lang="fr-FR" dirty="0"/>
              <a:t> est de se fixer contre le </a:t>
            </a:r>
            <a:r>
              <a:rPr lang="fr-FR" b="1" dirty="0"/>
              <a:t>complexe TAP </a:t>
            </a:r>
            <a:r>
              <a:rPr lang="fr-FR" dirty="0"/>
              <a:t>par lequel entre les peptides dans le RE ( ! Le gène de la </a:t>
            </a:r>
            <a:r>
              <a:rPr lang="fr-FR" dirty="0" err="1"/>
              <a:t>tapasine</a:t>
            </a:r>
            <a:r>
              <a:rPr lang="fr-FR" dirty="0"/>
              <a:t> se trouve aussi dans la région CMH de classe II !).</a:t>
            </a:r>
          </a:p>
          <a:p>
            <a:pPr>
              <a:defRPr/>
            </a:pPr>
            <a:r>
              <a:rPr lang="fr-FR" dirty="0"/>
              <a:t>Comment le peptide arrive-t-il ? Il y a un hétérodimère qui s’appelle TAP (1,2) </a:t>
            </a:r>
            <a:r>
              <a:rPr lang="fr-FR" i="1" dirty="0"/>
              <a:t>(en anglais </a:t>
            </a:r>
            <a:r>
              <a:rPr lang="fr-FR" i="1" dirty="0" err="1"/>
              <a:t>tap</a:t>
            </a:r>
            <a:r>
              <a:rPr lang="fr-FR" i="1" dirty="0"/>
              <a:t> = robinet « robinet à peptides ») (TAP 1 et TAP 2 sont codées par la région du CMH de classe </a:t>
            </a:r>
            <a:r>
              <a:rPr lang="fr-FR" dirty="0"/>
              <a:t>II).</a:t>
            </a:r>
          </a:p>
          <a:p>
            <a:pPr>
              <a:defRPr/>
            </a:pPr>
            <a:r>
              <a:rPr lang="fr-FR" dirty="0"/>
              <a:t>Les peptides  vont passer de manière énergie dépendante dans le système TAP pour rentrer dans la lumière du RE.</a:t>
            </a:r>
          </a:p>
          <a:p>
            <a:pPr>
              <a:defRPr/>
            </a:pPr>
            <a:r>
              <a:rPr lang="fr-FR" dirty="0"/>
              <a:t>Les peptides vont alors essayer de se fixer aux molécules HLA présentes (qui sont proches de TAP grâce à la </a:t>
            </a:r>
            <a:r>
              <a:rPr lang="fr-FR" dirty="0" err="1"/>
              <a:t>tapasine</a:t>
            </a:r>
            <a:r>
              <a:rPr lang="fr-FR" dirty="0"/>
              <a:t>), s’ils n’y arrivent pas ils attendent de « trouver » la bonne molécule. </a:t>
            </a:r>
          </a:p>
          <a:p>
            <a:pPr>
              <a:defRPr/>
            </a:pPr>
            <a:r>
              <a:rPr lang="fr-FR" dirty="0"/>
              <a:t>Lorsque celui-ci est fixé</a:t>
            </a:r>
            <a:r>
              <a:rPr lang="fr-FR" b="1" dirty="0"/>
              <a:t>, l’ensemble va être libéré à travers le </a:t>
            </a:r>
            <a:r>
              <a:rPr lang="fr-FR" b="1" dirty="0" err="1"/>
              <a:t>cis</a:t>
            </a:r>
            <a:r>
              <a:rPr lang="fr-FR" dirty="0" err="1"/>
              <a:t>et</a:t>
            </a:r>
            <a:r>
              <a:rPr lang="fr-FR" dirty="0"/>
              <a:t> le trans Golgi et va être exprimé à la surface des cellules. </a:t>
            </a:r>
          </a:p>
          <a:p>
            <a:pPr>
              <a:defRPr/>
            </a:pPr>
            <a:r>
              <a:rPr lang="fr-FR" dirty="0"/>
              <a:t>Il y a donc de nombreuses molécules HLA de classe I, associées à des peptides, exprimées à la surface des cellules.</a:t>
            </a:r>
          </a:p>
          <a:p>
            <a:pPr>
              <a:defRPr/>
            </a:pPr>
            <a:r>
              <a:rPr lang="fr-FR" dirty="0"/>
              <a:t>Les Lymphocytes T qui patrouillent dans l’organisme vont donc avoir une idée de ce qu’il se passe à l’intérieur de la cellule.</a:t>
            </a:r>
          </a:p>
          <a:p>
            <a:pPr>
              <a:defRPr/>
            </a:pPr>
            <a:endParaRPr lang="fr-FR" dirty="0"/>
          </a:p>
          <a:p>
            <a:pPr>
              <a:defRPr/>
            </a:pPr>
            <a:endParaRPr lang="fr-FR" dirty="0"/>
          </a:p>
          <a:p>
            <a:pPr>
              <a:defRPr/>
            </a:pPr>
            <a:endParaRPr lang="fr-FR" dirty="0"/>
          </a:p>
          <a:p>
            <a:pPr>
              <a:defRPr/>
            </a:pPr>
            <a:endParaRPr lang="fr-FR" dirty="0"/>
          </a:p>
          <a:p>
            <a:pPr>
              <a:defRPr/>
            </a:pPr>
            <a:endParaRPr lang="fr-FR" dirty="0"/>
          </a:p>
          <a:p>
            <a:pPr>
              <a:defRPr/>
            </a:pPr>
            <a:endParaRPr lang="fr-FR" dirty="0"/>
          </a:p>
          <a:p>
            <a:endParaRPr lang="en-US" dirty="0"/>
          </a:p>
        </p:txBody>
      </p:sp>
      <p:sp>
        <p:nvSpPr>
          <p:cNvPr id="4" name="Slide Number Placeholder 3"/>
          <p:cNvSpPr>
            <a:spLocks noGrp="1"/>
          </p:cNvSpPr>
          <p:nvPr>
            <p:ph type="sldNum" sz="quarter" idx="5"/>
          </p:nvPr>
        </p:nvSpPr>
        <p:spPr/>
        <p:txBody>
          <a:bodyPr/>
          <a:lstStyle/>
          <a:p>
            <a:fld id="{AB9102F1-D323-4524-A735-9DC11E5845AE}" type="slidenum">
              <a:rPr lang="en-US" smtClean="0"/>
              <a:t>5</a:t>
            </a:fld>
            <a:endParaRPr lang="en-US"/>
          </a:p>
        </p:txBody>
      </p:sp>
    </p:spTree>
    <p:extLst>
      <p:ext uri="{BB962C8B-B14F-4D97-AF65-F5344CB8AC3E}">
        <p14:creationId xmlns:p14="http://schemas.microsoft.com/office/powerpoint/2010/main" val="2859574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sz="1200" dirty="0"/>
              <a:t>1) Une protéine bactérienne vient se fixer sur un récepteur.</a:t>
            </a:r>
          </a:p>
          <a:p>
            <a:pPr>
              <a:defRPr/>
            </a:pPr>
            <a:r>
              <a:rPr lang="fr-FR" sz="1200" dirty="0"/>
              <a:t>(2) Le tout est endocyté (récepteur + protéine).</a:t>
            </a:r>
          </a:p>
          <a:p>
            <a:pPr>
              <a:defRPr/>
            </a:pPr>
            <a:r>
              <a:rPr lang="fr-FR" sz="1200" dirty="0"/>
              <a:t>(3) Cette protéine bactérienne va rentrer dans les endosomes précoces puis tardif et va interagir avec les lysosomes. (6) où la  protéine bactérienne est découpée</a:t>
            </a:r>
            <a:r>
              <a:rPr lang="fr-FR" sz="1200" i="1" dirty="0"/>
              <a:t>. Plus la protéine entre vers l’intérieur de la cellule, plus le compartiment s’acidifie et plus les enzymes présentes vont pouvoir être actives et vont pouvoir découper ces protéines bactériennes</a:t>
            </a:r>
          </a:p>
          <a:p>
            <a:pPr>
              <a:defRPr/>
            </a:pPr>
            <a:r>
              <a:rPr lang="fr-FR" sz="1100" dirty="0"/>
              <a:t>4) Le récepteur est recyclé à la surface.</a:t>
            </a:r>
          </a:p>
          <a:p>
            <a:pPr>
              <a:defRPr/>
            </a:pPr>
            <a:r>
              <a:rPr lang="fr-FR" sz="1100" dirty="0"/>
              <a:t>(7) Dans le Réticulum endoplasmique il y a des molécules HLA de classe II déjà formées. Cette</a:t>
            </a:r>
          </a:p>
          <a:p>
            <a:pPr>
              <a:defRPr/>
            </a:pPr>
            <a:r>
              <a:rPr lang="fr-FR" sz="1100" dirty="0"/>
              <a:t>molécule n’est pas encore stable (il manque le peptide). </a:t>
            </a:r>
            <a:r>
              <a:rPr lang="fr-FR" dirty="0"/>
              <a:t>Une chaîne que l’on appelle chaîne invariante Ii en forme de tube va avoir trois fonctions :</a:t>
            </a:r>
          </a:p>
          <a:p>
            <a:pPr>
              <a:buFontTx/>
              <a:buNone/>
              <a:defRPr/>
            </a:pPr>
            <a:r>
              <a:rPr lang="fr-FR" dirty="0"/>
              <a:t>1- Stabiliser cette molécule HLA de classe II.</a:t>
            </a:r>
          </a:p>
          <a:p>
            <a:pPr>
              <a:buFontTx/>
              <a:buNone/>
              <a:defRPr/>
            </a:pPr>
            <a:r>
              <a:rPr lang="fr-FR" dirty="0"/>
              <a:t>2- Boucher la cavité de présentation pour éviter la fixation prématurée des peptides.</a:t>
            </a:r>
          </a:p>
          <a:p>
            <a:pPr>
              <a:buFontTx/>
              <a:buNone/>
              <a:defRPr/>
            </a:pPr>
            <a:r>
              <a:rPr lang="fr-FR" dirty="0"/>
              <a:t>3- Adresser à travers le cis et le trans Golgi l’ensemble (Molécule HLA +Chaîne Invariante Ii) vers un endosome tardif (8).</a:t>
            </a:r>
          </a:p>
          <a:p>
            <a:pPr>
              <a:defRPr/>
            </a:pPr>
            <a:r>
              <a:rPr lang="fr-FR" dirty="0"/>
              <a:t>(9) À cette étape il y a un compartiment appelé MIIC issu de l’endosome tardif dans lequel on trouve la molécule HLA de classe II, la chaîne invariante Ii et des peptides (qui ont été découpés). </a:t>
            </a:r>
          </a:p>
          <a:p>
            <a:pPr>
              <a:defRPr/>
            </a:pPr>
            <a:r>
              <a:rPr lang="fr-FR" dirty="0"/>
              <a:t>La chaîne invariante va être découpée dans ce complexe par des enzymes. Mais il va rester un petit fragment de cette chaîne au niveau de la poche de présentation que l’on appelle CLIP.</a:t>
            </a:r>
          </a:p>
          <a:p>
            <a:pPr>
              <a:defRPr/>
            </a:pPr>
            <a:r>
              <a:rPr lang="fr-FR" dirty="0"/>
              <a:t>10) Dans le RE il y a d’autre molécules HLA de classe II, celle-ci est la molécule HLA-DM, elle n’est pas exprimée à la surface des cellules mais elle sert à la fonction des molécules HLA de classe II.</a:t>
            </a:r>
          </a:p>
          <a:p>
            <a:pPr>
              <a:defRPr/>
            </a:pPr>
            <a:r>
              <a:rPr lang="fr-FR" dirty="0"/>
              <a:t>(11) La molécule HLA-DM va fusionner avec le compartiment MIIC et va interagir avec la molécule classique HLA de classe II.</a:t>
            </a:r>
          </a:p>
          <a:p>
            <a:pPr>
              <a:defRPr/>
            </a:pPr>
            <a:r>
              <a:rPr lang="fr-FR" dirty="0"/>
              <a:t>12) Du fait de cette interaction la molécule HLA de classe II va s’ouvrir, CLIP va sortir et le peptide antigénique va pouvoir se fixer. S’il n’y a pas d’affinité entre le peptide et la molécule HLA il ne se fixe pas et CLIP revient à sa place.</a:t>
            </a:r>
          </a:p>
          <a:p>
            <a:pPr>
              <a:defRPr/>
            </a:pPr>
            <a:r>
              <a:rPr lang="fr-FR" dirty="0"/>
              <a:t>(14) Si c’est le bon peptide la molécule HLA est donc stable et va être présentée à la surface.</a:t>
            </a:r>
          </a:p>
          <a:p>
            <a:pPr>
              <a:buFontTx/>
              <a:buNone/>
              <a:defRPr/>
            </a:pPr>
            <a:endParaRPr lang="fr-FR" dirty="0"/>
          </a:p>
          <a:p>
            <a:pPr>
              <a:defRPr/>
            </a:pPr>
            <a:endParaRPr lang="en-US" dirty="0"/>
          </a:p>
        </p:txBody>
      </p:sp>
      <p:sp>
        <p:nvSpPr>
          <p:cNvPr id="4" name="Slide Number Placeholder 3"/>
          <p:cNvSpPr>
            <a:spLocks noGrp="1"/>
          </p:cNvSpPr>
          <p:nvPr>
            <p:ph type="sldNum" sz="quarter" idx="5"/>
          </p:nvPr>
        </p:nvSpPr>
        <p:spPr/>
        <p:txBody>
          <a:bodyPr/>
          <a:lstStyle/>
          <a:p>
            <a:fld id="{AB9102F1-D323-4524-A735-9DC11E5845AE}" type="slidenum">
              <a:rPr lang="en-US" smtClean="0"/>
              <a:t>7</a:t>
            </a:fld>
            <a:endParaRPr lang="en-US"/>
          </a:p>
        </p:txBody>
      </p:sp>
    </p:spTree>
    <p:extLst>
      <p:ext uri="{BB962C8B-B14F-4D97-AF65-F5344CB8AC3E}">
        <p14:creationId xmlns:p14="http://schemas.microsoft.com/office/powerpoint/2010/main" val="26627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dirty="0"/>
              <a:t>(1) Une protéine bactérienne vient se fixer sur un récepteur.</a:t>
            </a:r>
          </a:p>
          <a:p>
            <a:pPr>
              <a:defRPr/>
            </a:pPr>
            <a:r>
              <a:rPr lang="fr-FR" dirty="0"/>
              <a:t>(2) Le tout est endocyté (récepteur + protéine).</a:t>
            </a:r>
          </a:p>
          <a:p>
            <a:pPr>
              <a:defRPr/>
            </a:pPr>
            <a:r>
              <a:rPr lang="fr-FR" dirty="0"/>
              <a:t>(3) Cette protéine bactérienne va rentrer dans les endosomes précoces puis tardif et va interagir avec les lysosomes. (6) où la  protéine bactérienne est découpée</a:t>
            </a:r>
            <a:r>
              <a:rPr lang="fr-FR" i="1" dirty="0"/>
              <a:t>. Plus la protéine entre vers l’intérieur de la cellule, plus le compartiment s’acidifie et plus les enzymes présentes vont pouvoir être actives et vont pouvoir découper ces protéines bactériennes.</a:t>
            </a:r>
          </a:p>
          <a:p>
            <a:pPr>
              <a:defRPr/>
            </a:pPr>
            <a:r>
              <a:rPr lang="fr-FR" sz="1100" dirty="0"/>
              <a:t>(4) Le récepteur est recyclé à la surface.</a:t>
            </a:r>
          </a:p>
          <a:p>
            <a:pPr>
              <a:defRPr/>
            </a:pPr>
            <a:r>
              <a:rPr lang="fr-FR" sz="1100" dirty="0"/>
              <a:t>(7) Dans le Réticulum endoplasmique il y a des molécules HLA de classe II déjà formées. Cette</a:t>
            </a:r>
          </a:p>
          <a:p>
            <a:pPr>
              <a:defRPr/>
            </a:pPr>
            <a:r>
              <a:rPr lang="fr-FR" sz="1100" dirty="0"/>
              <a:t>molécule n’est pas encore stable (il manque le peptide). </a:t>
            </a:r>
            <a:r>
              <a:rPr lang="fr-FR" dirty="0"/>
              <a:t>Une chaîne que l’on appelle chaîne invariante Ii en forme de tube va avoir trois fonctions :</a:t>
            </a:r>
          </a:p>
          <a:p>
            <a:pPr>
              <a:defRPr/>
            </a:pPr>
            <a:r>
              <a:rPr lang="fr-FR" dirty="0"/>
              <a:t>1- Stabiliser cette molécule HLA de classe II.</a:t>
            </a:r>
          </a:p>
          <a:p>
            <a:pPr>
              <a:defRPr/>
            </a:pPr>
            <a:r>
              <a:rPr lang="fr-FR" dirty="0"/>
              <a:t>2- Boucher la cavité de présentation pour éviter la fixation prématurée des peptides.</a:t>
            </a:r>
          </a:p>
          <a:p>
            <a:pPr>
              <a:defRPr/>
            </a:pPr>
            <a:r>
              <a:rPr lang="fr-FR" dirty="0"/>
              <a:t>3- Adresser à travers le cis et le trans Golgi l’ensemble (Molécule HLA +Chaîne Invariante Ii) vers un endosome tardif (8).</a:t>
            </a:r>
          </a:p>
          <a:p>
            <a:pPr>
              <a:defRPr/>
            </a:pPr>
            <a:r>
              <a:rPr lang="fr-FR" dirty="0"/>
              <a:t>(9) À cette étape il y a un compartiment appelé MIIC issu de l’endosome tardif dans lequel on trouve la molécule HLA de classe II, la chaîne invariante Ii et des peptides (qui ont été découpés). </a:t>
            </a:r>
          </a:p>
          <a:p>
            <a:pPr>
              <a:defRPr/>
            </a:pPr>
            <a:r>
              <a:rPr lang="fr-FR" dirty="0"/>
              <a:t>La chaîne invariante va être découpée dans ce complexe par des enzymes. Mais il va rester un petit fragment de cette chaîne au niveau de la poche de présentation que l’on appelle CLIP.</a:t>
            </a:r>
          </a:p>
          <a:p>
            <a:pPr>
              <a:defRPr/>
            </a:pPr>
            <a:r>
              <a:rPr lang="fr-FR" dirty="0"/>
              <a:t>(10) Dans le RE il y a d’autre molécules HLA de classe II, celle-ci est la molécule HLA-DM, elle n’est pas exprimée à la surface des cellules mais elle sert à la fonction des molécules HLA de classe II.</a:t>
            </a:r>
          </a:p>
          <a:p>
            <a:pPr>
              <a:defRPr/>
            </a:pPr>
            <a:r>
              <a:rPr lang="fr-FR" dirty="0"/>
              <a:t>(11) La molécule HLA-DM va fusionner avec le compartiment MIIC et va interagir avec la molécule classique HLA de classe II.</a:t>
            </a:r>
          </a:p>
          <a:p>
            <a:pPr>
              <a:defRPr/>
            </a:pPr>
            <a:r>
              <a:rPr lang="fr-FR" dirty="0"/>
              <a:t>(12) Du fait de cette interaction la molécule HLA de classe II va s’ouvrir, CLIP va sortir et le peptide antigénique va pouvoir se fixer. S’il n’y a pas d’affinité entre le peptide et la molécule HLA il ne se fixe pas et CLIP revient à sa place.</a:t>
            </a:r>
          </a:p>
          <a:p>
            <a:pPr>
              <a:defRPr/>
            </a:pPr>
            <a:r>
              <a:rPr lang="fr-FR" dirty="0"/>
              <a:t>(14) Si c’est le bon peptide la molécule HLA est donc stable et va être présentée à la surface.</a:t>
            </a:r>
          </a:p>
          <a:p>
            <a:pPr>
              <a:defRPr/>
            </a:pPr>
            <a:r>
              <a:rPr lang="fr-FR" dirty="0"/>
              <a:t>(13) La molécule HLA-DM à laquelle CLIP s’est rattachée va être recyclée ou dégradée</a:t>
            </a:r>
          </a:p>
          <a:p>
            <a:endParaRPr lang="en-US" dirty="0"/>
          </a:p>
        </p:txBody>
      </p:sp>
      <p:sp>
        <p:nvSpPr>
          <p:cNvPr id="4" name="Slide Number Placeholder 3"/>
          <p:cNvSpPr>
            <a:spLocks noGrp="1"/>
          </p:cNvSpPr>
          <p:nvPr>
            <p:ph type="sldNum" sz="quarter" idx="5"/>
          </p:nvPr>
        </p:nvSpPr>
        <p:spPr/>
        <p:txBody>
          <a:bodyPr/>
          <a:lstStyle/>
          <a:p>
            <a:fld id="{AB9102F1-D323-4524-A735-9DC11E5845AE}" type="slidenum">
              <a:rPr lang="en-US" smtClean="0"/>
              <a:t>8</a:t>
            </a:fld>
            <a:endParaRPr lang="en-US"/>
          </a:p>
        </p:txBody>
      </p:sp>
    </p:spTree>
    <p:extLst>
      <p:ext uri="{BB962C8B-B14F-4D97-AF65-F5344CB8AC3E}">
        <p14:creationId xmlns:p14="http://schemas.microsoft.com/office/powerpoint/2010/main" val="1446350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FR" altLang="fr-FR" b="1" dirty="0">
                <a:solidFill>
                  <a:srgbClr val="FFFF00"/>
                </a:solidFill>
              </a:rPr>
              <a:t>Sélection positive : reconnaissance HLA du soi</a:t>
            </a:r>
          </a:p>
          <a:p>
            <a:pPr>
              <a:defRPr/>
            </a:pPr>
            <a:r>
              <a:rPr lang="fr-FR" altLang="fr-FR" b="1" dirty="0"/>
              <a:t>lorsqu’ils arrivent au niveau du </a:t>
            </a:r>
            <a:r>
              <a:rPr lang="fr-FR" altLang="fr-FR" dirty="0"/>
              <a:t>cortex du thymus Les LT vont réarranger des gènes codant pour le TCR. </a:t>
            </a:r>
          </a:p>
          <a:p>
            <a:pPr>
              <a:defRPr/>
            </a:pPr>
            <a:r>
              <a:rPr lang="fr-FR" altLang="fr-FR" dirty="0"/>
              <a:t>Ils vont rencontrer des cellules corticales qui expriment des molécules HLA de classe I et des molécules HLA de classe II.</a:t>
            </a:r>
          </a:p>
          <a:p>
            <a:pPr>
              <a:defRPr/>
            </a:pPr>
            <a:r>
              <a:rPr lang="fr-FR" altLang="fr-FR" dirty="0">
                <a:solidFill>
                  <a:srgbClr val="FFFF00"/>
                </a:solidFill>
              </a:rPr>
              <a:t>  (C’est au hasard que les LT vont interagir avec ces cellules corticales).</a:t>
            </a:r>
            <a:r>
              <a:rPr lang="fr-FR" altLang="fr-FR" dirty="0"/>
              <a:t> </a:t>
            </a:r>
          </a:p>
          <a:p>
            <a:pPr>
              <a:defRPr/>
            </a:pPr>
            <a:r>
              <a:rPr lang="fr-FR" altLang="fr-FR" b="1" dirty="0">
                <a:solidFill>
                  <a:srgbClr val="FFFF00"/>
                </a:solidFill>
              </a:rPr>
              <a:t>Sélection négative : reconnaissance des peptides du soi</a:t>
            </a:r>
          </a:p>
          <a:p>
            <a:pPr>
              <a:defRPr/>
            </a:pPr>
            <a:r>
              <a:rPr lang="fr-FR" altLang="fr-FR" b="1" dirty="0"/>
              <a:t>Les Lymphocytes T vont</a:t>
            </a:r>
          </a:p>
          <a:p>
            <a:pPr>
              <a:defRPr/>
            </a:pPr>
            <a:r>
              <a:rPr lang="fr-FR" altLang="fr-FR" dirty="0"/>
              <a:t>passer dans la médullaire thymique. Là il y a de nombreux peptides du soi. Ces cellules simples positives vont interagir avec des peptides du soi. </a:t>
            </a:r>
          </a:p>
          <a:p>
            <a:pPr>
              <a:defRPr/>
            </a:pPr>
            <a:r>
              <a:rPr lang="fr-FR" altLang="fr-FR" dirty="0"/>
              <a:t>Mais si cette interaction est trop forte ces Lymphocytes T vont mourir par apoptose (Car ils risqueraient de se retourner contre des protéines du soi).</a:t>
            </a:r>
          </a:p>
          <a:p>
            <a:pPr>
              <a:defRPr/>
            </a:pPr>
            <a:endParaRPr lang="fr-FR" altLang="fr-FR" b="1" dirty="0">
              <a:solidFill>
                <a:srgbClr val="FFFF00"/>
              </a:solidFill>
            </a:endParaRPr>
          </a:p>
          <a:p>
            <a:pPr>
              <a:defRPr/>
            </a:pPr>
            <a:endParaRPr lang="fr-FR" altLang="fr-FR" dirty="0"/>
          </a:p>
          <a:p>
            <a:pPr>
              <a:defRPr/>
            </a:pPr>
            <a:r>
              <a:rPr lang="fr-FR" dirty="0"/>
              <a:t>b) </a:t>
            </a:r>
            <a:r>
              <a:rPr lang="fr-FR" u="sng" dirty="0"/>
              <a:t>Sélection positive au niveau du cortex</a:t>
            </a:r>
            <a:endParaRPr lang="fr-FR" dirty="0"/>
          </a:p>
          <a:p>
            <a:pPr>
              <a:defRPr/>
            </a:pPr>
            <a:r>
              <a:rPr lang="fr-FR" dirty="0"/>
              <a:t>Pour acquérir la tolérance au soi, le thymus met tout d’abord en place une </a:t>
            </a:r>
            <a:r>
              <a:rPr lang="fr-FR" b="1" dirty="0"/>
              <a:t>sélection vis-à-vis du CMH</a:t>
            </a:r>
            <a:r>
              <a:rPr lang="fr-FR" dirty="0"/>
              <a:t> dite « </a:t>
            </a:r>
            <a:r>
              <a:rPr lang="fr-FR" b="1" dirty="0"/>
              <a:t>sélection positive</a:t>
            </a:r>
            <a:r>
              <a:rPr lang="fr-FR" dirty="0"/>
              <a:t> », qui se réalise au niveau du cortex. En effet le thymus possède des cellules épithéliales qui présentent les molécules du CMH du soi. De cette manière, les interactions entre les molécules du CMH des cellules épithéliales et le TCR des thymocytes au stade double positif seront responsables de cette sélection positive ; on est face à trois possibilités :</a:t>
            </a:r>
          </a:p>
          <a:p>
            <a:pPr>
              <a:defRPr/>
            </a:pPr>
            <a:r>
              <a:rPr lang="fr-FR" dirty="0"/>
              <a:t>Soit le thymocyte est capable de reconnaître la molécule du CMH avec une </a:t>
            </a:r>
            <a:r>
              <a:rPr lang="fr-FR" b="1" dirty="0"/>
              <a:t>faible affinité</a:t>
            </a:r>
            <a:r>
              <a:rPr lang="fr-FR" dirty="0"/>
              <a:t>, il sera alors considéré comme acceptable et sera </a:t>
            </a:r>
            <a:r>
              <a:rPr lang="fr-FR" b="1" dirty="0"/>
              <a:t>sélectionné positivement</a:t>
            </a:r>
            <a:r>
              <a:rPr lang="fr-FR" dirty="0"/>
              <a:t> en recevant un </a:t>
            </a:r>
            <a:r>
              <a:rPr lang="fr-FR" b="1" dirty="0"/>
              <a:t>signal de survie</a:t>
            </a:r>
            <a:r>
              <a:rPr lang="fr-FR" dirty="0"/>
              <a:t>.</a:t>
            </a:r>
          </a:p>
          <a:p>
            <a:pPr>
              <a:defRPr/>
            </a:pPr>
            <a:r>
              <a:rPr lang="fr-FR" dirty="0"/>
              <a:t>Soit le thymocyte est capable de reconnaître la molécule du CMH avec une </a:t>
            </a:r>
            <a:r>
              <a:rPr lang="fr-FR" b="1" dirty="0"/>
              <a:t>forte affinité</a:t>
            </a:r>
            <a:r>
              <a:rPr lang="fr-FR" dirty="0"/>
              <a:t>, il sera alors considéré comme délétère pour le soi, ne recevant </a:t>
            </a:r>
            <a:r>
              <a:rPr lang="fr-FR" b="1" dirty="0"/>
              <a:t>pas</a:t>
            </a:r>
            <a:r>
              <a:rPr lang="fr-FR" dirty="0"/>
              <a:t> le </a:t>
            </a:r>
            <a:r>
              <a:rPr lang="fr-FR" b="1" dirty="0"/>
              <a:t>signal de survie</a:t>
            </a:r>
            <a:r>
              <a:rPr lang="fr-FR" dirty="0"/>
              <a:t> et il mourra donc.</a:t>
            </a:r>
          </a:p>
          <a:p>
            <a:pPr>
              <a:defRPr/>
            </a:pPr>
            <a:r>
              <a:rPr lang="fr-FR" dirty="0"/>
              <a:t>Soit le thymocyte ne reconnait </a:t>
            </a:r>
            <a:r>
              <a:rPr lang="fr-FR" b="1" dirty="0"/>
              <a:t>aucunes molécules</a:t>
            </a:r>
            <a:r>
              <a:rPr lang="fr-FR" dirty="0"/>
              <a:t> du CMH, il ne pourra donc </a:t>
            </a:r>
            <a:r>
              <a:rPr lang="fr-FR" b="1" dirty="0"/>
              <a:t>pas</a:t>
            </a:r>
            <a:r>
              <a:rPr lang="fr-FR" dirty="0"/>
              <a:t> recevoir de </a:t>
            </a:r>
            <a:r>
              <a:rPr lang="fr-FR" b="1" dirty="0"/>
              <a:t>signal de survie</a:t>
            </a:r>
            <a:r>
              <a:rPr lang="fr-FR" dirty="0"/>
              <a:t> et mourra de ce fait.</a:t>
            </a:r>
          </a:p>
          <a:p>
            <a:pPr>
              <a:defRPr/>
            </a:pPr>
            <a:r>
              <a:rPr lang="fr-FR" u="sng" dirty="0"/>
              <a:t>Choix du cluster de différenciation</a:t>
            </a:r>
            <a:endParaRPr lang="fr-FR" dirty="0"/>
          </a:p>
          <a:p>
            <a:pPr>
              <a:defRPr/>
            </a:pPr>
            <a:r>
              <a:rPr lang="fr-FR" dirty="0"/>
              <a:t>Les thymocytes au stade double positif ayant été sélectionnés positivement au niveau du cortex devront ensuite se délester d’un cluster de différenciation afin de n’en exprimer plus qu’un seul et ainsi passer au stade « </a:t>
            </a:r>
            <a:r>
              <a:rPr lang="fr-FR" b="1" dirty="0"/>
              <a:t>simple positif</a:t>
            </a:r>
            <a:r>
              <a:rPr lang="fr-FR" dirty="0"/>
              <a:t> ». Le choix de cluster dépendra de la molécule de CMH que le TCR reconnaîtra :</a:t>
            </a:r>
          </a:p>
          <a:p>
            <a:pPr>
              <a:defRPr/>
            </a:pPr>
            <a:r>
              <a:rPr lang="fr-FR" dirty="0"/>
              <a:t>Si le TCR se lie à une molécule de classe 1 du CMH, il diminuera l’expression du CD4 et augmentera l’expression du CD8.</a:t>
            </a:r>
          </a:p>
          <a:p>
            <a:pPr>
              <a:defRPr/>
            </a:pPr>
            <a:r>
              <a:rPr lang="fr-FR" dirty="0"/>
              <a:t>Si par contre il interagit avec une molécule de classe 2 du CMH, il diminuera l’expression du CD8 et augmentera l’expression du CD4.</a:t>
            </a:r>
          </a:p>
          <a:p>
            <a:pPr>
              <a:defRPr/>
            </a:pPr>
            <a:r>
              <a:rPr lang="fr-FR" dirty="0"/>
              <a:t>d) </a:t>
            </a:r>
            <a:r>
              <a:rPr lang="fr-FR" u="sng" dirty="0"/>
              <a:t>Sélection négative au niveau de la médulla</a:t>
            </a:r>
            <a:endParaRPr lang="fr-FR" dirty="0"/>
          </a:p>
          <a:p>
            <a:pPr>
              <a:defRPr/>
            </a:pPr>
            <a:r>
              <a:rPr lang="fr-FR" dirty="0"/>
              <a:t>Les thymocytes simples positifs reconnaissent alors encore les molécules du soi comme les molécules du non-soi. Ils vont donc ensuite migrer vers la médulla au niveau de laquelle ils continueront leurs maturations et subiront la </a:t>
            </a:r>
            <a:r>
              <a:rPr lang="fr-FR" b="1" dirty="0"/>
              <a:t>sélection vis-à-vis du peptide</a:t>
            </a:r>
            <a:r>
              <a:rPr lang="fr-FR" dirty="0"/>
              <a:t> dite « </a:t>
            </a:r>
            <a:r>
              <a:rPr lang="fr-FR" b="1" dirty="0"/>
              <a:t>sélection négative</a:t>
            </a:r>
            <a:r>
              <a:rPr lang="fr-FR" dirty="0"/>
              <a:t> ». Cette dernière utilisera la caractéristique des </a:t>
            </a:r>
            <a:r>
              <a:rPr lang="fr-FR" b="1" dirty="0"/>
              <a:t>cellules dendritiques</a:t>
            </a:r>
            <a:r>
              <a:rPr lang="fr-FR" dirty="0"/>
              <a:t> à exprimer un facteur de transcription appelé </a:t>
            </a:r>
            <a:r>
              <a:rPr lang="fr-FR" b="1" dirty="0"/>
              <a:t>AIRE</a:t>
            </a:r>
            <a:r>
              <a:rPr lang="fr-FR" dirty="0"/>
              <a:t> (pour </a:t>
            </a:r>
            <a:r>
              <a:rPr lang="fr-FR" i="1" dirty="0"/>
              <a:t>Auto-Immune-</a:t>
            </a:r>
            <a:r>
              <a:rPr lang="fr-FR" i="1" dirty="0" err="1"/>
              <a:t>Regulator</a:t>
            </a:r>
            <a:r>
              <a:rPr lang="fr-FR" i="1" dirty="0"/>
              <a:t>-</a:t>
            </a:r>
            <a:r>
              <a:rPr lang="fr-FR" i="1" dirty="0" err="1"/>
              <a:t>Element</a:t>
            </a:r>
            <a:r>
              <a:rPr lang="fr-FR" dirty="0"/>
              <a:t>) qui lui-même permet l’expression de peptides du soi de tissus n’ayant aucun rapport avec le thymus, eux-mêmes présentés par des molécules du CMH du soi ; ces cellules sont dites </a:t>
            </a:r>
            <a:r>
              <a:rPr lang="fr-FR" b="1" dirty="0"/>
              <a:t>auto-réactives</a:t>
            </a:r>
            <a:r>
              <a:rPr lang="fr-FR" dirty="0"/>
              <a:t>.</a:t>
            </a:r>
          </a:p>
          <a:p>
            <a:pPr>
              <a:defRPr/>
            </a:pPr>
            <a:r>
              <a:rPr lang="fr-FR" dirty="0"/>
              <a:t>Ici ce sera donc les interactions entre les peptides du soi présentés par les molécules du CMH du soi exprimés à la surface des cellules dendritiques et le TCR des thymocytes au stade simple positif qui seront responsables de cette sélection négative ; on est à nouveau face à trois possibilités :</a:t>
            </a:r>
          </a:p>
          <a:p>
            <a:pPr>
              <a:defRPr/>
            </a:pPr>
            <a:r>
              <a:rPr lang="fr-FR" dirty="0"/>
              <a:t>Soit le thymocyte est capable de reconnaître le peptide présenté par les molécules du CMH avec une </a:t>
            </a:r>
            <a:r>
              <a:rPr lang="fr-FR" b="1" dirty="0"/>
              <a:t>forte affinité</a:t>
            </a:r>
            <a:r>
              <a:rPr lang="fr-FR" dirty="0"/>
              <a:t>, il sera alors considéré comme délétère pour le soi et sera </a:t>
            </a:r>
            <a:r>
              <a:rPr lang="fr-FR" b="1" dirty="0"/>
              <a:t>sélectionné négativement</a:t>
            </a:r>
            <a:r>
              <a:rPr lang="fr-FR" dirty="0"/>
              <a:t> en recevant un </a:t>
            </a:r>
            <a:r>
              <a:rPr lang="fr-FR" b="1" dirty="0"/>
              <a:t>signal de mort</a:t>
            </a:r>
            <a:r>
              <a:rPr lang="fr-FR" dirty="0"/>
              <a:t>.</a:t>
            </a:r>
          </a:p>
          <a:p>
            <a:pPr>
              <a:defRPr/>
            </a:pPr>
            <a:r>
              <a:rPr lang="fr-FR" dirty="0"/>
              <a:t>Soit le thymocyte est capable de reconnaître le peptide présenté par les molécules du CMH avec une </a:t>
            </a:r>
            <a:r>
              <a:rPr lang="fr-FR" b="1" dirty="0"/>
              <a:t>faible affinité</a:t>
            </a:r>
            <a:r>
              <a:rPr lang="fr-FR" dirty="0"/>
              <a:t>, il sera alors considéré comme acceptable et ne recevra </a:t>
            </a:r>
            <a:r>
              <a:rPr lang="fr-FR" b="1" dirty="0"/>
              <a:t>pas</a:t>
            </a:r>
            <a:r>
              <a:rPr lang="fr-FR" dirty="0"/>
              <a:t> de </a:t>
            </a:r>
            <a:r>
              <a:rPr lang="fr-FR" b="1" dirty="0"/>
              <a:t>signal de mort</a:t>
            </a:r>
            <a:r>
              <a:rPr lang="fr-FR" dirty="0"/>
              <a:t>.</a:t>
            </a:r>
          </a:p>
          <a:p>
            <a:pPr>
              <a:defRPr/>
            </a:pPr>
            <a:r>
              <a:rPr lang="fr-FR" dirty="0"/>
              <a:t>Soit le thymocyte n’interagit pas, il recevra alors un </a:t>
            </a:r>
            <a:r>
              <a:rPr lang="fr-FR" b="1" dirty="0"/>
              <a:t>signal de mort</a:t>
            </a:r>
            <a:r>
              <a:rPr lang="fr-FR" dirty="0"/>
              <a:t>.</a:t>
            </a:r>
          </a:p>
          <a:p>
            <a:pPr>
              <a:defRPr/>
            </a:pPr>
            <a:r>
              <a:rPr lang="fr-FR" b="1" dirty="0"/>
              <a:t>Il est important de préciser que malgré la sélection positive et la sélection négative il reste toujours encore certains LT auto-réactifs qui sont dus au fait que le facteur de transcription AIRE ne permet pas l’expression de TOUS les peptides du soi, mais ceux-ci sont maintenus silencieux par des mécanismes de tolérance périphérique.</a:t>
            </a:r>
            <a:endParaRPr lang="fr-FR" dirty="0"/>
          </a:p>
          <a:p>
            <a:pPr>
              <a:defRPr/>
            </a:pPr>
            <a:br>
              <a:rPr lang="fr-FR" dirty="0">
                <a:hlinkClick r:id="rId3"/>
              </a:rPr>
            </a:br>
            <a:endParaRPr lang="en-US" altLang="fr-FR" dirty="0"/>
          </a:p>
          <a:p>
            <a:endParaRPr lang="en-US" dirty="0"/>
          </a:p>
        </p:txBody>
      </p:sp>
      <p:sp>
        <p:nvSpPr>
          <p:cNvPr id="4" name="Slide Number Placeholder 3"/>
          <p:cNvSpPr>
            <a:spLocks noGrp="1"/>
          </p:cNvSpPr>
          <p:nvPr>
            <p:ph type="sldNum" sz="quarter" idx="5"/>
          </p:nvPr>
        </p:nvSpPr>
        <p:spPr/>
        <p:txBody>
          <a:bodyPr/>
          <a:lstStyle/>
          <a:p>
            <a:fld id="{AB9102F1-D323-4524-A735-9DC11E5845AE}" type="slidenum">
              <a:rPr lang="en-US" smtClean="0"/>
              <a:t>9</a:t>
            </a:fld>
            <a:endParaRPr lang="en-US"/>
          </a:p>
        </p:txBody>
      </p:sp>
    </p:spTree>
    <p:extLst>
      <p:ext uri="{BB962C8B-B14F-4D97-AF65-F5344CB8AC3E}">
        <p14:creationId xmlns:p14="http://schemas.microsoft.com/office/powerpoint/2010/main" val="2442778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ce réservé de l'image des diapositives 1">
            <a:extLst>
              <a:ext uri="{FF2B5EF4-FFF2-40B4-BE49-F238E27FC236}">
                <a16:creationId xmlns:a16="http://schemas.microsoft.com/office/drawing/2014/main" id="{D9CC84AB-2C2E-0FB9-755A-1151B8A9CC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ce réservé des commentaires 2">
            <a:extLst>
              <a:ext uri="{FF2B5EF4-FFF2-40B4-BE49-F238E27FC236}">
                <a16:creationId xmlns:a16="http://schemas.microsoft.com/office/drawing/2014/main" id="{01C05632-10E5-63C5-5C2E-B550763751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en-US" dirty="0"/>
              <a:t>Les cellules NK ont pour fonction de reconnaître un groupe de molécules HLA de classe I </a:t>
            </a:r>
            <a:r>
              <a:rPr lang="fr-FR" altLang="en-US" i="1" dirty="0"/>
              <a:t>(Une cellule NK peut reconnaître un ou deux allèles de la molécule HLA de type I différentes).</a:t>
            </a:r>
          </a:p>
          <a:p>
            <a:r>
              <a:rPr lang="fr-FR" altLang="en-US" dirty="0"/>
              <a:t>Chaque fois que ces récepteurs interagissent avec les molécules HLA de classe I ils vont délivrer un </a:t>
            </a:r>
            <a:r>
              <a:rPr lang="fr-FR" altLang="en-US" b="1" dirty="0"/>
              <a:t>signal négatif à la cellule NK (signal d’inhibition de lyse). Ainsi lorsque le récepteur </a:t>
            </a:r>
            <a:r>
              <a:rPr lang="fr-FR" altLang="en-US" dirty="0"/>
              <a:t>inhibiteur reconnaît une molécule de classe I la cellule NK ne la tue pas.</a:t>
            </a:r>
          </a:p>
          <a:p>
            <a:r>
              <a:rPr lang="fr-FR" altLang="en-US" dirty="0"/>
              <a:t>Dans le cas de virus très virulents qui ont infecté des cellules, ceux-ci ne veulent pas que les Molécules HLA de classe I soient  exprimées pour échapper aux LT-CD8. Mais les récepteurs inhibiteurs des cellules NK ne reconnaissent pas les molécules de classe I et donc ne transmettent pas de message d’inhibition de lyse et par l’intermédiaire d’un récepteur activateur</a:t>
            </a:r>
          </a:p>
          <a:p>
            <a:r>
              <a:rPr lang="fr-FR" altLang="en-US" dirty="0"/>
              <a:t>   [qui va reconnaître un ligand sur la cellule infectée </a:t>
            </a:r>
            <a:r>
              <a:rPr lang="fr-FR" altLang="en-US" i="1" dirty="0"/>
              <a:t>va </a:t>
            </a:r>
            <a:r>
              <a:rPr lang="fr-FR" altLang="en-US" b="1" dirty="0"/>
              <a:t>Lyser la cellule</a:t>
            </a:r>
            <a:endParaRPr lang="fr-FR" altLang="en-US" dirty="0"/>
          </a:p>
          <a:p>
            <a:endParaRPr lang="fr-FR" altLang="en-US" dirty="0"/>
          </a:p>
        </p:txBody>
      </p:sp>
      <p:sp>
        <p:nvSpPr>
          <p:cNvPr id="61444" name="Espace réservé du numéro de diapositive 3">
            <a:extLst>
              <a:ext uri="{FF2B5EF4-FFF2-40B4-BE49-F238E27FC236}">
                <a16:creationId xmlns:a16="http://schemas.microsoft.com/office/drawing/2014/main" id="{00C024FE-CC04-9954-2C6A-F0663B418C8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A2ACD602-8637-4B55-B3B8-D6CB3784D760}" type="slidenum">
              <a:rPr lang="fr-FR" altLang="fr-FR"/>
              <a:pPr/>
              <a:t>11</a:t>
            </a:fld>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9102F1-D323-4524-A735-9DC11E5845AE}" type="slidenum">
              <a:rPr lang="en-US" smtClean="0"/>
              <a:t>12</a:t>
            </a:fld>
            <a:endParaRPr lang="en-US"/>
          </a:p>
        </p:txBody>
      </p:sp>
    </p:spTree>
    <p:extLst>
      <p:ext uri="{BB962C8B-B14F-4D97-AF65-F5344CB8AC3E}">
        <p14:creationId xmlns:p14="http://schemas.microsoft.com/office/powerpoint/2010/main" val="207772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2BBE69-00F8-40BB-8556-1768AEB468C0}"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C6DA5-C93C-4762-A51E-685E3AABE01E}" type="slidenum">
              <a:rPr lang="en-US" smtClean="0"/>
              <a:t>‹#›</a:t>
            </a:fld>
            <a:endParaRPr lang="en-US"/>
          </a:p>
        </p:txBody>
      </p:sp>
    </p:spTree>
    <p:extLst>
      <p:ext uri="{BB962C8B-B14F-4D97-AF65-F5344CB8AC3E}">
        <p14:creationId xmlns:p14="http://schemas.microsoft.com/office/powerpoint/2010/main" val="1291787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2BBE69-00F8-40BB-8556-1768AEB468C0}" type="datetimeFigureOut">
              <a:rPr lang="en-US" smtClean="0"/>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C6DA5-C93C-4762-A51E-685E3AABE01E}" type="slidenum">
              <a:rPr lang="en-US" smtClean="0"/>
              <a:t>‹#›</a:t>
            </a:fld>
            <a:endParaRPr lang="en-US"/>
          </a:p>
        </p:txBody>
      </p:sp>
    </p:spTree>
    <p:extLst>
      <p:ext uri="{BB962C8B-B14F-4D97-AF65-F5344CB8AC3E}">
        <p14:creationId xmlns:p14="http://schemas.microsoft.com/office/powerpoint/2010/main" val="372051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72BBE69-00F8-40BB-8556-1768AEB468C0}"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C6DA5-C93C-4762-A51E-685E3AABE01E}" type="slidenum">
              <a:rPr lang="en-US" smtClean="0"/>
              <a:t>‹#›</a:t>
            </a:fld>
            <a:endParaRPr lang="en-US"/>
          </a:p>
        </p:txBody>
      </p:sp>
    </p:spTree>
    <p:extLst>
      <p:ext uri="{BB962C8B-B14F-4D97-AF65-F5344CB8AC3E}">
        <p14:creationId xmlns:p14="http://schemas.microsoft.com/office/powerpoint/2010/main" val="23585386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72BBE69-00F8-40BB-8556-1768AEB468C0}"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C6DA5-C93C-4762-A51E-685E3AABE01E}"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78774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2BBE69-00F8-40BB-8556-1768AEB468C0}"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C6DA5-C93C-4762-A51E-685E3AABE01E}" type="slidenum">
              <a:rPr lang="en-US" smtClean="0"/>
              <a:t>‹#›</a:t>
            </a:fld>
            <a:endParaRPr lang="en-US"/>
          </a:p>
        </p:txBody>
      </p:sp>
    </p:spTree>
    <p:extLst>
      <p:ext uri="{BB962C8B-B14F-4D97-AF65-F5344CB8AC3E}">
        <p14:creationId xmlns:p14="http://schemas.microsoft.com/office/powerpoint/2010/main" val="111855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72BBE69-00F8-40BB-8556-1768AEB468C0}" type="datetimeFigureOut">
              <a:rPr lang="en-US" smtClean="0"/>
              <a:t>5/4/2025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C6DA5-C93C-4762-A51E-685E3AABE01E}" type="slidenum">
              <a:rPr lang="en-US" smtClean="0"/>
              <a:t>‹#›</a:t>
            </a:fld>
            <a:endParaRPr lang="en-US"/>
          </a:p>
        </p:txBody>
      </p:sp>
    </p:spTree>
    <p:extLst>
      <p:ext uri="{BB962C8B-B14F-4D97-AF65-F5344CB8AC3E}">
        <p14:creationId xmlns:p14="http://schemas.microsoft.com/office/powerpoint/2010/main" val="2151488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72BBE69-00F8-40BB-8556-1768AEB468C0}" type="datetimeFigureOut">
              <a:rPr lang="en-US" smtClean="0"/>
              <a:t>5/4/2025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C6DA5-C93C-4762-A51E-685E3AABE01E}" type="slidenum">
              <a:rPr lang="en-US" smtClean="0"/>
              <a:t>‹#›</a:t>
            </a:fld>
            <a:endParaRPr lang="en-US"/>
          </a:p>
        </p:txBody>
      </p:sp>
    </p:spTree>
    <p:extLst>
      <p:ext uri="{BB962C8B-B14F-4D97-AF65-F5344CB8AC3E}">
        <p14:creationId xmlns:p14="http://schemas.microsoft.com/office/powerpoint/2010/main" val="1579634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2BBE69-00F8-40BB-8556-1768AEB468C0}"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C6DA5-C93C-4762-A51E-685E3AABE01E}" type="slidenum">
              <a:rPr lang="en-US" smtClean="0"/>
              <a:t>‹#›</a:t>
            </a:fld>
            <a:endParaRPr lang="en-US"/>
          </a:p>
        </p:txBody>
      </p:sp>
    </p:spTree>
    <p:extLst>
      <p:ext uri="{BB962C8B-B14F-4D97-AF65-F5344CB8AC3E}">
        <p14:creationId xmlns:p14="http://schemas.microsoft.com/office/powerpoint/2010/main" val="1310992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2BBE69-00F8-40BB-8556-1768AEB468C0}"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C6DA5-C93C-4762-A51E-685E3AABE01E}" type="slidenum">
              <a:rPr lang="en-US" smtClean="0"/>
              <a:t>‹#›</a:t>
            </a:fld>
            <a:endParaRPr lang="en-US"/>
          </a:p>
        </p:txBody>
      </p:sp>
    </p:spTree>
    <p:extLst>
      <p:ext uri="{BB962C8B-B14F-4D97-AF65-F5344CB8AC3E}">
        <p14:creationId xmlns:p14="http://schemas.microsoft.com/office/powerpoint/2010/main" val="103121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72BBE69-00F8-40BB-8556-1768AEB468C0}"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C6DA5-C93C-4762-A51E-685E3AABE01E}" type="slidenum">
              <a:rPr lang="en-US" smtClean="0"/>
              <a:t>‹#›</a:t>
            </a:fld>
            <a:endParaRPr lang="en-US"/>
          </a:p>
        </p:txBody>
      </p:sp>
    </p:spTree>
    <p:extLst>
      <p:ext uri="{BB962C8B-B14F-4D97-AF65-F5344CB8AC3E}">
        <p14:creationId xmlns:p14="http://schemas.microsoft.com/office/powerpoint/2010/main" val="315874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2BBE69-00F8-40BB-8556-1768AEB468C0}" type="datetimeFigureOut">
              <a:rPr lang="en-US" smtClean="0"/>
              <a:t>5/4/2025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8C6DA5-C93C-4762-A51E-685E3AABE01E}" type="slidenum">
              <a:rPr lang="en-US" smtClean="0"/>
              <a:t>‹#›</a:t>
            </a:fld>
            <a:endParaRPr lang="en-US"/>
          </a:p>
        </p:txBody>
      </p:sp>
    </p:spTree>
    <p:extLst>
      <p:ext uri="{BB962C8B-B14F-4D97-AF65-F5344CB8AC3E}">
        <p14:creationId xmlns:p14="http://schemas.microsoft.com/office/powerpoint/2010/main" val="3687062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2BBE69-00F8-40BB-8556-1768AEB468C0}" type="datetimeFigureOut">
              <a:rPr lang="en-US" smtClean="0"/>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C6DA5-C93C-4762-A51E-685E3AABE01E}" type="slidenum">
              <a:rPr lang="en-US" smtClean="0"/>
              <a:t>‹#›</a:t>
            </a:fld>
            <a:endParaRPr lang="en-US"/>
          </a:p>
        </p:txBody>
      </p:sp>
    </p:spTree>
    <p:extLst>
      <p:ext uri="{BB962C8B-B14F-4D97-AF65-F5344CB8AC3E}">
        <p14:creationId xmlns:p14="http://schemas.microsoft.com/office/powerpoint/2010/main" val="294608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2BBE69-00F8-40BB-8556-1768AEB468C0}" type="datetimeFigureOut">
              <a:rPr lang="en-US" smtClean="0"/>
              <a:t>5/4/2025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8C6DA5-C93C-4762-A51E-685E3AABE01E}" type="slidenum">
              <a:rPr lang="en-US" smtClean="0"/>
              <a:t>‹#›</a:t>
            </a:fld>
            <a:endParaRPr lang="en-US"/>
          </a:p>
        </p:txBody>
      </p:sp>
    </p:spTree>
    <p:extLst>
      <p:ext uri="{BB962C8B-B14F-4D97-AF65-F5344CB8AC3E}">
        <p14:creationId xmlns:p14="http://schemas.microsoft.com/office/powerpoint/2010/main" val="2701791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72BBE69-00F8-40BB-8556-1768AEB468C0}" type="datetimeFigureOut">
              <a:rPr lang="en-US" smtClean="0"/>
              <a:t>5/4/2025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28C6DA5-C93C-4762-A51E-685E3AABE01E}" type="slidenum">
              <a:rPr lang="en-US" smtClean="0"/>
              <a:t>‹#›</a:t>
            </a:fld>
            <a:endParaRPr lang="en-US"/>
          </a:p>
        </p:txBody>
      </p:sp>
    </p:spTree>
    <p:extLst>
      <p:ext uri="{BB962C8B-B14F-4D97-AF65-F5344CB8AC3E}">
        <p14:creationId xmlns:p14="http://schemas.microsoft.com/office/powerpoint/2010/main" val="6220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72BBE69-00F8-40BB-8556-1768AEB468C0}" type="datetimeFigureOut">
              <a:rPr lang="en-US" smtClean="0"/>
              <a:t>5/4/2025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28C6DA5-C93C-4762-A51E-685E3AABE01E}" type="slidenum">
              <a:rPr lang="en-US" smtClean="0"/>
              <a:t>‹#›</a:t>
            </a:fld>
            <a:endParaRPr lang="en-US"/>
          </a:p>
        </p:txBody>
      </p:sp>
    </p:spTree>
    <p:extLst>
      <p:ext uri="{BB962C8B-B14F-4D97-AF65-F5344CB8AC3E}">
        <p14:creationId xmlns:p14="http://schemas.microsoft.com/office/powerpoint/2010/main" val="1235939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72BBE69-00F8-40BB-8556-1768AEB468C0}" type="datetimeFigureOut">
              <a:rPr lang="en-US" smtClean="0"/>
              <a:t>5/4/2025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28C6DA5-C93C-4762-A51E-685E3AABE01E}" type="slidenum">
              <a:rPr lang="en-US" smtClean="0"/>
              <a:t>‹#›</a:t>
            </a:fld>
            <a:endParaRPr lang="en-US"/>
          </a:p>
        </p:txBody>
      </p:sp>
    </p:spTree>
    <p:extLst>
      <p:ext uri="{BB962C8B-B14F-4D97-AF65-F5344CB8AC3E}">
        <p14:creationId xmlns:p14="http://schemas.microsoft.com/office/powerpoint/2010/main" val="490783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2BBE69-00F8-40BB-8556-1768AEB468C0}" type="datetimeFigureOut">
              <a:rPr lang="en-US" smtClean="0"/>
              <a:t>5/4/2025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8C6DA5-C93C-4762-A51E-685E3AABE01E}" type="slidenum">
              <a:rPr lang="en-US" smtClean="0"/>
              <a:t>‹#›</a:t>
            </a:fld>
            <a:endParaRPr lang="en-US"/>
          </a:p>
        </p:txBody>
      </p:sp>
    </p:spTree>
    <p:extLst>
      <p:ext uri="{BB962C8B-B14F-4D97-AF65-F5344CB8AC3E}">
        <p14:creationId xmlns:p14="http://schemas.microsoft.com/office/powerpoint/2010/main" val="538860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72BBE69-00F8-40BB-8556-1768AEB468C0}" type="datetimeFigureOut">
              <a:rPr lang="en-US" smtClean="0"/>
              <a:t>5/4/2025</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28C6DA5-C93C-4762-A51E-685E3AABE01E}" type="slidenum">
              <a:rPr lang="en-US" smtClean="0"/>
              <a:t>‹#›</a:t>
            </a:fld>
            <a:endParaRPr lang="en-US"/>
          </a:p>
        </p:txBody>
      </p:sp>
    </p:spTree>
    <p:extLst>
      <p:ext uri="{BB962C8B-B14F-4D97-AF65-F5344CB8AC3E}">
        <p14:creationId xmlns:p14="http://schemas.microsoft.com/office/powerpoint/2010/main" val="37833769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1A7C53-9587-859C-3399-FDFCD9BC45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9710" y="0"/>
            <a:ext cx="9200756" cy="6748748"/>
          </a:xfrm>
          <a:prstGeom prst="rect">
            <a:avLst/>
          </a:prstGeom>
        </p:spPr>
      </p:pic>
    </p:spTree>
    <p:extLst>
      <p:ext uri="{BB962C8B-B14F-4D97-AF65-F5344CB8AC3E}">
        <p14:creationId xmlns:p14="http://schemas.microsoft.com/office/powerpoint/2010/main" val="1543572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648E4C54-F446-8231-6B01-CBD67474C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052" y="825692"/>
            <a:ext cx="3929063"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4">
            <a:extLst>
              <a:ext uri="{FF2B5EF4-FFF2-40B4-BE49-F238E27FC236}">
                <a16:creationId xmlns:a16="http://schemas.microsoft.com/office/drawing/2014/main" id="{CB7323DC-4B3D-C872-78F1-A817D4FFB26C}"/>
              </a:ext>
            </a:extLst>
          </p:cNvPr>
          <p:cNvSpPr>
            <a:spLocks noChangeArrowheads="1"/>
          </p:cNvSpPr>
          <p:nvPr/>
        </p:nvSpPr>
        <p:spPr bwMode="auto">
          <a:xfrm>
            <a:off x="6043115" y="1148758"/>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fr-FR" altLang="fr-FR" sz="1800" b="1" dirty="0">
                <a:solidFill>
                  <a:srgbClr val="FF0000"/>
                </a:solidFill>
              </a:rPr>
              <a:t>Phénomène de restriction allogénique</a:t>
            </a:r>
          </a:p>
          <a:p>
            <a:pPr eaLnBrk="1" hangingPunct="1">
              <a:spcBef>
                <a:spcPct val="0"/>
              </a:spcBef>
              <a:buClrTx/>
              <a:buSzTx/>
              <a:buFontTx/>
              <a:buNone/>
            </a:pPr>
            <a:r>
              <a:rPr lang="fr-FR" altLang="fr-FR" sz="1800" dirty="0"/>
              <a:t>Sur le premier schéma le TCR est</a:t>
            </a:r>
          </a:p>
          <a:p>
            <a:pPr eaLnBrk="1" hangingPunct="1">
              <a:spcBef>
                <a:spcPct val="0"/>
              </a:spcBef>
              <a:buClrTx/>
              <a:buSzTx/>
              <a:buFontTx/>
              <a:buNone/>
            </a:pPr>
            <a:r>
              <a:rPr lang="fr-FR" altLang="fr-FR" sz="1800" dirty="0"/>
              <a:t>spécifique à la fois au peptide et à la</a:t>
            </a:r>
          </a:p>
          <a:p>
            <a:pPr eaLnBrk="1" hangingPunct="1">
              <a:spcBef>
                <a:spcPct val="0"/>
              </a:spcBef>
              <a:buClrTx/>
              <a:buSzTx/>
              <a:buFontTx/>
              <a:buNone/>
            </a:pPr>
            <a:r>
              <a:rPr lang="fr-FR" altLang="fr-FR" sz="1800" dirty="0"/>
              <a:t>molécule HLA de classe I, il y a donc</a:t>
            </a:r>
          </a:p>
          <a:p>
            <a:pPr eaLnBrk="1" hangingPunct="1">
              <a:spcBef>
                <a:spcPct val="0"/>
              </a:spcBef>
              <a:buClrTx/>
              <a:buSzTx/>
              <a:buFontTx/>
              <a:buNone/>
            </a:pPr>
            <a:r>
              <a:rPr lang="fr-FR" altLang="fr-FR" sz="1800" dirty="0"/>
              <a:t>reconnaissance.</a:t>
            </a:r>
          </a:p>
          <a:p>
            <a:pPr eaLnBrk="1" hangingPunct="1">
              <a:spcBef>
                <a:spcPct val="0"/>
              </a:spcBef>
              <a:buClrTx/>
              <a:buSzTx/>
              <a:buFontTx/>
              <a:buNone/>
            </a:pPr>
            <a:r>
              <a:rPr lang="fr-FR" altLang="fr-FR" sz="1800" dirty="0"/>
              <a:t>Sur le deuxième schéma il y a une</a:t>
            </a:r>
          </a:p>
          <a:p>
            <a:pPr eaLnBrk="1" hangingPunct="1">
              <a:spcBef>
                <a:spcPct val="0"/>
              </a:spcBef>
              <a:buClrTx/>
              <a:buSzTx/>
              <a:buFontTx/>
              <a:buNone/>
            </a:pPr>
            <a:r>
              <a:rPr lang="fr-FR" altLang="fr-FR" sz="1800" dirty="0"/>
              <a:t>molécule HLA de classe I différente qui</a:t>
            </a:r>
          </a:p>
          <a:p>
            <a:pPr eaLnBrk="1" hangingPunct="1">
              <a:spcBef>
                <a:spcPct val="0"/>
              </a:spcBef>
              <a:buClrTx/>
              <a:buSzTx/>
              <a:buFontTx/>
              <a:buNone/>
            </a:pPr>
            <a:r>
              <a:rPr lang="fr-FR" altLang="fr-FR" sz="1800" dirty="0"/>
              <a:t>présente le même peptide, le TCR ne va</a:t>
            </a:r>
          </a:p>
          <a:p>
            <a:pPr eaLnBrk="1" hangingPunct="1">
              <a:spcBef>
                <a:spcPct val="0"/>
              </a:spcBef>
              <a:buClrTx/>
              <a:buSzTx/>
              <a:buFontTx/>
              <a:buNone/>
            </a:pPr>
            <a:r>
              <a:rPr lang="fr-FR" altLang="fr-FR" sz="1800" dirty="0"/>
              <a:t>pas les reconnaître.</a:t>
            </a:r>
          </a:p>
          <a:p>
            <a:pPr eaLnBrk="1" hangingPunct="1">
              <a:spcBef>
                <a:spcPct val="0"/>
              </a:spcBef>
              <a:buClrTx/>
              <a:buSzTx/>
              <a:buFontTx/>
              <a:buNone/>
            </a:pPr>
            <a:r>
              <a:rPr lang="fr-FR" altLang="fr-FR" sz="1800" dirty="0"/>
              <a:t>De même s’il y a un autre peptide</a:t>
            </a:r>
          </a:p>
          <a:p>
            <a:pPr eaLnBrk="1" hangingPunct="1">
              <a:spcBef>
                <a:spcPct val="0"/>
              </a:spcBef>
              <a:buClrTx/>
              <a:buSzTx/>
              <a:buFontTx/>
              <a:buNone/>
            </a:pPr>
            <a:r>
              <a:rPr lang="fr-FR" altLang="fr-FR" sz="1800" dirty="0"/>
              <a:t>présenté par la même molécule HLA la</a:t>
            </a:r>
          </a:p>
          <a:p>
            <a:pPr eaLnBrk="1" hangingPunct="1">
              <a:spcBef>
                <a:spcPct val="0"/>
              </a:spcBef>
              <a:buClrTx/>
              <a:buSzTx/>
              <a:buFontTx/>
              <a:buNone/>
            </a:pPr>
            <a:r>
              <a:rPr lang="fr-FR" altLang="fr-FR" sz="1800" dirty="0"/>
              <a:t>reconnaissance n’est pas possible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446BC5-0F3A-1952-D437-2F94166F073D}"/>
              </a:ext>
            </a:extLst>
          </p:cNvPr>
          <p:cNvSpPr>
            <a:spLocks noGrp="1"/>
          </p:cNvSpPr>
          <p:nvPr>
            <p:ph type="title"/>
          </p:nvPr>
        </p:nvSpPr>
        <p:spPr/>
        <p:txBody>
          <a:bodyPr/>
          <a:lstStyle/>
          <a:p>
            <a:pPr>
              <a:defRPr/>
            </a:pPr>
            <a:r>
              <a:rPr lang="fr-FR" dirty="0">
                <a:solidFill>
                  <a:srgbClr val="FFFF00"/>
                </a:solidFill>
              </a:rPr>
              <a:t>C- </a:t>
            </a:r>
            <a:r>
              <a:rPr lang="fr-FR" dirty="0" err="1">
                <a:solidFill>
                  <a:srgbClr val="FFFF00"/>
                </a:solidFill>
              </a:rPr>
              <a:t>Immuno</a:t>
            </a:r>
            <a:r>
              <a:rPr lang="fr-FR" dirty="0">
                <a:solidFill>
                  <a:srgbClr val="FFFF00"/>
                </a:solidFill>
              </a:rPr>
              <a:t>-surveillance exercée par les cellules Natural Killer (NK)</a:t>
            </a:r>
          </a:p>
        </p:txBody>
      </p:sp>
      <p:pic>
        <p:nvPicPr>
          <p:cNvPr id="60419" name="Picture 2">
            <a:extLst>
              <a:ext uri="{FF2B5EF4-FFF2-40B4-BE49-F238E27FC236}">
                <a16:creationId xmlns:a16="http://schemas.microsoft.com/office/drawing/2014/main" id="{8770AF36-0F4B-A880-6DAB-DB88AAC2480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09751" y="2071688"/>
            <a:ext cx="4500563" cy="4786312"/>
          </a:xfrm>
          <a:noFill/>
          <a:extLst>
            <a:ext uri="{909E8E84-426E-40DD-AFC4-6F175D3DCCD1}">
              <a14:hiddenFill xmlns:a14="http://schemas.microsoft.com/office/drawing/2010/main">
                <a:solidFill>
                  <a:srgbClr val="FFFFFF"/>
                </a:solidFill>
              </a14:hiddenFill>
            </a:ext>
          </a:extLst>
        </p:spPr>
      </p:pic>
      <p:sp>
        <p:nvSpPr>
          <p:cNvPr id="60420" name="Rectangle 4">
            <a:extLst>
              <a:ext uri="{FF2B5EF4-FFF2-40B4-BE49-F238E27FC236}">
                <a16:creationId xmlns:a16="http://schemas.microsoft.com/office/drawing/2014/main" id="{55494A54-EFD3-FE70-9A00-18D65DF3854D}"/>
              </a:ext>
            </a:extLst>
          </p:cNvPr>
          <p:cNvSpPr>
            <a:spLocks noChangeArrowheads="1"/>
          </p:cNvSpPr>
          <p:nvPr/>
        </p:nvSpPr>
        <p:spPr bwMode="auto">
          <a:xfrm>
            <a:off x="6524626" y="2000251"/>
            <a:ext cx="41433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fr-FR" altLang="fr-FR" sz="1800" dirty="0"/>
              <a:t>Les Lymphocytes NK sont à la limite</a:t>
            </a:r>
          </a:p>
          <a:p>
            <a:pPr eaLnBrk="1" hangingPunct="1">
              <a:spcBef>
                <a:spcPct val="0"/>
              </a:spcBef>
              <a:buClrTx/>
              <a:buSzTx/>
              <a:buFontTx/>
              <a:buNone/>
            </a:pPr>
            <a:r>
              <a:rPr lang="fr-FR" altLang="fr-FR" sz="1800" dirty="0"/>
              <a:t>entre l’immunité innée et acquise.</a:t>
            </a:r>
          </a:p>
          <a:p>
            <a:pPr eaLnBrk="1" hangingPunct="1">
              <a:spcBef>
                <a:spcPct val="0"/>
              </a:spcBef>
              <a:buClrTx/>
              <a:buSzTx/>
              <a:buFontTx/>
              <a:buNone/>
            </a:pPr>
            <a:r>
              <a:rPr lang="fr-FR" altLang="fr-FR" sz="1800" dirty="0"/>
              <a:t>Ces cellules n’ont </a:t>
            </a:r>
            <a:r>
              <a:rPr lang="fr-FR" altLang="fr-FR" sz="1800" b="1" dirty="0"/>
              <a:t>pas de TCR, mais</a:t>
            </a:r>
          </a:p>
          <a:p>
            <a:pPr eaLnBrk="1" hangingPunct="1">
              <a:spcBef>
                <a:spcPct val="0"/>
              </a:spcBef>
              <a:buClrTx/>
              <a:buSzTx/>
              <a:buFontTx/>
              <a:buNone/>
            </a:pPr>
            <a:r>
              <a:rPr lang="fr-FR" altLang="fr-FR" sz="1800" dirty="0"/>
              <a:t>elles ont des récepteurs inhibiteurs ou</a:t>
            </a:r>
          </a:p>
          <a:p>
            <a:pPr eaLnBrk="1" hangingPunct="1">
              <a:spcBef>
                <a:spcPct val="0"/>
              </a:spcBef>
              <a:buClrTx/>
              <a:buSzTx/>
              <a:buFontTx/>
              <a:buNone/>
            </a:pPr>
            <a:r>
              <a:rPr lang="fr-FR" altLang="fr-FR" sz="1800" dirty="0"/>
              <a:t>des récepteurs activateurs appelés</a:t>
            </a:r>
          </a:p>
          <a:p>
            <a:pPr eaLnBrk="1" hangingPunct="1">
              <a:spcBef>
                <a:spcPct val="0"/>
              </a:spcBef>
              <a:buClrTx/>
              <a:buSzTx/>
              <a:buFontTx/>
              <a:buNone/>
            </a:pPr>
            <a:r>
              <a:rPr lang="fr-FR" altLang="fr-FR" sz="1800" b="1" dirty="0" err="1"/>
              <a:t>KIRs</a:t>
            </a:r>
            <a:r>
              <a:rPr lang="fr-FR" altLang="fr-FR" sz="1800" b="1" dirty="0"/>
              <a:t> (Killer-Immunoglobuline-like </a:t>
            </a:r>
            <a:r>
              <a:rPr lang="fr-FR" altLang="fr-FR" sz="1800" dirty="0" err="1"/>
              <a:t>Receptors</a:t>
            </a:r>
            <a:r>
              <a:rPr lang="fr-FR" altLang="fr-FR" sz="1800" dirty="0"/>
              <a:t>).</a:t>
            </a:r>
          </a:p>
          <a:p>
            <a:pPr eaLnBrk="1" hangingPunct="1">
              <a:spcBef>
                <a:spcPct val="0"/>
              </a:spcBef>
              <a:buClrTx/>
              <a:buSzTx/>
              <a:buFontTx/>
              <a:buNone/>
            </a:pPr>
            <a:r>
              <a:rPr lang="fr-FR" altLang="fr-FR" sz="1800" dirty="0"/>
              <a:t>L’action des cellules NK ne va intéresser que les molécules </a:t>
            </a:r>
            <a:r>
              <a:rPr lang="fr-FR" altLang="fr-FR" sz="1800" b="1" dirty="0"/>
              <a:t>HLA de classe I.</a:t>
            </a:r>
            <a:endParaRPr lang="fr-FR" altLang="fr-FR"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9680E707-64A5-39BA-2E33-40F8E64CB7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95263"/>
            <a:ext cx="11830050" cy="646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883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7EC762B-E28F-C0DA-DBD3-7177A58CD1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9116" y="614149"/>
            <a:ext cx="9621671" cy="5827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666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B4C81073-BB00-4574-2D47-28658B2AF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97" y="242618"/>
            <a:ext cx="10522424" cy="7720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997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8D99CD-D789-F58F-A1DE-14D3E9A4B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6317" y="0"/>
            <a:ext cx="8789158" cy="6858000"/>
          </a:xfrm>
          <a:prstGeom prst="rect">
            <a:avLst/>
          </a:prstGeom>
        </p:spPr>
      </p:pic>
    </p:spTree>
    <p:extLst>
      <p:ext uri="{BB962C8B-B14F-4D97-AF65-F5344CB8AC3E}">
        <p14:creationId xmlns:p14="http://schemas.microsoft.com/office/powerpoint/2010/main" val="271527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857D92-F0EA-474A-50FA-389E38252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866" y="0"/>
            <a:ext cx="9840035" cy="6858000"/>
          </a:xfrm>
          <a:prstGeom prst="rect">
            <a:avLst/>
          </a:prstGeom>
        </p:spPr>
      </p:pic>
    </p:spTree>
    <p:extLst>
      <p:ext uri="{BB962C8B-B14F-4D97-AF65-F5344CB8AC3E}">
        <p14:creationId xmlns:p14="http://schemas.microsoft.com/office/powerpoint/2010/main" val="3931567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EC42D2-99B7-2A74-33CF-4E68D5A92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6191" y="0"/>
            <a:ext cx="9123529" cy="6858000"/>
          </a:xfrm>
          <a:prstGeom prst="rect">
            <a:avLst/>
          </a:prstGeom>
        </p:spPr>
      </p:pic>
    </p:spTree>
    <p:extLst>
      <p:ext uri="{BB962C8B-B14F-4D97-AF65-F5344CB8AC3E}">
        <p14:creationId xmlns:p14="http://schemas.microsoft.com/office/powerpoint/2010/main" val="3074975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5DF9CA-B848-4263-7DBF-5FD1522357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2197" y="0"/>
            <a:ext cx="9082585" cy="6858000"/>
          </a:xfrm>
          <a:prstGeom prst="rect">
            <a:avLst/>
          </a:prstGeom>
        </p:spPr>
      </p:pic>
    </p:spTree>
    <p:extLst>
      <p:ext uri="{BB962C8B-B14F-4D97-AF65-F5344CB8AC3E}">
        <p14:creationId xmlns:p14="http://schemas.microsoft.com/office/powerpoint/2010/main" val="4093824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9302A2-3A89-8463-4C0F-9C5211CDBE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934" y="0"/>
            <a:ext cx="9935570" cy="6858000"/>
          </a:xfrm>
          <a:prstGeom prst="rect">
            <a:avLst/>
          </a:prstGeom>
        </p:spPr>
      </p:pic>
    </p:spTree>
    <p:extLst>
      <p:ext uri="{BB962C8B-B14F-4D97-AF65-F5344CB8AC3E}">
        <p14:creationId xmlns:p14="http://schemas.microsoft.com/office/powerpoint/2010/main" val="3040402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14B0881-C8F2-5901-D659-C8AE949716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0695" y="485578"/>
            <a:ext cx="8471824" cy="6133586"/>
          </a:xfrm>
        </p:spPr>
      </p:pic>
    </p:spTree>
    <p:extLst>
      <p:ext uri="{BB962C8B-B14F-4D97-AF65-F5344CB8AC3E}">
        <p14:creationId xmlns:p14="http://schemas.microsoft.com/office/powerpoint/2010/main" val="1902038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02EFDCB-9531-4877-764A-021149A4FE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88" y="0"/>
            <a:ext cx="1021534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832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AA4970F-78BE-B4C9-3A04-2622347036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524000"/>
            <a:ext cx="118300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880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280648C-7A6D-F737-22E5-8E0DD3764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701493" y="655093"/>
            <a:ext cx="9183058" cy="5726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033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8C0C6EA-7A70-4698-D7C5-7079E3A25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519" y="0"/>
            <a:ext cx="9956041" cy="6858000"/>
          </a:xfrm>
          <a:prstGeom prst="rect">
            <a:avLst/>
          </a:prstGeom>
        </p:spPr>
      </p:pic>
    </p:spTree>
    <p:extLst>
      <p:ext uri="{BB962C8B-B14F-4D97-AF65-F5344CB8AC3E}">
        <p14:creationId xmlns:p14="http://schemas.microsoft.com/office/powerpoint/2010/main" val="232447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22260F-724C-0CAE-394F-CA152850CC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0436" y="272955"/>
            <a:ext cx="8946107" cy="6858000"/>
          </a:xfrm>
          <a:prstGeom prst="rect">
            <a:avLst/>
          </a:prstGeom>
        </p:spPr>
      </p:pic>
    </p:spTree>
    <p:extLst>
      <p:ext uri="{BB962C8B-B14F-4D97-AF65-F5344CB8AC3E}">
        <p14:creationId xmlns:p14="http://schemas.microsoft.com/office/powerpoint/2010/main" val="1431561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30E737E-CB6A-06E3-1CC0-781556F55E9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5750" y="511791"/>
            <a:ext cx="10414095" cy="6118249"/>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444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0EFA1D5F-B20E-D6B4-C531-01F4F67FF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650" y="1052810"/>
            <a:ext cx="5705475" cy="38290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8" name="Titre 1">
            <a:extLst>
              <a:ext uri="{FF2B5EF4-FFF2-40B4-BE49-F238E27FC236}">
                <a16:creationId xmlns:a16="http://schemas.microsoft.com/office/drawing/2014/main" id="{72106B42-C75C-A84A-F181-355BC8878162}"/>
              </a:ext>
            </a:extLst>
          </p:cNvPr>
          <p:cNvSpPr>
            <a:spLocks noGrp="1"/>
          </p:cNvSpPr>
          <p:nvPr>
            <p:ph type="title"/>
          </p:nvPr>
        </p:nvSpPr>
        <p:spPr>
          <a:xfrm>
            <a:off x="457200" y="292100"/>
            <a:ext cx="8229600" cy="1384300"/>
          </a:xfrm>
        </p:spPr>
        <p:txBody>
          <a:bodyPr/>
          <a:lstStyle/>
          <a:p>
            <a:pPr>
              <a:defRPr/>
            </a:pPr>
            <a:r>
              <a:rPr lang="fr-FR" b="1" dirty="0">
                <a:solidFill>
                  <a:srgbClr val="FF0000"/>
                </a:solidFill>
              </a:rPr>
              <a:t>B- Sélection Thymique</a:t>
            </a:r>
          </a:p>
        </p:txBody>
      </p:sp>
      <p:sp>
        <p:nvSpPr>
          <p:cNvPr id="9" name="Rectangle 4">
            <a:extLst>
              <a:ext uri="{FF2B5EF4-FFF2-40B4-BE49-F238E27FC236}">
                <a16:creationId xmlns:a16="http://schemas.microsoft.com/office/drawing/2014/main" id="{60262800-F6E9-1303-5D96-16BD3402D928}"/>
              </a:ext>
            </a:extLst>
          </p:cNvPr>
          <p:cNvSpPr>
            <a:spLocks noGrp="1" noChangeArrowheads="1"/>
          </p:cNvSpPr>
          <p:nvPr>
            <p:ph idx="1"/>
          </p:nvPr>
        </p:nvSpPr>
        <p:spPr bwMode="auto">
          <a:xfrm>
            <a:off x="6570259" y="1676399"/>
            <a:ext cx="4682319" cy="233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fr-FR" altLang="fr-FR" sz="1800" dirty="0"/>
              <a:t>Les lymphocytes T ont un rôle</a:t>
            </a:r>
          </a:p>
          <a:p>
            <a:pPr eaLnBrk="1" hangingPunct="1">
              <a:spcBef>
                <a:spcPct val="0"/>
              </a:spcBef>
              <a:buClrTx/>
              <a:buSzTx/>
              <a:buFontTx/>
              <a:buNone/>
            </a:pPr>
            <a:r>
              <a:rPr lang="fr-FR" altLang="fr-FR" sz="1800" dirty="0"/>
              <a:t>primordial dans la défense</a:t>
            </a:r>
          </a:p>
          <a:p>
            <a:pPr eaLnBrk="1" hangingPunct="1">
              <a:spcBef>
                <a:spcPct val="0"/>
              </a:spcBef>
              <a:buClrTx/>
              <a:buSzTx/>
              <a:buFontTx/>
              <a:buNone/>
            </a:pPr>
            <a:r>
              <a:rPr lang="fr-FR" altLang="fr-FR" sz="1800" dirty="0"/>
              <a:t>immunitaire, il faut donc qu’ils soient </a:t>
            </a:r>
            <a:r>
              <a:rPr lang="fr-FR" altLang="fr-FR" sz="1800" b="1" dirty="0"/>
              <a:t>éduqués à </a:t>
            </a:r>
          </a:p>
          <a:p>
            <a:pPr eaLnBrk="1" hangingPunct="1">
              <a:spcBef>
                <a:spcPct val="0"/>
              </a:spcBef>
              <a:buClrTx/>
              <a:buSzTx/>
              <a:buFontTx/>
              <a:buNone/>
            </a:pPr>
            <a:r>
              <a:rPr lang="fr-FR" altLang="fr-FR" sz="1800" b="1" dirty="0"/>
              <a:t>reconnaître le non-soi</a:t>
            </a:r>
          </a:p>
          <a:p>
            <a:pPr eaLnBrk="1" hangingPunct="1">
              <a:spcBef>
                <a:spcPct val="0"/>
              </a:spcBef>
              <a:buClrTx/>
              <a:buSzTx/>
              <a:buFontTx/>
              <a:buNone/>
            </a:pPr>
            <a:r>
              <a:rPr lang="fr-FR" altLang="fr-FR" sz="1800" dirty="0"/>
              <a:t>mais pas qu’ils se retournent contre le </a:t>
            </a:r>
            <a:r>
              <a:rPr lang="fr-FR" altLang="fr-FR" sz="1800" b="1" dirty="0"/>
              <a:t>soi. La sélection thymique à pour</a:t>
            </a:r>
          </a:p>
          <a:p>
            <a:pPr eaLnBrk="1" hangingPunct="1">
              <a:spcBef>
                <a:spcPct val="0"/>
              </a:spcBef>
              <a:buClrTx/>
              <a:buSzTx/>
              <a:buFontTx/>
              <a:buNone/>
            </a:pPr>
            <a:r>
              <a:rPr lang="fr-FR" altLang="fr-FR" sz="1800" dirty="0"/>
              <a:t>rôle de garder les « bons »</a:t>
            </a:r>
          </a:p>
          <a:p>
            <a:pPr eaLnBrk="1" hangingPunct="1">
              <a:spcBef>
                <a:spcPct val="0"/>
              </a:spcBef>
              <a:buClrTx/>
              <a:buSzTx/>
              <a:buFontTx/>
              <a:buNone/>
            </a:pPr>
            <a:r>
              <a:rPr lang="fr-FR" altLang="fr-FR" sz="1800" dirty="0"/>
              <a:t>Lymphocytes T.</a:t>
            </a:r>
          </a:p>
        </p:txBody>
      </p:sp>
      <p:sp>
        <p:nvSpPr>
          <p:cNvPr id="11" name="TextBox 10">
            <a:extLst>
              <a:ext uri="{FF2B5EF4-FFF2-40B4-BE49-F238E27FC236}">
                <a16:creationId xmlns:a16="http://schemas.microsoft.com/office/drawing/2014/main" id="{609CADB6-92EB-4622-2B48-153515776DA0}"/>
              </a:ext>
            </a:extLst>
          </p:cNvPr>
          <p:cNvSpPr txBox="1"/>
          <p:nvPr/>
        </p:nvSpPr>
        <p:spPr>
          <a:xfrm>
            <a:off x="839338" y="5158859"/>
            <a:ext cx="10072046" cy="646331"/>
          </a:xfrm>
          <a:prstGeom prst="rect">
            <a:avLst/>
          </a:prstGeom>
          <a:noFill/>
        </p:spPr>
        <p:txBody>
          <a:bodyPr wrap="square">
            <a:spAutoFit/>
          </a:bodyPr>
          <a:lstStyle/>
          <a:p>
            <a:pPr eaLnBrk="1" hangingPunct="1">
              <a:spcBef>
                <a:spcPct val="0"/>
              </a:spcBef>
              <a:buClrTx/>
              <a:buSzTx/>
              <a:buFontTx/>
              <a:buNone/>
            </a:pPr>
            <a:r>
              <a:rPr lang="fr-FR" altLang="fr-FR" sz="1800" dirty="0"/>
              <a:t>Les Lymphocytes T proviennent de la moelle osseuse. Au départ ils sont </a:t>
            </a:r>
            <a:r>
              <a:rPr lang="fr-FR" altLang="fr-FR" sz="1800" b="1" dirty="0"/>
              <a:t>double positif (CD4+, </a:t>
            </a:r>
            <a:r>
              <a:rPr lang="fr-FR" altLang="fr-FR" sz="1800" dirty="0"/>
              <a:t>CD8+). La sélection des Lymphocytes T se passe en deux étapes :</a:t>
            </a:r>
          </a:p>
        </p:txBody>
      </p:sp>
    </p:spTree>
    <p:extLst>
      <p:ext uri="{BB962C8B-B14F-4D97-AF65-F5344CB8AC3E}">
        <p14:creationId xmlns:p14="http://schemas.microsoft.com/office/powerpoint/2010/main" val="27186390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3484</TotalTime>
  <Words>2334</Words>
  <Application>Microsoft Office PowerPoint</Application>
  <PresentationFormat>Widescreen</PresentationFormat>
  <Paragraphs>113</Paragraphs>
  <Slides>19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Sélection Thymique</vt:lpstr>
      <vt:lpstr>PowerPoint Presentation</vt:lpstr>
      <vt:lpstr>C- Immuno-surveillance exercée par les cellules Natural Killer (NK)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baya guermouche</dc:creator>
  <cp:lastModifiedBy>baya guermouche</cp:lastModifiedBy>
  <cp:revision>9</cp:revision>
  <dcterms:created xsi:type="dcterms:W3CDTF">2024-02-24T20:54:08Z</dcterms:created>
  <dcterms:modified xsi:type="dcterms:W3CDTF">2025-05-04T10:25:30Z</dcterms:modified>
</cp:coreProperties>
</file>