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70" r:id="rId10"/>
    <p:sldId id="264" r:id="rId11"/>
    <p:sldId id="265" r:id="rId12"/>
    <p:sldId id="266" r:id="rId13"/>
    <p:sldId id="267" r:id="rId14"/>
    <p:sldId id="268" r:id="rId15"/>
    <p:sldId id="269" r:id="rId1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70"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ectangle à coins arrondis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ous-titr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p:txBody>
          <a:bodyPr/>
          <a:lstStyle/>
          <a:p>
            <a:fld id="{C779E765-1C50-4B74-B631-8EB7F0BC6ADC}" type="datetimeFigureOut">
              <a:rPr lang="fr-FR" smtClean="0"/>
              <a:pPr/>
              <a:t>24/02/2023</a:t>
            </a:fld>
            <a:endParaRPr lang="fr-FR"/>
          </a:p>
        </p:txBody>
      </p:sp>
      <p:sp>
        <p:nvSpPr>
          <p:cNvPr id="17" name="Espace réservé du pied de page 16"/>
          <p:cNvSpPr>
            <a:spLocks noGrp="1"/>
          </p:cNvSpPr>
          <p:nvPr>
            <p:ph type="ftr" sz="quarter" idx="11"/>
          </p:nvPr>
        </p:nvSpPr>
        <p:spPr/>
        <p:txBody>
          <a:bodyPr/>
          <a:lstStyle/>
          <a:p>
            <a:endParaRPr lang="fr-FR"/>
          </a:p>
        </p:txBody>
      </p:sp>
      <p:sp>
        <p:nvSpPr>
          <p:cNvPr id="29" name="Espace réservé du numéro de diapositive 28"/>
          <p:cNvSpPr>
            <a:spLocks noGrp="1"/>
          </p:cNvSpPr>
          <p:nvPr>
            <p:ph type="sldNum" sz="quarter" idx="12"/>
          </p:nvPr>
        </p:nvSpPr>
        <p:spPr/>
        <p:txBody>
          <a:bodyPr lIns="0" tIns="0" rIns="0" bIns="0">
            <a:noAutofit/>
          </a:bodyPr>
          <a:lstStyle>
            <a:lvl1pPr>
              <a:defRPr sz="1400">
                <a:solidFill>
                  <a:srgbClr val="FFFFFF"/>
                </a:solidFill>
              </a:defRPr>
            </a:lvl1pPr>
          </a:lstStyle>
          <a:p>
            <a:fld id="{5C9D2242-84FC-4C0E-AFD0-F379851BACCF}" type="slidenum">
              <a:rPr lang="fr-FR" smtClean="0"/>
              <a:pPr/>
              <a:t>‹N°›</a:t>
            </a:fld>
            <a:endParaRPr lang="fr-FR"/>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779E765-1C50-4B74-B631-8EB7F0BC6ADC}" type="datetimeFigureOut">
              <a:rPr lang="fr-FR" smtClean="0"/>
              <a:pPr/>
              <a:t>24/02/2023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C9D2242-84FC-4C0E-AFD0-F379851BACCF}"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41"/>
            <a:ext cx="201168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914400" y="274640"/>
            <a:ext cx="55626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779E765-1C50-4B74-B631-8EB7F0BC6ADC}" type="datetimeFigureOut">
              <a:rPr lang="fr-FR" smtClean="0"/>
              <a:pPr/>
              <a:t>24/02/2023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C9D2242-84FC-4C0E-AFD0-F379851BACCF}"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4" name="Espace réservé de la date 3"/>
          <p:cNvSpPr>
            <a:spLocks noGrp="1"/>
          </p:cNvSpPr>
          <p:nvPr>
            <p:ph type="dt" sz="half" idx="10"/>
          </p:nvPr>
        </p:nvSpPr>
        <p:spPr/>
        <p:txBody>
          <a:bodyPr/>
          <a:lstStyle/>
          <a:p>
            <a:fld id="{C779E765-1C50-4B74-B631-8EB7F0BC6ADC}" type="datetimeFigureOut">
              <a:rPr lang="fr-FR" smtClean="0"/>
              <a:pPr/>
              <a:t>24/02/2023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C9D2242-84FC-4C0E-AFD0-F379851BACCF}" type="slidenum">
              <a:rPr lang="fr-FR" smtClean="0"/>
              <a:pPr/>
              <a:t>‹N°›</a:t>
            </a:fld>
            <a:endParaRPr lang="fr-FR"/>
          </a:p>
        </p:txBody>
      </p:sp>
      <p:sp>
        <p:nvSpPr>
          <p:cNvPr id="8" name="Espace réservé du contenu 7"/>
          <p:cNvSpPr>
            <a:spLocks noGrp="1"/>
          </p:cNvSpPr>
          <p:nvPr>
            <p:ph sz="quarter" idx="1"/>
          </p:nvPr>
        </p:nvSpPr>
        <p:spPr>
          <a:xfrm>
            <a:off x="914400" y="1447800"/>
            <a:ext cx="777240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ectangle à coins arrondis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C779E765-1C50-4B74-B631-8EB7F0BC6ADC}" type="datetimeFigureOut">
              <a:rPr lang="fr-FR" smtClean="0"/>
              <a:pPr/>
              <a:t>24/02/2023</a:t>
            </a:fld>
            <a:endParaRPr lang="fr-FR"/>
          </a:p>
        </p:txBody>
      </p:sp>
      <p:sp>
        <p:nvSpPr>
          <p:cNvPr id="5" name="Espace réservé du pied de page 4"/>
          <p:cNvSpPr>
            <a:spLocks noGrp="1"/>
          </p:cNvSpPr>
          <p:nvPr>
            <p:ph type="ftr" sz="quarter" idx="11"/>
          </p:nvPr>
        </p:nvSpPr>
        <p:spPr>
          <a:xfrm>
            <a:off x="800100" y="6172200"/>
            <a:ext cx="4000500" cy="457200"/>
          </a:xfrm>
        </p:spPr>
        <p:txBody>
          <a:bodyPr/>
          <a:lstStyle/>
          <a:p>
            <a:endParaRPr lang="fr-FR"/>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146304" y="6208776"/>
            <a:ext cx="457200" cy="457200"/>
          </a:xfrm>
        </p:spPr>
        <p:txBody>
          <a:bodyPr/>
          <a:lstStyle/>
          <a:p>
            <a:fld id="{5C9D2242-84FC-4C0E-AFD0-F379851BACCF}"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C779E765-1C50-4B74-B631-8EB7F0BC6ADC}" type="datetimeFigureOut">
              <a:rPr lang="fr-FR" smtClean="0"/>
              <a:pPr/>
              <a:t>24/02/2023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C9D2242-84FC-4C0E-AFD0-F379851BACCF}" type="slidenum">
              <a:rPr lang="fr-FR" smtClean="0"/>
              <a:pPr/>
              <a:t>‹N°›</a:t>
            </a:fld>
            <a:endParaRPr lang="fr-FR"/>
          </a:p>
        </p:txBody>
      </p:sp>
      <p:sp>
        <p:nvSpPr>
          <p:cNvPr id="9" name="Espace réservé du contenu 8"/>
          <p:cNvSpPr>
            <a:spLocks noGrp="1"/>
          </p:cNvSpPr>
          <p:nvPr>
            <p:ph sz="quarter" idx="1"/>
          </p:nvPr>
        </p:nvSpPr>
        <p:spPr>
          <a:xfrm>
            <a:off x="914400" y="1447800"/>
            <a:ext cx="374904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933950" y="1447800"/>
            <a:ext cx="374904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914400" y="273050"/>
            <a:ext cx="7772400" cy="1143000"/>
          </a:xfrm>
        </p:spPr>
        <p:txBody>
          <a:bodyPr anchor="b" anchorCtr="0"/>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7" name="Espace réservé de la date 6"/>
          <p:cNvSpPr>
            <a:spLocks noGrp="1"/>
          </p:cNvSpPr>
          <p:nvPr>
            <p:ph type="dt" sz="half" idx="10"/>
          </p:nvPr>
        </p:nvSpPr>
        <p:spPr/>
        <p:txBody>
          <a:bodyPr/>
          <a:lstStyle/>
          <a:p>
            <a:fld id="{C779E765-1C50-4B74-B631-8EB7F0BC6ADC}" type="datetimeFigureOut">
              <a:rPr lang="fr-FR" smtClean="0"/>
              <a:pPr/>
              <a:t>24/02/2023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5C9D2242-84FC-4C0E-AFD0-F379851BACCF}" type="slidenum">
              <a:rPr lang="fr-FR" smtClean="0"/>
              <a:pPr/>
              <a:t>‹N°›</a:t>
            </a:fld>
            <a:endParaRPr lang="fr-FR"/>
          </a:p>
        </p:txBody>
      </p:sp>
      <p:sp>
        <p:nvSpPr>
          <p:cNvPr id="11" name="Espace réservé du contenu 10"/>
          <p:cNvSpPr>
            <a:spLocks noGrp="1"/>
          </p:cNvSpPr>
          <p:nvPr>
            <p:ph sz="half" idx="2"/>
          </p:nvPr>
        </p:nvSpPr>
        <p:spPr>
          <a:xfrm>
            <a:off x="914400" y="2247900"/>
            <a:ext cx="3733800" cy="38862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4"/>
          </p:nvPr>
        </p:nvSpPr>
        <p:spPr>
          <a:xfrm>
            <a:off x="4953000" y="2247900"/>
            <a:ext cx="3733800" cy="38862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C779E765-1C50-4B74-B631-8EB7F0BC6ADC}" type="datetimeFigureOut">
              <a:rPr lang="fr-FR" smtClean="0"/>
              <a:pPr/>
              <a:t>24/02/2023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5C9D2242-84FC-4C0E-AFD0-F379851BACCF}"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779E765-1C50-4B74-B631-8EB7F0BC6ADC}" type="datetimeFigureOut">
              <a:rPr lang="fr-FR" smtClean="0"/>
              <a:pPr/>
              <a:t>24/02/2023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5C9D2242-84FC-4C0E-AFD0-F379851BACCF}"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ectangle à coins arrondis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914400" y="273050"/>
            <a:ext cx="7772400" cy="1143000"/>
          </a:xfrm>
        </p:spPr>
        <p:txBody>
          <a:bodyPr anchor="b" anchorCtr="0"/>
          <a:lstStyle>
            <a:lvl1pPr algn="l">
              <a:buNone/>
              <a:defRPr sz="4000" b="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C779E765-1C50-4B74-B631-8EB7F0BC6ADC}" type="datetimeFigureOut">
              <a:rPr lang="fr-FR" smtClean="0"/>
              <a:pPr/>
              <a:t>24/02/2023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C9D2242-84FC-4C0E-AFD0-F379851BACCF}" type="slidenum">
              <a:rPr lang="fr-FR" smtClean="0"/>
              <a:pPr/>
              <a:t>‹N°›</a:t>
            </a:fld>
            <a:endParaRPr lang="fr-FR"/>
          </a:p>
        </p:txBody>
      </p:sp>
      <p:sp>
        <p:nvSpPr>
          <p:cNvPr id="11" name="Espace réservé du contenu 10"/>
          <p:cNvSpPr>
            <a:spLocks noGrp="1"/>
          </p:cNvSpPr>
          <p:nvPr>
            <p:ph sz="quarter" idx="1"/>
          </p:nvPr>
        </p:nvSpPr>
        <p:spPr>
          <a:xfrm>
            <a:off x="2971800" y="1600200"/>
            <a:ext cx="5715000" cy="44958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C779E765-1C50-4B74-B631-8EB7F0BC6ADC}" type="datetimeFigureOut">
              <a:rPr lang="fr-FR" smtClean="0"/>
              <a:pPr/>
              <a:t>24/02/2023</a:t>
            </a:fld>
            <a:endParaRPr lang="fr-FR"/>
          </a:p>
        </p:txBody>
      </p:sp>
      <p:sp>
        <p:nvSpPr>
          <p:cNvPr id="6" name="Espace réservé du pied de page 5"/>
          <p:cNvSpPr>
            <a:spLocks noGrp="1"/>
          </p:cNvSpPr>
          <p:nvPr>
            <p:ph type="ftr" sz="quarter" idx="11"/>
          </p:nvPr>
        </p:nvSpPr>
        <p:spPr>
          <a:xfrm>
            <a:off x="914400" y="6172200"/>
            <a:ext cx="3886200" cy="457200"/>
          </a:xfrm>
        </p:spPr>
        <p:txBody>
          <a:bodyPr/>
          <a:lstStyle/>
          <a:p>
            <a:endParaRPr lang="fr-FR"/>
          </a:p>
        </p:txBody>
      </p:sp>
      <p:sp>
        <p:nvSpPr>
          <p:cNvPr id="7" name="Espace réservé du numéro de diapositive 6"/>
          <p:cNvSpPr>
            <a:spLocks noGrp="1"/>
          </p:cNvSpPr>
          <p:nvPr>
            <p:ph type="sldNum" sz="quarter" idx="12"/>
          </p:nvPr>
        </p:nvSpPr>
        <p:spPr>
          <a:xfrm>
            <a:off x="146304" y="6208776"/>
            <a:ext cx="457200" cy="457200"/>
          </a:xfrm>
        </p:spPr>
        <p:txBody>
          <a:bodyPr/>
          <a:lstStyle/>
          <a:p>
            <a:fld id="{5C9D2242-84FC-4C0E-AFD0-F379851BACCF}" type="slidenum">
              <a:rPr lang="fr-FR" smtClean="0"/>
              <a:pPr/>
              <a:t>‹N°›</a:t>
            </a:fld>
            <a:endParaRPr lang="fr-FR"/>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Espace réservé pour une image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fr-FR" smtClean="0"/>
              <a:t>Cliquez sur l'icône pour ajouter une image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ectangle à coins arrondis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Espace réservé du titre 21"/>
          <p:cNvSpPr>
            <a:spLocks noGrp="1"/>
          </p:cNvSpPr>
          <p:nvPr>
            <p:ph type="title"/>
          </p:nvPr>
        </p:nvSpPr>
        <p:spPr>
          <a:xfrm>
            <a:off x="914400" y="274638"/>
            <a:ext cx="7772400" cy="1143000"/>
          </a:xfrm>
          <a:prstGeom prst="rect">
            <a:avLst/>
          </a:prstGeom>
        </p:spPr>
        <p:txBody>
          <a:bodyPr bIns="91440" anchor="b" anchorCtr="0">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C779E765-1C50-4B74-B631-8EB7F0BC6ADC}" type="datetimeFigureOut">
              <a:rPr lang="fr-FR" smtClean="0"/>
              <a:pPr/>
              <a:t>24/02/2023</a:t>
            </a:fld>
            <a:endParaRPr lang="fr-FR"/>
          </a:p>
        </p:txBody>
      </p:sp>
      <p:sp>
        <p:nvSpPr>
          <p:cNvPr id="3" name="Espace réservé du pied de page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fr-FR"/>
          </a:p>
        </p:txBody>
      </p:sp>
      <p:sp>
        <p:nvSpPr>
          <p:cNvPr id="23" name="Espace réservé du numéro de diapositive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5C9D2242-84FC-4C0E-AFD0-F379851BACCF}"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p:txBody>
          <a:bodyPr>
            <a:normAutofit fontScale="62500" lnSpcReduction="20000"/>
          </a:bodyPr>
          <a:lstStyle/>
          <a:p>
            <a:r>
              <a:rPr lang="fr-FR" sz="8800" dirty="0" err="1" smtClean="0"/>
              <a:t>Uk</a:t>
            </a:r>
            <a:r>
              <a:rPr lang="fr-FR" sz="8800" dirty="0" smtClean="0"/>
              <a:t> vs US</a:t>
            </a:r>
          </a:p>
          <a:p>
            <a:r>
              <a:rPr lang="fr-FR" sz="8800" dirty="0" smtClean="0"/>
              <a:t>English </a:t>
            </a:r>
            <a:r>
              <a:rPr lang="fr-FR" sz="8800" dirty="0" err="1" smtClean="0"/>
              <a:t>language</a:t>
            </a:r>
            <a:r>
              <a:rPr lang="fr-FR" sz="8800" dirty="0" smtClean="0"/>
              <a:t> </a:t>
            </a:r>
            <a:endParaRPr lang="fr-FR" sz="8800" dirty="0"/>
          </a:p>
        </p:txBody>
      </p:sp>
      <p:sp>
        <p:nvSpPr>
          <p:cNvPr id="2" name="Titre 1"/>
          <p:cNvSpPr>
            <a:spLocks noGrp="1"/>
          </p:cNvSpPr>
          <p:nvPr>
            <p:ph type="ctrTitle"/>
          </p:nvPr>
        </p:nvSpPr>
        <p:spPr/>
        <p:txBody>
          <a:bodyPr/>
          <a:lstStyle/>
          <a:p>
            <a:r>
              <a:rPr lang="fr-FR" dirty="0" err="1" smtClean="0"/>
              <a:t>Chapter</a:t>
            </a:r>
            <a:r>
              <a:rPr lang="fr-FR" dirty="0" smtClean="0"/>
              <a:t> 2 </a:t>
            </a:r>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914400" y="285728"/>
            <a:ext cx="7772400" cy="5734072"/>
          </a:xfrm>
        </p:spPr>
        <p:txBody>
          <a:bodyPr/>
          <a:lstStyle/>
          <a:p>
            <a:r>
              <a:rPr lang="fr-FR" b="1" dirty="0" err="1" smtClean="0">
                <a:solidFill>
                  <a:srgbClr val="00B050"/>
                </a:solidFill>
              </a:rPr>
              <a:t>Tenses</a:t>
            </a:r>
            <a:endParaRPr lang="fr-FR" b="1" dirty="0" smtClean="0">
              <a:solidFill>
                <a:srgbClr val="00B050"/>
              </a:solidFill>
            </a:endParaRPr>
          </a:p>
          <a:p>
            <a:r>
              <a:rPr lang="en-US" dirty="0" smtClean="0"/>
              <a:t>Use of past simple and present perfect tenses.</a:t>
            </a:r>
          </a:p>
          <a:p>
            <a:r>
              <a:rPr lang="en-US" dirty="0" smtClean="0"/>
              <a:t>  </a:t>
            </a:r>
            <a:r>
              <a:rPr lang="en-US" dirty="0" smtClean="0">
                <a:solidFill>
                  <a:srgbClr val="FF0000"/>
                </a:solidFill>
              </a:rPr>
              <a:t>present perfect</a:t>
            </a:r>
            <a:r>
              <a:rPr lang="en-US" dirty="0" smtClean="0">
                <a:solidFill>
                  <a:srgbClr val="00B050"/>
                </a:solidFill>
              </a:rPr>
              <a:t>: have / has + verb( past participle)</a:t>
            </a:r>
          </a:p>
          <a:p>
            <a:pPr>
              <a:buNone/>
            </a:pPr>
            <a:endParaRPr lang="en-US" dirty="0" smtClean="0"/>
          </a:p>
          <a:p>
            <a:r>
              <a:rPr lang="en-US" dirty="0" smtClean="0"/>
              <a:t>     </a:t>
            </a:r>
            <a:r>
              <a:rPr lang="en-US" dirty="0" smtClean="0">
                <a:solidFill>
                  <a:srgbClr val="C00000"/>
                </a:solidFill>
              </a:rPr>
              <a:t>In American English </a:t>
            </a:r>
            <a:r>
              <a:rPr lang="en-US" dirty="0" smtClean="0"/>
              <a:t>these two tenses are often interchangeable in conditions where only the present perfect can be used </a:t>
            </a:r>
            <a:r>
              <a:rPr lang="en-US" dirty="0" smtClean="0">
                <a:solidFill>
                  <a:srgbClr val="C00000"/>
                </a:solidFill>
              </a:rPr>
              <a:t>in British English. </a:t>
            </a:r>
          </a:p>
          <a:p>
            <a:r>
              <a:rPr lang="en-US" dirty="0" smtClean="0">
                <a:solidFill>
                  <a:srgbClr val="C00000"/>
                </a:solidFill>
              </a:rPr>
              <a:t>Ex: </a:t>
            </a:r>
          </a:p>
          <a:p>
            <a:r>
              <a:rPr lang="en-US" dirty="0" smtClean="0">
                <a:solidFill>
                  <a:srgbClr val="C00000"/>
                </a:solidFill>
              </a:rPr>
              <a:t>If I’ve just eaten a big meal and someone asked me if I wanted dessert.     I would say :</a:t>
            </a:r>
          </a:p>
          <a:p>
            <a:r>
              <a:rPr lang="en-US" dirty="0" smtClean="0"/>
              <a:t>No thanks, I have eaten too much  (BE)</a:t>
            </a:r>
          </a:p>
          <a:p>
            <a:r>
              <a:rPr lang="fr-FR" dirty="0" smtClean="0"/>
              <a:t>No </a:t>
            </a:r>
            <a:r>
              <a:rPr lang="fr-FR" dirty="0" err="1" smtClean="0"/>
              <a:t>thanks</a:t>
            </a:r>
            <a:r>
              <a:rPr lang="fr-FR" dirty="0" smtClean="0"/>
              <a:t>,  I </a:t>
            </a:r>
            <a:r>
              <a:rPr lang="fr-FR" dirty="0" err="1" smtClean="0"/>
              <a:t>ate</a:t>
            </a:r>
            <a:r>
              <a:rPr lang="fr-FR" dirty="0" smtClean="0"/>
              <a:t> </a:t>
            </a:r>
            <a:r>
              <a:rPr lang="fr-FR" dirty="0" err="1" smtClean="0"/>
              <a:t>too</a:t>
            </a:r>
            <a:r>
              <a:rPr lang="fr-FR" dirty="0" smtClean="0"/>
              <a:t> </a:t>
            </a:r>
            <a:r>
              <a:rPr lang="fr-FR" dirty="0" err="1" smtClean="0"/>
              <a:t>much</a:t>
            </a:r>
            <a:r>
              <a:rPr lang="fr-FR" dirty="0" smtClean="0"/>
              <a:t>   (AM)</a:t>
            </a:r>
          </a:p>
          <a:p>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914400" y="357166"/>
            <a:ext cx="7772400" cy="5662634"/>
          </a:xfrm>
        </p:spPr>
        <p:txBody>
          <a:bodyPr/>
          <a:lstStyle/>
          <a:p>
            <a:r>
              <a:rPr lang="fr-FR" dirty="0" smtClean="0">
                <a:solidFill>
                  <a:srgbClr val="00B050"/>
                </a:solidFill>
              </a:rPr>
              <a:t>Collective </a:t>
            </a:r>
            <a:r>
              <a:rPr lang="fr-FR" dirty="0" err="1" smtClean="0">
                <a:solidFill>
                  <a:srgbClr val="00B050"/>
                </a:solidFill>
              </a:rPr>
              <a:t>nouns</a:t>
            </a:r>
            <a:r>
              <a:rPr lang="fr-FR" dirty="0" smtClean="0">
                <a:solidFill>
                  <a:srgbClr val="00B050"/>
                </a:solidFill>
              </a:rPr>
              <a:t>: </a:t>
            </a:r>
          </a:p>
          <a:p>
            <a:r>
              <a:rPr lang="fr-FR" dirty="0" err="1" smtClean="0"/>
              <a:t>Which</a:t>
            </a:r>
            <a:r>
              <a:rPr lang="fr-FR" dirty="0" smtClean="0"/>
              <a:t> are </a:t>
            </a:r>
            <a:r>
              <a:rPr lang="fr-FR" dirty="0" err="1" smtClean="0"/>
              <a:t>nouns</a:t>
            </a:r>
            <a:r>
              <a:rPr lang="fr-FR" dirty="0" smtClean="0"/>
              <a:t> </a:t>
            </a:r>
            <a:r>
              <a:rPr lang="fr-FR" dirty="0" err="1" smtClean="0"/>
              <a:t>refer</a:t>
            </a:r>
            <a:r>
              <a:rPr lang="fr-FR" dirty="0" smtClean="0"/>
              <a:t> to a group of </a:t>
            </a:r>
            <a:r>
              <a:rPr lang="fr-FR" dirty="0" err="1" smtClean="0"/>
              <a:t>things</a:t>
            </a:r>
            <a:r>
              <a:rPr lang="fr-FR" dirty="0" smtClean="0"/>
              <a:t> </a:t>
            </a:r>
            <a:r>
              <a:rPr lang="fr-FR" dirty="0" err="1" smtClean="0"/>
              <a:t>like</a:t>
            </a:r>
            <a:r>
              <a:rPr lang="fr-FR" dirty="0" smtClean="0"/>
              <a:t> a group of </a:t>
            </a:r>
            <a:r>
              <a:rPr lang="fr-FR" dirty="0" err="1" smtClean="0"/>
              <a:t>students</a:t>
            </a:r>
            <a:r>
              <a:rPr lang="fr-FR" dirty="0" smtClean="0"/>
              <a:t> </a:t>
            </a:r>
            <a:r>
              <a:rPr lang="fr-FR" dirty="0" err="1" smtClean="0"/>
              <a:t>is</a:t>
            </a:r>
            <a:r>
              <a:rPr lang="fr-FR" dirty="0" smtClean="0"/>
              <a:t> </a:t>
            </a:r>
            <a:r>
              <a:rPr lang="fr-FR" dirty="0" err="1" smtClean="0"/>
              <a:t>called</a:t>
            </a:r>
            <a:r>
              <a:rPr lang="fr-FR" dirty="0" smtClean="0"/>
              <a:t> a class </a:t>
            </a:r>
          </a:p>
          <a:p>
            <a:r>
              <a:rPr lang="fr-FR" dirty="0" smtClean="0"/>
              <a:t>Team , </a:t>
            </a:r>
            <a:r>
              <a:rPr lang="fr-FR" dirty="0" err="1" smtClean="0"/>
              <a:t>family</a:t>
            </a:r>
            <a:r>
              <a:rPr lang="fr-FR" dirty="0" smtClean="0"/>
              <a:t>, </a:t>
            </a:r>
            <a:r>
              <a:rPr lang="fr-FR" dirty="0" err="1" smtClean="0"/>
              <a:t>crowd</a:t>
            </a:r>
            <a:r>
              <a:rPr lang="fr-FR" dirty="0" smtClean="0"/>
              <a:t> , audience ,…………..</a:t>
            </a:r>
          </a:p>
          <a:p>
            <a:endParaRPr lang="fr-FR" dirty="0" smtClean="0">
              <a:solidFill>
                <a:srgbClr val="00B050"/>
              </a:solidFill>
            </a:endParaRPr>
          </a:p>
          <a:p>
            <a:r>
              <a:rPr lang="fr-FR" dirty="0" smtClean="0">
                <a:solidFill>
                  <a:srgbClr val="00B050"/>
                </a:solidFill>
              </a:rPr>
              <a:t>In American </a:t>
            </a:r>
            <a:r>
              <a:rPr lang="fr-FR" dirty="0" smtClean="0"/>
              <a:t>English collective </a:t>
            </a:r>
            <a:r>
              <a:rPr lang="fr-FR" dirty="0" err="1" smtClean="0"/>
              <a:t>nouns</a:t>
            </a:r>
            <a:r>
              <a:rPr lang="fr-FR" dirty="0" smtClean="0"/>
              <a:t> are </a:t>
            </a:r>
            <a:r>
              <a:rPr lang="fr-FR" dirty="0" err="1" smtClean="0"/>
              <a:t>singular</a:t>
            </a:r>
            <a:r>
              <a:rPr lang="fr-FR" dirty="0" smtClean="0"/>
              <a:t> </a:t>
            </a:r>
          </a:p>
          <a:p>
            <a:pPr>
              <a:buFontTx/>
              <a:buChar char="-"/>
            </a:pPr>
            <a:r>
              <a:rPr lang="fr-FR" dirty="0" smtClean="0"/>
              <a:t>The team has </a:t>
            </a:r>
            <a:r>
              <a:rPr lang="fr-FR" dirty="0" err="1" smtClean="0"/>
              <a:t>asked</a:t>
            </a:r>
            <a:r>
              <a:rPr lang="fr-FR" dirty="0" smtClean="0"/>
              <a:t> for more </a:t>
            </a:r>
            <a:r>
              <a:rPr lang="fr-FR" dirty="0" err="1" smtClean="0"/>
              <a:t>resources</a:t>
            </a:r>
            <a:r>
              <a:rPr lang="fr-FR" dirty="0" smtClean="0"/>
              <a:t>.</a:t>
            </a:r>
          </a:p>
          <a:p>
            <a:pPr>
              <a:buFontTx/>
              <a:buChar char="-"/>
            </a:pPr>
            <a:r>
              <a:rPr lang="fr-FR" dirty="0" smtClean="0"/>
              <a:t>This band </a:t>
            </a:r>
            <a:r>
              <a:rPr lang="fr-FR" dirty="0" err="1" smtClean="0"/>
              <a:t>is</a:t>
            </a:r>
            <a:r>
              <a:rPr lang="fr-FR" dirty="0" smtClean="0"/>
              <a:t> </a:t>
            </a:r>
            <a:r>
              <a:rPr lang="fr-FR" dirty="0" err="1" smtClean="0"/>
              <a:t>really</a:t>
            </a:r>
            <a:r>
              <a:rPr lang="fr-FR" dirty="0" smtClean="0"/>
              <a:t> good .</a:t>
            </a:r>
          </a:p>
          <a:p>
            <a:pPr>
              <a:buFontTx/>
              <a:buChar char="-"/>
            </a:pPr>
            <a:r>
              <a:rPr lang="fr-FR" dirty="0" smtClean="0"/>
              <a:t>The class </a:t>
            </a:r>
            <a:r>
              <a:rPr lang="fr-FR" dirty="0" err="1" smtClean="0"/>
              <a:t>is</a:t>
            </a:r>
            <a:r>
              <a:rPr lang="fr-FR" dirty="0" smtClean="0"/>
              <a:t> meeting </a:t>
            </a:r>
            <a:r>
              <a:rPr lang="fr-FR" dirty="0" err="1" smtClean="0"/>
              <a:t>at</a:t>
            </a:r>
            <a:r>
              <a:rPr lang="fr-FR" dirty="0" smtClean="0"/>
              <a:t> the </a:t>
            </a:r>
            <a:r>
              <a:rPr lang="fr-FR" dirty="0" err="1" smtClean="0"/>
              <a:t>library</a:t>
            </a:r>
            <a:r>
              <a:rPr lang="fr-FR" dirty="0" smtClean="0"/>
              <a:t> </a:t>
            </a:r>
            <a:r>
              <a:rPr lang="fr-FR" dirty="0" err="1" smtClean="0"/>
              <a:t>after</a:t>
            </a:r>
            <a:r>
              <a:rPr lang="fr-FR" dirty="0" smtClean="0"/>
              <a:t> lunch.</a:t>
            </a:r>
          </a:p>
          <a:p>
            <a:r>
              <a:rPr lang="fr-FR" dirty="0" smtClean="0">
                <a:solidFill>
                  <a:srgbClr val="00B050"/>
                </a:solidFill>
              </a:rPr>
              <a:t>In British English  </a:t>
            </a:r>
            <a:r>
              <a:rPr lang="fr-FR" dirty="0" err="1" smtClean="0"/>
              <a:t>they</a:t>
            </a:r>
            <a:r>
              <a:rPr lang="fr-FR" dirty="0" smtClean="0"/>
              <a:t> are </a:t>
            </a:r>
            <a:r>
              <a:rPr lang="fr-FR" dirty="0" err="1" smtClean="0"/>
              <a:t>singular</a:t>
            </a:r>
            <a:r>
              <a:rPr lang="fr-FR" dirty="0" smtClean="0"/>
              <a:t> or plural </a:t>
            </a:r>
          </a:p>
          <a:p>
            <a:pPr>
              <a:buNone/>
            </a:pPr>
            <a:r>
              <a:rPr lang="fr-FR" dirty="0" smtClean="0">
                <a:solidFill>
                  <a:srgbClr val="00B050"/>
                </a:solidFill>
              </a:rPr>
              <a:t>  -</a:t>
            </a:r>
            <a:r>
              <a:rPr lang="fr-FR" dirty="0" err="1" smtClean="0"/>
              <a:t>my</a:t>
            </a:r>
            <a:r>
              <a:rPr lang="fr-FR" dirty="0" smtClean="0"/>
              <a:t> </a:t>
            </a:r>
            <a:r>
              <a:rPr lang="fr-FR" dirty="0" err="1" smtClean="0"/>
              <a:t>family</a:t>
            </a:r>
            <a:r>
              <a:rPr lang="fr-FR" dirty="0" smtClean="0"/>
              <a:t> </a:t>
            </a:r>
            <a:r>
              <a:rPr lang="fr-FR" dirty="0" err="1" smtClean="0"/>
              <a:t>is</a:t>
            </a:r>
            <a:r>
              <a:rPr lang="fr-FR" dirty="0" smtClean="0"/>
              <a:t> </a:t>
            </a:r>
            <a:r>
              <a:rPr lang="fr-FR" dirty="0" err="1" smtClean="0"/>
              <a:t>coming</a:t>
            </a:r>
            <a:r>
              <a:rPr lang="fr-FR" dirty="0" smtClean="0"/>
              <a:t> </a:t>
            </a:r>
            <a:r>
              <a:rPr lang="fr-FR" dirty="0" err="1" smtClean="0"/>
              <a:t>tonight</a:t>
            </a:r>
            <a:r>
              <a:rPr lang="fr-FR" dirty="0" smtClean="0"/>
              <a:t> </a:t>
            </a:r>
          </a:p>
          <a:p>
            <a:pPr>
              <a:buNone/>
            </a:pPr>
            <a:r>
              <a:rPr lang="fr-FR" dirty="0" smtClean="0">
                <a:solidFill>
                  <a:srgbClr val="00B050"/>
                </a:solidFill>
              </a:rPr>
              <a:t>  -</a:t>
            </a:r>
            <a:r>
              <a:rPr lang="fr-FR" dirty="0" err="1" smtClean="0"/>
              <a:t>my</a:t>
            </a:r>
            <a:r>
              <a:rPr lang="fr-FR" dirty="0" smtClean="0"/>
              <a:t> </a:t>
            </a:r>
            <a:r>
              <a:rPr lang="fr-FR" dirty="0" err="1" smtClean="0"/>
              <a:t>famliy</a:t>
            </a:r>
            <a:r>
              <a:rPr lang="fr-FR" dirty="0" smtClean="0"/>
              <a:t> are </a:t>
            </a:r>
            <a:r>
              <a:rPr lang="fr-FR" dirty="0" err="1" smtClean="0"/>
              <a:t>coming</a:t>
            </a:r>
            <a:r>
              <a:rPr lang="fr-FR" dirty="0" smtClean="0"/>
              <a:t> </a:t>
            </a:r>
            <a:r>
              <a:rPr lang="fr-FR" dirty="0" err="1" smtClean="0"/>
              <a:t>tonight</a:t>
            </a:r>
            <a:r>
              <a:rPr lang="fr-FR" dirty="0" smtClean="0"/>
              <a:t> </a:t>
            </a:r>
          </a:p>
          <a:p>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p:txBody>
          <a:bodyPr/>
          <a:lstStyle/>
          <a:p>
            <a:r>
              <a:rPr lang="fr-FR" sz="4400" b="1" dirty="0" err="1" smtClean="0">
                <a:solidFill>
                  <a:schemeClr val="accent1"/>
                </a:solidFill>
              </a:rPr>
              <a:t>Neither</a:t>
            </a:r>
            <a:r>
              <a:rPr lang="fr-FR" sz="4400" b="1" dirty="0" smtClean="0">
                <a:solidFill>
                  <a:schemeClr val="accent1"/>
                </a:solidFill>
              </a:rPr>
              <a:t> British </a:t>
            </a:r>
            <a:r>
              <a:rPr lang="fr-FR" sz="4400" b="1" dirty="0" err="1" smtClean="0">
                <a:solidFill>
                  <a:schemeClr val="accent1"/>
                </a:solidFill>
              </a:rPr>
              <a:t>nor</a:t>
            </a:r>
            <a:r>
              <a:rPr lang="fr-FR" sz="4400" b="1" dirty="0" smtClean="0">
                <a:solidFill>
                  <a:schemeClr val="accent1"/>
                </a:solidFill>
              </a:rPr>
              <a:t> American </a:t>
            </a:r>
            <a:r>
              <a:rPr lang="fr-FR" sz="4400" b="1" dirty="0" err="1" smtClean="0">
                <a:solidFill>
                  <a:schemeClr val="accent1"/>
                </a:solidFill>
              </a:rPr>
              <a:t>grammar</a:t>
            </a:r>
            <a:r>
              <a:rPr lang="fr-FR" sz="4400" b="1" dirty="0" smtClean="0">
                <a:solidFill>
                  <a:schemeClr val="accent1"/>
                </a:solidFill>
              </a:rPr>
              <a:t> </a:t>
            </a:r>
            <a:r>
              <a:rPr lang="fr-FR" sz="4400" b="1" dirty="0" err="1" smtClean="0">
                <a:solidFill>
                  <a:schemeClr val="accent1"/>
                </a:solidFill>
              </a:rPr>
              <a:t>is</a:t>
            </a:r>
            <a:r>
              <a:rPr lang="fr-FR" sz="4400" b="1" dirty="0" smtClean="0">
                <a:solidFill>
                  <a:schemeClr val="accent1"/>
                </a:solidFill>
              </a:rPr>
              <a:t> </a:t>
            </a:r>
            <a:r>
              <a:rPr lang="fr-FR" sz="4400" b="1" dirty="0" err="1" smtClean="0">
                <a:solidFill>
                  <a:schemeClr val="accent1"/>
                </a:solidFill>
              </a:rPr>
              <a:t>better</a:t>
            </a:r>
            <a:r>
              <a:rPr lang="fr-FR" sz="4400" b="1" dirty="0" smtClean="0">
                <a:solidFill>
                  <a:schemeClr val="accent1"/>
                </a:solidFill>
              </a:rPr>
              <a:t> </a:t>
            </a:r>
          </a:p>
          <a:p>
            <a:r>
              <a:rPr lang="fr-FR" sz="4400" b="1" dirty="0" smtClean="0">
                <a:solidFill>
                  <a:schemeClr val="accent1"/>
                </a:solidFill>
              </a:rPr>
              <a:t>Use </a:t>
            </a:r>
            <a:r>
              <a:rPr lang="fr-FR" sz="4400" b="1" dirty="0" err="1" smtClean="0">
                <a:solidFill>
                  <a:schemeClr val="accent1"/>
                </a:solidFill>
              </a:rPr>
              <a:t>either</a:t>
            </a:r>
            <a:r>
              <a:rPr lang="fr-FR" sz="4400" b="1" dirty="0" smtClean="0">
                <a:solidFill>
                  <a:schemeClr val="accent1"/>
                </a:solidFill>
              </a:rPr>
              <a:t> British or American not the </a:t>
            </a:r>
            <a:r>
              <a:rPr lang="fr-FR" sz="4400" b="1" dirty="0" err="1" smtClean="0">
                <a:solidFill>
                  <a:schemeClr val="accent1"/>
                </a:solidFill>
              </a:rPr>
              <a:t>both</a:t>
            </a:r>
            <a:r>
              <a:rPr lang="fr-FR" sz="4400" b="1" dirty="0" smtClean="0">
                <a:solidFill>
                  <a:schemeClr val="accent1"/>
                </a:solidFill>
              </a:rPr>
              <a:t> </a:t>
            </a:r>
          </a:p>
          <a:p>
            <a:endParaRPr lang="fr-FR" sz="4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p:txBody>
          <a:bodyPr>
            <a:normAutofit/>
          </a:bodyPr>
          <a:lstStyle/>
          <a:p>
            <a:r>
              <a:rPr lang="fr-FR" sz="7200" dirty="0" err="1" smtClean="0">
                <a:solidFill>
                  <a:srgbClr val="7030A0"/>
                </a:solidFill>
                <a:effectLst>
                  <a:glow rad="101600">
                    <a:schemeClr val="accent2">
                      <a:satMod val="175000"/>
                      <a:alpha val="40000"/>
                    </a:schemeClr>
                  </a:glow>
                </a:effectLst>
                <a:latin typeface="Algerian" pitchFamily="82" charset="0"/>
              </a:rPr>
              <a:t>Let’s</a:t>
            </a:r>
            <a:r>
              <a:rPr lang="fr-FR" sz="7200" dirty="0" smtClean="0">
                <a:solidFill>
                  <a:srgbClr val="7030A0"/>
                </a:solidFill>
                <a:effectLst>
                  <a:glow rad="101600">
                    <a:schemeClr val="accent2">
                      <a:satMod val="175000"/>
                      <a:alpha val="40000"/>
                    </a:schemeClr>
                  </a:glow>
                </a:effectLst>
                <a:latin typeface="Algerian" pitchFamily="82" charset="0"/>
              </a:rPr>
              <a:t> </a:t>
            </a:r>
            <a:r>
              <a:rPr lang="fr-FR" sz="7200" dirty="0" err="1" smtClean="0">
                <a:solidFill>
                  <a:srgbClr val="7030A0"/>
                </a:solidFill>
                <a:effectLst>
                  <a:glow rad="101600">
                    <a:schemeClr val="accent2">
                      <a:satMod val="175000"/>
                      <a:alpha val="40000"/>
                    </a:schemeClr>
                  </a:glow>
                </a:effectLst>
                <a:latin typeface="Algerian" pitchFamily="82" charset="0"/>
              </a:rPr>
              <a:t>practise</a:t>
            </a:r>
            <a:r>
              <a:rPr lang="fr-FR" sz="7200" dirty="0" smtClean="0">
                <a:solidFill>
                  <a:srgbClr val="7030A0"/>
                </a:solidFill>
                <a:effectLst>
                  <a:glow rad="101600">
                    <a:schemeClr val="accent2">
                      <a:satMod val="175000"/>
                      <a:alpha val="40000"/>
                    </a:schemeClr>
                  </a:glow>
                </a:effectLst>
                <a:latin typeface="Algerian" pitchFamily="82" charset="0"/>
              </a:rPr>
              <a:t> </a:t>
            </a:r>
            <a:r>
              <a:rPr lang="fr-FR" sz="7200" dirty="0" err="1" smtClean="0">
                <a:solidFill>
                  <a:srgbClr val="7030A0"/>
                </a:solidFill>
                <a:effectLst>
                  <a:glow rad="101600">
                    <a:schemeClr val="accent2">
                      <a:satMod val="175000"/>
                      <a:alpha val="40000"/>
                    </a:schemeClr>
                  </a:glow>
                </a:effectLst>
                <a:latin typeface="Algerian" pitchFamily="82" charset="0"/>
              </a:rPr>
              <a:t>now</a:t>
            </a:r>
            <a:r>
              <a:rPr lang="fr-FR" sz="7200" dirty="0" smtClean="0">
                <a:solidFill>
                  <a:srgbClr val="7030A0"/>
                </a:solidFill>
                <a:effectLst>
                  <a:glow rad="101600">
                    <a:schemeClr val="accent2">
                      <a:satMod val="175000"/>
                      <a:alpha val="40000"/>
                    </a:schemeClr>
                  </a:glow>
                </a:effectLst>
                <a:latin typeface="Algerian" pitchFamily="82" charset="0"/>
              </a:rPr>
              <a:t> </a:t>
            </a:r>
            <a:endParaRPr lang="fr-FR" sz="7200" dirty="0">
              <a:solidFill>
                <a:srgbClr val="7030A0"/>
              </a:solidFill>
              <a:effectLst>
                <a:glow rad="101600">
                  <a:schemeClr val="accent2">
                    <a:satMod val="175000"/>
                    <a:alpha val="40000"/>
                  </a:schemeClr>
                </a:glow>
              </a:effectLst>
              <a:latin typeface="Algerian" pitchFamily="82"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800" dirty="0" err="1" smtClean="0">
                <a:solidFill>
                  <a:schemeClr val="tx1"/>
                </a:solidFill>
              </a:rPr>
              <a:t>Activity</a:t>
            </a:r>
            <a:r>
              <a:rPr lang="fr-FR" sz="2800" dirty="0" smtClean="0">
                <a:solidFill>
                  <a:schemeClr val="tx1"/>
                </a:solidFill>
              </a:rPr>
              <a:t> one: </a:t>
            </a:r>
            <a:r>
              <a:rPr lang="en-US" sz="2800" dirty="0" smtClean="0">
                <a:solidFill>
                  <a:schemeClr val="tx1"/>
                </a:solidFill>
              </a:rPr>
              <a:t>Decide whether the sentence is written in </a:t>
            </a:r>
            <a:r>
              <a:rPr lang="en-US" sz="2800" b="1" dirty="0" smtClean="0">
                <a:solidFill>
                  <a:schemeClr val="tx1"/>
                </a:solidFill>
              </a:rPr>
              <a:t>British</a:t>
            </a:r>
            <a:r>
              <a:rPr lang="en-US" sz="2800" dirty="0" smtClean="0">
                <a:solidFill>
                  <a:schemeClr val="tx1"/>
                </a:solidFill>
              </a:rPr>
              <a:t> or </a:t>
            </a:r>
            <a:r>
              <a:rPr lang="en-US" sz="2800" b="1" dirty="0" smtClean="0">
                <a:solidFill>
                  <a:schemeClr val="tx1"/>
                </a:solidFill>
              </a:rPr>
              <a:t>American English</a:t>
            </a:r>
            <a:endParaRPr lang="fr-FR" sz="2800" dirty="0">
              <a:solidFill>
                <a:schemeClr val="tx1"/>
              </a:solidFill>
            </a:endParaRPr>
          </a:p>
        </p:txBody>
      </p:sp>
      <p:sp>
        <p:nvSpPr>
          <p:cNvPr id="3" name="Espace réservé du contenu 2"/>
          <p:cNvSpPr>
            <a:spLocks noGrp="1"/>
          </p:cNvSpPr>
          <p:nvPr>
            <p:ph sz="quarter" idx="1"/>
          </p:nvPr>
        </p:nvSpPr>
        <p:spPr/>
        <p:txBody>
          <a:bodyPr>
            <a:normAutofit fontScale="25000" lnSpcReduction="20000"/>
          </a:bodyPr>
          <a:lstStyle/>
          <a:p>
            <a:r>
              <a:rPr lang="en-US" sz="7200" dirty="0" smtClean="0">
                <a:latin typeface="Times New Roman" pitchFamily="18" charset="0"/>
                <a:cs typeface="Times New Roman" pitchFamily="18" charset="0"/>
              </a:rPr>
              <a:t>English is my </a:t>
            </a:r>
            <a:r>
              <a:rPr lang="en-US" sz="7200" dirty="0" err="1" smtClean="0">
                <a:latin typeface="Times New Roman" pitchFamily="18" charset="0"/>
                <a:cs typeface="Times New Roman" pitchFamily="18" charset="0"/>
              </a:rPr>
              <a:t>favourite</a:t>
            </a:r>
            <a:r>
              <a:rPr lang="en-US" sz="7200" dirty="0" smtClean="0">
                <a:latin typeface="Times New Roman" pitchFamily="18" charset="0"/>
                <a:cs typeface="Times New Roman" pitchFamily="18" charset="0"/>
              </a:rPr>
              <a:t> subject at school. </a:t>
            </a:r>
          </a:p>
          <a:p>
            <a:r>
              <a:rPr lang="en-US" sz="7200" dirty="0" smtClean="0">
                <a:latin typeface="Times New Roman" pitchFamily="18" charset="0"/>
                <a:cs typeface="Times New Roman" pitchFamily="18" charset="0"/>
              </a:rPr>
              <a:t> British English</a:t>
            </a:r>
            <a:br>
              <a:rPr lang="en-US" sz="7200" dirty="0" smtClean="0">
                <a:latin typeface="Times New Roman" pitchFamily="18" charset="0"/>
                <a:cs typeface="Times New Roman" pitchFamily="18" charset="0"/>
              </a:rPr>
            </a:br>
            <a:r>
              <a:rPr lang="en-US" sz="7200" dirty="0" smtClean="0">
                <a:latin typeface="Times New Roman" pitchFamily="18" charset="0"/>
                <a:cs typeface="Times New Roman" pitchFamily="18" charset="0"/>
              </a:rPr>
              <a:t> American English</a:t>
            </a:r>
            <a:br>
              <a:rPr lang="en-US" sz="7200" dirty="0" smtClean="0">
                <a:latin typeface="Times New Roman" pitchFamily="18" charset="0"/>
                <a:cs typeface="Times New Roman" pitchFamily="18" charset="0"/>
              </a:rPr>
            </a:br>
            <a:endParaRPr lang="en-US" sz="7200" dirty="0" smtClean="0">
              <a:latin typeface="Times New Roman" pitchFamily="18" charset="0"/>
              <a:cs typeface="Times New Roman" pitchFamily="18" charset="0"/>
            </a:endParaRPr>
          </a:p>
          <a:p>
            <a:r>
              <a:rPr lang="en-US" sz="7200" dirty="0" smtClean="0">
                <a:latin typeface="Times New Roman" pitchFamily="18" charset="0"/>
                <a:cs typeface="Times New Roman" pitchFamily="18" charset="0"/>
              </a:rPr>
              <a:t>Have you seen Dick's new truck? </a:t>
            </a:r>
          </a:p>
          <a:p>
            <a:r>
              <a:rPr lang="en-US" sz="7200" dirty="0" smtClean="0">
                <a:latin typeface="Times New Roman" pitchFamily="18" charset="0"/>
                <a:cs typeface="Times New Roman" pitchFamily="18" charset="0"/>
              </a:rPr>
              <a:t>British English</a:t>
            </a:r>
            <a:br>
              <a:rPr lang="en-US" sz="7200" dirty="0" smtClean="0">
                <a:latin typeface="Times New Roman" pitchFamily="18" charset="0"/>
                <a:cs typeface="Times New Roman" pitchFamily="18" charset="0"/>
              </a:rPr>
            </a:br>
            <a:r>
              <a:rPr lang="en-US" sz="7200" dirty="0" smtClean="0">
                <a:latin typeface="Times New Roman" pitchFamily="18" charset="0"/>
                <a:cs typeface="Times New Roman" pitchFamily="18" charset="0"/>
              </a:rPr>
              <a:t> American English</a:t>
            </a:r>
            <a:br>
              <a:rPr lang="en-US" sz="7200" dirty="0" smtClean="0">
                <a:latin typeface="Times New Roman" pitchFamily="18" charset="0"/>
                <a:cs typeface="Times New Roman" pitchFamily="18" charset="0"/>
              </a:rPr>
            </a:br>
            <a:endParaRPr lang="en-US" sz="7200" dirty="0" smtClean="0">
              <a:latin typeface="Times New Roman" pitchFamily="18" charset="0"/>
              <a:cs typeface="Times New Roman" pitchFamily="18" charset="0"/>
            </a:endParaRPr>
          </a:p>
          <a:p>
            <a:r>
              <a:rPr lang="en-US" sz="7200" dirty="0" smtClean="0">
                <a:latin typeface="Times New Roman" pitchFamily="18" charset="0"/>
                <a:cs typeface="Times New Roman" pitchFamily="18" charset="0"/>
              </a:rPr>
              <a:t>The park is in the center of our town</a:t>
            </a:r>
          </a:p>
          <a:p>
            <a:r>
              <a:rPr lang="en-US" sz="7200" dirty="0" smtClean="0">
                <a:latin typeface="Times New Roman" pitchFamily="18" charset="0"/>
                <a:cs typeface="Times New Roman" pitchFamily="18" charset="0"/>
              </a:rPr>
              <a:t>. British English</a:t>
            </a:r>
            <a:br>
              <a:rPr lang="en-US" sz="7200" dirty="0" smtClean="0">
                <a:latin typeface="Times New Roman" pitchFamily="18" charset="0"/>
                <a:cs typeface="Times New Roman" pitchFamily="18" charset="0"/>
              </a:rPr>
            </a:br>
            <a:r>
              <a:rPr lang="en-US" sz="7200" dirty="0" smtClean="0">
                <a:latin typeface="Times New Roman" pitchFamily="18" charset="0"/>
                <a:cs typeface="Times New Roman" pitchFamily="18" charset="0"/>
              </a:rPr>
              <a:t> American English</a:t>
            </a:r>
            <a:br>
              <a:rPr lang="en-US" sz="7200" dirty="0" smtClean="0">
                <a:latin typeface="Times New Roman" pitchFamily="18" charset="0"/>
                <a:cs typeface="Times New Roman" pitchFamily="18" charset="0"/>
              </a:rPr>
            </a:br>
            <a:endParaRPr lang="en-US" sz="7200" dirty="0" smtClean="0">
              <a:latin typeface="Times New Roman" pitchFamily="18" charset="0"/>
              <a:cs typeface="Times New Roman" pitchFamily="18" charset="0"/>
            </a:endParaRPr>
          </a:p>
          <a:p>
            <a:r>
              <a:rPr lang="en-US" sz="7200" dirty="0" err="1" smtClean="0">
                <a:latin typeface="Times New Roman" pitchFamily="18" charset="0"/>
                <a:cs typeface="Times New Roman" pitchFamily="18" charset="0"/>
              </a:rPr>
              <a:t>Mr</a:t>
            </a:r>
            <a:r>
              <a:rPr lang="en-US" sz="7200" dirty="0" smtClean="0">
                <a:latin typeface="Times New Roman" pitchFamily="18" charset="0"/>
                <a:cs typeface="Times New Roman" pitchFamily="18" charset="0"/>
              </a:rPr>
              <a:t> Barnes, our caretaker, found my key.</a:t>
            </a:r>
          </a:p>
          <a:p>
            <a:r>
              <a:rPr lang="en-US" sz="7200" dirty="0" smtClean="0">
                <a:latin typeface="Times New Roman" pitchFamily="18" charset="0"/>
                <a:cs typeface="Times New Roman" pitchFamily="18" charset="0"/>
              </a:rPr>
              <a:t> British English</a:t>
            </a:r>
            <a:br>
              <a:rPr lang="en-US" sz="7200" dirty="0" smtClean="0">
                <a:latin typeface="Times New Roman" pitchFamily="18" charset="0"/>
                <a:cs typeface="Times New Roman" pitchFamily="18" charset="0"/>
              </a:rPr>
            </a:br>
            <a:r>
              <a:rPr lang="en-US" sz="7200" dirty="0" smtClean="0">
                <a:latin typeface="Times New Roman" pitchFamily="18" charset="0"/>
                <a:cs typeface="Times New Roman" pitchFamily="18" charset="0"/>
              </a:rPr>
              <a:t> American English</a:t>
            </a:r>
            <a:br>
              <a:rPr lang="en-US" sz="7200" dirty="0" smtClean="0">
                <a:latin typeface="Times New Roman" pitchFamily="18" charset="0"/>
                <a:cs typeface="Times New Roman" pitchFamily="18" charset="0"/>
              </a:rPr>
            </a:br>
            <a:endParaRPr lang="en-US" sz="7200" dirty="0" smtClean="0">
              <a:latin typeface="Times New Roman" pitchFamily="18" charset="0"/>
              <a:cs typeface="Times New Roman" pitchFamily="18" charset="0"/>
            </a:endParaRPr>
          </a:p>
          <a:p>
            <a:r>
              <a:rPr lang="en-US" sz="7200" dirty="0" smtClean="0">
                <a:latin typeface="Times New Roman" pitchFamily="18" charset="0"/>
                <a:cs typeface="Times New Roman" pitchFamily="18" charset="0"/>
              </a:rPr>
              <a:t>I like French fries, they're very crispy. </a:t>
            </a:r>
          </a:p>
          <a:p>
            <a:r>
              <a:rPr lang="en-US" sz="7200" dirty="0" smtClean="0">
                <a:latin typeface="Times New Roman" pitchFamily="18" charset="0"/>
                <a:cs typeface="Times New Roman" pitchFamily="18" charset="0"/>
              </a:rPr>
              <a:t>British English</a:t>
            </a:r>
            <a:br>
              <a:rPr lang="en-US" sz="7200" dirty="0" smtClean="0">
                <a:latin typeface="Times New Roman" pitchFamily="18" charset="0"/>
                <a:cs typeface="Times New Roman" pitchFamily="18" charset="0"/>
              </a:rPr>
            </a:br>
            <a:r>
              <a:rPr lang="en-US" sz="7200" dirty="0" smtClean="0">
                <a:latin typeface="Times New Roman" pitchFamily="18" charset="0"/>
                <a:cs typeface="Times New Roman" pitchFamily="18" charset="0"/>
              </a:rPr>
              <a:t> American English</a:t>
            </a:r>
            <a:r>
              <a:rPr lang="en-US" sz="2800" dirty="0" smtClean="0">
                <a:latin typeface="Times New Roman" pitchFamily="18" charset="0"/>
                <a:cs typeface="Times New Roman" pitchFamily="18" charset="0"/>
              </a:rPr>
              <a:t/>
            </a:r>
            <a:br>
              <a:rPr lang="en-US" sz="2800" dirty="0" smtClean="0">
                <a:latin typeface="Times New Roman" pitchFamily="18" charset="0"/>
                <a:cs typeface="Times New Roman" pitchFamily="18" charset="0"/>
              </a:rPr>
            </a:br>
            <a:endParaRPr lang="en-US" sz="2800" dirty="0" smtClean="0">
              <a:latin typeface="Times New Roman" pitchFamily="18" charset="0"/>
              <a:cs typeface="Times New Roman" pitchFamily="18" charset="0"/>
            </a:endParaRPr>
          </a:p>
          <a:p>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914400" y="357166"/>
            <a:ext cx="7772400" cy="5662634"/>
          </a:xfrm>
        </p:spPr>
        <p:txBody>
          <a:bodyPr>
            <a:normAutofit fontScale="85000" lnSpcReduction="20000"/>
          </a:bodyPr>
          <a:lstStyle/>
          <a:p>
            <a:r>
              <a:rPr lang="en-US" sz="2400" dirty="0" smtClean="0"/>
              <a:t>Have you seen the latest movie?</a:t>
            </a:r>
          </a:p>
          <a:p>
            <a:r>
              <a:rPr lang="en-US" sz="2400" dirty="0" smtClean="0"/>
              <a:t> British English</a:t>
            </a:r>
            <a:br>
              <a:rPr lang="en-US" sz="2400" dirty="0" smtClean="0"/>
            </a:br>
            <a:r>
              <a:rPr lang="en-US" sz="2400" dirty="0" smtClean="0"/>
              <a:t> American English</a:t>
            </a:r>
            <a:br>
              <a:rPr lang="en-US" sz="2400" dirty="0" smtClean="0"/>
            </a:br>
            <a:endParaRPr lang="en-US" sz="2400" dirty="0" smtClean="0"/>
          </a:p>
          <a:p>
            <a:r>
              <a:rPr lang="en-US" sz="2400" dirty="0" smtClean="0"/>
              <a:t>I've passed this test. So I'll get my driving </a:t>
            </a:r>
            <a:r>
              <a:rPr lang="en-US" sz="2400" dirty="0" err="1" smtClean="0"/>
              <a:t>licence</a:t>
            </a:r>
            <a:r>
              <a:rPr lang="en-US" sz="2400" dirty="0" smtClean="0"/>
              <a:t> very soon</a:t>
            </a:r>
          </a:p>
          <a:p>
            <a:r>
              <a:rPr lang="en-US" sz="2400" dirty="0" smtClean="0"/>
              <a:t>. British English</a:t>
            </a:r>
            <a:br>
              <a:rPr lang="en-US" sz="2400" dirty="0" smtClean="0"/>
            </a:br>
            <a:r>
              <a:rPr lang="en-US" sz="2400" dirty="0" smtClean="0"/>
              <a:t> American English</a:t>
            </a:r>
            <a:br>
              <a:rPr lang="en-US" sz="2400" dirty="0" smtClean="0"/>
            </a:br>
            <a:endParaRPr lang="en-US" sz="2400" dirty="0" smtClean="0"/>
          </a:p>
          <a:p>
            <a:r>
              <a:rPr lang="en-US" sz="2400" dirty="0" smtClean="0"/>
              <a:t>The accident happened because the blue car didn't stop at the traffic lights.</a:t>
            </a:r>
          </a:p>
          <a:p>
            <a:r>
              <a:rPr lang="en-US" sz="2400" dirty="0" smtClean="0"/>
              <a:t> British English</a:t>
            </a:r>
            <a:br>
              <a:rPr lang="en-US" sz="2400" dirty="0" smtClean="0"/>
            </a:br>
            <a:r>
              <a:rPr lang="en-US" sz="2400" dirty="0" smtClean="0"/>
              <a:t> American English</a:t>
            </a:r>
            <a:br>
              <a:rPr lang="en-US" sz="2400" dirty="0" smtClean="0"/>
            </a:br>
            <a:endParaRPr lang="en-US" sz="2400" dirty="0" smtClean="0"/>
          </a:p>
          <a:p>
            <a:r>
              <a:rPr lang="en-US" sz="2400" dirty="0" smtClean="0"/>
              <a:t>Tom told me to get off the Underground at Tower </a:t>
            </a:r>
            <a:r>
              <a:rPr lang="en-US" sz="2400" dirty="0" err="1" smtClean="0"/>
              <a:t>Hil</a:t>
            </a:r>
            <a:endParaRPr lang="en-US" sz="2400" dirty="0" smtClean="0"/>
          </a:p>
          <a:p>
            <a:r>
              <a:rPr lang="en-US" sz="2400" dirty="0" smtClean="0"/>
              <a:t>l. British English</a:t>
            </a:r>
            <a:br>
              <a:rPr lang="en-US" sz="2400" dirty="0" smtClean="0"/>
            </a:br>
            <a:r>
              <a:rPr lang="en-US" sz="2400" dirty="0" smtClean="0"/>
              <a:t> American English</a:t>
            </a:r>
            <a:br>
              <a:rPr lang="en-US" sz="2400" dirty="0" smtClean="0"/>
            </a:br>
            <a:endParaRPr lang="en-US" sz="2400" dirty="0" smtClean="0"/>
          </a:p>
          <a:p>
            <a:r>
              <a:rPr lang="en-US" sz="2400" dirty="0" smtClean="0"/>
              <a:t>We have to hand in our résumé by Friday. </a:t>
            </a:r>
          </a:p>
          <a:p>
            <a:r>
              <a:rPr lang="en-US" sz="2400" dirty="0" smtClean="0"/>
              <a:t>British English</a:t>
            </a:r>
            <a:br>
              <a:rPr lang="en-US" sz="2400" dirty="0" smtClean="0"/>
            </a:br>
            <a:r>
              <a:rPr lang="en-US" sz="2400" dirty="0" smtClean="0"/>
              <a:t> American English</a:t>
            </a:r>
          </a:p>
          <a:p>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p:txBody>
          <a:bodyPr/>
          <a:lstStyle/>
          <a:p>
            <a:r>
              <a:rPr lang="en-US" dirty="0" smtClean="0"/>
              <a:t>The wide use of English has made it an international language</a:t>
            </a:r>
          </a:p>
          <a:p>
            <a:pPr>
              <a:buNone/>
            </a:pPr>
            <a:r>
              <a:rPr lang="en-US" dirty="0" smtClean="0"/>
              <a:t>in diplomacy, international trade and tourism. Nowadays, English is more and more becoming the key to technology, science and </a:t>
            </a:r>
            <a:r>
              <a:rPr lang="fr-FR" dirty="0" smtClean="0"/>
              <a:t>communication.</a:t>
            </a:r>
          </a:p>
          <a:p>
            <a:pPr>
              <a:buNone/>
            </a:pPr>
            <a:r>
              <a:rPr lang="en-US" dirty="0" smtClean="0"/>
              <a:t>     The importance of knowing the differences between British</a:t>
            </a:r>
          </a:p>
          <a:p>
            <a:pPr>
              <a:buNone/>
            </a:pPr>
            <a:r>
              <a:rPr lang="en-US" dirty="0" smtClean="0"/>
              <a:t>and American English seems to be worth studying.</a:t>
            </a:r>
          </a:p>
          <a:p>
            <a:pPr>
              <a:buNone/>
            </a:pPr>
            <a:r>
              <a:rPr lang="en-US" dirty="0" smtClean="0"/>
              <a:t>This is why in today’s lesson , we will answer several questions :</a:t>
            </a:r>
          </a:p>
          <a:p>
            <a:r>
              <a:rPr lang="en-US" dirty="0" smtClean="0"/>
              <a:t>1-At which level British and American varieties mainly differ?</a:t>
            </a:r>
          </a:p>
          <a:p>
            <a:r>
              <a:rPr lang="en-US" dirty="0" smtClean="0"/>
              <a:t>2-Which of the two varieties is most used among our EFL students?</a:t>
            </a:r>
            <a:endParaRPr lang="fr-FR" dirty="0"/>
          </a:p>
        </p:txBody>
      </p:sp>
      <p:sp>
        <p:nvSpPr>
          <p:cNvPr id="4" name="ZoneTexte 3"/>
          <p:cNvSpPr txBox="1"/>
          <p:nvPr/>
        </p:nvSpPr>
        <p:spPr>
          <a:xfrm>
            <a:off x="1000100" y="785794"/>
            <a:ext cx="4071966" cy="707886"/>
          </a:xfrm>
          <a:prstGeom prst="rect">
            <a:avLst/>
          </a:prstGeom>
          <a:noFill/>
        </p:spPr>
        <p:txBody>
          <a:bodyPr wrap="square" rtlCol="0">
            <a:spAutoFit/>
          </a:bodyPr>
          <a:lstStyle/>
          <a:p>
            <a:r>
              <a:rPr lang="fr-FR" sz="4000" dirty="0" smtClean="0">
                <a:solidFill>
                  <a:srgbClr val="FF0000"/>
                </a:solidFill>
              </a:rPr>
              <a:t>Introduction</a:t>
            </a:r>
            <a:r>
              <a:rPr lang="fr-FR" dirty="0" smtClean="0"/>
              <a:t> </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914400" y="500042"/>
            <a:ext cx="7772400" cy="5519758"/>
          </a:xfrm>
        </p:spPr>
        <p:txBody>
          <a:bodyPr/>
          <a:lstStyle/>
          <a:p>
            <a:r>
              <a:rPr lang="en-US" dirty="0" smtClean="0"/>
              <a:t>These two questions may lead to formulate the following hypotheses:</a:t>
            </a:r>
          </a:p>
          <a:p>
            <a:r>
              <a:rPr lang="en-US" dirty="0" smtClean="0"/>
              <a:t>1-The differences may be at Phonology, Vocabulary, Grammar and </a:t>
            </a:r>
            <a:r>
              <a:rPr lang="fr-FR" dirty="0" err="1" smtClean="0"/>
              <a:t>Semantic</a:t>
            </a:r>
            <a:r>
              <a:rPr lang="fr-FR" dirty="0" smtClean="0"/>
              <a:t> </a:t>
            </a:r>
            <a:r>
              <a:rPr lang="fr-FR" dirty="0" err="1" smtClean="0"/>
              <a:t>level</a:t>
            </a:r>
            <a:r>
              <a:rPr lang="fr-FR" dirty="0" smtClean="0"/>
              <a:t>.</a:t>
            </a:r>
          </a:p>
          <a:p>
            <a:r>
              <a:rPr lang="en-US" dirty="0" smtClean="0"/>
              <a:t>2-EFL learners may use American English rather than British English because of the expansion of American movies.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p:txBody>
          <a:bodyPr/>
          <a:lstStyle/>
          <a:p>
            <a:r>
              <a:rPr lang="en-US" dirty="0" smtClean="0"/>
              <a:t>We can say that: </a:t>
            </a:r>
          </a:p>
          <a:p>
            <a:r>
              <a:rPr lang="en-US" dirty="0" smtClean="0"/>
              <a:t>        British and American English have variants of English as a whole; the differences do not only affect the pronunciation; but also other levels like grammar, writing, semantics and </a:t>
            </a:r>
            <a:r>
              <a:rPr lang="en-US" dirty="0" err="1" smtClean="0"/>
              <a:t>lexics</a:t>
            </a: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914400" y="285728"/>
            <a:ext cx="7772400" cy="5734072"/>
          </a:xfrm>
        </p:spPr>
        <p:txBody>
          <a:bodyPr>
            <a:normAutofit/>
          </a:bodyPr>
          <a:lstStyle/>
          <a:p>
            <a:r>
              <a:rPr lang="en-US" dirty="0" smtClean="0"/>
              <a:t> </a:t>
            </a:r>
            <a:r>
              <a:rPr lang="en-US" dirty="0" err="1" smtClean="0"/>
              <a:t>Abdelrrahim</a:t>
            </a:r>
            <a:r>
              <a:rPr lang="en-US" dirty="0" smtClean="0"/>
              <a:t>  </a:t>
            </a:r>
            <a:r>
              <a:rPr lang="en-US" dirty="0" err="1" smtClean="0"/>
              <a:t>Safae</a:t>
            </a:r>
            <a:r>
              <a:rPr lang="en-US" dirty="0" smtClean="0"/>
              <a:t> in her research paper  asks students about their preferred variety. In this </a:t>
            </a:r>
            <a:r>
              <a:rPr lang="en-US" dirty="0" err="1" smtClean="0"/>
              <a:t>respect,the</a:t>
            </a:r>
            <a:r>
              <a:rPr lang="en-US" dirty="0" smtClean="0"/>
              <a:t> results show that 51.85% of students prefer the British variety because they find it more formal and “prestigious”, more standard, original, comprehensive and has good intonation. Also, they can understand it better than the American English. However, 48.14% like the American variety. They claim that  the American variety is easier to understand and it is more practical </a:t>
            </a:r>
            <a:r>
              <a:rPr lang="fr-FR" dirty="0" err="1" smtClean="0"/>
              <a:t>than</a:t>
            </a:r>
            <a:r>
              <a:rPr lang="fr-FR" dirty="0" smtClean="0"/>
              <a:t> the British English.</a:t>
            </a: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The </a:t>
            </a:r>
            <a:r>
              <a:rPr lang="fr-FR" dirty="0" err="1" smtClean="0"/>
              <a:t>differences</a:t>
            </a:r>
            <a:r>
              <a:rPr lang="fr-FR" dirty="0" smtClean="0"/>
              <a:t> </a:t>
            </a:r>
            <a:r>
              <a:rPr lang="fr-FR" dirty="0" err="1" smtClean="0"/>
              <a:t>between</a:t>
            </a:r>
            <a:r>
              <a:rPr lang="fr-FR" dirty="0" smtClean="0"/>
              <a:t> </a:t>
            </a:r>
            <a:r>
              <a:rPr lang="fr-FR" dirty="0" err="1" smtClean="0"/>
              <a:t>Uk</a:t>
            </a:r>
            <a:r>
              <a:rPr lang="fr-FR" dirty="0" smtClean="0"/>
              <a:t> and US </a:t>
            </a:r>
            <a:endParaRPr lang="fr-FR" dirty="0"/>
          </a:p>
        </p:txBody>
      </p:sp>
      <p:sp>
        <p:nvSpPr>
          <p:cNvPr id="3" name="Espace réservé du contenu 2"/>
          <p:cNvSpPr>
            <a:spLocks noGrp="1"/>
          </p:cNvSpPr>
          <p:nvPr>
            <p:ph sz="quarter" idx="1"/>
          </p:nvPr>
        </p:nvSpPr>
        <p:spPr/>
        <p:txBody>
          <a:bodyPr/>
          <a:lstStyle/>
          <a:p>
            <a:r>
              <a:rPr lang="fr-FR" dirty="0" smtClean="0"/>
              <a:t>GRAMMAR :</a:t>
            </a:r>
          </a:p>
          <a:p>
            <a:pPr>
              <a:buNone/>
            </a:pPr>
            <a:r>
              <a:rPr lang="en-US" b="1" dirty="0" smtClean="0">
                <a:solidFill>
                  <a:srgbClr val="00B050"/>
                </a:solidFill>
              </a:rPr>
              <a:t> Prepositions</a:t>
            </a:r>
          </a:p>
          <a:p>
            <a:pPr>
              <a:buNone/>
            </a:pPr>
            <a:r>
              <a:rPr lang="en-US" dirty="0" smtClean="0"/>
              <a:t>       In American English, it is acceptable to omit prepositions in certain situations. </a:t>
            </a:r>
          </a:p>
          <a:p>
            <a:pPr>
              <a:buNone/>
            </a:pPr>
            <a:r>
              <a:rPr lang="en-US" dirty="0" smtClean="0"/>
              <a:t>    In British English, this habit is less common. </a:t>
            </a:r>
          </a:p>
          <a:p>
            <a:pPr>
              <a:buNone/>
            </a:pPr>
            <a:r>
              <a:rPr lang="en-US" dirty="0" smtClean="0"/>
              <a:t>    </a:t>
            </a:r>
            <a:r>
              <a:rPr lang="en-US" b="1" dirty="0" smtClean="0">
                <a:solidFill>
                  <a:srgbClr val="7030A0"/>
                </a:solidFill>
              </a:rPr>
              <a:t> For example</a:t>
            </a:r>
            <a:r>
              <a:rPr lang="en-US" dirty="0" smtClean="0"/>
              <a:t>,</a:t>
            </a:r>
          </a:p>
          <a:p>
            <a:pPr>
              <a:buNone/>
            </a:pPr>
            <a:r>
              <a:rPr lang="en-US" dirty="0" smtClean="0"/>
              <a:t>       An American lawyer might find a certain clause in a contract to be ‘likely enforceable’. </a:t>
            </a:r>
          </a:p>
          <a:p>
            <a:pPr>
              <a:buNone/>
            </a:pPr>
            <a:r>
              <a:rPr lang="en-US" dirty="0" smtClean="0"/>
              <a:t>      A British colleague would be more likely to say that it was ‘likely to be enforceable’. </a:t>
            </a:r>
            <a:endParaRPr lang="fr-FR" dirty="0" smtClean="0"/>
          </a:p>
          <a:p>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914400" y="357166"/>
            <a:ext cx="7772400" cy="5662634"/>
          </a:xfrm>
        </p:spPr>
        <p:txBody>
          <a:bodyPr>
            <a:normAutofit fontScale="32500" lnSpcReduction="20000"/>
          </a:bodyPr>
          <a:lstStyle/>
          <a:p>
            <a:pPr>
              <a:buNone/>
            </a:pPr>
            <a:r>
              <a:rPr lang="fr-FR" sz="4900" dirty="0" smtClean="0">
                <a:solidFill>
                  <a:srgbClr val="C00000"/>
                </a:solidFill>
                <a:latin typeface="Times New Roman" pitchFamily="18" charset="0"/>
                <a:cs typeface="Times New Roman" pitchFamily="18" charset="0"/>
              </a:rPr>
              <a:t>1- In British </a:t>
            </a:r>
            <a:r>
              <a:rPr lang="fr-FR" sz="4900" dirty="0" smtClean="0">
                <a:latin typeface="Times New Roman" pitchFamily="18" charset="0"/>
                <a:cs typeface="Times New Roman" pitchFamily="18" charset="0"/>
              </a:rPr>
              <a:t>« </a:t>
            </a:r>
            <a:r>
              <a:rPr lang="fr-FR" sz="4900" dirty="0" err="1" smtClean="0">
                <a:latin typeface="Times New Roman" pitchFamily="18" charset="0"/>
                <a:cs typeface="Times New Roman" pitchFamily="18" charset="0"/>
              </a:rPr>
              <a:t>write</a:t>
            </a:r>
            <a:r>
              <a:rPr lang="fr-FR" sz="4900" dirty="0" smtClean="0">
                <a:latin typeface="Times New Roman" pitchFamily="18" charset="0"/>
                <a:cs typeface="Times New Roman" pitchFamily="18" charset="0"/>
              </a:rPr>
              <a:t> » </a:t>
            </a:r>
            <a:r>
              <a:rPr lang="fr-FR" sz="4900" dirty="0" err="1" smtClean="0">
                <a:latin typeface="Times New Roman" pitchFamily="18" charset="0"/>
                <a:cs typeface="Times New Roman" pitchFamily="18" charset="0"/>
              </a:rPr>
              <a:t>is</a:t>
            </a:r>
            <a:r>
              <a:rPr lang="fr-FR" sz="4900" dirty="0" smtClean="0">
                <a:latin typeface="Times New Roman" pitchFamily="18" charset="0"/>
                <a:cs typeface="Times New Roman" pitchFamily="18" charset="0"/>
              </a:rPr>
              <a:t> </a:t>
            </a:r>
            <a:r>
              <a:rPr lang="fr-FR" sz="4900" dirty="0" err="1" smtClean="0">
                <a:latin typeface="Times New Roman" pitchFamily="18" charset="0"/>
                <a:cs typeface="Times New Roman" pitchFamily="18" charset="0"/>
              </a:rPr>
              <a:t>usually</a:t>
            </a:r>
            <a:r>
              <a:rPr lang="fr-FR" sz="4900" dirty="0" smtClean="0">
                <a:latin typeface="Times New Roman" pitchFamily="18" charset="0"/>
                <a:cs typeface="Times New Roman" pitchFamily="18" charset="0"/>
              </a:rPr>
              <a:t> </a:t>
            </a:r>
            <a:r>
              <a:rPr lang="fr-FR" sz="4900" dirty="0" err="1" smtClean="0">
                <a:latin typeface="Times New Roman" pitchFamily="18" charset="0"/>
                <a:cs typeface="Times New Roman" pitchFamily="18" charset="0"/>
              </a:rPr>
              <a:t>followed</a:t>
            </a:r>
            <a:r>
              <a:rPr lang="fr-FR" sz="4900" dirty="0" smtClean="0">
                <a:latin typeface="Times New Roman" pitchFamily="18" charset="0"/>
                <a:cs typeface="Times New Roman" pitchFamily="18" charset="0"/>
              </a:rPr>
              <a:t> by to+ ( </a:t>
            </a:r>
            <a:r>
              <a:rPr lang="fr-FR" sz="4900" dirty="0" err="1" smtClean="0">
                <a:latin typeface="Times New Roman" pitchFamily="18" charset="0"/>
                <a:cs typeface="Times New Roman" pitchFamily="18" charset="0"/>
              </a:rPr>
              <a:t>nonu</a:t>
            </a:r>
            <a:r>
              <a:rPr lang="fr-FR" sz="4900" dirty="0" smtClean="0">
                <a:latin typeface="Times New Roman" pitchFamily="18" charset="0"/>
                <a:cs typeface="Times New Roman" pitchFamily="18" charset="0"/>
              </a:rPr>
              <a:t>/ </a:t>
            </a:r>
            <a:r>
              <a:rPr lang="fr-FR" sz="4900" dirty="0" err="1" smtClean="0">
                <a:latin typeface="Times New Roman" pitchFamily="18" charset="0"/>
                <a:cs typeface="Times New Roman" pitchFamily="18" charset="0"/>
              </a:rPr>
              <a:t>pronoun</a:t>
            </a:r>
            <a:r>
              <a:rPr lang="fr-FR" sz="4900" dirty="0" smtClean="0">
                <a:latin typeface="Times New Roman" pitchFamily="18" charset="0"/>
                <a:cs typeface="Times New Roman" pitchFamily="18" charset="0"/>
              </a:rPr>
              <a:t>).</a:t>
            </a:r>
          </a:p>
          <a:p>
            <a:r>
              <a:rPr lang="fr-FR" sz="4900" dirty="0" smtClean="0">
                <a:solidFill>
                  <a:srgbClr val="C00000"/>
                </a:solidFill>
                <a:latin typeface="Times New Roman" pitchFamily="18" charset="0"/>
                <a:cs typeface="Times New Roman" pitchFamily="18" charset="0"/>
              </a:rPr>
              <a:t>Ex: </a:t>
            </a:r>
            <a:r>
              <a:rPr lang="fr-FR" sz="4900" dirty="0" err="1" smtClean="0">
                <a:latin typeface="Times New Roman" pitchFamily="18" charset="0"/>
                <a:cs typeface="Times New Roman" pitchFamily="18" charset="0"/>
              </a:rPr>
              <a:t>she</a:t>
            </a:r>
            <a:r>
              <a:rPr lang="fr-FR" sz="4900" dirty="0" smtClean="0">
                <a:latin typeface="Times New Roman" pitchFamily="18" charset="0"/>
                <a:cs typeface="Times New Roman" pitchFamily="18" charset="0"/>
              </a:rPr>
              <a:t> </a:t>
            </a:r>
            <a:r>
              <a:rPr lang="fr-FR" sz="4900" dirty="0" err="1" smtClean="0">
                <a:latin typeface="Times New Roman" pitchFamily="18" charset="0"/>
                <a:cs typeface="Times New Roman" pitchFamily="18" charset="0"/>
              </a:rPr>
              <a:t>wrote</a:t>
            </a:r>
            <a:r>
              <a:rPr lang="fr-FR" sz="4900" dirty="0" smtClean="0">
                <a:latin typeface="Times New Roman" pitchFamily="18" charset="0"/>
                <a:cs typeface="Times New Roman" pitchFamily="18" charset="0"/>
              </a:rPr>
              <a:t> </a:t>
            </a:r>
            <a:r>
              <a:rPr lang="fr-FR" sz="4900" dirty="0" smtClean="0">
                <a:solidFill>
                  <a:schemeClr val="accent6">
                    <a:lumMod val="50000"/>
                  </a:schemeClr>
                </a:solidFill>
                <a:latin typeface="Times New Roman" pitchFamily="18" charset="0"/>
                <a:cs typeface="Times New Roman" pitchFamily="18" charset="0"/>
              </a:rPr>
              <a:t>to</a:t>
            </a:r>
            <a:r>
              <a:rPr lang="fr-FR" sz="4900" dirty="0" smtClean="0">
                <a:latin typeface="Times New Roman" pitchFamily="18" charset="0"/>
                <a:cs typeface="Times New Roman" pitchFamily="18" charset="0"/>
              </a:rPr>
              <a:t> me          (</a:t>
            </a:r>
            <a:r>
              <a:rPr lang="fr-FR" sz="4900" dirty="0" err="1" smtClean="0">
                <a:latin typeface="Times New Roman" pitchFamily="18" charset="0"/>
                <a:cs typeface="Times New Roman" pitchFamily="18" charset="0"/>
              </a:rPr>
              <a:t>BrE</a:t>
            </a:r>
            <a:r>
              <a:rPr lang="fr-FR" sz="4900" dirty="0" smtClean="0">
                <a:latin typeface="Times New Roman" pitchFamily="18" charset="0"/>
                <a:cs typeface="Times New Roman" pitchFamily="18" charset="0"/>
              </a:rPr>
              <a:t>)</a:t>
            </a:r>
          </a:p>
          <a:p>
            <a:r>
              <a:rPr lang="fr-FR" sz="4900" dirty="0" err="1" smtClean="0">
                <a:latin typeface="Times New Roman" pitchFamily="18" charset="0"/>
                <a:cs typeface="Times New Roman" pitchFamily="18" charset="0"/>
              </a:rPr>
              <a:t>She</a:t>
            </a:r>
            <a:r>
              <a:rPr lang="fr-FR" sz="4900" dirty="0" smtClean="0">
                <a:latin typeface="Times New Roman" pitchFamily="18" charset="0"/>
                <a:cs typeface="Times New Roman" pitchFamily="18" charset="0"/>
              </a:rPr>
              <a:t> </a:t>
            </a:r>
            <a:r>
              <a:rPr lang="fr-FR" sz="4900" dirty="0" err="1" smtClean="0">
                <a:latin typeface="Times New Roman" pitchFamily="18" charset="0"/>
                <a:cs typeface="Times New Roman" pitchFamily="18" charset="0"/>
              </a:rPr>
              <a:t>wrote</a:t>
            </a:r>
            <a:r>
              <a:rPr lang="fr-FR" sz="4900" dirty="0" smtClean="0">
                <a:latin typeface="Times New Roman" pitchFamily="18" charset="0"/>
                <a:cs typeface="Times New Roman" pitchFamily="18" charset="0"/>
              </a:rPr>
              <a:t> me                  (</a:t>
            </a:r>
            <a:r>
              <a:rPr lang="fr-FR" sz="4900" dirty="0" err="1" smtClean="0">
                <a:latin typeface="Times New Roman" pitchFamily="18" charset="0"/>
                <a:cs typeface="Times New Roman" pitchFamily="18" charset="0"/>
              </a:rPr>
              <a:t>AmE</a:t>
            </a:r>
            <a:r>
              <a:rPr lang="fr-FR" sz="4900" dirty="0" smtClean="0">
                <a:latin typeface="Times New Roman" pitchFamily="18" charset="0"/>
                <a:cs typeface="Times New Roman" pitchFamily="18" charset="0"/>
              </a:rPr>
              <a:t>)</a:t>
            </a:r>
          </a:p>
          <a:p>
            <a:r>
              <a:rPr lang="fr-FR" sz="4900" dirty="0" smtClean="0">
                <a:latin typeface="Times New Roman" pitchFamily="18" charset="0"/>
                <a:cs typeface="Times New Roman" pitchFamily="18" charset="0"/>
              </a:rPr>
              <a:t>I promise to </a:t>
            </a:r>
            <a:r>
              <a:rPr lang="fr-FR" sz="4900" dirty="0" err="1" smtClean="0">
                <a:latin typeface="Times New Roman" pitchFamily="18" charset="0"/>
                <a:cs typeface="Times New Roman" pitchFamily="18" charset="0"/>
              </a:rPr>
              <a:t>write</a:t>
            </a:r>
            <a:r>
              <a:rPr lang="fr-FR" sz="4900" dirty="0" smtClean="0">
                <a:latin typeface="Times New Roman" pitchFamily="18" charset="0"/>
                <a:cs typeface="Times New Roman" pitchFamily="18" charset="0"/>
              </a:rPr>
              <a:t> </a:t>
            </a:r>
            <a:r>
              <a:rPr lang="fr-FR" sz="4900" dirty="0" smtClean="0">
                <a:solidFill>
                  <a:schemeClr val="accent6">
                    <a:lumMod val="50000"/>
                  </a:schemeClr>
                </a:solidFill>
                <a:latin typeface="Times New Roman" pitchFamily="18" charset="0"/>
                <a:cs typeface="Times New Roman" pitchFamily="18" charset="0"/>
              </a:rPr>
              <a:t>to</a:t>
            </a:r>
            <a:r>
              <a:rPr lang="fr-FR" sz="4900" dirty="0" smtClean="0">
                <a:latin typeface="Times New Roman" pitchFamily="18" charset="0"/>
                <a:cs typeface="Times New Roman" pitchFamily="18" charset="0"/>
              </a:rPr>
              <a:t> </a:t>
            </a:r>
            <a:r>
              <a:rPr lang="fr-FR" sz="4900" dirty="0" err="1" smtClean="0">
                <a:latin typeface="Times New Roman" pitchFamily="18" charset="0"/>
                <a:cs typeface="Times New Roman" pitchFamily="18" charset="0"/>
              </a:rPr>
              <a:t>her</a:t>
            </a:r>
            <a:r>
              <a:rPr lang="fr-FR" sz="4900" dirty="0" smtClean="0">
                <a:latin typeface="Times New Roman" pitchFamily="18" charset="0"/>
                <a:cs typeface="Times New Roman" pitchFamily="18" charset="0"/>
              </a:rPr>
              <a:t>  </a:t>
            </a:r>
            <a:r>
              <a:rPr lang="fr-FR" sz="4900" dirty="0" err="1" smtClean="0">
                <a:latin typeface="Times New Roman" pitchFamily="18" charset="0"/>
                <a:cs typeface="Times New Roman" pitchFamily="18" charset="0"/>
              </a:rPr>
              <a:t>everyday</a:t>
            </a:r>
            <a:r>
              <a:rPr lang="fr-FR" sz="4900" dirty="0" smtClean="0">
                <a:latin typeface="Times New Roman" pitchFamily="18" charset="0"/>
                <a:cs typeface="Times New Roman" pitchFamily="18" charset="0"/>
              </a:rPr>
              <a:t>.     BE </a:t>
            </a:r>
          </a:p>
          <a:p>
            <a:r>
              <a:rPr lang="fr-FR" sz="4900" dirty="0" smtClean="0">
                <a:latin typeface="Times New Roman" pitchFamily="18" charset="0"/>
                <a:cs typeface="Times New Roman" pitchFamily="18" charset="0"/>
              </a:rPr>
              <a:t>I promise to </a:t>
            </a:r>
            <a:r>
              <a:rPr lang="fr-FR" sz="4900" dirty="0" err="1" smtClean="0">
                <a:latin typeface="Times New Roman" pitchFamily="18" charset="0"/>
                <a:cs typeface="Times New Roman" pitchFamily="18" charset="0"/>
              </a:rPr>
              <a:t>write</a:t>
            </a:r>
            <a:r>
              <a:rPr lang="fr-FR" sz="4900" dirty="0" smtClean="0">
                <a:latin typeface="Times New Roman" pitchFamily="18" charset="0"/>
                <a:cs typeface="Times New Roman" pitchFamily="18" charset="0"/>
              </a:rPr>
              <a:t> </a:t>
            </a:r>
            <a:r>
              <a:rPr lang="fr-FR" sz="4900" dirty="0" err="1" smtClean="0">
                <a:latin typeface="Times New Roman" pitchFamily="18" charset="0"/>
                <a:cs typeface="Times New Roman" pitchFamily="18" charset="0"/>
              </a:rPr>
              <a:t>her</a:t>
            </a:r>
            <a:r>
              <a:rPr lang="fr-FR" sz="4900" dirty="0" smtClean="0">
                <a:latin typeface="Times New Roman" pitchFamily="18" charset="0"/>
                <a:cs typeface="Times New Roman" pitchFamily="18" charset="0"/>
              </a:rPr>
              <a:t> </a:t>
            </a:r>
            <a:r>
              <a:rPr lang="fr-FR" sz="4900" dirty="0" err="1" smtClean="0">
                <a:latin typeface="Times New Roman" pitchFamily="18" charset="0"/>
                <a:cs typeface="Times New Roman" pitchFamily="18" charset="0"/>
              </a:rPr>
              <a:t>everday</a:t>
            </a:r>
            <a:r>
              <a:rPr lang="fr-FR" sz="4900" dirty="0" smtClean="0">
                <a:latin typeface="Times New Roman" pitchFamily="18" charset="0"/>
                <a:cs typeface="Times New Roman" pitchFamily="18" charset="0"/>
              </a:rPr>
              <a:t>       AM </a:t>
            </a:r>
          </a:p>
          <a:p>
            <a:pPr>
              <a:buNone/>
            </a:pPr>
            <a:r>
              <a:rPr lang="fr-FR" sz="4900" dirty="0" smtClean="0">
                <a:solidFill>
                  <a:srgbClr val="C00000"/>
                </a:solidFill>
                <a:latin typeface="Times New Roman" pitchFamily="18" charset="0"/>
                <a:cs typeface="Times New Roman" pitchFamily="18" charset="0"/>
              </a:rPr>
              <a:t>2- In American </a:t>
            </a:r>
            <a:r>
              <a:rPr lang="fr-FR" sz="4900" dirty="0" smtClean="0">
                <a:latin typeface="Times New Roman" pitchFamily="18" charset="0"/>
                <a:cs typeface="Times New Roman" pitchFamily="18" charset="0"/>
              </a:rPr>
              <a:t>« on » </a:t>
            </a:r>
            <a:r>
              <a:rPr lang="fr-FR" sz="4900" dirty="0" err="1" smtClean="0">
                <a:latin typeface="Times New Roman" pitchFamily="18" charset="0"/>
                <a:cs typeface="Times New Roman" pitchFamily="18" charset="0"/>
              </a:rPr>
              <a:t>is</a:t>
            </a:r>
            <a:r>
              <a:rPr lang="fr-FR" sz="4900" dirty="0" smtClean="0">
                <a:latin typeface="Times New Roman" pitchFamily="18" charset="0"/>
                <a:cs typeface="Times New Roman" pitchFamily="18" charset="0"/>
              </a:rPr>
              <a:t> </a:t>
            </a:r>
            <a:r>
              <a:rPr lang="fr-FR" sz="4900" dirty="0" err="1" smtClean="0">
                <a:latin typeface="Times New Roman" pitchFamily="18" charset="0"/>
                <a:cs typeface="Times New Roman" pitchFamily="18" charset="0"/>
              </a:rPr>
              <a:t>always</a:t>
            </a:r>
            <a:r>
              <a:rPr lang="fr-FR" sz="4900" dirty="0" smtClean="0">
                <a:latin typeface="Times New Roman" pitchFamily="18" charset="0"/>
                <a:cs typeface="Times New Roman" pitchFamily="18" charset="0"/>
              </a:rPr>
              <a:t> </a:t>
            </a:r>
            <a:r>
              <a:rPr lang="fr-FR" sz="4900" dirty="0" err="1" smtClean="0">
                <a:latin typeface="Times New Roman" pitchFamily="18" charset="0"/>
                <a:cs typeface="Times New Roman" pitchFamily="18" charset="0"/>
              </a:rPr>
              <a:t>used</a:t>
            </a:r>
            <a:r>
              <a:rPr lang="fr-FR" sz="4900" dirty="0" smtClean="0">
                <a:latin typeface="Times New Roman" pitchFamily="18" charset="0"/>
                <a:cs typeface="Times New Roman" pitchFamily="18" charset="0"/>
              </a:rPr>
              <a:t> </a:t>
            </a:r>
            <a:r>
              <a:rPr lang="fr-FR" sz="4900" dirty="0" err="1" smtClean="0">
                <a:latin typeface="Times New Roman" pitchFamily="18" charset="0"/>
                <a:cs typeface="Times New Roman" pitchFamily="18" charset="0"/>
              </a:rPr>
              <a:t>when</a:t>
            </a:r>
            <a:r>
              <a:rPr lang="fr-FR" sz="4900" dirty="0" smtClean="0">
                <a:latin typeface="Times New Roman" pitchFamily="18" charset="0"/>
                <a:cs typeface="Times New Roman" pitchFamily="18" charset="0"/>
              </a:rPr>
              <a:t> </a:t>
            </a:r>
            <a:r>
              <a:rPr lang="fr-FR" sz="4900" dirty="0" err="1" smtClean="0">
                <a:latin typeface="Times New Roman" pitchFamily="18" charset="0"/>
                <a:cs typeface="Times New Roman" pitchFamily="18" charset="0"/>
              </a:rPr>
              <a:t>talking</a:t>
            </a:r>
            <a:r>
              <a:rPr lang="fr-FR" sz="4900" dirty="0" smtClean="0">
                <a:latin typeface="Times New Roman" pitchFamily="18" charset="0"/>
                <a:cs typeface="Times New Roman" pitchFamily="18" charset="0"/>
              </a:rPr>
              <a:t> about the weekend not « </a:t>
            </a:r>
            <a:r>
              <a:rPr lang="fr-FR" sz="4900" dirty="0" err="1" smtClean="0">
                <a:latin typeface="Times New Roman" pitchFamily="18" charset="0"/>
                <a:cs typeface="Times New Roman" pitchFamily="18" charset="0"/>
              </a:rPr>
              <a:t>at</a:t>
            </a:r>
            <a:r>
              <a:rPr lang="fr-FR" sz="4900" dirty="0" smtClean="0">
                <a:latin typeface="Times New Roman" pitchFamily="18" charset="0"/>
                <a:cs typeface="Times New Roman" pitchFamily="18" charset="0"/>
              </a:rPr>
              <a:t> »</a:t>
            </a:r>
          </a:p>
          <a:p>
            <a:pPr>
              <a:buNone/>
            </a:pPr>
            <a:r>
              <a:rPr lang="fr-FR" sz="4900" dirty="0" smtClean="0">
                <a:solidFill>
                  <a:srgbClr val="C00000"/>
                </a:solidFill>
                <a:latin typeface="Times New Roman" pitchFamily="18" charset="0"/>
                <a:cs typeface="Times New Roman" pitchFamily="18" charset="0"/>
              </a:rPr>
              <a:t>Ex</a:t>
            </a:r>
            <a:r>
              <a:rPr lang="fr-FR" sz="4900" dirty="0" smtClean="0">
                <a:latin typeface="Times New Roman" pitchFamily="18" charset="0"/>
                <a:cs typeface="Times New Roman" pitchFamily="18" charset="0"/>
              </a:rPr>
              <a:t>:  I </a:t>
            </a:r>
            <a:r>
              <a:rPr lang="fr-FR" sz="4900" dirty="0" err="1" smtClean="0">
                <a:latin typeface="Times New Roman" pitchFamily="18" charset="0"/>
                <a:cs typeface="Times New Roman" pitchFamily="18" charset="0"/>
              </a:rPr>
              <a:t>was</a:t>
            </a:r>
            <a:r>
              <a:rPr lang="fr-FR" sz="4900" dirty="0" smtClean="0">
                <a:latin typeface="Times New Roman" pitchFamily="18" charset="0"/>
                <a:cs typeface="Times New Roman" pitchFamily="18" charset="0"/>
              </a:rPr>
              <a:t> </a:t>
            </a:r>
            <a:r>
              <a:rPr lang="fr-FR" sz="4900" dirty="0" err="1" smtClean="0">
                <a:latin typeface="Times New Roman" pitchFamily="18" charset="0"/>
                <a:cs typeface="Times New Roman" pitchFamily="18" charset="0"/>
              </a:rPr>
              <a:t>busy</a:t>
            </a:r>
            <a:r>
              <a:rPr lang="fr-FR" sz="4900" dirty="0" smtClean="0">
                <a:latin typeface="Times New Roman" pitchFamily="18" charset="0"/>
                <a:cs typeface="Times New Roman" pitchFamily="18" charset="0"/>
              </a:rPr>
              <a:t>  </a:t>
            </a:r>
            <a:r>
              <a:rPr lang="fr-FR" sz="4900" dirty="0" err="1" smtClean="0">
                <a:latin typeface="Times New Roman" pitchFamily="18" charset="0"/>
                <a:cs typeface="Times New Roman" pitchFamily="18" charset="0"/>
              </a:rPr>
              <a:t>at</a:t>
            </a:r>
            <a:r>
              <a:rPr lang="fr-FR" sz="4900" dirty="0" smtClean="0">
                <a:latin typeface="Times New Roman" pitchFamily="18" charset="0"/>
                <a:cs typeface="Times New Roman" pitchFamily="18" charset="0"/>
              </a:rPr>
              <a:t> the weekend           ( </a:t>
            </a:r>
            <a:r>
              <a:rPr lang="fr-FR" sz="4900" dirty="0" err="1" smtClean="0">
                <a:latin typeface="Times New Roman" pitchFamily="18" charset="0"/>
                <a:cs typeface="Times New Roman" pitchFamily="18" charset="0"/>
              </a:rPr>
              <a:t>BrE</a:t>
            </a:r>
            <a:r>
              <a:rPr lang="fr-FR" sz="4900" dirty="0" smtClean="0">
                <a:latin typeface="Times New Roman" pitchFamily="18" charset="0"/>
                <a:cs typeface="Times New Roman" pitchFamily="18" charset="0"/>
              </a:rPr>
              <a:t>)</a:t>
            </a:r>
          </a:p>
          <a:p>
            <a:pPr>
              <a:buNone/>
            </a:pPr>
            <a:r>
              <a:rPr lang="fr-FR" sz="4900" dirty="0" smtClean="0">
                <a:latin typeface="Times New Roman" pitchFamily="18" charset="0"/>
                <a:cs typeface="Times New Roman" pitchFamily="18" charset="0"/>
              </a:rPr>
              <a:t>I </a:t>
            </a:r>
            <a:r>
              <a:rPr lang="fr-FR" sz="4900" dirty="0" err="1" smtClean="0">
                <a:latin typeface="Times New Roman" pitchFamily="18" charset="0"/>
                <a:cs typeface="Times New Roman" pitchFamily="18" charset="0"/>
              </a:rPr>
              <a:t>was</a:t>
            </a:r>
            <a:r>
              <a:rPr lang="fr-FR" sz="4900" dirty="0" smtClean="0">
                <a:latin typeface="Times New Roman" pitchFamily="18" charset="0"/>
                <a:cs typeface="Times New Roman" pitchFamily="18" charset="0"/>
              </a:rPr>
              <a:t> </a:t>
            </a:r>
            <a:r>
              <a:rPr lang="fr-FR" sz="4900" dirty="0" err="1" smtClean="0">
                <a:latin typeface="Times New Roman" pitchFamily="18" charset="0"/>
                <a:cs typeface="Times New Roman" pitchFamily="18" charset="0"/>
              </a:rPr>
              <a:t>busy</a:t>
            </a:r>
            <a:r>
              <a:rPr lang="fr-FR" sz="4900" dirty="0" smtClean="0">
                <a:latin typeface="Times New Roman" pitchFamily="18" charset="0"/>
                <a:cs typeface="Times New Roman" pitchFamily="18" charset="0"/>
              </a:rPr>
              <a:t> on the weekend                     (</a:t>
            </a:r>
            <a:r>
              <a:rPr lang="fr-FR" sz="4900" dirty="0" err="1" smtClean="0">
                <a:latin typeface="Times New Roman" pitchFamily="18" charset="0"/>
                <a:cs typeface="Times New Roman" pitchFamily="18" charset="0"/>
              </a:rPr>
              <a:t>AmE</a:t>
            </a:r>
            <a:r>
              <a:rPr lang="fr-FR" sz="4900" dirty="0" smtClean="0">
                <a:latin typeface="Times New Roman" pitchFamily="18" charset="0"/>
                <a:cs typeface="Times New Roman" pitchFamily="18" charset="0"/>
              </a:rPr>
              <a:t>)</a:t>
            </a:r>
          </a:p>
          <a:p>
            <a:pPr>
              <a:buNone/>
            </a:pPr>
            <a:r>
              <a:rPr lang="fr-FR" sz="4900" dirty="0" smtClean="0">
                <a:latin typeface="Times New Roman" pitchFamily="18" charset="0"/>
                <a:cs typeface="Times New Roman" pitchFamily="18" charset="0"/>
              </a:rPr>
              <a:t>3-</a:t>
            </a:r>
            <a:r>
              <a:rPr lang="fr-FR" sz="4900" dirty="0" smtClean="0">
                <a:solidFill>
                  <a:srgbClr val="C00000"/>
                </a:solidFill>
                <a:latin typeface="Times New Roman" pitchFamily="18" charset="0"/>
                <a:cs typeface="Times New Roman" pitchFamily="18" charset="0"/>
              </a:rPr>
              <a:t> In British </a:t>
            </a:r>
            <a:r>
              <a:rPr lang="fr-FR" sz="4900" dirty="0" smtClean="0">
                <a:latin typeface="Times New Roman" pitchFamily="18" charset="0"/>
                <a:cs typeface="Times New Roman" pitchFamily="18" charset="0"/>
              </a:rPr>
              <a:t>« </a:t>
            </a:r>
            <a:r>
              <a:rPr lang="fr-FR" sz="4900" dirty="0" err="1" smtClean="0">
                <a:latin typeface="Times New Roman" pitchFamily="18" charset="0"/>
                <a:cs typeface="Times New Roman" pitchFamily="18" charset="0"/>
              </a:rPr>
              <a:t>at</a:t>
            </a:r>
            <a:r>
              <a:rPr lang="fr-FR" sz="4900" dirty="0" smtClean="0">
                <a:latin typeface="Times New Roman" pitchFamily="18" charset="0"/>
                <a:cs typeface="Times New Roman" pitchFamily="18" charset="0"/>
              </a:rPr>
              <a:t> » </a:t>
            </a:r>
            <a:r>
              <a:rPr lang="fr-FR" sz="4900" dirty="0" err="1" smtClean="0">
                <a:latin typeface="Times New Roman" pitchFamily="18" charset="0"/>
                <a:cs typeface="Times New Roman" pitchFamily="18" charset="0"/>
              </a:rPr>
              <a:t>is</a:t>
            </a:r>
            <a:r>
              <a:rPr lang="fr-FR" sz="4900" dirty="0" smtClean="0">
                <a:latin typeface="Times New Roman" pitchFamily="18" charset="0"/>
                <a:cs typeface="Times New Roman" pitchFamily="18" charset="0"/>
              </a:rPr>
              <a:t> </a:t>
            </a:r>
            <a:r>
              <a:rPr lang="fr-FR" sz="4900" dirty="0" err="1" smtClean="0">
                <a:latin typeface="Times New Roman" pitchFamily="18" charset="0"/>
                <a:cs typeface="Times New Roman" pitchFamily="18" charset="0"/>
              </a:rPr>
              <a:t>often</a:t>
            </a:r>
            <a:r>
              <a:rPr lang="fr-FR" sz="4900" dirty="0" smtClean="0">
                <a:latin typeface="Times New Roman" pitchFamily="18" charset="0"/>
                <a:cs typeface="Times New Roman" pitchFamily="18" charset="0"/>
              </a:rPr>
              <a:t> </a:t>
            </a:r>
            <a:r>
              <a:rPr lang="fr-FR" sz="4900" dirty="0" err="1" smtClean="0">
                <a:latin typeface="Times New Roman" pitchFamily="18" charset="0"/>
                <a:cs typeface="Times New Roman" pitchFamily="18" charset="0"/>
              </a:rPr>
              <a:t>used</a:t>
            </a:r>
            <a:r>
              <a:rPr lang="fr-FR" sz="4900" dirty="0" smtClean="0">
                <a:latin typeface="Times New Roman" pitchFamily="18" charset="0"/>
                <a:cs typeface="Times New Roman" pitchFamily="18" charset="0"/>
              </a:rPr>
              <a:t> </a:t>
            </a:r>
            <a:r>
              <a:rPr lang="fr-FR" sz="4900" dirty="0" err="1" smtClean="0">
                <a:latin typeface="Times New Roman" pitchFamily="18" charset="0"/>
                <a:cs typeface="Times New Roman" pitchFamily="18" charset="0"/>
              </a:rPr>
              <a:t>when</a:t>
            </a:r>
            <a:r>
              <a:rPr lang="fr-FR" sz="4900" dirty="0" smtClean="0">
                <a:latin typeface="Times New Roman" pitchFamily="18" charset="0"/>
                <a:cs typeface="Times New Roman" pitchFamily="18" charset="0"/>
              </a:rPr>
              <a:t> </a:t>
            </a:r>
            <a:r>
              <a:rPr lang="fr-FR" sz="4900" dirty="0" err="1" smtClean="0">
                <a:latin typeface="Times New Roman" pitchFamily="18" charset="0"/>
                <a:cs typeface="Times New Roman" pitchFamily="18" charset="0"/>
              </a:rPr>
              <a:t>talking</a:t>
            </a:r>
            <a:r>
              <a:rPr lang="fr-FR" sz="4900" dirty="0" smtClean="0">
                <a:latin typeface="Times New Roman" pitchFamily="18" charset="0"/>
                <a:cs typeface="Times New Roman" pitchFamily="18" charset="0"/>
              </a:rPr>
              <a:t> about </a:t>
            </a:r>
            <a:r>
              <a:rPr lang="fr-FR" sz="4900" dirty="0" err="1" smtClean="0">
                <a:latin typeface="Times New Roman" pitchFamily="18" charset="0"/>
                <a:cs typeface="Times New Roman" pitchFamily="18" charset="0"/>
              </a:rPr>
              <a:t>universities</a:t>
            </a:r>
            <a:r>
              <a:rPr lang="fr-FR" sz="4900" dirty="0" smtClean="0">
                <a:latin typeface="Times New Roman" pitchFamily="18" charset="0"/>
                <a:cs typeface="Times New Roman" pitchFamily="18" charset="0"/>
              </a:rPr>
              <a:t> or </a:t>
            </a:r>
            <a:r>
              <a:rPr lang="fr-FR" sz="4900" dirty="0" err="1" smtClean="0">
                <a:latin typeface="Times New Roman" pitchFamily="18" charset="0"/>
                <a:cs typeface="Times New Roman" pitchFamily="18" charset="0"/>
              </a:rPr>
              <a:t>other</a:t>
            </a:r>
            <a:r>
              <a:rPr lang="fr-FR" sz="4900" dirty="0" smtClean="0">
                <a:latin typeface="Times New Roman" pitchFamily="18" charset="0"/>
                <a:cs typeface="Times New Roman" pitchFamily="18" charset="0"/>
              </a:rPr>
              <a:t> institutions </a:t>
            </a:r>
            <a:r>
              <a:rPr lang="fr-FR" sz="4900" dirty="0" err="1" smtClean="0">
                <a:latin typeface="Times New Roman" pitchFamily="18" charset="0"/>
                <a:cs typeface="Times New Roman" pitchFamily="18" charset="0"/>
              </a:rPr>
              <a:t>whereas</a:t>
            </a:r>
            <a:r>
              <a:rPr lang="fr-FR" sz="4900" dirty="0" smtClean="0">
                <a:latin typeface="Times New Roman" pitchFamily="18" charset="0"/>
                <a:cs typeface="Times New Roman" pitchFamily="18" charset="0"/>
              </a:rPr>
              <a:t> in American E « in » </a:t>
            </a:r>
            <a:r>
              <a:rPr lang="fr-FR" sz="4900" dirty="0" err="1" smtClean="0">
                <a:latin typeface="Times New Roman" pitchFamily="18" charset="0"/>
                <a:cs typeface="Times New Roman" pitchFamily="18" charset="0"/>
              </a:rPr>
              <a:t>is</a:t>
            </a:r>
            <a:r>
              <a:rPr lang="fr-FR" sz="4900" dirty="0" smtClean="0">
                <a:latin typeface="Times New Roman" pitchFamily="18" charset="0"/>
                <a:cs typeface="Times New Roman" pitchFamily="18" charset="0"/>
              </a:rPr>
              <a:t> more </a:t>
            </a:r>
            <a:r>
              <a:rPr lang="fr-FR" sz="4900" dirty="0" err="1" smtClean="0">
                <a:latin typeface="Times New Roman" pitchFamily="18" charset="0"/>
                <a:cs typeface="Times New Roman" pitchFamily="18" charset="0"/>
              </a:rPr>
              <a:t>common</a:t>
            </a:r>
            <a:r>
              <a:rPr lang="fr-FR" sz="4900" dirty="0" smtClean="0">
                <a:latin typeface="Times New Roman" pitchFamily="18" charset="0"/>
                <a:cs typeface="Times New Roman" pitchFamily="18" charset="0"/>
              </a:rPr>
              <a:t>.</a:t>
            </a:r>
          </a:p>
          <a:p>
            <a:pPr>
              <a:buNone/>
            </a:pPr>
            <a:r>
              <a:rPr lang="fr-FR" sz="4900" dirty="0" smtClean="0">
                <a:latin typeface="Times New Roman" pitchFamily="18" charset="0"/>
                <a:cs typeface="Times New Roman" pitchFamily="18" charset="0"/>
              </a:rPr>
              <a:t>Ex:</a:t>
            </a:r>
          </a:p>
          <a:p>
            <a:r>
              <a:rPr lang="fr-FR" sz="4900" dirty="0" err="1" smtClean="0">
                <a:latin typeface="Times New Roman" pitchFamily="18" charset="0"/>
                <a:cs typeface="Times New Roman" pitchFamily="18" charset="0"/>
              </a:rPr>
              <a:t>she</a:t>
            </a:r>
            <a:r>
              <a:rPr lang="fr-FR" sz="4900" dirty="0" smtClean="0">
                <a:latin typeface="Times New Roman" pitchFamily="18" charset="0"/>
                <a:cs typeface="Times New Roman" pitchFamily="18" charset="0"/>
              </a:rPr>
              <a:t> </a:t>
            </a:r>
            <a:r>
              <a:rPr lang="fr-FR" sz="4900" dirty="0" err="1" smtClean="0">
                <a:latin typeface="Times New Roman" pitchFamily="18" charset="0"/>
                <a:cs typeface="Times New Roman" pitchFamily="18" charset="0"/>
              </a:rPr>
              <a:t>studied</a:t>
            </a:r>
            <a:r>
              <a:rPr lang="fr-FR" sz="4900" dirty="0" smtClean="0">
                <a:latin typeface="Times New Roman" pitchFamily="18" charset="0"/>
                <a:cs typeface="Times New Roman" pitchFamily="18" charset="0"/>
              </a:rPr>
              <a:t> </a:t>
            </a:r>
            <a:r>
              <a:rPr lang="fr-FR" sz="4900" dirty="0" err="1" smtClean="0">
                <a:latin typeface="Times New Roman" pitchFamily="18" charset="0"/>
                <a:cs typeface="Times New Roman" pitchFamily="18" charset="0"/>
              </a:rPr>
              <a:t>Mathematics</a:t>
            </a:r>
            <a:r>
              <a:rPr lang="fr-FR" sz="4900" dirty="0" smtClean="0">
                <a:latin typeface="Times New Roman" pitchFamily="18" charset="0"/>
                <a:cs typeface="Times New Roman" pitchFamily="18" charset="0"/>
              </a:rPr>
              <a:t> </a:t>
            </a:r>
            <a:r>
              <a:rPr lang="fr-FR" sz="4900" dirty="0" err="1" smtClean="0">
                <a:latin typeface="Times New Roman" pitchFamily="18" charset="0"/>
                <a:cs typeface="Times New Roman" pitchFamily="18" charset="0"/>
              </a:rPr>
              <a:t>at</a:t>
            </a:r>
            <a:r>
              <a:rPr lang="fr-FR" sz="4900" dirty="0" smtClean="0">
                <a:latin typeface="Times New Roman" pitchFamily="18" charset="0"/>
                <a:cs typeface="Times New Roman" pitchFamily="18" charset="0"/>
              </a:rPr>
              <a:t> </a:t>
            </a:r>
            <a:r>
              <a:rPr lang="fr-FR" sz="4900" dirty="0" err="1" smtClean="0">
                <a:latin typeface="Times New Roman" pitchFamily="18" charset="0"/>
                <a:cs typeface="Times New Roman" pitchFamily="18" charset="0"/>
              </a:rPr>
              <a:t>univerisity</a:t>
            </a:r>
            <a:r>
              <a:rPr lang="fr-FR" sz="4900" dirty="0" smtClean="0">
                <a:latin typeface="Times New Roman" pitchFamily="18" charset="0"/>
                <a:cs typeface="Times New Roman" pitchFamily="18" charset="0"/>
              </a:rPr>
              <a:t> </a:t>
            </a:r>
          </a:p>
          <a:p>
            <a:r>
              <a:rPr lang="fr-FR" sz="4900" dirty="0" err="1" smtClean="0">
                <a:latin typeface="Times New Roman" pitchFamily="18" charset="0"/>
                <a:cs typeface="Times New Roman" pitchFamily="18" charset="0"/>
              </a:rPr>
              <a:t>she</a:t>
            </a:r>
            <a:r>
              <a:rPr lang="fr-FR" sz="4900" dirty="0" smtClean="0">
                <a:latin typeface="Times New Roman" pitchFamily="18" charset="0"/>
                <a:cs typeface="Times New Roman" pitchFamily="18" charset="0"/>
              </a:rPr>
              <a:t> </a:t>
            </a:r>
            <a:r>
              <a:rPr lang="fr-FR" sz="4900" dirty="0" err="1" smtClean="0">
                <a:latin typeface="Times New Roman" pitchFamily="18" charset="0"/>
                <a:cs typeface="Times New Roman" pitchFamily="18" charset="0"/>
              </a:rPr>
              <a:t>studied</a:t>
            </a:r>
            <a:r>
              <a:rPr lang="fr-FR" sz="4900" dirty="0" smtClean="0">
                <a:latin typeface="Times New Roman" pitchFamily="18" charset="0"/>
                <a:cs typeface="Times New Roman" pitchFamily="18" charset="0"/>
              </a:rPr>
              <a:t> </a:t>
            </a:r>
            <a:r>
              <a:rPr lang="fr-FR" sz="4900" dirty="0" err="1" smtClean="0">
                <a:latin typeface="Times New Roman" pitchFamily="18" charset="0"/>
                <a:cs typeface="Times New Roman" pitchFamily="18" charset="0"/>
              </a:rPr>
              <a:t>Mathematics</a:t>
            </a:r>
            <a:r>
              <a:rPr lang="fr-FR" sz="4900" dirty="0" smtClean="0">
                <a:latin typeface="Times New Roman" pitchFamily="18" charset="0"/>
                <a:cs typeface="Times New Roman" pitchFamily="18" charset="0"/>
              </a:rPr>
              <a:t> in </a:t>
            </a:r>
            <a:r>
              <a:rPr lang="fr-FR" sz="4900" dirty="0" err="1" smtClean="0">
                <a:latin typeface="Times New Roman" pitchFamily="18" charset="0"/>
                <a:cs typeface="Times New Roman" pitchFamily="18" charset="0"/>
              </a:rPr>
              <a:t>univerisity</a:t>
            </a:r>
            <a:endParaRPr lang="fr-FR" sz="4900" dirty="0" smtClean="0">
              <a:latin typeface="Times New Roman" pitchFamily="18" charset="0"/>
              <a:cs typeface="Times New Roman" pitchFamily="18" charset="0"/>
            </a:endParaRPr>
          </a:p>
          <a:p>
            <a:r>
              <a:rPr lang="fr-FR" sz="4900" dirty="0" smtClean="0">
                <a:solidFill>
                  <a:srgbClr val="C00000"/>
                </a:solidFill>
                <a:latin typeface="Times New Roman" pitchFamily="18" charset="0"/>
                <a:cs typeface="Times New Roman" pitchFamily="18" charset="0"/>
              </a:rPr>
              <a:t>4- in American E </a:t>
            </a:r>
            <a:r>
              <a:rPr lang="fr-FR" sz="4900" dirty="0" smtClean="0">
                <a:latin typeface="Times New Roman" pitchFamily="18" charset="0"/>
                <a:cs typeface="Times New Roman" pitchFamily="18" charset="0"/>
              </a:rPr>
              <a:t>« </a:t>
            </a:r>
            <a:r>
              <a:rPr lang="fr-FR" sz="4900" dirty="0" err="1" smtClean="0">
                <a:latin typeface="Times New Roman" pitchFamily="18" charset="0"/>
                <a:cs typeface="Times New Roman" pitchFamily="18" charset="0"/>
              </a:rPr>
              <a:t>from</a:t>
            </a:r>
            <a:r>
              <a:rPr lang="fr-FR" sz="4900" dirty="0" smtClean="0">
                <a:latin typeface="Times New Roman" pitchFamily="18" charset="0"/>
                <a:cs typeface="Times New Roman" pitchFamily="18" charset="0"/>
              </a:rPr>
              <a:t> » and « </a:t>
            </a:r>
            <a:r>
              <a:rPr lang="fr-FR" sz="4900" dirty="0" err="1" smtClean="0">
                <a:latin typeface="Times New Roman" pitchFamily="18" charset="0"/>
                <a:cs typeface="Times New Roman" pitchFamily="18" charset="0"/>
              </a:rPr>
              <a:t>than</a:t>
            </a:r>
            <a:r>
              <a:rPr lang="fr-FR" sz="4900" dirty="0" smtClean="0">
                <a:latin typeface="Times New Roman" pitchFamily="18" charset="0"/>
                <a:cs typeface="Times New Roman" pitchFamily="18" charset="0"/>
              </a:rPr>
              <a:t> » are </a:t>
            </a:r>
            <a:r>
              <a:rPr lang="fr-FR" sz="4900" dirty="0" err="1" smtClean="0">
                <a:latin typeface="Times New Roman" pitchFamily="18" charset="0"/>
                <a:cs typeface="Times New Roman" pitchFamily="18" charset="0"/>
              </a:rPr>
              <a:t>used</a:t>
            </a:r>
            <a:r>
              <a:rPr lang="fr-FR" sz="4900" dirty="0" smtClean="0">
                <a:latin typeface="Times New Roman" pitchFamily="18" charset="0"/>
                <a:cs typeface="Times New Roman" pitchFamily="18" charset="0"/>
              </a:rPr>
              <a:t> </a:t>
            </a:r>
            <a:r>
              <a:rPr lang="fr-FR" sz="4900" dirty="0" err="1" smtClean="0">
                <a:latin typeface="Times New Roman" pitchFamily="18" charset="0"/>
                <a:cs typeface="Times New Roman" pitchFamily="18" charset="0"/>
              </a:rPr>
              <a:t>with</a:t>
            </a:r>
            <a:r>
              <a:rPr lang="fr-FR" sz="4900" dirty="0" smtClean="0">
                <a:latin typeface="Times New Roman" pitchFamily="18" charset="0"/>
                <a:cs typeface="Times New Roman" pitchFamily="18" charset="0"/>
              </a:rPr>
              <a:t> </a:t>
            </a:r>
            <a:r>
              <a:rPr lang="fr-FR" sz="4900" dirty="0" err="1" smtClean="0">
                <a:latin typeface="Times New Roman" pitchFamily="18" charset="0"/>
                <a:cs typeface="Times New Roman" pitchFamily="18" charset="0"/>
              </a:rPr>
              <a:t>diffferent</a:t>
            </a:r>
            <a:r>
              <a:rPr lang="fr-FR" sz="4900" dirty="0" smtClean="0">
                <a:latin typeface="Times New Roman" pitchFamily="18" charset="0"/>
                <a:cs typeface="Times New Roman" pitchFamily="18" charset="0"/>
              </a:rPr>
              <a:t> </a:t>
            </a:r>
            <a:r>
              <a:rPr lang="fr-FR" sz="4900" dirty="0" err="1" smtClean="0">
                <a:latin typeface="Times New Roman" pitchFamily="18" charset="0"/>
                <a:cs typeface="Times New Roman" pitchFamily="18" charset="0"/>
              </a:rPr>
              <a:t>whereas</a:t>
            </a:r>
            <a:r>
              <a:rPr lang="fr-FR" sz="4900" dirty="0" smtClean="0">
                <a:latin typeface="Times New Roman" pitchFamily="18" charset="0"/>
                <a:cs typeface="Times New Roman" pitchFamily="18" charset="0"/>
              </a:rPr>
              <a:t> in British , </a:t>
            </a:r>
            <a:r>
              <a:rPr lang="fr-FR" sz="4900" dirty="0" err="1" smtClean="0">
                <a:latin typeface="Times New Roman" pitchFamily="18" charset="0"/>
                <a:cs typeface="Times New Roman" pitchFamily="18" charset="0"/>
              </a:rPr>
              <a:t>it</a:t>
            </a:r>
            <a:r>
              <a:rPr lang="fr-FR" sz="4900" dirty="0" smtClean="0">
                <a:latin typeface="Times New Roman" pitchFamily="18" charset="0"/>
                <a:cs typeface="Times New Roman" pitchFamily="18" charset="0"/>
              </a:rPr>
              <a:t> </a:t>
            </a:r>
            <a:r>
              <a:rPr lang="fr-FR" sz="4900" dirty="0" err="1" smtClean="0">
                <a:latin typeface="Times New Roman" pitchFamily="18" charset="0"/>
                <a:cs typeface="Times New Roman" pitchFamily="18" charset="0"/>
              </a:rPr>
              <a:t>is</a:t>
            </a:r>
            <a:r>
              <a:rPr lang="fr-FR" sz="4900" dirty="0" smtClean="0">
                <a:latin typeface="Times New Roman" pitchFamily="18" charset="0"/>
                <a:cs typeface="Times New Roman" pitchFamily="18" charset="0"/>
              </a:rPr>
              <a:t> more </a:t>
            </a:r>
            <a:r>
              <a:rPr lang="fr-FR" sz="4900" dirty="0" err="1" smtClean="0">
                <a:latin typeface="Times New Roman" pitchFamily="18" charset="0"/>
                <a:cs typeface="Times New Roman" pitchFamily="18" charset="0"/>
              </a:rPr>
              <a:t>common</a:t>
            </a:r>
            <a:r>
              <a:rPr lang="fr-FR" sz="4900" dirty="0" smtClean="0">
                <a:latin typeface="Times New Roman" pitchFamily="18" charset="0"/>
                <a:cs typeface="Times New Roman" pitchFamily="18" charset="0"/>
              </a:rPr>
              <a:t> to use </a:t>
            </a:r>
            <a:r>
              <a:rPr lang="fr-FR" sz="4900" dirty="0" err="1" smtClean="0">
                <a:latin typeface="Times New Roman" pitchFamily="18" charset="0"/>
                <a:cs typeface="Times New Roman" pitchFamily="18" charset="0"/>
              </a:rPr>
              <a:t>different</a:t>
            </a:r>
            <a:r>
              <a:rPr lang="fr-FR" sz="4900" dirty="0" smtClean="0">
                <a:latin typeface="Times New Roman" pitchFamily="18" charset="0"/>
                <a:cs typeface="Times New Roman" pitchFamily="18" charset="0"/>
              </a:rPr>
              <a:t> « </a:t>
            </a:r>
            <a:r>
              <a:rPr lang="fr-FR" sz="4900" dirty="0" err="1" smtClean="0">
                <a:latin typeface="Times New Roman" pitchFamily="18" charset="0"/>
                <a:cs typeface="Times New Roman" pitchFamily="18" charset="0"/>
              </a:rPr>
              <a:t>from</a:t>
            </a:r>
            <a:r>
              <a:rPr lang="fr-FR" sz="4900" dirty="0" smtClean="0">
                <a:latin typeface="Times New Roman" pitchFamily="18" charset="0"/>
                <a:cs typeface="Times New Roman" pitchFamily="18" charset="0"/>
              </a:rPr>
              <a:t> »  or « to » </a:t>
            </a:r>
            <a:r>
              <a:rPr lang="fr-FR" sz="4900" dirty="0" err="1" smtClean="0">
                <a:latin typeface="Times New Roman" pitchFamily="18" charset="0"/>
                <a:cs typeface="Times New Roman" pitchFamily="18" charset="0"/>
              </a:rPr>
              <a:t>rather</a:t>
            </a:r>
            <a:r>
              <a:rPr lang="fr-FR" sz="4900" dirty="0" smtClean="0">
                <a:latin typeface="Times New Roman" pitchFamily="18" charset="0"/>
                <a:cs typeface="Times New Roman" pitchFamily="18" charset="0"/>
              </a:rPr>
              <a:t> </a:t>
            </a:r>
            <a:r>
              <a:rPr lang="fr-FR" sz="4900" dirty="0" err="1" smtClean="0">
                <a:latin typeface="Times New Roman" pitchFamily="18" charset="0"/>
                <a:cs typeface="Times New Roman" pitchFamily="18" charset="0"/>
              </a:rPr>
              <a:t>than</a:t>
            </a:r>
            <a:r>
              <a:rPr lang="fr-FR" sz="4900" dirty="0" smtClean="0">
                <a:latin typeface="Times New Roman" pitchFamily="18" charset="0"/>
                <a:cs typeface="Times New Roman" pitchFamily="18" charset="0"/>
              </a:rPr>
              <a:t> « </a:t>
            </a:r>
            <a:r>
              <a:rPr lang="fr-FR" sz="4900" dirty="0" err="1" smtClean="0">
                <a:latin typeface="Times New Roman" pitchFamily="18" charset="0"/>
                <a:cs typeface="Times New Roman" pitchFamily="18" charset="0"/>
              </a:rPr>
              <a:t>than</a:t>
            </a:r>
            <a:r>
              <a:rPr lang="fr-FR" sz="4900" dirty="0" smtClean="0">
                <a:latin typeface="Times New Roman" pitchFamily="18" charset="0"/>
                <a:cs typeface="Times New Roman" pitchFamily="18" charset="0"/>
              </a:rPr>
              <a:t> »</a:t>
            </a:r>
          </a:p>
          <a:p>
            <a:r>
              <a:rPr lang="fr-FR" sz="4900" dirty="0" smtClean="0">
                <a:latin typeface="Times New Roman" pitchFamily="18" charset="0"/>
                <a:cs typeface="Times New Roman" pitchFamily="18" charset="0"/>
              </a:rPr>
              <a:t>Ex:  </a:t>
            </a:r>
            <a:r>
              <a:rPr lang="fr-FR" sz="4900" dirty="0" err="1" smtClean="0">
                <a:latin typeface="Times New Roman" pitchFamily="18" charset="0"/>
                <a:cs typeface="Times New Roman" pitchFamily="18" charset="0"/>
              </a:rPr>
              <a:t>this</a:t>
            </a:r>
            <a:r>
              <a:rPr lang="fr-FR" sz="4900" dirty="0" smtClean="0">
                <a:latin typeface="Times New Roman" pitchFamily="18" charset="0"/>
                <a:cs typeface="Times New Roman" pitchFamily="18" charset="0"/>
              </a:rPr>
              <a:t> place </a:t>
            </a:r>
            <a:r>
              <a:rPr lang="fr-FR" sz="4900" dirty="0" err="1" smtClean="0">
                <a:latin typeface="Times New Roman" pitchFamily="18" charset="0"/>
                <a:cs typeface="Times New Roman" pitchFamily="18" charset="0"/>
              </a:rPr>
              <a:t>is</a:t>
            </a:r>
            <a:r>
              <a:rPr lang="fr-FR" sz="4900" dirty="0" smtClean="0">
                <a:latin typeface="Times New Roman" pitchFamily="18" charset="0"/>
                <a:cs typeface="Times New Roman" pitchFamily="18" charset="0"/>
              </a:rPr>
              <a:t> </a:t>
            </a:r>
            <a:r>
              <a:rPr lang="fr-FR" sz="4900" dirty="0" err="1" smtClean="0">
                <a:latin typeface="Times New Roman" pitchFamily="18" charset="0"/>
                <a:cs typeface="Times New Roman" pitchFamily="18" charset="0"/>
              </a:rPr>
              <a:t>different</a:t>
            </a:r>
            <a:r>
              <a:rPr lang="fr-FR" sz="4900" dirty="0" smtClean="0">
                <a:latin typeface="Times New Roman" pitchFamily="18" charset="0"/>
                <a:cs typeface="Times New Roman" pitchFamily="18" charset="0"/>
              </a:rPr>
              <a:t> </a:t>
            </a:r>
            <a:r>
              <a:rPr lang="fr-FR" sz="4900" dirty="0" err="1" smtClean="0">
                <a:latin typeface="Times New Roman" pitchFamily="18" charset="0"/>
                <a:cs typeface="Times New Roman" pitchFamily="18" charset="0"/>
              </a:rPr>
              <a:t>from</a:t>
            </a:r>
            <a:r>
              <a:rPr lang="fr-FR" sz="4900" dirty="0" smtClean="0">
                <a:latin typeface="Times New Roman" pitchFamily="18" charset="0"/>
                <a:cs typeface="Times New Roman" pitchFamily="18" charset="0"/>
              </a:rPr>
              <a:t>/to </a:t>
            </a:r>
            <a:r>
              <a:rPr lang="fr-FR" sz="4900" dirty="0" err="1" smtClean="0">
                <a:latin typeface="Times New Roman" pitchFamily="18" charset="0"/>
                <a:cs typeface="Times New Roman" pitchFamily="18" charset="0"/>
              </a:rPr>
              <a:t>anything</a:t>
            </a:r>
            <a:r>
              <a:rPr lang="fr-FR" sz="4900" dirty="0" smtClean="0">
                <a:latin typeface="Times New Roman" pitchFamily="18" charset="0"/>
                <a:cs typeface="Times New Roman" pitchFamily="18" charset="0"/>
              </a:rPr>
              <a:t> i ‘</a:t>
            </a:r>
            <a:r>
              <a:rPr lang="fr-FR" sz="4900" dirty="0" err="1" smtClean="0">
                <a:latin typeface="Times New Roman" pitchFamily="18" charset="0"/>
                <a:cs typeface="Times New Roman" pitchFamily="18" charset="0"/>
              </a:rPr>
              <a:t>ve</a:t>
            </a:r>
            <a:r>
              <a:rPr lang="fr-FR" sz="4900" dirty="0" smtClean="0">
                <a:latin typeface="Times New Roman" pitchFamily="18" charset="0"/>
                <a:cs typeface="Times New Roman" pitchFamily="18" charset="0"/>
              </a:rPr>
              <a:t> </a:t>
            </a:r>
            <a:r>
              <a:rPr lang="fr-FR" sz="4900" dirty="0" err="1" smtClean="0">
                <a:latin typeface="Times New Roman" pitchFamily="18" charset="0"/>
                <a:cs typeface="Times New Roman" pitchFamily="18" charset="0"/>
              </a:rPr>
              <a:t>seen</a:t>
            </a:r>
            <a:r>
              <a:rPr lang="fr-FR" sz="4900" dirty="0" smtClean="0">
                <a:latin typeface="Times New Roman" pitchFamily="18" charset="0"/>
                <a:cs typeface="Times New Roman" pitchFamily="18" charset="0"/>
              </a:rPr>
              <a:t> </a:t>
            </a:r>
            <a:r>
              <a:rPr lang="fr-FR" sz="4900" dirty="0" err="1" smtClean="0">
                <a:latin typeface="Times New Roman" pitchFamily="18" charset="0"/>
                <a:cs typeface="Times New Roman" pitchFamily="18" charset="0"/>
              </a:rPr>
              <a:t>before</a:t>
            </a:r>
            <a:endParaRPr lang="fr-FR" sz="4900" dirty="0" smtClean="0">
              <a:latin typeface="Times New Roman" pitchFamily="18" charset="0"/>
              <a:cs typeface="Times New Roman" pitchFamily="18" charset="0"/>
            </a:endParaRPr>
          </a:p>
          <a:p>
            <a:r>
              <a:rPr lang="fr-FR" sz="4900" dirty="0" smtClean="0">
                <a:latin typeface="Times New Roman" pitchFamily="18" charset="0"/>
                <a:cs typeface="Times New Roman" pitchFamily="18" charset="0"/>
              </a:rPr>
              <a:t>  </a:t>
            </a:r>
            <a:r>
              <a:rPr lang="fr-FR" sz="4900" dirty="0" err="1" smtClean="0">
                <a:latin typeface="Times New Roman" pitchFamily="18" charset="0"/>
                <a:cs typeface="Times New Roman" pitchFamily="18" charset="0"/>
              </a:rPr>
              <a:t>this</a:t>
            </a:r>
            <a:r>
              <a:rPr lang="fr-FR" sz="4900" dirty="0" smtClean="0">
                <a:latin typeface="Times New Roman" pitchFamily="18" charset="0"/>
                <a:cs typeface="Times New Roman" pitchFamily="18" charset="0"/>
              </a:rPr>
              <a:t> place </a:t>
            </a:r>
            <a:r>
              <a:rPr lang="fr-FR" sz="4900" dirty="0" err="1" smtClean="0">
                <a:latin typeface="Times New Roman" pitchFamily="18" charset="0"/>
                <a:cs typeface="Times New Roman" pitchFamily="18" charset="0"/>
              </a:rPr>
              <a:t>is</a:t>
            </a:r>
            <a:r>
              <a:rPr lang="fr-FR" sz="4900" dirty="0" smtClean="0">
                <a:latin typeface="Times New Roman" pitchFamily="18" charset="0"/>
                <a:cs typeface="Times New Roman" pitchFamily="18" charset="0"/>
              </a:rPr>
              <a:t> </a:t>
            </a:r>
            <a:r>
              <a:rPr lang="fr-FR" sz="4900" dirty="0" err="1" smtClean="0">
                <a:latin typeface="Times New Roman" pitchFamily="18" charset="0"/>
                <a:cs typeface="Times New Roman" pitchFamily="18" charset="0"/>
              </a:rPr>
              <a:t>different</a:t>
            </a:r>
            <a:r>
              <a:rPr lang="fr-FR" sz="4900" dirty="0" smtClean="0">
                <a:latin typeface="Times New Roman" pitchFamily="18" charset="0"/>
                <a:cs typeface="Times New Roman" pitchFamily="18" charset="0"/>
              </a:rPr>
              <a:t> </a:t>
            </a:r>
            <a:r>
              <a:rPr lang="fr-FR" sz="4900" dirty="0" err="1" smtClean="0">
                <a:latin typeface="Times New Roman" pitchFamily="18" charset="0"/>
                <a:cs typeface="Times New Roman" pitchFamily="18" charset="0"/>
              </a:rPr>
              <a:t>from</a:t>
            </a:r>
            <a:r>
              <a:rPr lang="fr-FR" sz="4900" dirty="0" smtClean="0">
                <a:latin typeface="Times New Roman" pitchFamily="18" charset="0"/>
                <a:cs typeface="Times New Roman" pitchFamily="18" charset="0"/>
              </a:rPr>
              <a:t>/</a:t>
            </a:r>
            <a:r>
              <a:rPr lang="fr-FR" sz="4900" dirty="0" err="1" smtClean="0">
                <a:latin typeface="Times New Roman" pitchFamily="18" charset="0"/>
                <a:cs typeface="Times New Roman" pitchFamily="18" charset="0"/>
              </a:rPr>
              <a:t>than</a:t>
            </a:r>
            <a:r>
              <a:rPr lang="fr-FR" sz="4900" dirty="0" smtClean="0">
                <a:latin typeface="Times New Roman" pitchFamily="18" charset="0"/>
                <a:cs typeface="Times New Roman" pitchFamily="18" charset="0"/>
              </a:rPr>
              <a:t>  </a:t>
            </a:r>
            <a:r>
              <a:rPr lang="fr-FR" sz="4900" dirty="0" err="1" smtClean="0">
                <a:latin typeface="Times New Roman" pitchFamily="18" charset="0"/>
                <a:cs typeface="Times New Roman" pitchFamily="18" charset="0"/>
              </a:rPr>
              <a:t>anything</a:t>
            </a:r>
            <a:r>
              <a:rPr lang="fr-FR" sz="4900" dirty="0" smtClean="0">
                <a:latin typeface="Times New Roman" pitchFamily="18" charset="0"/>
                <a:cs typeface="Times New Roman" pitchFamily="18" charset="0"/>
              </a:rPr>
              <a:t> i ‘</a:t>
            </a:r>
            <a:r>
              <a:rPr lang="fr-FR" sz="4900" dirty="0" err="1" smtClean="0">
                <a:latin typeface="Times New Roman" pitchFamily="18" charset="0"/>
                <a:cs typeface="Times New Roman" pitchFamily="18" charset="0"/>
              </a:rPr>
              <a:t>ve</a:t>
            </a:r>
            <a:r>
              <a:rPr lang="fr-FR" sz="4900" dirty="0" smtClean="0">
                <a:latin typeface="Times New Roman" pitchFamily="18" charset="0"/>
                <a:cs typeface="Times New Roman" pitchFamily="18" charset="0"/>
              </a:rPr>
              <a:t> </a:t>
            </a:r>
            <a:r>
              <a:rPr lang="fr-FR" sz="4900" dirty="0" err="1" smtClean="0">
                <a:latin typeface="Times New Roman" pitchFamily="18" charset="0"/>
                <a:cs typeface="Times New Roman" pitchFamily="18" charset="0"/>
              </a:rPr>
              <a:t>seen</a:t>
            </a:r>
            <a:r>
              <a:rPr lang="fr-FR" sz="4900" dirty="0" smtClean="0">
                <a:latin typeface="Times New Roman" pitchFamily="18" charset="0"/>
                <a:cs typeface="Times New Roman" pitchFamily="18" charset="0"/>
              </a:rPr>
              <a:t> </a:t>
            </a:r>
            <a:r>
              <a:rPr lang="fr-FR" sz="4900" dirty="0" err="1" smtClean="0">
                <a:latin typeface="Times New Roman" pitchFamily="18" charset="0"/>
                <a:cs typeface="Times New Roman" pitchFamily="18" charset="0"/>
              </a:rPr>
              <a:t>before</a:t>
            </a:r>
            <a:endParaRPr lang="fr-FR" sz="4900" dirty="0" smtClean="0">
              <a:latin typeface="Times New Roman" pitchFamily="18" charset="0"/>
              <a:cs typeface="Times New Roman" pitchFamily="18" charset="0"/>
            </a:endParaRPr>
          </a:p>
          <a:p>
            <a:endParaRPr lang="fr-FR" dirty="0" smtClean="0"/>
          </a:p>
          <a:p>
            <a:endParaRPr lang="fr-FR" dirty="0" smtClean="0"/>
          </a:p>
          <a:p>
            <a:endParaRPr lang="fr-FR" dirty="0" smtClean="0"/>
          </a:p>
          <a:p>
            <a:r>
              <a:rPr lang="fr-FR" dirty="0" smtClean="0"/>
              <a:t> </a:t>
            </a:r>
          </a:p>
          <a:p>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914400" y="285728"/>
            <a:ext cx="7772400" cy="5734072"/>
          </a:xfrm>
        </p:spPr>
        <p:txBody>
          <a:bodyPr>
            <a:normAutofit fontScale="92500" lnSpcReduction="20000"/>
          </a:bodyPr>
          <a:lstStyle/>
          <a:p>
            <a:r>
              <a:rPr lang="fr-FR" b="1" dirty="0" err="1" smtClean="0">
                <a:solidFill>
                  <a:srgbClr val="00B050"/>
                </a:solidFill>
              </a:rPr>
              <a:t>Verbs</a:t>
            </a:r>
            <a:endParaRPr lang="fr-FR" b="1" dirty="0" smtClean="0">
              <a:solidFill>
                <a:srgbClr val="00B050"/>
              </a:solidFill>
            </a:endParaRPr>
          </a:p>
          <a:p>
            <a:r>
              <a:rPr lang="en-US" dirty="0" smtClean="0"/>
              <a:t>      A number of verbs can be either regular or irregular in the past simple, however, in the US and GB the forms most commonly used are not the same. It will be seen that in American English; the regular forms is usually preferred, and in British English the </a:t>
            </a:r>
            <a:r>
              <a:rPr lang="fr-FR" dirty="0" err="1" smtClean="0"/>
              <a:t>irregular</a:t>
            </a:r>
            <a:r>
              <a:rPr lang="fr-FR" dirty="0" smtClean="0"/>
              <a:t>. </a:t>
            </a:r>
          </a:p>
          <a:p>
            <a:r>
              <a:rPr lang="fr-FR" dirty="0" smtClean="0"/>
              <a:t> US                                                            GB</a:t>
            </a:r>
          </a:p>
          <a:p>
            <a:r>
              <a:rPr lang="fr-FR" dirty="0" err="1" smtClean="0"/>
              <a:t>Burned</a:t>
            </a:r>
            <a:r>
              <a:rPr lang="fr-FR" dirty="0" smtClean="0"/>
              <a:t> , </a:t>
            </a:r>
            <a:r>
              <a:rPr lang="fr-FR" dirty="0" err="1" smtClean="0"/>
              <a:t>burnt</a:t>
            </a:r>
            <a:r>
              <a:rPr lang="fr-FR" dirty="0" smtClean="0"/>
              <a:t>                                   </a:t>
            </a:r>
            <a:r>
              <a:rPr lang="fr-FR" dirty="0" err="1" smtClean="0"/>
              <a:t>burnt</a:t>
            </a:r>
            <a:r>
              <a:rPr lang="fr-FR" dirty="0" smtClean="0"/>
              <a:t> , </a:t>
            </a:r>
            <a:r>
              <a:rPr lang="fr-FR" dirty="0" err="1" smtClean="0"/>
              <a:t>burned</a:t>
            </a:r>
            <a:endParaRPr lang="fr-FR" dirty="0" smtClean="0"/>
          </a:p>
          <a:p>
            <a:r>
              <a:rPr lang="fr-FR" dirty="0" err="1" smtClean="0"/>
              <a:t>Dived</a:t>
            </a:r>
            <a:r>
              <a:rPr lang="fr-FR" dirty="0" smtClean="0"/>
              <a:t> , </a:t>
            </a:r>
            <a:r>
              <a:rPr lang="fr-FR" dirty="0" err="1" smtClean="0"/>
              <a:t>dove</a:t>
            </a:r>
            <a:r>
              <a:rPr lang="fr-FR" dirty="0" smtClean="0"/>
              <a:t>                                        dive</a:t>
            </a:r>
          </a:p>
          <a:p>
            <a:r>
              <a:rPr lang="fr-FR" dirty="0" err="1" smtClean="0"/>
              <a:t>Dreamed</a:t>
            </a:r>
            <a:r>
              <a:rPr lang="fr-FR" dirty="0" smtClean="0"/>
              <a:t> , </a:t>
            </a:r>
            <a:r>
              <a:rPr lang="fr-FR" dirty="0" err="1" smtClean="0"/>
              <a:t>dreamt</a:t>
            </a:r>
            <a:r>
              <a:rPr lang="fr-FR" dirty="0" smtClean="0"/>
              <a:t>                               </a:t>
            </a:r>
            <a:r>
              <a:rPr lang="fr-FR" dirty="0" err="1" smtClean="0"/>
              <a:t>dreamt</a:t>
            </a:r>
            <a:r>
              <a:rPr lang="fr-FR" dirty="0" smtClean="0"/>
              <a:t> , </a:t>
            </a:r>
            <a:r>
              <a:rPr lang="fr-FR" dirty="0" err="1" smtClean="0"/>
              <a:t>dreamed</a:t>
            </a:r>
            <a:endParaRPr lang="fr-FR" dirty="0" smtClean="0"/>
          </a:p>
          <a:p>
            <a:r>
              <a:rPr lang="fr-FR" dirty="0" err="1" smtClean="0"/>
              <a:t>Learned</a:t>
            </a:r>
            <a:r>
              <a:rPr lang="fr-FR" dirty="0" smtClean="0"/>
              <a:t>                                                </a:t>
            </a:r>
            <a:r>
              <a:rPr lang="fr-FR" dirty="0" err="1" smtClean="0"/>
              <a:t>learned</a:t>
            </a:r>
            <a:r>
              <a:rPr lang="fr-FR" dirty="0" smtClean="0"/>
              <a:t> , </a:t>
            </a:r>
            <a:r>
              <a:rPr lang="fr-FR" dirty="0" err="1" smtClean="0"/>
              <a:t>learnt</a:t>
            </a:r>
            <a:endParaRPr lang="fr-FR" dirty="0" smtClean="0"/>
          </a:p>
          <a:p>
            <a:r>
              <a:rPr lang="fr-FR" dirty="0" err="1" smtClean="0"/>
              <a:t>Smelled</a:t>
            </a:r>
            <a:r>
              <a:rPr lang="fr-FR" dirty="0" smtClean="0"/>
              <a:t> , </a:t>
            </a:r>
            <a:r>
              <a:rPr lang="fr-FR" dirty="0" err="1" smtClean="0"/>
              <a:t>smelt</a:t>
            </a:r>
            <a:r>
              <a:rPr lang="fr-FR" dirty="0" smtClean="0"/>
              <a:t>                                    </a:t>
            </a:r>
            <a:r>
              <a:rPr lang="fr-FR" dirty="0" err="1" smtClean="0"/>
              <a:t>smelt</a:t>
            </a:r>
            <a:r>
              <a:rPr lang="fr-FR" dirty="0" smtClean="0"/>
              <a:t> , </a:t>
            </a:r>
            <a:r>
              <a:rPr lang="fr-FR" dirty="0" err="1" smtClean="0"/>
              <a:t>smelled</a:t>
            </a:r>
            <a:endParaRPr lang="fr-FR" dirty="0" smtClean="0"/>
          </a:p>
          <a:p>
            <a:r>
              <a:rPr lang="fr-FR" dirty="0" err="1" smtClean="0"/>
              <a:t>Spilled</a:t>
            </a:r>
            <a:r>
              <a:rPr lang="fr-FR" dirty="0" smtClean="0"/>
              <a:t> , </a:t>
            </a:r>
            <a:r>
              <a:rPr lang="fr-FR" dirty="0" err="1" smtClean="0"/>
              <a:t>spilt</a:t>
            </a:r>
            <a:r>
              <a:rPr lang="fr-FR" dirty="0" smtClean="0"/>
              <a:t>                                        </a:t>
            </a:r>
            <a:r>
              <a:rPr lang="fr-FR" dirty="0" err="1" smtClean="0"/>
              <a:t>spilt</a:t>
            </a:r>
            <a:r>
              <a:rPr lang="fr-FR" dirty="0" smtClean="0"/>
              <a:t> , </a:t>
            </a:r>
            <a:r>
              <a:rPr lang="fr-FR" dirty="0" err="1" smtClean="0"/>
              <a:t>spilled</a:t>
            </a:r>
            <a:endParaRPr lang="fr-FR" dirty="0" smtClean="0"/>
          </a:p>
          <a:p>
            <a:r>
              <a:rPr lang="fr-FR" dirty="0" err="1" smtClean="0"/>
              <a:t>Spoiled</a:t>
            </a:r>
            <a:r>
              <a:rPr lang="fr-FR" dirty="0" smtClean="0"/>
              <a:t> , </a:t>
            </a:r>
            <a:r>
              <a:rPr lang="fr-FR" dirty="0" err="1" smtClean="0"/>
              <a:t>spoite</a:t>
            </a:r>
            <a:r>
              <a:rPr lang="fr-FR" dirty="0" smtClean="0"/>
              <a:t>                                    </a:t>
            </a:r>
            <a:r>
              <a:rPr lang="fr-FR" dirty="0" err="1" smtClean="0"/>
              <a:t>spoite</a:t>
            </a:r>
            <a:r>
              <a:rPr lang="fr-FR" dirty="0" smtClean="0"/>
              <a:t> , </a:t>
            </a:r>
            <a:r>
              <a:rPr lang="fr-FR" dirty="0" err="1" smtClean="0"/>
              <a:t>spoiled</a:t>
            </a:r>
            <a:endParaRPr lang="fr-FR" dirty="0" smtClean="0"/>
          </a:p>
          <a:p>
            <a:r>
              <a:rPr lang="fr-FR" dirty="0" smtClean="0"/>
              <a:t>To </a:t>
            </a:r>
            <a:r>
              <a:rPr lang="fr-FR" dirty="0" err="1" smtClean="0"/>
              <a:t>get</a:t>
            </a:r>
            <a:r>
              <a:rPr lang="fr-FR" dirty="0" smtClean="0"/>
              <a:t> , </a:t>
            </a:r>
            <a:r>
              <a:rPr lang="fr-FR" dirty="0" err="1" smtClean="0"/>
              <a:t>got</a:t>
            </a:r>
            <a:r>
              <a:rPr lang="fr-FR" dirty="0" smtClean="0"/>
              <a:t> , </a:t>
            </a:r>
            <a:r>
              <a:rPr lang="fr-FR" dirty="0" err="1" smtClean="0"/>
              <a:t>gotten</a:t>
            </a:r>
            <a:r>
              <a:rPr lang="fr-FR" dirty="0" smtClean="0"/>
              <a:t>                              to </a:t>
            </a:r>
            <a:r>
              <a:rPr lang="fr-FR" dirty="0" err="1" smtClean="0"/>
              <a:t>get</a:t>
            </a:r>
            <a:r>
              <a:rPr lang="fr-FR" dirty="0" smtClean="0"/>
              <a:t> , </a:t>
            </a:r>
            <a:r>
              <a:rPr lang="fr-FR" dirty="0" err="1" smtClean="0"/>
              <a:t>got</a:t>
            </a:r>
            <a:r>
              <a:rPr lang="fr-FR" dirty="0" smtClean="0"/>
              <a:t> , </a:t>
            </a:r>
            <a:r>
              <a:rPr lang="fr-FR" dirty="0" err="1" smtClean="0"/>
              <a:t>got</a:t>
            </a:r>
            <a:r>
              <a:rPr lang="fr-FR" dirty="0" smtClean="0"/>
              <a:t> </a:t>
            </a:r>
          </a:p>
          <a:p>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914400" y="500042"/>
            <a:ext cx="7772400" cy="5519758"/>
          </a:xfrm>
        </p:spPr>
        <p:txBody>
          <a:bodyPr/>
          <a:lstStyle/>
          <a:p>
            <a:r>
              <a:rPr lang="fr-FR" dirty="0" smtClean="0"/>
              <a:t>- Sarah </a:t>
            </a:r>
            <a:r>
              <a:rPr lang="fr-FR" dirty="0" err="1" smtClean="0"/>
              <a:t>feels</a:t>
            </a:r>
            <a:r>
              <a:rPr lang="fr-FR" dirty="0" smtClean="0"/>
              <a:t> </a:t>
            </a:r>
            <a:r>
              <a:rPr lang="fr-FR" dirty="0" err="1" smtClean="0"/>
              <a:t>ill</a:t>
            </a:r>
            <a:r>
              <a:rPr lang="fr-FR" dirty="0" smtClean="0"/>
              <a:t>, </a:t>
            </a:r>
            <a:r>
              <a:rPr lang="fr-FR" dirty="0" err="1" smtClean="0"/>
              <a:t>she</a:t>
            </a:r>
            <a:r>
              <a:rPr lang="fr-FR" dirty="0" smtClean="0"/>
              <a:t> </a:t>
            </a:r>
            <a:r>
              <a:rPr lang="fr-FR" dirty="0" err="1" smtClean="0"/>
              <a:t>ate</a:t>
            </a:r>
            <a:r>
              <a:rPr lang="fr-FR" dirty="0" smtClean="0"/>
              <a:t>  </a:t>
            </a:r>
            <a:r>
              <a:rPr lang="fr-FR" dirty="0" err="1" smtClean="0"/>
              <a:t>too</a:t>
            </a:r>
            <a:r>
              <a:rPr lang="fr-FR" dirty="0" smtClean="0"/>
              <a:t> </a:t>
            </a:r>
            <a:r>
              <a:rPr lang="fr-FR" dirty="0" err="1" smtClean="0"/>
              <a:t>much</a:t>
            </a:r>
            <a:r>
              <a:rPr lang="fr-FR" dirty="0" smtClean="0"/>
              <a:t> </a:t>
            </a:r>
            <a:r>
              <a:rPr lang="fr-FR" dirty="0" err="1" smtClean="0"/>
              <a:t>chocolate</a:t>
            </a:r>
            <a:r>
              <a:rPr lang="fr-FR" dirty="0" smtClean="0"/>
              <a:t>         AE</a:t>
            </a:r>
          </a:p>
          <a:p>
            <a:r>
              <a:rPr lang="fr-FR" dirty="0" smtClean="0"/>
              <a:t>Sarah </a:t>
            </a:r>
            <a:r>
              <a:rPr lang="fr-FR" dirty="0" err="1" smtClean="0"/>
              <a:t>feels</a:t>
            </a:r>
            <a:r>
              <a:rPr lang="fr-FR" dirty="0" smtClean="0"/>
              <a:t> </a:t>
            </a:r>
            <a:r>
              <a:rPr lang="fr-FR" dirty="0" err="1" smtClean="0"/>
              <a:t>ill</a:t>
            </a:r>
            <a:r>
              <a:rPr lang="fr-FR" dirty="0" smtClean="0"/>
              <a:t>, </a:t>
            </a:r>
            <a:r>
              <a:rPr lang="fr-FR" dirty="0" err="1" smtClean="0"/>
              <a:t>she</a:t>
            </a:r>
            <a:r>
              <a:rPr lang="fr-FR" dirty="0" smtClean="0"/>
              <a:t> has </a:t>
            </a:r>
            <a:r>
              <a:rPr lang="fr-FR" dirty="0" err="1" smtClean="0"/>
              <a:t>eaten</a:t>
            </a:r>
            <a:r>
              <a:rPr lang="fr-FR" dirty="0" smtClean="0"/>
              <a:t> </a:t>
            </a:r>
            <a:r>
              <a:rPr lang="fr-FR" dirty="0" err="1" smtClean="0"/>
              <a:t>too</a:t>
            </a:r>
            <a:r>
              <a:rPr lang="fr-FR" dirty="0" smtClean="0"/>
              <a:t> </a:t>
            </a:r>
            <a:r>
              <a:rPr lang="fr-FR" dirty="0" err="1" smtClean="0"/>
              <a:t>much</a:t>
            </a:r>
            <a:r>
              <a:rPr lang="fr-FR" dirty="0" smtClean="0"/>
              <a:t> </a:t>
            </a:r>
            <a:r>
              <a:rPr lang="fr-FR" dirty="0" err="1" smtClean="0"/>
              <a:t>choclate</a:t>
            </a:r>
            <a:r>
              <a:rPr lang="fr-FR" dirty="0" smtClean="0"/>
              <a:t>    BE </a:t>
            </a:r>
          </a:p>
          <a:p>
            <a:r>
              <a:rPr lang="fr-FR" dirty="0" smtClean="0"/>
              <a:t>Are </a:t>
            </a:r>
            <a:r>
              <a:rPr lang="fr-FR" dirty="0" err="1" smtClean="0"/>
              <a:t>they</a:t>
            </a:r>
            <a:r>
              <a:rPr lang="fr-FR" dirty="0" smtClean="0"/>
              <a:t> </a:t>
            </a:r>
            <a:r>
              <a:rPr lang="fr-FR" dirty="0" err="1" smtClean="0"/>
              <a:t>going</a:t>
            </a:r>
            <a:r>
              <a:rPr lang="fr-FR" dirty="0" smtClean="0"/>
              <a:t> to the </a:t>
            </a:r>
            <a:r>
              <a:rPr lang="fr-FR" dirty="0" err="1" smtClean="0"/>
              <a:t>cinema</a:t>
            </a:r>
            <a:r>
              <a:rPr lang="fr-FR" dirty="0" smtClean="0"/>
              <a:t> </a:t>
            </a:r>
            <a:r>
              <a:rPr lang="fr-FR" dirty="0" err="1" smtClean="0"/>
              <a:t>tonight</a:t>
            </a:r>
            <a:r>
              <a:rPr lang="fr-FR" dirty="0" smtClean="0"/>
              <a:t>?</a:t>
            </a:r>
          </a:p>
          <a:p>
            <a:pPr>
              <a:buNone/>
            </a:pPr>
            <a:r>
              <a:rPr lang="fr-FR" dirty="0" smtClean="0"/>
              <a:t> - No, </a:t>
            </a:r>
            <a:r>
              <a:rPr lang="fr-FR" dirty="0" err="1" smtClean="0"/>
              <a:t>they</a:t>
            </a:r>
            <a:r>
              <a:rPr lang="fr-FR" dirty="0" smtClean="0"/>
              <a:t> </a:t>
            </a:r>
            <a:r>
              <a:rPr lang="fr-FR" dirty="0" err="1" smtClean="0"/>
              <a:t>already</a:t>
            </a:r>
            <a:r>
              <a:rPr lang="fr-FR" dirty="0" smtClean="0"/>
              <a:t> </a:t>
            </a:r>
            <a:r>
              <a:rPr lang="fr-FR" dirty="0" err="1" smtClean="0"/>
              <a:t>saw</a:t>
            </a:r>
            <a:r>
              <a:rPr lang="fr-FR" dirty="0" smtClean="0"/>
              <a:t> the new  James Bond film   AM</a:t>
            </a:r>
          </a:p>
          <a:p>
            <a:pPr>
              <a:buNone/>
            </a:pPr>
            <a:r>
              <a:rPr lang="fr-FR" dirty="0" smtClean="0"/>
              <a:t>-No, </a:t>
            </a:r>
            <a:r>
              <a:rPr lang="fr-FR" dirty="0" err="1" smtClean="0"/>
              <a:t>they’ve</a:t>
            </a:r>
            <a:r>
              <a:rPr lang="fr-FR" dirty="0" smtClean="0"/>
              <a:t> </a:t>
            </a:r>
            <a:r>
              <a:rPr lang="fr-FR" dirty="0" err="1" smtClean="0"/>
              <a:t>already</a:t>
            </a:r>
            <a:r>
              <a:rPr lang="fr-FR" dirty="0" smtClean="0"/>
              <a:t> </a:t>
            </a:r>
            <a:r>
              <a:rPr lang="fr-FR" dirty="0" err="1" smtClean="0"/>
              <a:t>seen</a:t>
            </a:r>
            <a:r>
              <a:rPr lang="fr-FR" dirty="0" smtClean="0"/>
              <a:t> the new James Bond film  BE </a:t>
            </a:r>
          </a:p>
          <a:p>
            <a:r>
              <a:rPr lang="fr-FR" dirty="0" smtClean="0"/>
              <a:t>Is Ali </a:t>
            </a:r>
            <a:r>
              <a:rPr lang="fr-FR" dirty="0" err="1" smtClean="0"/>
              <a:t>here</a:t>
            </a:r>
            <a:r>
              <a:rPr lang="fr-FR" dirty="0" smtClean="0"/>
              <a:t> ? </a:t>
            </a:r>
          </a:p>
          <a:p>
            <a:pPr>
              <a:buNone/>
            </a:pPr>
            <a:r>
              <a:rPr lang="fr-FR" dirty="0" smtClean="0"/>
              <a:t>No, </a:t>
            </a:r>
            <a:r>
              <a:rPr lang="fr-FR" dirty="0" err="1" smtClean="0"/>
              <a:t>he</a:t>
            </a:r>
            <a:r>
              <a:rPr lang="fr-FR" dirty="0" smtClean="0"/>
              <a:t> </a:t>
            </a:r>
            <a:r>
              <a:rPr lang="fr-FR" dirty="0" err="1" smtClean="0"/>
              <a:t>just</a:t>
            </a:r>
            <a:r>
              <a:rPr lang="fr-FR" dirty="0" smtClean="0"/>
              <a:t> </a:t>
            </a:r>
            <a:r>
              <a:rPr lang="fr-FR" dirty="0" err="1" smtClean="0"/>
              <a:t>left</a:t>
            </a:r>
            <a:r>
              <a:rPr lang="fr-FR" dirty="0" smtClean="0"/>
              <a:t>                  AME</a:t>
            </a:r>
          </a:p>
          <a:p>
            <a:pPr>
              <a:buNone/>
            </a:pPr>
            <a:r>
              <a:rPr lang="fr-FR" dirty="0" smtClean="0"/>
              <a:t>No, </a:t>
            </a:r>
            <a:r>
              <a:rPr lang="fr-FR" dirty="0" err="1" smtClean="0"/>
              <a:t>he</a:t>
            </a:r>
            <a:r>
              <a:rPr lang="fr-FR" dirty="0" smtClean="0"/>
              <a:t> ‘s </a:t>
            </a:r>
            <a:r>
              <a:rPr lang="fr-FR" dirty="0" err="1" smtClean="0"/>
              <a:t>just</a:t>
            </a:r>
            <a:r>
              <a:rPr lang="fr-FR" dirty="0" smtClean="0"/>
              <a:t> </a:t>
            </a:r>
            <a:r>
              <a:rPr lang="fr-FR" dirty="0" err="1" smtClean="0"/>
              <a:t>left</a:t>
            </a:r>
            <a:r>
              <a:rPr lang="fr-FR" dirty="0" smtClean="0"/>
              <a:t>              ( He has </a:t>
            </a:r>
            <a:r>
              <a:rPr lang="fr-FR" dirty="0" err="1" smtClean="0"/>
              <a:t>just</a:t>
            </a:r>
            <a:r>
              <a:rPr lang="fr-FR" dirty="0" smtClean="0"/>
              <a:t> </a:t>
            </a:r>
            <a:r>
              <a:rPr lang="fr-FR" dirty="0" err="1" smtClean="0"/>
              <a:t>left</a:t>
            </a:r>
            <a:r>
              <a:rPr lang="fr-FR" dirty="0" smtClean="0"/>
              <a:t>)   BE</a:t>
            </a:r>
          </a:p>
          <a:p>
            <a:r>
              <a:rPr lang="fr-FR" dirty="0" smtClean="0"/>
              <a:t>Can I </a:t>
            </a:r>
            <a:r>
              <a:rPr lang="fr-FR" dirty="0" err="1" smtClean="0"/>
              <a:t>borrow</a:t>
            </a:r>
            <a:r>
              <a:rPr lang="fr-FR" dirty="0" smtClean="0"/>
              <a:t> </a:t>
            </a:r>
            <a:r>
              <a:rPr lang="fr-FR" dirty="0" err="1" smtClean="0"/>
              <a:t>your</a:t>
            </a:r>
            <a:r>
              <a:rPr lang="fr-FR" dirty="0" smtClean="0"/>
              <a:t> book?</a:t>
            </a:r>
          </a:p>
          <a:p>
            <a:r>
              <a:rPr lang="fr-FR" dirty="0" smtClean="0"/>
              <a:t>No, I </a:t>
            </a:r>
            <a:r>
              <a:rPr lang="fr-FR" dirty="0" err="1" smtClean="0"/>
              <a:t>didn’t</a:t>
            </a:r>
            <a:r>
              <a:rPr lang="fr-FR" dirty="0" smtClean="0"/>
              <a:t> </a:t>
            </a:r>
            <a:r>
              <a:rPr lang="fr-FR" dirty="0" err="1" smtClean="0"/>
              <a:t>read</a:t>
            </a:r>
            <a:r>
              <a:rPr lang="fr-FR" dirty="0" smtClean="0"/>
              <a:t> </a:t>
            </a:r>
            <a:r>
              <a:rPr lang="fr-FR" dirty="0" err="1" smtClean="0"/>
              <a:t>it</a:t>
            </a:r>
            <a:r>
              <a:rPr lang="fr-FR" dirty="0" smtClean="0"/>
              <a:t> </a:t>
            </a:r>
            <a:r>
              <a:rPr lang="fr-FR" dirty="0" err="1" smtClean="0"/>
              <a:t>yet</a:t>
            </a:r>
            <a:r>
              <a:rPr lang="fr-FR" dirty="0" smtClean="0"/>
              <a:t>        AME</a:t>
            </a:r>
          </a:p>
          <a:p>
            <a:r>
              <a:rPr lang="fr-FR" dirty="0" smtClean="0"/>
              <a:t>No, </a:t>
            </a:r>
            <a:r>
              <a:rPr lang="fr-FR" dirty="0" err="1" smtClean="0"/>
              <a:t>I’ve</a:t>
            </a:r>
            <a:r>
              <a:rPr lang="fr-FR" dirty="0" smtClean="0"/>
              <a:t> not </a:t>
            </a:r>
            <a:r>
              <a:rPr lang="fr-FR" dirty="0" err="1" smtClean="0"/>
              <a:t>read</a:t>
            </a:r>
            <a:r>
              <a:rPr lang="fr-FR" dirty="0" smtClean="0"/>
              <a:t> </a:t>
            </a:r>
            <a:r>
              <a:rPr lang="fr-FR" dirty="0" err="1" smtClean="0"/>
              <a:t>it</a:t>
            </a:r>
            <a:r>
              <a:rPr lang="fr-FR" dirty="0" smtClean="0"/>
              <a:t> </a:t>
            </a:r>
            <a:r>
              <a:rPr lang="fr-FR" dirty="0" err="1" smtClean="0"/>
              <a:t>yet</a:t>
            </a:r>
            <a:r>
              <a:rPr lang="fr-FR" smtClean="0"/>
              <a:t>     BE</a:t>
            </a:r>
          </a:p>
          <a:p>
            <a:endParaRPr lang="fr-F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pitaux">
  <a:themeElements>
    <a:clrScheme name="Capitaux">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apitaux">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apitaux">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57</TotalTime>
  <Words>962</Words>
  <Application>Microsoft Office PowerPoint</Application>
  <PresentationFormat>Affichage à l'écran (4:3)</PresentationFormat>
  <Paragraphs>110</Paragraphs>
  <Slides>15</Slides>
  <Notes>0</Notes>
  <HiddenSlides>0</HiddenSlides>
  <MMClips>0</MMClips>
  <ScaleCrop>false</ScaleCrop>
  <HeadingPairs>
    <vt:vector size="4" baseType="variant">
      <vt:variant>
        <vt:lpstr>Thème</vt:lpstr>
      </vt:variant>
      <vt:variant>
        <vt:i4>1</vt:i4>
      </vt:variant>
      <vt:variant>
        <vt:lpstr>Titres des diapositives</vt:lpstr>
      </vt:variant>
      <vt:variant>
        <vt:i4>15</vt:i4>
      </vt:variant>
    </vt:vector>
  </HeadingPairs>
  <TitlesOfParts>
    <vt:vector size="16" baseType="lpstr">
      <vt:lpstr>Capitaux</vt:lpstr>
      <vt:lpstr>Chapter 2 </vt:lpstr>
      <vt:lpstr>Diapositive 2</vt:lpstr>
      <vt:lpstr>Diapositive 3</vt:lpstr>
      <vt:lpstr>Diapositive 4</vt:lpstr>
      <vt:lpstr>Diapositive 5</vt:lpstr>
      <vt:lpstr>The differences between Uk and US </vt:lpstr>
      <vt:lpstr>Diapositive 7</vt:lpstr>
      <vt:lpstr>Diapositive 8</vt:lpstr>
      <vt:lpstr>Diapositive 9</vt:lpstr>
      <vt:lpstr>Diapositive 10</vt:lpstr>
      <vt:lpstr>Diapositive 11</vt:lpstr>
      <vt:lpstr>Diapositive 12</vt:lpstr>
      <vt:lpstr>Diapositive 13</vt:lpstr>
      <vt:lpstr>Activity one: Decide whether the sentence is written in British or American English</vt:lpstr>
      <vt:lpstr>Diapositive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2 </dc:title>
  <dc:creator>MAS informatique</dc:creator>
  <cp:lastModifiedBy>MAS informatique</cp:lastModifiedBy>
  <cp:revision>7</cp:revision>
  <dcterms:created xsi:type="dcterms:W3CDTF">2023-02-20T20:59:50Z</dcterms:created>
  <dcterms:modified xsi:type="dcterms:W3CDTF">2023-02-24T17:44:56Z</dcterms:modified>
</cp:coreProperties>
</file>