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Barlow" panose="00000500000000000000" pitchFamily="2" charset="0"/>
      <p:regular r:id="rId13"/>
      <p:bold r:id="rId14"/>
    </p:embeddedFont>
    <p:embeddedFont>
      <p:font typeface="Barlow Bold" panose="00000800000000000000" charset="0"/>
      <p:bold r:id="rId15"/>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000066"/>
    <a:srgbClr val="000099"/>
    <a:srgbClr val="003366"/>
    <a:srgbClr val="FF99CC"/>
    <a:srgbClr val="FF3399"/>
    <a:srgbClr val="4D4D4D"/>
    <a:srgbClr val="5F5F5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72" d="100"/>
          <a:sy n="72"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51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0A081B">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817704" cy="8229600"/>
          </a:xfrm>
          <a:prstGeom prst="rect">
            <a:avLst/>
          </a:prstGeom>
        </p:spPr>
      </p:pic>
      <p:pic>
        <p:nvPicPr>
          <p:cNvPr id="3" name="Image 1" descr="preencoded.png"/>
          <p:cNvPicPr>
            <a:picLocks noChangeAspect="1"/>
          </p:cNvPicPr>
          <p:nvPr/>
        </p:nvPicPr>
        <p:blipFill>
          <a:blip r:embed="rId4"/>
          <a:stretch>
            <a:fillRect/>
          </a:stretch>
        </p:blipFill>
        <p:spPr>
          <a:xfrm>
            <a:off x="267295" y="675862"/>
            <a:ext cx="4951690" cy="6930886"/>
          </a:xfrm>
          <a:prstGeom prst="rect">
            <a:avLst/>
          </a:prstGeom>
        </p:spPr>
      </p:pic>
      <p:sp>
        <p:nvSpPr>
          <p:cNvPr id="4" name="Text 0"/>
          <p:cNvSpPr/>
          <p:nvPr/>
        </p:nvSpPr>
        <p:spPr>
          <a:xfrm>
            <a:off x="6234946" y="996553"/>
            <a:ext cx="7646908" cy="1639729"/>
          </a:xfrm>
          <a:prstGeom prst="rect">
            <a:avLst/>
          </a:prstGeom>
          <a:noFill/>
          <a:ln/>
        </p:spPr>
        <p:txBody>
          <a:bodyPr wrap="square" lIns="0" tIns="0" rIns="0" bIns="0" rtlCol="0" anchor="t"/>
          <a:lstStyle/>
          <a:p>
            <a:pPr marL="0" indent="0">
              <a:lnSpc>
                <a:spcPts val="6450"/>
              </a:lnSpc>
              <a:buNone/>
            </a:pPr>
            <a:r>
              <a:rPr lang="en-US" sz="5150" b="1" dirty="0">
                <a:solidFill>
                  <a:srgbClr val="FFFF00"/>
                </a:solidFill>
                <a:latin typeface="Spline Sans Bold" pitchFamily="34" charset="0"/>
                <a:ea typeface="Spline Sans Bold" pitchFamily="34" charset="-122"/>
                <a:cs typeface="Spline Sans Bold" pitchFamily="34" charset="-120"/>
              </a:rPr>
              <a:t>Protein Synthesis:</a:t>
            </a:r>
            <a:endParaRPr lang="en-US" sz="5150" dirty="0">
              <a:solidFill>
                <a:srgbClr val="FFFF00"/>
              </a:solidFill>
            </a:endParaRPr>
          </a:p>
        </p:txBody>
      </p:sp>
      <p:sp>
        <p:nvSpPr>
          <p:cNvPr id="5" name="Text 1"/>
          <p:cNvSpPr/>
          <p:nvPr/>
        </p:nvSpPr>
        <p:spPr>
          <a:xfrm>
            <a:off x="6084999" y="2132448"/>
            <a:ext cx="7646908" cy="1710333"/>
          </a:xfrm>
          <a:prstGeom prst="rect">
            <a:avLst/>
          </a:prstGeom>
          <a:noFill/>
          <a:ln/>
        </p:spPr>
        <p:txBody>
          <a:bodyPr wrap="square" lIns="0" tIns="0" rIns="0" bIns="0" rtlCol="0" anchor="t"/>
          <a:lstStyle/>
          <a:p>
            <a:pPr marL="0" indent="0">
              <a:lnSpc>
                <a:spcPts val="2650"/>
              </a:lnSpc>
              <a:buNone/>
            </a:pPr>
            <a:r>
              <a:rPr lang="en-US" sz="2000" dirty="0">
                <a:solidFill>
                  <a:srgbClr val="E0E4E6"/>
                </a:solidFill>
                <a:latin typeface="Barlow" pitchFamily="34" charset="0"/>
                <a:ea typeface="Barlow" pitchFamily="34" charset="-122"/>
                <a:cs typeface="Barlow" pitchFamily="34" charset="-120"/>
              </a:rPr>
              <a:t>Protein synthesis is a fundamental biological process that lies at the heart of life itself. It is the intricate mechanism by which cells create proteins, the essential macromolecules that perform a vast array of functions in living organisms. From structural support to enzymatic catalysis, from cellular signaling to immune responses, proteins are the workhorses of biological </a:t>
            </a:r>
            <a:r>
              <a:rPr lang="en-US" sz="1650" dirty="0">
                <a:solidFill>
                  <a:srgbClr val="E0E4E6"/>
                </a:solidFill>
                <a:latin typeface="Barlow" pitchFamily="34" charset="0"/>
                <a:ea typeface="Barlow" pitchFamily="34" charset="-122"/>
                <a:cs typeface="Barlow" pitchFamily="34" charset="-120"/>
              </a:rPr>
              <a:t>systems.</a:t>
            </a:r>
            <a:endParaRPr lang="en-US" sz="1650" dirty="0"/>
          </a:p>
        </p:txBody>
      </p:sp>
      <p:sp>
        <p:nvSpPr>
          <p:cNvPr id="6" name="Text 2"/>
          <p:cNvSpPr/>
          <p:nvPr/>
        </p:nvSpPr>
        <p:spPr>
          <a:xfrm>
            <a:off x="6234946" y="4907875"/>
            <a:ext cx="7646908" cy="1710333"/>
          </a:xfrm>
          <a:prstGeom prst="rect">
            <a:avLst/>
          </a:prstGeom>
          <a:noFill/>
          <a:ln/>
        </p:spPr>
        <p:txBody>
          <a:bodyPr wrap="square" lIns="0" tIns="0" rIns="0" bIns="0" rtlCol="0" anchor="t"/>
          <a:lstStyle/>
          <a:p>
            <a:pPr marL="0" indent="0">
              <a:lnSpc>
                <a:spcPts val="2650"/>
              </a:lnSpc>
              <a:buNone/>
            </a:pPr>
            <a:r>
              <a:rPr lang="en-US" sz="2000" dirty="0">
                <a:solidFill>
                  <a:srgbClr val="E0E4E6"/>
                </a:solidFill>
                <a:latin typeface="Barlow" pitchFamily="34" charset="0"/>
              </a:rPr>
              <a:t>This complex process involves decoding the genetic information stored in DNA, transcribing it into messenger RNA, and finally translating that information into the specific sequence of amino acids that form a protein. Understanding protein synthesis is crucial for comprehending how genetic information is expressed and how cells maintain their function and structure.</a:t>
            </a:r>
          </a:p>
        </p:txBody>
      </p:sp>
      <p:sp>
        <p:nvSpPr>
          <p:cNvPr id="9" name="Text 5"/>
          <p:cNvSpPr/>
          <p:nvPr/>
        </p:nvSpPr>
        <p:spPr>
          <a:xfrm>
            <a:off x="12744750" y="7420033"/>
            <a:ext cx="1647111" cy="374213"/>
          </a:xfrm>
          <a:prstGeom prst="rect">
            <a:avLst/>
          </a:prstGeom>
          <a:noFill/>
          <a:ln/>
        </p:spPr>
        <p:txBody>
          <a:bodyPr wrap="none" lIns="0" tIns="0" rIns="0" bIns="0" rtlCol="0" anchor="t"/>
          <a:lstStyle/>
          <a:p>
            <a:pPr marL="0" indent="0" algn="l">
              <a:lnSpc>
                <a:spcPts val="2900"/>
              </a:lnSpc>
              <a:buNone/>
            </a:pPr>
            <a:r>
              <a:rPr lang="en-US" sz="2100" b="1" dirty="0">
                <a:solidFill>
                  <a:srgbClr val="E0E4E6"/>
                </a:solidFill>
                <a:latin typeface="Barlow Bold" pitchFamily="34" charset="0"/>
                <a:ea typeface="Barlow Bold" pitchFamily="34" charset="-122"/>
                <a:cs typeface="Barlow Bold" pitchFamily="34" charset="-120"/>
              </a:rPr>
              <a:t>By </a:t>
            </a:r>
            <a:r>
              <a:rPr lang="en-US" sz="2100" b="1" dirty="0" err="1">
                <a:solidFill>
                  <a:srgbClr val="E0E4E6"/>
                </a:solidFill>
                <a:latin typeface="Barlow Bold" pitchFamily="34" charset="0"/>
                <a:ea typeface="Barlow Bold" pitchFamily="34" charset="-122"/>
                <a:cs typeface="Barlow Bold" pitchFamily="34" charset="-120"/>
              </a:rPr>
              <a:t>Mouderas</a:t>
            </a:r>
            <a:r>
              <a:rPr lang="en-US" sz="2100" b="1" dirty="0">
                <a:solidFill>
                  <a:srgbClr val="E0E4E6"/>
                </a:solidFill>
                <a:latin typeface="Barlow Bold" pitchFamily="34" charset="0"/>
                <a:ea typeface="Barlow Bold" pitchFamily="34" charset="-122"/>
                <a:cs typeface="Barlow Bold" pitchFamily="34" charset="-120"/>
              </a:rPr>
              <a:t> F.</a:t>
            </a:r>
            <a:endParaRPr lang="en-US" sz="2100" dirty="0"/>
          </a:p>
        </p:txBody>
      </p:sp>
      <p:sp>
        <p:nvSpPr>
          <p:cNvPr id="10" name="ZoneTexte 9">
            <a:extLst>
              <a:ext uri="{FF2B5EF4-FFF2-40B4-BE49-F238E27FC236}">
                <a16:creationId xmlns:a16="http://schemas.microsoft.com/office/drawing/2014/main" id="{A792721B-9AA4-6E7A-5C1B-5909D7292735}"/>
              </a:ext>
            </a:extLst>
          </p:cNvPr>
          <p:cNvSpPr txBox="1"/>
          <p:nvPr/>
        </p:nvSpPr>
        <p:spPr>
          <a:xfrm>
            <a:off x="0" y="7832035"/>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1" name="ZoneTexte 10">
            <a:extLst>
              <a:ext uri="{FF2B5EF4-FFF2-40B4-BE49-F238E27FC236}">
                <a16:creationId xmlns:a16="http://schemas.microsoft.com/office/drawing/2014/main" id="{92D55AFF-272C-E108-0E31-3D63E8176459}"/>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820698" y="830937"/>
            <a:ext cx="8461177" cy="651391"/>
          </a:xfrm>
          <a:prstGeom prst="rect">
            <a:avLst/>
          </a:prstGeom>
          <a:noFill/>
          <a:ln/>
        </p:spPr>
        <p:txBody>
          <a:bodyPr wrap="none" lIns="0" tIns="0" rIns="0" bIns="0" rtlCol="0" anchor="t"/>
          <a:lstStyle/>
          <a:p>
            <a:pPr marL="0" indent="0">
              <a:lnSpc>
                <a:spcPts val="5100"/>
              </a:lnSpc>
              <a:buNone/>
            </a:pPr>
            <a:r>
              <a:rPr lang="en-US" sz="4000" b="1" dirty="0">
                <a:solidFill>
                  <a:srgbClr val="FFFF00"/>
                </a:solidFill>
                <a:latin typeface="Spline Sans Bold" pitchFamily="34" charset="0"/>
                <a:ea typeface="Spline Sans Bold" pitchFamily="34" charset="-122"/>
              </a:rPr>
              <a:t>Protein Degradation and Recycling</a:t>
            </a:r>
          </a:p>
        </p:txBody>
      </p:sp>
      <p:sp>
        <p:nvSpPr>
          <p:cNvPr id="3" name="Shape 1"/>
          <p:cNvSpPr/>
          <p:nvPr/>
        </p:nvSpPr>
        <p:spPr>
          <a:xfrm>
            <a:off x="820698" y="2215039"/>
            <a:ext cx="527566" cy="527566"/>
          </a:xfrm>
          <a:prstGeom prst="roundRect">
            <a:avLst>
              <a:gd name="adj" fmla="val 66677"/>
            </a:avLst>
          </a:prstGeom>
          <a:solidFill>
            <a:srgbClr val="0A081B"/>
          </a:solidFill>
          <a:ln w="22860">
            <a:solidFill>
              <a:srgbClr val="16FFBB"/>
            </a:solidFill>
            <a:prstDash val="solid"/>
          </a:ln>
        </p:spPr>
      </p:sp>
      <p:sp>
        <p:nvSpPr>
          <p:cNvPr id="4" name="Text 2"/>
          <p:cNvSpPr/>
          <p:nvPr/>
        </p:nvSpPr>
        <p:spPr>
          <a:xfrm>
            <a:off x="1016794" y="2322433"/>
            <a:ext cx="135255" cy="312658"/>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1</a:t>
            </a:r>
            <a:endParaRPr lang="en-US" sz="2450" dirty="0"/>
          </a:p>
        </p:txBody>
      </p:sp>
      <p:sp>
        <p:nvSpPr>
          <p:cNvPr id="5" name="Text 3"/>
          <p:cNvSpPr/>
          <p:nvPr/>
        </p:nvSpPr>
        <p:spPr>
          <a:xfrm>
            <a:off x="1582698" y="2215039"/>
            <a:ext cx="3685937" cy="325636"/>
          </a:xfrm>
          <a:prstGeom prst="rect">
            <a:avLst/>
          </a:prstGeom>
          <a:noFill/>
          <a:ln/>
        </p:spPr>
        <p:txBody>
          <a:bodyPr wrap="none" lIns="0" tIns="0" rIns="0" bIns="0" rtlCol="0" anchor="t"/>
          <a:lstStyle/>
          <a:p>
            <a:pPr marL="0" indent="0">
              <a:lnSpc>
                <a:spcPts val="2550"/>
              </a:lnSpc>
              <a:buNone/>
            </a:pPr>
            <a:r>
              <a:rPr lang="en-US" sz="2050" b="1" dirty="0">
                <a:solidFill>
                  <a:srgbClr val="00B0F0"/>
                </a:solidFill>
                <a:latin typeface="Spline Sans Bold" pitchFamily="34" charset="0"/>
                <a:ea typeface="Spline Sans Bold" pitchFamily="34" charset="-122"/>
                <a:cs typeface="Spline Sans Bold" pitchFamily="34" charset="-120"/>
              </a:rPr>
              <a:t>Ubiquitin-Proteasome System</a:t>
            </a:r>
            <a:endParaRPr lang="en-US" sz="2050" dirty="0">
              <a:solidFill>
                <a:srgbClr val="00B0F0"/>
              </a:solidFill>
            </a:endParaRPr>
          </a:p>
        </p:txBody>
      </p:sp>
      <p:sp>
        <p:nvSpPr>
          <p:cNvPr id="6" name="Text 4"/>
          <p:cNvSpPr/>
          <p:nvPr/>
        </p:nvSpPr>
        <p:spPr>
          <a:xfrm>
            <a:off x="1582698" y="2681288"/>
            <a:ext cx="5615345" cy="1876425"/>
          </a:xfrm>
          <a:prstGeom prst="rect">
            <a:avLst/>
          </a:prstGeom>
          <a:noFill/>
          <a:ln/>
        </p:spPr>
        <p:txBody>
          <a:bodyPr wrap="square" lIns="0" tIns="0" rIns="0" bIns="0" rtlCol="0" anchor="t"/>
          <a:lstStyle/>
          <a:p>
            <a:pPr marL="0" indent="0">
              <a:lnSpc>
                <a:spcPts val="2950"/>
              </a:lnSpc>
              <a:buNone/>
            </a:pPr>
            <a:r>
              <a:rPr lang="en-US" sz="1800" dirty="0">
                <a:solidFill>
                  <a:srgbClr val="E0E4E6"/>
                </a:solidFill>
                <a:latin typeface="Barlow" pitchFamily="34" charset="0"/>
                <a:ea typeface="Barlow" pitchFamily="34" charset="-122"/>
                <a:cs typeface="Barlow" pitchFamily="34" charset="-120"/>
              </a:rPr>
              <a:t>This is the primary mechanism for protein degradation in eukaryotic cells. Proteins targeted for degradation are tagged with ubiquitin molecules and then broken down by the proteasome, a large protein complex that acts like a cellular garbage disposal.</a:t>
            </a:r>
            <a:endParaRPr lang="en-US" sz="1800" dirty="0"/>
          </a:p>
        </p:txBody>
      </p:sp>
      <p:sp>
        <p:nvSpPr>
          <p:cNvPr id="7" name="Shape 5"/>
          <p:cNvSpPr/>
          <p:nvPr/>
        </p:nvSpPr>
        <p:spPr>
          <a:xfrm>
            <a:off x="7432477" y="2215039"/>
            <a:ext cx="527566" cy="527566"/>
          </a:xfrm>
          <a:prstGeom prst="roundRect">
            <a:avLst>
              <a:gd name="adj" fmla="val 66677"/>
            </a:avLst>
          </a:prstGeom>
          <a:solidFill>
            <a:srgbClr val="0A081B"/>
          </a:solidFill>
          <a:ln w="22860">
            <a:solidFill>
              <a:srgbClr val="29DDDA"/>
            </a:solidFill>
            <a:prstDash val="solid"/>
          </a:ln>
        </p:spPr>
      </p:sp>
      <p:sp>
        <p:nvSpPr>
          <p:cNvPr id="8" name="Text 6"/>
          <p:cNvSpPr/>
          <p:nvPr/>
        </p:nvSpPr>
        <p:spPr>
          <a:xfrm>
            <a:off x="7609284" y="2322433"/>
            <a:ext cx="173831" cy="312658"/>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2</a:t>
            </a:r>
            <a:endParaRPr lang="en-US" sz="2450" dirty="0"/>
          </a:p>
        </p:txBody>
      </p:sp>
      <p:sp>
        <p:nvSpPr>
          <p:cNvPr id="9" name="Text 7"/>
          <p:cNvSpPr/>
          <p:nvPr/>
        </p:nvSpPr>
        <p:spPr>
          <a:xfrm>
            <a:off x="8194477" y="2215039"/>
            <a:ext cx="2878217" cy="325636"/>
          </a:xfrm>
          <a:prstGeom prst="rect">
            <a:avLst/>
          </a:prstGeom>
          <a:noFill/>
          <a:ln/>
        </p:spPr>
        <p:txBody>
          <a:bodyPr wrap="none" lIns="0" tIns="0" rIns="0" bIns="0" rtlCol="0" anchor="t"/>
          <a:lstStyle/>
          <a:p>
            <a:pPr>
              <a:lnSpc>
                <a:spcPts val="2550"/>
              </a:lnSpc>
            </a:pPr>
            <a:r>
              <a:rPr lang="en-US" sz="2050" b="1" dirty="0">
                <a:solidFill>
                  <a:srgbClr val="00B0F0"/>
                </a:solidFill>
                <a:latin typeface="Spline Sans Bold" pitchFamily="34" charset="0"/>
                <a:ea typeface="Spline Sans Bold" pitchFamily="34" charset="-122"/>
              </a:rPr>
              <a:t>Lysosomal Degradation</a:t>
            </a:r>
          </a:p>
        </p:txBody>
      </p:sp>
      <p:sp>
        <p:nvSpPr>
          <p:cNvPr id="10" name="Text 8"/>
          <p:cNvSpPr/>
          <p:nvPr/>
        </p:nvSpPr>
        <p:spPr>
          <a:xfrm>
            <a:off x="8194477" y="2681288"/>
            <a:ext cx="5615345" cy="1876425"/>
          </a:xfrm>
          <a:prstGeom prst="rect">
            <a:avLst/>
          </a:prstGeom>
          <a:noFill/>
          <a:ln/>
        </p:spPr>
        <p:txBody>
          <a:bodyPr wrap="square" lIns="0" tIns="0" rIns="0" bIns="0" rtlCol="0" anchor="t"/>
          <a:lstStyle/>
          <a:p>
            <a:pPr marL="0" indent="0">
              <a:lnSpc>
                <a:spcPts val="2950"/>
              </a:lnSpc>
              <a:buNone/>
            </a:pPr>
            <a:r>
              <a:rPr lang="en-US" sz="1800" dirty="0">
                <a:solidFill>
                  <a:srgbClr val="E0E4E6"/>
                </a:solidFill>
                <a:latin typeface="Barlow" pitchFamily="34" charset="0"/>
                <a:ea typeface="Barlow" pitchFamily="34" charset="-122"/>
                <a:cs typeface="Barlow" pitchFamily="34" charset="-120"/>
              </a:rPr>
              <a:t>Some proteins, especially those taken up from outside the cell or those in membrane-bound organelles, are degraded in lysosomes. These organelles contain a variety of hydrolytic enzymes that break down proteins into their constituent amino acids.</a:t>
            </a:r>
            <a:endParaRPr lang="en-US" sz="1800" dirty="0"/>
          </a:p>
        </p:txBody>
      </p:sp>
      <p:sp>
        <p:nvSpPr>
          <p:cNvPr id="11" name="Shape 9"/>
          <p:cNvSpPr/>
          <p:nvPr/>
        </p:nvSpPr>
        <p:spPr>
          <a:xfrm>
            <a:off x="820698" y="5055870"/>
            <a:ext cx="527566" cy="527566"/>
          </a:xfrm>
          <a:prstGeom prst="roundRect">
            <a:avLst>
              <a:gd name="adj" fmla="val 66677"/>
            </a:avLst>
          </a:prstGeom>
          <a:solidFill>
            <a:srgbClr val="0A081B"/>
          </a:solidFill>
          <a:ln w="22860">
            <a:solidFill>
              <a:srgbClr val="37A7E7"/>
            </a:solidFill>
            <a:prstDash val="solid"/>
          </a:ln>
        </p:spPr>
      </p:sp>
      <p:sp>
        <p:nvSpPr>
          <p:cNvPr id="12" name="Text 10"/>
          <p:cNvSpPr/>
          <p:nvPr/>
        </p:nvSpPr>
        <p:spPr>
          <a:xfrm>
            <a:off x="992981" y="5163264"/>
            <a:ext cx="182999" cy="312658"/>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3</a:t>
            </a:r>
            <a:endParaRPr lang="en-US" sz="2450" dirty="0"/>
          </a:p>
        </p:txBody>
      </p:sp>
      <p:sp>
        <p:nvSpPr>
          <p:cNvPr id="13" name="Text 11"/>
          <p:cNvSpPr/>
          <p:nvPr/>
        </p:nvSpPr>
        <p:spPr>
          <a:xfrm>
            <a:off x="1582698" y="5055870"/>
            <a:ext cx="2605564" cy="325636"/>
          </a:xfrm>
          <a:prstGeom prst="rect">
            <a:avLst/>
          </a:prstGeom>
          <a:noFill/>
          <a:ln/>
        </p:spPr>
        <p:txBody>
          <a:bodyPr wrap="none" lIns="0" tIns="0" rIns="0" bIns="0" rtlCol="0" anchor="t"/>
          <a:lstStyle/>
          <a:p>
            <a:pPr indent="0">
              <a:lnSpc>
                <a:spcPts val="2550"/>
              </a:lnSpc>
              <a:buNone/>
            </a:pPr>
            <a:r>
              <a:rPr lang="en-US" sz="2050" b="1" dirty="0">
                <a:solidFill>
                  <a:srgbClr val="00B0F0"/>
                </a:solidFill>
                <a:latin typeface="Spline Sans Bold" pitchFamily="34" charset="0"/>
                <a:ea typeface="Spline Sans Bold" pitchFamily="34" charset="-122"/>
              </a:rPr>
              <a:t>Autophagy</a:t>
            </a:r>
          </a:p>
        </p:txBody>
      </p:sp>
      <p:sp>
        <p:nvSpPr>
          <p:cNvPr id="14" name="Text 12"/>
          <p:cNvSpPr/>
          <p:nvPr/>
        </p:nvSpPr>
        <p:spPr>
          <a:xfrm>
            <a:off x="1582698" y="5522119"/>
            <a:ext cx="5615345" cy="1876425"/>
          </a:xfrm>
          <a:prstGeom prst="rect">
            <a:avLst/>
          </a:prstGeom>
          <a:noFill/>
          <a:ln/>
        </p:spPr>
        <p:txBody>
          <a:bodyPr wrap="square" lIns="0" tIns="0" rIns="0" bIns="0" rtlCol="0" anchor="t"/>
          <a:lstStyle/>
          <a:p>
            <a:pPr marL="0" indent="0">
              <a:lnSpc>
                <a:spcPts val="2950"/>
              </a:lnSpc>
              <a:buNone/>
            </a:pPr>
            <a:r>
              <a:rPr lang="en-US" sz="1800" dirty="0">
                <a:solidFill>
                  <a:srgbClr val="E0E4E6"/>
                </a:solidFill>
                <a:latin typeface="Barlow" pitchFamily="34" charset="0"/>
                <a:ea typeface="Barlow" pitchFamily="34" charset="-122"/>
                <a:cs typeface="Barlow" pitchFamily="34" charset="-120"/>
              </a:rPr>
              <a:t>This process involves the degradation of cellular components, including proteins, by the lysosome. It's crucial for recycling cellular materials and maintaining cellular health, especially during times of stress or nutrient deprivation.</a:t>
            </a:r>
            <a:endParaRPr lang="en-US" sz="1800" dirty="0"/>
          </a:p>
        </p:txBody>
      </p:sp>
      <p:sp>
        <p:nvSpPr>
          <p:cNvPr id="15" name="Shape 13"/>
          <p:cNvSpPr/>
          <p:nvPr/>
        </p:nvSpPr>
        <p:spPr>
          <a:xfrm>
            <a:off x="7432477" y="5055870"/>
            <a:ext cx="527566" cy="527566"/>
          </a:xfrm>
          <a:prstGeom prst="roundRect">
            <a:avLst>
              <a:gd name="adj" fmla="val 66677"/>
            </a:avLst>
          </a:prstGeom>
          <a:solidFill>
            <a:srgbClr val="0A081B"/>
          </a:solidFill>
          <a:ln w="22860">
            <a:solidFill>
              <a:srgbClr val="091231"/>
            </a:solidFill>
            <a:prstDash val="solid"/>
          </a:ln>
        </p:spPr>
      </p:sp>
      <p:sp>
        <p:nvSpPr>
          <p:cNvPr id="16" name="Text 14"/>
          <p:cNvSpPr/>
          <p:nvPr/>
        </p:nvSpPr>
        <p:spPr>
          <a:xfrm>
            <a:off x="7607856" y="5163264"/>
            <a:ext cx="176689" cy="312658"/>
          </a:xfrm>
          <a:prstGeom prst="rect">
            <a:avLst/>
          </a:prstGeom>
          <a:noFill/>
          <a:ln/>
        </p:spPr>
        <p:txBody>
          <a:bodyPr wrap="none" lIns="0" tIns="0" rIns="0" bIns="0" rtlCol="0" anchor="t"/>
          <a:lstStyle/>
          <a:p>
            <a:pPr marL="0" indent="0" algn="ctr">
              <a:lnSpc>
                <a:spcPts val="2450"/>
              </a:lnSpc>
              <a:buNone/>
            </a:pPr>
            <a:r>
              <a:rPr lang="en-US" sz="2450" b="1" dirty="0">
                <a:solidFill>
                  <a:srgbClr val="E0E4E6"/>
                </a:solidFill>
                <a:latin typeface="Spline Sans Bold" pitchFamily="34" charset="0"/>
                <a:ea typeface="Spline Sans Bold" pitchFamily="34" charset="-122"/>
                <a:cs typeface="Spline Sans Bold" pitchFamily="34" charset="-120"/>
              </a:rPr>
              <a:t>4</a:t>
            </a:r>
            <a:endParaRPr lang="en-US" sz="2450" dirty="0"/>
          </a:p>
        </p:txBody>
      </p:sp>
      <p:sp>
        <p:nvSpPr>
          <p:cNvPr id="17" name="Text 15"/>
          <p:cNvSpPr/>
          <p:nvPr/>
        </p:nvSpPr>
        <p:spPr>
          <a:xfrm>
            <a:off x="8194477" y="5055870"/>
            <a:ext cx="2642116" cy="325636"/>
          </a:xfrm>
          <a:prstGeom prst="rect">
            <a:avLst/>
          </a:prstGeom>
          <a:noFill/>
          <a:ln/>
        </p:spPr>
        <p:txBody>
          <a:bodyPr wrap="none" lIns="0" tIns="0" rIns="0" bIns="0" rtlCol="0" anchor="t"/>
          <a:lstStyle/>
          <a:p>
            <a:pPr>
              <a:lnSpc>
                <a:spcPts val="2550"/>
              </a:lnSpc>
            </a:pPr>
            <a:r>
              <a:rPr lang="en-US" sz="2050" b="1" dirty="0">
                <a:solidFill>
                  <a:srgbClr val="00B0F0"/>
                </a:solidFill>
                <a:latin typeface="Spline Sans Bold" pitchFamily="34" charset="0"/>
                <a:ea typeface="Spline Sans Bold" pitchFamily="34" charset="-122"/>
              </a:rPr>
              <a:t>Amino Acid Recycling</a:t>
            </a:r>
          </a:p>
        </p:txBody>
      </p:sp>
      <p:sp>
        <p:nvSpPr>
          <p:cNvPr id="18" name="Text 16"/>
          <p:cNvSpPr/>
          <p:nvPr/>
        </p:nvSpPr>
        <p:spPr>
          <a:xfrm>
            <a:off x="8194477" y="5522119"/>
            <a:ext cx="5615345" cy="1501140"/>
          </a:xfrm>
          <a:prstGeom prst="rect">
            <a:avLst/>
          </a:prstGeom>
          <a:noFill/>
          <a:ln/>
        </p:spPr>
        <p:txBody>
          <a:bodyPr wrap="square" lIns="0" tIns="0" rIns="0" bIns="0" rtlCol="0" anchor="t"/>
          <a:lstStyle/>
          <a:p>
            <a:pPr marL="0" indent="0">
              <a:lnSpc>
                <a:spcPts val="2950"/>
              </a:lnSpc>
              <a:buNone/>
            </a:pPr>
            <a:r>
              <a:rPr lang="en-US" sz="1800" dirty="0">
                <a:solidFill>
                  <a:srgbClr val="E0E4E6"/>
                </a:solidFill>
                <a:latin typeface="Barlow" pitchFamily="34" charset="0"/>
                <a:ea typeface="Barlow" pitchFamily="34" charset="-122"/>
                <a:cs typeface="Barlow" pitchFamily="34" charset="-120"/>
              </a:rPr>
              <a:t>The amino acids resulting from protein degradation are not wasted. They can be reused to synthesize new proteins or converted into other molecules, ensuring efficient use of cellular resources.</a:t>
            </a:r>
            <a:endParaRPr lang="en-US" sz="1800" dirty="0"/>
          </a:p>
        </p:txBody>
      </p:sp>
      <p:sp>
        <p:nvSpPr>
          <p:cNvPr id="19" name="ZoneTexte 18">
            <a:extLst>
              <a:ext uri="{FF2B5EF4-FFF2-40B4-BE49-F238E27FC236}">
                <a16:creationId xmlns:a16="http://schemas.microsoft.com/office/drawing/2014/main" id="{C1DAA662-2A16-3425-144E-E14A38414F12}"/>
              </a:ext>
            </a:extLst>
          </p:cNvPr>
          <p:cNvSpPr txBox="1"/>
          <p:nvPr/>
        </p:nvSpPr>
        <p:spPr>
          <a:xfrm>
            <a:off x="0" y="7832035"/>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20" name="ZoneTexte 19">
            <a:extLst>
              <a:ext uri="{FF2B5EF4-FFF2-40B4-BE49-F238E27FC236}">
                <a16:creationId xmlns:a16="http://schemas.microsoft.com/office/drawing/2014/main" id="{80FF1E24-65F7-5A85-DF65-D9F68DEE9BC2}"/>
              </a:ext>
            </a:extLst>
          </p:cNvPr>
          <p:cNvSpPr txBox="1"/>
          <p:nvPr/>
        </p:nvSpPr>
        <p:spPr>
          <a:xfrm>
            <a:off x="0" y="-103801"/>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864037" y="884634"/>
            <a:ext cx="6135172" cy="685800"/>
          </a:xfrm>
          <a:prstGeom prst="rect">
            <a:avLst/>
          </a:prstGeom>
          <a:noFill/>
          <a:ln/>
        </p:spPr>
        <p:txBody>
          <a:bodyPr wrap="none" lIns="0" tIns="0" rIns="0" bIns="0" rtlCol="0" anchor="t"/>
          <a:lstStyle/>
          <a:p>
            <a:pPr marL="0" indent="0">
              <a:lnSpc>
                <a:spcPts val="5400"/>
              </a:lnSpc>
              <a:buNone/>
            </a:pPr>
            <a:r>
              <a:rPr lang="en-US" sz="5150" b="1" dirty="0">
                <a:solidFill>
                  <a:srgbClr val="FFFF00"/>
                </a:solidFill>
                <a:latin typeface="Spline Sans Bold" pitchFamily="34" charset="0"/>
                <a:ea typeface="Spline Sans Bold" pitchFamily="34" charset="-122"/>
              </a:rPr>
              <a:t>Introduction to Proteins</a:t>
            </a:r>
          </a:p>
        </p:txBody>
      </p:sp>
      <p:sp>
        <p:nvSpPr>
          <p:cNvPr id="3" name="Text 1"/>
          <p:cNvSpPr/>
          <p:nvPr/>
        </p:nvSpPr>
        <p:spPr>
          <a:xfrm>
            <a:off x="864037" y="2187535"/>
            <a:ext cx="2743200" cy="342900"/>
          </a:xfrm>
          <a:prstGeom prst="rect">
            <a:avLst/>
          </a:prstGeom>
          <a:noFill/>
          <a:ln/>
        </p:spPr>
        <p:txBody>
          <a:bodyPr wrap="none" lIns="0" tIns="0" rIns="0" bIns="0" rtlCol="0" anchor="t"/>
          <a:lstStyle/>
          <a:p>
            <a:pPr marL="0" indent="0">
              <a:lnSpc>
                <a:spcPts val="2700"/>
              </a:lnSpc>
              <a:buNone/>
            </a:pPr>
            <a:r>
              <a:rPr lang="en-US" sz="2400" b="1" dirty="0">
                <a:solidFill>
                  <a:srgbClr val="FF99CC"/>
                </a:solidFill>
                <a:latin typeface="Spline Sans Bold" pitchFamily="34" charset="0"/>
                <a:ea typeface="Spline Sans Bold" pitchFamily="34" charset="-122"/>
                <a:cs typeface="Spline Sans Bold" pitchFamily="34" charset="-120"/>
              </a:rPr>
              <a:t>Structure</a:t>
            </a:r>
            <a:endParaRPr lang="en-US" sz="2400" dirty="0">
              <a:solidFill>
                <a:srgbClr val="FF99CC"/>
              </a:solidFill>
            </a:endParaRPr>
          </a:p>
        </p:txBody>
      </p:sp>
      <p:sp>
        <p:nvSpPr>
          <p:cNvPr id="4" name="Text 2"/>
          <p:cNvSpPr/>
          <p:nvPr/>
        </p:nvSpPr>
        <p:spPr>
          <a:xfrm>
            <a:off x="864037" y="2777252"/>
            <a:ext cx="3898821" cy="4345543"/>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Proteins are large, complex molecules composed of amino acid chains. These chains fold into intricate three-dimensional structures, determining the protein's function. From the simple primary structure of amino acid sequences to the complex quaternary structures of multi-subunit proteins, each level of organization plays a crucial role in protein functionality.</a:t>
            </a:r>
            <a:endParaRPr lang="en-US" sz="1900" dirty="0"/>
          </a:p>
        </p:txBody>
      </p:sp>
      <p:sp>
        <p:nvSpPr>
          <p:cNvPr id="5" name="Text 3"/>
          <p:cNvSpPr/>
          <p:nvPr/>
        </p:nvSpPr>
        <p:spPr>
          <a:xfrm>
            <a:off x="5372695" y="2187535"/>
            <a:ext cx="2743200" cy="342900"/>
          </a:xfrm>
          <a:prstGeom prst="rect">
            <a:avLst/>
          </a:prstGeom>
          <a:noFill/>
          <a:ln/>
        </p:spPr>
        <p:txBody>
          <a:bodyPr wrap="none" lIns="0" tIns="0" rIns="0" bIns="0" rtlCol="0" anchor="t"/>
          <a:lstStyle/>
          <a:p>
            <a:pPr>
              <a:lnSpc>
                <a:spcPts val="2700"/>
              </a:lnSpc>
            </a:pPr>
            <a:r>
              <a:rPr lang="en-US" sz="2400" b="1" dirty="0">
                <a:solidFill>
                  <a:srgbClr val="FF99CC"/>
                </a:solidFill>
                <a:latin typeface="Spline Sans Bold" pitchFamily="34" charset="0"/>
                <a:ea typeface="Spline Sans Bold" pitchFamily="34" charset="-122"/>
              </a:rPr>
              <a:t>Function</a:t>
            </a:r>
          </a:p>
        </p:txBody>
      </p:sp>
      <p:sp>
        <p:nvSpPr>
          <p:cNvPr id="6" name="Text 4"/>
          <p:cNvSpPr/>
          <p:nvPr/>
        </p:nvSpPr>
        <p:spPr>
          <a:xfrm>
            <a:off x="5372695" y="2777252"/>
            <a:ext cx="3898821" cy="3555444"/>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The diversity of protein functions is astounding. They act as enzymes catalyzing biochemical reactions, form structural components like collagen, transport molecules like hemoglobin, and participate in cell signaling as hormones. This versatility makes proteins indispensable for life.</a:t>
            </a:r>
            <a:endParaRPr lang="en-US" sz="1900" dirty="0"/>
          </a:p>
        </p:txBody>
      </p:sp>
      <p:sp>
        <p:nvSpPr>
          <p:cNvPr id="7" name="Text 5"/>
          <p:cNvSpPr/>
          <p:nvPr/>
        </p:nvSpPr>
        <p:spPr>
          <a:xfrm>
            <a:off x="9881354" y="2187535"/>
            <a:ext cx="2743200" cy="342900"/>
          </a:xfrm>
          <a:prstGeom prst="rect">
            <a:avLst/>
          </a:prstGeom>
          <a:noFill/>
          <a:ln/>
        </p:spPr>
        <p:txBody>
          <a:bodyPr wrap="none" lIns="0" tIns="0" rIns="0" bIns="0" rtlCol="0" anchor="t"/>
          <a:lstStyle/>
          <a:p>
            <a:pPr indent="0">
              <a:lnSpc>
                <a:spcPts val="2700"/>
              </a:lnSpc>
              <a:buNone/>
            </a:pPr>
            <a:r>
              <a:rPr lang="en-US" sz="2400" b="1" dirty="0">
                <a:solidFill>
                  <a:srgbClr val="FF99CC"/>
                </a:solidFill>
                <a:latin typeface="Spline Sans Bold" pitchFamily="34" charset="0"/>
                <a:ea typeface="Spline Sans Bold" pitchFamily="34" charset="-122"/>
              </a:rPr>
              <a:t>Importance</a:t>
            </a:r>
          </a:p>
        </p:txBody>
      </p:sp>
      <p:sp>
        <p:nvSpPr>
          <p:cNvPr id="8" name="Text 6"/>
          <p:cNvSpPr/>
          <p:nvPr/>
        </p:nvSpPr>
        <p:spPr>
          <a:xfrm>
            <a:off x="9881354" y="2777252"/>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Understanding proteins is key to comprehending cellular processes, disease mechanisms, and developing new therapies. Protein synthesis, the process by which these molecules are created, is therefore a cornerstone of molecular biology and medicine.</a:t>
            </a:r>
            <a:endParaRPr lang="en-US" sz="1900" dirty="0"/>
          </a:p>
        </p:txBody>
      </p:sp>
      <p:sp>
        <p:nvSpPr>
          <p:cNvPr id="9" name="ZoneTexte 8">
            <a:extLst>
              <a:ext uri="{FF2B5EF4-FFF2-40B4-BE49-F238E27FC236}">
                <a16:creationId xmlns:a16="http://schemas.microsoft.com/office/drawing/2014/main" id="{ED0FED52-B269-D18E-8C78-00FA95069B85}"/>
              </a:ext>
            </a:extLst>
          </p:cNvPr>
          <p:cNvSpPr txBox="1"/>
          <p:nvPr/>
        </p:nvSpPr>
        <p:spPr>
          <a:xfrm>
            <a:off x="119270" y="7860268"/>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0" name="ZoneTexte 9">
            <a:extLst>
              <a:ext uri="{FF2B5EF4-FFF2-40B4-BE49-F238E27FC236}">
                <a16:creationId xmlns:a16="http://schemas.microsoft.com/office/drawing/2014/main" id="{72B06D47-915F-B1C7-BE38-C74F53EB08AF}"/>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4" name="Text 0"/>
          <p:cNvSpPr/>
          <p:nvPr/>
        </p:nvSpPr>
        <p:spPr>
          <a:xfrm>
            <a:off x="677108" y="648176"/>
            <a:ext cx="4299109" cy="537329"/>
          </a:xfrm>
          <a:prstGeom prst="rect">
            <a:avLst/>
          </a:prstGeom>
          <a:noFill/>
          <a:ln/>
        </p:spPr>
        <p:txBody>
          <a:bodyPr wrap="none" lIns="0" tIns="0" rIns="0" bIns="0" rtlCol="0" anchor="t"/>
          <a:lstStyle/>
          <a:p>
            <a:pPr marL="0" indent="0">
              <a:lnSpc>
                <a:spcPts val="4200"/>
              </a:lnSpc>
              <a:buNone/>
            </a:pPr>
            <a:r>
              <a:rPr lang="en-US" sz="5150" b="1" dirty="0">
                <a:solidFill>
                  <a:srgbClr val="FFFF00"/>
                </a:solidFill>
                <a:latin typeface="Spline Sans Bold" pitchFamily="34" charset="0"/>
                <a:ea typeface="Spline Sans Bold" pitchFamily="34" charset="-122"/>
              </a:rPr>
              <a:t>The Genetic Code</a:t>
            </a:r>
          </a:p>
        </p:txBody>
      </p:sp>
      <p:sp>
        <p:nvSpPr>
          <p:cNvPr id="5" name="Shape 1"/>
          <p:cNvSpPr/>
          <p:nvPr/>
        </p:nvSpPr>
        <p:spPr>
          <a:xfrm>
            <a:off x="955834" y="1475661"/>
            <a:ext cx="22860" cy="6105763"/>
          </a:xfrm>
          <a:prstGeom prst="roundRect">
            <a:avLst>
              <a:gd name="adj" fmla="val 1269456"/>
            </a:avLst>
          </a:prstGeom>
          <a:solidFill>
            <a:srgbClr val="FFFFFF">
              <a:alpha val="24000"/>
            </a:srgbClr>
          </a:solidFill>
          <a:ln/>
        </p:spPr>
      </p:sp>
      <p:sp>
        <p:nvSpPr>
          <p:cNvPr id="6" name="Shape 2"/>
          <p:cNvSpPr/>
          <p:nvPr/>
        </p:nvSpPr>
        <p:spPr>
          <a:xfrm>
            <a:off x="1162050" y="1899523"/>
            <a:ext cx="677108" cy="22860"/>
          </a:xfrm>
          <a:prstGeom prst="roundRect">
            <a:avLst>
              <a:gd name="adj" fmla="val 1269456"/>
            </a:avLst>
          </a:prstGeom>
          <a:solidFill>
            <a:srgbClr val="16FFBB"/>
          </a:solidFill>
          <a:ln/>
        </p:spPr>
      </p:sp>
      <p:sp>
        <p:nvSpPr>
          <p:cNvPr id="7" name="Shape 3"/>
          <p:cNvSpPr/>
          <p:nvPr/>
        </p:nvSpPr>
        <p:spPr>
          <a:xfrm>
            <a:off x="749618" y="1693307"/>
            <a:ext cx="435293" cy="435293"/>
          </a:xfrm>
          <a:prstGeom prst="roundRect">
            <a:avLst>
              <a:gd name="adj" fmla="val 66667"/>
            </a:avLst>
          </a:prstGeom>
          <a:solidFill>
            <a:srgbClr val="0A081B"/>
          </a:solidFill>
          <a:ln w="22860">
            <a:solidFill>
              <a:srgbClr val="16FFBB"/>
            </a:solidFill>
            <a:prstDash val="solid"/>
          </a:ln>
        </p:spPr>
      </p:sp>
      <p:sp>
        <p:nvSpPr>
          <p:cNvPr id="8" name="Text 4"/>
          <p:cNvSpPr/>
          <p:nvPr/>
        </p:nvSpPr>
        <p:spPr>
          <a:xfrm>
            <a:off x="911423" y="1781889"/>
            <a:ext cx="111562" cy="258008"/>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1</a:t>
            </a:r>
            <a:endParaRPr lang="en-US" sz="2000" dirty="0"/>
          </a:p>
        </p:txBody>
      </p:sp>
      <p:sp>
        <p:nvSpPr>
          <p:cNvPr id="9" name="Text 5"/>
          <p:cNvSpPr/>
          <p:nvPr/>
        </p:nvSpPr>
        <p:spPr>
          <a:xfrm>
            <a:off x="2031206" y="1669018"/>
            <a:ext cx="2149554" cy="268605"/>
          </a:xfrm>
          <a:prstGeom prst="rect">
            <a:avLst/>
          </a:prstGeom>
          <a:noFill/>
          <a:ln/>
        </p:spPr>
        <p:txBody>
          <a:bodyPr wrap="none" lIns="0" tIns="0" rIns="0" bIns="0" rtlCol="0" anchor="t"/>
          <a:lstStyle/>
          <a:p>
            <a:pPr marL="0" indent="0" algn="l">
              <a:lnSpc>
                <a:spcPts val="2100"/>
              </a:lnSpc>
              <a:buNone/>
            </a:pPr>
            <a:r>
              <a:rPr lang="en-US" sz="2000" b="1" dirty="0">
                <a:solidFill>
                  <a:srgbClr val="00B0F0"/>
                </a:solidFill>
                <a:latin typeface="Spline Sans Bold" pitchFamily="34" charset="0"/>
                <a:ea typeface="Spline Sans Bold" pitchFamily="34" charset="-122"/>
                <a:cs typeface="Spline Sans Bold" pitchFamily="34" charset="-120"/>
              </a:rPr>
              <a:t>Discovery</a:t>
            </a:r>
            <a:endParaRPr lang="en-US" sz="2000" dirty="0">
              <a:solidFill>
                <a:srgbClr val="00B0F0"/>
              </a:solidFill>
            </a:endParaRPr>
          </a:p>
        </p:txBody>
      </p:sp>
      <p:sp>
        <p:nvSpPr>
          <p:cNvPr id="10" name="Text 6"/>
          <p:cNvSpPr/>
          <p:nvPr/>
        </p:nvSpPr>
        <p:spPr>
          <a:xfrm>
            <a:off x="2031206" y="2053590"/>
            <a:ext cx="6435685" cy="1238250"/>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Barlow" pitchFamily="34" charset="0"/>
                <a:ea typeface="Barlow" pitchFamily="34" charset="-122"/>
                <a:cs typeface="Barlow" pitchFamily="34" charset="-120"/>
              </a:rPr>
              <a:t>The genetic code, deciphered in the 1960s, revolutionized our understanding of how genetic information is stored and translated into proteins. This breakthrough allowed scientists to understand the link between DNA sequences and amino acid chains in proteins.</a:t>
            </a:r>
            <a:endParaRPr lang="en-US" sz="1500" dirty="0"/>
          </a:p>
        </p:txBody>
      </p:sp>
      <p:sp>
        <p:nvSpPr>
          <p:cNvPr id="11" name="Shape 7"/>
          <p:cNvSpPr/>
          <p:nvPr/>
        </p:nvSpPr>
        <p:spPr>
          <a:xfrm>
            <a:off x="1162050" y="4102418"/>
            <a:ext cx="677108" cy="22860"/>
          </a:xfrm>
          <a:prstGeom prst="roundRect">
            <a:avLst>
              <a:gd name="adj" fmla="val 1269456"/>
            </a:avLst>
          </a:prstGeom>
          <a:solidFill>
            <a:srgbClr val="29DDDA"/>
          </a:solidFill>
          <a:ln/>
        </p:spPr>
      </p:sp>
      <p:sp>
        <p:nvSpPr>
          <p:cNvPr id="12" name="Shape 8"/>
          <p:cNvSpPr/>
          <p:nvPr/>
        </p:nvSpPr>
        <p:spPr>
          <a:xfrm>
            <a:off x="749618" y="3896201"/>
            <a:ext cx="435293" cy="435293"/>
          </a:xfrm>
          <a:prstGeom prst="roundRect">
            <a:avLst>
              <a:gd name="adj" fmla="val 66667"/>
            </a:avLst>
          </a:prstGeom>
          <a:solidFill>
            <a:srgbClr val="0A081B"/>
          </a:solidFill>
          <a:ln w="22860">
            <a:solidFill>
              <a:srgbClr val="29DDDA"/>
            </a:solidFill>
            <a:prstDash val="solid"/>
          </a:ln>
        </p:spPr>
      </p:sp>
      <p:sp>
        <p:nvSpPr>
          <p:cNvPr id="13" name="Text 9"/>
          <p:cNvSpPr/>
          <p:nvPr/>
        </p:nvSpPr>
        <p:spPr>
          <a:xfrm>
            <a:off x="895469" y="3984784"/>
            <a:ext cx="143470" cy="258008"/>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2</a:t>
            </a:r>
            <a:endParaRPr lang="en-US" sz="2000" dirty="0"/>
          </a:p>
        </p:txBody>
      </p:sp>
      <p:sp>
        <p:nvSpPr>
          <p:cNvPr id="14" name="Text 10"/>
          <p:cNvSpPr/>
          <p:nvPr/>
        </p:nvSpPr>
        <p:spPr>
          <a:xfrm>
            <a:off x="2031206" y="3871913"/>
            <a:ext cx="2149554" cy="268605"/>
          </a:xfrm>
          <a:prstGeom prst="rect">
            <a:avLst/>
          </a:prstGeom>
          <a:noFill/>
          <a:ln/>
        </p:spPr>
        <p:txBody>
          <a:bodyPr wrap="none" lIns="0" tIns="0" rIns="0" bIns="0" rtlCol="0" anchor="t"/>
          <a:lstStyle/>
          <a:p>
            <a:pPr>
              <a:lnSpc>
                <a:spcPts val="2100"/>
              </a:lnSpc>
            </a:pPr>
            <a:r>
              <a:rPr lang="en-US" sz="2000" b="1" dirty="0">
                <a:solidFill>
                  <a:srgbClr val="00B0F0"/>
                </a:solidFill>
                <a:latin typeface="Spline Sans Bold" pitchFamily="34" charset="0"/>
                <a:ea typeface="Spline Sans Bold" pitchFamily="34" charset="-122"/>
              </a:rPr>
              <a:t>Structure</a:t>
            </a:r>
          </a:p>
        </p:txBody>
      </p:sp>
      <p:sp>
        <p:nvSpPr>
          <p:cNvPr id="15" name="Text 11"/>
          <p:cNvSpPr/>
          <p:nvPr/>
        </p:nvSpPr>
        <p:spPr>
          <a:xfrm>
            <a:off x="2031206" y="4256484"/>
            <a:ext cx="6435685" cy="1238250"/>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Barlow" pitchFamily="34" charset="0"/>
                <a:ea typeface="Barlow" pitchFamily="34" charset="-122"/>
                <a:cs typeface="Barlow" pitchFamily="34" charset="-120"/>
              </a:rPr>
              <a:t>The code consists of 64 three-letter combinations of nucleotides called codons. Each codon specifies either an amino acid or a stop signal in protein synthesis. This universal language of life is shared by almost all organisms, from bacteria to humans.</a:t>
            </a:r>
            <a:endParaRPr lang="en-US" sz="1500" dirty="0"/>
          </a:p>
        </p:txBody>
      </p:sp>
      <p:sp>
        <p:nvSpPr>
          <p:cNvPr id="16" name="Shape 12"/>
          <p:cNvSpPr/>
          <p:nvPr/>
        </p:nvSpPr>
        <p:spPr>
          <a:xfrm>
            <a:off x="1162050" y="6305312"/>
            <a:ext cx="677108" cy="22860"/>
          </a:xfrm>
          <a:prstGeom prst="roundRect">
            <a:avLst>
              <a:gd name="adj" fmla="val 1269456"/>
            </a:avLst>
          </a:prstGeom>
          <a:solidFill>
            <a:srgbClr val="37A7E7"/>
          </a:solidFill>
          <a:ln/>
        </p:spPr>
      </p:sp>
      <p:sp>
        <p:nvSpPr>
          <p:cNvPr id="17" name="Shape 13"/>
          <p:cNvSpPr/>
          <p:nvPr/>
        </p:nvSpPr>
        <p:spPr>
          <a:xfrm>
            <a:off x="749618" y="6099096"/>
            <a:ext cx="435293" cy="435293"/>
          </a:xfrm>
          <a:prstGeom prst="roundRect">
            <a:avLst>
              <a:gd name="adj" fmla="val 66667"/>
            </a:avLst>
          </a:prstGeom>
          <a:solidFill>
            <a:srgbClr val="0A081B"/>
          </a:solidFill>
          <a:ln w="22860">
            <a:solidFill>
              <a:srgbClr val="37A7E7"/>
            </a:solidFill>
            <a:prstDash val="solid"/>
          </a:ln>
        </p:spPr>
      </p:sp>
      <p:sp>
        <p:nvSpPr>
          <p:cNvPr id="18" name="Text 14"/>
          <p:cNvSpPr/>
          <p:nvPr/>
        </p:nvSpPr>
        <p:spPr>
          <a:xfrm>
            <a:off x="891659" y="6187678"/>
            <a:ext cx="151090" cy="258008"/>
          </a:xfrm>
          <a:prstGeom prst="rect">
            <a:avLst/>
          </a:prstGeom>
          <a:noFill/>
          <a:ln/>
        </p:spPr>
        <p:txBody>
          <a:bodyPr wrap="none" lIns="0" tIns="0" rIns="0" bIns="0" rtlCol="0" anchor="t"/>
          <a:lstStyle/>
          <a:p>
            <a:pPr marL="0" indent="0" algn="ctr">
              <a:lnSpc>
                <a:spcPts val="2000"/>
              </a:lnSpc>
              <a:buNone/>
            </a:pPr>
            <a:r>
              <a:rPr lang="en-US" sz="2000" b="1" dirty="0">
                <a:solidFill>
                  <a:srgbClr val="E0E4E6"/>
                </a:solidFill>
                <a:latin typeface="Spline Sans Bold" pitchFamily="34" charset="0"/>
                <a:ea typeface="Spline Sans Bold" pitchFamily="34" charset="-122"/>
                <a:cs typeface="Spline Sans Bold" pitchFamily="34" charset="-120"/>
              </a:rPr>
              <a:t>3</a:t>
            </a:r>
            <a:endParaRPr lang="en-US" sz="2000" dirty="0"/>
          </a:p>
        </p:txBody>
      </p:sp>
      <p:sp>
        <p:nvSpPr>
          <p:cNvPr id="19" name="Text 15"/>
          <p:cNvSpPr/>
          <p:nvPr/>
        </p:nvSpPr>
        <p:spPr>
          <a:xfrm>
            <a:off x="2031206" y="6074807"/>
            <a:ext cx="2149554" cy="268605"/>
          </a:xfrm>
          <a:prstGeom prst="rect">
            <a:avLst/>
          </a:prstGeom>
          <a:noFill/>
          <a:ln/>
        </p:spPr>
        <p:txBody>
          <a:bodyPr wrap="none" lIns="0" tIns="0" rIns="0" bIns="0" rtlCol="0" anchor="t"/>
          <a:lstStyle/>
          <a:p>
            <a:pPr marL="0" indent="0" algn="l">
              <a:lnSpc>
                <a:spcPts val="2100"/>
              </a:lnSpc>
              <a:buNone/>
            </a:pPr>
            <a:r>
              <a:rPr lang="en-US" sz="2000" b="1" dirty="0">
                <a:solidFill>
                  <a:srgbClr val="00B0F0"/>
                </a:solidFill>
                <a:latin typeface="Spline Sans Bold" pitchFamily="34" charset="0"/>
                <a:ea typeface="Spline Sans Bold" pitchFamily="34" charset="-122"/>
              </a:rPr>
              <a:t>Degeneracy</a:t>
            </a:r>
          </a:p>
        </p:txBody>
      </p:sp>
      <p:sp>
        <p:nvSpPr>
          <p:cNvPr id="20" name="Text 16"/>
          <p:cNvSpPr/>
          <p:nvPr/>
        </p:nvSpPr>
        <p:spPr>
          <a:xfrm>
            <a:off x="2031206" y="6459379"/>
            <a:ext cx="6435685" cy="928687"/>
          </a:xfrm>
          <a:prstGeom prst="rect">
            <a:avLst/>
          </a:prstGeom>
          <a:noFill/>
          <a:ln/>
        </p:spPr>
        <p:txBody>
          <a:bodyPr wrap="square" lIns="0" tIns="0" rIns="0" bIns="0" rtlCol="0" anchor="t"/>
          <a:lstStyle/>
          <a:p>
            <a:pPr marL="0" indent="0" algn="l">
              <a:lnSpc>
                <a:spcPts val="2400"/>
              </a:lnSpc>
              <a:buNone/>
            </a:pPr>
            <a:r>
              <a:rPr lang="en-US" sz="1500" dirty="0">
                <a:solidFill>
                  <a:srgbClr val="E0E4E6"/>
                </a:solidFill>
                <a:latin typeface="Barlow" pitchFamily="34" charset="0"/>
                <a:ea typeface="Barlow" pitchFamily="34" charset="-122"/>
                <a:cs typeface="Barlow" pitchFamily="34" charset="-120"/>
              </a:rPr>
              <a:t>An intriguing feature of the genetic code is its degeneracy. Multiple codons can code for the same amino acid, providing a level of redundancy that helps protect against the potentially harmful effects of mutations.</a:t>
            </a:r>
            <a:endParaRPr lang="en-US" sz="1500" dirty="0"/>
          </a:p>
        </p:txBody>
      </p:sp>
      <p:sp>
        <p:nvSpPr>
          <p:cNvPr id="21" name="ZoneTexte 20">
            <a:extLst>
              <a:ext uri="{FF2B5EF4-FFF2-40B4-BE49-F238E27FC236}">
                <a16:creationId xmlns:a16="http://schemas.microsoft.com/office/drawing/2014/main" id="{DC617FD1-A8EB-6F3B-2A84-E8B1883C7CE9}"/>
              </a:ext>
            </a:extLst>
          </p:cNvPr>
          <p:cNvSpPr txBox="1"/>
          <p:nvPr/>
        </p:nvSpPr>
        <p:spPr>
          <a:xfrm>
            <a:off x="0" y="7832035"/>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22" name="ZoneTexte 21">
            <a:extLst>
              <a:ext uri="{FF2B5EF4-FFF2-40B4-BE49-F238E27FC236}">
                <a16:creationId xmlns:a16="http://schemas.microsoft.com/office/drawing/2014/main" id="{CDB0FAA1-A900-FBB3-46CE-516021F34F7D}"/>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pic>
        <p:nvPicPr>
          <p:cNvPr id="1026" name="Picture 2" descr="Genetic Code">
            <a:extLst>
              <a:ext uri="{FF2B5EF4-FFF2-40B4-BE49-F238E27FC236}">
                <a16:creationId xmlns:a16="http://schemas.microsoft.com/office/drawing/2014/main" id="{EE7CC678-980E-BA46-15D4-CE5BAAF17C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8292" y="369332"/>
            <a:ext cx="5322838" cy="743446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48960" y="369332"/>
            <a:ext cx="4988481" cy="7263920"/>
          </a:xfrm>
          <a:prstGeom prst="rect">
            <a:avLst/>
          </a:prstGeom>
        </p:spPr>
      </p:pic>
      <p:sp>
        <p:nvSpPr>
          <p:cNvPr id="4" name="Text 0"/>
          <p:cNvSpPr/>
          <p:nvPr/>
        </p:nvSpPr>
        <p:spPr>
          <a:xfrm>
            <a:off x="6183749" y="744498"/>
            <a:ext cx="6998970" cy="553403"/>
          </a:xfrm>
          <a:prstGeom prst="rect">
            <a:avLst/>
          </a:prstGeom>
          <a:noFill/>
          <a:ln/>
        </p:spPr>
        <p:txBody>
          <a:bodyPr wrap="none" lIns="0" tIns="0" rIns="0" bIns="0" rtlCol="0" anchor="t"/>
          <a:lstStyle/>
          <a:p>
            <a:pPr>
              <a:lnSpc>
                <a:spcPts val="4200"/>
              </a:lnSpc>
            </a:pPr>
            <a:r>
              <a:rPr lang="en-US" sz="4000" b="1" dirty="0">
                <a:solidFill>
                  <a:srgbClr val="FFFF00"/>
                </a:solidFill>
                <a:latin typeface="Spline Sans Bold" pitchFamily="34" charset="0"/>
                <a:ea typeface="Spline Sans Bold" pitchFamily="34" charset="-122"/>
              </a:rPr>
              <a:t>Transcription: From DNA to mRNA</a:t>
            </a:r>
          </a:p>
        </p:txBody>
      </p:sp>
      <p:pic>
        <p:nvPicPr>
          <p:cNvPr id="5" name="Image 2" descr="preencoded.png"/>
          <p:cNvPicPr>
            <a:picLocks noChangeAspect="1"/>
          </p:cNvPicPr>
          <p:nvPr/>
        </p:nvPicPr>
        <p:blipFill>
          <a:blip r:embed="rId5"/>
          <a:stretch>
            <a:fillRect/>
          </a:stretch>
        </p:blipFill>
        <p:spPr>
          <a:xfrm>
            <a:off x="6183749" y="1596747"/>
            <a:ext cx="996196" cy="2068949"/>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6" name="Text 1"/>
          <p:cNvSpPr/>
          <p:nvPr/>
        </p:nvSpPr>
        <p:spPr>
          <a:xfrm>
            <a:off x="7478792" y="1795939"/>
            <a:ext cx="2213729" cy="276582"/>
          </a:xfrm>
          <a:prstGeom prst="rect">
            <a:avLst/>
          </a:prstGeom>
          <a:noFill/>
          <a:ln/>
        </p:spPr>
        <p:txBody>
          <a:bodyPr wrap="none" lIns="0" tIns="0" rIns="0" bIns="0" rtlCol="0" anchor="t"/>
          <a:lstStyle/>
          <a:p>
            <a:pPr marL="0" indent="0" algn="l">
              <a:lnSpc>
                <a:spcPts val="2150"/>
              </a:lnSpc>
              <a:buNone/>
            </a:pPr>
            <a:r>
              <a:rPr lang="en-US" sz="2000" b="1" dirty="0">
                <a:solidFill>
                  <a:srgbClr val="FFFF00"/>
                </a:solidFill>
                <a:latin typeface="Spline Sans Bold" pitchFamily="34" charset="0"/>
                <a:ea typeface="Spline Sans Bold" pitchFamily="34" charset="-122"/>
                <a:cs typeface="Spline Sans Bold" pitchFamily="34" charset="-120"/>
              </a:rPr>
              <a:t>Initiation</a:t>
            </a:r>
            <a:endParaRPr lang="en-US" sz="2000" dirty="0">
              <a:solidFill>
                <a:srgbClr val="FFFF00"/>
              </a:solidFill>
            </a:endParaRPr>
          </a:p>
        </p:txBody>
      </p:sp>
      <p:sp>
        <p:nvSpPr>
          <p:cNvPr id="7" name="Text 2"/>
          <p:cNvSpPr/>
          <p:nvPr/>
        </p:nvSpPr>
        <p:spPr>
          <a:xfrm>
            <a:off x="7478792" y="2192060"/>
            <a:ext cx="6454259" cy="1274445"/>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Transcription begins when RNA polymerase binds to a specific DNA sequence called the promoter. This enzyme, along with various transcription factors, unwinds the DNA double helix, exposing the template strand for RNA synthesis.</a:t>
            </a:r>
            <a:endParaRPr lang="en-US" sz="1550" dirty="0"/>
          </a:p>
        </p:txBody>
      </p:sp>
      <p:pic>
        <p:nvPicPr>
          <p:cNvPr id="8" name="Image 3" descr="preencoded.png"/>
          <p:cNvPicPr>
            <a:picLocks noChangeAspect="1"/>
          </p:cNvPicPr>
          <p:nvPr/>
        </p:nvPicPr>
        <p:blipFill>
          <a:blip r:embed="rId6"/>
          <a:stretch>
            <a:fillRect/>
          </a:stretch>
        </p:blipFill>
        <p:spPr>
          <a:xfrm>
            <a:off x="6183749" y="3665696"/>
            <a:ext cx="996196" cy="2068949"/>
          </a:xfrm>
          <a:prstGeom prst="rect">
            <a:avLst/>
          </a:prstGeom>
        </p:spPr>
      </p:pic>
      <p:sp>
        <p:nvSpPr>
          <p:cNvPr id="9" name="Text 3"/>
          <p:cNvSpPr/>
          <p:nvPr/>
        </p:nvSpPr>
        <p:spPr>
          <a:xfrm>
            <a:off x="7478792" y="3864888"/>
            <a:ext cx="2213729" cy="276582"/>
          </a:xfrm>
          <a:prstGeom prst="rect">
            <a:avLst/>
          </a:prstGeom>
          <a:noFill/>
          <a:ln/>
        </p:spPr>
        <p:txBody>
          <a:bodyPr wrap="none" lIns="0" tIns="0" rIns="0" bIns="0" rtlCol="0" anchor="t"/>
          <a:lstStyle/>
          <a:p>
            <a:pPr>
              <a:lnSpc>
                <a:spcPts val="2150"/>
              </a:lnSpc>
            </a:pPr>
            <a:r>
              <a:rPr lang="en-US" sz="2000" b="1" dirty="0">
                <a:solidFill>
                  <a:srgbClr val="FFFF00"/>
                </a:solidFill>
                <a:latin typeface="Spline Sans Bold" pitchFamily="34" charset="0"/>
                <a:ea typeface="Spline Sans Bold" pitchFamily="34" charset="-122"/>
              </a:rPr>
              <a:t>Elongation</a:t>
            </a:r>
          </a:p>
        </p:txBody>
      </p:sp>
      <p:sp>
        <p:nvSpPr>
          <p:cNvPr id="10" name="Text 4"/>
          <p:cNvSpPr/>
          <p:nvPr/>
        </p:nvSpPr>
        <p:spPr>
          <a:xfrm>
            <a:off x="7478792" y="4261009"/>
            <a:ext cx="6454259" cy="1274445"/>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As RNA polymerase moves along the DNA, it adds complementary RNA nucleotides to the growing mRNA strand. This process continues, creating a single-stranded mRNA molecule that is complementary to the DNA template strand.</a:t>
            </a:r>
            <a:endParaRPr lang="en-US" sz="1550" dirty="0"/>
          </a:p>
        </p:txBody>
      </p:sp>
      <p:pic>
        <p:nvPicPr>
          <p:cNvPr id="11" name="Image 4" descr="preencoded.png"/>
          <p:cNvPicPr>
            <a:picLocks noChangeAspect="1"/>
          </p:cNvPicPr>
          <p:nvPr/>
        </p:nvPicPr>
        <p:blipFill>
          <a:blip r:embed="rId7"/>
          <a:stretch>
            <a:fillRect/>
          </a:stretch>
        </p:blipFill>
        <p:spPr>
          <a:xfrm>
            <a:off x="6183749" y="5734645"/>
            <a:ext cx="996196" cy="1750338"/>
          </a:xfrm>
          <a:prstGeom prst="rect">
            <a:avLst/>
          </a:prstGeom>
        </p:spPr>
      </p:pic>
      <p:sp>
        <p:nvSpPr>
          <p:cNvPr id="12" name="Text 5"/>
          <p:cNvSpPr/>
          <p:nvPr/>
        </p:nvSpPr>
        <p:spPr>
          <a:xfrm>
            <a:off x="7478792" y="5933837"/>
            <a:ext cx="2213729" cy="276582"/>
          </a:xfrm>
          <a:prstGeom prst="rect">
            <a:avLst/>
          </a:prstGeom>
          <a:noFill/>
          <a:ln/>
        </p:spPr>
        <p:txBody>
          <a:bodyPr wrap="none" lIns="0" tIns="0" rIns="0" bIns="0" rtlCol="0" anchor="t"/>
          <a:lstStyle/>
          <a:p>
            <a:pPr indent="0">
              <a:lnSpc>
                <a:spcPts val="2150"/>
              </a:lnSpc>
              <a:buNone/>
            </a:pPr>
            <a:r>
              <a:rPr lang="en-US" sz="2000" b="1" dirty="0">
                <a:solidFill>
                  <a:srgbClr val="FFFF00"/>
                </a:solidFill>
                <a:latin typeface="Spline Sans Bold" pitchFamily="34" charset="0"/>
                <a:ea typeface="Spline Sans Bold" pitchFamily="34" charset="-122"/>
              </a:rPr>
              <a:t>Termination</a:t>
            </a:r>
          </a:p>
        </p:txBody>
      </p:sp>
      <p:sp>
        <p:nvSpPr>
          <p:cNvPr id="13" name="Text 6"/>
          <p:cNvSpPr/>
          <p:nvPr/>
        </p:nvSpPr>
        <p:spPr>
          <a:xfrm>
            <a:off x="7478792" y="6329958"/>
            <a:ext cx="6454259" cy="955834"/>
          </a:xfrm>
          <a:prstGeom prst="rect">
            <a:avLst/>
          </a:prstGeom>
          <a:noFill/>
          <a:ln/>
        </p:spPr>
        <p:txBody>
          <a:bodyPr wrap="square" lIns="0" tIns="0" rIns="0" bIns="0" rtlCol="0" anchor="t"/>
          <a:lstStyle/>
          <a:p>
            <a:pPr marL="0" indent="0" algn="l">
              <a:lnSpc>
                <a:spcPts val="2500"/>
              </a:lnSpc>
              <a:buNone/>
            </a:pPr>
            <a:r>
              <a:rPr lang="en-US" sz="1550" dirty="0">
                <a:solidFill>
                  <a:srgbClr val="E0E4E6"/>
                </a:solidFill>
                <a:latin typeface="Barlow" pitchFamily="34" charset="0"/>
                <a:ea typeface="Barlow" pitchFamily="34" charset="-122"/>
                <a:cs typeface="Barlow" pitchFamily="34" charset="-120"/>
              </a:rPr>
              <a:t>The transcription process ends when RNA polymerase encounters a termination sequence. The newly synthesized mRNA is then released, ready for further processing before it can be translated into a protein.</a:t>
            </a:r>
            <a:endParaRPr lang="en-US" sz="1550" dirty="0"/>
          </a:p>
        </p:txBody>
      </p:sp>
      <p:sp>
        <p:nvSpPr>
          <p:cNvPr id="14" name="ZoneTexte 13">
            <a:extLst>
              <a:ext uri="{FF2B5EF4-FFF2-40B4-BE49-F238E27FC236}">
                <a16:creationId xmlns:a16="http://schemas.microsoft.com/office/drawing/2014/main" id="{6BCB4D67-EC02-B262-FE16-717456ACEF68}"/>
              </a:ext>
            </a:extLst>
          </p:cNvPr>
          <p:cNvSpPr txBox="1"/>
          <p:nvPr/>
        </p:nvSpPr>
        <p:spPr>
          <a:xfrm>
            <a:off x="0" y="7860268"/>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5" name="ZoneTexte 14">
            <a:extLst>
              <a:ext uri="{FF2B5EF4-FFF2-40B4-BE49-F238E27FC236}">
                <a16:creationId xmlns:a16="http://schemas.microsoft.com/office/drawing/2014/main" id="{F0DCC8D7-587D-000C-1E60-43967352632B}"/>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pic>
        <p:nvPicPr>
          <p:cNvPr id="3" name="Image 1" descr="preencoded.png"/>
          <p:cNvPicPr>
            <a:picLocks noChangeAspect="1"/>
          </p:cNvPicPr>
          <p:nvPr/>
        </p:nvPicPr>
        <p:blipFill>
          <a:blip r:embed="rId4"/>
          <a:stretch>
            <a:fillRect/>
          </a:stretch>
        </p:blipFill>
        <p:spPr>
          <a:xfrm>
            <a:off x="247769" y="1371957"/>
            <a:ext cx="4990743" cy="5485686"/>
          </a:xfrm>
          <a:prstGeom prst="rect">
            <a:avLst/>
          </a:prstGeom>
        </p:spPr>
      </p:pic>
      <p:sp>
        <p:nvSpPr>
          <p:cNvPr id="4" name="Text 0"/>
          <p:cNvSpPr/>
          <p:nvPr/>
        </p:nvSpPr>
        <p:spPr>
          <a:xfrm>
            <a:off x="6180177" y="879158"/>
            <a:ext cx="7337584" cy="550664"/>
          </a:xfrm>
          <a:prstGeom prst="rect">
            <a:avLst/>
          </a:prstGeom>
          <a:noFill/>
          <a:ln/>
        </p:spPr>
        <p:txBody>
          <a:bodyPr wrap="none" lIns="0" tIns="0" rIns="0" bIns="0" rtlCol="0" anchor="t"/>
          <a:lstStyle/>
          <a:p>
            <a:pPr marL="0" indent="0">
              <a:lnSpc>
                <a:spcPts val="4300"/>
              </a:lnSpc>
              <a:buNone/>
            </a:pPr>
            <a:r>
              <a:rPr lang="en-US" sz="4000" b="1" dirty="0">
                <a:solidFill>
                  <a:srgbClr val="FFFF00"/>
                </a:solidFill>
                <a:latin typeface="Spline Sans Bold" pitchFamily="34" charset="0"/>
                <a:ea typeface="Spline Sans Bold" pitchFamily="34" charset="-122"/>
              </a:rPr>
              <a:t>Translation: From mRNA to Proteins</a:t>
            </a:r>
          </a:p>
        </p:txBody>
      </p:sp>
      <p:sp>
        <p:nvSpPr>
          <p:cNvPr id="5" name="Shape 1"/>
          <p:cNvSpPr/>
          <p:nvPr/>
        </p:nvSpPr>
        <p:spPr>
          <a:xfrm>
            <a:off x="6466046" y="1727121"/>
            <a:ext cx="22860" cy="5623203"/>
          </a:xfrm>
          <a:prstGeom prst="roundRect">
            <a:avLst>
              <a:gd name="adj" fmla="val 1300860"/>
            </a:avLst>
          </a:prstGeom>
          <a:solidFill>
            <a:srgbClr val="FFFFFF">
              <a:alpha val="24000"/>
            </a:srgbClr>
          </a:solidFill>
          <a:ln/>
        </p:spPr>
      </p:sp>
      <p:sp>
        <p:nvSpPr>
          <p:cNvPr id="6" name="Shape 2"/>
          <p:cNvSpPr/>
          <p:nvPr/>
        </p:nvSpPr>
        <p:spPr>
          <a:xfrm>
            <a:off x="6677620" y="2161699"/>
            <a:ext cx="693777" cy="22860"/>
          </a:xfrm>
          <a:prstGeom prst="roundRect">
            <a:avLst>
              <a:gd name="adj" fmla="val 1300860"/>
            </a:avLst>
          </a:prstGeom>
          <a:solidFill>
            <a:srgbClr val="16FFBB"/>
          </a:solidFill>
          <a:ln/>
        </p:spPr>
      </p:sp>
      <p:sp>
        <p:nvSpPr>
          <p:cNvPr id="7" name="Shape 3"/>
          <p:cNvSpPr/>
          <p:nvPr/>
        </p:nvSpPr>
        <p:spPr>
          <a:xfrm>
            <a:off x="6254472" y="1950125"/>
            <a:ext cx="446008" cy="446008"/>
          </a:xfrm>
          <a:prstGeom prst="roundRect">
            <a:avLst>
              <a:gd name="adj" fmla="val 66675"/>
            </a:avLst>
          </a:prstGeom>
          <a:solidFill>
            <a:srgbClr val="0A081B"/>
          </a:solidFill>
          <a:ln w="22860">
            <a:solidFill>
              <a:srgbClr val="16FFBB"/>
            </a:solidFill>
            <a:prstDash val="solid"/>
          </a:ln>
        </p:spPr>
      </p:sp>
      <p:sp>
        <p:nvSpPr>
          <p:cNvPr id="8" name="Text 4"/>
          <p:cNvSpPr/>
          <p:nvPr/>
        </p:nvSpPr>
        <p:spPr>
          <a:xfrm>
            <a:off x="6420326" y="2040969"/>
            <a:ext cx="114300" cy="264319"/>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1</a:t>
            </a:r>
            <a:endParaRPr lang="en-US" sz="2050" dirty="0"/>
          </a:p>
        </p:txBody>
      </p:sp>
      <p:sp>
        <p:nvSpPr>
          <p:cNvPr id="9" name="Text 5"/>
          <p:cNvSpPr/>
          <p:nvPr/>
        </p:nvSpPr>
        <p:spPr>
          <a:xfrm>
            <a:off x="7567851" y="1925360"/>
            <a:ext cx="2202775" cy="275273"/>
          </a:xfrm>
          <a:prstGeom prst="rect">
            <a:avLst/>
          </a:prstGeom>
          <a:noFill/>
          <a:ln/>
        </p:spPr>
        <p:txBody>
          <a:bodyPr wrap="none" lIns="0" tIns="0" rIns="0" bIns="0" rtlCol="0" anchor="t"/>
          <a:lstStyle/>
          <a:p>
            <a:pPr marL="0" indent="0" algn="l">
              <a:lnSpc>
                <a:spcPts val="2150"/>
              </a:lnSpc>
              <a:buNone/>
            </a:pPr>
            <a:r>
              <a:rPr lang="en-US" sz="2000" b="1" dirty="0">
                <a:solidFill>
                  <a:srgbClr val="FFFF00"/>
                </a:solidFill>
                <a:latin typeface="Spline Sans Bold" pitchFamily="34" charset="0"/>
                <a:ea typeface="Spline Sans Bold" pitchFamily="34" charset="-122"/>
              </a:rPr>
              <a:t>Initiation</a:t>
            </a:r>
          </a:p>
        </p:txBody>
      </p:sp>
      <p:sp>
        <p:nvSpPr>
          <p:cNvPr id="10" name="Text 6"/>
          <p:cNvSpPr/>
          <p:nvPr/>
        </p:nvSpPr>
        <p:spPr>
          <a:xfrm>
            <a:off x="7567851" y="2319576"/>
            <a:ext cx="6368772" cy="951548"/>
          </a:xfrm>
          <a:prstGeom prst="rect">
            <a:avLst/>
          </a:prstGeom>
          <a:noFill/>
          <a:ln/>
        </p:spPr>
        <p:txBody>
          <a:bodyPr wrap="square" lIns="0" tIns="0" rIns="0" bIns="0" rtlCol="0" anchor="t"/>
          <a:lstStyle/>
          <a:p>
            <a:pPr marL="0" indent="0" algn="l">
              <a:lnSpc>
                <a:spcPts val="2450"/>
              </a:lnSpc>
              <a:buNone/>
            </a:pPr>
            <a:r>
              <a:rPr lang="en-US" sz="1550" dirty="0">
                <a:solidFill>
                  <a:srgbClr val="E0E4E6"/>
                </a:solidFill>
                <a:latin typeface="Barlow" pitchFamily="34" charset="0"/>
                <a:ea typeface="Barlow" pitchFamily="34" charset="-122"/>
                <a:cs typeface="Barlow" pitchFamily="34" charset="-120"/>
              </a:rPr>
              <a:t>Translation begins when a ribosome binds to the mRNA at the start codon (usually AUG). The initiator tRNA, carrying the amino acid methionine, attaches to this codon, setting the stage for protein synthesis.</a:t>
            </a:r>
            <a:endParaRPr lang="en-US" sz="1550" dirty="0"/>
          </a:p>
        </p:txBody>
      </p:sp>
      <p:sp>
        <p:nvSpPr>
          <p:cNvPr id="11" name="Shape 7"/>
          <p:cNvSpPr/>
          <p:nvPr/>
        </p:nvSpPr>
        <p:spPr>
          <a:xfrm>
            <a:off x="6677620" y="4102179"/>
            <a:ext cx="693777" cy="22860"/>
          </a:xfrm>
          <a:prstGeom prst="roundRect">
            <a:avLst>
              <a:gd name="adj" fmla="val 1300860"/>
            </a:avLst>
          </a:prstGeom>
          <a:solidFill>
            <a:srgbClr val="29DDDA"/>
          </a:solidFill>
          <a:ln/>
        </p:spPr>
      </p:sp>
      <p:sp>
        <p:nvSpPr>
          <p:cNvPr id="12" name="Shape 8"/>
          <p:cNvSpPr/>
          <p:nvPr/>
        </p:nvSpPr>
        <p:spPr>
          <a:xfrm>
            <a:off x="6254472" y="3890605"/>
            <a:ext cx="446008" cy="446008"/>
          </a:xfrm>
          <a:prstGeom prst="roundRect">
            <a:avLst>
              <a:gd name="adj" fmla="val 66675"/>
            </a:avLst>
          </a:prstGeom>
          <a:solidFill>
            <a:srgbClr val="0A081B"/>
          </a:solidFill>
          <a:ln w="22860">
            <a:solidFill>
              <a:srgbClr val="29DDDA"/>
            </a:solidFill>
            <a:prstDash val="solid"/>
          </a:ln>
        </p:spPr>
      </p:sp>
      <p:sp>
        <p:nvSpPr>
          <p:cNvPr id="13" name="Text 9"/>
          <p:cNvSpPr/>
          <p:nvPr/>
        </p:nvSpPr>
        <p:spPr>
          <a:xfrm>
            <a:off x="6404015" y="3981450"/>
            <a:ext cx="146923" cy="264319"/>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2</a:t>
            </a:r>
            <a:endParaRPr lang="en-US" sz="2050" dirty="0"/>
          </a:p>
        </p:txBody>
      </p:sp>
      <p:sp>
        <p:nvSpPr>
          <p:cNvPr id="14" name="Text 10"/>
          <p:cNvSpPr/>
          <p:nvPr/>
        </p:nvSpPr>
        <p:spPr>
          <a:xfrm>
            <a:off x="7567851" y="3865840"/>
            <a:ext cx="2202775" cy="275273"/>
          </a:xfrm>
          <a:prstGeom prst="rect">
            <a:avLst/>
          </a:prstGeom>
          <a:noFill/>
          <a:ln/>
        </p:spPr>
        <p:txBody>
          <a:bodyPr wrap="none" lIns="0" tIns="0" rIns="0" bIns="0" rtlCol="0" anchor="t"/>
          <a:lstStyle/>
          <a:p>
            <a:pPr>
              <a:lnSpc>
                <a:spcPts val="2150"/>
              </a:lnSpc>
            </a:pPr>
            <a:r>
              <a:rPr lang="en-US" sz="2000" b="1" dirty="0">
                <a:solidFill>
                  <a:srgbClr val="FFFF00"/>
                </a:solidFill>
                <a:latin typeface="Spline Sans Bold" pitchFamily="34" charset="0"/>
                <a:ea typeface="Spline Sans Bold" pitchFamily="34" charset="-122"/>
              </a:rPr>
              <a:t>Elongation</a:t>
            </a:r>
          </a:p>
        </p:txBody>
      </p:sp>
      <p:sp>
        <p:nvSpPr>
          <p:cNvPr id="15" name="Text 11"/>
          <p:cNvSpPr/>
          <p:nvPr/>
        </p:nvSpPr>
        <p:spPr>
          <a:xfrm>
            <a:off x="7567851" y="4260056"/>
            <a:ext cx="6368772" cy="951548"/>
          </a:xfrm>
          <a:prstGeom prst="rect">
            <a:avLst/>
          </a:prstGeom>
          <a:noFill/>
          <a:ln/>
        </p:spPr>
        <p:txBody>
          <a:bodyPr wrap="square" lIns="0" tIns="0" rIns="0" bIns="0" rtlCol="0" anchor="t"/>
          <a:lstStyle/>
          <a:p>
            <a:pPr marL="0" indent="0" algn="l">
              <a:lnSpc>
                <a:spcPts val="2450"/>
              </a:lnSpc>
              <a:buNone/>
            </a:pPr>
            <a:r>
              <a:rPr lang="en-US" sz="1550" dirty="0">
                <a:solidFill>
                  <a:srgbClr val="E0E4E6"/>
                </a:solidFill>
                <a:latin typeface="Barlow" pitchFamily="34" charset="0"/>
                <a:ea typeface="Barlow" pitchFamily="34" charset="-122"/>
                <a:cs typeface="Barlow" pitchFamily="34" charset="-120"/>
              </a:rPr>
              <a:t>The ribosome moves along the mRNA, reading each codon and matching it with the appropriate tRNA carrying the corresponding amino acid. These amino acids are linked together, forming the growing polypeptide chain.</a:t>
            </a:r>
            <a:endParaRPr lang="en-US" sz="1550" dirty="0"/>
          </a:p>
        </p:txBody>
      </p:sp>
      <p:sp>
        <p:nvSpPr>
          <p:cNvPr id="16" name="Shape 12"/>
          <p:cNvSpPr/>
          <p:nvPr/>
        </p:nvSpPr>
        <p:spPr>
          <a:xfrm>
            <a:off x="6677620" y="6042660"/>
            <a:ext cx="693777" cy="22860"/>
          </a:xfrm>
          <a:prstGeom prst="roundRect">
            <a:avLst>
              <a:gd name="adj" fmla="val 1300860"/>
            </a:avLst>
          </a:prstGeom>
          <a:solidFill>
            <a:srgbClr val="37A7E7"/>
          </a:solidFill>
          <a:ln/>
        </p:spPr>
      </p:sp>
      <p:sp>
        <p:nvSpPr>
          <p:cNvPr id="17" name="Shape 13"/>
          <p:cNvSpPr/>
          <p:nvPr/>
        </p:nvSpPr>
        <p:spPr>
          <a:xfrm>
            <a:off x="6254472" y="5831086"/>
            <a:ext cx="446008" cy="446008"/>
          </a:xfrm>
          <a:prstGeom prst="roundRect">
            <a:avLst>
              <a:gd name="adj" fmla="val 66675"/>
            </a:avLst>
          </a:prstGeom>
          <a:solidFill>
            <a:srgbClr val="0A081B"/>
          </a:solidFill>
          <a:ln w="22860">
            <a:solidFill>
              <a:srgbClr val="37A7E7"/>
            </a:solidFill>
            <a:prstDash val="solid"/>
          </a:ln>
        </p:spPr>
      </p:sp>
      <p:sp>
        <p:nvSpPr>
          <p:cNvPr id="18" name="Text 14"/>
          <p:cNvSpPr/>
          <p:nvPr/>
        </p:nvSpPr>
        <p:spPr>
          <a:xfrm>
            <a:off x="6400086" y="5921931"/>
            <a:ext cx="154781" cy="264319"/>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3</a:t>
            </a:r>
            <a:endParaRPr lang="en-US" sz="2050" dirty="0"/>
          </a:p>
        </p:txBody>
      </p:sp>
      <p:sp>
        <p:nvSpPr>
          <p:cNvPr id="19" name="Text 15"/>
          <p:cNvSpPr/>
          <p:nvPr/>
        </p:nvSpPr>
        <p:spPr>
          <a:xfrm>
            <a:off x="7567851" y="5806321"/>
            <a:ext cx="2202775" cy="275273"/>
          </a:xfrm>
          <a:prstGeom prst="rect">
            <a:avLst/>
          </a:prstGeom>
          <a:noFill/>
          <a:ln/>
        </p:spPr>
        <p:txBody>
          <a:bodyPr wrap="none" lIns="0" tIns="0" rIns="0" bIns="0" rtlCol="0" anchor="t"/>
          <a:lstStyle/>
          <a:p>
            <a:pPr indent="0">
              <a:lnSpc>
                <a:spcPts val="2150"/>
              </a:lnSpc>
              <a:buNone/>
            </a:pPr>
            <a:r>
              <a:rPr lang="en-US" sz="2000" b="1" dirty="0">
                <a:solidFill>
                  <a:srgbClr val="FFFF00"/>
                </a:solidFill>
                <a:latin typeface="Spline Sans Bold" pitchFamily="34" charset="0"/>
                <a:ea typeface="Spline Sans Bold" pitchFamily="34" charset="-122"/>
              </a:rPr>
              <a:t>Termination</a:t>
            </a:r>
          </a:p>
        </p:txBody>
      </p:sp>
      <p:sp>
        <p:nvSpPr>
          <p:cNvPr id="20" name="Text 16"/>
          <p:cNvSpPr/>
          <p:nvPr/>
        </p:nvSpPr>
        <p:spPr>
          <a:xfrm>
            <a:off x="7567851" y="6200537"/>
            <a:ext cx="6368772" cy="951548"/>
          </a:xfrm>
          <a:prstGeom prst="rect">
            <a:avLst/>
          </a:prstGeom>
          <a:noFill/>
          <a:ln/>
        </p:spPr>
        <p:txBody>
          <a:bodyPr wrap="square" lIns="0" tIns="0" rIns="0" bIns="0" rtlCol="0" anchor="t"/>
          <a:lstStyle/>
          <a:p>
            <a:pPr marL="0" indent="0" algn="l">
              <a:lnSpc>
                <a:spcPts val="2450"/>
              </a:lnSpc>
              <a:buNone/>
            </a:pPr>
            <a:r>
              <a:rPr lang="en-US" sz="1550" dirty="0">
                <a:solidFill>
                  <a:srgbClr val="E0E4E6"/>
                </a:solidFill>
                <a:latin typeface="Barlow" pitchFamily="34" charset="0"/>
                <a:ea typeface="Barlow" pitchFamily="34" charset="-122"/>
                <a:cs typeface="Barlow" pitchFamily="34" charset="-120"/>
              </a:rPr>
              <a:t>When the ribosome encounters a stop codon, the completed polypeptide chain is released. This newly synthesized protein will then undergo folding and possible modifications to become fully functional.</a:t>
            </a:r>
            <a:endParaRPr lang="en-US" sz="1550" dirty="0"/>
          </a:p>
        </p:txBody>
      </p:sp>
      <p:sp>
        <p:nvSpPr>
          <p:cNvPr id="21" name="ZoneTexte 20">
            <a:extLst>
              <a:ext uri="{FF2B5EF4-FFF2-40B4-BE49-F238E27FC236}">
                <a16:creationId xmlns:a16="http://schemas.microsoft.com/office/drawing/2014/main" id="{43AB38D3-D13F-E9B5-8FEE-FDC8FF3EC676}"/>
              </a:ext>
            </a:extLst>
          </p:cNvPr>
          <p:cNvSpPr txBox="1"/>
          <p:nvPr/>
        </p:nvSpPr>
        <p:spPr>
          <a:xfrm>
            <a:off x="0" y="7812188"/>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22" name="ZoneTexte 21">
            <a:extLst>
              <a:ext uri="{FF2B5EF4-FFF2-40B4-BE49-F238E27FC236}">
                <a16:creationId xmlns:a16="http://schemas.microsoft.com/office/drawing/2014/main" id="{D16DC86E-A791-5F2D-799D-A18D855DE0C4}"/>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843677" y="675442"/>
            <a:ext cx="5638205" cy="669727"/>
          </a:xfrm>
          <a:prstGeom prst="rect">
            <a:avLst/>
          </a:prstGeom>
          <a:noFill/>
          <a:ln/>
        </p:spPr>
        <p:txBody>
          <a:bodyPr wrap="none" lIns="0" tIns="0" rIns="0" bIns="0" rtlCol="0" anchor="t"/>
          <a:lstStyle/>
          <a:p>
            <a:pPr marL="0" indent="0">
              <a:lnSpc>
                <a:spcPts val="5250"/>
              </a:lnSpc>
              <a:buNone/>
            </a:pPr>
            <a:r>
              <a:rPr lang="en-US" sz="4000" b="1" dirty="0">
                <a:solidFill>
                  <a:srgbClr val="FFFF00"/>
                </a:solidFill>
                <a:latin typeface="Spline Sans Bold" pitchFamily="34" charset="0"/>
                <a:ea typeface="Spline Sans Bold" pitchFamily="34" charset="-122"/>
              </a:rPr>
              <a:t>The Role of Ribosomes</a:t>
            </a:r>
          </a:p>
        </p:txBody>
      </p:sp>
      <p:sp>
        <p:nvSpPr>
          <p:cNvPr id="3" name="Shape 1"/>
          <p:cNvSpPr/>
          <p:nvPr/>
        </p:nvSpPr>
        <p:spPr>
          <a:xfrm>
            <a:off x="843677" y="1827252"/>
            <a:ext cx="6351032" cy="2935843"/>
          </a:xfrm>
          <a:prstGeom prst="roundRect">
            <a:avLst>
              <a:gd name="adj" fmla="val 12318"/>
            </a:avLst>
          </a:prstGeom>
          <a:solidFill>
            <a:srgbClr val="0A081B"/>
          </a:solidFill>
          <a:ln w="22860">
            <a:solidFill>
              <a:srgbClr val="16FFBB"/>
            </a:solidFill>
            <a:prstDash val="solid"/>
          </a:ln>
        </p:spPr>
      </p:sp>
      <p:sp>
        <p:nvSpPr>
          <p:cNvPr id="4" name="Text 2"/>
          <p:cNvSpPr/>
          <p:nvPr/>
        </p:nvSpPr>
        <p:spPr>
          <a:xfrm>
            <a:off x="1107519" y="2091095"/>
            <a:ext cx="2678668" cy="334804"/>
          </a:xfrm>
          <a:prstGeom prst="rect">
            <a:avLst/>
          </a:prstGeom>
          <a:noFill/>
          <a:ln/>
        </p:spPr>
        <p:txBody>
          <a:bodyPr wrap="none" lIns="0" tIns="0" rIns="0" bIns="0" rtlCol="0" anchor="t"/>
          <a:lstStyle/>
          <a:p>
            <a:pPr marL="0" indent="0">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Structure</a:t>
            </a:r>
            <a:endParaRPr lang="en-US" sz="2100" dirty="0"/>
          </a:p>
        </p:txBody>
      </p:sp>
      <p:sp>
        <p:nvSpPr>
          <p:cNvPr id="5" name="Text 3"/>
          <p:cNvSpPr/>
          <p:nvPr/>
        </p:nvSpPr>
        <p:spPr>
          <a:xfrm>
            <a:off x="1107519" y="2570440"/>
            <a:ext cx="5823347" cy="1543050"/>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Ribosomes are complex molecular machines composed of both RNA and proteins. They consist of two subunits - a large and a small subunit - that come together during translation to form the complete ribosome.</a:t>
            </a:r>
            <a:endParaRPr lang="en-US" sz="1850" dirty="0"/>
          </a:p>
        </p:txBody>
      </p:sp>
      <p:sp>
        <p:nvSpPr>
          <p:cNvPr id="6" name="Shape 4"/>
          <p:cNvSpPr/>
          <p:nvPr/>
        </p:nvSpPr>
        <p:spPr>
          <a:xfrm>
            <a:off x="7435691" y="1827252"/>
            <a:ext cx="6351032" cy="2935843"/>
          </a:xfrm>
          <a:prstGeom prst="roundRect">
            <a:avLst>
              <a:gd name="adj" fmla="val 12318"/>
            </a:avLst>
          </a:prstGeom>
          <a:solidFill>
            <a:srgbClr val="0A081B"/>
          </a:solidFill>
          <a:ln w="22860">
            <a:solidFill>
              <a:srgbClr val="29DDDA"/>
            </a:solidFill>
            <a:prstDash val="solid"/>
          </a:ln>
        </p:spPr>
      </p:sp>
      <p:sp>
        <p:nvSpPr>
          <p:cNvPr id="7" name="Text 5"/>
          <p:cNvSpPr/>
          <p:nvPr/>
        </p:nvSpPr>
        <p:spPr>
          <a:xfrm>
            <a:off x="7699534" y="2091095"/>
            <a:ext cx="2678668" cy="334804"/>
          </a:xfrm>
          <a:prstGeom prst="rect">
            <a:avLst/>
          </a:prstGeom>
          <a:noFill/>
          <a:ln/>
        </p:spPr>
        <p:txBody>
          <a:bodyPr wrap="none" lIns="0" tIns="0" rIns="0" bIns="0" rtlCol="0" anchor="t"/>
          <a:lstStyle/>
          <a:p>
            <a:pPr marL="0" indent="0">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Function</a:t>
            </a:r>
            <a:endParaRPr lang="en-US" sz="2100" dirty="0"/>
          </a:p>
        </p:txBody>
      </p:sp>
      <p:sp>
        <p:nvSpPr>
          <p:cNvPr id="8" name="Text 6"/>
          <p:cNvSpPr/>
          <p:nvPr/>
        </p:nvSpPr>
        <p:spPr>
          <a:xfrm>
            <a:off x="7699534" y="2570440"/>
            <a:ext cx="5823347" cy="1928813"/>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The primary function of ribosomes is to synthesize proteins by translating the genetic code carried by mRNA. They act as a workbench where amino acids are assembled into polypeptide chains according to the mRNA sequence.</a:t>
            </a:r>
            <a:endParaRPr lang="en-US" sz="1850" dirty="0"/>
          </a:p>
        </p:txBody>
      </p:sp>
      <p:sp>
        <p:nvSpPr>
          <p:cNvPr id="9" name="Shape 7"/>
          <p:cNvSpPr/>
          <p:nvPr/>
        </p:nvSpPr>
        <p:spPr>
          <a:xfrm>
            <a:off x="843677" y="5004078"/>
            <a:ext cx="6351032" cy="2550081"/>
          </a:xfrm>
          <a:prstGeom prst="roundRect">
            <a:avLst>
              <a:gd name="adj" fmla="val 14181"/>
            </a:avLst>
          </a:prstGeom>
          <a:solidFill>
            <a:srgbClr val="0A081B"/>
          </a:solidFill>
          <a:ln w="22860">
            <a:solidFill>
              <a:srgbClr val="37A7E7"/>
            </a:solidFill>
            <a:prstDash val="solid"/>
          </a:ln>
        </p:spPr>
      </p:sp>
      <p:sp>
        <p:nvSpPr>
          <p:cNvPr id="10" name="Text 8"/>
          <p:cNvSpPr/>
          <p:nvPr/>
        </p:nvSpPr>
        <p:spPr>
          <a:xfrm>
            <a:off x="1107519" y="5267920"/>
            <a:ext cx="2678668" cy="334804"/>
          </a:xfrm>
          <a:prstGeom prst="rect">
            <a:avLst/>
          </a:prstGeom>
          <a:noFill/>
          <a:ln/>
        </p:spPr>
        <p:txBody>
          <a:bodyPr wrap="none" lIns="0" tIns="0" rIns="0" bIns="0" rtlCol="0" anchor="t"/>
          <a:lstStyle/>
          <a:p>
            <a:pPr marL="0" indent="0">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Catalytic Activity</a:t>
            </a:r>
            <a:endParaRPr lang="en-US" sz="2100" dirty="0"/>
          </a:p>
        </p:txBody>
      </p:sp>
      <p:sp>
        <p:nvSpPr>
          <p:cNvPr id="11" name="Text 9"/>
          <p:cNvSpPr/>
          <p:nvPr/>
        </p:nvSpPr>
        <p:spPr>
          <a:xfrm>
            <a:off x="1107519" y="5747266"/>
            <a:ext cx="5823347" cy="1543050"/>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Ribosomes are ribozymes, meaning their catalytic activity comes from RNA, not protein. The peptidyl transferase activity, which forms peptide bonds between amino acids, is carried out by ribosomal RNA.</a:t>
            </a:r>
            <a:endParaRPr lang="en-US" sz="1850" dirty="0"/>
          </a:p>
        </p:txBody>
      </p:sp>
      <p:sp>
        <p:nvSpPr>
          <p:cNvPr id="12" name="Shape 10"/>
          <p:cNvSpPr/>
          <p:nvPr/>
        </p:nvSpPr>
        <p:spPr>
          <a:xfrm>
            <a:off x="7435691" y="5004078"/>
            <a:ext cx="6351032" cy="2550081"/>
          </a:xfrm>
          <a:prstGeom prst="roundRect">
            <a:avLst>
              <a:gd name="adj" fmla="val 14181"/>
            </a:avLst>
          </a:prstGeom>
          <a:solidFill>
            <a:srgbClr val="0A081B"/>
          </a:solidFill>
          <a:ln w="22860">
            <a:solidFill>
              <a:srgbClr val="091231"/>
            </a:solidFill>
            <a:prstDash val="solid"/>
          </a:ln>
        </p:spPr>
      </p:sp>
      <p:sp>
        <p:nvSpPr>
          <p:cNvPr id="13" name="Text 11"/>
          <p:cNvSpPr/>
          <p:nvPr/>
        </p:nvSpPr>
        <p:spPr>
          <a:xfrm>
            <a:off x="7699534" y="5267920"/>
            <a:ext cx="2678668" cy="334804"/>
          </a:xfrm>
          <a:prstGeom prst="rect">
            <a:avLst/>
          </a:prstGeom>
          <a:noFill/>
          <a:ln/>
        </p:spPr>
        <p:txBody>
          <a:bodyPr wrap="none" lIns="0" tIns="0" rIns="0" bIns="0" rtlCol="0" anchor="t"/>
          <a:lstStyle/>
          <a:p>
            <a:pPr marL="0" indent="0">
              <a:lnSpc>
                <a:spcPts val="2600"/>
              </a:lnSpc>
              <a:buNone/>
            </a:pPr>
            <a:r>
              <a:rPr lang="en-US" sz="2100" b="1" dirty="0">
                <a:solidFill>
                  <a:srgbClr val="E0E4E6"/>
                </a:solidFill>
                <a:latin typeface="Spline Sans Bold" pitchFamily="34" charset="0"/>
                <a:ea typeface="Spline Sans Bold" pitchFamily="34" charset="-122"/>
                <a:cs typeface="Spline Sans Bold" pitchFamily="34" charset="-120"/>
              </a:rPr>
              <a:t>Regulation</a:t>
            </a:r>
            <a:endParaRPr lang="en-US" sz="2100" dirty="0"/>
          </a:p>
        </p:txBody>
      </p:sp>
      <p:sp>
        <p:nvSpPr>
          <p:cNvPr id="14" name="Text 12"/>
          <p:cNvSpPr/>
          <p:nvPr/>
        </p:nvSpPr>
        <p:spPr>
          <a:xfrm>
            <a:off x="7699534" y="5747266"/>
            <a:ext cx="5823347" cy="1543050"/>
          </a:xfrm>
          <a:prstGeom prst="rect">
            <a:avLst/>
          </a:prstGeom>
          <a:noFill/>
          <a:ln/>
        </p:spPr>
        <p:txBody>
          <a:bodyPr wrap="square" lIns="0" tIns="0" rIns="0" bIns="0" rtlCol="0" anchor="t"/>
          <a:lstStyle/>
          <a:p>
            <a:pPr marL="0" indent="0">
              <a:lnSpc>
                <a:spcPts val="3000"/>
              </a:lnSpc>
              <a:buNone/>
            </a:pPr>
            <a:r>
              <a:rPr lang="en-US" sz="1850" dirty="0">
                <a:solidFill>
                  <a:srgbClr val="E0E4E6"/>
                </a:solidFill>
                <a:latin typeface="Barlow" pitchFamily="34" charset="0"/>
                <a:ea typeface="Barlow" pitchFamily="34" charset="-122"/>
                <a:cs typeface="Barlow" pitchFamily="34" charset="-120"/>
              </a:rPr>
              <a:t>Ribosome assembly and activity are tightly regulated processes. This regulation ensures that protein synthesis occurs at the right time and place within the cell, contributing to overall cellular homeostasis.</a:t>
            </a:r>
            <a:endParaRPr lang="en-US" sz="1850" dirty="0"/>
          </a:p>
        </p:txBody>
      </p:sp>
      <p:sp>
        <p:nvSpPr>
          <p:cNvPr id="15" name="ZoneTexte 14">
            <a:extLst>
              <a:ext uri="{FF2B5EF4-FFF2-40B4-BE49-F238E27FC236}">
                <a16:creationId xmlns:a16="http://schemas.microsoft.com/office/drawing/2014/main" id="{0E052F63-EEF1-D5D1-CB0F-EBC1DA5048D7}"/>
              </a:ext>
            </a:extLst>
          </p:cNvPr>
          <p:cNvSpPr txBox="1"/>
          <p:nvPr/>
        </p:nvSpPr>
        <p:spPr>
          <a:xfrm>
            <a:off x="0" y="7832035"/>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6" name="ZoneTexte 15">
            <a:extLst>
              <a:ext uri="{FF2B5EF4-FFF2-40B4-BE49-F238E27FC236}">
                <a16:creationId xmlns:a16="http://schemas.microsoft.com/office/drawing/2014/main" id="{16DBEADC-82CC-703E-A909-231229A18F0A}"/>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85443" y="538520"/>
            <a:ext cx="6148864" cy="543878"/>
          </a:xfrm>
          <a:prstGeom prst="rect">
            <a:avLst/>
          </a:prstGeom>
          <a:noFill/>
          <a:ln/>
        </p:spPr>
        <p:txBody>
          <a:bodyPr wrap="none" lIns="0" tIns="0" rIns="0" bIns="0" rtlCol="0" anchor="t"/>
          <a:lstStyle/>
          <a:p>
            <a:pPr marL="0" indent="0">
              <a:lnSpc>
                <a:spcPts val="4250"/>
              </a:lnSpc>
              <a:buNone/>
            </a:pPr>
            <a:r>
              <a:rPr lang="en-US" sz="4000" b="1" dirty="0">
                <a:solidFill>
                  <a:srgbClr val="FFFF00"/>
                </a:solidFill>
                <a:latin typeface="Spline Sans Bold" pitchFamily="34" charset="0"/>
                <a:ea typeface="Spline Sans Bold" pitchFamily="34" charset="-122"/>
              </a:rPr>
              <a:t>The Process of Protein Folding</a:t>
            </a:r>
          </a:p>
        </p:txBody>
      </p:sp>
      <p:sp>
        <p:nvSpPr>
          <p:cNvPr id="3" name="Shape 1"/>
          <p:cNvSpPr/>
          <p:nvPr/>
        </p:nvSpPr>
        <p:spPr>
          <a:xfrm>
            <a:off x="967740" y="1473994"/>
            <a:ext cx="22860" cy="6217920"/>
          </a:xfrm>
          <a:prstGeom prst="roundRect">
            <a:avLst>
              <a:gd name="adj" fmla="val 1285088"/>
            </a:avLst>
          </a:prstGeom>
          <a:solidFill>
            <a:srgbClr val="FFFFFF">
              <a:alpha val="24000"/>
            </a:srgbClr>
          </a:solidFill>
          <a:ln/>
        </p:spPr>
      </p:sp>
      <p:sp>
        <p:nvSpPr>
          <p:cNvPr id="4" name="Shape 2"/>
          <p:cNvSpPr/>
          <p:nvPr/>
        </p:nvSpPr>
        <p:spPr>
          <a:xfrm>
            <a:off x="1176635" y="1903095"/>
            <a:ext cx="685443" cy="22860"/>
          </a:xfrm>
          <a:prstGeom prst="roundRect">
            <a:avLst>
              <a:gd name="adj" fmla="val 1285088"/>
            </a:avLst>
          </a:prstGeom>
          <a:solidFill>
            <a:srgbClr val="16FFBB"/>
          </a:solidFill>
          <a:ln/>
        </p:spPr>
      </p:sp>
      <p:sp>
        <p:nvSpPr>
          <p:cNvPr id="5" name="Shape 3"/>
          <p:cNvSpPr/>
          <p:nvPr/>
        </p:nvSpPr>
        <p:spPr>
          <a:xfrm>
            <a:off x="758845" y="1694259"/>
            <a:ext cx="440650" cy="440650"/>
          </a:xfrm>
          <a:prstGeom prst="roundRect">
            <a:avLst>
              <a:gd name="adj" fmla="val 66668"/>
            </a:avLst>
          </a:prstGeom>
          <a:solidFill>
            <a:srgbClr val="0A081B"/>
          </a:solidFill>
          <a:ln w="22860">
            <a:solidFill>
              <a:srgbClr val="16FFBB"/>
            </a:solidFill>
            <a:prstDash val="solid"/>
          </a:ln>
        </p:spPr>
      </p:sp>
      <p:sp>
        <p:nvSpPr>
          <p:cNvPr id="6" name="Text 4"/>
          <p:cNvSpPr/>
          <p:nvPr/>
        </p:nvSpPr>
        <p:spPr>
          <a:xfrm>
            <a:off x="922675" y="1784033"/>
            <a:ext cx="112990" cy="261104"/>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1</a:t>
            </a:r>
            <a:endParaRPr lang="en-US" sz="2050" dirty="0"/>
          </a:p>
        </p:txBody>
      </p:sp>
      <p:sp>
        <p:nvSpPr>
          <p:cNvPr id="7" name="Text 5"/>
          <p:cNvSpPr/>
          <p:nvPr/>
        </p:nvSpPr>
        <p:spPr>
          <a:xfrm>
            <a:off x="2056328" y="1669732"/>
            <a:ext cx="2175986" cy="272058"/>
          </a:xfrm>
          <a:prstGeom prst="rect">
            <a:avLst/>
          </a:prstGeom>
          <a:noFill/>
          <a:ln/>
        </p:spPr>
        <p:txBody>
          <a:bodyPr wrap="none" lIns="0" tIns="0" rIns="0" bIns="0" rtlCol="0" anchor="t"/>
          <a:lstStyle/>
          <a:p>
            <a:pPr marL="0" indent="0" algn="l">
              <a:lnSpc>
                <a:spcPts val="2100"/>
              </a:lnSpc>
              <a:buNone/>
            </a:pPr>
            <a:r>
              <a:rPr lang="en-US" sz="1700" b="1" dirty="0">
                <a:solidFill>
                  <a:srgbClr val="00B0F0"/>
                </a:solidFill>
                <a:latin typeface="Spline Sans Bold" pitchFamily="34" charset="0"/>
                <a:ea typeface="Spline Sans Bold" pitchFamily="34" charset="-122"/>
                <a:cs typeface="Spline Sans Bold" pitchFamily="34" charset="-120"/>
              </a:rPr>
              <a:t>Primary Structure</a:t>
            </a:r>
            <a:endParaRPr lang="en-US" sz="1700" dirty="0">
              <a:solidFill>
                <a:srgbClr val="00B0F0"/>
              </a:solidFill>
            </a:endParaRPr>
          </a:p>
        </p:txBody>
      </p:sp>
      <p:sp>
        <p:nvSpPr>
          <p:cNvPr id="8" name="Text 6"/>
          <p:cNvSpPr/>
          <p:nvPr/>
        </p:nvSpPr>
        <p:spPr>
          <a:xfrm>
            <a:off x="1705886" y="2059186"/>
            <a:ext cx="12239071" cy="687466"/>
          </a:xfrm>
          <a:prstGeom prst="rect">
            <a:avLst/>
          </a:prstGeom>
          <a:noFill/>
          <a:ln/>
        </p:spPr>
        <p:txBody>
          <a:bodyPr wrap="square" lIns="0" tIns="0" rIns="0" bIns="0" rtlCol="0" anchor="t"/>
          <a:lstStyle/>
          <a:p>
            <a:pPr marL="0" indent="0" algn="l">
              <a:lnSpc>
                <a:spcPct val="150000"/>
              </a:lnSpc>
              <a:buNone/>
            </a:pPr>
            <a:r>
              <a:rPr lang="en-US" sz="2000" dirty="0">
                <a:solidFill>
                  <a:srgbClr val="E0E4E6"/>
                </a:solidFill>
                <a:latin typeface="Barlow" pitchFamily="34" charset="0"/>
                <a:ea typeface="Barlow" pitchFamily="34" charset="-122"/>
                <a:cs typeface="Barlow" pitchFamily="34" charset="-120"/>
              </a:rPr>
              <a:t>The linear sequence of amino acids, determined by the genetic code, forms the primary structure of a protein. This sequence contains all the information necessary for the protein to fold into its final, functional shape.</a:t>
            </a:r>
            <a:endParaRPr lang="en-US" sz="2000" dirty="0"/>
          </a:p>
        </p:txBody>
      </p:sp>
      <p:sp>
        <p:nvSpPr>
          <p:cNvPr id="9" name="Shape 7"/>
          <p:cNvSpPr/>
          <p:nvPr/>
        </p:nvSpPr>
        <p:spPr>
          <a:xfrm>
            <a:off x="1176635" y="3506510"/>
            <a:ext cx="685443" cy="22860"/>
          </a:xfrm>
          <a:prstGeom prst="roundRect">
            <a:avLst>
              <a:gd name="adj" fmla="val 1285088"/>
            </a:avLst>
          </a:prstGeom>
          <a:solidFill>
            <a:srgbClr val="29DDDA"/>
          </a:solidFill>
          <a:ln/>
        </p:spPr>
      </p:sp>
      <p:sp>
        <p:nvSpPr>
          <p:cNvPr id="10" name="Shape 8"/>
          <p:cNvSpPr/>
          <p:nvPr/>
        </p:nvSpPr>
        <p:spPr>
          <a:xfrm>
            <a:off x="758845" y="3297674"/>
            <a:ext cx="440650" cy="440650"/>
          </a:xfrm>
          <a:prstGeom prst="roundRect">
            <a:avLst>
              <a:gd name="adj" fmla="val 66668"/>
            </a:avLst>
          </a:prstGeom>
          <a:solidFill>
            <a:srgbClr val="0A081B"/>
          </a:solidFill>
          <a:ln w="22860">
            <a:solidFill>
              <a:srgbClr val="29DDDA"/>
            </a:solidFill>
            <a:prstDash val="solid"/>
          </a:ln>
        </p:spPr>
      </p:sp>
      <p:sp>
        <p:nvSpPr>
          <p:cNvPr id="11" name="Text 9"/>
          <p:cNvSpPr/>
          <p:nvPr/>
        </p:nvSpPr>
        <p:spPr>
          <a:xfrm>
            <a:off x="906601" y="3387447"/>
            <a:ext cx="145137" cy="261104"/>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2</a:t>
            </a:r>
            <a:endParaRPr lang="en-US" sz="2050" dirty="0"/>
          </a:p>
        </p:txBody>
      </p:sp>
      <p:sp>
        <p:nvSpPr>
          <p:cNvPr id="12" name="Text 10"/>
          <p:cNvSpPr/>
          <p:nvPr/>
        </p:nvSpPr>
        <p:spPr>
          <a:xfrm>
            <a:off x="2056328" y="3273147"/>
            <a:ext cx="2175986" cy="272058"/>
          </a:xfrm>
          <a:prstGeom prst="rect">
            <a:avLst/>
          </a:prstGeom>
          <a:noFill/>
          <a:ln/>
        </p:spPr>
        <p:txBody>
          <a:bodyPr wrap="none" lIns="0" tIns="0" rIns="0" bIns="0" rtlCol="0" anchor="t"/>
          <a:lstStyle/>
          <a:p>
            <a:pPr>
              <a:lnSpc>
                <a:spcPts val="2100"/>
              </a:lnSpc>
            </a:pPr>
            <a:r>
              <a:rPr lang="en-US" sz="1700" b="1" dirty="0">
                <a:solidFill>
                  <a:srgbClr val="00B0F0"/>
                </a:solidFill>
                <a:latin typeface="Spline Sans Bold" pitchFamily="34" charset="0"/>
                <a:ea typeface="Spline Sans Bold" pitchFamily="34" charset="-122"/>
              </a:rPr>
              <a:t>Secondary Structure</a:t>
            </a:r>
          </a:p>
        </p:txBody>
      </p:sp>
      <p:sp>
        <p:nvSpPr>
          <p:cNvPr id="13" name="Text 11"/>
          <p:cNvSpPr/>
          <p:nvPr/>
        </p:nvSpPr>
        <p:spPr>
          <a:xfrm>
            <a:off x="1862078" y="3662601"/>
            <a:ext cx="12082879" cy="626745"/>
          </a:xfrm>
          <a:prstGeom prst="rect">
            <a:avLst/>
          </a:prstGeom>
          <a:noFill/>
          <a:ln/>
        </p:spPr>
        <p:txBody>
          <a:bodyPr wrap="square" lIns="0" tIns="0" rIns="0" bIns="0" rtlCol="0" anchor="t"/>
          <a:lstStyle/>
          <a:p>
            <a:pPr marL="0" indent="0" algn="l">
              <a:lnSpc>
                <a:spcPct val="150000"/>
              </a:lnSpc>
              <a:buNone/>
            </a:pPr>
            <a:r>
              <a:rPr lang="en-US" sz="2000" dirty="0">
                <a:solidFill>
                  <a:srgbClr val="E0E4E6"/>
                </a:solidFill>
                <a:latin typeface="Barlow" pitchFamily="34" charset="0"/>
              </a:rPr>
              <a:t>Local interactions between amino acids lead to the formation of secondary structures such as alpha helices and beta sheets. These structures are stabilized by hydrogen bonds between the amino acid backbones.</a:t>
            </a:r>
          </a:p>
        </p:txBody>
      </p:sp>
      <p:sp>
        <p:nvSpPr>
          <p:cNvPr id="14" name="Shape 12"/>
          <p:cNvSpPr/>
          <p:nvPr/>
        </p:nvSpPr>
        <p:spPr>
          <a:xfrm>
            <a:off x="1176635" y="5109924"/>
            <a:ext cx="685443" cy="22860"/>
          </a:xfrm>
          <a:prstGeom prst="roundRect">
            <a:avLst>
              <a:gd name="adj" fmla="val 1285088"/>
            </a:avLst>
          </a:prstGeom>
          <a:solidFill>
            <a:srgbClr val="37A7E7"/>
          </a:solidFill>
          <a:ln/>
        </p:spPr>
      </p:sp>
      <p:sp>
        <p:nvSpPr>
          <p:cNvPr id="15" name="Shape 13"/>
          <p:cNvSpPr/>
          <p:nvPr/>
        </p:nvSpPr>
        <p:spPr>
          <a:xfrm>
            <a:off x="758845" y="4901089"/>
            <a:ext cx="440650" cy="440650"/>
          </a:xfrm>
          <a:prstGeom prst="roundRect">
            <a:avLst>
              <a:gd name="adj" fmla="val 66668"/>
            </a:avLst>
          </a:prstGeom>
          <a:solidFill>
            <a:srgbClr val="0A081B"/>
          </a:solidFill>
          <a:ln w="22860">
            <a:solidFill>
              <a:srgbClr val="37A7E7"/>
            </a:solidFill>
            <a:prstDash val="solid"/>
          </a:ln>
        </p:spPr>
      </p:sp>
      <p:sp>
        <p:nvSpPr>
          <p:cNvPr id="16" name="Text 14"/>
          <p:cNvSpPr/>
          <p:nvPr/>
        </p:nvSpPr>
        <p:spPr>
          <a:xfrm>
            <a:off x="902672" y="4990862"/>
            <a:ext cx="152876" cy="261104"/>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3</a:t>
            </a:r>
            <a:endParaRPr lang="en-US" sz="2050" dirty="0"/>
          </a:p>
        </p:txBody>
      </p:sp>
      <p:sp>
        <p:nvSpPr>
          <p:cNvPr id="17" name="Text 15"/>
          <p:cNvSpPr/>
          <p:nvPr/>
        </p:nvSpPr>
        <p:spPr>
          <a:xfrm>
            <a:off x="2056328" y="4876562"/>
            <a:ext cx="2175986" cy="272058"/>
          </a:xfrm>
          <a:prstGeom prst="rect">
            <a:avLst/>
          </a:prstGeom>
          <a:noFill/>
          <a:ln/>
        </p:spPr>
        <p:txBody>
          <a:bodyPr wrap="none" lIns="0" tIns="0" rIns="0" bIns="0" rtlCol="0" anchor="t"/>
          <a:lstStyle/>
          <a:p>
            <a:pPr indent="0">
              <a:lnSpc>
                <a:spcPts val="2100"/>
              </a:lnSpc>
              <a:buNone/>
            </a:pPr>
            <a:r>
              <a:rPr lang="en-US" sz="1700" b="1" dirty="0">
                <a:solidFill>
                  <a:srgbClr val="00B0F0"/>
                </a:solidFill>
                <a:latin typeface="Spline Sans Bold" pitchFamily="34" charset="0"/>
                <a:ea typeface="Spline Sans Bold" pitchFamily="34" charset="-122"/>
              </a:rPr>
              <a:t>Tertiary Structure</a:t>
            </a:r>
          </a:p>
        </p:txBody>
      </p:sp>
      <p:sp>
        <p:nvSpPr>
          <p:cNvPr id="18" name="Text 16"/>
          <p:cNvSpPr/>
          <p:nvPr/>
        </p:nvSpPr>
        <p:spPr>
          <a:xfrm>
            <a:off x="1199495" y="5304130"/>
            <a:ext cx="12881602" cy="626745"/>
          </a:xfrm>
          <a:prstGeom prst="rect">
            <a:avLst/>
          </a:prstGeom>
          <a:noFill/>
          <a:ln/>
        </p:spPr>
        <p:txBody>
          <a:bodyPr wrap="square" lIns="0" tIns="0" rIns="0" bIns="0" rtlCol="0" anchor="t"/>
          <a:lstStyle/>
          <a:p>
            <a:pPr marL="0" indent="0" algn="l">
              <a:lnSpc>
                <a:spcPct val="150000"/>
              </a:lnSpc>
              <a:buNone/>
            </a:pPr>
            <a:r>
              <a:rPr lang="en-US" sz="2000" dirty="0">
                <a:solidFill>
                  <a:srgbClr val="E0E4E6"/>
                </a:solidFill>
                <a:latin typeface="Barlow" pitchFamily="34" charset="0"/>
              </a:rPr>
              <a:t>The overall three-dimensional shape of the protein, or its tertiary structure, is formed as the protein continues to fold. This structure is stabilized by various interactions including hydrophobic effects, salt bridges, and disulfide bonds.</a:t>
            </a:r>
          </a:p>
        </p:txBody>
      </p:sp>
      <p:sp>
        <p:nvSpPr>
          <p:cNvPr id="19" name="Shape 17"/>
          <p:cNvSpPr/>
          <p:nvPr/>
        </p:nvSpPr>
        <p:spPr>
          <a:xfrm>
            <a:off x="1176635" y="6713339"/>
            <a:ext cx="685443" cy="22860"/>
          </a:xfrm>
          <a:prstGeom prst="roundRect">
            <a:avLst>
              <a:gd name="adj" fmla="val 1285088"/>
            </a:avLst>
          </a:prstGeom>
          <a:solidFill>
            <a:srgbClr val="091231"/>
          </a:solidFill>
          <a:ln/>
        </p:spPr>
      </p:sp>
      <p:sp>
        <p:nvSpPr>
          <p:cNvPr id="20" name="Shape 18"/>
          <p:cNvSpPr/>
          <p:nvPr/>
        </p:nvSpPr>
        <p:spPr>
          <a:xfrm>
            <a:off x="758845" y="6504503"/>
            <a:ext cx="440650" cy="440650"/>
          </a:xfrm>
          <a:prstGeom prst="roundRect">
            <a:avLst>
              <a:gd name="adj" fmla="val 66668"/>
            </a:avLst>
          </a:prstGeom>
          <a:solidFill>
            <a:srgbClr val="0A081B"/>
          </a:solidFill>
          <a:ln w="22860">
            <a:solidFill>
              <a:srgbClr val="091231"/>
            </a:solidFill>
            <a:prstDash val="solid"/>
          </a:ln>
        </p:spPr>
      </p:sp>
      <p:sp>
        <p:nvSpPr>
          <p:cNvPr id="21" name="Text 19"/>
          <p:cNvSpPr/>
          <p:nvPr/>
        </p:nvSpPr>
        <p:spPr>
          <a:xfrm>
            <a:off x="905411" y="6594277"/>
            <a:ext cx="147518" cy="261104"/>
          </a:xfrm>
          <a:prstGeom prst="rect">
            <a:avLst/>
          </a:prstGeom>
          <a:noFill/>
          <a:ln/>
        </p:spPr>
        <p:txBody>
          <a:bodyPr wrap="none" lIns="0" tIns="0" rIns="0" bIns="0" rtlCol="0" anchor="t"/>
          <a:lstStyle/>
          <a:p>
            <a:pPr marL="0" indent="0" algn="ctr">
              <a:lnSpc>
                <a:spcPts val="2050"/>
              </a:lnSpc>
              <a:buNone/>
            </a:pPr>
            <a:r>
              <a:rPr lang="en-US" sz="2050" b="1" dirty="0">
                <a:solidFill>
                  <a:srgbClr val="E0E4E6"/>
                </a:solidFill>
                <a:latin typeface="Spline Sans Bold" pitchFamily="34" charset="0"/>
                <a:ea typeface="Spline Sans Bold" pitchFamily="34" charset="-122"/>
                <a:cs typeface="Spline Sans Bold" pitchFamily="34" charset="-120"/>
              </a:rPr>
              <a:t>4</a:t>
            </a:r>
            <a:endParaRPr lang="en-US" sz="2050" dirty="0"/>
          </a:p>
        </p:txBody>
      </p:sp>
      <p:sp>
        <p:nvSpPr>
          <p:cNvPr id="22" name="Text 20"/>
          <p:cNvSpPr/>
          <p:nvPr/>
        </p:nvSpPr>
        <p:spPr>
          <a:xfrm>
            <a:off x="2056328" y="6479977"/>
            <a:ext cx="2202418" cy="272058"/>
          </a:xfrm>
          <a:prstGeom prst="rect">
            <a:avLst/>
          </a:prstGeom>
          <a:noFill/>
          <a:ln/>
        </p:spPr>
        <p:txBody>
          <a:bodyPr wrap="none" lIns="0" tIns="0" rIns="0" bIns="0" rtlCol="0" anchor="t"/>
          <a:lstStyle/>
          <a:p>
            <a:pPr>
              <a:lnSpc>
                <a:spcPts val="2100"/>
              </a:lnSpc>
            </a:pPr>
            <a:r>
              <a:rPr lang="en-US" sz="1700" b="1" dirty="0">
                <a:solidFill>
                  <a:srgbClr val="00B0F0"/>
                </a:solidFill>
                <a:latin typeface="Spline Sans Bold" pitchFamily="34" charset="0"/>
                <a:ea typeface="Spline Sans Bold" pitchFamily="34" charset="-122"/>
              </a:rPr>
              <a:t>Quaternary Structure</a:t>
            </a:r>
          </a:p>
        </p:txBody>
      </p:sp>
      <p:sp>
        <p:nvSpPr>
          <p:cNvPr id="23" name="Text 21"/>
          <p:cNvSpPr/>
          <p:nvPr/>
        </p:nvSpPr>
        <p:spPr>
          <a:xfrm>
            <a:off x="1408390" y="6869430"/>
            <a:ext cx="12536567" cy="626745"/>
          </a:xfrm>
          <a:prstGeom prst="rect">
            <a:avLst/>
          </a:prstGeom>
          <a:noFill/>
          <a:ln/>
        </p:spPr>
        <p:txBody>
          <a:bodyPr wrap="square" lIns="0" tIns="0" rIns="0" bIns="0" rtlCol="0" anchor="t"/>
          <a:lstStyle/>
          <a:p>
            <a:pPr marL="0" indent="0" algn="l">
              <a:lnSpc>
                <a:spcPct val="150000"/>
              </a:lnSpc>
              <a:buNone/>
            </a:pPr>
            <a:r>
              <a:rPr lang="en-US" sz="2000" dirty="0">
                <a:solidFill>
                  <a:srgbClr val="E0E4E6"/>
                </a:solidFill>
                <a:latin typeface="Barlow" pitchFamily="34" charset="0"/>
              </a:rPr>
              <a:t>Some proteins consist of multiple polypeptide chains that come together to form a functional unit. This arrangement of multiple folded protein subunits is called the quaternary structure.</a:t>
            </a:r>
          </a:p>
        </p:txBody>
      </p:sp>
      <p:sp>
        <p:nvSpPr>
          <p:cNvPr id="24" name="ZoneTexte 23">
            <a:extLst>
              <a:ext uri="{FF2B5EF4-FFF2-40B4-BE49-F238E27FC236}">
                <a16:creationId xmlns:a16="http://schemas.microsoft.com/office/drawing/2014/main" id="{9EA7A840-5508-15DA-B751-B75BE4AB86FA}"/>
              </a:ext>
            </a:extLst>
          </p:cNvPr>
          <p:cNvSpPr txBox="1"/>
          <p:nvPr/>
        </p:nvSpPr>
        <p:spPr>
          <a:xfrm>
            <a:off x="0" y="7832035"/>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25" name="ZoneTexte 24">
            <a:extLst>
              <a:ext uri="{FF2B5EF4-FFF2-40B4-BE49-F238E27FC236}">
                <a16:creationId xmlns:a16="http://schemas.microsoft.com/office/drawing/2014/main" id="{E3D7F1D5-A528-35FE-3A95-32743B64727D}"/>
              </a:ext>
            </a:extLst>
          </p:cNvPr>
          <p:cNvSpPr txBox="1"/>
          <p:nvPr/>
        </p:nvSpPr>
        <p:spPr>
          <a:xfrm>
            <a:off x="0" y="-103801"/>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flipH="1">
            <a:off x="14630400" y="0"/>
            <a:ext cx="185530" cy="8229600"/>
          </a:xfrm>
          <a:prstGeom prst="rect">
            <a:avLst/>
          </a:prstGeom>
        </p:spPr>
      </p:pic>
      <p:pic>
        <p:nvPicPr>
          <p:cNvPr id="3" name="Image 1" descr="preencoded.png"/>
          <p:cNvPicPr>
            <a:picLocks noChangeAspect="1"/>
          </p:cNvPicPr>
          <p:nvPr/>
        </p:nvPicPr>
        <p:blipFill>
          <a:blip r:embed="rId4"/>
          <a:stretch>
            <a:fillRect/>
          </a:stretch>
        </p:blipFill>
        <p:spPr>
          <a:xfrm>
            <a:off x="9421178" y="1648777"/>
            <a:ext cx="4932045" cy="4932045"/>
          </a:xfrm>
          <a:prstGeom prst="rect">
            <a:avLst/>
          </a:prstGeom>
        </p:spPr>
      </p:pic>
      <p:sp>
        <p:nvSpPr>
          <p:cNvPr id="4" name="Text 0"/>
          <p:cNvSpPr/>
          <p:nvPr/>
        </p:nvSpPr>
        <p:spPr>
          <a:xfrm>
            <a:off x="776287" y="671155"/>
            <a:ext cx="7590830" cy="616148"/>
          </a:xfrm>
          <a:prstGeom prst="rect">
            <a:avLst/>
          </a:prstGeom>
          <a:noFill/>
          <a:ln/>
        </p:spPr>
        <p:txBody>
          <a:bodyPr wrap="none" lIns="0" tIns="0" rIns="0" bIns="0" rtlCol="0" anchor="t"/>
          <a:lstStyle/>
          <a:p>
            <a:pPr marL="0" indent="0">
              <a:lnSpc>
                <a:spcPts val="4850"/>
              </a:lnSpc>
              <a:buNone/>
            </a:pPr>
            <a:r>
              <a:rPr lang="en-US" sz="4000" b="1" dirty="0">
                <a:solidFill>
                  <a:srgbClr val="FFFF00"/>
                </a:solidFill>
                <a:latin typeface="Spline Sans Bold" pitchFamily="34" charset="0"/>
                <a:ea typeface="Spline Sans Bold" pitchFamily="34" charset="-122"/>
              </a:rPr>
              <a:t>Post-Translational Modifications</a:t>
            </a:r>
          </a:p>
        </p:txBody>
      </p:sp>
      <p:sp>
        <p:nvSpPr>
          <p:cNvPr id="6" name="Text 1"/>
          <p:cNvSpPr/>
          <p:nvPr/>
        </p:nvSpPr>
        <p:spPr>
          <a:xfrm>
            <a:off x="776287" y="2396252"/>
            <a:ext cx="2464713" cy="308015"/>
          </a:xfrm>
          <a:prstGeom prst="rect">
            <a:avLst/>
          </a:prstGeom>
          <a:noFill/>
          <a:ln/>
        </p:spPr>
        <p:txBody>
          <a:bodyPr wrap="none" lIns="0" tIns="0" rIns="0" bIns="0" rtlCol="0" anchor="t"/>
          <a:lstStyle/>
          <a:p>
            <a:pPr marL="0" indent="0" algn="l">
              <a:lnSpc>
                <a:spcPts val="2400"/>
              </a:lnSpc>
              <a:buNone/>
            </a:pPr>
            <a:r>
              <a:rPr lang="en-US" sz="2000" b="1" dirty="0">
                <a:solidFill>
                  <a:srgbClr val="FFFF00"/>
                </a:solidFill>
                <a:latin typeface="Spline Sans Bold" pitchFamily="34" charset="0"/>
                <a:ea typeface="Spline Sans Bold" pitchFamily="34" charset="-122"/>
              </a:rPr>
              <a:t>Phosphorylation</a:t>
            </a:r>
          </a:p>
        </p:txBody>
      </p:sp>
      <p:sp>
        <p:nvSpPr>
          <p:cNvPr id="7" name="Text 2"/>
          <p:cNvSpPr/>
          <p:nvPr/>
        </p:nvSpPr>
        <p:spPr>
          <a:xfrm>
            <a:off x="776287" y="2837259"/>
            <a:ext cx="3629382" cy="1419225"/>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The addition of a phosphate group to specific amino acids, often used in cell signaling and regulation of protein activity.</a:t>
            </a:r>
            <a:endParaRPr lang="en-US" sz="1700" dirty="0"/>
          </a:p>
        </p:txBody>
      </p:sp>
      <p:sp>
        <p:nvSpPr>
          <p:cNvPr id="9" name="Text 3"/>
          <p:cNvSpPr/>
          <p:nvPr/>
        </p:nvSpPr>
        <p:spPr>
          <a:xfrm>
            <a:off x="4738330" y="2396252"/>
            <a:ext cx="2464713" cy="308015"/>
          </a:xfrm>
          <a:prstGeom prst="rect">
            <a:avLst/>
          </a:prstGeom>
          <a:noFill/>
          <a:ln/>
        </p:spPr>
        <p:txBody>
          <a:bodyPr wrap="none" lIns="0" tIns="0" rIns="0" bIns="0" rtlCol="0" anchor="t"/>
          <a:lstStyle/>
          <a:p>
            <a:pPr marL="0" indent="0" algn="l">
              <a:lnSpc>
                <a:spcPts val="2400"/>
              </a:lnSpc>
              <a:buNone/>
            </a:pPr>
            <a:r>
              <a:rPr lang="en-US" sz="2000" b="1" dirty="0">
                <a:solidFill>
                  <a:srgbClr val="FFFF00"/>
                </a:solidFill>
                <a:latin typeface="Spline Sans Bold" pitchFamily="34" charset="0"/>
                <a:ea typeface="Spline Sans Bold" pitchFamily="34" charset="-122"/>
              </a:rPr>
              <a:t>Glycosylation</a:t>
            </a:r>
          </a:p>
        </p:txBody>
      </p:sp>
      <p:sp>
        <p:nvSpPr>
          <p:cNvPr id="10" name="Text 4"/>
          <p:cNvSpPr/>
          <p:nvPr/>
        </p:nvSpPr>
        <p:spPr>
          <a:xfrm>
            <a:off x="4738330" y="2837259"/>
            <a:ext cx="3629382" cy="1064419"/>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The attachment of sugar molecules to proteins, crucial for protein folding, stability, and cell-cell recognition.</a:t>
            </a:r>
            <a:endParaRPr lang="en-US" sz="1700" dirty="0"/>
          </a:p>
        </p:txBody>
      </p:sp>
      <p:sp>
        <p:nvSpPr>
          <p:cNvPr id="12" name="Text 5"/>
          <p:cNvSpPr/>
          <p:nvPr/>
        </p:nvSpPr>
        <p:spPr>
          <a:xfrm>
            <a:off x="776287" y="5698212"/>
            <a:ext cx="2464713" cy="308015"/>
          </a:xfrm>
          <a:prstGeom prst="rect">
            <a:avLst/>
          </a:prstGeom>
          <a:noFill/>
          <a:ln/>
        </p:spPr>
        <p:txBody>
          <a:bodyPr wrap="none" lIns="0" tIns="0" rIns="0" bIns="0" rtlCol="0" anchor="t"/>
          <a:lstStyle/>
          <a:p>
            <a:pPr marL="0" indent="0" algn="l">
              <a:lnSpc>
                <a:spcPts val="2400"/>
              </a:lnSpc>
              <a:buNone/>
            </a:pPr>
            <a:r>
              <a:rPr lang="en-US" sz="2000" b="1" dirty="0">
                <a:solidFill>
                  <a:srgbClr val="FFFF00"/>
                </a:solidFill>
                <a:latin typeface="Spline Sans Bold" pitchFamily="34" charset="0"/>
                <a:ea typeface="Spline Sans Bold" pitchFamily="34" charset="-122"/>
              </a:rPr>
              <a:t>Ubiquitination</a:t>
            </a:r>
          </a:p>
        </p:txBody>
      </p:sp>
      <p:sp>
        <p:nvSpPr>
          <p:cNvPr id="13" name="Text 6"/>
          <p:cNvSpPr/>
          <p:nvPr/>
        </p:nvSpPr>
        <p:spPr>
          <a:xfrm>
            <a:off x="776287" y="6139220"/>
            <a:ext cx="3629382" cy="1419225"/>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The addition of ubiquitin molecules, often signaling proteins for degradation or altering their cellular location.</a:t>
            </a:r>
            <a:endParaRPr lang="en-US" sz="1700" dirty="0"/>
          </a:p>
        </p:txBody>
      </p:sp>
      <p:sp>
        <p:nvSpPr>
          <p:cNvPr id="15" name="Text 7"/>
          <p:cNvSpPr/>
          <p:nvPr/>
        </p:nvSpPr>
        <p:spPr>
          <a:xfrm>
            <a:off x="4738330" y="5698212"/>
            <a:ext cx="2464713" cy="308015"/>
          </a:xfrm>
          <a:prstGeom prst="rect">
            <a:avLst/>
          </a:prstGeom>
          <a:noFill/>
          <a:ln/>
        </p:spPr>
        <p:txBody>
          <a:bodyPr wrap="none" lIns="0" tIns="0" rIns="0" bIns="0" rtlCol="0" anchor="t"/>
          <a:lstStyle/>
          <a:p>
            <a:pPr marL="0" indent="0" algn="l">
              <a:lnSpc>
                <a:spcPts val="2400"/>
              </a:lnSpc>
              <a:buNone/>
            </a:pPr>
            <a:r>
              <a:rPr lang="en-US" sz="2000" b="1" dirty="0">
                <a:solidFill>
                  <a:srgbClr val="FFFF00"/>
                </a:solidFill>
                <a:latin typeface="Spline Sans Bold" pitchFamily="34" charset="0"/>
                <a:ea typeface="Spline Sans Bold" pitchFamily="34" charset="-122"/>
              </a:rPr>
              <a:t>Methylation</a:t>
            </a:r>
          </a:p>
        </p:txBody>
      </p:sp>
      <p:sp>
        <p:nvSpPr>
          <p:cNvPr id="16" name="Text 8"/>
          <p:cNvSpPr/>
          <p:nvPr/>
        </p:nvSpPr>
        <p:spPr>
          <a:xfrm>
            <a:off x="4738330" y="6139220"/>
            <a:ext cx="3629382" cy="1064419"/>
          </a:xfrm>
          <a:prstGeom prst="rect">
            <a:avLst/>
          </a:prstGeom>
          <a:noFill/>
          <a:ln/>
        </p:spPr>
        <p:txBody>
          <a:bodyPr wrap="square" lIns="0" tIns="0" rIns="0" bIns="0" rtlCol="0" anchor="t"/>
          <a:lstStyle/>
          <a:p>
            <a:pPr marL="0" indent="0" algn="l">
              <a:lnSpc>
                <a:spcPts val="2750"/>
              </a:lnSpc>
              <a:buNone/>
            </a:pPr>
            <a:r>
              <a:rPr lang="en-US" sz="1700" dirty="0">
                <a:solidFill>
                  <a:srgbClr val="E0E4E6"/>
                </a:solidFill>
                <a:latin typeface="Barlow" pitchFamily="34" charset="0"/>
                <a:ea typeface="Barlow" pitchFamily="34" charset="-122"/>
                <a:cs typeface="Barlow" pitchFamily="34" charset="-120"/>
              </a:rPr>
              <a:t>The addition of methyl groups, important in regulating gene expression and protein function.</a:t>
            </a:r>
            <a:endParaRPr lang="en-US" sz="1700" dirty="0"/>
          </a:p>
        </p:txBody>
      </p:sp>
      <p:sp>
        <p:nvSpPr>
          <p:cNvPr id="17" name="ZoneTexte 16">
            <a:extLst>
              <a:ext uri="{FF2B5EF4-FFF2-40B4-BE49-F238E27FC236}">
                <a16:creationId xmlns:a16="http://schemas.microsoft.com/office/drawing/2014/main" id="{A04B749D-D9A0-6FB8-19C6-C545040E3E11}"/>
              </a:ext>
            </a:extLst>
          </p:cNvPr>
          <p:cNvSpPr txBox="1"/>
          <p:nvPr/>
        </p:nvSpPr>
        <p:spPr>
          <a:xfrm>
            <a:off x="0" y="7832035"/>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8" name="ZoneTexte 17">
            <a:extLst>
              <a:ext uri="{FF2B5EF4-FFF2-40B4-BE49-F238E27FC236}">
                <a16:creationId xmlns:a16="http://schemas.microsoft.com/office/drawing/2014/main" id="{BC9B409C-750D-F443-7B44-7E0B14E97322}"/>
              </a:ext>
            </a:extLst>
          </p:cNvPr>
          <p:cNvSpPr txBox="1"/>
          <p:nvPr/>
        </p:nvSpPr>
        <p:spPr>
          <a:xfrm>
            <a:off x="0" y="-103801"/>
            <a:ext cx="14630400" cy="369332"/>
          </a:xfrm>
          <a:prstGeom prst="rect">
            <a:avLst/>
          </a:prstGeom>
          <a:solidFill>
            <a:srgbClr val="000066"/>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864037" y="1477208"/>
            <a:ext cx="8854797" cy="685800"/>
          </a:xfrm>
          <a:prstGeom prst="rect">
            <a:avLst/>
          </a:prstGeom>
          <a:noFill/>
          <a:ln/>
        </p:spPr>
        <p:txBody>
          <a:bodyPr wrap="none" lIns="0" tIns="0" rIns="0" bIns="0" rtlCol="0" anchor="t"/>
          <a:lstStyle/>
          <a:p>
            <a:pPr marL="0" indent="0">
              <a:lnSpc>
                <a:spcPts val="5400"/>
              </a:lnSpc>
              <a:buNone/>
            </a:pPr>
            <a:r>
              <a:rPr lang="en-US" sz="4000" b="1" dirty="0">
                <a:solidFill>
                  <a:srgbClr val="FFFF00"/>
                </a:solidFill>
                <a:latin typeface="Spline Sans Bold" pitchFamily="34" charset="0"/>
                <a:ea typeface="Spline Sans Bold" pitchFamily="34" charset="-122"/>
              </a:rPr>
              <a:t>Protein Transport and Localization</a:t>
            </a:r>
          </a:p>
        </p:txBody>
      </p:sp>
      <p:sp>
        <p:nvSpPr>
          <p:cNvPr id="3" name="Text 1"/>
          <p:cNvSpPr/>
          <p:nvPr/>
        </p:nvSpPr>
        <p:spPr>
          <a:xfrm>
            <a:off x="864037" y="2780109"/>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99CC"/>
                </a:solidFill>
                <a:latin typeface="Spline Sans Bold" pitchFamily="34" charset="0"/>
                <a:ea typeface="Spline Sans Bold" pitchFamily="34" charset="-122"/>
                <a:cs typeface="Spline Sans Bold" pitchFamily="34" charset="-120"/>
              </a:rPr>
              <a:t>Signal Sequences</a:t>
            </a:r>
            <a:endParaRPr lang="en-US" sz="2150" dirty="0">
              <a:solidFill>
                <a:srgbClr val="FF99CC"/>
              </a:solidFill>
            </a:endParaRPr>
          </a:p>
        </p:txBody>
      </p:sp>
      <p:sp>
        <p:nvSpPr>
          <p:cNvPr id="4" name="Text 2"/>
          <p:cNvSpPr/>
          <p:nvPr/>
        </p:nvSpPr>
        <p:spPr>
          <a:xfrm>
            <a:off x="864037" y="3369826"/>
            <a:ext cx="3898821" cy="3160395"/>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Many proteins contain specific amino acid sequences that act as "address tags," directing them to their correct cellular locations. These signal sequences are recognized by transport machinery within the cell, ensuring proper protein distribution.</a:t>
            </a:r>
            <a:endParaRPr lang="en-US" sz="1900" dirty="0"/>
          </a:p>
        </p:txBody>
      </p:sp>
      <p:sp>
        <p:nvSpPr>
          <p:cNvPr id="5" name="Text 3"/>
          <p:cNvSpPr/>
          <p:nvPr/>
        </p:nvSpPr>
        <p:spPr>
          <a:xfrm>
            <a:off x="5372695" y="2780109"/>
            <a:ext cx="2743200" cy="342900"/>
          </a:xfrm>
          <a:prstGeom prst="rect">
            <a:avLst/>
          </a:prstGeom>
          <a:noFill/>
          <a:ln/>
        </p:spPr>
        <p:txBody>
          <a:bodyPr wrap="none" lIns="0" tIns="0" rIns="0" bIns="0" rtlCol="0" anchor="t"/>
          <a:lstStyle/>
          <a:p>
            <a:pPr marL="0" indent="0">
              <a:lnSpc>
                <a:spcPts val="2700"/>
              </a:lnSpc>
              <a:buNone/>
            </a:pPr>
            <a:r>
              <a:rPr lang="en-US" sz="2150" b="1" dirty="0">
                <a:solidFill>
                  <a:srgbClr val="FF99CC"/>
                </a:solidFill>
                <a:latin typeface="Spline Sans Bold" pitchFamily="34" charset="0"/>
                <a:ea typeface="Spline Sans Bold" pitchFamily="34" charset="-122"/>
              </a:rPr>
              <a:t>Membrane Transport</a:t>
            </a:r>
          </a:p>
        </p:txBody>
      </p:sp>
      <p:sp>
        <p:nvSpPr>
          <p:cNvPr id="6" name="Text 4"/>
          <p:cNvSpPr/>
          <p:nvPr/>
        </p:nvSpPr>
        <p:spPr>
          <a:xfrm>
            <a:off x="5372695" y="3369826"/>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Proteins destined for secretion or insertion into cellular membranes are transported through the endoplasmic reticulum and Golgi apparatus. This process involves complex sorting mechanisms and vesicular transport systems.</a:t>
            </a:r>
            <a:endParaRPr lang="en-US" sz="1900" dirty="0"/>
          </a:p>
        </p:txBody>
      </p:sp>
      <p:sp>
        <p:nvSpPr>
          <p:cNvPr id="7" name="Text 5"/>
          <p:cNvSpPr/>
          <p:nvPr/>
        </p:nvSpPr>
        <p:spPr>
          <a:xfrm>
            <a:off x="9881354" y="2780109"/>
            <a:ext cx="2743200" cy="342900"/>
          </a:xfrm>
          <a:prstGeom prst="rect">
            <a:avLst/>
          </a:prstGeom>
          <a:noFill/>
          <a:ln/>
        </p:spPr>
        <p:txBody>
          <a:bodyPr wrap="none" lIns="0" tIns="0" rIns="0" bIns="0" rtlCol="0" anchor="t"/>
          <a:lstStyle/>
          <a:p>
            <a:pPr>
              <a:lnSpc>
                <a:spcPts val="2700"/>
              </a:lnSpc>
            </a:pPr>
            <a:r>
              <a:rPr lang="en-US" sz="2150" b="1" dirty="0">
                <a:solidFill>
                  <a:srgbClr val="FF99CC"/>
                </a:solidFill>
                <a:latin typeface="Spline Sans Bold" pitchFamily="34" charset="0"/>
                <a:ea typeface="Spline Sans Bold" pitchFamily="34" charset="-122"/>
              </a:rPr>
              <a:t>Nuclear Transport</a:t>
            </a:r>
          </a:p>
        </p:txBody>
      </p:sp>
      <p:sp>
        <p:nvSpPr>
          <p:cNvPr id="8" name="Text 6"/>
          <p:cNvSpPr/>
          <p:nvPr/>
        </p:nvSpPr>
        <p:spPr>
          <a:xfrm>
            <a:off x="9881354" y="3369826"/>
            <a:ext cx="3898821" cy="2765346"/>
          </a:xfrm>
          <a:prstGeom prst="rect">
            <a:avLst/>
          </a:prstGeom>
          <a:noFill/>
          <a:ln/>
        </p:spPr>
        <p:txBody>
          <a:bodyPr wrap="square" lIns="0" tIns="0" rIns="0" bIns="0" rtlCol="0" anchor="t"/>
          <a:lstStyle/>
          <a:p>
            <a:pPr marL="0" indent="0">
              <a:lnSpc>
                <a:spcPts val="3100"/>
              </a:lnSpc>
              <a:buNone/>
            </a:pPr>
            <a:r>
              <a:rPr lang="en-US" sz="1900" dirty="0">
                <a:solidFill>
                  <a:srgbClr val="E0E4E6"/>
                </a:solidFill>
                <a:latin typeface="Barlow" pitchFamily="34" charset="0"/>
                <a:ea typeface="Barlow" pitchFamily="34" charset="-122"/>
                <a:cs typeface="Barlow" pitchFamily="34" charset="-120"/>
              </a:rPr>
              <a:t>Proteins that function in the nucleus, such as transcription factors, must be transported through nuclear pores. This process is tightly regulated and often involves specific nuclear localization signals within the protein sequence.</a:t>
            </a:r>
            <a:endParaRPr lang="en-US" sz="1900" dirty="0"/>
          </a:p>
        </p:txBody>
      </p:sp>
      <p:sp>
        <p:nvSpPr>
          <p:cNvPr id="9" name="ZoneTexte 8">
            <a:extLst>
              <a:ext uri="{FF2B5EF4-FFF2-40B4-BE49-F238E27FC236}">
                <a16:creationId xmlns:a16="http://schemas.microsoft.com/office/drawing/2014/main" id="{4A4425B1-DBFF-A926-088C-01191A10F2D7}"/>
              </a:ext>
            </a:extLst>
          </p:cNvPr>
          <p:cNvSpPr txBox="1"/>
          <p:nvPr/>
        </p:nvSpPr>
        <p:spPr>
          <a:xfrm>
            <a:off x="0" y="7832035"/>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
        <p:nvSpPr>
          <p:cNvPr id="10" name="ZoneTexte 9">
            <a:extLst>
              <a:ext uri="{FF2B5EF4-FFF2-40B4-BE49-F238E27FC236}">
                <a16:creationId xmlns:a16="http://schemas.microsoft.com/office/drawing/2014/main" id="{83844573-4402-98A0-5877-68C6F44E5B2C}"/>
              </a:ext>
            </a:extLst>
          </p:cNvPr>
          <p:cNvSpPr txBox="1"/>
          <p:nvPr/>
        </p:nvSpPr>
        <p:spPr>
          <a:xfrm>
            <a:off x="0" y="-103801"/>
            <a:ext cx="14630400" cy="369332"/>
          </a:xfrm>
          <a:prstGeom prst="rect">
            <a:avLst/>
          </a:prstGeom>
          <a:solidFill>
            <a:srgbClr val="4D4D4D"/>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endParaRPr lang="fr-F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1312</Words>
  <Application>Microsoft Office PowerPoint</Application>
  <PresentationFormat>Personnalisé</PresentationFormat>
  <Paragraphs>99</Paragraphs>
  <Slides>10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10</vt:i4>
      </vt:variant>
    </vt:vector>
  </HeadingPairs>
  <TitlesOfParts>
    <vt:vector size="15" baseType="lpstr">
      <vt:lpstr>Arial</vt:lpstr>
      <vt:lpstr>Spline Sans Bold</vt:lpstr>
      <vt:lpstr>Barlow Bold</vt:lpstr>
      <vt:lpstr>Barlow</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ranamouderas@gmail.com</cp:lastModifiedBy>
  <cp:revision>8</cp:revision>
  <dcterms:created xsi:type="dcterms:W3CDTF">2024-10-22T22:51:39Z</dcterms:created>
  <dcterms:modified xsi:type="dcterms:W3CDTF">2024-12-14T08:33:17Z</dcterms:modified>
</cp:coreProperties>
</file>