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9" r:id="rId8"/>
    <p:sldId id="263" r:id="rId9"/>
    <p:sldId id="264" r:id="rId10"/>
    <p:sldId id="265" r:id="rId11"/>
    <p:sldId id="266" r:id="rId12"/>
    <p:sldId id="267"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08/02/2023</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08/02/2023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08/02/2023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08/02/2023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08/02/2023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08/02/2023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08/02/2023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08/02/2023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08/02/2023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08/02/2023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08/02/2023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08/02/2023</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428604"/>
            <a:ext cx="7851648" cy="1828800"/>
          </a:xfrm>
        </p:spPr>
        <p:txBody>
          <a:bodyPr/>
          <a:lstStyle/>
          <a:p>
            <a:r>
              <a:rPr lang="fr-FR" dirty="0" smtClean="0"/>
              <a:t>THE ENDOCRINE SYSTEM</a:t>
            </a:r>
            <a:endParaRPr lang="fr-FR" dirty="0"/>
          </a:p>
        </p:txBody>
      </p:sp>
      <p:sp>
        <p:nvSpPr>
          <p:cNvPr id="3" name="Sous-titre 2"/>
          <p:cNvSpPr>
            <a:spLocks noGrp="1"/>
          </p:cNvSpPr>
          <p:nvPr>
            <p:ph type="subTitle" idx="1"/>
          </p:nvPr>
        </p:nvSpPr>
        <p:spPr>
          <a:xfrm>
            <a:off x="533400" y="2857496"/>
            <a:ext cx="7854696" cy="3357586"/>
          </a:xfrm>
        </p:spPr>
        <p:txBody>
          <a:bodyPr>
            <a:noAutofit/>
          </a:bodyPr>
          <a:lstStyle/>
          <a:p>
            <a:pPr algn="l">
              <a:lnSpc>
                <a:spcPct val="170000"/>
              </a:lnSpc>
            </a:pPr>
            <a:r>
              <a:rPr lang="fr-FR" sz="1600" b="1" dirty="0" smtClean="0">
                <a:solidFill>
                  <a:srgbClr val="002060"/>
                </a:solidFill>
                <a:latin typeface="Arial" pitchFamily="34" charset="0"/>
                <a:cs typeface="Arial" pitchFamily="34" charset="0"/>
              </a:rPr>
              <a:t>A </a:t>
            </a:r>
            <a:r>
              <a:rPr lang="fr-FR" sz="1600" b="1" dirty="0" err="1" smtClean="0">
                <a:solidFill>
                  <a:srgbClr val="002060"/>
                </a:solidFill>
                <a:latin typeface="Arial" pitchFamily="34" charset="0"/>
                <a:cs typeface="Arial" pitchFamily="34" charset="0"/>
              </a:rPr>
              <a:t>chapter</a:t>
            </a:r>
            <a:r>
              <a:rPr lang="fr-FR" sz="1600" b="1" dirty="0" smtClean="0">
                <a:solidFill>
                  <a:srgbClr val="002060"/>
                </a:solidFill>
                <a:latin typeface="Arial" pitchFamily="34" charset="0"/>
                <a:cs typeface="Arial" pitchFamily="34" charset="0"/>
              </a:rPr>
              <a:t> on Endocrine System</a:t>
            </a:r>
          </a:p>
          <a:p>
            <a:pPr algn="l">
              <a:lnSpc>
                <a:spcPct val="170000"/>
              </a:lnSpc>
              <a:buFont typeface="Wingdings" pitchFamily="2" charset="2"/>
              <a:buChar char="§"/>
            </a:pPr>
            <a:r>
              <a:rPr lang="fr-FR" sz="1400" b="1" dirty="0" err="1" smtClean="0">
                <a:solidFill>
                  <a:srgbClr val="002060"/>
                </a:solidFill>
                <a:latin typeface="Arial" pitchFamily="34" charset="0"/>
                <a:cs typeface="Arial" pitchFamily="34" charset="0"/>
              </a:rPr>
              <a:t>Diabetes</a:t>
            </a:r>
            <a:r>
              <a:rPr lang="fr-FR" sz="1400" b="1" dirty="0" smtClean="0">
                <a:solidFill>
                  <a:srgbClr val="002060"/>
                </a:solidFill>
                <a:latin typeface="Arial" pitchFamily="34" charset="0"/>
                <a:cs typeface="Arial" pitchFamily="34" charset="0"/>
              </a:rPr>
              <a:t> </a:t>
            </a:r>
            <a:r>
              <a:rPr lang="fr-FR" sz="1400" b="1" dirty="0" err="1" smtClean="0">
                <a:solidFill>
                  <a:srgbClr val="002060"/>
                </a:solidFill>
                <a:latin typeface="Arial" pitchFamily="34" charset="0"/>
                <a:cs typeface="Arial" pitchFamily="34" charset="0"/>
              </a:rPr>
              <a:t>mellitus</a:t>
            </a:r>
            <a:endParaRPr lang="fr-FR" sz="1400" b="1" dirty="0" smtClean="0">
              <a:solidFill>
                <a:srgbClr val="002060"/>
              </a:solidFill>
              <a:latin typeface="Arial" pitchFamily="34" charset="0"/>
              <a:cs typeface="Arial" pitchFamily="34" charset="0"/>
            </a:endParaRPr>
          </a:p>
          <a:p>
            <a:pPr algn="l">
              <a:lnSpc>
                <a:spcPct val="170000"/>
              </a:lnSpc>
              <a:buFont typeface="Wingdings" pitchFamily="2" charset="2"/>
              <a:buChar char="§"/>
            </a:pPr>
            <a:r>
              <a:rPr lang="fr-FR" sz="1400" b="1" dirty="0" err="1" smtClean="0">
                <a:solidFill>
                  <a:srgbClr val="002060"/>
                </a:solidFill>
                <a:latin typeface="Arial" pitchFamily="34" charset="0"/>
                <a:cs typeface="Arial" pitchFamily="34" charset="0"/>
              </a:rPr>
              <a:t>History</a:t>
            </a:r>
            <a:endParaRPr lang="fr-FR" sz="1400" b="1" dirty="0" smtClean="0">
              <a:solidFill>
                <a:srgbClr val="002060"/>
              </a:solidFill>
              <a:latin typeface="Arial" pitchFamily="34" charset="0"/>
              <a:cs typeface="Arial" pitchFamily="34" charset="0"/>
            </a:endParaRPr>
          </a:p>
          <a:p>
            <a:pPr algn="l">
              <a:lnSpc>
                <a:spcPct val="170000"/>
              </a:lnSpc>
              <a:buFont typeface="Wingdings" pitchFamily="2" charset="2"/>
              <a:buChar char="§"/>
            </a:pPr>
            <a:r>
              <a:rPr lang="fr-FR" sz="1400" b="1" dirty="0" smtClean="0">
                <a:solidFill>
                  <a:srgbClr val="002060"/>
                </a:solidFill>
                <a:latin typeface="Arial" pitchFamily="34" charset="0"/>
                <a:cs typeface="Arial" pitchFamily="34" charset="0"/>
              </a:rPr>
              <a:t> </a:t>
            </a:r>
            <a:r>
              <a:rPr lang="fr-FR" sz="1400" b="1" dirty="0" err="1" smtClean="0">
                <a:solidFill>
                  <a:srgbClr val="002060"/>
                </a:solidFill>
                <a:latin typeface="Arial" pitchFamily="34" charset="0"/>
                <a:cs typeface="Arial" pitchFamily="34" charset="0"/>
              </a:rPr>
              <a:t>Thyroid</a:t>
            </a:r>
            <a:r>
              <a:rPr lang="fr-FR" sz="1400" b="1" dirty="0" smtClean="0">
                <a:solidFill>
                  <a:srgbClr val="002060"/>
                </a:solidFill>
                <a:latin typeface="Arial" pitchFamily="34" charset="0"/>
                <a:cs typeface="Arial" pitchFamily="34" charset="0"/>
              </a:rPr>
              <a:t> gland</a:t>
            </a:r>
          </a:p>
          <a:p>
            <a:pPr algn="l">
              <a:lnSpc>
                <a:spcPct val="170000"/>
              </a:lnSpc>
              <a:buFont typeface="Wingdings" pitchFamily="2" charset="2"/>
              <a:buChar char="§"/>
            </a:pPr>
            <a:r>
              <a:rPr lang="fr-FR" sz="1400" b="1" dirty="0" err="1" smtClean="0">
                <a:solidFill>
                  <a:srgbClr val="002060"/>
                </a:solidFill>
                <a:latin typeface="Arial" pitchFamily="34" charset="0"/>
                <a:cs typeface="Arial" pitchFamily="34" charset="0"/>
              </a:rPr>
              <a:t>Other</a:t>
            </a:r>
            <a:r>
              <a:rPr lang="fr-FR" sz="1400" b="1" dirty="0" smtClean="0">
                <a:solidFill>
                  <a:srgbClr val="002060"/>
                </a:solidFill>
                <a:latin typeface="Arial" pitchFamily="34" charset="0"/>
                <a:cs typeface="Arial" pitchFamily="34" charset="0"/>
              </a:rPr>
              <a:t> endocrine conditions</a:t>
            </a:r>
          </a:p>
          <a:p>
            <a:pPr algn="l">
              <a:lnSpc>
                <a:spcPct val="170000"/>
              </a:lnSpc>
              <a:buFont typeface="Wingdings" pitchFamily="2" charset="2"/>
              <a:buChar char="§"/>
            </a:pPr>
            <a:r>
              <a:rPr lang="fr-FR" sz="1400" b="1" dirty="0" smtClean="0">
                <a:solidFill>
                  <a:srgbClr val="002060"/>
                </a:solidFill>
                <a:latin typeface="Arial" pitchFamily="34" charset="0"/>
                <a:cs typeface="Arial" pitchFamily="34" charset="0"/>
              </a:rPr>
              <a:t> Hypothalamus- </a:t>
            </a:r>
            <a:r>
              <a:rPr lang="fr-FR" sz="1400" b="1" dirty="0" err="1" smtClean="0">
                <a:solidFill>
                  <a:srgbClr val="002060"/>
                </a:solidFill>
                <a:latin typeface="Arial" pitchFamily="34" charset="0"/>
                <a:cs typeface="Arial" pitchFamily="34" charset="0"/>
              </a:rPr>
              <a:t>pituitary</a:t>
            </a:r>
            <a:r>
              <a:rPr lang="fr-FR" sz="1400" b="1" dirty="0" smtClean="0">
                <a:solidFill>
                  <a:srgbClr val="002060"/>
                </a:solidFill>
                <a:latin typeface="Arial" pitchFamily="34" charset="0"/>
                <a:cs typeface="Arial" pitchFamily="34" charset="0"/>
              </a:rPr>
              <a:t> axis</a:t>
            </a:r>
          </a:p>
          <a:p>
            <a:pPr algn="l">
              <a:lnSpc>
                <a:spcPct val="170000"/>
              </a:lnSpc>
              <a:buFont typeface="Wingdings" pitchFamily="2" charset="2"/>
              <a:buChar char="§"/>
            </a:pPr>
            <a:r>
              <a:rPr lang="fr-FR" sz="1400" b="1" dirty="0" smtClean="0">
                <a:solidFill>
                  <a:srgbClr val="002060"/>
                </a:solidFill>
                <a:latin typeface="Arial" pitchFamily="34" charset="0"/>
                <a:cs typeface="Arial" pitchFamily="34" charset="0"/>
              </a:rPr>
              <a:t>-</a:t>
            </a:r>
            <a:r>
              <a:rPr lang="fr-FR" sz="1400" b="1" dirty="0" err="1" smtClean="0">
                <a:solidFill>
                  <a:srgbClr val="002060"/>
                </a:solidFill>
                <a:latin typeface="Arial" pitchFamily="34" charset="0"/>
                <a:cs typeface="Arial" pitchFamily="34" charset="0"/>
              </a:rPr>
              <a:t>Thyroid</a:t>
            </a:r>
            <a:r>
              <a:rPr lang="fr-FR" sz="1400" b="1" dirty="0" smtClean="0">
                <a:solidFill>
                  <a:srgbClr val="002060"/>
                </a:solidFill>
                <a:latin typeface="Arial" pitchFamily="34" charset="0"/>
                <a:cs typeface="Arial" pitchFamily="34" charset="0"/>
              </a:rPr>
              <a:t> gland/ </a:t>
            </a:r>
            <a:r>
              <a:rPr lang="fr-FR" sz="1400" b="1" dirty="0" err="1" smtClean="0">
                <a:solidFill>
                  <a:srgbClr val="002060"/>
                </a:solidFill>
                <a:latin typeface="Arial" pitchFamily="34" charset="0"/>
                <a:cs typeface="Arial" pitchFamily="34" charset="0"/>
              </a:rPr>
              <a:t>Parathyroid</a:t>
            </a:r>
            <a:r>
              <a:rPr lang="fr-FR" sz="1400" b="1" dirty="0" smtClean="0">
                <a:solidFill>
                  <a:srgbClr val="002060"/>
                </a:solidFill>
                <a:latin typeface="Arial" pitchFamily="34" charset="0"/>
                <a:cs typeface="Arial" pitchFamily="34" charset="0"/>
              </a:rPr>
              <a:t> glands</a:t>
            </a:r>
          </a:p>
          <a:p>
            <a:pPr algn="l">
              <a:lnSpc>
                <a:spcPct val="170000"/>
              </a:lnSpc>
              <a:buFont typeface="Wingdings" pitchFamily="2" charset="2"/>
              <a:buChar char="§"/>
            </a:pPr>
            <a:r>
              <a:rPr lang="fr-FR" sz="1400" b="1" dirty="0" smtClean="0">
                <a:solidFill>
                  <a:srgbClr val="002060"/>
                </a:solidFill>
                <a:latin typeface="Arial" pitchFamily="34" charset="0"/>
                <a:cs typeface="Arial" pitchFamily="34" charset="0"/>
              </a:rPr>
              <a:t>-Investigations</a:t>
            </a:r>
            <a:endParaRPr lang="fr-FR" sz="1100" b="1" dirty="0" smtClean="0">
              <a:solidFill>
                <a:srgbClr val="002060"/>
              </a:solidFill>
              <a:latin typeface="Arial" pitchFamily="34" charset="0"/>
              <a:cs typeface="Arial" pitchFamily="34" charset="0"/>
            </a:endParaRPr>
          </a:p>
          <a:p>
            <a:pPr algn="l">
              <a:lnSpc>
                <a:spcPct val="170000"/>
              </a:lnSpc>
            </a:pPr>
            <a:endParaRPr lang="fr-FR" sz="1050" b="1" dirty="0">
              <a:solidFill>
                <a:srgbClr val="002060"/>
              </a:solidFill>
            </a:endParaRPr>
          </a:p>
        </p:txBody>
      </p:sp>
      <p:pic>
        <p:nvPicPr>
          <p:cNvPr id="4" name="Image 3" descr="C:\Users\user\Documents\Logo-Univ_Tlemcen.png"/>
          <p:cNvPicPr/>
          <p:nvPr/>
        </p:nvPicPr>
        <p:blipFill>
          <a:blip r:embed="rId2">
            <a:extLst>
              <a:ext uri="{28A0092B-C50C-407E-A947-70E740481C1C}">
                <a14:useLocalDpi xmlns="" xmlns:a14="http://schemas.microsoft.com/office/drawing/2010/main" val="0"/>
              </a:ext>
            </a:extLst>
          </a:blip>
          <a:srcRect/>
          <a:stretch>
            <a:fillRect/>
          </a:stretch>
        </p:blipFill>
        <p:spPr bwMode="auto">
          <a:xfrm>
            <a:off x="3892870" y="266725"/>
            <a:ext cx="1036320" cy="1218059"/>
          </a:xfrm>
          <a:prstGeom prst="rect">
            <a:avLst/>
          </a:prstGeom>
          <a:noFill/>
          <a:ln>
            <a:noFill/>
          </a:ln>
        </p:spPr>
      </p:pic>
      <p:pic>
        <p:nvPicPr>
          <p:cNvPr id="1026" name="Picture 2" descr="C:\Users\HP\Desktop\2280-endocrine-system-E1-1536x960.jpg"/>
          <p:cNvPicPr>
            <a:picLocks noChangeAspect="1" noChangeArrowheads="1"/>
          </p:cNvPicPr>
          <p:nvPr/>
        </p:nvPicPr>
        <p:blipFill>
          <a:blip r:embed="rId3" cstate="print"/>
          <a:srcRect/>
          <a:stretch>
            <a:fillRect/>
          </a:stretch>
        </p:blipFill>
        <p:spPr bwMode="auto">
          <a:xfrm>
            <a:off x="5429256" y="2928934"/>
            <a:ext cx="3000396" cy="307183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major endocrine glands</a:t>
            </a:r>
            <a:endParaRPr lang="fr-FR" dirty="0"/>
          </a:p>
        </p:txBody>
      </p:sp>
      <p:sp>
        <p:nvSpPr>
          <p:cNvPr id="3" name="Espace réservé du contenu 2"/>
          <p:cNvSpPr>
            <a:spLocks noGrp="1"/>
          </p:cNvSpPr>
          <p:nvPr>
            <p:ph idx="1"/>
          </p:nvPr>
        </p:nvSpPr>
        <p:spPr/>
        <p:txBody>
          <a:bodyPr>
            <a:normAutofit fontScale="92500" lnSpcReduction="10000"/>
          </a:bodyPr>
          <a:lstStyle/>
          <a:p>
            <a:pPr>
              <a:lnSpc>
                <a:spcPct val="150000"/>
              </a:lnSpc>
            </a:pPr>
            <a:r>
              <a:rPr lang="fr-FR" sz="2800" b="1" u="sng" dirty="0" err="1" smtClean="0">
                <a:latin typeface="Arial" pitchFamily="34" charset="0"/>
                <a:cs typeface="Arial" pitchFamily="34" charset="0"/>
              </a:rPr>
              <a:t>Pituitary</a:t>
            </a:r>
            <a:r>
              <a:rPr lang="fr-FR" sz="2800" b="1" u="sng" dirty="0" smtClean="0">
                <a:latin typeface="Arial" pitchFamily="34" charset="0"/>
                <a:cs typeface="Arial" pitchFamily="34" charset="0"/>
              </a:rPr>
              <a:t> gland</a:t>
            </a:r>
            <a:r>
              <a:rPr lang="fr-FR" sz="2800" dirty="0" smtClean="0">
                <a:latin typeface="Arial" pitchFamily="34" charset="0"/>
                <a:cs typeface="Arial" pitchFamily="34" charset="0"/>
              </a:rPr>
              <a:t>: </a:t>
            </a:r>
            <a:r>
              <a:rPr lang="fr-FR" sz="2800" dirty="0" err="1" smtClean="0">
                <a:latin typeface="Arial" pitchFamily="34" charset="0"/>
                <a:cs typeface="Arial" pitchFamily="34" charset="0"/>
              </a:rPr>
              <a:t>regulates</a:t>
            </a:r>
            <a:r>
              <a:rPr lang="fr-FR" sz="2800" dirty="0" smtClean="0">
                <a:latin typeface="Arial" pitchFamily="34" charset="0"/>
                <a:cs typeface="Arial" pitchFamily="34" charset="0"/>
              </a:rPr>
              <a:t> </a:t>
            </a:r>
            <a:r>
              <a:rPr lang="fr-FR" sz="2800" dirty="0" err="1" smtClean="0">
                <a:latin typeface="Arial" pitchFamily="34" charset="0"/>
                <a:cs typeface="Arial" pitchFamily="34" charset="0"/>
              </a:rPr>
              <a:t>other</a:t>
            </a:r>
            <a:r>
              <a:rPr lang="fr-FR" sz="2800" dirty="0" smtClean="0">
                <a:latin typeface="Arial" pitchFamily="34" charset="0"/>
                <a:cs typeface="Arial" pitchFamily="34" charset="0"/>
              </a:rPr>
              <a:t> endocrine glands (master gland); </a:t>
            </a:r>
            <a:r>
              <a:rPr lang="fr-FR" sz="2800" dirty="0" err="1" smtClean="0">
                <a:latin typeface="Arial" pitchFamily="34" charset="0"/>
                <a:cs typeface="Arial" pitchFamily="34" charset="0"/>
              </a:rPr>
              <a:t>secretes</a:t>
            </a:r>
            <a:r>
              <a:rPr lang="fr-FR" sz="2800" dirty="0" smtClean="0">
                <a:latin typeface="Arial" pitchFamily="34" charset="0"/>
                <a:cs typeface="Arial" pitchFamily="34" charset="0"/>
              </a:rPr>
              <a:t> </a:t>
            </a:r>
            <a:r>
              <a:rPr lang="fr-FR" sz="2800" dirty="0" err="1" smtClean="0">
                <a:latin typeface="Arial" pitchFamily="34" charset="0"/>
                <a:cs typeface="Arial" pitchFamily="34" charset="0"/>
              </a:rPr>
              <a:t>growth</a:t>
            </a:r>
            <a:r>
              <a:rPr lang="fr-FR" sz="2800" dirty="0" smtClean="0">
                <a:latin typeface="Arial" pitchFamily="34" charset="0"/>
                <a:cs typeface="Arial" pitchFamily="34" charset="0"/>
              </a:rPr>
              <a:t> hormone</a:t>
            </a:r>
          </a:p>
          <a:p>
            <a:pPr>
              <a:lnSpc>
                <a:spcPct val="150000"/>
              </a:lnSpc>
            </a:pPr>
            <a:r>
              <a:rPr lang="fr-FR" sz="2800" b="1" u="sng" dirty="0" err="1" smtClean="0">
                <a:latin typeface="Arial" pitchFamily="34" charset="0"/>
                <a:cs typeface="Arial" pitchFamily="34" charset="0"/>
              </a:rPr>
              <a:t>Thyroid</a:t>
            </a:r>
            <a:r>
              <a:rPr lang="fr-FR" sz="2800" dirty="0" smtClean="0">
                <a:latin typeface="Arial" pitchFamily="34" charset="0"/>
                <a:cs typeface="Arial" pitchFamily="34" charset="0"/>
              </a:rPr>
              <a:t>: </a:t>
            </a:r>
            <a:r>
              <a:rPr lang="fr-FR" sz="2800" dirty="0" err="1" smtClean="0">
                <a:latin typeface="Arial" pitchFamily="34" charset="0"/>
                <a:cs typeface="Arial" pitchFamily="34" charset="0"/>
              </a:rPr>
              <a:t>regulates</a:t>
            </a:r>
            <a:r>
              <a:rPr lang="fr-FR" sz="2800" dirty="0" smtClean="0">
                <a:latin typeface="Arial" pitchFamily="34" charset="0"/>
                <a:cs typeface="Arial" pitchFamily="34" charset="0"/>
              </a:rPr>
              <a:t> </a:t>
            </a:r>
            <a:r>
              <a:rPr lang="fr-FR" sz="2800" dirty="0" err="1" smtClean="0">
                <a:latin typeface="Arial" pitchFamily="34" charset="0"/>
                <a:cs typeface="Arial" pitchFamily="34" charset="0"/>
              </a:rPr>
              <a:t>metabolic</a:t>
            </a:r>
            <a:r>
              <a:rPr lang="fr-FR" sz="2800" dirty="0" smtClean="0">
                <a:latin typeface="Arial" pitchFamily="34" charset="0"/>
                <a:cs typeface="Arial" pitchFamily="34" charset="0"/>
              </a:rPr>
              <a:t> rate</a:t>
            </a:r>
          </a:p>
          <a:p>
            <a:pPr>
              <a:lnSpc>
                <a:spcPct val="150000"/>
              </a:lnSpc>
            </a:pPr>
            <a:r>
              <a:rPr lang="fr-FR" sz="2800" b="1" u="sng" dirty="0" smtClean="0">
                <a:latin typeface="Arial" pitchFamily="34" charset="0"/>
                <a:cs typeface="Arial" pitchFamily="34" charset="0"/>
              </a:rPr>
              <a:t>Thymus</a:t>
            </a:r>
            <a:r>
              <a:rPr lang="fr-FR" sz="2800" dirty="0" smtClean="0">
                <a:latin typeface="Arial" pitchFamily="34" charset="0"/>
                <a:cs typeface="Arial" pitchFamily="34" charset="0"/>
              </a:rPr>
              <a:t>: </a:t>
            </a:r>
            <a:r>
              <a:rPr lang="fr-FR" sz="2800" dirty="0" err="1" smtClean="0">
                <a:latin typeface="Arial" pitchFamily="34" charset="0"/>
                <a:cs typeface="Arial" pitchFamily="34" charset="0"/>
              </a:rPr>
              <a:t>assists</a:t>
            </a:r>
            <a:r>
              <a:rPr lang="fr-FR" sz="2800" dirty="0" smtClean="0">
                <a:latin typeface="Arial" pitchFamily="34" charset="0"/>
                <a:cs typeface="Arial" pitchFamily="34" charset="0"/>
              </a:rPr>
              <a:t> in </a:t>
            </a:r>
            <a:r>
              <a:rPr lang="fr-FR" sz="2800" dirty="0" err="1" smtClean="0">
                <a:latin typeface="Arial" pitchFamily="34" charset="0"/>
                <a:cs typeface="Arial" pitchFamily="34" charset="0"/>
              </a:rPr>
              <a:t>development</a:t>
            </a:r>
            <a:r>
              <a:rPr lang="fr-FR" sz="2800" dirty="0" smtClean="0">
                <a:latin typeface="Arial" pitchFamily="34" charset="0"/>
                <a:cs typeface="Arial" pitchFamily="34" charset="0"/>
              </a:rPr>
              <a:t> of immune system</a:t>
            </a:r>
          </a:p>
          <a:p>
            <a:pPr>
              <a:lnSpc>
                <a:spcPct val="150000"/>
              </a:lnSpc>
            </a:pPr>
            <a:r>
              <a:rPr lang="fr-FR" sz="2800" b="1" u="sng" dirty="0" err="1" smtClean="0">
                <a:latin typeface="Arial" pitchFamily="34" charset="0"/>
                <a:cs typeface="Arial" pitchFamily="34" charset="0"/>
              </a:rPr>
              <a:t>Adrenal</a:t>
            </a:r>
            <a:r>
              <a:rPr lang="fr-FR" sz="2800" b="1" u="sng" dirty="0" smtClean="0">
                <a:latin typeface="Arial" pitchFamily="34" charset="0"/>
                <a:cs typeface="Arial" pitchFamily="34" charset="0"/>
              </a:rPr>
              <a:t> gland</a:t>
            </a:r>
            <a:r>
              <a:rPr lang="fr-FR" sz="2800" dirty="0" smtClean="0">
                <a:latin typeface="Arial" pitchFamily="34" charset="0"/>
                <a:cs typeface="Arial" pitchFamily="34" charset="0"/>
              </a:rPr>
              <a:t>: </a:t>
            </a:r>
            <a:r>
              <a:rPr lang="en-US" sz="2800" dirty="0" smtClean="0">
                <a:latin typeface="Arial" pitchFamily="34" charset="0"/>
                <a:cs typeface="Arial" pitchFamily="34" charset="0"/>
              </a:rPr>
              <a:t>small caps perched on top of each kidney. The Adrenal is actually a combination of two glands the adrenal cortex and the adrenal medulla</a:t>
            </a:r>
            <a:endParaRPr lang="fr-F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4525963"/>
          </a:xfrm>
        </p:spPr>
        <p:txBody>
          <a:bodyPr anchor="ctr">
            <a:normAutofit fontScale="92500"/>
          </a:bodyPr>
          <a:lstStyle/>
          <a:p>
            <a:pPr>
              <a:lnSpc>
                <a:spcPct val="150000"/>
              </a:lnSpc>
            </a:pPr>
            <a:r>
              <a:rPr lang="en-US" sz="2400" b="1" u="sng" dirty="0" smtClean="0">
                <a:latin typeface="Arial" pitchFamily="34" charset="0"/>
                <a:cs typeface="Arial" pitchFamily="34" charset="0"/>
              </a:rPr>
              <a:t>The gonads </a:t>
            </a:r>
            <a:r>
              <a:rPr lang="en-US" sz="2400" dirty="0" smtClean="0">
                <a:latin typeface="Arial" pitchFamily="34" charset="0"/>
                <a:cs typeface="Arial" pitchFamily="34" charset="0"/>
              </a:rPr>
              <a:t>consist of ovaries in the female and testes in the male. These glands produce hormones important in the development and functioning of the reproductive organs. they are under the control of the pituitary gland, and produce the secondary sexual traits.</a:t>
            </a:r>
          </a:p>
          <a:p>
            <a:pPr>
              <a:lnSpc>
                <a:spcPct val="150000"/>
              </a:lnSpc>
            </a:pPr>
            <a:r>
              <a:rPr lang="en-US" sz="2400" b="1" u="sng" dirty="0" smtClean="0">
                <a:latin typeface="Arial" pitchFamily="34" charset="0"/>
                <a:cs typeface="Arial" pitchFamily="34" charset="0"/>
              </a:rPr>
              <a:t>The pancreas</a:t>
            </a:r>
            <a:r>
              <a:rPr lang="en-US" sz="2400" dirty="0" smtClean="0">
                <a:latin typeface="Arial" pitchFamily="34" charset="0"/>
                <a:cs typeface="Arial" pitchFamily="34" charset="0"/>
              </a:rPr>
              <a:t> (Pancreatic islets): helps regulate blood sugar</a:t>
            </a:r>
          </a:p>
          <a:p>
            <a:pPr>
              <a:lnSpc>
                <a:spcPct val="150000"/>
              </a:lnSpc>
            </a:pPr>
            <a:r>
              <a:rPr lang="en-US" sz="2400" b="1" u="sng" dirty="0" smtClean="0">
                <a:latin typeface="Arial" pitchFamily="34" charset="0"/>
                <a:cs typeface="Arial" pitchFamily="34" charset="0"/>
              </a:rPr>
              <a:t>Pineal gland</a:t>
            </a:r>
            <a:r>
              <a:rPr lang="en-US" sz="2400" dirty="0" smtClean="0">
                <a:latin typeface="Arial" pitchFamily="34" charset="0"/>
                <a:cs typeface="Arial" pitchFamily="34" charset="0"/>
              </a:rPr>
              <a:t>: believed to regulate biorhythms and moods and stimulate the onset of puberty</a:t>
            </a:r>
            <a:endParaRPr lang="fr-F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mage associée"/>
          <p:cNvPicPr>
            <a:picLocks noGrp="1"/>
          </p:cNvPicPr>
          <p:nvPr>
            <p:ph idx="1"/>
          </p:nvPr>
        </p:nvPicPr>
        <p:blipFill rotWithShape="1">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p:blipFill>
        <p:spPr bwMode="auto">
          <a:xfrm>
            <a:off x="1357290" y="857232"/>
            <a:ext cx="6286544" cy="5572164"/>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74"/>
            <a:ext cx="8229600" cy="1143000"/>
          </a:xfrm>
        </p:spPr>
        <p:txBody>
          <a:bodyPr/>
          <a:lstStyle/>
          <a:p>
            <a:r>
              <a:rPr lang="fr-FR" dirty="0" err="1" smtClean="0"/>
              <a:t>References</a:t>
            </a:r>
            <a:endParaRPr lang="fr-FR" dirty="0"/>
          </a:p>
        </p:txBody>
      </p:sp>
      <p:sp>
        <p:nvSpPr>
          <p:cNvPr id="3" name="Espace réservé du contenu 2"/>
          <p:cNvSpPr>
            <a:spLocks noGrp="1"/>
          </p:cNvSpPr>
          <p:nvPr>
            <p:ph idx="1"/>
          </p:nvPr>
        </p:nvSpPr>
        <p:spPr>
          <a:xfrm>
            <a:off x="457200" y="1428736"/>
            <a:ext cx="8229600" cy="4857784"/>
          </a:xfrm>
        </p:spPr>
        <p:txBody>
          <a:bodyPr>
            <a:noAutofit/>
          </a:bodyPr>
          <a:lstStyle/>
          <a:p>
            <a:r>
              <a:rPr lang="fr-FR" sz="2100" dirty="0" smtClean="0"/>
              <a:t>https://www.epa.gov/endocrine-disruption/overview-endocrine-system</a:t>
            </a:r>
          </a:p>
          <a:p>
            <a:pPr latinLnBrk="1"/>
            <a:r>
              <a:rPr lang="en-US" sz="2100" dirty="0" smtClean="0"/>
              <a:t>Fox, Stuart Ira. </a:t>
            </a:r>
            <a:r>
              <a:rPr lang="en-US" sz="2100" i="1" dirty="0" smtClean="0"/>
              <a:t>Human Physiology. Seventh Edition</a:t>
            </a:r>
            <a:r>
              <a:rPr lang="en-US" sz="2100" dirty="0" smtClean="0"/>
              <a:t>. New York, NY: McGraw Hill, 2002.</a:t>
            </a:r>
          </a:p>
          <a:p>
            <a:pPr latinLnBrk="1"/>
            <a:r>
              <a:rPr lang="en-US" sz="2100" dirty="0" smtClean="0"/>
              <a:t>U.S. Department of Health and Human Services, The National Women's Health Information Center (NWHIC), Office on Women's Health, GirlsHealth.gov, </a:t>
            </a:r>
            <a:r>
              <a:rPr lang="en-US" sz="2100" i="1" dirty="0" smtClean="0"/>
              <a:t>Body – Becoming a Woman</a:t>
            </a:r>
            <a:r>
              <a:rPr lang="en-US" sz="2100" dirty="0" smtClean="0"/>
              <a:t>, Learn about your whole body – from your heart to your bones," March 2006.</a:t>
            </a:r>
          </a:p>
          <a:p>
            <a:pPr latinLnBrk="1"/>
            <a:r>
              <a:rPr lang="en-US" sz="2100" dirty="0" smtClean="0"/>
              <a:t>U.S. National Cancer Institute's Surveillance, Epidemiology and End Results (SEER) Program, "Introduction to the Endocrine System."</a:t>
            </a:r>
          </a:p>
          <a:p>
            <a:pPr latinLnBrk="1"/>
            <a:r>
              <a:rPr lang="en-US" sz="2100" dirty="0" smtClean="0"/>
              <a:t>U.S. National Library of Medicine, Genetics Home Reference</a:t>
            </a:r>
            <a:r>
              <a:rPr lang="en-US" sz="2100" dirty="0" smtClean="0"/>
              <a:t>,</a:t>
            </a:r>
          </a:p>
          <a:p>
            <a:pPr latinLnBrk="1">
              <a:buNone/>
            </a:pPr>
            <a:r>
              <a:rPr lang="en-US" sz="2100" dirty="0" smtClean="0"/>
              <a:t> </a:t>
            </a:r>
            <a:r>
              <a:rPr lang="en-US" sz="2100" dirty="0" smtClean="0"/>
              <a:t>"Growth Hormone</a:t>
            </a:r>
            <a:r>
              <a:rPr lang="en-US" sz="2100" dirty="0" smtClean="0"/>
              <a:t>,“ May </a:t>
            </a:r>
            <a:r>
              <a:rPr lang="en-US" sz="2100" dirty="0" smtClean="0"/>
              <a:t>30, 2006. ghr.nlm.nih.gov Accessed May 31, </a:t>
            </a:r>
            <a:endParaRPr lang="en-US" sz="2100" dirty="0" smtClean="0"/>
          </a:p>
          <a:p>
            <a:pPr latinLnBrk="1">
              <a:buNone/>
            </a:pPr>
            <a:r>
              <a:rPr lang="en-US" sz="2100" dirty="0" smtClean="0"/>
              <a:t>2006</a:t>
            </a:r>
          </a:p>
          <a:p>
            <a:pPr latinLnBrk="1"/>
            <a:r>
              <a:rPr lang="en-US" sz="2100" dirty="0" smtClean="0"/>
              <a:t>https://surgmedia.com/endocrine-system-1-glands-hormones/</a:t>
            </a:r>
            <a:endParaRPr lang="en-US" sz="2100" dirty="0" smtClean="0"/>
          </a:p>
          <a:p>
            <a:pPr>
              <a:buNone/>
            </a:pPr>
            <a:endParaRPr lang="fr-FR" sz="2100" dirty="0" smtClean="0"/>
          </a:p>
          <a:p>
            <a:endParaRPr lang="fr-FR" sz="2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latin typeface="Arial" pitchFamily="34" charset="0"/>
                <a:cs typeface="Arial" pitchFamily="34" charset="0"/>
              </a:rPr>
              <a:t>The main objectif</a:t>
            </a:r>
            <a:endParaRPr lang="fr-FR" dirty="0">
              <a:latin typeface="Arial" pitchFamily="34" charset="0"/>
              <a:cs typeface="Arial" pitchFamily="34" charset="0"/>
            </a:endParaRPr>
          </a:p>
        </p:txBody>
      </p:sp>
      <p:sp>
        <p:nvSpPr>
          <p:cNvPr id="3" name="Espace réservé du contenu 2"/>
          <p:cNvSpPr>
            <a:spLocks noGrp="1"/>
          </p:cNvSpPr>
          <p:nvPr>
            <p:ph idx="1"/>
          </p:nvPr>
        </p:nvSpPr>
        <p:spPr/>
        <p:txBody>
          <a:bodyPr anchor="ctr">
            <a:normAutofit/>
          </a:bodyPr>
          <a:lstStyle/>
          <a:p>
            <a:pPr>
              <a:lnSpc>
                <a:spcPct val="150000"/>
              </a:lnSpc>
            </a:pPr>
            <a:r>
              <a:rPr lang="en-US" sz="2800" dirty="0" smtClean="0">
                <a:latin typeface="Arial" pitchFamily="34" charset="0"/>
                <a:cs typeface="Arial" pitchFamily="34" charset="0"/>
              </a:rPr>
              <a:t>We are going to learn about a body system that is all about communication (</a:t>
            </a:r>
            <a:r>
              <a:rPr lang="en-US" sz="2800" dirty="0" err="1" smtClean="0">
                <a:latin typeface="Arial" pitchFamily="34" charset="0"/>
                <a:cs typeface="Arial" pitchFamily="34" charset="0"/>
              </a:rPr>
              <a:t>i.e</a:t>
            </a:r>
            <a:r>
              <a:rPr lang="en-US" sz="2800" dirty="0" smtClean="0">
                <a:latin typeface="Arial" pitchFamily="34" charset="0"/>
                <a:cs typeface="Arial" pitchFamily="34" charset="0"/>
              </a:rPr>
              <a:t>, it helps the body communicate signals). The one which is called the ENDOCRINE SYSTEM​</a:t>
            </a:r>
          </a:p>
          <a:p>
            <a:pPr>
              <a:lnSpc>
                <a:spcPct val="150000"/>
              </a:lnSpc>
              <a:buNone/>
            </a:pPr>
            <a:endParaRPr lang="fr-F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latin typeface="Arial" pitchFamily="34" charset="0"/>
                <a:cs typeface="Arial" pitchFamily="34" charset="0"/>
              </a:rPr>
              <a:t>Introduction</a:t>
            </a:r>
            <a:endParaRPr lang="fr-FR" sz="4000" dirty="0">
              <a:latin typeface="Arial" pitchFamily="34" charset="0"/>
              <a:cs typeface="Arial" pitchFamily="34" charset="0"/>
            </a:endParaRPr>
          </a:p>
        </p:txBody>
      </p:sp>
      <p:sp>
        <p:nvSpPr>
          <p:cNvPr id="3" name="Espace réservé du contenu 2"/>
          <p:cNvSpPr>
            <a:spLocks noGrp="1"/>
          </p:cNvSpPr>
          <p:nvPr>
            <p:ph idx="1"/>
          </p:nvPr>
        </p:nvSpPr>
        <p:spPr/>
        <p:txBody>
          <a:bodyPr anchor="ctr">
            <a:normAutofit/>
          </a:bodyPr>
          <a:lstStyle/>
          <a:p>
            <a:pPr lvl="0">
              <a:lnSpc>
                <a:spcPct val="150000"/>
              </a:lnSpc>
            </a:pPr>
            <a:r>
              <a:rPr lang="en-US" sz="2800" dirty="0" smtClean="0">
                <a:latin typeface="Arial" pitchFamily="34" charset="0"/>
                <a:cs typeface="Arial" pitchFamily="34" charset="0"/>
              </a:rPr>
              <a:t>What is the endocrine system ?</a:t>
            </a:r>
            <a:endParaRPr lang="fr-FR" sz="2800" dirty="0" smtClean="0">
              <a:latin typeface="Arial" pitchFamily="34" charset="0"/>
              <a:cs typeface="Arial" pitchFamily="34" charset="0"/>
            </a:endParaRPr>
          </a:p>
          <a:p>
            <a:pPr lvl="0">
              <a:lnSpc>
                <a:spcPct val="150000"/>
              </a:lnSpc>
            </a:pPr>
            <a:r>
              <a:rPr lang="en-US" sz="2800" dirty="0" smtClean="0">
                <a:latin typeface="Arial" pitchFamily="34" charset="0"/>
                <a:cs typeface="Arial" pitchFamily="34" charset="0"/>
              </a:rPr>
              <a:t>What are hormones ? What do they do ?</a:t>
            </a:r>
            <a:endParaRPr lang="fr-FR" sz="2800" dirty="0" smtClean="0">
              <a:latin typeface="Arial" pitchFamily="34" charset="0"/>
              <a:cs typeface="Arial" pitchFamily="34" charset="0"/>
            </a:endParaRPr>
          </a:p>
          <a:p>
            <a:pPr lvl="0">
              <a:lnSpc>
                <a:spcPct val="150000"/>
              </a:lnSpc>
            </a:pPr>
            <a:r>
              <a:rPr lang="en-US" sz="2800" dirty="0" smtClean="0">
                <a:latin typeface="Arial" pitchFamily="34" charset="0"/>
                <a:cs typeface="Arial" pitchFamily="34" charset="0"/>
              </a:rPr>
              <a:t>What are the major glands found in humans and what do they regulate ?</a:t>
            </a:r>
            <a:endParaRPr lang="fr-FR" sz="2800" dirty="0" smtClean="0">
              <a:latin typeface="Arial" pitchFamily="34" charset="0"/>
              <a:cs typeface="Arial" pitchFamily="34" charset="0"/>
            </a:endParaRPr>
          </a:p>
          <a:p>
            <a:pPr>
              <a:lnSpc>
                <a:spcPct val="150000"/>
              </a:lnSpc>
              <a:buNone/>
            </a:pPr>
            <a:endParaRPr lang="fr-F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latin typeface="Arial" pitchFamily="34" charset="0"/>
                <a:cs typeface="Arial" pitchFamily="34" charset="0"/>
              </a:rPr>
              <a:t>DEFINITIONS</a:t>
            </a:r>
            <a:endParaRPr lang="fr-FR" sz="4000" dirty="0">
              <a:latin typeface="Arial" pitchFamily="34" charset="0"/>
              <a:cs typeface="Arial" pitchFamily="34" charset="0"/>
            </a:endParaRPr>
          </a:p>
        </p:txBody>
      </p:sp>
      <p:sp>
        <p:nvSpPr>
          <p:cNvPr id="3" name="Espace réservé du contenu 2"/>
          <p:cNvSpPr>
            <a:spLocks noGrp="1"/>
          </p:cNvSpPr>
          <p:nvPr>
            <p:ph idx="1"/>
          </p:nvPr>
        </p:nvSpPr>
        <p:spPr/>
        <p:txBody>
          <a:bodyPr>
            <a:noAutofit/>
          </a:bodyPr>
          <a:lstStyle/>
          <a:p>
            <a:pPr fontAlgn="base">
              <a:lnSpc>
                <a:spcPct val="150000"/>
              </a:lnSpc>
            </a:pPr>
            <a:r>
              <a:rPr lang="en-US" sz="2000" dirty="0" smtClean="0">
                <a:latin typeface="Arial" pitchFamily="34" charset="0"/>
                <a:cs typeface="Arial" pitchFamily="34" charset="0"/>
              </a:rPr>
              <a:t>The Endocrine system (along with the nervous system) controls and regulates the complex activities of the body. It regulates the activities of the body by secreting complex chemical substances (hormones) into the bloodstream. These secretions come from a variety of glands which control various organs of the body. ​</a:t>
            </a:r>
          </a:p>
          <a:p>
            <a:pPr fontAlgn="base">
              <a:lnSpc>
                <a:spcPct val="150000"/>
              </a:lnSpc>
            </a:pPr>
            <a:r>
              <a:rPr lang="en-US" sz="2000" dirty="0" smtClean="0">
                <a:latin typeface="Arial" pitchFamily="34" charset="0"/>
                <a:cs typeface="Arial" pitchFamily="34" charset="0"/>
              </a:rPr>
              <a:t>The Endocrine system helps carry messages throughout your body to tell it what to do.</a:t>
            </a:r>
          </a:p>
          <a:p>
            <a:pPr fontAlgn="base">
              <a:lnSpc>
                <a:spcPct val="150000"/>
              </a:lnSpc>
            </a:pPr>
            <a:r>
              <a:rPr lang="en-US" sz="2000" dirty="0" smtClean="0">
                <a:latin typeface="Arial" pitchFamily="34" charset="0"/>
                <a:cs typeface="Arial" pitchFamily="34" charset="0"/>
              </a:rPr>
              <a:t>It’s a giant mail system</a:t>
            </a:r>
          </a:p>
          <a:p>
            <a:pPr>
              <a:lnSpc>
                <a:spcPct val="150000"/>
              </a:lnSpc>
            </a:pPr>
            <a:endParaRPr lang="fr-F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4525963"/>
          </a:xfrm>
        </p:spPr>
        <p:txBody>
          <a:bodyPr>
            <a:normAutofit/>
          </a:bodyPr>
          <a:lstStyle/>
          <a:p>
            <a:pPr fontAlgn="base">
              <a:lnSpc>
                <a:spcPct val="160000"/>
              </a:lnSpc>
            </a:pPr>
            <a:r>
              <a:rPr lang="en-US" dirty="0" smtClean="0">
                <a:latin typeface="Arial" pitchFamily="34" charset="0"/>
                <a:cs typeface="Arial" pitchFamily="34" charset="0"/>
              </a:rPr>
              <a:t>The key functions  of the endocrine system are:​</a:t>
            </a:r>
          </a:p>
          <a:p>
            <a:pPr lvl="1" fontAlgn="base">
              <a:lnSpc>
                <a:spcPct val="160000"/>
              </a:lnSpc>
              <a:buFont typeface="Wingdings" pitchFamily="2" charset="2"/>
              <a:buChar char="Ø"/>
            </a:pPr>
            <a:r>
              <a:rPr lang="en-US" dirty="0" smtClean="0">
                <a:latin typeface="Arial" pitchFamily="34" charset="0"/>
                <a:cs typeface="Arial" pitchFamily="34" charset="0"/>
              </a:rPr>
              <a:t>To regulate the metabolic functions of the body.​</a:t>
            </a:r>
          </a:p>
          <a:p>
            <a:pPr lvl="1" fontAlgn="base">
              <a:lnSpc>
                <a:spcPct val="160000"/>
              </a:lnSpc>
              <a:buFont typeface="Wingdings" pitchFamily="2" charset="2"/>
              <a:buChar char="Ø"/>
            </a:pPr>
            <a:r>
              <a:rPr lang="en-US" dirty="0" smtClean="0">
                <a:latin typeface="Arial" pitchFamily="34" charset="0"/>
                <a:cs typeface="Arial" pitchFamily="34" charset="0"/>
              </a:rPr>
              <a:t>To regulate the rate of chemical reactions in various cells.​</a:t>
            </a:r>
          </a:p>
          <a:p>
            <a:pPr lvl="1" fontAlgn="base">
              <a:lnSpc>
                <a:spcPct val="160000"/>
              </a:lnSpc>
              <a:buFont typeface="Wingdings" pitchFamily="2" charset="2"/>
              <a:buChar char="Ø"/>
            </a:pPr>
            <a:r>
              <a:rPr lang="en-US" dirty="0" smtClean="0">
                <a:latin typeface="Arial" pitchFamily="34" charset="0"/>
                <a:cs typeface="Arial" pitchFamily="34" charset="0"/>
              </a:rPr>
              <a:t>To influence the ability of substances to transport themselves through cell membranes.​</a:t>
            </a:r>
          </a:p>
          <a:p>
            <a:pPr>
              <a:lnSpc>
                <a:spcPct val="160000"/>
              </a:lnSpc>
              <a:buNone/>
            </a:pPr>
            <a:endParaRPr lang="fr-F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14"/>
            <a:ext cx="8229600" cy="1143000"/>
          </a:xfrm>
        </p:spPr>
        <p:txBody>
          <a:bodyPr>
            <a:normAutofit/>
          </a:bodyPr>
          <a:lstStyle/>
          <a:p>
            <a:r>
              <a:rPr lang="fr-FR" sz="3600" dirty="0" smtClean="0">
                <a:latin typeface="Arial" pitchFamily="34" charset="0"/>
                <a:cs typeface="Arial" pitchFamily="34" charset="0"/>
              </a:rPr>
              <a:t>How </a:t>
            </a:r>
            <a:r>
              <a:rPr lang="fr-FR" sz="3600" dirty="0" err="1" smtClean="0">
                <a:latin typeface="Arial" pitchFamily="34" charset="0"/>
                <a:cs typeface="Arial" pitchFamily="34" charset="0"/>
              </a:rPr>
              <a:t>it</a:t>
            </a:r>
            <a:r>
              <a:rPr lang="fr-FR" sz="3600" dirty="0" smtClean="0">
                <a:latin typeface="Arial" pitchFamily="34" charset="0"/>
                <a:cs typeface="Arial" pitchFamily="34" charset="0"/>
              </a:rPr>
              <a:t> </a:t>
            </a:r>
            <a:r>
              <a:rPr lang="fr-FR" sz="3600" dirty="0" err="1" smtClean="0">
                <a:latin typeface="Arial" pitchFamily="34" charset="0"/>
                <a:cs typeface="Arial" pitchFamily="34" charset="0"/>
              </a:rPr>
              <a:t>works</a:t>
            </a:r>
            <a:r>
              <a:rPr lang="fr-FR" sz="3600" dirty="0" smtClean="0">
                <a:latin typeface="Arial" pitchFamily="34" charset="0"/>
                <a:cs typeface="Arial" pitchFamily="34" charset="0"/>
              </a:rPr>
              <a:t>?</a:t>
            </a:r>
            <a:endParaRPr lang="fr-FR" sz="3600" dirty="0">
              <a:latin typeface="Arial" pitchFamily="34" charset="0"/>
              <a:cs typeface="Arial" pitchFamily="34" charset="0"/>
            </a:endParaRPr>
          </a:p>
        </p:txBody>
      </p:sp>
      <p:sp>
        <p:nvSpPr>
          <p:cNvPr id="3" name="Espace réservé du contenu 2"/>
          <p:cNvSpPr>
            <a:spLocks noGrp="1"/>
          </p:cNvSpPr>
          <p:nvPr>
            <p:ph idx="1"/>
          </p:nvPr>
        </p:nvSpPr>
        <p:spPr>
          <a:xfrm>
            <a:off x="457200" y="1285860"/>
            <a:ext cx="8229600" cy="4525963"/>
          </a:xfrm>
        </p:spPr>
        <p:txBody>
          <a:bodyPr anchor="ctr">
            <a:normAutofit lnSpcReduction="10000"/>
          </a:bodyPr>
          <a:lstStyle/>
          <a:p>
            <a:pPr>
              <a:lnSpc>
                <a:spcPct val="150000"/>
              </a:lnSpc>
            </a:pPr>
            <a:r>
              <a:rPr lang="fr-FR" sz="2800" dirty="0" smtClean="0">
                <a:latin typeface="Arial" pitchFamily="34" charset="0"/>
                <a:cs typeface="Arial" pitchFamily="34" charset="0"/>
              </a:rPr>
              <a:t>The hormones are </a:t>
            </a:r>
            <a:r>
              <a:rPr lang="fr-FR" sz="2800" dirty="0" err="1" smtClean="0">
                <a:latin typeface="Arial" pitchFamily="34" charset="0"/>
                <a:cs typeface="Arial" pitchFamily="34" charset="0"/>
              </a:rPr>
              <a:t>secreted</a:t>
            </a:r>
            <a:r>
              <a:rPr lang="fr-FR" sz="2800" dirty="0" smtClean="0">
                <a:latin typeface="Arial" pitchFamily="34" charset="0"/>
                <a:cs typeface="Arial" pitchFamily="34" charset="0"/>
              </a:rPr>
              <a:t> by the endocrine glands </a:t>
            </a:r>
            <a:r>
              <a:rPr lang="fr-FR" sz="2800" dirty="0" err="1" smtClean="0">
                <a:latin typeface="Arial" pitchFamily="34" charset="0"/>
                <a:cs typeface="Arial" pitchFamily="34" charset="0"/>
              </a:rPr>
              <a:t>into</a:t>
            </a:r>
            <a:r>
              <a:rPr lang="fr-FR" sz="2800" dirty="0" smtClean="0">
                <a:latin typeface="Arial" pitchFamily="34" charset="0"/>
                <a:cs typeface="Arial" pitchFamily="34" charset="0"/>
              </a:rPr>
              <a:t> the </a:t>
            </a:r>
            <a:r>
              <a:rPr lang="fr-FR" sz="2800" dirty="0" err="1" smtClean="0">
                <a:latin typeface="Arial" pitchFamily="34" charset="0"/>
                <a:cs typeface="Arial" pitchFamily="34" charset="0"/>
              </a:rPr>
              <a:t>blood</a:t>
            </a:r>
            <a:endParaRPr lang="fr-FR" sz="2800" dirty="0" smtClean="0">
              <a:latin typeface="Arial" pitchFamily="34" charset="0"/>
              <a:cs typeface="Arial" pitchFamily="34" charset="0"/>
            </a:endParaRPr>
          </a:p>
          <a:p>
            <a:pPr>
              <a:lnSpc>
                <a:spcPct val="150000"/>
              </a:lnSpc>
            </a:pPr>
            <a:r>
              <a:rPr lang="fr-FR" sz="2800" dirty="0" smtClean="0">
                <a:latin typeface="Arial" pitchFamily="34" charset="0"/>
                <a:cs typeface="Arial" pitchFamily="34" charset="0"/>
              </a:rPr>
              <a:t>The hormones are </a:t>
            </a:r>
            <a:r>
              <a:rPr lang="fr-FR" sz="2800" dirty="0" err="1" smtClean="0">
                <a:latin typeface="Arial" pitchFamily="34" charset="0"/>
                <a:cs typeface="Arial" pitchFamily="34" charset="0"/>
              </a:rPr>
              <a:t>carried</a:t>
            </a:r>
            <a:r>
              <a:rPr lang="fr-FR" sz="2800" dirty="0" smtClean="0">
                <a:latin typeface="Arial" pitchFamily="34" charset="0"/>
                <a:cs typeface="Arial" pitchFamily="34" charset="0"/>
              </a:rPr>
              <a:t> </a:t>
            </a:r>
            <a:r>
              <a:rPr lang="fr-FR" sz="2800" dirty="0" err="1" smtClean="0">
                <a:latin typeface="Arial" pitchFamily="34" charset="0"/>
                <a:cs typeface="Arial" pitchFamily="34" charset="0"/>
              </a:rPr>
              <a:t>through</a:t>
            </a:r>
            <a:r>
              <a:rPr lang="fr-FR" sz="2800" dirty="0" smtClean="0">
                <a:latin typeface="Arial" pitchFamily="34" charset="0"/>
                <a:cs typeface="Arial" pitchFamily="34" charset="0"/>
              </a:rPr>
              <a:t> the </a:t>
            </a:r>
            <a:r>
              <a:rPr lang="fr-FR" sz="2800" dirty="0" err="1" smtClean="0">
                <a:latin typeface="Arial" pitchFamily="34" charset="0"/>
                <a:cs typeface="Arial" pitchFamily="34" charset="0"/>
              </a:rPr>
              <a:t>bloodstream</a:t>
            </a:r>
            <a:r>
              <a:rPr lang="fr-FR" sz="2800" dirty="0" smtClean="0">
                <a:latin typeface="Arial" pitchFamily="34" charset="0"/>
                <a:cs typeface="Arial" pitchFamily="34" charset="0"/>
              </a:rPr>
              <a:t> to a </a:t>
            </a:r>
            <a:r>
              <a:rPr lang="fr-FR" sz="2800" dirty="0" err="1" smtClean="0">
                <a:latin typeface="Arial" pitchFamily="34" charset="0"/>
                <a:cs typeface="Arial" pitchFamily="34" charset="0"/>
              </a:rPr>
              <a:t>specific</a:t>
            </a:r>
            <a:r>
              <a:rPr lang="fr-FR" sz="2800" dirty="0" smtClean="0">
                <a:latin typeface="Arial" pitchFamily="34" charset="0"/>
                <a:cs typeface="Arial" pitchFamily="34" charset="0"/>
              </a:rPr>
              <a:t> place (an </a:t>
            </a:r>
            <a:r>
              <a:rPr lang="fr-FR" sz="2800" dirty="0" err="1" smtClean="0">
                <a:latin typeface="Arial" pitchFamily="34" charset="0"/>
                <a:cs typeface="Arial" pitchFamily="34" charset="0"/>
              </a:rPr>
              <a:t>organ</a:t>
            </a:r>
            <a:r>
              <a:rPr lang="fr-FR" sz="2800" dirty="0" smtClean="0">
                <a:latin typeface="Arial" pitchFamily="34" charset="0"/>
                <a:cs typeface="Arial" pitchFamily="34" charset="0"/>
              </a:rPr>
              <a:t> or a </a:t>
            </a:r>
            <a:r>
              <a:rPr lang="fr-FR" sz="2800" dirty="0" err="1" smtClean="0">
                <a:latin typeface="Arial" pitchFamily="34" charset="0"/>
                <a:cs typeface="Arial" pitchFamily="34" charset="0"/>
              </a:rPr>
              <a:t>receptor</a:t>
            </a:r>
            <a:r>
              <a:rPr lang="fr-FR" sz="2800" dirty="0" smtClean="0">
                <a:latin typeface="Arial" pitchFamily="34" charset="0"/>
                <a:cs typeface="Arial" pitchFamily="34" charset="0"/>
              </a:rPr>
              <a:t>)</a:t>
            </a:r>
          </a:p>
          <a:p>
            <a:pPr>
              <a:lnSpc>
                <a:spcPct val="150000"/>
              </a:lnSpc>
            </a:pPr>
            <a:r>
              <a:rPr lang="fr-FR" sz="2800" dirty="0" err="1" smtClean="0">
                <a:latin typeface="Arial" pitchFamily="34" charset="0"/>
                <a:cs typeface="Arial" pitchFamily="34" charset="0"/>
              </a:rPr>
              <a:t>Special</a:t>
            </a:r>
            <a:r>
              <a:rPr lang="fr-FR" sz="2800" dirty="0" smtClean="0">
                <a:latin typeface="Arial" pitchFamily="34" charset="0"/>
                <a:cs typeface="Arial" pitchFamily="34" charset="0"/>
              </a:rPr>
              <a:t> instructions ,</a:t>
            </a:r>
            <a:r>
              <a:rPr lang="fr-FR" sz="2800" dirty="0" err="1" smtClean="0">
                <a:latin typeface="Arial" pitchFamily="34" charset="0"/>
                <a:cs typeface="Arial" pitchFamily="34" charset="0"/>
              </a:rPr>
              <a:t>then</a:t>
            </a:r>
            <a:r>
              <a:rPr lang="fr-FR" sz="2800" dirty="0" smtClean="0">
                <a:latin typeface="Arial" pitchFamily="34" charset="0"/>
                <a:cs typeface="Arial" pitchFamily="34" charset="0"/>
              </a:rPr>
              <a:t> are </a:t>
            </a:r>
            <a:r>
              <a:rPr lang="fr-FR" sz="2800" dirty="0" err="1" smtClean="0">
                <a:latin typeface="Arial" pitchFamily="34" charset="0"/>
                <a:cs typeface="Arial" pitchFamily="34" charset="0"/>
              </a:rPr>
              <a:t>given</a:t>
            </a:r>
            <a:r>
              <a:rPr lang="fr-FR" sz="2800" dirty="0" smtClean="0">
                <a:latin typeface="Arial" pitchFamily="34" charset="0"/>
                <a:cs typeface="Arial" pitchFamily="34" charset="0"/>
              </a:rPr>
              <a:t> to the body </a:t>
            </a:r>
            <a:r>
              <a:rPr lang="fr-FR" sz="2800" dirty="0" err="1" smtClean="0">
                <a:latin typeface="Arial" pitchFamily="34" charset="0"/>
                <a:cs typeface="Arial" pitchFamily="34" charset="0"/>
              </a:rPr>
              <a:t>such</a:t>
            </a:r>
            <a:r>
              <a:rPr lang="fr-FR" sz="2800" dirty="0" smtClean="0">
                <a:latin typeface="Arial" pitchFamily="34" charset="0"/>
                <a:cs typeface="Arial" pitchFamily="34" charset="0"/>
              </a:rPr>
              <a:t> as </a:t>
            </a:r>
            <a:r>
              <a:rPr lang="fr-FR" sz="2800" dirty="0" err="1" smtClean="0">
                <a:latin typeface="Arial" pitchFamily="34" charset="0"/>
                <a:cs typeface="Arial" pitchFamily="34" charset="0"/>
              </a:rPr>
              <a:t>cell</a:t>
            </a:r>
            <a:r>
              <a:rPr lang="fr-FR" sz="2800" dirty="0" smtClean="0">
                <a:latin typeface="Arial" pitchFamily="34" charset="0"/>
                <a:cs typeface="Arial" pitchFamily="34" charset="0"/>
              </a:rPr>
              <a:t> division and </a:t>
            </a:r>
            <a:r>
              <a:rPr lang="fr-FR" sz="2800" dirty="0" err="1" smtClean="0">
                <a:latin typeface="Arial" pitchFamily="34" charset="0"/>
                <a:cs typeface="Arial" pitchFamily="34" charset="0"/>
              </a:rPr>
              <a:t>growth</a:t>
            </a:r>
            <a:r>
              <a:rPr lang="fr-FR" sz="2800" dirty="0" smtClean="0">
                <a:latin typeface="Arial" pitchFamily="34" charset="0"/>
                <a:cs typeface="Arial" pitchFamily="34" charset="0"/>
              </a:rPr>
              <a:t>, </a:t>
            </a:r>
            <a:r>
              <a:rPr lang="fr-FR" sz="2800" dirty="0" err="1" smtClean="0">
                <a:latin typeface="Arial" pitchFamily="34" charset="0"/>
                <a:cs typeface="Arial" pitchFamily="34" charset="0"/>
              </a:rPr>
              <a:t>acid</a:t>
            </a:r>
            <a:r>
              <a:rPr lang="fr-FR" sz="2800" dirty="0" smtClean="0">
                <a:latin typeface="Arial" pitchFamily="34" charset="0"/>
                <a:cs typeface="Arial" pitchFamily="34" charset="0"/>
              </a:rPr>
              <a:t> </a:t>
            </a:r>
            <a:r>
              <a:rPr lang="fr-FR" sz="2800" dirty="0" err="1" smtClean="0">
                <a:latin typeface="Arial" pitchFamily="34" charset="0"/>
                <a:cs typeface="Arial" pitchFamily="34" charset="0"/>
              </a:rPr>
              <a:t>secretion</a:t>
            </a:r>
            <a:r>
              <a:rPr lang="fr-FR" sz="2800" dirty="0" smtClean="0">
                <a:latin typeface="Arial" pitchFamily="34" charset="0"/>
                <a:cs typeface="Arial" pitchFamily="34" charset="0"/>
              </a:rPr>
              <a:t>…</a:t>
            </a:r>
            <a:endParaRPr lang="fr-F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85778"/>
            <a:ext cx="8229600" cy="857272"/>
          </a:xfrm>
        </p:spPr>
        <p:txBody>
          <a:bodyPr>
            <a:normAutofit/>
          </a:bodyPr>
          <a:lstStyle/>
          <a:p>
            <a:pPr algn="ctr"/>
            <a:r>
              <a:rPr lang="fr-FR" sz="4000" dirty="0" err="1" smtClean="0">
                <a:latin typeface="Arial" pitchFamily="34" charset="0"/>
                <a:cs typeface="Arial" pitchFamily="34" charset="0"/>
              </a:rPr>
              <a:t>Comparison</a:t>
            </a:r>
            <a:endParaRPr lang="fr-FR" sz="4000" dirty="0"/>
          </a:p>
        </p:txBody>
      </p:sp>
      <p:sp>
        <p:nvSpPr>
          <p:cNvPr id="3" name="Espace réservé du texte 2"/>
          <p:cNvSpPr>
            <a:spLocks noGrp="1"/>
          </p:cNvSpPr>
          <p:nvPr>
            <p:ph type="body" idx="1"/>
          </p:nvPr>
        </p:nvSpPr>
        <p:spPr/>
        <p:txBody>
          <a:bodyPr/>
          <a:lstStyle/>
          <a:p>
            <a:pPr algn="ctr"/>
            <a:r>
              <a:rPr lang="fr-FR" dirty="0" smtClean="0"/>
              <a:t>Endocrine system</a:t>
            </a:r>
            <a:endParaRPr lang="fr-FR" dirty="0"/>
          </a:p>
        </p:txBody>
      </p:sp>
      <p:sp>
        <p:nvSpPr>
          <p:cNvPr id="4" name="Espace réservé du texte 3"/>
          <p:cNvSpPr>
            <a:spLocks noGrp="1"/>
          </p:cNvSpPr>
          <p:nvPr>
            <p:ph type="body" sz="half" idx="3"/>
          </p:nvPr>
        </p:nvSpPr>
        <p:spPr/>
        <p:txBody>
          <a:bodyPr/>
          <a:lstStyle/>
          <a:p>
            <a:pPr algn="ctr"/>
            <a:r>
              <a:rPr lang="fr-FR" dirty="0" smtClean="0"/>
              <a:t>Mail system</a:t>
            </a:r>
            <a:endParaRPr lang="fr-FR" dirty="0"/>
          </a:p>
        </p:txBody>
      </p:sp>
      <p:sp>
        <p:nvSpPr>
          <p:cNvPr id="7" name="Espace réservé du contenu 4"/>
          <p:cNvSpPr>
            <a:spLocks noGrp="1"/>
          </p:cNvSpPr>
          <p:nvPr>
            <p:ph sz="quarter" idx="2"/>
          </p:nvPr>
        </p:nvSpPr>
        <p:spPr>
          <a:ln w="12700">
            <a:solidFill>
              <a:schemeClr val="tx1"/>
            </a:solidFill>
          </a:ln>
        </p:spPr>
        <p:txBody>
          <a:bodyPr>
            <a:normAutofit/>
          </a:bodyPr>
          <a:lstStyle/>
          <a:p>
            <a:pPr>
              <a:lnSpc>
                <a:spcPct val="150000"/>
              </a:lnSpc>
            </a:pPr>
            <a:r>
              <a:rPr lang="fr-FR" dirty="0" smtClean="0">
                <a:latin typeface="Arial" pitchFamily="34" charset="0"/>
                <a:cs typeface="Arial" pitchFamily="34" charset="0"/>
              </a:rPr>
              <a:t>The endocrine gland</a:t>
            </a:r>
          </a:p>
          <a:p>
            <a:pPr>
              <a:lnSpc>
                <a:spcPct val="150000"/>
              </a:lnSpc>
            </a:pPr>
            <a:r>
              <a:rPr lang="fr-FR" dirty="0" smtClean="0">
                <a:latin typeface="Arial" pitchFamily="34" charset="0"/>
                <a:cs typeface="Arial" pitchFamily="34" charset="0"/>
              </a:rPr>
              <a:t>The </a:t>
            </a:r>
            <a:r>
              <a:rPr lang="fr-FR" dirty="0" err="1" smtClean="0">
                <a:latin typeface="Arial" pitchFamily="34" charset="0"/>
                <a:cs typeface="Arial" pitchFamily="34" charset="0"/>
              </a:rPr>
              <a:t>bloodstream</a:t>
            </a:r>
            <a:endParaRPr lang="fr-FR" dirty="0" smtClean="0">
              <a:latin typeface="Arial" pitchFamily="34" charset="0"/>
              <a:cs typeface="Arial" pitchFamily="34" charset="0"/>
            </a:endParaRPr>
          </a:p>
          <a:p>
            <a:pPr>
              <a:lnSpc>
                <a:spcPct val="150000"/>
              </a:lnSpc>
            </a:pPr>
            <a:r>
              <a:rPr lang="fr-FR" dirty="0" err="1" smtClean="0">
                <a:latin typeface="Arial" pitchFamily="34" charset="0"/>
                <a:cs typeface="Arial" pitchFamily="34" charset="0"/>
              </a:rPr>
              <a:t>Reception</a:t>
            </a:r>
            <a:r>
              <a:rPr lang="fr-FR" dirty="0" smtClean="0">
                <a:latin typeface="Arial" pitchFamily="34" charset="0"/>
                <a:cs typeface="Arial" pitchFamily="34" charset="0"/>
              </a:rPr>
              <a:t> of hormones (</a:t>
            </a:r>
            <a:r>
              <a:rPr lang="fr-FR" dirty="0" err="1" smtClean="0">
                <a:latin typeface="Arial" pitchFamily="34" charset="0"/>
                <a:cs typeface="Arial" pitchFamily="34" charset="0"/>
              </a:rPr>
              <a:t>organ</a:t>
            </a:r>
            <a:r>
              <a:rPr lang="fr-FR" dirty="0" smtClean="0">
                <a:latin typeface="Arial" pitchFamily="34" charset="0"/>
                <a:cs typeface="Arial" pitchFamily="34" charset="0"/>
              </a:rPr>
              <a:t> or </a:t>
            </a:r>
            <a:r>
              <a:rPr lang="fr-FR" dirty="0" err="1" smtClean="0">
                <a:latin typeface="Arial" pitchFamily="34" charset="0"/>
                <a:cs typeface="Arial" pitchFamily="34" charset="0"/>
              </a:rPr>
              <a:t>receptor</a:t>
            </a:r>
            <a:r>
              <a:rPr lang="fr-FR" dirty="0" smtClean="0">
                <a:latin typeface="Arial" pitchFamily="34" charset="0"/>
                <a:cs typeface="Arial" pitchFamily="34" charset="0"/>
              </a:rPr>
              <a:t>)</a:t>
            </a:r>
          </a:p>
          <a:p>
            <a:pPr>
              <a:lnSpc>
                <a:spcPct val="150000"/>
              </a:lnSpc>
            </a:pPr>
            <a:r>
              <a:rPr lang="fr-FR" dirty="0" err="1" smtClean="0">
                <a:latin typeface="Arial" pitchFamily="34" charset="0"/>
                <a:cs typeface="Arial" pitchFamily="34" charset="0"/>
              </a:rPr>
              <a:t>Doing</a:t>
            </a:r>
            <a:r>
              <a:rPr lang="fr-FR" dirty="0" smtClean="0">
                <a:latin typeface="Arial" pitchFamily="34" charset="0"/>
                <a:cs typeface="Arial" pitchFamily="34" charset="0"/>
              </a:rPr>
              <a:t> </a:t>
            </a:r>
            <a:r>
              <a:rPr lang="fr-FR" dirty="0" err="1" smtClean="0">
                <a:latin typeface="Arial" pitchFamily="34" charset="0"/>
                <a:cs typeface="Arial" pitchFamily="34" charset="0"/>
              </a:rPr>
              <a:t>what</a:t>
            </a:r>
            <a:r>
              <a:rPr lang="fr-FR" dirty="0" smtClean="0">
                <a:latin typeface="Arial" pitchFamily="34" charset="0"/>
                <a:cs typeface="Arial" pitchFamily="34" charset="0"/>
              </a:rPr>
              <a:t> the hormone </a:t>
            </a:r>
            <a:r>
              <a:rPr lang="fr-FR" dirty="0" err="1" smtClean="0">
                <a:latin typeface="Arial" pitchFamily="34" charset="0"/>
                <a:cs typeface="Arial" pitchFamily="34" charset="0"/>
              </a:rPr>
              <a:t>suggets</a:t>
            </a:r>
            <a:r>
              <a:rPr lang="fr-FR" dirty="0" smtClean="0">
                <a:latin typeface="Arial" pitchFamily="34" charset="0"/>
                <a:cs typeface="Arial" pitchFamily="34" charset="0"/>
              </a:rPr>
              <a:t> to do</a:t>
            </a:r>
            <a:endParaRPr lang="fr-FR" dirty="0">
              <a:latin typeface="Arial" pitchFamily="34" charset="0"/>
              <a:cs typeface="Arial" pitchFamily="34" charset="0"/>
            </a:endParaRPr>
          </a:p>
        </p:txBody>
      </p:sp>
      <p:sp>
        <p:nvSpPr>
          <p:cNvPr id="9" name="Espace réservé du contenu 5"/>
          <p:cNvSpPr>
            <a:spLocks noGrp="1"/>
          </p:cNvSpPr>
          <p:nvPr>
            <p:ph sz="quarter" idx="4"/>
          </p:nvPr>
        </p:nvSpPr>
        <p:spPr>
          <a:ln w="12700">
            <a:solidFill>
              <a:schemeClr val="tx1"/>
            </a:solidFill>
          </a:ln>
        </p:spPr>
        <p:txBody>
          <a:bodyPr>
            <a:normAutofit/>
          </a:bodyPr>
          <a:lstStyle/>
          <a:p>
            <a:pPr>
              <a:lnSpc>
                <a:spcPct val="160000"/>
              </a:lnSpc>
            </a:pPr>
            <a:r>
              <a:rPr lang="fr-FR" dirty="0" smtClean="0">
                <a:latin typeface="Arial" pitchFamily="34" charset="0"/>
                <a:cs typeface="Arial" pitchFamily="34" charset="0"/>
              </a:rPr>
              <a:t>The </a:t>
            </a:r>
            <a:r>
              <a:rPr lang="fr-FR" dirty="0" err="1" smtClean="0">
                <a:latin typeface="Arial" pitchFamily="34" charset="0"/>
                <a:cs typeface="Arial" pitchFamily="34" charset="0"/>
              </a:rPr>
              <a:t>letter</a:t>
            </a:r>
            <a:r>
              <a:rPr lang="fr-FR" dirty="0" smtClean="0">
                <a:latin typeface="Arial" pitchFamily="34" charset="0"/>
                <a:cs typeface="Arial" pitchFamily="34" charset="0"/>
              </a:rPr>
              <a:t> in the </a:t>
            </a:r>
            <a:r>
              <a:rPr lang="fr-FR" dirty="0" err="1" smtClean="0">
                <a:latin typeface="Arial" pitchFamily="34" charset="0"/>
                <a:cs typeface="Arial" pitchFamily="34" charset="0"/>
              </a:rPr>
              <a:t>mailbox</a:t>
            </a:r>
            <a:endParaRPr lang="fr-FR" dirty="0" smtClean="0">
              <a:latin typeface="Arial" pitchFamily="34" charset="0"/>
              <a:cs typeface="Arial" pitchFamily="34" charset="0"/>
            </a:endParaRPr>
          </a:p>
          <a:p>
            <a:pPr>
              <a:lnSpc>
                <a:spcPct val="160000"/>
              </a:lnSpc>
            </a:pPr>
            <a:r>
              <a:rPr lang="fr-FR" dirty="0" smtClean="0">
                <a:latin typeface="Arial" pitchFamily="34" charset="0"/>
                <a:cs typeface="Arial" pitchFamily="34" charset="0"/>
              </a:rPr>
              <a:t>The mail carrier</a:t>
            </a:r>
          </a:p>
          <a:p>
            <a:pPr>
              <a:lnSpc>
                <a:spcPct val="160000"/>
              </a:lnSpc>
            </a:pPr>
            <a:r>
              <a:rPr lang="fr-FR" dirty="0" err="1" smtClean="0">
                <a:latin typeface="Arial" pitchFamily="34" charset="0"/>
                <a:cs typeface="Arial" pitchFamily="34" charset="0"/>
              </a:rPr>
              <a:t>Reception</a:t>
            </a:r>
            <a:r>
              <a:rPr lang="fr-FR" dirty="0" smtClean="0">
                <a:latin typeface="Arial" pitchFamily="34" charset="0"/>
                <a:cs typeface="Arial" pitchFamily="34" charset="0"/>
              </a:rPr>
              <a:t> of the mail (</a:t>
            </a:r>
            <a:r>
              <a:rPr lang="fr-FR" dirty="0" err="1" smtClean="0">
                <a:latin typeface="Arial" pitchFamily="34" charset="0"/>
                <a:cs typeface="Arial" pitchFamily="34" charset="0"/>
              </a:rPr>
              <a:t>letter</a:t>
            </a:r>
            <a:r>
              <a:rPr lang="fr-FR" dirty="0" smtClean="0">
                <a:latin typeface="Arial" pitchFamily="34" charset="0"/>
                <a:cs typeface="Arial" pitchFamily="34" charset="0"/>
              </a:rPr>
              <a:t>/message)</a:t>
            </a:r>
          </a:p>
          <a:p>
            <a:pPr>
              <a:lnSpc>
                <a:spcPct val="160000"/>
              </a:lnSpc>
            </a:pPr>
            <a:r>
              <a:rPr lang="fr-FR" dirty="0" smtClean="0">
                <a:latin typeface="Arial" pitchFamily="34" charset="0"/>
                <a:cs typeface="Arial" pitchFamily="34" charset="0"/>
              </a:rPr>
              <a:t>Reading the message / </a:t>
            </a:r>
            <a:r>
              <a:rPr lang="fr-FR" dirty="0" err="1" smtClean="0">
                <a:latin typeface="Arial" pitchFamily="34" charset="0"/>
                <a:cs typeface="Arial" pitchFamily="34" charset="0"/>
              </a:rPr>
              <a:t>Reaction</a:t>
            </a:r>
            <a:endParaRPr lang="fr-F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285728"/>
            <a:ext cx="8229600" cy="1143000"/>
          </a:xfrm>
        </p:spPr>
        <p:txBody>
          <a:bodyPr/>
          <a:lstStyle/>
          <a:p>
            <a:r>
              <a:rPr lang="fr-FR" dirty="0" smtClean="0"/>
              <a:t>Hormones &amp; Glands</a:t>
            </a:r>
            <a:endParaRPr lang="fr-FR" dirty="0"/>
          </a:p>
        </p:txBody>
      </p:sp>
      <p:sp>
        <p:nvSpPr>
          <p:cNvPr id="6" name="Espace réservé du contenu 5"/>
          <p:cNvSpPr>
            <a:spLocks noGrp="1"/>
          </p:cNvSpPr>
          <p:nvPr>
            <p:ph idx="1"/>
          </p:nvPr>
        </p:nvSpPr>
        <p:spPr>
          <a:xfrm>
            <a:off x="457200" y="1571612"/>
            <a:ext cx="8229600" cy="4714908"/>
          </a:xfrm>
        </p:spPr>
        <p:txBody>
          <a:bodyPr>
            <a:normAutofit/>
          </a:bodyPr>
          <a:lstStyle/>
          <a:p>
            <a:pPr marL="514350" indent="-514350" algn="just">
              <a:lnSpc>
                <a:spcPct val="150000"/>
              </a:lnSpc>
              <a:buNone/>
            </a:pPr>
            <a:r>
              <a:rPr lang="en-US" sz="2400" b="1" dirty="0" smtClean="0">
                <a:latin typeface="Arial" pitchFamily="34" charset="0"/>
                <a:cs typeface="Arial" pitchFamily="34" charset="0"/>
              </a:rPr>
              <a:t>1- Hormones : </a:t>
            </a:r>
            <a:r>
              <a:rPr lang="en-US" sz="2000" dirty="0" smtClean="0">
                <a:latin typeface="Arial" pitchFamily="34" charset="0"/>
                <a:cs typeface="Arial" pitchFamily="34" charset="0"/>
              </a:rPr>
              <a:t>are endogenous messengers secreted from the glands of the endocrine system, they are specific in that, each hormone causes a response in a specific target organ or group of cells rather than on the body as a whole. </a:t>
            </a:r>
            <a:endParaRPr lang="en-US" sz="2400" dirty="0" smtClean="0">
              <a:latin typeface="Arial" pitchFamily="34" charset="0"/>
              <a:cs typeface="Arial" pitchFamily="34" charset="0"/>
            </a:endParaRPr>
          </a:p>
          <a:p>
            <a:pPr lvl="2" algn="just">
              <a:lnSpc>
                <a:spcPct val="150000"/>
              </a:lnSpc>
            </a:pPr>
            <a:r>
              <a:rPr lang="en-US" sz="2000" b="1" dirty="0" smtClean="0">
                <a:latin typeface="Arial" pitchFamily="34" charset="0"/>
                <a:cs typeface="Arial" pitchFamily="34" charset="0"/>
              </a:rPr>
              <a:t>Exocrine hormones</a:t>
            </a:r>
            <a:r>
              <a:rPr lang="en-US" sz="2000" dirty="0" smtClean="0">
                <a:latin typeface="Arial" pitchFamily="34" charset="0"/>
                <a:cs typeface="Arial" pitchFamily="34" charset="0"/>
              </a:rPr>
              <a:t> are secreted via a duct into the blood and usually effect a distant organ or tissue.</a:t>
            </a:r>
          </a:p>
          <a:p>
            <a:pPr lvl="2" algn="just">
              <a:lnSpc>
                <a:spcPct val="150000"/>
              </a:lnSpc>
            </a:pPr>
            <a:r>
              <a:rPr lang="en-US" sz="2000" dirty="0" smtClean="0">
                <a:latin typeface="Arial" pitchFamily="34" charset="0"/>
                <a:cs typeface="Arial" pitchFamily="34" charset="0"/>
              </a:rPr>
              <a:t> </a:t>
            </a:r>
            <a:r>
              <a:rPr lang="en-US" sz="2000" b="1" dirty="0" smtClean="0">
                <a:latin typeface="Arial" pitchFamily="34" charset="0"/>
                <a:cs typeface="Arial" pitchFamily="34" charset="0"/>
              </a:rPr>
              <a:t>Endocrine hormones </a:t>
            </a:r>
            <a:r>
              <a:rPr lang="en-US" sz="2000" dirty="0" smtClean="0">
                <a:latin typeface="Arial" pitchFamily="34" charset="0"/>
                <a:cs typeface="Arial" pitchFamily="34" charset="0"/>
              </a:rPr>
              <a:t>are secreted within the tissue (rather than via a duct) and enter the blood stream via capillaries.</a:t>
            </a:r>
            <a:endParaRPr lang="fr-FR" sz="2000" dirty="0" smtClean="0">
              <a:latin typeface="Arial" pitchFamily="34" charset="0"/>
              <a:cs typeface="Arial" pitchFamily="34" charset="0"/>
            </a:endParaRPr>
          </a:p>
          <a:p>
            <a:pPr algn="just">
              <a:lnSpc>
                <a:spcPct val="150000"/>
              </a:lnSpc>
              <a:buNone/>
            </a:pPr>
            <a:endParaRPr lang="fr-FR" sz="2400" dirty="0">
              <a:latin typeface="Arial" pitchFamily="34" charset="0"/>
              <a:cs typeface="Arial" pitchFamily="34" charset="0"/>
            </a:endParaRPr>
          </a:p>
        </p:txBody>
      </p:sp>
      <p:pic>
        <p:nvPicPr>
          <p:cNvPr id="6146" name="Picture 2" descr="Testosterone"/>
          <p:cNvPicPr>
            <a:picLocks noChangeAspect="1" noChangeArrowheads="1"/>
          </p:cNvPicPr>
          <p:nvPr/>
        </p:nvPicPr>
        <p:blipFill>
          <a:blip r:embed="rId2" cstate="print"/>
          <a:srcRect/>
          <a:stretch>
            <a:fillRect/>
          </a:stretch>
        </p:blipFill>
        <p:spPr bwMode="auto">
          <a:xfrm>
            <a:off x="6357950" y="571480"/>
            <a:ext cx="2500330" cy="107157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3301"/>
            <a:ext cx="8229600" cy="4525963"/>
          </a:xfrm>
        </p:spPr>
        <p:txBody>
          <a:bodyPr anchor="ctr">
            <a:normAutofit/>
          </a:bodyPr>
          <a:lstStyle/>
          <a:p>
            <a:pPr>
              <a:lnSpc>
                <a:spcPct val="150000"/>
              </a:lnSpc>
              <a:buNone/>
            </a:pPr>
            <a:r>
              <a:rPr lang="en-US" sz="2800" b="1" dirty="0" smtClean="0">
                <a:latin typeface="Arial" pitchFamily="34" charset="0"/>
                <a:cs typeface="Arial" pitchFamily="34" charset="0"/>
              </a:rPr>
              <a:t>2- Glands: </a:t>
            </a:r>
            <a:r>
              <a:rPr lang="en-US" sz="2800" dirty="0" smtClean="0">
                <a:latin typeface="Arial" pitchFamily="34" charset="0"/>
                <a:cs typeface="Arial" pitchFamily="34" charset="0"/>
              </a:rPr>
              <a:t>discharge hormones directly into the bloodstream. They have built in feedback mechanisms that maintain a proper balance of hormones, and prevent excess hormone secretion.</a:t>
            </a:r>
            <a:endParaRPr lang="fr-F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454</TotalTime>
  <Words>349</Words>
  <PresentationFormat>Affichage à l'écran (4:3)</PresentationFormat>
  <Paragraphs>60</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Débit</vt:lpstr>
      <vt:lpstr>THE ENDOCRINE SYSTEM</vt:lpstr>
      <vt:lpstr>The main objectif</vt:lpstr>
      <vt:lpstr>Introduction</vt:lpstr>
      <vt:lpstr>DEFINITIONS</vt:lpstr>
      <vt:lpstr>Diapositive 5</vt:lpstr>
      <vt:lpstr>How it works?</vt:lpstr>
      <vt:lpstr>Comparison</vt:lpstr>
      <vt:lpstr>Hormones &amp; Glands</vt:lpstr>
      <vt:lpstr>Diapositive 9</vt:lpstr>
      <vt:lpstr>The major endocrine glands</vt:lpstr>
      <vt:lpstr>Diapositive 11</vt:lpstr>
      <vt:lpstr>Diapositive 12</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HP</cp:lastModifiedBy>
  <cp:revision>41</cp:revision>
  <dcterms:created xsi:type="dcterms:W3CDTF">2023-02-06T20:07:57Z</dcterms:created>
  <dcterms:modified xsi:type="dcterms:W3CDTF">2023-02-08T12:00:38Z</dcterms:modified>
</cp:coreProperties>
</file>