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4" r:id="rId7"/>
    <p:sldId id="265" r:id="rId8"/>
    <p:sldId id="261" r:id="rId9"/>
    <p:sldId id="263"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23/02/2023</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23/02/2023</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23/02/2023</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23/02/2023</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23/02/2023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23/02/2023</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latin typeface="Times New Roman" pitchFamily="18" charset="0"/>
                <a:cs typeface="Times New Roman" pitchFamily="18" charset="0"/>
              </a:rPr>
              <a:t>THE ENDOCRINE DISORDERS</a:t>
            </a:r>
            <a:endParaRPr lang="fr-FR" dirty="0">
              <a:latin typeface="Times New Roman" pitchFamily="18" charset="0"/>
              <a:cs typeface="Times New Roman" pitchFamily="18" charset="0"/>
            </a:endParaRPr>
          </a:p>
        </p:txBody>
      </p:sp>
      <p:sp>
        <p:nvSpPr>
          <p:cNvPr id="3" name="Sous-titre 2"/>
          <p:cNvSpPr>
            <a:spLocks noGrp="1"/>
          </p:cNvSpPr>
          <p:nvPr>
            <p:ph type="subTitle" idx="1"/>
          </p:nvPr>
        </p:nvSpPr>
        <p:spPr>
          <a:xfrm>
            <a:off x="4286248" y="3357562"/>
            <a:ext cx="3143272" cy="1571636"/>
          </a:xfrm>
        </p:spPr>
        <p:txBody>
          <a:bodyPr anchor="t">
            <a:noAutofit/>
          </a:bodyPr>
          <a:lstStyle/>
          <a:p>
            <a:pPr algn="ctr"/>
            <a:endParaRPr lang="fr-FR" sz="2800" i="1" dirty="0" smtClean="0">
              <a:latin typeface="Times New Roman" pitchFamily="18" charset="0"/>
              <a:cs typeface="Times New Roman" pitchFamily="18" charset="0"/>
            </a:endParaRPr>
          </a:p>
          <a:p>
            <a:pPr algn="ctr"/>
            <a:r>
              <a:rPr lang="fr-FR" sz="2800" i="1" dirty="0" smtClean="0">
                <a:latin typeface="Times New Roman" pitchFamily="18" charset="0"/>
                <a:cs typeface="Times New Roman" pitchFamily="18" charset="0"/>
              </a:rPr>
              <a:t> Causes, </a:t>
            </a:r>
            <a:r>
              <a:rPr lang="fr-FR" sz="2800" i="1" dirty="0" err="1" smtClean="0">
                <a:latin typeface="Times New Roman" pitchFamily="18" charset="0"/>
                <a:cs typeface="Times New Roman" pitchFamily="18" charset="0"/>
              </a:rPr>
              <a:t>Risk</a:t>
            </a: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factors</a:t>
            </a:r>
            <a:r>
              <a:rPr lang="fr-FR" sz="2800" i="1" dirty="0" smtClean="0">
                <a:latin typeface="Times New Roman" pitchFamily="18" charset="0"/>
                <a:cs typeface="Times New Roman" pitchFamily="18" charset="0"/>
              </a:rPr>
              <a:t> &amp; Investigations </a:t>
            </a:r>
            <a:endParaRPr lang="fr-FR" sz="2800" i="1" dirty="0">
              <a:latin typeface="Times New Roman" pitchFamily="18" charset="0"/>
              <a:cs typeface="Times New Roman" pitchFamily="18" charset="0"/>
            </a:endParaRPr>
          </a:p>
        </p:txBody>
      </p:sp>
      <p:pic>
        <p:nvPicPr>
          <p:cNvPr id="4" name="Image 3" descr="C:\Users\user\Documents\Logo-Univ_Tlemcen.png"/>
          <p:cNvPicPr/>
          <p:nvPr/>
        </p:nvPicPr>
        <p:blipFill>
          <a:blip r:embed="rId2">
            <a:extLst>
              <a:ext uri="{28A0092B-C50C-407E-A947-70E740481C1C}">
                <a14:useLocalDpi xmlns:a14="http://schemas.microsoft.com/office/drawing/2010/main" xmlns="" val="0"/>
              </a:ext>
            </a:extLst>
          </a:blip>
          <a:srcRect/>
          <a:stretch>
            <a:fillRect/>
          </a:stretch>
        </p:blipFill>
        <p:spPr bwMode="auto">
          <a:xfrm>
            <a:off x="5357818" y="428604"/>
            <a:ext cx="1036320" cy="1218059"/>
          </a:xfrm>
          <a:prstGeom prst="rect">
            <a:avLst/>
          </a:prstGeom>
          <a:noFill/>
          <a:ln>
            <a:noFill/>
          </a:ln>
        </p:spPr>
      </p:pic>
      <p:pic>
        <p:nvPicPr>
          <p:cNvPr id="10242" name="Picture 2" descr="Endocrine system vector illustration. Inner hormonal organ educational scheme Endocrine system vector illustration. Inner hormonal organ educational scheme. Medical diagram with glands and hormone brain parts. Collection with liver, pancreas, thymus and testicles as regulators. endocrine system stock illustrations"/>
          <p:cNvPicPr>
            <a:picLocks noChangeAspect="1" noChangeArrowheads="1"/>
          </p:cNvPicPr>
          <p:nvPr/>
        </p:nvPicPr>
        <p:blipFill>
          <a:blip r:embed="rId3"/>
          <a:srcRect/>
          <a:stretch>
            <a:fillRect/>
          </a:stretch>
        </p:blipFill>
        <p:spPr bwMode="auto">
          <a:xfrm>
            <a:off x="0" y="0"/>
            <a:ext cx="3214678"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3600" dirty="0" err="1" smtClean="0">
                <a:latin typeface="Times New Roman" pitchFamily="18" charset="0"/>
                <a:cs typeface="Times New Roman" pitchFamily="18" charset="0"/>
              </a:rPr>
              <a:t>references</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71612"/>
            <a:ext cx="7615262" cy="4071966"/>
          </a:xfrm>
        </p:spPr>
        <p:txBody>
          <a:bodyPr anchor="ctr">
            <a:normAutofit fontScale="85000" lnSpcReduction="20000"/>
          </a:bodyPr>
          <a:lstStyle/>
          <a:p>
            <a:pPr algn="just">
              <a:lnSpc>
                <a:spcPct val="150000"/>
              </a:lnSpc>
            </a:pPr>
            <a:r>
              <a:rPr lang="fr-FR" dirty="0" smtClean="0"/>
              <a:t>https://www.farnorthsurgery.com</a:t>
            </a:r>
          </a:p>
          <a:p>
            <a:pPr algn="just">
              <a:lnSpc>
                <a:spcPct val="150000"/>
              </a:lnSpc>
            </a:pPr>
            <a:r>
              <a:rPr lang="fr-FR" dirty="0" smtClean="0"/>
              <a:t>https://www.southsydneymedicalspecialists.com.au/general-endocrine-conditions</a:t>
            </a:r>
          </a:p>
          <a:p>
            <a:pPr algn="just">
              <a:lnSpc>
                <a:spcPct val="150000"/>
              </a:lnSpc>
            </a:pPr>
            <a:r>
              <a:rPr lang="fr-FR" dirty="0" smtClean="0"/>
              <a:t>https://www.mercy.net/service/endocrine-disorder-tests/</a:t>
            </a:r>
          </a:p>
          <a:p>
            <a:pPr algn="just">
              <a:lnSpc>
                <a:spcPct val="150000"/>
              </a:lnSpc>
            </a:pPr>
            <a:r>
              <a:rPr lang="fr-FR" dirty="0" smtClean="0"/>
              <a:t>https://</a:t>
            </a:r>
            <a:r>
              <a:rPr lang="fr-FR" dirty="0" smtClean="0"/>
              <a:t>www.farnorthsurgery.com/blog/endocrine-disorders-causes-risk-factors-and-prevention</a:t>
            </a:r>
          </a:p>
          <a:p>
            <a:pPr algn="just">
              <a:lnSpc>
                <a:spcPct val="150000"/>
              </a:lnSpc>
            </a:pPr>
            <a:r>
              <a:rPr lang="fr-FR" dirty="0" smtClean="0"/>
              <a:t>https://www.istockphoto.com/photos/endocrine-system</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3200" dirty="0" err="1" smtClean="0">
                <a:latin typeface="Times New Roman" pitchFamily="18" charset="0"/>
                <a:cs typeface="Times New Roman" pitchFamily="18" charset="0"/>
              </a:rPr>
              <a:t>What</a:t>
            </a:r>
            <a:r>
              <a:rPr lang="fr-FR" sz="3200" dirty="0" smtClean="0">
                <a:latin typeface="Times New Roman" pitchFamily="18" charset="0"/>
                <a:cs typeface="Times New Roman" pitchFamily="18" charset="0"/>
              </a:rPr>
              <a:t>  are endocrine </a:t>
            </a:r>
            <a:r>
              <a:rPr lang="fr-FR" sz="3200" dirty="0" err="1" smtClean="0">
                <a:latin typeface="Times New Roman" pitchFamily="18" charset="0"/>
                <a:cs typeface="Times New Roman" pitchFamily="18" charset="0"/>
              </a:rPr>
              <a:t>disorders</a:t>
            </a:r>
            <a:r>
              <a:rPr lang="fr-FR"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chor="ctr">
            <a:normAutofit fontScale="85000" lnSpcReduction="10000"/>
          </a:bodyPr>
          <a:lstStyle/>
          <a:p>
            <a:pPr algn="just">
              <a:lnSpc>
                <a:spcPct val="150000"/>
              </a:lnSpc>
            </a:pP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endocrine glands are </a:t>
            </a:r>
            <a:r>
              <a:rPr lang="fr-FR" dirty="0" err="1" smtClean="0">
                <a:latin typeface="Times New Roman" pitchFamily="18" charset="0"/>
                <a:cs typeface="Times New Roman" pitchFamily="18" charset="0"/>
              </a:rPr>
              <a:t>responsible</a:t>
            </a:r>
            <a:r>
              <a:rPr lang="fr-FR" dirty="0" smtClean="0">
                <a:latin typeface="Times New Roman" pitchFamily="18" charset="0"/>
                <a:cs typeface="Times New Roman" pitchFamily="18" charset="0"/>
              </a:rPr>
              <a:t> for </a:t>
            </a:r>
            <a:r>
              <a:rPr lang="fr-FR" dirty="0" err="1" smtClean="0">
                <a:latin typeface="Times New Roman" pitchFamily="18" charset="0"/>
                <a:cs typeface="Times New Roman" pitchFamily="18" charset="0"/>
              </a:rPr>
              <a:t>making</a:t>
            </a:r>
            <a:r>
              <a:rPr lang="fr-FR" dirty="0" smtClean="0">
                <a:latin typeface="Times New Roman" pitchFamily="18" charset="0"/>
                <a:cs typeface="Times New Roman" pitchFamily="18" charset="0"/>
              </a:rPr>
              <a:t> the hormones </a:t>
            </a: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body </a:t>
            </a:r>
            <a:r>
              <a:rPr lang="fr-FR" dirty="0" err="1" smtClean="0">
                <a:latin typeface="Times New Roman" pitchFamily="18" charset="0"/>
                <a:cs typeface="Times New Roman" pitchFamily="18" charset="0"/>
              </a:rPr>
              <a:t>needs</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regulating</a:t>
            </a:r>
            <a:r>
              <a:rPr lang="fr-FR" dirty="0" smtClean="0">
                <a:latin typeface="Times New Roman" pitchFamily="18" charset="0"/>
                <a:cs typeface="Times New Roman" pitchFamily="18" charset="0"/>
              </a:rPr>
              <a:t> how </a:t>
            </a:r>
            <a:r>
              <a:rPr lang="fr-FR" dirty="0" err="1" smtClean="0">
                <a:latin typeface="Times New Roman" pitchFamily="18" charset="0"/>
                <a:cs typeface="Times New Roman" pitchFamily="18" charset="0"/>
              </a:rPr>
              <a:t>they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work</a:t>
            </a:r>
            <a:r>
              <a:rPr lang="fr-FR" dirty="0" smtClean="0">
                <a:latin typeface="Times New Roman" pitchFamily="18" charset="0"/>
                <a:cs typeface="Times New Roman" pitchFamily="18" charset="0"/>
              </a:rPr>
              <a:t>. </a:t>
            </a:r>
          </a:p>
          <a:p>
            <a:pPr algn="just">
              <a:lnSpc>
                <a:spcPct val="150000"/>
              </a:lnSpc>
            </a:pPr>
            <a:r>
              <a:rPr lang="fr-FR" dirty="0" err="1" smtClean="0">
                <a:latin typeface="Times New Roman" pitchFamily="18" charset="0"/>
                <a:cs typeface="Times New Roman" pitchFamily="18" charset="0"/>
              </a:rPr>
              <a:t>These</a:t>
            </a:r>
            <a:r>
              <a:rPr lang="fr-FR" dirty="0" smtClean="0">
                <a:latin typeface="Times New Roman" pitchFamily="18" charset="0"/>
                <a:cs typeface="Times New Roman" pitchFamily="18" charset="0"/>
              </a:rPr>
              <a:t> glands </a:t>
            </a:r>
            <a:r>
              <a:rPr lang="fr-FR" dirty="0" err="1" smtClean="0">
                <a:latin typeface="Times New Roman" pitchFamily="18" charset="0"/>
                <a:cs typeface="Times New Roman" pitchFamily="18" charset="0"/>
              </a:rPr>
              <a:t>include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thyroid</a:t>
            </a:r>
            <a:r>
              <a:rPr lang="fr-FR" dirty="0" smtClean="0">
                <a:latin typeface="Times New Roman" pitchFamily="18" charset="0"/>
                <a:cs typeface="Times New Roman" pitchFamily="18" charset="0"/>
              </a:rPr>
              <a:t> gland, </a:t>
            </a:r>
            <a:r>
              <a:rPr lang="fr-FR" dirty="0" err="1" smtClean="0">
                <a:latin typeface="Times New Roman" pitchFamily="18" charset="0"/>
                <a:cs typeface="Times New Roman" pitchFamily="18" charset="0"/>
              </a:rPr>
              <a:t>pituitary</a:t>
            </a:r>
            <a:r>
              <a:rPr lang="fr-FR" dirty="0" smtClean="0">
                <a:latin typeface="Times New Roman" pitchFamily="18" charset="0"/>
                <a:cs typeface="Times New Roman" pitchFamily="18" charset="0"/>
              </a:rPr>
              <a:t> gland and </a:t>
            </a:r>
            <a:r>
              <a:rPr lang="fr-FR" dirty="0" err="1" smtClean="0">
                <a:latin typeface="Times New Roman" pitchFamily="18" charset="0"/>
                <a:cs typeface="Times New Roman" pitchFamily="18" charset="0"/>
              </a:rPr>
              <a:t>adrenal</a:t>
            </a:r>
            <a:r>
              <a:rPr lang="fr-FR" dirty="0" smtClean="0">
                <a:latin typeface="Times New Roman" pitchFamily="18" charset="0"/>
                <a:cs typeface="Times New Roman" pitchFamily="18" charset="0"/>
              </a:rPr>
              <a:t> glands. </a:t>
            </a:r>
          </a:p>
          <a:p>
            <a:pPr algn="just">
              <a:lnSpc>
                <a:spcPct val="150000"/>
              </a:lnSpc>
            </a:pPr>
            <a:r>
              <a:rPr lang="fr-FR" dirty="0" smtClean="0">
                <a:latin typeface="Times New Roman" pitchFamily="18" charset="0"/>
                <a:cs typeface="Times New Roman" pitchFamily="18" charset="0"/>
              </a:rPr>
              <a:t>Endocrine </a:t>
            </a:r>
            <a:r>
              <a:rPr lang="fr-FR" dirty="0" err="1" smtClean="0">
                <a:latin typeface="Times New Roman" pitchFamily="18" charset="0"/>
                <a:cs typeface="Times New Roman" pitchFamily="18" charset="0"/>
              </a:rPr>
              <a:t>disorders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happen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when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endocrine glands </a:t>
            </a:r>
            <a:r>
              <a:rPr lang="fr-FR" dirty="0" err="1" smtClean="0">
                <a:latin typeface="Times New Roman" pitchFamily="18" charset="0"/>
                <a:cs typeface="Times New Roman" pitchFamily="18" charset="0"/>
              </a:rPr>
              <a:t>produce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too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many</a:t>
            </a:r>
            <a:r>
              <a:rPr lang="fr-FR" dirty="0" smtClean="0">
                <a:latin typeface="Times New Roman" pitchFamily="18" charset="0"/>
                <a:cs typeface="Times New Roman" pitchFamily="18" charset="0"/>
              </a:rPr>
              <a:t> – or not </a:t>
            </a:r>
            <a:r>
              <a:rPr lang="fr-FR" dirty="0" err="1" smtClean="0">
                <a:latin typeface="Times New Roman" pitchFamily="18" charset="0"/>
                <a:cs typeface="Times New Roman" pitchFamily="18" charset="0"/>
              </a:rPr>
              <a:t>enough</a:t>
            </a:r>
            <a:r>
              <a:rPr lang="fr-FR" dirty="0" smtClean="0">
                <a:latin typeface="Times New Roman" pitchFamily="18" charset="0"/>
                <a:cs typeface="Times New Roman" pitchFamily="18" charset="0"/>
              </a:rPr>
              <a:t> – of the hormones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keep</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body </a:t>
            </a:r>
            <a:r>
              <a:rPr lang="fr-FR" dirty="0" err="1" smtClean="0">
                <a:latin typeface="Times New Roman" pitchFamily="18" charset="0"/>
                <a:cs typeface="Times New Roman" pitchFamily="18" charset="0"/>
              </a:rPr>
              <a:t>functioning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correctly</a:t>
            </a:r>
            <a:r>
              <a:rPr lang="fr-FR" dirty="0" smtClean="0">
                <a:latin typeface="Times New Roman" pitchFamily="18" charset="0"/>
                <a:cs typeface="Times New Roman" pitchFamily="18" charset="0"/>
              </a:rPr>
              <a:t>. </a:t>
            </a:r>
          </a:p>
          <a:p>
            <a:pPr algn="just">
              <a:lnSpc>
                <a:spcPct val="150000"/>
              </a:lnSpc>
            </a:pPr>
            <a:r>
              <a:rPr lang="en-US" dirty="0" smtClean="0">
                <a:latin typeface="Times New Roman" pitchFamily="18" charset="0"/>
                <a:cs typeface="Times New Roman" pitchFamily="18" charset="0"/>
              </a:rPr>
              <a:t>Hormonal imbalance can lead to various endocrine disorders.</a:t>
            </a:r>
            <a:endParaRPr lang="fr-FR" dirty="0">
              <a:latin typeface="Times New Roman" pitchFamily="18" charset="0"/>
              <a:cs typeface="Times New Roman" pitchFamily="18" charset="0"/>
            </a:endParaRPr>
          </a:p>
        </p:txBody>
      </p:sp>
      <p:pic>
        <p:nvPicPr>
          <p:cNvPr id="4" name="Image 3" descr="Endocrine Services South Sydney Medical Specialists.png"/>
          <p:cNvPicPr/>
          <p:nvPr/>
        </p:nvPicPr>
        <p:blipFill>
          <a:blip r:embed="rId2"/>
          <a:srcRect/>
          <a:stretch>
            <a:fillRect/>
          </a:stretch>
        </p:blipFill>
        <p:spPr bwMode="auto">
          <a:xfrm>
            <a:off x="5143504" y="0"/>
            <a:ext cx="2643206" cy="178592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3200" dirty="0" err="1" smtClean="0">
                <a:latin typeface="Times New Roman" pitchFamily="18" charset="0"/>
                <a:cs typeface="Times New Roman" pitchFamily="18" charset="0"/>
              </a:rPr>
              <a:t>Some</a:t>
            </a:r>
            <a:r>
              <a:rPr lang="fr-FR" sz="3200" dirty="0" smtClean="0">
                <a:latin typeface="Times New Roman" pitchFamily="18" charset="0"/>
                <a:cs typeface="Times New Roman" pitchFamily="18" charset="0"/>
              </a:rPr>
              <a:t> Types of Endocrine </a:t>
            </a:r>
            <a:r>
              <a:rPr lang="fr-FR" sz="3200" dirty="0" err="1" smtClean="0">
                <a:latin typeface="Times New Roman" pitchFamily="18" charset="0"/>
                <a:cs typeface="Times New Roman" pitchFamily="18" charset="0"/>
              </a:rPr>
              <a:t>Disorders</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725952"/>
            <a:ext cx="7239000" cy="4846320"/>
          </a:xfrm>
        </p:spPr>
        <p:txBody>
          <a:bodyPr anchor="ctr">
            <a:normAutofit fontScale="92500" lnSpcReduction="20000"/>
          </a:bodyPr>
          <a:lstStyle/>
          <a:p>
            <a:pPr algn="just">
              <a:lnSpc>
                <a:spcPct val="150000"/>
              </a:lnSpc>
            </a:pPr>
            <a:r>
              <a:rPr lang="fr-FR" b="1" dirty="0" err="1" smtClean="0">
                <a:latin typeface="Times New Roman" pitchFamily="18" charset="0"/>
                <a:cs typeface="Times New Roman" pitchFamily="18" charset="0"/>
              </a:rPr>
              <a:t>Adrenal</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Insufficiency</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the </a:t>
            </a:r>
            <a:r>
              <a:rPr lang="fr-FR" dirty="0" err="1" smtClean="0">
                <a:latin typeface="Times New Roman" pitchFamily="18" charset="0"/>
                <a:cs typeface="Times New Roman" pitchFamily="18" charset="0"/>
              </a:rPr>
              <a:t>body's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adrenal</a:t>
            </a:r>
            <a:r>
              <a:rPr lang="fr-FR" dirty="0" smtClean="0">
                <a:latin typeface="Times New Roman" pitchFamily="18" charset="0"/>
                <a:cs typeface="Times New Roman" pitchFamily="18" charset="0"/>
              </a:rPr>
              <a:t> glands </a:t>
            </a:r>
            <a:r>
              <a:rPr lang="fr-FR" dirty="0" err="1" smtClean="0">
                <a:latin typeface="Times New Roman" pitchFamily="18" charset="0"/>
                <a:cs typeface="Times New Roman" pitchFamily="18" charset="0"/>
              </a:rPr>
              <a:t>produce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too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little</a:t>
            </a:r>
            <a:r>
              <a:rPr lang="fr-FR" dirty="0" smtClean="0">
                <a:latin typeface="Times New Roman" pitchFamily="18" charset="0"/>
                <a:cs typeface="Times New Roman" pitchFamily="18" charset="0"/>
              </a:rPr>
              <a:t> cortisol and </a:t>
            </a:r>
            <a:r>
              <a:rPr lang="fr-FR" dirty="0" err="1" smtClean="0">
                <a:latin typeface="Times New Roman" pitchFamily="18" charset="0"/>
                <a:cs typeface="Times New Roman" pitchFamily="18" charset="0"/>
              </a:rPr>
              <a:t>aldosterone</a:t>
            </a:r>
            <a:r>
              <a:rPr lang="fr-FR" dirty="0" smtClean="0">
                <a:latin typeface="Times New Roman" pitchFamily="18" charset="0"/>
                <a:cs typeface="Times New Roman" pitchFamily="18" charset="0"/>
              </a:rPr>
              <a:t>.</a:t>
            </a:r>
          </a:p>
          <a:p>
            <a:pPr algn="just">
              <a:lnSpc>
                <a:spcPct val="150000"/>
              </a:lnSpc>
            </a:pPr>
            <a:r>
              <a:rPr lang="fr-FR" b="1" dirty="0" err="1" smtClean="0">
                <a:latin typeface="Times New Roman" pitchFamily="18" charset="0"/>
                <a:cs typeface="Times New Roman" pitchFamily="18" charset="0"/>
              </a:rPr>
              <a:t>Diabetes</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 </a:t>
            </a:r>
            <a:r>
              <a:rPr lang="fr-FR" dirty="0" err="1" smtClean="0">
                <a:latin typeface="Times New Roman" pitchFamily="18" charset="0"/>
                <a:cs typeface="Times New Roman" pitchFamily="18" charset="0"/>
              </a:rPr>
              <a:t>chronic</a:t>
            </a:r>
            <a:r>
              <a:rPr lang="fr-FR" dirty="0" smtClean="0">
                <a:latin typeface="Times New Roman" pitchFamily="18" charset="0"/>
                <a:cs typeface="Times New Roman" pitchFamily="18" charset="0"/>
              </a:rPr>
              <a:t> condition </a:t>
            </a:r>
            <a:r>
              <a:rPr lang="fr-FR" dirty="0" err="1" smtClean="0">
                <a:latin typeface="Times New Roman" pitchFamily="18" charset="0"/>
                <a:cs typeface="Times New Roman" pitchFamily="18" charset="0"/>
              </a:rPr>
              <a:t>when</a:t>
            </a:r>
            <a:r>
              <a:rPr lang="fr-FR" dirty="0" smtClean="0">
                <a:latin typeface="Times New Roman" pitchFamily="18" charset="0"/>
                <a:cs typeface="Times New Roman" pitchFamily="18" charset="0"/>
              </a:rPr>
              <a:t> the </a:t>
            </a:r>
            <a:r>
              <a:rPr lang="fr-FR" dirty="0" err="1" smtClean="0">
                <a:latin typeface="Times New Roman" pitchFamily="18" charset="0"/>
                <a:cs typeface="Times New Roman" pitchFamily="18" charset="0"/>
              </a:rPr>
              <a:t>pancreas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fails</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produce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adequate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insulin</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regulate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blood</a:t>
            </a:r>
            <a:r>
              <a:rPr lang="fr-FR" dirty="0" smtClean="0">
                <a:latin typeface="Times New Roman" pitchFamily="18" charset="0"/>
                <a:cs typeface="Times New Roman" pitchFamily="18" charset="0"/>
              </a:rPr>
              <a:t> glucose </a:t>
            </a:r>
            <a:r>
              <a:rPr lang="fr-FR" dirty="0" err="1" smtClean="0">
                <a:latin typeface="Times New Roman" pitchFamily="18" charset="0"/>
                <a:cs typeface="Times New Roman" pitchFamily="18" charset="0"/>
              </a:rPr>
              <a:t>levels</a:t>
            </a:r>
            <a:r>
              <a:rPr lang="fr-FR" dirty="0" smtClean="0">
                <a:latin typeface="Times New Roman" pitchFamily="18" charset="0"/>
                <a:cs typeface="Times New Roman" pitchFamily="18" charset="0"/>
              </a:rPr>
              <a:t>.</a:t>
            </a:r>
          </a:p>
          <a:p>
            <a:pPr algn="just">
              <a:lnSpc>
                <a:spcPct val="150000"/>
              </a:lnSpc>
            </a:pPr>
            <a:r>
              <a:rPr lang="fr-FR" b="1" dirty="0" err="1" smtClean="0">
                <a:latin typeface="Times New Roman" pitchFamily="18" charset="0"/>
                <a:cs typeface="Times New Roman" pitchFamily="18" charset="0"/>
              </a:rPr>
              <a:t>Hyperthyroidism</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An immune system </a:t>
            </a:r>
            <a:r>
              <a:rPr lang="fr-FR" dirty="0" err="1" smtClean="0">
                <a:latin typeface="Times New Roman" pitchFamily="18" charset="0"/>
                <a:cs typeface="Times New Roman" pitchFamily="18" charset="0"/>
              </a:rPr>
              <a:t>disorder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affects the production of </a:t>
            </a:r>
            <a:r>
              <a:rPr lang="fr-FR" dirty="0" err="1" smtClean="0">
                <a:latin typeface="Times New Roman" pitchFamily="18" charset="0"/>
                <a:cs typeface="Times New Roman" pitchFamily="18" charset="0"/>
              </a:rPr>
              <a:t>thyroid</a:t>
            </a:r>
            <a:r>
              <a:rPr lang="fr-FR" dirty="0" smtClean="0">
                <a:latin typeface="Times New Roman" pitchFamily="18" charset="0"/>
                <a:cs typeface="Times New Roman" pitchFamily="18" charset="0"/>
              </a:rPr>
              <a:t> hormones.</a:t>
            </a:r>
          </a:p>
          <a:p>
            <a:pPr algn="just">
              <a:lnSpc>
                <a:spcPct val="150000"/>
              </a:lnSpc>
            </a:pPr>
            <a:r>
              <a:rPr lang="fr-FR" b="1" dirty="0" err="1" smtClean="0">
                <a:latin typeface="Times New Roman" pitchFamily="18" charset="0"/>
                <a:cs typeface="Times New Roman" pitchFamily="18" charset="0"/>
              </a:rPr>
              <a:t>Hypothyroidism</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 condition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causes an </a:t>
            </a:r>
            <a:r>
              <a:rPr lang="fr-FR" dirty="0" err="1" smtClean="0">
                <a:latin typeface="Times New Roman" pitchFamily="18" charset="0"/>
                <a:cs typeface="Times New Roman" pitchFamily="18" charset="0"/>
              </a:rPr>
              <a:t>underactive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thyroid</a:t>
            </a:r>
            <a:r>
              <a:rPr lang="fr-FR" dirty="0" smtClean="0">
                <a:latin typeface="Times New Roman" pitchFamily="18" charset="0"/>
                <a:cs typeface="Times New Roman" pitchFamily="18" charset="0"/>
              </a:rPr>
              <a:t> gland.</a:t>
            </a:r>
          </a:p>
          <a:p>
            <a:pPr algn="just">
              <a:lnSpc>
                <a:spcPct val="150000"/>
              </a:lnSpc>
              <a:buNone/>
            </a:pPr>
            <a:endParaRPr lang="fr-F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3200" dirty="0" smtClean="0">
                <a:latin typeface="Times New Roman" pitchFamily="18" charset="0"/>
                <a:cs typeface="Times New Roman" pitchFamily="18" charset="0"/>
              </a:rPr>
              <a:t>Causes of Endocrine </a:t>
            </a:r>
            <a:r>
              <a:rPr lang="fr-FR" sz="3200" dirty="0" err="1" smtClean="0">
                <a:latin typeface="Times New Roman" pitchFamily="18" charset="0"/>
                <a:cs typeface="Times New Roman" pitchFamily="18" charset="0"/>
              </a:rPr>
              <a:t>Disorders</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868828"/>
            <a:ext cx="7239000" cy="4846320"/>
          </a:xfrm>
        </p:spPr>
        <p:txBody>
          <a:bodyPr anchor="ctr">
            <a:normAutofit lnSpcReduction="10000"/>
          </a:bodyPr>
          <a:lstStyle/>
          <a:p>
            <a:pPr algn="just">
              <a:lnSpc>
                <a:spcPct val="150000"/>
              </a:lnSpc>
            </a:pPr>
            <a:r>
              <a:rPr lang="en-US" dirty="0" smtClean="0">
                <a:latin typeface="Times New Roman" pitchFamily="18" charset="0"/>
                <a:cs typeface="Times New Roman" pitchFamily="18" charset="0"/>
              </a:rPr>
              <a:t>There are various causes of endocrine disorders. </a:t>
            </a:r>
          </a:p>
          <a:p>
            <a:pPr algn="just">
              <a:lnSpc>
                <a:spcPct val="150000"/>
              </a:lnSpc>
            </a:pPr>
            <a:r>
              <a:rPr lang="en-US" b="1" dirty="0" smtClean="0">
                <a:latin typeface="Times New Roman" pitchFamily="18" charset="0"/>
                <a:cs typeface="Times New Roman" pitchFamily="18" charset="0"/>
              </a:rPr>
              <a:t>Hormonal Imbalance:</a:t>
            </a:r>
            <a:r>
              <a:rPr lang="en-US" dirty="0" smtClean="0">
                <a:latin typeface="Times New Roman" pitchFamily="18" charset="0"/>
                <a:cs typeface="Times New Roman" pitchFamily="18" charset="0"/>
              </a:rPr>
              <a:t> Too much or too little hormone production from the glands leads to a hormonal imbalance.</a:t>
            </a:r>
          </a:p>
          <a:p>
            <a:pPr algn="just">
              <a:lnSpc>
                <a:spcPct val="150000"/>
              </a:lnSpc>
            </a:pPr>
            <a:r>
              <a:rPr lang="en-US" b="1" dirty="0" smtClean="0">
                <a:latin typeface="Times New Roman" pitchFamily="18" charset="0"/>
                <a:cs typeface="Times New Roman" pitchFamily="18" charset="0"/>
              </a:rPr>
              <a:t>Infection or Disease: </a:t>
            </a:r>
            <a:r>
              <a:rPr lang="en-US" dirty="0" smtClean="0">
                <a:latin typeface="Times New Roman" pitchFamily="18" charset="0"/>
                <a:cs typeface="Times New Roman" pitchFamily="18" charset="0"/>
              </a:rPr>
              <a:t> A benign growth in any gland.</a:t>
            </a:r>
          </a:p>
          <a:p>
            <a:pPr algn="just">
              <a:lnSpc>
                <a:spcPct val="150000"/>
              </a:lnSpc>
            </a:pPr>
            <a:r>
              <a:rPr lang="en-US" b="1" dirty="0" smtClean="0">
                <a:latin typeface="Times New Roman" pitchFamily="18" charset="0"/>
                <a:cs typeface="Times New Roman" pitchFamily="18" charset="0"/>
              </a:rPr>
              <a:t>Genetic Disorder:</a:t>
            </a:r>
            <a:r>
              <a:rPr lang="en-US" dirty="0" smtClean="0">
                <a:latin typeface="Times New Roman" pitchFamily="18" charset="0"/>
                <a:cs typeface="Times New Roman" pitchFamily="18" charset="0"/>
              </a:rPr>
              <a:t> A genetic factor that stops the cells from properly functioning.</a:t>
            </a:r>
          </a:p>
          <a:p>
            <a:pPr algn="just">
              <a:lnSpc>
                <a:spcPct val="150000"/>
              </a:lnSpc>
            </a:pPr>
            <a:endParaRPr lang="fr-F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239000" cy="1143000"/>
          </a:xfrm>
        </p:spPr>
        <p:txBody>
          <a:bodyPr anchor="ctr">
            <a:normAutofit/>
          </a:bodyPr>
          <a:lstStyle/>
          <a:p>
            <a:r>
              <a:rPr lang="en-US" sz="3000" b="1" dirty="0" smtClean="0">
                <a:latin typeface="Times New Roman" pitchFamily="18" charset="0"/>
                <a:cs typeface="Times New Roman" pitchFamily="18" charset="0"/>
              </a:rPr>
              <a:t>Risk Factors Associated with Endocrine Disorder</a:t>
            </a:r>
          </a:p>
        </p:txBody>
      </p:sp>
      <p:sp>
        <p:nvSpPr>
          <p:cNvPr id="3" name="Espace réservé du contenu 2"/>
          <p:cNvSpPr>
            <a:spLocks noGrp="1"/>
          </p:cNvSpPr>
          <p:nvPr>
            <p:ph idx="1"/>
          </p:nvPr>
        </p:nvSpPr>
        <p:spPr>
          <a:xfrm>
            <a:off x="457200" y="1571612"/>
            <a:ext cx="7239000" cy="4846320"/>
          </a:xfrm>
        </p:spPr>
        <p:txBody>
          <a:bodyPr anchor="ctr">
            <a:noAutofit/>
          </a:bodyPr>
          <a:lstStyle/>
          <a:p>
            <a:pPr algn="just">
              <a:buNone/>
            </a:pPr>
            <a:r>
              <a:rPr lang="en-US" sz="2200" dirty="0" smtClean="0">
                <a:latin typeface="Times New Roman" pitchFamily="18" charset="0"/>
                <a:cs typeface="Times New Roman" pitchFamily="18" charset="0"/>
              </a:rPr>
              <a:t>    Endocrine disorders, if untreated, can lead to life-threatening conditions. The patient must receive immediate medical attention if the symptoms persist for more than three days. Some of the risk factors associated with endocrine disorders include:</a:t>
            </a:r>
          </a:p>
          <a:p>
            <a:pPr algn="just"/>
            <a:r>
              <a:rPr lang="en-US" sz="2200" dirty="0" smtClean="0">
                <a:latin typeface="Times New Roman" pitchFamily="18" charset="0"/>
                <a:cs typeface="Times New Roman" pitchFamily="18" charset="0"/>
              </a:rPr>
              <a:t>A low heart rate may lead  to heart failure</a:t>
            </a:r>
          </a:p>
          <a:p>
            <a:pPr algn="just"/>
            <a:r>
              <a:rPr lang="en-US" sz="2200" dirty="0" smtClean="0">
                <a:latin typeface="Times New Roman" pitchFamily="18" charset="0"/>
                <a:cs typeface="Times New Roman" pitchFamily="18" charset="0"/>
              </a:rPr>
              <a:t>Fatigue</a:t>
            </a:r>
          </a:p>
          <a:p>
            <a:pPr algn="just"/>
            <a:r>
              <a:rPr lang="en-US" sz="2200" dirty="0" err="1" smtClean="0">
                <a:latin typeface="Times New Roman" pitchFamily="18" charset="0"/>
                <a:cs typeface="Times New Roman" pitchFamily="18" charset="0"/>
              </a:rPr>
              <a:t>Myopathy</a:t>
            </a:r>
            <a:r>
              <a:rPr lang="en-US" sz="2200" dirty="0" smtClean="0">
                <a:latin typeface="Times New Roman" pitchFamily="18" charset="0"/>
                <a:cs typeface="Times New Roman" pitchFamily="18" charset="0"/>
              </a:rPr>
              <a:t> (weakening of muscle fibers leading to neuromuscular disorder)</a:t>
            </a:r>
          </a:p>
          <a:p>
            <a:pPr algn="just"/>
            <a:r>
              <a:rPr lang="en-US" sz="2200" dirty="0" smtClean="0">
                <a:latin typeface="Times New Roman" pitchFamily="18" charset="0"/>
                <a:cs typeface="Times New Roman" pitchFamily="18" charset="0"/>
              </a:rPr>
              <a:t>Encephalopathy (an acute </a:t>
            </a:r>
            <a:r>
              <a:rPr lang="en-US" sz="2200" dirty="0" err="1" smtClean="0">
                <a:latin typeface="Times New Roman" pitchFamily="18" charset="0"/>
                <a:cs typeface="Times New Roman" pitchFamily="18" charset="0"/>
              </a:rPr>
              <a:t>confusional</a:t>
            </a:r>
            <a:r>
              <a:rPr lang="en-US" sz="2200" dirty="0" smtClean="0">
                <a:latin typeface="Times New Roman" pitchFamily="18" charset="0"/>
                <a:cs typeface="Times New Roman" pitchFamily="18" charset="0"/>
              </a:rPr>
              <a:t> state and delirium.)</a:t>
            </a:r>
          </a:p>
          <a:p>
            <a:pPr algn="just"/>
            <a:r>
              <a:rPr lang="en-US" sz="2200" dirty="0" smtClean="0">
                <a:latin typeface="Times New Roman" pitchFamily="18" charset="0"/>
                <a:cs typeface="Times New Roman" pitchFamily="18" charset="0"/>
              </a:rPr>
              <a:t>Coma</a:t>
            </a:r>
          </a:p>
          <a:p>
            <a:pPr algn="just"/>
            <a:r>
              <a:rPr lang="en-US" sz="2200" dirty="0" smtClean="0">
                <a:latin typeface="Times New Roman" pitchFamily="18" charset="0"/>
                <a:cs typeface="Times New Roman" pitchFamily="18" charset="0"/>
              </a:rPr>
              <a:t>Paralysis</a:t>
            </a:r>
          </a:p>
          <a:p>
            <a:pPr algn="just"/>
            <a:r>
              <a:rPr lang="en-US" sz="2200" dirty="0" smtClean="0">
                <a:latin typeface="Times New Roman" pitchFamily="18" charset="0"/>
                <a:cs typeface="Times New Roman" pitchFamily="18" charset="0"/>
              </a:rPr>
              <a:t>Stroke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r>
              <a:rPr lang="fr-FR" sz="3200" dirty="0" smtClean="0">
                <a:latin typeface="Times New Roman" pitchFamily="18" charset="0"/>
                <a:cs typeface="Times New Roman" pitchFamily="18" charset="0"/>
              </a:rPr>
              <a:t>Investigations</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chor="ctr">
            <a:normAutofit lnSpcReduction="10000"/>
          </a:bodyPr>
          <a:lstStyle/>
          <a:p>
            <a:pPr marL="571500" indent="-571500" algn="just">
              <a:lnSpc>
                <a:spcPct val="150000"/>
              </a:lnSpc>
              <a:buNone/>
            </a:pPr>
            <a:r>
              <a:rPr lang="fr-FR" sz="2400" b="1" i="1" u="sng" dirty="0" smtClean="0">
                <a:latin typeface="Times New Roman" pitchFamily="18" charset="0"/>
                <a:cs typeface="Times New Roman" pitchFamily="18" charset="0"/>
              </a:rPr>
              <a:t>1- </a:t>
            </a:r>
            <a:r>
              <a:rPr lang="fr-FR" sz="2400" b="1" i="1" u="sng" dirty="0" err="1" smtClean="0">
                <a:latin typeface="Times New Roman" pitchFamily="18" charset="0"/>
                <a:cs typeface="Times New Roman" pitchFamily="18" charset="0"/>
              </a:rPr>
              <a:t>What</a:t>
            </a:r>
            <a:r>
              <a:rPr lang="fr-FR" sz="2400" b="1" i="1" u="sng" dirty="0" smtClean="0">
                <a:latin typeface="Times New Roman" pitchFamily="18" charset="0"/>
                <a:cs typeface="Times New Roman" pitchFamily="18" charset="0"/>
              </a:rPr>
              <a:t> </a:t>
            </a:r>
            <a:r>
              <a:rPr lang="fr-FR" sz="2400" b="1" i="1" u="sng" dirty="0" err="1" smtClean="0">
                <a:latin typeface="Times New Roman" pitchFamily="18" charset="0"/>
                <a:cs typeface="Times New Roman" pitchFamily="18" charset="0"/>
              </a:rPr>
              <a:t>is</a:t>
            </a:r>
            <a:r>
              <a:rPr lang="fr-FR" sz="2400" b="1" i="1" u="sng" dirty="0" smtClean="0">
                <a:latin typeface="Times New Roman" pitchFamily="18" charset="0"/>
                <a:cs typeface="Times New Roman" pitchFamily="18" charset="0"/>
              </a:rPr>
              <a:t> an endocrine test?</a:t>
            </a:r>
          </a:p>
          <a:p>
            <a:pPr algn="just">
              <a:lnSpc>
                <a:spcPct val="150000"/>
              </a:lnSpc>
              <a:buNone/>
            </a:pPr>
            <a:r>
              <a:rPr lang="fr-FR" sz="2400" dirty="0" smtClean="0">
                <a:latin typeface="Times New Roman" pitchFamily="18" charset="0"/>
                <a:cs typeface="Times New Roman" pitchFamily="18" charset="0"/>
              </a:rPr>
              <a:t> An </a:t>
            </a:r>
            <a:r>
              <a:rPr lang="fr-FR" sz="2400" dirty="0" err="1" smtClean="0">
                <a:latin typeface="Times New Roman" pitchFamily="18" charset="0"/>
                <a:cs typeface="Times New Roman" pitchFamily="18" charset="0"/>
              </a:rPr>
              <a:t>endocrinologist</a:t>
            </a:r>
            <a:r>
              <a:rPr lang="fr-FR" sz="2400" dirty="0" smtClean="0">
                <a:latin typeface="Times New Roman" pitchFamily="18" charset="0"/>
                <a:cs typeface="Times New Roman" pitchFamily="18" charset="0"/>
              </a:rPr>
              <a:t> uses diagnostic tests for </a:t>
            </a:r>
            <a:r>
              <a:rPr lang="fr-FR" sz="2400" dirty="0" err="1" smtClean="0">
                <a:latin typeface="Times New Roman" pitchFamily="18" charset="0"/>
                <a:cs typeface="Times New Roman" pitchFamily="18" charset="0"/>
              </a:rPr>
              <a:t>various</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reasons</a:t>
            </a:r>
            <a:r>
              <a:rPr lang="fr-FR" sz="2400" dirty="0" smtClean="0">
                <a:latin typeface="Times New Roman" pitchFamily="18" charset="0"/>
                <a:cs typeface="Times New Roman" pitchFamily="18" charset="0"/>
              </a:rPr>
              <a:t>:</a:t>
            </a:r>
          </a:p>
          <a:p>
            <a:pPr lvl="0" algn="just">
              <a:lnSpc>
                <a:spcPct val="150000"/>
              </a:lnSpc>
            </a:pPr>
            <a:r>
              <a:rPr lang="fr-FR" sz="2400" dirty="0" smtClean="0">
                <a:latin typeface="Times New Roman" pitchFamily="18" charset="0"/>
                <a:cs typeface="Times New Roman" pitchFamily="18" charset="0"/>
              </a:rPr>
              <a:t>To </a:t>
            </a:r>
            <a:r>
              <a:rPr lang="fr-FR" sz="2400" dirty="0" err="1" smtClean="0">
                <a:latin typeface="Times New Roman" pitchFamily="18" charset="0"/>
                <a:cs typeface="Times New Roman" pitchFamily="18" charset="0"/>
              </a:rPr>
              <a:t>find</a:t>
            </a:r>
            <a:r>
              <a:rPr lang="fr-FR" sz="2400" dirty="0" smtClean="0">
                <a:latin typeface="Times New Roman" pitchFamily="18" charset="0"/>
                <a:cs typeface="Times New Roman" pitchFamily="18" charset="0"/>
              </a:rPr>
              <a:t> out the </a:t>
            </a:r>
            <a:r>
              <a:rPr lang="fr-FR" sz="2400" dirty="0" err="1" smtClean="0">
                <a:latin typeface="Times New Roman" pitchFamily="18" charset="0"/>
                <a:cs typeface="Times New Roman" pitchFamily="18" charset="0"/>
              </a:rPr>
              <a:t>levels</a:t>
            </a:r>
            <a:r>
              <a:rPr lang="fr-FR" sz="2400" dirty="0" smtClean="0">
                <a:latin typeface="Times New Roman" pitchFamily="18" charset="0"/>
                <a:cs typeface="Times New Roman" pitchFamily="18" charset="0"/>
              </a:rPr>
              <a:t> of </a:t>
            </a:r>
            <a:r>
              <a:rPr lang="fr-FR" sz="2400" dirty="0" err="1" smtClean="0">
                <a:latin typeface="Times New Roman" pitchFamily="18" charset="0"/>
                <a:cs typeface="Times New Roman" pitchFamily="18" charset="0"/>
              </a:rPr>
              <a:t>various</a:t>
            </a:r>
            <a:r>
              <a:rPr lang="fr-FR" sz="2400" dirty="0" smtClean="0">
                <a:latin typeface="Times New Roman" pitchFamily="18" charset="0"/>
                <a:cs typeface="Times New Roman" pitchFamily="18" charset="0"/>
              </a:rPr>
              <a:t> hormones in a </a:t>
            </a:r>
            <a:r>
              <a:rPr lang="fr-FR" sz="2400" dirty="0" err="1" smtClean="0">
                <a:latin typeface="Times New Roman" pitchFamily="18" charset="0"/>
                <a:cs typeface="Times New Roman" pitchFamily="18" charset="0"/>
              </a:rPr>
              <a:t>patient's</a:t>
            </a:r>
            <a:r>
              <a:rPr lang="fr-FR" sz="2400" dirty="0" smtClean="0">
                <a:latin typeface="Times New Roman" pitchFamily="18" charset="0"/>
                <a:cs typeface="Times New Roman" pitchFamily="18" charset="0"/>
              </a:rPr>
              <a:t> body.</a:t>
            </a:r>
          </a:p>
          <a:p>
            <a:pPr lvl="0" algn="just">
              <a:lnSpc>
                <a:spcPct val="150000"/>
              </a:lnSpc>
            </a:pPr>
            <a:r>
              <a:rPr lang="fr-FR" sz="2400" dirty="0" smtClean="0">
                <a:latin typeface="Times New Roman" pitchFamily="18" charset="0"/>
                <a:cs typeface="Times New Roman" pitchFamily="18" charset="0"/>
              </a:rPr>
              <a:t>To check if the endocrine glands are </a:t>
            </a:r>
            <a:r>
              <a:rPr lang="fr-FR" sz="2400" dirty="0" err="1" smtClean="0">
                <a:latin typeface="Times New Roman" pitchFamily="18" charset="0"/>
                <a:cs typeface="Times New Roman" pitchFamily="18" charset="0"/>
              </a:rPr>
              <a:t>working</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correctly</a:t>
            </a:r>
            <a:r>
              <a:rPr lang="fr-FR" sz="2400" dirty="0" smtClean="0">
                <a:latin typeface="Times New Roman" pitchFamily="18" charset="0"/>
                <a:cs typeface="Times New Roman" pitchFamily="18" charset="0"/>
              </a:rPr>
              <a:t>.</a:t>
            </a:r>
          </a:p>
          <a:p>
            <a:pPr lvl="0" algn="just">
              <a:lnSpc>
                <a:spcPct val="150000"/>
              </a:lnSpc>
            </a:pPr>
            <a:r>
              <a:rPr lang="fr-FR" sz="2400" dirty="0" smtClean="0">
                <a:latin typeface="Times New Roman" pitchFamily="18" charset="0"/>
                <a:cs typeface="Times New Roman" pitchFamily="18" charset="0"/>
              </a:rPr>
              <a:t>To </a:t>
            </a:r>
            <a:r>
              <a:rPr lang="fr-FR" sz="2400" dirty="0" err="1" smtClean="0">
                <a:latin typeface="Times New Roman" pitchFamily="18" charset="0"/>
                <a:cs typeface="Times New Roman" pitchFamily="18" charset="0"/>
              </a:rPr>
              <a:t>identify</a:t>
            </a:r>
            <a:r>
              <a:rPr lang="fr-FR" sz="2400" dirty="0" smtClean="0">
                <a:latin typeface="Times New Roman" pitchFamily="18" charset="0"/>
                <a:cs typeface="Times New Roman" pitchFamily="18" charset="0"/>
              </a:rPr>
              <a:t> the cause of an </a:t>
            </a:r>
            <a:r>
              <a:rPr lang="fr-FR" sz="2400" dirty="0" err="1" smtClean="0">
                <a:latin typeface="Times New Roman" pitchFamily="18" charset="0"/>
                <a:cs typeface="Times New Roman" pitchFamily="18" charset="0"/>
              </a:rPr>
              <a:t>endocrinological</a:t>
            </a:r>
            <a:r>
              <a:rPr lang="fr-FR" sz="2400" b="1"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problem</a:t>
            </a:r>
            <a:endParaRPr lang="fr-FR" sz="2400" dirty="0" smtClean="0">
              <a:latin typeface="Times New Roman" pitchFamily="18" charset="0"/>
              <a:cs typeface="Times New Roman" pitchFamily="18" charset="0"/>
            </a:endParaRPr>
          </a:p>
          <a:p>
            <a:pPr lvl="0" algn="just">
              <a:lnSpc>
                <a:spcPct val="150000"/>
              </a:lnSpc>
            </a:pPr>
            <a:r>
              <a:rPr lang="fr-FR" sz="2400" dirty="0" smtClean="0">
                <a:latin typeface="Times New Roman" pitchFamily="18" charset="0"/>
                <a:cs typeface="Times New Roman" pitchFamily="18" charset="0"/>
              </a:rPr>
              <a:t>To </a:t>
            </a:r>
            <a:r>
              <a:rPr lang="fr-FR" sz="2400" dirty="0" err="1" smtClean="0">
                <a:latin typeface="Times New Roman" pitchFamily="18" charset="0"/>
                <a:cs typeface="Times New Roman" pitchFamily="18" charset="0"/>
              </a:rPr>
              <a:t>confirm</a:t>
            </a:r>
            <a:r>
              <a:rPr lang="fr-FR" sz="2400" dirty="0" smtClean="0">
                <a:latin typeface="Times New Roman" pitchFamily="18" charset="0"/>
                <a:cs typeface="Times New Roman" pitchFamily="18" charset="0"/>
              </a:rPr>
              <a:t> an </a:t>
            </a:r>
            <a:r>
              <a:rPr lang="fr-FR" sz="2400" dirty="0" err="1" smtClean="0">
                <a:latin typeface="Times New Roman" pitchFamily="18" charset="0"/>
                <a:cs typeface="Times New Roman" pitchFamily="18" charset="0"/>
              </a:rPr>
              <a:t>earlier</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diagnosis</a:t>
            </a:r>
            <a:endParaRPr lang="fr-FR" sz="2400" dirty="0" smtClean="0">
              <a:latin typeface="Times New Roman" pitchFamily="18" charset="0"/>
              <a:cs typeface="Times New Roman" pitchFamily="18" charset="0"/>
            </a:endParaRPr>
          </a:p>
          <a:p>
            <a:pPr algn="just">
              <a:lnSpc>
                <a:spcPct val="150000"/>
              </a:lnSpc>
              <a:buNone/>
            </a:pPr>
            <a:endParaRPr lang="fr-F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7429552" cy="5643602"/>
          </a:xfrm>
        </p:spPr>
        <p:txBody>
          <a:bodyPr anchor="ctr">
            <a:noAutofit/>
          </a:bodyPr>
          <a:lstStyle/>
          <a:p>
            <a:pPr marL="571500" indent="-571500" algn="just">
              <a:lnSpc>
                <a:spcPct val="150000"/>
              </a:lnSpc>
              <a:buNone/>
            </a:pPr>
            <a:endParaRPr lang="fr-FR" sz="2200" b="1" i="1" u="sng" dirty="0" smtClean="0">
              <a:latin typeface="Times New Roman" pitchFamily="18" charset="0"/>
              <a:cs typeface="Times New Roman" pitchFamily="18" charset="0"/>
            </a:endParaRPr>
          </a:p>
          <a:p>
            <a:pPr marL="571500" indent="-571500" algn="just">
              <a:lnSpc>
                <a:spcPct val="150000"/>
              </a:lnSpc>
              <a:buNone/>
            </a:pPr>
            <a:endParaRPr lang="fr-FR" sz="2200" b="1" i="1" u="sng" dirty="0" smtClean="0">
              <a:latin typeface="Times New Roman" pitchFamily="18" charset="0"/>
              <a:cs typeface="Times New Roman" pitchFamily="18" charset="0"/>
            </a:endParaRPr>
          </a:p>
          <a:p>
            <a:pPr marL="571500" indent="-571500" algn="just">
              <a:lnSpc>
                <a:spcPct val="150000"/>
              </a:lnSpc>
              <a:buNone/>
            </a:pPr>
            <a:endParaRPr lang="fr-FR" sz="2200" b="1" i="1" u="sng" dirty="0" smtClean="0">
              <a:latin typeface="Times New Roman" pitchFamily="18" charset="0"/>
              <a:cs typeface="Times New Roman" pitchFamily="18" charset="0"/>
            </a:endParaRPr>
          </a:p>
          <a:p>
            <a:pPr marL="571500" indent="-571500" algn="just">
              <a:lnSpc>
                <a:spcPct val="150000"/>
              </a:lnSpc>
              <a:buNone/>
            </a:pPr>
            <a:endParaRPr lang="fr-FR" sz="2200" b="1" i="1" u="sng" dirty="0" smtClean="0">
              <a:latin typeface="Times New Roman" pitchFamily="18" charset="0"/>
              <a:cs typeface="Times New Roman" pitchFamily="18" charset="0"/>
            </a:endParaRPr>
          </a:p>
          <a:p>
            <a:pPr marL="571500" indent="-571500" algn="just">
              <a:lnSpc>
                <a:spcPct val="150000"/>
              </a:lnSpc>
              <a:buNone/>
            </a:pPr>
            <a:r>
              <a:rPr lang="fr-FR" sz="2200" b="1" i="1" u="sng" dirty="0" smtClean="0">
                <a:latin typeface="Times New Roman" pitchFamily="18" charset="0"/>
                <a:cs typeface="Times New Roman" pitchFamily="18" charset="0"/>
              </a:rPr>
              <a:t>2- </a:t>
            </a:r>
            <a:r>
              <a:rPr lang="fr-FR" sz="2200" b="1" i="1" u="sng" dirty="0" err="1" smtClean="0">
                <a:latin typeface="Times New Roman" pitchFamily="18" charset="0"/>
                <a:cs typeface="Times New Roman" pitchFamily="18" charset="0"/>
              </a:rPr>
              <a:t>Some</a:t>
            </a:r>
            <a:r>
              <a:rPr lang="fr-FR" sz="2200" b="1" i="1" u="sng" dirty="0" smtClean="0">
                <a:latin typeface="Times New Roman" pitchFamily="18" charset="0"/>
                <a:cs typeface="Times New Roman" pitchFamily="18" charset="0"/>
              </a:rPr>
              <a:t> Types of Endocrine Tests</a:t>
            </a:r>
          </a:p>
          <a:p>
            <a:pPr marL="571500" indent="-571500" algn="just">
              <a:lnSpc>
                <a:spcPct val="150000"/>
              </a:lnSpc>
              <a:buNone/>
            </a:pPr>
            <a:r>
              <a:rPr lang="fr-FR" sz="2200" b="1" dirty="0" smtClean="0">
                <a:latin typeface="Times New Roman" pitchFamily="18" charset="0"/>
                <a:cs typeface="Times New Roman" pitchFamily="18" charset="0"/>
              </a:rPr>
              <a:t>    A- Cortisol Blood Test: </a:t>
            </a:r>
            <a:r>
              <a:rPr lang="fr-FR" sz="2200" dirty="0" smtClean="0">
                <a:latin typeface="Times New Roman" pitchFamily="18" charset="0"/>
                <a:cs typeface="Times New Roman" pitchFamily="18" charset="0"/>
              </a:rPr>
              <a:t>The hormone cortisol </a:t>
            </a:r>
            <a:r>
              <a:rPr lang="fr-FR" sz="2200" dirty="0" err="1" smtClean="0">
                <a:latin typeface="Times New Roman" pitchFamily="18" charset="0"/>
                <a:cs typeface="Times New Roman" pitchFamily="18" charset="0"/>
              </a:rPr>
              <a:t>helps</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your</a:t>
            </a:r>
            <a:r>
              <a:rPr lang="fr-FR" sz="2200" dirty="0" smtClean="0">
                <a:latin typeface="Times New Roman" pitchFamily="18" charset="0"/>
                <a:cs typeface="Times New Roman" pitchFamily="18" charset="0"/>
              </a:rPr>
              <a:t> body </a:t>
            </a:r>
            <a:r>
              <a:rPr lang="fr-FR" sz="2200" dirty="0" err="1" smtClean="0">
                <a:latin typeface="Times New Roman" pitchFamily="18" charset="0"/>
                <a:cs typeface="Times New Roman" pitchFamily="18" charset="0"/>
              </a:rPr>
              <a:t>handle</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physical</a:t>
            </a:r>
            <a:r>
              <a:rPr lang="fr-FR" sz="2200" dirty="0" smtClean="0">
                <a:latin typeface="Times New Roman" pitchFamily="18" charset="0"/>
                <a:cs typeface="Times New Roman" pitchFamily="18" charset="0"/>
              </a:rPr>
              <a:t> stress </a:t>
            </a:r>
            <a:r>
              <a:rPr lang="fr-FR" sz="2200" dirty="0" err="1" smtClean="0">
                <a:latin typeface="Times New Roman" pitchFamily="18" charset="0"/>
                <a:cs typeface="Times New Roman" pitchFamily="18" charset="0"/>
              </a:rPr>
              <a:t>from</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illness</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injury</a:t>
            </a:r>
            <a:r>
              <a:rPr lang="fr-FR" sz="2200" dirty="0" smtClean="0">
                <a:latin typeface="Times New Roman" pitchFamily="18" charset="0"/>
                <a:cs typeface="Times New Roman" pitchFamily="18" charset="0"/>
              </a:rPr>
              <a:t> or </a:t>
            </a:r>
            <a:r>
              <a:rPr lang="fr-FR" sz="2200" dirty="0" err="1" smtClean="0">
                <a:latin typeface="Times New Roman" pitchFamily="18" charset="0"/>
                <a:cs typeface="Times New Roman" pitchFamily="18" charset="0"/>
              </a:rPr>
              <a:t>another</a:t>
            </a:r>
            <a:r>
              <a:rPr lang="fr-FR" sz="2200" dirty="0" smtClean="0">
                <a:latin typeface="Times New Roman" pitchFamily="18" charset="0"/>
                <a:cs typeface="Times New Roman" pitchFamily="18" charset="0"/>
              </a:rPr>
              <a:t> cause</a:t>
            </a:r>
          </a:p>
          <a:p>
            <a:pPr algn="just">
              <a:lnSpc>
                <a:spcPct val="150000"/>
              </a:lnSpc>
              <a:buNone/>
            </a:pPr>
            <a:r>
              <a:rPr lang="fr-FR" sz="2200" b="1" dirty="0" smtClean="0">
                <a:latin typeface="Times New Roman" pitchFamily="18" charset="0"/>
                <a:cs typeface="Times New Roman" pitchFamily="18" charset="0"/>
              </a:rPr>
              <a:t>    B- </a:t>
            </a:r>
            <a:r>
              <a:rPr lang="fr-FR" sz="2200" b="1" dirty="0" err="1" smtClean="0">
                <a:latin typeface="Times New Roman" pitchFamily="18" charset="0"/>
                <a:cs typeface="Times New Roman" pitchFamily="18" charset="0"/>
              </a:rPr>
              <a:t>Thyroid</a:t>
            </a:r>
            <a:r>
              <a:rPr lang="fr-FR" sz="2200" b="1" dirty="0" smtClean="0">
                <a:latin typeface="Times New Roman" pitchFamily="18" charset="0"/>
                <a:cs typeface="Times New Roman" pitchFamily="18" charset="0"/>
              </a:rPr>
              <a:t> Gland Tests: </a:t>
            </a:r>
            <a:r>
              <a:rPr lang="fr-FR" sz="2200" dirty="0" err="1" smtClean="0">
                <a:latin typeface="Times New Roman" pitchFamily="18" charset="0"/>
                <a:cs typeface="Times New Roman" pitchFamily="18" charset="0"/>
              </a:rPr>
              <a:t>We</a:t>
            </a:r>
            <a:r>
              <a:rPr lang="fr-FR" sz="2200" dirty="0" smtClean="0">
                <a:latin typeface="Times New Roman" pitchFamily="18" charset="0"/>
                <a:cs typeface="Times New Roman" pitchFamily="18" charset="0"/>
              </a:rPr>
              <a:t> use </a:t>
            </a:r>
            <a:r>
              <a:rPr lang="fr-FR" sz="2200" dirty="0" err="1" smtClean="0">
                <a:latin typeface="Times New Roman" pitchFamily="18" charset="0"/>
                <a:cs typeface="Times New Roman" pitchFamily="18" charset="0"/>
              </a:rPr>
              <a:t>thyroid</a:t>
            </a:r>
            <a:r>
              <a:rPr lang="fr-FR" sz="2200" dirty="0" smtClean="0">
                <a:latin typeface="Times New Roman" pitchFamily="18" charset="0"/>
                <a:cs typeface="Times New Roman" pitchFamily="18" charset="0"/>
              </a:rPr>
              <a:t> gland tests to check for </a:t>
            </a:r>
            <a:r>
              <a:rPr lang="fr-FR" sz="2200" dirty="0" err="1" smtClean="0">
                <a:latin typeface="Times New Roman" pitchFamily="18" charset="0"/>
                <a:cs typeface="Times New Roman" pitchFamily="18" charset="0"/>
              </a:rPr>
              <a:t>thyroid</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disorders</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such</a:t>
            </a:r>
            <a:r>
              <a:rPr lang="fr-FR" sz="2200" dirty="0" smtClean="0">
                <a:latin typeface="Times New Roman" pitchFamily="18" charset="0"/>
                <a:cs typeface="Times New Roman" pitchFamily="18" charset="0"/>
              </a:rPr>
              <a:t> as </a:t>
            </a:r>
            <a:r>
              <a:rPr lang="fr-FR" sz="2200" dirty="0" err="1" smtClean="0">
                <a:latin typeface="Times New Roman" pitchFamily="18" charset="0"/>
                <a:cs typeface="Times New Roman" pitchFamily="18" charset="0"/>
              </a:rPr>
              <a:t>hypothyroidism</a:t>
            </a:r>
            <a:r>
              <a:rPr lang="fr-FR" sz="2200" dirty="0" smtClean="0">
                <a:latin typeface="Times New Roman" pitchFamily="18" charset="0"/>
                <a:cs typeface="Times New Roman" pitchFamily="18" charset="0"/>
              </a:rPr>
              <a:t> or </a:t>
            </a:r>
            <a:r>
              <a:rPr lang="fr-FR" sz="2200" dirty="0" err="1" smtClean="0">
                <a:latin typeface="Times New Roman" pitchFamily="18" charset="0"/>
                <a:cs typeface="Times New Roman" pitchFamily="18" charset="0"/>
              </a:rPr>
              <a:t>hyperthyroidism</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Primarily</a:t>
            </a:r>
            <a:r>
              <a:rPr lang="fr-FR" sz="2200" dirty="0" smtClean="0">
                <a:latin typeface="Times New Roman" pitchFamily="18" charset="0"/>
                <a:cs typeface="Times New Roman" pitchFamily="18" charset="0"/>
              </a:rPr>
              <a:t> a </a:t>
            </a:r>
            <a:r>
              <a:rPr lang="fr-FR" sz="2200" dirty="0" err="1" smtClean="0">
                <a:latin typeface="Times New Roman" pitchFamily="18" charset="0"/>
                <a:cs typeface="Times New Roman" pitchFamily="18" charset="0"/>
              </a:rPr>
              <a:t>thyroid</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stimulating</a:t>
            </a:r>
            <a:r>
              <a:rPr lang="fr-FR" sz="2200" dirty="0" smtClean="0">
                <a:latin typeface="Times New Roman" pitchFamily="18" charset="0"/>
                <a:cs typeface="Times New Roman" pitchFamily="18" charset="0"/>
              </a:rPr>
              <a:t> hormone (TSH) </a:t>
            </a:r>
            <a:r>
              <a:rPr lang="fr-FR" sz="2200" dirty="0" err="1" smtClean="0">
                <a:latin typeface="Times New Roman" pitchFamily="18" charset="0"/>
                <a:cs typeface="Times New Roman" pitchFamily="18" charset="0"/>
              </a:rPr>
              <a:t>assessment</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can</a:t>
            </a:r>
            <a:r>
              <a:rPr lang="fr-FR" sz="2200" dirty="0" smtClean="0">
                <a:latin typeface="Times New Roman" pitchFamily="18" charset="0"/>
                <a:cs typeface="Times New Roman" pitchFamily="18" charset="0"/>
              </a:rPr>
              <a:t> show how </a:t>
            </a:r>
            <a:r>
              <a:rPr lang="fr-FR" sz="2200" dirty="0" err="1" smtClean="0">
                <a:latin typeface="Times New Roman" pitchFamily="18" charset="0"/>
                <a:cs typeface="Times New Roman" pitchFamily="18" charset="0"/>
              </a:rPr>
              <a:t>well</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your</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thyroid</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is</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working</a:t>
            </a:r>
            <a:endParaRPr lang="fr-FR" sz="2200" dirty="0" smtClean="0">
              <a:latin typeface="Times New Roman" pitchFamily="18" charset="0"/>
              <a:cs typeface="Times New Roman" pitchFamily="18" charset="0"/>
            </a:endParaRPr>
          </a:p>
          <a:p>
            <a:pPr algn="just">
              <a:lnSpc>
                <a:spcPct val="150000"/>
              </a:lnSpc>
              <a:buNone/>
            </a:pPr>
            <a:r>
              <a:rPr lang="fr-FR" sz="2200" b="1" dirty="0" smtClean="0">
                <a:latin typeface="Times New Roman" pitchFamily="18" charset="0"/>
                <a:cs typeface="Times New Roman" pitchFamily="18" charset="0"/>
              </a:rPr>
              <a:t>    C- Tests to </a:t>
            </a:r>
            <a:r>
              <a:rPr lang="fr-FR" sz="2200" b="1" dirty="0" err="1" smtClean="0">
                <a:latin typeface="Times New Roman" pitchFamily="18" charset="0"/>
                <a:cs typeface="Times New Roman" pitchFamily="18" charset="0"/>
              </a:rPr>
              <a:t>detect</a:t>
            </a:r>
            <a:r>
              <a:rPr lang="fr-FR" sz="2200" b="1" dirty="0" smtClean="0">
                <a:latin typeface="Times New Roman" pitchFamily="18" charset="0"/>
                <a:cs typeface="Times New Roman" pitchFamily="18" charset="0"/>
              </a:rPr>
              <a:t> </a:t>
            </a:r>
            <a:r>
              <a:rPr lang="fr-FR" sz="2200" b="1" dirty="0" err="1" smtClean="0">
                <a:latin typeface="Times New Roman" pitchFamily="18" charset="0"/>
                <a:cs typeface="Times New Roman" pitchFamily="18" charset="0"/>
              </a:rPr>
              <a:t>diabetes</a:t>
            </a:r>
            <a:r>
              <a:rPr lang="fr-FR" sz="2200" b="1"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include</a:t>
            </a:r>
            <a:r>
              <a:rPr lang="fr-FR" sz="2200" dirty="0" smtClean="0">
                <a:latin typeface="Times New Roman" pitchFamily="18" charset="0"/>
                <a:cs typeface="Times New Roman" pitchFamily="18" charset="0"/>
              </a:rPr>
              <a:t> the </a:t>
            </a:r>
            <a:r>
              <a:rPr lang="fr-FR" sz="2200" dirty="0" err="1" smtClean="0">
                <a:latin typeface="Times New Roman" pitchFamily="18" charset="0"/>
                <a:cs typeface="Times New Roman" pitchFamily="18" charset="0"/>
              </a:rPr>
              <a:t>blood</a:t>
            </a:r>
            <a:r>
              <a:rPr lang="fr-FR" sz="2200" dirty="0" smtClean="0">
                <a:latin typeface="Times New Roman" pitchFamily="18" charset="0"/>
                <a:cs typeface="Times New Roman" pitchFamily="18" charset="0"/>
              </a:rPr>
              <a:t> glucose test and the </a:t>
            </a:r>
            <a:r>
              <a:rPr lang="fr-FR" sz="2200" dirty="0" err="1" smtClean="0">
                <a:latin typeface="Times New Roman" pitchFamily="18" charset="0"/>
                <a:cs typeface="Times New Roman" pitchFamily="18" charset="0"/>
              </a:rPr>
              <a:t>glycosylated</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hemoglobin</a:t>
            </a:r>
            <a:r>
              <a:rPr lang="fr-FR" sz="2200" dirty="0" smtClean="0">
                <a:latin typeface="Times New Roman" pitchFamily="18" charset="0"/>
                <a:cs typeface="Times New Roman" pitchFamily="18" charset="0"/>
              </a:rPr>
              <a:t>  test (A1c). </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dirty="0" smtClean="0">
              <a:latin typeface="Times New Roman" pitchFamily="18" charset="0"/>
              <a:cs typeface="Times New Roman" pitchFamily="18" charset="0"/>
            </a:endParaRPr>
          </a:p>
          <a:p>
            <a:pPr marL="571500" indent="-571500" algn="just">
              <a:lnSpc>
                <a:spcPct val="150000"/>
              </a:lnSpc>
              <a:buNone/>
            </a:pPr>
            <a:endParaRPr lang="fr-FR" sz="2200" dirty="0" smtClean="0">
              <a:latin typeface="Times New Roman" pitchFamily="18" charset="0"/>
              <a:cs typeface="Times New Roman" pitchFamily="18" charset="0"/>
            </a:endParaRPr>
          </a:p>
          <a:p>
            <a:pPr marL="571500" indent="-571500" algn="just">
              <a:lnSpc>
                <a:spcPct val="150000"/>
              </a:lnSpc>
              <a:buNone/>
            </a:pPr>
            <a:endParaRPr lang="fr-FR" sz="22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1424"/>
            <a:ext cx="7239000" cy="1320188"/>
          </a:xfrm>
        </p:spPr>
        <p:txBody>
          <a:bodyPr anchor="ct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Prevention of Endocrine Disorders</a:t>
            </a:r>
            <a:br>
              <a:rPr lang="en-US" sz="3200" b="1" dirty="0" smtClean="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823730"/>
            <a:ext cx="7239000" cy="4748542"/>
          </a:xfrm>
        </p:spPr>
        <p:txBody>
          <a:bodyPr anchor="ctr">
            <a:normAutofit lnSpcReduction="10000"/>
          </a:bodyPr>
          <a:lstStyle/>
          <a:p>
            <a:pPr algn="just">
              <a:lnSpc>
                <a:spcPct val="150000"/>
              </a:lnSpc>
            </a:pPr>
            <a:r>
              <a:rPr lang="en-US" dirty="0" smtClean="0">
                <a:latin typeface="Times New Roman" pitchFamily="18" charset="0"/>
                <a:cs typeface="Times New Roman" pitchFamily="18" charset="0"/>
              </a:rPr>
              <a:t>There are several ways to maintain a healthy endocrine system.</a:t>
            </a:r>
          </a:p>
          <a:p>
            <a:pPr algn="just">
              <a:lnSpc>
                <a:spcPct val="150000"/>
              </a:lnSpc>
            </a:pPr>
            <a:r>
              <a:rPr lang="en-US" b="1" dirty="0" smtClean="0">
                <a:latin typeface="Times New Roman" pitchFamily="18" charset="0"/>
                <a:cs typeface="Times New Roman" pitchFamily="18" charset="0"/>
              </a:rPr>
              <a:t>Nutrition:</a:t>
            </a:r>
            <a:r>
              <a:rPr lang="en-US" dirty="0" smtClean="0">
                <a:latin typeface="Times New Roman" pitchFamily="18" charset="0"/>
                <a:cs typeface="Times New Roman" pitchFamily="18" charset="0"/>
              </a:rPr>
              <a:t> What and when you eat matters. Try to eat healthy food at regular times and avoid late-night snacks and junk food.</a:t>
            </a:r>
          </a:p>
          <a:p>
            <a:pPr algn="just">
              <a:lnSpc>
                <a:spcPct val="150000"/>
              </a:lnSpc>
            </a:pPr>
            <a:r>
              <a:rPr lang="en-US" b="1" dirty="0" smtClean="0">
                <a:latin typeface="Times New Roman" pitchFamily="18" charset="0"/>
                <a:cs typeface="Times New Roman" pitchFamily="18" charset="0"/>
              </a:rPr>
              <a:t>Exercise:</a:t>
            </a:r>
            <a:r>
              <a:rPr lang="en-US" dirty="0" smtClean="0">
                <a:latin typeface="Times New Roman" pitchFamily="18" charset="0"/>
                <a:cs typeface="Times New Roman" pitchFamily="18" charset="0"/>
              </a:rPr>
              <a:t> A healthy body can help you resist diseases; regular exercise can strengthen your body system and facilitate normal functioning.</a:t>
            </a:r>
          </a:p>
          <a:p>
            <a:pPr algn="just">
              <a:lnSpc>
                <a:spcPct val="150000"/>
              </a:lnSpc>
            </a:pPr>
            <a:endParaRPr lang="fr-F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7239000" cy="5669942"/>
          </a:xfrm>
        </p:spPr>
        <p:txBody>
          <a:bodyPr anchor="ctr">
            <a:normAutofit/>
          </a:bodyPr>
          <a:lstStyle/>
          <a:p>
            <a:pPr algn="just">
              <a:lnSpc>
                <a:spcPct val="150000"/>
              </a:lnSpc>
            </a:pPr>
            <a:r>
              <a:rPr lang="en-US" b="1" dirty="0" smtClean="0">
                <a:latin typeface="Times New Roman" pitchFamily="18" charset="0"/>
                <a:cs typeface="Times New Roman" pitchFamily="18" charset="0"/>
              </a:rPr>
              <a:t>Avoid Endocrine Disruptors:</a:t>
            </a:r>
            <a:r>
              <a:rPr lang="en-US" dirty="0" smtClean="0">
                <a:latin typeface="Times New Roman" pitchFamily="18" charset="0"/>
                <a:cs typeface="Times New Roman" pitchFamily="18" charset="0"/>
              </a:rPr>
              <a:t>  These chemicals interrupt the endocrine glands' normal functioning. Avoid packed and processed food that are the primary sources of endocrine disruptors.</a:t>
            </a:r>
          </a:p>
          <a:p>
            <a:pPr algn="just">
              <a:lnSpc>
                <a:spcPct val="150000"/>
              </a:lnSpc>
            </a:pPr>
            <a:r>
              <a:rPr lang="en-US" b="1" dirty="0" smtClean="0">
                <a:latin typeface="Times New Roman" pitchFamily="18" charset="0"/>
                <a:cs typeface="Times New Roman" pitchFamily="18" charset="0"/>
              </a:rPr>
              <a:t>Monitoring and Medical Assistance: </a:t>
            </a:r>
            <a:r>
              <a:rPr lang="en-US" dirty="0" smtClean="0">
                <a:latin typeface="Times New Roman" pitchFamily="18" charset="0"/>
                <a:cs typeface="Times New Roman" pitchFamily="18" charset="0"/>
              </a:rPr>
              <a:t>regular check-ups and advice from an expert doctor can help you track the performance of your endocrine system and maintain its healthy functioning.</a:t>
            </a:r>
          </a:p>
          <a:p>
            <a:pPr algn="just">
              <a:lnSpc>
                <a:spcPct val="150000"/>
              </a:lnSpc>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324</TotalTime>
  <Words>290</Words>
  <PresentationFormat>Affichage à l'écran (4:3)</PresentationFormat>
  <Paragraphs>56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Opulent</vt:lpstr>
      <vt:lpstr>THE ENDOCRINE DISORDERS</vt:lpstr>
      <vt:lpstr>What  are endocrine disorders?</vt:lpstr>
      <vt:lpstr>Some Types of Endocrine Disorders</vt:lpstr>
      <vt:lpstr>Causes of Endocrine Disorders</vt:lpstr>
      <vt:lpstr>Risk Factors Associated with Endocrine Disorder</vt:lpstr>
      <vt:lpstr>Investigations</vt:lpstr>
      <vt:lpstr>Diapositive 7</vt:lpstr>
      <vt:lpstr> Prevention of Endocrine Disorders </vt:lpstr>
      <vt:lpstr>Diapositive 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ENDOCRINE SYSTEM</dc:title>
  <dc:creator>acer</dc:creator>
  <cp:lastModifiedBy>HP</cp:lastModifiedBy>
  <cp:revision>35</cp:revision>
  <dcterms:created xsi:type="dcterms:W3CDTF">2023-02-22T13:56:37Z</dcterms:created>
  <dcterms:modified xsi:type="dcterms:W3CDTF">2023-02-23T10:47:00Z</dcterms:modified>
</cp:coreProperties>
</file>