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2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BF12-E873-4776-8D5B-3AF328A67D7F}" type="datetimeFigureOut">
              <a:rPr lang="fr-FR" smtClean="0"/>
              <a:pPr/>
              <a:t>02/11/2024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8CC3-2FB0-4C73-B0B7-D9C2D3EC25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BF12-E873-4776-8D5B-3AF328A67D7F}" type="datetimeFigureOut">
              <a:rPr lang="fr-FR" smtClean="0"/>
              <a:pPr/>
              <a:t>02/11/2024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8CC3-2FB0-4C73-B0B7-D9C2D3EC25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BF12-E873-4776-8D5B-3AF328A67D7F}" type="datetimeFigureOut">
              <a:rPr lang="fr-FR" smtClean="0"/>
              <a:pPr/>
              <a:t>02/11/2024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8CC3-2FB0-4C73-B0B7-D9C2D3EC25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BF12-E873-4776-8D5B-3AF328A67D7F}" type="datetimeFigureOut">
              <a:rPr lang="fr-FR" smtClean="0"/>
              <a:pPr/>
              <a:t>02/11/2024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8CC3-2FB0-4C73-B0B7-D9C2D3EC25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BF12-E873-4776-8D5B-3AF328A67D7F}" type="datetimeFigureOut">
              <a:rPr lang="fr-FR" smtClean="0"/>
              <a:pPr/>
              <a:t>02/11/2024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8CC3-2FB0-4C73-B0B7-D9C2D3EC25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BF12-E873-4776-8D5B-3AF328A67D7F}" type="datetimeFigureOut">
              <a:rPr lang="fr-FR" smtClean="0"/>
              <a:pPr/>
              <a:t>02/11/2024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8CC3-2FB0-4C73-B0B7-D9C2D3EC25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BF12-E873-4776-8D5B-3AF328A67D7F}" type="datetimeFigureOut">
              <a:rPr lang="fr-FR" smtClean="0"/>
              <a:pPr/>
              <a:t>02/11/2024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8CC3-2FB0-4C73-B0B7-D9C2D3EC25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BF12-E873-4776-8D5B-3AF328A67D7F}" type="datetimeFigureOut">
              <a:rPr lang="fr-FR" smtClean="0"/>
              <a:pPr/>
              <a:t>02/11/2024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8CC3-2FB0-4C73-B0B7-D9C2D3EC25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BF12-E873-4776-8D5B-3AF328A67D7F}" type="datetimeFigureOut">
              <a:rPr lang="fr-FR" smtClean="0"/>
              <a:pPr/>
              <a:t>02/11/2024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8CC3-2FB0-4C73-B0B7-D9C2D3EC25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BF12-E873-4776-8D5B-3AF328A67D7F}" type="datetimeFigureOut">
              <a:rPr lang="fr-FR" smtClean="0"/>
              <a:pPr/>
              <a:t>02/11/2024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8CC3-2FB0-4C73-B0B7-D9C2D3EC25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BF12-E873-4776-8D5B-3AF328A67D7F}" type="datetimeFigureOut">
              <a:rPr lang="fr-FR" smtClean="0"/>
              <a:pPr/>
              <a:t>02/11/2024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8CC3-2FB0-4C73-B0B7-D9C2D3EC25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ABF12-E873-4776-8D5B-3AF328A67D7F}" type="datetimeFigureOut">
              <a:rPr lang="fr-FR" smtClean="0"/>
              <a:pPr/>
              <a:t>02/11/2024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68CC3-2FB0-4C73-B0B7-D9C2D3EC2587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9046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dirty="0" err="1" smtClean="0">
                <a:solidFill>
                  <a:srgbClr val="FF0000"/>
                </a:solidFill>
              </a:rPr>
              <a:t>Chapter</a:t>
            </a:r>
            <a:r>
              <a:rPr lang="fr-FR" sz="5400" dirty="0" smtClean="0">
                <a:solidFill>
                  <a:srgbClr val="FF0000"/>
                </a:solidFill>
              </a:rPr>
              <a:t> 3</a:t>
            </a:r>
          </a:p>
          <a:p>
            <a:pPr algn="ctr"/>
            <a:endParaRPr lang="fr-FR" sz="5400" dirty="0" smtClean="0">
              <a:solidFill>
                <a:srgbClr val="FF0000"/>
              </a:solidFill>
            </a:endParaRPr>
          </a:p>
          <a:p>
            <a:pPr algn="ctr"/>
            <a:r>
              <a:rPr lang="fr-FR" sz="5400" dirty="0" smtClean="0">
                <a:solidFill>
                  <a:srgbClr val="FF0000"/>
                </a:solidFill>
              </a:rPr>
              <a:t> </a:t>
            </a:r>
            <a:r>
              <a:rPr lang="fr-FR" sz="5400" dirty="0" err="1" smtClean="0">
                <a:solidFill>
                  <a:srgbClr val="FF0000"/>
                </a:solidFill>
              </a:rPr>
              <a:t>Shear</a:t>
            </a:r>
            <a:endParaRPr lang="fr-FR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404664"/>
            <a:ext cx="770485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4.Shear stress τ</a:t>
            </a:r>
          </a:p>
          <a:p>
            <a:pPr algn="just"/>
            <a:r>
              <a:rPr lang="en-US" sz="2000" dirty="0" smtClean="0"/>
              <a:t>In shear, normal stresses are null. It is supposed that all tangential stresses are the same. In other words, there is a uniform stress distribution in the sheared section.</a:t>
            </a:r>
            <a:endParaRPr lang="fr-F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348880"/>
            <a:ext cx="6987505" cy="353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404664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/>
              <a:t>Example 2</a:t>
            </a:r>
          </a:p>
          <a:p>
            <a:pPr algn="just"/>
            <a:r>
              <a:rPr lang="en-US" sz="2400" dirty="0" smtClean="0"/>
              <a:t>Take example 2 with F=200 </a:t>
            </a:r>
            <a:r>
              <a:rPr lang="en-US" sz="2400" dirty="0" err="1" smtClean="0"/>
              <a:t>daN</a:t>
            </a:r>
            <a:r>
              <a:rPr lang="en-US" sz="2400" dirty="0" smtClean="0"/>
              <a:t>, AB=CD=3 cm, AD=BC=10 cm. Calculate τ in the glued joint.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00808"/>
            <a:ext cx="6912768" cy="1036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Solution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188640"/>
            <a:ext cx="835292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5.Resistance condition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err="1" smtClean="0"/>
              <a:t>R</a:t>
            </a:r>
            <a:r>
              <a:rPr lang="en-US" sz="2400" baseline="-25000" dirty="0" err="1" smtClean="0"/>
              <a:t>ps</a:t>
            </a:r>
            <a:r>
              <a:rPr lang="en-US" sz="2400" dirty="0" smtClean="0"/>
              <a:t>: practical resistance to sliding or shearing (permissible stress).</a:t>
            </a:r>
            <a:br>
              <a:rPr lang="en-US" sz="2400" dirty="0" smtClean="0"/>
            </a:br>
            <a:r>
              <a:rPr lang="en-US" sz="2400" dirty="0" smtClean="0"/>
              <a:t>R</a:t>
            </a:r>
            <a:r>
              <a:rPr lang="en-US" sz="2400" baseline="-25000" dirty="0" smtClean="0"/>
              <a:t>es</a:t>
            </a:r>
            <a:r>
              <a:rPr lang="en-US" sz="2400" dirty="0" smtClean="0"/>
              <a:t>: elastic limit in shear.</a:t>
            </a:r>
            <a:br>
              <a:rPr lang="en-US" sz="2400" dirty="0" smtClean="0"/>
            </a:br>
            <a:r>
              <a:rPr lang="en-US" sz="2400" dirty="0" smtClean="0"/>
              <a:t>s: safety coefficient.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sz="2400" b="1" dirty="0" smtClean="0"/>
              <a:t>Example 3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Let's return to example 2.</a:t>
            </a:r>
          </a:p>
          <a:p>
            <a:r>
              <a:rPr lang="en-US" sz="2400" dirty="0" smtClean="0"/>
              <a:t> If the admissible stress in the glued joint is 900 </a:t>
            </a:r>
            <a:r>
              <a:rPr lang="en-US" sz="2400" dirty="0" err="1" smtClean="0"/>
              <a:t>kPa</a:t>
            </a:r>
            <a:r>
              <a:rPr lang="en-US" sz="2400" dirty="0" smtClean="0"/>
              <a:t>, determine the maximum load F that can be supported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692696"/>
            <a:ext cx="60102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oneTexte 9"/>
          <p:cNvSpPr txBox="1"/>
          <p:nvPr/>
        </p:nvSpPr>
        <p:spPr>
          <a:xfrm>
            <a:off x="6012160" y="1455167"/>
            <a:ext cx="250953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(Admissible stress)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Solution</a:t>
            </a:r>
            <a:br>
              <a:rPr lang="fr-FR" dirty="0" smtClean="0"/>
            </a:br>
            <a:endParaRPr lang="fr-F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24744"/>
            <a:ext cx="69818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548680"/>
            <a:ext cx="48476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6. </a:t>
            </a:r>
            <a:r>
              <a:rPr lang="fr-FR" sz="2800" b="1" dirty="0" err="1" smtClean="0">
                <a:solidFill>
                  <a:srgbClr val="FF0000"/>
                </a:solidFill>
              </a:rPr>
              <a:t>Deformation</a:t>
            </a:r>
            <a:r>
              <a:rPr lang="fr-FR" sz="2800" b="1" dirty="0" smtClean="0">
                <a:solidFill>
                  <a:srgbClr val="FF0000"/>
                </a:solidFill>
              </a:rPr>
              <a:t> - </a:t>
            </a:r>
            <a:r>
              <a:rPr lang="fr-FR" sz="2800" b="1" dirty="0" err="1" smtClean="0">
                <a:solidFill>
                  <a:srgbClr val="FF0000"/>
                </a:solidFill>
              </a:rPr>
              <a:t>Sliding</a:t>
            </a:r>
            <a:r>
              <a:rPr lang="fr-FR" sz="2800" b="1" dirty="0" smtClean="0">
                <a:solidFill>
                  <a:srgbClr val="FF0000"/>
                </a:solidFill>
              </a:rPr>
              <a:t> angle </a:t>
            </a:r>
            <a:r>
              <a:rPr lang="el-GR" sz="2800" b="1" dirty="0" smtClean="0">
                <a:solidFill>
                  <a:srgbClr val="FF0000"/>
                </a:solidFill>
              </a:rPr>
              <a:t>γ</a:t>
            </a:r>
            <a:endParaRPr lang="fr-FR" sz="2800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7488832" cy="2828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843808" y="1340768"/>
            <a:ext cx="172819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dirty="0" smtClean="0"/>
              <a:t>Rigid plate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755576" y="3501008"/>
            <a:ext cx="186891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fr-FR" dirty="0" smtClean="0"/>
              <a:t>Elestometer block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4251919" y="3563724"/>
            <a:ext cx="752129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fr-FR" dirty="0" smtClean="0"/>
              <a:t>gluing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611560" y="4077072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Deformation can be characterized by the angle γ, known as the angle of sliding angle.</a:t>
            </a:r>
            <a:endParaRPr lang="fr-FR" sz="24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158" y="5157192"/>
            <a:ext cx="17716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4941168"/>
            <a:ext cx="26955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oneTexte 12"/>
          <p:cNvSpPr txBox="1"/>
          <p:nvPr/>
        </p:nvSpPr>
        <p:spPr>
          <a:xfrm>
            <a:off x="3347864" y="519958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if </a:t>
            </a:r>
            <a:r>
              <a:rPr lang="el-GR" sz="2400" b="1" dirty="0" smtClean="0">
                <a:solidFill>
                  <a:srgbClr val="FF0000"/>
                </a:solidFill>
              </a:rPr>
              <a:t>γ </a:t>
            </a:r>
            <a:r>
              <a:rPr lang="fr-FR" sz="2400" b="1" dirty="0" err="1" smtClean="0">
                <a:solidFill>
                  <a:srgbClr val="FF0000"/>
                </a:solidFill>
              </a:rPr>
              <a:t>is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small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548680"/>
            <a:ext cx="42167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7.Relation between τ and γ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5616" y="1196752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As in the case of tension, in the elastic domain, the relationship between τ and γ is linear.</a:t>
            </a:r>
          </a:p>
          <a:p>
            <a:r>
              <a:rPr lang="en-US" sz="2800" dirty="0" smtClean="0"/>
              <a:t>τ = </a:t>
            </a:r>
            <a:r>
              <a:rPr lang="en-US" sz="2800" dirty="0" err="1" smtClean="0"/>
              <a:t>G.γ</a:t>
            </a:r>
            <a:endParaRPr lang="en-US" sz="2800" dirty="0" smtClean="0"/>
          </a:p>
          <a:p>
            <a:r>
              <a:rPr lang="en-US" sz="2800" dirty="0" smtClean="0"/>
              <a:t>γ: sliding angle (radian)</a:t>
            </a:r>
          </a:p>
          <a:p>
            <a:r>
              <a:rPr lang="en-US" sz="2800" dirty="0" smtClean="0"/>
              <a:t>G: transverse modulus of elasticity (</a:t>
            </a:r>
            <a:r>
              <a:rPr lang="en-US" sz="2800" dirty="0" err="1" smtClean="0"/>
              <a:t>MPa</a:t>
            </a:r>
            <a:r>
              <a:rPr lang="en-US" sz="2800" dirty="0" smtClean="0"/>
              <a:t>)</a:t>
            </a:r>
            <a:endParaRPr lang="fr-FR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789040"/>
            <a:ext cx="290964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115616" y="5301208"/>
            <a:ext cx="44048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Where 𝜈 is the Poisson coefficient</a:t>
            </a:r>
            <a:endParaRPr lang="fr-FR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2771800" y="3573016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Coulomb </a:t>
            </a:r>
            <a:r>
              <a:rPr lang="fr-FR" sz="2400" b="1" dirty="0" err="1" smtClean="0">
                <a:solidFill>
                  <a:srgbClr val="FF0000"/>
                </a:solidFill>
              </a:rPr>
              <a:t>Modulus</a:t>
            </a:r>
            <a:r>
              <a:rPr lang="fr-FR" sz="2400" b="1" dirty="0" smtClean="0">
                <a:solidFill>
                  <a:srgbClr val="FF0000"/>
                </a:solidFill>
              </a:rPr>
              <a:t> G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476672"/>
            <a:ext cx="1494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err="1" smtClean="0">
                <a:solidFill>
                  <a:srgbClr val="FF0000"/>
                </a:solidFill>
              </a:rPr>
              <a:t>Example</a:t>
            </a:r>
            <a:r>
              <a:rPr lang="fr-FR" sz="2400" b="1" dirty="0" smtClean="0">
                <a:solidFill>
                  <a:srgbClr val="FF0000"/>
                </a:solidFill>
              </a:rPr>
              <a:t> 4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1052736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Let's take the example of the </a:t>
            </a:r>
            <a:r>
              <a:rPr lang="en-US" sz="2400" dirty="0" err="1" smtClean="0"/>
              <a:t>elastomer</a:t>
            </a:r>
            <a:r>
              <a:rPr lang="en-US" sz="2400" dirty="0" smtClean="0"/>
              <a:t> block (c × b × h) with c=50mm, b=100 mm and G=800 </a:t>
            </a:r>
            <a:r>
              <a:rPr lang="en-US" sz="2400" dirty="0" err="1" smtClean="0"/>
              <a:t>kPa</a:t>
            </a:r>
            <a:r>
              <a:rPr lang="en-US" sz="2400" dirty="0" smtClean="0"/>
              <a:t>. Determine γ if T=100 </a:t>
            </a:r>
            <a:r>
              <a:rPr lang="en-US" sz="2400" dirty="0" err="1" smtClean="0"/>
              <a:t>daN</a:t>
            </a:r>
            <a:r>
              <a:rPr lang="en-US" sz="2400" dirty="0" smtClean="0"/>
              <a:t> and h=25 mm. calculate a.</a:t>
            </a:r>
            <a:endParaRPr lang="fr-FR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8400107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683568" y="62068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Solution</a:t>
            </a:r>
            <a:endParaRPr lang="fr-F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211547"/>
            <a:ext cx="7225680" cy="3441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899592" y="476672"/>
            <a:ext cx="1494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err="1" smtClean="0">
                <a:solidFill>
                  <a:srgbClr val="FF0000"/>
                </a:solidFill>
              </a:rPr>
              <a:t>Example</a:t>
            </a:r>
            <a:r>
              <a:rPr lang="fr-FR" sz="2400" b="1" dirty="0" smtClean="0">
                <a:solidFill>
                  <a:srgbClr val="FF0000"/>
                </a:solidFill>
              </a:rPr>
              <a:t> 5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4869160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F=10000 </a:t>
            </a:r>
            <a:r>
              <a:rPr lang="en-US" sz="2800" dirty="0" err="1" smtClean="0"/>
              <a:t>daN</a:t>
            </a:r>
            <a:r>
              <a:rPr lang="en-US" sz="2800" dirty="0" smtClean="0"/>
              <a:t>, the axes are made from the same steel with an admissible shear stress of 5 </a:t>
            </a:r>
            <a:r>
              <a:rPr lang="en-US" sz="2800" dirty="0" err="1" smtClean="0"/>
              <a:t>daN</a:t>
            </a:r>
            <a:r>
              <a:rPr lang="en-US" sz="2800" dirty="0" smtClean="0"/>
              <a:t>/mm2.</a:t>
            </a:r>
            <a:endParaRPr lang="fr-F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59632" y="908720"/>
            <a:ext cx="46408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err="1" smtClean="0">
                <a:solidFill>
                  <a:schemeClr val="accent1">
                    <a:lumMod val="75000"/>
                  </a:schemeClr>
                </a:solidFill>
              </a:rPr>
              <a:t>Example</a:t>
            </a:r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</a:rPr>
              <a:t> 1: </a:t>
            </a:r>
            <a:r>
              <a:rPr lang="fr-FR" sz="2800" dirty="0" err="1" smtClean="0">
                <a:solidFill>
                  <a:schemeClr val="accent1">
                    <a:lumMod val="75000"/>
                  </a:schemeClr>
                </a:solidFill>
              </a:rPr>
              <a:t>Sheared</a:t>
            </a:r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2800" dirty="0" err="1" smtClean="0">
                <a:solidFill>
                  <a:schemeClr val="accent1">
                    <a:lumMod val="75000"/>
                  </a:schemeClr>
                </a:solidFill>
              </a:rPr>
              <a:t>workpiece</a:t>
            </a:r>
            <a:endParaRPr lang="fr-F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04864"/>
            <a:ext cx="6984776" cy="2883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39552" y="5229200"/>
            <a:ext cx="8280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the shearing of the piece results in the sliding of the straight section S1 against the straight section S2 which is in direct contact with it.</a:t>
            </a:r>
            <a:endParaRPr lang="fr-FR" sz="2800" dirty="0"/>
          </a:p>
        </p:txBody>
      </p:sp>
      <p:sp>
        <p:nvSpPr>
          <p:cNvPr id="8" name="Rectangle 7"/>
          <p:cNvSpPr/>
          <p:nvPr/>
        </p:nvSpPr>
        <p:spPr>
          <a:xfrm>
            <a:off x="2051720" y="2276872"/>
            <a:ext cx="933269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fr-FR" dirty="0" err="1" smtClean="0"/>
              <a:t>Blade</a:t>
            </a:r>
            <a:r>
              <a:rPr lang="fr-FR" dirty="0" smtClean="0"/>
              <a:t> 1 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1547664" y="4653136"/>
            <a:ext cx="933269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fr-FR" dirty="0" err="1" smtClean="0"/>
              <a:t>Blade</a:t>
            </a:r>
            <a:r>
              <a:rPr lang="fr-FR" dirty="0" smtClean="0"/>
              <a:t> 2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2656"/>
            <a:ext cx="747395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827584" y="673532"/>
            <a:ext cx="3384376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2800" dirty="0" smtClean="0"/>
              <a:t>one </a:t>
            </a:r>
            <a:r>
              <a:rPr lang="fr-FR" sz="2800" dirty="0" err="1" smtClean="0"/>
              <a:t>sheared</a:t>
            </a:r>
            <a:r>
              <a:rPr lang="fr-FR" sz="2800" dirty="0" smtClean="0"/>
              <a:t> section</a:t>
            </a:r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899592" y="2132856"/>
            <a:ext cx="3528392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2800" dirty="0" err="1" smtClean="0"/>
              <a:t>Two</a:t>
            </a:r>
            <a:r>
              <a:rPr lang="fr-FR" sz="2800" dirty="0" smtClean="0"/>
              <a:t> </a:t>
            </a:r>
            <a:r>
              <a:rPr lang="fr-FR" sz="2800" dirty="0" err="1" smtClean="0"/>
              <a:t>sheared</a:t>
            </a:r>
            <a:r>
              <a:rPr lang="fr-FR" sz="2800" dirty="0" smtClean="0"/>
              <a:t> section</a:t>
            </a:r>
            <a:endParaRPr lang="fr-FR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476672"/>
            <a:ext cx="1494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err="1" smtClean="0">
                <a:solidFill>
                  <a:srgbClr val="FF0000"/>
                </a:solidFill>
              </a:rPr>
              <a:t>Example</a:t>
            </a:r>
            <a:r>
              <a:rPr lang="fr-FR" sz="2400" b="1" dirty="0" smtClean="0">
                <a:solidFill>
                  <a:srgbClr val="FF0000"/>
                </a:solidFill>
              </a:rPr>
              <a:t> 6</a:t>
            </a:r>
            <a:endParaRPr lang="fr-FR" sz="24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980728"/>
            <a:ext cx="6120680" cy="3898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11560" y="4941168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For the above connection with three steel bolts, d= 12mm, the permissible shear stress is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ps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= 30 </a:t>
            </a:r>
            <a:r>
              <a:rPr lang="en-US" sz="2400" dirty="0" err="1" smtClean="0"/>
              <a:t>daN</a:t>
            </a:r>
            <a:r>
              <a:rPr lang="en-US" sz="2400" dirty="0" smtClean="0"/>
              <a:t>/mm2</a:t>
            </a:r>
          </a:p>
          <a:p>
            <a:r>
              <a:rPr lang="en-US" sz="2400" dirty="0" smtClean="0"/>
              <a:t>Determining the admissible force</a:t>
            </a:r>
          </a:p>
          <a:p>
            <a:endParaRPr lang="fr-FR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92696"/>
            <a:ext cx="759460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6948264" y="1043444"/>
            <a:ext cx="76976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20358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476672"/>
            <a:ext cx="7704856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1.Definition:</a:t>
            </a:r>
          </a:p>
          <a:p>
            <a:endParaRPr lang="en-US" dirty="0" smtClean="0"/>
          </a:p>
          <a:p>
            <a:r>
              <a:rPr lang="en-US" sz="2800" dirty="0" smtClean="0"/>
              <a:t>A beam is subjected to pure shear stress when the cohesive </a:t>
            </a:r>
            <a:r>
              <a:rPr lang="en-US" sz="2800" dirty="0" err="1" smtClean="0"/>
              <a:t>torsor</a:t>
            </a:r>
            <a:r>
              <a:rPr lang="en-US" sz="2800" dirty="0" smtClean="0"/>
              <a:t> at the centre of gravity of a section has the form</a:t>
            </a:r>
            <a:endParaRPr lang="fr-FR" sz="2800" dirty="0"/>
          </a:p>
        </p:txBody>
      </p:sp>
      <p:sp>
        <p:nvSpPr>
          <p:cNvPr id="5" name="object 4"/>
          <p:cNvSpPr txBox="1"/>
          <p:nvPr/>
        </p:nvSpPr>
        <p:spPr>
          <a:xfrm>
            <a:off x="3335146" y="4011929"/>
            <a:ext cx="99885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900" spc="104" baseline="11752" dirty="0">
                <a:solidFill>
                  <a:srgbClr val="404040"/>
                </a:solidFill>
                <a:latin typeface="Cambria Math"/>
                <a:cs typeface="Cambria Math"/>
              </a:rPr>
              <a:t>𝜏</a:t>
            </a:r>
            <a:r>
              <a:rPr sz="1900" spc="70" dirty="0">
                <a:solidFill>
                  <a:srgbClr val="404040"/>
                </a:solidFill>
                <a:latin typeface="Cambria Math"/>
                <a:cs typeface="Cambria Math"/>
              </a:rPr>
              <a:t>𝑐𝑜ℎ</a:t>
            </a:r>
            <a:r>
              <a:rPr sz="1900" spc="455" dirty="0">
                <a:solidFill>
                  <a:srgbClr val="404040"/>
                </a:solidFill>
                <a:latin typeface="Cambria Math"/>
                <a:cs typeface="Cambria Math"/>
              </a:rPr>
              <a:t> </a:t>
            </a:r>
            <a:r>
              <a:rPr sz="3900" spc="-75" baseline="11752" dirty="0">
                <a:solidFill>
                  <a:srgbClr val="404040"/>
                </a:solidFill>
                <a:latin typeface="Cambria Math"/>
                <a:cs typeface="Cambria Math"/>
              </a:rPr>
              <a:t>=</a:t>
            </a:r>
            <a:endParaRPr sz="3900" baseline="11752" dirty="0">
              <a:latin typeface="Cambria Math"/>
              <a:cs typeface="Cambria Math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4403344" y="3583432"/>
            <a:ext cx="1195705" cy="1218565"/>
          </a:xfrm>
          <a:custGeom>
            <a:avLst/>
            <a:gdLst/>
            <a:ahLst/>
            <a:cxnLst/>
            <a:rect l="l" t="t" r="r" b="b"/>
            <a:pathLst>
              <a:path w="1195704" h="1218564">
                <a:moveTo>
                  <a:pt x="1027176" y="0"/>
                </a:moveTo>
                <a:lnTo>
                  <a:pt x="1027176" y="16128"/>
                </a:lnTo>
                <a:lnTo>
                  <a:pt x="1037244" y="19458"/>
                </a:lnTo>
                <a:lnTo>
                  <a:pt x="1046860" y="24288"/>
                </a:lnTo>
                <a:lnTo>
                  <a:pt x="1080182" y="58118"/>
                </a:lnTo>
                <a:lnTo>
                  <a:pt x="1098988" y="97863"/>
                </a:lnTo>
                <a:lnTo>
                  <a:pt x="1111757" y="149351"/>
                </a:lnTo>
                <a:lnTo>
                  <a:pt x="1116615" y="189833"/>
                </a:lnTo>
                <a:lnTo>
                  <a:pt x="1118234" y="235076"/>
                </a:lnTo>
                <a:lnTo>
                  <a:pt x="1117639" y="256393"/>
                </a:lnTo>
                <a:lnTo>
                  <a:pt x="1115853" y="283209"/>
                </a:lnTo>
                <a:lnTo>
                  <a:pt x="1112877" y="315551"/>
                </a:lnTo>
                <a:lnTo>
                  <a:pt x="1108709" y="353440"/>
                </a:lnTo>
                <a:lnTo>
                  <a:pt x="1104542" y="390397"/>
                </a:lnTo>
                <a:lnTo>
                  <a:pt x="1101566" y="419925"/>
                </a:lnTo>
                <a:lnTo>
                  <a:pt x="1099780" y="442023"/>
                </a:lnTo>
                <a:lnTo>
                  <a:pt x="1099184" y="456691"/>
                </a:lnTo>
                <a:lnTo>
                  <a:pt x="1100423" y="486358"/>
                </a:lnTo>
                <a:lnTo>
                  <a:pt x="1110329" y="537309"/>
                </a:lnTo>
                <a:lnTo>
                  <a:pt x="1129067" y="576451"/>
                </a:lnTo>
                <a:lnTo>
                  <a:pt x="1161160" y="607186"/>
                </a:lnTo>
                <a:lnTo>
                  <a:pt x="1161160" y="611377"/>
                </a:lnTo>
                <a:lnTo>
                  <a:pt x="1129067" y="641881"/>
                </a:lnTo>
                <a:lnTo>
                  <a:pt x="1110329" y="681003"/>
                </a:lnTo>
                <a:lnTo>
                  <a:pt x="1100423" y="732006"/>
                </a:lnTo>
                <a:lnTo>
                  <a:pt x="1099184" y="761745"/>
                </a:lnTo>
                <a:lnTo>
                  <a:pt x="1099780" y="772937"/>
                </a:lnTo>
                <a:lnTo>
                  <a:pt x="1101566" y="794512"/>
                </a:lnTo>
                <a:lnTo>
                  <a:pt x="1104542" y="826468"/>
                </a:lnTo>
                <a:lnTo>
                  <a:pt x="1108709" y="868806"/>
                </a:lnTo>
                <a:lnTo>
                  <a:pt x="1112877" y="911669"/>
                </a:lnTo>
                <a:lnTo>
                  <a:pt x="1115853" y="945006"/>
                </a:lnTo>
                <a:lnTo>
                  <a:pt x="1117639" y="968819"/>
                </a:lnTo>
                <a:lnTo>
                  <a:pt x="1118234" y="983106"/>
                </a:lnTo>
                <a:lnTo>
                  <a:pt x="1117853" y="1006540"/>
                </a:lnTo>
                <a:lnTo>
                  <a:pt x="1114805" y="1049454"/>
                </a:lnTo>
                <a:lnTo>
                  <a:pt x="1108708" y="1087320"/>
                </a:lnTo>
                <a:lnTo>
                  <a:pt x="1093723" y="1135379"/>
                </a:lnTo>
                <a:lnTo>
                  <a:pt x="1072489" y="1171545"/>
                </a:lnTo>
                <a:lnTo>
                  <a:pt x="1037222" y="1199130"/>
                </a:lnTo>
                <a:lnTo>
                  <a:pt x="1027176" y="1202435"/>
                </a:lnTo>
                <a:lnTo>
                  <a:pt x="1027176" y="1218564"/>
                </a:lnTo>
                <a:lnTo>
                  <a:pt x="1075547" y="1197102"/>
                </a:lnTo>
                <a:lnTo>
                  <a:pt x="1115821" y="1146301"/>
                </a:lnTo>
                <a:lnTo>
                  <a:pt x="1131730" y="1111226"/>
                </a:lnTo>
                <a:lnTo>
                  <a:pt x="1143079" y="1071340"/>
                </a:lnTo>
                <a:lnTo>
                  <a:pt x="1149879" y="1026644"/>
                </a:lnTo>
                <a:lnTo>
                  <a:pt x="1152143" y="977137"/>
                </a:lnTo>
                <a:lnTo>
                  <a:pt x="1151501" y="953210"/>
                </a:lnTo>
                <a:lnTo>
                  <a:pt x="1149572" y="923734"/>
                </a:lnTo>
                <a:lnTo>
                  <a:pt x="1146357" y="888734"/>
                </a:lnTo>
                <a:lnTo>
                  <a:pt x="1141856" y="848232"/>
                </a:lnTo>
                <a:lnTo>
                  <a:pt x="1137356" y="808916"/>
                </a:lnTo>
                <a:lnTo>
                  <a:pt x="1134141" y="777636"/>
                </a:lnTo>
                <a:lnTo>
                  <a:pt x="1132212" y="754381"/>
                </a:lnTo>
                <a:lnTo>
                  <a:pt x="1131569" y="739139"/>
                </a:lnTo>
                <a:lnTo>
                  <a:pt x="1132661" y="711394"/>
                </a:lnTo>
                <a:lnTo>
                  <a:pt x="1141321" y="666523"/>
                </a:lnTo>
                <a:lnTo>
                  <a:pt x="1169050" y="626189"/>
                </a:lnTo>
                <a:lnTo>
                  <a:pt x="1195451" y="617981"/>
                </a:lnTo>
                <a:lnTo>
                  <a:pt x="1195451" y="600582"/>
                </a:lnTo>
                <a:lnTo>
                  <a:pt x="1158178" y="582848"/>
                </a:lnTo>
                <a:lnTo>
                  <a:pt x="1135919" y="532431"/>
                </a:lnTo>
                <a:lnTo>
                  <a:pt x="1131569" y="479297"/>
                </a:lnTo>
                <a:lnTo>
                  <a:pt x="1132212" y="462151"/>
                </a:lnTo>
                <a:lnTo>
                  <a:pt x="1134141" y="439467"/>
                </a:lnTo>
                <a:lnTo>
                  <a:pt x="1137356" y="411235"/>
                </a:lnTo>
                <a:lnTo>
                  <a:pt x="1141856" y="377443"/>
                </a:lnTo>
                <a:lnTo>
                  <a:pt x="1146357" y="342586"/>
                </a:lnTo>
                <a:lnTo>
                  <a:pt x="1149572" y="310991"/>
                </a:lnTo>
                <a:lnTo>
                  <a:pt x="1151501" y="282682"/>
                </a:lnTo>
                <a:lnTo>
                  <a:pt x="1152143" y="257682"/>
                </a:lnTo>
                <a:lnTo>
                  <a:pt x="1150074" y="205033"/>
                </a:lnTo>
                <a:lnTo>
                  <a:pt x="1143873" y="157765"/>
                </a:lnTo>
                <a:lnTo>
                  <a:pt x="1133552" y="115879"/>
                </a:lnTo>
                <a:lnTo>
                  <a:pt x="1119123" y="79374"/>
                </a:lnTo>
                <a:lnTo>
                  <a:pt x="1079722" y="25638"/>
                </a:lnTo>
                <a:lnTo>
                  <a:pt x="1055080" y="9312"/>
                </a:lnTo>
                <a:lnTo>
                  <a:pt x="1027176" y="0"/>
                </a:lnTo>
                <a:close/>
              </a:path>
              <a:path w="1195704" h="1218564">
                <a:moveTo>
                  <a:pt x="168275" y="0"/>
                </a:moveTo>
                <a:lnTo>
                  <a:pt x="115712" y="25638"/>
                </a:lnTo>
                <a:lnTo>
                  <a:pt x="76200" y="79374"/>
                </a:lnTo>
                <a:lnTo>
                  <a:pt x="61791" y="115879"/>
                </a:lnTo>
                <a:lnTo>
                  <a:pt x="51514" y="157765"/>
                </a:lnTo>
                <a:lnTo>
                  <a:pt x="45356" y="205033"/>
                </a:lnTo>
                <a:lnTo>
                  <a:pt x="43306" y="257682"/>
                </a:lnTo>
                <a:lnTo>
                  <a:pt x="43949" y="282682"/>
                </a:lnTo>
                <a:lnTo>
                  <a:pt x="45878" y="310991"/>
                </a:lnTo>
                <a:lnTo>
                  <a:pt x="49093" y="342586"/>
                </a:lnTo>
                <a:lnTo>
                  <a:pt x="53593" y="377443"/>
                </a:lnTo>
                <a:lnTo>
                  <a:pt x="58021" y="411235"/>
                </a:lnTo>
                <a:lnTo>
                  <a:pt x="61198" y="439467"/>
                </a:lnTo>
                <a:lnTo>
                  <a:pt x="63113" y="462151"/>
                </a:lnTo>
                <a:lnTo>
                  <a:pt x="63753" y="479297"/>
                </a:lnTo>
                <a:lnTo>
                  <a:pt x="62682" y="507823"/>
                </a:lnTo>
                <a:lnTo>
                  <a:pt x="54109" y="553110"/>
                </a:lnTo>
                <a:lnTo>
                  <a:pt x="26352" y="592312"/>
                </a:lnTo>
                <a:lnTo>
                  <a:pt x="0" y="600582"/>
                </a:lnTo>
                <a:lnTo>
                  <a:pt x="0" y="617981"/>
                </a:lnTo>
                <a:lnTo>
                  <a:pt x="37254" y="635894"/>
                </a:lnTo>
                <a:lnTo>
                  <a:pt x="59467" y="687196"/>
                </a:lnTo>
                <a:lnTo>
                  <a:pt x="63753" y="739139"/>
                </a:lnTo>
                <a:lnTo>
                  <a:pt x="63113" y="754381"/>
                </a:lnTo>
                <a:lnTo>
                  <a:pt x="61198" y="777636"/>
                </a:lnTo>
                <a:lnTo>
                  <a:pt x="58021" y="808916"/>
                </a:lnTo>
                <a:lnTo>
                  <a:pt x="53593" y="848232"/>
                </a:lnTo>
                <a:lnTo>
                  <a:pt x="49093" y="888734"/>
                </a:lnTo>
                <a:lnTo>
                  <a:pt x="45878" y="923734"/>
                </a:lnTo>
                <a:lnTo>
                  <a:pt x="43949" y="953210"/>
                </a:lnTo>
                <a:lnTo>
                  <a:pt x="43306" y="977137"/>
                </a:lnTo>
                <a:lnTo>
                  <a:pt x="45569" y="1026644"/>
                </a:lnTo>
                <a:lnTo>
                  <a:pt x="52355" y="1071340"/>
                </a:lnTo>
                <a:lnTo>
                  <a:pt x="63666" y="1111226"/>
                </a:lnTo>
                <a:lnTo>
                  <a:pt x="79501" y="1146301"/>
                </a:lnTo>
                <a:lnTo>
                  <a:pt x="119840" y="1197102"/>
                </a:lnTo>
                <a:lnTo>
                  <a:pt x="168275" y="1218564"/>
                </a:lnTo>
                <a:lnTo>
                  <a:pt x="168275" y="1202435"/>
                </a:lnTo>
                <a:lnTo>
                  <a:pt x="158172" y="1199130"/>
                </a:lnTo>
                <a:lnTo>
                  <a:pt x="148605" y="1194371"/>
                </a:lnTo>
                <a:lnTo>
                  <a:pt x="115331" y="1160986"/>
                </a:lnTo>
                <a:lnTo>
                  <a:pt x="95918" y="1120519"/>
                </a:lnTo>
                <a:lnTo>
                  <a:pt x="83184" y="1068958"/>
                </a:lnTo>
                <a:lnTo>
                  <a:pt x="78724" y="1028652"/>
                </a:lnTo>
                <a:lnTo>
                  <a:pt x="77215" y="983106"/>
                </a:lnTo>
                <a:lnTo>
                  <a:pt x="77811" y="968819"/>
                </a:lnTo>
                <a:lnTo>
                  <a:pt x="79597" y="945006"/>
                </a:lnTo>
                <a:lnTo>
                  <a:pt x="82573" y="911669"/>
                </a:lnTo>
                <a:lnTo>
                  <a:pt x="86740" y="868806"/>
                </a:lnTo>
                <a:lnTo>
                  <a:pt x="90908" y="826468"/>
                </a:lnTo>
                <a:lnTo>
                  <a:pt x="93884" y="794512"/>
                </a:lnTo>
                <a:lnTo>
                  <a:pt x="95670" y="772937"/>
                </a:lnTo>
                <a:lnTo>
                  <a:pt x="96265" y="761745"/>
                </a:lnTo>
                <a:lnTo>
                  <a:pt x="95025" y="732006"/>
                </a:lnTo>
                <a:lnTo>
                  <a:pt x="85068" y="681003"/>
                </a:lnTo>
                <a:lnTo>
                  <a:pt x="66276" y="641881"/>
                </a:lnTo>
                <a:lnTo>
                  <a:pt x="34289" y="611377"/>
                </a:lnTo>
                <a:lnTo>
                  <a:pt x="34289" y="607186"/>
                </a:lnTo>
                <a:lnTo>
                  <a:pt x="66276" y="576451"/>
                </a:lnTo>
                <a:lnTo>
                  <a:pt x="85068" y="537309"/>
                </a:lnTo>
                <a:lnTo>
                  <a:pt x="95025" y="486358"/>
                </a:lnTo>
                <a:lnTo>
                  <a:pt x="96265" y="456691"/>
                </a:lnTo>
                <a:lnTo>
                  <a:pt x="95670" y="442023"/>
                </a:lnTo>
                <a:lnTo>
                  <a:pt x="93884" y="419925"/>
                </a:lnTo>
                <a:lnTo>
                  <a:pt x="90908" y="390397"/>
                </a:lnTo>
                <a:lnTo>
                  <a:pt x="86740" y="353440"/>
                </a:lnTo>
                <a:lnTo>
                  <a:pt x="82573" y="315551"/>
                </a:lnTo>
                <a:lnTo>
                  <a:pt x="79597" y="283209"/>
                </a:lnTo>
                <a:lnTo>
                  <a:pt x="77811" y="256393"/>
                </a:lnTo>
                <a:lnTo>
                  <a:pt x="77215" y="235076"/>
                </a:lnTo>
                <a:lnTo>
                  <a:pt x="77620" y="211859"/>
                </a:lnTo>
                <a:lnTo>
                  <a:pt x="80859" y="168997"/>
                </a:lnTo>
                <a:lnTo>
                  <a:pt x="87266" y="130871"/>
                </a:lnTo>
                <a:lnTo>
                  <a:pt x="102107" y="83311"/>
                </a:lnTo>
                <a:lnTo>
                  <a:pt x="122717" y="47575"/>
                </a:lnTo>
                <a:lnTo>
                  <a:pt x="158152" y="19458"/>
                </a:lnTo>
                <a:lnTo>
                  <a:pt x="168275" y="16128"/>
                </a:lnTo>
                <a:lnTo>
                  <a:pt x="168275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6"/>
          <p:cNvGraphicFramePr>
            <a:graphicFrameLocks noGrp="1"/>
          </p:cNvGraphicFramePr>
          <p:nvPr/>
        </p:nvGraphicFramePr>
        <p:xfrm>
          <a:off x="4551807" y="3599754"/>
          <a:ext cx="901065" cy="1205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540"/>
                <a:gridCol w="390525"/>
              </a:tblGrid>
              <a:tr h="358775">
                <a:tc>
                  <a:txBody>
                    <a:bodyPr/>
                    <a:lstStyle/>
                    <a:p>
                      <a:pPr marR="115570" algn="ctr">
                        <a:lnSpc>
                          <a:spcPts val="2545"/>
                        </a:lnSpc>
                      </a:pPr>
                      <a:r>
                        <a:rPr sz="2600" dirty="0">
                          <a:solidFill>
                            <a:srgbClr val="404040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sz="2600" dirty="0">
                        <a:latin typeface="Cambria Math"/>
                        <a:cs typeface="Cambria Math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545"/>
                        </a:lnSpc>
                      </a:pPr>
                      <a:r>
                        <a:rPr sz="2600" dirty="0">
                          <a:solidFill>
                            <a:srgbClr val="404040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sz="2600">
                        <a:latin typeface="Cambria Math"/>
                        <a:cs typeface="Cambria Math"/>
                      </a:endParaRPr>
                    </a:p>
                  </a:txBody>
                  <a:tcPr marL="0" marR="0" marT="0" marB="0"/>
                </a:tc>
              </a:tr>
              <a:tr h="437515">
                <a:tc>
                  <a:txBody>
                    <a:bodyPr/>
                    <a:lstStyle/>
                    <a:p>
                      <a:pPr marR="135255" algn="ctr">
                        <a:lnSpc>
                          <a:spcPts val="2765"/>
                        </a:lnSpc>
                      </a:pPr>
                      <a:r>
                        <a:rPr sz="2600" spc="-25" dirty="0">
                          <a:solidFill>
                            <a:srgbClr val="404040"/>
                          </a:solidFill>
                          <a:latin typeface="Cambria Math"/>
                          <a:cs typeface="Cambria Math"/>
                        </a:rPr>
                        <a:t>𝑇</a:t>
                      </a:r>
                      <a:r>
                        <a:rPr sz="2850" spc="-37" baseline="-16081" dirty="0">
                          <a:solidFill>
                            <a:srgbClr val="404040"/>
                          </a:solidFill>
                          <a:latin typeface="Cambria Math"/>
                          <a:cs typeface="Cambria Math"/>
                        </a:rPr>
                        <a:t>𝑦</a:t>
                      </a:r>
                      <a:endParaRPr sz="2850" baseline="-16081">
                        <a:latin typeface="Cambria Math"/>
                        <a:cs typeface="Cambria Math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765"/>
                        </a:lnSpc>
                      </a:pPr>
                      <a:r>
                        <a:rPr sz="2600" dirty="0">
                          <a:solidFill>
                            <a:srgbClr val="404040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sz="2600">
                        <a:latin typeface="Cambria Math"/>
                        <a:cs typeface="Cambria Math"/>
                      </a:endParaRPr>
                    </a:p>
                  </a:txBody>
                  <a:tcPr marL="0" marR="0" marT="0" marB="0"/>
                </a:tc>
              </a:tr>
              <a:tr h="409575">
                <a:tc>
                  <a:txBody>
                    <a:bodyPr/>
                    <a:lstStyle/>
                    <a:p>
                      <a:pPr marR="135890" algn="ctr">
                        <a:lnSpc>
                          <a:spcPts val="2800"/>
                        </a:lnSpc>
                      </a:pPr>
                      <a:r>
                        <a:rPr sz="2600" spc="-25" dirty="0">
                          <a:solidFill>
                            <a:srgbClr val="404040"/>
                          </a:solidFill>
                          <a:latin typeface="Cambria Math"/>
                          <a:cs typeface="Cambria Math"/>
                        </a:rPr>
                        <a:t>𝑇</a:t>
                      </a:r>
                      <a:r>
                        <a:rPr sz="2850" spc="-37" baseline="-16081" dirty="0">
                          <a:solidFill>
                            <a:srgbClr val="404040"/>
                          </a:solidFill>
                          <a:latin typeface="Cambria Math"/>
                          <a:cs typeface="Cambria Math"/>
                        </a:rPr>
                        <a:t>𝑧</a:t>
                      </a:r>
                      <a:endParaRPr sz="2850" baseline="-16081">
                        <a:latin typeface="Cambria Math"/>
                        <a:cs typeface="Cambria Math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800"/>
                        </a:lnSpc>
                      </a:pPr>
                      <a:r>
                        <a:rPr sz="2600" dirty="0">
                          <a:solidFill>
                            <a:srgbClr val="404040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sz="2600" dirty="0">
                        <a:latin typeface="Cambria Math"/>
                        <a:cs typeface="Cambria Math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692696"/>
            <a:ext cx="777686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1.Definition :</a:t>
            </a:r>
          </a:p>
          <a:p>
            <a:r>
              <a:rPr lang="en-US" sz="2800" dirty="0" smtClean="0"/>
              <a:t>Shear stress occurs when a beam is subjected to two equal and directly opposed forces whose support is in a plane perpendicular to the mean line.</a:t>
            </a:r>
            <a:endParaRPr lang="fr-FR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852936"/>
            <a:ext cx="729615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332656"/>
            <a:ext cx="799288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1.Definition :</a:t>
            </a:r>
          </a:p>
          <a:p>
            <a:pPr algn="just"/>
            <a:r>
              <a:rPr lang="en-US" sz="2400" dirty="0" smtClean="0"/>
              <a:t>Under the action of these two forces, the beam tends to separate into two parts sliding relative to each other in the plane of the straight section (Σ)</a:t>
            </a:r>
            <a:endParaRPr lang="fr-F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276872"/>
            <a:ext cx="76708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1196752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only internal force is T (N = Mf = 0).According to the equilibrium T=F.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827584" y="620688"/>
            <a:ext cx="27229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/>
              <a:t>2.</a:t>
            </a:r>
            <a:r>
              <a:rPr lang="fr-FR" sz="3200" b="1" dirty="0" err="1" smtClean="0"/>
              <a:t>Shear</a:t>
            </a:r>
            <a:r>
              <a:rPr lang="fr-FR" sz="3200" b="1" dirty="0" smtClean="0"/>
              <a:t> force T</a:t>
            </a:r>
            <a:endParaRPr lang="fr-FR" sz="32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204864"/>
            <a:ext cx="335280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980728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pPr algn="just"/>
            <a:r>
              <a:rPr lang="en-US" sz="2400" dirty="0" smtClean="0"/>
              <a:t>Each surface element 𝒅𝑺 supports a shear stress 𝝉 contained in the sheared section 𝑺 .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971600" y="692696"/>
            <a:ext cx="36245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/>
              <a:t>3.State of </a:t>
            </a:r>
            <a:r>
              <a:rPr lang="fr-FR" sz="3200" b="1" dirty="0" err="1" smtClean="0"/>
              <a:t>constraint</a:t>
            </a:r>
            <a:endParaRPr lang="fr-FR" sz="32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276872"/>
            <a:ext cx="4533875" cy="3080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276872"/>
            <a:ext cx="333375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2138404"/>
            <a:ext cx="557783" cy="858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3118377"/>
            <a:ext cx="576064" cy="88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548680"/>
            <a:ext cx="748883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Example 2</a:t>
            </a:r>
          </a:p>
          <a:p>
            <a:pPr algn="just"/>
            <a:r>
              <a:rPr lang="en-US" sz="2400" dirty="0" smtClean="0"/>
              <a:t>Three identical blocks of wood (1), (2) and (3) are glued together. The assembly supports a load F along its axis of symmetry. The glued surfaces are ABCD and A'B'C'D'.</a:t>
            </a:r>
            <a:endParaRPr lang="fr-FR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636912"/>
            <a:ext cx="584835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7236296" y="5157192"/>
            <a:ext cx="1529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 smtClean="0"/>
              <a:t>glued</a:t>
            </a:r>
            <a:r>
              <a:rPr lang="fr-FR" dirty="0" smtClean="0"/>
              <a:t> surfaces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620688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To calculate T, we isolate block (1) and study its equilibrium.</a:t>
            </a:r>
            <a:endParaRPr lang="fr-FR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052736"/>
            <a:ext cx="230425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755576" y="3933056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Note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A simple relationship can be deduced between the applied force F and T :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1600" y="5157192"/>
            <a:ext cx="4739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W</a:t>
            </a:r>
            <a:r>
              <a:rPr lang="en-US" sz="2000" dirty="0" smtClean="0"/>
              <a:t>here n is the number of sheared surfaces.</a:t>
            </a:r>
            <a:endParaRPr lang="fr-FR" sz="20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356992"/>
            <a:ext cx="1224136" cy="551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4581128"/>
            <a:ext cx="1152128" cy="551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509</Words>
  <Application>Microsoft Office PowerPoint</Application>
  <PresentationFormat>On-screen Show (4:3)</PresentationFormat>
  <Paragraphs>70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Cambria Math</vt:lpstr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Solution</vt:lpstr>
      <vt:lpstr>PowerPoint Presentation</vt:lpstr>
      <vt:lpstr>Solution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RACHEDI</cp:lastModifiedBy>
  <cp:revision>77</cp:revision>
  <dcterms:created xsi:type="dcterms:W3CDTF">2023-11-05T04:22:24Z</dcterms:created>
  <dcterms:modified xsi:type="dcterms:W3CDTF">2024-11-02T21:28:58Z</dcterms:modified>
</cp:coreProperties>
</file>