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1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29844" y="143446"/>
            <a:ext cx="8084311" cy="2997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12/24/2019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12/24/2019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12/24/2019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26923"/>
            <a:ext cx="8986520" cy="57404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329565" y="1123092"/>
            <a:ext cx="8484869" cy="35915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12/24/2019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924800" cy="1982594"/>
          </a:xfrm>
          <a:prstGeom prst="rect">
            <a:avLst/>
          </a:prstGeom>
        </p:spPr>
        <p:txBody>
          <a:bodyPr vert="horz" wrap="square" lIns="0" tIns="12700" rIns="0" bIns="0" rtlCol="0">
            <a:spAutoFit/>
          </a:bodyPr>
          <a:lstStyle/>
          <a:p>
            <a:pPr marL="12065" marR="5080" algn="ctr">
              <a:lnSpc>
                <a:spcPct val="100000"/>
              </a:lnSpc>
              <a:spcBef>
                <a:spcPts val="100"/>
              </a:spcBef>
            </a:pPr>
            <a:r>
              <a:rPr sz="3200" spc="-5" dirty="0">
                <a:solidFill>
                  <a:srgbClr val="FF0000"/>
                </a:solidFill>
                <a:latin typeface="Algerian" pitchFamily="82" charset="0"/>
                <a:cs typeface="Times New Roman" pitchFamily="18" charset="0"/>
              </a:rPr>
              <a:t>DOMAINES DE </a:t>
            </a:r>
            <a:r>
              <a:rPr sz="3200" spc="-20" dirty="0">
                <a:solidFill>
                  <a:srgbClr val="FF0000"/>
                </a:solidFill>
                <a:latin typeface="Algerian" pitchFamily="82" charset="0"/>
                <a:cs typeface="Times New Roman" pitchFamily="18" charset="0"/>
              </a:rPr>
              <a:t>COOPÉRATION </a:t>
            </a:r>
            <a:r>
              <a:rPr sz="3200" spc="-5" dirty="0">
                <a:solidFill>
                  <a:srgbClr val="FF0000"/>
                </a:solidFill>
                <a:latin typeface="Algerian" pitchFamily="82" charset="0"/>
                <a:cs typeface="Times New Roman" pitchFamily="18" charset="0"/>
              </a:rPr>
              <a:t>PROPOSÉS </a:t>
            </a:r>
            <a:r>
              <a:rPr sz="3200" spc="-70" dirty="0">
                <a:solidFill>
                  <a:srgbClr val="FF0000"/>
                </a:solidFill>
                <a:latin typeface="Algerian" pitchFamily="82" charset="0"/>
                <a:cs typeface="Times New Roman" pitchFamily="18" charset="0"/>
              </a:rPr>
              <a:t>PAR  </a:t>
            </a:r>
            <a:r>
              <a:rPr sz="3200" spc="-20" dirty="0">
                <a:solidFill>
                  <a:srgbClr val="FF0000"/>
                </a:solidFill>
                <a:latin typeface="Algerian" pitchFamily="82" charset="0"/>
                <a:cs typeface="Times New Roman" pitchFamily="18" charset="0"/>
              </a:rPr>
              <a:t>L’AGENCE </a:t>
            </a:r>
            <a:r>
              <a:rPr sz="3200" spc="-25" dirty="0">
                <a:solidFill>
                  <a:srgbClr val="FF0000"/>
                </a:solidFill>
                <a:latin typeface="Algerian" pitchFamily="82" charset="0"/>
                <a:cs typeface="Times New Roman" pitchFamily="18" charset="0"/>
              </a:rPr>
              <a:t>NATIONALE </a:t>
            </a:r>
            <a:r>
              <a:rPr sz="3200" spc="-5" dirty="0">
                <a:solidFill>
                  <a:srgbClr val="FF0000"/>
                </a:solidFill>
                <a:latin typeface="Algerian" pitchFamily="82" charset="0"/>
                <a:cs typeface="Times New Roman" pitchFamily="18" charset="0"/>
              </a:rPr>
              <a:t>DE GESTION INTÉGRÉE  DES RESSOURCES EN EAU « AGIRE</a:t>
            </a:r>
            <a:r>
              <a:rPr sz="3200" spc="-45" dirty="0">
                <a:solidFill>
                  <a:srgbClr val="FF0000"/>
                </a:solidFill>
                <a:latin typeface="Algerian" pitchFamily="82" charset="0"/>
                <a:cs typeface="Times New Roman" pitchFamily="18" charset="0"/>
              </a:rPr>
              <a:t> </a:t>
            </a:r>
            <a:r>
              <a:rPr sz="3200" spc="-5" dirty="0">
                <a:solidFill>
                  <a:srgbClr val="FF0000"/>
                </a:solidFill>
                <a:latin typeface="Algerian" pitchFamily="82" charset="0"/>
                <a:cs typeface="Times New Roman" pitchFamily="18" charset="0"/>
              </a:rPr>
              <a:t>»</a:t>
            </a:r>
            <a:endParaRPr sz="3200">
              <a:solidFill>
                <a:srgbClr val="FF0000"/>
              </a:solidFill>
              <a:latin typeface="Algerian" pitchFamily="82" charset="0"/>
              <a:cs typeface="Times New Roman" pitchFamily="18" charset="0"/>
            </a:endParaRPr>
          </a:p>
        </p:txBody>
      </p:sp>
      <p:sp>
        <p:nvSpPr>
          <p:cNvPr id="4" name="object 4"/>
          <p:cNvSpPr/>
          <p:nvPr/>
        </p:nvSpPr>
        <p:spPr>
          <a:xfrm>
            <a:off x="2133600" y="3429000"/>
            <a:ext cx="4648200" cy="3124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513908"/>
            <a:ext cx="8686799" cy="5429692"/>
          </a:xfrm>
          <a:prstGeom prst="rect">
            <a:avLst/>
          </a:prstGeom>
        </p:spPr>
        <p:txBody>
          <a:bodyPr vert="horz" wrap="square" lIns="0" tIns="12700" rIns="0" bIns="0" rtlCol="0">
            <a:spAutoFit/>
          </a:bodyPr>
          <a:lstStyle/>
          <a:p>
            <a:pPr marL="12700" marR="5080" indent="812165" algn="just">
              <a:lnSpc>
                <a:spcPct val="100000"/>
              </a:lnSpc>
              <a:spcBef>
                <a:spcPts val="100"/>
              </a:spcBef>
            </a:pPr>
            <a:r>
              <a:rPr sz="2200" spc="-10" dirty="0">
                <a:latin typeface="Times New Roman" pitchFamily="18" charset="0"/>
                <a:cs typeface="Times New Roman" pitchFamily="18" charset="0"/>
              </a:rPr>
              <a:t>Pour chaque unité hydrographique naturelle, </a:t>
            </a:r>
            <a:r>
              <a:rPr sz="2200" spc="-5" dirty="0">
                <a:latin typeface="Times New Roman" pitchFamily="18" charset="0"/>
                <a:cs typeface="Times New Roman" pitchFamily="18" charset="0"/>
              </a:rPr>
              <a:t>le </a:t>
            </a:r>
            <a:r>
              <a:rPr sz="2200" spc="-30" dirty="0">
                <a:latin typeface="Times New Roman" pitchFamily="18" charset="0"/>
                <a:cs typeface="Times New Roman" pitchFamily="18" charset="0"/>
              </a:rPr>
              <a:t>P.D.A.R.E </a:t>
            </a:r>
            <a:r>
              <a:rPr sz="2200" spc="-10" dirty="0">
                <a:latin typeface="Times New Roman" pitchFamily="18" charset="0"/>
                <a:cs typeface="Times New Roman" pitchFamily="18" charset="0"/>
              </a:rPr>
              <a:t>définit les  choix stratégiques de mobilisation, d’affectation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d’utilisation des ressources  en eau, </a:t>
            </a:r>
            <a:r>
              <a:rPr sz="2200" dirty="0">
                <a:latin typeface="Times New Roman" pitchFamily="18" charset="0"/>
                <a:cs typeface="Times New Roman" pitchFamily="18" charset="0"/>
              </a:rPr>
              <a:t>y </a:t>
            </a:r>
            <a:r>
              <a:rPr sz="2200" spc="-5" dirty="0">
                <a:latin typeface="Times New Roman" pitchFamily="18" charset="0"/>
                <a:cs typeface="Times New Roman" pitchFamily="18" charset="0"/>
              </a:rPr>
              <a:t>compris </a:t>
            </a:r>
            <a:r>
              <a:rPr sz="2200" spc="-10" dirty="0">
                <a:latin typeface="Times New Roman" pitchFamily="18" charset="0"/>
                <a:cs typeface="Times New Roman" pitchFamily="18" charset="0"/>
              </a:rPr>
              <a:t>les eaux non conventionnelles, en </a:t>
            </a:r>
            <a:r>
              <a:rPr sz="2200" spc="-5" dirty="0">
                <a:latin typeface="Times New Roman" pitchFamily="18" charset="0"/>
                <a:cs typeface="Times New Roman" pitchFamily="18" charset="0"/>
              </a:rPr>
              <a:t>vue </a:t>
            </a:r>
            <a:r>
              <a:rPr sz="2200" spc="-10" dirty="0">
                <a:latin typeface="Times New Roman" pitchFamily="18" charset="0"/>
                <a:cs typeface="Times New Roman" pitchFamily="18" charset="0"/>
              </a:rPr>
              <a:t>d’assurer</a:t>
            </a:r>
            <a:r>
              <a:rPr sz="2200" spc="225" dirty="0">
                <a:latin typeface="Times New Roman" pitchFamily="18" charset="0"/>
                <a:cs typeface="Times New Roman" pitchFamily="18" charset="0"/>
              </a:rPr>
              <a:t> </a:t>
            </a:r>
            <a:r>
              <a:rPr sz="2200" dirty="0">
                <a:latin typeface="Times New Roman" pitchFamily="18" charset="0"/>
                <a:cs typeface="Times New Roman" pitchFamily="18" charset="0"/>
              </a:rPr>
              <a:t>:</a:t>
            </a:r>
            <a:endParaRPr sz="2200">
              <a:latin typeface="Times New Roman" pitchFamily="18"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722313" indent="204788" algn="just">
              <a:lnSpc>
                <a:spcPct val="100000"/>
              </a:lnSpc>
              <a:buFont typeface="Wingdings" pitchFamily="2" charset="2"/>
              <a:buChar char="ü"/>
              <a:tabLst>
                <a:tab pos="1067435" algn="l"/>
              </a:tabLst>
            </a:pPr>
            <a:r>
              <a:rPr sz="2200" spc="-10" dirty="0">
                <a:latin typeface="Times New Roman" pitchFamily="18" charset="0"/>
                <a:cs typeface="Times New Roman" pitchFamily="18" charset="0"/>
              </a:rPr>
              <a:t>La </a:t>
            </a:r>
            <a:r>
              <a:rPr sz="2200" spc="-5" dirty="0">
                <a:latin typeface="Times New Roman" pitchFamily="18" charset="0"/>
                <a:cs typeface="Times New Roman" pitchFamily="18" charset="0"/>
              </a:rPr>
              <a:t>satisfaction </a:t>
            </a:r>
            <a:r>
              <a:rPr sz="2200" spc="-10" dirty="0">
                <a:latin typeface="Times New Roman" pitchFamily="18" charset="0"/>
                <a:cs typeface="Times New Roman" pitchFamily="18" charset="0"/>
              </a:rPr>
              <a:t>des besoins en</a:t>
            </a:r>
            <a:r>
              <a:rPr sz="2200" spc="60" dirty="0">
                <a:latin typeface="Times New Roman" pitchFamily="18" charset="0"/>
                <a:cs typeface="Times New Roman" pitchFamily="18" charset="0"/>
              </a:rPr>
              <a:t> </a:t>
            </a:r>
            <a:r>
              <a:rPr sz="2200" spc="-15">
                <a:latin typeface="Times New Roman" pitchFamily="18" charset="0"/>
                <a:cs typeface="Times New Roman" pitchFamily="18" charset="0"/>
              </a:rPr>
              <a:t>eau</a:t>
            </a:r>
            <a:r>
              <a:rPr sz="2200" spc="-15" smtClean="0">
                <a:latin typeface="Times New Roman" pitchFamily="18" charset="0"/>
                <a:cs typeface="Times New Roman" pitchFamily="18" charset="0"/>
              </a:rPr>
              <a:t>,</a:t>
            </a:r>
            <a:endParaRPr lang="fr-FR" sz="2200" spc="-15" dirty="0" smtClean="0">
              <a:latin typeface="Times New Roman" pitchFamily="18" charset="0"/>
              <a:cs typeface="Times New Roman" pitchFamily="18" charset="0"/>
            </a:endParaRPr>
          </a:p>
          <a:p>
            <a:pPr marL="722313" indent="204788" algn="just">
              <a:lnSpc>
                <a:spcPct val="100000"/>
              </a:lnSpc>
              <a:buFont typeface="Wingdings" pitchFamily="2" charset="2"/>
              <a:buChar char="ü"/>
              <a:tabLst>
                <a:tab pos="1067435" algn="l"/>
              </a:tabLst>
            </a:pPr>
            <a:r>
              <a:rPr lang="fr-FR" sz="2200" spc="-15" dirty="0">
                <a:latin typeface="Times New Roman" pitchFamily="18" charset="0"/>
                <a:cs typeface="Times New Roman" pitchFamily="18" charset="0"/>
              </a:rPr>
              <a:t> </a:t>
            </a:r>
            <a:r>
              <a:rPr sz="2200" spc="-10" smtClean="0">
                <a:latin typeface="Times New Roman" pitchFamily="18" charset="0"/>
                <a:cs typeface="Times New Roman" pitchFamily="18" charset="0"/>
              </a:rPr>
              <a:t>La </a:t>
            </a:r>
            <a:r>
              <a:rPr sz="2200" spc="-5" dirty="0">
                <a:latin typeface="Times New Roman" pitchFamily="18" charset="0"/>
                <a:cs typeface="Times New Roman" pitchFamily="18" charset="0"/>
              </a:rPr>
              <a:t>protection </a:t>
            </a:r>
            <a:r>
              <a:rPr sz="2200" spc="-10" dirty="0">
                <a:latin typeface="Times New Roman" pitchFamily="18" charset="0"/>
                <a:cs typeface="Times New Roman" pitchFamily="18" charset="0"/>
              </a:rPr>
              <a:t>quantitative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qualitative des</a:t>
            </a:r>
            <a:r>
              <a:rPr sz="2200" spc="85" dirty="0">
                <a:latin typeface="Times New Roman" pitchFamily="18" charset="0"/>
                <a:cs typeface="Times New Roman" pitchFamily="18" charset="0"/>
              </a:rPr>
              <a:t> </a:t>
            </a:r>
            <a:r>
              <a:rPr sz="2200" spc="-10">
                <a:latin typeface="Times New Roman" pitchFamily="18" charset="0"/>
                <a:cs typeface="Times New Roman" pitchFamily="18" charset="0"/>
              </a:rPr>
              <a:t>eaux</a:t>
            </a:r>
            <a:r>
              <a:rPr sz="2200" spc="-10" smtClean="0">
                <a:latin typeface="Times New Roman" pitchFamily="18" charset="0"/>
                <a:cs typeface="Times New Roman" pitchFamily="18" charset="0"/>
              </a:rPr>
              <a:t>,</a:t>
            </a:r>
            <a:endParaRPr lang="fr-FR" sz="2200" spc="-10" dirty="0" smtClean="0">
              <a:latin typeface="Times New Roman" pitchFamily="18" charset="0"/>
              <a:cs typeface="Times New Roman" pitchFamily="18" charset="0"/>
            </a:endParaRPr>
          </a:p>
          <a:p>
            <a:pPr marL="180975" indent="746125" algn="just">
              <a:lnSpc>
                <a:spcPct val="100000"/>
              </a:lnSpc>
              <a:buFont typeface="Wingdings" pitchFamily="2" charset="2"/>
              <a:buChar char="ü"/>
              <a:tabLst>
                <a:tab pos="1067435" algn="l"/>
              </a:tabLst>
            </a:pPr>
            <a:r>
              <a:rPr lang="fr-FR" sz="2200" spc="-10" dirty="0">
                <a:latin typeface="Times New Roman" pitchFamily="18" charset="0"/>
                <a:cs typeface="Times New Roman" pitchFamily="18" charset="0"/>
              </a:rPr>
              <a:t> </a:t>
            </a:r>
            <a:r>
              <a:rPr sz="2200" spc="-10" smtClean="0">
                <a:latin typeface="Times New Roman" pitchFamily="18" charset="0"/>
                <a:cs typeface="Times New Roman" pitchFamily="18" charset="0"/>
              </a:rPr>
              <a:t>La </a:t>
            </a:r>
            <a:r>
              <a:rPr sz="2200" spc="-10" dirty="0">
                <a:latin typeface="Times New Roman" pitchFamily="18" charset="0"/>
                <a:cs typeface="Times New Roman" pitchFamily="18" charset="0"/>
              </a:rPr>
              <a:t>prévention </a:t>
            </a:r>
            <a:r>
              <a:rPr sz="2200" spc="-5" dirty="0">
                <a:latin typeface="Times New Roman" pitchFamily="18" charset="0"/>
                <a:cs typeface="Times New Roman" pitchFamily="18" charset="0"/>
              </a:rPr>
              <a:t>et la </a:t>
            </a:r>
            <a:r>
              <a:rPr sz="2200" spc="-10" dirty="0">
                <a:latin typeface="Times New Roman" pitchFamily="18" charset="0"/>
                <a:cs typeface="Times New Roman" pitchFamily="18" charset="0"/>
              </a:rPr>
              <a:t>gestion des risques liés aux phénomènes  naturels exceptionnels, </a:t>
            </a:r>
            <a:r>
              <a:rPr sz="2200" spc="-5" dirty="0">
                <a:latin typeface="Times New Roman" pitchFamily="18" charset="0"/>
                <a:cs typeface="Times New Roman" pitchFamily="18" charset="0"/>
              </a:rPr>
              <a:t>tels </a:t>
            </a:r>
            <a:r>
              <a:rPr sz="2200" spc="-10" dirty="0">
                <a:latin typeface="Times New Roman" pitchFamily="18" charset="0"/>
                <a:cs typeface="Times New Roman" pitchFamily="18" charset="0"/>
              </a:rPr>
              <a:t>que les</a:t>
            </a:r>
            <a:r>
              <a:rPr sz="2200" spc="105" dirty="0">
                <a:latin typeface="Times New Roman" pitchFamily="18" charset="0"/>
                <a:cs typeface="Times New Roman" pitchFamily="18" charset="0"/>
              </a:rPr>
              <a:t> </a:t>
            </a:r>
            <a:r>
              <a:rPr sz="2200" spc="-10" dirty="0">
                <a:latin typeface="Times New Roman" pitchFamily="18" charset="0"/>
                <a:cs typeface="Times New Roman" pitchFamily="18" charset="0"/>
              </a:rPr>
              <a:t>inondations.</a:t>
            </a:r>
            <a:endParaRPr sz="2200">
              <a:latin typeface="Times New Roman" pitchFamily="18" charset="0"/>
              <a:cs typeface="Times New Roman" pitchFamily="18" charset="0"/>
            </a:endParaRPr>
          </a:p>
          <a:p>
            <a:pPr algn="just">
              <a:lnSpc>
                <a:spcPct val="100000"/>
              </a:lnSpc>
              <a:spcBef>
                <a:spcPts val="35"/>
              </a:spcBef>
            </a:pPr>
            <a:endParaRPr sz="2200">
              <a:latin typeface="Times New Roman" pitchFamily="18" charset="0"/>
              <a:cs typeface="Times New Roman" pitchFamily="18" charset="0"/>
            </a:endParaRPr>
          </a:p>
          <a:p>
            <a:pPr marL="12700" marR="38100" indent="812165" algn="just">
              <a:lnSpc>
                <a:spcPct val="100000"/>
              </a:lnSpc>
            </a:pPr>
            <a:r>
              <a:rPr sz="2200" spc="-10" dirty="0">
                <a:latin typeface="Times New Roman" pitchFamily="18" charset="0"/>
                <a:cs typeface="Times New Roman" pitchFamily="18" charset="0"/>
              </a:rPr>
              <a:t>Dans </a:t>
            </a:r>
            <a:r>
              <a:rPr sz="2200" spc="-5" dirty="0">
                <a:latin typeface="Times New Roman" pitchFamily="18" charset="0"/>
                <a:cs typeface="Times New Roman" pitchFamily="18" charset="0"/>
              </a:rPr>
              <a:t>ce </a:t>
            </a:r>
            <a:r>
              <a:rPr sz="2200" spc="-10" dirty="0">
                <a:latin typeface="Times New Roman" pitchFamily="18" charset="0"/>
                <a:cs typeface="Times New Roman" pitchFamily="18" charset="0"/>
              </a:rPr>
              <a:t>cadre, </a:t>
            </a:r>
            <a:r>
              <a:rPr sz="2200" spc="-5" dirty="0">
                <a:latin typeface="Times New Roman" pitchFamily="18" charset="0"/>
                <a:cs typeface="Times New Roman" pitchFamily="18" charset="0"/>
              </a:rPr>
              <a:t>le </a:t>
            </a:r>
            <a:r>
              <a:rPr sz="2200" spc="-30" dirty="0">
                <a:latin typeface="Times New Roman" pitchFamily="18" charset="0"/>
                <a:cs typeface="Times New Roman" pitchFamily="18" charset="0"/>
              </a:rPr>
              <a:t>P.D.A.R.E </a:t>
            </a:r>
            <a:r>
              <a:rPr sz="2200" spc="-10" dirty="0">
                <a:latin typeface="Times New Roman" pitchFamily="18" charset="0"/>
                <a:cs typeface="Times New Roman" pitchFamily="18" charset="0"/>
              </a:rPr>
              <a:t>détermine les </a:t>
            </a:r>
            <a:r>
              <a:rPr sz="2200" spc="-5" dirty="0">
                <a:latin typeface="Times New Roman" pitchFamily="18" charset="0"/>
                <a:cs typeface="Times New Roman" pitchFamily="18" charset="0"/>
              </a:rPr>
              <a:t>objectifs </a:t>
            </a:r>
            <a:r>
              <a:rPr sz="2200" spc="-15" dirty="0">
                <a:latin typeface="Times New Roman" pitchFamily="18" charset="0"/>
                <a:cs typeface="Times New Roman" pitchFamily="18" charset="0"/>
              </a:rPr>
              <a:t>de  </a:t>
            </a:r>
            <a:r>
              <a:rPr sz="2200" spc="-10" dirty="0">
                <a:latin typeface="Times New Roman" pitchFamily="18" charset="0"/>
                <a:cs typeface="Times New Roman" pitchFamily="18" charset="0"/>
              </a:rPr>
              <a:t>développement des aménagements de mobilisation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transfert </a:t>
            </a:r>
            <a:r>
              <a:rPr sz="2200" spc="-10" dirty="0">
                <a:latin typeface="Times New Roman" pitchFamily="18" charset="0"/>
                <a:cs typeface="Times New Roman" pitchFamily="18" charset="0"/>
              </a:rPr>
              <a:t>d’eaux, </a:t>
            </a:r>
            <a:r>
              <a:rPr sz="2200" spc="-15" dirty="0">
                <a:latin typeface="Times New Roman" pitchFamily="18" charset="0"/>
                <a:cs typeface="Times New Roman" pitchFamily="18" charset="0"/>
              </a:rPr>
              <a:t>en  </a:t>
            </a:r>
            <a:r>
              <a:rPr sz="2200" spc="-10" dirty="0">
                <a:latin typeface="Times New Roman" pitchFamily="18" charset="0"/>
                <a:cs typeface="Times New Roman" pitchFamily="18" charset="0"/>
              </a:rPr>
              <a:t>tenant </a:t>
            </a:r>
            <a:r>
              <a:rPr sz="2200" spc="-5" dirty="0">
                <a:latin typeface="Times New Roman" pitchFamily="18" charset="0"/>
                <a:cs typeface="Times New Roman" pitchFamily="18" charset="0"/>
              </a:rPr>
              <a:t>compte </a:t>
            </a:r>
            <a:r>
              <a:rPr sz="2200" spc="-10" dirty="0">
                <a:latin typeface="Times New Roman" pitchFamily="18" charset="0"/>
                <a:cs typeface="Times New Roman" pitchFamily="18" charset="0"/>
              </a:rPr>
              <a:t>des paramètres</a:t>
            </a:r>
            <a:r>
              <a:rPr sz="2200" spc="55" dirty="0">
                <a:latin typeface="Times New Roman" pitchFamily="18" charset="0"/>
                <a:cs typeface="Times New Roman" pitchFamily="18" charset="0"/>
              </a:rPr>
              <a:t> </a:t>
            </a:r>
            <a:r>
              <a:rPr sz="2200" spc="-10" dirty="0">
                <a:latin typeface="Times New Roman" pitchFamily="18" charset="0"/>
                <a:cs typeface="Times New Roman" pitchFamily="18" charset="0"/>
              </a:rPr>
              <a:t>économiques.</a:t>
            </a:r>
            <a:endParaRPr sz="2200">
              <a:latin typeface="Times New Roman" pitchFamily="18"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2700" marR="937260" indent="812165" algn="just">
              <a:lnSpc>
                <a:spcPct val="100000"/>
              </a:lnSpc>
            </a:pPr>
            <a:r>
              <a:rPr sz="2200" spc="-10" dirty="0">
                <a:latin typeface="Times New Roman" pitchFamily="18" charset="0"/>
                <a:cs typeface="Times New Roman" pitchFamily="18" charset="0"/>
              </a:rPr>
              <a:t>Le </a:t>
            </a:r>
            <a:r>
              <a:rPr sz="2200" spc="-30" dirty="0">
                <a:latin typeface="Times New Roman" pitchFamily="18" charset="0"/>
                <a:cs typeface="Times New Roman" pitchFamily="18" charset="0"/>
              </a:rPr>
              <a:t>P.D.A.R.E </a:t>
            </a:r>
            <a:r>
              <a:rPr sz="2200" spc="-10" dirty="0">
                <a:latin typeface="Times New Roman" pitchFamily="18" charset="0"/>
                <a:cs typeface="Times New Roman" pitchFamily="18" charset="0"/>
              </a:rPr>
              <a:t>définit les </a:t>
            </a:r>
            <a:r>
              <a:rPr sz="2200" spc="-5" dirty="0">
                <a:latin typeface="Times New Roman" pitchFamily="18" charset="0"/>
                <a:cs typeface="Times New Roman" pitchFamily="18" charset="0"/>
              </a:rPr>
              <a:t>objectifs </a:t>
            </a:r>
            <a:r>
              <a:rPr sz="2200" spc="-10" dirty="0">
                <a:latin typeface="Times New Roman" pitchFamily="18" charset="0"/>
                <a:cs typeface="Times New Roman" pitchFamily="18" charset="0"/>
              </a:rPr>
              <a:t>en </a:t>
            </a:r>
            <a:r>
              <a:rPr sz="2200" spc="-5" dirty="0">
                <a:latin typeface="Times New Roman" pitchFamily="18" charset="0"/>
                <a:cs typeface="Times New Roman" pitchFamily="18" charset="0"/>
              </a:rPr>
              <a:t>matière </a:t>
            </a:r>
            <a:r>
              <a:rPr sz="2200" spc="-10" dirty="0">
                <a:latin typeface="Times New Roman" pitchFamily="18" charset="0"/>
                <a:cs typeface="Times New Roman" pitchFamily="18" charset="0"/>
              </a:rPr>
              <a:t>d’utilisation </a:t>
            </a:r>
            <a:r>
              <a:rPr sz="2200" spc="-15" dirty="0">
                <a:latin typeface="Times New Roman" pitchFamily="18" charset="0"/>
                <a:cs typeface="Times New Roman" pitchFamily="18" charset="0"/>
              </a:rPr>
              <a:t>des  </a:t>
            </a:r>
            <a:r>
              <a:rPr sz="2200" spc="-5" dirty="0">
                <a:latin typeface="Times New Roman" pitchFamily="18" charset="0"/>
                <a:cs typeface="Times New Roman" pitchFamily="18" charset="0"/>
              </a:rPr>
              <a:t>ressources </a:t>
            </a:r>
            <a:r>
              <a:rPr sz="2200" spc="-10" dirty="0">
                <a:latin typeface="Times New Roman" pitchFamily="18" charset="0"/>
                <a:cs typeface="Times New Roman" pitchFamily="18" charset="0"/>
              </a:rPr>
              <a:t>en eau, les </a:t>
            </a:r>
            <a:r>
              <a:rPr sz="2200" spc="-5" dirty="0">
                <a:latin typeface="Times New Roman" pitchFamily="18" charset="0"/>
                <a:cs typeface="Times New Roman" pitchFamily="18" charset="0"/>
              </a:rPr>
              <a:t>mesures </a:t>
            </a:r>
            <a:r>
              <a:rPr sz="2200" spc="-10" dirty="0">
                <a:latin typeface="Times New Roman" pitchFamily="18" charset="0"/>
                <a:cs typeface="Times New Roman" pitchFamily="18" charset="0"/>
              </a:rPr>
              <a:t>liées aux exigences d’économie, </a:t>
            </a:r>
            <a:r>
              <a:rPr sz="2200" spc="-15" dirty="0">
                <a:latin typeface="Times New Roman" pitchFamily="18" charset="0"/>
                <a:cs typeface="Times New Roman" pitchFamily="18" charset="0"/>
              </a:rPr>
              <a:t>de  </a:t>
            </a:r>
            <a:r>
              <a:rPr sz="2200" spc="-5" dirty="0">
                <a:latin typeface="Times New Roman" pitchFamily="18" charset="0"/>
                <a:cs typeface="Times New Roman" pitchFamily="18" charset="0"/>
              </a:rPr>
              <a:t>valorisation et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protection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la </a:t>
            </a:r>
            <a:r>
              <a:rPr sz="2200" spc="-10" dirty="0">
                <a:latin typeface="Times New Roman" pitchFamily="18" charset="0"/>
                <a:cs typeface="Times New Roman" pitchFamily="18" charset="0"/>
              </a:rPr>
              <a:t>qualité de</a:t>
            </a:r>
            <a:r>
              <a:rPr sz="2200" spc="85" dirty="0">
                <a:latin typeface="Times New Roman" pitchFamily="18" charset="0"/>
                <a:cs typeface="Times New Roman" pitchFamily="18" charset="0"/>
              </a:rPr>
              <a:t> </a:t>
            </a:r>
            <a:r>
              <a:rPr sz="2200" spc="-10" dirty="0">
                <a:latin typeface="Times New Roman" pitchFamily="18" charset="0"/>
                <a:cs typeface="Times New Roman" pitchFamily="18" charset="0"/>
              </a:rPr>
              <a:t>l’eau.</a:t>
            </a:r>
            <a:endParaRPr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0282" y="304800"/>
            <a:ext cx="8442718" cy="5768246"/>
          </a:xfrm>
          <a:prstGeom prst="rect">
            <a:avLst/>
          </a:prstGeom>
        </p:spPr>
        <p:txBody>
          <a:bodyPr vert="horz" wrap="square" lIns="0" tIns="12700" rIns="0" bIns="0" rtlCol="0">
            <a:spAutoFit/>
          </a:bodyPr>
          <a:lstStyle/>
          <a:p>
            <a:pPr marL="12700" marR="57785" indent="812165" algn="just">
              <a:lnSpc>
                <a:spcPct val="100000"/>
              </a:lnSpc>
              <a:spcBef>
                <a:spcPts val="100"/>
              </a:spcBef>
            </a:pPr>
            <a:r>
              <a:rPr sz="2200" spc="-10" dirty="0">
                <a:latin typeface="Times New Roman" pitchFamily="18" charset="0"/>
                <a:cs typeface="Times New Roman" pitchFamily="18" charset="0"/>
              </a:rPr>
              <a:t>Les </a:t>
            </a:r>
            <a:r>
              <a:rPr sz="2200" spc="-5" dirty="0">
                <a:latin typeface="Times New Roman" pitchFamily="18" charset="0"/>
                <a:cs typeface="Times New Roman" pitchFamily="18" charset="0"/>
              </a:rPr>
              <a:t>5 ABH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l’Algérie </a:t>
            </a:r>
            <a:r>
              <a:rPr sz="2200" spc="-10" dirty="0">
                <a:latin typeface="Times New Roman" pitchFamily="18" charset="0"/>
                <a:cs typeface="Times New Roman" pitchFamily="18" charset="0"/>
              </a:rPr>
              <a:t>ont </a:t>
            </a:r>
            <a:r>
              <a:rPr sz="2200" spc="-5" dirty="0">
                <a:latin typeface="Times New Roman" pitchFamily="18" charset="0"/>
                <a:cs typeface="Times New Roman" pitchFamily="18" charset="0"/>
              </a:rPr>
              <a:t>mis </a:t>
            </a:r>
            <a:r>
              <a:rPr sz="2200" spc="-10" dirty="0">
                <a:latin typeface="Times New Roman" pitchFamily="18" charset="0"/>
                <a:cs typeface="Times New Roman" pitchFamily="18" charset="0"/>
              </a:rPr>
              <a:t>en </a:t>
            </a:r>
            <a:r>
              <a:rPr sz="2200" spc="-5" dirty="0">
                <a:latin typeface="Times New Roman" pitchFamily="18" charset="0"/>
                <a:cs typeface="Times New Roman" pitchFamily="18" charset="0"/>
              </a:rPr>
              <a:t>œuvre </a:t>
            </a:r>
            <a:r>
              <a:rPr sz="2200" spc="-10" dirty="0">
                <a:latin typeface="Times New Roman" pitchFamily="18" charset="0"/>
                <a:cs typeface="Times New Roman" pitchFamily="18" charset="0"/>
              </a:rPr>
              <a:t>une méthodologie  uniformisée, des </a:t>
            </a:r>
            <a:r>
              <a:rPr sz="2200" spc="-5" dirty="0">
                <a:latin typeface="Times New Roman" pitchFamily="18" charset="0"/>
                <a:cs typeface="Times New Roman" pitchFamily="18" charset="0"/>
              </a:rPr>
              <a:t>instruments </a:t>
            </a:r>
            <a:r>
              <a:rPr sz="2200" spc="-10" dirty="0">
                <a:latin typeface="Times New Roman" pitchFamily="18" charset="0"/>
                <a:cs typeface="Times New Roman" pitchFamily="18" charset="0"/>
              </a:rPr>
              <a:t>de planification en s’appuyant </a:t>
            </a:r>
            <a:r>
              <a:rPr sz="2200" spc="-5" dirty="0">
                <a:latin typeface="Times New Roman" pitchFamily="18" charset="0"/>
                <a:cs typeface="Times New Roman" pitchFamily="18" charset="0"/>
              </a:rPr>
              <a:t>sur </a:t>
            </a:r>
            <a:r>
              <a:rPr sz="2200" spc="-10" dirty="0">
                <a:latin typeface="Times New Roman" pitchFamily="18" charset="0"/>
                <a:cs typeface="Times New Roman" pitchFamily="18" charset="0"/>
              </a:rPr>
              <a:t>un </a:t>
            </a:r>
            <a:r>
              <a:rPr sz="2200" spc="-5" dirty="0">
                <a:latin typeface="Times New Roman" pitchFamily="18" charset="0"/>
                <a:cs typeface="Times New Roman" pitchFamily="18" charset="0"/>
              </a:rPr>
              <a:t>système  </a:t>
            </a:r>
            <a:r>
              <a:rPr sz="2200" spc="-10" dirty="0">
                <a:latin typeface="Times New Roman" pitchFamily="18" charset="0"/>
                <a:cs typeface="Times New Roman" pitchFamily="18" charset="0"/>
              </a:rPr>
              <a:t>de gestion de</a:t>
            </a:r>
            <a:r>
              <a:rPr sz="2200" spc="35" dirty="0">
                <a:latin typeface="Times New Roman" pitchFamily="18" charset="0"/>
                <a:cs typeface="Times New Roman" pitchFamily="18" charset="0"/>
              </a:rPr>
              <a:t> </a:t>
            </a:r>
            <a:r>
              <a:rPr sz="2200" spc="-10" dirty="0">
                <a:latin typeface="Times New Roman" pitchFamily="18" charset="0"/>
                <a:cs typeface="Times New Roman" pitchFamily="18" charset="0"/>
              </a:rPr>
              <a:t>l’information.</a:t>
            </a:r>
            <a:endParaRPr sz="2200">
              <a:latin typeface="Times New Roman" pitchFamily="18"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2700" marR="169545" indent="812165" algn="just">
              <a:lnSpc>
                <a:spcPct val="100000"/>
              </a:lnSpc>
            </a:pPr>
            <a:r>
              <a:rPr sz="2200" spc="-10" dirty="0">
                <a:latin typeface="Times New Roman" pitchFamily="18" charset="0"/>
                <a:cs typeface="Times New Roman" pitchFamily="18" charset="0"/>
              </a:rPr>
              <a:t>Le modèle de Bilans permet d’établir les bilans des ressources  hydriques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des besoins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mémoriser et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visualiser </a:t>
            </a:r>
            <a:r>
              <a:rPr sz="2200" spc="-10" dirty="0">
                <a:latin typeface="Times New Roman" pitchFamily="18" charset="0"/>
                <a:cs typeface="Times New Roman" pitchFamily="18" charset="0"/>
              </a:rPr>
              <a:t>les </a:t>
            </a:r>
            <a:r>
              <a:rPr sz="2200" spc="-5" dirty="0">
                <a:latin typeface="Times New Roman" pitchFamily="18" charset="0"/>
                <a:cs typeface="Times New Roman" pitchFamily="18" charset="0"/>
              </a:rPr>
              <a:t>résultats, </a:t>
            </a:r>
            <a:r>
              <a:rPr sz="2200" spc="-15" dirty="0">
                <a:latin typeface="Times New Roman" pitchFamily="18" charset="0"/>
                <a:cs typeface="Times New Roman" pitchFamily="18" charset="0"/>
              </a:rPr>
              <a:t>en  </a:t>
            </a:r>
            <a:r>
              <a:rPr sz="2200" spc="-10" dirty="0">
                <a:latin typeface="Times New Roman" pitchFamily="18" charset="0"/>
                <a:cs typeface="Times New Roman" pitchFamily="18" charset="0"/>
              </a:rPr>
              <a:t>considérant différentes évolutions </a:t>
            </a:r>
            <a:r>
              <a:rPr sz="2200" spc="-5" dirty="0">
                <a:latin typeface="Times New Roman" pitchFamily="18" charset="0"/>
                <a:cs typeface="Times New Roman" pitchFamily="18" charset="0"/>
              </a:rPr>
              <a:t>(ou scénarios) et </a:t>
            </a:r>
            <a:r>
              <a:rPr sz="2200" spc="-10" dirty="0">
                <a:latin typeface="Times New Roman" pitchFamily="18" charset="0"/>
                <a:cs typeface="Times New Roman" pitchFamily="18" charset="0"/>
              </a:rPr>
              <a:t>différents</a:t>
            </a:r>
            <a:r>
              <a:rPr sz="2200" spc="170" dirty="0">
                <a:latin typeface="Times New Roman" pitchFamily="18" charset="0"/>
                <a:cs typeface="Times New Roman" pitchFamily="18" charset="0"/>
              </a:rPr>
              <a:t> </a:t>
            </a:r>
            <a:r>
              <a:rPr sz="2200" spc="-10" dirty="0">
                <a:latin typeface="Times New Roman" pitchFamily="18" charset="0"/>
                <a:cs typeface="Times New Roman" pitchFamily="18" charset="0"/>
              </a:rPr>
              <a:t>horizons.</a:t>
            </a:r>
            <a:endParaRPr sz="2200">
              <a:latin typeface="Times New Roman" pitchFamily="18" charset="0"/>
              <a:cs typeface="Times New Roman" pitchFamily="18" charset="0"/>
            </a:endParaRPr>
          </a:p>
          <a:p>
            <a:pPr algn="just">
              <a:lnSpc>
                <a:spcPct val="100000"/>
              </a:lnSpc>
              <a:spcBef>
                <a:spcPts val="35"/>
              </a:spcBef>
            </a:pPr>
            <a:endParaRPr sz="2200">
              <a:latin typeface="Times New Roman" pitchFamily="18" charset="0"/>
              <a:cs typeface="Times New Roman" pitchFamily="18" charset="0"/>
            </a:endParaRPr>
          </a:p>
          <a:p>
            <a:pPr marL="824865" algn="just">
              <a:lnSpc>
                <a:spcPct val="100000"/>
              </a:lnSpc>
            </a:pPr>
            <a:r>
              <a:rPr sz="2200" spc="-10" dirty="0">
                <a:latin typeface="Times New Roman" pitchFamily="18" charset="0"/>
                <a:cs typeface="Times New Roman" pitchFamily="18" charset="0"/>
              </a:rPr>
              <a:t>Cet outil principal </a:t>
            </a:r>
            <a:r>
              <a:rPr sz="2200" spc="-5" dirty="0">
                <a:latin typeface="Times New Roman" pitchFamily="18" charset="0"/>
                <a:cs typeface="Times New Roman" pitchFamily="18" charset="0"/>
              </a:rPr>
              <a:t>a </a:t>
            </a:r>
            <a:r>
              <a:rPr sz="2200" spc="-5">
                <a:latin typeface="Times New Roman" pitchFamily="18" charset="0"/>
                <a:cs typeface="Times New Roman" pitchFamily="18" charset="0"/>
              </a:rPr>
              <a:t>été</a:t>
            </a:r>
            <a:r>
              <a:rPr sz="2200" spc="60">
                <a:latin typeface="Times New Roman" pitchFamily="18" charset="0"/>
                <a:cs typeface="Times New Roman" pitchFamily="18" charset="0"/>
              </a:rPr>
              <a:t> </a:t>
            </a:r>
            <a:r>
              <a:rPr sz="2200" spc="-10" smtClean="0">
                <a:latin typeface="Times New Roman" pitchFamily="18" charset="0"/>
                <a:cs typeface="Times New Roman" pitchFamily="18" charset="0"/>
              </a:rPr>
              <a:t>amélioré</a:t>
            </a:r>
            <a:r>
              <a:rPr lang="fr-FR" sz="2200" spc="-10" dirty="0" smtClean="0">
                <a:latin typeface="Times New Roman" pitchFamily="18" charset="0"/>
                <a:cs typeface="Times New Roman" pitchFamily="18" charset="0"/>
              </a:rPr>
              <a:t>:</a:t>
            </a:r>
            <a:endParaRPr sz="2200">
              <a:latin typeface="Times New Roman" pitchFamily="18"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2700" marR="589280" indent="812165" algn="just">
              <a:lnSpc>
                <a:spcPct val="100000"/>
              </a:lnSpc>
            </a:pPr>
            <a:r>
              <a:rPr sz="2200" spc="-10" dirty="0">
                <a:latin typeface="Times New Roman" pitchFamily="18" charset="0"/>
                <a:cs typeface="Times New Roman" pitchFamily="18" charset="0"/>
              </a:rPr>
              <a:t>1) d’un modèle économique pour </a:t>
            </a:r>
            <a:r>
              <a:rPr sz="2200" spc="-5" dirty="0">
                <a:latin typeface="Times New Roman" pitchFamily="18" charset="0"/>
                <a:cs typeface="Times New Roman" pitchFamily="18" charset="0"/>
              </a:rPr>
              <a:t>le calcul </a:t>
            </a:r>
            <a:r>
              <a:rPr sz="2200" spc="-10" dirty="0">
                <a:latin typeface="Times New Roman" pitchFamily="18" charset="0"/>
                <a:cs typeface="Times New Roman" pitchFamily="18" charset="0"/>
              </a:rPr>
              <a:t>des projections </a:t>
            </a:r>
            <a:r>
              <a:rPr sz="2200" spc="-15" dirty="0">
                <a:latin typeface="Times New Roman" pitchFamily="18" charset="0"/>
                <a:cs typeface="Times New Roman" pitchFamily="18" charset="0"/>
              </a:rPr>
              <a:t>des  </a:t>
            </a:r>
            <a:r>
              <a:rPr sz="2200" spc="-5" dirty="0">
                <a:latin typeface="Times New Roman" pitchFamily="18" charset="0"/>
                <a:cs typeface="Times New Roman" pitchFamily="18" charset="0"/>
              </a:rPr>
              <a:t>coûts d’investissement et </a:t>
            </a:r>
            <a:r>
              <a:rPr sz="2200" spc="-10" dirty="0">
                <a:latin typeface="Times New Roman" pitchFamily="18" charset="0"/>
                <a:cs typeface="Times New Roman" pitchFamily="18" charset="0"/>
              </a:rPr>
              <a:t>des </a:t>
            </a:r>
            <a:r>
              <a:rPr sz="2200" spc="-5" dirty="0">
                <a:latin typeface="Times New Roman" pitchFamily="18" charset="0"/>
                <a:cs typeface="Times New Roman" pitchFamily="18" charset="0"/>
              </a:rPr>
              <a:t>coûts</a:t>
            </a:r>
            <a:r>
              <a:rPr sz="2200" spc="50" dirty="0">
                <a:latin typeface="Times New Roman" pitchFamily="18" charset="0"/>
                <a:cs typeface="Times New Roman" pitchFamily="18" charset="0"/>
              </a:rPr>
              <a:t> </a:t>
            </a:r>
            <a:r>
              <a:rPr sz="2200" spc="-10" dirty="0">
                <a:latin typeface="Times New Roman" pitchFamily="18" charset="0"/>
                <a:cs typeface="Times New Roman" pitchFamily="18" charset="0"/>
              </a:rPr>
              <a:t>dynamiques.</a:t>
            </a:r>
            <a:endParaRPr sz="2200">
              <a:latin typeface="Times New Roman" pitchFamily="18" charset="0"/>
              <a:cs typeface="Times New Roman" pitchFamily="18" charset="0"/>
            </a:endParaRPr>
          </a:p>
          <a:p>
            <a:pPr algn="just">
              <a:lnSpc>
                <a:spcPct val="100000"/>
              </a:lnSpc>
              <a:spcBef>
                <a:spcPts val="35"/>
              </a:spcBef>
            </a:pPr>
            <a:endParaRPr sz="2200">
              <a:latin typeface="Times New Roman" pitchFamily="18" charset="0"/>
              <a:cs typeface="Times New Roman" pitchFamily="18" charset="0"/>
            </a:endParaRPr>
          </a:p>
          <a:p>
            <a:pPr marL="12700" marR="5080" indent="812165" algn="just">
              <a:lnSpc>
                <a:spcPct val="100000"/>
              </a:lnSpc>
            </a:pPr>
            <a:r>
              <a:rPr sz="2200" dirty="0">
                <a:latin typeface="Times New Roman" pitchFamily="18" charset="0"/>
                <a:cs typeface="Times New Roman" pitchFamily="18" charset="0"/>
              </a:rPr>
              <a:t>Et </a:t>
            </a:r>
            <a:r>
              <a:rPr sz="2200" spc="-10" dirty="0">
                <a:latin typeface="Times New Roman" pitchFamily="18" charset="0"/>
                <a:cs typeface="Times New Roman" pitchFamily="18" charset="0"/>
              </a:rPr>
              <a:t>2) d’un </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module qualité des eaux </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couplé </a:t>
            </a:r>
            <a:r>
              <a:rPr sz="2200" spc="-5" dirty="0">
                <a:latin typeface="Times New Roman" pitchFamily="18" charset="0"/>
                <a:cs typeface="Times New Roman" pitchFamily="18" charset="0"/>
              </a:rPr>
              <a:t>à </a:t>
            </a:r>
            <a:r>
              <a:rPr sz="2200" spc="-10" dirty="0">
                <a:latin typeface="Times New Roman" pitchFamily="18" charset="0"/>
                <a:cs typeface="Times New Roman" pitchFamily="18" charset="0"/>
              </a:rPr>
              <a:t>un </a:t>
            </a:r>
            <a:r>
              <a:rPr sz="2200" dirty="0">
                <a:latin typeface="Times New Roman" pitchFamily="18" charset="0"/>
                <a:cs typeface="Times New Roman" pitchFamily="18" charset="0"/>
              </a:rPr>
              <a:t>SIG </a:t>
            </a:r>
            <a:r>
              <a:rPr sz="2200" spc="-15" dirty="0">
                <a:latin typeface="Times New Roman" pitchFamily="18" charset="0"/>
                <a:cs typeface="Times New Roman" pitchFamily="18" charset="0"/>
              </a:rPr>
              <a:t>pour  </a:t>
            </a:r>
            <a:r>
              <a:rPr sz="2200" spc="-10" dirty="0">
                <a:latin typeface="Times New Roman" pitchFamily="18" charset="0"/>
                <a:cs typeface="Times New Roman" pitchFamily="18" charset="0"/>
              </a:rPr>
              <a:t>l’évaluation des charges polluantes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la pression </a:t>
            </a:r>
            <a:r>
              <a:rPr sz="2200" spc="-10" dirty="0">
                <a:latin typeface="Times New Roman" pitchFamily="18" charset="0"/>
                <a:cs typeface="Times New Roman" pitchFamily="18" charset="0"/>
              </a:rPr>
              <a:t>en pollution, </a:t>
            </a:r>
            <a:r>
              <a:rPr sz="2200" spc="-5" dirty="0">
                <a:latin typeface="Times New Roman" pitchFamily="18" charset="0"/>
                <a:cs typeface="Times New Roman" pitchFamily="18" charset="0"/>
              </a:rPr>
              <a:t>la mesure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la </a:t>
            </a:r>
            <a:r>
              <a:rPr sz="2200" spc="-10" dirty="0">
                <a:latin typeface="Times New Roman" pitchFamily="18" charset="0"/>
                <a:cs typeface="Times New Roman" pitchFamily="18" charset="0"/>
              </a:rPr>
              <a:t>qualité des eaux </a:t>
            </a:r>
            <a:r>
              <a:rPr sz="2200" spc="-5" dirty="0">
                <a:latin typeface="Times New Roman" pitchFamily="18" charset="0"/>
                <a:cs typeface="Times New Roman" pitchFamily="18" charset="0"/>
              </a:rPr>
              <a:t>et la </a:t>
            </a:r>
            <a:r>
              <a:rPr sz="2200" spc="-10" dirty="0">
                <a:latin typeface="Times New Roman" pitchFamily="18" charset="0"/>
                <a:cs typeface="Times New Roman" pitchFamily="18" charset="0"/>
              </a:rPr>
              <a:t>détermination d’un </a:t>
            </a:r>
            <a:r>
              <a:rPr sz="2200" spc="-5" dirty="0">
                <a:latin typeface="Times New Roman" pitchFamily="18" charset="0"/>
                <a:cs typeface="Times New Roman" pitchFamily="18" charset="0"/>
              </a:rPr>
              <a:t>programme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mesures </a:t>
            </a:r>
            <a:r>
              <a:rPr sz="2200" spc="-15" dirty="0">
                <a:latin typeface="Times New Roman" pitchFamily="18" charset="0"/>
                <a:cs typeface="Times New Roman" pitchFamily="18" charset="0"/>
              </a:rPr>
              <a:t>de  </a:t>
            </a:r>
            <a:r>
              <a:rPr sz="2200" spc="-5" dirty="0">
                <a:latin typeface="Times New Roman" pitchFamily="18" charset="0"/>
                <a:cs typeface="Times New Roman" pitchFamily="18" charset="0"/>
              </a:rPr>
              <a:t>protection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la </a:t>
            </a:r>
            <a:r>
              <a:rPr sz="2200" spc="-10" dirty="0">
                <a:latin typeface="Times New Roman" pitchFamily="18" charset="0"/>
                <a:cs typeface="Times New Roman" pitchFamily="18" charset="0"/>
              </a:rPr>
              <a:t>qualité des eaux </a:t>
            </a:r>
            <a:r>
              <a:rPr sz="2200" spc="-5" dirty="0">
                <a:latin typeface="Times New Roman" pitchFamily="18" charset="0"/>
                <a:cs typeface="Times New Roman" pitchFamily="18" charset="0"/>
              </a:rPr>
              <a:t>contre </a:t>
            </a:r>
            <a:r>
              <a:rPr sz="2200" spc="-10" dirty="0">
                <a:latin typeface="Times New Roman" pitchFamily="18" charset="0"/>
                <a:cs typeface="Times New Roman" pitchFamily="18" charset="0"/>
              </a:rPr>
              <a:t>les</a:t>
            </a:r>
            <a:r>
              <a:rPr sz="2200" spc="105" dirty="0">
                <a:latin typeface="Times New Roman" pitchFamily="18" charset="0"/>
                <a:cs typeface="Times New Roman" pitchFamily="18" charset="0"/>
              </a:rPr>
              <a:t> </a:t>
            </a:r>
            <a:r>
              <a:rPr sz="2200" spc="-10" dirty="0">
                <a:latin typeface="Times New Roman" pitchFamily="18" charset="0"/>
                <a:cs typeface="Times New Roman" pitchFamily="18" charset="0"/>
              </a:rPr>
              <a:t>pollutions.</a:t>
            </a:r>
            <a:endParaRPr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9398" y="543198"/>
            <a:ext cx="8579802" cy="5552802"/>
          </a:xfrm>
          <a:prstGeom prst="rect">
            <a:avLst/>
          </a:prstGeom>
        </p:spPr>
        <p:txBody>
          <a:bodyPr vert="horz" wrap="square" lIns="0" tIns="12700" rIns="0" bIns="0" rtlCol="0">
            <a:spAutoFit/>
          </a:bodyPr>
          <a:lstStyle/>
          <a:p>
            <a:pPr marL="12700" marR="5080" indent="450850" algn="ctr">
              <a:lnSpc>
                <a:spcPct val="100000"/>
              </a:lnSpc>
              <a:spcBef>
                <a:spcPts val="100"/>
              </a:spcBef>
            </a:pPr>
            <a:r>
              <a:rPr lang="fr-FR" sz="2400" b="1" dirty="0" smtClean="0">
                <a:solidFill>
                  <a:srgbClr val="0000FF"/>
                </a:solidFill>
                <a:uFill>
                  <a:solidFill>
                    <a:srgbClr val="0000FF"/>
                  </a:solidFill>
                </a:uFill>
                <a:latin typeface="Times New Roman" pitchFamily="18" charset="0"/>
                <a:cs typeface="Times New Roman" pitchFamily="18" charset="0"/>
              </a:rPr>
              <a:t>2. </a:t>
            </a:r>
            <a:r>
              <a:rPr sz="2400" b="1" smtClean="0">
                <a:solidFill>
                  <a:srgbClr val="0000FF"/>
                </a:solidFill>
                <a:uFill>
                  <a:solidFill>
                    <a:srgbClr val="0000FF"/>
                  </a:solidFill>
                </a:uFill>
                <a:latin typeface="Times New Roman" pitchFamily="18" charset="0"/>
                <a:cs typeface="Times New Roman" pitchFamily="18" charset="0"/>
              </a:rPr>
              <a:t>LA </a:t>
            </a:r>
            <a:r>
              <a:rPr sz="2400" b="1" spc="-5" dirty="0">
                <a:solidFill>
                  <a:srgbClr val="0000FF"/>
                </a:solidFill>
                <a:uFill>
                  <a:solidFill>
                    <a:srgbClr val="0000FF"/>
                  </a:solidFill>
                </a:uFill>
                <a:latin typeface="Times New Roman" pitchFamily="18" charset="0"/>
                <a:cs typeface="Times New Roman" pitchFamily="18" charset="0"/>
              </a:rPr>
              <a:t>COLLECTE DES </a:t>
            </a:r>
            <a:r>
              <a:rPr sz="2400" b="1" spc="-25" dirty="0">
                <a:solidFill>
                  <a:srgbClr val="0000FF"/>
                </a:solidFill>
                <a:uFill>
                  <a:solidFill>
                    <a:srgbClr val="0000FF"/>
                  </a:solidFill>
                </a:uFill>
                <a:latin typeface="Times New Roman" pitchFamily="18" charset="0"/>
                <a:cs typeface="Times New Roman" pitchFamily="18" charset="0"/>
              </a:rPr>
              <a:t>REDEVANCES </a:t>
            </a:r>
            <a:r>
              <a:rPr sz="2400" b="1" spc="-5" dirty="0">
                <a:solidFill>
                  <a:srgbClr val="0000FF"/>
                </a:solidFill>
                <a:uFill>
                  <a:solidFill>
                    <a:srgbClr val="0000FF"/>
                  </a:solidFill>
                </a:uFill>
                <a:latin typeface="Times New Roman" pitchFamily="18" charset="0"/>
                <a:cs typeface="Times New Roman" pitchFamily="18" charset="0"/>
              </a:rPr>
              <a:t>POUR </a:t>
            </a:r>
            <a:r>
              <a:rPr sz="2400" b="1" dirty="0">
                <a:solidFill>
                  <a:srgbClr val="0000FF"/>
                </a:solidFill>
                <a:uFill>
                  <a:solidFill>
                    <a:srgbClr val="0000FF"/>
                  </a:solidFill>
                </a:uFill>
                <a:latin typeface="Times New Roman" pitchFamily="18" charset="0"/>
                <a:cs typeface="Times New Roman" pitchFamily="18" charset="0"/>
              </a:rPr>
              <a:t>LE </a:t>
            </a:r>
            <a:r>
              <a:rPr sz="2400" b="1" spc="-5" dirty="0">
                <a:solidFill>
                  <a:srgbClr val="0000FF"/>
                </a:solidFill>
                <a:uFill>
                  <a:solidFill>
                    <a:srgbClr val="0000FF"/>
                  </a:solidFill>
                </a:uFill>
                <a:latin typeface="Times New Roman" pitchFamily="18" charset="0"/>
                <a:cs typeface="Times New Roman" pitchFamily="18" charset="0"/>
              </a:rPr>
              <a:t>PRÉLÈVEMENT  </a:t>
            </a:r>
            <a:r>
              <a:rPr sz="2400" b="1" spc="-15" dirty="0">
                <a:solidFill>
                  <a:srgbClr val="0000FF"/>
                </a:solidFill>
                <a:uFill>
                  <a:solidFill>
                    <a:srgbClr val="0000FF"/>
                  </a:solidFill>
                </a:uFill>
                <a:latin typeface="Times New Roman" pitchFamily="18" charset="0"/>
                <a:cs typeface="Times New Roman" pitchFamily="18" charset="0"/>
              </a:rPr>
              <a:t>D’EAU </a:t>
            </a:r>
            <a:r>
              <a:rPr sz="2400" b="1" spc="-5" dirty="0">
                <a:solidFill>
                  <a:srgbClr val="0000FF"/>
                </a:solidFill>
                <a:uFill>
                  <a:solidFill>
                    <a:srgbClr val="0000FF"/>
                  </a:solidFill>
                </a:uFill>
                <a:latin typeface="Times New Roman" pitchFamily="18" charset="0"/>
                <a:cs typeface="Times New Roman" pitchFamily="18" charset="0"/>
              </a:rPr>
              <a:t>DU </a:t>
            </a:r>
            <a:r>
              <a:rPr sz="2400" b="1" spc="-10" dirty="0">
                <a:solidFill>
                  <a:srgbClr val="0000FF"/>
                </a:solidFill>
                <a:uFill>
                  <a:solidFill>
                    <a:srgbClr val="0000FF"/>
                  </a:solidFill>
                </a:uFill>
                <a:latin typeface="Times New Roman" pitchFamily="18" charset="0"/>
                <a:cs typeface="Times New Roman" pitchFamily="18" charset="0"/>
              </a:rPr>
              <a:t>DOMAINE </a:t>
            </a:r>
            <a:r>
              <a:rPr sz="2400" b="1" spc="-5" dirty="0">
                <a:solidFill>
                  <a:srgbClr val="0000FF"/>
                </a:solidFill>
                <a:uFill>
                  <a:solidFill>
                    <a:srgbClr val="0000FF"/>
                  </a:solidFill>
                </a:uFill>
                <a:latin typeface="Times New Roman" pitchFamily="18" charset="0"/>
                <a:cs typeface="Times New Roman" pitchFamily="18" charset="0"/>
              </a:rPr>
              <a:t>PUBLIC </a:t>
            </a:r>
            <a:r>
              <a:rPr sz="2400" b="1" spc="-10" dirty="0">
                <a:solidFill>
                  <a:srgbClr val="0000FF"/>
                </a:solidFill>
                <a:uFill>
                  <a:solidFill>
                    <a:srgbClr val="0000FF"/>
                  </a:solidFill>
                </a:uFill>
                <a:latin typeface="Times New Roman" pitchFamily="18" charset="0"/>
                <a:cs typeface="Times New Roman" pitchFamily="18" charset="0"/>
              </a:rPr>
              <a:t>HYDRAULIQUE </a:t>
            </a:r>
            <a:r>
              <a:rPr sz="2400" b="1" spc="-5" dirty="0">
                <a:solidFill>
                  <a:srgbClr val="0000FF"/>
                </a:solidFill>
                <a:uFill>
                  <a:solidFill>
                    <a:srgbClr val="0000FF"/>
                  </a:solidFill>
                </a:uFill>
                <a:latin typeface="Times New Roman" pitchFamily="18" charset="0"/>
                <a:cs typeface="Times New Roman" pitchFamily="18" charset="0"/>
              </a:rPr>
              <a:t>POUR </a:t>
            </a:r>
            <a:r>
              <a:rPr sz="2400" b="1" spc="-30" dirty="0">
                <a:solidFill>
                  <a:srgbClr val="0000FF"/>
                </a:solidFill>
                <a:uFill>
                  <a:solidFill>
                    <a:srgbClr val="0000FF"/>
                  </a:solidFill>
                </a:uFill>
                <a:latin typeface="Times New Roman" pitchFamily="18" charset="0"/>
                <a:cs typeface="Times New Roman" pitchFamily="18" charset="0"/>
              </a:rPr>
              <a:t>CERTAINS</a:t>
            </a:r>
            <a:r>
              <a:rPr sz="2400" b="1" spc="290" dirty="0">
                <a:solidFill>
                  <a:srgbClr val="0000FF"/>
                </a:solidFill>
                <a:uFill>
                  <a:solidFill>
                    <a:srgbClr val="0000FF"/>
                  </a:solidFill>
                </a:uFill>
                <a:latin typeface="Times New Roman" pitchFamily="18" charset="0"/>
                <a:cs typeface="Times New Roman" pitchFamily="18" charset="0"/>
              </a:rPr>
              <a:t> </a:t>
            </a:r>
            <a:r>
              <a:rPr sz="2400" b="1" spc="-10" dirty="0">
                <a:solidFill>
                  <a:srgbClr val="0000FF"/>
                </a:solidFill>
                <a:uFill>
                  <a:solidFill>
                    <a:srgbClr val="0000FF"/>
                  </a:solidFill>
                </a:uFill>
                <a:latin typeface="Times New Roman" pitchFamily="18" charset="0"/>
                <a:cs typeface="Times New Roman" pitchFamily="18" charset="0"/>
              </a:rPr>
              <a:t>USAGES</a:t>
            </a:r>
            <a:endParaRPr sz="2400">
              <a:latin typeface="Times New Roman" pitchFamily="18" charset="0"/>
              <a:cs typeface="Times New Roman" pitchFamily="18" charset="0"/>
            </a:endParaRPr>
          </a:p>
          <a:p>
            <a:pPr algn="just">
              <a:lnSpc>
                <a:spcPct val="100000"/>
              </a:lnSpc>
              <a:spcBef>
                <a:spcPts val="30"/>
              </a:spcBef>
            </a:pPr>
            <a:endParaRPr sz="2400">
              <a:latin typeface="Times New Roman" pitchFamily="18" charset="0"/>
              <a:cs typeface="Times New Roman" pitchFamily="18" charset="0"/>
            </a:endParaRPr>
          </a:p>
          <a:p>
            <a:pPr marL="12700" marR="163830" indent="914400" algn="just">
              <a:lnSpc>
                <a:spcPct val="100000"/>
              </a:lnSpc>
            </a:pPr>
            <a:r>
              <a:rPr sz="2400" spc="-10" dirty="0">
                <a:latin typeface="Times New Roman" pitchFamily="18" charset="0"/>
                <a:cs typeface="Times New Roman" pitchFamily="18" charset="0"/>
              </a:rPr>
              <a:t>Le prélèvement d’eau du domaine public hydraulique donne lieu </a:t>
            </a:r>
            <a:r>
              <a:rPr sz="2400" spc="-15" dirty="0">
                <a:latin typeface="Times New Roman" pitchFamily="18" charset="0"/>
                <a:cs typeface="Times New Roman" pitchFamily="18" charset="0"/>
              </a:rPr>
              <a:t>au  </a:t>
            </a:r>
            <a:r>
              <a:rPr sz="2400" spc="-10" dirty="0">
                <a:latin typeface="Times New Roman" pitchFamily="18" charset="0"/>
                <a:cs typeface="Times New Roman" pitchFamily="18" charset="0"/>
              </a:rPr>
              <a:t>paiement de</a:t>
            </a:r>
            <a:r>
              <a:rPr sz="2400" spc="35" dirty="0">
                <a:latin typeface="Times New Roman" pitchFamily="18" charset="0"/>
                <a:cs typeface="Times New Roman" pitchFamily="18" charset="0"/>
              </a:rPr>
              <a:t> </a:t>
            </a:r>
            <a:r>
              <a:rPr sz="2400" spc="-10" dirty="0">
                <a:latin typeface="Times New Roman" pitchFamily="18" charset="0"/>
                <a:cs typeface="Times New Roman" pitchFamily="18" charset="0"/>
              </a:rPr>
              <a:t>redevances.</a:t>
            </a:r>
            <a:endParaRPr sz="2400">
              <a:latin typeface="Times New Roman" pitchFamily="18" charset="0"/>
              <a:cs typeface="Times New Roman" pitchFamily="18" charset="0"/>
            </a:endParaRPr>
          </a:p>
          <a:p>
            <a:pPr algn="just">
              <a:lnSpc>
                <a:spcPct val="100000"/>
              </a:lnSpc>
              <a:spcBef>
                <a:spcPts val="35"/>
              </a:spcBef>
            </a:pPr>
            <a:endParaRPr sz="2400">
              <a:latin typeface="Times New Roman" pitchFamily="18" charset="0"/>
              <a:cs typeface="Times New Roman" pitchFamily="18" charset="0"/>
            </a:endParaRPr>
          </a:p>
          <a:p>
            <a:pPr marL="12700" marR="125730" indent="914400" algn="just">
              <a:lnSpc>
                <a:spcPct val="100000"/>
              </a:lnSpc>
            </a:pPr>
            <a:r>
              <a:rPr sz="2400" spc="-10" dirty="0">
                <a:latin typeface="Times New Roman" pitchFamily="18" charset="0"/>
                <a:cs typeface="Times New Roman" pitchFamily="18" charset="0"/>
              </a:rPr>
              <a:t>La loi </a:t>
            </a:r>
            <a:r>
              <a:rPr sz="2400" spc="-5" dirty="0">
                <a:latin typeface="Times New Roman" pitchFamily="18" charset="0"/>
                <a:cs typeface="Times New Roman" pitchFamily="18" charset="0"/>
              </a:rPr>
              <a:t>a confié </a:t>
            </a:r>
            <a:r>
              <a:rPr sz="2400" spc="-10" dirty="0">
                <a:latin typeface="Times New Roman" pitchFamily="18" charset="0"/>
                <a:cs typeface="Times New Roman" pitchFamily="18" charset="0"/>
              </a:rPr>
              <a:t>aux agences de bassins hydrographiques, </a:t>
            </a:r>
            <a:r>
              <a:rPr sz="2400" spc="-5" dirty="0">
                <a:latin typeface="Times New Roman" pitchFamily="18" charset="0"/>
                <a:cs typeface="Times New Roman" pitchFamily="18" charset="0"/>
              </a:rPr>
              <a:t>la collecte  </a:t>
            </a:r>
            <a:r>
              <a:rPr sz="2400" spc="-10" dirty="0">
                <a:latin typeface="Times New Roman" pitchFamily="18" charset="0"/>
                <a:cs typeface="Times New Roman" pitchFamily="18" charset="0"/>
              </a:rPr>
              <a:t>des redevances dues par certaines catégories</a:t>
            </a:r>
            <a:r>
              <a:rPr sz="2400" spc="135" dirty="0">
                <a:latin typeface="Times New Roman" pitchFamily="18" charset="0"/>
                <a:cs typeface="Times New Roman" pitchFamily="18" charset="0"/>
              </a:rPr>
              <a:t> </a:t>
            </a:r>
            <a:r>
              <a:rPr sz="2400" spc="-10" dirty="0">
                <a:latin typeface="Times New Roman" pitchFamily="18" charset="0"/>
                <a:cs typeface="Times New Roman" pitchFamily="18" charset="0"/>
              </a:rPr>
              <a:t>d’usagers.</a:t>
            </a:r>
            <a:endParaRPr sz="2400">
              <a:latin typeface="Times New Roman" pitchFamily="18" charset="0"/>
              <a:cs typeface="Times New Roman" pitchFamily="18" charset="0"/>
            </a:endParaRPr>
          </a:p>
          <a:p>
            <a:pPr algn="just">
              <a:lnSpc>
                <a:spcPct val="100000"/>
              </a:lnSpc>
              <a:spcBef>
                <a:spcPts val="30"/>
              </a:spcBef>
            </a:pPr>
            <a:endParaRPr sz="2400">
              <a:latin typeface="Times New Roman" pitchFamily="18" charset="0"/>
              <a:cs typeface="Times New Roman" pitchFamily="18" charset="0"/>
            </a:endParaRPr>
          </a:p>
          <a:p>
            <a:pPr marL="927100" algn="just">
              <a:lnSpc>
                <a:spcPct val="100000"/>
              </a:lnSpc>
            </a:pPr>
            <a:r>
              <a:rPr sz="2400" dirty="0">
                <a:latin typeface="Times New Roman" pitchFamily="18" charset="0"/>
                <a:cs typeface="Times New Roman" pitchFamily="18" charset="0"/>
              </a:rPr>
              <a:t>Il </a:t>
            </a:r>
            <a:r>
              <a:rPr sz="2400" spc="-10">
                <a:latin typeface="Times New Roman" pitchFamily="18" charset="0"/>
                <a:cs typeface="Times New Roman" pitchFamily="18" charset="0"/>
              </a:rPr>
              <a:t>s’agit</a:t>
            </a:r>
            <a:r>
              <a:rPr sz="2400">
                <a:latin typeface="Times New Roman" pitchFamily="18" charset="0"/>
                <a:cs typeface="Times New Roman" pitchFamily="18" charset="0"/>
              </a:rPr>
              <a:t> </a:t>
            </a:r>
            <a:r>
              <a:rPr sz="2400" smtClean="0">
                <a:latin typeface="Times New Roman" pitchFamily="18" charset="0"/>
                <a:cs typeface="Times New Roman" pitchFamily="18" charset="0"/>
              </a:rPr>
              <a:t>:</a:t>
            </a:r>
            <a:endParaRPr sz="2400">
              <a:latin typeface="Times New Roman" pitchFamily="18" charset="0"/>
              <a:cs typeface="Times New Roman" pitchFamily="18" charset="0"/>
            </a:endParaRPr>
          </a:p>
          <a:p>
            <a:pPr marL="12700" indent="450850" algn="just">
              <a:lnSpc>
                <a:spcPct val="100000"/>
              </a:lnSpc>
              <a:buChar char="-"/>
              <a:tabLst>
                <a:tab pos="604520" algn="l"/>
              </a:tabLst>
            </a:pPr>
            <a:r>
              <a:rPr sz="2400" spc="-10" dirty="0">
                <a:latin typeface="Times New Roman" pitchFamily="18" charset="0"/>
                <a:cs typeface="Times New Roman" pitchFamily="18" charset="0"/>
              </a:rPr>
              <a:t>Des </a:t>
            </a:r>
            <a:r>
              <a:rPr sz="2400" spc="-5" dirty="0">
                <a:latin typeface="Times New Roman" pitchFamily="18" charset="0"/>
                <a:cs typeface="Times New Roman" pitchFamily="18" charset="0"/>
              </a:rPr>
              <a:t>industries, </a:t>
            </a:r>
            <a:r>
              <a:rPr sz="2400" spc="-10" dirty="0">
                <a:latin typeface="Times New Roman" pitchFamily="18" charset="0"/>
                <a:cs typeface="Times New Roman" pitchFamily="18" charset="0"/>
              </a:rPr>
              <a:t>des établissements touristiques </a:t>
            </a:r>
            <a:r>
              <a:rPr sz="2400" spc="-5" dirty="0">
                <a:latin typeface="Times New Roman" pitchFamily="18" charset="0"/>
                <a:cs typeface="Times New Roman" pitchFamily="18" charset="0"/>
              </a:rPr>
              <a:t>et </a:t>
            </a:r>
            <a:r>
              <a:rPr sz="2400" spc="-10" dirty="0">
                <a:latin typeface="Times New Roman" pitchFamily="18" charset="0"/>
                <a:cs typeface="Times New Roman" pitchFamily="18" charset="0"/>
              </a:rPr>
              <a:t>des</a:t>
            </a:r>
            <a:r>
              <a:rPr sz="2400" spc="140" dirty="0">
                <a:latin typeface="Times New Roman" pitchFamily="18" charset="0"/>
                <a:cs typeface="Times New Roman" pitchFamily="18" charset="0"/>
              </a:rPr>
              <a:t> </a:t>
            </a:r>
            <a:r>
              <a:rPr sz="2400" spc="-5" dirty="0">
                <a:latin typeface="Times New Roman" pitchFamily="18" charset="0"/>
                <a:cs typeface="Times New Roman" pitchFamily="18" charset="0"/>
              </a:rPr>
              <a:t>services,</a:t>
            </a:r>
            <a:endParaRPr sz="2400">
              <a:latin typeface="Times New Roman" pitchFamily="18" charset="0"/>
              <a:cs typeface="Times New Roman" pitchFamily="18" charset="0"/>
            </a:endParaRPr>
          </a:p>
          <a:p>
            <a:pPr marL="12700" marR="740410" indent="450850" algn="just">
              <a:lnSpc>
                <a:spcPct val="100000"/>
              </a:lnSpc>
              <a:buChar char="-"/>
              <a:tabLst>
                <a:tab pos="604520" algn="l"/>
              </a:tabLst>
            </a:pPr>
            <a:r>
              <a:rPr sz="2400" spc="-10" dirty="0">
                <a:latin typeface="Times New Roman" pitchFamily="18" charset="0"/>
                <a:cs typeface="Times New Roman" pitchFamily="18" charset="0"/>
              </a:rPr>
              <a:t>Des </a:t>
            </a:r>
            <a:r>
              <a:rPr sz="2400" spc="-5" dirty="0">
                <a:latin typeface="Times New Roman" pitchFamily="18" charset="0"/>
                <a:cs typeface="Times New Roman" pitchFamily="18" charset="0"/>
              </a:rPr>
              <a:t>sociétés </a:t>
            </a:r>
            <a:r>
              <a:rPr sz="2400" spc="-10" dirty="0">
                <a:latin typeface="Times New Roman" pitchFamily="18" charset="0"/>
                <a:cs typeface="Times New Roman" pitchFamily="18" charset="0"/>
              </a:rPr>
              <a:t>qui prélèvent l’eau pour </a:t>
            </a:r>
            <a:r>
              <a:rPr sz="2400" spc="-5" dirty="0">
                <a:latin typeface="Times New Roman" pitchFamily="18" charset="0"/>
                <a:cs typeface="Times New Roman" pitchFamily="18" charset="0"/>
              </a:rPr>
              <a:t>son </a:t>
            </a:r>
            <a:r>
              <a:rPr sz="2400" spc="-10" dirty="0">
                <a:latin typeface="Times New Roman" pitchFamily="18" charset="0"/>
                <a:cs typeface="Times New Roman" pitchFamily="18" charset="0"/>
              </a:rPr>
              <a:t>injection dans les puits  pétroliers ou pour d’autres usages du domaine des</a:t>
            </a:r>
            <a:r>
              <a:rPr sz="2400" spc="215" dirty="0">
                <a:latin typeface="Times New Roman" pitchFamily="18" charset="0"/>
                <a:cs typeface="Times New Roman" pitchFamily="18" charset="0"/>
              </a:rPr>
              <a:t> </a:t>
            </a:r>
            <a:r>
              <a:rPr sz="2400" spc="-10" dirty="0">
                <a:latin typeface="Times New Roman" pitchFamily="18" charset="0"/>
                <a:cs typeface="Times New Roman" pitchFamily="18" charset="0"/>
              </a:rPr>
              <a:t>hydrocarbures.</a:t>
            </a:r>
            <a:endParaRPr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491316"/>
            <a:ext cx="8204835" cy="4614084"/>
          </a:xfrm>
          <a:prstGeom prst="rect">
            <a:avLst/>
          </a:prstGeom>
        </p:spPr>
        <p:txBody>
          <a:bodyPr vert="horz" wrap="square" lIns="0" tIns="12700" rIns="0" bIns="0" rtlCol="0">
            <a:spAutoFit/>
          </a:bodyPr>
          <a:lstStyle/>
          <a:p>
            <a:pPr marL="12700" algn="just">
              <a:lnSpc>
                <a:spcPct val="100000"/>
              </a:lnSpc>
            </a:pPr>
            <a:r>
              <a:rPr sz="2300" spc="-10" dirty="0">
                <a:latin typeface="Times New Roman" pitchFamily="18" charset="0"/>
                <a:cs typeface="Times New Roman" pitchFamily="18" charset="0"/>
              </a:rPr>
              <a:t>Ces usagers paient aux agences de bassins hydrographiques </a:t>
            </a:r>
            <a:r>
              <a:rPr sz="2300" spc="-5" dirty="0">
                <a:latin typeface="Times New Roman" pitchFamily="18" charset="0"/>
                <a:cs typeface="Times New Roman" pitchFamily="18" charset="0"/>
              </a:rPr>
              <a:t>3 </a:t>
            </a:r>
            <a:r>
              <a:rPr sz="2300" spc="-10">
                <a:latin typeface="Times New Roman" pitchFamily="18" charset="0"/>
                <a:cs typeface="Times New Roman" pitchFamily="18" charset="0"/>
              </a:rPr>
              <a:t>redevances</a:t>
            </a:r>
            <a:r>
              <a:rPr sz="2300" spc="340">
                <a:latin typeface="Times New Roman" pitchFamily="18" charset="0"/>
                <a:cs typeface="Times New Roman" pitchFamily="18" charset="0"/>
              </a:rPr>
              <a:t> </a:t>
            </a:r>
            <a:r>
              <a:rPr sz="230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800" indent="-139700" algn="just">
              <a:lnSpc>
                <a:spcPct val="100000"/>
              </a:lnSpc>
              <a:buChar char="-"/>
              <a:tabLst>
                <a:tab pos="1067435" algn="l"/>
              </a:tabLst>
            </a:pPr>
            <a:r>
              <a:rPr sz="2300" spc="-10" dirty="0">
                <a:latin typeface="Times New Roman" pitchFamily="18" charset="0"/>
                <a:cs typeface="Times New Roman" pitchFamily="18" charset="0"/>
              </a:rPr>
              <a:t>Redevance pour prélèvement</a:t>
            </a:r>
            <a:r>
              <a:rPr sz="2300" spc="65" dirty="0">
                <a:latin typeface="Times New Roman" pitchFamily="18" charset="0"/>
                <a:cs typeface="Times New Roman" pitchFamily="18" charset="0"/>
              </a:rPr>
              <a:t> </a:t>
            </a:r>
            <a:r>
              <a:rPr sz="2300" spc="-10">
                <a:latin typeface="Times New Roman" pitchFamily="18" charset="0"/>
                <a:cs typeface="Times New Roman" pitchFamily="18" charset="0"/>
              </a:rPr>
              <a:t>d’eau</a:t>
            </a:r>
            <a:r>
              <a:rPr sz="2300" spc="-1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800" indent="-139700" algn="just">
              <a:lnSpc>
                <a:spcPct val="100000"/>
              </a:lnSpc>
              <a:buChar char="-"/>
              <a:tabLst>
                <a:tab pos="1067435" algn="l"/>
              </a:tabLst>
            </a:pPr>
            <a:r>
              <a:rPr sz="2300" spc="-10" dirty="0">
                <a:latin typeface="Times New Roman" pitchFamily="18" charset="0"/>
                <a:cs typeface="Times New Roman" pitchFamily="18" charset="0"/>
              </a:rPr>
              <a:t>Redevance de l’économie</a:t>
            </a:r>
            <a:r>
              <a:rPr sz="2300" spc="50" dirty="0">
                <a:latin typeface="Times New Roman" pitchFamily="18" charset="0"/>
                <a:cs typeface="Times New Roman" pitchFamily="18" charset="0"/>
              </a:rPr>
              <a:t> </a:t>
            </a:r>
            <a:r>
              <a:rPr sz="2300" spc="-10">
                <a:latin typeface="Times New Roman" pitchFamily="18" charset="0"/>
                <a:cs typeface="Times New Roman" pitchFamily="18" charset="0"/>
              </a:rPr>
              <a:t>d’eau</a:t>
            </a:r>
            <a:r>
              <a:rPr sz="2300" spc="-1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800" indent="-139700" algn="just">
              <a:lnSpc>
                <a:spcPct val="100000"/>
              </a:lnSpc>
              <a:buChar char="-"/>
              <a:tabLst>
                <a:tab pos="1067435" algn="l"/>
              </a:tabLst>
            </a:pPr>
            <a:r>
              <a:rPr sz="2300" spc="-10" dirty="0">
                <a:latin typeface="Times New Roman" pitchFamily="18" charset="0"/>
                <a:cs typeface="Times New Roman" pitchFamily="18" charset="0"/>
              </a:rPr>
              <a:t>Redevance de </a:t>
            </a:r>
            <a:r>
              <a:rPr sz="2300" spc="-5" dirty="0">
                <a:latin typeface="Times New Roman" pitchFamily="18" charset="0"/>
                <a:cs typeface="Times New Roman" pitchFamily="18" charset="0"/>
              </a:rPr>
              <a:t>la protection </a:t>
            </a:r>
            <a:r>
              <a:rPr sz="2300" spc="-10" dirty="0">
                <a:latin typeface="Times New Roman" pitchFamily="18" charset="0"/>
                <a:cs typeface="Times New Roman" pitchFamily="18" charset="0"/>
              </a:rPr>
              <a:t>de </a:t>
            </a:r>
            <a:r>
              <a:rPr sz="2300" spc="-5" dirty="0">
                <a:latin typeface="Times New Roman" pitchFamily="18" charset="0"/>
                <a:cs typeface="Times New Roman" pitchFamily="18" charset="0"/>
              </a:rPr>
              <a:t>la </a:t>
            </a:r>
            <a:r>
              <a:rPr sz="2300" spc="-10" dirty="0">
                <a:latin typeface="Times New Roman" pitchFamily="18" charset="0"/>
                <a:cs typeface="Times New Roman" pitchFamily="18" charset="0"/>
              </a:rPr>
              <a:t>qualité de</a:t>
            </a:r>
            <a:r>
              <a:rPr sz="2300" spc="100" dirty="0">
                <a:latin typeface="Times New Roman" pitchFamily="18" charset="0"/>
                <a:cs typeface="Times New Roman" pitchFamily="18" charset="0"/>
              </a:rPr>
              <a:t> </a:t>
            </a:r>
            <a:r>
              <a:rPr sz="2300" spc="-10" dirty="0">
                <a:latin typeface="Times New Roman" pitchFamily="18" charset="0"/>
                <a:cs typeface="Times New Roman" pitchFamily="18" charset="0"/>
              </a:rPr>
              <a:t>l’eau.</a:t>
            </a:r>
            <a:endParaRPr sz="2300">
              <a:latin typeface="Times New Roman" pitchFamily="18" charset="0"/>
              <a:cs typeface="Times New Roman" pitchFamily="18" charset="0"/>
            </a:endParaRPr>
          </a:p>
          <a:p>
            <a:pPr algn="just">
              <a:lnSpc>
                <a:spcPct val="100000"/>
              </a:lnSpc>
              <a:buFont typeface="Arial"/>
              <a:buChar char="-"/>
            </a:pPr>
            <a:endParaRPr sz="2300">
              <a:latin typeface="Times New Roman" pitchFamily="18" charset="0"/>
              <a:cs typeface="Times New Roman" pitchFamily="18" charset="0"/>
            </a:endParaRPr>
          </a:p>
          <a:p>
            <a:pPr marL="12700" algn="just">
              <a:lnSpc>
                <a:spcPct val="100000"/>
              </a:lnSpc>
            </a:pPr>
            <a:r>
              <a:rPr sz="2300" spc="-10" dirty="0">
                <a:latin typeface="Times New Roman" pitchFamily="18" charset="0"/>
                <a:cs typeface="Times New Roman" pitchFamily="18" charset="0"/>
              </a:rPr>
              <a:t>Chaque agence de </a:t>
            </a:r>
            <a:r>
              <a:rPr sz="2300" spc="-5" dirty="0">
                <a:latin typeface="Times New Roman" pitchFamily="18" charset="0"/>
                <a:cs typeface="Times New Roman" pitchFamily="18" charset="0"/>
              </a:rPr>
              <a:t>bassin </a:t>
            </a:r>
            <a:r>
              <a:rPr sz="2300" spc="-10">
                <a:latin typeface="Times New Roman" pitchFamily="18" charset="0"/>
                <a:cs typeface="Times New Roman" pitchFamily="18" charset="0"/>
              </a:rPr>
              <a:t>hydrographique</a:t>
            </a:r>
            <a:r>
              <a:rPr sz="2300" spc="135">
                <a:latin typeface="Times New Roman" pitchFamily="18" charset="0"/>
                <a:cs typeface="Times New Roman" pitchFamily="18" charset="0"/>
              </a:rPr>
              <a:t> </a:t>
            </a:r>
            <a:r>
              <a:rPr sz="230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800" indent="-139700" algn="just">
              <a:lnSpc>
                <a:spcPct val="100000"/>
              </a:lnSpc>
              <a:buChar char="-"/>
              <a:tabLst>
                <a:tab pos="1067435" algn="l"/>
              </a:tabLst>
            </a:pPr>
            <a:r>
              <a:rPr sz="2300" spc="-10" dirty="0">
                <a:latin typeface="Times New Roman" pitchFamily="18" charset="0"/>
                <a:cs typeface="Times New Roman" pitchFamily="18" charset="0"/>
              </a:rPr>
              <a:t>Recense tous les usagers </a:t>
            </a:r>
            <a:r>
              <a:rPr sz="2300" spc="-5" dirty="0">
                <a:latin typeface="Times New Roman" pitchFamily="18" charset="0"/>
                <a:cs typeface="Times New Roman" pitchFamily="18" charset="0"/>
              </a:rPr>
              <a:t>soumis à ces</a:t>
            </a:r>
            <a:r>
              <a:rPr sz="2300" spc="95" dirty="0">
                <a:latin typeface="Times New Roman" pitchFamily="18" charset="0"/>
                <a:cs typeface="Times New Roman" pitchFamily="18" charset="0"/>
              </a:rPr>
              <a:t> </a:t>
            </a:r>
            <a:r>
              <a:rPr sz="2300" spc="-10">
                <a:latin typeface="Times New Roman" pitchFamily="18" charset="0"/>
                <a:cs typeface="Times New Roman" pitchFamily="18" charset="0"/>
              </a:rPr>
              <a:t>redevances</a:t>
            </a:r>
            <a:r>
              <a:rPr sz="2300" spc="-1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800" indent="-139700" algn="just">
              <a:lnSpc>
                <a:spcPct val="100000"/>
              </a:lnSpc>
              <a:buChar char="-"/>
              <a:tabLst>
                <a:tab pos="1067435" algn="l"/>
              </a:tabLst>
            </a:pPr>
            <a:r>
              <a:rPr sz="2300" spc="-5" dirty="0">
                <a:latin typeface="Times New Roman" pitchFamily="18" charset="0"/>
                <a:cs typeface="Times New Roman" pitchFamily="18" charset="0"/>
              </a:rPr>
              <a:t>Mesure </a:t>
            </a:r>
            <a:r>
              <a:rPr sz="2300" spc="-10" dirty="0">
                <a:latin typeface="Times New Roman" pitchFamily="18" charset="0"/>
                <a:cs typeface="Times New Roman" pitchFamily="18" charset="0"/>
              </a:rPr>
              <a:t>les volumes d’eau</a:t>
            </a:r>
            <a:r>
              <a:rPr sz="2300" spc="60" dirty="0">
                <a:latin typeface="Times New Roman" pitchFamily="18" charset="0"/>
                <a:cs typeface="Times New Roman" pitchFamily="18" charset="0"/>
              </a:rPr>
              <a:t> </a:t>
            </a:r>
            <a:r>
              <a:rPr sz="2300" spc="-10">
                <a:latin typeface="Times New Roman" pitchFamily="18" charset="0"/>
                <a:cs typeface="Times New Roman" pitchFamily="18" charset="0"/>
              </a:rPr>
              <a:t>prélevés</a:t>
            </a:r>
            <a:r>
              <a:rPr sz="2300" spc="-1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800" indent="-140335" algn="just">
              <a:lnSpc>
                <a:spcPct val="100000"/>
              </a:lnSpc>
              <a:buChar char="-"/>
              <a:tabLst>
                <a:tab pos="1067435" algn="l"/>
              </a:tabLst>
            </a:pPr>
            <a:r>
              <a:rPr sz="2300" spc="-5" dirty="0">
                <a:latin typeface="Times New Roman" pitchFamily="18" charset="0"/>
                <a:cs typeface="Times New Roman" pitchFamily="18" charset="0"/>
              </a:rPr>
              <a:t>Facture et recouvre </a:t>
            </a:r>
            <a:r>
              <a:rPr sz="2300" spc="-10" dirty="0">
                <a:latin typeface="Times New Roman" pitchFamily="18" charset="0"/>
                <a:cs typeface="Times New Roman" pitchFamily="18" charset="0"/>
              </a:rPr>
              <a:t>les </a:t>
            </a:r>
            <a:r>
              <a:rPr sz="2300" spc="-5" dirty="0">
                <a:latin typeface="Times New Roman" pitchFamily="18" charset="0"/>
                <a:cs typeface="Times New Roman" pitchFamily="18" charset="0"/>
              </a:rPr>
              <a:t>montants</a:t>
            </a:r>
            <a:r>
              <a:rPr sz="2300" spc="30" dirty="0">
                <a:latin typeface="Times New Roman" pitchFamily="18" charset="0"/>
                <a:cs typeface="Times New Roman" pitchFamily="18" charset="0"/>
              </a:rPr>
              <a:t> </a:t>
            </a:r>
            <a:r>
              <a:rPr sz="2300" spc="-10">
                <a:latin typeface="Times New Roman" pitchFamily="18" charset="0"/>
                <a:cs typeface="Times New Roman" pitchFamily="18" charset="0"/>
              </a:rPr>
              <a:t>dus</a:t>
            </a:r>
            <a:r>
              <a:rPr sz="2300" spc="-10"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66165" indent="-139700" algn="just">
              <a:lnSpc>
                <a:spcPct val="100000"/>
              </a:lnSpc>
              <a:buChar char="-"/>
              <a:tabLst>
                <a:tab pos="1066800" algn="l"/>
              </a:tabLst>
            </a:pPr>
            <a:r>
              <a:rPr sz="2300" spc="-5" dirty="0">
                <a:latin typeface="Times New Roman" pitchFamily="18" charset="0"/>
                <a:cs typeface="Times New Roman" pitchFamily="18" charset="0"/>
              </a:rPr>
              <a:t>Poursuit </a:t>
            </a:r>
            <a:r>
              <a:rPr sz="2300" spc="-10" dirty="0">
                <a:latin typeface="Times New Roman" pitchFamily="18" charset="0"/>
                <a:cs typeface="Times New Roman" pitchFamily="18" charset="0"/>
              </a:rPr>
              <a:t>les usagers qui ne paient pas devant les</a:t>
            </a:r>
            <a:r>
              <a:rPr sz="2300" spc="170" dirty="0">
                <a:latin typeface="Times New Roman" pitchFamily="18" charset="0"/>
                <a:cs typeface="Times New Roman" pitchFamily="18" charset="0"/>
              </a:rPr>
              <a:t> </a:t>
            </a:r>
            <a:r>
              <a:rPr sz="2300" spc="-5">
                <a:latin typeface="Times New Roman" pitchFamily="18" charset="0"/>
                <a:cs typeface="Times New Roman" pitchFamily="18" charset="0"/>
              </a:rPr>
              <a:t>juridictions</a:t>
            </a:r>
            <a:r>
              <a:rPr sz="2300" spc="-5" smtClean="0">
                <a:latin typeface="Times New Roman" pitchFamily="18" charset="0"/>
                <a:cs typeface="Times New Roman" pitchFamily="18" charset="0"/>
              </a:rPr>
              <a:t>;</a:t>
            </a:r>
            <a:endParaRPr sz="2300">
              <a:latin typeface="Times New Roman" pitchFamily="18" charset="0"/>
              <a:cs typeface="Times New Roman" pitchFamily="18" charset="0"/>
            </a:endParaRPr>
          </a:p>
          <a:p>
            <a:pPr marL="1052830" indent="-126364" algn="just">
              <a:lnSpc>
                <a:spcPct val="100000"/>
              </a:lnSpc>
              <a:buChar char="-"/>
              <a:tabLst>
                <a:tab pos="1053465" algn="l"/>
              </a:tabLst>
            </a:pPr>
            <a:r>
              <a:rPr sz="2300" spc="-10" dirty="0">
                <a:latin typeface="Times New Roman" pitchFamily="18" charset="0"/>
                <a:cs typeface="Times New Roman" pitchFamily="18" charset="0"/>
              </a:rPr>
              <a:t>Affecte les </a:t>
            </a:r>
            <a:r>
              <a:rPr sz="2300" spc="-5" dirty="0">
                <a:latin typeface="Times New Roman" pitchFamily="18" charset="0"/>
                <a:cs typeface="Times New Roman" pitchFamily="18" charset="0"/>
              </a:rPr>
              <a:t>montants recouvrés </a:t>
            </a:r>
            <a:r>
              <a:rPr sz="2300" spc="-10" dirty="0">
                <a:latin typeface="Times New Roman" pitchFamily="18" charset="0"/>
                <a:cs typeface="Times New Roman" pitchFamily="18" charset="0"/>
              </a:rPr>
              <a:t>aux affectataires prévus par </a:t>
            </a:r>
            <a:r>
              <a:rPr sz="2300" spc="-5" dirty="0">
                <a:latin typeface="Times New Roman" pitchFamily="18" charset="0"/>
                <a:cs typeface="Times New Roman" pitchFamily="18" charset="0"/>
              </a:rPr>
              <a:t>la</a:t>
            </a:r>
            <a:r>
              <a:rPr sz="2300" spc="160" dirty="0">
                <a:latin typeface="Times New Roman" pitchFamily="18" charset="0"/>
                <a:cs typeface="Times New Roman" pitchFamily="18" charset="0"/>
              </a:rPr>
              <a:t> </a:t>
            </a:r>
            <a:r>
              <a:rPr sz="2300" spc="-10" dirty="0">
                <a:latin typeface="Times New Roman" pitchFamily="18" charset="0"/>
                <a:cs typeface="Times New Roman" pitchFamily="18" charset="0"/>
              </a:rPr>
              <a:t>loi.</a:t>
            </a:r>
            <a:endParaRPr sz="23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p:cNvSpPr>
          <p:nvPr/>
        </p:nvSpPr>
        <p:spPr>
          <a:xfrm>
            <a:off x="228600" y="304800"/>
            <a:ext cx="8686799" cy="3398366"/>
          </a:xfrm>
          <a:prstGeom prst="rect">
            <a:avLst/>
          </a:prstGeom>
        </p:spPr>
        <p:txBody>
          <a:bodyPr vert="horz" wrap="square" lIns="0" tIns="12700" rIns="0" bIns="0" rtlCol="0">
            <a:spAutoFit/>
          </a:bodyPr>
          <a:lstStyle/>
          <a:p>
            <a:pPr marL="12700" marR="1223645" indent="-12700" algn="ctr">
              <a:lnSpc>
                <a:spcPct val="100000"/>
              </a:lnSpc>
              <a:spcBef>
                <a:spcPts val="100"/>
              </a:spcBef>
            </a:pPr>
            <a:r>
              <a:rPr lang="fr-FR" sz="2200" b="1" spc="-25" dirty="0" smtClean="0">
                <a:solidFill>
                  <a:srgbClr val="0000FF"/>
                </a:solidFill>
                <a:uFill>
                  <a:solidFill>
                    <a:srgbClr val="0000FF"/>
                  </a:solidFill>
                </a:uFill>
                <a:latin typeface="Algerian" pitchFamily="82" charset="0"/>
                <a:cs typeface="Times New Roman" pitchFamily="18" charset="0"/>
              </a:rPr>
              <a:t>               3. </a:t>
            </a:r>
            <a:r>
              <a:rPr sz="2200" b="1" spc="-25" smtClean="0">
                <a:solidFill>
                  <a:srgbClr val="0000FF"/>
                </a:solidFill>
                <a:uFill>
                  <a:solidFill>
                    <a:srgbClr val="0000FF"/>
                  </a:solidFill>
                </a:uFill>
                <a:latin typeface="Algerian" pitchFamily="82" charset="0"/>
                <a:cs typeface="Times New Roman" pitchFamily="18" charset="0"/>
              </a:rPr>
              <a:t>L’INFORMATION </a:t>
            </a:r>
            <a:r>
              <a:rPr sz="2200" b="1" dirty="0">
                <a:solidFill>
                  <a:srgbClr val="0000FF"/>
                </a:solidFill>
                <a:uFill>
                  <a:solidFill>
                    <a:srgbClr val="0000FF"/>
                  </a:solidFill>
                </a:uFill>
                <a:latin typeface="Algerian" pitchFamily="82" charset="0"/>
                <a:cs typeface="Times New Roman" pitchFamily="18" charset="0"/>
              </a:rPr>
              <a:t>ET LA </a:t>
            </a:r>
            <a:r>
              <a:rPr sz="2200" b="1" spc="-15">
                <a:solidFill>
                  <a:srgbClr val="0000FF"/>
                </a:solidFill>
                <a:uFill>
                  <a:solidFill>
                    <a:srgbClr val="0000FF"/>
                  </a:solidFill>
                </a:uFill>
                <a:latin typeface="Algerian" pitchFamily="82" charset="0"/>
                <a:cs typeface="Times New Roman" pitchFamily="18" charset="0"/>
              </a:rPr>
              <a:t>SENSIBILISATION </a:t>
            </a:r>
            <a:r>
              <a:rPr lang="fr-FR" sz="2200" b="1" spc="-15" dirty="0" smtClean="0">
                <a:solidFill>
                  <a:srgbClr val="0000FF"/>
                </a:solidFill>
                <a:uFill>
                  <a:solidFill>
                    <a:srgbClr val="0000FF"/>
                  </a:solidFill>
                </a:uFill>
                <a:latin typeface="Algerian" pitchFamily="82" charset="0"/>
                <a:cs typeface="Times New Roman" pitchFamily="18" charset="0"/>
              </a:rPr>
              <a:t>        </a:t>
            </a:r>
            <a:r>
              <a:rPr sz="2200" b="1" spc="-5" smtClean="0">
                <a:solidFill>
                  <a:srgbClr val="0000FF"/>
                </a:solidFill>
                <a:uFill>
                  <a:solidFill>
                    <a:srgbClr val="0000FF"/>
                  </a:solidFill>
                </a:uFill>
                <a:latin typeface="Algerian" pitchFamily="82" charset="0"/>
                <a:cs typeface="Times New Roman" pitchFamily="18" charset="0"/>
              </a:rPr>
              <a:t>DES</a:t>
            </a:r>
            <a:r>
              <a:rPr lang="fr-FR" sz="2200" b="1" spc="-5" dirty="0" smtClean="0">
                <a:solidFill>
                  <a:srgbClr val="0000FF"/>
                </a:solidFill>
                <a:uFill>
                  <a:solidFill>
                    <a:srgbClr val="0000FF"/>
                  </a:solidFill>
                </a:uFill>
                <a:latin typeface="Algerian" pitchFamily="82" charset="0"/>
                <a:cs typeface="Times New Roman" pitchFamily="18" charset="0"/>
              </a:rPr>
              <a:t> D</a:t>
            </a:r>
            <a:r>
              <a:rPr sz="2200" b="1" spc="-5" smtClean="0">
                <a:solidFill>
                  <a:srgbClr val="0000FF"/>
                </a:solidFill>
                <a:uFill>
                  <a:solidFill>
                    <a:srgbClr val="0000FF"/>
                  </a:solidFill>
                </a:uFill>
                <a:latin typeface="Algerian" pitchFamily="82" charset="0"/>
                <a:cs typeface="Times New Roman" pitchFamily="18" charset="0"/>
              </a:rPr>
              <a:t>IFFÉRENTES  </a:t>
            </a:r>
            <a:r>
              <a:rPr sz="2200" b="1" spc="-20" dirty="0">
                <a:solidFill>
                  <a:srgbClr val="0000FF"/>
                </a:solidFill>
                <a:uFill>
                  <a:solidFill>
                    <a:srgbClr val="0000FF"/>
                  </a:solidFill>
                </a:uFill>
                <a:latin typeface="Algerian" pitchFamily="82" charset="0"/>
                <a:cs typeface="Times New Roman" pitchFamily="18" charset="0"/>
              </a:rPr>
              <a:t>CATÉGORIES </a:t>
            </a:r>
            <a:r>
              <a:rPr sz="2200" b="1" spc="-10" dirty="0">
                <a:solidFill>
                  <a:srgbClr val="0000FF"/>
                </a:solidFill>
                <a:uFill>
                  <a:solidFill>
                    <a:srgbClr val="0000FF"/>
                  </a:solidFill>
                </a:uFill>
                <a:latin typeface="Algerian" pitchFamily="82" charset="0"/>
                <a:cs typeface="Times New Roman" pitchFamily="18" charset="0"/>
              </a:rPr>
              <a:t>D’USAGERS </a:t>
            </a:r>
            <a:r>
              <a:rPr sz="2200" b="1" spc="-5">
                <a:solidFill>
                  <a:srgbClr val="0000FF"/>
                </a:solidFill>
                <a:uFill>
                  <a:solidFill>
                    <a:srgbClr val="0000FF"/>
                  </a:solidFill>
                </a:uFill>
                <a:latin typeface="Algerian" pitchFamily="82" charset="0"/>
                <a:cs typeface="Times New Roman" pitchFamily="18" charset="0"/>
              </a:rPr>
              <a:t>DE </a:t>
            </a:r>
            <a:r>
              <a:rPr lang="fr-FR" sz="2200" b="1" spc="-5" dirty="0" smtClean="0">
                <a:solidFill>
                  <a:srgbClr val="0000FF"/>
                </a:solidFill>
                <a:uFill>
                  <a:solidFill>
                    <a:srgbClr val="0000FF"/>
                  </a:solidFill>
                </a:uFill>
                <a:latin typeface="Algerian" pitchFamily="82" charset="0"/>
                <a:cs typeface="Times New Roman" pitchFamily="18" charset="0"/>
              </a:rPr>
              <a:t>  </a:t>
            </a:r>
            <a:r>
              <a:rPr sz="2200" b="1" spc="-30" smtClean="0">
                <a:solidFill>
                  <a:srgbClr val="0000FF"/>
                </a:solidFill>
                <a:uFill>
                  <a:solidFill>
                    <a:srgbClr val="0000FF"/>
                  </a:solidFill>
                </a:uFill>
                <a:latin typeface="Algerian" pitchFamily="82" charset="0"/>
                <a:cs typeface="Times New Roman" pitchFamily="18" charset="0"/>
              </a:rPr>
              <a:t>L’EAU </a:t>
            </a:r>
            <a:r>
              <a:rPr sz="2200" b="1" spc="-5" dirty="0">
                <a:solidFill>
                  <a:srgbClr val="0000FF"/>
                </a:solidFill>
                <a:uFill>
                  <a:solidFill>
                    <a:srgbClr val="0000FF"/>
                  </a:solidFill>
                </a:uFill>
                <a:latin typeface="Algerian" pitchFamily="82" charset="0"/>
                <a:cs typeface="Times New Roman" pitchFamily="18" charset="0"/>
              </a:rPr>
              <a:t>À </a:t>
            </a:r>
            <a:r>
              <a:rPr sz="2200" b="1" dirty="0">
                <a:solidFill>
                  <a:srgbClr val="0000FF"/>
                </a:solidFill>
                <a:uFill>
                  <a:solidFill>
                    <a:srgbClr val="0000FF"/>
                  </a:solidFill>
                </a:uFill>
                <a:latin typeface="Algerian" pitchFamily="82" charset="0"/>
                <a:cs typeface="Times New Roman" pitchFamily="18" charset="0"/>
              </a:rPr>
              <a:t>SON </a:t>
            </a:r>
            <a:r>
              <a:rPr sz="2200" b="1" spc="-5" dirty="0">
                <a:solidFill>
                  <a:srgbClr val="0000FF"/>
                </a:solidFill>
                <a:uFill>
                  <a:solidFill>
                    <a:srgbClr val="0000FF"/>
                  </a:solidFill>
                </a:uFill>
                <a:latin typeface="Algerian" pitchFamily="82" charset="0"/>
                <a:cs typeface="Times New Roman" pitchFamily="18" charset="0"/>
              </a:rPr>
              <a:t>ÉCONOMIE </a:t>
            </a:r>
            <a:r>
              <a:rPr sz="2200" b="1" dirty="0">
                <a:solidFill>
                  <a:srgbClr val="0000FF"/>
                </a:solidFill>
                <a:uFill>
                  <a:solidFill>
                    <a:srgbClr val="0000FF"/>
                  </a:solidFill>
                </a:uFill>
                <a:latin typeface="Algerian" pitchFamily="82" charset="0"/>
                <a:cs typeface="Times New Roman" pitchFamily="18" charset="0"/>
              </a:rPr>
              <a:t>ET </a:t>
            </a:r>
            <a:r>
              <a:rPr sz="2200" b="1" spc="-5" dirty="0">
                <a:solidFill>
                  <a:srgbClr val="0000FF"/>
                </a:solidFill>
                <a:uFill>
                  <a:solidFill>
                    <a:srgbClr val="0000FF"/>
                  </a:solidFill>
                </a:uFill>
                <a:latin typeface="Algerian" pitchFamily="82" charset="0"/>
                <a:cs typeface="Times New Roman" pitchFamily="18" charset="0"/>
              </a:rPr>
              <a:t>À </a:t>
            </a:r>
            <a:r>
              <a:rPr sz="2200" b="1" dirty="0">
                <a:solidFill>
                  <a:srgbClr val="0000FF"/>
                </a:solidFill>
                <a:uFill>
                  <a:solidFill>
                    <a:srgbClr val="0000FF"/>
                  </a:solidFill>
                </a:uFill>
                <a:latin typeface="Algerian" pitchFamily="82" charset="0"/>
                <a:cs typeface="Times New Roman" pitchFamily="18" charset="0"/>
              </a:rPr>
              <a:t>LA  </a:t>
            </a:r>
            <a:r>
              <a:rPr sz="2200" b="1" spc="-35" dirty="0">
                <a:solidFill>
                  <a:srgbClr val="0000FF"/>
                </a:solidFill>
                <a:uFill>
                  <a:solidFill>
                    <a:srgbClr val="0000FF"/>
                  </a:solidFill>
                </a:uFill>
                <a:latin typeface="Algerian" pitchFamily="82" charset="0"/>
                <a:cs typeface="Times New Roman" pitchFamily="18" charset="0"/>
              </a:rPr>
              <a:t>PRÉSERVATION </a:t>
            </a:r>
            <a:r>
              <a:rPr sz="2200" b="1" spc="-5" dirty="0">
                <a:solidFill>
                  <a:srgbClr val="0000FF"/>
                </a:solidFill>
                <a:uFill>
                  <a:solidFill>
                    <a:srgbClr val="0000FF"/>
                  </a:solidFill>
                </a:uFill>
                <a:latin typeface="Algerian" pitchFamily="82" charset="0"/>
                <a:cs typeface="Times New Roman" pitchFamily="18" charset="0"/>
              </a:rPr>
              <a:t>DE </a:t>
            </a:r>
            <a:r>
              <a:rPr sz="2200" b="1" spc="-5">
                <a:solidFill>
                  <a:srgbClr val="0000FF"/>
                </a:solidFill>
                <a:uFill>
                  <a:solidFill>
                    <a:srgbClr val="0000FF"/>
                  </a:solidFill>
                </a:uFill>
                <a:latin typeface="Algerian" pitchFamily="82" charset="0"/>
                <a:cs typeface="Times New Roman" pitchFamily="18" charset="0"/>
              </a:rPr>
              <a:t>SA</a:t>
            </a:r>
            <a:r>
              <a:rPr sz="2200" b="1" spc="5">
                <a:solidFill>
                  <a:srgbClr val="0000FF"/>
                </a:solidFill>
                <a:uFill>
                  <a:solidFill>
                    <a:srgbClr val="0000FF"/>
                  </a:solidFill>
                </a:uFill>
                <a:latin typeface="Algerian" pitchFamily="82" charset="0"/>
                <a:cs typeface="Times New Roman" pitchFamily="18" charset="0"/>
              </a:rPr>
              <a:t> </a:t>
            </a:r>
            <a:r>
              <a:rPr sz="2200" b="1" spc="-10" smtClean="0">
                <a:solidFill>
                  <a:srgbClr val="0000FF"/>
                </a:solidFill>
                <a:uFill>
                  <a:solidFill>
                    <a:srgbClr val="0000FF"/>
                  </a:solidFill>
                </a:uFill>
                <a:latin typeface="Algerian" pitchFamily="82" charset="0"/>
                <a:cs typeface="Times New Roman" pitchFamily="18" charset="0"/>
              </a:rPr>
              <a:t>QUALITÉ</a:t>
            </a:r>
            <a:endParaRPr sz="2200">
              <a:latin typeface="Algerian" pitchFamily="82"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2700" marR="5080" indent="91440" algn="just">
              <a:lnSpc>
                <a:spcPct val="100000"/>
              </a:lnSpc>
            </a:pPr>
            <a:r>
              <a:rPr sz="2200" spc="-20" dirty="0">
                <a:latin typeface="Times New Roman" pitchFamily="18" charset="0"/>
                <a:cs typeface="Times New Roman" pitchFamily="18" charset="0"/>
              </a:rPr>
              <a:t>L’agence </a:t>
            </a:r>
            <a:r>
              <a:rPr sz="2200" spc="-10" dirty="0">
                <a:latin typeface="Times New Roman" pitchFamily="18" charset="0"/>
                <a:cs typeface="Times New Roman" pitchFamily="18" charset="0"/>
              </a:rPr>
              <a:t>nationale de gestion intégrée des </a:t>
            </a:r>
            <a:r>
              <a:rPr sz="2200" spc="-5" dirty="0">
                <a:latin typeface="Times New Roman" pitchFamily="18" charset="0"/>
                <a:cs typeface="Times New Roman" pitchFamily="18" charset="0"/>
              </a:rPr>
              <a:t>ressources </a:t>
            </a:r>
            <a:r>
              <a:rPr sz="2200" spc="-10" dirty="0">
                <a:latin typeface="Times New Roman" pitchFamily="18" charset="0"/>
                <a:cs typeface="Times New Roman" pitchFamily="18" charset="0"/>
              </a:rPr>
              <a:t>en eau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les </a:t>
            </a:r>
            <a:r>
              <a:rPr sz="2200" spc="-5" dirty="0">
                <a:latin typeface="Times New Roman" pitchFamily="18" charset="0"/>
                <a:cs typeface="Times New Roman" pitchFamily="18" charset="0"/>
              </a:rPr>
              <a:t>5 </a:t>
            </a:r>
            <a:r>
              <a:rPr sz="2200" spc="-10" dirty="0">
                <a:latin typeface="Times New Roman" pitchFamily="18" charset="0"/>
                <a:cs typeface="Times New Roman" pitchFamily="18" charset="0"/>
              </a:rPr>
              <a:t>agences </a:t>
            </a:r>
            <a:r>
              <a:rPr sz="2200" spc="-15" dirty="0">
                <a:latin typeface="Times New Roman" pitchFamily="18" charset="0"/>
                <a:cs typeface="Times New Roman" pitchFamily="18" charset="0"/>
              </a:rPr>
              <a:t>de  </a:t>
            </a:r>
            <a:r>
              <a:rPr sz="2200" spc="-10" dirty="0">
                <a:latin typeface="Times New Roman" pitchFamily="18" charset="0"/>
                <a:cs typeface="Times New Roman" pitchFamily="18" charset="0"/>
              </a:rPr>
              <a:t>bassins hydrographiques de </a:t>
            </a:r>
            <a:r>
              <a:rPr sz="2200" spc="-5" dirty="0">
                <a:latin typeface="Times New Roman" pitchFamily="18" charset="0"/>
                <a:cs typeface="Times New Roman" pitchFamily="18" charset="0"/>
              </a:rPr>
              <a:t>l’Algérie </a:t>
            </a:r>
            <a:r>
              <a:rPr sz="2200" spc="-10" dirty="0">
                <a:latin typeface="Times New Roman" pitchFamily="18" charset="0"/>
                <a:cs typeface="Times New Roman" pitchFamily="18" charset="0"/>
              </a:rPr>
              <a:t>contribuent </a:t>
            </a:r>
            <a:r>
              <a:rPr sz="2200" spc="-5" dirty="0">
                <a:latin typeface="Times New Roman" pitchFamily="18" charset="0"/>
                <a:cs typeface="Times New Roman" pitchFamily="18" charset="0"/>
              </a:rPr>
              <a:t>à la </a:t>
            </a:r>
            <a:r>
              <a:rPr sz="2200" spc="-10" dirty="0">
                <a:latin typeface="Times New Roman" pitchFamily="18" charset="0"/>
                <a:cs typeface="Times New Roman" pitchFamily="18" charset="0"/>
              </a:rPr>
              <a:t>gestion des actions  d’incitation </a:t>
            </a:r>
            <a:r>
              <a:rPr sz="2200" spc="-5" dirty="0">
                <a:latin typeface="Times New Roman" pitchFamily="18" charset="0"/>
                <a:cs typeface="Times New Roman" pitchFamily="18" charset="0"/>
              </a:rPr>
              <a:t>à </a:t>
            </a:r>
            <a:r>
              <a:rPr sz="2200" spc="-10" dirty="0">
                <a:latin typeface="Times New Roman" pitchFamily="18" charset="0"/>
                <a:cs typeface="Times New Roman" pitchFamily="18" charset="0"/>
              </a:rPr>
              <a:t>l’économie de l’eau </a:t>
            </a:r>
            <a:r>
              <a:rPr sz="2200" spc="-5" dirty="0">
                <a:latin typeface="Times New Roman" pitchFamily="18" charset="0"/>
                <a:cs typeface="Times New Roman" pitchFamily="18" charset="0"/>
              </a:rPr>
              <a:t>et à la préservation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sa</a:t>
            </a:r>
            <a:r>
              <a:rPr sz="2200" spc="155" dirty="0">
                <a:latin typeface="Times New Roman" pitchFamily="18" charset="0"/>
                <a:cs typeface="Times New Roman" pitchFamily="18" charset="0"/>
              </a:rPr>
              <a:t> </a:t>
            </a:r>
            <a:r>
              <a:rPr sz="2200" spc="-10" dirty="0">
                <a:latin typeface="Times New Roman" pitchFamily="18" charset="0"/>
                <a:cs typeface="Times New Roman" pitchFamily="18" charset="0"/>
              </a:rPr>
              <a:t>qualité.</a:t>
            </a:r>
            <a:endParaRPr sz="2200">
              <a:latin typeface="Times New Roman" pitchFamily="18" charset="0"/>
              <a:cs typeface="Times New Roman" pitchFamily="18" charset="0"/>
            </a:endParaRPr>
          </a:p>
          <a:p>
            <a:pPr algn="just">
              <a:lnSpc>
                <a:spcPct val="100000"/>
              </a:lnSpc>
              <a:spcBef>
                <a:spcPts val="35"/>
              </a:spcBef>
            </a:pPr>
            <a:endParaRPr sz="2200">
              <a:latin typeface="Times New Roman" pitchFamily="18" charset="0"/>
              <a:cs typeface="Times New Roman" pitchFamily="18" charset="0"/>
            </a:endParaRPr>
          </a:p>
          <a:p>
            <a:pPr marL="12700" marR="676910" indent="91440" algn="just">
              <a:lnSpc>
                <a:spcPct val="100000"/>
              </a:lnSpc>
            </a:pPr>
            <a:r>
              <a:rPr sz="2200" spc="-5" dirty="0">
                <a:latin typeface="Times New Roman" pitchFamily="18" charset="0"/>
                <a:cs typeface="Times New Roman" pitchFamily="18" charset="0"/>
              </a:rPr>
              <a:t>Elles </a:t>
            </a:r>
            <a:r>
              <a:rPr sz="2200" spc="-10" dirty="0">
                <a:latin typeface="Times New Roman" pitchFamily="18" charset="0"/>
                <a:cs typeface="Times New Roman" pitchFamily="18" charset="0"/>
              </a:rPr>
              <a:t>mènent des actions d’information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de sensibilisation des usagers sur  l’économie de l’eau </a:t>
            </a:r>
            <a:r>
              <a:rPr sz="2200" spc="-5" dirty="0">
                <a:latin typeface="Times New Roman" pitchFamily="18" charset="0"/>
                <a:cs typeface="Times New Roman" pitchFamily="18" charset="0"/>
              </a:rPr>
              <a:t>et la préservation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sa</a:t>
            </a:r>
            <a:r>
              <a:rPr sz="2200" spc="105" dirty="0">
                <a:latin typeface="Times New Roman" pitchFamily="18" charset="0"/>
                <a:cs typeface="Times New Roman" pitchFamily="18" charset="0"/>
              </a:rPr>
              <a:t> </a:t>
            </a:r>
            <a:r>
              <a:rPr sz="2200" spc="-10" dirty="0">
                <a:latin typeface="Times New Roman" pitchFamily="18" charset="0"/>
                <a:cs typeface="Times New Roman" pitchFamily="18" charset="0"/>
              </a:rPr>
              <a:t>qualité.</a:t>
            </a:r>
            <a:endParaRPr sz="2200">
              <a:latin typeface="Times New Roman" pitchFamily="18" charset="0"/>
              <a:cs typeface="Times New Roman" pitchFamily="18" charset="0"/>
            </a:endParaRPr>
          </a:p>
        </p:txBody>
      </p:sp>
      <p:sp>
        <p:nvSpPr>
          <p:cNvPr id="3" name="object 3"/>
          <p:cNvSpPr/>
          <p:nvPr/>
        </p:nvSpPr>
        <p:spPr>
          <a:xfrm>
            <a:off x="2819400" y="4191000"/>
            <a:ext cx="2514586" cy="251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90800" y="4038600"/>
            <a:ext cx="4038586" cy="27431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9389" y="142811"/>
            <a:ext cx="8585200" cy="4075475"/>
          </a:xfrm>
          <a:prstGeom prst="rect">
            <a:avLst/>
          </a:prstGeom>
        </p:spPr>
        <p:txBody>
          <a:bodyPr vert="horz" wrap="square" lIns="0" tIns="12700" rIns="0" bIns="0" rtlCol="0">
            <a:spAutoFit/>
          </a:bodyPr>
          <a:lstStyle/>
          <a:p>
            <a:pPr marL="12700">
              <a:lnSpc>
                <a:spcPct val="100000"/>
              </a:lnSpc>
              <a:spcBef>
                <a:spcPts val="100"/>
              </a:spcBef>
            </a:pPr>
            <a:r>
              <a:rPr sz="2200" spc="-20" dirty="0">
                <a:latin typeface="Times New Roman" pitchFamily="18" charset="0"/>
                <a:cs typeface="Times New Roman" pitchFamily="18" charset="0"/>
              </a:rPr>
              <a:t>Trois </a:t>
            </a:r>
            <a:r>
              <a:rPr sz="2200" spc="-10" dirty="0">
                <a:latin typeface="Times New Roman" pitchFamily="18" charset="0"/>
                <a:cs typeface="Times New Roman" pitchFamily="18" charset="0"/>
              </a:rPr>
              <a:t>cibles ont </a:t>
            </a:r>
            <a:r>
              <a:rPr sz="2200" spc="-5" dirty="0">
                <a:latin typeface="Times New Roman" pitchFamily="18" charset="0"/>
                <a:cs typeface="Times New Roman" pitchFamily="18" charset="0"/>
              </a:rPr>
              <a:t>été </a:t>
            </a:r>
            <a:r>
              <a:rPr sz="2200" spc="-10" dirty="0">
                <a:latin typeface="Times New Roman" pitchFamily="18" charset="0"/>
                <a:cs typeface="Times New Roman" pitchFamily="18" charset="0"/>
              </a:rPr>
              <a:t>privilégiées</a:t>
            </a:r>
            <a:r>
              <a:rPr sz="2200" spc="85" dirty="0">
                <a:latin typeface="Times New Roman" pitchFamily="18" charset="0"/>
                <a:cs typeface="Times New Roman" pitchFamily="18" charset="0"/>
              </a:rPr>
              <a:t> </a:t>
            </a:r>
            <a:r>
              <a:rPr sz="2200" dirty="0">
                <a:latin typeface="Times New Roman" pitchFamily="18" charset="0"/>
                <a:cs typeface="Times New Roman" pitchFamily="18" charset="0"/>
              </a:rPr>
              <a:t>:</a:t>
            </a:r>
            <a:endParaRPr sz="2200">
              <a:latin typeface="Times New Roman" pitchFamily="18" charset="0"/>
              <a:cs typeface="Times New Roman" pitchFamily="18" charset="0"/>
            </a:endParaRPr>
          </a:p>
          <a:p>
            <a:pPr>
              <a:lnSpc>
                <a:spcPct val="100000"/>
              </a:lnSpc>
              <a:spcBef>
                <a:spcPts val="25"/>
              </a:spcBef>
            </a:pPr>
            <a:endParaRPr sz="2200">
              <a:latin typeface="Times New Roman" pitchFamily="18" charset="0"/>
              <a:cs typeface="Times New Roman" pitchFamily="18" charset="0"/>
            </a:endParaRPr>
          </a:p>
          <a:p>
            <a:pPr marL="234315" algn="ctr">
              <a:lnSpc>
                <a:spcPct val="100000"/>
              </a:lnSpc>
            </a:pPr>
            <a:r>
              <a:rPr sz="2400" b="1" spc="-10" dirty="0">
                <a:solidFill>
                  <a:srgbClr val="FF0000"/>
                </a:solidFill>
                <a:latin typeface="Algerian" pitchFamily="82" charset="0"/>
                <a:cs typeface="Times New Roman" pitchFamily="18" charset="0"/>
              </a:rPr>
              <a:t>LE </a:t>
            </a:r>
            <a:r>
              <a:rPr sz="2400" b="1" spc="-5" dirty="0">
                <a:solidFill>
                  <a:srgbClr val="FF0000"/>
                </a:solidFill>
                <a:latin typeface="Algerian" pitchFamily="82" charset="0"/>
                <a:cs typeface="Times New Roman" pitchFamily="18" charset="0"/>
              </a:rPr>
              <a:t>GROUPE </a:t>
            </a:r>
            <a:r>
              <a:rPr sz="2400" b="1" spc="-5">
                <a:solidFill>
                  <a:srgbClr val="FF0000"/>
                </a:solidFill>
                <a:latin typeface="Algerian" pitchFamily="82" charset="0"/>
                <a:cs typeface="Times New Roman" pitchFamily="18" charset="0"/>
              </a:rPr>
              <a:t>DES </a:t>
            </a:r>
            <a:r>
              <a:rPr sz="2400" b="1" spc="-5" smtClean="0">
                <a:solidFill>
                  <a:srgbClr val="FF0000"/>
                </a:solidFill>
                <a:latin typeface="Algerian" pitchFamily="82" charset="0"/>
                <a:cs typeface="Times New Roman" pitchFamily="18" charset="0"/>
              </a:rPr>
              <a:t>SCOLARISÉS</a:t>
            </a:r>
            <a:endParaRPr sz="2400">
              <a:latin typeface="Algerian" pitchFamily="82" charset="0"/>
              <a:cs typeface="Times New Roman" pitchFamily="18" charset="0"/>
            </a:endParaRPr>
          </a:p>
          <a:p>
            <a:pPr>
              <a:lnSpc>
                <a:spcPct val="100000"/>
              </a:lnSpc>
              <a:spcBef>
                <a:spcPts val="35"/>
              </a:spcBef>
            </a:pPr>
            <a:endParaRPr sz="2200">
              <a:latin typeface="Times New Roman" pitchFamily="18" charset="0"/>
              <a:cs typeface="Times New Roman" pitchFamily="18" charset="0"/>
            </a:endParaRPr>
          </a:p>
          <a:p>
            <a:pPr marL="142240" marR="220345" indent="91440" algn="just">
              <a:lnSpc>
                <a:spcPct val="100000"/>
              </a:lnSpc>
            </a:pPr>
            <a:r>
              <a:rPr sz="2200" spc="-5" dirty="0">
                <a:latin typeface="Times New Roman" pitchFamily="18" charset="0"/>
                <a:cs typeface="Times New Roman" pitchFamily="18" charset="0"/>
              </a:rPr>
              <a:t>Constitue </a:t>
            </a:r>
            <a:r>
              <a:rPr sz="2200" spc="-10" dirty="0">
                <a:latin typeface="Times New Roman" pitchFamily="18" charset="0"/>
                <a:cs typeface="Times New Roman" pitchFamily="18" charset="0"/>
              </a:rPr>
              <a:t>une </a:t>
            </a:r>
            <a:r>
              <a:rPr sz="2200" spc="-5" dirty="0">
                <a:latin typeface="Times New Roman" pitchFamily="18" charset="0"/>
                <a:cs typeface="Times New Roman" pitchFamily="18" charset="0"/>
              </a:rPr>
              <a:t>force </a:t>
            </a:r>
            <a:r>
              <a:rPr sz="2200" spc="-10" dirty="0">
                <a:latin typeface="Times New Roman" pitchFamily="18" charset="0"/>
                <a:cs typeface="Times New Roman" pitchFamily="18" charset="0"/>
              </a:rPr>
              <a:t>déterminante dans </a:t>
            </a:r>
            <a:r>
              <a:rPr sz="2200" spc="-5" dirty="0">
                <a:latin typeface="Times New Roman" pitchFamily="18" charset="0"/>
                <a:cs typeface="Times New Roman" pitchFamily="18" charset="0"/>
              </a:rPr>
              <a:t>le </a:t>
            </a:r>
            <a:r>
              <a:rPr sz="2200" spc="-10" dirty="0">
                <a:latin typeface="Times New Roman" pitchFamily="18" charset="0"/>
                <a:cs typeface="Times New Roman" pitchFamily="18" charset="0"/>
              </a:rPr>
              <a:t>changement des </a:t>
            </a:r>
            <a:r>
              <a:rPr sz="2200" spc="-5" dirty="0">
                <a:latin typeface="Times New Roman" pitchFamily="18" charset="0"/>
                <a:cs typeface="Times New Roman" pitchFamily="18" charset="0"/>
              </a:rPr>
              <a:t>comportements </a:t>
            </a:r>
            <a:r>
              <a:rPr sz="2200" spc="-15" dirty="0">
                <a:latin typeface="Times New Roman" pitchFamily="18" charset="0"/>
                <a:cs typeface="Times New Roman" pitchFamily="18" charset="0"/>
              </a:rPr>
              <a:t>dans  </a:t>
            </a:r>
            <a:r>
              <a:rPr sz="2200" spc="-5" dirty="0">
                <a:latin typeface="Times New Roman" pitchFamily="18" charset="0"/>
                <a:cs typeface="Times New Roman" pitchFamily="18" charset="0"/>
              </a:rPr>
              <a:t>l’utilisation </a:t>
            </a:r>
            <a:r>
              <a:rPr sz="2200" spc="-10" dirty="0">
                <a:latin typeface="Times New Roman" pitchFamily="18" charset="0"/>
                <a:cs typeface="Times New Roman" pitchFamily="18" charset="0"/>
              </a:rPr>
              <a:t>de</a:t>
            </a:r>
            <a:r>
              <a:rPr sz="2200" spc="30" dirty="0">
                <a:latin typeface="Times New Roman" pitchFamily="18" charset="0"/>
                <a:cs typeface="Times New Roman" pitchFamily="18" charset="0"/>
              </a:rPr>
              <a:t> </a:t>
            </a:r>
            <a:r>
              <a:rPr sz="2200" spc="-10" dirty="0">
                <a:latin typeface="Times New Roman" pitchFamily="18" charset="0"/>
                <a:cs typeface="Times New Roman" pitchFamily="18" charset="0"/>
              </a:rPr>
              <a:t>l’eau.</a:t>
            </a:r>
            <a:endParaRPr sz="2200">
              <a:latin typeface="Times New Roman" pitchFamily="18" charset="0"/>
              <a:cs typeface="Times New Roman" pitchFamily="18" charset="0"/>
            </a:endParaRPr>
          </a:p>
          <a:p>
            <a:pPr>
              <a:lnSpc>
                <a:spcPct val="100000"/>
              </a:lnSpc>
              <a:spcBef>
                <a:spcPts val="30"/>
              </a:spcBef>
            </a:pPr>
            <a:endParaRPr sz="2200">
              <a:latin typeface="Times New Roman" pitchFamily="18" charset="0"/>
              <a:cs typeface="Times New Roman" pitchFamily="18" charset="0"/>
            </a:endParaRPr>
          </a:p>
          <a:p>
            <a:pPr marL="142240" marR="5080" indent="91440" algn="just">
              <a:lnSpc>
                <a:spcPct val="100000"/>
              </a:lnSpc>
            </a:pPr>
            <a:r>
              <a:rPr sz="2200" spc="-10" dirty="0">
                <a:latin typeface="Times New Roman" pitchFamily="18" charset="0"/>
                <a:cs typeface="Times New Roman" pitchFamily="18" charset="0"/>
              </a:rPr>
              <a:t>Les actions ont </a:t>
            </a:r>
            <a:r>
              <a:rPr sz="2200" spc="-5" dirty="0">
                <a:latin typeface="Times New Roman" pitchFamily="18" charset="0"/>
                <a:cs typeface="Times New Roman" pitchFamily="18" charset="0"/>
              </a:rPr>
              <a:t>porté sur </a:t>
            </a:r>
            <a:r>
              <a:rPr sz="2200" spc="-10" dirty="0">
                <a:latin typeface="Times New Roman" pitchFamily="18" charset="0"/>
                <a:cs typeface="Times New Roman" pitchFamily="18" charset="0"/>
              </a:rPr>
              <a:t>l’animation de </a:t>
            </a:r>
            <a:r>
              <a:rPr sz="2200" spc="-5" dirty="0">
                <a:latin typeface="Times New Roman" pitchFamily="18" charset="0"/>
                <a:cs typeface="Times New Roman" pitchFamily="18" charset="0"/>
              </a:rPr>
              <a:t>classes </a:t>
            </a:r>
            <a:r>
              <a:rPr sz="2200" spc="-10" dirty="0">
                <a:latin typeface="Times New Roman" pitchFamily="18" charset="0"/>
                <a:cs typeface="Times New Roman" pitchFamily="18" charset="0"/>
              </a:rPr>
              <a:t>d’eau, </a:t>
            </a:r>
            <a:r>
              <a:rPr sz="2200" spc="-5" dirty="0">
                <a:latin typeface="Times New Roman" pitchFamily="18" charset="0"/>
                <a:cs typeface="Times New Roman" pitchFamily="18" charset="0"/>
              </a:rPr>
              <a:t>l’impression et la  distribution </a:t>
            </a:r>
            <a:r>
              <a:rPr sz="2200" spc="-10" dirty="0">
                <a:latin typeface="Times New Roman" pitchFamily="18" charset="0"/>
                <a:cs typeface="Times New Roman" pitchFamily="18" charset="0"/>
              </a:rPr>
              <a:t>de supports pédagogiques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ludiques </a:t>
            </a:r>
            <a:r>
              <a:rPr sz="2200" spc="-5" dirty="0">
                <a:latin typeface="Times New Roman" pitchFamily="18" charset="0"/>
                <a:cs typeface="Times New Roman" pitchFamily="18" charset="0"/>
              </a:rPr>
              <a:t>sur </a:t>
            </a:r>
            <a:r>
              <a:rPr sz="2200" spc="-10" dirty="0">
                <a:latin typeface="Times New Roman" pitchFamily="18" charset="0"/>
                <a:cs typeface="Times New Roman" pitchFamily="18" charset="0"/>
              </a:rPr>
              <a:t>l’eau, l’organisation </a:t>
            </a:r>
            <a:r>
              <a:rPr sz="2200" spc="-15" dirty="0">
                <a:latin typeface="Times New Roman" pitchFamily="18" charset="0"/>
                <a:cs typeface="Times New Roman" pitchFamily="18" charset="0"/>
              </a:rPr>
              <a:t>de  </a:t>
            </a:r>
            <a:r>
              <a:rPr sz="2200" spc="-10" dirty="0">
                <a:latin typeface="Times New Roman" pitchFamily="18" charset="0"/>
                <a:cs typeface="Times New Roman" pitchFamily="18" charset="0"/>
              </a:rPr>
              <a:t>concours de dessins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de poésie </a:t>
            </a:r>
            <a:r>
              <a:rPr sz="2200" spc="-5" dirty="0">
                <a:latin typeface="Times New Roman" pitchFamily="18" charset="0"/>
                <a:cs typeface="Times New Roman" pitchFamily="18" charset="0"/>
              </a:rPr>
              <a:t>sur </a:t>
            </a:r>
            <a:r>
              <a:rPr sz="2200" spc="-10" dirty="0">
                <a:latin typeface="Times New Roman" pitchFamily="18" charset="0"/>
                <a:cs typeface="Times New Roman" pitchFamily="18" charset="0"/>
              </a:rPr>
              <a:t>l’eau </a:t>
            </a:r>
            <a:r>
              <a:rPr sz="2200" spc="-5" dirty="0">
                <a:latin typeface="Times New Roman" pitchFamily="18" charset="0"/>
                <a:cs typeface="Times New Roman" pitchFamily="18" charset="0"/>
              </a:rPr>
              <a:t>et </a:t>
            </a:r>
            <a:r>
              <a:rPr sz="2200" spc="-10" dirty="0">
                <a:latin typeface="Times New Roman" pitchFamily="18" charset="0"/>
                <a:cs typeface="Times New Roman" pitchFamily="18" charset="0"/>
              </a:rPr>
              <a:t>l’organisation de </a:t>
            </a:r>
            <a:r>
              <a:rPr sz="2200" spc="-5" dirty="0">
                <a:latin typeface="Times New Roman" pitchFamily="18" charset="0"/>
                <a:cs typeface="Times New Roman" pitchFamily="18" charset="0"/>
              </a:rPr>
              <a:t>visites </a:t>
            </a:r>
            <a:r>
              <a:rPr sz="2200" spc="-10" dirty="0">
                <a:latin typeface="Times New Roman" pitchFamily="18" charset="0"/>
                <a:cs typeface="Times New Roman" pitchFamily="18" charset="0"/>
              </a:rPr>
              <a:t>guidées </a:t>
            </a:r>
            <a:r>
              <a:rPr sz="2200" spc="-5" dirty="0">
                <a:latin typeface="Times New Roman" pitchFamily="18" charset="0"/>
                <a:cs typeface="Times New Roman" pitchFamily="18" charset="0"/>
              </a:rPr>
              <a:t>et </a:t>
            </a:r>
            <a:r>
              <a:rPr sz="2200" spc="-15" dirty="0">
                <a:latin typeface="Times New Roman" pitchFamily="18" charset="0"/>
                <a:cs typeface="Times New Roman" pitchFamily="18" charset="0"/>
              </a:rPr>
              <a:t>de  </a:t>
            </a:r>
            <a:r>
              <a:rPr sz="2200" spc="-5" dirty="0">
                <a:latin typeface="Times New Roman" pitchFamily="18" charset="0"/>
                <a:cs typeface="Times New Roman" pitchFamily="18" charset="0"/>
              </a:rPr>
              <a:t>sorties </a:t>
            </a:r>
            <a:r>
              <a:rPr sz="2200" spc="-10" dirty="0">
                <a:latin typeface="Times New Roman" pitchFamily="18" charset="0"/>
                <a:cs typeface="Times New Roman" pitchFamily="18" charset="0"/>
              </a:rPr>
              <a:t>éducatives </a:t>
            </a:r>
            <a:r>
              <a:rPr sz="2200" spc="-5" dirty="0">
                <a:latin typeface="Times New Roman" pitchFamily="18" charset="0"/>
                <a:cs typeface="Times New Roman" pitchFamily="18" charset="0"/>
              </a:rPr>
              <a:t>sur </a:t>
            </a:r>
            <a:r>
              <a:rPr sz="2200" spc="-10" dirty="0">
                <a:latin typeface="Times New Roman" pitchFamily="18" charset="0"/>
                <a:cs typeface="Times New Roman" pitchFamily="18" charset="0"/>
              </a:rPr>
              <a:t>les </a:t>
            </a:r>
            <a:r>
              <a:rPr sz="2200" spc="-5" dirty="0">
                <a:latin typeface="Times New Roman" pitchFamily="18" charset="0"/>
                <a:cs typeface="Times New Roman" pitchFamily="18" charset="0"/>
              </a:rPr>
              <a:t>sites </a:t>
            </a:r>
            <a:r>
              <a:rPr sz="2200" spc="-10" dirty="0">
                <a:latin typeface="Times New Roman" pitchFamily="18" charset="0"/>
                <a:cs typeface="Times New Roman" pitchFamily="18" charset="0"/>
              </a:rPr>
              <a:t>des grandes </a:t>
            </a:r>
            <a:r>
              <a:rPr sz="2200" spc="-5" dirty="0">
                <a:latin typeface="Times New Roman" pitchFamily="18" charset="0"/>
                <a:cs typeface="Times New Roman" pitchFamily="18" charset="0"/>
              </a:rPr>
              <a:t>infrastructures</a:t>
            </a:r>
            <a:r>
              <a:rPr sz="2200" spc="120" dirty="0">
                <a:latin typeface="Times New Roman" pitchFamily="18" charset="0"/>
                <a:cs typeface="Times New Roman" pitchFamily="18" charset="0"/>
              </a:rPr>
              <a:t> </a:t>
            </a:r>
            <a:r>
              <a:rPr sz="2200" spc="-10" dirty="0">
                <a:latin typeface="Times New Roman" pitchFamily="18" charset="0"/>
                <a:cs typeface="Times New Roman" pitchFamily="18" charset="0"/>
              </a:rPr>
              <a:t>hydrauliques.</a:t>
            </a:r>
            <a:endParaRPr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565" y="81059"/>
            <a:ext cx="8443595" cy="3090590"/>
          </a:xfrm>
          <a:prstGeom prst="rect">
            <a:avLst/>
          </a:prstGeom>
        </p:spPr>
        <p:txBody>
          <a:bodyPr vert="horz" wrap="square" lIns="0" tIns="12700" rIns="0" bIns="0" rtlCol="0">
            <a:spAutoFit/>
          </a:bodyPr>
          <a:lstStyle/>
          <a:p>
            <a:pPr marL="103505" algn="ctr">
              <a:lnSpc>
                <a:spcPct val="100000"/>
              </a:lnSpc>
              <a:spcBef>
                <a:spcPts val="100"/>
              </a:spcBef>
            </a:pPr>
            <a:r>
              <a:rPr sz="2400" b="1" spc="-10" dirty="0">
                <a:solidFill>
                  <a:srgbClr val="FF0000"/>
                </a:solidFill>
                <a:latin typeface="Algerian" pitchFamily="82" charset="0"/>
                <a:cs typeface="Times New Roman" pitchFamily="18" charset="0"/>
              </a:rPr>
              <a:t>LE </a:t>
            </a:r>
            <a:r>
              <a:rPr sz="2400" b="1" spc="-5" dirty="0">
                <a:solidFill>
                  <a:srgbClr val="FF0000"/>
                </a:solidFill>
                <a:latin typeface="Algerian" pitchFamily="82" charset="0"/>
                <a:cs typeface="Times New Roman" pitchFamily="18" charset="0"/>
              </a:rPr>
              <a:t>GROUPE DES </a:t>
            </a:r>
            <a:r>
              <a:rPr sz="2400" b="1" spc="-5">
                <a:solidFill>
                  <a:srgbClr val="FF0000"/>
                </a:solidFill>
                <a:latin typeface="Algerian" pitchFamily="82" charset="0"/>
                <a:cs typeface="Times New Roman" pitchFamily="18" charset="0"/>
              </a:rPr>
              <a:t>MÉNAGES</a:t>
            </a:r>
            <a:r>
              <a:rPr sz="2400" b="1">
                <a:solidFill>
                  <a:srgbClr val="FF0000"/>
                </a:solidFill>
                <a:latin typeface="Algerian" pitchFamily="82" charset="0"/>
                <a:cs typeface="Times New Roman" pitchFamily="18" charset="0"/>
              </a:rPr>
              <a:t> </a:t>
            </a:r>
            <a:endParaRPr sz="2400">
              <a:latin typeface="Algerian" pitchFamily="82"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04139" algn="just">
              <a:lnSpc>
                <a:spcPct val="100000"/>
              </a:lnSpc>
            </a:pPr>
            <a:r>
              <a:rPr sz="2200" spc="-5" dirty="0">
                <a:latin typeface="Times New Roman" pitchFamily="18" charset="0"/>
                <a:cs typeface="Times New Roman" pitchFamily="18" charset="0"/>
              </a:rPr>
              <a:t>Constitue le </a:t>
            </a:r>
            <a:r>
              <a:rPr sz="2200" spc="-10" dirty="0">
                <a:latin typeface="Times New Roman" pitchFamily="18" charset="0"/>
                <a:cs typeface="Times New Roman" pitchFamily="18" charset="0"/>
              </a:rPr>
              <a:t>groupe </a:t>
            </a:r>
            <a:r>
              <a:rPr sz="2200" spc="-5" dirty="0">
                <a:latin typeface="Times New Roman" pitchFamily="18" charset="0"/>
                <a:cs typeface="Times New Roman" pitchFamily="18" charset="0"/>
              </a:rPr>
              <a:t>cible le </a:t>
            </a:r>
            <a:r>
              <a:rPr sz="2200" spc="-10" dirty="0">
                <a:latin typeface="Times New Roman" pitchFamily="18" charset="0"/>
                <a:cs typeface="Times New Roman" pitchFamily="18" charset="0"/>
              </a:rPr>
              <a:t>plus important en</a:t>
            </a:r>
            <a:r>
              <a:rPr sz="2200" spc="110" dirty="0">
                <a:latin typeface="Times New Roman" pitchFamily="18" charset="0"/>
                <a:cs typeface="Times New Roman" pitchFamily="18" charset="0"/>
              </a:rPr>
              <a:t> </a:t>
            </a:r>
            <a:r>
              <a:rPr sz="2200" spc="-10" dirty="0">
                <a:latin typeface="Times New Roman" pitchFamily="18" charset="0"/>
                <a:cs typeface="Times New Roman" pitchFamily="18" charset="0"/>
              </a:rPr>
              <a:t>nombre.</a:t>
            </a:r>
            <a:endParaRPr sz="2200">
              <a:latin typeface="Times New Roman" pitchFamily="18" charset="0"/>
              <a:cs typeface="Times New Roman" pitchFamily="18" charset="0"/>
            </a:endParaRPr>
          </a:p>
          <a:p>
            <a:pPr algn="just">
              <a:lnSpc>
                <a:spcPct val="100000"/>
              </a:lnSpc>
              <a:spcBef>
                <a:spcPts val="35"/>
              </a:spcBef>
            </a:pPr>
            <a:endParaRPr sz="2200">
              <a:latin typeface="Times New Roman" pitchFamily="18" charset="0"/>
              <a:cs typeface="Times New Roman" pitchFamily="18" charset="0"/>
            </a:endParaRPr>
          </a:p>
          <a:p>
            <a:pPr marL="12700" marR="5080" indent="91440" algn="just">
              <a:lnSpc>
                <a:spcPct val="100000"/>
              </a:lnSpc>
            </a:pPr>
            <a:r>
              <a:rPr sz="2200" spc="-5" dirty="0">
                <a:latin typeface="Times New Roman" pitchFamily="18" charset="0"/>
                <a:cs typeface="Times New Roman" pitchFamily="18" charset="0"/>
              </a:rPr>
              <a:t>Compte </a:t>
            </a:r>
            <a:r>
              <a:rPr sz="2200" spc="-10" dirty="0">
                <a:latin typeface="Times New Roman" pitchFamily="18" charset="0"/>
                <a:cs typeface="Times New Roman" pitchFamily="18" charset="0"/>
              </a:rPr>
              <a:t>tenu de l’hétérogénéité de </a:t>
            </a:r>
            <a:r>
              <a:rPr sz="2200" spc="-5" dirty="0">
                <a:latin typeface="Times New Roman" pitchFamily="18" charset="0"/>
                <a:cs typeface="Times New Roman" pitchFamily="18" charset="0"/>
              </a:rPr>
              <a:t>ce </a:t>
            </a:r>
            <a:r>
              <a:rPr sz="2200" spc="-10" dirty="0">
                <a:latin typeface="Times New Roman" pitchFamily="18" charset="0"/>
                <a:cs typeface="Times New Roman" pitchFamily="18" charset="0"/>
              </a:rPr>
              <a:t>groupe quant </a:t>
            </a:r>
            <a:r>
              <a:rPr sz="2200" spc="-5" dirty="0">
                <a:latin typeface="Times New Roman" pitchFamily="18" charset="0"/>
                <a:cs typeface="Times New Roman" pitchFamily="18" charset="0"/>
              </a:rPr>
              <a:t>à son milieu social et </a:t>
            </a:r>
            <a:r>
              <a:rPr sz="2200" spc="-10" dirty="0">
                <a:latin typeface="Times New Roman" pitchFamily="18" charset="0"/>
                <a:cs typeface="Times New Roman" pitchFamily="18" charset="0"/>
              </a:rPr>
              <a:t>éducatif,  </a:t>
            </a:r>
            <a:r>
              <a:rPr sz="2200" spc="-5" dirty="0">
                <a:latin typeface="Times New Roman" pitchFamily="18" charset="0"/>
                <a:cs typeface="Times New Roman" pitchFamily="18" charset="0"/>
              </a:rPr>
              <a:t>à son </a:t>
            </a:r>
            <a:r>
              <a:rPr sz="2200" spc="-10" dirty="0">
                <a:latin typeface="Times New Roman" pitchFamily="18" charset="0"/>
                <a:cs typeface="Times New Roman" pitchFamily="18" charset="0"/>
              </a:rPr>
              <a:t>niveau d’appréhension des problèmes, </a:t>
            </a:r>
            <a:r>
              <a:rPr sz="2200" spc="-5" dirty="0">
                <a:latin typeface="Times New Roman" pitchFamily="18" charset="0"/>
                <a:cs typeface="Times New Roman" pitchFamily="18" charset="0"/>
              </a:rPr>
              <a:t>à ses attentes diverses, </a:t>
            </a:r>
            <a:r>
              <a:rPr sz="2200" spc="-10" dirty="0">
                <a:latin typeface="Times New Roman" pitchFamily="18" charset="0"/>
                <a:cs typeface="Times New Roman" pitchFamily="18" charset="0"/>
              </a:rPr>
              <a:t>quatre </a:t>
            </a:r>
            <a:r>
              <a:rPr sz="2200" dirty="0">
                <a:latin typeface="Times New Roman" pitchFamily="18" charset="0"/>
                <a:cs typeface="Times New Roman" pitchFamily="18" charset="0"/>
              </a:rPr>
              <a:t>(4)  </a:t>
            </a:r>
            <a:r>
              <a:rPr sz="2200" spc="-10" dirty="0">
                <a:latin typeface="Times New Roman" pitchFamily="18" charset="0"/>
                <a:cs typeface="Times New Roman" pitchFamily="18" charset="0"/>
              </a:rPr>
              <a:t>thèmes ont </a:t>
            </a:r>
            <a:r>
              <a:rPr sz="2200" spc="-5" dirty="0">
                <a:latin typeface="Times New Roman" pitchFamily="18" charset="0"/>
                <a:cs typeface="Times New Roman" pitchFamily="18" charset="0"/>
              </a:rPr>
              <a:t>été </a:t>
            </a:r>
            <a:r>
              <a:rPr sz="2200" spc="-10" dirty="0">
                <a:latin typeface="Times New Roman" pitchFamily="18" charset="0"/>
                <a:cs typeface="Times New Roman" pitchFamily="18" charset="0"/>
              </a:rPr>
              <a:t>privilégiées </a:t>
            </a:r>
            <a:r>
              <a:rPr sz="2200" spc="-5" dirty="0">
                <a:latin typeface="Times New Roman" pitchFamily="18" charset="0"/>
                <a:cs typeface="Times New Roman" pitchFamily="18" charset="0"/>
              </a:rPr>
              <a:t>afin </a:t>
            </a:r>
            <a:r>
              <a:rPr sz="2200" spc="-10" dirty="0">
                <a:latin typeface="Times New Roman" pitchFamily="18" charset="0"/>
                <a:cs typeface="Times New Roman" pitchFamily="18" charset="0"/>
              </a:rPr>
              <a:t>de </a:t>
            </a:r>
            <a:r>
              <a:rPr sz="2200" spc="-5" dirty="0">
                <a:latin typeface="Times New Roman" pitchFamily="18" charset="0"/>
                <a:cs typeface="Times New Roman" pitchFamily="18" charset="0"/>
              </a:rPr>
              <a:t>faire </a:t>
            </a:r>
            <a:r>
              <a:rPr sz="2200" spc="-10" dirty="0">
                <a:latin typeface="Times New Roman" pitchFamily="18" charset="0"/>
                <a:cs typeface="Times New Roman" pitchFamily="18" charset="0"/>
              </a:rPr>
              <a:t>prendre </a:t>
            </a:r>
            <a:r>
              <a:rPr sz="2200" spc="-5" dirty="0">
                <a:latin typeface="Times New Roman" pitchFamily="18" charset="0"/>
                <a:cs typeface="Times New Roman" pitchFamily="18" charset="0"/>
              </a:rPr>
              <a:t>conscience à ces </a:t>
            </a:r>
            <a:r>
              <a:rPr sz="2200" spc="-10" dirty="0">
                <a:latin typeface="Times New Roman" pitchFamily="18" charset="0"/>
                <a:cs typeface="Times New Roman" pitchFamily="18" charset="0"/>
              </a:rPr>
              <a:t>usagers de l’eau  de </a:t>
            </a:r>
            <a:r>
              <a:rPr sz="2200" spc="-5" dirty="0">
                <a:latin typeface="Times New Roman" pitchFamily="18" charset="0"/>
                <a:cs typeface="Times New Roman" pitchFamily="18" charset="0"/>
              </a:rPr>
              <a:t>la nécessité </a:t>
            </a:r>
            <a:r>
              <a:rPr sz="2200" spc="-10" dirty="0">
                <a:latin typeface="Times New Roman" pitchFamily="18" charset="0"/>
                <a:cs typeface="Times New Roman" pitchFamily="18" charset="0"/>
              </a:rPr>
              <a:t>d’utiliser rationnellement l’eau dans </a:t>
            </a:r>
            <a:r>
              <a:rPr sz="2200" spc="-5" dirty="0">
                <a:latin typeface="Times New Roman" pitchFamily="18" charset="0"/>
                <a:cs typeface="Times New Roman" pitchFamily="18" charset="0"/>
              </a:rPr>
              <a:t>la vie </a:t>
            </a:r>
            <a:r>
              <a:rPr sz="2200" spc="-10" dirty="0">
                <a:latin typeface="Times New Roman" pitchFamily="18" charset="0"/>
                <a:cs typeface="Times New Roman" pitchFamily="18" charset="0"/>
              </a:rPr>
              <a:t>quotidienne</a:t>
            </a:r>
            <a:r>
              <a:rPr sz="2200" spc="240" dirty="0">
                <a:latin typeface="Times New Roman" pitchFamily="18" charset="0"/>
                <a:cs typeface="Times New Roman" pitchFamily="18" charset="0"/>
              </a:rPr>
              <a:t> </a:t>
            </a:r>
            <a:r>
              <a:rPr sz="2200" dirty="0">
                <a:latin typeface="Times New Roman" pitchFamily="18" charset="0"/>
                <a:cs typeface="Times New Roman" pitchFamily="18" charset="0"/>
              </a:rPr>
              <a:t>:</a:t>
            </a:r>
            <a:endParaRPr sz="2200">
              <a:latin typeface="Times New Roman" pitchFamily="18" charset="0"/>
              <a:cs typeface="Times New Roman" pitchFamily="18" charset="0"/>
            </a:endParaRPr>
          </a:p>
        </p:txBody>
      </p:sp>
      <p:sp>
        <p:nvSpPr>
          <p:cNvPr id="3" name="object 3"/>
          <p:cNvSpPr/>
          <p:nvPr/>
        </p:nvSpPr>
        <p:spPr>
          <a:xfrm>
            <a:off x="4958189" y="4488523"/>
            <a:ext cx="2204611" cy="236947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00" y="3200400"/>
            <a:ext cx="2026613" cy="21984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05000" y="4628289"/>
            <a:ext cx="2172233" cy="215351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64381" y="2843720"/>
            <a:ext cx="2227219" cy="163510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792206" y="2781300"/>
            <a:ext cx="2227594" cy="159127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5285" y="609600"/>
            <a:ext cx="8463915" cy="5552802"/>
          </a:xfrm>
          <a:prstGeom prst="rect">
            <a:avLst/>
          </a:prstGeom>
        </p:spPr>
        <p:txBody>
          <a:bodyPr vert="horz" wrap="square" lIns="0" tIns="12700" rIns="0" bIns="0" rtlCol="0">
            <a:spAutoFit/>
          </a:bodyPr>
          <a:lstStyle/>
          <a:p>
            <a:pPr marL="12700" marR="165100" algn="just">
              <a:lnSpc>
                <a:spcPct val="100000"/>
              </a:lnSpc>
              <a:spcBef>
                <a:spcPts val="100"/>
              </a:spcBef>
            </a:pPr>
            <a:r>
              <a:rPr sz="2400" spc="5" dirty="0">
                <a:latin typeface="Times New Roman" pitchFamily="18" charset="0"/>
                <a:cs typeface="Times New Roman" pitchFamily="18" charset="0"/>
              </a:rPr>
              <a:t>-Instaurer </a:t>
            </a:r>
            <a:r>
              <a:rPr sz="2400" spc="-10" dirty="0">
                <a:latin typeface="Times New Roman" pitchFamily="18" charset="0"/>
                <a:cs typeface="Times New Roman" pitchFamily="18" charset="0"/>
              </a:rPr>
              <a:t>une confiance avec l’usager </a:t>
            </a:r>
            <a:r>
              <a:rPr sz="2400" spc="-5" dirty="0">
                <a:latin typeface="Times New Roman" pitchFamily="18" charset="0"/>
                <a:cs typeface="Times New Roman" pitchFamily="18" charset="0"/>
              </a:rPr>
              <a:t>sur la </a:t>
            </a:r>
            <a:r>
              <a:rPr sz="2400" spc="-10" dirty="0">
                <a:latin typeface="Times New Roman" pitchFamily="18" charset="0"/>
                <a:cs typeface="Times New Roman" pitchFamily="18" charset="0"/>
              </a:rPr>
              <a:t>disponibilité de l’eau, </a:t>
            </a:r>
            <a:r>
              <a:rPr sz="2400" spc="-5" dirty="0">
                <a:latin typeface="Times New Roman" pitchFamily="18" charset="0"/>
                <a:cs typeface="Times New Roman" pitchFamily="18" charset="0"/>
              </a:rPr>
              <a:t>afin </a:t>
            </a:r>
            <a:r>
              <a:rPr sz="2400" spc="-10" dirty="0">
                <a:latin typeface="Times New Roman" pitchFamily="18" charset="0"/>
                <a:cs typeface="Times New Roman" pitchFamily="18" charset="0"/>
              </a:rPr>
              <a:t>d’éviter les  gaspillages</a:t>
            </a:r>
            <a:r>
              <a:rPr sz="2400" spc="30" dirty="0">
                <a:latin typeface="Times New Roman" pitchFamily="18" charset="0"/>
                <a:cs typeface="Times New Roman" pitchFamily="18" charset="0"/>
              </a:rPr>
              <a:t> </a:t>
            </a:r>
            <a:r>
              <a:rPr sz="2400" spc="-10" dirty="0">
                <a:latin typeface="Times New Roman" pitchFamily="18" charset="0"/>
                <a:cs typeface="Times New Roman" pitchFamily="18" charset="0"/>
              </a:rPr>
              <a:t>d’eau.</a:t>
            </a:r>
            <a:endParaRPr sz="2400">
              <a:latin typeface="Times New Roman" pitchFamily="18" charset="0"/>
              <a:cs typeface="Times New Roman" pitchFamily="18" charset="0"/>
            </a:endParaRPr>
          </a:p>
          <a:p>
            <a:pPr algn="just">
              <a:lnSpc>
                <a:spcPct val="100000"/>
              </a:lnSpc>
              <a:spcBef>
                <a:spcPts val="30"/>
              </a:spcBef>
            </a:pPr>
            <a:endParaRPr sz="2400">
              <a:latin typeface="Times New Roman" pitchFamily="18" charset="0"/>
              <a:cs typeface="Times New Roman" pitchFamily="18" charset="0"/>
            </a:endParaRPr>
          </a:p>
          <a:p>
            <a:pPr marL="12700" algn="just">
              <a:lnSpc>
                <a:spcPct val="100000"/>
              </a:lnSpc>
            </a:pPr>
            <a:r>
              <a:rPr sz="2400" spc="15" dirty="0">
                <a:latin typeface="Times New Roman" pitchFamily="18" charset="0"/>
                <a:cs typeface="Times New Roman" pitchFamily="18" charset="0"/>
              </a:rPr>
              <a:t>-Faire </a:t>
            </a:r>
            <a:r>
              <a:rPr sz="2400" spc="-10" dirty="0">
                <a:latin typeface="Times New Roman" pitchFamily="18" charset="0"/>
                <a:cs typeface="Times New Roman" pitchFamily="18" charset="0"/>
              </a:rPr>
              <a:t>partager les bonnes pratiques dans </a:t>
            </a:r>
            <a:r>
              <a:rPr sz="2400" spc="-5" dirty="0">
                <a:latin typeface="Times New Roman" pitchFamily="18" charset="0"/>
                <a:cs typeface="Times New Roman" pitchFamily="18" charset="0"/>
              </a:rPr>
              <a:t>l’utilisation </a:t>
            </a:r>
            <a:r>
              <a:rPr sz="2400" spc="-10" dirty="0">
                <a:latin typeface="Times New Roman" pitchFamily="18" charset="0"/>
                <a:cs typeface="Times New Roman" pitchFamily="18" charset="0"/>
              </a:rPr>
              <a:t>de l’eau au</a:t>
            </a:r>
            <a:r>
              <a:rPr sz="2400" spc="195" dirty="0">
                <a:latin typeface="Times New Roman" pitchFamily="18" charset="0"/>
                <a:cs typeface="Times New Roman" pitchFamily="18" charset="0"/>
              </a:rPr>
              <a:t> </a:t>
            </a:r>
            <a:r>
              <a:rPr sz="2400" spc="-10" dirty="0">
                <a:latin typeface="Times New Roman" pitchFamily="18" charset="0"/>
                <a:cs typeface="Times New Roman" pitchFamily="18" charset="0"/>
              </a:rPr>
              <a:t>domicile.</a:t>
            </a:r>
            <a:endParaRPr sz="2400">
              <a:latin typeface="Times New Roman" pitchFamily="18" charset="0"/>
              <a:cs typeface="Times New Roman" pitchFamily="18" charset="0"/>
            </a:endParaRPr>
          </a:p>
          <a:p>
            <a:pPr algn="just">
              <a:lnSpc>
                <a:spcPct val="100000"/>
              </a:lnSpc>
              <a:spcBef>
                <a:spcPts val="35"/>
              </a:spcBef>
            </a:pPr>
            <a:endParaRPr sz="2400">
              <a:latin typeface="Times New Roman" pitchFamily="18" charset="0"/>
              <a:cs typeface="Times New Roman" pitchFamily="18" charset="0"/>
            </a:endParaRPr>
          </a:p>
          <a:p>
            <a:pPr marL="12700" algn="just">
              <a:lnSpc>
                <a:spcPct val="100000"/>
              </a:lnSpc>
            </a:pPr>
            <a:r>
              <a:rPr sz="2400" spc="5" dirty="0">
                <a:latin typeface="Times New Roman" pitchFamily="18" charset="0"/>
                <a:cs typeface="Times New Roman" pitchFamily="18" charset="0"/>
              </a:rPr>
              <a:t>-Impliquer </a:t>
            </a:r>
            <a:r>
              <a:rPr sz="2400" spc="-10" dirty="0">
                <a:latin typeface="Times New Roman" pitchFamily="18" charset="0"/>
                <a:cs typeface="Times New Roman" pitchFamily="18" charset="0"/>
              </a:rPr>
              <a:t>l’usager dans </a:t>
            </a:r>
            <a:r>
              <a:rPr sz="2400" spc="-5" dirty="0">
                <a:latin typeface="Times New Roman" pitchFamily="18" charset="0"/>
                <a:cs typeface="Times New Roman" pitchFamily="18" charset="0"/>
              </a:rPr>
              <a:t>la </a:t>
            </a:r>
            <a:r>
              <a:rPr sz="2400" spc="-10" dirty="0">
                <a:latin typeface="Times New Roman" pitchFamily="18" charset="0"/>
                <a:cs typeface="Times New Roman" pitchFamily="18" charset="0"/>
              </a:rPr>
              <a:t>connaissance de </a:t>
            </a:r>
            <a:r>
              <a:rPr sz="2400" spc="-5" dirty="0">
                <a:latin typeface="Times New Roman" pitchFamily="18" charset="0"/>
                <a:cs typeface="Times New Roman" pitchFamily="18" charset="0"/>
              </a:rPr>
              <a:t>sa consommation</a:t>
            </a:r>
            <a:r>
              <a:rPr sz="2400" spc="140" dirty="0">
                <a:latin typeface="Times New Roman" pitchFamily="18" charset="0"/>
                <a:cs typeface="Times New Roman" pitchFamily="18" charset="0"/>
              </a:rPr>
              <a:t> </a:t>
            </a:r>
            <a:r>
              <a:rPr sz="2400" spc="-10" dirty="0">
                <a:latin typeface="Times New Roman" pitchFamily="18" charset="0"/>
                <a:cs typeface="Times New Roman" pitchFamily="18" charset="0"/>
              </a:rPr>
              <a:t>d’eau.</a:t>
            </a:r>
            <a:endParaRPr sz="2400">
              <a:latin typeface="Times New Roman" pitchFamily="18" charset="0"/>
              <a:cs typeface="Times New Roman" pitchFamily="18" charset="0"/>
            </a:endParaRPr>
          </a:p>
          <a:p>
            <a:pPr algn="just">
              <a:lnSpc>
                <a:spcPct val="100000"/>
              </a:lnSpc>
              <a:spcBef>
                <a:spcPts val="30"/>
              </a:spcBef>
            </a:pPr>
            <a:endParaRPr sz="2400">
              <a:latin typeface="Times New Roman" pitchFamily="18" charset="0"/>
              <a:cs typeface="Times New Roman" pitchFamily="18" charset="0"/>
            </a:endParaRPr>
          </a:p>
          <a:p>
            <a:pPr marL="12700" marR="167640" indent="91440" algn="just">
              <a:lnSpc>
                <a:spcPct val="100000"/>
              </a:lnSpc>
            </a:pP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Rendre tangibles les efforts des pouvoirs publics en </a:t>
            </a:r>
            <a:r>
              <a:rPr sz="2400" spc="-5" dirty="0">
                <a:latin typeface="Times New Roman" pitchFamily="18" charset="0"/>
                <a:cs typeface="Times New Roman" pitchFamily="18" charset="0"/>
              </a:rPr>
              <a:t>matière </a:t>
            </a:r>
            <a:r>
              <a:rPr sz="2400" spc="-10" dirty="0">
                <a:latin typeface="Times New Roman" pitchFamily="18" charset="0"/>
                <a:cs typeface="Times New Roman" pitchFamily="18" charset="0"/>
              </a:rPr>
              <a:t>de réalisation </a:t>
            </a:r>
            <a:r>
              <a:rPr sz="2400" spc="-5" dirty="0">
                <a:latin typeface="Times New Roman" pitchFamily="18" charset="0"/>
                <a:cs typeface="Times New Roman" pitchFamily="18" charset="0"/>
              </a:rPr>
              <a:t>et </a:t>
            </a:r>
            <a:r>
              <a:rPr sz="2400" spc="-15" dirty="0">
                <a:latin typeface="Times New Roman" pitchFamily="18" charset="0"/>
                <a:cs typeface="Times New Roman" pitchFamily="18" charset="0"/>
              </a:rPr>
              <a:t>de  </a:t>
            </a:r>
            <a:r>
              <a:rPr sz="2400" spc="-10" dirty="0">
                <a:latin typeface="Times New Roman" pitchFamily="18" charset="0"/>
                <a:cs typeface="Times New Roman" pitchFamily="18" charset="0"/>
              </a:rPr>
              <a:t>disponibilité de l’eau </a:t>
            </a:r>
            <a:r>
              <a:rPr sz="2400" spc="-5" dirty="0">
                <a:latin typeface="Times New Roman" pitchFamily="18" charset="0"/>
                <a:cs typeface="Times New Roman" pitchFamily="18" charset="0"/>
              </a:rPr>
              <a:t>et </a:t>
            </a:r>
            <a:r>
              <a:rPr sz="2400" spc="-10" dirty="0">
                <a:latin typeface="Times New Roman" pitchFamily="18" charset="0"/>
                <a:cs typeface="Times New Roman" pitchFamily="18" charset="0"/>
              </a:rPr>
              <a:t>du </a:t>
            </a:r>
            <a:r>
              <a:rPr sz="2400" spc="-5" dirty="0">
                <a:latin typeface="Times New Roman" pitchFamily="18" charset="0"/>
                <a:cs typeface="Times New Roman" pitchFamily="18" charset="0"/>
              </a:rPr>
              <a:t>risque </a:t>
            </a:r>
            <a:r>
              <a:rPr sz="2400" spc="-10" dirty="0">
                <a:latin typeface="Times New Roman" pitchFamily="18" charset="0"/>
                <a:cs typeface="Times New Roman" pitchFamily="18" charset="0"/>
              </a:rPr>
              <a:t>de les </a:t>
            </a:r>
            <a:r>
              <a:rPr sz="2400" spc="-5" dirty="0">
                <a:latin typeface="Times New Roman" pitchFamily="18" charset="0"/>
                <a:cs typeface="Times New Roman" pitchFamily="18" charset="0"/>
              </a:rPr>
              <a:t>voir </a:t>
            </a:r>
            <a:r>
              <a:rPr sz="2400" spc="-10" dirty="0">
                <a:latin typeface="Times New Roman" pitchFamily="18" charset="0"/>
                <a:cs typeface="Times New Roman" pitchFamily="18" charset="0"/>
              </a:rPr>
              <a:t>annihiler </a:t>
            </a:r>
            <a:r>
              <a:rPr sz="2400" spc="-5" dirty="0">
                <a:latin typeface="Times New Roman" pitchFamily="18" charset="0"/>
                <a:cs typeface="Times New Roman" pitchFamily="18" charset="0"/>
              </a:rPr>
              <a:t>si </a:t>
            </a:r>
            <a:r>
              <a:rPr sz="2400" spc="-10" dirty="0">
                <a:latin typeface="Times New Roman" pitchFamily="18" charset="0"/>
                <a:cs typeface="Times New Roman" pitchFamily="18" charset="0"/>
              </a:rPr>
              <a:t>les usagers n’utilisent </a:t>
            </a:r>
            <a:r>
              <a:rPr sz="2400" spc="-15" dirty="0">
                <a:latin typeface="Times New Roman" pitchFamily="18" charset="0"/>
                <a:cs typeface="Times New Roman" pitchFamily="18" charset="0"/>
              </a:rPr>
              <a:t>pas  </a:t>
            </a:r>
            <a:r>
              <a:rPr sz="2400" spc="-10" dirty="0">
                <a:latin typeface="Times New Roman" pitchFamily="18" charset="0"/>
                <a:cs typeface="Times New Roman" pitchFamily="18" charset="0"/>
              </a:rPr>
              <a:t>l’eau avec</a:t>
            </a:r>
            <a:r>
              <a:rPr sz="2400" spc="30" dirty="0">
                <a:latin typeface="Times New Roman" pitchFamily="18" charset="0"/>
                <a:cs typeface="Times New Roman" pitchFamily="18" charset="0"/>
              </a:rPr>
              <a:t> </a:t>
            </a:r>
            <a:r>
              <a:rPr sz="2400" spc="-10" dirty="0">
                <a:latin typeface="Times New Roman" pitchFamily="18" charset="0"/>
                <a:cs typeface="Times New Roman" pitchFamily="18" charset="0"/>
              </a:rPr>
              <a:t>économie.</a:t>
            </a:r>
            <a:endParaRPr sz="2400">
              <a:latin typeface="Times New Roman" pitchFamily="18" charset="0"/>
              <a:cs typeface="Times New Roman" pitchFamily="18" charset="0"/>
            </a:endParaRPr>
          </a:p>
          <a:p>
            <a:pPr algn="just">
              <a:lnSpc>
                <a:spcPct val="100000"/>
              </a:lnSpc>
              <a:spcBef>
                <a:spcPts val="35"/>
              </a:spcBef>
            </a:pPr>
            <a:endParaRPr sz="2400">
              <a:latin typeface="Times New Roman" pitchFamily="18" charset="0"/>
              <a:cs typeface="Times New Roman" pitchFamily="18" charset="0"/>
            </a:endParaRPr>
          </a:p>
          <a:p>
            <a:pPr marL="12700" marR="5080" indent="91440" algn="just">
              <a:lnSpc>
                <a:spcPct val="100000"/>
              </a:lnSpc>
            </a:pPr>
            <a:r>
              <a:rPr sz="2400" spc="-10" dirty="0">
                <a:latin typeface="Times New Roman" pitchFamily="18" charset="0"/>
                <a:cs typeface="Times New Roman" pitchFamily="18" charset="0"/>
              </a:rPr>
              <a:t>Les supports </a:t>
            </a:r>
            <a:r>
              <a:rPr sz="2400" spc="-5" dirty="0">
                <a:latin typeface="Times New Roman" pitchFamily="18" charset="0"/>
                <a:cs typeface="Times New Roman" pitchFamily="18" charset="0"/>
              </a:rPr>
              <a:t>utilisés sont: </a:t>
            </a:r>
            <a:r>
              <a:rPr sz="2400" spc="-10" dirty="0">
                <a:latin typeface="Times New Roman" pitchFamily="18" charset="0"/>
                <a:cs typeface="Times New Roman" pitchFamily="18" charset="0"/>
              </a:rPr>
              <a:t>les medias, l’affichage public, les dépliants </a:t>
            </a:r>
            <a:r>
              <a:rPr sz="2400" spc="-5" dirty="0">
                <a:latin typeface="Times New Roman" pitchFamily="18" charset="0"/>
                <a:cs typeface="Times New Roman" pitchFamily="18" charset="0"/>
              </a:rPr>
              <a:t>et </a:t>
            </a:r>
            <a:r>
              <a:rPr sz="2400" spc="-10" dirty="0">
                <a:latin typeface="Times New Roman" pitchFamily="18" charset="0"/>
                <a:cs typeface="Times New Roman" pitchFamily="18" charset="0"/>
              </a:rPr>
              <a:t>messages  adressés au domicile, les rencontres avec </a:t>
            </a:r>
            <a:r>
              <a:rPr sz="2400" spc="-5" dirty="0">
                <a:latin typeface="Times New Roman" pitchFamily="18" charset="0"/>
                <a:cs typeface="Times New Roman" pitchFamily="18" charset="0"/>
              </a:rPr>
              <a:t>le</a:t>
            </a:r>
            <a:r>
              <a:rPr sz="2400" spc="135" dirty="0">
                <a:latin typeface="Times New Roman" pitchFamily="18" charset="0"/>
                <a:cs typeface="Times New Roman" pitchFamily="18" charset="0"/>
              </a:rPr>
              <a:t> </a:t>
            </a:r>
            <a:r>
              <a:rPr sz="2400" spc="-10" dirty="0">
                <a:latin typeface="Times New Roman" pitchFamily="18" charset="0"/>
                <a:cs typeface="Times New Roman" pitchFamily="18" charset="0"/>
              </a:rPr>
              <a:t>public.</a:t>
            </a:r>
            <a:endParaRPr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565" y="367442"/>
            <a:ext cx="5627370" cy="4444807"/>
          </a:xfrm>
          <a:prstGeom prst="rect">
            <a:avLst/>
          </a:prstGeom>
        </p:spPr>
        <p:txBody>
          <a:bodyPr vert="horz" wrap="square" lIns="0" tIns="12700" rIns="0" bIns="0" rtlCol="0">
            <a:spAutoFit/>
          </a:bodyPr>
          <a:lstStyle/>
          <a:p>
            <a:pPr marL="104139" algn="ctr">
              <a:lnSpc>
                <a:spcPct val="100000"/>
              </a:lnSpc>
              <a:spcBef>
                <a:spcPts val="100"/>
              </a:spcBef>
            </a:pPr>
            <a:r>
              <a:rPr sz="2400" b="1" spc="-10" dirty="0">
                <a:solidFill>
                  <a:srgbClr val="FF0000"/>
                </a:solidFill>
                <a:latin typeface="Algerian" pitchFamily="82" charset="0"/>
                <a:cs typeface="Times New Roman" pitchFamily="18" charset="0"/>
              </a:rPr>
              <a:t>LE </a:t>
            </a:r>
            <a:r>
              <a:rPr sz="2400" b="1" spc="-5" dirty="0">
                <a:solidFill>
                  <a:srgbClr val="FF0000"/>
                </a:solidFill>
                <a:latin typeface="Algerian" pitchFamily="82" charset="0"/>
                <a:cs typeface="Times New Roman" pitchFamily="18" charset="0"/>
              </a:rPr>
              <a:t>GROUPE DES </a:t>
            </a:r>
            <a:r>
              <a:rPr sz="2400" b="1" spc="-15">
                <a:solidFill>
                  <a:srgbClr val="FF0000"/>
                </a:solidFill>
                <a:latin typeface="Algerian" pitchFamily="82" charset="0"/>
                <a:cs typeface="Times New Roman" pitchFamily="18" charset="0"/>
              </a:rPr>
              <a:t>AGRICULTEURS</a:t>
            </a:r>
            <a:r>
              <a:rPr sz="2400" b="1" spc="-90">
                <a:solidFill>
                  <a:srgbClr val="FF0000"/>
                </a:solidFill>
                <a:latin typeface="Algerian" pitchFamily="82" charset="0"/>
                <a:cs typeface="Times New Roman" pitchFamily="18" charset="0"/>
              </a:rPr>
              <a:t> </a:t>
            </a:r>
            <a:endParaRPr sz="2400" b="1">
              <a:solidFill>
                <a:srgbClr val="FF0000"/>
              </a:solidFill>
              <a:latin typeface="Algerian" pitchFamily="82" charset="0"/>
              <a:cs typeface="Times New Roman" pitchFamily="18" charset="0"/>
            </a:endParaRPr>
          </a:p>
          <a:p>
            <a:pPr>
              <a:lnSpc>
                <a:spcPct val="100000"/>
              </a:lnSpc>
              <a:spcBef>
                <a:spcPts val="30"/>
              </a:spcBef>
            </a:pPr>
            <a:endParaRPr sz="2400">
              <a:latin typeface="Times New Roman" pitchFamily="18" charset="0"/>
              <a:cs typeface="Times New Roman" pitchFamily="18" charset="0"/>
            </a:endParaRPr>
          </a:p>
          <a:p>
            <a:pPr marL="12700" marR="97155" indent="91440" algn="just">
              <a:lnSpc>
                <a:spcPct val="100000"/>
              </a:lnSpc>
            </a:pPr>
            <a:r>
              <a:rPr sz="2400" spc="-15" dirty="0">
                <a:latin typeface="Times New Roman" pitchFamily="18" charset="0"/>
                <a:cs typeface="Times New Roman" pitchFamily="18" charset="0"/>
              </a:rPr>
              <a:t>L’agriculture </a:t>
            </a:r>
            <a:r>
              <a:rPr sz="2400" spc="-10" dirty="0">
                <a:latin typeface="Times New Roman" pitchFamily="18" charset="0"/>
                <a:cs typeface="Times New Roman" pitchFamily="18" charset="0"/>
              </a:rPr>
              <a:t>en </a:t>
            </a:r>
            <a:r>
              <a:rPr sz="2400" spc="-5" dirty="0">
                <a:latin typeface="Times New Roman" pitchFamily="18" charset="0"/>
                <a:cs typeface="Times New Roman" pitchFamily="18" charset="0"/>
              </a:rPr>
              <a:t>irrigué est le </a:t>
            </a:r>
            <a:r>
              <a:rPr sz="2400" spc="-10" dirty="0">
                <a:latin typeface="Times New Roman" pitchFamily="18" charset="0"/>
                <a:cs typeface="Times New Roman" pitchFamily="18" charset="0"/>
              </a:rPr>
              <a:t>plus gros consommateur  d’eau </a:t>
            </a:r>
            <a:r>
              <a:rPr sz="2400" spc="-10">
                <a:latin typeface="Times New Roman" pitchFamily="18" charset="0"/>
                <a:cs typeface="Times New Roman" pitchFamily="18" charset="0"/>
              </a:rPr>
              <a:t>en</a:t>
            </a:r>
            <a:r>
              <a:rPr sz="2400" spc="-85">
                <a:latin typeface="Times New Roman" pitchFamily="18" charset="0"/>
                <a:cs typeface="Times New Roman" pitchFamily="18" charset="0"/>
              </a:rPr>
              <a:t> </a:t>
            </a:r>
            <a:r>
              <a:rPr sz="2400" spc="-10" smtClean="0">
                <a:latin typeface="Times New Roman" pitchFamily="18" charset="0"/>
                <a:cs typeface="Times New Roman" pitchFamily="18" charset="0"/>
              </a:rPr>
              <a:t>Algérie.</a:t>
            </a:r>
            <a:endParaRPr lang="fr-FR" sz="2400" spc="-10" dirty="0" smtClean="0">
              <a:latin typeface="Times New Roman" pitchFamily="18" charset="0"/>
              <a:cs typeface="Times New Roman" pitchFamily="18" charset="0"/>
            </a:endParaRPr>
          </a:p>
          <a:p>
            <a:pPr marL="12700" marR="97155" indent="91440" algn="just">
              <a:lnSpc>
                <a:spcPct val="100000"/>
              </a:lnSpc>
            </a:pPr>
            <a:r>
              <a:rPr sz="2400" spc="-10" smtClean="0">
                <a:latin typeface="Times New Roman" pitchFamily="18" charset="0"/>
                <a:cs typeface="Times New Roman" pitchFamily="18" charset="0"/>
              </a:rPr>
              <a:t>Le </a:t>
            </a:r>
            <a:r>
              <a:rPr sz="2400" spc="-5" dirty="0">
                <a:latin typeface="Times New Roman" pitchFamily="18" charset="0"/>
                <a:cs typeface="Times New Roman" pitchFamily="18" charset="0"/>
              </a:rPr>
              <a:t>contact direct </a:t>
            </a:r>
            <a:r>
              <a:rPr sz="2400" spc="-10" dirty="0">
                <a:latin typeface="Times New Roman" pitchFamily="18" charset="0"/>
                <a:cs typeface="Times New Roman" pitchFamily="18" charset="0"/>
              </a:rPr>
              <a:t>avec les </a:t>
            </a:r>
            <a:r>
              <a:rPr sz="2400" spc="-5" dirty="0">
                <a:latin typeface="Times New Roman" pitchFamily="18" charset="0"/>
                <a:cs typeface="Times New Roman" pitchFamily="18" charset="0"/>
              </a:rPr>
              <a:t>irrigants a été </a:t>
            </a:r>
            <a:r>
              <a:rPr sz="2400" spc="-10" dirty="0">
                <a:latin typeface="Times New Roman" pitchFamily="18" charset="0"/>
                <a:cs typeface="Times New Roman" pitchFamily="18" charset="0"/>
              </a:rPr>
              <a:t>privilégié par </a:t>
            </a:r>
            <a:r>
              <a:rPr sz="2400" dirty="0">
                <a:latin typeface="Times New Roman" pitchFamily="18" charset="0"/>
                <a:cs typeface="Times New Roman" pitchFamily="18" charset="0"/>
              </a:rPr>
              <a:t>:  </a:t>
            </a:r>
            <a:r>
              <a:rPr sz="2400" spc="-15" dirty="0">
                <a:latin typeface="Times New Roman" pitchFamily="18" charset="0"/>
                <a:cs typeface="Times New Roman" pitchFamily="18" charset="0"/>
              </a:rPr>
              <a:t>L’organisation </a:t>
            </a:r>
            <a:r>
              <a:rPr sz="2400" spc="-10" dirty="0">
                <a:latin typeface="Times New Roman" pitchFamily="18" charset="0"/>
                <a:cs typeface="Times New Roman" pitchFamily="18" charset="0"/>
              </a:rPr>
              <a:t>de journées d’information,  </a:t>
            </a:r>
            <a:r>
              <a:rPr sz="2400" spc="-15" dirty="0">
                <a:latin typeface="Times New Roman" pitchFamily="18" charset="0"/>
                <a:cs typeface="Times New Roman" pitchFamily="18" charset="0"/>
              </a:rPr>
              <a:t>L’organisation </a:t>
            </a:r>
            <a:r>
              <a:rPr sz="2400" spc="-10" dirty="0">
                <a:latin typeface="Times New Roman" pitchFamily="18" charset="0"/>
                <a:cs typeface="Times New Roman" pitchFamily="18" charset="0"/>
              </a:rPr>
              <a:t>de </a:t>
            </a:r>
            <a:r>
              <a:rPr sz="2400" spc="-5" dirty="0">
                <a:latin typeface="Times New Roman" pitchFamily="18" charset="0"/>
                <a:cs typeface="Times New Roman" pitchFamily="18" charset="0"/>
              </a:rPr>
              <a:t>visites </a:t>
            </a:r>
            <a:r>
              <a:rPr sz="2400" spc="-10" dirty="0">
                <a:latin typeface="Times New Roman" pitchFamily="18" charset="0"/>
                <a:cs typeface="Times New Roman" pitchFamily="18" charset="0"/>
              </a:rPr>
              <a:t>de</a:t>
            </a:r>
            <a:r>
              <a:rPr sz="2400" spc="60" dirty="0">
                <a:latin typeface="Times New Roman" pitchFamily="18" charset="0"/>
                <a:cs typeface="Times New Roman" pitchFamily="18" charset="0"/>
              </a:rPr>
              <a:t> </a:t>
            </a:r>
            <a:r>
              <a:rPr sz="2400" spc="-10" dirty="0">
                <a:latin typeface="Times New Roman" pitchFamily="18" charset="0"/>
                <a:cs typeface="Times New Roman" pitchFamily="18" charset="0"/>
              </a:rPr>
              <a:t>proximité,</a:t>
            </a:r>
            <a:endParaRPr sz="2400">
              <a:latin typeface="Times New Roman" pitchFamily="18" charset="0"/>
              <a:cs typeface="Times New Roman" pitchFamily="18" charset="0"/>
            </a:endParaRPr>
          </a:p>
          <a:p>
            <a:pPr algn="just">
              <a:lnSpc>
                <a:spcPct val="100000"/>
              </a:lnSpc>
              <a:spcBef>
                <a:spcPts val="35"/>
              </a:spcBef>
            </a:pPr>
            <a:endParaRPr sz="2400">
              <a:latin typeface="Times New Roman" pitchFamily="18" charset="0"/>
              <a:cs typeface="Times New Roman" pitchFamily="18" charset="0"/>
            </a:endParaRPr>
          </a:p>
          <a:p>
            <a:pPr marL="12700" marR="545465" indent="91440" algn="just">
              <a:lnSpc>
                <a:spcPct val="100000"/>
              </a:lnSpc>
            </a:pPr>
            <a:r>
              <a:rPr sz="2400" spc="-15" dirty="0">
                <a:latin typeface="Times New Roman" pitchFamily="18" charset="0"/>
                <a:cs typeface="Times New Roman" pitchFamily="18" charset="0"/>
              </a:rPr>
              <a:t>L’utilisation </a:t>
            </a:r>
            <a:r>
              <a:rPr sz="2400" spc="-10" dirty="0">
                <a:latin typeface="Times New Roman" pitchFamily="18" charset="0"/>
                <a:cs typeface="Times New Roman" pitchFamily="18" charset="0"/>
              </a:rPr>
              <a:t>de </a:t>
            </a:r>
            <a:r>
              <a:rPr sz="2400" spc="-5" dirty="0">
                <a:latin typeface="Times New Roman" pitchFamily="18" charset="0"/>
                <a:cs typeface="Times New Roman" pitchFamily="18" charset="0"/>
              </a:rPr>
              <a:t>la </a:t>
            </a:r>
            <a:r>
              <a:rPr sz="2400" spc="-10" dirty="0">
                <a:latin typeface="Times New Roman" pitchFamily="18" charset="0"/>
                <a:cs typeface="Times New Roman" pitchFamily="18" charset="0"/>
              </a:rPr>
              <a:t>radio </a:t>
            </a:r>
            <a:r>
              <a:rPr sz="2400" spc="-5" dirty="0">
                <a:latin typeface="Times New Roman" pitchFamily="18" charset="0"/>
                <a:cs typeface="Times New Roman" pitchFamily="18" charset="0"/>
              </a:rPr>
              <a:t>et </a:t>
            </a:r>
            <a:r>
              <a:rPr sz="2400" spc="-10" dirty="0">
                <a:latin typeface="Times New Roman" pitchFamily="18" charset="0"/>
                <a:cs typeface="Times New Roman" pitchFamily="18" charset="0"/>
              </a:rPr>
              <a:t>les prospectus </a:t>
            </a:r>
            <a:r>
              <a:rPr sz="2400" spc="-15" dirty="0">
                <a:latin typeface="Times New Roman" pitchFamily="18" charset="0"/>
                <a:cs typeface="Times New Roman" pitchFamily="18" charset="0"/>
              </a:rPr>
              <a:t>de  </a:t>
            </a:r>
            <a:r>
              <a:rPr sz="2400" spc="-10" dirty="0">
                <a:latin typeface="Times New Roman" pitchFamily="18" charset="0"/>
                <a:cs typeface="Times New Roman" pitchFamily="18" charset="0"/>
              </a:rPr>
              <a:t>vulgarisation des modes </a:t>
            </a:r>
            <a:r>
              <a:rPr sz="2400" spc="-5" dirty="0">
                <a:latin typeface="Times New Roman" pitchFamily="18" charset="0"/>
                <a:cs typeface="Times New Roman" pitchFamily="18" charset="0"/>
              </a:rPr>
              <a:t>et </a:t>
            </a:r>
            <a:r>
              <a:rPr sz="2400" spc="-10" dirty="0">
                <a:latin typeface="Times New Roman" pitchFamily="18" charset="0"/>
                <a:cs typeface="Times New Roman" pitchFamily="18" charset="0"/>
              </a:rPr>
              <a:t>techniques</a:t>
            </a:r>
            <a:r>
              <a:rPr sz="2400" spc="165" dirty="0">
                <a:latin typeface="Times New Roman" pitchFamily="18" charset="0"/>
                <a:cs typeface="Times New Roman" pitchFamily="18" charset="0"/>
              </a:rPr>
              <a:t> </a:t>
            </a:r>
            <a:r>
              <a:rPr sz="2400" spc="-10" dirty="0">
                <a:latin typeface="Times New Roman" pitchFamily="18" charset="0"/>
                <a:cs typeface="Times New Roman" pitchFamily="18" charset="0"/>
              </a:rPr>
              <a:t>d’irrigation.</a:t>
            </a:r>
            <a:endParaRPr sz="2400">
              <a:latin typeface="Times New Roman" pitchFamily="18" charset="0"/>
              <a:cs typeface="Times New Roman" pitchFamily="18" charset="0"/>
            </a:endParaRPr>
          </a:p>
        </p:txBody>
      </p:sp>
      <p:sp>
        <p:nvSpPr>
          <p:cNvPr id="3" name="object 3"/>
          <p:cNvSpPr/>
          <p:nvPr/>
        </p:nvSpPr>
        <p:spPr>
          <a:xfrm>
            <a:off x="6156375" y="2636862"/>
            <a:ext cx="2766800" cy="41949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1736" y="1371600"/>
            <a:ext cx="8128864" cy="3706143"/>
          </a:xfrm>
          <a:prstGeom prst="rect">
            <a:avLst/>
          </a:prstGeom>
        </p:spPr>
        <p:txBody>
          <a:bodyPr vert="horz" wrap="square" lIns="0" tIns="12700" rIns="0" bIns="0" rtlCol="0">
            <a:spAutoFit/>
          </a:bodyPr>
          <a:lstStyle/>
          <a:p>
            <a:pPr marL="139065" indent="-126364" algn="ctr">
              <a:lnSpc>
                <a:spcPct val="100000"/>
              </a:lnSpc>
              <a:spcBef>
                <a:spcPts val="100"/>
              </a:spcBef>
              <a:tabLst>
                <a:tab pos="139700" algn="l"/>
              </a:tabLst>
            </a:pPr>
            <a:r>
              <a:rPr lang="fr-FR" sz="2400" b="1" dirty="0" smtClean="0">
                <a:latin typeface="Times New Roman" pitchFamily="18" charset="0"/>
                <a:cs typeface="Times New Roman" pitchFamily="18" charset="0"/>
              </a:rPr>
              <a:t>1. </a:t>
            </a:r>
            <a:r>
              <a:rPr sz="2400" b="1" spc="-10" smtClean="0">
                <a:latin typeface="Times New Roman" pitchFamily="18" charset="0"/>
                <a:cs typeface="Times New Roman" pitchFamily="18" charset="0"/>
              </a:rPr>
              <a:t>La </a:t>
            </a:r>
            <a:r>
              <a:rPr sz="2400" b="1" spc="-10" dirty="0">
                <a:latin typeface="Times New Roman" pitchFamily="18" charset="0"/>
                <a:cs typeface="Times New Roman" pitchFamily="18" charset="0"/>
              </a:rPr>
              <a:t>planification du développement des </a:t>
            </a:r>
            <a:r>
              <a:rPr sz="2400" b="1" spc="-5" dirty="0">
                <a:latin typeface="Times New Roman" pitchFamily="18" charset="0"/>
                <a:cs typeface="Times New Roman" pitchFamily="18" charset="0"/>
              </a:rPr>
              <a:t>ressources </a:t>
            </a:r>
            <a:r>
              <a:rPr sz="2400" b="1" spc="-10" dirty="0">
                <a:latin typeface="Times New Roman" pitchFamily="18" charset="0"/>
                <a:cs typeface="Times New Roman" pitchFamily="18" charset="0"/>
              </a:rPr>
              <a:t>en</a:t>
            </a:r>
            <a:r>
              <a:rPr sz="2400" b="1" spc="135" dirty="0">
                <a:latin typeface="Times New Roman" pitchFamily="18" charset="0"/>
                <a:cs typeface="Times New Roman" pitchFamily="18" charset="0"/>
              </a:rPr>
              <a:t> </a:t>
            </a:r>
            <a:r>
              <a:rPr sz="2400" b="1" spc="-15" dirty="0">
                <a:latin typeface="Times New Roman" pitchFamily="18" charset="0"/>
                <a:cs typeface="Times New Roman" pitchFamily="18" charset="0"/>
              </a:rPr>
              <a:t>eau,</a:t>
            </a:r>
            <a:endParaRPr sz="2400" b="1">
              <a:latin typeface="Times New Roman" pitchFamily="18" charset="0"/>
              <a:cs typeface="Times New Roman" pitchFamily="18" charset="0"/>
            </a:endParaRPr>
          </a:p>
          <a:p>
            <a:pPr algn="ctr">
              <a:lnSpc>
                <a:spcPct val="100000"/>
              </a:lnSpc>
              <a:buFont typeface="Arial"/>
              <a:buAutoNum type="romanUcPeriod"/>
            </a:pPr>
            <a:endParaRPr sz="2400" b="1">
              <a:latin typeface="Times New Roman" pitchFamily="18" charset="0"/>
              <a:cs typeface="Times New Roman" pitchFamily="18" charset="0"/>
            </a:endParaRPr>
          </a:p>
          <a:p>
            <a:pPr algn="ctr">
              <a:lnSpc>
                <a:spcPct val="100000"/>
              </a:lnSpc>
              <a:spcBef>
                <a:spcPts val="5"/>
              </a:spcBef>
              <a:buFont typeface="Arial"/>
              <a:buAutoNum type="romanUcPeriod"/>
            </a:pPr>
            <a:endParaRPr sz="2400" b="1">
              <a:latin typeface="Times New Roman" pitchFamily="18" charset="0"/>
              <a:cs typeface="Times New Roman" pitchFamily="18" charset="0"/>
            </a:endParaRPr>
          </a:p>
          <a:p>
            <a:pPr marL="12700" marR="689610" algn="ctr" defTabSz="2178050">
              <a:lnSpc>
                <a:spcPct val="100000"/>
              </a:lnSpc>
            </a:pPr>
            <a:r>
              <a:rPr lang="fr-FR" sz="2400" b="1" spc="-5" dirty="0" smtClean="0">
                <a:latin typeface="Times New Roman" pitchFamily="18" charset="0"/>
                <a:cs typeface="Times New Roman" pitchFamily="18" charset="0"/>
              </a:rPr>
              <a:t>2. </a:t>
            </a:r>
            <a:r>
              <a:rPr sz="2400" b="1" spc="-10" smtClean="0">
                <a:latin typeface="Times New Roman" pitchFamily="18" charset="0"/>
                <a:cs typeface="Times New Roman" pitchFamily="18" charset="0"/>
              </a:rPr>
              <a:t>La </a:t>
            </a:r>
            <a:r>
              <a:rPr sz="2400" b="1" spc="-5" dirty="0">
                <a:latin typeface="Times New Roman" pitchFamily="18" charset="0"/>
                <a:cs typeface="Times New Roman" pitchFamily="18" charset="0"/>
              </a:rPr>
              <a:t>collecte </a:t>
            </a:r>
            <a:r>
              <a:rPr sz="2400" b="1" spc="-10" dirty="0">
                <a:latin typeface="Times New Roman" pitchFamily="18" charset="0"/>
                <a:cs typeface="Times New Roman" pitchFamily="18" charset="0"/>
              </a:rPr>
              <a:t>des redevances pour </a:t>
            </a:r>
            <a:r>
              <a:rPr sz="2400" b="1" spc="-5" dirty="0">
                <a:latin typeface="Times New Roman" pitchFamily="18" charset="0"/>
                <a:cs typeface="Times New Roman" pitchFamily="18" charset="0"/>
              </a:rPr>
              <a:t>le </a:t>
            </a:r>
            <a:r>
              <a:rPr sz="2400" b="1" spc="-10">
                <a:latin typeface="Times New Roman" pitchFamily="18" charset="0"/>
                <a:cs typeface="Times New Roman" pitchFamily="18" charset="0"/>
              </a:rPr>
              <a:t>prélèvement </a:t>
            </a:r>
            <a:r>
              <a:rPr sz="2400" b="1" spc="-10" smtClean="0">
                <a:latin typeface="Times New Roman" pitchFamily="18" charset="0"/>
                <a:cs typeface="Times New Roman" pitchFamily="18" charset="0"/>
              </a:rPr>
              <a:t>d’eau</a:t>
            </a:r>
            <a:r>
              <a:rPr lang="fr-FR" sz="2400" b="1" spc="-10" dirty="0" smtClean="0">
                <a:latin typeface="Times New Roman" pitchFamily="18" charset="0"/>
                <a:cs typeface="Times New Roman" pitchFamily="18" charset="0"/>
              </a:rPr>
              <a:t> </a:t>
            </a:r>
            <a:r>
              <a:rPr sz="2400" b="1" spc="-10" smtClean="0">
                <a:latin typeface="Times New Roman" pitchFamily="18" charset="0"/>
                <a:cs typeface="Times New Roman" pitchFamily="18" charset="0"/>
              </a:rPr>
              <a:t>du</a:t>
            </a:r>
            <a:r>
              <a:rPr lang="fr-FR" sz="2400" b="1" spc="-10" dirty="0" smtClean="0">
                <a:latin typeface="Times New Roman" pitchFamily="18" charset="0"/>
                <a:cs typeface="Times New Roman" pitchFamily="18" charset="0"/>
              </a:rPr>
              <a:t> </a:t>
            </a:r>
            <a:r>
              <a:rPr sz="2400" b="1" spc="-10" smtClean="0">
                <a:latin typeface="Times New Roman" pitchFamily="18" charset="0"/>
                <a:cs typeface="Times New Roman" pitchFamily="18" charset="0"/>
              </a:rPr>
              <a:t>domaine </a:t>
            </a:r>
            <a:r>
              <a:rPr sz="2400" b="1" spc="-10" dirty="0">
                <a:latin typeface="Times New Roman" pitchFamily="18" charset="0"/>
                <a:cs typeface="Times New Roman" pitchFamily="18" charset="0"/>
              </a:rPr>
              <a:t>public  hydraulique pour </a:t>
            </a:r>
            <a:r>
              <a:rPr sz="2400" b="1" spc="-5" dirty="0">
                <a:latin typeface="Times New Roman" pitchFamily="18" charset="0"/>
                <a:cs typeface="Times New Roman" pitchFamily="18" charset="0"/>
              </a:rPr>
              <a:t>certains</a:t>
            </a:r>
            <a:r>
              <a:rPr sz="2400" b="1" spc="85" dirty="0">
                <a:latin typeface="Times New Roman" pitchFamily="18" charset="0"/>
                <a:cs typeface="Times New Roman" pitchFamily="18" charset="0"/>
              </a:rPr>
              <a:t> </a:t>
            </a:r>
            <a:r>
              <a:rPr sz="2400" b="1" spc="-10" dirty="0">
                <a:latin typeface="Times New Roman" pitchFamily="18" charset="0"/>
                <a:cs typeface="Times New Roman" pitchFamily="18" charset="0"/>
              </a:rPr>
              <a:t>usages,</a:t>
            </a:r>
            <a:endParaRPr sz="2400" b="1">
              <a:latin typeface="Times New Roman" pitchFamily="18" charset="0"/>
              <a:cs typeface="Times New Roman" pitchFamily="18" charset="0"/>
            </a:endParaRPr>
          </a:p>
          <a:p>
            <a:pPr algn="ctr">
              <a:lnSpc>
                <a:spcPct val="100000"/>
              </a:lnSpc>
              <a:buFont typeface="Arial"/>
              <a:buAutoNum type="romanUcPeriod"/>
            </a:pPr>
            <a:endParaRPr sz="2400" b="1">
              <a:latin typeface="Times New Roman" pitchFamily="18" charset="0"/>
              <a:cs typeface="Times New Roman" pitchFamily="18" charset="0"/>
            </a:endParaRPr>
          </a:p>
          <a:p>
            <a:pPr algn="ctr">
              <a:lnSpc>
                <a:spcPct val="100000"/>
              </a:lnSpc>
              <a:spcBef>
                <a:spcPts val="10"/>
              </a:spcBef>
              <a:buFont typeface="Arial"/>
              <a:buAutoNum type="romanUcPeriod"/>
            </a:pPr>
            <a:endParaRPr sz="2400" b="1">
              <a:latin typeface="Times New Roman" pitchFamily="18" charset="0"/>
              <a:cs typeface="Times New Roman" pitchFamily="18" charset="0"/>
            </a:endParaRPr>
          </a:p>
          <a:p>
            <a:pPr marL="12700" marR="5080" algn="ctr">
              <a:lnSpc>
                <a:spcPct val="100000"/>
              </a:lnSpc>
              <a:tabLst>
                <a:tab pos="267335" algn="l"/>
              </a:tabLst>
            </a:pPr>
            <a:r>
              <a:rPr lang="fr-FR" sz="2400" b="1" spc="-15" dirty="0" smtClean="0">
                <a:latin typeface="Times New Roman" pitchFamily="18" charset="0"/>
                <a:cs typeface="Times New Roman" pitchFamily="18" charset="0"/>
              </a:rPr>
              <a:t>3. </a:t>
            </a:r>
            <a:r>
              <a:rPr sz="2400" b="1" spc="-15" smtClean="0">
                <a:latin typeface="Times New Roman" pitchFamily="18" charset="0"/>
                <a:cs typeface="Times New Roman" pitchFamily="18" charset="0"/>
              </a:rPr>
              <a:t>L’information </a:t>
            </a:r>
            <a:r>
              <a:rPr sz="2400" b="1" spc="-5" dirty="0">
                <a:latin typeface="Times New Roman" pitchFamily="18" charset="0"/>
                <a:cs typeface="Times New Roman" pitchFamily="18" charset="0"/>
              </a:rPr>
              <a:t>et la </a:t>
            </a:r>
            <a:r>
              <a:rPr sz="2400" b="1" spc="-10" dirty="0">
                <a:latin typeface="Times New Roman" pitchFamily="18" charset="0"/>
                <a:cs typeface="Times New Roman" pitchFamily="18" charset="0"/>
              </a:rPr>
              <a:t>sensibilisation des différentes catégories d’usagers de l’eau </a:t>
            </a:r>
            <a:r>
              <a:rPr sz="2400" b="1" spc="-5" dirty="0">
                <a:latin typeface="Times New Roman" pitchFamily="18" charset="0"/>
                <a:cs typeface="Times New Roman" pitchFamily="18" charset="0"/>
              </a:rPr>
              <a:t>à  son </a:t>
            </a:r>
            <a:r>
              <a:rPr sz="2400" b="1" spc="-10" dirty="0">
                <a:latin typeface="Times New Roman" pitchFamily="18" charset="0"/>
                <a:cs typeface="Times New Roman" pitchFamily="18" charset="0"/>
              </a:rPr>
              <a:t>économie </a:t>
            </a:r>
            <a:r>
              <a:rPr sz="2400" b="1" spc="-5" dirty="0">
                <a:latin typeface="Times New Roman" pitchFamily="18" charset="0"/>
                <a:cs typeface="Times New Roman" pitchFamily="18" charset="0"/>
              </a:rPr>
              <a:t>et à la préservation </a:t>
            </a:r>
            <a:r>
              <a:rPr sz="2400" b="1" spc="-10" dirty="0">
                <a:latin typeface="Times New Roman" pitchFamily="18" charset="0"/>
                <a:cs typeface="Times New Roman" pitchFamily="18" charset="0"/>
              </a:rPr>
              <a:t>de </a:t>
            </a:r>
            <a:r>
              <a:rPr sz="2400" b="1" spc="-5" dirty="0">
                <a:latin typeface="Times New Roman" pitchFamily="18" charset="0"/>
                <a:cs typeface="Times New Roman" pitchFamily="18" charset="0"/>
              </a:rPr>
              <a:t>sa</a:t>
            </a:r>
            <a:r>
              <a:rPr sz="2400" b="1" spc="60" dirty="0">
                <a:latin typeface="Times New Roman" pitchFamily="18" charset="0"/>
                <a:cs typeface="Times New Roman" pitchFamily="18" charset="0"/>
              </a:rPr>
              <a:t> </a:t>
            </a:r>
            <a:r>
              <a:rPr sz="2400" b="1" spc="-10" dirty="0">
                <a:latin typeface="Times New Roman" pitchFamily="18" charset="0"/>
                <a:cs typeface="Times New Roman" pitchFamily="18" charset="0"/>
              </a:rPr>
              <a:t>qualité.</a:t>
            </a:r>
            <a:endParaRPr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9844" y="143446"/>
            <a:ext cx="6785356" cy="351378"/>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FF0000"/>
                </a:solidFill>
                <a:latin typeface="Times New Roman" pitchFamily="18" charset="0"/>
                <a:cs typeface="Times New Roman" pitchFamily="18" charset="0"/>
              </a:rPr>
              <a:t>LA GESTION </a:t>
            </a:r>
            <a:r>
              <a:rPr sz="2200" b="1" spc="-5" dirty="0">
                <a:solidFill>
                  <a:srgbClr val="FF0000"/>
                </a:solidFill>
                <a:latin typeface="Times New Roman" pitchFamily="18" charset="0"/>
                <a:cs typeface="Times New Roman" pitchFamily="18" charset="0"/>
              </a:rPr>
              <a:t>INTEGREE DES RESOURCES EN</a:t>
            </a:r>
            <a:r>
              <a:rPr sz="2200" b="1" spc="-90" dirty="0">
                <a:solidFill>
                  <a:srgbClr val="FF0000"/>
                </a:solidFill>
                <a:latin typeface="Times New Roman" pitchFamily="18" charset="0"/>
                <a:cs typeface="Times New Roman" pitchFamily="18" charset="0"/>
              </a:rPr>
              <a:t> </a:t>
            </a:r>
            <a:r>
              <a:rPr sz="2200" b="1" spc="-20" dirty="0">
                <a:solidFill>
                  <a:srgbClr val="FF0000"/>
                </a:solidFill>
                <a:latin typeface="Times New Roman" pitchFamily="18" charset="0"/>
                <a:cs typeface="Times New Roman" pitchFamily="18" charset="0"/>
              </a:rPr>
              <a:t>EAU</a:t>
            </a:r>
            <a:endParaRPr sz="2200">
              <a:solidFill>
                <a:srgbClr val="FF0000"/>
              </a:solidFill>
              <a:latin typeface="Times New Roman" pitchFamily="18" charset="0"/>
              <a:cs typeface="Times New Roman" pitchFamily="18" charset="0"/>
            </a:endParaRPr>
          </a:p>
        </p:txBody>
      </p:sp>
      <p:sp>
        <p:nvSpPr>
          <p:cNvPr id="3" name="object 3"/>
          <p:cNvSpPr txBox="1"/>
          <p:nvPr/>
        </p:nvSpPr>
        <p:spPr>
          <a:xfrm>
            <a:off x="383655" y="995462"/>
            <a:ext cx="8455545" cy="914352"/>
          </a:xfrm>
          <a:prstGeom prst="rect">
            <a:avLst/>
          </a:prstGeom>
        </p:spPr>
        <p:txBody>
          <a:bodyPr vert="horz" wrap="square" lIns="0" tIns="29209" rIns="0" bIns="0" rtlCol="0">
            <a:spAutoFit/>
          </a:bodyPr>
          <a:lstStyle/>
          <a:p>
            <a:pPr marL="12700" marR="5080" indent="450850" algn="just">
              <a:lnSpc>
                <a:spcPts val="2340"/>
              </a:lnSpc>
              <a:spcBef>
                <a:spcPts val="229"/>
              </a:spcBef>
            </a:pPr>
            <a:r>
              <a:rPr sz="2400" dirty="0">
                <a:latin typeface="Times New Roman" pitchFamily="18" charset="0"/>
                <a:cs typeface="Times New Roman" pitchFamily="18" charset="0"/>
              </a:rPr>
              <a:t>La </a:t>
            </a:r>
            <a:r>
              <a:rPr sz="2400" spc="-5" dirty="0">
                <a:latin typeface="Times New Roman" pitchFamily="18" charset="0"/>
                <a:cs typeface="Times New Roman" pitchFamily="18" charset="0"/>
              </a:rPr>
              <a:t>politique </a:t>
            </a:r>
            <a:r>
              <a:rPr sz="2400" dirty="0">
                <a:latin typeface="Times New Roman" pitchFamily="18" charset="0"/>
                <a:cs typeface="Times New Roman" pitchFamily="18" charset="0"/>
              </a:rPr>
              <a:t>nationale de l'eau : promouvoir et assurer une gestion</a:t>
            </a:r>
            <a:r>
              <a:rPr sz="2400" spc="-190" dirty="0">
                <a:latin typeface="Times New Roman" pitchFamily="18" charset="0"/>
                <a:cs typeface="Times New Roman" pitchFamily="18" charset="0"/>
              </a:rPr>
              <a:t> </a:t>
            </a:r>
            <a:r>
              <a:rPr sz="2400" spc="-5" dirty="0">
                <a:latin typeface="Times New Roman" pitchFamily="18" charset="0"/>
                <a:cs typeface="Times New Roman" pitchFamily="18" charset="0"/>
              </a:rPr>
              <a:t>intégrée  </a:t>
            </a:r>
            <a:r>
              <a:rPr sz="2400" dirty="0">
                <a:latin typeface="Times New Roman" pitchFamily="18" charset="0"/>
                <a:cs typeface="Times New Roman" pitchFamily="18" charset="0"/>
              </a:rPr>
              <a:t>et durable des ressources en eau par bassin</a:t>
            </a:r>
            <a:r>
              <a:rPr sz="2400" spc="-200" dirty="0">
                <a:latin typeface="Times New Roman" pitchFamily="18" charset="0"/>
                <a:cs typeface="Times New Roman" pitchFamily="18" charset="0"/>
              </a:rPr>
              <a:t> </a:t>
            </a:r>
            <a:r>
              <a:rPr sz="2400" dirty="0">
                <a:latin typeface="Times New Roman" pitchFamily="18" charset="0"/>
                <a:cs typeface="Times New Roman" pitchFamily="18" charset="0"/>
              </a:rPr>
              <a:t>hydrographique,</a:t>
            </a:r>
            <a:endParaRPr sz="2400">
              <a:latin typeface="Times New Roman" pitchFamily="18" charset="0"/>
              <a:cs typeface="Times New Roman" pitchFamily="18" charset="0"/>
            </a:endParaRPr>
          </a:p>
        </p:txBody>
      </p:sp>
      <p:sp>
        <p:nvSpPr>
          <p:cNvPr id="4" name="object 4"/>
          <p:cNvSpPr/>
          <p:nvPr/>
        </p:nvSpPr>
        <p:spPr>
          <a:xfrm>
            <a:off x="109091" y="2362200"/>
            <a:ext cx="8882509" cy="40298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1" y="1113343"/>
            <a:ext cx="8686799" cy="3336170"/>
          </a:xfrm>
          <a:prstGeom prst="rect">
            <a:avLst/>
          </a:prstGeom>
        </p:spPr>
        <p:txBody>
          <a:bodyPr vert="horz" wrap="square" lIns="0" tIns="12065" rIns="0" bIns="0" rtlCol="0">
            <a:spAutoFit/>
          </a:bodyPr>
          <a:lstStyle/>
          <a:p>
            <a:pPr marL="12700" marR="5080">
              <a:lnSpc>
                <a:spcPct val="100000"/>
              </a:lnSpc>
              <a:spcBef>
                <a:spcPts val="95"/>
              </a:spcBef>
              <a:buSzPct val="93750"/>
              <a:buFont typeface="Arial"/>
              <a:buChar char="•"/>
              <a:tabLst>
                <a:tab pos="84455" algn="l"/>
              </a:tabLst>
            </a:pPr>
            <a:r>
              <a:rPr sz="2400" spc="-10" dirty="0">
                <a:latin typeface="Times New Roman" pitchFamily="18" charset="0"/>
                <a:cs typeface="Times New Roman" pitchFamily="18" charset="0"/>
              </a:rPr>
              <a:t>Qui </a:t>
            </a:r>
            <a:r>
              <a:rPr sz="2400" spc="-5" dirty="0">
                <a:latin typeface="Times New Roman" pitchFamily="18" charset="0"/>
                <a:cs typeface="Times New Roman" pitchFamily="18" charset="0"/>
              </a:rPr>
              <a:t>appréhende dans </a:t>
            </a:r>
            <a:r>
              <a:rPr sz="2400" dirty="0">
                <a:latin typeface="Times New Roman" pitchFamily="18" charset="0"/>
                <a:cs typeface="Times New Roman" pitchFamily="18" charset="0"/>
              </a:rPr>
              <a:t>sa </a:t>
            </a:r>
            <a:r>
              <a:rPr sz="2400" spc="-5" dirty="0">
                <a:latin typeface="Times New Roman" pitchFamily="18" charset="0"/>
                <a:cs typeface="Times New Roman" pitchFamily="18" charset="0"/>
              </a:rPr>
              <a:t>totalité l'ensemble du milieu naturel de l'eau qui est </a:t>
            </a:r>
            <a:r>
              <a:rPr sz="2400" dirty="0">
                <a:latin typeface="Times New Roman" pitchFamily="18" charset="0"/>
                <a:cs typeface="Times New Roman" pitchFamily="18" charset="0"/>
              </a:rPr>
              <a:t>le  bassin</a:t>
            </a:r>
            <a:r>
              <a:rPr sz="2400" spc="-20" dirty="0">
                <a:latin typeface="Times New Roman" pitchFamily="18" charset="0"/>
                <a:cs typeface="Times New Roman" pitchFamily="18" charset="0"/>
              </a:rPr>
              <a:t> </a:t>
            </a:r>
            <a:r>
              <a:rPr sz="2400" spc="-5">
                <a:latin typeface="Times New Roman" pitchFamily="18" charset="0"/>
                <a:cs typeface="Times New Roman" pitchFamily="18" charset="0"/>
              </a:rPr>
              <a:t>hydrographique</a:t>
            </a:r>
            <a:r>
              <a:rPr sz="2400" spc="-5" smtClean="0">
                <a:latin typeface="Times New Roman" pitchFamily="18" charset="0"/>
                <a:cs typeface="Times New Roman" pitchFamily="18" charset="0"/>
              </a:rPr>
              <a:t>,</a:t>
            </a:r>
            <a:endParaRPr sz="2400">
              <a:latin typeface="Times New Roman" pitchFamily="18" charset="0"/>
              <a:cs typeface="Times New Roman" pitchFamily="18" charset="0"/>
            </a:endParaRPr>
          </a:p>
          <a:p>
            <a:pPr marL="84455" indent="-71755">
              <a:lnSpc>
                <a:spcPct val="100000"/>
              </a:lnSpc>
              <a:buSzPct val="93750"/>
              <a:buChar char="•"/>
              <a:tabLst>
                <a:tab pos="85090" algn="l"/>
              </a:tabLst>
            </a:pPr>
            <a:r>
              <a:rPr sz="2400" spc="-10" dirty="0">
                <a:latin typeface="Times New Roman" pitchFamily="18" charset="0"/>
                <a:cs typeface="Times New Roman" pitchFamily="18" charset="0"/>
              </a:rPr>
              <a:t>Qui </a:t>
            </a:r>
            <a:r>
              <a:rPr sz="2400" spc="-5" dirty="0">
                <a:latin typeface="Times New Roman" pitchFamily="18" charset="0"/>
                <a:cs typeface="Times New Roman" pitchFamily="18" charset="0"/>
              </a:rPr>
              <a:t>aborde </a:t>
            </a:r>
            <a:r>
              <a:rPr sz="2400" dirty="0">
                <a:latin typeface="Times New Roman" pitchFamily="18" charset="0"/>
                <a:cs typeface="Times New Roman" pitchFamily="18" charset="0"/>
              </a:rPr>
              <a:t>la </a:t>
            </a:r>
            <a:r>
              <a:rPr sz="2400" spc="-5" dirty="0">
                <a:latin typeface="Times New Roman" pitchFamily="18" charset="0"/>
                <a:cs typeface="Times New Roman" pitchFamily="18" charset="0"/>
              </a:rPr>
              <a:t>gestion de l'eau de manière plus</a:t>
            </a:r>
            <a:r>
              <a:rPr sz="2400" spc="65" dirty="0">
                <a:latin typeface="Times New Roman" pitchFamily="18" charset="0"/>
                <a:cs typeface="Times New Roman" pitchFamily="18" charset="0"/>
              </a:rPr>
              <a:t> </a:t>
            </a:r>
            <a:r>
              <a:rPr sz="2400" spc="-5">
                <a:latin typeface="Times New Roman" pitchFamily="18" charset="0"/>
                <a:cs typeface="Times New Roman" pitchFamily="18" charset="0"/>
              </a:rPr>
              <a:t>intégrée</a:t>
            </a:r>
            <a:r>
              <a:rPr sz="2400" spc="-5" smtClean="0">
                <a:latin typeface="Times New Roman" pitchFamily="18" charset="0"/>
                <a:cs typeface="Times New Roman" pitchFamily="18" charset="0"/>
              </a:rPr>
              <a:t>,</a:t>
            </a:r>
            <a:endParaRPr sz="2400">
              <a:latin typeface="Times New Roman" pitchFamily="18" charset="0"/>
              <a:cs typeface="Times New Roman" pitchFamily="18" charset="0"/>
            </a:endParaRPr>
          </a:p>
          <a:p>
            <a:pPr marL="84455" indent="-71755">
              <a:lnSpc>
                <a:spcPct val="100000"/>
              </a:lnSpc>
              <a:buSzPct val="93750"/>
              <a:buChar char="•"/>
              <a:tabLst>
                <a:tab pos="85090" algn="l"/>
              </a:tabLst>
            </a:pPr>
            <a:r>
              <a:rPr sz="2400" spc="-10" dirty="0">
                <a:latin typeface="Times New Roman" pitchFamily="18" charset="0"/>
                <a:cs typeface="Times New Roman" pitchFamily="18" charset="0"/>
              </a:rPr>
              <a:t>Qui </a:t>
            </a:r>
            <a:r>
              <a:rPr sz="2400" dirty="0">
                <a:latin typeface="Times New Roman" pitchFamily="18" charset="0"/>
                <a:cs typeface="Times New Roman" pitchFamily="18" charset="0"/>
              </a:rPr>
              <a:t>concilie </a:t>
            </a:r>
            <a:r>
              <a:rPr sz="2400" spc="-5" dirty="0">
                <a:latin typeface="Times New Roman" pitchFamily="18" charset="0"/>
                <a:cs typeface="Times New Roman" pitchFamily="18" charset="0"/>
              </a:rPr>
              <a:t>à </a:t>
            </a:r>
            <a:r>
              <a:rPr sz="2400" dirty="0">
                <a:latin typeface="Times New Roman" pitchFamily="18" charset="0"/>
                <a:cs typeface="Times New Roman" pitchFamily="18" charset="0"/>
              </a:rPr>
              <a:t>la </a:t>
            </a:r>
            <a:r>
              <a:rPr sz="2400" spc="-5" dirty="0">
                <a:latin typeface="Times New Roman" pitchFamily="18" charset="0"/>
                <a:cs typeface="Times New Roman" pitchFamily="18" charset="0"/>
              </a:rPr>
              <a:t>fois les besoins de l'eau et ceux de la</a:t>
            </a:r>
            <a:r>
              <a:rPr sz="2400" spc="30" dirty="0">
                <a:latin typeface="Times New Roman" pitchFamily="18" charset="0"/>
                <a:cs typeface="Times New Roman" pitchFamily="18" charset="0"/>
              </a:rPr>
              <a:t> </a:t>
            </a:r>
            <a:r>
              <a:rPr sz="2400" spc="-5">
                <a:latin typeface="Times New Roman" pitchFamily="18" charset="0"/>
                <a:cs typeface="Times New Roman" pitchFamily="18" charset="0"/>
              </a:rPr>
              <a:t>nature</a:t>
            </a:r>
            <a:r>
              <a:rPr sz="2400" spc="-5" smtClean="0">
                <a:latin typeface="Times New Roman" pitchFamily="18" charset="0"/>
                <a:cs typeface="Times New Roman" pitchFamily="18" charset="0"/>
              </a:rPr>
              <a:t>.</a:t>
            </a:r>
            <a:endParaRPr sz="2400">
              <a:latin typeface="Times New Roman" pitchFamily="18" charset="0"/>
              <a:cs typeface="Times New Roman" pitchFamily="18" charset="0"/>
            </a:endParaRPr>
          </a:p>
          <a:p>
            <a:pPr marL="84455" indent="-71755">
              <a:lnSpc>
                <a:spcPct val="100000"/>
              </a:lnSpc>
              <a:buSzPct val="93750"/>
              <a:buChar char="•"/>
              <a:tabLst>
                <a:tab pos="85090" algn="l"/>
              </a:tabLst>
            </a:pPr>
            <a:r>
              <a:rPr sz="2400" spc="-10" dirty="0">
                <a:latin typeface="Times New Roman" pitchFamily="18" charset="0"/>
                <a:cs typeface="Times New Roman" pitchFamily="18" charset="0"/>
              </a:rPr>
              <a:t>Qui </a:t>
            </a:r>
            <a:r>
              <a:rPr sz="2400" spc="-5" dirty="0">
                <a:latin typeface="Times New Roman" pitchFamily="18" charset="0"/>
                <a:cs typeface="Times New Roman" pitchFamily="18" charset="0"/>
              </a:rPr>
              <a:t>préserve les besoins en eau des générations</a:t>
            </a:r>
            <a:r>
              <a:rPr sz="2400" spc="75" dirty="0">
                <a:latin typeface="Times New Roman" pitchFamily="18" charset="0"/>
                <a:cs typeface="Times New Roman" pitchFamily="18" charset="0"/>
              </a:rPr>
              <a:t> </a:t>
            </a:r>
            <a:r>
              <a:rPr sz="2400" spc="-5">
                <a:latin typeface="Times New Roman" pitchFamily="18" charset="0"/>
                <a:cs typeface="Times New Roman" pitchFamily="18" charset="0"/>
              </a:rPr>
              <a:t>futures</a:t>
            </a:r>
            <a:r>
              <a:rPr sz="2400" spc="-5" smtClean="0">
                <a:latin typeface="Times New Roman" pitchFamily="18" charset="0"/>
                <a:cs typeface="Times New Roman" pitchFamily="18" charset="0"/>
              </a:rPr>
              <a:t>.</a:t>
            </a:r>
            <a:endParaRPr sz="2400">
              <a:latin typeface="Times New Roman" pitchFamily="18" charset="0"/>
              <a:cs typeface="Times New Roman" pitchFamily="18" charset="0"/>
            </a:endParaRPr>
          </a:p>
          <a:p>
            <a:pPr marL="13335" marR="5715" indent="-635" algn="just">
              <a:lnSpc>
                <a:spcPct val="100000"/>
              </a:lnSpc>
              <a:buSzPct val="93750"/>
              <a:buChar char="•"/>
              <a:tabLst>
                <a:tab pos="85090" algn="l"/>
              </a:tabLst>
            </a:pPr>
            <a:r>
              <a:rPr sz="2400" spc="-10" dirty="0">
                <a:latin typeface="Times New Roman" pitchFamily="18" charset="0"/>
                <a:cs typeface="Times New Roman" pitchFamily="18" charset="0"/>
              </a:rPr>
              <a:t>Qui </a:t>
            </a:r>
            <a:r>
              <a:rPr sz="2400" spc="-5" dirty="0">
                <a:latin typeface="Times New Roman" pitchFamily="18" charset="0"/>
                <a:cs typeface="Times New Roman" pitchFamily="18" charset="0"/>
              </a:rPr>
              <a:t>abandonne progressivement les modèles de gestion centralisée pour aller  vers une concertation et une participation accrues de toutes les catégories  d'usagers de l'eau et des différentes </a:t>
            </a:r>
            <a:r>
              <a:rPr sz="2400" dirty="0">
                <a:latin typeface="Times New Roman" pitchFamily="18" charset="0"/>
                <a:cs typeface="Times New Roman" pitchFamily="18" charset="0"/>
              </a:rPr>
              <a:t>collectivités, </a:t>
            </a:r>
            <a:r>
              <a:rPr sz="2400" spc="-5" dirty="0">
                <a:latin typeface="Times New Roman" pitchFamily="18" charset="0"/>
                <a:cs typeface="Times New Roman" pitchFamily="18" charset="0"/>
              </a:rPr>
              <a:t>aux </a:t>
            </a:r>
            <a:r>
              <a:rPr sz="2400" dirty="0">
                <a:latin typeface="Times New Roman" pitchFamily="18" charset="0"/>
                <a:cs typeface="Times New Roman" pitchFamily="18" charset="0"/>
              </a:rPr>
              <a:t>choix </a:t>
            </a:r>
            <a:r>
              <a:rPr sz="2400" spc="-5" dirty="0">
                <a:latin typeface="Times New Roman" pitchFamily="18" charset="0"/>
                <a:cs typeface="Times New Roman" pitchFamily="18" charset="0"/>
              </a:rPr>
              <a:t>et</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décisions.</a:t>
            </a:r>
            <a:endParaRPr sz="2400">
              <a:latin typeface="Times New Roman" pitchFamily="18" charset="0"/>
              <a:cs typeface="Times New Roman" pitchFamily="18" charset="0"/>
            </a:endParaRPr>
          </a:p>
        </p:txBody>
      </p:sp>
      <p:sp>
        <p:nvSpPr>
          <p:cNvPr id="3" name="object 3"/>
          <p:cNvSpPr txBox="1">
            <a:spLocks noGrp="1"/>
          </p:cNvSpPr>
          <p:nvPr>
            <p:ph type="title"/>
          </p:nvPr>
        </p:nvSpPr>
        <p:spPr>
          <a:xfrm>
            <a:off x="459739" y="162912"/>
            <a:ext cx="8150861" cy="751488"/>
          </a:xfrm>
          <a:prstGeom prst="rect">
            <a:avLst/>
          </a:prstGeom>
        </p:spPr>
        <p:txBody>
          <a:bodyPr vert="horz" wrap="square" lIns="0" tIns="12700" rIns="0" bIns="0" rtlCol="0">
            <a:spAutoFit/>
          </a:bodyPr>
          <a:lstStyle/>
          <a:p>
            <a:pPr marL="12700" marR="5080" algn="ctr">
              <a:lnSpc>
                <a:spcPct val="100000"/>
              </a:lnSpc>
              <a:spcBef>
                <a:spcPts val="100"/>
              </a:spcBef>
            </a:pPr>
            <a:r>
              <a:rPr sz="2400" dirty="0">
                <a:solidFill>
                  <a:srgbClr val="FF0000"/>
                </a:solidFill>
                <a:latin typeface="Times New Roman" pitchFamily="18" charset="0"/>
                <a:cs typeface="Times New Roman" pitchFamily="18" charset="0"/>
              </a:rPr>
              <a:t>LA GESTION </a:t>
            </a:r>
            <a:r>
              <a:rPr sz="2400" spc="-5" dirty="0">
                <a:solidFill>
                  <a:srgbClr val="FF0000"/>
                </a:solidFill>
                <a:latin typeface="Times New Roman" pitchFamily="18" charset="0"/>
                <a:cs typeface="Times New Roman" pitchFamily="18" charset="0"/>
              </a:rPr>
              <a:t>INTÉGRÉE DES RESSOURCES EN </a:t>
            </a:r>
            <a:r>
              <a:rPr sz="2400" spc="-20" dirty="0">
                <a:solidFill>
                  <a:srgbClr val="FF0000"/>
                </a:solidFill>
                <a:latin typeface="Times New Roman" pitchFamily="18" charset="0"/>
                <a:cs typeface="Times New Roman" pitchFamily="18" charset="0"/>
              </a:rPr>
              <a:t>EAU </a:t>
            </a:r>
            <a:r>
              <a:rPr sz="2400" dirty="0">
                <a:solidFill>
                  <a:srgbClr val="FF0000"/>
                </a:solidFill>
                <a:latin typeface="Times New Roman" pitchFamily="18" charset="0"/>
                <a:cs typeface="Times New Roman" pitchFamily="18" charset="0"/>
              </a:rPr>
              <a:t>EST </a:t>
            </a:r>
            <a:r>
              <a:rPr sz="2400" spc="-5" dirty="0">
                <a:solidFill>
                  <a:srgbClr val="FF0000"/>
                </a:solidFill>
                <a:latin typeface="Times New Roman" pitchFamily="18" charset="0"/>
                <a:cs typeface="Times New Roman" pitchFamily="18" charset="0"/>
              </a:rPr>
              <a:t>UNE NOUVELLE  </a:t>
            </a:r>
            <a:r>
              <a:rPr sz="2400" spc="-10" dirty="0">
                <a:solidFill>
                  <a:srgbClr val="FF0000"/>
                </a:solidFill>
                <a:latin typeface="Times New Roman" pitchFamily="18" charset="0"/>
                <a:cs typeface="Times New Roman" pitchFamily="18" charset="0"/>
              </a:rPr>
              <a:t>APPROCHE</a:t>
            </a:r>
            <a:r>
              <a:rPr sz="2400" spc="55" dirty="0">
                <a:solidFill>
                  <a:srgbClr val="FF0000"/>
                </a:solidFill>
                <a:latin typeface="Times New Roman" pitchFamily="18" charset="0"/>
                <a:cs typeface="Times New Roman" pitchFamily="18" charset="0"/>
              </a:rPr>
              <a:t> </a:t>
            </a:r>
            <a:r>
              <a:rPr sz="2400" dirty="0">
                <a:solidFill>
                  <a:srgbClr val="FF0000"/>
                </a:solidFill>
                <a:latin typeface="Times New Roman" pitchFamily="18" charset="0"/>
                <a:cs typeface="Times New Roman" pitchFamily="18" charset="0"/>
              </a:rPr>
              <a:t>:</a:t>
            </a:r>
          </a:p>
        </p:txBody>
      </p:sp>
      <p:sp>
        <p:nvSpPr>
          <p:cNvPr id="4" name="object 4"/>
          <p:cNvSpPr txBox="1"/>
          <p:nvPr/>
        </p:nvSpPr>
        <p:spPr>
          <a:xfrm>
            <a:off x="329514" y="4930165"/>
            <a:ext cx="8481695" cy="1428596"/>
          </a:xfrm>
          <a:prstGeom prst="rect">
            <a:avLst/>
          </a:prstGeom>
        </p:spPr>
        <p:txBody>
          <a:bodyPr vert="horz" wrap="square" lIns="0" tIns="12700" rIns="0" bIns="0" rtlCol="0">
            <a:spAutoFit/>
          </a:bodyPr>
          <a:lstStyle/>
          <a:p>
            <a:pPr marL="12700" marR="5080" algn="just">
              <a:lnSpc>
                <a:spcPct val="100000"/>
              </a:lnSpc>
              <a:spcBef>
                <a:spcPts val="100"/>
              </a:spcBef>
            </a:pPr>
            <a:r>
              <a:rPr sz="2300" spc="-10" dirty="0">
                <a:latin typeface="Times New Roman" pitchFamily="18" charset="0"/>
                <a:cs typeface="Times New Roman" pitchFamily="18" charset="0"/>
              </a:rPr>
              <a:t>La gestion intégrée </a:t>
            </a:r>
            <a:r>
              <a:rPr sz="2300" spc="-5" dirty="0">
                <a:latin typeface="Times New Roman" pitchFamily="18" charset="0"/>
                <a:cs typeface="Times New Roman" pitchFamily="18" charset="0"/>
              </a:rPr>
              <a:t>se </a:t>
            </a:r>
            <a:r>
              <a:rPr sz="2300" spc="-10" dirty="0">
                <a:latin typeface="Times New Roman" pitchFamily="18" charset="0"/>
                <a:cs typeface="Times New Roman" pitchFamily="18" charset="0"/>
              </a:rPr>
              <a:t>base </a:t>
            </a:r>
            <a:r>
              <a:rPr sz="2300" spc="-5" dirty="0">
                <a:latin typeface="Times New Roman" pitchFamily="18" charset="0"/>
                <a:cs typeface="Times New Roman" pitchFamily="18" charset="0"/>
              </a:rPr>
              <a:t>sur </a:t>
            </a:r>
            <a:r>
              <a:rPr sz="2300" spc="-10" dirty="0">
                <a:latin typeface="Times New Roman" pitchFamily="18" charset="0"/>
                <a:cs typeface="Times New Roman" pitchFamily="18" charset="0"/>
              </a:rPr>
              <a:t>un </a:t>
            </a:r>
            <a:r>
              <a:rPr sz="2300" spc="-5" dirty="0">
                <a:latin typeface="Times New Roman" pitchFamily="18" charset="0"/>
                <a:cs typeface="Times New Roman" pitchFamily="18" charset="0"/>
              </a:rPr>
              <a:t>système d'information </a:t>
            </a:r>
            <a:r>
              <a:rPr sz="2300" spc="-10" dirty="0">
                <a:latin typeface="Times New Roman" pitchFamily="18" charset="0"/>
                <a:cs typeface="Times New Roman" pitchFamily="18" charset="0"/>
              </a:rPr>
              <a:t>fiable </a:t>
            </a:r>
            <a:r>
              <a:rPr sz="2300" spc="-5" dirty="0">
                <a:latin typeface="Times New Roman" pitchFamily="18" charset="0"/>
                <a:cs typeface="Times New Roman" pitchFamily="18" charset="0"/>
              </a:rPr>
              <a:t>et </a:t>
            </a:r>
            <a:r>
              <a:rPr sz="2300" spc="-10" dirty="0">
                <a:latin typeface="Times New Roman" pitchFamily="18" charset="0"/>
                <a:cs typeface="Times New Roman" pitchFamily="18" charset="0"/>
              </a:rPr>
              <a:t>actuel, </a:t>
            </a:r>
            <a:r>
              <a:rPr sz="2300" spc="-15" dirty="0">
                <a:latin typeface="Times New Roman" pitchFamily="18" charset="0"/>
                <a:cs typeface="Times New Roman" pitchFamily="18" charset="0"/>
              </a:rPr>
              <a:t>une  </a:t>
            </a:r>
            <a:r>
              <a:rPr sz="2300" spc="-10" dirty="0">
                <a:latin typeface="Times New Roman" pitchFamily="18" charset="0"/>
                <a:cs typeface="Times New Roman" pitchFamily="18" charset="0"/>
              </a:rPr>
              <a:t>planification </a:t>
            </a:r>
            <a:r>
              <a:rPr sz="2300" spc="-5" dirty="0">
                <a:latin typeface="Times New Roman" pitchFamily="18" charset="0"/>
                <a:cs typeface="Times New Roman" pitchFamily="18" charset="0"/>
              </a:rPr>
              <a:t>concertée et sur </a:t>
            </a:r>
            <a:r>
              <a:rPr sz="2300" spc="-10" dirty="0">
                <a:latin typeface="Times New Roman" pitchFamily="18" charset="0"/>
                <a:cs typeface="Times New Roman" pitchFamily="18" charset="0"/>
              </a:rPr>
              <a:t>une politique d’information, d’éducation </a:t>
            </a:r>
            <a:r>
              <a:rPr sz="2300" spc="-5" dirty="0">
                <a:latin typeface="Times New Roman" pitchFamily="18" charset="0"/>
                <a:cs typeface="Times New Roman" pitchFamily="18" charset="0"/>
              </a:rPr>
              <a:t>et </a:t>
            </a:r>
            <a:r>
              <a:rPr sz="2300" spc="-15" dirty="0">
                <a:latin typeface="Times New Roman" pitchFamily="18" charset="0"/>
                <a:cs typeface="Times New Roman" pitchFamily="18" charset="0"/>
              </a:rPr>
              <a:t>de  </a:t>
            </a:r>
            <a:r>
              <a:rPr sz="2300" spc="-10" dirty="0">
                <a:latin typeface="Times New Roman" pitchFamily="18" charset="0"/>
                <a:cs typeface="Times New Roman" pitchFamily="18" charset="0"/>
              </a:rPr>
              <a:t>sensibilisation des </a:t>
            </a:r>
            <a:r>
              <a:rPr sz="2300" spc="-5" dirty="0">
                <a:latin typeface="Times New Roman" pitchFamily="18" charset="0"/>
                <a:cs typeface="Times New Roman" pitchFamily="18" charset="0"/>
              </a:rPr>
              <a:t>acteurs et </a:t>
            </a:r>
            <a:r>
              <a:rPr sz="2300" spc="-10" dirty="0">
                <a:latin typeface="Times New Roman" pitchFamily="18" charset="0"/>
                <a:cs typeface="Times New Roman" pitchFamily="18" charset="0"/>
              </a:rPr>
              <a:t>usagers de l’eau, en </a:t>
            </a:r>
            <a:r>
              <a:rPr sz="2300" spc="-5" dirty="0">
                <a:latin typeface="Times New Roman" pitchFamily="18" charset="0"/>
                <a:cs typeface="Times New Roman" pitchFamily="18" charset="0"/>
              </a:rPr>
              <a:t>vue </a:t>
            </a:r>
            <a:r>
              <a:rPr sz="2300" spc="-10" dirty="0">
                <a:latin typeface="Times New Roman" pitchFamily="18" charset="0"/>
                <a:cs typeface="Times New Roman" pitchFamily="18" charset="0"/>
              </a:rPr>
              <a:t>de </a:t>
            </a:r>
            <a:r>
              <a:rPr sz="2300" spc="-5" dirty="0">
                <a:latin typeface="Times New Roman" pitchFamily="18" charset="0"/>
                <a:cs typeface="Times New Roman" pitchFamily="18" charset="0"/>
              </a:rPr>
              <a:t>son </a:t>
            </a:r>
            <a:r>
              <a:rPr sz="2300" spc="-10" dirty="0">
                <a:latin typeface="Times New Roman" pitchFamily="18" charset="0"/>
                <a:cs typeface="Times New Roman" pitchFamily="18" charset="0"/>
              </a:rPr>
              <a:t>économie </a:t>
            </a:r>
            <a:r>
              <a:rPr sz="2300" spc="-5" dirty="0">
                <a:latin typeface="Times New Roman" pitchFamily="18" charset="0"/>
                <a:cs typeface="Times New Roman" pitchFamily="18" charset="0"/>
              </a:rPr>
              <a:t>et </a:t>
            </a:r>
            <a:r>
              <a:rPr sz="2300" spc="-10" dirty="0">
                <a:latin typeface="Times New Roman" pitchFamily="18" charset="0"/>
                <a:cs typeface="Times New Roman" pitchFamily="18" charset="0"/>
              </a:rPr>
              <a:t>de </a:t>
            </a:r>
            <a:r>
              <a:rPr sz="2300" spc="-5" dirty="0">
                <a:latin typeface="Times New Roman" pitchFamily="18" charset="0"/>
                <a:cs typeface="Times New Roman" pitchFamily="18" charset="0"/>
              </a:rPr>
              <a:t>la   préservation </a:t>
            </a:r>
            <a:r>
              <a:rPr sz="2300" spc="-10" dirty="0">
                <a:latin typeface="Times New Roman" pitchFamily="18" charset="0"/>
                <a:cs typeface="Times New Roman" pitchFamily="18" charset="0"/>
              </a:rPr>
              <a:t>de </a:t>
            </a:r>
            <a:r>
              <a:rPr sz="2300" spc="-5" dirty="0">
                <a:latin typeface="Times New Roman" pitchFamily="18" charset="0"/>
                <a:cs typeface="Times New Roman" pitchFamily="18" charset="0"/>
              </a:rPr>
              <a:t>sa</a:t>
            </a:r>
            <a:r>
              <a:rPr sz="2300" spc="20" dirty="0">
                <a:latin typeface="Times New Roman" pitchFamily="18" charset="0"/>
                <a:cs typeface="Times New Roman" pitchFamily="18" charset="0"/>
              </a:rPr>
              <a:t> </a:t>
            </a:r>
            <a:r>
              <a:rPr sz="2300" spc="-10" dirty="0">
                <a:latin typeface="Times New Roman" pitchFamily="18" charset="0"/>
                <a:cs typeface="Times New Roman" pitchFamily="18" charset="0"/>
              </a:rPr>
              <a:t>qualité.</a:t>
            </a:r>
            <a:endParaRPr sz="23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35387" y="981087"/>
            <a:ext cx="5268329" cy="53325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162800" y="188912"/>
            <a:ext cx="1975167" cy="725488"/>
          </a:xfrm>
          <a:custGeom>
            <a:avLst/>
            <a:gdLst/>
            <a:ahLst/>
            <a:cxnLst/>
            <a:rect l="l" t="t" r="r" b="b"/>
            <a:pathLst>
              <a:path w="1757679" h="857250">
                <a:moveTo>
                  <a:pt x="0" y="0"/>
                </a:moveTo>
                <a:lnTo>
                  <a:pt x="1757362" y="0"/>
                </a:lnTo>
                <a:lnTo>
                  <a:pt x="1757362" y="857250"/>
                </a:lnTo>
                <a:lnTo>
                  <a:pt x="0" y="857250"/>
                </a:lnTo>
                <a:lnTo>
                  <a:pt x="0" y="0"/>
                </a:lnTo>
                <a:close/>
              </a:path>
            </a:pathLst>
          </a:custGeom>
          <a:ln w="9525">
            <a:solidFill>
              <a:srgbClr val="000000"/>
            </a:solidFill>
          </a:ln>
        </p:spPr>
        <p:txBody>
          <a:bodyPr wrap="square" lIns="0" tIns="0" rIns="0" bIns="0" rtlCol="0"/>
          <a:lstStyle/>
          <a:p>
            <a:endParaRPr sz="1200">
              <a:latin typeface="Times New Roman" pitchFamily="18" charset="0"/>
              <a:cs typeface="Times New Roman" pitchFamily="18" charset="0"/>
            </a:endParaRPr>
          </a:p>
        </p:txBody>
      </p:sp>
      <p:sp>
        <p:nvSpPr>
          <p:cNvPr id="4" name="object 4"/>
          <p:cNvSpPr txBox="1"/>
          <p:nvPr/>
        </p:nvSpPr>
        <p:spPr>
          <a:xfrm>
            <a:off x="7162800" y="214312"/>
            <a:ext cx="1981199" cy="196849"/>
          </a:xfrm>
          <a:prstGeom prst="rect">
            <a:avLst/>
          </a:prstGeom>
        </p:spPr>
        <p:txBody>
          <a:bodyPr vert="horz" wrap="square" lIns="0" tIns="12065" rIns="0" bIns="0" rtlCol="0">
            <a:spAutoFit/>
          </a:bodyPr>
          <a:lstStyle/>
          <a:p>
            <a:pPr marL="12700">
              <a:lnSpc>
                <a:spcPct val="100000"/>
              </a:lnSpc>
              <a:spcBef>
                <a:spcPts val="95"/>
              </a:spcBef>
            </a:pPr>
            <a:r>
              <a:rPr sz="1200" i="1" spc="-5" dirty="0">
                <a:latin typeface="Times New Roman" pitchFamily="18" charset="0"/>
                <a:cs typeface="Times New Roman" pitchFamily="18" charset="0"/>
              </a:rPr>
              <a:t>Bassins côtiers littoral</a:t>
            </a:r>
            <a:r>
              <a:rPr sz="1200" i="1" spc="165" dirty="0">
                <a:latin typeface="Times New Roman" pitchFamily="18" charset="0"/>
                <a:cs typeface="Times New Roman" pitchFamily="18" charset="0"/>
              </a:rPr>
              <a:t> </a:t>
            </a:r>
            <a:r>
              <a:rPr sz="1200" i="1" spc="-10">
                <a:latin typeface="Times New Roman" pitchFamily="18" charset="0"/>
                <a:cs typeface="Times New Roman" pitchFamily="18" charset="0"/>
              </a:rPr>
              <a:t>(</a:t>
            </a:r>
            <a:r>
              <a:rPr sz="1200" i="1" spc="-10" smtClean="0">
                <a:latin typeface="Times New Roman" pitchFamily="18" charset="0"/>
                <a:cs typeface="Times New Roman" pitchFamily="18" charset="0"/>
              </a:rPr>
              <a:t>1</a:t>
            </a:r>
            <a:r>
              <a:rPr lang="fr-FR" sz="1200" i="1" spc="-10" dirty="0" smtClean="0">
                <a:latin typeface="Times New Roman" pitchFamily="18" charset="0"/>
                <a:cs typeface="Times New Roman" pitchFamily="18" charset="0"/>
              </a:rPr>
              <a:t>,</a:t>
            </a:r>
            <a:r>
              <a:rPr sz="1200" i="1" spc="-10" smtClean="0">
                <a:latin typeface="Times New Roman" pitchFamily="18" charset="0"/>
                <a:cs typeface="Times New Roman" pitchFamily="18" charset="0"/>
              </a:rPr>
              <a:t>2</a:t>
            </a:r>
            <a:r>
              <a:rPr sz="1200" i="1" spc="-10" dirty="0">
                <a:latin typeface="Times New Roman" pitchFamily="18" charset="0"/>
                <a:cs typeface="Times New Roman" pitchFamily="18" charset="0"/>
              </a:rPr>
              <a:t>%)</a:t>
            </a:r>
            <a:endParaRPr sz="1200">
              <a:latin typeface="Times New Roman" pitchFamily="18" charset="0"/>
              <a:cs typeface="Times New Roman" pitchFamily="18" charset="0"/>
            </a:endParaRPr>
          </a:p>
        </p:txBody>
      </p:sp>
      <p:sp>
        <p:nvSpPr>
          <p:cNvPr id="5" name="object 5"/>
          <p:cNvSpPr txBox="1"/>
          <p:nvPr/>
        </p:nvSpPr>
        <p:spPr>
          <a:xfrm>
            <a:off x="7162801" y="412751"/>
            <a:ext cx="1462722" cy="196849"/>
          </a:xfrm>
          <a:prstGeom prst="rect">
            <a:avLst/>
          </a:prstGeom>
        </p:spPr>
        <p:txBody>
          <a:bodyPr vert="horz" wrap="square" lIns="0" tIns="12065" rIns="0" bIns="0" rtlCol="0">
            <a:spAutoFit/>
          </a:bodyPr>
          <a:lstStyle/>
          <a:p>
            <a:pPr marL="12700">
              <a:lnSpc>
                <a:spcPct val="100000"/>
              </a:lnSpc>
              <a:spcBef>
                <a:spcPts val="95"/>
              </a:spcBef>
            </a:pPr>
            <a:r>
              <a:rPr sz="1200" i="1" spc="-5" dirty="0">
                <a:latin typeface="Times New Roman" pitchFamily="18" charset="0"/>
                <a:cs typeface="Times New Roman" pitchFamily="18" charset="0"/>
              </a:rPr>
              <a:t>Bande de 50 – </a:t>
            </a:r>
            <a:r>
              <a:rPr sz="1200" i="1" spc="-10" dirty="0">
                <a:latin typeface="Times New Roman" pitchFamily="18" charset="0"/>
                <a:cs typeface="Times New Roman" pitchFamily="18" charset="0"/>
              </a:rPr>
              <a:t>100 </a:t>
            </a:r>
            <a:r>
              <a:rPr sz="1200" i="1" spc="-5" dirty="0">
                <a:latin typeface="Times New Roman" pitchFamily="18" charset="0"/>
                <a:cs typeface="Times New Roman" pitchFamily="18" charset="0"/>
              </a:rPr>
              <a:t>km</a:t>
            </a:r>
            <a:endParaRPr sz="1200">
              <a:latin typeface="Times New Roman" pitchFamily="18" charset="0"/>
              <a:cs typeface="Times New Roman" pitchFamily="18" charset="0"/>
            </a:endParaRPr>
          </a:p>
        </p:txBody>
      </p:sp>
      <p:sp>
        <p:nvSpPr>
          <p:cNvPr id="6" name="object 6"/>
          <p:cNvSpPr txBox="1"/>
          <p:nvPr/>
        </p:nvSpPr>
        <p:spPr>
          <a:xfrm>
            <a:off x="7162800" y="609600"/>
            <a:ext cx="1684973" cy="196849"/>
          </a:xfrm>
          <a:prstGeom prst="rect">
            <a:avLst/>
          </a:prstGeom>
        </p:spPr>
        <p:txBody>
          <a:bodyPr vert="horz" wrap="square" lIns="0" tIns="12065" rIns="0" bIns="0" rtlCol="0">
            <a:spAutoFit/>
          </a:bodyPr>
          <a:lstStyle/>
          <a:p>
            <a:pPr marL="12700">
              <a:lnSpc>
                <a:spcPct val="100000"/>
              </a:lnSpc>
              <a:spcBef>
                <a:spcPts val="95"/>
              </a:spcBef>
            </a:pPr>
            <a:r>
              <a:rPr sz="1200" i="1" spc="-5" dirty="0">
                <a:latin typeface="Times New Roman" pitchFamily="18" charset="0"/>
                <a:cs typeface="Times New Roman" pitchFamily="18" charset="0"/>
              </a:rPr>
              <a:t>P : </a:t>
            </a:r>
            <a:r>
              <a:rPr sz="1200" i="1" spc="-10" dirty="0">
                <a:latin typeface="Times New Roman" pitchFamily="18" charset="0"/>
                <a:cs typeface="Times New Roman" pitchFamily="18" charset="0"/>
              </a:rPr>
              <a:t>300 </a:t>
            </a:r>
            <a:r>
              <a:rPr sz="1200" i="1" spc="-5" dirty="0">
                <a:latin typeface="Times New Roman" pitchFamily="18" charset="0"/>
                <a:cs typeface="Times New Roman" pitchFamily="18" charset="0"/>
              </a:rPr>
              <a:t>à 1 </a:t>
            </a:r>
            <a:r>
              <a:rPr sz="1200" i="1" spc="-10">
                <a:latin typeface="Times New Roman" pitchFamily="18" charset="0"/>
                <a:cs typeface="Times New Roman" pitchFamily="18" charset="0"/>
              </a:rPr>
              <a:t>400 </a:t>
            </a:r>
            <a:r>
              <a:rPr sz="1200" i="1" spc="-5" smtClean="0">
                <a:latin typeface="Times New Roman" pitchFamily="18" charset="0"/>
                <a:cs typeface="Times New Roman" pitchFamily="18" charset="0"/>
              </a:rPr>
              <a:t>mm</a:t>
            </a:r>
            <a:endParaRPr sz="1200">
              <a:latin typeface="Times New Roman" pitchFamily="18" charset="0"/>
              <a:cs typeface="Times New Roman" pitchFamily="18" charset="0"/>
            </a:endParaRPr>
          </a:p>
        </p:txBody>
      </p:sp>
      <p:sp>
        <p:nvSpPr>
          <p:cNvPr id="7" name="object 7"/>
          <p:cNvSpPr txBox="1"/>
          <p:nvPr/>
        </p:nvSpPr>
        <p:spPr>
          <a:xfrm>
            <a:off x="7092950" y="1916112"/>
            <a:ext cx="2051050" cy="838050"/>
          </a:xfrm>
          <a:prstGeom prst="rect">
            <a:avLst/>
          </a:prstGeom>
          <a:solidFill>
            <a:srgbClr val="FFFFFF"/>
          </a:solidFill>
          <a:ln w="9525">
            <a:solidFill>
              <a:srgbClr val="000000"/>
            </a:solidFill>
          </a:ln>
        </p:spPr>
        <p:txBody>
          <a:bodyPr vert="horz" wrap="square" lIns="0" tIns="37465" rIns="0" bIns="0" rtlCol="0">
            <a:spAutoFit/>
          </a:bodyPr>
          <a:lstStyle/>
          <a:p>
            <a:pPr marL="91440">
              <a:lnSpc>
                <a:spcPct val="100000"/>
              </a:lnSpc>
              <a:spcBef>
                <a:spcPts val="295"/>
              </a:spcBef>
            </a:pPr>
            <a:r>
              <a:rPr sz="1200" i="1" spc="-5" dirty="0">
                <a:latin typeface="Times New Roman" pitchFamily="18" charset="0"/>
                <a:cs typeface="Times New Roman" pitchFamily="18" charset="0"/>
              </a:rPr>
              <a:t>Hauts Plateaux</a:t>
            </a:r>
            <a:r>
              <a:rPr sz="1200" i="1" spc="-30" dirty="0">
                <a:latin typeface="Times New Roman" pitchFamily="18" charset="0"/>
                <a:cs typeface="Times New Roman" pitchFamily="18" charset="0"/>
              </a:rPr>
              <a:t> </a:t>
            </a:r>
            <a:r>
              <a:rPr sz="1200" i="1" spc="-10" dirty="0">
                <a:latin typeface="Times New Roman" pitchFamily="18" charset="0"/>
                <a:cs typeface="Times New Roman" pitchFamily="18" charset="0"/>
              </a:rPr>
              <a:t>(9%)</a:t>
            </a:r>
            <a:endParaRPr sz="1200">
              <a:latin typeface="Times New Roman" pitchFamily="18" charset="0"/>
              <a:cs typeface="Times New Roman" pitchFamily="18" charset="0"/>
            </a:endParaRPr>
          </a:p>
          <a:p>
            <a:pPr marL="91440" marR="267335">
              <a:lnSpc>
                <a:spcPts val="2210"/>
              </a:lnSpc>
              <a:spcBef>
                <a:spcPts val="229"/>
              </a:spcBef>
            </a:pPr>
            <a:r>
              <a:rPr sz="1200" i="1" spc="-5" dirty="0">
                <a:latin typeface="Times New Roman" pitchFamily="18" charset="0"/>
                <a:cs typeface="Times New Roman" pitchFamily="18" charset="0"/>
              </a:rPr>
              <a:t>Bande de </a:t>
            </a:r>
            <a:r>
              <a:rPr sz="1200" i="1" spc="-10" dirty="0">
                <a:latin typeface="Times New Roman" pitchFamily="18" charset="0"/>
                <a:cs typeface="Times New Roman" pitchFamily="18" charset="0"/>
              </a:rPr>
              <a:t>300 </a:t>
            </a:r>
            <a:r>
              <a:rPr sz="1200" i="1" spc="-5" dirty="0">
                <a:latin typeface="Times New Roman" pitchFamily="18" charset="0"/>
                <a:cs typeface="Times New Roman" pitchFamily="18" charset="0"/>
              </a:rPr>
              <a:t>– </a:t>
            </a:r>
            <a:r>
              <a:rPr sz="1200" i="1" spc="-10" dirty="0">
                <a:latin typeface="Times New Roman" pitchFamily="18" charset="0"/>
                <a:cs typeface="Times New Roman" pitchFamily="18" charset="0"/>
              </a:rPr>
              <a:t>350  </a:t>
            </a:r>
            <a:r>
              <a:rPr sz="1200" i="1" spc="-5">
                <a:latin typeface="Times New Roman" pitchFamily="18" charset="0"/>
                <a:cs typeface="Times New Roman" pitchFamily="18" charset="0"/>
              </a:rPr>
              <a:t>km </a:t>
            </a:r>
            <a:endParaRPr lang="fr-FR" sz="1200" i="1" spc="-5" dirty="0" smtClean="0">
              <a:latin typeface="Times New Roman" pitchFamily="18" charset="0"/>
              <a:cs typeface="Times New Roman" pitchFamily="18" charset="0"/>
            </a:endParaRPr>
          </a:p>
          <a:p>
            <a:pPr marL="91440" marR="267335">
              <a:lnSpc>
                <a:spcPts val="2210"/>
              </a:lnSpc>
              <a:spcBef>
                <a:spcPts val="229"/>
              </a:spcBef>
            </a:pPr>
            <a:r>
              <a:rPr sz="1200" i="1" spc="-5" smtClean="0">
                <a:latin typeface="Times New Roman" pitchFamily="18" charset="0"/>
                <a:cs typeface="Times New Roman" pitchFamily="18" charset="0"/>
              </a:rPr>
              <a:t>P </a:t>
            </a:r>
            <a:r>
              <a:rPr sz="1200" i="1" spc="-5" dirty="0">
                <a:latin typeface="Times New Roman" pitchFamily="18" charset="0"/>
                <a:cs typeface="Times New Roman" pitchFamily="18" charset="0"/>
              </a:rPr>
              <a:t>: </a:t>
            </a:r>
            <a:r>
              <a:rPr sz="1200" i="1" spc="-10" dirty="0">
                <a:latin typeface="Times New Roman" pitchFamily="18" charset="0"/>
                <a:cs typeface="Times New Roman" pitchFamily="18" charset="0"/>
              </a:rPr>
              <a:t>200 </a:t>
            </a:r>
            <a:r>
              <a:rPr sz="1200" i="1" spc="-5" dirty="0">
                <a:latin typeface="Times New Roman" pitchFamily="18" charset="0"/>
                <a:cs typeface="Times New Roman" pitchFamily="18" charset="0"/>
              </a:rPr>
              <a:t>à </a:t>
            </a:r>
            <a:r>
              <a:rPr sz="1200" i="1" spc="-10">
                <a:latin typeface="Times New Roman" pitchFamily="18" charset="0"/>
                <a:cs typeface="Times New Roman" pitchFamily="18" charset="0"/>
              </a:rPr>
              <a:t>400 </a:t>
            </a:r>
            <a:r>
              <a:rPr sz="1200" i="1" spc="-5" smtClean="0">
                <a:latin typeface="Times New Roman" pitchFamily="18" charset="0"/>
                <a:cs typeface="Times New Roman" pitchFamily="18" charset="0"/>
              </a:rPr>
              <a:t>mm</a:t>
            </a:r>
            <a:endParaRPr sz="1200">
              <a:latin typeface="Times New Roman" pitchFamily="18" charset="0"/>
              <a:cs typeface="Times New Roman" pitchFamily="18" charset="0"/>
            </a:endParaRPr>
          </a:p>
        </p:txBody>
      </p:sp>
      <p:sp>
        <p:nvSpPr>
          <p:cNvPr id="8" name="object 8"/>
          <p:cNvSpPr/>
          <p:nvPr/>
        </p:nvSpPr>
        <p:spPr>
          <a:xfrm>
            <a:off x="3924300" y="549275"/>
            <a:ext cx="2357755" cy="786130"/>
          </a:xfrm>
          <a:custGeom>
            <a:avLst/>
            <a:gdLst/>
            <a:ahLst/>
            <a:cxnLst/>
            <a:rect l="l" t="t" r="r" b="b"/>
            <a:pathLst>
              <a:path w="2357754" h="786130">
                <a:moveTo>
                  <a:pt x="0" y="0"/>
                </a:moveTo>
                <a:lnTo>
                  <a:pt x="2357437" y="0"/>
                </a:lnTo>
                <a:lnTo>
                  <a:pt x="2357437" y="785812"/>
                </a:lnTo>
                <a:lnTo>
                  <a:pt x="0" y="785812"/>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4038601" y="551171"/>
            <a:ext cx="1905000" cy="591829"/>
          </a:xfrm>
          <a:prstGeom prst="rect">
            <a:avLst/>
          </a:prstGeom>
          <a:ln w="9525">
            <a:solidFill>
              <a:srgbClr val="000000"/>
            </a:solidFill>
          </a:ln>
        </p:spPr>
        <p:txBody>
          <a:bodyPr vert="horz" wrap="square" lIns="0" tIns="37465" rIns="0" bIns="0" rtlCol="0">
            <a:spAutoFit/>
          </a:bodyPr>
          <a:lstStyle/>
          <a:p>
            <a:pPr marL="90805">
              <a:lnSpc>
                <a:spcPct val="100000"/>
              </a:lnSpc>
            </a:pPr>
            <a:r>
              <a:rPr sz="1200" i="1" spc="-5" dirty="0">
                <a:latin typeface="Times New Roman" pitchFamily="18" charset="0"/>
                <a:cs typeface="Times New Roman" pitchFamily="18" charset="0"/>
              </a:rPr>
              <a:t>Région Tellienne </a:t>
            </a:r>
            <a:r>
              <a:rPr sz="1200" i="1" spc="-10">
                <a:latin typeface="Times New Roman" pitchFamily="18" charset="0"/>
                <a:cs typeface="Times New Roman" pitchFamily="18" charset="0"/>
              </a:rPr>
              <a:t>(</a:t>
            </a:r>
            <a:r>
              <a:rPr sz="1200" i="1" spc="-10" smtClean="0">
                <a:latin typeface="Times New Roman" pitchFamily="18" charset="0"/>
                <a:cs typeface="Times New Roman" pitchFamily="18" charset="0"/>
              </a:rPr>
              <a:t>3</a:t>
            </a:r>
            <a:r>
              <a:rPr lang="fr-FR" sz="1200" i="1" spc="-10" dirty="0" smtClean="0">
                <a:latin typeface="Times New Roman" pitchFamily="18" charset="0"/>
                <a:cs typeface="Times New Roman" pitchFamily="18" charset="0"/>
              </a:rPr>
              <a:t>,</a:t>
            </a:r>
            <a:r>
              <a:rPr sz="1200" i="1" spc="-10" smtClean="0">
                <a:latin typeface="Times New Roman" pitchFamily="18" charset="0"/>
                <a:cs typeface="Times New Roman" pitchFamily="18" charset="0"/>
              </a:rPr>
              <a:t>3</a:t>
            </a:r>
            <a:r>
              <a:rPr sz="1200" i="1" spc="-25" smtClean="0">
                <a:latin typeface="Times New Roman" pitchFamily="18" charset="0"/>
                <a:cs typeface="Times New Roman" pitchFamily="18" charset="0"/>
              </a:rPr>
              <a:t> </a:t>
            </a:r>
            <a:r>
              <a:rPr sz="1200" i="1" spc="-10" smtClean="0">
                <a:latin typeface="Times New Roman" pitchFamily="18" charset="0"/>
                <a:cs typeface="Times New Roman" pitchFamily="18" charset="0"/>
              </a:rPr>
              <a:t>%)</a:t>
            </a:r>
            <a:endParaRPr sz="1200">
              <a:latin typeface="Times New Roman" pitchFamily="18" charset="0"/>
              <a:cs typeface="Times New Roman" pitchFamily="18" charset="0"/>
            </a:endParaRPr>
          </a:p>
          <a:p>
            <a:pPr marL="90805">
              <a:lnSpc>
                <a:spcPct val="100000"/>
              </a:lnSpc>
            </a:pPr>
            <a:r>
              <a:rPr sz="1200" i="1" spc="-5" dirty="0">
                <a:latin typeface="Times New Roman" pitchFamily="18" charset="0"/>
                <a:cs typeface="Times New Roman" pitchFamily="18" charset="0"/>
              </a:rPr>
              <a:t>Bande de </a:t>
            </a:r>
            <a:r>
              <a:rPr sz="1200" i="1" spc="-10" dirty="0">
                <a:latin typeface="Times New Roman" pitchFamily="18" charset="0"/>
                <a:cs typeface="Times New Roman" pitchFamily="18" charset="0"/>
              </a:rPr>
              <a:t>100 </a:t>
            </a:r>
            <a:r>
              <a:rPr sz="1200" i="1" spc="-5" dirty="0">
                <a:latin typeface="Times New Roman" pitchFamily="18" charset="0"/>
                <a:cs typeface="Times New Roman" pitchFamily="18" charset="0"/>
              </a:rPr>
              <a:t>– </a:t>
            </a:r>
            <a:r>
              <a:rPr sz="1200" i="1" spc="-10">
                <a:latin typeface="Times New Roman" pitchFamily="18" charset="0"/>
                <a:cs typeface="Times New Roman" pitchFamily="18" charset="0"/>
              </a:rPr>
              <a:t>150</a:t>
            </a:r>
            <a:r>
              <a:rPr sz="1200" i="1" spc="35">
                <a:latin typeface="Times New Roman" pitchFamily="18" charset="0"/>
                <a:cs typeface="Times New Roman" pitchFamily="18" charset="0"/>
              </a:rPr>
              <a:t> </a:t>
            </a:r>
            <a:r>
              <a:rPr sz="1200" i="1" spc="-5" smtClean="0">
                <a:latin typeface="Times New Roman" pitchFamily="18" charset="0"/>
                <a:cs typeface="Times New Roman" pitchFamily="18" charset="0"/>
              </a:rPr>
              <a:t>km</a:t>
            </a:r>
            <a:endParaRPr sz="1200">
              <a:latin typeface="Times New Roman" pitchFamily="18" charset="0"/>
              <a:cs typeface="Times New Roman" pitchFamily="18" charset="0"/>
            </a:endParaRPr>
          </a:p>
          <a:p>
            <a:pPr marL="90805">
              <a:lnSpc>
                <a:spcPct val="100000"/>
              </a:lnSpc>
            </a:pPr>
            <a:r>
              <a:rPr sz="1200" i="1" spc="-5" dirty="0">
                <a:latin typeface="Times New Roman" pitchFamily="18" charset="0"/>
                <a:cs typeface="Times New Roman" pitchFamily="18" charset="0"/>
              </a:rPr>
              <a:t>P : </a:t>
            </a:r>
            <a:r>
              <a:rPr sz="1200" i="1" spc="-10" dirty="0">
                <a:latin typeface="Times New Roman" pitchFamily="18" charset="0"/>
                <a:cs typeface="Times New Roman" pitchFamily="18" charset="0"/>
              </a:rPr>
              <a:t>400 </a:t>
            </a:r>
            <a:r>
              <a:rPr sz="1200" i="1" spc="-5" dirty="0">
                <a:latin typeface="Times New Roman" pitchFamily="18" charset="0"/>
                <a:cs typeface="Times New Roman" pitchFamily="18" charset="0"/>
              </a:rPr>
              <a:t>à 1 </a:t>
            </a:r>
            <a:r>
              <a:rPr sz="1200" i="1" spc="-10">
                <a:latin typeface="Times New Roman" pitchFamily="18" charset="0"/>
                <a:cs typeface="Times New Roman" pitchFamily="18" charset="0"/>
              </a:rPr>
              <a:t>200 </a:t>
            </a:r>
            <a:r>
              <a:rPr sz="1200" i="1" spc="-5" smtClean="0">
                <a:latin typeface="Times New Roman" pitchFamily="18" charset="0"/>
                <a:cs typeface="Times New Roman" pitchFamily="18" charset="0"/>
              </a:rPr>
              <a:t>mm</a:t>
            </a:r>
            <a:endParaRPr sz="1200">
              <a:latin typeface="Times New Roman" pitchFamily="18" charset="0"/>
              <a:cs typeface="Times New Roman" pitchFamily="18" charset="0"/>
            </a:endParaRPr>
          </a:p>
        </p:txBody>
      </p:sp>
      <p:sp>
        <p:nvSpPr>
          <p:cNvPr id="10" name="object 10"/>
          <p:cNvSpPr txBox="1"/>
          <p:nvPr/>
        </p:nvSpPr>
        <p:spPr>
          <a:xfrm>
            <a:off x="5429250" y="3714750"/>
            <a:ext cx="2357755" cy="744948"/>
          </a:xfrm>
          <a:prstGeom prst="rect">
            <a:avLst/>
          </a:prstGeom>
          <a:solidFill>
            <a:srgbClr val="FFFFFF"/>
          </a:solidFill>
          <a:ln w="25400">
            <a:solidFill>
              <a:srgbClr val="F79646"/>
            </a:solidFill>
          </a:ln>
        </p:spPr>
        <p:txBody>
          <a:bodyPr vert="horz" wrap="square" lIns="0" tIns="5715" rIns="0" bIns="0" rtlCol="0">
            <a:spAutoFit/>
          </a:bodyPr>
          <a:lstStyle/>
          <a:p>
            <a:pPr marL="90805">
              <a:lnSpc>
                <a:spcPct val="100000"/>
              </a:lnSpc>
              <a:spcBef>
                <a:spcPts val="45"/>
              </a:spcBef>
            </a:pPr>
            <a:r>
              <a:rPr sz="1200" i="1" spc="-5" dirty="0">
                <a:latin typeface="Times New Roman" pitchFamily="18" charset="0"/>
                <a:cs typeface="Times New Roman" pitchFamily="18" charset="0"/>
              </a:rPr>
              <a:t>Région Saharienne</a:t>
            </a:r>
            <a:r>
              <a:rPr sz="1200" i="1" spc="-30" dirty="0">
                <a:latin typeface="Times New Roman" pitchFamily="18" charset="0"/>
                <a:cs typeface="Times New Roman" pitchFamily="18" charset="0"/>
              </a:rPr>
              <a:t> </a:t>
            </a:r>
            <a:r>
              <a:rPr sz="1200" i="1" spc="-5" dirty="0">
                <a:latin typeface="Times New Roman" pitchFamily="18" charset="0"/>
                <a:cs typeface="Times New Roman" pitchFamily="18" charset="0"/>
              </a:rPr>
              <a:t>(87%)</a:t>
            </a:r>
            <a:endParaRPr sz="1200">
              <a:latin typeface="Times New Roman" pitchFamily="18" charset="0"/>
              <a:cs typeface="Times New Roman" pitchFamily="18" charset="0"/>
            </a:endParaRPr>
          </a:p>
          <a:p>
            <a:pPr marL="91440" marR="1402715" indent="-635">
              <a:lnSpc>
                <a:spcPct val="159300"/>
              </a:lnSpc>
              <a:spcBef>
                <a:spcPts val="10"/>
              </a:spcBef>
            </a:pPr>
            <a:r>
              <a:rPr sz="1200" i="1" dirty="0">
                <a:latin typeface="Times New Roman" pitchFamily="18" charset="0"/>
                <a:cs typeface="Times New Roman" pitchFamily="18" charset="0"/>
              </a:rPr>
              <a:t>P &lt; </a:t>
            </a:r>
            <a:r>
              <a:rPr sz="1200" i="1" spc="-5" dirty="0">
                <a:latin typeface="Times New Roman" pitchFamily="18" charset="0"/>
                <a:cs typeface="Times New Roman" pitchFamily="18" charset="0"/>
              </a:rPr>
              <a:t>100  </a:t>
            </a:r>
            <a:r>
              <a:rPr sz="1200" i="1" spc="5" dirty="0">
                <a:latin typeface="Times New Roman" pitchFamily="18" charset="0"/>
                <a:cs typeface="Times New Roman" pitchFamily="18" charset="0"/>
              </a:rPr>
              <a:t>mm </a:t>
            </a:r>
            <a:r>
              <a:rPr sz="1200" i="1" spc="-10" dirty="0">
                <a:latin typeface="Times New Roman" pitchFamily="18" charset="0"/>
                <a:cs typeface="Times New Roman" pitchFamily="18" charset="0"/>
              </a:rPr>
              <a:t>Pop.  </a:t>
            </a:r>
            <a:r>
              <a:rPr sz="1200" i="1" spc="-5" dirty="0">
                <a:latin typeface="Times New Roman" pitchFamily="18" charset="0"/>
                <a:cs typeface="Times New Roman" pitchFamily="18" charset="0"/>
              </a:rPr>
              <a:t>10%</a:t>
            </a:r>
            <a:endParaRPr sz="1200">
              <a:latin typeface="Times New Roman" pitchFamily="18" charset="0"/>
              <a:cs typeface="Times New Roman" pitchFamily="18" charset="0"/>
            </a:endParaRPr>
          </a:p>
        </p:txBody>
      </p:sp>
      <p:sp>
        <p:nvSpPr>
          <p:cNvPr id="11" name="object 11"/>
          <p:cNvSpPr/>
          <p:nvPr/>
        </p:nvSpPr>
        <p:spPr>
          <a:xfrm>
            <a:off x="7345424" y="914400"/>
            <a:ext cx="350776" cy="253682"/>
          </a:xfrm>
          <a:custGeom>
            <a:avLst/>
            <a:gdLst/>
            <a:ahLst/>
            <a:cxnLst/>
            <a:rect l="l" t="t" r="r" b="b"/>
            <a:pathLst>
              <a:path w="300354" h="382269">
                <a:moveTo>
                  <a:pt x="299974" y="0"/>
                </a:moveTo>
                <a:lnTo>
                  <a:pt x="0" y="382270"/>
                </a:lnTo>
              </a:path>
            </a:pathLst>
          </a:custGeom>
          <a:ln w="38100">
            <a:solidFill>
              <a:srgbClr val="0070C0"/>
            </a:solidFill>
          </a:ln>
        </p:spPr>
        <p:txBody>
          <a:bodyPr wrap="square" lIns="0" tIns="0" rIns="0" bIns="0" rtlCol="0"/>
          <a:lstStyle/>
          <a:p>
            <a:endParaRPr/>
          </a:p>
        </p:txBody>
      </p:sp>
      <p:sp>
        <p:nvSpPr>
          <p:cNvPr id="12" name="object 12"/>
          <p:cNvSpPr/>
          <p:nvPr/>
        </p:nvSpPr>
        <p:spPr>
          <a:xfrm>
            <a:off x="7286630" y="1117810"/>
            <a:ext cx="115570" cy="125730"/>
          </a:xfrm>
          <a:custGeom>
            <a:avLst/>
            <a:gdLst/>
            <a:ahLst/>
            <a:cxnLst/>
            <a:rect l="l" t="t" r="r" b="b"/>
            <a:pathLst>
              <a:path w="115570" h="125730">
                <a:moveTo>
                  <a:pt x="25590" y="0"/>
                </a:moveTo>
                <a:lnTo>
                  <a:pt x="0" y="125196"/>
                </a:lnTo>
                <a:lnTo>
                  <a:pt x="115519" y="70561"/>
                </a:lnTo>
                <a:lnTo>
                  <a:pt x="25590" y="0"/>
                </a:lnTo>
                <a:close/>
              </a:path>
            </a:pathLst>
          </a:custGeom>
          <a:solidFill>
            <a:srgbClr val="0070C0"/>
          </a:solidFill>
        </p:spPr>
        <p:txBody>
          <a:bodyPr wrap="square" lIns="0" tIns="0" rIns="0" bIns="0" rtlCol="0"/>
          <a:lstStyle/>
          <a:p>
            <a:endParaRPr/>
          </a:p>
        </p:txBody>
      </p:sp>
      <p:sp>
        <p:nvSpPr>
          <p:cNvPr id="13" name="object 13"/>
          <p:cNvSpPr/>
          <p:nvPr/>
        </p:nvSpPr>
        <p:spPr>
          <a:xfrm>
            <a:off x="6803617" y="1892617"/>
            <a:ext cx="270510" cy="107950"/>
          </a:xfrm>
          <a:custGeom>
            <a:avLst/>
            <a:gdLst/>
            <a:ahLst/>
            <a:cxnLst/>
            <a:rect l="l" t="t" r="r" b="b"/>
            <a:pathLst>
              <a:path w="270509" h="107950">
                <a:moveTo>
                  <a:pt x="270281" y="107632"/>
                </a:moveTo>
                <a:lnTo>
                  <a:pt x="0" y="0"/>
                </a:lnTo>
              </a:path>
            </a:pathLst>
          </a:custGeom>
          <a:ln w="38099">
            <a:solidFill>
              <a:srgbClr val="0070C0"/>
            </a:solidFill>
          </a:ln>
        </p:spPr>
        <p:txBody>
          <a:bodyPr wrap="square" lIns="0" tIns="0" rIns="0" bIns="0" rtlCol="0"/>
          <a:lstStyle/>
          <a:p>
            <a:endParaRPr/>
          </a:p>
        </p:txBody>
      </p:sp>
      <p:sp>
        <p:nvSpPr>
          <p:cNvPr id="14" name="object 14"/>
          <p:cNvSpPr/>
          <p:nvPr/>
        </p:nvSpPr>
        <p:spPr>
          <a:xfrm>
            <a:off x="6715126" y="1846576"/>
            <a:ext cx="127635" cy="106680"/>
          </a:xfrm>
          <a:custGeom>
            <a:avLst/>
            <a:gdLst/>
            <a:ahLst/>
            <a:cxnLst/>
            <a:rect l="l" t="t" r="r" b="b"/>
            <a:pathLst>
              <a:path w="127634" h="106680">
                <a:moveTo>
                  <a:pt x="127330" y="0"/>
                </a:moveTo>
                <a:lnTo>
                  <a:pt x="0" y="10794"/>
                </a:lnTo>
                <a:lnTo>
                  <a:pt x="85039" y="106184"/>
                </a:lnTo>
                <a:lnTo>
                  <a:pt x="127330" y="0"/>
                </a:lnTo>
                <a:close/>
              </a:path>
            </a:pathLst>
          </a:custGeom>
          <a:solidFill>
            <a:srgbClr val="0070C0"/>
          </a:solidFill>
        </p:spPr>
        <p:txBody>
          <a:bodyPr wrap="square" lIns="0" tIns="0" rIns="0" bIns="0" rtlCol="0"/>
          <a:lstStyle/>
          <a:p>
            <a:endParaRPr/>
          </a:p>
        </p:txBody>
      </p:sp>
      <p:sp>
        <p:nvSpPr>
          <p:cNvPr id="15" name="object 15"/>
          <p:cNvSpPr/>
          <p:nvPr/>
        </p:nvSpPr>
        <p:spPr>
          <a:xfrm>
            <a:off x="5486400" y="1143000"/>
            <a:ext cx="433705" cy="521017"/>
          </a:xfrm>
          <a:custGeom>
            <a:avLst/>
            <a:gdLst/>
            <a:ahLst/>
            <a:cxnLst/>
            <a:rect l="l" t="t" r="r" b="b"/>
            <a:pathLst>
              <a:path w="490854" h="306705">
                <a:moveTo>
                  <a:pt x="0" y="0"/>
                </a:moveTo>
                <a:lnTo>
                  <a:pt x="490728" y="306705"/>
                </a:lnTo>
              </a:path>
            </a:pathLst>
          </a:custGeom>
          <a:ln w="38100">
            <a:solidFill>
              <a:srgbClr val="0070C0"/>
            </a:solidFill>
          </a:ln>
        </p:spPr>
        <p:txBody>
          <a:bodyPr wrap="square" lIns="0" tIns="0" rIns="0" bIns="0" rtlCol="0"/>
          <a:lstStyle/>
          <a:p>
            <a:endParaRPr/>
          </a:p>
        </p:txBody>
      </p:sp>
      <p:sp>
        <p:nvSpPr>
          <p:cNvPr id="16" name="object 16"/>
          <p:cNvSpPr/>
          <p:nvPr/>
        </p:nvSpPr>
        <p:spPr>
          <a:xfrm>
            <a:off x="5873539" y="1605455"/>
            <a:ext cx="127635" cy="109220"/>
          </a:xfrm>
          <a:custGeom>
            <a:avLst/>
            <a:gdLst/>
            <a:ahLst/>
            <a:cxnLst/>
            <a:rect l="l" t="t" r="r" b="b"/>
            <a:pathLst>
              <a:path w="127635" h="109219">
                <a:moveTo>
                  <a:pt x="60578" y="0"/>
                </a:moveTo>
                <a:lnTo>
                  <a:pt x="0" y="96926"/>
                </a:lnTo>
                <a:lnTo>
                  <a:pt x="127215" y="109042"/>
                </a:lnTo>
                <a:lnTo>
                  <a:pt x="60578" y="0"/>
                </a:lnTo>
                <a:close/>
              </a:path>
            </a:pathLst>
          </a:custGeom>
          <a:solidFill>
            <a:srgbClr val="0070C0"/>
          </a:solidFill>
        </p:spPr>
        <p:txBody>
          <a:bodyPr wrap="square" lIns="0" tIns="0" rIns="0" bIns="0" rtlCol="0"/>
          <a:lstStyle/>
          <a:p>
            <a:endParaRPr/>
          </a:p>
        </p:txBody>
      </p:sp>
      <p:sp>
        <p:nvSpPr>
          <p:cNvPr id="17" name="object 17"/>
          <p:cNvSpPr txBox="1">
            <a:spLocks noGrp="1"/>
          </p:cNvSpPr>
          <p:nvPr>
            <p:ph type="title"/>
          </p:nvPr>
        </p:nvSpPr>
        <p:spPr>
          <a:xfrm>
            <a:off x="78738" y="76200"/>
            <a:ext cx="4950462"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0000"/>
                </a:solidFill>
                <a:latin typeface="Times New Roman" pitchFamily="18" charset="0"/>
                <a:cs typeface="Times New Roman" pitchFamily="18" charset="0"/>
              </a:rPr>
              <a:t>CONTEXTE </a:t>
            </a:r>
            <a:r>
              <a:rPr sz="2400" spc="-30" dirty="0">
                <a:solidFill>
                  <a:srgbClr val="FF0000"/>
                </a:solidFill>
                <a:latin typeface="Times New Roman" pitchFamily="18" charset="0"/>
                <a:cs typeface="Times New Roman" pitchFamily="18" charset="0"/>
              </a:rPr>
              <a:t>NATUREL </a:t>
            </a:r>
            <a:r>
              <a:rPr sz="2400" spc="-5" dirty="0">
                <a:solidFill>
                  <a:srgbClr val="FF0000"/>
                </a:solidFill>
                <a:latin typeface="Times New Roman" pitchFamily="18" charset="0"/>
                <a:cs typeface="Times New Roman" pitchFamily="18" charset="0"/>
              </a:rPr>
              <a:t>DU</a:t>
            </a:r>
            <a:r>
              <a:rPr sz="2400" spc="5" dirty="0">
                <a:solidFill>
                  <a:srgbClr val="FF0000"/>
                </a:solidFill>
                <a:latin typeface="Times New Roman" pitchFamily="18" charset="0"/>
                <a:cs typeface="Times New Roman" pitchFamily="18" charset="0"/>
              </a:rPr>
              <a:t> </a:t>
            </a:r>
            <a:r>
              <a:rPr sz="2400" spc="-90" dirty="0">
                <a:solidFill>
                  <a:srgbClr val="FF0000"/>
                </a:solidFill>
                <a:latin typeface="Times New Roman" pitchFamily="18" charset="0"/>
                <a:cs typeface="Times New Roman" pitchFamily="18" charset="0"/>
              </a:rPr>
              <a:t>PAYS</a:t>
            </a:r>
          </a:p>
        </p:txBody>
      </p:sp>
      <p:sp>
        <p:nvSpPr>
          <p:cNvPr id="18" name="object 18"/>
          <p:cNvSpPr txBox="1"/>
          <p:nvPr/>
        </p:nvSpPr>
        <p:spPr>
          <a:xfrm>
            <a:off x="78738" y="2057400"/>
            <a:ext cx="4798062" cy="659155"/>
          </a:xfrm>
          <a:prstGeom prst="rect">
            <a:avLst/>
          </a:prstGeom>
        </p:spPr>
        <p:txBody>
          <a:bodyPr vert="horz" wrap="square" lIns="0" tIns="12700" rIns="0" bIns="0" rtlCol="0">
            <a:spAutoFit/>
          </a:bodyPr>
          <a:lstStyle/>
          <a:p>
            <a:pPr marL="12700" marR="5080">
              <a:lnSpc>
                <a:spcPct val="100000"/>
              </a:lnSpc>
              <a:spcBef>
                <a:spcPts val="100"/>
              </a:spcBef>
            </a:pPr>
            <a:r>
              <a:rPr sz="2100" spc="-20" dirty="0">
                <a:latin typeface="Times New Roman" pitchFamily="18" charset="0"/>
                <a:cs typeface="Times New Roman" pitchFamily="18" charset="0"/>
              </a:rPr>
              <a:t>L’Algérie </a:t>
            </a:r>
            <a:r>
              <a:rPr sz="2100" spc="-5" dirty="0">
                <a:latin typeface="Times New Roman" pitchFamily="18" charset="0"/>
                <a:cs typeface="Times New Roman" pitchFamily="18" charset="0"/>
              </a:rPr>
              <a:t>s’étend sur </a:t>
            </a:r>
            <a:r>
              <a:rPr sz="2100" dirty="0">
                <a:latin typeface="Times New Roman" pitchFamily="18" charset="0"/>
                <a:cs typeface="Times New Roman" pitchFamily="18" charset="0"/>
              </a:rPr>
              <a:t>une  </a:t>
            </a:r>
            <a:r>
              <a:rPr sz="2100" spc="-5" dirty="0">
                <a:latin typeface="Times New Roman" pitchFamily="18" charset="0"/>
                <a:cs typeface="Times New Roman" pitchFamily="18" charset="0"/>
              </a:rPr>
              <a:t>superficie </a:t>
            </a:r>
            <a:r>
              <a:rPr sz="2100">
                <a:latin typeface="Times New Roman" pitchFamily="18" charset="0"/>
                <a:cs typeface="Times New Roman" pitchFamily="18" charset="0"/>
              </a:rPr>
              <a:t>de </a:t>
            </a:r>
            <a:r>
              <a:rPr sz="2100" spc="-5" smtClean="0">
                <a:latin typeface="Times New Roman" pitchFamily="18" charset="0"/>
                <a:cs typeface="Times New Roman" pitchFamily="18" charset="0"/>
              </a:rPr>
              <a:t>2</a:t>
            </a:r>
            <a:r>
              <a:rPr sz="2100" spc="-10" smtClean="0">
                <a:latin typeface="Times New Roman" pitchFamily="18" charset="0"/>
                <a:cs typeface="Times New Roman" pitchFamily="18" charset="0"/>
              </a:rPr>
              <a:t>381741</a:t>
            </a:r>
            <a:r>
              <a:rPr sz="2100" spc="-25" smtClean="0">
                <a:latin typeface="Times New Roman" pitchFamily="18" charset="0"/>
                <a:cs typeface="Times New Roman" pitchFamily="18" charset="0"/>
              </a:rPr>
              <a:t> </a:t>
            </a:r>
            <a:r>
              <a:rPr sz="2100" spc="-10" dirty="0">
                <a:latin typeface="Times New Roman" pitchFamily="18" charset="0"/>
                <a:cs typeface="Times New Roman" pitchFamily="18" charset="0"/>
              </a:rPr>
              <a:t>km</a:t>
            </a:r>
            <a:r>
              <a:rPr sz="2100" spc="-10" baseline="30000" dirty="0">
                <a:latin typeface="Times New Roman" pitchFamily="18" charset="0"/>
                <a:cs typeface="Times New Roman" pitchFamily="18" charset="0"/>
              </a:rPr>
              <a:t>2</a:t>
            </a:r>
            <a:endParaRPr sz="2100" baseline="30000">
              <a:latin typeface="Times New Roman" pitchFamily="18" charset="0"/>
              <a:cs typeface="Times New Roman" pitchFamily="18" charset="0"/>
            </a:endParaRPr>
          </a:p>
        </p:txBody>
      </p:sp>
      <p:sp>
        <p:nvSpPr>
          <p:cNvPr id="19" name="object 19"/>
          <p:cNvSpPr txBox="1"/>
          <p:nvPr/>
        </p:nvSpPr>
        <p:spPr>
          <a:xfrm>
            <a:off x="78657" y="2819400"/>
            <a:ext cx="4563110" cy="1551066"/>
          </a:xfrm>
          <a:prstGeom prst="rect">
            <a:avLst/>
          </a:prstGeom>
        </p:spPr>
        <p:txBody>
          <a:bodyPr vert="horz" wrap="square" lIns="0" tIns="12065" rIns="0" bIns="0" rtlCol="0">
            <a:spAutoFit/>
          </a:bodyPr>
          <a:lstStyle/>
          <a:p>
            <a:pPr marL="12700" marR="5080">
              <a:lnSpc>
                <a:spcPct val="100000"/>
              </a:lnSpc>
              <a:spcBef>
                <a:spcPts val="95"/>
              </a:spcBef>
              <a:buFont typeface="Arial"/>
              <a:buChar char="•"/>
              <a:tabLst>
                <a:tab pos="198755" algn="l"/>
              </a:tabLst>
            </a:pPr>
            <a:r>
              <a:rPr sz="2000" spc="-5" dirty="0">
                <a:latin typeface="Times New Roman" pitchFamily="18" charset="0"/>
                <a:cs typeface="Times New Roman" pitchFamily="18" charset="0"/>
              </a:rPr>
              <a:t>87% du territoire (2,08 millions de km</a:t>
            </a:r>
            <a:r>
              <a:rPr sz="2000" spc="-7" baseline="26455" dirty="0">
                <a:latin typeface="Times New Roman" pitchFamily="18" charset="0"/>
                <a:cs typeface="Times New Roman" pitchFamily="18" charset="0"/>
              </a:rPr>
              <a:t>2</a:t>
            </a:r>
            <a:r>
              <a:rPr sz="2000" spc="-5" dirty="0">
                <a:latin typeface="Times New Roman" pitchFamily="18" charset="0"/>
                <a:cs typeface="Times New Roman" pitchFamily="18" charset="0"/>
              </a:rPr>
              <a:t>)  correspond à </a:t>
            </a:r>
            <a:r>
              <a:rPr sz="2000" spc="-10" dirty="0">
                <a:latin typeface="Times New Roman" pitchFamily="18" charset="0"/>
                <a:cs typeface="Times New Roman" pitchFamily="18" charset="0"/>
              </a:rPr>
              <a:t>une </a:t>
            </a:r>
            <a:r>
              <a:rPr sz="2000" spc="-5" dirty="0">
                <a:latin typeface="Times New Roman" pitchFamily="18" charset="0"/>
                <a:cs typeface="Times New Roman" pitchFamily="18" charset="0"/>
              </a:rPr>
              <a:t>zone désertique (Sahara), </a:t>
            </a:r>
            <a:r>
              <a:rPr sz="2000" spc="-10" dirty="0">
                <a:latin typeface="Times New Roman" pitchFamily="18" charset="0"/>
                <a:cs typeface="Times New Roman" pitchFamily="18" charset="0"/>
              </a:rPr>
              <a:t>où  </a:t>
            </a:r>
            <a:r>
              <a:rPr sz="2000" spc="-5" dirty="0">
                <a:latin typeface="Times New Roman" pitchFamily="18" charset="0"/>
                <a:cs typeface="Times New Roman" pitchFamily="18" charset="0"/>
              </a:rPr>
              <a:t>les précipitations sont quasi nulles mais </a:t>
            </a:r>
            <a:r>
              <a:rPr sz="2000" spc="-10" dirty="0">
                <a:latin typeface="Times New Roman" pitchFamily="18" charset="0"/>
                <a:cs typeface="Times New Roman" pitchFamily="18" charset="0"/>
              </a:rPr>
              <a:t>qui  </a:t>
            </a:r>
            <a:r>
              <a:rPr sz="2000" spc="-5" dirty="0">
                <a:latin typeface="Times New Roman" pitchFamily="18" charset="0"/>
                <a:cs typeface="Times New Roman" pitchFamily="18" charset="0"/>
              </a:rPr>
              <a:t>recèle d’importantes </a:t>
            </a:r>
            <a:r>
              <a:rPr sz="2000" spc="-10" dirty="0">
                <a:latin typeface="Times New Roman" pitchFamily="18" charset="0"/>
                <a:cs typeface="Times New Roman" pitchFamily="18" charset="0"/>
              </a:rPr>
              <a:t>réserves </a:t>
            </a:r>
            <a:r>
              <a:rPr sz="2000" spc="-5" dirty="0">
                <a:latin typeface="Times New Roman" pitchFamily="18" charset="0"/>
                <a:cs typeface="Times New Roman" pitchFamily="18" charset="0"/>
              </a:rPr>
              <a:t>en eau  souterraines, fossiles, </a:t>
            </a:r>
            <a:r>
              <a:rPr sz="2000" spc="-10" dirty="0">
                <a:latin typeface="Times New Roman" pitchFamily="18" charset="0"/>
                <a:cs typeface="Times New Roman" pitchFamily="18" charset="0"/>
              </a:rPr>
              <a:t>non</a:t>
            </a:r>
            <a:r>
              <a:rPr sz="2000" spc="85" dirty="0">
                <a:latin typeface="Times New Roman" pitchFamily="18" charset="0"/>
                <a:cs typeface="Times New Roman" pitchFamily="18" charset="0"/>
              </a:rPr>
              <a:t> </a:t>
            </a:r>
            <a:r>
              <a:rPr sz="2000" spc="-10" dirty="0">
                <a:latin typeface="Times New Roman" pitchFamily="18" charset="0"/>
                <a:cs typeface="Times New Roman" pitchFamily="18" charset="0"/>
              </a:rPr>
              <a:t>renouvelables.</a:t>
            </a:r>
            <a:endParaRPr sz="2000">
              <a:latin typeface="Times New Roman" pitchFamily="18" charset="0"/>
              <a:cs typeface="Times New Roman" pitchFamily="18" charset="0"/>
            </a:endParaRPr>
          </a:p>
        </p:txBody>
      </p:sp>
      <p:sp>
        <p:nvSpPr>
          <p:cNvPr id="20" name="object 20"/>
          <p:cNvSpPr txBox="1"/>
          <p:nvPr/>
        </p:nvSpPr>
        <p:spPr>
          <a:xfrm>
            <a:off x="115570" y="4572000"/>
            <a:ext cx="4532630" cy="1243289"/>
          </a:xfrm>
          <a:prstGeom prst="rect">
            <a:avLst/>
          </a:prstGeom>
        </p:spPr>
        <p:txBody>
          <a:bodyPr vert="horz" wrap="square" lIns="0" tIns="12065" rIns="0" bIns="0" rtlCol="0">
            <a:spAutoFit/>
          </a:bodyPr>
          <a:lstStyle/>
          <a:p>
            <a:pPr marL="12700" marR="5080" algn="just">
              <a:lnSpc>
                <a:spcPct val="100000"/>
              </a:lnSpc>
              <a:spcBef>
                <a:spcPts val="95"/>
              </a:spcBef>
              <a:buFont typeface="Arial"/>
              <a:buChar char="•"/>
              <a:tabLst>
                <a:tab pos="198755" algn="l"/>
              </a:tabLst>
            </a:pPr>
            <a:r>
              <a:rPr sz="2000" spc="-5" dirty="0">
                <a:latin typeface="Times New Roman" pitchFamily="18" charset="0"/>
                <a:cs typeface="Times New Roman" pitchFamily="18" charset="0"/>
              </a:rPr>
              <a:t>Seules les régions Nord : 300 000 </a:t>
            </a:r>
            <a:r>
              <a:rPr sz="2000" dirty="0">
                <a:latin typeface="Times New Roman" pitchFamily="18" charset="0"/>
                <a:cs typeface="Times New Roman" pitchFamily="18" charset="0"/>
              </a:rPr>
              <a:t>km</a:t>
            </a:r>
            <a:r>
              <a:rPr sz="2000" baseline="26455" dirty="0">
                <a:latin typeface="Times New Roman" pitchFamily="18" charset="0"/>
                <a:cs typeface="Times New Roman" pitchFamily="18" charset="0"/>
              </a:rPr>
              <a:t>2 </a:t>
            </a:r>
            <a:r>
              <a:rPr sz="2000" spc="-5">
                <a:latin typeface="Times New Roman" pitchFamily="18" charset="0"/>
                <a:cs typeface="Times New Roman" pitchFamily="18" charset="0"/>
              </a:rPr>
              <a:t>(</a:t>
            </a:r>
            <a:r>
              <a:rPr sz="2000" spc="-5" smtClean="0">
                <a:latin typeface="Times New Roman" pitchFamily="18" charset="0"/>
                <a:cs typeface="Times New Roman" pitchFamily="18" charset="0"/>
              </a:rPr>
              <a:t>13%  </a:t>
            </a:r>
            <a:r>
              <a:rPr sz="2000" spc="-5" dirty="0">
                <a:latin typeface="Times New Roman" pitchFamily="18" charset="0"/>
                <a:cs typeface="Times New Roman" pitchFamily="18" charset="0"/>
              </a:rPr>
              <a:t>de la superficie totale du </a:t>
            </a:r>
            <a:r>
              <a:rPr sz="2000" spc="-15" dirty="0">
                <a:latin typeface="Times New Roman" pitchFamily="18" charset="0"/>
                <a:cs typeface="Times New Roman" pitchFamily="18" charset="0"/>
              </a:rPr>
              <a:t>pays) </a:t>
            </a:r>
            <a:r>
              <a:rPr sz="2000" spc="-5" dirty="0">
                <a:latin typeface="Times New Roman" pitchFamily="18" charset="0"/>
                <a:cs typeface="Times New Roman" pitchFamily="18" charset="0"/>
              </a:rPr>
              <a:t>, disposent de  ressources en eaux superficielles et  souterraines</a:t>
            </a:r>
            <a:r>
              <a:rPr sz="2000" spc="15" dirty="0">
                <a:latin typeface="Times New Roman" pitchFamily="18" charset="0"/>
                <a:cs typeface="Times New Roman" pitchFamily="18" charset="0"/>
              </a:rPr>
              <a:t> </a:t>
            </a:r>
            <a:r>
              <a:rPr sz="2000" spc="-10" dirty="0">
                <a:latin typeface="Times New Roman" pitchFamily="18" charset="0"/>
                <a:cs typeface="Times New Roman" pitchFamily="18" charset="0"/>
              </a:rPr>
              <a:t>renouvelables.</a:t>
            </a:r>
            <a:endParaRPr sz="2000">
              <a:latin typeface="Times New Roman" pitchFamily="18" charset="0"/>
              <a:cs typeface="Times New Roman" pitchFamily="18" charset="0"/>
            </a:endParaRPr>
          </a:p>
        </p:txBody>
      </p:sp>
      <p:sp>
        <p:nvSpPr>
          <p:cNvPr id="21" name="object 21"/>
          <p:cNvSpPr txBox="1"/>
          <p:nvPr/>
        </p:nvSpPr>
        <p:spPr>
          <a:xfrm>
            <a:off x="78814" y="649022"/>
            <a:ext cx="3807386" cy="627736"/>
          </a:xfrm>
          <a:prstGeom prst="rect">
            <a:avLst/>
          </a:prstGeom>
        </p:spPr>
        <p:txBody>
          <a:bodyPr vert="horz" wrap="square" lIns="0" tIns="12065" rIns="0" bIns="0" rtlCol="0">
            <a:spAutoFit/>
          </a:bodyPr>
          <a:lstStyle/>
          <a:p>
            <a:pPr marL="12700" marR="5080">
              <a:lnSpc>
                <a:spcPct val="100000"/>
              </a:lnSpc>
              <a:spcBef>
                <a:spcPts val="95"/>
              </a:spcBef>
              <a:buSzPct val="93750"/>
              <a:buFont typeface="Arial"/>
              <a:buChar char="•"/>
              <a:tabLst>
                <a:tab pos="84455" algn="l"/>
              </a:tabLst>
            </a:pPr>
            <a:r>
              <a:rPr sz="2000" spc="-5" dirty="0">
                <a:latin typeface="Times New Roman" pitchFamily="18" charset="0"/>
                <a:cs typeface="Times New Roman" pitchFamily="18" charset="0"/>
              </a:rPr>
              <a:t>Les ressources sont limitées,  </a:t>
            </a:r>
            <a:r>
              <a:rPr sz="2000" spc="-10" dirty="0">
                <a:latin typeface="Times New Roman" pitchFamily="18" charset="0"/>
                <a:cs typeface="Times New Roman" pitchFamily="18" charset="0"/>
              </a:rPr>
              <a:t>vulnérables, </a:t>
            </a:r>
            <a:r>
              <a:rPr sz="2000" spc="-5" dirty="0">
                <a:latin typeface="Times New Roman" pitchFamily="18" charset="0"/>
                <a:cs typeface="Times New Roman" pitchFamily="18" charset="0"/>
              </a:rPr>
              <a:t>inégalement  réparties,</a:t>
            </a:r>
            <a:endParaRPr sz="2000">
              <a:latin typeface="Times New Roman" pitchFamily="18" charset="0"/>
              <a:cs typeface="Times New Roman" pitchFamily="18" charset="0"/>
            </a:endParaRPr>
          </a:p>
        </p:txBody>
      </p:sp>
      <p:sp>
        <p:nvSpPr>
          <p:cNvPr id="22" name="object 22"/>
          <p:cNvSpPr txBox="1"/>
          <p:nvPr/>
        </p:nvSpPr>
        <p:spPr>
          <a:xfrm>
            <a:off x="78814" y="1371600"/>
            <a:ext cx="4721786" cy="627736"/>
          </a:xfrm>
          <a:prstGeom prst="rect">
            <a:avLst/>
          </a:prstGeom>
        </p:spPr>
        <p:txBody>
          <a:bodyPr vert="horz" wrap="square" lIns="0" tIns="12065" rIns="0" bIns="0" rtlCol="0">
            <a:spAutoFit/>
          </a:bodyPr>
          <a:lstStyle/>
          <a:p>
            <a:pPr marL="12700" marR="5080">
              <a:lnSpc>
                <a:spcPct val="100000"/>
              </a:lnSpc>
              <a:spcBef>
                <a:spcPts val="95"/>
              </a:spcBef>
              <a:buSzPct val="93750"/>
              <a:buFont typeface="Arial"/>
              <a:buChar char="•"/>
              <a:tabLst>
                <a:tab pos="84455" algn="l"/>
              </a:tabLst>
            </a:pPr>
            <a:r>
              <a:rPr sz="2000" spc="-5" dirty="0">
                <a:latin typeface="Times New Roman" pitchFamily="18" charset="0"/>
                <a:cs typeface="Times New Roman" pitchFamily="18" charset="0"/>
              </a:rPr>
              <a:t>La disponibilité en eau par  habitant estimée à </a:t>
            </a:r>
            <a:r>
              <a:rPr sz="2000" spc="-10" dirty="0">
                <a:latin typeface="Times New Roman" pitchFamily="18" charset="0"/>
                <a:cs typeface="Times New Roman" pitchFamily="18" charset="0"/>
              </a:rPr>
              <a:t>environ  </a:t>
            </a:r>
            <a:r>
              <a:rPr sz="2000" spc="-5" dirty="0">
                <a:latin typeface="Times New Roman" pitchFamily="18" charset="0"/>
                <a:cs typeface="Times New Roman" pitchFamily="18" charset="0"/>
              </a:rPr>
              <a:t>500 m</a:t>
            </a:r>
            <a:r>
              <a:rPr sz="2000" spc="-5" baseline="30000" dirty="0">
                <a:latin typeface="Times New Roman" pitchFamily="18" charset="0"/>
                <a:cs typeface="Times New Roman" pitchFamily="18" charset="0"/>
              </a:rPr>
              <a:t>3</a:t>
            </a:r>
            <a:r>
              <a:rPr sz="2000" spc="-5" dirty="0">
                <a:latin typeface="Times New Roman" pitchFamily="18" charset="0"/>
                <a:cs typeface="Times New Roman" pitchFamily="18" charset="0"/>
              </a:rPr>
              <a:t>/ hab. /</a:t>
            </a:r>
            <a:r>
              <a:rPr sz="2000" spc="40" dirty="0">
                <a:latin typeface="Times New Roman" pitchFamily="18" charset="0"/>
                <a:cs typeface="Times New Roman" pitchFamily="18" charset="0"/>
              </a:rPr>
              <a:t> </a:t>
            </a:r>
            <a:r>
              <a:rPr sz="2000" spc="-5" dirty="0">
                <a:latin typeface="Times New Roman" pitchFamily="18" charset="0"/>
                <a:cs typeface="Times New Roman" pitchFamily="18" charset="0"/>
              </a:rPr>
              <a:t>an,</a:t>
            </a:r>
            <a:endParaRP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24601" y="609600"/>
            <a:ext cx="2819399" cy="184669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0270" y="492506"/>
            <a:ext cx="6130290" cy="1885773"/>
          </a:xfrm>
          <a:prstGeom prst="rect">
            <a:avLst/>
          </a:prstGeom>
        </p:spPr>
        <p:txBody>
          <a:bodyPr vert="horz" wrap="square" lIns="0" tIns="13335" rIns="0" bIns="0" rtlCol="0">
            <a:spAutoFit/>
          </a:bodyPr>
          <a:lstStyle/>
          <a:p>
            <a:pPr marL="160020" marR="1134745" indent="-114300" algn="just">
              <a:lnSpc>
                <a:spcPct val="100000"/>
              </a:lnSpc>
              <a:spcBef>
                <a:spcPts val="105"/>
              </a:spcBef>
            </a:pPr>
            <a:r>
              <a:rPr sz="2200" dirty="0">
                <a:latin typeface="Times New Roman" pitchFamily="18" charset="0"/>
                <a:cs typeface="Times New Roman" pitchFamily="18" charset="0"/>
              </a:rPr>
              <a:t>- Un </a:t>
            </a:r>
            <a:r>
              <a:rPr sz="2200" spc="-5" dirty="0">
                <a:latin typeface="Times New Roman" pitchFamily="18" charset="0"/>
                <a:cs typeface="Times New Roman" pitchFamily="18" charset="0"/>
              </a:rPr>
              <a:t>climat </a:t>
            </a:r>
            <a:r>
              <a:rPr sz="2200" dirty="0">
                <a:latin typeface="Times New Roman" pitchFamily="18" charset="0"/>
                <a:cs typeface="Times New Roman" pitchFamily="18" charset="0"/>
              </a:rPr>
              <a:t>de type </a:t>
            </a:r>
            <a:r>
              <a:rPr sz="2200" spc="-10" dirty="0">
                <a:latin typeface="Times New Roman" pitchFamily="18" charset="0"/>
                <a:cs typeface="Times New Roman" pitchFamily="18" charset="0"/>
              </a:rPr>
              <a:t>méditerranéen </a:t>
            </a:r>
            <a:r>
              <a:rPr sz="2200" dirty="0">
                <a:latin typeface="Times New Roman" pitchFamily="18" charset="0"/>
                <a:cs typeface="Times New Roman" pitchFamily="18" charset="0"/>
              </a:rPr>
              <a:t>sur </a:t>
            </a:r>
            <a:r>
              <a:rPr sz="2200" spc="-10" dirty="0">
                <a:latin typeface="Times New Roman" pitchFamily="18" charset="0"/>
                <a:cs typeface="Times New Roman" pitchFamily="18" charset="0"/>
              </a:rPr>
              <a:t>toute </a:t>
            </a:r>
            <a:r>
              <a:rPr sz="2200" spc="-5" dirty="0">
                <a:latin typeface="Times New Roman" pitchFamily="18" charset="0"/>
                <a:cs typeface="Times New Roman" pitchFamily="18" charset="0"/>
              </a:rPr>
              <a:t>la  </a:t>
            </a:r>
            <a:r>
              <a:rPr sz="2200" spc="-15" dirty="0">
                <a:latin typeface="Times New Roman" pitchFamily="18" charset="0"/>
                <a:cs typeface="Times New Roman" pitchFamily="18" charset="0"/>
              </a:rPr>
              <a:t>frange </a:t>
            </a:r>
            <a:r>
              <a:rPr sz="2200" spc="-10" dirty="0">
                <a:latin typeface="Times New Roman" pitchFamily="18" charset="0"/>
                <a:cs typeface="Times New Roman" pitchFamily="18" charset="0"/>
              </a:rPr>
              <a:t>nord </a:t>
            </a:r>
            <a:r>
              <a:rPr sz="2200" dirty="0">
                <a:latin typeface="Times New Roman" pitchFamily="18" charset="0"/>
                <a:cs typeface="Times New Roman" pitchFamily="18" charset="0"/>
              </a:rPr>
              <a:t>qui </a:t>
            </a:r>
            <a:r>
              <a:rPr sz="2200" spc="-5" dirty="0">
                <a:latin typeface="Times New Roman" pitchFamily="18" charset="0"/>
                <a:cs typeface="Times New Roman" pitchFamily="18" charset="0"/>
              </a:rPr>
              <a:t>englobe le</a:t>
            </a:r>
            <a:r>
              <a:rPr sz="2200" spc="-10" dirty="0">
                <a:latin typeface="Times New Roman" pitchFamily="18" charset="0"/>
                <a:cs typeface="Times New Roman" pitchFamily="18" charset="0"/>
              </a:rPr>
              <a:t> </a:t>
            </a:r>
            <a:r>
              <a:rPr sz="2200" spc="-15" dirty="0">
                <a:latin typeface="Times New Roman" pitchFamily="18" charset="0"/>
                <a:cs typeface="Times New Roman" pitchFamily="18" charset="0"/>
              </a:rPr>
              <a:t>littoral</a:t>
            </a:r>
            <a:endParaRPr sz="2200">
              <a:latin typeface="Times New Roman" pitchFamily="18" charset="0"/>
              <a:cs typeface="Times New Roman" pitchFamily="18" charset="0"/>
            </a:endParaRPr>
          </a:p>
          <a:p>
            <a:pPr marL="212090" indent="-199390" algn="just">
              <a:lnSpc>
                <a:spcPct val="100000"/>
              </a:lnSpc>
              <a:spcBef>
                <a:spcPts val="1435"/>
              </a:spcBef>
              <a:buSzPct val="80000"/>
              <a:buChar char="-"/>
              <a:tabLst>
                <a:tab pos="212090" algn="l"/>
                <a:tab pos="212725" algn="l"/>
              </a:tabLst>
            </a:pPr>
            <a:r>
              <a:rPr sz="2200" dirty="0">
                <a:latin typeface="Times New Roman" pitchFamily="18" charset="0"/>
                <a:cs typeface="Times New Roman" pitchFamily="18" charset="0"/>
              </a:rPr>
              <a:t>Un </a:t>
            </a:r>
            <a:r>
              <a:rPr sz="2200" spc="-5" dirty="0">
                <a:latin typeface="Times New Roman" pitchFamily="18" charset="0"/>
                <a:cs typeface="Times New Roman" pitchFamily="18" charset="0"/>
              </a:rPr>
              <a:t>climat semi-aride </a:t>
            </a:r>
            <a:r>
              <a:rPr sz="2200" spc="-10" dirty="0">
                <a:latin typeface="Times New Roman" pitchFamily="18" charset="0"/>
                <a:cs typeface="Times New Roman" pitchFamily="18" charset="0"/>
              </a:rPr>
              <a:t>continental </a:t>
            </a:r>
            <a:r>
              <a:rPr sz="2200" dirty="0">
                <a:latin typeface="Times New Roman" pitchFamily="18" charset="0"/>
                <a:cs typeface="Times New Roman" pitchFamily="18" charset="0"/>
              </a:rPr>
              <a:t>sur </a:t>
            </a:r>
            <a:r>
              <a:rPr sz="2200" spc="-5" dirty="0">
                <a:latin typeface="Times New Roman" pitchFamily="18" charset="0"/>
                <a:cs typeface="Times New Roman" pitchFamily="18" charset="0"/>
              </a:rPr>
              <a:t>les </a:t>
            </a:r>
            <a:r>
              <a:rPr sz="2200" spc="-5">
                <a:latin typeface="Times New Roman" pitchFamily="18" charset="0"/>
                <a:cs typeface="Times New Roman" pitchFamily="18" charset="0"/>
              </a:rPr>
              <a:t>hauts </a:t>
            </a:r>
            <a:r>
              <a:rPr sz="2200" spc="-10" smtClean="0">
                <a:latin typeface="Times New Roman" pitchFamily="18" charset="0"/>
                <a:cs typeface="Times New Roman" pitchFamily="18" charset="0"/>
              </a:rPr>
              <a:t>plateaux</a:t>
            </a:r>
            <a:r>
              <a:rPr lang="fr-FR" sz="2200" spc="-40" dirty="0" smtClean="0">
                <a:latin typeface="Times New Roman" pitchFamily="18" charset="0"/>
                <a:cs typeface="Times New Roman" pitchFamily="18" charset="0"/>
              </a:rPr>
              <a:t>.</a:t>
            </a:r>
            <a:endParaRPr sz="2200">
              <a:latin typeface="Times New Roman" pitchFamily="18" charset="0"/>
              <a:cs typeface="Times New Roman" pitchFamily="18" charset="0"/>
            </a:endParaRPr>
          </a:p>
          <a:p>
            <a:pPr marL="204470" indent="-191770" algn="just">
              <a:lnSpc>
                <a:spcPct val="100000"/>
              </a:lnSpc>
              <a:spcBef>
                <a:spcPts val="5"/>
              </a:spcBef>
              <a:buChar char="-"/>
              <a:tabLst>
                <a:tab pos="205104" algn="l"/>
              </a:tabLst>
            </a:pPr>
            <a:r>
              <a:rPr sz="2200" dirty="0">
                <a:latin typeface="Times New Roman" pitchFamily="18" charset="0"/>
                <a:cs typeface="Times New Roman" pitchFamily="18" charset="0"/>
              </a:rPr>
              <a:t>Un </a:t>
            </a:r>
            <a:r>
              <a:rPr sz="2200" spc="-5" dirty="0">
                <a:latin typeface="Times New Roman" pitchFamily="18" charset="0"/>
                <a:cs typeface="Times New Roman" pitchFamily="18" charset="0"/>
              </a:rPr>
              <a:t>climat </a:t>
            </a:r>
            <a:r>
              <a:rPr sz="2200" dirty="0">
                <a:latin typeface="Times New Roman" pitchFamily="18" charset="0"/>
                <a:cs typeface="Times New Roman" pitchFamily="18" charset="0"/>
              </a:rPr>
              <a:t>désertique dans </a:t>
            </a:r>
            <a:r>
              <a:rPr sz="2200" spc="-5" dirty="0">
                <a:latin typeface="Times New Roman" pitchFamily="18" charset="0"/>
                <a:cs typeface="Times New Roman" pitchFamily="18" charset="0"/>
              </a:rPr>
              <a:t>le </a:t>
            </a:r>
            <a:r>
              <a:rPr sz="2200" spc="-15" dirty="0">
                <a:latin typeface="Times New Roman" pitchFamily="18" charset="0"/>
                <a:cs typeface="Times New Roman" pitchFamily="18" charset="0"/>
              </a:rPr>
              <a:t>grand </a:t>
            </a:r>
            <a:r>
              <a:rPr sz="2200" dirty="0">
                <a:latin typeface="Times New Roman" pitchFamily="18" charset="0"/>
                <a:cs typeface="Times New Roman" pitchFamily="18" charset="0"/>
              </a:rPr>
              <a:t>sud</a:t>
            </a:r>
            <a:r>
              <a:rPr sz="2200" spc="-35" dirty="0">
                <a:latin typeface="Times New Roman" pitchFamily="18" charset="0"/>
                <a:cs typeface="Times New Roman" pitchFamily="18" charset="0"/>
              </a:rPr>
              <a:t> </a:t>
            </a:r>
            <a:r>
              <a:rPr sz="2200" spc="-5" dirty="0">
                <a:latin typeface="Times New Roman" pitchFamily="18" charset="0"/>
                <a:cs typeface="Times New Roman" pitchFamily="18" charset="0"/>
              </a:rPr>
              <a:t>saharien</a:t>
            </a:r>
            <a:endParaRPr sz="2200">
              <a:latin typeface="Times New Roman" pitchFamily="18" charset="0"/>
              <a:cs typeface="Times New Roman" pitchFamily="18" charset="0"/>
            </a:endParaRPr>
          </a:p>
        </p:txBody>
      </p:sp>
      <p:sp>
        <p:nvSpPr>
          <p:cNvPr id="4" name="object 4"/>
          <p:cNvSpPr txBox="1"/>
          <p:nvPr/>
        </p:nvSpPr>
        <p:spPr>
          <a:xfrm>
            <a:off x="150177" y="2667000"/>
            <a:ext cx="8841423" cy="3736920"/>
          </a:xfrm>
          <a:prstGeom prst="rect">
            <a:avLst/>
          </a:prstGeom>
        </p:spPr>
        <p:txBody>
          <a:bodyPr vert="horz" wrap="square" lIns="0" tIns="12700" rIns="0" bIns="0" rtlCol="0">
            <a:spAutoFit/>
          </a:bodyPr>
          <a:lstStyle/>
          <a:p>
            <a:pPr marL="12700">
              <a:lnSpc>
                <a:spcPct val="100000"/>
              </a:lnSpc>
              <a:spcBef>
                <a:spcPts val="100"/>
              </a:spcBef>
            </a:pPr>
            <a:r>
              <a:rPr sz="2200" b="1" spc="-5" dirty="0">
                <a:latin typeface="Times New Roman" pitchFamily="18" charset="0"/>
                <a:cs typeface="Times New Roman" pitchFamily="18" charset="0"/>
              </a:rPr>
              <a:t>Les potentialités</a:t>
            </a:r>
            <a:r>
              <a:rPr sz="2200" b="1" spc="-20" dirty="0">
                <a:latin typeface="Times New Roman" pitchFamily="18" charset="0"/>
                <a:cs typeface="Times New Roman" pitchFamily="18" charset="0"/>
              </a:rPr>
              <a:t> </a:t>
            </a:r>
            <a:r>
              <a:rPr sz="2200" b="1" dirty="0">
                <a:latin typeface="Times New Roman" pitchFamily="18" charset="0"/>
                <a:cs typeface="Times New Roman" pitchFamily="18" charset="0"/>
              </a:rPr>
              <a:t>:</a:t>
            </a:r>
            <a:endParaRPr sz="2200">
              <a:latin typeface="Times New Roman" pitchFamily="18" charset="0"/>
              <a:cs typeface="Times New Roman" pitchFamily="18" charset="0"/>
            </a:endParaRPr>
          </a:p>
          <a:p>
            <a:pPr>
              <a:lnSpc>
                <a:spcPct val="100000"/>
              </a:lnSpc>
              <a:spcBef>
                <a:spcPts val="25"/>
              </a:spcBef>
            </a:pPr>
            <a:endParaRPr sz="2200">
              <a:latin typeface="Times New Roman" pitchFamily="18" charset="0"/>
              <a:cs typeface="Times New Roman" pitchFamily="18" charset="0"/>
            </a:endParaRPr>
          </a:p>
          <a:p>
            <a:pPr marL="155575" marR="22860">
              <a:lnSpc>
                <a:spcPct val="100000"/>
              </a:lnSpc>
            </a:pPr>
            <a:r>
              <a:rPr sz="2200" b="1" spc="-10" dirty="0">
                <a:latin typeface="Times New Roman" pitchFamily="18" charset="0"/>
                <a:cs typeface="Times New Roman" pitchFamily="18" charset="0"/>
              </a:rPr>
              <a:t>Potentialités </a:t>
            </a:r>
            <a:r>
              <a:rPr sz="2200" b="1" spc="-5" dirty="0">
                <a:latin typeface="Times New Roman" pitchFamily="18" charset="0"/>
                <a:cs typeface="Times New Roman" pitchFamily="18" charset="0"/>
              </a:rPr>
              <a:t>globales: …………………………..………………...18.5milliards </a:t>
            </a:r>
            <a:r>
              <a:rPr sz="2200" b="1" dirty="0">
                <a:latin typeface="Times New Roman" pitchFamily="18" charset="0"/>
                <a:cs typeface="Times New Roman" pitchFamily="18" charset="0"/>
              </a:rPr>
              <a:t>de </a:t>
            </a:r>
            <a:r>
              <a:rPr sz="2200" b="1" spc="10">
                <a:latin typeface="Times New Roman" pitchFamily="18" charset="0"/>
                <a:cs typeface="Times New Roman" pitchFamily="18" charset="0"/>
              </a:rPr>
              <a:t>m</a:t>
            </a:r>
            <a:r>
              <a:rPr sz="2200" b="1" spc="15" baseline="25641">
                <a:latin typeface="Times New Roman" pitchFamily="18" charset="0"/>
                <a:cs typeface="Times New Roman" pitchFamily="18" charset="0"/>
              </a:rPr>
              <a:t>3  </a:t>
            </a:r>
            <a:endParaRPr lang="fr-FR" sz="2200" b="1" spc="15" baseline="25641" dirty="0" smtClean="0">
              <a:latin typeface="Times New Roman" pitchFamily="18" charset="0"/>
              <a:cs typeface="Times New Roman" pitchFamily="18" charset="0"/>
            </a:endParaRPr>
          </a:p>
          <a:p>
            <a:pPr marL="155575" marR="22860">
              <a:lnSpc>
                <a:spcPct val="100000"/>
              </a:lnSpc>
            </a:pPr>
            <a:r>
              <a:rPr sz="2200" spc="-10" smtClean="0">
                <a:latin typeface="Times New Roman" pitchFamily="18" charset="0"/>
                <a:cs typeface="Times New Roman" pitchFamily="18" charset="0"/>
              </a:rPr>
              <a:t>Potentialités </a:t>
            </a:r>
            <a:r>
              <a:rPr sz="2200" spc="-5" dirty="0">
                <a:latin typeface="Times New Roman" pitchFamily="18" charset="0"/>
                <a:cs typeface="Times New Roman" pitchFamily="18" charset="0"/>
              </a:rPr>
              <a:t>en </a:t>
            </a:r>
            <a:r>
              <a:rPr sz="2200" dirty="0">
                <a:latin typeface="Times New Roman" pitchFamily="18" charset="0"/>
                <a:cs typeface="Times New Roman" pitchFamily="18" charset="0"/>
              </a:rPr>
              <a:t>eau de </a:t>
            </a:r>
            <a:r>
              <a:rPr sz="2200" spc="-10">
                <a:latin typeface="Times New Roman" pitchFamily="18" charset="0"/>
                <a:cs typeface="Times New Roman" pitchFamily="18" charset="0"/>
              </a:rPr>
              <a:t>surface </a:t>
            </a:r>
            <a:r>
              <a:rPr sz="2200" spc="-10" smtClean="0">
                <a:latin typeface="Times New Roman" pitchFamily="18" charset="0"/>
                <a:cs typeface="Times New Roman" pitchFamily="18" charset="0"/>
              </a:rPr>
              <a:t>:...................................</a:t>
            </a:r>
            <a:r>
              <a:rPr lang="fr-FR" sz="2200" spc="-10" dirty="0" smtClean="0">
                <a:latin typeface="Times New Roman" pitchFamily="18" charset="0"/>
                <a:cs typeface="Times New Roman" pitchFamily="18" charset="0"/>
              </a:rPr>
              <a:t>.....</a:t>
            </a:r>
            <a:r>
              <a:rPr sz="2200" spc="-10" smtClean="0">
                <a:latin typeface="Times New Roman" pitchFamily="18" charset="0"/>
                <a:cs typeface="Times New Roman" pitchFamily="18" charset="0"/>
              </a:rPr>
              <a:t>..</a:t>
            </a:r>
            <a:r>
              <a:rPr sz="2200" spc="-10" dirty="0">
                <a:latin typeface="Times New Roman" pitchFamily="18" charset="0"/>
                <a:cs typeface="Times New Roman" pitchFamily="18" charset="0"/>
              </a:rPr>
              <a:t>11 milliards </a:t>
            </a:r>
            <a:r>
              <a:rPr sz="2200" dirty="0">
                <a:latin typeface="Times New Roman" pitchFamily="18" charset="0"/>
                <a:cs typeface="Times New Roman" pitchFamily="18" charset="0"/>
              </a:rPr>
              <a:t>de </a:t>
            </a:r>
            <a:r>
              <a:rPr sz="2200" spc="5" dirty="0">
                <a:latin typeface="Times New Roman" pitchFamily="18" charset="0"/>
                <a:cs typeface="Times New Roman" pitchFamily="18" charset="0"/>
              </a:rPr>
              <a:t>m</a:t>
            </a:r>
            <a:r>
              <a:rPr sz="2200" spc="7" baseline="25641" dirty="0">
                <a:latin typeface="Times New Roman" pitchFamily="18" charset="0"/>
                <a:cs typeface="Times New Roman" pitchFamily="18" charset="0"/>
              </a:rPr>
              <a:t>3  </a:t>
            </a:r>
            <a:r>
              <a:rPr sz="2200" spc="-10" dirty="0">
                <a:latin typeface="Times New Roman" pitchFamily="18" charset="0"/>
                <a:cs typeface="Times New Roman" pitchFamily="18" charset="0"/>
              </a:rPr>
              <a:t>Potentialités </a:t>
            </a:r>
            <a:r>
              <a:rPr sz="2200" spc="-5" dirty="0">
                <a:latin typeface="Times New Roman" pitchFamily="18" charset="0"/>
                <a:cs typeface="Times New Roman" pitchFamily="18" charset="0"/>
              </a:rPr>
              <a:t>en </a:t>
            </a:r>
            <a:r>
              <a:rPr sz="2200" dirty="0">
                <a:latin typeface="Times New Roman" pitchFamily="18" charset="0"/>
                <a:cs typeface="Times New Roman" pitchFamily="18" charset="0"/>
              </a:rPr>
              <a:t>eau </a:t>
            </a:r>
            <a:r>
              <a:rPr sz="2200" spc="-10" dirty="0">
                <a:latin typeface="Times New Roman" pitchFamily="18" charset="0"/>
                <a:cs typeface="Times New Roman" pitchFamily="18" charset="0"/>
              </a:rPr>
              <a:t>souterraine </a:t>
            </a:r>
            <a:r>
              <a:rPr sz="2200" spc="-5" dirty="0">
                <a:latin typeface="Times New Roman" pitchFamily="18" charset="0"/>
                <a:cs typeface="Times New Roman" pitchFamily="18" charset="0"/>
              </a:rPr>
              <a:t>(région </a:t>
            </a:r>
            <a:r>
              <a:rPr sz="2200" spc="-10" dirty="0">
                <a:latin typeface="Times New Roman" pitchFamily="18" charset="0"/>
                <a:cs typeface="Times New Roman" pitchFamily="18" charset="0"/>
              </a:rPr>
              <a:t>Nord) </a:t>
            </a:r>
            <a:r>
              <a:rPr sz="2200">
                <a:latin typeface="Times New Roman" pitchFamily="18" charset="0"/>
                <a:cs typeface="Times New Roman" pitchFamily="18" charset="0"/>
              </a:rPr>
              <a:t>: </a:t>
            </a:r>
            <a:r>
              <a:rPr sz="2200" spc="-5" smtClean="0">
                <a:latin typeface="Times New Roman" pitchFamily="18" charset="0"/>
                <a:cs typeface="Times New Roman" pitchFamily="18" charset="0"/>
              </a:rPr>
              <a:t>……….</a:t>
            </a:r>
            <a:r>
              <a:rPr lang="fr-FR" sz="2200" spc="-5" dirty="0" smtClean="0">
                <a:latin typeface="Times New Roman" pitchFamily="18" charset="0"/>
                <a:cs typeface="Times New Roman" pitchFamily="18" charset="0"/>
              </a:rPr>
              <a:t>.</a:t>
            </a:r>
            <a:r>
              <a:rPr sz="2200" spc="-5" smtClean="0">
                <a:latin typeface="Times New Roman" pitchFamily="18" charset="0"/>
                <a:cs typeface="Times New Roman" pitchFamily="18" charset="0"/>
              </a:rPr>
              <a:t>. </a:t>
            </a:r>
            <a:r>
              <a:rPr sz="2200" dirty="0">
                <a:latin typeface="Times New Roman" pitchFamily="18" charset="0"/>
                <a:cs typeface="Times New Roman" pitchFamily="18" charset="0"/>
              </a:rPr>
              <a:t>2, </a:t>
            </a:r>
            <a:r>
              <a:rPr sz="2200" spc="-5" dirty="0">
                <a:latin typeface="Times New Roman" pitchFamily="18" charset="0"/>
                <a:cs typeface="Times New Roman" pitchFamily="18" charset="0"/>
              </a:rPr>
              <a:t>5milliards </a:t>
            </a:r>
            <a:r>
              <a:rPr sz="2200" dirty="0">
                <a:latin typeface="Times New Roman" pitchFamily="18" charset="0"/>
                <a:cs typeface="Times New Roman" pitchFamily="18" charset="0"/>
              </a:rPr>
              <a:t>de </a:t>
            </a:r>
            <a:r>
              <a:rPr sz="2200" spc="5" dirty="0">
                <a:latin typeface="Times New Roman" pitchFamily="18" charset="0"/>
                <a:cs typeface="Times New Roman" pitchFamily="18" charset="0"/>
              </a:rPr>
              <a:t>m</a:t>
            </a:r>
            <a:r>
              <a:rPr sz="2200" spc="7" baseline="25641" dirty="0">
                <a:latin typeface="Times New Roman" pitchFamily="18" charset="0"/>
                <a:cs typeface="Times New Roman" pitchFamily="18" charset="0"/>
              </a:rPr>
              <a:t>3  </a:t>
            </a:r>
            <a:r>
              <a:rPr sz="2200" spc="-10" dirty="0">
                <a:latin typeface="Times New Roman" pitchFamily="18" charset="0"/>
                <a:cs typeface="Times New Roman" pitchFamily="18" charset="0"/>
              </a:rPr>
              <a:t>Potentialités </a:t>
            </a:r>
            <a:r>
              <a:rPr sz="2200" spc="-5" dirty="0">
                <a:latin typeface="Times New Roman" pitchFamily="18" charset="0"/>
                <a:cs typeface="Times New Roman" pitchFamily="18" charset="0"/>
              </a:rPr>
              <a:t>en </a:t>
            </a:r>
            <a:r>
              <a:rPr sz="2200" dirty="0">
                <a:latin typeface="Times New Roman" pitchFamily="18" charset="0"/>
                <a:cs typeface="Times New Roman" pitchFamily="18" charset="0"/>
              </a:rPr>
              <a:t>eau </a:t>
            </a:r>
            <a:r>
              <a:rPr sz="2200" spc="-10" dirty="0">
                <a:latin typeface="Times New Roman" pitchFamily="18" charset="0"/>
                <a:cs typeface="Times New Roman" pitchFamily="18" charset="0"/>
              </a:rPr>
              <a:t>souterraine </a:t>
            </a:r>
            <a:r>
              <a:rPr sz="2200" spc="-5" dirty="0">
                <a:latin typeface="Times New Roman" pitchFamily="18" charset="0"/>
                <a:cs typeface="Times New Roman" pitchFamily="18" charset="0"/>
              </a:rPr>
              <a:t>(Sahara </a:t>
            </a:r>
            <a:r>
              <a:rPr sz="2200" spc="-10" dirty="0">
                <a:latin typeface="Times New Roman" pitchFamily="18" charset="0"/>
                <a:cs typeface="Times New Roman" pitchFamily="18" charset="0"/>
              </a:rPr>
              <a:t>septentrional</a:t>
            </a:r>
            <a:r>
              <a:rPr sz="2200" spc="-10">
                <a:latin typeface="Times New Roman" pitchFamily="18" charset="0"/>
                <a:cs typeface="Times New Roman" pitchFamily="18" charset="0"/>
              </a:rPr>
              <a:t>) </a:t>
            </a:r>
            <a:r>
              <a:rPr sz="220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a:t>
            </a:r>
            <a:r>
              <a:rPr sz="2200" smtClean="0">
                <a:latin typeface="Times New Roman" pitchFamily="18" charset="0"/>
                <a:cs typeface="Times New Roman" pitchFamily="18" charset="0"/>
              </a:rPr>
              <a:t>5 </a:t>
            </a:r>
            <a:r>
              <a:rPr sz="2200" spc="-10" dirty="0">
                <a:latin typeface="Times New Roman" pitchFamily="18" charset="0"/>
                <a:cs typeface="Times New Roman" pitchFamily="18" charset="0"/>
              </a:rPr>
              <a:t>milliards </a:t>
            </a:r>
            <a:r>
              <a:rPr sz="2200" dirty="0">
                <a:latin typeface="Times New Roman" pitchFamily="18" charset="0"/>
                <a:cs typeface="Times New Roman" pitchFamily="18" charset="0"/>
              </a:rPr>
              <a:t>de</a:t>
            </a:r>
            <a:r>
              <a:rPr sz="2200" spc="185" dirty="0">
                <a:latin typeface="Times New Roman" pitchFamily="18" charset="0"/>
                <a:cs typeface="Times New Roman" pitchFamily="18" charset="0"/>
              </a:rPr>
              <a:t> </a:t>
            </a:r>
            <a:r>
              <a:rPr sz="2200" spc="5" dirty="0">
                <a:latin typeface="Times New Roman" pitchFamily="18" charset="0"/>
                <a:cs typeface="Times New Roman" pitchFamily="18" charset="0"/>
              </a:rPr>
              <a:t>m</a:t>
            </a:r>
            <a:r>
              <a:rPr sz="2200" spc="7" baseline="25641" dirty="0">
                <a:latin typeface="Times New Roman" pitchFamily="18" charset="0"/>
                <a:cs typeface="Times New Roman" pitchFamily="18" charset="0"/>
              </a:rPr>
              <a:t>3</a:t>
            </a:r>
            <a:endParaRPr sz="2200" baseline="25641">
              <a:latin typeface="Times New Roman" pitchFamily="18" charset="0"/>
              <a:cs typeface="Times New Roman" pitchFamily="18" charset="0"/>
            </a:endParaRPr>
          </a:p>
          <a:p>
            <a:pPr>
              <a:lnSpc>
                <a:spcPct val="100000"/>
              </a:lnSpc>
              <a:spcBef>
                <a:spcPts val="40"/>
              </a:spcBef>
            </a:pPr>
            <a:endParaRPr sz="2200">
              <a:latin typeface="Times New Roman" pitchFamily="18" charset="0"/>
              <a:cs typeface="Times New Roman" pitchFamily="18" charset="0"/>
            </a:endParaRPr>
          </a:p>
          <a:p>
            <a:pPr marL="155575" marR="5080">
              <a:lnSpc>
                <a:spcPct val="100000"/>
              </a:lnSpc>
            </a:pPr>
            <a:r>
              <a:rPr sz="2200" b="1" spc="-5" dirty="0">
                <a:latin typeface="Times New Roman" pitchFamily="18" charset="0"/>
                <a:cs typeface="Times New Roman" pitchFamily="18" charset="0"/>
              </a:rPr>
              <a:t>Ressources </a:t>
            </a:r>
            <a:r>
              <a:rPr sz="2200" b="1" dirty="0">
                <a:latin typeface="Times New Roman" pitchFamily="18" charset="0"/>
                <a:cs typeface="Times New Roman" pitchFamily="18" charset="0"/>
              </a:rPr>
              <a:t>non </a:t>
            </a:r>
            <a:r>
              <a:rPr sz="2200" b="1" spc="-10" dirty="0">
                <a:latin typeface="Times New Roman" pitchFamily="18" charset="0"/>
                <a:cs typeface="Times New Roman" pitchFamily="18" charset="0"/>
              </a:rPr>
              <a:t>conventionnelles </a:t>
            </a:r>
            <a:r>
              <a:rPr sz="2200" b="1" spc="-5" dirty="0">
                <a:latin typeface="Times New Roman" pitchFamily="18" charset="0"/>
                <a:cs typeface="Times New Roman" pitchFamily="18" charset="0"/>
              </a:rPr>
              <a:t>(mobilisables </a:t>
            </a:r>
            <a:r>
              <a:rPr sz="2200" b="1" dirty="0">
                <a:latin typeface="Times New Roman" pitchFamily="18" charset="0"/>
                <a:cs typeface="Times New Roman" pitchFamily="18" charset="0"/>
              </a:rPr>
              <a:t>à </a:t>
            </a:r>
            <a:r>
              <a:rPr sz="2200" b="1" spc="-10" dirty="0">
                <a:latin typeface="Times New Roman" pitchFamily="18" charset="0"/>
                <a:cs typeface="Times New Roman" pitchFamily="18" charset="0"/>
              </a:rPr>
              <a:t>l’horizon </a:t>
            </a:r>
            <a:r>
              <a:rPr sz="2200" b="1" dirty="0">
                <a:latin typeface="Times New Roman" pitchFamily="18" charset="0"/>
                <a:cs typeface="Times New Roman" pitchFamily="18" charset="0"/>
              </a:rPr>
              <a:t>2025)  </a:t>
            </a:r>
            <a:r>
              <a:rPr sz="2200" spc="-5" dirty="0">
                <a:latin typeface="Times New Roman" pitchFamily="18" charset="0"/>
                <a:cs typeface="Times New Roman" pitchFamily="18" charset="0"/>
              </a:rPr>
              <a:t>Dessalement </a:t>
            </a:r>
            <a:r>
              <a:rPr sz="2200" spc="-30" dirty="0">
                <a:latin typeface="Times New Roman" pitchFamily="18" charset="0"/>
                <a:cs typeface="Times New Roman" pitchFamily="18" charset="0"/>
              </a:rPr>
              <a:t>d’eau </a:t>
            </a:r>
            <a:r>
              <a:rPr sz="2200" dirty="0">
                <a:latin typeface="Times New Roman" pitchFamily="18" charset="0"/>
                <a:cs typeface="Times New Roman" pitchFamily="18" charset="0"/>
              </a:rPr>
              <a:t>de </a:t>
            </a:r>
            <a:r>
              <a:rPr sz="2200" spc="-5">
                <a:latin typeface="Times New Roman" pitchFamily="18" charset="0"/>
                <a:cs typeface="Times New Roman" pitchFamily="18" charset="0"/>
              </a:rPr>
              <a:t>mer </a:t>
            </a:r>
            <a:r>
              <a:rPr sz="2200" spc="-5" smtClean="0">
                <a:latin typeface="Times New Roman" pitchFamily="18" charset="0"/>
                <a:cs typeface="Times New Roman" pitchFamily="18" charset="0"/>
              </a:rPr>
              <a:t>:……………</a:t>
            </a:r>
            <a:r>
              <a:rPr lang="fr-FR" sz="2200" spc="-5" dirty="0" smtClean="0">
                <a:latin typeface="Times New Roman" pitchFamily="18" charset="0"/>
                <a:cs typeface="Times New Roman" pitchFamily="18" charset="0"/>
              </a:rPr>
              <a:t>…</a:t>
            </a:r>
            <a:r>
              <a:rPr sz="2200" spc="-5" smtClean="0">
                <a:latin typeface="Times New Roman" pitchFamily="18" charset="0"/>
                <a:cs typeface="Times New Roman" pitchFamily="18" charset="0"/>
              </a:rPr>
              <a:t>…………0,84 </a:t>
            </a:r>
            <a:r>
              <a:rPr sz="2200" spc="-10" dirty="0">
                <a:latin typeface="Times New Roman" pitchFamily="18" charset="0"/>
                <a:cs typeface="Times New Roman" pitchFamily="18" charset="0"/>
              </a:rPr>
              <a:t>milliards </a:t>
            </a:r>
            <a:r>
              <a:rPr sz="2200" dirty="0">
                <a:latin typeface="Times New Roman" pitchFamily="18" charset="0"/>
                <a:cs typeface="Times New Roman" pitchFamily="18" charset="0"/>
              </a:rPr>
              <a:t>de </a:t>
            </a:r>
            <a:r>
              <a:rPr sz="2200" spc="5" dirty="0">
                <a:latin typeface="Times New Roman" pitchFamily="18" charset="0"/>
                <a:cs typeface="Times New Roman" pitchFamily="18" charset="0"/>
              </a:rPr>
              <a:t>m</a:t>
            </a:r>
            <a:r>
              <a:rPr sz="2200" spc="7" baseline="25641" dirty="0">
                <a:latin typeface="Times New Roman" pitchFamily="18" charset="0"/>
                <a:cs typeface="Times New Roman" pitchFamily="18" charset="0"/>
              </a:rPr>
              <a:t>3  </a:t>
            </a:r>
            <a:r>
              <a:rPr sz="2200" spc="-10" dirty="0">
                <a:latin typeface="Times New Roman" pitchFamily="18" charset="0"/>
                <a:cs typeface="Times New Roman" pitchFamily="18" charset="0"/>
              </a:rPr>
              <a:t>Réutilisation </a:t>
            </a:r>
            <a:r>
              <a:rPr sz="2200" spc="-30" dirty="0">
                <a:latin typeface="Times New Roman" pitchFamily="18" charset="0"/>
                <a:cs typeface="Times New Roman" pitchFamily="18" charset="0"/>
              </a:rPr>
              <a:t>d’eau </a:t>
            </a:r>
            <a:r>
              <a:rPr sz="2200" spc="-5" dirty="0">
                <a:latin typeface="Times New Roman" pitchFamily="18" charset="0"/>
                <a:cs typeface="Times New Roman" pitchFamily="18" charset="0"/>
              </a:rPr>
              <a:t>usée </a:t>
            </a:r>
            <a:r>
              <a:rPr sz="2200" spc="-5">
                <a:latin typeface="Times New Roman" pitchFamily="18" charset="0"/>
                <a:cs typeface="Times New Roman" pitchFamily="18" charset="0"/>
              </a:rPr>
              <a:t>épurée </a:t>
            </a:r>
            <a:r>
              <a:rPr sz="2200" spc="-5" smtClean="0">
                <a:latin typeface="Times New Roman" pitchFamily="18" charset="0"/>
                <a:cs typeface="Times New Roman" pitchFamily="18" charset="0"/>
              </a:rPr>
              <a:t>:………………</a:t>
            </a:r>
            <a:r>
              <a:rPr lang="fr-FR" sz="2200" spc="-5" dirty="0" smtClean="0">
                <a:latin typeface="Times New Roman" pitchFamily="18" charset="0"/>
                <a:cs typeface="Times New Roman" pitchFamily="18" charset="0"/>
              </a:rPr>
              <a:t>…….</a:t>
            </a:r>
            <a:r>
              <a:rPr sz="2200" spc="-5" smtClean="0">
                <a:latin typeface="Times New Roman" pitchFamily="18" charset="0"/>
                <a:cs typeface="Times New Roman" pitchFamily="18" charset="0"/>
              </a:rPr>
              <a:t>0,9 </a:t>
            </a:r>
            <a:r>
              <a:rPr sz="2200" spc="-10" dirty="0">
                <a:latin typeface="Times New Roman" pitchFamily="18" charset="0"/>
                <a:cs typeface="Times New Roman" pitchFamily="18" charset="0"/>
              </a:rPr>
              <a:t>milliards </a:t>
            </a:r>
            <a:r>
              <a:rPr sz="2200">
                <a:latin typeface="Times New Roman" pitchFamily="18" charset="0"/>
                <a:cs typeface="Times New Roman" pitchFamily="18" charset="0"/>
              </a:rPr>
              <a:t>de</a:t>
            </a:r>
            <a:r>
              <a:rPr sz="2200" spc="95">
                <a:latin typeface="Times New Roman" pitchFamily="18" charset="0"/>
                <a:cs typeface="Times New Roman" pitchFamily="18" charset="0"/>
              </a:rPr>
              <a:t> </a:t>
            </a:r>
            <a:r>
              <a:rPr sz="2200" spc="5" smtClean="0">
                <a:latin typeface="Times New Roman" pitchFamily="18" charset="0"/>
                <a:cs typeface="Times New Roman" pitchFamily="18" charset="0"/>
              </a:rPr>
              <a:t>m</a:t>
            </a:r>
            <a:r>
              <a:rPr sz="2200" spc="7" baseline="25641" smtClean="0">
                <a:latin typeface="Times New Roman" pitchFamily="18" charset="0"/>
                <a:cs typeface="Times New Roman" pitchFamily="18" charset="0"/>
              </a:rPr>
              <a:t>3</a:t>
            </a:r>
            <a:endParaRPr sz="2200" baseline="2564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726" y="303644"/>
            <a:ext cx="6066474" cy="382156"/>
          </a:xfrm>
          <a:prstGeom prst="rect">
            <a:avLst/>
          </a:prstGeom>
        </p:spPr>
        <p:txBody>
          <a:bodyPr vert="horz" wrap="square" lIns="0" tIns="12700" rIns="0" bIns="0" rtlCol="0">
            <a:spAutoFit/>
          </a:bodyPr>
          <a:lstStyle/>
          <a:p>
            <a:pPr marL="12700" algn="ctr">
              <a:lnSpc>
                <a:spcPct val="100000"/>
              </a:lnSpc>
              <a:spcBef>
                <a:spcPts val="100"/>
              </a:spcBef>
            </a:pPr>
            <a:r>
              <a:rPr sz="2400" dirty="0">
                <a:solidFill>
                  <a:srgbClr val="FF0000"/>
                </a:solidFill>
                <a:latin typeface="Times New Roman" pitchFamily="18" charset="0"/>
                <a:cs typeface="Times New Roman" pitchFamily="18" charset="0"/>
              </a:rPr>
              <a:t>LES </a:t>
            </a:r>
            <a:r>
              <a:rPr sz="2400" spc="-5" dirty="0">
                <a:solidFill>
                  <a:srgbClr val="FF0000"/>
                </a:solidFill>
                <a:latin typeface="Times New Roman" pitchFamily="18" charset="0"/>
                <a:cs typeface="Times New Roman" pitchFamily="18" charset="0"/>
              </a:rPr>
              <a:t>RESSOURCES</a:t>
            </a:r>
            <a:r>
              <a:rPr sz="2400" spc="-10" dirty="0">
                <a:solidFill>
                  <a:srgbClr val="FF0000"/>
                </a:solidFill>
                <a:latin typeface="Times New Roman" pitchFamily="18" charset="0"/>
                <a:cs typeface="Times New Roman" pitchFamily="18" charset="0"/>
              </a:rPr>
              <a:t> </a:t>
            </a:r>
            <a:r>
              <a:rPr sz="2400" spc="-5" dirty="0">
                <a:solidFill>
                  <a:srgbClr val="FF0000"/>
                </a:solidFill>
                <a:latin typeface="Times New Roman" pitchFamily="18" charset="0"/>
                <a:cs typeface="Times New Roman" pitchFamily="18" charset="0"/>
              </a:rPr>
              <a:t>SUPERFICIELLES</a:t>
            </a:r>
          </a:p>
        </p:txBody>
      </p:sp>
      <p:sp>
        <p:nvSpPr>
          <p:cNvPr id="3" name="object 3"/>
          <p:cNvSpPr txBox="1"/>
          <p:nvPr/>
        </p:nvSpPr>
        <p:spPr>
          <a:xfrm>
            <a:off x="78676" y="1173556"/>
            <a:ext cx="4798124" cy="4353243"/>
          </a:xfrm>
          <a:prstGeom prst="rect">
            <a:avLst/>
          </a:prstGeom>
        </p:spPr>
        <p:txBody>
          <a:bodyPr vert="horz" wrap="square" lIns="0" tIns="12700" rIns="0" bIns="0" rtlCol="0">
            <a:spAutoFit/>
          </a:bodyPr>
          <a:lstStyle/>
          <a:p>
            <a:pPr marL="90488" marR="28575" indent="193675" algn="just">
              <a:lnSpc>
                <a:spcPct val="150000"/>
              </a:lnSpc>
              <a:spcBef>
                <a:spcPts val="100"/>
              </a:spcBef>
            </a:pPr>
            <a:r>
              <a:rPr sz="2200" spc="-10" dirty="0">
                <a:latin typeface="Times New Roman" pitchFamily="18" charset="0"/>
                <a:cs typeface="Times New Roman" pitchFamily="18" charset="0"/>
              </a:rPr>
              <a:t>Les eaux de </a:t>
            </a:r>
            <a:r>
              <a:rPr sz="2200" spc="-5" dirty="0">
                <a:latin typeface="Times New Roman" pitchFamily="18" charset="0"/>
                <a:cs typeface="Times New Roman" pitchFamily="18" charset="0"/>
              </a:rPr>
              <a:t>surface </a:t>
            </a:r>
            <a:r>
              <a:rPr sz="2200" spc="-10" dirty="0">
                <a:latin typeface="Times New Roman" pitchFamily="18" charset="0"/>
                <a:cs typeface="Times New Roman" pitchFamily="18" charset="0"/>
              </a:rPr>
              <a:t>qui constituent les </a:t>
            </a:r>
            <a:r>
              <a:rPr sz="2200" spc="-15" dirty="0">
                <a:latin typeface="Times New Roman" pitchFamily="18" charset="0"/>
                <a:cs typeface="Times New Roman" pitchFamily="18" charset="0"/>
              </a:rPr>
              <a:t>deux  </a:t>
            </a:r>
            <a:r>
              <a:rPr sz="2200" spc="-5" dirty="0">
                <a:latin typeface="Times New Roman" pitchFamily="18" charset="0"/>
                <a:cs typeface="Times New Roman" pitchFamily="18" charset="0"/>
              </a:rPr>
              <a:t>tiers </a:t>
            </a:r>
            <a:r>
              <a:rPr sz="2200" spc="-10" dirty="0">
                <a:latin typeface="Times New Roman" pitchFamily="18" charset="0"/>
                <a:cs typeface="Times New Roman" pitchFamily="18" charset="0"/>
              </a:rPr>
              <a:t>des potentialités </a:t>
            </a:r>
            <a:r>
              <a:rPr sz="2200" spc="-10">
                <a:latin typeface="Times New Roman" pitchFamily="18" charset="0"/>
                <a:cs typeface="Times New Roman" pitchFamily="18" charset="0"/>
              </a:rPr>
              <a:t>du</a:t>
            </a:r>
            <a:r>
              <a:rPr sz="2200" spc="40">
                <a:latin typeface="Times New Roman" pitchFamily="18" charset="0"/>
                <a:cs typeface="Times New Roman" pitchFamily="18" charset="0"/>
              </a:rPr>
              <a:t> </a:t>
            </a:r>
            <a:r>
              <a:rPr sz="2200" spc="-15" smtClean="0">
                <a:latin typeface="Times New Roman" pitchFamily="18" charset="0"/>
                <a:cs typeface="Times New Roman" pitchFamily="18" charset="0"/>
              </a:rPr>
              <a:t>pays</a:t>
            </a:r>
            <a:r>
              <a:rPr lang="fr-FR" sz="2200" spc="-15" dirty="0" smtClean="0">
                <a:latin typeface="Times New Roman" pitchFamily="18" charset="0"/>
                <a:cs typeface="Times New Roman" pitchFamily="18" charset="0"/>
              </a:rPr>
              <a:t> </a:t>
            </a:r>
            <a:r>
              <a:rPr sz="2200" spc="-50" smtClean="0">
                <a:latin typeface="Times New Roman" pitchFamily="18" charset="0"/>
                <a:cs typeface="Times New Roman" pitchFamily="18" charset="0"/>
              </a:rPr>
              <a:t>(11 </a:t>
            </a:r>
            <a:r>
              <a:rPr sz="2200" spc="-5" dirty="0">
                <a:latin typeface="Times New Roman" pitchFamily="18" charset="0"/>
                <a:cs typeface="Times New Roman" pitchFamily="18" charset="0"/>
              </a:rPr>
              <a:t>milliards </a:t>
            </a:r>
            <a:r>
              <a:rPr sz="2200" spc="-10" dirty="0">
                <a:latin typeface="Times New Roman" pitchFamily="18" charset="0"/>
                <a:cs typeface="Times New Roman" pitchFamily="18" charset="0"/>
              </a:rPr>
              <a:t>de </a:t>
            </a:r>
            <a:r>
              <a:rPr sz="2200" dirty="0">
                <a:latin typeface="Times New Roman" pitchFamily="18" charset="0"/>
                <a:cs typeface="Times New Roman" pitchFamily="18" charset="0"/>
              </a:rPr>
              <a:t>m</a:t>
            </a:r>
            <a:r>
              <a:rPr sz="2200" baseline="25462" dirty="0">
                <a:latin typeface="Times New Roman" pitchFamily="18" charset="0"/>
                <a:cs typeface="Times New Roman" pitchFamily="18" charset="0"/>
              </a:rPr>
              <a:t>3</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sont caractérisées </a:t>
            </a:r>
            <a:r>
              <a:rPr sz="2200" spc="-15" dirty="0">
                <a:latin typeface="Times New Roman" pitchFamily="18" charset="0"/>
                <a:cs typeface="Times New Roman" pitchFamily="18" charset="0"/>
              </a:rPr>
              <a:t>par  </a:t>
            </a:r>
            <a:r>
              <a:rPr sz="2200" spc="-10" dirty="0">
                <a:latin typeface="Times New Roman" pitchFamily="18" charset="0"/>
                <a:cs typeface="Times New Roman" pitchFamily="18" charset="0"/>
              </a:rPr>
              <a:t>une </a:t>
            </a:r>
            <a:r>
              <a:rPr sz="2200" spc="-5" dirty="0">
                <a:latin typeface="Times New Roman" pitchFamily="18" charset="0"/>
                <a:cs typeface="Times New Roman" pitchFamily="18" charset="0"/>
              </a:rPr>
              <a:t>irrégularité </a:t>
            </a:r>
            <a:r>
              <a:rPr sz="2200" spc="-10" dirty="0">
                <a:latin typeface="Times New Roman" pitchFamily="18" charset="0"/>
                <a:cs typeface="Times New Roman" pitchFamily="18" charset="0"/>
              </a:rPr>
              <a:t>qui ne permet pas </a:t>
            </a:r>
            <a:r>
              <a:rPr sz="2200" spc="-15" dirty="0">
                <a:latin typeface="Times New Roman" pitchFamily="18" charset="0"/>
                <a:cs typeface="Times New Roman" pitchFamily="18" charset="0"/>
              </a:rPr>
              <a:t>de  </a:t>
            </a:r>
            <a:r>
              <a:rPr sz="2200" spc="-10" dirty="0">
                <a:latin typeface="Times New Roman" pitchFamily="18" charset="0"/>
                <a:cs typeface="Times New Roman" pitchFamily="18" charset="0"/>
              </a:rPr>
              <a:t>mobiliser plus de </a:t>
            </a:r>
            <a:r>
              <a:rPr sz="2200" spc="-5" dirty="0">
                <a:latin typeface="Times New Roman" pitchFamily="18" charset="0"/>
                <a:cs typeface="Times New Roman" pitchFamily="18" charset="0"/>
              </a:rPr>
              <a:t>5 milliards </a:t>
            </a:r>
            <a:r>
              <a:rPr sz="2200" spc="-10" dirty="0">
                <a:latin typeface="Times New Roman" pitchFamily="18" charset="0"/>
                <a:cs typeface="Times New Roman" pitchFamily="18" charset="0"/>
              </a:rPr>
              <a:t>de</a:t>
            </a:r>
            <a:r>
              <a:rPr sz="2200" spc="90" dirty="0">
                <a:latin typeface="Times New Roman" pitchFamily="18" charset="0"/>
                <a:cs typeface="Times New Roman" pitchFamily="18" charset="0"/>
              </a:rPr>
              <a:t> </a:t>
            </a:r>
            <a:r>
              <a:rPr sz="2200" dirty="0">
                <a:latin typeface="Times New Roman" pitchFamily="18" charset="0"/>
                <a:cs typeface="Times New Roman" pitchFamily="18" charset="0"/>
              </a:rPr>
              <a:t>m</a:t>
            </a:r>
            <a:r>
              <a:rPr sz="2200" baseline="25462" dirty="0">
                <a:latin typeface="Times New Roman" pitchFamily="18" charset="0"/>
                <a:cs typeface="Times New Roman" pitchFamily="18" charset="0"/>
              </a:rPr>
              <a:t>3</a:t>
            </a:r>
            <a:r>
              <a:rPr sz="2200" dirty="0">
                <a:latin typeface="Times New Roman" pitchFamily="18" charset="0"/>
                <a:cs typeface="Times New Roman" pitchFamily="18" charset="0"/>
              </a:rPr>
              <a:t>.</a:t>
            </a:r>
            <a:endParaRPr sz="2200">
              <a:latin typeface="Times New Roman" pitchFamily="18" charset="0"/>
              <a:cs typeface="Times New Roman" pitchFamily="18" charset="0"/>
            </a:endParaRPr>
          </a:p>
          <a:p>
            <a:pPr algn="just">
              <a:lnSpc>
                <a:spcPct val="100000"/>
              </a:lnSpc>
              <a:spcBef>
                <a:spcPts val="20"/>
              </a:spcBef>
            </a:pPr>
            <a:endParaRPr sz="2200">
              <a:latin typeface="Times New Roman" pitchFamily="18" charset="0"/>
              <a:cs typeface="Times New Roman" pitchFamily="18" charset="0"/>
            </a:endParaRPr>
          </a:p>
          <a:p>
            <a:pPr marL="90488" marR="325120" indent="180975" algn="just">
              <a:lnSpc>
                <a:spcPct val="150000"/>
              </a:lnSpc>
            </a:pPr>
            <a:r>
              <a:rPr sz="2200" spc="-10" dirty="0">
                <a:latin typeface="Times New Roman" pitchFamily="18" charset="0"/>
                <a:cs typeface="Times New Roman" pitchFamily="18" charset="0"/>
              </a:rPr>
              <a:t>Leur </a:t>
            </a:r>
            <a:r>
              <a:rPr sz="2200" spc="-5" dirty="0">
                <a:latin typeface="Times New Roman" pitchFamily="18" charset="0"/>
                <a:cs typeface="Times New Roman" pitchFamily="18" charset="0"/>
              </a:rPr>
              <a:t>répartition </a:t>
            </a:r>
            <a:r>
              <a:rPr sz="2200" spc="-10" dirty="0">
                <a:latin typeface="Times New Roman" pitchFamily="18" charset="0"/>
                <a:cs typeface="Times New Roman" pitchFamily="18" charset="0"/>
              </a:rPr>
              <a:t>spatiale </a:t>
            </a:r>
            <a:r>
              <a:rPr sz="2200" spc="-5" dirty="0">
                <a:latin typeface="Times New Roman" pitchFamily="18" charset="0"/>
                <a:cs typeface="Times New Roman" pitchFamily="18" charset="0"/>
              </a:rPr>
              <a:t>impose </a:t>
            </a:r>
            <a:r>
              <a:rPr sz="2200" spc="-15" dirty="0">
                <a:latin typeface="Times New Roman" pitchFamily="18" charset="0"/>
                <a:cs typeface="Times New Roman" pitchFamily="18" charset="0"/>
              </a:rPr>
              <a:t>des  </a:t>
            </a:r>
            <a:r>
              <a:rPr sz="2200" spc="-5" dirty="0">
                <a:latin typeface="Times New Roman" pitchFamily="18" charset="0"/>
                <a:cs typeface="Times New Roman" pitchFamily="18" charset="0"/>
              </a:rPr>
              <a:t>transferts importants </a:t>
            </a:r>
            <a:r>
              <a:rPr sz="2200" spc="-10" dirty="0">
                <a:latin typeface="Times New Roman" pitchFamily="18" charset="0"/>
                <a:cs typeface="Times New Roman" pitchFamily="18" charset="0"/>
              </a:rPr>
              <a:t>pour </a:t>
            </a:r>
            <a:r>
              <a:rPr sz="2200" spc="-5" dirty="0">
                <a:latin typeface="Times New Roman" pitchFamily="18" charset="0"/>
                <a:cs typeface="Times New Roman" pitchFamily="18" charset="0"/>
              </a:rPr>
              <a:t>satisfaire </a:t>
            </a:r>
            <a:r>
              <a:rPr sz="2200" spc="-10" dirty="0">
                <a:latin typeface="Times New Roman" pitchFamily="18" charset="0"/>
                <a:cs typeface="Times New Roman" pitchFamily="18" charset="0"/>
              </a:rPr>
              <a:t>les  besoins des régions moins</a:t>
            </a:r>
            <a:r>
              <a:rPr sz="2200" spc="100" dirty="0">
                <a:latin typeface="Times New Roman" pitchFamily="18" charset="0"/>
                <a:cs typeface="Times New Roman" pitchFamily="18" charset="0"/>
              </a:rPr>
              <a:t> </a:t>
            </a:r>
            <a:r>
              <a:rPr sz="2200" spc="-10" dirty="0">
                <a:latin typeface="Times New Roman" pitchFamily="18" charset="0"/>
                <a:cs typeface="Times New Roman" pitchFamily="18" charset="0"/>
              </a:rPr>
              <a:t>pourvues.</a:t>
            </a:r>
            <a:endParaRPr sz="2200">
              <a:latin typeface="Times New Roman" pitchFamily="18" charset="0"/>
              <a:cs typeface="Times New Roman" pitchFamily="18" charset="0"/>
            </a:endParaRPr>
          </a:p>
        </p:txBody>
      </p:sp>
      <p:sp>
        <p:nvSpPr>
          <p:cNvPr id="4" name="object 4"/>
          <p:cNvSpPr/>
          <p:nvPr/>
        </p:nvSpPr>
        <p:spPr>
          <a:xfrm>
            <a:off x="4977680" y="1219200"/>
            <a:ext cx="4166218" cy="43576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31339" y="152400"/>
            <a:ext cx="5255261" cy="382156"/>
          </a:xfrm>
          <a:prstGeom prst="rect">
            <a:avLst/>
          </a:prstGeom>
        </p:spPr>
        <p:txBody>
          <a:bodyPr vert="horz" wrap="square" lIns="0" tIns="12700" rIns="0" bIns="0" rtlCol="0">
            <a:spAutoFit/>
          </a:bodyPr>
          <a:lstStyle/>
          <a:p>
            <a:pPr marL="12700" algn="ctr">
              <a:lnSpc>
                <a:spcPct val="100000"/>
              </a:lnSpc>
              <a:spcBef>
                <a:spcPts val="100"/>
              </a:spcBef>
            </a:pPr>
            <a:r>
              <a:rPr sz="2400" b="1" dirty="0">
                <a:solidFill>
                  <a:srgbClr val="FF0000"/>
                </a:solidFill>
                <a:latin typeface="Times New Roman" pitchFamily="18" charset="0"/>
                <a:cs typeface="Times New Roman" pitchFamily="18" charset="0"/>
              </a:rPr>
              <a:t>LES </a:t>
            </a:r>
            <a:r>
              <a:rPr sz="2400" b="1" spc="-20" dirty="0">
                <a:solidFill>
                  <a:srgbClr val="FF0000"/>
                </a:solidFill>
                <a:latin typeface="Times New Roman" pitchFamily="18" charset="0"/>
                <a:cs typeface="Times New Roman" pitchFamily="18" charset="0"/>
              </a:rPr>
              <a:t>EAUX</a:t>
            </a:r>
            <a:r>
              <a:rPr sz="2400" b="1" spc="15" dirty="0">
                <a:solidFill>
                  <a:srgbClr val="FF0000"/>
                </a:solidFill>
                <a:latin typeface="Times New Roman" pitchFamily="18" charset="0"/>
                <a:cs typeface="Times New Roman" pitchFamily="18" charset="0"/>
              </a:rPr>
              <a:t> </a:t>
            </a:r>
            <a:r>
              <a:rPr sz="2400" b="1" spc="-10" dirty="0">
                <a:solidFill>
                  <a:srgbClr val="FF0000"/>
                </a:solidFill>
                <a:latin typeface="Times New Roman" pitchFamily="18" charset="0"/>
                <a:cs typeface="Times New Roman" pitchFamily="18" charset="0"/>
              </a:rPr>
              <a:t>SOUTERRAINES</a:t>
            </a:r>
            <a:endParaRPr sz="2400">
              <a:solidFill>
                <a:srgbClr val="FF0000"/>
              </a:solidFill>
              <a:latin typeface="Times New Roman" pitchFamily="18" charset="0"/>
              <a:cs typeface="Times New Roman" pitchFamily="18" charset="0"/>
            </a:endParaRPr>
          </a:p>
        </p:txBody>
      </p:sp>
      <p:sp>
        <p:nvSpPr>
          <p:cNvPr id="3" name="object 3"/>
          <p:cNvSpPr txBox="1"/>
          <p:nvPr/>
        </p:nvSpPr>
        <p:spPr>
          <a:xfrm>
            <a:off x="293052" y="1821873"/>
            <a:ext cx="6869748" cy="387927"/>
          </a:xfrm>
          <a:prstGeom prst="rect">
            <a:avLst/>
          </a:prstGeom>
        </p:spPr>
        <p:txBody>
          <a:bodyPr vert="horz" wrap="square" lIns="0" tIns="53975" rIns="0" bIns="0" rtlCol="0">
            <a:spAutoFit/>
          </a:bodyPr>
          <a:lstStyle/>
          <a:p>
            <a:pPr marL="285115" marR="5080" indent="-273050">
              <a:lnSpc>
                <a:spcPts val="2590"/>
              </a:lnSpc>
              <a:spcBef>
                <a:spcPts val="425"/>
              </a:spcBef>
            </a:pPr>
            <a:r>
              <a:rPr sz="2400" spc="-5" dirty="0">
                <a:latin typeface="Times New Roman" pitchFamily="18" charset="0"/>
                <a:cs typeface="Times New Roman" pitchFamily="18" charset="0"/>
              </a:rPr>
              <a:t>Globalement </a:t>
            </a:r>
            <a:r>
              <a:rPr sz="2400" spc="-10" dirty="0">
                <a:latin typeface="Times New Roman" pitchFamily="18" charset="0"/>
                <a:cs typeface="Times New Roman" pitchFamily="18" charset="0"/>
              </a:rPr>
              <a:t>évaluées </a:t>
            </a:r>
            <a:r>
              <a:rPr sz="2400">
                <a:latin typeface="Times New Roman" pitchFamily="18" charset="0"/>
                <a:cs typeface="Times New Roman" pitchFamily="18" charset="0"/>
              </a:rPr>
              <a:t>à </a:t>
            </a:r>
            <a:r>
              <a:rPr sz="2400" spc="-5" smtClean="0">
                <a:latin typeface="Times New Roman" pitchFamily="18" charset="0"/>
                <a:cs typeface="Times New Roman" pitchFamily="18" charset="0"/>
              </a:rPr>
              <a:t>7</a:t>
            </a:r>
            <a:r>
              <a:rPr lang="fr-FR" sz="2400" spc="-5" dirty="0" smtClean="0">
                <a:latin typeface="Times New Roman" pitchFamily="18" charset="0"/>
                <a:cs typeface="Times New Roman" pitchFamily="18" charset="0"/>
              </a:rPr>
              <a:t>,</a:t>
            </a:r>
            <a:r>
              <a:rPr sz="2400" spc="-5" smtClean="0">
                <a:latin typeface="Times New Roman" pitchFamily="18" charset="0"/>
                <a:cs typeface="Times New Roman" pitchFamily="18" charset="0"/>
              </a:rPr>
              <a:t>5  </a:t>
            </a:r>
            <a:r>
              <a:rPr sz="2400" spc="-10" dirty="0">
                <a:latin typeface="Times New Roman" pitchFamily="18" charset="0"/>
                <a:cs typeface="Times New Roman" pitchFamily="18" charset="0"/>
              </a:rPr>
              <a:t>milliards </a:t>
            </a:r>
            <a:r>
              <a:rPr sz="2400" spc="-5" dirty="0">
                <a:latin typeface="Times New Roman" pitchFamily="18" charset="0"/>
                <a:cs typeface="Times New Roman" pitchFamily="18" charset="0"/>
              </a:rPr>
              <a:t>de </a:t>
            </a:r>
            <a:r>
              <a:rPr sz="2400" spc="-15" dirty="0">
                <a:latin typeface="Times New Roman" pitchFamily="18" charset="0"/>
                <a:cs typeface="Times New Roman" pitchFamily="18" charset="0"/>
              </a:rPr>
              <a:t>m</a:t>
            </a:r>
            <a:r>
              <a:rPr sz="2400" spc="-22" baseline="24305" dirty="0">
                <a:latin typeface="Times New Roman" pitchFamily="18" charset="0"/>
                <a:cs typeface="Times New Roman" pitchFamily="18" charset="0"/>
              </a:rPr>
              <a:t>3</a:t>
            </a:r>
            <a:r>
              <a:rPr sz="2400" spc="-15" dirty="0">
                <a:latin typeface="Times New Roman" pitchFamily="18" charset="0"/>
                <a:cs typeface="Times New Roman" pitchFamily="18" charset="0"/>
              </a:rPr>
              <a:t>/an</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t>
            </a:r>
            <a:endParaRPr sz="2400">
              <a:latin typeface="Times New Roman" pitchFamily="18" charset="0"/>
              <a:cs typeface="Times New Roman" pitchFamily="18" charset="0"/>
            </a:endParaRPr>
          </a:p>
        </p:txBody>
      </p:sp>
      <p:sp>
        <p:nvSpPr>
          <p:cNvPr id="4" name="object 4"/>
          <p:cNvSpPr txBox="1"/>
          <p:nvPr/>
        </p:nvSpPr>
        <p:spPr>
          <a:xfrm>
            <a:off x="228600" y="2286000"/>
            <a:ext cx="8610600" cy="1393330"/>
          </a:xfrm>
          <a:prstGeom prst="rect">
            <a:avLst/>
          </a:prstGeom>
        </p:spPr>
        <p:txBody>
          <a:bodyPr vert="horz" wrap="square" lIns="0" tIns="53975" rIns="0" bIns="0" rtlCol="0">
            <a:spAutoFit/>
          </a:bodyPr>
          <a:lstStyle/>
          <a:p>
            <a:pPr marL="216535" marR="5080" indent="-203835" algn="just">
              <a:lnSpc>
                <a:spcPts val="2590"/>
              </a:lnSpc>
              <a:spcBef>
                <a:spcPts val="425"/>
              </a:spcBef>
              <a:buFont typeface="Calibri"/>
              <a:buChar char="-"/>
              <a:tabLst>
                <a:tab pos="242570" algn="l"/>
                <a:tab pos="243204" algn="l"/>
              </a:tabLst>
            </a:pPr>
            <a:r>
              <a:rPr sz="2200">
                <a:latin typeface="Times New Roman" pitchFamily="18" charset="0"/>
                <a:cs typeface="Times New Roman" pitchFamily="18" charset="0"/>
              </a:rPr>
              <a:t>	</a:t>
            </a:r>
            <a:r>
              <a:rPr sz="2200" spc="-5" smtClean="0">
                <a:latin typeface="Times New Roman" pitchFamily="18" charset="0"/>
                <a:cs typeface="Times New Roman" pitchFamily="18" charset="0"/>
              </a:rPr>
              <a:t>2</a:t>
            </a:r>
            <a:r>
              <a:rPr lang="fr-FR" sz="2200" spc="-5" dirty="0" smtClean="0">
                <a:latin typeface="Times New Roman" pitchFamily="18" charset="0"/>
                <a:cs typeface="Times New Roman" pitchFamily="18" charset="0"/>
              </a:rPr>
              <a:t>,</a:t>
            </a:r>
            <a:r>
              <a:rPr sz="2200" spc="-5" smtClean="0">
                <a:latin typeface="Times New Roman" pitchFamily="18" charset="0"/>
                <a:cs typeface="Times New Roman" pitchFamily="18" charset="0"/>
              </a:rPr>
              <a:t>5 </a:t>
            </a:r>
            <a:r>
              <a:rPr sz="2200" spc="-10" dirty="0">
                <a:latin typeface="Times New Roman" pitchFamily="18" charset="0"/>
                <a:cs typeface="Times New Roman" pitchFamily="18" charset="0"/>
              </a:rPr>
              <a:t>milliards </a:t>
            </a:r>
            <a:r>
              <a:rPr sz="2200" spc="-5" dirty="0">
                <a:latin typeface="Times New Roman" pitchFamily="18" charset="0"/>
                <a:cs typeface="Times New Roman" pitchFamily="18" charset="0"/>
              </a:rPr>
              <a:t>de </a:t>
            </a:r>
            <a:r>
              <a:rPr sz="2200" spc="-15" dirty="0">
                <a:latin typeface="Times New Roman" pitchFamily="18" charset="0"/>
                <a:cs typeface="Times New Roman" pitchFamily="18" charset="0"/>
              </a:rPr>
              <a:t>m</a:t>
            </a:r>
            <a:r>
              <a:rPr sz="2200" spc="-22" baseline="24305" dirty="0">
                <a:latin typeface="Times New Roman" pitchFamily="18" charset="0"/>
                <a:cs typeface="Times New Roman" pitchFamily="18" charset="0"/>
              </a:rPr>
              <a:t>3</a:t>
            </a:r>
            <a:r>
              <a:rPr sz="2200" spc="-15" dirty="0">
                <a:latin typeface="Times New Roman" pitchFamily="18" charset="0"/>
                <a:cs typeface="Times New Roman" pitchFamily="18" charset="0"/>
              </a:rPr>
              <a:t>/an </a:t>
            </a:r>
            <a:r>
              <a:rPr sz="2200" spc="-5" dirty="0">
                <a:latin typeface="Times New Roman" pitchFamily="18" charset="0"/>
                <a:cs typeface="Times New Roman" pitchFamily="18" charset="0"/>
              </a:rPr>
              <a:t>(régions  du</a:t>
            </a:r>
            <a:r>
              <a:rPr sz="2200" spc="-15" dirty="0">
                <a:latin typeface="Times New Roman" pitchFamily="18" charset="0"/>
                <a:cs typeface="Times New Roman" pitchFamily="18" charset="0"/>
              </a:rPr>
              <a:t> </a:t>
            </a:r>
            <a:r>
              <a:rPr sz="2200" spc="-10" dirty="0">
                <a:latin typeface="Times New Roman" pitchFamily="18" charset="0"/>
                <a:cs typeface="Times New Roman" pitchFamily="18" charset="0"/>
              </a:rPr>
              <a:t>Nord).</a:t>
            </a:r>
            <a:endParaRPr sz="2200">
              <a:latin typeface="Times New Roman" pitchFamily="18" charset="0"/>
              <a:cs typeface="Times New Roman" pitchFamily="18" charset="0"/>
            </a:endParaRPr>
          </a:p>
          <a:p>
            <a:pPr algn="just">
              <a:lnSpc>
                <a:spcPct val="100000"/>
              </a:lnSpc>
              <a:spcBef>
                <a:spcPts val="10"/>
              </a:spcBef>
              <a:buFont typeface="Calibri"/>
              <a:buChar char="-"/>
            </a:pPr>
            <a:endParaRPr sz="2200">
              <a:latin typeface="Times New Roman" pitchFamily="18" charset="0"/>
              <a:cs typeface="Times New Roman" pitchFamily="18" charset="0"/>
            </a:endParaRPr>
          </a:p>
          <a:p>
            <a:pPr marL="216535" marR="309880" indent="-203835" algn="just">
              <a:lnSpc>
                <a:spcPts val="2590"/>
              </a:lnSpc>
              <a:buFont typeface="Calibri"/>
              <a:buChar char="-"/>
              <a:tabLst>
                <a:tab pos="243204" algn="l"/>
              </a:tabLst>
            </a:pPr>
            <a:r>
              <a:rPr sz="2200" dirty="0">
                <a:latin typeface="Times New Roman" pitchFamily="18" charset="0"/>
                <a:cs typeface="Times New Roman" pitchFamily="18" charset="0"/>
              </a:rPr>
              <a:t>	</a:t>
            </a:r>
            <a:r>
              <a:rPr sz="2200">
                <a:latin typeface="Times New Roman" pitchFamily="18" charset="0"/>
                <a:cs typeface="Times New Roman" pitchFamily="18" charset="0"/>
              </a:rPr>
              <a:t>5 </a:t>
            </a:r>
            <a:r>
              <a:rPr sz="2200" spc="-10" smtClean="0">
                <a:latin typeface="Times New Roman" pitchFamily="18" charset="0"/>
                <a:cs typeface="Times New Roman" pitchFamily="18" charset="0"/>
              </a:rPr>
              <a:t>milliards</a:t>
            </a:r>
            <a:r>
              <a:rPr lang="fr-FR" sz="2200" spc="-10" dirty="0" smtClean="0">
                <a:latin typeface="Times New Roman" pitchFamily="18" charset="0"/>
                <a:cs typeface="Times New Roman" pitchFamily="18" charset="0"/>
              </a:rPr>
              <a:t> </a:t>
            </a:r>
            <a:r>
              <a:rPr sz="2200" spc="-5" smtClean="0">
                <a:latin typeface="Times New Roman" pitchFamily="18" charset="0"/>
                <a:cs typeface="Times New Roman" pitchFamily="18" charset="0"/>
              </a:rPr>
              <a:t>de </a:t>
            </a:r>
            <a:r>
              <a:rPr sz="2200" spc="-10" smtClean="0">
                <a:latin typeface="Times New Roman" pitchFamily="18" charset="0"/>
                <a:cs typeface="Times New Roman" pitchFamily="18" charset="0"/>
              </a:rPr>
              <a:t>m</a:t>
            </a:r>
            <a:r>
              <a:rPr sz="2200" spc="-15" baseline="24305" smtClean="0">
                <a:latin typeface="Times New Roman" pitchFamily="18" charset="0"/>
                <a:cs typeface="Times New Roman" pitchFamily="18" charset="0"/>
              </a:rPr>
              <a:t>3</a:t>
            </a:r>
            <a:r>
              <a:rPr sz="2200" spc="-10" smtClean="0">
                <a:latin typeface="Times New Roman" pitchFamily="18" charset="0"/>
                <a:cs typeface="Times New Roman" pitchFamily="18" charset="0"/>
              </a:rPr>
              <a:t>/an</a:t>
            </a:r>
            <a:r>
              <a:rPr lang="fr-FR" sz="2200" spc="-10" dirty="0" smtClean="0">
                <a:latin typeface="Times New Roman" pitchFamily="18" charset="0"/>
                <a:cs typeface="Times New Roman" pitchFamily="18" charset="0"/>
              </a:rPr>
              <a:t> </a:t>
            </a:r>
            <a:r>
              <a:rPr sz="2200" spc="-10" smtClean="0">
                <a:latin typeface="Times New Roman" pitchFamily="18" charset="0"/>
                <a:cs typeface="Times New Roman" pitchFamily="18" charset="0"/>
              </a:rPr>
              <a:t>(</a:t>
            </a:r>
            <a:r>
              <a:rPr sz="2200" spc="-10">
                <a:latin typeface="Times New Roman" pitchFamily="18" charset="0"/>
                <a:cs typeface="Times New Roman" pitchFamily="18" charset="0"/>
              </a:rPr>
              <a:t>régions  </a:t>
            </a:r>
            <a:r>
              <a:rPr sz="2200" spc="-5" smtClean="0">
                <a:latin typeface="Times New Roman" pitchFamily="18" charset="0"/>
                <a:cs typeface="Times New Roman" pitchFamily="18" charset="0"/>
              </a:rPr>
              <a:t>Sahariennes</a:t>
            </a:r>
            <a:r>
              <a:rPr lang="fr-FR" sz="2200" spc="-5" dirty="0" smtClean="0">
                <a:latin typeface="Times New Roman" pitchFamily="18" charset="0"/>
                <a:cs typeface="Times New Roman" pitchFamily="18" charset="0"/>
              </a:rPr>
              <a:t> </a:t>
            </a:r>
            <a:r>
              <a:rPr sz="2200" spc="-5" smtClean="0">
                <a:latin typeface="Times New Roman" pitchFamily="18" charset="0"/>
                <a:cs typeface="Times New Roman" pitchFamily="18" charset="0"/>
              </a:rPr>
              <a:t>/</a:t>
            </a:r>
            <a:r>
              <a:rPr lang="fr-FR" sz="2200" spc="-5" dirty="0" smtClean="0">
                <a:latin typeface="Times New Roman" pitchFamily="18" charset="0"/>
                <a:cs typeface="Times New Roman" pitchFamily="18" charset="0"/>
              </a:rPr>
              <a:t> </a:t>
            </a:r>
            <a:r>
              <a:rPr sz="2200" spc="-5" smtClean="0">
                <a:latin typeface="Times New Roman" pitchFamily="18" charset="0"/>
                <a:cs typeface="Times New Roman" pitchFamily="18" charset="0"/>
              </a:rPr>
              <a:t>ressources </a:t>
            </a:r>
            <a:r>
              <a:rPr sz="2200" smtClean="0">
                <a:latin typeface="Times New Roman" pitchFamily="18" charset="0"/>
                <a:cs typeface="Times New Roman" pitchFamily="18" charset="0"/>
              </a:rPr>
              <a:t>non</a:t>
            </a:r>
            <a:r>
              <a:rPr lang="fr-FR" sz="2200" dirty="0" smtClean="0">
                <a:latin typeface="Times New Roman" pitchFamily="18" charset="0"/>
                <a:cs typeface="Times New Roman" pitchFamily="18" charset="0"/>
              </a:rPr>
              <a:t> </a:t>
            </a:r>
            <a:r>
              <a:rPr sz="2200" spc="-10" smtClean="0">
                <a:latin typeface="Times New Roman" pitchFamily="18" charset="0"/>
                <a:cs typeface="Times New Roman" pitchFamily="18" charset="0"/>
              </a:rPr>
              <a:t>renouvelables</a:t>
            </a:r>
            <a:r>
              <a:rPr sz="2200" spc="-10" dirty="0">
                <a:latin typeface="Times New Roman" pitchFamily="18" charset="0"/>
                <a:cs typeface="Times New Roman" pitchFamily="18" charset="0"/>
              </a:rPr>
              <a:t>)</a:t>
            </a:r>
            <a:endParaRPr sz="2200">
              <a:latin typeface="Times New Roman" pitchFamily="18" charset="0"/>
              <a:cs typeface="Times New Roman" pitchFamily="18" charset="0"/>
            </a:endParaRPr>
          </a:p>
        </p:txBody>
      </p:sp>
      <p:sp>
        <p:nvSpPr>
          <p:cNvPr id="5" name="object 5"/>
          <p:cNvSpPr/>
          <p:nvPr/>
        </p:nvSpPr>
        <p:spPr>
          <a:xfrm>
            <a:off x="2895600" y="3886200"/>
            <a:ext cx="4013104" cy="25456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971800" y="609600"/>
            <a:ext cx="2687955" cy="851515"/>
          </a:xfrm>
          <a:prstGeom prst="rect">
            <a:avLst/>
          </a:prstGeom>
        </p:spPr>
        <p:txBody>
          <a:bodyPr vert="horz" wrap="square" lIns="0" tIns="60960" rIns="0" bIns="0" rtlCol="0">
            <a:spAutoFit/>
          </a:bodyPr>
          <a:lstStyle/>
          <a:p>
            <a:pPr marL="393700" indent="-381000">
              <a:lnSpc>
                <a:spcPct val="100000"/>
              </a:lnSpc>
              <a:spcBef>
                <a:spcPts val="480"/>
              </a:spcBef>
              <a:buClr>
                <a:srgbClr val="4F81BD"/>
              </a:buClr>
              <a:buSzPct val="84375"/>
              <a:buFont typeface="Wingdings 2"/>
              <a:buChar char=""/>
              <a:tabLst>
                <a:tab pos="393065" algn="l"/>
                <a:tab pos="393700" algn="l"/>
              </a:tabLst>
            </a:pPr>
            <a:r>
              <a:rPr sz="2400" b="1" spc="-5">
                <a:latin typeface="Times New Roman" pitchFamily="18" charset="0"/>
                <a:cs typeface="Times New Roman" pitchFamily="18" charset="0"/>
              </a:rPr>
              <a:t>177</a:t>
            </a:r>
            <a:r>
              <a:rPr sz="2400" b="1" spc="-45">
                <a:latin typeface="Times New Roman" pitchFamily="18" charset="0"/>
                <a:cs typeface="Times New Roman" pitchFamily="18" charset="0"/>
              </a:rPr>
              <a:t> </a:t>
            </a:r>
            <a:r>
              <a:rPr lang="fr-FR" sz="2400" b="1" spc="-15" dirty="0" smtClean="0">
                <a:latin typeface="Times New Roman" pitchFamily="18" charset="0"/>
                <a:cs typeface="Times New Roman" pitchFamily="18" charset="0"/>
              </a:rPr>
              <a:t>A</a:t>
            </a:r>
            <a:r>
              <a:rPr sz="2400" b="1" spc="-15" smtClean="0">
                <a:latin typeface="Times New Roman" pitchFamily="18" charset="0"/>
                <a:cs typeface="Times New Roman" pitchFamily="18" charset="0"/>
              </a:rPr>
              <a:t>quifères</a:t>
            </a:r>
            <a:endParaRPr sz="2400">
              <a:latin typeface="Times New Roman" pitchFamily="18" charset="0"/>
              <a:cs typeface="Times New Roman" pitchFamily="18" charset="0"/>
            </a:endParaRPr>
          </a:p>
          <a:p>
            <a:pPr marL="393700" indent="-381000">
              <a:lnSpc>
                <a:spcPct val="100000"/>
              </a:lnSpc>
              <a:spcBef>
                <a:spcPts val="385"/>
              </a:spcBef>
              <a:buClr>
                <a:srgbClr val="4F81BD"/>
              </a:buClr>
              <a:buSzPct val="84375"/>
              <a:buFont typeface="Wingdings 2"/>
              <a:buChar char=""/>
              <a:tabLst>
                <a:tab pos="393065" algn="l"/>
                <a:tab pos="393700" algn="l"/>
              </a:tabLst>
            </a:pPr>
            <a:r>
              <a:rPr sz="2400" b="1" spc="-5">
                <a:latin typeface="Times New Roman" pitchFamily="18" charset="0"/>
                <a:cs typeface="Times New Roman" pitchFamily="18" charset="0"/>
              </a:rPr>
              <a:t>9000</a:t>
            </a:r>
            <a:r>
              <a:rPr sz="2400" b="1" spc="-20">
                <a:latin typeface="Times New Roman" pitchFamily="18" charset="0"/>
                <a:cs typeface="Times New Roman" pitchFamily="18" charset="0"/>
              </a:rPr>
              <a:t> </a:t>
            </a:r>
            <a:r>
              <a:rPr lang="fr-FR" sz="2400" b="1" spc="-10" dirty="0" smtClean="0">
                <a:latin typeface="Times New Roman" pitchFamily="18" charset="0"/>
                <a:cs typeface="Times New Roman" pitchFamily="18" charset="0"/>
              </a:rPr>
              <a:t>S</a:t>
            </a:r>
            <a:r>
              <a:rPr sz="2400" b="1" spc="-10" smtClean="0">
                <a:latin typeface="Times New Roman" pitchFamily="18" charset="0"/>
                <a:cs typeface="Times New Roman" pitchFamily="18" charset="0"/>
              </a:rPr>
              <a:t>ources</a:t>
            </a:r>
            <a:endParaRPr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610600" cy="1782539"/>
          </a:xfrm>
          <a:prstGeom prst="rect">
            <a:avLst/>
          </a:prstGeom>
        </p:spPr>
        <p:txBody>
          <a:bodyPr vert="horz" wrap="square" lIns="0" tIns="12700" rIns="0" bIns="0" rtlCol="0">
            <a:spAutoFit/>
          </a:bodyPr>
          <a:lstStyle/>
          <a:p>
            <a:pPr marL="12700" marR="5080" indent="450850" algn="just">
              <a:lnSpc>
                <a:spcPct val="100000"/>
              </a:lnSpc>
              <a:spcBef>
                <a:spcPts val="100"/>
              </a:spcBef>
            </a:pPr>
            <a:r>
              <a:rPr sz="2300" b="0" spc="-20" dirty="0">
                <a:latin typeface="Times New Roman" pitchFamily="18" charset="0"/>
                <a:cs typeface="Times New Roman" pitchFamily="18" charset="0"/>
              </a:rPr>
              <a:t>L’AGIRE </a:t>
            </a:r>
            <a:r>
              <a:rPr sz="2300" b="0" spc="-5" dirty="0">
                <a:latin typeface="Times New Roman" pitchFamily="18" charset="0"/>
                <a:cs typeface="Times New Roman" pitchFamily="18" charset="0"/>
              </a:rPr>
              <a:t>et </a:t>
            </a:r>
            <a:r>
              <a:rPr sz="2300" b="0" spc="-10" dirty="0">
                <a:latin typeface="Times New Roman" pitchFamily="18" charset="0"/>
                <a:cs typeface="Times New Roman" pitchFamily="18" charset="0"/>
              </a:rPr>
              <a:t>les </a:t>
            </a:r>
            <a:r>
              <a:rPr sz="2300" b="0" spc="-5" dirty="0">
                <a:latin typeface="Times New Roman" pitchFamily="18" charset="0"/>
                <a:cs typeface="Times New Roman" pitchFamily="18" charset="0"/>
              </a:rPr>
              <a:t>5 </a:t>
            </a:r>
            <a:r>
              <a:rPr sz="2300" b="0" spc="-10" dirty="0">
                <a:latin typeface="Times New Roman" pitchFamily="18" charset="0"/>
                <a:cs typeface="Times New Roman" pitchFamily="18" charset="0"/>
              </a:rPr>
              <a:t>agences de bassins hydrographiques de </a:t>
            </a:r>
            <a:r>
              <a:rPr sz="2300" b="0" spc="-5" dirty="0">
                <a:latin typeface="Times New Roman" pitchFamily="18" charset="0"/>
                <a:cs typeface="Times New Roman" pitchFamily="18" charset="0"/>
              </a:rPr>
              <a:t>l’Algérie </a:t>
            </a:r>
            <a:r>
              <a:rPr sz="2300" b="0" spc="-10" dirty="0">
                <a:latin typeface="Times New Roman" pitchFamily="18" charset="0"/>
                <a:cs typeface="Times New Roman" pitchFamily="18" charset="0"/>
              </a:rPr>
              <a:t>ont  acquis un </a:t>
            </a:r>
            <a:r>
              <a:rPr sz="2300" b="0" spc="-5" dirty="0">
                <a:latin typeface="Times New Roman" pitchFamily="18" charset="0"/>
                <a:cs typeface="Times New Roman" pitchFamily="18" charset="0"/>
              </a:rPr>
              <a:t>certain </a:t>
            </a:r>
            <a:r>
              <a:rPr sz="2300" b="0" spc="-10" dirty="0">
                <a:latin typeface="Times New Roman" pitchFamily="18" charset="0"/>
                <a:cs typeface="Times New Roman" pitchFamily="18" charset="0"/>
              </a:rPr>
              <a:t>nombre d’expériences en </a:t>
            </a:r>
            <a:r>
              <a:rPr sz="2300" b="0" spc="-5" dirty="0">
                <a:latin typeface="Times New Roman" pitchFamily="18" charset="0"/>
                <a:cs typeface="Times New Roman" pitchFamily="18" charset="0"/>
              </a:rPr>
              <a:t>matière </a:t>
            </a:r>
            <a:r>
              <a:rPr sz="2300" b="0" spc="-10" dirty="0">
                <a:latin typeface="Times New Roman" pitchFamily="18" charset="0"/>
                <a:cs typeface="Times New Roman" pitchFamily="18" charset="0"/>
              </a:rPr>
              <a:t>de gestion intégrée </a:t>
            </a:r>
            <a:r>
              <a:rPr sz="2300" b="0" spc="-15" dirty="0">
                <a:latin typeface="Times New Roman" pitchFamily="18" charset="0"/>
                <a:cs typeface="Times New Roman" pitchFamily="18" charset="0"/>
              </a:rPr>
              <a:t>des  </a:t>
            </a:r>
            <a:r>
              <a:rPr sz="2300" b="0" spc="-5" dirty="0">
                <a:latin typeface="Times New Roman" pitchFamily="18" charset="0"/>
                <a:cs typeface="Times New Roman" pitchFamily="18" charset="0"/>
              </a:rPr>
              <a:t>ressources </a:t>
            </a:r>
            <a:r>
              <a:rPr sz="2300" b="0" spc="-10" dirty="0">
                <a:latin typeface="Times New Roman" pitchFamily="18" charset="0"/>
                <a:cs typeface="Times New Roman" pitchFamily="18" charset="0"/>
              </a:rPr>
              <a:t>en eau qu’elles souhaitent partager avec d’autres organismes  d’autres </a:t>
            </a:r>
            <a:r>
              <a:rPr sz="2300" b="0" spc="-15" dirty="0">
                <a:latin typeface="Times New Roman" pitchFamily="18" charset="0"/>
                <a:cs typeface="Times New Roman" pitchFamily="18" charset="0"/>
              </a:rPr>
              <a:t>pays </a:t>
            </a:r>
            <a:r>
              <a:rPr sz="2300" b="0" spc="-5" dirty="0">
                <a:latin typeface="Times New Roman" pitchFamily="18" charset="0"/>
                <a:cs typeface="Times New Roman" pitchFamily="18" charset="0"/>
              </a:rPr>
              <a:t>et profiter </a:t>
            </a:r>
            <a:r>
              <a:rPr sz="2300" b="0" spc="-10" dirty="0">
                <a:latin typeface="Times New Roman" pitchFamily="18" charset="0"/>
                <a:cs typeface="Times New Roman" pitchFamily="18" charset="0"/>
              </a:rPr>
              <a:t>de leurs acquis dans </a:t>
            </a:r>
            <a:r>
              <a:rPr sz="2300" b="0" spc="-5" dirty="0">
                <a:latin typeface="Times New Roman" pitchFamily="18" charset="0"/>
                <a:cs typeface="Times New Roman" pitchFamily="18" charset="0"/>
              </a:rPr>
              <a:t>3 </a:t>
            </a:r>
            <a:r>
              <a:rPr sz="2300" b="0" spc="-10" dirty="0">
                <a:latin typeface="Times New Roman" pitchFamily="18" charset="0"/>
                <a:cs typeface="Times New Roman" pitchFamily="18" charset="0"/>
              </a:rPr>
              <a:t>domaines </a:t>
            </a:r>
            <a:r>
              <a:rPr sz="2300" b="0" spc="-5" dirty="0">
                <a:latin typeface="Times New Roman" pitchFamily="18" charset="0"/>
                <a:cs typeface="Times New Roman" pitchFamily="18" charset="0"/>
              </a:rPr>
              <a:t>suivants</a:t>
            </a:r>
            <a:r>
              <a:rPr sz="2300" b="0" spc="229" dirty="0">
                <a:latin typeface="Times New Roman" pitchFamily="18" charset="0"/>
                <a:cs typeface="Times New Roman" pitchFamily="18" charset="0"/>
              </a:rPr>
              <a:t> </a:t>
            </a:r>
            <a:r>
              <a:rPr sz="2300" b="0" dirty="0">
                <a:latin typeface="Times New Roman" pitchFamily="18" charset="0"/>
                <a:cs typeface="Times New Roman" pitchFamily="18" charset="0"/>
              </a:rPr>
              <a:t>:</a:t>
            </a:r>
          </a:p>
        </p:txBody>
      </p:sp>
      <p:sp>
        <p:nvSpPr>
          <p:cNvPr id="3" name="object 3"/>
          <p:cNvSpPr txBox="1"/>
          <p:nvPr/>
        </p:nvSpPr>
        <p:spPr>
          <a:xfrm>
            <a:off x="212726" y="2286000"/>
            <a:ext cx="8550274" cy="4414029"/>
          </a:xfrm>
          <a:prstGeom prst="rect">
            <a:avLst/>
          </a:prstGeom>
        </p:spPr>
        <p:txBody>
          <a:bodyPr vert="horz" wrap="square" lIns="0" tIns="12700" rIns="0" bIns="0" rtlCol="0">
            <a:spAutoFit/>
          </a:bodyPr>
          <a:lstStyle/>
          <a:p>
            <a:pPr marL="12700" marR="5080" indent="450850" algn="ctr">
              <a:lnSpc>
                <a:spcPct val="100000"/>
              </a:lnSpc>
              <a:spcBef>
                <a:spcPts val="100"/>
              </a:spcBef>
            </a:pPr>
            <a:r>
              <a:rPr lang="fr-FR" sz="2200" b="1" u="heavy" dirty="0" smtClean="0">
                <a:solidFill>
                  <a:srgbClr val="0000FF"/>
                </a:solidFill>
                <a:uFill>
                  <a:solidFill>
                    <a:srgbClr val="0000FF"/>
                  </a:solidFill>
                </a:uFill>
                <a:latin typeface="Times New Roman" pitchFamily="18" charset="0"/>
                <a:cs typeface="Times New Roman" pitchFamily="18" charset="0"/>
              </a:rPr>
              <a:t>1. </a:t>
            </a:r>
            <a:r>
              <a:rPr sz="2200" b="1" u="heavy" smtClean="0">
                <a:solidFill>
                  <a:srgbClr val="0000FF"/>
                </a:solidFill>
                <a:uFill>
                  <a:solidFill>
                    <a:srgbClr val="0000FF"/>
                  </a:solidFill>
                </a:uFill>
                <a:latin typeface="Times New Roman" pitchFamily="18" charset="0"/>
                <a:cs typeface="Times New Roman" pitchFamily="18" charset="0"/>
              </a:rPr>
              <a:t>LA </a:t>
            </a:r>
            <a:r>
              <a:rPr sz="2200" b="1" u="heavy" spc="-20" dirty="0">
                <a:solidFill>
                  <a:srgbClr val="0000FF"/>
                </a:solidFill>
                <a:uFill>
                  <a:solidFill>
                    <a:srgbClr val="0000FF"/>
                  </a:solidFill>
                </a:uFill>
                <a:latin typeface="Times New Roman" pitchFamily="18" charset="0"/>
                <a:cs typeface="Times New Roman" pitchFamily="18" charset="0"/>
              </a:rPr>
              <a:t>PLANIFICATION </a:t>
            </a:r>
            <a:r>
              <a:rPr sz="2200" b="1" u="heavy" spc="-5" dirty="0">
                <a:solidFill>
                  <a:srgbClr val="0000FF"/>
                </a:solidFill>
                <a:uFill>
                  <a:solidFill>
                    <a:srgbClr val="0000FF"/>
                  </a:solidFill>
                </a:uFill>
                <a:latin typeface="Times New Roman" pitchFamily="18" charset="0"/>
                <a:cs typeface="Times New Roman" pitchFamily="18" charset="0"/>
              </a:rPr>
              <a:t>DU DÉVELOPPEMENT DES RESSOURCES EN  </a:t>
            </a:r>
            <a:r>
              <a:rPr sz="2200" b="1" u="heavy" spc="-40" dirty="0">
                <a:solidFill>
                  <a:srgbClr val="0000FF"/>
                </a:solidFill>
                <a:uFill>
                  <a:solidFill>
                    <a:srgbClr val="0000FF"/>
                  </a:solidFill>
                </a:uFill>
                <a:latin typeface="Times New Roman" pitchFamily="18" charset="0"/>
                <a:cs typeface="Times New Roman" pitchFamily="18" charset="0"/>
              </a:rPr>
              <a:t>EAU</a:t>
            </a:r>
            <a:endParaRPr sz="2200">
              <a:latin typeface="Times New Roman" pitchFamily="18"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2700" marR="318770" indent="450850" algn="just">
              <a:lnSpc>
                <a:spcPct val="100000"/>
              </a:lnSpc>
            </a:pPr>
            <a:r>
              <a:rPr sz="2200" spc="-10" dirty="0">
                <a:latin typeface="Times New Roman" pitchFamily="18" charset="0"/>
                <a:cs typeface="Times New Roman" pitchFamily="18" charset="0"/>
              </a:rPr>
              <a:t>La planification des aménagements hydrauliques de mobilisation </a:t>
            </a:r>
            <a:r>
              <a:rPr sz="2200" spc="-5" dirty="0">
                <a:latin typeface="Times New Roman" pitchFamily="18" charset="0"/>
                <a:cs typeface="Times New Roman" pitchFamily="18" charset="0"/>
              </a:rPr>
              <a:t>et </a:t>
            </a:r>
            <a:r>
              <a:rPr sz="2200" spc="-15" dirty="0">
                <a:latin typeface="Times New Roman" pitchFamily="18" charset="0"/>
                <a:cs typeface="Times New Roman" pitchFamily="18" charset="0"/>
              </a:rPr>
              <a:t>de  </a:t>
            </a:r>
            <a:r>
              <a:rPr sz="2200" spc="-5" dirty="0">
                <a:latin typeface="Times New Roman" pitchFamily="18" charset="0"/>
                <a:cs typeface="Times New Roman" pitchFamily="18" charset="0"/>
              </a:rPr>
              <a:t>répartition </a:t>
            </a:r>
            <a:r>
              <a:rPr sz="2200" spc="-10" dirty="0">
                <a:latin typeface="Times New Roman" pitchFamily="18" charset="0"/>
                <a:cs typeface="Times New Roman" pitchFamily="18" charset="0"/>
              </a:rPr>
              <a:t>des </a:t>
            </a:r>
            <a:r>
              <a:rPr sz="2200" spc="-5" dirty="0">
                <a:latin typeface="Times New Roman" pitchFamily="18" charset="0"/>
                <a:cs typeface="Times New Roman" pitchFamily="18" charset="0"/>
              </a:rPr>
              <a:t>ressources </a:t>
            </a:r>
            <a:r>
              <a:rPr sz="2200" spc="-10" dirty="0">
                <a:latin typeface="Times New Roman" pitchFamily="18" charset="0"/>
                <a:cs typeface="Times New Roman" pitchFamily="18" charset="0"/>
              </a:rPr>
              <a:t>en eau </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une exigence de </a:t>
            </a:r>
            <a:r>
              <a:rPr sz="2200" spc="-5" dirty="0">
                <a:latin typeface="Times New Roman" pitchFamily="18" charset="0"/>
                <a:cs typeface="Times New Roman" pitchFamily="18" charset="0"/>
              </a:rPr>
              <a:t>la </a:t>
            </a:r>
            <a:r>
              <a:rPr sz="2200" spc="-10" dirty="0">
                <a:latin typeface="Times New Roman" pitchFamily="18" charset="0"/>
                <a:cs typeface="Times New Roman" pitchFamily="18" charset="0"/>
              </a:rPr>
              <a:t>politique de l’eau </a:t>
            </a:r>
            <a:r>
              <a:rPr sz="2200" spc="-15" dirty="0">
                <a:latin typeface="Times New Roman" pitchFamily="18" charset="0"/>
                <a:cs typeface="Times New Roman" pitchFamily="18" charset="0"/>
              </a:rPr>
              <a:t>en  </a:t>
            </a:r>
            <a:r>
              <a:rPr sz="2200" spc="-10" dirty="0">
                <a:latin typeface="Times New Roman" pitchFamily="18" charset="0"/>
                <a:cs typeface="Times New Roman" pitchFamily="18" charset="0"/>
              </a:rPr>
              <a:t>Algérie.</a:t>
            </a:r>
            <a:endParaRPr sz="2200">
              <a:latin typeface="Times New Roman" pitchFamily="18" charset="0"/>
              <a:cs typeface="Times New Roman" pitchFamily="18" charset="0"/>
            </a:endParaRPr>
          </a:p>
          <a:p>
            <a:pPr algn="just">
              <a:lnSpc>
                <a:spcPct val="100000"/>
              </a:lnSpc>
              <a:spcBef>
                <a:spcPts val="35"/>
              </a:spcBef>
            </a:pPr>
            <a:endParaRPr sz="2200">
              <a:latin typeface="Times New Roman" pitchFamily="18" charset="0"/>
              <a:cs typeface="Times New Roman" pitchFamily="18" charset="0"/>
            </a:endParaRPr>
          </a:p>
          <a:p>
            <a:pPr marL="12700" marR="909955" indent="450850" algn="just">
              <a:lnSpc>
                <a:spcPct val="100000"/>
              </a:lnSpc>
            </a:pPr>
            <a:r>
              <a:rPr sz="2200" spc="-10" dirty="0">
                <a:latin typeface="Times New Roman" pitchFamily="18" charset="0"/>
                <a:cs typeface="Times New Roman" pitchFamily="18" charset="0"/>
              </a:rPr>
              <a:t>La gestion intégrée </a:t>
            </a:r>
            <a:r>
              <a:rPr sz="2200" spc="-5" dirty="0">
                <a:latin typeface="Times New Roman" pitchFamily="18" charset="0"/>
                <a:cs typeface="Times New Roman" pitchFamily="18" charset="0"/>
              </a:rPr>
              <a:t>est </a:t>
            </a:r>
            <a:r>
              <a:rPr sz="2200" spc="-10" dirty="0">
                <a:latin typeface="Times New Roman" pitchFamily="18" charset="0"/>
                <a:cs typeface="Times New Roman" pitchFamily="18" charset="0"/>
              </a:rPr>
              <a:t>opérationnelle au niveau de chaque unité  hydrographique</a:t>
            </a:r>
            <a:r>
              <a:rPr sz="2200" spc="40" dirty="0">
                <a:latin typeface="Times New Roman" pitchFamily="18" charset="0"/>
                <a:cs typeface="Times New Roman" pitchFamily="18" charset="0"/>
              </a:rPr>
              <a:t> </a:t>
            </a:r>
            <a:r>
              <a:rPr sz="2200" spc="-10" dirty="0">
                <a:latin typeface="Times New Roman" pitchFamily="18" charset="0"/>
                <a:cs typeface="Times New Roman" pitchFamily="18" charset="0"/>
              </a:rPr>
              <a:t>naturelle.</a:t>
            </a:r>
            <a:endParaRPr sz="2200">
              <a:latin typeface="Times New Roman" pitchFamily="18" charset="0"/>
              <a:cs typeface="Times New Roman" pitchFamily="18" charset="0"/>
            </a:endParaRPr>
          </a:p>
          <a:p>
            <a:pPr algn="just">
              <a:lnSpc>
                <a:spcPct val="100000"/>
              </a:lnSpc>
              <a:spcBef>
                <a:spcPts val="30"/>
              </a:spcBef>
            </a:pPr>
            <a:endParaRPr sz="2200">
              <a:latin typeface="Times New Roman" pitchFamily="18" charset="0"/>
              <a:cs typeface="Times New Roman" pitchFamily="18" charset="0"/>
            </a:endParaRPr>
          </a:p>
          <a:p>
            <a:pPr marL="12700" marR="139700" indent="450850" algn="just">
              <a:lnSpc>
                <a:spcPct val="100000"/>
              </a:lnSpc>
            </a:pPr>
            <a:r>
              <a:rPr sz="2200" spc="-10" dirty="0">
                <a:latin typeface="Times New Roman" pitchFamily="18" charset="0"/>
                <a:cs typeface="Times New Roman" pitchFamily="18" charset="0"/>
              </a:rPr>
              <a:t>Le plan directeur d’aménagement des </a:t>
            </a:r>
            <a:r>
              <a:rPr sz="2200" spc="-5" dirty="0">
                <a:latin typeface="Times New Roman" pitchFamily="18" charset="0"/>
                <a:cs typeface="Times New Roman" pitchFamily="18" charset="0"/>
              </a:rPr>
              <a:t>ressources </a:t>
            </a:r>
            <a:r>
              <a:rPr sz="2200" spc="-10" dirty="0">
                <a:latin typeface="Times New Roman" pitchFamily="18" charset="0"/>
                <a:cs typeface="Times New Roman" pitchFamily="18" charset="0"/>
              </a:rPr>
              <a:t>en eau </a:t>
            </a:r>
            <a:r>
              <a:rPr sz="2200" spc="-25" dirty="0">
                <a:latin typeface="Times New Roman" pitchFamily="18" charset="0"/>
                <a:cs typeface="Times New Roman" pitchFamily="18" charset="0"/>
              </a:rPr>
              <a:t>(P.D.A.R.E) </a:t>
            </a:r>
            <a:r>
              <a:rPr sz="2200" spc="-15" dirty="0">
                <a:latin typeface="Times New Roman" pitchFamily="18" charset="0"/>
                <a:cs typeface="Times New Roman" pitchFamily="18" charset="0"/>
              </a:rPr>
              <a:t>du  </a:t>
            </a:r>
            <a:r>
              <a:rPr sz="2200" spc="-5" dirty="0">
                <a:latin typeface="Times New Roman" pitchFamily="18" charset="0"/>
                <a:cs typeface="Times New Roman" pitchFamily="18" charset="0"/>
              </a:rPr>
              <a:t>bassin </a:t>
            </a:r>
            <a:r>
              <a:rPr sz="2200" spc="-10" dirty="0">
                <a:latin typeface="Times New Roman" pitchFamily="18" charset="0"/>
                <a:cs typeface="Times New Roman" pitchFamily="18" charset="0"/>
              </a:rPr>
              <a:t>hydrographique </a:t>
            </a:r>
            <a:r>
              <a:rPr sz="2200" spc="-5" dirty="0">
                <a:latin typeface="Times New Roman" pitchFamily="18" charset="0"/>
                <a:cs typeface="Times New Roman" pitchFamily="18" charset="0"/>
              </a:rPr>
              <a:t>constitue </a:t>
            </a:r>
            <a:r>
              <a:rPr sz="2200" spc="-10" dirty="0">
                <a:latin typeface="Times New Roman" pitchFamily="18" charset="0"/>
                <a:cs typeface="Times New Roman" pitchFamily="18" charset="0"/>
              </a:rPr>
              <a:t>l’outil principal de </a:t>
            </a:r>
            <a:r>
              <a:rPr sz="2200" spc="-5" dirty="0">
                <a:latin typeface="Times New Roman" pitchFamily="18" charset="0"/>
                <a:cs typeface="Times New Roman" pitchFamily="18" charset="0"/>
              </a:rPr>
              <a:t>la </a:t>
            </a:r>
            <a:r>
              <a:rPr sz="2200" spc="-10" dirty="0">
                <a:latin typeface="Times New Roman" pitchFamily="18" charset="0"/>
                <a:cs typeface="Times New Roman" pitchFamily="18" charset="0"/>
              </a:rPr>
              <a:t>planification en </a:t>
            </a:r>
            <a:r>
              <a:rPr sz="2200" spc="-5" dirty="0">
                <a:latin typeface="Times New Roman" pitchFamily="18" charset="0"/>
                <a:cs typeface="Times New Roman" pitchFamily="18" charset="0"/>
              </a:rPr>
              <a:t>ce  </a:t>
            </a:r>
            <a:r>
              <a:rPr sz="2200" spc="-10" dirty="0">
                <a:latin typeface="Times New Roman" pitchFamily="18" charset="0"/>
                <a:cs typeface="Times New Roman" pitchFamily="18" charset="0"/>
              </a:rPr>
              <a:t>domaine.</a:t>
            </a:r>
            <a:endParaRPr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1534</Words>
  <Application>Microsoft Office PowerPoint</Application>
  <PresentationFormat>Affichage à l'écran (4:3)</PresentationFormat>
  <Paragraphs>132</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DOMAINES DE COOPÉRATION PROPOSÉS PAR  L’AGENCE NATIONALE DE GESTION INTÉGRÉE  DES RESSOURCES EN EAU « AGIRE »</vt:lpstr>
      <vt:lpstr>Diapositive 2</vt:lpstr>
      <vt:lpstr>Diapositive 3</vt:lpstr>
      <vt:lpstr>LA GESTION INTÉGRÉE DES RESSOURCES EN EAU EST UNE NOUVELLE  APPROCHE :</vt:lpstr>
      <vt:lpstr>CONTEXTE NATUREL DU PAYS</vt:lpstr>
      <vt:lpstr>Diapositive 6</vt:lpstr>
      <vt:lpstr>LES RESSOURCES SUPERFICIELLES</vt:lpstr>
      <vt:lpstr>Diapositive 8</vt:lpstr>
      <vt:lpstr>L’AGIRE et les 5 agences de bassins hydrographiques de l’Algérie ont  acquis un certain nombre d’expériences en matière de gestion intégrée des  ressources en eau qu’elles souhaitent partager avec d’autres organismes  d’autres pays et profiter de leurs acquis dans 3 domaines suivants :</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utli</dc:creator>
  <cp:lastModifiedBy>info</cp:lastModifiedBy>
  <cp:revision>9</cp:revision>
  <dcterms:created xsi:type="dcterms:W3CDTF">2018-10-27T16:54:05Z</dcterms:created>
  <dcterms:modified xsi:type="dcterms:W3CDTF">2019-12-24T19:32:48Z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2014-03-03T00:00:00Z</vt:filetime>
  </property>
  <property fmtid="{D5CDD505-2E9C-101B-9397-08002B2CF9AE}" pid="3" name="Creator">
    <vt:lpwstr>Acrobat PDFMaker 10.1 for PowerPoint</vt:lpwstr>
  </property>
  <property fmtid="{D5CDD505-2E9C-101B-9397-08002B2CF9AE}" pid="4" name="LastSaved">
    <vt:filetime>2018-10-27T00:00:00Z</vt:filetime>
  </property>
</Properties>
</file>