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sldIdLst>
    <p:sldId id="271" r:id="rId2"/>
    <p:sldId id="264" r:id="rId3"/>
    <p:sldId id="414" r:id="rId4"/>
    <p:sldId id="415" r:id="rId5"/>
    <p:sldId id="416" r:id="rId6"/>
    <p:sldId id="418" r:id="rId7"/>
    <p:sldId id="419" r:id="rId8"/>
    <p:sldId id="420" r:id="rId9"/>
    <p:sldId id="421" r:id="rId10"/>
    <p:sldId id="422" r:id="rId11"/>
    <p:sldId id="423" r:id="rId12"/>
    <p:sldId id="424" r:id="rId13"/>
    <p:sldId id="42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Style moyen 3 - Accentuation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29" autoAdjust="0"/>
    <p:restoredTop sz="94660"/>
  </p:normalViewPr>
  <p:slideViewPr>
    <p:cSldViewPr snapToGrid="0">
      <p:cViewPr varScale="1">
        <p:scale>
          <a:sx n="74" d="100"/>
          <a:sy n="74" d="100"/>
        </p:scale>
        <p:origin x="42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903123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438282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087913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99834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4335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543225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705458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2181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590105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33465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1849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161362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13764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5814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678287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27844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254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71374960"/>
      </p:ext>
    </p:extLst>
  </p:cSld>
  <p:clrMap bg1="dk1" tx1="lt1" bg2="dk2" tx2="lt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Lst>
  <p:txStyles>
    <p:titleStyle>
      <a:lvl1pPr algn="l" defTabSz="914400" rtl="1"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r" defTabSz="914400" rtl="1"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enazza.ikram@yahoo.fr"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45031971-F73E-4086-9506-8286CD6765F2}"/>
              </a:ext>
            </a:extLst>
          </p:cNvPr>
          <p:cNvSpPr>
            <a:spLocks noGrp="1"/>
          </p:cNvSpPr>
          <p:nvPr>
            <p:ph type="title"/>
          </p:nvPr>
        </p:nvSpPr>
        <p:spPr>
          <a:xfrm>
            <a:off x="940654" y="295639"/>
            <a:ext cx="9905998" cy="1569256"/>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ar-DZ" sz="4000" b="1" cap="none" dirty="0" smtClean="0">
                <a:ln w="9525">
                  <a:solidFill>
                    <a:schemeClr val="bg1"/>
                  </a:solidFill>
                  <a:prstDash val="solid"/>
                </a:ln>
                <a:solidFill>
                  <a:schemeClr val="accent1">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محاضرات في مقياس الدولي</a:t>
            </a:r>
            <a:endParaRPr lang="ar-DZ" sz="4000" b="1" cap="none" dirty="0">
              <a:ln w="9525">
                <a:solidFill>
                  <a:schemeClr val="bg1"/>
                </a:solidFill>
                <a:prstDash val="solid"/>
              </a:ln>
              <a:solidFill>
                <a:schemeClr val="accent1">
                  <a:lumMod val="75000"/>
                </a:schemeClr>
              </a:solidFill>
              <a:effectLst>
                <a:outerShdw blurRad="38100" dist="38100" dir="2700000" algn="tl">
                  <a:srgbClr val="000000">
                    <a:alpha val="43137"/>
                  </a:srgbClr>
                </a:outerShdw>
              </a:effectLst>
            </a:endParaRPr>
          </a:p>
        </p:txBody>
      </p:sp>
      <p:sp>
        <p:nvSpPr>
          <p:cNvPr id="6" name="Rectangle à coins arrondis 12">
            <a:extLst>
              <a:ext uri="{FF2B5EF4-FFF2-40B4-BE49-F238E27FC236}">
                <a16:creationId xmlns:a16="http://schemas.microsoft.com/office/drawing/2014/main" id="{961849BC-EB3A-48EC-AF99-3E95B6348A02}"/>
              </a:ext>
            </a:extLst>
          </p:cNvPr>
          <p:cNvSpPr/>
          <p:nvPr/>
        </p:nvSpPr>
        <p:spPr>
          <a:xfrm>
            <a:off x="1772881" y="2088311"/>
            <a:ext cx="8477794" cy="1947833"/>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lvl="0" algn="ctr"/>
            <a:r>
              <a:rPr lang="ar-DZ" sz="4000" kern="0" dirty="0" smtClean="0">
                <a:solidFill>
                  <a:prstClr val="black"/>
                </a:solidFill>
                <a:latin typeface="Sakkal Majalla" panose="02000000000000000000" pitchFamily="2" charset="-78"/>
                <a:cs typeface="Sakkal Majalla" panose="02000000000000000000" pitchFamily="2" charset="-78"/>
              </a:rPr>
              <a:t>في إطار تكوين طلبة </a:t>
            </a:r>
            <a:r>
              <a:rPr lang="ar-DZ" sz="4000" kern="0" dirty="0" err="1" smtClean="0">
                <a:solidFill>
                  <a:prstClr val="black"/>
                </a:solidFill>
                <a:latin typeface="Sakkal Majalla" panose="02000000000000000000" pitchFamily="2" charset="-78"/>
                <a:cs typeface="Sakkal Majalla" panose="02000000000000000000" pitchFamily="2" charset="-78"/>
              </a:rPr>
              <a:t>ماستر</a:t>
            </a:r>
            <a:r>
              <a:rPr lang="ar-DZ" sz="4000" kern="0" dirty="0" smtClean="0">
                <a:solidFill>
                  <a:prstClr val="black"/>
                </a:solidFill>
                <a:latin typeface="Sakkal Majalla" panose="02000000000000000000" pitchFamily="2" charset="-78"/>
                <a:cs typeface="Sakkal Majalla" panose="02000000000000000000" pitchFamily="2" charset="-78"/>
              </a:rPr>
              <a:t> 1</a:t>
            </a:r>
          </a:p>
          <a:p>
            <a:pPr lvl="0" algn="ctr"/>
            <a:r>
              <a:rPr lang="ar-DZ" sz="4000" kern="0" dirty="0" smtClean="0">
                <a:solidFill>
                  <a:prstClr val="black"/>
                </a:solidFill>
                <a:latin typeface="Sakkal Majalla" panose="02000000000000000000" pitchFamily="2" charset="-78"/>
                <a:cs typeface="Sakkal Majalla" panose="02000000000000000000" pitchFamily="2" charset="-78"/>
              </a:rPr>
              <a:t>تخصص مالية </a:t>
            </a:r>
            <a:r>
              <a:rPr lang="ar-DZ" sz="4000" kern="0" dirty="0" err="1" smtClean="0">
                <a:solidFill>
                  <a:prstClr val="black"/>
                </a:solidFill>
                <a:latin typeface="Sakkal Majalla" panose="02000000000000000000" pitchFamily="2" charset="-78"/>
                <a:cs typeface="Sakkal Majalla" panose="02000000000000000000" pitchFamily="2" charset="-78"/>
              </a:rPr>
              <a:t>و</a:t>
            </a:r>
            <a:r>
              <a:rPr lang="ar-DZ" sz="4000" kern="0" dirty="0" smtClean="0">
                <a:solidFill>
                  <a:prstClr val="black"/>
                </a:solidFill>
                <a:latin typeface="Sakkal Majalla" panose="02000000000000000000" pitchFamily="2" charset="-78"/>
                <a:cs typeface="Sakkal Majalla" panose="02000000000000000000" pitchFamily="2" charset="-78"/>
              </a:rPr>
              <a:t> تجارة دولية</a:t>
            </a:r>
          </a:p>
        </p:txBody>
      </p:sp>
      <p:sp>
        <p:nvSpPr>
          <p:cNvPr id="7" name="Rectangle 6">
            <a:extLst>
              <a:ext uri="{FF2B5EF4-FFF2-40B4-BE49-F238E27FC236}">
                <a16:creationId xmlns:a16="http://schemas.microsoft.com/office/drawing/2014/main" id="{6302E7C1-BD45-4DBE-91FB-7AE2BB7D4A4F}"/>
              </a:ext>
            </a:extLst>
          </p:cNvPr>
          <p:cNvSpPr/>
          <p:nvPr/>
        </p:nvSpPr>
        <p:spPr>
          <a:xfrm>
            <a:off x="5373436" y="4297282"/>
            <a:ext cx="1353256" cy="523220"/>
          </a:xfrm>
          <a:prstGeom prst="rect">
            <a:avLst/>
          </a:prstGeom>
          <a:noFill/>
        </p:spPr>
        <p:txBody>
          <a:bodyPr wrap="none" lIns="91440" tIns="45720" rIns="91440" bIns="45720">
            <a:spAutoFit/>
          </a:bodyPr>
          <a:lstStyle/>
          <a:p>
            <a:pPr algn="ctr"/>
            <a:r>
              <a:rPr lang="ar-DZ"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rPr>
              <a:t>من إعداد:</a:t>
            </a:r>
            <a:endParaRPr lang="fr-FR"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endParaRPr>
          </a:p>
        </p:txBody>
      </p:sp>
      <p:sp>
        <p:nvSpPr>
          <p:cNvPr id="8" name="Rectangle à coins arrondis 12">
            <a:extLst>
              <a:ext uri="{FF2B5EF4-FFF2-40B4-BE49-F238E27FC236}">
                <a16:creationId xmlns:a16="http://schemas.microsoft.com/office/drawing/2014/main" id="{2B545F2D-F980-4643-B90D-009FE4B8360F}"/>
              </a:ext>
            </a:extLst>
          </p:cNvPr>
          <p:cNvSpPr/>
          <p:nvPr/>
        </p:nvSpPr>
        <p:spPr>
          <a:xfrm>
            <a:off x="4451684" y="5174336"/>
            <a:ext cx="3525253" cy="1058021"/>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marL="342900" lvl="0" indent="-342900" algn="ctr" rtl="1">
              <a:buAutoNum type="arabic1Minus"/>
            </a:pPr>
            <a:r>
              <a:rPr lang="ar-DZ" b="1" kern="0" dirty="0" smtClean="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بن عزة إكــــــــــــرام</a:t>
            </a:r>
          </a:p>
          <a:p>
            <a:pPr marL="342900" lvl="0" indent="-342900" algn="ctr" rtl="1"/>
            <a:r>
              <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hlinkClick r:id="rId2"/>
              </a:rPr>
              <a:t>Benazza.ikram@yahoo.fr</a:t>
            </a:r>
            <a:endPar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5149954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pic>
        <p:nvPicPr>
          <p:cNvPr id="1029" name="Picture 5"/>
          <p:cNvPicPr>
            <a:picLocks noGrp="1" noChangeAspect="1" noChangeArrowheads="1"/>
          </p:cNvPicPr>
          <p:nvPr>
            <p:ph idx="1"/>
          </p:nvPr>
        </p:nvPicPr>
        <p:blipFill>
          <a:blip r:embed="rId2"/>
          <a:srcRect/>
          <a:stretch>
            <a:fillRect/>
          </a:stretch>
        </p:blipFill>
        <p:spPr bwMode="auto">
          <a:xfrm>
            <a:off x="2406316" y="1227221"/>
            <a:ext cx="7760368" cy="5014035"/>
          </a:xfrm>
          <a:prstGeom prst="rect">
            <a:avLst/>
          </a:prstGeom>
          <a:noFill/>
          <a:ln w="9525">
            <a:noFill/>
            <a:miter lim="800000"/>
            <a:headEnd/>
            <a:tailEnd/>
          </a:ln>
          <a:effectLst/>
        </p:spPr>
      </p:pic>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a:bodyPr>
          <a:lstStyle/>
          <a:p>
            <a:pPr>
              <a:buNone/>
            </a:pPr>
            <a:r>
              <a:rPr lang="ar-DZ" sz="2800" b="1" dirty="0" smtClean="0">
                <a:solidFill>
                  <a:schemeClr val="accent4">
                    <a:lumMod val="60000"/>
                    <a:lumOff val="40000"/>
                  </a:schemeClr>
                </a:solidFill>
              </a:rPr>
              <a:t>الأخطار الأخرى: </a:t>
            </a:r>
          </a:p>
          <a:p>
            <a:pPr>
              <a:buNone/>
            </a:pPr>
            <a:r>
              <a:rPr lang="ar-DZ" sz="2800" u="sng" dirty="0" smtClean="0"/>
              <a:t>تأمين المعارض والبحث عن أسواق جديدة: </a:t>
            </a:r>
            <a:r>
              <a:rPr lang="ar-DZ" sz="2800" dirty="0" smtClean="0"/>
              <a:t>يعد هذا النوع من التأمين أداة مهمة لتشجيع الصادرات</a:t>
            </a:r>
            <a:r>
              <a:rPr lang="ar-DZ" sz="2800" smtClean="0"/>
              <a:t>، فالمؤسسات التي </a:t>
            </a:r>
            <a:r>
              <a:rPr lang="ar-DZ" sz="2800" dirty="0" smtClean="0"/>
              <a:t>تريد عرض منتجاتها في المعارض الدولية، تدفع مصاريف هامة، بدون أن تكون متأكدة من بيع </a:t>
            </a:r>
            <a:r>
              <a:rPr lang="ar-DZ" sz="2800" smtClean="0"/>
              <a:t>منتجاتها وحتى من </a:t>
            </a:r>
            <a:r>
              <a:rPr lang="ar-DZ" sz="2800" dirty="0" smtClean="0"/>
              <a:t>استرجاع مصارف العرض، هذا ما يجعل المؤسسات تتردد في المشاركة في المعارض الدولية، وهنا يبدو دون مؤمن القرض لتقليص هذا الخطر من خلال تعويض الشركة الخاصة لمصاريف النقل والعرض وفق </a:t>
            </a:r>
            <a:r>
              <a:rPr lang="ar-DZ" sz="2800" dirty="0" err="1" smtClean="0"/>
              <a:t>الإتفاق</a:t>
            </a:r>
            <a:r>
              <a:rPr lang="ar-DZ" sz="2800" dirty="0" smtClean="0"/>
              <a:t> الذي تم مع شركة التأمين، لكن في الغالب يتراوح بين 71 % إلى 11 % من مصاريف العرض، وبالمقابل العارض يدفع قسطا بنسبة تتراوح بين 7% إلى 4% من مصاريف العرض، ومدة التأمين تتراوح من سنة إلى 7 سنوات حسب نوع التأمين المختار.</a:t>
            </a:r>
            <a:r>
              <a:rPr lang="ar-DZ" sz="2800" b="1" dirty="0" smtClean="0">
                <a:solidFill>
                  <a:schemeClr val="accent4">
                    <a:lumMod val="60000"/>
                    <a:lumOff val="40000"/>
                  </a:schemeClr>
                </a:solidFill>
              </a:rPr>
              <a:t> </a:t>
            </a:r>
          </a:p>
          <a:p>
            <a:pPr>
              <a:buNone/>
            </a:pPr>
            <a:endParaRPr lang="ar-DZ" sz="2800" b="1" dirty="0" smtClean="0">
              <a:solidFill>
                <a:schemeClr val="accent4">
                  <a:lumMod val="60000"/>
                  <a:lumOff val="40000"/>
                </a:schemeClr>
              </a:solidFill>
            </a:endParaRP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a:bodyPr>
          <a:lstStyle/>
          <a:p>
            <a:pPr>
              <a:buNone/>
            </a:pPr>
            <a:r>
              <a:rPr lang="ar-DZ" sz="2800" b="1" dirty="0" smtClean="0">
                <a:solidFill>
                  <a:schemeClr val="accent4">
                    <a:lumMod val="60000"/>
                    <a:lumOff val="40000"/>
                  </a:schemeClr>
                </a:solidFill>
              </a:rPr>
              <a:t>الأخطار الأخرى: </a:t>
            </a:r>
          </a:p>
          <a:p>
            <a:r>
              <a:rPr lang="ar-DZ" sz="2800" b="1" dirty="0" smtClean="0"/>
              <a:t>خطر تقلب الأسعار: فعند إمضاء العقد تكون الأسعار ثابتة أو قابلة للتغير، ففي الحالة الأولى عندما تكون الأسعار </a:t>
            </a:r>
            <a:r>
              <a:rPr lang="ar-DZ" sz="2800" dirty="0" smtClean="0"/>
              <a:t>ثابتة لا يتدخل مؤمن القرض لتغطية القيمة الزائدة على السعر الثابت الناتج عن تقلب أسعار مواد الخام والأجور، أما في الحالة الثانية، في حالة وجود أحكام في العقد متعلقة بتغير الأسعار، المؤمن يلتزم بتوسيع الضمان إلى المبلغ المكمل ( السعر الزائد) الناتج عن تنفيذ هذه الأحكام بشرطين هما:</a:t>
            </a:r>
          </a:p>
          <a:p>
            <a:r>
              <a:rPr lang="ar-DZ" sz="2800" dirty="0" smtClean="0"/>
              <a:t>- الشرط الأول: يتم طلب توسيع هذا الضمان عند وجود الضرورة لذلك.</a:t>
            </a:r>
          </a:p>
          <a:p>
            <a:r>
              <a:rPr lang="ar-DZ" sz="2800" dirty="0" smtClean="0"/>
              <a:t>- الشرط الثاني: المدين لن يحتج عن تنفيذ الأحكام المتعلقة بتغير الأسعار.</a:t>
            </a:r>
            <a:endParaRPr lang="ar-DZ" sz="2800" b="1" dirty="0" smtClean="0">
              <a:solidFill>
                <a:schemeClr val="accent4">
                  <a:lumMod val="60000"/>
                  <a:lumOff val="40000"/>
                </a:schemeClr>
              </a:solidFill>
            </a:endParaRP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a:bodyPr>
          <a:lstStyle/>
          <a:p>
            <a:r>
              <a:rPr lang="ar-DZ" sz="2800" b="1" dirty="0" smtClean="0">
                <a:solidFill>
                  <a:schemeClr val="accent4">
                    <a:lumMod val="60000"/>
                    <a:lumOff val="40000"/>
                  </a:schemeClr>
                </a:solidFill>
              </a:rPr>
              <a:t>الأخطار الأخرى: </a:t>
            </a:r>
            <a:r>
              <a:rPr lang="ar-DZ" sz="2800" dirty="0" smtClean="0"/>
              <a:t>وتطرح هذه الأحكام مشكلا متعلقا بطرق الدفع، حيث يجب أن يحتوي العقد على كيفية حل المشاكل المتعلقة</a:t>
            </a:r>
          </a:p>
          <a:p>
            <a:r>
              <a:rPr lang="ar-DZ" sz="2800" dirty="0" smtClean="0"/>
              <a:t>بدفع الأسعار الإضافية، وان انعدام الإشارة إلى الأسعار التكميلية ) الأسعار الإضافية( بصفة عامة، لن يأخذ</a:t>
            </a:r>
          </a:p>
          <a:p>
            <a:r>
              <a:rPr lang="ar-DZ" sz="2800" dirty="0" smtClean="0"/>
              <a:t>بعين الاعتبار المصاريف الناتجة عن تنفيذ أحكام العقد المتعلقة بتغير الأسعار إلا في الحالات التالية:</a:t>
            </a:r>
          </a:p>
          <a:p>
            <a:r>
              <a:rPr lang="ar-DZ" sz="2800" dirty="0" smtClean="0"/>
              <a:t>- قبول المدين استلام جزء من السلع فقط.</a:t>
            </a:r>
          </a:p>
          <a:p>
            <a:r>
              <a:rPr lang="ar-DZ" sz="2800" dirty="0" smtClean="0"/>
              <a:t>- قبول المؤمن تأمين المصاريف المتعلقة بالمنتجات قيد الصنع والتي لم تتم فوترتها بعد.</a:t>
            </a:r>
            <a:endParaRPr lang="ar-DZ" sz="2800" b="1" dirty="0" smtClean="0">
              <a:solidFill>
                <a:schemeClr val="accent4">
                  <a:lumMod val="60000"/>
                  <a:lumOff val="40000"/>
                </a:schemeClr>
              </a:solidFill>
            </a:endParaRP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40000" lnSpcReduction="20000"/>
          </a:bodyPr>
          <a:lstStyle/>
          <a:p>
            <a:pPr lvl="0"/>
            <a:endParaRPr lang="ar-DZ" sz="9600" b="1" dirty="0" smtClean="0">
              <a:solidFill>
                <a:srgbClr val="FF0000"/>
              </a:solidFill>
            </a:endParaRPr>
          </a:p>
          <a:p>
            <a:r>
              <a:rPr lang="ar-DZ" sz="6000" b="1" dirty="0" smtClean="0"/>
              <a:t>التعريف : التصدير هو العمليات التي من خلالها يتم انتقال السلع والخدمات بصفة نهائية من طرف المقيمين </a:t>
            </a:r>
            <a:r>
              <a:rPr lang="ar-DZ" sz="6000" b="1" dirty="0" err="1" smtClean="0"/>
              <a:t>و</a:t>
            </a:r>
            <a:r>
              <a:rPr lang="ar-DZ" sz="6000" b="1" dirty="0" smtClean="0"/>
              <a:t> غير المقيمين في البلد</a:t>
            </a:r>
          </a:p>
          <a:p>
            <a:pPr lvl="0"/>
            <a:r>
              <a:rPr lang="ar-DZ" sz="9600" b="1" dirty="0" smtClean="0"/>
              <a:t>ويعرف </a:t>
            </a:r>
            <a:r>
              <a:rPr lang="ar-DZ" sz="9600" b="1" dirty="0" err="1" smtClean="0"/>
              <a:t>باستيا</a:t>
            </a:r>
            <a:r>
              <a:rPr lang="ar-DZ" sz="9600" b="1" dirty="0" smtClean="0"/>
              <a:t> ضمان </a:t>
            </a:r>
            <a:r>
              <a:rPr lang="ar-DZ" sz="9600" b="1" dirty="0" err="1" smtClean="0"/>
              <a:t>ائتمانيات</a:t>
            </a:r>
            <a:r>
              <a:rPr lang="ar-DZ" sz="9600" b="1" dirty="0" smtClean="0"/>
              <a:t> التصدير بأنه شكل من أشكال التأمين يقوم بضمان الأخطار التي يتعرض لها المتعامل الاقتصادي في الأسواق الدولية، ويكمن هذا الضمان في تأمين القرض الذي يقدم للمستورد، بحكم أن غالبية المبادلات التجارية الدولية لا يتم تسديدها فورا حتى ولو ليوم واحد، وبالتالي فإنها تتم بأجل، مما يجعل ضمانها مهما لتفادي الأخطار الممكن حدوثها، إذا الشيء المؤمن لنا هو القرض.</a:t>
            </a:r>
          </a:p>
          <a:p>
            <a:pPr>
              <a:buNone/>
            </a:pPr>
            <a:r>
              <a:rPr lang="ar-DZ" sz="2800" dirty="0" smtClean="0"/>
              <a:t> </a:t>
            </a:r>
            <a:endParaRPr lang="fr-FR" sz="2800" dirty="0" smtClean="0"/>
          </a:p>
          <a:p>
            <a:endParaRPr lang="ar-DZ" sz="2800" dirty="0" smtClean="0"/>
          </a:p>
          <a:p>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fontScale="85000" lnSpcReduction="10000"/>
          </a:bodyPr>
          <a:lstStyle/>
          <a:p>
            <a:pPr lvl="0"/>
            <a:r>
              <a:rPr lang="ar-DZ" sz="3100" b="1" dirty="0" smtClean="0">
                <a:solidFill>
                  <a:srgbClr val="FF0000"/>
                </a:solidFill>
              </a:rPr>
              <a:t>أهمية ضمان ائتمان الصادرات: </a:t>
            </a:r>
            <a:r>
              <a:rPr lang="ar-DZ" dirty="0" smtClean="0"/>
              <a:t>تتمثل في </a:t>
            </a:r>
            <a:endParaRPr lang="ar-DZ" sz="2800" dirty="0" smtClean="0"/>
          </a:p>
          <a:p>
            <a:pPr>
              <a:buFont typeface="Wingdings" pitchFamily="2" charset="2"/>
              <a:buChar char="ü"/>
            </a:pPr>
            <a:r>
              <a:rPr lang="ar-DZ" sz="2800" dirty="0" smtClean="0"/>
              <a:t> حماية المصدر من أخطار الدفع في صفقات التصدير، فعملية البيع إلى الخارج تقتضي شروطا ائتمانية أكثر</a:t>
            </a:r>
          </a:p>
          <a:p>
            <a:pPr>
              <a:buNone/>
            </a:pPr>
            <a:r>
              <a:rPr lang="ar-DZ" sz="2800" dirty="0" smtClean="0"/>
              <a:t>لوجود مخاطرة أكبر منها في البيع في السوق المحلي، نتيجة صعوبة الحصول على المعلومات الدقيقة حول المشترين</a:t>
            </a:r>
          </a:p>
          <a:p>
            <a:pPr>
              <a:buNone/>
            </a:pPr>
            <a:r>
              <a:rPr lang="ar-DZ" sz="2800" dirty="0" smtClean="0"/>
              <a:t>والموردين الأجانب، وقدرتهم المالية من جهة، وكذا لحالة عدم التأكد، أو عدم اليقين التي تعيشها العلاقات </a:t>
            </a:r>
            <a:r>
              <a:rPr lang="ar-DZ" sz="2800" dirty="0" err="1" smtClean="0"/>
              <a:t>الإقتصادية</a:t>
            </a:r>
            <a:endParaRPr lang="ar-DZ" sz="2800" dirty="0" smtClean="0"/>
          </a:p>
          <a:p>
            <a:pPr>
              <a:buNone/>
            </a:pPr>
            <a:r>
              <a:rPr lang="ar-DZ" sz="2800" dirty="0" smtClean="0"/>
              <a:t>الدولية من جهة ثانية.</a:t>
            </a:r>
          </a:p>
          <a:p>
            <a:pPr>
              <a:buFont typeface="Wingdings" pitchFamily="2" charset="2"/>
              <a:buChar char="ü"/>
            </a:pPr>
            <a:r>
              <a:rPr lang="ar-DZ" sz="2800" dirty="0" smtClean="0"/>
              <a:t> تمويل العملية التصديرية، عندما لا يكون المورد في مركز يسمح له بتمويل صفقاته بنفسه، حيث يعد مصدرا هاما  في التمويل الخارجي للدول النامية، فقد بلغت مع بداية التسعينات قروض الصادرات المؤمنة طويلة الأجل الخمس ( من مديونية / من مديونية الدول النامية الإجمالية، في حين بلغت قروض الصادرات المؤمنة قصيرة الأجل النصف)  النامية قصيرة الأجل.</a:t>
            </a:r>
          </a:p>
          <a:p>
            <a:pPr>
              <a:buFont typeface="Wingdings" pitchFamily="2" charset="2"/>
              <a:buChar char="ü"/>
            </a:pPr>
            <a:r>
              <a:rPr lang="ar-DZ" sz="2800" dirty="0" smtClean="0"/>
              <a:t> ترفع وثيقة التأمين من جودة كمبيالة التصدير، وترفع من جدارة المصدر في الحصول على </a:t>
            </a:r>
            <a:r>
              <a:rPr lang="ar-DZ" sz="2800" dirty="0" err="1" smtClean="0"/>
              <a:t>الإئتمان</a:t>
            </a:r>
            <a:r>
              <a:rPr lang="ar-DZ" sz="2800" dirty="0" smtClean="0"/>
              <a:t>، مما يؤدي</a:t>
            </a:r>
          </a:p>
          <a:p>
            <a:r>
              <a:rPr lang="ar-DZ" sz="2800" dirty="0" smtClean="0"/>
              <a:t>إلى تحريك رؤوس الأموال التي لم يكن من الممكن </a:t>
            </a:r>
            <a:r>
              <a:rPr lang="ar-DZ" sz="2800" dirty="0" err="1" smtClean="0"/>
              <a:t>اتاحتها</a:t>
            </a:r>
            <a:r>
              <a:rPr lang="ar-DZ" sz="2800" dirty="0" smtClean="0"/>
              <a:t> بطريقة أخرى.</a:t>
            </a:r>
          </a:p>
          <a:p>
            <a:pPr>
              <a:buNone/>
            </a:pP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fontScale="85000" lnSpcReduction="20000"/>
          </a:bodyPr>
          <a:lstStyle/>
          <a:p>
            <a:pPr>
              <a:buFont typeface="Wingdings" pitchFamily="2" charset="2"/>
              <a:buChar char="ü"/>
            </a:pPr>
            <a:r>
              <a:rPr lang="ar-DZ" sz="2800" dirty="0" smtClean="0"/>
              <a:t> تنشيط تداول الأوراق التجارية المرتبطة بعمليات التصدير المغطاة بالضمان طالما أن المتداولين لهذه الأوراق مطمئنون للحصول على قيمتها عند استحقاقها وآمنون خطر الرجوع عليهم عند الوفاء </a:t>
            </a:r>
            <a:r>
              <a:rPr lang="ar-DZ" sz="2800" dirty="0" err="1" smtClean="0"/>
              <a:t>بها</a:t>
            </a:r>
            <a:r>
              <a:rPr lang="ar-DZ" sz="2800" dirty="0" smtClean="0"/>
              <a:t>.</a:t>
            </a:r>
          </a:p>
          <a:p>
            <a:pPr>
              <a:buFont typeface="Wingdings" pitchFamily="2" charset="2"/>
              <a:buChar char="ü"/>
            </a:pPr>
            <a:r>
              <a:rPr lang="ar-DZ" sz="2800" dirty="0" smtClean="0"/>
              <a:t> تشجيع التصدير لأن التطور الاقتصادي يسمح بالتخلص من فائض الإنتاج في حالة تشبع السوق المحلي بضمان دين المصدر، يدفعه إلى التصدير رغم وجود مخاطر عدم الدفع التي قد تؤثر سلبا على المصدر.</a:t>
            </a:r>
          </a:p>
          <a:p>
            <a:pPr>
              <a:buFont typeface="Wingdings" pitchFamily="2" charset="2"/>
              <a:buChar char="ü"/>
            </a:pPr>
            <a:r>
              <a:rPr lang="ar-DZ" sz="2800" dirty="0" smtClean="0"/>
              <a:t>توفير شروط أفضل في مجال المنافسة مع المنتجات المثيلة في الأسواق الدولية من خلال تقديم شروط دفع ميسرة للمشتري، لأن المؤسسات المؤمنة هي أبعد ما تكون من الإفلاس لأن تعويض الخسائر عند حدوث الكوارث، يحمي المؤمن من الخطر بتحويله إلى شركة التأمين بمقابل دفع تدفع المؤسسات المصدرة أقساطا لشركة التأمين.</a:t>
            </a:r>
          </a:p>
          <a:p>
            <a:pPr>
              <a:buFont typeface="Wingdings" pitchFamily="2" charset="2"/>
              <a:buChar char="ü"/>
            </a:pPr>
            <a:r>
              <a:rPr lang="ar-DZ" sz="2800" dirty="0" smtClean="0"/>
              <a:t>  إدارة هيئات التأمين للمنازعات التي قد تحدث بين المصدر وزبونه الأجنبي، أين تكون القوانين والأحكام واستعمالاتها</a:t>
            </a:r>
          </a:p>
          <a:p>
            <a:pPr>
              <a:buNone/>
            </a:pPr>
            <a:r>
              <a:rPr lang="ar-DZ" sz="2800" dirty="0" smtClean="0"/>
              <a:t>غير معروفة، مما يجعل دور هذه الهيئات مهما لإزالة الكثير من الصعاب على المؤمن، من خلال التكفل بهذا الجانب.</a:t>
            </a:r>
          </a:p>
          <a:p>
            <a:pPr>
              <a:buFont typeface="Wingdings" pitchFamily="2" charset="2"/>
              <a:buChar char="ü"/>
            </a:pPr>
            <a:r>
              <a:rPr lang="ar-DZ" sz="2800" dirty="0" smtClean="0"/>
              <a:t> تحفيز القطاع المصرفي على توفير التسهيلات </a:t>
            </a:r>
            <a:r>
              <a:rPr lang="ar-DZ" sz="2800" dirty="0" err="1" smtClean="0"/>
              <a:t>الإئتمانية</a:t>
            </a:r>
            <a:r>
              <a:rPr lang="ar-DZ" sz="2800" dirty="0" smtClean="0"/>
              <a:t> اللازمة لتمويل التجارة الخارجية وخاصة الصادرات دون الحاجة إلى قيام البنوك المركزية بمنح الضمانات اللازمة أو دون الحاجة إلى اشتراط توفر اعتماد مستندي معزز</a:t>
            </a:r>
          </a:p>
          <a:p>
            <a:r>
              <a:rPr lang="ar-DZ" sz="2800" dirty="0" smtClean="0"/>
              <a:t>كوسيلة مقبولة للدفع.</a:t>
            </a: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a:bodyPr>
          <a:lstStyle/>
          <a:p>
            <a:pPr>
              <a:buNone/>
            </a:pPr>
            <a:r>
              <a:rPr lang="ar-DZ" sz="2800" b="1" dirty="0" smtClean="0"/>
              <a:t>  </a:t>
            </a:r>
            <a:r>
              <a:rPr lang="ar-DZ" sz="2800" b="1" dirty="0" smtClean="0">
                <a:solidFill>
                  <a:srgbClr val="FFC000"/>
                </a:solidFill>
              </a:rPr>
              <a:t>أخطار التصدير: </a:t>
            </a:r>
            <a:r>
              <a:rPr lang="ar-DZ" sz="2800" dirty="0" smtClean="0"/>
              <a:t>يقصد بأخطار التصدير تلك المخاطر التي يتعرض لها المصدر أثناء العملية التصديرية، والتي قد تكون ناتجة عن عوامل تجارية أو غير تجارية أو عوامل أخرى لا يمكن تصنيفها في الأولى ولا في الثانية، وسنتطرق إلى أهم أخطار العملية التصديرية.</a:t>
            </a:r>
          </a:p>
          <a:p>
            <a:pPr>
              <a:buNone/>
            </a:pPr>
            <a:r>
              <a:rPr lang="ar-DZ" sz="2800" b="1" u="sng" dirty="0" smtClean="0">
                <a:solidFill>
                  <a:schemeClr val="accent4">
                    <a:lumMod val="60000"/>
                    <a:lumOff val="40000"/>
                  </a:schemeClr>
                </a:solidFill>
              </a:rPr>
              <a:t>الأخطار التجارية: </a:t>
            </a:r>
          </a:p>
          <a:p>
            <a:pPr>
              <a:buNone/>
            </a:pPr>
            <a:r>
              <a:rPr lang="ar-DZ" sz="2800" dirty="0" smtClean="0"/>
              <a:t>- ويقصد </a:t>
            </a:r>
            <a:r>
              <a:rPr lang="ar-DZ" sz="2800" dirty="0" err="1" smtClean="0"/>
              <a:t>بها</a:t>
            </a:r>
            <a:r>
              <a:rPr lang="ar-DZ" sz="2800" dirty="0" smtClean="0"/>
              <a:t> الأخطار التي يكون مصدرها ومسببها المستورد أو أوضاعه المالية، وتؤدي إلى عدم استلام المصدر الكامل مستحقاته في الآجال المتفق عليها ومن بينها </a:t>
            </a:r>
            <a:r>
              <a:rPr lang="ar-DZ" sz="2800" dirty="0" err="1" smtClean="0"/>
              <a:t>مايلي</a:t>
            </a:r>
            <a:r>
              <a:rPr lang="ar-DZ" sz="2800" dirty="0" smtClean="0"/>
              <a:t>:</a:t>
            </a: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a:bodyPr>
          <a:lstStyle/>
          <a:p>
            <a:pPr>
              <a:buNone/>
            </a:pPr>
            <a:r>
              <a:rPr lang="ar-DZ" sz="2800" b="1" dirty="0" smtClean="0">
                <a:solidFill>
                  <a:schemeClr val="accent4">
                    <a:lumMod val="60000"/>
                    <a:lumOff val="40000"/>
                  </a:schemeClr>
                </a:solidFill>
              </a:rPr>
              <a:t>الأخطار التجارية: </a:t>
            </a:r>
          </a:p>
          <a:p>
            <a:pPr>
              <a:buNone/>
            </a:pPr>
            <a:r>
              <a:rPr lang="ar-DZ" sz="2800" dirty="0" smtClean="0"/>
              <a:t> </a:t>
            </a:r>
            <a:r>
              <a:rPr lang="ar-DZ" sz="2800" b="1" dirty="0" smtClean="0"/>
              <a:t>إفلاس المستورد أو إعساره أو تصفيته: ويعني ذلك صدور حكم قضائي بإفلاس المستورد، أو إذا تقررت تصفيته </a:t>
            </a:r>
            <a:r>
              <a:rPr lang="ar-DZ" sz="2800" dirty="0" smtClean="0"/>
              <a:t>جبرا، مما قد يؤدي بالمستورد إلى عدم دفعه لديونه في المواعيد المتفق عليها.</a:t>
            </a:r>
          </a:p>
          <a:p>
            <a:pPr>
              <a:buNone/>
            </a:pPr>
            <a:r>
              <a:rPr lang="ar-DZ" sz="2800" dirty="0" smtClean="0"/>
              <a:t> </a:t>
            </a:r>
            <a:r>
              <a:rPr lang="ar-DZ" sz="2800" b="1" dirty="0" smtClean="0"/>
              <a:t>امتناع المستورد عن سداد ما أستحق عليه المصدر: ويعني ذلك عدم وفاء المستورد بما استحق عليه للمصدر </a:t>
            </a:r>
            <a:r>
              <a:rPr lang="ar-DZ" sz="2800" dirty="0" smtClean="0"/>
              <a:t>أو عجزه عن ذلك رغم قيام هذا الأخير بالوفاء بجميع التزاماته قبل المستورد.</a:t>
            </a:r>
          </a:p>
          <a:p>
            <a:pPr>
              <a:buNone/>
            </a:pPr>
            <a:r>
              <a:rPr lang="ar-DZ" sz="2800" dirty="0" smtClean="0"/>
              <a:t> </a:t>
            </a:r>
            <a:r>
              <a:rPr lang="ar-DZ" sz="2800" b="1" dirty="0" smtClean="0"/>
              <a:t>رفض المشتري استلام البضاعة المشحونة: ويعني ذلك رفض المشتري أو امتناعه عن استلام مستندات البضاعة </a:t>
            </a:r>
            <a:r>
              <a:rPr lang="ar-DZ" sz="2800" dirty="0" smtClean="0"/>
              <a:t>المشحونة رغم قيام المصدر بالوفاء بجميع التزاماته قبل المشتري.</a:t>
            </a: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fontScale="85000" lnSpcReduction="10000"/>
          </a:bodyPr>
          <a:lstStyle/>
          <a:p>
            <a:pPr>
              <a:buNone/>
            </a:pPr>
            <a:r>
              <a:rPr lang="ar-DZ" sz="2800" b="1" dirty="0" smtClean="0">
                <a:solidFill>
                  <a:schemeClr val="accent4">
                    <a:lumMod val="60000"/>
                    <a:lumOff val="40000"/>
                  </a:schemeClr>
                </a:solidFill>
              </a:rPr>
              <a:t>الأخطار غير التجارية ( السياسية):  </a:t>
            </a:r>
          </a:p>
          <a:p>
            <a:pPr>
              <a:buNone/>
            </a:pPr>
            <a:r>
              <a:rPr lang="ar-DZ" sz="2800" dirty="0" smtClean="0"/>
              <a:t>ويقصد </a:t>
            </a:r>
            <a:r>
              <a:rPr lang="ar-DZ" sz="2800" dirty="0" err="1" smtClean="0"/>
              <a:t>بها</a:t>
            </a:r>
            <a:r>
              <a:rPr lang="ar-DZ" sz="2800" dirty="0" smtClean="0"/>
              <a:t> المخاطر التي تخرج عن إرادة المستورد والتي يكون مصدرها أو مسببها سلطات البلد المستورد أو سلطات بلد العبور، وأيضا تلك التي تكون نتيجة عن اضطرابات عامة أو وقائع معينة يشهدها البلد المستورد، بمعنى آخر المخاطر الناتجة عن عجز مستورد عن الدفع بسبب عوامل سياسية، ومصطلح الأخطار السياسية يغطي</a:t>
            </a:r>
          </a:p>
          <a:p>
            <a:r>
              <a:rPr lang="ar-DZ" sz="2800" dirty="0" smtClean="0"/>
              <a:t>جانبا واسعا من الأخطار، ويمكن تصنيفها إلى أخطار كلية وأخطار جزئية، وكذا إلى أخطار داخلية وأخطار خارجية.</a:t>
            </a:r>
          </a:p>
          <a:p>
            <a:r>
              <a:rPr lang="ar-DZ" sz="2800" dirty="0" smtClean="0"/>
              <a:t> فعل أو حكم أو قرار من حكومة بلد المستورد يحول دون التنفيذ الجزئي أو الكلي لصفقة التصدير.</a:t>
            </a:r>
          </a:p>
          <a:p>
            <a:r>
              <a:rPr lang="ar-DZ" sz="2800" dirty="0" smtClean="0"/>
              <a:t>-فعل أو حكم قرار من حكومة دولة أجنبية قد تكون دولة العبور مثال يحول أيضا دون التنفيذ الجزئي أو الكلي</a:t>
            </a:r>
          </a:p>
          <a:p>
            <a:r>
              <a:rPr lang="ar-DZ" sz="2800" dirty="0" smtClean="0"/>
              <a:t>لصفقة التصدير.</a:t>
            </a:r>
          </a:p>
          <a:p>
            <a:r>
              <a:rPr lang="ar-DZ" sz="2800" dirty="0" smtClean="0"/>
              <a:t>- كل عمل عسكري صادر عن دولة المستورد أو أية دولة أخرى يحول دون التنفيذ الجزئي أو الكلي لعملية</a:t>
            </a:r>
          </a:p>
          <a:p>
            <a:r>
              <a:rPr lang="ar-DZ" sz="2800" dirty="0" smtClean="0"/>
              <a:t>التصدير.</a:t>
            </a:r>
            <a:endParaRPr lang="ar-DZ" sz="2800" b="1" dirty="0" smtClean="0">
              <a:solidFill>
                <a:schemeClr val="accent4">
                  <a:lumMod val="60000"/>
                  <a:lumOff val="40000"/>
                </a:schemeClr>
              </a:solidFill>
            </a:endParaRP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lnSpcReduction="10000"/>
          </a:bodyPr>
          <a:lstStyle/>
          <a:p>
            <a:pPr>
              <a:buNone/>
            </a:pPr>
            <a:r>
              <a:rPr lang="ar-DZ" sz="2800" b="1" dirty="0" smtClean="0">
                <a:solidFill>
                  <a:schemeClr val="accent4">
                    <a:lumMod val="60000"/>
                    <a:lumOff val="40000"/>
                  </a:schemeClr>
                </a:solidFill>
              </a:rPr>
              <a:t>الأخطار غير التجارية ( السياسية):  </a:t>
            </a:r>
          </a:p>
          <a:p>
            <a:r>
              <a:rPr lang="ar-DZ" sz="2800" dirty="0" smtClean="0"/>
              <a:t> كل عمل عسكري صادر عن دولة المصدر يترتب عليه عدم تنفيذ المصدر لصفقة التصدير.</a:t>
            </a:r>
          </a:p>
          <a:p>
            <a:r>
              <a:rPr lang="ar-DZ" sz="2800" dirty="0" smtClean="0"/>
              <a:t>خطر إلغاء سلطات دولة المستورد لترخيص الاستيراد، أو وقفها أو عدم تجديدها أو حتى منع إدخال البضاعة من خلال التحديد الكمي للبضائع، أو قد تكون من خلال إلغاء عمليات الاستيراد </a:t>
            </a:r>
            <a:r>
              <a:rPr lang="ar-DZ" sz="2800" dirty="0" err="1" smtClean="0"/>
              <a:t>د</a:t>
            </a:r>
            <a:r>
              <a:rPr lang="ar-DZ" sz="2800" dirty="0" smtClean="0"/>
              <a:t> أصلا وبشكل كلي.</a:t>
            </a:r>
          </a:p>
          <a:p>
            <a:r>
              <a:rPr lang="ar-DZ" sz="2800" dirty="0" smtClean="0"/>
              <a:t>- حجز أو مصادرة سلطات دولة المستورد أو قد تكون حتى دولة العبور للبضائع المصدرة </a:t>
            </a:r>
            <a:r>
              <a:rPr lang="ar-DZ" sz="2800" dirty="0" err="1" smtClean="0"/>
              <a:t>وبالتالى</a:t>
            </a:r>
            <a:r>
              <a:rPr lang="ar-DZ" sz="2800" dirty="0" smtClean="0"/>
              <a:t> استحالة وصولها إلى المستورد.</a:t>
            </a:r>
          </a:p>
          <a:p>
            <a:r>
              <a:rPr lang="ar-DZ" sz="2800" dirty="0" smtClean="0"/>
              <a:t> عدم ملاءة أو إفلاس المستورد العمومي ويقصد </a:t>
            </a:r>
            <a:r>
              <a:rPr lang="ar-DZ" sz="2800" dirty="0" err="1" smtClean="0"/>
              <a:t>به</a:t>
            </a:r>
            <a:r>
              <a:rPr lang="ar-DZ" sz="2800" dirty="0" smtClean="0"/>
              <a:t> هنا الدولة بمفهومها الواسع.</a:t>
            </a:r>
          </a:p>
          <a:p>
            <a:r>
              <a:rPr lang="ar-DZ" sz="2800" dirty="0" smtClean="0"/>
              <a:t> إلغاء أو فسخ المستورد العمومي الدولة لعقد التصدير أو قد يكون حتى من خلال إخلاله </a:t>
            </a:r>
            <a:r>
              <a:rPr lang="ar-DZ" sz="2800" dirty="0" err="1" smtClean="0"/>
              <a:t>بالتزماته</a:t>
            </a:r>
            <a:r>
              <a:rPr lang="ar-DZ" sz="2800" dirty="0" smtClean="0"/>
              <a:t> التعاقدية تجاه المصدرين.</a:t>
            </a:r>
            <a:endParaRPr lang="ar-DZ" sz="2800" b="1" dirty="0" smtClean="0">
              <a:solidFill>
                <a:schemeClr val="accent4">
                  <a:lumMod val="60000"/>
                  <a:lumOff val="40000"/>
                </a:schemeClr>
              </a:solidFill>
            </a:endParaRP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240632"/>
            <a:ext cx="9905998" cy="726777"/>
          </a:xfrm>
        </p:spPr>
        <p:txBody>
          <a:bodyPr>
            <a:normAutofit/>
          </a:bodyPr>
          <a:lstStyle/>
          <a:p>
            <a:pPr algn="ctr"/>
            <a:r>
              <a:rPr lang="ar-DZ" sz="4000" b="1" dirty="0" smtClean="0">
                <a:solidFill>
                  <a:srgbClr val="00B050"/>
                </a:solidFill>
              </a:rPr>
              <a:t>تأمين قرض الصادرات حالة الجزائر </a:t>
            </a:r>
            <a:r>
              <a:rPr lang="fr-FR" sz="4000" b="1" dirty="0" smtClean="0">
                <a:solidFill>
                  <a:srgbClr val="00B050"/>
                </a:solidFill>
              </a:rPr>
              <a:t>CAGEX</a:t>
            </a:r>
            <a:endParaRPr lang="ar-DZ" sz="4000" dirty="0">
              <a:solidFill>
                <a:srgbClr val="00B05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1010652"/>
            <a:ext cx="11400185" cy="5679403"/>
          </a:xfrm>
        </p:spPr>
        <p:txBody>
          <a:bodyPr>
            <a:normAutofit fontScale="85000" lnSpcReduction="20000"/>
          </a:bodyPr>
          <a:lstStyle/>
          <a:p>
            <a:pPr>
              <a:buNone/>
            </a:pPr>
            <a:r>
              <a:rPr lang="ar-DZ" sz="2800" b="1" dirty="0" smtClean="0">
                <a:solidFill>
                  <a:schemeClr val="accent4">
                    <a:lumMod val="60000"/>
                    <a:lumOff val="40000"/>
                  </a:schemeClr>
                </a:solidFill>
              </a:rPr>
              <a:t>الأخطار غير التجارية ( السياسية):  </a:t>
            </a:r>
          </a:p>
          <a:p>
            <a:r>
              <a:rPr lang="ar-DZ" sz="2800" dirty="0" smtClean="0"/>
              <a:t>امتناع أو رفض المستورد العمومي استلام مستندات البضاعة أو دفع قيمتها.</a:t>
            </a:r>
          </a:p>
          <a:p>
            <a:r>
              <a:rPr lang="ar-DZ" sz="2800" dirty="0" smtClean="0"/>
              <a:t>اتخاذ سلطات دولة المستورد الإجراءات قد تكون قوانين أو أحكام أو قرارات أو حتى مراسيم في حق المستورد،</a:t>
            </a:r>
          </a:p>
          <a:p>
            <a:r>
              <a:rPr lang="ar-DZ" sz="2800" dirty="0" smtClean="0"/>
              <a:t>يترتب عنها منعه أو عجزه عن الوفاء بحقوق المصدر ويستثنى من تلك الإجراءات الأحكام القانونية الصادرة من محاكم مختصة في فض النزاعات التجارية.</a:t>
            </a:r>
          </a:p>
          <a:p>
            <a:r>
              <a:rPr lang="ar-DZ" sz="2800" dirty="0" smtClean="0"/>
              <a:t>تدخل دولة المستورد من أجل تأجيل دفع الديون لصالح المصدرين وخاصة في حالة اشتداد الأزمة </a:t>
            </a:r>
            <a:r>
              <a:rPr lang="ar-DZ" sz="2800" dirty="0" err="1" smtClean="0"/>
              <a:t>الإقتصادية</a:t>
            </a:r>
            <a:r>
              <a:rPr lang="ar-DZ" sz="2800" dirty="0" smtClean="0"/>
              <a:t>.</a:t>
            </a:r>
          </a:p>
          <a:p>
            <a:r>
              <a:rPr lang="ar-DZ" sz="2800" dirty="0" smtClean="0"/>
              <a:t>خطر عدم التحويل والذي ينتج عن منع دولة المستورد لخروج رؤوس الأموال إلى الخارج.</a:t>
            </a:r>
          </a:p>
          <a:p>
            <a:r>
              <a:rPr lang="ar-DZ" sz="2800" dirty="0" smtClean="0"/>
              <a:t> الفرض التعسفي </a:t>
            </a:r>
            <a:r>
              <a:rPr lang="ar-DZ" sz="2800" dirty="0" err="1" smtClean="0"/>
              <a:t>والإستبدادي</a:t>
            </a:r>
            <a:r>
              <a:rPr lang="ar-DZ" sz="2800" dirty="0" smtClean="0"/>
              <a:t> لدولة المستورد </a:t>
            </a:r>
            <a:r>
              <a:rPr lang="ar-DZ" sz="2800" dirty="0" err="1" smtClean="0"/>
              <a:t>و</a:t>
            </a:r>
            <a:r>
              <a:rPr lang="ar-DZ" sz="2800" dirty="0" smtClean="0"/>
              <a:t>/ أو دولة المصدر من التعامل مع دولة أو دول معينة.</a:t>
            </a:r>
          </a:p>
          <a:p>
            <a:r>
              <a:rPr lang="ar-DZ" sz="2800" dirty="0" smtClean="0"/>
              <a:t> فعل أو قرار  من الحكومة المحلية، حكومة بلد المصدر يمنع تصدير السلع المطلوبة أو امتلاكها أو حتى المنبع من مباشرة عملية الإنتاج.</a:t>
            </a:r>
          </a:p>
          <a:p>
            <a:r>
              <a:rPr lang="ar-DZ" sz="2800" dirty="0" smtClean="0"/>
              <a:t> الحروب </a:t>
            </a:r>
            <a:r>
              <a:rPr lang="ar-DZ" sz="2800" dirty="0" err="1" smtClean="0"/>
              <a:t>و</a:t>
            </a:r>
            <a:r>
              <a:rPr lang="ar-DZ" sz="2800" dirty="0" smtClean="0"/>
              <a:t> الثورات والفتن </a:t>
            </a:r>
            <a:r>
              <a:rPr lang="ar-DZ" sz="2800" dirty="0" err="1" smtClean="0"/>
              <a:t>و</a:t>
            </a:r>
            <a:r>
              <a:rPr lang="ar-DZ" sz="2800" dirty="0" smtClean="0"/>
              <a:t> الإضطرابات الشعبية والنقابات وأعمال العنف والتي تحول دون تنفيذ صفقة التصدير.</a:t>
            </a:r>
          </a:p>
          <a:p>
            <a:pPr>
              <a:buNone/>
            </a:pPr>
            <a:r>
              <a:rPr lang="ar-DZ" sz="2800" dirty="0" smtClean="0"/>
              <a:t>الكوارث الطبيعية والزلازل والفيضانات والأعاصير وغيرها.</a:t>
            </a:r>
            <a:endParaRPr lang="ar-DZ" sz="2800" b="1" dirty="0" smtClean="0">
              <a:solidFill>
                <a:schemeClr val="accent4">
                  <a:lumMod val="60000"/>
                  <a:lumOff val="40000"/>
                </a:schemeClr>
              </a:solidFill>
            </a:endParaRP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6820</TotalTime>
  <Words>1444</Words>
  <Application>Microsoft Office PowerPoint</Application>
  <PresentationFormat>Grand écran</PresentationFormat>
  <Paragraphs>79</Paragraphs>
  <Slides>13</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13</vt:i4>
      </vt:variant>
    </vt:vector>
  </HeadingPairs>
  <TitlesOfParts>
    <vt:vector size="21" baseType="lpstr">
      <vt:lpstr>Arial</vt:lpstr>
      <vt:lpstr>Sakkal Majalla</vt:lpstr>
      <vt:lpstr>Simplified Arabic</vt:lpstr>
      <vt:lpstr>Times New Roman</vt:lpstr>
      <vt:lpstr>Trebuchet MS</vt:lpstr>
      <vt:lpstr>Tw Cen MT</vt:lpstr>
      <vt:lpstr>Wingdings</vt:lpstr>
      <vt:lpstr>Circuit</vt:lpstr>
      <vt:lpstr>محاضرات في مقياس الدولي</vt:lpstr>
      <vt:lpstr>تأمين قرض الصادرات حالة الجزائر CAGEX</vt:lpstr>
      <vt:lpstr>تأمين قرض الصادرات حالة الجزائر CAGEX</vt:lpstr>
      <vt:lpstr>تأمين قرض الصادرات حالة الجزائر CAGEX</vt:lpstr>
      <vt:lpstr>تأمين قرض الصادرات حالة الجزائر CAGEX</vt:lpstr>
      <vt:lpstr>تأمين قرض الصادرات حالة الجزائر CAGEX</vt:lpstr>
      <vt:lpstr>تأمين قرض الصادرات حالة الجزائر CAGEX</vt:lpstr>
      <vt:lpstr>تأمين قرض الصادرات حالة الجزائر CAGEX</vt:lpstr>
      <vt:lpstr>تأمين قرض الصادرات حالة الجزائر CAGEX</vt:lpstr>
      <vt:lpstr>تأمين قرض الصادرات حالة الجزائر CAGEX</vt:lpstr>
      <vt:lpstr>تأمين قرض الصادرات حالة الجزائر CAGEX</vt:lpstr>
      <vt:lpstr>تأمين قرض الصادرات حالة الجزائر CAGEX</vt:lpstr>
      <vt:lpstr>تأمين قرض الصادرات حالة الجزائر CAGEX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TOP</dc:creator>
  <cp:lastModifiedBy>LENOVO</cp:lastModifiedBy>
  <cp:revision>233</cp:revision>
  <dcterms:created xsi:type="dcterms:W3CDTF">2021-11-23T16:00:41Z</dcterms:created>
  <dcterms:modified xsi:type="dcterms:W3CDTF">2025-02-13T15:43:34Z</dcterms:modified>
</cp:coreProperties>
</file>