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79" r:id="rId3"/>
    <p:sldId id="367" r:id="rId4"/>
    <p:sldId id="380" r:id="rId5"/>
    <p:sldId id="330" r:id="rId6"/>
    <p:sldId id="331" r:id="rId7"/>
    <p:sldId id="332" r:id="rId8"/>
    <p:sldId id="333" r:id="rId9"/>
    <p:sldId id="376" r:id="rId10"/>
    <p:sldId id="334" r:id="rId11"/>
    <p:sldId id="335" r:id="rId12"/>
    <p:sldId id="368" r:id="rId13"/>
    <p:sldId id="336" r:id="rId14"/>
    <p:sldId id="370" r:id="rId15"/>
    <p:sldId id="371" r:id="rId16"/>
    <p:sldId id="372" r:id="rId17"/>
    <p:sldId id="373" r:id="rId18"/>
    <p:sldId id="374" r:id="rId19"/>
    <p:sldId id="366" r:id="rId2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0066"/>
    <a:srgbClr val="FF3399"/>
    <a:srgbClr val="FF33CC"/>
    <a:srgbClr val="FF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914" autoAdjust="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D953CDC-CE4F-4465-8494-006D5059F385}" type="doc">
      <dgm:prSet loTypeId="urn:microsoft.com/office/officeart/2005/8/layout/hList3" loCatId="list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fr-FR"/>
        </a:p>
      </dgm:t>
    </dgm:pt>
    <dgm:pt modelId="{8487C62F-068C-481E-AACD-AE25459A6009}">
      <dgm:prSet phldrT="[Texte]"/>
      <dgm:spPr/>
      <dgm:t>
        <a:bodyPr/>
        <a:lstStyle/>
        <a:p>
          <a:r>
            <a:rPr lang="fr-FR" dirty="0" smtClean="0"/>
            <a:t>Tumeurs hépatiques bénignes </a:t>
          </a:r>
          <a:endParaRPr lang="fr-FR" dirty="0"/>
        </a:p>
      </dgm:t>
    </dgm:pt>
    <dgm:pt modelId="{72318D70-9F11-4EC8-BE3A-EC8CF88CD421}" type="parTrans" cxnId="{F51C642B-B552-4BA6-A520-FA7BFC31D5DF}">
      <dgm:prSet/>
      <dgm:spPr/>
      <dgm:t>
        <a:bodyPr/>
        <a:lstStyle/>
        <a:p>
          <a:endParaRPr lang="fr-FR"/>
        </a:p>
      </dgm:t>
    </dgm:pt>
    <dgm:pt modelId="{F1AF7901-1026-4CE7-AEF9-0468D1962CE8}" type="sibTrans" cxnId="{F51C642B-B552-4BA6-A520-FA7BFC31D5DF}">
      <dgm:prSet/>
      <dgm:spPr/>
      <dgm:t>
        <a:bodyPr/>
        <a:lstStyle/>
        <a:p>
          <a:endParaRPr lang="fr-FR"/>
        </a:p>
      </dgm:t>
    </dgm:pt>
    <dgm:pt modelId="{D79B43E3-839B-42EA-B025-62FC935FB12F}">
      <dgm:prSet phldrT="[Texte]" custT="1"/>
      <dgm:spPr/>
      <dgm:t>
        <a:bodyPr/>
        <a:lstStyle/>
        <a:p>
          <a:r>
            <a:rPr lang="fr-FR" sz="1800" b="1" dirty="0" smtClean="0">
              <a:solidFill>
                <a:schemeClr val="tx1"/>
              </a:solidFill>
            </a:rPr>
            <a:t>L’angiome hépatique</a:t>
          </a:r>
          <a:endParaRPr lang="fr-FR" sz="1800" dirty="0"/>
        </a:p>
      </dgm:t>
    </dgm:pt>
    <dgm:pt modelId="{85AAD07E-2BF5-4FE5-AA1B-EFB02E66A413}" type="parTrans" cxnId="{CFF47D8A-FB7A-4F30-9E0E-004EBAADCA26}">
      <dgm:prSet/>
      <dgm:spPr/>
      <dgm:t>
        <a:bodyPr/>
        <a:lstStyle/>
        <a:p>
          <a:endParaRPr lang="fr-FR"/>
        </a:p>
      </dgm:t>
    </dgm:pt>
    <dgm:pt modelId="{94F1D73F-1F62-4195-9AF7-636B87B85B64}" type="sibTrans" cxnId="{CFF47D8A-FB7A-4F30-9E0E-004EBAADCA26}">
      <dgm:prSet/>
      <dgm:spPr/>
      <dgm:t>
        <a:bodyPr/>
        <a:lstStyle/>
        <a:p>
          <a:endParaRPr lang="fr-FR"/>
        </a:p>
      </dgm:t>
    </dgm:pt>
    <dgm:pt modelId="{A723BC63-8851-4350-BA74-D3F3A0C32021}">
      <dgm:prSet phldrT="[Texte]" custT="1"/>
      <dgm:spPr/>
      <dgm:t>
        <a:bodyPr/>
        <a:lstStyle/>
        <a:p>
          <a:r>
            <a:rPr lang="fr-FR" sz="1800" b="1" dirty="0" smtClean="0">
              <a:solidFill>
                <a:schemeClr val="tx1"/>
              </a:solidFill>
            </a:rPr>
            <a:t>L’hyperplasie nodulaire focale</a:t>
          </a:r>
          <a:endParaRPr lang="fr-FR" sz="1800" dirty="0"/>
        </a:p>
      </dgm:t>
    </dgm:pt>
    <dgm:pt modelId="{769D12E1-2C07-4BC2-B91E-E6AFA4E46047}" type="parTrans" cxnId="{B9F10B3E-72B6-4B12-BE60-4AED8F98C005}">
      <dgm:prSet/>
      <dgm:spPr/>
      <dgm:t>
        <a:bodyPr/>
        <a:lstStyle/>
        <a:p>
          <a:endParaRPr lang="fr-FR"/>
        </a:p>
      </dgm:t>
    </dgm:pt>
    <dgm:pt modelId="{A10F4424-0D92-4E6D-BADF-6F136FAB2FD2}" type="sibTrans" cxnId="{B9F10B3E-72B6-4B12-BE60-4AED8F98C005}">
      <dgm:prSet/>
      <dgm:spPr/>
      <dgm:t>
        <a:bodyPr/>
        <a:lstStyle/>
        <a:p>
          <a:endParaRPr lang="fr-FR"/>
        </a:p>
      </dgm:t>
    </dgm:pt>
    <dgm:pt modelId="{84B23436-A147-404E-B0B1-11360913F4F5}">
      <dgm:prSet phldrT="[Texte]" custT="1"/>
      <dgm:spPr/>
      <dgm:t>
        <a:bodyPr/>
        <a:lstStyle/>
        <a:p>
          <a:r>
            <a:rPr lang="fr-FR" sz="1600" b="1" dirty="0" smtClean="0">
              <a:solidFill>
                <a:schemeClr val="tx1"/>
              </a:solidFill>
            </a:rPr>
            <a:t>L’adénome hépatocellulaire</a:t>
          </a:r>
          <a:endParaRPr lang="fr-FR" sz="1600" dirty="0"/>
        </a:p>
      </dgm:t>
    </dgm:pt>
    <dgm:pt modelId="{221EAC32-6C89-40BC-9CA1-EA6824259923}" type="parTrans" cxnId="{A66B5854-BBFE-4FCA-9F98-E616A70F608C}">
      <dgm:prSet/>
      <dgm:spPr/>
      <dgm:t>
        <a:bodyPr/>
        <a:lstStyle/>
        <a:p>
          <a:endParaRPr lang="fr-FR"/>
        </a:p>
      </dgm:t>
    </dgm:pt>
    <dgm:pt modelId="{DB537985-7026-4536-87BC-A82AFE268608}" type="sibTrans" cxnId="{A66B5854-BBFE-4FCA-9F98-E616A70F608C}">
      <dgm:prSet/>
      <dgm:spPr/>
      <dgm:t>
        <a:bodyPr/>
        <a:lstStyle/>
        <a:p>
          <a:endParaRPr lang="fr-FR"/>
        </a:p>
      </dgm:t>
    </dgm:pt>
    <dgm:pt modelId="{EDF60D44-C391-49DE-8600-FEB0884799AA}">
      <dgm:prSet phldrT="[Texte]"/>
      <dgm:spPr/>
      <dgm:t>
        <a:bodyPr/>
        <a:lstStyle/>
        <a:p>
          <a:r>
            <a:rPr lang="fr-FR" b="1" dirty="0" smtClean="0">
              <a:solidFill>
                <a:schemeClr val="tx1"/>
              </a:solidFill>
            </a:rPr>
            <a:t>Maladie de </a:t>
          </a:r>
          <a:r>
            <a:rPr lang="fr-FR" b="1" dirty="0" err="1" smtClean="0">
              <a:solidFill>
                <a:schemeClr val="tx1"/>
              </a:solidFill>
            </a:rPr>
            <a:t>Caroli</a:t>
          </a:r>
          <a:r>
            <a:rPr lang="fr-FR" b="1" dirty="0" smtClean="0">
              <a:solidFill>
                <a:schemeClr val="tx1"/>
              </a:solidFill>
            </a:rPr>
            <a:t/>
          </a:r>
          <a:br>
            <a:rPr lang="fr-FR" b="1" dirty="0" smtClean="0">
              <a:solidFill>
                <a:schemeClr val="tx1"/>
              </a:solidFill>
            </a:rPr>
          </a:br>
          <a:endParaRPr lang="fr-FR" dirty="0"/>
        </a:p>
      </dgm:t>
    </dgm:pt>
    <dgm:pt modelId="{197BAB9D-979D-4AB8-8BE5-FA8628FBEC78}" type="parTrans" cxnId="{A8C90EB5-15FE-4B7B-972A-62FCCF3FE004}">
      <dgm:prSet/>
      <dgm:spPr/>
      <dgm:t>
        <a:bodyPr/>
        <a:lstStyle/>
        <a:p>
          <a:endParaRPr lang="fr-FR"/>
        </a:p>
      </dgm:t>
    </dgm:pt>
    <dgm:pt modelId="{4DFB5B14-0433-4049-A59B-097BB20B5A3A}" type="sibTrans" cxnId="{A8C90EB5-15FE-4B7B-972A-62FCCF3FE004}">
      <dgm:prSet/>
      <dgm:spPr/>
      <dgm:t>
        <a:bodyPr/>
        <a:lstStyle/>
        <a:p>
          <a:endParaRPr lang="fr-FR"/>
        </a:p>
      </dgm:t>
    </dgm:pt>
    <dgm:pt modelId="{2DED00E0-EFCA-4111-987F-EC9BB2994CDC}">
      <dgm:prSet phldrT="[Texte]"/>
      <dgm:spPr/>
      <dgm:t>
        <a:bodyPr/>
        <a:lstStyle/>
        <a:p>
          <a:r>
            <a:rPr lang="fr-FR" b="1" dirty="0" smtClean="0">
              <a:solidFill>
                <a:schemeClr val="tx1"/>
              </a:solidFill>
            </a:rPr>
            <a:t>Le kyste biliaire</a:t>
          </a:r>
          <a:endParaRPr lang="fr-FR" dirty="0"/>
        </a:p>
      </dgm:t>
    </dgm:pt>
    <dgm:pt modelId="{CE03DB6E-8FC2-48DF-A49F-7F1194F74252}" type="parTrans" cxnId="{991F0773-AC08-4CBE-8026-03376DB6675E}">
      <dgm:prSet/>
      <dgm:spPr/>
      <dgm:t>
        <a:bodyPr/>
        <a:lstStyle/>
        <a:p>
          <a:endParaRPr lang="fr-FR"/>
        </a:p>
      </dgm:t>
    </dgm:pt>
    <dgm:pt modelId="{57E9798A-4BEB-4162-A2DD-B0376A4A68FD}" type="sibTrans" cxnId="{991F0773-AC08-4CBE-8026-03376DB6675E}">
      <dgm:prSet/>
      <dgm:spPr/>
      <dgm:t>
        <a:bodyPr/>
        <a:lstStyle/>
        <a:p>
          <a:endParaRPr lang="fr-FR"/>
        </a:p>
      </dgm:t>
    </dgm:pt>
    <dgm:pt modelId="{5CF0428E-CE9E-4970-8144-20F5A476FCB7}">
      <dgm:prSet phldrT="[Texte]"/>
      <dgm:spPr/>
      <dgm:t>
        <a:bodyPr/>
        <a:lstStyle/>
        <a:p>
          <a:r>
            <a:rPr lang="fr-FR" b="1" dirty="0" smtClean="0">
              <a:solidFill>
                <a:schemeClr val="tx1"/>
              </a:solidFill>
            </a:rPr>
            <a:t>La </a:t>
          </a:r>
          <a:r>
            <a:rPr lang="fr-FR" b="1" dirty="0" err="1" smtClean="0">
              <a:solidFill>
                <a:schemeClr val="tx1"/>
              </a:solidFill>
            </a:rPr>
            <a:t>polykystose</a:t>
          </a:r>
          <a:r>
            <a:rPr lang="fr-FR" b="1" dirty="0" smtClean="0">
              <a:solidFill>
                <a:schemeClr val="tx1"/>
              </a:solidFill>
            </a:rPr>
            <a:t> hépatique</a:t>
          </a:r>
          <a:endParaRPr lang="fr-FR" dirty="0"/>
        </a:p>
      </dgm:t>
    </dgm:pt>
    <dgm:pt modelId="{E1F131DC-8209-415D-AEEC-EBCD55373CE4}" type="parTrans" cxnId="{6FE091DD-ED33-4A03-A43C-40384D25CF59}">
      <dgm:prSet/>
      <dgm:spPr/>
      <dgm:t>
        <a:bodyPr/>
        <a:lstStyle/>
        <a:p>
          <a:endParaRPr lang="fr-FR"/>
        </a:p>
      </dgm:t>
    </dgm:pt>
    <dgm:pt modelId="{C5906364-1344-46B1-AEB2-064D1DBB148A}" type="sibTrans" cxnId="{6FE091DD-ED33-4A03-A43C-40384D25CF59}">
      <dgm:prSet/>
      <dgm:spPr/>
      <dgm:t>
        <a:bodyPr/>
        <a:lstStyle/>
        <a:p>
          <a:endParaRPr lang="fr-FR"/>
        </a:p>
      </dgm:t>
    </dgm:pt>
    <dgm:pt modelId="{3B70FD4A-1D95-48DA-A21E-AC5B2DCC1C38}" type="pres">
      <dgm:prSet presAssocID="{6D953CDC-CE4F-4465-8494-006D5059F385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5C002E1E-7F5D-4F65-8757-5740AD919F88}" type="pres">
      <dgm:prSet presAssocID="{8487C62F-068C-481E-AACD-AE25459A6009}" presName="roof" presStyleLbl="dkBgShp" presStyleIdx="0" presStyleCnt="2" custScaleY="91742"/>
      <dgm:spPr/>
      <dgm:t>
        <a:bodyPr/>
        <a:lstStyle/>
        <a:p>
          <a:endParaRPr lang="fr-FR"/>
        </a:p>
      </dgm:t>
    </dgm:pt>
    <dgm:pt modelId="{4D169EB1-4B3F-4CBD-A81B-F7364151DF6C}" type="pres">
      <dgm:prSet presAssocID="{8487C62F-068C-481E-AACD-AE25459A6009}" presName="pillars" presStyleCnt="0"/>
      <dgm:spPr/>
    </dgm:pt>
    <dgm:pt modelId="{D1EA3FDA-17C3-4C7E-B9F5-66EDA52E70EC}" type="pres">
      <dgm:prSet presAssocID="{8487C62F-068C-481E-AACD-AE25459A6009}" presName="pillar1" presStyleLbl="node1" presStyleIdx="0" presStyleCnt="6" custLinFactX="-287" custLinFactNeighborX="-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F7AA56A-DAA2-439E-BE15-C1D88084E5D4}" type="pres">
      <dgm:prSet presAssocID="{A723BC63-8851-4350-BA74-D3F3A0C32021}" presName="pillarX" presStyleLbl="node1" presStyleIdx="1" presStyleCnt="6" custScaleX="11236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E0C5C12-65EC-4AC3-88E3-7CCC65DD1B69}" type="pres">
      <dgm:prSet presAssocID="{84B23436-A147-404E-B0B1-11360913F4F5}" presName="pillarX" presStyleLbl="node1" presStyleIdx="2" presStyleCnt="6" custScaleX="13000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C3861C9-9FCB-4D10-B015-268980141FC6}" type="pres">
      <dgm:prSet presAssocID="{2DED00E0-EFCA-4111-987F-EC9BB2994CDC}" presName="pillarX" presStyleLbl="node1" presStyleIdx="3" presStyleCnt="6" custScaleX="6222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E0DDAA1-DDB0-44F0-9C71-0B5BE922FD09}" type="pres">
      <dgm:prSet presAssocID="{5CF0428E-CE9E-4970-8144-20F5A476FCB7}" presName="pillarX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831DC80-C8B7-4778-A9A8-BF89EB805772}" type="pres">
      <dgm:prSet presAssocID="{EDF60D44-C391-49DE-8600-FEB0884799AA}" presName="pillarX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1F917B7-D496-4F72-A66D-9EE177512518}" type="pres">
      <dgm:prSet presAssocID="{8487C62F-068C-481E-AACD-AE25459A6009}" presName="base" presStyleLbl="dkBgShp" presStyleIdx="1" presStyleCnt="2"/>
      <dgm:spPr/>
    </dgm:pt>
  </dgm:ptLst>
  <dgm:cxnLst>
    <dgm:cxn modelId="{47F34AFB-4F1E-4AA6-8DD4-FB06D7D719F8}" type="presOf" srcId="{6D953CDC-CE4F-4465-8494-006D5059F385}" destId="{3B70FD4A-1D95-48DA-A21E-AC5B2DCC1C38}" srcOrd="0" destOrd="0" presId="urn:microsoft.com/office/officeart/2005/8/layout/hList3"/>
    <dgm:cxn modelId="{489A1BCB-8916-49CC-85BC-D8727970D7F3}" type="presOf" srcId="{8487C62F-068C-481E-AACD-AE25459A6009}" destId="{5C002E1E-7F5D-4F65-8757-5740AD919F88}" srcOrd="0" destOrd="0" presId="urn:microsoft.com/office/officeart/2005/8/layout/hList3"/>
    <dgm:cxn modelId="{44BA05E6-73B1-4BF1-8069-8986ED6C0B4B}" type="presOf" srcId="{EDF60D44-C391-49DE-8600-FEB0884799AA}" destId="{7831DC80-C8B7-4778-A9A8-BF89EB805772}" srcOrd="0" destOrd="0" presId="urn:microsoft.com/office/officeart/2005/8/layout/hList3"/>
    <dgm:cxn modelId="{81291AAC-DF2F-4B32-8A78-A1B1405D3BFE}" type="presOf" srcId="{A723BC63-8851-4350-BA74-D3F3A0C32021}" destId="{AF7AA56A-DAA2-439E-BE15-C1D88084E5D4}" srcOrd="0" destOrd="0" presId="urn:microsoft.com/office/officeart/2005/8/layout/hList3"/>
    <dgm:cxn modelId="{992CFA73-0D8A-441C-89E5-AC80CC3A6FE3}" type="presOf" srcId="{2DED00E0-EFCA-4111-987F-EC9BB2994CDC}" destId="{0C3861C9-9FCB-4D10-B015-268980141FC6}" srcOrd="0" destOrd="0" presId="urn:microsoft.com/office/officeart/2005/8/layout/hList3"/>
    <dgm:cxn modelId="{F51C642B-B552-4BA6-A520-FA7BFC31D5DF}" srcId="{6D953CDC-CE4F-4465-8494-006D5059F385}" destId="{8487C62F-068C-481E-AACD-AE25459A6009}" srcOrd="0" destOrd="0" parTransId="{72318D70-9F11-4EC8-BE3A-EC8CF88CD421}" sibTransId="{F1AF7901-1026-4CE7-AEF9-0468D1962CE8}"/>
    <dgm:cxn modelId="{6FE091DD-ED33-4A03-A43C-40384D25CF59}" srcId="{8487C62F-068C-481E-AACD-AE25459A6009}" destId="{5CF0428E-CE9E-4970-8144-20F5A476FCB7}" srcOrd="4" destOrd="0" parTransId="{E1F131DC-8209-415D-AEEC-EBCD55373CE4}" sibTransId="{C5906364-1344-46B1-AEB2-064D1DBB148A}"/>
    <dgm:cxn modelId="{FFDDA953-D53F-4EA6-9D59-F0B703D3BA95}" type="presOf" srcId="{84B23436-A147-404E-B0B1-11360913F4F5}" destId="{BE0C5C12-65EC-4AC3-88E3-7CCC65DD1B69}" srcOrd="0" destOrd="0" presId="urn:microsoft.com/office/officeart/2005/8/layout/hList3"/>
    <dgm:cxn modelId="{A8C90EB5-15FE-4B7B-972A-62FCCF3FE004}" srcId="{8487C62F-068C-481E-AACD-AE25459A6009}" destId="{EDF60D44-C391-49DE-8600-FEB0884799AA}" srcOrd="5" destOrd="0" parTransId="{197BAB9D-979D-4AB8-8BE5-FA8628FBEC78}" sibTransId="{4DFB5B14-0433-4049-A59B-097BB20B5A3A}"/>
    <dgm:cxn modelId="{1F469D92-ED3C-4FFD-B311-4B41758A9BEB}" type="presOf" srcId="{5CF0428E-CE9E-4970-8144-20F5A476FCB7}" destId="{1E0DDAA1-DDB0-44F0-9C71-0B5BE922FD09}" srcOrd="0" destOrd="0" presId="urn:microsoft.com/office/officeart/2005/8/layout/hList3"/>
    <dgm:cxn modelId="{B9F10B3E-72B6-4B12-BE60-4AED8F98C005}" srcId="{8487C62F-068C-481E-AACD-AE25459A6009}" destId="{A723BC63-8851-4350-BA74-D3F3A0C32021}" srcOrd="1" destOrd="0" parTransId="{769D12E1-2C07-4BC2-B91E-E6AFA4E46047}" sibTransId="{A10F4424-0D92-4E6D-BADF-6F136FAB2FD2}"/>
    <dgm:cxn modelId="{991F0773-AC08-4CBE-8026-03376DB6675E}" srcId="{8487C62F-068C-481E-AACD-AE25459A6009}" destId="{2DED00E0-EFCA-4111-987F-EC9BB2994CDC}" srcOrd="3" destOrd="0" parTransId="{CE03DB6E-8FC2-48DF-A49F-7F1194F74252}" sibTransId="{57E9798A-4BEB-4162-A2DD-B0376A4A68FD}"/>
    <dgm:cxn modelId="{41D11A78-CCE4-4359-B216-41AF48008DAF}" type="presOf" srcId="{D79B43E3-839B-42EA-B025-62FC935FB12F}" destId="{D1EA3FDA-17C3-4C7E-B9F5-66EDA52E70EC}" srcOrd="0" destOrd="0" presId="urn:microsoft.com/office/officeart/2005/8/layout/hList3"/>
    <dgm:cxn modelId="{CFF47D8A-FB7A-4F30-9E0E-004EBAADCA26}" srcId="{8487C62F-068C-481E-AACD-AE25459A6009}" destId="{D79B43E3-839B-42EA-B025-62FC935FB12F}" srcOrd="0" destOrd="0" parTransId="{85AAD07E-2BF5-4FE5-AA1B-EFB02E66A413}" sibTransId="{94F1D73F-1F62-4195-9AF7-636B87B85B64}"/>
    <dgm:cxn modelId="{A66B5854-BBFE-4FCA-9F98-E616A70F608C}" srcId="{8487C62F-068C-481E-AACD-AE25459A6009}" destId="{84B23436-A147-404E-B0B1-11360913F4F5}" srcOrd="2" destOrd="0" parTransId="{221EAC32-6C89-40BC-9CA1-EA6824259923}" sibTransId="{DB537985-7026-4536-87BC-A82AFE268608}"/>
    <dgm:cxn modelId="{3B37D5B9-3383-44E2-A78A-15B3E3CD5E96}" type="presParOf" srcId="{3B70FD4A-1D95-48DA-A21E-AC5B2DCC1C38}" destId="{5C002E1E-7F5D-4F65-8757-5740AD919F88}" srcOrd="0" destOrd="0" presId="urn:microsoft.com/office/officeart/2005/8/layout/hList3"/>
    <dgm:cxn modelId="{234124D6-556B-4F58-9A2D-CF9EFB807637}" type="presParOf" srcId="{3B70FD4A-1D95-48DA-A21E-AC5B2DCC1C38}" destId="{4D169EB1-4B3F-4CBD-A81B-F7364151DF6C}" srcOrd="1" destOrd="0" presId="urn:microsoft.com/office/officeart/2005/8/layout/hList3"/>
    <dgm:cxn modelId="{DB396D89-F508-4ECD-BA08-7BDA0942E639}" type="presParOf" srcId="{4D169EB1-4B3F-4CBD-A81B-F7364151DF6C}" destId="{D1EA3FDA-17C3-4C7E-B9F5-66EDA52E70EC}" srcOrd="0" destOrd="0" presId="urn:microsoft.com/office/officeart/2005/8/layout/hList3"/>
    <dgm:cxn modelId="{5D1B1763-BE1B-4C25-898C-B505B684009A}" type="presParOf" srcId="{4D169EB1-4B3F-4CBD-A81B-F7364151DF6C}" destId="{AF7AA56A-DAA2-439E-BE15-C1D88084E5D4}" srcOrd="1" destOrd="0" presId="urn:microsoft.com/office/officeart/2005/8/layout/hList3"/>
    <dgm:cxn modelId="{3D8B4FDC-5AD2-4954-909B-B6FF4CDCED25}" type="presParOf" srcId="{4D169EB1-4B3F-4CBD-A81B-F7364151DF6C}" destId="{BE0C5C12-65EC-4AC3-88E3-7CCC65DD1B69}" srcOrd="2" destOrd="0" presId="urn:microsoft.com/office/officeart/2005/8/layout/hList3"/>
    <dgm:cxn modelId="{9B4F7FD0-CBD2-42FC-AFE8-21990FC32F1B}" type="presParOf" srcId="{4D169EB1-4B3F-4CBD-A81B-F7364151DF6C}" destId="{0C3861C9-9FCB-4D10-B015-268980141FC6}" srcOrd="3" destOrd="0" presId="urn:microsoft.com/office/officeart/2005/8/layout/hList3"/>
    <dgm:cxn modelId="{B130069A-765A-44AA-913B-936C99B3222B}" type="presParOf" srcId="{4D169EB1-4B3F-4CBD-A81B-F7364151DF6C}" destId="{1E0DDAA1-DDB0-44F0-9C71-0B5BE922FD09}" srcOrd="4" destOrd="0" presId="urn:microsoft.com/office/officeart/2005/8/layout/hList3"/>
    <dgm:cxn modelId="{7EC6FC2F-2790-494B-9A20-2557738EB178}" type="presParOf" srcId="{4D169EB1-4B3F-4CBD-A81B-F7364151DF6C}" destId="{7831DC80-C8B7-4778-A9A8-BF89EB805772}" srcOrd="5" destOrd="0" presId="urn:microsoft.com/office/officeart/2005/8/layout/hList3"/>
    <dgm:cxn modelId="{EFE43D3D-4F14-4955-90EA-2E3C8A0D640C}" type="presParOf" srcId="{3B70FD4A-1D95-48DA-A21E-AC5B2DCC1C38}" destId="{A1F917B7-D496-4F72-A66D-9EE177512518}" srcOrd="2" destOrd="0" presId="urn:microsoft.com/office/officeart/2005/8/layout/hList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DC585-9CE7-4167-A805-842C3867039F}" type="datetimeFigureOut">
              <a:rPr lang="fr-FR" smtClean="0"/>
              <a:pPr/>
              <a:t>14/03/2025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10B64-7AE9-4052-B8D6-8AB887F363E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DC585-9CE7-4167-A805-842C3867039F}" type="datetimeFigureOut">
              <a:rPr lang="fr-FR" smtClean="0"/>
              <a:pPr/>
              <a:t>14/03/2025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10B64-7AE9-4052-B8D6-8AB887F363E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DC585-9CE7-4167-A805-842C3867039F}" type="datetimeFigureOut">
              <a:rPr lang="fr-FR" smtClean="0"/>
              <a:pPr/>
              <a:t>14/03/2025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10B64-7AE9-4052-B8D6-8AB887F363E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DC585-9CE7-4167-A805-842C3867039F}" type="datetimeFigureOut">
              <a:rPr lang="fr-FR" smtClean="0"/>
              <a:pPr/>
              <a:t>14/03/2025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10B64-7AE9-4052-B8D6-8AB887F363E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DC585-9CE7-4167-A805-842C3867039F}" type="datetimeFigureOut">
              <a:rPr lang="fr-FR" smtClean="0"/>
              <a:pPr/>
              <a:t>14/03/2025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10B64-7AE9-4052-B8D6-8AB887F363E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DC585-9CE7-4167-A805-842C3867039F}" type="datetimeFigureOut">
              <a:rPr lang="fr-FR" smtClean="0"/>
              <a:pPr/>
              <a:t>14/03/2025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10B64-7AE9-4052-B8D6-8AB887F363E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DC585-9CE7-4167-A805-842C3867039F}" type="datetimeFigureOut">
              <a:rPr lang="fr-FR" smtClean="0"/>
              <a:pPr/>
              <a:t>14/03/2025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10B64-7AE9-4052-B8D6-8AB887F363E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DC585-9CE7-4167-A805-842C3867039F}" type="datetimeFigureOut">
              <a:rPr lang="fr-FR" smtClean="0"/>
              <a:pPr/>
              <a:t>14/03/2025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10B64-7AE9-4052-B8D6-8AB887F363E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DC585-9CE7-4167-A805-842C3867039F}" type="datetimeFigureOut">
              <a:rPr lang="fr-FR" smtClean="0"/>
              <a:pPr/>
              <a:t>14/03/2025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10B64-7AE9-4052-B8D6-8AB887F363E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DC585-9CE7-4167-A805-842C3867039F}" type="datetimeFigureOut">
              <a:rPr lang="fr-FR" smtClean="0"/>
              <a:pPr/>
              <a:t>14/03/2025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10B64-7AE9-4052-B8D6-8AB887F363E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DC585-9CE7-4167-A805-842C3867039F}" type="datetimeFigureOut">
              <a:rPr lang="fr-FR" smtClean="0"/>
              <a:pPr/>
              <a:t>14/03/2025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1910B64-7AE9-4052-B8D6-8AB887F363E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F7DC585-9CE7-4167-A805-842C3867039F}" type="datetimeFigureOut">
              <a:rPr lang="fr-FR" smtClean="0"/>
              <a:pPr/>
              <a:t>14/03/2025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1910B64-7AE9-4052-B8D6-8AB887F363E1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ownloads\téléchargemen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71472" y="4429132"/>
            <a:ext cx="7854696" cy="17526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85786" y="214290"/>
            <a:ext cx="7851648" cy="2428892"/>
          </a:xfrm>
        </p:spPr>
        <p:txBody>
          <a:bodyPr>
            <a:normAutofit/>
          </a:bodyPr>
          <a:lstStyle/>
          <a:p>
            <a:pPr algn="ctr"/>
            <a:r>
              <a:rPr lang="fr-FR" sz="4400" dirty="0" smtClean="0"/>
              <a:t>Tumeurs hépatiques bénignes</a:t>
            </a:r>
            <a:r>
              <a:rPr lang="fr-FR" sz="4400" dirty="0" smtClean="0">
                <a:solidFill>
                  <a:srgbClr val="FF0000"/>
                </a:solidFill>
              </a:rPr>
              <a:t> 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/>
              <a:t>3- L’adénome hépatocellulaire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2643182"/>
            <a:ext cx="7905750" cy="395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L’adénome hépatocellulaire est une tumeur hépatique considérée comme bénigne. </a:t>
            </a:r>
          </a:p>
          <a:p>
            <a:r>
              <a:rPr lang="fr-FR" dirty="0" smtClean="0"/>
              <a:t>Elle se développe le plus souvent chez des femmes jeunes. </a:t>
            </a:r>
          </a:p>
          <a:p>
            <a:r>
              <a:rPr lang="fr-FR" dirty="0" smtClean="0"/>
              <a:t>La prise de contraception contenant des œstrogènes favorise la survenue de l’adénome hépatocellulaire même si cette tumeur reste très rare chez les patientes prenant une contraception de ce type. </a:t>
            </a:r>
          </a:p>
          <a:p>
            <a:r>
              <a:rPr lang="fr-FR" dirty="0" smtClean="0"/>
              <a:t>Une biopsie de la tumeur et du foie adjacent normal peut être nécessaire pour confirmer le diagnostic. 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1935480"/>
            <a:ext cx="8472518" cy="4389120"/>
          </a:xfrm>
        </p:spPr>
        <p:txBody>
          <a:bodyPr>
            <a:normAutofit fontScale="92500" lnSpcReduction="20000"/>
          </a:bodyPr>
          <a:lstStyle/>
          <a:p>
            <a:r>
              <a:rPr lang="fr-FR" dirty="0" smtClean="0"/>
              <a:t>Dans la plupart des cas, l’adénome hépatocellulaire </a:t>
            </a:r>
            <a:r>
              <a:rPr lang="fr-FR" dirty="0" smtClean="0">
                <a:solidFill>
                  <a:srgbClr val="C00000"/>
                </a:solidFill>
              </a:rPr>
              <a:t>ne se complique pas</a:t>
            </a:r>
            <a:r>
              <a:rPr lang="fr-FR" dirty="0" smtClean="0"/>
              <a:t>. </a:t>
            </a:r>
          </a:p>
          <a:p>
            <a:r>
              <a:rPr lang="fr-FR" dirty="0" smtClean="0"/>
              <a:t>Parfois il peut être responsable de douleurs au niveau du foie. </a:t>
            </a:r>
          </a:p>
          <a:p>
            <a:r>
              <a:rPr lang="fr-FR" dirty="0" smtClean="0"/>
              <a:t>Rarement, l’adénome hépatocellulaire peut saigner dans le foie ou dans le ventre. </a:t>
            </a:r>
          </a:p>
          <a:p>
            <a:r>
              <a:rPr lang="fr-FR" dirty="0" smtClean="0"/>
              <a:t>Les transformations de l’adénome en cancer du foie existent mais restent très rares. </a:t>
            </a:r>
          </a:p>
          <a:p>
            <a:r>
              <a:rPr lang="fr-FR" dirty="0" smtClean="0">
                <a:solidFill>
                  <a:srgbClr val="C00000"/>
                </a:solidFill>
              </a:rPr>
              <a:t>L’arrêt de la contraception contenant des œstrogènes est indispensable dans tous les cas d’adénomes. </a:t>
            </a:r>
          </a:p>
          <a:p>
            <a:r>
              <a:rPr lang="fr-FR" dirty="0" smtClean="0"/>
              <a:t>Une perte de poids est conseillée chez les patients en surpoids qui peut participer à la survenue d’adénomes hépatocellulaires.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Un traitement chirurgical consistant en une résection de la zone du foie contenant l’adénome pourra être proposé s’il existe un risque significatif de saignement ou de transformation cancéreuse. </a:t>
            </a:r>
          </a:p>
          <a:p>
            <a:r>
              <a:rPr lang="fr-FR" dirty="0" smtClean="0"/>
              <a:t>A l’inverse, si le risque de complications est considéré comme nul ou très faible, une surveillance par imagerie (échographie hépatique ou IRM hépatique le plus souvent) pourra être proposée.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b="1" dirty="0" smtClean="0"/>
              <a:t>4- Le kyste biliaire</a:t>
            </a:r>
            <a:br>
              <a:rPr lang="fr-FR" b="1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Il s’agit d’une prolifération des cellules de l’épithélium de revêtement biliaire, formant une paroi hermétique retenant un contenu liquide séreux. </a:t>
            </a:r>
          </a:p>
          <a:p>
            <a:r>
              <a:rPr lang="fr-FR" dirty="0" smtClean="0"/>
              <a:t>Ils peuvent être diagnostiqués à l'échographie.</a:t>
            </a:r>
          </a:p>
          <a:p>
            <a:r>
              <a:rPr lang="fr-FR" dirty="0" smtClean="0"/>
              <a:t>S'ils ne sont pas compliqués, ils ne justifient aucun traitement et pas de surveillance. </a:t>
            </a:r>
          </a:p>
          <a:p>
            <a:endParaRPr lang="fr-FR" dirty="0"/>
          </a:p>
        </p:txBody>
      </p:sp>
      <p:pic>
        <p:nvPicPr>
          <p:cNvPr id="4" name="Picture 3" descr="C:\Users\user\Downloads\téléchargement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4786322"/>
            <a:ext cx="3071834" cy="1866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935480"/>
            <a:ext cx="8686800" cy="4389120"/>
          </a:xfrm>
        </p:spPr>
        <p:txBody>
          <a:bodyPr/>
          <a:lstStyle/>
          <a:p>
            <a:r>
              <a:rPr lang="fr-FR" dirty="0" smtClean="0"/>
              <a:t>Ils </a:t>
            </a:r>
            <a:r>
              <a:rPr lang="fr-FR" b="1" dirty="0" smtClean="0"/>
              <a:t>peuvent exceptionnellement se compliquer</a:t>
            </a:r>
            <a:r>
              <a:rPr lang="fr-FR" dirty="0" smtClean="0"/>
              <a:t> : hémorragie intra-kystique, compression des organes de voisinage si le volume est important. </a:t>
            </a:r>
          </a:p>
          <a:p>
            <a:r>
              <a:rPr lang="fr-FR" dirty="0" smtClean="0"/>
              <a:t>Seuls les kystes symptomatiques méritent d'être traités : l'alcoolisation sous échographie est une technique satisfaisante, car elle détruit l'épithélium sécrétoire. </a:t>
            </a:r>
          </a:p>
          <a:p>
            <a:r>
              <a:rPr lang="fr-FR" dirty="0" smtClean="0"/>
              <a:t>Le traitement chirurgical (résection ou fenestration dans le péritoine) peut être envisagée. </a:t>
            </a:r>
            <a:endParaRPr lang="fr-FR" dirty="0"/>
          </a:p>
        </p:txBody>
      </p:sp>
      <p:pic>
        <p:nvPicPr>
          <p:cNvPr id="7170" name="Picture 2" descr="C:\Users\user\Downloads\téléchargemen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00760" y="5429264"/>
            <a:ext cx="2828925" cy="11906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b="1" dirty="0" smtClean="0"/>
              <a:t>5- La </a:t>
            </a:r>
            <a:r>
              <a:rPr lang="fr-FR" b="1" dirty="0" err="1" smtClean="0"/>
              <a:t>polykystose</a:t>
            </a:r>
            <a:r>
              <a:rPr lang="fr-FR" b="1" dirty="0" smtClean="0"/>
              <a:t> hépatique</a:t>
            </a:r>
            <a:br>
              <a:rPr lang="fr-FR" b="1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Il s'agit de</a:t>
            </a:r>
            <a:r>
              <a:rPr lang="fr-FR" b="1" dirty="0" smtClean="0"/>
              <a:t> kystes multiples et volumineux</a:t>
            </a:r>
            <a:r>
              <a:rPr lang="fr-FR" dirty="0" smtClean="0"/>
              <a:t>. </a:t>
            </a:r>
          </a:p>
          <a:p>
            <a:r>
              <a:rPr lang="fr-FR" dirty="0" smtClean="0"/>
              <a:t>Les kystes hépatiques résultent d’une croissance anormale de l’épithélium biliaire (</a:t>
            </a:r>
            <a:r>
              <a:rPr lang="fr-FR" dirty="0" err="1" smtClean="0"/>
              <a:t>cholangiocytes</a:t>
            </a:r>
            <a:r>
              <a:rPr lang="fr-FR" dirty="0" smtClean="0"/>
              <a:t>) ou de la dilatation des glandes péri biliaires, en raison de la persistance de structures biliaires embryonnaires.</a:t>
            </a:r>
          </a:p>
          <a:p>
            <a:r>
              <a:rPr lang="fr-FR" dirty="0" smtClean="0"/>
              <a:t>Leur principale complication est la compression et la rupture.</a:t>
            </a:r>
          </a:p>
          <a:p>
            <a:r>
              <a:rPr lang="fr-FR" dirty="0" smtClean="0"/>
              <a:t> Ils sont souvent accompagnés de kystes rénaux qui conditionnent le pronostic (insuffisance rénale, dialyse).</a:t>
            </a:r>
          </a:p>
          <a:p>
            <a:r>
              <a:rPr lang="fr-FR" b="1" dirty="0" smtClean="0"/>
              <a:t>Traitement: </a:t>
            </a:r>
            <a:r>
              <a:rPr lang="fr-FR" dirty="0" smtClean="0"/>
              <a:t>En cas de rupture, une intervention chirurgicale est envisagée. </a:t>
            </a:r>
          </a:p>
          <a:p>
            <a:endParaRPr lang="fr-FR" dirty="0"/>
          </a:p>
        </p:txBody>
      </p:sp>
      <p:pic>
        <p:nvPicPr>
          <p:cNvPr id="8194" name="Picture 2" descr="C:\Users\user\Downloads\téléchargemen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72264" y="5857892"/>
            <a:ext cx="2371725" cy="10001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b="1" dirty="0" smtClean="0"/>
              <a:t>6- Maladie de </a:t>
            </a:r>
            <a:r>
              <a:rPr lang="fr-FR" b="1" dirty="0" err="1" smtClean="0"/>
              <a:t>Caroli</a:t>
            </a:r>
            <a:r>
              <a:rPr lang="fr-FR" b="1" dirty="0" smtClean="0"/>
              <a:t/>
            </a:r>
            <a:br>
              <a:rPr lang="fr-FR" b="1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La maladie de </a:t>
            </a:r>
            <a:r>
              <a:rPr lang="fr-FR" dirty="0" err="1" smtClean="0"/>
              <a:t>Caroli</a:t>
            </a:r>
            <a:r>
              <a:rPr lang="fr-FR" dirty="0" smtClean="0"/>
              <a:t> est une</a:t>
            </a:r>
            <a:r>
              <a:rPr lang="fr-FR" b="1" dirty="0" smtClean="0"/>
              <a:t> affection héréditaire récessive</a:t>
            </a:r>
            <a:r>
              <a:rPr lang="fr-FR" dirty="0" smtClean="0"/>
              <a:t>. </a:t>
            </a:r>
          </a:p>
          <a:p>
            <a:r>
              <a:rPr lang="fr-FR" dirty="0" smtClean="0"/>
              <a:t>Elle entraîne des dilatations segmentaires des canaux biliaires, prédominant souvent à gauche, </a:t>
            </a:r>
          </a:p>
          <a:p>
            <a:r>
              <a:rPr lang="fr-FR" dirty="0" smtClean="0"/>
              <a:t>qui peuvent se compliquer de lithiase intra-hépatique, de </a:t>
            </a:r>
            <a:r>
              <a:rPr lang="fr-FR" dirty="0" err="1" smtClean="0"/>
              <a:t>cholangite</a:t>
            </a:r>
            <a:r>
              <a:rPr lang="fr-FR" dirty="0" smtClean="0"/>
              <a:t> chronique, de cirrhose biliaire secondaire et enfin d'un </a:t>
            </a:r>
            <a:r>
              <a:rPr lang="fr-FR" dirty="0" err="1" smtClean="0"/>
              <a:t>cholangiocarcinome</a:t>
            </a:r>
            <a:r>
              <a:rPr lang="fr-FR" dirty="0" smtClean="0"/>
              <a:t>. </a:t>
            </a:r>
          </a:p>
          <a:p>
            <a:r>
              <a:rPr lang="fr-FR" dirty="0" smtClean="0"/>
              <a:t>Elle peut être associée à une dilatation kystique de la voie biliaire principale (kyste du cholédoque), et à la fibrose hépatique congénitale, qui provoque une hypertension portale juvénile.</a:t>
            </a:r>
          </a:p>
          <a:p>
            <a:endParaRPr lang="fr-FR" dirty="0"/>
          </a:p>
        </p:txBody>
      </p:sp>
      <p:pic>
        <p:nvPicPr>
          <p:cNvPr id="9218" name="Picture 2" descr="C:\Users\user\Downloads\téléchargement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000232" cy="1866900"/>
          </a:xfrm>
          <a:prstGeom prst="rect">
            <a:avLst/>
          </a:prstGeom>
          <a:noFill/>
        </p:spPr>
      </p:pic>
      <p:pic>
        <p:nvPicPr>
          <p:cNvPr id="9219" name="Picture 3" descr="C:\Users\user\Downloads\téléchargement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15206" y="0"/>
            <a:ext cx="1928794" cy="1847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35480"/>
            <a:ext cx="8472518" cy="4389120"/>
          </a:xfrm>
        </p:spPr>
        <p:txBody>
          <a:bodyPr>
            <a:normAutofit fontScale="92500" lnSpcReduction="10000"/>
          </a:bodyPr>
          <a:lstStyle/>
          <a:p>
            <a:r>
              <a:rPr lang="fr-FR" b="1" dirty="0" smtClean="0"/>
              <a:t>Diagnostic : </a:t>
            </a:r>
            <a:r>
              <a:rPr lang="fr-FR" dirty="0" smtClean="0"/>
              <a:t>Le diagnostic repose sur </a:t>
            </a:r>
            <a:r>
              <a:rPr lang="fr-FR" b="1" dirty="0" smtClean="0"/>
              <a:t>l'imagerie</a:t>
            </a:r>
            <a:r>
              <a:rPr lang="fr-FR" dirty="0" smtClean="0"/>
              <a:t>  (échographie, scanner, ou </a:t>
            </a:r>
            <a:r>
              <a:rPr lang="fr-FR" dirty="0" err="1" smtClean="0"/>
              <a:t>cholangiographie</a:t>
            </a:r>
            <a:r>
              <a:rPr lang="fr-FR" dirty="0" smtClean="0"/>
              <a:t> par résonance magnétique). </a:t>
            </a:r>
          </a:p>
          <a:p>
            <a:r>
              <a:rPr lang="fr-FR" dirty="0" smtClean="0"/>
              <a:t>En cas de doute, une </a:t>
            </a:r>
            <a:r>
              <a:rPr lang="fr-FR" b="1" dirty="0" err="1" smtClean="0"/>
              <a:t>cholangiographie</a:t>
            </a:r>
            <a:r>
              <a:rPr lang="fr-FR" b="1" dirty="0" smtClean="0"/>
              <a:t> </a:t>
            </a:r>
            <a:r>
              <a:rPr lang="fr-FR" dirty="0" smtClean="0"/>
              <a:t> et une </a:t>
            </a:r>
            <a:r>
              <a:rPr lang="fr-FR" b="1" dirty="0" smtClean="0"/>
              <a:t>biopsie du foie</a:t>
            </a:r>
            <a:r>
              <a:rPr lang="fr-FR" dirty="0" smtClean="0"/>
              <a:t> sont nécessaires. </a:t>
            </a:r>
          </a:p>
          <a:p>
            <a:r>
              <a:rPr lang="fr-FR" b="1" dirty="0" smtClean="0"/>
              <a:t>Traitement:  </a:t>
            </a:r>
            <a:r>
              <a:rPr lang="fr-FR" dirty="0" smtClean="0"/>
              <a:t>La prise en charge </a:t>
            </a:r>
            <a:r>
              <a:rPr lang="fr-FR" b="1" dirty="0" smtClean="0"/>
              <a:t>dépend de la présentation clinique</a:t>
            </a:r>
            <a:r>
              <a:rPr lang="fr-FR" dirty="0" smtClean="0"/>
              <a:t>, de </a:t>
            </a:r>
            <a:r>
              <a:rPr lang="fr-FR" b="1" dirty="0" smtClean="0"/>
              <a:t>la localisation</a:t>
            </a:r>
            <a:r>
              <a:rPr lang="fr-FR" dirty="0" smtClean="0"/>
              <a:t> et de</a:t>
            </a:r>
            <a:r>
              <a:rPr lang="fr-FR" b="1" dirty="0" smtClean="0"/>
              <a:t> l'état d'évolution de la maladie</a:t>
            </a:r>
            <a:r>
              <a:rPr lang="fr-FR" dirty="0" smtClean="0"/>
              <a:t>.</a:t>
            </a:r>
          </a:p>
          <a:p>
            <a:r>
              <a:rPr lang="fr-FR" dirty="0" smtClean="0"/>
              <a:t>Elle peut être </a:t>
            </a:r>
            <a:r>
              <a:rPr lang="fr-FR" b="1" dirty="0" smtClean="0"/>
              <a:t>conservatrice</a:t>
            </a:r>
            <a:r>
              <a:rPr lang="fr-FR" dirty="0" smtClean="0"/>
              <a:t> (antibiotiques, acide </a:t>
            </a:r>
            <a:r>
              <a:rPr lang="fr-FR" dirty="0" err="1" smtClean="0"/>
              <a:t>ursodéoxycholique</a:t>
            </a:r>
            <a:r>
              <a:rPr lang="fr-FR" dirty="0" smtClean="0"/>
              <a:t>, drainage biliaire) ;</a:t>
            </a:r>
          </a:p>
          <a:p>
            <a:r>
              <a:rPr lang="fr-FR" dirty="0" smtClean="0"/>
              <a:t>Ou </a:t>
            </a:r>
            <a:r>
              <a:rPr lang="fr-FR" b="1" dirty="0" smtClean="0"/>
              <a:t>chirurgicale</a:t>
            </a:r>
            <a:r>
              <a:rPr lang="fr-FR" dirty="0" smtClean="0"/>
              <a:t> (incluant en dernier recours une transplantation hépatique). 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conclusion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Il existe différents types de tumeurs hépatiques bénignes.</a:t>
            </a:r>
          </a:p>
          <a:p>
            <a:r>
              <a:rPr lang="fr-FR" dirty="0" smtClean="0"/>
              <a:t>Ces tumeurs surviennent le plus souvent sur un foie sain chez des patients n’ayant aucune cause de maladie chronique du foie. </a:t>
            </a:r>
          </a:p>
          <a:p>
            <a:r>
              <a:rPr lang="fr-FR" dirty="0" smtClean="0"/>
              <a:t>Dans la plupart des cas, les examens radiologiques sont suffisants pour porter le diagnostic du type de tumeurs hépatiques bénignes. </a:t>
            </a:r>
          </a:p>
          <a:p>
            <a:r>
              <a:rPr lang="fr-FR" dirty="0" smtClean="0"/>
              <a:t>Néanmoins, s’il existe un doute diagnostique, </a:t>
            </a:r>
            <a:r>
              <a:rPr lang="fr-FR" b="1" dirty="0" smtClean="0">
                <a:solidFill>
                  <a:srgbClr val="FF0000"/>
                </a:solidFill>
              </a:rPr>
              <a:t>une biopsie</a:t>
            </a:r>
            <a:r>
              <a:rPr lang="fr-FR" dirty="0" smtClean="0"/>
              <a:t> de la tumeur peut être parfois nécessaire.</a:t>
            </a:r>
            <a:endParaRPr lang="fr-FR" dirty="0"/>
          </a:p>
        </p:txBody>
      </p:sp>
      <p:pic>
        <p:nvPicPr>
          <p:cNvPr id="4" name="Picture 3" descr="D:\video + photo medecine\Nouveau dossier (2)\533716_246710205456420_2029387887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0826" y="0"/>
            <a:ext cx="2643174" cy="18573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214282" y="2000240"/>
          <a:ext cx="86868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Introduction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Les tumeurs bénignes du foie sont relativement fréquentes. </a:t>
            </a:r>
          </a:p>
          <a:p>
            <a:r>
              <a:rPr lang="fr-FR" dirty="0" smtClean="0"/>
              <a:t>Si la plupart sont asymptomatiques, certaines peuvent se manifester par :</a:t>
            </a:r>
          </a:p>
          <a:p>
            <a:pPr>
              <a:buFont typeface="Wingdings" pitchFamily="2" charset="2"/>
              <a:buChar char="ü"/>
            </a:pPr>
            <a:r>
              <a:rPr lang="fr-FR" dirty="0" smtClean="0"/>
              <a:t>une hépatomégalie, </a:t>
            </a:r>
          </a:p>
          <a:p>
            <a:pPr>
              <a:buFont typeface="Wingdings" pitchFamily="2" charset="2"/>
              <a:buChar char="ü"/>
            </a:pPr>
            <a:r>
              <a:rPr lang="fr-FR" dirty="0" smtClean="0"/>
              <a:t>une gêne de l'hypochondre droit </a:t>
            </a:r>
          </a:p>
          <a:p>
            <a:pPr>
              <a:buFont typeface="Wingdings" pitchFamily="2" charset="2"/>
              <a:buChar char="ü"/>
            </a:pPr>
            <a:r>
              <a:rPr lang="fr-FR" dirty="0" smtClean="0"/>
              <a:t>ou une hémorragie intra péritonéale. </a:t>
            </a:r>
          </a:p>
          <a:p>
            <a:r>
              <a:rPr lang="fr-FR" dirty="0" smtClean="0"/>
              <a:t>La plupart sont découvertes fortuitement à l'échographie lors d'autres examens d'imagerie médicale.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 </a:t>
            </a:r>
            <a:r>
              <a:rPr lang="fr-FR" u="sng" dirty="0" smtClean="0"/>
              <a:t>bilan hépatique</a:t>
            </a:r>
            <a:r>
              <a:rPr lang="fr-FR" dirty="0" smtClean="0"/>
              <a:t> est habituellement normal ou n'est que modérément modifié. </a:t>
            </a:r>
          </a:p>
          <a:p>
            <a:r>
              <a:rPr lang="fr-FR" dirty="0" smtClean="0"/>
              <a:t>Le diagnostic est habituellement possible par l'imagerie mais peut exiger une biopsie. </a:t>
            </a:r>
          </a:p>
          <a:p>
            <a:r>
              <a:rPr lang="fr-FR" dirty="0" smtClean="0"/>
              <a:t>Le traitement n'est nécessaire que dans quelques circonstances spécifiques.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1214422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 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1- </a:t>
            </a:r>
            <a:r>
              <a:rPr lang="fr-FR" b="1" dirty="0" smtClean="0"/>
              <a:t>L’angiome hépatique</a:t>
            </a:r>
            <a:br>
              <a:rPr lang="fr-FR" b="1" dirty="0" smtClean="0"/>
            </a:br>
            <a:r>
              <a:rPr lang="fr-FR" b="1" dirty="0" smtClean="0"/>
              <a:t>=</a:t>
            </a:r>
            <a:br>
              <a:rPr lang="fr-FR" b="1" dirty="0" smtClean="0"/>
            </a:br>
            <a:r>
              <a:rPr lang="fr-FR" b="1" dirty="0" smtClean="0"/>
              <a:t> L'hémangiome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571744"/>
            <a:ext cx="9144000" cy="473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dirty="0" smtClean="0"/>
          </a:p>
          <a:p>
            <a:r>
              <a:rPr lang="fr-FR" dirty="0" smtClean="0"/>
              <a:t> L’angiome hépatique est une tumeur bénigne du foie qui peut être considérée comme une malformation vasculaire localisée dans une partie du foie. </a:t>
            </a:r>
          </a:p>
          <a:p>
            <a:r>
              <a:rPr lang="fr-FR" dirty="0" smtClean="0"/>
              <a:t>L’angiome est diagnostiqué le plus souvent grâce à l’imagerie (échographie, IRM). </a:t>
            </a:r>
          </a:p>
          <a:p>
            <a:r>
              <a:rPr lang="fr-FR" dirty="0" smtClean="0"/>
              <a:t>L’angiome hépatique n’entraine pas de douleurs ni d’autres complications.</a:t>
            </a:r>
          </a:p>
          <a:p>
            <a:r>
              <a:rPr lang="fr-FR" dirty="0" smtClean="0"/>
              <a:t> Il n’y a pas nécessité de traitements ni de surveillance.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b="1" dirty="0" smtClean="0"/>
              <a:t>2- L’hyperplasie nodulaire focale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052661"/>
            <a:ext cx="9144000" cy="473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L’hyperplasie nodulaire focale est une tumeur hépatique bénigne du foie survenant </a:t>
            </a:r>
            <a:r>
              <a:rPr lang="fr-FR" b="1" dirty="0" smtClean="0"/>
              <a:t>chez les femmes jeunes. </a:t>
            </a:r>
          </a:p>
          <a:p>
            <a:r>
              <a:rPr lang="fr-FR" dirty="0" smtClean="0"/>
              <a:t>Cette tumeur est caractérisée par une réorganisation focale du parenchyme hépatique faite de 3 éléments :</a:t>
            </a:r>
          </a:p>
          <a:p>
            <a:pPr>
              <a:buNone/>
            </a:pPr>
            <a:r>
              <a:rPr lang="fr-FR" dirty="0" smtClean="0"/>
              <a:t> a) une architecture nodulaire anormale ;</a:t>
            </a:r>
          </a:p>
          <a:p>
            <a:pPr>
              <a:buNone/>
            </a:pPr>
            <a:r>
              <a:rPr lang="fr-FR" dirty="0" smtClean="0"/>
              <a:t>b) des vaisseaux anormaux ; </a:t>
            </a:r>
          </a:p>
          <a:p>
            <a:pPr>
              <a:buNone/>
            </a:pPr>
            <a:r>
              <a:rPr lang="fr-FR" dirty="0" smtClean="0"/>
              <a:t>c) une prolifération </a:t>
            </a:r>
            <a:r>
              <a:rPr lang="fr-FR" dirty="0" err="1" smtClean="0"/>
              <a:t>cholangiolaire</a:t>
            </a:r>
            <a:r>
              <a:rPr lang="fr-FR" dirty="0" smtClean="0"/>
              <a:t>. </a:t>
            </a:r>
          </a:p>
          <a:p>
            <a:r>
              <a:rPr lang="fr-FR" b="1" dirty="0" smtClean="0"/>
              <a:t>Un approvisionnement artériel exclusif: </a:t>
            </a:r>
            <a:r>
              <a:rPr lang="fr-FR" dirty="0" smtClean="0"/>
              <a:t>Il n’y a pas d’apport portal </a:t>
            </a:r>
          </a:p>
          <a:p>
            <a:endParaRPr lang="fr-FR" dirty="0" smtClean="0"/>
          </a:p>
          <a:p>
            <a:endParaRPr lang="fr-FR" b="1" dirty="0" smtClean="0"/>
          </a:p>
          <a:p>
            <a:endParaRPr lang="fr-FR" b="1" dirty="0" smtClean="0"/>
          </a:p>
          <a:p>
            <a:endParaRPr lang="fr-FR" b="1" dirty="0" smtClean="0"/>
          </a:p>
          <a:p>
            <a:endParaRPr lang="fr-FR" b="1" dirty="0" smtClean="0"/>
          </a:p>
          <a:p>
            <a:endParaRPr lang="fr-FR" b="1" dirty="0" smtClean="0"/>
          </a:p>
          <a:p>
            <a:endParaRPr lang="fr-FR" b="1" dirty="0" smtClean="0"/>
          </a:p>
        </p:txBody>
      </p:sp>
      <p:pic>
        <p:nvPicPr>
          <p:cNvPr id="1026" name="Picture 2" descr="C:\Users\user\Downloads\téléchargemen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00" y="0"/>
            <a:ext cx="2857500" cy="1600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35480"/>
            <a:ext cx="8401080" cy="4389120"/>
          </a:xfrm>
        </p:spPr>
        <p:txBody>
          <a:bodyPr>
            <a:normAutofit/>
          </a:bodyPr>
          <a:lstStyle/>
          <a:p>
            <a:r>
              <a:rPr lang="fr-FR" dirty="0" smtClean="0"/>
              <a:t>le diagnostic peut être le plus souvent fait par l’imagerie. </a:t>
            </a:r>
          </a:p>
          <a:p>
            <a:r>
              <a:rPr lang="fr-FR" dirty="0" smtClean="0"/>
              <a:t>Néanmoins si le diagnostic ne peut pas être posé de manière certaine par l’imagerie, une biopsie de la tumeur peut être nécessaire. </a:t>
            </a:r>
          </a:p>
          <a:p>
            <a:r>
              <a:rPr lang="fr-FR" dirty="0" smtClean="0"/>
              <a:t>La survenue de l’hyperplasie nodulaire focale n’est pas influencée par la grossesse, ni par la prise de contraception orale (et ne nécessite donc pas son arrêt).</a:t>
            </a:r>
          </a:p>
          <a:p>
            <a:r>
              <a:rPr lang="fr-FR" b="1" dirty="0" smtClean="0"/>
              <a:t>Une lésion asymptomatique d’évolution parfaitement bénigne</a:t>
            </a:r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i="1" dirty="0" smtClean="0"/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766</TotalTime>
  <Words>603</Words>
  <Application>Microsoft Office PowerPoint</Application>
  <PresentationFormat>Affichage à l'écran (4:3)</PresentationFormat>
  <Paragraphs>81</Paragraphs>
  <Slides>19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0" baseType="lpstr">
      <vt:lpstr>Débit</vt:lpstr>
      <vt:lpstr>Tumeurs hépatiques bénignes  </vt:lpstr>
      <vt:lpstr>Diapositive 2</vt:lpstr>
      <vt:lpstr>Introduction </vt:lpstr>
      <vt:lpstr>Diapositive 4</vt:lpstr>
      <vt:lpstr>    1- L’angiome hépatique =  L'hémangiome </vt:lpstr>
      <vt:lpstr>Diapositive 6</vt:lpstr>
      <vt:lpstr>2- L’hyperplasie nodulaire focale</vt:lpstr>
      <vt:lpstr>Diapositive 8</vt:lpstr>
      <vt:lpstr>Diapositive 9</vt:lpstr>
      <vt:lpstr>3- L’adénome hépatocellulaire</vt:lpstr>
      <vt:lpstr>Diapositive 11</vt:lpstr>
      <vt:lpstr>Diapositive 12</vt:lpstr>
      <vt:lpstr>Diapositive 13</vt:lpstr>
      <vt:lpstr>4- Le kyste biliaire </vt:lpstr>
      <vt:lpstr>Diapositive 15</vt:lpstr>
      <vt:lpstr>5- La polykystose hépatique </vt:lpstr>
      <vt:lpstr>6- Maladie de Caroli </vt:lpstr>
      <vt:lpstr>Diapositive 18</vt:lpstr>
      <vt:lpstr>conclusion</vt:lpstr>
    </vt:vector>
  </TitlesOfParts>
  <Company>Djalel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L’organisation  du corps humain  </dc:title>
  <dc:creator>fandi</dc:creator>
  <cp:lastModifiedBy>user</cp:lastModifiedBy>
  <cp:revision>156</cp:revision>
  <dcterms:created xsi:type="dcterms:W3CDTF">2011-10-09T23:47:30Z</dcterms:created>
  <dcterms:modified xsi:type="dcterms:W3CDTF">2025-03-14T14:42:57Z</dcterms:modified>
</cp:coreProperties>
</file>