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87" r:id="rId4"/>
  </p:sldMasterIdLst>
  <p:sldIdLst>
    <p:sldId id="256" r:id="rId5"/>
    <p:sldId id="387" r:id="rId6"/>
    <p:sldId id="390" r:id="rId7"/>
    <p:sldId id="391" r:id="rId8"/>
    <p:sldId id="343" r:id="rId9"/>
    <p:sldId id="344" r:id="rId10"/>
    <p:sldId id="393" r:id="rId11"/>
    <p:sldId id="392" r:id="rId12"/>
    <p:sldId id="347" r:id="rId13"/>
    <p:sldId id="348" r:id="rId14"/>
    <p:sldId id="349" r:id="rId15"/>
    <p:sldId id="350" r:id="rId16"/>
    <p:sldId id="351" r:id="rId17"/>
    <p:sldId id="394" r:id="rId18"/>
    <p:sldId id="352" r:id="rId19"/>
    <p:sldId id="353" r:id="rId20"/>
    <p:sldId id="395" r:id="rId21"/>
    <p:sldId id="396" r:id="rId22"/>
    <p:sldId id="354" r:id="rId23"/>
    <p:sldId id="355" r:id="rId24"/>
    <p:sldId id="356" r:id="rId25"/>
    <p:sldId id="357" r:id="rId26"/>
    <p:sldId id="408" r:id="rId27"/>
    <p:sldId id="409" r:id="rId28"/>
    <p:sldId id="410" r:id="rId29"/>
    <p:sldId id="411" r:id="rId30"/>
    <p:sldId id="397" r:id="rId31"/>
    <p:sldId id="399" r:id="rId32"/>
    <p:sldId id="398" r:id="rId33"/>
    <p:sldId id="401" r:id="rId34"/>
    <p:sldId id="402" r:id="rId35"/>
    <p:sldId id="400" r:id="rId36"/>
    <p:sldId id="403" r:id="rId37"/>
    <p:sldId id="404" r:id="rId38"/>
    <p:sldId id="406" r:id="rId39"/>
    <p:sldId id="412" r:id="rId40"/>
    <p:sldId id="413" r:id="rId41"/>
    <p:sldId id="405" r:id="rId42"/>
    <p:sldId id="414" r:id="rId43"/>
    <p:sldId id="407"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iha" initials="s" lastIdx="1" clrIdx="0">
    <p:extLst>
      <p:ext uri="{19B8F6BF-5375-455C-9EA6-DF929625EA0E}">
        <p15:presenceInfo xmlns:p15="http://schemas.microsoft.com/office/powerpoint/2012/main" userId="sami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729DB"/>
    <a:srgbClr val="FFCCCC"/>
    <a:srgbClr val="CC9900"/>
    <a:srgbClr val="E37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9" d="100"/>
          <a:sy n="99" d="100"/>
        </p:scale>
        <p:origin x="67" y="4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smtClean="0"/>
              <a:t>Modifiez le style du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11/11/2024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039676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2906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11/11/2024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104695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11/11/2024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47555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11/11/2024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585707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11/11/2024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8711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11/11/2024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705429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51706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11/11/2024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0330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8403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smtClean="0"/>
              <a:t>Modifiez le style du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11/11/2024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8574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90554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89490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809871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51940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smtClean="0"/>
              <a:t>Modifiez le style du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61902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27255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11/11/2024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1451715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5.png"/><Relationship Id="rId5" Type="http://schemas.openxmlformats.org/officeDocument/2006/relationships/oleObject" Target="../embeddings/oleObject4.bin"/><Relationship Id="rId4" Type="http://schemas.openxmlformats.org/officeDocument/2006/relationships/image" Target="../media/image14.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png"/><Relationship Id="rId5" Type="http://schemas.openxmlformats.org/officeDocument/2006/relationships/oleObject" Target="../embeddings/oleObject6.bin"/><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2.bin"/><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96643" y="2524060"/>
            <a:ext cx="9782205" cy="1494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err="1">
                <a:solidFill>
                  <a:schemeClr val="accent1">
                    <a:lumMod val="75000"/>
                  </a:schemeClr>
                </a:solidFill>
              </a:rPr>
              <a:t>Magnetique</a:t>
            </a:r>
            <a:r>
              <a:rPr lang="fr-FR" sz="4000" b="1" dirty="0">
                <a:solidFill>
                  <a:schemeClr val="accent1">
                    <a:lumMod val="75000"/>
                  </a:schemeClr>
                </a:solidFill>
              </a:rPr>
              <a:t> </a:t>
            </a:r>
            <a:r>
              <a:rPr lang="fr-FR" sz="4000" b="1" dirty="0" err="1">
                <a:solidFill>
                  <a:schemeClr val="accent1">
                    <a:lumMod val="75000"/>
                  </a:schemeClr>
                </a:solidFill>
              </a:rPr>
              <a:t>resonance</a:t>
            </a:r>
            <a:r>
              <a:rPr lang="fr-FR" sz="4000" b="1" dirty="0">
                <a:solidFill>
                  <a:schemeClr val="accent1">
                    <a:lumMod val="75000"/>
                  </a:schemeClr>
                </a:solidFill>
              </a:rPr>
              <a:t> </a:t>
            </a:r>
            <a:r>
              <a:rPr lang="fr-FR" sz="4000" b="1" dirty="0" err="1">
                <a:solidFill>
                  <a:schemeClr val="accent1">
                    <a:lumMod val="75000"/>
                  </a:schemeClr>
                </a:solidFill>
              </a:rPr>
              <a:t>imagering</a:t>
            </a:r>
            <a:endParaRPr lang="fr-FR" sz="4000" dirty="0"/>
          </a:p>
        </p:txBody>
      </p:sp>
      <p:pic>
        <p:nvPicPr>
          <p:cNvPr id="12" name="Image 11"/>
          <p:cNvPicPr>
            <a:picLocks noChangeAspect="1"/>
          </p:cNvPicPr>
          <p:nvPr/>
        </p:nvPicPr>
        <p:blipFill>
          <a:blip r:embed="rId2"/>
          <a:stretch>
            <a:fillRect/>
          </a:stretch>
        </p:blipFill>
        <p:spPr>
          <a:xfrm flipV="1">
            <a:off x="1959586" y="1318114"/>
            <a:ext cx="8601075" cy="116791"/>
          </a:xfrm>
          <a:prstGeom prst="rect">
            <a:avLst/>
          </a:prstGeom>
        </p:spPr>
      </p:pic>
      <p:sp>
        <p:nvSpPr>
          <p:cNvPr id="13" name="Rectangle 12"/>
          <p:cNvSpPr/>
          <p:nvPr/>
        </p:nvSpPr>
        <p:spPr>
          <a:xfrm>
            <a:off x="2134723" y="4693656"/>
            <a:ext cx="3432517" cy="604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dirty="0" err="1">
                <a:solidFill>
                  <a:srgbClr val="FF0066"/>
                </a:solidFill>
                <a:latin typeface="Arial Rounded MT Bold" panose="020F0704030504030204" pitchFamily="34" charset="0"/>
              </a:rPr>
              <a:t>Created</a:t>
            </a:r>
            <a:r>
              <a:rPr lang="fr-FR" sz="2000" b="1" i="1" dirty="0">
                <a:solidFill>
                  <a:srgbClr val="FF0066"/>
                </a:solidFill>
                <a:latin typeface="Arial Rounded MT Bold" panose="020F0704030504030204" pitchFamily="34" charset="0"/>
              </a:rPr>
              <a:t> </a:t>
            </a:r>
            <a:r>
              <a:rPr lang="fr-FR" sz="2000" b="1" i="1" dirty="0" smtClean="0">
                <a:solidFill>
                  <a:srgbClr val="FF0066"/>
                </a:solidFill>
                <a:latin typeface="Arial Rounded MT Bold" panose="020F0704030504030204" pitchFamily="34" charset="0"/>
              </a:rPr>
              <a:t>by:</a:t>
            </a:r>
            <a:endParaRPr lang="fr-FR" sz="2000" b="1" i="1" dirty="0">
              <a:solidFill>
                <a:srgbClr val="FF0066"/>
              </a:solidFill>
              <a:latin typeface="Arial Rounded MT Bold" panose="020F0704030504030204" pitchFamily="34" charset="0"/>
            </a:endParaRPr>
          </a:p>
        </p:txBody>
      </p:sp>
      <p:sp>
        <p:nvSpPr>
          <p:cNvPr id="14" name="Rectangle 13"/>
          <p:cNvSpPr/>
          <p:nvPr/>
        </p:nvSpPr>
        <p:spPr>
          <a:xfrm>
            <a:off x="3246073" y="5453312"/>
            <a:ext cx="2841673" cy="376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i="1" dirty="0" smtClean="0">
                <a:solidFill>
                  <a:schemeClr val="tx1">
                    <a:lumMod val="95000"/>
                    <a:lumOff val="5000"/>
                  </a:schemeClr>
                </a:solidFill>
                <a:latin typeface="French Script MT" panose="03020402040607040605" pitchFamily="66" charset="0"/>
              </a:rPr>
              <a:t>Iles Amel</a:t>
            </a:r>
          </a:p>
        </p:txBody>
      </p:sp>
      <p:sp>
        <p:nvSpPr>
          <p:cNvPr id="6" name="Rectangle 5"/>
          <p:cNvSpPr/>
          <p:nvPr/>
        </p:nvSpPr>
        <p:spPr>
          <a:xfrm>
            <a:off x="6286929" y="458000"/>
            <a:ext cx="4691919" cy="461665"/>
          </a:xfrm>
          <a:prstGeom prst="rect">
            <a:avLst/>
          </a:prstGeom>
        </p:spPr>
        <p:txBody>
          <a:bodyPr wrap="square">
            <a:spAutoFit/>
          </a:bodyPr>
          <a:lstStyle/>
          <a:p>
            <a:pPr algn="ctr" fontAlgn="auto">
              <a:spcBef>
                <a:spcPts val="0"/>
              </a:spcBef>
              <a:spcAft>
                <a:spcPts val="0"/>
              </a:spcAft>
              <a:defRPr/>
            </a:pPr>
            <a:r>
              <a:rPr lang="fr-FR" sz="2400" b="1" i="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Times New Roman" pitchFamily="18" charset="0"/>
                <a:cs typeface="Times New Roman" pitchFamily="18" charset="0"/>
              </a:rPr>
              <a:t> </a:t>
            </a:r>
            <a:r>
              <a:rPr lang="ar-SA" sz="2400" b="1" i="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Times New Roman" pitchFamily="18" charset="0"/>
                <a:cs typeface="Times New Roman" pitchFamily="18" charset="0"/>
              </a:rPr>
              <a:t>بسم الله الرحمن الرحيم</a:t>
            </a:r>
            <a:endParaRPr lang="fr-FR" sz="2400" b="1" i="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2">
                    <a:satMod val="175000"/>
                    <a:alpha val="40000"/>
                  </a:schemeClr>
                </a:glow>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5565912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p:cNvGraphicFramePr>
            <a:graphicFrameLocks noChangeAspect="1"/>
          </p:cNvGraphicFramePr>
          <p:nvPr>
            <p:extLst>
              <p:ext uri="{D42A27DB-BD31-4B8C-83A1-F6EECF244321}">
                <p14:modId xmlns:p14="http://schemas.microsoft.com/office/powerpoint/2010/main" val="2757626152"/>
              </p:ext>
            </p:extLst>
          </p:nvPr>
        </p:nvGraphicFramePr>
        <p:xfrm>
          <a:off x="753134" y="1658388"/>
          <a:ext cx="4340362" cy="3786653"/>
        </p:xfrm>
        <a:graphic>
          <a:graphicData uri="http://schemas.openxmlformats.org/presentationml/2006/ole">
            <mc:AlternateContent xmlns:mc="http://schemas.openxmlformats.org/markup-compatibility/2006">
              <mc:Choice xmlns:v="urn:schemas-microsoft-com:vml" Requires="v">
                <p:oleObj spid="_x0000_s6389" name="Image bitmap" r:id="rId3" imgW="3943440" imgH="3457440" progId="Paint.Picture">
                  <p:embed/>
                </p:oleObj>
              </mc:Choice>
              <mc:Fallback>
                <p:oleObj name="Image bitmap" r:id="rId3" imgW="3943440" imgH="3457440" progId="Paint.Picture">
                  <p:embed/>
                  <p:pic>
                    <p:nvPicPr>
                      <p:cNvPr id="0" name="Object 1"/>
                      <p:cNvPicPr>
                        <a:picLocks noChangeAspect="1" noChangeArrowheads="1"/>
                      </p:cNvPicPr>
                      <p:nvPr/>
                    </p:nvPicPr>
                    <p:blipFill>
                      <a:blip r:embed="rId4"/>
                      <a:srcRect/>
                      <a:stretch>
                        <a:fillRect/>
                      </a:stretch>
                    </p:blipFill>
                    <p:spPr bwMode="auto">
                      <a:xfrm>
                        <a:off x="753134" y="1658388"/>
                        <a:ext cx="4340362" cy="3786653"/>
                      </a:xfrm>
                      <a:prstGeom prst="rect">
                        <a:avLst/>
                      </a:prstGeom>
                      <a:noFill/>
                    </p:spPr>
                  </p:pic>
                </p:oleObj>
              </mc:Fallback>
            </mc:AlternateContent>
          </a:graphicData>
        </a:graphic>
      </p:graphicFrame>
      <p:graphicFrame>
        <p:nvGraphicFramePr>
          <p:cNvPr id="7" name="Objet 6"/>
          <p:cNvGraphicFramePr>
            <a:graphicFrameLocks noChangeAspect="1"/>
          </p:cNvGraphicFramePr>
          <p:nvPr>
            <p:extLst>
              <p:ext uri="{D42A27DB-BD31-4B8C-83A1-F6EECF244321}">
                <p14:modId xmlns:p14="http://schemas.microsoft.com/office/powerpoint/2010/main" val="3978353710"/>
              </p:ext>
            </p:extLst>
          </p:nvPr>
        </p:nvGraphicFramePr>
        <p:xfrm>
          <a:off x="6272011" y="1560117"/>
          <a:ext cx="4638655" cy="3983193"/>
        </p:xfrm>
        <a:graphic>
          <a:graphicData uri="http://schemas.openxmlformats.org/presentationml/2006/ole">
            <mc:AlternateContent xmlns:mc="http://schemas.openxmlformats.org/markup-compatibility/2006">
              <mc:Choice xmlns:v="urn:schemas-microsoft-com:vml" Requires="v">
                <p:oleObj spid="_x0000_s6390" name="Image bitmap" r:id="rId5" imgW="2629267" imgH="2257740" progId="Paint.Picture">
                  <p:embed/>
                </p:oleObj>
              </mc:Choice>
              <mc:Fallback>
                <p:oleObj name="Image bitmap" r:id="rId5" imgW="2629267" imgH="2257740"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2011" y="1560117"/>
                        <a:ext cx="4638655" cy="3983193"/>
                      </a:xfrm>
                      <a:prstGeom prst="rect">
                        <a:avLst/>
                      </a:prstGeom>
                      <a:noFill/>
                    </p:spPr>
                  </p:pic>
                </p:oleObj>
              </mc:Fallback>
            </mc:AlternateContent>
          </a:graphicData>
        </a:graphic>
      </p:graphicFrame>
    </p:spTree>
    <p:extLst>
      <p:ext uri="{BB962C8B-B14F-4D97-AF65-F5344CB8AC3E}">
        <p14:creationId xmlns:p14="http://schemas.microsoft.com/office/powerpoint/2010/main" val="662981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p:cNvGraphicFramePr>
            <a:graphicFrameLocks noChangeAspect="1"/>
          </p:cNvGraphicFramePr>
          <p:nvPr>
            <p:extLst>
              <p:ext uri="{D42A27DB-BD31-4B8C-83A1-F6EECF244321}">
                <p14:modId xmlns:p14="http://schemas.microsoft.com/office/powerpoint/2010/main" val="380547038"/>
              </p:ext>
            </p:extLst>
          </p:nvPr>
        </p:nvGraphicFramePr>
        <p:xfrm>
          <a:off x="1223493" y="1648495"/>
          <a:ext cx="4224270" cy="4027376"/>
        </p:xfrm>
        <a:graphic>
          <a:graphicData uri="http://schemas.openxmlformats.org/presentationml/2006/ole">
            <mc:AlternateContent xmlns:mc="http://schemas.openxmlformats.org/markup-compatibility/2006">
              <mc:Choice xmlns:v="urn:schemas-microsoft-com:vml" Requires="v">
                <p:oleObj spid="_x0000_s7413" name="Image bitmap" r:id="rId3" imgW="2676899" imgH="2553056" progId="Paint.Picture">
                  <p:embed/>
                </p:oleObj>
              </mc:Choice>
              <mc:Fallback>
                <p:oleObj name="Image bitmap" r:id="rId3" imgW="2676899" imgH="2553056"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493" y="1648495"/>
                        <a:ext cx="4224270" cy="4027376"/>
                      </a:xfrm>
                      <a:prstGeom prst="rect">
                        <a:avLst/>
                      </a:prstGeom>
                      <a:noFill/>
                    </p:spPr>
                  </p:pic>
                </p:oleObj>
              </mc:Fallback>
            </mc:AlternateContent>
          </a:graphicData>
        </a:graphic>
      </p:graphicFrame>
      <p:sp>
        <p:nvSpPr>
          <p:cNvPr id="6" name="Rectangle 5"/>
          <p:cNvSpPr/>
          <p:nvPr/>
        </p:nvSpPr>
        <p:spPr>
          <a:xfrm>
            <a:off x="2288873" y="5974655"/>
            <a:ext cx="1159292" cy="461665"/>
          </a:xfrm>
          <a:prstGeom prst="rect">
            <a:avLst/>
          </a:prstGeom>
        </p:spPr>
        <p:txBody>
          <a:bodyPr wrap="none">
            <a:spAutoFit/>
          </a:bodyPr>
          <a:lstStyle/>
          <a:p>
            <a:r>
              <a:rPr lang="fr-FR" sz="2400" dirty="0">
                <a:latin typeface="Times New Roman" panose="02020603050405020304" pitchFamily="18" charset="0"/>
                <a:ea typeface="Calibri" panose="020F0502020204030204" pitchFamily="34" charset="0"/>
              </a:rPr>
              <a:t>T=TE/2</a:t>
            </a:r>
            <a:endParaRPr lang="fr-FR" sz="2400" dirty="0"/>
          </a:p>
        </p:txBody>
      </p:sp>
      <p:sp>
        <p:nvSpPr>
          <p:cNvPr id="7" name="Rectangle 6"/>
          <p:cNvSpPr/>
          <p:nvPr/>
        </p:nvSpPr>
        <p:spPr>
          <a:xfrm>
            <a:off x="1934487" y="1355701"/>
            <a:ext cx="2502608" cy="369332"/>
          </a:xfrm>
          <a:prstGeom prst="rect">
            <a:avLst/>
          </a:prstGeom>
        </p:spPr>
        <p:txBody>
          <a:bodyPr wrap="none">
            <a:spAutoFit/>
          </a:bodyPr>
          <a:lstStyle/>
          <a:p>
            <a:r>
              <a:rPr lang="fr-FR" b="1" dirty="0" smtClean="0"/>
              <a:t>180</a:t>
            </a:r>
            <a:r>
              <a:rPr lang="fr-FR" b="1" dirty="0"/>
              <a:t>° </a:t>
            </a:r>
            <a:r>
              <a:rPr lang="fr-FR" b="1" dirty="0" smtClean="0"/>
              <a:t>pulse excitation</a:t>
            </a:r>
            <a:endParaRPr lang="fr-FR" dirty="0"/>
          </a:p>
        </p:txBody>
      </p:sp>
      <p:graphicFrame>
        <p:nvGraphicFramePr>
          <p:cNvPr id="9" name="Objet 8"/>
          <p:cNvGraphicFramePr>
            <a:graphicFrameLocks noChangeAspect="1"/>
          </p:cNvGraphicFramePr>
          <p:nvPr>
            <p:extLst>
              <p:ext uri="{D42A27DB-BD31-4B8C-83A1-F6EECF244321}">
                <p14:modId xmlns:p14="http://schemas.microsoft.com/office/powerpoint/2010/main" val="1504456970"/>
              </p:ext>
            </p:extLst>
          </p:nvPr>
        </p:nvGraphicFramePr>
        <p:xfrm>
          <a:off x="7392472" y="1719043"/>
          <a:ext cx="4327302" cy="4046308"/>
        </p:xfrm>
        <a:graphic>
          <a:graphicData uri="http://schemas.openxmlformats.org/presentationml/2006/ole">
            <mc:AlternateContent xmlns:mc="http://schemas.openxmlformats.org/markup-compatibility/2006">
              <mc:Choice xmlns:v="urn:schemas-microsoft-com:vml" Requires="v">
                <p:oleObj spid="_x0000_s7414" name="Image bitmap" r:id="rId5" imgW="4009524" imgH="3742857" progId="Paint.Picture">
                  <p:embed/>
                </p:oleObj>
              </mc:Choice>
              <mc:Fallback>
                <p:oleObj name="Image bitmap" r:id="rId5" imgW="4009524" imgH="3742857"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2472" y="1719043"/>
                        <a:ext cx="4327302" cy="4046308"/>
                      </a:xfrm>
                      <a:prstGeom prst="rect">
                        <a:avLst/>
                      </a:prstGeom>
                      <a:noFill/>
                    </p:spPr>
                  </p:pic>
                </p:oleObj>
              </mc:Fallback>
            </mc:AlternateContent>
          </a:graphicData>
        </a:graphic>
      </p:graphicFrame>
      <p:sp>
        <p:nvSpPr>
          <p:cNvPr id="10" name="Rectangle 9"/>
          <p:cNvSpPr/>
          <p:nvPr/>
        </p:nvSpPr>
        <p:spPr>
          <a:xfrm>
            <a:off x="9556123" y="5789967"/>
            <a:ext cx="920445" cy="461665"/>
          </a:xfrm>
          <a:prstGeom prst="rect">
            <a:avLst/>
          </a:prstGeom>
        </p:spPr>
        <p:txBody>
          <a:bodyPr wrap="none">
            <a:spAutoFit/>
          </a:bodyPr>
          <a:lstStyle/>
          <a:p>
            <a:r>
              <a:rPr lang="fr-FR" sz="2400" smtClean="0">
                <a:latin typeface="Times New Roman" panose="02020603050405020304" pitchFamily="18" charset="0"/>
                <a:ea typeface="Calibri" panose="020F0502020204030204" pitchFamily="34" charset="0"/>
              </a:rPr>
              <a:t>T=TE</a:t>
            </a:r>
            <a:endParaRPr lang="fr-FR" sz="2400" dirty="0"/>
          </a:p>
        </p:txBody>
      </p:sp>
      <p:sp>
        <p:nvSpPr>
          <p:cNvPr id="11" name="Rectangle 10"/>
          <p:cNvSpPr/>
          <p:nvPr/>
        </p:nvSpPr>
        <p:spPr>
          <a:xfrm>
            <a:off x="8855910" y="1186830"/>
            <a:ext cx="1380506" cy="461665"/>
          </a:xfrm>
          <a:prstGeom prst="rect">
            <a:avLst/>
          </a:prstGeom>
        </p:spPr>
        <p:txBody>
          <a:bodyPr wrap="none">
            <a:spAutoFit/>
          </a:bodyPr>
          <a:lstStyle/>
          <a:p>
            <a:r>
              <a:rPr lang="fr-FR" sz="2400" dirty="0" smtClean="0"/>
              <a:t> </a:t>
            </a:r>
            <a:r>
              <a:rPr lang="fr-FR" b="1" dirty="0" err="1" smtClean="0"/>
              <a:t>rephasing</a:t>
            </a:r>
            <a:endParaRPr lang="fr-FR" sz="2400" dirty="0"/>
          </a:p>
        </p:txBody>
      </p:sp>
    </p:spTree>
    <p:extLst>
      <p:ext uri="{BB962C8B-B14F-4D97-AF65-F5344CB8AC3E}">
        <p14:creationId xmlns:p14="http://schemas.microsoft.com/office/powerpoint/2010/main" val="12355869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extLst>
              <a:ext uri="{28A0092B-C50C-407E-A947-70E740481C1C}">
                <a14:useLocalDpi xmlns:a14="http://schemas.microsoft.com/office/drawing/2010/main" val="0"/>
              </a:ext>
            </a:extLst>
          </a:blip>
          <a:srcRect/>
          <a:stretch>
            <a:fillRect/>
          </a:stretch>
        </p:blipFill>
        <p:spPr bwMode="auto">
          <a:xfrm>
            <a:off x="1569344" y="566670"/>
            <a:ext cx="9132999" cy="6001556"/>
          </a:xfrm>
          <a:prstGeom prst="rect">
            <a:avLst/>
          </a:prstGeom>
          <a:noFill/>
          <a:ln>
            <a:noFill/>
          </a:ln>
        </p:spPr>
      </p:pic>
      <p:sp>
        <p:nvSpPr>
          <p:cNvPr id="5" name="Rectangle 4"/>
          <p:cNvSpPr/>
          <p:nvPr/>
        </p:nvSpPr>
        <p:spPr>
          <a:xfrm>
            <a:off x="6732124" y="335837"/>
            <a:ext cx="4087979" cy="523220"/>
          </a:xfrm>
          <a:prstGeom prst="rect">
            <a:avLst/>
          </a:prstGeom>
        </p:spPr>
        <p:txBody>
          <a:bodyPr wrap="none">
            <a:spAutoFit/>
          </a:bodyPr>
          <a:lstStyle/>
          <a:p>
            <a:r>
              <a:rPr lang="fr-FR" sz="2800" b="1" dirty="0"/>
              <a:t>The Spin Echo </a:t>
            </a:r>
            <a:r>
              <a:rPr lang="fr-FR" sz="2800" b="1" dirty="0" err="1"/>
              <a:t>Process</a:t>
            </a:r>
            <a:r>
              <a:rPr lang="fr-FR" sz="2800" b="1" dirty="0"/>
              <a:t> </a:t>
            </a:r>
            <a:endParaRPr lang="fr-FR" sz="2800" dirty="0"/>
          </a:p>
        </p:txBody>
      </p:sp>
    </p:spTree>
    <p:extLst>
      <p:ext uri="{BB962C8B-B14F-4D97-AF65-F5344CB8AC3E}">
        <p14:creationId xmlns:p14="http://schemas.microsoft.com/office/powerpoint/2010/main" val="530067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52304" y="764373"/>
            <a:ext cx="5853896" cy="1293028"/>
          </a:xfrm>
        </p:spPr>
        <p:txBody>
          <a:bodyPr>
            <a:normAutofit/>
          </a:bodyPr>
          <a:lstStyle/>
          <a:p>
            <a:pPr algn="just"/>
            <a:r>
              <a:rPr lang="fr-FR" b="1" dirty="0"/>
              <a:t>Inversion </a:t>
            </a:r>
            <a:r>
              <a:rPr lang="fr-FR" b="1" dirty="0" err="1"/>
              <a:t>Recovery</a:t>
            </a:r>
            <a:endParaRPr lang="fr-FR" sz="3600" dirty="0"/>
          </a:p>
        </p:txBody>
      </p:sp>
      <p:pic>
        <p:nvPicPr>
          <p:cNvPr id="10242" name="Picture 2" descr="Inversion Recovery (IR) Sequ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634" y="2342983"/>
            <a:ext cx="5666491" cy="38297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9680" y="2520972"/>
            <a:ext cx="5085145" cy="2031325"/>
          </a:xfrm>
          <a:prstGeom prst="rect">
            <a:avLst/>
          </a:prstGeom>
        </p:spPr>
        <p:txBody>
          <a:bodyPr wrap="square">
            <a:spAutoFit/>
          </a:bodyPr>
          <a:lstStyle/>
          <a:p>
            <a:pPr algn="just"/>
            <a:r>
              <a:rPr lang="en-US" dirty="0">
                <a:solidFill>
                  <a:srgbClr val="000000"/>
                </a:solidFill>
                <a:latin typeface="Arial" panose="020B0604020202020204" pitchFamily="34" charset="0"/>
              </a:rPr>
              <a:t>Inversion recovery (IR) is a conventional spin echo (SE) sequence preceded by a 180° inverting pulse. In other words, if a SE sequence is denoted by {90°−180°−echo}, the IR sequence can be </a:t>
            </a:r>
            <a:r>
              <a:rPr lang="en-US" dirty="0" smtClean="0">
                <a:solidFill>
                  <a:srgbClr val="000000"/>
                </a:solidFill>
                <a:latin typeface="Arial" panose="020B0604020202020204" pitchFamily="34" charset="0"/>
              </a:rPr>
              <a:t>written: </a:t>
            </a:r>
            <a:r>
              <a:rPr lang="en-US" dirty="0">
                <a:solidFill>
                  <a:srgbClr val="000000"/>
                </a:solidFill>
                <a:latin typeface="Arial" panose="020B0604020202020204" pitchFamily="34" charset="0"/>
              </a:rPr>
              <a:t> </a:t>
            </a:r>
            <a:br>
              <a:rPr lang="en-US" dirty="0">
                <a:solidFill>
                  <a:srgbClr val="000000"/>
                </a:solidFill>
                <a:latin typeface="Arial" panose="020B0604020202020204" pitchFamily="34" charset="0"/>
              </a:rPr>
            </a:br>
            <a:endParaRPr lang="en-US" dirty="0">
              <a:solidFill>
                <a:srgbClr val="000000"/>
              </a:solidFill>
              <a:latin typeface="Arial" panose="020B0604020202020204" pitchFamily="34" charset="0"/>
            </a:endParaRPr>
          </a:p>
          <a:p>
            <a:pPr algn="ctr"/>
            <a:r>
              <a:rPr lang="en-US" b="1" dirty="0">
                <a:solidFill>
                  <a:srgbClr val="000000"/>
                </a:solidFill>
                <a:latin typeface="Arial" panose="020B0604020202020204" pitchFamily="34" charset="0"/>
              </a:rPr>
              <a:t>180° — {90°−180°−echo}</a:t>
            </a:r>
            <a:endParaRPr lang="en-US" b="0" i="0" dirty="0">
              <a:solidFill>
                <a:srgbClr val="000000"/>
              </a:solidFill>
              <a:effectLst/>
              <a:latin typeface="Arial" panose="020B0604020202020204" pitchFamily="34" charset="0"/>
            </a:endParaRPr>
          </a:p>
        </p:txBody>
      </p:sp>
      <p:sp>
        <p:nvSpPr>
          <p:cNvPr id="7" name="Rectangle 6"/>
          <p:cNvSpPr/>
          <p:nvPr/>
        </p:nvSpPr>
        <p:spPr>
          <a:xfrm>
            <a:off x="262359" y="5220143"/>
            <a:ext cx="5339788" cy="646331"/>
          </a:xfrm>
          <a:prstGeom prst="rect">
            <a:avLst/>
          </a:prstGeom>
        </p:spPr>
        <p:txBody>
          <a:bodyPr wrap="square">
            <a:spAutoFit/>
          </a:bodyPr>
          <a:lstStyle/>
          <a:p>
            <a:r>
              <a:rPr lang="en-US" dirty="0">
                <a:solidFill>
                  <a:srgbClr val="000000"/>
                </a:solidFill>
                <a:latin typeface="Arial" panose="020B0604020202020204" pitchFamily="34" charset="0"/>
              </a:rPr>
              <a:t>The time between the 180° inverting pulse and the 90°-pulse is called the </a:t>
            </a:r>
            <a:r>
              <a:rPr lang="en-US" b="1" i="1" dirty="0">
                <a:solidFill>
                  <a:srgbClr val="000000"/>
                </a:solidFill>
                <a:latin typeface="Arial" panose="020B0604020202020204" pitchFamily="34" charset="0"/>
              </a:rPr>
              <a:t>inversion time (TI)</a:t>
            </a:r>
            <a:r>
              <a:rPr lang="en-US" dirty="0">
                <a:solidFill>
                  <a:srgbClr val="000000"/>
                </a:solidFill>
                <a:latin typeface="Arial" panose="020B0604020202020204" pitchFamily="34" charset="0"/>
              </a:rPr>
              <a:t>.</a:t>
            </a:r>
            <a:endParaRPr lang="fr-FR" dirty="0"/>
          </a:p>
        </p:txBody>
      </p:sp>
    </p:spTree>
    <p:extLst>
      <p:ext uri="{BB962C8B-B14F-4D97-AF65-F5344CB8AC3E}">
        <p14:creationId xmlns:p14="http://schemas.microsoft.com/office/powerpoint/2010/main" val="1539995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52304" y="764373"/>
            <a:ext cx="5853896" cy="1293028"/>
          </a:xfrm>
        </p:spPr>
        <p:txBody>
          <a:bodyPr>
            <a:normAutofit/>
          </a:bodyPr>
          <a:lstStyle/>
          <a:p>
            <a:pPr algn="just"/>
            <a:r>
              <a:rPr lang="fr-FR" b="1" dirty="0"/>
              <a:t>Inversion </a:t>
            </a:r>
            <a:r>
              <a:rPr lang="fr-FR" b="1" dirty="0" err="1"/>
              <a:t>Recovery</a:t>
            </a:r>
            <a:endParaRPr lang="fr-FR" sz="3600" dirty="0"/>
          </a:p>
        </p:txBody>
      </p:sp>
      <p:pic>
        <p:nvPicPr>
          <p:cNvPr id="4" name="Image 3"/>
          <p:cNvPicPr/>
          <p:nvPr/>
        </p:nvPicPr>
        <p:blipFill>
          <a:blip r:embed="rId2">
            <a:extLst>
              <a:ext uri="{28A0092B-C50C-407E-A947-70E740481C1C}">
                <a14:useLocalDpi xmlns:a14="http://schemas.microsoft.com/office/drawing/2010/main" val="0"/>
              </a:ext>
            </a:extLst>
          </a:blip>
          <a:srcRect/>
          <a:stretch>
            <a:fillRect/>
          </a:stretch>
        </p:blipFill>
        <p:spPr bwMode="auto">
          <a:xfrm>
            <a:off x="2296407" y="2441823"/>
            <a:ext cx="5369032" cy="3451708"/>
          </a:xfrm>
          <a:prstGeom prst="rect">
            <a:avLst/>
          </a:prstGeom>
          <a:noFill/>
          <a:ln>
            <a:noFill/>
          </a:ln>
        </p:spPr>
      </p:pic>
      <mc:AlternateContent xmlns:mc="http://schemas.openxmlformats.org/markup-compatibility/2006" xmlns:a14="http://schemas.microsoft.com/office/drawing/2010/main">
        <mc:Choice Requires="a14">
          <p:sp>
            <p:nvSpPr>
              <p:cNvPr id="5" name="Rectangle 4"/>
              <p:cNvSpPr/>
              <p:nvPr/>
            </p:nvSpPr>
            <p:spPr>
              <a:xfrm>
                <a:off x="7585562" y="3426708"/>
                <a:ext cx="3960571" cy="6283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2400" i="1">
                          <a:latin typeface="Cambria Math" panose="02040503050406030204" pitchFamily="18" charset="0"/>
                        </a:rPr>
                        <m:t>𝑆</m:t>
                      </m:r>
                      <m:r>
                        <a:rPr lang="fr-FR" sz="2400" i="0">
                          <a:latin typeface="Cambria Math" panose="02040503050406030204" pitchFamily="18" charset="0"/>
                        </a:rPr>
                        <m:t>=</m:t>
                      </m:r>
                      <m:sSub>
                        <m:sSubPr>
                          <m:ctrlPr>
                            <a:rPr lang="fr-FR" sz="2400" i="1">
                              <a:latin typeface="Cambria Math" panose="02040503050406030204" pitchFamily="18" charset="0"/>
                            </a:rPr>
                          </m:ctrlPr>
                        </m:sSubPr>
                        <m:e>
                          <m:r>
                            <a:rPr lang="fr-FR" sz="2400" i="1">
                              <a:latin typeface="Cambria Math" panose="02040503050406030204" pitchFamily="18" charset="0"/>
                            </a:rPr>
                            <m:t>𝑀</m:t>
                          </m:r>
                        </m:e>
                        <m:sub>
                          <m:r>
                            <a:rPr lang="fr-FR" sz="2400" i="1">
                              <a:latin typeface="Cambria Math" panose="02040503050406030204" pitchFamily="18" charset="0"/>
                            </a:rPr>
                            <m:t>𝑧</m:t>
                          </m:r>
                          <m:r>
                            <a:rPr lang="fr-FR" sz="2400" i="0">
                              <a:latin typeface="Cambria Math" panose="02040503050406030204" pitchFamily="18" charset="0"/>
                            </a:rPr>
                            <m:t>0</m:t>
                          </m:r>
                        </m:sub>
                      </m:sSub>
                      <m:r>
                        <a:rPr lang="fr-FR" sz="2400" i="0">
                          <a:latin typeface="Cambria Math" panose="02040503050406030204" pitchFamily="18" charset="0"/>
                        </a:rPr>
                        <m:t>(1−2</m:t>
                      </m:r>
                      <m:sSup>
                        <m:sSupPr>
                          <m:ctrlPr>
                            <a:rPr lang="fr-FR" sz="2400" i="1">
                              <a:latin typeface="Cambria Math" panose="02040503050406030204" pitchFamily="18" charset="0"/>
                            </a:rPr>
                          </m:ctrlPr>
                        </m:sSupPr>
                        <m:e>
                          <m:r>
                            <a:rPr lang="fr-FR" sz="2400" i="1">
                              <a:latin typeface="Cambria Math" panose="02040503050406030204" pitchFamily="18" charset="0"/>
                            </a:rPr>
                            <m:t>𝑒</m:t>
                          </m:r>
                        </m:e>
                        <m:sup>
                          <m:r>
                            <a:rPr lang="fr-FR" sz="2400" i="0">
                              <a:latin typeface="Cambria Math" panose="02040503050406030204" pitchFamily="18" charset="0"/>
                            </a:rPr>
                            <m:t>−</m:t>
                          </m:r>
                          <m:f>
                            <m:fPr>
                              <m:ctrlPr>
                                <a:rPr lang="fr-FR" sz="2400" i="1">
                                  <a:latin typeface="Cambria Math" panose="02040503050406030204" pitchFamily="18" charset="0"/>
                                </a:rPr>
                              </m:ctrlPr>
                            </m:fPr>
                            <m:num>
                              <m:r>
                                <a:rPr lang="fr-FR" sz="2400" i="1">
                                  <a:latin typeface="Cambria Math" panose="02040503050406030204" pitchFamily="18" charset="0"/>
                                </a:rPr>
                                <m:t>𝑇𝐼</m:t>
                              </m:r>
                            </m:num>
                            <m:den>
                              <m:r>
                                <a:rPr lang="fr-FR" sz="2400" i="1">
                                  <a:latin typeface="Cambria Math" panose="02040503050406030204" pitchFamily="18" charset="0"/>
                                </a:rPr>
                                <m:t>𝑇</m:t>
                              </m:r>
                              <m:r>
                                <a:rPr lang="fr-FR" sz="2400" i="0">
                                  <a:latin typeface="Cambria Math" panose="02040503050406030204" pitchFamily="18" charset="0"/>
                                </a:rPr>
                                <m:t>1</m:t>
                              </m:r>
                            </m:den>
                          </m:f>
                        </m:sup>
                      </m:sSup>
                      <m:r>
                        <a:rPr lang="fr-FR" sz="2400" i="0">
                          <a:latin typeface="Cambria Math" panose="02040503050406030204" pitchFamily="18" charset="0"/>
                        </a:rPr>
                        <m:t>)</m:t>
                      </m:r>
                      <m:sSup>
                        <m:sSupPr>
                          <m:ctrlPr>
                            <a:rPr lang="fr-FR" sz="2400" i="1">
                              <a:latin typeface="Cambria Math" panose="02040503050406030204" pitchFamily="18" charset="0"/>
                            </a:rPr>
                          </m:ctrlPr>
                        </m:sSupPr>
                        <m:e>
                          <m:r>
                            <a:rPr lang="fr-FR" sz="2400" i="1">
                              <a:latin typeface="Cambria Math" panose="02040503050406030204" pitchFamily="18" charset="0"/>
                            </a:rPr>
                            <m:t>𝑒</m:t>
                          </m:r>
                        </m:e>
                        <m:sup>
                          <m:r>
                            <a:rPr lang="fr-FR" sz="2400" i="0">
                              <a:latin typeface="Cambria Math" panose="02040503050406030204" pitchFamily="18" charset="0"/>
                            </a:rPr>
                            <m:t>−</m:t>
                          </m:r>
                          <m:r>
                            <a:rPr lang="fr-FR" sz="2400" i="1">
                              <a:latin typeface="Cambria Math" panose="02040503050406030204" pitchFamily="18" charset="0"/>
                            </a:rPr>
                            <m:t>𝑇</m:t>
                          </m:r>
                          <m:f>
                            <m:fPr>
                              <m:type m:val="lin"/>
                              <m:ctrlPr>
                                <a:rPr lang="fr-FR" sz="2400" i="1">
                                  <a:latin typeface="Cambria Math" panose="02040503050406030204" pitchFamily="18" charset="0"/>
                                </a:rPr>
                              </m:ctrlPr>
                            </m:fPr>
                            <m:num>
                              <m:r>
                                <a:rPr lang="fr-FR" sz="2400" i="1">
                                  <a:latin typeface="Cambria Math" panose="02040503050406030204" pitchFamily="18" charset="0"/>
                                </a:rPr>
                                <m:t>𝐸</m:t>
                              </m:r>
                            </m:num>
                            <m:den>
                              <m:r>
                                <a:rPr lang="fr-FR" sz="2400" i="1">
                                  <a:latin typeface="Cambria Math" panose="02040503050406030204" pitchFamily="18" charset="0"/>
                                </a:rPr>
                                <m:t>𝑇</m:t>
                              </m:r>
                            </m:den>
                          </m:f>
                          <m:r>
                            <a:rPr lang="fr-FR" sz="2400" i="0">
                              <a:latin typeface="Cambria Math" panose="02040503050406030204" pitchFamily="18" charset="0"/>
                            </a:rPr>
                            <m:t>2</m:t>
                          </m:r>
                        </m:sup>
                      </m:sSup>
                    </m:oMath>
                  </m:oMathPara>
                </a14:m>
                <a:endParaRPr lang="fr-FR" sz="2400" dirty="0"/>
              </a:p>
            </p:txBody>
          </p:sp>
        </mc:Choice>
        <mc:Fallback xmlns="">
          <p:sp>
            <p:nvSpPr>
              <p:cNvPr id="5" name="Rectangle 4"/>
              <p:cNvSpPr>
                <a:spLocks noRot="1" noChangeAspect="1" noMove="1" noResize="1" noEditPoints="1" noAdjustHandles="1" noChangeArrowheads="1" noChangeShapeType="1" noTextEdit="1"/>
              </p:cNvSpPr>
              <p:nvPr/>
            </p:nvSpPr>
            <p:spPr>
              <a:xfrm>
                <a:off x="7585562" y="3426708"/>
                <a:ext cx="3960571" cy="628314"/>
              </a:xfrm>
              <a:prstGeom prst="rect">
                <a:avLst/>
              </a:prstGeom>
              <a:blipFill rotWithShape="0">
                <a:blip r:embed="rId3"/>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428959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570" y="391206"/>
            <a:ext cx="8610600" cy="1293028"/>
          </a:xfrm>
        </p:spPr>
        <p:txBody>
          <a:bodyPr/>
          <a:lstStyle/>
          <a:p>
            <a:r>
              <a:rPr lang="fr-FR" b="1" dirty="0"/>
              <a:t>Tissue suppression</a:t>
            </a:r>
            <a:endParaRPr lang="fr-FR" dirty="0"/>
          </a:p>
        </p:txBody>
      </p:sp>
      <p:sp>
        <p:nvSpPr>
          <p:cNvPr id="4" name="Rectangle 3"/>
          <p:cNvSpPr/>
          <p:nvPr/>
        </p:nvSpPr>
        <p:spPr>
          <a:xfrm>
            <a:off x="521187" y="1688069"/>
            <a:ext cx="10733884" cy="646331"/>
          </a:xfrm>
          <a:prstGeom prst="rect">
            <a:avLst/>
          </a:prstGeom>
        </p:spPr>
        <p:txBody>
          <a:bodyPr wrap="square">
            <a:spAutoFit/>
          </a:bodyPr>
          <a:lstStyle/>
          <a:p>
            <a:pPr algn="just"/>
            <a:r>
              <a:rPr lang="en-US" dirty="0"/>
              <a:t>One application is to produce a high level of T1 contrast and a second application is to suppress the signals and resulting brightness of fat and fluids. </a:t>
            </a:r>
            <a:endParaRPr lang="fr-FR" sz="2000" dirty="0"/>
          </a:p>
        </p:txBody>
      </p:sp>
      <p:pic>
        <p:nvPicPr>
          <p:cNvPr id="5" name="Image 4"/>
          <p:cNvPicPr>
            <a:picLocks noChangeAspect="1"/>
          </p:cNvPicPr>
          <p:nvPr/>
        </p:nvPicPr>
        <p:blipFill>
          <a:blip r:embed="rId2"/>
          <a:stretch>
            <a:fillRect/>
          </a:stretch>
        </p:blipFill>
        <p:spPr>
          <a:xfrm>
            <a:off x="4671813" y="2338235"/>
            <a:ext cx="2848373" cy="2181529"/>
          </a:xfrm>
          <a:prstGeom prst="rect">
            <a:avLst/>
          </a:prstGeom>
        </p:spPr>
      </p:pic>
      <p:sp>
        <p:nvSpPr>
          <p:cNvPr id="6" name="Rectangle 5"/>
          <p:cNvSpPr/>
          <p:nvPr/>
        </p:nvSpPr>
        <p:spPr>
          <a:xfrm>
            <a:off x="1268460" y="5210617"/>
            <a:ext cx="5485091"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rPr>
              <a:t>The signal is reset to zero </a:t>
            </a:r>
            <a:r>
              <a:rPr lang="en-US" sz="2400" dirty="0" smtClean="0">
                <a:latin typeface="Times New Roman" panose="02020603050405020304" pitchFamily="18" charset="0"/>
                <a:ea typeface="Times New Roman" panose="02020603050405020304" pitchFamily="18" charset="0"/>
              </a:rPr>
              <a:t>by : </a:t>
            </a:r>
            <a:r>
              <a:rPr lang="fr-FR" sz="2400" dirty="0" smtClean="0">
                <a:latin typeface="Times New Roman" panose="02020603050405020304" pitchFamily="18" charset="0"/>
                <a:ea typeface="Times New Roman" panose="02020603050405020304" pitchFamily="18" charset="0"/>
              </a:rPr>
              <a:t>TI </a:t>
            </a:r>
            <a:r>
              <a:rPr lang="fr-FR" sz="2400" dirty="0">
                <a:latin typeface="Times New Roman" panose="02020603050405020304" pitchFamily="18" charset="0"/>
                <a:ea typeface="Times New Roman" panose="02020603050405020304" pitchFamily="18" charset="0"/>
              </a:rPr>
              <a:t>≈69% T </a:t>
            </a:r>
            <a:r>
              <a:rPr lang="fr-FR" sz="2400" baseline="-25000" dirty="0">
                <a:latin typeface="Times New Roman" panose="02020603050405020304" pitchFamily="18" charset="0"/>
                <a:ea typeface="Times New Roman" panose="02020603050405020304" pitchFamily="18" charset="0"/>
              </a:rPr>
              <a:t>1</a:t>
            </a:r>
            <a:endParaRPr lang="fr-FR" sz="2400" dirty="0"/>
          </a:p>
        </p:txBody>
      </p:sp>
    </p:spTree>
    <p:extLst>
      <p:ext uri="{BB962C8B-B14F-4D97-AF65-F5344CB8AC3E}">
        <p14:creationId xmlns:p14="http://schemas.microsoft.com/office/powerpoint/2010/main" val="2621240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extLst>
              <a:ext uri="{28A0092B-C50C-407E-A947-70E740481C1C}">
                <a14:useLocalDpi xmlns:a14="http://schemas.microsoft.com/office/drawing/2010/main" val="0"/>
              </a:ext>
            </a:extLst>
          </a:blip>
          <a:srcRect/>
          <a:stretch>
            <a:fillRect/>
          </a:stretch>
        </p:blipFill>
        <p:spPr bwMode="auto">
          <a:xfrm>
            <a:off x="234032" y="1626905"/>
            <a:ext cx="3125394" cy="2723321"/>
          </a:xfrm>
          <a:prstGeom prst="rect">
            <a:avLst/>
          </a:prstGeom>
          <a:noFill/>
          <a:ln>
            <a:noFill/>
          </a:ln>
        </p:spPr>
      </p:pic>
      <p:sp>
        <p:nvSpPr>
          <p:cNvPr id="5" name="Rectangle 4"/>
          <p:cNvSpPr/>
          <p:nvPr/>
        </p:nvSpPr>
        <p:spPr>
          <a:xfrm>
            <a:off x="3183038" y="787587"/>
            <a:ext cx="8781435" cy="461665"/>
          </a:xfrm>
          <a:prstGeom prst="rect">
            <a:avLst/>
          </a:prstGeom>
        </p:spPr>
        <p:txBody>
          <a:bodyPr wrap="square">
            <a:spAutoFit/>
          </a:bodyPr>
          <a:lstStyle/>
          <a:p>
            <a:r>
              <a:rPr lang="en-US" sz="2400" dirty="0"/>
              <a:t>Signal Cancellation in the Inversion-Recovery Sequence</a:t>
            </a:r>
            <a:endParaRPr lang="fr-FR" sz="2400" dirty="0"/>
          </a:p>
        </p:txBody>
      </p:sp>
      <p:pic>
        <p:nvPicPr>
          <p:cNvPr id="11266" name="Picture 2" descr="Inversion Recovery (IR) Sequ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762" y="1371869"/>
            <a:ext cx="6143822" cy="34062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3332" y="4900758"/>
            <a:ext cx="11473867" cy="1754326"/>
          </a:xfrm>
          <a:prstGeom prst="rect">
            <a:avLst/>
          </a:prstGeom>
        </p:spPr>
        <p:txBody>
          <a:bodyPr wrap="square">
            <a:spAutoFit/>
          </a:bodyPr>
          <a:lstStyle/>
          <a:p>
            <a:pPr algn="just"/>
            <a:r>
              <a:rPr lang="en-US" dirty="0">
                <a:solidFill>
                  <a:srgbClr val="000000"/>
                </a:solidFill>
                <a:latin typeface="Arial" panose="020B0604020202020204" pitchFamily="34" charset="0"/>
              </a:rPr>
              <a:t>The function of the inverting pulse is to flip the initial longitudinal magnetization (</a:t>
            </a:r>
            <a:r>
              <a:rPr lang="en-US" i="1" dirty="0">
                <a:solidFill>
                  <a:srgbClr val="000000"/>
                </a:solidFill>
                <a:latin typeface="Arial" panose="020B0604020202020204" pitchFamily="34" charset="0"/>
              </a:rPr>
              <a:t>Mo</a:t>
            </a:r>
            <a:r>
              <a:rPr lang="en-US" dirty="0">
                <a:solidFill>
                  <a:srgbClr val="000000"/>
                </a:solidFill>
                <a:latin typeface="Arial" panose="020B0604020202020204" pitchFamily="34" charset="0"/>
              </a:rPr>
              <a:t>) of all tissues in the imaged slice or volume to point opposite to the direction of the main magnetic field (</a:t>
            </a:r>
            <a:r>
              <a:rPr lang="en-US" b="1" dirty="0">
                <a:solidFill>
                  <a:srgbClr val="000000"/>
                </a:solidFill>
                <a:latin typeface="Arial" panose="020B0604020202020204" pitchFamily="34" charset="0"/>
              </a:rPr>
              <a:t>Bo</a:t>
            </a:r>
            <a:r>
              <a:rPr lang="en-US" dirty="0">
                <a:solidFill>
                  <a:srgbClr val="000000"/>
                </a:solidFill>
                <a:latin typeface="Arial" panose="020B0604020202020204" pitchFamily="34" charset="0"/>
              </a:rPr>
              <a:t>). During the TI interval, these inverted tissues undergo T1 relaxation as they variably seek to re-establish magnetization along the +</a:t>
            </a:r>
            <a:r>
              <a:rPr lang="en-US" i="1" dirty="0">
                <a:solidFill>
                  <a:srgbClr val="000000"/>
                </a:solidFill>
                <a:latin typeface="Arial" panose="020B0604020202020204" pitchFamily="34" charset="0"/>
              </a:rPr>
              <a:t>z-</a:t>
            </a:r>
            <a:r>
              <a:rPr lang="en-US" dirty="0">
                <a:solidFill>
                  <a:srgbClr val="000000"/>
                </a:solidFill>
                <a:latin typeface="Arial" panose="020B0604020202020204" pitchFamily="34" charset="0"/>
              </a:rPr>
              <a:t>direction. When spin echo signal generation begins (at the 90°-pulse), the initial longitudinal magnetizations of different tissues are now separated based on their different intrinsic T1 relaxation times. The degree of separation (and hence image contrast) is controlled by varying the </a:t>
            </a:r>
            <a:r>
              <a:rPr lang="en-US" i="1" dirty="0">
                <a:solidFill>
                  <a:srgbClr val="000000"/>
                </a:solidFill>
                <a:latin typeface="Arial" panose="020B0604020202020204" pitchFamily="34" charset="0"/>
              </a:rPr>
              <a:t>TI </a:t>
            </a:r>
            <a:r>
              <a:rPr lang="en-US" dirty="0">
                <a:solidFill>
                  <a:srgbClr val="000000"/>
                </a:solidFill>
                <a:latin typeface="Arial" panose="020B0604020202020204" pitchFamily="34" charset="0"/>
              </a:rPr>
              <a:t>parameter in the pulse sequence. </a:t>
            </a:r>
            <a:endParaRPr lang="fr-FR" dirty="0"/>
          </a:p>
        </p:txBody>
      </p:sp>
    </p:spTree>
    <p:extLst>
      <p:ext uri="{BB962C8B-B14F-4D97-AF65-F5344CB8AC3E}">
        <p14:creationId xmlns:p14="http://schemas.microsoft.com/office/powerpoint/2010/main" val="27970199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7727" y="285953"/>
            <a:ext cx="8610600" cy="1293028"/>
          </a:xfrm>
        </p:spPr>
        <p:txBody>
          <a:bodyPr/>
          <a:lstStyle/>
          <a:p>
            <a:r>
              <a:rPr lang="en-US" b="1" dirty="0"/>
              <a:t>T1-Based Fat And Fluid Suppression</a:t>
            </a:r>
            <a:endParaRPr lang="fr-FR" dirty="0"/>
          </a:p>
        </p:txBody>
      </p:sp>
      <p:pic>
        <p:nvPicPr>
          <p:cNvPr id="12290" name="Picture 2" descr="http://www.sprawls.org/mripmt/MRI08/MR8-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58673" y="2228649"/>
            <a:ext cx="5216324" cy="40243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8348" y="2044425"/>
            <a:ext cx="5773960" cy="2031325"/>
          </a:xfrm>
          <a:prstGeom prst="rect">
            <a:avLst/>
          </a:prstGeom>
        </p:spPr>
        <p:txBody>
          <a:bodyPr wrap="square">
            <a:spAutoFit/>
          </a:bodyPr>
          <a:lstStyle/>
          <a:p>
            <a:pPr algn="just"/>
            <a:r>
              <a:rPr lang="en-US" dirty="0">
                <a:solidFill>
                  <a:srgbClr val="000000"/>
                </a:solidFill>
                <a:latin typeface="Times New Roman" panose="02020603050405020304" pitchFamily="18" charset="0"/>
              </a:rPr>
              <a:t>Let us recall that fat has very short </a:t>
            </a:r>
            <a:r>
              <a:rPr lang="en-US" dirty="0" smtClean="0">
                <a:solidFill>
                  <a:srgbClr val="000000"/>
                </a:solidFill>
                <a:latin typeface="Times New Roman" panose="02020603050405020304" pitchFamily="18" charset="0"/>
              </a:rPr>
              <a:t>T1</a:t>
            </a:r>
            <a:r>
              <a:rPr lang="en-US" dirty="0"/>
              <a:t>values (260 </a:t>
            </a:r>
            <a:r>
              <a:rPr lang="en-US" dirty="0" err="1"/>
              <a:t>msec</a:t>
            </a:r>
            <a:r>
              <a:rPr lang="en-US" dirty="0"/>
              <a:t>) and fluids have very long T1 values (2000 </a:t>
            </a:r>
            <a:r>
              <a:rPr lang="en-US" dirty="0" err="1"/>
              <a:t>msec</a:t>
            </a:r>
            <a:r>
              <a:rPr lang="en-US" dirty="0" smtClean="0"/>
              <a:t>).</a:t>
            </a:r>
          </a:p>
          <a:p>
            <a:pPr algn="just"/>
            <a:r>
              <a:rPr lang="en-US" dirty="0"/>
              <a:t>These values are outside of the range of the T1 values of other tissues in the body and are separate and not mixed in with the others. This makes it possible to use T1 as a characteristic for the selective suppression of both fat and fluid.</a:t>
            </a:r>
            <a:endParaRPr lang="fr-FR" dirty="0"/>
          </a:p>
        </p:txBody>
      </p:sp>
      <p:sp>
        <p:nvSpPr>
          <p:cNvPr id="7" name="Rectangle 6"/>
          <p:cNvSpPr/>
          <p:nvPr/>
        </p:nvSpPr>
        <p:spPr>
          <a:xfrm>
            <a:off x="464320" y="4149325"/>
            <a:ext cx="5658688" cy="1200329"/>
          </a:xfrm>
          <a:prstGeom prst="rect">
            <a:avLst/>
          </a:prstGeom>
        </p:spPr>
        <p:txBody>
          <a:bodyPr wrap="square">
            <a:spAutoFit/>
          </a:bodyPr>
          <a:lstStyle/>
          <a:p>
            <a:r>
              <a:rPr lang="fr-FR" b="1" dirty="0">
                <a:solidFill>
                  <a:srgbClr val="000000"/>
                </a:solidFill>
                <a:latin typeface="Times New Roman" panose="02020603050405020304" pitchFamily="18" charset="0"/>
              </a:rPr>
              <a:t>STIR Fat </a:t>
            </a:r>
            <a:r>
              <a:rPr lang="fr-FR" b="1" dirty="0" smtClean="0">
                <a:solidFill>
                  <a:srgbClr val="000000"/>
                </a:solidFill>
                <a:latin typeface="Times New Roman" panose="02020603050405020304" pitchFamily="18" charset="0"/>
              </a:rPr>
              <a:t>Suppression</a:t>
            </a:r>
          </a:p>
          <a:p>
            <a:r>
              <a:rPr lang="en-US" dirty="0" smtClean="0"/>
              <a:t>STIR </a:t>
            </a:r>
            <a:r>
              <a:rPr lang="en-US" dirty="0"/>
              <a:t>is an inversion recovery method with the TI adjusted to selectively suppress the signals from fat</a:t>
            </a:r>
            <a:endParaRPr lang="fr-FR" b="1" dirty="0"/>
          </a:p>
        </p:txBody>
      </p:sp>
    </p:spTree>
    <p:extLst>
      <p:ext uri="{BB962C8B-B14F-4D97-AF65-F5344CB8AC3E}">
        <p14:creationId xmlns:p14="http://schemas.microsoft.com/office/powerpoint/2010/main" val="3193055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dirty="0" smtClean="0">
                <a:solidFill>
                  <a:srgbClr val="000000"/>
                </a:solidFill>
                <a:latin typeface="Times New Roman" panose="02020603050405020304" pitchFamily="18" charset="0"/>
              </a:rPr>
              <a:t>Flair sequence</a:t>
            </a:r>
            <a:endParaRPr lang="fr-FR" dirty="0"/>
          </a:p>
        </p:txBody>
      </p:sp>
      <p:pic>
        <p:nvPicPr>
          <p:cNvPr id="14338" name="Picture 2" descr="http://www.sprawls.org/mripmt/MRI08/MR8-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9149" y="2161481"/>
            <a:ext cx="5216324" cy="40243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8420" y="3711973"/>
            <a:ext cx="5131443" cy="923330"/>
          </a:xfrm>
          <a:prstGeom prst="rect">
            <a:avLst/>
          </a:prstGeom>
        </p:spPr>
        <p:txBody>
          <a:bodyPr wrap="square">
            <a:spAutoFit/>
          </a:bodyPr>
          <a:lstStyle/>
          <a:p>
            <a:pPr algn="just"/>
            <a:r>
              <a:rPr lang="en-US" b="1" dirty="0">
                <a:solidFill>
                  <a:srgbClr val="000000"/>
                </a:solidFill>
                <a:latin typeface="Times New Roman" panose="02020603050405020304" pitchFamily="18" charset="0"/>
              </a:rPr>
              <a:t>The suppression of fluid by selecting a long TI that will image the longitudinal magnetization at the time when fluid is relaxing through zero</a:t>
            </a:r>
            <a:endParaRPr lang="fr-FR" dirty="0"/>
          </a:p>
        </p:txBody>
      </p:sp>
    </p:spTree>
    <p:extLst>
      <p:ext uri="{BB962C8B-B14F-4D97-AF65-F5344CB8AC3E}">
        <p14:creationId xmlns:p14="http://schemas.microsoft.com/office/powerpoint/2010/main" val="3028208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 STIR &amp; FAT SAT</a:t>
            </a:r>
            <a:endParaRPr lang="fr-FR" dirty="0"/>
          </a:p>
        </p:txBody>
      </p:sp>
      <p:sp>
        <p:nvSpPr>
          <p:cNvPr id="4" name="Rectangle 3"/>
          <p:cNvSpPr/>
          <p:nvPr/>
        </p:nvSpPr>
        <p:spPr>
          <a:xfrm>
            <a:off x="3710988" y="6051928"/>
            <a:ext cx="5232383" cy="369332"/>
          </a:xfrm>
          <a:prstGeom prst="rect">
            <a:avLst/>
          </a:prstGeom>
        </p:spPr>
        <p:txBody>
          <a:bodyPr wrap="square">
            <a:spAutoFit/>
          </a:bodyPr>
          <a:lstStyle/>
          <a:p>
            <a:r>
              <a:rPr lang="en-US" dirty="0" smtClean="0"/>
              <a:t>Suppress the Fat signals: fat </a:t>
            </a:r>
            <a:r>
              <a:rPr lang="fr-FR" dirty="0" smtClean="0">
                <a:latin typeface="Times New Roman" panose="02020603050405020304" pitchFamily="18" charset="0"/>
                <a:ea typeface="Calibri" panose="020F0502020204030204" pitchFamily="34" charset="0"/>
              </a:rPr>
              <a:t>STIR </a:t>
            </a:r>
            <a:r>
              <a:rPr lang="fr-FR" dirty="0" err="1" smtClean="0">
                <a:latin typeface="Times New Roman" panose="02020603050405020304" pitchFamily="18" charset="0"/>
                <a:ea typeface="Calibri" panose="020F0502020204030204" pitchFamily="34" charset="0"/>
              </a:rPr>
              <a:t>sequence</a:t>
            </a:r>
            <a:endParaRPr lang="fr-FR" dirty="0"/>
          </a:p>
        </p:txBody>
      </p:sp>
      <p:pic>
        <p:nvPicPr>
          <p:cNvPr id="5" name="Image 4"/>
          <p:cNvPicPr/>
          <p:nvPr/>
        </p:nvPicPr>
        <p:blipFill>
          <a:blip r:embed="rId2"/>
          <a:stretch>
            <a:fillRect/>
          </a:stretch>
        </p:blipFill>
        <p:spPr>
          <a:xfrm>
            <a:off x="2704563" y="1725770"/>
            <a:ext cx="6349285" cy="4224270"/>
          </a:xfrm>
          <a:prstGeom prst="rect">
            <a:avLst/>
          </a:prstGeom>
        </p:spPr>
      </p:pic>
    </p:spTree>
    <p:extLst>
      <p:ext uri="{BB962C8B-B14F-4D97-AF65-F5344CB8AC3E}">
        <p14:creationId xmlns:p14="http://schemas.microsoft.com/office/powerpoint/2010/main" val="313916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smtClean="0">
                <a:latin typeface="Times New Roman" panose="02020603050405020304" pitchFamily="18" charset="0"/>
                <a:cs typeface="Times New Roman" panose="02020603050405020304" pitchFamily="18" charset="0"/>
              </a:rPr>
              <a:t>Chapter</a:t>
            </a:r>
            <a:r>
              <a:rPr lang="fr-FR" b="1" dirty="0" smtClean="0">
                <a:latin typeface="Times New Roman" panose="02020603050405020304" pitchFamily="18" charset="0"/>
                <a:cs typeface="Times New Roman" panose="02020603050405020304" pitchFamily="18" charset="0"/>
              </a:rPr>
              <a:t> 5</a:t>
            </a:r>
            <a:endParaRPr lang="fr-FR" b="1" dirty="0">
              <a:latin typeface="Times New Roman" panose="02020603050405020304" pitchFamily="18" charset="0"/>
              <a:cs typeface="Times New Roman" panose="02020603050405020304" pitchFamily="18" charset="0"/>
            </a:endParaRPr>
          </a:p>
        </p:txBody>
      </p:sp>
      <p:sp>
        <p:nvSpPr>
          <p:cNvPr id="4" name="Rectangle 3"/>
          <p:cNvSpPr/>
          <p:nvPr/>
        </p:nvSpPr>
        <p:spPr>
          <a:xfrm>
            <a:off x="4873842" y="3270832"/>
            <a:ext cx="2956259" cy="752065"/>
          </a:xfrm>
          <a:prstGeom prst="rect">
            <a:avLst/>
          </a:prstGeom>
        </p:spPr>
        <p:txBody>
          <a:bodyPr wrap="none">
            <a:spAutoFit/>
          </a:bodyPr>
          <a:lstStyle/>
          <a:p>
            <a:pPr algn="just">
              <a:lnSpc>
                <a:spcPct val="150000"/>
              </a:lnSpc>
              <a:spcAft>
                <a:spcPts val="1000"/>
              </a:spcAft>
            </a:pPr>
            <a:r>
              <a:rPr lang="fr-FR" sz="3200" b="1"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Pulse </a:t>
            </a:r>
            <a:r>
              <a:rPr lang="fr-FR" sz="3200" b="1" dirty="0" err="1"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sequences</a:t>
            </a:r>
            <a:endParaRPr lang="fr-FR" sz="3200" dirty="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97835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rotWithShape="1">
          <a:blip r:embed="rId2">
            <a:extLst>
              <a:ext uri="{28A0092B-C50C-407E-A947-70E740481C1C}">
                <a14:useLocalDpi xmlns:a14="http://schemas.microsoft.com/office/drawing/2010/main" val="0"/>
              </a:ext>
            </a:extLst>
          </a:blip>
          <a:srcRect b="5627"/>
          <a:stretch/>
        </p:blipFill>
        <p:spPr bwMode="auto">
          <a:xfrm>
            <a:off x="1984705" y="1271857"/>
            <a:ext cx="7495505" cy="5515150"/>
          </a:xfrm>
          <a:prstGeom prst="rect">
            <a:avLst/>
          </a:prstGeom>
          <a:noFill/>
          <a:ln>
            <a:noFill/>
          </a:ln>
          <a:extLst>
            <a:ext uri="{53640926-AAD7-44D8-BBD7-CCE9431645EC}">
              <a14:shadowObscured xmlns:a14="http://schemas.microsoft.com/office/drawing/2010/main"/>
            </a:ext>
          </a:extLst>
        </p:spPr>
      </p:pic>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2533239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6576" y="913068"/>
            <a:ext cx="10926651" cy="1293028"/>
          </a:xfrm>
        </p:spPr>
        <p:txBody>
          <a:bodyPr>
            <a:normAutofit/>
          </a:bodyPr>
          <a:lstStyle/>
          <a:p>
            <a:r>
              <a:rPr lang="en-US" dirty="0"/>
              <a:t>Suppress </a:t>
            </a:r>
            <a:r>
              <a:rPr lang="en-US" dirty="0" smtClean="0"/>
              <a:t>the </a:t>
            </a:r>
            <a:r>
              <a:rPr lang="fr-FR" dirty="0" smtClean="0"/>
              <a:t>(LCR</a:t>
            </a:r>
            <a:r>
              <a:rPr lang="fr-FR" dirty="0"/>
              <a:t>) in Flair </a:t>
            </a:r>
            <a:r>
              <a:rPr lang="fr-FR" dirty="0" err="1" smtClean="0"/>
              <a:t>sequence</a:t>
            </a:r>
            <a:endParaRPr lang="fr-FR" dirty="0"/>
          </a:p>
        </p:txBody>
      </p:sp>
      <p:pic>
        <p:nvPicPr>
          <p:cNvPr id="4" name="Image 3"/>
          <p:cNvPicPr/>
          <p:nvPr/>
        </p:nvPicPr>
        <p:blipFill>
          <a:blip r:embed="rId2"/>
          <a:stretch>
            <a:fillRect/>
          </a:stretch>
        </p:blipFill>
        <p:spPr>
          <a:xfrm>
            <a:off x="2531861" y="2206096"/>
            <a:ext cx="7256082" cy="4761373"/>
          </a:xfrm>
          <a:prstGeom prst="rect">
            <a:avLst/>
          </a:prstGeom>
        </p:spPr>
      </p:pic>
    </p:spTree>
    <p:extLst>
      <p:ext uri="{BB962C8B-B14F-4D97-AF65-F5344CB8AC3E}">
        <p14:creationId xmlns:p14="http://schemas.microsoft.com/office/powerpoint/2010/main" val="641238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Gradient </a:t>
            </a:r>
            <a:r>
              <a:rPr lang="fr-FR" b="1" dirty="0" err="1"/>
              <a:t>echo</a:t>
            </a:r>
            <a:r>
              <a:rPr lang="fr-FR" b="1" dirty="0"/>
              <a:t> </a:t>
            </a:r>
            <a:r>
              <a:rPr lang="fr-FR" b="1" dirty="0" err="1"/>
              <a:t>sequence</a:t>
            </a:r>
            <a:endParaRPr lang="fr-FR" b="1" dirty="0"/>
          </a:p>
        </p:txBody>
      </p:sp>
      <p:sp>
        <p:nvSpPr>
          <p:cNvPr id="4" name="Rectangle 3"/>
          <p:cNvSpPr/>
          <p:nvPr/>
        </p:nvSpPr>
        <p:spPr>
          <a:xfrm>
            <a:off x="4977114" y="2478373"/>
            <a:ext cx="6529086" cy="3785652"/>
          </a:xfrm>
          <a:prstGeom prst="rect">
            <a:avLst/>
          </a:prstGeom>
        </p:spPr>
        <p:txBody>
          <a:bodyPr wrap="square">
            <a:spAutoFit/>
          </a:bodyPr>
          <a:lstStyle/>
          <a:p>
            <a:pPr algn="just"/>
            <a:r>
              <a:rPr lang="en-US" sz="2400" dirty="0"/>
              <a:t>A gradient echo sequence is an MRI technique that uses a flip angle less than 90° for the RF (radiofrequency) pulse and does not require a 180° refocusing pulse. This sequence generates images by using magnetic field gradients to form echoes, rather than relying on spin refocusing. Gradient echo sequences are typically faster than spin echo sequences, making them suitable for dynamic imaging.</a:t>
            </a:r>
            <a:endParaRPr lang="fr-FR" sz="2400" dirty="0"/>
          </a:p>
        </p:txBody>
      </p:sp>
      <p:pic>
        <p:nvPicPr>
          <p:cNvPr id="3" name="Image 2"/>
          <p:cNvPicPr>
            <a:picLocks noChangeAspect="1"/>
          </p:cNvPicPr>
          <p:nvPr/>
        </p:nvPicPr>
        <p:blipFill>
          <a:blip r:embed="rId2"/>
          <a:stretch>
            <a:fillRect/>
          </a:stretch>
        </p:blipFill>
        <p:spPr>
          <a:xfrm>
            <a:off x="586367" y="2831911"/>
            <a:ext cx="4094226" cy="2994754"/>
          </a:xfrm>
          <a:prstGeom prst="rect">
            <a:avLst/>
          </a:prstGeom>
        </p:spPr>
      </p:pic>
    </p:spTree>
    <p:extLst>
      <p:ext uri="{BB962C8B-B14F-4D97-AF65-F5344CB8AC3E}">
        <p14:creationId xmlns:p14="http://schemas.microsoft.com/office/powerpoint/2010/main" val="42942796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881258" y="1635110"/>
            <a:ext cx="10429484" cy="2678389"/>
          </a:xfrm>
          <a:prstGeom prst="rect">
            <a:avLst/>
          </a:prstGeom>
        </p:spPr>
      </p:pic>
      <p:pic>
        <p:nvPicPr>
          <p:cNvPr id="5" name="Image 4"/>
          <p:cNvPicPr>
            <a:picLocks noChangeAspect="1"/>
          </p:cNvPicPr>
          <p:nvPr/>
        </p:nvPicPr>
        <p:blipFill>
          <a:blip r:embed="rId3"/>
          <a:stretch>
            <a:fillRect/>
          </a:stretch>
        </p:blipFill>
        <p:spPr>
          <a:xfrm>
            <a:off x="4097380" y="4757479"/>
            <a:ext cx="3824423" cy="667189"/>
          </a:xfrm>
          <a:prstGeom prst="rect">
            <a:avLst/>
          </a:prstGeom>
        </p:spPr>
      </p:pic>
    </p:spTree>
    <p:extLst>
      <p:ext uri="{BB962C8B-B14F-4D97-AF65-F5344CB8AC3E}">
        <p14:creationId xmlns:p14="http://schemas.microsoft.com/office/powerpoint/2010/main" val="408322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1" y="162426"/>
            <a:ext cx="12192000" cy="6500381"/>
          </a:xfrm>
          <a:prstGeom prst="rect">
            <a:avLst/>
          </a:prstGeom>
        </p:spPr>
      </p:pic>
    </p:spTree>
    <p:extLst>
      <p:ext uri="{BB962C8B-B14F-4D97-AF65-F5344CB8AC3E}">
        <p14:creationId xmlns:p14="http://schemas.microsoft.com/office/powerpoint/2010/main" val="1523754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7958423" y="1221572"/>
            <a:ext cx="3181354" cy="4901820"/>
          </a:xfrm>
          <a:prstGeom prst="rect">
            <a:avLst/>
          </a:prstGeom>
        </p:spPr>
      </p:pic>
      <p:pic>
        <p:nvPicPr>
          <p:cNvPr id="5" name="Image 4"/>
          <p:cNvPicPr>
            <a:picLocks noChangeAspect="1"/>
          </p:cNvPicPr>
          <p:nvPr/>
        </p:nvPicPr>
        <p:blipFill>
          <a:blip r:embed="rId3"/>
          <a:stretch>
            <a:fillRect/>
          </a:stretch>
        </p:blipFill>
        <p:spPr>
          <a:xfrm>
            <a:off x="529606" y="2194560"/>
            <a:ext cx="7140479" cy="3617843"/>
          </a:xfrm>
          <a:prstGeom prst="rect">
            <a:avLst/>
          </a:prstGeom>
        </p:spPr>
      </p:pic>
    </p:spTree>
    <p:extLst>
      <p:ext uri="{BB962C8B-B14F-4D97-AF65-F5344CB8AC3E}">
        <p14:creationId xmlns:p14="http://schemas.microsoft.com/office/powerpoint/2010/main" val="3591144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856836" y="1246137"/>
            <a:ext cx="10310642" cy="5301762"/>
          </a:xfrm>
          <a:prstGeom prst="rect">
            <a:avLst/>
          </a:prstGeom>
        </p:spPr>
      </p:pic>
    </p:spTree>
    <p:extLst>
      <p:ext uri="{BB962C8B-B14F-4D97-AF65-F5344CB8AC3E}">
        <p14:creationId xmlns:p14="http://schemas.microsoft.com/office/powerpoint/2010/main" val="3106455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Echo-</a:t>
            </a:r>
            <a:r>
              <a:rPr lang="fr-FR" b="1" dirty="0" err="1"/>
              <a:t>Planar</a:t>
            </a:r>
            <a:r>
              <a:rPr lang="fr-FR" b="1" dirty="0"/>
              <a:t> Imaging (EPI)</a:t>
            </a:r>
            <a:br>
              <a:rPr lang="fr-FR" b="1" dirty="0"/>
            </a:br>
            <a:endParaRPr lang="fr-FR" dirty="0"/>
          </a:p>
        </p:txBody>
      </p:sp>
      <p:sp>
        <p:nvSpPr>
          <p:cNvPr id="3" name="Espace réservé du contenu 2"/>
          <p:cNvSpPr>
            <a:spLocks noGrp="1"/>
          </p:cNvSpPr>
          <p:nvPr>
            <p:ph idx="1"/>
          </p:nvPr>
        </p:nvSpPr>
        <p:spPr>
          <a:xfrm>
            <a:off x="720524" y="1839604"/>
            <a:ext cx="11108803" cy="3461602"/>
          </a:xfrm>
        </p:spPr>
        <p:txBody>
          <a:bodyPr>
            <a:normAutofit/>
          </a:bodyPr>
          <a:lstStyle/>
          <a:p>
            <a:r>
              <a:rPr lang="en-US" dirty="0"/>
              <a:t>Although EPI may seem like a recent development, the technique is among the oldest methods of spatial localization in MRI, first described by Mansfield in 1977.</a:t>
            </a:r>
            <a:endParaRPr lang="en-US" dirty="0" smtClean="0"/>
          </a:p>
          <a:p>
            <a:r>
              <a:rPr lang="en-US" dirty="0" smtClean="0"/>
              <a:t>One </a:t>
            </a:r>
            <a:r>
              <a:rPr lang="en-US" dirty="0"/>
              <a:t>of their early EPI techniques (</a:t>
            </a:r>
            <a:r>
              <a:rPr lang="en-US" b="1" i="1" dirty="0"/>
              <a:t>MBEST</a:t>
            </a:r>
            <a:r>
              <a:rPr lang="en-US" dirty="0"/>
              <a:t>) which became relatively popular in the 1980's is diagrammed below. Following a spin-preparation module (which might be as simple as a single RF-pulse), a strong switched frequency-encoding gradient was applied simultaneously with an intermittently "blipped" low-magnitude phase-encoding gradient. Gradient echoes (GREs) were collected with each oscillation of the readout (frequency) gradient. </a:t>
            </a:r>
            <a:endParaRPr lang="en-US" dirty="0" smtClean="0"/>
          </a:p>
        </p:txBody>
      </p:sp>
      <p:pic>
        <p:nvPicPr>
          <p:cNvPr id="6" name="Image 5"/>
          <p:cNvPicPr>
            <a:picLocks noChangeAspect="1"/>
          </p:cNvPicPr>
          <p:nvPr/>
        </p:nvPicPr>
        <p:blipFill>
          <a:blip r:embed="rId2"/>
          <a:stretch>
            <a:fillRect/>
          </a:stretch>
        </p:blipFill>
        <p:spPr>
          <a:xfrm>
            <a:off x="2585013" y="4685590"/>
            <a:ext cx="4919240" cy="2104116"/>
          </a:xfrm>
          <a:prstGeom prst="rect">
            <a:avLst/>
          </a:prstGeom>
        </p:spPr>
      </p:pic>
    </p:spTree>
    <p:extLst>
      <p:ext uri="{BB962C8B-B14F-4D97-AF65-F5344CB8AC3E}">
        <p14:creationId xmlns:p14="http://schemas.microsoft.com/office/powerpoint/2010/main" val="2163138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smtClean="0"/>
              <a:t>definition</a:t>
            </a:r>
            <a:endParaRPr lang="fr-FR" b="1" dirty="0"/>
          </a:p>
        </p:txBody>
      </p:sp>
      <p:sp>
        <p:nvSpPr>
          <p:cNvPr id="3" name="Espace réservé du contenu 2"/>
          <p:cNvSpPr>
            <a:spLocks noGrp="1"/>
          </p:cNvSpPr>
          <p:nvPr>
            <p:ph idx="1"/>
          </p:nvPr>
        </p:nvSpPr>
        <p:spPr/>
        <p:txBody>
          <a:bodyPr/>
          <a:lstStyle/>
          <a:p>
            <a:r>
              <a:rPr lang="en-US" dirty="0"/>
              <a:t>Echo-Planar Imaging (EPI) is a fast MRI technique that allows for the rapid acquisition of images by capturing all the data needed for an image within a single excitation of the tissue. EPI is widely used in functional MRI (fMRI) and diffusion-weighted imaging due to its ability to capture images in a fraction of a second</a:t>
            </a:r>
            <a:r>
              <a:rPr lang="en-US" dirty="0" smtClean="0"/>
              <a:t>.</a:t>
            </a:r>
          </a:p>
          <a:p>
            <a:r>
              <a:rPr lang="en-US" dirty="0"/>
              <a:t>In a conventional MRI scan, multiple repetitions are required to fill k-space line-by-line, with each repetition corresponding to a new phase encoding step. This results in long acquisition times. EPI, however, speeds this up significantly by acquiring multiple k-space lines in quick succession, immediately after a single excitation pulse.</a:t>
            </a:r>
            <a:endParaRPr lang="fr-FR" dirty="0"/>
          </a:p>
        </p:txBody>
      </p:sp>
    </p:spTree>
    <p:extLst>
      <p:ext uri="{BB962C8B-B14F-4D97-AF65-F5344CB8AC3E}">
        <p14:creationId xmlns:p14="http://schemas.microsoft.com/office/powerpoint/2010/main" val="180289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Main </a:t>
            </a:r>
            <a:r>
              <a:rPr lang="fr-FR" b="1" dirty="0" err="1"/>
              <a:t>Steps</a:t>
            </a:r>
            <a:r>
              <a:rPr lang="fr-FR" b="1" dirty="0"/>
              <a:t> in EPI</a:t>
            </a:r>
          </a:p>
        </p:txBody>
      </p:sp>
      <p:sp>
        <p:nvSpPr>
          <p:cNvPr id="3" name="Espace réservé du contenu 2"/>
          <p:cNvSpPr>
            <a:spLocks noGrp="1"/>
          </p:cNvSpPr>
          <p:nvPr>
            <p:ph idx="1"/>
          </p:nvPr>
        </p:nvSpPr>
        <p:spPr>
          <a:xfrm>
            <a:off x="685800" y="2194560"/>
            <a:ext cx="11012347" cy="4024125"/>
          </a:xfrm>
        </p:spPr>
        <p:txBody>
          <a:bodyPr>
            <a:normAutofit/>
          </a:bodyPr>
          <a:lstStyle/>
          <a:p>
            <a:r>
              <a:rPr lang="en-US" b="1" dirty="0"/>
              <a:t>RF Excitation Pulse</a:t>
            </a:r>
            <a:r>
              <a:rPr lang="en-US" dirty="0"/>
              <a:t/>
            </a:r>
            <a:br>
              <a:rPr lang="en-US" dirty="0"/>
            </a:br>
            <a:r>
              <a:rPr lang="en-US" dirty="0"/>
              <a:t>The image acquisition begins with a radiofrequency (RF) pulse that excites the proton spins in tissues, aligning them in the transverse plane.</a:t>
            </a:r>
          </a:p>
          <a:p>
            <a:r>
              <a:rPr lang="en-US" b="1" dirty="0" smtClean="0"/>
              <a:t>Rapid </a:t>
            </a:r>
            <a:r>
              <a:rPr lang="en-US" b="1" dirty="0"/>
              <a:t>Echo Train Acquisition</a:t>
            </a:r>
            <a:r>
              <a:rPr lang="en-US" dirty="0"/>
              <a:t/>
            </a:r>
            <a:br>
              <a:rPr lang="en-US" dirty="0"/>
            </a:br>
            <a:r>
              <a:rPr lang="en-US" dirty="0"/>
              <a:t>Right after the RF pulse, a series of magnetic field gradients are applied to capture "echoes" of the signal very quickly.</a:t>
            </a:r>
          </a:p>
        </p:txBody>
      </p:sp>
      <p:pic>
        <p:nvPicPr>
          <p:cNvPr id="6" name="Image 5"/>
          <p:cNvPicPr>
            <a:picLocks noChangeAspect="1"/>
          </p:cNvPicPr>
          <p:nvPr/>
        </p:nvPicPr>
        <p:blipFill>
          <a:blip r:embed="rId2"/>
          <a:stretch>
            <a:fillRect/>
          </a:stretch>
        </p:blipFill>
        <p:spPr>
          <a:xfrm>
            <a:off x="3900669" y="4564436"/>
            <a:ext cx="4721356" cy="2019475"/>
          </a:xfrm>
          <a:prstGeom prst="rect">
            <a:avLst/>
          </a:prstGeom>
        </p:spPr>
      </p:pic>
    </p:spTree>
    <p:extLst>
      <p:ext uri="{BB962C8B-B14F-4D97-AF65-F5344CB8AC3E}">
        <p14:creationId xmlns:p14="http://schemas.microsoft.com/office/powerpoint/2010/main" val="1033646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85677" y="-168663"/>
            <a:ext cx="8610600" cy="1293028"/>
          </a:xfrm>
        </p:spPr>
        <p:txBody>
          <a:bodyPr/>
          <a:lstStyle/>
          <a:p>
            <a:pPr lvl="0"/>
            <a:r>
              <a:rPr lang="fr-FR" altLang="fr-FR" b="1" cap="none" dirty="0" smtClean="0">
                <a:solidFill>
                  <a:srgbClr val="000000"/>
                </a:solidFill>
                <a:latin typeface="Times New Roman" panose="02020603050405020304" pitchFamily="18" charset="0"/>
                <a:cs typeface="Times New Roman" panose="02020603050405020304" pitchFamily="18" charset="0"/>
              </a:rPr>
              <a:t>I</a:t>
            </a:r>
            <a:r>
              <a:rPr lang="fr-FR" altLang="fr-FR" b="1" cap="none" dirty="0" smtClean="0" bmk="">
                <a:solidFill>
                  <a:srgbClr val="000000"/>
                </a:solidFill>
                <a:latin typeface="Times New Roman" panose="02020603050405020304" pitchFamily="18" charset="0"/>
                <a:cs typeface="Times New Roman" panose="02020603050405020304" pitchFamily="18" charset="0"/>
              </a:rPr>
              <a:t>ntroduction</a:t>
            </a:r>
            <a:endParaRPr lang="fr-FR" dirty="0"/>
          </a:p>
        </p:txBody>
      </p:sp>
      <p:sp>
        <p:nvSpPr>
          <p:cNvPr id="4" name="Rectangle 1"/>
          <p:cNvSpPr>
            <a:spLocks noGrp="1" noChangeArrowheads="1"/>
          </p:cNvSpPr>
          <p:nvPr>
            <p:ph idx="1"/>
          </p:nvPr>
        </p:nvSpPr>
        <p:spPr bwMode="auto">
          <a:xfrm>
            <a:off x="437439" y="1462373"/>
            <a:ext cx="1133401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There are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several</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different</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imaging</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methods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that</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can</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be</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used</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to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create</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MR images. The principal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difference</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among</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these</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methods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sequence</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in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which</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RF pulses and gradients are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applied</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during</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acquisition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process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Therefore</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different</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methods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are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often</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referred</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to as the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different</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1"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pulse </a:t>
            </a:r>
            <a:r>
              <a:rPr kumimoji="0" lang="fr-FR" altLang="fr-FR" sz="1800" b="0" i="1"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sequences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An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overview</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of the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most</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common</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methods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shown</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in Figure. As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we</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see</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different</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methods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are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organized</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in a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hierarchy</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structure. For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each</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imaging</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method</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there</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 set of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factors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that</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must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be</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adjusted</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by the user to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produce</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specific</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image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characteristics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pic>
        <p:nvPicPr>
          <p:cNvPr id="5" name="Image 4"/>
          <p:cNvPicPr>
            <a:picLocks noChangeAspect="1"/>
          </p:cNvPicPr>
          <p:nvPr/>
        </p:nvPicPr>
        <p:blipFill>
          <a:blip r:embed="rId2"/>
          <a:stretch>
            <a:fillRect/>
          </a:stretch>
        </p:blipFill>
        <p:spPr>
          <a:xfrm>
            <a:off x="6488656" y="2939701"/>
            <a:ext cx="4770533" cy="3734124"/>
          </a:xfrm>
          <a:prstGeom prst="rect">
            <a:avLst/>
          </a:prstGeom>
        </p:spPr>
      </p:pic>
      <p:sp>
        <p:nvSpPr>
          <p:cNvPr id="7" name="Rectangle 3"/>
          <p:cNvSpPr>
            <a:spLocks noChangeArrowheads="1"/>
          </p:cNvSpPr>
          <p:nvPr/>
        </p:nvSpPr>
        <p:spPr bwMode="auto">
          <a:xfrm>
            <a:off x="552456" y="3094348"/>
            <a:ext cx="582118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selection</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of a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specific</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imaging</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method</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and factor values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generally</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based</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on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requirements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for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contrast</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sensitivity</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to a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specific</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tissue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characteristic</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(PD, T1, T2) and acquisition speed.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However</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other</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characteristics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such</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as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visual</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noise and the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sensitivity</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to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specific</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artifacts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might</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vary</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from</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method</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to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method</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fr-FR" altLang="fr-FR" sz="1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All of the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imaging</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methods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belong</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to one or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both</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of the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two</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major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families</a:t>
            </a:r>
            <a:r>
              <a:rPr kumimoji="0" lang="fr-FR" altLang="fr-FR" sz="1800" b="0" i="1"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spin </a:t>
            </a:r>
            <a:r>
              <a:rPr kumimoji="0" lang="fr-FR" altLang="fr-FR" sz="1800" b="0" i="1"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echo</a:t>
            </a:r>
            <a:r>
              <a:rPr kumimoji="0" lang="fr-FR" altLang="fr-FR" sz="1800" b="0" i="1"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or </a:t>
            </a:r>
            <a:r>
              <a:rPr kumimoji="0" lang="fr-FR" altLang="fr-FR" sz="1800" b="0" i="1"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gradient </a:t>
            </a:r>
            <a:r>
              <a:rPr kumimoji="0" lang="fr-FR" altLang="fr-FR" sz="1800" b="0" i="1"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echo</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difference</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between</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two</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families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of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methods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process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that</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is</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used</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to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create</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the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echo</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event</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the end of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each</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imaging</a:t>
            </a:r>
            <a:r>
              <a:rPr kumimoji="0" lang="fr-FR" altLang="fr-FR"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cycle.</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76898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14891" y="0"/>
            <a:ext cx="8610600" cy="1293028"/>
          </a:xfrm>
        </p:spPr>
        <p:txBody>
          <a:bodyPr/>
          <a:lstStyle/>
          <a:p>
            <a:r>
              <a:rPr lang="fr-FR" b="1" dirty="0"/>
              <a:t>Main </a:t>
            </a:r>
            <a:r>
              <a:rPr lang="fr-FR" b="1" dirty="0" err="1"/>
              <a:t>Steps</a:t>
            </a:r>
            <a:r>
              <a:rPr lang="fr-FR" b="1" dirty="0"/>
              <a:t> in EPI</a:t>
            </a:r>
          </a:p>
        </p:txBody>
      </p:sp>
      <p:sp>
        <p:nvSpPr>
          <p:cNvPr id="3" name="Espace réservé du contenu 2"/>
          <p:cNvSpPr>
            <a:spLocks noGrp="1"/>
          </p:cNvSpPr>
          <p:nvPr>
            <p:ph idx="1"/>
          </p:nvPr>
        </p:nvSpPr>
        <p:spPr>
          <a:xfrm>
            <a:off x="705091" y="1293028"/>
            <a:ext cx="11012347" cy="4024125"/>
          </a:xfrm>
        </p:spPr>
        <p:txBody>
          <a:bodyPr>
            <a:normAutofit fontScale="92500" lnSpcReduction="10000"/>
          </a:bodyPr>
          <a:lstStyle/>
          <a:p>
            <a:r>
              <a:rPr lang="en-US" dirty="0"/>
              <a:t>the </a:t>
            </a:r>
            <a:r>
              <a:rPr lang="en-US" b="1" dirty="0"/>
              <a:t>rapid series of magnetic gradients</a:t>
            </a:r>
            <a:r>
              <a:rPr lang="en-US" dirty="0"/>
              <a:t> that are applied immediately after the RF pulse in Echo-Planar Imaging (EPI) mainly involve:</a:t>
            </a:r>
          </a:p>
          <a:p>
            <a:r>
              <a:rPr lang="en-US" b="1" dirty="0"/>
              <a:t>Frequency-encoding (Readout) Gradient</a:t>
            </a:r>
            <a:r>
              <a:rPr lang="en-US" dirty="0"/>
              <a:t>: This is the primary gradient in EPI that oscillates rapidly back and forth during the echo train. Its role is to capture the signal echoes by switching directions, allowing multiple lines in k-space to be filled with each oscillation. This oscillation creates the sequence of echoes (echo train) that fills k-space along the frequency-encoding (or readout) axis in a zig-zag pattern.</a:t>
            </a:r>
          </a:p>
          <a:p>
            <a:r>
              <a:rPr lang="en-US" b="1" dirty="0"/>
              <a:t>Phase-encoding Gradient "Blips"</a:t>
            </a:r>
            <a:r>
              <a:rPr lang="en-US" dirty="0"/>
              <a:t>: Small adjustments in the phase-encoding gradient, called "blips," are applied between each echo. These blips shift the acquisition up or down to the next line in k-space, allowing the zig-zag filling pattern along the phase-encoding direction.</a:t>
            </a:r>
          </a:p>
          <a:p>
            <a:r>
              <a:rPr lang="en-US" dirty="0"/>
              <a:t>To summarize: </a:t>
            </a:r>
            <a:r>
              <a:rPr lang="en-US" b="1" dirty="0"/>
              <a:t>the main gradient that oscillates is the frequency-encoding gradient</a:t>
            </a:r>
            <a:r>
              <a:rPr lang="en-US" dirty="0"/>
              <a:t>, while the </a:t>
            </a:r>
            <a:r>
              <a:rPr lang="en-US" b="1" dirty="0"/>
              <a:t>phase-encoding gradient applies smaller "blips"</a:t>
            </a:r>
            <a:r>
              <a:rPr lang="en-US" dirty="0"/>
              <a:t> between echoes to move up or down in k-space.</a:t>
            </a:r>
          </a:p>
          <a:p>
            <a:endParaRPr lang="en-US" dirty="0"/>
          </a:p>
        </p:txBody>
      </p:sp>
      <p:pic>
        <p:nvPicPr>
          <p:cNvPr id="6" name="Image 5"/>
          <p:cNvPicPr>
            <a:picLocks noChangeAspect="1"/>
          </p:cNvPicPr>
          <p:nvPr/>
        </p:nvPicPr>
        <p:blipFill>
          <a:blip r:embed="rId2"/>
          <a:stretch>
            <a:fillRect/>
          </a:stretch>
        </p:blipFill>
        <p:spPr>
          <a:xfrm>
            <a:off x="7153155" y="4838525"/>
            <a:ext cx="4721356" cy="2019475"/>
          </a:xfrm>
          <a:prstGeom prst="rect">
            <a:avLst/>
          </a:prstGeom>
        </p:spPr>
      </p:pic>
    </p:spTree>
    <p:extLst>
      <p:ext uri="{BB962C8B-B14F-4D97-AF65-F5344CB8AC3E}">
        <p14:creationId xmlns:p14="http://schemas.microsoft.com/office/powerpoint/2010/main" val="2441386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Acquisition en Série d'Échos dans l'Echo-</a:t>
            </a:r>
            <a:r>
              <a:rPr lang="fr-FR" b="1" dirty="0" err="1"/>
              <a:t>Planar</a:t>
            </a:r>
            <a:r>
              <a:rPr lang="fr-FR" b="1" dirty="0"/>
              <a:t> Imaging (EPI)</a:t>
            </a:r>
            <a:br>
              <a:rPr lang="fr-FR" b="1" dirty="0"/>
            </a:br>
            <a:endParaRPr lang="fr-FR" dirty="0"/>
          </a:p>
        </p:txBody>
      </p:sp>
      <p:sp>
        <p:nvSpPr>
          <p:cNvPr id="3" name="Espace réservé du contenu 2"/>
          <p:cNvSpPr>
            <a:spLocks noGrp="1"/>
          </p:cNvSpPr>
          <p:nvPr>
            <p:ph idx="1"/>
          </p:nvPr>
        </p:nvSpPr>
        <p:spPr/>
        <p:txBody>
          <a:bodyPr>
            <a:normAutofit fontScale="70000" lnSpcReduction="20000"/>
          </a:bodyPr>
          <a:lstStyle/>
          <a:p>
            <a:pPr marL="0" indent="0">
              <a:buNone/>
            </a:pPr>
            <a:r>
              <a:rPr lang="fr-FR" dirty="0" smtClean="0"/>
              <a:t>Dans </a:t>
            </a:r>
            <a:r>
              <a:rPr lang="fr-FR" dirty="0"/>
              <a:t>l’EPI, une fois que l'impulsion RF a excité les protons dans le plan transverse, deux types de gradients sont utilisés pour capturer les lignes de données du k-espace très rapidement :</a:t>
            </a:r>
          </a:p>
          <a:p>
            <a:r>
              <a:rPr lang="fr-FR" b="1" dirty="0"/>
              <a:t>Gradient d'Encodage de Fréquence (ou Gradient de Lecture)</a:t>
            </a:r>
            <a:r>
              <a:rPr lang="fr-FR" dirty="0"/>
              <a:t/>
            </a:r>
            <a:br>
              <a:rPr lang="fr-FR" dirty="0"/>
            </a:br>
            <a:r>
              <a:rPr lang="fr-FR" dirty="0"/>
              <a:t>Ce gradient, souvent appelé </a:t>
            </a:r>
            <a:r>
              <a:rPr lang="fr-FR" b="1" dirty="0"/>
              <a:t>gradient de lecture</a:t>
            </a:r>
            <a:r>
              <a:rPr lang="fr-FR" dirty="0"/>
              <a:t>, est le principal dans l’EPI. Il oscille rapidement d’un côté à l’autre, c’est-à-dire qu’il change de polarité plusieurs fois pendant une très courte durée. Cette oscillation permet de capturer une série d’échos successifs, créant ainsi le "train d'échos" (ou </a:t>
            </a:r>
            <a:r>
              <a:rPr lang="fr-FR" i="1" dirty="0" err="1"/>
              <a:t>echo</a:t>
            </a:r>
            <a:r>
              <a:rPr lang="fr-FR" i="1" dirty="0"/>
              <a:t> train</a:t>
            </a:r>
            <a:r>
              <a:rPr lang="fr-FR" dirty="0"/>
              <a:t>). À chaque oscillation, une ligne entière dans le k-espace est remplie le long de l'axe de fréquence. Cet effet de va-et-vient permet d’acquérir plusieurs lignes du k-espace en très peu de temps.</a:t>
            </a:r>
          </a:p>
          <a:p>
            <a:r>
              <a:rPr lang="fr-FR" b="1" dirty="0" err="1"/>
              <a:t>Blips</a:t>
            </a:r>
            <a:r>
              <a:rPr lang="fr-FR" b="1" dirty="0"/>
              <a:t> du Gradient d'Encodage de Phase</a:t>
            </a:r>
            <a:r>
              <a:rPr lang="fr-FR" dirty="0"/>
              <a:t/>
            </a:r>
            <a:br>
              <a:rPr lang="fr-FR" dirty="0"/>
            </a:br>
            <a:r>
              <a:rPr lang="fr-FR" dirty="0"/>
              <a:t>Entre chaque écho, de petits ajustements appelés </a:t>
            </a:r>
            <a:r>
              <a:rPr lang="fr-FR" b="1" dirty="0" err="1"/>
              <a:t>blips</a:t>
            </a:r>
            <a:r>
              <a:rPr lang="fr-FR" dirty="0"/>
              <a:t> sont appliqués dans le gradient d’encodage de phase. Ces petits "</a:t>
            </a:r>
            <a:r>
              <a:rPr lang="fr-FR" dirty="0" err="1"/>
              <a:t>blips</a:t>
            </a:r>
            <a:r>
              <a:rPr lang="fr-FR" dirty="0"/>
              <a:t>" permettent de passer à la ligne suivante dans le k-espace. Ainsi, au lieu de capturer chaque ligne une par une avec une nouvelle impulsion RF (comme dans l'IRM conventionnelle), l’EPI utilise ces </a:t>
            </a:r>
            <a:r>
              <a:rPr lang="fr-FR" dirty="0" err="1"/>
              <a:t>blips</a:t>
            </a:r>
            <a:r>
              <a:rPr lang="fr-FR" dirty="0"/>
              <a:t> pour avancer dans le k-espace de manière continue en </a:t>
            </a:r>
            <a:r>
              <a:rPr lang="fr-FR" dirty="0" err="1"/>
              <a:t>zig-zag</a:t>
            </a:r>
            <a:r>
              <a:rPr lang="fr-FR" dirty="0"/>
              <a:t>.</a:t>
            </a:r>
          </a:p>
          <a:p>
            <a:pPr marL="0" indent="0">
              <a:buNone/>
            </a:pPr>
            <a:r>
              <a:rPr lang="fr-FR" b="1" dirty="0"/>
              <a:t>Résumé des Rôles des Gradients</a:t>
            </a:r>
          </a:p>
          <a:p>
            <a:r>
              <a:rPr lang="fr-FR" b="1" dirty="0"/>
              <a:t>Le gradient de fréquence</a:t>
            </a:r>
            <a:r>
              <a:rPr lang="fr-FR" dirty="0"/>
              <a:t> oscille pour capturer les échos en alternant de gauche à droite, remplissant les lignes du k-espace.</a:t>
            </a:r>
          </a:p>
          <a:p>
            <a:r>
              <a:rPr lang="fr-FR" b="1" dirty="0"/>
              <a:t>Le gradient de phase</a:t>
            </a:r>
            <a:r>
              <a:rPr lang="fr-FR" dirty="0"/>
              <a:t> applique des </a:t>
            </a:r>
            <a:r>
              <a:rPr lang="fr-FR" dirty="0" err="1"/>
              <a:t>blips</a:t>
            </a:r>
            <a:r>
              <a:rPr lang="fr-FR" dirty="0"/>
              <a:t> entre chaque écho pour avancer dans le k-espace et capturer la ligne suivante.</a:t>
            </a:r>
          </a:p>
          <a:p>
            <a:endParaRPr lang="fr-FR" dirty="0"/>
          </a:p>
        </p:txBody>
      </p:sp>
    </p:spTree>
    <p:extLst>
      <p:ext uri="{BB962C8B-B14F-4D97-AF65-F5344CB8AC3E}">
        <p14:creationId xmlns:p14="http://schemas.microsoft.com/office/powerpoint/2010/main" val="1940995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61817" y="311780"/>
            <a:ext cx="8610600" cy="1293028"/>
          </a:xfrm>
        </p:spPr>
        <p:txBody>
          <a:bodyPr/>
          <a:lstStyle/>
          <a:p>
            <a:r>
              <a:rPr lang="fr-FR" b="1" dirty="0"/>
              <a:t>Echo-</a:t>
            </a:r>
            <a:r>
              <a:rPr lang="fr-FR" b="1" dirty="0" err="1"/>
              <a:t>Planar</a:t>
            </a:r>
            <a:r>
              <a:rPr lang="fr-FR" b="1" dirty="0"/>
              <a:t> Imaging (EPI)</a:t>
            </a:r>
            <a:br>
              <a:rPr lang="fr-FR" b="1" dirty="0"/>
            </a:br>
            <a:endParaRPr lang="fr-FR" dirty="0"/>
          </a:p>
        </p:txBody>
      </p:sp>
      <p:sp>
        <p:nvSpPr>
          <p:cNvPr id="3" name="Espace réservé du contenu 2"/>
          <p:cNvSpPr>
            <a:spLocks noGrp="1"/>
          </p:cNvSpPr>
          <p:nvPr>
            <p:ph idx="1"/>
          </p:nvPr>
        </p:nvSpPr>
        <p:spPr>
          <a:xfrm>
            <a:off x="137901" y="2247320"/>
            <a:ext cx="6552236" cy="4570169"/>
          </a:xfrm>
        </p:spPr>
        <p:txBody>
          <a:bodyPr>
            <a:normAutofit fontScale="92500" lnSpcReduction="10000"/>
          </a:bodyPr>
          <a:lstStyle/>
          <a:p>
            <a:pPr algn="just"/>
            <a:r>
              <a:rPr lang="en-US" b="1" dirty="0"/>
              <a:t>Fast Filling of </a:t>
            </a:r>
            <a:r>
              <a:rPr lang="en-US" b="1" dirty="0" smtClean="0"/>
              <a:t>k-Space</a:t>
            </a:r>
          </a:p>
          <a:p>
            <a:pPr marL="0" indent="0" algn="just">
              <a:buNone/>
            </a:pPr>
            <a:r>
              <a:rPr lang="en-US" dirty="0" smtClean="0"/>
              <a:t>The </a:t>
            </a:r>
            <a:r>
              <a:rPr lang="en-US" b="1" dirty="0" smtClean="0"/>
              <a:t>k-space</a:t>
            </a:r>
            <a:r>
              <a:rPr lang="en-US" dirty="0" smtClean="0"/>
              <a:t> is the raw data space of MRI. Unlike conventional MRI, which fills k-space line by line, EPI captures multiple k-space lines at once using a zig-zag pattern.</a:t>
            </a:r>
          </a:p>
          <a:p>
            <a:pPr algn="just"/>
            <a:r>
              <a:rPr lang="en-US" dirty="0" smtClean="0"/>
              <a:t>The </a:t>
            </a:r>
            <a:r>
              <a:rPr lang="en-US" dirty="0"/>
              <a:t>first downward-going frequency-and phase-encoding lobes imparted initial negative phase shifts to all spins, moving the signal from the middle of </a:t>
            </a:r>
            <a:r>
              <a:rPr lang="en-US" i="1" dirty="0"/>
              <a:t>k</a:t>
            </a:r>
            <a:r>
              <a:rPr lang="en-US" dirty="0"/>
              <a:t>-space to the far left bottom corner to a </a:t>
            </a:r>
            <a:r>
              <a:rPr lang="en-US" dirty="0" smtClean="0"/>
              <a:t>point </a:t>
            </a:r>
            <a:r>
              <a:rPr lang="en-US" dirty="0"/>
              <a:t>identified as (−</a:t>
            </a:r>
            <a:r>
              <a:rPr lang="en-US" i="1" dirty="0" err="1"/>
              <a:t>kxmax</a:t>
            </a:r>
            <a:r>
              <a:rPr lang="en-US" dirty="0"/>
              <a:t>,−</a:t>
            </a:r>
            <a:r>
              <a:rPr lang="en-US" i="1" dirty="0" err="1"/>
              <a:t>kymax</a:t>
            </a:r>
            <a:r>
              <a:rPr lang="en-US" i="1" dirty="0" smtClean="0"/>
              <a:t>). </a:t>
            </a:r>
          </a:p>
          <a:p>
            <a:pPr algn="just"/>
            <a:r>
              <a:rPr lang="fr-FR" dirty="0" smtClean="0"/>
              <a:t>Les </a:t>
            </a:r>
            <a:r>
              <a:rPr lang="fr-FR" dirty="0"/>
              <a:t>premiers lobes descendants d’encodage de fréquence et de phase appliquent des décalages de phase négatifs initiaux à tous les spins, déplaçant le signal du centre du k-espace vers l’angle inférieur gauche, en un point identifié comme (−</a:t>
            </a:r>
            <a:r>
              <a:rPr lang="fr-FR" dirty="0" err="1"/>
              <a:t>kxmax</a:t>
            </a:r>
            <a:r>
              <a:rPr lang="fr-FR" dirty="0"/>
              <a:t>,−</a:t>
            </a:r>
            <a:r>
              <a:rPr lang="fr-FR" dirty="0" err="1"/>
              <a:t>kymax</a:t>
            </a:r>
            <a:r>
              <a:rPr lang="fr-FR" dirty="0" smtClean="0"/>
              <a:t>).</a:t>
            </a:r>
            <a:r>
              <a:rPr lang="en-US" dirty="0"/>
              <a:t> </a:t>
            </a:r>
            <a:endParaRPr lang="fr-FR" dirty="0"/>
          </a:p>
        </p:txBody>
      </p:sp>
      <p:pic>
        <p:nvPicPr>
          <p:cNvPr id="5" name="Image 4"/>
          <p:cNvPicPr>
            <a:picLocks noChangeAspect="1"/>
          </p:cNvPicPr>
          <p:nvPr/>
        </p:nvPicPr>
        <p:blipFill>
          <a:blip r:embed="rId2"/>
          <a:stretch>
            <a:fillRect/>
          </a:stretch>
        </p:blipFill>
        <p:spPr>
          <a:xfrm>
            <a:off x="7909368" y="4164991"/>
            <a:ext cx="2220562" cy="2544468"/>
          </a:xfrm>
          <a:prstGeom prst="rect">
            <a:avLst/>
          </a:prstGeom>
        </p:spPr>
      </p:pic>
      <p:pic>
        <p:nvPicPr>
          <p:cNvPr id="7" name="Image 6"/>
          <p:cNvPicPr>
            <a:picLocks noChangeAspect="1"/>
          </p:cNvPicPr>
          <p:nvPr/>
        </p:nvPicPr>
        <p:blipFill>
          <a:blip r:embed="rId3"/>
          <a:stretch>
            <a:fillRect/>
          </a:stretch>
        </p:blipFill>
        <p:spPr>
          <a:xfrm>
            <a:off x="7245753" y="1015055"/>
            <a:ext cx="4721356" cy="2019475"/>
          </a:xfrm>
          <a:prstGeom prst="rect">
            <a:avLst/>
          </a:prstGeom>
        </p:spPr>
      </p:pic>
      <p:pic>
        <p:nvPicPr>
          <p:cNvPr id="9" name="Image 8"/>
          <p:cNvPicPr>
            <a:picLocks noChangeAspect="1"/>
          </p:cNvPicPr>
          <p:nvPr/>
        </p:nvPicPr>
        <p:blipFill>
          <a:blip r:embed="rId4"/>
          <a:stretch>
            <a:fillRect/>
          </a:stretch>
        </p:blipFill>
        <p:spPr>
          <a:xfrm>
            <a:off x="6753074" y="1054207"/>
            <a:ext cx="5438926" cy="2834886"/>
          </a:xfrm>
          <a:prstGeom prst="rect">
            <a:avLst/>
          </a:prstGeom>
        </p:spPr>
      </p:pic>
    </p:spTree>
    <p:extLst>
      <p:ext uri="{BB962C8B-B14F-4D97-AF65-F5344CB8AC3E}">
        <p14:creationId xmlns:p14="http://schemas.microsoft.com/office/powerpoint/2010/main" val="2210436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61817" y="311780"/>
            <a:ext cx="8610600" cy="1293028"/>
          </a:xfrm>
        </p:spPr>
        <p:txBody>
          <a:bodyPr/>
          <a:lstStyle/>
          <a:p>
            <a:r>
              <a:rPr lang="fr-FR" b="1" dirty="0"/>
              <a:t>Echo-</a:t>
            </a:r>
            <a:r>
              <a:rPr lang="fr-FR" b="1" dirty="0" err="1"/>
              <a:t>Planar</a:t>
            </a:r>
            <a:r>
              <a:rPr lang="fr-FR" b="1" dirty="0"/>
              <a:t> Imaging (EPI)</a:t>
            </a:r>
            <a:br>
              <a:rPr lang="fr-FR" b="1" dirty="0"/>
            </a:br>
            <a:endParaRPr lang="fr-FR" dirty="0"/>
          </a:p>
        </p:txBody>
      </p:sp>
      <p:sp>
        <p:nvSpPr>
          <p:cNvPr id="3" name="Espace réservé du contenu 2"/>
          <p:cNvSpPr>
            <a:spLocks noGrp="1"/>
          </p:cNvSpPr>
          <p:nvPr>
            <p:ph idx="1"/>
          </p:nvPr>
        </p:nvSpPr>
        <p:spPr>
          <a:xfrm>
            <a:off x="400291" y="2949518"/>
            <a:ext cx="8404185" cy="3825530"/>
          </a:xfrm>
        </p:spPr>
        <p:txBody>
          <a:bodyPr>
            <a:normAutofit lnSpcReduction="10000"/>
          </a:bodyPr>
          <a:lstStyle/>
          <a:p>
            <a:pPr algn="just"/>
            <a:r>
              <a:rPr lang="en-US" dirty="0" smtClean="0"/>
              <a:t>Subsequent</a:t>
            </a:r>
            <a:r>
              <a:rPr lang="en-US" dirty="0"/>
              <a:t> positive and negative frequency-encoding lobes swept </a:t>
            </a:r>
            <a:r>
              <a:rPr lang="en-US" i="1" dirty="0"/>
              <a:t>k</a:t>
            </a:r>
            <a:r>
              <a:rPr lang="en-US" dirty="0"/>
              <a:t>-space from left-to-right and right-to-left respectively. Meanwhile, the blipped low-amplitude phase-encoding gradient pulses produced a step-wise increase along the </a:t>
            </a:r>
            <a:r>
              <a:rPr lang="en-US" i="1" dirty="0" err="1" smtClean="0"/>
              <a:t>ky</a:t>
            </a:r>
            <a:r>
              <a:rPr lang="en-US" dirty="0" smtClean="0"/>
              <a:t>-axis.</a:t>
            </a:r>
          </a:p>
          <a:p>
            <a:pPr algn="just"/>
            <a:r>
              <a:rPr lang="en-US" dirty="0" smtClean="0"/>
              <a:t>echo </a:t>
            </a:r>
            <a:r>
              <a:rPr lang="en-US" dirty="0"/>
              <a:t>planar imaging referred to a sequence in which data from all of </a:t>
            </a:r>
            <a:r>
              <a:rPr lang="en-US" i="1" dirty="0"/>
              <a:t>k</a:t>
            </a:r>
            <a:r>
              <a:rPr lang="en-US" dirty="0"/>
              <a:t>-space for an entire 2D plane was collected following a </a:t>
            </a:r>
            <a:r>
              <a:rPr lang="en-US" i="1" dirty="0"/>
              <a:t>single</a:t>
            </a:r>
            <a:r>
              <a:rPr lang="en-US" dirty="0"/>
              <a:t> RF-excitation pulse. More recently the term has been expanded to include any rapid gradient-echo or spin-echo sequence in which </a:t>
            </a:r>
            <a:r>
              <a:rPr lang="en-US" i="1" dirty="0"/>
              <a:t>k</a:t>
            </a:r>
            <a:r>
              <a:rPr lang="en-US" dirty="0"/>
              <a:t>-space is traversed in </a:t>
            </a:r>
            <a:r>
              <a:rPr lang="en-US" i="1" dirty="0"/>
              <a:t>one or a small number</a:t>
            </a:r>
            <a:r>
              <a:rPr lang="en-US" dirty="0"/>
              <a:t> of excitations. In the modern lexicon these are termed </a:t>
            </a:r>
            <a:r>
              <a:rPr lang="en-US" b="1" i="1" dirty="0"/>
              <a:t>single shot EPI</a:t>
            </a:r>
            <a:r>
              <a:rPr lang="en-US" dirty="0"/>
              <a:t> and </a:t>
            </a:r>
            <a:r>
              <a:rPr lang="en-US" b="1" i="1" dirty="0"/>
              <a:t>multi-shot EPI</a:t>
            </a:r>
            <a:r>
              <a:rPr lang="en-US" dirty="0"/>
              <a:t>, respectively</a:t>
            </a:r>
            <a:endParaRPr lang="en-US" dirty="0" smtClean="0"/>
          </a:p>
        </p:txBody>
      </p:sp>
      <p:pic>
        <p:nvPicPr>
          <p:cNvPr id="5" name="Image 4"/>
          <p:cNvPicPr>
            <a:picLocks noChangeAspect="1"/>
          </p:cNvPicPr>
          <p:nvPr/>
        </p:nvPicPr>
        <p:blipFill>
          <a:blip r:embed="rId2"/>
          <a:stretch>
            <a:fillRect/>
          </a:stretch>
        </p:blipFill>
        <p:spPr>
          <a:xfrm>
            <a:off x="9051403" y="3034530"/>
            <a:ext cx="3067291" cy="3514707"/>
          </a:xfrm>
          <a:prstGeom prst="rect">
            <a:avLst/>
          </a:prstGeom>
        </p:spPr>
      </p:pic>
      <p:pic>
        <p:nvPicPr>
          <p:cNvPr id="7" name="Image 6"/>
          <p:cNvPicPr>
            <a:picLocks noChangeAspect="1"/>
          </p:cNvPicPr>
          <p:nvPr/>
        </p:nvPicPr>
        <p:blipFill>
          <a:blip r:embed="rId3"/>
          <a:stretch>
            <a:fillRect/>
          </a:stretch>
        </p:blipFill>
        <p:spPr>
          <a:xfrm>
            <a:off x="7245753" y="1015055"/>
            <a:ext cx="4721356" cy="2019475"/>
          </a:xfrm>
          <a:prstGeom prst="rect">
            <a:avLst/>
          </a:prstGeom>
        </p:spPr>
      </p:pic>
    </p:spTree>
    <p:extLst>
      <p:ext uri="{BB962C8B-B14F-4D97-AF65-F5344CB8AC3E}">
        <p14:creationId xmlns:p14="http://schemas.microsoft.com/office/powerpoint/2010/main" val="4175626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24223" y="544454"/>
            <a:ext cx="9029218" cy="1293028"/>
          </a:xfrm>
        </p:spPr>
        <p:txBody>
          <a:bodyPr/>
          <a:lstStyle/>
          <a:p>
            <a:r>
              <a:rPr lang="en-US" b="1" dirty="0"/>
              <a:t>Single-Shot EPI vs. Multi-Shot EPI</a:t>
            </a:r>
            <a:endParaRPr lang="fr-FR" b="1" dirty="0"/>
          </a:p>
        </p:txBody>
      </p:sp>
      <p:sp>
        <p:nvSpPr>
          <p:cNvPr id="5" name="Rectangle 2"/>
          <p:cNvSpPr>
            <a:spLocks noGrp="1" noChangeArrowheads="1"/>
          </p:cNvSpPr>
          <p:nvPr>
            <p:ph idx="1"/>
          </p:nvPr>
        </p:nvSpPr>
        <p:spPr bwMode="auto">
          <a:xfrm>
            <a:off x="208344" y="1458111"/>
            <a:ext cx="11729013" cy="530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dirty="0" smtClean="0">
                <a:ln>
                  <a:noFill/>
                </a:ln>
                <a:solidFill>
                  <a:schemeClr val="tx1"/>
                </a:solidFill>
                <a:effectLst/>
                <a:latin typeface="Arial" panose="020B0604020202020204" pitchFamily="34" charset="0"/>
              </a:rPr>
              <a:t>Single-</a:t>
            </a:r>
            <a:r>
              <a:rPr kumimoji="0" lang="fr-FR" altLang="fr-FR" sz="1800" b="1" i="0" u="none" strike="noStrike" cap="none" normalizeH="0" baseline="0" dirty="0" err="1" smtClean="0">
                <a:ln>
                  <a:noFill/>
                </a:ln>
                <a:solidFill>
                  <a:schemeClr val="tx1"/>
                </a:solidFill>
                <a:effectLst/>
                <a:latin typeface="Arial" panose="020B0604020202020204" pitchFamily="34" charset="0"/>
              </a:rPr>
              <a:t>Shot</a:t>
            </a:r>
            <a:r>
              <a:rPr kumimoji="0" lang="fr-FR" altLang="fr-FR" sz="1800" b="1" i="0" u="none" strike="noStrike" cap="none" normalizeH="0" baseline="0" dirty="0" smtClean="0">
                <a:ln>
                  <a:noFill/>
                </a:ln>
                <a:solidFill>
                  <a:schemeClr val="tx1"/>
                </a:solidFill>
                <a:effectLst/>
                <a:latin typeface="Arial" panose="020B0604020202020204" pitchFamily="34" charset="0"/>
              </a:rPr>
              <a:t> EPI</a:t>
            </a:r>
            <a:r>
              <a:rPr kumimoji="0" lang="fr-FR" altLang="fr-FR" sz="1800" b="0" i="0" u="none" strike="noStrike" cap="none" normalizeH="0" baseline="0" dirty="0" smtClean="0">
                <a:ln>
                  <a:noFill/>
                </a:ln>
                <a:solidFill>
                  <a:schemeClr val="tx1"/>
                </a:solidFill>
                <a:effectLst/>
                <a:latin typeface="Arial" panose="020B0604020202020204" pitchFamily="34" charset="0"/>
              </a:rPr>
              <a:t>: The </a:t>
            </a:r>
            <a:r>
              <a:rPr kumimoji="0" lang="fr-FR" altLang="fr-FR" sz="1800" b="0" i="0" u="none" strike="noStrike" cap="none" normalizeH="0" baseline="0" dirty="0" err="1" smtClean="0">
                <a:ln>
                  <a:noFill/>
                </a:ln>
                <a:solidFill>
                  <a:schemeClr val="tx1"/>
                </a:solidFill>
                <a:effectLst/>
                <a:latin typeface="Arial" panose="020B0604020202020204" pitchFamily="34" charset="0"/>
              </a:rPr>
              <a:t>entire</a:t>
            </a:r>
            <a:r>
              <a:rPr kumimoji="0" lang="fr-FR" altLang="fr-FR" sz="1800" b="0" i="0" u="none" strike="noStrike" cap="none" normalizeH="0" baseline="0" dirty="0" smtClean="0">
                <a:ln>
                  <a:noFill/>
                </a:ln>
                <a:solidFill>
                  <a:schemeClr val="tx1"/>
                </a:solidFill>
                <a:effectLst/>
                <a:latin typeface="Arial" panose="020B0604020202020204" pitchFamily="34" charset="0"/>
              </a:rPr>
              <a:t> k-</a:t>
            </a:r>
            <a:r>
              <a:rPr kumimoji="0" lang="fr-FR" altLang="fr-FR" sz="1800" b="0" i="0" u="none" strike="noStrike" cap="none" normalizeH="0" baseline="0" dirty="0" err="1" smtClean="0">
                <a:ln>
                  <a:noFill/>
                </a:ln>
                <a:solidFill>
                  <a:schemeClr val="tx1"/>
                </a:solidFill>
                <a:effectLst/>
                <a:latin typeface="Arial" panose="020B0604020202020204" pitchFamily="34" charset="0"/>
              </a:rPr>
              <a:t>space</a:t>
            </a:r>
            <a:r>
              <a:rPr kumimoji="0" lang="fr-FR" altLang="fr-FR" sz="1800" b="0" i="0" u="none" strike="noStrike" cap="none" normalizeH="0" baseline="0" dirty="0" smtClean="0">
                <a:ln>
                  <a:noFill/>
                </a:ln>
                <a:solidFill>
                  <a:schemeClr val="tx1"/>
                </a:solidFill>
                <a:effectLst/>
                <a:latin typeface="Arial" panose="020B0604020202020204" pitchFamily="34" charset="0"/>
              </a:rPr>
              <a:t> </a:t>
            </a:r>
            <a:r>
              <a:rPr kumimoji="0" lang="fr-FR" altLang="fr-FR" sz="1800" b="0" i="0" u="none" strike="noStrike" cap="none" normalizeH="0" baseline="0" dirty="0" err="1" smtClean="0">
                <a:ln>
                  <a:noFill/>
                </a:ln>
                <a:solidFill>
                  <a:schemeClr val="tx1"/>
                </a:solidFill>
                <a:effectLst/>
                <a:latin typeface="Arial" panose="020B0604020202020204" pitchFamily="34" charset="0"/>
              </a:rPr>
              <a:t>is</a:t>
            </a:r>
            <a:r>
              <a:rPr kumimoji="0" lang="fr-FR" altLang="fr-FR" sz="1800" b="0" i="0" u="none" strike="noStrike" cap="none" normalizeH="0" baseline="0" dirty="0" smtClean="0">
                <a:ln>
                  <a:noFill/>
                </a:ln>
                <a:solidFill>
                  <a:schemeClr val="tx1"/>
                </a:solidFill>
                <a:effectLst/>
                <a:latin typeface="Arial" panose="020B0604020202020204" pitchFamily="34" charset="0"/>
              </a:rPr>
              <a:t> </a:t>
            </a:r>
            <a:r>
              <a:rPr kumimoji="0" lang="fr-FR" altLang="fr-FR" sz="1800" b="0" i="0" u="none" strike="noStrike" cap="none" normalizeH="0" baseline="0" dirty="0" err="1" smtClean="0">
                <a:ln>
                  <a:noFill/>
                </a:ln>
                <a:solidFill>
                  <a:schemeClr val="tx1"/>
                </a:solidFill>
                <a:effectLst/>
                <a:latin typeface="Arial" panose="020B0604020202020204" pitchFamily="34" charset="0"/>
              </a:rPr>
              <a:t>acquired</a:t>
            </a:r>
            <a:r>
              <a:rPr kumimoji="0" lang="fr-FR" altLang="fr-FR" sz="1800" b="0" i="0" u="none" strike="noStrike" cap="none" normalizeH="0" baseline="0" dirty="0" smtClean="0">
                <a:ln>
                  <a:noFill/>
                </a:ln>
                <a:solidFill>
                  <a:schemeClr val="tx1"/>
                </a:solidFill>
                <a:effectLst/>
                <a:latin typeface="Arial" panose="020B0604020202020204" pitchFamily="34" charset="0"/>
              </a:rPr>
              <a:t> in one go (or “</a:t>
            </a:r>
            <a:r>
              <a:rPr kumimoji="0" lang="fr-FR" altLang="fr-FR" sz="1800" b="0" i="0" u="none" strike="noStrike" cap="none" normalizeH="0" baseline="0" dirty="0" err="1" smtClean="0">
                <a:ln>
                  <a:noFill/>
                </a:ln>
                <a:solidFill>
                  <a:schemeClr val="tx1"/>
                </a:solidFill>
                <a:effectLst/>
                <a:latin typeface="Arial" panose="020B0604020202020204" pitchFamily="34" charset="0"/>
              </a:rPr>
              <a:t>shot</a:t>
            </a:r>
            <a:r>
              <a:rPr kumimoji="0" lang="fr-FR" altLang="fr-FR" sz="1800" b="0" i="0" u="none" strike="noStrike" cap="none" normalizeH="0" baseline="0" dirty="0" smtClean="0">
                <a:ln>
                  <a:noFill/>
                </a:ln>
                <a:solidFill>
                  <a:schemeClr val="tx1"/>
                </a:solidFill>
                <a:effectLst/>
                <a:latin typeface="Arial" panose="020B0604020202020204" pitchFamily="34" charset="0"/>
              </a:rPr>
              <a:t>”) </a:t>
            </a:r>
            <a:r>
              <a:rPr kumimoji="0" lang="fr-FR" altLang="fr-FR" sz="1800" b="0" i="0" u="none" strike="noStrike" cap="none" normalizeH="0" baseline="0" dirty="0" err="1" smtClean="0">
                <a:ln>
                  <a:noFill/>
                </a:ln>
                <a:solidFill>
                  <a:schemeClr val="tx1"/>
                </a:solidFill>
                <a:effectLst/>
                <a:latin typeface="Arial" panose="020B0604020202020204" pitchFamily="34" charset="0"/>
              </a:rPr>
              <a:t>following</a:t>
            </a:r>
            <a:r>
              <a:rPr kumimoji="0" lang="fr-FR" altLang="fr-FR" sz="1800" b="0" i="0" u="none" strike="noStrike" cap="none" normalizeH="0" baseline="0" dirty="0" smtClean="0">
                <a:ln>
                  <a:noFill/>
                </a:ln>
                <a:solidFill>
                  <a:schemeClr val="tx1"/>
                </a:solidFill>
                <a:effectLst/>
                <a:latin typeface="Arial" panose="020B0604020202020204" pitchFamily="34" charset="0"/>
              </a:rPr>
              <a:t> a single RF excitation pulse. </a:t>
            </a:r>
          </a:p>
          <a:p>
            <a:pPr marL="0" marR="0" lvl="0" indent="0" algn="l" defTabSz="914400" rtl="0" eaLnBrk="0" fontAlgn="base" latinLnBrk="0" hangingPunct="0">
              <a:lnSpc>
                <a:spcPct val="100000"/>
              </a:lnSpc>
              <a:spcBef>
                <a:spcPct val="0"/>
              </a:spcBef>
              <a:spcAft>
                <a:spcPct val="0"/>
              </a:spcAft>
              <a:buClrTx/>
              <a:buSzTx/>
              <a:buNone/>
              <a:tabLst/>
            </a:pPr>
            <a:r>
              <a:rPr kumimoji="0" lang="fr-FR" altLang="fr-FR" sz="1800" b="0" i="0" u="none" strike="noStrike" cap="none" normalizeH="0" baseline="0" dirty="0" smtClean="0">
                <a:ln>
                  <a:noFill/>
                </a:ln>
                <a:solidFill>
                  <a:schemeClr val="tx1"/>
                </a:solidFill>
                <a:effectLst/>
                <a:latin typeface="Arial" panose="020B0604020202020204" pitchFamily="34" charset="0"/>
              </a:rPr>
              <a:t>This </a:t>
            </a:r>
            <a:r>
              <a:rPr kumimoji="0" lang="fr-FR" altLang="fr-FR" sz="1800" b="0" i="0" u="none" strike="noStrike" cap="none" normalizeH="0" baseline="0" dirty="0" err="1" smtClean="0">
                <a:ln>
                  <a:noFill/>
                </a:ln>
                <a:solidFill>
                  <a:schemeClr val="tx1"/>
                </a:solidFill>
                <a:effectLst/>
                <a:latin typeface="Arial" panose="020B0604020202020204" pitchFamily="34" charset="0"/>
              </a:rPr>
              <a:t>approach</a:t>
            </a:r>
            <a:r>
              <a:rPr kumimoji="0" lang="fr-FR" altLang="fr-FR" sz="1800" b="0" i="0" u="none" strike="noStrike" cap="none" normalizeH="0" baseline="0" dirty="0" smtClean="0">
                <a:ln>
                  <a:noFill/>
                </a:ln>
                <a:solidFill>
                  <a:schemeClr val="tx1"/>
                </a:solidFill>
                <a:effectLst/>
                <a:latin typeface="Arial" panose="020B0604020202020204" pitchFamily="34" charset="0"/>
              </a:rPr>
              <a:t> </a:t>
            </a:r>
            <a:r>
              <a:rPr kumimoji="0" lang="fr-FR" altLang="fr-FR" sz="1800" b="0" i="0" u="none" strike="noStrike" cap="none" normalizeH="0" baseline="0" dirty="0" err="1" smtClean="0">
                <a:ln>
                  <a:noFill/>
                </a:ln>
                <a:solidFill>
                  <a:schemeClr val="tx1"/>
                </a:solidFill>
                <a:effectLst/>
                <a:latin typeface="Arial" panose="020B0604020202020204" pitchFamily="34" charset="0"/>
              </a:rPr>
              <a:t>is</a:t>
            </a:r>
            <a:r>
              <a:rPr kumimoji="0" lang="fr-FR" altLang="fr-FR" sz="1800" b="0" i="0" u="none" strike="noStrike" cap="none" normalizeH="0" baseline="0" dirty="0" smtClean="0">
                <a:ln>
                  <a:noFill/>
                </a:ln>
                <a:solidFill>
                  <a:schemeClr val="tx1"/>
                </a:solidFill>
                <a:effectLst/>
                <a:latin typeface="Arial" panose="020B0604020202020204" pitchFamily="34" charset="0"/>
              </a:rPr>
              <a:t> the </a:t>
            </a:r>
            <a:r>
              <a:rPr kumimoji="0" lang="fr-FR" altLang="fr-FR" sz="1800" b="0" i="0" u="none" strike="noStrike" cap="none" normalizeH="0" baseline="0" dirty="0" err="1" smtClean="0">
                <a:ln>
                  <a:noFill/>
                </a:ln>
                <a:solidFill>
                  <a:schemeClr val="tx1"/>
                </a:solidFill>
                <a:effectLst/>
                <a:latin typeface="Arial" panose="020B0604020202020204" pitchFamily="34" charset="0"/>
              </a:rPr>
              <a:t>fastest</a:t>
            </a:r>
            <a:r>
              <a:rPr kumimoji="0" lang="fr-FR" altLang="fr-FR" sz="1800" b="0" i="0" u="none" strike="noStrike" cap="none" normalizeH="0" baseline="0" dirty="0" smtClean="0">
                <a:ln>
                  <a:noFill/>
                </a:ln>
                <a:solidFill>
                  <a:schemeClr val="tx1"/>
                </a:solidFill>
                <a:effectLst/>
                <a:latin typeface="Arial" panose="020B0604020202020204" pitchFamily="34" charset="0"/>
              </a:rPr>
              <a:t> and </a:t>
            </a:r>
            <a:r>
              <a:rPr kumimoji="0" lang="fr-FR" altLang="fr-FR" sz="1800" b="0" i="0" u="none" strike="noStrike" cap="none" normalizeH="0" baseline="0" dirty="0" err="1" smtClean="0">
                <a:ln>
                  <a:noFill/>
                </a:ln>
                <a:solidFill>
                  <a:schemeClr val="tx1"/>
                </a:solidFill>
                <a:effectLst/>
                <a:latin typeface="Arial" panose="020B0604020202020204" pitchFamily="34" charset="0"/>
              </a:rPr>
              <a:t>enables</a:t>
            </a:r>
            <a:r>
              <a:rPr kumimoji="0" lang="fr-FR" altLang="fr-FR" sz="1800" b="0" i="0" u="none" strike="noStrike" cap="none" normalizeH="0" baseline="0" dirty="0" smtClean="0">
                <a:ln>
                  <a:noFill/>
                </a:ln>
                <a:solidFill>
                  <a:schemeClr val="tx1"/>
                </a:solidFill>
                <a:effectLst/>
                <a:latin typeface="Arial" panose="020B0604020202020204" pitchFamily="34" charset="0"/>
              </a:rPr>
              <a:t> </a:t>
            </a:r>
            <a:r>
              <a:rPr kumimoji="0" lang="fr-FR" altLang="fr-FR" sz="1800" b="0" i="0" u="none" strike="noStrike" cap="none" normalizeH="0" baseline="0" dirty="0" err="1" smtClean="0">
                <a:ln>
                  <a:noFill/>
                </a:ln>
                <a:solidFill>
                  <a:schemeClr val="tx1"/>
                </a:solidFill>
                <a:effectLst/>
                <a:latin typeface="Arial" panose="020B0604020202020204" pitchFamily="34" charset="0"/>
              </a:rPr>
              <a:t>capturing</a:t>
            </a:r>
            <a:r>
              <a:rPr kumimoji="0" lang="fr-FR" altLang="fr-FR" sz="1800" b="0" i="0" u="none" strike="noStrike" cap="none" normalizeH="0" baseline="0" dirty="0" smtClean="0">
                <a:ln>
                  <a:noFill/>
                </a:ln>
                <a:solidFill>
                  <a:schemeClr val="tx1"/>
                </a:solidFill>
                <a:effectLst/>
                <a:latin typeface="Arial" panose="020B0604020202020204" pitchFamily="34" charset="0"/>
              </a:rPr>
              <a:t> an image in </a:t>
            </a:r>
            <a:r>
              <a:rPr kumimoji="0" lang="fr-FR" altLang="fr-FR" sz="1800" b="0" i="0" u="none" strike="noStrike" cap="none" normalizeH="0" baseline="0" dirty="0" err="1" smtClean="0">
                <a:ln>
                  <a:noFill/>
                </a:ln>
                <a:solidFill>
                  <a:schemeClr val="tx1"/>
                </a:solidFill>
                <a:effectLst/>
                <a:latin typeface="Arial" panose="020B0604020202020204" pitchFamily="34" charset="0"/>
              </a:rPr>
              <a:t>milliseconds</a:t>
            </a:r>
            <a:r>
              <a:rPr kumimoji="0" lang="fr-FR" altLang="fr-FR" sz="1800" b="0" i="0" u="none" strike="noStrike" cap="none" normalizeH="0" baseline="0" dirty="0" smtClean="0">
                <a:ln>
                  <a:noFill/>
                </a:ln>
                <a:solidFill>
                  <a:schemeClr val="tx1"/>
                </a:solidFill>
                <a:effectLst/>
                <a:latin typeface="Arial" panose="020B0604020202020204" pitchFamily="34" charset="0"/>
              </a:rPr>
              <a:t>, but </a:t>
            </a:r>
            <a:r>
              <a:rPr kumimoji="0" lang="fr-FR" altLang="fr-FR" sz="1800" b="0" i="0" u="none" strike="noStrike" cap="none" normalizeH="0" baseline="0" dirty="0" err="1" smtClean="0">
                <a:ln>
                  <a:noFill/>
                </a:ln>
                <a:solidFill>
                  <a:schemeClr val="tx1"/>
                </a:solidFill>
                <a:effectLst/>
                <a:latin typeface="Arial" panose="020B0604020202020204" pitchFamily="34" charset="0"/>
              </a:rPr>
              <a:t>is</a:t>
            </a:r>
            <a:r>
              <a:rPr kumimoji="0" lang="fr-FR" altLang="fr-FR" sz="1800" b="0" i="0" u="none" strike="noStrike" cap="none" normalizeH="0" baseline="0" dirty="0" smtClean="0">
                <a:ln>
                  <a:noFill/>
                </a:ln>
                <a:solidFill>
                  <a:schemeClr val="tx1"/>
                </a:solidFill>
                <a:effectLst/>
                <a:latin typeface="Arial" panose="020B0604020202020204" pitchFamily="34" charset="0"/>
              </a:rPr>
              <a:t> more susceptible to </a:t>
            </a:r>
            <a:r>
              <a:rPr kumimoji="0" lang="fr-FR" altLang="fr-FR" sz="1800" b="0" i="0" u="none" strike="noStrike" cap="none" normalizeH="0" baseline="0" dirty="0" err="1" smtClean="0">
                <a:ln>
                  <a:noFill/>
                </a:ln>
                <a:solidFill>
                  <a:schemeClr val="tx1"/>
                </a:solidFill>
                <a:effectLst/>
                <a:latin typeface="Arial" panose="020B0604020202020204" pitchFamily="34" charset="0"/>
              </a:rPr>
              <a:t>artifacts</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fr-FR" altLang="fr-FR" sz="1800" b="0" i="0" u="none" strike="noStrike" cap="none" normalizeH="0" baseline="0" dirty="0" smtClean="0">
                <a:ln>
                  <a:noFill/>
                </a:ln>
                <a:solidFill>
                  <a:schemeClr val="tx1"/>
                </a:solidFill>
                <a:effectLst/>
                <a:latin typeface="Arial" panose="020B0604020202020204" pitchFamily="34" charset="0"/>
              </a:rPr>
              <a:t> and </a:t>
            </a:r>
            <a:r>
              <a:rPr kumimoji="0" lang="fr-FR" altLang="fr-FR" sz="1800" b="0" i="0" u="none" strike="noStrike" cap="none" normalizeH="0" baseline="0" dirty="0" err="1" smtClean="0">
                <a:ln>
                  <a:noFill/>
                </a:ln>
                <a:solidFill>
                  <a:schemeClr val="tx1"/>
                </a:solidFill>
                <a:effectLst/>
                <a:latin typeface="Arial" panose="020B0604020202020204" pitchFamily="34" charset="0"/>
              </a:rPr>
              <a:t>distortions</a:t>
            </a:r>
            <a:r>
              <a:rPr kumimoji="0" lang="fr-FR" altLang="fr-FR" sz="1800" b="0" i="0" u="none" strike="noStrike" cap="none" normalizeH="0" baseline="0" dirty="0" smtClean="0">
                <a:ln>
                  <a:noFill/>
                </a:ln>
                <a:solidFill>
                  <a:schemeClr val="tx1"/>
                </a:solidFill>
                <a:effectLst/>
                <a:latin typeface="Arial" panose="020B0604020202020204" pitchFamily="34" charset="0"/>
              </a:rPr>
              <a:t> due to </a:t>
            </a:r>
            <a:r>
              <a:rPr kumimoji="0" lang="fr-FR" altLang="fr-FR" sz="1800" b="0" i="0" u="none" strike="noStrike" cap="none" normalizeH="0" baseline="0" dirty="0" err="1" smtClean="0">
                <a:ln>
                  <a:noFill/>
                </a:ln>
                <a:solidFill>
                  <a:schemeClr val="tx1"/>
                </a:solidFill>
                <a:effectLst/>
                <a:latin typeface="Arial" panose="020B0604020202020204" pitchFamily="34" charset="0"/>
              </a:rPr>
              <a:t>magnetic</a:t>
            </a:r>
            <a:r>
              <a:rPr kumimoji="0" lang="fr-FR" altLang="fr-FR" sz="1800" b="0" i="0" u="none" strike="noStrike" cap="none" normalizeH="0" baseline="0" dirty="0" smtClean="0">
                <a:ln>
                  <a:noFill/>
                </a:ln>
                <a:solidFill>
                  <a:schemeClr val="tx1"/>
                </a:solidFill>
                <a:effectLst/>
                <a:latin typeface="Arial" panose="020B0604020202020204" pitchFamily="34" charset="0"/>
              </a:rPr>
              <a:t> </a:t>
            </a:r>
            <a:r>
              <a:rPr kumimoji="0" lang="fr-FR" altLang="fr-FR" sz="1800" b="0" i="0" u="none" strike="noStrike" cap="none" normalizeH="0" baseline="0" dirty="0" err="1" smtClean="0">
                <a:ln>
                  <a:noFill/>
                </a:ln>
                <a:solidFill>
                  <a:schemeClr val="tx1"/>
                </a:solidFill>
                <a:effectLst/>
                <a:latin typeface="Arial" panose="020B0604020202020204" pitchFamily="34" charset="0"/>
              </a:rPr>
              <a:t>field</a:t>
            </a:r>
            <a:r>
              <a:rPr kumimoji="0" lang="fr-FR" altLang="fr-FR" sz="1800" b="0" i="0" u="none" strike="noStrike" cap="none" normalizeH="0" baseline="0" dirty="0" smtClean="0">
                <a:ln>
                  <a:noFill/>
                </a:ln>
                <a:solidFill>
                  <a:schemeClr val="tx1"/>
                </a:solidFill>
                <a:effectLst/>
                <a:latin typeface="Arial" panose="020B0604020202020204" pitchFamily="34" charset="0"/>
              </a:rPr>
              <a:t> </a:t>
            </a:r>
            <a:r>
              <a:rPr kumimoji="0" lang="fr-FR" altLang="fr-FR" sz="1800" b="0" i="0" u="none" strike="noStrike" cap="none" normalizeH="0" baseline="0" dirty="0" err="1" smtClean="0">
                <a:ln>
                  <a:noFill/>
                </a:ln>
                <a:solidFill>
                  <a:schemeClr val="tx1"/>
                </a:solidFill>
                <a:effectLst/>
                <a:latin typeface="Arial" panose="020B0604020202020204" pitchFamily="34" charset="0"/>
              </a:rPr>
              <a:t>inhomogeneities</a:t>
            </a:r>
            <a:r>
              <a:rPr kumimoji="0" lang="fr-FR" altLang="fr-FR" sz="1800" b="0" i="0" u="none" strike="noStrike" cap="none" normalizeH="0" baseline="0" dirty="0" smtClean="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dirty="0" smtClean="0">
                <a:ln>
                  <a:noFill/>
                </a:ln>
                <a:solidFill>
                  <a:schemeClr val="tx1"/>
                </a:solidFill>
                <a:effectLst/>
                <a:latin typeface="Arial" panose="020B0604020202020204" pitchFamily="34" charset="0"/>
              </a:rPr>
              <a:t>Multi-</a:t>
            </a:r>
            <a:r>
              <a:rPr kumimoji="0" lang="fr-FR" altLang="fr-FR" sz="1800" b="1" i="0" u="none" strike="noStrike" cap="none" normalizeH="0" baseline="0" dirty="0" err="1" smtClean="0">
                <a:ln>
                  <a:noFill/>
                </a:ln>
                <a:solidFill>
                  <a:schemeClr val="tx1"/>
                </a:solidFill>
                <a:effectLst/>
                <a:latin typeface="Arial" panose="020B0604020202020204" pitchFamily="34" charset="0"/>
              </a:rPr>
              <a:t>Shot</a:t>
            </a:r>
            <a:r>
              <a:rPr kumimoji="0" lang="fr-FR" altLang="fr-FR" sz="1800" b="1" i="0" u="none" strike="noStrike" cap="none" normalizeH="0" baseline="0" dirty="0" smtClean="0">
                <a:ln>
                  <a:noFill/>
                </a:ln>
                <a:solidFill>
                  <a:schemeClr val="tx1"/>
                </a:solidFill>
                <a:effectLst/>
                <a:latin typeface="Arial" panose="020B0604020202020204" pitchFamily="34" charset="0"/>
              </a:rPr>
              <a:t> EPI</a:t>
            </a:r>
            <a:r>
              <a:rPr kumimoji="0" lang="fr-FR" altLang="fr-FR" sz="1800" b="0" i="0" u="none" strike="noStrike" cap="none" normalizeH="0" baseline="0" dirty="0" smtClean="0">
                <a:ln>
                  <a:noFill/>
                </a:ln>
                <a:solidFill>
                  <a:schemeClr val="tx1"/>
                </a:solidFill>
                <a:effectLst/>
                <a:latin typeface="Arial" panose="020B0604020202020204" pitchFamily="34" charset="0"/>
              </a:rPr>
              <a:t>: </a:t>
            </a:r>
            <a:r>
              <a:rPr kumimoji="0" lang="fr-FR" altLang="fr-FR" sz="1800" b="0" i="0" u="none" strike="noStrike" cap="none" normalizeH="0" baseline="0" dirty="0" err="1" smtClean="0">
                <a:ln>
                  <a:noFill/>
                </a:ln>
                <a:solidFill>
                  <a:schemeClr val="tx1"/>
                </a:solidFill>
                <a:effectLst/>
                <a:latin typeface="Arial" panose="020B0604020202020204" pitchFamily="34" charset="0"/>
              </a:rPr>
              <a:t>Instead</a:t>
            </a:r>
            <a:r>
              <a:rPr kumimoji="0" lang="fr-FR" altLang="fr-FR" sz="1800" b="0" i="0" u="none" strike="noStrike" cap="none" normalizeH="0" baseline="0" dirty="0" smtClean="0">
                <a:ln>
                  <a:noFill/>
                </a:ln>
                <a:solidFill>
                  <a:schemeClr val="tx1"/>
                </a:solidFill>
                <a:effectLst/>
                <a:latin typeface="Arial" panose="020B0604020202020204" pitchFamily="34" charset="0"/>
              </a:rPr>
              <a:t> of </a:t>
            </a:r>
            <a:r>
              <a:rPr kumimoji="0" lang="fr-FR" altLang="fr-FR" sz="1800" b="0" i="0" u="none" strike="noStrike" cap="none" normalizeH="0" baseline="0" dirty="0" err="1" smtClean="0">
                <a:ln>
                  <a:noFill/>
                </a:ln>
                <a:solidFill>
                  <a:schemeClr val="tx1"/>
                </a:solidFill>
                <a:effectLst/>
                <a:latin typeface="Arial" panose="020B0604020202020204" pitchFamily="34" charset="0"/>
              </a:rPr>
              <a:t>capturing</a:t>
            </a:r>
            <a:r>
              <a:rPr kumimoji="0" lang="fr-FR" altLang="fr-FR" sz="1800" b="0" i="0" u="none" strike="noStrike" cap="none" normalizeH="0" baseline="0" dirty="0" smtClean="0">
                <a:ln>
                  <a:noFill/>
                </a:ln>
                <a:solidFill>
                  <a:schemeClr val="tx1"/>
                </a:solidFill>
                <a:effectLst/>
                <a:latin typeface="Arial" panose="020B0604020202020204" pitchFamily="34" charset="0"/>
              </a:rPr>
              <a:t> all k-</a:t>
            </a:r>
            <a:r>
              <a:rPr kumimoji="0" lang="fr-FR" altLang="fr-FR" sz="1800" b="0" i="0" u="none" strike="noStrike" cap="none" normalizeH="0" baseline="0" dirty="0" err="1" smtClean="0">
                <a:ln>
                  <a:noFill/>
                </a:ln>
                <a:solidFill>
                  <a:schemeClr val="tx1"/>
                </a:solidFill>
                <a:effectLst/>
                <a:latin typeface="Arial" panose="020B0604020202020204" pitchFamily="34" charset="0"/>
              </a:rPr>
              <a:t>space</a:t>
            </a:r>
            <a:r>
              <a:rPr kumimoji="0" lang="fr-FR" altLang="fr-FR" sz="1800" b="0" i="0" u="none" strike="noStrike" cap="none" normalizeH="0" baseline="0" dirty="0" smtClean="0">
                <a:ln>
                  <a:noFill/>
                </a:ln>
                <a:solidFill>
                  <a:schemeClr val="tx1"/>
                </a:solidFill>
                <a:effectLst/>
                <a:latin typeface="Arial" panose="020B0604020202020204" pitchFamily="34" charset="0"/>
              </a:rPr>
              <a:t> </a:t>
            </a:r>
            <a:r>
              <a:rPr kumimoji="0" lang="fr-FR" altLang="fr-FR" sz="1800" b="0" i="0" u="none" strike="noStrike" cap="none" normalizeH="0" baseline="0" dirty="0" err="1" smtClean="0">
                <a:ln>
                  <a:noFill/>
                </a:ln>
                <a:solidFill>
                  <a:schemeClr val="tx1"/>
                </a:solidFill>
                <a:effectLst/>
                <a:latin typeface="Arial" panose="020B0604020202020204" pitchFamily="34" charset="0"/>
              </a:rPr>
              <a:t>lines</a:t>
            </a:r>
            <a:r>
              <a:rPr kumimoji="0" lang="fr-FR" altLang="fr-FR" sz="1800" b="0" i="0" u="none" strike="noStrike" cap="none" normalizeH="0" baseline="0" dirty="0" smtClean="0">
                <a:ln>
                  <a:noFill/>
                </a:ln>
                <a:solidFill>
                  <a:schemeClr val="tx1"/>
                </a:solidFill>
                <a:effectLst/>
                <a:latin typeface="Arial" panose="020B0604020202020204" pitchFamily="34" charset="0"/>
              </a:rPr>
              <a:t> in a single </a:t>
            </a:r>
            <a:r>
              <a:rPr kumimoji="0" lang="fr-FR" altLang="fr-FR" sz="1800" b="0" i="0" u="none" strike="noStrike" cap="none" normalizeH="0" baseline="0" dirty="0" err="1" smtClean="0">
                <a:ln>
                  <a:noFill/>
                </a:ln>
                <a:solidFill>
                  <a:schemeClr val="tx1"/>
                </a:solidFill>
                <a:effectLst/>
                <a:latin typeface="Arial" panose="020B0604020202020204" pitchFamily="34" charset="0"/>
              </a:rPr>
              <a:t>shot</a:t>
            </a:r>
            <a:r>
              <a:rPr kumimoji="0" lang="fr-FR" altLang="fr-FR" sz="1800" b="0" i="0" u="none" strike="noStrike" cap="none" normalizeH="0" baseline="0" dirty="0" smtClean="0">
                <a:ln>
                  <a:noFill/>
                </a:ln>
                <a:solidFill>
                  <a:schemeClr val="tx1"/>
                </a:solidFill>
                <a:effectLst/>
                <a:latin typeface="Arial" panose="020B0604020202020204" pitchFamily="34" charset="0"/>
              </a:rPr>
              <a:t>, the acquisition </a:t>
            </a:r>
            <a:r>
              <a:rPr kumimoji="0" lang="fr-FR" altLang="fr-FR" sz="1800" b="0" i="0" u="none" strike="noStrike" cap="none" normalizeH="0" baseline="0" dirty="0" err="1" smtClean="0">
                <a:ln>
                  <a:noFill/>
                </a:ln>
                <a:solidFill>
                  <a:schemeClr val="tx1"/>
                </a:solidFill>
                <a:effectLst/>
                <a:latin typeface="Arial" panose="020B0604020202020204" pitchFamily="34" charset="0"/>
              </a:rPr>
              <a:t>is</a:t>
            </a:r>
            <a:r>
              <a:rPr kumimoji="0" lang="fr-FR" altLang="fr-FR" sz="1800" b="0" i="0" u="none" strike="noStrike" cap="none" normalizeH="0" baseline="0" dirty="0" smtClean="0">
                <a:ln>
                  <a:noFill/>
                </a:ln>
                <a:solidFill>
                  <a:schemeClr val="tx1"/>
                </a:solidFill>
                <a:effectLst/>
                <a:latin typeface="Arial" panose="020B0604020202020204" pitchFamily="34" charset="0"/>
              </a:rPr>
              <a:t> </a:t>
            </a:r>
            <a:r>
              <a:rPr kumimoji="0" lang="fr-FR" altLang="fr-FR" sz="1800" b="0" i="0" u="none" strike="noStrike" cap="none" normalizeH="0" baseline="0" dirty="0" err="1" smtClean="0">
                <a:ln>
                  <a:noFill/>
                </a:ln>
                <a:solidFill>
                  <a:schemeClr val="tx1"/>
                </a:solidFill>
                <a:effectLst/>
                <a:latin typeface="Arial" panose="020B0604020202020204" pitchFamily="34" charset="0"/>
              </a:rPr>
              <a:t>divided</a:t>
            </a:r>
            <a:r>
              <a:rPr kumimoji="0" lang="fr-FR" altLang="fr-FR" sz="1800" b="0" i="0" u="none" strike="noStrike" cap="none" normalizeH="0" baseline="0" dirty="0" smtClean="0">
                <a:ln>
                  <a:noFill/>
                </a:ln>
                <a:solidFill>
                  <a:schemeClr val="tx1"/>
                </a:solidFill>
                <a:effectLst/>
                <a:latin typeface="Arial" panose="020B0604020202020204" pitchFamily="34" charset="0"/>
              </a:rPr>
              <a:t> </a:t>
            </a:r>
            <a:r>
              <a:rPr kumimoji="0" lang="fr-FR" altLang="fr-FR" sz="1800" b="0" i="0" u="none" strike="noStrike" cap="none" normalizeH="0" baseline="0" dirty="0" err="1" smtClean="0">
                <a:ln>
                  <a:noFill/>
                </a:ln>
                <a:solidFill>
                  <a:schemeClr val="tx1"/>
                </a:solidFill>
                <a:effectLst/>
                <a:latin typeface="Arial" panose="020B0604020202020204" pitchFamily="34" charset="0"/>
              </a:rPr>
              <a:t>into</a:t>
            </a:r>
            <a:r>
              <a:rPr kumimoji="0" lang="fr-FR" altLang="fr-FR" sz="1800" b="0" i="0" u="none" strike="noStrike" cap="none" normalizeH="0" baseline="0" dirty="0" smtClean="0">
                <a:ln>
                  <a:noFill/>
                </a:ln>
                <a:solidFill>
                  <a:schemeClr val="tx1"/>
                </a:solidFill>
                <a:effectLst/>
                <a:latin typeface="Arial" panose="020B0604020202020204" pitchFamily="34" charset="0"/>
              </a:rPr>
              <a:t> multiple </a:t>
            </a:r>
            <a:r>
              <a:rPr kumimoji="0" lang="fr-FR" altLang="fr-FR" sz="1800" b="0" i="0" u="none" strike="noStrike" cap="none" normalizeH="0" baseline="0" dirty="0" err="1" smtClean="0">
                <a:ln>
                  <a:noFill/>
                </a:ln>
                <a:solidFill>
                  <a:schemeClr val="tx1"/>
                </a:solidFill>
                <a:effectLst/>
                <a:latin typeface="Arial" panose="020B0604020202020204" pitchFamily="34" charset="0"/>
              </a:rPr>
              <a:t>shots</a:t>
            </a:r>
            <a:r>
              <a:rPr kumimoji="0" lang="fr-FR" altLang="fr-FR" sz="1800" b="0" i="0" u="none" strike="noStrike" cap="none" normalizeH="0" baseline="0" dirty="0" smtClean="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fr-FR" altLang="fr-FR" sz="1800" b="0" i="0" u="none" strike="noStrike" cap="none" normalizeH="0" baseline="0" dirty="0" smtClean="0">
                <a:ln>
                  <a:noFill/>
                </a:ln>
                <a:solidFill>
                  <a:schemeClr val="tx1"/>
                </a:solidFill>
                <a:effectLst/>
                <a:latin typeface="Arial" panose="020B0604020202020204" pitchFamily="34" charset="0"/>
              </a:rPr>
              <a:t> </a:t>
            </a:r>
            <a:r>
              <a:rPr kumimoji="0" lang="fr-FR" altLang="fr-FR" sz="1800" b="0" i="0" u="none" strike="noStrike" cap="none" normalizeH="0" baseline="0" dirty="0" err="1" smtClean="0">
                <a:ln>
                  <a:noFill/>
                </a:ln>
                <a:solidFill>
                  <a:schemeClr val="tx1"/>
                </a:solidFill>
                <a:effectLst/>
                <a:latin typeface="Arial" panose="020B0604020202020204" pitchFamily="34" charset="0"/>
              </a:rPr>
              <a:t>each</a:t>
            </a:r>
            <a:r>
              <a:rPr kumimoji="0" lang="fr-FR" altLang="fr-FR" sz="1800" b="0" i="0" u="none" strike="noStrike" cap="none" normalizeH="0" baseline="0" dirty="0" smtClean="0">
                <a:ln>
                  <a:noFill/>
                </a:ln>
                <a:solidFill>
                  <a:schemeClr val="tx1"/>
                </a:solidFill>
                <a:effectLst/>
                <a:latin typeface="Arial" panose="020B0604020202020204" pitchFamily="34" charset="0"/>
              </a:rPr>
              <a:t> </a:t>
            </a:r>
            <a:r>
              <a:rPr kumimoji="0" lang="fr-FR" altLang="fr-FR" sz="1800" b="0" i="0" u="none" strike="noStrike" cap="none" normalizeH="0" baseline="0" dirty="0" err="1" smtClean="0">
                <a:ln>
                  <a:noFill/>
                </a:ln>
                <a:solidFill>
                  <a:schemeClr val="tx1"/>
                </a:solidFill>
                <a:effectLst/>
                <a:latin typeface="Arial" panose="020B0604020202020204" pitchFamily="34" charset="0"/>
              </a:rPr>
              <a:t>acquiring</a:t>
            </a:r>
            <a:r>
              <a:rPr kumimoji="0" lang="fr-FR" altLang="fr-FR" sz="1800" b="0" i="0" u="none" strike="noStrike" cap="none" normalizeH="0" baseline="0" dirty="0" smtClean="0">
                <a:ln>
                  <a:noFill/>
                </a:ln>
                <a:solidFill>
                  <a:schemeClr val="tx1"/>
                </a:solidFill>
                <a:effectLst/>
                <a:latin typeface="Arial" panose="020B0604020202020204" pitchFamily="34" charset="0"/>
              </a:rPr>
              <a:t> a fraction of k-</a:t>
            </a:r>
            <a:r>
              <a:rPr kumimoji="0" lang="fr-FR" altLang="fr-FR" sz="1800" b="0" i="0" u="none" strike="noStrike" cap="none" normalizeH="0" baseline="0" dirty="0" err="1" smtClean="0">
                <a:ln>
                  <a:noFill/>
                </a:ln>
                <a:solidFill>
                  <a:schemeClr val="tx1"/>
                </a:solidFill>
                <a:effectLst/>
                <a:latin typeface="Arial" panose="020B0604020202020204" pitchFamily="34" charset="0"/>
              </a:rPr>
              <a:t>space</a:t>
            </a:r>
            <a:r>
              <a:rPr kumimoji="0" lang="fr-FR" altLang="fr-FR" sz="1800" b="0" i="0" u="none" strike="noStrike" cap="none" normalizeH="0" baseline="0" dirty="0" smtClean="0">
                <a:ln>
                  <a:noFill/>
                </a:ln>
                <a:solidFill>
                  <a:schemeClr val="tx1"/>
                </a:solidFill>
                <a:effectLst/>
                <a:latin typeface="Arial" panose="020B0604020202020204" pitchFamily="34" charset="0"/>
              </a:rPr>
              <a:t>. This </a:t>
            </a:r>
            <a:r>
              <a:rPr kumimoji="0" lang="fr-FR" altLang="fr-FR" sz="1800" b="0" i="0" u="none" strike="noStrike" cap="none" normalizeH="0" baseline="0" dirty="0" err="1" smtClean="0">
                <a:ln>
                  <a:noFill/>
                </a:ln>
                <a:solidFill>
                  <a:schemeClr val="tx1"/>
                </a:solidFill>
                <a:effectLst/>
                <a:latin typeface="Arial" panose="020B0604020202020204" pitchFamily="34" charset="0"/>
              </a:rPr>
              <a:t>improves</a:t>
            </a:r>
            <a:r>
              <a:rPr kumimoji="0" lang="fr-FR" altLang="fr-FR" sz="1800" b="0" i="0" u="none" strike="noStrike" cap="none" normalizeH="0" baseline="0" dirty="0" smtClean="0">
                <a:ln>
                  <a:noFill/>
                </a:ln>
                <a:solidFill>
                  <a:schemeClr val="tx1"/>
                </a:solidFill>
                <a:effectLst/>
                <a:latin typeface="Arial" panose="020B0604020202020204" pitchFamily="34" charset="0"/>
              </a:rPr>
              <a:t> image </a:t>
            </a:r>
            <a:r>
              <a:rPr kumimoji="0" lang="fr-FR" altLang="fr-FR" sz="1800" b="0" i="0" u="none" strike="noStrike" cap="none" normalizeH="0" baseline="0" dirty="0" err="1" smtClean="0">
                <a:ln>
                  <a:noFill/>
                </a:ln>
                <a:solidFill>
                  <a:schemeClr val="tx1"/>
                </a:solidFill>
                <a:effectLst/>
                <a:latin typeface="Arial" panose="020B0604020202020204" pitchFamily="34" charset="0"/>
              </a:rPr>
              <a:t>quality</a:t>
            </a:r>
            <a:r>
              <a:rPr kumimoji="0" lang="fr-FR" altLang="fr-FR" sz="1800" b="0" i="0" u="none" strike="noStrike" cap="none" normalizeH="0" baseline="0" dirty="0" smtClean="0">
                <a:ln>
                  <a:noFill/>
                </a:ln>
                <a:solidFill>
                  <a:schemeClr val="tx1"/>
                </a:solidFill>
                <a:effectLst/>
                <a:latin typeface="Arial" panose="020B0604020202020204" pitchFamily="34" charset="0"/>
              </a:rPr>
              <a:t> but </a:t>
            </a:r>
            <a:r>
              <a:rPr kumimoji="0" lang="fr-FR" altLang="fr-FR" sz="1800" b="0" i="0" u="none" strike="noStrike" cap="none" normalizeH="0" baseline="0" dirty="0" err="1" smtClean="0">
                <a:ln>
                  <a:noFill/>
                </a:ln>
                <a:solidFill>
                  <a:schemeClr val="tx1"/>
                </a:solidFill>
                <a:effectLst/>
                <a:latin typeface="Arial" panose="020B0604020202020204" pitchFamily="34" charset="0"/>
              </a:rPr>
              <a:t>reduces</a:t>
            </a:r>
            <a:r>
              <a:rPr kumimoji="0" lang="fr-FR" altLang="fr-FR" sz="1800" b="0" i="0" u="none" strike="noStrike" cap="none" normalizeH="0" baseline="0" dirty="0" smtClean="0">
                <a:ln>
                  <a:noFill/>
                </a:ln>
                <a:solidFill>
                  <a:schemeClr val="tx1"/>
                </a:solidFill>
                <a:effectLst/>
                <a:latin typeface="Arial" panose="020B0604020202020204" pitchFamily="34" charset="0"/>
              </a:rPr>
              <a:t> acquisition speed. </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fr-FR" altLang="fr-FR" sz="1800" dirty="0">
              <a:latin typeface="Arial" panose="020B0604020202020204" pitchFamily="34" charset="0"/>
            </a:endParaRPr>
          </a:p>
          <a:p>
            <a:r>
              <a:rPr lang="en-US" dirty="0"/>
              <a:t>Some additional vendor-specific terminology accompanies these concepts. The number of </a:t>
            </a:r>
            <a:r>
              <a:rPr lang="en-US" i="1" dirty="0"/>
              <a:t>k</a:t>
            </a:r>
            <a:r>
              <a:rPr lang="en-US" dirty="0"/>
              <a:t>-space lines (echoes) collected in a single shot is called the "Echo Train Length (ETL)" by GE and Canon; the "EPI factor" by </a:t>
            </a:r>
            <a:r>
              <a:rPr lang="en-US" dirty="0" err="1"/>
              <a:t>SIemens</a:t>
            </a:r>
            <a:r>
              <a:rPr lang="en-US" dirty="0"/>
              <a:t> and Philips; and the "shot factor" by Hitachi. The regions of </a:t>
            </a:r>
            <a:r>
              <a:rPr lang="en-US" i="1" dirty="0"/>
              <a:t>k</a:t>
            </a:r>
            <a:r>
              <a:rPr lang="en-US" dirty="0"/>
              <a:t>-space divided up by each shot of a multi-shot sequence are called </a:t>
            </a:r>
            <a:r>
              <a:rPr lang="en-US" b="1" i="1" dirty="0"/>
              <a:t>segments</a:t>
            </a:r>
            <a:r>
              <a:rPr lang="en-US" dirty="0"/>
              <a:t>. Hence it is common to refer to </a:t>
            </a:r>
            <a:r>
              <a:rPr lang="en-US" b="1" i="1" dirty="0"/>
              <a:t>lines (or views) per segment</a:t>
            </a:r>
            <a:r>
              <a:rPr lang="en-US" dirty="0"/>
              <a:t> as a measure of the intensity of </a:t>
            </a:r>
            <a:r>
              <a:rPr lang="en-US" i="1" dirty="0"/>
              <a:t>k</a:t>
            </a:r>
            <a:r>
              <a:rPr lang="en-US" dirty="0"/>
              <a:t>-space coverage.</a:t>
            </a:r>
          </a:p>
          <a:p>
            <a:r>
              <a:rPr lang="en-US" dirty="0"/>
              <a:t>In a very broad sense, a fast (turbo) spin-echo sequence with a very high turbo factor/ETL could be considered a multi-shot EPI sequence. The HASTE/SS-FSE technique is an example of this.</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86580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85800" y="1454552"/>
            <a:ext cx="10917683" cy="5019554"/>
          </a:xfrm>
          <a:prstGeom prst="rect">
            <a:avLst/>
          </a:prstGeom>
        </p:spPr>
      </p:pic>
    </p:spTree>
    <p:extLst>
      <p:ext uri="{BB962C8B-B14F-4D97-AF65-F5344CB8AC3E}">
        <p14:creationId xmlns:p14="http://schemas.microsoft.com/office/powerpoint/2010/main" val="1578181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617701" y="2311015"/>
            <a:ext cx="11392016" cy="3498168"/>
          </a:xfrm>
          <a:prstGeom prst="rect">
            <a:avLst/>
          </a:prstGeom>
        </p:spPr>
      </p:pic>
    </p:spTree>
    <p:extLst>
      <p:ext uri="{BB962C8B-B14F-4D97-AF65-F5344CB8AC3E}">
        <p14:creationId xmlns:p14="http://schemas.microsoft.com/office/powerpoint/2010/main" val="3715946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1284459" y="2320228"/>
            <a:ext cx="9840951" cy="3772787"/>
          </a:xfrm>
          <a:prstGeom prst="rect">
            <a:avLst/>
          </a:prstGeom>
        </p:spPr>
      </p:pic>
    </p:spTree>
    <p:extLst>
      <p:ext uri="{BB962C8B-B14F-4D97-AF65-F5344CB8AC3E}">
        <p14:creationId xmlns:p14="http://schemas.microsoft.com/office/powerpoint/2010/main" val="3657414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547794" y="1297148"/>
            <a:ext cx="7380610" cy="4267570"/>
          </a:xfrm>
          <a:prstGeom prst="rect">
            <a:avLst/>
          </a:prstGeom>
        </p:spPr>
      </p:pic>
      <p:pic>
        <p:nvPicPr>
          <p:cNvPr id="6" name="Image 5"/>
          <p:cNvPicPr>
            <a:picLocks noChangeAspect="1"/>
          </p:cNvPicPr>
          <p:nvPr/>
        </p:nvPicPr>
        <p:blipFill>
          <a:blip r:embed="rId3"/>
          <a:stretch>
            <a:fillRect/>
          </a:stretch>
        </p:blipFill>
        <p:spPr>
          <a:xfrm>
            <a:off x="1111169" y="1596021"/>
            <a:ext cx="2797294" cy="4924404"/>
          </a:xfrm>
          <a:prstGeom prst="rect">
            <a:avLst/>
          </a:prstGeom>
        </p:spPr>
      </p:pic>
    </p:spTree>
    <p:extLst>
      <p:ext uri="{BB962C8B-B14F-4D97-AF65-F5344CB8AC3E}">
        <p14:creationId xmlns:p14="http://schemas.microsoft.com/office/powerpoint/2010/main" val="191547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5" name="Image 4"/>
          <p:cNvPicPr>
            <a:picLocks noChangeAspect="1"/>
          </p:cNvPicPr>
          <p:nvPr/>
        </p:nvPicPr>
        <p:blipFill>
          <a:blip r:embed="rId2"/>
          <a:stretch>
            <a:fillRect/>
          </a:stretch>
        </p:blipFill>
        <p:spPr>
          <a:xfrm>
            <a:off x="1762659" y="1628619"/>
            <a:ext cx="8030745" cy="4864778"/>
          </a:xfrm>
          <a:prstGeom prst="rect">
            <a:avLst/>
          </a:prstGeom>
        </p:spPr>
      </p:pic>
    </p:spTree>
    <p:extLst>
      <p:ext uri="{BB962C8B-B14F-4D97-AF65-F5344CB8AC3E}">
        <p14:creationId xmlns:p14="http://schemas.microsoft.com/office/powerpoint/2010/main" val="3606865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i="1" dirty="0"/>
              <a:t>What are TR and TE?</a:t>
            </a:r>
            <a:endParaRPr lang="fr-FR" dirty="0"/>
          </a:p>
        </p:txBody>
      </p:sp>
      <p:sp>
        <p:nvSpPr>
          <p:cNvPr id="3" name="Espace réservé du contenu 2"/>
          <p:cNvSpPr>
            <a:spLocks noGrp="1"/>
          </p:cNvSpPr>
          <p:nvPr>
            <p:ph idx="1"/>
          </p:nvPr>
        </p:nvSpPr>
        <p:spPr>
          <a:xfrm>
            <a:off x="766823" y="1835746"/>
            <a:ext cx="10820400" cy="2103506"/>
          </a:xfrm>
        </p:spPr>
        <p:txBody>
          <a:bodyPr>
            <a:normAutofit/>
          </a:bodyPr>
          <a:lstStyle/>
          <a:p>
            <a:pPr algn="just"/>
            <a:r>
              <a:rPr lang="en-US" dirty="0"/>
              <a:t>The echo time (</a:t>
            </a:r>
            <a:r>
              <a:rPr lang="en-US" i="1" dirty="0"/>
              <a:t>TE</a:t>
            </a:r>
            <a:r>
              <a:rPr lang="en-US" dirty="0"/>
              <a:t>) represents the time from the center of the RF-pulse to the center of the echo. For pulse sequences with multiple echoes between each RF pulse, several echo times may be defined and are commonly </a:t>
            </a:r>
            <a:r>
              <a:rPr lang="en-US" dirty="0" smtClean="0"/>
              <a:t>noted </a:t>
            </a:r>
            <a:r>
              <a:rPr lang="en-US" i="1" dirty="0" smtClean="0"/>
              <a:t>TE1</a:t>
            </a:r>
            <a:r>
              <a:rPr lang="en-US" dirty="0" smtClean="0"/>
              <a:t>, </a:t>
            </a:r>
            <a:r>
              <a:rPr lang="en-US" i="1" dirty="0" smtClean="0"/>
              <a:t>TE2</a:t>
            </a:r>
            <a:r>
              <a:rPr lang="en-US" dirty="0" smtClean="0"/>
              <a:t>, </a:t>
            </a:r>
            <a:r>
              <a:rPr lang="en-US" i="1" dirty="0" smtClean="0"/>
              <a:t>TE3</a:t>
            </a:r>
            <a:r>
              <a:rPr lang="en-US" dirty="0" smtClean="0"/>
              <a:t>, etc. The </a:t>
            </a:r>
            <a:r>
              <a:rPr lang="en-US" dirty="0"/>
              <a:t>repetition time (</a:t>
            </a:r>
            <a:r>
              <a:rPr lang="en-US" i="1" dirty="0"/>
              <a:t>TR</a:t>
            </a:r>
            <a:r>
              <a:rPr lang="en-US" dirty="0"/>
              <a:t>) is the length of time between corresponding consecutive points on a repeating series of pulses and echoes.</a:t>
            </a:r>
            <a:endParaRPr lang="fr-FR" dirty="0"/>
          </a:p>
        </p:txBody>
      </p:sp>
      <p:pic>
        <p:nvPicPr>
          <p:cNvPr id="10242" name="Picture 2" descr="https://mriquestions.com/uploads/3/4/5/7/34572113/3553740_ori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294" y="3939252"/>
            <a:ext cx="7464425" cy="2504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697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5" name="Image 4"/>
          <p:cNvPicPr>
            <a:picLocks noChangeAspect="1"/>
          </p:cNvPicPr>
          <p:nvPr/>
        </p:nvPicPr>
        <p:blipFill>
          <a:blip r:embed="rId2"/>
          <a:stretch>
            <a:fillRect/>
          </a:stretch>
        </p:blipFill>
        <p:spPr>
          <a:xfrm>
            <a:off x="1236220" y="1635890"/>
            <a:ext cx="10219100" cy="4698920"/>
          </a:xfrm>
          <a:prstGeom prst="rect">
            <a:avLst/>
          </a:prstGeom>
        </p:spPr>
      </p:pic>
    </p:spTree>
    <p:extLst>
      <p:ext uri="{BB962C8B-B14F-4D97-AF65-F5344CB8AC3E}">
        <p14:creationId xmlns:p14="http://schemas.microsoft.com/office/powerpoint/2010/main" val="309164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8584" y="1292406"/>
            <a:ext cx="10694831" cy="1293028"/>
          </a:xfrm>
        </p:spPr>
        <p:txBody>
          <a:bodyPr>
            <a:normAutofit/>
          </a:bodyPr>
          <a:lstStyle/>
          <a:p>
            <a:pPr algn="l"/>
            <a:r>
              <a:rPr lang="en-US" sz="1800" dirty="0"/>
              <a:t>The received signal depends on the longitudinal relaxation time T1 and the repetition time TR.</a:t>
            </a:r>
            <a:endParaRPr lang="fr-FR" sz="1800" dirty="0"/>
          </a:p>
        </p:txBody>
      </p:sp>
      <p:pic>
        <p:nvPicPr>
          <p:cNvPr id="4" name="Image 3"/>
          <p:cNvPicPr>
            <a:picLocks noChangeAspect="1"/>
          </p:cNvPicPr>
          <p:nvPr/>
        </p:nvPicPr>
        <p:blipFill>
          <a:blip r:embed="rId2"/>
          <a:stretch>
            <a:fillRect/>
          </a:stretch>
        </p:blipFill>
        <p:spPr>
          <a:xfrm>
            <a:off x="3458361" y="3113245"/>
            <a:ext cx="4539420" cy="1115289"/>
          </a:xfrm>
          <a:prstGeom prst="rect">
            <a:avLst/>
          </a:prstGeom>
        </p:spPr>
      </p:pic>
    </p:spTree>
    <p:extLst>
      <p:ext uri="{BB962C8B-B14F-4D97-AF65-F5344CB8AC3E}">
        <p14:creationId xmlns:p14="http://schemas.microsoft.com/office/powerpoint/2010/main" val="2087792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21520" y="249537"/>
            <a:ext cx="8610600" cy="1293028"/>
          </a:xfrm>
        </p:spPr>
        <p:txBody>
          <a:bodyPr/>
          <a:lstStyle/>
          <a:p>
            <a:r>
              <a:rPr lang="fr-FR" b="1" dirty="0" smtClean="0"/>
              <a:t>Spin </a:t>
            </a:r>
            <a:r>
              <a:rPr lang="fr-FR" b="1" dirty="0" err="1" smtClean="0"/>
              <a:t>echo</a:t>
            </a:r>
            <a:r>
              <a:rPr lang="fr-FR" b="1" dirty="0" smtClean="0"/>
              <a:t> </a:t>
            </a:r>
            <a:r>
              <a:rPr lang="fr-FR" b="1" dirty="0" err="1" smtClean="0"/>
              <a:t>sequence</a:t>
            </a:r>
            <a:r>
              <a:rPr lang="fr-FR" b="1" dirty="0" smtClean="0"/>
              <a:t> </a:t>
            </a:r>
            <a:r>
              <a:rPr lang="fr-FR" dirty="0"/>
              <a:t/>
            </a:r>
            <a:br>
              <a:rPr lang="fr-FR" dirty="0"/>
            </a:br>
            <a:endParaRPr lang="fr-FR" dirty="0"/>
          </a:p>
        </p:txBody>
      </p:sp>
      <p:pic>
        <p:nvPicPr>
          <p:cNvPr id="3" name="Image 2"/>
          <p:cNvPicPr>
            <a:picLocks noChangeAspect="1"/>
          </p:cNvPicPr>
          <p:nvPr/>
        </p:nvPicPr>
        <p:blipFill>
          <a:blip r:embed="rId2"/>
          <a:stretch>
            <a:fillRect/>
          </a:stretch>
        </p:blipFill>
        <p:spPr>
          <a:xfrm>
            <a:off x="6929378" y="1249327"/>
            <a:ext cx="4574488" cy="2061033"/>
          </a:xfrm>
          <a:prstGeom prst="rect">
            <a:avLst/>
          </a:prstGeom>
        </p:spPr>
      </p:pic>
      <p:sp>
        <p:nvSpPr>
          <p:cNvPr id="7" name="Rectangle 6"/>
          <p:cNvSpPr/>
          <p:nvPr/>
        </p:nvSpPr>
        <p:spPr>
          <a:xfrm>
            <a:off x="374248" y="2399780"/>
            <a:ext cx="6096000" cy="646331"/>
          </a:xfrm>
          <a:prstGeom prst="rect">
            <a:avLst/>
          </a:prstGeom>
        </p:spPr>
        <p:txBody>
          <a:bodyPr>
            <a:spAutoFit/>
          </a:bodyPr>
          <a:lstStyle/>
          <a:p>
            <a:r>
              <a:rPr lang="en-US" dirty="0">
                <a:solidFill>
                  <a:srgbClr val="000000"/>
                </a:solidFill>
                <a:latin typeface="Arial" panose="020B0604020202020204" pitchFamily="34" charset="0"/>
              </a:rPr>
              <a:t>The simplest form of the spin-echo (SE) pulse sequence consists of 90°-pulse, a 180°-pulse, and then an echo.</a:t>
            </a:r>
            <a:endParaRPr lang="fr-FR" dirty="0"/>
          </a:p>
        </p:txBody>
      </p:sp>
      <p:pic>
        <p:nvPicPr>
          <p:cNvPr id="8194" name="Picture 2" descr="http://www.sprawls.org/mripmt/MRI06/MRI%20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515" y="3663636"/>
            <a:ext cx="3913280" cy="30238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33378" y="4344326"/>
            <a:ext cx="6096000" cy="646331"/>
          </a:xfrm>
          <a:prstGeom prst="rect">
            <a:avLst/>
          </a:prstGeom>
        </p:spPr>
        <p:txBody>
          <a:bodyPr>
            <a:spAutoFit/>
          </a:bodyPr>
          <a:lstStyle/>
          <a:p>
            <a:r>
              <a:rPr lang="en-US" b="1" dirty="0">
                <a:solidFill>
                  <a:srgbClr val="000000"/>
                </a:solidFill>
                <a:latin typeface="Times New Roman" panose="02020603050405020304" pitchFamily="18" charset="0"/>
              </a:rPr>
              <a:t>The spin echo process showing the use of a 180° pulse to </a:t>
            </a:r>
            <a:r>
              <a:rPr lang="en-US" b="1" dirty="0" err="1">
                <a:solidFill>
                  <a:srgbClr val="000000"/>
                </a:solidFill>
                <a:latin typeface="Times New Roman" panose="02020603050405020304" pitchFamily="18" charset="0"/>
              </a:rPr>
              <a:t>rephase</a:t>
            </a:r>
            <a:r>
              <a:rPr lang="en-US" b="1" dirty="0">
                <a:solidFill>
                  <a:srgbClr val="000000"/>
                </a:solidFill>
                <a:latin typeface="Times New Roman" panose="02020603050405020304" pitchFamily="18" charset="0"/>
              </a:rPr>
              <a:t> the protons and to produce an echo event.</a:t>
            </a:r>
            <a:endParaRPr lang="fr-FR" dirty="0"/>
          </a:p>
        </p:txBody>
      </p:sp>
    </p:spTree>
    <p:extLst>
      <p:ext uri="{BB962C8B-B14F-4D97-AF65-F5344CB8AC3E}">
        <p14:creationId xmlns:p14="http://schemas.microsoft.com/office/powerpoint/2010/main" val="35163407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Spin </a:t>
            </a:r>
            <a:r>
              <a:rPr lang="fr-FR" b="1" dirty="0" err="1"/>
              <a:t>echo</a:t>
            </a:r>
            <a:r>
              <a:rPr lang="fr-FR" b="1" dirty="0"/>
              <a:t> </a:t>
            </a:r>
            <a:r>
              <a:rPr lang="fr-FR" b="1" dirty="0" err="1"/>
              <a:t>sequence</a:t>
            </a:r>
            <a:r>
              <a:rPr lang="fr-FR" b="1" dirty="0"/>
              <a:t> </a:t>
            </a:r>
            <a:r>
              <a:rPr lang="fr-FR" dirty="0"/>
              <a:t/>
            </a:r>
            <a:br>
              <a:rPr lang="fr-FR" dirty="0"/>
            </a:br>
            <a:endParaRPr lang="fr-FR" dirty="0"/>
          </a:p>
        </p:txBody>
      </p:sp>
      <p:pic>
        <p:nvPicPr>
          <p:cNvPr id="9218" name="Picture 2" descr="http://www.sprawls.org/mripmt/MRI06/MRI%206-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46807" y="2255657"/>
            <a:ext cx="5207934" cy="40243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9681" y="3522921"/>
            <a:ext cx="5308922" cy="1200329"/>
          </a:xfrm>
          <a:prstGeom prst="rect">
            <a:avLst/>
          </a:prstGeom>
        </p:spPr>
        <p:txBody>
          <a:bodyPr wrap="square">
            <a:spAutoFit/>
          </a:bodyPr>
          <a:lstStyle/>
          <a:p>
            <a:r>
              <a:rPr lang="en-US" dirty="0">
                <a:solidFill>
                  <a:srgbClr val="000000"/>
                </a:solidFill>
                <a:latin typeface="Times New Roman" panose="02020603050405020304" pitchFamily="18" charset="0"/>
              </a:rPr>
              <a:t>The time between the initial excitation and the echo signal is TE. This is controlled by adjusting the time interval between the 90˚ and the 180˚ pulses, which is 1/2 TE.</a:t>
            </a:r>
            <a:endParaRPr lang="fr-FR" dirty="0"/>
          </a:p>
        </p:txBody>
      </p:sp>
    </p:spTree>
    <p:extLst>
      <p:ext uri="{BB962C8B-B14F-4D97-AF65-F5344CB8AC3E}">
        <p14:creationId xmlns:p14="http://schemas.microsoft.com/office/powerpoint/2010/main" val="1511540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9055" y="225293"/>
            <a:ext cx="8610600" cy="1293028"/>
          </a:xfrm>
        </p:spPr>
        <p:txBody>
          <a:bodyPr>
            <a:normAutofit/>
          </a:bodyPr>
          <a:lstStyle/>
          <a:p>
            <a:r>
              <a:rPr lang="fr-FR" b="1" dirty="0"/>
              <a:t>Spin </a:t>
            </a:r>
            <a:r>
              <a:rPr lang="fr-FR" b="1" dirty="0" err="1"/>
              <a:t>echo</a:t>
            </a:r>
            <a:r>
              <a:rPr lang="fr-FR" b="1" dirty="0"/>
              <a:t> </a:t>
            </a:r>
            <a:r>
              <a:rPr lang="fr-FR" b="1" dirty="0" err="1"/>
              <a:t>sequence</a:t>
            </a:r>
            <a:r>
              <a:rPr lang="fr-FR" b="1" dirty="0"/>
              <a:t> </a:t>
            </a:r>
            <a:endParaRPr lang="fr-FR" dirty="0"/>
          </a:p>
        </p:txBody>
      </p:sp>
      <p:pic>
        <p:nvPicPr>
          <p:cNvPr id="4" name="Image 3"/>
          <p:cNvPicPr/>
          <p:nvPr/>
        </p:nvPicPr>
        <p:blipFill>
          <a:blip r:embed="rId2">
            <a:extLst>
              <a:ext uri="{28A0092B-C50C-407E-A947-70E740481C1C}">
                <a14:useLocalDpi xmlns:a14="http://schemas.microsoft.com/office/drawing/2010/main" val="0"/>
              </a:ext>
            </a:extLst>
          </a:blip>
          <a:srcRect/>
          <a:stretch>
            <a:fillRect/>
          </a:stretch>
        </p:blipFill>
        <p:spPr bwMode="auto">
          <a:xfrm>
            <a:off x="579550" y="1868339"/>
            <a:ext cx="8152326" cy="4828675"/>
          </a:xfrm>
          <a:prstGeom prst="rect">
            <a:avLst/>
          </a:prstGeom>
          <a:noFill/>
          <a:ln>
            <a:noFill/>
          </a:ln>
        </p:spPr>
      </p:pic>
      <p:pic>
        <p:nvPicPr>
          <p:cNvPr id="5" name="Image 4"/>
          <p:cNvPicPr>
            <a:picLocks noChangeAspect="1"/>
          </p:cNvPicPr>
          <p:nvPr/>
        </p:nvPicPr>
        <p:blipFill>
          <a:blip r:embed="rId3"/>
          <a:stretch>
            <a:fillRect/>
          </a:stretch>
        </p:blipFill>
        <p:spPr>
          <a:xfrm>
            <a:off x="7876865" y="2884868"/>
            <a:ext cx="4429777" cy="981447"/>
          </a:xfrm>
          <a:prstGeom prst="rect">
            <a:avLst/>
          </a:prstGeom>
        </p:spPr>
      </p:pic>
      <p:sp>
        <p:nvSpPr>
          <p:cNvPr id="6" name="Rectangle 5"/>
          <p:cNvSpPr/>
          <p:nvPr/>
        </p:nvSpPr>
        <p:spPr>
          <a:xfrm>
            <a:off x="9864556" y="4463790"/>
            <a:ext cx="1074974" cy="369332"/>
          </a:xfrm>
          <a:prstGeom prst="rect">
            <a:avLst/>
          </a:prstGeom>
        </p:spPr>
        <p:txBody>
          <a:bodyPr wrap="none">
            <a:spAutoFit/>
          </a:bodyPr>
          <a:lstStyle/>
          <a:p>
            <a:r>
              <a:rPr lang="fr-FR" dirty="0">
                <a:latin typeface="Times New Roman" panose="02020603050405020304" pitchFamily="18" charset="0"/>
                <a:ea typeface="Times New Roman" panose="02020603050405020304" pitchFamily="18" charset="0"/>
              </a:rPr>
              <a:t>TR&gt;&gt; TE</a:t>
            </a:r>
            <a:endParaRPr lang="fr-FR" dirty="0"/>
          </a:p>
        </p:txBody>
      </p:sp>
    </p:spTree>
    <p:extLst>
      <p:ext uri="{BB962C8B-B14F-4D97-AF65-F5344CB8AC3E}">
        <p14:creationId xmlns:p14="http://schemas.microsoft.com/office/powerpoint/2010/main" val="138823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p:cNvGraphicFramePr>
            <a:graphicFrameLocks noChangeAspect="1"/>
          </p:cNvGraphicFramePr>
          <p:nvPr>
            <p:extLst>
              <p:ext uri="{D42A27DB-BD31-4B8C-83A1-F6EECF244321}">
                <p14:modId xmlns:p14="http://schemas.microsoft.com/office/powerpoint/2010/main" val="1793251309"/>
              </p:ext>
            </p:extLst>
          </p:nvPr>
        </p:nvGraphicFramePr>
        <p:xfrm>
          <a:off x="1416675" y="2395470"/>
          <a:ext cx="4031087" cy="3538076"/>
        </p:xfrm>
        <a:graphic>
          <a:graphicData uri="http://schemas.openxmlformats.org/presentationml/2006/ole">
            <mc:AlternateContent xmlns:mc="http://schemas.openxmlformats.org/markup-compatibility/2006">
              <mc:Choice xmlns:v="urn:schemas-microsoft-com:vml" Requires="v">
                <p:oleObj spid="_x0000_s5371" name="Image bitmap" r:id="rId3" imgW="3990476" imgH="3505689" progId="Paint.Picture">
                  <p:embed/>
                </p:oleObj>
              </mc:Choice>
              <mc:Fallback>
                <p:oleObj name="Image bitmap" r:id="rId3" imgW="3990476" imgH="3505689"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675" y="2395470"/>
                        <a:ext cx="4031087" cy="3538076"/>
                      </a:xfrm>
                      <a:prstGeom prst="rect">
                        <a:avLst/>
                      </a:prstGeom>
                      <a:noFill/>
                    </p:spPr>
                  </p:pic>
                </p:oleObj>
              </mc:Fallback>
            </mc:AlternateContent>
          </a:graphicData>
        </a:graphic>
      </p:graphicFrame>
      <p:graphicFrame>
        <p:nvGraphicFramePr>
          <p:cNvPr id="8" name="Objet 7"/>
          <p:cNvGraphicFramePr>
            <a:graphicFrameLocks noChangeAspect="1"/>
          </p:cNvGraphicFramePr>
          <p:nvPr>
            <p:extLst>
              <p:ext uri="{D42A27DB-BD31-4B8C-83A1-F6EECF244321}">
                <p14:modId xmlns:p14="http://schemas.microsoft.com/office/powerpoint/2010/main" val="3369210874"/>
              </p:ext>
            </p:extLst>
          </p:nvPr>
        </p:nvGraphicFramePr>
        <p:xfrm>
          <a:off x="6993228" y="2540821"/>
          <a:ext cx="3850783" cy="3500712"/>
        </p:xfrm>
        <a:graphic>
          <a:graphicData uri="http://schemas.openxmlformats.org/presentationml/2006/ole">
            <mc:AlternateContent xmlns:mc="http://schemas.openxmlformats.org/markup-compatibility/2006">
              <mc:Choice xmlns:v="urn:schemas-microsoft-com:vml" Requires="v">
                <p:oleObj spid="_x0000_s5372" name="Image bitmap" r:id="rId5" imgW="2419048" imgH="2180952" progId="Paint.Picture">
                  <p:embed/>
                </p:oleObj>
              </mc:Choice>
              <mc:Fallback>
                <p:oleObj name="Image bitmap" r:id="rId5" imgW="2419048" imgH="2180952"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3228" y="2540821"/>
                        <a:ext cx="3850783" cy="3500712"/>
                      </a:xfrm>
                      <a:prstGeom prst="rect">
                        <a:avLst/>
                      </a:prstGeom>
                      <a:noFill/>
                    </p:spPr>
                  </p:pic>
                </p:oleObj>
              </mc:Fallback>
            </mc:AlternateContent>
          </a:graphicData>
        </a:graphic>
      </p:graphicFrame>
    </p:spTree>
    <p:extLst>
      <p:ext uri="{BB962C8B-B14F-4D97-AF65-F5344CB8AC3E}">
        <p14:creationId xmlns:p14="http://schemas.microsoft.com/office/powerpoint/2010/main" val="2098309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raînée de condensation">
  <a:themeElements>
    <a:clrScheme name="Traînée de condensation">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Traînée de condensation">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înée de condensatio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4CABCF48337846AE25B20C303DAD83" ma:contentTypeVersion="5" ma:contentTypeDescription="Crée un document." ma:contentTypeScope="" ma:versionID="0942c97629f4f3f18ad9a74f33e02ff2">
  <xsd:schema xmlns:xsd="http://www.w3.org/2001/XMLSchema" xmlns:xs="http://www.w3.org/2001/XMLSchema" xmlns:p="http://schemas.microsoft.com/office/2006/metadata/properties" xmlns:ns2="3e09d498-3e73-485b-99f6-ad835f785115" targetNamespace="http://schemas.microsoft.com/office/2006/metadata/properties" ma:root="true" ma:fieldsID="359c0b2b18fc42a7b7bea41013a3fe7e" ns2:_="">
    <xsd:import namespace="3e09d498-3e73-485b-99f6-ad835f78511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9d498-3e73-485b-99f6-ad835f7851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DDFF50C-1D22-4CC8-A43C-DA8BC8019A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09d498-3e73-485b-99f6-ad835f7851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2DADD8-AED3-4923-B03F-F939CFD15362}">
  <ds:schemaRefs>
    <ds:schemaRef ds:uri="http://schemas.microsoft.com/sharepoint/v3/contenttype/forms"/>
  </ds:schemaRefs>
</ds:datastoreItem>
</file>

<file path=customXml/itemProps3.xml><?xml version="1.0" encoding="utf-8"?>
<ds:datastoreItem xmlns:ds="http://schemas.openxmlformats.org/officeDocument/2006/customXml" ds:itemID="{DCE2B012-8871-4BE9-9AA3-E9507593747C}">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3e09d498-3e73-485b-99f6-ad835f785115"/>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TM04033937[[fn=Traînée de condensation]]</Template>
  <TotalTime>4130</TotalTime>
  <Words>1203</Words>
  <Application>Microsoft Office PowerPoint</Application>
  <PresentationFormat>Grand écran</PresentationFormat>
  <Paragraphs>86</Paragraphs>
  <Slides>40</Slides>
  <Notes>0</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40</vt:i4>
      </vt:variant>
    </vt:vector>
  </HeadingPairs>
  <TitlesOfParts>
    <vt:vector size="49" baseType="lpstr">
      <vt:lpstr>Arial</vt:lpstr>
      <vt:lpstr>Arial Rounded MT Bold</vt:lpstr>
      <vt:lpstr>Calibri</vt:lpstr>
      <vt:lpstr>Cambria Math</vt:lpstr>
      <vt:lpstr>Century Gothic</vt:lpstr>
      <vt:lpstr>French Script MT</vt:lpstr>
      <vt:lpstr>Times New Roman</vt:lpstr>
      <vt:lpstr>Traînée de condensation</vt:lpstr>
      <vt:lpstr>Image bitmap</vt:lpstr>
      <vt:lpstr>Présentation PowerPoint</vt:lpstr>
      <vt:lpstr>Chapter 5</vt:lpstr>
      <vt:lpstr>Introduction</vt:lpstr>
      <vt:lpstr>What are TR and TE?</vt:lpstr>
      <vt:lpstr>The received signal depends on the longitudinal relaxation time T1 and the repetition time TR.</vt:lpstr>
      <vt:lpstr>Spin echo sequence  </vt:lpstr>
      <vt:lpstr>Spin echo sequence  </vt:lpstr>
      <vt:lpstr>Spin echo sequence </vt:lpstr>
      <vt:lpstr>Présentation PowerPoint</vt:lpstr>
      <vt:lpstr>Présentation PowerPoint</vt:lpstr>
      <vt:lpstr>Présentation PowerPoint</vt:lpstr>
      <vt:lpstr>Présentation PowerPoint</vt:lpstr>
      <vt:lpstr>Inversion Recovery</vt:lpstr>
      <vt:lpstr>Inversion Recovery</vt:lpstr>
      <vt:lpstr>Tissue suppression</vt:lpstr>
      <vt:lpstr>Présentation PowerPoint</vt:lpstr>
      <vt:lpstr>T1-Based Fat And Fluid Suppression</vt:lpstr>
      <vt:lpstr>Flair sequence</vt:lpstr>
      <vt:lpstr> STIR &amp; FAT SAT</vt:lpstr>
      <vt:lpstr>Présentation PowerPoint</vt:lpstr>
      <vt:lpstr>Suppress the (LCR) in Flair sequence</vt:lpstr>
      <vt:lpstr>Gradient echo sequence</vt:lpstr>
      <vt:lpstr>Présentation PowerPoint</vt:lpstr>
      <vt:lpstr>Présentation PowerPoint</vt:lpstr>
      <vt:lpstr>Présentation PowerPoint</vt:lpstr>
      <vt:lpstr>Présentation PowerPoint</vt:lpstr>
      <vt:lpstr>Echo-Planar Imaging (EPI) </vt:lpstr>
      <vt:lpstr>definition</vt:lpstr>
      <vt:lpstr>Main Steps in EPI</vt:lpstr>
      <vt:lpstr>Main Steps in EPI</vt:lpstr>
      <vt:lpstr>Acquisition en Série d'Échos dans l'Echo-Planar Imaging (EPI) </vt:lpstr>
      <vt:lpstr>Echo-Planar Imaging (EPI) </vt:lpstr>
      <vt:lpstr>Echo-Planar Imaging (EPI) </vt:lpstr>
      <vt:lpstr>Single-Shot EPI vs. Multi-Shot EPI</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samiha</dc:creator>
  <cp:lastModifiedBy>Spectre</cp:lastModifiedBy>
  <cp:revision>278</cp:revision>
  <dcterms:created xsi:type="dcterms:W3CDTF">2013-10-31T12:04:11Z</dcterms:created>
  <dcterms:modified xsi:type="dcterms:W3CDTF">2024-11-11T17:21:34Z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0x010100A64CABCF48337846AE25B20C303DAD83</vt:lpwstr>
  </property>
</Properties>
</file>