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77" r:id="rId3"/>
    <p:sldId id="258" r:id="rId4"/>
    <p:sldId id="279" r:id="rId5"/>
    <p:sldId id="300" r:id="rId6"/>
    <p:sldId id="281" r:id="rId7"/>
    <p:sldId id="263" r:id="rId8"/>
    <p:sldId id="280" r:id="rId9"/>
    <p:sldId id="264" r:id="rId10"/>
    <p:sldId id="282" r:id="rId11"/>
    <p:sldId id="271" r:id="rId12"/>
    <p:sldId id="265" r:id="rId13"/>
    <p:sldId id="266" r:id="rId14"/>
    <p:sldId id="267" r:id="rId15"/>
    <p:sldId id="283" r:id="rId16"/>
    <p:sldId id="269" r:id="rId17"/>
    <p:sldId id="260" r:id="rId18"/>
    <p:sldId id="261" r:id="rId19"/>
    <p:sldId id="262"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9" r:id="rId34"/>
    <p:sldId id="297" r:id="rId35"/>
    <p:sldId id="29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090E2-6E4A-433F-82E0-86838D8E2EE3}" type="doc">
      <dgm:prSet loTypeId="urn:microsoft.com/office/officeart/2005/8/layout/radial1" loCatId="relationship" qsTypeId="urn:microsoft.com/office/officeart/2005/8/quickstyle/simple1" qsCatId="simple" csTypeId="urn:microsoft.com/office/officeart/2005/8/colors/accent1_2" csCatId="accent1"/>
      <dgm:spPr/>
    </dgm:pt>
    <dgm:pt modelId="{F635ADCC-8159-4D7B-9DE6-5119C9B34F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Verdana" panose="020B0604030504040204" pitchFamily="34" charset="0"/>
              <a:cs typeface="Arial" panose="020B0604020202020204" pitchFamily="34" charset="0"/>
            </a:rPr>
            <a:t>C S E</a:t>
          </a:r>
        </a:p>
      </dgm:t>
    </dgm:pt>
    <dgm:pt modelId="{4C19C51E-9264-4486-90CD-57805FAEDE38}" type="parTrans" cxnId="{55F8416D-319C-4717-A42F-6BF34931CED7}">
      <dgm:prSet/>
      <dgm:spPr/>
    </dgm:pt>
    <dgm:pt modelId="{87811DE1-5486-4EF6-BB60-2086043B9BB1}" type="sibTrans" cxnId="{55F8416D-319C-4717-A42F-6BF34931CED7}">
      <dgm:prSet/>
      <dgm:spPr/>
    </dgm:pt>
    <dgm:pt modelId="{F40CE68D-53EB-4BB4-BFD1-7452014EBD8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Verdana" panose="020B0604030504040204" pitchFamily="34" charset="0"/>
              <a:cs typeface="Arial" panose="020B0604020202020204" pitchFamily="34" charset="0"/>
            </a:rPr>
            <a:t>Prise de décision</a:t>
          </a:r>
        </a:p>
      </dgm:t>
    </dgm:pt>
    <dgm:pt modelId="{AA0CEA06-FE5B-49C0-B85C-B24C55D2AE32}" type="parTrans" cxnId="{5E263222-37DC-404F-8D7F-279A7FAFE76E}">
      <dgm:prSet/>
      <dgm:spPr/>
      <dgm:t>
        <a:bodyPr/>
        <a:lstStyle/>
        <a:p>
          <a:endParaRPr lang="fr-FR"/>
        </a:p>
      </dgm:t>
    </dgm:pt>
    <dgm:pt modelId="{90C56EF4-3314-44B5-BFA5-15079C7C0EFF}" type="sibTrans" cxnId="{5E263222-37DC-404F-8D7F-279A7FAFE76E}">
      <dgm:prSet/>
      <dgm:spPr/>
    </dgm:pt>
    <dgm:pt modelId="{B0BCD368-AC73-48F8-8BDE-8614BEBFF74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Verdana" panose="020B0604030504040204" pitchFamily="34" charset="0"/>
              <a:cs typeface="Arial" panose="020B0604020202020204" pitchFamily="34" charset="0"/>
            </a:rPr>
            <a:t>Motivation</a:t>
          </a:r>
        </a:p>
      </dgm:t>
    </dgm:pt>
    <dgm:pt modelId="{82CDCBD1-65B5-400E-8385-58E2377271B5}" type="parTrans" cxnId="{A015EF51-2979-4A1C-8559-F870FB9749CF}">
      <dgm:prSet/>
      <dgm:spPr/>
      <dgm:t>
        <a:bodyPr/>
        <a:lstStyle/>
        <a:p>
          <a:endParaRPr lang="fr-FR"/>
        </a:p>
      </dgm:t>
    </dgm:pt>
    <dgm:pt modelId="{BF7A411D-9379-4D66-BBF6-0A9052DAA8EA}" type="sibTrans" cxnId="{A015EF51-2979-4A1C-8559-F870FB9749CF}">
      <dgm:prSet/>
      <dgm:spPr/>
    </dgm:pt>
    <dgm:pt modelId="{7EDC4CF3-57B7-4B9B-9F74-3DF3B1D5A4B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Verdana" panose="020B0604030504040204" pitchFamily="34" charset="0"/>
              <a:cs typeface="Arial" panose="020B0604020202020204" pitchFamily="34" charset="0"/>
            </a:rPr>
            <a:t>Contrôle des objectifs</a:t>
          </a:r>
        </a:p>
      </dgm:t>
    </dgm:pt>
    <dgm:pt modelId="{67B568FC-3DCA-422A-9009-A9F571A6DD7D}" type="parTrans" cxnId="{5BC0598D-B730-4581-8128-E1FC5F2AE924}">
      <dgm:prSet/>
      <dgm:spPr/>
      <dgm:t>
        <a:bodyPr/>
        <a:lstStyle/>
        <a:p>
          <a:endParaRPr lang="fr-FR"/>
        </a:p>
      </dgm:t>
    </dgm:pt>
    <dgm:pt modelId="{9F215826-BAD7-4D3B-8CF3-E63F4AD2DB34}" type="sibTrans" cxnId="{5BC0598D-B730-4581-8128-E1FC5F2AE924}">
      <dgm:prSet/>
      <dgm:spPr/>
    </dgm:pt>
    <dgm:pt modelId="{DDDAE0C8-9A27-45A6-8E4D-CA71D99BE9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Verdana" panose="020B0604030504040204" pitchFamily="34" charset="0"/>
              <a:cs typeface="Arial" panose="020B0604020202020204" pitchFamily="34" charset="0"/>
            </a:rPr>
            <a:t>Expression des émotions</a:t>
          </a:r>
        </a:p>
      </dgm:t>
    </dgm:pt>
    <dgm:pt modelId="{C6086FCF-BACF-41C8-A113-D866CD72B0FC}" type="parTrans" cxnId="{21120764-A5F9-4F3B-9223-D3CDC6C7E36A}">
      <dgm:prSet/>
      <dgm:spPr/>
      <dgm:t>
        <a:bodyPr/>
        <a:lstStyle/>
        <a:p>
          <a:endParaRPr lang="fr-FR"/>
        </a:p>
      </dgm:t>
    </dgm:pt>
    <dgm:pt modelId="{66AEED36-2908-4648-9585-02F62C66D6C2}" type="sibTrans" cxnId="{21120764-A5F9-4F3B-9223-D3CDC6C7E36A}">
      <dgm:prSet/>
      <dgm:spPr/>
    </dgm:pt>
    <dgm:pt modelId="{0D96B4C7-52A0-40A0-8B39-CA676850BE94}" type="pres">
      <dgm:prSet presAssocID="{934090E2-6E4A-433F-82E0-86838D8E2EE3}" presName="cycle" presStyleCnt="0">
        <dgm:presLayoutVars>
          <dgm:chMax val="1"/>
          <dgm:dir/>
          <dgm:animLvl val="ctr"/>
          <dgm:resizeHandles val="exact"/>
        </dgm:presLayoutVars>
      </dgm:prSet>
      <dgm:spPr/>
    </dgm:pt>
    <dgm:pt modelId="{6A867407-0731-42F6-B53C-FFBDF4DEC90B}" type="pres">
      <dgm:prSet presAssocID="{F635ADCC-8159-4D7B-9DE6-5119C9B34F53}" presName="centerShape" presStyleLbl="node0" presStyleIdx="0" presStyleCnt="1"/>
      <dgm:spPr/>
    </dgm:pt>
    <dgm:pt modelId="{1049C89B-6C5C-4EE9-B8F3-AFE398DB3790}" type="pres">
      <dgm:prSet presAssocID="{AA0CEA06-FE5B-49C0-B85C-B24C55D2AE32}" presName="Name9" presStyleLbl="parChTrans1D2" presStyleIdx="0" presStyleCnt="4"/>
      <dgm:spPr/>
    </dgm:pt>
    <dgm:pt modelId="{8471F45B-2D85-4071-AB0D-ECA1D48C8F71}" type="pres">
      <dgm:prSet presAssocID="{AA0CEA06-FE5B-49C0-B85C-B24C55D2AE32}" presName="connTx" presStyleLbl="parChTrans1D2" presStyleIdx="0" presStyleCnt="4"/>
      <dgm:spPr/>
    </dgm:pt>
    <dgm:pt modelId="{4ADA6144-C2F4-41AC-A034-F49342927194}" type="pres">
      <dgm:prSet presAssocID="{F40CE68D-53EB-4BB4-BFD1-7452014EBD83}" presName="node" presStyleLbl="node1" presStyleIdx="0" presStyleCnt="4">
        <dgm:presLayoutVars>
          <dgm:bulletEnabled val="1"/>
        </dgm:presLayoutVars>
      </dgm:prSet>
      <dgm:spPr/>
    </dgm:pt>
    <dgm:pt modelId="{1FAEED8A-32C8-4386-933D-633D5C5A20FE}" type="pres">
      <dgm:prSet presAssocID="{82CDCBD1-65B5-400E-8385-58E2377271B5}" presName="Name9" presStyleLbl="parChTrans1D2" presStyleIdx="1" presStyleCnt="4"/>
      <dgm:spPr/>
    </dgm:pt>
    <dgm:pt modelId="{5223B3F0-9018-4E07-B5B3-E07CD44F2EB6}" type="pres">
      <dgm:prSet presAssocID="{82CDCBD1-65B5-400E-8385-58E2377271B5}" presName="connTx" presStyleLbl="parChTrans1D2" presStyleIdx="1" presStyleCnt="4"/>
      <dgm:spPr/>
    </dgm:pt>
    <dgm:pt modelId="{60DFA965-D847-4B69-B8E3-3C6390AE267C}" type="pres">
      <dgm:prSet presAssocID="{B0BCD368-AC73-48F8-8BDE-8614BEBFF743}" presName="node" presStyleLbl="node1" presStyleIdx="1" presStyleCnt="4">
        <dgm:presLayoutVars>
          <dgm:bulletEnabled val="1"/>
        </dgm:presLayoutVars>
      </dgm:prSet>
      <dgm:spPr/>
    </dgm:pt>
    <dgm:pt modelId="{A22B5BDA-45C1-47AE-89A1-3FADB3A64F89}" type="pres">
      <dgm:prSet presAssocID="{67B568FC-3DCA-422A-9009-A9F571A6DD7D}" presName="Name9" presStyleLbl="parChTrans1D2" presStyleIdx="2" presStyleCnt="4"/>
      <dgm:spPr/>
    </dgm:pt>
    <dgm:pt modelId="{0CFF7787-6605-4975-9395-5E3A959A7217}" type="pres">
      <dgm:prSet presAssocID="{67B568FC-3DCA-422A-9009-A9F571A6DD7D}" presName="connTx" presStyleLbl="parChTrans1D2" presStyleIdx="2" presStyleCnt="4"/>
      <dgm:spPr/>
    </dgm:pt>
    <dgm:pt modelId="{96A86824-07E2-4292-B6F4-326DAFA85DEA}" type="pres">
      <dgm:prSet presAssocID="{7EDC4CF3-57B7-4B9B-9F74-3DF3B1D5A4BC}" presName="node" presStyleLbl="node1" presStyleIdx="2" presStyleCnt="4">
        <dgm:presLayoutVars>
          <dgm:bulletEnabled val="1"/>
        </dgm:presLayoutVars>
      </dgm:prSet>
      <dgm:spPr/>
    </dgm:pt>
    <dgm:pt modelId="{F50E4BDE-00F4-4024-B091-F1AC5228CDCF}" type="pres">
      <dgm:prSet presAssocID="{C6086FCF-BACF-41C8-A113-D866CD72B0FC}" presName="Name9" presStyleLbl="parChTrans1D2" presStyleIdx="3" presStyleCnt="4"/>
      <dgm:spPr/>
    </dgm:pt>
    <dgm:pt modelId="{9FAF1D6E-E8CE-4A4F-A2DE-CBB3FF232462}" type="pres">
      <dgm:prSet presAssocID="{C6086FCF-BACF-41C8-A113-D866CD72B0FC}" presName="connTx" presStyleLbl="parChTrans1D2" presStyleIdx="3" presStyleCnt="4"/>
      <dgm:spPr/>
    </dgm:pt>
    <dgm:pt modelId="{2E2FAA6A-7556-43DF-B847-2521B4D37837}" type="pres">
      <dgm:prSet presAssocID="{DDDAE0C8-9A27-45A6-8E4D-CA71D99BE951}" presName="node" presStyleLbl="node1" presStyleIdx="3" presStyleCnt="4">
        <dgm:presLayoutVars>
          <dgm:bulletEnabled val="1"/>
        </dgm:presLayoutVars>
      </dgm:prSet>
      <dgm:spPr/>
    </dgm:pt>
  </dgm:ptLst>
  <dgm:cxnLst>
    <dgm:cxn modelId="{5E263222-37DC-404F-8D7F-279A7FAFE76E}" srcId="{F635ADCC-8159-4D7B-9DE6-5119C9B34F53}" destId="{F40CE68D-53EB-4BB4-BFD1-7452014EBD83}" srcOrd="0" destOrd="0" parTransId="{AA0CEA06-FE5B-49C0-B85C-B24C55D2AE32}" sibTransId="{90C56EF4-3314-44B5-BFA5-15079C7C0EFF}"/>
    <dgm:cxn modelId="{937A312E-CC1A-452E-8B5A-D8AC1E5CDE6F}" type="presOf" srcId="{7EDC4CF3-57B7-4B9B-9F74-3DF3B1D5A4BC}" destId="{96A86824-07E2-4292-B6F4-326DAFA85DEA}" srcOrd="0" destOrd="0" presId="urn:microsoft.com/office/officeart/2005/8/layout/radial1"/>
    <dgm:cxn modelId="{0DEA613F-C49B-4492-9E66-FAE58B6E151F}" type="presOf" srcId="{934090E2-6E4A-433F-82E0-86838D8E2EE3}" destId="{0D96B4C7-52A0-40A0-8B39-CA676850BE94}" srcOrd="0" destOrd="0" presId="urn:microsoft.com/office/officeart/2005/8/layout/radial1"/>
    <dgm:cxn modelId="{21120764-A5F9-4F3B-9223-D3CDC6C7E36A}" srcId="{F635ADCC-8159-4D7B-9DE6-5119C9B34F53}" destId="{DDDAE0C8-9A27-45A6-8E4D-CA71D99BE951}" srcOrd="3" destOrd="0" parTransId="{C6086FCF-BACF-41C8-A113-D866CD72B0FC}" sibTransId="{66AEED36-2908-4648-9585-02F62C66D6C2}"/>
    <dgm:cxn modelId="{DBA81366-2AEF-4C49-B47E-FCA61CC6A363}" type="presOf" srcId="{82CDCBD1-65B5-400E-8385-58E2377271B5}" destId="{1FAEED8A-32C8-4386-933D-633D5C5A20FE}" srcOrd="0" destOrd="0" presId="urn:microsoft.com/office/officeart/2005/8/layout/radial1"/>
    <dgm:cxn modelId="{0A3EA94A-9F1B-407E-B619-4F1819997A0B}" type="presOf" srcId="{F635ADCC-8159-4D7B-9DE6-5119C9B34F53}" destId="{6A867407-0731-42F6-B53C-FFBDF4DEC90B}" srcOrd="0" destOrd="0" presId="urn:microsoft.com/office/officeart/2005/8/layout/radial1"/>
    <dgm:cxn modelId="{55F8416D-319C-4717-A42F-6BF34931CED7}" srcId="{934090E2-6E4A-433F-82E0-86838D8E2EE3}" destId="{F635ADCC-8159-4D7B-9DE6-5119C9B34F53}" srcOrd="0" destOrd="0" parTransId="{4C19C51E-9264-4486-90CD-57805FAEDE38}" sibTransId="{87811DE1-5486-4EF6-BB60-2086043B9BB1}"/>
    <dgm:cxn modelId="{A015EF51-2979-4A1C-8559-F870FB9749CF}" srcId="{F635ADCC-8159-4D7B-9DE6-5119C9B34F53}" destId="{B0BCD368-AC73-48F8-8BDE-8614BEBFF743}" srcOrd="1" destOrd="0" parTransId="{82CDCBD1-65B5-400E-8385-58E2377271B5}" sibTransId="{BF7A411D-9379-4D66-BBF6-0A9052DAA8EA}"/>
    <dgm:cxn modelId="{460C6254-D1A5-44C8-BA6D-D21FD7D8CEB1}" type="presOf" srcId="{82CDCBD1-65B5-400E-8385-58E2377271B5}" destId="{5223B3F0-9018-4E07-B5B3-E07CD44F2EB6}" srcOrd="1" destOrd="0" presId="urn:microsoft.com/office/officeart/2005/8/layout/radial1"/>
    <dgm:cxn modelId="{8C0E7F58-7041-4071-BAD7-34AF490D2C93}" type="presOf" srcId="{C6086FCF-BACF-41C8-A113-D866CD72B0FC}" destId="{9FAF1D6E-E8CE-4A4F-A2DE-CBB3FF232462}" srcOrd="1" destOrd="0" presId="urn:microsoft.com/office/officeart/2005/8/layout/radial1"/>
    <dgm:cxn modelId="{2551CE78-D3DC-4C95-954D-B953BA41CD5B}" type="presOf" srcId="{C6086FCF-BACF-41C8-A113-D866CD72B0FC}" destId="{F50E4BDE-00F4-4024-B091-F1AC5228CDCF}" srcOrd="0" destOrd="0" presId="urn:microsoft.com/office/officeart/2005/8/layout/radial1"/>
    <dgm:cxn modelId="{5BC0598D-B730-4581-8128-E1FC5F2AE924}" srcId="{F635ADCC-8159-4D7B-9DE6-5119C9B34F53}" destId="{7EDC4CF3-57B7-4B9B-9F74-3DF3B1D5A4BC}" srcOrd="2" destOrd="0" parTransId="{67B568FC-3DCA-422A-9009-A9F571A6DD7D}" sibTransId="{9F215826-BAD7-4D3B-8CF3-E63F4AD2DB34}"/>
    <dgm:cxn modelId="{355BA0BF-3E3A-4C8E-8C07-25CED70D3E98}" type="presOf" srcId="{DDDAE0C8-9A27-45A6-8E4D-CA71D99BE951}" destId="{2E2FAA6A-7556-43DF-B847-2521B4D37837}" srcOrd="0" destOrd="0" presId="urn:microsoft.com/office/officeart/2005/8/layout/radial1"/>
    <dgm:cxn modelId="{22D00BC3-DCFF-4459-BB40-03E0BB677DF1}" type="presOf" srcId="{AA0CEA06-FE5B-49C0-B85C-B24C55D2AE32}" destId="{8471F45B-2D85-4071-AB0D-ECA1D48C8F71}" srcOrd="1" destOrd="0" presId="urn:microsoft.com/office/officeart/2005/8/layout/radial1"/>
    <dgm:cxn modelId="{5B20BAC4-6DB0-4A7C-99FD-FA188927AFCE}" type="presOf" srcId="{AA0CEA06-FE5B-49C0-B85C-B24C55D2AE32}" destId="{1049C89B-6C5C-4EE9-B8F3-AFE398DB3790}" srcOrd="0" destOrd="0" presId="urn:microsoft.com/office/officeart/2005/8/layout/radial1"/>
    <dgm:cxn modelId="{2318B4DD-151D-448A-8F3B-B9EA43B5C0F0}" type="presOf" srcId="{F40CE68D-53EB-4BB4-BFD1-7452014EBD83}" destId="{4ADA6144-C2F4-41AC-A034-F49342927194}" srcOrd="0" destOrd="0" presId="urn:microsoft.com/office/officeart/2005/8/layout/radial1"/>
    <dgm:cxn modelId="{E3FE03E0-5D93-49FE-B6DB-47C7DE4754B7}" type="presOf" srcId="{B0BCD368-AC73-48F8-8BDE-8614BEBFF743}" destId="{60DFA965-D847-4B69-B8E3-3C6390AE267C}" srcOrd="0" destOrd="0" presId="urn:microsoft.com/office/officeart/2005/8/layout/radial1"/>
    <dgm:cxn modelId="{B8034DF0-76AA-4C2B-9740-0C64F63290E9}" type="presOf" srcId="{67B568FC-3DCA-422A-9009-A9F571A6DD7D}" destId="{0CFF7787-6605-4975-9395-5E3A959A7217}" srcOrd="1" destOrd="0" presId="urn:microsoft.com/office/officeart/2005/8/layout/radial1"/>
    <dgm:cxn modelId="{8DEBB1FB-57EB-42B8-B7DC-25D1BF8A8986}" type="presOf" srcId="{67B568FC-3DCA-422A-9009-A9F571A6DD7D}" destId="{A22B5BDA-45C1-47AE-89A1-3FADB3A64F89}" srcOrd="0" destOrd="0" presId="urn:microsoft.com/office/officeart/2005/8/layout/radial1"/>
    <dgm:cxn modelId="{182BEBD9-68D7-409F-ABFE-D6BD03CB83BB}" type="presParOf" srcId="{0D96B4C7-52A0-40A0-8B39-CA676850BE94}" destId="{6A867407-0731-42F6-B53C-FFBDF4DEC90B}" srcOrd="0" destOrd="0" presId="urn:microsoft.com/office/officeart/2005/8/layout/radial1"/>
    <dgm:cxn modelId="{01C9D302-D725-4BEC-BC5B-A9F80A8BEC5B}" type="presParOf" srcId="{0D96B4C7-52A0-40A0-8B39-CA676850BE94}" destId="{1049C89B-6C5C-4EE9-B8F3-AFE398DB3790}" srcOrd="1" destOrd="0" presId="urn:microsoft.com/office/officeart/2005/8/layout/radial1"/>
    <dgm:cxn modelId="{FA430544-F6C2-40AA-AB8B-41716E224CD4}" type="presParOf" srcId="{1049C89B-6C5C-4EE9-B8F3-AFE398DB3790}" destId="{8471F45B-2D85-4071-AB0D-ECA1D48C8F71}" srcOrd="0" destOrd="0" presId="urn:microsoft.com/office/officeart/2005/8/layout/radial1"/>
    <dgm:cxn modelId="{445D0086-F976-43C9-B15D-C3A86A556B0E}" type="presParOf" srcId="{0D96B4C7-52A0-40A0-8B39-CA676850BE94}" destId="{4ADA6144-C2F4-41AC-A034-F49342927194}" srcOrd="2" destOrd="0" presId="urn:microsoft.com/office/officeart/2005/8/layout/radial1"/>
    <dgm:cxn modelId="{18574D7F-8F16-42F0-A145-6F7126BCB953}" type="presParOf" srcId="{0D96B4C7-52A0-40A0-8B39-CA676850BE94}" destId="{1FAEED8A-32C8-4386-933D-633D5C5A20FE}" srcOrd="3" destOrd="0" presId="urn:microsoft.com/office/officeart/2005/8/layout/radial1"/>
    <dgm:cxn modelId="{C21581A7-5DBD-42AC-BFA2-8771F22D41EC}" type="presParOf" srcId="{1FAEED8A-32C8-4386-933D-633D5C5A20FE}" destId="{5223B3F0-9018-4E07-B5B3-E07CD44F2EB6}" srcOrd="0" destOrd="0" presId="urn:microsoft.com/office/officeart/2005/8/layout/radial1"/>
    <dgm:cxn modelId="{66DA3DA6-6D7F-4905-800A-E1705B53EAD6}" type="presParOf" srcId="{0D96B4C7-52A0-40A0-8B39-CA676850BE94}" destId="{60DFA965-D847-4B69-B8E3-3C6390AE267C}" srcOrd="4" destOrd="0" presId="urn:microsoft.com/office/officeart/2005/8/layout/radial1"/>
    <dgm:cxn modelId="{905993A1-E9A8-40A5-99F7-A9A0602C357F}" type="presParOf" srcId="{0D96B4C7-52A0-40A0-8B39-CA676850BE94}" destId="{A22B5BDA-45C1-47AE-89A1-3FADB3A64F89}" srcOrd="5" destOrd="0" presId="urn:microsoft.com/office/officeart/2005/8/layout/radial1"/>
    <dgm:cxn modelId="{432B0F46-F519-4F12-A44E-FAB23D8AB7F1}" type="presParOf" srcId="{A22B5BDA-45C1-47AE-89A1-3FADB3A64F89}" destId="{0CFF7787-6605-4975-9395-5E3A959A7217}" srcOrd="0" destOrd="0" presId="urn:microsoft.com/office/officeart/2005/8/layout/radial1"/>
    <dgm:cxn modelId="{7E5FC25C-A97D-4E6D-95E7-848AA94478F5}" type="presParOf" srcId="{0D96B4C7-52A0-40A0-8B39-CA676850BE94}" destId="{96A86824-07E2-4292-B6F4-326DAFA85DEA}" srcOrd="6" destOrd="0" presId="urn:microsoft.com/office/officeart/2005/8/layout/radial1"/>
    <dgm:cxn modelId="{B9FFF1D6-B981-4124-85BC-19C454A43078}" type="presParOf" srcId="{0D96B4C7-52A0-40A0-8B39-CA676850BE94}" destId="{F50E4BDE-00F4-4024-B091-F1AC5228CDCF}" srcOrd="7" destOrd="0" presId="urn:microsoft.com/office/officeart/2005/8/layout/radial1"/>
    <dgm:cxn modelId="{054A4F28-959C-4F24-8637-B97766EB0B4E}" type="presParOf" srcId="{F50E4BDE-00F4-4024-B091-F1AC5228CDCF}" destId="{9FAF1D6E-E8CE-4A4F-A2DE-CBB3FF232462}" srcOrd="0" destOrd="0" presId="urn:microsoft.com/office/officeart/2005/8/layout/radial1"/>
    <dgm:cxn modelId="{EA28AB5B-42A7-4046-9670-88C737111570}" type="presParOf" srcId="{0D96B4C7-52A0-40A0-8B39-CA676850BE94}" destId="{2E2FAA6A-7556-43DF-B847-2521B4D37837}"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A6849-31C4-4914-8EBF-614E267412E4}" type="doc">
      <dgm:prSet loTypeId="urn:microsoft.com/office/officeart/2005/8/layout/orgChart1" loCatId="hierarchy" qsTypeId="urn:microsoft.com/office/officeart/2005/8/quickstyle/simple3" qsCatId="simple" csTypeId="urn:microsoft.com/office/officeart/2005/8/colors/accent1_5" csCatId="accent1" phldr="1"/>
      <dgm:spPr/>
    </dgm:pt>
    <dgm:pt modelId="{7EA12BEE-A5BA-49D3-8617-DC2FB3600C8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a:ln/>
              <a:effectLst/>
              <a:latin typeface="Verdana" pitchFamily="34" charset="0"/>
              <a:cs typeface="Arial" charset="0"/>
            </a:rPr>
            <a:t>Modèles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a:ln/>
              <a:effectLst/>
              <a:latin typeface="Verdana" pitchFamily="34" charset="0"/>
              <a:cs typeface="Arial" charset="0"/>
            </a:rPr>
            <a:t>de la communication</a:t>
          </a:r>
          <a:endParaRPr kumimoji="0" lang="fr-FR" b="0" i="0" u="none" strike="noStrike" cap="none" normalizeH="0" baseline="0" dirty="0">
            <a:ln/>
            <a:effectLst/>
            <a:latin typeface="Verdana" pitchFamily="34" charset="0"/>
            <a:cs typeface="Arial" charset="0"/>
          </a:endParaRPr>
        </a:p>
      </dgm:t>
    </dgm:pt>
    <dgm:pt modelId="{98B0B39D-BC1F-46F2-8359-522F72CA755B}" type="parTrans" cxnId="{DDD35550-18F9-4F0F-A3F2-257608BBCE86}">
      <dgm:prSet/>
      <dgm:spPr/>
      <dgm:t>
        <a:bodyPr/>
        <a:lstStyle/>
        <a:p>
          <a:endParaRPr lang="fr-FR"/>
        </a:p>
      </dgm:t>
    </dgm:pt>
    <dgm:pt modelId="{9FD3CE3C-1760-411B-9B93-F9EE26D43BB5}" type="sibTrans" cxnId="{DDD35550-18F9-4F0F-A3F2-257608BBCE86}">
      <dgm:prSet/>
      <dgm:spPr/>
      <dgm:t>
        <a:bodyPr/>
        <a:lstStyle/>
        <a:p>
          <a:endParaRPr lang="fr-FR"/>
        </a:p>
      </dgm:t>
    </dgm:pt>
    <dgm:pt modelId="{28E60738-1C0E-4891-A7B7-0C9D719E822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effectLst/>
              <a:latin typeface="Verdana" pitchFamily="34" charset="0"/>
              <a:cs typeface="Arial" charset="0"/>
            </a:rPr>
            <a:t>vers le bas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effectLst/>
              <a:latin typeface="Verdana" pitchFamily="34" charset="0"/>
              <a:cs typeface="Arial" charset="0"/>
            </a:rPr>
            <a:t>(descendante)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a:ln/>
            <a:effectLst/>
            <a:latin typeface="Verdana" pitchFamily="34" charset="0"/>
            <a:cs typeface="Arial" charset="0"/>
          </a:endParaRPr>
        </a:p>
      </dgm:t>
    </dgm:pt>
    <dgm:pt modelId="{58213564-39ED-4ECC-BFFD-C4D88DCC3B36}" type="parTrans" cxnId="{E1E3C767-9B20-4F76-A68A-CEA7A39BFACE}">
      <dgm:prSet/>
      <dgm:spPr/>
      <dgm:t>
        <a:bodyPr/>
        <a:lstStyle/>
        <a:p>
          <a:endParaRPr lang="fr-FR"/>
        </a:p>
      </dgm:t>
    </dgm:pt>
    <dgm:pt modelId="{8F319967-C2F9-45C5-922F-C277D79524AB}" type="sibTrans" cxnId="{E1E3C767-9B20-4F76-A68A-CEA7A39BFACE}">
      <dgm:prSet/>
      <dgm:spPr/>
      <dgm:t>
        <a:bodyPr/>
        <a:lstStyle/>
        <a:p>
          <a:endParaRPr lang="fr-FR"/>
        </a:p>
      </dgm:t>
    </dgm:pt>
    <dgm:pt modelId="{B0D74CEB-97F2-4887-8232-EF4AC44F09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effectLst/>
              <a:latin typeface="Verdana" pitchFamily="34" charset="0"/>
              <a:cs typeface="Arial" charset="0"/>
            </a:rPr>
            <a:t>vers le haut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effectLst/>
              <a:latin typeface="Verdana" pitchFamily="34" charset="0"/>
              <a:cs typeface="Arial" charset="0"/>
            </a:rPr>
            <a:t>(ascendante)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a:ln/>
            <a:effectLst/>
            <a:latin typeface="Verdana" pitchFamily="34" charset="0"/>
            <a:cs typeface="Arial" charset="0"/>
          </a:endParaRPr>
        </a:p>
      </dgm:t>
    </dgm:pt>
    <dgm:pt modelId="{5F82B13B-9127-4055-A8AC-075469AF9AFB}" type="parTrans" cxnId="{C40BB8FD-2A18-407C-8DD4-B264B916E4C5}">
      <dgm:prSet/>
      <dgm:spPr/>
      <dgm:t>
        <a:bodyPr/>
        <a:lstStyle/>
        <a:p>
          <a:endParaRPr lang="fr-FR"/>
        </a:p>
      </dgm:t>
    </dgm:pt>
    <dgm:pt modelId="{4F0A2518-27B2-40E3-AA0C-079BB38FFA74}" type="sibTrans" cxnId="{C40BB8FD-2A18-407C-8DD4-B264B916E4C5}">
      <dgm:prSet/>
      <dgm:spPr/>
      <dgm:t>
        <a:bodyPr/>
        <a:lstStyle/>
        <a:p>
          <a:endParaRPr lang="fr-FR"/>
        </a:p>
      </dgm:t>
    </dgm:pt>
    <dgm:pt modelId="{2EF84238-B54C-4CB7-A106-9243BC4D90B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effectLst/>
              <a:latin typeface="Verdana" pitchFamily="34" charset="0"/>
              <a:cs typeface="Arial" charset="0"/>
            </a:rPr>
            <a:t>Horizontale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effectLst/>
              <a:latin typeface="Verdana" pitchFamily="34" charset="0"/>
              <a:cs typeface="Arial" charset="0"/>
            </a:rPr>
            <a:t>(Latérale)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a:ln/>
            <a:effectLst/>
            <a:latin typeface="Verdana" pitchFamily="34" charset="0"/>
            <a:cs typeface="Arial" charset="0"/>
          </a:endParaRPr>
        </a:p>
      </dgm:t>
    </dgm:pt>
    <dgm:pt modelId="{F3992CA1-0812-46C1-9141-953E7BF88A58}" type="parTrans" cxnId="{275E2207-A18D-4722-8446-261C6E8A1F3E}">
      <dgm:prSet/>
      <dgm:spPr/>
      <dgm:t>
        <a:bodyPr/>
        <a:lstStyle/>
        <a:p>
          <a:endParaRPr lang="fr-FR"/>
        </a:p>
      </dgm:t>
    </dgm:pt>
    <dgm:pt modelId="{884474EA-299D-4C7C-8228-B49E0FB4479E}" type="sibTrans" cxnId="{275E2207-A18D-4722-8446-261C6E8A1F3E}">
      <dgm:prSet/>
      <dgm:spPr/>
      <dgm:t>
        <a:bodyPr/>
        <a:lstStyle/>
        <a:p>
          <a:endParaRPr lang="fr-FR"/>
        </a:p>
      </dgm:t>
    </dgm:pt>
    <dgm:pt modelId="{6326256E-DE82-40F8-BC1F-503233B97EF0}" type="pres">
      <dgm:prSet presAssocID="{A7EA6849-31C4-4914-8EBF-614E267412E4}" presName="hierChild1" presStyleCnt="0">
        <dgm:presLayoutVars>
          <dgm:orgChart val="1"/>
          <dgm:chPref val="1"/>
          <dgm:dir/>
          <dgm:animOne val="branch"/>
          <dgm:animLvl val="lvl"/>
          <dgm:resizeHandles/>
        </dgm:presLayoutVars>
      </dgm:prSet>
      <dgm:spPr/>
    </dgm:pt>
    <dgm:pt modelId="{3ED67B60-422B-42AE-B09C-6E8B0C47746E}" type="pres">
      <dgm:prSet presAssocID="{7EA12BEE-A5BA-49D3-8617-DC2FB3600C88}" presName="hierRoot1" presStyleCnt="0">
        <dgm:presLayoutVars>
          <dgm:hierBranch/>
        </dgm:presLayoutVars>
      </dgm:prSet>
      <dgm:spPr/>
    </dgm:pt>
    <dgm:pt modelId="{37700388-84BD-4482-9487-C5C587995562}" type="pres">
      <dgm:prSet presAssocID="{7EA12BEE-A5BA-49D3-8617-DC2FB3600C88}" presName="rootComposite1" presStyleCnt="0"/>
      <dgm:spPr/>
    </dgm:pt>
    <dgm:pt modelId="{A6336B64-6D9B-4449-BF18-FE380FFC6274}" type="pres">
      <dgm:prSet presAssocID="{7EA12BEE-A5BA-49D3-8617-DC2FB3600C88}" presName="rootText1" presStyleLbl="node0" presStyleIdx="0" presStyleCnt="1">
        <dgm:presLayoutVars>
          <dgm:chPref val="3"/>
        </dgm:presLayoutVars>
      </dgm:prSet>
      <dgm:spPr/>
    </dgm:pt>
    <dgm:pt modelId="{A1840668-DF4F-49B7-B65F-35EF4EA34C54}" type="pres">
      <dgm:prSet presAssocID="{7EA12BEE-A5BA-49D3-8617-DC2FB3600C88}" presName="rootConnector1" presStyleLbl="node1" presStyleIdx="0" presStyleCnt="0"/>
      <dgm:spPr/>
    </dgm:pt>
    <dgm:pt modelId="{27F73766-7214-4CCA-B5C5-D59BCEE80324}" type="pres">
      <dgm:prSet presAssocID="{7EA12BEE-A5BA-49D3-8617-DC2FB3600C88}" presName="hierChild2" presStyleCnt="0"/>
      <dgm:spPr/>
    </dgm:pt>
    <dgm:pt modelId="{32A6A360-0234-48DF-B0E8-7F8FF8D789F8}" type="pres">
      <dgm:prSet presAssocID="{58213564-39ED-4ECC-BFFD-C4D88DCC3B36}" presName="Name35" presStyleLbl="parChTrans1D2" presStyleIdx="0" presStyleCnt="3"/>
      <dgm:spPr/>
    </dgm:pt>
    <dgm:pt modelId="{07DE903C-D980-43FD-A2AB-64E93B60DBFD}" type="pres">
      <dgm:prSet presAssocID="{28E60738-1C0E-4891-A7B7-0C9D719E8225}" presName="hierRoot2" presStyleCnt="0">
        <dgm:presLayoutVars>
          <dgm:hierBranch/>
        </dgm:presLayoutVars>
      </dgm:prSet>
      <dgm:spPr/>
    </dgm:pt>
    <dgm:pt modelId="{4A097556-30F8-4C2B-A53B-C5378636E7D2}" type="pres">
      <dgm:prSet presAssocID="{28E60738-1C0E-4891-A7B7-0C9D719E8225}" presName="rootComposite" presStyleCnt="0"/>
      <dgm:spPr/>
    </dgm:pt>
    <dgm:pt modelId="{1B112969-644C-45C6-B597-B6D073B01FE9}" type="pres">
      <dgm:prSet presAssocID="{28E60738-1C0E-4891-A7B7-0C9D719E8225}" presName="rootText" presStyleLbl="node2" presStyleIdx="0" presStyleCnt="3">
        <dgm:presLayoutVars>
          <dgm:chPref val="3"/>
        </dgm:presLayoutVars>
      </dgm:prSet>
      <dgm:spPr/>
    </dgm:pt>
    <dgm:pt modelId="{CE465014-11FB-478B-8D93-8E0513C23716}" type="pres">
      <dgm:prSet presAssocID="{28E60738-1C0E-4891-A7B7-0C9D719E8225}" presName="rootConnector" presStyleLbl="node2" presStyleIdx="0" presStyleCnt="3"/>
      <dgm:spPr/>
    </dgm:pt>
    <dgm:pt modelId="{2B5151BA-FEBB-4F0B-BD3B-1B9C6B21A1D0}" type="pres">
      <dgm:prSet presAssocID="{28E60738-1C0E-4891-A7B7-0C9D719E8225}" presName="hierChild4" presStyleCnt="0"/>
      <dgm:spPr/>
    </dgm:pt>
    <dgm:pt modelId="{599BCC98-D9CB-4180-B62F-BDA1B1D46100}" type="pres">
      <dgm:prSet presAssocID="{28E60738-1C0E-4891-A7B7-0C9D719E8225}" presName="hierChild5" presStyleCnt="0"/>
      <dgm:spPr/>
    </dgm:pt>
    <dgm:pt modelId="{A44F5534-C2B7-4762-A44A-93A39FF3EF3C}" type="pres">
      <dgm:prSet presAssocID="{5F82B13B-9127-4055-A8AC-075469AF9AFB}" presName="Name35" presStyleLbl="parChTrans1D2" presStyleIdx="1" presStyleCnt="3"/>
      <dgm:spPr/>
    </dgm:pt>
    <dgm:pt modelId="{B4BE6C93-C099-4BEC-90C8-008DAAF7417C}" type="pres">
      <dgm:prSet presAssocID="{B0D74CEB-97F2-4887-8232-EF4AC44F099E}" presName="hierRoot2" presStyleCnt="0">
        <dgm:presLayoutVars>
          <dgm:hierBranch/>
        </dgm:presLayoutVars>
      </dgm:prSet>
      <dgm:spPr/>
    </dgm:pt>
    <dgm:pt modelId="{0DD16AC1-883E-4456-9034-3246D7915E05}" type="pres">
      <dgm:prSet presAssocID="{B0D74CEB-97F2-4887-8232-EF4AC44F099E}" presName="rootComposite" presStyleCnt="0"/>
      <dgm:spPr/>
    </dgm:pt>
    <dgm:pt modelId="{998F92B6-6624-4291-9D9A-AF9807366A77}" type="pres">
      <dgm:prSet presAssocID="{B0D74CEB-97F2-4887-8232-EF4AC44F099E}" presName="rootText" presStyleLbl="node2" presStyleIdx="1" presStyleCnt="3">
        <dgm:presLayoutVars>
          <dgm:chPref val="3"/>
        </dgm:presLayoutVars>
      </dgm:prSet>
      <dgm:spPr/>
    </dgm:pt>
    <dgm:pt modelId="{175B3C4A-3E77-49AF-9B06-664B4C646C32}" type="pres">
      <dgm:prSet presAssocID="{B0D74CEB-97F2-4887-8232-EF4AC44F099E}" presName="rootConnector" presStyleLbl="node2" presStyleIdx="1" presStyleCnt="3"/>
      <dgm:spPr/>
    </dgm:pt>
    <dgm:pt modelId="{0FB08FE4-5081-4C67-A14D-64B1C1ABB1AA}" type="pres">
      <dgm:prSet presAssocID="{B0D74CEB-97F2-4887-8232-EF4AC44F099E}" presName="hierChild4" presStyleCnt="0"/>
      <dgm:spPr/>
    </dgm:pt>
    <dgm:pt modelId="{1033F0A1-7A5E-4F29-9D49-0A1B7FDF040E}" type="pres">
      <dgm:prSet presAssocID="{B0D74CEB-97F2-4887-8232-EF4AC44F099E}" presName="hierChild5" presStyleCnt="0"/>
      <dgm:spPr/>
    </dgm:pt>
    <dgm:pt modelId="{5E4F20A4-59F7-4F97-950C-293866E0A004}" type="pres">
      <dgm:prSet presAssocID="{F3992CA1-0812-46C1-9141-953E7BF88A58}" presName="Name35" presStyleLbl="parChTrans1D2" presStyleIdx="2" presStyleCnt="3"/>
      <dgm:spPr/>
    </dgm:pt>
    <dgm:pt modelId="{96ACA649-529A-48D5-BE71-361A3ABD8C60}" type="pres">
      <dgm:prSet presAssocID="{2EF84238-B54C-4CB7-A106-9243BC4D90B6}" presName="hierRoot2" presStyleCnt="0">
        <dgm:presLayoutVars>
          <dgm:hierBranch/>
        </dgm:presLayoutVars>
      </dgm:prSet>
      <dgm:spPr/>
    </dgm:pt>
    <dgm:pt modelId="{8BB227A0-3CF8-44A9-AB51-751528777300}" type="pres">
      <dgm:prSet presAssocID="{2EF84238-B54C-4CB7-A106-9243BC4D90B6}" presName="rootComposite" presStyleCnt="0"/>
      <dgm:spPr/>
    </dgm:pt>
    <dgm:pt modelId="{ED155280-3720-40CB-9B64-1DCE81265EE2}" type="pres">
      <dgm:prSet presAssocID="{2EF84238-B54C-4CB7-A106-9243BC4D90B6}" presName="rootText" presStyleLbl="node2" presStyleIdx="2" presStyleCnt="3">
        <dgm:presLayoutVars>
          <dgm:chPref val="3"/>
        </dgm:presLayoutVars>
      </dgm:prSet>
      <dgm:spPr/>
    </dgm:pt>
    <dgm:pt modelId="{46D2C9D4-83D8-4BB1-AC6F-678E7C64B5BE}" type="pres">
      <dgm:prSet presAssocID="{2EF84238-B54C-4CB7-A106-9243BC4D90B6}" presName="rootConnector" presStyleLbl="node2" presStyleIdx="2" presStyleCnt="3"/>
      <dgm:spPr/>
    </dgm:pt>
    <dgm:pt modelId="{EEF618C8-1A29-4184-AD76-CBCE18A84965}" type="pres">
      <dgm:prSet presAssocID="{2EF84238-B54C-4CB7-A106-9243BC4D90B6}" presName="hierChild4" presStyleCnt="0"/>
      <dgm:spPr/>
    </dgm:pt>
    <dgm:pt modelId="{D244ACFF-D1DA-42B4-8AD8-C207ED7FC349}" type="pres">
      <dgm:prSet presAssocID="{2EF84238-B54C-4CB7-A106-9243BC4D90B6}" presName="hierChild5" presStyleCnt="0"/>
      <dgm:spPr/>
    </dgm:pt>
    <dgm:pt modelId="{D6B1F034-FBA2-46F9-BE6A-1D9CECA61157}" type="pres">
      <dgm:prSet presAssocID="{7EA12BEE-A5BA-49D3-8617-DC2FB3600C88}" presName="hierChild3" presStyleCnt="0"/>
      <dgm:spPr/>
    </dgm:pt>
  </dgm:ptLst>
  <dgm:cxnLst>
    <dgm:cxn modelId="{BEC23804-61F9-4484-AFCF-FFFAC7C69314}" type="presOf" srcId="{B0D74CEB-97F2-4887-8232-EF4AC44F099E}" destId="{998F92B6-6624-4291-9D9A-AF9807366A77}" srcOrd="0" destOrd="0" presId="urn:microsoft.com/office/officeart/2005/8/layout/orgChart1"/>
    <dgm:cxn modelId="{275E2207-A18D-4722-8446-261C6E8A1F3E}" srcId="{7EA12BEE-A5BA-49D3-8617-DC2FB3600C88}" destId="{2EF84238-B54C-4CB7-A106-9243BC4D90B6}" srcOrd="2" destOrd="0" parTransId="{F3992CA1-0812-46C1-9141-953E7BF88A58}" sibTransId="{884474EA-299D-4C7C-8228-B49E0FB4479E}"/>
    <dgm:cxn modelId="{17A18113-0BBA-4B15-9618-F339C8245C98}" type="presOf" srcId="{2EF84238-B54C-4CB7-A106-9243BC4D90B6}" destId="{46D2C9D4-83D8-4BB1-AC6F-678E7C64B5BE}" srcOrd="1" destOrd="0" presId="urn:microsoft.com/office/officeart/2005/8/layout/orgChart1"/>
    <dgm:cxn modelId="{FF1D6A19-5120-4318-BF74-CE51DEE94D4A}" type="presOf" srcId="{58213564-39ED-4ECC-BFFD-C4D88DCC3B36}" destId="{32A6A360-0234-48DF-B0E8-7F8FF8D789F8}" srcOrd="0" destOrd="0" presId="urn:microsoft.com/office/officeart/2005/8/layout/orgChart1"/>
    <dgm:cxn modelId="{FAEDE32C-FE8C-4C5A-9280-BD17BAE532B0}" type="presOf" srcId="{5F82B13B-9127-4055-A8AC-075469AF9AFB}" destId="{A44F5534-C2B7-4762-A44A-93A39FF3EF3C}" srcOrd="0" destOrd="0" presId="urn:microsoft.com/office/officeart/2005/8/layout/orgChart1"/>
    <dgm:cxn modelId="{2850F031-0854-473D-9A3E-9720101D6AF0}" type="presOf" srcId="{B0D74CEB-97F2-4887-8232-EF4AC44F099E}" destId="{175B3C4A-3E77-49AF-9B06-664B4C646C32}" srcOrd="1" destOrd="0" presId="urn:microsoft.com/office/officeart/2005/8/layout/orgChart1"/>
    <dgm:cxn modelId="{E1E3C767-9B20-4F76-A68A-CEA7A39BFACE}" srcId="{7EA12BEE-A5BA-49D3-8617-DC2FB3600C88}" destId="{28E60738-1C0E-4891-A7B7-0C9D719E8225}" srcOrd="0" destOrd="0" parTransId="{58213564-39ED-4ECC-BFFD-C4D88DCC3B36}" sibTransId="{8F319967-C2F9-45C5-922F-C277D79524AB}"/>
    <dgm:cxn modelId="{2B2A184F-2C0E-4823-8467-A25B792EDEAF}" type="presOf" srcId="{28E60738-1C0E-4891-A7B7-0C9D719E8225}" destId="{CE465014-11FB-478B-8D93-8E0513C23716}" srcOrd="1" destOrd="0" presId="urn:microsoft.com/office/officeart/2005/8/layout/orgChart1"/>
    <dgm:cxn modelId="{DDD35550-18F9-4F0F-A3F2-257608BBCE86}" srcId="{A7EA6849-31C4-4914-8EBF-614E267412E4}" destId="{7EA12BEE-A5BA-49D3-8617-DC2FB3600C88}" srcOrd="0" destOrd="0" parTransId="{98B0B39D-BC1F-46F2-8359-522F72CA755B}" sibTransId="{9FD3CE3C-1760-411B-9B93-F9EE26D43BB5}"/>
    <dgm:cxn modelId="{683D5654-0162-46A8-8697-81ECF835F6F1}" type="presOf" srcId="{A7EA6849-31C4-4914-8EBF-614E267412E4}" destId="{6326256E-DE82-40F8-BC1F-503233B97EF0}" srcOrd="0" destOrd="0" presId="urn:microsoft.com/office/officeart/2005/8/layout/orgChart1"/>
    <dgm:cxn modelId="{02C87759-4309-4851-A48A-4F291EBE5635}" type="presOf" srcId="{2EF84238-B54C-4CB7-A106-9243BC4D90B6}" destId="{ED155280-3720-40CB-9B64-1DCE81265EE2}" srcOrd="0" destOrd="0" presId="urn:microsoft.com/office/officeart/2005/8/layout/orgChart1"/>
    <dgm:cxn modelId="{6E7E697A-BDF5-4D9A-BEAF-268274DF8AA7}" type="presOf" srcId="{28E60738-1C0E-4891-A7B7-0C9D719E8225}" destId="{1B112969-644C-45C6-B597-B6D073B01FE9}" srcOrd="0" destOrd="0" presId="urn:microsoft.com/office/officeart/2005/8/layout/orgChart1"/>
    <dgm:cxn modelId="{DDCDA993-7590-4B97-B8C4-8AFDA477A489}" type="presOf" srcId="{F3992CA1-0812-46C1-9141-953E7BF88A58}" destId="{5E4F20A4-59F7-4F97-950C-293866E0A004}" srcOrd="0" destOrd="0" presId="urn:microsoft.com/office/officeart/2005/8/layout/orgChart1"/>
    <dgm:cxn modelId="{5771CE9D-B7DB-436C-87E2-478B4F6217EC}" type="presOf" srcId="{7EA12BEE-A5BA-49D3-8617-DC2FB3600C88}" destId="{A1840668-DF4F-49B7-B65F-35EF4EA34C54}" srcOrd="1" destOrd="0" presId="urn:microsoft.com/office/officeart/2005/8/layout/orgChart1"/>
    <dgm:cxn modelId="{D5492BB7-8DB3-43E4-AFB8-97BA2DA58002}" type="presOf" srcId="{7EA12BEE-A5BA-49D3-8617-DC2FB3600C88}" destId="{A6336B64-6D9B-4449-BF18-FE380FFC6274}" srcOrd="0" destOrd="0" presId="urn:microsoft.com/office/officeart/2005/8/layout/orgChart1"/>
    <dgm:cxn modelId="{C40BB8FD-2A18-407C-8DD4-B264B916E4C5}" srcId="{7EA12BEE-A5BA-49D3-8617-DC2FB3600C88}" destId="{B0D74CEB-97F2-4887-8232-EF4AC44F099E}" srcOrd="1" destOrd="0" parTransId="{5F82B13B-9127-4055-A8AC-075469AF9AFB}" sibTransId="{4F0A2518-27B2-40E3-AA0C-079BB38FFA74}"/>
    <dgm:cxn modelId="{D7354FFC-BFB6-468E-AE95-6DCB2DE81157}" type="presParOf" srcId="{6326256E-DE82-40F8-BC1F-503233B97EF0}" destId="{3ED67B60-422B-42AE-B09C-6E8B0C47746E}" srcOrd="0" destOrd="0" presId="urn:microsoft.com/office/officeart/2005/8/layout/orgChart1"/>
    <dgm:cxn modelId="{422C8EE0-6562-4FBE-B076-D5C39B0C4810}" type="presParOf" srcId="{3ED67B60-422B-42AE-B09C-6E8B0C47746E}" destId="{37700388-84BD-4482-9487-C5C587995562}" srcOrd="0" destOrd="0" presId="urn:microsoft.com/office/officeart/2005/8/layout/orgChart1"/>
    <dgm:cxn modelId="{00A60918-5F50-4A91-B480-EE252416F053}" type="presParOf" srcId="{37700388-84BD-4482-9487-C5C587995562}" destId="{A6336B64-6D9B-4449-BF18-FE380FFC6274}" srcOrd="0" destOrd="0" presId="urn:microsoft.com/office/officeart/2005/8/layout/orgChart1"/>
    <dgm:cxn modelId="{800A6B15-DB09-4B4C-A548-2C04DC4449FE}" type="presParOf" srcId="{37700388-84BD-4482-9487-C5C587995562}" destId="{A1840668-DF4F-49B7-B65F-35EF4EA34C54}" srcOrd="1" destOrd="0" presId="urn:microsoft.com/office/officeart/2005/8/layout/orgChart1"/>
    <dgm:cxn modelId="{94F5104E-7177-4659-919E-CE555205D00E}" type="presParOf" srcId="{3ED67B60-422B-42AE-B09C-6E8B0C47746E}" destId="{27F73766-7214-4CCA-B5C5-D59BCEE80324}" srcOrd="1" destOrd="0" presId="urn:microsoft.com/office/officeart/2005/8/layout/orgChart1"/>
    <dgm:cxn modelId="{9C7E83A5-AC9B-4557-9B64-EAFB2190294D}" type="presParOf" srcId="{27F73766-7214-4CCA-B5C5-D59BCEE80324}" destId="{32A6A360-0234-48DF-B0E8-7F8FF8D789F8}" srcOrd="0" destOrd="0" presId="urn:microsoft.com/office/officeart/2005/8/layout/orgChart1"/>
    <dgm:cxn modelId="{DCA39A46-FC63-4599-8D5D-FFE0BA702829}" type="presParOf" srcId="{27F73766-7214-4CCA-B5C5-D59BCEE80324}" destId="{07DE903C-D980-43FD-A2AB-64E93B60DBFD}" srcOrd="1" destOrd="0" presId="urn:microsoft.com/office/officeart/2005/8/layout/orgChart1"/>
    <dgm:cxn modelId="{86261092-74A5-4393-8718-9B4EFC1C9A49}" type="presParOf" srcId="{07DE903C-D980-43FD-A2AB-64E93B60DBFD}" destId="{4A097556-30F8-4C2B-A53B-C5378636E7D2}" srcOrd="0" destOrd="0" presId="urn:microsoft.com/office/officeart/2005/8/layout/orgChart1"/>
    <dgm:cxn modelId="{C636147E-008E-4D74-B3B0-593E6A6EB0A4}" type="presParOf" srcId="{4A097556-30F8-4C2B-A53B-C5378636E7D2}" destId="{1B112969-644C-45C6-B597-B6D073B01FE9}" srcOrd="0" destOrd="0" presId="urn:microsoft.com/office/officeart/2005/8/layout/orgChart1"/>
    <dgm:cxn modelId="{D6AC6B8C-CB1B-4620-9EFC-B4B8AC9DD011}" type="presParOf" srcId="{4A097556-30F8-4C2B-A53B-C5378636E7D2}" destId="{CE465014-11FB-478B-8D93-8E0513C23716}" srcOrd="1" destOrd="0" presId="urn:microsoft.com/office/officeart/2005/8/layout/orgChart1"/>
    <dgm:cxn modelId="{5D0F5142-5002-40B1-ABE4-13733F68577B}" type="presParOf" srcId="{07DE903C-D980-43FD-A2AB-64E93B60DBFD}" destId="{2B5151BA-FEBB-4F0B-BD3B-1B9C6B21A1D0}" srcOrd="1" destOrd="0" presId="urn:microsoft.com/office/officeart/2005/8/layout/orgChart1"/>
    <dgm:cxn modelId="{3760530F-44F6-4E2D-9E24-0215E713DA13}" type="presParOf" srcId="{07DE903C-D980-43FD-A2AB-64E93B60DBFD}" destId="{599BCC98-D9CB-4180-B62F-BDA1B1D46100}" srcOrd="2" destOrd="0" presId="urn:microsoft.com/office/officeart/2005/8/layout/orgChart1"/>
    <dgm:cxn modelId="{2F3D115A-0C6A-4D5B-B5EE-F4BFBA94F420}" type="presParOf" srcId="{27F73766-7214-4CCA-B5C5-D59BCEE80324}" destId="{A44F5534-C2B7-4762-A44A-93A39FF3EF3C}" srcOrd="2" destOrd="0" presId="urn:microsoft.com/office/officeart/2005/8/layout/orgChart1"/>
    <dgm:cxn modelId="{8C7D36E0-C94F-4C85-A1FC-75CA5B22C83A}" type="presParOf" srcId="{27F73766-7214-4CCA-B5C5-D59BCEE80324}" destId="{B4BE6C93-C099-4BEC-90C8-008DAAF7417C}" srcOrd="3" destOrd="0" presId="urn:microsoft.com/office/officeart/2005/8/layout/orgChart1"/>
    <dgm:cxn modelId="{C31429C3-BA4A-408D-A0B8-0B1CE58C7F7E}" type="presParOf" srcId="{B4BE6C93-C099-4BEC-90C8-008DAAF7417C}" destId="{0DD16AC1-883E-4456-9034-3246D7915E05}" srcOrd="0" destOrd="0" presId="urn:microsoft.com/office/officeart/2005/8/layout/orgChart1"/>
    <dgm:cxn modelId="{0B44F672-23F1-436F-B301-CF8E02665750}" type="presParOf" srcId="{0DD16AC1-883E-4456-9034-3246D7915E05}" destId="{998F92B6-6624-4291-9D9A-AF9807366A77}" srcOrd="0" destOrd="0" presId="urn:microsoft.com/office/officeart/2005/8/layout/orgChart1"/>
    <dgm:cxn modelId="{D3DF7B07-2BF2-4CCE-BDAE-4AC69C35C560}" type="presParOf" srcId="{0DD16AC1-883E-4456-9034-3246D7915E05}" destId="{175B3C4A-3E77-49AF-9B06-664B4C646C32}" srcOrd="1" destOrd="0" presId="urn:microsoft.com/office/officeart/2005/8/layout/orgChart1"/>
    <dgm:cxn modelId="{0B4898B5-7A24-4704-A516-CD6386F26814}" type="presParOf" srcId="{B4BE6C93-C099-4BEC-90C8-008DAAF7417C}" destId="{0FB08FE4-5081-4C67-A14D-64B1C1ABB1AA}" srcOrd="1" destOrd="0" presId="urn:microsoft.com/office/officeart/2005/8/layout/orgChart1"/>
    <dgm:cxn modelId="{7C90F18A-8989-420E-A99A-8C968738E37E}" type="presParOf" srcId="{B4BE6C93-C099-4BEC-90C8-008DAAF7417C}" destId="{1033F0A1-7A5E-4F29-9D49-0A1B7FDF040E}" srcOrd="2" destOrd="0" presId="urn:microsoft.com/office/officeart/2005/8/layout/orgChart1"/>
    <dgm:cxn modelId="{6D50655C-B043-44CE-8C5B-4BAB4B2891D9}" type="presParOf" srcId="{27F73766-7214-4CCA-B5C5-D59BCEE80324}" destId="{5E4F20A4-59F7-4F97-950C-293866E0A004}" srcOrd="4" destOrd="0" presId="urn:microsoft.com/office/officeart/2005/8/layout/orgChart1"/>
    <dgm:cxn modelId="{13EFDC0E-398F-4446-9FDA-A89CDC436ECF}" type="presParOf" srcId="{27F73766-7214-4CCA-B5C5-D59BCEE80324}" destId="{96ACA649-529A-48D5-BE71-361A3ABD8C60}" srcOrd="5" destOrd="0" presId="urn:microsoft.com/office/officeart/2005/8/layout/orgChart1"/>
    <dgm:cxn modelId="{89A6833F-01D9-4289-8628-5430D5DF0612}" type="presParOf" srcId="{96ACA649-529A-48D5-BE71-361A3ABD8C60}" destId="{8BB227A0-3CF8-44A9-AB51-751528777300}" srcOrd="0" destOrd="0" presId="urn:microsoft.com/office/officeart/2005/8/layout/orgChart1"/>
    <dgm:cxn modelId="{248EB934-3BC8-4CE6-A951-6AF97F2299A7}" type="presParOf" srcId="{8BB227A0-3CF8-44A9-AB51-751528777300}" destId="{ED155280-3720-40CB-9B64-1DCE81265EE2}" srcOrd="0" destOrd="0" presId="urn:microsoft.com/office/officeart/2005/8/layout/orgChart1"/>
    <dgm:cxn modelId="{9C7FE144-580B-4A07-B11F-F2A781AB69D2}" type="presParOf" srcId="{8BB227A0-3CF8-44A9-AB51-751528777300}" destId="{46D2C9D4-83D8-4BB1-AC6F-678E7C64B5BE}" srcOrd="1" destOrd="0" presId="urn:microsoft.com/office/officeart/2005/8/layout/orgChart1"/>
    <dgm:cxn modelId="{133F571A-B66B-4368-93C7-A97507744621}" type="presParOf" srcId="{96ACA649-529A-48D5-BE71-361A3ABD8C60}" destId="{EEF618C8-1A29-4184-AD76-CBCE18A84965}" srcOrd="1" destOrd="0" presId="urn:microsoft.com/office/officeart/2005/8/layout/orgChart1"/>
    <dgm:cxn modelId="{79AF2A96-656D-4A53-9232-BBEF18649758}" type="presParOf" srcId="{96ACA649-529A-48D5-BE71-361A3ABD8C60}" destId="{D244ACFF-D1DA-42B4-8AD8-C207ED7FC349}" srcOrd="2" destOrd="0" presId="urn:microsoft.com/office/officeart/2005/8/layout/orgChart1"/>
    <dgm:cxn modelId="{559207A7-59D5-44F5-854B-0FDF83FBE1A8}" type="presParOf" srcId="{3ED67B60-422B-42AE-B09C-6E8B0C47746E}" destId="{D6B1F034-FBA2-46F9-BE6A-1D9CECA6115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65B9E5-426A-44F2-AC4C-2A35C1268044}" type="doc">
      <dgm:prSet loTypeId="urn:microsoft.com/office/officeart/2005/8/layout/cycle6" loCatId="cycle" qsTypeId="urn:microsoft.com/office/officeart/2005/8/quickstyle/simple2" qsCatId="simple" csTypeId="urn:microsoft.com/office/officeart/2005/8/colors/colorful5" csCatId="colorful" phldr="1"/>
      <dgm:spPr/>
      <dgm:t>
        <a:bodyPr/>
        <a:lstStyle/>
        <a:p>
          <a:endParaRPr lang="fr-FR"/>
        </a:p>
      </dgm:t>
    </dgm:pt>
    <dgm:pt modelId="{4B18AE7E-557C-46DD-A910-0E55DAAD5B97}">
      <dgm:prSet phldrT="[Texte]" custT="1"/>
      <dgm:spPr/>
      <dgm:t>
        <a:bodyPr/>
        <a:lstStyle/>
        <a:p>
          <a:r>
            <a:rPr lang="fr-FR" sz="2000"/>
            <a:t>Énoncez le point essentiel du message</a:t>
          </a:r>
          <a:endParaRPr lang="fr-FR" sz="2000" dirty="0"/>
        </a:p>
      </dgm:t>
    </dgm:pt>
    <dgm:pt modelId="{64297AFA-B67E-43B8-9FD4-35815ED7823F}" type="parTrans" cxnId="{4FABA536-7DAE-479E-9572-BCEA110F7500}">
      <dgm:prSet/>
      <dgm:spPr/>
      <dgm:t>
        <a:bodyPr/>
        <a:lstStyle/>
        <a:p>
          <a:endParaRPr lang="fr-FR"/>
        </a:p>
      </dgm:t>
    </dgm:pt>
    <dgm:pt modelId="{524B94EA-4634-4DB9-BF8E-34779BFBF756}" type="sibTrans" cxnId="{4FABA536-7DAE-479E-9572-BCEA110F7500}">
      <dgm:prSet/>
      <dgm:spPr/>
      <dgm:t>
        <a:bodyPr/>
        <a:lstStyle/>
        <a:p>
          <a:endParaRPr lang="fr-FR"/>
        </a:p>
      </dgm:t>
    </dgm:pt>
    <dgm:pt modelId="{2DCBF0EA-B6EC-44A9-AAE0-9EC3FFEFD03D}">
      <dgm:prSet phldrT="[Texte]" custT="1"/>
      <dgm:spPr/>
      <dgm:t>
        <a:bodyPr/>
        <a:lstStyle/>
        <a:p>
          <a:r>
            <a:rPr lang="fr-FR" sz="2000"/>
            <a:t>Présentez des arguments </a:t>
          </a:r>
          <a:endParaRPr lang="fr-FR" sz="2000" dirty="0"/>
        </a:p>
      </dgm:t>
    </dgm:pt>
    <dgm:pt modelId="{FEA57A11-63D9-46D3-96C7-ABC9B9C5B947}" type="parTrans" cxnId="{4A257A8F-D59F-4195-8736-D35B265BFABE}">
      <dgm:prSet/>
      <dgm:spPr/>
      <dgm:t>
        <a:bodyPr/>
        <a:lstStyle/>
        <a:p>
          <a:endParaRPr lang="fr-FR"/>
        </a:p>
      </dgm:t>
    </dgm:pt>
    <dgm:pt modelId="{9C9BADCF-F48B-4B47-AF48-FD7219A2DACD}" type="sibTrans" cxnId="{4A257A8F-D59F-4195-8736-D35B265BFABE}">
      <dgm:prSet/>
      <dgm:spPr/>
      <dgm:t>
        <a:bodyPr/>
        <a:lstStyle/>
        <a:p>
          <a:endParaRPr lang="fr-FR"/>
        </a:p>
      </dgm:t>
    </dgm:pt>
    <dgm:pt modelId="{6CB4FE27-47BD-4C3B-8FC3-2FACD9F262DD}">
      <dgm:prSet phldrT="[Texte]" custT="1"/>
      <dgm:spPr/>
      <dgm:t>
        <a:bodyPr/>
        <a:lstStyle/>
        <a:p>
          <a:r>
            <a:rPr lang="fr-FR" sz="1700"/>
            <a:t>Assurez-vous de la compréhension du message</a:t>
          </a:r>
          <a:endParaRPr lang="fr-FR" sz="1700" dirty="0"/>
        </a:p>
      </dgm:t>
    </dgm:pt>
    <dgm:pt modelId="{6B1F851B-FE8A-40CE-BC58-827A4110A26E}" type="parTrans" cxnId="{7371B8EA-F86A-4B5D-926C-106416AE9EC5}">
      <dgm:prSet/>
      <dgm:spPr/>
      <dgm:t>
        <a:bodyPr/>
        <a:lstStyle/>
        <a:p>
          <a:endParaRPr lang="fr-FR"/>
        </a:p>
      </dgm:t>
    </dgm:pt>
    <dgm:pt modelId="{37049578-0875-4747-9FED-F1629CF533B8}" type="sibTrans" cxnId="{7371B8EA-F86A-4B5D-926C-106416AE9EC5}">
      <dgm:prSet/>
      <dgm:spPr/>
      <dgm:t>
        <a:bodyPr/>
        <a:lstStyle/>
        <a:p>
          <a:endParaRPr lang="fr-FR"/>
        </a:p>
      </dgm:t>
    </dgm:pt>
    <dgm:pt modelId="{6DCAC442-9502-43CD-85E9-6E43D59856A8}">
      <dgm:prSet phldrT="[Texte]" custT="1"/>
      <dgm:spPr/>
      <dgm:t>
        <a:bodyPr/>
        <a:lstStyle/>
        <a:p>
          <a:r>
            <a:rPr lang="fr-FR" sz="1800"/>
            <a:t>Soyez prêt aux réactions possibles</a:t>
          </a:r>
          <a:endParaRPr lang="fr-FR" sz="1800" dirty="0"/>
        </a:p>
      </dgm:t>
    </dgm:pt>
    <dgm:pt modelId="{F642909D-AF7A-4E11-8D70-37CEE156B5B0}" type="parTrans" cxnId="{28A02F9E-FF12-4006-8F2E-B0D39AB432B1}">
      <dgm:prSet/>
      <dgm:spPr/>
      <dgm:t>
        <a:bodyPr/>
        <a:lstStyle/>
        <a:p>
          <a:endParaRPr lang="fr-FR"/>
        </a:p>
      </dgm:t>
    </dgm:pt>
    <dgm:pt modelId="{064792C7-B1C4-4234-A57B-B12A79F70A23}" type="sibTrans" cxnId="{28A02F9E-FF12-4006-8F2E-B0D39AB432B1}">
      <dgm:prSet/>
      <dgm:spPr/>
      <dgm:t>
        <a:bodyPr/>
        <a:lstStyle/>
        <a:p>
          <a:endParaRPr lang="fr-FR"/>
        </a:p>
      </dgm:t>
    </dgm:pt>
    <dgm:pt modelId="{8C6FB56D-015C-4CD9-866E-A9BA65EF9A83}">
      <dgm:prSet phldrT="[Texte]" custT="1"/>
      <dgm:spPr/>
      <dgm:t>
        <a:bodyPr/>
        <a:lstStyle/>
        <a:p>
          <a:r>
            <a:rPr lang="fr-FR" sz="1800"/>
            <a:t>Récapitulez votre message </a:t>
          </a:r>
          <a:endParaRPr lang="fr-FR" sz="1800" dirty="0"/>
        </a:p>
      </dgm:t>
    </dgm:pt>
    <dgm:pt modelId="{86D204C4-37FC-4C98-AA58-8BFD690D44BD}" type="parTrans" cxnId="{2CE2CA89-3ACB-4E30-A25D-AA22D8A04B63}">
      <dgm:prSet/>
      <dgm:spPr/>
      <dgm:t>
        <a:bodyPr/>
        <a:lstStyle/>
        <a:p>
          <a:endParaRPr lang="fr-FR"/>
        </a:p>
      </dgm:t>
    </dgm:pt>
    <dgm:pt modelId="{F37ACE0C-C6E6-4C98-94C5-FF2816D66603}" type="sibTrans" cxnId="{2CE2CA89-3ACB-4E30-A25D-AA22D8A04B63}">
      <dgm:prSet/>
      <dgm:spPr/>
      <dgm:t>
        <a:bodyPr/>
        <a:lstStyle/>
        <a:p>
          <a:endParaRPr lang="fr-FR"/>
        </a:p>
      </dgm:t>
    </dgm:pt>
    <dgm:pt modelId="{FFB452DE-401E-437D-9EAB-311AC3383620}" type="pres">
      <dgm:prSet presAssocID="{B765B9E5-426A-44F2-AC4C-2A35C1268044}" presName="cycle" presStyleCnt="0">
        <dgm:presLayoutVars>
          <dgm:dir/>
          <dgm:resizeHandles val="exact"/>
        </dgm:presLayoutVars>
      </dgm:prSet>
      <dgm:spPr/>
    </dgm:pt>
    <dgm:pt modelId="{19370A8A-0A6D-442A-9510-8CFAB08504D7}" type="pres">
      <dgm:prSet presAssocID="{4B18AE7E-557C-46DD-A910-0E55DAAD5B97}" presName="node" presStyleLbl="node1" presStyleIdx="0" presStyleCnt="5">
        <dgm:presLayoutVars>
          <dgm:bulletEnabled val="1"/>
        </dgm:presLayoutVars>
      </dgm:prSet>
      <dgm:spPr/>
    </dgm:pt>
    <dgm:pt modelId="{7D1FFC6D-16F2-4EB0-8E54-AEA8D8C3BDCF}" type="pres">
      <dgm:prSet presAssocID="{4B18AE7E-557C-46DD-A910-0E55DAAD5B97}" presName="spNode" presStyleCnt="0"/>
      <dgm:spPr/>
    </dgm:pt>
    <dgm:pt modelId="{1238CA12-C82B-41DC-89CF-45BCE5BD2C5A}" type="pres">
      <dgm:prSet presAssocID="{524B94EA-4634-4DB9-BF8E-34779BFBF756}" presName="sibTrans" presStyleLbl="sibTrans1D1" presStyleIdx="0" presStyleCnt="5"/>
      <dgm:spPr/>
    </dgm:pt>
    <dgm:pt modelId="{8867F8F0-2EA0-4FCE-A168-BF2A4A91FD85}" type="pres">
      <dgm:prSet presAssocID="{2DCBF0EA-B6EC-44A9-AAE0-9EC3FFEFD03D}" presName="node" presStyleLbl="node1" presStyleIdx="1" presStyleCnt="5">
        <dgm:presLayoutVars>
          <dgm:bulletEnabled val="1"/>
        </dgm:presLayoutVars>
      </dgm:prSet>
      <dgm:spPr/>
    </dgm:pt>
    <dgm:pt modelId="{7E7331B2-FF03-4993-A78F-E9137F4ADB1C}" type="pres">
      <dgm:prSet presAssocID="{2DCBF0EA-B6EC-44A9-AAE0-9EC3FFEFD03D}" presName="spNode" presStyleCnt="0"/>
      <dgm:spPr/>
    </dgm:pt>
    <dgm:pt modelId="{983BFD4A-49CD-4851-BB68-63932C1F532B}" type="pres">
      <dgm:prSet presAssocID="{9C9BADCF-F48B-4B47-AF48-FD7219A2DACD}" presName="sibTrans" presStyleLbl="sibTrans1D1" presStyleIdx="1" presStyleCnt="5"/>
      <dgm:spPr/>
    </dgm:pt>
    <dgm:pt modelId="{F406E9DE-F72C-42D0-8FC4-A9AB9B1C6E15}" type="pres">
      <dgm:prSet presAssocID="{6CB4FE27-47BD-4C3B-8FC3-2FACD9F262DD}" presName="node" presStyleLbl="node1" presStyleIdx="2" presStyleCnt="5">
        <dgm:presLayoutVars>
          <dgm:bulletEnabled val="1"/>
        </dgm:presLayoutVars>
      </dgm:prSet>
      <dgm:spPr/>
    </dgm:pt>
    <dgm:pt modelId="{A2CA4704-CC31-4F0D-A8D5-C524D3884594}" type="pres">
      <dgm:prSet presAssocID="{6CB4FE27-47BD-4C3B-8FC3-2FACD9F262DD}" presName="spNode" presStyleCnt="0"/>
      <dgm:spPr/>
    </dgm:pt>
    <dgm:pt modelId="{D146D6BD-AC79-4F11-84EB-0E78F2455572}" type="pres">
      <dgm:prSet presAssocID="{37049578-0875-4747-9FED-F1629CF533B8}" presName="sibTrans" presStyleLbl="sibTrans1D1" presStyleIdx="2" presStyleCnt="5"/>
      <dgm:spPr/>
    </dgm:pt>
    <dgm:pt modelId="{A64509BB-A0FB-44B3-AC6E-FFFAC93DC74A}" type="pres">
      <dgm:prSet presAssocID="{6DCAC442-9502-43CD-85E9-6E43D59856A8}" presName="node" presStyleLbl="node1" presStyleIdx="3" presStyleCnt="5">
        <dgm:presLayoutVars>
          <dgm:bulletEnabled val="1"/>
        </dgm:presLayoutVars>
      </dgm:prSet>
      <dgm:spPr/>
    </dgm:pt>
    <dgm:pt modelId="{F559700B-D6F7-4EA0-B0B2-495A3FBD8AA2}" type="pres">
      <dgm:prSet presAssocID="{6DCAC442-9502-43CD-85E9-6E43D59856A8}" presName="spNode" presStyleCnt="0"/>
      <dgm:spPr/>
    </dgm:pt>
    <dgm:pt modelId="{1D1F47E7-A2FB-43E6-B30F-2776A5FC88AB}" type="pres">
      <dgm:prSet presAssocID="{064792C7-B1C4-4234-A57B-B12A79F70A23}" presName="sibTrans" presStyleLbl="sibTrans1D1" presStyleIdx="3" presStyleCnt="5"/>
      <dgm:spPr/>
    </dgm:pt>
    <dgm:pt modelId="{4F3D2811-BF25-45E3-A276-060DE0A2BE1F}" type="pres">
      <dgm:prSet presAssocID="{8C6FB56D-015C-4CD9-866E-A9BA65EF9A83}" presName="node" presStyleLbl="node1" presStyleIdx="4" presStyleCnt="5">
        <dgm:presLayoutVars>
          <dgm:bulletEnabled val="1"/>
        </dgm:presLayoutVars>
      </dgm:prSet>
      <dgm:spPr/>
    </dgm:pt>
    <dgm:pt modelId="{481FFF11-CA7F-4218-8AE0-E7C2BEA7293B}" type="pres">
      <dgm:prSet presAssocID="{8C6FB56D-015C-4CD9-866E-A9BA65EF9A83}" presName="spNode" presStyleCnt="0"/>
      <dgm:spPr/>
    </dgm:pt>
    <dgm:pt modelId="{71408A3E-5286-49BE-BF8A-A1DC86385E43}" type="pres">
      <dgm:prSet presAssocID="{F37ACE0C-C6E6-4C98-94C5-FF2816D66603}" presName="sibTrans" presStyleLbl="sibTrans1D1" presStyleIdx="4" presStyleCnt="5"/>
      <dgm:spPr/>
    </dgm:pt>
  </dgm:ptLst>
  <dgm:cxnLst>
    <dgm:cxn modelId="{52401E0D-86AB-4E67-B10E-81104534F4D3}" type="presOf" srcId="{F37ACE0C-C6E6-4C98-94C5-FF2816D66603}" destId="{71408A3E-5286-49BE-BF8A-A1DC86385E43}" srcOrd="0" destOrd="0" presId="urn:microsoft.com/office/officeart/2005/8/layout/cycle6"/>
    <dgm:cxn modelId="{2B3A0A2F-4285-4347-AF12-5754FA86BEBD}" type="presOf" srcId="{4B18AE7E-557C-46DD-A910-0E55DAAD5B97}" destId="{19370A8A-0A6D-442A-9510-8CFAB08504D7}" srcOrd="0" destOrd="0" presId="urn:microsoft.com/office/officeart/2005/8/layout/cycle6"/>
    <dgm:cxn modelId="{EF6A7333-033A-4501-B3AE-F0E720342593}" type="presOf" srcId="{2DCBF0EA-B6EC-44A9-AAE0-9EC3FFEFD03D}" destId="{8867F8F0-2EA0-4FCE-A168-BF2A4A91FD85}" srcOrd="0" destOrd="0" presId="urn:microsoft.com/office/officeart/2005/8/layout/cycle6"/>
    <dgm:cxn modelId="{4FABA536-7DAE-479E-9572-BCEA110F7500}" srcId="{B765B9E5-426A-44F2-AC4C-2A35C1268044}" destId="{4B18AE7E-557C-46DD-A910-0E55DAAD5B97}" srcOrd="0" destOrd="0" parTransId="{64297AFA-B67E-43B8-9FD4-35815ED7823F}" sibTransId="{524B94EA-4634-4DB9-BF8E-34779BFBF756}"/>
    <dgm:cxn modelId="{1804323F-7254-4A2C-8052-17CDB63D2B7E}" type="presOf" srcId="{37049578-0875-4747-9FED-F1629CF533B8}" destId="{D146D6BD-AC79-4F11-84EB-0E78F2455572}" srcOrd="0" destOrd="0" presId="urn:microsoft.com/office/officeart/2005/8/layout/cycle6"/>
    <dgm:cxn modelId="{8F7BD76C-3AF1-4B57-BC10-7EAFF9FDC7E6}" type="presOf" srcId="{524B94EA-4634-4DB9-BF8E-34779BFBF756}" destId="{1238CA12-C82B-41DC-89CF-45BCE5BD2C5A}" srcOrd="0" destOrd="0" presId="urn:microsoft.com/office/officeart/2005/8/layout/cycle6"/>
    <dgm:cxn modelId="{2CE2CA89-3ACB-4E30-A25D-AA22D8A04B63}" srcId="{B765B9E5-426A-44F2-AC4C-2A35C1268044}" destId="{8C6FB56D-015C-4CD9-866E-A9BA65EF9A83}" srcOrd="4" destOrd="0" parTransId="{86D204C4-37FC-4C98-AA58-8BFD690D44BD}" sibTransId="{F37ACE0C-C6E6-4C98-94C5-FF2816D66603}"/>
    <dgm:cxn modelId="{4A257A8F-D59F-4195-8736-D35B265BFABE}" srcId="{B765B9E5-426A-44F2-AC4C-2A35C1268044}" destId="{2DCBF0EA-B6EC-44A9-AAE0-9EC3FFEFD03D}" srcOrd="1" destOrd="0" parTransId="{FEA57A11-63D9-46D3-96C7-ABC9B9C5B947}" sibTransId="{9C9BADCF-F48B-4B47-AF48-FD7219A2DACD}"/>
    <dgm:cxn modelId="{28A02F9E-FF12-4006-8F2E-B0D39AB432B1}" srcId="{B765B9E5-426A-44F2-AC4C-2A35C1268044}" destId="{6DCAC442-9502-43CD-85E9-6E43D59856A8}" srcOrd="3" destOrd="0" parTransId="{F642909D-AF7A-4E11-8D70-37CEE156B5B0}" sibTransId="{064792C7-B1C4-4234-A57B-B12A79F70A23}"/>
    <dgm:cxn modelId="{42D1C8A8-52C2-447A-B62D-74066D869512}" type="presOf" srcId="{9C9BADCF-F48B-4B47-AF48-FD7219A2DACD}" destId="{983BFD4A-49CD-4851-BB68-63932C1F532B}" srcOrd="0" destOrd="0" presId="urn:microsoft.com/office/officeart/2005/8/layout/cycle6"/>
    <dgm:cxn modelId="{145474B1-3E48-445D-A40F-C9061602F4AF}" type="presOf" srcId="{8C6FB56D-015C-4CD9-866E-A9BA65EF9A83}" destId="{4F3D2811-BF25-45E3-A276-060DE0A2BE1F}" srcOrd="0" destOrd="0" presId="urn:microsoft.com/office/officeart/2005/8/layout/cycle6"/>
    <dgm:cxn modelId="{56F8D9B9-4132-4473-8EB0-009B8E20A597}" type="presOf" srcId="{6CB4FE27-47BD-4C3B-8FC3-2FACD9F262DD}" destId="{F406E9DE-F72C-42D0-8FC4-A9AB9B1C6E15}" srcOrd="0" destOrd="0" presId="urn:microsoft.com/office/officeart/2005/8/layout/cycle6"/>
    <dgm:cxn modelId="{268E67BB-DF89-4374-A8DF-3FC9BFFE2FAF}" type="presOf" srcId="{6DCAC442-9502-43CD-85E9-6E43D59856A8}" destId="{A64509BB-A0FB-44B3-AC6E-FFFAC93DC74A}" srcOrd="0" destOrd="0" presId="urn:microsoft.com/office/officeart/2005/8/layout/cycle6"/>
    <dgm:cxn modelId="{5022A3D0-5A65-4478-8427-37027DF177A4}" type="presOf" srcId="{064792C7-B1C4-4234-A57B-B12A79F70A23}" destId="{1D1F47E7-A2FB-43E6-B30F-2776A5FC88AB}" srcOrd="0" destOrd="0" presId="urn:microsoft.com/office/officeart/2005/8/layout/cycle6"/>
    <dgm:cxn modelId="{C7556ED7-96C1-48C9-9AC4-78917580CA5A}" type="presOf" srcId="{B765B9E5-426A-44F2-AC4C-2A35C1268044}" destId="{FFB452DE-401E-437D-9EAB-311AC3383620}" srcOrd="0" destOrd="0" presId="urn:microsoft.com/office/officeart/2005/8/layout/cycle6"/>
    <dgm:cxn modelId="{7371B8EA-F86A-4B5D-926C-106416AE9EC5}" srcId="{B765B9E5-426A-44F2-AC4C-2A35C1268044}" destId="{6CB4FE27-47BD-4C3B-8FC3-2FACD9F262DD}" srcOrd="2" destOrd="0" parTransId="{6B1F851B-FE8A-40CE-BC58-827A4110A26E}" sibTransId="{37049578-0875-4747-9FED-F1629CF533B8}"/>
    <dgm:cxn modelId="{66B5027D-7D2B-4B78-A81E-99169986A5E1}" type="presParOf" srcId="{FFB452DE-401E-437D-9EAB-311AC3383620}" destId="{19370A8A-0A6D-442A-9510-8CFAB08504D7}" srcOrd="0" destOrd="0" presId="urn:microsoft.com/office/officeart/2005/8/layout/cycle6"/>
    <dgm:cxn modelId="{9AF225A2-E388-4C5A-BC73-DB9B05EAF5AE}" type="presParOf" srcId="{FFB452DE-401E-437D-9EAB-311AC3383620}" destId="{7D1FFC6D-16F2-4EB0-8E54-AEA8D8C3BDCF}" srcOrd="1" destOrd="0" presId="urn:microsoft.com/office/officeart/2005/8/layout/cycle6"/>
    <dgm:cxn modelId="{761D829E-CA0D-4BB2-AA3F-3E0C99E5598F}" type="presParOf" srcId="{FFB452DE-401E-437D-9EAB-311AC3383620}" destId="{1238CA12-C82B-41DC-89CF-45BCE5BD2C5A}" srcOrd="2" destOrd="0" presId="urn:microsoft.com/office/officeart/2005/8/layout/cycle6"/>
    <dgm:cxn modelId="{446700B3-EA48-48D6-B933-489260CEA388}" type="presParOf" srcId="{FFB452DE-401E-437D-9EAB-311AC3383620}" destId="{8867F8F0-2EA0-4FCE-A168-BF2A4A91FD85}" srcOrd="3" destOrd="0" presId="urn:microsoft.com/office/officeart/2005/8/layout/cycle6"/>
    <dgm:cxn modelId="{E90C6551-0173-4493-92BC-755DEE8E0685}" type="presParOf" srcId="{FFB452DE-401E-437D-9EAB-311AC3383620}" destId="{7E7331B2-FF03-4993-A78F-E9137F4ADB1C}" srcOrd="4" destOrd="0" presId="urn:microsoft.com/office/officeart/2005/8/layout/cycle6"/>
    <dgm:cxn modelId="{4A42F531-E351-4F91-B97B-04C153938B1A}" type="presParOf" srcId="{FFB452DE-401E-437D-9EAB-311AC3383620}" destId="{983BFD4A-49CD-4851-BB68-63932C1F532B}" srcOrd="5" destOrd="0" presId="urn:microsoft.com/office/officeart/2005/8/layout/cycle6"/>
    <dgm:cxn modelId="{F7531219-333D-47E8-81CD-1FBEDFBC1CC2}" type="presParOf" srcId="{FFB452DE-401E-437D-9EAB-311AC3383620}" destId="{F406E9DE-F72C-42D0-8FC4-A9AB9B1C6E15}" srcOrd="6" destOrd="0" presId="urn:microsoft.com/office/officeart/2005/8/layout/cycle6"/>
    <dgm:cxn modelId="{6833E3FC-C1CC-4C37-B1A6-98F7B66EEA4E}" type="presParOf" srcId="{FFB452DE-401E-437D-9EAB-311AC3383620}" destId="{A2CA4704-CC31-4F0D-A8D5-C524D3884594}" srcOrd="7" destOrd="0" presId="urn:microsoft.com/office/officeart/2005/8/layout/cycle6"/>
    <dgm:cxn modelId="{27AC41D3-4088-4878-8EC2-A38FEB7455B9}" type="presParOf" srcId="{FFB452DE-401E-437D-9EAB-311AC3383620}" destId="{D146D6BD-AC79-4F11-84EB-0E78F2455572}" srcOrd="8" destOrd="0" presId="urn:microsoft.com/office/officeart/2005/8/layout/cycle6"/>
    <dgm:cxn modelId="{76D55BD6-159F-4A42-8BDF-2359E3EBACA6}" type="presParOf" srcId="{FFB452DE-401E-437D-9EAB-311AC3383620}" destId="{A64509BB-A0FB-44B3-AC6E-FFFAC93DC74A}" srcOrd="9" destOrd="0" presId="urn:microsoft.com/office/officeart/2005/8/layout/cycle6"/>
    <dgm:cxn modelId="{09754CD8-927F-4E43-BBE7-649B4B582291}" type="presParOf" srcId="{FFB452DE-401E-437D-9EAB-311AC3383620}" destId="{F559700B-D6F7-4EA0-B0B2-495A3FBD8AA2}" srcOrd="10" destOrd="0" presId="urn:microsoft.com/office/officeart/2005/8/layout/cycle6"/>
    <dgm:cxn modelId="{208E3CB4-005E-4C27-9241-81AA38DB0850}" type="presParOf" srcId="{FFB452DE-401E-437D-9EAB-311AC3383620}" destId="{1D1F47E7-A2FB-43E6-B30F-2776A5FC88AB}" srcOrd="11" destOrd="0" presId="urn:microsoft.com/office/officeart/2005/8/layout/cycle6"/>
    <dgm:cxn modelId="{933C2B42-B526-4E52-8013-5352B6A5014F}" type="presParOf" srcId="{FFB452DE-401E-437D-9EAB-311AC3383620}" destId="{4F3D2811-BF25-45E3-A276-060DE0A2BE1F}" srcOrd="12" destOrd="0" presId="urn:microsoft.com/office/officeart/2005/8/layout/cycle6"/>
    <dgm:cxn modelId="{6D78BD27-2385-4A2F-8B51-B08977E7E2EE}" type="presParOf" srcId="{FFB452DE-401E-437D-9EAB-311AC3383620}" destId="{481FFF11-CA7F-4218-8AE0-E7C2BEA7293B}" srcOrd="13" destOrd="0" presId="urn:microsoft.com/office/officeart/2005/8/layout/cycle6"/>
    <dgm:cxn modelId="{82878B09-1AA7-44CE-A300-29F9760847F2}" type="presParOf" srcId="{FFB452DE-401E-437D-9EAB-311AC3383620}" destId="{71408A3E-5286-49BE-BF8A-A1DC86385E43}"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67407-0731-42F6-B53C-FFBDF4DEC90B}">
      <dsp:nvSpPr>
        <dsp:cNvPr id="0" name=""/>
        <dsp:cNvSpPr/>
      </dsp:nvSpPr>
      <dsp:spPr>
        <a:xfrm>
          <a:off x="3312000" y="1324450"/>
          <a:ext cx="1016637" cy="10166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200" b="0" i="0" u="none" strike="noStrike" kern="1200" cap="none" normalizeH="0" baseline="0">
              <a:ln>
                <a:noFill/>
              </a:ln>
              <a:solidFill>
                <a:schemeClr val="tx1"/>
              </a:solidFill>
              <a:effectLst/>
              <a:latin typeface="Verdana" panose="020B0604030504040204" pitchFamily="34" charset="0"/>
              <a:cs typeface="Arial" panose="020B0604020202020204" pitchFamily="34" charset="0"/>
            </a:rPr>
            <a:t>C S E</a:t>
          </a:r>
        </a:p>
      </dsp:txBody>
      <dsp:txXfrm>
        <a:off x="3460883" y="1473333"/>
        <a:ext cx="718871" cy="718871"/>
      </dsp:txXfrm>
    </dsp:sp>
    <dsp:sp modelId="{1049C89B-6C5C-4EE9-B8F3-AFE398DB3790}">
      <dsp:nvSpPr>
        <dsp:cNvPr id="0" name=""/>
        <dsp:cNvSpPr/>
      </dsp:nvSpPr>
      <dsp:spPr>
        <a:xfrm rot="16200000">
          <a:off x="3667702" y="1159858"/>
          <a:ext cx="305233" cy="23950"/>
        </a:xfrm>
        <a:custGeom>
          <a:avLst/>
          <a:gdLst/>
          <a:ahLst/>
          <a:cxnLst/>
          <a:rect l="0" t="0" r="0" b="0"/>
          <a:pathLst>
            <a:path>
              <a:moveTo>
                <a:pt x="0" y="11975"/>
              </a:moveTo>
              <a:lnTo>
                <a:pt x="305233" y="119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812688" y="1164202"/>
        <a:ext cx="15261" cy="15261"/>
      </dsp:txXfrm>
    </dsp:sp>
    <dsp:sp modelId="{4ADA6144-C2F4-41AC-A034-F49342927194}">
      <dsp:nvSpPr>
        <dsp:cNvPr id="0" name=""/>
        <dsp:cNvSpPr/>
      </dsp:nvSpPr>
      <dsp:spPr>
        <a:xfrm>
          <a:off x="3312000" y="2579"/>
          <a:ext cx="1016637" cy="10166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kern="1200" cap="none" normalizeH="0" baseline="0">
              <a:ln>
                <a:noFill/>
              </a:ln>
              <a:solidFill>
                <a:schemeClr val="tx1"/>
              </a:solidFill>
              <a:effectLst/>
              <a:latin typeface="Verdana" panose="020B0604030504040204" pitchFamily="34" charset="0"/>
              <a:cs typeface="Arial" panose="020B0604020202020204" pitchFamily="34" charset="0"/>
            </a:rPr>
            <a:t>Prise de décision</a:t>
          </a:r>
        </a:p>
      </dsp:txBody>
      <dsp:txXfrm>
        <a:off x="3460883" y="151462"/>
        <a:ext cx="718871" cy="718871"/>
      </dsp:txXfrm>
    </dsp:sp>
    <dsp:sp modelId="{1FAEED8A-32C8-4386-933D-633D5C5A20FE}">
      <dsp:nvSpPr>
        <dsp:cNvPr id="0" name=""/>
        <dsp:cNvSpPr/>
      </dsp:nvSpPr>
      <dsp:spPr>
        <a:xfrm>
          <a:off x="4328637" y="1820793"/>
          <a:ext cx="305233" cy="23950"/>
        </a:xfrm>
        <a:custGeom>
          <a:avLst/>
          <a:gdLst/>
          <a:ahLst/>
          <a:cxnLst/>
          <a:rect l="0" t="0" r="0" b="0"/>
          <a:pathLst>
            <a:path>
              <a:moveTo>
                <a:pt x="0" y="11975"/>
              </a:moveTo>
              <a:lnTo>
                <a:pt x="305233" y="119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473623" y="1825138"/>
        <a:ext cx="15261" cy="15261"/>
      </dsp:txXfrm>
    </dsp:sp>
    <dsp:sp modelId="{60DFA965-D847-4B69-B8E3-3C6390AE267C}">
      <dsp:nvSpPr>
        <dsp:cNvPr id="0" name=""/>
        <dsp:cNvSpPr/>
      </dsp:nvSpPr>
      <dsp:spPr>
        <a:xfrm>
          <a:off x="4633871" y="1324450"/>
          <a:ext cx="1016637" cy="10166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kern="1200" cap="none" normalizeH="0" baseline="0">
              <a:ln>
                <a:noFill/>
              </a:ln>
              <a:solidFill>
                <a:schemeClr val="tx1"/>
              </a:solidFill>
              <a:effectLst/>
              <a:latin typeface="Verdana" panose="020B0604030504040204" pitchFamily="34" charset="0"/>
              <a:cs typeface="Arial" panose="020B0604020202020204" pitchFamily="34" charset="0"/>
            </a:rPr>
            <a:t>Motivation</a:t>
          </a:r>
        </a:p>
      </dsp:txBody>
      <dsp:txXfrm>
        <a:off x="4782754" y="1473333"/>
        <a:ext cx="718871" cy="718871"/>
      </dsp:txXfrm>
    </dsp:sp>
    <dsp:sp modelId="{A22B5BDA-45C1-47AE-89A1-3FADB3A64F89}">
      <dsp:nvSpPr>
        <dsp:cNvPr id="0" name=""/>
        <dsp:cNvSpPr/>
      </dsp:nvSpPr>
      <dsp:spPr>
        <a:xfrm rot="5400000">
          <a:off x="3667702" y="2481729"/>
          <a:ext cx="305233" cy="23950"/>
        </a:xfrm>
        <a:custGeom>
          <a:avLst/>
          <a:gdLst/>
          <a:ahLst/>
          <a:cxnLst/>
          <a:rect l="0" t="0" r="0" b="0"/>
          <a:pathLst>
            <a:path>
              <a:moveTo>
                <a:pt x="0" y="11975"/>
              </a:moveTo>
              <a:lnTo>
                <a:pt x="305233" y="119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812688" y="2486073"/>
        <a:ext cx="15261" cy="15261"/>
      </dsp:txXfrm>
    </dsp:sp>
    <dsp:sp modelId="{96A86824-07E2-4292-B6F4-326DAFA85DEA}">
      <dsp:nvSpPr>
        <dsp:cNvPr id="0" name=""/>
        <dsp:cNvSpPr/>
      </dsp:nvSpPr>
      <dsp:spPr>
        <a:xfrm>
          <a:off x="3312000" y="2646321"/>
          <a:ext cx="1016637" cy="10166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kern="1200" cap="none" normalizeH="0" baseline="0">
              <a:ln>
                <a:noFill/>
              </a:ln>
              <a:solidFill>
                <a:schemeClr val="tx1"/>
              </a:solidFill>
              <a:effectLst/>
              <a:latin typeface="Verdana" panose="020B0604030504040204" pitchFamily="34" charset="0"/>
              <a:cs typeface="Arial" panose="020B0604020202020204" pitchFamily="34" charset="0"/>
            </a:rPr>
            <a:t>Contrôle des objectifs</a:t>
          </a:r>
        </a:p>
      </dsp:txBody>
      <dsp:txXfrm>
        <a:off x="3460883" y="2795204"/>
        <a:ext cx="718871" cy="718871"/>
      </dsp:txXfrm>
    </dsp:sp>
    <dsp:sp modelId="{F50E4BDE-00F4-4024-B091-F1AC5228CDCF}">
      <dsp:nvSpPr>
        <dsp:cNvPr id="0" name=""/>
        <dsp:cNvSpPr/>
      </dsp:nvSpPr>
      <dsp:spPr>
        <a:xfrm rot="10800000">
          <a:off x="3006766" y="1820793"/>
          <a:ext cx="305233" cy="23950"/>
        </a:xfrm>
        <a:custGeom>
          <a:avLst/>
          <a:gdLst/>
          <a:ahLst/>
          <a:cxnLst/>
          <a:rect l="0" t="0" r="0" b="0"/>
          <a:pathLst>
            <a:path>
              <a:moveTo>
                <a:pt x="0" y="11975"/>
              </a:moveTo>
              <a:lnTo>
                <a:pt x="305233" y="119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151752" y="1825138"/>
        <a:ext cx="15261" cy="15261"/>
      </dsp:txXfrm>
    </dsp:sp>
    <dsp:sp modelId="{2E2FAA6A-7556-43DF-B847-2521B4D37837}">
      <dsp:nvSpPr>
        <dsp:cNvPr id="0" name=""/>
        <dsp:cNvSpPr/>
      </dsp:nvSpPr>
      <dsp:spPr>
        <a:xfrm>
          <a:off x="1990129" y="1324450"/>
          <a:ext cx="1016637" cy="10166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kern="1200" cap="none" normalizeH="0" baseline="0">
              <a:ln>
                <a:noFill/>
              </a:ln>
              <a:solidFill>
                <a:schemeClr val="tx1"/>
              </a:solidFill>
              <a:effectLst/>
              <a:latin typeface="Verdana" panose="020B0604030504040204" pitchFamily="34" charset="0"/>
              <a:cs typeface="Arial" panose="020B0604020202020204" pitchFamily="34" charset="0"/>
            </a:rPr>
            <a:t>Expression des émotions</a:t>
          </a:r>
        </a:p>
      </dsp:txBody>
      <dsp:txXfrm>
        <a:off x="2139012" y="1473333"/>
        <a:ext cx="718871" cy="718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F20A4-59F7-4F97-950C-293866E0A004}">
      <dsp:nvSpPr>
        <dsp:cNvPr id="0" name=""/>
        <dsp:cNvSpPr/>
      </dsp:nvSpPr>
      <dsp:spPr>
        <a:xfrm>
          <a:off x="4066381" y="1810918"/>
          <a:ext cx="2876994" cy="499313"/>
        </a:xfrm>
        <a:custGeom>
          <a:avLst/>
          <a:gdLst/>
          <a:ahLst/>
          <a:cxnLst/>
          <a:rect l="0" t="0" r="0" b="0"/>
          <a:pathLst>
            <a:path>
              <a:moveTo>
                <a:pt x="0" y="0"/>
              </a:moveTo>
              <a:lnTo>
                <a:pt x="0" y="249656"/>
              </a:lnTo>
              <a:lnTo>
                <a:pt x="2876994" y="249656"/>
              </a:lnTo>
              <a:lnTo>
                <a:pt x="2876994" y="499313"/>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F5534-C2B7-4762-A44A-93A39FF3EF3C}">
      <dsp:nvSpPr>
        <dsp:cNvPr id="0" name=""/>
        <dsp:cNvSpPr/>
      </dsp:nvSpPr>
      <dsp:spPr>
        <a:xfrm>
          <a:off x="4020661" y="1810918"/>
          <a:ext cx="91440" cy="499313"/>
        </a:xfrm>
        <a:custGeom>
          <a:avLst/>
          <a:gdLst/>
          <a:ahLst/>
          <a:cxnLst/>
          <a:rect l="0" t="0" r="0" b="0"/>
          <a:pathLst>
            <a:path>
              <a:moveTo>
                <a:pt x="45720" y="0"/>
              </a:moveTo>
              <a:lnTo>
                <a:pt x="45720" y="499313"/>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6A360-0234-48DF-B0E8-7F8FF8D789F8}">
      <dsp:nvSpPr>
        <dsp:cNvPr id="0" name=""/>
        <dsp:cNvSpPr/>
      </dsp:nvSpPr>
      <dsp:spPr>
        <a:xfrm>
          <a:off x="1189386" y="1810918"/>
          <a:ext cx="2876994" cy="499313"/>
        </a:xfrm>
        <a:custGeom>
          <a:avLst/>
          <a:gdLst/>
          <a:ahLst/>
          <a:cxnLst/>
          <a:rect l="0" t="0" r="0" b="0"/>
          <a:pathLst>
            <a:path>
              <a:moveTo>
                <a:pt x="2876994" y="0"/>
              </a:moveTo>
              <a:lnTo>
                <a:pt x="2876994" y="249656"/>
              </a:lnTo>
              <a:lnTo>
                <a:pt x="0" y="249656"/>
              </a:lnTo>
              <a:lnTo>
                <a:pt x="0" y="499313"/>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36B64-6D9B-4449-BF18-FE380FFC6274}">
      <dsp:nvSpPr>
        <dsp:cNvPr id="0" name=""/>
        <dsp:cNvSpPr/>
      </dsp:nvSpPr>
      <dsp:spPr>
        <a:xfrm>
          <a:off x="2877540" y="622077"/>
          <a:ext cx="2377681" cy="1188840"/>
        </a:xfrm>
        <a:prstGeom prst="rect">
          <a:avLst/>
        </a:prstGeom>
        <a:gradFill rotWithShape="0">
          <a:gsLst>
            <a:gs pos="0">
              <a:schemeClr val="accent1">
                <a:alpha val="80000"/>
                <a:hueOff val="0"/>
                <a:satOff val="0"/>
                <a:lumOff val="0"/>
                <a:alphaOff val="0"/>
                <a:tint val="60000"/>
                <a:lumMod val="110000"/>
              </a:schemeClr>
            </a:gs>
            <a:gs pos="100000">
              <a:schemeClr val="accent1">
                <a:alpha val="8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kern="1200" cap="none" normalizeH="0" baseline="0">
              <a:ln/>
              <a:effectLst/>
              <a:latin typeface="Verdana" pitchFamily="34" charset="0"/>
              <a:cs typeface="Arial" charset="0"/>
            </a:rPr>
            <a:t>Modèles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kern="1200" cap="none" normalizeH="0" baseline="0">
              <a:ln/>
              <a:effectLst/>
              <a:latin typeface="Verdana" pitchFamily="34" charset="0"/>
              <a:cs typeface="Arial" charset="0"/>
            </a:rPr>
            <a:t>de la communication</a:t>
          </a:r>
          <a:endParaRPr kumimoji="0" lang="fr-FR" sz="2400" b="0" i="0" u="none" strike="noStrike" kern="1200" cap="none" normalizeH="0" baseline="0" dirty="0">
            <a:ln/>
            <a:effectLst/>
            <a:latin typeface="Verdana" pitchFamily="34" charset="0"/>
            <a:cs typeface="Arial" charset="0"/>
          </a:endParaRPr>
        </a:p>
      </dsp:txBody>
      <dsp:txXfrm>
        <a:off x="2877540" y="622077"/>
        <a:ext cx="2377681" cy="1188840"/>
      </dsp:txXfrm>
    </dsp:sp>
    <dsp:sp modelId="{1B112969-644C-45C6-B597-B6D073B01FE9}">
      <dsp:nvSpPr>
        <dsp:cNvPr id="0" name=""/>
        <dsp:cNvSpPr/>
      </dsp:nvSpPr>
      <dsp:spPr>
        <a:xfrm>
          <a:off x="546" y="2310231"/>
          <a:ext cx="2377681" cy="1188840"/>
        </a:xfrm>
        <a:prstGeom prst="rect">
          <a:avLst/>
        </a:prstGeom>
        <a:gradFill rotWithShape="0">
          <a:gsLst>
            <a:gs pos="0">
              <a:schemeClr val="accent1">
                <a:alpha val="70000"/>
                <a:hueOff val="0"/>
                <a:satOff val="0"/>
                <a:lumOff val="0"/>
                <a:alphaOff val="0"/>
                <a:tint val="60000"/>
                <a:lumMod val="110000"/>
              </a:schemeClr>
            </a:gs>
            <a:gs pos="100000">
              <a:schemeClr val="accent1">
                <a:alpha val="7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kern="1200" cap="none" normalizeH="0" baseline="0" dirty="0">
              <a:ln/>
              <a:effectLst/>
              <a:latin typeface="Verdana" pitchFamily="34" charset="0"/>
              <a:cs typeface="Arial" charset="0"/>
            </a:rPr>
            <a:t>vers le bas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kern="1200" cap="none" normalizeH="0" baseline="0" dirty="0">
              <a:ln/>
              <a:effectLst/>
              <a:latin typeface="Verdana" pitchFamily="34" charset="0"/>
              <a:cs typeface="Arial" charset="0"/>
            </a:rPr>
            <a:t>(descendante)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kern="1200" cap="none" normalizeH="0" baseline="0" dirty="0">
            <a:ln/>
            <a:effectLst/>
            <a:latin typeface="Verdana" pitchFamily="34" charset="0"/>
            <a:cs typeface="Arial" charset="0"/>
          </a:endParaRPr>
        </a:p>
      </dsp:txBody>
      <dsp:txXfrm>
        <a:off x="546" y="2310231"/>
        <a:ext cx="2377681" cy="1188840"/>
      </dsp:txXfrm>
    </dsp:sp>
    <dsp:sp modelId="{998F92B6-6624-4291-9D9A-AF9807366A77}">
      <dsp:nvSpPr>
        <dsp:cNvPr id="0" name=""/>
        <dsp:cNvSpPr/>
      </dsp:nvSpPr>
      <dsp:spPr>
        <a:xfrm>
          <a:off x="2877540" y="2310231"/>
          <a:ext cx="2377681" cy="1188840"/>
        </a:xfrm>
        <a:prstGeom prst="rect">
          <a:avLst/>
        </a:prstGeom>
        <a:gradFill rotWithShape="0">
          <a:gsLst>
            <a:gs pos="0">
              <a:schemeClr val="accent1">
                <a:alpha val="70000"/>
                <a:hueOff val="0"/>
                <a:satOff val="0"/>
                <a:lumOff val="0"/>
                <a:alphaOff val="0"/>
                <a:tint val="60000"/>
                <a:lumMod val="110000"/>
              </a:schemeClr>
            </a:gs>
            <a:gs pos="100000">
              <a:schemeClr val="accent1">
                <a:alpha val="7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kern="1200" cap="none" normalizeH="0" baseline="0" dirty="0">
              <a:ln/>
              <a:effectLst/>
              <a:latin typeface="Verdana" pitchFamily="34" charset="0"/>
              <a:cs typeface="Arial" charset="0"/>
            </a:rPr>
            <a:t>vers le haut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kern="1200" cap="none" normalizeH="0" baseline="0" dirty="0">
              <a:ln/>
              <a:effectLst/>
              <a:latin typeface="Verdana" pitchFamily="34" charset="0"/>
              <a:cs typeface="Arial" charset="0"/>
            </a:rPr>
            <a:t>(ascendante)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kern="1200" cap="none" normalizeH="0" baseline="0" dirty="0">
            <a:ln/>
            <a:effectLst/>
            <a:latin typeface="Verdana" pitchFamily="34" charset="0"/>
            <a:cs typeface="Arial" charset="0"/>
          </a:endParaRPr>
        </a:p>
      </dsp:txBody>
      <dsp:txXfrm>
        <a:off x="2877540" y="2310231"/>
        <a:ext cx="2377681" cy="1188840"/>
      </dsp:txXfrm>
    </dsp:sp>
    <dsp:sp modelId="{ED155280-3720-40CB-9B64-1DCE81265EE2}">
      <dsp:nvSpPr>
        <dsp:cNvPr id="0" name=""/>
        <dsp:cNvSpPr/>
      </dsp:nvSpPr>
      <dsp:spPr>
        <a:xfrm>
          <a:off x="5754534" y="2310231"/>
          <a:ext cx="2377681" cy="1188840"/>
        </a:xfrm>
        <a:prstGeom prst="rect">
          <a:avLst/>
        </a:prstGeom>
        <a:gradFill rotWithShape="0">
          <a:gsLst>
            <a:gs pos="0">
              <a:schemeClr val="accent1">
                <a:alpha val="70000"/>
                <a:hueOff val="0"/>
                <a:satOff val="0"/>
                <a:lumOff val="0"/>
                <a:alphaOff val="0"/>
                <a:tint val="60000"/>
                <a:lumMod val="110000"/>
              </a:schemeClr>
            </a:gs>
            <a:gs pos="100000">
              <a:schemeClr val="accent1">
                <a:alpha val="7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kern="1200" cap="none" normalizeH="0" baseline="0" dirty="0">
              <a:ln/>
              <a:effectLst/>
              <a:latin typeface="Verdana" pitchFamily="34" charset="0"/>
              <a:cs typeface="Arial" charset="0"/>
            </a:rPr>
            <a:t>Horizontale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kern="1200" cap="none" normalizeH="0" baseline="0" dirty="0">
              <a:ln/>
              <a:effectLst/>
              <a:latin typeface="Verdana" pitchFamily="34" charset="0"/>
              <a:cs typeface="Arial" charset="0"/>
            </a:rPr>
            <a:t>(Latérale)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kern="1200" cap="none" normalizeH="0" baseline="0" dirty="0">
            <a:ln/>
            <a:effectLst/>
            <a:latin typeface="Verdana" pitchFamily="34" charset="0"/>
            <a:cs typeface="Arial" charset="0"/>
          </a:endParaRPr>
        </a:p>
      </dsp:txBody>
      <dsp:txXfrm>
        <a:off x="5754534" y="2310231"/>
        <a:ext cx="2377681" cy="1188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70A8A-0A6D-442A-9510-8CFAB08504D7}">
      <dsp:nvSpPr>
        <dsp:cNvPr id="0" name=""/>
        <dsp:cNvSpPr/>
      </dsp:nvSpPr>
      <dsp:spPr>
        <a:xfrm>
          <a:off x="3397548" y="2441"/>
          <a:ext cx="2063183" cy="13410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Énoncez le point essentiel du message</a:t>
          </a:r>
          <a:endParaRPr lang="fr-FR" sz="2000" kern="1200" dirty="0"/>
        </a:p>
      </dsp:txBody>
      <dsp:txXfrm>
        <a:off x="3463014" y="67907"/>
        <a:ext cx="1932251" cy="1210137"/>
      </dsp:txXfrm>
    </dsp:sp>
    <dsp:sp modelId="{1238CA12-C82B-41DC-89CF-45BCE5BD2C5A}">
      <dsp:nvSpPr>
        <dsp:cNvPr id="0" name=""/>
        <dsp:cNvSpPr/>
      </dsp:nvSpPr>
      <dsp:spPr>
        <a:xfrm>
          <a:off x="1747368" y="672976"/>
          <a:ext cx="5363543" cy="5363543"/>
        </a:xfrm>
        <a:custGeom>
          <a:avLst/>
          <a:gdLst/>
          <a:ahLst/>
          <a:cxnLst/>
          <a:rect l="0" t="0" r="0" b="0"/>
          <a:pathLst>
            <a:path>
              <a:moveTo>
                <a:pt x="3727567" y="212316"/>
              </a:moveTo>
              <a:arcTo wR="2681771" hR="2681771" stAng="17577137" swAng="196370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67F8F0-2EA0-4FCE-A168-BF2A4A91FD85}">
      <dsp:nvSpPr>
        <dsp:cNvPr id="0" name=""/>
        <dsp:cNvSpPr/>
      </dsp:nvSpPr>
      <dsp:spPr>
        <a:xfrm>
          <a:off x="5948064" y="1855500"/>
          <a:ext cx="2063183" cy="1341069"/>
        </a:xfrm>
        <a:prstGeom prst="roundRect">
          <a:avLst/>
        </a:prstGeom>
        <a:solidFill>
          <a:schemeClr val="accent5">
            <a:hueOff val="248291"/>
            <a:satOff val="144"/>
            <a:lumOff val="142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Présentez des arguments </a:t>
          </a:r>
          <a:endParaRPr lang="fr-FR" sz="2000" kern="1200" dirty="0"/>
        </a:p>
      </dsp:txBody>
      <dsp:txXfrm>
        <a:off x="6013530" y="1920966"/>
        <a:ext cx="1932251" cy="1210137"/>
      </dsp:txXfrm>
    </dsp:sp>
    <dsp:sp modelId="{983BFD4A-49CD-4851-BB68-63932C1F532B}">
      <dsp:nvSpPr>
        <dsp:cNvPr id="0" name=""/>
        <dsp:cNvSpPr/>
      </dsp:nvSpPr>
      <dsp:spPr>
        <a:xfrm>
          <a:off x="1747368" y="672976"/>
          <a:ext cx="5363543" cy="5363543"/>
        </a:xfrm>
        <a:custGeom>
          <a:avLst/>
          <a:gdLst/>
          <a:ahLst/>
          <a:cxnLst/>
          <a:rect l="0" t="0" r="0" b="0"/>
          <a:pathLst>
            <a:path>
              <a:moveTo>
                <a:pt x="5359833" y="2540748"/>
              </a:moveTo>
              <a:arcTo wR="2681771" hR="2681771" stAng="21419139" swAng="2197965"/>
            </a:path>
          </a:pathLst>
        </a:custGeom>
        <a:noFill/>
        <a:ln w="9525" cap="flat" cmpd="sng" algn="ctr">
          <a:solidFill>
            <a:schemeClr val="accent5">
              <a:hueOff val="248291"/>
              <a:satOff val="144"/>
              <a:lumOff val="1421"/>
              <a:alphaOff val="0"/>
            </a:schemeClr>
          </a:solidFill>
          <a:prstDash val="solid"/>
        </a:ln>
        <a:effectLst/>
      </dsp:spPr>
      <dsp:style>
        <a:lnRef idx="1">
          <a:scrgbClr r="0" g="0" b="0"/>
        </a:lnRef>
        <a:fillRef idx="0">
          <a:scrgbClr r="0" g="0" b="0"/>
        </a:fillRef>
        <a:effectRef idx="0">
          <a:scrgbClr r="0" g="0" b="0"/>
        </a:effectRef>
        <a:fontRef idx="minor"/>
      </dsp:style>
    </dsp:sp>
    <dsp:sp modelId="{F406E9DE-F72C-42D0-8FC4-A9AB9B1C6E15}">
      <dsp:nvSpPr>
        <dsp:cNvPr id="0" name=""/>
        <dsp:cNvSpPr/>
      </dsp:nvSpPr>
      <dsp:spPr>
        <a:xfrm>
          <a:off x="4973854" y="4853812"/>
          <a:ext cx="2063183" cy="1341069"/>
        </a:xfrm>
        <a:prstGeom prst="roundRect">
          <a:avLst/>
        </a:prstGeom>
        <a:solidFill>
          <a:schemeClr val="accent5">
            <a:hueOff val="496582"/>
            <a:satOff val="288"/>
            <a:lumOff val="284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Assurez-vous de la compréhension du message</a:t>
          </a:r>
          <a:endParaRPr lang="fr-FR" sz="1700" kern="1200" dirty="0"/>
        </a:p>
      </dsp:txBody>
      <dsp:txXfrm>
        <a:off x="5039320" y="4919278"/>
        <a:ext cx="1932251" cy="1210137"/>
      </dsp:txXfrm>
    </dsp:sp>
    <dsp:sp modelId="{D146D6BD-AC79-4F11-84EB-0E78F2455572}">
      <dsp:nvSpPr>
        <dsp:cNvPr id="0" name=""/>
        <dsp:cNvSpPr/>
      </dsp:nvSpPr>
      <dsp:spPr>
        <a:xfrm>
          <a:off x="1747368" y="672976"/>
          <a:ext cx="5363543" cy="5363543"/>
        </a:xfrm>
        <a:custGeom>
          <a:avLst/>
          <a:gdLst/>
          <a:ahLst/>
          <a:cxnLst/>
          <a:rect l="0" t="0" r="0" b="0"/>
          <a:pathLst>
            <a:path>
              <a:moveTo>
                <a:pt x="3215814" y="5309831"/>
              </a:moveTo>
              <a:arcTo wR="2681771" hR="2681771" stAng="4710807" swAng="1378387"/>
            </a:path>
          </a:pathLst>
        </a:custGeom>
        <a:noFill/>
        <a:ln w="9525" cap="flat" cmpd="sng" algn="ctr">
          <a:solidFill>
            <a:schemeClr val="accent5">
              <a:hueOff val="496582"/>
              <a:satOff val="288"/>
              <a:lumOff val="2843"/>
              <a:alphaOff val="0"/>
            </a:schemeClr>
          </a:solidFill>
          <a:prstDash val="solid"/>
        </a:ln>
        <a:effectLst/>
      </dsp:spPr>
      <dsp:style>
        <a:lnRef idx="1">
          <a:scrgbClr r="0" g="0" b="0"/>
        </a:lnRef>
        <a:fillRef idx="0">
          <a:scrgbClr r="0" g="0" b="0"/>
        </a:fillRef>
        <a:effectRef idx="0">
          <a:scrgbClr r="0" g="0" b="0"/>
        </a:effectRef>
        <a:fontRef idx="minor"/>
      </dsp:style>
    </dsp:sp>
    <dsp:sp modelId="{A64509BB-A0FB-44B3-AC6E-FFFAC93DC74A}">
      <dsp:nvSpPr>
        <dsp:cNvPr id="0" name=""/>
        <dsp:cNvSpPr/>
      </dsp:nvSpPr>
      <dsp:spPr>
        <a:xfrm>
          <a:off x="1821242" y="4853812"/>
          <a:ext cx="2063183" cy="1341069"/>
        </a:xfrm>
        <a:prstGeom prst="roundRect">
          <a:avLst/>
        </a:prstGeom>
        <a:solidFill>
          <a:schemeClr val="accent5">
            <a:hueOff val="744874"/>
            <a:satOff val="432"/>
            <a:lumOff val="426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Soyez prêt aux réactions possibles</a:t>
          </a:r>
          <a:endParaRPr lang="fr-FR" sz="1800" kern="1200" dirty="0"/>
        </a:p>
      </dsp:txBody>
      <dsp:txXfrm>
        <a:off x="1886708" y="4919278"/>
        <a:ext cx="1932251" cy="1210137"/>
      </dsp:txXfrm>
    </dsp:sp>
    <dsp:sp modelId="{1D1F47E7-A2FB-43E6-B30F-2776A5FC88AB}">
      <dsp:nvSpPr>
        <dsp:cNvPr id="0" name=""/>
        <dsp:cNvSpPr/>
      </dsp:nvSpPr>
      <dsp:spPr>
        <a:xfrm>
          <a:off x="1747368" y="672976"/>
          <a:ext cx="5363543" cy="5363543"/>
        </a:xfrm>
        <a:custGeom>
          <a:avLst/>
          <a:gdLst/>
          <a:ahLst/>
          <a:cxnLst/>
          <a:rect l="0" t="0" r="0" b="0"/>
          <a:pathLst>
            <a:path>
              <a:moveTo>
                <a:pt x="448543" y="4166559"/>
              </a:moveTo>
              <a:arcTo wR="2681771" hR="2681771" stAng="8782896" swAng="2197965"/>
            </a:path>
          </a:pathLst>
        </a:custGeom>
        <a:noFill/>
        <a:ln w="9525" cap="flat" cmpd="sng" algn="ctr">
          <a:solidFill>
            <a:schemeClr val="accent5">
              <a:hueOff val="744874"/>
              <a:satOff val="432"/>
              <a:lumOff val="4264"/>
              <a:alphaOff val="0"/>
            </a:schemeClr>
          </a:solidFill>
          <a:prstDash val="solid"/>
        </a:ln>
        <a:effectLst/>
      </dsp:spPr>
      <dsp:style>
        <a:lnRef idx="1">
          <a:scrgbClr r="0" g="0" b="0"/>
        </a:lnRef>
        <a:fillRef idx="0">
          <a:scrgbClr r="0" g="0" b="0"/>
        </a:fillRef>
        <a:effectRef idx="0">
          <a:scrgbClr r="0" g="0" b="0"/>
        </a:effectRef>
        <a:fontRef idx="minor"/>
      </dsp:style>
    </dsp:sp>
    <dsp:sp modelId="{4F3D2811-BF25-45E3-A276-060DE0A2BE1F}">
      <dsp:nvSpPr>
        <dsp:cNvPr id="0" name=""/>
        <dsp:cNvSpPr/>
      </dsp:nvSpPr>
      <dsp:spPr>
        <a:xfrm>
          <a:off x="847031" y="1855500"/>
          <a:ext cx="2063183" cy="1341069"/>
        </a:xfrm>
        <a:prstGeom prst="roundRect">
          <a:avLst/>
        </a:prstGeom>
        <a:solidFill>
          <a:schemeClr val="accent5">
            <a:hueOff val="993165"/>
            <a:satOff val="576"/>
            <a:lumOff val="568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Récapitulez votre message </a:t>
          </a:r>
          <a:endParaRPr lang="fr-FR" sz="1800" kern="1200" dirty="0"/>
        </a:p>
      </dsp:txBody>
      <dsp:txXfrm>
        <a:off x="912497" y="1920966"/>
        <a:ext cx="1932251" cy="1210137"/>
      </dsp:txXfrm>
    </dsp:sp>
    <dsp:sp modelId="{71408A3E-5286-49BE-BF8A-A1DC86385E43}">
      <dsp:nvSpPr>
        <dsp:cNvPr id="0" name=""/>
        <dsp:cNvSpPr/>
      </dsp:nvSpPr>
      <dsp:spPr>
        <a:xfrm>
          <a:off x="1747368" y="672976"/>
          <a:ext cx="5363543" cy="5363543"/>
        </a:xfrm>
        <a:custGeom>
          <a:avLst/>
          <a:gdLst/>
          <a:ahLst/>
          <a:cxnLst/>
          <a:rect l="0" t="0" r="0" b="0"/>
          <a:pathLst>
            <a:path>
              <a:moveTo>
                <a:pt x="466875" y="1169774"/>
              </a:moveTo>
              <a:arcTo wR="2681771" hR="2681771" stAng="12859162" swAng="1963700"/>
            </a:path>
          </a:pathLst>
        </a:custGeom>
        <a:noFill/>
        <a:ln w="9525" cap="flat" cmpd="sng" algn="ctr">
          <a:solidFill>
            <a:schemeClr val="accent5">
              <a:hueOff val="993165"/>
              <a:satOff val="576"/>
              <a:lumOff val="568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7A958-DBCD-45B6-8F8E-9D5303E91338}" type="datetimeFigureOut">
              <a:rPr lang="fr-FR" smtClean="0"/>
              <a:t>18/12/2023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40555-5484-4E9F-9093-75F5C712CF12}" type="slidenum">
              <a:rPr lang="fr-FR" smtClean="0"/>
              <a:t>‹N°›</a:t>
            </a:fld>
            <a:endParaRPr lang="fr-FR"/>
          </a:p>
        </p:txBody>
      </p:sp>
    </p:spTree>
    <p:extLst>
      <p:ext uri="{BB962C8B-B14F-4D97-AF65-F5344CB8AC3E}">
        <p14:creationId xmlns:p14="http://schemas.microsoft.com/office/powerpoint/2010/main" val="311922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E80CC983-D502-43B7-8412-7EDECEB928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a:extLst>
              <a:ext uri="{FF2B5EF4-FFF2-40B4-BE49-F238E27FC236}">
                <a16:creationId xmlns:a16="http://schemas.microsoft.com/office/drawing/2014/main" id="{69973F5A-2EC1-4AB0-8052-4B0DB3178F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z="1000" u="sng"/>
              <a:t>Implication</a:t>
            </a:r>
            <a:r>
              <a:rPr lang="fr-FR" altLang="fr-FR" sz="1000"/>
              <a:t>: le fait de parler avec les salariés sur les projets et les clients les motivent.</a:t>
            </a:r>
          </a:p>
          <a:p>
            <a:pPr eaLnBrk="1" hangingPunct="1"/>
            <a:r>
              <a:rPr lang="fr-FR" altLang="fr-FR" sz="1000" u="sng"/>
              <a:t>Adaptation aux changements</a:t>
            </a:r>
            <a:r>
              <a:rPr lang="fr-FR" altLang="fr-FR" sz="1000"/>
              <a:t>: pour éviter de se heurter à la résistance des salariés, il faut absolument les informer de l'intérêt des changements décidés par le chef d'entreprise et en démontrer la pertinence. </a:t>
            </a:r>
          </a:p>
          <a:p>
            <a:pPr eaLnBrk="1" hangingPunct="1"/>
            <a:r>
              <a:rPr lang="fr-FR" altLang="fr-FR" sz="1000" u="sng"/>
              <a:t>N’est pas un champ de recettes magiques</a:t>
            </a:r>
            <a:r>
              <a:rPr lang="fr-FR" altLang="fr-FR" sz="1000"/>
              <a:t>: Elle nécessite une réflexion et une technicité</a:t>
            </a:r>
          </a:p>
          <a:p>
            <a:pPr eaLnBrk="1" hangingPunct="1"/>
            <a:r>
              <a:rPr lang="fr-FR" altLang="fr-FR" sz="1000" u="sng"/>
              <a:t>Contenu :</a:t>
            </a:r>
            <a:r>
              <a:rPr lang="fr-FR" altLang="fr-FR" sz="1000"/>
              <a:t> la crédibilité du discours est intéressante</a:t>
            </a:r>
          </a:p>
          <a:p>
            <a:pPr eaLnBrk="1" hangingPunct="1"/>
            <a:r>
              <a:rPr lang="fr-FR" altLang="fr-FR" sz="1000" u="sng"/>
              <a:t>Relation</a:t>
            </a:r>
            <a:r>
              <a:rPr lang="fr-FR" altLang="fr-FR" sz="1000"/>
              <a:t>: le langage, les gestes les intentions permettent d’établir une relation avec autrui</a:t>
            </a:r>
            <a:endParaRPr lang="fr-FR" altLang="fr-FR" sz="1000" u="sng"/>
          </a:p>
          <a:p>
            <a:pPr eaLnBrk="1" hangingPunct="1"/>
            <a:r>
              <a:rPr lang="fr-FR" altLang="fr-FR" u="sng"/>
              <a:t>Processus de partage d’information:  </a:t>
            </a:r>
          </a:p>
          <a:p>
            <a:pPr eaLnBrk="1" hangingPunct="1"/>
            <a:r>
              <a:rPr lang="fr-FR" altLang="fr-FR"/>
              <a:t> 	</a:t>
            </a:r>
          </a:p>
        </p:txBody>
      </p:sp>
      <p:sp>
        <p:nvSpPr>
          <p:cNvPr id="9220" name="Espace réservé du numéro de diapositive 3">
            <a:extLst>
              <a:ext uri="{FF2B5EF4-FFF2-40B4-BE49-F238E27FC236}">
                <a16:creationId xmlns:a16="http://schemas.microsoft.com/office/drawing/2014/main" id="{398F09A9-28DF-4247-8A64-C747B55531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0C8F3250-2FD8-4B2E-B4BE-E015BD20721B}" type="slidenum">
              <a:rPr lang="fr-FR" altLang="fr-FR" smtClean="0">
                <a:latin typeface="Verdana" panose="020B0604030504040204" pitchFamily="34" charset="0"/>
              </a:rPr>
              <a:pPr fontAlgn="base">
                <a:spcBef>
                  <a:spcPct val="0"/>
                </a:spcBef>
                <a:spcAft>
                  <a:spcPct val="0"/>
                </a:spcAft>
              </a:pPr>
              <a:t>2</a:t>
            </a:fld>
            <a:endParaRPr lang="fr-FR" altLang="fr-FR">
              <a:latin typeface="Verdan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a:extLst>
              <a:ext uri="{FF2B5EF4-FFF2-40B4-BE49-F238E27FC236}">
                <a16:creationId xmlns:a16="http://schemas.microsoft.com/office/drawing/2014/main" id="{C6665CD8-315B-4BDB-8465-16E06F6B33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a:extLst>
              <a:ext uri="{FF2B5EF4-FFF2-40B4-BE49-F238E27FC236}">
                <a16:creationId xmlns:a16="http://schemas.microsoft.com/office/drawing/2014/main" id="{AA116C43-CD7D-40CB-8DB5-42945D15F1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fr-FR" altLang="fr-FR" sz="900"/>
              <a:t>Une Communication verbale qui représente une conversation réciproque entre deux parties.</a:t>
            </a:r>
          </a:p>
          <a:p>
            <a:pPr eaLnBrk="1" hangingPunct="1">
              <a:lnSpc>
                <a:spcPct val="90000"/>
              </a:lnSpc>
              <a:spcBef>
                <a:spcPct val="0"/>
              </a:spcBef>
            </a:pPr>
            <a:r>
              <a:rPr lang="fr-FR" altLang="fr-FR" sz="900"/>
              <a:t>Une Communication écrite : dans ce cas le message doit être complet, achevé et lisible.</a:t>
            </a:r>
          </a:p>
          <a:p>
            <a:pPr eaLnBrk="1" hangingPunct="1">
              <a:lnSpc>
                <a:spcPct val="90000"/>
              </a:lnSpc>
              <a:spcBef>
                <a:spcPct val="0"/>
              </a:spcBef>
            </a:pPr>
            <a:r>
              <a:rPr lang="fr-FR" altLang="fr-FR" sz="900"/>
              <a:t>Une Communication non verbale : consiste à envoyer  et à revoir des messages sans paroles … (expression de visage, gestes…) .</a:t>
            </a:r>
          </a:p>
          <a:p>
            <a:pPr eaLnBrk="1" hangingPunct="1">
              <a:lnSpc>
                <a:spcPct val="90000"/>
              </a:lnSpc>
              <a:spcBef>
                <a:spcPct val="0"/>
              </a:spcBef>
            </a:pPr>
            <a:r>
              <a:rPr lang="fr-FR" altLang="fr-FR" sz="900"/>
              <a:t>Une Communication visuelle : permet la transmission des informations  en les associant aux images dessin, illustrations …</a:t>
            </a:r>
          </a:p>
          <a:p>
            <a:pPr eaLnBrk="1" hangingPunct="1">
              <a:spcBef>
                <a:spcPct val="0"/>
              </a:spcBef>
            </a:pPr>
            <a:endParaRPr lang="fr-FR" altLang="fr-FR"/>
          </a:p>
        </p:txBody>
      </p:sp>
      <p:sp>
        <p:nvSpPr>
          <p:cNvPr id="12292" name="Espace réservé du numéro de diapositive 3">
            <a:extLst>
              <a:ext uri="{FF2B5EF4-FFF2-40B4-BE49-F238E27FC236}">
                <a16:creationId xmlns:a16="http://schemas.microsoft.com/office/drawing/2014/main" id="{DFE1D74E-2620-4F91-80B5-D26636BEFB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4D2398EB-96C1-4271-B641-BA4D07507AE4}" type="slidenum">
              <a:rPr lang="fr-FR" altLang="fr-FR" smtClean="0">
                <a:latin typeface="Verdana" panose="020B0604030504040204" pitchFamily="34" charset="0"/>
              </a:rPr>
              <a:pPr fontAlgn="base">
                <a:spcBef>
                  <a:spcPct val="0"/>
                </a:spcBef>
                <a:spcAft>
                  <a:spcPct val="0"/>
                </a:spcAft>
              </a:pPr>
              <a:t>4</a:t>
            </a:fld>
            <a:endParaRPr lang="fr-FR" altLang="fr-FR">
              <a:latin typeface="Verdan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43188E7F-541F-49B5-B532-B5135762B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DF8AA24E-3032-43FC-BF56-418A791D3B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
        <p:nvSpPr>
          <p:cNvPr id="16388" name="Espace réservé du numéro de diapositive 3">
            <a:extLst>
              <a:ext uri="{FF2B5EF4-FFF2-40B4-BE49-F238E27FC236}">
                <a16:creationId xmlns:a16="http://schemas.microsoft.com/office/drawing/2014/main" id="{5F085DE0-F991-4542-8494-00097C8632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4A797D69-1B1C-47B0-935D-A65D38638297}" type="slidenum">
              <a:rPr lang="fr-FR" altLang="fr-FR" smtClean="0">
                <a:latin typeface="Verdana" panose="020B0604030504040204" pitchFamily="34" charset="0"/>
              </a:rPr>
              <a:pPr fontAlgn="base">
                <a:spcBef>
                  <a:spcPct val="0"/>
                </a:spcBef>
                <a:spcAft>
                  <a:spcPct val="0"/>
                </a:spcAft>
              </a:pPr>
              <a:t>7</a:t>
            </a:fld>
            <a:endParaRPr lang="fr-FR" altLang="fr-FR">
              <a:latin typeface="Verdan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7B83A1DC-E8B3-4C43-AD89-57F7BFB362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a:extLst>
              <a:ext uri="{FF2B5EF4-FFF2-40B4-BE49-F238E27FC236}">
                <a16:creationId xmlns:a16="http://schemas.microsoft.com/office/drawing/2014/main" id="{A0C06841-5844-4D1E-A02C-4B804480E8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
        <p:nvSpPr>
          <p:cNvPr id="19460" name="Espace réservé du numéro de diapositive 3">
            <a:extLst>
              <a:ext uri="{FF2B5EF4-FFF2-40B4-BE49-F238E27FC236}">
                <a16:creationId xmlns:a16="http://schemas.microsoft.com/office/drawing/2014/main" id="{A2045F95-5A0D-409F-B365-862122F7A4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6FD72351-8195-4ADB-B750-8EA96D829ABE}" type="slidenum">
              <a:rPr lang="fr-FR" altLang="fr-FR" smtClean="0">
                <a:latin typeface="Verdana" panose="020B0604030504040204" pitchFamily="34" charset="0"/>
              </a:rPr>
              <a:pPr fontAlgn="base">
                <a:spcBef>
                  <a:spcPct val="0"/>
                </a:spcBef>
                <a:spcAft>
                  <a:spcPct val="0"/>
                </a:spcAft>
              </a:pPr>
              <a:t>10</a:t>
            </a:fld>
            <a:endParaRPr lang="fr-FR" altLang="fr-FR">
              <a:latin typeface="Verdan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a:extLst>
              <a:ext uri="{FF2B5EF4-FFF2-40B4-BE49-F238E27FC236}">
                <a16:creationId xmlns:a16="http://schemas.microsoft.com/office/drawing/2014/main" id="{02B3FA81-7EFF-4D63-B8CA-B8082BB68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a:extLst>
              <a:ext uri="{FF2B5EF4-FFF2-40B4-BE49-F238E27FC236}">
                <a16:creationId xmlns:a16="http://schemas.microsoft.com/office/drawing/2014/main" id="{4169BEF6-014F-4744-B0C6-33B4FE820B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4580" name="Espace réservé du numéro de diapositive 3">
            <a:extLst>
              <a:ext uri="{FF2B5EF4-FFF2-40B4-BE49-F238E27FC236}">
                <a16:creationId xmlns:a16="http://schemas.microsoft.com/office/drawing/2014/main" id="{5C8AB118-BB37-4AAC-BC8B-F3C4923F84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50362932-0C9E-433C-BED7-42658F209A32}" type="slidenum">
              <a:rPr lang="fr-FR" altLang="fr-FR" smtClean="0">
                <a:latin typeface="Verdana" panose="020B0604030504040204" pitchFamily="34" charset="0"/>
              </a:rPr>
              <a:pPr fontAlgn="base">
                <a:spcBef>
                  <a:spcPct val="0"/>
                </a:spcBef>
                <a:spcAft>
                  <a:spcPct val="0"/>
                </a:spcAft>
              </a:pPr>
              <a:t>14</a:t>
            </a:fld>
            <a:endParaRPr lang="fr-FR" altLang="fr-FR">
              <a:latin typeface="Verdan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13A3B151-AC1E-4C4F-B669-70F3D9B6B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a:extLst>
              <a:ext uri="{FF2B5EF4-FFF2-40B4-BE49-F238E27FC236}">
                <a16:creationId xmlns:a16="http://schemas.microsoft.com/office/drawing/2014/main" id="{4794B304-2B9A-49CC-A760-FAB576D490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7652" name="Espace réservé du numéro de diapositive 3">
            <a:extLst>
              <a:ext uri="{FF2B5EF4-FFF2-40B4-BE49-F238E27FC236}">
                <a16:creationId xmlns:a16="http://schemas.microsoft.com/office/drawing/2014/main" id="{ED1D1E02-0AE5-43B7-A41A-3FA647F23B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891873FE-50AB-4324-B540-70DBD77210D9}" type="slidenum">
              <a:rPr lang="fr-FR" altLang="fr-FR" smtClean="0">
                <a:latin typeface="Verdana" panose="020B0604030504040204" pitchFamily="34" charset="0"/>
              </a:rPr>
              <a:pPr fontAlgn="base">
                <a:spcBef>
                  <a:spcPct val="0"/>
                </a:spcBef>
                <a:spcAft>
                  <a:spcPct val="0"/>
                </a:spcAft>
              </a:pPr>
              <a:t>16</a:t>
            </a:fld>
            <a:endParaRPr lang="fr-FR" altLang="fr-FR">
              <a:latin typeface="Verdan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C555D32-522A-4664-8D0A-59C2D3DCB35A}" type="datetimeFigureOut">
              <a:rPr lang="fr-FR" smtClean="0"/>
              <a:t>18/12/2023</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CAECC401-E5EB-41FD-9E1E-EC9146FEA8CC}"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27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C555D32-522A-4664-8D0A-59C2D3DCB35A}" type="datetimeFigureOut">
              <a:rPr lang="fr-FR" smtClean="0"/>
              <a:t>18/12/2023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AECC401-E5EB-41FD-9E1E-EC9146FEA8CC}" type="slidenum">
              <a:rPr lang="fr-FR" smtClean="0"/>
              <a:t>‹N°›</a:t>
            </a:fld>
            <a:endParaRPr lang="fr-FR"/>
          </a:p>
        </p:txBody>
      </p:sp>
    </p:spTree>
    <p:extLst>
      <p:ext uri="{BB962C8B-B14F-4D97-AF65-F5344CB8AC3E}">
        <p14:creationId xmlns:p14="http://schemas.microsoft.com/office/powerpoint/2010/main" val="153974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C555D32-522A-4664-8D0A-59C2D3DCB35A}"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ECC401-E5EB-41FD-9E1E-EC9146FEA8CC}"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33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C555D32-522A-4664-8D0A-59C2D3DCB35A}"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ECC401-E5EB-41FD-9E1E-EC9146FEA8CC}"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781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C555D32-522A-4664-8D0A-59C2D3DCB35A}"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ECC401-E5EB-41FD-9E1E-EC9146FEA8CC}" type="slidenum">
              <a:rPr lang="fr-FR" smtClean="0"/>
              <a:t>‹N°›</a:t>
            </a:fld>
            <a:endParaRPr lang="fr-FR"/>
          </a:p>
        </p:txBody>
      </p:sp>
    </p:spTree>
    <p:extLst>
      <p:ext uri="{BB962C8B-B14F-4D97-AF65-F5344CB8AC3E}">
        <p14:creationId xmlns:p14="http://schemas.microsoft.com/office/powerpoint/2010/main" val="257612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C555D32-522A-4664-8D0A-59C2D3DCB35A}"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ECC401-E5EB-41FD-9E1E-EC9146FEA8CC}"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7800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C555D32-522A-4664-8D0A-59C2D3DCB35A}"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ECC401-E5EB-41FD-9E1E-EC9146FEA8CC}"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492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555D32-522A-4664-8D0A-59C2D3DCB35A}"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ECC401-E5EB-41FD-9E1E-EC9146FEA8CC}"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02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555D32-522A-4664-8D0A-59C2D3DCB35A}"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ECC401-E5EB-41FD-9E1E-EC9146FEA8CC}"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1573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6233" y="304801"/>
            <a:ext cx="10668000" cy="1216025"/>
          </a:xfrm>
        </p:spPr>
        <p:txBody>
          <a:bodyPr/>
          <a:lstStyle/>
          <a:p>
            <a:r>
              <a:rPr lang="fr-FR"/>
              <a:t>Cliquez pour modifier le style du titre</a:t>
            </a:r>
          </a:p>
        </p:txBody>
      </p:sp>
      <p:sp>
        <p:nvSpPr>
          <p:cNvPr id="3" name="Espace réservé du texte 2"/>
          <p:cNvSpPr>
            <a:spLocks noGrp="1"/>
          </p:cNvSpPr>
          <p:nvPr>
            <p:ph type="body" sz="half" idx="1"/>
          </p:nvPr>
        </p:nvSpPr>
        <p:spPr>
          <a:xfrm>
            <a:off x="755651" y="1752600"/>
            <a:ext cx="5232400" cy="4267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1251" y="1752600"/>
            <a:ext cx="5232400" cy="4267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Date Placeholder 3">
            <a:extLst>
              <a:ext uri="{FF2B5EF4-FFF2-40B4-BE49-F238E27FC236}">
                <a16:creationId xmlns:a16="http://schemas.microsoft.com/office/drawing/2014/main" id="{2D16A034-1271-4518-9EAF-0F8F2D4C6303}"/>
              </a:ext>
            </a:extLst>
          </p:cNvPr>
          <p:cNvSpPr>
            <a:spLocks noGrp="1"/>
          </p:cNvSpPr>
          <p:nvPr>
            <p:ph type="dt" sz="half" idx="10"/>
          </p:nvPr>
        </p:nvSpPr>
        <p:spPr/>
        <p:txBody>
          <a:bodyPr/>
          <a:lstStyle>
            <a:lvl1pPr>
              <a:defRPr/>
            </a:lvl1pPr>
          </a:lstStyle>
          <a:p>
            <a:pPr>
              <a:defRPr/>
            </a:pPr>
            <a:endParaRPr lang="fr-FR"/>
          </a:p>
        </p:txBody>
      </p:sp>
      <p:sp>
        <p:nvSpPr>
          <p:cNvPr id="6" name="Footer Placeholder 4">
            <a:extLst>
              <a:ext uri="{FF2B5EF4-FFF2-40B4-BE49-F238E27FC236}">
                <a16:creationId xmlns:a16="http://schemas.microsoft.com/office/drawing/2014/main" id="{25A3A3C7-EF6D-4FC8-A12A-34F405EBA56F}"/>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7C764804-2E42-4EF5-BA80-F9F4BB4311AF}"/>
              </a:ext>
            </a:extLst>
          </p:cNvPr>
          <p:cNvSpPr>
            <a:spLocks noGrp="1"/>
          </p:cNvSpPr>
          <p:nvPr>
            <p:ph type="sldNum" sz="quarter" idx="12"/>
          </p:nvPr>
        </p:nvSpPr>
        <p:spPr/>
        <p:txBody>
          <a:bodyPr/>
          <a:lstStyle>
            <a:lvl1pPr>
              <a:defRPr/>
            </a:lvl1pPr>
          </a:lstStyle>
          <a:p>
            <a:pPr>
              <a:defRPr/>
            </a:pPr>
            <a:fld id="{B7622149-6044-4E65-9726-1EC087507BFE}" type="slidenum">
              <a:rPr lang="fr-FR" altLang="fr-FR"/>
              <a:pPr>
                <a:defRPr/>
              </a:pPr>
              <a:t>‹N°›</a:t>
            </a:fld>
            <a:endParaRPr lang="fr-FR" altLang="fr-FR"/>
          </a:p>
        </p:txBody>
      </p:sp>
    </p:spTree>
    <p:extLst>
      <p:ext uri="{BB962C8B-B14F-4D97-AF65-F5344CB8AC3E}">
        <p14:creationId xmlns:p14="http://schemas.microsoft.com/office/powerpoint/2010/main" val="4143673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766233" y="304801"/>
            <a:ext cx="10668000" cy="1216025"/>
          </a:xfrm>
        </p:spPr>
        <p:txBody>
          <a:bodyPr/>
          <a:lstStyle/>
          <a:p>
            <a:r>
              <a:rPr lang="fr-FR"/>
              <a:t>Cliquez pour modifier le style du titre</a:t>
            </a:r>
          </a:p>
        </p:txBody>
      </p:sp>
      <p:sp>
        <p:nvSpPr>
          <p:cNvPr id="3" name="Espace réservé du graphique SmartArt 2"/>
          <p:cNvSpPr>
            <a:spLocks noGrp="1"/>
          </p:cNvSpPr>
          <p:nvPr>
            <p:ph type="dgm" idx="1"/>
          </p:nvPr>
        </p:nvSpPr>
        <p:spPr>
          <a:xfrm>
            <a:off x="755651" y="1752600"/>
            <a:ext cx="10668000" cy="4267200"/>
          </a:xfrm>
        </p:spPr>
        <p:txBody>
          <a:bodyPr rtlCol="0">
            <a:normAutofit/>
          </a:bodyPr>
          <a:lstStyle/>
          <a:p>
            <a:pPr lvl="0"/>
            <a:endParaRPr lang="fr-FR" noProof="0"/>
          </a:p>
        </p:txBody>
      </p:sp>
      <p:sp>
        <p:nvSpPr>
          <p:cNvPr id="4" name="Date Placeholder 3">
            <a:extLst>
              <a:ext uri="{FF2B5EF4-FFF2-40B4-BE49-F238E27FC236}">
                <a16:creationId xmlns:a16="http://schemas.microsoft.com/office/drawing/2014/main" id="{AF48596E-895A-48A5-BF0E-7BDD74828C5D}"/>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1F37F5AE-CC2C-4D66-9AEC-0F805B5910D6}"/>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5019DD18-FC29-4A46-8422-282A62F36017}"/>
              </a:ext>
            </a:extLst>
          </p:cNvPr>
          <p:cNvSpPr>
            <a:spLocks noGrp="1"/>
          </p:cNvSpPr>
          <p:nvPr>
            <p:ph type="sldNum" sz="quarter" idx="12"/>
          </p:nvPr>
        </p:nvSpPr>
        <p:spPr/>
        <p:txBody>
          <a:bodyPr/>
          <a:lstStyle>
            <a:lvl1pPr>
              <a:defRPr/>
            </a:lvl1pPr>
          </a:lstStyle>
          <a:p>
            <a:pPr>
              <a:defRPr/>
            </a:pPr>
            <a:fld id="{29C8700B-CB8B-4FF5-808A-F99E7BF4F2D5}" type="slidenum">
              <a:rPr lang="fr-FR" altLang="fr-FR"/>
              <a:pPr>
                <a:defRPr/>
              </a:pPr>
              <a:t>‹N°›</a:t>
            </a:fld>
            <a:endParaRPr lang="fr-FR" altLang="fr-FR"/>
          </a:p>
        </p:txBody>
      </p:sp>
    </p:spTree>
    <p:extLst>
      <p:ext uri="{BB962C8B-B14F-4D97-AF65-F5344CB8AC3E}">
        <p14:creationId xmlns:p14="http://schemas.microsoft.com/office/powerpoint/2010/main" val="315283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555D32-522A-4664-8D0A-59C2D3DCB35A}"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ECC401-E5EB-41FD-9E1E-EC9146FEA8CC}" type="slidenum">
              <a:rPr lang="fr-FR" smtClean="0"/>
              <a:t>‹N°›</a:t>
            </a:fld>
            <a:endParaRPr lang="fr-FR"/>
          </a:p>
        </p:txBody>
      </p:sp>
    </p:spTree>
    <p:extLst>
      <p:ext uri="{BB962C8B-B14F-4D97-AF65-F5344CB8AC3E}">
        <p14:creationId xmlns:p14="http://schemas.microsoft.com/office/powerpoint/2010/main" val="110276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C555D32-522A-4664-8D0A-59C2D3DCB35A}"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ECC401-E5EB-41FD-9E1E-EC9146FEA8CC}"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30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C555D32-522A-4664-8D0A-59C2D3DCB35A}" type="datetimeFigureOut">
              <a:rPr lang="fr-FR" smtClean="0"/>
              <a:t>18/12/2023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AECC401-E5EB-41FD-9E1E-EC9146FEA8CC}" type="slidenum">
              <a:rPr lang="fr-FR" smtClean="0"/>
              <a:t>‹N°›</a:t>
            </a:fld>
            <a:endParaRPr lang="fr-FR"/>
          </a:p>
        </p:txBody>
      </p:sp>
    </p:spTree>
    <p:extLst>
      <p:ext uri="{BB962C8B-B14F-4D97-AF65-F5344CB8AC3E}">
        <p14:creationId xmlns:p14="http://schemas.microsoft.com/office/powerpoint/2010/main" val="225386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C555D32-522A-4664-8D0A-59C2D3DCB35A}" type="datetimeFigureOut">
              <a:rPr lang="fr-FR" smtClean="0"/>
              <a:t>18/12/2023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AECC401-E5EB-41FD-9E1E-EC9146FEA8CC}"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23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C555D32-522A-4664-8D0A-59C2D3DCB35A}" type="datetimeFigureOut">
              <a:rPr lang="fr-FR" smtClean="0"/>
              <a:t>18/12/2023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AECC401-E5EB-41FD-9E1E-EC9146FEA8CC}"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99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55D32-522A-4664-8D0A-59C2D3DCB35A}" type="datetimeFigureOut">
              <a:rPr lang="fr-FR" smtClean="0"/>
              <a:t>18/12/2023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AECC401-E5EB-41FD-9E1E-EC9146FEA8CC}" type="slidenum">
              <a:rPr lang="fr-FR" smtClean="0"/>
              <a:t>‹N°›</a:t>
            </a:fld>
            <a:endParaRPr lang="fr-FR"/>
          </a:p>
        </p:txBody>
      </p:sp>
    </p:spTree>
    <p:extLst>
      <p:ext uri="{BB962C8B-B14F-4D97-AF65-F5344CB8AC3E}">
        <p14:creationId xmlns:p14="http://schemas.microsoft.com/office/powerpoint/2010/main" val="72808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C555D32-522A-4664-8D0A-59C2D3DCB35A}" type="datetimeFigureOut">
              <a:rPr lang="fr-FR" smtClean="0"/>
              <a:t>18/12/2023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AECC401-E5EB-41FD-9E1E-EC9146FEA8CC}"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97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C555D32-522A-4664-8D0A-59C2D3DCB35A}" type="datetimeFigureOut">
              <a:rPr lang="fr-FR" smtClean="0"/>
              <a:t>18/12/2023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AECC401-E5EB-41FD-9E1E-EC9146FEA8CC}" type="slidenum">
              <a:rPr lang="fr-FR" smtClean="0"/>
              <a:t>‹N°›</a:t>
            </a:fld>
            <a:endParaRPr lang="fr-FR"/>
          </a:p>
        </p:txBody>
      </p:sp>
    </p:spTree>
    <p:extLst>
      <p:ext uri="{BB962C8B-B14F-4D97-AF65-F5344CB8AC3E}">
        <p14:creationId xmlns:p14="http://schemas.microsoft.com/office/powerpoint/2010/main" val="239700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555D32-522A-4664-8D0A-59C2D3DCB35A}" type="datetimeFigureOut">
              <a:rPr lang="fr-FR" smtClean="0"/>
              <a:t>18/12/2023</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ECC401-E5EB-41FD-9E1E-EC9146FEA8CC}" type="slidenum">
              <a:rPr lang="fr-FR" smtClean="0"/>
              <a:t>‹N°›</a:t>
            </a:fld>
            <a:endParaRPr lang="fr-FR"/>
          </a:p>
        </p:txBody>
      </p:sp>
    </p:spTree>
    <p:extLst>
      <p:ext uri="{BB962C8B-B14F-4D97-AF65-F5344CB8AC3E}">
        <p14:creationId xmlns:p14="http://schemas.microsoft.com/office/powerpoint/2010/main" val="3871399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ma/imgres?imgurl=http://us.123rf.com/400wm/400/400/jesterarts/jesterarts0710/jesterarts071000134/1905757.jpg&amp;imgrefurl=http://fr.123rf.com/photo_1905757.html&amp;usg=__NvTauA-jntGGcVa20MF4BjACb2Y=&amp;h=400&amp;w=400&amp;sz=17&amp;hl=fr&amp;start=13&amp;tbnid=bNT8mWxcYyeeNM:&amp;tbnh=124&amp;tbnw=124&amp;prev=/images%3Fq%3Ddessin%2Bpoint%2Bd%2527interrogation%26gbv%3D2%26hl%3Df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images.google.co.ma/imgres?imgurl=http://www.avocat-boddaert.com/gifs/reunion,avocats.jpg&amp;imgrefurl=http://www.avocat-boddaert.com/droit-affaires.php&amp;usg=__cZLP73M9fH_bwl9jHe574kVEO1U=&amp;h=434&amp;w=550&amp;sz=67&amp;hl=fr&amp;start=4&amp;tbnid=cAwb7m4SmtieKM:&amp;tbnh=105&amp;tbnw=133&amp;prev=/images%3Fq%3Dreunion%2Bentreprise%26gbv%3D2%26hl%3Df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153584-7646-44F3-B38F-B1DD07B93607}"/>
              </a:ext>
            </a:extLst>
          </p:cNvPr>
          <p:cNvSpPr>
            <a:spLocks noGrp="1"/>
          </p:cNvSpPr>
          <p:nvPr>
            <p:ph type="ctrTitle"/>
          </p:nvPr>
        </p:nvSpPr>
        <p:spPr/>
        <p:txBody>
          <a:bodyPr/>
          <a:lstStyle/>
          <a:p>
            <a:r>
              <a:rPr lang="fr-FR" dirty="0"/>
              <a:t>Chapitre 1 </a:t>
            </a:r>
          </a:p>
        </p:txBody>
      </p:sp>
      <p:sp>
        <p:nvSpPr>
          <p:cNvPr id="3" name="Sous-titre 2">
            <a:extLst>
              <a:ext uri="{FF2B5EF4-FFF2-40B4-BE49-F238E27FC236}">
                <a16:creationId xmlns:a16="http://schemas.microsoft.com/office/drawing/2014/main" id="{1E4581B1-60F7-4C72-AB13-CBDC968EB488}"/>
              </a:ext>
            </a:extLst>
          </p:cNvPr>
          <p:cNvSpPr>
            <a:spLocks noGrp="1"/>
          </p:cNvSpPr>
          <p:nvPr>
            <p:ph type="subTitle" idx="1"/>
          </p:nvPr>
        </p:nvSpPr>
        <p:spPr/>
        <p:txBody>
          <a:bodyPr/>
          <a:lstStyle/>
          <a:p>
            <a:r>
              <a:rPr lang="fr-FR" dirty="0"/>
              <a:t> les principes de la Communication professionnel </a:t>
            </a:r>
          </a:p>
        </p:txBody>
      </p:sp>
    </p:spTree>
    <p:extLst>
      <p:ext uri="{BB962C8B-B14F-4D97-AF65-F5344CB8AC3E}">
        <p14:creationId xmlns:p14="http://schemas.microsoft.com/office/powerpoint/2010/main" val="238617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7F7858C-5B2A-4504-9638-73F1814F4A36}"/>
              </a:ext>
            </a:extLst>
          </p:cNvPr>
          <p:cNvSpPr>
            <a:spLocks noGrp="1" noChangeArrowheads="1"/>
          </p:cNvSpPr>
          <p:nvPr>
            <p:ph type="title"/>
          </p:nvPr>
        </p:nvSpPr>
        <p:spPr/>
        <p:txBody>
          <a:bodyPr/>
          <a:lstStyle/>
          <a:p>
            <a:pPr eaLnBrk="1" hangingPunct="1"/>
            <a:endParaRPr lang="fr-FR" altLang="fr-FR"/>
          </a:p>
        </p:txBody>
      </p:sp>
      <p:sp>
        <p:nvSpPr>
          <p:cNvPr id="14339" name="Rectangle 3">
            <a:extLst>
              <a:ext uri="{FF2B5EF4-FFF2-40B4-BE49-F238E27FC236}">
                <a16:creationId xmlns:a16="http://schemas.microsoft.com/office/drawing/2014/main" id="{B1E33E38-39FF-4D2A-8A2E-A9D527FDC5A2}"/>
              </a:ext>
            </a:extLst>
          </p:cNvPr>
          <p:cNvSpPr>
            <a:spLocks noGrp="1" noChangeArrowheads="1"/>
          </p:cNvSpPr>
          <p:nvPr>
            <p:ph idx="1"/>
          </p:nvPr>
        </p:nvSpPr>
        <p:spPr>
          <a:xfrm>
            <a:off x="1703388" y="1844675"/>
            <a:ext cx="7129462" cy="4267200"/>
          </a:xfrm>
        </p:spPr>
        <p:txBody>
          <a:bodyPr/>
          <a:lstStyle/>
          <a:p>
            <a:pPr eaLnBrk="1" hangingPunct="1">
              <a:buFont typeface="Wingdings" panose="05000000000000000000" pitchFamily="2" charset="2"/>
              <a:buNone/>
            </a:pPr>
            <a:r>
              <a:rPr lang="fr-FR" altLang="fr-FR" sz="3600">
                <a:solidFill>
                  <a:srgbClr val="FF0000"/>
                </a:solidFill>
              </a:rPr>
              <a:t>  </a:t>
            </a:r>
          </a:p>
          <a:p>
            <a:pPr algn="ctr" eaLnBrk="1" hangingPunct="1">
              <a:buFont typeface="Wingdings" panose="05000000000000000000" pitchFamily="2" charset="2"/>
              <a:buNone/>
            </a:pPr>
            <a:r>
              <a:rPr lang="fr-FR" altLang="fr-FR" sz="3600">
                <a:solidFill>
                  <a:srgbClr val="FF0000"/>
                </a:solidFill>
              </a:rPr>
              <a:t>    Comment peut on diffuser l’information dans l’entreprise</a:t>
            </a:r>
          </a:p>
        </p:txBody>
      </p:sp>
      <p:sp>
        <p:nvSpPr>
          <p:cNvPr id="18436" name="Text Box 4">
            <a:extLst>
              <a:ext uri="{FF2B5EF4-FFF2-40B4-BE49-F238E27FC236}">
                <a16:creationId xmlns:a16="http://schemas.microsoft.com/office/drawing/2014/main" id="{6A870081-582C-4B7F-8F26-062FC34D6E74}"/>
              </a:ext>
            </a:extLst>
          </p:cNvPr>
          <p:cNvSpPr txBox="1">
            <a:spLocks noChangeArrowheads="1"/>
          </p:cNvSpPr>
          <p:nvPr/>
        </p:nvSpPr>
        <p:spPr bwMode="auto">
          <a:xfrm>
            <a:off x="1919288" y="1341439"/>
            <a:ext cx="8496300"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fr-FR" altLang="fr-FR" sz="3200">
              <a:solidFill>
                <a:schemeClr val="tx1"/>
              </a:solidFill>
              <a:latin typeface="Verdana" panose="020B0604030504040204" pitchFamily="34" charset="0"/>
            </a:endParaRPr>
          </a:p>
        </p:txBody>
      </p:sp>
      <p:sp>
        <p:nvSpPr>
          <p:cNvPr id="18437" name="Text Box 5">
            <a:extLst>
              <a:ext uri="{FF2B5EF4-FFF2-40B4-BE49-F238E27FC236}">
                <a16:creationId xmlns:a16="http://schemas.microsoft.com/office/drawing/2014/main" id="{1A301663-55C5-4C5F-96CC-427E844DB5C7}"/>
              </a:ext>
            </a:extLst>
          </p:cNvPr>
          <p:cNvSpPr txBox="1">
            <a:spLocks noChangeArrowheads="1"/>
          </p:cNvSpPr>
          <p:nvPr/>
        </p:nvSpPr>
        <p:spPr bwMode="auto">
          <a:xfrm>
            <a:off x="1847851" y="6092825"/>
            <a:ext cx="8569325"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fr-FR" altLang="fr-FR" sz="3200">
              <a:solidFill>
                <a:schemeClr val="tx1"/>
              </a:solidFill>
              <a:latin typeface="Verdana" panose="020B0604030504040204" pitchFamily="34" charset="0"/>
            </a:endParaRPr>
          </a:p>
        </p:txBody>
      </p:sp>
      <p:pic>
        <p:nvPicPr>
          <p:cNvPr id="14342" name="Picture 23" descr="Kesss">
            <a:extLst>
              <a:ext uri="{FF2B5EF4-FFF2-40B4-BE49-F238E27FC236}">
                <a16:creationId xmlns:a16="http://schemas.microsoft.com/office/drawing/2014/main" id="{AC50AEFE-6BDF-43B3-9A78-A3BCD18AA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9437">
            <a:off x="8096250" y="2892425"/>
            <a:ext cx="2325688"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 calcmode="lin" valueType="num">
                                      <p:cBhvr>
                                        <p:cTn id="14" dur="1000" fill="hold"/>
                                        <p:tgtEl>
                                          <p:spTgt spid="1433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4339">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anim calcmode="lin" valueType="num">
                                      <p:cBhvr>
                                        <p:cTn id="19" dur="1000" fill="hold"/>
                                        <p:tgtEl>
                                          <p:spTgt spid="14342"/>
                                        </p:tgtEl>
                                        <p:attrNameLst>
                                          <p:attrName>ppt_w</p:attrName>
                                        </p:attrNameLst>
                                      </p:cBhvr>
                                      <p:tavLst>
                                        <p:tav tm="0">
                                          <p:val>
                                            <p:strVal val="#ppt_w*0.70"/>
                                          </p:val>
                                        </p:tav>
                                        <p:tav tm="100000">
                                          <p:val>
                                            <p:strVal val="#ppt_w"/>
                                          </p:val>
                                        </p:tav>
                                      </p:tavLst>
                                    </p:anim>
                                    <p:anim calcmode="lin" valueType="num">
                                      <p:cBhvr>
                                        <p:cTn id="20" dur="1000" fill="hold"/>
                                        <p:tgtEl>
                                          <p:spTgt spid="14342"/>
                                        </p:tgtEl>
                                        <p:attrNameLst>
                                          <p:attrName>ppt_h</p:attrName>
                                        </p:attrNameLst>
                                      </p:cBhvr>
                                      <p:tavLst>
                                        <p:tav tm="0">
                                          <p:val>
                                            <p:strVal val="#ppt_h"/>
                                          </p:val>
                                        </p:tav>
                                        <p:tav tm="100000">
                                          <p:val>
                                            <p:strVal val="#ppt_h"/>
                                          </p:val>
                                        </p:tav>
                                      </p:tavLst>
                                    </p:anim>
                                    <p:animEffect transition="in" filter="fade">
                                      <p:cBhvr>
                                        <p:cTn id="21"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5A86675-BB81-4D19-B211-ACEDD32FBED6}"/>
              </a:ext>
            </a:extLst>
          </p:cNvPr>
          <p:cNvSpPr>
            <a:spLocks noGrp="1" noChangeArrowheads="1"/>
          </p:cNvSpPr>
          <p:nvPr>
            <p:ph type="title"/>
          </p:nvPr>
        </p:nvSpPr>
        <p:spPr/>
        <p:txBody>
          <a:bodyPr/>
          <a:lstStyle/>
          <a:p>
            <a:pPr eaLnBrk="1" hangingPunct="1"/>
            <a:r>
              <a:rPr lang="fr-FR" altLang="fr-FR" sz="3400">
                <a:solidFill>
                  <a:srgbClr val="CC0000"/>
                </a:solidFill>
              </a:rPr>
              <a:t>Comment peut on diffuser l’information dans l’entreprise?</a:t>
            </a:r>
          </a:p>
        </p:txBody>
      </p:sp>
      <p:graphicFrame>
        <p:nvGraphicFramePr>
          <p:cNvPr id="4" name="Diagramme 3">
            <a:extLst>
              <a:ext uri="{FF2B5EF4-FFF2-40B4-BE49-F238E27FC236}">
                <a16:creationId xmlns:a16="http://schemas.microsoft.com/office/drawing/2014/main" id="{594AF419-8C4F-4521-8B67-9A89696FB45E}"/>
              </a:ext>
            </a:extLst>
          </p:cNvPr>
          <p:cNvGraphicFramePr/>
          <p:nvPr/>
        </p:nvGraphicFramePr>
        <p:xfrm>
          <a:off x="1809720" y="1736742"/>
          <a:ext cx="8132762" cy="4121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necteur droit 4">
            <a:extLst>
              <a:ext uri="{FF2B5EF4-FFF2-40B4-BE49-F238E27FC236}">
                <a16:creationId xmlns:a16="http://schemas.microsoft.com/office/drawing/2014/main" id="{040BACC1-B384-4C9A-824F-1051BB7E23F4}"/>
              </a:ext>
            </a:extLst>
          </p:cNvPr>
          <p:cNvCxnSpPr/>
          <p:nvPr/>
        </p:nvCxnSpPr>
        <p:spPr>
          <a:xfrm>
            <a:off x="2667001" y="1428750"/>
            <a:ext cx="7072313"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3354320-2467-4399-A799-C1DBDCFB7E5F}"/>
              </a:ext>
            </a:extLst>
          </p:cNvPr>
          <p:cNvSpPr>
            <a:spLocks noGrp="1" noChangeArrowheads="1"/>
          </p:cNvSpPr>
          <p:nvPr>
            <p:ph type="title"/>
          </p:nvPr>
        </p:nvSpPr>
        <p:spPr>
          <a:xfrm>
            <a:off x="2098675" y="188913"/>
            <a:ext cx="8174038" cy="1223962"/>
          </a:xfrm>
        </p:spPr>
        <p:txBody>
          <a:bodyPr/>
          <a:lstStyle/>
          <a:p>
            <a:pPr eaLnBrk="1" hangingPunct="1"/>
            <a:r>
              <a:rPr lang="fr-FR" altLang="fr-FR" sz="3400">
                <a:solidFill>
                  <a:srgbClr val="CC0000"/>
                </a:solidFill>
              </a:rPr>
              <a:t>Comment peut on diffuser l’information dans l’entreprise?</a:t>
            </a:r>
          </a:p>
        </p:txBody>
      </p:sp>
      <p:sp>
        <p:nvSpPr>
          <p:cNvPr id="16387" name="Rectangle 3">
            <a:extLst>
              <a:ext uri="{FF2B5EF4-FFF2-40B4-BE49-F238E27FC236}">
                <a16:creationId xmlns:a16="http://schemas.microsoft.com/office/drawing/2014/main" id="{68A99DF7-918D-4951-A6C3-61F300E96C8D}"/>
              </a:ext>
            </a:extLst>
          </p:cNvPr>
          <p:cNvSpPr>
            <a:spLocks noGrp="1" noChangeArrowheads="1"/>
          </p:cNvSpPr>
          <p:nvPr>
            <p:ph idx="1"/>
          </p:nvPr>
        </p:nvSpPr>
        <p:spPr>
          <a:xfrm>
            <a:off x="2090738" y="1752600"/>
            <a:ext cx="8577262" cy="4267200"/>
          </a:xfrm>
        </p:spPr>
        <p:txBody>
          <a:bodyPr/>
          <a:lstStyle/>
          <a:p>
            <a:pPr eaLnBrk="1" hangingPunct="1">
              <a:buFont typeface="Wingdings" panose="05000000000000000000" pitchFamily="2" charset="2"/>
              <a:buChar char="è"/>
            </a:pPr>
            <a:r>
              <a:rPr lang="fr-FR" altLang="fr-FR">
                <a:solidFill>
                  <a:schemeClr val="hlink"/>
                </a:solidFill>
              </a:rPr>
              <a:t>Communication vers le bas ( descendante):</a:t>
            </a:r>
          </a:p>
          <a:p>
            <a:pPr eaLnBrk="1" hangingPunct="1">
              <a:buFont typeface="Wingdings" panose="05000000000000000000" pitchFamily="2" charset="2"/>
              <a:buNone/>
            </a:pPr>
            <a:endParaRPr lang="fr-FR" altLang="fr-FR">
              <a:solidFill>
                <a:schemeClr val="hlink"/>
              </a:solidFill>
            </a:endParaRPr>
          </a:p>
          <a:p>
            <a:pPr eaLnBrk="1" hangingPunct="1">
              <a:buFont typeface="Wingdings" panose="05000000000000000000" pitchFamily="2" charset="2"/>
              <a:buChar char="è"/>
            </a:pPr>
            <a:endParaRPr lang="fr-FR" altLang="fr-FR" sz="2700"/>
          </a:p>
        </p:txBody>
      </p:sp>
      <p:sp>
        <p:nvSpPr>
          <p:cNvPr id="16388" name="Text Box 4">
            <a:extLst>
              <a:ext uri="{FF2B5EF4-FFF2-40B4-BE49-F238E27FC236}">
                <a16:creationId xmlns:a16="http://schemas.microsoft.com/office/drawing/2014/main" id="{0F775E17-747F-4E13-BEAF-422AB170EF1E}"/>
              </a:ext>
            </a:extLst>
          </p:cNvPr>
          <p:cNvSpPr txBox="1">
            <a:spLocks noChangeArrowheads="1"/>
          </p:cNvSpPr>
          <p:nvPr/>
        </p:nvSpPr>
        <p:spPr bwMode="auto">
          <a:xfrm>
            <a:off x="2595564" y="2571751"/>
            <a:ext cx="73437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fr-FR" altLang="fr-FR">
                <a:solidFill>
                  <a:schemeClr val="tx1"/>
                </a:solidFill>
                <a:latin typeface="Verdana" panose="020B0604030504040204" pitchFamily="34" charset="0"/>
              </a:rPr>
              <a:t>Elle peut prendre la forme:</a:t>
            </a:r>
          </a:p>
          <a:p>
            <a:pPr eaLnBrk="1" hangingPunct="1">
              <a:spcBef>
                <a:spcPct val="50000"/>
              </a:spcBef>
              <a:buClrTx/>
              <a:buSzTx/>
              <a:buFontTx/>
              <a:buNone/>
            </a:pPr>
            <a:r>
              <a:rPr lang="fr-FR" altLang="fr-FR">
                <a:solidFill>
                  <a:schemeClr val="tx1"/>
                </a:solidFill>
                <a:latin typeface="Verdana" panose="020B0604030504040204" pitchFamily="34" charset="0"/>
              </a:rPr>
              <a:t>       * d’un ordre                                            Supérieur </a:t>
            </a:r>
          </a:p>
          <a:p>
            <a:pPr eaLnBrk="1" hangingPunct="1">
              <a:spcBef>
                <a:spcPct val="50000"/>
              </a:spcBef>
              <a:buClrTx/>
              <a:buSzTx/>
              <a:buFontTx/>
              <a:buNone/>
            </a:pPr>
            <a:r>
              <a:rPr lang="fr-FR" altLang="fr-FR">
                <a:solidFill>
                  <a:schemeClr val="tx1"/>
                </a:solidFill>
                <a:latin typeface="Verdana" panose="020B0604030504040204" pitchFamily="34" charset="0"/>
              </a:rPr>
              <a:t>       * d’une consigne</a:t>
            </a:r>
          </a:p>
          <a:p>
            <a:pPr eaLnBrk="1" hangingPunct="1">
              <a:spcBef>
                <a:spcPct val="50000"/>
              </a:spcBef>
              <a:buClrTx/>
              <a:buSzTx/>
              <a:buFontTx/>
              <a:buNone/>
            </a:pPr>
            <a:r>
              <a:rPr lang="fr-FR" altLang="fr-FR">
                <a:solidFill>
                  <a:schemeClr val="tx1"/>
                </a:solidFill>
                <a:latin typeface="Verdana" panose="020B0604030504040204" pitchFamily="34" charset="0"/>
              </a:rPr>
              <a:t>       * d’une évaluation</a:t>
            </a:r>
          </a:p>
          <a:p>
            <a:pPr eaLnBrk="1" hangingPunct="1">
              <a:spcBef>
                <a:spcPct val="50000"/>
              </a:spcBef>
              <a:buClrTx/>
              <a:buSzTx/>
              <a:buFontTx/>
              <a:buNone/>
            </a:pPr>
            <a:r>
              <a:rPr lang="fr-FR" altLang="fr-FR">
                <a:solidFill>
                  <a:schemeClr val="tx1"/>
                </a:solidFill>
                <a:latin typeface="Verdana" panose="020B0604030504040204" pitchFamily="34" charset="0"/>
              </a:rPr>
              <a:t>       * d’un contrôle de tâche </a:t>
            </a:r>
          </a:p>
          <a:p>
            <a:pPr eaLnBrk="1" hangingPunct="1">
              <a:spcBef>
                <a:spcPct val="50000"/>
              </a:spcBef>
              <a:buClrTx/>
              <a:buSzTx/>
              <a:buFontTx/>
              <a:buNone/>
            </a:pPr>
            <a:endParaRPr lang="fr-FR" altLang="fr-FR">
              <a:solidFill>
                <a:schemeClr val="tx1"/>
              </a:solidFill>
              <a:latin typeface="Verdana" panose="020B0604030504040204" pitchFamily="34" charset="0"/>
            </a:endParaRPr>
          </a:p>
          <a:p>
            <a:pPr eaLnBrk="1" hangingPunct="1">
              <a:spcBef>
                <a:spcPct val="50000"/>
              </a:spcBef>
              <a:buClrTx/>
              <a:buSzTx/>
              <a:buFontTx/>
              <a:buNone/>
            </a:pPr>
            <a:endParaRPr lang="fr-FR" altLang="fr-FR">
              <a:solidFill>
                <a:schemeClr val="tx1"/>
              </a:solidFill>
              <a:latin typeface="Verdana" panose="020B0604030504040204" pitchFamily="34" charset="0"/>
            </a:endParaRPr>
          </a:p>
          <a:p>
            <a:pPr eaLnBrk="1" hangingPunct="1">
              <a:spcBef>
                <a:spcPct val="50000"/>
              </a:spcBef>
              <a:buClrTx/>
              <a:buSzTx/>
              <a:buFontTx/>
              <a:buNone/>
            </a:pPr>
            <a:r>
              <a:rPr lang="fr-FR" altLang="fr-FR">
                <a:solidFill>
                  <a:schemeClr val="tx1"/>
                </a:solidFill>
                <a:latin typeface="Verdana" panose="020B0604030504040204" pitchFamily="34" charset="0"/>
              </a:rPr>
              <a:t>                                                                   Subordonné</a:t>
            </a:r>
          </a:p>
          <a:p>
            <a:pPr eaLnBrk="1" hangingPunct="1">
              <a:spcBef>
                <a:spcPct val="50000"/>
              </a:spcBef>
              <a:buClrTx/>
              <a:buSzTx/>
              <a:buFontTx/>
              <a:buNone/>
            </a:pPr>
            <a:r>
              <a:rPr lang="fr-FR" altLang="fr-FR">
                <a:solidFill>
                  <a:schemeClr val="tx1"/>
                </a:solidFill>
                <a:latin typeface="Verdana" panose="020B0604030504040204" pitchFamily="34" charset="0"/>
              </a:rPr>
              <a:t>       </a:t>
            </a:r>
          </a:p>
        </p:txBody>
      </p:sp>
      <p:sp>
        <p:nvSpPr>
          <p:cNvPr id="7" name="Flèche vers le bas 6">
            <a:extLst>
              <a:ext uri="{FF2B5EF4-FFF2-40B4-BE49-F238E27FC236}">
                <a16:creationId xmlns:a16="http://schemas.microsoft.com/office/drawing/2014/main" id="{8D96330E-1AF2-4AE8-96C7-7CE23509DA3D}"/>
              </a:ext>
            </a:extLst>
          </p:cNvPr>
          <p:cNvSpPr/>
          <p:nvPr/>
        </p:nvSpPr>
        <p:spPr>
          <a:xfrm>
            <a:off x="8167688" y="3429001"/>
            <a:ext cx="1357312" cy="1857375"/>
          </a:xfrm>
          <a:prstGeom prst="downArrow">
            <a:avLst>
              <a:gd name="adj1" fmla="val 55079"/>
              <a:gd name="adj2" fmla="val 53810"/>
            </a:avLst>
          </a:prstGeom>
          <a:solidFill>
            <a:schemeClr val="bg1">
              <a:lumMod val="95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cxnSp>
        <p:nvCxnSpPr>
          <p:cNvPr id="6" name="Connecteur droit 5">
            <a:extLst>
              <a:ext uri="{FF2B5EF4-FFF2-40B4-BE49-F238E27FC236}">
                <a16:creationId xmlns:a16="http://schemas.microsoft.com/office/drawing/2014/main" id="{A28A2450-83E8-4274-8A43-3806AE35A095}"/>
              </a:ext>
            </a:extLst>
          </p:cNvPr>
          <p:cNvCxnSpPr/>
          <p:nvPr/>
        </p:nvCxnSpPr>
        <p:spPr>
          <a:xfrm>
            <a:off x="2667001" y="1428750"/>
            <a:ext cx="7072313"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p:cTn id="13" dur="1000" fill="hold"/>
                                        <p:tgtEl>
                                          <p:spTgt spid="16387">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6387">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638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16388"/>
                                        </p:tgtEl>
                                        <p:attrNameLst>
                                          <p:attrName>style.visibility</p:attrName>
                                        </p:attrNameLst>
                                      </p:cBhvr>
                                      <p:to>
                                        <p:strVal val="visible"/>
                                      </p:to>
                                    </p:set>
                                    <p:anim calcmode="lin" valueType="num">
                                      <p:cBhvr>
                                        <p:cTn id="20" dur="1000" fill="hold"/>
                                        <p:tgtEl>
                                          <p:spTgt spid="16388"/>
                                        </p:tgtEl>
                                        <p:attrNameLst>
                                          <p:attrName>ppt_w</p:attrName>
                                        </p:attrNameLst>
                                      </p:cBhvr>
                                      <p:tavLst>
                                        <p:tav tm="0">
                                          <p:val>
                                            <p:strVal val="#ppt_w*0.70"/>
                                          </p:val>
                                        </p:tav>
                                        <p:tav tm="100000">
                                          <p:val>
                                            <p:strVal val="#ppt_w"/>
                                          </p:val>
                                        </p:tav>
                                      </p:tavLst>
                                    </p:anim>
                                    <p:anim calcmode="lin" valueType="num">
                                      <p:cBhvr>
                                        <p:cTn id="21" dur="1000" fill="hold"/>
                                        <p:tgtEl>
                                          <p:spTgt spid="16388"/>
                                        </p:tgtEl>
                                        <p:attrNameLst>
                                          <p:attrName>ppt_h</p:attrName>
                                        </p:attrNameLst>
                                      </p:cBhvr>
                                      <p:tavLst>
                                        <p:tav tm="0">
                                          <p:val>
                                            <p:strVal val="#ppt_h"/>
                                          </p:val>
                                        </p:tav>
                                        <p:tav tm="100000">
                                          <p:val>
                                            <p:strVal val="#ppt_h"/>
                                          </p:val>
                                        </p:tav>
                                      </p:tavLst>
                                    </p:anim>
                                    <p:animEffect transition="in" filter="fade">
                                      <p:cBhvr>
                                        <p:cTn id="22" dur="1000"/>
                                        <p:tgtEl>
                                          <p:spTgt spid="16388"/>
                                        </p:tgtEl>
                                      </p:cBhvr>
                                    </p:animEffect>
                                  </p:childTnLst>
                                </p:cTn>
                              </p:par>
                              <p:par>
                                <p:cTn id="23" presetID="5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P spid="16388"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59F98EC-673C-4009-A82B-643268D13868}"/>
              </a:ext>
            </a:extLst>
          </p:cNvPr>
          <p:cNvSpPr>
            <a:spLocks noGrp="1" noChangeArrowheads="1"/>
          </p:cNvSpPr>
          <p:nvPr>
            <p:ph type="title"/>
          </p:nvPr>
        </p:nvSpPr>
        <p:spPr>
          <a:xfrm>
            <a:off x="2098675" y="0"/>
            <a:ext cx="8001000" cy="1341438"/>
          </a:xfrm>
        </p:spPr>
        <p:txBody>
          <a:bodyPr/>
          <a:lstStyle/>
          <a:p>
            <a:pPr eaLnBrk="1" hangingPunct="1"/>
            <a:r>
              <a:rPr lang="fr-FR" altLang="fr-FR" b="1">
                <a:solidFill>
                  <a:srgbClr val="008000"/>
                </a:solidFill>
              </a:rPr>
              <a:t>    </a:t>
            </a:r>
            <a:endParaRPr lang="fr-FR" altLang="fr-FR" sz="2800" b="1"/>
          </a:p>
        </p:txBody>
      </p:sp>
      <p:sp>
        <p:nvSpPr>
          <p:cNvPr id="17411" name="Rectangle 3">
            <a:extLst>
              <a:ext uri="{FF2B5EF4-FFF2-40B4-BE49-F238E27FC236}">
                <a16:creationId xmlns:a16="http://schemas.microsoft.com/office/drawing/2014/main" id="{75183AB8-4C8A-4232-9240-8214CD59B85F}"/>
              </a:ext>
            </a:extLst>
          </p:cNvPr>
          <p:cNvSpPr>
            <a:spLocks noGrp="1"/>
          </p:cNvSpPr>
          <p:nvPr>
            <p:ph idx="1"/>
          </p:nvPr>
        </p:nvSpPr>
        <p:spPr>
          <a:xfrm>
            <a:off x="1881189" y="1714500"/>
            <a:ext cx="8429625" cy="4413250"/>
          </a:xfrm>
        </p:spPr>
        <p:txBody>
          <a:bodyPr rtlCol="0">
            <a:normAutofit fontScale="92500" lnSpcReduction="20000"/>
          </a:bodyPr>
          <a:lstStyle/>
          <a:p>
            <a:pPr>
              <a:spcAft>
                <a:spcPts val="0"/>
              </a:spcAft>
              <a:buFont typeface="Wingdings" panose="05000000000000000000" pitchFamily="2" charset="2"/>
              <a:buChar char="è"/>
              <a:defRPr/>
            </a:pPr>
            <a:r>
              <a:rPr lang="fr-FR" altLang="fr-FR" sz="2800">
                <a:solidFill>
                  <a:schemeClr val="hlink"/>
                </a:solidFill>
              </a:rPr>
              <a:t>Communication vers le haut (ascendante):</a:t>
            </a:r>
          </a:p>
          <a:p>
            <a:pPr>
              <a:spcAft>
                <a:spcPts val="0"/>
              </a:spcAft>
              <a:buNone/>
              <a:defRPr/>
            </a:pPr>
            <a:r>
              <a:rPr lang="fr-FR" altLang="fr-FR" sz="2800">
                <a:solidFill>
                  <a:schemeClr val="hlink"/>
                </a:solidFill>
              </a:rPr>
              <a:t>    </a:t>
            </a:r>
            <a:r>
              <a:rPr lang="fr-FR" altLang="fr-FR">
                <a:solidFill>
                  <a:schemeClr val="tx1">
                    <a:lumMod val="75000"/>
                    <a:lumOff val="25000"/>
                  </a:schemeClr>
                </a:solidFill>
              </a:rPr>
              <a:t>Elle peut s’agir:</a:t>
            </a:r>
          </a:p>
          <a:p>
            <a:pPr>
              <a:spcAft>
                <a:spcPts val="0"/>
              </a:spcAft>
              <a:buNone/>
              <a:defRPr/>
            </a:pPr>
            <a:r>
              <a:rPr lang="fr-FR" altLang="fr-FR">
                <a:solidFill>
                  <a:schemeClr val="tx1">
                    <a:lumMod val="75000"/>
                    <a:lumOff val="25000"/>
                  </a:schemeClr>
                </a:solidFill>
              </a:rPr>
              <a:t>          * d’un compte rendu</a:t>
            </a:r>
          </a:p>
          <a:p>
            <a:pPr>
              <a:spcAft>
                <a:spcPts val="0"/>
              </a:spcAft>
              <a:buNone/>
              <a:defRPr/>
            </a:pPr>
            <a:r>
              <a:rPr lang="fr-FR" altLang="fr-FR">
                <a:solidFill>
                  <a:schemeClr val="tx1">
                    <a:lumMod val="75000"/>
                    <a:lumOff val="25000"/>
                  </a:schemeClr>
                </a:solidFill>
              </a:rPr>
              <a:t>          * d’une transmission d’une information</a:t>
            </a:r>
          </a:p>
          <a:p>
            <a:pPr>
              <a:spcAft>
                <a:spcPts val="0"/>
              </a:spcAft>
              <a:buNone/>
              <a:defRPr/>
            </a:pPr>
            <a:r>
              <a:rPr lang="fr-FR" altLang="fr-FR">
                <a:solidFill>
                  <a:schemeClr val="tx1">
                    <a:lumMod val="75000"/>
                    <a:lumOff val="25000"/>
                  </a:schemeClr>
                </a:solidFill>
              </a:rPr>
              <a:t>          * d’une collection des données</a:t>
            </a:r>
          </a:p>
          <a:p>
            <a:pPr>
              <a:spcAft>
                <a:spcPts val="0"/>
              </a:spcAft>
              <a:buNone/>
              <a:defRPr/>
            </a:pPr>
            <a:r>
              <a:rPr lang="fr-FR" altLang="fr-FR">
                <a:solidFill>
                  <a:schemeClr val="tx1">
                    <a:lumMod val="75000"/>
                    <a:lumOff val="25000"/>
                  </a:schemeClr>
                </a:solidFill>
              </a:rPr>
              <a:t>          * de faire part de difficultés</a:t>
            </a:r>
          </a:p>
          <a:p>
            <a:pPr>
              <a:spcAft>
                <a:spcPts val="0"/>
              </a:spcAft>
              <a:buNone/>
              <a:defRPr/>
            </a:pPr>
            <a:r>
              <a:rPr lang="fr-FR" altLang="fr-FR">
                <a:solidFill>
                  <a:schemeClr val="tx1">
                    <a:lumMod val="75000"/>
                    <a:lumOff val="25000"/>
                  </a:schemeClr>
                </a:solidFill>
              </a:rPr>
              <a:t>          * de solliciter une aide, une explication, un entretien.</a:t>
            </a:r>
          </a:p>
          <a:p>
            <a:pPr>
              <a:spcAft>
                <a:spcPts val="0"/>
              </a:spcAft>
              <a:buNone/>
              <a:defRPr/>
            </a:pPr>
            <a:endParaRPr lang="fr-FR" altLang="fr-FR">
              <a:solidFill>
                <a:schemeClr val="tx1">
                  <a:lumMod val="75000"/>
                  <a:lumOff val="25000"/>
                </a:schemeClr>
              </a:solidFill>
            </a:endParaRPr>
          </a:p>
          <a:p>
            <a:pPr>
              <a:spcAft>
                <a:spcPts val="0"/>
              </a:spcAft>
              <a:buNone/>
              <a:defRPr/>
            </a:pPr>
            <a:endParaRPr lang="fr-FR" altLang="fr-FR">
              <a:solidFill>
                <a:schemeClr val="tx1">
                  <a:lumMod val="75000"/>
                  <a:lumOff val="25000"/>
                </a:schemeClr>
              </a:solidFill>
            </a:endParaRPr>
          </a:p>
          <a:p>
            <a:pPr>
              <a:spcAft>
                <a:spcPts val="0"/>
              </a:spcAft>
              <a:buNone/>
              <a:defRPr/>
            </a:pPr>
            <a:endParaRPr lang="fr-FR" altLang="fr-FR">
              <a:solidFill>
                <a:schemeClr val="tx1">
                  <a:lumMod val="75000"/>
                  <a:lumOff val="25000"/>
                </a:schemeClr>
              </a:solidFill>
            </a:endParaRPr>
          </a:p>
          <a:p>
            <a:pPr>
              <a:spcAft>
                <a:spcPts val="0"/>
              </a:spcAft>
              <a:buNone/>
              <a:defRPr/>
            </a:pPr>
            <a:r>
              <a:rPr lang="fr-FR" altLang="fr-FR">
                <a:solidFill>
                  <a:schemeClr val="tx1">
                    <a:lumMod val="75000"/>
                    <a:lumOff val="25000"/>
                  </a:schemeClr>
                </a:solidFill>
              </a:rPr>
              <a:t>                                                                                                                         Subordonné</a:t>
            </a:r>
          </a:p>
        </p:txBody>
      </p:sp>
      <p:sp>
        <p:nvSpPr>
          <p:cNvPr id="17412" name="Text Box 5">
            <a:extLst>
              <a:ext uri="{FF2B5EF4-FFF2-40B4-BE49-F238E27FC236}">
                <a16:creationId xmlns:a16="http://schemas.microsoft.com/office/drawing/2014/main" id="{3CFD2C13-A57D-4279-ACC3-2A2104B6C132}"/>
              </a:ext>
            </a:extLst>
          </p:cNvPr>
          <p:cNvSpPr txBox="1">
            <a:spLocks noChangeArrowheads="1"/>
          </p:cNvSpPr>
          <p:nvPr/>
        </p:nvSpPr>
        <p:spPr bwMode="auto">
          <a:xfrm>
            <a:off x="2279650" y="404814"/>
            <a:ext cx="7704138" cy="1138237"/>
          </a:xfrm>
          <a:prstGeom prst="rect">
            <a:avLst/>
          </a:prstGeom>
          <a:noFill/>
          <a:ln w="9525">
            <a:noFill/>
            <a:miter lim="800000"/>
            <a:headEnd/>
            <a:tailEnd/>
          </a:ln>
        </p:spPr>
        <p:txBody>
          <a:bodyPr>
            <a:spAutoFit/>
          </a:bodyPr>
          <a:lstStyle/>
          <a:p>
            <a:pPr algn="ctr">
              <a:spcBef>
                <a:spcPct val="50000"/>
              </a:spcBef>
              <a:defRPr/>
            </a:pPr>
            <a:r>
              <a:rPr lang="fr-FR" sz="3400" dirty="0">
                <a:solidFill>
                  <a:srgbClr val="CC0000"/>
                </a:solidFill>
                <a:latin typeface="+mj-lt"/>
                <a:ea typeface="+mj-ea"/>
                <a:cs typeface="+mj-cs"/>
              </a:rPr>
              <a:t>Comment peut on diffuser l’information dans l’entreprise?</a:t>
            </a:r>
          </a:p>
        </p:txBody>
      </p:sp>
      <p:sp>
        <p:nvSpPr>
          <p:cNvPr id="8" name="Flèche vers le bas 7">
            <a:extLst>
              <a:ext uri="{FF2B5EF4-FFF2-40B4-BE49-F238E27FC236}">
                <a16:creationId xmlns:a16="http://schemas.microsoft.com/office/drawing/2014/main" id="{2DF329AF-420B-4BB6-8F5E-AEAA6323CECE}"/>
              </a:ext>
            </a:extLst>
          </p:cNvPr>
          <p:cNvSpPr/>
          <p:nvPr/>
        </p:nvSpPr>
        <p:spPr>
          <a:xfrm rot="10800000">
            <a:off x="8167688" y="3429001"/>
            <a:ext cx="1357312" cy="1857375"/>
          </a:xfrm>
          <a:prstGeom prst="downArrow">
            <a:avLst>
              <a:gd name="adj1" fmla="val 55079"/>
              <a:gd name="adj2" fmla="val 53810"/>
            </a:avLst>
          </a:prstGeom>
          <a:solidFill>
            <a:schemeClr val="bg1">
              <a:lumMod val="95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cxnSp>
        <p:nvCxnSpPr>
          <p:cNvPr id="6" name="Connecteur droit 5">
            <a:extLst>
              <a:ext uri="{FF2B5EF4-FFF2-40B4-BE49-F238E27FC236}">
                <a16:creationId xmlns:a16="http://schemas.microsoft.com/office/drawing/2014/main" id="{93564AA1-85DB-40B7-9045-083CEE30A3BC}"/>
              </a:ext>
            </a:extLst>
          </p:cNvPr>
          <p:cNvCxnSpPr/>
          <p:nvPr/>
        </p:nvCxnSpPr>
        <p:spPr>
          <a:xfrm>
            <a:off x="2667001" y="1571625"/>
            <a:ext cx="7072313" cy="1588"/>
          </a:xfrm>
          <a:prstGeom prst="line">
            <a:avLst/>
          </a:prstGeom>
        </p:spPr>
        <p:style>
          <a:lnRef idx="3">
            <a:schemeClr val="dk1"/>
          </a:lnRef>
          <a:fillRef idx="0">
            <a:schemeClr val="dk1"/>
          </a:fillRef>
          <a:effectRef idx="2">
            <a:schemeClr val="dk1"/>
          </a:effectRef>
          <a:fontRef idx="minor">
            <a:schemeClr val="tx1"/>
          </a:fontRef>
        </p:style>
      </p:cxnSp>
      <p:sp>
        <p:nvSpPr>
          <p:cNvPr id="7" name="ZoneTexte 6">
            <a:extLst>
              <a:ext uri="{FF2B5EF4-FFF2-40B4-BE49-F238E27FC236}">
                <a16:creationId xmlns:a16="http://schemas.microsoft.com/office/drawing/2014/main" id="{73F81CB2-62A9-410C-A3F3-39142EAC1784}"/>
              </a:ext>
            </a:extLst>
          </p:cNvPr>
          <p:cNvSpPr txBox="1">
            <a:spLocks noChangeArrowheads="1"/>
          </p:cNvSpPr>
          <p:nvPr/>
        </p:nvSpPr>
        <p:spPr bwMode="auto">
          <a:xfrm>
            <a:off x="8239126" y="2928939"/>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fr-FR" altLang="fr-FR">
                <a:solidFill>
                  <a:schemeClr val="tx1"/>
                </a:solidFill>
                <a:cs typeface="Arial" panose="020B0604020202020204" pitchFamily="34" charset="0"/>
              </a:rPr>
              <a:t>Supérieur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1000" fill="hold"/>
                                        <p:tgtEl>
                                          <p:spTgt spid="174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74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4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7411">
                                            <p:txEl>
                                              <p:pRg st="10" end="10"/>
                                            </p:txEl>
                                          </p:spTgt>
                                        </p:tgtEl>
                                        <p:attrNameLst>
                                          <p:attrName>style.visibility</p:attrName>
                                        </p:attrNameLst>
                                      </p:cBhvr>
                                      <p:to>
                                        <p:strVal val="visible"/>
                                      </p:to>
                                    </p:set>
                                    <p:anim calcmode="lin" valueType="num">
                                      <p:cBhvr>
                                        <p:cTn id="14" dur="1000" fill="hold"/>
                                        <p:tgtEl>
                                          <p:spTgt spid="17411">
                                            <p:txEl>
                                              <p:pRg st="10" end="10"/>
                                            </p:txEl>
                                          </p:spTgt>
                                        </p:tgtEl>
                                        <p:attrNameLst>
                                          <p:attrName>ppt_w</p:attrName>
                                        </p:attrNameLst>
                                      </p:cBhvr>
                                      <p:tavLst>
                                        <p:tav tm="0">
                                          <p:val>
                                            <p:strVal val="#ppt_w*0.70"/>
                                          </p:val>
                                        </p:tav>
                                        <p:tav tm="100000">
                                          <p:val>
                                            <p:strVal val="#ppt_w"/>
                                          </p:val>
                                        </p:tav>
                                      </p:tavLst>
                                    </p:anim>
                                    <p:anim calcmode="lin" valueType="num">
                                      <p:cBhvr>
                                        <p:cTn id="15" dur="1000" fill="hold"/>
                                        <p:tgtEl>
                                          <p:spTgt spid="17411">
                                            <p:txEl>
                                              <p:pRg st="10" end="10"/>
                                            </p:txEl>
                                          </p:spTgt>
                                        </p:tgtEl>
                                        <p:attrNameLst>
                                          <p:attrName>ppt_h</p:attrName>
                                        </p:attrNameLst>
                                      </p:cBhvr>
                                      <p:tavLst>
                                        <p:tav tm="0">
                                          <p:val>
                                            <p:strVal val="#ppt_h"/>
                                          </p:val>
                                        </p:tav>
                                        <p:tav tm="100000">
                                          <p:val>
                                            <p:strVal val="#ppt_h"/>
                                          </p:val>
                                        </p:tav>
                                      </p:tavLst>
                                    </p:anim>
                                    <p:animEffect transition="in" filter="fade">
                                      <p:cBhvr>
                                        <p:cTn id="16" dur="1000"/>
                                        <p:tgtEl>
                                          <p:spTgt spid="17411">
                                            <p:txEl>
                                              <p:pRg st="10" end="1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17411">
                                            <p:txEl>
                                              <p:pRg st="1" end="1"/>
                                            </p:txEl>
                                          </p:spTgt>
                                        </p:tgtEl>
                                        <p:attrNameLst>
                                          <p:attrName>style.visibility</p:attrName>
                                        </p:attrNameLst>
                                      </p:cBhvr>
                                      <p:to>
                                        <p:strVal val="visible"/>
                                      </p:to>
                                    </p:set>
                                    <p:anim calcmode="lin" valueType="num">
                                      <p:cBhvr>
                                        <p:cTn id="31" dur="1000" fill="hold"/>
                                        <p:tgtEl>
                                          <p:spTgt spid="17411">
                                            <p:txEl>
                                              <p:pRg st="1" end="1"/>
                                            </p:txEl>
                                          </p:spTgt>
                                        </p:tgtEl>
                                        <p:attrNameLst>
                                          <p:attrName>ppt_w</p:attrName>
                                        </p:attrNameLst>
                                      </p:cBhvr>
                                      <p:tavLst>
                                        <p:tav tm="0">
                                          <p:val>
                                            <p:strVal val="#ppt_w*0.70"/>
                                          </p:val>
                                        </p:tav>
                                        <p:tav tm="100000">
                                          <p:val>
                                            <p:strVal val="#ppt_w"/>
                                          </p:val>
                                        </p:tav>
                                      </p:tavLst>
                                    </p:anim>
                                    <p:anim calcmode="lin" valueType="num">
                                      <p:cBhvr>
                                        <p:cTn id="32" dur="1000" fill="hold"/>
                                        <p:tgtEl>
                                          <p:spTgt spid="17411">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17411">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nodeType="clickEffect">
                                  <p:stCondLst>
                                    <p:cond delay="0"/>
                                  </p:stCondLst>
                                  <p:childTnLst>
                                    <p:set>
                                      <p:cBhvr>
                                        <p:cTn id="37" dur="1" fill="hold">
                                          <p:stCondLst>
                                            <p:cond delay="0"/>
                                          </p:stCondLst>
                                        </p:cTn>
                                        <p:tgtEl>
                                          <p:spTgt spid="17411">
                                            <p:txEl>
                                              <p:pRg st="2" end="2"/>
                                            </p:txEl>
                                          </p:spTgt>
                                        </p:tgtEl>
                                        <p:attrNameLst>
                                          <p:attrName>style.visibility</p:attrName>
                                        </p:attrNameLst>
                                      </p:cBhvr>
                                      <p:to>
                                        <p:strVal val="visible"/>
                                      </p:to>
                                    </p:set>
                                    <p:anim calcmode="lin" valueType="num">
                                      <p:cBhvr>
                                        <p:cTn id="38" dur="1000" fill="hold"/>
                                        <p:tgtEl>
                                          <p:spTgt spid="17411">
                                            <p:txEl>
                                              <p:pRg st="2" end="2"/>
                                            </p:txEl>
                                          </p:spTgt>
                                        </p:tgtEl>
                                        <p:attrNameLst>
                                          <p:attrName>ppt_w</p:attrName>
                                        </p:attrNameLst>
                                      </p:cBhvr>
                                      <p:tavLst>
                                        <p:tav tm="0">
                                          <p:val>
                                            <p:strVal val="#ppt_w*0.70"/>
                                          </p:val>
                                        </p:tav>
                                        <p:tav tm="100000">
                                          <p:val>
                                            <p:strVal val="#ppt_w"/>
                                          </p:val>
                                        </p:tav>
                                      </p:tavLst>
                                    </p:anim>
                                    <p:anim calcmode="lin" valueType="num">
                                      <p:cBhvr>
                                        <p:cTn id="39" dur="1000" fill="hold"/>
                                        <p:tgtEl>
                                          <p:spTgt spid="17411">
                                            <p:txEl>
                                              <p:pRg st="2" end="2"/>
                                            </p:txEl>
                                          </p:spTgt>
                                        </p:tgtEl>
                                        <p:attrNameLst>
                                          <p:attrName>ppt_h</p:attrName>
                                        </p:attrNameLst>
                                      </p:cBhvr>
                                      <p:tavLst>
                                        <p:tav tm="0">
                                          <p:val>
                                            <p:strVal val="#ppt_h"/>
                                          </p:val>
                                        </p:tav>
                                        <p:tav tm="100000">
                                          <p:val>
                                            <p:strVal val="#ppt_h"/>
                                          </p:val>
                                        </p:tav>
                                      </p:tavLst>
                                    </p:anim>
                                    <p:animEffect transition="in" filter="fade">
                                      <p:cBhvr>
                                        <p:cTn id="40" dur="1000"/>
                                        <p:tgtEl>
                                          <p:spTgt spid="17411">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5" presetClass="entr" presetSubtype="0" fill="hold" nodeType="clickEffect">
                                  <p:stCondLst>
                                    <p:cond delay="0"/>
                                  </p:stCondLst>
                                  <p:childTnLst>
                                    <p:set>
                                      <p:cBhvr>
                                        <p:cTn id="44" dur="1" fill="hold">
                                          <p:stCondLst>
                                            <p:cond delay="0"/>
                                          </p:stCondLst>
                                        </p:cTn>
                                        <p:tgtEl>
                                          <p:spTgt spid="17411">
                                            <p:txEl>
                                              <p:pRg st="3" end="3"/>
                                            </p:txEl>
                                          </p:spTgt>
                                        </p:tgtEl>
                                        <p:attrNameLst>
                                          <p:attrName>style.visibility</p:attrName>
                                        </p:attrNameLst>
                                      </p:cBhvr>
                                      <p:to>
                                        <p:strVal val="visible"/>
                                      </p:to>
                                    </p:set>
                                    <p:anim calcmode="lin" valueType="num">
                                      <p:cBhvr>
                                        <p:cTn id="45" dur="1000" fill="hold"/>
                                        <p:tgtEl>
                                          <p:spTgt spid="17411">
                                            <p:txEl>
                                              <p:pRg st="3" end="3"/>
                                            </p:txEl>
                                          </p:spTgt>
                                        </p:tgtEl>
                                        <p:attrNameLst>
                                          <p:attrName>ppt_w</p:attrName>
                                        </p:attrNameLst>
                                      </p:cBhvr>
                                      <p:tavLst>
                                        <p:tav tm="0">
                                          <p:val>
                                            <p:strVal val="#ppt_w*0.70"/>
                                          </p:val>
                                        </p:tav>
                                        <p:tav tm="100000">
                                          <p:val>
                                            <p:strVal val="#ppt_w"/>
                                          </p:val>
                                        </p:tav>
                                      </p:tavLst>
                                    </p:anim>
                                    <p:anim calcmode="lin" valueType="num">
                                      <p:cBhvr>
                                        <p:cTn id="46" dur="1000" fill="hold"/>
                                        <p:tgtEl>
                                          <p:spTgt spid="17411">
                                            <p:txEl>
                                              <p:pRg st="3" end="3"/>
                                            </p:txEl>
                                          </p:spTgt>
                                        </p:tgtEl>
                                        <p:attrNameLst>
                                          <p:attrName>ppt_h</p:attrName>
                                        </p:attrNameLst>
                                      </p:cBhvr>
                                      <p:tavLst>
                                        <p:tav tm="0">
                                          <p:val>
                                            <p:strVal val="#ppt_h"/>
                                          </p:val>
                                        </p:tav>
                                        <p:tav tm="100000">
                                          <p:val>
                                            <p:strVal val="#ppt_h"/>
                                          </p:val>
                                        </p:tav>
                                      </p:tavLst>
                                    </p:anim>
                                    <p:animEffect transition="in" filter="fade">
                                      <p:cBhvr>
                                        <p:cTn id="47" dur="1000"/>
                                        <p:tgtEl>
                                          <p:spTgt spid="17411">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5" presetClass="entr" presetSubtype="0" fill="hold" nodeType="clickEffect">
                                  <p:stCondLst>
                                    <p:cond delay="0"/>
                                  </p:stCondLst>
                                  <p:childTnLst>
                                    <p:set>
                                      <p:cBhvr>
                                        <p:cTn id="51" dur="1" fill="hold">
                                          <p:stCondLst>
                                            <p:cond delay="0"/>
                                          </p:stCondLst>
                                        </p:cTn>
                                        <p:tgtEl>
                                          <p:spTgt spid="17411">
                                            <p:txEl>
                                              <p:pRg st="4" end="4"/>
                                            </p:txEl>
                                          </p:spTgt>
                                        </p:tgtEl>
                                        <p:attrNameLst>
                                          <p:attrName>style.visibility</p:attrName>
                                        </p:attrNameLst>
                                      </p:cBhvr>
                                      <p:to>
                                        <p:strVal val="visible"/>
                                      </p:to>
                                    </p:set>
                                    <p:anim calcmode="lin" valueType="num">
                                      <p:cBhvr>
                                        <p:cTn id="52" dur="1000" fill="hold"/>
                                        <p:tgtEl>
                                          <p:spTgt spid="17411">
                                            <p:txEl>
                                              <p:pRg st="4" end="4"/>
                                            </p:txEl>
                                          </p:spTgt>
                                        </p:tgtEl>
                                        <p:attrNameLst>
                                          <p:attrName>ppt_w</p:attrName>
                                        </p:attrNameLst>
                                      </p:cBhvr>
                                      <p:tavLst>
                                        <p:tav tm="0">
                                          <p:val>
                                            <p:strVal val="#ppt_w*0.70"/>
                                          </p:val>
                                        </p:tav>
                                        <p:tav tm="100000">
                                          <p:val>
                                            <p:strVal val="#ppt_w"/>
                                          </p:val>
                                        </p:tav>
                                      </p:tavLst>
                                    </p:anim>
                                    <p:anim calcmode="lin" valueType="num">
                                      <p:cBhvr>
                                        <p:cTn id="53" dur="1000" fill="hold"/>
                                        <p:tgtEl>
                                          <p:spTgt spid="17411">
                                            <p:txEl>
                                              <p:pRg st="4" end="4"/>
                                            </p:txEl>
                                          </p:spTgt>
                                        </p:tgtEl>
                                        <p:attrNameLst>
                                          <p:attrName>ppt_h</p:attrName>
                                        </p:attrNameLst>
                                      </p:cBhvr>
                                      <p:tavLst>
                                        <p:tav tm="0">
                                          <p:val>
                                            <p:strVal val="#ppt_h"/>
                                          </p:val>
                                        </p:tav>
                                        <p:tav tm="100000">
                                          <p:val>
                                            <p:strVal val="#ppt_h"/>
                                          </p:val>
                                        </p:tav>
                                      </p:tavLst>
                                    </p:anim>
                                    <p:animEffect transition="in" filter="fade">
                                      <p:cBhvr>
                                        <p:cTn id="54" dur="1000"/>
                                        <p:tgtEl>
                                          <p:spTgt spid="17411">
                                            <p:txEl>
                                              <p:pRg st="4" end="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5" presetClass="entr" presetSubtype="0" fill="hold" nodeType="clickEffect">
                                  <p:stCondLst>
                                    <p:cond delay="0"/>
                                  </p:stCondLst>
                                  <p:childTnLst>
                                    <p:set>
                                      <p:cBhvr>
                                        <p:cTn id="58" dur="1" fill="hold">
                                          <p:stCondLst>
                                            <p:cond delay="0"/>
                                          </p:stCondLst>
                                        </p:cTn>
                                        <p:tgtEl>
                                          <p:spTgt spid="17411">
                                            <p:txEl>
                                              <p:pRg st="5" end="5"/>
                                            </p:txEl>
                                          </p:spTgt>
                                        </p:tgtEl>
                                        <p:attrNameLst>
                                          <p:attrName>style.visibility</p:attrName>
                                        </p:attrNameLst>
                                      </p:cBhvr>
                                      <p:to>
                                        <p:strVal val="visible"/>
                                      </p:to>
                                    </p:set>
                                    <p:anim calcmode="lin" valueType="num">
                                      <p:cBhvr>
                                        <p:cTn id="59" dur="1000" fill="hold"/>
                                        <p:tgtEl>
                                          <p:spTgt spid="17411">
                                            <p:txEl>
                                              <p:pRg st="5" end="5"/>
                                            </p:txEl>
                                          </p:spTgt>
                                        </p:tgtEl>
                                        <p:attrNameLst>
                                          <p:attrName>ppt_w</p:attrName>
                                        </p:attrNameLst>
                                      </p:cBhvr>
                                      <p:tavLst>
                                        <p:tav tm="0">
                                          <p:val>
                                            <p:strVal val="#ppt_w*0.70"/>
                                          </p:val>
                                        </p:tav>
                                        <p:tav tm="100000">
                                          <p:val>
                                            <p:strVal val="#ppt_w"/>
                                          </p:val>
                                        </p:tav>
                                      </p:tavLst>
                                    </p:anim>
                                    <p:anim calcmode="lin" valueType="num">
                                      <p:cBhvr>
                                        <p:cTn id="60" dur="1000" fill="hold"/>
                                        <p:tgtEl>
                                          <p:spTgt spid="17411">
                                            <p:txEl>
                                              <p:pRg st="5" end="5"/>
                                            </p:txEl>
                                          </p:spTgt>
                                        </p:tgtEl>
                                        <p:attrNameLst>
                                          <p:attrName>ppt_h</p:attrName>
                                        </p:attrNameLst>
                                      </p:cBhvr>
                                      <p:tavLst>
                                        <p:tav tm="0">
                                          <p:val>
                                            <p:strVal val="#ppt_h"/>
                                          </p:val>
                                        </p:tav>
                                        <p:tav tm="100000">
                                          <p:val>
                                            <p:strVal val="#ppt_h"/>
                                          </p:val>
                                        </p:tav>
                                      </p:tavLst>
                                    </p:anim>
                                    <p:animEffect transition="in" filter="fade">
                                      <p:cBhvr>
                                        <p:cTn id="61" dur="1000"/>
                                        <p:tgtEl>
                                          <p:spTgt spid="17411">
                                            <p:txEl>
                                              <p:pRg st="5" end="5"/>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5" presetClass="entr" presetSubtype="0" fill="hold" nodeType="clickEffect">
                                  <p:stCondLst>
                                    <p:cond delay="0"/>
                                  </p:stCondLst>
                                  <p:childTnLst>
                                    <p:set>
                                      <p:cBhvr>
                                        <p:cTn id="65" dur="1" fill="hold">
                                          <p:stCondLst>
                                            <p:cond delay="0"/>
                                          </p:stCondLst>
                                        </p:cTn>
                                        <p:tgtEl>
                                          <p:spTgt spid="17411">
                                            <p:txEl>
                                              <p:pRg st="6" end="6"/>
                                            </p:txEl>
                                          </p:spTgt>
                                        </p:tgtEl>
                                        <p:attrNameLst>
                                          <p:attrName>style.visibility</p:attrName>
                                        </p:attrNameLst>
                                      </p:cBhvr>
                                      <p:to>
                                        <p:strVal val="visible"/>
                                      </p:to>
                                    </p:set>
                                    <p:anim calcmode="lin" valueType="num">
                                      <p:cBhvr>
                                        <p:cTn id="66" dur="1000" fill="hold"/>
                                        <p:tgtEl>
                                          <p:spTgt spid="17411">
                                            <p:txEl>
                                              <p:pRg st="6" end="6"/>
                                            </p:txEl>
                                          </p:spTgt>
                                        </p:tgtEl>
                                        <p:attrNameLst>
                                          <p:attrName>ppt_w</p:attrName>
                                        </p:attrNameLst>
                                      </p:cBhvr>
                                      <p:tavLst>
                                        <p:tav tm="0">
                                          <p:val>
                                            <p:strVal val="#ppt_w*0.70"/>
                                          </p:val>
                                        </p:tav>
                                        <p:tav tm="100000">
                                          <p:val>
                                            <p:strVal val="#ppt_w"/>
                                          </p:val>
                                        </p:tav>
                                      </p:tavLst>
                                    </p:anim>
                                    <p:anim calcmode="lin" valueType="num">
                                      <p:cBhvr>
                                        <p:cTn id="67" dur="1000" fill="hold"/>
                                        <p:tgtEl>
                                          <p:spTgt spid="17411">
                                            <p:txEl>
                                              <p:pRg st="6" end="6"/>
                                            </p:txEl>
                                          </p:spTgt>
                                        </p:tgtEl>
                                        <p:attrNameLst>
                                          <p:attrName>ppt_h</p:attrName>
                                        </p:attrNameLst>
                                      </p:cBhvr>
                                      <p:tavLst>
                                        <p:tav tm="0">
                                          <p:val>
                                            <p:strVal val="#ppt_h"/>
                                          </p:val>
                                        </p:tav>
                                        <p:tav tm="100000">
                                          <p:val>
                                            <p:strVal val="#ppt_h"/>
                                          </p:val>
                                        </p:tav>
                                      </p:tavLst>
                                    </p:anim>
                                    <p:animEffect transition="in" filter="fade">
                                      <p:cBhvr>
                                        <p:cTn id="68" dur="10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8"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A1371A3-6FA9-4EAE-89D8-5E6BA501A42B}"/>
              </a:ext>
            </a:extLst>
          </p:cNvPr>
          <p:cNvSpPr>
            <a:spLocks noGrp="1" noChangeArrowheads="1"/>
          </p:cNvSpPr>
          <p:nvPr>
            <p:ph type="title"/>
          </p:nvPr>
        </p:nvSpPr>
        <p:spPr>
          <a:xfrm>
            <a:off x="2135188" y="620713"/>
            <a:ext cx="8318500" cy="863600"/>
          </a:xfrm>
        </p:spPr>
        <p:txBody>
          <a:bodyPr/>
          <a:lstStyle/>
          <a:p>
            <a:pPr eaLnBrk="1" hangingPunct="1"/>
            <a:r>
              <a:rPr lang="fr-FR" altLang="fr-FR" sz="2800" b="1">
                <a:solidFill>
                  <a:srgbClr val="008000"/>
                </a:solidFill>
              </a:rPr>
              <a:t>        </a:t>
            </a:r>
            <a:endParaRPr lang="fr-FR" altLang="fr-FR" sz="2000" b="1">
              <a:solidFill>
                <a:srgbClr val="993300"/>
              </a:solidFill>
            </a:endParaRPr>
          </a:p>
        </p:txBody>
      </p:sp>
      <p:sp>
        <p:nvSpPr>
          <p:cNvPr id="23555" name="Rectangle 3">
            <a:extLst>
              <a:ext uri="{FF2B5EF4-FFF2-40B4-BE49-F238E27FC236}">
                <a16:creationId xmlns:a16="http://schemas.microsoft.com/office/drawing/2014/main" id="{5BF7BD5E-0773-45DB-9C58-FE33C755E429}"/>
              </a:ext>
            </a:extLst>
          </p:cNvPr>
          <p:cNvSpPr>
            <a:spLocks noGrp="1" noChangeArrowheads="1"/>
          </p:cNvSpPr>
          <p:nvPr>
            <p:ph idx="1"/>
          </p:nvPr>
        </p:nvSpPr>
        <p:spPr>
          <a:xfrm>
            <a:off x="1952625" y="1857375"/>
            <a:ext cx="8326438" cy="4103688"/>
          </a:xfrm>
        </p:spPr>
        <p:txBody>
          <a:bodyPr/>
          <a:lstStyle/>
          <a:p>
            <a:pPr eaLnBrk="1" hangingPunct="1">
              <a:buFont typeface="Wingdings" panose="05000000000000000000" pitchFamily="2" charset="2"/>
              <a:buNone/>
            </a:pPr>
            <a:endParaRPr lang="fr-FR" altLang="fr-FR" sz="2900"/>
          </a:p>
          <a:p>
            <a:pPr lvl="2" eaLnBrk="1" hangingPunct="1">
              <a:buFont typeface="Wingdings" panose="05000000000000000000" pitchFamily="2" charset="2"/>
              <a:buChar char="Ø"/>
            </a:pPr>
            <a:endParaRPr lang="fr-FR" altLang="fr-FR" sz="2200"/>
          </a:p>
        </p:txBody>
      </p:sp>
      <p:sp>
        <p:nvSpPr>
          <p:cNvPr id="18436" name="Text Box 4">
            <a:extLst>
              <a:ext uri="{FF2B5EF4-FFF2-40B4-BE49-F238E27FC236}">
                <a16:creationId xmlns:a16="http://schemas.microsoft.com/office/drawing/2014/main" id="{A26A0A69-23EF-4FAA-8412-E24A73D3BE48}"/>
              </a:ext>
            </a:extLst>
          </p:cNvPr>
          <p:cNvSpPr txBox="1">
            <a:spLocks noChangeArrowheads="1"/>
          </p:cNvSpPr>
          <p:nvPr/>
        </p:nvSpPr>
        <p:spPr bwMode="auto">
          <a:xfrm>
            <a:off x="1952626" y="500064"/>
            <a:ext cx="8208963" cy="1138237"/>
          </a:xfrm>
          <a:prstGeom prst="rect">
            <a:avLst/>
          </a:prstGeom>
          <a:noFill/>
          <a:ln w="9525">
            <a:noFill/>
            <a:miter lim="800000"/>
            <a:headEnd/>
            <a:tailEnd/>
          </a:ln>
        </p:spPr>
        <p:txBody>
          <a:bodyPr>
            <a:spAutoFit/>
          </a:bodyPr>
          <a:lstStyle/>
          <a:p>
            <a:pPr algn="ctr">
              <a:spcBef>
                <a:spcPct val="50000"/>
              </a:spcBef>
              <a:defRPr/>
            </a:pPr>
            <a:r>
              <a:rPr lang="fr-FR" sz="3400" dirty="0">
                <a:solidFill>
                  <a:srgbClr val="CC0000"/>
                </a:solidFill>
                <a:latin typeface="+mj-lt"/>
                <a:ea typeface="+mj-ea"/>
                <a:cs typeface="+mj-cs"/>
              </a:rPr>
              <a:t>Comment peut on diffuser l’information dans l’entreprise?</a:t>
            </a:r>
          </a:p>
        </p:txBody>
      </p:sp>
      <p:sp>
        <p:nvSpPr>
          <p:cNvPr id="18437" name="Rectangle 6">
            <a:extLst>
              <a:ext uri="{FF2B5EF4-FFF2-40B4-BE49-F238E27FC236}">
                <a16:creationId xmlns:a16="http://schemas.microsoft.com/office/drawing/2014/main" id="{23FD32B8-42ED-477C-A5A6-1919A9497BDA}"/>
              </a:ext>
            </a:extLst>
          </p:cNvPr>
          <p:cNvSpPr>
            <a:spLocks noChangeArrowheads="1"/>
          </p:cNvSpPr>
          <p:nvPr/>
        </p:nvSpPr>
        <p:spPr bwMode="auto">
          <a:xfrm>
            <a:off x="2135188" y="1916114"/>
            <a:ext cx="7588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
                <a:schemeClr val="accent2"/>
              </a:buClr>
              <a:buSzTx/>
              <a:buFont typeface="Wingdings" panose="05000000000000000000" pitchFamily="2" charset="2"/>
              <a:buChar char="è"/>
            </a:pPr>
            <a:r>
              <a:rPr lang="fr-FR" altLang="fr-FR" sz="2800">
                <a:solidFill>
                  <a:schemeClr val="hlink"/>
                </a:solidFill>
                <a:latin typeface="Verdana" panose="020B0604030504040204" pitchFamily="34" charset="0"/>
              </a:rPr>
              <a:t>Communication horizontale (latérale) :</a:t>
            </a:r>
          </a:p>
        </p:txBody>
      </p:sp>
      <p:sp>
        <p:nvSpPr>
          <p:cNvPr id="18438" name="Text Box 7">
            <a:extLst>
              <a:ext uri="{FF2B5EF4-FFF2-40B4-BE49-F238E27FC236}">
                <a16:creationId xmlns:a16="http://schemas.microsoft.com/office/drawing/2014/main" id="{4FFF1741-F958-4BCF-A26B-3DAA38A41C64}"/>
              </a:ext>
            </a:extLst>
          </p:cNvPr>
          <p:cNvSpPr txBox="1">
            <a:spLocks noChangeArrowheads="1"/>
          </p:cNvSpPr>
          <p:nvPr/>
        </p:nvSpPr>
        <p:spPr bwMode="auto">
          <a:xfrm>
            <a:off x="2566989" y="2492376"/>
            <a:ext cx="6815137"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fr-FR" altLang="fr-FR">
              <a:solidFill>
                <a:schemeClr val="tx1"/>
              </a:solidFill>
              <a:latin typeface="Verdana" panose="020B0604030504040204" pitchFamily="34" charset="0"/>
            </a:endParaRPr>
          </a:p>
          <a:p>
            <a:pPr eaLnBrk="1" hangingPunct="1">
              <a:spcBef>
                <a:spcPct val="0"/>
              </a:spcBef>
              <a:buClrTx/>
              <a:buSzTx/>
              <a:buFontTx/>
              <a:buNone/>
            </a:pPr>
            <a:r>
              <a:rPr lang="fr-FR" altLang="fr-FR">
                <a:solidFill>
                  <a:schemeClr val="tx1"/>
                </a:solidFill>
                <a:latin typeface="Verdana" panose="020B0604030504040204" pitchFamily="34" charset="0"/>
              </a:rPr>
              <a:t>      * Communication faite entre les employés de même niveau hiérarchique;</a:t>
            </a:r>
          </a:p>
          <a:p>
            <a:pPr eaLnBrk="1" hangingPunct="1">
              <a:spcBef>
                <a:spcPct val="0"/>
              </a:spcBef>
              <a:buClrTx/>
              <a:buSzTx/>
              <a:buFontTx/>
              <a:buNone/>
            </a:pPr>
            <a:r>
              <a:rPr lang="fr-FR" altLang="fr-FR">
                <a:solidFill>
                  <a:schemeClr val="tx1"/>
                </a:solidFill>
                <a:latin typeface="Verdana" panose="020B0604030504040204" pitchFamily="34" charset="0"/>
              </a:rPr>
              <a:t>      * Permet la coordination des activités et la résolution de problèmes.</a:t>
            </a:r>
          </a:p>
          <a:p>
            <a:pPr eaLnBrk="1" hangingPunct="1">
              <a:spcBef>
                <a:spcPct val="0"/>
              </a:spcBef>
              <a:buClrTx/>
              <a:buSzTx/>
              <a:buFontTx/>
              <a:buNone/>
            </a:pPr>
            <a:r>
              <a:rPr lang="fr-FR" altLang="fr-FR">
                <a:solidFill>
                  <a:schemeClr val="tx1"/>
                </a:solidFill>
                <a:latin typeface="Verdana" panose="020B0604030504040204" pitchFamily="34" charset="0"/>
              </a:rPr>
              <a:t>          Son but est l’intégration de la prise de décision et surtout à l’action de partage de connaissances.</a:t>
            </a:r>
          </a:p>
          <a:p>
            <a:pPr eaLnBrk="1" hangingPunct="1">
              <a:spcBef>
                <a:spcPct val="0"/>
              </a:spcBef>
              <a:buClrTx/>
              <a:buSzTx/>
              <a:buFontTx/>
              <a:buNone/>
            </a:pPr>
            <a:endParaRPr lang="fr-FR" altLang="fr-FR">
              <a:solidFill>
                <a:schemeClr val="tx1"/>
              </a:solidFill>
              <a:latin typeface="Verdana" panose="020B0604030504040204" pitchFamily="34" charset="0"/>
            </a:endParaRPr>
          </a:p>
          <a:p>
            <a:pPr eaLnBrk="1" hangingPunct="1">
              <a:spcBef>
                <a:spcPct val="0"/>
              </a:spcBef>
              <a:buClrTx/>
              <a:buSzTx/>
              <a:buFontTx/>
              <a:buNone/>
            </a:pPr>
            <a:endParaRPr lang="fr-FR" altLang="fr-FR">
              <a:solidFill>
                <a:schemeClr val="tx1"/>
              </a:solidFill>
              <a:latin typeface="Verdana" panose="020B0604030504040204" pitchFamily="34" charset="0"/>
            </a:endParaRPr>
          </a:p>
          <a:p>
            <a:pPr eaLnBrk="1" hangingPunct="1">
              <a:spcBef>
                <a:spcPct val="0"/>
              </a:spcBef>
              <a:buClrTx/>
              <a:buSzTx/>
              <a:buFontTx/>
              <a:buNone/>
            </a:pPr>
            <a:endParaRPr lang="fr-FR" altLang="fr-FR">
              <a:solidFill>
                <a:schemeClr val="tx1"/>
              </a:solidFill>
              <a:latin typeface="Verdana" panose="020B0604030504040204" pitchFamily="34" charset="0"/>
            </a:endParaRPr>
          </a:p>
          <a:p>
            <a:pPr eaLnBrk="1" hangingPunct="1">
              <a:spcBef>
                <a:spcPct val="0"/>
              </a:spcBef>
              <a:buClrTx/>
              <a:buSzTx/>
              <a:buFontTx/>
              <a:buNone/>
            </a:pPr>
            <a:r>
              <a:rPr lang="fr-FR" altLang="fr-FR">
                <a:solidFill>
                  <a:schemeClr val="tx1"/>
                </a:solidFill>
                <a:latin typeface="Verdana" panose="020B0604030504040204" pitchFamily="34" charset="0"/>
              </a:rPr>
              <a:t>     </a:t>
            </a:r>
            <a:r>
              <a:rPr lang="fr-FR" altLang="fr-FR" sz="1600">
                <a:solidFill>
                  <a:schemeClr val="tx1"/>
                </a:solidFill>
                <a:latin typeface="Verdana" panose="020B0604030504040204" pitchFamily="34" charset="0"/>
              </a:rPr>
              <a:t>Employé                       Employé (</a:t>
            </a:r>
            <a:r>
              <a:rPr lang="fr-FR" altLang="fr-FR" sz="1400">
                <a:solidFill>
                  <a:schemeClr val="tx1"/>
                </a:solidFill>
                <a:latin typeface="Verdana" panose="020B0604030504040204" pitchFamily="34" charset="0"/>
              </a:rPr>
              <a:t>même niveau hiérarchique)</a:t>
            </a:r>
          </a:p>
          <a:p>
            <a:pPr eaLnBrk="1" hangingPunct="1">
              <a:spcBef>
                <a:spcPct val="50000"/>
              </a:spcBef>
              <a:buClrTx/>
              <a:buSzTx/>
              <a:buFontTx/>
              <a:buNone/>
            </a:pPr>
            <a:endParaRPr lang="fr-FR" altLang="fr-FR">
              <a:solidFill>
                <a:schemeClr val="tx1"/>
              </a:solidFill>
              <a:latin typeface="Verdana" panose="020B0604030504040204" pitchFamily="34" charset="0"/>
            </a:endParaRPr>
          </a:p>
        </p:txBody>
      </p:sp>
      <p:sp>
        <p:nvSpPr>
          <p:cNvPr id="10" name="Flèche vers le bas 9">
            <a:extLst>
              <a:ext uri="{FF2B5EF4-FFF2-40B4-BE49-F238E27FC236}">
                <a16:creationId xmlns:a16="http://schemas.microsoft.com/office/drawing/2014/main" id="{517DEF96-3BD0-474B-94A2-EC4D5FD7B408}"/>
              </a:ext>
            </a:extLst>
          </p:cNvPr>
          <p:cNvSpPr/>
          <p:nvPr/>
        </p:nvSpPr>
        <p:spPr>
          <a:xfrm rot="16200000">
            <a:off x="4524376" y="4786313"/>
            <a:ext cx="571500" cy="1285875"/>
          </a:xfrm>
          <a:prstGeom prst="downArrow">
            <a:avLst>
              <a:gd name="adj1" fmla="val 55079"/>
              <a:gd name="adj2" fmla="val 53810"/>
            </a:avLst>
          </a:prstGeom>
          <a:solidFill>
            <a:schemeClr val="bg1">
              <a:lumMod val="95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cxnSp>
        <p:nvCxnSpPr>
          <p:cNvPr id="8" name="Connecteur droit 7">
            <a:extLst>
              <a:ext uri="{FF2B5EF4-FFF2-40B4-BE49-F238E27FC236}">
                <a16:creationId xmlns:a16="http://schemas.microsoft.com/office/drawing/2014/main" id="{C151D55A-CE37-463D-9A38-1822E34F1CA9}"/>
              </a:ext>
            </a:extLst>
          </p:cNvPr>
          <p:cNvCxnSpPr/>
          <p:nvPr/>
        </p:nvCxnSpPr>
        <p:spPr>
          <a:xfrm>
            <a:off x="2667001" y="1571625"/>
            <a:ext cx="7072313"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p:cTn id="13" dur="1000" fill="hold"/>
                                        <p:tgtEl>
                                          <p:spTgt spid="18437"/>
                                        </p:tgtEl>
                                        <p:attrNameLst>
                                          <p:attrName>ppt_w</p:attrName>
                                        </p:attrNameLst>
                                      </p:cBhvr>
                                      <p:tavLst>
                                        <p:tav tm="0">
                                          <p:val>
                                            <p:strVal val="#ppt_w*0.70"/>
                                          </p:val>
                                        </p:tav>
                                        <p:tav tm="100000">
                                          <p:val>
                                            <p:strVal val="#ppt_w"/>
                                          </p:val>
                                        </p:tav>
                                      </p:tavLst>
                                    </p:anim>
                                    <p:anim calcmode="lin" valueType="num">
                                      <p:cBhvr>
                                        <p:cTn id="14" dur="1000" fill="hold"/>
                                        <p:tgtEl>
                                          <p:spTgt spid="18437"/>
                                        </p:tgtEl>
                                        <p:attrNameLst>
                                          <p:attrName>ppt_h</p:attrName>
                                        </p:attrNameLst>
                                      </p:cBhvr>
                                      <p:tavLst>
                                        <p:tav tm="0">
                                          <p:val>
                                            <p:strVal val="#ppt_h"/>
                                          </p:val>
                                        </p:tav>
                                        <p:tav tm="100000">
                                          <p:val>
                                            <p:strVal val="#ppt_h"/>
                                          </p:val>
                                        </p:tav>
                                      </p:tavLst>
                                    </p:anim>
                                    <p:animEffect transition="in" filter="fade">
                                      <p:cBhvr>
                                        <p:cTn id="15" dur="1000"/>
                                        <p:tgtEl>
                                          <p:spTgt spid="18437"/>
                                        </p:tgtEl>
                                      </p:cBhvr>
                                    </p:animEffect>
                                  </p:childTnLst>
                                </p:cTn>
                              </p:par>
                              <p:par>
                                <p:cTn id="16" presetID="55" presetClass="entr" presetSubtype="0" fill="hold" nodeType="withEffect">
                                  <p:stCondLst>
                                    <p:cond delay="0"/>
                                  </p:stCondLst>
                                  <p:childTnLst>
                                    <p:set>
                                      <p:cBhvr>
                                        <p:cTn id="17" dur="1" fill="hold">
                                          <p:stCondLst>
                                            <p:cond delay="0"/>
                                          </p:stCondLst>
                                        </p:cTn>
                                        <p:tgtEl>
                                          <p:spTgt spid="18438"/>
                                        </p:tgtEl>
                                        <p:attrNameLst>
                                          <p:attrName>style.visibility</p:attrName>
                                        </p:attrNameLst>
                                      </p:cBhvr>
                                      <p:to>
                                        <p:strVal val="visible"/>
                                      </p:to>
                                    </p:set>
                                    <p:anim calcmode="lin" valueType="num">
                                      <p:cBhvr>
                                        <p:cTn id="18" dur="1000" fill="hold"/>
                                        <p:tgtEl>
                                          <p:spTgt spid="18438"/>
                                        </p:tgtEl>
                                        <p:attrNameLst>
                                          <p:attrName>ppt_w</p:attrName>
                                        </p:attrNameLst>
                                      </p:cBhvr>
                                      <p:tavLst>
                                        <p:tav tm="0">
                                          <p:val>
                                            <p:strVal val="#ppt_w*0.70"/>
                                          </p:val>
                                        </p:tav>
                                        <p:tav tm="100000">
                                          <p:val>
                                            <p:strVal val="#ppt_w"/>
                                          </p:val>
                                        </p:tav>
                                      </p:tavLst>
                                    </p:anim>
                                    <p:anim calcmode="lin" valueType="num">
                                      <p:cBhvr>
                                        <p:cTn id="19" dur="1000" fill="hold"/>
                                        <p:tgtEl>
                                          <p:spTgt spid="18438"/>
                                        </p:tgtEl>
                                        <p:attrNameLst>
                                          <p:attrName>ppt_h</p:attrName>
                                        </p:attrNameLst>
                                      </p:cBhvr>
                                      <p:tavLst>
                                        <p:tav tm="0">
                                          <p:val>
                                            <p:strVal val="#ppt_h"/>
                                          </p:val>
                                        </p:tav>
                                        <p:tav tm="100000">
                                          <p:val>
                                            <p:strVal val="#ppt_h"/>
                                          </p:val>
                                        </p:tav>
                                      </p:tavLst>
                                    </p:anim>
                                    <p:animEffect transition="in" filter="fade">
                                      <p:cBhvr>
                                        <p:cTn id="20" dur="1000"/>
                                        <p:tgtEl>
                                          <p:spTgt spid="18438"/>
                                        </p:tgtEl>
                                      </p:cBhvr>
                                    </p:animEffect>
                                  </p:childTnLst>
                                </p:cTn>
                              </p:par>
                              <p:par>
                                <p:cTn id="21" presetID="55"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P spid="1843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85D1CBE-2C9B-4E87-9160-D19FEBD7EBEE}"/>
              </a:ext>
            </a:extLst>
          </p:cNvPr>
          <p:cNvSpPr>
            <a:spLocks noGrp="1" noChangeArrowheads="1"/>
          </p:cNvSpPr>
          <p:nvPr>
            <p:ph type="title"/>
          </p:nvPr>
        </p:nvSpPr>
        <p:spPr/>
        <p:txBody>
          <a:bodyPr/>
          <a:lstStyle/>
          <a:p>
            <a:pPr eaLnBrk="1" hangingPunct="1"/>
            <a:endParaRPr lang="fr-FR" altLang="fr-FR"/>
          </a:p>
        </p:txBody>
      </p:sp>
      <p:sp>
        <p:nvSpPr>
          <p:cNvPr id="19459" name="Rectangle 3">
            <a:extLst>
              <a:ext uri="{FF2B5EF4-FFF2-40B4-BE49-F238E27FC236}">
                <a16:creationId xmlns:a16="http://schemas.microsoft.com/office/drawing/2014/main" id="{F7FAF8FD-63B2-46B5-9D2F-3935B20674E0}"/>
              </a:ext>
            </a:extLst>
          </p:cNvPr>
          <p:cNvSpPr>
            <a:spLocks noGrp="1" noChangeArrowheads="1"/>
          </p:cNvSpPr>
          <p:nvPr>
            <p:ph idx="1"/>
          </p:nvPr>
        </p:nvSpPr>
        <p:spPr>
          <a:xfrm>
            <a:off x="2166938" y="1643063"/>
            <a:ext cx="7129462" cy="4267200"/>
          </a:xfrm>
        </p:spPr>
        <p:txBody>
          <a:bodyPr/>
          <a:lstStyle/>
          <a:p>
            <a:pPr eaLnBrk="1" hangingPunct="1">
              <a:buFont typeface="Wingdings" panose="05000000000000000000" pitchFamily="2" charset="2"/>
              <a:buNone/>
            </a:pPr>
            <a:r>
              <a:rPr lang="fr-FR" altLang="fr-FR" sz="3600">
                <a:solidFill>
                  <a:srgbClr val="FF0000"/>
                </a:solidFill>
              </a:rPr>
              <a:t>  </a:t>
            </a:r>
          </a:p>
          <a:p>
            <a:pPr algn="ctr" eaLnBrk="1" hangingPunct="1">
              <a:buFont typeface="Wingdings" panose="05000000000000000000" pitchFamily="2" charset="2"/>
              <a:buNone/>
            </a:pPr>
            <a:r>
              <a:rPr lang="fr-FR" altLang="fr-FR" sz="3600">
                <a:solidFill>
                  <a:srgbClr val="FF0000"/>
                </a:solidFill>
              </a:rPr>
              <a:t>       Quels sont les comportements-clés à utiliser pour communiquer</a:t>
            </a:r>
          </a:p>
        </p:txBody>
      </p:sp>
      <p:sp>
        <p:nvSpPr>
          <p:cNvPr id="25604" name="Text Box 4">
            <a:extLst>
              <a:ext uri="{FF2B5EF4-FFF2-40B4-BE49-F238E27FC236}">
                <a16:creationId xmlns:a16="http://schemas.microsoft.com/office/drawing/2014/main" id="{FBD8416E-48C7-4316-A1C7-749C7F91CD5D}"/>
              </a:ext>
            </a:extLst>
          </p:cNvPr>
          <p:cNvSpPr txBox="1">
            <a:spLocks noChangeArrowheads="1"/>
          </p:cNvSpPr>
          <p:nvPr/>
        </p:nvSpPr>
        <p:spPr bwMode="auto">
          <a:xfrm>
            <a:off x="1919288" y="1341439"/>
            <a:ext cx="8496300"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fr-FR" altLang="fr-FR" sz="3200">
              <a:solidFill>
                <a:schemeClr val="tx1"/>
              </a:solidFill>
              <a:latin typeface="Verdana" panose="020B0604030504040204" pitchFamily="34" charset="0"/>
            </a:endParaRPr>
          </a:p>
        </p:txBody>
      </p:sp>
      <p:sp>
        <p:nvSpPr>
          <p:cNvPr id="25605" name="Text Box 5">
            <a:extLst>
              <a:ext uri="{FF2B5EF4-FFF2-40B4-BE49-F238E27FC236}">
                <a16:creationId xmlns:a16="http://schemas.microsoft.com/office/drawing/2014/main" id="{5951C867-CF19-4049-8889-46F7700A4A75}"/>
              </a:ext>
            </a:extLst>
          </p:cNvPr>
          <p:cNvSpPr txBox="1">
            <a:spLocks noChangeArrowheads="1"/>
          </p:cNvSpPr>
          <p:nvPr/>
        </p:nvSpPr>
        <p:spPr bwMode="auto">
          <a:xfrm>
            <a:off x="1847851" y="6092825"/>
            <a:ext cx="8569325"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fr-FR" altLang="fr-FR" sz="3200">
              <a:solidFill>
                <a:schemeClr val="tx1"/>
              </a:solidFill>
              <a:latin typeface="Verdana" panose="020B0604030504040204" pitchFamily="34" charset="0"/>
            </a:endParaRPr>
          </a:p>
        </p:txBody>
      </p:sp>
      <p:pic>
        <p:nvPicPr>
          <p:cNvPr id="19462" name="Picture 2" descr="http://t0.gstatic.com/images?q=tbn:bNT8mWxcYyeeNM:http://us.123rf.com/400wm/400/400/jesterarts/jesterarts0710/jesterarts071000134/1905757.jpg">
            <a:hlinkClick r:id="rId2"/>
            <a:extLst>
              <a:ext uri="{FF2B5EF4-FFF2-40B4-BE49-F238E27FC236}">
                <a16:creationId xmlns:a16="http://schemas.microsoft.com/office/drawing/2014/main" id="{CA01B6CD-2E98-4F29-8EFE-3C8D44011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4939" y="2928938"/>
            <a:ext cx="13239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1000" fill="hold"/>
                                        <p:tgtEl>
                                          <p:spTgt spid="194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94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94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 calcmode="lin" valueType="num">
                                      <p:cBhvr>
                                        <p:cTn id="14" dur="1000" fill="hold"/>
                                        <p:tgtEl>
                                          <p:spTgt spid="1945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94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9459">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19462"/>
                                        </p:tgtEl>
                                        <p:attrNameLst>
                                          <p:attrName>style.visibility</p:attrName>
                                        </p:attrNameLst>
                                      </p:cBhvr>
                                      <p:to>
                                        <p:strVal val="visible"/>
                                      </p:to>
                                    </p:set>
                                    <p:anim calcmode="lin" valueType="num">
                                      <p:cBhvr>
                                        <p:cTn id="19" dur="1000" fill="hold"/>
                                        <p:tgtEl>
                                          <p:spTgt spid="19462"/>
                                        </p:tgtEl>
                                        <p:attrNameLst>
                                          <p:attrName>ppt_w</p:attrName>
                                        </p:attrNameLst>
                                      </p:cBhvr>
                                      <p:tavLst>
                                        <p:tav tm="0">
                                          <p:val>
                                            <p:strVal val="#ppt_w*0.70"/>
                                          </p:val>
                                        </p:tav>
                                        <p:tav tm="100000">
                                          <p:val>
                                            <p:strVal val="#ppt_w"/>
                                          </p:val>
                                        </p:tav>
                                      </p:tavLst>
                                    </p:anim>
                                    <p:anim calcmode="lin" valueType="num">
                                      <p:cBhvr>
                                        <p:cTn id="20" dur="1000" fill="hold"/>
                                        <p:tgtEl>
                                          <p:spTgt spid="19462"/>
                                        </p:tgtEl>
                                        <p:attrNameLst>
                                          <p:attrName>ppt_h</p:attrName>
                                        </p:attrNameLst>
                                      </p:cBhvr>
                                      <p:tavLst>
                                        <p:tav tm="0">
                                          <p:val>
                                            <p:strVal val="#ppt_h"/>
                                          </p:val>
                                        </p:tav>
                                        <p:tav tm="100000">
                                          <p:val>
                                            <p:strVal val="#ppt_h"/>
                                          </p:val>
                                        </p:tav>
                                      </p:tavLst>
                                    </p:anim>
                                    <p:animEffect transition="in" filter="fade">
                                      <p:cBhvr>
                                        <p:cTn id="21" dur="1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9E4399A-B48E-416C-8729-1810875CAFE1}"/>
              </a:ext>
            </a:extLst>
          </p:cNvPr>
          <p:cNvSpPr>
            <a:spLocks noGrp="1" noChangeArrowheads="1"/>
          </p:cNvSpPr>
          <p:nvPr>
            <p:ph type="title"/>
          </p:nvPr>
        </p:nvSpPr>
        <p:spPr>
          <a:xfrm>
            <a:off x="2098675" y="304801"/>
            <a:ext cx="8001000" cy="747713"/>
          </a:xfrm>
        </p:spPr>
        <p:txBody>
          <a:bodyPr>
            <a:normAutofit fontScale="90000"/>
          </a:bodyPr>
          <a:lstStyle/>
          <a:p>
            <a:pPr eaLnBrk="1" hangingPunct="1"/>
            <a:endParaRPr lang="fr-FR" altLang="fr-FR" b="1">
              <a:solidFill>
                <a:srgbClr val="008000"/>
              </a:solidFill>
            </a:endParaRPr>
          </a:p>
        </p:txBody>
      </p:sp>
      <p:graphicFrame>
        <p:nvGraphicFramePr>
          <p:cNvPr id="8" name="Espace réservé du contenu 7">
            <a:extLst>
              <a:ext uri="{FF2B5EF4-FFF2-40B4-BE49-F238E27FC236}">
                <a16:creationId xmlns:a16="http://schemas.microsoft.com/office/drawing/2014/main" id="{2EC3DD0D-6E1A-4ED7-9EEC-D94BA0A0834C}"/>
              </a:ext>
            </a:extLst>
          </p:cNvPr>
          <p:cNvGraphicFramePr>
            <a:graphicFrameLocks noGrp="1"/>
          </p:cNvGraphicFramePr>
          <p:nvPr>
            <p:ph idx="1"/>
          </p:nvPr>
        </p:nvGraphicFramePr>
        <p:xfrm>
          <a:off x="1809720" y="214290"/>
          <a:ext cx="8858280"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a:extLst>
              <a:ext uri="{FF2B5EF4-FFF2-40B4-BE49-F238E27FC236}">
                <a16:creationId xmlns:a16="http://schemas.microsoft.com/office/drawing/2014/main" id="{002B0EEB-DC65-482A-8B32-4597B7C1D7AE}"/>
              </a:ext>
            </a:extLst>
          </p:cNvPr>
          <p:cNvSpPr txBox="1"/>
          <p:nvPr/>
        </p:nvSpPr>
        <p:spPr>
          <a:xfrm>
            <a:off x="2024063" y="1428750"/>
            <a:ext cx="8286750" cy="369332"/>
          </a:xfrm>
          <a:prstGeom prst="rect">
            <a:avLst/>
          </a:prstGeom>
          <a:solidFill>
            <a:schemeClr val="accent3"/>
          </a:solidFill>
        </p:spPr>
        <p:txBody>
          <a:bodyPr>
            <a:spAutoFit/>
          </a:bodyPr>
          <a:lstStyle/>
          <a:p>
            <a:pPr>
              <a:defRPr/>
            </a:pPr>
            <a:endParaRPr lang="fr-FR" dirty="0">
              <a:cs typeface="Arial" charset="0"/>
            </a:endParaRPr>
          </a:p>
        </p:txBody>
      </p:sp>
      <p:sp>
        <p:nvSpPr>
          <p:cNvPr id="26629" name="ZoneTexte 10">
            <a:extLst>
              <a:ext uri="{FF2B5EF4-FFF2-40B4-BE49-F238E27FC236}">
                <a16:creationId xmlns:a16="http://schemas.microsoft.com/office/drawing/2014/main" id="{FD3BC79E-5450-483C-AF23-C1FFEF08C98A}"/>
              </a:ext>
            </a:extLst>
          </p:cNvPr>
          <p:cNvSpPr txBox="1">
            <a:spLocks noChangeArrowheads="1"/>
          </p:cNvSpPr>
          <p:nvPr/>
        </p:nvSpPr>
        <p:spPr bwMode="auto">
          <a:xfrm>
            <a:off x="1952626" y="6072189"/>
            <a:ext cx="814387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fr-FR" altLang="fr-FR" sz="1600">
              <a:solidFill>
                <a:schemeClr val="tx1"/>
              </a:solidFill>
              <a:latin typeface="Verdana" panose="020B0604030504040204" pitchFamily="34" charset="0"/>
            </a:endParaRPr>
          </a:p>
        </p:txBody>
      </p:sp>
      <p:sp>
        <p:nvSpPr>
          <p:cNvPr id="26630" name="ZoneTexte 6">
            <a:extLst>
              <a:ext uri="{FF2B5EF4-FFF2-40B4-BE49-F238E27FC236}">
                <a16:creationId xmlns:a16="http://schemas.microsoft.com/office/drawing/2014/main" id="{B1986A97-ABA6-4A7D-A9EF-06BD463F1A5F}"/>
              </a:ext>
            </a:extLst>
          </p:cNvPr>
          <p:cNvSpPr txBox="1">
            <a:spLocks noChangeArrowheads="1"/>
          </p:cNvSpPr>
          <p:nvPr/>
        </p:nvSpPr>
        <p:spPr bwMode="auto">
          <a:xfrm>
            <a:off x="1952626" y="1428750"/>
            <a:ext cx="871537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fr-FR" altLang="fr-FR" sz="1600">
              <a:solidFill>
                <a:schemeClr val="tx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4181-21DD-93D7-CB9B-B49256E94D3A}"/>
              </a:ext>
            </a:extLst>
          </p:cNvPr>
          <p:cNvSpPr>
            <a:spLocks noGrp="1"/>
          </p:cNvSpPr>
          <p:nvPr>
            <p:ph type="title"/>
          </p:nvPr>
        </p:nvSpPr>
        <p:spPr/>
        <p:txBody>
          <a:bodyPr/>
          <a:lstStyle/>
          <a:p>
            <a:r>
              <a:rPr lang="fr-FR" dirty="0"/>
              <a:t>L’écoute active</a:t>
            </a:r>
          </a:p>
        </p:txBody>
      </p:sp>
      <p:sp>
        <p:nvSpPr>
          <p:cNvPr id="3" name="Content Placeholder 2">
            <a:extLst>
              <a:ext uri="{FF2B5EF4-FFF2-40B4-BE49-F238E27FC236}">
                <a16:creationId xmlns:a16="http://schemas.microsoft.com/office/drawing/2014/main" id="{5B724FE2-1D11-4A6F-EA49-1B06595737CA}"/>
              </a:ext>
            </a:extLst>
          </p:cNvPr>
          <p:cNvSpPr>
            <a:spLocks noGrp="1"/>
          </p:cNvSpPr>
          <p:nvPr>
            <p:ph idx="1"/>
          </p:nvPr>
        </p:nvSpPr>
        <p:spPr>
          <a:xfrm>
            <a:off x="1295401" y="2556932"/>
            <a:ext cx="9601196" cy="3318936"/>
          </a:xfrm>
        </p:spPr>
        <p:txBody>
          <a:bodyPr>
            <a:normAutofit/>
          </a:bodyPr>
          <a:lstStyle/>
          <a:p>
            <a:r>
              <a:rPr lang="fr-FR" dirty="0"/>
              <a:t>Définition:</a:t>
            </a:r>
          </a:p>
          <a:p>
            <a:r>
              <a:rPr lang="fr-FR" dirty="0"/>
              <a:t>L’Écoute Active est une technique d'accompagnement développée à partir des travaux de C. Rogers. Cette théorie repose sur une confiance dans la tendance naturelle de l’être humain qui, comme n’importe quel organisme vivant qui tend vers la croissance, va aller vers un développement positif pour réaliser toutes ses potentialités intrinsèques,</a:t>
            </a:r>
          </a:p>
          <a:p>
            <a:r>
              <a:rPr lang="fr-FR" dirty="0"/>
              <a:t> </a:t>
            </a:r>
          </a:p>
        </p:txBody>
      </p:sp>
    </p:spTree>
    <p:extLst>
      <p:ext uri="{BB962C8B-B14F-4D97-AF65-F5344CB8AC3E}">
        <p14:creationId xmlns:p14="http://schemas.microsoft.com/office/powerpoint/2010/main" val="20861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0C35-09EC-5059-D02A-54FFAE8E19DB}"/>
              </a:ext>
            </a:extLst>
          </p:cNvPr>
          <p:cNvSpPr>
            <a:spLocks noGrp="1"/>
          </p:cNvSpPr>
          <p:nvPr>
            <p:ph type="title"/>
          </p:nvPr>
        </p:nvSpPr>
        <p:spPr/>
        <p:txBody>
          <a:bodyPr/>
          <a:lstStyle/>
          <a:p>
            <a:r>
              <a:rPr lang="fr-FR" dirty="0"/>
              <a:t>Suite de la définition </a:t>
            </a:r>
          </a:p>
        </p:txBody>
      </p:sp>
      <p:sp>
        <p:nvSpPr>
          <p:cNvPr id="3" name="Content Placeholder 2">
            <a:extLst>
              <a:ext uri="{FF2B5EF4-FFF2-40B4-BE49-F238E27FC236}">
                <a16:creationId xmlns:a16="http://schemas.microsoft.com/office/drawing/2014/main" id="{C571E9B0-EB48-08B9-BCB7-81028D617518}"/>
              </a:ext>
            </a:extLst>
          </p:cNvPr>
          <p:cNvSpPr>
            <a:spLocks noGrp="1"/>
          </p:cNvSpPr>
          <p:nvPr>
            <p:ph idx="1"/>
          </p:nvPr>
        </p:nvSpPr>
        <p:spPr/>
        <p:txBody>
          <a:bodyPr/>
          <a:lstStyle/>
          <a:p>
            <a:r>
              <a:rPr lang="fr-FR" dirty="0"/>
              <a:t>Cette conception est fondée sur le fait que chaque être humain est un ‘’organisme autorégulé’’ qui a une tendance à l’autoréalisation, il a ainsi en lui-même les ressources nécessaires à son développement personnel.</a:t>
            </a:r>
          </a:p>
          <a:p>
            <a:r>
              <a:rPr lang="fr-FR" dirty="0"/>
              <a:t>⇨ outil d’accompagnement, de relation d’aide qui permet à l’intéressé de régler ses problèmes par lui - même.</a:t>
            </a:r>
          </a:p>
          <a:p>
            <a:endParaRPr lang="fr-FR" dirty="0"/>
          </a:p>
        </p:txBody>
      </p:sp>
    </p:spTree>
    <p:extLst>
      <p:ext uri="{BB962C8B-B14F-4D97-AF65-F5344CB8AC3E}">
        <p14:creationId xmlns:p14="http://schemas.microsoft.com/office/powerpoint/2010/main" val="376093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74D2-2FE3-1D50-E322-EEE5FC617DD4}"/>
              </a:ext>
            </a:extLst>
          </p:cNvPr>
          <p:cNvSpPr>
            <a:spLocks noGrp="1"/>
          </p:cNvSpPr>
          <p:nvPr>
            <p:ph type="title"/>
          </p:nvPr>
        </p:nvSpPr>
        <p:spPr/>
        <p:txBody>
          <a:bodyPr>
            <a:normAutofit fontScale="90000"/>
          </a:bodyPr>
          <a:lstStyle/>
          <a:p>
            <a:r>
              <a:rPr lang="fr-FR" dirty="0"/>
              <a:t>DESCRIPTION :</a:t>
            </a:r>
            <a:br>
              <a:rPr lang="fr-FR" dirty="0"/>
            </a:br>
            <a:endParaRPr lang="fr-FR" dirty="0"/>
          </a:p>
        </p:txBody>
      </p:sp>
      <p:sp>
        <p:nvSpPr>
          <p:cNvPr id="3" name="Content Placeholder 2">
            <a:extLst>
              <a:ext uri="{FF2B5EF4-FFF2-40B4-BE49-F238E27FC236}">
                <a16:creationId xmlns:a16="http://schemas.microsoft.com/office/drawing/2014/main" id="{676160BB-D446-7488-5F94-3CBDADC535E0}"/>
              </a:ext>
            </a:extLst>
          </p:cNvPr>
          <p:cNvSpPr>
            <a:spLocks noGrp="1"/>
          </p:cNvSpPr>
          <p:nvPr>
            <p:ph idx="1"/>
          </p:nvPr>
        </p:nvSpPr>
        <p:spPr/>
        <p:txBody>
          <a:bodyPr>
            <a:normAutofit fontScale="70000" lnSpcReduction="20000"/>
          </a:bodyPr>
          <a:lstStyle/>
          <a:p>
            <a:r>
              <a:rPr lang="fr-FR" dirty="0"/>
              <a:t>L’écoute active est constituée de 3 phases :</a:t>
            </a:r>
          </a:p>
          <a:p>
            <a:r>
              <a:rPr lang="fr-FR" dirty="0">
                <a:highlight>
                  <a:srgbClr val="FFFF00"/>
                </a:highlight>
              </a:rPr>
              <a:t>1. L'écoute silencieuse </a:t>
            </a:r>
            <a:r>
              <a:rPr lang="fr-FR" dirty="0"/>
              <a:t>: Pendant que la personne en difficulté parle, l’accueillant du message l’écoute</a:t>
            </a:r>
          </a:p>
          <a:p>
            <a:r>
              <a:rPr lang="fr-FR" dirty="0"/>
              <a:t>sans rien dire, sans l’interrompre, en portant de l’intérêt à ce qu’il dit.</a:t>
            </a:r>
          </a:p>
          <a:p>
            <a:r>
              <a:rPr lang="fr-FR" dirty="0">
                <a:highlight>
                  <a:srgbClr val="FFFF00"/>
                </a:highlight>
              </a:rPr>
              <a:t>2. La reformulation </a:t>
            </a:r>
            <a:r>
              <a:rPr lang="fr-FR" dirty="0"/>
              <a:t>: Quand la personne a terminé, l’écoutant lui reformule ce qu’il a compris, sans faire</a:t>
            </a:r>
          </a:p>
          <a:p>
            <a:r>
              <a:rPr lang="fr-FR" dirty="0"/>
              <a:t>de commentaire, sans jugement, (la personne écoutée peut ainsi se rendre compte que son message a</a:t>
            </a:r>
          </a:p>
          <a:p>
            <a:r>
              <a:rPr lang="fr-FR" dirty="0"/>
              <a:t>été bien compris ; l’écoutant contrôle qu’il a bien compris le message).</a:t>
            </a:r>
          </a:p>
          <a:p>
            <a:r>
              <a:rPr lang="fr-FR" dirty="0">
                <a:highlight>
                  <a:srgbClr val="FFFF00"/>
                </a:highlight>
              </a:rPr>
              <a:t>3. Le reflet du sentiment :</a:t>
            </a:r>
            <a:r>
              <a:rPr lang="fr-FR" dirty="0"/>
              <a:t> L’écoutant exprime le sentiment qu’il perçoit chez l’écouté (la personne en</a:t>
            </a:r>
          </a:p>
          <a:p>
            <a:r>
              <a:rPr lang="fr-FR" dirty="0"/>
              <a:t>difficulté peut ainsi se rendre compte qu’elle a été entendue dans ses émotions, dans toute sa personne)</a:t>
            </a:r>
          </a:p>
        </p:txBody>
      </p:sp>
    </p:spTree>
    <p:extLst>
      <p:ext uri="{BB962C8B-B14F-4D97-AF65-F5344CB8AC3E}">
        <p14:creationId xmlns:p14="http://schemas.microsoft.com/office/powerpoint/2010/main" val="408610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6DB2DC24-15AD-46D6-8545-F57C7A6CD8AD}"/>
              </a:ext>
            </a:extLst>
          </p:cNvPr>
          <p:cNvSpPr txBox="1">
            <a:spLocks noChangeArrowheads="1"/>
          </p:cNvSpPr>
          <p:nvPr/>
        </p:nvSpPr>
        <p:spPr bwMode="auto">
          <a:xfrm>
            <a:off x="1992314" y="1196975"/>
            <a:ext cx="83518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fr-FR" altLang="fr-FR" sz="3200">
              <a:solidFill>
                <a:schemeClr val="tx1"/>
              </a:solidFill>
              <a:latin typeface="Verdana" panose="020B0604030504040204" pitchFamily="34" charset="0"/>
            </a:endParaRPr>
          </a:p>
        </p:txBody>
      </p:sp>
      <p:sp>
        <p:nvSpPr>
          <p:cNvPr id="8195" name="Rectangle 3">
            <a:extLst>
              <a:ext uri="{FF2B5EF4-FFF2-40B4-BE49-F238E27FC236}">
                <a16:creationId xmlns:a16="http://schemas.microsoft.com/office/drawing/2014/main" id="{62F79549-F314-49CA-9FC9-32A3F9A11AD4}"/>
              </a:ext>
            </a:extLst>
          </p:cNvPr>
          <p:cNvSpPr>
            <a:spLocks noGrp="1" noChangeArrowheads="1"/>
          </p:cNvSpPr>
          <p:nvPr>
            <p:ph idx="1"/>
          </p:nvPr>
        </p:nvSpPr>
        <p:spPr/>
        <p:txBody>
          <a:bodyPr/>
          <a:lstStyle/>
          <a:p>
            <a:pPr eaLnBrk="1" hangingPunct="1">
              <a:buFont typeface="Wingdings" panose="05000000000000000000" pitchFamily="2" charset="2"/>
              <a:buNone/>
            </a:pPr>
            <a:r>
              <a:rPr lang="fr-FR" altLang="fr-FR"/>
              <a:t>   </a:t>
            </a:r>
          </a:p>
        </p:txBody>
      </p:sp>
      <p:sp>
        <p:nvSpPr>
          <p:cNvPr id="8196" name="Oval 6">
            <a:extLst>
              <a:ext uri="{FF2B5EF4-FFF2-40B4-BE49-F238E27FC236}">
                <a16:creationId xmlns:a16="http://schemas.microsoft.com/office/drawing/2014/main" id="{1A601946-3336-4D02-874A-561DD20E69EC}"/>
              </a:ext>
            </a:extLst>
          </p:cNvPr>
          <p:cNvSpPr>
            <a:spLocks noChangeArrowheads="1"/>
          </p:cNvSpPr>
          <p:nvPr/>
        </p:nvSpPr>
        <p:spPr bwMode="auto">
          <a:xfrm>
            <a:off x="3719513" y="2349501"/>
            <a:ext cx="4679950" cy="2519363"/>
          </a:xfrm>
          <a:prstGeom prst="ellipse">
            <a:avLst/>
          </a:prstGeom>
          <a:solidFill>
            <a:schemeClr val="bg2">
              <a:alpha val="7059"/>
            </a:schemeClr>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fr-FR" altLang="fr-FR" sz="2400" b="1">
                <a:solidFill>
                  <a:srgbClr val="FF0000"/>
                </a:solidFill>
                <a:latin typeface="Verdana" panose="020B0604030504040204" pitchFamily="34" charset="0"/>
              </a:rPr>
              <a:t>C'est quoi </a:t>
            </a:r>
          </a:p>
          <a:p>
            <a:pPr algn="ctr" eaLnBrk="1" hangingPunct="1">
              <a:spcBef>
                <a:spcPct val="0"/>
              </a:spcBef>
              <a:buClrTx/>
              <a:buSzTx/>
              <a:buFontTx/>
              <a:buNone/>
            </a:pPr>
            <a:r>
              <a:rPr lang="fr-FR" altLang="fr-FR" sz="2400" b="1">
                <a:solidFill>
                  <a:srgbClr val="FF0000"/>
                </a:solidFill>
                <a:latin typeface="Verdana" panose="020B0604030504040204" pitchFamily="34" charset="0"/>
              </a:rPr>
              <a:t>la communication</a:t>
            </a:r>
          </a:p>
          <a:p>
            <a:pPr algn="ctr" eaLnBrk="1" hangingPunct="1">
              <a:spcBef>
                <a:spcPct val="0"/>
              </a:spcBef>
              <a:buClrTx/>
              <a:buSzTx/>
              <a:buFontTx/>
              <a:buNone/>
            </a:pPr>
            <a:r>
              <a:rPr lang="fr-FR" altLang="fr-FR" sz="2400" b="1">
                <a:solidFill>
                  <a:srgbClr val="FF0000"/>
                </a:solidFill>
                <a:latin typeface="Verdana" panose="020B0604030504040204" pitchFamily="34" charset="0"/>
              </a:rPr>
              <a:t> au sien de l'entreprise ?</a:t>
            </a:r>
          </a:p>
        </p:txBody>
      </p:sp>
      <p:sp>
        <p:nvSpPr>
          <p:cNvPr id="36881" name="AutoShape 17">
            <a:extLst>
              <a:ext uri="{FF2B5EF4-FFF2-40B4-BE49-F238E27FC236}">
                <a16:creationId xmlns:a16="http://schemas.microsoft.com/office/drawing/2014/main" id="{2279E632-9892-4B88-871A-245CF6ED98F6}"/>
              </a:ext>
            </a:extLst>
          </p:cNvPr>
          <p:cNvSpPr>
            <a:spLocks noChangeArrowheads="1"/>
          </p:cNvSpPr>
          <p:nvPr/>
        </p:nvSpPr>
        <p:spPr bwMode="gray">
          <a:xfrm rot="17973186">
            <a:off x="7284245" y="2096295"/>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fr-FR">
              <a:cs typeface="Arial" charset="0"/>
            </a:endParaRPr>
          </a:p>
        </p:txBody>
      </p:sp>
      <p:sp>
        <p:nvSpPr>
          <p:cNvPr id="36882" name="AutoShape 18">
            <a:extLst>
              <a:ext uri="{FF2B5EF4-FFF2-40B4-BE49-F238E27FC236}">
                <a16:creationId xmlns:a16="http://schemas.microsoft.com/office/drawing/2014/main" id="{699C18D6-3601-46EE-A745-F3D18BAAFA18}"/>
              </a:ext>
            </a:extLst>
          </p:cNvPr>
          <p:cNvSpPr>
            <a:spLocks noChangeArrowheads="1"/>
          </p:cNvSpPr>
          <p:nvPr/>
        </p:nvSpPr>
        <p:spPr bwMode="gray">
          <a:xfrm rot="16071112">
            <a:off x="5484020" y="1808957"/>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fr-FR">
              <a:cs typeface="Arial" charset="0"/>
            </a:endParaRPr>
          </a:p>
        </p:txBody>
      </p:sp>
      <p:sp>
        <p:nvSpPr>
          <p:cNvPr id="36883" name="AutoShape 19">
            <a:extLst>
              <a:ext uri="{FF2B5EF4-FFF2-40B4-BE49-F238E27FC236}">
                <a16:creationId xmlns:a16="http://schemas.microsoft.com/office/drawing/2014/main" id="{FAD085F1-E00E-4BCF-B555-F49A5FE0C049}"/>
              </a:ext>
            </a:extLst>
          </p:cNvPr>
          <p:cNvSpPr>
            <a:spLocks noChangeArrowheads="1"/>
          </p:cNvSpPr>
          <p:nvPr/>
        </p:nvSpPr>
        <p:spPr bwMode="gray">
          <a:xfrm rot="14454470">
            <a:off x="3683795" y="2240757"/>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fr-FR">
              <a:cs typeface="Arial" charset="0"/>
            </a:endParaRPr>
          </a:p>
        </p:txBody>
      </p:sp>
      <p:sp>
        <p:nvSpPr>
          <p:cNvPr id="36886" name="AutoShape 22">
            <a:extLst>
              <a:ext uri="{FF2B5EF4-FFF2-40B4-BE49-F238E27FC236}">
                <a16:creationId xmlns:a16="http://schemas.microsoft.com/office/drawing/2014/main" id="{ABEB0BA1-8512-4FD8-89BE-D810FA1EE4AB}"/>
              </a:ext>
            </a:extLst>
          </p:cNvPr>
          <p:cNvSpPr>
            <a:spLocks noChangeArrowheads="1"/>
          </p:cNvSpPr>
          <p:nvPr/>
        </p:nvSpPr>
        <p:spPr bwMode="gray">
          <a:xfrm rot="2644043">
            <a:off x="8040688" y="4365626"/>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fr-FR">
              <a:cs typeface="Arial" charset="0"/>
            </a:endParaRPr>
          </a:p>
        </p:txBody>
      </p:sp>
      <p:sp>
        <p:nvSpPr>
          <p:cNvPr id="36887" name="AutoShape 23">
            <a:extLst>
              <a:ext uri="{FF2B5EF4-FFF2-40B4-BE49-F238E27FC236}">
                <a16:creationId xmlns:a16="http://schemas.microsoft.com/office/drawing/2014/main" id="{BEDDCA38-8CF1-4AF6-B2E4-5AB7DB4E62A1}"/>
              </a:ext>
            </a:extLst>
          </p:cNvPr>
          <p:cNvSpPr>
            <a:spLocks noChangeArrowheads="1"/>
          </p:cNvSpPr>
          <p:nvPr/>
        </p:nvSpPr>
        <p:spPr bwMode="gray">
          <a:xfrm rot="5400000">
            <a:off x="5772945" y="5120482"/>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fr-FR">
              <a:cs typeface="Arial" charset="0"/>
            </a:endParaRPr>
          </a:p>
        </p:txBody>
      </p:sp>
      <p:sp>
        <p:nvSpPr>
          <p:cNvPr id="36888" name="AutoShape 24">
            <a:extLst>
              <a:ext uri="{FF2B5EF4-FFF2-40B4-BE49-F238E27FC236}">
                <a16:creationId xmlns:a16="http://schemas.microsoft.com/office/drawing/2014/main" id="{B9483B61-A98A-40D6-8972-E5B2FACC400F}"/>
              </a:ext>
            </a:extLst>
          </p:cNvPr>
          <p:cNvSpPr>
            <a:spLocks noChangeArrowheads="1"/>
          </p:cNvSpPr>
          <p:nvPr/>
        </p:nvSpPr>
        <p:spPr bwMode="gray">
          <a:xfrm rot="7249958">
            <a:off x="3540920" y="4544220"/>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fr-FR">
              <a:cs typeface="Arial" charset="0"/>
            </a:endParaRPr>
          </a:p>
        </p:txBody>
      </p:sp>
      <p:sp>
        <p:nvSpPr>
          <p:cNvPr id="6157" name="Text Box 25">
            <a:extLst>
              <a:ext uri="{FF2B5EF4-FFF2-40B4-BE49-F238E27FC236}">
                <a16:creationId xmlns:a16="http://schemas.microsoft.com/office/drawing/2014/main" id="{17CE574D-EE00-4C9A-8E9C-7D9EEAEF5E04}"/>
              </a:ext>
            </a:extLst>
          </p:cNvPr>
          <p:cNvSpPr txBox="1">
            <a:spLocks noChangeArrowheads="1"/>
          </p:cNvSpPr>
          <p:nvPr/>
        </p:nvSpPr>
        <p:spPr bwMode="auto">
          <a:xfrm>
            <a:off x="1919289" y="5084764"/>
            <a:ext cx="2663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fr-FR" altLang="fr-FR" sz="1600" b="1">
                <a:solidFill>
                  <a:schemeClr val="tx1"/>
                </a:solidFill>
                <a:latin typeface="Verdana" panose="020B0604030504040204" pitchFamily="34" charset="0"/>
              </a:rPr>
              <a:t>Processus de partage d'information</a:t>
            </a:r>
          </a:p>
        </p:txBody>
      </p:sp>
      <p:sp>
        <p:nvSpPr>
          <p:cNvPr id="6158" name="Text Box 26">
            <a:extLst>
              <a:ext uri="{FF2B5EF4-FFF2-40B4-BE49-F238E27FC236}">
                <a16:creationId xmlns:a16="http://schemas.microsoft.com/office/drawing/2014/main" id="{63AA1776-D6AF-4CD0-8900-0AE80026314D}"/>
              </a:ext>
            </a:extLst>
          </p:cNvPr>
          <p:cNvSpPr txBox="1">
            <a:spLocks noChangeArrowheads="1"/>
          </p:cNvSpPr>
          <p:nvPr/>
        </p:nvSpPr>
        <p:spPr bwMode="auto">
          <a:xfrm>
            <a:off x="5519739" y="5734050"/>
            <a:ext cx="2016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fr-FR" altLang="fr-FR" sz="1600" b="1">
                <a:solidFill>
                  <a:schemeClr val="tx1"/>
                </a:solidFill>
                <a:latin typeface="Verdana" panose="020B0604030504040204" pitchFamily="34" charset="0"/>
              </a:rPr>
              <a:t>Relation</a:t>
            </a:r>
          </a:p>
        </p:txBody>
      </p:sp>
      <p:sp>
        <p:nvSpPr>
          <p:cNvPr id="6159" name="Text Box 28">
            <a:extLst>
              <a:ext uri="{FF2B5EF4-FFF2-40B4-BE49-F238E27FC236}">
                <a16:creationId xmlns:a16="http://schemas.microsoft.com/office/drawing/2014/main" id="{0AE967C0-EFC8-4D11-AB5F-75FCDC9931DC}"/>
              </a:ext>
            </a:extLst>
          </p:cNvPr>
          <p:cNvSpPr txBox="1">
            <a:spLocks noChangeArrowheads="1"/>
          </p:cNvSpPr>
          <p:nvPr/>
        </p:nvSpPr>
        <p:spPr bwMode="auto">
          <a:xfrm>
            <a:off x="1919289" y="1341438"/>
            <a:ext cx="266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fr-FR" altLang="fr-FR" sz="1600" b="1">
                <a:solidFill>
                  <a:schemeClr val="tx1"/>
                </a:solidFill>
                <a:latin typeface="Verdana" panose="020B0604030504040204" pitchFamily="34" charset="0"/>
              </a:rPr>
              <a:t>Implication</a:t>
            </a:r>
          </a:p>
        </p:txBody>
      </p:sp>
      <p:sp>
        <p:nvSpPr>
          <p:cNvPr id="6160" name="Text Box 29">
            <a:extLst>
              <a:ext uri="{FF2B5EF4-FFF2-40B4-BE49-F238E27FC236}">
                <a16:creationId xmlns:a16="http://schemas.microsoft.com/office/drawing/2014/main" id="{F3B0DA46-CB5F-48E7-B3A8-AAD83A251D23}"/>
              </a:ext>
            </a:extLst>
          </p:cNvPr>
          <p:cNvSpPr txBox="1">
            <a:spLocks noChangeArrowheads="1"/>
          </p:cNvSpPr>
          <p:nvPr/>
        </p:nvSpPr>
        <p:spPr bwMode="auto">
          <a:xfrm>
            <a:off x="4872039" y="836614"/>
            <a:ext cx="2016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fr-FR" altLang="fr-FR" sz="1600" b="1">
                <a:solidFill>
                  <a:schemeClr val="tx1"/>
                </a:solidFill>
                <a:latin typeface="Verdana" panose="020B0604030504040204" pitchFamily="34" charset="0"/>
              </a:rPr>
              <a:t>Adaptation aux changements</a:t>
            </a:r>
          </a:p>
        </p:txBody>
      </p:sp>
      <p:sp>
        <p:nvSpPr>
          <p:cNvPr id="6161" name="Text Box 30">
            <a:extLst>
              <a:ext uri="{FF2B5EF4-FFF2-40B4-BE49-F238E27FC236}">
                <a16:creationId xmlns:a16="http://schemas.microsoft.com/office/drawing/2014/main" id="{A5D0D1A2-7BBB-4052-849D-242ECE5486D3}"/>
              </a:ext>
            </a:extLst>
          </p:cNvPr>
          <p:cNvSpPr txBox="1">
            <a:spLocks noChangeArrowheads="1"/>
          </p:cNvSpPr>
          <p:nvPr/>
        </p:nvSpPr>
        <p:spPr bwMode="auto">
          <a:xfrm>
            <a:off x="8543925" y="4941888"/>
            <a:ext cx="1366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fr-FR" altLang="fr-FR" sz="1600" b="1">
                <a:solidFill>
                  <a:schemeClr val="tx1"/>
                </a:solidFill>
                <a:latin typeface="Verdana" panose="020B0604030504040204" pitchFamily="34" charset="0"/>
              </a:rPr>
              <a:t>Contenu</a:t>
            </a:r>
          </a:p>
        </p:txBody>
      </p:sp>
      <p:sp>
        <p:nvSpPr>
          <p:cNvPr id="6162" name="Text Box 31">
            <a:extLst>
              <a:ext uri="{FF2B5EF4-FFF2-40B4-BE49-F238E27FC236}">
                <a16:creationId xmlns:a16="http://schemas.microsoft.com/office/drawing/2014/main" id="{05528850-FD13-44FF-98AA-62BB1E023B1A}"/>
              </a:ext>
            </a:extLst>
          </p:cNvPr>
          <p:cNvSpPr txBox="1">
            <a:spLocks noChangeArrowheads="1"/>
          </p:cNvSpPr>
          <p:nvPr/>
        </p:nvSpPr>
        <p:spPr bwMode="auto">
          <a:xfrm>
            <a:off x="7248525" y="1052514"/>
            <a:ext cx="32400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fr-FR" altLang="fr-FR" sz="1600" b="1">
                <a:solidFill>
                  <a:schemeClr val="tx1"/>
                </a:solidFill>
                <a:latin typeface="Verdana" panose="020B0604030504040204" pitchFamily="34" charset="0"/>
              </a:rPr>
              <a:t> N’est pas un champ de recettes magiques</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83"/>
                                        </p:tgtEl>
                                        <p:attrNameLst>
                                          <p:attrName>style.visibility</p:attrName>
                                        </p:attrNameLst>
                                      </p:cBhvr>
                                      <p:to>
                                        <p:strVal val="visible"/>
                                      </p:to>
                                    </p:set>
                                    <p:animEffect transition="in" filter="blinds(horizontal)">
                                      <p:cBhvr>
                                        <p:cTn id="7" dur="500"/>
                                        <p:tgtEl>
                                          <p:spTgt spid="36883"/>
                                        </p:tgtEl>
                                      </p:cBhvr>
                                    </p:animEffect>
                                  </p:childTnLst>
                                </p:cTn>
                              </p:par>
                              <p:par>
                                <p:cTn id="8" presetID="3" presetClass="entr" presetSubtype="10" fill="hold" nodeType="withEffect">
                                  <p:stCondLst>
                                    <p:cond delay="0"/>
                                  </p:stCondLst>
                                  <p:childTnLst>
                                    <p:set>
                                      <p:cBhvr>
                                        <p:cTn id="9" dur="1" fill="hold">
                                          <p:stCondLst>
                                            <p:cond delay="0"/>
                                          </p:stCondLst>
                                        </p:cTn>
                                        <p:tgtEl>
                                          <p:spTgt spid="6159"/>
                                        </p:tgtEl>
                                        <p:attrNameLst>
                                          <p:attrName>style.visibility</p:attrName>
                                        </p:attrNameLst>
                                      </p:cBhvr>
                                      <p:to>
                                        <p:strVal val="visible"/>
                                      </p:to>
                                    </p:set>
                                    <p:animEffect transition="in" filter="blinds(horizontal)">
                                      <p:cBhvr>
                                        <p:cTn id="10" dur="500"/>
                                        <p:tgtEl>
                                          <p:spTgt spid="615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6882"/>
                                        </p:tgtEl>
                                        <p:attrNameLst>
                                          <p:attrName>style.visibility</p:attrName>
                                        </p:attrNameLst>
                                      </p:cBhvr>
                                      <p:to>
                                        <p:strVal val="visible"/>
                                      </p:to>
                                    </p:set>
                                    <p:animEffect transition="in" filter="blinds(horizontal)">
                                      <p:cBhvr>
                                        <p:cTn id="15" dur="500"/>
                                        <p:tgtEl>
                                          <p:spTgt spid="36882"/>
                                        </p:tgtEl>
                                      </p:cBhvr>
                                    </p:animEffect>
                                  </p:childTnLst>
                                </p:cTn>
                              </p:par>
                              <p:par>
                                <p:cTn id="16" presetID="3" presetClass="entr" presetSubtype="10" fill="hold" nodeType="withEffect">
                                  <p:stCondLst>
                                    <p:cond delay="0"/>
                                  </p:stCondLst>
                                  <p:childTnLst>
                                    <p:set>
                                      <p:cBhvr>
                                        <p:cTn id="17" dur="1" fill="hold">
                                          <p:stCondLst>
                                            <p:cond delay="0"/>
                                          </p:stCondLst>
                                        </p:cTn>
                                        <p:tgtEl>
                                          <p:spTgt spid="6160"/>
                                        </p:tgtEl>
                                        <p:attrNameLst>
                                          <p:attrName>style.visibility</p:attrName>
                                        </p:attrNameLst>
                                      </p:cBhvr>
                                      <p:to>
                                        <p:strVal val="visible"/>
                                      </p:to>
                                    </p:set>
                                    <p:animEffect transition="in" filter="blinds(horizontal)">
                                      <p:cBhvr>
                                        <p:cTn id="18" dur="500"/>
                                        <p:tgtEl>
                                          <p:spTgt spid="616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162"/>
                                        </p:tgtEl>
                                        <p:attrNameLst>
                                          <p:attrName>style.visibility</p:attrName>
                                        </p:attrNameLst>
                                      </p:cBhvr>
                                      <p:to>
                                        <p:strVal val="visible"/>
                                      </p:to>
                                    </p:set>
                                    <p:animEffect transition="in" filter="blinds(horizontal)">
                                      <p:cBhvr>
                                        <p:cTn id="23" dur="500"/>
                                        <p:tgtEl>
                                          <p:spTgt spid="6162"/>
                                        </p:tgtEl>
                                      </p:cBhvr>
                                    </p:animEffect>
                                  </p:childTnLst>
                                </p:cTn>
                              </p:par>
                              <p:par>
                                <p:cTn id="24" presetID="3" presetClass="entr" presetSubtype="10" fill="hold" nodeType="withEffect">
                                  <p:stCondLst>
                                    <p:cond delay="0"/>
                                  </p:stCondLst>
                                  <p:childTnLst>
                                    <p:set>
                                      <p:cBhvr>
                                        <p:cTn id="25" dur="1" fill="hold">
                                          <p:stCondLst>
                                            <p:cond delay="0"/>
                                          </p:stCondLst>
                                        </p:cTn>
                                        <p:tgtEl>
                                          <p:spTgt spid="36881"/>
                                        </p:tgtEl>
                                        <p:attrNameLst>
                                          <p:attrName>style.visibility</p:attrName>
                                        </p:attrNameLst>
                                      </p:cBhvr>
                                      <p:to>
                                        <p:strVal val="visible"/>
                                      </p:to>
                                    </p:set>
                                    <p:animEffect transition="in" filter="blinds(horizontal)">
                                      <p:cBhvr>
                                        <p:cTn id="26" dur="500"/>
                                        <p:tgtEl>
                                          <p:spTgt spid="3688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36886"/>
                                        </p:tgtEl>
                                        <p:attrNameLst>
                                          <p:attrName>style.visibility</p:attrName>
                                        </p:attrNameLst>
                                      </p:cBhvr>
                                      <p:to>
                                        <p:strVal val="visible"/>
                                      </p:to>
                                    </p:set>
                                    <p:animEffect transition="in" filter="blinds(horizontal)">
                                      <p:cBhvr>
                                        <p:cTn id="31" dur="500"/>
                                        <p:tgtEl>
                                          <p:spTgt spid="36886"/>
                                        </p:tgtEl>
                                      </p:cBhvr>
                                    </p:animEffect>
                                  </p:childTnLst>
                                </p:cTn>
                              </p:par>
                              <p:par>
                                <p:cTn id="32" presetID="3" presetClass="entr" presetSubtype="10" fill="hold" nodeType="withEffect">
                                  <p:stCondLst>
                                    <p:cond delay="0"/>
                                  </p:stCondLst>
                                  <p:childTnLst>
                                    <p:set>
                                      <p:cBhvr>
                                        <p:cTn id="33" dur="1" fill="hold">
                                          <p:stCondLst>
                                            <p:cond delay="0"/>
                                          </p:stCondLst>
                                        </p:cTn>
                                        <p:tgtEl>
                                          <p:spTgt spid="6161"/>
                                        </p:tgtEl>
                                        <p:attrNameLst>
                                          <p:attrName>style.visibility</p:attrName>
                                        </p:attrNameLst>
                                      </p:cBhvr>
                                      <p:to>
                                        <p:strVal val="visible"/>
                                      </p:to>
                                    </p:set>
                                    <p:animEffect transition="in" filter="blinds(horizontal)">
                                      <p:cBhvr>
                                        <p:cTn id="34" dur="500"/>
                                        <p:tgtEl>
                                          <p:spTgt spid="616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36887"/>
                                        </p:tgtEl>
                                        <p:attrNameLst>
                                          <p:attrName>style.visibility</p:attrName>
                                        </p:attrNameLst>
                                      </p:cBhvr>
                                      <p:to>
                                        <p:strVal val="visible"/>
                                      </p:to>
                                    </p:set>
                                    <p:animEffect transition="in" filter="blinds(horizontal)">
                                      <p:cBhvr>
                                        <p:cTn id="39" dur="500"/>
                                        <p:tgtEl>
                                          <p:spTgt spid="36887"/>
                                        </p:tgtEl>
                                      </p:cBhvr>
                                    </p:animEffect>
                                  </p:childTnLst>
                                </p:cTn>
                              </p:par>
                              <p:par>
                                <p:cTn id="40" presetID="3" presetClass="entr" presetSubtype="10" fill="hold" nodeType="withEffect">
                                  <p:stCondLst>
                                    <p:cond delay="0"/>
                                  </p:stCondLst>
                                  <p:childTnLst>
                                    <p:set>
                                      <p:cBhvr>
                                        <p:cTn id="41" dur="1" fill="hold">
                                          <p:stCondLst>
                                            <p:cond delay="0"/>
                                          </p:stCondLst>
                                        </p:cTn>
                                        <p:tgtEl>
                                          <p:spTgt spid="6158"/>
                                        </p:tgtEl>
                                        <p:attrNameLst>
                                          <p:attrName>style.visibility</p:attrName>
                                        </p:attrNameLst>
                                      </p:cBhvr>
                                      <p:to>
                                        <p:strVal val="visible"/>
                                      </p:to>
                                    </p:set>
                                    <p:animEffect transition="in" filter="blinds(horizontal)">
                                      <p:cBhvr>
                                        <p:cTn id="42" dur="500"/>
                                        <p:tgtEl>
                                          <p:spTgt spid="61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6157"/>
                                        </p:tgtEl>
                                        <p:attrNameLst>
                                          <p:attrName>style.visibility</p:attrName>
                                        </p:attrNameLst>
                                      </p:cBhvr>
                                      <p:to>
                                        <p:strVal val="visible"/>
                                      </p:to>
                                    </p:set>
                                    <p:animEffect transition="in" filter="blinds(horizontal)">
                                      <p:cBhvr>
                                        <p:cTn id="47" dur="500"/>
                                        <p:tgtEl>
                                          <p:spTgt spid="6157"/>
                                        </p:tgtEl>
                                      </p:cBhvr>
                                    </p:animEffect>
                                  </p:childTnLst>
                                </p:cTn>
                              </p:par>
                              <p:par>
                                <p:cTn id="48" presetID="3" presetClass="entr" presetSubtype="10" fill="hold" nodeType="withEffect">
                                  <p:stCondLst>
                                    <p:cond delay="0"/>
                                  </p:stCondLst>
                                  <p:childTnLst>
                                    <p:set>
                                      <p:cBhvr>
                                        <p:cTn id="49" dur="1" fill="hold">
                                          <p:stCondLst>
                                            <p:cond delay="0"/>
                                          </p:stCondLst>
                                        </p:cTn>
                                        <p:tgtEl>
                                          <p:spTgt spid="36888"/>
                                        </p:tgtEl>
                                        <p:attrNameLst>
                                          <p:attrName>style.visibility</p:attrName>
                                        </p:attrNameLst>
                                      </p:cBhvr>
                                      <p:to>
                                        <p:strVal val="visible"/>
                                      </p:to>
                                    </p:set>
                                    <p:animEffect transition="in" filter="blinds(horizontal)">
                                      <p:cBhvr>
                                        <p:cTn id="50" dur="500"/>
                                        <p:tgtEl>
                                          <p:spTgt spid="36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1" grpId="0" animBg="1"/>
      <p:bldP spid="36882" grpId="0" animBg="1"/>
      <p:bldP spid="36883" grpId="0" animBg="1"/>
      <p:bldP spid="36886" grpId="0" animBg="1"/>
      <p:bldP spid="36887" grpId="0" animBg="1"/>
      <p:bldP spid="36888" grpId="0" animBg="1"/>
      <p:bldP spid="6157" grpId="0"/>
      <p:bldP spid="6158" grpId="0"/>
      <p:bldP spid="6159" grpId="0"/>
      <p:bldP spid="6160" grpId="0"/>
      <p:bldP spid="6161" grpId="0"/>
      <p:bldP spid="61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4C0F8-B779-8286-5C48-120757BDA8D1}"/>
              </a:ext>
            </a:extLst>
          </p:cNvPr>
          <p:cNvSpPr>
            <a:spLocks noGrp="1"/>
          </p:cNvSpPr>
          <p:nvPr>
            <p:ph type="title"/>
          </p:nvPr>
        </p:nvSpPr>
        <p:spPr/>
        <p:txBody>
          <a:bodyPr>
            <a:noAutofit/>
          </a:bodyPr>
          <a:lstStyle/>
          <a:p>
            <a:r>
              <a:rPr lang="fr-FR" sz="4800" b="1" dirty="0">
                <a:solidFill>
                  <a:srgbClr val="0070C0"/>
                </a:solidFill>
              </a:rPr>
              <a:t>AVANTAGES </a:t>
            </a:r>
            <a:br>
              <a:rPr lang="fr-FR" sz="4800" b="1" dirty="0">
                <a:solidFill>
                  <a:srgbClr val="0070C0"/>
                </a:solidFill>
              </a:rPr>
            </a:br>
            <a:endParaRPr lang="fr-FR" sz="4800" b="1" dirty="0">
              <a:solidFill>
                <a:srgbClr val="0070C0"/>
              </a:solidFill>
            </a:endParaRPr>
          </a:p>
        </p:txBody>
      </p:sp>
      <p:sp>
        <p:nvSpPr>
          <p:cNvPr id="3" name="Content Placeholder 2">
            <a:extLst>
              <a:ext uri="{FF2B5EF4-FFF2-40B4-BE49-F238E27FC236}">
                <a16:creationId xmlns:a16="http://schemas.microsoft.com/office/drawing/2014/main" id="{E50DF558-7C72-A37A-06BF-BA73282263F5}"/>
              </a:ext>
            </a:extLst>
          </p:cNvPr>
          <p:cNvSpPr>
            <a:spLocks noGrp="1"/>
          </p:cNvSpPr>
          <p:nvPr>
            <p:ph idx="1"/>
          </p:nvPr>
        </p:nvSpPr>
        <p:spPr/>
        <p:txBody>
          <a:bodyPr>
            <a:normAutofit/>
          </a:bodyPr>
          <a:lstStyle/>
          <a:p>
            <a:r>
              <a:rPr lang="fr-FR" dirty="0"/>
              <a:t>1. L’écoute active permet à l’émetteur d’aller jusqu’au bout de son expression sans être interrompu. Par la reformulation du récepteur, l’émetteur se rend compte qu’il a été compris, et qu’il n’est pas jugé et que son message n’est pas mal interprété</a:t>
            </a:r>
          </a:p>
          <a:p>
            <a:r>
              <a:rPr lang="fr-FR" dirty="0"/>
              <a:t>2. L’émetteur prend en considération le fait qu’on l’a écouté, compris, (même si on n’est pas d’accord avec lui), il est donc dans de meilleures conditions pour, à son tour, écouter de la même manière le récepteur qui l’a écouté et qui va pouvoir maintenant s’exprimer à son tour.</a:t>
            </a:r>
          </a:p>
        </p:txBody>
      </p:sp>
    </p:spTree>
    <p:extLst>
      <p:ext uri="{BB962C8B-B14F-4D97-AF65-F5344CB8AC3E}">
        <p14:creationId xmlns:p14="http://schemas.microsoft.com/office/powerpoint/2010/main" val="1907450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18F2-0301-20DF-D197-08C0D3AFC1FB}"/>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16AAFAE3-8EA6-FDB9-CF46-E3245C05E836}"/>
              </a:ext>
            </a:extLst>
          </p:cNvPr>
          <p:cNvSpPr>
            <a:spLocks noGrp="1"/>
          </p:cNvSpPr>
          <p:nvPr>
            <p:ph idx="1"/>
          </p:nvPr>
        </p:nvSpPr>
        <p:spPr/>
        <p:txBody>
          <a:bodyPr/>
          <a:lstStyle/>
          <a:p>
            <a:r>
              <a:rPr lang="fr-FR" dirty="0"/>
              <a:t>3. L'écoute active permet à l’émetteur d’éviter :</a:t>
            </a:r>
          </a:p>
          <a:p>
            <a:r>
              <a:rPr lang="fr-FR" dirty="0"/>
              <a:t>- un jugement</a:t>
            </a:r>
          </a:p>
          <a:p>
            <a:r>
              <a:rPr lang="fr-FR" dirty="0"/>
              <a:t>- un ton moralisateur</a:t>
            </a:r>
          </a:p>
          <a:p>
            <a:r>
              <a:rPr lang="fr-FR" dirty="0"/>
              <a:t>- un apport immédiat de solutions ou conseils personnels</a:t>
            </a:r>
          </a:p>
          <a:p>
            <a:endParaRPr lang="fr-FR" dirty="0"/>
          </a:p>
        </p:txBody>
      </p:sp>
    </p:spTree>
    <p:extLst>
      <p:ext uri="{BB962C8B-B14F-4D97-AF65-F5344CB8AC3E}">
        <p14:creationId xmlns:p14="http://schemas.microsoft.com/office/powerpoint/2010/main" val="2975054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755FA-2754-F2B8-3247-96F0192F2585}"/>
              </a:ext>
            </a:extLst>
          </p:cNvPr>
          <p:cNvSpPr>
            <a:spLocks noGrp="1"/>
          </p:cNvSpPr>
          <p:nvPr>
            <p:ph type="title"/>
          </p:nvPr>
        </p:nvSpPr>
        <p:spPr/>
        <p:txBody>
          <a:bodyPr>
            <a:normAutofit fontScale="90000"/>
          </a:bodyPr>
          <a:lstStyle/>
          <a:p>
            <a:r>
              <a:rPr lang="fr-FR" sz="4000" b="1" dirty="0">
                <a:solidFill>
                  <a:srgbClr val="0070C0"/>
                </a:solidFill>
              </a:rPr>
              <a:t>EFFETS PRODUITS CHEZ L’EMETTEUR </a:t>
            </a:r>
            <a:br>
              <a:rPr lang="fr-FR" dirty="0"/>
            </a:br>
            <a:endParaRPr lang="fr-FR" dirty="0"/>
          </a:p>
        </p:txBody>
      </p:sp>
      <p:sp>
        <p:nvSpPr>
          <p:cNvPr id="3" name="Content Placeholder 2">
            <a:extLst>
              <a:ext uri="{FF2B5EF4-FFF2-40B4-BE49-F238E27FC236}">
                <a16:creationId xmlns:a16="http://schemas.microsoft.com/office/drawing/2014/main" id="{7ED1CF50-1A0B-9D5A-6B65-96E4CC3FF599}"/>
              </a:ext>
            </a:extLst>
          </p:cNvPr>
          <p:cNvSpPr>
            <a:spLocks noGrp="1"/>
          </p:cNvSpPr>
          <p:nvPr>
            <p:ph idx="1"/>
          </p:nvPr>
        </p:nvSpPr>
        <p:spPr/>
        <p:txBody>
          <a:bodyPr>
            <a:normAutofit fontScale="92500" lnSpcReduction="10000"/>
          </a:bodyPr>
          <a:lstStyle/>
          <a:p>
            <a:r>
              <a:rPr lang="fr-FR" dirty="0"/>
              <a:t> Lorsque le récepteur le juge : reproche, ton moralisateur</a:t>
            </a:r>
          </a:p>
          <a:p>
            <a:r>
              <a:rPr lang="fr-FR" dirty="0"/>
              <a:t>Lorsque le récepteur adopte une attitude d’apport immédiat de ses propres conseils ou solutions</a:t>
            </a:r>
          </a:p>
          <a:p>
            <a:r>
              <a:rPr lang="fr-FR" dirty="0"/>
              <a:t>• Lorsque le récepteur se moque, le console ou le rassure</a:t>
            </a:r>
          </a:p>
          <a:p>
            <a:r>
              <a:rPr lang="fr-FR" dirty="0"/>
              <a:t>- Le récepteur maintient sous sa dépendance l’émetteur.</a:t>
            </a:r>
          </a:p>
          <a:p>
            <a:r>
              <a:rPr lang="fr-FR" dirty="0"/>
              <a:t>- Le récepteur ne permet pas à l’émetteur de réfléchir lui-même pour trouver les réponses à ses questionnements.</a:t>
            </a:r>
          </a:p>
          <a:p>
            <a:r>
              <a:rPr lang="fr-FR" dirty="0"/>
              <a:t>- L’émetteur n’a pas envie d’échanger puisqu’il subit une pression morale.</a:t>
            </a:r>
          </a:p>
        </p:txBody>
      </p:sp>
    </p:spTree>
    <p:extLst>
      <p:ext uri="{BB962C8B-B14F-4D97-AF65-F5344CB8AC3E}">
        <p14:creationId xmlns:p14="http://schemas.microsoft.com/office/powerpoint/2010/main" val="107010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4284-F72C-11BF-5535-20E564BA2EDC}"/>
              </a:ext>
            </a:extLst>
          </p:cNvPr>
          <p:cNvSpPr>
            <a:spLocks noGrp="1"/>
          </p:cNvSpPr>
          <p:nvPr>
            <p:ph type="title"/>
          </p:nvPr>
        </p:nvSpPr>
        <p:spPr/>
        <p:txBody>
          <a:bodyPr>
            <a:normAutofit fontScale="90000"/>
          </a:bodyPr>
          <a:lstStyle/>
          <a:p>
            <a:r>
              <a:rPr lang="fr-FR" dirty="0"/>
              <a:t>Conditions d’efficacité </a:t>
            </a:r>
            <a:br>
              <a:rPr lang="fr-FR" dirty="0"/>
            </a:br>
            <a:endParaRPr lang="fr-FR" dirty="0"/>
          </a:p>
        </p:txBody>
      </p:sp>
      <p:sp>
        <p:nvSpPr>
          <p:cNvPr id="3" name="Content Placeholder 2">
            <a:extLst>
              <a:ext uri="{FF2B5EF4-FFF2-40B4-BE49-F238E27FC236}">
                <a16:creationId xmlns:a16="http://schemas.microsoft.com/office/drawing/2014/main" id="{E0A73630-288A-5B37-6F2A-7F57D3BE7AD6}"/>
              </a:ext>
            </a:extLst>
          </p:cNvPr>
          <p:cNvSpPr>
            <a:spLocks noGrp="1"/>
          </p:cNvSpPr>
          <p:nvPr>
            <p:ph idx="1"/>
          </p:nvPr>
        </p:nvSpPr>
        <p:spPr/>
        <p:txBody>
          <a:bodyPr/>
          <a:lstStyle/>
          <a:p>
            <a:r>
              <a:rPr lang="fr-FR" dirty="0"/>
              <a:t>1. L’écoutant est en empathie avec l’écouté.</a:t>
            </a:r>
          </a:p>
          <a:p>
            <a:r>
              <a:rPr lang="fr-FR" dirty="0"/>
              <a:t>2. L’écoutant n’a pas lui-même le problème.</a:t>
            </a:r>
          </a:p>
          <a:p>
            <a:r>
              <a:rPr lang="fr-FR" dirty="0"/>
              <a:t>3. Le problème posé par l’écouté ne perturbe pas trop l’écoutant</a:t>
            </a:r>
          </a:p>
        </p:txBody>
      </p:sp>
    </p:spTree>
    <p:extLst>
      <p:ext uri="{BB962C8B-B14F-4D97-AF65-F5344CB8AC3E}">
        <p14:creationId xmlns:p14="http://schemas.microsoft.com/office/powerpoint/2010/main" val="3351884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EC92-72F5-27ED-BE23-8C20FE04C3A2}"/>
              </a:ext>
            </a:extLst>
          </p:cNvPr>
          <p:cNvSpPr>
            <a:spLocks noGrp="1"/>
          </p:cNvSpPr>
          <p:nvPr>
            <p:ph type="title"/>
          </p:nvPr>
        </p:nvSpPr>
        <p:spPr/>
        <p:txBody>
          <a:bodyPr/>
          <a:lstStyle/>
          <a:p>
            <a:r>
              <a:rPr lang="fr-FR" dirty="0"/>
              <a:t>PRATIQUE</a:t>
            </a:r>
          </a:p>
        </p:txBody>
      </p:sp>
      <p:sp>
        <p:nvSpPr>
          <p:cNvPr id="3" name="Content Placeholder 2">
            <a:extLst>
              <a:ext uri="{FF2B5EF4-FFF2-40B4-BE49-F238E27FC236}">
                <a16:creationId xmlns:a16="http://schemas.microsoft.com/office/drawing/2014/main" id="{30E41A66-A21D-762F-CA15-A935AAC93CA7}"/>
              </a:ext>
            </a:extLst>
          </p:cNvPr>
          <p:cNvSpPr>
            <a:spLocks noGrp="1"/>
          </p:cNvSpPr>
          <p:nvPr>
            <p:ph idx="1"/>
          </p:nvPr>
        </p:nvSpPr>
        <p:spPr/>
        <p:txBody>
          <a:bodyPr/>
          <a:lstStyle/>
          <a:p>
            <a:endParaRPr lang="fr-FR" dirty="0"/>
          </a:p>
          <a:p>
            <a:r>
              <a:rPr lang="fr-FR" dirty="0"/>
              <a:t>Entendre ne veut pas dire écouter car l'ouïe est un sens mais “Savoir écouter est un art. </a:t>
            </a:r>
          </a:p>
        </p:txBody>
      </p:sp>
    </p:spTree>
    <p:extLst>
      <p:ext uri="{BB962C8B-B14F-4D97-AF65-F5344CB8AC3E}">
        <p14:creationId xmlns:p14="http://schemas.microsoft.com/office/powerpoint/2010/main" val="386259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53C93-B1E9-FEE3-19DF-B7D623546F73}"/>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8D050D1B-EAE0-31EC-FB86-CD74769BE816}"/>
              </a:ext>
            </a:extLst>
          </p:cNvPr>
          <p:cNvSpPr>
            <a:spLocks noGrp="1"/>
          </p:cNvSpPr>
          <p:nvPr>
            <p:ph idx="1"/>
          </p:nvPr>
        </p:nvSpPr>
        <p:spPr/>
        <p:txBody>
          <a:bodyPr>
            <a:normAutofit fontScale="85000" lnSpcReduction="20000"/>
          </a:bodyPr>
          <a:lstStyle/>
          <a:p>
            <a:r>
              <a:rPr lang="fr-FR" b="1" dirty="0">
                <a:solidFill>
                  <a:srgbClr val="0070C0"/>
                </a:solidFill>
              </a:rPr>
              <a:t>Être disponible </a:t>
            </a:r>
            <a:r>
              <a:rPr lang="fr-FR" dirty="0"/>
              <a:t>: installer un climat d’écoute, un espace d’écoute, y consacrer un temps,</a:t>
            </a:r>
          </a:p>
          <a:p>
            <a:r>
              <a:rPr lang="fr-FR" dirty="0"/>
              <a:t>• </a:t>
            </a:r>
            <a:r>
              <a:rPr lang="fr-FR" b="1" dirty="0">
                <a:solidFill>
                  <a:srgbClr val="0070C0"/>
                </a:solidFill>
              </a:rPr>
              <a:t>Écouter avec bienveillance.</a:t>
            </a:r>
          </a:p>
          <a:p>
            <a:r>
              <a:rPr lang="fr-FR" b="1" dirty="0">
                <a:solidFill>
                  <a:srgbClr val="0070C0"/>
                </a:solidFill>
              </a:rPr>
              <a:t>• Ne pas juger </a:t>
            </a:r>
            <a:r>
              <a:rPr lang="fr-FR" dirty="0"/>
              <a:t>: mauvaise interprétation, généralisation, “Sage est le juge qui écoute et qui tard juge.”</a:t>
            </a:r>
          </a:p>
          <a:p>
            <a:r>
              <a:rPr lang="fr-FR" dirty="0"/>
              <a:t>• </a:t>
            </a:r>
            <a:r>
              <a:rPr lang="fr-FR" b="1" dirty="0">
                <a:solidFill>
                  <a:srgbClr val="0070C0"/>
                </a:solidFill>
              </a:rPr>
              <a:t>Nourrir</a:t>
            </a:r>
            <a:r>
              <a:rPr lang="fr-FR" dirty="0"/>
              <a:t> une intention de neutralité pour ne pas borner la compréhension, brouiller la réception et infecter l’appréciation en figeant l’autre dans une case : ni préjugés, ni croyances limitantes.</a:t>
            </a:r>
          </a:p>
          <a:p>
            <a:r>
              <a:rPr lang="fr-FR" dirty="0"/>
              <a:t>• </a:t>
            </a:r>
            <a:r>
              <a:rPr lang="fr-FR" b="1" dirty="0">
                <a:solidFill>
                  <a:srgbClr val="0070C0"/>
                </a:solidFill>
              </a:rPr>
              <a:t>Rester patient et calme</a:t>
            </a:r>
            <a:r>
              <a:rPr lang="fr-FR" dirty="0"/>
              <a:t>.</a:t>
            </a:r>
          </a:p>
          <a:p>
            <a:r>
              <a:rPr lang="fr-FR" dirty="0"/>
              <a:t>• </a:t>
            </a:r>
            <a:r>
              <a:rPr lang="fr-FR" b="1" dirty="0">
                <a:solidFill>
                  <a:srgbClr val="0070C0"/>
                </a:solidFill>
              </a:rPr>
              <a:t>Respecter </a:t>
            </a:r>
            <a:r>
              <a:rPr lang="fr-FR" dirty="0"/>
              <a:t>les tours de parole, ne pas interrompre, ne pas anticiper et ne pas finir les phrases de son interlocuteur à sa place.</a:t>
            </a:r>
          </a:p>
        </p:txBody>
      </p:sp>
    </p:spTree>
    <p:extLst>
      <p:ext uri="{BB962C8B-B14F-4D97-AF65-F5344CB8AC3E}">
        <p14:creationId xmlns:p14="http://schemas.microsoft.com/office/powerpoint/2010/main" val="3274113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B46D-292A-16F0-8FD6-38E623102A25}"/>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85C5662C-C010-FEC0-2061-0460D3114BB3}"/>
              </a:ext>
            </a:extLst>
          </p:cNvPr>
          <p:cNvSpPr>
            <a:spLocks noGrp="1"/>
          </p:cNvSpPr>
          <p:nvPr>
            <p:ph idx="1"/>
          </p:nvPr>
        </p:nvSpPr>
        <p:spPr/>
        <p:txBody>
          <a:bodyPr>
            <a:normAutofit fontScale="92500" lnSpcReduction="20000"/>
          </a:bodyPr>
          <a:lstStyle/>
          <a:p>
            <a:r>
              <a:rPr lang="fr-FR" b="1" dirty="0">
                <a:solidFill>
                  <a:srgbClr val="0070C0"/>
                </a:solidFill>
              </a:rPr>
              <a:t>Donner </a:t>
            </a:r>
            <a:r>
              <a:rPr lang="fr-FR" dirty="0"/>
              <a:t>des signes d’écoute, prendre note si nécessaire.</a:t>
            </a:r>
          </a:p>
          <a:p>
            <a:r>
              <a:rPr lang="fr-FR" dirty="0"/>
              <a:t>• </a:t>
            </a:r>
            <a:r>
              <a:rPr lang="fr-FR" b="1" dirty="0">
                <a:solidFill>
                  <a:srgbClr val="0070C0"/>
                </a:solidFill>
              </a:rPr>
              <a:t>Ne pas monologuer “</a:t>
            </a:r>
            <a:r>
              <a:rPr lang="fr-FR" dirty="0"/>
              <a:t>La parole est moitié à celui qui parle, moitié à celui qui écoute.” M. de Montaigne.</a:t>
            </a:r>
          </a:p>
          <a:p>
            <a:r>
              <a:rPr lang="fr-FR" b="1" dirty="0">
                <a:solidFill>
                  <a:srgbClr val="0070C0"/>
                </a:solidFill>
              </a:rPr>
              <a:t>• Pratiquer </a:t>
            </a:r>
            <a:r>
              <a:rPr lang="fr-FR" dirty="0"/>
              <a:t>l’écoute empathique ‘’je te comprends’’.</a:t>
            </a:r>
          </a:p>
          <a:p>
            <a:r>
              <a:rPr lang="fr-FR" dirty="0"/>
              <a:t>• </a:t>
            </a:r>
            <a:r>
              <a:rPr lang="fr-FR" b="1" dirty="0">
                <a:solidFill>
                  <a:srgbClr val="0070C0"/>
                </a:solidFill>
              </a:rPr>
              <a:t>Éviter </a:t>
            </a:r>
            <a:r>
              <a:rPr lang="fr-FR" dirty="0"/>
              <a:t>les expressions ‘’oui, mais…’’, ‘’non !’’, cependant…’’.</a:t>
            </a:r>
          </a:p>
          <a:p>
            <a:r>
              <a:rPr lang="fr-FR" dirty="0"/>
              <a:t>• </a:t>
            </a:r>
            <a:r>
              <a:rPr lang="fr-FR" b="1" dirty="0">
                <a:solidFill>
                  <a:srgbClr val="0070C0"/>
                </a:solidFill>
              </a:rPr>
              <a:t>Pour se synchroniser</a:t>
            </a:r>
            <a:r>
              <a:rPr lang="fr-FR" dirty="0"/>
              <a:t>, pratiquer l’approbation par le silence, par le hochement de tête, par les mots ‘’oui’’, ‘’c’est vrai’’, ‘’d’accord’’ ;</a:t>
            </a:r>
          </a:p>
          <a:p>
            <a:r>
              <a:rPr lang="fr-FR" dirty="0"/>
              <a:t>• </a:t>
            </a:r>
            <a:r>
              <a:rPr lang="fr-FR" b="1" dirty="0">
                <a:solidFill>
                  <a:srgbClr val="0070C0"/>
                </a:solidFill>
              </a:rPr>
              <a:t>Ne pas se prendre pour </a:t>
            </a:r>
            <a:r>
              <a:rPr lang="fr-FR" dirty="0"/>
              <a:t>un(e) ‘’monsieur/madame je sais tout’’ en disant ‘’oui, je savais…’’.</a:t>
            </a:r>
          </a:p>
        </p:txBody>
      </p:sp>
    </p:spTree>
    <p:extLst>
      <p:ext uri="{BB962C8B-B14F-4D97-AF65-F5344CB8AC3E}">
        <p14:creationId xmlns:p14="http://schemas.microsoft.com/office/powerpoint/2010/main" val="2920156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096C-2A2F-56CD-5C59-8E3832708299}"/>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DE622C7E-7A95-42B2-90BD-BE76983B8591}"/>
              </a:ext>
            </a:extLst>
          </p:cNvPr>
          <p:cNvSpPr>
            <a:spLocks noGrp="1"/>
          </p:cNvSpPr>
          <p:nvPr>
            <p:ph idx="1"/>
          </p:nvPr>
        </p:nvSpPr>
        <p:spPr>
          <a:xfrm>
            <a:off x="1295401" y="2556932"/>
            <a:ext cx="10065326" cy="3318936"/>
          </a:xfrm>
        </p:spPr>
        <p:txBody>
          <a:bodyPr>
            <a:normAutofit fontScale="92500" lnSpcReduction="20000"/>
          </a:bodyPr>
          <a:lstStyle/>
          <a:p>
            <a:r>
              <a:rPr lang="fr-FR" dirty="0"/>
              <a:t>• </a:t>
            </a:r>
            <a:r>
              <a:rPr lang="fr-FR" b="1" dirty="0">
                <a:solidFill>
                  <a:srgbClr val="0070C0"/>
                </a:solidFill>
              </a:rPr>
              <a:t>Reformuler pour être compris </a:t>
            </a:r>
            <a:r>
              <a:rPr lang="fr-FR" dirty="0"/>
              <a:t>sans ambiguïté et pour être sûr de saisir ce que pense et / ou ressent</a:t>
            </a:r>
          </a:p>
          <a:p>
            <a:r>
              <a:rPr lang="fr-FR" b="1" dirty="0">
                <a:solidFill>
                  <a:srgbClr val="0070C0"/>
                </a:solidFill>
              </a:rPr>
              <a:t>l’interlocuteur</a:t>
            </a:r>
            <a:r>
              <a:rPr lang="fr-FR" dirty="0"/>
              <a:t> ‘’tu veux dire que…’’, ‘’tu t’es senti comment à ce moment-là ? et maintenant ?’’.</a:t>
            </a:r>
          </a:p>
          <a:p>
            <a:r>
              <a:rPr lang="fr-FR" dirty="0"/>
              <a:t>• </a:t>
            </a:r>
            <a:r>
              <a:rPr lang="fr-FR" b="1" dirty="0">
                <a:solidFill>
                  <a:srgbClr val="0070C0"/>
                </a:solidFill>
              </a:rPr>
              <a:t>Respecter les silences </a:t>
            </a:r>
            <a:r>
              <a:rPr lang="fr-FR" dirty="0"/>
              <a:t>mais relancer et rassurer en cas d’hésitation et de silence pesant.</a:t>
            </a:r>
          </a:p>
          <a:p>
            <a:r>
              <a:rPr lang="fr-FR" dirty="0"/>
              <a:t>• </a:t>
            </a:r>
            <a:r>
              <a:rPr lang="fr-FR" b="1" dirty="0">
                <a:solidFill>
                  <a:srgbClr val="0070C0"/>
                </a:solidFill>
              </a:rPr>
              <a:t>Demander une précision</a:t>
            </a:r>
            <a:r>
              <a:rPr lang="fr-FR" dirty="0"/>
              <a:t> avec des questions ouvertes, des questions fermées pour clarifier, des question relais ‘’mais encore ? et après ? pas ex. …) pour développer davantage. ‘’Si on interroge les hommes en posant bien les bonnes questions, ils découvrent d'eux-mêmes la vérité sur chaque chose.’’</a:t>
            </a:r>
          </a:p>
          <a:p>
            <a:endParaRPr lang="fr-FR" dirty="0"/>
          </a:p>
        </p:txBody>
      </p:sp>
    </p:spTree>
    <p:extLst>
      <p:ext uri="{BB962C8B-B14F-4D97-AF65-F5344CB8AC3E}">
        <p14:creationId xmlns:p14="http://schemas.microsoft.com/office/powerpoint/2010/main" val="1378144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F28E-E9B9-964C-E284-0D028BDD0B4F}"/>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3B09953E-9D7D-0A16-C1BB-69A90AD4BA36}"/>
              </a:ext>
            </a:extLst>
          </p:cNvPr>
          <p:cNvSpPr>
            <a:spLocks noGrp="1"/>
          </p:cNvSpPr>
          <p:nvPr>
            <p:ph idx="1"/>
          </p:nvPr>
        </p:nvSpPr>
        <p:spPr>
          <a:xfrm>
            <a:off x="1295400" y="2556932"/>
            <a:ext cx="10093035" cy="3318936"/>
          </a:xfrm>
        </p:spPr>
        <p:txBody>
          <a:bodyPr>
            <a:normAutofit fontScale="70000" lnSpcReduction="20000"/>
          </a:bodyPr>
          <a:lstStyle/>
          <a:p>
            <a:r>
              <a:rPr lang="fr-FR" b="1" dirty="0">
                <a:solidFill>
                  <a:srgbClr val="0070C0"/>
                </a:solidFill>
              </a:rPr>
              <a:t>Maintenir</a:t>
            </a:r>
            <a:r>
              <a:rPr lang="fr-FR" dirty="0"/>
              <a:t> un contact visuel bienveillant, ne détourner pas l’attention.</a:t>
            </a:r>
          </a:p>
          <a:p>
            <a:r>
              <a:rPr lang="fr-FR" dirty="0"/>
              <a:t>• </a:t>
            </a:r>
            <a:r>
              <a:rPr lang="fr-FR" b="1" dirty="0">
                <a:solidFill>
                  <a:srgbClr val="0070C0"/>
                </a:solidFill>
              </a:rPr>
              <a:t>Observer</a:t>
            </a:r>
            <a:r>
              <a:rPr lang="fr-FR" dirty="0"/>
              <a:t> le non verbal et le para verbal aide à l’adaptation et à l’«</a:t>
            </a:r>
            <a:r>
              <a:rPr lang="fr-FR" dirty="0" err="1"/>
              <a:t>échoïsation</a:t>
            </a:r>
            <a:r>
              <a:rPr lang="fr-FR" dirty="0"/>
              <a:t>» : le para verbal concerne la voix, son volume, le ton, le rythme, le débit, et le non-verbal représente 80% de la communication,</a:t>
            </a:r>
          </a:p>
          <a:p>
            <a:r>
              <a:rPr lang="fr-FR" b="1" dirty="0">
                <a:solidFill>
                  <a:srgbClr val="0070C0"/>
                </a:solidFill>
              </a:rPr>
              <a:t>il s’agit du langage corporel </a:t>
            </a:r>
            <a:r>
              <a:rPr lang="fr-FR" dirty="0"/>
              <a:t>: la posture (droite, courbée, penchée en avant, arrière, …), la gestuelle</a:t>
            </a:r>
          </a:p>
          <a:p>
            <a:r>
              <a:rPr lang="fr-FR" dirty="0"/>
              <a:t>(position des bras, des mains, …), les mimiques, le regard, l’ornement (habit, coiffure, maquillage,</a:t>
            </a:r>
          </a:p>
          <a:p>
            <a:r>
              <a:rPr lang="fr-FR" dirty="0"/>
              <a:t>tatouage, piercing, couleur, …). Les deux sont communicants.</a:t>
            </a:r>
          </a:p>
          <a:p>
            <a:r>
              <a:rPr lang="fr-FR" dirty="0"/>
              <a:t>• </a:t>
            </a:r>
            <a:r>
              <a:rPr lang="fr-FR" b="1" dirty="0">
                <a:solidFill>
                  <a:srgbClr val="0070C0"/>
                </a:solidFill>
              </a:rPr>
              <a:t>Soutenir la fin de l’échange </a:t>
            </a:r>
            <a:r>
              <a:rPr lang="fr-FR" dirty="0"/>
              <a:t>en synthétisant le problème abordé, les émotions vécues et exprimées et les solutions proposées ; et avec des questions pertinentes, nourrir la réflexion “Réfléchir, c’est-à-dire à écouter plus fort.” </a:t>
            </a:r>
          </a:p>
          <a:p>
            <a:r>
              <a:rPr lang="fr-FR" dirty="0"/>
              <a:t>• </a:t>
            </a:r>
            <a:r>
              <a:rPr lang="fr-FR" b="1" dirty="0">
                <a:solidFill>
                  <a:srgbClr val="0070C0"/>
                </a:solidFill>
              </a:rPr>
              <a:t>Garder en tête les </a:t>
            </a:r>
            <a:r>
              <a:rPr lang="fr-FR" dirty="0"/>
              <a:t>5 R : reformuler, résumer, recontextualiser, renforcer, relancer</a:t>
            </a:r>
          </a:p>
        </p:txBody>
      </p:sp>
    </p:spTree>
    <p:extLst>
      <p:ext uri="{BB962C8B-B14F-4D97-AF65-F5344CB8AC3E}">
        <p14:creationId xmlns:p14="http://schemas.microsoft.com/office/powerpoint/2010/main" val="3164148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B364-9020-9D6A-6FEF-9BEC52D4AB2C}"/>
              </a:ext>
            </a:extLst>
          </p:cNvPr>
          <p:cNvSpPr>
            <a:spLocks noGrp="1"/>
          </p:cNvSpPr>
          <p:nvPr>
            <p:ph type="title"/>
          </p:nvPr>
        </p:nvSpPr>
        <p:spPr/>
        <p:txBody>
          <a:bodyPr/>
          <a:lstStyle/>
          <a:p>
            <a:r>
              <a:rPr lang="fr-FR" dirty="0"/>
              <a:t>L’écouter d’action </a:t>
            </a:r>
          </a:p>
        </p:txBody>
      </p:sp>
      <p:sp>
        <p:nvSpPr>
          <p:cNvPr id="3" name="Content Placeholder 2">
            <a:extLst>
              <a:ext uri="{FF2B5EF4-FFF2-40B4-BE49-F238E27FC236}">
                <a16:creationId xmlns:a16="http://schemas.microsoft.com/office/drawing/2014/main" id="{E44708FC-549F-FD80-97FE-055ACA7C4985}"/>
              </a:ext>
            </a:extLst>
          </p:cNvPr>
          <p:cNvSpPr>
            <a:spLocks noGrp="1"/>
          </p:cNvSpPr>
          <p:nvPr>
            <p:ph idx="1"/>
          </p:nvPr>
        </p:nvSpPr>
        <p:spPr/>
        <p:txBody>
          <a:bodyPr>
            <a:normAutofit/>
          </a:bodyPr>
          <a:lstStyle/>
          <a:p>
            <a:r>
              <a:rPr lang="fr-FR" dirty="0"/>
              <a:t> c’est  recevoir, accepter </a:t>
            </a:r>
          </a:p>
          <a:p>
            <a:r>
              <a:rPr lang="fr-FR" dirty="0"/>
              <a:t>C’est un savoir-faire auquel peu sont préparés et éduqués malgré sa nécessité. Savoir écouter est aussi une qualité, rare qui puis est, ne dit-on pas</a:t>
            </a:r>
          </a:p>
          <a:p>
            <a:r>
              <a:rPr lang="fr-FR" dirty="0"/>
              <a:t>‘’cette personne sait être à l’écoute, c’est une bonne écoute’’. Cette capacité cognitive est volontaire et va au-delà de la capacité physique involontaire de percevoir les sons et d’entendre.</a:t>
            </a:r>
          </a:p>
        </p:txBody>
      </p:sp>
    </p:spTree>
    <p:extLst>
      <p:ext uri="{BB962C8B-B14F-4D97-AF65-F5344CB8AC3E}">
        <p14:creationId xmlns:p14="http://schemas.microsoft.com/office/powerpoint/2010/main" val="101380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C9DEA14-0FC8-4402-973E-53F56119E437}"/>
              </a:ext>
            </a:extLst>
          </p:cNvPr>
          <p:cNvSpPr>
            <a:spLocks noGrp="1" noChangeArrowheads="1"/>
          </p:cNvSpPr>
          <p:nvPr>
            <p:ph type="title"/>
          </p:nvPr>
        </p:nvSpPr>
        <p:spPr>
          <a:xfrm>
            <a:off x="1952626" y="357189"/>
            <a:ext cx="7858125" cy="676275"/>
          </a:xfrm>
        </p:spPr>
        <p:txBody>
          <a:bodyPr>
            <a:normAutofit fontScale="90000"/>
          </a:bodyPr>
          <a:lstStyle/>
          <a:p>
            <a:pPr eaLnBrk="1" hangingPunct="1"/>
            <a:r>
              <a:rPr lang="fr-FR" altLang="fr-FR" b="1">
                <a:solidFill>
                  <a:schemeClr val="folHlink"/>
                </a:solidFill>
              </a:rPr>
              <a:t>  </a:t>
            </a:r>
            <a:r>
              <a:rPr lang="fr-FR" altLang="fr-FR" b="1">
                <a:solidFill>
                  <a:schemeClr val="accent2"/>
                </a:solidFill>
              </a:rPr>
              <a:t> Généralités</a:t>
            </a:r>
          </a:p>
        </p:txBody>
      </p:sp>
      <p:sp>
        <p:nvSpPr>
          <p:cNvPr id="8195" name="Rectangle 3">
            <a:extLst>
              <a:ext uri="{FF2B5EF4-FFF2-40B4-BE49-F238E27FC236}">
                <a16:creationId xmlns:a16="http://schemas.microsoft.com/office/drawing/2014/main" id="{F8B4D283-31F9-4C57-88B7-5FBEF0DE7EB6}"/>
              </a:ext>
            </a:extLst>
          </p:cNvPr>
          <p:cNvSpPr>
            <a:spLocks noGrp="1" noChangeArrowheads="1"/>
          </p:cNvSpPr>
          <p:nvPr>
            <p:ph idx="1"/>
          </p:nvPr>
        </p:nvSpPr>
        <p:spPr>
          <a:xfrm>
            <a:off x="1524001" y="1773239"/>
            <a:ext cx="8577263" cy="4321175"/>
          </a:xfrm>
        </p:spPr>
        <p:txBody>
          <a:bodyPr/>
          <a:lstStyle/>
          <a:p>
            <a:pPr algn="ctr" eaLnBrk="1" hangingPunct="1">
              <a:buFont typeface="Wingdings" panose="05000000000000000000" pitchFamily="2" charset="2"/>
              <a:buNone/>
            </a:pPr>
            <a:r>
              <a:rPr lang="fr-FR" altLang="fr-FR"/>
              <a:t>  </a:t>
            </a:r>
            <a:r>
              <a:rPr lang="fr-FR" altLang="fr-FR" sz="3600"/>
              <a:t>Communication</a:t>
            </a:r>
          </a:p>
        </p:txBody>
      </p:sp>
      <p:sp>
        <p:nvSpPr>
          <p:cNvPr id="8196" name="Rectangle 4">
            <a:extLst>
              <a:ext uri="{FF2B5EF4-FFF2-40B4-BE49-F238E27FC236}">
                <a16:creationId xmlns:a16="http://schemas.microsoft.com/office/drawing/2014/main" id="{72BB2A8F-98F5-4896-8548-FF6F9A80EC12}"/>
              </a:ext>
            </a:extLst>
          </p:cNvPr>
          <p:cNvSpPr>
            <a:spLocks noChangeArrowheads="1"/>
          </p:cNvSpPr>
          <p:nvPr/>
        </p:nvSpPr>
        <p:spPr bwMode="auto">
          <a:xfrm>
            <a:off x="2524125" y="3500438"/>
            <a:ext cx="68722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fr-FR" altLang="fr-FR" sz="3200">
                <a:solidFill>
                  <a:schemeClr val="tx1"/>
                </a:solidFill>
                <a:latin typeface="Verdana" panose="020B0604030504040204" pitchFamily="34" charset="0"/>
              </a:rPr>
              <a:t>  </a:t>
            </a:r>
            <a:r>
              <a:rPr lang="fr-FR" altLang="fr-FR" sz="2800">
                <a:solidFill>
                  <a:schemeClr val="tx1"/>
                </a:solidFill>
                <a:latin typeface="Verdana" panose="020B0604030504040204" pitchFamily="34" charset="0"/>
              </a:rPr>
              <a:t>Processus pour la mise en commun</a:t>
            </a:r>
          </a:p>
          <a:p>
            <a:pPr algn="ctr" eaLnBrk="1" hangingPunct="1">
              <a:spcBef>
                <a:spcPct val="0"/>
              </a:spcBef>
              <a:buClrTx/>
              <a:buSzTx/>
              <a:buFontTx/>
              <a:buNone/>
            </a:pPr>
            <a:r>
              <a:rPr lang="fr-FR" altLang="fr-FR" sz="2800">
                <a:solidFill>
                  <a:schemeClr val="tx1"/>
                </a:solidFill>
                <a:latin typeface="Verdana" panose="020B0604030504040204" pitchFamily="34" charset="0"/>
              </a:rPr>
              <a:t> d’informations et de connaissances</a:t>
            </a:r>
            <a:r>
              <a:rPr lang="fr-FR" altLang="fr-FR" sz="3200">
                <a:solidFill>
                  <a:schemeClr val="tx1"/>
                </a:solidFill>
                <a:latin typeface="Verdana" panose="020B0604030504040204" pitchFamily="34" charset="0"/>
              </a:rPr>
              <a:t>  </a:t>
            </a:r>
          </a:p>
        </p:txBody>
      </p:sp>
      <p:sp>
        <p:nvSpPr>
          <p:cNvPr id="6149" name="AutoShape 6">
            <a:extLst>
              <a:ext uri="{FF2B5EF4-FFF2-40B4-BE49-F238E27FC236}">
                <a16:creationId xmlns:a16="http://schemas.microsoft.com/office/drawing/2014/main" id="{B74AA98B-FA3F-427C-9B60-9DF665020562}"/>
              </a:ext>
            </a:extLst>
          </p:cNvPr>
          <p:cNvSpPr>
            <a:spLocks noChangeArrowheads="1"/>
          </p:cNvSpPr>
          <p:nvPr/>
        </p:nvSpPr>
        <p:spPr bwMode="auto">
          <a:xfrm rot="5400000">
            <a:off x="5384801" y="2640013"/>
            <a:ext cx="1071562" cy="792163"/>
          </a:xfrm>
          <a:prstGeom prst="chevron">
            <a:avLst>
              <a:gd name="adj" fmla="val 40882"/>
            </a:avLst>
          </a:prstGeom>
          <a:solidFill>
            <a:srgbClr val="A50021">
              <a:alpha val="36078"/>
            </a:srgbClr>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fr-FR" altLang="fr-FR" sz="1600">
              <a:solidFill>
                <a:schemeClr val="tx1"/>
              </a:solidFill>
              <a:latin typeface="Verdana" panose="020B0604030504040204" pitchFamily="34" charset="0"/>
            </a:endParaRPr>
          </a:p>
        </p:txBody>
      </p:sp>
      <p:cxnSp>
        <p:nvCxnSpPr>
          <p:cNvPr id="8" name="Connecteur droit 7">
            <a:extLst>
              <a:ext uri="{FF2B5EF4-FFF2-40B4-BE49-F238E27FC236}">
                <a16:creationId xmlns:a16="http://schemas.microsoft.com/office/drawing/2014/main" id="{BCBC10F4-E26D-4823-9134-62E045B7420B}"/>
              </a:ext>
            </a:extLst>
          </p:cNvPr>
          <p:cNvCxnSpPr/>
          <p:nvPr/>
        </p:nvCxnSpPr>
        <p:spPr>
          <a:xfrm>
            <a:off x="2667001" y="1143000"/>
            <a:ext cx="7072313"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fade">
                                      <p:cBhvr>
                                        <p:cTn id="19" dur="1000"/>
                                        <p:tgtEl>
                                          <p:spTgt spid="6149"/>
                                        </p:tgtEl>
                                      </p:cBhvr>
                                    </p:animEffect>
                                    <p:anim calcmode="lin" valueType="num">
                                      <p:cBhvr>
                                        <p:cTn id="20" dur="1000" fill="hold"/>
                                        <p:tgtEl>
                                          <p:spTgt spid="6149"/>
                                        </p:tgtEl>
                                        <p:attrNameLst>
                                          <p:attrName>ppt_x</p:attrName>
                                        </p:attrNameLst>
                                      </p:cBhvr>
                                      <p:tavLst>
                                        <p:tav tm="0">
                                          <p:val>
                                            <p:strVal val="#ppt_x"/>
                                          </p:val>
                                        </p:tav>
                                        <p:tav tm="100000">
                                          <p:val>
                                            <p:strVal val="#ppt_x"/>
                                          </p:val>
                                        </p:tav>
                                      </p:tavLst>
                                    </p:anim>
                                    <p:anim calcmode="lin" valueType="num">
                                      <p:cBhvr>
                                        <p:cTn id="21"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Effect transition="in" filter="blinds(horizontal)">
                                      <p:cBhvr>
                                        <p:cTn id="26"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6" grpId="0"/>
      <p:bldP spid="61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92C3-751E-3D21-1E00-FCB15469678B}"/>
              </a:ext>
            </a:extLst>
          </p:cNvPr>
          <p:cNvSpPr>
            <a:spLocks noGrp="1"/>
          </p:cNvSpPr>
          <p:nvPr>
            <p:ph type="title"/>
          </p:nvPr>
        </p:nvSpPr>
        <p:spPr/>
        <p:txBody>
          <a:bodyPr/>
          <a:lstStyle/>
          <a:p>
            <a:r>
              <a:rPr lang="fr-FR" dirty="0"/>
              <a:t>Les 5 typologies d’écoute </a:t>
            </a:r>
          </a:p>
        </p:txBody>
      </p:sp>
      <p:pic>
        <p:nvPicPr>
          <p:cNvPr id="5" name="Content Placeholder 4">
            <a:extLst>
              <a:ext uri="{FF2B5EF4-FFF2-40B4-BE49-F238E27FC236}">
                <a16:creationId xmlns:a16="http://schemas.microsoft.com/office/drawing/2014/main" id="{8F3DAE2C-E5B3-E3C7-A4FF-1CB0F1BDE0BA}"/>
              </a:ext>
            </a:extLst>
          </p:cNvPr>
          <p:cNvPicPr>
            <a:picLocks noGrp="1" noChangeAspect="1"/>
          </p:cNvPicPr>
          <p:nvPr>
            <p:ph idx="1"/>
          </p:nvPr>
        </p:nvPicPr>
        <p:blipFill>
          <a:blip r:embed="rId2"/>
          <a:stretch>
            <a:fillRect/>
          </a:stretch>
        </p:blipFill>
        <p:spPr>
          <a:xfrm>
            <a:off x="1295402" y="2161309"/>
            <a:ext cx="9601195" cy="3393541"/>
          </a:xfrm>
        </p:spPr>
      </p:pic>
    </p:spTree>
    <p:extLst>
      <p:ext uri="{BB962C8B-B14F-4D97-AF65-F5344CB8AC3E}">
        <p14:creationId xmlns:p14="http://schemas.microsoft.com/office/powerpoint/2010/main" val="2918748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5407-8995-21CD-DD34-AB9A72F13362}"/>
              </a:ext>
            </a:extLst>
          </p:cNvPr>
          <p:cNvSpPr>
            <a:spLocks noGrp="1"/>
          </p:cNvSpPr>
          <p:nvPr>
            <p:ph type="title"/>
          </p:nvPr>
        </p:nvSpPr>
        <p:spPr/>
        <p:txBody>
          <a:bodyPr/>
          <a:lstStyle/>
          <a:p>
            <a:r>
              <a:rPr lang="fr-FR" dirty="0"/>
              <a:t>Écoute active </a:t>
            </a:r>
          </a:p>
        </p:txBody>
      </p:sp>
      <p:sp>
        <p:nvSpPr>
          <p:cNvPr id="3" name="Content Placeholder 2">
            <a:extLst>
              <a:ext uri="{FF2B5EF4-FFF2-40B4-BE49-F238E27FC236}">
                <a16:creationId xmlns:a16="http://schemas.microsoft.com/office/drawing/2014/main" id="{09E17417-80BA-3075-3D03-CC46F301B510}"/>
              </a:ext>
            </a:extLst>
          </p:cNvPr>
          <p:cNvSpPr>
            <a:spLocks noGrp="1"/>
          </p:cNvSpPr>
          <p:nvPr>
            <p:ph idx="1"/>
          </p:nvPr>
        </p:nvSpPr>
        <p:spPr/>
        <p:txBody>
          <a:bodyPr/>
          <a:lstStyle/>
          <a:p>
            <a:r>
              <a:rPr lang="fr-FR" dirty="0"/>
              <a:t>Issue des travaux de Carl Rogers, cette</a:t>
            </a:r>
          </a:p>
          <a:p>
            <a:r>
              <a:rPr lang="fr-FR" dirty="0"/>
              <a:t>technique d’échange bienveillant utilise le</a:t>
            </a:r>
          </a:p>
          <a:p>
            <a:r>
              <a:rPr lang="fr-FR" dirty="0"/>
              <a:t>questionnement et la reformulation pour</a:t>
            </a:r>
          </a:p>
          <a:p>
            <a:r>
              <a:rPr lang="fr-FR" dirty="0"/>
              <a:t>s’assurer de la meilleure compréhension du</a:t>
            </a:r>
          </a:p>
          <a:p>
            <a:r>
              <a:rPr lang="fr-FR" dirty="0"/>
              <a:t>message en prenant en compte les attentes -les</a:t>
            </a:r>
          </a:p>
          <a:p>
            <a:r>
              <a:rPr lang="fr-FR" dirty="0"/>
              <a:t>besoins- les contraintes de l’interlocuteur.</a:t>
            </a:r>
          </a:p>
        </p:txBody>
      </p:sp>
    </p:spTree>
    <p:extLst>
      <p:ext uri="{BB962C8B-B14F-4D97-AF65-F5344CB8AC3E}">
        <p14:creationId xmlns:p14="http://schemas.microsoft.com/office/powerpoint/2010/main" val="292066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ADE4-3E46-0BEE-824E-F5135D260217}"/>
              </a:ext>
            </a:extLst>
          </p:cNvPr>
          <p:cNvSpPr>
            <a:spLocks noGrp="1"/>
          </p:cNvSpPr>
          <p:nvPr>
            <p:ph type="title"/>
          </p:nvPr>
        </p:nvSpPr>
        <p:spPr/>
        <p:txBody>
          <a:bodyPr/>
          <a:lstStyle/>
          <a:p>
            <a:r>
              <a:rPr lang="fr-FR" dirty="0"/>
              <a:t>Écoute </a:t>
            </a:r>
            <a:r>
              <a:rPr lang="fr-FR" dirty="0" err="1"/>
              <a:t>empatique</a:t>
            </a:r>
            <a:r>
              <a:rPr lang="fr-FR" dirty="0"/>
              <a:t> </a:t>
            </a:r>
          </a:p>
        </p:txBody>
      </p:sp>
      <p:sp>
        <p:nvSpPr>
          <p:cNvPr id="3" name="Content Placeholder 2">
            <a:extLst>
              <a:ext uri="{FF2B5EF4-FFF2-40B4-BE49-F238E27FC236}">
                <a16:creationId xmlns:a16="http://schemas.microsoft.com/office/drawing/2014/main" id="{72E28286-8AB6-A86A-092B-8AA051C5CF92}"/>
              </a:ext>
            </a:extLst>
          </p:cNvPr>
          <p:cNvSpPr>
            <a:spLocks noGrp="1"/>
          </p:cNvSpPr>
          <p:nvPr>
            <p:ph idx="1"/>
          </p:nvPr>
        </p:nvSpPr>
        <p:spPr/>
        <p:txBody>
          <a:bodyPr/>
          <a:lstStyle/>
          <a:p>
            <a:r>
              <a:rPr lang="fr-FR" dirty="0"/>
              <a:t>Elle travaille à aller au-delà de ce qui est explicité</a:t>
            </a:r>
          </a:p>
          <a:p>
            <a:r>
              <a:rPr lang="fr-FR" dirty="0"/>
              <a:t>et dit afin de capter et de comprendre les signaux</a:t>
            </a:r>
          </a:p>
          <a:p>
            <a:r>
              <a:rPr lang="fr-FR" dirty="0"/>
              <a:t>émotionnels de l’autre. Cela exige d’être</a:t>
            </a:r>
          </a:p>
          <a:p>
            <a:r>
              <a:rPr lang="fr-FR" dirty="0"/>
              <a:t>intégralement présent pour soi et pour l’autre en</a:t>
            </a:r>
          </a:p>
          <a:p>
            <a:r>
              <a:rPr lang="fr-FR" dirty="0"/>
              <a:t>se mettant à sa place pour ressentir ce qu’il ressent</a:t>
            </a:r>
          </a:p>
          <a:p>
            <a:r>
              <a:rPr lang="fr-FR" dirty="0"/>
              <a:t>et de le comprendre.</a:t>
            </a:r>
          </a:p>
        </p:txBody>
      </p:sp>
    </p:spTree>
    <p:extLst>
      <p:ext uri="{BB962C8B-B14F-4D97-AF65-F5344CB8AC3E}">
        <p14:creationId xmlns:p14="http://schemas.microsoft.com/office/powerpoint/2010/main" val="1782532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75CF-60A6-8031-436E-ECF767DDEA54}"/>
              </a:ext>
            </a:extLst>
          </p:cNvPr>
          <p:cNvSpPr>
            <a:spLocks noGrp="1"/>
          </p:cNvSpPr>
          <p:nvPr>
            <p:ph type="title"/>
          </p:nvPr>
        </p:nvSpPr>
        <p:spPr/>
        <p:txBody>
          <a:bodyPr/>
          <a:lstStyle/>
          <a:p>
            <a:r>
              <a:rPr lang="fr-FR" dirty="0"/>
              <a:t>Écoute totale </a:t>
            </a:r>
          </a:p>
        </p:txBody>
      </p:sp>
      <p:sp>
        <p:nvSpPr>
          <p:cNvPr id="3" name="Content Placeholder 2">
            <a:extLst>
              <a:ext uri="{FF2B5EF4-FFF2-40B4-BE49-F238E27FC236}">
                <a16:creationId xmlns:a16="http://schemas.microsoft.com/office/drawing/2014/main" id="{02EC65A2-20DE-8802-46CA-342CF1271DED}"/>
              </a:ext>
            </a:extLst>
          </p:cNvPr>
          <p:cNvSpPr>
            <a:spLocks noGrp="1"/>
          </p:cNvSpPr>
          <p:nvPr>
            <p:ph idx="1"/>
          </p:nvPr>
        </p:nvSpPr>
        <p:spPr/>
        <p:txBody>
          <a:bodyPr>
            <a:normAutofit/>
          </a:bodyPr>
          <a:lstStyle/>
          <a:p>
            <a:r>
              <a:rPr lang="fr-FR" dirty="0"/>
              <a:t>Son but est de générer de la confiance en rassurant l’autre de son attention exclusive et de sa présence</a:t>
            </a:r>
          </a:p>
          <a:p>
            <a:r>
              <a:rPr lang="fr-FR" dirty="0"/>
              <a:t>effective pour l’écouter. Cela se fait verbalement :</a:t>
            </a:r>
          </a:p>
          <a:p>
            <a:r>
              <a:rPr lang="fr-FR" dirty="0"/>
              <a:t>questions, reformulation et autres perches verbales ‘’oui, je t’écoute, continu…’’ et non verbalement en montrant un signe d’écoute (regard, hocher la tête)</a:t>
            </a:r>
          </a:p>
        </p:txBody>
      </p:sp>
    </p:spTree>
    <p:extLst>
      <p:ext uri="{BB962C8B-B14F-4D97-AF65-F5344CB8AC3E}">
        <p14:creationId xmlns:p14="http://schemas.microsoft.com/office/powerpoint/2010/main" val="4055868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B080-FC73-C70D-9EDA-8E5BE3F021DB}"/>
              </a:ext>
            </a:extLst>
          </p:cNvPr>
          <p:cNvSpPr>
            <a:spLocks noGrp="1"/>
          </p:cNvSpPr>
          <p:nvPr>
            <p:ph type="title"/>
          </p:nvPr>
        </p:nvSpPr>
        <p:spPr/>
        <p:txBody>
          <a:bodyPr/>
          <a:lstStyle/>
          <a:p>
            <a:r>
              <a:rPr lang="fr-FR" dirty="0"/>
              <a:t>Écoute systémique </a:t>
            </a:r>
          </a:p>
        </p:txBody>
      </p:sp>
      <p:sp>
        <p:nvSpPr>
          <p:cNvPr id="3" name="Content Placeholder 2">
            <a:extLst>
              <a:ext uri="{FF2B5EF4-FFF2-40B4-BE49-F238E27FC236}">
                <a16:creationId xmlns:a16="http://schemas.microsoft.com/office/drawing/2014/main" id="{CB6DF29F-3094-6827-AD43-BC8E9E32CEBB}"/>
              </a:ext>
            </a:extLst>
          </p:cNvPr>
          <p:cNvSpPr>
            <a:spLocks noGrp="1"/>
          </p:cNvSpPr>
          <p:nvPr>
            <p:ph idx="1"/>
          </p:nvPr>
        </p:nvSpPr>
        <p:spPr>
          <a:xfrm>
            <a:off x="1295400" y="2556932"/>
            <a:ext cx="9940635" cy="3318936"/>
          </a:xfrm>
        </p:spPr>
        <p:txBody>
          <a:bodyPr>
            <a:normAutofit/>
          </a:bodyPr>
          <a:lstStyle/>
          <a:p>
            <a:r>
              <a:rPr lang="fr-FR" dirty="0"/>
              <a:t>Appelée également ‘’flottante’’ ou ‘’de la profondeur’’, elle s’intéresse, au-delà des informations émises, aux données contextuelles pour saisir son cadre de</a:t>
            </a:r>
          </a:p>
          <a:p>
            <a:r>
              <a:rPr lang="fr-FR" dirty="0"/>
              <a:t>référence, ses croyances limitantes, se condition sociale et autres éléments</a:t>
            </a:r>
          </a:p>
          <a:p>
            <a:r>
              <a:rPr lang="fr-FR" dirty="0"/>
              <a:t>pouvant influencer la compréhension globale</a:t>
            </a:r>
          </a:p>
        </p:txBody>
      </p:sp>
    </p:spTree>
    <p:extLst>
      <p:ext uri="{BB962C8B-B14F-4D97-AF65-F5344CB8AC3E}">
        <p14:creationId xmlns:p14="http://schemas.microsoft.com/office/powerpoint/2010/main" val="1394844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D50B-2890-2930-58AC-8FC57988E237}"/>
              </a:ext>
            </a:extLst>
          </p:cNvPr>
          <p:cNvSpPr>
            <a:spLocks noGrp="1"/>
          </p:cNvSpPr>
          <p:nvPr>
            <p:ph type="title"/>
          </p:nvPr>
        </p:nvSpPr>
        <p:spPr/>
        <p:txBody>
          <a:bodyPr/>
          <a:lstStyle/>
          <a:p>
            <a:r>
              <a:rPr lang="fr-FR" dirty="0"/>
              <a:t>Écoute enrichie </a:t>
            </a:r>
          </a:p>
        </p:txBody>
      </p:sp>
      <p:sp>
        <p:nvSpPr>
          <p:cNvPr id="3" name="Content Placeholder 2">
            <a:extLst>
              <a:ext uri="{FF2B5EF4-FFF2-40B4-BE49-F238E27FC236}">
                <a16:creationId xmlns:a16="http://schemas.microsoft.com/office/drawing/2014/main" id="{D4CC05B4-5DC9-9B78-FE7D-B968328ED3CF}"/>
              </a:ext>
            </a:extLst>
          </p:cNvPr>
          <p:cNvSpPr>
            <a:spLocks noGrp="1"/>
          </p:cNvSpPr>
          <p:nvPr>
            <p:ph idx="1"/>
          </p:nvPr>
        </p:nvSpPr>
        <p:spPr/>
        <p:txBody>
          <a:bodyPr>
            <a:normAutofit/>
          </a:bodyPr>
          <a:lstStyle/>
          <a:p>
            <a:r>
              <a:rPr lang="fr-FR" dirty="0"/>
              <a:t>Mettant en jeu les 4 niveaux d’écoute précédents, elle est aussi </a:t>
            </a:r>
            <a:r>
              <a:rPr lang="fr-FR" dirty="0" err="1"/>
              <a:t>apelée</a:t>
            </a:r>
            <a:r>
              <a:rPr lang="fr-FR" dirty="0"/>
              <a:t> ‘’écoute des communicants’’. C’est donc une écoute dynamique qui a pour but de distinguer les informations importantes des ‘’bruits de fond’ ; elle tente ainsi de faire émerger l’orientation et le sens de ce qui est dit et de ce qui ne l’est pas</a:t>
            </a:r>
          </a:p>
        </p:txBody>
      </p:sp>
    </p:spTree>
    <p:extLst>
      <p:ext uri="{BB962C8B-B14F-4D97-AF65-F5344CB8AC3E}">
        <p14:creationId xmlns:p14="http://schemas.microsoft.com/office/powerpoint/2010/main" val="355091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6AD0B74-1C83-434A-B27C-F1261E94C7BA}"/>
              </a:ext>
            </a:extLst>
          </p:cNvPr>
          <p:cNvSpPr>
            <a:spLocks noGrp="1" noChangeArrowheads="1"/>
          </p:cNvSpPr>
          <p:nvPr>
            <p:ph type="title"/>
          </p:nvPr>
        </p:nvSpPr>
        <p:spPr>
          <a:xfrm>
            <a:off x="1952625" y="1"/>
            <a:ext cx="8001000" cy="676275"/>
          </a:xfrm>
        </p:spPr>
        <p:txBody>
          <a:bodyPr>
            <a:normAutofit fontScale="90000"/>
          </a:bodyPr>
          <a:lstStyle/>
          <a:p>
            <a:pPr eaLnBrk="1" hangingPunct="1"/>
            <a:endParaRPr lang="fr-FR" altLang="fr-FR" b="1">
              <a:solidFill>
                <a:srgbClr val="993300"/>
              </a:solidFill>
              <a:latin typeface="Segoe UI" panose="020B0502040204020203" pitchFamily="34" charset="0"/>
              <a:cs typeface="Segoe UI" panose="020B0502040204020203" pitchFamily="34" charset="0"/>
            </a:endParaRPr>
          </a:p>
        </p:txBody>
      </p:sp>
      <p:sp>
        <p:nvSpPr>
          <p:cNvPr id="11267" name="Rectangle 3">
            <a:extLst>
              <a:ext uri="{FF2B5EF4-FFF2-40B4-BE49-F238E27FC236}">
                <a16:creationId xmlns:a16="http://schemas.microsoft.com/office/drawing/2014/main" id="{C48C81EC-7F85-4156-9862-99BA511EA135}"/>
              </a:ext>
            </a:extLst>
          </p:cNvPr>
          <p:cNvSpPr>
            <a:spLocks noGrp="1" noChangeArrowheads="1"/>
          </p:cNvSpPr>
          <p:nvPr>
            <p:ph idx="1"/>
          </p:nvPr>
        </p:nvSpPr>
        <p:spPr>
          <a:xfrm>
            <a:off x="1703389" y="1557338"/>
            <a:ext cx="8397875" cy="4392612"/>
          </a:xfrm>
        </p:spPr>
        <p:txBody>
          <a:bodyPr/>
          <a:lstStyle/>
          <a:p>
            <a:pPr eaLnBrk="1" hangingPunct="1">
              <a:buFont typeface="Wingdings" panose="05000000000000000000" pitchFamily="2" charset="2"/>
              <a:buNone/>
            </a:pPr>
            <a:endParaRPr lang="fr-FR" altLang="fr-FR" sz="2500"/>
          </a:p>
        </p:txBody>
      </p:sp>
      <p:sp>
        <p:nvSpPr>
          <p:cNvPr id="11268" name="Rectangle 4">
            <a:extLst>
              <a:ext uri="{FF2B5EF4-FFF2-40B4-BE49-F238E27FC236}">
                <a16:creationId xmlns:a16="http://schemas.microsoft.com/office/drawing/2014/main" id="{3A070154-0AC2-4F5A-85CF-139CE1401F0F}"/>
              </a:ext>
            </a:extLst>
          </p:cNvPr>
          <p:cNvSpPr>
            <a:spLocks noChangeArrowheads="1"/>
          </p:cNvSpPr>
          <p:nvPr/>
        </p:nvSpPr>
        <p:spPr bwMode="auto">
          <a:xfrm>
            <a:off x="5821364" y="3527425"/>
            <a:ext cx="327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fr-FR" altLang="fr-FR" sz="3200">
                <a:solidFill>
                  <a:schemeClr val="tx1"/>
                </a:solidFill>
                <a:latin typeface="Verdana" panose="020B0604030504040204" pitchFamily="34" charset="0"/>
              </a:rPr>
              <a:t> </a:t>
            </a:r>
          </a:p>
        </p:txBody>
      </p:sp>
      <p:sp>
        <p:nvSpPr>
          <p:cNvPr id="9221" name="AutoShape 5">
            <a:extLst>
              <a:ext uri="{FF2B5EF4-FFF2-40B4-BE49-F238E27FC236}">
                <a16:creationId xmlns:a16="http://schemas.microsoft.com/office/drawing/2014/main" id="{C5A01675-9384-471F-A712-9D6EBE5C8136}"/>
              </a:ext>
            </a:extLst>
          </p:cNvPr>
          <p:cNvSpPr>
            <a:spLocks noChangeArrowheads="1"/>
          </p:cNvSpPr>
          <p:nvPr/>
        </p:nvSpPr>
        <p:spPr bwMode="auto">
          <a:xfrm>
            <a:off x="2351089" y="2060576"/>
            <a:ext cx="2016125" cy="792163"/>
          </a:xfrm>
          <a:prstGeom prst="roundRect">
            <a:avLst>
              <a:gd name="adj" fmla="val 16667"/>
            </a:avLst>
          </a:prstGeom>
          <a:solidFill>
            <a:schemeClr val="bg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fr-FR" altLang="fr-FR" sz="2400">
                <a:solidFill>
                  <a:schemeClr val="tx1"/>
                </a:solidFill>
                <a:latin typeface="Verdana" panose="020B0604030504040204" pitchFamily="34" charset="0"/>
              </a:rPr>
              <a:t>Verbale</a:t>
            </a:r>
          </a:p>
        </p:txBody>
      </p:sp>
      <p:sp>
        <p:nvSpPr>
          <p:cNvPr id="9222" name="AutoShape 6">
            <a:extLst>
              <a:ext uri="{FF2B5EF4-FFF2-40B4-BE49-F238E27FC236}">
                <a16:creationId xmlns:a16="http://schemas.microsoft.com/office/drawing/2014/main" id="{77242035-2A71-4814-A2A7-B38132113655}"/>
              </a:ext>
            </a:extLst>
          </p:cNvPr>
          <p:cNvSpPr>
            <a:spLocks noChangeArrowheads="1"/>
          </p:cNvSpPr>
          <p:nvPr/>
        </p:nvSpPr>
        <p:spPr bwMode="auto">
          <a:xfrm>
            <a:off x="7464426" y="2060576"/>
            <a:ext cx="2016125" cy="792163"/>
          </a:xfrm>
          <a:prstGeom prst="roundRect">
            <a:avLst>
              <a:gd name="adj" fmla="val 16667"/>
            </a:avLst>
          </a:prstGeom>
          <a:solidFill>
            <a:schemeClr val="bg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fr-FR" altLang="fr-FR" sz="2400">
                <a:solidFill>
                  <a:schemeClr val="tx1"/>
                </a:solidFill>
                <a:latin typeface="Verdana" panose="020B0604030504040204" pitchFamily="34" charset="0"/>
              </a:rPr>
              <a:t>Écrite</a:t>
            </a:r>
          </a:p>
        </p:txBody>
      </p:sp>
      <p:sp>
        <p:nvSpPr>
          <p:cNvPr id="9225" name="AutoShape 9">
            <a:extLst>
              <a:ext uri="{FF2B5EF4-FFF2-40B4-BE49-F238E27FC236}">
                <a16:creationId xmlns:a16="http://schemas.microsoft.com/office/drawing/2014/main" id="{CF92F757-3BA9-4491-BDB3-3722EBCFDBD7}"/>
              </a:ext>
            </a:extLst>
          </p:cNvPr>
          <p:cNvSpPr>
            <a:spLocks noChangeArrowheads="1"/>
          </p:cNvSpPr>
          <p:nvPr/>
        </p:nvSpPr>
        <p:spPr bwMode="auto">
          <a:xfrm>
            <a:off x="4583114" y="3213100"/>
            <a:ext cx="2592387" cy="865188"/>
          </a:xfrm>
          <a:prstGeom prst="roundRect">
            <a:avLst>
              <a:gd name="adj" fmla="val 16667"/>
            </a:avLst>
          </a:prstGeom>
          <a:solidFill>
            <a:schemeClr val="bg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fr-FR" altLang="fr-FR" sz="2400">
                <a:solidFill>
                  <a:schemeClr val="tx1"/>
                </a:solidFill>
                <a:latin typeface="Verdana" panose="020B0604030504040204" pitchFamily="34" charset="0"/>
              </a:rPr>
              <a:t>Communication</a:t>
            </a:r>
          </a:p>
        </p:txBody>
      </p:sp>
      <p:sp>
        <p:nvSpPr>
          <p:cNvPr id="9226" name="AutoShape 12">
            <a:extLst>
              <a:ext uri="{FF2B5EF4-FFF2-40B4-BE49-F238E27FC236}">
                <a16:creationId xmlns:a16="http://schemas.microsoft.com/office/drawing/2014/main" id="{BA04FDF8-0725-4590-9226-E317D70D98CF}"/>
              </a:ext>
            </a:extLst>
          </p:cNvPr>
          <p:cNvSpPr>
            <a:spLocks noChangeArrowheads="1"/>
          </p:cNvSpPr>
          <p:nvPr/>
        </p:nvSpPr>
        <p:spPr bwMode="auto">
          <a:xfrm rot="19787715">
            <a:off x="6456363" y="2708275"/>
            <a:ext cx="976312" cy="215900"/>
          </a:xfrm>
          <a:prstGeom prst="rightArrow">
            <a:avLst>
              <a:gd name="adj1" fmla="val 50000"/>
              <a:gd name="adj2" fmla="val 113051"/>
            </a:avLst>
          </a:prstGeom>
          <a:solidFill>
            <a:schemeClr val="bg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fr-FR" altLang="fr-FR" sz="1600">
              <a:solidFill>
                <a:schemeClr val="tx1"/>
              </a:solidFill>
              <a:latin typeface="Verdana" panose="020B0604030504040204" pitchFamily="34" charset="0"/>
            </a:endParaRPr>
          </a:p>
        </p:txBody>
      </p:sp>
      <p:sp>
        <p:nvSpPr>
          <p:cNvPr id="9227" name="AutoShape 14">
            <a:extLst>
              <a:ext uri="{FF2B5EF4-FFF2-40B4-BE49-F238E27FC236}">
                <a16:creationId xmlns:a16="http://schemas.microsoft.com/office/drawing/2014/main" id="{1AFDF3B6-866B-48D2-BBF7-7E928303D06E}"/>
              </a:ext>
            </a:extLst>
          </p:cNvPr>
          <p:cNvSpPr>
            <a:spLocks noChangeArrowheads="1"/>
          </p:cNvSpPr>
          <p:nvPr/>
        </p:nvSpPr>
        <p:spPr bwMode="auto">
          <a:xfrm rot="12458082">
            <a:off x="4440238" y="2708275"/>
            <a:ext cx="976312" cy="215900"/>
          </a:xfrm>
          <a:prstGeom prst="rightArrow">
            <a:avLst>
              <a:gd name="adj1" fmla="val 50000"/>
              <a:gd name="adj2" fmla="val 113051"/>
            </a:avLst>
          </a:prstGeom>
          <a:solidFill>
            <a:schemeClr val="bg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fr-FR" altLang="fr-FR" sz="1600">
              <a:solidFill>
                <a:schemeClr val="tx1"/>
              </a:solidFill>
              <a:latin typeface="Verdana" panose="020B0604030504040204" pitchFamily="34" charset="0"/>
            </a:endParaRPr>
          </a:p>
        </p:txBody>
      </p:sp>
      <p:sp>
        <p:nvSpPr>
          <p:cNvPr id="9228" name="AutoShape 15">
            <a:extLst>
              <a:ext uri="{FF2B5EF4-FFF2-40B4-BE49-F238E27FC236}">
                <a16:creationId xmlns:a16="http://schemas.microsoft.com/office/drawing/2014/main" id="{3EF48A35-A24B-415A-8940-89FC4ADD889E}"/>
              </a:ext>
            </a:extLst>
          </p:cNvPr>
          <p:cNvSpPr>
            <a:spLocks noChangeArrowheads="1"/>
          </p:cNvSpPr>
          <p:nvPr/>
        </p:nvSpPr>
        <p:spPr bwMode="auto">
          <a:xfrm rot="5731061">
            <a:off x="5333207" y="4531519"/>
            <a:ext cx="976312" cy="215900"/>
          </a:xfrm>
          <a:prstGeom prst="rightArrow">
            <a:avLst>
              <a:gd name="adj1" fmla="val 50000"/>
              <a:gd name="adj2" fmla="val 113051"/>
            </a:avLst>
          </a:prstGeom>
          <a:solidFill>
            <a:schemeClr val="bg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fr-FR" altLang="fr-FR" sz="1600">
              <a:solidFill>
                <a:schemeClr val="tx1"/>
              </a:solidFill>
              <a:latin typeface="Verdana" panose="020B0604030504040204" pitchFamily="34" charset="0"/>
            </a:endParaRPr>
          </a:p>
        </p:txBody>
      </p:sp>
      <p:sp>
        <p:nvSpPr>
          <p:cNvPr id="11275" name="Text Box 17">
            <a:extLst>
              <a:ext uri="{FF2B5EF4-FFF2-40B4-BE49-F238E27FC236}">
                <a16:creationId xmlns:a16="http://schemas.microsoft.com/office/drawing/2014/main" id="{BF614BA3-A1D5-4108-B34A-E155253319EA}"/>
              </a:ext>
            </a:extLst>
          </p:cNvPr>
          <p:cNvSpPr txBox="1">
            <a:spLocks noChangeArrowheads="1"/>
          </p:cNvSpPr>
          <p:nvPr/>
        </p:nvSpPr>
        <p:spPr bwMode="auto">
          <a:xfrm>
            <a:off x="1992314" y="1341439"/>
            <a:ext cx="8675687"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fr-FR" altLang="fr-FR" sz="3200">
              <a:solidFill>
                <a:schemeClr val="tx1"/>
              </a:solidFill>
              <a:latin typeface="Verdana" panose="020B0604030504040204" pitchFamily="34" charset="0"/>
            </a:endParaRPr>
          </a:p>
        </p:txBody>
      </p:sp>
      <p:sp>
        <p:nvSpPr>
          <p:cNvPr id="11276" name="Text Box 18">
            <a:extLst>
              <a:ext uri="{FF2B5EF4-FFF2-40B4-BE49-F238E27FC236}">
                <a16:creationId xmlns:a16="http://schemas.microsoft.com/office/drawing/2014/main" id="{CFDDEE32-4F2C-43E0-932F-7228D28D57F8}"/>
              </a:ext>
            </a:extLst>
          </p:cNvPr>
          <p:cNvSpPr txBox="1">
            <a:spLocks noChangeArrowheads="1"/>
          </p:cNvSpPr>
          <p:nvPr/>
        </p:nvSpPr>
        <p:spPr bwMode="auto">
          <a:xfrm>
            <a:off x="1919288" y="5949950"/>
            <a:ext cx="8424862"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fr-FR" altLang="fr-FR" sz="3200">
              <a:solidFill>
                <a:schemeClr val="tx1"/>
              </a:solidFill>
              <a:latin typeface="Verdana" panose="020B0604030504040204" pitchFamily="34" charset="0"/>
            </a:endParaRPr>
          </a:p>
        </p:txBody>
      </p:sp>
      <p:sp>
        <p:nvSpPr>
          <p:cNvPr id="16" name="ZoneTexte 15">
            <a:extLst>
              <a:ext uri="{FF2B5EF4-FFF2-40B4-BE49-F238E27FC236}">
                <a16:creationId xmlns:a16="http://schemas.microsoft.com/office/drawing/2014/main" id="{B8F63AEE-FFCC-45ED-B39F-EBEFE010776C}"/>
              </a:ext>
            </a:extLst>
          </p:cNvPr>
          <p:cNvSpPr txBox="1">
            <a:spLocks noChangeArrowheads="1"/>
          </p:cNvSpPr>
          <p:nvPr/>
        </p:nvSpPr>
        <p:spPr bwMode="auto">
          <a:xfrm>
            <a:off x="2166939" y="857250"/>
            <a:ext cx="5500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fr-FR" altLang="fr-FR" sz="2000">
                <a:solidFill>
                  <a:schemeClr val="tx1"/>
                </a:solidFill>
                <a:latin typeface="Segoe UI" panose="020B0502040204020203" pitchFamily="34" charset="0"/>
                <a:cs typeface="Segoe UI" panose="020B0502040204020203" pitchFamily="34" charset="0"/>
              </a:rPr>
              <a:t>Il existe 3 types de communication</a:t>
            </a:r>
          </a:p>
        </p:txBody>
      </p:sp>
      <p:sp>
        <p:nvSpPr>
          <p:cNvPr id="9223" name="AutoShape 7">
            <a:extLst>
              <a:ext uri="{FF2B5EF4-FFF2-40B4-BE49-F238E27FC236}">
                <a16:creationId xmlns:a16="http://schemas.microsoft.com/office/drawing/2014/main" id="{C033FCD1-89F0-4BBB-AD44-A0B5946BBDEB}"/>
              </a:ext>
            </a:extLst>
          </p:cNvPr>
          <p:cNvSpPr>
            <a:spLocks noChangeArrowheads="1"/>
          </p:cNvSpPr>
          <p:nvPr/>
        </p:nvSpPr>
        <p:spPr bwMode="auto">
          <a:xfrm>
            <a:off x="4881563" y="5214938"/>
            <a:ext cx="1943100" cy="792162"/>
          </a:xfrm>
          <a:prstGeom prst="roundRect">
            <a:avLst>
              <a:gd name="adj" fmla="val 16667"/>
            </a:avLst>
          </a:prstGeom>
          <a:solidFill>
            <a:schemeClr val="bg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fr-FR" altLang="fr-FR" sz="2400">
                <a:solidFill>
                  <a:schemeClr val="tx1"/>
                </a:solidFill>
                <a:latin typeface="Verdana" panose="020B0604030504040204" pitchFamily="34" charset="0"/>
              </a:rPr>
              <a:t>Non verbale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9225"/>
                                        </p:tgtEl>
                                        <p:attrNameLst>
                                          <p:attrName>style.visibility</p:attrName>
                                        </p:attrNameLst>
                                      </p:cBhvr>
                                      <p:to>
                                        <p:strVal val="visible"/>
                                      </p:to>
                                    </p:set>
                                    <p:animEffect transition="in" filter="checkerboard(across)">
                                      <p:cBhvr>
                                        <p:cTn id="13" dur="500"/>
                                        <p:tgtEl>
                                          <p:spTgt spid="92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9227"/>
                                        </p:tgtEl>
                                        <p:attrNameLst>
                                          <p:attrName>style.visibility</p:attrName>
                                        </p:attrNameLst>
                                      </p:cBhvr>
                                      <p:to>
                                        <p:strVal val="visible"/>
                                      </p:to>
                                    </p:set>
                                    <p:anim calcmode="lin" valueType="num">
                                      <p:cBhvr>
                                        <p:cTn id="18" dur="1000" fill="hold"/>
                                        <p:tgtEl>
                                          <p:spTgt spid="9227"/>
                                        </p:tgtEl>
                                        <p:attrNameLst>
                                          <p:attrName>ppt_w</p:attrName>
                                        </p:attrNameLst>
                                      </p:cBhvr>
                                      <p:tavLst>
                                        <p:tav tm="0">
                                          <p:val>
                                            <p:strVal val="#ppt_w*0.70"/>
                                          </p:val>
                                        </p:tav>
                                        <p:tav tm="100000">
                                          <p:val>
                                            <p:strVal val="#ppt_w"/>
                                          </p:val>
                                        </p:tav>
                                      </p:tavLst>
                                    </p:anim>
                                    <p:anim calcmode="lin" valueType="num">
                                      <p:cBhvr>
                                        <p:cTn id="19" dur="1000" fill="hold"/>
                                        <p:tgtEl>
                                          <p:spTgt spid="9227"/>
                                        </p:tgtEl>
                                        <p:attrNameLst>
                                          <p:attrName>ppt_h</p:attrName>
                                        </p:attrNameLst>
                                      </p:cBhvr>
                                      <p:tavLst>
                                        <p:tav tm="0">
                                          <p:val>
                                            <p:strVal val="#ppt_h"/>
                                          </p:val>
                                        </p:tav>
                                        <p:tav tm="100000">
                                          <p:val>
                                            <p:strVal val="#ppt_h"/>
                                          </p:val>
                                        </p:tav>
                                      </p:tavLst>
                                    </p:anim>
                                    <p:animEffect transition="in" filter="fade">
                                      <p:cBhvr>
                                        <p:cTn id="20" dur="1000"/>
                                        <p:tgtEl>
                                          <p:spTgt spid="9227"/>
                                        </p:tgtEl>
                                      </p:cBhvr>
                                    </p:animEffect>
                                  </p:childTnLst>
                                </p:cTn>
                              </p:par>
                              <p:par>
                                <p:cTn id="21" presetID="55" presetClass="entr" presetSubtype="0" fill="hold" nodeType="withEffect">
                                  <p:stCondLst>
                                    <p:cond delay="0"/>
                                  </p:stCondLst>
                                  <p:childTnLst>
                                    <p:set>
                                      <p:cBhvr>
                                        <p:cTn id="22" dur="1" fill="hold">
                                          <p:stCondLst>
                                            <p:cond delay="0"/>
                                          </p:stCondLst>
                                        </p:cTn>
                                        <p:tgtEl>
                                          <p:spTgt spid="9221"/>
                                        </p:tgtEl>
                                        <p:attrNameLst>
                                          <p:attrName>style.visibility</p:attrName>
                                        </p:attrNameLst>
                                      </p:cBhvr>
                                      <p:to>
                                        <p:strVal val="visible"/>
                                      </p:to>
                                    </p:set>
                                    <p:anim calcmode="lin" valueType="num">
                                      <p:cBhvr>
                                        <p:cTn id="23" dur="1000" fill="hold"/>
                                        <p:tgtEl>
                                          <p:spTgt spid="9221"/>
                                        </p:tgtEl>
                                        <p:attrNameLst>
                                          <p:attrName>ppt_w</p:attrName>
                                        </p:attrNameLst>
                                      </p:cBhvr>
                                      <p:tavLst>
                                        <p:tav tm="0">
                                          <p:val>
                                            <p:strVal val="#ppt_w*0.70"/>
                                          </p:val>
                                        </p:tav>
                                        <p:tav tm="100000">
                                          <p:val>
                                            <p:strVal val="#ppt_w"/>
                                          </p:val>
                                        </p:tav>
                                      </p:tavLst>
                                    </p:anim>
                                    <p:anim calcmode="lin" valueType="num">
                                      <p:cBhvr>
                                        <p:cTn id="24" dur="1000" fill="hold"/>
                                        <p:tgtEl>
                                          <p:spTgt spid="9221"/>
                                        </p:tgtEl>
                                        <p:attrNameLst>
                                          <p:attrName>ppt_h</p:attrName>
                                        </p:attrNameLst>
                                      </p:cBhvr>
                                      <p:tavLst>
                                        <p:tav tm="0">
                                          <p:val>
                                            <p:strVal val="#ppt_h"/>
                                          </p:val>
                                        </p:tav>
                                        <p:tav tm="100000">
                                          <p:val>
                                            <p:strVal val="#ppt_h"/>
                                          </p:val>
                                        </p:tav>
                                      </p:tavLst>
                                    </p:anim>
                                    <p:animEffect transition="in" filter="fade">
                                      <p:cBhvr>
                                        <p:cTn id="25" dur="1000"/>
                                        <p:tgtEl>
                                          <p:spTgt spid="92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nodeType="clickEffect">
                                  <p:stCondLst>
                                    <p:cond delay="0"/>
                                  </p:stCondLst>
                                  <p:childTnLst>
                                    <p:set>
                                      <p:cBhvr>
                                        <p:cTn id="29" dur="1" fill="hold">
                                          <p:stCondLst>
                                            <p:cond delay="0"/>
                                          </p:stCondLst>
                                        </p:cTn>
                                        <p:tgtEl>
                                          <p:spTgt spid="9223"/>
                                        </p:tgtEl>
                                        <p:attrNameLst>
                                          <p:attrName>style.visibility</p:attrName>
                                        </p:attrNameLst>
                                      </p:cBhvr>
                                      <p:to>
                                        <p:strVal val="visible"/>
                                      </p:to>
                                    </p:set>
                                    <p:anim calcmode="lin" valueType="num">
                                      <p:cBhvr>
                                        <p:cTn id="30" dur="1000" fill="hold"/>
                                        <p:tgtEl>
                                          <p:spTgt spid="9223"/>
                                        </p:tgtEl>
                                        <p:attrNameLst>
                                          <p:attrName>ppt_w</p:attrName>
                                        </p:attrNameLst>
                                      </p:cBhvr>
                                      <p:tavLst>
                                        <p:tav tm="0">
                                          <p:val>
                                            <p:strVal val="#ppt_w*0.70"/>
                                          </p:val>
                                        </p:tav>
                                        <p:tav tm="100000">
                                          <p:val>
                                            <p:strVal val="#ppt_w"/>
                                          </p:val>
                                        </p:tav>
                                      </p:tavLst>
                                    </p:anim>
                                    <p:anim calcmode="lin" valueType="num">
                                      <p:cBhvr>
                                        <p:cTn id="31" dur="1000" fill="hold"/>
                                        <p:tgtEl>
                                          <p:spTgt spid="9223"/>
                                        </p:tgtEl>
                                        <p:attrNameLst>
                                          <p:attrName>ppt_h</p:attrName>
                                        </p:attrNameLst>
                                      </p:cBhvr>
                                      <p:tavLst>
                                        <p:tav tm="0">
                                          <p:val>
                                            <p:strVal val="#ppt_h"/>
                                          </p:val>
                                        </p:tav>
                                        <p:tav tm="100000">
                                          <p:val>
                                            <p:strVal val="#ppt_h"/>
                                          </p:val>
                                        </p:tav>
                                      </p:tavLst>
                                    </p:anim>
                                    <p:animEffect transition="in" filter="fade">
                                      <p:cBhvr>
                                        <p:cTn id="32" dur="1000"/>
                                        <p:tgtEl>
                                          <p:spTgt spid="9223"/>
                                        </p:tgtEl>
                                      </p:cBhvr>
                                    </p:animEffect>
                                  </p:childTnLst>
                                </p:cTn>
                              </p:par>
                              <p:par>
                                <p:cTn id="33" presetID="55" presetClass="entr" presetSubtype="0" fill="hold" nodeType="withEffect">
                                  <p:stCondLst>
                                    <p:cond delay="0"/>
                                  </p:stCondLst>
                                  <p:childTnLst>
                                    <p:set>
                                      <p:cBhvr>
                                        <p:cTn id="34" dur="1" fill="hold">
                                          <p:stCondLst>
                                            <p:cond delay="0"/>
                                          </p:stCondLst>
                                        </p:cTn>
                                        <p:tgtEl>
                                          <p:spTgt spid="9228"/>
                                        </p:tgtEl>
                                        <p:attrNameLst>
                                          <p:attrName>style.visibility</p:attrName>
                                        </p:attrNameLst>
                                      </p:cBhvr>
                                      <p:to>
                                        <p:strVal val="visible"/>
                                      </p:to>
                                    </p:set>
                                    <p:anim calcmode="lin" valueType="num">
                                      <p:cBhvr>
                                        <p:cTn id="35" dur="1000" fill="hold"/>
                                        <p:tgtEl>
                                          <p:spTgt spid="9228"/>
                                        </p:tgtEl>
                                        <p:attrNameLst>
                                          <p:attrName>ppt_w</p:attrName>
                                        </p:attrNameLst>
                                      </p:cBhvr>
                                      <p:tavLst>
                                        <p:tav tm="0">
                                          <p:val>
                                            <p:strVal val="#ppt_w*0.70"/>
                                          </p:val>
                                        </p:tav>
                                        <p:tav tm="100000">
                                          <p:val>
                                            <p:strVal val="#ppt_w"/>
                                          </p:val>
                                        </p:tav>
                                      </p:tavLst>
                                    </p:anim>
                                    <p:anim calcmode="lin" valueType="num">
                                      <p:cBhvr>
                                        <p:cTn id="36" dur="1000" fill="hold"/>
                                        <p:tgtEl>
                                          <p:spTgt spid="9228"/>
                                        </p:tgtEl>
                                        <p:attrNameLst>
                                          <p:attrName>ppt_h</p:attrName>
                                        </p:attrNameLst>
                                      </p:cBhvr>
                                      <p:tavLst>
                                        <p:tav tm="0">
                                          <p:val>
                                            <p:strVal val="#ppt_h"/>
                                          </p:val>
                                        </p:tav>
                                        <p:tav tm="100000">
                                          <p:val>
                                            <p:strVal val="#ppt_h"/>
                                          </p:val>
                                        </p:tav>
                                      </p:tavLst>
                                    </p:anim>
                                    <p:animEffect transition="in" filter="fade">
                                      <p:cBhvr>
                                        <p:cTn id="37" dur="1000"/>
                                        <p:tgtEl>
                                          <p:spTgt spid="92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9226"/>
                                        </p:tgtEl>
                                        <p:attrNameLst>
                                          <p:attrName>style.visibility</p:attrName>
                                        </p:attrNameLst>
                                      </p:cBhvr>
                                      <p:to>
                                        <p:strVal val="visible"/>
                                      </p:to>
                                    </p:set>
                                    <p:anim calcmode="lin" valueType="num">
                                      <p:cBhvr>
                                        <p:cTn id="42" dur="1000" fill="hold"/>
                                        <p:tgtEl>
                                          <p:spTgt spid="9226"/>
                                        </p:tgtEl>
                                        <p:attrNameLst>
                                          <p:attrName>ppt_w</p:attrName>
                                        </p:attrNameLst>
                                      </p:cBhvr>
                                      <p:tavLst>
                                        <p:tav tm="0">
                                          <p:val>
                                            <p:strVal val="#ppt_w*0.70"/>
                                          </p:val>
                                        </p:tav>
                                        <p:tav tm="100000">
                                          <p:val>
                                            <p:strVal val="#ppt_w"/>
                                          </p:val>
                                        </p:tav>
                                      </p:tavLst>
                                    </p:anim>
                                    <p:anim calcmode="lin" valueType="num">
                                      <p:cBhvr>
                                        <p:cTn id="43" dur="1000" fill="hold"/>
                                        <p:tgtEl>
                                          <p:spTgt spid="9226"/>
                                        </p:tgtEl>
                                        <p:attrNameLst>
                                          <p:attrName>ppt_h</p:attrName>
                                        </p:attrNameLst>
                                      </p:cBhvr>
                                      <p:tavLst>
                                        <p:tav tm="0">
                                          <p:val>
                                            <p:strVal val="#ppt_h"/>
                                          </p:val>
                                        </p:tav>
                                        <p:tav tm="100000">
                                          <p:val>
                                            <p:strVal val="#ppt_h"/>
                                          </p:val>
                                        </p:tav>
                                      </p:tavLst>
                                    </p:anim>
                                    <p:animEffect transition="in" filter="fade">
                                      <p:cBhvr>
                                        <p:cTn id="44" dur="1000"/>
                                        <p:tgtEl>
                                          <p:spTgt spid="9226"/>
                                        </p:tgtEl>
                                      </p:cBhvr>
                                    </p:animEffect>
                                  </p:childTnLst>
                                </p:cTn>
                              </p:par>
                              <p:par>
                                <p:cTn id="45" presetID="55" presetClass="entr" presetSubtype="0" fill="hold" nodeType="withEffect">
                                  <p:stCondLst>
                                    <p:cond delay="0"/>
                                  </p:stCondLst>
                                  <p:childTnLst>
                                    <p:set>
                                      <p:cBhvr>
                                        <p:cTn id="46" dur="1" fill="hold">
                                          <p:stCondLst>
                                            <p:cond delay="0"/>
                                          </p:stCondLst>
                                        </p:cTn>
                                        <p:tgtEl>
                                          <p:spTgt spid="9222"/>
                                        </p:tgtEl>
                                        <p:attrNameLst>
                                          <p:attrName>style.visibility</p:attrName>
                                        </p:attrNameLst>
                                      </p:cBhvr>
                                      <p:to>
                                        <p:strVal val="visible"/>
                                      </p:to>
                                    </p:set>
                                    <p:anim calcmode="lin" valueType="num">
                                      <p:cBhvr>
                                        <p:cTn id="47" dur="1000" fill="hold"/>
                                        <p:tgtEl>
                                          <p:spTgt spid="9222"/>
                                        </p:tgtEl>
                                        <p:attrNameLst>
                                          <p:attrName>ppt_w</p:attrName>
                                        </p:attrNameLst>
                                      </p:cBhvr>
                                      <p:tavLst>
                                        <p:tav tm="0">
                                          <p:val>
                                            <p:strVal val="#ppt_w*0.70"/>
                                          </p:val>
                                        </p:tav>
                                        <p:tav tm="100000">
                                          <p:val>
                                            <p:strVal val="#ppt_w"/>
                                          </p:val>
                                        </p:tav>
                                      </p:tavLst>
                                    </p:anim>
                                    <p:anim calcmode="lin" valueType="num">
                                      <p:cBhvr>
                                        <p:cTn id="48" dur="1000" fill="hold"/>
                                        <p:tgtEl>
                                          <p:spTgt spid="9222"/>
                                        </p:tgtEl>
                                        <p:attrNameLst>
                                          <p:attrName>ppt_h</p:attrName>
                                        </p:attrNameLst>
                                      </p:cBhvr>
                                      <p:tavLst>
                                        <p:tav tm="0">
                                          <p:val>
                                            <p:strVal val="#ppt_h"/>
                                          </p:val>
                                        </p:tav>
                                        <p:tav tm="100000">
                                          <p:val>
                                            <p:strVal val="#ppt_h"/>
                                          </p:val>
                                        </p:tav>
                                      </p:tavLst>
                                    </p:anim>
                                    <p:animEffect transition="in" filter="fade">
                                      <p:cBhvr>
                                        <p:cTn id="49"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P spid="9225" grpId="0" animBg="1"/>
      <p:bldP spid="9226" grpId="0" animBg="1"/>
      <p:bldP spid="9227" grpId="0" animBg="1"/>
      <p:bldP spid="9228" grpId="0" animBg="1"/>
      <p:bldP spid="16" grpId="0"/>
      <p:bldP spid="92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ED06424-3ECB-4FAD-A31C-0AC948852E34}"/>
              </a:ext>
            </a:extLst>
          </p:cNvPr>
          <p:cNvSpPr>
            <a:spLocks noGrp="1" noChangeArrowheads="1"/>
          </p:cNvSpPr>
          <p:nvPr>
            <p:ph type="title"/>
          </p:nvPr>
        </p:nvSpPr>
        <p:spPr>
          <a:xfrm>
            <a:off x="2063751" y="304801"/>
            <a:ext cx="8035925" cy="963613"/>
          </a:xfrm>
        </p:spPr>
        <p:txBody>
          <a:bodyPr/>
          <a:lstStyle/>
          <a:p>
            <a:pPr eaLnBrk="1" hangingPunct="1"/>
            <a:r>
              <a:rPr lang="fr-FR" altLang="fr-FR" sz="3400">
                <a:solidFill>
                  <a:srgbClr val="993300"/>
                </a:solidFill>
              </a:rPr>
              <a:t>Communication en milieu professionnel</a:t>
            </a:r>
          </a:p>
        </p:txBody>
      </p:sp>
      <p:sp>
        <p:nvSpPr>
          <p:cNvPr id="13315" name="Rectangle 3">
            <a:extLst>
              <a:ext uri="{FF2B5EF4-FFF2-40B4-BE49-F238E27FC236}">
                <a16:creationId xmlns:a16="http://schemas.microsoft.com/office/drawing/2014/main" id="{130669B0-44C8-4CD0-8725-3187646780F2}"/>
              </a:ext>
            </a:extLst>
          </p:cNvPr>
          <p:cNvSpPr>
            <a:spLocks noGrp="1" noChangeArrowheads="1"/>
          </p:cNvSpPr>
          <p:nvPr>
            <p:ph idx="1"/>
          </p:nvPr>
        </p:nvSpPr>
        <p:spPr>
          <a:xfrm>
            <a:off x="2090738" y="2492376"/>
            <a:ext cx="8001000" cy="3744913"/>
          </a:xfrm>
        </p:spPr>
        <p:txBody>
          <a:bodyPr/>
          <a:lstStyle/>
          <a:p>
            <a:pPr eaLnBrk="1" hangingPunct="1">
              <a:buFont typeface="Wingdings" panose="05000000000000000000" pitchFamily="2" charset="2"/>
              <a:buNone/>
            </a:pPr>
            <a:endParaRPr lang="fr-FR" altLang="fr-FR"/>
          </a:p>
          <a:p>
            <a:pPr eaLnBrk="1" hangingPunct="1">
              <a:buFont typeface="Wingdings" panose="05000000000000000000" pitchFamily="2" charset="2"/>
              <a:buNone/>
            </a:pPr>
            <a:endParaRPr lang="fr-FR" altLang="fr-FR"/>
          </a:p>
        </p:txBody>
      </p:sp>
      <p:sp>
        <p:nvSpPr>
          <p:cNvPr id="10244" name="Text Box 5">
            <a:extLst>
              <a:ext uri="{FF2B5EF4-FFF2-40B4-BE49-F238E27FC236}">
                <a16:creationId xmlns:a16="http://schemas.microsoft.com/office/drawing/2014/main" id="{BB7C1116-BE8D-4983-9C72-1B3C51E20E2E}"/>
              </a:ext>
            </a:extLst>
          </p:cNvPr>
          <p:cNvSpPr txBox="1">
            <a:spLocks noChangeArrowheads="1"/>
          </p:cNvSpPr>
          <p:nvPr/>
        </p:nvSpPr>
        <p:spPr bwMode="auto">
          <a:xfrm>
            <a:off x="2279650" y="1989139"/>
            <a:ext cx="78486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fr-FR" altLang="fr-FR" sz="3200">
                <a:solidFill>
                  <a:schemeClr val="tx1"/>
                </a:solidFill>
                <a:latin typeface="Verdana" panose="020B0604030504040204" pitchFamily="34" charset="0"/>
              </a:rPr>
              <a:t>   </a:t>
            </a:r>
            <a:r>
              <a:rPr lang="fr-FR" altLang="fr-FR" sz="2400">
                <a:solidFill>
                  <a:schemeClr val="tx1"/>
                </a:solidFill>
                <a:latin typeface="Verdana" panose="020B0604030504040204" pitchFamily="34" charset="0"/>
              </a:rPr>
              <a:t>Sa définition se réfère à l’aspect  principal de l’échange d’information et de connaissances, et cela se fait au sein d’une entreprise.</a:t>
            </a:r>
          </a:p>
          <a:p>
            <a:pPr eaLnBrk="1" hangingPunct="1">
              <a:spcBef>
                <a:spcPct val="50000"/>
              </a:spcBef>
              <a:buClrTx/>
              <a:buSzTx/>
              <a:buFontTx/>
              <a:buNone/>
            </a:pPr>
            <a:endParaRPr lang="fr-FR" altLang="fr-FR" sz="2400">
              <a:solidFill>
                <a:schemeClr val="tx1"/>
              </a:solidFill>
              <a:latin typeface="Verdana" panose="020B0604030504040204" pitchFamily="34" charset="0"/>
            </a:endParaRPr>
          </a:p>
          <a:p>
            <a:pPr eaLnBrk="1" hangingPunct="1">
              <a:spcBef>
                <a:spcPct val="50000"/>
              </a:spcBef>
              <a:buClrTx/>
              <a:buSzTx/>
              <a:buFontTx/>
              <a:buNone/>
            </a:pPr>
            <a:endParaRPr lang="fr-FR" altLang="fr-FR" sz="2400">
              <a:solidFill>
                <a:schemeClr val="tx1"/>
              </a:solidFill>
              <a:latin typeface="Verdana" panose="020B0604030504040204" pitchFamily="34" charset="0"/>
            </a:endParaRPr>
          </a:p>
        </p:txBody>
      </p:sp>
      <p:sp>
        <p:nvSpPr>
          <p:cNvPr id="10245" name="Text Box 6">
            <a:extLst>
              <a:ext uri="{FF2B5EF4-FFF2-40B4-BE49-F238E27FC236}">
                <a16:creationId xmlns:a16="http://schemas.microsoft.com/office/drawing/2014/main" id="{6D3B648E-08CF-4ACB-A7C8-AA57CC227A84}"/>
              </a:ext>
            </a:extLst>
          </p:cNvPr>
          <p:cNvSpPr txBox="1">
            <a:spLocks noChangeArrowheads="1"/>
          </p:cNvSpPr>
          <p:nvPr/>
        </p:nvSpPr>
        <p:spPr bwMode="auto">
          <a:xfrm>
            <a:off x="2351089" y="3716339"/>
            <a:ext cx="7488237"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fr-FR" altLang="fr-FR" sz="2400">
                <a:solidFill>
                  <a:schemeClr val="tx1"/>
                </a:solidFill>
                <a:latin typeface="Verdana" panose="020B0604030504040204" pitchFamily="34" charset="0"/>
              </a:rPr>
              <a:t>Elle peut être divisée en deux types:</a:t>
            </a:r>
          </a:p>
          <a:p>
            <a:pPr eaLnBrk="1" hangingPunct="1">
              <a:spcBef>
                <a:spcPct val="0"/>
              </a:spcBef>
              <a:buClrTx/>
              <a:buSzTx/>
              <a:buFontTx/>
              <a:buNone/>
            </a:pPr>
            <a:r>
              <a:rPr lang="fr-FR" altLang="fr-FR" sz="3200">
                <a:solidFill>
                  <a:schemeClr val="tx1"/>
                </a:solidFill>
                <a:latin typeface="Verdana" panose="020B0604030504040204" pitchFamily="34" charset="0"/>
              </a:rPr>
              <a:t> </a:t>
            </a:r>
          </a:p>
          <a:p>
            <a:pPr eaLnBrk="1" hangingPunct="1">
              <a:spcBef>
                <a:spcPct val="0"/>
              </a:spcBef>
              <a:buClrTx/>
              <a:buSzTx/>
              <a:buFontTx/>
              <a:buNone/>
            </a:pPr>
            <a:r>
              <a:rPr lang="fr-FR" altLang="fr-FR" sz="3200">
                <a:solidFill>
                  <a:schemeClr val="tx1"/>
                </a:solidFill>
                <a:latin typeface="Verdana" panose="020B0604030504040204" pitchFamily="34" charset="0"/>
              </a:rPr>
              <a:t> </a:t>
            </a:r>
            <a:r>
              <a:rPr lang="fr-FR" altLang="fr-FR" sz="2800">
                <a:solidFill>
                  <a:srgbClr val="FF0000"/>
                </a:solidFill>
                <a:latin typeface="Verdana" panose="020B0604030504040204" pitchFamily="34" charset="0"/>
              </a:rPr>
              <a:t>Externe</a:t>
            </a:r>
            <a:r>
              <a:rPr lang="fr-FR" altLang="fr-FR" sz="3200">
                <a:solidFill>
                  <a:schemeClr val="tx1"/>
                </a:solidFill>
                <a:latin typeface="Verdana" panose="020B0604030504040204" pitchFamily="34" charset="0"/>
              </a:rPr>
              <a:t> </a:t>
            </a:r>
          </a:p>
          <a:p>
            <a:pPr eaLnBrk="1" hangingPunct="1">
              <a:spcBef>
                <a:spcPct val="0"/>
              </a:spcBef>
              <a:buClrTx/>
              <a:buSzTx/>
              <a:buFontTx/>
              <a:buNone/>
            </a:pPr>
            <a:r>
              <a:rPr lang="fr-FR" altLang="fr-FR" sz="3200">
                <a:solidFill>
                  <a:schemeClr val="tx1"/>
                </a:solidFill>
                <a:latin typeface="Verdana" panose="020B0604030504040204" pitchFamily="34" charset="0"/>
              </a:rPr>
              <a:t> </a:t>
            </a:r>
            <a:r>
              <a:rPr lang="fr-FR" altLang="fr-FR" sz="2800">
                <a:solidFill>
                  <a:srgbClr val="FF0000"/>
                </a:solidFill>
                <a:latin typeface="Verdana" panose="020B0604030504040204" pitchFamily="34" charset="0"/>
              </a:rPr>
              <a:t>Interne</a:t>
            </a:r>
          </a:p>
          <a:p>
            <a:pPr eaLnBrk="1" hangingPunct="1">
              <a:spcBef>
                <a:spcPct val="50000"/>
              </a:spcBef>
              <a:buClrTx/>
              <a:buSzTx/>
              <a:buFontTx/>
              <a:buNone/>
            </a:pPr>
            <a:r>
              <a:rPr lang="fr-FR" altLang="fr-FR" sz="2800">
                <a:solidFill>
                  <a:srgbClr val="FF0000"/>
                </a:solidFill>
                <a:latin typeface="Verdana" panose="020B0604030504040204" pitchFamily="34" charset="0"/>
              </a:rPr>
              <a:t> </a:t>
            </a:r>
          </a:p>
        </p:txBody>
      </p:sp>
      <p:cxnSp>
        <p:nvCxnSpPr>
          <p:cNvPr id="7" name="Connecteur droit 6">
            <a:extLst>
              <a:ext uri="{FF2B5EF4-FFF2-40B4-BE49-F238E27FC236}">
                <a16:creationId xmlns:a16="http://schemas.microsoft.com/office/drawing/2014/main" id="{79785AD1-69DC-4B3A-A523-52063EFBDEF8}"/>
              </a:ext>
            </a:extLst>
          </p:cNvPr>
          <p:cNvCxnSpPr/>
          <p:nvPr/>
        </p:nvCxnSpPr>
        <p:spPr>
          <a:xfrm>
            <a:off x="2667001" y="1143000"/>
            <a:ext cx="7072313"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10244">
                                            <p:txEl>
                                              <p:pRg st="0" end="0"/>
                                            </p:txEl>
                                          </p:spTgt>
                                        </p:tgtEl>
                                        <p:attrNameLst>
                                          <p:attrName>style.visibility</p:attrName>
                                        </p:attrNameLst>
                                      </p:cBhvr>
                                      <p:to>
                                        <p:strVal val="visible"/>
                                      </p:to>
                                    </p:set>
                                    <p:anim calcmode="lin" valueType="num">
                                      <p:cBhvr>
                                        <p:cTn id="13" dur="1000" fill="hold"/>
                                        <p:tgtEl>
                                          <p:spTgt spid="1024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024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024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0245"/>
                                        </p:tgtEl>
                                        <p:attrNameLst>
                                          <p:attrName>style.visibility</p:attrName>
                                        </p:attrNameLst>
                                      </p:cBhvr>
                                      <p:to>
                                        <p:strVal val="visible"/>
                                      </p:to>
                                    </p:set>
                                    <p:anim calcmode="lin" valueType="num">
                                      <p:cBhvr additive="base">
                                        <p:cTn id="20" dur="500" fill="hold"/>
                                        <p:tgtEl>
                                          <p:spTgt spid="10245"/>
                                        </p:tgtEl>
                                        <p:attrNameLst>
                                          <p:attrName>ppt_x</p:attrName>
                                        </p:attrNameLst>
                                      </p:cBhvr>
                                      <p:tavLst>
                                        <p:tav tm="0">
                                          <p:val>
                                            <p:strVal val="#ppt_x"/>
                                          </p:val>
                                        </p:tav>
                                        <p:tav tm="100000">
                                          <p:val>
                                            <p:strVal val="#ppt_x"/>
                                          </p:val>
                                        </p:tav>
                                      </p:tavLst>
                                    </p:anim>
                                    <p:anim calcmode="lin" valueType="num">
                                      <p:cBhvr additive="base">
                                        <p:cTn id="21"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9E2F93A-000E-472D-8F2D-103EC48EB0A7}"/>
              </a:ext>
            </a:extLst>
          </p:cNvPr>
          <p:cNvSpPr>
            <a:spLocks noGrp="1" noChangeArrowheads="1"/>
          </p:cNvSpPr>
          <p:nvPr>
            <p:ph type="title"/>
          </p:nvPr>
        </p:nvSpPr>
        <p:spPr>
          <a:xfrm>
            <a:off x="2063751" y="304801"/>
            <a:ext cx="8035925" cy="963613"/>
          </a:xfrm>
        </p:spPr>
        <p:txBody>
          <a:bodyPr/>
          <a:lstStyle/>
          <a:p>
            <a:pPr eaLnBrk="1" hangingPunct="1"/>
            <a:r>
              <a:rPr lang="fr-FR" altLang="fr-FR" sz="3400">
                <a:solidFill>
                  <a:srgbClr val="993300"/>
                </a:solidFill>
              </a:rPr>
              <a:t>Communication en milieu professionnel</a:t>
            </a:r>
          </a:p>
        </p:txBody>
      </p:sp>
      <p:sp>
        <p:nvSpPr>
          <p:cNvPr id="14339" name="Rectangle 3">
            <a:extLst>
              <a:ext uri="{FF2B5EF4-FFF2-40B4-BE49-F238E27FC236}">
                <a16:creationId xmlns:a16="http://schemas.microsoft.com/office/drawing/2014/main" id="{8D222CFB-8B26-49CD-A50A-57487CA25375}"/>
              </a:ext>
            </a:extLst>
          </p:cNvPr>
          <p:cNvSpPr>
            <a:spLocks noGrp="1" noChangeArrowheads="1"/>
          </p:cNvSpPr>
          <p:nvPr>
            <p:ph idx="1"/>
          </p:nvPr>
        </p:nvSpPr>
        <p:spPr>
          <a:xfrm>
            <a:off x="2063750" y="3284538"/>
            <a:ext cx="8001000" cy="3744912"/>
          </a:xfrm>
        </p:spPr>
        <p:txBody>
          <a:bodyPr/>
          <a:lstStyle/>
          <a:p>
            <a:pPr eaLnBrk="1" hangingPunct="1">
              <a:buFont typeface="Wingdings" panose="05000000000000000000" pitchFamily="2" charset="2"/>
              <a:buNone/>
            </a:pPr>
            <a:endParaRPr lang="fr-FR" altLang="fr-FR"/>
          </a:p>
          <a:p>
            <a:pPr eaLnBrk="1" hangingPunct="1">
              <a:buFont typeface="Wingdings" panose="05000000000000000000" pitchFamily="2" charset="2"/>
              <a:buNone/>
            </a:pPr>
            <a:endParaRPr lang="fr-FR" altLang="fr-FR"/>
          </a:p>
        </p:txBody>
      </p:sp>
      <p:sp>
        <p:nvSpPr>
          <p:cNvPr id="11268" name="Rectangle 6">
            <a:extLst>
              <a:ext uri="{FF2B5EF4-FFF2-40B4-BE49-F238E27FC236}">
                <a16:creationId xmlns:a16="http://schemas.microsoft.com/office/drawing/2014/main" id="{93760DD3-D36C-4BA0-8842-9786145F3703}"/>
              </a:ext>
            </a:extLst>
          </p:cNvPr>
          <p:cNvSpPr>
            <a:spLocks noChangeArrowheads="1"/>
          </p:cNvSpPr>
          <p:nvPr/>
        </p:nvSpPr>
        <p:spPr bwMode="auto">
          <a:xfrm>
            <a:off x="2279650" y="1844675"/>
            <a:ext cx="1758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fr-FR" altLang="fr-FR" sz="3200">
                <a:solidFill>
                  <a:schemeClr val="hlink"/>
                </a:solidFill>
                <a:latin typeface="Verdana" panose="020B0604030504040204" pitchFamily="34" charset="0"/>
              </a:rPr>
              <a:t>Externe</a:t>
            </a:r>
          </a:p>
        </p:txBody>
      </p:sp>
      <p:sp>
        <p:nvSpPr>
          <p:cNvPr id="11269" name="Text Box 7">
            <a:extLst>
              <a:ext uri="{FF2B5EF4-FFF2-40B4-BE49-F238E27FC236}">
                <a16:creationId xmlns:a16="http://schemas.microsoft.com/office/drawing/2014/main" id="{AEA832A7-29CE-47D7-AFAD-E1358D34490C}"/>
              </a:ext>
            </a:extLst>
          </p:cNvPr>
          <p:cNvSpPr txBox="1">
            <a:spLocks noChangeArrowheads="1"/>
          </p:cNvSpPr>
          <p:nvPr/>
        </p:nvSpPr>
        <p:spPr bwMode="auto">
          <a:xfrm>
            <a:off x="2135189" y="2565400"/>
            <a:ext cx="74898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fr-FR" altLang="fr-FR" sz="2400">
                <a:solidFill>
                  <a:schemeClr val="tx1"/>
                </a:solidFill>
                <a:latin typeface="Verdana" panose="020B0604030504040204" pitchFamily="34" charset="0"/>
              </a:rPr>
              <a:t>     Elle s’adresse à l’environnement de l’entreprise elle vise à informer le grand public et les institutions.</a:t>
            </a:r>
          </a:p>
          <a:p>
            <a:pPr eaLnBrk="1" hangingPunct="1">
              <a:spcBef>
                <a:spcPct val="0"/>
              </a:spcBef>
              <a:buClrTx/>
              <a:buSzTx/>
              <a:buFontTx/>
              <a:buNone/>
            </a:pPr>
            <a:r>
              <a:rPr lang="fr-FR" altLang="fr-FR" sz="2400">
                <a:solidFill>
                  <a:schemeClr val="tx1"/>
                </a:solidFill>
                <a:latin typeface="Verdana" panose="020B0604030504040204" pitchFamily="34" charset="0"/>
              </a:rPr>
              <a:t>     Son objectif  est de  renforcer la réputation  de l’entreprise.</a:t>
            </a:r>
          </a:p>
          <a:p>
            <a:pPr eaLnBrk="1" hangingPunct="1">
              <a:spcBef>
                <a:spcPct val="0"/>
              </a:spcBef>
              <a:buClrTx/>
              <a:buSzTx/>
              <a:buFontTx/>
              <a:buNone/>
            </a:pPr>
            <a:r>
              <a:rPr lang="fr-FR" altLang="fr-FR" sz="2400">
                <a:solidFill>
                  <a:schemeClr val="tx1"/>
                </a:solidFill>
                <a:latin typeface="Verdana" panose="020B0604030504040204" pitchFamily="34" charset="0"/>
              </a:rPr>
              <a:t>     Elle comprenne les rapports annuels, les affiches, les  brochures… </a:t>
            </a:r>
          </a:p>
        </p:txBody>
      </p:sp>
      <p:cxnSp>
        <p:nvCxnSpPr>
          <p:cNvPr id="7" name="Connecteur droit 6">
            <a:extLst>
              <a:ext uri="{FF2B5EF4-FFF2-40B4-BE49-F238E27FC236}">
                <a16:creationId xmlns:a16="http://schemas.microsoft.com/office/drawing/2014/main" id="{22ED1EFD-7979-49EA-BCAF-3ACF92314857}"/>
              </a:ext>
            </a:extLst>
          </p:cNvPr>
          <p:cNvCxnSpPr/>
          <p:nvPr/>
        </p:nvCxnSpPr>
        <p:spPr>
          <a:xfrm>
            <a:off x="2667001" y="1143000"/>
            <a:ext cx="7072313"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wedge">
                                      <p:cBhvr>
                                        <p:cTn id="13" dur="2000"/>
                                        <p:tgtEl>
                                          <p:spTgt spid="11268"/>
                                        </p:tgtEl>
                                      </p:cBhvr>
                                    </p:animEffect>
                                  </p:childTnLst>
                                </p:cTn>
                              </p:par>
                              <p:par>
                                <p:cTn id="14" presetID="20" presetClass="entr" presetSubtype="0" fill="hold" nodeType="withEffect">
                                  <p:stCondLst>
                                    <p:cond delay="0"/>
                                  </p:stCondLst>
                                  <p:childTnLst>
                                    <p:set>
                                      <p:cBhvr>
                                        <p:cTn id="15" dur="1" fill="hold">
                                          <p:stCondLst>
                                            <p:cond delay="0"/>
                                          </p:stCondLst>
                                        </p:cTn>
                                        <p:tgtEl>
                                          <p:spTgt spid="11269"/>
                                        </p:tgtEl>
                                        <p:attrNameLst>
                                          <p:attrName>style.visibility</p:attrName>
                                        </p:attrNameLst>
                                      </p:cBhvr>
                                      <p:to>
                                        <p:strVal val="visible"/>
                                      </p:to>
                                    </p:set>
                                    <p:animEffect transition="in" filter="wedge">
                                      <p:cBhvr>
                                        <p:cTn id="16"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8" grpId="0"/>
      <p:bldP spid="112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6671538-FF6B-42D5-8145-6E59D2CE900A}"/>
              </a:ext>
            </a:extLst>
          </p:cNvPr>
          <p:cNvSpPr>
            <a:spLocks noGrp="1" noChangeArrowheads="1"/>
          </p:cNvSpPr>
          <p:nvPr>
            <p:ph type="title"/>
          </p:nvPr>
        </p:nvSpPr>
        <p:spPr>
          <a:xfrm>
            <a:off x="2063750" y="357188"/>
            <a:ext cx="8604250" cy="747712"/>
          </a:xfrm>
        </p:spPr>
        <p:txBody>
          <a:bodyPr/>
          <a:lstStyle/>
          <a:p>
            <a:pPr eaLnBrk="1" hangingPunct="1"/>
            <a:r>
              <a:rPr lang="fr-FR" altLang="fr-FR" sz="3400">
                <a:solidFill>
                  <a:srgbClr val="993300"/>
                </a:solidFill>
              </a:rPr>
              <a:t>Communication en milieu professionnel</a:t>
            </a:r>
          </a:p>
        </p:txBody>
      </p:sp>
      <p:sp>
        <p:nvSpPr>
          <p:cNvPr id="12291" name="Rectangle 3">
            <a:extLst>
              <a:ext uri="{FF2B5EF4-FFF2-40B4-BE49-F238E27FC236}">
                <a16:creationId xmlns:a16="http://schemas.microsoft.com/office/drawing/2014/main" id="{41389B7A-4942-4C89-A818-FFE83969B481}"/>
              </a:ext>
            </a:extLst>
          </p:cNvPr>
          <p:cNvSpPr>
            <a:spLocks noGrp="1" noChangeArrowheads="1"/>
          </p:cNvSpPr>
          <p:nvPr>
            <p:ph idx="1"/>
          </p:nvPr>
        </p:nvSpPr>
        <p:spPr>
          <a:xfrm>
            <a:off x="1919288" y="1844676"/>
            <a:ext cx="8001000" cy="4321175"/>
          </a:xfrm>
        </p:spPr>
        <p:txBody>
          <a:bodyPr/>
          <a:lstStyle/>
          <a:p>
            <a:pPr eaLnBrk="1" hangingPunct="1">
              <a:buFont typeface="Wingdings" panose="05000000000000000000" pitchFamily="2" charset="2"/>
              <a:buNone/>
            </a:pPr>
            <a:r>
              <a:rPr lang="fr-FR" altLang="fr-FR">
                <a:solidFill>
                  <a:schemeClr val="hlink"/>
                </a:solidFill>
                <a:latin typeface="Verdana" panose="020B0604030504040204" pitchFamily="34" charset="0"/>
                <a:cs typeface="Arial" panose="020B0604020202020204" pitchFamily="34" charset="0"/>
              </a:rPr>
              <a:t>   Interne </a:t>
            </a:r>
          </a:p>
          <a:p>
            <a:pPr eaLnBrk="1" hangingPunct="1">
              <a:buFont typeface="Wingdings" panose="05000000000000000000" pitchFamily="2" charset="2"/>
              <a:buNone/>
            </a:pPr>
            <a:r>
              <a:rPr lang="fr-FR" altLang="fr-FR" sz="2000"/>
              <a:t>         Ce type appelé aussi communication organisationnelle correspond à toute information circulant dans l’entreprise.</a:t>
            </a:r>
          </a:p>
          <a:p>
            <a:pPr eaLnBrk="1" hangingPunct="1">
              <a:buFont typeface="Wingdings" panose="05000000000000000000" pitchFamily="2" charset="2"/>
              <a:buNone/>
            </a:pPr>
            <a:r>
              <a:rPr lang="fr-FR" altLang="fr-FR" sz="2000"/>
              <a:t>         Cette communication peut être :</a:t>
            </a:r>
          </a:p>
          <a:p>
            <a:pPr eaLnBrk="1" hangingPunct="1">
              <a:buFont typeface="Wingdings" panose="05000000000000000000" pitchFamily="2" charset="2"/>
              <a:buNone/>
            </a:pPr>
            <a:endParaRPr lang="fr-FR" altLang="fr-FR" sz="2000"/>
          </a:p>
          <a:p>
            <a:pPr eaLnBrk="1" hangingPunct="1">
              <a:buFont typeface="Wingdings" panose="05000000000000000000" pitchFamily="2" charset="2"/>
              <a:buNone/>
            </a:pPr>
            <a:r>
              <a:rPr lang="fr-FR" altLang="fr-FR"/>
              <a:t>                                     </a:t>
            </a:r>
          </a:p>
        </p:txBody>
      </p:sp>
      <p:sp>
        <p:nvSpPr>
          <p:cNvPr id="12292" name="Oval 4">
            <a:extLst>
              <a:ext uri="{FF2B5EF4-FFF2-40B4-BE49-F238E27FC236}">
                <a16:creationId xmlns:a16="http://schemas.microsoft.com/office/drawing/2014/main" id="{1CF687A1-72B6-4FBD-89B8-DBB85AB63B2B}"/>
              </a:ext>
            </a:extLst>
          </p:cNvPr>
          <p:cNvSpPr>
            <a:spLocks noChangeArrowheads="1"/>
          </p:cNvSpPr>
          <p:nvPr/>
        </p:nvSpPr>
        <p:spPr bwMode="auto">
          <a:xfrm>
            <a:off x="2166938" y="3857625"/>
            <a:ext cx="2500312" cy="4333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fr-FR" altLang="fr-FR" sz="1600">
                <a:solidFill>
                  <a:schemeClr val="tx1"/>
                </a:solidFill>
                <a:latin typeface="Verdana" panose="020B0604030504040204" pitchFamily="34" charset="0"/>
              </a:rPr>
              <a:t>  </a:t>
            </a:r>
            <a:r>
              <a:rPr lang="fr-FR" altLang="fr-FR" sz="2000">
                <a:solidFill>
                  <a:schemeClr val="tx1"/>
                </a:solidFill>
                <a:latin typeface="Verdana" panose="020B0604030504040204" pitchFamily="34" charset="0"/>
              </a:rPr>
              <a:t> Officielle</a:t>
            </a:r>
          </a:p>
        </p:txBody>
      </p:sp>
      <p:sp>
        <p:nvSpPr>
          <p:cNvPr id="12293" name="Text Box 6">
            <a:extLst>
              <a:ext uri="{FF2B5EF4-FFF2-40B4-BE49-F238E27FC236}">
                <a16:creationId xmlns:a16="http://schemas.microsoft.com/office/drawing/2014/main" id="{9CD95951-997B-4F8F-B20C-3C5F6C8A5957}"/>
              </a:ext>
            </a:extLst>
          </p:cNvPr>
          <p:cNvSpPr txBox="1">
            <a:spLocks noChangeArrowheads="1"/>
          </p:cNvSpPr>
          <p:nvPr/>
        </p:nvSpPr>
        <p:spPr bwMode="auto">
          <a:xfrm>
            <a:off x="2095501" y="4643439"/>
            <a:ext cx="287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fr-FR" altLang="fr-FR">
                <a:solidFill>
                  <a:schemeClr val="tx1"/>
                </a:solidFill>
                <a:latin typeface="Verdana" panose="020B0604030504040204" pitchFamily="34" charset="0"/>
              </a:rPr>
              <a:t>Réseaux officiels de l’entreprise, réunions, entretiens, manuels</a:t>
            </a:r>
          </a:p>
        </p:txBody>
      </p:sp>
      <p:sp>
        <p:nvSpPr>
          <p:cNvPr id="12294" name="Line 7">
            <a:extLst>
              <a:ext uri="{FF2B5EF4-FFF2-40B4-BE49-F238E27FC236}">
                <a16:creationId xmlns:a16="http://schemas.microsoft.com/office/drawing/2014/main" id="{EBAEC097-F322-4E7E-AD67-37CC10690622}"/>
              </a:ext>
            </a:extLst>
          </p:cNvPr>
          <p:cNvSpPr>
            <a:spLocks noChangeShapeType="1"/>
          </p:cNvSpPr>
          <p:nvPr/>
        </p:nvSpPr>
        <p:spPr bwMode="auto">
          <a:xfrm>
            <a:off x="3309938" y="4286251"/>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295" name="Line 8">
            <a:extLst>
              <a:ext uri="{FF2B5EF4-FFF2-40B4-BE49-F238E27FC236}">
                <a16:creationId xmlns:a16="http://schemas.microsoft.com/office/drawing/2014/main" id="{C8E1A947-D4AB-4B9F-8711-57D385FF0D5F}"/>
              </a:ext>
            </a:extLst>
          </p:cNvPr>
          <p:cNvSpPr>
            <a:spLocks noChangeShapeType="1"/>
          </p:cNvSpPr>
          <p:nvPr/>
        </p:nvSpPr>
        <p:spPr bwMode="auto">
          <a:xfrm>
            <a:off x="8167688" y="435768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296" name="Text Box 9">
            <a:extLst>
              <a:ext uri="{FF2B5EF4-FFF2-40B4-BE49-F238E27FC236}">
                <a16:creationId xmlns:a16="http://schemas.microsoft.com/office/drawing/2014/main" id="{CF1988CE-A53E-4A94-AA2B-02565E2C229E}"/>
              </a:ext>
            </a:extLst>
          </p:cNvPr>
          <p:cNvSpPr txBox="1">
            <a:spLocks noChangeArrowheads="1"/>
          </p:cNvSpPr>
          <p:nvPr/>
        </p:nvSpPr>
        <p:spPr bwMode="auto">
          <a:xfrm>
            <a:off x="6810375" y="4714876"/>
            <a:ext cx="316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fr-FR" altLang="fr-FR">
                <a:solidFill>
                  <a:schemeClr val="tx1"/>
                </a:solidFill>
                <a:latin typeface="Verdana" panose="020B0604030504040204" pitchFamily="34" charset="0"/>
              </a:rPr>
              <a:t>Échanges spontanés et non programmés: se fait à la cafétéria, toilettes…</a:t>
            </a:r>
          </a:p>
        </p:txBody>
      </p:sp>
      <p:sp>
        <p:nvSpPr>
          <p:cNvPr id="12297" name="Oval 4">
            <a:extLst>
              <a:ext uri="{FF2B5EF4-FFF2-40B4-BE49-F238E27FC236}">
                <a16:creationId xmlns:a16="http://schemas.microsoft.com/office/drawing/2014/main" id="{FF2F7829-7D45-410A-8C1C-89D7B019B1CA}"/>
              </a:ext>
            </a:extLst>
          </p:cNvPr>
          <p:cNvSpPr>
            <a:spLocks noChangeArrowheads="1"/>
          </p:cNvSpPr>
          <p:nvPr/>
        </p:nvSpPr>
        <p:spPr bwMode="auto">
          <a:xfrm>
            <a:off x="6881813" y="3857625"/>
            <a:ext cx="2500312" cy="4333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fr-FR" altLang="fr-FR" sz="1600">
                <a:solidFill>
                  <a:schemeClr val="tx1"/>
                </a:solidFill>
                <a:latin typeface="Verdana" panose="020B0604030504040204" pitchFamily="34" charset="0"/>
              </a:rPr>
              <a:t>  </a:t>
            </a:r>
            <a:r>
              <a:rPr lang="fr-FR" altLang="fr-FR" sz="2000">
                <a:solidFill>
                  <a:schemeClr val="tx1"/>
                </a:solidFill>
                <a:latin typeface="Verdana" panose="020B0604030504040204" pitchFamily="34" charset="0"/>
              </a:rPr>
              <a:t> Informelle</a:t>
            </a:r>
          </a:p>
        </p:txBody>
      </p:sp>
      <p:pic>
        <p:nvPicPr>
          <p:cNvPr id="10250" name="Picture 14" descr="C:\Documents and Settings\user\Bureau\oljkgiyhf.bmp">
            <a:extLst>
              <a:ext uri="{FF2B5EF4-FFF2-40B4-BE49-F238E27FC236}">
                <a16:creationId xmlns:a16="http://schemas.microsoft.com/office/drawing/2014/main" id="{5904A9C7-9583-41A5-91E3-BFCD13620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688" y="5715000"/>
            <a:ext cx="2500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6" descr="http://t3.gstatic.com/images?q=tbn:cAwb7m4SmtieKM:http://www.avocat-boddaert.com/gifs/reunion,avocats.jpg">
            <a:hlinkClick r:id="rId4"/>
            <a:extLst>
              <a:ext uri="{FF2B5EF4-FFF2-40B4-BE49-F238E27FC236}">
                <a16:creationId xmlns:a16="http://schemas.microsoft.com/office/drawing/2014/main" id="{9D1D43CD-1619-437B-8158-00C1E30765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572126"/>
            <a:ext cx="235743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a:extLst>
              <a:ext uri="{FF2B5EF4-FFF2-40B4-BE49-F238E27FC236}">
                <a16:creationId xmlns:a16="http://schemas.microsoft.com/office/drawing/2014/main" id="{35B286FA-9113-4982-9663-7468F1723790}"/>
              </a:ext>
            </a:extLst>
          </p:cNvPr>
          <p:cNvCxnSpPr/>
          <p:nvPr/>
        </p:nvCxnSpPr>
        <p:spPr>
          <a:xfrm>
            <a:off x="2667001" y="1143000"/>
            <a:ext cx="7072313"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13" dur="500"/>
                                        <p:tgtEl>
                                          <p:spTgt spid="12291">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6" dur="500"/>
                                        <p:tgtEl>
                                          <p:spTgt spid="12291">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9" dur="500"/>
                                        <p:tgtEl>
                                          <p:spTgt spid="12291">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12292"/>
                                        </p:tgtEl>
                                        <p:attrNameLst>
                                          <p:attrName>style.visibility</p:attrName>
                                        </p:attrNameLst>
                                      </p:cBhvr>
                                      <p:to>
                                        <p:strVal val="visible"/>
                                      </p:to>
                                    </p:set>
                                    <p:anim calcmode="lin" valueType="num">
                                      <p:cBhvr>
                                        <p:cTn id="24" dur="1000" fill="hold"/>
                                        <p:tgtEl>
                                          <p:spTgt spid="12292"/>
                                        </p:tgtEl>
                                        <p:attrNameLst>
                                          <p:attrName>ppt_w</p:attrName>
                                        </p:attrNameLst>
                                      </p:cBhvr>
                                      <p:tavLst>
                                        <p:tav tm="0">
                                          <p:val>
                                            <p:strVal val="#ppt_w*0.70"/>
                                          </p:val>
                                        </p:tav>
                                        <p:tav tm="100000">
                                          <p:val>
                                            <p:strVal val="#ppt_w"/>
                                          </p:val>
                                        </p:tav>
                                      </p:tavLst>
                                    </p:anim>
                                    <p:anim calcmode="lin" valueType="num">
                                      <p:cBhvr>
                                        <p:cTn id="25" dur="1000" fill="hold"/>
                                        <p:tgtEl>
                                          <p:spTgt spid="12292"/>
                                        </p:tgtEl>
                                        <p:attrNameLst>
                                          <p:attrName>ppt_h</p:attrName>
                                        </p:attrNameLst>
                                      </p:cBhvr>
                                      <p:tavLst>
                                        <p:tav tm="0">
                                          <p:val>
                                            <p:strVal val="#ppt_h"/>
                                          </p:val>
                                        </p:tav>
                                        <p:tav tm="100000">
                                          <p:val>
                                            <p:strVal val="#ppt_h"/>
                                          </p:val>
                                        </p:tav>
                                      </p:tavLst>
                                    </p:anim>
                                    <p:animEffect transition="in" filter="fade">
                                      <p:cBhvr>
                                        <p:cTn id="26" dur="1000"/>
                                        <p:tgtEl>
                                          <p:spTgt spid="12292"/>
                                        </p:tgtEl>
                                      </p:cBhvr>
                                    </p:animEffect>
                                  </p:childTnLst>
                                </p:cTn>
                              </p:par>
                              <p:par>
                                <p:cTn id="27" presetID="55" presetClass="entr" presetSubtype="0" fill="hold" nodeType="withEffect">
                                  <p:stCondLst>
                                    <p:cond delay="0"/>
                                  </p:stCondLst>
                                  <p:childTnLst>
                                    <p:set>
                                      <p:cBhvr>
                                        <p:cTn id="28" dur="1" fill="hold">
                                          <p:stCondLst>
                                            <p:cond delay="0"/>
                                          </p:stCondLst>
                                        </p:cTn>
                                        <p:tgtEl>
                                          <p:spTgt spid="12294"/>
                                        </p:tgtEl>
                                        <p:attrNameLst>
                                          <p:attrName>style.visibility</p:attrName>
                                        </p:attrNameLst>
                                      </p:cBhvr>
                                      <p:to>
                                        <p:strVal val="visible"/>
                                      </p:to>
                                    </p:set>
                                    <p:anim calcmode="lin" valueType="num">
                                      <p:cBhvr>
                                        <p:cTn id="29" dur="1000" fill="hold"/>
                                        <p:tgtEl>
                                          <p:spTgt spid="12294"/>
                                        </p:tgtEl>
                                        <p:attrNameLst>
                                          <p:attrName>ppt_w</p:attrName>
                                        </p:attrNameLst>
                                      </p:cBhvr>
                                      <p:tavLst>
                                        <p:tav tm="0">
                                          <p:val>
                                            <p:strVal val="#ppt_w*0.70"/>
                                          </p:val>
                                        </p:tav>
                                        <p:tav tm="100000">
                                          <p:val>
                                            <p:strVal val="#ppt_w"/>
                                          </p:val>
                                        </p:tav>
                                      </p:tavLst>
                                    </p:anim>
                                    <p:anim calcmode="lin" valueType="num">
                                      <p:cBhvr>
                                        <p:cTn id="30" dur="1000" fill="hold"/>
                                        <p:tgtEl>
                                          <p:spTgt spid="12294"/>
                                        </p:tgtEl>
                                        <p:attrNameLst>
                                          <p:attrName>ppt_h</p:attrName>
                                        </p:attrNameLst>
                                      </p:cBhvr>
                                      <p:tavLst>
                                        <p:tav tm="0">
                                          <p:val>
                                            <p:strVal val="#ppt_h"/>
                                          </p:val>
                                        </p:tav>
                                        <p:tav tm="100000">
                                          <p:val>
                                            <p:strVal val="#ppt_h"/>
                                          </p:val>
                                        </p:tav>
                                      </p:tavLst>
                                    </p:anim>
                                    <p:animEffect transition="in" filter="fade">
                                      <p:cBhvr>
                                        <p:cTn id="31" dur="1000"/>
                                        <p:tgtEl>
                                          <p:spTgt spid="12294"/>
                                        </p:tgtEl>
                                      </p:cBhvr>
                                    </p:animEffect>
                                  </p:childTnLst>
                                </p:cTn>
                              </p:par>
                              <p:par>
                                <p:cTn id="32" presetID="55" presetClass="entr" presetSubtype="0" fill="hold" nodeType="withEffect">
                                  <p:stCondLst>
                                    <p:cond delay="0"/>
                                  </p:stCondLst>
                                  <p:childTnLst>
                                    <p:set>
                                      <p:cBhvr>
                                        <p:cTn id="33" dur="1" fill="hold">
                                          <p:stCondLst>
                                            <p:cond delay="0"/>
                                          </p:stCondLst>
                                        </p:cTn>
                                        <p:tgtEl>
                                          <p:spTgt spid="12293"/>
                                        </p:tgtEl>
                                        <p:attrNameLst>
                                          <p:attrName>style.visibility</p:attrName>
                                        </p:attrNameLst>
                                      </p:cBhvr>
                                      <p:to>
                                        <p:strVal val="visible"/>
                                      </p:to>
                                    </p:set>
                                    <p:anim calcmode="lin" valueType="num">
                                      <p:cBhvr>
                                        <p:cTn id="34" dur="1000" fill="hold"/>
                                        <p:tgtEl>
                                          <p:spTgt spid="12293"/>
                                        </p:tgtEl>
                                        <p:attrNameLst>
                                          <p:attrName>ppt_w</p:attrName>
                                        </p:attrNameLst>
                                      </p:cBhvr>
                                      <p:tavLst>
                                        <p:tav tm="0">
                                          <p:val>
                                            <p:strVal val="#ppt_w*0.70"/>
                                          </p:val>
                                        </p:tav>
                                        <p:tav tm="100000">
                                          <p:val>
                                            <p:strVal val="#ppt_w"/>
                                          </p:val>
                                        </p:tav>
                                      </p:tavLst>
                                    </p:anim>
                                    <p:anim calcmode="lin" valueType="num">
                                      <p:cBhvr>
                                        <p:cTn id="35" dur="1000" fill="hold"/>
                                        <p:tgtEl>
                                          <p:spTgt spid="12293"/>
                                        </p:tgtEl>
                                        <p:attrNameLst>
                                          <p:attrName>ppt_h</p:attrName>
                                        </p:attrNameLst>
                                      </p:cBhvr>
                                      <p:tavLst>
                                        <p:tav tm="0">
                                          <p:val>
                                            <p:strVal val="#ppt_h"/>
                                          </p:val>
                                        </p:tav>
                                        <p:tav tm="100000">
                                          <p:val>
                                            <p:strVal val="#ppt_h"/>
                                          </p:val>
                                        </p:tav>
                                      </p:tavLst>
                                    </p:anim>
                                    <p:animEffect transition="in" filter="fade">
                                      <p:cBhvr>
                                        <p:cTn id="36" dur="1000"/>
                                        <p:tgtEl>
                                          <p:spTgt spid="1229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10251"/>
                                        </p:tgtEl>
                                        <p:attrNameLst>
                                          <p:attrName>style.visibility</p:attrName>
                                        </p:attrNameLst>
                                      </p:cBhvr>
                                      <p:to>
                                        <p:strVal val="visible"/>
                                      </p:to>
                                    </p:set>
                                    <p:anim calcmode="lin" valueType="num">
                                      <p:cBhvr>
                                        <p:cTn id="41" dur="1000" fill="hold"/>
                                        <p:tgtEl>
                                          <p:spTgt spid="10251"/>
                                        </p:tgtEl>
                                        <p:attrNameLst>
                                          <p:attrName>ppt_w</p:attrName>
                                        </p:attrNameLst>
                                      </p:cBhvr>
                                      <p:tavLst>
                                        <p:tav tm="0">
                                          <p:val>
                                            <p:strVal val="#ppt_w*0.70"/>
                                          </p:val>
                                        </p:tav>
                                        <p:tav tm="100000">
                                          <p:val>
                                            <p:strVal val="#ppt_w"/>
                                          </p:val>
                                        </p:tav>
                                      </p:tavLst>
                                    </p:anim>
                                    <p:anim calcmode="lin" valueType="num">
                                      <p:cBhvr>
                                        <p:cTn id="42" dur="1000" fill="hold"/>
                                        <p:tgtEl>
                                          <p:spTgt spid="10251"/>
                                        </p:tgtEl>
                                        <p:attrNameLst>
                                          <p:attrName>ppt_h</p:attrName>
                                        </p:attrNameLst>
                                      </p:cBhvr>
                                      <p:tavLst>
                                        <p:tav tm="0">
                                          <p:val>
                                            <p:strVal val="#ppt_h"/>
                                          </p:val>
                                        </p:tav>
                                        <p:tav tm="100000">
                                          <p:val>
                                            <p:strVal val="#ppt_h"/>
                                          </p:val>
                                        </p:tav>
                                      </p:tavLst>
                                    </p:anim>
                                    <p:animEffect transition="in" filter="fade">
                                      <p:cBhvr>
                                        <p:cTn id="43" dur="1000"/>
                                        <p:tgtEl>
                                          <p:spTgt spid="102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nodeType="clickEffect">
                                  <p:stCondLst>
                                    <p:cond delay="0"/>
                                  </p:stCondLst>
                                  <p:childTnLst>
                                    <p:set>
                                      <p:cBhvr>
                                        <p:cTn id="47" dur="1" fill="hold">
                                          <p:stCondLst>
                                            <p:cond delay="0"/>
                                          </p:stCondLst>
                                        </p:cTn>
                                        <p:tgtEl>
                                          <p:spTgt spid="12297"/>
                                        </p:tgtEl>
                                        <p:attrNameLst>
                                          <p:attrName>style.visibility</p:attrName>
                                        </p:attrNameLst>
                                      </p:cBhvr>
                                      <p:to>
                                        <p:strVal val="visible"/>
                                      </p:to>
                                    </p:set>
                                    <p:anim calcmode="lin" valueType="num">
                                      <p:cBhvr>
                                        <p:cTn id="48" dur="1000" fill="hold"/>
                                        <p:tgtEl>
                                          <p:spTgt spid="12297"/>
                                        </p:tgtEl>
                                        <p:attrNameLst>
                                          <p:attrName>ppt_w</p:attrName>
                                        </p:attrNameLst>
                                      </p:cBhvr>
                                      <p:tavLst>
                                        <p:tav tm="0">
                                          <p:val>
                                            <p:strVal val="#ppt_w*0.70"/>
                                          </p:val>
                                        </p:tav>
                                        <p:tav tm="100000">
                                          <p:val>
                                            <p:strVal val="#ppt_w"/>
                                          </p:val>
                                        </p:tav>
                                      </p:tavLst>
                                    </p:anim>
                                    <p:anim calcmode="lin" valueType="num">
                                      <p:cBhvr>
                                        <p:cTn id="49" dur="1000" fill="hold"/>
                                        <p:tgtEl>
                                          <p:spTgt spid="12297"/>
                                        </p:tgtEl>
                                        <p:attrNameLst>
                                          <p:attrName>ppt_h</p:attrName>
                                        </p:attrNameLst>
                                      </p:cBhvr>
                                      <p:tavLst>
                                        <p:tav tm="0">
                                          <p:val>
                                            <p:strVal val="#ppt_h"/>
                                          </p:val>
                                        </p:tav>
                                        <p:tav tm="100000">
                                          <p:val>
                                            <p:strVal val="#ppt_h"/>
                                          </p:val>
                                        </p:tav>
                                      </p:tavLst>
                                    </p:anim>
                                    <p:animEffect transition="in" filter="fade">
                                      <p:cBhvr>
                                        <p:cTn id="50" dur="1000"/>
                                        <p:tgtEl>
                                          <p:spTgt spid="12297"/>
                                        </p:tgtEl>
                                      </p:cBhvr>
                                    </p:animEffect>
                                  </p:childTnLst>
                                </p:cTn>
                              </p:par>
                              <p:par>
                                <p:cTn id="51" presetID="55" presetClass="entr" presetSubtype="0" fill="hold" nodeType="withEffect">
                                  <p:stCondLst>
                                    <p:cond delay="0"/>
                                  </p:stCondLst>
                                  <p:childTnLst>
                                    <p:set>
                                      <p:cBhvr>
                                        <p:cTn id="52" dur="1" fill="hold">
                                          <p:stCondLst>
                                            <p:cond delay="0"/>
                                          </p:stCondLst>
                                        </p:cTn>
                                        <p:tgtEl>
                                          <p:spTgt spid="12295"/>
                                        </p:tgtEl>
                                        <p:attrNameLst>
                                          <p:attrName>style.visibility</p:attrName>
                                        </p:attrNameLst>
                                      </p:cBhvr>
                                      <p:to>
                                        <p:strVal val="visible"/>
                                      </p:to>
                                    </p:set>
                                    <p:anim calcmode="lin" valueType="num">
                                      <p:cBhvr>
                                        <p:cTn id="53" dur="1000" fill="hold"/>
                                        <p:tgtEl>
                                          <p:spTgt spid="12295"/>
                                        </p:tgtEl>
                                        <p:attrNameLst>
                                          <p:attrName>ppt_w</p:attrName>
                                        </p:attrNameLst>
                                      </p:cBhvr>
                                      <p:tavLst>
                                        <p:tav tm="0">
                                          <p:val>
                                            <p:strVal val="#ppt_w*0.70"/>
                                          </p:val>
                                        </p:tav>
                                        <p:tav tm="100000">
                                          <p:val>
                                            <p:strVal val="#ppt_w"/>
                                          </p:val>
                                        </p:tav>
                                      </p:tavLst>
                                    </p:anim>
                                    <p:anim calcmode="lin" valueType="num">
                                      <p:cBhvr>
                                        <p:cTn id="54" dur="1000" fill="hold"/>
                                        <p:tgtEl>
                                          <p:spTgt spid="12295"/>
                                        </p:tgtEl>
                                        <p:attrNameLst>
                                          <p:attrName>ppt_h</p:attrName>
                                        </p:attrNameLst>
                                      </p:cBhvr>
                                      <p:tavLst>
                                        <p:tav tm="0">
                                          <p:val>
                                            <p:strVal val="#ppt_h"/>
                                          </p:val>
                                        </p:tav>
                                        <p:tav tm="100000">
                                          <p:val>
                                            <p:strVal val="#ppt_h"/>
                                          </p:val>
                                        </p:tav>
                                      </p:tavLst>
                                    </p:anim>
                                    <p:animEffect transition="in" filter="fade">
                                      <p:cBhvr>
                                        <p:cTn id="55" dur="1000"/>
                                        <p:tgtEl>
                                          <p:spTgt spid="12295"/>
                                        </p:tgtEl>
                                      </p:cBhvr>
                                    </p:animEffect>
                                  </p:childTnLst>
                                </p:cTn>
                              </p:par>
                              <p:par>
                                <p:cTn id="56" presetID="55" presetClass="entr" presetSubtype="0" fill="hold" nodeType="withEffect">
                                  <p:stCondLst>
                                    <p:cond delay="0"/>
                                  </p:stCondLst>
                                  <p:childTnLst>
                                    <p:set>
                                      <p:cBhvr>
                                        <p:cTn id="57" dur="1" fill="hold">
                                          <p:stCondLst>
                                            <p:cond delay="0"/>
                                          </p:stCondLst>
                                        </p:cTn>
                                        <p:tgtEl>
                                          <p:spTgt spid="12296"/>
                                        </p:tgtEl>
                                        <p:attrNameLst>
                                          <p:attrName>style.visibility</p:attrName>
                                        </p:attrNameLst>
                                      </p:cBhvr>
                                      <p:to>
                                        <p:strVal val="visible"/>
                                      </p:to>
                                    </p:set>
                                    <p:anim calcmode="lin" valueType="num">
                                      <p:cBhvr>
                                        <p:cTn id="58" dur="1000" fill="hold"/>
                                        <p:tgtEl>
                                          <p:spTgt spid="12296"/>
                                        </p:tgtEl>
                                        <p:attrNameLst>
                                          <p:attrName>ppt_w</p:attrName>
                                        </p:attrNameLst>
                                      </p:cBhvr>
                                      <p:tavLst>
                                        <p:tav tm="0">
                                          <p:val>
                                            <p:strVal val="#ppt_w*0.70"/>
                                          </p:val>
                                        </p:tav>
                                        <p:tav tm="100000">
                                          <p:val>
                                            <p:strVal val="#ppt_w"/>
                                          </p:val>
                                        </p:tav>
                                      </p:tavLst>
                                    </p:anim>
                                    <p:anim calcmode="lin" valueType="num">
                                      <p:cBhvr>
                                        <p:cTn id="59" dur="1000" fill="hold"/>
                                        <p:tgtEl>
                                          <p:spTgt spid="12296"/>
                                        </p:tgtEl>
                                        <p:attrNameLst>
                                          <p:attrName>ppt_h</p:attrName>
                                        </p:attrNameLst>
                                      </p:cBhvr>
                                      <p:tavLst>
                                        <p:tav tm="0">
                                          <p:val>
                                            <p:strVal val="#ppt_h"/>
                                          </p:val>
                                        </p:tav>
                                        <p:tav tm="100000">
                                          <p:val>
                                            <p:strVal val="#ppt_h"/>
                                          </p:val>
                                        </p:tav>
                                      </p:tavLst>
                                    </p:anim>
                                    <p:animEffect transition="in" filter="fade">
                                      <p:cBhvr>
                                        <p:cTn id="60" dur="1000"/>
                                        <p:tgtEl>
                                          <p:spTgt spid="1229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5" presetClass="entr" presetSubtype="0" fill="hold" nodeType="clickEffect">
                                  <p:stCondLst>
                                    <p:cond delay="0"/>
                                  </p:stCondLst>
                                  <p:childTnLst>
                                    <p:set>
                                      <p:cBhvr>
                                        <p:cTn id="64" dur="1" fill="hold">
                                          <p:stCondLst>
                                            <p:cond delay="0"/>
                                          </p:stCondLst>
                                        </p:cTn>
                                        <p:tgtEl>
                                          <p:spTgt spid="10250"/>
                                        </p:tgtEl>
                                        <p:attrNameLst>
                                          <p:attrName>style.visibility</p:attrName>
                                        </p:attrNameLst>
                                      </p:cBhvr>
                                      <p:to>
                                        <p:strVal val="visible"/>
                                      </p:to>
                                    </p:set>
                                    <p:anim calcmode="lin" valueType="num">
                                      <p:cBhvr>
                                        <p:cTn id="65" dur="1000" fill="hold"/>
                                        <p:tgtEl>
                                          <p:spTgt spid="10250"/>
                                        </p:tgtEl>
                                        <p:attrNameLst>
                                          <p:attrName>ppt_w</p:attrName>
                                        </p:attrNameLst>
                                      </p:cBhvr>
                                      <p:tavLst>
                                        <p:tav tm="0">
                                          <p:val>
                                            <p:strVal val="#ppt_w*0.70"/>
                                          </p:val>
                                        </p:tav>
                                        <p:tav tm="100000">
                                          <p:val>
                                            <p:strVal val="#ppt_w"/>
                                          </p:val>
                                        </p:tav>
                                      </p:tavLst>
                                    </p:anim>
                                    <p:anim calcmode="lin" valueType="num">
                                      <p:cBhvr>
                                        <p:cTn id="66" dur="1000" fill="hold"/>
                                        <p:tgtEl>
                                          <p:spTgt spid="10250"/>
                                        </p:tgtEl>
                                        <p:attrNameLst>
                                          <p:attrName>ppt_h</p:attrName>
                                        </p:attrNameLst>
                                      </p:cBhvr>
                                      <p:tavLst>
                                        <p:tav tm="0">
                                          <p:val>
                                            <p:strVal val="#ppt_h"/>
                                          </p:val>
                                        </p:tav>
                                        <p:tav tm="100000">
                                          <p:val>
                                            <p:strVal val="#ppt_h"/>
                                          </p:val>
                                        </p:tav>
                                      </p:tavLst>
                                    </p:anim>
                                    <p:animEffect transition="in" filter="fade">
                                      <p:cBhvr>
                                        <p:cTn id="67" dur="1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animBg="1"/>
      <p:bldP spid="12293" grpId="0"/>
      <p:bldP spid="12296" grpId="0"/>
      <p:bldP spid="122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B7C57DC-D71C-4CC0-8996-CEBF0317B08E}"/>
              </a:ext>
            </a:extLst>
          </p:cNvPr>
          <p:cNvSpPr>
            <a:spLocks noGrp="1" noChangeArrowheads="1"/>
          </p:cNvSpPr>
          <p:nvPr>
            <p:ph type="title"/>
          </p:nvPr>
        </p:nvSpPr>
        <p:spPr/>
        <p:txBody>
          <a:bodyPr/>
          <a:lstStyle/>
          <a:p>
            <a:pPr eaLnBrk="1" hangingPunct="1"/>
            <a:endParaRPr lang="fr-FR" altLang="fr-FR"/>
          </a:p>
        </p:txBody>
      </p:sp>
      <p:sp>
        <p:nvSpPr>
          <p:cNvPr id="13315" name="Rectangle 3">
            <a:extLst>
              <a:ext uri="{FF2B5EF4-FFF2-40B4-BE49-F238E27FC236}">
                <a16:creationId xmlns:a16="http://schemas.microsoft.com/office/drawing/2014/main" id="{934DC3E9-7BDD-4D9B-9B93-ADFE9A5B6915}"/>
              </a:ext>
            </a:extLst>
          </p:cNvPr>
          <p:cNvSpPr>
            <a:spLocks noGrp="1" noChangeArrowheads="1"/>
          </p:cNvSpPr>
          <p:nvPr>
            <p:ph idx="1"/>
          </p:nvPr>
        </p:nvSpPr>
        <p:spPr>
          <a:xfrm>
            <a:off x="1524001" y="1844675"/>
            <a:ext cx="6227763" cy="4267200"/>
          </a:xfrm>
        </p:spPr>
        <p:txBody>
          <a:bodyPr/>
          <a:lstStyle/>
          <a:p>
            <a:pPr eaLnBrk="1" hangingPunct="1">
              <a:buFont typeface="Wingdings" panose="05000000000000000000" pitchFamily="2" charset="2"/>
              <a:buNone/>
            </a:pPr>
            <a:r>
              <a:rPr lang="fr-FR" altLang="fr-FR" sz="3600">
                <a:solidFill>
                  <a:srgbClr val="FF0000"/>
                </a:solidFill>
              </a:rPr>
              <a:t>  </a:t>
            </a:r>
          </a:p>
          <a:p>
            <a:pPr algn="ctr" eaLnBrk="1" hangingPunct="1">
              <a:buFont typeface="Wingdings" panose="05000000000000000000" pitchFamily="2" charset="2"/>
              <a:buNone/>
            </a:pPr>
            <a:r>
              <a:rPr lang="fr-FR" altLang="fr-FR" sz="3600">
                <a:solidFill>
                  <a:srgbClr val="FF0000"/>
                </a:solidFill>
              </a:rPr>
              <a:t>    Quelle est l’importance de la communication au sein de l’entreprise</a:t>
            </a:r>
          </a:p>
        </p:txBody>
      </p:sp>
      <p:sp>
        <p:nvSpPr>
          <p:cNvPr id="17412" name="Text Box 4">
            <a:extLst>
              <a:ext uri="{FF2B5EF4-FFF2-40B4-BE49-F238E27FC236}">
                <a16:creationId xmlns:a16="http://schemas.microsoft.com/office/drawing/2014/main" id="{11D61F87-476D-405F-B072-12E43CF029E1}"/>
              </a:ext>
            </a:extLst>
          </p:cNvPr>
          <p:cNvSpPr txBox="1">
            <a:spLocks noChangeArrowheads="1"/>
          </p:cNvSpPr>
          <p:nvPr/>
        </p:nvSpPr>
        <p:spPr bwMode="auto">
          <a:xfrm>
            <a:off x="1919288" y="1341439"/>
            <a:ext cx="8496300"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fr-FR" altLang="fr-FR" sz="3200">
              <a:solidFill>
                <a:schemeClr val="tx1"/>
              </a:solidFill>
              <a:latin typeface="Verdana" panose="020B0604030504040204" pitchFamily="34" charset="0"/>
            </a:endParaRPr>
          </a:p>
        </p:txBody>
      </p:sp>
      <p:sp>
        <p:nvSpPr>
          <p:cNvPr id="17413" name="Text Box 5">
            <a:extLst>
              <a:ext uri="{FF2B5EF4-FFF2-40B4-BE49-F238E27FC236}">
                <a16:creationId xmlns:a16="http://schemas.microsoft.com/office/drawing/2014/main" id="{5838939A-0597-407C-9D19-3227C15686A9}"/>
              </a:ext>
            </a:extLst>
          </p:cNvPr>
          <p:cNvSpPr txBox="1">
            <a:spLocks noChangeArrowheads="1"/>
          </p:cNvSpPr>
          <p:nvPr/>
        </p:nvSpPr>
        <p:spPr bwMode="auto">
          <a:xfrm>
            <a:off x="1847851" y="6092825"/>
            <a:ext cx="8569325"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fr-FR" altLang="fr-FR" sz="3200">
              <a:solidFill>
                <a:schemeClr val="tx1"/>
              </a:solidFill>
              <a:latin typeface="Verdana" panose="020B0604030504040204" pitchFamily="34" charset="0"/>
            </a:endParaRPr>
          </a:p>
        </p:txBody>
      </p:sp>
      <p:pic>
        <p:nvPicPr>
          <p:cNvPr id="13318" name="Picture 8" descr="intero">
            <a:extLst>
              <a:ext uri="{FF2B5EF4-FFF2-40B4-BE49-F238E27FC236}">
                <a16:creationId xmlns:a16="http://schemas.microsoft.com/office/drawing/2014/main" id="{CEE4BF2B-D8E3-4B00-8E96-33FA58D37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8" y="2060576"/>
            <a:ext cx="2057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plus(in)">
                                      <p:cBhvr>
                                        <p:cTn id="17" dur="2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2">
            <a:extLst>
              <a:ext uri="{FF2B5EF4-FFF2-40B4-BE49-F238E27FC236}">
                <a16:creationId xmlns:a16="http://schemas.microsoft.com/office/drawing/2014/main" id="{819D9E6C-419E-4820-8519-480AE119B94A}"/>
              </a:ext>
            </a:extLst>
          </p:cNvPr>
          <p:cNvSpPr>
            <a:spLocks noGrp="1" noChangeArrowheads="1"/>
          </p:cNvSpPr>
          <p:nvPr>
            <p:ph type="title"/>
          </p:nvPr>
        </p:nvSpPr>
        <p:spPr/>
        <p:txBody>
          <a:bodyPr/>
          <a:lstStyle/>
          <a:p>
            <a:pPr eaLnBrk="1" hangingPunct="1"/>
            <a:r>
              <a:rPr lang="fr-FR" altLang="fr-FR" sz="3400">
                <a:solidFill>
                  <a:srgbClr val="CC0000"/>
                </a:solidFill>
              </a:rPr>
              <a:t>L’importance de la communication au sein de l’entreprise</a:t>
            </a:r>
          </a:p>
        </p:txBody>
      </p:sp>
      <p:sp>
        <p:nvSpPr>
          <p:cNvPr id="1038" name="Rectangle 3">
            <a:extLst>
              <a:ext uri="{FF2B5EF4-FFF2-40B4-BE49-F238E27FC236}">
                <a16:creationId xmlns:a16="http://schemas.microsoft.com/office/drawing/2014/main" id="{9EC6A48F-C0F9-47A5-9A53-E808BFE45BC4}"/>
              </a:ext>
            </a:extLst>
          </p:cNvPr>
          <p:cNvSpPr>
            <a:spLocks noGrp="1" noChangeArrowheads="1"/>
          </p:cNvSpPr>
          <p:nvPr>
            <p:ph type="body" sz="half" idx="1"/>
          </p:nvPr>
        </p:nvSpPr>
        <p:spPr/>
        <p:txBody>
          <a:bodyPr/>
          <a:lstStyle/>
          <a:p>
            <a:pPr eaLnBrk="1" hangingPunct="1">
              <a:buFont typeface="Wingdings" panose="05000000000000000000" pitchFamily="2" charset="2"/>
              <a:buNone/>
            </a:pPr>
            <a:endParaRPr lang="fr-FR" altLang="fr-FR" sz="2500"/>
          </a:p>
          <a:p>
            <a:pPr eaLnBrk="1" hangingPunct="1"/>
            <a:endParaRPr lang="fr-FR" altLang="fr-FR" sz="2500"/>
          </a:p>
        </p:txBody>
      </p:sp>
      <p:graphicFrame>
        <p:nvGraphicFramePr>
          <p:cNvPr id="2" name="Diagramme 1">
            <a:extLst>
              <a:ext uri="{FF2B5EF4-FFF2-40B4-BE49-F238E27FC236}">
                <a16:creationId xmlns:a16="http://schemas.microsoft.com/office/drawing/2014/main" id="{A1B8FE9A-6CC2-4CD6-BA4F-7412B79633C2}"/>
              </a:ext>
            </a:extLst>
          </p:cNvPr>
          <p:cNvGraphicFramePr/>
          <p:nvPr/>
        </p:nvGraphicFramePr>
        <p:xfrm>
          <a:off x="2098675" y="2349500"/>
          <a:ext cx="7640638" cy="3665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63" name="Text Box 4">
            <a:extLst>
              <a:ext uri="{FF2B5EF4-FFF2-40B4-BE49-F238E27FC236}">
                <a16:creationId xmlns:a16="http://schemas.microsoft.com/office/drawing/2014/main" id="{FF669BFA-72B2-4BFE-940B-D717C22AEC0F}"/>
              </a:ext>
            </a:extLst>
          </p:cNvPr>
          <p:cNvSpPr txBox="1">
            <a:spLocks noChangeArrowheads="1"/>
          </p:cNvSpPr>
          <p:nvPr/>
        </p:nvSpPr>
        <p:spPr bwMode="auto">
          <a:xfrm>
            <a:off x="2063750" y="1773239"/>
            <a:ext cx="7272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fr-FR" altLang="fr-FR" sz="2000">
                <a:solidFill>
                  <a:schemeClr val="tx1"/>
                </a:solidFill>
                <a:latin typeface="Verdana" panose="020B0604030504040204" pitchFamily="34" charset="0"/>
              </a:rPr>
              <a:t>Elle répond à quatre fonctions essentielles</a:t>
            </a:r>
          </a:p>
        </p:txBody>
      </p:sp>
      <p:cxnSp>
        <p:nvCxnSpPr>
          <p:cNvPr id="6" name="Connecteur droit 5">
            <a:extLst>
              <a:ext uri="{FF2B5EF4-FFF2-40B4-BE49-F238E27FC236}">
                <a16:creationId xmlns:a16="http://schemas.microsoft.com/office/drawing/2014/main" id="{950C497B-F5BE-4596-9264-F4CC9127E70E}"/>
              </a:ext>
            </a:extLst>
          </p:cNvPr>
          <p:cNvCxnSpPr/>
          <p:nvPr/>
        </p:nvCxnSpPr>
        <p:spPr>
          <a:xfrm>
            <a:off x="2667001" y="1428750"/>
            <a:ext cx="7072313"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additive="base">
                                        <p:cTn id="7" dur="500" fill="hold"/>
                                        <p:tgtEl>
                                          <p:spTgt spid="2061"/>
                                        </p:tgtEl>
                                        <p:attrNameLst>
                                          <p:attrName>ppt_x</p:attrName>
                                        </p:attrNameLst>
                                      </p:cBhvr>
                                      <p:tavLst>
                                        <p:tav tm="0">
                                          <p:val>
                                            <p:strVal val="#ppt_x"/>
                                          </p:val>
                                        </p:tav>
                                        <p:tav tm="100000">
                                          <p:val>
                                            <p:strVal val="#ppt_x"/>
                                          </p:val>
                                        </p:tav>
                                      </p:tavLst>
                                    </p:anim>
                                    <p:anim calcmode="lin" valueType="num">
                                      <p:cBhvr additive="base">
                                        <p:cTn id="8" dur="500" fill="hold"/>
                                        <p:tgtEl>
                                          <p:spTgt spid="20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2063"/>
                                        </p:tgtEl>
                                        <p:attrNameLst>
                                          <p:attrName>style.visibility</p:attrName>
                                        </p:attrNameLst>
                                      </p:cBhvr>
                                      <p:to>
                                        <p:strVal val="visible"/>
                                      </p:to>
                                    </p:set>
                                    <p:anim calcmode="lin" valueType="num">
                                      <p:cBhvr>
                                        <p:cTn id="13" dur="1000" fill="hold"/>
                                        <p:tgtEl>
                                          <p:spTgt spid="2063"/>
                                        </p:tgtEl>
                                        <p:attrNameLst>
                                          <p:attrName>ppt_w</p:attrName>
                                        </p:attrNameLst>
                                      </p:cBhvr>
                                      <p:tavLst>
                                        <p:tav tm="0">
                                          <p:val>
                                            <p:strVal val="#ppt_w*0.70"/>
                                          </p:val>
                                        </p:tav>
                                        <p:tav tm="100000">
                                          <p:val>
                                            <p:strVal val="#ppt_w"/>
                                          </p:val>
                                        </p:tav>
                                      </p:tavLst>
                                    </p:anim>
                                    <p:anim calcmode="lin" valueType="num">
                                      <p:cBhvr>
                                        <p:cTn id="14" dur="1000" fill="hold"/>
                                        <p:tgtEl>
                                          <p:spTgt spid="2063"/>
                                        </p:tgtEl>
                                        <p:attrNameLst>
                                          <p:attrName>ppt_h</p:attrName>
                                        </p:attrNameLst>
                                      </p:cBhvr>
                                      <p:tavLst>
                                        <p:tav tm="0">
                                          <p:val>
                                            <p:strVal val="#ppt_h"/>
                                          </p:val>
                                        </p:tav>
                                        <p:tav tm="100000">
                                          <p:val>
                                            <p:strVal val="#ppt_h"/>
                                          </p:val>
                                        </p:tav>
                                      </p:tavLst>
                                    </p:anim>
                                    <p:animEffect transition="in" filter="fade">
                                      <p:cBhvr>
                                        <p:cTn id="15" dur="1000"/>
                                        <p:tgtEl>
                                          <p:spTgt spid="2063"/>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p:bldGraphic spid="2" grpId="0">
        <p:bldAsOne/>
      </p:bldGraphic>
      <p:bldP spid="206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TotalTime>
  <Words>2028</Words>
  <Application>Microsoft Office PowerPoint</Application>
  <PresentationFormat>Grand écran</PresentationFormat>
  <Paragraphs>213</Paragraphs>
  <Slides>35</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Arial</vt:lpstr>
      <vt:lpstr>Calibri</vt:lpstr>
      <vt:lpstr>Garamond</vt:lpstr>
      <vt:lpstr>Segoe UI</vt:lpstr>
      <vt:lpstr>Trebuchet MS</vt:lpstr>
      <vt:lpstr>Verdana</vt:lpstr>
      <vt:lpstr>Wingdings</vt:lpstr>
      <vt:lpstr>Organique</vt:lpstr>
      <vt:lpstr>Chapitre 1 </vt:lpstr>
      <vt:lpstr>Présentation PowerPoint</vt:lpstr>
      <vt:lpstr>   Généralités</vt:lpstr>
      <vt:lpstr>Présentation PowerPoint</vt:lpstr>
      <vt:lpstr>Communication en milieu professionnel</vt:lpstr>
      <vt:lpstr>Communication en milieu professionnel</vt:lpstr>
      <vt:lpstr>Communication en milieu professionnel</vt:lpstr>
      <vt:lpstr>Présentation PowerPoint</vt:lpstr>
      <vt:lpstr>L’importance de la communication au sein de l’entreprise</vt:lpstr>
      <vt:lpstr>Présentation PowerPoint</vt:lpstr>
      <vt:lpstr>Comment peut on diffuser l’information dans l’entreprise?</vt:lpstr>
      <vt:lpstr>Comment peut on diffuser l’information dans l’entreprise?</vt:lpstr>
      <vt:lpstr>    </vt:lpstr>
      <vt:lpstr>        </vt:lpstr>
      <vt:lpstr>Présentation PowerPoint</vt:lpstr>
      <vt:lpstr>Présentation PowerPoint</vt:lpstr>
      <vt:lpstr>L’écoute active</vt:lpstr>
      <vt:lpstr>Suite de la définition </vt:lpstr>
      <vt:lpstr>DESCRIPTION : </vt:lpstr>
      <vt:lpstr>AVANTAGES  </vt:lpstr>
      <vt:lpstr>Présentation PowerPoint</vt:lpstr>
      <vt:lpstr>EFFETS PRODUITS CHEZ L’EMETTEUR  </vt:lpstr>
      <vt:lpstr>Conditions d’efficacité  </vt:lpstr>
      <vt:lpstr>PRATIQUE</vt:lpstr>
      <vt:lpstr>Présentation PowerPoint</vt:lpstr>
      <vt:lpstr>Présentation PowerPoint</vt:lpstr>
      <vt:lpstr>Présentation PowerPoint</vt:lpstr>
      <vt:lpstr>Présentation PowerPoint</vt:lpstr>
      <vt:lpstr>L’écouter d’action </vt:lpstr>
      <vt:lpstr>Les 5 typologies d’écoute </vt:lpstr>
      <vt:lpstr>Écoute active </vt:lpstr>
      <vt:lpstr>Écoute empatique </vt:lpstr>
      <vt:lpstr>Écoute totale </vt:lpstr>
      <vt:lpstr>Écoute systémique </vt:lpstr>
      <vt:lpstr>Écoute enrichie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dc:title>
  <dc:creator>SAMIA RAHMOUN</dc:creator>
  <cp:lastModifiedBy>SAMIA RAHMOUN</cp:lastModifiedBy>
  <cp:revision>1</cp:revision>
  <dcterms:created xsi:type="dcterms:W3CDTF">2023-12-18T21:22:21Z</dcterms:created>
  <dcterms:modified xsi:type="dcterms:W3CDTF">2023-12-18T21:26:17Z</dcterms:modified>
</cp:coreProperties>
</file>