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4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70" r:id="rId15"/>
    <p:sldId id="278" r:id="rId16"/>
    <p:sldId id="272" r:id="rId17"/>
    <p:sldId id="296" r:id="rId18"/>
    <p:sldId id="279" r:id="rId19"/>
    <p:sldId id="273" r:id="rId20"/>
    <p:sldId id="280" r:id="rId21"/>
    <p:sldId id="276" r:id="rId22"/>
    <p:sldId id="274" r:id="rId23"/>
    <p:sldId id="275" r:id="rId24"/>
    <p:sldId id="282" r:id="rId25"/>
    <p:sldId id="284" r:id="rId26"/>
    <p:sldId id="285" r:id="rId27"/>
    <p:sldId id="286" r:id="rId28"/>
    <p:sldId id="287" r:id="rId29"/>
    <p:sldId id="288" r:id="rId30"/>
    <p:sldId id="289" r:id="rId31"/>
    <p:sldId id="291" r:id="rId32"/>
    <p:sldId id="295" r:id="rId3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C042171-5626-4634-8472-2A93D745B5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0B436A5-2E72-47CA-A4AA-89514204EE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90D9620-BC2F-4053-8957-5751770C67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7FF82-3804-4B65-A9EE-8B970B74029F}" type="datetimeFigureOut">
              <a:rPr lang="fr-FR" smtClean="0"/>
              <a:t>15/03/2020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9A2BCDF-FF80-4EFD-B123-8C26824F35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4CEBF6F-4525-45C5-AB42-4D387D43C4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7DE06-6427-4F48-97FC-AA74050CD6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3724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C61590E-4D50-43E6-B7B2-766C9B7A3C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D1F28B7-839B-46C2-B9A8-76B50FDBB5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E94246D-AB24-4123-934B-857FA6672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7FF82-3804-4B65-A9EE-8B970B74029F}" type="datetimeFigureOut">
              <a:rPr lang="fr-FR" smtClean="0"/>
              <a:t>15/03/2020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B3AC171-7288-484E-92B6-85556AE2E8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2643B60-DEDD-43F2-ABD4-CBDEA2BE1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7DE06-6427-4F48-97FC-AA74050CD6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5232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1F50C5F3-9E01-4819-BEA0-0E36B7FDAB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FD0D6FB-FC53-46C5-AEE2-1BCC0BE204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BA33D8D-CB09-449A-8869-9806898C2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7FF82-3804-4B65-A9EE-8B970B74029F}" type="datetimeFigureOut">
              <a:rPr lang="fr-FR" smtClean="0"/>
              <a:t>15/03/2020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6E51AB0-46F1-4CA4-A5AC-A6DC514BE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4DF5EAF-B9C2-4D01-9119-8781C65E66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7DE06-6427-4F48-97FC-AA74050CD6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5398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98536A1-8ECB-4710-9FEE-EDA8009047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4A41262-B66D-4861-BBDE-7BCD9DE3A7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0CB011F-1883-49BE-9149-ABD982C90F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7FF82-3804-4B65-A9EE-8B970B74029F}" type="datetimeFigureOut">
              <a:rPr lang="fr-FR" smtClean="0"/>
              <a:t>15/03/2020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42F0EA3-F37D-4146-BD73-9405458B80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6A9E8A0-8589-4D15-9C73-85BB47866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7DE06-6427-4F48-97FC-AA74050CD6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5022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1F5C2C9-530C-47F4-A720-C2C4A79460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64D1F1F-01C2-47C4-80C6-701C104C85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EC30CFE-2368-4BC4-A5D3-D5B12D02B0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7FF82-3804-4B65-A9EE-8B970B74029F}" type="datetimeFigureOut">
              <a:rPr lang="fr-FR" smtClean="0"/>
              <a:t>15/03/2020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8D70CFE-8352-4825-815F-41306AB377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C6CC30B-2418-49EE-9C90-973E37BEB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7DE06-6427-4F48-97FC-AA74050CD6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480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91B11-3C57-47D0-B1CE-78C25BDC75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8F62407-20EC-4D04-8555-4F4AF49647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F9D5EED-13C5-468B-BE6C-84C941F227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065891C-F670-46CA-989D-5498AF23D1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7FF82-3804-4B65-A9EE-8B970B74029F}" type="datetimeFigureOut">
              <a:rPr lang="fr-FR" smtClean="0"/>
              <a:t>15/03/2020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2F6548B-E1F1-474E-B77A-61673E961C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10673F2-E7FE-48B4-A272-61EDBE038A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7DE06-6427-4F48-97FC-AA74050CD6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1663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DAFB4A-924D-407B-87F3-FA9B3C4B03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20AAA23-3C48-42BE-9974-6EB379EED5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A325528-098F-4A00-8772-7DCE6C769A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70F917C-3DF5-456C-91EA-84A52ADAF3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320A432-F2CC-48CD-BDEF-D850AFB6C2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F9459F57-074E-41B2-80A8-36490D6767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7FF82-3804-4B65-A9EE-8B970B74029F}" type="datetimeFigureOut">
              <a:rPr lang="fr-FR" smtClean="0"/>
              <a:t>15/03/2020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6562C6F-CCEE-4D83-9AC6-5135B41CF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083BFEBC-2863-4739-AC1E-9ABE7A675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7DE06-6427-4F48-97FC-AA74050CD6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750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99AFF2-D9FF-41E4-9C78-8B1920F218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A50DDF6-E88D-4228-9476-3743DACDE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7FF82-3804-4B65-A9EE-8B970B74029F}" type="datetimeFigureOut">
              <a:rPr lang="fr-FR" smtClean="0"/>
              <a:t>15/03/2020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6470194-2D90-4B30-8B06-A288B4A18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25909D8-2E8B-4640-9158-D682B86AC1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7DE06-6427-4F48-97FC-AA74050CD6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242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D3BF8B92-DD67-40A5-AC58-3987CB5788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7FF82-3804-4B65-A9EE-8B970B74029F}" type="datetimeFigureOut">
              <a:rPr lang="fr-FR" smtClean="0"/>
              <a:t>15/03/2020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6A7BBFBD-90E8-44BA-A6ED-54650641E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1FD407F-2C05-444D-8F5B-DC5C657C36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7DE06-6427-4F48-97FC-AA74050CD6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9346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0AD9012-B69A-41A1-A0F7-F966E563D9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8FEC035-CBAA-4803-94E6-3BD51E471B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6A065FB-2F2B-4F19-9005-C5BFC39819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61BEA0C-17AE-4FED-AE09-F8D74601D6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7FF82-3804-4B65-A9EE-8B970B74029F}" type="datetimeFigureOut">
              <a:rPr lang="fr-FR" smtClean="0"/>
              <a:t>15/03/2020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C62784D-135B-4D72-8CCB-35CD8D6CDD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B468A36-CD10-44C8-B94F-9762B609D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7DE06-6427-4F48-97FC-AA74050CD6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3257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745C4E0-177D-49E4-912A-68772E6F9E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85A6D9C6-0458-4501-B246-D61BA840A8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BC5153E-14A3-4992-8E0C-DA7A2B9633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8716798-A8C9-45ED-9B41-BCD243233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7FF82-3804-4B65-A9EE-8B970B74029F}" type="datetimeFigureOut">
              <a:rPr lang="fr-FR" smtClean="0"/>
              <a:t>15/03/2020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21B1167-29B0-4B5F-B482-07C066BC9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293C2ED-A697-4D6B-B012-4A87C1DA5B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7DE06-6427-4F48-97FC-AA74050CD6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5763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C25E248C-83EA-48C9-8642-BD55CC9498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BC26BF3-FF82-4B20-BF2F-94B308BA3F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87A92C-E112-4D18-99C4-C860472069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97FF82-3804-4B65-A9EE-8B970B74029F}" type="datetimeFigureOut">
              <a:rPr lang="fr-FR" smtClean="0"/>
              <a:t>15/03/2020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C3EBBFD-538B-4531-AAE7-A8AF4D673B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0465F03-6CB4-46DA-B073-21AD6C149E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07DE06-6427-4F48-97FC-AA74050CD6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0563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671664" y="2024844"/>
            <a:ext cx="4800600" cy="594066"/>
          </a:xfrm>
          <a:ln w="317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lnSpcReduction="10000"/>
          </a:bodyPr>
          <a:lstStyle/>
          <a:p>
            <a:r>
              <a:rPr lang="fr-FR" sz="1500" b="1" dirty="0"/>
              <a:t>Département d’Informatique</a:t>
            </a:r>
          </a:p>
          <a:p>
            <a:r>
              <a:rPr lang="fr-FR" sz="1500" b="1" dirty="0"/>
              <a:t>Master 1 Modèles Intelligents et Décision (MID)</a:t>
            </a:r>
          </a:p>
        </p:txBody>
      </p:sp>
      <p:pic>
        <p:nvPicPr>
          <p:cNvPr id="1026" name="Picture 2" descr="https://www.univ-tlemcen.dz/assets/img/logo-fr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04013" y="1052736"/>
            <a:ext cx="2500313" cy="928688"/>
          </a:xfrm>
          <a:prstGeom prst="rect">
            <a:avLst/>
          </a:prstGeom>
          <a:noFill/>
        </p:spPr>
      </p:pic>
      <p:sp>
        <p:nvSpPr>
          <p:cNvPr id="5" name="Sous-titre 2"/>
          <p:cNvSpPr txBox="1">
            <a:spLocks/>
          </p:cNvSpPr>
          <p:nvPr/>
        </p:nvSpPr>
        <p:spPr>
          <a:xfrm>
            <a:off x="2909646" y="3104964"/>
            <a:ext cx="6426714" cy="486054"/>
          </a:xfrm>
          <a:prstGeom prst="rect">
            <a:avLst/>
          </a:prstGeom>
          <a:ln w="3175"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lIns="68580" tIns="34290" rIns="68580" bIns="34290" rtlCol="0">
            <a:noAutofit/>
          </a:bodyPr>
          <a:lstStyle/>
          <a:p>
            <a:pPr algn="ctr">
              <a:spcBef>
                <a:spcPct val="20000"/>
              </a:spcBef>
              <a:defRPr/>
            </a:pPr>
            <a:r>
              <a:rPr lang="fr-FR" sz="27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PHP &amp; MySQL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2963654" y="5158500"/>
            <a:ext cx="2442015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350" b="1" dirty="0"/>
              <a:t>Mme Asma SARI née AMRAOUI</a:t>
            </a:r>
          </a:p>
          <a:p>
            <a:r>
              <a:rPr lang="fr-FR" sz="1350" dirty="0"/>
              <a:t>amraoui.asma@gmail.com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7014102" y="5690283"/>
            <a:ext cx="2484276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350" dirty="0"/>
              <a:t>Année universitaire</a:t>
            </a:r>
            <a:r>
              <a:rPr lang="fr-FR" sz="1350"/>
              <a:t>: 2019 - 2020</a:t>
            </a:r>
            <a:endParaRPr lang="fr-FR" sz="1350" dirty="0"/>
          </a:p>
        </p:txBody>
      </p:sp>
      <p:sp>
        <p:nvSpPr>
          <p:cNvPr id="35842" name="AutoShape 2" descr="Résultat de recherche d'images pour &quot;administration réseau&quot;"/>
          <p:cNvSpPr>
            <a:spLocks noChangeAspect="1" noChangeArrowheads="1"/>
          </p:cNvSpPr>
          <p:nvPr/>
        </p:nvSpPr>
        <p:spPr bwMode="auto">
          <a:xfrm>
            <a:off x="2783681" y="748904"/>
            <a:ext cx="228600" cy="228601"/>
          </a:xfrm>
          <a:prstGeom prst="rect">
            <a:avLst/>
          </a:prstGeom>
          <a:noFill/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fr-FR" sz="1350"/>
          </a:p>
        </p:txBody>
      </p:sp>
      <p:pic>
        <p:nvPicPr>
          <p:cNvPr id="4" name="Picture 2" descr="Image associÃ©e">
            <a:extLst>
              <a:ext uri="{FF2B5EF4-FFF2-40B4-BE49-F238E27FC236}">
                <a16:creationId xmlns:a16="http://schemas.microsoft.com/office/drawing/2014/main" id="{1167E558-E908-40AA-9297-6B8EFD6A2F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430" y="3719632"/>
            <a:ext cx="3409167" cy="11363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86" name="Picture 2" descr="RÃ©sultat de recherche d'images pour &quot;php&quot;">
            <a:extLst>
              <a:ext uri="{FF2B5EF4-FFF2-40B4-BE49-F238E27FC236}">
                <a16:creationId xmlns:a16="http://schemas.microsoft.com/office/drawing/2014/main" id="{CB7511B8-B11B-4F0C-8B63-3E21C0B92E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627" y="457159"/>
            <a:ext cx="1927208" cy="10406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E4324D2-64A2-4107-96C7-49A5833ED4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Timestamp &amp; Date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FC219BD-2761-4825-99C6-2F10B34115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C’est un nombre représentant le nombre de secondes écoulées entre le 1er janvier 1970 à 00:00:00 GMT et une certaine date donnée.</a:t>
            </a:r>
          </a:p>
          <a:p>
            <a:pPr>
              <a:buFont typeface="Wingdings" panose="05000000000000000000" pitchFamily="2" charset="2"/>
              <a:buChar char="q"/>
            </a:pPr>
            <a:endParaRPr lang="fr-FR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 Dans le cas du PHP, nous utilisons le timestamp UNIX:  </a:t>
            </a:r>
            <a:r>
              <a:rPr lang="fr-FR" b="1" dirty="0">
                <a:solidFill>
                  <a:srgbClr val="0070C0"/>
                </a:solidFill>
              </a:rPr>
              <a:t>Time()</a:t>
            </a:r>
          </a:p>
          <a:p>
            <a:pPr>
              <a:buFont typeface="Wingdings" panose="05000000000000000000" pitchFamily="2" charset="2"/>
              <a:buChar char="q"/>
            </a:pPr>
            <a:endParaRPr lang="fr-FR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Pour afficher la date: </a:t>
            </a:r>
            <a:r>
              <a:rPr lang="fr-FR" b="1" dirty="0">
                <a:solidFill>
                  <a:srgbClr val="0070C0"/>
                </a:solidFill>
              </a:rPr>
              <a:t>Date()</a:t>
            </a:r>
          </a:p>
        </p:txBody>
      </p:sp>
    </p:spTree>
    <p:extLst>
      <p:ext uri="{BB962C8B-B14F-4D97-AF65-F5344CB8AC3E}">
        <p14:creationId xmlns:p14="http://schemas.microsoft.com/office/powerpoint/2010/main" val="39302123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51BFB32-C826-43B4-B5DD-2E70EC4618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Convertir date FR-EN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0ACC6BF-3053-444B-AFD7-C8A926503A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7170" name="Picture 2" descr="Formatage dâun date en franÃ§ais en PHP">
            <a:extLst>
              <a:ext uri="{FF2B5EF4-FFF2-40B4-BE49-F238E27FC236}">
                <a16:creationId xmlns:a16="http://schemas.microsoft.com/office/drawing/2014/main" id="{972395BE-FB1D-4F41-B05C-80C59BDF186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362" t="20345" r="60071" b="51794"/>
          <a:stretch/>
        </p:blipFill>
        <p:spPr bwMode="auto">
          <a:xfrm>
            <a:off x="3008194" y="1825625"/>
            <a:ext cx="2696570" cy="3226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Formatage dâun date en franÃ§ais en PHP">
            <a:extLst>
              <a:ext uri="{FF2B5EF4-FFF2-40B4-BE49-F238E27FC236}">
                <a16:creationId xmlns:a16="http://schemas.microsoft.com/office/drawing/2014/main" id="{B8AE8673-BA6D-42C7-9C20-694D105C796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45" t="48454" r="60397" b="12077"/>
          <a:stretch/>
        </p:blipFill>
        <p:spPr bwMode="auto">
          <a:xfrm>
            <a:off x="6939061" y="1825625"/>
            <a:ext cx="2604546" cy="38191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Formatage dâun date en franÃ§ais en PHP">
            <a:extLst>
              <a:ext uri="{FF2B5EF4-FFF2-40B4-BE49-F238E27FC236}">
                <a16:creationId xmlns:a16="http://schemas.microsoft.com/office/drawing/2014/main" id="{98B5CF6A-7B5B-4B2E-B691-ED600B0BE0A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61" t="88920" r="3881" b="7332"/>
          <a:stretch/>
        </p:blipFill>
        <p:spPr bwMode="auto">
          <a:xfrm>
            <a:off x="2143458" y="5779686"/>
            <a:ext cx="8345593" cy="3972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56193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1BF9477-45F1-4CC9-936A-B7197BC893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Fichiers PHP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67F7286-8789-4BD2-8554-552BBF796D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fr-FR" dirty="0"/>
              <a:t> Stocker de façon définitive des informations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fr-FR" dirty="0"/>
              <a:t> Offrir une alternative aux bases de données</a:t>
            </a:r>
          </a:p>
          <a:p>
            <a:pPr algn="just">
              <a:buFont typeface="Wingdings" panose="05000000000000000000" pitchFamily="2" charset="2"/>
              <a:buChar char="q"/>
            </a:pPr>
            <a:endParaRPr lang="fr-FR" dirty="0"/>
          </a:p>
        </p:txBody>
      </p:sp>
      <p:pic>
        <p:nvPicPr>
          <p:cNvPr id="4" name="Picture 2" descr="Ouverture et lecture dâun fichier en PHP avec le mode r">
            <a:extLst>
              <a:ext uri="{FF2B5EF4-FFF2-40B4-BE49-F238E27FC236}">
                <a16:creationId xmlns:a16="http://schemas.microsoft.com/office/drawing/2014/main" id="{E6EB0286-9FB8-409C-86E1-6903547AD2A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64" t="29188" b="8609"/>
          <a:stretch/>
        </p:blipFill>
        <p:spPr bwMode="auto">
          <a:xfrm>
            <a:off x="2207243" y="2906973"/>
            <a:ext cx="8492602" cy="35859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164933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6AE5878-D6C3-4D8C-9069-256CB1C2AB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Fichiers PHP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F13884E-6C86-4206-9989-8705DDE382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Pour lire un fichier ligne par ligne en PHP, utiliser la fonction </a:t>
            </a:r>
            <a:r>
              <a:rPr lang="fr-FR" b="1" dirty="0" err="1">
                <a:solidFill>
                  <a:srgbClr val="0070C0"/>
                </a:solidFill>
              </a:rPr>
              <a:t>fgets</a:t>
            </a:r>
            <a:r>
              <a:rPr lang="fr-FR" b="1" dirty="0">
                <a:solidFill>
                  <a:srgbClr val="0070C0"/>
                </a:solidFill>
              </a:rPr>
              <a:t>()</a:t>
            </a:r>
          </a:p>
          <a:p>
            <a:r>
              <a:rPr lang="fr-FR" dirty="0"/>
              <a:t>La fonction </a:t>
            </a:r>
            <a:r>
              <a:rPr lang="fr-FR" b="1" dirty="0" err="1">
                <a:solidFill>
                  <a:srgbClr val="0070C0"/>
                </a:solidFill>
              </a:rPr>
              <a:t>feof</a:t>
            </a:r>
            <a:r>
              <a:rPr lang="fr-FR" b="1" dirty="0">
                <a:solidFill>
                  <a:srgbClr val="0070C0"/>
                </a:solidFill>
              </a:rPr>
              <a:t>() </a:t>
            </a:r>
            <a:r>
              <a:rPr lang="fr-FR" dirty="0"/>
              <a:t>« </a:t>
            </a:r>
            <a:r>
              <a:rPr lang="fr-FR" dirty="0" err="1"/>
              <a:t>eof</a:t>
            </a:r>
            <a:r>
              <a:rPr lang="fr-FR" dirty="0"/>
              <a:t> » signifie « end of the file » va nous permettre de savoir si la fin d’un fichier a été atteinte ou pas.</a:t>
            </a:r>
          </a:p>
        </p:txBody>
      </p:sp>
      <p:pic>
        <p:nvPicPr>
          <p:cNvPr id="9220" name="Picture 4" descr="Utilisation de la fonction PHP feof()">
            <a:extLst>
              <a:ext uri="{FF2B5EF4-FFF2-40B4-BE49-F238E27FC236}">
                <a16:creationId xmlns:a16="http://schemas.microsoft.com/office/drawing/2014/main" id="{1030392D-CD29-407F-BBBC-DE290F82922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28" t="30184" r="6575" b="8850"/>
          <a:stretch/>
        </p:blipFill>
        <p:spPr bwMode="auto">
          <a:xfrm>
            <a:off x="2855790" y="3302758"/>
            <a:ext cx="6509782" cy="3190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45021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F042926-519E-46C7-B488-24E4727076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Variables superglobales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9CDD04B-AB86-4786-AA98-00D7B0BC60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8756176" cy="4351338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fr-FR" dirty="0"/>
              <a:t>Des variables créées automatiquement par le PHP lui-même.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fr-FR" dirty="0"/>
              <a:t>La grande différence avec les variables « classiques » est que les superglobales vont être accessibles n'importe où dans un script, que ce soit dans l'espace global ou local.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fr-FR" dirty="0"/>
              <a:t>Il n’existe que neuf variables superglobales en PHP. 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8712DC88-7F60-4AD0-96D1-0C2FD98A6A8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2910" t="36520" r="59030" b="17994"/>
          <a:stretch/>
        </p:blipFill>
        <p:spPr>
          <a:xfrm>
            <a:off x="9826389" y="1424706"/>
            <a:ext cx="1624083" cy="5153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81578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C64389-E8EE-46CC-881D-3F9B837992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HTTP et PHP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DAD3FF7-9C7D-477E-943D-4B340B2DF6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7000"/>
              </a:lnSpc>
              <a:buFont typeface="Wingdings" panose="05000000000000000000" pitchFamily="2" charset="2"/>
              <a:buChar char="q"/>
            </a:pPr>
            <a:r>
              <a:rPr lang="en-GB" altLang="fr-FR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 </a:t>
            </a:r>
            <a:r>
              <a:rPr lang="en-GB" altLang="fr-FR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en-GB" altLang="fr-FR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un </a:t>
            </a:r>
            <a:r>
              <a:rPr lang="en-GB" altLang="fr-FR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protocole</a:t>
            </a:r>
            <a:r>
              <a:rPr lang="en-GB" altLang="fr-FR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sans </a:t>
            </a:r>
            <a:r>
              <a:rPr lang="en-GB" altLang="fr-FR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état</a:t>
            </a:r>
            <a:endParaRPr lang="en-GB" altLang="fr-FR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7000"/>
              </a:lnSpc>
              <a:buFont typeface="Wingdings" panose="05000000000000000000" pitchFamily="2" charset="2"/>
              <a:buChar char="q"/>
            </a:pPr>
            <a:r>
              <a:rPr lang="en-GB" altLang="fr-FR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 ne se </a:t>
            </a:r>
            <a:r>
              <a:rPr lang="en-GB" altLang="fr-FR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souvient</a:t>
            </a:r>
            <a:r>
              <a:rPr lang="en-GB" altLang="fr-FR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GB" altLang="fr-FR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rien</a:t>
            </a:r>
            <a:r>
              <a:rPr lang="en-GB" altLang="fr-FR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des </a:t>
            </a:r>
            <a:r>
              <a:rPr lang="en-GB" altLang="fr-FR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transferts</a:t>
            </a:r>
            <a:r>
              <a:rPr lang="en-GB" altLang="fr-FR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fr-FR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précédents</a:t>
            </a:r>
            <a:endParaRPr lang="en-GB" altLang="fr-FR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7000"/>
              </a:lnSpc>
              <a:buSzPct val="45000"/>
              <a:buFont typeface="Wingdings" panose="05000000000000000000" pitchFamily="2" charset="2"/>
              <a:buChar char="Ø"/>
            </a:pPr>
            <a:r>
              <a:rPr lang="en-GB" altLang="fr-FR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PHP cookies</a:t>
            </a:r>
          </a:p>
          <a:p>
            <a:pPr lvl="1">
              <a:lnSpc>
                <a:spcPct val="117000"/>
              </a:lnSpc>
              <a:buSzPct val="45000"/>
              <a:buFont typeface="Wingdings" panose="05000000000000000000" pitchFamily="2" charset="2"/>
              <a:buChar char="Ø"/>
            </a:pPr>
            <a:r>
              <a:rPr lang="en-GB" altLang="fr-FR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PHP sessions</a:t>
            </a:r>
            <a:endParaRPr lang="fr-FR" dirty="0"/>
          </a:p>
        </p:txBody>
      </p:sp>
      <p:sp>
        <p:nvSpPr>
          <p:cNvPr id="5" name="AutoShape 3">
            <a:extLst>
              <a:ext uri="{FF2B5EF4-FFF2-40B4-BE49-F238E27FC236}">
                <a16:creationId xmlns:a16="http://schemas.microsoft.com/office/drawing/2014/main" id="{27770820-C6B8-490B-9A79-2D40248805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78278" y="3825828"/>
            <a:ext cx="1439862" cy="1260475"/>
          </a:xfrm>
          <a:prstGeom prst="roundRect">
            <a:avLst>
              <a:gd name="adj" fmla="val 125"/>
            </a:avLst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90000" tIns="56340" rIns="90000" bIns="45000" anchor="ctr" anchorCtr="1"/>
          <a:lstStyle>
            <a:lvl1pPr eaLnBrk="0">
              <a:tabLst>
                <a:tab pos="7239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1pPr>
            <a:lvl2pPr eaLnBrk="0">
              <a:tabLst>
                <a:tab pos="7239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2pPr>
            <a:lvl3pPr eaLnBrk="0">
              <a:tabLst>
                <a:tab pos="7239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3pPr>
            <a:lvl4pPr eaLnBrk="0">
              <a:tabLst>
                <a:tab pos="7239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4pPr>
            <a:lvl5pPr eaLnBrk="0">
              <a:tabLst>
                <a:tab pos="7239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9pPr>
          </a:lstStyle>
          <a:p>
            <a:pPr algn="ctr" eaLnBrk="1"/>
            <a:r>
              <a:rPr lang="en-GB" altLang="fr-FR">
                <a:solidFill>
                  <a:srgbClr val="000000"/>
                </a:solidFill>
              </a:rPr>
              <a:t>HTTP</a:t>
            </a:r>
          </a:p>
          <a:p>
            <a:pPr algn="ctr" eaLnBrk="1"/>
            <a:r>
              <a:rPr lang="en-GB" altLang="fr-FR">
                <a:solidFill>
                  <a:srgbClr val="000000"/>
                </a:solidFill>
              </a:rPr>
              <a:t>server</a:t>
            </a:r>
          </a:p>
        </p:txBody>
      </p:sp>
      <p:sp>
        <p:nvSpPr>
          <p:cNvPr id="6" name="Oval 4">
            <a:extLst>
              <a:ext uri="{FF2B5EF4-FFF2-40B4-BE49-F238E27FC236}">
                <a16:creationId xmlns:a16="http://schemas.microsoft.com/office/drawing/2014/main" id="{57227D17-B4CB-46A6-A437-D6F3B89421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9165" y="4006803"/>
            <a:ext cx="1079500" cy="1079500"/>
          </a:xfrm>
          <a:prstGeom prst="ellipse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90000" tIns="56340" rIns="90000" bIns="45000" anchor="ctr" anchorCtr="1"/>
          <a:lstStyle>
            <a:lvl1pPr eaLnBrk="0">
              <a:tabLst>
                <a:tab pos="7239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1pPr>
            <a:lvl2pPr eaLnBrk="0">
              <a:tabLst>
                <a:tab pos="7239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2pPr>
            <a:lvl3pPr eaLnBrk="0">
              <a:tabLst>
                <a:tab pos="7239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3pPr>
            <a:lvl4pPr eaLnBrk="0">
              <a:tabLst>
                <a:tab pos="7239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4pPr>
            <a:lvl5pPr eaLnBrk="0">
              <a:tabLst>
                <a:tab pos="7239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9pPr>
          </a:lstStyle>
          <a:p>
            <a:pPr algn="ctr" eaLnBrk="1"/>
            <a:r>
              <a:rPr lang="en-GB" altLang="fr-FR" sz="1600">
                <a:solidFill>
                  <a:srgbClr val="000000"/>
                </a:solidFill>
              </a:rPr>
              <a:t>Client</a:t>
            </a:r>
          </a:p>
        </p:txBody>
      </p:sp>
      <p:sp>
        <p:nvSpPr>
          <p:cNvPr id="7" name="Line 5">
            <a:extLst>
              <a:ext uri="{FF2B5EF4-FFF2-40B4-BE49-F238E27FC236}">
                <a16:creationId xmlns:a16="http://schemas.microsoft.com/office/drawing/2014/main" id="{7108F8A6-B2C9-44C4-9E6A-1CAB6C870035}"/>
              </a:ext>
            </a:extLst>
          </p:cNvPr>
          <p:cNvSpPr>
            <a:spLocks noChangeShapeType="1"/>
          </p:cNvSpPr>
          <p:nvPr/>
        </p:nvSpPr>
        <p:spPr bwMode="auto">
          <a:xfrm>
            <a:off x="6679753" y="4546553"/>
            <a:ext cx="900112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8" name="Line 6">
            <a:extLst>
              <a:ext uri="{FF2B5EF4-FFF2-40B4-BE49-F238E27FC236}">
                <a16:creationId xmlns:a16="http://schemas.microsoft.com/office/drawing/2014/main" id="{62AAB08F-A1BF-468C-84E8-D44ED9E0EF5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597078" y="4546553"/>
            <a:ext cx="1982787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C3DA490E-6706-4BA0-8CFE-1383E25CF3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4065" y="5662566"/>
            <a:ext cx="1439863" cy="539750"/>
          </a:xfrm>
          <a:prstGeom prst="rect">
            <a:avLst/>
          </a:prstGeom>
          <a:solidFill>
            <a:srgbClr val="7DA647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0000" tIns="56340" rIns="90000" bIns="45000" anchor="ctr"/>
          <a:lstStyle>
            <a:lvl1pPr eaLnBrk="0">
              <a:tabLst>
                <a:tab pos="7239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1pPr>
            <a:lvl2pPr eaLnBrk="0">
              <a:tabLst>
                <a:tab pos="7239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2pPr>
            <a:lvl3pPr eaLnBrk="0">
              <a:tabLst>
                <a:tab pos="7239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3pPr>
            <a:lvl4pPr eaLnBrk="0">
              <a:tabLst>
                <a:tab pos="7239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4pPr>
            <a:lvl5pPr eaLnBrk="0">
              <a:tabLst>
                <a:tab pos="7239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9pPr>
          </a:lstStyle>
          <a:p>
            <a:pPr algn="ctr" eaLnBrk="1"/>
            <a:r>
              <a:rPr lang="en-GB" altLang="fr-FR">
                <a:solidFill>
                  <a:srgbClr val="000000"/>
                </a:solidFill>
              </a:rPr>
              <a:t>Cookie</a:t>
            </a:r>
          </a:p>
        </p:txBody>
      </p:sp>
      <p:sp>
        <p:nvSpPr>
          <p:cNvPr id="10" name="Line 8">
            <a:extLst>
              <a:ext uri="{FF2B5EF4-FFF2-40B4-BE49-F238E27FC236}">
                <a16:creationId xmlns:a16="http://schemas.microsoft.com/office/drawing/2014/main" id="{C57580DA-964E-47AC-80FB-161912876484}"/>
              </a:ext>
            </a:extLst>
          </p:cNvPr>
          <p:cNvSpPr>
            <a:spLocks noChangeShapeType="1"/>
          </p:cNvSpPr>
          <p:nvPr/>
        </p:nvSpPr>
        <p:spPr bwMode="auto">
          <a:xfrm>
            <a:off x="5058915" y="5086303"/>
            <a:ext cx="1588" cy="5397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1" name="Rectangle 9">
            <a:extLst>
              <a:ext uri="{FF2B5EF4-FFF2-40B4-BE49-F238E27FC236}">
                <a16:creationId xmlns:a16="http://schemas.microsoft.com/office/drawing/2014/main" id="{1D6D64A8-EB7C-45BA-8C7B-CB2901B33C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89653" y="5435553"/>
            <a:ext cx="1260475" cy="539750"/>
          </a:xfrm>
          <a:prstGeom prst="rect">
            <a:avLst/>
          </a:prstGeom>
          <a:solidFill>
            <a:srgbClr val="FF663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0000" tIns="56340" rIns="90000" bIns="45000" anchor="ctr"/>
          <a:lstStyle>
            <a:lvl1pPr eaLnBrk="0">
              <a:tabLst>
                <a:tab pos="7239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1pPr>
            <a:lvl2pPr eaLnBrk="0">
              <a:tabLst>
                <a:tab pos="7239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2pPr>
            <a:lvl3pPr eaLnBrk="0">
              <a:tabLst>
                <a:tab pos="7239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3pPr>
            <a:lvl4pPr eaLnBrk="0">
              <a:tabLst>
                <a:tab pos="7239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4pPr>
            <a:lvl5pPr eaLnBrk="0">
              <a:tabLst>
                <a:tab pos="7239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9pPr>
          </a:lstStyle>
          <a:p>
            <a:pPr algn="ctr" eaLnBrk="1"/>
            <a:r>
              <a:rPr lang="en-GB" altLang="fr-FR">
                <a:solidFill>
                  <a:srgbClr val="000000"/>
                </a:solidFill>
              </a:rPr>
              <a:t>Session</a:t>
            </a:r>
          </a:p>
        </p:txBody>
      </p:sp>
      <p:sp>
        <p:nvSpPr>
          <p:cNvPr id="12" name="Line 10">
            <a:extLst>
              <a:ext uri="{FF2B5EF4-FFF2-40B4-BE49-F238E27FC236}">
                <a16:creationId xmlns:a16="http://schemas.microsoft.com/office/drawing/2014/main" id="{9715E300-42EF-4B3B-BC09-39C53EDF74BA}"/>
              </a:ext>
            </a:extLst>
          </p:cNvPr>
          <p:cNvSpPr>
            <a:spLocks noChangeShapeType="1"/>
          </p:cNvSpPr>
          <p:nvPr/>
        </p:nvSpPr>
        <p:spPr bwMode="auto">
          <a:xfrm>
            <a:off x="9019728" y="4546553"/>
            <a:ext cx="126047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3" name="Line 11">
            <a:extLst>
              <a:ext uri="{FF2B5EF4-FFF2-40B4-BE49-F238E27FC236}">
                <a16:creationId xmlns:a16="http://schemas.microsoft.com/office/drawing/2014/main" id="{F84D5ED6-A2E0-4C4E-B265-9C96B008CF75}"/>
              </a:ext>
            </a:extLst>
          </p:cNvPr>
          <p:cNvSpPr>
            <a:spLocks noChangeShapeType="1"/>
          </p:cNvSpPr>
          <p:nvPr/>
        </p:nvSpPr>
        <p:spPr bwMode="auto">
          <a:xfrm>
            <a:off x="10278615" y="4546553"/>
            <a:ext cx="1588" cy="90011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4" name="Line 12">
            <a:extLst>
              <a:ext uri="{FF2B5EF4-FFF2-40B4-BE49-F238E27FC236}">
                <a16:creationId xmlns:a16="http://schemas.microsoft.com/office/drawing/2014/main" id="{BE0F6198-AE5A-4985-B9B8-DCD4566E29C4}"/>
              </a:ext>
            </a:extLst>
          </p:cNvPr>
          <p:cNvSpPr>
            <a:spLocks noChangeShapeType="1"/>
          </p:cNvSpPr>
          <p:nvPr/>
        </p:nvSpPr>
        <p:spPr bwMode="auto">
          <a:xfrm>
            <a:off x="4158803" y="3646441"/>
            <a:ext cx="1587" cy="270033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5" name="Line 13">
            <a:extLst>
              <a:ext uri="{FF2B5EF4-FFF2-40B4-BE49-F238E27FC236}">
                <a16:creationId xmlns:a16="http://schemas.microsoft.com/office/drawing/2014/main" id="{F70604DD-30F7-4615-8429-4F59B94BCEA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57215" y="3646441"/>
            <a:ext cx="1803400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6" name="Line 14">
            <a:extLst>
              <a:ext uri="{FF2B5EF4-FFF2-40B4-BE49-F238E27FC236}">
                <a16:creationId xmlns:a16="http://schemas.microsoft.com/office/drawing/2014/main" id="{AB0D015E-53F0-473D-8867-466BFAF62B4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959028" y="3644853"/>
            <a:ext cx="1587" cy="270351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7" name="Line 15">
            <a:extLst>
              <a:ext uri="{FF2B5EF4-FFF2-40B4-BE49-F238E27FC236}">
                <a16:creationId xmlns:a16="http://schemas.microsoft.com/office/drawing/2014/main" id="{A8555DE9-4FA3-4C95-8E36-BC162B5CDBDE}"/>
              </a:ext>
            </a:extLst>
          </p:cNvPr>
          <p:cNvSpPr>
            <a:spLocks noChangeShapeType="1"/>
          </p:cNvSpPr>
          <p:nvPr/>
        </p:nvSpPr>
        <p:spPr bwMode="auto">
          <a:xfrm>
            <a:off x="4158803" y="6346778"/>
            <a:ext cx="180022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8" name="Line 16">
            <a:extLst>
              <a:ext uri="{FF2B5EF4-FFF2-40B4-BE49-F238E27FC236}">
                <a16:creationId xmlns:a16="http://schemas.microsoft.com/office/drawing/2014/main" id="{FC649F1B-6DD3-455D-AF82-5B247743A558}"/>
              </a:ext>
            </a:extLst>
          </p:cNvPr>
          <p:cNvSpPr>
            <a:spLocks noChangeShapeType="1"/>
          </p:cNvSpPr>
          <p:nvPr/>
        </p:nvSpPr>
        <p:spPr bwMode="auto">
          <a:xfrm>
            <a:off x="7219503" y="3646441"/>
            <a:ext cx="1587" cy="270033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9" name="Line 17">
            <a:extLst>
              <a:ext uri="{FF2B5EF4-FFF2-40B4-BE49-F238E27FC236}">
                <a16:creationId xmlns:a16="http://schemas.microsoft.com/office/drawing/2014/main" id="{DE75EE17-26CC-4893-B326-577D38A0954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17915" y="3646441"/>
            <a:ext cx="3962400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0" name="Line 18">
            <a:extLst>
              <a:ext uri="{FF2B5EF4-FFF2-40B4-BE49-F238E27FC236}">
                <a16:creationId xmlns:a16="http://schemas.microsoft.com/office/drawing/2014/main" id="{295931BE-2380-4787-9494-7959355A4B7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17915" y="6346778"/>
            <a:ext cx="3962400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1" name="Line 19">
            <a:extLst>
              <a:ext uri="{FF2B5EF4-FFF2-40B4-BE49-F238E27FC236}">
                <a16:creationId xmlns:a16="http://schemas.microsoft.com/office/drawing/2014/main" id="{55ADC3A8-1EBF-484F-9D8C-BED600C7577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178728" y="3644853"/>
            <a:ext cx="1587" cy="270351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66570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8794055-C912-4600-8041-1CE222FDEC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Cookies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F1C71DE-7BD6-4BA6-B38B-C701BC7CE4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fr-FR" dirty="0"/>
              <a:t>Un cookie est un petit fichier ne contenant généralement qu’une information précise, comme un pseudonyme ou un mot de passe.</a:t>
            </a:r>
          </a:p>
          <a:p>
            <a:pPr algn="just">
              <a:buFont typeface="Wingdings" panose="05000000000000000000" pitchFamily="2" charset="2"/>
              <a:buChar char="q"/>
            </a:pPr>
            <a:endParaRPr lang="fr-FR" dirty="0"/>
          </a:p>
          <a:p>
            <a:pPr algn="just">
              <a:buFont typeface="Wingdings" panose="05000000000000000000" pitchFamily="2" charset="2"/>
              <a:buChar char="q"/>
            </a:pPr>
            <a:r>
              <a:rPr lang="fr-FR" dirty="0"/>
              <a:t>Ce petit fichier possède toujours une date d’expiration : les cookies ne sont jamais stockés pour l’éternité.</a:t>
            </a:r>
          </a:p>
          <a:p>
            <a:pPr algn="just">
              <a:buFont typeface="Wingdings" panose="05000000000000000000" pitchFamily="2" charset="2"/>
              <a:buChar char="q"/>
            </a:pPr>
            <a:endParaRPr lang="fr-FR" dirty="0"/>
          </a:p>
          <a:p>
            <a:pPr algn="just">
              <a:buFont typeface="Wingdings" panose="05000000000000000000" pitchFamily="2" charset="2"/>
              <a:buChar char="q"/>
            </a:pPr>
            <a:r>
              <a:rPr lang="fr-FR" dirty="0"/>
              <a:t>Les cookies vont être stockés sur les ordinateurs de vos visiteurs. Ainsi, à tout moment, un utilisateur peut lui même supprimer les cookies de son ordinateur.</a:t>
            </a:r>
          </a:p>
          <a:p>
            <a:pPr marL="0" indent="0" algn="just">
              <a:buNone/>
            </a:pPr>
            <a:endParaRPr lang="fr-FR" dirty="0"/>
          </a:p>
          <a:p>
            <a:pPr algn="just">
              <a:buFont typeface="Wingdings" panose="05000000000000000000" pitchFamily="2" charset="2"/>
              <a:buChar char="q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210642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4789B3E-23AF-4467-B7D8-522EBE5ED9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Cookies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525EFB7-2DFF-483A-8310-C6815440CC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fr-FR" dirty="0"/>
              <a:t>Pour créer un cookie: </a:t>
            </a:r>
            <a:r>
              <a:rPr lang="fr-FR" b="1" dirty="0" err="1">
                <a:solidFill>
                  <a:srgbClr val="0070C0"/>
                </a:solidFill>
              </a:rPr>
              <a:t>setcookie</a:t>
            </a:r>
            <a:r>
              <a:rPr lang="fr-FR" b="1" dirty="0">
                <a:solidFill>
                  <a:srgbClr val="0070C0"/>
                </a:solidFill>
              </a:rPr>
              <a:t>()</a:t>
            </a:r>
          </a:p>
          <a:p>
            <a:pPr algn="just">
              <a:buFont typeface="Wingdings" panose="05000000000000000000" pitchFamily="2" charset="2"/>
              <a:buChar char="q"/>
            </a:pPr>
            <a:endParaRPr lang="fr-FR" b="1" dirty="0">
              <a:solidFill>
                <a:srgbClr val="0070C0"/>
              </a:solidFill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fr-FR" dirty="0"/>
              <a:t>La première particularité de cette fonction est qu’il va falloir l’appeler avant d’écrire tout code HTML pour qu’elle fonctionne.</a:t>
            </a:r>
          </a:p>
          <a:p>
            <a:pPr algn="just">
              <a:buFont typeface="Wingdings" panose="05000000000000000000" pitchFamily="2" charset="2"/>
              <a:buChar char="q"/>
            </a:pPr>
            <a:endParaRPr lang="fr-FR" dirty="0"/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fr-FR" dirty="0"/>
              <a:t>La </a:t>
            </a:r>
            <a:r>
              <a:rPr lang="en-US" altLang="fr-FR" dirty="0" err="1"/>
              <a:t>fonction</a:t>
            </a:r>
            <a:r>
              <a:rPr lang="en-US" altLang="fr-FR" dirty="0"/>
              <a:t> </a:t>
            </a:r>
            <a:r>
              <a:rPr lang="en-US" altLang="fr-FR" dirty="0" err="1"/>
              <a:t>contient</a:t>
            </a:r>
            <a:r>
              <a:rPr lang="en-US" altLang="fr-FR" dirty="0"/>
              <a:t> </a:t>
            </a:r>
            <a:r>
              <a:rPr lang="en-US" altLang="fr-FR" dirty="0" err="1"/>
              <a:t>plusieurs</a:t>
            </a:r>
            <a:r>
              <a:rPr lang="en-US" altLang="fr-FR" dirty="0"/>
              <a:t> arguments:</a:t>
            </a:r>
          </a:p>
          <a:p>
            <a:pPr marL="0" indent="0" algn="ctr">
              <a:buNone/>
            </a:pPr>
            <a:r>
              <a:rPr lang="en-US" altLang="fr-FR" b="1" dirty="0" err="1"/>
              <a:t>setcookie</a:t>
            </a:r>
            <a:r>
              <a:rPr lang="en-US" altLang="fr-FR" b="1" dirty="0"/>
              <a:t>(‘name’ , ‘value’ , expiration , ‘path’ , ‘domain’ , secure);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255583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5CB473A-E6DA-4A8A-8A74-89C565329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370" y="453231"/>
            <a:ext cx="10515600" cy="1325563"/>
          </a:xfrm>
        </p:spPr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Cookies: </a:t>
            </a:r>
            <a:r>
              <a:rPr lang="fr-FR" b="1" dirty="0" err="1">
                <a:solidFill>
                  <a:srgbClr val="0070C0"/>
                </a:solidFill>
              </a:rPr>
              <a:t>setcookie</a:t>
            </a:r>
            <a:r>
              <a:rPr lang="fr-FR" b="1" dirty="0">
                <a:solidFill>
                  <a:srgbClr val="0070C0"/>
                </a:solidFill>
              </a:rPr>
              <a:t>()</a:t>
            </a:r>
            <a:endParaRPr lang="fr-FR" dirty="0">
              <a:solidFill>
                <a:srgbClr val="0070C0"/>
              </a:solidFill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8B4DA31-E659-42FE-BC3C-8E32481C1A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8221106"/>
              </p:ext>
            </p:extLst>
          </p:nvPr>
        </p:nvGraphicFramePr>
        <p:xfrm>
          <a:off x="1392072" y="1255590"/>
          <a:ext cx="10208525" cy="5602410"/>
        </p:xfrm>
        <a:graphic>
          <a:graphicData uri="http://schemas.openxmlformats.org/drawingml/2006/table">
            <a:tbl>
              <a:tblPr/>
              <a:tblGrid>
                <a:gridCol w="20417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668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42462">
                <a:tc>
                  <a:txBody>
                    <a:bodyPr/>
                    <a:lstStyle/>
                    <a:p>
                      <a:pPr algn="ctr" fontAlgn="t"/>
                      <a:r>
                        <a:rPr lang="en-NZ" sz="1600" dirty="0">
                          <a:latin typeface="Arial" pitchFamily="34" charset="0"/>
                          <a:cs typeface="Arial" pitchFamily="34" charset="0"/>
                        </a:rPr>
                        <a:t>Parameter</a:t>
                      </a:r>
                    </a:p>
                  </a:txBody>
                  <a:tcPr marL="16997" marR="16997" marT="16995" marB="16995">
                    <a:lnL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E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NZ" sz="1600">
                          <a:latin typeface="Arial" pitchFamily="34" charset="0"/>
                          <a:cs typeface="Arial" pitchFamily="34" charset="0"/>
                        </a:rPr>
                        <a:t>Description</a:t>
                      </a:r>
                    </a:p>
                  </a:txBody>
                  <a:tcPr marL="16997" marR="16997" marT="16995" marB="16995">
                    <a:lnL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E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2462">
                <a:tc>
                  <a:txBody>
                    <a:bodyPr/>
                    <a:lstStyle/>
                    <a:p>
                      <a:pPr algn="ctr" fontAlgn="t"/>
                      <a:r>
                        <a:rPr lang="en-NZ" sz="1600" b="1">
                          <a:latin typeface="Arial" pitchFamily="34" charset="0"/>
                          <a:cs typeface="Arial" pitchFamily="34" charset="0"/>
                        </a:rPr>
                        <a:t>name</a:t>
                      </a:r>
                    </a:p>
                  </a:txBody>
                  <a:tcPr marL="16997" marR="16997" marT="16995" marB="16995">
                    <a:lnL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NZ" sz="1600" dirty="0">
                          <a:latin typeface="Arial" pitchFamily="34" charset="0"/>
                          <a:cs typeface="Arial" pitchFamily="34" charset="0"/>
                        </a:rPr>
                        <a:t>(Required). Specifies the name of the cookie</a:t>
                      </a:r>
                    </a:p>
                  </a:txBody>
                  <a:tcPr marL="16997" marR="16997" marT="16995" marB="16995">
                    <a:lnL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2462">
                <a:tc>
                  <a:txBody>
                    <a:bodyPr/>
                    <a:lstStyle/>
                    <a:p>
                      <a:pPr algn="ctr" fontAlgn="t"/>
                      <a:r>
                        <a:rPr lang="en-NZ" sz="1600" b="1">
                          <a:latin typeface="Arial" pitchFamily="34" charset="0"/>
                          <a:cs typeface="Arial" pitchFamily="34" charset="0"/>
                        </a:rPr>
                        <a:t>value</a:t>
                      </a:r>
                    </a:p>
                  </a:txBody>
                  <a:tcPr marL="16997" marR="16997" marT="16995" marB="16995">
                    <a:lnL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NZ" sz="1600" dirty="0">
                          <a:latin typeface="Arial" pitchFamily="34" charset="0"/>
                          <a:cs typeface="Arial" pitchFamily="34" charset="0"/>
                        </a:rPr>
                        <a:t>(Required). Specifies the value of the cookie</a:t>
                      </a:r>
                    </a:p>
                  </a:txBody>
                  <a:tcPr marL="16997" marR="16997" marT="16995" marB="16995">
                    <a:lnL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80849">
                <a:tc>
                  <a:txBody>
                    <a:bodyPr/>
                    <a:lstStyle/>
                    <a:p>
                      <a:pPr algn="ctr" fontAlgn="t"/>
                      <a:r>
                        <a:rPr lang="en-NZ" sz="1600" b="1">
                          <a:latin typeface="Arial" pitchFamily="34" charset="0"/>
                          <a:cs typeface="Arial" pitchFamily="34" charset="0"/>
                        </a:rPr>
                        <a:t>expire</a:t>
                      </a:r>
                    </a:p>
                  </a:txBody>
                  <a:tcPr marL="16997" marR="16997" marT="16995" marB="16995">
                    <a:lnL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NZ" sz="1600" dirty="0">
                          <a:latin typeface="Arial" pitchFamily="34" charset="0"/>
                          <a:cs typeface="Arial" pitchFamily="34" charset="0"/>
                        </a:rPr>
                        <a:t>(Optional). Specifies when the cookie expires.</a:t>
                      </a:r>
                    </a:p>
                    <a:p>
                      <a:pPr fontAlgn="t"/>
                      <a:r>
                        <a:rPr lang="en-NZ" sz="1600" dirty="0">
                          <a:latin typeface="Arial" pitchFamily="34" charset="0"/>
                          <a:cs typeface="Arial" pitchFamily="34" charset="0"/>
                        </a:rPr>
                        <a:t>e.g.  </a:t>
                      </a:r>
                      <a:r>
                        <a:rPr lang="en-NZ" sz="1600" b="1" dirty="0">
                          <a:solidFill>
                            <a:srgbClr val="0066FF"/>
                          </a:solidFill>
                          <a:latin typeface="Arial" pitchFamily="34" charset="0"/>
                          <a:cs typeface="Arial" pitchFamily="34" charset="0"/>
                        </a:rPr>
                        <a:t>time()+3600*24*30 </a:t>
                      </a:r>
                      <a:r>
                        <a:rPr lang="en-NZ" sz="1600" dirty="0">
                          <a:latin typeface="Arial" pitchFamily="34" charset="0"/>
                          <a:cs typeface="Arial" pitchFamily="34" charset="0"/>
                        </a:rPr>
                        <a:t>will set the cookie to expire in </a:t>
                      </a:r>
                      <a:r>
                        <a:rPr lang="en-NZ" sz="1600" b="1" dirty="0">
                          <a:solidFill>
                            <a:srgbClr val="0066FF"/>
                          </a:solidFill>
                          <a:latin typeface="Arial" pitchFamily="34" charset="0"/>
                          <a:cs typeface="Arial" pitchFamily="34" charset="0"/>
                        </a:rPr>
                        <a:t>30 days</a:t>
                      </a:r>
                      <a:r>
                        <a:rPr lang="en-NZ" sz="1600" dirty="0">
                          <a:latin typeface="Arial" pitchFamily="34" charset="0"/>
                          <a:cs typeface="Arial" pitchFamily="34" charset="0"/>
                        </a:rPr>
                        <a:t>. </a:t>
                      </a:r>
                    </a:p>
                    <a:p>
                      <a:pPr fontAlgn="t"/>
                      <a:r>
                        <a:rPr lang="en-NZ" sz="1600" dirty="0">
                          <a:latin typeface="Arial" pitchFamily="34" charset="0"/>
                          <a:cs typeface="Arial" pitchFamily="34" charset="0"/>
                        </a:rPr>
                        <a:t>If this parameter is not set, the cookie will expire at the end of the session (when the browser closes).</a:t>
                      </a:r>
                    </a:p>
                  </a:txBody>
                  <a:tcPr marL="16997" marR="16997" marT="16995" marB="16995">
                    <a:lnL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19237">
                <a:tc>
                  <a:txBody>
                    <a:bodyPr/>
                    <a:lstStyle/>
                    <a:p>
                      <a:pPr algn="ctr" fontAlgn="t"/>
                      <a:r>
                        <a:rPr lang="en-NZ" sz="1600" b="1">
                          <a:latin typeface="Arial" pitchFamily="34" charset="0"/>
                          <a:cs typeface="Arial" pitchFamily="34" charset="0"/>
                        </a:rPr>
                        <a:t>path</a:t>
                      </a:r>
                    </a:p>
                  </a:txBody>
                  <a:tcPr marL="16997" marR="16997" marT="16995" marB="16995">
                    <a:lnL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NZ" sz="1600" dirty="0">
                          <a:latin typeface="Arial" pitchFamily="34" charset="0"/>
                          <a:cs typeface="Arial" pitchFamily="34" charset="0"/>
                        </a:rPr>
                        <a:t>(Optional). Specifies the server path of the cookie.</a:t>
                      </a:r>
                    </a:p>
                    <a:p>
                      <a:pPr fontAlgn="t"/>
                      <a:endParaRPr lang="en-NZ" sz="1600" dirty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fontAlgn="t"/>
                      <a:r>
                        <a:rPr lang="en-NZ" sz="1600" dirty="0">
                          <a:latin typeface="Arial" pitchFamily="34" charset="0"/>
                          <a:cs typeface="Arial" pitchFamily="34" charset="0"/>
                        </a:rPr>
                        <a:t>If set to "</a:t>
                      </a:r>
                      <a:r>
                        <a:rPr lang="en-NZ" sz="1600" b="1" dirty="0">
                          <a:solidFill>
                            <a:srgbClr val="0066FF"/>
                          </a:solidFill>
                          <a:latin typeface="Arial" pitchFamily="34" charset="0"/>
                          <a:cs typeface="Arial" pitchFamily="34" charset="0"/>
                        </a:rPr>
                        <a:t>/</a:t>
                      </a:r>
                      <a:r>
                        <a:rPr lang="en-NZ" sz="1600" dirty="0">
                          <a:latin typeface="Arial" pitchFamily="34" charset="0"/>
                          <a:cs typeface="Arial" pitchFamily="34" charset="0"/>
                        </a:rPr>
                        <a:t>", the cookie will be available within the entire domain. </a:t>
                      </a:r>
                    </a:p>
                    <a:p>
                      <a:pPr fontAlgn="t"/>
                      <a:r>
                        <a:rPr lang="en-NZ" sz="1600" dirty="0">
                          <a:latin typeface="Arial" pitchFamily="34" charset="0"/>
                          <a:cs typeface="Arial" pitchFamily="34" charset="0"/>
                        </a:rPr>
                        <a:t>If set to "</a:t>
                      </a:r>
                      <a:r>
                        <a:rPr lang="en-NZ" sz="1600" b="1" dirty="0">
                          <a:solidFill>
                            <a:srgbClr val="0066FF"/>
                          </a:solidFill>
                          <a:latin typeface="Arial" pitchFamily="34" charset="0"/>
                          <a:cs typeface="Arial" pitchFamily="34" charset="0"/>
                        </a:rPr>
                        <a:t>/</a:t>
                      </a:r>
                      <a:r>
                        <a:rPr lang="en-NZ" sz="1600" b="1" dirty="0" err="1">
                          <a:solidFill>
                            <a:srgbClr val="0066FF"/>
                          </a:solidFill>
                          <a:latin typeface="Arial" pitchFamily="34" charset="0"/>
                          <a:cs typeface="Arial" pitchFamily="34" charset="0"/>
                        </a:rPr>
                        <a:t>phptest</a:t>
                      </a:r>
                      <a:r>
                        <a:rPr lang="en-NZ" sz="1600" b="1" dirty="0">
                          <a:solidFill>
                            <a:srgbClr val="0066FF"/>
                          </a:solidFill>
                          <a:latin typeface="Arial" pitchFamily="34" charset="0"/>
                          <a:cs typeface="Arial" pitchFamily="34" charset="0"/>
                        </a:rPr>
                        <a:t>/</a:t>
                      </a:r>
                      <a:r>
                        <a:rPr lang="en-NZ" sz="1600" dirty="0">
                          <a:latin typeface="Arial" pitchFamily="34" charset="0"/>
                          <a:cs typeface="Arial" pitchFamily="34" charset="0"/>
                        </a:rPr>
                        <a:t>", the cookie will only be available within the test directory and all sub-directories of </a:t>
                      </a:r>
                      <a:r>
                        <a:rPr lang="en-NZ" sz="1600" b="1" dirty="0" err="1">
                          <a:solidFill>
                            <a:srgbClr val="0066FF"/>
                          </a:solidFill>
                          <a:latin typeface="Arial" pitchFamily="34" charset="0"/>
                          <a:cs typeface="Arial" pitchFamily="34" charset="0"/>
                        </a:rPr>
                        <a:t>phptest</a:t>
                      </a:r>
                      <a:r>
                        <a:rPr lang="en-NZ" sz="1600" dirty="0">
                          <a:latin typeface="Arial" pitchFamily="34" charset="0"/>
                          <a:cs typeface="Arial" pitchFamily="34" charset="0"/>
                        </a:rPr>
                        <a:t>. </a:t>
                      </a:r>
                    </a:p>
                    <a:p>
                      <a:pPr fontAlgn="t"/>
                      <a:endParaRPr lang="en-NZ" sz="1600" dirty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fontAlgn="t"/>
                      <a:r>
                        <a:rPr lang="en-NZ" sz="1600" dirty="0">
                          <a:latin typeface="Arial" pitchFamily="34" charset="0"/>
                          <a:cs typeface="Arial" pitchFamily="34" charset="0"/>
                        </a:rPr>
                        <a:t>The default value is the current directory that the cookie is being set in.</a:t>
                      </a:r>
                    </a:p>
                  </a:txBody>
                  <a:tcPr marL="16997" marR="16997" marT="16995" marB="16995">
                    <a:lnL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07493">
                <a:tc>
                  <a:txBody>
                    <a:bodyPr/>
                    <a:lstStyle/>
                    <a:p>
                      <a:pPr algn="ctr" fontAlgn="t"/>
                      <a:r>
                        <a:rPr lang="en-NZ" sz="1600" b="1">
                          <a:latin typeface="Arial" pitchFamily="34" charset="0"/>
                          <a:cs typeface="Arial" pitchFamily="34" charset="0"/>
                        </a:rPr>
                        <a:t>domain</a:t>
                      </a:r>
                    </a:p>
                  </a:txBody>
                  <a:tcPr marL="16997" marR="16997" marT="16995" marB="16995">
                    <a:lnL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NZ" sz="1600" dirty="0">
                          <a:latin typeface="Arial" pitchFamily="34" charset="0"/>
                          <a:cs typeface="Arial" pitchFamily="34" charset="0"/>
                        </a:rPr>
                        <a:t>(Optional). Specifies the domain name of the cookie.</a:t>
                      </a:r>
                    </a:p>
                    <a:p>
                      <a:pPr fontAlgn="t"/>
                      <a:r>
                        <a:rPr lang="en-NZ" sz="1600" dirty="0">
                          <a:latin typeface="Arial" pitchFamily="34" charset="0"/>
                          <a:cs typeface="Arial" pitchFamily="34" charset="0"/>
                        </a:rPr>
                        <a:t>To make the cookie available on all </a:t>
                      </a:r>
                      <a:r>
                        <a:rPr lang="en-NZ" sz="1600" dirty="0" err="1">
                          <a:latin typeface="Arial" pitchFamily="34" charset="0"/>
                          <a:cs typeface="Arial" pitchFamily="34" charset="0"/>
                        </a:rPr>
                        <a:t>subdomains</a:t>
                      </a:r>
                      <a:r>
                        <a:rPr lang="en-NZ" sz="1600" dirty="0">
                          <a:latin typeface="Arial" pitchFamily="34" charset="0"/>
                          <a:cs typeface="Arial" pitchFamily="34" charset="0"/>
                        </a:rPr>
                        <a:t> of example.com then you'd set it to ".</a:t>
                      </a:r>
                      <a:r>
                        <a:rPr lang="en-NZ" sz="1600" dirty="0" err="1">
                          <a:latin typeface="Arial" pitchFamily="34" charset="0"/>
                          <a:cs typeface="Arial" pitchFamily="34" charset="0"/>
                        </a:rPr>
                        <a:t>example.com</a:t>
                      </a:r>
                      <a:r>
                        <a:rPr lang="en-NZ" sz="1600" dirty="0">
                          <a:latin typeface="Arial" pitchFamily="34" charset="0"/>
                          <a:cs typeface="Arial" pitchFamily="34" charset="0"/>
                        </a:rPr>
                        <a:t>". </a:t>
                      </a:r>
                    </a:p>
                    <a:p>
                      <a:pPr fontAlgn="t"/>
                      <a:r>
                        <a:rPr lang="en-NZ" sz="1600" dirty="0">
                          <a:latin typeface="Arial" pitchFamily="34" charset="0"/>
                          <a:cs typeface="Arial" pitchFamily="34" charset="0"/>
                        </a:rPr>
                        <a:t>Setting it to www.example.com will make the cookie only available in the www </a:t>
                      </a:r>
                      <a:r>
                        <a:rPr lang="en-NZ" sz="1600" dirty="0" err="1">
                          <a:latin typeface="Arial" pitchFamily="34" charset="0"/>
                          <a:cs typeface="Arial" pitchFamily="34" charset="0"/>
                        </a:rPr>
                        <a:t>subdomain</a:t>
                      </a:r>
                      <a:endParaRPr lang="en-NZ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997" marR="16997" marT="16995" marB="16995">
                    <a:lnL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96686">
                <a:tc>
                  <a:txBody>
                    <a:bodyPr/>
                    <a:lstStyle/>
                    <a:p>
                      <a:pPr algn="ctr" fontAlgn="t"/>
                      <a:r>
                        <a:rPr lang="en-NZ" sz="1600" b="1" dirty="0">
                          <a:latin typeface="Arial" pitchFamily="34" charset="0"/>
                          <a:cs typeface="Arial" pitchFamily="34" charset="0"/>
                        </a:rPr>
                        <a:t>secure</a:t>
                      </a:r>
                    </a:p>
                  </a:txBody>
                  <a:tcPr marL="16997" marR="16997" marT="16995" marB="16995">
                    <a:lnL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NZ" sz="1600" dirty="0">
                          <a:latin typeface="Arial" pitchFamily="34" charset="0"/>
                          <a:cs typeface="Arial" pitchFamily="34" charset="0"/>
                        </a:rPr>
                        <a:t>(Optional). Specifies whether or not the cookie should only be transmitted over a secure </a:t>
                      </a:r>
                      <a:r>
                        <a:rPr lang="en-NZ" sz="1600" b="1" dirty="0">
                          <a:solidFill>
                            <a:srgbClr val="0066FF"/>
                          </a:solidFill>
                          <a:latin typeface="Arial" pitchFamily="34" charset="0"/>
                          <a:cs typeface="Arial" pitchFamily="34" charset="0"/>
                        </a:rPr>
                        <a:t>HTTPS</a:t>
                      </a:r>
                      <a:r>
                        <a:rPr lang="en-NZ" sz="1600" dirty="0">
                          <a:latin typeface="Arial" pitchFamily="34" charset="0"/>
                          <a:cs typeface="Arial" pitchFamily="34" charset="0"/>
                        </a:rPr>
                        <a:t> connection. </a:t>
                      </a:r>
                    </a:p>
                    <a:p>
                      <a:pPr fontAlgn="t"/>
                      <a:r>
                        <a:rPr lang="en-NZ" sz="1600" b="1" dirty="0">
                          <a:latin typeface="Arial" pitchFamily="34" charset="0"/>
                          <a:cs typeface="Arial" pitchFamily="34" charset="0"/>
                        </a:rPr>
                        <a:t>TRUE</a:t>
                      </a:r>
                      <a:r>
                        <a:rPr lang="en-NZ" sz="1600" dirty="0">
                          <a:latin typeface="Arial" pitchFamily="34" charset="0"/>
                          <a:cs typeface="Arial" pitchFamily="34" charset="0"/>
                        </a:rPr>
                        <a:t> indicates that the </a:t>
                      </a:r>
                      <a:r>
                        <a:rPr lang="en-NZ" sz="1600" u="sng" dirty="0">
                          <a:latin typeface="Arial" pitchFamily="34" charset="0"/>
                          <a:cs typeface="Arial" pitchFamily="34" charset="0"/>
                        </a:rPr>
                        <a:t>cookie will only be set </a:t>
                      </a:r>
                      <a:r>
                        <a:rPr lang="en-NZ" sz="1600" dirty="0">
                          <a:latin typeface="Arial" pitchFamily="34" charset="0"/>
                          <a:cs typeface="Arial" pitchFamily="34" charset="0"/>
                        </a:rPr>
                        <a:t>if a secure connection exists. Default is </a:t>
                      </a:r>
                      <a:r>
                        <a:rPr lang="en-NZ" sz="1600" b="1" dirty="0">
                          <a:latin typeface="Arial" pitchFamily="34" charset="0"/>
                          <a:cs typeface="Arial" pitchFamily="34" charset="0"/>
                        </a:rPr>
                        <a:t>FALSE</a:t>
                      </a:r>
                      <a:r>
                        <a:rPr lang="en-NZ" sz="1600" dirty="0"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</a:p>
                  </a:txBody>
                  <a:tcPr marL="16997" marR="16997" marT="16995" marB="16995">
                    <a:lnL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63982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AFFDEEF-D468-4D8C-95DF-DA0EF0864B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Cookies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60FA0F2-9AD7-491A-A215-58FD17CAAD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fr-FR" dirty="0"/>
              <a:t>Pour récupérer la valeur d’un cookie:  </a:t>
            </a:r>
            <a:r>
              <a:rPr lang="fr-FR" b="1" dirty="0">
                <a:solidFill>
                  <a:srgbClr val="0070C0"/>
                </a:solidFill>
              </a:rPr>
              <a:t>$_COOKIE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fr-FR" dirty="0"/>
              <a:t>Cette superglobale stocke un tableau contenant les valeurs des différents cookies définis dans un script. On peut accéder à la valeur d'un cookie en particulier en renseignant le nom du cookie en clef de ce tableau.</a:t>
            </a:r>
          </a:p>
          <a:p>
            <a:pPr algn="just">
              <a:buFont typeface="Wingdings" panose="05000000000000000000" pitchFamily="2" charset="2"/>
              <a:buChar char="q"/>
            </a:pPr>
            <a:endParaRPr lang="fr-FR" dirty="0"/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7E9E88B8-1BDE-442C-9C74-5D6B18504A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83397" y="4231327"/>
            <a:ext cx="7456488" cy="1435100"/>
          </a:xfrm>
          <a:prstGeom prst="rect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000" tIns="71748" rIns="90000" bIns="46800">
            <a:spAutoFit/>
          </a:bodyPr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9pPr>
          </a:lstStyle>
          <a:p>
            <a:pPr eaLnBrk="1">
              <a:lnSpc>
                <a:spcPct val="89000"/>
              </a:lnSpc>
            </a:pPr>
            <a:r>
              <a:rPr lang="en-US" altLang="fr-FR" sz="240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&lt;?php</a:t>
            </a:r>
          </a:p>
          <a:p>
            <a:pPr eaLnBrk="1">
              <a:lnSpc>
                <a:spcPct val="89000"/>
              </a:lnSpc>
            </a:pPr>
            <a:r>
              <a:rPr lang="en-US" altLang="fr-FR" sz="240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setcookie(</a:t>
            </a:r>
            <a:r>
              <a:rPr lang="en-US" altLang="fr-FR" sz="240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"MyCookie"</a:t>
            </a:r>
            <a:r>
              <a:rPr lang="en-US" altLang="fr-FR" sz="240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    </a:t>
            </a:r>
            <a:r>
              <a:rPr lang="en-US" altLang="fr-FR" sz="24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$value</a:t>
            </a:r>
            <a:r>
              <a:rPr lang="en-US" altLang="fr-FR" sz="240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time()+3600*24);</a:t>
            </a:r>
          </a:p>
          <a:p>
            <a:pPr eaLnBrk="1">
              <a:lnSpc>
                <a:spcPct val="89000"/>
              </a:lnSpc>
            </a:pPr>
            <a:r>
              <a:rPr lang="en-US" altLang="fr-FR" sz="240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setcookie(</a:t>
            </a:r>
            <a:r>
              <a:rPr lang="en-US" altLang="fr-FR" sz="240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"AnotherCookie"</a:t>
            </a:r>
            <a:r>
              <a:rPr lang="en-US" altLang="fr-FR" sz="240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fr-FR" sz="24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$value</a:t>
            </a:r>
            <a:r>
              <a:rPr lang="en-US" altLang="fr-FR" sz="240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time()+3600);</a:t>
            </a:r>
          </a:p>
          <a:p>
            <a:pPr eaLnBrk="1">
              <a:lnSpc>
                <a:spcPct val="89000"/>
              </a:lnSpc>
            </a:pPr>
            <a:r>
              <a:rPr lang="en-US" altLang="fr-FR" sz="240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?&gt;</a:t>
            </a:r>
          </a:p>
        </p:txBody>
      </p:sp>
    </p:spTree>
    <p:extLst>
      <p:ext uri="{BB962C8B-B14F-4D97-AF65-F5344CB8AC3E}">
        <p14:creationId xmlns:p14="http://schemas.microsoft.com/office/powerpoint/2010/main" val="4276121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2BC08D4-5851-4690-9971-2CB18ED1F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PHP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B0EDE6E-47E2-4353-9D6F-62194B4C75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fr-FR" dirty="0" err="1"/>
              <a:t>Hypertext</a:t>
            </a:r>
            <a:r>
              <a:rPr lang="fr-FR" dirty="0"/>
              <a:t> </a:t>
            </a:r>
            <a:r>
              <a:rPr lang="fr-FR" dirty="0" err="1"/>
              <a:t>Preprocessor</a:t>
            </a:r>
            <a:endParaRPr lang="fr-FR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Langage de script coté serveur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CA" dirty="0"/>
              <a:t>Open source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CA" dirty="0"/>
              <a:t>Créé en 1994</a:t>
            </a:r>
            <a:endParaRPr lang="fr-FR" dirty="0"/>
          </a:p>
        </p:txBody>
      </p:sp>
      <p:pic>
        <p:nvPicPr>
          <p:cNvPr id="15362" name="Picture 2" descr="RÃ©sultat de recherche d'images pour &quot;php&quot;">
            <a:extLst>
              <a:ext uri="{FF2B5EF4-FFF2-40B4-BE49-F238E27FC236}">
                <a16:creationId xmlns:a16="http://schemas.microsoft.com/office/drawing/2014/main" id="{5CB6BEE3-58D4-4C62-91FC-642A43EF29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8972" y="130175"/>
            <a:ext cx="2705100" cy="1695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74789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EB7B64C-C410-4B11-9CC4-72EADA9461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fr-FR" b="1" dirty="0" err="1">
                <a:solidFill>
                  <a:srgbClr val="C00000"/>
                </a:solidFill>
              </a:rPr>
              <a:t>Où</a:t>
            </a:r>
            <a:r>
              <a:rPr lang="en-GB" altLang="fr-FR" b="1" dirty="0">
                <a:solidFill>
                  <a:srgbClr val="C00000"/>
                </a:solidFill>
              </a:rPr>
              <a:t> </a:t>
            </a:r>
            <a:r>
              <a:rPr lang="en-GB" altLang="fr-FR" b="1" dirty="0" err="1">
                <a:solidFill>
                  <a:srgbClr val="C00000"/>
                </a:solidFill>
              </a:rPr>
              <a:t>sont</a:t>
            </a:r>
            <a:r>
              <a:rPr lang="en-GB" altLang="fr-FR" b="1" dirty="0">
                <a:solidFill>
                  <a:srgbClr val="C00000"/>
                </a:solidFill>
              </a:rPr>
              <a:t> </a:t>
            </a:r>
            <a:r>
              <a:rPr lang="en-GB" altLang="fr-FR" b="1" dirty="0" err="1">
                <a:solidFill>
                  <a:srgbClr val="C00000"/>
                </a:solidFill>
              </a:rPr>
              <a:t>stockés</a:t>
            </a:r>
            <a:r>
              <a:rPr lang="en-GB" altLang="fr-FR" b="1" dirty="0">
                <a:solidFill>
                  <a:srgbClr val="C00000"/>
                </a:solidFill>
              </a:rPr>
              <a:t> les cookies</a:t>
            </a:r>
            <a:endParaRPr lang="fr-FR" b="1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2627CB8-0B03-4122-ABE5-7CBE26A59E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31800" indent="-323850"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fr-FR" dirty="0" err="1"/>
              <a:t>Dépend</a:t>
            </a:r>
            <a:r>
              <a:rPr lang="en-GB" altLang="fr-FR" dirty="0"/>
              <a:t> du </a:t>
            </a:r>
            <a:r>
              <a:rPr lang="en-GB" altLang="fr-FR" dirty="0" err="1"/>
              <a:t>navigateur</a:t>
            </a:r>
            <a:endParaRPr lang="en-GB" altLang="fr-FR" dirty="0"/>
          </a:p>
          <a:p>
            <a:pPr marL="565150" indent="-457200">
              <a:buSzPct val="45000"/>
              <a:buFont typeface="Wingdings" panose="05000000000000000000" pitchFamily="2" charset="2"/>
              <a:buChar char="Ø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fr-FR" dirty="0"/>
              <a:t>Sur Chrome:</a:t>
            </a:r>
          </a:p>
          <a:p>
            <a:endParaRPr lang="fr-FR" dirty="0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F6F674D-4EEE-4403-835C-0785C8D7BC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8172" y="2700980"/>
            <a:ext cx="8639033" cy="160043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3C4043"/>
                </a:solidFill>
                <a:effectLst/>
                <a:latin typeface="Roboto"/>
              </a:rPr>
              <a:t>Dans l'angle supérieur droit, cliquez sur Plus                 Paramètres.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2"/>
              <a:tabLst/>
            </a:pP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3C4043"/>
                </a:solidFill>
                <a:effectLst/>
                <a:latin typeface="Roboto"/>
              </a:rPr>
              <a:t>En bas, cliquez sur Paramètres avancés.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3"/>
              <a:tabLst/>
            </a:pP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3C4043"/>
                </a:solidFill>
                <a:effectLst/>
                <a:latin typeface="Roboto"/>
              </a:rPr>
              <a:t>Dans la section "Confidentialité et sécurité", cliquez sur Paramètres de site.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4"/>
              <a:tabLst/>
            </a:pP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3C4043"/>
                </a:solidFill>
                <a:effectLst/>
                <a:latin typeface="Roboto"/>
              </a:rPr>
              <a:t>Cliquez sur Cookies         Afficher l'ensemble des cookies et données de sites         Tout supprimer.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5"/>
              <a:tabLst/>
            </a:pP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3C4043"/>
                </a:solidFill>
                <a:effectLst/>
                <a:latin typeface="Roboto"/>
              </a:rPr>
              <a:t>Confirmez la suppression en cliquant sur Tout effacer.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7415" name="Picture 7" descr="Plus">
            <a:extLst>
              <a:ext uri="{FF2B5EF4-FFF2-40B4-BE49-F238E27FC236}">
                <a16:creationId xmlns:a16="http://schemas.microsoft.com/office/drawing/2014/main" id="{82E863D3-0F8F-4596-831C-48F5E02F74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8750" y="-381000"/>
            <a:ext cx="171450" cy="171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16" name="Picture 8" descr="puis">
            <a:extLst>
              <a:ext uri="{FF2B5EF4-FFF2-40B4-BE49-F238E27FC236}">
                <a16:creationId xmlns:a16="http://schemas.microsoft.com/office/drawing/2014/main" id="{71F80E09-9087-4064-A72E-6C25398BCF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8150" y="-381000"/>
            <a:ext cx="171450" cy="171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17" name="Picture 9" descr="puis">
            <a:extLst>
              <a:ext uri="{FF2B5EF4-FFF2-40B4-BE49-F238E27FC236}">
                <a16:creationId xmlns:a16="http://schemas.microsoft.com/office/drawing/2014/main" id="{7C831FB4-20C3-4E8A-A046-E6B172FD69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5088" y="76200"/>
            <a:ext cx="171450" cy="171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18" name="Picture 10" descr="puis">
            <a:extLst>
              <a:ext uri="{FF2B5EF4-FFF2-40B4-BE49-F238E27FC236}">
                <a16:creationId xmlns:a16="http://schemas.microsoft.com/office/drawing/2014/main" id="{A78656D4-D4B1-4B57-8C27-BE6834E3CC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1838" y="76200"/>
            <a:ext cx="171450" cy="171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36336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F9433F3-317A-4004-A3A6-78166A72A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Cookies: </a:t>
            </a:r>
            <a:r>
              <a:rPr lang="fr-FR" b="1" dirty="0">
                <a:solidFill>
                  <a:srgbClr val="0070C0"/>
                </a:solidFill>
              </a:rPr>
              <a:t>risques et limites</a:t>
            </a:r>
            <a:endParaRPr lang="fr-FR" dirty="0">
              <a:solidFill>
                <a:srgbClr val="0070C0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E876330-F42C-452C-949E-62D3AE15C8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00100" lvl="2" indent="-342900" algn="just">
              <a:spcBef>
                <a:spcPct val="20000"/>
              </a:spcBef>
              <a:buClr>
                <a:schemeClr val="accent3"/>
              </a:buClr>
              <a:buSzPct val="95000"/>
              <a:buFont typeface="Wingdings" panose="05000000000000000000" pitchFamily="2" charset="2"/>
              <a:buChar char="q"/>
              <a:defRPr/>
            </a:pPr>
            <a:r>
              <a:rPr lang="fr-FR" sz="2400" dirty="0"/>
              <a:t> Le client peut refuser les cookies (A chaque visite vous risquez de lui dire "Bonjour, c'est la première fois que vous visitez ce site"...)</a:t>
            </a:r>
          </a:p>
          <a:p>
            <a:pPr marL="800100" lvl="2" indent="-342900" algn="just">
              <a:spcBef>
                <a:spcPct val="20000"/>
              </a:spcBef>
              <a:buClr>
                <a:schemeClr val="accent3"/>
              </a:buClr>
              <a:buSzPct val="95000"/>
              <a:buFont typeface="Wingdings" panose="05000000000000000000" pitchFamily="2" charset="2"/>
              <a:buChar char="q"/>
              <a:defRPr/>
            </a:pPr>
            <a:endParaRPr lang="fr-FR" sz="2400" dirty="0"/>
          </a:p>
          <a:p>
            <a:pPr marL="800100" lvl="2" indent="-342900" algn="just">
              <a:spcBef>
                <a:spcPct val="20000"/>
              </a:spcBef>
              <a:buClr>
                <a:schemeClr val="accent3"/>
              </a:buClr>
              <a:buSzPct val="95000"/>
              <a:buFont typeface="Wingdings" panose="05000000000000000000" pitchFamily="2" charset="2"/>
              <a:buChar char="q"/>
              <a:defRPr/>
            </a:pPr>
            <a:r>
              <a:rPr lang="fr-FR" sz="2400" dirty="0"/>
              <a:t> Le client peut avoir effacé les cookies, d'un jour à l'autre vous perdez les informations.</a:t>
            </a:r>
          </a:p>
          <a:p>
            <a:pPr marL="800100" lvl="2" indent="-342900" algn="just">
              <a:spcBef>
                <a:spcPct val="20000"/>
              </a:spcBef>
              <a:buClr>
                <a:schemeClr val="accent3"/>
              </a:buClr>
              <a:buSzPct val="95000"/>
              <a:buFont typeface="Wingdings" panose="05000000000000000000" pitchFamily="2" charset="2"/>
              <a:buChar char="q"/>
              <a:defRPr/>
            </a:pPr>
            <a:endParaRPr lang="fr-FR" sz="2400" dirty="0"/>
          </a:p>
          <a:p>
            <a:pPr marL="800100" lvl="2" indent="-342900" algn="just">
              <a:spcBef>
                <a:spcPct val="20000"/>
              </a:spcBef>
              <a:buClr>
                <a:schemeClr val="accent3"/>
              </a:buClr>
              <a:buSzPct val="95000"/>
              <a:buFont typeface="Wingdings" panose="05000000000000000000" pitchFamily="2" charset="2"/>
              <a:buChar char="q"/>
              <a:defRPr/>
            </a:pPr>
            <a:r>
              <a:rPr lang="fr-FR" sz="2400" dirty="0"/>
              <a:t>Si on a des informations en plus grand nombre à stocker ou qui sont plus sensibles, on préférera les stocker essentiellement côté serveur et utiliser le mécanisme plus complet des sessions. Celui-ci consiste à utiliser le tableau associatif _SESSION[] qui permet de stocker toute sorte d’informations associées à ce client.</a:t>
            </a:r>
          </a:p>
          <a:p>
            <a:pPr marL="800100" lvl="2" indent="-342900" algn="just">
              <a:spcBef>
                <a:spcPct val="20000"/>
              </a:spcBef>
              <a:buClr>
                <a:schemeClr val="accent3"/>
              </a:buClr>
              <a:buSzPct val="95000"/>
              <a:buFont typeface="Wingdings" panose="05000000000000000000" pitchFamily="2" charset="2"/>
              <a:buChar char="q"/>
              <a:defRPr/>
            </a:pP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27833083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88D273C-0261-4242-B6BF-0A9E4C6CE9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Sessions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351FA13-AC90-4C9C-9AFE-3CBFCEE21C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fr-FR" dirty="0"/>
              <a:t> Permettre de sauvegarder et de transmettre des informations relatives aux utilisateurs de page en page sur notre site web. </a:t>
            </a:r>
          </a:p>
          <a:p>
            <a:pPr algn="just">
              <a:buFont typeface="Wingdings" panose="05000000000000000000" pitchFamily="2" charset="2"/>
              <a:buChar char="q"/>
            </a:pPr>
            <a:endParaRPr lang="fr-FR" dirty="0"/>
          </a:p>
          <a:p>
            <a:pPr algn="just">
              <a:buFont typeface="Wingdings" panose="05000000000000000000" pitchFamily="2" charset="2"/>
              <a:buChar char="q"/>
            </a:pPr>
            <a:r>
              <a:rPr lang="fr-FR" dirty="0"/>
              <a:t>A la différence des cookies, les informations ne vont cette fois-ci pas être stockées sur l’ordinateur de nos visiteurs.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fr-FR" dirty="0"/>
              <a:t>Les sessions ne permettent pas de conserver une information indéfiniment.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fr-FR" dirty="0"/>
              <a:t>Nous allons devoir démarrer nos sessions avant d’écrire le moindre code HTML.</a:t>
            </a:r>
          </a:p>
          <a:p>
            <a:pPr algn="just">
              <a:buFont typeface="Wingdings" panose="05000000000000000000" pitchFamily="2" charset="2"/>
              <a:buChar char="q"/>
            </a:pPr>
            <a:endParaRPr lang="fr-FR" dirty="0"/>
          </a:p>
          <a:p>
            <a:pPr algn="just">
              <a:buFont typeface="Wingdings" panose="05000000000000000000" pitchFamily="2" charset="2"/>
              <a:buChar char="q"/>
            </a:pPr>
            <a:r>
              <a:rPr lang="fr-FR" dirty="0"/>
              <a:t>Pour démarrer une session : </a:t>
            </a:r>
            <a:r>
              <a:rPr lang="fr-FR" b="1" dirty="0" err="1">
                <a:solidFill>
                  <a:srgbClr val="0070C0"/>
                </a:solidFill>
              </a:rPr>
              <a:t>session_start</a:t>
            </a:r>
            <a:r>
              <a:rPr lang="fr-FR" b="1" dirty="0">
                <a:solidFill>
                  <a:srgbClr val="0070C0"/>
                </a:solidFill>
              </a:rPr>
              <a:t>()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fr-FR" dirty="0"/>
              <a:t>Il faudra utiliser la fonction dans chaque page où vous souhaitez que les sessions soient actives.</a:t>
            </a:r>
          </a:p>
          <a:p>
            <a:pPr algn="just">
              <a:buFont typeface="Wingdings" panose="05000000000000000000" pitchFamily="2" charset="2"/>
              <a:buChar char="q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5366673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632848F-A8C2-4CA8-A521-F1D58E0417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Sessions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E42B646-707E-4536-A29A-65C7086B0C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Pour définir des variables de session:  </a:t>
            </a:r>
            <a:r>
              <a:rPr lang="fr-FR" b="1" dirty="0">
                <a:solidFill>
                  <a:srgbClr val="0070C0"/>
                </a:solidFill>
              </a:rPr>
              <a:t>$_SESSION</a:t>
            </a:r>
          </a:p>
          <a:p>
            <a:pPr>
              <a:buFont typeface="Wingdings" panose="05000000000000000000" pitchFamily="2" charset="2"/>
              <a:buChar char="q"/>
            </a:pPr>
            <a:endParaRPr lang="fr-FR" b="1" dirty="0">
              <a:solidFill>
                <a:srgbClr val="0070C0"/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Pour supprimer les variables de session: </a:t>
            </a:r>
            <a:r>
              <a:rPr lang="fr-FR" b="1" dirty="0" err="1">
                <a:solidFill>
                  <a:srgbClr val="0070C0"/>
                </a:solidFill>
              </a:rPr>
              <a:t>session_unset</a:t>
            </a:r>
            <a:r>
              <a:rPr lang="fr-FR" b="1" dirty="0">
                <a:solidFill>
                  <a:srgbClr val="0070C0"/>
                </a:solidFill>
              </a:rPr>
              <a:t>() </a:t>
            </a:r>
          </a:p>
          <a:p>
            <a:pPr>
              <a:buFont typeface="Wingdings" panose="05000000000000000000" pitchFamily="2" charset="2"/>
              <a:buChar char="q"/>
            </a:pPr>
            <a:endParaRPr lang="fr-FR" b="1" dirty="0">
              <a:solidFill>
                <a:srgbClr val="0070C0"/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Pour détruire la session : </a:t>
            </a:r>
            <a:r>
              <a:rPr lang="fr-FR" b="1" dirty="0" err="1">
                <a:solidFill>
                  <a:srgbClr val="0070C0"/>
                </a:solidFill>
              </a:rPr>
              <a:t>session_destroy</a:t>
            </a:r>
            <a:r>
              <a:rPr lang="fr-FR" b="1" dirty="0">
                <a:solidFill>
                  <a:srgbClr val="0070C0"/>
                </a:solidFill>
              </a:rPr>
              <a:t>()</a:t>
            </a:r>
          </a:p>
          <a:p>
            <a:pPr>
              <a:buFont typeface="Wingdings" panose="05000000000000000000" pitchFamily="2" charset="2"/>
              <a:buChar char="q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2943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E2EEBFF-8BEB-4BE3-94A8-1669D52181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Sessions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FEA4F1E-F776-41A5-85DC-4E1A46F527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47EDA081-CD81-4B1E-A224-F1C751036C1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366" t="26609" r="20970" b="8238"/>
          <a:stretch/>
        </p:blipFill>
        <p:spPr>
          <a:xfrm>
            <a:off x="2361063" y="1825625"/>
            <a:ext cx="7274256" cy="4465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892091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87D1F40-5275-4AEB-A002-5917D6E9F4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Génération d’images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EAEE69E-2BC3-41D6-ADC4-05B37C3284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PHP peut générer des images </a:t>
            </a:r>
          </a:p>
          <a:p>
            <a:r>
              <a:rPr lang="fr-FR" dirty="0"/>
              <a:t>Pour les images: Nécessite la bibliothèque GD</a:t>
            </a:r>
          </a:p>
          <a:p>
            <a:r>
              <a:rPr lang="fr-FR" dirty="0"/>
              <a:t>Image vide  : </a:t>
            </a:r>
            <a:r>
              <a:rPr lang="fr-FR" b="1" dirty="0" err="1">
                <a:solidFill>
                  <a:srgbClr val="0070C0"/>
                </a:solidFill>
              </a:rPr>
              <a:t>Imagecreate</a:t>
            </a:r>
            <a:r>
              <a:rPr lang="fr-FR" b="1" dirty="0">
                <a:solidFill>
                  <a:srgbClr val="0070C0"/>
                </a:solidFill>
              </a:rPr>
              <a:t>(L,H)</a:t>
            </a:r>
            <a:r>
              <a:rPr lang="fr-FR" dirty="0"/>
              <a:t> </a:t>
            </a:r>
          </a:p>
          <a:p>
            <a:r>
              <a:rPr lang="fr-FR" dirty="0"/>
              <a:t>A partir d’une image existante</a:t>
            </a:r>
          </a:p>
          <a:p>
            <a:pPr marL="450850" indent="495300">
              <a:buFont typeface="Wingdings" panose="05000000000000000000" pitchFamily="2" charset="2"/>
              <a:buChar char="Ø"/>
            </a:pPr>
            <a:r>
              <a:rPr lang="fr-FR" dirty="0" err="1">
                <a:solidFill>
                  <a:srgbClr val="0070C0"/>
                </a:solidFill>
              </a:rPr>
              <a:t>Imagecreatefromjpeg</a:t>
            </a:r>
            <a:endParaRPr lang="fr-FR" dirty="0">
              <a:solidFill>
                <a:srgbClr val="0070C0"/>
              </a:solidFill>
            </a:endParaRPr>
          </a:p>
          <a:p>
            <a:pPr marL="450850" indent="495300">
              <a:buFont typeface="Wingdings" panose="05000000000000000000" pitchFamily="2" charset="2"/>
              <a:buChar char="Ø"/>
            </a:pPr>
            <a:r>
              <a:rPr lang="fr-FR" dirty="0" err="1">
                <a:solidFill>
                  <a:srgbClr val="0070C0"/>
                </a:solidFill>
              </a:rPr>
              <a:t>imagecreatefrompng</a:t>
            </a:r>
            <a:endParaRPr lang="fr-FR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533611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F289BC6-7E6E-45AE-AC99-84F4A02E82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PHP &amp; MySQL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8DF3B43-B8C7-4D16-8624-B21DEDE609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4338" name="Picture 2" descr="Communication entre PHP et MySQL">
            <a:extLst>
              <a:ext uri="{FF2B5EF4-FFF2-40B4-BE49-F238E27FC236}">
                <a16:creationId xmlns:a16="http://schemas.microsoft.com/office/drawing/2014/main" id="{D879E35A-94F6-4494-B7B7-E9759DAC1F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1656" y="2097964"/>
            <a:ext cx="8126575" cy="38066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112782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B2D8576-E3C1-4317-9227-92CAACCFF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Manipuler BDD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4D9C9AB-951C-450A-A412-5111B14308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fr-FR" dirty="0">
                <a:solidFill>
                  <a:srgbClr val="0070C0"/>
                </a:solidFill>
              </a:rPr>
              <a:t>L’extension </a:t>
            </a:r>
            <a:r>
              <a:rPr lang="fr-FR" dirty="0" err="1">
                <a:solidFill>
                  <a:srgbClr val="0070C0"/>
                </a:solidFill>
              </a:rPr>
              <a:t>mysql</a:t>
            </a:r>
            <a:r>
              <a:rPr lang="fr-FR" dirty="0">
                <a:solidFill>
                  <a:srgbClr val="0070C0"/>
                </a:solidFill>
              </a:rPr>
              <a:t>_</a:t>
            </a:r>
            <a:r>
              <a:rPr lang="fr-FR" dirty="0"/>
              <a:t> </a:t>
            </a:r>
          </a:p>
          <a:p>
            <a:pPr marL="457200" lvl="1" indent="0">
              <a:buNone/>
            </a:pPr>
            <a:r>
              <a:rPr lang="fr-FR" dirty="0"/>
              <a:t>Fonctions d'accès à MySQL de moins en mois utilisées (obsolètes )</a:t>
            </a:r>
          </a:p>
          <a:p>
            <a:pPr lvl="1">
              <a:buFont typeface="Wingdings" panose="05000000000000000000" pitchFamily="2" charset="2"/>
              <a:buChar char="q"/>
            </a:pPr>
            <a:endParaRPr lang="fr-FR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b="1" dirty="0">
                <a:solidFill>
                  <a:srgbClr val="0070C0"/>
                </a:solidFill>
              </a:rPr>
              <a:t>L’extension </a:t>
            </a:r>
            <a:r>
              <a:rPr lang="fr-FR" b="1" dirty="0" err="1">
                <a:solidFill>
                  <a:srgbClr val="0070C0"/>
                </a:solidFill>
              </a:rPr>
              <a:t>mysqli</a:t>
            </a:r>
            <a:r>
              <a:rPr lang="fr-FR" b="1" dirty="0">
                <a:solidFill>
                  <a:srgbClr val="0070C0"/>
                </a:solidFill>
              </a:rPr>
              <a:t>_ </a:t>
            </a:r>
          </a:p>
          <a:p>
            <a:pPr marL="457200" lvl="1" indent="0">
              <a:buNone/>
            </a:pPr>
            <a:r>
              <a:rPr lang="fr-FR" dirty="0"/>
              <a:t>Fonctions améliorées d'accès à MySQL</a:t>
            </a:r>
          </a:p>
          <a:p>
            <a:pPr lvl="1">
              <a:buFont typeface="Wingdings" panose="05000000000000000000" pitchFamily="2" charset="2"/>
              <a:buChar char="q"/>
            </a:pPr>
            <a:endParaRPr lang="fr-FR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b="1" dirty="0">
                <a:solidFill>
                  <a:srgbClr val="0070C0"/>
                </a:solidFill>
              </a:rPr>
              <a:t>L’extension PDO</a:t>
            </a:r>
            <a:r>
              <a:rPr lang="fr-FR" dirty="0"/>
              <a:t> </a:t>
            </a:r>
          </a:p>
          <a:p>
            <a:pPr marL="457200" lvl="1" indent="0">
              <a:buNone/>
            </a:pPr>
            <a:r>
              <a:rPr lang="fr-FR" dirty="0"/>
              <a:t>Outil complet qui permet d'accéder à n'importe quel type de base de données (MySQL, Oracle, …)</a:t>
            </a:r>
          </a:p>
          <a:p>
            <a:pPr>
              <a:buFont typeface="Wingdings" panose="05000000000000000000" pitchFamily="2" charset="2"/>
              <a:buChar char="q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1111593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9F207FB-AE44-4F83-8692-B2652300F6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Connexion BDD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8B34DE1-F35C-4A93-AD9F-F5CD477F12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&lt;?php</a:t>
            </a:r>
          </a:p>
          <a:p>
            <a:pPr marL="0" indent="0">
              <a:buNone/>
            </a:pPr>
            <a:r>
              <a:rPr lang="en-US" dirty="0"/>
              <a:t>try</a:t>
            </a:r>
          </a:p>
          <a:p>
            <a:pPr marL="0" indent="0">
              <a:buNone/>
            </a:pPr>
            <a:r>
              <a:rPr lang="en-US" dirty="0"/>
              <a:t>{</a:t>
            </a:r>
          </a:p>
          <a:p>
            <a:pPr marL="0" indent="0">
              <a:buNone/>
            </a:pPr>
            <a:r>
              <a:rPr lang="en-US" dirty="0"/>
              <a:t>	$</a:t>
            </a:r>
            <a:r>
              <a:rPr lang="en-US" dirty="0" err="1"/>
              <a:t>bdd</a:t>
            </a:r>
            <a:r>
              <a:rPr lang="en-US" dirty="0"/>
              <a:t> = new PDO('</a:t>
            </a:r>
            <a:r>
              <a:rPr lang="en-US" dirty="0" err="1"/>
              <a:t>mysql:host</a:t>
            </a:r>
            <a:r>
              <a:rPr lang="en-US" dirty="0"/>
              <a:t>=</a:t>
            </a:r>
            <a:r>
              <a:rPr lang="en-US" dirty="0" err="1"/>
              <a:t>localhost;dbname</a:t>
            </a:r>
            <a:r>
              <a:rPr lang="en-US" dirty="0"/>
              <a:t>=</a:t>
            </a:r>
            <a:r>
              <a:rPr lang="en-US" dirty="0" err="1"/>
              <a:t>test;charset</a:t>
            </a:r>
            <a:r>
              <a:rPr lang="en-US" dirty="0"/>
              <a:t>=utf8', 'root', '');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r>
              <a:rPr lang="en-US" dirty="0"/>
              <a:t>catch (Exception $e)</a:t>
            </a:r>
          </a:p>
          <a:p>
            <a:pPr marL="0" indent="0">
              <a:buNone/>
            </a:pPr>
            <a:r>
              <a:rPr lang="en-US" dirty="0"/>
              <a:t>{</a:t>
            </a:r>
          </a:p>
          <a:p>
            <a:pPr marL="0" indent="0">
              <a:buNone/>
            </a:pPr>
            <a:r>
              <a:rPr lang="en-US" dirty="0"/>
              <a:t>        die('</a:t>
            </a:r>
            <a:r>
              <a:rPr lang="en-US" dirty="0" err="1"/>
              <a:t>Erreur</a:t>
            </a:r>
            <a:r>
              <a:rPr lang="en-US" dirty="0"/>
              <a:t> : ' . $e-&gt;</a:t>
            </a:r>
            <a:r>
              <a:rPr lang="en-US" dirty="0" err="1"/>
              <a:t>getMessage</a:t>
            </a:r>
            <a:r>
              <a:rPr lang="en-US" dirty="0"/>
              <a:t>());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r>
              <a:rPr lang="en-US" dirty="0"/>
              <a:t>?&gt;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7911082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91C127A-6758-404A-9DA7-2E3D8D7855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Accès à </a:t>
            </a:r>
            <a:r>
              <a:rPr lang="fr-FR" b="1" dirty="0" err="1">
                <a:solidFill>
                  <a:srgbClr val="C00000"/>
                </a:solidFill>
              </a:rPr>
              <a:t>mysql</a:t>
            </a:r>
            <a:r>
              <a:rPr lang="fr-FR" b="1" dirty="0">
                <a:solidFill>
                  <a:srgbClr val="C00000"/>
                </a:solidFill>
              </a:rPr>
              <a:t> en PHP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1BD08E9-B3C0-4350-B283-4DE5AA530B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fr-FR" dirty="0">
                <a:solidFill>
                  <a:srgbClr val="0070C0"/>
                </a:solidFill>
              </a:rPr>
              <a:t>Exécution d'une requête:</a:t>
            </a:r>
          </a:p>
          <a:p>
            <a:pPr marL="0" indent="0">
              <a:buNone/>
            </a:pPr>
            <a:r>
              <a:rPr lang="fr-FR" dirty="0"/>
              <a:t>		 </a:t>
            </a:r>
            <a:r>
              <a:rPr lang="fr-FR" sz="2400" dirty="0"/>
              <a:t>$</a:t>
            </a:r>
            <a:r>
              <a:rPr lang="fr-FR" sz="2400" dirty="0" err="1"/>
              <a:t>reponse</a:t>
            </a:r>
            <a:r>
              <a:rPr lang="fr-FR" sz="2400" dirty="0"/>
              <a:t> = $</a:t>
            </a:r>
            <a:r>
              <a:rPr lang="fr-FR" sz="2400" dirty="0" err="1"/>
              <a:t>bdd</a:t>
            </a:r>
            <a:r>
              <a:rPr lang="fr-FR" sz="2400" dirty="0"/>
              <a:t>-&gt;</a:t>
            </a:r>
            <a:r>
              <a:rPr lang="fr-FR" sz="2400" dirty="0" err="1"/>
              <a:t>query</a:t>
            </a:r>
            <a:r>
              <a:rPr lang="fr-FR" sz="2400" dirty="0"/>
              <a:t>('Tapez votre requête SQL ici‘);</a:t>
            </a:r>
            <a:endParaRPr lang="fr-FR" sz="2400" dirty="0">
              <a:solidFill>
                <a:schemeClr val="tx2"/>
              </a:solidFill>
            </a:endParaRPr>
          </a:p>
          <a:p>
            <a:pPr>
              <a:spcBef>
                <a:spcPct val="0"/>
              </a:spcBef>
              <a:buFont typeface="Wingdings" panose="05000000000000000000" pitchFamily="2" charset="2"/>
              <a:buChar char="q"/>
            </a:pPr>
            <a:endParaRPr lang="fr-FR" dirty="0"/>
          </a:p>
          <a:p>
            <a:pPr>
              <a:spcBef>
                <a:spcPct val="70000"/>
              </a:spcBef>
              <a:buFont typeface="Wingdings" panose="05000000000000000000" pitchFamily="2" charset="2"/>
              <a:buChar char="q"/>
            </a:pPr>
            <a:r>
              <a:rPr lang="fr-FR" dirty="0">
                <a:solidFill>
                  <a:srgbClr val="0070C0"/>
                </a:solidFill>
              </a:rPr>
              <a:t>Accès aux lignes du résultat d'un select:</a:t>
            </a:r>
          </a:p>
          <a:p>
            <a:pPr marL="0" indent="0">
              <a:spcBef>
                <a:spcPct val="10000"/>
              </a:spcBef>
              <a:buNone/>
            </a:pPr>
            <a:r>
              <a:rPr lang="fr-FR" dirty="0"/>
              <a:t>		 $</a:t>
            </a:r>
            <a:r>
              <a:rPr lang="fr-FR" dirty="0" err="1"/>
              <a:t>donnees</a:t>
            </a:r>
            <a:r>
              <a:rPr lang="fr-FR" dirty="0"/>
              <a:t> = $</a:t>
            </a:r>
            <a:r>
              <a:rPr lang="fr-FR" dirty="0" err="1"/>
              <a:t>reponse</a:t>
            </a:r>
            <a:r>
              <a:rPr lang="fr-FR" dirty="0"/>
              <a:t>-&gt;</a:t>
            </a:r>
            <a:r>
              <a:rPr lang="fr-FR" dirty="0" err="1"/>
              <a:t>fetch</a:t>
            </a:r>
            <a:r>
              <a:rPr lang="fr-FR" dirty="0"/>
              <a:t>();</a:t>
            </a:r>
            <a:endParaRPr lang="fr-FR" dirty="0">
              <a:solidFill>
                <a:schemeClr val="tx2"/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070101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6BA6577-9963-4621-A506-DC6681CA2F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Fonctionnalités PHP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619FCDF-953E-4ABF-A523-FFC4F59B66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CA" dirty="0"/>
              <a:t>Traitement de caractères et de fichiers.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CA" dirty="0"/>
              <a:t>Support de XML.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CA" dirty="0"/>
              <a:t>Accès aux bases de données : </a:t>
            </a:r>
            <a:r>
              <a:rPr lang="fr-FR" dirty="0">
                <a:cs typeface="Arial" pitchFamily="34" charset="0"/>
              </a:rPr>
              <a:t>Oracle, Sybase, MySQL, ODBC</a:t>
            </a:r>
            <a:r>
              <a:rPr lang="en-US" dirty="0">
                <a:cs typeface="Arial" pitchFamily="34" charset="0"/>
              </a:rPr>
              <a:t>, etc.</a:t>
            </a:r>
            <a:r>
              <a:rPr lang="fr-FR" dirty="0">
                <a:solidFill>
                  <a:srgbClr val="000000"/>
                </a:solidFill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cs typeface="Arial" pitchFamily="34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dirty="0">
                <a:cs typeface="Arial" pitchFamily="34" charset="0"/>
              </a:rPr>
              <a:t>Fonctions</a:t>
            </a:r>
            <a:r>
              <a:rPr lang="en-US" dirty="0">
                <a:cs typeface="Arial" pitchFamily="34" charset="0"/>
              </a:rPr>
              <a:t> de </a:t>
            </a:r>
            <a:r>
              <a:rPr lang="fr-FR" dirty="0">
                <a:cs typeface="Arial" pitchFamily="34" charset="0"/>
              </a:rPr>
              <a:t>générations</a:t>
            </a:r>
            <a:r>
              <a:rPr lang="fr-CA" dirty="0">
                <a:cs typeface="Arial" pitchFamily="34" charset="0"/>
              </a:rPr>
              <a:t> de graphique en ligne, de document PDF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CA" dirty="0">
                <a:cs typeface="Arial" pitchFamily="34" charset="0"/>
              </a:rPr>
              <a:t>Web services</a:t>
            </a:r>
          </a:p>
        </p:txBody>
      </p:sp>
    </p:spTree>
    <p:extLst>
      <p:ext uri="{BB962C8B-B14F-4D97-AF65-F5344CB8AC3E}">
        <p14:creationId xmlns:p14="http://schemas.microsoft.com/office/powerpoint/2010/main" val="333583143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96C05B9-CA89-403F-9F65-C34066F66E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Exécution requête</a:t>
            </a:r>
          </a:p>
        </p:txBody>
      </p:sp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91B44E37-CE8E-48C6-BAC7-EF6C7F7FC32F}"/>
              </a:ext>
            </a:extLst>
          </p:cNvPr>
          <p:cNvSpPr txBox="1">
            <a:spLocks/>
          </p:cNvSpPr>
          <p:nvPr/>
        </p:nvSpPr>
        <p:spPr>
          <a:xfrm>
            <a:off x="838199" y="1690688"/>
            <a:ext cx="10762398" cy="4922520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None/>
            </a:pPr>
            <a:r>
              <a:rPr lang="fr-FR" dirty="0"/>
              <a:t>// Si tout va bien, on peut continuer</a:t>
            </a:r>
          </a:p>
          <a:p>
            <a:pPr>
              <a:buFont typeface="Arial" panose="020B0604020202020204" pitchFamily="34" charset="0"/>
              <a:buNone/>
            </a:pPr>
            <a:r>
              <a:rPr lang="fr-FR" b="1" dirty="0"/>
              <a:t>$</a:t>
            </a:r>
            <a:r>
              <a:rPr lang="fr-FR" b="1" dirty="0" err="1"/>
              <a:t>reponse</a:t>
            </a:r>
            <a:r>
              <a:rPr lang="fr-FR" b="1" dirty="0"/>
              <a:t> = $</a:t>
            </a:r>
            <a:r>
              <a:rPr lang="fr-FR" b="1" dirty="0" err="1"/>
              <a:t>bdd</a:t>
            </a:r>
            <a:r>
              <a:rPr lang="fr-FR" b="1" dirty="0"/>
              <a:t>-&gt;</a:t>
            </a:r>
            <a:r>
              <a:rPr lang="fr-FR" b="1" dirty="0" err="1"/>
              <a:t>query</a:t>
            </a:r>
            <a:r>
              <a:rPr lang="fr-FR" b="1" dirty="0"/>
              <a:t>('SELECT *  </a:t>
            </a:r>
            <a:r>
              <a:rPr lang="fr-FR" b="1" dirty="0" err="1"/>
              <a:t>From</a:t>
            </a:r>
            <a:r>
              <a:rPr lang="fr-FR" b="1" dirty="0"/>
              <a:t> Etudiant'); </a:t>
            </a:r>
            <a:r>
              <a:rPr lang="fr-FR" dirty="0"/>
              <a:t>// On récupère tout le contenu de la table Etudiant</a:t>
            </a:r>
          </a:p>
          <a:p>
            <a:pPr>
              <a:buFont typeface="Arial" panose="020B0604020202020204" pitchFamily="34" charset="0"/>
              <a:buNone/>
            </a:pPr>
            <a:r>
              <a:rPr lang="fr-FR" dirty="0" err="1"/>
              <a:t>while</a:t>
            </a:r>
            <a:r>
              <a:rPr lang="fr-FR" dirty="0"/>
              <a:t> ($</a:t>
            </a:r>
            <a:r>
              <a:rPr lang="fr-FR" dirty="0" err="1"/>
              <a:t>donnees</a:t>
            </a:r>
            <a:r>
              <a:rPr lang="fr-FR" dirty="0"/>
              <a:t> = $</a:t>
            </a:r>
            <a:r>
              <a:rPr lang="fr-FR" dirty="0" err="1"/>
              <a:t>reponse</a:t>
            </a:r>
            <a:r>
              <a:rPr lang="fr-FR" dirty="0"/>
              <a:t>-&gt;</a:t>
            </a:r>
            <a:r>
              <a:rPr lang="fr-FR" dirty="0" err="1"/>
              <a:t>fetch</a:t>
            </a:r>
            <a:r>
              <a:rPr lang="fr-FR" dirty="0"/>
              <a:t>()) // On affiche chaque entrée une à une</a:t>
            </a:r>
          </a:p>
          <a:p>
            <a:pPr>
              <a:buFont typeface="Arial" panose="020B0604020202020204" pitchFamily="34" charset="0"/>
              <a:buNone/>
            </a:pPr>
            <a:r>
              <a:rPr lang="fr-FR" dirty="0"/>
              <a:t>{</a:t>
            </a:r>
          </a:p>
          <a:p>
            <a:pPr>
              <a:buFont typeface="Arial" panose="020B0604020202020204" pitchFamily="34" charset="0"/>
              <a:buNone/>
            </a:pPr>
            <a:r>
              <a:rPr lang="fr-FR" dirty="0"/>
              <a:t>?&gt;</a:t>
            </a:r>
          </a:p>
          <a:p>
            <a:pPr>
              <a:buFont typeface="Arial" panose="020B0604020202020204" pitchFamily="34" charset="0"/>
              <a:buNone/>
            </a:pPr>
            <a:r>
              <a:rPr lang="fr-FR" dirty="0"/>
              <a:t>    &lt;p&gt;</a:t>
            </a:r>
          </a:p>
          <a:p>
            <a:pPr>
              <a:buFont typeface="Arial" panose="020B0604020202020204" pitchFamily="34" charset="0"/>
              <a:buNone/>
            </a:pPr>
            <a:r>
              <a:rPr lang="fr-FR" dirty="0"/>
              <a:t>    &lt;b&gt;Nom&lt;/b&gt; : &lt;?</a:t>
            </a:r>
            <a:r>
              <a:rPr lang="fr-FR" dirty="0" err="1"/>
              <a:t>php</a:t>
            </a:r>
            <a:r>
              <a:rPr lang="fr-FR" dirty="0"/>
              <a:t> </a:t>
            </a:r>
            <a:r>
              <a:rPr lang="fr-FR" dirty="0" err="1"/>
              <a:t>echo</a:t>
            </a:r>
            <a:r>
              <a:rPr lang="fr-FR" dirty="0"/>
              <a:t> $</a:t>
            </a:r>
            <a:r>
              <a:rPr lang="fr-FR" dirty="0" err="1"/>
              <a:t>donnees</a:t>
            </a:r>
            <a:r>
              <a:rPr lang="fr-FR" dirty="0"/>
              <a:t>['nom']; ?&gt;&lt;</a:t>
            </a:r>
            <a:r>
              <a:rPr lang="fr-FR" dirty="0" err="1"/>
              <a:t>br</a:t>
            </a:r>
            <a:r>
              <a:rPr lang="fr-FR" dirty="0"/>
              <a:t>/&gt;</a:t>
            </a:r>
          </a:p>
          <a:p>
            <a:pPr>
              <a:buFont typeface="Arial" panose="020B0604020202020204" pitchFamily="34" charset="0"/>
              <a:buNone/>
            </a:pPr>
            <a:r>
              <a:rPr lang="fr-FR" dirty="0"/>
              <a:t>    &lt;b&gt;</a:t>
            </a:r>
            <a:r>
              <a:rPr lang="fr-FR" dirty="0" err="1"/>
              <a:t>Prenom</a:t>
            </a:r>
            <a:r>
              <a:rPr lang="fr-FR" dirty="0"/>
              <a:t>&lt;/b&gt; : &lt;?</a:t>
            </a:r>
            <a:r>
              <a:rPr lang="fr-FR" dirty="0" err="1"/>
              <a:t>php</a:t>
            </a:r>
            <a:r>
              <a:rPr lang="fr-FR" dirty="0"/>
              <a:t> </a:t>
            </a:r>
            <a:r>
              <a:rPr lang="fr-FR" dirty="0" err="1"/>
              <a:t>echo</a:t>
            </a:r>
            <a:r>
              <a:rPr lang="fr-FR" dirty="0"/>
              <a:t> $</a:t>
            </a:r>
            <a:r>
              <a:rPr lang="fr-FR" dirty="0" err="1"/>
              <a:t>donnees</a:t>
            </a:r>
            <a:r>
              <a:rPr lang="fr-FR" dirty="0"/>
              <a:t>['</a:t>
            </a:r>
            <a:r>
              <a:rPr lang="fr-FR" dirty="0" err="1"/>
              <a:t>prenom</a:t>
            </a:r>
            <a:r>
              <a:rPr lang="fr-FR" dirty="0"/>
              <a:t>']; ?&gt;&lt;</a:t>
            </a:r>
            <a:r>
              <a:rPr lang="fr-FR" dirty="0" err="1"/>
              <a:t>br</a:t>
            </a:r>
            <a:r>
              <a:rPr lang="fr-FR" dirty="0"/>
              <a:t>/&gt;</a:t>
            </a:r>
          </a:p>
          <a:p>
            <a:pPr>
              <a:buFont typeface="Arial" panose="020B0604020202020204" pitchFamily="34" charset="0"/>
              <a:buNone/>
            </a:pPr>
            <a:r>
              <a:rPr lang="fr-FR" dirty="0"/>
              <a:t>	&lt;b&gt;Age&lt;/b&gt; : &lt;?</a:t>
            </a:r>
            <a:r>
              <a:rPr lang="fr-FR" dirty="0" err="1"/>
              <a:t>php</a:t>
            </a:r>
            <a:r>
              <a:rPr lang="fr-FR" dirty="0"/>
              <a:t> </a:t>
            </a:r>
            <a:r>
              <a:rPr lang="fr-FR" dirty="0" err="1"/>
              <a:t>echo</a:t>
            </a:r>
            <a:r>
              <a:rPr lang="fr-FR" dirty="0"/>
              <a:t> $</a:t>
            </a:r>
            <a:r>
              <a:rPr lang="fr-FR" dirty="0" err="1"/>
              <a:t>donnees</a:t>
            </a:r>
            <a:r>
              <a:rPr lang="fr-FR" dirty="0"/>
              <a:t>['</a:t>
            </a:r>
            <a:r>
              <a:rPr lang="fr-FR" dirty="0" err="1"/>
              <a:t>age</a:t>
            </a:r>
            <a:r>
              <a:rPr lang="fr-FR" dirty="0"/>
              <a:t>']; ?&gt; </a:t>
            </a:r>
          </a:p>
          <a:p>
            <a:pPr>
              <a:buFont typeface="Arial" panose="020B0604020202020204" pitchFamily="34" charset="0"/>
              <a:buNone/>
            </a:pPr>
            <a:r>
              <a:rPr lang="fr-FR" dirty="0"/>
              <a:t>    &lt;/p&gt;</a:t>
            </a:r>
          </a:p>
          <a:p>
            <a:pPr>
              <a:buFont typeface="Arial" panose="020B0604020202020204" pitchFamily="34" charset="0"/>
              <a:buNone/>
            </a:pPr>
            <a:r>
              <a:rPr lang="fr-FR" dirty="0"/>
              <a:t>&lt;?</a:t>
            </a:r>
            <a:r>
              <a:rPr lang="fr-FR" dirty="0" err="1"/>
              <a:t>php</a:t>
            </a:r>
            <a:endParaRPr lang="fr-FR" dirty="0"/>
          </a:p>
          <a:p>
            <a:pPr>
              <a:buFont typeface="Arial" panose="020B0604020202020204" pitchFamily="34" charset="0"/>
              <a:buNone/>
            </a:pPr>
            <a:r>
              <a:rPr lang="fr-FR" dirty="0"/>
              <a:t>}</a:t>
            </a:r>
          </a:p>
          <a:p>
            <a:pPr>
              <a:buFont typeface="Arial" panose="020B0604020202020204" pitchFamily="34" charset="0"/>
              <a:buNone/>
            </a:pPr>
            <a:r>
              <a:rPr lang="fr-FR" dirty="0"/>
              <a:t>$</a:t>
            </a:r>
            <a:r>
              <a:rPr lang="fr-FR" dirty="0" err="1"/>
              <a:t>reponse</a:t>
            </a:r>
            <a:r>
              <a:rPr lang="fr-FR" dirty="0"/>
              <a:t>-&gt;</a:t>
            </a:r>
            <a:r>
              <a:rPr lang="fr-FR" dirty="0" err="1"/>
              <a:t>closeCursor</a:t>
            </a:r>
            <a:r>
              <a:rPr lang="fr-FR" dirty="0"/>
              <a:t>(); // Termine le traitement de la requête</a:t>
            </a:r>
          </a:p>
          <a:p>
            <a:pPr>
              <a:buFont typeface="Arial" panose="020B0604020202020204" pitchFamily="34" charset="0"/>
              <a:buNone/>
            </a:pPr>
            <a:r>
              <a:rPr lang="fr-FR" dirty="0"/>
              <a:t>?&gt;</a:t>
            </a:r>
          </a:p>
        </p:txBody>
      </p:sp>
    </p:spTree>
    <p:extLst>
      <p:ext uri="{BB962C8B-B14F-4D97-AF65-F5344CB8AC3E}">
        <p14:creationId xmlns:p14="http://schemas.microsoft.com/office/powerpoint/2010/main" val="280744877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DF7E2AD-FBFF-449E-8B31-2063D366AC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Construire des requêtes en fonction de variables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BC9AA4D-DD0D-41A2-A9E6-E1BF972153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&lt;?php</a:t>
            </a:r>
          </a:p>
          <a:p>
            <a:pPr marL="0" indent="0">
              <a:buNone/>
            </a:pPr>
            <a:r>
              <a:rPr lang="en-US" dirty="0"/>
              <a:t>$</a:t>
            </a:r>
            <a:r>
              <a:rPr lang="en-US" dirty="0" err="1"/>
              <a:t>prenom</a:t>
            </a:r>
            <a:r>
              <a:rPr lang="en-US" dirty="0"/>
              <a:t> = $_POST['nom'] ;</a:t>
            </a:r>
          </a:p>
          <a:p>
            <a:pPr marL="0" indent="0">
              <a:buNone/>
            </a:pPr>
            <a:r>
              <a:rPr lang="en-US" dirty="0"/>
              <a:t>$</a:t>
            </a:r>
            <a:r>
              <a:rPr lang="en-US" dirty="0" err="1"/>
              <a:t>reponse</a:t>
            </a:r>
            <a:r>
              <a:rPr lang="en-US" dirty="0"/>
              <a:t> = $</a:t>
            </a:r>
            <a:r>
              <a:rPr lang="en-US" dirty="0" err="1"/>
              <a:t>bdd</a:t>
            </a:r>
            <a:r>
              <a:rPr lang="en-US" dirty="0"/>
              <a:t>-&gt;query('SELECT nom FROM </a:t>
            </a:r>
            <a:r>
              <a:rPr lang="en-US" dirty="0" err="1"/>
              <a:t>Etudiant</a:t>
            </a:r>
            <a:r>
              <a:rPr lang="en-US" dirty="0"/>
              <a:t> WHERE </a:t>
            </a:r>
            <a:r>
              <a:rPr lang="en-US" dirty="0" err="1"/>
              <a:t>prenom</a:t>
            </a:r>
            <a:r>
              <a:rPr lang="en-US" dirty="0"/>
              <a:t>=\'' .$</a:t>
            </a:r>
            <a:r>
              <a:rPr lang="en-US" dirty="0" err="1"/>
              <a:t>prenom</a:t>
            </a:r>
            <a:r>
              <a:rPr lang="en-US" dirty="0"/>
              <a:t>. '\'');</a:t>
            </a:r>
          </a:p>
          <a:p>
            <a:pPr marL="0" indent="0">
              <a:buNone/>
            </a:pPr>
            <a:r>
              <a:rPr lang="en-US" dirty="0"/>
              <a:t>?&gt;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fr-FR" dirty="0"/>
              <a:t>&lt;?</a:t>
            </a:r>
            <a:r>
              <a:rPr lang="fr-FR" dirty="0" err="1"/>
              <a:t>php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$</a:t>
            </a:r>
            <a:r>
              <a:rPr lang="fr-FR" dirty="0" err="1"/>
              <a:t>req</a:t>
            </a:r>
            <a:r>
              <a:rPr lang="fr-FR" dirty="0"/>
              <a:t> = $</a:t>
            </a:r>
            <a:r>
              <a:rPr lang="fr-FR" dirty="0" err="1"/>
              <a:t>bdd</a:t>
            </a:r>
            <a:r>
              <a:rPr lang="fr-FR" dirty="0"/>
              <a:t>-&gt;</a:t>
            </a:r>
            <a:r>
              <a:rPr lang="fr-FR" dirty="0" err="1"/>
              <a:t>prepare</a:t>
            </a:r>
            <a:r>
              <a:rPr lang="fr-FR" dirty="0"/>
              <a:t>('SELECT nom FROM Etudiant WHERE </a:t>
            </a:r>
            <a:r>
              <a:rPr lang="fr-FR" dirty="0" err="1"/>
              <a:t>prenom</a:t>
            </a:r>
            <a:r>
              <a:rPr lang="fr-FR" dirty="0"/>
              <a:t>= ? AND </a:t>
            </a:r>
            <a:r>
              <a:rPr lang="fr-FR" dirty="0" err="1"/>
              <a:t>age</a:t>
            </a:r>
            <a:r>
              <a:rPr lang="fr-FR" dirty="0"/>
              <a:t>&lt;= ?');</a:t>
            </a:r>
          </a:p>
          <a:p>
            <a:pPr marL="0" indent="0">
              <a:buNone/>
            </a:pPr>
            <a:r>
              <a:rPr lang="fr-FR" dirty="0"/>
              <a:t>$</a:t>
            </a:r>
            <a:r>
              <a:rPr lang="fr-FR" dirty="0" err="1"/>
              <a:t>req</a:t>
            </a:r>
            <a:r>
              <a:rPr lang="fr-FR" dirty="0"/>
              <a:t>-&gt;</a:t>
            </a:r>
            <a:r>
              <a:rPr lang="fr-FR" dirty="0" err="1"/>
              <a:t>execute</a:t>
            </a:r>
            <a:r>
              <a:rPr lang="fr-FR" dirty="0"/>
              <a:t>(</a:t>
            </a:r>
            <a:r>
              <a:rPr lang="fr-FR" dirty="0" err="1"/>
              <a:t>array</a:t>
            </a:r>
            <a:r>
              <a:rPr lang="fr-FR" dirty="0"/>
              <a:t>($_GET['</a:t>
            </a:r>
            <a:r>
              <a:rPr lang="fr-FR" dirty="0" err="1"/>
              <a:t>prenom</a:t>
            </a:r>
            <a:r>
              <a:rPr lang="fr-FR" dirty="0"/>
              <a:t>'], $_GET['</a:t>
            </a:r>
            <a:r>
              <a:rPr lang="fr-FR" dirty="0" err="1"/>
              <a:t>age</a:t>
            </a:r>
            <a:r>
              <a:rPr lang="fr-FR" dirty="0"/>
              <a:t>']));</a:t>
            </a:r>
          </a:p>
          <a:p>
            <a:pPr marL="0" indent="0">
              <a:buNone/>
            </a:pPr>
            <a:r>
              <a:rPr lang="fr-FR" dirty="0"/>
              <a:t>?&gt;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1811861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D966D9-10FA-4B65-815B-5E148AB83A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PHP Orienté Objet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91ABDED-3390-4E60-9975-53A615A07F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fr-FR" dirty="0"/>
              <a:t>Comme en C++ et en Java, PHP permet de programmer en orienté objet, en créant des classes contenant des attributs et des méthodes, qui peuvent être instanciées ou utilisées en statique.</a:t>
            </a:r>
          </a:p>
          <a:p>
            <a:pPr algn="just">
              <a:buFont typeface="Wingdings" panose="05000000000000000000" pitchFamily="2" charset="2"/>
              <a:buChar char="q"/>
            </a:pPr>
            <a:endParaRPr lang="fr-FR" dirty="0"/>
          </a:p>
          <a:p>
            <a:pPr algn="just">
              <a:buFont typeface="Wingdings" panose="05000000000000000000" pitchFamily="2" charset="2"/>
              <a:buChar char="q"/>
            </a:pPr>
            <a:r>
              <a:rPr lang="fr-FR" dirty="0"/>
              <a:t>Toutefois, PHP est un langage à héritage simple, c'est-à-dire qu'une classe ne peut hériter que d'au plus une seule autre classe. Cependant les interfaces peuvent en étendre plusieurs autres</a:t>
            </a:r>
            <a:r>
              <a:rPr lang="fr-FR" baseline="30000" dirty="0"/>
              <a:t>.</a:t>
            </a:r>
            <a:endParaRPr lang="fr-FR" dirty="0"/>
          </a:p>
          <a:p>
            <a:pPr algn="just">
              <a:buFont typeface="Wingdings" panose="05000000000000000000" pitchFamily="2" charset="2"/>
              <a:buChar char="q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400948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7F15E02-6A4A-4C53-8FC1-AF7F53C73D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err="1">
                <a:solidFill>
                  <a:srgbClr val="C00000"/>
                </a:solidFill>
              </a:rPr>
              <a:t>Integration</a:t>
            </a:r>
            <a:r>
              <a:rPr lang="fr-FR" b="1" dirty="0">
                <a:solidFill>
                  <a:srgbClr val="C00000"/>
                </a:solidFill>
              </a:rPr>
              <a:t> PHP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3BCE46C-202D-4DCE-A44F-4DA7F00EE1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>&lt;?</a:t>
            </a:r>
            <a:r>
              <a:rPr lang="fr-FR" dirty="0" err="1"/>
              <a:t>php</a:t>
            </a:r>
            <a:r>
              <a:rPr lang="fr-FR" dirty="0"/>
              <a:t> 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?&gt;</a:t>
            </a:r>
          </a:p>
        </p:txBody>
      </p:sp>
    </p:spTree>
    <p:extLst>
      <p:ext uri="{BB962C8B-B14F-4D97-AF65-F5344CB8AC3E}">
        <p14:creationId xmlns:p14="http://schemas.microsoft.com/office/powerpoint/2010/main" val="37260318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67977A1-EEE4-4FDA-B656-35A4A92356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Variables PHP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435F1B46-5A5A-4DF0-8927-F6FE2706045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198" y="1496377"/>
            <a:ext cx="10515601" cy="500983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R="0" lvl="0" algn="justLow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kumimoji="0" lang="fr-FR" altLang="fr-FR" sz="24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cs typeface="Arial" panose="020B0604020202020204" pitchFamily="34" charset="0"/>
              </a:rPr>
              <a:t> Il faut mettre le signe dollar $ avant le nom d’une variable, pour indiquer qu’on va bien déclarer une variable.   $nom    $</a:t>
            </a:r>
            <a:r>
              <a:rPr kumimoji="0" lang="fr-FR" altLang="fr-FR" sz="2400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cs typeface="Arial" panose="020B0604020202020204" pitchFamily="34" charset="0"/>
              </a:rPr>
              <a:t>age</a:t>
            </a:r>
            <a:endParaRPr kumimoji="0" lang="fr-FR" altLang="fr-FR" sz="2400" b="0" i="0" u="none" strike="noStrike" cap="none" normalizeH="0" baseline="0" dirty="0">
              <a:ln>
                <a:noFill/>
              </a:ln>
              <a:solidFill>
                <a:srgbClr val="333333"/>
              </a:solidFill>
              <a:effectLst/>
              <a:cs typeface="Arial" panose="020B0604020202020204" pitchFamily="34" charset="0"/>
            </a:endParaRPr>
          </a:p>
          <a:p>
            <a:pPr marR="0" lvl="0" algn="justLow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endParaRPr kumimoji="0" lang="fr-FR" altLang="fr-FR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  <a:p>
            <a:pPr marR="0" lvl="0" algn="justLow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kumimoji="0" lang="fr-FR" altLang="fr-FR" sz="24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cs typeface="Arial" panose="020B0604020202020204" pitchFamily="34" charset="0"/>
              </a:rPr>
              <a:t> Le nom d’une variable ne doit pas contenir d’espace ni de caractère spécial.</a:t>
            </a:r>
          </a:p>
          <a:p>
            <a:pPr marR="0" lvl="0" algn="justLow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lang="fr-FR" altLang="fr-FR" sz="2400" dirty="0">
                <a:solidFill>
                  <a:srgbClr val="333333"/>
                </a:solidFill>
                <a:cs typeface="Arial" panose="020B0604020202020204" pitchFamily="34" charset="0"/>
              </a:rPr>
              <a:t> L</a:t>
            </a:r>
            <a:r>
              <a:rPr kumimoji="0" lang="fr-FR" altLang="fr-FR" sz="24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cs typeface="Arial" panose="020B0604020202020204" pitchFamily="34" charset="0"/>
              </a:rPr>
              <a:t>e nom d’une variable doit commencer soit par une lettre, soit éventuellement par un </a:t>
            </a:r>
            <a:r>
              <a:rPr kumimoji="0" lang="fr-FR" altLang="fr-FR" sz="2400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cs typeface="Arial" panose="020B0604020202020204" pitchFamily="34" charset="0"/>
              </a:rPr>
              <a:t>underscore</a:t>
            </a:r>
            <a:r>
              <a:rPr kumimoji="0" lang="fr-FR" altLang="fr-FR" sz="24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cs typeface="Arial" panose="020B0604020202020204" pitchFamily="34" charset="0"/>
              </a:rPr>
              <a:t> _ mais pas par un chiffre.</a:t>
            </a:r>
            <a:endParaRPr kumimoji="0" lang="fr-FR" altLang="fr-FR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  <a:p>
            <a:pPr marR="0" lvl="0" algn="justLow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kumimoji="0" lang="fr-FR" altLang="fr-FR" sz="24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cs typeface="Arial" panose="020B0604020202020204" pitchFamily="34" charset="0"/>
              </a:rPr>
              <a:t> Les variables sont sensibles à la casse en PHP. </a:t>
            </a: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fr-FR" altLang="fr-FR" sz="24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cs typeface="Arial" panose="020B0604020202020204" pitchFamily="34" charset="0"/>
              </a:rPr>
              <a:t> </a:t>
            </a:r>
            <a:r>
              <a:rPr kumimoji="0" lang="fr-FR" altLang="fr-FR" sz="2400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cs typeface="Arial" panose="020B0604020202020204" pitchFamily="34" charset="0"/>
              </a:rPr>
              <a:t>$texte, $TEXTE et $</a:t>
            </a:r>
            <a:r>
              <a:rPr kumimoji="0" lang="fr-FR" altLang="fr-FR" sz="2400" b="1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cs typeface="Arial" panose="020B0604020202020204" pitchFamily="34" charset="0"/>
              </a:rPr>
              <a:t>tExTe</a:t>
            </a:r>
            <a:r>
              <a:rPr kumimoji="0" lang="fr-FR" altLang="fr-FR" sz="2400" b="1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cs typeface="Arial" panose="020B0604020202020204" pitchFamily="34" charset="0"/>
              </a:rPr>
              <a:t> sont différentes.</a:t>
            </a:r>
            <a:endParaRPr kumimoji="0" lang="fr-FR" altLang="fr-FR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88425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5EB803-52C4-49BC-A15E-2C6AB25047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Opérations PHP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3266930-76A9-4178-90DF-5AC44BD1E4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2050" name="Picture 2" descr="Des opÃ©rations simples avec et entre variables">
            <a:extLst>
              <a:ext uri="{FF2B5EF4-FFF2-40B4-BE49-F238E27FC236}">
                <a16:creationId xmlns:a16="http://schemas.microsoft.com/office/drawing/2014/main" id="{6DA86B94-6AC7-442A-BA7F-BD6689C09EA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817" t="26794" b="27951"/>
          <a:stretch/>
        </p:blipFill>
        <p:spPr bwMode="auto">
          <a:xfrm>
            <a:off x="2694295" y="1825625"/>
            <a:ext cx="6907019" cy="4351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73148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CFB823C-83EC-40E0-A324-26E357BF82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Tableaux PHP</a:t>
            </a:r>
            <a:endParaRPr lang="fr-FR" b="1" dirty="0">
              <a:solidFill>
                <a:srgbClr val="0070C0"/>
              </a:solidFill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26DDB804-20FF-451E-ACDA-25EB1FC7FA06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2288902"/>
            <a:ext cx="10515600" cy="342478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R="0" lvl="0" algn="justLow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kumimoji="0" lang="fr-FR" altLang="fr-FR" sz="24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cs typeface="Arial" panose="020B0604020202020204" pitchFamily="34" charset="0"/>
              </a:rPr>
              <a:t>Utiliser la fonction </a:t>
            </a:r>
            <a:r>
              <a:rPr kumimoji="0" lang="fr-FR" altLang="fr-FR" sz="2400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cs typeface="Arial" panose="020B0604020202020204" pitchFamily="34" charset="0"/>
              </a:rPr>
              <a:t>array</a:t>
            </a:r>
            <a:r>
              <a:rPr kumimoji="0" lang="fr-FR" altLang="fr-FR" sz="24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cs typeface="Arial" panose="020B0604020202020204" pitchFamily="34" charset="0"/>
              </a:rPr>
              <a:t>()</a:t>
            </a:r>
          </a:p>
          <a:p>
            <a:pPr lvl="1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fr-FR" sz="2000" dirty="0">
                <a:cs typeface="Arial" panose="020B0604020202020204" pitchFamily="34" charset="0"/>
              </a:rPr>
              <a:t>Les tableaux numérotés ou indexés</a:t>
            </a:r>
          </a:p>
          <a:p>
            <a:pPr lvl="1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fr-FR" sz="2000" dirty="0">
                <a:cs typeface="Arial" panose="020B0604020202020204" pitchFamily="34" charset="0"/>
              </a:rPr>
              <a:t>Les tableaux associatifs</a:t>
            </a:r>
          </a:p>
          <a:p>
            <a:pPr lvl="1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fr-FR" sz="2000" dirty="0">
                <a:cs typeface="Arial" panose="020B0604020202020204" pitchFamily="34" charset="0"/>
              </a:rPr>
              <a:t>Les tableaux multidimensionnels</a:t>
            </a:r>
          </a:p>
          <a:p>
            <a:pPr marR="0" lvl="0" algn="justLow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endParaRPr kumimoji="0" lang="fr-FR" altLang="fr-FR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46077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EFA2855-3720-499B-9FB1-5CEB916D7E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Tableaux PHP: </a:t>
            </a:r>
            <a:r>
              <a:rPr lang="fr-FR" b="1" dirty="0">
                <a:solidFill>
                  <a:srgbClr val="0070C0"/>
                </a:solidFill>
              </a:rPr>
              <a:t>indexés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57E4FF8-5C55-4F9D-8105-308925A43C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098" name="Picture 2" descr="CrÃ©ation dâune variable tableau numÃ©rotÃ©e en PHP">
            <a:extLst>
              <a:ext uri="{FF2B5EF4-FFF2-40B4-BE49-F238E27FC236}">
                <a16:creationId xmlns:a16="http://schemas.microsoft.com/office/drawing/2014/main" id="{91B0DFBC-A47C-40A3-A95D-09ED49DA748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557" b="9742"/>
          <a:stretch/>
        </p:blipFill>
        <p:spPr bwMode="auto">
          <a:xfrm>
            <a:off x="1011408" y="2059224"/>
            <a:ext cx="10169183" cy="38841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06582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048ABCB-CE09-443F-821F-B973ACF14C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Tableaux PHP: </a:t>
            </a:r>
            <a:r>
              <a:rPr lang="fr-FR" b="1" dirty="0">
                <a:solidFill>
                  <a:srgbClr val="0070C0"/>
                </a:solidFill>
              </a:rPr>
              <a:t>associatifs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FD8B5AE-245D-4BB5-8DB7-E7760EA606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Un tableau qui va associer des clefs textuelles (plutôt que numérotées) à ses différentes valeurs.</a:t>
            </a:r>
          </a:p>
          <a:p>
            <a:pPr marL="0" indent="0">
              <a:buNone/>
            </a:pPr>
            <a:endParaRPr lang="fr-FR" dirty="0"/>
          </a:p>
        </p:txBody>
      </p:sp>
      <p:pic>
        <p:nvPicPr>
          <p:cNvPr id="5122" name="Picture 2" descr="CrÃ©ation de tableaux associatifs en PHP">
            <a:extLst>
              <a:ext uri="{FF2B5EF4-FFF2-40B4-BE49-F238E27FC236}">
                <a16:creationId xmlns:a16="http://schemas.microsoft.com/office/drawing/2014/main" id="{D3C2DDD7-89B1-4C7D-96FA-B238D6660DF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02" t="37596" b="11031"/>
          <a:stretch/>
        </p:blipFill>
        <p:spPr bwMode="auto">
          <a:xfrm>
            <a:off x="1806881" y="3115103"/>
            <a:ext cx="8578237" cy="2507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40323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5331</TotalTime>
  <Words>1611</Words>
  <Application>Microsoft Office PowerPoint</Application>
  <PresentationFormat>Grand écran</PresentationFormat>
  <Paragraphs>203</Paragraphs>
  <Slides>32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32</vt:i4>
      </vt:variant>
    </vt:vector>
  </HeadingPairs>
  <TitlesOfParts>
    <vt:vector size="39" baseType="lpstr">
      <vt:lpstr>Arial</vt:lpstr>
      <vt:lpstr>Calibri</vt:lpstr>
      <vt:lpstr>Calibri Light</vt:lpstr>
      <vt:lpstr>Luxi Sans</vt:lpstr>
      <vt:lpstr>Roboto</vt:lpstr>
      <vt:lpstr>Wingdings</vt:lpstr>
      <vt:lpstr>Thème Office</vt:lpstr>
      <vt:lpstr>Présentation PowerPoint</vt:lpstr>
      <vt:lpstr>PHP</vt:lpstr>
      <vt:lpstr>Fonctionnalités PHP</vt:lpstr>
      <vt:lpstr>Integration PHP</vt:lpstr>
      <vt:lpstr>Variables PHP</vt:lpstr>
      <vt:lpstr>Opérations PHP</vt:lpstr>
      <vt:lpstr>Tableaux PHP</vt:lpstr>
      <vt:lpstr>Tableaux PHP: indexés</vt:lpstr>
      <vt:lpstr>Tableaux PHP: associatifs</vt:lpstr>
      <vt:lpstr>Timestamp &amp; Date</vt:lpstr>
      <vt:lpstr>Convertir date FR-EN</vt:lpstr>
      <vt:lpstr>Fichiers PHP</vt:lpstr>
      <vt:lpstr>Fichiers PHP</vt:lpstr>
      <vt:lpstr>Variables superglobales</vt:lpstr>
      <vt:lpstr>HTTP et PHP</vt:lpstr>
      <vt:lpstr>Cookies</vt:lpstr>
      <vt:lpstr>Cookies</vt:lpstr>
      <vt:lpstr>Cookies: setcookie()</vt:lpstr>
      <vt:lpstr>Cookies</vt:lpstr>
      <vt:lpstr>Où sont stockés les cookies</vt:lpstr>
      <vt:lpstr>Cookies: risques et limites</vt:lpstr>
      <vt:lpstr>Sessions</vt:lpstr>
      <vt:lpstr>Sessions</vt:lpstr>
      <vt:lpstr>Sessions</vt:lpstr>
      <vt:lpstr>Génération d’images</vt:lpstr>
      <vt:lpstr>PHP &amp; MySQL</vt:lpstr>
      <vt:lpstr>Manipuler BDD</vt:lpstr>
      <vt:lpstr>Connexion BDD</vt:lpstr>
      <vt:lpstr>Accès à mysql en PHP</vt:lpstr>
      <vt:lpstr>Exécution requête</vt:lpstr>
      <vt:lpstr>Construire des requêtes en fonction de variables</vt:lpstr>
      <vt:lpstr>PHP Orienté Objet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SAMSUNG</dc:creator>
  <cp:lastModifiedBy>SAMSUNG</cp:lastModifiedBy>
  <cp:revision>33</cp:revision>
  <dcterms:created xsi:type="dcterms:W3CDTF">2019-06-24T17:49:01Z</dcterms:created>
  <dcterms:modified xsi:type="dcterms:W3CDTF">2020-03-15T16:53:44Z</dcterms:modified>
</cp:coreProperties>
</file>