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79" r:id="rId4"/>
    <p:sldId id="280" r:id="rId5"/>
    <p:sldId id="281" r:id="rId6"/>
    <p:sldId id="282" r:id="rId7"/>
    <p:sldId id="283" r:id="rId8"/>
    <p:sldId id="284" r:id="rId9"/>
    <p:sldId id="278" r:id="rId10"/>
    <p:sldId id="270" r:id="rId11"/>
    <p:sldId id="271" r:id="rId12"/>
    <p:sldId id="259" r:id="rId13"/>
    <p:sldId id="258" r:id="rId14"/>
    <p:sldId id="257" r:id="rId15"/>
    <p:sldId id="260" r:id="rId16"/>
    <p:sldId id="267" r:id="rId17"/>
    <p:sldId id="268" r:id="rId18"/>
    <p:sldId id="261" r:id="rId19"/>
    <p:sldId id="262" r:id="rId20"/>
    <p:sldId id="263" r:id="rId21"/>
    <p:sldId id="264" r:id="rId22"/>
    <p:sldId id="265" r:id="rId23"/>
    <p:sldId id="266"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5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D28CBD1-5401-4104-9420-6DF13BB5EA97}" type="datetimeFigureOut">
              <a:rPr lang="fr-FR" smtClean="0"/>
              <a:pPr/>
              <a:t>11/04/2020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A71B5E-2B00-4F75-8B53-761A1C4C9C4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D28CBD1-5401-4104-9420-6DF13BB5EA97}" type="datetimeFigureOut">
              <a:rPr lang="fr-FR" smtClean="0"/>
              <a:pPr/>
              <a:t>11/04/2020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A71B5E-2B00-4F75-8B53-761A1C4C9C4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D28CBD1-5401-4104-9420-6DF13BB5EA97}" type="datetimeFigureOut">
              <a:rPr lang="fr-FR" smtClean="0"/>
              <a:pPr/>
              <a:t>11/04/2020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A71B5E-2B00-4F75-8B53-761A1C4C9C4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D28CBD1-5401-4104-9420-6DF13BB5EA97}" type="datetimeFigureOut">
              <a:rPr lang="fr-FR" smtClean="0"/>
              <a:pPr/>
              <a:t>11/04/2020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A71B5E-2B00-4F75-8B53-761A1C4C9C4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D28CBD1-5401-4104-9420-6DF13BB5EA97}" type="datetimeFigureOut">
              <a:rPr lang="fr-FR" smtClean="0"/>
              <a:pPr/>
              <a:t>11/04/2020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A71B5E-2B00-4F75-8B53-761A1C4C9C4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D28CBD1-5401-4104-9420-6DF13BB5EA97}" type="datetimeFigureOut">
              <a:rPr lang="fr-FR" smtClean="0"/>
              <a:pPr/>
              <a:t>11/04/2020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A71B5E-2B00-4F75-8B53-761A1C4C9C4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D28CBD1-5401-4104-9420-6DF13BB5EA97}" type="datetimeFigureOut">
              <a:rPr lang="fr-FR" smtClean="0"/>
              <a:pPr/>
              <a:t>11/04/2020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7A71B5E-2B00-4F75-8B53-761A1C4C9C4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D28CBD1-5401-4104-9420-6DF13BB5EA97}" type="datetimeFigureOut">
              <a:rPr lang="fr-FR" smtClean="0"/>
              <a:pPr/>
              <a:t>11/04/2020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7A71B5E-2B00-4F75-8B53-761A1C4C9C4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D28CBD1-5401-4104-9420-6DF13BB5EA97}" type="datetimeFigureOut">
              <a:rPr lang="fr-FR" smtClean="0"/>
              <a:pPr/>
              <a:t>11/04/2020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7A71B5E-2B00-4F75-8B53-761A1C4C9C4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D28CBD1-5401-4104-9420-6DF13BB5EA97}" type="datetimeFigureOut">
              <a:rPr lang="fr-FR" smtClean="0"/>
              <a:pPr/>
              <a:t>11/04/2020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A71B5E-2B00-4F75-8B53-761A1C4C9C4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D28CBD1-5401-4104-9420-6DF13BB5EA97}" type="datetimeFigureOut">
              <a:rPr lang="fr-FR" smtClean="0"/>
              <a:pPr/>
              <a:t>11/04/2020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A71B5E-2B00-4F75-8B53-761A1C4C9C4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CBD1-5401-4104-9420-6DF13BB5EA97}" type="datetimeFigureOut">
              <a:rPr lang="fr-FR" smtClean="0"/>
              <a:pPr/>
              <a:t>11/04/2020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71B5E-2B00-4F75-8B53-761A1C4C9C4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ctrTitle"/>
          </p:nvPr>
        </p:nvSpPr>
        <p:spPr>
          <a:xfrm>
            <a:off x="755576" y="476672"/>
            <a:ext cx="7772400" cy="18002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fr-FR" dirty="0" smtClean="0">
                <a:latin typeface="Arial" pitchFamily="34" charset="0"/>
                <a:cs typeface="Arial" pitchFamily="34" charset="0"/>
              </a:rPr>
              <a:t>TD 6</a:t>
            </a:r>
            <a:br>
              <a:rPr lang="fr-FR" dirty="0" smtClean="0">
                <a:latin typeface="Arial" pitchFamily="34" charset="0"/>
                <a:cs typeface="Arial" pitchFamily="34" charset="0"/>
              </a:rPr>
            </a:br>
            <a:r>
              <a:rPr lang="fr-FR" dirty="0" smtClean="0">
                <a:latin typeface="Arial" pitchFamily="34" charset="0"/>
                <a:cs typeface="Arial" pitchFamily="34" charset="0"/>
              </a:rPr>
              <a:t>Production et cycle de travail</a:t>
            </a:r>
            <a:br>
              <a:rPr lang="fr-FR" dirty="0" smtClean="0">
                <a:latin typeface="Arial" pitchFamily="34" charset="0"/>
                <a:cs typeface="Arial" pitchFamily="34" charset="0"/>
              </a:rPr>
            </a:br>
            <a:r>
              <a:rPr lang="fr-FR" dirty="0" smtClean="0">
                <a:latin typeface="Arial" pitchFamily="34" charset="0"/>
                <a:cs typeface="Arial" pitchFamily="34" charset="0"/>
              </a:rPr>
              <a:t>des engins des terrassements</a:t>
            </a:r>
            <a:endParaRPr lang="fr-FR" dirty="0">
              <a:latin typeface="Arial" pitchFamily="34" charset="0"/>
              <a:cs typeface="Arial" pitchFamily="34" charset="0"/>
            </a:endParaRPr>
          </a:p>
        </p:txBody>
      </p:sp>
      <p:sp>
        <p:nvSpPr>
          <p:cNvPr id="6" name="Sous-titre 2"/>
          <p:cNvSpPr>
            <a:spLocks noGrp="1"/>
          </p:cNvSpPr>
          <p:nvPr>
            <p:ph type="subTitle" idx="1"/>
          </p:nvPr>
        </p:nvSpPr>
        <p:spPr>
          <a:xfrm>
            <a:off x="1331640" y="2852936"/>
            <a:ext cx="6400800" cy="1368152"/>
          </a:xfrm>
        </p:spPr>
        <p:style>
          <a:lnRef idx="2">
            <a:schemeClr val="dk1"/>
          </a:lnRef>
          <a:fillRef idx="1">
            <a:schemeClr val="lt1"/>
          </a:fillRef>
          <a:effectRef idx="0">
            <a:schemeClr val="dk1"/>
          </a:effectRef>
          <a:fontRef idx="minor">
            <a:schemeClr val="dk1"/>
          </a:fontRef>
        </p:style>
        <p:txBody>
          <a:bodyPr>
            <a:normAutofit/>
          </a:bodyPr>
          <a:lstStyle/>
          <a:p>
            <a:r>
              <a:rPr lang="fr-FR" dirty="0" smtClean="0">
                <a:solidFill>
                  <a:sysClr val="windowText" lastClr="000000"/>
                </a:solidFill>
              </a:rPr>
              <a:t>1-Le Bulldozer (Bouteur ou Pousseur)</a:t>
            </a:r>
          </a:p>
          <a:p>
            <a:pPr algn="l"/>
            <a:r>
              <a:rPr lang="fr-FR" dirty="0" smtClean="0">
                <a:solidFill>
                  <a:sysClr val="windowText" lastClr="000000"/>
                </a:solidFill>
              </a:rPr>
              <a:t>2-  La Pelle hydraulique</a:t>
            </a:r>
          </a:p>
          <a:p>
            <a:endParaRPr lang="fr-FR" dirty="0" smtClean="0">
              <a:solidFill>
                <a:sysClr val="windowText" lastClr="000000"/>
              </a:solidFill>
            </a:endParaRPr>
          </a:p>
          <a:p>
            <a:endParaRPr lang="fr-FR" dirty="0">
              <a:solidFill>
                <a:sysClr val="windowText" lastClr="000000"/>
              </a:solidFill>
            </a:endParaRPr>
          </a:p>
        </p:txBody>
      </p:sp>
      <p:pic>
        <p:nvPicPr>
          <p:cNvPr id="7" name="Image 6" descr="Résultat de recherche d'images pour &quot;BULLDOZER LA MARCHE&quot;"/>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4365104"/>
            <a:ext cx="4104456" cy="2209800"/>
          </a:xfrm>
          <a:prstGeom prst="rect">
            <a:avLst/>
          </a:prstGeom>
          <a:ln/>
        </p:spPr>
        <p:style>
          <a:lnRef idx="2">
            <a:schemeClr val="dk1"/>
          </a:lnRef>
          <a:fillRef idx="1">
            <a:schemeClr val="lt1"/>
          </a:fillRef>
          <a:effectRef idx="0">
            <a:schemeClr val="dk1"/>
          </a:effectRef>
          <a:fontRef idx="minor">
            <a:schemeClr val="dk1"/>
          </a:fontRef>
        </p:style>
      </p:pic>
      <p:pic>
        <p:nvPicPr>
          <p:cNvPr id="8194" name="Picture 2"/>
          <p:cNvPicPr>
            <a:picLocks noChangeAspect="1" noChangeArrowheads="1"/>
          </p:cNvPicPr>
          <p:nvPr/>
        </p:nvPicPr>
        <p:blipFill>
          <a:blip r:embed="rId3" cstate="print"/>
          <a:srcRect l="20841" t="59672" r="47474" b="9813"/>
          <a:stretch>
            <a:fillRect/>
          </a:stretch>
        </p:blipFill>
        <p:spPr bwMode="auto">
          <a:xfrm>
            <a:off x="4788024" y="4293096"/>
            <a:ext cx="4104456" cy="2232248"/>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332656"/>
            <a:ext cx="216024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b="1" dirty="0" smtClean="0">
                <a:latin typeface="Arial" pitchFamily="34" charset="0"/>
                <a:cs typeface="Arial" pitchFamily="34" charset="0"/>
              </a:rPr>
              <a:t>Exercice</a:t>
            </a:r>
            <a:endParaRPr lang="fr-FR" b="1" dirty="0">
              <a:latin typeface="Arial" pitchFamily="34" charset="0"/>
              <a:cs typeface="Arial" pitchFamily="34" charset="0"/>
            </a:endParaRPr>
          </a:p>
        </p:txBody>
      </p:sp>
      <p:sp>
        <p:nvSpPr>
          <p:cNvPr id="3" name="ZoneTexte 2"/>
          <p:cNvSpPr txBox="1"/>
          <p:nvPr/>
        </p:nvSpPr>
        <p:spPr>
          <a:xfrm>
            <a:off x="395536" y="980728"/>
            <a:ext cx="8424936"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FR" dirty="0" smtClean="0">
                <a:latin typeface="Arial" pitchFamily="34" charset="0"/>
                <a:cs typeface="Arial" pitchFamily="34" charset="0"/>
              </a:rPr>
              <a:t>Un bulldozer réalise un refoulement de sol sableux. La lame de type universel               « U », possède une capacité de 14 m³. La distance de refoulement est de 100 m. </a:t>
            </a:r>
          </a:p>
          <a:p>
            <a:pPr algn="just"/>
            <a:r>
              <a:rPr lang="fr-FR" dirty="0" smtClean="0">
                <a:latin typeface="Arial" pitchFamily="34" charset="0"/>
                <a:cs typeface="Arial" pitchFamily="34" charset="0"/>
              </a:rPr>
              <a:t>L’inversion de marche prend 1,5 seconde. Le refoulement se réalise en première vitesse (4,0 km/h) tandis que la marche arrière se fait en troisième (6 km/h).</a:t>
            </a:r>
          </a:p>
          <a:p>
            <a:pPr algn="just"/>
            <a:endParaRPr lang="fr-FR" dirty="0" smtClean="0">
              <a:latin typeface="Arial" pitchFamily="34" charset="0"/>
              <a:cs typeface="Arial" pitchFamily="34" charset="0"/>
            </a:endParaRPr>
          </a:p>
          <a:p>
            <a:pPr algn="just"/>
            <a:r>
              <a:rPr lang="fr-FR" b="1" dirty="0" smtClean="0">
                <a:latin typeface="Arial" pitchFamily="34" charset="0"/>
                <a:cs typeface="Arial" pitchFamily="34" charset="0"/>
              </a:rPr>
              <a:t>Calculez la production journalière de ce Bulldozer sachant que le taux de travail est de 55 minutes par heure et que la durée de travail journalier est de 8 heures. </a:t>
            </a:r>
            <a:endParaRPr lang="fr-FR"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2132856"/>
            <a:ext cx="7344816"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2800" b="1" dirty="0" smtClean="0">
                <a:latin typeface="Arial" pitchFamily="34" charset="0"/>
                <a:cs typeface="Arial" pitchFamily="34" charset="0"/>
              </a:rPr>
              <a:t>La production d’une pelle hydraulique</a:t>
            </a:r>
            <a:endParaRPr lang="fr-FR" sz="2800" b="1" dirty="0">
              <a:latin typeface="Arial" pitchFamily="34" charset="0"/>
              <a:cs typeface="Arial" pitchFamily="34" charset="0"/>
            </a:endParaRPr>
          </a:p>
        </p:txBody>
      </p:sp>
      <p:sp>
        <p:nvSpPr>
          <p:cNvPr id="3" name="Flèche vers le bas 2"/>
          <p:cNvSpPr/>
          <p:nvPr/>
        </p:nvSpPr>
        <p:spPr>
          <a:xfrm>
            <a:off x="3779912" y="2780928"/>
            <a:ext cx="864096" cy="22322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80320" t="20673" r="3004" b="54719"/>
          <a:stretch>
            <a:fillRect/>
          </a:stretch>
        </p:blipFill>
        <p:spPr bwMode="auto">
          <a:xfrm>
            <a:off x="6660232" y="2852936"/>
            <a:ext cx="2160240" cy="180020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5" name="ZoneTexte 4"/>
          <p:cNvSpPr txBox="1"/>
          <p:nvPr/>
        </p:nvSpPr>
        <p:spPr>
          <a:xfrm>
            <a:off x="10764688" y="4077072"/>
            <a:ext cx="184731" cy="369332"/>
          </a:xfrm>
          <a:prstGeom prst="rect">
            <a:avLst/>
          </a:prstGeom>
          <a:noFill/>
        </p:spPr>
        <p:txBody>
          <a:bodyPr wrap="none" rtlCol="0">
            <a:spAutoFit/>
          </a:bodyPr>
          <a:lstStyle/>
          <a:p>
            <a:endParaRPr lang="fr-FR" dirty="0"/>
          </a:p>
        </p:txBody>
      </p:sp>
      <p:pic>
        <p:nvPicPr>
          <p:cNvPr id="3075" name="Picture 3"/>
          <p:cNvPicPr>
            <a:picLocks noChangeAspect="1" noChangeArrowheads="1"/>
          </p:cNvPicPr>
          <p:nvPr/>
        </p:nvPicPr>
        <p:blipFill>
          <a:blip r:embed="rId3" cstate="print"/>
          <a:srcRect l="4418" t="26375" r="48888" b="30313"/>
          <a:stretch>
            <a:fillRect/>
          </a:stretch>
        </p:blipFill>
        <p:spPr bwMode="auto">
          <a:xfrm>
            <a:off x="0" y="188640"/>
            <a:ext cx="6048672" cy="3168352"/>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7" name="ZoneTexte 6"/>
          <p:cNvSpPr txBox="1"/>
          <p:nvPr/>
        </p:nvSpPr>
        <p:spPr>
          <a:xfrm>
            <a:off x="1763688" y="2780928"/>
            <a:ext cx="108012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b="1" dirty="0" smtClean="0">
                <a:latin typeface="Arial" pitchFamily="34" charset="0"/>
                <a:cs typeface="Arial" pitchFamily="34" charset="0"/>
              </a:rPr>
              <a:t>Godet</a:t>
            </a:r>
            <a:endParaRPr lang="fr-FR" b="1" dirty="0">
              <a:latin typeface="Arial" pitchFamily="34" charset="0"/>
              <a:cs typeface="Arial" pitchFamily="34" charset="0"/>
            </a:endParaRPr>
          </a:p>
        </p:txBody>
      </p:sp>
      <p:sp>
        <p:nvSpPr>
          <p:cNvPr id="8" name="ZoneTexte 7"/>
          <p:cNvSpPr txBox="1"/>
          <p:nvPr/>
        </p:nvSpPr>
        <p:spPr>
          <a:xfrm>
            <a:off x="4572000" y="332656"/>
            <a:ext cx="122413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b="1" dirty="0" smtClean="0">
                <a:latin typeface="Arial" pitchFamily="34" charset="0"/>
                <a:cs typeface="Arial" pitchFamily="34" charset="0"/>
              </a:rPr>
              <a:t>Flèche </a:t>
            </a:r>
            <a:endParaRPr lang="fr-FR" b="1" dirty="0">
              <a:latin typeface="Arial" pitchFamily="34" charset="0"/>
              <a:cs typeface="Arial" pitchFamily="34" charset="0"/>
            </a:endParaRPr>
          </a:p>
        </p:txBody>
      </p:sp>
      <p:sp>
        <p:nvSpPr>
          <p:cNvPr id="9" name="ZoneTexte 8"/>
          <p:cNvSpPr txBox="1"/>
          <p:nvPr/>
        </p:nvSpPr>
        <p:spPr>
          <a:xfrm>
            <a:off x="1835696" y="1772816"/>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b="1" dirty="0" smtClean="0">
                <a:latin typeface="Arial" pitchFamily="34" charset="0"/>
                <a:cs typeface="Arial" pitchFamily="34" charset="0"/>
              </a:rPr>
              <a:t>Balancier</a:t>
            </a:r>
            <a:endParaRPr lang="fr-FR" b="1" dirty="0">
              <a:latin typeface="Arial" pitchFamily="34" charset="0"/>
              <a:cs typeface="Arial" pitchFamily="34" charset="0"/>
            </a:endParaRPr>
          </a:p>
        </p:txBody>
      </p:sp>
      <p:cxnSp>
        <p:nvCxnSpPr>
          <p:cNvPr id="13" name="Connecteur droit avec flèche 12"/>
          <p:cNvCxnSpPr/>
          <p:nvPr/>
        </p:nvCxnSpPr>
        <p:spPr>
          <a:xfrm flipH="1" flipV="1">
            <a:off x="2267744" y="1484784"/>
            <a:ext cx="504056" cy="21602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6" name="Connecteur droit avec flèche 15"/>
          <p:cNvCxnSpPr/>
          <p:nvPr/>
        </p:nvCxnSpPr>
        <p:spPr>
          <a:xfrm flipH="1">
            <a:off x="3707904" y="404664"/>
            <a:ext cx="720080"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Connecteur droit avec flèche 18"/>
          <p:cNvCxnSpPr/>
          <p:nvPr/>
        </p:nvCxnSpPr>
        <p:spPr>
          <a:xfrm flipH="1" flipV="1">
            <a:off x="1259632" y="2636912"/>
            <a:ext cx="432048"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1" name="ZoneTexte 20"/>
          <p:cNvSpPr txBox="1"/>
          <p:nvPr/>
        </p:nvSpPr>
        <p:spPr>
          <a:xfrm>
            <a:off x="179512" y="5445224"/>
            <a:ext cx="122413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b="1" dirty="0" smtClean="0">
                <a:latin typeface="Arial" pitchFamily="34" charset="0"/>
                <a:cs typeface="Arial" pitchFamily="34" charset="0"/>
              </a:rPr>
              <a:t> Type de Godets</a:t>
            </a:r>
            <a:endParaRPr lang="fr-FR" b="1" dirty="0">
              <a:latin typeface="Arial" pitchFamily="34" charset="0"/>
              <a:cs typeface="Arial" pitchFamily="34" charset="0"/>
            </a:endParaRPr>
          </a:p>
        </p:txBody>
      </p:sp>
      <p:pic>
        <p:nvPicPr>
          <p:cNvPr id="22" name="Picture 2"/>
          <p:cNvPicPr>
            <a:picLocks noChangeAspect="1" noChangeArrowheads="1"/>
          </p:cNvPicPr>
          <p:nvPr/>
        </p:nvPicPr>
        <p:blipFill>
          <a:blip r:embed="rId2" cstate="print"/>
          <a:srcRect l="53638" t="21282" r="20236" b="55094"/>
          <a:stretch>
            <a:fillRect/>
          </a:stretch>
        </p:blipFill>
        <p:spPr bwMode="auto">
          <a:xfrm>
            <a:off x="6372200" y="548680"/>
            <a:ext cx="2771800" cy="1728192"/>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23" name="Picture 2"/>
          <p:cNvPicPr>
            <a:picLocks noChangeAspect="1" noChangeArrowheads="1"/>
          </p:cNvPicPr>
          <p:nvPr/>
        </p:nvPicPr>
        <p:blipFill>
          <a:blip r:embed="rId2" cstate="print"/>
          <a:srcRect l="53638" t="43922" r="3004" b="43282"/>
          <a:stretch>
            <a:fillRect/>
          </a:stretch>
        </p:blipFill>
        <p:spPr bwMode="auto">
          <a:xfrm>
            <a:off x="1403648" y="5301208"/>
            <a:ext cx="5616624" cy="936104"/>
          </a:xfrm>
          <a:prstGeom prst="rect">
            <a:avLst/>
          </a:prstGeom>
          <a:ln>
            <a:headEnd/>
            <a:tailEnd/>
          </a:ln>
        </p:spPr>
        <p:style>
          <a:lnRef idx="2">
            <a:schemeClr val="dk1"/>
          </a:lnRef>
          <a:fillRef idx="1">
            <a:schemeClr val="lt1"/>
          </a:fillRef>
          <a:effectRef idx="0">
            <a:schemeClr val="dk1"/>
          </a:effectRef>
          <a:fontRef idx="minor">
            <a:schemeClr val="dk1"/>
          </a:fontRef>
        </p:style>
      </p:pic>
      <p:cxnSp>
        <p:nvCxnSpPr>
          <p:cNvPr id="26" name="Connecteur droit avec flèche 25"/>
          <p:cNvCxnSpPr>
            <a:stCxn id="8" idx="3"/>
          </p:cNvCxnSpPr>
          <p:nvPr/>
        </p:nvCxnSpPr>
        <p:spPr>
          <a:xfrm>
            <a:off x="5796136" y="517322"/>
            <a:ext cx="1224136" cy="46340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Connecteur droit avec flèche 27"/>
          <p:cNvCxnSpPr/>
          <p:nvPr/>
        </p:nvCxnSpPr>
        <p:spPr>
          <a:xfrm>
            <a:off x="3275856" y="2060848"/>
            <a:ext cx="3168352" cy="115212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1" name="Connecteur droit avec flèche 30"/>
          <p:cNvCxnSpPr/>
          <p:nvPr/>
        </p:nvCxnSpPr>
        <p:spPr>
          <a:xfrm>
            <a:off x="2411760" y="3212976"/>
            <a:ext cx="0" cy="187220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5" name="ZoneTexte 34"/>
          <p:cNvSpPr txBox="1"/>
          <p:nvPr/>
        </p:nvSpPr>
        <p:spPr>
          <a:xfrm>
            <a:off x="2771800" y="3717032"/>
            <a:ext cx="2520280" cy="120032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dirty="0" smtClean="0">
                <a:latin typeface="Arial" pitchFamily="34" charset="0"/>
                <a:cs typeface="Arial" pitchFamily="34" charset="0"/>
              </a:rPr>
              <a:t>La pelleteuse</a:t>
            </a:r>
          </a:p>
          <a:p>
            <a:pPr algn="ctr"/>
            <a:r>
              <a:rPr lang="fr-FR" dirty="0" smtClean="0">
                <a:latin typeface="Arial" pitchFamily="34" charset="0"/>
                <a:cs typeface="Arial" pitchFamily="34" charset="0"/>
              </a:rPr>
              <a:t>L’excavateur</a:t>
            </a:r>
          </a:p>
          <a:p>
            <a:pPr algn="ctr"/>
            <a:r>
              <a:rPr lang="fr-FR" dirty="0" smtClean="0">
                <a:latin typeface="Arial" pitchFamily="34" charset="0"/>
                <a:cs typeface="Arial" pitchFamily="34" charset="0"/>
              </a:rPr>
              <a:t>La pelle hydraulique</a:t>
            </a:r>
          </a:p>
          <a:p>
            <a:pPr algn="ctr"/>
            <a:r>
              <a:rPr lang="fr-FR" dirty="0" smtClean="0">
                <a:latin typeface="Arial" pitchFamily="34" charset="0"/>
                <a:cs typeface="Arial" pitchFamily="34" charset="0"/>
              </a:rPr>
              <a:t>La pelle </a:t>
            </a:r>
            <a:r>
              <a:rPr lang="fr-FR" dirty="0" err="1" smtClean="0">
                <a:latin typeface="Arial" pitchFamily="34" charset="0"/>
                <a:cs typeface="Arial" pitchFamily="34" charset="0"/>
              </a:rPr>
              <a:t>mecanique</a:t>
            </a:r>
            <a:endParaRPr lang="fr-F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l="32212" t="14563" r="30544" b="8657"/>
          <a:stretch>
            <a:fillRect/>
          </a:stretch>
        </p:blipFill>
        <p:spPr bwMode="auto">
          <a:xfrm>
            <a:off x="251520" y="908720"/>
            <a:ext cx="4824536" cy="468052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2052" name="Picture 4"/>
          <p:cNvPicPr>
            <a:picLocks noChangeAspect="1" noChangeArrowheads="1"/>
          </p:cNvPicPr>
          <p:nvPr/>
        </p:nvPicPr>
        <p:blipFill>
          <a:blip r:embed="rId3" cstate="print"/>
          <a:srcRect l="26956" t="45891" r="38024" b="33438"/>
          <a:stretch>
            <a:fillRect/>
          </a:stretch>
        </p:blipFill>
        <p:spPr bwMode="auto">
          <a:xfrm>
            <a:off x="4283968" y="4149080"/>
            <a:ext cx="4680520" cy="2304256"/>
          </a:xfrm>
          <a:prstGeom prst="rect">
            <a:avLst/>
          </a:prstGeom>
          <a:ln>
            <a:headEnd/>
            <a:tailEnd/>
          </a:ln>
        </p:spPr>
        <p:style>
          <a:lnRef idx="2">
            <a:schemeClr val="dk1"/>
          </a:lnRef>
          <a:fillRef idx="1">
            <a:schemeClr val="lt1"/>
          </a:fillRef>
          <a:effectRef idx="0">
            <a:schemeClr val="dk1"/>
          </a:effectRef>
          <a:fontRef idx="minor">
            <a:schemeClr val="dk1"/>
          </a:fontRef>
        </p:style>
      </p:pic>
      <p:cxnSp>
        <p:nvCxnSpPr>
          <p:cNvPr id="6" name="Connecteur droit avec flèche 5"/>
          <p:cNvCxnSpPr/>
          <p:nvPr/>
        </p:nvCxnSpPr>
        <p:spPr>
          <a:xfrm>
            <a:off x="4283968" y="3501008"/>
            <a:ext cx="25202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6876256" y="3140968"/>
            <a:ext cx="1800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latin typeface="Arial" pitchFamily="34" charset="0"/>
                <a:cs typeface="Arial" pitchFamily="34" charset="0"/>
              </a:rPr>
              <a:t>La tourelle </a:t>
            </a:r>
            <a:endParaRPr lang="fr-FR" dirty="0">
              <a:latin typeface="Arial" pitchFamily="34" charset="0"/>
              <a:cs typeface="Arial" pitchFamily="34" charset="0"/>
            </a:endParaRPr>
          </a:p>
        </p:txBody>
      </p:sp>
      <p:sp>
        <p:nvSpPr>
          <p:cNvPr id="8" name="Rectangle 7"/>
          <p:cNvSpPr/>
          <p:nvPr/>
        </p:nvSpPr>
        <p:spPr>
          <a:xfrm>
            <a:off x="251520" y="332656"/>
            <a:ext cx="7704856"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dirty="0">
                <a:latin typeface="Arial" pitchFamily="34" charset="0"/>
                <a:cs typeface="Arial" pitchFamily="34" charset="0"/>
              </a:rPr>
              <a:t>Les principales </a:t>
            </a:r>
            <a:r>
              <a:rPr lang="fr-FR" dirty="0" smtClean="0">
                <a:latin typeface="Arial" pitchFamily="34" charset="0"/>
                <a:cs typeface="Arial" pitchFamily="34" charset="0"/>
              </a:rPr>
              <a:t>caractéristiques </a:t>
            </a:r>
            <a:r>
              <a:rPr lang="fr-FR" dirty="0">
                <a:latin typeface="Arial" pitchFamily="34" charset="0"/>
                <a:cs typeface="Arial" pitchFamily="34" charset="0"/>
              </a:rPr>
              <a:t>d’une pelle </a:t>
            </a:r>
            <a:r>
              <a:rPr lang="fr-FR" dirty="0" smtClean="0">
                <a:latin typeface="Arial" pitchFamily="34" charset="0"/>
                <a:cs typeface="Arial" pitchFamily="34" charset="0"/>
              </a:rPr>
              <a:t>sont </a:t>
            </a:r>
            <a:r>
              <a:rPr lang="fr-FR" dirty="0">
                <a:latin typeface="Arial" pitchFamily="34" charset="0"/>
                <a:cs typeface="Arial" pitchFamily="34" charset="0"/>
              </a:rPr>
              <a:t>les suivantes</a:t>
            </a:r>
          </a:p>
        </p:txBody>
      </p:sp>
      <p:sp>
        <p:nvSpPr>
          <p:cNvPr id="10" name="ZoneTexte 9"/>
          <p:cNvSpPr txBox="1"/>
          <p:nvPr/>
        </p:nvSpPr>
        <p:spPr>
          <a:xfrm>
            <a:off x="6228184" y="5013176"/>
            <a:ext cx="184731" cy="369332"/>
          </a:xfrm>
          <a:prstGeom prst="rect">
            <a:avLst/>
          </a:prstGeom>
          <a:noFill/>
        </p:spPr>
        <p:txBody>
          <a:bodyPr wrap="none" rtlCol="0">
            <a:spAutoFit/>
          </a:bodyPr>
          <a:lstStyle/>
          <a:p>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755576" y="404664"/>
            <a:ext cx="3676650" cy="4314825"/>
          </a:xfrm>
          <a:prstGeom prst="rect">
            <a:avLst/>
          </a:prstGeom>
          <a:noFill/>
          <a:ln w="9525">
            <a:noFill/>
            <a:miter lim="800000"/>
            <a:headEnd/>
            <a:tailEnd/>
          </a:ln>
        </p:spPr>
      </p:pic>
      <p:sp>
        <p:nvSpPr>
          <p:cNvPr id="6" name="Rectangle 5"/>
          <p:cNvSpPr/>
          <p:nvPr/>
        </p:nvSpPr>
        <p:spPr>
          <a:xfrm>
            <a:off x="3923928" y="1340768"/>
            <a:ext cx="183569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b="1" dirty="0">
                <a:latin typeface="Arial" pitchFamily="34" charset="0"/>
                <a:cs typeface="Arial" pitchFamily="34" charset="0"/>
              </a:rPr>
              <a:t>Godet </a:t>
            </a:r>
            <a:r>
              <a:rPr lang="fr-FR" b="1" dirty="0" smtClean="0">
                <a:latin typeface="Arial" pitchFamily="34" charset="0"/>
                <a:cs typeface="Arial" pitchFamily="34" charset="0"/>
              </a:rPr>
              <a:t>en butte</a:t>
            </a:r>
            <a:endParaRPr lang="fr-FR" b="1" dirty="0">
              <a:latin typeface="Arial" pitchFamily="34" charset="0"/>
              <a:cs typeface="Arial" pitchFamily="34" charset="0"/>
            </a:endParaRPr>
          </a:p>
        </p:txBody>
      </p:sp>
      <p:sp>
        <p:nvSpPr>
          <p:cNvPr id="7" name="Rectangle 6"/>
          <p:cNvSpPr/>
          <p:nvPr/>
        </p:nvSpPr>
        <p:spPr>
          <a:xfrm>
            <a:off x="4067944" y="3861048"/>
            <a:ext cx="1774845"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r-FR" b="1" dirty="0" smtClean="0">
                <a:latin typeface="Arial" pitchFamily="34" charset="0"/>
                <a:cs typeface="Arial" pitchFamily="34" charset="0"/>
              </a:rPr>
              <a:t>Godet </a:t>
            </a:r>
            <a:r>
              <a:rPr lang="fr-FR" b="1" dirty="0">
                <a:latin typeface="Arial" pitchFamily="34" charset="0"/>
                <a:cs typeface="Arial" pitchFamily="34" charset="0"/>
              </a:rPr>
              <a:t>en rétro</a:t>
            </a:r>
          </a:p>
        </p:txBody>
      </p:sp>
      <p:pic>
        <p:nvPicPr>
          <p:cNvPr id="1030" name="Picture 6"/>
          <p:cNvPicPr>
            <a:picLocks noChangeAspect="1" noChangeArrowheads="1"/>
          </p:cNvPicPr>
          <p:nvPr/>
        </p:nvPicPr>
        <p:blipFill>
          <a:blip r:embed="rId3" cstate="print"/>
          <a:srcRect/>
          <a:stretch>
            <a:fillRect/>
          </a:stretch>
        </p:blipFill>
        <p:spPr bwMode="auto">
          <a:xfrm>
            <a:off x="5796136" y="332656"/>
            <a:ext cx="2324100" cy="1885950"/>
          </a:xfrm>
          <a:prstGeom prst="rect">
            <a:avLst/>
          </a:prstGeom>
          <a:noFill/>
          <a:ln w="9525">
            <a:noFill/>
            <a:miter lim="800000"/>
            <a:headEnd/>
            <a:tailEnd/>
          </a:ln>
        </p:spPr>
      </p:pic>
      <p:pic>
        <p:nvPicPr>
          <p:cNvPr id="1031" name="Picture 7"/>
          <p:cNvPicPr>
            <a:picLocks noChangeAspect="1" noChangeArrowheads="1"/>
          </p:cNvPicPr>
          <p:nvPr/>
        </p:nvPicPr>
        <p:blipFill>
          <a:blip r:embed="rId4" cstate="print"/>
          <a:srcRect/>
          <a:stretch>
            <a:fillRect/>
          </a:stretch>
        </p:blipFill>
        <p:spPr bwMode="auto">
          <a:xfrm>
            <a:off x="5796136" y="2780928"/>
            <a:ext cx="2438400" cy="2085975"/>
          </a:xfrm>
          <a:prstGeom prst="rect">
            <a:avLst/>
          </a:prstGeom>
          <a:noFill/>
          <a:ln w="9525">
            <a:noFill/>
            <a:miter lim="800000"/>
            <a:headEnd/>
            <a:tailEnd/>
          </a:ln>
        </p:spPr>
      </p:pic>
      <p:pic>
        <p:nvPicPr>
          <p:cNvPr id="1032" name="Picture 8"/>
          <p:cNvPicPr>
            <a:picLocks noChangeAspect="1" noChangeArrowheads="1"/>
          </p:cNvPicPr>
          <p:nvPr/>
        </p:nvPicPr>
        <p:blipFill>
          <a:blip r:embed="rId5" cstate="print"/>
          <a:srcRect/>
          <a:stretch>
            <a:fillRect/>
          </a:stretch>
        </p:blipFill>
        <p:spPr bwMode="auto">
          <a:xfrm>
            <a:off x="611560" y="4941168"/>
            <a:ext cx="2304256" cy="1700808"/>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1033" name="Picture 9"/>
          <p:cNvPicPr>
            <a:picLocks noChangeAspect="1" noChangeArrowheads="1"/>
          </p:cNvPicPr>
          <p:nvPr/>
        </p:nvPicPr>
        <p:blipFill>
          <a:blip r:embed="rId6" cstate="print"/>
          <a:srcRect/>
          <a:stretch>
            <a:fillRect/>
          </a:stretch>
        </p:blipFill>
        <p:spPr bwMode="auto">
          <a:xfrm>
            <a:off x="5580112" y="5013176"/>
            <a:ext cx="2592288" cy="162880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15" name="ZoneTexte 14"/>
          <p:cNvSpPr txBox="1"/>
          <p:nvPr/>
        </p:nvSpPr>
        <p:spPr>
          <a:xfrm>
            <a:off x="4932040" y="5949280"/>
            <a:ext cx="136815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latin typeface="Arial" pitchFamily="34" charset="0"/>
                <a:cs typeface="Arial" pitchFamily="34" charset="0"/>
              </a:rPr>
              <a:t>Sur  roues</a:t>
            </a:r>
            <a:endParaRPr lang="fr-FR" dirty="0">
              <a:latin typeface="Arial" pitchFamily="34" charset="0"/>
              <a:cs typeface="Arial" pitchFamily="34" charset="0"/>
            </a:endParaRPr>
          </a:p>
        </p:txBody>
      </p:sp>
      <p:sp>
        <p:nvSpPr>
          <p:cNvPr id="16" name="ZoneTexte 15"/>
          <p:cNvSpPr txBox="1"/>
          <p:nvPr/>
        </p:nvSpPr>
        <p:spPr>
          <a:xfrm>
            <a:off x="2411760" y="6165304"/>
            <a:ext cx="165618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latin typeface="Arial" pitchFamily="34" charset="0"/>
                <a:cs typeface="Arial" pitchFamily="34" charset="0"/>
              </a:rPr>
              <a:t>Sur chenilles</a:t>
            </a:r>
            <a:endParaRPr lang="fr-FR" dirty="0">
              <a:latin typeface="Arial" pitchFamily="34" charset="0"/>
              <a:cs typeface="Arial" pitchFamily="34" charset="0"/>
            </a:endParaRPr>
          </a:p>
        </p:txBody>
      </p:sp>
      <p:sp>
        <p:nvSpPr>
          <p:cNvPr id="17" name="ZoneTexte 16"/>
          <p:cNvSpPr txBox="1"/>
          <p:nvPr/>
        </p:nvSpPr>
        <p:spPr>
          <a:xfrm>
            <a:off x="3419872" y="0"/>
            <a:ext cx="201622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b="1" dirty="0" smtClean="0">
                <a:latin typeface="Arial" pitchFamily="34" charset="0"/>
                <a:cs typeface="Arial" pitchFamily="34" charset="0"/>
              </a:rPr>
              <a:t>Mode de travail</a:t>
            </a:r>
            <a:endParaRPr lang="fr-FR"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67544" y="1628800"/>
            <a:ext cx="2857500" cy="2376264"/>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3" name="Rectangle 2"/>
          <p:cNvSpPr/>
          <p:nvPr/>
        </p:nvSpPr>
        <p:spPr>
          <a:xfrm>
            <a:off x="3563888" y="476672"/>
            <a:ext cx="4896544"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r-FR" dirty="0" smtClean="0">
                <a:latin typeface="Arial" pitchFamily="34" charset="0"/>
                <a:cs typeface="Arial" pitchFamily="34" charset="0"/>
              </a:rPr>
              <a:t>Les </a:t>
            </a:r>
            <a:r>
              <a:rPr lang="fr-FR" dirty="0">
                <a:latin typeface="Arial" pitchFamily="34" charset="0"/>
                <a:cs typeface="Arial" pitchFamily="34" charset="0"/>
              </a:rPr>
              <a:t>pelles hydrauliques réalisent des travaux d’excavation </a:t>
            </a:r>
            <a:r>
              <a:rPr lang="fr-FR" b="1" dirty="0">
                <a:latin typeface="Arial" pitchFamily="34" charset="0"/>
                <a:cs typeface="Arial" pitchFamily="34" charset="0"/>
              </a:rPr>
              <a:t>en mode « rétro </a:t>
            </a:r>
            <a:r>
              <a:rPr lang="fr-FR" dirty="0">
                <a:latin typeface="Arial" pitchFamily="34" charset="0"/>
                <a:cs typeface="Arial" pitchFamily="34" charset="0"/>
              </a:rPr>
              <a:t>(</a:t>
            </a:r>
            <a:r>
              <a:rPr lang="fr-FR" dirty="0" err="1">
                <a:latin typeface="Arial" pitchFamily="34" charset="0"/>
                <a:cs typeface="Arial" pitchFamily="34" charset="0"/>
              </a:rPr>
              <a:t>backhoe</a:t>
            </a:r>
            <a:r>
              <a:rPr lang="fr-FR" dirty="0">
                <a:latin typeface="Arial" pitchFamily="34" charset="0"/>
                <a:cs typeface="Arial" pitchFamily="34" charset="0"/>
              </a:rPr>
              <a:t>) » pour des excavations </a:t>
            </a:r>
            <a:r>
              <a:rPr lang="fr-FR" b="1" dirty="0">
                <a:latin typeface="Arial" pitchFamily="34" charset="0"/>
                <a:cs typeface="Arial" pitchFamily="34" charset="0"/>
              </a:rPr>
              <a:t>sous le niveau du dessous de la base de la pelle</a:t>
            </a:r>
            <a:r>
              <a:rPr lang="fr-FR" dirty="0">
                <a:latin typeface="Arial" pitchFamily="34" charset="0"/>
                <a:cs typeface="Arial" pitchFamily="34" charset="0"/>
              </a:rPr>
              <a:t>. </a:t>
            </a:r>
          </a:p>
        </p:txBody>
      </p:sp>
      <p:sp>
        <p:nvSpPr>
          <p:cNvPr id="6" name="Rectangle 5"/>
          <p:cNvSpPr/>
          <p:nvPr/>
        </p:nvSpPr>
        <p:spPr>
          <a:xfrm>
            <a:off x="3851920" y="2204864"/>
            <a:ext cx="4033476"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dirty="0" smtClean="0">
                <a:latin typeface="Arial" pitchFamily="34" charset="0"/>
                <a:cs typeface="Arial" pitchFamily="34" charset="0"/>
              </a:rPr>
              <a:t>Le </a:t>
            </a:r>
            <a:r>
              <a:rPr lang="fr-FR" dirty="0">
                <a:latin typeface="Arial" pitchFamily="34" charset="0"/>
                <a:cs typeface="Arial" pitchFamily="34" charset="0"/>
              </a:rPr>
              <a:t>godet se remplit en raclant </a:t>
            </a:r>
            <a:r>
              <a:rPr lang="fr-FR" dirty="0" smtClean="0">
                <a:latin typeface="Arial" pitchFamily="34" charset="0"/>
                <a:cs typeface="Arial" pitchFamily="34" charset="0"/>
              </a:rPr>
              <a:t>le  sol</a:t>
            </a:r>
          </a:p>
          <a:p>
            <a:r>
              <a:rPr lang="fr-FR" dirty="0" smtClean="0">
                <a:latin typeface="Arial" pitchFamily="34" charset="0"/>
                <a:cs typeface="Arial" pitchFamily="34" charset="0"/>
              </a:rPr>
              <a:t> </a:t>
            </a:r>
            <a:r>
              <a:rPr lang="fr-FR" dirty="0">
                <a:latin typeface="Arial" pitchFamily="34" charset="0"/>
                <a:cs typeface="Arial" pitchFamily="34" charset="0"/>
              </a:rPr>
              <a:t>de l’extérieur vers la pelle</a:t>
            </a:r>
          </a:p>
        </p:txBody>
      </p:sp>
      <p:sp>
        <p:nvSpPr>
          <p:cNvPr id="7" name="ZoneTexte 6"/>
          <p:cNvSpPr txBox="1"/>
          <p:nvPr/>
        </p:nvSpPr>
        <p:spPr>
          <a:xfrm>
            <a:off x="3707904" y="3284984"/>
            <a:ext cx="4392488"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a:latin typeface="Arial" pitchFamily="34" charset="0"/>
                <a:cs typeface="Arial" pitchFamily="34" charset="0"/>
              </a:rPr>
              <a:t>L’extraction de matériau au-dessous de l’aire d’assise de la pelle ;</a:t>
            </a:r>
          </a:p>
          <a:p>
            <a:r>
              <a:rPr lang="fr-FR" dirty="0">
                <a:latin typeface="Arial" pitchFamily="34" charset="0"/>
                <a:cs typeface="Arial" pitchFamily="34" charset="0"/>
              </a:rPr>
              <a:t>- Le creusement de tranchée étroite,</a:t>
            </a:r>
          </a:p>
          <a:p>
            <a:r>
              <a:rPr lang="fr-FR" dirty="0">
                <a:latin typeface="Arial" pitchFamily="34" charset="0"/>
                <a:cs typeface="Arial" pitchFamily="34" charset="0"/>
              </a:rPr>
              <a:t>- Le creusement de canal (assainissements ou irrigations),</a:t>
            </a:r>
          </a:p>
          <a:p>
            <a:r>
              <a:rPr lang="fr-FR" dirty="0">
                <a:latin typeface="Arial" pitchFamily="34" charset="0"/>
                <a:cs typeface="Arial" pitchFamily="34" charset="0"/>
              </a:rPr>
              <a:t>- Le curage de </a:t>
            </a:r>
            <a:r>
              <a:rPr lang="fr-FR" dirty="0" smtClean="0">
                <a:latin typeface="Arial" pitchFamily="34" charset="0"/>
                <a:cs typeface="Arial" pitchFamily="34" charset="0"/>
              </a:rPr>
              <a:t>fossé</a:t>
            </a:r>
            <a:r>
              <a:rPr lang="fr-FR" dirty="0">
                <a:latin typeface="Arial" pitchFamily="34" charset="0"/>
                <a:cs typeface="Arial" pitchFamily="34" charset="0"/>
              </a:rPr>
              <a:t>,</a:t>
            </a:r>
          </a:p>
          <a:p>
            <a:r>
              <a:rPr lang="fr-FR" dirty="0">
                <a:latin typeface="Arial" pitchFamily="34" charset="0"/>
                <a:cs typeface="Arial" pitchFamily="34" charset="0"/>
              </a:rPr>
              <a:t>- L’excavation des fondations,</a:t>
            </a:r>
          </a:p>
          <a:p>
            <a:r>
              <a:rPr lang="fr-FR" dirty="0">
                <a:latin typeface="Arial" pitchFamily="34" charset="0"/>
                <a:cs typeface="Arial" pitchFamily="34" charset="0"/>
              </a:rPr>
              <a:t>- Le travail de démolition</a:t>
            </a:r>
          </a:p>
        </p:txBody>
      </p:sp>
      <p:cxnSp>
        <p:nvCxnSpPr>
          <p:cNvPr id="9" name="Connecteur droit avec flèche 8"/>
          <p:cNvCxnSpPr/>
          <p:nvPr/>
        </p:nvCxnSpPr>
        <p:spPr>
          <a:xfrm>
            <a:off x="1403648" y="2924944"/>
            <a:ext cx="1368152"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2123728" y="2996952"/>
            <a:ext cx="108012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979712" y="3501008"/>
            <a:ext cx="1080120" cy="369332"/>
          </a:xfrm>
          <a:prstGeom prst="rect">
            <a:avLst/>
          </a:prstGeom>
          <a:noFill/>
        </p:spPr>
        <p:txBody>
          <a:bodyPr wrap="square" rtlCol="0">
            <a:spAutoFit/>
          </a:bodyPr>
          <a:lstStyle/>
          <a:p>
            <a:r>
              <a:rPr lang="fr-FR" dirty="0" smtClean="0"/>
              <a:t>Assise</a:t>
            </a:r>
            <a:endParaRPr lang="fr-FR" dirty="0"/>
          </a:p>
        </p:txBody>
      </p:sp>
      <p:sp>
        <p:nvSpPr>
          <p:cNvPr id="13" name="ZoneTexte 12"/>
          <p:cNvSpPr txBox="1"/>
          <p:nvPr/>
        </p:nvSpPr>
        <p:spPr>
          <a:xfrm>
            <a:off x="899592" y="5733256"/>
            <a:ext cx="194421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b="1" dirty="0" smtClean="0">
                <a:latin typeface="Arial" pitchFamily="34" charset="0"/>
                <a:cs typeface="Arial" pitchFamily="34" charset="0"/>
              </a:rPr>
              <a:t>Mode Rétro</a:t>
            </a:r>
            <a:endParaRPr lang="fr-FR" b="1" dirty="0">
              <a:latin typeface="Arial" pitchFamily="34" charset="0"/>
              <a:cs typeface="Arial" pitchFamily="34" charset="0"/>
            </a:endParaRPr>
          </a:p>
        </p:txBody>
      </p:sp>
      <p:pic>
        <p:nvPicPr>
          <p:cNvPr id="4100" name="Picture 4"/>
          <p:cNvPicPr>
            <a:picLocks noChangeAspect="1" noChangeArrowheads="1"/>
          </p:cNvPicPr>
          <p:nvPr/>
        </p:nvPicPr>
        <p:blipFill>
          <a:blip r:embed="rId3" cstate="print"/>
          <a:srcRect/>
          <a:stretch>
            <a:fillRect/>
          </a:stretch>
        </p:blipFill>
        <p:spPr bwMode="auto">
          <a:xfrm>
            <a:off x="899592" y="4365104"/>
            <a:ext cx="1924050" cy="135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323528" y="620688"/>
            <a:ext cx="2857500" cy="1933575"/>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5" name="Rectangle 4"/>
          <p:cNvSpPr/>
          <p:nvPr/>
        </p:nvSpPr>
        <p:spPr>
          <a:xfrm>
            <a:off x="3635896" y="764704"/>
            <a:ext cx="5112568"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dirty="0">
                <a:latin typeface="Arial" pitchFamily="34" charset="0"/>
                <a:cs typeface="Arial" pitchFamily="34" charset="0"/>
              </a:rPr>
              <a:t>L’utilisation des pelles hydraulique en </a:t>
            </a:r>
            <a:r>
              <a:rPr lang="fr-FR" dirty="0" smtClean="0">
                <a:latin typeface="Arial" pitchFamily="34" charset="0"/>
                <a:cs typeface="Arial" pitchFamily="34" charset="0"/>
              </a:rPr>
              <a:t>mode              </a:t>
            </a:r>
            <a:r>
              <a:rPr lang="fr-FR" dirty="0">
                <a:latin typeface="Arial" pitchFamily="34" charset="0"/>
                <a:cs typeface="Arial" pitchFamily="34" charset="0"/>
              </a:rPr>
              <a:t>« </a:t>
            </a:r>
            <a:r>
              <a:rPr lang="fr-FR" b="1" dirty="0">
                <a:latin typeface="Arial" pitchFamily="34" charset="0"/>
                <a:cs typeface="Arial" pitchFamily="34" charset="0"/>
              </a:rPr>
              <a:t>frontal (front </a:t>
            </a:r>
            <a:r>
              <a:rPr lang="fr-FR" b="1" dirty="0" err="1">
                <a:latin typeface="Arial" pitchFamily="34" charset="0"/>
                <a:cs typeface="Arial" pitchFamily="34" charset="0"/>
              </a:rPr>
              <a:t>shovel</a:t>
            </a:r>
            <a:r>
              <a:rPr lang="fr-FR" dirty="0">
                <a:latin typeface="Arial" pitchFamily="34" charset="0"/>
                <a:cs typeface="Arial" pitchFamily="34" charset="0"/>
              </a:rPr>
              <a:t>) » se fait surtout lorsque l’excavation se réalise </a:t>
            </a:r>
            <a:r>
              <a:rPr lang="fr-FR" b="1" dirty="0">
                <a:latin typeface="Arial" pitchFamily="34" charset="0"/>
                <a:cs typeface="Arial" pitchFamily="34" charset="0"/>
              </a:rPr>
              <a:t>au-dessus de la base de la pelle. </a:t>
            </a:r>
          </a:p>
        </p:txBody>
      </p:sp>
      <p:sp>
        <p:nvSpPr>
          <p:cNvPr id="8" name="ZoneTexte 7"/>
          <p:cNvSpPr txBox="1"/>
          <p:nvPr/>
        </p:nvSpPr>
        <p:spPr>
          <a:xfrm>
            <a:off x="3635896" y="2852936"/>
            <a:ext cx="4411464"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fr-FR" dirty="0" smtClean="0">
              <a:latin typeface="Arial" pitchFamily="34" charset="0"/>
              <a:cs typeface="Arial" pitchFamily="34" charset="0"/>
            </a:endParaRPr>
          </a:p>
          <a:p>
            <a:pPr>
              <a:buFontTx/>
              <a:buChar char="-"/>
            </a:pPr>
            <a:r>
              <a:rPr lang="fr-FR" dirty="0" smtClean="0">
                <a:latin typeface="Arial" pitchFamily="34" charset="0"/>
                <a:cs typeface="Arial" pitchFamily="34" charset="0"/>
              </a:rPr>
              <a:t>L’excavations </a:t>
            </a:r>
          </a:p>
          <a:p>
            <a:pPr>
              <a:buFontTx/>
              <a:buChar char="-"/>
            </a:pPr>
            <a:r>
              <a:rPr lang="fr-FR" dirty="0">
                <a:latin typeface="Arial" pitchFamily="34" charset="0"/>
                <a:cs typeface="Arial" pitchFamily="34" charset="0"/>
              </a:rPr>
              <a:t> </a:t>
            </a:r>
            <a:r>
              <a:rPr lang="fr-FR" dirty="0" smtClean="0">
                <a:latin typeface="Arial" pitchFamily="34" charset="0"/>
                <a:cs typeface="Arial" pitchFamily="34" charset="0"/>
              </a:rPr>
              <a:t>La </a:t>
            </a:r>
            <a:r>
              <a:rPr lang="fr-FR" dirty="0">
                <a:latin typeface="Arial" pitchFamily="34" charset="0"/>
                <a:cs typeface="Arial" pitchFamily="34" charset="0"/>
              </a:rPr>
              <a:t>mise au tas </a:t>
            </a:r>
          </a:p>
          <a:p>
            <a:pPr>
              <a:buFontTx/>
              <a:buChar char="-"/>
            </a:pPr>
            <a:r>
              <a:rPr lang="fr-FR" dirty="0" smtClean="0">
                <a:latin typeface="Arial" pitchFamily="34" charset="0"/>
                <a:cs typeface="Arial" pitchFamily="34" charset="0"/>
              </a:rPr>
              <a:t> le </a:t>
            </a:r>
            <a:r>
              <a:rPr lang="fr-FR" dirty="0">
                <a:latin typeface="Arial" pitchFamily="34" charset="0"/>
                <a:cs typeface="Arial" pitchFamily="34" charset="0"/>
              </a:rPr>
              <a:t>chargement sur camion,</a:t>
            </a:r>
          </a:p>
          <a:p>
            <a:r>
              <a:rPr lang="fr-FR" dirty="0">
                <a:latin typeface="Arial" pitchFamily="34" charset="0"/>
                <a:cs typeface="Arial" pitchFamily="34" charset="0"/>
              </a:rPr>
              <a:t>- Le nivellement et le décapage,</a:t>
            </a:r>
          </a:p>
          <a:p>
            <a:r>
              <a:rPr lang="fr-FR" dirty="0">
                <a:latin typeface="Arial" pitchFamily="34" charset="0"/>
                <a:cs typeface="Arial" pitchFamily="34" charset="0"/>
              </a:rPr>
              <a:t>- Le travail en déblais, etc</a:t>
            </a:r>
            <a:r>
              <a:rPr lang="fr-FR" dirty="0" smtClean="0">
                <a:latin typeface="Arial" pitchFamily="34" charset="0"/>
                <a:cs typeface="Arial" pitchFamily="34" charset="0"/>
              </a:rPr>
              <a:t>.</a:t>
            </a:r>
            <a:endParaRPr lang="fr-FR" dirty="0">
              <a:latin typeface="Arial" pitchFamily="34" charset="0"/>
              <a:cs typeface="Arial" pitchFamily="34" charset="0"/>
            </a:endParaRPr>
          </a:p>
        </p:txBody>
      </p:sp>
      <p:sp>
        <p:nvSpPr>
          <p:cNvPr id="9" name="Rectangle 8"/>
          <p:cNvSpPr/>
          <p:nvPr/>
        </p:nvSpPr>
        <p:spPr>
          <a:xfrm>
            <a:off x="3635896" y="2204864"/>
            <a:ext cx="3749809"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dirty="0">
                <a:latin typeface="Arial" pitchFamily="34" charset="0"/>
                <a:cs typeface="Arial" pitchFamily="34" charset="0"/>
              </a:rPr>
              <a:t>L’excavations de parois verticales ;</a:t>
            </a:r>
          </a:p>
        </p:txBody>
      </p:sp>
      <p:sp>
        <p:nvSpPr>
          <p:cNvPr id="14" name="ZoneTexte 13"/>
          <p:cNvSpPr txBox="1"/>
          <p:nvPr/>
        </p:nvSpPr>
        <p:spPr>
          <a:xfrm>
            <a:off x="539552" y="3068960"/>
            <a:ext cx="187220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b="1" dirty="0" smtClean="0">
                <a:latin typeface="Arial" pitchFamily="34" charset="0"/>
                <a:cs typeface="Arial" pitchFamily="34" charset="0"/>
              </a:rPr>
              <a:t>   Mode Bute</a:t>
            </a:r>
            <a:endParaRPr lang="fr-FR" b="1" dirty="0">
              <a:latin typeface="Arial" pitchFamily="34" charset="0"/>
              <a:cs typeface="Arial" pitchFamily="34" charset="0"/>
            </a:endParaRPr>
          </a:p>
        </p:txBody>
      </p:sp>
      <p:pic>
        <p:nvPicPr>
          <p:cNvPr id="7172" name="Picture 4"/>
          <p:cNvPicPr>
            <a:picLocks noChangeAspect="1" noChangeArrowheads="1"/>
          </p:cNvPicPr>
          <p:nvPr/>
        </p:nvPicPr>
        <p:blipFill>
          <a:blip r:embed="rId3" cstate="print"/>
          <a:srcRect/>
          <a:stretch>
            <a:fillRect/>
          </a:stretch>
        </p:blipFill>
        <p:spPr bwMode="auto">
          <a:xfrm>
            <a:off x="323528" y="3501008"/>
            <a:ext cx="2390775" cy="88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251520" y="836712"/>
            <a:ext cx="4824536" cy="288032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5" name="ZoneTexte 4"/>
          <p:cNvSpPr txBox="1"/>
          <p:nvPr/>
        </p:nvSpPr>
        <p:spPr>
          <a:xfrm>
            <a:off x="1619672" y="4077072"/>
            <a:ext cx="6912768"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FR" dirty="0">
                <a:latin typeface="Arial" pitchFamily="34" charset="0"/>
                <a:cs typeface="Arial" pitchFamily="34" charset="0"/>
              </a:rPr>
              <a:t>la benne preneuse est composée soit de deux </a:t>
            </a:r>
            <a:r>
              <a:rPr lang="fr-FR" dirty="0" smtClean="0">
                <a:latin typeface="Arial" pitchFamily="34" charset="0"/>
                <a:cs typeface="Arial" pitchFamily="34" charset="0"/>
              </a:rPr>
              <a:t>coquilles jointives</a:t>
            </a:r>
            <a:r>
              <a:rPr lang="fr-FR" dirty="0">
                <a:latin typeface="Arial" pitchFamily="34" charset="0"/>
                <a:cs typeface="Arial" pitchFamily="34" charset="0"/>
              </a:rPr>
              <a:t>, pouvant s’ouvrir et se fermer comme des mâchoires et possédant tantôt </a:t>
            </a:r>
            <a:r>
              <a:rPr lang="fr-FR" dirty="0" smtClean="0">
                <a:latin typeface="Arial" pitchFamily="34" charset="0"/>
                <a:cs typeface="Arial" pitchFamily="34" charset="0"/>
              </a:rPr>
              <a:t>des bords </a:t>
            </a:r>
            <a:r>
              <a:rPr lang="fr-FR" dirty="0">
                <a:latin typeface="Arial" pitchFamily="34" charset="0"/>
                <a:cs typeface="Arial" pitchFamily="34" charset="0"/>
              </a:rPr>
              <a:t>coupants, tantôt des dents amovibles ; soit formée d’un ensemble de 4 à 6 </a:t>
            </a:r>
            <a:r>
              <a:rPr lang="fr-FR" dirty="0" smtClean="0">
                <a:latin typeface="Arial" pitchFamily="34" charset="0"/>
                <a:cs typeface="Arial" pitchFamily="34" charset="0"/>
              </a:rPr>
              <a:t>griffes  articulées</a:t>
            </a:r>
            <a:r>
              <a:rPr lang="fr-FR" dirty="0">
                <a:latin typeface="Arial" pitchFamily="34" charset="0"/>
                <a:cs typeface="Arial" pitchFamily="34" charset="0"/>
              </a:rPr>
              <a:t>, jointives dans la benne en système « en écorce d’organe ».</a:t>
            </a:r>
          </a:p>
        </p:txBody>
      </p:sp>
      <p:sp>
        <p:nvSpPr>
          <p:cNvPr id="6" name="Rectangle 5"/>
          <p:cNvSpPr/>
          <p:nvPr/>
        </p:nvSpPr>
        <p:spPr>
          <a:xfrm>
            <a:off x="5508104" y="1844824"/>
            <a:ext cx="1980029" cy="369332"/>
          </a:xfrm>
          <a:prstGeom prst="rect">
            <a:avLst/>
          </a:prstGeom>
        </p:spPr>
        <p:txBody>
          <a:bodyPr wrap="none">
            <a:spAutoFit/>
          </a:bodyPr>
          <a:lstStyle/>
          <a:p>
            <a:r>
              <a:rPr lang="fr-FR" b="1" dirty="0" smtClean="0">
                <a:latin typeface="Arial" pitchFamily="34" charset="0"/>
                <a:cs typeface="Arial" pitchFamily="34" charset="0"/>
              </a:rPr>
              <a:t>Benne </a:t>
            </a:r>
            <a:r>
              <a:rPr lang="fr-FR" b="1" dirty="0">
                <a:latin typeface="Arial" pitchFamily="34" charset="0"/>
                <a:cs typeface="Arial" pitchFamily="34" charset="0"/>
              </a:rPr>
              <a:t>preneuse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7904" y="692696"/>
            <a:ext cx="5184576"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dirty="0">
                <a:latin typeface="Arial" pitchFamily="34" charset="0"/>
                <a:cs typeface="Arial" pitchFamily="34" charset="0"/>
              </a:rPr>
              <a:t>Le haut de la pelle hydraulique est monté sur un plateau qui lui permet d’effectuer des </a:t>
            </a:r>
            <a:r>
              <a:rPr lang="fr-FR" dirty="0" smtClean="0">
                <a:latin typeface="Arial" pitchFamily="34" charset="0"/>
                <a:cs typeface="Arial" pitchFamily="34" charset="0"/>
              </a:rPr>
              <a:t>rotations </a:t>
            </a:r>
            <a:r>
              <a:rPr lang="fr-FR" dirty="0">
                <a:latin typeface="Arial" pitchFamily="34" charset="0"/>
                <a:cs typeface="Arial" pitchFamily="34" charset="0"/>
              </a:rPr>
              <a:t>complètes à </a:t>
            </a:r>
            <a:r>
              <a:rPr lang="fr-FR" b="1" dirty="0">
                <a:latin typeface="Arial" pitchFamily="34" charset="0"/>
                <a:cs typeface="Arial" pitchFamily="34" charset="0"/>
              </a:rPr>
              <a:t>360°. </a:t>
            </a:r>
          </a:p>
        </p:txBody>
      </p:sp>
      <p:pic>
        <p:nvPicPr>
          <p:cNvPr id="5123" name="Picture 3"/>
          <p:cNvPicPr>
            <a:picLocks noChangeAspect="1" noChangeArrowheads="1"/>
          </p:cNvPicPr>
          <p:nvPr/>
        </p:nvPicPr>
        <p:blipFill>
          <a:blip r:embed="rId2" cstate="print"/>
          <a:srcRect/>
          <a:stretch>
            <a:fillRect/>
          </a:stretch>
        </p:blipFill>
        <p:spPr bwMode="auto">
          <a:xfrm>
            <a:off x="1043608" y="1988840"/>
            <a:ext cx="7508701" cy="445770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5" name="Demi-tour 4"/>
          <p:cNvSpPr/>
          <p:nvPr/>
        </p:nvSpPr>
        <p:spPr>
          <a:xfrm rot="16200000" flipH="1">
            <a:off x="6984268" y="2384884"/>
            <a:ext cx="720080" cy="36004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ZoneTexte 5"/>
          <p:cNvSpPr txBox="1"/>
          <p:nvPr/>
        </p:nvSpPr>
        <p:spPr>
          <a:xfrm>
            <a:off x="7740352" y="2276872"/>
            <a:ext cx="936104" cy="369332"/>
          </a:xfrm>
          <a:prstGeom prst="rect">
            <a:avLst/>
          </a:prstGeom>
          <a:noFill/>
        </p:spPr>
        <p:txBody>
          <a:bodyPr wrap="square" rtlCol="0">
            <a:spAutoFit/>
          </a:bodyPr>
          <a:lstStyle/>
          <a:p>
            <a:r>
              <a:rPr lang="fr-FR" b="1" dirty="0" smtClean="0">
                <a:latin typeface="Arial" pitchFamily="34" charset="0"/>
                <a:cs typeface="Arial" pitchFamily="34" charset="0"/>
              </a:rPr>
              <a:t>360°</a:t>
            </a:r>
            <a:endParaRPr lang="fr-FR" b="1" dirty="0">
              <a:latin typeface="Arial" pitchFamily="34" charset="0"/>
              <a:cs typeface="Arial" pitchFamily="34" charset="0"/>
            </a:endParaRPr>
          </a:p>
        </p:txBody>
      </p:sp>
      <p:sp>
        <p:nvSpPr>
          <p:cNvPr id="7" name="ZoneTexte 6"/>
          <p:cNvSpPr txBox="1"/>
          <p:nvPr/>
        </p:nvSpPr>
        <p:spPr>
          <a:xfrm>
            <a:off x="7740352" y="3573016"/>
            <a:ext cx="100811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Tourelle</a:t>
            </a:r>
            <a:endParaRPr lang="fr-FR" dirty="0"/>
          </a:p>
        </p:txBody>
      </p:sp>
      <p:cxnSp>
        <p:nvCxnSpPr>
          <p:cNvPr id="9" name="Connecteur droit avec flèche 8"/>
          <p:cNvCxnSpPr/>
          <p:nvPr/>
        </p:nvCxnSpPr>
        <p:spPr>
          <a:xfrm>
            <a:off x="8028384" y="2780928"/>
            <a:ext cx="0" cy="5760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467544" y="404664"/>
            <a:ext cx="216024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b="1" i="1" dirty="0" smtClean="0">
                <a:latin typeface="Arial" pitchFamily="34" charset="0"/>
                <a:cs typeface="Arial" pitchFamily="34" charset="0"/>
              </a:rPr>
              <a:t>Problématique</a:t>
            </a:r>
            <a:endParaRPr lang="fr-FR" b="1" i="1" dirty="0">
              <a:latin typeface="Arial" pitchFamily="34" charset="0"/>
              <a:cs typeface="Arial" pitchFamily="34" charset="0"/>
            </a:endParaRPr>
          </a:p>
        </p:txBody>
      </p:sp>
      <p:sp>
        <p:nvSpPr>
          <p:cNvPr id="13" name="ZoneTexte 12"/>
          <p:cNvSpPr txBox="1"/>
          <p:nvPr/>
        </p:nvSpPr>
        <p:spPr>
          <a:xfrm>
            <a:off x="1331640" y="2132856"/>
            <a:ext cx="792088" cy="369332"/>
          </a:xfrm>
          <a:prstGeom prst="rect">
            <a:avLst/>
          </a:prstGeom>
          <a:noFill/>
        </p:spPr>
        <p:txBody>
          <a:bodyPr wrap="square" rtlCol="0">
            <a:spAutoFit/>
          </a:bodyPr>
          <a:lstStyle/>
          <a:p>
            <a:r>
              <a:rPr lang="fr-FR" b="1" dirty="0" smtClean="0">
                <a:latin typeface="Arial" pitchFamily="34" charset="0"/>
                <a:cs typeface="Arial" pitchFamily="34" charset="0"/>
              </a:rPr>
              <a:t>90°</a:t>
            </a:r>
            <a:endParaRPr lang="fr-FR"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vers le bas 3"/>
          <p:cNvSpPr/>
          <p:nvPr/>
        </p:nvSpPr>
        <p:spPr>
          <a:xfrm>
            <a:off x="4139952" y="0"/>
            <a:ext cx="432048" cy="1196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4860032" y="548680"/>
            <a:ext cx="216024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latin typeface="Arial" pitchFamily="34" charset="0"/>
                <a:cs typeface="Arial" pitchFamily="34" charset="0"/>
              </a:rPr>
              <a:t>Perte de temps </a:t>
            </a:r>
            <a:endParaRPr lang="fr-FR" dirty="0">
              <a:latin typeface="Arial" pitchFamily="34" charset="0"/>
              <a:cs typeface="Arial" pitchFamily="34" charset="0"/>
            </a:endParaRPr>
          </a:p>
        </p:txBody>
      </p:sp>
      <p:sp>
        <p:nvSpPr>
          <p:cNvPr id="6" name="Rectangle 5"/>
          <p:cNvSpPr/>
          <p:nvPr/>
        </p:nvSpPr>
        <p:spPr>
          <a:xfrm>
            <a:off x="1187624" y="1268760"/>
            <a:ext cx="6696744"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r-FR" dirty="0">
                <a:latin typeface="Arial" pitchFamily="34" charset="0"/>
                <a:cs typeface="Arial" pitchFamily="34" charset="0"/>
              </a:rPr>
              <a:t>Pour maximiser la production de la pelle, on organise le chantier de manière à minimiser l’angle de rotation nécessaire pour le chargement des camions. Une bonne organisation de chantier devrait permettre le chargement des camions avec une rotation </a:t>
            </a:r>
            <a:r>
              <a:rPr lang="fr-FR" b="1" dirty="0">
                <a:latin typeface="Arial" pitchFamily="34" charset="0"/>
                <a:cs typeface="Arial" pitchFamily="34" charset="0"/>
              </a:rPr>
              <a:t>de 90° </a:t>
            </a:r>
          </a:p>
        </p:txBody>
      </p:sp>
      <p:pic>
        <p:nvPicPr>
          <p:cNvPr id="6146" name="Picture 2"/>
          <p:cNvPicPr>
            <a:picLocks noChangeAspect="1" noChangeArrowheads="1"/>
          </p:cNvPicPr>
          <p:nvPr/>
        </p:nvPicPr>
        <p:blipFill>
          <a:blip r:embed="rId2" cstate="print"/>
          <a:srcRect l="5559" t="39984" r="38298" b="17688"/>
          <a:stretch>
            <a:fillRect/>
          </a:stretch>
        </p:blipFill>
        <p:spPr bwMode="auto">
          <a:xfrm>
            <a:off x="827584" y="3212976"/>
            <a:ext cx="7272808" cy="3096344"/>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276872"/>
            <a:ext cx="8229600" cy="1143000"/>
          </a:xfrm>
        </p:spPr>
        <p:style>
          <a:lnRef idx="2">
            <a:schemeClr val="dk1"/>
          </a:lnRef>
          <a:fillRef idx="1">
            <a:schemeClr val="lt1"/>
          </a:fillRef>
          <a:effectRef idx="0">
            <a:schemeClr val="dk1"/>
          </a:effectRef>
          <a:fontRef idx="minor">
            <a:schemeClr val="dk1"/>
          </a:fontRef>
        </p:style>
        <p:txBody>
          <a:bodyPr>
            <a:normAutofit/>
          </a:bodyPr>
          <a:lstStyle/>
          <a:p>
            <a:r>
              <a:rPr lang="fr-FR" sz="3600" b="1" dirty="0" smtClean="0">
                <a:latin typeface="Arial" pitchFamily="34" charset="0"/>
                <a:cs typeface="Arial" pitchFamily="34" charset="0"/>
              </a:rPr>
              <a:t>La production d’un Bulldozer</a:t>
            </a:r>
            <a:endParaRPr lang="fr-FR" sz="3600" b="1" dirty="0">
              <a:latin typeface="Arial" pitchFamily="34" charset="0"/>
              <a:cs typeface="Arial" pitchFamily="34" charset="0"/>
            </a:endParaRPr>
          </a:p>
        </p:txBody>
      </p:sp>
      <p:sp>
        <p:nvSpPr>
          <p:cNvPr id="4" name="Flèche vers le bas 3"/>
          <p:cNvSpPr/>
          <p:nvPr/>
        </p:nvSpPr>
        <p:spPr>
          <a:xfrm>
            <a:off x="4139952" y="3789040"/>
            <a:ext cx="864096" cy="1584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èche vers le bas 1"/>
          <p:cNvSpPr/>
          <p:nvPr/>
        </p:nvSpPr>
        <p:spPr>
          <a:xfrm>
            <a:off x="3419872" y="72008"/>
            <a:ext cx="576064" cy="10527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4211960" y="0"/>
            <a:ext cx="280831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smtClean="0">
                <a:latin typeface="Arial" pitchFamily="34" charset="0"/>
                <a:cs typeface="Arial" pitchFamily="34" charset="0"/>
              </a:rPr>
              <a:t>  Cycle travail de la pelle</a:t>
            </a:r>
            <a:endParaRPr lang="fr-FR" dirty="0">
              <a:latin typeface="Arial" pitchFamily="34" charset="0"/>
              <a:cs typeface="Arial" pitchFamily="34" charset="0"/>
            </a:endParaRPr>
          </a:p>
        </p:txBody>
      </p:sp>
      <p:graphicFrame>
        <p:nvGraphicFramePr>
          <p:cNvPr id="5" name="Tableau 4"/>
          <p:cNvGraphicFramePr>
            <a:graphicFrameLocks noGrp="1"/>
          </p:cNvGraphicFramePr>
          <p:nvPr/>
        </p:nvGraphicFramePr>
        <p:xfrm>
          <a:off x="755576" y="1296144"/>
          <a:ext cx="7776864" cy="2277472"/>
        </p:xfrm>
        <a:graphic>
          <a:graphicData uri="http://schemas.openxmlformats.org/drawingml/2006/table">
            <a:tbl>
              <a:tblPr firstRow="1" bandRow="1">
                <a:tableStyleId>{5940675A-B579-460E-94D1-54222C63F5DA}</a:tableStyleId>
              </a:tblPr>
              <a:tblGrid>
                <a:gridCol w="3888432"/>
                <a:gridCol w="3888432"/>
              </a:tblGrid>
              <a:tr h="370840">
                <a:tc>
                  <a:txBody>
                    <a:bodyPr/>
                    <a:lstStyle/>
                    <a:p>
                      <a:pPr algn="l"/>
                      <a:r>
                        <a:rPr lang="fr-FR" sz="1800" b="1" dirty="0" smtClean="0">
                          <a:latin typeface="Arial" pitchFamily="34" charset="0"/>
                          <a:cs typeface="Arial" pitchFamily="34" charset="0"/>
                        </a:rPr>
                        <a:t>Type  de sol</a:t>
                      </a:r>
                      <a:endParaRPr lang="fr-FR" sz="1800" b="1" dirty="0">
                        <a:latin typeface="Arial" pitchFamily="34" charset="0"/>
                        <a:cs typeface="Arial" pitchFamily="34" charset="0"/>
                      </a:endParaRPr>
                    </a:p>
                  </a:txBody>
                  <a:tcPr/>
                </a:tc>
                <a:tc>
                  <a:txBody>
                    <a:bodyPr/>
                    <a:lstStyle/>
                    <a:p>
                      <a:pPr algn="ctr"/>
                      <a:r>
                        <a:rPr lang="fr-FR" sz="1800" b="1" dirty="0" smtClean="0">
                          <a:latin typeface="Arial" pitchFamily="34" charset="0"/>
                          <a:cs typeface="Arial" pitchFamily="34" charset="0"/>
                        </a:rPr>
                        <a:t>Temps de remplissage du godet</a:t>
                      </a:r>
                    </a:p>
                    <a:p>
                      <a:pPr algn="ctr"/>
                      <a:r>
                        <a:rPr lang="fr-FR" sz="1800" b="1" dirty="0" smtClean="0">
                          <a:latin typeface="Arial" pitchFamily="34" charset="0"/>
                          <a:cs typeface="Arial" pitchFamily="34" charset="0"/>
                        </a:rPr>
                        <a:t>Durée </a:t>
                      </a:r>
                      <a:r>
                        <a:rPr lang="fr-FR" sz="1800" b="1" baseline="0" dirty="0" smtClean="0">
                          <a:latin typeface="Arial" pitchFamily="34" charset="0"/>
                          <a:cs typeface="Arial" pitchFamily="34" charset="0"/>
                        </a:rPr>
                        <a:t>du cycle </a:t>
                      </a:r>
                      <a:endParaRPr lang="fr-FR" sz="1800" b="1" dirty="0">
                        <a:latin typeface="Arial" pitchFamily="34" charset="0"/>
                        <a:cs typeface="Arial" pitchFamily="34" charset="0"/>
                      </a:endParaRPr>
                    </a:p>
                  </a:txBody>
                  <a:tcPr/>
                </a:tc>
              </a:tr>
              <a:tr h="370840">
                <a:tc>
                  <a:txBody>
                    <a:bodyPr/>
                    <a:lstStyle/>
                    <a:p>
                      <a:pPr algn="l">
                        <a:spcAft>
                          <a:spcPts val="0"/>
                        </a:spcAft>
                      </a:pPr>
                      <a:r>
                        <a:rPr lang="fr-FR" sz="1800" dirty="0" smtClean="0">
                          <a:solidFill>
                            <a:srgbClr val="000000"/>
                          </a:solidFill>
                          <a:latin typeface="Arial" pitchFamily="34" charset="0"/>
                          <a:ea typeface="Calibri"/>
                          <a:cs typeface="Arial" pitchFamily="34" charset="0"/>
                        </a:rPr>
                        <a:t>Sols légers (granulaire)</a:t>
                      </a:r>
                      <a:endParaRPr lang="fr-FR" sz="1800" dirty="0">
                        <a:solidFill>
                          <a:srgbClr val="000000"/>
                        </a:solidFill>
                        <a:latin typeface="Arial" pitchFamily="34" charset="0"/>
                        <a:ea typeface="Calibri"/>
                        <a:cs typeface="Arial" pitchFamily="34" charset="0"/>
                      </a:endParaRPr>
                    </a:p>
                  </a:txBody>
                  <a:tcPr/>
                </a:tc>
                <a:tc>
                  <a:txBody>
                    <a:bodyPr/>
                    <a:lstStyle/>
                    <a:p>
                      <a:pPr algn="ctr">
                        <a:spcAft>
                          <a:spcPts val="0"/>
                        </a:spcAft>
                      </a:pPr>
                      <a:r>
                        <a:rPr lang="fr-FR" sz="1800" dirty="0" smtClean="0">
                          <a:solidFill>
                            <a:srgbClr val="000000"/>
                          </a:solidFill>
                          <a:latin typeface="Arial" pitchFamily="34" charset="0"/>
                          <a:ea typeface="Calibri"/>
                          <a:cs typeface="Arial" pitchFamily="34" charset="0"/>
                        </a:rPr>
                        <a:t>0,35 minute </a:t>
                      </a:r>
                      <a:endParaRPr lang="fr-FR" sz="1800" dirty="0">
                        <a:solidFill>
                          <a:srgbClr val="000000"/>
                        </a:solidFill>
                        <a:latin typeface="Arial" pitchFamily="34" charset="0"/>
                        <a:ea typeface="Calibri"/>
                        <a:cs typeface="Arial" pitchFamily="34" charset="0"/>
                      </a:endParaRPr>
                    </a:p>
                  </a:txBody>
                  <a:tcPr/>
                </a:tc>
              </a:tr>
              <a:tr h="626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tx1"/>
                          </a:solidFill>
                          <a:latin typeface="Arial" pitchFamily="34" charset="0"/>
                          <a:ea typeface="+mn-ea"/>
                          <a:cs typeface="Arial" pitchFamily="34" charset="0"/>
                        </a:rPr>
                        <a:t>Sols ordinaires (terres organiques)</a:t>
                      </a:r>
                      <a:endParaRPr lang="fr-FR" sz="1800" dirty="0">
                        <a:latin typeface="Arial" pitchFamily="34" charset="0"/>
                        <a:cs typeface="Arial" pitchFamily="34" charset="0"/>
                      </a:endParaRPr>
                    </a:p>
                  </a:txBody>
                  <a:tcPr/>
                </a:tc>
                <a:tc>
                  <a:txBody>
                    <a:bodyPr/>
                    <a:lstStyle/>
                    <a:p>
                      <a:pPr algn="ctr"/>
                      <a:r>
                        <a:rPr lang="fr-FR" sz="1800" kern="1200" dirty="0" smtClean="0">
                          <a:solidFill>
                            <a:schemeClr val="tx1"/>
                          </a:solidFill>
                          <a:latin typeface="Arial" pitchFamily="34" charset="0"/>
                          <a:ea typeface="+mn-ea"/>
                          <a:cs typeface="Arial" pitchFamily="34" charset="0"/>
                        </a:rPr>
                        <a:t> 0,40 minute </a:t>
                      </a:r>
                      <a:endParaRPr lang="fr-FR" sz="1800" dirty="0">
                        <a:latin typeface="Arial" pitchFamily="34" charset="0"/>
                        <a:cs typeface="Arial"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tx1"/>
                          </a:solidFill>
                          <a:latin typeface="Arial" pitchFamily="34" charset="0"/>
                          <a:ea typeface="+mn-ea"/>
                          <a:cs typeface="Arial" pitchFamily="34" charset="0"/>
                        </a:rPr>
                        <a:t>Sols compacts (sols argileux) et blocs de roc </a:t>
                      </a:r>
                      <a:endParaRPr lang="fr-FR" sz="1800" dirty="0">
                        <a:latin typeface="Arial" pitchFamily="34" charset="0"/>
                        <a:cs typeface="Arial" pitchFamily="34" charset="0"/>
                      </a:endParaRPr>
                    </a:p>
                  </a:txBody>
                  <a:tcPr/>
                </a:tc>
                <a:tc>
                  <a:txBody>
                    <a:bodyPr/>
                    <a:lstStyle/>
                    <a:p>
                      <a:pPr algn="ctr"/>
                      <a:r>
                        <a:rPr lang="fr-FR" sz="1800" kern="1200" dirty="0" smtClean="0">
                          <a:solidFill>
                            <a:schemeClr val="tx1"/>
                          </a:solidFill>
                          <a:latin typeface="Arial" pitchFamily="34" charset="0"/>
                          <a:ea typeface="+mn-ea"/>
                          <a:cs typeface="Arial" pitchFamily="34" charset="0"/>
                        </a:rPr>
                        <a:t>0,45 minute</a:t>
                      </a:r>
                      <a:endParaRPr lang="fr-FR" sz="1800" dirty="0">
                        <a:latin typeface="Arial" pitchFamily="34" charset="0"/>
                        <a:cs typeface="Arial" pitchFamily="34" charset="0"/>
                      </a:endParaRPr>
                    </a:p>
                  </a:txBody>
                  <a:tcPr/>
                </a:tc>
              </a:tr>
            </a:tbl>
          </a:graphicData>
        </a:graphic>
      </p:graphicFrame>
      <p:sp>
        <p:nvSpPr>
          <p:cNvPr id="8" name="Rectangle 7"/>
          <p:cNvSpPr/>
          <p:nvPr/>
        </p:nvSpPr>
        <p:spPr>
          <a:xfrm>
            <a:off x="683568" y="4725144"/>
            <a:ext cx="4878259"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b="1" dirty="0" smtClean="0">
                <a:latin typeface="Arial" pitchFamily="34" charset="0"/>
                <a:cs typeface="Arial" pitchFamily="34" charset="0"/>
              </a:rPr>
              <a:t>Coefficient d’efficient ou d’efficience (K(%)</a:t>
            </a:r>
            <a:endParaRPr lang="fr-FR" dirty="0">
              <a:latin typeface="Arial" pitchFamily="34" charset="0"/>
              <a:cs typeface="Arial" pitchFamily="34" charset="0"/>
            </a:endParaRPr>
          </a:p>
        </p:txBody>
      </p:sp>
      <p:pic>
        <p:nvPicPr>
          <p:cNvPr id="9" name="Picture 4"/>
          <p:cNvPicPr>
            <a:picLocks noChangeAspect="1" noChangeArrowheads="1"/>
          </p:cNvPicPr>
          <p:nvPr/>
        </p:nvPicPr>
        <p:blipFill>
          <a:blip r:embed="rId2" cstate="print"/>
          <a:srcRect l="14171" t="69515" r="12454" b="12766"/>
          <a:stretch>
            <a:fillRect/>
          </a:stretch>
        </p:blipFill>
        <p:spPr bwMode="auto">
          <a:xfrm>
            <a:off x="539552" y="5157192"/>
            <a:ext cx="8208912" cy="1296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323528" y="1412776"/>
            <a:ext cx="8524875" cy="3305175"/>
          </a:xfrm>
          <a:prstGeom prst="rect">
            <a:avLst/>
          </a:prstGeom>
          <a:noFill/>
          <a:ln w="9525">
            <a:noFill/>
            <a:miter lim="800000"/>
            <a:headEnd/>
            <a:tailEnd/>
          </a:ln>
        </p:spPr>
      </p:pic>
      <p:sp>
        <p:nvSpPr>
          <p:cNvPr id="4" name="ZoneTexte 3"/>
          <p:cNvSpPr txBox="1"/>
          <p:nvPr/>
        </p:nvSpPr>
        <p:spPr>
          <a:xfrm>
            <a:off x="395536" y="548680"/>
            <a:ext cx="568863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b="1" dirty="0" smtClean="0">
                <a:latin typeface="Arial" pitchFamily="34" charset="0"/>
                <a:cs typeface="Arial" pitchFamily="34" charset="0"/>
              </a:rPr>
              <a:t>Facteur de remplissage du Godet </a:t>
            </a:r>
            <a:endParaRPr lang="fr-FR"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476672"/>
            <a:ext cx="7488832"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r-FR" dirty="0" smtClean="0">
                <a:latin typeface="Arial" pitchFamily="34" charset="0"/>
                <a:cs typeface="Arial" pitchFamily="34" charset="0"/>
              </a:rPr>
              <a:t>La </a:t>
            </a:r>
            <a:r>
              <a:rPr lang="fr-FR" dirty="0">
                <a:latin typeface="Arial" pitchFamily="34" charset="0"/>
                <a:cs typeface="Arial" pitchFamily="34" charset="0"/>
              </a:rPr>
              <a:t>rapidité de travail de la pelle est quantifiée par le temps que met la pelle pour charger son godet, le vider dans le camion et revenir de nouveau pour charger le godet. Ces opérations successives sont en effet cycliques. Elles définissent le cycle de la pelle. </a:t>
            </a:r>
          </a:p>
        </p:txBody>
      </p:sp>
      <p:sp>
        <p:nvSpPr>
          <p:cNvPr id="3" name="ZoneTexte 2"/>
          <p:cNvSpPr txBox="1"/>
          <p:nvPr/>
        </p:nvSpPr>
        <p:spPr>
          <a:xfrm>
            <a:off x="755576" y="2564904"/>
            <a:ext cx="482453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b="1" dirty="0" smtClean="0">
                <a:latin typeface="Arial" pitchFamily="34" charset="0"/>
                <a:cs typeface="Arial" pitchFamily="34" charset="0"/>
              </a:rPr>
              <a:t>Temps de  chargement du godet</a:t>
            </a:r>
            <a:endParaRPr lang="fr-FR" b="1" dirty="0">
              <a:latin typeface="Arial" pitchFamily="34" charset="0"/>
              <a:cs typeface="Arial" pitchFamily="34" charset="0"/>
            </a:endParaRPr>
          </a:p>
        </p:txBody>
      </p:sp>
      <p:sp>
        <p:nvSpPr>
          <p:cNvPr id="4" name="ZoneTexte 3"/>
          <p:cNvSpPr txBox="1"/>
          <p:nvPr/>
        </p:nvSpPr>
        <p:spPr>
          <a:xfrm>
            <a:off x="755576" y="3068960"/>
            <a:ext cx="482453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b="1" dirty="0" smtClean="0">
                <a:latin typeface="Arial" pitchFamily="34" charset="0"/>
                <a:cs typeface="Arial" pitchFamily="34" charset="0"/>
              </a:rPr>
              <a:t>Vider  le chargement dans le  camion</a:t>
            </a:r>
            <a:endParaRPr lang="fr-FR" b="1" dirty="0">
              <a:latin typeface="Arial" pitchFamily="34" charset="0"/>
              <a:cs typeface="Arial" pitchFamily="34" charset="0"/>
            </a:endParaRPr>
          </a:p>
        </p:txBody>
      </p:sp>
      <p:sp>
        <p:nvSpPr>
          <p:cNvPr id="7" name="ZoneTexte 6"/>
          <p:cNvSpPr txBox="1"/>
          <p:nvPr/>
        </p:nvSpPr>
        <p:spPr>
          <a:xfrm>
            <a:off x="755576" y="3645024"/>
            <a:ext cx="489654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b="1" dirty="0" smtClean="0">
                <a:latin typeface="Arial" pitchFamily="34" charset="0"/>
                <a:cs typeface="Arial" pitchFamily="34" charset="0"/>
              </a:rPr>
              <a:t>Revenir de nouveau pour charger le godet</a:t>
            </a:r>
            <a:endParaRPr lang="fr-FR" b="1" dirty="0">
              <a:latin typeface="Arial" pitchFamily="34" charset="0"/>
              <a:cs typeface="Arial" pitchFamily="34" charset="0"/>
            </a:endParaRPr>
          </a:p>
        </p:txBody>
      </p:sp>
      <p:sp>
        <p:nvSpPr>
          <p:cNvPr id="9" name="Accolade fermante 8"/>
          <p:cNvSpPr/>
          <p:nvPr/>
        </p:nvSpPr>
        <p:spPr>
          <a:xfrm>
            <a:off x="5868144" y="2420888"/>
            <a:ext cx="360040" cy="172819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10" name="ZoneTexte 9"/>
          <p:cNvSpPr txBox="1"/>
          <p:nvPr/>
        </p:nvSpPr>
        <p:spPr>
          <a:xfrm>
            <a:off x="6516216" y="2852936"/>
            <a:ext cx="208823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b="1" dirty="0" smtClean="0">
                <a:latin typeface="Arial" pitchFamily="34" charset="0"/>
                <a:cs typeface="Arial" pitchFamily="34" charset="0"/>
              </a:rPr>
              <a:t>Le cycle de  la pelle hydraulique</a:t>
            </a:r>
            <a:endParaRPr lang="fr-FR" b="1" dirty="0">
              <a:latin typeface="Arial" pitchFamily="34" charset="0"/>
              <a:cs typeface="Arial" pitchFamily="34" charset="0"/>
            </a:endParaRPr>
          </a:p>
        </p:txBody>
      </p:sp>
      <p:sp>
        <p:nvSpPr>
          <p:cNvPr id="11" name="Flèche vers le bas 10"/>
          <p:cNvSpPr/>
          <p:nvPr/>
        </p:nvSpPr>
        <p:spPr>
          <a:xfrm>
            <a:off x="3707904" y="1844824"/>
            <a:ext cx="2880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683568" y="4437112"/>
            <a:ext cx="7704856"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dirty="0">
                <a:latin typeface="Arial" pitchFamily="34" charset="0"/>
                <a:cs typeface="Arial" pitchFamily="34" charset="0"/>
              </a:rPr>
              <a:t>La durée du cycle d’une </a:t>
            </a:r>
            <a:r>
              <a:rPr lang="fr-FR" b="1" dirty="0">
                <a:latin typeface="Arial" pitchFamily="34" charset="0"/>
                <a:cs typeface="Arial" pitchFamily="34" charset="0"/>
              </a:rPr>
              <a:t>pelle hydraulique </a:t>
            </a:r>
            <a:r>
              <a:rPr lang="fr-FR" dirty="0">
                <a:latin typeface="Arial" pitchFamily="34" charset="0"/>
                <a:cs typeface="Arial" pitchFamily="34" charset="0"/>
              </a:rPr>
              <a:t>varie selon plusieurs paramètres comme l’habileté de l’opérateur, l’angle de rotation et la nature du sol excavé </a:t>
            </a:r>
            <a:r>
              <a:rPr lang="fr-FR" dirty="0" smtClean="0">
                <a:latin typeface="Arial" pitchFamily="34" charset="0"/>
                <a:cs typeface="Arial" pitchFamily="34" charset="0"/>
              </a:rPr>
              <a:t>.</a:t>
            </a:r>
            <a:endParaRPr lang="fr-F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124744"/>
            <a:ext cx="8136904" cy="2862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r-FR" dirty="0" smtClean="0">
                <a:latin typeface="Arial" pitchFamily="34" charset="0"/>
                <a:cs typeface="Arial" pitchFamily="34" charset="0"/>
              </a:rPr>
              <a:t>On manœuvre  une </a:t>
            </a:r>
            <a:r>
              <a:rPr lang="fr-FR" dirty="0">
                <a:latin typeface="Arial" pitchFamily="34" charset="0"/>
                <a:cs typeface="Arial" pitchFamily="34" charset="0"/>
              </a:rPr>
              <a:t>pelle hydraulique sur chenille pour excaver un sol </a:t>
            </a:r>
            <a:r>
              <a:rPr lang="fr-FR" dirty="0" smtClean="0">
                <a:latin typeface="Arial" pitchFamily="34" charset="0"/>
                <a:cs typeface="Arial" pitchFamily="34" charset="0"/>
              </a:rPr>
              <a:t>sableux. </a:t>
            </a:r>
            <a:r>
              <a:rPr lang="fr-FR" dirty="0">
                <a:latin typeface="Arial" pitchFamily="34" charset="0"/>
                <a:cs typeface="Arial" pitchFamily="34" charset="0"/>
              </a:rPr>
              <a:t>Le godet de la pelle a une capacité de </a:t>
            </a:r>
            <a:r>
              <a:rPr lang="fr-FR" dirty="0" smtClean="0">
                <a:latin typeface="Arial" pitchFamily="34" charset="0"/>
                <a:cs typeface="Arial" pitchFamily="34" charset="0"/>
              </a:rPr>
              <a:t>3 m3. </a:t>
            </a:r>
            <a:r>
              <a:rPr lang="fr-FR" dirty="0">
                <a:latin typeface="Arial" pitchFamily="34" charset="0"/>
                <a:cs typeface="Arial" pitchFamily="34" charset="0"/>
              </a:rPr>
              <a:t>La rotation </a:t>
            </a:r>
            <a:r>
              <a:rPr lang="fr-FR" dirty="0" smtClean="0">
                <a:latin typeface="Arial" pitchFamily="34" charset="0"/>
                <a:cs typeface="Arial" pitchFamily="34" charset="0"/>
              </a:rPr>
              <a:t>de la pelle pour </a:t>
            </a:r>
            <a:r>
              <a:rPr lang="fr-FR" dirty="0">
                <a:latin typeface="Arial" pitchFamily="34" charset="0"/>
                <a:cs typeface="Arial" pitchFamily="34" charset="0"/>
              </a:rPr>
              <a:t>le </a:t>
            </a:r>
            <a:r>
              <a:rPr lang="fr-FR" dirty="0" smtClean="0">
                <a:latin typeface="Arial" pitchFamily="34" charset="0"/>
                <a:cs typeface="Arial" pitchFamily="34" charset="0"/>
              </a:rPr>
              <a:t> chargement </a:t>
            </a:r>
            <a:r>
              <a:rPr lang="fr-FR" dirty="0">
                <a:latin typeface="Arial" pitchFamily="34" charset="0"/>
                <a:cs typeface="Arial" pitchFamily="34" charset="0"/>
              </a:rPr>
              <a:t>des bennes de camion est de 90</a:t>
            </a:r>
            <a:r>
              <a:rPr lang="fr-FR" dirty="0" smtClean="0">
                <a:latin typeface="Arial" pitchFamily="34" charset="0"/>
                <a:cs typeface="Arial" pitchFamily="34" charset="0"/>
              </a:rPr>
              <a:t>°.</a:t>
            </a:r>
          </a:p>
          <a:p>
            <a:pPr algn="just"/>
            <a:endParaRPr lang="fr-FR" dirty="0" smtClean="0">
              <a:latin typeface="Arial" pitchFamily="34" charset="0"/>
              <a:cs typeface="Arial" pitchFamily="34" charset="0"/>
            </a:endParaRPr>
          </a:p>
          <a:p>
            <a:pPr algn="just"/>
            <a:r>
              <a:rPr lang="fr-FR" dirty="0" smtClean="0">
                <a:latin typeface="Arial" pitchFamily="34" charset="0"/>
                <a:cs typeface="Arial" pitchFamily="34" charset="0"/>
              </a:rPr>
              <a:t>1- Calculez la </a:t>
            </a:r>
            <a:r>
              <a:rPr lang="fr-FR" dirty="0">
                <a:latin typeface="Arial" pitchFamily="34" charset="0"/>
                <a:cs typeface="Arial" pitchFamily="34" charset="0"/>
              </a:rPr>
              <a:t>production horaire </a:t>
            </a:r>
            <a:r>
              <a:rPr lang="fr-FR" dirty="0" smtClean="0">
                <a:latin typeface="Arial" pitchFamily="34" charset="0"/>
                <a:cs typeface="Arial" pitchFamily="34" charset="0"/>
              </a:rPr>
              <a:t>réelle </a:t>
            </a:r>
            <a:r>
              <a:rPr lang="fr-FR" dirty="0">
                <a:latin typeface="Arial" pitchFamily="34" charset="0"/>
                <a:cs typeface="Arial" pitchFamily="34" charset="0"/>
              </a:rPr>
              <a:t>de cette pelle sachant que le taux de travail est de 50 minutes par heure. </a:t>
            </a:r>
            <a:endParaRPr lang="fr-FR" dirty="0" smtClean="0">
              <a:latin typeface="Arial" pitchFamily="34" charset="0"/>
              <a:cs typeface="Arial" pitchFamily="34" charset="0"/>
            </a:endParaRPr>
          </a:p>
          <a:p>
            <a:pPr algn="just"/>
            <a:r>
              <a:rPr lang="fr-FR" dirty="0" smtClean="0">
                <a:latin typeface="Arial" pitchFamily="34" charset="0"/>
                <a:cs typeface="Arial" pitchFamily="34" charset="0"/>
              </a:rPr>
              <a:t>2- Calculez le temps de chargement de la benne du camion dont le volume est de  12 m3.</a:t>
            </a:r>
          </a:p>
          <a:p>
            <a:pPr algn="just"/>
            <a:r>
              <a:rPr lang="fr-FR" dirty="0" smtClean="0">
                <a:latin typeface="Arial" pitchFamily="34" charset="0"/>
                <a:cs typeface="Arial" pitchFamily="34" charset="0"/>
              </a:rPr>
              <a:t>3- Calculez le nombre de godets susceptibles de remplir la benne du camion.</a:t>
            </a:r>
          </a:p>
          <a:p>
            <a:pPr algn="just"/>
            <a:endParaRPr lang="fr-FR" dirty="0" smtClean="0">
              <a:latin typeface="Arial" pitchFamily="34" charset="0"/>
              <a:cs typeface="Arial" pitchFamily="34" charset="0"/>
            </a:endParaRPr>
          </a:p>
        </p:txBody>
      </p:sp>
      <p:sp>
        <p:nvSpPr>
          <p:cNvPr id="3" name="ZoneTexte 2"/>
          <p:cNvSpPr txBox="1"/>
          <p:nvPr/>
        </p:nvSpPr>
        <p:spPr>
          <a:xfrm>
            <a:off x="899592" y="548680"/>
            <a:ext cx="2160240" cy="369332"/>
          </a:xfrm>
          <a:prstGeom prst="rect">
            <a:avLst/>
          </a:prstGeom>
          <a:noFill/>
        </p:spPr>
        <p:txBody>
          <a:bodyPr wrap="square" rtlCol="0">
            <a:spAutoFit/>
          </a:bodyPr>
          <a:lstStyle/>
          <a:p>
            <a:r>
              <a:rPr lang="fr-FR" b="1" dirty="0" smtClean="0">
                <a:latin typeface="Arial" pitchFamily="34" charset="0"/>
                <a:cs typeface="Arial" pitchFamily="34" charset="0"/>
              </a:rPr>
              <a:t>Exercice</a:t>
            </a:r>
            <a:endParaRPr lang="fr-FR"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Résultat de recherche d'images pour &quot;BULLDOZER LA MARCHE&quot;"/>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836712"/>
            <a:ext cx="6264696" cy="3960439"/>
          </a:xfrm>
          <a:prstGeom prst="rect">
            <a:avLst/>
          </a:prstGeom>
          <a:ln/>
        </p:spPr>
        <p:style>
          <a:lnRef idx="2">
            <a:schemeClr val="dk1"/>
          </a:lnRef>
          <a:fillRef idx="1">
            <a:schemeClr val="lt1"/>
          </a:fillRef>
          <a:effectRef idx="0">
            <a:schemeClr val="dk1"/>
          </a:effectRef>
          <a:fontRef idx="minor">
            <a:schemeClr val="dk1"/>
          </a:fontRef>
        </p:style>
      </p:pic>
      <p:sp>
        <p:nvSpPr>
          <p:cNvPr id="5" name="ZoneTexte 4"/>
          <p:cNvSpPr txBox="1"/>
          <p:nvPr/>
        </p:nvSpPr>
        <p:spPr>
          <a:xfrm>
            <a:off x="755576" y="332656"/>
            <a:ext cx="237626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b="1" dirty="0" smtClean="0">
                <a:latin typeface="Arial" pitchFamily="34" charset="0"/>
                <a:cs typeface="Arial" pitchFamily="34" charset="0"/>
              </a:rPr>
              <a:t>Le Bulldozer</a:t>
            </a:r>
            <a:endParaRPr lang="fr-FR" b="1" dirty="0">
              <a:latin typeface="Arial" pitchFamily="34" charset="0"/>
              <a:cs typeface="Arial" pitchFamily="34" charset="0"/>
            </a:endParaRPr>
          </a:p>
        </p:txBody>
      </p:sp>
      <p:pic>
        <p:nvPicPr>
          <p:cNvPr id="3074" name="Picture 2"/>
          <p:cNvPicPr>
            <a:picLocks noChangeAspect="1" noChangeArrowheads="1"/>
          </p:cNvPicPr>
          <p:nvPr/>
        </p:nvPicPr>
        <p:blipFill>
          <a:blip r:embed="rId3" cstate="print"/>
          <a:srcRect l="28624" t="60656" r="24683" b="12766"/>
          <a:stretch>
            <a:fillRect/>
          </a:stretch>
        </p:blipFill>
        <p:spPr bwMode="auto">
          <a:xfrm>
            <a:off x="539552" y="4725144"/>
            <a:ext cx="6264696" cy="1944216"/>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4732" t="13407" r="47237" b="24578"/>
          <a:stretch>
            <a:fillRect/>
          </a:stretch>
        </p:blipFill>
        <p:spPr bwMode="auto">
          <a:xfrm>
            <a:off x="179512" y="2276872"/>
            <a:ext cx="3528392" cy="432048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6" name="Rectangle 5"/>
          <p:cNvSpPr/>
          <p:nvPr/>
        </p:nvSpPr>
        <p:spPr>
          <a:xfrm>
            <a:off x="3851920" y="4509120"/>
            <a:ext cx="5076056"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b="1" dirty="0" smtClean="0">
                <a:latin typeface="Arial" pitchFamily="34" charset="0"/>
                <a:cs typeface="Arial" pitchFamily="34" charset="0"/>
              </a:rPr>
              <a:t>Dimensions</a:t>
            </a:r>
          </a:p>
          <a:p>
            <a:r>
              <a:rPr lang="fr-FR" dirty="0" smtClean="0">
                <a:latin typeface="Arial" pitchFamily="34" charset="0"/>
                <a:cs typeface="Arial" pitchFamily="34" charset="0"/>
              </a:rPr>
              <a:t>Toutes les dimensions sont approximatives.</a:t>
            </a:r>
            <a:endParaRPr lang="fr-FR" dirty="0">
              <a:latin typeface="Arial" pitchFamily="34" charset="0"/>
              <a:cs typeface="Arial" pitchFamily="34" charset="0"/>
            </a:endParaRPr>
          </a:p>
        </p:txBody>
      </p:sp>
      <p:sp>
        <p:nvSpPr>
          <p:cNvPr id="12" name="Rectangle 11"/>
          <p:cNvSpPr/>
          <p:nvPr/>
        </p:nvSpPr>
        <p:spPr>
          <a:xfrm>
            <a:off x="4067944" y="5157192"/>
            <a:ext cx="4572000" cy="147732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fr-FR" dirty="0" smtClean="0">
                <a:latin typeface="Arial" pitchFamily="34" charset="0"/>
                <a:cs typeface="Arial" pitchFamily="34" charset="0"/>
              </a:rPr>
              <a:t>1 Garde au sol (664mm)</a:t>
            </a:r>
          </a:p>
          <a:p>
            <a:r>
              <a:rPr lang="fr-FR" dirty="0" smtClean="0">
                <a:latin typeface="Arial" pitchFamily="34" charset="0"/>
                <a:cs typeface="Arial" pitchFamily="34" charset="0"/>
              </a:rPr>
              <a:t>2 Voie des chaînes (2 550mm)</a:t>
            </a:r>
          </a:p>
          <a:p>
            <a:r>
              <a:rPr lang="fr-FR" dirty="0" smtClean="0">
                <a:latin typeface="Arial" pitchFamily="34" charset="0"/>
                <a:cs typeface="Arial" pitchFamily="34" charset="0"/>
              </a:rPr>
              <a:t>3 Largeur sans tourillons (3 292mm)</a:t>
            </a:r>
          </a:p>
          <a:p>
            <a:r>
              <a:rPr lang="fr-FR" dirty="0" smtClean="0">
                <a:latin typeface="Arial" pitchFamily="34" charset="0"/>
                <a:cs typeface="Arial" pitchFamily="34" charset="0"/>
              </a:rPr>
              <a:t>4 Largeur aux tourillons (3 736mm)</a:t>
            </a:r>
          </a:p>
          <a:p>
            <a:r>
              <a:rPr lang="fr-FR" dirty="0" smtClean="0">
                <a:latin typeface="Arial" pitchFamily="34" charset="0"/>
                <a:cs typeface="Arial" pitchFamily="34" charset="0"/>
              </a:rPr>
              <a:t>7 Hauteur (toit/ROPS) (4 406mm)</a:t>
            </a:r>
            <a:endParaRPr lang="fr-FR" dirty="0">
              <a:latin typeface="Arial" pitchFamily="34" charset="0"/>
              <a:cs typeface="Arial" pitchFamily="34" charset="0"/>
            </a:endParaRPr>
          </a:p>
        </p:txBody>
      </p:sp>
      <p:sp>
        <p:nvSpPr>
          <p:cNvPr id="14" name="ZoneTexte 13"/>
          <p:cNvSpPr txBox="1"/>
          <p:nvPr/>
        </p:nvSpPr>
        <p:spPr>
          <a:xfrm>
            <a:off x="251520" y="476672"/>
            <a:ext cx="871296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FR" b="1" dirty="0" smtClean="0">
                <a:latin typeface="Arial" pitchFamily="34" charset="0"/>
                <a:cs typeface="Arial" pitchFamily="34" charset="0"/>
              </a:rPr>
              <a:t>Définition </a:t>
            </a:r>
            <a:r>
              <a:rPr lang="fr-FR" dirty="0" smtClean="0">
                <a:latin typeface="Arial" pitchFamily="34" charset="0"/>
                <a:cs typeface="Arial" pitchFamily="34" charset="0"/>
              </a:rPr>
              <a:t>: le bulldozer est un engin </a:t>
            </a:r>
            <a:r>
              <a:rPr lang="fr-FR" b="1" dirty="0" smtClean="0">
                <a:latin typeface="Arial" pitchFamily="34" charset="0"/>
                <a:cs typeface="Arial" pitchFamily="34" charset="0"/>
              </a:rPr>
              <a:t>d’excavation et de refoulement </a:t>
            </a:r>
            <a:r>
              <a:rPr lang="fr-FR" dirty="0" smtClean="0">
                <a:latin typeface="Arial" pitchFamily="34" charset="0"/>
                <a:cs typeface="Arial" pitchFamily="34" charset="0"/>
              </a:rPr>
              <a:t>qui se compose d’un tracteur sur chenilles ou sur deux essieux à pneus avec châssis rigide ou articulé, muni à l’avant d’une lame horizontale, qui est perpendiculaire à l’axe longitudinal du tracteur, comme sur la figure suivante :</a:t>
            </a:r>
            <a:endParaRPr lang="fr-FR" dirty="0">
              <a:latin typeface="Arial" pitchFamily="34" charset="0"/>
              <a:cs typeface="Arial"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4932040" y="1916832"/>
            <a:ext cx="3783310" cy="2253605"/>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52763" t="13407" r="4622" b="24578"/>
          <a:stretch>
            <a:fillRect/>
          </a:stretch>
        </p:blipFill>
        <p:spPr bwMode="auto">
          <a:xfrm>
            <a:off x="179512" y="836712"/>
            <a:ext cx="5040560" cy="4536504"/>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5" name="Rectangle 4"/>
          <p:cNvSpPr/>
          <p:nvPr/>
        </p:nvSpPr>
        <p:spPr>
          <a:xfrm>
            <a:off x="0" y="0"/>
            <a:ext cx="91440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b="1" dirty="0" smtClean="0">
                <a:latin typeface="Arial" pitchFamily="34" charset="0"/>
                <a:cs typeface="Arial" pitchFamily="34" charset="0"/>
              </a:rPr>
              <a:t>Dimensions</a:t>
            </a:r>
          </a:p>
          <a:p>
            <a:r>
              <a:rPr lang="fr-FR" dirty="0" smtClean="0">
                <a:latin typeface="Arial" pitchFamily="34" charset="0"/>
                <a:cs typeface="Arial" pitchFamily="34" charset="0"/>
              </a:rPr>
              <a:t>Toutes les dimensions sont approximatives.</a:t>
            </a:r>
            <a:endParaRPr lang="fr-FR" dirty="0">
              <a:latin typeface="Arial" pitchFamily="34" charset="0"/>
              <a:cs typeface="Arial" pitchFamily="34" charset="0"/>
            </a:endParaRPr>
          </a:p>
        </p:txBody>
      </p:sp>
      <p:sp>
        <p:nvSpPr>
          <p:cNvPr id="6" name="Rectangle 5"/>
          <p:cNvSpPr/>
          <p:nvPr/>
        </p:nvSpPr>
        <p:spPr>
          <a:xfrm>
            <a:off x="5004048" y="2132856"/>
            <a:ext cx="4139952"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1600" dirty="0" smtClean="0">
                <a:latin typeface="Arial" pitchFamily="34" charset="0"/>
                <a:cs typeface="Arial" pitchFamily="34" charset="0"/>
              </a:rPr>
              <a:t>5 Hauteur (cabine FOPS) ( 4 098mm)</a:t>
            </a:r>
          </a:p>
          <a:p>
            <a:r>
              <a:rPr lang="fr-FR" sz="1600" dirty="0" smtClean="0">
                <a:latin typeface="Arial" pitchFamily="34" charset="0"/>
                <a:cs typeface="Arial" pitchFamily="34" charset="0"/>
              </a:rPr>
              <a:t>6 Hauteur (sommet de la cheminée d’échappement) (4 356mm)</a:t>
            </a:r>
          </a:p>
          <a:p>
            <a:r>
              <a:rPr lang="fr-FR" sz="1600" dirty="0" smtClean="0">
                <a:latin typeface="Arial" pitchFamily="34" charset="0"/>
                <a:cs typeface="Arial" pitchFamily="34" charset="0"/>
              </a:rPr>
              <a:t>7 Hauteur (toit/ROPS) (4 406mm)</a:t>
            </a:r>
          </a:p>
          <a:p>
            <a:r>
              <a:rPr lang="fr-FR" sz="1600" dirty="0" smtClean="0">
                <a:latin typeface="Arial" pitchFamily="34" charset="0"/>
                <a:cs typeface="Arial" pitchFamily="34" charset="0"/>
              </a:rPr>
              <a:t>8 Hauteur de la barre d’attelage (axe de la chape) (864mm)</a:t>
            </a:r>
          </a:p>
          <a:p>
            <a:r>
              <a:rPr lang="fr-FR" sz="1600" dirty="0" smtClean="0">
                <a:latin typeface="Arial" pitchFamily="34" charset="0"/>
                <a:cs typeface="Arial" pitchFamily="34" charset="0"/>
              </a:rPr>
              <a:t>9 Longueur de chaîne au sol (3 872mm)</a:t>
            </a:r>
          </a:p>
        </p:txBody>
      </p:sp>
      <p:sp>
        <p:nvSpPr>
          <p:cNvPr id="7" name="Rectangle 6"/>
          <p:cNvSpPr/>
          <p:nvPr/>
        </p:nvSpPr>
        <p:spPr>
          <a:xfrm>
            <a:off x="0" y="5085184"/>
            <a:ext cx="867645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dirty="0" smtClean="0">
                <a:latin typeface="Arial" pitchFamily="34" charset="0"/>
                <a:cs typeface="Arial" pitchFamily="34" charset="0"/>
              </a:rPr>
              <a:t>10 Longueur hors tout du tracteur de base ( 5 339 mm)</a:t>
            </a:r>
          </a:p>
          <a:p>
            <a:r>
              <a:rPr lang="fr-FR" dirty="0" smtClean="0">
                <a:latin typeface="Arial" pitchFamily="34" charset="0"/>
                <a:cs typeface="Arial" pitchFamily="34" charset="0"/>
              </a:rPr>
              <a:t>11 Longueur du tracteur de base avec barre d’attelage  (5 659mm)</a:t>
            </a:r>
          </a:p>
          <a:p>
            <a:r>
              <a:rPr lang="fr-FR" dirty="0" smtClean="0">
                <a:latin typeface="Arial" pitchFamily="34" charset="0"/>
                <a:cs typeface="Arial" pitchFamily="34" charset="0"/>
              </a:rPr>
              <a:t>12 Longueur avec lame (7 416mm)</a:t>
            </a:r>
          </a:p>
          <a:p>
            <a:r>
              <a:rPr lang="fr-FR" dirty="0" smtClean="0">
                <a:latin typeface="Arial" pitchFamily="34" charset="0"/>
                <a:cs typeface="Arial" pitchFamily="34" charset="0"/>
              </a:rPr>
              <a:t>14 Longueur avec le ripper </a:t>
            </a:r>
            <a:r>
              <a:rPr lang="fr-FR" dirty="0" err="1" smtClean="0">
                <a:latin typeface="Arial" pitchFamily="34" charset="0"/>
                <a:cs typeface="Arial" pitchFamily="34" charset="0"/>
              </a:rPr>
              <a:t>monodent</a:t>
            </a:r>
            <a:r>
              <a:rPr lang="fr-FR" dirty="0" smtClean="0">
                <a:latin typeface="Arial" pitchFamily="34" charset="0"/>
                <a:cs typeface="Arial" pitchFamily="34" charset="0"/>
              </a:rPr>
              <a:t> (7 081mm)</a:t>
            </a:r>
          </a:p>
          <a:p>
            <a:r>
              <a:rPr lang="fr-FR" dirty="0" smtClean="0">
                <a:latin typeface="Arial" pitchFamily="34" charset="0"/>
                <a:cs typeface="Arial" pitchFamily="34" charset="0"/>
              </a:rPr>
              <a:t>16 Longueur hors tout (lame et ripper SS) (9 158mm)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0841" t="16360" r="55812" b="33438"/>
          <a:stretch>
            <a:fillRect/>
          </a:stretch>
        </p:blipFill>
        <p:spPr bwMode="auto">
          <a:xfrm>
            <a:off x="323528" y="980728"/>
            <a:ext cx="3024336" cy="3672408"/>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5" name="ZoneTexte 4"/>
          <p:cNvSpPr txBox="1"/>
          <p:nvPr/>
        </p:nvSpPr>
        <p:spPr>
          <a:xfrm>
            <a:off x="755576" y="404664"/>
            <a:ext cx="201622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     Moteur</a:t>
            </a:r>
            <a:endParaRPr lang="fr-FR" dirty="0"/>
          </a:p>
        </p:txBody>
      </p:sp>
      <p:sp>
        <p:nvSpPr>
          <p:cNvPr id="6" name="ZoneTexte 5"/>
          <p:cNvSpPr txBox="1"/>
          <p:nvPr/>
        </p:nvSpPr>
        <p:spPr>
          <a:xfrm>
            <a:off x="395536" y="4797152"/>
            <a:ext cx="8568952"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buFont typeface="Arial" pitchFamily="34" charset="0"/>
              <a:buChar char="•"/>
            </a:pPr>
            <a:r>
              <a:rPr lang="fr-FR" dirty="0" smtClean="0">
                <a:latin typeface="Arial" pitchFamily="34" charset="0"/>
                <a:cs typeface="Arial" pitchFamily="34" charset="0"/>
              </a:rPr>
              <a:t>Poids de 7 à 100Tonnes</a:t>
            </a:r>
          </a:p>
          <a:p>
            <a:pPr>
              <a:buFont typeface="Arial" pitchFamily="34" charset="0"/>
              <a:buChar char="•"/>
            </a:pPr>
            <a:r>
              <a:rPr lang="fr-FR" dirty="0" smtClean="0">
                <a:latin typeface="Arial" pitchFamily="34" charset="0"/>
                <a:cs typeface="Arial" pitchFamily="34" charset="0"/>
              </a:rPr>
              <a:t>Pression sur le sol environ 0.29 kg/cm² à  0.7 kg/cm²</a:t>
            </a:r>
          </a:p>
          <a:p>
            <a:pPr>
              <a:buFont typeface="Arial" pitchFamily="34" charset="0"/>
              <a:buChar char="•"/>
            </a:pPr>
            <a:r>
              <a:rPr lang="fr-FR" dirty="0" smtClean="0">
                <a:latin typeface="Arial" pitchFamily="34" charset="0"/>
                <a:cs typeface="Arial" pitchFamily="34" charset="0"/>
              </a:rPr>
              <a:t>Vitesse de 0 à 12 Km/h sur chenilles et de 6 à 35 km/h sur roues.</a:t>
            </a:r>
          </a:p>
          <a:p>
            <a:pPr>
              <a:buFont typeface="Arial" pitchFamily="34" charset="0"/>
              <a:buChar char="•"/>
            </a:pPr>
            <a:r>
              <a:rPr lang="fr-FR" dirty="0" smtClean="0">
                <a:latin typeface="Arial" pitchFamily="34" charset="0"/>
                <a:cs typeface="Arial" pitchFamily="34" charset="0"/>
              </a:rPr>
              <a:t>Puissance de 25 à 1000 chevaux développant un effort de traction de 10</a:t>
            </a:r>
          </a:p>
          <a:p>
            <a:r>
              <a:rPr lang="fr-FR" dirty="0" smtClean="0">
                <a:latin typeface="Arial" pitchFamily="34" charset="0"/>
                <a:cs typeface="Arial" pitchFamily="34" charset="0"/>
              </a:rPr>
              <a:t>à 1400KN.</a:t>
            </a:r>
          </a:p>
          <a:p>
            <a:pPr>
              <a:buFont typeface="Arial" pitchFamily="34" charset="0"/>
              <a:buChar char="•"/>
            </a:pPr>
            <a:r>
              <a:rPr lang="fr-FR" dirty="0" smtClean="0">
                <a:latin typeface="Arial" pitchFamily="34" charset="0"/>
                <a:cs typeface="Arial" pitchFamily="34" charset="0"/>
              </a:rPr>
              <a:t>Largeur de la lame de 2,5 à 6m</a:t>
            </a:r>
            <a:endParaRPr lang="fr-FR" dirty="0">
              <a:latin typeface="Arial" pitchFamily="34" charset="0"/>
              <a:cs typeface="Arial" pitchFamily="34" charset="0"/>
            </a:endParaRPr>
          </a:p>
        </p:txBody>
      </p:sp>
      <p:pic>
        <p:nvPicPr>
          <p:cNvPr id="1028" name="Picture 4"/>
          <p:cNvPicPr>
            <a:picLocks noChangeAspect="1" noChangeArrowheads="1"/>
          </p:cNvPicPr>
          <p:nvPr/>
        </p:nvPicPr>
        <p:blipFill>
          <a:blip r:embed="rId3" cstate="print"/>
          <a:srcRect l="29432" t="57875" r="51112" b="16532"/>
          <a:stretch>
            <a:fillRect/>
          </a:stretch>
        </p:blipFill>
        <p:spPr bwMode="auto">
          <a:xfrm>
            <a:off x="3419872" y="1628800"/>
            <a:ext cx="2520280" cy="1872208"/>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9" name="ZoneTexte 8"/>
          <p:cNvSpPr txBox="1"/>
          <p:nvPr/>
        </p:nvSpPr>
        <p:spPr>
          <a:xfrm>
            <a:off x="3707904" y="692696"/>
            <a:ext cx="259228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latin typeface="Arial" pitchFamily="34" charset="0"/>
                <a:cs typeface="Arial" pitchFamily="34" charset="0"/>
              </a:rPr>
              <a:t>Lame de terrassement</a:t>
            </a:r>
            <a:endParaRPr lang="fr-FR" dirty="0">
              <a:latin typeface="Arial" pitchFamily="34" charset="0"/>
              <a:cs typeface="Arial" pitchFamily="34" charset="0"/>
            </a:endParaRPr>
          </a:p>
        </p:txBody>
      </p:sp>
      <p:pic>
        <p:nvPicPr>
          <p:cNvPr id="1030" name="Picture 6"/>
          <p:cNvPicPr>
            <a:picLocks noChangeAspect="1" noChangeArrowheads="1"/>
          </p:cNvPicPr>
          <p:nvPr/>
        </p:nvPicPr>
        <p:blipFill>
          <a:blip r:embed="rId4" cstate="print"/>
          <a:srcRect l="28906" t="43312" r="49415" b="12392"/>
          <a:stretch>
            <a:fillRect/>
          </a:stretch>
        </p:blipFill>
        <p:spPr bwMode="auto">
          <a:xfrm>
            <a:off x="6084168" y="1484784"/>
            <a:ext cx="2808312" cy="324036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12" name="ZoneTexte 11"/>
          <p:cNvSpPr txBox="1"/>
          <p:nvPr/>
        </p:nvSpPr>
        <p:spPr>
          <a:xfrm>
            <a:off x="6516216" y="620688"/>
            <a:ext cx="216024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         Ripper</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1916832"/>
            <a:ext cx="7920880"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r-FR" dirty="0" smtClean="0">
                <a:latin typeface="Arial" pitchFamily="34" charset="0"/>
                <a:cs typeface="Arial" pitchFamily="34" charset="0"/>
              </a:rPr>
              <a:t>C’est </a:t>
            </a:r>
            <a:r>
              <a:rPr lang="fr-FR" dirty="0">
                <a:latin typeface="Arial" pitchFamily="34" charset="0"/>
                <a:cs typeface="Arial" pitchFamily="34" charset="0"/>
              </a:rPr>
              <a:t>lors des opérations </a:t>
            </a:r>
            <a:r>
              <a:rPr lang="fr-FR" b="1" dirty="0">
                <a:latin typeface="Arial" pitchFamily="34" charset="0"/>
                <a:cs typeface="Arial" pitchFamily="34" charset="0"/>
              </a:rPr>
              <a:t>de décapage et de refoulement </a:t>
            </a:r>
            <a:r>
              <a:rPr lang="fr-FR" dirty="0">
                <a:latin typeface="Arial" pitchFamily="34" charset="0"/>
                <a:cs typeface="Arial" pitchFamily="34" charset="0"/>
              </a:rPr>
              <a:t>que le pousseur est le plus souvent utilisé. </a:t>
            </a:r>
            <a:r>
              <a:rPr lang="fr-FR" b="1" dirty="0">
                <a:latin typeface="Arial" pitchFamily="34" charset="0"/>
                <a:cs typeface="Arial" pitchFamily="34" charset="0"/>
              </a:rPr>
              <a:t>Son cycle se production </a:t>
            </a:r>
            <a:r>
              <a:rPr lang="fr-FR" dirty="0">
                <a:latin typeface="Arial" pitchFamily="34" charset="0"/>
                <a:cs typeface="Arial" pitchFamily="34" charset="0"/>
              </a:rPr>
              <a:t>est composé de quatre </a:t>
            </a:r>
            <a:r>
              <a:rPr lang="fr-FR" dirty="0" smtClean="0">
                <a:latin typeface="Arial" pitchFamily="34" charset="0"/>
                <a:cs typeface="Arial" pitchFamily="34" charset="0"/>
              </a:rPr>
              <a:t>étapes:</a:t>
            </a:r>
          </a:p>
          <a:p>
            <a:pPr algn="just"/>
            <a:r>
              <a:rPr lang="fr-FR" dirty="0" smtClean="0">
                <a:latin typeface="Arial" pitchFamily="34" charset="0"/>
                <a:cs typeface="Arial" pitchFamily="34" charset="0"/>
              </a:rPr>
              <a:t> 1- Poussée </a:t>
            </a:r>
            <a:r>
              <a:rPr lang="fr-FR" dirty="0">
                <a:latin typeface="Arial" pitchFamily="34" charset="0"/>
                <a:cs typeface="Arial" pitchFamily="34" charset="0"/>
              </a:rPr>
              <a:t>de refoulement </a:t>
            </a:r>
            <a:r>
              <a:rPr lang="fr-FR" dirty="0" smtClean="0">
                <a:latin typeface="Arial" pitchFamily="34" charset="0"/>
                <a:cs typeface="Arial" pitchFamily="34" charset="0"/>
              </a:rPr>
              <a:t>avant</a:t>
            </a:r>
          </a:p>
          <a:p>
            <a:pPr algn="just"/>
            <a:r>
              <a:rPr lang="fr-FR" dirty="0" smtClean="0">
                <a:latin typeface="Arial" pitchFamily="34" charset="0"/>
                <a:cs typeface="Arial" pitchFamily="34" charset="0"/>
              </a:rPr>
              <a:t> 2- Inversion </a:t>
            </a:r>
            <a:r>
              <a:rPr lang="fr-FR" dirty="0">
                <a:latin typeface="Arial" pitchFamily="34" charset="0"/>
                <a:cs typeface="Arial" pitchFamily="34" charset="0"/>
              </a:rPr>
              <a:t>de </a:t>
            </a:r>
            <a:r>
              <a:rPr lang="fr-FR" dirty="0" smtClean="0">
                <a:latin typeface="Arial" pitchFamily="34" charset="0"/>
                <a:cs typeface="Arial" pitchFamily="34" charset="0"/>
              </a:rPr>
              <a:t>marche</a:t>
            </a:r>
          </a:p>
          <a:p>
            <a:pPr algn="just"/>
            <a:r>
              <a:rPr lang="fr-FR" dirty="0" smtClean="0">
                <a:latin typeface="Arial" pitchFamily="34" charset="0"/>
                <a:cs typeface="Arial" pitchFamily="34" charset="0"/>
              </a:rPr>
              <a:t> 3- Marche arrière</a:t>
            </a:r>
          </a:p>
          <a:p>
            <a:pPr algn="just"/>
            <a:r>
              <a:rPr lang="fr-FR" dirty="0" smtClean="0">
                <a:latin typeface="Arial" pitchFamily="34" charset="0"/>
                <a:cs typeface="Arial" pitchFamily="34" charset="0"/>
              </a:rPr>
              <a:t> 4- Inversion </a:t>
            </a:r>
            <a:r>
              <a:rPr lang="fr-FR" dirty="0">
                <a:latin typeface="Arial" pitchFamily="34" charset="0"/>
                <a:cs typeface="Arial" pitchFamily="34" charset="0"/>
              </a:rPr>
              <a:t>de marche. </a:t>
            </a:r>
            <a:endParaRPr lang="fr-FR" dirty="0" smtClean="0">
              <a:latin typeface="Arial" pitchFamily="34" charset="0"/>
              <a:cs typeface="Arial" pitchFamily="34" charset="0"/>
            </a:endParaRPr>
          </a:p>
        </p:txBody>
      </p:sp>
      <p:sp>
        <p:nvSpPr>
          <p:cNvPr id="8" name="ZoneTexte 7"/>
          <p:cNvSpPr txBox="1"/>
          <p:nvPr/>
        </p:nvSpPr>
        <p:spPr>
          <a:xfrm>
            <a:off x="395536" y="836712"/>
            <a:ext cx="799288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latin typeface="Arial" pitchFamily="34" charset="0"/>
                <a:cs typeface="Arial" pitchFamily="34" charset="0"/>
              </a:rPr>
              <a:t>Ces engins ne sont rentables que sur des déplacements court (&lt;=100m). Les modèles sur roues, sont plus indiqués sur des distances longues, ils sont cependant plus rares.</a:t>
            </a:r>
            <a:endParaRPr lang="fr-FR" dirty="0">
              <a:latin typeface="Arial" pitchFamily="34" charset="0"/>
              <a:cs typeface="Arial" pitchFamily="34" charset="0"/>
            </a:endParaRPr>
          </a:p>
        </p:txBody>
      </p:sp>
      <p:sp>
        <p:nvSpPr>
          <p:cNvPr id="9" name="ZoneTexte 8"/>
          <p:cNvSpPr txBox="1"/>
          <p:nvPr/>
        </p:nvSpPr>
        <p:spPr>
          <a:xfrm>
            <a:off x="611560" y="260648"/>
            <a:ext cx="410445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b="1" dirty="0" smtClean="0">
                <a:latin typeface="Arial" pitchFamily="34" charset="0"/>
                <a:cs typeface="Arial" pitchFamily="34" charset="0"/>
              </a:rPr>
              <a:t>Production  d’un bulldozer </a:t>
            </a:r>
            <a:endParaRPr lang="fr-FR" b="1" dirty="0">
              <a:latin typeface="Arial" pitchFamily="34" charset="0"/>
              <a:cs typeface="Arial" pitchFamily="34" charset="0"/>
            </a:endParaRPr>
          </a:p>
        </p:txBody>
      </p:sp>
      <p:pic>
        <p:nvPicPr>
          <p:cNvPr id="4099" name="Picture 3"/>
          <p:cNvPicPr>
            <a:picLocks noChangeAspect="1" noChangeArrowheads="1"/>
          </p:cNvPicPr>
          <p:nvPr/>
        </p:nvPicPr>
        <p:blipFill>
          <a:blip r:embed="rId2" cstate="print"/>
          <a:srcRect b="5026"/>
          <a:stretch>
            <a:fillRect/>
          </a:stretch>
        </p:blipFill>
        <p:spPr bwMode="auto">
          <a:xfrm>
            <a:off x="0" y="4437112"/>
            <a:ext cx="4381500" cy="1800200"/>
          </a:xfrm>
          <a:prstGeom prst="rect">
            <a:avLst/>
          </a:prstGeom>
          <a:noFill/>
          <a:ln w="9525">
            <a:noFill/>
            <a:miter lim="800000"/>
            <a:headEnd/>
            <a:tailEnd/>
          </a:ln>
        </p:spPr>
      </p:pic>
      <p:pic>
        <p:nvPicPr>
          <p:cNvPr id="10" name="Image 9" descr="Résultat de recherche d'images pour &quot;BULLDOZER LA MARCHE&quot;"/>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76056" y="4365104"/>
            <a:ext cx="2880320" cy="1790700"/>
          </a:xfrm>
          <a:prstGeom prst="rect">
            <a:avLst/>
          </a:prstGeom>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47664" y="1916832"/>
            <a:ext cx="2520280" cy="1319783"/>
          </a:xfrm>
          <a:prstGeom prst="rect">
            <a:avLst/>
          </a:prstGeom>
          <a:noFill/>
          <a:ln w="9525">
            <a:noFill/>
            <a:miter lim="800000"/>
            <a:headEnd/>
            <a:tailEnd/>
          </a:ln>
        </p:spPr>
      </p:pic>
      <p:sp>
        <p:nvSpPr>
          <p:cNvPr id="5" name="Flèche droite 4"/>
          <p:cNvSpPr/>
          <p:nvPr/>
        </p:nvSpPr>
        <p:spPr>
          <a:xfrm>
            <a:off x="2987824" y="1484784"/>
            <a:ext cx="295232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2987824" y="1124744"/>
            <a:ext cx="273630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latin typeface="Arial" pitchFamily="34" charset="0"/>
                <a:cs typeface="Arial" pitchFamily="34" charset="0"/>
              </a:rPr>
              <a:t>        Marche avant </a:t>
            </a:r>
            <a:endParaRPr lang="fr-FR" dirty="0">
              <a:latin typeface="Arial" pitchFamily="34" charset="0"/>
              <a:cs typeface="Arial" pitchFamily="34" charset="0"/>
            </a:endParaRPr>
          </a:p>
        </p:txBody>
      </p:sp>
      <p:sp>
        <p:nvSpPr>
          <p:cNvPr id="8" name="Flèche droite 7"/>
          <p:cNvSpPr/>
          <p:nvPr/>
        </p:nvSpPr>
        <p:spPr>
          <a:xfrm>
            <a:off x="1547664" y="3140968"/>
            <a:ext cx="6336704" cy="21602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9" name="ZoneTexte 8"/>
          <p:cNvSpPr txBox="1"/>
          <p:nvPr/>
        </p:nvSpPr>
        <p:spPr>
          <a:xfrm>
            <a:off x="7668344" y="2492896"/>
            <a:ext cx="1008112" cy="369332"/>
          </a:xfrm>
          <a:prstGeom prst="rect">
            <a:avLst/>
          </a:prstGeom>
          <a:noFill/>
        </p:spPr>
        <p:txBody>
          <a:bodyPr wrap="square" rtlCol="0">
            <a:spAutoFit/>
          </a:bodyPr>
          <a:lstStyle/>
          <a:p>
            <a:r>
              <a:rPr lang="fr-FR" b="1" dirty="0" smtClean="0">
                <a:latin typeface="Arial" pitchFamily="34" charset="0"/>
                <a:cs typeface="Arial" pitchFamily="34" charset="0"/>
              </a:rPr>
              <a:t>100m</a:t>
            </a:r>
            <a:endParaRPr lang="fr-FR" b="1" dirty="0">
              <a:latin typeface="Arial" pitchFamily="34" charset="0"/>
              <a:cs typeface="Arial" pitchFamily="34" charset="0"/>
            </a:endParaRPr>
          </a:p>
        </p:txBody>
      </p:sp>
      <p:pic>
        <p:nvPicPr>
          <p:cNvPr id="12" name="Picture 2"/>
          <p:cNvPicPr>
            <a:picLocks noChangeAspect="1" noChangeArrowheads="1"/>
          </p:cNvPicPr>
          <p:nvPr/>
        </p:nvPicPr>
        <p:blipFill>
          <a:blip r:embed="rId2" cstate="print"/>
          <a:srcRect/>
          <a:stretch>
            <a:fillRect/>
          </a:stretch>
        </p:blipFill>
        <p:spPr bwMode="auto">
          <a:xfrm>
            <a:off x="5292080" y="3573016"/>
            <a:ext cx="2520280" cy="1319783"/>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179512" y="2060848"/>
            <a:ext cx="1296144" cy="1080120"/>
          </a:xfrm>
          <a:prstGeom prst="rect">
            <a:avLst/>
          </a:prstGeom>
          <a:noFill/>
          <a:ln w="9525">
            <a:noFill/>
            <a:miter lim="800000"/>
            <a:headEnd/>
            <a:tailEnd/>
          </a:ln>
        </p:spPr>
      </p:pic>
      <p:pic>
        <p:nvPicPr>
          <p:cNvPr id="14" name="Picture 4"/>
          <p:cNvPicPr>
            <a:picLocks noChangeAspect="1" noChangeArrowheads="1"/>
          </p:cNvPicPr>
          <p:nvPr/>
        </p:nvPicPr>
        <p:blipFill>
          <a:blip r:embed="rId3" cstate="print"/>
          <a:srcRect/>
          <a:stretch>
            <a:fillRect/>
          </a:stretch>
        </p:blipFill>
        <p:spPr bwMode="auto">
          <a:xfrm>
            <a:off x="7847856" y="3356992"/>
            <a:ext cx="1296144" cy="1080120"/>
          </a:xfrm>
          <a:prstGeom prst="rect">
            <a:avLst/>
          </a:prstGeom>
          <a:noFill/>
          <a:ln w="9525">
            <a:noFill/>
            <a:miter lim="800000"/>
            <a:headEnd/>
            <a:tailEnd/>
          </a:ln>
        </p:spPr>
      </p:pic>
      <p:sp>
        <p:nvSpPr>
          <p:cNvPr id="15" name="Flèche droite 14"/>
          <p:cNvSpPr/>
          <p:nvPr/>
        </p:nvSpPr>
        <p:spPr>
          <a:xfrm rot="10800000">
            <a:off x="2987824" y="5445224"/>
            <a:ext cx="295232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3059832" y="5013176"/>
            <a:ext cx="273630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latin typeface="Arial" pitchFamily="34" charset="0"/>
                <a:cs typeface="Arial" pitchFamily="34" charset="0"/>
              </a:rPr>
              <a:t>        Marche arrière </a:t>
            </a:r>
            <a:endParaRPr lang="fr-FR" dirty="0">
              <a:latin typeface="Arial" pitchFamily="34" charset="0"/>
              <a:cs typeface="Arial" pitchFamily="34" charset="0"/>
            </a:endParaRPr>
          </a:p>
        </p:txBody>
      </p:sp>
      <p:sp>
        <p:nvSpPr>
          <p:cNvPr id="17" name="Rectangle 16"/>
          <p:cNvSpPr/>
          <p:nvPr/>
        </p:nvSpPr>
        <p:spPr>
          <a:xfrm>
            <a:off x="7768610" y="4581128"/>
            <a:ext cx="137539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dirty="0" smtClean="0">
                <a:latin typeface="Arial" pitchFamily="34" charset="0"/>
                <a:cs typeface="Arial" pitchFamily="34" charset="0"/>
              </a:rPr>
              <a:t>Inversion de marche</a:t>
            </a:r>
            <a:endParaRPr lang="fr-FR" dirty="0"/>
          </a:p>
        </p:txBody>
      </p:sp>
      <p:sp>
        <p:nvSpPr>
          <p:cNvPr id="18" name="Rectangle 17"/>
          <p:cNvSpPr/>
          <p:nvPr/>
        </p:nvSpPr>
        <p:spPr>
          <a:xfrm>
            <a:off x="251520" y="1124744"/>
            <a:ext cx="137539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dirty="0" smtClean="0">
                <a:latin typeface="Arial" pitchFamily="34" charset="0"/>
                <a:cs typeface="Arial" pitchFamily="34" charset="0"/>
              </a:rPr>
              <a:t>Inversion de marche</a:t>
            </a:r>
            <a:endParaRPr lang="fr-FR" dirty="0"/>
          </a:p>
        </p:txBody>
      </p:sp>
      <p:sp>
        <p:nvSpPr>
          <p:cNvPr id="19" name="ZoneTexte 18"/>
          <p:cNvSpPr txBox="1"/>
          <p:nvPr/>
        </p:nvSpPr>
        <p:spPr>
          <a:xfrm>
            <a:off x="539552" y="3356992"/>
            <a:ext cx="1008112" cy="369332"/>
          </a:xfrm>
          <a:prstGeom prst="rect">
            <a:avLst/>
          </a:prstGeom>
          <a:noFill/>
        </p:spPr>
        <p:txBody>
          <a:bodyPr wrap="square" rtlCol="0">
            <a:spAutoFit/>
          </a:bodyPr>
          <a:lstStyle/>
          <a:p>
            <a:r>
              <a:rPr lang="fr-FR" b="1" dirty="0" smtClean="0">
                <a:latin typeface="Arial" pitchFamily="34" charset="0"/>
                <a:cs typeface="Arial" pitchFamily="34" charset="0"/>
              </a:rPr>
              <a:t>100m</a:t>
            </a:r>
            <a:endParaRPr lang="fr-FR" b="1" dirty="0">
              <a:latin typeface="Arial" pitchFamily="34" charset="0"/>
              <a:cs typeface="Arial" pitchFamily="34" charset="0"/>
            </a:endParaRPr>
          </a:p>
        </p:txBody>
      </p:sp>
      <p:sp>
        <p:nvSpPr>
          <p:cNvPr id="20" name="Rectangle 19"/>
          <p:cNvSpPr/>
          <p:nvPr/>
        </p:nvSpPr>
        <p:spPr>
          <a:xfrm>
            <a:off x="2267744" y="260648"/>
            <a:ext cx="4711546"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dirty="0" smtClean="0">
                <a:latin typeface="Arial" pitchFamily="34" charset="0"/>
                <a:cs typeface="Arial" pitchFamily="34" charset="0"/>
              </a:rPr>
              <a:t> </a:t>
            </a:r>
            <a:r>
              <a:rPr lang="fr-FR" b="1" dirty="0" smtClean="0">
                <a:latin typeface="Arial" pitchFamily="34" charset="0"/>
                <a:cs typeface="Arial" pitchFamily="34" charset="0"/>
              </a:rPr>
              <a:t>Son cycle de production d’un Bulldozer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44444E-6 -1.85185E-6 L 0.41355 -0.00162 " pathEditMode="relative" rAng="0" ptsTypes="AA">
                                      <p:cBhvr>
                                        <p:cTn id="6" dur="5000" fill="hold"/>
                                        <p:tgtEl>
                                          <p:spTgt spid="1026"/>
                                        </p:tgtEl>
                                        <p:attrNameLst>
                                          <p:attrName>ppt_x</p:attrName>
                                          <p:attrName>ppt_y</p:attrName>
                                        </p:attrNameLst>
                                      </p:cBhvr>
                                      <p:rCtr x="20700" y="-10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2.5E-6 4.81481E-6 L -0.45278 -0.00163 " pathEditMode="relative" rAng="0" ptsTypes="AA">
                                      <p:cBhvr>
                                        <p:cTn id="10" dur="5000" fill="hold"/>
                                        <p:tgtEl>
                                          <p:spTgt spid="12"/>
                                        </p:tgtEl>
                                        <p:attrNameLst>
                                          <p:attrName>ppt_x</p:attrName>
                                          <p:attrName>ppt_y</p:attrName>
                                        </p:attrNameLst>
                                      </p:cBhvr>
                                      <p:rCtr x="-2260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6672"/>
            <a:ext cx="4878259"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b="1" dirty="0" smtClean="0">
                <a:latin typeface="Arial" pitchFamily="34" charset="0"/>
                <a:cs typeface="Arial" pitchFamily="34" charset="0"/>
              </a:rPr>
              <a:t>Coefficient d’efficient ou d’efficience (K(%)</a:t>
            </a:r>
            <a:endParaRPr lang="fr-FR" dirty="0">
              <a:latin typeface="Arial" pitchFamily="34" charset="0"/>
              <a:cs typeface="Arial" pitchFamily="34" charset="0"/>
            </a:endParaRPr>
          </a:p>
        </p:txBody>
      </p:sp>
      <p:sp>
        <p:nvSpPr>
          <p:cNvPr id="3" name="Rectangle 2"/>
          <p:cNvSpPr/>
          <p:nvPr/>
        </p:nvSpPr>
        <p:spPr>
          <a:xfrm>
            <a:off x="539552" y="2780928"/>
            <a:ext cx="5814392"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fontAlgn="base">
              <a:spcBef>
                <a:spcPct val="0"/>
              </a:spcBef>
              <a:spcAft>
                <a:spcPct val="0"/>
              </a:spcAft>
            </a:pPr>
            <a:r>
              <a:rPr kumimoji="0" lang="fr-FR" b="1" i="0" u="none" strike="noStrike" cap="none" normalizeH="0" baseline="0" dirty="0" smtClean="0">
                <a:ln>
                  <a:noFill/>
                </a:ln>
                <a:solidFill>
                  <a:schemeClr val="tx1"/>
                </a:solidFill>
                <a:effectLst/>
                <a:latin typeface="Arial" pitchFamily="34" charset="0"/>
                <a:ea typeface="Calibri" pitchFamily="34" charset="0"/>
                <a:cs typeface="Arial" pitchFamily="34" charset="0"/>
              </a:rPr>
              <a:t>Facteur de remplissage du godet ou de lame (R)</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467544" y="5877272"/>
            <a:ext cx="8424936"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b="1" dirty="0" smtClean="0">
                <a:latin typeface="Arial" pitchFamily="34" charset="0"/>
                <a:cs typeface="Arial" pitchFamily="34" charset="0"/>
              </a:rPr>
              <a:t>Production horaire = (Temps effectif de travail par heure ÷ Durée du cycle) x volumes de refoulement x facteur de remplissage</a:t>
            </a:r>
            <a:endParaRPr lang="fr-FR" b="1" dirty="0">
              <a:latin typeface="Arial" pitchFamily="34" charset="0"/>
              <a:cs typeface="Arial" pitchFamily="34" charset="0"/>
            </a:endParaRPr>
          </a:p>
        </p:txBody>
      </p:sp>
      <p:sp>
        <p:nvSpPr>
          <p:cNvPr id="5" name="Flèche vers le bas 4"/>
          <p:cNvSpPr/>
          <p:nvPr/>
        </p:nvSpPr>
        <p:spPr>
          <a:xfrm>
            <a:off x="4283968" y="5085184"/>
            <a:ext cx="2880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6" name="Tableau 5"/>
          <p:cNvGraphicFramePr>
            <a:graphicFrameLocks noGrp="1"/>
          </p:cNvGraphicFramePr>
          <p:nvPr/>
        </p:nvGraphicFramePr>
        <p:xfrm>
          <a:off x="539552" y="3212976"/>
          <a:ext cx="7704856" cy="1892808"/>
        </p:xfrm>
        <a:graphic>
          <a:graphicData uri="http://schemas.openxmlformats.org/drawingml/2006/table">
            <a:tbl>
              <a:tblPr/>
              <a:tblGrid>
                <a:gridCol w="3852045"/>
                <a:gridCol w="3852811"/>
              </a:tblGrid>
              <a:tr h="234121">
                <a:tc>
                  <a:txBody>
                    <a:bodyPr/>
                    <a:lstStyle/>
                    <a:p>
                      <a:pPr>
                        <a:lnSpc>
                          <a:spcPct val="115000"/>
                        </a:lnSpc>
                        <a:spcAft>
                          <a:spcPts val="0"/>
                        </a:spcAft>
                      </a:pPr>
                      <a:r>
                        <a:rPr lang="fr-FR" sz="1800" dirty="0">
                          <a:latin typeface="Arial"/>
                          <a:ea typeface="Calibri"/>
                          <a:cs typeface="Arial"/>
                        </a:rPr>
                        <a:t>Nature du sol</a:t>
                      </a:r>
                      <a:endParaRPr lang="fr-FR" sz="1800" dirty="0">
                        <a:latin typeface="Calibri"/>
                        <a:ea typeface="Calibri"/>
                        <a:cs typeface="Arial"/>
                      </a:endParaRPr>
                    </a:p>
                  </a:txBody>
                  <a:tcPr marL="65438" marR="65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dirty="0" smtClean="0">
                          <a:latin typeface="Arial"/>
                          <a:ea typeface="Calibri"/>
                          <a:cs typeface="Arial"/>
                        </a:rPr>
                        <a:t>Facteur de remplissage (R %)</a:t>
                      </a:r>
                      <a:endParaRPr lang="fr-FR" sz="1800" dirty="0">
                        <a:latin typeface="Calibri"/>
                        <a:ea typeface="Calibri"/>
                        <a:cs typeface="Arial"/>
                      </a:endParaRPr>
                    </a:p>
                  </a:txBody>
                  <a:tcPr marL="65438" marR="65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1">
                <a:tc>
                  <a:txBody>
                    <a:bodyPr/>
                    <a:lstStyle/>
                    <a:p>
                      <a:pPr>
                        <a:lnSpc>
                          <a:spcPct val="115000"/>
                        </a:lnSpc>
                        <a:spcAft>
                          <a:spcPts val="0"/>
                        </a:spcAft>
                      </a:pPr>
                      <a:r>
                        <a:rPr lang="fr-FR" sz="1800">
                          <a:latin typeface="Arial"/>
                          <a:ea typeface="Calibri"/>
                          <a:cs typeface="Arial"/>
                        </a:rPr>
                        <a:t>Limon humide, argile sablonneuse</a:t>
                      </a:r>
                      <a:endParaRPr lang="fr-FR" sz="1800">
                        <a:latin typeface="Calibri"/>
                        <a:ea typeface="Calibri"/>
                        <a:cs typeface="Arial"/>
                      </a:endParaRPr>
                    </a:p>
                  </a:txBody>
                  <a:tcPr marL="65438" marR="65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a:latin typeface="Arial"/>
                          <a:ea typeface="Calibri"/>
                          <a:cs typeface="Arial"/>
                        </a:rPr>
                        <a:t>100-110%</a:t>
                      </a:r>
                      <a:endParaRPr lang="fr-FR" sz="1800">
                        <a:latin typeface="Calibri"/>
                        <a:ea typeface="Calibri"/>
                        <a:cs typeface="Arial"/>
                      </a:endParaRPr>
                    </a:p>
                  </a:txBody>
                  <a:tcPr marL="65438" marR="65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1">
                <a:tc>
                  <a:txBody>
                    <a:bodyPr/>
                    <a:lstStyle/>
                    <a:p>
                      <a:pPr>
                        <a:lnSpc>
                          <a:spcPct val="115000"/>
                        </a:lnSpc>
                        <a:spcAft>
                          <a:spcPts val="0"/>
                        </a:spcAft>
                      </a:pPr>
                      <a:r>
                        <a:rPr lang="fr-FR" sz="1800" dirty="0">
                          <a:latin typeface="Arial"/>
                          <a:ea typeface="Calibri"/>
                          <a:cs typeface="Arial"/>
                        </a:rPr>
                        <a:t>Sable et gravier ; terre</a:t>
                      </a:r>
                      <a:endParaRPr lang="fr-FR" sz="1800" dirty="0">
                        <a:latin typeface="Calibri"/>
                        <a:ea typeface="Calibri"/>
                        <a:cs typeface="Arial"/>
                      </a:endParaRPr>
                    </a:p>
                  </a:txBody>
                  <a:tcPr marL="65438" marR="65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a:latin typeface="Arial"/>
                          <a:ea typeface="Calibri"/>
                          <a:cs typeface="Arial"/>
                        </a:rPr>
                        <a:t>95%</a:t>
                      </a:r>
                      <a:endParaRPr lang="fr-FR" sz="1800">
                        <a:latin typeface="Calibri"/>
                        <a:ea typeface="Calibri"/>
                        <a:cs typeface="Arial"/>
                      </a:endParaRPr>
                    </a:p>
                  </a:txBody>
                  <a:tcPr marL="65438" marR="65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1">
                <a:tc>
                  <a:txBody>
                    <a:bodyPr/>
                    <a:lstStyle/>
                    <a:p>
                      <a:pPr>
                        <a:lnSpc>
                          <a:spcPct val="115000"/>
                        </a:lnSpc>
                        <a:spcAft>
                          <a:spcPts val="0"/>
                        </a:spcAft>
                      </a:pPr>
                      <a:r>
                        <a:rPr lang="fr-FR" sz="1800">
                          <a:latin typeface="Arial"/>
                          <a:ea typeface="Calibri"/>
                          <a:cs typeface="Arial"/>
                        </a:rPr>
                        <a:t>Argile dure, tenace</a:t>
                      </a:r>
                      <a:endParaRPr lang="fr-FR" sz="1800">
                        <a:latin typeface="Calibri"/>
                        <a:ea typeface="Calibri"/>
                        <a:cs typeface="Arial"/>
                      </a:endParaRPr>
                    </a:p>
                  </a:txBody>
                  <a:tcPr marL="65438" marR="65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a:latin typeface="Arial"/>
                          <a:ea typeface="Calibri"/>
                          <a:cs typeface="Arial"/>
                        </a:rPr>
                        <a:t>75-85%</a:t>
                      </a:r>
                      <a:endParaRPr lang="fr-FR" sz="1800">
                        <a:latin typeface="Calibri"/>
                        <a:ea typeface="Calibri"/>
                        <a:cs typeface="Arial"/>
                      </a:endParaRPr>
                    </a:p>
                  </a:txBody>
                  <a:tcPr marL="65438" marR="65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1">
                <a:tc>
                  <a:txBody>
                    <a:bodyPr/>
                    <a:lstStyle/>
                    <a:p>
                      <a:pPr>
                        <a:lnSpc>
                          <a:spcPct val="115000"/>
                        </a:lnSpc>
                        <a:spcAft>
                          <a:spcPts val="0"/>
                        </a:spcAft>
                      </a:pPr>
                      <a:r>
                        <a:rPr lang="fr-FR" sz="1800">
                          <a:latin typeface="Arial"/>
                          <a:ea typeface="Calibri"/>
                          <a:cs typeface="Arial"/>
                        </a:rPr>
                        <a:t>Roche-bien fragmentée</a:t>
                      </a:r>
                      <a:endParaRPr lang="fr-FR" sz="1800">
                        <a:latin typeface="Calibri"/>
                        <a:ea typeface="Calibri"/>
                        <a:cs typeface="Arial"/>
                      </a:endParaRPr>
                    </a:p>
                  </a:txBody>
                  <a:tcPr marL="65438" marR="65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a:latin typeface="Arial"/>
                          <a:ea typeface="Calibri"/>
                          <a:cs typeface="Arial"/>
                        </a:rPr>
                        <a:t>60-75%</a:t>
                      </a:r>
                      <a:endParaRPr lang="fr-FR" sz="1800">
                        <a:latin typeface="Calibri"/>
                        <a:ea typeface="Calibri"/>
                        <a:cs typeface="Arial"/>
                      </a:endParaRPr>
                    </a:p>
                  </a:txBody>
                  <a:tcPr marL="65438" marR="65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1">
                <a:tc>
                  <a:txBody>
                    <a:bodyPr/>
                    <a:lstStyle/>
                    <a:p>
                      <a:pPr>
                        <a:lnSpc>
                          <a:spcPct val="115000"/>
                        </a:lnSpc>
                        <a:spcAft>
                          <a:spcPts val="0"/>
                        </a:spcAft>
                      </a:pPr>
                      <a:r>
                        <a:rPr lang="fr-FR" sz="1800" dirty="0">
                          <a:latin typeface="Arial"/>
                          <a:ea typeface="Calibri"/>
                          <a:cs typeface="Arial"/>
                        </a:rPr>
                        <a:t>Roche –mal fragmentée</a:t>
                      </a:r>
                      <a:endParaRPr lang="fr-FR" sz="1800" dirty="0">
                        <a:latin typeface="Calibri"/>
                        <a:ea typeface="Calibri"/>
                        <a:cs typeface="Arial"/>
                      </a:endParaRPr>
                    </a:p>
                  </a:txBody>
                  <a:tcPr marL="65438" marR="65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dirty="0">
                          <a:latin typeface="Arial"/>
                          <a:ea typeface="Calibri"/>
                          <a:cs typeface="Arial"/>
                        </a:rPr>
                        <a:t>40-50%</a:t>
                      </a:r>
                      <a:endParaRPr lang="fr-FR" sz="1800" dirty="0">
                        <a:latin typeface="Calibri"/>
                        <a:ea typeface="Calibri"/>
                        <a:cs typeface="Arial"/>
                      </a:endParaRPr>
                    </a:p>
                  </a:txBody>
                  <a:tcPr marL="65438" marR="65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Picture 4"/>
          <p:cNvPicPr>
            <a:picLocks noChangeAspect="1" noChangeArrowheads="1"/>
          </p:cNvPicPr>
          <p:nvPr/>
        </p:nvPicPr>
        <p:blipFill>
          <a:blip r:embed="rId2" cstate="print"/>
          <a:srcRect l="14171" t="69515" r="12454" b="12766"/>
          <a:stretch>
            <a:fillRect/>
          </a:stretch>
        </p:blipFill>
        <p:spPr bwMode="auto">
          <a:xfrm>
            <a:off x="323528" y="908720"/>
            <a:ext cx="8208912" cy="1296144"/>
          </a:xfrm>
          <a:prstGeom prst="rect">
            <a:avLst/>
          </a:prstGeom>
          <a:noFill/>
          <a:ln w="9525">
            <a:noFill/>
            <a:miter lim="800000"/>
            <a:headEnd/>
            <a:tailEnd/>
          </a:ln>
        </p:spPr>
      </p:pic>
      <p:sp>
        <p:nvSpPr>
          <p:cNvPr id="8" name="ZoneTexte 7"/>
          <p:cNvSpPr txBox="1"/>
          <p:nvPr/>
        </p:nvSpPr>
        <p:spPr>
          <a:xfrm>
            <a:off x="4932040" y="5373216"/>
            <a:ext cx="266429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smtClean="0">
                <a:latin typeface="Arial" pitchFamily="34" charset="0"/>
                <a:cs typeface="Arial" pitchFamily="34" charset="0"/>
              </a:rPr>
              <a:t>Bulldozer et  Ripper</a:t>
            </a:r>
            <a:endParaRPr lang="fr-F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TotalTime>
  <Words>1166</Words>
  <Application>Microsoft Office PowerPoint</Application>
  <PresentationFormat>Affichage à l'écran (4:3)</PresentationFormat>
  <Paragraphs>138</Paragraphs>
  <Slides>23</Slides>
  <Notes>0</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TD 6 Production et cycle de travail des engins des terrassements</vt:lpstr>
      <vt:lpstr>La production d’un Bulldozer</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TD3</dc:title>
  <dc:creator>MSI</dc:creator>
  <cp:lastModifiedBy>MSI</cp:lastModifiedBy>
  <cp:revision>59</cp:revision>
  <dcterms:created xsi:type="dcterms:W3CDTF">2017-02-21T18:31:37Z</dcterms:created>
  <dcterms:modified xsi:type="dcterms:W3CDTF">2020-04-11T00:32:51Z</dcterms:modified>
</cp:coreProperties>
</file>