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81" r:id="rId4"/>
    <p:sldId id="273" r:id="rId5"/>
    <p:sldId id="274" r:id="rId6"/>
    <p:sldId id="275" r:id="rId7"/>
    <p:sldId id="280" r:id="rId8"/>
    <p:sldId id="276" r:id="rId9"/>
    <p:sldId id="277" r:id="rId10"/>
    <p:sldId id="278" r:id="rId11"/>
    <p:sldId id="279" r:id="rId12"/>
    <p:sldId id="265"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2" d="100"/>
          <a:sy n="62" d="100"/>
        </p:scale>
        <p:origin x="-78"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0D06053-B3D5-4FB5-A754-E7F99232FA39}" type="datetimeFigureOut">
              <a:rPr lang="fr-FR" smtClean="0"/>
              <a:pPr/>
              <a:t>03/12/2023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79641D-FBB4-47CD-B77C-80D33EC9AC5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0D06053-B3D5-4FB5-A754-E7F99232FA39}" type="datetimeFigureOut">
              <a:rPr lang="fr-FR" smtClean="0"/>
              <a:pPr/>
              <a:t>03/12/2023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79641D-FBB4-47CD-B77C-80D33EC9AC5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0D06053-B3D5-4FB5-A754-E7F99232FA39}" type="datetimeFigureOut">
              <a:rPr lang="fr-FR" smtClean="0"/>
              <a:pPr/>
              <a:t>03/12/2023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79641D-FBB4-47CD-B77C-80D33EC9AC5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0D06053-B3D5-4FB5-A754-E7F99232FA39}" type="datetimeFigureOut">
              <a:rPr lang="fr-FR" smtClean="0"/>
              <a:pPr/>
              <a:t>03/12/2023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79641D-FBB4-47CD-B77C-80D33EC9AC5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0D06053-B3D5-4FB5-A754-E7F99232FA39}" type="datetimeFigureOut">
              <a:rPr lang="fr-FR" smtClean="0"/>
              <a:pPr/>
              <a:t>03/12/2023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79641D-FBB4-47CD-B77C-80D33EC9AC5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0D06053-B3D5-4FB5-A754-E7F99232FA39}" type="datetimeFigureOut">
              <a:rPr lang="fr-FR" smtClean="0"/>
              <a:pPr/>
              <a:t>03/12/2023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79641D-FBB4-47CD-B77C-80D33EC9AC5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0D06053-B3D5-4FB5-A754-E7F99232FA39}" type="datetimeFigureOut">
              <a:rPr lang="fr-FR" smtClean="0"/>
              <a:pPr/>
              <a:t>03/12/2023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479641D-FBB4-47CD-B77C-80D33EC9AC5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0D06053-B3D5-4FB5-A754-E7F99232FA39}" type="datetimeFigureOut">
              <a:rPr lang="fr-FR" smtClean="0"/>
              <a:pPr/>
              <a:t>03/12/2023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479641D-FBB4-47CD-B77C-80D33EC9AC5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0D06053-B3D5-4FB5-A754-E7F99232FA39}" type="datetimeFigureOut">
              <a:rPr lang="fr-FR" smtClean="0"/>
              <a:pPr/>
              <a:t>03/12/2023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479641D-FBB4-47CD-B77C-80D33EC9AC5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0D06053-B3D5-4FB5-A754-E7F99232FA39}" type="datetimeFigureOut">
              <a:rPr lang="fr-FR" smtClean="0"/>
              <a:pPr/>
              <a:t>03/12/2023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79641D-FBB4-47CD-B77C-80D33EC9AC5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0D06053-B3D5-4FB5-A754-E7F99232FA39}" type="datetimeFigureOut">
              <a:rPr lang="fr-FR" smtClean="0"/>
              <a:pPr/>
              <a:t>03/12/2023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79641D-FBB4-47CD-B77C-80D33EC9AC5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D06053-B3D5-4FB5-A754-E7F99232FA39}" type="datetimeFigureOut">
              <a:rPr lang="fr-FR" smtClean="0"/>
              <a:pPr/>
              <a:t>03/12/2023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79641D-FBB4-47CD-B77C-80D33EC9AC5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Writing</a:t>
            </a:r>
            <a:r>
              <a:rPr lang="fr-FR" dirty="0" smtClean="0"/>
              <a:t> the General Conclusion</a:t>
            </a:r>
            <a:endParaRPr lang="fr-FR" dirty="0"/>
          </a:p>
        </p:txBody>
      </p:sp>
      <p:sp>
        <p:nvSpPr>
          <p:cNvPr id="3" name="Espace réservé du contenu 2"/>
          <p:cNvSpPr>
            <a:spLocks noGrp="1"/>
          </p:cNvSpPr>
          <p:nvPr>
            <p:ph idx="1"/>
          </p:nvPr>
        </p:nvSpPr>
        <p:spPr/>
        <p:txBody>
          <a:bodyPr>
            <a:normAutofit fontScale="92500" lnSpcReduction="10000"/>
          </a:bodyPr>
          <a:lstStyle/>
          <a:p>
            <a:pPr marL="514350" indent="-514350">
              <a:buAutoNum type="arabicParenR"/>
            </a:pPr>
            <a:r>
              <a:rPr lang="en-US" dirty="0" smtClean="0"/>
              <a:t>Introduce first the topic </a:t>
            </a:r>
          </a:p>
          <a:p>
            <a:pPr marL="514350" indent="-514350">
              <a:buAutoNum type="arabicParenR"/>
            </a:pPr>
            <a:r>
              <a:rPr lang="en-US" dirty="0" smtClean="0"/>
              <a:t>Summarize </a:t>
            </a:r>
            <a:r>
              <a:rPr lang="en-US" dirty="0"/>
              <a:t>what has been presented in the </a:t>
            </a:r>
            <a:r>
              <a:rPr lang="en-US" dirty="0" smtClean="0"/>
              <a:t>dissertation</a:t>
            </a:r>
            <a:endParaRPr lang="en-US" dirty="0" smtClean="0"/>
          </a:p>
          <a:p>
            <a:pPr marL="514350" indent="-514350">
              <a:buAutoNum type="arabicParenR"/>
            </a:pPr>
            <a:r>
              <a:rPr lang="en-US" dirty="0" smtClean="0"/>
              <a:t>State the results of the study with reference to the research questions or hypotheses: what were the main findings and how do they affect the researcher’s current views? </a:t>
            </a:r>
          </a:p>
          <a:p>
            <a:pPr marL="514350" indent="-514350">
              <a:buAutoNum type="arabicParenR"/>
            </a:pPr>
            <a:r>
              <a:rPr lang="en-US" dirty="0" smtClean="0"/>
              <a:t>Then put the findings in the greater context and show how the research engaged relates to issues in the greater world.</a:t>
            </a:r>
          </a:p>
          <a:p>
            <a:pPr marL="514350" indent="-514350">
              <a:buAutoNum type="arabicParenR"/>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down)">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500" dirty="0" smtClean="0"/>
              <a:t>6. </a:t>
            </a:r>
            <a:r>
              <a:rPr lang="fr-FR" sz="3500" dirty="0" err="1" smtClean="0"/>
              <a:t>Recommendations</a:t>
            </a:r>
            <a:r>
              <a:rPr lang="fr-FR" sz="3500" dirty="0" smtClean="0"/>
              <a:t> for </a:t>
            </a:r>
            <a:r>
              <a:rPr lang="fr-FR" sz="3500" dirty="0" err="1" smtClean="0"/>
              <a:t>further</a:t>
            </a:r>
            <a:r>
              <a:rPr lang="fr-FR" sz="3500" dirty="0" smtClean="0"/>
              <a:t> </a:t>
            </a:r>
            <a:r>
              <a:rPr lang="fr-FR" sz="3500" dirty="0" err="1" smtClean="0"/>
              <a:t>research</a:t>
            </a:r>
            <a:endParaRPr lang="fr-FR" sz="3500" dirty="0"/>
          </a:p>
        </p:txBody>
      </p:sp>
      <p:sp>
        <p:nvSpPr>
          <p:cNvPr id="3" name="Espace réservé du contenu 2"/>
          <p:cNvSpPr>
            <a:spLocks noGrp="1"/>
          </p:cNvSpPr>
          <p:nvPr>
            <p:ph idx="1"/>
          </p:nvPr>
        </p:nvSpPr>
        <p:spPr>
          <a:xfrm>
            <a:off x="0" y="1214422"/>
            <a:ext cx="9144000" cy="5643578"/>
          </a:xfrm>
        </p:spPr>
        <p:txBody>
          <a:bodyPr>
            <a:normAutofit fontScale="77500" lnSpcReduction="20000"/>
          </a:bodyPr>
          <a:lstStyle/>
          <a:p>
            <a:pPr>
              <a:buNone/>
            </a:pPr>
            <a:r>
              <a:rPr lang="en-US" dirty="0" smtClean="0"/>
              <a:t>		 Considerably more work will need to be done to examine how well the teaching of English in Algerian primary schools was implemented, paying particular attention to the function of teacher training. Such an investigation would help determine how to enhance training programs for teachers to better prepare them to teach English as a foreign language.  A further study could be a comparative one to assess the effectiveness of different teaching methods for English language instruction in Algerian primary schools. This study could compare the results of traditional classroom teaching methods with more innovative and learner-centered approaches, such as task-based learning or project-based learning. More broadly, research is required to explore how technology is used to teach English in Algerian primary schools. This study could evaluate the potential and difficulties involved with incorporating technology into the classroom as well as how using electronic resources and instruments can improve English language learning. This would be a fruitful area for further work.</a:t>
            </a:r>
            <a:endParaRPr lang="fr-FR"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smtClean="0"/>
              <a:t>7. Main </a:t>
            </a:r>
            <a:r>
              <a:rPr lang="en-US" b="1" dirty="0" smtClean="0"/>
              <a:t>conclusions</a:t>
            </a:r>
            <a:endParaRPr lang="fr-FR" dirty="0"/>
          </a:p>
        </p:txBody>
      </p:sp>
      <p:sp>
        <p:nvSpPr>
          <p:cNvPr id="3" name="Espace réservé du contenu 2"/>
          <p:cNvSpPr>
            <a:spLocks noGrp="1"/>
          </p:cNvSpPr>
          <p:nvPr>
            <p:ph idx="1"/>
          </p:nvPr>
        </p:nvSpPr>
        <p:spPr>
          <a:xfrm>
            <a:off x="457200" y="1600200"/>
            <a:ext cx="8229600" cy="5257800"/>
          </a:xfrm>
        </p:spPr>
        <p:txBody>
          <a:bodyPr>
            <a:normAutofit fontScale="85000" lnSpcReduction="20000"/>
          </a:bodyPr>
          <a:lstStyle/>
          <a:p>
            <a:pPr>
              <a:buNone/>
            </a:pPr>
            <a:r>
              <a:rPr lang="en-US" dirty="0" smtClean="0"/>
              <a:t>		 The teaching of English has the potential to significantly contribute to Algerian students' preparation for a globalized environment and boost their chances of success in higher education and the workplace. Introducing English in primary schools can help children better communicate in this globalized world, gain access to a greater variety of educational materials, and improve their chances of finding employment in the future. However, the resources devoted to the program, the quality of teacher preparation, and the encouragement of parents and the larger community will all influence the extent to which introducing English in Algerian primary schools will be successful. </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4000" b="1" dirty="0" smtClean="0"/>
              <a:t>Verb tense in the dissertation conclusion</a:t>
            </a:r>
            <a:r>
              <a:rPr lang="en-US" b="1" dirty="0" smtClean="0"/>
              <a:t/>
            </a:r>
            <a:br>
              <a:rPr lang="en-US" b="1" dirty="0" smtClean="0"/>
            </a:br>
            <a:endParaRPr lang="fr-FR" dirty="0"/>
          </a:p>
        </p:txBody>
      </p:sp>
      <p:sp>
        <p:nvSpPr>
          <p:cNvPr id="3" name="Espace réservé du contenu 2"/>
          <p:cNvSpPr>
            <a:spLocks noGrp="1"/>
          </p:cNvSpPr>
          <p:nvPr>
            <p:ph idx="1"/>
          </p:nvPr>
        </p:nvSpPr>
        <p:spPr>
          <a:xfrm>
            <a:off x="457200" y="1071546"/>
            <a:ext cx="8229600" cy="5429288"/>
          </a:xfrm>
        </p:spPr>
        <p:txBody>
          <a:bodyPr>
            <a:normAutofit fontScale="92500" lnSpcReduction="20000"/>
          </a:bodyPr>
          <a:lstStyle/>
          <a:p>
            <a:r>
              <a:rPr lang="en-US" b="1" dirty="0" smtClean="0"/>
              <a:t>Facts in the present (simple) tense</a:t>
            </a:r>
            <a:r>
              <a:rPr lang="en-US" dirty="0" smtClean="0"/>
              <a:t>: Company X currently </a:t>
            </a:r>
            <a:r>
              <a:rPr lang="en-US" u="sng" dirty="0" smtClean="0"/>
              <a:t>has</a:t>
            </a:r>
            <a:r>
              <a:rPr lang="en-US" dirty="0" smtClean="0"/>
              <a:t> no clear vision and mission. The company also does not make (is not making) good use of social media to sell its products.</a:t>
            </a:r>
          </a:p>
          <a:p>
            <a:r>
              <a:rPr lang="en-US" b="1" dirty="0" smtClean="0"/>
              <a:t>Your research in the past tense</a:t>
            </a:r>
            <a:r>
              <a:rPr lang="en-US" dirty="0" smtClean="0"/>
              <a:t>: This research </a:t>
            </a:r>
            <a:r>
              <a:rPr lang="en-US" u="sng" dirty="0" smtClean="0"/>
              <a:t>examined</a:t>
            </a:r>
            <a:r>
              <a:rPr lang="en-US" dirty="0" smtClean="0"/>
              <a:t> whether Company X does have a clear vision and mission […] The results </a:t>
            </a:r>
            <a:r>
              <a:rPr lang="en-US" u="sng" dirty="0" smtClean="0"/>
              <a:t>showed</a:t>
            </a:r>
            <a:r>
              <a:rPr lang="en-US" dirty="0" smtClean="0"/>
              <a:t> that Company X … […] The researcher also </a:t>
            </a:r>
            <a:r>
              <a:rPr lang="en-US" u="sng" dirty="0" smtClean="0"/>
              <a:t>analyzed</a:t>
            </a:r>
            <a:r>
              <a:rPr lang="en-US" dirty="0" smtClean="0"/>
              <a:t> when …</a:t>
            </a:r>
          </a:p>
          <a:p>
            <a:r>
              <a:rPr lang="en-US" b="1" dirty="0" smtClean="0"/>
              <a:t>Your research in the present perfect tense</a:t>
            </a:r>
            <a:r>
              <a:rPr lang="en-US" dirty="0" smtClean="0"/>
              <a:t>: This research </a:t>
            </a:r>
            <a:r>
              <a:rPr lang="en-US" u="sng" dirty="0" smtClean="0"/>
              <a:t>has examined</a:t>
            </a:r>
            <a:r>
              <a:rPr lang="en-US" dirty="0" smtClean="0"/>
              <a:t> whether Company X does have a clear vision and mission […] The results </a:t>
            </a:r>
            <a:r>
              <a:rPr lang="en-US" u="sng" dirty="0" smtClean="0"/>
              <a:t>have shown</a:t>
            </a:r>
            <a:r>
              <a:rPr lang="en-US" dirty="0" smtClean="0"/>
              <a:t> that Company X … […] The researcher </a:t>
            </a:r>
            <a:r>
              <a:rPr lang="en-US" u="sng" dirty="0" smtClean="0"/>
              <a:t>has</a:t>
            </a:r>
            <a:r>
              <a:rPr lang="en-US" dirty="0" smtClean="0"/>
              <a:t> also </a:t>
            </a:r>
            <a:r>
              <a:rPr lang="en-US" u="sng" dirty="0" smtClean="0"/>
              <a:t>analyzed</a:t>
            </a:r>
            <a:r>
              <a:rPr lang="en-US" dirty="0" smtClean="0"/>
              <a:t> when …</a:t>
            </a: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Writing</a:t>
            </a:r>
            <a:r>
              <a:rPr lang="fr-FR" dirty="0" smtClean="0"/>
              <a:t> the General Conclusion</a:t>
            </a:r>
            <a:endParaRPr lang="fr-FR" dirty="0"/>
          </a:p>
        </p:txBody>
      </p:sp>
      <p:sp>
        <p:nvSpPr>
          <p:cNvPr id="3" name="Espace réservé du contenu 2"/>
          <p:cNvSpPr>
            <a:spLocks noGrp="1"/>
          </p:cNvSpPr>
          <p:nvPr>
            <p:ph idx="1"/>
          </p:nvPr>
        </p:nvSpPr>
        <p:spPr/>
        <p:txBody>
          <a:bodyPr>
            <a:normAutofit fontScale="92500" lnSpcReduction="20000"/>
          </a:bodyPr>
          <a:lstStyle/>
          <a:p>
            <a:pPr marL="514350" indent="-514350">
              <a:buNone/>
            </a:pPr>
            <a:r>
              <a:rPr lang="en-US" dirty="0" smtClean="0"/>
              <a:t>5. Give the </a:t>
            </a:r>
            <a:r>
              <a:rPr lang="fr-FR" dirty="0" smtClean="0"/>
              <a:t>limitations of the </a:t>
            </a:r>
            <a:r>
              <a:rPr lang="fr-FR" dirty="0" err="1" smtClean="0"/>
              <a:t>research</a:t>
            </a:r>
            <a:r>
              <a:rPr lang="fr-FR" dirty="0" smtClean="0"/>
              <a:t>: if</a:t>
            </a:r>
            <a:r>
              <a:rPr lang="fr-FR" b="1" dirty="0" smtClean="0"/>
              <a:t> </a:t>
            </a:r>
            <a:r>
              <a:rPr lang="en-US" dirty="0" smtClean="0"/>
              <a:t>you were hindered by certain limitations which have probably affected your research procedure or results, highlight them, but also explain how these factors can be improved in future research.</a:t>
            </a:r>
          </a:p>
          <a:p>
            <a:pPr marL="514350" indent="-514350">
              <a:buNone/>
            </a:pPr>
            <a:r>
              <a:rPr lang="en-US" dirty="0" smtClean="0"/>
              <a:t>6. </a:t>
            </a:r>
            <a:r>
              <a:rPr lang="fr-FR" dirty="0" err="1" smtClean="0"/>
              <a:t>Give</a:t>
            </a:r>
            <a:r>
              <a:rPr lang="fr-FR" dirty="0" smtClean="0"/>
              <a:t> </a:t>
            </a:r>
            <a:r>
              <a:rPr lang="fr-FR" dirty="0" err="1" smtClean="0"/>
              <a:t>recommendations</a:t>
            </a:r>
            <a:r>
              <a:rPr lang="fr-FR" dirty="0" smtClean="0"/>
              <a:t> for </a:t>
            </a:r>
            <a:r>
              <a:rPr lang="fr-FR" dirty="0" err="1" smtClean="0"/>
              <a:t>further</a:t>
            </a:r>
            <a:r>
              <a:rPr lang="fr-FR" dirty="0" smtClean="0"/>
              <a:t> </a:t>
            </a:r>
            <a:r>
              <a:rPr lang="fr-FR" dirty="0" err="1" smtClean="0"/>
              <a:t>research</a:t>
            </a:r>
            <a:r>
              <a:rPr lang="fr-FR" dirty="0" smtClean="0"/>
              <a:t>:</a:t>
            </a:r>
            <a:r>
              <a:rPr lang="fr-FR" b="1" dirty="0" smtClean="0"/>
              <a:t> </a:t>
            </a:r>
            <a:r>
              <a:rPr lang="en-US" dirty="0" smtClean="0"/>
              <a:t>suggestions for possible follow-up research. How can other researchers build upon your research? </a:t>
            </a:r>
          </a:p>
          <a:p>
            <a:pPr marL="514350" indent="-514350">
              <a:buNone/>
            </a:pPr>
            <a:r>
              <a:rPr lang="en-US" dirty="0" smtClean="0"/>
              <a:t>7. Give your main conclusions</a:t>
            </a:r>
          </a:p>
          <a:p>
            <a:pPr marL="514350" indent="-514350">
              <a:buNone/>
            </a:pPr>
            <a:endParaRPr lang="fr-FR" b="1" dirty="0" smtClean="0"/>
          </a:p>
          <a:p>
            <a:pPr marL="514350" indent="-514350">
              <a:buNone/>
            </a:pPr>
            <a:endParaRPr lang="fr-FR" b="1" dirty="0" smtClean="0"/>
          </a:p>
          <a:p>
            <a:pPr marL="514350" indent="-514350">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1214422"/>
            <a:ext cx="8229600" cy="4440246"/>
          </a:xfrm>
        </p:spPr>
        <p:txBody>
          <a:bodyPr>
            <a:normAutofit/>
          </a:bodyPr>
          <a:lstStyle/>
          <a:p>
            <a:r>
              <a:rPr lang="en-US" sz="3200" dirty="0" smtClean="0"/>
              <a:t>Examples from the ‘Master’ dissertation</a:t>
            </a:r>
            <a:r>
              <a:rPr lang="en-US" sz="3200" b="1" dirty="0" smtClean="0"/>
              <a:t>: </a:t>
            </a:r>
            <a:br>
              <a:rPr lang="en-US" sz="3200" b="1" dirty="0" smtClean="0"/>
            </a:br>
            <a:r>
              <a:rPr lang="en-US" sz="3200" b="1" dirty="0"/>
              <a:t> English Language Implementation in Algerian Primary Schools: Challenges and </a:t>
            </a:r>
            <a:r>
              <a:rPr lang="en-US" sz="3200" b="1" dirty="0" smtClean="0"/>
              <a:t>Directions</a:t>
            </a:r>
            <a:endParaRPr lang="fr-FR"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1. Introducing the topic</a:t>
            </a:r>
            <a:endParaRPr lang="fr-FR" dirty="0"/>
          </a:p>
        </p:txBody>
      </p:sp>
      <p:sp>
        <p:nvSpPr>
          <p:cNvPr id="3" name="Espace réservé du contenu 2"/>
          <p:cNvSpPr>
            <a:spLocks noGrp="1"/>
          </p:cNvSpPr>
          <p:nvPr>
            <p:ph idx="1"/>
          </p:nvPr>
        </p:nvSpPr>
        <p:spPr>
          <a:xfrm>
            <a:off x="457200" y="1285860"/>
            <a:ext cx="8229600" cy="5572140"/>
          </a:xfrm>
        </p:spPr>
        <p:txBody>
          <a:bodyPr>
            <a:normAutofit fontScale="70000" lnSpcReduction="20000"/>
          </a:bodyPr>
          <a:lstStyle/>
          <a:p>
            <a:r>
              <a:rPr lang="en-US" dirty="0" smtClean="0"/>
              <a:t>	As globalization gains popularity, one of its key effects is the growing importance of English as a global language. The capacity to speak and understand English has grown in importance since a greater number of individuals connect across regional and language barriers. Considering the fact that English continues to be the most widely spoken language in the world, teaching English has likewise become an important part of preparing students for a successful interaction with the international community. As such, it is crucial  to expose students to English and develop their communicative skills in this language.</a:t>
            </a:r>
            <a:r>
              <a:rPr lang="fr-FR" dirty="0" smtClean="0"/>
              <a:t> </a:t>
            </a:r>
            <a:r>
              <a:rPr lang="en-US" dirty="0" smtClean="0"/>
              <a:t>In response to this trend, the Algerian educational system was reformed on the basis of English language implementation at the level of the primary school in 2022</a:t>
            </a:r>
            <a:r>
              <a:rPr lang="en-US" dirty="0" smtClean="0"/>
              <a:t>. </a:t>
            </a:r>
            <a:r>
              <a:rPr lang="en-US" dirty="0" smtClean="0"/>
              <a:t>This policy is part of great efforts to enhance the quality of education in Algeria and to prepare active, effective and productive citizens to cope with the demands of the globalized world. However; this significant step has faced a number of challenges, including lack of qualified teachers and appropriate teaching materials </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143000"/>
          </a:xfrm>
        </p:spPr>
        <p:txBody>
          <a:bodyPr>
            <a:normAutofit fontScale="90000"/>
          </a:bodyPr>
          <a:lstStyle/>
          <a:p>
            <a:r>
              <a:rPr lang="en-US" dirty="0" smtClean="0"/>
              <a:t>2. Summary of what has been presented in the thesis</a:t>
            </a:r>
            <a:endParaRPr lang="fr-FR" dirty="0"/>
          </a:p>
        </p:txBody>
      </p:sp>
      <p:sp>
        <p:nvSpPr>
          <p:cNvPr id="3" name="Espace réservé du contenu 2"/>
          <p:cNvSpPr>
            <a:spLocks noGrp="1"/>
          </p:cNvSpPr>
          <p:nvPr>
            <p:ph idx="1"/>
          </p:nvPr>
        </p:nvSpPr>
        <p:spPr>
          <a:xfrm>
            <a:off x="428596" y="1314424"/>
            <a:ext cx="8229600" cy="5543576"/>
          </a:xfrm>
        </p:spPr>
        <p:txBody>
          <a:bodyPr>
            <a:normAutofit fontScale="77500" lnSpcReduction="20000"/>
          </a:bodyPr>
          <a:lstStyle/>
          <a:p>
            <a:pPr indent="342900">
              <a:buNone/>
            </a:pPr>
            <a:r>
              <a:rPr lang="en-US" dirty="0" smtClean="0"/>
              <a:t>Therefore, this work was divided into two chapters. The first one dealt with theoretical considerations on teaching English to young learners .This study provided a review of previous literature concerning the status of English globally and particularly its status as a second foreign language in Algeria. It also examined current trends in English education, as well as both the challenges and opportunities that English faces in Algerian education. The review also covered early language education, including motivation, teaching/learning materials, strategies, and international practices for teaching English to young students. Along with the role of English in the primary school, the policy implications of English education were also discussed .In the second chapter, the collected data were analyzed quantitatively and qualitatively, then based on the results some suggestions and solutions were provided to overcome the main issues revealed by this research.</a:t>
            </a:r>
            <a:endParaRPr lang="fr-F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143000"/>
          </a:xfrm>
        </p:spPr>
        <p:txBody>
          <a:bodyPr>
            <a:normAutofit/>
          </a:bodyPr>
          <a:lstStyle/>
          <a:p>
            <a:r>
              <a:rPr lang="en-US" sz="3000" dirty="0" smtClean="0"/>
              <a:t>3. The results with reference to the research hypotheses</a:t>
            </a:r>
            <a:endParaRPr lang="fr-FR" sz="3000" dirty="0"/>
          </a:p>
        </p:txBody>
      </p:sp>
      <p:sp>
        <p:nvSpPr>
          <p:cNvPr id="3" name="Espace réservé du contenu 2"/>
          <p:cNvSpPr>
            <a:spLocks noGrp="1"/>
          </p:cNvSpPr>
          <p:nvPr>
            <p:ph idx="1"/>
          </p:nvPr>
        </p:nvSpPr>
        <p:spPr>
          <a:xfrm>
            <a:off x="0" y="928670"/>
            <a:ext cx="9144000" cy="6143668"/>
          </a:xfrm>
        </p:spPr>
        <p:txBody>
          <a:bodyPr>
            <a:normAutofit fontScale="62500" lnSpcReduction="20000"/>
          </a:bodyPr>
          <a:lstStyle/>
          <a:p>
            <a:r>
              <a:rPr lang="en-US" dirty="0" smtClean="0"/>
              <a:t>		Through designing and conducting an exploratory case study, and after the analysis and discussion of data gathered from using a set of research instruments (classroom observation and an online questionnaire for primary school English teachers), the two hypotheses put forward were confirmed. The findings indicated that many English teachers lacked professional qualifications such as teaching methodologies, classroom management, and assessment </a:t>
            </a:r>
            <a:r>
              <a:rPr lang="en-US" dirty="0" err="1" smtClean="0"/>
              <a:t>techniques.as</a:t>
            </a:r>
            <a:r>
              <a:rPr lang="en-US" dirty="0" smtClean="0"/>
              <a:t> well as experience in teaching English, particularly to young learners. Along with identifying a severe lack of educational supplies at the primary school level, ranging from the most basic educational cards to electronic devices which had a negative impact on both the teacher and the pupils. In addition, teachers are required to provide teaching aids to support the delivery of the lesson, and young pupils are also expected to learn in a manner similar to that of adults in terms of staying focused, despite the fact that this is not their natural learning style given their immaturity. According to the teachers' responses to the online questionnaire, this study has revealed an apparent lack of qualified teachers in this context due to the poor preparation they received before stepping into education. In fact, their training focused more on the theoretical aspect of teaching than on the practical one. The impact of overcrowded classrooms has a significant influence on the teacher's ability to manage the classroom and the flow of the lesson. Based on these results, the initial hypothesis was verified. Regarding young children's motivation to learn the English language, classroom observations revealed that pupils were quite motivated to pick up the language. </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654032"/>
          </a:xfrm>
        </p:spPr>
        <p:txBody>
          <a:bodyPr>
            <a:normAutofit fontScale="90000"/>
          </a:bodyPr>
          <a:lstStyle/>
          <a:p>
            <a:r>
              <a:rPr lang="en-US" dirty="0" smtClean="0"/>
              <a:t>3. The results with reference to the research hypotheses</a:t>
            </a:r>
            <a:endParaRPr lang="fr-FR" dirty="0"/>
          </a:p>
        </p:txBody>
      </p:sp>
      <p:sp>
        <p:nvSpPr>
          <p:cNvPr id="3" name="Espace réservé du contenu 2"/>
          <p:cNvSpPr>
            <a:spLocks noGrp="1"/>
          </p:cNvSpPr>
          <p:nvPr>
            <p:ph idx="1"/>
          </p:nvPr>
        </p:nvSpPr>
        <p:spPr>
          <a:xfrm>
            <a:off x="0" y="1142984"/>
            <a:ext cx="9144000" cy="5929330"/>
          </a:xfrm>
        </p:spPr>
        <p:txBody>
          <a:bodyPr>
            <a:normAutofit fontScale="77500" lnSpcReduction="20000"/>
          </a:bodyPr>
          <a:lstStyle/>
          <a:p>
            <a:pPr>
              <a:buNone/>
            </a:pPr>
            <a:r>
              <a:rPr lang="en-US" dirty="0" smtClean="0"/>
              <a:t>		As far as suggestions to improve EFL teaching in primary schools are concerned, informant teachers provided interesting proposals. First, most of them demonstrated a readiness to have well-planned in-service training in order to improve their teaching techniques. Second, they expressed their requests for ICT-equipped classrooms. Third, with a view to improve teaching conditions, teachers suggested a number of engaging and interactive lessons  for teaching English to young pupils, including role playing, singing, games, and instructive videos. Of course, these teaching techniques require equipped classrooms with educational materials such as flashcards, stories, games and at least a computer and a data show. In addition, English teachers advise putting a smaller number of pupils in each classroom and making the classroom as comfortable as possible for children in order to first maintain their motivation and interest, and second to avoid discipline problems, which can hinder the quality of the teaching learning process. Accordingly, these findings confirmed the research second hypothesis. </a:t>
            </a:r>
            <a:endParaRPr lang="fr-FR"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4. Put the findings in the greater context</a:t>
            </a:r>
            <a:endParaRPr lang="fr-FR" dirty="0"/>
          </a:p>
        </p:txBody>
      </p:sp>
      <p:sp>
        <p:nvSpPr>
          <p:cNvPr id="3" name="Espace réservé du contenu 2"/>
          <p:cNvSpPr>
            <a:spLocks noGrp="1"/>
          </p:cNvSpPr>
          <p:nvPr>
            <p:ph idx="1"/>
          </p:nvPr>
        </p:nvSpPr>
        <p:spPr>
          <a:xfrm>
            <a:off x="457200" y="1600200"/>
            <a:ext cx="8229600" cy="5257800"/>
          </a:xfrm>
        </p:spPr>
        <p:txBody>
          <a:bodyPr>
            <a:normAutofit fontScale="85000" lnSpcReduction="20000"/>
          </a:bodyPr>
          <a:lstStyle/>
          <a:p>
            <a:r>
              <a:rPr lang="en-US" dirty="0" smtClean="0"/>
              <a:t>		 This study appears to have revealed that there are numerous obstacles in teaching the English language in the primary stage in Algeria. In addition to the initial challenges that the researchers anticipated like lack of resources, classroom management issues, large class sizes, and insufficient teacher training, a number of additional issues that obstruct effective English instruction for primary school pupils have been identified. Then, on the basis of previous studies as well as the findings of the current investigation, Teaching English in primary schools seems to present challenges reflecting broader systemic shortcomings in education systems worldwide affecting both educators and students.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229600" cy="642982"/>
          </a:xfrm>
        </p:spPr>
        <p:txBody>
          <a:bodyPr>
            <a:normAutofit/>
          </a:bodyPr>
          <a:lstStyle/>
          <a:p>
            <a:r>
              <a:rPr lang="fr-FR" sz="3000" dirty="0" smtClean="0"/>
              <a:t>5. Limitations of the </a:t>
            </a:r>
            <a:r>
              <a:rPr lang="fr-FR" sz="3000" dirty="0" err="1" smtClean="0"/>
              <a:t>study</a:t>
            </a:r>
            <a:endParaRPr lang="fr-FR" sz="3000" dirty="0"/>
          </a:p>
        </p:txBody>
      </p:sp>
      <p:sp>
        <p:nvSpPr>
          <p:cNvPr id="3" name="Espace réservé du contenu 2"/>
          <p:cNvSpPr>
            <a:spLocks noGrp="1"/>
          </p:cNvSpPr>
          <p:nvPr>
            <p:ph idx="1"/>
          </p:nvPr>
        </p:nvSpPr>
        <p:spPr>
          <a:xfrm>
            <a:off x="-285784" y="500042"/>
            <a:ext cx="9429784" cy="6357958"/>
          </a:xfrm>
        </p:spPr>
        <p:txBody>
          <a:bodyPr>
            <a:noAutofit/>
          </a:bodyPr>
          <a:lstStyle/>
          <a:p>
            <a:pPr>
              <a:buNone/>
            </a:pPr>
            <a:r>
              <a:rPr lang="en-US" sz="2300" dirty="0" smtClean="0"/>
              <a:t>		</a:t>
            </a:r>
            <a:r>
              <a:rPr lang="en-US" sz="2400" dirty="0" smtClean="0"/>
              <a:t>This research, which was an initial attempt to add to the ongoing debate about the implementation of English in Algerian primary schools and its role in the reform of the educational system, is still insufficient and nascent because the researcher only gave the topic under investigation a cursory glance. Indeed, investigating a specific situation or phenomenon in the Algerian EFL context represented a high challenge due to the obstacles the researchers encountered. The most inconvenient aspect of this study was its bureaucracy, which some administrations and institutions imposed on the researchers in order to gain access to the location where the case study was done. On the other hand, the researchers initially assessed their questionnaire to ensure that it was clear and error-free and conducted a pilot study before launching it again, but it took them a lot of time and effort to collect the required data again . The timing of the questionnaire submission was particularly inappropriate because it fell during the post-exam period, when teachers had to fill in their pupils' grades while also being required to attend special training days.</a:t>
            </a:r>
            <a:endParaRPr lang="fr-FR" sz="23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1136</TotalTime>
  <Words>383</Words>
  <Application>Microsoft Office PowerPoint</Application>
  <PresentationFormat>Affichage à l'écran (4:3)</PresentationFormat>
  <Paragraphs>31</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Writing the General Conclusion</vt:lpstr>
      <vt:lpstr>Writing the General Conclusion</vt:lpstr>
      <vt:lpstr>Examples from the ‘Master’ dissertation:   English Language Implementation in Algerian Primary Schools: Challenges and Directions</vt:lpstr>
      <vt:lpstr>1. Introducing the topic</vt:lpstr>
      <vt:lpstr>2. Summary of what has been presented in the thesis</vt:lpstr>
      <vt:lpstr>3. The results with reference to the research hypotheses</vt:lpstr>
      <vt:lpstr>3. The results with reference to the research hypotheses</vt:lpstr>
      <vt:lpstr>4. Put the findings in the greater context</vt:lpstr>
      <vt:lpstr>5. Limitations of the study</vt:lpstr>
      <vt:lpstr>6. Recommendations for further research</vt:lpstr>
      <vt:lpstr>7. Main conclusions</vt:lpstr>
      <vt:lpstr>Verb tense in the dissertation 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the General Introduction</dc:title>
  <dc:creator>GHOST</dc:creator>
  <cp:lastModifiedBy>GHOST</cp:lastModifiedBy>
  <cp:revision>19</cp:revision>
  <dcterms:created xsi:type="dcterms:W3CDTF">2015-12-14T18:08:02Z</dcterms:created>
  <dcterms:modified xsi:type="dcterms:W3CDTF">2023-12-03T10:33:11Z</dcterms:modified>
</cp:coreProperties>
</file>