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2"/>
  </p:notesMasterIdLst>
  <p:sldIdLst>
    <p:sldId id="256" r:id="rId2"/>
    <p:sldId id="271" r:id="rId3"/>
    <p:sldId id="287" r:id="rId4"/>
    <p:sldId id="260" r:id="rId5"/>
    <p:sldId id="258" r:id="rId6"/>
    <p:sldId id="261" r:id="rId7"/>
    <p:sldId id="288" r:id="rId8"/>
    <p:sldId id="262" r:id="rId9"/>
    <p:sldId id="272" r:id="rId10"/>
    <p:sldId id="273" r:id="rId11"/>
    <p:sldId id="291" r:id="rId12"/>
    <p:sldId id="292" r:id="rId13"/>
    <p:sldId id="293" r:id="rId14"/>
    <p:sldId id="294" r:id="rId15"/>
    <p:sldId id="263" r:id="rId16"/>
    <p:sldId id="264" r:id="rId17"/>
    <p:sldId id="274" r:id="rId18"/>
    <p:sldId id="276" r:id="rId19"/>
    <p:sldId id="290" r:id="rId20"/>
    <p:sldId id="277" r:id="rId21"/>
    <p:sldId id="278" r:id="rId22"/>
    <p:sldId id="279" r:id="rId23"/>
    <p:sldId id="280" r:id="rId24"/>
    <p:sldId id="281" r:id="rId25"/>
    <p:sldId id="283" r:id="rId26"/>
    <p:sldId id="267" r:id="rId27"/>
    <p:sldId id="269" r:id="rId28"/>
    <p:sldId id="295" r:id="rId29"/>
    <p:sldId id="270" r:id="rId30"/>
    <p:sldId id="286" r:id="rId3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858" autoAdjust="0"/>
    <p:restoredTop sz="87398" autoAdjust="0"/>
  </p:normalViewPr>
  <p:slideViewPr>
    <p:cSldViewPr>
      <p:cViewPr varScale="1">
        <p:scale>
          <a:sx n="112" d="100"/>
          <a:sy n="112" d="100"/>
        </p:scale>
        <p:origin x="2200" y="17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5A5E3A-DA93-46FE-A9EC-0BC80AFF4857}" type="datetimeFigureOut">
              <a:rPr lang="fr-FR" smtClean="0"/>
              <a:pPr/>
              <a:t>04/12/2023</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A91A097-A047-4DA7-9859-9D87B35E2C75}" type="slidenum">
              <a:rPr lang="fr-FR" smtClean="0"/>
              <a:pPr/>
              <a:t>‹N°›</a:t>
            </a:fld>
            <a:endParaRPr lang="fr-FR"/>
          </a:p>
        </p:txBody>
      </p:sp>
    </p:spTree>
    <p:extLst>
      <p:ext uri="{BB962C8B-B14F-4D97-AF65-F5344CB8AC3E}">
        <p14:creationId xmlns:p14="http://schemas.microsoft.com/office/powerpoint/2010/main" val="11764554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A91A097-A047-4DA7-9859-9D87B35E2C75}" type="slidenum">
              <a:rPr lang="fr-FR" smtClean="0"/>
              <a:pPr/>
              <a:t>1</a:t>
            </a:fld>
            <a:endParaRPr lang="fr-FR"/>
          </a:p>
        </p:txBody>
      </p:sp>
    </p:spTree>
    <p:extLst>
      <p:ext uri="{BB962C8B-B14F-4D97-AF65-F5344CB8AC3E}">
        <p14:creationId xmlns:p14="http://schemas.microsoft.com/office/powerpoint/2010/main" val="2704774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INRA:</a:t>
            </a:r>
            <a:r>
              <a:rPr lang="fr-FR" baseline="0" dirty="0"/>
              <a:t> institut national de la recherche agronomique</a:t>
            </a:r>
            <a:endParaRPr lang="fr-FR" dirty="0"/>
          </a:p>
        </p:txBody>
      </p:sp>
      <p:sp>
        <p:nvSpPr>
          <p:cNvPr id="4" name="Espace réservé du numéro de diapositive 3"/>
          <p:cNvSpPr>
            <a:spLocks noGrp="1"/>
          </p:cNvSpPr>
          <p:nvPr>
            <p:ph type="sldNum" sz="quarter" idx="10"/>
          </p:nvPr>
        </p:nvSpPr>
        <p:spPr/>
        <p:txBody>
          <a:bodyPr/>
          <a:lstStyle/>
          <a:p>
            <a:fld id="{4A91A097-A047-4DA7-9859-9D87B35E2C75}" type="slidenum">
              <a:rPr lang="fr-FR" smtClean="0"/>
              <a:pPr/>
              <a:t>17</a:t>
            </a:fld>
            <a:endParaRPr lang="fr-FR"/>
          </a:p>
        </p:txBody>
      </p:sp>
    </p:spTree>
    <p:extLst>
      <p:ext uri="{BB962C8B-B14F-4D97-AF65-F5344CB8AC3E}">
        <p14:creationId xmlns:p14="http://schemas.microsoft.com/office/powerpoint/2010/main" val="33418896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A91A097-A047-4DA7-9859-9D87B35E2C75}" type="slidenum">
              <a:rPr lang="fr-FR" smtClean="0"/>
              <a:pPr/>
              <a:t>24</a:t>
            </a:fld>
            <a:endParaRPr lang="fr-FR"/>
          </a:p>
        </p:txBody>
      </p:sp>
    </p:spTree>
    <p:extLst>
      <p:ext uri="{BB962C8B-B14F-4D97-AF65-F5344CB8AC3E}">
        <p14:creationId xmlns:p14="http://schemas.microsoft.com/office/powerpoint/2010/main" val="1808590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p:spPr>
        <p:txBody>
          <a:bodyPr>
            <a:normAutofit/>
          </a:bodyPr>
          <a:lstStyle>
            <a:lvl1pPr>
              <a:defRPr sz="4800"/>
            </a:lvl1pPr>
          </a:lstStyle>
          <a:p>
            <a:r>
              <a:rPr lang="fr-FR"/>
              <a:t>Modifiez le style du titre</a:t>
            </a:r>
            <a:endParaRPr lang="en-US"/>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7" name="Date Placeholder 6"/>
          <p:cNvSpPr>
            <a:spLocks noGrp="1"/>
          </p:cNvSpPr>
          <p:nvPr>
            <p:ph type="dt" sz="half" idx="10"/>
          </p:nvPr>
        </p:nvSpPr>
        <p:spPr/>
        <p:txBody>
          <a:bodyPr/>
          <a:lstStyle/>
          <a:p>
            <a:fld id="{FBB0C5D5-8003-484E-88E7-1EF1C41E9623}" type="datetimeFigureOut">
              <a:rPr lang="fr-FR" smtClean="0"/>
              <a:pPr/>
              <a:t>04/12/2023</a:t>
            </a:fld>
            <a:endParaRPr lang="fr-FR"/>
          </a:p>
        </p:txBody>
      </p:sp>
      <p:sp>
        <p:nvSpPr>
          <p:cNvPr id="8" name="Slide Number Placeholder 7"/>
          <p:cNvSpPr>
            <a:spLocks noGrp="1"/>
          </p:cNvSpPr>
          <p:nvPr>
            <p:ph type="sldNum" sz="quarter" idx="11"/>
          </p:nvPr>
        </p:nvSpPr>
        <p:spPr/>
        <p:txBody>
          <a:bodyPr/>
          <a:lstStyle/>
          <a:p>
            <a:fld id="{65C2B1CE-157A-4F9C-81F4-9E7569C85D1C}" type="slidenum">
              <a:rPr lang="fr-FR" smtClean="0"/>
              <a:pPr/>
              <a:t>‹N°›</a:t>
            </a:fld>
            <a:endParaRPr lang="fr-FR"/>
          </a:p>
        </p:txBody>
      </p:sp>
      <p:sp>
        <p:nvSpPr>
          <p:cNvPr id="9" name="Footer Placeholder 8"/>
          <p:cNvSpPr>
            <a:spLocks noGrp="1"/>
          </p:cNvSpPr>
          <p:nvPr>
            <p:ph type="ftr" sz="quarter" idx="12"/>
          </p:nvPr>
        </p:nvSpPr>
        <p:spPr/>
        <p:txBody>
          <a:bodyPr/>
          <a:lstStyle/>
          <a:p>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FBB0C5D5-8003-484E-88E7-1EF1C41E9623}" type="datetimeFigureOut">
              <a:rPr lang="fr-FR" smtClean="0"/>
              <a:pPr/>
              <a:t>04/12/2023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5C2B1CE-157A-4F9C-81F4-9E7569C85D1C}"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p:spPr>
        <p:txBody>
          <a:bodyPr vert="eaVert"/>
          <a:lstStyle/>
          <a:p>
            <a:r>
              <a:rPr lang="fr-FR"/>
              <a:t>Modifiez le style du titre</a:t>
            </a:r>
            <a:endParaRPr lang="en-US"/>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FBB0C5D5-8003-484E-88E7-1EF1C41E9623}" type="datetimeFigureOut">
              <a:rPr lang="fr-FR" smtClean="0"/>
              <a:pPr/>
              <a:t>04/12/2023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5C2B1CE-157A-4F9C-81F4-9E7569C85D1C}"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FBB0C5D5-8003-484E-88E7-1EF1C41E9623}" type="datetimeFigureOut">
              <a:rPr lang="fr-FR" smtClean="0"/>
              <a:pPr/>
              <a:t>04/12/2023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5C2B1CE-157A-4F9C-81F4-9E7569C85D1C}"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fr-FR"/>
              <a:t>Modifiez le style du titre</a:t>
            </a:r>
            <a:endParaRPr lang="en-US"/>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FBB0C5D5-8003-484E-88E7-1EF1C41E9623}" type="datetimeFigureOut">
              <a:rPr lang="fr-FR" smtClean="0"/>
              <a:pPr/>
              <a:t>04/12/2023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5C2B1CE-157A-4F9C-81F4-9E7569C85D1C}"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BB0C5D5-8003-484E-88E7-1EF1C41E9623}" type="datetimeFigureOut">
              <a:rPr lang="fr-FR" smtClean="0"/>
              <a:pPr/>
              <a:t>04/12/2023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65C2B1CE-157A-4F9C-81F4-9E7569C85D1C}" type="slidenum">
              <a:rPr lang="fr-FR" smtClean="0"/>
              <a:pPr/>
              <a:t>‹N°›</a:t>
            </a:fld>
            <a:endParaRPr lang="fr-FR"/>
          </a:p>
        </p:txBody>
      </p:sp>
      <p:sp>
        <p:nvSpPr>
          <p:cNvPr id="9" name="Title 8"/>
          <p:cNvSpPr>
            <a:spLocks noGrp="1"/>
          </p:cNvSpPr>
          <p:nvPr>
            <p:ph type="title"/>
          </p:nvPr>
        </p:nvSpPr>
        <p:spPr>
          <a:xfrm>
            <a:off x="914400" y="1544715"/>
            <a:ext cx="7315200" cy="1154097"/>
          </a:xfrm>
        </p:spPr>
        <p:txBody>
          <a:bodyPr/>
          <a:lstStyle/>
          <a:p>
            <a:r>
              <a:rPr lang="fr-FR"/>
              <a:t>Modifiez le style du titre</a:t>
            </a:r>
            <a:endParaRPr lang="en-US"/>
          </a:p>
        </p:txBody>
      </p:sp>
      <p:sp>
        <p:nvSpPr>
          <p:cNvPr id="8" name="Content Placeholder 7"/>
          <p:cNvSpPr>
            <a:spLocks noGrp="1"/>
          </p:cNvSpPr>
          <p:nvPr>
            <p:ph sz="quarter" idx="13"/>
          </p:nvPr>
        </p:nvSpPr>
        <p:spPr>
          <a:xfrm>
            <a:off x="914400" y="2743200"/>
            <a:ext cx="3566160" cy="3593592"/>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1" name="Content Placeholder 10"/>
          <p:cNvSpPr>
            <a:spLocks noGrp="1"/>
          </p:cNvSpPr>
          <p:nvPr>
            <p:ph sz="quarter" idx="14"/>
          </p:nvPr>
        </p:nvSpPr>
        <p:spPr>
          <a:xfrm>
            <a:off x="4681728" y="2743200"/>
            <a:ext cx="3566160" cy="359568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7" name="Date Placeholder 6"/>
          <p:cNvSpPr>
            <a:spLocks noGrp="1"/>
          </p:cNvSpPr>
          <p:nvPr>
            <p:ph type="dt" sz="half" idx="10"/>
          </p:nvPr>
        </p:nvSpPr>
        <p:spPr/>
        <p:txBody>
          <a:bodyPr/>
          <a:lstStyle/>
          <a:p>
            <a:fld id="{FBB0C5D5-8003-484E-88E7-1EF1C41E9623}" type="datetimeFigureOut">
              <a:rPr lang="fr-FR" smtClean="0"/>
              <a:pPr/>
              <a:t>04/12/2023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65C2B1CE-157A-4F9C-81F4-9E7569C85D1C}" type="slidenum">
              <a:rPr lang="fr-FR" smtClean="0"/>
              <a:pPr/>
              <a:t>‹N°›</a:t>
            </a:fld>
            <a:endParaRPr lang="fr-FR"/>
          </a:p>
        </p:txBody>
      </p:sp>
      <p:sp>
        <p:nvSpPr>
          <p:cNvPr id="10" name="Title 9"/>
          <p:cNvSpPr>
            <a:spLocks noGrp="1"/>
          </p:cNvSpPr>
          <p:nvPr>
            <p:ph type="title"/>
          </p:nvPr>
        </p:nvSpPr>
        <p:spPr>
          <a:xfrm>
            <a:off x="914400" y="1544715"/>
            <a:ext cx="7315200" cy="1154097"/>
          </a:xfrm>
        </p:spPr>
        <p:txBody>
          <a:bodyPr/>
          <a:lstStyle/>
          <a:p>
            <a:r>
              <a:rPr lang="fr-FR"/>
              <a:t>Modifiez le style du titre</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Date Placeholder 2"/>
          <p:cNvSpPr>
            <a:spLocks noGrp="1"/>
          </p:cNvSpPr>
          <p:nvPr>
            <p:ph type="dt" sz="half" idx="10"/>
          </p:nvPr>
        </p:nvSpPr>
        <p:spPr/>
        <p:txBody>
          <a:bodyPr/>
          <a:lstStyle/>
          <a:p>
            <a:fld id="{FBB0C5D5-8003-484E-88E7-1EF1C41E9623}" type="datetimeFigureOut">
              <a:rPr lang="fr-FR" smtClean="0"/>
              <a:pPr/>
              <a:t>04/12/2023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65C2B1CE-157A-4F9C-81F4-9E7569C85D1C}"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B0C5D5-8003-484E-88E7-1EF1C41E9623}" type="datetimeFigureOut">
              <a:rPr lang="fr-FR" smtClean="0"/>
              <a:pPr/>
              <a:t>04/12/2023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65C2B1CE-157A-4F9C-81F4-9E7569C85D1C}"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2"/>
            <a:ext cx="2950936" cy="2173015"/>
          </a:xfrm>
        </p:spPr>
        <p:txBody>
          <a:bodyPr anchor="b">
            <a:normAutofit/>
          </a:bodyPr>
          <a:lstStyle>
            <a:lvl1pPr algn="l">
              <a:defRPr sz="2800" b="0"/>
            </a:lvl1pPr>
          </a:lstStyle>
          <a:p>
            <a:r>
              <a:rPr lang="fr-FR"/>
              <a:t>Modifiez le style du titre</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914400" y="4061095"/>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FBB0C5D5-8003-484E-88E7-1EF1C41E9623}" type="datetimeFigureOut">
              <a:rPr lang="fr-FR" smtClean="0"/>
              <a:pPr/>
              <a:t>04/12/2023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65C2B1CE-157A-4F9C-81F4-9E7569C85D1C}"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chor="b">
            <a:normAutofit/>
          </a:bodyPr>
          <a:lstStyle>
            <a:lvl1pPr algn="l">
              <a:defRPr sz="2800" b="0"/>
            </a:lvl1pPr>
          </a:lstStyle>
          <a:p>
            <a:r>
              <a:rPr lang="fr-FR"/>
              <a:t>Modifiez le style du titre</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FBB0C5D5-8003-484E-88E7-1EF1C41E9623}" type="datetimeFigureOut">
              <a:rPr lang="fr-FR" smtClean="0"/>
              <a:pPr/>
              <a:t>04/12/2023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65C2B1CE-157A-4F9C-81F4-9E7569C85D1C}"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8435268" y="573807"/>
            <a:ext cx="86236"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569419" y="573807"/>
            <a:ext cx="576072"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fr-FR"/>
              <a:t>Modifiez le style du titre</a:t>
            </a:r>
            <a:endParaRPr lang="en-US" dirty="0"/>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007690" y="548797"/>
            <a:ext cx="1189132" cy="297918"/>
          </a:xfrm>
          <a:prstGeom prst="rect">
            <a:avLst/>
          </a:prstGeom>
        </p:spPr>
        <p:txBody>
          <a:bodyPr vert="horz" lIns="91440" tIns="45720" rIns="91440" bIns="45720" rtlCol="0" anchor="ctr"/>
          <a:lstStyle>
            <a:lvl1pPr algn="l">
              <a:defRPr sz="1200">
                <a:solidFill>
                  <a:schemeClr val="tx1">
                    <a:alpha val="50000"/>
                  </a:schemeClr>
                </a:solidFill>
              </a:defRPr>
            </a:lvl1pPr>
          </a:lstStyle>
          <a:p>
            <a:fld id="{FBB0C5D5-8003-484E-88E7-1EF1C41E9623}" type="datetimeFigureOut">
              <a:rPr lang="fr-FR" smtClean="0"/>
              <a:pPr/>
              <a:t>04/12/2023</a:t>
            </a:fld>
            <a:endParaRPr lang="fr-FR"/>
          </a:p>
        </p:txBody>
      </p:sp>
      <p:sp>
        <p:nvSpPr>
          <p:cNvPr id="6" name="Slide Number Placeholder 5"/>
          <p:cNvSpPr>
            <a:spLocks noGrp="1"/>
          </p:cNvSpPr>
          <p:nvPr>
            <p:ph type="sldNum" sz="quarter" idx="4"/>
          </p:nvPr>
        </p:nvSpPr>
        <p:spPr>
          <a:xfrm>
            <a:off x="7314415" y="548797"/>
            <a:ext cx="941203" cy="301752"/>
          </a:xfrm>
          <a:prstGeom prst="rect">
            <a:avLst/>
          </a:prstGeom>
        </p:spPr>
        <p:txBody>
          <a:bodyPr vert="horz" lIns="91440" tIns="45720" rIns="91440" bIns="45720" rtlCol="0" anchor="ctr"/>
          <a:lstStyle>
            <a:lvl1pPr algn="r">
              <a:defRPr sz="1200">
                <a:solidFill>
                  <a:schemeClr val="tx1"/>
                </a:solidFill>
              </a:defRPr>
            </a:lvl1pPr>
          </a:lstStyle>
          <a:p>
            <a:fld id="{65C2B1CE-157A-4F9C-81F4-9E7569C85D1C}" type="slidenum">
              <a:rPr lang="fr-FR" smtClean="0"/>
              <a:pPr/>
              <a:t>‹N°›</a:t>
            </a:fld>
            <a:endParaRPr lang="fr-FR"/>
          </a:p>
        </p:txBody>
      </p:sp>
      <p:sp>
        <p:nvSpPr>
          <p:cNvPr id="5" name="Footer Placeholder 4"/>
          <p:cNvSpPr>
            <a:spLocks noGrp="1"/>
          </p:cNvSpPr>
          <p:nvPr>
            <p:ph type="ftr" sz="quarter" idx="3"/>
          </p:nvPr>
        </p:nvSpPr>
        <p:spPr>
          <a:xfrm>
            <a:off x="6008688" y="855956"/>
            <a:ext cx="2246489" cy="301227"/>
          </a:xfrm>
          <a:prstGeom prst="rect">
            <a:avLst/>
          </a:prstGeom>
        </p:spPr>
        <p:txBody>
          <a:bodyPr vert="horz" lIns="91440" tIns="0" rIns="91440" bIns="45720" rtlCol="0" anchor="t"/>
          <a:lstStyle>
            <a:lvl1pPr algn="l">
              <a:defRPr sz="1000">
                <a:solidFill>
                  <a:schemeClr val="tx1"/>
                </a:solidFill>
              </a:defRPr>
            </a:lvl1pPr>
          </a:lstStyle>
          <a:p>
            <a:endParaRPr lang="fr-F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style>
          <a:lnRef idx="3">
            <a:schemeClr val="lt1"/>
          </a:lnRef>
          <a:fillRef idx="1">
            <a:schemeClr val="accent3"/>
          </a:fillRef>
          <a:effectRef idx="1">
            <a:schemeClr val="accent3"/>
          </a:effectRef>
          <a:fontRef idx="minor">
            <a:schemeClr val="lt1"/>
          </a:fontRef>
        </p:style>
        <p:txBody>
          <a:bodyPr/>
          <a:lstStyle/>
          <a:p>
            <a:r>
              <a:rPr lang="fr-FR" dirty="0"/>
              <a:t>Analyse sensorielle II</a:t>
            </a:r>
          </a:p>
        </p:txBody>
      </p:sp>
    </p:spTree>
    <p:extLst>
      <p:ext uri="{BB962C8B-B14F-4D97-AF65-F5344CB8AC3E}">
        <p14:creationId xmlns:p14="http://schemas.microsoft.com/office/powerpoint/2010/main" val="35773210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7158" y="0"/>
            <a:ext cx="7675240" cy="1154097"/>
          </a:xfrm>
        </p:spPr>
        <p:txBody>
          <a:bodyPr>
            <a:normAutofit fontScale="90000"/>
          </a:bodyPr>
          <a:lstStyle/>
          <a:p>
            <a:r>
              <a:rPr lang="fr-FR" dirty="0"/>
              <a:t>A quoi sert l’évaluation sensorielle ?</a:t>
            </a:r>
          </a:p>
        </p:txBody>
      </p:sp>
      <p:sp>
        <p:nvSpPr>
          <p:cNvPr id="3" name="Espace réservé du contenu 2"/>
          <p:cNvSpPr>
            <a:spLocks noGrp="1"/>
          </p:cNvSpPr>
          <p:nvPr>
            <p:ph idx="1"/>
          </p:nvPr>
        </p:nvSpPr>
        <p:spPr>
          <a:xfrm>
            <a:off x="214282" y="1214422"/>
            <a:ext cx="8534182" cy="5094898"/>
          </a:xfrm>
        </p:spPr>
        <p:txBody>
          <a:bodyPr>
            <a:normAutofit/>
          </a:bodyPr>
          <a:lstStyle/>
          <a:p>
            <a:r>
              <a:rPr lang="fr-FR" dirty="0"/>
              <a:t>Les mesures sensorielles permettent de répondre à deux grands types de questions : </a:t>
            </a:r>
          </a:p>
          <a:p>
            <a:pPr marL="45720" indent="0">
              <a:buNone/>
            </a:pPr>
            <a:endParaRPr lang="fr-FR" dirty="0"/>
          </a:p>
        </p:txBody>
      </p:sp>
      <p:sp>
        <p:nvSpPr>
          <p:cNvPr id="4" name="Rectangle 3">
            <a:extLst>
              <a:ext uri="{FF2B5EF4-FFF2-40B4-BE49-F238E27FC236}">
                <a16:creationId xmlns:a16="http://schemas.microsoft.com/office/drawing/2014/main" id="{C12AE0A1-068C-3344-8590-93C18FDD0B97}"/>
              </a:ext>
            </a:extLst>
          </p:cNvPr>
          <p:cNvSpPr/>
          <p:nvPr/>
        </p:nvSpPr>
        <p:spPr>
          <a:xfrm>
            <a:off x="167428" y="2420888"/>
            <a:ext cx="4209752" cy="3266920"/>
          </a:xfrm>
          <a:prstGeom prst="rect">
            <a:avLst/>
          </a:prstGeom>
          <a:solidFill>
            <a:schemeClr val="accent2">
              <a:lumMod val="20000"/>
              <a:lumOff val="80000"/>
            </a:schemeClr>
          </a:solidFill>
        </p:spPr>
        <p:txBody>
          <a:bodyPr wrap="square">
            <a:spAutoFit/>
          </a:bodyPr>
          <a:lstStyle/>
          <a:p>
            <a:pPr lvl="1" algn="just">
              <a:lnSpc>
                <a:spcPct val="150000"/>
              </a:lnSpc>
            </a:pPr>
            <a:r>
              <a:rPr lang="fr-FR" sz="2000" dirty="0"/>
              <a:t>si l’on s’intéresse à </a:t>
            </a:r>
            <a:r>
              <a:rPr lang="fr-FR" sz="2000" b="1" dirty="0"/>
              <a:t>l’intensité des caractéristiques organoleptiques</a:t>
            </a:r>
            <a:r>
              <a:rPr lang="fr-FR" sz="2000" dirty="0"/>
              <a:t>, on fait </a:t>
            </a:r>
          </a:p>
          <a:p>
            <a:pPr lvl="1" algn="just">
              <a:lnSpc>
                <a:spcPct val="150000"/>
              </a:lnSpc>
            </a:pPr>
            <a:r>
              <a:rPr lang="fr-FR" sz="2000" dirty="0"/>
              <a:t>appel à un petit groupe de sujets sélectionnés pour leurs aptitudes sensorielles et </a:t>
            </a:r>
            <a:r>
              <a:rPr lang="fr-FR" sz="2000" b="1" dirty="0">
                <a:solidFill>
                  <a:srgbClr val="FF0000"/>
                </a:solidFill>
              </a:rPr>
              <a:t>entraînés. </a:t>
            </a:r>
          </a:p>
        </p:txBody>
      </p:sp>
      <p:sp>
        <p:nvSpPr>
          <p:cNvPr id="5" name="Rectangle 4">
            <a:extLst>
              <a:ext uri="{FF2B5EF4-FFF2-40B4-BE49-F238E27FC236}">
                <a16:creationId xmlns:a16="http://schemas.microsoft.com/office/drawing/2014/main" id="{770E69B0-BCBF-084F-AF16-D1D1384FFA34}"/>
              </a:ext>
            </a:extLst>
          </p:cNvPr>
          <p:cNvSpPr/>
          <p:nvPr/>
        </p:nvSpPr>
        <p:spPr>
          <a:xfrm>
            <a:off x="4664536" y="1744421"/>
            <a:ext cx="4151310" cy="5113579"/>
          </a:xfrm>
          <a:prstGeom prst="rect">
            <a:avLst/>
          </a:prstGeom>
          <a:solidFill>
            <a:schemeClr val="accent3"/>
          </a:solidFill>
        </p:spPr>
        <p:txBody>
          <a:bodyPr wrap="square">
            <a:spAutoFit/>
          </a:bodyPr>
          <a:lstStyle/>
          <a:p>
            <a:pPr lvl="1" algn="just">
              <a:lnSpc>
                <a:spcPct val="150000"/>
              </a:lnSpc>
            </a:pPr>
            <a:r>
              <a:rPr lang="fr-FR" sz="2000" dirty="0"/>
              <a:t>Si l’on s’intéresse plutôt à </a:t>
            </a:r>
            <a:r>
              <a:rPr lang="fr-FR" sz="2000" b="1" dirty="0"/>
              <a:t>la dimension hédonique</a:t>
            </a:r>
            <a:r>
              <a:rPr lang="fr-FR" sz="2000" dirty="0"/>
              <a:t>, on fait alors appel à un large groupe de consommateurs (souvent au moins une centaine) dits « naïfs » c'est-à-dire </a:t>
            </a:r>
            <a:r>
              <a:rPr lang="fr-FR" sz="2000" b="1" dirty="0">
                <a:solidFill>
                  <a:srgbClr val="FF0000"/>
                </a:solidFill>
              </a:rPr>
              <a:t>non entraînés </a:t>
            </a:r>
            <a:r>
              <a:rPr lang="fr-FR" sz="2000" dirty="0"/>
              <a:t>aux méthodes de l’évaluation sensorielle mais choisis selon leurs habitudes de consommation du type de produit à étudier.</a:t>
            </a:r>
          </a:p>
        </p:txBody>
      </p:sp>
    </p:spTree>
    <p:extLst>
      <p:ext uri="{BB962C8B-B14F-4D97-AF65-F5344CB8AC3E}">
        <p14:creationId xmlns:p14="http://schemas.microsoft.com/office/powerpoint/2010/main" val="40728850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998398"/>
            <a:ext cx="8136904" cy="5357850"/>
          </a:xfrm>
        </p:spPr>
        <p:txBody>
          <a:bodyPr>
            <a:normAutofit/>
          </a:bodyPr>
          <a:lstStyle/>
          <a:p>
            <a:pPr>
              <a:lnSpc>
                <a:spcPct val="150000"/>
              </a:lnSpc>
            </a:pPr>
            <a:r>
              <a:rPr lang="fr-FR" dirty="0"/>
              <a:t>Pour les mesures de </a:t>
            </a:r>
            <a:r>
              <a:rPr lang="fr-FR" b="1" dirty="0"/>
              <a:t>type hédonique</a:t>
            </a:r>
            <a:r>
              <a:rPr lang="fr-FR" dirty="0"/>
              <a:t>, on choisira parfois l’épreuve </a:t>
            </a:r>
            <a:r>
              <a:rPr lang="fr-FR" b="1" dirty="0"/>
              <a:t>par paire </a:t>
            </a:r>
            <a:r>
              <a:rPr lang="fr-FR" dirty="0"/>
              <a:t>pour savoir si, entre deux variantes d’un produit, l’une est préférée à l’autre. La question posée est alors </a:t>
            </a:r>
            <a:r>
              <a:rPr lang="fr-FR" b="1" dirty="0">
                <a:solidFill>
                  <a:srgbClr val="FF0000"/>
                </a:solidFill>
              </a:rPr>
              <a:t>« De ces deux produits, quel est celui que vous préférez ? ». </a:t>
            </a:r>
          </a:p>
          <a:p>
            <a:pPr marL="45720" indent="0">
              <a:buNone/>
            </a:pPr>
            <a:endParaRPr lang="fr-FR" dirty="0"/>
          </a:p>
          <a:p>
            <a:pPr>
              <a:lnSpc>
                <a:spcPct val="150000"/>
              </a:lnSpc>
            </a:pPr>
            <a:r>
              <a:rPr lang="fr-FR" dirty="0"/>
              <a:t>Mais l’épreuve la plus souvent utilisée est </a:t>
            </a:r>
            <a:r>
              <a:rPr lang="fr-FR" b="1" dirty="0"/>
              <a:t>une épreuve de notation</a:t>
            </a:r>
            <a:r>
              <a:rPr lang="fr-FR" dirty="0"/>
              <a:t>, les différentes variantes d’un produit étant présentées successivement. </a:t>
            </a:r>
          </a:p>
        </p:txBody>
      </p:sp>
      <p:sp>
        <p:nvSpPr>
          <p:cNvPr id="4" name="Titre 1"/>
          <p:cNvSpPr>
            <a:spLocks noGrp="1"/>
          </p:cNvSpPr>
          <p:nvPr>
            <p:ph type="title"/>
          </p:nvPr>
        </p:nvSpPr>
        <p:spPr>
          <a:xfrm>
            <a:off x="611560" y="116632"/>
            <a:ext cx="7315200" cy="881766"/>
          </a:xfrm>
        </p:spPr>
        <p:txBody>
          <a:bodyPr>
            <a:normAutofit/>
          </a:bodyPr>
          <a:lstStyle/>
          <a:p>
            <a:r>
              <a:rPr lang="fr-FR" dirty="0"/>
              <a:t>	I. </a:t>
            </a:r>
            <a:r>
              <a:rPr lang="fr-FR" sz="4400" dirty="0"/>
              <a:t>analyse hédonique</a:t>
            </a:r>
          </a:p>
        </p:txBody>
      </p:sp>
    </p:spTree>
    <p:extLst>
      <p:ext uri="{BB962C8B-B14F-4D97-AF65-F5344CB8AC3E}">
        <p14:creationId xmlns:p14="http://schemas.microsoft.com/office/powerpoint/2010/main" val="26382381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825" t="30416" r="53968" b="51230"/>
          <a:stretch/>
        </p:blipFill>
        <p:spPr bwMode="auto">
          <a:xfrm>
            <a:off x="1798820" y="2225040"/>
            <a:ext cx="5365468" cy="1924040"/>
          </a:xfrm>
          <a:prstGeom prst="rect">
            <a:avLst/>
          </a:prstGeom>
          <a:ln/>
        </p:spPr>
        <p:style>
          <a:lnRef idx="2">
            <a:schemeClr val="accent6"/>
          </a:lnRef>
          <a:fillRef idx="1">
            <a:schemeClr val="lt1"/>
          </a:fillRef>
          <a:effectRef idx="0">
            <a:schemeClr val="accent6"/>
          </a:effectRef>
          <a:fontRef idx="minor">
            <a:schemeClr val="dk1"/>
          </a:fontRef>
        </p:style>
      </p:pic>
      <p:sp>
        <p:nvSpPr>
          <p:cNvPr id="4" name="Rectangle 3"/>
          <p:cNvSpPr/>
          <p:nvPr/>
        </p:nvSpPr>
        <p:spPr>
          <a:xfrm>
            <a:off x="1331640" y="4725144"/>
            <a:ext cx="6336704" cy="46166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r>
              <a:rPr lang="fr-FR" sz="2400" dirty="0"/>
              <a:t>Exemple de notation hédonique d’un yaourt</a:t>
            </a:r>
          </a:p>
        </p:txBody>
      </p:sp>
    </p:spTree>
    <p:extLst>
      <p:ext uri="{BB962C8B-B14F-4D97-AF65-F5344CB8AC3E}">
        <p14:creationId xmlns:p14="http://schemas.microsoft.com/office/powerpoint/2010/main" val="22780987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692696"/>
            <a:ext cx="7315200" cy="792087"/>
          </a:xfrm>
        </p:spPr>
        <p:txBody>
          <a:bodyPr/>
          <a:lstStyle/>
          <a:p>
            <a:r>
              <a:rPr lang="fr-FR" dirty="0"/>
              <a:t>Les mesures hédoniques</a:t>
            </a:r>
          </a:p>
        </p:txBody>
      </p:sp>
      <p:sp>
        <p:nvSpPr>
          <p:cNvPr id="3" name="Espace réservé du contenu 2"/>
          <p:cNvSpPr>
            <a:spLocks noGrp="1"/>
          </p:cNvSpPr>
          <p:nvPr>
            <p:ph idx="1"/>
          </p:nvPr>
        </p:nvSpPr>
        <p:spPr>
          <a:xfrm>
            <a:off x="395536" y="1556792"/>
            <a:ext cx="8496944" cy="5040560"/>
          </a:xfrm>
        </p:spPr>
        <p:txBody>
          <a:bodyPr>
            <a:normAutofit/>
          </a:bodyPr>
          <a:lstStyle/>
          <a:p>
            <a:pPr>
              <a:lnSpc>
                <a:spcPct val="150000"/>
              </a:lnSpc>
            </a:pPr>
            <a:r>
              <a:rPr lang="fr-FR" dirty="0"/>
              <a:t>Les mesures hédoniques réalisées avec un panel de consommateurs servent pour l’industriel à savoir </a:t>
            </a:r>
            <a:r>
              <a:rPr lang="fr-FR" b="1" dirty="0"/>
              <a:t>comment son produit est apprécié </a:t>
            </a:r>
            <a:r>
              <a:rPr lang="fr-FR" dirty="0"/>
              <a:t>par rapport à ceux de la concurrence ou à évaluer si les appréciations diffèrent selon les personnes en fonction de leurs habitudes de consommation. </a:t>
            </a:r>
          </a:p>
          <a:p>
            <a:pPr>
              <a:lnSpc>
                <a:spcPct val="150000"/>
              </a:lnSpc>
            </a:pPr>
            <a:r>
              <a:rPr lang="fr-FR" dirty="0"/>
              <a:t>Elles sont également utilisées par les chercheurs qui essaient de comprendre </a:t>
            </a:r>
            <a:r>
              <a:rPr lang="fr-FR" b="1" dirty="0"/>
              <a:t>les facteurs déterminant les préférences sensorielles </a:t>
            </a:r>
            <a:r>
              <a:rPr lang="fr-FR" dirty="0"/>
              <a:t>et leur impact sur les comportements alimentaires. </a:t>
            </a:r>
          </a:p>
        </p:txBody>
      </p:sp>
    </p:spTree>
    <p:extLst>
      <p:ext uri="{BB962C8B-B14F-4D97-AF65-F5344CB8AC3E}">
        <p14:creationId xmlns:p14="http://schemas.microsoft.com/office/powerpoint/2010/main" val="32639225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28596" y="500042"/>
            <a:ext cx="8215370" cy="5809319"/>
          </a:xfrm>
        </p:spPr>
        <p:txBody>
          <a:bodyPr>
            <a:normAutofit/>
          </a:bodyPr>
          <a:lstStyle/>
          <a:p>
            <a:pPr marL="45720" indent="0">
              <a:lnSpc>
                <a:spcPct val="150000"/>
              </a:lnSpc>
              <a:buNone/>
            </a:pPr>
            <a:endParaRPr lang="fr-FR" sz="2400" dirty="0"/>
          </a:p>
          <a:p>
            <a:pPr>
              <a:lnSpc>
                <a:spcPct val="150000"/>
              </a:lnSpc>
            </a:pPr>
            <a:r>
              <a:rPr lang="fr-FR" sz="2400" dirty="0"/>
              <a:t>Autre type de recherche : on peut vouloir augmenter les fibres dans le pain pour améliorer sa qualité nutritionnelle et on utilisera l’évaluation sensorielle pour vérifier que cela n’entraîne pas une baisse de l’appréciation du pain et ainsi une diminution de sa consommation.</a:t>
            </a:r>
          </a:p>
          <a:p>
            <a:endParaRPr lang="fr-F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42910" y="188640"/>
            <a:ext cx="7315200" cy="881766"/>
          </a:xfrm>
        </p:spPr>
        <p:txBody>
          <a:bodyPr>
            <a:normAutofit/>
          </a:bodyPr>
          <a:lstStyle/>
          <a:p>
            <a:r>
              <a:rPr lang="fr-FR" dirty="0"/>
              <a:t>	II. </a:t>
            </a:r>
            <a:r>
              <a:rPr lang="fr-FR" sz="4400" dirty="0"/>
              <a:t>Test  consommateur</a:t>
            </a:r>
          </a:p>
        </p:txBody>
      </p:sp>
      <p:sp>
        <p:nvSpPr>
          <p:cNvPr id="3" name="Espace réservé du contenu 2"/>
          <p:cNvSpPr>
            <a:spLocks noGrp="1"/>
          </p:cNvSpPr>
          <p:nvPr>
            <p:ph idx="1"/>
          </p:nvPr>
        </p:nvSpPr>
        <p:spPr>
          <a:xfrm>
            <a:off x="428596" y="4000504"/>
            <a:ext cx="7992888" cy="1022972"/>
          </a:xfrm>
        </p:spPr>
        <p:txBody>
          <a:bodyPr>
            <a:noAutofit/>
          </a:bodyPr>
          <a:lstStyle/>
          <a:p>
            <a:pPr>
              <a:lnSpc>
                <a:spcPct val="150000"/>
              </a:lnSpc>
              <a:buNone/>
            </a:pPr>
            <a:br>
              <a:rPr lang="fr-FR" sz="1800" dirty="0"/>
            </a:br>
            <a:r>
              <a:rPr lang="fr-FR" sz="1800" dirty="0"/>
              <a:t>*</a:t>
            </a:r>
            <a:r>
              <a:rPr lang="fr-FR" dirty="0"/>
              <a:t>Le traitement statistique des résultats (comparaison de moyennes, représentation graphiques, indices de satisfaction …) peut être complété par une analyse des commentaires libres des consommateurs sur les qualités et défauts des produits testés.</a:t>
            </a:r>
          </a:p>
          <a:p>
            <a:pPr>
              <a:lnSpc>
                <a:spcPct val="150000"/>
              </a:lnSpc>
            </a:pPr>
            <a:endParaRPr lang="fr-FR" dirty="0"/>
          </a:p>
        </p:txBody>
      </p:sp>
      <p:sp>
        <p:nvSpPr>
          <p:cNvPr id="4" name="Rectangle 3"/>
          <p:cNvSpPr/>
          <p:nvPr/>
        </p:nvSpPr>
        <p:spPr>
          <a:xfrm>
            <a:off x="500034" y="1214422"/>
            <a:ext cx="8001056" cy="958660"/>
          </a:xfrm>
          <a:prstGeom prst="rect">
            <a:avLst/>
          </a:prstGeom>
        </p:spPr>
        <p:txBody>
          <a:bodyPr wrap="square">
            <a:spAutoFit/>
          </a:bodyPr>
          <a:lstStyle/>
          <a:p>
            <a:pPr>
              <a:lnSpc>
                <a:spcPct val="150000"/>
              </a:lnSpc>
            </a:pPr>
            <a:r>
              <a:rPr lang="fr-FR" dirty="0"/>
              <a:t>*</a:t>
            </a:r>
            <a:r>
              <a:rPr lang="fr-FR" sz="2000" dirty="0"/>
              <a:t>Différentes épreuves (hédonique, préférence, …) permettent de mesurer la satisfaction des consommateurs pour les produits testés. </a:t>
            </a:r>
          </a:p>
        </p:txBody>
      </p:sp>
      <p:sp>
        <p:nvSpPr>
          <p:cNvPr id="5" name="Rectangle 4"/>
          <p:cNvSpPr/>
          <p:nvPr/>
        </p:nvSpPr>
        <p:spPr>
          <a:xfrm>
            <a:off x="571472" y="2285992"/>
            <a:ext cx="8215370" cy="1420325"/>
          </a:xfrm>
          <a:prstGeom prst="rect">
            <a:avLst/>
          </a:prstGeom>
        </p:spPr>
        <p:txBody>
          <a:bodyPr wrap="square">
            <a:spAutoFit/>
          </a:bodyPr>
          <a:lstStyle/>
          <a:p>
            <a:pPr>
              <a:lnSpc>
                <a:spcPct val="150000"/>
              </a:lnSpc>
            </a:pPr>
            <a:r>
              <a:rPr lang="fr-FR" dirty="0"/>
              <a:t>*</a:t>
            </a:r>
            <a:r>
              <a:rPr lang="fr-FR" sz="2000" dirty="0"/>
              <a:t>Le groupe de consommateurs est constitué de manière à être le plus représentatif possible de la population ciblée par le commanditaire de l’étude. </a:t>
            </a:r>
          </a:p>
        </p:txBody>
      </p:sp>
      <p:sp>
        <p:nvSpPr>
          <p:cNvPr id="6" name="Rectangle 5"/>
          <p:cNvSpPr/>
          <p:nvPr/>
        </p:nvSpPr>
        <p:spPr>
          <a:xfrm>
            <a:off x="642910" y="3500438"/>
            <a:ext cx="8143932" cy="958660"/>
          </a:xfrm>
          <a:prstGeom prst="rect">
            <a:avLst/>
          </a:prstGeom>
        </p:spPr>
        <p:txBody>
          <a:bodyPr wrap="square">
            <a:spAutoFit/>
          </a:bodyPr>
          <a:lstStyle/>
          <a:p>
            <a:pPr>
              <a:lnSpc>
                <a:spcPct val="150000"/>
              </a:lnSpc>
            </a:pPr>
            <a:r>
              <a:rPr lang="fr-FR" dirty="0"/>
              <a:t>*</a:t>
            </a:r>
            <a:r>
              <a:rPr lang="fr-FR" sz="2000" dirty="0"/>
              <a:t>Les consommateurs sont sélectionnés sur des critères relatifs </a:t>
            </a:r>
            <a:r>
              <a:rPr lang="fr-FR" sz="2000" b="1" dirty="0"/>
              <a:t>aux habitudes de consommation et au profil sociologique.</a:t>
            </a:r>
          </a:p>
        </p:txBody>
      </p:sp>
    </p:spTree>
    <p:extLst>
      <p:ext uri="{BB962C8B-B14F-4D97-AF65-F5344CB8AC3E}">
        <p14:creationId xmlns:p14="http://schemas.microsoft.com/office/powerpoint/2010/main" val="27349349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71576" y="1958447"/>
            <a:ext cx="7315200" cy="571504"/>
          </a:xfrm>
        </p:spPr>
        <p:txBody>
          <a:bodyPr>
            <a:normAutofit fontScale="90000"/>
          </a:bodyPr>
          <a:lstStyle/>
          <a:p>
            <a:br>
              <a:rPr lang="fr-FR" dirty="0"/>
            </a:br>
            <a:br>
              <a:rPr lang="fr-FR" dirty="0"/>
            </a:br>
            <a:br>
              <a:rPr lang="fr-FR" dirty="0"/>
            </a:br>
            <a:br>
              <a:rPr lang="fr-FR" dirty="0"/>
            </a:br>
            <a:br>
              <a:rPr lang="fr-FR" dirty="0"/>
            </a:br>
            <a:br>
              <a:rPr lang="fr-FR" dirty="0"/>
            </a:br>
            <a:br>
              <a:rPr lang="fr-FR" dirty="0"/>
            </a:br>
            <a:r>
              <a:rPr lang="fr-FR" dirty="0"/>
              <a:t>III. </a:t>
            </a:r>
            <a:r>
              <a:rPr lang="fr-FR" sz="4400" dirty="0"/>
              <a:t>L'analyse descriptive </a:t>
            </a:r>
            <a:br>
              <a:rPr lang="fr-FR" sz="4400" dirty="0"/>
            </a:br>
            <a:br>
              <a:rPr lang="fr-FR" sz="4400" dirty="0"/>
            </a:br>
            <a:endParaRPr lang="fr-FR" sz="4400" dirty="0"/>
          </a:p>
        </p:txBody>
      </p:sp>
      <p:sp>
        <p:nvSpPr>
          <p:cNvPr id="3" name="Espace réservé du contenu 2"/>
          <p:cNvSpPr>
            <a:spLocks noGrp="1"/>
          </p:cNvSpPr>
          <p:nvPr>
            <p:ph idx="1"/>
          </p:nvPr>
        </p:nvSpPr>
        <p:spPr>
          <a:xfrm>
            <a:off x="344700" y="4799452"/>
            <a:ext cx="8568952" cy="805198"/>
          </a:xfrm>
        </p:spPr>
        <p:txBody>
          <a:bodyPr>
            <a:noAutofit/>
          </a:bodyPr>
          <a:lstStyle/>
          <a:p>
            <a:pPr marL="45720" indent="0" algn="just">
              <a:buNone/>
            </a:pPr>
            <a:endParaRPr lang="fr-FR" sz="1800" dirty="0"/>
          </a:p>
          <a:p>
            <a:pPr algn="just">
              <a:buNone/>
            </a:pPr>
            <a:endParaRPr lang="fr-FR" sz="1800" dirty="0"/>
          </a:p>
          <a:p>
            <a:pPr algn="just">
              <a:lnSpc>
                <a:spcPct val="150000"/>
              </a:lnSpc>
              <a:buNone/>
            </a:pPr>
            <a:r>
              <a:rPr lang="fr-FR" sz="1800" dirty="0"/>
              <a:t>    *L’intensité de chaque descripteur est quantifiée par les juges et reportée sur      une échelle de notation.</a:t>
            </a:r>
          </a:p>
        </p:txBody>
      </p:sp>
      <p:sp>
        <p:nvSpPr>
          <p:cNvPr id="4" name="Rectangle 3"/>
          <p:cNvSpPr/>
          <p:nvPr/>
        </p:nvSpPr>
        <p:spPr>
          <a:xfrm>
            <a:off x="500034" y="1643050"/>
            <a:ext cx="7786742" cy="923330"/>
          </a:xfrm>
          <a:prstGeom prst="rect">
            <a:avLst/>
          </a:prstGeom>
        </p:spPr>
        <p:txBody>
          <a:bodyPr wrap="square">
            <a:spAutoFit/>
          </a:bodyPr>
          <a:lstStyle/>
          <a:p>
            <a:pPr>
              <a:lnSpc>
                <a:spcPct val="150000"/>
              </a:lnSpc>
            </a:pPr>
            <a:r>
              <a:rPr lang="fr-FR" dirty="0"/>
              <a:t>*Elle permet de </a:t>
            </a:r>
            <a:r>
              <a:rPr lang="fr-FR" b="1" dirty="0"/>
              <a:t>qualifier et de quantifier les différences sensorielles entre les produits testés</a:t>
            </a:r>
            <a:r>
              <a:rPr lang="fr-FR" dirty="0"/>
              <a:t>.</a:t>
            </a:r>
          </a:p>
        </p:txBody>
      </p:sp>
      <p:sp>
        <p:nvSpPr>
          <p:cNvPr id="5" name="Rectangle 4"/>
          <p:cNvSpPr/>
          <p:nvPr/>
        </p:nvSpPr>
        <p:spPr>
          <a:xfrm>
            <a:off x="571472" y="2551837"/>
            <a:ext cx="8143932" cy="1338828"/>
          </a:xfrm>
          <a:prstGeom prst="rect">
            <a:avLst/>
          </a:prstGeom>
        </p:spPr>
        <p:txBody>
          <a:bodyPr wrap="square">
            <a:spAutoFit/>
          </a:bodyPr>
          <a:lstStyle/>
          <a:p>
            <a:pPr>
              <a:lnSpc>
                <a:spcPct val="150000"/>
              </a:lnSpc>
            </a:pPr>
            <a:r>
              <a:rPr lang="fr-FR" dirty="0"/>
              <a:t>*Elle est utilisée pour la formulation de nouveaux produits, la comparaison de produits à ceux de la concurrence, l'évolution dans le temps des matières premières et des produits finis, le suivi de la qualité …</a:t>
            </a:r>
          </a:p>
        </p:txBody>
      </p:sp>
      <p:sp>
        <p:nvSpPr>
          <p:cNvPr id="6" name="Rectangle 5"/>
          <p:cNvSpPr/>
          <p:nvPr/>
        </p:nvSpPr>
        <p:spPr>
          <a:xfrm>
            <a:off x="571472" y="4000504"/>
            <a:ext cx="8143932" cy="1338828"/>
          </a:xfrm>
          <a:prstGeom prst="rect">
            <a:avLst/>
          </a:prstGeom>
        </p:spPr>
        <p:txBody>
          <a:bodyPr wrap="square">
            <a:spAutoFit/>
          </a:bodyPr>
          <a:lstStyle/>
          <a:p>
            <a:pPr algn="just">
              <a:lnSpc>
                <a:spcPct val="150000"/>
              </a:lnSpc>
            </a:pPr>
            <a:r>
              <a:rPr lang="fr-FR" dirty="0"/>
              <a:t>*Les produits sont analysés à l'aide de descripteurs sensoriels (ensemble des propriétés permettant une analyse descriptive complète et détaillée des produits). </a:t>
            </a:r>
          </a:p>
        </p:txBody>
      </p:sp>
    </p:spTree>
    <p:extLst>
      <p:ext uri="{BB962C8B-B14F-4D97-AF65-F5344CB8AC3E}">
        <p14:creationId xmlns:p14="http://schemas.microsoft.com/office/powerpoint/2010/main" val="40356639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7158" y="0"/>
            <a:ext cx="7315200" cy="1154097"/>
          </a:xfrm>
        </p:spPr>
        <p:txBody>
          <a:bodyPr/>
          <a:lstStyle/>
          <a:p>
            <a:r>
              <a:rPr lang="fr-FR" dirty="0"/>
              <a:t>Les mesures descriptives</a:t>
            </a:r>
          </a:p>
        </p:txBody>
      </p:sp>
      <p:sp>
        <p:nvSpPr>
          <p:cNvPr id="3" name="Espace réservé du contenu 2"/>
          <p:cNvSpPr>
            <a:spLocks noGrp="1"/>
          </p:cNvSpPr>
          <p:nvPr>
            <p:ph idx="1"/>
          </p:nvPr>
        </p:nvSpPr>
        <p:spPr>
          <a:xfrm>
            <a:off x="571472" y="1285860"/>
            <a:ext cx="7992888" cy="4643470"/>
          </a:xfrm>
        </p:spPr>
        <p:txBody>
          <a:bodyPr>
            <a:normAutofit fontScale="92500"/>
          </a:bodyPr>
          <a:lstStyle/>
          <a:p>
            <a:pPr>
              <a:lnSpc>
                <a:spcPct val="150000"/>
              </a:lnSpc>
            </a:pPr>
            <a:r>
              <a:rPr lang="fr-FR" dirty="0"/>
              <a:t>Les mesures descriptives avec un panel </a:t>
            </a:r>
            <a:r>
              <a:rPr lang="fr-FR" b="1" dirty="0"/>
              <a:t>entraîné</a:t>
            </a:r>
            <a:r>
              <a:rPr lang="fr-FR" dirty="0"/>
              <a:t> sont couramment utilisées par les industriels de l’agro-alimentaire afin </a:t>
            </a:r>
            <a:r>
              <a:rPr lang="fr-FR" b="1" dirty="0"/>
              <a:t>de contrôler les qualités sensorielles des matières premières </a:t>
            </a:r>
            <a:r>
              <a:rPr lang="fr-FR" dirty="0"/>
              <a:t>utilisées ou celles de leur </a:t>
            </a:r>
            <a:r>
              <a:rPr lang="fr-FR" b="1" dirty="0"/>
              <a:t>produit fini </a:t>
            </a:r>
            <a:r>
              <a:rPr lang="fr-FR" dirty="0"/>
              <a:t>et d’étudier par exemple </a:t>
            </a:r>
            <a:r>
              <a:rPr lang="fr-FR" b="1" dirty="0"/>
              <a:t>l’impact des conditions de fabrication ou de stockage sur l’évolution du produit</a:t>
            </a:r>
            <a:r>
              <a:rPr lang="fr-FR" dirty="0"/>
              <a:t>. </a:t>
            </a:r>
          </a:p>
          <a:p>
            <a:pPr>
              <a:lnSpc>
                <a:spcPct val="150000"/>
              </a:lnSpc>
            </a:pPr>
            <a:endParaRPr lang="fr-FR" dirty="0"/>
          </a:p>
          <a:p>
            <a:pPr>
              <a:lnSpc>
                <a:spcPct val="150000"/>
              </a:lnSpc>
            </a:pPr>
            <a:r>
              <a:rPr lang="fr-FR" dirty="0"/>
              <a:t>Cette approche est également utilisée à l’INRA dans le domaine des productions végétales et animales pour comparer des variétés ou des races, et pour étudier l’influence de pratiques culturales ou de modes d’élevage sur les caractéristiques sensorielles d’un produit. </a:t>
            </a:r>
          </a:p>
        </p:txBody>
      </p:sp>
      <p:sp>
        <p:nvSpPr>
          <p:cNvPr id="4" name="ZoneTexte 3"/>
          <p:cNvSpPr txBox="1"/>
          <p:nvPr/>
        </p:nvSpPr>
        <p:spPr>
          <a:xfrm>
            <a:off x="714348" y="6165304"/>
            <a:ext cx="7715304" cy="369332"/>
          </a:xfrm>
          <a:prstGeom prst="rect">
            <a:avLst/>
          </a:prstGeom>
          <a:noFill/>
        </p:spPr>
        <p:txBody>
          <a:bodyPr wrap="square" rtlCol="0">
            <a:spAutoFit/>
          </a:bodyPr>
          <a:lstStyle/>
          <a:p>
            <a:r>
              <a:rPr lang="fr-FR" b="1" dirty="0"/>
              <a:t>INRA: Institut National de la Recherche Agronomique</a:t>
            </a:r>
          </a:p>
        </p:txBody>
      </p:sp>
    </p:spTree>
    <p:extLst>
      <p:ext uri="{BB962C8B-B14F-4D97-AF65-F5344CB8AC3E}">
        <p14:creationId xmlns:p14="http://schemas.microsoft.com/office/powerpoint/2010/main" val="2553141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928662" y="2214554"/>
            <a:ext cx="7315200" cy="2171335"/>
          </a:xfrm>
          <a:solidFill>
            <a:schemeClr val="accent5">
              <a:lumMod val="60000"/>
              <a:lumOff val="40000"/>
            </a:schemeClr>
          </a:solidFill>
        </p:spPr>
        <p:txBody>
          <a:bodyPr/>
          <a:lstStyle/>
          <a:p>
            <a:pPr algn="just"/>
            <a:r>
              <a:rPr lang="fr-FR" i="1" dirty="0"/>
              <a:t>On peut combiner ces différents types de mesures sensorielles et mettre en parallèle des données descriptives issues d’un panel entraîné et des mesures hédoniques effectuées avec des consommateurs naïfs afin de mieux comprendre les déterminants sensoriels des préférences alimentaires. </a:t>
            </a:r>
          </a:p>
        </p:txBody>
      </p:sp>
    </p:spTree>
    <p:extLst>
      <p:ext uri="{BB962C8B-B14F-4D97-AF65-F5344CB8AC3E}">
        <p14:creationId xmlns:p14="http://schemas.microsoft.com/office/powerpoint/2010/main" val="284319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55556" y="260648"/>
            <a:ext cx="7315200" cy="1154097"/>
          </a:xfrm>
        </p:spPr>
        <p:txBody>
          <a:bodyPr>
            <a:normAutofit fontScale="90000"/>
          </a:bodyPr>
          <a:lstStyle/>
          <a:p>
            <a:r>
              <a:rPr lang="fr-FR" dirty="0"/>
              <a:t>IV. L'analyse discriminative</a:t>
            </a:r>
            <a:br>
              <a:rPr lang="fr-FR" dirty="0"/>
            </a:br>
            <a:endParaRPr lang="fr-FR" dirty="0"/>
          </a:p>
        </p:txBody>
      </p:sp>
      <p:sp>
        <p:nvSpPr>
          <p:cNvPr id="3" name="Espace réservé du contenu 2"/>
          <p:cNvSpPr>
            <a:spLocks noGrp="1"/>
          </p:cNvSpPr>
          <p:nvPr>
            <p:ph idx="1"/>
          </p:nvPr>
        </p:nvSpPr>
        <p:spPr>
          <a:xfrm>
            <a:off x="539552" y="1142984"/>
            <a:ext cx="8136904" cy="5286412"/>
          </a:xfrm>
        </p:spPr>
        <p:txBody>
          <a:bodyPr>
            <a:normAutofit/>
          </a:bodyPr>
          <a:lstStyle/>
          <a:p>
            <a:pPr algn="just">
              <a:lnSpc>
                <a:spcPct val="150000"/>
              </a:lnSpc>
            </a:pPr>
            <a:r>
              <a:rPr lang="fr-FR" dirty="0"/>
              <a:t>Elle a pour objectif de </a:t>
            </a:r>
            <a:r>
              <a:rPr lang="fr-FR" b="1" dirty="0"/>
              <a:t>détecter la présence ou l'absence </a:t>
            </a:r>
            <a:r>
              <a:rPr lang="fr-FR" dirty="0"/>
              <a:t>de </a:t>
            </a:r>
            <a:r>
              <a:rPr lang="fr-FR" b="1" dirty="0"/>
              <a:t>différences</a:t>
            </a:r>
            <a:r>
              <a:rPr lang="fr-FR" dirty="0"/>
              <a:t> sensorielles perceptibles entre les produits, sans que les sujets </a:t>
            </a:r>
            <a:r>
              <a:rPr lang="fr-FR" b="1" dirty="0"/>
              <a:t>ne connaissent la caractéristique sensorielle </a:t>
            </a:r>
            <a:r>
              <a:rPr lang="fr-FR" dirty="0"/>
              <a:t>sur laquelle portent les éventuelles différences. Différentes épreuves peuvent être utilisées comme l'épreuve triangulaire, l'épreuve duo-trio…. </a:t>
            </a:r>
          </a:p>
          <a:p>
            <a:pPr marL="45720" indent="0" algn="just">
              <a:buNone/>
            </a:pPr>
            <a:endParaRPr lang="fr-FR" dirty="0"/>
          </a:p>
          <a:p>
            <a:pPr algn="just"/>
            <a:r>
              <a:rPr lang="fr-FR" dirty="0"/>
              <a:t>Ces techniques sont souvent utilisées </a:t>
            </a:r>
            <a:r>
              <a:rPr lang="fr-FR" b="1" dirty="0"/>
              <a:t>en préliminaire</a:t>
            </a:r>
            <a:r>
              <a:rPr lang="fr-FR" dirty="0"/>
              <a:t> d'une analyse descriptive ou hédonique. </a:t>
            </a:r>
          </a:p>
          <a:p>
            <a:pPr algn="just"/>
            <a:endParaRPr lang="fr-FR" dirty="0"/>
          </a:p>
          <a:p>
            <a:pPr algn="just"/>
            <a:endParaRPr lang="fr-FR" dirty="0"/>
          </a:p>
        </p:txBody>
      </p:sp>
    </p:spTree>
    <p:extLst>
      <p:ext uri="{BB962C8B-B14F-4D97-AF65-F5344CB8AC3E}">
        <p14:creationId xmlns:p14="http://schemas.microsoft.com/office/powerpoint/2010/main" val="35593929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914400" y="2769833"/>
            <a:ext cx="7315200" cy="1739287"/>
          </a:xfrm>
        </p:spPr>
        <p:style>
          <a:lnRef idx="2">
            <a:schemeClr val="accent3">
              <a:shade val="50000"/>
            </a:schemeClr>
          </a:lnRef>
          <a:fillRef idx="1">
            <a:schemeClr val="accent3"/>
          </a:fillRef>
          <a:effectRef idx="0">
            <a:schemeClr val="accent3"/>
          </a:effectRef>
          <a:fontRef idx="minor">
            <a:schemeClr val="lt1"/>
          </a:fontRef>
        </p:style>
        <p:txBody>
          <a:bodyPr/>
          <a:lstStyle/>
          <a:p>
            <a:r>
              <a:rPr lang="fr-FR" i="1" dirty="0">
                <a:solidFill>
                  <a:schemeClr val="tx1"/>
                </a:solidFill>
              </a:rPr>
              <a:t>L'évaluation sensorielle des aliments est désormais un élément important du développement de nouveaux produits et du marketing. Elle offre un aperçu des comportements des consommateurs et de l'assurance qualité.</a:t>
            </a:r>
          </a:p>
        </p:txBody>
      </p:sp>
    </p:spTree>
    <p:extLst>
      <p:ext uri="{BB962C8B-B14F-4D97-AF65-F5344CB8AC3E}">
        <p14:creationId xmlns:p14="http://schemas.microsoft.com/office/powerpoint/2010/main" val="5488026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42910" y="285728"/>
            <a:ext cx="7920880" cy="4357718"/>
          </a:xfrm>
        </p:spPr>
        <p:txBody>
          <a:bodyPr>
            <a:normAutofit fontScale="85000" lnSpcReduction="10000"/>
          </a:bodyPr>
          <a:lstStyle/>
          <a:p>
            <a:pPr marL="45720" indent="0">
              <a:lnSpc>
                <a:spcPct val="160000"/>
              </a:lnSpc>
              <a:buNone/>
            </a:pPr>
            <a:r>
              <a:rPr lang="fr-FR" sz="2600" b="1" u="sng" dirty="0">
                <a:solidFill>
                  <a:schemeClr val="accent3">
                    <a:lumMod val="75000"/>
                  </a:schemeClr>
                </a:solidFill>
              </a:rPr>
              <a:t>Les méthodes dites discriminatives</a:t>
            </a:r>
          </a:p>
          <a:p>
            <a:pPr>
              <a:lnSpc>
                <a:spcPct val="160000"/>
              </a:lnSpc>
            </a:pPr>
            <a:r>
              <a:rPr lang="fr-FR" dirty="0"/>
              <a:t> elles sont utilisées lorsque les différences entre les  produits à comparer sont supposées </a:t>
            </a:r>
            <a:r>
              <a:rPr lang="fr-FR" b="1" dirty="0"/>
              <a:t>être faibles</a:t>
            </a:r>
            <a:r>
              <a:rPr lang="fr-FR" dirty="0"/>
              <a:t>. </a:t>
            </a:r>
          </a:p>
          <a:p>
            <a:pPr marL="45720" indent="0">
              <a:lnSpc>
                <a:spcPct val="160000"/>
              </a:lnSpc>
              <a:buNone/>
            </a:pPr>
            <a:r>
              <a:rPr lang="fr-FR" i="1" u="sng" dirty="0"/>
              <a:t>1. L’épreuve triangulaire </a:t>
            </a:r>
            <a:r>
              <a:rPr lang="fr-FR" dirty="0"/>
              <a:t>: est l’épreuve la plus utilisée pour répondre à la question </a:t>
            </a:r>
          </a:p>
          <a:p>
            <a:pPr marL="45720" indent="0">
              <a:lnSpc>
                <a:spcPct val="160000"/>
              </a:lnSpc>
              <a:buNone/>
            </a:pPr>
            <a:r>
              <a:rPr lang="fr-FR" dirty="0">
                <a:solidFill>
                  <a:srgbClr val="FF0000"/>
                </a:solidFill>
              </a:rPr>
              <a:t>« Existe-t-il une différence perceptible entre deux variantes d’un produit ? ». </a:t>
            </a:r>
          </a:p>
          <a:p>
            <a:pPr marL="45720" indent="0">
              <a:lnSpc>
                <a:spcPct val="160000"/>
              </a:lnSpc>
              <a:buNone/>
            </a:pPr>
            <a:r>
              <a:rPr lang="fr-FR" dirty="0"/>
              <a:t>Trois échantillons d’un produit sont proposés, parmi lesquels deux sont identiques, information qui est donnée au sujet. Celui-ci doit désigner l’échantillon différent des deux autres. </a:t>
            </a: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3980" t="33249" r="9280" b="38068"/>
          <a:stretch/>
        </p:blipFill>
        <p:spPr bwMode="auto">
          <a:xfrm>
            <a:off x="1538514" y="4475018"/>
            <a:ext cx="6081486" cy="2098236"/>
          </a:xfrm>
          <a:prstGeom prst="rect">
            <a:avLst/>
          </a:prstGeom>
          <a:ln/>
        </p:spPr>
        <p:style>
          <a:lnRef idx="2">
            <a:schemeClr val="accent2"/>
          </a:lnRef>
          <a:fillRef idx="1">
            <a:schemeClr val="lt1"/>
          </a:fillRef>
          <a:effectRef idx="0">
            <a:schemeClr val="accent2"/>
          </a:effectRef>
          <a:fontRef idx="minor">
            <a:schemeClr val="dk1"/>
          </a:fontRef>
        </p:style>
      </p:pic>
    </p:spTree>
    <p:extLst>
      <p:ext uri="{BB962C8B-B14F-4D97-AF65-F5344CB8AC3E}">
        <p14:creationId xmlns:p14="http://schemas.microsoft.com/office/powerpoint/2010/main" val="2348007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57224" y="285728"/>
            <a:ext cx="7315200" cy="3539527"/>
          </a:xfrm>
        </p:spPr>
        <p:txBody>
          <a:bodyPr/>
          <a:lstStyle/>
          <a:p>
            <a:pPr marL="45720" indent="0">
              <a:lnSpc>
                <a:spcPct val="150000"/>
              </a:lnSpc>
              <a:buNone/>
            </a:pPr>
            <a:r>
              <a:rPr lang="fr-FR" i="1" u="sng" dirty="0"/>
              <a:t>2. L’épreuve par paire </a:t>
            </a:r>
            <a:r>
              <a:rPr lang="fr-FR" dirty="0"/>
              <a:t>: est préférée quand l’expérimentateur s’intéresse à une caractéristique particulière du produit, par exemple, s’il veut déterminer si la diminution de la teneur en sel entraîne une diminution de la perception de la saveur salée. </a:t>
            </a:r>
          </a:p>
          <a:p>
            <a:pPr marL="45720" indent="0">
              <a:lnSpc>
                <a:spcPct val="150000"/>
              </a:lnSpc>
              <a:buNone/>
            </a:pPr>
            <a:r>
              <a:rPr lang="fr-FR" dirty="0"/>
              <a:t>Dans ce cas, deux variantes sont présentées et la question posée est :</a:t>
            </a:r>
          </a:p>
        </p:txBody>
      </p:sp>
      <p:pic>
        <p:nvPicPr>
          <p:cNvPr id="4"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4860" t="44928" r="60370" b="34580"/>
          <a:stretch/>
        </p:blipFill>
        <p:spPr bwMode="auto">
          <a:xfrm>
            <a:off x="2428860" y="3214686"/>
            <a:ext cx="4248472" cy="1930307"/>
          </a:xfrm>
          <a:prstGeom prst="rect">
            <a:avLst/>
          </a:prstGeom>
          <a:ln/>
        </p:spPr>
        <p:style>
          <a:lnRef idx="2">
            <a:schemeClr val="accent1"/>
          </a:lnRef>
          <a:fillRef idx="1">
            <a:schemeClr val="lt1"/>
          </a:fillRef>
          <a:effectRef idx="0">
            <a:schemeClr val="accent1"/>
          </a:effectRef>
          <a:fontRef idx="minor">
            <a:schemeClr val="dk1"/>
          </a:fontRef>
        </p:style>
      </p:pic>
      <p:sp>
        <p:nvSpPr>
          <p:cNvPr id="5" name="ZoneTexte 4"/>
          <p:cNvSpPr txBox="1"/>
          <p:nvPr/>
        </p:nvSpPr>
        <p:spPr>
          <a:xfrm>
            <a:off x="714348" y="5643578"/>
            <a:ext cx="8001056" cy="646331"/>
          </a:xfrm>
          <a:prstGeom prst="rect">
            <a:avLst/>
          </a:prstGeom>
          <a:noFill/>
        </p:spPr>
        <p:txBody>
          <a:bodyPr wrap="square" rtlCol="0">
            <a:spAutoFit/>
          </a:bodyPr>
          <a:lstStyle/>
          <a:p>
            <a:r>
              <a:rPr lang="fr-FR" i="1" u="sng" dirty="0"/>
              <a:t>3. L’épreuve duo-trio</a:t>
            </a:r>
            <a:r>
              <a:rPr lang="fr-FR" dirty="0"/>
              <a:t>: on indique au paneliste un échantillon de référence et il compare deux autres échantillons pour identifier celui qui est identique.</a:t>
            </a:r>
          </a:p>
        </p:txBody>
      </p:sp>
    </p:spTree>
    <p:extLst>
      <p:ext uri="{BB962C8B-B14F-4D97-AF65-F5344CB8AC3E}">
        <p14:creationId xmlns:p14="http://schemas.microsoft.com/office/powerpoint/2010/main" val="13457632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95536" y="642918"/>
            <a:ext cx="8496944" cy="5882426"/>
          </a:xfrm>
        </p:spPr>
        <p:txBody>
          <a:bodyPr>
            <a:normAutofit/>
          </a:bodyPr>
          <a:lstStyle/>
          <a:p>
            <a:pPr>
              <a:lnSpc>
                <a:spcPct val="150000"/>
              </a:lnSpc>
            </a:pPr>
            <a:r>
              <a:rPr lang="fr-FR" dirty="0"/>
              <a:t>Lorsqu’il s’agit de dresser un portrait complet du produit (le profil sensoriel), la méthode mise en œuvre est </a:t>
            </a:r>
            <a:r>
              <a:rPr lang="fr-FR" b="1" dirty="0"/>
              <a:t>« l'analyse descriptive quantitative ». </a:t>
            </a:r>
          </a:p>
          <a:p>
            <a:pPr>
              <a:lnSpc>
                <a:spcPct val="150000"/>
              </a:lnSpc>
            </a:pPr>
            <a:r>
              <a:rPr lang="fr-FR" dirty="0"/>
              <a:t>Cette méthode consiste à demander aux sujets de noter l'intensité perçue pour chacune des caractéristiques sensorielles du produit préalablement définies. </a:t>
            </a:r>
          </a:p>
          <a:p>
            <a:pPr>
              <a:lnSpc>
                <a:spcPct val="150000"/>
              </a:lnSpc>
            </a:pPr>
            <a:r>
              <a:rPr lang="fr-FR" dirty="0"/>
              <a:t> La difficulté est particulièrement importante pour la description des odeurs ou arômes car il n’existe pas de mots pour décrire les sensations olfactives. En effet, les odeurs ou arômes sont décrits en faisant référence à l’objet source qui émet les molécules qui vont stimuler nos récepteurs olfactifs. </a:t>
            </a:r>
          </a:p>
        </p:txBody>
      </p:sp>
    </p:spTree>
    <p:extLst>
      <p:ext uri="{BB962C8B-B14F-4D97-AF65-F5344CB8AC3E}">
        <p14:creationId xmlns:p14="http://schemas.microsoft.com/office/powerpoint/2010/main" val="12600661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571480"/>
            <a:ext cx="8208912" cy="5521816"/>
          </a:xfrm>
        </p:spPr>
        <p:txBody>
          <a:bodyPr>
            <a:normAutofit/>
          </a:bodyPr>
          <a:lstStyle/>
          <a:p>
            <a:pPr>
              <a:lnSpc>
                <a:spcPct val="150000"/>
              </a:lnSpc>
            </a:pPr>
            <a:r>
              <a:rPr lang="fr-FR" dirty="0"/>
              <a:t>On parle d’odeur de rose, de vanille, de gaz … Il est souvent très difficile de trouver le mot juste et souvent si on nous demande une description de l’odeur d’un produit, nous savons que cette odeur nous est familière mais nous avons le mot au « bout du nez ». </a:t>
            </a:r>
          </a:p>
          <a:p>
            <a:pPr>
              <a:lnSpc>
                <a:spcPct val="150000"/>
              </a:lnSpc>
            </a:pPr>
            <a:r>
              <a:rPr lang="fr-FR" dirty="0"/>
              <a:t>De plus, selon nos expériences sensorielles une odeur va évoquer différentes sources. Ainsi l’odeur de clou de girofle sera décrite par ‘dentiste’ par les personnes particulièrement marquées par leurs expériences dentaires.</a:t>
            </a:r>
          </a:p>
          <a:p>
            <a:pPr>
              <a:lnSpc>
                <a:spcPct val="150000"/>
              </a:lnSpc>
            </a:pPr>
            <a:r>
              <a:rPr lang="fr-FR" dirty="0"/>
              <a:t>Un des objectifs de l’entraînement est donc d’amener tous les participants d’un panel à utiliser le même mot pour décrire la même sensation. </a:t>
            </a:r>
          </a:p>
          <a:p>
            <a:endParaRPr lang="fr-FR" dirty="0"/>
          </a:p>
        </p:txBody>
      </p:sp>
    </p:spTree>
    <p:extLst>
      <p:ext uri="{BB962C8B-B14F-4D97-AF65-F5344CB8AC3E}">
        <p14:creationId xmlns:p14="http://schemas.microsoft.com/office/powerpoint/2010/main" val="20417657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l="58410" t="45133" r="4147" b="19621"/>
          <a:stretch/>
        </p:blipFill>
        <p:spPr bwMode="auto">
          <a:xfrm>
            <a:off x="872758" y="1124744"/>
            <a:ext cx="6939602" cy="3744416"/>
          </a:xfrm>
          <a:prstGeom prst="rect">
            <a:avLst/>
          </a:prstGeom>
          <a:ln/>
        </p:spPr>
        <p:style>
          <a:lnRef idx="2">
            <a:schemeClr val="accent3"/>
          </a:lnRef>
          <a:fillRef idx="1">
            <a:schemeClr val="lt1"/>
          </a:fillRef>
          <a:effectRef idx="0">
            <a:schemeClr val="accent3"/>
          </a:effectRef>
          <a:fontRef idx="minor">
            <a:schemeClr val="dk1"/>
          </a:fontRef>
        </p:style>
      </p:pic>
      <p:sp>
        <p:nvSpPr>
          <p:cNvPr id="6" name="Rectangle 5"/>
          <p:cNvSpPr/>
          <p:nvPr/>
        </p:nvSpPr>
        <p:spPr>
          <a:xfrm>
            <a:off x="755576" y="5373216"/>
            <a:ext cx="7200800" cy="43088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a:r>
              <a:rPr lang="fr-FR" sz="2200" dirty="0"/>
              <a:t>Exemple de notation descriptive d’un yaourt à la fraise </a:t>
            </a:r>
          </a:p>
        </p:txBody>
      </p:sp>
    </p:spTree>
    <p:extLst>
      <p:ext uri="{BB962C8B-B14F-4D97-AF65-F5344CB8AC3E}">
        <p14:creationId xmlns:p14="http://schemas.microsoft.com/office/powerpoint/2010/main" val="34676733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7974" t="27292" r="8052" b="40369"/>
          <a:stretch/>
        </p:blipFill>
        <p:spPr bwMode="auto">
          <a:xfrm>
            <a:off x="2483768" y="3068960"/>
            <a:ext cx="4680520" cy="3240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Espace réservé du contenu 2">
            <a:extLst>
              <a:ext uri="{FF2B5EF4-FFF2-40B4-BE49-F238E27FC236}">
                <a16:creationId xmlns:a16="http://schemas.microsoft.com/office/drawing/2014/main" id="{97A198C4-2FEC-3348-857C-9F9EE90B8258}"/>
              </a:ext>
            </a:extLst>
          </p:cNvPr>
          <p:cNvSpPr>
            <a:spLocks noGrp="1"/>
          </p:cNvSpPr>
          <p:nvPr>
            <p:ph idx="1"/>
          </p:nvPr>
        </p:nvSpPr>
        <p:spPr>
          <a:xfrm>
            <a:off x="251520" y="1340768"/>
            <a:ext cx="8424936" cy="4248472"/>
          </a:xfrm>
        </p:spPr>
        <p:txBody>
          <a:bodyPr>
            <a:noAutofit/>
          </a:bodyPr>
          <a:lstStyle/>
          <a:p>
            <a:pPr algn="just">
              <a:lnSpc>
                <a:spcPct val="150000"/>
              </a:lnSpc>
            </a:pPr>
            <a:r>
              <a:rPr lang="fr-FR" dirty="0"/>
              <a:t>Toutes ces mesures discriminatives et descriptives se font ‘à l’aveugle’, c'est-à-dire sans aucune information sur la marque et l’origine du produit. Les échantillons sont codés à l'aide de 3 chiffres. </a:t>
            </a:r>
          </a:p>
        </p:txBody>
      </p:sp>
    </p:spTree>
    <p:extLst>
      <p:ext uri="{BB962C8B-B14F-4D97-AF65-F5344CB8AC3E}">
        <p14:creationId xmlns:p14="http://schemas.microsoft.com/office/powerpoint/2010/main" val="14152849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520" y="785794"/>
            <a:ext cx="8640960" cy="5523526"/>
          </a:xfrm>
        </p:spPr>
        <p:txBody>
          <a:bodyPr>
            <a:normAutofit lnSpcReduction="10000"/>
          </a:bodyPr>
          <a:lstStyle/>
          <a:p>
            <a:pPr marL="45720" indent="0">
              <a:buNone/>
            </a:pPr>
            <a:r>
              <a:rPr lang="fr-FR" sz="3600" dirty="0">
                <a:solidFill>
                  <a:schemeClr val="tx2"/>
                </a:solidFill>
              </a:rPr>
              <a:t>V. Le contrôle de la qualité organoleptique</a:t>
            </a:r>
          </a:p>
          <a:p>
            <a:pPr marL="45720" indent="0">
              <a:buNone/>
            </a:pPr>
            <a:br>
              <a:rPr lang="fr-FR" dirty="0"/>
            </a:br>
            <a:r>
              <a:rPr lang="fr-FR" dirty="0"/>
              <a:t>Le but de cette étude est de contrôler la stabilité des produits dans le temps. Les mêmes produits sont évalués régulièrement par des juges qualifiés selon des méthodes descriptives. Les résultats peuvent être interprétés par rapport à des objectifs fixés par le commanditaire de l’étude.</a:t>
            </a:r>
            <a:br>
              <a:rPr lang="fr-FR" dirty="0"/>
            </a:br>
            <a:br>
              <a:rPr lang="fr-FR" dirty="0"/>
            </a:br>
            <a:r>
              <a:rPr lang="fr-FR" sz="3600" dirty="0">
                <a:solidFill>
                  <a:schemeClr val="bg2">
                    <a:lumMod val="50000"/>
                  </a:schemeClr>
                </a:solidFill>
              </a:rPr>
              <a:t>VI</a:t>
            </a:r>
            <a:r>
              <a:rPr lang="fr-FR" sz="3600" dirty="0">
                <a:solidFill>
                  <a:schemeClr val="bg2">
                    <a:lumMod val="75000"/>
                  </a:schemeClr>
                </a:solidFill>
              </a:rPr>
              <a:t>. </a:t>
            </a:r>
            <a:r>
              <a:rPr lang="fr-FR" sz="3600" dirty="0">
                <a:solidFill>
                  <a:schemeClr val="tx2"/>
                </a:solidFill>
              </a:rPr>
              <a:t>Le test à domicile</a:t>
            </a:r>
          </a:p>
          <a:p>
            <a:pPr marL="45720" indent="0">
              <a:buNone/>
            </a:pPr>
            <a:br>
              <a:rPr lang="fr-FR" dirty="0"/>
            </a:br>
            <a:r>
              <a:rPr lang="fr-FR" dirty="0"/>
              <a:t>Ce type de test est réalisé lorsque le produit nécessite d'être évalué par les consommateurs dans les conditions de la vie courante. Il permet d’avoir d’avantage d’informations sur le produit (informations relatives à l’emballage, à la praticité du produit, à son mode de consommation, de préparation … en plus des appréciations sensorielles propres au produit).</a:t>
            </a:r>
          </a:p>
          <a:p>
            <a:endParaRPr lang="fr-FR" dirty="0"/>
          </a:p>
        </p:txBody>
      </p:sp>
    </p:spTree>
    <p:extLst>
      <p:ext uri="{BB962C8B-B14F-4D97-AF65-F5344CB8AC3E}">
        <p14:creationId xmlns:p14="http://schemas.microsoft.com/office/powerpoint/2010/main" val="24677738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188640"/>
            <a:ext cx="7315200" cy="1154097"/>
          </a:xfrm>
        </p:spPr>
        <p:txBody>
          <a:bodyPr/>
          <a:lstStyle/>
          <a:p>
            <a:r>
              <a:rPr lang="fr-FR" dirty="0"/>
              <a:t>Récapitulatif</a:t>
            </a:r>
          </a:p>
        </p:txBody>
      </p:sp>
      <p:sp>
        <p:nvSpPr>
          <p:cNvPr id="3" name="Espace réservé du contenu 2"/>
          <p:cNvSpPr>
            <a:spLocks noGrp="1"/>
          </p:cNvSpPr>
          <p:nvPr>
            <p:ph idx="1"/>
          </p:nvPr>
        </p:nvSpPr>
        <p:spPr>
          <a:xfrm>
            <a:off x="395536" y="1556792"/>
            <a:ext cx="8352928" cy="4896544"/>
          </a:xfrm>
        </p:spPr>
        <p:txBody>
          <a:bodyPr>
            <a:noAutofit/>
          </a:bodyPr>
          <a:lstStyle/>
          <a:p>
            <a:pPr>
              <a:lnSpc>
                <a:spcPct val="150000"/>
              </a:lnSpc>
            </a:pPr>
            <a:r>
              <a:rPr lang="fr-FR" sz="2400" dirty="0"/>
              <a:t>L'évaluation sensorielle des aliments est désormais un élément important du développement de nouveaux produits et du marketing. Elle offre un aperçu des comportements des consommateurs et de l'assurance qualité.</a:t>
            </a:r>
          </a:p>
          <a:p>
            <a:pPr>
              <a:lnSpc>
                <a:spcPct val="150000"/>
              </a:lnSpc>
            </a:pPr>
            <a:r>
              <a:rPr lang="fr-FR" sz="2400" dirty="0"/>
              <a:t>les services d'analyse sensorielle des aliments incluent une analyse sensorielle des consommateurs pour le développement du produit, ainsi qu'une évaluation sensorielle de la qualité et de la saveur des produits. </a:t>
            </a:r>
          </a:p>
          <a:p>
            <a:pPr>
              <a:lnSpc>
                <a:spcPct val="150000"/>
              </a:lnSpc>
            </a:pPr>
            <a:endParaRPr lang="fr-FR" sz="2400" dirty="0"/>
          </a:p>
        </p:txBody>
      </p:sp>
    </p:spTree>
    <p:extLst>
      <p:ext uri="{BB962C8B-B14F-4D97-AF65-F5344CB8AC3E}">
        <p14:creationId xmlns:p14="http://schemas.microsoft.com/office/powerpoint/2010/main" val="18495729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7158" y="1000108"/>
            <a:ext cx="8215370" cy="5078313"/>
          </a:xfrm>
          <a:prstGeom prst="rect">
            <a:avLst/>
          </a:prstGeom>
        </p:spPr>
        <p:txBody>
          <a:bodyPr wrap="square">
            <a:spAutoFit/>
          </a:bodyPr>
          <a:lstStyle/>
          <a:p>
            <a:pPr>
              <a:lnSpc>
                <a:spcPct val="150000"/>
              </a:lnSpc>
            </a:pPr>
            <a:r>
              <a:rPr lang="fr-FR" sz="2400" dirty="0"/>
              <a:t>Ils incluent des essais sur la couleur, la saveur, l'odeur et la texture en lien avec les réactions des consommateurs en utilisant les méthodes suivantes :</a:t>
            </a:r>
          </a:p>
          <a:p>
            <a:pPr>
              <a:lnSpc>
                <a:spcPct val="150000"/>
              </a:lnSpc>
              <a:buFont typeface="Wingdings" pitchFamily="2" charset="2"/>
              <a:buChar char="Ø"/>
            </a:pPr>
            <a:r>
              <a:rPr lang="fr-FR" sz="2400" dirty="0"/>
              <a:t>analyse sensorielle descriptive ;</a:t>
            </a:r>
          </a:p>
          <a:p>
            <a:pPr>
              <a:lnSpc>
                <a:spcPct val="150000"/>
              </a:lnSpc>
              <a:buFont typeface="Wingdings" pitchFamily="2" charset="2"/>
              <a:buChar char="Ø"/>
            </a:pPr>
            <a:r>
              <a:rPr lang="fr-FR" sz="2400" dirty="0"/>
              <a:t>essai duo-trio ;</a:t>
            </a:r>
          </a:p>
          <a:p>
            <a:pPr>
              <a:lnSpc>
                <a:spcPct val="150000"/>
              </a:lnSpc>
              <a:buFont typeface="Wingdings" pitchFamily="2" charset="2"/>
              <a:buChar char="Ø"/>
            </a:pPr>
            <a:r>
              <a:rPr lang="fr-FR" sz="2400" dirty="0"/>
              <a:t>test d'évaluation avec étalon ;</a:t>
            </a:r>
          </a:p>
          <a:p>
            <a:pPr>
              <a:lnSpc>
                <a:spcPct val="150000"/>
              </a:lnSpc>
              <a:buFont typeface="Wingdings" pitchFamily="2" charset="2"/>
              <a:buChar char="Ø"/>
            </a:pPr>
            <a:r>
              <a:rPr lang="fr-FR" sz="2400" dirty="0"/>
              <a:t>essai sur un échantillon de consommateurs ;</a:t>
            </a:r>
          </a:p>
          <a:p>
            <a:pPr>
              <a:lnSpc>
                <a:spcPct val="150000"/>
              </a:lnSpc>
              <a:buFont typeface="Wingdings" pitchFamily="2" charset="2"/>
              <a:buChar char="Ø"/>
            </a:pPr>
            <a:r>
              <a:rPr lang="fr-FR" sz="2400" dirty="0"/>
              <a:t>test de classement ;</a:t>
            </a:r>
          </a:p>
          <a:p>
            <a:pPr>
              <a:lnSpc>
                <a:spcPct val="150000"/>
              </a:lnSpc>
              <a:buFont typeface="Wingdings" pitchFamily="2" charset="2"/>
              <a:buChar char="Ø"/>
            </a:pPr>
            <a:r>
              <a:rPr lang="fr-FR" sz="2400" dirty="0"/>
              <a:t>test triangulaire.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39552" y="714356"/>
            <a:ext cx="8136904" cy="5666972"/>
          </a:xfrm>
        </p:spPr>
        <p:txBody>
          <a:bodyPr>
            <a:normAutofit fontScale="92500" lnSpcReduction="20000"/>
          </a:bodyPr>
          <a:lstStyle/>
          <a:p>
            <a:pPr>
              <a:lnSpc>
                <a:spcPct val="160000"/>
              </a:lnSpc>
            </a:pPr>
            <a:r>
              <a:rPr lang="fr-FR" dirty="0"/>
              <a:t>En fonction des résultats de ces tests sensoriels des aliments, vous pouvez :</a:t>
            </a:r>
          </a:p>
          <a:p>
            <a:pPr>
              <a:lnSpc>
                <a:spcPct val="160000"/>
              </a:lnSpc>
            </a:pPr>
            <a:r>
              <a:rPr lang="fr-FR" dirty="0"/>
              <a:t>effectuer des changements au niveau des matières premières, des ingrédients et des additifs ;</a:t>
            </a:r>
          </a:p>
          <a:p>
            <a:pPr>
              <a:lnSpc>
                <a:spcPct val="160000"/>
              </a:lnSpc>
            </a:pPr>
            <a:r>
              <a:rPr lang="fr-FR" dirty="0"/>
              <a:t>comparez vos produits avec ceux de vos concurrents ;</a:t>
            </a:r>
          </a:p>
          <a:p>
            <a:pPr>
              <a:lnSpc>
                <a:spcPct val="160000"/>
              </a:lnSpc>
            </a:pPr>
            <a:r>
              <a:rPr lang="fr-FR" dirty="0"/>
              <a:t>définir et tester les dates « À consommer avant » ;</a:t>
            </a:r>
          </a:p>
          <a:p>
            <a:pPr>
              <a:lnSpc>
                <a:spcPct val="160000"/>
              </a:lnSpc>
            </a:pPr>
            <a:r>
              <a:rPr lang="fr-FR" dirty="0"/>
              <a:t>développer de nouveaux produits ;</a:t>
            </a:r>
          </a:p>
          <a:p>
            <a:pPr>
              <a:lnSpc>
                <a:spcPct val="160000"/>
              </a:lnSpc>
            </a:pPr>
            <a:r>
              <a:rPr lang="fr-FR" dirty="0"/>
              <a:t>examiner les profils de saveur sur le long terme ;</a:t>
            </a:r>
          </a:p>
          <a:p>
            <a:pPr>
              <a:lnSpc>
                <a:spcPct val="160000"/>
              </a:lnSpc>
            </a:pPr>
            <a:r>
              <a:rPr lang="fr-FR" dirty="0"/>
              <a:t>classer ou évaluer vos produits ;</a:t>
            </a:r>
          </a:p>
          <a:p>
            <a:pPr>
              <a:lnSpc>
                <a:spcPct val="160000"/>
              </a:lnSpc>
            </a:pPr>
            <a:r>
              <a:rPr lang="fr-FR" dirty="0"/>
              <a:t>observez la stabilité durant le stockage ;</a:t>
            </a:r>
          </a:p>
          <a:p>
            <a:pPr>
              <a:lnSpc>
                <a:spcPct val="160000"/>
              </a:lnSpc>
            </a:pPr>
            <a:r>
              <a:rPr lang="fr-FR" dirty="0"/>
              <a:t>optimisez vos produits ;</a:t>
            </a:r>
          </a:p>
          <a:p>
            <a:pPr>
              <a:lnSpc>
                <a:spcPct val="160000"/>
              </a:lnSpc>
            </a:pPr>
            <a:r>
              <a:rPr lang="fr-FR" dirty="0"/>
              <a:t>définir des normes de produits.</a:t>
            </a:r>
          </a:p>
          <a:p>
            <a:pPr>
              <a:lnSpc>
                <a:spcPct val="160000"/>
              </a:lnSpc>
            </a:pPr>
            <a:endParaRPr lang="fr-FR" dirty="0"/>
          </a:p>
        </p:txBody>
      </p:sp>
    </p:spTree>
    <p:extLst>
      <p:ext uri="{BB962C8B-B14F-4D97-AF65-F5344CB8AC3E}">
        <p14:creationId xmlns:p14="http://schemas.microsoft.com/office/powerpoint/2010/main" val="3944497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7158" y="1071546"/>
            <a:ext cx="8358246" cy="4524315"/>
          </a:xfrm>
          <a:prstGeom prst="rect">
            <a:avLst/>
          </a:prstGeom>
        </p:spPr>
        <p:txBody>
          <a:bodyPr wrap="square">
            <a:spAutoFit/>
          </a:bodyPr>
          <a:lstStyle/>
          <a:p>
            <a:pPr>
              <a:lnSpc>
                <a:spcPct val="150000"/>
              </a:lnSpc>
            </a:pPr>
            <a:r>
              <a:rPr lang="fr-FR" dirty="0"/>
              <a:t> </a:t>
            </a:r>
            <a:r>
              <a:rPr lang="fr-FR" sz="2400" dirty="0"/>
              <a:t>L’évaluation sensorielle s’intéresse aux trois dimensions de nos perceptions sensorielles :</a:t>
            </a:r>
          </a:p>
          <a:p>
            <a:pPr>
              <a:lnSpc>
                <a:spcPct val="150000"/>
              </a:lnSpc>
              <a:buFont typeface="Wingdings" pitchFamily="2" charset="2"/>
              <a:buChar char="Ø"/>
            </a:pPr>
            <a:r>
              <a:rPr lang="fr-FR" sz="2400" dirty="0"/>
              <a:t> la nature de la sensation (saveur salée, sensation brûlante, odeur de vanille, texture granuleuse…), </a:t>
            </a:r>
          </a:p>
          <a:p>
            <a:pPr>
              <a:lnSpc>
                <a:spcPct val="150000"/>
              </a:lnSpc>
            </a:pPr>
            <a:endParaRPr lang="fr-FR" sz="2400" dirty="0"/>
          </a:p>
          <a:p>
            <a:pPr>
              <a:lnSpc>
                <a:spcPct val="150000"/>
              </a:lnSpc>
              <a:buFont typeface="Wingdings" pitchFamily="2" charset="2"/>
              <a:buChar char="Ø"/>
            </a:pPr>
            <a:r>
              <a:rPr lang="fr-FR" sz="2400" dirty="0"/>
              <a:t>l’intensité (c’est peu ou très salé) </a:t>
            </a:r>
          </a:p>
          <a:p>
            <a:pPr>
              <a:lnSpc>
                <a:spcPct val="150000"/>
              </a:lnSpc>
            </a:pPr>
            <a:endParaRPr lang="fr-FR" sz="2400" dirty="0"/>
          </a:p>
          <a:p>
            <a:pPr>
              <a:lnSpc>
                <a:spcPct val="150000"/>
              </a:lnSpc>
              <a:buFont typeface="Wingdings" pitchFamily="2" charset="2"/>
              <a:buChar char="Ø"/>
            </a:pPr>
            <a:r>
              <a:rPr lang="fr-FR" sz="2400" dirty="0"/>
              <a:t>et la dimension hédonique (j’aime ou je n’aime pas).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914400" y="1285861"/>
            <a:ext cx="7315200" cy="5023500"/>
          </a:xfrm>
        </p:spPr>
        <p:txBody>
          <a:bodyPr>
            <a:normAutofit/>
          </a:bodyPr>
          <a:lstStyle/>
          <a:p>
            <a:pPr>
              <a:lnSpc>
                <a:spcPct val="150000"/>
              </a:lnSpc>
            </a:pPr>
            <a:r>
              <a:rPr lang="fr-FR" sz="2400" dirty="0"/>
              <a:t>Quelle que soit la méthode utilisée, l'ultime étape est l'analyse des données au moyen de traitements statistiques choisis en fonction de la méthode sensorielle utilisée pour recueillir ces données. L’homme est donc au cœur de l’analyse sensorielle et à ce jour il reste difficile de prédire le plaisir perçu à la consommation d’un aliment avec des mesures instrumentales…</a:t>
            </a:r>
          </a:p>
        </p:txBody>
      </p:sp>
    </p:spTree>
    <p:extLst>
      <p:ext uri="{BB962C8B-B14F-4D97-AF65-F5344CB8AC3E}">
        <p14:creationId xmlns:p14="http://schemas.microsoft.com/office/powerpoint/2010/main" val="30375029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1484784"/>
            <a:ext cx="8208912" cy="4752528"/>
          </a:xfrm>
        </p:spPr>
        <p:txBody>
          <a:bodyPr>
            <a:noAutofit/>
          </a:bodyPr>
          <a:lstStyle/>
          <a:p>
            <a:pPr algn="just">
              <a:lnSpc>
                <a:spcPct val="150000"/>
              </a:lnSpc>
            </a:pPr>
            <a:r>
              <a:rPr lang="fr-FR" dirty="0"/>
              <a:t>Les propriétés sensorielles ou « organoleptiques » des aliments recouvrent l’aspect, la couleur, la saveur, l’odeur ou l’arôme ainsi que la texture. </a:t>
            </a:r>
          </a:p>
          <a:p>
            <a:pPr algn="just">
              <a:lnSpc>
                <a:spcPct val="150000"/>
              </a:lnSpc>
            </a:pPr>
            <a:r>
              <a:rPr lang="fr-FR" dirty="0"/>
              <a:t>Les différents organes sensoriels mis en jeu dans leur perception sont la vision, la gustation, l’olfaction, le toucher, l’audition, et dans une moindre mesure la kinesthésie </a:t>
            </a:r>
            <a:r>
              <a:rPr lang="fr-FR" dirty="0">
                <a:solidFill>
                  <a:srgbClr val="00B050"/>
                </a:solidFill>
              </a:rPr>
              <a:t>(exemple lorsque nous mastiquons un aliment)</a:t>
            </a:r>
            <a:r>
              <a:rPr lang="fr-FR" dirty="0"/>
              <a:t>, </a:t>
            </a:r>
          </a:p>
        </p:txBody>
      </p:sp>
      <p:sp>
        <p:nvSpPr>
          <p:cNvPr id="4" name="Rectangle 3"/>
          <p:cNvSpPr/>
          <p:nvPr/>
        </p:nvSpPr>
        <p:spPr>
          <a:xfrm>
            <a:off x="1020377" y="620688"/>
            <a:ext cx="6763390" cy="523220"/>
          </a:xfrm>
          <a:prstGeom prst="rect">
            <a:avLst/>
          </a:prstGeom>
        </p:spPr>
        <p:txBody>
          <a:bodyPr wrap="none">
            <a:spAutoFit/>
          </a:bodyPr>
          <a:lstStyle/>
          <a:p>
            <a:r>
              <a:rPr lang="fr-FR" sz="2800" dirty="0">
                <a:solidFill>
                  <a:schemeClr val="tx2"/>
                </a:solidFill>
              </a:rPr>
              <a:t>Qu’est ce que les propriétés sensorielles </a:t>
            </a:r>
          </a:p>
        </p:txBody>
      </p:sp>
    </p:spTree>
    <p:extLst>
      <p:ext uri="{BB962C8B-B14F-4D97-AF65-F5344CB8AC3E}">
        <p14:creationId xmlns:p14="http://schemas.microsoft.com/office/powerpoint/2010/main" val="42668684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79542" y="980728"/>
            <a:ext cx="8229600" cy="1584175"/>
          </a:xfrm>
        </p:spPr>
        <p:txBody>
          <a:bodyPr>
            <a:normAutofit fontScale="90000"/>
          </a:bodyPr>
          <a:lstStyle/>
          <a:p>
            <a:r>
              <a:rPr lang="fr-FR" sz="3100" dirty="0"/>
              <a:t>Comment fait-on pour mesurer des perceptions ? </a:t>
            </a:r>
            <a:br>
              <a:rPr lang="fr-FR" dirty="0"/>
            </a:br>
            <a:endParaRPr lang="fr-FR" dirty="0"/>
          </a:p>
        </p:txBody>
      </p:sp>
      <p:sp>
        <p:nvSpPr>
          <p:cNvPr id="3" name="Espace réservé du contenu 2"/>
          <p:cNvSpPr>
            <a:spLocks noGrp="1"/>
          </p:cNvSpPr>
          <p:nvPr>
            <p:ph idx="1"/>
          </p:nvPr>
        </p:nvSpPr>
        <p:spPr>
          <a:xfrm>
            <a:off x="395536" y="3140968"/>
            <a:ext cx="8496944" cy="3384376"/>
          </a:xfrm>
        </p:spPr>
        <p:txBody>
          <a:bodyPr>
            <a:normAutofit/>
          </a:bodyPr>
          <a:lstStyle/>
          <a:p>
            <a:pPr>
              <a:lnSpc>
                <a:spcPct val="150000"/>
              </a:lnSpc>
            </a:pPr>
            <a:r>
              <a:rPr lang="fr-FR" dirty="0"/>
              <a:t>Dans un laboratoire d’évaluation sensorielle, pas d’appareils de mesures sophistiqués, mais un groupe de personnes (appelé panel) qui va constituer l’instrument de mesure et va, après dégustation de produits répondre aux questions posées par l’animateur. </a:t>
            </a:r>
          </a:p>
          <a:p>
            <a:pPr marL="45720" indent="0">
              <a:lnSpc>
                <a:spcPct val="150000"/>
              </a:lnSpc>
              <a:buNone/>
            </a:pPr>
            <a:endParaRPr lang="fr-FR" dirty="0"/>
          </a:p>
          <a:p>
            <a:pPr>
              <a:lnSpc>
                <a:spcPct val="150000"/>
              </a:lnSpc>
              <a:buNone/>
            </a:pPr>
            <a:endParaRPr lang="fr-FR" dirty="0"/>
          </a:p>
        </p:txBody>
      </p:sp>
    </p:spTree>
    <p:extLst>
      <p:ext uri="{BB962C8B-B14F-4D97-AF65-F5344CB8AC3E}">
        <p14:creationId xmlns:p14="http://schemas.microsoft.com/office/powerpoint/2010/main" val="35553854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548680"/>
            <a:ext cx="7848872" cy="1154097"/>
          </a:xfrm>
        </p:spPr>
        <p:txBody>
          <a:bodyPr>
            <a:normAutofit fontScale="90000"/>
          </a:bodyPr>
          <a:lstStyle/>
          <a:p>
            <a:r>
              <a:rPr lang="fr-FR" dirty="0"/>
              <a:t>A quoi ressemble un laboratoire d’évaluation sensorielle ?</a:t>
            </a:r>
          </a:p>
        </p:txBody>
      </p:sp>
      <p:sp>
        <p:nvSpPr>
          <p:cNvPr id="3" name="Espace réservé du contenu 2"/>
          <p:cNvSpPr>
            <a:spLocks noGrp="1"/>
          </p:cNvSpPr>
          <p:nvPr>
            <p:ph idx="1"/>
          </p:nvPr>
        </p:nvSpPr>
        <p:spPr>
          <a:xfrm>
            <a:off x="428596" y="1714488"/>
            <a:ext cx="8136904" cy="4320520"/>
          </a:xfrm>
        </p:spPr>
        <p:txBody>
          <a:bodyPr>
            <a:noAutofit/>
          </a:bodyPr>
          <a:lstStyle/>
          <a:p>
            <a:pPr>
              <a:lnSpc>
                <a:spcPct val="150000"/>
              </a:lnSpc>
            </a:pPr>
            <a:r>
              <a:rPr lang="fr-FR" sz="2400" dirty="0"/>
              <a:t>Un laboratoire d’évaluation sensorielle dans le domaine alimentaire, ce sont tout d’abord </a:t>
            </a:r>
          </a:p>
          <a:p>
            <a:pPr marL="45720" indent="0">
              <a:lnSpc>
                <a:spcPct val="150000"/>
              </a:lnSpc>
              <a:buNone/>
            </a:pPr>
            <a:r>
              <a:rPr lang="fr-FR" sz="2400" dirty="0"/>
              <a:t>- des chambres froides, des congélateurs ou autres locaux pour stocker les produits, </a:t>
            </a:r>
          </a:p>
          <a:p>
            <a:pPr>
              <a:lnSpc>
                <a:spcPct val="150000"/>
              </a:lnSpc>
              <a:buFontTx/>
              <a:buChar char="-"/>
            </a:pPr>
            <a:r>
              <a:rPr lang="fr-FR" sz="2400" dirty="0"/>
              <a:t>une cuisine bien équipée répondant aux normes d’hygiène pour préparer les produits qui doivent être testés </a:t>
            </a:r>
          </a:p>
          <a:p>
            <a:pPr>
              <a:lnSpc>
                <a:spcPct val="150000"/>
              </a:lnSpc>
              <a:buFontTx/>
              <a:buChar char="-"/>
            </a:pPr>
            <a:r>
              <a:rPr lang="fr-FR" sz="2400" dirty="0"/>
              <a:t>une salle d’évaluation sensorielle. </a:t>
            </a:r>
          </a:p>
          <a:p>
            <a:pPr marL="45720" indent="0">
              <a:lnSpc>
                <a:spcPct val="150000"/>
              </a:lnSpc>
              <a:buNone/>
            </a:pPr>
            <a:r>
              <a:rPr lang="fr-FR" dirty="0"/>
              <a:t>	</a:t>
            </a:r>
          </a:p>
        </p:txBody>
      </p:sp>
    </p:spTree>
    <p:extLst>
      <p:ext uri="{BB962C8B-B14F-4D97-AF65-F5344CB8AC3E}">
        <p14:creationId xmlns:p14="http://schemas.microsoft.com/office/powerpoint/2010/main" val="12151854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42910" y="1142984"/>
            <a:ext cx="7929618" cy="3901837"/>
          </a:xfrm>
          <a:prstGeom prst="rect">
            <a:avLst/>
          </a:prstGeom>
        </p:spPr>
        <p:txBody>
          <a:bodyPr wrap="square">
            <a:spAutoFit/>
          </a:bodyPr>
          <a:lstStyle/>
          <a:p>
            <a:pPr>
              <a:lnSpc>
                <a:spcPct val="150000"/>
              </a:lnSpc>
            </a:pPr>
            <a:r>
              <a:rPr lang="fr-FR" sz="2400" dirty="0"/>
              <a:t>Les participants aux tests ne doivent pas être distraits ou perturbés par l’environnement : les murs ont donc des couleurs neutres, la température est régulée, l’air est renouvelé… Ils ne doivent pas non plus être distraits ou influencés par les autres participants : la salle est ainsi constituée de cabines disposées de façon à ce que les participants ne soient pas en vis-à-vis.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Qualtech-X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1" y="692696"/>
            <a:ext cx="3519391" cy="31683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0" name="Picture 2" descr="DSC007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708920"/>
            <a:ext cx="3048000" cy="30480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62546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332656"/>
            <a:ext cx="7632848" cy="1154097"/>
          </a:xfrm>
        </p:spPr>
        <p:txBody>
          <a:bodyPr>
            <a:normAutofit fontScale="90000"/>
          </a:bodyPr>
          <a:lstStyle/>
          <a:p>
            <a:r>
              <a:rPr lang="fr-FR" dirty="0"/>
              <a:t>A quoi sert l’évaluation sensorielle ?</a:t>
            </a:r>
          </a:p>
        </p:txBody>
      </p:sp>
      <p:sp>
        <p:nvSpPr>
          <p:cNvPr id="3" name="Espace réservé du contenu 2"/>
          <p:cNvSpPr>
            <a:spLocks noGrp="1"/>
          </p:cNvSpPr>
          <p:nvPr>
            <p:ph idx="1"/>
          </p:nvPr>
        </p:nvSpPr>
        <p:spPr>
          <a:xfrm>
            <a:off x="323528" y="1643050"/>
            <a:ext cx="8496944" cy="5000660"/>
          </a:xfrm>
        </p:spPr>
        <p:txBody>
          <a:bodyPr>
            <a:normAutofit/>
          </a:bodyPr>
          <a:lstStyle/>
          <a:p>
            <a:pPr algn="just">
              <a:lnSpc>
                <a:spcPct val="150000"/>
              </a:lnSpc>
              <a:buNone/>
            </a:pPr>
            <a:r>
              <a:rPr lang="fr-FR" dirty="0"/>
              <a:t>Les applications sont nombreuses tant pour répondre aux besoins des industriels qu’à ceux des chercheurs du domaine public. Certaines industries ont donc leur propre laboratoire d’évaluation, d’autres font appel à des sociétés spécialisées dans ce domaine. </a:t>
            </a:r>
          </a:p>
          <a:p>
            <a:pPr algn="just">
              <a:lnSpc>
                <a:spcPct val="150000"/>
              </a:lnSpc>
              <a:buNone/>
            </a:pPr>
            <a:r>
              <a:rPr lang="fr-FR" dirty="0"/>
              <a:t>Il existe aussi des laboratoires publics d’évaluation sensorielle comme c’est le cas à Dijon où tout un volet de la recherche porte sur les aspects sensoriels des aliments et de l’alimentation. </a:t>
            </a:r>
          </a:p>
        </p:txBody>
      </p:sp>
    </p:spTree>
    <p:extLst>
      <p:ext uri="{BB962C8B-B14F-4D97-AF65-F5344CB8AC3E}">
        <p14:creationId xmlns:p14="http://schemas.microsoft.com/office/powerpoint/2010/main" val="126375598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erspective">
  <a:themeElements>
    <a:clrScheme name="Civil">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Office Classique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Perspective</Template>
  <TotalTime>840</TotalTime>
  <Words>1757</Words>
  <Application>Microsoft Macintosh PowerPoint</Application>
  <PresentationFormat>Affichage à l'écran (4:3)</PresentationFormat>
  <Paragraphs>104</Paragraphs>
  <Slides>30</Slides>
  <Notes>3</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30</vt:i4>
      </vt:variant>
    </vt:vector>
  </HeadingPairs>
  <TitlesOfParts>
    <vt:vector size="34" baseType="lpstr">
      <vt:lpstr>Arial</vt:lpstr>
      <vt:lpstr>Calibri</vt:lpstr>
      <vt:lpstr>Wingdings</vt:lpstr>
      <vt:lpstr>Perspective</vt:lpstr>
      <vt:lpstr>Analyse sensorielle II</vt:lpstr>
      <vt:lpstr>Présentation PowerPoint</vt:lpstr>
      <vt:lpstr>Présentation PowerPoint</vt:lpstr>
      <vt:lpstr>Présentation PowerPoint</vt:lpstr>
      <vt:lpstr>Comment fait-on pour mesurer des perceptions ?  </vt:lpstr>
      <vt:lpstr>A quoi ressemble un laboratoire d’évaluation sensorielle ?</vt:lpstr>
      <vt:lpstr>Présentation PowerPoint</vt:lpstr>
      <vt:lpstr>Présentation PowerPoint</vt:lpstr>
      <vt:lpstr>A quoi sert l’évaluation sensorielle ?</vt:lpstr>
      <vt:lpstr>A quoi sert l’évaluation sensorielle ?</vt:lpstr>
      <vt:lpstr> I. analyse hédonique</vt:lpstr>
      <vt:lpstr>Présentation PowerPoint</vt:lpstr>
      <vt:lpstr>Les mesures hédoniques</vt:lpstr>
      <vt:lpstr>Présentation PowerPoint</vt:lpstr>
      <vt:lpstr> II. Test  consommateur</vt:lpstr>
      <vt:lpstr>       III. L'analyse descriptive   </vt:lpstr>
      <vt:lpstr>Les mesures descriptives</vt:lpstr>
      <vt:lpstr>Présentation PowerPoint</vt:lpstr>
      <vt:lpstr>IV. L'analyse discriminative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Récapitulatif</vt:lpstr>
      <vt:lpstr>Présentation PowerPoint</vt:lpstr>
      <vt:lpstr>Présentation PowerPoint</vt:lpstr>
      <vt:lpstr>Présentation PowerPoint</vt:lpstr>
    </vt:vector>
  </TitlesOfParts>
  <LinksUpToDate>false</LinksUpToDate>
  <SharedDoc>false</SharedDoc>
  <HyperlinksChanged>false</HyperlinksChanged>
  <AppVersion>16.0012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home</dc:creator>
  <cp:lastModifiedBy>Berrached  Amel</cp:lastModifiedBy>
  <cp:revision>47</cp:revision>
  <dcterms:created xsi:type="dcterms:W3CDTF">2017-02-05T20:22:04Z</dcterms:created>
  <dcterms:modified xsi:type="dcterms:W3CDTF">2023-12-04T20:05:28Z</dcterms:modified>
</cp:coreProperties>
</file>