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75" r:id="rId6"/>
    <p:sldId id="272" r:id="rId7"/>
    <p:sldId id="274" r:id="rId8"/>
    <p:sldId id="271" r:id="rId9"/>
    <p:sldId id="265" r:id="rId10"/>
    <p:sldId id="270" r:id="rId11"/>
  </p:sldIdLst>
  <p:sldSz cx="18288000" cy="10287000"/>
  <p:notesSz cx="6858000" cy="9144000"/>
  <p:embeddedFontLst>
    <p:embeddedFont>
      <p:font typeface="29LT Zarid Display Bold" charset="0"/>
      <p:regular r:id="rId12"/>
    </p:embeddedFont>
    <p:embeddedFont>
      <p:font typeface="Traditional Arabic" pitchFamily="18" charset="-78"/>
      <p:regular r:id="rId13"/>
      <p:bold r:id="rId14"/>
    </p:embeddedFont>
    <p:embeddedFont>
      <p:font typeface="Simplified Arabic" pitchFamily="18" charset="-78"/>
      <p:regular r:id="rId15"/>
      <p:bold r:id="rId16"/>
    </p:embeddedFont>
    <p:embeddedFont>
      <p:font typeface="Marta Bold" charset="0"/>
      <p:regular r:id="rId17"/>
    </p:embeddedFont>
    <p:embeddedFont>
      <p:font typeface="Simplified Arabic Fixed" pitchFamily="49" charset="-78"/>
      <p:regular r:id="rId18"/>
    </p:embeddedFont>
    <p:embeddedFont>
      <p:font typeface="Arabic Typesetting" pitchFamily="66" charset="-78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0000FF"/>
    <a:srgbClr val="4D4D4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74" autoAdjust="0"/>
    <p:restoredTop sz="94622" autoAdjust="0"/>
  </p:normalViewPr>
  <p:slideViewPr>
    <p:cSldViewPr>
      <p:cViewPr varScale="1">
        <p:scale>
          <a:sx n="46" d="100"/>
          <a:sy n="46" d="100"/>
        </p:scale>
        <p:origin x="-50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svg"/><Relationship Id="rId13" Type="http://schemas.openxmlformats.org/officeDocument/2006/relationships/image" Target="../media/image30.png"/><Relationship Id="rId3" Type="http://schemas.openxmlformats.org/officeDocument/2006/relationships/audio" Target="../media/media1.m4a"/><Relationship Id="rId7" Type="http://schemas.openxmlformats.org/officeDocument/2006/relationships/image" Target="../media/image27.png"/><Relationship Id="rId12" Type="http://schemas.openxmlformats.org/officeDocument/2006/relationships/image" Target="../media/image106.sv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100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104.sv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12" Type="http://schemas.openxmlformats.org/officeDocument/2006/relationships/image" Target="../media/image25.sv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7.png"/><Relationship Id="rId14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2.png"/><Relationship Id="rId10" Type="http://schemas.openxmlformats.org/officeDocument/2006/relationships/image" Target="../media/image25.svg"/><Relationship Id="rId4" Type="http://schemas.openxmlformats.org/officeDocument/2006/relationships/image" Target="../media/image120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5" Type="http://schemas.openxmlformats.org/officeDocument/2006/relationships/image" Target="../media/image51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15.png"/><Relationship Id="rId24" Type="http://schemas.openxmlformats.org/officeDocument/2006/relationships/image" Target="../media/image16.png"/><Relationship Id="rId23" Type="http://schemas.openxmlformats.org/officeDocument/2006/relationships/image" Target="../media/image49.svg"/><Relationship Id="rId10" Type="http://schemas.openxmlformats.org/officeDocument/2006/relationships/image" Target="../media/image5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31" Type="http://schemas.openxmlformats.org/officeDocument/2006/relationships/image" Target="../media/image5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svg"/><Relationship Id="rId5" Type="http://schemas.openxmlformats.org/officeDocument/2006/relationships/image" Target="../media/image18.png"/><Relationship Id="rId4" Type="http://schemas.openxmlformats.org/officeDocument/2006/relationships/image" Target="../media/image120.sv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1" Type="http://schemas.openxmlformats.org/officeDocument/2006/relationships/image" Target="../media/image47.svg"/><Relationship Id="rId12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19.svg"/><Relationship Id="rId5" Type="http://schemas.openxmlformats.org/officeDocument/2006/relationships/image" Target="../media/image11.sv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2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9.svg"/><Relationship Id="rId5" Type="http://schemas.openxmlformats.org/officeDocument/2006/relationships/image" Target="../media/image23.png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553807" y="799064"/>
            <a:ext cx="11180384" cy="3897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15000"/>
              </a:lnSpc>
            </a:pPr>
            <a:r>
              <a:rPr lang="ar-DZ" sz="14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مـقــيــاس</a:t>
            </a:r>
            <a:endParaRPr lang="en-US" sz="14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ea typeface="Cranberry"/>
              <a:cs typeface="Arabic Typesetting" panose="03020402040406030203" pitchFamily="66" charset="-78"/>
              <a:sym typeface="Cranberry"/>
            </a:endParaRPr>
          </a:p>
          <a:p>
            <a:pPr lvl="0" algn="ctr" rtl="1">
              <a:lnSpc>
                <a:spcPts val="15000"/>
              </a:lnSpc>
            </a:pPr>
            <a:r>
              <a:rPr lang="ar-DZ" sz="14000" b="1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الــمــقــاولاتــــيــة</a:t>
            </a:r>
            <a:endParaRPr lang="en-US" sz="14000" b="1" dirty="0">
              <a:ln w="1016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abic Typesetting" panose="03020402040406030203" pitchFamily="66" charset="-78"/>
              <a:ea typeface="Cranberry"/>
              <a:cs typeface="Arabic Typesetting" panose="03020402040406030203" pitchFamily="66" charset="-78"/>
              <a:sym typeface="Cranberry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4419600" y="828659"/>
            <a:ext cx="1245452" cy="1159346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2" y="0"/>
                </a:lnTo>
                <a:lnTo>
                  <a:pt x="1245452" y="1159346"/>
                </a:lnTo>
                <a:lnTo>
                  <a:pt x="0" y="11593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473335" y="6175923"/>
            <a:ext cx="13341331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999"/>
              </a:lnSpc>
            </a:pPr>
            <a:endParaRPr lang="en-US" sz="5999" spc="899" dirty="0">
              <a:solidFill>
                <a:srgbClr val="FFFFFF"/>
              </a:solidFill>
              <a:latin typeface="Arabic Typesetting" panose="03020402040406030203" pitchFamily="66" charset="-78"/>
              <a:ea typeface="Cranberry"/>
              <a:cs typeface="Arabic Typesetting" panose="03020402040406030203" pitchFamily="66" charset="-78"/>
              <a:sym typeface="Cranberry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3207281" y="3540738"/>
            <a:ext cx="1070112" cy="1023022"/>
          </a:xfrm>
          <a:custGeom>
            <a:avLst/>
            <a:gdLst/>
            <a:ahLst/>
            <a:cxnLst/>
            <a:rect l="l" t="t" r="r" b="b"/>
            <a:pathLst>
              <a:path w="1245452" h="1159346">
                <a:moveTo>
                  <a:pt x="0" y="0"/>
                </a:moveTo>
                <a:lnTo>
                  <a:pt x="1245451" y="0"/>
                </a:lnTo>
                <a:lnTo>
                  <a:pt x="1245451" y="1159347"/>
                </a:lnTo>
                <a:lnTo>
                  <a:pt x="0" y="11593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7"/>
          <p:cNvSpPr/>
          <p:nvPr/>
        </p:nvSpPr>
        <p:spPr>
          <a:xfrm>
            <a:off x="14734192" y="109014"/>
            <a:ext cx="3652322" cy="4680982"/>
          </a:xfrm>
          <a:custGeom>
            <a:avLst/>
            <a:gdLst/>
            <a:ahLst/>
            <a:cxnLst/>
            <a:rect l="l" t="t" r="r" b="b"/>
            <a:pathLst>
              <a:path w="4864207" h="6681602">
                <a:moveTo>
                  <a:pt x="0" y="0"/>
                </a:moveTo>
                <a:lnTo>
                  <a:pt x="4864207" y="0"/>
                </a:lnTo>
                <a:lnTo>
                  <a:pt x="4864207" y="6681603"/>
                </a:lnTo>
                <a:lnTo>
                  <a:pt x="0" y="66816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7"/>
          <p:cNvSpPr/>
          <p:nvPr/>
        </p:nvSpPr>
        <p:spPr>
          <a:xfrm>
            <a:off x="0" y="0"/>
            <a:ext cx="3553807" cy="3296473"/>
          </a:xfrm>
          <a:custGeom>
            <a:avLst/>
            <a:gdLst/>
            <a:ahLst/>
            <a:cxnLst/>
            <a:rect l="l" t="t" r="r" b="b"/>
            <a:pathLst>
              <a:path w="3159109" h="2778718">
                <a:moveTo>
                  <a:pt x="0" y="0"/>
                </a:moveTo>
                <a:lnTo>
                  <a:pt x="3159109" y="0"/>
                </a:lnTo>
                <a:lnTo>
                  <a:pt x="3159109" y="2778717"/>
                </a:lnTo>
                <a:lnTo>
                  <a:pt x="0" y="27787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6844" b="-6844"/>
            </a:stretch>
          </a:blipFill>
        </p:spPr>
      </p:sp>
      <p:sp>
        <p:nvSpPr>
          <p:cNvPr id="22" name="TextBox 9"/>
          <p:cNvSpPr txBox="1"/>
          <p:nvPr/>
        </p:nvSpPr>
        <p:spPr>
          <a:xfrm>
            <a:off x="8143041" y="9245746"/>
            <a:ext cx="7692407" cy="617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r>
              <a:rPr lang="ar-DZ" sz="4800" b="1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لطلبة السنة الثانية ماستر علم النفس العيادي</a:t>
            </a:r>
            <a:endParaRPr lang="en-US" sz="4800" b="1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Marta Bold"/>
              <a:cs typeface="Marta Bold"/>
            </a:endParaRPr>
          </a:p>
        </p:txBody>
      </p:sp>
      <p:sp>
        <p:nvSpPr>
          <p:cNvPr id="23" name="TextBox 9"/>
          <p:cNvSpPr txBox="1"/>
          <p:nvPr/>
        </p:nvSpPr>
        <p:spPr>
          <a:xfrm>
            <a:off x="5419059" y="6434719"/>
            <a:ext cx="7692407" cy="526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</a:pP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ta Bold"/>
              <a:cs typeface="Marta Bold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41963" y="8140872"/>
            <a:ext cx="7692407" cy="663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4480"/>
              </a:lnSpc>
            </a:pPr>
            <a:r>
              <a:rPr lang="ar-DZ" sz="60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مـــن إعــداد: د. </a:t>
            </a:r>
            <a:r>
              <a:rPr lang="ar-DZ" sz="6000" b="1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قسيلات</a:t>
            </a:r>
            <a:r>
              <a:rPr lang="ar-DZ" sz="60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فتيحة</a:t>
            </a:r>
            <a:endParaRPr lang="en-US" sz="60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rta Bold"/>
              <a:cs typeface="Marta Bold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852158" y="4940688"/>
            <a:ext cx="10165796" cy="247047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1"/>
            <a:r>
              <a:rPr lang="ar-DZ" sz="6600" b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مـحــاضــرة</a:t>
            </a:r>
            <a:r>
              <a:rPr lang="ar-DZ" sz="66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</a:p>
          <a:p>
            <a:pPr algn="ctr" rtl="1">
              <a:lnSpc>
                <a:spcPct val="150000"/>
              </a:lnSpc>
            </a:pPr>
            <a:r>
              <a:rPr lang="ar-DZ" sz="6600" b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</a:t>
            </a:r>
            <a:r>
              <a:rPr lang="ar-DZ" sz="66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الإطار النظري </a:t>
            </a:r>
            <a:r>
              <a:rPr lang="ar-DZ" sz="6600" b="1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للمقاولاتية</a:t>
            </a:r>
            <a:r>
              <a:rPr lang="ar-DZ" sz="6600" b="1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(مدخل </a:t>
            </a:r>
            <a:r>
              <a:rPr lang="ar-DZ" sz="6600" b="1" dirty="0" err="1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للمقاولاتية</a:t>
            </a:r>
            <a:r>
              <a:rPr lang="ar-DZ" sz="6600" b="1" dirty="0" smtClean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) -</a:t>
            </a:r>
            <a:endParaRPr lang="en-US" sz="6600" b="1" dirty="0">
              <a:ln w="0">
                <a:solidFill>
                  <a:srgbClr val="C00000"/>
                </a:solidFill>
              </a:ln>
              <a:solidFill>
                <a:srgbClr val="C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41398" y="565278"/>
            <a:ext cx="16358398" cy="1254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EG" sz="9600" b="1" dirty="0">
                <a:solidFill>
                  <a:srgbClr val="FFF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للتواصل مع الأستاذة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9944801" y="2411937"/>
            <a:ext cx="8343199" cy="7875063"/>
            <a:chOff x="0" y="0"/>
            <a:chExt cx="11124265" cy="10500084"/>
          </a:xfrm>
        </p:grpSpPr>
        <p:grpSp>
          <p:nvGrpSpPr>
            <p:cNvPr id="4" name="Group 4"/>
            <p:cNvGrpSpPr/>
            <p:nvPr/>
          </p:nvGrpSpPr>
          <p:grpSpPr>
            <a:xfrm rot="-278544">
              <a:off x="360106" y="774145"/>
              <a:ext cx="10404052" cy="9320193"/>
              <a:chOff x="0" y="0"/>
              <a:chExt cx="1360656" cy="1218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360656" cy="1218907"/>
              </a:xfrm>
              <a:custGeom>
                <a:avLst/>
                <a:gdLst/>
                <a:ahLst/>
                <a:cxnLst/>
                <a:rect l="l" t="t" r="r" b="b"/>
                <a:pathLst>
                  <a:path w="1360656" h="1218907">
                    <a:moveTo>
                      <a:pt x="0" y="0"/>
                    </a:moveTo>
                    <a:lnTo>
                      <a:pt x="1360656" y="0"/>
                    </a:lnTo>
                    <a:lnTo>
                      <a:pt x="1360656" y="1218907"/>
                    </a:lnTo>
                    <a:lnTo>
                      <a:pt x="0" y="1218907"/>
                    </a:lnTo>
                    <a:close/>
                  </a:path>
                </a:pathLst>
              </a:custGeom>
              <a:solidFill>
                <a:srgbClr val="9EC1CB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19050"/>
                <a:ext cx="1360656" cy="123795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60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897577" y="0"/>
              <a:ext cx="9855261" cy="10150550"/>
            </a:xfrm>
            <a:custGeom>
              <a:avLst/>
              <a:gdLst/>
              <a:ahLst/>
              <a:cxnLst/>
              <a:rect l="l" t="t" r="r" b="b"/>
              <a:pathLst>
                <a:path w="9855261" h="10150550">
                  <a:moveTo>
                    <a:pt x="0" y="0"/>
                  </a:moveTo>
                  <a:lnTo>
                    <a:pt x="9855261" y="0"/>
                  </a:lnTo>
                  <a:lnTo>
                    <a:pt x="9855261" y="10150550"/>
                  </a:lnTo>
                  <a:lnTo>
                    <a:pt x="0" y="101505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8" name="Freeform 8"/>
          <p:cNvSpPr/>
          <p:nvPr/>
        </p:nvSpPr>
        <p:spPr>
          <a:xfrm>
            <a:off x="-294775" y="2579347"/>
            <a:ext cx="10669631" cy="7061356"/>
          </a:xfrm>
          <a:custGeom>
            <a:avLst/>
            <a:gdLst/>
            <a:ahLst/>
            <a:cxnLst/>
            <a:rect l="l" t="t" r="r" b="b"/>
            <a:pathLst>
              <a:path w="10669631" h="7061356">
                <a:moveTo>
                  <a:pt x="0" y="0"/>
                </a:moveTo>
                <a:lnTo>
                  <a:pt x="10669630" y="0"/>
                </a:lnTo>
                <a:lnTo>
                  <a:pt x="10669630" y="7061356"/>
                </a:lnTo>
                <a:lnTo>
                  <a:pt x="0" y="70613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970115" y="2287949"/>
            <a:ext cx="3317885" cy="2370780"/>
          </a:xfrm>
          <a:custGeom>
            <a:avLst/>
            <a:gdLst/>
            <a:ahLst/>
            <a:cxnLst/>
            <a:rect l="l" t="t" r="r" b="b"/>
            <a:pathLst>
              <a:path w="3317885" h="2370780">
                <a:moveTo>
                  <a:pt x="0" y="0"/>
                </a:moveTo>
                <a:lnTo>
                  <a:pt x="3317885" y="0"/>
                </a:lnTo>
                <a:lnTo>
                  <a:pt x="3317885" y="2370780"/>
                </a:lnTo>
                <a:lnTo>
                  <a:pt x="0" y="23707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4133217"/>
            <a:ext cx="2274113" cy="2274113"/>
          </a:xfrm>
          <a:custGeom>
            <a:avLst/>
            <a:gdLst/>
            <a:ahLst/>
            <a:cxnLst/>
            <a:rect l="l" t="t" r="r" b="b"/>
            <a:pathLst>
              <a:path w="2274113" h="2274113">
                <a:moveTo>
                  <a:pt x="0" y="0"/>
                </a:moveTo>
                <a:lnTo>
                  <a:pt x="2274113" y="0"/>
                </a:lnTo>
                <a:lnTo>
                  <a:pt x="2274113" y="2274113"/>
                </a:lnTo>
                <a:lnTo>
                  <a:pt x="0" y="22741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41398" y="5948251"/>
            <a:ext cx="9602410" cy="115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 rtl="1">
              <a:lnSpc>
                <a:spcPts val="10139"/>
              </a:lnSpc>
            </a:pPr>
            <a:r>
              <a:rPr lang="ar-EG" sz="5999" dirty="0">
                <a:solidFill>
                  <a:srgbClr val="034CAD"/>
                </a:solidFill>
                <a:latin typeface="29LT Zarid Display Bold"/>
                <a:ea typeface="29LT Zarid Display Bold"/>
                <a:cs typeface="29LT Zarid Display Bold"/>
                <a:sym typeface="29LT Zarid Display Bold"/>
                <a:rtl/>
              </a:rPr>
              <a:t> </a:t>
            </a:r>
            <a:r>
              <a:rPr lang="en-US" sz="5999" b="1" dirty="0">
                <a:solidFill>
                  <a:srgbClr val="034CAD"/>
                </a:solidFill>
                <a:latin typeface="Times New Roman" panose="02020603050405020304" pitchFamily="18" charset="0"/>
                <a:ea typeface="29LT Zarid Display Bold"/>
                <a:cs typeface="Times New Roman" panose="02020603050405020304" pitchFamily="18" charset="0"/>
                <a:sym typeface="29LT Zarid Display Bold"/>
              </a:rPr>
              <a:t>kecilatfatiha3@yahoo.fr</a:t>
            </a:r>
            <a:r>
              <a:rPr lang="ar-EG" sz="5999" dirty="0" smtClean="0">
                <a:solidFill>
                  <a:srgbClr val="034CAD"/>
                </a:solidFill>
                <a:latin typeface="29LT Zarid Display Bold"/>
                <a:ea typeface="29LT Zarid Display Bold"/>
                <a:cs typeface="29LT Zarid Display Bold"/>
                <a:sym typeface="29LT Zarid Display Bold"/>
                <a:rtl/>
              </a:rPr>
              <a:t> </a:t>
            </a:r>
            <a:endParaRPr lang="ar-EG" sz="5999" dirty="0">
              <a:solidFill>
                <a:srgbClr val="034CAD"/>
              </a:solidFill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pic>
        <p:nvPicPr>
          <p:cNvPr id="21" name="Audio 2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7526000" y="9525000"/>
            <a:ext cx="609600" cy="609600"/>
          </a:xfrm>
          <a:prstGeom prst="rect">
            <a:avLst/>
          </a:prstGeom>
        </p:spPr>
      </p:pic>
      <p:sp>
        <p:nvSpPr>
          <p:cNvPr id="16" name="TextBox 2"/>
          <p:cNvSpPr txBox="1"/>
          <p:nvPr/>
        </p:nvSpPr>
        <p:spPr>
          <a:xfrm>
            <a:off x="-3139159" y="2779133"/>
            <a:ext cx="16358398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9000" b="1" dirty="0" smtClean="0">
                <a:solidFill>
                  <a:srgbClr val="FFFBF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عــبــــر</a:t>
            </a:r>
            <a:endParaRPr lang="ar-EG" sz="9000" b="1" dirty="0">
              <a:solidFill>
                <a:srgbClr val="FFFBF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29LT Zarid Display Bold"/>
              <a:cs typeface="Arabic Typesetting" panose="03020402040406030203" pitchFamily="66" charset="-78"/>
              <a:sym typeface="29LT Zarid Display Bold"/>
              <a:rtl/>
            </a:endParaRPr>
          </a:p>
        </p:txBody>
      </p:sp>
      <p:sp>
        <p:nvSpPr>
          <p:cNvPr id="17" name="TextBox 2"/>
          <p:cNvSpPr txBox="1"/>
          <p:nvPr/>
        </p:nvSpPr>
        <p:spPr>
          <a:xfrm>
            <a:off x="9935959" y="4480913"/>
            <a:ext cx="8961641" cy="58990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9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التواصل المباشر:</a:t>
            </a:r>
          </a:p>
          <a:p>
            <a:pPr algn="ctr" rtl="1">
              <a:lnSpc>
                <a:spcPts val="9180"/>
              </a:lnSpc>
            </a:pPr>
            <a:r>
              <a:rPr lang="ar-DZ" sz="9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يوم</a:t>
            </a:r>
            <a:r>
              <a:rPr lang="fr-FR" sz="9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 </a:t>
            </a:r>
            <a:r>
              <a:rPr lang="ar-DZ" sz="9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 الأحد</a:t>
            </a:r>
          </a:p>
          <a:p>
            <a:pPr algn="ctr" rtl="1">
              <a:lnSpc>
                <a:spcPts val="9180"/>
              </a:lnSpc>
            </a:pPr>
            <a:r>
              <a:rPr lang="ar-DZ" sz="9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بقاعة الأساتذة على الساعة</a:t>
            </a:r>
          </a:p>
          <a:p>
            <a:pPr algn="ctr" rtl="1">
              <a:lnSpc>
                <a:spcPts val="9180"/>
              </a:lnSpc>
            </a:pPr>
            <a:r>
              <a:rPr lang="fr-FR" sz="90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11:30</a:t>
            </a:r>
            <a:endParaRPr lang="ar-EG" sz="9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29LT Zarid Display Bold"/>
              <a:cs typeface="Arabic Typesetting" panose="03020402040406030203" pitchFamily="66" charset="-78"/>
              <a:sym typeface="29LT Zarid Display Bold"/>
              <a:rtl/>
            </a:endParaRPr>
          </a:p>
          <a:p>
            <a:pPr algn="ctr" rtl="1">
              <a:lnSpc>
                <a:spcPts val="9180"/>
              </a:lnSpc>
            </a:pPr>
            <a:r>
              <a:rPr lang="ar-DZ" sz="90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 </a:t>
            </a:r>
            <a:endParaRPr lang="ar-EG" sz="9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29LT Zarid Display Bold"/>
              <a:cs typeface="Arabic Typesetting" panose="03020402040406030203" pitchFamily="66" charset="-78"/>
              <a:sym typeface="29LT Zarid Display Bold"/>
              <a:rtl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20745">
        <p14:warp dir="in"/>
      </p:transition>
    </mc:Choice>
    <mc:Fallback xmlns="">
      <p:transition spd="slow" advTm="207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" grpId="0"/>
      <p:bldP spid="14" grpId="0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ntrepreneur Clipart 10 High Quality JPG Business People Clipart Successful  People Instant Download, Art Illustration,scrapbooking - Etsy Ca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428" y="5069131"/>
            <a:ext cx="3670092" cy="308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10,200+ Entrepreneur Stock Illustrations, Royalty-Free Vector Graphics &amp; Clip  Art - iStock | Small business, Business, Small business ow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5711"/>
            <a:ext cx="3347735" cy="404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223019" y="78540"/>
            <a:ext cx="787689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115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أولا. مــفــهـــوم المقاولاتية</a:t>
            </a:r>
            <a:endParaRPr lang="ar-EG" sz="11500" b="1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sp>
        <p:nvSpPr>
          <p:cNvPr id="30" name="Freeform 10"/>
          <p:cNvSpPr/>
          <p:nvPr/>
        </p:nvSpPr>
        <p:spPr>
          <a:xfrm>
            <a:off x="11689304" y="3965433"/>
            <a:ext cx="6387625" cy="1753693"/>
          </a:xfrm>
          <a:custGeom>
            <a:avLst/>
            <a:gdLst/>
            <a:ahLst/>
            <a:cxnLst/>
            <a:rect l="l" t="t" r="r" b="b"/>
            <a:pathLst>
              <a:path w="6387625" h="1753693">
                <a:moveTo>
                  <a:pt x="0" y="0"/>
                </a:moveTo>
                <a:lnTo>
                  <a:pt x="6387625" y="0"/>
                </a:lnTo>
                <a:lnTo>
                  <a:pt x="6387625" y="1753693"/>
                </a:lnTo>
                <a:lnTo>
                  <a:pt x="0" y="175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1" name="TextBox 13"/>
          <p:cNvSpPr txBox="1"/>
          <p:nvPr/>
        </p:nvSpPr>
        <p:spPr>
          <a:xfrm>
            <a:off x="12013573" y="4294972"/>
            <a:ext cx="593637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spc="99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Hero Bold"/>
                <a:cs typeface="Times New Roman" panose="02020603050405020304" pitchFamily="18" charset="0"/>
                <a:sym typeface="Hero Bold"/>
              </a:rPr>
              <a:t>Entrepreneuriat</a:t>
            </a:r>
            <a:endParaRPr lang="en-US" sz="5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ero Bold"/>
              <a:cs typeface="Times New Roman" panose="02020603050405020304" pitchFamily="18" charset="0"/>
              <a:sym typeface="Hero Bold"/>
            </a:endParaRPr>
          </a:p>
        </p:txBody>
      </p:sp>
      <p:sp>
        <p:nvSpPr>
          <p:cNvPr id="32" name="Freeform 10"/>
          <p:cNvSpPr/>
          <p:nvPr/>
        </p:nvSpPr>
        <p:spPr>
          <a:xfrm>
            <a:off x="535406" y="2439490"/>
            <a:ext cx="6387625" cy="1753693"/>
          </a:xfrm>
          <a:custGeom>
            <a:avLst/>
            <a:gdLst/>
            <a:ahLst/>
            <a:cxnLst/>
            <a:rect l="l" t="t" r="r" b="b"/>
            <a:pathLst>
              <a:path w="6387625" h="1753693">
                <a:moveTo>
                  <a:pt x="0" y="0"/>
                </a:moveTo>
                <a:lnTo>
                  <a:pt x="6387625" y="0"/>
                </a:lnTo>
                <a:lnTo>
                  <a:pt x="6387625" y="1753693"/>
                </a:lnTo>
                <a:lnTo>
                  <a:pt x="0" y="175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3" name="TextBox 13"/>
          <p:cNvSpPr txBox="1"/>
          <p:nvPr/>
        </p:nvSpPr>
        <p:spPr>
          <a:xfrm>
            <a:off x="859675" y="2769029"/>
            <a:ext cx="593637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dirty="0" smtClean="0">
                <a:ln w="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Hero Bold"/>
                <a:cs typeface="Times New Roman" panose="02020603050405020304" pitchFamily="18" charset="0"/>
                <a:sym typeface="Hero Bold"/>
              </a:rPr>
              <a:t>Entrepreneurship</a:t>
            </a:r>
            <a:endParaRPr lang="en-US" sz="5400" b="1" dirty="0">
              <a:ln w="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Hero Bold"/>
              <a:cs typeface="Times New Roman" panose="02020603050405020304" pitchFamily="18" charset="0"/>
              <a:sym typeface="Hero Bold"/>
            </a:endParaRPr>
          </a:p>
        </p:txBody>
      </p:sp>
      <p:sp>
        <p:nvSpPr>
          <p:cNvPr id="34" name="Freeform 22"/>
          <p:cNvSpPr/>
          <p:nvPr/>
        </p:nvSpPr>
        <p:spPr>
          <a:xfrm flipH="1">
            <a:off x="2819400" y="530254"/>
            <a:ext cx="1493801" cy="423696"/>
          </a:xfrm>
          <a:custGeom>
            <a:avLst/>
            <a:gdLst/>
            <a:ahLst/>
            <a:cxnLst/>
            <a:rect l="l" t="t" r="r" b="b"/>
            <a:pathLst>
              <a:path w="1493801" h="423696">
                <a:moveTo>
                  <a:pt x="1493801" y="0"/>
                </a:moveTo>
                <a:lnTo>
                  <a:pt x="0" y="0"/>
                </a:lnTo>
                <a:lnTo>
                  <a:pt x="0" y="423697"/>
                </a:lnTo>
                <a:lnTo>
                  <a:pt x="1493801" y="423697"/>
                </a:lnTo>
                <a:lnTo>
                  <a:pt x="1493801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23"/>
          <p:cNvSpPr/>
          <p:nvPr/>
        </p:nvSpPr>
        <p:spPr>
          <a:xfrm>
            <a:off x="14127199" y="530254"/>
            <a:ext cx="1493801" cy="423696"/>
          </a:xfrm>
          <a:custGeom>
            <a:avLst/>
            <a:gdLst/>
            <a:ahLst/>
            <a:cxnLst/>
            <a:rect l="l" t="t" r="r" b="b"/>
            <a:pathLst>
              <a:path w="1493801" h="423696">
                <a:moveTo>
                  <a:pt x="0" y="0"/>
                </a:moveTo>
                <a:lnTo>
                  <a:pt x="1493801" y="0"/>
                </a:lnTo>
                <a:lnTo>
                  <a:pt x="1493801" y="423697"/>
                </a:lnTo>
                <a:lnTo>
                  <a:pt x="0" y="4236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11"/>
          <p:cNvSpPr/>
          <p:nvPr/>
        </p:nvSpPr>
        <p:spPr>
          <a:xfrm>
            <a:off x="-18202" y="1257300"/>
            <a:ext cx="1683883" cy="1599689"/>
          </a:xfrm>
          <a:custGeom>
            <a:avLst/>
            <a:gdLst/>
            <a:ahLst/>
            <a:cxnLst/>
            <a:rect l="l" t="t" r="r" b="b"/>
            <a:pathLst>
              <a:path w="1683883" h="1599689">
                <a:moveTo>
                  <a:pt x="0" y="0"/>
                </a:moveTo>
                <a:lnTo>
                  <a:pt x="1683883" y="0"/>
                </a:lnTo>
                <a:lnTo>
                  <a:pt x="1683883" y="1599689"/>
                </a:lnTo>
                <a:lnTo>
                  <a:pt x="0" y="15996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37" name="TextBox 12"/>
          <p:cNvSpPr txBox="1"/>
          <p:nvPr/>
        </p:nvSpPr>
        <p:spPr>
          <a:xfrm>
            <a:off x="-39859" y="1922080"/>
            <a:ext cx="1661418" cy="53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b="1" u="none" strike="noStrike" spc="5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ranberry"/>
                <a:cs typeface="Times New Roman" panose="02020603050405020304" pitchFamily="18" charset="0"/>
                <a:sym typeface="Cranberry"/>
              </a:rPr>
              <a:t>1</a:t>
            </a:r>
          </a:p>
        </p:txBody>
      </p:sp>
      <p:sp>
        <p:nvSpPr>
          <p:cNvPr id="38" name="Freeform 10"/>
          <p:cNvSpPr/>
          <p:nvPr/>
        </p:nvSpPr>
        <p:spPr>
          <a:xfrm>
            <a:off x="6395015" y="8054964"/>
            <a:ext cx="6387625" cy="1753693"/>
          </a:xfrm>
          <a:custGeom>
            <a:avLst/>
            <a:gdLst/>
            <a:ahLst/>
            <a:cxnLst/>
            <a:rect l="l" t="t" r="r" b="b"/>
            <a:pathLst>
              <a:path w="6387625" h="1753693">
                <a:moveTo>
                  <a:pt x="0" y="0"/>
                </a:moveTo>
                <a:lnTo>
                  <a:pt x="6387625" y="0"/>
                </a:lnTo>
                <a:lnTo>
                  <a:pt x="6387625" y="1753693"/>
                </a:lnTo>
                <a:lnTo>
                  <a:pt x="0" y="1753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9" name="TextBox 13"/>
          <p:cNvSpPr txBox="1"/>
          <p:nvPr/>
        </p:nvSpPr>
        <p:spPr>
          <a:xfrm>
            <a:off x="7163544" y="8364264"/>
            <a:ext cx="593637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6000" b="1" spc="99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ea typeface="Hero Bold"/>
                <a:cs typeface="Times New Roman" panose="02020603050405020304" pitchFamily="18" charset="0"/>
                <a:sym typeface="Hero Bold"/>
              </a:rPr>
              <a:t>Entrepreneur</a:t>
            </a:r>
            <a:endParaRPr lang="en-US" sz="5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Hero Bold"/>
              <a:cs typeface="Times New Roman" panose="02020603050405020304" pitchFamily="18" charset="0"/>
              <a:sym typeface="Hero Bold"/>
            </a:endParaRPr>
          </a:p>
        </p:txBody>
      </p:sp>
      <p:sp>
        <p:nvSpPr>
          <p:cNvPr id="40" name="Freeform 11"/>
          <p:cNvSpPr/>
          <p:nvPr/>
        </p:nvSpPr>
        <p:spPr>
          <a:xfrm>
            <a:off x="5955276" y="7036581"/>
            <a:ext cx="1683883" cy="1599689"/>
          </a:xfrm>
          <a:custGeom>
            <a:avLst/>
            <a:gdLst/>
            <a:ahLst/>
            <a:cxnLst/>
            <a:rect l="l" t="t" r="r" b="b"/>
            <a:pathLst>
              <a:path w="1683883" h="1599689">
                <a:moveTo>
                  <a:pt x="0" y="0"/>
                </a:moveTo>
                <a:lnTo>
                  <a:pt x="1683883" y="0"/>
                </a:lnTo>
                <a:lnTo>
                  <a:pt x="1683883" y="1599689"/>
                </a:lnTo>
                <a:lnTo>
                  <a:pt x="0" y="15996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1" name="TextBox 12"/>
          <p:cNvSpPr txBox="1"/>
          <p:nvPr/>
        </p:nvSpPr>
        <p:spPr>
          <a:xfrm>
            <a:off x="5933619" y="7701361"/>
            <a:ext cx="1661418" cy="53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b="1" u="none" strike="noStrike" spc="5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ranberry"/>
                <a:cs typeface="Times New Roman" panose="02020603050405020304" pitchFamily="18" charset="0"/>
                <a:sym typeface="Cranberry"/>
              </a:rPr>
              <a:t>3</a:t>
            </a:r>
            <a:endParaRPr lang="en-US" sz="5000" b="1" u="none" strike="noStrike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Cranberry"/>
              <a:cs typeface="Times New Roman" panose="02020603050405020304" pitchFamily="18" charset="0"/>
              <a:sym typeface="Cranberry"/>
            </a:endParaRPr>
          </a:p>
        </p:txBody>
      </p:sp>
      <p:sp>
        <p:nvSpPr>
          <p:cNvPr id="42" name="Freeform 11"/>
          <p:cNvSpPr/>
          <p:nvPr/>
        </p:nvSpPr>
        <p:spPr>
          <a:xfrm>
            <a:off x="11409074" y="2971114"/>
            <a:ext cx="1683883" cy="1599689"/>
          </a:xfrm>
          <a:custGeom>
            <a:avLst/>
            <a:gdLst/>
            <a:ahLst/>
            <a:cxnLst/>
            <a:rect l="l" t="t" r="r" b="b"/>
            <a:pathLst>
              <a:path w="1683883" h="1599689">
                <a:moveTo>
                  <a:pt x="0" y="0"/>
                </a:moveTo>
                <a:lnTo>
                  <a:pt x="1683883" y="0"/>
                </a:lnTo>
                <a:lnTo>
                  <a:pt x="1683883" y="1599689"/>
                </a:lnTo>
                <a:lnTo>
                  <a:pt x="0" y="159968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43" name="TextBox 12"/>
          <p:cNvSpPr txBox="1"/>
          <p:nvPr/>
        </p:nvSpPr>
        <p:spPr>
          <a:xfrm>
            <a:off x="11387417" y="3635894"/>
            <a:ext cx="1661418" cy="535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4000"/>
              </a:lnSpc>
              <a:spcBef>
                <a:spcPct val="0"/>
              </a:spcBef>
            </a:pPr>
            <a:r>
              <a:rPr lang="en-US" sz="5000" b="1" u="none" strike="noStrike" spc="50" dirty="0" smtClean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ea typeface="Cranberry"/>
                <a:cs typeface="Times New Roman" panose="02020603050405020304" pitchFamily="18" charset="0"/>
                <a:sym typeface="Cranberry"/>
              </a:rPr>
              <a:t>2</a:t>
            </a:r>
            <a:endParaRPr lang="en-US" sz="5000" b="1" u="none" strike="noStrike" spc="5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ea typeface="Cranberry"/>
              <a:cs typeface="Times New Roman" panose="02020603050405020304" pitchFamily="18" charset="0"/>
              <a:sym typeface="Cranberry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44867" y="4526805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المبادرة</a:t>
            </a:r>
          </a:p>
        </p:txBody>
      </p:sp>
      <p:sp>
        <p:nvSpPr>
          <p:cNvPr id="47" name="Flèche courbée vers la gauche 46"/>
          <p:cNvSpPr/>
          <p:nvPr/>
        </p:nvSpPr>
        <p:spPr>
          <a:xfrm>
            <a:off x="5223019" y="4354722"/>
            <a:ext cx="1038314" cy="109321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209" y="5719126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الريادة</a:t>
            </a:r>
          </a:p>
        </p:txBody>
      </p:sp>
      <p:sp>
        <p:nvSpPr>
          <p:cNvPr id="49" name="Rectangle 48"/>
          <p:cNvSpPr/>
          <p:nvPr/>
        </p:nvSpPr>
        <p:spPr>
          <a:xfrm>
            <a:off x="-858451" y="7110461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الإنشاء</a:t>
            </a:r>
          </a:p>
        </p:txBody>
      </p:sp>
      <p:sp>
        <p:nvSpPr>
          <p:cNvPr id="50" name="Rectangle 49"/>
          <p:cNvSpPr/>
          <p:nvPr/>
        </p:nvSpPr>
        <p:spPr>
          <a:xfrm>
            <a:off x="-1878851" y="8141078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29LT Zarid Display Bold"/>
                <a:cs typeface="Arabic Typesetting" panose="03020402040406030203" pitchFamily="66" charset="-78"/>
                <a:sym typeface="29LT Zarid Display Bold"/>
                <a:rtl/>
              </a:rPr>
              <a:t>العمل الحر</a:t>
            </a:r>
            <a:endParaRPr lang="ar-EG" sz="72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sp>
        <p:nvSpPr>
          <p:cNvPr id="51" name="Flèche courbée vers la gauche 50"/>
          <p:cNvSpPr/>
          <p:nvPr/>
        </p:nvSpPr>
        <p:spPr>
          <a:xfrm>
            <a:off x="4262947" y="5635768"/>
            <a:ext cx="1038314" cy="109321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Flèche courbée vers la gauche 51"/>
          <p:cNvSpPr/>
          <p:nvPr/>
        </p:nvSpPr>
        <p:spPr>
          <a:xfrm>
            <a:off x="3537631" y="6948757"/>
            <a:ext cx="1038314" cy="109321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3" name="Flèche courbée vers la gauche 52"/>
          <p:cNvSpPr/>
          <p:nvPr/>
        </p:nvSpPr>
        <p:spPr>
          <a:xfrm>
            <a:off x="2789548" y="8194376"/>
            <a:ext cx="1038314" cy="1093218"/>
          </a:xfrm>
          <a:prstGeom prst="curved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3607313" y="2057144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المقاولاتية</a:t>
            </a:r>
          </a:p>
        </p:txBody>
      </p:sp>
      <p:sp>
        <p:nvSpPr>
          <p:cNvPr id="55" name="Flèche vers le bas 54"/>
          <p:cNvSpPr/>
          <p:nvPr/>
        </p:nvSpPr>
        <p:spPr>
          <a:xfrm rot="16200000">
            <a:off x="13296493" y="8141889"/>
            <a:ext cx="948168" cy="186430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Virage 55"/>
          <p:cNvSpPr/>
          <p:nvPr/>
        </p:nvSpPr>
        <p:spPr>
          <a:xfrm>
            <a:off x="14605059" y="2374577"/>
            <a:ext cx="1219200" cy="1473009"/>
          </a:xfrm>
          <a:prstGeom prst="ben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2721671" y="8478816"/>
            <a:ext cx="6451969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72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المقاول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7" grpId="0"/>
      <p:bldP spid="39" grpId="0"/>
      <p:bldP spid="41" grpId="0"/>
      <p:bldP spid="43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 animBg="1"/>
      <p:bldP spid="53" grpId="0" animBg="1"/>
      <p:bldP spid="54" grpId="0"/>
      <p:bldP spid="55" grpId="0" animBg="1"/>
      <p:bldP spid="56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2976" y="-4005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04255" y="5203255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7" y="9340434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265776" y="148895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270940" y="171792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 flipV="1">
            <a:off x="15468600" y="7525973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1120046" y="2095500"/>
            <a:ext cx="6814049" cy="7206087"/>
            <a:chOff x="0" y="0"/>
            <a:chExt cx="1500952" cy="146765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00952" cy="1467653"/>
            </a:xfrm>
            <a:custGeom>
              <a:avLst/>
              <a:gdLst/>
              <a:ahLst/>
              <a:cxnLst/>
              <a:rect l="l" t="t" r="r" b="b"/>
              <a:pathLst>
                <a:path w="1500952" h="1467653">
                  <a:moveTo>
                    <a:pt x="69934" y="0"/>
                  </a:moveTo>
                  <a:lnTo>
                    <a:pt x="1431018" y="0"/>
                  </a:lnTo>
                  <a:cubicBezTo>
                    <a:pt x="1469641" y="0"/>
                    <a:pt x="1500952" y="31311"/>
                    <a:pt x="1500952" y="69934"/>
                  </a:cubicBezTo>
                  <a:lnTo>
                    <a:pt x="1500952" y="1397719"/>
                  </a:lnTo>
                  <a:cubicBezTo>
                    <a:pt x="1500952" y="1436343"/>
                    <a:pt x="1469641" y="1467653"/>
                    <a:pt x="1431018" y="1467653"/>
                  </a:cubicBezTo>
                  <a:lnTo>
                    <a:pt x="69934" y="1467653"/>
                  </a:lnTo>
                  <a:cubicBezTo>
                    <a:pt x="31311" y="1467653"/>
                    <a:pt x="0" y="1436343"/>
                    <a:pt x="0" y="1397719"/>
                  </a:cubicBezTo>
                  <a:lnTo>
                    <a:pt x="0" y="69934"/>
                  </a:lnTo>
                  <a:cubicBezTo>
                    <a:pt x="0" y="31311"/>
                    <a:pt x="31311" y="0"/>
                    <a:pt x="69934" y="0"/>
                  </a:cubicBezTo>
                  <a:close/>
                </a:path>
              </a:pathLst>
            </a:custGeom>
            <a:solidFill>
              <a:srgbClr val="F6C6FA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1500952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76200" y="2602797"/>
            <a:ext cx="1738351" cy="1584795"/>
          </a:xfrm>
          <a:custGeom>
            <a:avLst/>
            <a:gdLst/>
            <a:ahLst/>
            <a:cxnLst/>
            <a:rect l="l" t="t" r="r" b="b"/>
            <a:pathLst>
              <a:path w="1668205" h="1584795">
                <a:moveTo>
                  <a:pt x="0" y="0"/>
                </a:moveTo>
                <a:lnTo>
                  <a:pt x="1668205" y="0"/>
                </a:lnTo>
                <a:lnTo>
                  <a:pt x="1668205" y="1584795"/>
                </a:lnTo>
                <a:lnTo>
                  <a:pt x="0" y="1584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6200" y="3123912"/>
            <a:ext cx="1715160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3962"/>
              </a:lnSpc>
              <a:spcBef>
                <a:spcPct val="0"/>
              </a:spcBef>
            </a:pPr>
            <a:r>
              <a:rPr lang="en-US" sz="4953" u="none" strike="noStrike">
                <a:solidFill>
                  <a:srgbClr val="FFFFFF"/>
                </a:solidFill>
                <a:latin typeface="Cranberry"/>
                <a:ea typeface="Cranberry"/>
                <a:cs typeface="Cranberry"/>
                <a:sym typeface="Cranberry"/>
              </a:rPr>
              <a:t>1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744405" y="2095500"/>
            <a:ext cx="6578163" cy="7206086"/>
            <a:chOff x="0" y="0"/>
            <a:chExt cx="812800" cy="95814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958144"/>
            </a:xfrm>
            <a:custGeom>
              <a:avLst/>
              <a:gdLst/>
              <a:ahLst/>
              <a:cxnLst/>
              <a:rect l="l" t="t" r="r" b="b"/>
              <a:pathLst>
                <a:path w="812800" h="958144">
                  <a:moveTo>
                    <a:pt x="0" y="0"/>
                  </a:moveTo>
                  <a:lnTo>
                    <a:pt x="812800" y="0"/>
                  </a:lnTo>
                  <a:lnTo>
                    <a:pt x="812800" y="958144"/>
                  </a:lnTo>
                  <a:lnTo>
                    <a:pt x="0" y="958144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996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4276702" y="3103194"/>
            <a:ext cx="4045866" cy="423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endParaRPr lang="en-US" sz="3000" spc="90" dirty="0">
              <a:solidFill>
                <a:srgbClr val="000000"/>
              </a:solidFill>
              <a:latin typeface="Hero Bold"/>
              <a:ea typeface="Hero Bold"/>
              <a:cs typeface="Hero Bold"/>
              <a:sym typeface="Hero Bold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940991" y="-53402"/>
            <a:ext cx="6451969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96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 الاصطلاح </a:t>
            </a:r>
            <a:endParaRPr lang="ar-EG" sz="9600" b="1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41872" y="1796967"/>
            <a:ext cx="6431486" cy="7504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DZ" sz="66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</a:t>
            </a:r>
            <a:r>
              <a:rPr lang="ar-DZ" sz="6600" b="1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sz="6600" b="1" dirty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جان بابتيست ساي </a:t>
            </a:r>
          </a:p>
          <a:p>
            <a:pPr algn="ctr" rtl="1">
              <a:lnSpc>
                <a:spcPts val="9180"/>
              </a:lnSpc>
            </a:pPr>
            <a:r>
              <a:rPr lang="fr-FR" sz="6600" b="1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Jean Baptiste</a:t>
            </a:r>
            <a:r>
              <a:rPr lang="fr-FR" sz="6600" b="1" dirty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Say</a:t>
            </a:r>
            <a:r>
              <a:rPr lang="ar-DZ" sz="6600" b="1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</a:p>
          <a:p>
            <a:pPr algn="ctr" rtl="1">
              <a:lnSpc>
                <a:spcPct val="150000"/>
              </a:lnSpc>
            </a:pPr>
            <a:r>
              <a:rPr lang="ar-DZ" sz="66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"تلك العملية التي </a:t>
            </a:r>
            <a:r>
              <a:rPr lang="ar-DZ" sz="66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تنقل انتاجية وربحية الموارد من مستوى منخفض </a:t>
            </a:r>
            <a:r>
              <a:rPr lang="ar-DZ" sz="66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إلى مستوى مرتفع"</a:t>
            </a:r>
            <a:endParaRPr lang="ar-EG" sz="6600" dirty="0">
              <a:ln w="0">
                <a:solidFill>
                  <a:schemeClr val="tx1"/>
                </a:solidFill>
              </a:ln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grpSp>
        <p:nvGrpSpPr>
          <p:cNvPr id="30" name="Group 10"/>
          <p:cNvGrpSpPr/>
          <p:nvPr/>
        </p:nvGrpSpPr>
        <p:grpSpPr>
          <a:xfrm>
            <a:off x="9681791" y="2128413"/>
            <a:ext cx="6846366" cy="7206087"/>
            <a:chOff x="0" y="0"/>
            <a:chExt cx="1500952" cy="1467653"/>
          </a:xfrm>
        </p:grpSpPr>
        <p:sp>
          <p:nvSpPr>
            <p:cNvPr id="31" name="Freeform 11"/>
            <p:cNvSpPr/>
            <p:nvPr/>
          </p:nvSpPr>
          <p:spPr>
            <a:xfrm>
              <a:off x="0" y="0"/>
              <a:ext cx="1500952" cy="1467653"/>
            </a:xfrm>
            <a:custGeom>
              <a:avLst/>
              <a:gdLst/>
              <a:ahLst/>
              <a:cxnLst/>
              <a:rect l="l" t="t" r="r" b="b"/>
              <a:pathLst>
                <a:path w="1500952" h="1467653">
                  <a:moveTo>
                    <a:pt x="69934" y="0"/>
                  </a:moveTo>
                  <a:lnTo>
                    <a:pt x="1431018" y="0"/>
                  </a:lnTo>
                  <a:cubicBezTo>
                    <a:pt x="1469641" y="0"/>
                    <a:pt x="1500952" y="31311"/>
                    <a:pt x="1500952" y="69934"/>
                  </a:cubicBezTo>
                  <a:lnTo>
                    <a:pt x="1500952" y="1397719"/>
                  </a:lnTo>
                  <a:cubicBezTo>
                    <a:pt x="1500952" y="1436343"/>
                    <a:pt x="1469641" y="1467653"/>
                    <a:pt x="1431018" y="1467653"/>
                  </a:cubicBezTo>
                  <a:lnTo>
                    <a:pt x="69934" y="1467653"/>
                  </a:lnTo>
                  <a:cubicBezTo>
                    <a:pt x="31311" y="1467653"/>
                    <a:pt x="0" y="1436343"/>
                    <a:pt x="0" y="1397719"/>
                  </a:cubicBezTo>
                  <a:lnTo>
                    <a:pt x="0" y="69934"/>
                  </a:lnTo>
                  <a:cubicBezTo>
                    <a:pt x="0" y="31311"/>
                    <a:pt x="31311" y="0"/>
                    <a:pt x="69934" y="0"/>
                  </a:cubicBezTo>
                  <a:close/>
                </a:path>
              </a:pathLst>
            </a:custGeom>
            <a:solidFill>
              <a:srgbClr val="F6C6FA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32" name="TextBox 12"/>
            <p:cNvSpPr txBox="1"/>
            <p:nvPr/>
          </p:nvSpPr>
          <p:spPr>
            <a:xfrm>
              <a:off x="0" y="-38100"/>
              <a:ext cx="1500952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3" name="Freeform 13"/>
          <p:cNvSpPr/>
          <p:nvPr/>
        </p:nvSpPr>
        <p:spPr>
          <a:xfrm>
            <a:off x="8686800" y="2635710"/>
            <a:ext cx="1668205" cy="1584795"/>
          </a:xfrm>
          <a:custGeom>
            <a:avLst/>
            <a:gdLst/>
            <a:ahLst/>
            <a:cxnLst/>
            <a:rect l="l" t="t" r="r" b="b"/>
            <a:pathLst>
              <a:path w="1668205" h="1584795">
                <a:moveTo>
                  <a:pt x="0" y="0"/>
                </a:moveTo>
                <a:lnTo>
                  <a:pt x="1668205" y="0"/>
                </a:lnTo>
                <a:lnTo>
                  <a:pt x="1668205" y="1584795"/>
                </a:lnTo>
                <a:lnTo>
                  <a:pt x="0" y="15847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14"/>
          <p:cNvSpPr txBox="1"/>
          <p:nvPr/>
        </p:nvSpPr>
        <p:spPr>
          <a:xfrm>
            <a:off x="8686800" y="3156825"/>
            <a:ext cx="164594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3962"/>
              </a:lnSpc>
              <a:spcBef>
                <a:spcPct val="0"/>
              </a:spcBef>
            </a:pPr>
            <a:r>
              <a:rPr lang="en-US" sz="4953" u="none" strike="noStrike" dirty="0" smtClean="0">
                <a:solidFill>
                  <a:srgbClr val="FFFFFF"/>
                </a:solidFill>
                <a:latin typeface="Cranberry"/>
                <a:ea typeface="Cranberry"/>
                <a:cs typeface="Cranberry"/>
                <a:sym typeface="Cranberry"/>
              </a:rPr>
              <a:t>2</a:t>
            </a:r>
            <a:endParaRPr lang="en-US" sz="4953" u="none" strike="noStrike" dirty="0">
              <a:solidFill>
                <a:srgbClr val="FFFFFF"/>
              </a:solidFill>
              <a:latin typeface="Cranberry"/>
              <a:ea typeface="Cranberry"/>
              <a:cs typeface="Cranberry"/>
              <a:sym typeface="Cranberry"/>
            </a:endParaRPr>
          </a:p>
        </p:txBody>
      </p:sp>
      <p:grpSp>
        <p:nvGrpSpPr>
          <p:cNvPr id="35" name="Group 15"/>
          <p:cNvGrpSpPr/>
          <p:nvPr/>
        </p:nvGrpSpPr>
        <p:grpSpPr>
          <a:xfrm>
            <a:off x="10199398" y="2128413"/>
            <a:ext cx="7372606" cy="7206086"/>
            <a:chOff x="0" y="0"/>
            <a:chExt cx="812800" cy="958144"/>
          </a:xfrm>
        </p:grpSpPr>
        <p:sp>
          <p:nvSpPr>
            <p:cNvPr id="36" name="Freeform 16"/>
            <p:cNvSpPr/>
            <p:nvPr/>
          </p:nvSpPr>
          <p:spPr>
            <a:xfrm>
              <a:off x="0" y="0"/>
              <a:ext cx="812800" cy="958144"/>
            </a:xfrm>
            <a:custGeom>
              <a:avLst/>
              <a:gdLst/>
              <a:ahLst/>
              <a:cxnLst/>
              <a:rect l="l" t="t" r="r" b="b"/>
              <a:pathLst>
                <a:path w="812800" h="958144">
                  <a:moveTo>
                    <a:pt x="0" y="0"/>
                  </a:moveTo>
                  <a:lnTo>
                    <a:pt x="812800" y="0"/>
                  </a:lnTo>
                  <a:lnTo>
                    <a:pt x="812800" y="958144"/>
                  </a:lnTo>
                  <a:lnTo>
                    <a:pt x="0" y="958144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7" name="TextBox 17"/>
            <p:cNvSpPr txBox="1"/>
            <p:nvPr/>
          </p:nvSpPr>
          <p:spPr>
            <a:xfrm>
              <a:off x="0" y="-38100"/>
              <a:ext cx="812800" cy="9962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8" name="Rectangle 37"/>
          <p:cNvSpPr/>
          <p:nvPr/>
        </p:nvSpPr>
        <p:spPr>
          <a:xfrm>
            <a:off x="10156108" y="1829880"/>
            <a:ext cx="7348492" cy="7502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ar-DZ" sz="66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تعريف</a:t>
            </a:r>
            <a:r>
              <a:rPr lang="ar-DZ" sz="6600" b="1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sz="6600" b="1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بيتر دراكر</a:t>
            </a:r>
            <a:endParaRPr lang="ar-DZ" sz="6600" b="1" dirty="0">
              <a:ln w="0">
                <a:solidFill>
                  <a:schemeClr val="accent4"/>
                </a:solidFill>
              </a:ln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 rtl="1">
              <a:lnSpc>
                <a:spcPct val="150000"/>
              </a:lnSpc>
            </a:pPr>
            <a:r>
              <a:rPr lang="fr-FR" sz="6600" b="1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Peter Ferdinand Drucker</a:t>
            </a:r>
            <a:r>
              <a:rPr lang="ar-DZ" sz="6600" b="1" dirty="0" smtClean="0">
                <a:ln w="0">
                  <a:solidFill>
                    <a:schemeClr val="accent4"/>
                  </a:solidFill>
                </a:ln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</a:p>
          <a:p>
            <a:pPr algn="ctr" rtl="1">
              <a:lnSpc>
                <a:spcPct val="150000"/>
              </a:lnSpc>
            </a:pPr>
            <a:r>
              <a:rPr lang="ar-DZ" sz="63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"</a:t>
            </a:r>
            <a:r>
              <a:rPr lang="ar-DZ" sz="63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DZ" sz="63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فعل الابداع المتضمن النظر للتغيير </a:t>
            </a:r>
            <a:r>
              <a:rPr lang="ar-DZ" sz="63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على </a:t>
            </a:r>
            <a:r>
              <a:rPr lang="ar-DZ" sz="63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أ</a:t>
            </a:r>
            <a:r>
              <a:rPr lang="ar-DZ" sz="63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نه </a:t>
            </a:r>
            <a:r>
              <a:rPr lang="ar-DZ" sz="6300" dirty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فرصة العطاء للموارد المتاحة في الفترة الحالية، والقدرة على خلق قيمة </a:t>
            </a:r>
            <a:r>
              <a:rPr lang="ar-DZ" sz="6300" dirty="0" smtClean="0">
                <a:ln w="0">
                  <a:solidFill>
                    <a:schemeClr val="tx1"/>
                  </a:solidFill>
                </a:ln>
                <a:latin typeface="Arabic Typesetting" panose="03020402040406030203" pitchFamily="66" charset="-78"/>
                <a:cs typeface="Arabic Typesetting" panose="03020402040406030203" pitchFamily="66" charset="-78"/>
              </a:rPr>
              <a:t>جديدة"</a:t>
            </a:r>
            <a:endParaRPr lang="ar-EG" sz="6300" dirty="0">
              <a:ln w="0">
                <a:solidFill>
                  <a:schemeClr val="tx1"/>
                </a:solidFill>
              </a:ln>
              <a:latin typeface="Arabic Typesetting" panose="03020402040406030203" pitchFamily="66" charset="-78"/>
              <a:ea typeface="29LT Zarid Display Bold"/>
              <a:cs typeface="Arabic Typesetting" panose="03020402040406030203" pitchFamily="66" charset="-78"/>
              <a:sym typeface="29LT Zarid Display Bold"/>
              <a:rt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9" grpId="0"/>
      <p:bldP spid="34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4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732486" y="878405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14265776" y="595231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685800" y="4041597"/>
            <a:ext cx="3532197" cy="3860038"/>
            <a:chOff x="0" y="0"/>
            <a:chExt cx="812800" cy="74367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85800" y="2722548"/>
            <a:ext cx="3532197" cy="1101073"/>
            <a:chOff x="0" y="0"/>
            <a:chExt cx="812800" cy="21213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6" name="Rectangle 35"/>
          <p:cNvSpPr/>
          <p:nvPr/>
        </p:nvSpPr>
        <p:spPr>
          <a:xfrm>
            <a:off x="5915374" y="179553"/>
            <a:ext cx="6451969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9600" b="1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بناء على ما سبق</a:t>
            </a:r>
            <a:endParaRPr lang="ar-EG" sz="9600" b="1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828730" y="4639173"/>
            <a:ext cx="31560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1000"/>
              </a:spcAft>
            </a:pPr>
            <a:r>
              <a:rPr lang="ar-DZ" sz="4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يدعم </a:t>
            </a:r>
            <a:r>
              <a:rPr lang="ar-DZ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الشباب نحو التوجه إلى العمل الحر</a:t>
            </a:r>
            <a:endParaRPr lang="fr-FR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49691" y="2905865"/>
            <a:ext cx="2935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4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المقاولاتية </a:t>
            </a:r>
            <a:r>
              <a:rPr lang="ar-DZ" sz="44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نشاط</a:t>
            </a:r>
            <a:endParaRPr lang="fr-FR" sz="4400" b="1" dirty="0"/>
          </a:p>
        </p:txBody>
      </p:sp>
      <p:grpSp>
        <p:nvGrpSpPr>
          <p:cNvPr id="39" name="Group 10"/>
          <p:cNvGrpSpPr/>
          <p:nvPr/>
        </p:nvGrpSpPr>
        <p:grpSpPr>
          <a:xfrm>
            <a:off x="4953000" y="4024149"/>
            <a:ext cx="3532197" cy="3860038"/>
            <a:chOff x="0" y="0"/>
            <a:chExt cx="812800" cy="743678"/>
          </a:xfrm>
        </p:grpSpPr>
        <p:sp>
          <p:nvSpPr>
            <p:cNvPr id="40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22"/>
          <p:cNvGrpSpPr/>
          <p:nvPr/>
        </p:nvGrpSpPr>
        <p:grpSpPr>
          <a:xfrm>
            <a:off x="4953000" y="2705100"/>
            <a:ext cx="3532197" cy="1101073"/>
            <a:chOff x="0" y="0"/>
            <a:chExt cx="812800" cy="212133"/>
          </a:xfrm>
        </p:grpSpPr>
        <p:sp>
          <p:nvSpPr>
            <p:cNvPr id="43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5" name="Rectangle 44"/>
          <p:cNvSpPr/>
          <p:nvPr/>
        </p:nvSpPr>
        <p:spPr>
          <a:xfrm>
            <a:off x="5095930" y="4621725"/>
            <a:ext cx="31560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1000"/>
              </a:spcAft>
            </a:pPr>
            <a:r>
              <a:rPr lang="ar-DZ" sz="44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يتمثل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في السعي نحو الابتكار</a:t>
            </a:r>
            <a:endParaRPr lang="fr-FR" sz="4400" dirty="0">
              <a:ln>
                <a:solidFill>
                  <a:schemeClr val="tx1"/>
                </a:solidFill>
              </a:ln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316891" y="2888417"/>
            <a:ext cx="2935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4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المقاولاتية </a:t>
            </a:r>
            <a:r>
              <a:rPr lang="ar-DZ" sz="44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نشاط</a:t>
            </a:r>
            <a:endParaRPr lang="fr-FR" sz="4400" b="1" dirty="0"/>
          </a:p>
        </p:txBody>
      </p:sp>
      <p:sp>
        <p:nvSpPr>
          <p:cNvPr id="33" name="Freeform 33"/>
          <p:cNvSpPr/>
          <p:nvPr/>
        </p:nvSpPr>
        <p:spPr>
          <a:xfrm>
            <a:off x="3973494" y="3540181"/>
            <a:ext cx="1127351" cy="1222320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47" name="Group 10"/>
          <p:cNvGrpSpPr/>
          <p:nvPr/>
        </p:nvGrpSpPr>
        <p:grpSpPr>
          <a:xfrm>
            <a:off x="9397915" y="4047056"/>
            <a:ext cx="3532197" cy="3860038"/>
            <a:chOff x="0" y="0"/>
            <a:chExt cx="812800" cy="743678"/>
          </a:xfrm>
        </p:grpSpPr>
        <p:sp>
          <p:nvSpPr>
            <p:cNvPr id="48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9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0" name="Group 22"/>
          <p:cNvGrpSpPr/>
          <p:nvPr/>
        </p:nvGrpSpPr>
        <p:grpSpPr>
          <a:xfrm>
            <a:off x="9397915" y="2728007"/>
            <a:ext cx="3532197" cy="1101073"/>
            <a:chOff x="0" y="0"/>
            <a:chExt cx="812800" cy="212133"/>
          </a:xfrm>
        </p:grpSpPr>
        <p:sp>
          <p:nvSpPr>
            <p:cNvPr id="51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2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3" name="Rectangle 52"/>
          <p:cNvSpPr/>
          <p:nvPr/>
        </p:nvSpPr>
        <p:spPr>
          <a:xfrm>
            <a:off x="9540844" y="4644632"/>
            <a:ext cx="3389267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ar-DZ" sz="44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ذهني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ينتج أفكارا إبداعية</a:t>
            </a:r>
            <a:endParaRPr lang="fr-FR" sz="4400" dirty="0">
              <a:ln>
                <a:solidFill>
                  <a:schemeClr val="tx1"/>
                </a:solidFill>
              </a:ln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9761806" y="2911324"/>
            <a:ext cx="2935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4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المقاولاتية </a:t>
            </a:r>
            <a:r>
              <a:rPr lang="ar-DZ" sz="44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نشاط</a:t>
            </a:r>
            <a:endParaRPr lang="fr-FR" sz="4400" b="1" dirty="0"/>
          </a:p>
        </p:txBody>
      </p:sp>
      <p:sp>
        <p:nvSpPr>
          <p:cNvPr id="34" name="Freeform 34"/>
          <p:cNvSpPr/>
          <p:nvPr/>
        </p:nvSpPr>
        <p:spPr>
          <a:xfrm>
            <a:off x="8256597" y="3441009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55" name="Group 10"/>
          <p:cNvGrpSpPr/>
          <p:nvPr/>
        </p:nvGrpSpPr>
        <p:grpSpPr>
          <a:xfrm>
            <a:off x="13973514" y="4041597"/>
            <a:ext cx="3532197" cy="3860038"/>
            <a:chOff x="0" y="0"/>
            <a:chExt cx="812800" cy="743678"/>
          </a:xfrm>
        </p:grpSpPr>
        <p:sp>
          <p:nvSpPr>
            <p:cNvPr id="56" name="Freeform 11"/>
            <p:cNvSpPr/>
            <p:nvPr/>
          </p:nvSpPr>
          <p:spPr>
            <a:xfrm>
              <a:off x="0" y="0"/>
              <a:ext cx="812800" cy="743678"/>
            </a:xfrm>
            <a:custGeom>
              <a:avLst/>
              <a:gdLst/>
              <a:ahLst/>
              <a:cxnLst/>
              <a:rect l="l" t="t" r="r" b="b"/>
              <a:pathLst>
                <a:path w="812800" h="743678">
                  <a:moveTo>
                    <a:pt x="0" y="0"/>
                  </a:moveTo>
                  <a:lnTo>
                    <a:pt x="812800" y="0"/>
                  </a:lnTo>
                  <a:lnTo>
                    <a:pt x="812800" y="743678"/>
                  </a:lnTo>
                  <a:lnTo>
                    <a:pt x="0" y="743678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7" name="TextBox 12"/>
            <p:cNvSpPr txBox="1"/>
            <p:nvPr/>
          </p:nvSpPr>
          <p:spPr>
            <a:xfrm>
              <a:off x="0" y="-38100"/>
              <a:ext cx="812800" cy="7817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8" name="Group 22"/>
          <p:cNvGrpSpPr/>
          <p:nvPr/>
        </p:nvGrpSpPr>
        <p:grpSpPr>
          <a:xfrm>
            <a:off x="13973514" y="2722548"/>
            <a:ext cx="3532197" cy="1101073"/>
            <a:chOff x="0" y="0"/>
            <a:chExt cx="812800" cy="212133"/>
          </a:xfrm>
        </p:grpSpPr>
        <p:sp>
          <p:nvSpPr>
            <p:cNvPr id="59" name="Freeform 23"/>
            <p:cNvSpPr/>
            <p:nvPr/>
          </p:nvSpPr>
          <p:spPr>
            <a:xfrm>
              <a:off x="0" y="0"/>
              <a:ext cx="812800" cy="212133"/>
            </a:xfrm>
            <a:custGeom>
              <a:avLst/>
              <a:gdLst/>
              <a:ahLst/>
              <a:cxnLst/>
              <a:rect l="l" t="t" r="r" b="b"/>
              <a:pathLst>
                <a:path w="812800" h="212133">
                  <a:moveTo>
                    <a:pt x="0" y="0"/>
                  </a:moveTo>
                  <a:lnTo>
                    <a:pt x="812800" y="0"/>
                  </a:lnTo>
                  <a:lnTo>
                    <a:pt x="812800" y="212133"/>
                  </a:lnTo>
                  <a:lnTo>
                    <a:pt x="0" y="212133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60" name="TextBox 24"/>
            <p:cNvSpPr txBox="1"/>
            <p:nvPr/>
          </p:nvSpPr>
          <p:spPr>
            <a:xfrm>
              <a:off x="0" y="-38100"/>
              <a:ext cx="812800" cy="250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1" name="Rectangle 60"/>
          <p:cNvSpPr/>
          <p:nvPr/>
        </p:nvSpPr>
        <p:spPr>
          <a:xfrm>
            <a:off x="14177119" y="4412570"/>
            <a:ext cx="31560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  <a:spcAft>
                <a:spcPts val="1000"/>
              </a:spcAft>
            </a:pPr>
            <a:r>
              <a:rPr lang="ar-DZ" sz="44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لاكتشاف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واستغلال </a:t>
            </a:r>
            <a:r>
              <a:rPr lang="ar-DZ" sz="44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الفرص</a:t>
            </a:r>
            <a:endParaRPr lang="fr-FR" sz="4400" dirty="0">
              <a:ln>
                <a:solidFill>
                  <a:schemeClr val="tx1"/>
                </a:solidFill>
              </a:ln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63" name="Freeform 34"/>
          <p:cNvSpPr/>
          <p:nvPr/>
        </p:nvSpPr>
        <p:spPr>
          <a:xfrm>
            <a:off x="12726506" y="3441009"/>
            <a:ext cx="1352944" cy="988879"/>
          </a:xfrm>
          <a:custGeom>
            <a:avLst/>
            <a:gdLst/>
            <a:ahLst/>
            <a:cxnLst/>
            <a:rect l="l" t="t" r="r" b="b"/>
            <a:pathLst>
              <a:path w="1352944" h="988879">
                <a:moveTo>
                  <a:pt x="0" y="0"/>
                </a:moveTo>
                <a:lnTo>
                  <a:pt x="1352943" y="0"/>
                </a:lnTo>
                <a:lnTo>
                  <a:pt x="1352943" y="988879"/>
                </a:lnTo>
                <a:lnTo>
                  <a:pt x="0" y="988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4" name="Rectangle 63"/>
          <p:cNvSpPr/>
          <p:nvPr/>
        </p:nvSpPr>
        <p:spPr>
          <a:xfrm>
            <a:off x="9609541" y="6244690"/>
            <a:ext cx="315606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ar-DZ" sz="4400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نشاط اقتصادي وتجاري</a:t>
            </a:r>
            <a:endParaRPr lang="fr-FR" sz="4400" dirty="0">
              <a:ln>
                <a:solidFill>
                  <a:schemeClr val="tx1"/>
                </a:solidFill>
              </a:ln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337405" y="2870915"/>
            <a:ext cx="2935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44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المقاولاتية </a:t>
            </a:r>
            <a:r>
              <a:rPr lang="ar-DZ" sz="4400" b="1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نشاط</a:t>
            </a:r>
            <a:endParaRPr lang="fr-FR" sz="4400" b="1" dirty="0"/>
          </a:p>
        </p:txBody>
      </p:sp>
      <p:grpSp>
        <p:nvGrpSpPr>
          <p:cNvPr id="66" name="Group 22"/>
          <p:cNvGrpSpPr/>
          <p:nvPr/>
        </p:nvGrpSpPr>
        <p:grpSpPr>
          <a:xfrm>
            <a:off x="710402" y="38100"/>
            <a:ext cx="2438440" cy="2438440"/>
            <a:chOff x="0" y="0"/>
            <a:chExt cx="812800" cy="812800"/>
          </a:xfrm>
        </p:grpSpPr>
        <p:sp>
          <p:nvSpPr>
            <p:cNvPr id="67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009"/>
            </a:solidFill>
          </p:spPr>
        </p:sp>
        <p:sp>
          <p:nvSpPr>
            <p:cNvPr id="68" name="TextBox 2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9" name="Freeform 25"/>
          <p:cNvSpPr/>
          <p:nvPr/>
        </p:nvSpPr>
        <p:spPr>
          <a:xfrm>
            <a:off x="1267103" y="527669"/>
            <a:ext cx="1424809" cy="1459302"/>
          </a:xfrm>
          <a:custGeom>
            <a:avLst/>
            <a:gdLst/>
            <a:ahLst/>
            <a:cxnLst/>
            <a:rect l="l" t="t" r="r" b="b"/>
            <a:pathLst>
              <a:path w="1424809" h="1459302">
                <a:moveTo>
                  <a:pt x="0" y="0"/>
                </a:moveTo>
                <a:lnTo>
                  <a:pt x="1424810" y="0"/>
                </a:lnTo>
                <a:lnTo>
                  <a:pt x="1424810" y="1459302"/>
                </a:lnTo>
                <a:lnTo>
                  <a:pt x="0" y="1459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grpSp>
        <p:nvGrpSpPr>
          <p:cNvPr id="70" name="Group 26"/>
          <p:cNvGrpSpPr/>
          <p:nvPr/>
        </p:nvGrpSpPr>
        <p:grpSpPr>
          <a:xfrm>
            <a:off x="15797115" y="7810460"/>
            <a:ext cx="2438440" cy="2438440"/>
            <a:chOff x="0" y="0"/>
            <a:chExt cx="812800" cy="812800"/>
          </a:xfrm>
        </p:grpSpPr>
        <p:sp>
          <p:nvSpPr>
            <p:cNvPr id="71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8009"/>
            </a:solidFill>
          </p:spPr>
        </p:sp>
        <p:sp>
          <p:nvSpPr>
            <p:cNvPr id="72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3" name="Freeform 29"/>
          <p:cNvSpPr/>
          <p:nvPr/>
        </p:nvSpPr>
        <p:spPr>
          <a:xfrm>
            <a:off x="16236723" y="8250068"/>
            <a:ext cx="1559225" cy="1559225"/>
          </a:xfrm>
          <a:custGeom>
            <a:avLst/>
            <a:gdLst/>
            <a:ahLst/>
            <a:cxnLst/>
            <a:rect l="l" t="t" r="r" b="b"/>
            <a:pathLst>
              <a:path w="1559225" h="1559225">
                <a:moveTo>
                  <a:pt x="0" y="0"/>
                </a:moveTo>
                <a:lnTo>
                  <a:pt x="1559225" y="0"/>
                </a:lnTo>
                <a:lnTo>
                  <a:pt x="1559225" y="1559225"/>
                </a:lnTo>
                <a:lnTo>
                  <a:pt x="0" y="1559225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=""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5" grpId="0"/>
      <p:bldP spid="46" grpId="0"/>
      <p:bldP spid="53" grpId="0"/>
      <p:bldP spid="54" grpId="0"/>
      <p:bldP spid="61" grpId="0"/>
      <p:bldP spid="64" grpId="0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1"/>
          <p:cNvGrpSpPr/>
          <p:nvPr/>
        </p:nvGrpSpPr>
        <p:grpSpPr>
          <a:xfrm>
            <a:off x="276231" y="4719356"/>
            <a:ext cx="17706969" cy="2202368"/>
            <a:chOff x="0" y="-38100"/>
            <a:chExt cx="1982808" cy="356542"/>
          </a:xfrm>
        </p:grpSpPr>
        <p:sp>
          <p:nvSpPr>
            <p:cNvPr id="23" name="Freeform 12"/>
            <p:cNvSpPr/>
            <p:nvPr/>
          </p:nvSpPr>
          <p:spPr>
            <a:xfrm>
              <a:off x="54396" y="0"/>
              <a:ext cx="1877215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4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" name="Group 11"/>
          <p:cNvGrpSpPr/>
          <p:nvPr/>
        </p:nvGrpSpPr>
        <p:grpSpPr>
          <a:xfrm>
            <a:off x="762000" y="2788207"/>
            <a:ext cx="16764000" cy="1652866"/>
            <a:chOff x="0" y="0"/>
            <a:chExt cx="1982808" cy="318442"/>
          </a:xfrm>
        </p:grpSpPr>
        <p:sp>
          <p:nvSpPr>
            <p:cNvPr id="3" name="Freeform 1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96148" y="2940000"/>
            <a:ext cx="1194646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5000" dirty="0" smtClean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raditional Arabic" panose="02020603050405020304" pitchFamily="18" charset="-78"/>
              </a:rPr>
              <a:t>المعجم </a:t>
            </a:r>
            <a:r>
              <a:rPr lang="ar-DZ" sz="5000" dirty="0">
                <a:ln>
                  <a:solidFill>
                    <a:schemeClr val="tx1"/>
                  </a:solidFill>
                </a:ln>
                <a:ea typeface="Calibri" panose="020F0502020204030204" pitchFamily="34" charset="0"/>
                <a:cs typeface="Traditional Arabic" panose="02020603050405020304" pitchFamily="18" charset="-78"/>
              </a:rPr>
              <a:t>الفرنسي </a:t>
            </a:r>
            <a:r>
              <a:rPr lang="fr-FR" sz="44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Dictionnaire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Universel</a:t>
            </a:r>
            <a:r>
              <a:rPr lang="fr-FR" sz="4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400" b="1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fr-FR" sz="4400" b="1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Commerce</a:t>
            </a:r>
            <a:endParaRPr lang="fr-FR" sz="4400" b="1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èche droite rayée 16"/>
          <p:cNvSpPr/>
          <p:nvPr/>
        </p:nvSpPr>
        <p:spPr>
          <a:xfrm rot="10800000">
            <a:off x="13247416" y="3370888"/>
            <a:ext cx="1389999" cy="729261"/>
          </a:xfrm>
          <a:prstGeom prst="striped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14795363" y="3244031"/>
            <a:ext cx="12458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5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raditional Arabic" panose="02020603050405020304" pitchFamily="18" charset="-78"/>
              </a:rPr>
              <a:t>الريادة</a:t>
            </a:r>
            <a:endParaRPr lang="fr-FR" sz="50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Freeform 34"/>
          <p:cNvSpPr/>
          <p:nvPr/>
        </p:nvSpPr>
        <p:spPr>
          <a:xfrm rot="10800000">
            <a:off x="16129615" y="2860427"/>
            <a:ext cx="1091585" cy="1080242"/>
          </a:xfrm>
          <a:custGeom>
            <a:avLst/>
            <a:gdLst/>
            <a:ahLst/>
            <a:cxnLst/>
            <a:rect l="l" t="t" r="r" b="b"/>
            <a:pathLst>
              <a:path w="1154287" h="1230345">
                <a:moveTo>
                  <a:pt x="0" y="0"/>
                </a:moveTo>
                <a:lnTo>
                  <a:pt x="1154287" y="0"/>
                </a:lnTo>
                <a:lnTo>
                  <a:pt x="1154287" y="1230345"/>
                </a:lnTo>
                <a:lnTo>
                  <a:pt x="0" y="123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20" name="Rectangle 19"/>
          <p:cNvSpPr/>
          <p:nvPr/>
        </p:nvSpPr>
        <p:spPr>
          <a:xfrm>
            <a:off x="6768973" y="3715428"/>
            <a:ext cx="196399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400" b="1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عام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fr-FR" sz="4400" dirty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1723</a:t>
            </a:r>
            <a:endParaRPr lang="fr-FR" sz="4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5" name="Group 11"/>
          <p:cNvGrpSpPr/>
          <p:nvPr/>
        </p:nvGrpSpPr>
        <p:grpSpPr>
          <a:xfrm>
            <a:off x="762001" y="7406821"/>
            <a:ext cx="16763997" cy="1652866"/>
            <a:chOff x="0" y="0"/>
            <a:chExt cx="1982808" cy="318442"/>
          </a:xfrm>
        </p:grpSpPr>
        <p:sp>
          <p:nvSpPr>
            <p:cNvPr id="26" name="Freeform 12"/>
            <p:cNvSpPr/>
            <p:nvPr/>
          </p:nvSpPr>
          <p:spPr>
            <a:xfrm>
              <a:off x="0" y="0"/>
              <a:ext cx="1982808" cy="318442"/>
            </a:xfrm>
            <a:custGeom>
              <a:avLst/>
              <a:gdLst/>
              <a:ahLst/>
              <a:cxnLst/>
              <a:rect l="l" t="t" r="r" b="b"/>
              <a:pathLst>
                <a:path w="1982808" h="318442">
                  <a:moveTo>
                    <a:pt x="0" y="0"/>
                  </a:moveTo>
                  <a:lnTo>
                    <a:pt x="1982808" y="0"/>
                  </a:lnTo>
                  <a:lnTo>
                    <a:pt x="1982808" y="318442"/>
                  </a:lnTo>
                  <a:lnTo>
                    <a:pt x="0" y="318442"/>
                  </a:lnTo>
                  <a:close/>
                </a:path>
              </a:pathLst>
            </a:custGeom>
            <a:solidFill>
              <a:srgbClr val="FFF39B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7" name="TextBox 13"/>
            <p:cNvSpPr txBox="1"/>
            <p:nvPr/>
          </p:nvSpPr>
          <p:spPr>
            <a:xfrm>
              <a:off x="0" y="-38100"/>
              <a:ext cx="1982808" cy="35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Rectangle 28"/>
          <p:cNvSpPr/>
          <p:nvPr/>
        </p:nvSpPr>
        <p:spPr>
          <a:xfrm>
            <a:off x="11085370" y="7901246"/>
            <a:ext cx="412645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50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raditional Arabic" panose="02020603050405020304" pitchFamily="18" charset="-78"/>
              </a:rPr>
              <a:t>أعمال المفكر الإنجليزي</a:t>
            </a:r>
            <a:endParaRPr lang="fr-FR" sz="5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Freeform 34"/>
          <p:cNvSpPr/>
          <p:nvPr/>
        </p:nvSpPr>
        <p:spPr>
          <a:xfrm rot="10800000">
            <a:off x="15697200" y="7588656"/>
            <a:ext cx="1091585" cy="1080242"/>
          </a:xfrm>
          <a:custGeom>
            <a:avLst/>
            <a:gdLst/>
            <a:ahLst/>
            <a:cxnLst/>
            <a:rect l="l" t="t" r="r" b="b"/>
            <a:pathLst>
              <a:path w="1154287" h="1230345">
                <a:moveTo>
                  <a:pt x="0" y="0"/>
                </a:moveTo>
                <a:lnTo>
                  <a:pt x="1154287" y="0"/>
                </a:lnTo>
                <a:lnTo>
                  <a:pt x="1154287" y="1230345"/>
                </a:lnTo>
                <a:lnTo>
                  <a:pt x="0" y="123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1" name="Flèche droite rayée 30"/>
          <p:cNvSpPr/>
          <p:nvPr/>
        </p:nvSpPr>
        <p:spPr>
          <a:xfrm rot="10800000">
            <a:off x="13385764" y="5481039"/>
            <a:ext cx="1389999" cy="729261"/>
          </a:xfrm>
          <a:prstGeom prst="striped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14897835" y="5424726"/>
            <a:ext cx="175400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DZ" sz="50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anose="02020603050405020304" pitchFamily="18" charset="-78"/>
              </a:rPr>
              <a:t>المقاولاتية</a:t>
            </a:r>
            <a:endParaRPr lang="fr-FR" sz="50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Freeform 34"/>
          <p:cNvSpPr/>
          <p:nvPr/>
        </p:nvSpPr>
        <p:spPr>
          <a:xfrm rot="10800000">
            <a:off x="16771728" y="5024025"/>
            <a:ext cx="1091585" cy="1080242"/>
          </a:xfrm>
          <a:custGeom>
            <a:avLst/>
            <a:gdLst/>
            <a:ahLst/>
            <a:cxnLst/>
            <a:rect l="l" t="t" r="r" b="b"/>
            <a:pathLst>
              <a:path w="1154287" h="1230345">
                <a:moveTo>
                  <a:pt x="0" y="0"/>
                </a:moveTo>
                <a:lnTo>
                  <a:pt x="1154287" y="0"/>
                </a:lnTo>
                <a:lnTo>
                  <a:pt x="1154287" y="1230345"/>
                </a:lnTo>
                <a:lnTo>
                  <a:pt x="0" y="12303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34" name="Rectangle 33"/>
          <p:cNvSpPr/>
          <p:nvPr/>
        </p:nvSpPr>
        <p:spPr>
          <a:xfrm>
            <a:off x="10095869" y="5607903"/>
            <a:ext cx="33153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8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raditional Arabic" panose="02020603050405020304" pitchFamily="18" charset="-78"/>
              </a:rPr>
              <a:t>المدارس الاقتصادية</a:t>
            </a:r>
            <a:endParaRPr lang="fr-FR" sz="48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345407" y="4985808"/>
            <a:ext cx="83551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ريشارد </a:t>
            </a:r>
            <a:r>
              <a:rPr lang="ar-DZ" sz="44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a typeface="Calibri" panose="020F0502020204030204" pitchFamily="34" charset="0"/>
                <a:cs typeface="Traditional Arabic" panose="02020603050405020304" pitchFamily="18" charset="-78"/>
              </a:rPr>
              <a:t>كانتيلون</a:t>
            </a:r>
            <a:r>
              <a:rPr lang="fr-FR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Richard</a:t>
            </a:r>
            <a:r>
              <a:rPr lang="fr-FR" sz="4000" dirty="0">
                <a:ln>
                  <a:solidFill>
                    <a:srgbClr val="FF6600"/>
                  </a:solidFill>
                </a:ln>
                <a:solidFill>
                  <a:srgbClr val="0000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 </a:t>
            </a:r>
            <a:r>
              <a:rPr lang="fr-FR" sz="4000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Contillon</a:t>
            </a:r>
            <a:r>
              <a:rPr lang="fr-FR" sz="4000" dirty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 </a:t>
            </a:r>
            <a:r>
              <a:rPr lang="fr-FR" sz="4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 </a:t>
            </a:r>
            <a:r>
              <a:rPr lang="ar-DZ" sz="4000" dirty="0" smtClean="0">
                <a:ln>
                  <a:solidFill>
                    <a:srgbClr val="FF6600"/>
                  </a:solidFill>
                </a:ln>
                <a:solidFill>
                  <a:srgbClr val="FF660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+mj-cs"/>
              </a:rPr>
              <a:t>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عام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1755</a:t>
            </a:r>
            <a:endParaRPr lang="fr-FR" sz="4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3397" y="6104267"/>
            <a:ext cx="85443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جان </a:t>
            </a:r>
            <a:r>
              <a:rPr lang="ar-DZ" sz="4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بابتيست ساي </a:t>
            </a:r>
            <a:r>
              <a:rPr lang="fr-FR" sz="4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fr-FR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Jean Baptiste Say </a:t>
            </a:r>
            <a:r>
              <a:rPr lang="ar-DZ" sz="4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عام</a:t>
            </a:r>
            <a:r>
              <a:rPr lang="ar-DZ" sz="4400" dirty="0" smtClean="0">
                <a:ln>
                  <a:solidFill>
                    <a:schemeClr val="tx1"/>
                  </a:solidFill>
                </a:ln>
                <a:solidFill>
                  <a:srgbClr val="7030A0"/>
                </a:solidFill>
                <a:latin typeface="Traditional Arabic" panose="02020603050405020304" pitchFamily="18" charset="-78"/>
                <a:ea typeface="Calibri" panose="020F0502020204030204" pitchFamily="34" charset="0"/>
              </a:rPr>
              <a:t> </a:t>
            </a:r>
            <a:r>
              <a:rPr lang="fr-FR" sz="3600" dirty="0" smtClean="0">
                <a:ln>
                  <a:solidFill>
                    <a:schemeClr val="tx1"/>
                  </a:solidFill>
                </a:ln>
                <a:latin typeface="Simplified Arabic" pitchFamily="18" charset="-78"/>
                <a:ea typeface="Calibri" panose="020F0502020204030204" pitchFamily="34" charset="0"/>
                <a:cs typeface="Simplified Arabic" pitchFamily="18" charset="-78"/>
              </a:rPr>
              <a:t>1803</a:t>
            </a:r>
            <a:endParaRPr lang="fr-FR" sz="4000" dirty="0">
              <a:ln>
                <a:solidFill>
                  <a:schemeClr val="tx1"/>
                </a:solidFill>
              </a:ln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40" name="Virage 39"/>
          <p:cNvSpPr/>
          <p:nvPr/>
        </p:nvSpPr>
        <p:spPr>
          <a:xfrm rot="10800000">
            <a:off x="9927590" y="6230124"/>
            <a:ext cx="926764" cy="500764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1" name="Virage 40"/>
          <p:cNvSpPr/>
          <p:nvPr/>
        </p:nvSpPr>
        <p:spPr>
          <a:xfrm flipH="1">
            <a:off x="9739579" y="5258341"/>
            <a:ext cx="1114366" cy="465121"/>
          </a:xfrm>
          <a:prstGeom prst="ben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887071" y="7984724"/>
            <a:ext cx="37673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DZ" sz="4800" dirty="0" smtClean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في </a:t>
            </a:r>
            <a:r>
              <a:rPr lang="ar-DZ" sz="48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بداية القرن </a:t>
            </a:r>
            <a:r>
              <a:rPr lang="ar-DZ" sz="4800" dirty="0" smtClean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</a:t>
            </a:r>
            <a:r>
              <a:rPr lang="fr-FR" sz="4000" dirty="0" smtClean="0">
                <a:ln>
                  <a:solidFill>
                    <a:schemeClr val="tx1"/>
                  </a:solidFill>
                </a:ln>
                <a:latin typeface="Simplified Arabic Fixed" pitchFamily="49" charset="-78"/>
                <a:ea typeface="Calibri" panose="020F0502020204030204" pitchFamily="34" charset="0"/>
                <a:cs typeface="Simplified Arabic Fixed" pitchFamily="49" charset="-78"/>
              </a:rPr>
              <a:t>20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latin typeface="Simplified Arabic Fixed" pitchFamily="49" charset="-78"/>
                <a:ea typeface="Calibri" panose="020F0502020204030204" pitchFamily="34" charset="0"/>
                <a:cs typeface="Simplified Arabic Fixed" pitchFamily="49" charset="-78"/>
              </a:rPr>
              <a:t> </a:t>
            </a:r>
            <a:endParaRPr lang="fr-FR" sz="4400" dirty="0">
              <a:ln>
                <a:solidFill>
                  <a:schemeClr val="tx1"/>
                </a:solidFill>
              </a:ln>
              <a:latin typeface="Simplified Arabic Fixed" pitchFamily="49" charset="-78"/>
              <a:cs typeface="Simplified Arabic Fixed" pitchFamily="49" charset="-78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957153" y="7984724"/>
            <a:ext cx="406015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Alfred Marshal</a:t>
            </a:r>
            <a:r>
              <a:rPr lang="ar-DZ" sz="4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90278" y="294522"/>
            <a:ext cx="124206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115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ثانيا. ظهور المقاولاتية</a:t>
            </a:r>
            <a:r>
              <a:rPr lang="fr-FR" sz="115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 </a:t>
            </a:r>
            <a:r>
              <a:rPr lang="ar-DZ" sz="115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 وتطورها</a:t>
            </a:r>
            <a:endParaRPr lang="ar-EG" sz="115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66016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3" name="Freeform 3"/>
          <p:cNvSpPr/>
          <p:nvPr/>
        </p:nvSpPr>
        <p:spPr>
          <a:xfrm>
            <a:off x="-72282" y="5219700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225036" y="40392"/>
            <a:ext cx="5083745" cy="5083745"/>
          </a:xfrm>
          <a:custGeom>
            <a:avLst/>
            <a:gdLst/>
            <a:ahLst/>
            <a:cxnLst/>
            <a:rect l="l" t="t" r="r" b="b"/>
            <a:pathLst>
              <a:path w="5083745" h="5083745">
                <a:moveTo>
                  <a:pt x="0" y="0"/>
                </a:moveTo>
                <a:lnTo>
                  <a:pt x="5083745" y="0"/>
                </a:lnTo>
                <a:lnTo>
                  <a:pt x="5083745" y="5083745"/>
                </a:lnTo>
                <a:lnTo>
                  <a:pt x="0" y="5083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438400" y="2804182"/>
            <a:ext cx="14842926" cy="2726177"/>
            <a:chOff x="0" y="0"/>
            <a:chExt cx="3909248" cy="146765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909248" cy="1467653"/>
            </a:xfrm>
            <a:custGeom>
              <a:avLst/>
              <a:gdLst/>
              <a:ahLst/>
              <a:cxnLst/>
              <a:rect l="l" t="t" r="r" b="b"/>
              <a:pathLst>
                <a:path w="3909248" h="1467653">
                  <a:moveTo>
                    <a:pt x="26601" y="0"/>
                  </a:moveTo>
                  <a:lnTo>
                    <a:pt x="3882647" y="0"/>
                  </a:lnTo>
                  <a:cubicBezTo>
                    <a:pt x="3889702" y="0"/>
                    <a:pt x="3896468" y="2803"/>
                    <a:pt x="3901457" y="7791"/>
                  </a:cubicBezTo>
                  <a:cubicBezTo>
                    <a:pt x="3906446" y="12780"/>
                    <a:pt x="3909248" y="19546"/>
                    <a:pt x="3909248" y="26601"/>
                  </a:cubicBezTo>
                  <a:lnTo>
                    <a:pt x="3909248" y="1441052"/>
                  </a:lnTo>
                  <a:cubicBezTo>
                    <a:pt x="3909248" y="1455743"/>
                    <a:pt x="3897338" y="1467653"/>
                    <a:pt x="3882647" y="1467653"/>
                  </a:cubicBezTo>
                  <a:lnTo>
                    <a:pt x="26601" y="1467653"/>
                  </a:lnTo>
                  <a:cubicBezTo>
                    <a:pt x="11910" y="1467653"/>
                    <a:pt x="0" y="1455743"/>
                    <a:pt x="0" y="1441052"/>
                  </a:cubicBezTo>
                  <a:lnTo>
                    <a:pt x="0" y="26601"/>
                  </a:lnTo>
                  <a:cubicBezTo>
                    <a:pt x="0" y="11910"/>
                    <a:pt x="11910" y="0"/>
                    <a:pt x="26601" y="0"/>
                  </a:cubicBezTo>
                  <a:close/>
                </a:path>
              </a:pathLst>
            </a:custGeom>
            <a:solidFill>
              <a:srgbClr val="FFF39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909248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6200000">
            <a:off x="228600" y="7170593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0" y="0"/>
                </a:moveTo>
                <a:lnTo>
                  <a:pt x="2722179" y="0"/>
                </a:lnTo>
                <a:lnTo>
                  <a:pt x="2722179" y="2722180"/>
                </a:lnTo>
                <a:lnTo>
                  <a:pt x="0" y="27221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6200000" flipH="1" flipV="1">
            <a:off x="15357423" y="1073925"/>
            <a:ext cx="2722179" cy="2722179"/>
          </a:xfrm>
          <a:custGeom>
            <a:avLst/>
            <a:gdLst/>
            <a:ahLst/>
            <a:cxnLst/>
            <a:rect l="l" t="t" r="r" b="b"/>
            <a:pathLst>
              <a:path w="2722179" h="2722179">
                <a:moveTo>
                  <a:pt x="2722179" y="2722180"/>
                </a:moveTo>
                <a:lnTo>
                  <a:pt x="0" y="2722180"/>
                </a:lnTo>
                <a:lnTo>
                  <a:pt x="0" y="0"/>
                </a:lnTo>
                <a:lnTo>
                  <a:pt x="2722179" y="0"/>
                </a:lnTo>
                <a:lnTo>
                  <a:pt x="2722179" y="272218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3" name="Group 13"/>
          <p:cNvGrpSpPr/>
          <p:nvPr/>
        </p:nvGrpSpPr>
        <p:grpSpPr>
          <a:xfrm>
            <a:off x="7726263" y="3147197"/>
            <a:ext cx="9142376" cy="1026607"/>
            <a:chOff x="0" y="0"/>
            <a:chExt cx="1723951" cy="13044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723951" cy="130447"/>
            </a:xfrm>
            <a:custGeom>
              <a:avLst/>
              <a:gdLst/>
              <a:ahLst/>
              <a:cxnLst/>
              <a:rect l="l" t="t" r="r" b="b"/>
              <a:pathLst>
                <a:path w="1723951" h="130447">
                  <a:moveTo>
                    <a:pt x="0" y="0"/>
                  </a:moveTo>
                  <a:lnTo>
                    <a:pt x="1723951" y="0"/>
                  </a:lnTo>
                  <a:lnTo>
                    <a:pt x="1723951" y="130447"/>
                  </a:lnTo>
                  <a:lnTo>
                    <a:pt x="0" y="130447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723951" cy="1685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200400" y="643700"/>
            <a:ext cx="1242060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ts val="9180"/>
              </a:lnSpc>
            </a:pPr>
            <a:r>
              <a:rPr lang="ar-DZ" sz="115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ظهور المقاولاتية وتطورها -</a:t>
            </a:r>
            <a:r>
              <a:rPr lang="fr-FR" sz="80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implified Arabic Fixed" pitchFamily="49" charset="-78"/>
                <a:cs typeface="Simplified Arabic Fixed" pitchFamily="49" charset="-78"/>
                <a:sym typeface="29LT Zarid Display Bold"/>
                <a:rtl/>
              </a:rPr>
              <a:t>2</a:t>
            </a:r>
            <a:r>
              <a:rPr lang="ar-DZ" sz="11500" b="1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-</a:t>
            </a:r>
            <a:endParaRPr lang="ar-EG" sz="11500" b="1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sp>
        <p:nvSpPr>
          <p:cNvPr id="48" name="Freeform 10"/>
          <p:cNvSpPr/>
          <p:nvPr/>
        </p:nvSpPr>
        <p:spPr>
          <a:xfrm>
            <a:off x="13761888" y="9258213"/>
            <a:ext cx="4754711" cy="907718"/>
          </a:xfrm>
          <a:custGeom>
            <a:avLst/>
            <a:gdLst/>
            <a:ahLst/>
            <a:cxnLst/>
            <a:rect l="l" t="t" r="r" b="b"/>
            <a:pathLst>
              <a:path w="4754711" h="907718">
                <a:moveTo>
                  <a:pt x="0" y="0"/>
                </a:moveTo>
                <a:lnTo>
                  <a:pt x="4754710" y="0"/>
                </a:lnTo>
                <a:lnTo>
                  <a:pt x="4754710" y="907718"/>
                </a:lnTo>
                <a:lnTo>
                  <a:pt x="0" y="90771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9" name="Rectangle 48"/>
          <p:cNvSpPr/>
          <p:nvPr/>
        </p:nvSpPr>
        <p:spPr>
          <a:xfrm>
            <a:off x="8064874" y="3135490"/>
            <a:ext cx="86529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6000" b="1" dirty="0" smtClean="0">
                <a:ln w="0">
                  <a:solidFill>
                    <a:srgbClr val="FF6600"/>
                  </a:solidFill>
                </a:ln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  <a:sym typeface="29LT Zarid Display Bold"/>
                <a:rtl/>
              </a:rPr>
              <a:t>أصبح المقاول عنصر محوري في التطور الاقتصادي</a:t>
            </a:r>
            <a:endParaRPr lang="ar-EG" sz="6000" b="1" dirty="0">
              <a:ln w="0">
                <a:solidFill>
                  <a:srgbClr val="FF6600"/>
                </a:solidFill>
              </a:ln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9LT Zarid Display Bold"/>
              <a:ea typeface="29LT Zarid Display Bold"/>
              <a:cs typeface="29LT Zarid Display Bold"/>
              <a:sym typeface="29LT Zarid Display Bold"/>
              <a:rtl/>
            </a:endParaRPr>
          </a:p>
        </p:txBody>
      </p:sp>
      <p:grpSp>
        <p:nvGrpSpPr>
          <p:cNvPr id="50" name="Group 5"/>
          <p:cNvGrpSpPr/>
          <p:nvPr/>
        </p:nvGrpSpPr>
        <p:grpSpPr>
          <a:xfrm>
            <a:off x="990600" y="6284524"/>
            <a:ext cx="14842926" cy="2726177"/>
            <a:chOff x="0" y="0"/>
            <a:chExt cx="3909248" cy="1467653"/>
          </a:xfrm>
        </p:grpSpPr>
        <p:sp>
          <p:nvSpPr>
            <p:cNvPr id="51" name="Freeform 6"/>
            <p:cNvSpPr/>
            <p:nvPr/>
          </p:nvSpPr>
          <p:spPr>
            <a:xfrm>
              <a:off x="0" y="0"/>
              <a:ext cx="3909248" cy="1467653"/>
            </a:xfrm>
            <a:custGeom>
              <a:avLst/>
              <a:gdLst/>
              <a:ahLst/>
              <a:cxnLst/>
              <a:rect l="l" t="t" r="r" b="b"/>
              <a:pathLst>
                <a:path w="3909248" h="1467653">
                  <a:moveTo>
                    <a:pt x="26601" y="0"/>
                  </a:moveTo>
                  <a:lnTo>
                    <a:pt x="3882647" y="0"/>
                  </a:lnTo>
                  <a:cubicBezTo>
                    <a:pt x="3889702" y="0"/>
                    <a:pt x="3896468" y="2803"/>
                    <a:pt x="3901457" y="7791"/>
                  </a:cubicBezTo>
                  <a:cubicBezTo>
                    <a:pt x="3906446" y="12780"/>
                    <a:pt x="3909248" y="19546"/>
                    <a:pt x="3909248" y="26601"/>
                  </a:cubicBezTo>
                  <a:lnTo>
                    <a:pt x="3909248" y="1441052"/>
                  </a:lnTo>
                  <a:cubicBezTo>
                    <a:pt x="3909248" y="1455743"/>
                    <a:pt x="3897338" y="1467653"/>
                    <a:pt x="3882647" y="1467653"/>
                  </a:cubicBezTo>
                  <a:lnTo>
                    <a:pt x="26601" y="1467653"/>
                  </a:lnTo>
                  <a:cubicBezTo>
                    <a:pt x="11910" y="1467653"/>
                    <a:pt x="0" y="1455743"/>
                    <a:pt x="0" y="1441052"/>
                  </a:cubicBezTo>
                  <a:lnTo>
                    <a:pt x="0" y="26601"/>
                  </a:lnTo>
                  <a:cubicBezTo>
                    <a:pt x="0" y="11910"/>
                    <a:pt x="11910" y="0"/>
                    <a:pt x="26601" y="0"/>
                  </a:cubicBezTo>
                  <a:close/>
                </a:path>
              </a:pathLst>
            </a:custGeom>
            <a:solidFill>
              <a:srgbClr val="FFF39B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52" name="TextBox 7"/>
            <p:cNvSpPr txBox="1"/>
            <p:nvPr/>
          </p:nvSpPr>
          <p:spPr>
            <a:xfrm>
              <a:off x="0" y="-38100"/>
              <a:ext cx="3909248" cy="15057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Rectangle 7"/>
          <p:cNvSpPr/>
          <p:nvPr/>
        </p:nvSpPr>
        <p:spPr>
          <a:xfrm>
            <a:off x="1835743" y="6707047"/>
            <a:ext cx="131526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5400" dirty="0" smtClean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تطورت </a:t>
            </a:r>
            <a:r>
              <a:rPr lang="ar-DZ" sz="5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كذلك ريادة </a:t>
            </a:r>
            <a:r>
              <a:rPr lang="ar-DZ" sz="5400" dirty="0" smtClean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الأعمال </a:t>
            </a:r>
            <a:r>
              <a:rPr lang="ar-DZ" sz="5400" dirty="0">
                <a:ln>
                  <a:solidFill>
                    <a:schemeClr val="tx1"/>
                  </a:solidFill>
                </a:ln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مع كتابات عالم الاقتصاد </a:t>
            </a:r>
            <a:r>
              <a:rPr lang="ar-DZ" sz="54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ادم </a:t>
            </a:r>
            <a:r>
              <a:rPr lang="ar-DZ" sz="5400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سميث </a:t>
            </a:r>
            <a:r>
              <a:rPr lang="fr-FR" sz="5400" b="1" dirty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Adam </a:t>
            </a:r>
            <a:r>
              <a:rPr lang="fr-FR" sz="5400" b="1" dirty="0" smtClean="0">
                <a:ln>
                  <a:solidFill>
                    <a:srgbClr val="FF3300"/>
                  </a:solidFill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Smith</a:t>
            </a:r>
            <a:endParaRPr lang="fr-FR" sz="5400" b="1" dirty="0">
              <a:ln>
                <a:solidFill>
                  <a:srgbClr val="FF3300"/>
                </a:solidFill>
              </a:ln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90042" y="4345951"/>
            <a:ext cx="8193269" cy="9771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rtl="1">
              <a:lnSpc>
                <a:spcPct val="115000"/>
              </a:lnSpc>
              <a:spcAft>
                <a:spcPts val="0"/>
              </a:spcAft>
            </a:pPr>
            <a:r>
              <a:rPr lang="ar-DZ" sz="50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أبحاث </a:t>
            </a:r>
            <a:r>
              <a:rPr lang="ar-DZ" sz="5000" dirty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جوزيف </a:t>
            </a:r>
            <a:r>
              <a:rPr lang="ar-DZ" sz="5000" dirty="0" err="1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شمبيتر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Schumpeter </a:t>
            </a:r>
            <a:r>
              <a:rPr lang="ar-DZ" sz="5000" dirty="0" smtClean="0">
                <a:ln>
                  <a:solidFill>
                    <a:schemeClr val="tx1"/>
                  </a:solidFill>
                </a:ln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fr-FR" sz="4400" dirty="0" smtClean="0">
                <a:ln>
                  <a:solidFill>
                    <a:schemeClr val="tx1"/>
                  </a:solidFill>
                </a:ln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Joseph</a:t>
            </a:r>
            <a:endParaRPr lang="fr-FR" sz="4400" dirty="0">
              <a:ln>
                <a:solidFill>
                  <a:schemeClr val="tx1"/>
                </a:solidFill>
              </a:ln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27887" y="3503266"/>
            <a:ext cx="17652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r-FR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fr-FR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1935</a:t>
            </a:r>
            <a:r>
              <a:rPr lang="fr-FR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ar-DZ" sz="44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endParaRPr lang="fr-FR" sz="4400" b="1" dirty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6289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النسيج الاقتصادي الجزائري جاهز لتنفيذ “اليقظة الإستراتيجية” | الأوراس نيو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2309626"/>
            <a:ext cx="4101258" cy="275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remium Vector | People on Business Competition. Pulling Rope,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5" y="1892476"/>
            <a:ext cx="4275375" cy="313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5400" y="141773"/>
            <a:ext cx="9144000" cy="2127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115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ثالثا. دور المـقـاولاتـيــة</a:t>
            </a:r>
            <a:endParaRPr lang="fr-FR" sz="115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79984" y="8316847"/>
            <a:ext cx="34708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50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المساهمة </a:t>
            </a:r>
            <a:r>
              <a:rPr lang="ar-DZ" sz="5000" dirty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في نمو الاقتصاد</a:t>
            </a:r>
            <a:endParaRPr lang="fr-FR" sz="5000" dirty="0">
              <a:ln>
                <a:solidFill>
                  <a:schemeClr val="tx1"/>
                </a:solidFill>
              </a:ln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5638800" y="5145417"/>
            <a:ext cx="6553200" cy="2735528"/>
          </a:xfrm>
          <a:custGeom>
            <a:avLst/>
            <a:gdLst/>
            <a:ahLst/>
            <a:cxnLst/>
            <a:rect l="l" t="t" r="r" b="b"/>
            <a:pathLst>
              <a:path w="8404768" h="5862369">
                <a:moveTo>
                  <a:pt x="0" y="0"/>
                </a:moveTo>
                <a:lnTo>
                  <a:pt x="8404768" y="0"/>
                </a:lnTo>
                <a:lnTo>
                  <a:pt x="8404768" y="5862369"/>
                </a:lnTo>
                <a:lnTo>
                  <a:pt x="0" y="58623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4040249" y="5788553"/>
            <a:ext cx="9144000" cy="13311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7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على المستوى الاقتصادي</a:t>
            </a:r>
            <a:endParaRPr lang="fr-FR" sz="7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5132" y="4430733"/>
            <a:ext cx="681499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5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المحافظة على استمرارية المنافسة في الأسواق</a:t>
            </a:r>
            <a:endParaRPr lang="fr-FR" sz="50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7" name="Freeform 23"/>
          <p:cNvSpPr/>
          <p:nvPr/>
        </p:nvSpPr>
        <p:spPr>
          <a:xfrm rot="5400000" flipV="1">
            <a:off x="16607514" y="-256097"/>
            <a:ext cx="1837800" cy="2459343"/>
          </a:xfrm>
          <a:custGeom>
            <a:avLst/>
            <a:gdLst/>
            <a:ahLst/>
            <a:cxnLst/>
            <a:rect l="l" t="t" r="r" b="b"/>
            <a:pathLst>
              <a:path w="1837800" h="2459343">
                <a:moveTo>
                  <a:pt x="0" y="2459344"/>
                </a:moveTo>
                <a:lnTo>
                  <a:pt x="1837800" y="2459344"/>
                </a:lnTo>
                <a:lnTo>
                  <a:pt x="1837800" y="0"/>
                </a:lnTo>
                <a:lnTo>
                  <a:pt x="0" y="0"/>
                </a:lnTo>
                <a:lnTo>
                  <a:pt x="0" y="2459344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10936660" y="5137251"/>
            <a:ext cx="605900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5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إعادة هيكلة وتجديد النسيج الاقتصادي</a:t>
            </a:r>
            <a:endParaRPr lang="fr-FR" sz="50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20" name="Freeform 21"/>
          <p:cNvSpPr/>
          <p:nvPr/>
        </p:nvSpPr>
        <p:spPr>
          <a:xfrm>
            <a:off x="10938433" y="7880944"/>
            <a:ext cx="2245816" cy="2297073"/>
          </a:xfrm>
          <a:custGeom>
            <a:avLst/>
            <a:gdLst/>
            <a:ahLst/>
            <a:cxnLst/>
            <a:rect l="l" t="t" r="r" b="b"/>
            <a:pathLst>
              <a:path w="1401956" h="1261614">
                <a:moveTo>
                  <a:pt x="0" y="0"/>
                </a:moveTo>
                <a:lnTo>
                  <a:pt x="1401956" y="0"/>
                </a:lnTo>
                <a:lnTo>
                  <a:pt x="1401956" y="1261614"/>
                </a:lnTo>
                <a:lnTo>
                  <a:pt x="0" y="126161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436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32405" y="-247487"/>
            <a:ext cx="9144000" cy="2127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115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دور المـقـاولاتـيــة -</a:t>
            </a:r>
            <a:r>
              <a:rPr lang="fr-FR" sz="80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ified Arabic Fixed" pitchFamily="49" charset="-78"/>
                <a:ea typeface="Calibri" panose="020F0502020204030204" pitchFamily="34" charset="0"/>
                <a:cs typeface="Simplified Arabic Fixed" pitchFamily="49" charset="-78"/>
              </a:rPr>
              <a:t>2</a:t>
            </a:r>
            <a:r>
              <a:rPr lang="ar-DZ" sz="11500" b="1" dirty="0" smtClean="0">
                <a:ln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-</a:t>
            </a:r>
            <a:endParaRPr lang="fr-FR" sz="11500" dirty="0" smtClean="0">
              <a:ln>
                <a:solidFill>
                  <a:srgbClr val="006600"/>
                </a:solidFill>
              </a:ln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7400" y="4838700"/>
            <a:ext cx="638361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5000" dirty="0" smtClean="0">
                <a:ln>
                  <a:solidFill>
                    <a:schemeClr val="tx1"/>
                  </a:solidFill>
                </a:ln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استقرار السكان والتقليل من النزوح الريفي</a:t>
            </a:r>
          </a:p>
        </p:txBody>
      </p:sp>
      <p:sp>
        <p:nvSpPr>
          <p:cNvPr id="13" name="Freeform 3"/>
          <p:cNvSpPr/>
          <p:nvPr/>
        </p:nvSpPr>
        <p:spPr>
          <a:xfrm>
            <a:off x="5498805" y="2095500"/>
            <a:ext cx="6553200" cy="2735528"/>
          </a:xfrm>
          <a:custGeom>
            <a:avLst/>
            <a:gdLst/>
            <a:ahLst/>
            <a:cxnLst/>
            <a:rect l="l" t="t" r="r" b="b"/>
            <a:pathLst>
              <a:path w="8404768" h="5862369">
                <a:moveTo>
                  <a:pt x="0" y="0"/>
                </a:moveTo>
                <a:lnTo>
                  <a:pt x="8404768" y="0"/>
                </a:lnTo>
                <a:lnTo>
                  <a:pt x="8404768" y="5862369"/>
                </a:lnTo>
                <a:lnTo>
                  <a:pt x="0" y="5862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Rectangle 13"/>
          <p:cNvSpPr/>
          <p:nvPr/>
        </p:nvSpPr>
        <p:spPr>
          <a:xfrm>
            <a:off x="6260805" y="2675786"/>
            <a:ext cx="5029200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7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على المستوى الاجتماعي</a:t>
            </a:r>
            <a:endParaRPr lang="fr-FR" sz="70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53063" y="1747868"/>
            <a:ext cx="681499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5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المساهمة في تحقيق العدالة الاجتماعية</a:t>
            </a:r>
          </a:p>
        </p:txBody>
      </p:sp>
      <p:sp>
        <p:nvSpPr>
          <p:cNvPr id="17" name="Freeform 23"/>
          <p:cNvSpPr/>
          <p:nvPr/>
        </p:nvSpPr>
        <p:spPr>
          <a:xfrm rot="5400000" flipV="1">
            <a:off x="16607514" y="-256097"/>
            <a:ext cx="1837800" cy="2459343"/>
          </a:xfrm>
          <a:custGeom>
            <a:avLst/>
            <a:gdLst/>
            <a:ahLst/>
            <a:cxnLst/>
            <a:rect l="l" t="t" r="r" b="b"/>
            <a:pathLst>
              <a:path w="1837800" h="2459343">
                <a:moveTo>
                  <a:pt x="0" y="2459344"/>
                </a:moveTo>
                <a:lnTo>
                  <a:pt x="1837800" y="2459344"/>
                </a:lnTo>
                <a:lnTo>
                  <a:pt x="1837800" y="0"/>
                </a:lnTo>
                <a:lnTo>
                  <a:pt x="0" y="0"/>
                </a:lnTo>
                <a:lnTo>
                  <a:pt x="0" y="245934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Rectangle 17"/>
          <p:cNvSpPr/>
          <p:nvPr/>
        </p:nvSpPr>
        <p:spPr>
          <a:xfrm>
            <a:off x="11425221" y="2269973"/>
            <a:ext cx="5351184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50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تحسين المستوى المعيشي للأفراد</a:t>
            </a: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708146"/>
            <a:ext cx="18287999" cy="45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052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5" r="-55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132376" y="220240"/>
            <a:ext cx="14042737" cy="8863008"/>
            <a:chOff x="0" y="0"/>
            <a:chExt cx="1982808" cy="105720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82808" cy="1057203"/>
            </a:xfrm>
            <a:custGeom>
              <a:avLst/>
              <a:gdLst/>
              <a:ahLst/>
              <a:cxnLst/>
              <a:rect l="l" t="t" r="r" b="b"/>
              <a:pathLst>
                <a:path w="1982808" h="1057203">
                  <a:moveTo>
                    <a:pt x="0" y="0"/>
                  </a:moveTo>
                  <a:lnTo>
                    <a:pt x="1982808" y="0"/>
                  </a:lnTo>
                  <a:lnTo>
                    <a:pt x="1982808" y="1057203"/>
                  </a:lnTo>
                  <a:lnTo>
                    <a:pt x="0" y="1057203"/>
                  </a:lnTo>
                  <a:close/>
                </a:path>
              </a:pathLst>
            </a:custGeom>
            <a:solidFill>
              <a:srgbClr val="FCDC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82808" cy="1095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ccolade ouvrante 19"/>
          <p:cNvSpPr>
            <a:spLocks/>
          </p:cNvSpPr>
          <p:nvPr/>
        </p:nvSpPr>
        <p:spPr bwMode="auto">
          <a:xfrm>
            <a:off x="14115641" y="2552700"/>
            <a:ext cx="431113" cy="5449282"/>
          </a:xfrm>
          <a:prstGeom prst="leftBrace">
            <a:avLst>
              <a:gd name="adj1" fmla="val 132882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1" name="Accolade ouvrante 20"/>
          <p:cNvSpPr>
            <a:spLocks/>
          </p:cNvSpPr>
          <p:nvPr/>
        </p:nvSpPr>
        <p:spPr bwMode="auto">
          <a:xfrm>
            <a:off x="7786942" y="3314700"/>
            <a:ext cx="265509" cy="3514779"/>
          </a:xfrm>
          <a:prstGeom prst="leftBrace">
            <a:avLst>
              <a:gd name="adj1" fmla="val 223357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2" name="Accolade ouvrante 21"/>
          <p:cNvSpPr>
            <a:spLocks/>
          </p:cNvSpPr>
          <p:nvPr/>
        </p:nvSpPr>
        <p:spPr bwMode="auto">
          <a:xfrm>
            <a:off x="10706590" y="3228921"/>
            <a:ext cx="440345" cy="4581579"/>
          </a:xfrm>
          <a:prstGeom prst="leftBrace">
            <a:avLst>
              <a:gd name="adj1" fmla="val 94172"/>
              <a:gd name="adj2" fmla="val 50000"/>
            </a:avLst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15544800" y="418743"/>
            <a:ext cx="2026517" cy="6940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4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الانتقالات السلبية: </a:t>
            </a:r>
            <a:endParaRPr lang="fr-FR" sz="34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48090" y="876300"/>
            <a:ext cx="13811310" cy="7737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الهجرة الإلزامية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طرد من العمل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الطلاق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الأوضاع </a:t>
            </a:r>
            <a:r>
              <a:rPr lang="ar-DZ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الوسيطية: </a:t>
            </a:r>
            <a:r>
              <a:rPr lang="ar-DZ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</a:t>
            </a:r>
            <a:r>
              <a:rPr lang="ar-DZ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إدراك الرغبات:   </a:t>
            </a:r>
            <a:r>
              <a:rPr lang="ar-DZ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</a:t>
            </a:r>
            <a:r>
              <a:rPr lang="ar-DZ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إدراك إمكانية الانجاز:   </a:t>
            </a:r>
            <a:endParaRPr lang="fr-FR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الخروج من الجيش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</a:t>
            </a: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الثقافة                 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الدعم </a:t>
            </a: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المالي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الخروج من المدرسة 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العائلة                             </a:t>
            </a: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نماذج مقاولين 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</a:t>
            </a:r>
            <a:r>
              <a:rPr lang="ar-DZ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إنشاء مؤسسة</a:t>
            </a:r>
            <a:endParaRPr lang="fr-FR" sz="3600" b="1" dirty="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الخروج من السجن 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</a:t>
            </a: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الزملاء والأصدقاء               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شركاء  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التأثيرات </a:t>
            </a:r>
            <a:r>
              <a:rPr lang="ar-DZ" sz="3600" b="1" dirty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الايجابية:                                          </a:t>
            </a:r>
            <a:r>
              <a:rPr lang="ar-DZ" sz="3600" b="1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</a:t>
            </a: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وسائل أخرى للدعم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الشركاء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المستثمرين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المستهلكين 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 rtl="1">
              <a:lnSpc>
                <a:spcPct val="115000"/>
              </a:lnSpc>
              <a:spcAft>
                <a:spcPts val="0"/>
              </a:spcAft>
            </a:pPr>
            <a:r>
              <a:rPr lang="ar-DZ" sz="36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من </a:t>
            </a:r>
            <a:r>
              <a:rPr lang="ar-DZ" sz="3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الأسواق</a:t>
            </a:r>
            <a:endParaRPr lang="fr-FR" sz="36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ea typeface="Calibri" panose="020F0502020204030204" pitchFamily="34" charset="0"/>
              <a:cs typeface="Arabic Typesetting" panose="03020402040406030203" pitchFamily="66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248090" y="9251647"/>
            <a:ext cx="12134910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ea typeface="Calibri" panose="020F0502020204030204" pitchFamily="34" charset="0"/>
                <a:cs typeface="Arabic Typesetting" panose="03020402040406030203" pitchFamily="66" charset="-78"/>
              </a:rPr>
              <a:t>نموذج</a:t>
            </a: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الحدث المقاولاتي (</a:t>
            </a:r>
            <a:r>
              <a:rPr lang="fr-FR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L.Sokol </a:t>
            </a: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  </a:t>
            </a:r>
            <a:r>
              <a:rPr lang="fr-FR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A.Shapero</a:t>
            </a:r>
            <a:r>
              <a:rPr lang="ar-DZ" sz="44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fr-FR" sz="44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97304" y="4438994"/>
            <a:ext cx="184731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15000"/>
              </a:lnSpc>
              <a:spcAft>
                <a:spcPts val="1000"/>
              </a:spcAf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0" y="479201"/>
            <a:ext cx="424809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DZ" sz="11500" b="1" dirty="0" smtClean="0">
                <a:ln>
                  <a:solidFill>
                    <a:srgbClr val="4D4D4D"/>
                  </a:solidFill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رابعا. دوافع </a:t>
            </a:r>
            <a:r>
              <a:rPr lang="ar-DZ" sz="11500" b="1" dirty="0">
                <a:ln>
                  <a:solidFill>
                    <a:srgbClr val="4D4D4D"/>
                  </a:solidFill>
                </a:ln>
                <a:solidFill>
                  <a:srgbClr val="4D4D4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المقاولاتية</a:t>
            </a:r>
            <a:endParaRPr lang="fr-FR" sz="11500" dirty="0">
              <a:ln>
                <a:solidFill>
                  <a:srgbClr val="4D4D4D"/>
                </a:solidFill>
              </a:ln>
              <a:solidFill>
                <a:srgbClr val="4D4D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1|7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336</Words>
  <Application>Microsoft Office PowerPoint</Application>
  <PresentationFormat>Personnalisé</PresentationFormat>
  <Paragraphs>87</Paragraphs>
  <Slides>10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3" baseType="lpstr">
      <vt:lpstr>Arial</vt:lpstr>
      <vt:lpstr>Cranberry</vt:lpstr>
      <vt:lpstr>29LT Zarid Display Bold</vt:lpstr>
      <vt:lpstr>Traditional Arabic</vt:lpstr>
      <vt:lpstr>Simplified Arabic</vt:lpstr>
      <vt:lpstr>Marta Bold</vt:lpstr>
      <vt:lpstr>Wingdings</vt:lpstr>
      <vt:lpstr>Times New Roman</vt:lpstr>
      <vt:lpstr>Simplified Arabic Fixed</vt:lpstr>
      <vt:lpstr>Arabic Typesetting</vt:lpstr>
      <vt:lpstr>Hero Bold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Pctec</dc:creator>
  <cp:lastModifiedBy>NEWTECH-USER</cp:lastModifiedBy>
  <cp:revision>41</cp:revision>
  <dcterms:created xsi:type="dcterms:W3CDTF">2006-08-16T00:00:00Z</dcterms:created>
  <dcterms:modified xsi:type="dcterms:W3CDTF">2024-11-24T17:31:21Z</dcterms:modified>
  <dc:identifier>DAGWeZ1BXwc</dc:identifier>
</cp:coreProperties>
</file>