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6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/>
          <p:cNvPicPr/>
          <p:nvPr/>
        </p:nvPicPr>
        <p:blipFill>
          <a:blip r:embed="rId2"/>
          <a:stretch/>
        </p:blipFill>
        <p:spPr>
          <a:xfrm>
            <a:off x="2523960" y="260280"/>
            <a:ext cx="4128840" cy="62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470320" y="91440"/>
            <a:ext cx="4203000" cy="224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buNone/>
            </a:pPr>
            <a:r>
              <a:rPr lang="fr-FR" sz="49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ftr" idx="1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2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FA6504-704C-4949-9CD5-D9B5AD4AC4AB}" type="slidenum">
              <a: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97600" y="-98640"/>
            <a:ext cx="7269840" cy="146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fr-FR" sz="49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79800" y="1509840"/>
            <a:ext cx="835812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Troisième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Quatrième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Cinquième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Septième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7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8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9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228AA0-BAF1-430C-94A3-CE208B65F23E}" type="slidenum">
              <a: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97600" y="-98640"/>
            <a:ext cx="7269840" cy="146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fr-FR" sz="49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79800" y="1509840"/>
            <a:ext cx="835812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Troisième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Quatrième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Cinquième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Septième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ftr" idx="4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dt" idx="5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7A749E-CD7E-4AF4-AE8C-08C1BCE87ACE}" type="slidenum">
              <a: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97600" y="-98640"/>
            <a:ext cx="7269840" cy="146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fr-FR" sz="49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77520"/>
            <a:ext cx="3977280" cy="1359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Troisième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Quatrième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Cinquième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Septième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1359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Troisième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Quatrième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Cinquième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Septième niveau de plan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10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dt" idx="11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12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498128-FA9D-49E9-B58E-57A8689622E1}" type="slidenum">
              <a: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97600" y="-98640"/>
            <a:ext cx="7269840" cy="146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fr-FR" sz="49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texte-titre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ftr" idx="13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4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5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FB7DAB-E3DF-4371-BCB6-8A55D7CE9C3A}" type="slidenum">
              <a: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ftr" idx="16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dt" idx="17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&lt;date/heure&gt;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sldNum" idx="18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C78A56-512E-438E-9C17-161CF7F2D6E9}" type="slidenum">
              <a:rPr lang="fr-FR" sz="1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&lt;numéro&gt;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97600" y="-98640"/>
            <a:ext cx="7269840" cy="146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379800" y="1509840"/>
            <a:ext cx="835812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8E48B71-AE4E-4519-9A20-76028BB855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lang="fr-F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3E5D27D-B05D-4828-9D2C-43D573353AD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&lt;numéro&gt;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/>
          <p:nvPr/>
        </p:nvSpPr>
        <p:spPr>
          <a:xfrm>
            <a:off x="410760" y="2277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 defTabSz="457200">
              <a:lnSpc>
                <a:spcPct val="100000"/>
              </a:lnSpc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Acoustic Equipment </a:t>
            </a:r>
            <a:br>
              <a:rPr sz="4400"/>
            </a:b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AH843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4"/>
          <p:cNvSpPr/>
          <p:nvPr/>
        </p:nvSpPr>
        <p:spPr>
          <a:xfrm>
            <a:off x="379800" y="1373400"/>
            <a:ext cx="8440200" cy="16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0" bIns="0" anchor="t">
            <a:spAutoFit/>
          </a:bodyPr>
          <a:p>
            <a:pPr marL="286920">
              <a:lnSpc>
                <a:spcPct val="100000"/>
              </a:lnSpc>
              <a:spcBef>
                <a:spcPts val="1106"/>
              </a:spcBef>
              <a:tabLst>
                <a:tab algn="l" pos="803160"/>
              </a:tabLst>
            </a:pPr>
            <a:r>
              <a:rPr lang="fr-FR" sz="2500" b="0" u="none" spc="-26" strike="noStrike">
                <a:solidFill>
                  <a:srgbClr val="9c5252"/>
                </a:solidFill>
                <a:effectLst/>
                <a:uFillTx/>
                <a:latin typeface="Calibri"/>
              </a:rPr>
              <a:t>1.</a:t>
            </a:r>
            <a:r>
              <a:rPr lang="fr-FR" sz="2500" b="0" u="none" strike="noStrike">
                <a:solidFill>
                  <a:srgbClr val="9c5252"/>
                </a:solidFill>
                <a:effectLst/>
                <a:uFillTx/>
                <a:latin typeface="Calibri"/>
              </a:rPr>
              <a:t>	</a:t>
            </a:r>
            <a:r>
              <a:rPr lang="fr-FR" sz="3600" b="0" u="none" spc="-20" strike="noStrike">
                <a:solidFill>
                  <a:srgbClr val="2d5695"/>
                </a:solidFill>
                <a:effectLst/>
                <a:uFillTx/>
                <a:latin typeface="Calibri"/>
              </a:rPr>
              <a:t>Période</a:t>
            </a:r>
            <a:r>
              <a:rPr lang="fr-FR" sz="3600" b="0" u="none" spc="-150" strike="noStrike">
                <a:solidFill>
                  <a:srgbClr val="2d5695"/>
                </a:solidFill>
                <a:effectLst/>
                <a:uFillTx/>
                <a:latin typeface="Calibri"/>
              </a:rPr>
              <a:t> </a:t>
            </a:r>
            <a:r>
              <a:rPr lang="fr-FR" sz="3600" b="0" u="none" spc="-26" strike="noStrike">
                <a:solidFill>
                  <a:srgbClr val="2d5695"/>
                </a:solidFill>
                <a:effectLst/>
                <a:uFillTx/>
                <a:latin typeface="Calibri"/>
              </a:rPr>
              <a:t>(T) : </a:t>
            </a: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It is the time that elapses between two consecutive identical vibrational states.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6" name=""/>
          <p:cNvPicPr/>
          <p:nvPr/>
        </p:nvPicPr>
        <p:blipFill>
          <a:blip r:embed="rId1"/>
          <a:stretch/>
        </p:blipFill>
        <p:spPr>
          <a:xfrm>
            <a:off x="2520000" y="3390480"/>
            <a:ext cx="4500000" cy="164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object 16"/>
          <p:cNvSpPr txBox="1"/>
          <p:nvPr/>
        </p:nvSpPr>
        <p:spPr>
          <a:xfrm>
            <a:off x="1010160" y="48852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4"/>
          <p:cNvSpPr/>
          <p:nvPr/>
        </p:nvSpPr>
        <p:spPr>
          <a:xfrm>
            <a:off x="379800" y="1373400"/>
            <a:ext cx="8251560" cy="28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0" bIns="0" anchor="t">
            <a:spAutoFit/>
          </a:bodyPr>
          <a:p>
            <a:pPr marL="528840" indent="-516240">
              <a:lnSpc>
                <a:spcPct val="100000"/>
              </a:lnSpc>
              <a:spcBef>
                <a:spcPts val="816"/>
              </a:spcBef>
              <a:buClr>
                <a:srgbClr val="5f76b4"/>
              </a:buClr>
              <a:buSzPct val="84000"/>
              <a:buAutoNum type="arabicPeriod"/>
              <a:tabLst>
                <a:tab algn="l" pos="528840"/>
              </a:tabLst>
            </a:pPr>
            <a:r>
              <a:rPr lang="fr-FR" sz="1800" b="0" u="none" spc="-26" strike="noStrike">
                <a:solidFill>
                  <a:srgbClr val="9c5252"/>
                </a:solidFill>
                <a:effectLst/>
                <a:uFillTx/>
                <a:latin typeface="Calibri"/>
                <a:ea typeface="Microsoft YaHei"/>
              </a:rPr>
              <a:t>2.</a:t>
            </a:r>
            <a:r>
              <a:rPr lang="fr-FR" sz="1800" b="0" u="none" strike="noStrike">
                <a:solidFill>
                  <a:srgbClr val="9c5252"/>
                </a:solidFill>
                <a:effectLst/>
                <a:uFillTx/>
                <a:latin typeface="Calibri"/>
                <a:ea typeface="Microsoft YaHei"/>
              </a:rPr>
              <a:t>	</a:t>
            </a:r>
            <a:r>
              <a:rPr lang="fr-FR" sz="32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Frequency</a:t>
            </a:r>
            <a:r>
              <a:rPr lang="fr-FR" sz="3200" b="0" u="none" spc="-96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(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Georgia"/>
              </a:rPr>
              <a:t>f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 indent="-27432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It is the number of repetitions of the same vibrational state (period) per unit of time, its unit is the Hertz (Hz).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72880">
              <a:lnSpc>
                <a:spcPct val="100000"/>
              </a:lnSpc>
              <a:spcBef>
                <a:spcPts val="726"/>
              </a:spcBef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5840"/>
              </a:tabLst>
            </a:pP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" name=""/>
          <p:cNvPicPr/>
          <p:nvPr/>
        </p:nvPicPr>
        <p:blipFill>
          <a:blip r:embed="rId1"/>
          <a:stretch/>
        </p:blipFill>
        <p:spPr>
          <a:xfrm>
            <a:off x="2940840" y="4140000"/>
            <a:ext cx="2819160" cy="161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object 17"/>
          <p:cNvSpPr txBox="1"/>
          <p:nvPr/>
        </p:nvSpPr>
        <p:spPr>
          <a:xfrm>
            <a:off x="1010160" y="48780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4"/>
          <p:cNvSpPr/>
          <p:nvPr/>
        </p:nvSpPr>
        <p:spPr>
          <a:xfrm>
            <a:off x="379800" y="1509840"/>
            <a:ext cx="8283240" cy="412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528840" indent="-516240">
              <a:lnSpc>
                <a:spcPct val="100000"/>
              </a:lnSpc>
              <a:spcBef>
                <a:spcPts val="805"/>
              </a:spcBef>
              <a:buClr>
                <a:srgbClr val="5f76b4"/>
              </a:buClr>
              <a:buSzPct val="84000"/>
              <a:buAutoNum type="arabicPeriod"/>
              <a:tabLst>
                <a:tab algn="l" pos="528840"/>
              </a:tabLst>
            </a:pPr>
            <a:r>
              <a:rPr lang="fr-FR" sz="3200" b="0" u="none" spc="-26" strike="noStrike">
                <a:solidFill>
                  <a:srgbClr val="9c5252"/>
                </a:solidFill>
                <a:effectLst/>
                <a:uFillTx/>
                <a:latin typeface="Calibri"/>
                <a:ea typeface="Microsoft YaHei"/>
              </a:rPr>
              <a:t>3.</a:t>
            </a:r>
            <a:r>
              <a:rPr lang="fr-FR" sz="1800" b="0" u="none" strike="noStrike">
                <a:solidFill>
                  <a:srgbClr val="9c5252"/>
                </a:solidFill>
                <a:effectLst/>
                <a:uFillTx/>
                <a:latin typeface="Calibri"/>
                <a:ea typeface="Microsoft YaHei"/>
              </a:rPr>
              <a:t>	</a:t>
            </a:r>
            <a:r>
              <a:rPr lang="fr-FR" sz="3200" b="0" u="none" spc="-54" strike="noStrike">
                <a:solidFill>
                  <a:srgbClr val="000000"/>
                </a:solidFill>
                <a:effectLst/>
                <a:uFillTx/>
                <a:latin typeface="Calibri"/>
              </a:rPr>
              <a:t>Wavelength 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(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Georgia"/>
              </a:rPr>
              <a:t>λ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>
              <a:lnSpc>
                <a:spcPct val="100000"/>
              </a:lnSpc>
              <a:spcBef>
                <a:spcPts val="79"/>
              </a:spcBef>
              <a:tabLst>
                <a:tab algn="l" pos="1032480"/>
              </a:tabLst>
            </a:pP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 indent="-27432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It is the smallest distance separating two points having the same vibrational state.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  <a:p>
            <a:pPr>
              <a:lnSpc>
                <a:spcPct val="100000"/>
              </a:lnSpc>
              <a:spcBef>
                <a:spcPts val="1151"/>
              </a:spcBef>
              <a:tabLst>
                <a:tab algn="l" pos="286920"/>
              </a:tabLst>
            </a:pP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7288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584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Its unit is the meter (m).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  <a:p>
            <a:pPr>
              <a:lnSpc>
                <a:spcPct val="100000"/>
              </a:lnSpc>
              <a:spcBef>
                <a:spcPts val="1145"/>
              </a:spcBef>
              <a:tabLst>
                <a:tab algn="l" pos="285840"/>
              </a:tabLst>
            </a:pP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560" indent="-27360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56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It is the distance traveled during a period.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sp>
        <p:nvSpPr>
          <p:cNvPr id="62" name="object 18"/>
          <p:cNvSpPr txBox="1"/>
          <p:nvPr/>
        </p:nvSpPr>
        <p:spPr>
          <a:xfrm>
            <a:off x="1010160" y="48816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244440" y="2598480"/>
            <a:ext cx="180720" cy="497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5"/>
          <p:cNvSpPr/>
          <p:nvPr/>
        </p:nvSpPr>
        <p:spPr>
          <a:xfrm>
            <a:off x="2915640" y="2349000"/>
            <a:ext cx="3240000" cy="1100160"/>
          </a:xfrm>
          <a:custGeom>
            <a:avLst/>
            <a:gdLst>
              <a:gd name="textAreaLeft" fmla="*/ 0 w 3240000"/>
              <a:gd name="textAreaRight" fmla="*/ 3240360 w 3240000"/>
              <a:gd name="textAreaTop" fmla="*/ 0 h 1100160"/>
              <a:gd name="textAreaBottom" fmla="*/ 1100520 h 1100160"/>
            </a:gdLst>
            <a:ahLst/>
            <a:cxnLst/>
            <a:rect l="textAreaLeft" t="textAreaTop" r="textAreaRight" b="textAreaBottom"/>
            <a:pathLst>
              <a:path w="3240404" h="1100454">
                <a:moveTo>
                  <a:pt x="3240405" y="0"/>
                </a:moveTo>
                <a:lnTo>
                  <a:pt x="0" y="0"/>
                </a:lnTo>
                <a:lnTo>
                  <a:pt x="0" y="1100327"/>
                </a:lnTo>
                <a:lnTo>
                  <a:pt x="3240405" y="1100327"/>
                </a:lnTo>
                <a:lnTo>
                  <a:pt x="3240405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object 6"/>
          <p:cNvSpPr/>
          <p:nvPr/>
        </p:nvSpPr>
        <p:spPr>
          <a:xfrm>
            <a:off x="2915640" y="2520000"/>
            <a:ext cx="3240000" cy="886680"/>
          </a:xfrm>
          <a:prstGeom prst="rect">
            <a:avLst/>
          </a:prstGeom>
          <a:noFill/>
          <a:ln w="11427">
            <a:solidFill>
              <a:srgbClr val="44538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2560" bIns="0" anchor="t">
            <a:spAutoFit/>
          </a:bodyPr>
          <a:p>
            <a:pPr marL="1039320">
              <a:lnSpc>
                <a:spcPts val="2245"/>
              </a:lnSpc>
              <a:spcBef>
                <a:spcPts val="414"/>
              </a:spcBef>
              <a:tabLst>
                <a:tab algn="l" pos="2617560"/>
              </a:tabLst>
            </a:pPr>
            <a:r>
              <a:rPr lang="fr-FR" sz="2300" b="0" u="none" spc="-11" strike="noStrike">
                <a:solidFill>
                  <a:srgbClr val="000000"/>
                </a:solidFill>
                <a:effectLst/>
                <a:uFillTx/>
                <a:latin typeface="Cambria Math"/>
              </a:rPr>
              <a:t>𝑐é𝑙é𝑟𝑖𝑡é     </a:t>
            </a:r>
            <a:r>
              <a:rPr lang="fr-FR" sz="2300" b="0" u="none" strike="noStrike">
                <a:solidFill>
                  <a:srgbClr val="000000"/>
                </a:solidFill>
                <a:effectLst/>
                <a:uFillTx/>
                <a:latin typeface="Cambria Math"/>
              </a:rPr>
              <a:t>	</a:t>
            </a:r>
            <a:r>
              <a:rPr lang="fr-FR" sz="2300" b="0" u="none" spc="-51" strike="noStrike">
                <a:solidFill>
                  <a:srgbClr val="000000"/>
                </a:solidFill>
                <a:effectLst/>
                <a:uFillTx/>
                <a:latin typeface="Cambria Math"/>
              </a:rPr>
              <a:t>𝑐</a:t>
            </a:r>
            <a:endParaRPr lang="fr-F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12480">
              <a:lnSpc>
                <a:spcPts val="1899"/>
              </a:lnSpc>
              <a:tabLst>
                <a:tab algn="l" pos="2292840"/>
              </a:tabLst>
            </a:pPr>
            <a:r>
              <a:rPr lang="fr-FR" sz="2300" b="0" u="none" strike="noStrike">
                <a:solidFill>
                  <a:srgbClr val="000000"/>
                </a:solidFill>
                <a:effectLst/>
                <a:uFillTx/>
                <a:latin typeface="Cambria Math"/>
              </a:rPr>
              <a:t>𝜆</a:t>
            </a:r>
            <a:r>
              <a:rPr lang="fr-FR" sz="2300" b="0" u="none" spc="380" strike="noStrike">
                <a:solidFill>
                  <a:srgbClr val="000000"/>
                </a:solidFill>
                <a:effectLst/>
                <a:uFillTx/>
                <a:latin typeface="Cambria Math"/>
              </a:rPr>
              <a:t> </a:t>
            </a:r>
            <a:r>
              <a:rPr lang="fr-FR" sz="2300" b="0" u="none" strike="noStrike">
                <a:solidFill>
                  <a:srgbClr val="000000"/>
                </a:solidFill>
                <a:effectLst/>
                <a:uFillTx/>
                <a:latin typeface="Cambria Math"/>
              </a:rPr>
              <a:t>=</a:t>
            </a:r>
            <a:r>
              <a:rPr lang="fr-FR" sz="2300" b="0" u="none" spc="119" strike="noStrike">
                <a:solidFill>
                  <a:srgbClr val="000000"/>
                </a:solidFill>
                <a:effectLst/>
                <a:uFillTx/>
                <a:latin typeface="Cambria Math"/>
              </a:rPr>
              <a:t> </a:t>
            </a:r>
            <a:endParaRPr lang="fr-F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48880">
              <a:lnSpc>
                <a:spcPts val="2421"/>
              </a:lnSpc>
              <a:tabLst>
                <a:tab algn="l" pos="2612520"/>
              </a:tabLst>
            </a:pPr>
            <a:r>
              <a:rPr lang="fr-FR" sz="2300" b="0" u="none" spc="-11" strike="noStrike">
                <a:solidFill>
                  <a:srgbClr val="000000"/>
                </a:solidFill>
                <a:effectLst/>
                <a:uFillTx/>
                <a:latin typeface="Cambria Math"/>
              </a:rPr>
              <a:t>𝐹𝑟é𝑞𝑢𝑒𝑛𝑐𝑒</a:t>
            </a:r>
            <a:r>
              <a:rPr lang="fr-FR" sz="2300" b="0" u="none" strike="noStrike">
                <a:solidFill>
                  <a:srgbClr val="000000"/>
                </a:solidFill>
                <a:effectLst/>
                <a:uFillTx/>
                <a:latin typeface="Cambria Math"/>
              </a:rPr>
              <a:t> </a:t>
            </a:r>
            <a:r>
              <a:rPr lang="fr-FR" sz="2300" b="0" i="1" u="none" spc="-51" strike="noStrike">
                <a:solidFill>
                  <a:srgbClr val="000000"/>
                </a:solidFill>
                <a:effectLst/>
                <a:uFillTx/>
                <a:latin typeface="Cambria Math"/>
              </a:rPr>
              <a:t>f</a:t>
            </a:r>
            <a:endParaRPr lang="fr-F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6" name="object 8"/>
          <p:cNvPicPr/>
          <p:nvPr/>
        </p:nvPicPr>
        <p:blipFill>
          <a:blip r:embed="rId1"/>
          <a:stretch/>
        </p:blipFill>
        <p:spPr>
          <a:xfrm>
            <a:off x="2373840" y="3645000"/>
            <a:ext cx="3904560" cy="226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"/>
          <p:cNvSpPr/>
          <p:nvPr/>
        </p:nvSpPr>
        <p:spPr>
          <a:xfrm>
            <a:off x="3780000" y="2952000"/>
            <a:ext cx="1620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object 19"/>
          <p:cNvSpPr txBox="1"/>
          <p:nvPr/>
        </p:nvSpPr>
        <p:spPr>
          <a:xfrm>
            <a:off x="1010160" y="48852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4"/>
          <p:cNvSpPr/>
          <p:nvPr/>
        </p:nvSpPr>
        <p:spPr>
          <a:xfrm>
            <a:off x="379800" y="1501920"/>
            <a:ext cx="8349120" cy="15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86920">
              <a:lnSpc>
                <a:spcPct val="100000"/>
              </a:lnSpc>
              <a:spcBef>
                <a:spcPts val="99"/>
              </a:spcBef>
              <a:tabLst>
                <a:tab algn="l" pos="1032480"/>
              </a:tabLst>
            </a:pPr>
            <a:r>
              <a:rPr lang="fr-FR" sz="2500" b="0" u="none" spc="-26" strike="noStrike">
                <a:solidFill>
                  <a:srgbClr val="9c5252"/>
                </a:solidFill>
                <a:effectLst/>
                <a:uFillTx/>
                <a:latin typeface="Calibri"/>
              </a:rPr>
              <a:t>4.</a:t>
            </a:r>
            <a:r>
              <a:rPr lang="fr-FR" sz="2500" b="0" u="none" strike="noStrike">
                <a:solidFill>
                  <a:srgbClr val="9c5252"/>
                </a:solidFill>
                <a:effectLst/>
                <a:uFillTx/>
                <a:latin typeface="Calibri"/>
              </a:rPr>
              <a:t>	</a:t>
            </a:r>
            <a:r>
              <a:rPr lang="fr-FR" sz="3600" b="0" u="none" strike="noStrike">
                <a:solidFill>
                  <a:srgbClr val="2d5695"/>
                </a:solidFill>
                <a:effectLst/>
                <a:uFillTx/>
                <a:latin typeface="Calibri"/>
              </a:rPr>
              <a:t>Amplitude</a:t>
            </a:r>
            <a:r>
              <a:rPr lang="fr-FR" sz="3600" b="0" u="none" spc="-119" strike="noStrike">
                <a:solidFill>
                  <a:srgbClr val="2d5695"/>
                </a:solidFill>
                <a:effectLst/>
                <a:uFillTx/>
                <a:latin typeface="Calibri"/>
              </a:rPr>
              <a:t> </a:t>
            </a:r>
            <a:r>
              <a:rPr lang="fr-FR" sz="3600" b="0" u="none" spc="-26" strike="noStrike">
                <a:solidFill>
                  <a:srgbClr val="2d5695"/>
                </a:solidFill>
                <a:effectLst/>
                <a:uFillTx/>
                <a:latin typeface="Calibri"/>
              </a:rPr>
              <a:t>(A)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7288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  <a:tab algn="l" pos="1910160"/>
                <a:tab algn="l" pos="3406680"/>
                <a:tab algn="l" pos="4167360"/>
                <a:tab algn="l" pos="5043960"/>
                <a:tab algn="l" pos="5351760"/>
                <a:tab algn="l" pos="6273720"/>
                <a:tab algn="l" pos="6766560"/>
                <a:tab algn="l" pos="721152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Maximum elongation of a point from its equilibrium position.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object 20"/>
          <p:cNvSpPr txBox="1"/>
          <p:nvPr/>
        </p:nvSpPr>
        <p:spPr>
          <a:xfrm>
            <a:off x="1010160" y="48888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pic>
        <p:nvPicPr>
          <p:cNvPr id="71" name=""/>
          <p:cNvPicPr/>
          <p:nvPr/>
        </p:nvPicPr>
        <p:blipFill>
          <a:blip r:embed="rId1"/>
          <a:stretch/>
        </p:blipFill>
        <p:spPr>
          <a:xfrm>
            <a:off x="1080000" y="3300120"/>
            <a:ext cx="6300000" cy="299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4"/>
          <p:cNvSpPr/>
          <p:nvPr/>
        </p:nvSpPr>
        <p:spPr>
          <a:xfrm>
            <a:off x="379800" y="1501920"/>
            <a:ext cx="8346240" cy="19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86920">
              <a:lnSpc>
                <a:spcPct val="100000"/>
              </a:lnSpc>
              <a:spcBef>
                <a:spcPts val="99"/>
              </a:spcBef>
              <a:tabLst>
                <a:tab algn="l" pos="1032480"/>
              </a:tabLst>
            </a:pPr>
            <a:r>
              <a:rPr lang="fr-FR" sz="2500" b="0" u="none" spc="-26" strike="noStrike">
                <a:solidFill>
                  <a:srgbClr val="9c5252"/>
                </a:solidFill>
                <a:effectLst/>
                <a:uFillTx/>
                <a:latin typeface="Calibri"/>
              </a:rPr>
              <a:t>5.</a:t>
            </a:r>
            <a:r>
              <a:rPr lang="fr-FR" sz="2500" b="0" u="none" strike="noStrike">
                <a:solidFill>
                  <a:srgbClr val="9c5252"/>
                </a:solidFill>
                <a:effectLst/>
                <a:uFillTx/>
                <a:latin typeface="Calibri"/>
              </a:rPr>
              <a:t>	</a:t>
            </a:r>
            <a:r>
              <a:rPr lang="fr-FR" sz="3600" b="0" u="none" spc="-11" strike="noStrike">
                <a:solidFill>
                  <a:srgbClr val="2d5695"/>
                </a:solidFill>
                <a:effectLst/>
                <a:uFillTx/>
                <a:latin typeface="Calibri"/>
              </a:rPr>
              <a:t>Phase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>
              <a:lnSpc>
                <a:spcPct val="100000"/>
              </a:lnSpc>
              <a:spcBef>
                <a:spcPts val="164"/>
              </a:spcBef>
              <a:tabLst>
                <a:tab algn="l" pos="1032480"/>
              </a:tabLst>
            </a:pP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 indent="-27432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  <a:tab algn="l" pos="861840"/>
                <a:tab algn="l" pos="1494000"/>
                <a:tab algn="l" pos="2100600"/>
                <a:tab algn="l" pos="3039840"/>
                <a:tab algn="l" pos="4141440"/>
                <a:tab algn="l" pos="5493240"/>
                <a:tab algn="l" pos="6438960"/>
                <a:tab algn="l" pos="6947640"/>
              </a:tabLst>
            </a:pPr>
            <a:r>
              <a:rPr lang="fr-FR" sz="2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This refers to two sound waves whose maximum amplitude occurs at the same time </a:t>
            </a:r>
            <a:endParaRPr lang="fr-FR" sz="26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grpSp>
        <p:nvGrpSpPr>
          <p:cNvPr id="73" name="object 5"/>
          <p:cNvGrpSpPr/>
          <p:nvPr/>
        </p:nvGrpSpPr>
        <p:grpSpPr>
          <a:xfrm>
            <a:off x="2541600" y="3630600"/>
            <a:ext cx="4277160" cy="2667240"/>
            <a:chOff x="2541600" y="3630600"/>
            <a:chExt cx="4277160" cy="2667240"/>
          </a:xfrm>
        </p:grpSpPr>
        <p:pic>
          <p:nvPicPr>
            <p:cNvPr id="74" name="object 6"/>
            <p:cNvPicPr/>
            <p:nvPr/>
          </p:nvPicPr>
          <p:blipFill>
            <a:blip r:embed="rId1"/>
            <a:stretch/>
          </p:blipFill>
          <p:spPr>
            <a:xfrm>
              <a:off x="2555640" y="3645000"/>
              <a:ext cx="4248000" cy="2638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5" name="object 7"/>
            <p:cNvSpPr/>
            <p:nvPr/>
          </p:nvSpPr>
          <p:spPr>
            <a:xfrm>
              <a:off x="2541600" y="3630600"/>
              <a:ext cx="4277160" cy="2667240"/>
            </a:xfrm>
            <a:custGeom>
              <a:avLst/>
              <a:gdLst>
                <a:gd name="textAreaLeft" fmla="*/ 0 w 4277160"/>
                <a:gd name="textAreaRight" fmla="*/ 4277520 w 4277160"/>
                <a:gd name="textAreaTop" fmla="*/ 0 h 2667240"/>
                <a:gd name="textAreaBottom" fmla="*/ 2667600 h 2667240"/>
              </a:gdLst>
              <a:ahLst/>
              <a:cxnLst/>
              <a:rect l="textAreaLeft" t="textAreaTop" r="textAreaRight" b="textAreaBottom"/>
              <a:pathLst>
                <a:path w="4277359" h="2667635">
                  <a:moveTo>
                    <a:pt x="0" y="2667126"/>
                  </a:moveTo>
                  <a:lnTo>
                    <a:pt x="4277106" y="2667126"/>
                  </a:lnTo>
                  <a:lnTo>
                    <a:pt x="4277106" y="0"/>
                  </a:lnTo>
                  <a:lnTo>
                    <a:pt x="0" y="0"/>
                  </a:lnTo>
                  <a:lnTo>
                    <a:pt x="0" y="2667126"/>
                  </a:lnTo>
                  <a:close/>
                </a:path>
              </a:pathLst>
            </a:custGeom>
            <a:noFill/>
            <a:ln w="28573">
              <a:solidFill>
                <a:srgbClr val="eeb57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6" name="object 10"/>
          <p:cNvSpPr txBox="1"/>
          <p:nvPr/>
        </p:nvSpPr>
        <p:spPr>
          <a:xfrm>
            <a:off x="1010160" y="48924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4"/>
          <p:cNvSpPr/>
          <p:nvPr/>
        </p:nvSpPr>
        <p:spPr>
          <a:xfrm>
            <a:off x="379800" y="1501920"/>
            <a:ext cx="8359560" cy="44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86920">
              <a:lnSpc>
                <a:spcPct val="100000"/>
              </a:lnSpc>
              <a:spcBef>
                <a:spcPts val="99"/>
              </a:spcBef>
              <a:tabLst>
                <a:tab algn="l" pos="1032480"/>
              </a:tabLst>
            </a:pPr>
            <a:r>
              <a:rPr lang="fr-FR" sz="2500" b="0" u="none" spc="-26" strike="noStrike">
                <a:solidFill>
                  <a:srgbClr val="9c5252"/>
                </a:solidFill>
                <a:effectLst/>
                <a:uFillTx/>
                <a:latin typeface="Calibri"/>
              </a:rPr>
              <a:t>6.</a:t>
            </a:r>
            <a:r>
              <a:rPr lang="fr-FR" sz="2500" b="0" u="none" strike="noStrike">
                <a:solidFill>
                  <a:srgbClr val="9c5252"/>
                </a:solidFill>
                <a:effectLst/>
                <a:uFillTx/>
                <a:latin typeface="Calibri"/>
              </a:rPr>
              <a:t>	</a:t>
            </a:r>
            <a:r>
              <a:rPr lang="fr-FR" sz="3600" b="0" u="none" spc="-11" strike="noStrike">
                <a:solidFill>
                  <a:srgbClr val="2d5695"/>
                </a:solidFill>
                <a:effectLst/>
                <a:uFillTx/>
                <a:latin typeface="Calibri"/>
              </a:rPr>
              <a:t>Celerity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 indent="-27432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It is the speed of propagation of the wave along its direction, and which depends on the characteristics of the medium (density, compressibility).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  <a:p>
            <a:pPr marL="286920" indent="-27432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  <a:p>
            <a:pPr marL="286560" indent="-27360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56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 = 340 m/s in air, 1450 m/s in water...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  <a:p>
            <a:pPr marL="286560" indent="-27360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56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(Therefore, the denser the medium, the greater the speed). 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sp>
        <p:nvSpPr>
          <p:cNvPr id="78" name="object 21"/>
          <p:cNvSpPr txBox="1"/>
          <p:nvPr/>
        </p:nvSpPr>
        <p:spPr>
          <a:xfrm>
            <a:off x="1010160" y="48924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4"/>
          <p:cNvSpPr/>
          <p:nvPr/>
        </p:nvSpPr>
        <p:spPr>
          <a:xfrm>
            <a:off x="379800" y="1501920"/>
            <a:ext cx="8343000" cy="24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86920">
              <a:lnSpc>
                <a:spcPct val="100000"/>
              </a:lnSpc>
              <a:spcBef>
                <a:spcPts val="99"/>
              </a:spcBef>
              <a:tabLst>
                <a:tab algn="l" pos="1032480"/>
              </a:tabLst>
            </a:pPr>
            <a:r>
              <a:rPr lang="fr-FR" sz="2500" b="0" u="none" spc="-26" strike="noStrike">
                <a:solidFill>
                  <a:srgbClr val="9c5252"/>
                </a:solidFill>
                <a:effectLst/>
                <a:uFillTx/>
                <a:latin typeface="Calibri"/>
              </a:rPr>
              <a:t>7.</a:t>
            </a:r>
            <a:r>
              <a:rPr lang="fr-FR" sz="2500" b="0" u="none" strike="noStrike">
                <a:solidFill>
                  <a:srgbClr val="9c5252"/>
                </a:solidFill>
                <a:effectLst/>
                <a:uFillTx/>
                <a:latin typeface="Calibri"/>
              </a:rPr>
              <a:t>	</a:t>
            </a:r>
            <a:r>
              <a:rPr lang="fr-FR" sz="3600" b="0" u="none" spc="-11" strike="noStrike">
                <a:solidFill>
                  <a:srgbClr val="2d5695"/>
                </a:solidFill>
                <a:effectLst/>
                <a:uFillTx/>
                <a:latin typeface="Calibri"/>
              </a:rPr>
              <a:t>Spectrum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>
              <a:lnSpc>
                <a:spcPct val="100000"/>
              </a:lnSpc>
              <a:spcBef>
                <a:spcPts val="164"/>
              </a:spcBef>
              <a:tabLst>
                <a:tab algn="l" pos="1032480"/>
              </a:tabLst>
            </a:pP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920" indent="-27432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  <a:tab algn="l" pos="964080"/>
                <a:tab algn="l" pos="3405600"/>
                <a:tab algn="l" pos="4385160"/>
                <a:tab algn="l" pos="5248440"/>
                <a:tab algn="l" pos="5964480"/>
                <a:tab algn="l" pos="6858000"/>
              </a:tabLst>
            </a:pP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La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décomposition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d’un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son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en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une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succession d’harmoniques</a:t>
            </a:r>
            <a:r>
              <a:rPr lang="fr-FR" sz="2700" b="0" u="none" spc="-136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constitue</a:t>
            </a:r>
            <a:r>
              <a:rPr lang="fr-FR" sz="2700" b="0" u="none" spc="-45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le</a:t>
            </a:r>
            <a:r>
              <a:rPr lang="fr-FR" sz="2700" b="0" u="none" spc="-54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spectre</a:t>
            </a:r>
            <a:r>
              <a:rPr lang="fr-FR" sz="2700" b="0" u="none" spc="-65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de</a:t>
            </a:r>
            <a:r>
              <a:rPr lang="fr-FR" sz="2700" b="0" u="none" spc="-71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ce</a:t>
            </a:r>
            <a:r>
              <a:rPr lang="fr-FR" sz="2700" b="0" u="none" spc="-54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son.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72880">
              <a:lnSpc>
                <a:spcPct val="100000"/>
              </a:lnSpc>
              <a:spcBef>
                <a:spcPts val="694"/>
              </a:spcBef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5840"/>
              </a:tabLst>
            </a:pP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Les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harmoniques</a:t>
            </a:r>
            <a:r>
              <a:rPr lang="fr-FR" sz="2700" b="0" u="none" spc="-40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sont</a:t>
            </a: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issus</a:t>
            </a:r>
            <a:r>
              <a:rPr lang="fr-FR" sz="2700" b="0" u="none" spc="11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de</a:t>
            </a:r>
            <a:r>
              <a:rPr lang="fr-FR" sz="2700" b="0" u="none" spc="11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la décomposition</a:t>
            </a:r>
            <a:r>
              <a:rPr lang="fr-FR" sz="2700" b="0" u="none" spc="6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d’un</a:t>
            </a: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son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object 5"/>
          <p:cNvSpPr/>
          <p:nvPr/>
        </p:nvSpPr>
        <p:spPr>
          <a:xfrm>
            <a:off x="654480" y="3962160"/>
            <a:ext cx="8078760" cy="8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818720"/>
                <a:tab algn="l" pos="1841400"/>
                <a:tab algn="l" pos="2498760"/>
                <a:tab algn="l" pos="2685960"/>
                <a:tab algn="l" pos="3336840"/>
                <a:tab algn="l" pos="3832200"/>
                <a:tab algn="l" pos="4577760"/>
                <a:tab algn="l" pos="5126400"/>
                <a:tab algn="l" pos="5783040"/>
                <a:tab algn="l" pos="6129000"/>
                <a:tab algn="l" pos="6720840"/>
                <a:tab algn="l" pos="7682400"/>
              </a:tabLst>
            </a:pP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périodique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en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une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succession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de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sons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dont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les 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fréquences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sont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toutes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des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multiples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	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d’une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object 6"/>
          <p:cNvSpPr/>
          <p:nvPr/>
        </p:nvSpPr>
        <p:spPr>
          <a:xfrm>
            <a:off x="7817760" y="4373640"/>
            <a:ext cx="91224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fr-FR" sz="27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même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object 7"/>
          <p:cNvSpPr/>
          <p:nvPr/>
        </p:nvSpPr>
        <p:spPr>
          <a:xfrm>
            <a:off x="654480" y="4785480"/>
            <a:ext cx="663084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fréquence</a:t>
            </a:r>
            <a:r>
              <a:rPr lang="fr-FR" sz="2700" b="0" u="none" spc="-74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</a:t>
            </a:r>
            <a:r>
              <a:rPr lang="fr-FR" sz="2700" b="0" u="none" spc="6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appelée</a:t>
            </a:r>
            <a:r>
              <a:rPr lang="fr-FR" sz="2700" b="0" u="none" spc="-85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31" strike="noStrike">
                <a:solidFill>
                  <a:srgbClr val="000000"/>
                </a:solidFill>
                <a:effectLst/>
                <a:uFillTx/>
                <a:latin typeface="Calibri"/>
              </a:rPr>
              <a:t>fondamental</a:t>
            </a:r>
            <a:r>
              <a:rPr lang="fr-FR" sz="2700" b="0" u="none" spc="-65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:</a:t>
            </a:r>
            <a:r>
              <a:rPr lang="fr-FR" sz="2700" b="0" u="none" spc="11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139" strike="noStrike">
                <a:solidFill>
                  <a:srgbClr val="000000"/>
                </a:solidFill>
                <a:effectLst/>
                <a:uFillTx/>
                <a:latin typeface="Calibri"/>
              </a:rPr>
              <a:t>f,2f,</a:t>
            </a:r>
            <a:r>
              <a:rPr lang="fr-FR" sz="2700" b="0" u="none" spc="-65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111" strike="noStrike">
                <a:solidFill>
                  <a:srgbClr val="000000"/>
                </a:solidFill>
                <a:effectLst/>
                <a:uFillTx/>
                <a:latin typeface="Calibri"/>
              </a:rPr>
              <a:t>3f,</a:t>
            </a:r>
            <a:r>
              <a:rPr lang="fr-FR" sz="2700" b="0" u="none" spc="-74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27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4f,etc.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object 22"/>
          <p:cNvSpPr txBox="1"/>
          <p:nvPr/>
        </p:nvSpPr>
        <p:spPr>
          <a:xfrm>
            <a:off x="1010160" y="48960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object 6"/>
          <p:cNvGrpSpPr/>
          <p:nvPr/>
        </p:nvGrpSpPr>
        <p:grpSpPr>
          <a:xfrm>
            <a:off x="2685600" y="2115720"/>
            <a:ext cx="3845160" cy="4207680"/>
            <a:chOff x="2685600" y="2115720"/>
            <a:chExt cx="3845160" cy="4207680"/>
          </a:xfrm>
        </p:grpSpPr>
        <p:pic>
          <p:nvPicPr>
            <p:cNvPr id="85" name="object 7"/>
            <p:cNvPicPr/>
            <p:nvPr/>
          </p:nvPicPr>
          <p:blipFill>
            <a:blip r:embed="rId1"/>
            <a:stretch/>
          </p:blipFill>
          <p:spPr>
            <a:xfrm>
              <a:off x="2699640" y="2294280"/>
              <a:ext cx="3816000" cy="4014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6" name="object 8"/>
            <p:cNvSpPr/>
            <p:nvPr/>
          </p:nvSpPr>
          <p:spPr>
            <a:xfrm>
              <a:off x="2685600" y="2115720"/>
              <a:ext cx="3845160" cy="4207680"/>
            </a:xfrm>
            <a:custGeom>
              <a:avLst/>
              <a:gdLst>
                <a:gd name="textAreaLeft" fmla="*/ 0 w 3845160"/>
                <a:gd name="textAreaRight" fmla="*/ 3845520 w 3845160"/>
                <a:gd name="textAreaTop" fmla="*/ 0 h 4207680"/>
                <a:gd name="textAreaBottom" fmla="*/ 4208040 h 4207680"/>
              </a:gdLst>
              <a:ahLst/>
              <a:cxnLst/>
              <a:rect l="textAreaLeft" t="textAreaTop" r="textAreaRight" b="textAreaBottom"/>
              <a:pathLst>
                <a:path w="3845559" h="4208145">
                  <a:moveTo>
                    <a:pt x="0" y="4207764"/>
                  </a:moveTo>
                  <a:lnTo>
                    <a:pt x="3845052" y="4207764"/>
                  </a:lnTo>
                  <a:lnTo>
                    <a:pt x="3845052" y="0"/>
                  </a:lnTo>
                  <a:lnTo>
                    <a:pt x="0" y="0"/>
                  </a:lnTo>
                  <a:lnTo>
                    <a:pt x="0" y="4207764"/>
                  </a:lnTo>
                  <a:close/>
                </a:path>
              </a:pathLst>
            </a:custGeom>
            <a:noFill/>
            <a:ln w="28575">
              <a:solidFill>
                <a:srgbClr val="eeb57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7" name="object 23"/>
          <p:cNvSpPr txBox="1"/>
          <p:nvPr/>
        </p:nvSpPr>
        <p:spPr>
          <a:xfrm>
            <a:off x="1010160" y="48996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ject 2"/>
          <p:cNvPicPr/>
          <p:nvPr/>
        </p:nvPicPr>
        <p:blipFill>
          <a:blip r:embed="rId1"/>
          <a:stretch/>
        </p:blipFill>
        <p:spPr>
          <a:xfrm>
            <a:off x="460800" y="509400"/>
            <a:ext cx="8335440" cy="51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object 3"/>
          <p:cNvSpPr/>
          <p:nvPr/>
        </p:nvSpPr>
        <p:spPr>
          <a:xfrm>
            <a:off x="466920" y="287280"/>
            <a:ext cx="582480" cy="6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fr-FR" sz="44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III.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409320" y="1260000"/>
            <a:ext cx="8358120" cy="40215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28692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1032480"/>
              </a:tabLst>
            </a:pPr>
            <a:r>
              <a:rPr lang="fr-FR" sz="2500" b="0" u="none" spc="-26" strike="noStrike">
                <a:solidFill>
                  <a:srgbClr val="9c5252"/>
                </a:solidFill>
                <a:effectLst/>
                <a:uFillTx/>
                <a:latin typeface="Calibri"/>
              </a:rPr>
              <a:t>7.</a:t>
            </a:r>
            <a:r>
              <a:rPr lang="fr-FR" sz="2500" b="0" u="none" strike="noStrike">
                <a:solidFill>
                  <a:srgbClr val="9c5252"/>
                </a:solidFill>
                <a:effectLst/>
                <a:uFillTx/>
                <a:latin typeface="Calibri"/>
              </a:rPr>
              <a:t>	</a:t>
            </a:r>
            <a:r>
              <a:rPr lang="fr-FR" sz="3600" b="0" u="none" spc="-11" strike="noStrike">
                <a:solidFill>
                  <a:srgbClr val="2d5695"/>
                </a:solidFill>
                <a:effectLst/>
                <a:uFillTx/>
                <a:latin typeface="Calibri"/>
              </a:rPr>
              <a:t>Spectre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64"/>
              </a:spcBef>
              <a:buNone/>
              <a:tabLst>
                <a:tab algn="l" pos="1032480"/>
              </a:tabLst>
            </a:pPr>
            <a:endParaRPr lang="fr-FR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72880" algn="just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86920"/>
              </a:tabLst>
            </a:pP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The spectrum is represented graphically by plotting the frequencies on the x-axis and the energy of the harmonics on the y-axis.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1497600" y="-98640"/>
            <a:ext cx="7269840" cy="1464480"/>
          </a:xfrm>
          <a:prstGeom prst="rect">
            <a:avLst/>
          </a:prstGeom>
          <a:noFill/>
          <a:ln w="0">
            <a:noFill/>
          </a:ln>
        </p:spPr>
        <p:txBody>
          <a:bodyPr lIns="0" rIns="0" tIns="350640" bIns="0" anchor="t">
            <a:spAutoFit/>
          </a:bodyPr>
          <a:p>
            <a:pPr marL="12600" indent="0">
              <a:lnSpc>
                <a:spcPct val="100000"/>
              </a:lnSpc>
              <a:spcBef>
                <a:spcPts val="2761"/>
              </a:spcBef>
              <a:buNone/>
            </a:pPr>
            <a:r>
              <a:rPr lang="fr-FR" sz="4900" b="1" u="none" spc="-34" strike="noStrike">
                <a:solidFill>
                  <a:srgbClr val="c8741d"/>
                </a:solidFill>
                <a:effectLst/>
                <a:uFillTx/>
                <a:latin typeface="Calibri"/>
              </a:rPr>
              <a:t>CARACTERISTIQUES</a:t>
            </a:r>
            <a:r>
              <a:rPr lang="fr-FR" sz="4900" b="1" u="none" spc="-136" strike="noStrike">
                <a:solidFill>
                  <a:srgbClr val="c8741d"/>
                </a:solidFill>
                <a:effectLst/>
                <a:uFillTx/>
                <a:latin typeface="Calibri"/>
              </a:rPr>
              <a:t> </a:t>
            </a: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DU</a:t>
            </a:r>
            <a:r>
              <a:rPr lang="fr-FR" sz="4900" b="1" u="none" spc="-111" strike="noStrike">
                <a:solidFill>
                  <a:srgbClr val="c8741d"/>
                </a:solidFill>
                <a:effectLst/>
                <a:uFillTx/>
                <a:latin typeface="Calibri"/>
              </a:rPr>
              <a:t> </a:t>
            </a:r>
            <a:r>
              <a:rPr lang="fr-FR" sz="4900" b="1" u="none" spc="-26" strike="noStrike">
                <a:solidFill>
                  <a:srgbClr val="c8741d"/>
                </a:solidFill>
                <a:effectLst/>
                <a:uFillTx/>
                <a:latin typeface="Calibri"/>
              </a:rPr>
              <a:t>SON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600" indent="0" algn="ctr">
              <a:lnSpc>
                <a:spcPct val="100000"/>
              </a:lnSpc>
              <a:spcBef>
                <a:spcPts val="865"/>
              </a:spcBef>
              <a:buNone/>
            </a:pPr>
            <a:r>
              <a:rPr lang="fr-FR" sz="1600" b="0" u="none" spc="-26" strike="noStrike">
                <a:solidFill>
                  <a:srgbClr val="c8741d"/>
                </a:solidFill>
                <a:effectLst/>
                <a:uFillTx/>
                <a:latin typeface="Georgia"/>
              </a:rPr>
              <a:t>28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92" name="object 6"/>
          <p:cNvGrpSpPr/>
          <p:nvPr/>
        </p:nvGrpSpPr>
        <p:grpSpPr>
          <a:xfrm>
            <a:off x="3117600" y="3774600"/>
            <a:ext cx="2908440" cy="2512440"/>
            <a:chOff x="3117600" y="3774600"/>
            <a:chExt cx="2908440" cy="2512440"/>
          </a:xfrm>
        </p:grpSpPr>
        <p:pic>
          <p:nvPicPr>
            <p:cNvPr id="93" name="object 7"/>
            <p:cNvPicPr/>
            <p:nvPr/>
          </p:nvPicPr>
          <p:blipFill>
            <a:blip r:embed="rId2"/>
            <a:stretch/>
          </p:blipFill>
          <p:spPr>
            <a:xfrm>
              <a:off x="3279240" y="3947760"/>
              <a:ext cx="2460600" cy="21884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4" name="object 8"/>
            <p:cNvSpPr/>
            <p:nvPr/>
          </p:nvSpPr>
          <p:spPr>
            <a:xfrm>
              <a:off x="3117600" y="3774600"/>
              <a:ext cx="2908440" cy="2512440"/>
            </a:xfrm>
            <a:custGeom>
              <a:avLst/>
              <a:gdLst>
                <a:gd name="textAreaLeft" fmla="*/ 0 w 2908440"/>
                <a:gd name="textAreaRight" fmla="*/ 2908800 w 2908440"/>
                <a:gd name="textAreaTop" fmla="*/ 0 h 2512440"/>
                <a:gd name="textAreaBottom" fmla="*/ 2512800 h 2512440"/>
              </a:gdLst>
              <a:ahLst/>
              <a:cxnLst/>
              <a:rect l="textAreaLeft" t="textAreaTop" r="textAreaRight" b="textAreaBottom"/>
              <a:pathLst>
                <a:path w="2908935" h="2512695">
                  <a:moveTo>
                    <a:pt x="0" y="2512187"/>
                  </a:moveTo>
                  <a:lnTo>
                    <a:pt x="2908935" y="2512187"/>
                  </a:lnTo>
                  <a:lnTo>
                    <a:pt x="2908935" y="0"/>
                  </a:lnTo>
                  <a:lnTo>
                    <a:pt x="0" y="0"/>
                  </a:lnTo>
                  <a:lnTo>
                    <a:pt x="0" y="2512187"/>
                  </a:lnTo>
                  <a:close/>
                </a:path>
              </a:pathLst>
            </a:custGeom>
            <a:noFill/>
            <a:ln w="28575">
              <a:solidFill>
                <a:srgbClr val="eeb57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/>
          <p:nvPr/>
        </p:nvPicPr>
        <p:blipFill>
          <a:blip r:embed="rId1"/>
          <a:stretch/>
        </p:blipFill>
        <p:spPr>
          <a:xfrm>
            <a:off x="739800" y="1440000"/>
            <a:ext cx="7720200" cy="411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"/>
          <p:cNvPicPr/>
          <p:nvPr/>
        </p:nvPicPr>
        <p:blipFill>
          <a:blip r:embed="rId2"/>
          <a:stretch/>
        </p:blipFill>
        <p:spPr>
          <a:xfrm>
            <a:off x="704160" y="847800"/>
            <a:ext cx="7802640" cy="5204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4"/>
          <p:cNvSpPr/>
          <p:nvPr/>
        </p:nvSpPr>
        <p:spPr>
          <a:xfrm>
            <a:off x="720000" y="2499120"/>
            <a:ext cx="6053760" cy="20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528840" indent="-516240">
              <a:lnSpc>
                <a:spcPct val="100000"/>
              </a:lnSpc>
              <a:spcBef>
                <a:spcPts val="96"/>
              </a:spcBef>
              <a:buClr>
                <a:srgbClr val="5f76b4"/>
              </a:buClr>
              <a:buSzPct val="85000"/>
              <a:buFont typeface="OpenSymbol"/>
              <a:buAutoNum type="arabicPeriod"/>
              <a:tabLst>
                <a:tab algn="l" pos="528840"/>
              </a:tabLst>
            </a:pPr>
            <a:r>
              <a:rPr lang="fr-FR" sz="40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Pure sounds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721"/>
              </a:spcBef>
              <a:tabLst>
                <a:tab algn="l" pos="528840"/>
              </a:tabLst>
            </a:pP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buClr>
                <a:srgbClr val="5f76b4"/>
              </a:buClr>
              <a:buSzPct val="85000"/>
              <a:buFont typeface="Calibri"/>
              <a:buAutoNum type="arabicPeriod"/>
              <a:tabLst>
                <a:tab algn="l" pos="528840"/>
              </a:tabLst>
            </a:pPr>
            <a:r>
              <a:rPr lang="fr-FR" sz="4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</a:t>
            </a:r>
            <a:r>
              <a:rPr lang="fr-FR" sz="4000" b="0" u="none" spc="-34" strike="noStrike">
                <a:solidFill>
                  <a:srgbClr val="000000"/>
                </a:solidFill>
                <a:effectLst/>
                <a:uFillTx/>
                <a:latin typeface="Calibri"/>
              </a:rPr>
              <a:t>omplex sounds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object 24"/>
          <p:cNvSpPr txBox="1"/>
          <p:nvPr/>
        </p:nvSpPr>
        <p:spPr>
          <a:xfrm>
            <a:off x="1730160" y="900000"/>
            <a:ext cx="438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TYPE OF SOUND 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4"/>
          <p:cNvSpPr/>
          <p:nvPr/>
        </p:nvSpPr>
        <p:spPr>
          <a:xfrm>
            <a:off x="536040" y="1213200"/>
            <a:ext cx="8066520" cy="29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00960" bIns="0" anchor="t">
            <a:spAutoFit/>
          </a:bodyPr>
          <a:p>
            <a:pPr marL="528840" indent="-516240">
              <a:lnSpc>
                <a:spcPct val="100000"/>
              </a:lnSpc>
              <a:spcBef>
                <a:spcPts val="96"/>
              </a:spcBef>
              <a:buClr>
                <a:srgbClr val="5f76b4"/>
              </a:buClr>
              <a:buSzPct val="85000"/>
              <a:buAutoNum type="arabicPeriod"/>
              <a:tabLst>
                <a:tab algn="l" pos="528840"/>
              </a:tabLst>
            </a:pPr>
            <a:r>
              <a:rPr lang="fr-FR" sz="3200" b="0" u="none" spc="-26" strike="noStrike">
                <a:solidFill>
                  <a:srgbClr val="9c5252"/>
                </a:solidFill>
                <a:effectLst/>
                <a:uFillTx/>
                <a:latin typeface="Calibri"/>
                <a:ea typeface="Microsoft YaHei"/>
              </a:rPr>
              <a:t>- </a:t>
            </a:r>
            <a:r>
              <a:rPr lang="fr-FR" sz="32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Pure sounds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spcBef>
                <a:spcPts val="96"/>
              </a:spcBef>
              <a:buClr>
                <a:srgbClr val="5f76b4"/>
              </a:buClr>
              <a:buSzPct val="85000"/>
              <a:buAutoNum type="arabicPeriod"/>
              <a:tabLst>
                <a:tab algn="l" pos="528840"/>
              </a:tabLst>
            </a:pPr>
            <a:endParaRPr lang="fr-F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spcBef>
                <a:spcPts val="96"/>
              </a:spcBef>
              <a:buClr>
                <a:srgbClr val="5f76b4"/>
              </a:buClr>
              <a:buSzPct val="85000"/>
              <a:buAutoNum type="arabicPeriod"/>
              <a:tabLst>
                <a:tab algn="l" pos="528840"/>
              </a:tabLst>
            </a:pPr>
            <a:r>
              <a:rPr lang="fr-FR" sz="2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Liberation Mono;Courier New;DejaVu Sans Mono;Lucida Sans Typewriter"/>
              </a:rPr>
              <a:t>Pure sounds: sinusoidal, single frequency (e.g. tuning fork).</a:t>
            </a:r>
            <a:endParaRPr lang="fr-F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131"/>
              </a:spcBef>
              <a:tabLst>
                <a:tab algn="l" pos="285840"/>
              </a:tabLst>
            </a:pPr>
            <a:endParaRPr lang="fr-F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120" indent="-272880">
              <a:lnSpc>
                <a:spcPct val="100000"/>
              </a:lnSpc>
              <a:buClr>
                <a:srgbClr val="5f76b4"/>
              </a:buClr>
              <a:buSzPct val="84000"/>
              <a:buFont typeface="Segoe UI Symbol"/>
              <a:buChar char="●"/>
              <a:tabLst>
                <a:tab algn="l" pos="286560"/>
                <a:tab algn="l" pos="1060920"/>
                <a:tab algn="l" pos="1661760"/>
                <a:tab algn="l" pos="2395800"/>
                <a:tab algn="l" pos="2955240"/>
                <a:tab algn="l" pos="3543840"/>
                <a:tab algn="l" pos="4187160"/>
                <a:tab algn="l" pos="5557680"/>
                <a:tab algn="l" pos="6609240"/>
                <a:tab algn="l" pos="7356600"/>
              </a:tabLst>
            </a:pPr>
            <a:endParaRPr lang="fr-F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8" name="object 25"/>
          <p:cNvGrpSpPr/>
          <p:nvPr/>
        </p:nvGrpSpPr>
        <p:grpSpPr>
          <a:xfrm>
            <a:off x="720000" y="3411360"/>
            <a:ext cx="2697120" cy="2708640"/>
            <a:chOff x="720000" y="3411360"/>
            <a:chExt cx="2697120" cy="2708640"/>
          </a:xfrm>
        </p:grpSpPr>
        <p:pic>
          <p:nvPicPr>
            <p:cNvPr id="99" name="object 26"/>
            <p:cNvPicPr/>
            <p:nvPr/>
          </p:nvPicPr>
          <p:blipFill>
            <a:blip r:embed="rId1"/>
            <a:stretch/>
          </p:blipFill>
          <p:spPr>
            <a:xfrm>
              <a:off x="720000" y="3411360"/>
              <a:ext cx="2645640" cy="2705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0" name="object 27"/>
            <p:cNvSpPr/>
            <p:nvPr/>
          </p:nvSpPr>
          <p:spPr>
            <a:xfrm>
              <a:off x="1656000" y="4820400"/>
              <a:ext cx="1761120" cy="1299600"/>
            </a:xfrm>
            <a:custGeom>
              <a:avLst/>
              <a:gdLst>
                <a:gd name="textAreaLeft" fmla="*/ 0 w 1761120"/>
                <a:gd name="textAreaRight" fmla="*/ 1761480 w 1761120"/>
                <a:gd name="textAreaTop" fmla="*/ 0 h 1299600"/>
                <a:gd name="textAreaBottom" fmla="*/ 1299960 h 1299600"/>
              </a:gdLst>
              <a:ahLst/>
              <a:cxnLst/>
              <a:rect l="textAreaLeft" t="textAreaTop" r="textAreaRight" b="textAreaBottom"/>
              <a:pathLst>
                <a:path w="1761489" h="1299845">
                  <a:moveTo>
                    <a:pt x="1494916" y="0"/>
                  </a:moveTo>
                  <a:lnTo>
                    <a:pt x="267842" y="958976"/>
                  </a:lnTo>
                  <a:lnTo>
                    <a:pt x="280923" y="975741"/>
                  </a:lnTo>
                  <a:lnTo>
                    <a:pt x="265556" y="971550"/>
                  </a:lnTo>
                  <a:lnTo>
                    <a:pt x="216026" y="967232"/>
                  </a:lnTo>
                  <a:lnTo>
                    <a:pt x="166496" y="971550"/>
                  </a:lnTo>
                  <a:lnTo>
                    <a:pt x="121031" y="983995"/>
                  </a:lnTo>
                  <a:lnTo>
                    <a:pt x="80898" y="1003426"/>
                  </a:lnTo>
                  <a:lnTo>
                    <a:pt x="47497" y="1028954"/>
                  </a:lnTo>
                  <a:lnTo>
                    <a:pt x="21970" y="1059433"/>
                  </a:lnTo>
                  <a:lnTo>
                    <a:pt x="5714" y="1094105"/>
                  </a:lnTo>
                  <a:lnTo>
                    <a:pt x="0" y="1131951"/>
                  </a:lnTo>
                  <a:lnTo>
                    <a:pt x="5714" y="1169670"/>
                  </a:lnTo>
                  <a:lnTo>
                    <a:pt x="21970" y="1204341"/>
                  </a:lnTo>
                  <a:lnTo>
                    <a:pt x="47497" y="1234948"/>
                  </a:lnTo>
                  <a:lnTo>
                    <a:pt x="80898" y="1260475"/>
                  </a:lnTo>
                  <a:lnTo>
                    <a:pt x="121031" y="1279906"/>
                  </a:lnTo>
                  <a:lnTo>
                    <a:pt x="166496" y="1292352"/>
                  </a:lnTo>
                  <a:lnTo>
                    <a:pt x="216026" y="1296670"/>
                  </a:lnTo>
                  <a:lnTo>
                    <a:pt x="265556" y="1292352"/>
                  </a:lnTo>
                  <a:lnTo>
                    <a:pt x="311022" y="1279906"/>
                  </a:lnTo>
                  <a:lnTo>
                    <a:pt x="351154" y="1260475"/>
                  </a:lnTo>
                  <a:lnTo>
                    <a:pt x="384556" y="1234948"/>
                  </a:lnTo>
                  <a:lnTo>
                    <a:pt x="410082" y="1204341"/>
                  </a:lnTo>
                  <a:lnTo>
                    <a:pt x="426338" y="1169670"/>
                  </a:lnTo>
                  <a:lnTo>
                    <a:pt x="427354" y="1163066"/>
                  </a:lnTo>
                  <a:lnTo>
                    <a:pt x="533907" y="1299337"/>
                  </a:lnTo>
                  <a:lnTo>
                    <a:pt x="1760981" y="340360"/>
                  </a:lnTo>
                  <a:lnTo>
                    <a:pt x="14949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01" name="object 28"/>
          <p:cNvPicPr/>
          <p:nvPr/>
        </p:nvPicPr>
        <p:blipFill>
          <a:blip r:embed="rId2"/>
          <a:stretch/>
        </p:blipFill>
        <p:spPr>
          <a:xfrm>
            <a:off x="3704760" y="3518640"/>
            <a:ext cx="4215240" cy="2781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4"/>
          <p:cNvSpPr/>
          <p:nvPr/>
        </p:nvSpPr>
        <p:spPr>
          <a:xfrm>
            <a:off x="654480" y="1387080"/>
            <a:ext cx="43362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757440"/>
              </a:tabLst>
            </a:pPr>
            <a:r>
              <a:rPr lang="fr-FR" sz="2500" b="0" u="none" spc="-26" strike="noStrike">
                <a:solidFill>
                  <a:srgbClr val="9c5252"/>
                </a:solidFill>
                <a:effectLst/>
                <a:uFillTx/>
                <a:latin typeface="Calibri"/>
              </a:rPr>
              <a:t>2.</a:t>
            </a:r>
            <a:r>
              <a:rPr lang="fr-FR" sz="2500" b="0" u="none" strike="noStrike">
                <a:solidFill>
                  <a:srgbClr val="9c5252"/>
                </a:solidFill>
                <a:effectLst/>
                <a:uFillTx/>
                <a:latin typeface="Calibri"/>
              </a:rPr>
              <a:t>	</a:t>
            </a:r>
            <a:r>
              <a:rPr lang="fr-FR" sz="3600" b="0" u="none" spc="-31" strike="noStrike">
                <a:solidFill>
                  <a:srgbClr val="2d5695"/>
                </a:solidFill>
                <a:effectLst/>
                <a:uFillTx/>
                <a:latin typeface="Calibri"/>
              </a:rPr>
              <a:t>Complex sounds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object 6"/>
          <p:cNvSpPr/>
          <p:nvPr/>
        </p:nvSpPr>
        <p:spPr>
          <a:xfrm>
            <a:off x="457200" y="2061000"/>
            <a:ext cx="4474440" cy="639720"/>
          </a:xfrm>
          <a:prstGeom prst="rect">
            <a:avLst/>
          </a:prstGeom>
          <a:solidFill>
            <a:srgbClr val="e2e9ed"/>
          </a:solidFill>
          <a:ln w="9525">
            <a:solidFill>
              <a:srgbClr val="eeb57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920" bIns="0" anchor="t">
            <a:spAutoFit/>
          </a:bodyPr>
          <a:p>
            <a:pPr marL="1195200" indent="-272880">
              <a:lnSpc>
                <a:spcPct val="100000"/>
              </a:lnSpc>
              <a:spcBef>
                <a:spcPts val="204"/>
              </a:spcBef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1195200"/>
              </a:tabLst>
            </a:pP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Georgia"/>
              </a:rPr>
              <a:t>SON</a:t>
            </a:r>
            <a:r>
              <a:rPr lang="fr-FR" sz="2700" b="0" u="none" spc="-99" strike="noStrike">
                <a:solidFill>
                  <a:srgbClr val="000000"/>
                </a:solidFill>
                <a:effectLst/>
                <a:uFillTx/>
                <a:latin typeface="Georgia"/>
              </a:rPr>
              <a:t> </a:t>
            </a:r>
            <a:r>
              <a:rPr lang="fr-FR" sz="2700" b="0" u="none" spc="-11" strike="noStrike">
                <a:solidFill>
                  <a:srgbClr val="000000"/>
                </a:solidFill>
                <a:effectLst/>
                <a:uFillTx/>
                <a:latin typeface="Georgia"/>
              </a:rPr>
              <a:t>MUSICAL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object 7"/>
          <p:cNvSpPr/>
          <p:nvPr/>
        </p:nvSpPr>
        <p:spPr>
          <a:xfrm>
            <a:off x="457200" y="2880000"/>
            <a:ext cx="4474440" cy="2439000"/>
          </a:xfrm>
          <a:custGeom>
            <a:avLst/>
            <a:gdLst>
              <a:gd name="textAreaLeft" fmla="*/ 0 w 4474440"/>
              <a:gd name="textAreaRight" fmla="*/ 4474800 w 4474440"/>
              <a:gd name="textAreaTop" fmla="*/ 0 h 2439000"/>
              <a:gd name="textAreaBottom" fmla="*/ 2439360 h 2439000"/>
            </a:gdLst>
            <a:ahLst/>
            <a:cxnLst/>
            <a:rect l="textAreaLeft" t="textAreaTop" r="textAreaRight" b="textAreaBottom"/>
            <a:pathLst>
              <a:path w="4474845" h="3528695">
                <a:moveTo>
                  <a:pt x="0" y="3528441"/>
                </a:moveTo>
                <a:lnTo>
                  <a:pt x="4474845" y="3528441"/>
                </a:lnTo>
                <a:lnTo>
                  <a:pt x="4474845" y="0"/>
                </a:lnTo>
                <a:lnTo>
                  <a:pt x="0" y="0"/>
                </a:lnTo>
                <a:lnTo>
                  <a:pt x="0" y="3528441"/>
                </a:lnTo>
                <a:close/>
              </a:path>
            </a:pathLst>
          </a:custGeom>
          <a:noFill/>
          <a:ln w="28575">
            <a:solidFill>
              <a:srgbClr val="eeb579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5" name="object 12"/>
          <p:cNvGrpSpPr/>
          <p:nvPr/>
        </p:nvGrpSpPr>
        <p:grpSpPr>
          <a:xfrm>
            <a:off x="5133600" y="2808360"/>
            <a:ext cx="3628800" cy="2507400"/>
            <a:chOff x="5133600" y="2808360"/>
            <a:chExt cx="3628800" cy="2507400"/>
          </a:xfrm>
        </p:grpSpPr>
        <p:pic>
          <p:nvPicPr>
            <p:cNvPr id="106" name="object 13"/>
            <p:cNvPicPr/>
            <p:nvPr/>
          </p:nvPicPr>
          <p:blipFill>
            <a:blip r:embed="rId1"/>
            <a:stretch/>
          </p:blipFill>
          <p:spPr>
            <a:xfrm>
              <a:off x="5148000" y="2822400"/>
              <a:ext cx="3581280" cy="2462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7" name="object 14"/>
            <p:cNvSpPr/>
            <p:nvPr/>
          </p:nvSpPr>
          <p:spPr>
            <a:xfrm>
              <a:off x="5133600" y="2808360"/>
              <a:ext cx="3628800" cy="2507400"/>
            </a:xfrm>
            <a:custGeom>
              <a:avLst/>
              <a:gdLst>
                <a:gd name="textAreaLeft" fmla="*/ 0 w 3628800"/>
                <a:gd name="textAreaRight" fmla="*/ 3629160 w 3628800"/>
                <a:gd name="textAreaTop" fmla="*/ 0 h 2507400"/>
                <a:gd name="textAreaBottom" fmla="*/ 2507760 h 2507400"/>
              </a:gdLst>
              <a:ahLst/>
              <a:cxnLst/>
              <a:rect l="textAreaLeft" t="textAreaTop" r="textAreaRight" b="textAreaBottom"/>
              <a:pathLst>
                <a:path w="3629025" h="2507615">
                  <a:moveTo>
                    <a:pt x="0" y="2507234"/>
                  </a:moveTo>
                  <a:lnTo>
                    <a:pt x="3629025" y="2507234"/>
                  </a:lnTo>
                  <a:lnTo>
                    <a:pt x="3629025" y="0"/>
                  </a:lnTo>
                  <a:lnTo>
                    <a:pt x="0" y="0"/>
                  </a:lnTo>
                  <a:lnTo>
                    <a:pt x="0" y="2507234"/>
                  </a:lnTo>
                  <a:close/>
                </a:path>
              </a:pathLst>
            </a:custGeom>
            <a:noFill/>
            <a:ln w="28575">
              <a:solidFill>
                <a:srgbClr val="eeb57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8" name=""/>
          <p:cNvSpPr txBox="1"/>
          <p:nvPr/>
        </p:nvSpPr>
        <p:spPr>
          <a:xfrm>
            <a:off x="684000" y="2781000"/>
            <a:ext cx="4176000" cy="267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endParaRPr lang="fr-F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fr-F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Composed of multiple, superimposed frequencies or harmonics</a:t>
            </a:r>
            <a:r>
              <a:rPr lang="fr-F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6"/>
          <p:cNvSpPr/>
          <p:nvPr/>
        </p:nvSpPr>
        <p:spPr>
          <a:xfrm>
            <a:off x="882720" y="337320"/>
            <a:ext cx="6677280" cy="13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9720" bIns="0" anchor="t">
            <a:spAutoFit/>
          </a:bodyPr>
          <a:p>
            <a:pPr marL="757440" indent="-744840">
              <a:lnSpc>
                <a:spcPct val="100000"/>
              </a:lnSpc>
              <a:spcBef>
                <a:spcPts val="1494"/>
              </a:spcBef>
              <a:buClr>
                <a:srgbClr val="9c5252"/>
              </a:buClr>
              <a:buSzPct val="69000"/>
              <a:buFont typeface="OpenSymbol"/>
              <a:buAutoNum type="arabicPeriod" startAt="2"/>
              <a:tabLst>
                <a:tab algn="l" pos="757440"/>
              </a:tabLst>
            </a:pPr>
            <a:r>
              <a:rPr lang="fr-FR" sz="3600" b="0" u="none" spc="-74" strike="noStrike">
                <a:solidFill>
                  <a:srgbClr val="2d5695"/>
                </a:solidFill>
                <a:effectLst/>
                <a:uFillTx/>
                <a:latin typeface="Calibri"/>
              </a:rPr>
              <a:t>C</a:t>
            </a:r>
            <a:r>
              <a:rPr lang="fr-FR" sz="3600" b="0" u="none" spc="-31" strike="noStrike">
                <a:solidFill>
                  <a:srgbClr val="2d5695"/>
                </a:solidFill>
                <a:effectLst/>
                <a:uFillTx/>
                <a:latin typeface="Calibri"/>
              </a:rPr>
              <a:t>omplex sounds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Musical sounds (harmonics)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0" name="object 7"/>
          <p:cNvGrpSpPr/>
          <p:nvPr/>
        </p:nvGrpSpPr>
        <p:grpSpPr>
          <a:xfrm>
            <a:off x="1800000" y="1948680"/>
            <a:ext cx="5042880" cy="4864320"/>
            <a:chOff x="1800000" y="1948680"/>
            <a:chExt cx="5042880" cy="4864320"/>
          </a:xfrm>
        </p:grpSpPr>
        <p:pic>
          <p:nvPicPr>
            <p:cNvPr id="111" name="object 8"/>
            <p:cNvPicPr/>
            <p:nvPr/>
          </p:nvPicPr>
          <p:blipFill>
            <a:blip r:embed="rId1"/>
            <a:stretch/>
          </p:blipFill>
          <p:spPr>
            <a:xfrm>
              <a:off x="1814400" y="1963080"/>
              <a:ext cx="5014080" cy="4835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2" name="object 9"/>
            <p:cNvSpPr/>
            <p:nvPr/>
          </p:nvSpPr>
          <p:spPr>
            <a:xfrm>
              <a:off x="1800000" y="1948680"/>
              <a:ext cx="5042880" cy="4864320"/>
            </a:xfrm>
            <a:custGeom>
              <a:avLst/>
              <a:gdLst>
                <a:gd name="textAreaLeft" fmla="*/ 0 w 5042880"/>
                <a:gd name="textAreaRight" fmla="*/ 5043240 w 5042880"/>
                <a:gd name="textAreaTop" fmla="*/ 0 h 4864320"/>
                <a:gd name="textAreaBottom" fmla="*/ 4864680 h 4864320"/>
              </a:gdLst>
              <a:ahLst/>
              <a:cxnLst/>
              <a:rect l="textAreaLeft" t="textAreaTop" r="textAreaRight" b="textAreaBottom"/>
              <a:pathLst>
                <a:path w="5043170" h="4864734">
                  <a:moveTo>
                    <a:pt x="0" y="4864481"/>
                  </a:moveTo>
                  <a:lnTo>
                    <a:pt x="5042916" y="4864481"/>
                  </a:lnTo>
                  <a:lnTo>
                    <a:pt x="5042916" y="0"/>
                  </a:lnTo>
                  <a:lnTo>
                    <a:pt x="0" y="0"/>
                  </a:lnTo>
                  <a:lnTo>
                    <a:pt x="0" y="4864481"/>
                  </a:lnTo>
                  <a:close/>
                </a:path>
              </a:pathLst>
            </a:custGeom>
            <a:noFill/>
            <a:ln w="28575">
              <a:solidFill>
                <a:srgbClr val="eeb57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7"/>
          <p:cNvSpPr/>
          <p:nvPr/>
        </p:nvSpPr>
        <p:spPr>
          <a:xfrm>
            <a:off x="467640" y="2781000"/>
            <a:ext cx="4212360" cy="3456720"/>
          </a:xfrm>
          <a:custGeom>
            <a:avLst/>
            <a:gdLst>
              <a:gd name="textAreaLeft" fmla="*/ 0 w 4212360"/>
              <a:gd name="textAreaRight" fmla="*/ 4212720 w 4212360"/>
              <a:gd name="textAreaTop" fmla="*/ 0 h 3456720"/>
              <a:gd name="textAreaBottom" fmla="*/ 3457080 h 3456720"/>
            </a:gdLst>
            <a:ahLst/>
            <a:cxnLst/>
            <a:rect l="textAreaLeft" t="textAreaTop" r="textAreaRight" b="textAreaBottom"/>
            <a:pathLst>
              <a:path w="4041775" h="3456940">
                <a:moveTo>
                  <a:pt x="0" y="3456432"/>
                </a:moveTo>
                <a:lnTo>
                  <a:pt x="4041775" y="3456432"/>
                </a:lnTo>
                <a:lnTo>
                  <a:pt x="4041775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noFill/>
          <a:ln w="11427">
            <a:solidFill>
              <a:srgbClr val="eeb579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object 8"/>
          <p:cNvSpPr/>
          <p:nvPr/>
        </p:nvSpPr>
        <p:spPr>
          <a:xfrm>
            <a:off x="559440" y="2775600"/>
            <a:ext cx="3879360" cy="80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74320" indent="-27432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74320"/>
              </a:tabLst>
            </a:pPr>
            <a:r>
              <a:rPr lang="fr-FR" sz="26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The sound does not have a characteristic frequency.</a:t>
            </a:r>
            <a:endParaRPr lang="fr-FR" sz="26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sp>
        <p:nvSpPr>
          <p:cNvPr id="115" name="object 11"/>
          <p:cNvSpPr/>
          <p:nvPr/>
        </p:nvSpPr>
        <p:spPr>
          <a:xfrm>
            <a:off x="559440" y="5428800"/>
            <a:ext cx="3863520" cy="80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74320" indent="-274320">
              <a:lnSpc>
                <a:spcPct val="100000"/>
              </a:lnSpc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274320"/>
                <a:tab algn="l" pos="758880"/>
                <a:tab algn="l" pos="1580400"/>
                <a:tab algn="l" pos="2156400"/>
                <a:tab algn="l" pos="2682360"/>
                <a:tab algn="l" pos="3330000"/>
              </a:tabLst>
            </a:pPr>
            <a:r>
              <a:rPr lang="fr-FR" sz="2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Noise is a sound considered undesirable. </a:t>
            </a:r>
            <a:endParaRPr lang="fr-FR" sz="26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grpSp>
        <p:nvGrpSpPr>
          <p:cNvPr id="116" name="object 12"/>
          <p:cNvGrpSpPr/>
          <p:nvPr/>
        </p:nvGrpSpPr>
        <p:grpSpPr>
          <a:xfrm>
            <a:off x="4773600" y="2766600"/>
            <a:ext cx="3987360" cy="2620800"/>
            <a:chOff x="4773600" y="2766600"/>
            <a:chExt cx="3987360" cy="2620800"/>
          </a:xfrm>
        </p:grpSpPr>
        <p:pic>
          <p:nvPicPr>
            <p:cNvPr id="117" name="object 13"/>
            <p:cNvPicPr/>
            <p:nvPr/>
          </p:nvPicPr>
          <p:blipFill>
            <a:blip r:embed="rId1"/>
            <a:stretch/>
          </p:blipFill>
          <p:spPr>
            <a:xfrm>
              <a:off x="4788000" y="2781000"/>
              <a:ext cx="3919320" cy="2550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8" name="object 14"/>
            <p:cNvSpPr/>
            <p:nvPr/>
          </p:nvSpPr>
          <p:spPr>
            <a:xfrm>
              <a:off x="4773600" y="2766600"/>
              <a:ext cx="3987360" cy="2620800"/>
            </a:xfrm>
            <a:custGeom>
              <a:avLst/>
              <a:gdLst>
                <a:gd name="textAreaLeft" fmla="*/ 0 w 3987360"/>
                <a:gd name="textAreaRight" fmla="*/ 3987720 w 3987360"/>
                <a:gd name="textAreaTop" fmla="*/ 0 h 2620800"/>
                <a:gd name="textAreaBottom" fmla="*/ 2621160 h 2620800"/>
              </a:gdLst>
              <a:ahLst/>
              <a:cxnLst/>
              <a:rect l="textAreaLeft" t="textAreaTop" r="textAreaRight" b="textAreaBottom"/>
              <a:pathLst>
                <a:path w="3987800" h="2621279">
                  <a:moveTo>
                    <a:pt x="0" y="2620899"/>
                  </a:moveTo>
                  <a:lnTo>
                    <a:pt x="3987546" y="2620899"/>
                  </a:lnTo>
                  <a:lnTo>
                    <a:pt x="3987546" y="0"/>
                  </a:lnTo>
                  <a:lnTo>
                    <a:pt x="0" y="0"/>
                  </a:lnTo>
                  <a:lnTo>
                    <a:pt x="0" y="2620899"/>
                  </a:lnTo>
                  <a:close/>
                </a:path>
              </a:pathLst>
            </a:custGeom>
            <a:noFill/>
            <a:ln w="28575">
              <a:solidFill>
                <a:srgbClr val="eeb57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9" name="object 29"/>
          <p:cNvSpPr/>
          <p:nvPr/>
        </p:nvSpPr>
        <p:spPr>
          <a:xfrm>
            <a:off x="720000" y="900000"/>
            <a:ext cx="6677280" cy="13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9720" bIns="0" anchor="t">
            <a:spAutoFit/>
          </a:bodyPr>
          <a:p>
            <a:pPr marL="757440" indent="-744840">
              <a:lnSpc>
                <a:spcPct val="100000"/>
              </a:lnSpc>
              <a:spcBef>
                <a:spcPts val="1494"/>
              </a:spcBef>
              <a:buClr>
                <a:srgbClr val="9c5252"/>
              </a:buClr>
              <a:buSzPct val="69000"/>
              <a:buFont typeface="OpenSymbol"/>
              <a:buAutoNum type="arabicPeriod" startAt="2"/>
              <a:tabLst>
                <a:tab algn="l" pos="757440"/>
              </a:tabLst>
            </a:pPr>
            <a:r>
              <a:rPr lang="fr-FR" sz="3600" b="0" u="none" spc="-74" strike="noStrike">
                <a:solidFill>
                  <a:srgbClr val="2d5695"/>
                </a:solidFill>
                <a:effectLst/>
                <a:uFillTx/>
                <a:latin typeface="Calibri"/>
              </a:rPr>
              <a:t>C</a:t>
            </a:r>
            <a:r>
              <a:rPr lang="fr-FR" sz="3600" b="0" u="none" spc="-31" strike="noStrike">
                <a:solidFill>
                  <a:srgbClr val="2d5695"/>
                </a:solidFill>
                <a:effectLst/>
                <a:uFillTx/>
                <a:latin typeface="Calibri"/>
              </a:rPr>
              <a:t>omplex sounds</a:t>
            </a:r>
            <a:endParaRPr lang="fr-F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object 30"/>
          <p:cNvSpPr/>
          <p:nvPr/>
        </p:nvSpPr>
        <p:spPr>
          <a:xfrm>
            <a:off x="457560" y="2061360"/>
            <a:ext cx="4474440" cy="438120"/>
          </a:xfrm>
          <a:prstGeom prst="rect">
            <a:avLst/>
          </a:prstGeom>
          <a:solidFill>
            <a:srgbClr val="e2e9ed"/>
          </a:solidFill>
          <a:ln w="9525">
            <a:solidFill>
              <a:srgbClr val="eeb57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920" bIns="0" anchor="t">
            <a:spAutoFit/>
          </a:bodyPr>
          <a:p>
            <a:pPr marL="1195200" indent="-272880">
              <a:lnSpc>
                <a:spcPct val="100000"/>
              </a:lnSpc>
              <a:spcBef>
                <a:spcPts val="204"/>
              </a:spcBef>
              <a:buClr>
                <a:srgbClr val="5f76b4"/>
              </a:buClr>
              <a:buSzPct val="85000"/>
              <a:buFont typeface="Segoe UI Symbol"/>
              <a:buChar char="●"/>
              <a:tabLst>
                <a:tab algn="l" pos="1195200"/>
              </a:tabLst>
            </a:pPr>
            <a:r>
              <a:rPr lang="fr-FR" sz="2700" b="0" u="none" strike="noStrike">
                <a:solidFill>
                  <a:srgbClr val="000000"/>
                </a:solidFill>
                <a:effectLst/>
                <a:uFillTx/>
                <a:latin typeface="Georgia"/>
              </a:rPr>
              <a:t>NOISE</a:t>
            </a:r>
            <a:endParaRPr lang="fr-F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779760" y="4094640"/>
            <a:ext cx="3900240" cy="75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lang="fr-FR" sz="26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These are non-periodic and non-sinusoidal sounds</a:t>
            </a:r>
            <a:r>
              <a:rPr lang="fr-FR" sz="1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0160" y="695520"/>
            <a:ext cx="7269840" cy="1464480"/>
          </a:xfrm>
          <a:prstGeom prst="rect">
            <a:avLst/>
          </a:prstGeom>
          <a:noFill/>
          <a:ln w="0">
            <a:noFill/>
          </a:ln>
        </p:spPr>
        <p:txBody>
          <a:bodyPr lIns="0" rIns="0" tIns="366840" bIns="0" anchor="t" anchorCtr="1">
            <a:spAutoFit/>
          </a:bodyPr>
          <a:p>
            <a:pPr marL="343080" indent="0" algn="ctr" defTabSz="457200">
              <a:lnSpc>
                <a:spcPct val="100000"/>
              </a:lnSpc>
              <a:spcBef>
                <a:spcPts val="641"/>
              </a:spcBef>
              <a:buNone/>
            </a:pPr>
            <a:r>
              <a:rPr lang="fr-FR" sz="3200" b="1" u="none" strike="noStrike">
                <a:solidFill>
                  <a:srgbClr val="2a6099"/>
                </a:solidFill>
                <a:effectLst/>
                <a:uFillTx/>
                <a:latin typeface="Calibri"/>
              </a:rPr>
              <a:t>Course Content</a:t>
            </a:r>
            <a:endParaRPr lang="fr-FR" sz="3200" b="1" u="none" strike="noStrike">
              <a:solidFill>
                <a:srgbClr val="2a6099"/>
              </a:solidFill>
              <a:effectLst/>
              <a:uFillTx/>
              <a:latin typeface="Calibri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80000" y="1600560"/>
            <a:ext cx="85068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lang="fr-FR" sz="3200" b="1" u="sng" strike="noStrike">
                <a:solidFill>
                  <a:srgbClr val="3465a4"/>
                </a:solidFill>
                <a:effectLst/>
                <a:uFillTx/>
                <a:latin typeface="Calibri"/>
              </a:rPr>
              <a:t>Chapter I</a:t>
            </a:r>
            <a:r>
              <a:rPr lang="fr-FR" sz="3200" b="1" u="none" strike="noStrike">
                <a:solidFill>
                  <a:srgbClr val="3465a4"/>
                </a:solidFill>
                <a:effectLst/>
                <a:uFillTx/>
                <a:latin typeface="Calibri"/>
              </a:rPr>
              <a:t>:</a:t>
            </a: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Characterization of Sounds and Noise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lang="fr-FR" sz="3200" b="1" u="sng" strike="noStrike">
                <a:solidFill>
                  <a:srgbClr val="3465a4"/>
                </a:solidFill>
                <a:effectLst/>
                <a:uFillTx/>
                <a:latin typeface="Calibri"/>
              </a:rPr>
              <a:t>Chapter II</a:t>
            </a:r>
            <a:r>
              <a:rPr lang="fr-FR" sz="3200" b="1" u="none" strike="noStrike">
                <a:solidFill>
                  <a:srgbClr val="3465a4"/>
                </a:solidFill>
                <a:effectLst/>
                <a:uFillTx/>
                <a:latin typeface="Calibri"/>
              </a:rPr>
              <a:t>:</a:t>
            </a: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Sound Propagation in Free Field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lang="fr-FR" sz="3200" b="1" u="sng" strike="noStrike">
                <a:solidFill>
                  <a:srgbClr val="3465a4"/>
                </a:solidFill>
                <a:effectLst/>
                <a:uFillTx/>
                <a:latin typeface="Calibri"/>
              </a:rPr>
              <a:t>Chapter III</a:t>
            </a:r>
            <a:r>
              <a:rPr lang="fr-FR" sz="3200" b="1" u="none" strike="noStrike">
                <a:solidFill>
                  <a:srgbClr val="3465a4"/>
                </a:solidFill>
                <a:effectLst/>
                <a:uFillTx/>
                <a:latin typeface="Calibri"/>
              </a:rPr>
              <a:t>:</a:t>
            </a: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Sound Propagation in Enclosed Spaces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lang="fr-FR" sz="3200" b="1" u="sng" strike="noStrike">
                <a:solidFill>
                  <a:srgbClr val="3465a4"/>
                </a:solidFill>
                <a:effectLst/>
                <a:uFillTx/>
                <a:latin typeface="Calibri"/>
              </a:rPr>
              <a:t>Chapter IV</a:t>
            </a:r>
            <a:r>
              <a:rPr lang="fr-FR" sz="3200" b="1" u="none" strike="noStrike">
                <a:solidFill>
                  <a:srgbClr val="3465a4"/>
                </a:solidFill>
                <a:effectLst/>
                <a:uFillTx/>
                <a:latin typeface="Calibri"/>
              </a:rPr>
              <a:t>:</a:t>
            </a: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Acoustic Insulation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Definition of Sound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Sound is an auditory sensation caused by disturbances in an elastic medium.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Generated by a vibrating system called a sound source.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Propagates as an acoustic wave.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Sound Wave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 sound wave is the propagation of a disturbance.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Requires a material medium (air, water, solids).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0" defTabSz="457200">
              <a:lnSpc>
                <a:spcPct val="100000"/>
              </a:lnSpc>
              <a:spcBef>
                <a:spcPts val="641"/>
              </a:spcBef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•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	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Transfers energy without transporting matter.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/>
          <p:cNvPicPr/>
          <p:nvPr/>
        </p:nvPicPr>
        <p:blipFill>
          <a:blip r:embed="rId1"/>
          <a:stretch/>
        </p:blipFill>
        <p:spPr>
          <a:xfrm>
            <a:off x="456840" y="1080000"/>
            <a:ext cx="8229240" cy="4400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379800" y="1509840"/>
            <a:ext cx="8358120" cy="402156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spAutoFit/>
          </a:bodyPr>
          <a:p>
            <a:pPr marL="286920" indent="0" algn="just">
              <a:lnSpc>
                <a:spcPct val="100000"/>
              </a:lnSpc>
              <a:spcBef>
                <a:spcPts val="105"/>
              </a:spcBef>
              <a:buNone/>
              <a:tabLst>
                <a:tab algn="l" pos="286920"/>
                <a:tab algn="l" pos="379800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6920" indent="0" algn="just">
              <a:lnSpc>
                <a:spcPct val="100000"/>
              </a:lnSpc>
              <a:spcBef>
                <a:spcPts val="105"/>
              </a:spcBef>
              <a:buNone/>
              <a:tabLst>
                <a:tab algn="l" pos="286920"/>
                <a:tab algn="l" pos="379800"/>
              </a:tabLst>
            </a:pP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6920" indent="-274320" algn="just">
              <a:lnSpc>
                <a:spcPct val="100000"/>
              </a:lnSpc>
              <a:spcBef>
                <a:spcPts val="105"/>
              </a:spcBef>
              <a:buClr>
                <a:srgbClr val="5f76b4"/>
              </a:buClr>
              <a:buSzPct val="47000"/>
              <a:buFont typeface="Segoe UI Symbol"/>
              <a:buChar char="●"/>
              <a:tabLst>
                <a:tab algn="l" pos="286920"/>
                <a:tab algn="l" pos="37980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The mathematical curve of a wave allows us to describe the evolution of the disturbance in the propagation medium: it represents the variation of the physical quantity considered as a function of time.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1440000" y="48780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 indent="0">
              <a:lnSpc>
                <a:spcPct val="100000"/>
              </a:lnSpc>
              <a:buNone/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1"/>
          <p:cNvSpPr txBox="1"/>
          <p:nvPr/>
        </p:nvSpPr>
        <p:spPr>
          <a:xfrm>
            <a:off x="1080000" y="36000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  <p:pic>
        <p:nvPicPr>
          <p:cNvPr id="52" name=""/>
          <p:cNvPicPr/>
          <p:nvPr/>
        </p:nvPicPr>
        <p:blipFill>
          <a:blip r:embed="rId1"/>
          <a:stretch/>
        </p:blipFill>
        <p:spPr>
          <a:xfrm>
            <a:off x="1366920" y="1979280"/>
            <a:ext cx="6476760" cy="2940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/>
          <p:nvPr/>
        </p:nvSpPr>
        <p:spPr>
          <a:xfrm>
            <a:off x="379800" y="1406880"/>
            <a:ext cx="3825360" cy="41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6280" bIns="0" anchor="t">
            <a:spAutoFit/>
          </a:bodyPr>
          <a:p>
            <a:pPr marL="528840" indent="-516240">
              <a:lnSpc>
                <a:spcPct val="100000"/>
              </a:lnSpc>
              <a:buClr>
                <a:srgbClr val="5f76b4"/>
              </a:buClr>
              <a:buSzPct val="84000"/>
              <a:buFont typeface="OpenSymbol"/>
              <a:buAutoNum type="arabicPeriod"/>
              <a:tabLst>
                <a:tab algn="l" pos="528840"/>
              </a:tabLst>
            </a:pPr>
            <a:r>
              <a:rPr lang="fr-FR" sz="32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- </a:t>
            </a:r>
            <a:r>
              <a:rPr lang="fr-FR" sz="18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32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Period</a:t>
            </a:r>
            <a:r>
              <a:rPr lang="fr-FR" sz="1800" b="0" u="none" spc="-20" strike="noStrike">
                <a:solidFill>
                  <a:srgbClr val="000000"/>
                </a:solidFill>
                <a:effectLst/>
                <a:uFillTx/>
                <a:latin typeface="Calibri"/>
              </a:rPr>
              <a:t>  </a:t>
            </a:r>
            <a:r>
              <a:rPr lang="fr-FR" sz="1800" b="0" u="none" spc="-130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(T)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  <a:p>
            <a:pPr marL="528840" indent="-516240">
              <a:lnSpc>
                <a:spcPct val="100000"/>
              </a:lnSpc>
              <a:spcBef>
                <a:spcPts val="816"/>
              </a:spcBef>
              <a:buClr>
                <a:srgbClr val="5f76b4"/>
              </a:buClr>
              <a:buSzPct val="84000"/>
              <a:buFont typeface="OpenSymbol"/>
              <a:buAutoNum type="arabicPeriod"/>
              <a:tabLst>
                <a:tab algn="l" pos="528840"/>
              </a:tabLst>
            </a:pPr>
            <a:r>
              <a:rPr lang="fr-FR" sz="32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- Frequency</a:t>
            </a:r>
            <a:r>
              <a:rPr lang="fr-FR" sz="3200" b="0" u="none" spc="-96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(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Georgia"/>
              </a:rPr>
              <a:t>f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spcBef>
                <a:spcPts val="805"/>
              </a:spcBef>
              <a:buClr>
                <a:srgbClr val="5f76b4"/>
              </a:buClr>
              <a:buSzPct val="84000"/>
              <a:buFont typeface="OpenSymbol"/>
              <a:buAutoNum type="arabicPeriod"/>
              <a:tabLst>
                <a:tab algn="l" pos="528840"/>
              </a:tabLst>
            </a:pPr>
            <a:r>
              <a:rPr lang="fr-FR" sz="3200" b="0" u="none" spc="-54" strike="noStrike">
                <a:solidFill>
                  <a:srgbClr val="000000"/>
                </a:solidFill>
                <a:effectLst/>
                <a:uFillTx/>
                <a:latin typeface="Calibri"/>
              </a:rPr>
              <a:t>- Wavelength 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(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Georgia"/>
              </a:rPr>
              <a:t>λ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spcBef>
                <a:spcPts val="675"/>
              </a:spcBef>
              <a:buClr>
                <a:srgbClr val="5f76b4"/>
              </a:buClr>
              <a:buSzPct val="84000"/>
              <a:buFont typeface="OpenSymbol"/>
              <a:buAutoNum type="arabicPeriod"/>
              <a:tabLst>
                <a:tab algn="l" pos="528840"/>
              </a:tabLst>
            </a:pPr>
            <a:r>
              <a:rPr lang="fr-FR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- Amplitude</a:t>
            </a:r>
            <a:r>
              <a:rPr lang="fr-FR" sz="3200" b="0" u="none" spc="-130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(A)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spcBef>
                <a:spcPts val="799"/>
              </a:spcBef>
              <a:buClr>
                <a:srgbClr val="5f76b4"/>
              </a:buClr>
              <a:buSzPct val="84000"/>
              <a:buFont typeface="OpenSymbol"/>
              <a:buAutoNum type="arabicPeriod"/>
              <a:tabLst>
                <a:tab algn="l" pos="528840"/>
              </a:tabLst>
            </a:pPr>
            <a:r>
              <a:rPr lang="fr-FR" sz="32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- Phase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spcBef>
                <a:spcPts val="811"/>
              </a:spcBef>
              <a:buClr>
                <a:srgbClr val="5f76b4"/>
              </a:buClr>
              <a:buSzPct val="84000"/>
              <a:buFont typeface="OpenSymbol"/>
              <a:buAutoNum type="arabicPeriod"/>
              <a:tabLst>
                <a:tab algn="l" pos="528840"/>
              </a:tabLst>
            </a:pPr>
            <a:r>
              <a:rPr lang="fr-FR" sz="32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- Celerity</a:t>
            </a:r>
            <a:r>
              <a:rPr lang="fr-FR" sz="3200" b="0" u="none" spc="-105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fr-FR" sz="3200" b="0" u="none" spc="-26" strike="noStrike">
                <a:solidFill>
                  <a:srgbClr val="000000"/>
                </a:solidFill>
                <a:effectLst/>
                <a:uFillTx/>
                <a:latin typeface="Calibri"/>
              </a:rPr>
              <a:t>(c)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28840" indent="-516240">
              <a:lnSpc>
                <a:spcPct val="100000"/>
              </a:lnSpc>
              <a:spcBef>
                <a:spcPts val="791"/>
              </a:spcBef>
              <a:buClr>
                <a:srgbClr val="5f76b4"/>
              </a:buClr>
              <a:buSzPct val="84000"/>
              <a:buFont typeface="OpenSymbol"/>
              <a:buAutoNum type="arabicPeriod"/>
              <a:tabLst>
                <a:tab algn="l" pos="528840"/>
              </a:tabLst>
            </a:pPr>
            <a:r>
              <a:rPr lang="fr-FR" sz="3200" b="0" u="none" spc="-11" strike="noStrike">
                <a:solidFill>
                  <a:srgbClr val="000000"/>
                </a:solidFill>
                <a:effectLst/>
                <a:uFillTx/>
                <a:latin typeface="Calibri"/>
              </a:rPr>
              <a:t>- Spectrum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object 15"/>
          <p:cNvSpPr txBox="1"/>
          <p:nvPr/>
        </p:nvSpPr>
        <p:spPr>
          <a:xfrm>
            <a:off x="1440000" y="488160"/>
            <a:ext cx="7269840" cy="7722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</a:pPr>
            <a:r>
              <a:rPr lang="fr-FR" sz="4900" b="1" u="none" strike="noStrike">
                <a:solidFill>
                  <a:srgbClr val="c8741d"/>
                </a:solidFill>
                <a:effectLst/>
                <a:uFillTx/>
                <a:latin typeface="Calibri"/>
              </a:rPr>
              <a:t>SOUND CHARACTERISTICS </a:t>
            </a:r>
            <a:endParaRPr lang="fr-FR" sz="4900" b="0" u="none" strike="noStrike">
              <a:solidFill>
                <a:srgbClr val="000000"/>
              </a:solidFill>
              <a:effectLst/>
              <a:uFillTx/>
              <a:latin typeface="Liberation Mono;Courier New;DejaVu Sans Mono;Lucida Sans Typewriter"/>
              <a:ea typeface="Liberation Mono;Courier New;DejaVu Sans Mono;Lucida Sans Typewrit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Application>LibreOffice/25.8.4.2$Windows_X86_64 LibreOffice_project/290daaa01b999472f0c7a3890eb6a550fd74c6df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2026-02-02T14:51:03Z</dcterms:created>
  <dc:creator>PC COM</dc:creator>
  <dc:description/>
  <dc:language>fr-FR</dc:language>
  <cp:lastModifiedBy/>
  <dcterms:modified xsi:type="dcterms:W3CDTF">2026-02-02T23:39:17Z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2026-02-02T00:00:00Z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Microsoft® PowerPoint® 2010</vt:lpwstr>
  </property>
</Properties>
</file>