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71" r:id="rId11"/>
    <p:sldId id="270" r:id="rId12"/>
    <p:sldId id="272" r:id="rId13"/>
    <p:sldId id="266" r:id="rId14"/>
  </p:sldIdLst>
  <p:sldSz cx="18288000" cy="10287000"/>
  <p:notesSz cx="6858000" cy="9144000"/>
  <p:embeddedFontLst>
    <p:embeddedFont>
      <p:font typeface="Childos Arabic Bold" panose="020B0604020202020204" charset="-78"/>
      <p:regular r:id="rId15"/>
    </p:embeddedFont>
    <p:embeddedFont>
      <p:font typeface="Tufuli Arabic Bold" panose="020B0604020202020204" charset="-78"/>
      <p:regular r:id="rId16"/>
    </p:embeddedFont>
    <p:embeddedFont>
      <p:font typeface="Marta Bold" panose="020B0604020202020204" charset="0"/>
      <p:regular r:id="rId17"/>
    </p:embeddedFont>
    <p:embeddedFont>
      <p:font typeface="Traditional Arabic" panose="02020603050405020304" pitchFamily="18" charset="-78"/>
      <p:regular r:id="rId18"/>
      <p:bold r:id="rId19"/>
    </p:embeddedFont>
    <p:embeddedFont>
      <p:font typeface="La Lou" panose="020B0604020202020204" charset="0"/>
      <p:regular r:id="rId20"/>
    </p:embeddedFont>
    <p:embeddedFont>
      <p:font typeface="Calibri" panose="020F0502020204030204" pitchFamily="34" charset="0"/>
      <p:regular r:id="rId21"/>
      <p:bold r:id="rId22"/>
      <p:italic r:id="rId23"/>
      <p:boldItalic r:id="rId24"/>
    </p:embeddedFont>
    <p:embeddedFont>
      <p:font typeface="Canva Sans" panose="020B0604020202020204" charset="0"/>
      <p:regular r:id="rId25"/>
    </p:embeddedFont>
    <p:embeddedFont>
      <p:font typeface="Aldhabi" panose="01000000000000000000" pitchFamily="2" charset="-78"/>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7" autoAdjust="0"/>
    <p:restoredTop sz="94622" autoAdjust="0"/>
  </p:normalViewPr>
  <p:slideViewPr>
    <p:cSldViewPr>
      <p:cViewPr varScale="1">
        <p:scale>
          <a:sx n="45" d="100"/>
          <a:sy n="45" d="100"/>
        </p:scale>
        <p:origin x="2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4.svg"/><Relationship Id="rId4" Type="http://schemas.openxmlformats.org/officeDocument/2006/relationships/image" Target="../media/image32.sv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4.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32.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14.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Freeform 3"/>
          <p:cNvSpPr/>
          <p:nvPr/>
        </p:nvSpPr>
        <p:spPr>
          <a:xfrm>
            <a:off x="5542708" y="1907114"/>
            <a:ext cx="7586330" cy="4940597"/>
          </a:xfrm>
          <a:custGeom>
            <a:avLst/>
            <a:gdLst/>
            <a:ahLst/>
            <a:cxnLst/>
            <a:rect l="l" t="t" r="r" b="b"/>
            <a:pathLst>
              <a:path w="7586330" h="4940597">
                <a:moveTo>
                  <a:pt x="0" y="0"/>
                </a:moveTo>
                <a:lnTo>
                  <a:pt x="7586330" y="0"/>
                </a:lnTo>
                <a:lnTo>
                  <a:pt x="7586330" y="4940597"/>
                </a:lnTo>
                <a:lnTo>
                  <a:pt x="0" y="49405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4662150"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638155">
            <a:off x="9459442" y="986201"/>
            <a:ext cx="2077262" cy="984536"/>
          </a:xfrm>
          <a:custGeom>
            <a:avLst/>
            <a:gdLst/>
            <a:ahLst/>
            <a:cxnLst/>
            <a:rect l="l" t="t" r="r" b="b"/>
            <a:pathLst>
              <a:path w="2077262" h="984536">
                <a:moveTo>
                  <a:pt x="0" y="0"/>
                </a:moveTo>
                <a:lnTo>
                  <a:pt x="2077263" y="0"/>
                </a:lnTo>
                <a:lnTo>
                  <a:pt x="2077263" y="984535"/>
                </a:lnTo>
                <a:lnTo>
                  <a:pt x="0" y="9845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5960725" y="28575"/>
            <a:ext cx="2250026" cy="3090695"/>
          </a:xfrm>
          <a:custGeom>
            <a:avLst/>
            <a:gdLst/>
            <a:ahLst/>
            <a:cxnLst/>
            <a:rect l="l" t="t" r="r" b="b"/>
            <a:pathLst>
              <a:path w="2250026" h="3090695">
                <a:moveTo>
                  <a:pt x="0" y="0"/>
                </a:moveTo>
                <a:lnTo>
                  <a:pt x="2250026" y="0"/>
                </a:lnTo>
                <a:lnTo>
                  <a:pt x="2250026" y="3090695"/>
                </a:lnTo>
                <a:lnTo>
                  <a:pt x="0" y="3090695"/>
                </a:lnTo>
                <a:lnTo>
                  <a:pt x="0" y="0"/>
                </a:lnTo>
                <a:close/>
              </a:path>
            </a:pathLst>
          </a:custGeom>
          <a:blipFill>
            <a:blip r:embed="rId9"/>
            <a:stretch>
              <a:fillRect/>
            </a:stretch>
          </a:blipFill>
        </p:spPr>
      </p:sp>
      <p:sp>
        <p:nvSpPr>
          <p:cNvPr id="7" name="Freeform 7"/>
          <p:cNvSpPr/>
          <p:nvPr/>
        </p:nvSpPr>
        <p:spPr>
          <a:xfrm>
            <a:off x="101176" y="517755"/>
            <a:ext cx="3159109" cy="2778718"/>
          </a:xfrm>
          <a:custGeom>
            <a:avLst/>
            <a:gdLst/>
            <a:ahLst/>
            <a:cxnLst/>
            <a:rect l="l" t="t" r="r" b="b"/>
            <a:pathLst>
              <a:path w="3159109" h="2778718">
                <a:moveTo>
                  <a:pt x="0" y="0"/>
                </a:moveTo>
                <a:lnTo>
                  <a:pt x="3159109" y="0"/>
                </a:lnTo>
                <a:lnTo>
                  <a:pt x="3159109" y="2778717"/>
                </a:lnTo>
                <a:lnTo>
                  <a:pt x="0" y="2778717"/>
                </a:lnTo>
                <a:lnTo>
                  <a:pt x="0" y="0"/>
                </a:lnTo>
                <a:close/>
              </a:path>
            </a:pathLst>
          </a:custGeom>
          <a:blipFill>
            <a:blip r:embed="rId10"/>
            <a:stretch>
              <a:fillRect t="-6844" b="-6844"/>
            </a:stretch>
          </a:blipFill>
        </p:spPr>
      </p:sp>
      <p:sp>
        <p:nvSpPr>
          <p:cNvPr id="8" name="TextBox 8"/>
          <p:cNvSpPr txBox="1"/>
          <p:nvPr/>
        </p:nvSpPr>
        <p:spPr>
          <a:xfrm>
            <a:off x="5542708" y="3192698"/>
            <a:ext cx="7307767" cy="2243276"/>
          </a:xfrm>
          <a:prstGeom prst="rect">
            <a:avLst/>
          </a:prstGeom>
        </p:spPr>
        <p:txBody>
          <a:bodyPr lIns="0" tIns="0" rIns="0" bIns="0" rtlCol="0" anchor="t">
            <a:spAutoFit/>
          </a:bodyPr>
          <a:lstStyle/>
          <a:p>
            <a:pPr algn="ctr" rtl="1">
              <a:lnSpc>
                <a:spcPts val="8254"/>
              </a:lnSpc>
            </a:pPr>
            <a:r>
              <a:rPr lang="en-US" sz="8598">
                <a:solidFill>
                  <a:srgbClr val="2B1B10"/>
                </a:solidFill>
                <a:cs typeface="Childos Arabic Bold"/>
              </a:rPr>
              <a:t>مقياس التربية المقارنة</a:t>
            </a:r>
          </a:p>
        </p:txBody>
      </p:sp>
      <p:sp>
        <p:nvSpPr>
          <p:cNvPr id="9" name="TextBox 9"/>
          <p:cNvSpPr txBox="1"/>
          <p:nvPr/>
        </p:nvSpPr>
        <p:spPr>
          <a:xfrm>
            <a:off x="5158069" y="8960836"/>
            <a:ext cx="7692407" cy="577081"/>
          </a:xfrm>
          <a:prstGeom prst="rect">
            <a:avLst/>
          </a:prstGeom>
        </p:spPr>
        <p:txBody>
          <a:bodyPr lIns="0" tIns="0" rIns="0" bIns="0" rtlCol="0" anchor="t">
            <a:spAutoFit/>
          </a:bodyPr>
          <a:lstStyle/>
          <a:p>
            <a:pPr algn="ctr">
              <a:lnSpc>
                <a:spcPts val="4480"/>
              </a:lnSpc>
            </a:pPr>
            <a:r>
              <a:rPr lang="en-US" sz="3200"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Marta Bold"/>
                <a:cs typeface="Marta Bold"/>
              </a:rPr>
              <a:t>2024-2023|</a:t>
            </a:r>
            <a:r>
              <a:rPr lang="ar-DZ" sz="32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r>
              <a:rPr lang="ar-DZ" sz="3200" b="1"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طلبة السنة الثانية علوم التربية  </a:t>
            </a:r>
            <a:endParaRPr lang="en-US" sz="3200" b="1"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Marta Bold"/>
              <a:cs typeface="Marta Bold"/>
            </a:endParaRPr>
          </a:p>
        </p:txBody>
      </p:sp>
      <p:sp>
        <p:nvSpPr>
          <p:cNvPr id="10" name="TextBox 10"/>
          <p:cNvSpPr txBox="1"/>
          <p:nvPr/>
        </p:nvSpPr>
        <p:spPr>
          <a:xfrm>
            <a:off x="5883923" y="7706015"/>
            <a:ext cx="6520153" cy="694054"/>
          </a:xfrm>
          <a:prstGeom prst="rect">
            <a:avLst/>
          </a:prstGeom>
        </p:spPr>
        <p:txBody>
          <a:bodyPr lIns="0" tIns="0" rIns="0" bIns="0" rtlCol="0" anchor="t">
            <a:spAutoFit/>
          </a:bodyPr>
          <a:lstStyle/>
          <a:p>
            <a:pPr algn="ctr" rtl="1">
              <a:lnSpc>
                <a:spcPts val="5320"/>
              </a:lnSpc>
            </a:pPr>
            <a:r>
              <a:rPr lang="en-US" sz="3800" dirty="0" err="1">
                <a:solidFill>
                  <a:srgbClr val="7D0101"/>
                </a:solidFill>
                <a:cs typeface="Tufuli Arabic Bold"/>
              </a:rPr>
              <a:t>الأستاذة</a:t>
            </a:r>
            <a:r>
              <a:rPr lang="en-US" sz="3800" dirty="0">
                <a:solidFill>
                  <a:srgbClr val="7D0101"/>
                </a:solidFill>
                <a:cs typeface="Tufuli Arabic Bold"/>
              </a:rPr>
              <a:t> </a:t>
            </a:r>
            <a:r>
              <a:rPr lang="en-US" sz="3800" dirty="0" err="1">
                <a:solidFill>
                  <a:srgbClr val="7D0101"/>
                </a:solidFill>
                <a:cs typeface="Tufuli Arabic Bold"/>
              </a:rPr>
              <a:t>دلال</a:t>
            </a:r>
            <a:endParaRPr lang="en-US" sz="3800" dirty="0">
              <a:solidFill>
                <a:srgbClr val="7D0101"/>
              </a:solidFill>
              <a:cs typeface="Tufuli Arabic Bold"/>
            </a:endParaRPr>
          </a:p>
        </p:txBody>
      </p:sp>
      <p:sp>
        <p:nvSpPr>
          <p:cNvPr id="11" name="TextBox 11"/>
          <p:cNvSpPr txBox="1"/>
          <p:nvPr/>
        </p:nvSpPr>
        <p:spPr>
          <a:xfrm>
            <a:off x="-393598" y="6471885"/>
            <a:ext cx="7307767" cy="1148185"/>
          </a:xfrm>
          <a:prstGeom prst="rect">
            <a:avLst/>
          </a:prstGeom>
        </p:spPr>
        <p:txBody>
          <a:bodyPr lIns="0" tIns="0" rIns="0" bIns="0" rtlCol="0" anchor="t">
            <a:spAutoFit/>
          </a:bodyPr>
          <a:lstStyle/>
          <a:p>
            <a:pPr algn="ctr" rtl="1">
              <a:lnSpc>
                <a:spcPts val="7966"/>
              </a:lnSpc>
            </a:pPr>
            <a:r>
              <a:rPr lang="en-US" sz="8298" dirty="0" err="1">
                <a:solidFill>
                  <a:srgbClr val="000000"/>
                </a:solidFill>
                <a:cs typeface="Childos Arabic Bold"/>
              </a:rPr>
              <a:t>محاضرة</a:t>
            </a:r>
            <a:r>
              <a:rPr lang="en-US" sz="8298" dirty="0">
                <a:solidFill>
                  <a:srgbClr val="000000"/>
                </a:solidFill>
                <a:cs typeface="Childos Arabic Bold"/>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5" name="Freeform 5"/>
          <p:cNvSpPr/>
          <p:nvPr/>
        </p:nvSpPr>
        <p:spPr>
          <a:xfrm>
            <a:off x="9865740" y="575429"/>
            <a:ext cx="6463120" cy="2397230"/>
          </a:xfrm>
          <a:custGeom>
            <a:avLst/>
            <a:gdLst/>
            <a:ahLst/>
            <a:cxnLst/>
            <a:rect l="l" t="t" r="r" b="b"/>
            <a:pathLst>
              <a:path w="6463120" h="2397230">
                <a:moveTo>
                  <a:pt x="0" y="0"/>
                </a:moveTo>
                <a:lnTo>
                  <a:pt x="6463120" y="0"/>
                </a:lnTo>
                <a:lnTo>
                  <a:pt x="6463120" y="2397230"/>
                </a:lnTo>
                <a:lnTo>
                  <a:pt x="0" y="239723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9242726" y="1369545"/>
            <a:ext cx="7709148" cy="882934"/>
          </a:xfrm>
          <a:prstGeom prst="rect">
            <a:avLst/>
          </a:prstGeom>
        </p:spPr>
        <p:txBody>
          <a:bodyPr lIns="0" tIns="0" rIns="0" bIns="0" rtlCol="0" anchor="t">
            <a:spAutoFit/>
          </a:bodyPr>
          <a:lstStyle/>
          <a:p>
            <a:pPr algn="ctr" rtl="1">
              <a:lnSpc>
                <a:spcPts val="6336"/>
              </a:lnSpc>
            </a:pPr>
            <a:r>
              <a:rPr lang="ar-DZ" sz="7200" dirty="0" smtClean="0">
                <a:ln>
                  <a:solidFill>
                    <a:srgbClr val="00B050"/>
                  </a:solidFill>
                </a:ln>
                <a:solidFill>
                  <a:srgbClr val="00B050"/>
                </a:solidFill>
                <a:cs typeface="Childos Arabic Bold"/>
              </a:rPr>
              <a:t>خصائصه</a:t>
            </a:r>
            <a:endParaRPr lang="en-US" sz="7200" dirty="0">
              <a:ln>
                <a:solidFill>
                  <a:srgbClr val="00B050"/>
                </a:solidFill>
              </a:ln>
              <a:solidFill>
                <a:srgbClr val="00B050"/>
              </a:solidFill>
              <a:cs typeface="Childos Arabic Bold"/>
            </a:endParaRPr>
          </a:p>
        </p:txBody>
      </p:sp>
      <p:sp>
        <p:nvSpPr>
          <p:cNvPr id="8" name="Freeform 8"/>
          <p:cNvSpPr/>
          <p:nvPr/>
        </p:nvSpPr>
        <p:spPr>
          <a:xfrm>
            <a:off x="11279610"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Rectangle à coins arrondis 10"/>
          <p:cNvSpPr/>
          <p:nvPr/>
        </p:nvSpPr>
        <p:spPr>
          <a:xfrm>
            <a:off x="1132866" y="5051759"/>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لا رسوب في التعليم الياباني في المراحل الأولى الأساسية</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2" name="Rectangle à coins arrondis 11"/>
          <p:cNvSpPr/>
          <p:nvPr/>
        </p:nvSpPr>
        <p:spPr>
          <a:xfrm>
            <a:off x="10972800" y="3389737"/>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مركزية ولا مركزية التعليم</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3" name="Rectangle à coins arrondis 12"/>
          <p:cNvSpPr/>
          <p:nvPr/>
        </p:nvSpPr>
        <p:spPr>
          <a:xfrm>
            <a:off x="10972800" y="5637410"/>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روح الجماعة؛ النظام والمسؤولية</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4" name="Rectangle à coins arrondis 13"/>
          <p:cNvSpPr/>
          <p:nvPr/>
        </p:nvSpPr>
        <p:spPr>
          <a:xfrm>
            <a:off x="1102740" y="756067"/>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الجد والاجتهاد أهم من الموهبة والذكاء</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5" name="Rectangle à coins arrondis 14"/>
          <p:cNvSpPr/>
          <p:nvPr/>
        </p:nvSpPr>
        <p:spPr>
          <a:xfrm>
            <a:off x="1102740" y="2903913"/>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الحماس الشديد للتعليم (طلبة وأولياء) والمكانة المرموقة للمعلم</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6" name="Rectangle à coins arrondis 15"/>
          <p:cNvSpPr/>
          <p:nvPr/>
        </p:nvSpPr>
        <p:spPr>
          <a:xfrm>
            <a:off x="1132866" y="7199605"/>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تناول الوجبات جماعيا؛ وحظر المعلم من تناول الوجبات السريعة داخل المدرسة واحضار وجباتهم من المنزل</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Tree>
    <p:extLst>
      <p:ext uri="{BB962C8B-B14F-4D97-AF65-F5344CB8AC3E}">
        <p14:creationId xmlns:p14="http://schemas.microsoft.com/office/powerpoint/2010/main" val="877294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392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8" name="Freeform 8"/>
          <p:cNvSpPr/>
          <p:nvPr/>
        </p:nvSpPr>
        <p:spPr>
          <a:xfrm>
            <a:off x="11279610"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12" name="Rectangle à coins arrondis 11"/>
          <p:cNvSpPr/>
          <p:nvPr/>
        </p:nvSpPr>
        <p:spPr>
          <a:xfrm>
            <a:off x="10972800" y="1705876"/>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الضرورة التزام بالمظهر العام </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3" name="Rectangle à coins arrondis 12"/>
          <p:cNvSpPr/>
          <p:nvPr/>
        </p:nvSpPr>
        <p:spPr>
          <a:xfrm>
            <a:off x="10972800" y="5304703"/>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التقييم المستمر لتحميس الطلبة</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4" name="Rectangle à coins arrondis 13"/>
          <p:cNvSpPr/>
          <p:nvPr/>
        </p:nvSpPr>
        <p:spPr>
          <a:xfrm>
            <a:off x="1102740" y="756067"/>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اعتبار القاعات الدراسية بمثابة بيت ثاني</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
        <p:nvSpPr>
          <p:cNvPr id="15" name="Rectangle à coins arrondis 14"/>
          <p:cNvSpPr/>
          <p:nvPr/>
        </p:nvSpPr>
        <p:spPr>
          <a:xfrm>
            <a:off x="1102740" y="4569066"/>
            <a:ext cx="6553200" cy="19049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4000" dirty="0" smtClean="0">
                <a:solidFill>
                  <a:srgbClr val="000000"/>
                </a:solidFill>
                <a:latin typeface="Traditional Arabic" panose="02020603050405020304" pitchFamily="18" charset="-78"/>
                <a:cs typeface="Traditional Arabic" panose="02020603050405020304" pitchFamily="18" charset="-78"/>
              </a:rPr>
              <a:t>توفر خزانة الأحذية لتعزيز خلع الأحدية عند دخول مكان ما واستبدالها بأخرى نظيفة  </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a:endParaRPr lang="fr-FR" dirty="0"/>
          </a:p>
        </p:txBody>
      </p:sp>
    </p:spTree>
    <p:extLst>
      <p:ext uri="{BB962C8B-B14F-4D97-AF65-F5344CB8AC3E}">
        <p14:creationId xmlns:p14="http://schemas.microsoft.com/office/powerpoint/2010/main" val="421791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640886" y="1493217"/>
            <a:ext cx="12455066" cy="2802390"/>
          </a:xfrm>
          <a:custGeom>
            <a:avLst/>
            <a:gdLst/>
            <a:ahLst/>
            <a:cxnLst/>
            <a:rect l="l" t="t" r="r" b="b"/>
            <a:pathLst>
              <a:path w="12455066" h="2802390">
                <a:moveTo>
                  <a:pt x="0" y="0"/>
                </a:moveTo>
                <a:lnTo>
                  <a:pt x="12455066" y="0"/>
                </a:lnTo>
                <a:lnTo>
                  <a:pt x="12455066" y="2802390"/>
                </a:lnTo>
                <a:lnTo>
                  <a:pt x="0" y="28023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028700" y="3627968"/>
            <a:ext cx="11702105" cy="6129883"/>
          </a:xfrm>
          <a:prstGeom prst="rect">
            <a:avLst/>
          </a:prstGeom>
        </p:spPr>
        <p:txBody>
          <a:bodyPr lIns="0" tIns="0" rIns="0" bIns="0" rtlCol="0" anchor="t">
            <a:spAutoFit/>
          </a:bodyPr>
          <a:lstStyle/>
          <a:p>
            <a:pPr algn="ctr" rtl="1">
              <a:lnSpc>
                <a:spcPts val="4808"/>
              </a:lnSpc>
            </a:pPr>
            <a:r>
              <a:rPr lang="ar-DZ" sz="4000" b="1" dirty="0" smtClean="0">
                <a:solidFill>
                  <a:srgbClr val="7030A0"/>
                </a:solidFill>
                <a:latin typeface="Traditional Arabic" panose="02020603050405020304" pitchFamily="18" charset="-78"/>
                <a:cs typeface="Traditional Arabic" panose="02020603050405020304" pitchFamily="18" charset="-78"/>
              </a:rPr>
              <a:t>رياض الأطفال </a:t>
            </a:r>
            <a:r>
              <a:rPr lang="ar-DZ" sz="4000" dirty="0" smtClean="0">
                <a:solidFill>
                  <a:srgbClr val="000000"/>
                </a:solidFill>
                <a:latin typeface="Traditional Arabic" panose="02020603050405020304" pitchFamily="18" charset="-78"/>
                <a:cs typeface="Traditional Arabic" panose="02020603050405020304" pitchFamily="18" charset="-78"/>
              </a:rPr>
              <a:t>وهي غير إلزامية تمتد بين 3 إلى 5 سنوات</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rtl="1">
              <a:lnSpc>
                <a:spcPts val="4668"/>
              </a:lnSpc>
            </a:pPr>
            <a:endParaRPr lang="en-US" sz="40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r>
              <a:rPr lang="ar-DZ" sz="4000" b="1" dirty="0">
                <a:solidFill>
                  <a:srgbClr val="7030A0"/>
                </a:solidFill>
                <a:latin typeface="Traditional Arabic" panose="02020603050405020304" pitchFamily="18" charset="-78"/>
                <a:cs typeface="Traditional Arabic" panose="02020603050405020304" pitchFamily="18" charset="-78"/>
              </a:rPr>
              <a:t>مرحلة التعليم </a:t>
            </a:r>
            <a:r>
              <a:rPr lang="ar-DZ" sz="4000" b="1" dirty="0" smtClean="0">
                <a:solidFill>
                  <a:srgbClr val="7030A0"/>
                </a:solidFill>
                <a:latin typeface="Traditional Arabic" panose="02020603050405020304" pitchFamily="18" charset="-78"/>
                <a:cs typeface="Traditional Arabic" panose="02020603050405020304" pitchFamily="18" charset="-78"/>
              </a:rPr>
              <a:t>الالزامي: </a:t>
            </a:r>
            <a:r>
              <a:rPr lang="ar-DZ" sz="4000" dirty="0" smtClean="0">
                <a:solidFill>
                  <a:srgbClr val="000000"/>
                </a:solidFill>
                <a:latin typeface="Traditional Arabic" panose="02020603050405020304" pitchFamily="18" charset="-78"/>
                <a:cs typeface="Traditional Arabic" panose="02020603050405020304" pitchFamily="18" charset="-78"/>
              </a:rPr>
              <a:t>تضم مرحلتي الابتدائي والمتوسط تتميز بأنها مختلطة في الغالب بالإضافة للمدارس المنفصلة، تقدم تعليم إلزامي ومجاني. </a:t>
            </a:r>
          </a:p>
          <a:p>
            <a:pPr algn="ctr" rtl="1">
              <a:lnSpc>
                <a:spcPts val="4668"/>
              </a:lnSpc>
            </a:pPr>
            <a:endParaRPr lang="en-US" sz="40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r>
              <a:rPr lang="ar-DZ" sz="4000" b="1" dirty="0" smtClean="0">
                <a:solidFill>
                  <a:srgbClr val="7030A0"/>
                </a:solidFill>
                <a:latin typeface="Traditional Arabic" panose="02020603050405020304" pitchFamily="18" charset="-78"/>
                <a:cs typeface="Traditional Arabic" panose="02020603050405020304" pitchFamily="18" charset="-78"/>
              </a:rPr>
              <a:t>مرحلة التعليم الثانوي: </a:t>
            </a:r>
            <a:r>
              <a:rPr lang="ar-DZ" sz="4000" dirty="0" smtClean="0">
                <a:solidFill>
                  <a:srgbClr val="000000"/>
                </a:solidFill>
                <a:latin typeface="Traditional Arabic" panose="02020603050405020304" pitchFamily="18" charset="-78"/>
                <a:cs typeface="Traditional Arabic" panose="02020603050405020304" pitchFamily="18" charset="-78"/>
              </a:rPr>
              <a:t>تمتد لـ 3سنوات في المدارس النهارية وأربعة للمدارس المسائية، يتم اختيار إما المسار علمي لمن يرغب في مواصلة دراسته الجامعية ومسار مهني لمن يرغب بالالتحاق بسوق العمل </a:t>
            </a:r>
            <a:r>
              <a:rPr lang="ar-DZ" sz="4000" dirty="0" err="1" smtClean="0">
                <a:solidFill>
                  <a:srgbClr val="000000"/>
                </a:solidFill>
                <a:latin typeface="Traditional Arabic" panose="02020603050405020304" pitchFamily="18" charset="-78"/>
                <a:cs typeface="Traditional Arabic" panose="02020603050405020304" pitchFamily="18" charset="-78"/>
              </a:rPr>
              <a:t>يتمدرس</a:t>
            </a:r>
            <a:r>
              <a:rPr lang="ar-DZ" sz="4000" dirty="0" smtClean="0">
                <a:solidFill>
                  <a:srgbClr val="000000"/>
                </a:solidFill>
                <a:latin typeface="Traditional Arabic" panose="02020603050405020304" pitchFamily="18" charset="-78"/>
                <a:cs typeface="Traditional Arabic" panose="02020603050405020304" pitchFamily="18" charset="-78"/>
              </a:rPr>
              <a:t> في مدارس الثانوية المتخصصة في مجال الصناعة، التجارة، الزراعة....</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endParaRPr lang="en-US" sz="4000" dirty="0">
              <a:solidFill>
                <a:srgbClr val="000000"/>
              </a:solidFill>
              <a:latin typeface="Traditional Arabic" panose="02020603050405020304" pitchFamily="18" charset="-78"/>
              <a:cs typeface="Traditional Arabic" panose="02020603050405020304" pitchFamily="18" charset="-78"/>
            </a:endParaRPr>
          </a:p>
        </p:txBody>
      </p:sp>
      <p:sp>
        <p:nvSpPr>
          <p:cNvPr id="6" name="Freeform 6"/>
          <p:cNvSpPr/>
          <p:nvPr/>
        </p:nvSpPr>
        <p:spPr>
          <a:xfrm>
            <a:off x="13090961" y="9359089"/>
            <a:ext cx="2597150" cy="649288"/>
          </a:xfrm>
          <a:custGeom>
            <a:avLst/>
            <a:gdLst/>
            <a:ahLst/>
            <a:cxnLst/>
            <a:rect l="l" t="t" r="r" b="b"/>
            <a:pathLst>
              <a:path w="2597150" h="649288">
                <a:moveTo>
                  <a:pt x="0" y="0"/>
                </a:moveTo>
                <a:lnTo>
                  <a:pt x="2597150" y="0"/>
                </a:lnTo>
                <a:lnTo>
                  <a:pt x="2597150" y="649287"/>
                </a:lnTo>
                <a:lnTo>
                  <a:pt x="0" y="6492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TextBox 15"/>
          <p:cNvSpPr txBox="1"/>
          <p:nvPr/>
        </p:nvSpPr>
        <p:spPr>
          <a:xfrm>
            <a:off x="4468311" y="1833203"/>
            <a:ext cx="9351377" cy="909480"/>
          </a:xfrm>
          <a:prstGeom prst="rect">
            <a:avLst/>
          </a:prstGeom>
        </p:spPr>
        <p:txBody>
          <a:bodyPr lIns="0" tIns="0" rIns="0" bIns="0" rtlCol="0" anchor="t">
            <a:spAutoFit/>
          </a:bodyPr>
          <a:lstStyle/>
          <a:p>
            <a:pPr algn="ctr" rtl="1">
              <a:lnSpc>
                <a:spcPts val="6503"/>
              </a:lnSpc>
            </a:pPr>
            <a:r>
              <a:rPr lang="ar-DZ" sz="7390" dirty="0" smtClean="0">
                <a:ln>
                  <a:solidFill>
                    <a:srgbClr val="00B050"/>
                  </a:solidFill>
                </a:ln>
                <a:solidFill>
                  <a:srgbClr val="00B050"/>
                </a:solidFill>
                <a:cs typeface="Childos Arabic Bold"/>
              </a:rPr>
              <a:t>السلم التنظيمي</a:t>
            </a:r>
            <a:endParaRPr lang="en-US" sz="7390" dirty="0">
              <a:ln>
                <a:solidFill>
                  <a:srgbClr val="00B050"/>
                </a:solidFill>
              </a:ln>
              <a:solidFill>
                <a:srgbClr val="00B050"/>
              </a:solidFill>
              <a:cs typeface="Childos Arabic Bold"/>
            </a:endParaRPr>
          </a:p>
        </p:txBody>
      </p:sp>
    </p:spTree>
    <p:extLst>
      <p:ext uri="{BB962C8B-B14F-4D97-AF65-F5344CB8AC3E}">
        <p14:creationId xmlns:p14="http://schemas.microsoft.com/office/powerpoint/2010/main" val="136013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5"/>
          <p:cNvSpPr txBox="1"/>
          <p:nvPr/>
        </p:nvSpPr>
        <p:spPr>
          <a:xfrm>
            <a:off x="2133600" y="1866900"/>
            <a:ext cx="11702105" cy="4898777"/>
          </a:xfrm>
          <a:prstGeom prst="rect">
            <a:avLst/>
          </a:prstGeom>
        </p:spPr>
        <p:txBody>
          <a:bodyPr lIns="0" tIns="0" rIns="0" bIns="0" rtlCol="0" anchor="t">
            <a:spAutoFit/>
          </a:bodyPr>
          <a:lstStyle/>
          <a:p>
            <a:pPr algn="ctr" rtl="1">
              <a:lnSpc>
                <a:spcPts val="4808"/>
              </a:lnSpc>
            </a:pPr>
            <a:r>
              <a:rPr lang="ar-DZ" sz="4800" b="1" dirty="0" smtClean="0">
                <a:solidFill>
                  <a:srgbClr val="7030A0"/>
                </a:solidFill>
                <a:latin typeface="Traditional Arabic" panose="02020603050405020304" pitchFamily="18" charset="-78"/>
                <a:cs typeface="Traditional Arabic" panose="02020603050405020304" pitchFamily="18" charset="-78"/>
              </a:rPr>
              <a:t>التعليم العالي </a:t>
            </a:r>
            <a:r>
              <a:rPr lang="ar-DZ" sz="4800" dirty="0" smtClean="0">
                <a:solidFill>
                  <a:srgbClr val="000000"/>
                </a:solidFill>
                <a:latin typeface="Traditional Arabic" panose="02020603050405020304" pitchFamily="18" charset="-78"/>
                <a:cs typeface="Traditional Arabic" panose="02020603050405020304" pitchFamily="18" charset="-78"/>
              </a:rPr>
              <a:t>يتوزع على:</a:t>
            </a:r>
            <a:endParaRPr lang="en-US" sz="4800" dirty="0">
              <a:solidFill>
                <a:srgbClr val="000000"/>
              </a:solidFill>
              <a:latin typeface="Traditional Arabic" panose="02020603050405020304" pitchFamily="18" charset="-78"/>
              <a:cs typeface="Traditional Arabic" panose="02020603050405020304" pitchFamily="18" charset="-78"/>
            </a:endParaRPr>
          </a:p>
          <a:p>
            <a:pPr algn="ctr" rtl="1">
              <a:lnSpc>
                <a:spcPts val="4668"/>
              </a:lnSpc>
            </a:pPr>
            <a:endParaRPr lang="en-US" sz="48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r>
              <a:rPr lang="ar-DZ" sz="4800" b="1" dirty="0" smtClean="0">
                <a:solidFill>
                  <a:srgbClr val="7030A0"/>
                </a:solidFill>
                <a:latin typeface="Traditional Arabic" panose="02020603050405020304" pitchFamily="18" charset="-78"/>
                <a:cs typeface="Traditional Arabic" panose="02020603050405020304" pitchFamily="18" charset="-78"/>
              </a:rPr>
              <a:t>1. جامعات </a:t>
            </a:r>
            <a:r>
              <a:rPr lang="ar-DZ" sz="4800" dirty="0" smtClean="0">
                <a:solidFill>
                  <a:srgbClr val="000000"/>
                </a:solidFill>
                <a:latin typeface="Traditional Arabic" panose="02020603050405020304" pitchFamily="18" charset="-78"/>
                <a:cs typeface="Traditional Arabic" panose="02020603050405020304" pitchFamily="18" charset="-78"/>
              </a:rPr>
              <a:t>الدراسة تمتد لأربعة سنوات</a:t>
            </a:r>
          </a:p>
          <a:p>
            <a:pPr algn="ctr" rtl="1">
              <a:lnSpc>
                <a:spcPts val="4668"/>
              </a:lnSpc>
            </a:pPr>
            <a:endParaRPr lang="en-US" sz="48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r>
              <a:rPr lang="ar-DZ" sz="4800" b="1" dirty="0" smtClean="0">
                <a:solidFill>
                  <a:srgbClr val="7030A0"/>
                </a:solidFill>
                <a:latin typeface="Traditional Arabic" panose="02020603050405020304" pitchFamily="18" charset="-78"/>
                <a:cs typeface="Traditional Arabic" panose="02020603050405020304" pitchFamily="18" charset="-78"/>
              </a:rPr>
              <a:t>2. الكليات المتوسطة </a:t>
            </a:r>
            <a:r>
              <a:rPr lang="ar-DZ" sz="4800" dirty="0" smtClean="0">
                <a:solidFill>
                  <a:srgbClr val="000000"/>
                </a:solidFill>
                <a:latin typeface="Traditional Arabic" panose="02020603050405020304" pitchFamily="18" charset="-78"/>
                <a:cs typeface="Traditional Arabic" panose="02020603050405020304" pitchFamily="18" charset="-78"/>
              </a:rPr>
              <a:t>تدرس تخصصات حسب احتياجات سوق العمل في مجال العلوم الإدارية، الإنسانية، تدريب المعلمين، الاقتصاد المنزلي...  تمتد الدراسة من سنتين إلى 3 سنوات</a:t>
            </a:r>
            <a:endParaRPr lang="en-US" sz="48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endParaRPr lang="en-US" sz="4800" dirty="0">
              <a:solidFill>
                <a:srgbClr val="000000"/>
              </a:solidFill>
              <a:latin typeface="Traditional Arabic" panose="02020603050405020304" pitchFamily="18" charset="-78"/>
              <a:cs typeface="Traditional Arabic" panose="02020603050405020304" pitchFamily="18" charset="-78"/>
            </a:endParaRPr>
          </a:p>
        </p:txBody>
      </p:sp>
      <p:sp>
        <p:nvSpPr>
          <p:cNvPr id="4" name="Freeform 4"/>
          <p:cNvSpPr/>
          <p:nvPr/>
        </p:nvSpPr>
        <p:spPr>
          <a:xfrm>
            <a:off x="6324600" y="6896100"/>
            <a:ext cx="2378138" cy="661555"/>
          </a:xfrm>
          <a:custGeom>
            <a:avLst/>
            <a:gdLst/>
            <a:ahLst/>
            <a:cxnLst/>
            <a:rect l="l" t="t" r="r" b="b"/>
            <a:pathLst>
              <a:path w="2378138" h="661555">
                <a:moveTo>
                  <a:pt x="0" y="0"/>
                </a:moveTo>
                <a:lnTo>
                  <a:pt x="2378138" y="0"/>
                </a:lnTo>
                <a:lnTo>
                  <a:pt x="2378138" y="661554"/>
                </a:lnTo>
                <a:lnTo>
                  <a:pt x="0" y="661554"/>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5" name="Freeform 3"/>
          <p:cNvSpPr/>
          <p:nvPr/>
        </p:nvSpPr>
        <p:spPr>
          <a:xfrm>
            <a:off x="15377400" y="1029303"/>
            <a:ext cx="2910600" cy="2030144"/>
          </a:xfrm>
          <a:custGeom>
            <a:avLst/>
            <a:gdLst/>
            <a:ahLst/>
            <a:cxnLst/>
            <a:rect l="l" t="t" r="r" b="b"/>
            <a:pathLst>
              <a:path w="2910600" h="2030144">
                <a:moveTo>
                  <a:pt x="0" y="0"/>
                </a:moveTo>
                <a:lnTo>
                  <a:pt x="2910600" y="0"/>
                </a:lnTo>
                <a:lnTo>
                  <a:pt x="2910600" y="2030144"/>
                </a:lnTo>
                <a:lnTo>
                  <a:pt x="0" y="2030144"/>
                </a:lnTo>
                <a:lnTo>
                  <a:pt x="0" y="0"/>
                </a:lnTo>
                <a:close/>
              </a:path>
            </a:pathLst>
          </a:custGeom>
          <a:blipFill>
            <a:blip r:embed="rId7">
              <a:extLst>
                <a:ext uri="{96DAC541-7B7A-43D3-8B79-37D633B846F1}">
                  <asvg:svgBlip xmlns:asvg="http://schemas.microsoft.com/office/drawing/2016/SVG/main" xmlns="" r:embed="rId4"/>
                </a:ext>
              </a:extLst>
            </a:blip>
            <a:stretch>
              <a:fillRect/>
            </a:stretch>
          </a:blipFill>
        </p:spPr>
      </p:sp>
      <p:sp>
        <p:nvSpPr>
          <p:cNvPr id="6" name="Freeform 5"/>
          <p:cNvSpPr/>
          <p:nvPr/>
        </p:nvSpPr>
        <p:spPr>
          <a:xfrm>
            <a:off x="-989176" y="6374959"/>
            <a:ext cx="4423025" cy="4114800"/>
          </a:xfrm>
          <a:custGeom>
            <a:avLst/>
            <a:gdLst/>
            <a:ahLst/>
            <a:cxnLst/>
            <a:rect l="l" t="t" r="r" b="b"/>
            <a:pathLst>
              <a:path w="4423025" h="4114800">
                <a:moveTo>
                  <a:pt x="0" y="0"/>
                </a:moveTo>
                <a:lnTo>
                  <a:pt x="4423024" y="0"/>
                </a:lnTo>
                <a:lnTo>
                  <a:pt x="442302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293626" y="1684905"/>
            <a:ext cx="12455066" cy="2802390"/>
          </a:xfrm>
          <a:custGeom>
            <a:avLst/>
            <a:gdLst/>
            <a:ahLst/>
            <a:cxnLst/>
            <a:rect l="l" t="t" r="r" b="b"/>
            <a:pathLst>
              <a:path w="12455066" h="2802390">
                <a:moveTo>
                  <a:pt x="0" y="0"/>
                </a:moveTo>
                <a:lnTo>
                  <a:pt x="12455066" y="0"/>
                </a:lnTo>
                <a:lnTo>
                  <a:pt x="12455066" y="2802390"/>
                </a:lnTo>
                <a:lnTo>
                  <a:pt x="0" y="28023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70947" y="7986091"/>
            <a:ext cx="1915506" cy="2300909"/>
          </a:xfrm>
          <a:custGeom>
            <a:avLst/>
            <a:gdLst/>
            <a:ahLst/>
            <a:cxnLst/>
            <a:rect l="l" t="t" r="r" b="b"/>
            <a:pathLst>
              <a:path w="1915506" h="2300909">
                <a:moveTo>
                  <a:pt x="0" y="0"/>
                </a:moveTo>
                <a:lnTo>
                  <a:pt x="1915506" y="0"/>
                </a:lnTo>
                <a:lnTo>
                  <a:pt x="1915506" y="2300909"/>
                </a:lnTo>
                <a:lnTo>
                  <a:pt x="0" y="23009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1702592" y="4543352"/>
            <a:ext cx="11637135" cy="2500685"/>
          </a:xfrm>
          <a:prstGeom prst="rect">
            <a:avLst/>
          </a:prstGeom>
        </p:spPr>
        <p:txBody>
          <a:bodyPr lIns="0" tIns="0" rIns="0" bIns="0" rtlCol="0" anchor="t">
            <a:spAutoFit/>
          </a:bodyPr>
          <a:lstStyle/>
          <a:p>
            <a:pPr algn="ctr" rtl="1">
              <a:lnSpc>
                <a:spcPts val="6525"/>
              </a:lnSpc>
            </a:pPr>
            <a:r>
              <a:rPr lang="en-US" sz="4800" dirty="0" err="1">
                <a:solidFill>
                  <a:srgbClr val="000000"/>
                </a:solidFill>
                <a:latin typeface="Traditional Arabic" panose="02020603050405020304" pitchFamily="18" charset="-78"/>
                <a:cs typeface="Traditional Arabic" panose="02020603050405020304" pitchFamily="18" charset="-78"/>
              </a:rPr>
              <a:t>تعد</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smtClean="0">
                <a:solidFill>
                  <a:srgbClr val="000000"/>
                </a:solidFill>
                <a:latin typeface="Traditional Arabic" panose="02020603050405020304" pitchFamily="18" charset="-78"/>
                <a:cs typeface="Traditional Arabic" panose="02020603050405020304" pitchFamily="18" charset="-78"/>
              </a:rPr>
              <a:t>ف</a:t>
            </a:r>
            <a:r>
              <a:rPr lang="ar-DZ" sz="4800" dirty="0" smtClean="0">
                <a:solidFill>
                  <a:srgbClr val="000000"/>
                </a:solidFill>
                <a:latin typeface="Traditional Arabic" panose="02020603050405020304" pitchFamily="18" charset="-78"/>
                <a:cs typeface="Traditional Arabic" panose="02020603050405020304" pitchFamily="18" charset="-78"/>
              </a:rPr>
              <a:t>ن</a:t>
            </a:r>
            <a:r>
              <a:rPr lang="en-US" sz="4800" dirty="0" err="1" smtClean="0">
                <a:solidFill>
                  <a:srgbClr val="000000"/>
                </a:solidFill>
                <a:latin typeface="Traditional Arabic" panose="02020603050405020304" pitchFamily="18" charset="-78"/>
                <a:cs typeface="Traditional Arabic" panose="02020603050405020304" pitchFamily="18" charset="-78"/>
              </a:rPr>
              <a:t>لندا</a:t>
            </a:r>
            <a:r>
              <a:rPr lang="en-US" sz="4800" dirty="0" smtClean="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امن</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أكبر</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الدول</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الأوروبية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مساحة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والأقل</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كثافة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أما</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من</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ناحية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التعليم</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فتحتل</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مراكز</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متقدمة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في</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برامج</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الدولية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لتقييم</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smtClean="0">
                <a:solidFill>
                  <a:srgbClr val="000000"/>
                </a:solidFill>
                <a:latin typeface="Traditional Arabic" panose="02020603050405020304" pitchFamily="18" charset="-78"/>
                <a:cs typeface="Traditional Arabic" panose="02020603050405020304" pitchFamily="18" charset="-78"/>
              </a:rPr>
              <a:t>الطلبةPisa</a:t>
            </a:r>
            <a:r>
              <a:rPr lang="en-US" sz="4800" dirty="0" smtClean="0">
                <a:solidFill>
                  <a:srgbClr val="000000"/>
                </a:solidFill>
                <a:latin typeface="Traditional Arabic" panose="02020603050405020304" pitchFamily="18" charset="-78"/>
                <a:cs typeface="Traditional Arabic" panose="02020603050405020304" pitchFamily="18" charset="-78"/>
              </a:rPr>
              <a:t> </a:t>
            </a:r>
            <a:r>
              <a:rPr lang="ar-DZ" sz="4800" dirty="0" smtClean="0">
                <a:solidFill>
                  <a:srgbClr val="000000"/>
                </a:solidFill>
                <a:latin typeface="Traditional Arabic" panose="02020603050405020304" pitchFamily="18" charset="-78"/>
                <a:cs typeface="Traditional Arabic" panose="02020603050405020304" pitchFamily="18" charset="-78"/>
              </a:rPr>
              <a:t> </a:t>
            </a:r>
            <a:r>
              <a:rPr lang="en-US" sz="4800" dirty="0" err="1" smtClean="0">
                <a:solidFill>
                  <a:srgbClr val="000000"/>
                </a:solidFill>
                <a:latin typeface="Traditional Arabic" panose="02020603050405020304" pitchFamily="18" charset="-78"/>
                <a:cs typeface="Traditional Arabic" panose="02020603050405020304" pitchFamily="18" charset="-78"/>
              </a:rPr>
              <a:t>ما</a:t>
            </a:r>
            <a:r>
              <a:rPr lang="en-US" sz="4800" dirty="0" smtClean="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جعلها</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تصنف</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ضمن</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أفضل</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الأنظمة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التعليمية</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في</a:t>
            </a:r>
            <a:r>
              <a:rPr lang="en-US" sz="4800" dirty="0">
                <a:solidFill>
                  <a:srgbClr val="000000"/>
                </a:solidFill>
                <a:latin typeface="Traditional Arabic" panose="02020603050405020304" pitchFamily="18" charset="-78"/>
                <a:cs typeface="Traditional Arabic" panose="02020603050405020304" pitchFamily="18" charset="-78"/>
              </a:rPr>
              <a:t> </a:t>
            </a:r>
            <a:r>
              <a:rPr lang="en-US" sz="4800" dirty="0" err="1">
                <a:solidFill>
                  <a:srgbClr val="000000"/>
                </a:solidFill>
                <a:latin typeface="Traditional Arabic" panose="02020603050405020304" pitchFamily="18" charset="-78"/>
                <a:cs typeface="Traditional Arabic" panose="02020603050405020304" pitchFamily="18" charset="-78"/>
              </a:rPr>
              <a:t>العالم</a:t>
            </a:r>
            <a:endParaRPr lang="en-US" sz="4800" dirty="0">
              <a:solidFill>
                <a:srgbClr val="000000"/>
              </a:solidFill>
              <a:latin typeface="Traditional Arabic" panose="02020603050405020304" pitchFamily="18" charset="-78"/>
              <a:cs typeface="Traditional Arabic" panose="02020603050405020304" pitchFamily="18" charset="-78"/>
            </a:endParaRPr>
          </a:p>
        </p:txBody>
      </p:sp>
      <p:sp>
        <p:nvSpPr>
          <p:cNvPr id="6" name="Freeform 6"/>
          <p:cNvSpPr/>
          <p:nvPr/>
        </p:nvSpPr>
        <p:spPr>
          <a:xfrm>
            <a:off x="10767936"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TextBox 7"/>
          <p:cNvSpPr txBox="1"/>
          <p:nvPr/>
        </p:nvSpPr>
        <p:spPr>
          <a:xfrm>
            <a:off x="4267200" y="585218"/>
            <a:ext cx="11637135" cy="1048889"/>
          </a:xfrm>
          <a:prstGeom prst="rect">
            <a:avLst/>
          </a:prstGeom>
        </p:spPr>
        <p:txBody>
          <a:bodyPr lIns="0" tIns="0" rIns="0" bIns="0" rtlCol="0" anchor="t">
            <a:spAutoFit/>
          </a:bodyPr>
          <a:lstStyle/>
          <a:p>
            <a:pPr algn="ctr" rtl="1">
              <a:lnSpc>
                <a:spcPts val="7040"/>
              </a:lnSpc>
            </a:pPr>
            <a:r>
              <a:rPr lang="en-US" sz="8000">
                <a:solidFill>
                  <a:srgbClr val="7D0101"/>
                </a:solidFill>
                <a:cs typeface="Childos Arabic Bold"/>
              </a:rPr>
              <a:t>نظام التعليم الفلندي</a:t>
            </a:r>
          </a:p>
        </p:txBody>
      </p:sp>
      <p:sp>
        <p:nvSpPr>
          <p:cNvPr id="8" name="TextBox 8"/>
          <p:cNvSpPr txBox="1"/>
          <p:nvPr/>
        </p:nvSpPr>
        <p:spPr>
          <a:xfrm>
            <a:off x="1702592" y="2027686"/>
            <a:ext cx="11637135" cy="990474"/>
          </a:xfrm>
          <a:prstGeom prst="rect">
            <a:avLst/>
          </a:prstGeom>
        </p:spPr>
        <p:txBody>
          <a:bodyPr lIns="0" tIns="0" rIns="0" bIns="0" rtlCol="0" anchor="t">
            <a:spAutoFit/>
          </a:bodyPr>
          <a:lstStyle/>
          <a:p>
            <a:pPr algn="ctr" rtl="1">
              <a:lnSpc>
                <a:spcPts val="6600"/>
              </a:lnSpc>
            </a:pPr>
            <a:r>
              <a:rPr lang="en-US" sz="7500">
                <a:solidFill>
                  <a:srgbClr val="7D0101"/>
                </a:solidFill>
                <a:cs typeface="Childos Arabic Bold"/>
              </a:rPr>
              <a:t>مقدمة</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443049" y="7189857"/>
            <a:ext cx="3123278" cy="477010"/>
          </a:xfrm>
          <a:custGeom>
            <a:avLst/>
            <a:gdLst/>
            <a:ahLst/>
            <a:cxnLst/>
            <a:rect l="l" t="t" r="r" b="b"/>
            <a:pathLst>
              <a:path w="3123278" h="477010">
                <a:moveTo>
                  <a:pt x="0" y="0"/>
                </a:moveTo>
                <a:lnTo>
                  <a:pt x="3123278" y="0"/>
                </a:lnTo>
                <a:lnTo>
                  <a:pt x="3123278" y="477010"/>
                </a:lnTo>
                <a:lnTo>
                  <a:pt x="0" y="4770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11972850" y="7048434"/>
            <a:ext cx="3123278" cy="477010"/>
          </a:xfrm>
          <a:custGeom>
            <a:avLst/>
            <a:gdLst/>
            <a:ahLst/>
            <a:cxnLst/>
            <a:rect l="l" t="t" r="r" b="b"/>
            <a:pathLst>
              <a:path w="3123278" h="477010">
                <a:moveTo>
                  <a:pt x="0" y="0"/>
                </a:moveTo>
                <a:lnTo>
                  <a:pt x="3123278" y="0"/>
                </a:lnTo>
                <a:lnTo>
                  <a:pt x="3123278" y="477010"/>
                </a:lnTo>
                <a:lnTo>
                  <a:pt x="0" y="47701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9865740" y="575429"/>
            <a:ext cx="6463120" cy="2397230"/>
          </a:xfrm>
          <a:custGeom>
            <a:avLst/>
            <a:gdLst/>
            <a:ahLst/>
            <a:cxnLst/>
            <a:rect l="l" t="t" r="r" b="b"/>
            <a:pathLst>
              <a:path w="6463120" h="2397230">
                <a:moveTo>
                  <a:pt x="0" y="0"/>
                </a:moveTo>
                <a:lnTo>
                  <a:pt x="6463120" y="0"/>
                </a:lnTo>
                <a:lnTo>
                  <a:pt x="6463120" y="2397230"/>
                </a:lnTo>
                <a:lnTo>
                  <a:pt x="0" y="239723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9242726" y="1369545"/>
            <a:ext cx="7709148" cy="949800"/>
          </a:xfrm>
          <a:prstGeom prst="rect">
            <a:avLst/>
          </a:prstGeom>
        </p:spPr>
        <p:txBody>
          <a:bodyPr lIns="0" tIns="0" rIns="0" bIns="0" rtlCol="0" anchor="t">
            <a:spAutoFit/>
          </a:bodyPr>
          <a:lstStyle/>
          <a:p>
            <a:pPr algn="ctr" rtl="1">
              <a:lnSpc>
                <a:spcPts val="6336"/>
              </a:lnSpc>
            </a:pPr>
            <a:r>
              <a:rPr lang="en-US" sz="7200">
                <a:solidFill>
                  <a:srgbClr val="F4B703"/>
                </a:solidFill>
                <a:cs typeface="Childos Arabic Bold"/>
              </a:rPr>
              <a:t>نظام التعليم</a:t>
            </a:r>
          </a:p>
        </p:txBody>
      </p:sp>
      <p:sp>
        <p:nvSpPr>
          <p:cNvPr id="7" name="TextBox 7"/>
          <p:cNvSpPr txBox="1"/>
          <p:nvPr/>
        </p:nvSpPr>
        <p:spPr>
          <a:xfrm>
            <a:off x="10360744" y="3218417"/>
            <a:ext cx="6347492" cy="3270126"/>
          </a:xfrm>
          <a:prstGeom prst="rect">
            <a:avLst/>
          </a:prstGeom>
        </p:spPr>
        <p:txBody>
          <a:bodyPr lIns="0" tIns="0" rIns="0" bIns="0" rtlCol="0" anchor="t">
            <a:spAutoFit/>
          </a:bodyPr>
          <a:lstStyle/>
          <a:p>
            <a:pPr algn="ctr" rtl="1">
              <a:lnSpc>
                <a:spcPts val="5099"/>
              </a:lnSpc>
            </a:pPr>
            <a:r>
              <a:rPr lang="en-US" sz="4000">
                <a:solidFill>
                  <a:srgbClr val="000000"/>
                </a:solidFill>
                <a:latin typeface="Traditional Arabic" panose="02020603050405020304" pitchFamily="18" charset="-78"/>
                <a:cs typeface="Traditional Arabic" panose="02020603050405020304" pitchFamily="18" charset="-78"/>
              </a:rPr>
              <a:t>دام الإصلاح الفلندي للتعليم ما يقارب 40 سنة، وقد أدرجت ضمن الإصلاحات جميع مدارسها في نظام واحد تحت ما يسمى بالتعليم العام الشامل لضمان تعليم جيد لجميع الطلبة والسير نحو أهدافها ومراميها الوطنية نحو التخقق</a:t>
            </a:r>
          </a:p>
        </p:txBody>
      </p:sp>
      <p:sp>
        <p:nvSpPr>
          <p:cNvPr id="8" name="Freeform 8"/>
          <p:cNvSpPr/>
          <p:nvPr/>
        </p:nvSpPr>
        <p:spPr>
          <a:xfrm>
            <a:off x="11279610"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TextBox 9"/>
          <p:cNvSpPr txBox="1"/>
          <p:nvPr/>
        </p:nvSpPr>
        <p:spPr>
          <a:xfrm>
            <a:off x="1830942" y="1688319"/>
            <a:ext cx="6347492" cy="1962076"/>
          </a:xfrm>
          <a:prstGeom prst="rect">
            <a:avLst/>
          </a:prstGeom>
        </p:spPr>
        <p:txBody>
          <a:bodyPr lIns="0" tIns="0" rIns="0" bIns="0" rtlCol="0" anchor="t">
            <a:spAutoFit/>
          </a:bodyPr>
          <a:lstStyle/>
          <a:p>
            <a:pPr algn="ctr" rtl="1">
              <a:lnSpc>
                <a:spcPts val="5099"/>
              </a:lnSpc>
            </a:pP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عام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smtClean="0">
                <a:solidFill>
                  <a:srgbClr val="000000"/>
                </a:solidFill>
                <a:latin typeface="Traditional Arabic" panose="02020603050405020304" pitchFamily="18" charset="-78"/>
                <a:cs typeface="Traditional Arabic" panose="02020603050405020304" pitchFamily="18" charset="-78"/>
              </a:rPr>
              <a:t>1979أصدر </a:t>
            </a:r>
            <a:r>
              <a:rPr lang="en-US" sz="4000" dirty="0" err="1">
                <a:solidFill>
                  <a:srgbClr val="000000"/>
                </a:solidFill>
                <a:latin typeface="Traditional Arabic" panose="02020603050405020304" pitchFamily="18" charset="-78"/>
                <a:cs typeface="Traditional Arabic" panose="02020603050405020304" pitchFamily="18" charset="-78"/>
              </a:rPr>
              <a:t>البرلمان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قرارا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يستوجب</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تكون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المعلم</a:t>
            </a:r>
            <a:r>
              <a:rPr lang="en-US" sz="4000" dirty="0">
                <a:solidFill>
                  <a:srgbClr val="000000"/>
                </a:solidFill>
                <a:latin typeface="Traditional Arabic" panose="02020603050405020304" pitchFamily="18" charset="-78"/>
                <a:cs typeface="Traditional Arabic" panose="02020603050405020304" pitchFamily="18" charset="-78"/>
              </a:rPr>
              <a:t> 5 </a:t>
            </a:r>
            <a:r>
              <a:rPr lang="en-US" sz="4000" dirty="0" err="1">
                <a:solidFill>
                  <a:srgbClr val="000000"/>
                </a:solidFill>
                <a:latin typeface="Traditional Arabic" panose="02020603050405020304" pitchFamily="18" charset="-78"/>
                <a:cs typeface="Traditional Arabic" panose="02020603050405020304" pitchFamily="18" charset="-78"/>
              </a:rPr>
              <a:t>سنوات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وحصوله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على</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درجة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الماجستير</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إحدى</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الجامعات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الثمانية</a:t>
            </a:r>
            <a:endParaRPr lang="en-US" sz="4000" dirty="0">
              <a:solidFill>
                <a:srgbClr val="000000"/>
              </a:solidFill>
              <a:latin typeface="Traditional Arabic" panose="02020603050405020304" pitchFamily="18" charset="-78"/>
              <a:cs typeface="Traditional Arabic" panose="02020603050405020304" pitchFamily="18" charset="-78"/>
            </a:endParaRPr>
          </a:p>
        </p:txBody>
      </p:sp>
      <p:sp>
        <p:nvSpPr>
          <p:cNvPr id="10" name="TextBox 10"/>
          <p:cNvSpPr txBox="1"/>
          <p:nvPr/>
        </p:nvSpPr>
        <p:spPr>
          <a:xfrm>
            <a:off x="1830942" y="4554048"/>
            <a:ext cx="6347492" cy="1962076"/>
          </a:xfrm>
          <a:prstGeom prst="rect">
            <a:avLst/>
          </a:prstGeom>
        </p:spPr>
        <p:txBody>
          <a:bodyPr lIns="0" tIns="0" rIns="0" bIns="0" rtlCol="0" anchor="t">
            <a:spAutoFit/>
          </a:bodyPr>
          <a:lstStyle/>
          <a:p>
            <a:pPr algn="ctr" rtl="1">
              <a:lnSpc>
                <a:spcPts val="5099"/>
              </a:lnSpc>
            </a:pPr>
            <a:r>
              <a:rPr lang="en-US" sz="4000">
                <a:solidFill>
                  <a:srgbClr val="000000"/>
                </a:solidFill>
                <a:latin typeface="Traditional Arabic" panose="02020603050405020304" pitchFamily="18" charset="-78"/>
                <a:cs typeface="Traditional Arabic" panose="02020603050405020304" pitchFamily="18" charset="-78"/>
              </a:rPr>
              <a:t>وفي العام الموالي وبقرار منه تم الانتقال إلى مركزية التعليم بإشراف مجالس المدن عليه بحيث تسهر على العمل بالتوازي والخطة العامة للبلد</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585367" y="1403124"/>
            <a:ext cx="12455066" cy="2802390"/>
          </a:xfrm>
          <a:custGeom>
            <a:avLst/>
            <a:gdLst/>
            <a:ahLst/>
            <a:cxnLst/>
            <a:rect l="l" t="t" r="r" b="b"/>
            <a:pathLst>
              <a:path w="12455066" h="2802390">
                <a:moveTo>
                  <a:pt x="0" y="0"/>
                </a:moveTo>
                <a:lnTo>
                  <a:pt x="12455066" y="0"/>
                </a:lnTo>
                <a:lnTo>
                  <a:pt x="12455066" y="2802390"/>
                </a:lnTo>
                <a:lnTo>
                  <a:pt x="0" y="28023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6846896" y="3913276"/>
            <a:ext cx="4594208" cy="4708800"/>
            <a:chOff x="0" y="0"/>
            <a:chExt cx="1209997" cy="1240178"/>
          </a:xfrm>
        </p:grpSpPr>
        <p:sp>
          <p:nvSpPr>
            <p:cNvPr id="5" name="Freeform 5"/>
            <p:cNvSpPr/>
            <p:nvPr/>
          </p:nvSpPr>
          <p:spPr>
            <a:xfrm>
              <a:off x="0" y="0"/>
              <a:ext cx="1209997" cy="1240178"/>
            </a:xfrm>
            <a:custGeom>
              <a:avLst/>
              <a:gdLst/>
              <a:ahLst/>
              <a:cxnLst/>
              <a:rect l="l" t="t" r="r" b="b"/>
              <a:pathLst>
                <a:path w="1209997" h="1240178">
                  <a:moveTo>
                    <a:pt x="0" y="0"/>
                  </a:moveTo>
                  <a:lnTo>
                    <a:pt x="1209997" y="0"/>
                  </a:lnTo>
                  <a:lnTo>
                    <a:pt x="1209997" y="1240178"/>
                  </a:lnTo>
                  <a:lnTo>
                    <a:pt x="0" y="1240178"/>
                  </a:lnTo>
                  <a:close/>
                </a:path>
              </a:pathLst>
            </a:custGeom>
            <a:solidFill>
              <a:srgbClr val="D9D9D9"/>
            </a:solidFill>
          </p:spPr>
        </p:sp>
        <p:sp>
          <p:nvSpPr>
            <p:cNvPr id="6" name="TextBox 6"/>
            <p:cNvSpPr txBox="1"/>
            <p:nvPr/>
          </p:nvSpPr>
          <p:spPr>
            <a:xfrm>
              <a:off x="0" y="-38100"/>
              <a:ext cx="1209997" cy="1278278"/>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213577" y="3913276"/>
            <a:ext cx="4409331" cy="4708800"/>
            <a:chOff x="0" y="0"/>
            <a:chExt cx="1161305" cy="1240178"/>
          </a:xfrm>
        </p:grpSpPr>
        <p:sp>
          <p:nvSpPr>
            <p:cNvPr id="8" name="Freeform 8"/>
            <p:cNvSpPr/>
            <p:nvPr/>
          </p:nvSpPr>
          <p:spPr>
            <a:xfrm>
              <a:off x="0" y="0"/>
              <a:ext cx="1161305" cy="1240178"/>
            </a:xfrm>
            <a:custGeom>
              <a:avLst/>
              <a:gdLst/>
              <a:ahLst/>
              <a:cxnLst/>
              <a:rect l="l" t="t" r="r" b="b"/>
              <a:pathLst>
                <a:path w="1161305" h="1240178">
                  <a:moveTo>
                    <a:pt x="0" y="0"/>
                  </a:moveTo>
                  <a:lnTo>
                    <a:pt x="1161305" y="0"/>
                  </a:lnTo>
                  <a:lnTo>
                    <a:pt x="1161305" y="1240178"/>
                  </a:lnTo>
                  <a:lnTo>
                    <a:pt x="0" y="1240178"/>
                  </a:lnTo>
                  <a:close/>
                </a:path>
              </a:pathLst>
            </a:custGeom>
            <a:solidFill>
              <a:srgbClr val="D9D9D9"/>
            </a:solidFill>
          </p:spPr>
        </p:sp>
        <p:sp>
          <p:nvSpPr>
            <p:cNvPr id="9" name="TextBox 9"/>
            <p:cNvSpPr txBox="1"/>
            <p:nvPr/>
          </p:nvSpPr>
          <p:spPr>
            <a:xfrm>
              <a:off x="0" y="-38100"/>
              <a:ext cx="1161305" cy="1278278"/>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2665092" y="3887684"/>
            <a:ext cx="4594208" cy="4734392"/>
            <a:chOff x="0" y="0"/>
            <a:chExt cx="1209997" cy="1246918"/>
          </a:xfrm>
        </p:grpSpPr>
        <p:sp>
          <p:nvSpPr>
            <p:cNvPr id="11" name="Freeform 11"/>
            <p:cNvSpPr/>
            <p:nvPr/>
          </p:nvSpPr>
          <p:spPr>
            <a:xfrm>
              <a:off x="0" y="0"/>
              <a:ext cx="1209997" cy="1246918"/>
            </a:xfrm>
            <a:custGeom>
              <a:avLst/>
              <a:gdLst/>
              <a:ahLst/>
              <a:cxnLst/>
              <a:rect l="l" t="t" r="r" b="b"/>
              <a:pathLst>
                <a:path w="1209997" h="1246918">
                  <a:moveTo>
                    <a:pt x="0" y="0"/>
                  </a:moveTo>
                  <a:lnTo>
                    <a:pt x="1209997" y="0"/>
                  </a:lnTo>
                  <a:lnTo>
                    <a:pt x="1209997" y="1246918"/>
                  </a:lnTo>
                  <a:lnTo>
                    <a:pt x="0" y="1246918"/>
                  </a:lnTo>
                  <a:close/>
                </a:path>
              </a:pathLst>
            </a:custGeom>
            <a:solidFill>
              <a:srgbClr val="D9D9D9"/>
            </a:solidFill>
          </p:spPr>
        </p:sp>
        <p:sp>
          <p:nvSpPr>
            <p:cNvPr id="12" name="TextBox 12"/>
            <p:cNvSpPr txBox="1"/>
            <p:nvPr/>
          </p:nvSpPr>
          <p:spPr>
            <a:xfrm>
              <a:off x="0" y="-38100"/>
              <a:ext cx="1209997" cy="1285018"/>
            </a:xfrm>
            <a:prstGeom prst="rect">
              <a:avLst/>
            </a:prstGeom>
          </p:spPr>
          <p:txBody>
            <a:bodyPr lIns="50800" tIns="50800" rIns="50800" bIns="50800" rtlCol="0" anchor="ctr"/>
            <a:lstStyle/>
            <a:p>
              <a:pPr algn="ctr">
                <a:lnSpc>
                  <a:spcPts val="2659"/>
                </a:lnSpc>
                <a:spcBef>
                  <a:spcPct val="0"/>
                </a:spcBef>
              </a:pPr>
              <a:r>
                <a:rPr lang="en-US" sz="1899">
                  <a:solidFill>
                    <a:srgbClr val="FFFFFF"/>
                  </a:solidFill>
                  <a:latin typeface="Canva Sans"/>
                </a:rPr>
                <a:t>0</a:t>
              </a:r>
            </a:p>
          </p:txBody>
        </p:sp>
      </p:grpSp>
      <p:sp>
        <p:nvSpPr>
          <p:cNvPr id="13" name="Freeform 13"/>
          <p:cNvSpPr/>
          <p:nvPr/>
        </p:nvSpPr>
        <p:spPr>
          <a:xfrm>
            <a:off x="-1211371" y="75120"/>
            <a:ext cx="4849896" cy="2945209"/>
          </a:xfrm>
          <a:custGeom>
            <a:avLst/>
            <a:gdLst/>
            <a:ahLst/>
            <a:cxnLst/>
            <a:rect l="l" t="t" r="r" b="b"/>
            <a:pathLst>
              <a:path w="4849896" h="2945209">
                <a:moveTo>
                  <a:pt x="0" y="0"/>
                </a:moveTo>
                <a:lnTo>
                  <a:pt x="4849896" y="0"/>
                </a:lnTo>
                <a:lnTo>
                  <a:pt x="4849896" y="2945210"/>
                </a:lnTo>
                <a:lnTo>
                  <a:pt x="0" y="29452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16367074" y="322022"/>
            <a:ext cx="1327411" cy="1594488"/>
          </a:xfrm>
          <a:custGeom>
            <a:avLst/>
            <a:gdLst/>
            <a:ahLst/>
            <a:cxnLst/>
            <a:rect l="l" t="t" r="r" b="b"/>
            <a:pathLst>
              <a:path w="1327411" h="1594488">
                <a:moveTo>
                  <a:pt x="0" y="0"/>
                </a:moveTo>
                <a:lnTo>
                  <a:pt x="1327411" y="0"/>
                </a:lnTo>
                <a:lnTo>
                  <a:pt x="1327411" y="1594487"/>
                </a:lnTo>
                <a:lnTo>
                  <a:pt x="0" y="15944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4468311" y="1833203"/>
            <a:ext cx="9351377" cy="966982"/>
          </a:xfrm>
          <a:prstGeom prst="rect">
            <a:avLst/>
          </a:prstGeom>
        </p:spPr>
        <p:txBody>
          <a:bodyPr lIns="0" tIns="0" rIns="0" bIns="0" rtlCol="0" anchor="t">
            <a:spAutoFit/>
          </a:bodyPr>
          <a:lstStyle/>
          <a:p>
            <a:pPr algn="ctr" rtl="1">
              <a:lnSpc>
                <a:spcPts val="6503"/>
              </a:lnSpc>
            </a:pPr>
            <a:r>
              <a:rPr lang="en-US" sz="7390" dirty="0" err="1">
                <a:solidFill>
                  <a:srgbClr val="F4B703"/>
                </a:solidFill>
                <a:cs typeface="Childos Arabic Bold"/>
              </a:rPr>
              <a:t>سياسة</a:t>
            </a:r>
            <a:r>
              <a:rPr lang="en-US" sz="7390" dirty="0">
                <a:solidFill>
                  <a:srgbClr val="F4B703"/>
                </a:solidFill>
                <a:cs typeface="Childos Arabic Bold"/>
              </a:rPr>
              <a:t> </a:t>
            </a:r>
            <a:r>
              <a:rPr lang="en-US" sz="7390" dirty="0" err="1">
                <a:solidFill>
                  <a:srgbClr val="F4B703"/>
                </a:solidFill>
                <a:cs typeface="Childos Arabic Bold"/>
              </a:rPr>
              <a:t>التعليم</a:t>
            </a:r>
            <a:endParaRPr lang="en-US" sz="7390" dirty="0">
              <a:solidFill>
                <a:srgbClr val="F4B703"/>
              </a:solidFill>
              <a:cs typeface="Childos Arabic Bold"/>
            </a:endParaRPr>
          </a:p>
        </p:txBody>
      </p:sp>
      <p:sp>
        <p:nvSpPr>
          <p:cNvPr id="16" name="TextBox 16"/>
          <p:cNvSpPr txBox="1"/>
          <p:nvPr/>
        </p:nvSpPr>
        <p:spPr>
          <a:xfrm>
            <a:off x="14293296" y="3623521"/>
            <a:ext cx="1337800" cy="709302"/>
          </a:xfrm>
          <a:prstGeom prst="rect">
            <a:avLst/>
          </a:prstGeom>
        </p:spPr>
        <p:txBody>
          <a:bodyPr lIns="0" tIns="0" rIns="0" bIns="0" rtlCol="0" anchor="t">
            <a:spAutoFit/>
          </a:bodyPr>
          <a:lstStyle/>
          <a:p>
            <a:pPr algn="ctr">
              <a:lnSpc>
                <a:spcPts val="5153"/>
              </a:lnSpc>
            </a:pPr>
            <a:r>
              <a:rPr lang="en-US" sz="5855">
                <a:solidFill>
                  <a:srgbClr val="2B1B10"/>
                </a:solidFill>
                <a:latin typeface="La Lou"/>
              </a:rPr>
              <a:t>01</a:t>
            </a:r>
          </a:p>
        </p:txBody>
      </p:sp>
      <p:sp>
        <p:nvSpPr>
          <p:cNvPr id="17" name="TextBox 17"/>
          <p:cNvSpPr txBox="1"/>
          <p:nvPr/>
        </p:nvSpPr>
        <p:spPr>
          <a:xfrm>
            <a:off x="8475100" y="3649112"/>
            <a:ext cx="1337800" cy="709302"/>
          </a:xfrm>
          <a:prstGeom prst="rect">
            <a:avLst/>
          </a:prstGeom>
        </p:spPr>
        <p:txBody>
          <a:bodyPr lIns="0" tIns="0" rIns="0" bIns="0" rtlCol="0" anchor="t">
            <a:spAutoFit/>
          </a:bodyPr>
          <a:lstStyle/>
          <a:p>
            <a:pPr algn="ctr">
              <a:lnSpc>
                <a:spcPts val="5153"/>
              </a:lnSpc>
            </a:pPr>
            <a:r>
              <a:rPr lang="en-US" sz="5855">
                <a:solidFill>
                  <a:srgbClr val="2B1B10"/>
                </a:solidFill>
                <a:latin typeface="La Lou"/>
              </a:rPr>
              <a:t>02</a:t>
            </a:r>
          </a:p>
        </p:txBody>
      </p:sp>
      <p:sp>
        <p:nvSpPr>
          <p:cNvPr id="18" name="TextBox 18"/>
          <p:cNvSpPr txBox="1"/>
          <p:nvPr/>
        </p:nvSpPr>
        <p:spPr>
          <a:xfrm>
            <a:off x="2749343" y="3623521"/>
            <a:ext cx="1337800" cy="709302"/>
          </a:xfrm>
          <a:prstGeom prst="rect">
            <a:avLst/>
          </a:prstGeom>
        </p:spPr>
        <p:txBody>
          <a:bodyPr lIns="0" tIns="0" rIns="0" bIns="0" rtlCol="0" anchor="t">
            <a:spAutoFit/>
          </a:bodyPr>
          <a:lstStyle/>
          <a:p>
            <a:pPr algn="ctr">
              <a:lnSpc>
                <a:spcPts val="5153"/>
              </a:lnSpc>
            </a:pPr>
            <a:r>
              <a:rPr lang="en-US" sz="5855">
                <a:solidFill>
                  <a:srgbClr val="2B1B10"/>
                </a:solidFill>
                <a:latin typeface="La Lou"/>
              </a:rPr>
              <a:t>03</a:t>
            </a:r>
          </a:p>
        </p:txBody>
      </p:sp>
      <p:sp>
        <p:nvSpPr>
          <p:cNvPr id="19" name="TextBox 19"/>
          <p:cNvSpPr txBox="1"/>
          <p:nvPr/>
        </p:nvSpPr>
        <p:spPr>
          <a:xfrm>
            <a:off x="7251751" y="4295081"/>
            <a:ext cx="3784498" cy="3193182"/>
          </a:xfrm>
          <a:prstGeom prst="rect">
            <a:avLst/>
          </a:prstGeom>
        </p:spPr>
        <p:txBody>
          <a:bodyPr lIns="0" tIns="0" rIns="0" bIns="0" rtlCol="0" anchor="t">
            <a:spAutoFit/>
          </a:bodyPr>
          <a:lstStyle/>
          <a:p>
            <a:pPr algn="ctr" rtl="1">
              <a:lnSpc>
                <a:spcPts val="5673"/>
              </a:lnSpc>
            </a:pPr>
            <a:r>
              <a:rPr lang="en-US" sz="4400">
                <a:solidFill>
                  <a:srgbClr val="004AAD"/>
                </a:solidFill>
                <a:latin typeface="Traditional Arabic" panose="02020603050405020304" pitchFamily="18" charset="-78"/>
                <a:cs typeface="Traditional Arabic" panose="02020603050405020304" pitchFamily="18" charset="-78"/>
              </a:rPr>
              <a:t>العالمية</a:t>
            </a:r>
          </a:p>
          <a:p>
            <a:pPr algn="ctr" rtl="1">
              <a:lnSpc>
                <a:spcPts val="4838"/>
              </a:lnSpc>
            </a:pPr>
            <a:r>
              <a:rPr lang="en-US" sz="4000">
                <a:solidFill>
                  <a:srgbClr val="000000"/>
                </a:solidFill>
                <a:latin typeface="Traditional Arabic" panose="02020603050405020304" pitchFamily="18" charset="-78"/>
                <a:cs typeface="Traditional Arabic" panose="02020603050405020304" pitchFamily="18" charset="-78"/>
              </a:rPr>
              <a:t>تسعى لتكوين مواطن عالمي فاعل في المجتمع الأوروبي والدولي مع الحفاظ على الهوية الوطنية</a:t>
            </a:r>
          </a:p>
        </p:txBody>
      </p:sp>
      <p:sp>
        <p:nvSpPr>
          <p:cNvPr id="20" name="TextBox 20"/>
          <p:cNvSpPr txBox="1"/>
          <p:nvPr/>
        </p:nvSpPr>
        <p:spPr>
          <a:xfrm>
            <a:off x="1433623" y="4473987"/>
            <a:ext cx="3784498" cy="2462213"/>
          </a:xfrm>
          <a:prstGeom prst="rect">
            <a:avLst/>
          </a:prstGeom>
        </p:spPr>
        <p:txBody>
          <a:bodyPr lIns="0" tIns="0" rIns="0" bIns="0" rtlCol="0" anchor="t">
            <a:spAutoFit/>
          </a:bodyPr>
          <a:lstStyle/>
          <a:p>
            <a:pPr algn="ctr" rtl="1">
              <a:lnSpc>
                <a:spcPts val="4756"/>
              </a:lnSpc>
            </a:pPr>
            <a:r>
              <a:rPr lang="en-US" sz="4400" dirty="0" err="1">
                <a:solidFill>
                  <a:srgbClr val="004AAD"/>
                </a:solidFill>
                <a:latin typeface="Traditional Arabic" panose="02020603050405020304" pitchFamily="18" charset="-78"/>
                <a:cs typeface="Traditional Arabic" panose="02020603050405020304" pitchFamily="18" charset="-78"/>
              </a:rPr>
              <a:t>التعلم</a:t>
            </a:r>
            <a:r>
              <a:rPr lang="en-US" sz="4400" dirty="0">
                <a:solidFill>
                  <a:srgbClr val="004AAD"/>
                </a:solidFill>
                <a:latin typeface="Traditional Arabic" panose="02020603050405020304" pitchFamily="18" charset="-78"/>
                <a:cs typeface="Traditional Arabic" panose="02020603050405020304" pitchFamily="18" charset="-78"/>
              </a:rPr>
              <a:t> </a:t>
            </a:r>
            <a:r>
              <a:rPr lang="en-US" sz="4400" dirty="0" err="1">
                <a:solidFill>
                  <a:srgbClr val="004AAD"/>
                </a:solidFill>
                <a:latin typeface="Traditional Arabic" panose="02020603050405020304" pitchFamily="18" charset="-78"/>
                <a:cs typeface="Traditional Arabic" panose="02020603050405020304" pitchFamily="18" charset="-78"/>
              </a:rPr>
              <a:t>مدى</a:t>
            </a:r>
            <a:r>
              <a:rPr lang="en-US" sz="4400" dirty="0">
                <a:solidFill>
                  <a:srgbClr val="004AAD"/>
                </a:solidFill>
                <a:latin typeface="Traditional Arabic" panose="02020603050405020304" pitchFamily="18" charset="-78"/>
                <a:cs typeface="Traditional Arabic" panose="02020603050405020304" pitchFamily="18" charset="-78"/>
              </a:rPr>
              <a:t> </a:t>
            </a:r>
            <a:r>
              <a:rPr lang="en-US" sz="4400" dirty="0" err="1">
                <a:solidFill>
                  <a:srgbClr val="004AAD"/>
                </a:solidFill>
                <a:latin typeface="Traditional Arabic" panose="02020603050405020304" pitchFamily="18" charset="-78"/>
                <a:cs typeface="Traditional Arabic" panose="02020603050405020304" pitchFamily="18" charset="-78"/>
              </a:rPr>
              <a:t>الحياة</a:t>
            </a:r>
            <a:endParaRPr lang="en-US" sz="4400" dirty="0">
              <a:solidFill>
                <a:srgbClr val="004AAD"/>
              </a:solidFill>
              <a:latin typeface="Traditional Arabic" panose="02020603050405020304" pitchFamily="18" charset="-78"/>
              <a:cs typeface="Traditional Arabic" panose="02020603050405020304" pitchFamily="18" charset="-78"/>
            </a:endParaRPr>
          </a:p>
          <a:p>
            <a:pPr algn="ctr" rtl="1">
              <a:lnSpc>
                <a:spcPts val="4809"/>
              </a:lnSpc>
            </a:pPr>
            <a:r>
              <a:rPr lang="en-US" sz="4000" dirty="0" err="1">
                <a:solidFill>
                  <a:srgbClr val="000000"/>
                </a:solidFill>
                <a:latin typeface="Traditional Arabic" panose="02020603050405020304" pitchFamily="18" charset="-78"/>
                <a:cs typeface="Traditional Arabic" panose="02020603050405020304" pitchFamily="18" charset="-78"/>
              </a:rPr>
              <a:t>بهدف</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اتاحة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الفرص</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لتعليم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الراشد</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مدى</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الحياة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وتجشيعا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للتعلم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الذاتي</a:t>
            </a:r>
            <a:endParaRPr lang="en-US" sz="4000" dirty="0">
              <a:solidFill>
                <a:srgbClr val="000000"/>
              </a:solidFill>
              <a:latin typeface="Traditional Arabic" panose="02020603050405020304" pitchFamily="18" charset="-78"/>
              <a:cs typeface="Traditional Arabic" panose="02020603050405020304" pitchFamily="18" charset="-78"/>
            </a:endParaRPr>
          </a:p>
        </p:txBody>
      </p:sp>
      <p:sp>
        <p:nvSpPr>
          <p:cNvPr id="21" name="TextBox 21"/>
          <p:cNvSpPr txBox="1"/>
          <p:nvPr/>
        </p:nvSpPr>
        <p:spPr>
          <a:xfrm>
            <a:off x="13069947" y="4473987"/>
            <a:ext cx="3784498" cy="2616101"/>
          </a:xfrm>
          <a:prstGeom prst="rect">
            <a:avLst/>
          </a:prstGeom>
        </p:spPr>
        <p:txBody>
          <a:bodyPr lIns="0" tIns="0" rIns="0" bIns="0" rtlCol="0" anchor="t">
            <a:spAutoFit/>
          </a:bodyPr>
          <a:lstStyle/>
          <a:p>
            <a:pPr algn="ctr" rtl="1">
              <a:lnSpc>
                <a:spcPts val="4756"/>
              </a:lnSpc>
            </a:pPr>
            <a:r>
              <a:rPr lang="en-US" sz="4400" dirty="0" err="1">
                <a:solidFill>
                  <a:srgbClr val="0268F1"/>
                </a:solidFill>
                <a:latin typeface="Traditional Arabic" panose="02020603050405020304" pitchFamily="18" charset="-78"/>
                <a:cs typeface="Traditional Arabic" panose="02020603050405020304" pitchFamily="18" charset="-78"/>
              </a:rPr>
              <a:t>الجودة</a:t>
            </a:r>
            <a:r>
              <a:rPr lang="en-US" sz="4400" dirty="0">
                <a:solidFill>
                  <a:srgbClr val="0268F1"/>
                </a:solidFill>
                <a:latin typeface="Traditional Arabic" panose="02020603050405020304" pitchFamily="18" charset="-78"/>
                <a:cs typeface="Traditional Arabic" panose="02020603050405020304" pitchFamily="18" charset="-78"/>
              </a:rPr>
              <a:t>:</a:t>
            </a:r>
          </a:p>
          <a:p>
            <a:pPr algn="ctr" rtl="1">
              <a:lnSpc>
                <a:spcPts val="5172"/>
              </a:lnSpc>
            </a:pPr>
            <a:r>
              <a:rPr lang="en-US" sz="4000" dirty="0" err="1">
                <a:solidFill>
                  <a:srgbClr val="000000"/>
                </a:solidFill>
                <a:latin typeface="Traditional Arabic" panose="02020603050405020304" pitchFamily="18" charset="-78"/>
                <a:cs typeface="Traditional Arabic" panose="02020603050405020304" pitchFamily="18" charset="-78"/>
              </a:rPr>
              <a:t>بحيث</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تسعى</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لتحسين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واكساب</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smtClean="0">
                <a:solidFill>
                  <a:srgbClr val="000000"/>
                </a:solidFill>
                <a:latin typeface="Traditional Arabic" panose="02020603050405020304" pitchFamily="18" charset="-78"/>
                <a:cs typeface="Traditional Arabic" panose="02020603050405020304" pitchFamily="18" charset="-78"/>
              </a:rPr>
              <a:t>الطلبة</a:t>
            </a:r>
            <a:r>
              <a:rPr lang="en-US" sz="4000" dirty="0" smtClean="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المهارات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الضرورية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لحياة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أفضل</a:t>
            </a:r>
            <a:endParaRPr lang="en-US" sz="4000" dirty="0">
              <a:solidFill>
                <a:srgbClr val="000000"/>
              </a:solidFill>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640886" y="1493217"/>
            <a:ext cx="12455066" cy="2802390"/>
          </a:xfrm>
          <a:custGeom>
            <a:avLst/>
            <a:gdLst/>
            <a:ahLst/>
            <a:cxnLst/>
            <a:rect l="l" t="t" r="r" b="b"/>
            <a:pathLst>
              <a:path w="12455066" h="2802390">
                <a:moveTo>
                  <a:pt x="0" y="0"/>
                </a:moveTo>
                <a:lnTo>
                  <a:pt x="12455066" y="0"/>
                </a:lnTo>
                <a:lnTo>
                  <a:pt x="12455066" y="2802390"/>
                </a:lnTo>
                <a:lnTo>
                  <a:pt x="0" y="28023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028700" y="3627968"/>
            <a:ext cx="11702105" cy="5527154"/>
          </a:xfrm>
          <a:prstGeom prst="rect">
            <a:avLst/>
          </a:prstGeom>
        </p:spPr>
        <p:txBody>
          <a:bodyPr lIns="0" tIns="0" rIns="0" bIns="0" rtlCol="0" anchor="t">
            <a:spAutoFit/>
          </a:bodyPr>
          <a:lstStyle/>
          <a:p>
            <a:pPr algn="ctr" rtl="1">
              <a:lnSpc>
                <a:spcPts val="4808"/>
              </a:lnSpc>
            </a:pPr>
            <a:r>
              <a:rPr lang="en-US" sz="4000" dirty="0" err="1">
                <a:solidFill>
                  <a:srgbClr val="000000"/>
                </a:solidFill>
                <a:latin typeface="Traditional Arabic" panose="02020603050405020304" pitchFamily="18" charset="-78"/>
                <a:cs typeface="Traditional Arabic" panose="02020603050405020304" pitchFamily="18" charset="-78"/>
              </a:rPr>
              <a:t>تبدأ</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مرحلة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7D0101"/>
                </a:solidFill>
                <a:latin typeface="Traditional Arabic" panose="02020603050405020304" pitchFamily="18" charset="-78"/>
                <a:cs typeface="Traditional Arabic" panose="02020603050405020304" pitchFamily="18" charset="-78"/>
              </a:rPr>
              <a:t>ماقبل</a:t>
            </a:r>
            <a:r>
              <a:rPr lang="en-US" sz="4000" dirty="0">
                <a:solidFill>
                  <a:srgbClr val="7D0101"/>
                </a:solidFill>
                <a:latin typeface="Traditional Arabic" panose="02020603050405020304" pitchFamily="18" charset="-78"/>
                <a:cs typeface="Traditional Arabic" panose="02020603050405020304" pitchFamily="18" charset="-78"/>
              </a:rPr>
              <a:t> </a:t>
            </a:r>
            <a:r>
              <a:rPr lang="en-US" sz="4000" dirty="0" err="1">
                <a:solidFill>
                  <a:srgbClr val="7D0101"/>
                </a:solidFill>
                <a:latin typeface="Traditional Arabic" panose="02020603050405020304" pitchFamily="18" charset="-78"/>
                <a:cs typeface="Traditional Arabic" panose="02020603050405020304" pitchFamily="18" charset="-78"/>
              </a:rPr>
              <a:t>التعليم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عمر</a:t>
            </a:r>
            <a:r>
              <a:rPr lang="en-US" sz="4000" dirty="0">
                <a:solidFill>
                  <a:srgbClr val="000000"/>
                </a:solidFill>
                <a:latin typeface="Traditional Arabic" panose="02020603050405020304" pitchFamily="18" charset="-78"/>
                <a:cs typeface="Traditional Arabic" panose="02020603050405020304" pitchFamily="18" charset="-78"/>
              </a:rPr>
              <a:t> 6 </a:t>
            </a:r>
            <a:r>
              <a:rPr lang="en-US" sz="4000" dirty="0" err="1">
                <a:solidFill>
                  <a:srgbClr val="000000"/>
                </a:solidFill>
                <a:latin typeface="Traditional Arabic" panose="02020603050405020304" pitchFamily="18" charset="-78"/>
                <a:cs typeface="Traditional Arabic" panose="02020603050405020304" pitchFamily="18" charset="-78"/>
              </a:rPr>
              <a:t>سنوات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بالمدارس</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الموجودة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مكان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السكن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تشرف</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عليها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مراكز</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الرعاية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النهارية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بحيث</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تهدف</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المرحلة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لتعزيز</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قدرات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الطفل</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الاعتماد</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على</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نفسه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وتنمية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مهاراته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الحسية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والادراكية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وتعزيز</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شخصيتهم</a:t>
            </a:r>
            <a:endParaRPr lang="en-US" sz="4000" dirty="0">
              <a:solidFill>
                <a:srgbClr val="000000"/>
              </a:solidFill>
              <a:latin typeface="Traditional Arabic" panose="02020603050405020304" pitchFamily="18" charset="-78"/>
              <a:cs typeface="Traditional Arabic" panose="02020603050405020304" pitchFamily="18" charset="-78"/>
            </a:endParaRPr>
          </a:p>
          <a:p>
            <a:pPr algn="ctr" rtl="1">
              <a:lnSpc>
                <a:spcPts val="4668"/>
              </a:lnSpc>
            </a:pPr>
            <a:endParaRPr lang="en-US" sz="4000" dirty="0">
              <a:solidFill>
                <a:srgbClr val="000000"/>
              </a:solidFill>
              <a:latin typeface="Traditional Arabic" panose="02020603050405020304" pitchFamily="18" charset="-78"/>
              <a:cs typeface="Traditional Arabic" panose="02020603050405020304" pitchFamily="18" charset="-78"/>
            </a:endParaRPr>
          </a:p>
          <a:p>
            <a:pPr algn="ctr" rtl="1">
              <a:lnSpc>
                <a:spcPts val="4808"/>
              </a:lnSpc>
            </a:pPr>
            <a:r>
              <a:rPr lang="en-US" sz="4000" dirty="0" err="1">
                <a:solidFill>
                  <a:srgbClr val="7D0101"/>
                </a:solidFill>
                <a:latin typeface="Traditional Arabic" panose="02020603050405020304" pitchFamily="18" charset="-78"/>
                <a:cs typeface="Traditional Arabic" panose="02020603050405020304" pitchFamily="18" charset="-78"/>
              </a:rPr>
              <a:t>مرحلة</a:t>
            </a:r>
            <a:r>
              <a:rPr lang="en-US" sz="4000" dirty="0">
                <a:solidFill>
                  <a:srgbClr val="7D0101"/>
                </a:solidFill>
                <a:latin typeface="Traditional Arabic" panose="02020603050405020304" pitchFamily="18" charset="-78"/>
                <a:cs typeface="Traditional Arabic" panose="02020603050405020304" pitchFamily="18" charset="-78"/>
              </a:rPr>
              <a:t> </a:t>
            </a:r>
            <a:r>
              <a:rPr lang="en-US" sz="4000" dirty="0" err="1">
                <a:solidFill>
                  <a:srgbClr val="7D0101"/>
                </a:solidFill>
                <a:latin typeface="Traditional Arabic" panose="02020603050405020304" pitchFamily="18" charset="-78"/>
                <a:cs typeface="Traditional Arabic" panose="02020603050405020304" pitchFamily="18" charset="-78"/>
              </a:rPr>
              <a:t>التعليم</a:t>
            </a:r>
            <a:r>
              <a:rPr lang="en-US" sz="4000" dirty="0">
                <a:solidFill>
                  <a:srgbClr val="7D0101"/>
                </a:solidFill>
                <a:latin typeface="Traditional Arabic" panose="02020603050405020304" pitchFamily="18" charset="-78"/>
                <a:cs typeface="Traditional Arabic" panose="02020603050405020304" pitchFamily="18" charset="-78"/>
              </a:rPr>
              <a:t> </a:t>
            </a:r>
            <a:r>
              <a:rPr lang="en-US" sz="4000" dirty="0" err="1">
                <a:solidFill>
                  <a:srgbClr val="7D0101"/>
                </a:solidFill>
                <a:latin typeface="Traditional Arabic" panose="02020603050405020304" pitchFamily="18" charset="-78"/>
                <a:cs typeface="Traditional Arabic" panose="02020603050405020304" pitchFamily="18" charset="-78"/>
              </a:rPr>
              <a:t>الأساسي</a:t>
            </a:r>
            <a:r>
              <a:rPr lang="en-US" sz="4000" dirty="0">
                <a:solidFill>
                  <a:srgbClr val="7D0101"/>
                </a:solidFill>
                <a:latin typeface="Traditional Arabic" panose="02020603050405020304" pitchFamily="18" charset="-78"/>
                <a:cs typeface="Traditional Arabic" panose="02020603050405020304" pitchFamily="18" charset="-78"/>
              </a:rPr>
              <a:t>:</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تتبع</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جميع</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المدارس</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المنهج</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الوطني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إلا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أن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للمعلمين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والاداريين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حرية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وضع</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مناهج</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خاصة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ذات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الاطار</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المحدد</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يتم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هذه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المرحلة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دراسة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الرياضيات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العلوم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التاريخ</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واللغات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الأجنبية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ولا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تقدم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الواجبات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المدرسية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ولا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الامتحانات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بحيث</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يمكن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اعتماد</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تقييم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مستمر</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للمتعلمين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نهاية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الصف</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التاسع</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يمتحن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أجل</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تحديد</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انتقاله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للمرحلة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الموالية</a:t>
            </a:r>
            <a:r>
              <a:rPr lang="en-US" sz="4000" dirty="0">
                <a:solidFill>
                  <a:srgbClr val="000000"/>
                </a:solidFill>
                <a:latin typeface="Traditional Arabic" panose="02020603050405020304" pitchFamily="18" charset="-78"/>
                <a:cs typeface="Traditional Arabic" panose="02020603050405020304" pitchFamily="18" charset="-78"/>
              </a:rPr>
              <a:t> </a:t>
            </a:r>
          </a:p>
        </p:txBody>
      </p:sp>
      <p:sp>
        <p:nvSpPr>
          <p:cNvPr id="6" name="Freeform 6"/>
          <p:cNvSpPr/>
          <p:nvPr/>
        </p:nvSpPr>
        <p:spPr>
          <a:xfrm>
            <a:off x="13090961" y="9359089"/>
            <a:ext cx="2597150" cy="649288"/>
          </a:xfrm>
          <a:custGeom>
            <a:avLst/>
            <a:gdLst/>
            <a:ahLst/>
            <a:cxnLst/>
            <a:rect l="l" t="t" r="r" b="b"/>
            <a:pathLst>
              <a:path w="2597150" h="649288">
                <a:moveTo>
                  <a:pt x="0" y="0"/>
                </a:moveTo>
                <a:lnTo>
                  <a:pt x="2597150" y="0"/>
                </a:lnTo>
                <a:lnTo>
                  <a:pt x="2597150" y="649287"/>
                </a:lnTo>
                <a:lnTo>
                  <a:pt x="0" y="6492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TextBox 15"/>
          <p:cNvSpPr txBox="1"/>
          <p:nvPr/>
        </p:nvSpPr>
        <p:spPr>
          <a:xfrm>
            <a:off x="4468311" y="1833203"/>
            <a:ext cx="9351377" cy="909480"/>
          </a:xfrm>
          <a:prstGeom prst="rect">
            <a:avLst/>
          </a:prstGeom>
        </p:spPr>
        <p:txBody>
          <a:bodyPr lIns="0" tIns="0" rIns="0" bIns="0" rtlCol="0" anchor="t">
            <a:spAutoFit/>
          </a:bodyPr>
          <a:lstStyle/>
          <a:p>
            <a:pPr algn="ctr" rtl="1">
              <a:lnSpc>
                <a:spcPts val="6503"/>
              </a:lnSpc>
            </a:pPr>
            <a:r>
              <a:rPr lang="ar-DZ" sz="7390" dirty="0" smtClean="0">
                <a:solidFill>
                  <a:srgbClr val="F4B703"/>
                </a:solidFill>
                <a:cs typeface="Childos Arabic Bold"/>
              </a:rPr>
              <a:t>السلم التنظيمي</a:t>
            </a:r>
            <a:endParaRPr lang="en-US" sz="7390" dirty="0">
              <a:solidFill>
                <a:srgbClr val="F4B703"/>
              </a:solidFill>
              <a:cs typeface="Childos Arabic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1402957" y="3771616"/>
            <a:ext cx="7006220" cy="4921139"/>
            <a:chOff x="0" y="0"/>
            <a:chExt cx="9341626" cy="6561519"/>
          </a:xfrm>
        </p:grpSpPr>
        <p:grpSp>
          <p:nvGrpSpPr>
            <p:cNvPr id="4" name="Group 4"/>
            <p:cNvGrpSpPr/>
            <p:nvPr/>
          </p:nvGrpSpPr>
          <p:grpSpPr>
            <a:xfrm>
              <a:off x="210102" y="222116"/>
              <a:ext cx="9131524" cy="6339403"/>
              <a:chOff x="0" y="0"/>
              <a:chExt cx="1803758" cy="1252228"/>
            </a:xfrm>
          </p:grpSpPr>
          <p:sp>
            <p:nvSpPr>
              <p:cNvPr id="5" name="Freeform 5"/>
              <p:cNvSpPr/>
              <p:nvPr/>
            </p:nvSpPr>
            <p:spPr>
              <a:xfrm>
                <a:off x="0" y="0"/>
                <a:ext cx="1803758" cy="1252228"/>
              </a:xfrm>
              <a:custGeom>
                <a:avLst/>
                <a:gdLst/>
                <a:ahLst/>
                <a:cxnLst/>
                <a:rect l="l" t="t" r="r" b="b"/>
                <a:pathLst>
                  <a:path w="1803758" h="1252228">
                    <a:moveTo>
                      <a:pt x="0" y="0"/>
                    </a:moveTo>
                    <a:lnTo>
                      <a:pt x="1803758" y="0"/>
                    </a:lnTo>
                    <a:lnTo>
                      <a:pt x="1803758" y="1252228"/>
                    </a:lnTo>
                    <a:lnTo>
                      <a:pt x="0" y="1252228"/>
                    </a:lnTo>
                    <a:close/>
                  </a:path>
                </a:pathLst>
              </a:custGeom>
              <a:solidFill>
                <a:srgbClr val="000000"/>
              </a:solidFill>
              <a:ln w="38100" cap="sq">
                <a:solidFill>
                  <a:srgbClr val="000000"/>
                </a:solidFill>
                <a:prstDash val="solid"/>
                <a:miter/>
              </a:ln>
            </p:spPr>
          </p:sp>
          <p:sp>
            <p:nvSpPr>
              <p:cNvPr id="6" name="TextBox 6"/>
              <p:cNvSpPr txBox="1"/>
              <p:nvPr/>
            </p:nvSpPr>
            <p:spPr>
              <a:xfrm>
                <a:off x="0" y="-38100"/>
                <a:ext cx="1803758" cy="129032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9131524" cy="6339403"/>
              <a:chOff x="0" y="0"/>
              <a:chExt cx="1803758" cy="1252228"/>
            </a:xfrm>
          </p:grpSpPr>
          <p:sp>
            <p:nvSpPr>
              <p:cNvPr id="8" name="Freeform 8"/>
              <p:cNvSpPr/>
              <p:nvPr/>
            </p:nvSpPr>
            <p:spPr>
              <a:xfrm>
                <a:off x="0" y="0"/>
                <a:ext cx="1803758" cy="1252228"/>
              </a:xfrm>
              <a:custGeom>
                <a:avLst/>
                <a:gdLst/>
                <a:ahLst/>
                <a:cxnLst/>
                <a:rect l="l" t="t" r="r" b="b"/>
                <a:pathLst>
                  <a:path w="1803758" h="1252228">
                    <a:moveTo>
                      <a:pt x="0" y="0"/>
                    </a:moveTo>
                    <a:lnTo>
                      <a:pt x="1803758" y="0"/>
                    </a:lnTo>
                    <a:lnTo>
                      <a:pt x="1803758" y="1252228"/>
                    </a:lnTo>
                    <a:lnTo>
                      <a:pt x="0" y="1252228"/>
                    </a:lnTo>
                    <a:close/>
                  </a:path>
                </a:pathLst>
              </a:custGeom>
              <a:solidFill>
                <a:srgbClr val="FFFFFF"/>
              </a:solidFill>
              <a:ln w="38100" cap="sq">
                <a:solidFill>
                  <a:srgbClr val="000000"/>
                </a:solidFill>
                <a:prstDash val="solid"/>
                <a:miter/>
              </a:ln>
            </p:spPr>
          </p:sp>
          <p:sp>
            <p:nvSpPr>
              <p:cNvPr id="9" name="TextBox 9"/>
              <p:cNvSpPr txBox="1"/>
              <p:nvPr/>
            </p:nvSpPr>
            <p:spPr>
              <a:xfrm>
                <a:off x="0" y="-38100"/>
                <a:ext cx="1803758" cy="1290328"/>
              </a:xfrm>
              <a:prstGeom prst="rect">
                <a:avLst/>
              </a:prstGeom>
            </p:spPr>
            <p:txBody>
              <a:bodyPr lIns="50800" tIns="50800" rIns="50800" bIns="50800" rtlCol="0" anchor="ctr"/>
              <a:lstStyle/>
              <a:p>
                <a:pPr algn="ctr">
                  <a:lnSpc>
                    <a:spcPts val="2659"/>
                  </a:lnSpc>
                </a:pPr>
                <a:endParaRPr/>
              </a:p>
            </p:txBody>
          </p:sp>
        </p:grpSp>
      </p:grpSp>
      <p:grpSp>
        <p:nvGrpSpPr>
          <p:cNvPr id="10" name="Group 10"/>
          <p:cNvGrpSpPr/>
          <p:nvPr/>
        </p:nvGrpSpPr>
        <p:grpSpPr>
          <a:xfrm>
            <a:off x="9111601" y="3771616"/>
            <a:ext cx="8147699" cy="4921139"/>
            <a:chOff x="0" y="0"/>
            <a:chExt cx="10863599" cy="6561519"/>
          </a:xfrm>
        </p:grpSpPr>
        <p:grpSp>
          <p:nvGrpSpPr>
            <p:cNvPr id="11" name="Group 11"/>
            <p:cNvGrpSpPr/>
            <p:nvPr/>
          </p:nvGrpSpPr>
          <p:grpSpPr>
            <a:xfrm>
              <a:off x="244333" y="222116"/>
              <a:ext cx="10619266" cy="6339403"/>
              <a:chOff x="0" y="0"/>
              <a:chExt cx="2097633" cy="1252228"/>
            </a:xfrm>
          </p:grpSpPr>
          <p:sp>
            <p:nvSpPr>
              <p:cNvPr id="12" name="Freeform 12"/>
              <p:cNvSpPr/>
              <p:nvPr/>
            </p:nvSpPr>
            <p:spPr>
              <a:xfrm>
                <a:off x="0" y="0"/>
                <a:ext cx="2097633" cy="1252228"/>
              </a:xfrm>
              <a:custGeom>
                <a:avLst/>
                <a:gdLst/>
                <a:ahLst/>
                <a:cxnLst/>
                <a:rect l="l" t="t" r="r" b="b"/>
                <a:pathLst>
                  <a:path w="2097633" h="1252228">
                    <a:moveTo>
                      <a:pt x="0" y="0"/>
                    </a:moveTo>
                    <a:lnTo>
                      <a:pt x="2097633" y="0"/>
                    </a:lnTo>
                    <a:lnTo>
                      <a:pt x="2097633" y="1252228"/>
                    </a:lnTo>
                    <a:lnTo>
                      <a:pt x="0" y="1252228"/>
                    </a:lnTo>
                    <a:close/>
                  </a:path>
                </a:pathLst>
              </a:custGeom>
              <a:solidFill>
                <a:srgbClr val="000000"/>
              </a:solidFill>
              <a:ln w="38100" cap="sq">
                <a:solidFill>
                  <a:srgbClr val="000000"/>
                </a:solidFill>
                <a:prstDash val="solid"/>
                <a:miter/>
              </a:ln>
            </p:spPr>
          </p:sp>
          <p:sp>
            <p:nvSpPr>
              <p:cNvPr id="13" name="TextBox 13"/>
              <p:cNvSpPr txBox="1"/>
              <p:nvPr/>
            </p:nvSpPr>
            <p:spPr>
              <a:xfrm>
                <a:off x="0" y="-38100"/>
                <a:ext cx="2097633" cy="1290328"/>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0" y="0"/>
              <a:ext cx="10619266" cy="6339403"/>
              <a:chOff x="0" y="0"/>
              <a:chExt cx="2097633" cy="1252228"/>
            </a:xfrm>
          </p:grpSpPr>
          <p:sp>
            <p:nvSpPr>
              <p:cNvPr id="15" name="Freeform 15"/>
              <p:cNvSpPr/>
              <p:nvPr/>
            </p:nvSpPr>
            <p:spPr>
              <a:xfrm>
                <a:off x="0" y="0"/>
                <a:ext cx="2097633" cy="1252228"/>
              </a:xfrm>
              <a:custGeom>
                <a:avLst/>
                <a:gdLst/>
                <a:ahLst/>
                <a:cxnLst/>
                <a:rect l="l" t="t" r="r" b="b"/>
                <a:pathLst>
                  <a:path w="2097633" h="1252228">
                    <a:moveTo>
                      <a:pt x="0" y="0"/>
                    </a:moveTo>
                    <a:lnTo>
                      <a:pt x="2097633" y="0"/>
                    </a:lnTo>
                    <a:lnTo>
                      <a:pt x="2097633" y="1252228"/>
                    </a:lnTo>
                    <a:lnTo>
                      <a:pt x="0" y="1252228"/>
                    </a:lnTo>
                    <a:close/>
                  </a:path>
                </a:pathLst>
              </a:custGeom>
              <a:solidFill>
                <a:srgbClr val="FFFFFF"/>
              </a:solidFill>
              <a:ln w="38100" cap="sq">
                <a:solidFill>
                  <a:srgbClr val="000000"/>
                </a:solidFill>
                <a:prstDash val="solid"/>
                <a:miter/>
              </a:ln>
            </p:spPr>
          </p:sp>
          <p:sp>
            <p:nvSpPr>
              <p:cNvPr id="16" name="TextBox 16"/>
              <p:cNvSpPr txBox="1"/>
              <p:nvPr/>
            </p:nvSpPr>
            <p:spPr>
              <a:xfrm>
                <a:off x="0" y="-38100"/>
                <a:ext cx="2097633" cy="1290328"/>
              </a:xfrm>
              <a:prstGeom prst="rect">
                <a:avLst/>
              </a:prstGeom>
            </p:spPr>
            <p:txBody>
              <a:bodyPr lIns="50800" tIns="50800" rIns="50800" bIns="50800" rtlCol="0" anchor="ctr"/>
              <a:lstStyle/>
              <a:p>
                <a:pPr algn="ctr">
                  <a:lnSpc>
                    <a:spcPts val="2659"/>
                  </a:lnSpc>
                </a:pPr>
                <a:endParaRPr/>
              </a:p>
            </p:txBody>
          </p:sp>
        </p:grpSp>
      </p:grpSp>
      <p:grpSp>
        <p:nvGrpSpPr>
          <p:cNvPr id="17" name="Group 17"/>
          <p:cNvGrpSpPr/>
          <p:nvPr/>
        </p:nvGrpSpPr>
        <p:grpSpPr>
          <a:xfrm>
            <a:off x="1238162" y="4013398"/>
            <a:ext cx="5331699" cy="914684"/>
            <a:chOff x="0" y="0"/>
            <a:chExt cx="1404234" cy="240904"/>
          </a:xfrm>
        </p:grpSpPr>
        <p:sp>
          <p:nvSpPr>
            <p:cNvPr id="18" name="Freeform 18"/>
            <p:cNvSpPr/>
            <p:nvPr/>
          </p:nvSpPr>
          <p:spPr>
            <a:xfrm>
              <a:off x="0" y="0"/>
              <a:ext cx="1404233" cy="240904"/>
            </a:xfrm>
            <a:custGeom>
              <a:avLst/>
              <a:gdLst/>
              <a:ahLst/>
              <a:cxnLst/>
              <a:rect l="l" t="t" r="r" b="b"/>
              <a:pathLst>
                <a:path w="1404233" h="240904">
                  <a:moveTo>
                    <a:pt x="0" y="0"/>
                  </a:moveTo>
                  <a:lnTo>
                    <a:pt x="1404233" y="0"/>
                  </a:lnTo>
                  <a:lnTo>
                    <a:pt x="1404233" y="240904"/>
                  </a:lnTo>
                  <a:lnTo>
                    <a:pt x="0" y="240904"/>
                  </a:lnTo>
                  <a:close/>
                </a:path>
              </a:pathLst>
            </a:custGeom>
            <a:solidFill>
              <a:srgbClr val="D9D9D9"/>
            </a:solidFill>
            <a:ln w="38100" cap="sq">
              <a:solidFill>
                <a:srgbClr val="000000"/>
              </a:solidFill>
              <a:prstDash val="solid"/>
              <a:miter/>
            </a:ln>
          </p:spPr>
        </p:sp>
        <p:sp>
          <p:nvSpPr>
            <p:cNvPr id="19" name="TextBox 19"/>
            <p:cNvSpPr txBox="1"/>
            <p:nvPr/>
          </p:nvSpPr>
          <p:spPr>
            <a:xfrm>
              <a:off x="0" y="-38100"/>
              <a:ext cx="1404234" cy="279004"/>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8916889" y="4013398"/>
            <a:ext cx="5250486" cy="946387"/>
            <a:chOff x="0" y="0"/>
            <a:chExt cx="1382844" cy="249254"/>
          </a:xfrm>
        </p:grpSpPr>
        <p:sp>
          <p:nvSpPr>
            <p:cNvPr id="21" name="Freeform 21"/>
            <p:cNvSpPr/>
            <p:nvPr/>
          </p:nvSpPr>
          <p:spPr>
            <a:xfrm>
              <a:off x="0" y="0"/>
              <a:ext cx="1382844" cy="249254"/>
            </a:xfrm>
            <a:custGeom>
              <a:avLst/>
              <a:gdLst/>
              <a:ahLst/>
              <a:cxnLst/>
              <a:rect l="l" t="t" r="r" b="b"/>
              <a:pathLst>
                <a:path w="1382844" h="249254">
                  <a:moveTo>
                    <a:pt x="0" y="0"/>
                  </a:moveTo>
                  <a:lnTo>
                    <a:pt x="1382844" y="0"/>
                  </a:lnTo>
                  <a:lnTo>
                    <a:pt x="1382844" y="249254"/>
                  </a:lnTo>
                  <a:lnTo>
                    <a:pt x="0" y="249254"/>
                  </a:lnTo>
                  <a:close/>
                </a:path>
              </a:pathLst>
            </a:custGeom>
            <a:solidFill>
              <a:srgbClr val="D9D9D9"/>
            </a:solidFill>
            <a:ln w="38100" cap="sq">
              <a:solidFill>
                <a:srgbClr val="000000"/>
              </a:solidFill>
              <a:prstDash val="solid"/>
              <a:miter/>
            </a:ln>
          </p:spPr>
        </p:sp>
        <p:sp>
          <p:nvSpPr>
            <p:cNvPr id="22" name="TextBox 22"/>
            <p:cNvSpPr txBox="1"/>
            <p:nvPr/>
          </p:nvSpPr>
          <p:spPr>
            <a:xfrm>
              <a:off x="0" y="-38100"/>
              <a:ext cx="1382844" cy="287354"/>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3756317" y="1547256"/>
            <a:ext cx="2131342" cy="2224360"/>
          </a:xfrm>
          <a:custGeom>
            <a:avLst/>
            <a:gdLst/>
            <a:ahLst/>
            <a:cxnLst/>
            <a:rect l="l" t="t" r="r" b="b"/>
            <a:pathLst>
              <a:path w="2131342" h="2224360">
                <a:moveTo>
                  <a:pt x="0" y="0"/>
                </a:moveTo>
                <a:lnTo>
                  <a:pt x="2131342" y="0"/>
                </a:lnTo>
                <a:lnTo>
                  <a:pt x="2131342" y="2224360"/>
                </a:lnTo>
                <a:lnTo>
                  <a:pt x="0" y="222436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4" name="TextBox 24"/>
          <p:cNvSpPr txBox="1"/>
          <p:nvPr/>
        </p:nvSpPr>
        <p:spPr>
          <a:xfrm>
            <a:off x="1669009" y="5432840"/>
            <a:ext cx="6422985" cy="1885131"/>
          </a:xfrm>
          <a:prstGeom prst="rect">
            <a:avLst/>
          </a:prstGeom>
        </p:spPr>
        <p:txBody>
          <a:bodyPr lIns="0" tIns="0" rIns="0" bIns="0" rtlCol="0" anchor="t">
            <a:spAutoFit/>
          </a:bodyPr>
          <a:lstStyle/>
          <a:p>
            <a:pPr algn="ctr" rtl="1">
              <a:lnSpc>
                <a:spcPts val="4859"/>
              </a:lnSpc>
            </a:pPr>
            <a:r>
              <a:rPr lang="en-US" sz="4000" dirty="0" err="1">
                <a:solidFill>
                  <a:srgbClr val="000000"/>
                </a:solidFill>
                <a:latin typeface="Traditional Arabic" panose="02020603050405020304" pitchFamily="18" charset="-78"/>
                <a:cs typeface="Traditional Arabic" panose="02020603050405020304" pitchFamily="18" charset="-78"/>
              </a:rPr>
              <a:t>وهو</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عبارة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تعليم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تطبيقي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نظري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يمكن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المتعلم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تعليم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مهني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متخصص</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وكذا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يمكنه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مواصلة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تعليمه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مؤسسة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تعليمية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عليا</a:t>
            </a:r>
            <a:endParaRPr lang="en-US" sz="4000" dirty="0">
              <a:solidFill>
                <a:srgbClr val="000000"/>
              </a:solidFill>
              <a:latin typeface="Traditional Arabic" panose="02020603050405020304" pitchFamily="18" charset="-78"/>
              <a:cs typeface="Traditional Arabic" panose="02020603050405020304" pitchFamily="18" charset="-78"/>
            </a:endParaRPr>
          </a:p>
        </p:txBody>
      </p:sp>
      <p:sp>
        <p:nvSpPr>
          <p:cNvPr id="25" name="TextBox 25"/>
          <p:cNvSpPr txBox="1"/>
          <p:nvPr/>
        </p:nvSpPr>
        <p:spPr>
          <a:xfrm>
            <a:off x="8409177" y="4046067"/>
            <a:ext cx="6412811" cy="846386"/>
          </a:xfrm>
          <a:prstGeom prst="rect">
            <a:avLst/>
          </a:prstGeom>
        </p:spPr>
        <p:txBody>
          <a:bodyPr lIns="0" tIns="0" rIns="0" bIns="0" rtlCol="0" anchor="t">
            <a:spAutoFit/>
          </a:bodyPr>
          <a:lstStyle/>
          <a:p>
            <a:pPr algn="ctr" rtl="1">
              <a:lnSpc>
                <a:spcPts val="6561"/>
              </a:lnSpc>
            </a:pPr>
            <a:r>
              <a:rPr lang="en-US" sz="4686" b="1" dirty="0" err="1">
                <a:solidFill>
                  <a:srgbClr val="27891E"/>
                </a:solidFill>
                <a:latin typeface="Traditional Arabic" panose="02020603050405020304" pitchFamily="18" charset="-78"/>
                <a:cs typeface="Traditional Arabic" panose="02020603050405020304" pitchFamily="18" charset="-78"/>
              </a:rPr>
              <a:t>الثانوي</a:t>
            </a:r>
            <a:r>
              <a:rPr lang="en-US" sz="4686" b="1" dirty="0">
                <a:solidFill>
                  <a:srgbClr val="27891E"/>
                </a:solidFill>
                <a:latin typeface="Traditional Arabic" panose="02020603050405020304" pitchFamily="18" charset="-78"/>
                <a:cs typeface="Traditional Arabic" panose="02020603050405020304" pitchFamily="18" charset="-78"/>
              </a:rPr>
              <a:t> </a:t>
            </a:r>
            <a:r>
              <a:rPr lang="en-US" sz="4686" b="1" dirty="0" err="1">
                <a:solidFill>
                  <a:srgbClr val="27891E"/>
                </a:solidFill>
                <a:latin typeface="Traditional Arabic" panose="02020603050405020304" pitchFamily="18" charset="-78"/>
                <a:cs typeface="Traditional Arabic" panose="02020603050405020304" pitchFamily="18" charset="-78"/>
              </a:rPr>
              <a:t>العام</a:t>
            </a:r>
            <a:endParaRPr lang="en-US" sz="4686" b="1" dirty="0">
              <a:solidFill>
                <a:srgbClr val="27891E"/>
              </a:solidFill>
              <a:latin typeface="Traditional Arabic" panose="02020603050405020304" pitchFamily="18" charset="-78"/>
              <a:cs typeface="Traditional Arabic" panose="02020603050405020304" pitchFamily="18" charset="-78"/>
            </a:endParaRPr>
          </a:p>
        </p:txBody>
      </p:sp>
      <p:sp>
        <p:nvSpPr>
          <p:cNvPr id="26" name="TextBox 26"/>
          <p:cNvSpPr txBox="1"/>
          <p:nvPr/>
        </p:nvSpPr>
        <p:spPr>
          <a:xfrm>
            <a:off x="9268634" y="4861406"/>
            <a:ext cx="7707261" cy="2513509"/>
          </a:xfrm>
          <a:prstGeom prst="rect">
            <a:avLst/>
          </a:prstGeom>
        </p:spPr>
        <p:txBody>
          <a:bodyPr lIns="0" tIns="0" rIns="0" bIns="0" rtlCol="0" anchor="t">
            <a:spAutoFit/>
          </a:bodyPr>
          <a:lstStyle/>
          <a:p>
            <a:pPr algn="ctr" rtl="1">
              <a:lnSpc>
                <a:spcPts val="4859"/>
              </a:lnSpc>
            </a:pPr>
            <a:r>
              <a:rPr lang="en-US" sz="4000" dirty="0" err="1">
                <a:solidFill>
                  <a:srgbClr val="000000"/>
                </a:solidFill>
                <a:latin typeface="Traditional Arabic" panose="02020603050405020304" pitchFamily="18" charset="-78"/>
                <a:cs typeface="Traditional Arabic" panose="02020603050405020304" pitchFamily="18" charset="-78"/>
              </a:rPr>
              <a:t>يتم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هذا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التعليم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التعمق</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المواد</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التي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درسها</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المتعلم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المرحلة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السابقة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نهاية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المرحلة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يخضع</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لإمتحان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القبول</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الوطني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من</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اجل</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مواضلة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دراسته</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في</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الجامعة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أو</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جامعات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العلوم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التطبيقية</a:t>
            </a:r>
            <a:endParaRPr lang="en-US" sz="4000" dirty="0">
              <a:solidFill>
                <a:srgbClr val="000000"/>
              </a:solidFill>
              <a:latin typeface="Traditional Arabic" panose="02020603050405020304" pitchFamily="18" charset="-78"/>
              <a:cs typeface="Traditional Arabic" panose="02020603050405020304" pitchFamily="18" charset="-78"/>
            </a:endParaRPr>
          </a:p>
        </p:txBody>
      </p:sp>
      <p:sp>
        <p:nvSpPr>
          <p:cNvPr id="27" name="Freeform 27"/>
          <p:cNvSpPr/>
          <p:nvPr/>
        </p:nvSpPr>
        <p:spPr>
          <a:xfrm>
            <a:off x="11168916"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8" name="TextBox 28"/>
          <p:cNvSpPr txBox="1"/>
          <p:nvPr/>
        </p:nvSpPr>
        <p:spPr>
          <a:xfrm>
            <a:off x="2240941" y="834255"/>
            <a:ext cx="11702105" cy="1218282"/>
          </a:xfrm>
          <a:prstGeom prst="rect">
            <a:avLst/>
          </a:prstGeom>
        </p:spPr>
        <p:txBody>
          <a:bodyPr lIns="0" tIns="0" rIns="0" bIns="0" rtlCol="0" anchor="t">
            <a:spAutoFit/>
          </a:bodyPr>
          <a:lstStyle/>
          <a:p>
            <a:pPr algn="ctr" rtl="1">
              <a:lnSpc>
                <a:spcPts val="4668"/>
              </a:lnSpc>
            </a:pPr>
            <a:endParaRPr sz="4000" dirty="0">
              <a:latin typeface="Traditional Arabic" panose="02020603050405020304" pitchFamily="18" charset="-78"/>
              <a:cs typeface="Traditional Arabic" panose="02020603050405020304" pitchFamily="18" charset="-78"/>
            </a:endParaRPr>
          </a:p>
          <a:p>
            <a:pPr algn="ctr" rtl="1">
              <a:lnSpc>
                <a:spcPts val="4808"/>
              </a:lnSpc>
            </a:pPr>
            <a:r>
              <a:rPr lang="en-US" sz="4000" b="1" dirty="0" err="1">
                <a:solidFill>
                  <a:srgbClr val="7D0101"/>
                </a:solidFill>
                <a:latin typeface="Traditional Arabic" panose="02020603050405020304" pitchFamily="18" charset="-78"/>
                <a:cs typeface="Traditional Arabic" panose="02020603050405020304" pitchFamily="18" charset="-78"/>
              </a:rPr>
              <a:t>مرحلة</a:t>
            </a:r>
            <a:r>
              <a:rPr lang="en-US" sz="4000" b="1" dirty="0">
                <a:solidFill>
                  <a:srgbClr val="7D0101"/>
                </a:solidFill>
                <a:latin typeface="Traditional Arabic" panose="02020603050405020304" pitchFamily="18" charset="-78"/>
                <a:cs typeface="Traditional Arabic" panose="02020603050405020304" pitchFamily="18" charset="-78"/>
              </a:rPr>
              <a:t> </a:t>
            </a:r>
            <a:r>
              <a:rPr lang="en-US" sz="4000" b="1" dirty="0" err="1">
                <a:solidFill>
                  <a:srgbClr val="7D0101"/>
                </a:solidFill>
                <a:latin typeface="Traditional Arabic" panose="02020603050405020304" pitchFamily="18" charset="-78"/>
                <a:cs typeface="Traditional Arabic" panose="02020603050405020304" pitchFamily="18" charset="-78"/>
              </a:rPr>
              <a:t>التعليم</a:t>
            </a:r>
            <a:r>
              <a:rPr lang="en-US" sz="4000" b="1" dirty="0">
                <a:solidFill>
                  <a:srgbClr val="7D0101"/>
                </a:solidFill>
                <a:latin typeface="Traditional Arabic" panose="02020603050405020304" pitchFamily="18" charset="-78"/>
                <a:cs typeface="Traditional Arabic" panose="02020603050405020304" pitchFamily="18" charset="-78"/>
              </a:rPr>
              <a:t> </a:t>
            </a:r>
            <a:r>
              <a:rPr lang="en-US" sz="4000" b="1" dirty="0" err="1" smtClean="0">
                <a:solidFill>
                  <a:srgbClr val="7D0101"/>
                </a:solidFill>
                <a:latin typeface="Traditional Arabic" panose="02020603050405020304" pitchFamily="18" charset="-78"/>
                <a:cs typeface="Traditional Arabic" panose="02020603050405020304" pitchFamily="18" charset="-78"/>
              </a:rPr>
              <a:t>الثانوي</a:t>
            </a:r>
            <a:r>
              <a:rPr lang="en-US" sz="4000" b="1" dirty="0" smtClean="0">
                <a:solidFill>
                  <a:srgbClr val="7D0101"/>
                </a:solidFill>
                <a:latin typeface="Traditional Arabic" panose="02020603050405020304" pitchFamily="18" charset="-78"/>
                <a:cs typeface="Traditional Arabic" panose="02020603050405020304" pitchFamily="18" charset="-78"/>
              </a:rPr>
              <a:t> </a:t>
            </a:r>
            <a:r>
              <a:rPr lang="en-US" sz="4000" b="1" dirty="0" smtClean="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تستمر</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لمدة</a:t>
            </a:r>
            <a:r>
              <a:rPr lang="en-US" sz="4000" dirty="0">
                <a:solidFill>
                  <a:srgbClr val="000000"/>
                </a:solidFill>
                <a:latin typeface="Traditional Arabic" panose="02020603050405020304" pitchFamily="18" charset="-78"/>
                <a:cs typeface="Traditional Arabic" panose="02020603050405020304" pitchFamily="18" charset="-78"/>
              </a:rPr>
              <a:t> 3 </a:t>
            </a:r>
            <a:r>
              <a:rPr lang="en-US" sz="4000" dirty="0" err="1">
                <a:solidFill>
                  <a:srgbClr val="000000"/>
                </a:solidFill>
                <a:latin typeface="Traditional Arabic" panose="02020603050405020304" pitchFamily="18" charset="-78"/>
                <a:cs typeface="Traditional Arabic" panose="02020603050405020304" pitchFamily="18" charset="-78"/>
              </a:rPr>
              <a:t>سنوات</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دراسية</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وتنقسم</a:t>
            </a:r>
            <a:r>
              <a:rPr lang="en-US" sz="4000" dirty="0">
                <a:solidFill>
                  <a:srgbClr val="000000"/>
                </a:solidFill>
                <a:latin typeface="Traditional Arabic" panose="02020603050405020304" pitchFamily="18" charset="-78"/>
                <a:cs typeface="Traditional Arabic" panose="02020603050405020304" pitchFamily="18" charset="-78"/>
              </a:rPr>
              <a:t> </a:t>
            </a:r>
            <a:r>
              <a:rPr lang="en-US" sz="4000" dirty="0" err="1">
                <a:solidFill>
                  <a:srgbClr val="000000"/>
                </a:solidFill>
                <a:latin typeface="Traditional Arabic" panose="02020603050405020304" pitchFamily="18" charset="-78"/>
                <a:cs typeface="Traditional Arabic" panose="02020603050405020304" pitchFamily="18" charset="-78"/>
              </a:rPr>
              <a:t>إلى</a:t>
            </a:r>
            <a:r>
              <a:rPr lang="en-US" sz="4000" dirty="0">
                <a:solidFill>
                  <a:srgbClr val="000000"/>
                </a:solidFill>
                <a:latin typeface="Traditional Arabic" panose="02020603050405020304" pitchFamily="18" charset="-78"/>
                <a:cs typeface="Traditional Arabic" panose="02020603050405020304" pitchFamily="18" charset="-78"/>
              </a:rPr>
              <a:t>:</a:t>
            </a:r>
          </a:p>
        </p:txBody>
      </p:sp>
      <p:sp>
        <p:nvSpPr>
          <p:cNvPr id="29" name="TextBox 29"/>
          <p:cNvSpPr txBox="1"/>
          <p:nvPr/>
        </p:nvSpPr>
        <p:spPr>
          <a:xfrm>
            <a:off x="697606" y="4046067"/>
            <a:ext cx="6412811" cy="846386"/>
          </a:xfrm>
          <a:prstGeom prst="rect">
            <a:avLst/>
          </a:prstGeom>
        </p:spPr>
        <p:txBody>
          <a:bodyPr lIns="0" tIns="0" rIns="0" bIns="0" rtlCol="0" anchor="t">
            <a:spAutoFit/>
          </a:bodyPr>
          <a:lstStyle/>
          <a:p>
            <a:pPr algn="ctr" rtl="1">
              <a:lnSpc>
                <a:spcPts val="6561"/>
              </a:lnSpc>
            </a:pPr>
            <a:r>
              <a:rPr lang="en-US" sz="4686" b="1" dirty="0" err="1">
                <a:solidFill>
                  <a:srgbClr val="27891E"/>
                </a:solidFill>
                <a:latin typeface="Traditional Arabic" panose="02020603050405020304" pitchFamily="18" charset="-78"/>
                <a:cs typeface="Traditional Arabic" panose="02020603050405020304" pitchFamily="18" charset="-78"/>
              </a:rPr>
              <a:t>الثانوي</a:t>
            </a:r>
            <a:r>
              <a:rPr lang="en-US" sz="4686" b="1" dirty="0">
                <a:solidFill>
                  <a:srgbClr val="27891E"/>
                </a:solidFill>
                <a:latin typeface="Traditional Arabic" panose="02020603050405020304" pitchFamily="18" charset="-78"/>
                <a:cs typeface="Traditional Arabic" panose="02020603050405020304" pitchFamily="18" charset="-78"/>
              </a:rPr>
              <a:t> </a:t>
            </a:r>
            <a:r>
              <a:rPr lang="en-US" sz="4686" b="1" dirty="0" err="1">
                <a:solidFill>
                  <a:srgbClr val="27891E"/>
                </a:solidFill>
                <a:latin typeface="Traditional Arabic" panose="02020603050405020304" pitchFamily="18" charset="-78"/>
                <a:cs typeface="Traditional Arabic" panose="02020603050405020304" pitchFamily="18" charset="-78"/>
              </a:rPr>
              <a:t>المهني</a:t>
            </a:r>
            <a:endParaRPr lang="en-US" sz="4686" b="1" dirty="0">
              <a:solidFill>
                <a:srgbClr val="27891E"/>
              </a:solidFill>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5377400" y="1029303"/>
            <a:ext cx="2910600" cy="2030144"/>
          </a:xfrm>
          <a:custGeom>
            <a:avLst/>
            <a:gdLst/>
            <a:ahLst/>
            <a:cxnLst/>
            <a:rect l="l" t="t" r="r" b="b"/>
            <a:pathLst>
              <a:path w="2910600" h="2030144">
                <a:moveTo>
                  <a:pt x="0" y="0"/>
                </a:moveTo>
                <a:lnTo>
                  <a:pt x="2910600" y="0"/>
                </a:lnTo>
                <a:lnTo>
                  <a:pt x="2910600" y="2030144"/>
                </a:lnTo>
                <a:lnTo>
                  <a:pt x="0" y="20301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6026509" y="8224477"/>
            <a:ext cx="2378138" cy="661555"/>
          </a:xfrm>
          <a:custGeom>
            <a:avLst/>
            <a:gdLst/>
            <a:ahLst/>
            <a:cxnLst/>
            <a:rect l="l" t="t" r="r" b="b"/>
            <a:pathLst>
              <a:path w="2378138" h="661555">
                <a:moveTo>
                  <a:pt x="0" y="0"/>
                </a:moveTo>
                <a:lnTo>
                  <a:pt x="2378138" y="0"/>
                </a:lnTo>
                <a:lnTo>
                  <a:pt x="2378138" y="661554"/>
                </a:lnTo>
                <a:lnTo>
                  <a:pt x="0" y="66155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989176" y="6374959"/>
            <a:ext cx="4423025" cy="4114800"/>
          </a:xfrm>
          <a:custGeom>
            <a:avLst/>
            <a:gdLst/>
            <a:ahLst/>
            <a:cxnLst/>
            <a:rect l="l" t="t" r="r" b="b"/>
            <a:pathLst>
              <a:path w="4423025" h="4114800">
                <a:moveTo>
                  <a:pt x="0" y="0"/>
                </a:moveTo>
                <a:lnTo>
                  <a:pt x="4423024" y="0"/>
                </a:lnTo>
                <a:lnTo>
                  <a:pt x="442302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1168916" y="8933656"/>
            <a:ext cx="2597150"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785061" y="1090125"/>
            <a:ext cx="14084358" cy="6565900"/>
          </a:xfrm>
          <a:prstGeom prst="rect">
            <a:avLst/>
          </a:prstGeom>
        </p:spPr>
        <p:txBody>
          <a:bodyPr lIns="0" tIns="0" rIns="0" bIns="0" rtlCol="0" anchor="t">
            <a:spAutoFit/>
          </a:bodyPr>
          <a:lstStyle/>
          <a:p>
            <a:pPr algn="just">
              <a:lnSpc>
                <a:spcPts val="5568"/>
              </a:lnSpc>
            </a:pPr>
            <a:endParaRPr sz="5400" dirty="0">
              <a:latin typeface="Traditional Arabic" panose="02020603050405020304" pitchFamily="18" charset="-78"/>
              <a:cs typeface="Traditional Arabic" panose="02020603050405020304" pitchFamily="18" charset="-78"/>
            </a:endParaRPr>
          </a:p>
          <a:p>
            <a:pPr algn="ctr" rtl="1">
              <a:lnSpc>
                <a:spcPts val="5735"/>
              </a:lnSpc>
            </a:pPr>
            <a:r>
              <a:rPr lang="en-US" sz="5400" dirty="0" err="1">
                <a:solidFill>
                  <a:srgbClr val="7D0101"/>
                </a:solidFill>
                <a:latin typeface="Traditional Arabic" panose="02020603050405020304" pitchFamily="18" charset="-78"/>
                <a:cs typeface="Traditional Arabic" panose="02020603050405020304" pitchFamily="18" charset="-78"/>
              </a:rPr>
              <a:t>التعليم</a:t>
            </a:r>
            <a:r>
              <a:rPr lang="en-US" sz="5400" dirty="0">
                <a:solidFill>
                  <a:srgbClr val="7D0101"/>
                </a:solidFill>
                <a:latin typeface="Traditional Arabic" panose="02020603050405020304" pitchFamily="18" charset="-78"/>
                <a:cs typeface="Traditional Arabic" panose="02020603050405020304" pitchFamily="18" charset="-78"/>
              </a:rPr>
              <a:t> </a:t>
            </a:r>
            <a:r>
              <a:rPr lang="en-US" sz="5400" dirty="0" err="1">
                <a:solidFill>
                  <a:srgbClr val="7D0101"/>
                </a:solidFill>
                <a:latin typeface="Traditional Arabic" panose="02020603050405020304" pitchFamily="18" charset="-78"/>
                <a:cs typeface="Traditional Arabic" panose="02020603050405020304" pitchFamily="18" charset="-78"/>
              </a:rPr>
              <a:t>الجامعي</a:t>
            </a:r>
            <a:r>
              <a:rPr lang="en-US" sz="5400" dirty="0">
                <a:solidFill>
                  <a:srgbClr val="7D0101"/>
                </a:solidFill>
                <a:latin typeface="Traditional Arabic" panose="02020603050405020304" pitchFamily="18" charset="-78"/>
                <a:cs typeface="Traditional Arabic" panose="02020603050405020304" pitchFamily="18" charset="-78"/>
              </a:rPr>
              <a:t> </a:t>
            </a:r>
            <a:r>
              <a:rPr lang="en-US" sz="5400" dirty="0" err="1" smtClean="0">
                <a:solidFill>
                  <a:srgbClr val="7D0101"/>
                </a:solidFill>
                <a:latin typeface="Traditional Arabic" panose="02020603050405020304" pitchFamily="18" charset="-78"/>
                <a:cs typeface="Traditional Arabic" panose="02020603050405020304" pitchFamily="18" charset="-78"/>
              </a:rPr>
              <a:t>والعالي</a:t>
            </a:r>
            <a:r>
              <a:rPr lang="en-US" sz="5400" dirty="0" smtClean="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يتم</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التسجيل</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في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التخصصات</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بناءا</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على</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درجات</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امتحان</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القبول</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الوطني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كما</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يكن</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التجسيل</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في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مؤسسات</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التعليم</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المهني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العليا</a:t>
            </a:r>
            <a:r>
              <a:rPr lang="en-US" sz="5400" dirty="0">
                <a:solidFill>
                  <a:srgbClr val="000000"/>
                </a:solidFill>
                <a:latin typeface="Traditional Arabic" panose="02020603050405020304" pitchFamily="18" charset="-78"/>
                <a:cs typeface="Traditional Arabic" panose="02020603050405020304" pitchFamily="18" charset="-78"/>
              </a:rPr>
              <a:t>.</a:t>
            </a:r>
          </a:p>
          <a:p>
            <a:pPr algn="ctr" rtl="1">
              <a:lnSpc>
                <a:spcPts val="5735"/>
              </a:lnSpc>
            </a:pPr>
            <a:r>
              <a:rPr lang="en-US" sz="5400" dirty="0" err="1">
                <a:solidFill>
                  <a:srgbClr val="000000"/>
                </a:solidFill>
                <a:latin typeface="Traditional Arabic" panose="02020603050405020304" pitchFamily="18" charset="-78"/>
                <a:cs typeface="Traditional Arabic" panose="02020603050405020304" pitchFamily="18" charset="-78"/>
              </a:rPr>
              <a:t>التعليم</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مجاني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في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هذه</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المرحلة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للطلبة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المحليين</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طلبة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دول</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الاتحاد</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الأوروبي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ودول</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المنطقة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الاقتصادية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الأوروبية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بينما</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الطلبة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الدوليين</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فيتوجب</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عليهم</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دفع</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رسوم</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سنوية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تختلف</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قيمتها</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باختلاف</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الجامعة</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والتخصص</a:t>
            </a:r>
            <a:r>
              <a:rPr lang="en-US" sz="5400" dirty="0">
                <a:solidFill>
                  <a:srgbClr val="000000"/>
                </a:solidFill>
                <a:latin typeface="Traditional Arabic" panose="02020603050405020304" pitchFamily="18" charset="-78"/>
                <a:cs typeface="Traditional Arabic" panose="02020603050405020304" pitchFamily="18" charset="-78"/>
              </a:rPr>
              <a:t>.</a:t>
            </a:r>
          </a:p>
          <a:p>
            <a:pPr algn="ctr" rtl="1">
              <a:lnSpc>
                <a:spcPts val="5735"/>
              </a:lnSpc>
            </a:pPr>
            <a:r>
              <a:rPr lang="en-US" sz="5400" dirty="0" err="1">
                <a:solidFill>
                  <a:srgbClr val="000000"/>
                </a:solidFill>
                <a:latin typeface="Traditional Arabic" panose="02020603050405020304" pitchFamily="18" charset="-78"/>
                <a:cs typeface="Traditional Arabic" panose="02020603050405020304" pitchFamily="18" charset="-78"/>
              </a:rPr>
              <a:t>تستمر</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التعليم</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في</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الليسانس</a:t>
            </a:r>
            <a:r>
              <a:rPr lang="en-US" sz="5400" dirty="0">
                <a:solidFill>
                  <a:srgbClr val="000000"/>
                </a:solidFill>
                <a:latin typeface="Traditional Arabic" panose="02020603050405020304" pitchFamily="18" charset="-78"/>
                <a:cs typeface="Traditional Arabic" panose="02020603050405020304" pitchFamily="18" charset="-78"/>
              </a:rPr>
              <a:t> 3 </a:t>
            </a:r>
            <a:r>
              <a:rPr lang="en-US" sz="5400" dirty="0" err="1">
                <a:solidFill>
                  <a:srgbClr val="000000"/>
                </a:solidFill>
                <a:latin typeface="Traditional Arabic" panose="02020603050405020304" pitchFamily="18" charset="-78"/>
                <a:cs typeface="Traditional Arabic" panose="02020603050405020304" pitchFamily="18" charset="-78"/>
              </a:rPr>
              <a:t>سنوات</a:t>
            </a:r>
            <a:endParaRPr lang="en-US" sz="5400" dirty="0">
              <a:solidFill>
                <a:srgbClr val="000000"/>
              </a:solidFill>
              <a:latin typeface="Traditional Arabic" panose="02020603050405020304" pitchFamily="18" charset="-78"/>
              <a:cs typeface="Traditional Arabic" panose="02020603050405020304" pitchFamily="18" charset="-78"/>
            </a:endParaRPr>
          </a:p>
          <a:p>
            <a:pPr algn="ctr" rtl="1">
              <a:lnSpc>
                <a:spcPts val="5735"/>
              </a:lnSpc>
            </a:pPr>
            <a:r>
              <a:rPr lang="en-US" sz="5400" dirty="0" err="1">
                <a:solidFill>
                  <a:srgbClr val="000000"/>
                </a:solidFill>
                <a:latin typeface="Traditional Arabic" panose="02020603050405020304" pitchFamily="18" charset="-78"/>
                <a:cs typeface="Traditional Arabic" panose="02020603050405020304" pitchFamily="18" charset="-78"/>
              </a:rPr>
              <a:t>سنتين</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err="1">
                <a:solidFill>
                  <a:srgbClr val="000000"/>
                </a:solidFill>
                <a:latin typeface="Traditional Arabic" panose="02020603050405020304" pitchFamily="18" charset="-78"/>
                <a:cs typeface="Traditional Arabic" panose="02020603050405020304" pitchFamily="18" charset="-78"/>
              </a:rPr>
              <a:t>للماستر</a:t>
            </a:r>
            <a:r>
              <a:rPr lang="en-US" sz="5400" dirty="0">
                <a:solidFill>
                  <a:srgbClr val="000000"/>
                </a:solidFill>
                <a:latin typeface="Traditional Arabic" panose="02020603050405020304" pitchFamily="18" charset="-78"/>
                <a:cs typeface="Traditional Arabic" panose="02020603050405020304" pitchFamily="18" charset="-78"/>
              </a:rPr>
              <a:t> </a:t>
            </a:r>
          </a:p>
          <a:p>
            <a:pPr algn="ctr" rtl="1">
              <a:lnSpc>
                <a:spcPts val="5735"/>
              </a:lnSpc>
            </a:pPr>
            <a:r>
              <a:rPr lang="en-US" sz="5400" dirty="0" err="1">
                <a:solidFill>
                  <a:srgbClr val="000000"/>
                </a:solidFill>
                <a:latin typeface="Traditional Arabic" panose="02020603050405020304" pitchFamily="18" charset="-78"/>
                <a:cs typeface="Traditional Arabic" panose="02020603050405020304" pitchFamily="18" charset="-78"/>
              </a:rPr>
              <a:t>والدكتوراه</a:t>
            </a:r>
            <a:r>
              <a:rPr lang="en-US" sz="5400" dirty="0">
                <a:solidFill>
                  <a:srgbClr val="000000"/>
                </a:solidFill>
                <a:latin typeface="Traditional Arabic" panose="02020603050405020304" pitchFamily="18" charset="-78"/>
                <a:cs typeface="Traditional Arabic" panose="02020603050405020304" pitchFamily="18" charset="-78"/>
              </a:rPr>
              <a:t> </a:t>
            </a:r>
            <a:r>
              <a:rPr lang="en-US" sz="5400" dirty="0" smtClean="0">
                <a:solidFill>
                  <a:srgbClr val="000000"/>
                </a:solidFill>
                <a:latin typeface="Traditional Arabic" panose="02020603050405020304" pitchFamily="18" charset="-78"/>
                <a:cs typeface="Traditional Arabic" panose="02020603050405020304" pitchFamily="18" charset="-78"/>
              </a:rPr>
              <a:t>من3 </a:t>
            </a:r>
            <a:r>
              <a:rPr lang="ar-DZ" sz="5400" dirty="0" smtClean="0">
                <a:solidFill>
                  <a:srgbClr val="000000"/>
                </a:solidFill>
                <a:latin typeface="Traditional Arabic" panose="02020603050405020304" pitchFamily="18" charset="-78"/>
                <a:cs typeface="Traditional Arabic" panose="02020603050405020304" pitchFamily="18" charset="-78"/>
              </a:rPr>
              <a:t> </a:t>
            </a:r>
            <a:r>
              <a:rPr lang="en-US" sz="5400" dirty="0" err="1" smtClean="0">
                <a:solidFill>
                  <a:srgbClr val="000000"/>
                </a:solidFill>
                <a:latin typeface="Traditional Arabic" panose="02020603050405020304" pitchFamily="18" charset="-78"/>
                <a:cs typeface="Traditional Arabic" panose="02020603050405020304" pitchFamily="18" charset="-78"/>
              </a:rPr>
              <a:t>إلى</a:t>
            </a:r>
            <a:r>
              <a:rPr lang="en-US" sz="5400" dirty="0" smtClean="0">
                <a:solidFill>
                  <a:srgbClr val="000000"/>
                </a:solidFill>
                <a:latin typeface="Traditional Arabic" panose="02020603050405020304" pitchFamily="18" charset="-78"/>
                <a:cs typeface="Traditional Arabic" panose="02020603050405020304" pitchFamily="18" charset="-78"/>
              </a:rPr>
              <a:t> </a:t>
            </a:r>
            <a:r>
              <a:rPr lang="en-US" sz="5400" dirty="0">
                <a:solidFill>
                  <a:srgbClr val="000000"/>
                </a:solidFill>
                <a:latin typeface="Traditional Arabic" panose="02020603050405020304" pitchFamily="18" charset="-78"/>
                <a:cs typeface="Traditional Arabic" panose="02020603050405020304" pitchFamily="18" charset="-78"/>
              </a:rPr>
              <a:t>4 </a:t>
            </a:r>
            <a:r>
              <a:rPr lang="en-US" sz="5400" dirty="0" err="1">
                <a:solidFill>
                  <a:srgbClr val="000000"/>
                </a:solidFill>
                <a:latin typeface="Traditional Arabic" panose="02020603050405020304" pitchFamily="18" charset="-78"/>
                <a:cs typeface="Traditional Arabic" panose="02020603050405020304" pitchFamily="18" charset="-78"/>
              </a:rPr>
              <a:t>سنوات</a:t>
            </a:r>
            <a:endParaRPr lang="en-US" sz="5400" dirty="0">
              <a:solidFill>
                <a:srgbClr val="000000"/>
              </a:solidFill>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293626" y="1684905"/>
            <a:ext cx="12455066" cy="2802390"/>
          </a:xfrm>
          <a:custGeom>
            <a:avLst/>
            <a:gdLst/>
            <a:ahLst/>
            <a:cxnLst/>
            <a:rect l="l" t="t" r="r" b="b"/>
            <a:pathLst>
              <a:path w="12455066" h="2802390">
                <a:moveTo>
                  <a:pt x="0" y="0"/>
                </a:moveTo>
                <a:lnTo>
                  <a:pt x="12455066" y="0"/>
                </a:lnTo>
                <a:lnTo>
                  <a:pt x="12455066" y="2802390"/>
                </a:lnTo>
                <a:lnTo>
                  <a:pt x="0" y="28023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70947" y="7986091"/>
            <a:ext cx="1915506" cy="2300909"/>
          </a:xfrm>
          <a:custGeom>
            <a:avLst/>
            <a:gdLst/>
            <a:ahLst/>
            <a:cxnLst/>
            <a:rect l="l" t="t" r="r" b="b"/>
            <a:pathLst>
              <a:path w="1915506" h="2300909">
                <a:moveTo>
                  <a:pt x="0" y="0"/>
                </a:moveTo>
                <a:lnTo>
                  <a:pt x="1915506" y="0"/>
                </a:lnTo>
                <a:lnTo>
                  <a:pt x="1915506" y="2300909"/>
                </a:lnTo>
                <a:lnTo>
                  <a:pt x="0" y="23009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1274133" y="3757784"/>
            <a:ext cx="11637135" cy="5834931"/>
          </a:xfrm>
          <a:prstGeom prst="rect">
            <a:avLst/>
          </a:prstGeom>
        </p:spPr>
        <p:txBody>
          <a:bodyPr lIns="0" tIns="0" rIns="0" bIns="0" rtlCol="0" anchor="t">
            <a:spAutoFit/>
          </a:bodyPr>
          <a:lstStyle/>
          <a:p>
            <a:pPr algn="ctr" rtl="1">
              <a:lnSpc>
                <a:spcPts val="6525"/>
              </a:lnSpc>
            </a:pPr>
            <a:r>
              <a:rPr lang="ar-DZ" sz="4800" dirty="0" smtClean="0">
                <a:solidFill>
                  <a:srgbClr val="000000"/>
                </a:solidFill>
                <a:latin typeface="Traditional Arabic" panose="02020603050405020304" pitchFamily="18" charset="-78"/>
                <a:cs typeface="Traditional Arabic" panose="02020603050405020304" pitchFamily="18" charset="-78"/>
              </a:rPr>
              <a:t>يعد النظام التعليمي الياباني أكثر الأنظمة التي تلفت انتباه المهتمين وغيرهم، ولقد سعت الدولة من خلال الإصلاحات الواسعة بعد الحرب العالمية الثانية  لإعادة توجيه مناهجها كتبها ومقرراتها خصوصا تلك التي تثير النزعات الحزبية والطائفية، وأتاحت الإصلاحات إقامة نظام تعليمي يعرف بـ 6-3-3-4، بحيث تمتد الدراسة في مرحلة الابتدائي لـ 6 سنوات تليها المتوسط بـ 3 سنوات و3 سنوات للثانوي وأخيرا 4 سنوات دراسة في مرحلة الجامعة</a:t>
            </a:r>
          </a:p>
          <a:p>
            <a:pPr algn="ctr" rtl="1">
              <a:lnSpc>
                <a:spcPts val="6525"/>
              </a:lnSpc>
            </a:pPr>
            <a:r>
              <a:rPr lang="ar-DZ" sz="4800" dirty="0" smtClean="0">
                <a:solidFill>
                  <a:srgbClr val="000000"/>
                </a:solidFill>
                <a:latin typeface="Traditional Arabic" panose="02020603050405020304" pitchFamily="18" charset="-78"/>
                <a:cs typeface="Traditional Arabic" panose="02020603050405020304" pitchFamily="18" charset="-78"/>
              </a:rPr>
              <a:t>وبعدها تم دمج مرحلة الابتدائي والمتوسط ليصبح تعليم أساسي إلزامي</a:t>
            </a:r>
          </a:p>
        </p:txBody>
      </p:sp>
      <p:sp>
        <p:nvSpPr>
          <p:cNvPr id="6" name="Freeform 6"/>
          <p:cNvSpPr/>
          <p:nvPr/>
        </p:nvSpPr>
        <p:spPr>
          <a:xfrm>
            <a:off x="11542663" y="9372393"/>
            <a:ext cx="2571791" cy="649288"/>
          </a:xfrm>
          <a:custGeom>
            <a:avLst/>
            <a:gdLst/>
            <a:ahLst/>
            <a:cxnLst/>
            <a:rect l="l" t="t" r="r" b="b"/>
            <a:pathLst>
              <a:path w="2597150" h="649288">
                <a:moveTo>
                  <a:pt x="0" y="0"/>
                </a:moveTo>
                <a:lnTo>
                  <a:pt x="2597150" y="0"/>
                </a:lnTo>
                <a:lnTo>
                  <a:pt x="2597150" y="649288"/>
                </a:lnTo>
                <a:lnTo>
                  <a:pt x="0" y="6492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TextBox 7"/>
          <p:cNvSpPr txBox="1"/>
          <p:nvPr/>
        </p:nvSpPr>
        <p:spPr>
          <a:xfrm>
            <a:off x="4267200" y="585218"/>
            <a:ext cx="11637135" cy="981038"/>
          </a:xfrm>
          <a:prstGeom prst="rect">
            <a:avLst/>
          </a:prstGeom>
        </p:spPr>
        <p:txBody>
          <a:bodyPr lIns="0" tIns="0" rIns="0" bIns="0" rtlCol="0" anchor="t">
            <a:spAutoFit/>
          </a:bodyPr>
          <a:lstStyle/>
          <a:p>
            <a:pPr algn="ctr" rtl="1">
              <a:lnSpc>
                <a:spcPts val="7040"/>
              </a:lnSpc>
            </a:pPr>
            <a:r>
              <a:rPr lang="en-US" sz="8000" dirty="0" err="1">
                <a:ln>
                  <a:solidFill>
                    <a:srgbClr val="00B050"/>
                  </a:solidFill>
                </a:ln>
                <a:solidFill>
                  <a:srgbClr val="00B050"/>
                </a:solidFill>
                <a:cs typeface="Childos Arabic Bold"/>
              </a:rPr>
              <a:t>نظام</a:t>
            </a:r>
            <a:r>
              <a:rPr lang="en-US" sz="8000" dirty="0">
                <a:ln>
                  <a:solidFill>
                    <a:srgbClr val="00B050"/>
                  </a:solidFill>
                </a:ln>
                <a:solidFill>
                  <a:srgbClr val="00B050"/>
                </a:solidFill>
                <a:cs typeface="Childos Arabic Bold"/>
              </a:rPr>
              <a:t> </a:t>
            </a:r>
            <a:r>
              <a:rPr lang="en-US" sz="8000" dirty="0" err="1">
                <a:ln>
                  <a:solidFill>
                    <a:srgbClr val="00B050"/>
                  </a:solidFill>
                </a:ln>
                <a:solidFill>
                  <a:srgbClr val="00B050"/>
                </a:solidFill>
                <a:cs typeface="Childos Arabic Bold"/>
              </a:rPr>
              <a:t>التعليم</a:t>
            </a:r>
            <a:r>
              <a:rPr lang="en-US" sz="8000" dirty="0">
                <a:ln>
                  <a:solidFill>
                    <a:srgbClr val="00B050"/>
                  </a:solidFill>
                </a:ln>
                <a:solidFill>
                  <a:srgbClr val="00B050"/>
                </a:solidFill>
                <a:cs typeface="Childos Arabic Bold"/>
              </a:rPr>
              <a:t> </a:t>
            </a:r>
            <a:r>
              <a:rPr lang="ar-DZ" sz="8000" dirty="0" smtClean="0">
                <a:ln>
                  <a:solidFill>
                    <a:srgbClr val="00B050"/>
                  </a:solidFill>
                </a:ln>
                <a:solidFill>
                  <a:srgbClr val="00B050"/>
                </a:solidFill>
                <a:cs typeface="Childos Arabic Bold"/>
              </a:rPr>
              <a:t>الياباني</a:t>
            </a:r>
            <a:endParaRPr lang="en-US" sz="8000" dirty="0">
              <a:ln>
                <a:solidFill>
                  <a:srgbClr val="00B050"/>
                </a:solidFill>
              </a:ln>
              <a:solidFill>
                <a:srgbClr val="00B050"/>
              </a:solidFill>
              <a:cs typeface="Childos Arabic Bold"/>
            </a:endParaRPr>
          </a:p>
        </p:txBody>
      </p:sp>
      <p:sp>
        <p:nvSpPr>
          <p:cNvPr id="8" name="TextBox 8"/>
          <p:cNvSpPr txBox="1"/>
          <p:nvPr/>
        </p:nvSpPr>
        <p:spPr>
          <a:xfrm>
            <a:off x="1702592" y="2027686"/>
            <a:ext cx="11637135" cy="990474"/>
          </a:xfrm>
          <a:prstGeom prst="rect">
            <a:avLst/>
          </a:prstGeom>
        </p:spPr>
        <p:txBody>
          <a:bodyPr lIns="0" tIns="0" rIns="0" bIns="0" rtlCol="0" anchor="t">
            <a:spAutoFit/>
          </a:bodyPr>
          <a:lstStyle/>
          <a:p>
            <a:pPr algn="ctr" rtl="1">
              <a:lnSpc>
                <a:spcPts val="6600"/>
              </a:lnSpc>
            </a:pPr>
            <a:r>
              <a:rPr lang="en-US" sz="7500" dirty="0" err="1">
                <a:solidFill>
                  <a:srgbClr val="7D0101"/>
                </a:solidFill>
                <a:cs typeface="Childos Arabic Bold"/>
              </a:rPr>
              <a:t>مقدمة</a:t>
            </a:r>
            <a:endParaRPr lang="en-US" sz="7500" dirty="0">
              <a:solidFill>
                <a:srgbClr val="7D0101"/>
              </a:solidFill>
              <a:cs typeface="Childos Arabic Bold"/>
            </a:endParaRPr>
          </a:p>
        </p:txBody>
      </p:sp>
    </p:spTree>
    <p:extLst>
      <p:ext uri="{BB962C8B-B14F-4D97-AF65-F5344CB8AC3E}">
        <p14:creationId xmlns:p14="http://schemas.microsoft.com/office/powerpoint/2010/main" val="378369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3585367" y="1403124"/>
            <a:ext cx="12455066" cy="2802390"/>
          </a:xfrm>
          <a:custGeom>
            <a:avLst/>
            <a:gdLst/>
            <a:ahLst/>
            <a:cxnLst/>
            <a:rect l="l" t="t" r="r" b="b"/>
            <a:pathLst>
              <a:path w="12455066" h="2802390">
                <a:moveTo>
                  <a:pt x="0" y="0"/>
                </a:moveTo>
                <a:lnTo>
                  <a:pt x="12455066" y="0"/>
                </a:lnTo>
                <a:lnTo>
                  <a:pt x="12455066" y="2802390"/>
                </a:lnTo>
                <a:lnTo>
                  <a:pt x="0" y="280239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6846896" y="3913276"/>
            <a:ext cx="4594208" cy="2639945"/>
            <a:chOff x="0" y="0"/>
            <a:chExt cx="1209997" cy="1240178"/>
          </a:xfrm>
        </p:grpSpPr>
        <p:sp>
          <p:nvSpPr>
            <p:cNvPr id="5" name="Freeform 5"/>
            <p:cNvSpPr/>
            <p:nvPr/>
          </p:nvSpPr>
          <p:spPr>
            <a:xfrm>
              <a:off x="0" y="0"/>
              <a:ext cx="1209997" cy="1240178"/>
            </a:xfrm>
            <a:custGeom>
              <a:avLst/>
              <a:gdLst/>
              <a:ahLst/>
              <a:cxnLst/>
              <a:rect l="l" t="t" r="r" b="b"/>
              <a:pathLst>
                <a:path w="1209997" h="1240178">
                  <a:moveTo>
                    <a:pt x="0" y="0"/>
                  </a:moveTo>
                  <a:lnTo>
                    <a:pt x="1209997" y="0"/>
                  </a:lnTo>
                  <a:lnTo>
                    <a:pt x="1209997" y="1240178"/>
                  </a:lnTo>
                  <a:lnTo>
                    <a:pt x="0" y="1240178"/>
                  </a:lnTo>
                  <a:close/>
                </a:path>
              </a:pathLst>
            </a:custGeom>
            <a:solidFill>
              <a:srgbClr val="D9D9D9"/>
            </a:solidFill>
          </p:spPr>
        </p:sp>
        <p:sp>
          <p:nvSpPr>
            <p:cNvPr id="6" name="TextBox 6"/>
            <p:cNvSpPr txBox="1"/>
            <p:nvPr/>
          </p:nvSpPr>
          <p:spPr>
            <a:xfrm>
              <a:off x="0" y="-38100"/>
              <a:ext cx="1209997" cy="1278278"/>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213577" y="3913276"/>
            <a:ext cx="4409331" cy="2639944"/>
            <a:chOff x="0" y="0"/>
            <a:chExt cx="1161305" cy="1240178"/>
          </a:xfrm>
        </p:grpSpPr>
        <p:sp>
          <p:nvSpPr>
            <p:cNvPr id="8" name="Freeform 8"/>
            <p:cNvSpPr/>
            <p:nvPr/>
          </p:nvSpPr>
          <p:spPr>
            <a:xfrm>
              <a:off x="0" y="0"/>
              <a:ext cx="1161305" cy="1240178"/>
            </a:xfrm>
            <a:custGeom>
              <a:avLst/>
              <a:gdLst/>
              <a:ahLst/>
              <a:cxnLst/>
              <a:rect l="l" t="t" r="r" b="b"/>
              <a:pathLst>
                <a:path w="1161305" h="1240178">
                  <a:moveTo>
                    <a:pt x="0" y="0"/>
                  </a:moveTo>
                  <a:lnTo>
                    <a:pt x="1161305" y="0"/>
                  </a:lnTo>
                  <a:lnTo>
                    <a:pt x="1161305" y="1240178"/>
                  </a:lnTo>
                  <a:lnTo>
                    <a:pt x="0" y="1240178"/>
                  </a:lnTo>
                  <a:close/>
                </a:path>
              </a:pathLst>
            </a:custGeom>
            <a:solidFill>
              <a:srgbClr val="D9D9D9"/>
            </a:solidFill>
          </p:spPr>
        </p:sp>
        <p:sp>
          <p:nvSpPr>
            <p:cNvPr id="9" name="TextBox 9"/>
            <p:cNvSpPr txBox="1"/>
            <p:nvPr/>
          </p:nvSpPr>
          <p:spPr>
            <a:xfrm>
              <a:off x="0" y="-38100"/>
              <a:ext cx="1161305" cy="1278278"/>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2665092" y="3720015"/>
            <a:ext cx="4751900" cy="2833206"/>
            <a:chOff x="0" y="-44160"/>
            <a:chExt cx="1251529" cy="847061"/>
          </a:xfrm>
        </p:grpSpPr>
        <p:sp>
          <p:nvSpPr>
            <p:cNvPr id="11" name="Freeform 11"/>
            <p:cNvSpPr/>
            <p:nvPr/>
          </p:nvSpPr>
          <p:spPr>
            <a:xfrm>
              <a:off x="41532" y="-44160"/>
              <a:ext cx="1209997" cy="847061"/>
            </a:xfrm>
            <a:custGeom>
              <a:avLst/>
              <a:gdLst/>
              <a:ahLst/>
              <a:cxnLst/>
              <a:rect l="l" t="t" r="r" b="b"/>
              <a:pathLst>
                <a:path w="1209997" h="1246918">
                  <a:moveTo>
                    <a:pt x="0" y="0"/>
                  </a:moveTo>
                  <a:lnTo>
                    <a:pt x="1209997" y="0"/>
                  </a:lnTo>
                  <a:lnTo>
                    <a:pt x="1209997" y="1246918"/>
                  </a:lnTo>
                  <a:lnTo>
                    <a:pt x="0" y="1246918"/>
                  </a:lnTo>
                  <a:close/>
                </a:path>
              </a:pathLst>
            </a:custGeom>
            <a:solidFill>
              <a:srgbClr val="D9D9D9"/>
            </a:solidFill>
          </p:spPr>
        </p:sp>
        <p:sp>
          <p:nvSpPr>
            <p:cNvPr id="12" name="TextBox 12"/>
            <p:cNvSpPr txBox="1"/>
            <p:nvPr/>
          </p:nvSpPr>
          <p:spPr>
            <a:xfrm>
              <a:off x="0" y="-38100"/>
              <a:ext cx="1209997" cy="589610"/>
            </a:xfrm>
            <a:prstGeom prst="rect">
              <a:avLst/>
            </a:prstGeom>
          </p:spPr>
          <p:txBody>
            <a:bodyPr lIns="50800" tIns="50800" rIns="50800" bIns="50800" rtlCol="0" anchor="ctr"/>
            <a:lstStyle/>
            <a:p>
              <a:pPr algn="ctr">
                <a:lnSpc>
                  <a:spcPts val="2659"/>
                </a:lnSpc>
                <a:spcBef>
                  <a:spcPct val="0"/>
                </a:spcBef>
              </a:pPr>
              <a:r>
                <a:rPr lang="en-US" sz="1899" dirty="0">
                  <a:solidFill>
                    <a:srgbClr val="FFFFFF"/>
                  </a:solidFill>
                  <a:latin typeface="Canva Sans"/>
                </a:rPr>
                <a:t>0</a:t>
              </a:r>
            </a:p>
          </p:txBody>
        </p:sp>
      </p:grpSp>
      <p:sp>
        <p:nvSpPr>
          <p:cNvPr id="13" name="Freeform 13"/>
          <p:cNvSpPr/>
          <p:nvPr/>
        </p:nvSpPr>
        <p:spPr>
          <a:xfrm>
            <a:off x="-1211371" y="75120"/>
            <a:ext cx="4849896" cy="2945209"/>
          </a:xfrm>
          <a:custGeom>
            <a:avLst/>
            <a:gdLst/>
            <a:ahLst/>
            <a:cxnLst/>
            <a:rect l="l" t="t" r="r" b="b"/>
            <a:pathLst>
              <a:path w="4849896" h="2945209">
                <a:moveTo>
                  <a:pt x="0" y="0"/>
                </a:moveTo>
                <a:lnTo>
                  <a:pt x="4849896" y="0"/>
                </a:lnTo>
                <a:lnTo>
                  <a:pt x="4849896" y="2945210"/>
                </a:lnTo>
                <a:lnTo>
                  <a:pt x="0" y="29452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16367074" y="322022"/>
            <a:ext cx="1327411" cy="1594488"/>
          </a:xfrm>
          <a:custGeom>
            <a:avLst/>
            <a:gdLst/>
            <a:ahLst/>
            <a:cxnLst/>
            <a:rect l="l" t="t" r="r" b="b"/>
            <a:pathLst>
              <a:path w="1327411" h="1594488">
                <a:moveTo>
                  <a:pt x="0" y="0"/>
                </a:moveTo>
                <a:lnTo>
                  <a:pt x="1327411" y="0"/>
                </a:lnTo>
                <a:lnTo>
                  <a:pt x="1327411" y="1594487"/>
                </a:lnTo>
                <a:lnTo>
                  <a:pt x="0" y="15944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4468311" y="1833203"/>
            <a:ext cx="9351377" cy="909480"/>
          </a:xfrm>
          <a:prstGeom prst="rect">
            <a:avLst/>
          </a:prstGeom>
        </p:spPr>
        <p:txBody>
          <a:bodyPr lIns="0" tIns="0" rIns="0" bIns="0" rtlCol="0" anchor="t">
            <a:spAutoFit/>
          </a:bodyPr>
          <a:lstStyle/>
          <a:p>
            <a:pPr algn="ctr" rtl="1">
              <a:lnSpc>
                <a:spcPts val="6503"/>
              </a:lnSpc>
            </a:pPr>
            <a:r>
              <a:rPr lang="ar-DZ" sz="7390" dirty="0" smtClean="0">
                <a:ln>
                  <a:solidFill>
                    <a:srgbClr val="00B050"/>
                  </a:solidFill>
                </a:ln>
                <a:solidFill>
                  <a:srgbClr val="00B050"/>
                </a:solidFill>
                <a:cs typeface="Childos Arabic Bold"/>
              </a:rPr>
              <a:t>أهداف التعليم</a:t>
            </a:r>
            <a:endParaRPr lang="en-US" sz="7390" dirty="0">
              <a:ln>
                <a:solidFill>
                  <a:srgbClr val="00B050"/>
                </a:solidFill>
              </a:ln>
              <a:solidFill>
                <a:srgbClr val="00B050"/>
              </a:solidFill>
              <a:cs typeface="Childos Arabic Bold"/>
            </a:endParaRPr>
          </a:p>
        </p:txBody>
      </p:sp>
      <p:sp>
        <p:nvSpPr>
          <p:cNvPr id="16" name="TextBox 16"/>
          <p:cNvSpPr txBox="1"/>
          <p:nvPr/>
        </p:nvSpPr>
        <p:spPr>
          <a:xfrm>
            <a:off x="14293296" y="3623521"/>
            <a:ext cx="1337800" cy="709302"/>
          </a:xfrm>
          <a:prstGeom prst="rect">
            <a:avLst/>
          </a:prstGeom>
        </p:spPr>
        <p:txBody>
          <a:bodyPr lIns="0" tIns="0" rIns="0" bIns="0" rtlCol="0" anchor="t">
            <a:spAutoFit/>
          </a:bodyPr>
          <a:lstStyle/>
          <a:p>
            <a:pPr algn="ctr">
              <a:lnSpc>
                <a:spcPts val="5153"/>
              </a:lnSpc>
            </a:pPr>
            <a:r>
              <a:rPr lang="en-US" sz="5855" dirty="0">
                <a:solidFill>
                  <a:srgbClr val="2B1B10"/>
                </a:solidFill>
                <a:latin typeface="La Lou"/>
              </a:rPr>
              <a:t>01</a:t>
            </a:r>
          </a:p>
        </p:txBody>
      </p:sp>
      <p:sp>
        <p:nvSpPr>
          <p:cNvPr id="17" name="TextBox 17"/>
          <p:cNvSpPr txBox="1"/>
          <p:nvPr/>
        </p:nvSpPr>
        <p:spPr>
          <a:xfrm>
            <a:off x="8475100" y="3649112"/>
            <a:ext cx="1337800" cy="709302"/>
          </a:xfrm>
          <a:prstGeom prst="rect">
            <a:avLst/>
          </a:prstGeom>
        </p:spPr>
        <p:txBody>
          <a:bodyPr lIns="0" tIns="0" rIns="0" bIns="0" rtlCol="0" anchor="t">
            <a:spAutoFit/>
          </a:bodyPr>
          <a:lstStyle/>
          <a:p>
            <a:pPr algn="ctr">
              <a:lnSpc>
                <a:spcPts val="5153"/>
              </a:lnSpc>
            </a:pPr>
            <a:r>
              <a:rPr lang="en-US" sz="5855" dirty="0">
                <a:solidFill>
                  <a:srgbClr val="2B1B10"/>
                </a:solidFill>
                <a:latin typeface="La Lou"/>
              </a:rPr>
              <a:t>02</a:t>
            </a:r>
          </a:p>
        </p:txBody>
      </p:sp>
      <p:sp>
        <p:nvSpPr>
          <p:cNvPr id="18" name="TextBox 18"/>
          <p:cNvSpPr txBox="1"/>
          <p:nvPr/>
        </p:nvSpPr>
        <p:spPr>
          <a:xfrm>
            <a:off x="2749343" y="3623521"/>
            <a:ext cx="1337800" cy="709302"/>
          </a:xfrm>
          <a:prstGeom prst="rect">
            <a:avLst/>
          </a:prstGeom>
        </p:spPr>
        <p:txBody>
          <a:bodyPr lIns="0" tIns="0" rIns="0" bIns="0" rtlCol="0" anchor="t">
            <a:spAutoFit/>
          </a:bodyPr>
          <a:lstStyle/>
          <a:p>
            <a:pPr algn="ctr">
              <a:lnSpc>
                <a:spcPts val="5153"/>
              </a:lnSpc>
            </a:pPr>
            <a:r>
              <a:rPr lang="en-US" sz="5855">
                <a:solidFill>
                  <a:srgbClr val="2B1B10"/>
                </a:solidFill>
                <a:latin typeface="La Lou"/>
              </a:rPr>
              <a:t>03</a:t>
            </a:r>
          </a:p>
        </p:txBody>
      </p:sp>
      <p:sp>
        <p:nvSpPr>
          <p:cNvPr id="19" name="TextBox 19"/>
          <p:cNvSpPr txBox="1"/>
          <p:nvPr/>
        </p:nvSpPr>
        <p:spPr>
          <a:xfrm>
            <a:off x="7251751" y="4295081"/>
            <a:ext cx="3784498" cy="1846659"/>
          </a:xfrm>
          <a:prstGeom prst="rect">
            <a:avLst/>
          </a:prstGeom>
        </p:spPr>
        <p:txBody>
          <a:bodyPr lIns="0" tIns="0" rIns="0" bIns="0" rtlCol="0" anchor="t">
            <a:spAutoFit/>
          </a:bodyPr>
          <a:lstStyle/>
          <a:p>
            <a:pPr algn="ctr" rtl="1">
              <a:lnSpc>
                <a:spcPts val="4838"/>
              </a:lnSpc>
            </a:pPr>
            <a:r>
              <a:rPr lang="ar-DZ" sz="4000" b="1" dirty="0" smtClean="0">
                <a:solidFill>
                  <a:srgbClr val="000000"/>
                </a:solidFill>
                <a:latin typeface="Traditional Arabic" panose="02020603050405020304" pitchFamily="18" charset="-78"/>
                <a:cs typeface="Traditional Arabic" panose="02020603050405020304" pitchFamily="18" charset="-78"/>
              </a:rPr>
              <a:t>دعم التعليم المهني ومساعدة الشباب على اعداد الخطط المهنية</a:t>
            </a:r>
            <a:endParaRPr lang="en-US" sz="4000" b="1" dirty="0">
              <a:solidFill>
                <a:srgbClr val="000000"/>
              </a:solidFill>
              <a:latin typeface="Traditional Arabic" panose="02020603050405020304" pitchFamily="18" charset="-78"/>
              <a:cs typeface="Traditional Arabic" panose="02020603050405020304" pitchFamily="18" charset="-78"/>
            </a:endParaRPr>
          </a:p>
        </p:txBody>
      </p:sp>
      <p:sp>
        <p:nvSpPr>
          <p:cNvPr id="20" name="TextBox 20"/>
          <p:cNvSpPr txBox="1"/>
          <p:nvPr/>
        </p:nvSpPr>
        <p:spPr>
          <a:xfrm>
            <a:off x="1433623" y="4473987"/>
            <a:ext cx="3784498" cy="1231106"/>
          </a:xfrm>
          <a:prstGeom prst="rect">
            <a:avLst/>
          </a:prstGeom>
        </p:spPr>
        <p:txBody>
          <a:bodyPr lIns="0" tIns="0" rIns="0" bIns="0" rtlCol="0" anchor="t">
            <a:spAutoFit/>
          </a:bodyPr>
          <a:lstStyle/>
          <a:p>
            <a:pPr algn="ctr" rtl="1">
              <a:lnSpc>
                <a:spcPts val="4809"/>
              </a:lnSpc>
            </a:pPr>
            <a:r>
              <a:rPr lang="ar-DZ" sz="4000" b="1" dirty="0" smtClean="0">
                <a:solidFill>
                  <a:srgbClr val="000000"/>
                </a:solidFill>
                <a:latin typeface="Traditional Arabic" panose="02020603050405020304" pitchFamily="18" charset="-78"/>
                <a:cs typeface="Traditional Arabic" panose="02020603050405020304" pitchFamily="18" charset="-78"/>
              </a:rPr>
              <a:t>تنمية الموارد البشرية في ضوء التحديات</a:t>
            </a:r>
            <a:endParaRPr lang="en-US" sz="4000" b="1" dirty="0">
              <a:solidFill>
                <a:srgbClr val="000000"/>
              </a:solidFill>
              <a:latin typeface="Traditional Arabic" panose="02020603050405020304" pitchFamily="18" charset="-78"/>
              <a:cs typeface="Traditional Arabic" panose="02020603050405020304" pitchFamily="18" charset="-78"/>
            </a:endParaRPr>
          </a:p>
        </p:txBody>
      </p:sp>
      <p:sp>
        <p:nvSpPr>
          <p:cNvPr id="21" name="TextBox 21"/>
          <p:cNvSpPr txBox="1"/>
          <p:nvPr/>
        </p:nvSpPr>
        <p:spPr>
          <a:xfrm>
            <a:off x="13069947" y="4473987"/>
            <a:ext cx="3784498" cy="1246495"/>
          </a:xfrm>
          <a:prstGeom prst="rect">
            <a:avLst/>
          </a:prstGeom>
        </p:spPr>
        <p:txBody>
          <a:bodyPr lIns="0" tIns="0" rIns="0" bIns="0" rtlCol="0" anchor="t">
            <a:spAutoFit/>
          </a:bodyPr>
          <a:lstStyle/>
          <a:p>
            <a:pPr algn="ctr" rtl="1">
              <a:lnSpc>
                <a:spcPts val="4756"/>
              </a:lnSpc>
            </a:pPr>
            <a:r>
              <a:rPr lang="ar-DZ" sz="4400" b="1" dirty="0" smtClean="0">
                <a:latin typeface="Traditional Arabic" panose="02020603050405020304" pitchFamily="18" charset="-78"/>
                <a:cs typeface="Traditional Arabic" panose="02020603050405020304" pitchFamily="18" charset="-78"/>
              </a:rPr>
              <a:t>اعداد نشء صالح  بالتعاون مع البيت</a:t>
            </a:r>
            <a:endParaRPr lang="en-US" sz="4400" b="1" dirty="0">
              <a:latin typeface="Traditional Arabic" panose="02020603050405020304" pitchFamily="18" charset="-78"/>
              <a:cs typeface="Traditional Arabic" panose="02020603050405020304" pitchFamily="18" charset="-78"/>
            </a:endParaRPr>
          </a:p>
        </p:txBody>
      </p:sp>
      <p:grpSp>
        <p:nvGrpSpPr>
          <p:cNvPr id="22" name="Group 10"/>
          <p:cNvGrpSpPr/>
          <p:nvPr/>
        </p:nvGrpSpPr>
        <p:grpSpPr>
          <a:xfrm>
            <a:off x="12725400" y="6890300"/>
            <a:ext cx="4751900" cy="2833206"/>
            <a:chOff x="0" y="-44160"/>
            <a:chExt cx="1251529" cy="847061"/>
          </a:xfrm>
        </p:grpSpPr>
        <p:sp>
          <p:nvSpPr>
            <p:cNvPr id="23" name="Freeform 11"/>
            <p:cNvSpPr/>
            <p:nvPr/>
          </p:nvSpPr>
          <p:spPr>
            <a:xfrm>
              <a:off x="41532" y="-44160"/>
              <a:ext cx="1209997" cy="847061"/>
            </a:xfrm>
            <a:custGeom>
              <a:avLst/>
              <a:gdLst/>
              <a:ahLst/>
              <a:cxnLst/>
              <a:rect l="l" t="t" r="r" b="b"/>
              <a:pathLst>
                <a:path w="1209997" h="1246918">
                  <a:moveTo>
                    <a:pt x="0" y="0"/>
                  </a:moveTo>
                  <a:lnTo>
                    <a:pt x="1209997" y="0"/>
                  </a:lnTo>
                  <a:lnTo>
                    <a:pt x="1209997" y="1246918"/>
                  </a:lnTo>
                  <a:lnTo>
                    <a:pt x="0" y="1246918"/>
                  </a:lnTo>
                  <a:close/>
                </a:path>
              </a:pathLst>
            </a:custGeom>
            <a:solidFill>
              <a:srgbClr val="D9D9D9"/>
            </a:solidFill>
          </p:spPr>
        </p:sp>
        <p:sp>
          <p:nvSpPr>
            <p:cNvPr id="24" name="TextBox 12"/>
            <p:cNvSpPr txBox="1"/>
            <p:nvPr/>
          </p:nvSpPr>
          <p:spPr>
            <a:xfrm>
              <a:off x="0" y="-38100"/>
              <a:ext cx="1209997" cy="589610"/>
            </a:xfrm>
            <a:prstGeom prst="rect">
              <a:avLst/>
            </a:prstGeom>
          </p:spPr>
          <p:txBody>
            <a:bodyPr lIns="50800" tIns="50800" rIns="50800" bIns="50800" rtlCol="0" anchor="ctr"/>
            <a:lstStyle/>
            <a:p>
              <a:pPr algn="ctr">
                <a:lnSpc>
                  <a:spcPts val="2659"/>
                </a:lnSpc>
                <a:spcBef>
                  <a:spcPct val="0"/>
                </a:spcBef>
              </a:pPr>
              <a:r>
                <a:rPr lang="en-US" sz="1899" dirty="0">
                  <a:solidFill>
                    <a:srgbClr val="FFFFFF"/>
                  </a:solidFill>
                  <a:latin typeface="Canva Sans"/>
                </a:rPr>
                <a:t>0</a:t>
              </a:r>
            </a:p>
          </p:txBody>
        </p:sp>
      </p:grpSp>
      <p:sp>
        <p:nvSpPr>
          <p:cNvPr id="25" name="TextBox 16"/>
          <p:cNvSpPr txBox="1"/>
          <p:nvPr/>
        </p:nvSpPr>
        <p:spPr>
          <a:xfrm>
            <a:off x="14482149" y="6555596"/>
            <a:ext cx="1337800" cy="708464"/>
          </a:xfrm>
          <a:prstGeom prst="rect">
            <a:avLst/>
          </a:prstGeom>
        </p:spPr>
        <p:txBody>
          <a:bodyPr lIns="0" tIns="0" rIns="0" bIns="0" rtlCol="0" anchor="t">
            <a:spAutoFit/>
          </a:bodyPr>
          <a:lstStyle/>
          <a:p>
            <a:pPr algn="ctr">
              <a:lnSpc>
                <a:spcPts val="5153"/>
              </a:lnSpc>
            </a:pPr>
            <a:r>
              <a:rPr lang="en-US" sz="6000" dirty="0" smtClean="0">
                <a:solidFill>
                  <a:srgbClr val="2B1B10"/>
                </a:solidFill>
                <a:latin typeface="La Lou"/>
              </a:rPr>
              <a:t>04</a:t>
            </a:r>
            <a:endParaRPr lang="en-US" sz="5855" b="1" dirty="0">
              <a:solidFill>
                <a:srgbClr val="2B1B10"/>
              </a:solidFill>
              <a:latin typeface="Aldhabi" panose="01000000000000000000" pitchFamily="2" charset="-78"/>
              <a:cs typeface="Aldhabi" panose="01000000000000000000" pitchFamily="2" charset="-78"/>
            </a:endParaRPr>
          </a:p>
        </p:txBody>
      </p:sp>
      <p:sp>
        <p:nvSpPr>
          <p:cNvPr id="26" name="TextBox 21"/>
          <p:cNvSpPr txBox="1"/>
          <p:nvPr/>
        </p:nvSpPr>
        <p:spPr>
          <a:xfrm>
            <a:off x="13287947" y="8022448"/>
            <a:ext cx="3784498" cy="630942"/>
          </a:xfrm>
          <a:prstGeom prst="rect">
            <a:avLst/>
          </a:prstGeom>
        </p:spPr>
        <p:txBody>
          <a:bodyPr lIns="0" tIns="0" rIns="0" bIns="0" rtlCol="0" anchor="t">
            <a:spAutoFit/>
          </a:bodyPr>
          <a:lstStyle/>
          <a:p>
            <a:pPr algn="ctr" rtl="1">
              <a:lnSpc>
                <a:spcPts val="4756"/>
              </a:lnSpc>
            </a:pPr>
            <a:r>
              <a:rPr lang="ar-DZ" sz="4400" b="1" dirty="0" smtClean="0">
                <a:latin typeface="Traditional Arabic" panose="02020603050405020304" pitchFamily="18" charset="-78"/>
                <a:cs typeface="Traditional Arabic" panose="02020603050405020304" pitchFamily="18" charset="-78"/>
              </a:rPr>
              <a:t>تعزيز التعاون الدولي</a:t>
            </a:r>
            <a:endParaRPr lang="en-US" sz="4400" b="1" dirty="0">
              <a:latin typeface="Traditional Arabic" panose="02020603050405020304" pitchFamily="18" charset="-78"/>
              <a:cs typeface="Traditional Arabic" panose="02020603050405020304" pitchFamily="18" charset="-78"/>
            </a:endParaRPr>
          </a:p>
        </p:txBody>
      </p:sp>
      <p:grpSp>
        <p:nvGrpSpPr>
          <p:cNvPr id="27" name="Group 4"/>
          <p:cNvGrpSpPr/>
          <p:nvPr/>
        </p:nvGrpSpPr>
        <p:grpSpPr>
          <a:xfrm>
            <a:off x="6985152" y="7058498"/>
            <a:ext cx="4594208" cy="2639945"/>
            <a:chOff x="0" y="0"/>
            <a:chExt cx="1209997" cy="1240178"/>
          </a:xfrm>
        </p:grpSpPr>
        <p:sp>
          <p:nvSpPr>
            <p:cNvPr id="28" name="Freeform 5"/>
            <p:cNvSpPr/>
            <p:nvPr/>
          </p:nvSpPr>
          <p:spPr>
            <a:xfrm>
              <a:off x="0" y="0"/>
              <a:ext cx="1209997" cy="1240178"/>
            </a:xfrm>
            <a:custGeom>
              <a:avLst/>
              <a:gdLst/>
              <a:ahLst/>
              <a:cxnLst/>
              <a:rect l="l" t="t" r="r" b="b"/>
              <a:pathLst>
                <a:path w="1209997" h="1240178">
                  <a:moveTo>
                    <a:pt x="0" y="0"/>
                  </a:moveTo>
                  <a:lnTo>
                    <a:pt x="1209997" y="0"/>
                  </a:lnTo>
                  <a:lnTo>
                    <a:pt x="1209997" y="1240178"/>
                  </a:lnTo>
                  <a:lnTo>
                    <a:pt x="0" y="1240178"/>
                  </a:lnTo>
                  <a:close/>
                </a:path>
              </a:pathLst>
            </a:custGeom>
            <a:solidFill>
              <a:srgbClr val="D9D9D9"/>
            </a:solidFill>
          </p:spPr>
        </p:sp>
        <p:sp>
          <p:nvSpPr>
            <p:cNvPr id="29" name="TextBox 6"/>
            <p:cNvSpPr txBox="1"/>
            <p:nvPr/>
          </p:nvSpPr>
          <p:spPr>
            <a:xfrm>
              <a:off x="0" y="-38100"/>
              <a:ext cx="1209997" cy="1278278"/>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17"/>
          <p:cNvSpPr txBox="1"/>
          <p:nvPr/>
        </p:nvSpPr>
        <p:spPr>
          <a:xfrm>
            <a:off x="8567208" y="6796199"/>
            <a:ext cx="1337800" cy="709302"/>
          </a:xfrm>
          <a:prstGeom prst="rect">
            <a:avLst/>
          </a:prstGeom>
        </p:spPr>
        <p:txBody>
          <a:bodyPr lIns="0" tIns="0" rIns="0" bIns="0" rtlCol="0" anchor="t">
            <a:spAutoFit/>
          </a:bodyPr>
          <a:lstStyle/>
          <a:p>
            <a:pPr algn="ctr">
              <a:lnSpc>
                <a:spcPts val="5153"/>
              </a:lnSpc>
            </a:pPr>
            <a:r>
              <a:rPr lang="en-US" sz="5855" dirty="0" smtClean="0">
                <a:solidFill>
                  <a:srgbClr val="2B1B10"/>
                </a:solidFill>
                <a:latin typeface="La Lou"/>
              </a:rPr>
              <a:t>05</a:t>
            </a:r>
            <a:endParaRPr lang="en-US" sz="5855" dirty="0">
              <a:solidFill>
                <a:srgbClr val="2B1B10"/>
              </a:solidFill>
              <a:latin typeface="La Lou"/>
            </a:endParaRPr>
          </a:p>
        </p:txBody>
      </p:sp>
      <p:sp>
        <p:nvSpPr>
          <p:cNvPr id="31" name="TextBox 19"/>
          <p:cNvSpPr txBox="1"/>
          <p:nvPr/>
        </p:nvSpPr>
        <p:spPr>
          <a:xfrm>
            <a:off x="7343859" y="7961265"/>
            <a:ext cx="3784498" cy="615553"/>
          </a:xfrm>
          <a:prstGeom prst="rect">
            <a:avLst/>
          </a:prstGeom>
        </p:spPr>
        <p:txBody>
          <a:bodyPr lIns="0" tIns="0" rIns="0" bIns="0" rtlCol="0" anchor="t">
            <a:spAutoFit/>
          </a:bodyPr>
          <a:lstStyle/>
          <a:p>
            <a:pPr algn="ctr" rtl="1">
              <a:lnSpc>
                <a:spcPts val="4838"/>
              </a:lnSpc>
            </a:pPr>
            <a:r>
              <a:rPr lang="ar-DZ" sz="4000" b="1" dirty="0" smtClean="0">
                <a:solidFill>
                  <a:srgbClr val="000000"/>
                </a:solidFill>
                <a:latin typeface="Traditional Arabic" panose="02020603050405020304" pitchFamily="18" charset="-78"/>
                <a:cs typeface="Traditional Arabic" panose="02020603050405020304" pitchFamily="18" charset="-78"/>
              </a:rPr>
              <a:t>تعزيز الثقافة المحلية</a:t>
            </a:r>
            <a:endParaRPr lang="en-US" sz="4000" b="1" dirty="0">
              <a:solidFill>
                <a:srgbClr val="000000"/>
              </a:solidFill>
              <a:latin typeface="Traditional Arabic" panose="02020603050405020304" pitchFamily="18" charset="-78"/>
              <a:cs typeface="Traditional Arabic" panose="02020603050405020304" pitchFamily="18" charset="-78"/>
            </a:endParaRPr>
          </a:p>
        </p:txBody>
      </p:sp>
      <p:grpSp>
        <p:nvGrpSpPr>
          <p:cNvPr id="32" name="Group 7"/>
          <p:cNvGrpSpPr/>
          <p:nvPr/>
        </p:nvGrpSpPr>
        <p:grpSpPr>
          <a:xfrm>
            <a:off x="1379560" y="7201336"/>
            <a:ext cx="4409331" cy="2639944"/>
            <a:chOff x="0" y="0"/>
            <a:chExt cx="1161305" cy="1240178"/>
          </a:xfrm>
        </p:grpSpPr>
        <p:sp>
          <p:nvSpPr>
            <p:cNvPr id="33" name="Freeform 8"/>
            <p:cNvSpPr/>
            <p:nvPr/>
          </p:nvSpPr>
          <p:spPr>
            <a:xfrm>
              <a:off x="0" y="0"/>
              <a:ext cx="1161305" cy="1240178"/>
            </a:xfrm>
            <a:custGeom>
              <a:avLst/>
              <a:gdLst/>
              <a:ahLst/>
              <a:cxnLst/>
              <a:rect l="l" t="t" r="r" b="b"/>
              <a:pathLst>
                <a:path w="1161305" h="1240178">
                  <a:moveTo>
                    <a:pt x="0" y="0"/>
                  </a:moveTo>
                  <a:lnTo>
                    <a:pt x="1161305" y="0"/>
                  </a:lnTo>
                  <a:lnTo>
                    <a:pt x="1161305" y="1240178"/>
                  </a:lnTo>
                  <a:lnTo>
                    <a:pt x="0" y="1240178"/>
                  </a:lnTo>
                  <a:close/>
                </a:path>
              </a:pathLst>
            </a:custGeom>
            <a:solidFill>
              <a:srgbClr val="D9D9D9"/>
            </a:solidFill>
          </p:spPr>
        </p:sp>
        <p:sp>
          <p:nvSpPr>
            <p:cNvPr id="34" name="TextBox 9"/>
            <p:cNvSpPr txBox="1"/>
            <p:nvPr/>
          </p:nvSpPr>
          <p:spPr>
            <a:xfrm>
              <a:off x="0" y="-38100"/>
              <a:ext cx="1161305" cy="1278278"/>
            </a:xfrm>
            <a:prstGeom prst="rect">
              <a:avLst/>
            </a:prstGeom>
          </p:spPr>
          <p:txBody>
            <a:bodyPr lIns="50800" tIns="50800" rIns="50800" bIns="50800" rtlCol="0" anchor="ctr"/>
            <a:lstStyle/>
            <a:p>
              <a:pPr algn="ctr">
                <a:lnSpc>
                  <a:spcPts val="2659"/>
                </a:lnSpc>
                <a:spcBef>
                  <a:spcPct val="0"/>
                </a:spcBef>
              </a:pPr>
              <a:endParaRPr/>
            </a:p>
          </p:txBody>
        </p:sp>
      </p:grpSp>
      <p:sp>
        <p:nvSpPr>
          <p:cNvPr id="35" name="TextBox 18"/>
          <p:cNvSpPr txBox="1"/>
          <p:nvPr/>
        </p:nvSpPr>
        <p:spPr>
          <a:xfrm>
            <a:off x="2915326" y="6911581"/>
            <a:ext cx="1337800" cy="709302"/>
          </a:xfrm>
          <a:prstGeom prst="rect">
            <a:avLst/>
          </a:prstGeom>
        </p:spPr>
        <p:txBody>
          <a:bodyPr lIns="0" tIns="0" rIns="0" bIns="0" rtlCol="0" anchor="t">
            <a:spAutoFit/>
          </a:bodyPr>
          <a:lstStyle/>
          <a:p>
            <a:pPr algn="ctr">
              <a:lnSpc>
                <a:spcPts val="5153"/>
              </a:lnSpc>
            </a:pPr>
            <a:r>
              <a:rPr lang="en-US" sz="5855" dirty="0" smtClean="0">
                <a:solidFill>
                  <a:srgbClr val="2B1B10"/>
                </a:solidFill>
                <a:latin typeface="La Lou"/>
              </a:rPr>
              <a:t>06</a:t>
            </a:r>
            <a:endParaRPr lang="en-US" sz="5855" dirty="0">
              <a:solidFill>
                <a:srgbClr val="2B1B10"/>
              </a:solidFill>
              <a:latin typeface="La Lou"/>
            </a:endParaRPr>
          </a:p>
        </p:txBody>
      </p:sp>
      <p:sp>
        <p:nvSpPr>
          <p:cNvPr id="36" name="TextBox 20"/>
          <p:cNvSpPr txBox="1"/>
          <p:nvPr/>
        </p:nvSpPr>
        <p:spPr>
          <a:xfrm>
            <a:off x="1691976" y="7865203"/>
            <a:ext cx="3784498" cy="1231106"/>
          </a:xfrm>
          <a:prstGeom prst="rect">
            <a:avLst/>
          </a:prstGeom>
        </p:spPr>
        <p:txBody>
          <a:bodyPr lIns="0" tIns="0" rIns="0" bIns="0" rtlCol="0" anchor="t">
            <a:spAutoFit/>
          </a:bodyPr>
          <a:lstStyle/>
          <a:p>
            <a:pPr algn="ctr" rtl="1">
              <a:lnSpc>
                <a:spcPts val="4809"/>
              </a:lnSpc>
            </a:pPr>
            <a:r>
              <a:rPr lang="ar-DZ" sz="4000" b="1" dirty="0" smtClean="0">
                <a:solidFill>
                  <a:srgbClr val="000000"/>
                </a:solidFill>
                <a:latin typeface="Traditional Arabic" panose="02020603050405020304" pitchFamily="18" charset="-78"/>
                <a:cs typeface="Traditional Arabic" panose="02020603050405020304" pitchFamily="18" charset="-78"/>
              </a:rPr>
              <a:t>الارتقاء بأساليب التعليم مدى الحياة</a:t>
            </a:r>
            <a:endParaRPr lang="en-US" sz="4000" b="1" dirty="0">
              <a:solidFill>
                <a:srgbClr val="00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889528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728</Words>
  <Application>Microsoft Office PowerPoint</Application>
  <PresentationFormat>Personnalisé</PresentationFormat>
  <Paragraphs>79</Paragraphs>
  <Slides>13</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Childos Arabic Bold</vt:lpstr>
      <vt:lpstr>Arial</vt:lpstr>
      <vt:lpstr>Tufuli Arabic Bold</vt:lpstr>
      <vt:lpstr>Marta Bold</vt:lpstr>
      <vt:lpstr>Traditional Arabic</vt:lpstr>
      <vt:lpstr>La Lou</vt:lpstr>
      <vt:lpstr>Calibri</vt:lpstr>
      <vt:lpstr>Canva Sans</vt:lpstr>
      <vt:lpstr>Aldhabi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Simple Thesis Education Presentation</dc:title>
  <dc:creator>Pctec</dc:creator>
  <cp:lastModifiedBy>Pctec</cp:lastModifiedBy>
  <cp:revision>7</cp:revision>
  <dcterms:created xsi:type="dcterms:W3CDTF">2006-08-16T00:00:00Z</dcterms:created>
  <dcterms:modified xsi:type="dcterms:W3CDTF">2024-05-13T23:23:02Z</dcterms:modified>
  <dc:identifier>DAGFJcdZAcU</dc:identifier>
</cp:coreProperties>
</file>