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355" r:id="rId3"/>
    <p:sldId id="274" r:id="rId4"/>
    <p:sldId id="275" r:id="rId5"/>
    <p:sldId id="276" r:id="rId6"/>
    <p:sldId id="277" r:id="rId7"/>
    <p:sldId id="289" r:id="rId8"/>
    <p:sldId id="555" r:id="rId9"/>
    <p:sldId id="278" r:id="rId10"/>
    <p:sldId id="556" r:id="rId11"/>
    <p:sldId id="279" r:id="rId12"/>
    <p:sldId id="281" r:id="rId13"/>
    <p:sldId id="492" r:id="rId14"/>
    <p:sldId id="282" r:id="rId15"/>
    <p:sldId id="557" r:id="rId16"/>
    <p:sldId id="558" r:id="rId17"/>
    <p:sldId id="458" r:id="rId18"/>
    <p:sldId id="283" r:id="rId19"/>
    <p:sldId id="554" r:id="rId20"/>
    <p:sldId id="494" r:id="rId21"/>
    <p:sldId id="493" r:id="rId22"/>
    <p:sldId id="496" r:id="rId23"/>
    <p:sldId id="501" r:id="rId24"/>
    <p:sldId id="570" r:id="rId25"/>
    <p:sldId id="284" r:id="rId26"/>
    <p:sldId id="481" r:id="rId27"/>
    <p:sldId id="486" r:id="rId28"/>
    <p:sldId id="482" r:id="rId29"/>
    <p:sldId id="485" r:id="rId30"/>
    <p:sldId id="483" r:id="rId31"/>
    <p:sldId id="484" r:id="rId32"/>
    <p:sldId id="286" r:id="rId33"/>
    <p:sldId id="358" r:id="rId34"/>
    <p:sldId id="288" r:id="rId3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4660"/>
  </p:normalViewPr>
  <p:slideViewPr>
    <p:cSldViewPr snapToGrid="0">
      <p:cViewPr varScale="1">
        <p:scale>
          <a:sx n="75" d="100"/>
          <a:sy n="75" d="100"/>
        </p:scale>
        <p:origin x="2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29F274-3843-48DD-8583-7517D752A5F5}" type="datetimeFigureOut">
              <a:rPr lang="fr-FR" smtClean="0"/>
              <a:t>10/12/2024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68793-7BC5-4C49-B0D9-09DF24A6A19E}" type="slidenum">
              <a:rPr lang="fr-FR" smtClean="0"/>
              <a:t>‹N°›</a:t>
            </a:fld>
            <a:endParaRPr lang="fr-FR"/>
          </a:p>
        </p:txBody>
      </p:sp>
    </p:spTree>
    <p:extLst>
      <p:ext uri="{BB962C8B-B14F-4D97-AF65-F5344CB8AC3E}">
        <p14:creationId xmlns:p14="http://schemas.microsoft.com/office/powerpoint/2010/main" val="1965934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4273639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13</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13</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60607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1345955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16</a:t>
            </a:fld>
            <a:endParaRPr lang="ru-RU" altLang="ru-RU"/>
          </a:p>
        </p:txBody>
      </p:sp>
    </p:spTree>
    <p:extLst>
      <p:ext uri="{BB962C8B-B14F-4D97-AF65-F5344CB8AC3E}">
        <p14:creationId xmlns:p14="http://schemas.microsoft.com/office/powerpoint/2010/main" val="2171254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17</a:t>
            </a:fld>
            <a:endParaRPr lang="ru-RU" altLang="ru-RU"/>
          </a:p>
        </p:txBody>
      </p:sp>
    </p:spTree>
    <p:extLst>
      <p:ext uri="{BB962C8B-B14F-4D97-AF65-F5344CB8AC3E}">
        <p14:creationId xmlns:p14="http://schemas.microsoft.com/office/powerpoint/2010/main" val="2613416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18</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18</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596526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19</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19</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0483475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20</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20</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406634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21</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21</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4125705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0979553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23</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23</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248198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3</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3</a:t>
            </a:fld>
            <a:endParaRPr lang="en-GB" sz="1300" dirty="0"/>
          </a:p>
        </p:txBody>
      </p:sp>
      <p:sp>
        <p:nvSpPr>
          <p:cNvPr id="97284" name="Rectangle 2"/>
          <p:cNvSpPr>
            <a:spLocks noGrp="1" noRot="1" noChangeAspect="1" noChangeArrowheads="1" noTextEdit="1"/>
          </p:cNvSpPr>
          <p:nvPr>
            <p:ph type="sldImg"/>
          </p:nvPr>
        </p:nvSpPr>
        <p:spPr>
          <a:xfrm>
            <a:off x="381000" y="685800"/>
            <a:ext cx="6097588"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7217490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25</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25</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6992019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27</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27</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801913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32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32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5032106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33</a:t>
            </a:fld>
            <a:endParaRPr lang="ru-RU" altLang="ru-RU"/>
          </a:p>
        </p:txBody>
      </p:sp>
    </p:spTree>
    <p:extLst>
      <p:ext uri="{BB962C8B-B14F-4D97-AF65-F5344CB8AC3E}">
        <p14:creationId xmlns:p14="http://schemas.microsoft.com/office/powerpoint/2010/main" val="34449068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34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34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156720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4</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4</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baseline="0" noProof="1">
              <a:cs typeface="Arial" pitchFamily="34" charset="0"/>
            </a:endParaRPr>
          </a:p>
        </p:txBody>
      </p:sp>
    </p:spTree>
    <p:extLst>
      <p:ext uri="{BB962C8B-B14F-4D97-AF65-F5344CB8AC3E}">
        <p14:creationId xmlns:p14="http://schemas.microsoft.com/office/powerpoint/2010/main" val="1547728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5</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5</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096766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6</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6</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829460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7</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7</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676409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9</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9</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1997918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11</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11</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717267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12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12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420492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E8D0AA-C10F-0A56-712D-82BD9BDE078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FBFAA14-888F-DBB1-52FA-35B78AEB89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C1B5A07-9D16-F739-6575-22AA534C7E0D}"/>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3AEBF9C9-2B6C-5E09-A570-EC3F1C03CD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AC95957-202D-08B1-2853-2321813E3765}"/>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4171654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9EE5C6-C21B-5C58-7B63-A5236F24197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D1A931E-EBE4-B176-FB57-F8908F645F9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3435535-6C77-9D0E-8745-8D5E2784141F}"/>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33B36002-4DAB-C8F6-9598-A230D04F8FA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ED867E4-417B-84DA-B7E4-6FD31B87281C}"/>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3215193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1EB8EBD-1F4E-E3A4-4939-AC4D1C12E26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084DCD-001B-7919-2349-E7B23B945F6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309886-DA9C-59ED-C057-E6661360C067}"/>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E98DC68-46F4-0713-2C5D-06A5BB2D25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9C60A1-3D89-FAE8-6C55-9ADADA75E99D}"/>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4013099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31800" y="238540"/>
            <a:ext cx="11329456" cy="616455"/>
          </a:xfrm>
        </p:spPr>
        <p:txBody>
          <a:bodyPr anchor="ctr" anchorCtr="0">
            <a:noAutofit/>
          </a:bodyPr>
          <a:lstStyle>
            <a:lvl1pPr>
              <a:lnSpc>
                <a:spcPct val="100000"/>
              </a:lnSpc>
              <a:defRPr/>
            </a:lvl1pPr>
          </a:lstStyle>
          <a:p>
            <a:r>
              <a:rPr lang="de-DE" dirty="0"/>
              <a:t>Titelmasterformat durch Klicken bearbeiten</a:t>
            </a:r>
          </a:p>
        </p:txBody>
      </p:sp>
      <p:sp>
        <p:nvSpPr>
          <p:cNvPr id="3" name="Datumsplatzhalter 2"/>
          <p:cNvSpPr>
            <a:spLocks noGrp="1"/>
          </p:cNvSpPr>
          <p:nvPr>
            <p:ph type="dt" sz="half" idx="10"/>
          </p:nvPr>
        </p:nvSpPr>
        <p:spPr/>
        <p:txBody>
          <a:bodyPr/>
          <a:lstStyle/>
          <a:p>
            <a:fld id="{E373F149-83C4-4179-9681-702531CCFDAC}" type="datetimeFigureOut">
              <a:rPr lang="de-DE" smtClean="0"/>
              <a:pPr/>
              <a:t>10.12.2024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DC1E638-3F78-4E0D-883A-B278700C48C0}" type="slidenum">
              <a:rPr lang="de-DE" smtClean="0"/>
              <a:pPr/>
              <a:t>‹N°›</a:t>
            </a:fld>
            <a:endParaRPr lang="de-DE"/>
          </a:p>
        </p:txBody>
      </p:sp>
      <p:sp>
        <p:nvSpPr>
          <p:cNvPr id="9" name="Textplatzhalter 7"/>
          <p:cNvSpPr>
            <a:spLocks noGrp="1"/>
          </p:cNvSpPr>
          <p:nvPr>
            <p:ph type="body" sz="quarter" idx="13"/>
          </p:nvPr>
        </p:nvSpPr>
        <p:spPr>
          <a:xfrm>
            <a:off x="431800" y="854994"/>
            <a:ext cx="11328400" cy="336244"/>
          </a:xfrm>
        </p:spPr>
        <p:txBody>
          <a:bodyPr lIns="0" tIns="0" rIns="0" bIns="0" anchor="t" anchorCtr="0">
            <a:noAutofit/>
          </a:bodyPr>
          <a:lstStyle>
            <a:lvl1pPr>
              <a:buNone/>
              <a:defRPr sz="1999"/>
            </a:lvl1pPr>
          </a:lstStyle>
          <a:p>
            <a:pPr lvl="0"/>
            <a:r>
              <a:rPr lang="de-DE" dirty="0"/>
              <a:t>Textmasterformate durch Klicken bearbeiten</a:t>
            </a:r>
          </a:p>
        </p:txBody>
      </p:sp>
    </p:spTree>
    <p:extLst>
      <p:ext uri="{BB962C8B-B14F-4D97-AF65-F5344CB8AC3E}">
        <p14:creationId xmlns:p14="http://schemas.microsoft.com/office/powerpoint/2010/main" val="2914752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79EA00-C3A9-8BA8-480F-AAB563F08FE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67C33C1-8A38-01C7-BD2F-A60B72126CA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5C3154-FA2B-09DE-3C48-B61A90AD2D02}"/>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428425BC-33E3-F2BF-2EE0-C8E1E3D6FF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8FF603-76DC-D441-4323-4D0B3F2B4624}"/>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2371335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E323B-9ACC-D55F-5E08-13A474AAC11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9F9508F-9044-4F0D-CFF2-F2710315F6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96AB6F6-B67F-1ADD-F09B-E2CD55555FB2}"/>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18CF7FCB-FED7-B357-9EE8-C2EFA3F4CB5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9FB3583-56FD-EAE4-399E-AAEB45EADF98}"/>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1216928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F37E76-39EE-84A9-E954-7E5F97F599C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DFF191B-F771-22B8-E894-95020397AB4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79058BE-CDB9-5F6D-E005-A5515BFD260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7D854BC-9286-455A-04BA-4252654528F1}"/>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E460A55D-3736-B3C2-928B-5D82BC6C855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FFA0949-6B8F-2255-A135-E68C904DFC93}"/>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1408270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7DAE9F-E6F9-C150-B0D7-DCDD385257C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5F647F-D1E2-27E6-1572-F7CAB98B8F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8028961-3BBE-09E5-5E5A-0921B7B4FEE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F16818D-4E19-7BED-DDFD-5BE52047A3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6A12B18-A2F3-27A1-4E44-32B7BF232BF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5C829D9-48DA-392C-1BE8-CF55F517AE55}"/>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8" name="Espace réservé du pied de page 7">
            <a:extLst>
              <a:ext uri="{FF2B5EF4-FFF2-40B4-BE49-F238E27FC236}">
                <a16:creationId xmlns:a16="http://schemas.microsoft.com/office/drawing/2014/main" id="{A6C0613D-468E-5259-3F42-06C86D3085F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0413C13-97D0-3E98-76BC-642D7CD675E4}"/>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4044453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D97E1C-8A6F-EFCC-C3B9-D01CA17E492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5F04FCB-2E9A-9A38-3A39-A2115026456B}"/>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4" name="Espace réservé du pied de page 3">
            <a:extLst>
              <a:ext uri="{FF2B5EF4-FFF2-40B4-BE49-F238E27FC236}">
                <a16:creationId xmlns:a16="http://schemas.microsoft.com/office/drawing/2014/main" id="{58DD1471-D3FC-1E30-DF7A-B738599C4F2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1A38C73-55F6-9921-00B3-DF1C2F1D411F}"/>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1268691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4507795-DCF4-5830-625D-CF0408F84D34}"/>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3" name="Espace réservé du pied de page 2">
            <a:extLst>
              <a:ext uri="{FF2B5EF4-FFF2-40B4-BE49-F238E27FC236}">
                <a16:creationId xmlns:a16="http://schemas.microsoft.com/office/drawing/2014/main" id="{2D6FA145-27C7-71FF-7A36-D7961C4FB7E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4AC7DFE-46FF-24B4-6F83-1A831F08979E}"/>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305688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9A97B9-0E56-3EE1-4A62-AF9D053E94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9AA1C00-004A-60DB-35B9-45944FDD1B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4C0E583-4DF0-53E0-64E8-2D4E3AABC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BC268AF-7102-E7BC-CB50-C542E1466305}"/>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F97E2F81-5820-F33B-18F3-F9479137AA4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C90F4E-0B69-6149-7316-C0D5844B9A79}"/>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1786392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20024B-E209-9485-8482-1E608E6BB71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7733CF5-A525-7DD7-42AF-EE33CAFC63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01DF299-0D61-969C-6B1D-A3C08CB7CE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1691277-25CE-40F3-EE4D-F8BF018C261D}"/>
              </a:ext>
            </a:extLst>
          </p:cNvPr>
          <p:cNvSpPr>
            <a:spLocks noGrp="1"/>
          </p:cNvSpPr>
          <p:nvPr>
            <p:ph type="dt" sz="half" idx="10"/>
          </p:nvPr>
        </p:nvSpPr>
        <p:spPr/>
        <p:txBody>
          <a:bodyPr/>
          <a:lstStyle/>
          <a:p>
            <a:fld id="{DB29906A-6A76-4FBF-8558-93E03B348D37}"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13430B2A-CCBC-ACF7-9EBF-01A9737E3C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125D4A6-9F26-F8F6-6C30-EE526A29F25A}"/>
              </a:ext>
            </a:extLst>
          </p:cNvPr>
          <p:cNvSpPr>
            <a:spLocks noGrp="1"/>
          </p:cNvSpPr>
          <p:nvPr>
            <p:ph type="sldNum" sz="quarter" idx="12"/>
          </p:nvPr>
        </p:nvSpPr>
        <p:spPr/>
        <p:txBody>
          <a:bodyPr/>
          <a:lstStyle/>
          <a:p>
            <a:fld id="{7DD3F920-6F21-4660-A0F3-7205027D49E4}" type="slidenum">
              <a:rPr lang="fr-FR" smtClean="0"/>
              <a:t>‹N°›</a:t>
            </a:fld>
            <a:endParaRPr lang="fr-FR"/>
          </a:p>
        </p:txBody>
      </p:sp>
    </p:spTree>
    <p:extLst>
      <p:ext uri="{BB962C8B-B14F-4D97-AF65-F5344CB8AC3E}">
        <p14:creationId xmlns:p14="http://schemas.microsoft.com/office/powerpoint/2010/main" val="413293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35608B-B9CB-036C-A739-08ADEE1F5A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2842A4A-086A-6FC5-8F36-C271BD082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4360CB7-29E0-300C-899C-E6C8855854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9906A-6A76-4FBF-8558-93E03B348D37}"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BE5E8A55-53FA-8309-4C42-D5A59C0E53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15CC5E5-56D0-87C8-DD31-30DBA6A68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3F920-6F21-4660-A0F3-7205027D49E4}" type="slidenum">
              <a:rPr lang="fr-FR" smtClean="0"/>
              <a:t>‹N°›</a:t>
            </a:fld>
            <a:endParaRPr lang="fr-FR"/>
          </a:p>
        </p:txBody>
      </p:sp>
    </p:spTree>
    <p:extLst>
      <p:ext uri="{BB962C8B-B14F-4D97-AF65-F5344CB8AC3E}">
        <p14:creationId xmlns:p14="http://schemas.microsoft.com/office/powerpoint/2010/main" val="228942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7B480B-AEFB-B330-3387-C97939A64116}"/>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80F83C05-C8A9-FEA4-5070-BBE990F58B80}"/>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4081127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Répétabilité</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2086559" y="1771740"/>
            <a:ext cx="8158389" cy="461537"/>
          </a:xfrm>
          <a:prstGeom prst="rect">
            <a:avLst/>
          </a:prstGeom>
        </p:spPr>
        <p:txBody>
          <a:bodyPr wrap="square">
            <a:spAutoFit/>
          </a:bodyPr>
          <a:lstStyle/>
          <a:p>
            <a:pPr algn="ctr"/>
            <a:r>
              <a:rPr lang="fr-FR" sz="2399" dirty="0"/>
              <a:t>Fidélité sous des </a:t>
            </a:r>
            <a:r>
              <a:rPr lang="fr-FR" sz="2399" u="sng" dirty="0"/>
              <a:t>conditions de répétabilité</a:t>
            </a:r>
            <a:r>
              <a:rPr lang="fr-FR" sz="2399" dirty="0"/>
              <a:t>. </a:t>
            </a:r>
          </a:p>
        </p:txBody>
      </p:sp>
      <p:sp>
        <p:nvSpPr>
          <p:cNvPr id="4" name="Rectangle 3"/>
          <p:cNvSpPr/>
          <p:nvPr/>
        </p:nvSpPr>
        <p:spPr>
          <a:xfrm>
            <a:off x="1768776" y="2391301"/>
            <a:ext cx="10413266" cy="1569148"/>
          </a:xfrm>
          <a:prstGeom prst="rect">
            <a:avLst/>
          </a:prstGeom>
        </p:spPr>
        <p:txBody>
          <a:bodyPr wrap="square">
            <a:spAutoFit/>
          </a:bodyPr>
          <a:lstStyle/>
          <a:p>
            <a:r>
              <a:rPr lang="fr-FR" sz="2399" u="sng" dirty="0"/>
              <a:t>Conditions de répétabilité</a:t>
            </a:r>
            <a:r>
              <a:rPr lang="fr-FR" sz="2399" dirty="0"/>
              <a:t>: Conditions où les résultats d’essai indépendants sont obtenus par la même méthode sur des individus d’essai identiques dans le même laboratoire, par le même opérateur, utilisant le même équipement et pendant un court intervalle de temps. </a:t>
            </a:r>
          </a:p>
        </p:txBody>
      </p:sp>
      <p:sp>
        <p:nvSpPr>
          <p:cNvPr id="5" name="Rectangle 4"/>
          <p:cNvSpPr/>
          <p:nvPr/>
        </p:nvSpPr>
        <p:spPr>
          <a:xfrm>
            <a:off x="1768775" y="4123832"/>
            <a:ext cx="10173991" cy="830740"/>
          </a:xfrm>
          <a:prstGeom prst="rect">
            <a:avLst/>
          </a:prstGeom>
        </p:spPr>
        <p:txBody>
          <a:bodyPr wrap="square">
            <a:spAutoFit/>
          </a:bodyPr>
          <a:lstStyle/>
          <a:p>
            <a:r>
              <a:rPr lang="fr-FR" sz="2399" dirty="0"/>
              <a:t>Ecart-type de répétabilité: Écart-type des résultats d’essai obtenus sous des conditions de répétabilité.  </a:t>
            </a:r>
          </a:p>
        </p:txBody>
      </p:sp>
    </p:spTree>
    <p:extLst>
      <p:ext uri="{BB962C8B-B14F-4D97-AF65-F5344CB8AC3E}">
        <p14:creationId xmlns:p14="http://schemas.microsoft.com/office/powerpoint/2010/main" val="2129306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24000" y="-21499"/>
            <a:ext cx="10042919" cy="1211865"/>
          </a:xfrm>
        </p:spPr>
        <p:txBody>
          <a:bodyPr/>
          <a:lstStyle/>
          <a:p>
            <a:r>
              <a:rPr lang="fr-FR" dirty="0">
                <a:solidFill>
                  <a:schemeClr val="tx1"/>
                </a:solidFill>
              </a:rPr>
              <a:t>Répétabilité </a:t>
            </a:r>
            <a:r>
              <a:rPr lang="fr-FR" u="sng" dirty="0">
                <a:solidFill>
                  <a:schemeClr val="tx1"/>
                </a:solidFill>
              </a:rPr>
              <a:t>cas de la norme AFNOR: 148 </a:t>
            </a:r>
            <a:endParaRPr lang="en-US" u="sng" noProof="1">
              <a:solidFill>
                <a:schemeClr val="tx1"/>
              </a:solidFill>
            </a:endParaRPr>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1536678" y="2741407"/>
            <a:ext cx="10584347" cy="1569148"/>
          </a:xfrm>
          <a:prstGeom prst="rect">
            <a:avLst/>
          </a:prstGeom>
          <a:noFill/>
        </p:spPr>
        <p:txBody>
          <a:bodyPr wrap="square" rtlCol="0">
            <a:spAutoFit/>
          </a:bodyPr>
          <a:lstStyle/>
          <a:p>
            <a:r>
              <a:rPr lang="fr-FR" sz="2399" dirty="0"/>
              <a:t>Fidélité déterminée sous des conditions de répétabilité (même échantillon, même opérateur, même appareil, mêmes réactifs, etc.)</a:t>
            </a:r>
          </a:p>
          <a:p>
            <a:r>
              <a:rPr lang="fr-FR" sz="2399" dirty="0"/>
              <a:t>Il faut déterminer </a:t>
            </a:r>
            <a:r>
              <a:rPr lang="fr-FR" sz="2399" u="sng" dirty="0"/>
              <a:t>6 à 10 fois </a:t>
            </a:r>
            <a:r>
              <a:rPr lang="fr-FR" sz="2399" dirty="0"/>
              <a:t>les concentrations de matrices typiques et calculer les concentrations moyennes ainsi que les écarts-types </a:t>
            </a:r>
          </a:p>
        </p:txBody>
      </p:sp>
      <p:sp>
        <p:nvSpPr>
          <p:cNvPr id="159746" name="Rectangle 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48" name="Rectangle 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0" name="Rectangle 6"/>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2" name="Rectangle 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4" name="Rectangle 1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6" name="Rectangle 12"/>
          <p:cNvSpPr>
            <a:spLocks noChangeArrowheads="1"/>
          </p:cNvSpPr>
          <p:nvPr/>
        </p:nvSpPr>
        <p:spPr bwMode="auto">
          <a:xfrm>
            <a:off x="1524000" y="-21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58" name="Rectangle 14"/>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0" name="Rectangle 16"/>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2" name="Rectangle 18"/>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4" name="Rectangle 20"/>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59766" name="Rectangle 22"/>
          <p:cNvSpPr>
            <a:spLocks noChangeArrowheads="1"/>
          </p:cNvSpPr>
          <p:nvPr/>
        </p:nvSpPr>
        <p:spPr bwMode="auto">
          <a:xfrm>
            <a:off x="1524000" y="-230769"/>
            <a:ext cx="184731" cy="461539"/>
          </a:xfrm>
          <a:prstGeom prst="rect">
            <a:avLst/>
          </a:prstGeom>
          <a:noFill/>
          <a:ln w="9525">
            <a:noFill/>
            <a:miter lim="800000"/>
            <a:headEnd/>
            <a:tailEnd/>
          </a:ln>
          <a:effectLst/>
        </p:spPr>
        <p:txBody>
          <a:bodyPr vert="horz" wrap="none" lIns="91440" tIns="45721" rIns="91440" bIns="45721" numCol="1" anchor="ctr" anchorCtr="0" compatLnSpc="1">
            <a:prstTxWarp prst="textNoShape">
              <a:avLst/>
            </a:prstTxWarp>
            <a:spAutoFit/>
          </a:bodyPr>
          <a:lstStyle/>
          <a:p>
            <a:endParaRPr lang="fr-FR" sz="2399"/>
          </a:p>
        </p:txBody>
      </p:sp>
      <p:sp>
        <p:nvSpPr>
          <p:cNvPr id="19"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spTree>
    <p:extLst>
      <p:ext uri="{BB962C8B-B14F-4D97-AF65-F5344CB8AC3E}">
        <p14:creationId xmlns:p14="http://schemas.microsoft.com/office/powerpoint/2010/main" val="9382660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1211865"/>
          </a:xfrm>
        </p:spPr>
        <p:txBody>
          <a:bodyPr/>
          <a:lstStyle/>
          <a:p>
            <a:r>
              <a:rPr lang="fr-FR" dirty="0">
                <a:solidFill>
                  <a:schemeClr val="tx1"/>
                </a:solidFill>
              </a:rPr>
              <a:t>Définition: Fidélité intermédiaire</a:t>
            </a:r>
            <a:endParaRPr lang="en-US" noProof="1">
              <a:solidFill>
                <a:schemeClr val="tx1"/>
              </a:solidFill>
            </a:endParaRPr>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1668016" y="1989284"/>
            <a:ext cx="10282828" cy="2676758"/>
          </a:xfrm>
          <a:prstGeom prst="rect">
            <a:avLst/>
          </a:prstGeom>
          <a:noFill/>
        </p:spPr>
        <p:txBody>
          <a:bodyPr wrap="square" rtlCol="0">
            <a:spAutoFit/>
          </a:bodyPr>
          <a:lstStyle/>
          <a:p>
            <a:r>
              <a:rPr lang="fr-FR" sz="2399" dirty="0"/>
              <a:t>Condition de mesurage dans un ensemble de conditions qui comprennent la même procédure de mesure, le même lieu et des mesurages répétés sur le même objet ou des objets similaires pendant une période de temps étendue, mais peuvent comprendre d'autres conditions que l'on fait varier </a:t>
            </a:r>
          </a:p>
          <a:p>
            <a:endParaRPr lang="fr-FR" sz="2399" dirty="0"/>
          </a:p>
          <a:p>
            <a:r>
              <a:rPr lang="fr-FR" sz="2399" dirty="0"/>
              <a:t>NOTE 1 Les conditions que l'on fait varier peuvent comprendre de nouveaux étalonnages, étalons, opérateurs et systèmes de mesure. </a:t>
            </a:r>
            <a:endParaRPr lang="fr-FR" sz="2399" dirty="0">
              <a:solidFill>
                <a:srgbClr val="FF0000"/>
              </a:solidFill>
            </a:endParaRPr>
          </a:p>
        </p:txBody>
      </p:sp>
      <p:sp>
        <p:nvSpPr>
          <p:cNvPr id="5"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sp>
        <p:nvSpPr>
          <p:cNvPr id="2" name="ZoneTexte 1"/>
          <p:cNvSpPr txBox="1"/>
          <p:nvPr/>
        </p:nvSpPr>
        <p:spPr>
          <a:xfrm>
            <a:off x="9935242" y="5636565"/>
            <a:ext cx="1439716" cy="461537"/>
          </a:xfrm>
          <a:prstGeom prst="rect">
            <a:avLst/>
          </a:prstGeom>
          <a:noFill/>
        </p:spPr>
        <p:txBody>
          <a:bodyPr wrap="square" rtlCol="0">
            <a:spAutoFit/>
          </a:bodyPr>
          <a:lstStyle/>
          <a:p>
            <a:r>
              <a:rPr lang="fr-FR" sz="2399" dirty="0"/>
              <a:t>VIM </a:t>
            </a:r>
          </a:p>
        </p:txBody>
      </p:sp>
    </p:spTree>
    <p:extLst>
      <p:ext uri="{BB962C8B-B14F-4D97-AF65-F5344CB8AC3E}">
        <p14:creationId xmlns:p14="http://schemas.microsoft.com/office/powerpoint/2010/main" val="200634856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1211865"/>
          </a:xfrm>
        </p:spPr>
        <p:txBody>
          <a:bodyPr/>
          <a:lstStyle/>
          <a:p>
            <a:r>
              <a:rPr lang="fr-FR" dirty="0">
                <a:solidFill>
                  <a:schemeClr val="tx1"/>
                </a:solidFill>
              </a:rPr>
              <a:t>Fidélité intermédiaire</a:t>
            </a:r>
            <a:endParaRPr lang="en-US" noProof="1">
              <a:solidFill>
                <a:schemeClr val="tx1"/>
              </a:solidFill>
            </a:endParaRPr>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5"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graphicFrame>
        <p:nvGraphicFramePr>
          <p:cNvPr id="2" name="Tableau 1"/>
          <p:cNvGraphicFramePr>
            <a:graphicFrameLocks noGrp="1"/>
          </p:cNvGraphicFramePr>
          <p:nvPr/>
        </p:nvGraphicFramePr>
        <p:xfrm>
          <a:off x="2390530" y="1904720"/>
          <a:ext cx="8125492" cy="3907007"/>
        </p:xfrm>
        <a:graphic>
          <a:graphicData uri="http://schemas.openxmlformats.org/drawingml/2006/table">
            <a:tbl>
              <a:tblPr firstRow="1" bandRow="1">
                <a:tableStyleId>{5C22544A-7EE6-4342-B048-85BDC9FD1C3A}</a:tableStyleId>
              </a:tblPr>
              <a:tblGrid>
                <a:gridCol w="2708497">
                  <a:extLst>
                    <a:ext uri="{9D8B030D-6E8A-4147-A177-3AD203B41FA5}">
                      <a16:colId xmlns:a16="http://schemas.microsoft.com/office/drawing/2014/main" val="402941926"/>
                    </a:ext>
                  </a:extLst>
                </a:gridCol>
                <a:gridCol w="2708497">
                  <a:extLst>
                    <a:ext uri="{9D8B030D-6E8A-4147-A177-3AD203B41FA5}">
                      <a16:colId xmlns:a16="http://schemas.microsoft.com/office/drawing/2014/main" val="4252857834"/>
                    </a:ext>
                  </a:extLst>
                </a:gridCol>
                <a:gridCol w="2708497">
                  <a:extLst>
                    <a:ext uri="{9D8B030D-6E8A-4147-A177-3AD203B41FA5}">
                      <a16:colId xmlns:a16="http://schemas.microsoft.com/office/drawing/2014/main" val="1821372299"/>
                    </a:ext>
                  </a:extLst>
                </a:gridCol>
              </a:tblGrid>
              <a:tr h="494301">
                <a:tc>
                  <a:txBody>
                    <a:bodyPr/>
                    <a:lstStyle/>
                    <a:p>
                      <a:pPr algn="ctr"/>
                      <a:r>
                        <a:rPr lang="fr-FR" sz="2400" dirty="0"/>
                        <a:t>Facteurs</a:t>
                      </a:r>
                    </a:p>
                  </a:txBody>
                  <a:tcPr marL="121882" marR="121882" marT="60941" marB="60941"/>
                </a:tc>
                <a:tc>
                  <a:txBody>
                    <a:bodyPr/>
                    <a:lstStyle/>
                    <a:p>
                      <a:pPr algn="ctr"/>
                      <a:r>
                        <a:rPr lang="fr-FR" sz="2400" dirty="0"/>
                        <a:t>Etat 1</a:t>
                      </a:r>
                    </a:p>
                  </a:txBody>
                  <a:tcPr marL="121882" marR="121882" marT="60941" marB="60941"/>
                </a:tc>
                <a:tc>
                  <a:txBody>
                    <a:bodyPr/>
                    <a:lstStyle/>
                    <a:p>
                      <a:pPr algn="ctr"/>
                      <a:r>
                        <a:rPr lang="fr-FR" sz="2400" dirty="0"/>
                        <a:t>Etat 2</a:t>
                      </a:r>
                    </a:p>
                  </a:txBody>
                  <a:tcPr marL="121882" marR="121882" marT="60941" marB="60941"/>
                </a:tc>
                <a:extLst>
                  <a:ext uri="{0D108BD9-81ED-4DB2-BD59-A6C34878D82A}">
                    <a16:rowId xmlns:a16="http://schemas.microsoft.com/office/drawing/2014/main" val="3561751018"/>
                  </a:ext>
                </a:extLst>
              </a:tr>
              <a:tr h="853177">
                <a:tc>
                  <a:txBody>
                    <a:bodyPr/>
                    <a:lstStyle/>
                    <a:p>
                      <a:r>
                        <a:rPr lang="fr-FR" sz="2400" dirty="0"/>
                        <a:t>Temps</a:t>
                      </a:r>
                    </a:p>
                  </a:txBody>
                  <a:tcPr marL="121882" marR="121882" marT="60941" marB="60941"/>
                </a:tc>
                <a:tc>
                  <a:txBody>
                    <a:bodyPr/>
                    <a:lstStyle/>
                    <a:p>
                      <a:r>
                        <a:rPr lang="fr-FR" sz="2400" dirty="0"/>
                        <a:t>Mesure au même moment </a:t>
                      </a:r>
                    </a:p>
                  </a:txBody>
                  <a:tcPr marL="121882" marR="121882" marT="60941" marB="60941"/>
                </a:tc>
                <a:tc>
                  <a:txBody>
                    <a:bodyPr/>
                    <a:lstStyle/>
                    <a:p>
                      <a:r>
                        <a:rPr lang="fr-FR" sz="2400" dirty="0"/>
                        <a:t>Mesures à différents moments </a:t>
                      </a:r>
                    </a:p>
                  </a:txBody>
                  <a:tcPr marL="121882" marR="121882" marT="60941" marB="60941"/>
                </a:tc>
                <a:extLst>
                  <a:ext uri="{0D108BD9-81ED-4DB2-BD59-A6C34878D82A}">
                    <a16:rowId xmlns:a16="http://schemas.microsoft.com/office/drawing/2014/main" val="102327339"/>
                  </a:ext>
                </a:extLst>
              </a:tr>
              <a:tr h="853177">
                <a:tc>
                  <a:txBody>
                    <a:bodyPr/>
                    <a:lstStyle/>
                    <a:p>
                      <a:r>
                        <a:rPr lang="fr-FR" sz="2400" dirty="0"/>
                        <a:t>Etalonnage</a:t>
                      </a:r>
                    </a:p>
                  </a:txBody>
                  <a:tcPr marL="121882" marR="121882" marT="60941" marB="60941"/>
                </a:tc>
                <a:tc>
                  <a:txBody>
                    <a:bodyPr/>
                    <a:lstStyle/>
                    <a:p>
                      <a:r>
                        <a:rPr lang="fr-FR" sz="2400" dirty="0"/>
                        <a:t>Pas d’étalonnage entre les mesures</a:t>
                      </a:r>
                    </a:p>
                  </a:txBody>
                  <a:tcPr marL="121882" marR="121882" marT="60941" marB="60941"/>
                </a:tc>
                <a:tc>
                  <a:txBody>
                    <a:bodyPr/>
                    <a:lstStyle/>
                    <a:p>
                      <a:r>
                        <a:rPr lang="fr-FR" sz="2400" dirty="0"/>
                        <a:t>Étalonnage entre les mesures </a:t>
                      </a:r>
                    </a:p>
                  </a:txBody>
                  <a:tcPr marL="121882" marR="121882" marT="60941" marB="60941"/>
                </a:tc>
                <a:extLst>
                  <a:ext uri="{0D108BD9-81ED-4DB2-BD59-A6C34878D82A}">
                    <a16:rowId xmlns:a16="http://schemas.microsoft.com/office/drawing/2014/main" val="3718546891"/>
                  </a:ext>
                </a:extLst>
              </a:tr>
              <a:tr h="853177">
                <a:tc>
                  <a:txBody>
                    <a:bodyPr/>
                    <a:lstStyle/>
                    <a:p>
                      <a:r>
                        <a:rPr lang="fr-FR" sz="2400" dirty="0"/>
                        <a:t>Operateur</a:t>
                      </a:r>
                    </a:p>
                  </a:txBody>
                  <a:tcPr marL="121882" marR="121882" marT="60941" marB="60941"/>
                </a:tc>
                <a:tc>
                  <a:txBody>
                    <a:bodyPr/>
                    <a:lstStyle/>
                    <a:p>
                      <a:r>
                        <a:rPr lang="fr-FR" sz="2400" dirty="0"/>
                        <a:t>Même opérateur </a:t>
                      </a:r>
                    </a:p>
                  </a:txBody>
                  <a:tcPr marL="121882" marR="121882" marT="60941" marB="60941"/>
                </a:tc>
                <a:tc>
                  <a:txBody>
                    <a:bodyPr/>
                    <a:lstStyle/>
                    <a:p>
                      <a:r>
                        <a:rPr lang="fr-FR" sz="2400" dirty="0"/>
                        <a:t>Opérateurs différents </a:t>
                      </a:r>
                    </a:p>
                  </a:txBody>
                  <a:tcPr marL="121882" marR="121882" marT="60941" marB="60941"/>
                </a:tc>
                <a:extLst>
                  <a:ext uri="{0D108BD9-81ED-4DB2-BD59-A6C34878D82A}">
                    <a16:rowId xmlns:a16="http://schemas.microsoft.com/office/drawing/2014/main" val="1058682212"/>
                  </a:ext>
                </a:extLst>
              </a:tr>
              <a:tr h="853177">
                <a:tc>
                  <a:txBody>
                    <a:bodyPr/>
                    <a:lstStyle/>
                    <a:p>
                      <a:r>
                        <a:rPr lang="fr-FR" sz="2400" dirty="0"/>
                        <a:t>Equipement </a:t>
                      </a:r>
                    </a:p>
                  </a:txBody>
                  <a:tcPr marL="121882" marR="121882" marT="60941" marB="60941"/>
                </a:tc>
                <a:tc>
                  <a:txBody>
                    <a:bodyPr/>
                    <a:lstStyle/>
                    <a:p>
                      <a:r>
                        <a:rPr lang="fr-FR" sz="2400" dirty="0"/>
                        <a:t>Même équipement sans réétalonnage </a:t>
                      </a:r>
                    </a:p>
                  </a:txBody>
                  <a:tcPr marL="121882" marR="121882" marT="60941" marB="60941"/>
                </a:tc>
                <a:tc>
                  <a:txBody>
                    <a:bodyPr/>
                    <a:lstStyle/>
                    <a:p>
                      <a:r>
                        <a:rPr lang="fr-FR" sz="2400" dirty="0"/>
                        <a:t>Différents équipements </a:t>
                      </a:r>
                    </a:p>
                  </a:txBody>
                  <a:tcPr marL="121882" marR="121882" marT="60941" marB="60941"/>
                </a:tc>
                <a:extLst>
                  <a:ext uri="{0D108BD9-81ED-4DB2-BD59-A6C34878D82A}">
                    <a16:rowId xmlns:a16="http://schemas.microsoft.com/office/drawing/2014/main" val="93198052"/>
                  </a:ext>
                </a:extLst>
              </a:tr>
            </a:tbl>
          </a:graphicData>
        </a:graphic>
      </p:graphicFrame>
    </p:spTree>
    <p:extLst>
      <p:ext uri="{BB962C8B-B14F-4D97-AF65-F5344CB8AC3E}">
        <p14:creationId xmlns:p14="http://schemas.microsoft.com/office/powerpoint/2010/main" val="196292967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9" name="ZoneTexte 8"/>
          <p:cNvSpPr txBox="1"/>
          <p:nvPr/>
        </p:nvSpPr>
        <p:spPr>
          <a:xfrm>
            <a:off x="1524000" y="1864057"/>
            <a:ext cx="10426845" cy="1815882"/>
          </a:xfrm>
          <a:prstGeom prst="rect">
            <a:avLst/>
          </a:prstGeom>
          <a:noFill/>
        </p:spPr>
        <p:txBody>
          <a:bodyPr wrap="square" rtlCol="0">
            <a:spAutoFit/>
          </a:bodyPr>
          <a:lstStyle/>
          <a:p>
            <a:r>
              <a:rPr lang="fr-FR" sz="2800" dirty="0"/>
              <a:t>Étroitesse de l’accord entre les mesurages successifs de la même quantité, effectués dans les conditions de reproductibilité. </a:t>
            </a:r>
          </a:p>
          <a:p>
            <a:endParaRPr lang="fr-FR" sz="2800" dirty="0"/>
          </a:p>
          <a:p>
            <a:r>
              <a:rPr lang="fr-FR" sz="2800" dirty="0"/>
              <a:t>Issue d’études inter laboratoires </a:t>
            </a:r>
          </a:p>
        </p:txBody>
      </p:sp>
      <p:sp>
        <p:nvSpPr>
          <p:cNvPr id="5"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sp>
        <p:nvSpPr>
          <p:cNvPr id="6" name="Titre 1"/>
          <p:cNvSpPr txBox="1">
            <a:spLocks/>
          </p:cNvSpPr>
          <p:nvPr/>
        </p:nvSpPr>
        <p:spPr bwMode="auto">
          <a:xfrm>
            <a:off x="1584891" y="0"/>
            <a:ext cx="9789637" cy="616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r>
              <a:rPr lang="fr-FR" sz="4265" kern="0" dirty="0"/>
              <a:t>DEFINITIONS : </a:t>
            </a:r>
            <a:r>
              <a:rPr lang="fr-FR" sz="4265" dirty="0">
                <a:solidFill>
                  <a:schemeClr val="tx1"/>
                </a:solidFill>
              </a:rPr>
              <a:t>Reproductibilité</a:t>
            </a:r>
            <a:endParaRPr lang="fr-FR" sz="4265" kern="0" dirty="0"/>
          </a:p>
        </p:txBody>
      </p:sp>
    </p:spTree>
    <p:extLst>
      <p:ext uri="{BB962C8B-B14F-4D97-AF65-F5344CB8AC3E}">
        <p14:creationId xmlns:p14="http://schemas.microsoft.com/office/powerpoint/2010/main" val="61018692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Reproductibilité</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2012662"/>
            <a:ext cx="10605228" cy="3045962"/>
          </a:xfrm>
          <a:prstGeom prst="rect">
            <a:avLst/>
          </a:prstGeom>
        </p:spPr>
        <p:txBody>
          <a:bodyPr wrap="square">
            <a:spAutoFit/>
          </a:bodyPr>
          <a:lstStyle/>
          <a:p>
            <a:pPr algn="ctr"/>
            <a:r>
              <a:rPr lang="fr-FR" sz="2399" dirty="0"/>
              <a:t>Fidélité sous des conditions de reproductibilité. . </a:t>
            </a:r>
          </a:p>
          <a:p>
            <a:endParaRPr lang="fr-FR" sz="2399" dirty="0"/>
          </a:p>
          <a:p>
            <a:r>
              <a:rPr lang="fr-FR" sz="2399" dirty="0"/>
              <a:t>Conditions de reproductibilité: Conditions où les résultats d’essai sont obtenus par la même méthode sur des individus d’essais identiques dans différents laboratoires, avec différents opérateurs et utilisant des équipements différents. </a:t>
            </a:r>
          </a:p>
          <a:p>
            <a:endParaRPr lang="fr-FR" sz="2399" dirty="0"/>
          </a:p>
          <a:p>
            <a:r>
              <a:rPr lang="fr-FR" sz="2399" dirty="0"/>
              <a:t>Ecart-type de reproductibilité: Écart-type des résultats d’essai obtenus sous des conditions de reproductibilité. </a:t>
            </a:r>
          </a:p>
        </p:txBody>
      </p:sp>
    </p:spTree>
    <p:extLst>
      <p:ext uri="{BB962C8B-B14F-4D97-AF65-F5344CB8AC3E}">
        <p14:creationId xmlns:p14="http://schemas.microsoft.com/office/powerpoint/2010/main" val="672542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2803" y="69663"/>
            <a:ext cx="10653896" cy="1163668"/>
          </a:xfrm>
        </p:spPr>
        <p:txBody>
          <a:bodyPr/>
          <a:lstStyle/>
          <a:p>
            <a:pPr algn="ctr"/>
            <a:r>
              <a:rPr lang="fr-FR" dirty="0"/>
              <a:t>Conditions pour une expérience de fidélité </a:t>
            </a:r>
            <a:br>
              <a:rPr lang="fr-FR" dirty="0"/>
            </a:br>
            <a:r>
              <a:rPr lang="fr-FR" dirty="0"/>
              <a:t>Recrutement des laboratoires</a:t>
            </a:r>
            <a:endParaRPr lang="fr-FR" dirty="0">
              <a:solidFill>
                <a:srgbClr val="FF0000"/>
              </a:solidFill>
            </a:endParaRPr>
          </a:p>
        </p:txBody>
      </p:sp>
      <p:sp>
        <p:nvSpPr>
          <p:cNvPr id="8"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sp>
        <p:nvSpPr>
          <p:cNvPr id="3" name="Rectangle 2"/>
          <p:cNvSpPr/>
          <p:nvPr/>
        </p:nvSpPr>
        <p:spPr>
          <a:xfrm>
            <a:off x="1542803" y="2074144"/>
            <a:ext cx="10312060" cy="1938351"/>
          </a:xfrm>
          <a:prstGeom prst="rect">
            <a:avLst/>
          </a:prstGeom>
        </p:spPr>
        <p:txBody>
          <a:bodyPr wrap="square">
            <a:spAutoFit/>
          </a:bodyPr>
          <a:lstStyle/>
          <a:p>
            <a:r>
              <a:rPr lang="fr-FR" sz="2399" dirty="0"/>
              <a:t>Il convient que les laboratoires, participant à toute expérience pour estimer l’exactitude, soient choisis au hasard parmi tous les laboratoires utilisant la méthode de mesure. </a:t>
            </a:r>
          </a:p>
          <a:p>
            <a:endParaRPr lang="fr-FR" sz="2399" dirty="0"/>
          </a:p>
          <a:p>
            <a:r>
              <a:rPr lang="fr-FR" sz="2399" dirty="0"/>
              <a:t>Des volontaires ne peuvent représenter un échantillon réaliste. </a:t>
            </a:r>
          </a:p>
        </p:txBody>
      </p:sp>
    </p:spTree>
    <p:extLst>
      <p:ext uri="{BB962C8B-B14F-4D97-AF65-F5344CB8AC3E}">
        <p14:creationId xmlns:p14="http://schemas.microsoft.com/office/powerpoint/2010/main" val="13439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2803" y="-1"/>
            <a:ext cx="10653896" cy="1163668"/>
          </a:xfrm>
        </p:spPr>
        <p:txBody>
          <a:bodyPr/>
          <a:lstStyle/>
          <a:p>
            <a:r>
              <a:rPr lang="fr-FR" dirty="0">
                <a:solidFill>
                  <a:schemeClr val="tx1"/>
                </a:solidFill>
              </a:rPr>
              <a:t>Estimations de l’</a:t>
            </a:r>
            <a:r>
              <a:rPr lang="fr-FR" dirty="0" err="1">
                <a:solidFill>
                  <a:schemeClr val="tx1"/>
                </a:solidFill>
              </a:rPr>
              <a:t>ecart</a:t>
            </a:r>
            <a:r>
              <a:rPr lang="fr-FR" dirty="0">
                <a:solidFill>
                  <a:schemeClr val="tx1"/>
                </a:solidFill>
              </a:rPr>
              <a:t>-type</a:t>
            </a:r>
          </a:p>
        </p:txBody>
      </p:sp>
      <p:sp>
        <p:nvSpPr>
          <p:cNvPr id="7" name="Rectangle 6"/>
          <p:cNvSpPr/>
          <p:nvPr/>
        </p:nvSpPr>
        <p:spPr>
          <a:xfrm>
            <a:off x="1542802" y="2562603"/>
            <a:ext cx="10461934" cy="1938351"/>
          </a:xfrm>
          <a:prstGeom prst="rect">
            <a:avLst/>
          </a:prstGeom>
        </p:spPr>
        <p:txBody>
          <a:bodyPr wrap="square">
            <a:spAutoFit/>
          </a:bodyPr>
          <a:lstStyle/>
          <a:p>
            <a:r>
              <a:rPr lang="fr-FR" sz="2399" dirty="0"/>
              <a:t>Dans la pratique statistique, lorsque la vraie valeur de l’écart-type, </a:t>
            </a:r>
            <a:r>
              <a:rPr lang="el-GR" sz="2399" dirty="0">
                <a:latin typeface="Verdana" panose="020B0604030504040204" pitchFamily="34" charset="0"/>
                <a:ea typeface="Verdana" panose="020B0604030504040204" pitchFamily="34" charset="0"/>
              </a:rPr>
              <a:t>δ</a:t>
            </a:r>
            <a:r>
              <a:rPr lang="fr-FR" sz="2399" dirty="0"/>
              <a:t>, n’est pas connue et est remplacée par une estimation fondée sur un échantillon, le symbole </a:t>
            </a:r>
            <a:r>
              <a:rPr lang="el-GR" sz="2399" dirty="0">
                <a:latin typeface="Verdana" panose="020B0604030504040204" pitchFamily="34" charset="0"/>
                <a:ea typeface="Verdana" panose="020B0604030504040204" pitchFamily="34" charset="0"/>
              </a:rPr>
              <a:t>δ</a:t>
            </a:r>
            <a:r>
              <a:rPr lang="fr-FR" sz="2399" dirty="0"/>
              <a:t> est alors remplacé par S pour signaler qu’il s’agit d’une estimation.</a:t>
            </a:r>
          </a:p>
          <a:p>
            <a:endParaRPr lang="fr-FR" sz="2399" dirty="0"/>
          </a:p>
          <a:p>
            <a:pPr algn="ctr"/>
            <a:r>
              <a:rPr lang="fr-FR" sz="2399" dirty="0">
                <a:solidFill>
                  <a:srgbClr val="FF0000"/>
                </a:solidFill>
              </a:rPr>
              <a:t> </a:t>
            </a:r>
          </a:p>
        </p:txBody>
      </p:sp>
      <p:sp>
        <p:nvSpPr>
          <p:cNvPr id="8"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a:solidFill>
                  <a:schemeClr val="tx1"/>
                </a:solidFill>
              </a:rPr>
              <a:t>Fidélité</a:t>
            </a:r>
            <a:endParaRPr lang="en-US" sz="4265" kern="0" noProof="1">
              <a:solidFill>
                <a:srgbClr val="FF0000"/>
              </a:solidFill>
            </a:endParaRPr>
          </a:p>
        </p:txBody>
      </p:sp>
    </p:spTree>
    <p:extLst>
      <p:ext uri="{BB962C8B-B14F-4D97-AF65-F5344CB8AC3E}">
        <p14:creationId xmlns:p14="http://schemas.microsoft.com/office/powerpoint/2010/main" val="2678219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t>DEFINITION: </a:t>
            </a:r>
            <a:r>
              <a:rPr lang="fr-FR" dirty="0">
                <a:solidFill>
                  <a:schemeClr val="tx1"/>
                </a:solidFill>
              </a:rPr>
              <a:t>Justesse</a:t>
            </a:r>
            <a:endParaRPr lang="en-US" noProof="1">
              <a:solidFill>
                <a:schemeClr val="tx1"/>
              </a:solidFill>
            </a:endParaRPr>
          </a:p>
        </p:txBody>
      </p:sp>
      <p:sp>
        <p:nvSpPr>
          <p:cNvPr id="9" name="ZoneTexte 8"/>
          <p:cNvSpPr txBox="1"/>
          <p:nvPr/>
        </p:nvSpPr>
        <p:spPr>
          <a:xfrm>
            <a:off x="1560557" y="2757133"/>
            <a:ext cx="10557915" cy="1938351"/>
          </a:xfrm>
          <a:prstGeom prst="rect">
            <a:avLst/>
          </a:prstGeom>
          <a:noFill/>
        </p:spPr>
        <p:txBody>
          <a:bodyPr wrap="square" rtlCol="0">
            <a:spAutoFit/>
          </a:bodyPr>
          <a:lstStyle/>
          <a:p>
            <a:r>
              <a:rPr lang="fr-FR" sz="2399" dirty="0"/>
              <a:t>Etroitesse de l'accord entre la moyenne d'un nombre infini de valeurs mesurées répétées et une valeur de référence</a:t>
            </a:r>
          </a:p>
          <a:p>
            <a:pPr>
              <a:buFont typeface="Arial" pitchFamily="34" charset="0"/>
              <a:buChar char="•"/>
            </a:pPr>
            <a:endParaRPr lang="fr-FR" sz="2399" dirty="0"/>
          </a:p>
          <a:p>
            <a:r>
              <a:rPr lang="fr-FR" sz="2399" dirty="0"/>
              <a:t>NOTES: La mesure de la justesse est généralement exprimée en termes de biais. </a:t>
            </a:r>
          </a:p>
          <a:p>
            <a:endParaRPr lang="fr-FR" sz="2399" dirty="0"/>
          </a:p>
        </p:txBody>
      </p:sp>
      <p:sp>
        <p:nvSpPr>
          <p:cNvPr id="5" name="ZoneTexte 4"/>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6"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25772077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t>DEFINITION: </a:t>
            </a:r>
            <a:r>
              <a:rPr lang="fr-FR" dirty="0">
                <a:solidFill>
                  <a:schemeClr val="tx1"/>
                </a:solidFill>
              </a:rPr>
              <a:t>Justesse</a:t>
            </a:r>
            <a:endParaRPr lang="en-US" noProof="1">
              <a:solidFill>
                <a:schemeClr val="tx1"/>
              </a:solidFill>
            </a:endParaRPr>
          </a:p>
        </p:txBody>
      </p:sp>
      <p:sp>
        <p:nvSpPr>
          <p:cNvPr id="4" name="Rectangle 3"/>
          <p:cNvSpPr/>
          <p:nvPr/>
        </p:nvSpPr>
        <p:spPr>
          <a:xfrm>
            <a:off x="1680872" y="1701342"/>
            <a:ext cx="9502123" cy="3702296"/>
          </a:xfrm>
          <a:prstGeom prst="rect">
            <a:avLst/>
          </a:prstGeom>
        </p:spPr>
        <p:txBody>
          <a:bodyPr wrap="square">
            <a:spAutoFit/>
          </a:bodyPr>
          <a:lstStyle/>
          <a:p>
            <a:r>
              <a:rPr lang="fr-FR" sz="4265" dirty="0">
                <a:latin typeface="+mj-lt"/>
                <a:ea typeface="+mj-ea"/>
                <a:cs typeface="+mj-cs"/>
              </a:rPr>
              <a:t>Le biais : </a:t>
            </a:r>
          </a:p>
          <a:p>
            <a:r>
              <a:rPr lang="fr-FR" sz="2399" dirty="0"/>
              <a:t>Différence entre l’espérance mathématique des résultats d’essai et une valeur de référence acceptée. </a:t>
            </a:r>
          </a:p>
          <a:p>
            <a:endParaRPr lang="fr-FR" sz="2399" dirty="0"/>
          </a:p>
          <a:p>
            <a:r>
              <a:rPr lang="fr-FR" sz="2399" dirty="0"/>
              <a:t>NOTE: Le biais est l’erreur systématique totale par opposition à l’erreur aléatoire. II peut y avoir une ou plusieurs composantes d’erreur systématique qui contribuent au biais. Une différence systématique plus importante par rapport a la valeur de référence acceptée est reflétée par une plus grande valeur du biais</a:t>
            </a:r>
          </a:p>
        </p:txBody>
      </p:sp>
      <p:sp>
        <p:nvSpPr>
          <p:cNvPr id="5" name="ZoneTexte 4"/>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6"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89481383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847851" y="2757464"/>
            <a:ext cx="9335144" cy="1211865"/>
          </a:xfrm>
        </p:spPr>
        <p:txBody>
          <a:bodyPr/>
          <a:lstStyle/>
          <a:p>
            <a:pPr algn="ctr"/>
            <a:r>
              <a:rPr lang="fr-FR" b="1" dirty="0">
                <a:solidFill>
                  <a:schemeClr val="tx1"/>
                </a:solidFill>
              </a:rPr>
              <a:t>LES CRITÈRES DE VALIDATION D’UNE MÉTHODES D’ANALYSE</a:t>
            </a:r>
            <a:endParaRPr lang="en-US" b="1" noProof="1">
              <a:solidFill>
                <a:schemeClr val="tx1"/>
              </a:solidFill>
            </a:endParaRPr>
          </a:p>
        </p:txBody>
      </p:sp>
    </p:spTree>
    <p:extLst>
      <p:ext uri="{BB962C8B-B14F-4D97-AF65-F5344CB8AC3E}">
        <p14:creationId xmlns:p14="http://schemas.microsoft.com/office/powerpoint/2010/main" val="75442560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solidFill>
                  <a:schemeClr val="tx1"/>
                </a:solidFill>
              </a:rPr>
              <a:t>Justesse</a:t>
            </a:r>
            <a:endParaRPr lang="en-US" noProof="1">
              <a:solidFill>
                <a:schemeClr val="tx1"/>
              </a:solidFill>
            </a:endParaRPr>
          </a:p>
        </p:txBody>
      </p:sp>
      <p:sp>
        <p:nvSpPr>
          <p:cNvPr id="9" name="ZoneTexte 8"/>
          <p:cNvSpPr txBox="1"/>
          <p:nvPr/>
        </p:nvSpPr>
        <p:spPr>
          <a:xfrm>
            <a:off x="1560557" y="1701341"/>
            <a:ext cx="10557915" cy="3045962"/>
          </a:xfrm>
          <a:prstGeom prst="rect">
            <a:avLst/>
          </a:prstGeom>
          <a:noFill/>
        </p:spPr>
        <p:txBody>
          <a:bodyPr wrap="square" rtlCol="0">
            <a:spAutoFit/>
          </a:bodyPr>
          <a:lstStyle/>
          <a:p>
            <a:r>
              <a:rPr lang="fr-FR" sz="2399" dirty="0"/>
              <a:t>Etroitesse de l'accord entre la moyenne d'un nombre infini de valeurs mesurées répétées et une valeur de référence</a:t>
            </a:r>
          </a:p>
          <a:p>
            <a:pPr>
              <a:buFont typeface="Arial" pitchFamily="34" charset="0"/>
              <a:buChar char="•"/>
            </a:pPr>
            <a:endParaRPr lang="fr-FR" sz="2399" dirty="0"/>
          </a:p>
          <a:p>
            <a:pPr>
              <a:buFont typeface="Arial" pitchFamily="34" charset="0"/>
              <a:buChar char="•"/>
            </a:pPr>
            <a:r>
              <a:rPr lang="fr-FR" sz="2399" dirty="0"/>
              <a:t>Déterminée à l’aide d’un matériau de référence</a:t>
            </a:r>
          </a:p>
          <a:p>
            <a:pPr>
              <a:buFont typeface="Arial" pitchFamily="34" charset="0"/>
              <a:buChar char="•"/>
            </a:pPr>
            <a:r>
              <a:rPr lang="fr-FR" sz="2399" dirty="0"/>
              <a:t>Déterminée à l’aide d’une seconde méthode</a:t>
            </a:r>
          </a:p>
          <a:p>
            <a:pPr>
              <a:buFont typeface="Arial" pitchFamily="34" charset="0"/>
              <a:buChar char="•"/>
            </a:pPr>
            <a:r>
              <a:rPr lang="fr-FR" sz="2399" dirty="0"/>
              <a:t>Déterminée à l’aide d’une comparaison inter laboratoire</a:t>
            </a:r>
            <a:endParaRPr lang="fr-FR" sz="2399" dirty="0">
              <a:solidFill>
                <a:srgbClr val="FF0000"/>
              </a:solidFill>
            </a:endParaRPr>
          </a:p>
          <a:p>
            <a:pPr>
              <a:buFont typeface="Arial" pitchFamily="34" charset="0"/>
              <a:buChar char="•"/>
            </a:pPr>
            <a:endParaRPr lang="fr-FR" sz="2399" dirty="0">
              <a:solidFill>
                <a:srgbClr val="FF0000"/>
              </a:solidFill>
            </a:endParaRPr>
          </a:p>
          <a:p>
            <a:endParaRPr lang="fr-FR" sz="2399" dirty="0"/>
          </a:p>
        </p:txBody>
      </p:sp>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399823948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solidFill>
                  <a:schemeClr val="tx1"/>
                </a:solidFill>
              </a:rPr>
              <a:t>Justesse</a:t>
            </a:r>
            <a:endParaRPr lang="en-US" noProof="1">
              <a:solidFill>
                <a:schemeClr val="tx1"/>
              </a:solidFill>
            </a:endParaRPr>
          </a:p>
        </p:txBody>
      </p:sp>
      <p:sp>
        <p:nvSpPr>
          <p:cNvPr id="9" name="ZoneTexte 8"/>
          <p:cNvSpPr txBox="1"/>
          <p:nvPr/>
        </p:nvSpPr>
        <p:spPr>
          <a:xfrm>
            <a:off x="1560557" y="1413399"/>
            <a:ext cx="10557915" cy="4522777"/>
          </a:xfrm>
          <a:prstGeom prst="rect">
            <a:avLst/>
          </a:prstGeom>
          <a:noFill/>
        </p:spPr>
        <p:txBody>
          <a:bodyPr wrap="square" rtlCol="0">
            <a:spAutoFit/>
          </a:bodyPr>
          <a:lstStyle/>
          <a:p>
            <a:r>
              <a:rPr lang="fr-FR" sz="2399" dirty="0"/>
              <a:t>Le matériau de référence  doit avoir des pro­priétés  connues  au niveau approprié à celui auquel la méthode  de mesure normalisée est supposée être appliquée,  par exemple,  concentration.  </a:t>
            </a:r>
          </a:p>
          <a:p>
            <a:endParaRPr lang="fr-FR" sz="2399" dirty="0"/>
          </a:p>
          <a:p>
            <a:r>
              <a:rPr lang="fr-FR" sz="2399" dirty="0"/>
              <a:t>Dans certains cas,  il  sera  important   d'inclure,   dans  l'expérience d'estimation, une série de matériaux de référence, chacun correspondant  à un niveau différent  de la pro­priété, car il est possible que le biais de la méthode d'essai normalisée  puisse être différent  à des niveaux différents. Il est  recommandé que le matériau  de ré­férence  ait une matrice  aussi proche que possible  de la matrice  du matériau  soumis  à la méthode  de me­ sure normalisée,  par exemple,  carbone dans du char­bon ou carbone dans de l'acier</a:t>
            </a:r>
            <a:r>
              <a:rPr lang="en-US" sz="2399" dirty="0"/>
              <a:t>.</a:t>
            </a:r>
            <a:endParaRPr lang="fr-FR" sz="2399" dirty="0"/>
          </a:p>
          <a:p>
            <a:endParaRPr lang="fr-FR" sz="2399" dirty="0"/>
          </a:p>
        </p:txBody>
      </p:sp>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202369035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solidFill>
                  <a:schemeClr val="tx1"/>
                </a:solidFill>
              </a:rPr>
              <a:t>Justesse</a:t>
            </a:r>
            <a:endParaRPr lang="en-US" noProof="1">
              <a:solidFill>
                <a:schemeClr val="tx1"/>
              </a:solidFill>
            </a:endParaRPr>
          </a:p>
        </p:txBody>
      </p:sp>
      <p:sp>
        <p:nvSpPr>
          <p:cNvPr id="9" name="ZoneTexte 8"/>
          <p:cNvSpPr txBox="1"/>
          <p:nvPr/>
        </p:nvSpPr>
        <p:spPr>
          <a:xfrm>
            <a:off x="1560557" y="1413398"/>
            <a:ext cx="10557915" cy="4153573"/>
          </a:xfrm>
          <a:prstGeom prst="rect">
            <a:avLst/>
          </a:prstGeom>
          <a:noFill/>
        </p:spPr>
        <p:txBody>
          <a:bodyPr wrap="square" rtlCol="0">
            <a:spAutoFit/>
          </a:bodyPr>
          <a:lstStyle/>
          <a:p>
            <a:r>
              <a:rPr lang="fr-FR" sz="2399" dirty="0"/>
              <a:t>La mesure de la justesse est généralement exprimée en termes de biais. </a:t>
            </a:r>
          </a:p>
          <a:p>
            <a:endParaRPr lang="fr-FR" sz="2399" dirty="0"/>
          </a:p>
          <a:p>
            <a:r>
              <a:rPr lang="fr-FR" sz="2399" dirty="0"/>
              <a:t>Lors de chaque contrôle comparaison inter laboratoire, le laboratoire doit calculer le biais pour l’ensemble des paramètres : </a:t>
            </a:r>
          </a:p>
          <a:p>
            <a:endParaRPr lang="fr-FR" sz="2399" dirty="0"/>
          </a:p>
          <a:p>
            <a:pPr lvl="3" algn="ctr"/>
            <a:r>
              <a:rPr lang="fr-FR" sz="2399" dirty="0"/>
              <a:t>Biais = (Vo– Vs) </a:t>
            </a:r>
          </a:p>
          <a:p>
            <a:pPr lvl="3" algn="ctr"/>
            <a:endParaRPr lang="fr-FR" sz="2399" dirty="0"/>
          </a:p>
          <a:p>
            <a:pPr marL="380876" indent="-380876">
              <a:buFontTx/>
              <a:buChar char="-"/>
            </a:pPr>
            <a:r>
              <a:rPr lang="fr-FR" sz="2399" dirty="0"/>
              <a:t>Vs : valeur suggérée</a:t>
            </a:r>
          </a:p>
          <a:p>
            <a:pPr marL="380876" indent="-380876">
              <a:buFontTx/>
              <a:buChar char="-"/>
            </a:pPr>
            <a:r>
              <a:rPr lang="fr-FR" sz="2399" dirty="0"/>
              <a:t>Vo: moyenne des valeurs observées</a:t>
            </a:r>
          </a:p>
          <a:p>
            <a:pPr marL="380876" indent="-380876">
              <a:buFontTx/>
              <a:buChar char="-"/>
            </a:pPr>
            <a:r>
              <a:rPr lang="fr-FR" sz="2399" dirty="0"/>
              <a:t>Biais : écart entre le résultat du laboratoire et la valeur assignée </a:t>
            </a:r>
          </a:p>
          <a:p>
            <a:r>
              <a:rPr lang="fr-FR" sz="2399" dirty="0"/>
              <a:t> </a:t>
            </a:r>
          </a:p>
        </p:txBody>
      </p:sp>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296015002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9749"/>
            <a:ext cx="10701209" cy="1211865"/>
          </a:xfrm>
        </p:spPr>
        <p:txBody>
          <a:bodyPr/>
          <a:lstStyle/>
          <a:p>
            <a:r>
              <a:rPr lang="fr-FR" dirty="0">
                <a:solidFill>
                  <a:schemeClr val="tx1"/>
                </a:solidFill>
              </a:rPr>
              <a:t>Justesse</a:t>
            </a:r>
            <a:endParaRPr lang="en-US" noProof="1">
              <a:solidFill>
                <a:schemeClr val="tx1"/>
              </a:solidFill>
            </a:endParaRPr>
          </a:p>
        </p:txBody>
      </p:sp>
      <mc:AlternateContent xmlns:mc="http://schemas.openxmlformats.org/markup-compatibility/2006">
        <mc:Choice xmlns:a14="http://schemas.microsoft.com/office/drawing/2010/main" Requires="a14">
          <p:sp>
            <p:nvSpPr>
              <p:cNvPr id="9" name="ZoneTexte 8"/>
              <p:cNvSpPr txBox="1"/>
              <p:nvPr/>
            </p:nvSpPr>
            <p:spPr>
              <a:xfrm>
                <a:off x="1560557" y="1413398"/>
                <a:ext cx="10557915" cy="2832122"/>
              </a:xfrm>
              <a:prstGeom prst="rect">
                <a:avLst/>
              </a:prstGeom>
              <a:noFill/>
            </p:spPr>
            <p:txBody>
              <a:bodyPr wrap="square" rtlCol="0">
                <a:spAutoFit/>
              </a:bodyPr>
              <a:lstStyle/>
              <a:p>
                <a:endParaRPr lang="fr-FR" sz="2399" dirty="0"/>
              </a:p>
              <a:p>
                <a:r>
                  <a:rPr lang="fr-FR" sz="2399" dirty="0"/>
                  <a:t>Biais de justesse relative(%) = </a:t>
                </a:r>
                <a14:m>
                  <m:oMath xmlns:m="http://schemas.openxmlformats.org/officeDocument/2006/math">
                    <m:f>
                      <m:fPr>
                        <m:ctrlPr>
                          <a:rPr lang="fr-FR" sz="2399" i="1">
                            <a:latin typeface="Cambria Math" panose="02040503050406030204" pitchFamily="18" charset="0"/>
                          </a:rPr>
                        </m:ctrlPr>
                      </m:fPr>
                      <m:num>
                        <m:r>
                          <a:rPr lang="fr-FR" sz="2399" i="1">
                            <a:latin typeface="Cambria Math" panose="02040503050406030204" pitchFamily="18" charset="0"/>
                          </a:rPr>
                          <m:t>𝑉</m:t>
                        </m:r>
                        <m:r>
                          <a:rPr lang="fr-FR" sz="2399" i="1">
                            <a:latin typeface="Cambria Math" panose="02040503050406030204" pitchFamily="18" charset="0"/>
                          </a:rPr>
                          <m:t>0 −</m:t>
                        </m:r>
                        <m:r>
                          <a:rPr lang="fr-FR" sz="2399" i="1">
                            <a:latin typeface="Cambria Math" panose="02040503050406030204" pitchFamily="18" charset="0"/>
                          </a:rPr>
                          <m:t>𝑉𝑠</m:t>
                        </m:r>
                      </m:num>
                      <m:den>
                        <m:r>
                          <a:rPr lang="fr-FR" sz="2399" i="1">
                            <a:latin typeface="Cambria Math" panose="02040503050406030204" pitchFamily="18" charset="0"/>
                          </a:rPr>
                          <m:t>𝑉𝑠</m:t>
                        </m:r>
                      </m:den>
                    </m:f>
                  </m:oMath>
                </a14:m>
                <a:r>
                  <a:rPr lang="fr-FR" sz="2399" dirty="0"/>
                  <a:t> X 100</a:t>
                </a:r>
              </a:p>
              <a:p>
                <a:endParaRPr lang="fr-FR" sz="2399" dirty="0"/>
              </a:p>
              <a:p>
                <a:endParaRPr lang="fr-FR" sz="2399" dirty="0"/>
              </a:p>
              <a:p>
                <a:r>
                  <a:rPr lang="fr-FR" sz="2399" dirty="0"/>
                  <a:t>Vo : moyenne des valeurs observées; </a:t>
                </a:r>
              </a:p>
              <a:p>
                <a:endParaRPr lang="fr-FR" sz="2399" dirty="0"/>
              </a:p>
              <a:p>
                <a:r>
                  <a:rPr lang="fr-FR" sz="2399" dirty="0"/>
                  <a:t>Vs : valeur suggérée.  </a:t>
                </a:r>
              </a:p>
            </p:txBody>
          </p:sp>
        </mc:Choice>
        <mc:Fallback>
          <p:sp>
            <p:nvSpPr>
              <p:cNvPr id="9" name="ZoneTexte 8"/>
              <p:cNvSpPr txBox="1">
                <a:spLocks noRot="1" noChangeAspect="1" noMove="1" noResize="1" noEditPoints="1" noAdjustHandles="1" noChangeArrowheads="1" noChangeShapeType="1" noTextEdit="1"/>
              </p:cNvSpPr>
              <p:nvPr/>
            </p:nvSpPr>
            <p:spPr>
              <a:xfrm>
                <a:off x="1560557" y="1413398"/>
                <a:ext cx="10557915" cy="2832122"/>
              </a:xfrm>
              <a:prstGeom prst="rect">
                <a:avLst/>
              </a:prstGeom>
              <a:blipFill>
                <a:blip r:embed="rId3"/>
                <a:stretch>
                  <a:fillRect l="-924" b="-4095"/>
                </a:stretch>
              </a:blipFill>
            </p:spPr>
            <p:txBody>
              <a:bodyPr/>
              <a:lstStyle/>
              <a:p>
                <a:r>
                  <a:rPr lang="fr-FR">
                    <a:noFill/>
                  </a:rPr>
                  <a:t> </a:t>
                </a:r>
              </a:p>
            </p:txBody>
          </p:sp>
        </mc:Fallback>
      </mc:AlternateContent>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Justesse</a:t>
            </a:r>
            <a:endParaRPr lang="en-US" sz="4265" kern="0" noProof="1">
              <a:solidFill>
                <a:srgbClr val="FF0000"/>
              </a:solidFill>
            </a:endParaRPr>
          </a:p>
        </p:txBody>
      </p:sp>
    </p:spTree>
    <p:extLst>
      <p:ext uri="{BB962C8B-B14F-4D97-AF65-F5344CB8AC3E}">
        <p14:creationId xmlns:p14="http://schemas.microsoft.com/office/powerpoint/2010/main" val="53384397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_h1"/>
          <p:cNvSpPr>
            <a:spLocks noGrp="1" noChangeArrowheads="1"/>
          </p:cNvSpPr>
          <p:nvPr>
            <p:ph type="title"/>
          </p:nvPr>
        </p:nvSpPr>
        <p:spPr bwMode="gray">
          <a:xfrm>
            <a:off x="1488910" y="9749"/>
            <a:ext cx="10701209" cy="1211865"/>
          </a:xfrm>
        </p:spPr>
        <p:txBody>
          <a:bodyPr/>
          <a:lstStyle/>
          <a:p>
            <a:r>
              <a:rPr lang="fr-FR" dirty="0">
                <a:solidFill>
                  <a:schemeClr val="tx1"/>
                </a:solidFill>
              </a:rPr>
              <a:t>Fidélité / justesse</a:t>
            </a:r>
            <a:endParaRPr lang="en-US" noProof="1">
              <a:solidFill>
                <a:schemeClr val="tx1"/>
              </a:solidFill>
            </a:endParaRPr>
          </a:p>
        </p:txBody>
      </p:sp>
      <p:pic>
        <p:nvPicPr>
          <p:cNvPr id="8" name="Image 7"/>
          <p:cNvPicPr>
            <a:picLocks noChangeAspect="1"/>
          </p:cNvPicPr>
          <p:nvPr/>
        </p:nvPicPr>
        <p:blipFill rotWithShape="1">
          <a:blip r:embed="rId2"/>
          <a:srcRect l="51660" t="29329" r="8492" b="22438"/>
          <a:stretch/>
        </p:blipFill>
        <p:spPr>
          <a:xfrm>
            <a:off x="3024607" y="1221613"/>
            <a:ext cx="6910635" cy="4703071"/>
          </a:xfrm>
          <a:prstGeom prst="rect">
            <a:avLst/>
          </a:prstGeom>
        </p:spPr>
      </p:pic>
    </p:spTree>
    <p:extLst>
      <p:ext uri="{BB962C8B-B14F-4D97-AF65-F5344CB8AC3E}">
        <p14:creationId xmlns:p14="http://schemas.microsoft.com/office/powerpoint/2010/main" val="480291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1211865"/>
          </a:xfrm>
        </p:spPr>
        <p:txBody>
          <a:bodyPr/>
          <a:lstStyle/>
          <a:p>
            <a:r>
              <a:rPr lang="fr-FR" dirty="0">
                <a:solidFill>
                  <a:schemeClr val="tx1"/>
                </a:solidFill>
              </a:rPr>
              <a:t>Exactitude, exactitude relative</a:t>
            </a:r>
          </a:p>
        </p:txBody>
      </p:sp>
      <p:sp>
        <p:nvSpPr>
          <p:cNvPr id="18" name="Espace réservé du contenu 2"/>
          <p:cNvSpPr txBox="1">
            <a:spLocks/>
          </p:cNvSpPr>
          <p:nvPr/>
        </p:nvSpPr>
        <p:spPr>
          <a:xfrm>
            <a:off x="1659025" y="1676222"/>
            <a:ext cx="10387801" cy="4525963"/>
          </a:xfrm>
          <a:prstGeom prst="rect">
            <a:avLst/>
          </a:prstGeom>
        </p:spPr>
        <p:txBody>
          <a:bodyPr>
            <a:normAutofit/>
          </a:bodyPr>
          <a:lstStyle/>
          <a:p>
            <a:pPr marL="342881" indent="-342881" defTabSz="914347">
              <a:spcBef>
                <a:spcPct val="20000"/>
              </a:spcBef>
              <a:buFont typeface="Arial" pitchFamily="34" charset="0"/>
              <a:buChar char="•"/>
              <a:defRPr/>
            </a:pPr>
            <a:r>
              <a:rPr lang="fr-FR" sz="3200" dirty="0"/>
              <a:t>Exactitude : Étroitesse de l'accord entre le résultat d’essai et la valeur de référence acceptée.</a:t>
            </a:r>
          </a:p>
          <a:p>
            <a:pPr marL="342881" indent="-342881" defTabSz="914347">
              <a:spcBef>
                <a:spcPct val="20000"/>
              </a:spcBef>
              <a:buFont typeface="Arial" pitchFamily="34" charset="0"/>
              <a:buChar char="•"/>
              <a:defRPr/>
            </a:pPr>
            <a:endParaRPr lang="fr-FR" sz="3200" dirty="0"/>
          </a:p>
          <a:p>
            <a:pPr marL="342881" indent="-342881" defTabSz="914347">
              <a:spcBef>
                <a:spcPct val="20000"/>
              </a:spcBef>
              <a:buFont typeface="Arial" pitchFamily="34" charset="0"/>
              <a:buChar char="•"/>
              <a:defRPr/>
            </a:pPr>
            <a:r>
              <a:rPr lang="fr-FR" sz="3200" dirty="0"/>
              <a:t>Exactitude relative : Niveau de correspondance entre la réponse obtenue avec la méthode de référence et la réponse obtenue avec la méthode alternative sur les mêmes échantillons.</a:t>
            </a:r>
          </a:p>
          <a:p>
            <a:pPr marL="342881" indent="-342881" defTabSz="914347">
              <a:spcBef>
                <a:spcPct val="20000"/>
              </a:spcBef>
              <a:buFont typeface="Arial" pitchFamily="34" charset="0"/>
              <a:buChar char="•"/>
              <a:defRPr/>
            </a:pPr>
            <a:endParaRPr lang="fr-FR" sz="3200" dirty="0"/>
          </a:p>
        </p:txBody>
      </p:sp>
      <p:sp>
        <p:nvSpPr>
          <p:cNvPr id="2" name="Rectangle 1"/>
          <p:cNvSpPr/>
          <p:nvPr/>
        </p:nvSpPr>
        <p:spPr>
          <a:xfrm>
            <a:off x="2736663" y="5555697"/>
            <a:ext cx="8830256" cy="830740"/>
          </a:xfrm>
          <a:prstGeom prst="rect">
            <a:avLst/>
          </a:prstGeom>
        </p:spPr>
        <p:txBody>
          <a:bodyPr wrap="square">
            <a:spAutoFit/>
          </a:bodyPr>
          <a:lstStyle/>
          <a:p>
            <a:pPr algn="ctr"/>
            <a:r>
              <a:rPr lang="fr-FR" sz="2399" dirty="0">
                <a:solidFill>
                  <a:srgbClr val="FF66CC"/>
                </a:solidFill>
              </a:rPr>
              <a:t>si un biais significatif est mis en évidence, la méthode ne peut pas être validée</a:t>
            </a:r>
          </a:p>
        </p:txBody>
      </p:sp>
      <p:sp>
        <p:nvSpPr>
          <p:cNvPr id="5"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219081054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11561"/>
            <a:ext cx="8925808" cy="616455"/>
          </a:xfrm>
        </p:spPr>
        <p:txBody>
          <a:bodyPr/>
          <a:lstStyle/>
          <a:p>
            <a:r>
              <a:rPr lang="fr-FR" dirty="0"/>
              <a:t>Calcul de l’exactitude</a:t>
            </a:r>
          </a:p>
        </p:txBody>
      </p:sp>
      <p:sp>
        <p:nvSpPr>
          <p:cNvPr id="7" name="ZoneTexte 6"/>
          <p:cNvSpPr txBox="1"/>
          <p:nvPr/>
        </p:nvSpPr>
        <p:spPr>
          <a:xfrm>
            <a:off x="1680872" y="1893304"/>
            <a:ext cx="10078010" cy="1938351"/>
          </a:xfrm>
          <a:prstGeom prst="rect">
            <a:avLst/>
          </a:prstGeom>
          <a:noFill/>
        </p:spPr>
        <p:txBody>
          <a:bodyPr wrap="square" rtlCol="0">
            <a:spAutoFit/>
          </a:bodyPr>
          <a:lstStyle/>
          <a:p>
            <a:r>
              <a:rPr lang="fr-FR" sz="2399" dirty="0"/>
              <a:t>Vérifier l’exactitude d’une mesure à partir:</a:t>
            </a:r>
          </a:p>
          <a:p>
            <a:endParaRPr lang="fr-FR" sz="2399" dirty="0"/>
          </a:p>
          <a:p>
            <a:pPr marL="1599680" lvl="2" indent="-380876">
              <a:buFont typeface="Arial" panose="020B0604020202020204" pitchFamily="34" charset="0"/>
              <a:buChar char="•"/>
            </a:pPr>
            <a:r>
              <a:rPr lang="fr-FR" sz="2399" dirty="0"/>
              <a:t>L’objet d’essai (une mesure)</a:t>
            </a:r>
          </a:p>
          <a:p>
            <a:pPr marL="1599680" lvl="2" indent="-380876">
              <a:buFont typeface="Arial" panose="020B0604020202020204" pitchFamily="34" charset="0"/>
              <a:buChar char="•"/>
            </a:pPr>
            <a:endParaRPr lang="fr-FR" sz="2399" dirty="0"/>
          </a:p>
          <a:p>
            <a:pPr marL="1599680" lvl="2" indent="-380876">
              <a:buFont typeface="Arial" panose="020B0604020202020204" pitchFamily="34" charset="0"/>
              <a:buChar char="•"/>
            </a:pPr>
            <a:r>
              <a:rPr lang="fr-FR" sz="2399" dirty="0"/>
              <a:t>En réalisant 2 essais en répétabilité</a:t>
            </a:r>
          </a:p>
        </p:txBody>
      </p:sp>
      <p:sp>
        <p:nvSpPr>
          <p:cNvPr id="8"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2032596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8910" y="69664"/>
            <a:ext cx="10461934" cy="1211865"/>
          </a:xfrm>
        </p:spPr>
        <p:txBody>
          <a:bodyPr/>
          <a:lstStyle/>
          <a:p>
            <a:r>
              <a:rPr lang="fr-FR" dirty="0">
                <a:solidFill>
                  <a:schemeClr val="tx1"/>
                </a:solidFill>
              </a:rPr>
              <a:t>Limite de décision (limite d’acceptabilité)</a:t>
            </a:r>
            <a:endParaRPr lang="en-US" noProof="1">
              <a:solidFill>
                <a:schemeClr val="tx1"/>
              </a:solidFill>
            </a:endParaRPr>
          </a:p>
        </p:txBody>
      </p:sp>
      <p:sp>
        <p:nvSpPr>
          <p:cNvPr id="9" name="ZoneTexte 8"/>
          <p:cNvSpPr txBox="1"/>
          <p:nvPr/>
        </p:nvSpPr>
        <p:spPr>
          <a:xfrm>
            <a:off x="1584891" y="2565171"/>
            <a:ext cx="10557915" cy="1199944"/>
          </a:xfrm>
          <a:prstGeom prst="rect">
            <a:avLst/>
          </a:prstGeom>
          <a:noFill/>
        </p:spPr>
        <p:txBody>
          <a:bodyPr wrap="square" rtlCol="0">
            <a:spAutoFit/>
          </a:bodyPr>
          <a:lstStyle/>
          <a:p>
            <a:r>
              <a:rPr lang="fr-FR" sz="2399" dirty="0"/>
              <a:t>Limite à laquelle et au-delà de laquelle il est permis de conclure avec une probabilité d’erreur α qu’un échantillon est positif. (conforme) </a:t>
            </a:r>
          </a:p>
          <a:p>
            <a:endParaRPr lang="fr-FR" sz="2399" dirty="0"/>
          </a:p>
        </p:txBody>
      </p:sp>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51874499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453588"/>
            <a:ext cx="10701209" cy="616455"/>
          </a:xfrm>
        </p:spPr>
        <p:txBody>
          <a:bodyPr/>
          <a:lstStyle/>
          <a:p>
            <a:r>
              <a:rPr lang="fr-FR" dirty="0"/>
              <a:t>Calcul de l’exactitude a partir de l’objet d’essai</a:t>
            </a:r>
          </a:p>
        </p:txBody>
      </p:sp>
      <p:cxnSp>
        <p:nvCxnSpPr>
          <p:cNvPr id="4" name="Connecteur droit 3"/>
          <p:cNvCxnSpPr/>
          <p:nvPr/>
        </p:nvCxnSpPr>
        <p:spPr bwMode="auto">
          <a:xfrm>
            <a:off x="3216569" y="2565171"/>
            <a:ext cx="6910635"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Connecteur droit 9"/>
          <p:cNvCxnSpPr/>
          <p:nvPr/>
        </p:nvCxnSpPr>
        <p:spPr bwMode="auto">
          <a:xfrm>
            <a:off x="4656284" y="1797322"/>
            <a:ext cx="364728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Connecteur droit avec flèche 11"/>
          <p:cNvCxnSpPr/>
          <p:nvPr/>
        </p:nvCxnSpPr>
        <p:spPr bwMode="auto">
          <a:xfrm>
            <a:off x="4656284" y="1893303"/>
            <a:ext cx="0" cy="671867"/>
          </a:xfrm>
          <a:prstGeom prst="straightConnector1">
            <a:avLst/>
          </a:prstGeom>
          <a:solidFill>
            <a:schemeClr val="accent1"/>
          </a:solidFill>
          <a:ln w="9525" cap="flat" cmpd="sng" algn="ctr">
            <a:solidFill>
              <a:schemeClr val="tx1"/>
            </a:solidFill>
            <a:prstDash val="dash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Connecteur droit avec flèche 12"/>
          <p:cNvCxnSpPr/>
          <p:nvPr/>
        </p:nvCxnSpPr>
        <p:spPr bwMode="auto">
          <a:xfrm>
            <a:off x="8332687" y="1893303"/>
            <a:ext cx="0" cy="671867"/>
          </a:xfrm>
          <a:prstGeom prst="straightConnector1">
            <a:avLst/>
          </a:prstGeom>
          <a:solidFill>
            <a:schemeClr val="accent1"/>
          </a:solidFill>
          <a:ln w="9525" cap="flat" cmpd="sng" algn="ctr">
            <a:solidFill>
              <a:schemeClr val="tx1"/>
            </a:solidFill>
            <a:prstDash val="dash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ZoneTexte 13"/>
          <p:cNvSpPr txBox="1"/>
          <p:nvPr/>
        </p:nvSpPr>
        <p:spPr>
          <a:xfrm>
            <a:off x="4881676" y="1339720"/>
            <a:ext cx="3196497" cy="420564"/>
          </a:xfrm>
          <a:prstGeom prst="rect">
            <a:avLst/>
          </a:prstGeom>
          <a:noFill/>
        </p:spPr>
        <p:txBody>
          <a:bodyPr wrap="square" rtlCol="0">
            <a:spAutoFit/>
          </a:bodyPr>
          <a:lstStyle/>
          <a:p>
            <a:r>
              <a:rPr lang="fr-FR" sz="2133" dirty="0"/>
              <a:t>Intervalle d’acceptabilité</a:t>
            </a:r>
          </a:p>
        </p:txBody>
      </p:sp>
      <p:sp>
        <p:nvSpPr>
          <p:cNvPr id="15" name="ZoneTexte 14"/>
          <p:cNvSpPr txBox="1"/>
          <p:nvPr/>
        </p:nvSpPr>
        <p:spPr>
          <a:xfrm>
            <a:off x="3849879" y="2659167"/>
            <a:ext cx="2063592" cy="338426"/>
          </a:xfrm>
          <a:prstGeom prst="rect">
            <a:avLst/>
          </a:prstGeom>
          <a:noFill/>
        </p:spPr>
        <p:txBody>
          <a:bodyPr wrap="square" rtlCol="0">
            <a:spAutoFit/>
          </a:bodyPr>
          <a:lstStyle/>
          <a:p>
            <a:r>
              <a:rPr lang="fr-FR" sz="1599" dirty="0"/>
              <a:t>Lim </a:t>
            </a:r>
            <a:r>
              <a:rPr lang="fr-FR" sz="1599" dirty="0" err="1"/>
              <a:t>inf</a:t>
            </a:r>
            <a:r>
              <a:rPr lang="fr-FR" sz="1599" dirty="0"/>
              <a:t>=1,85 g/l</a:t>
            </a:r>
          </a:p>
        </p:txBody>
      </p:sp>
      <p:sp>
        <p:nvSpPr>
          <p:cNvPr id="16" name="ZoneTexte 15"/>
          <p:cNvSpPr txBox="1"/>
          <p:nvPr/>
        </p:nvSpPr>
        <p:spPr>
          <a:xfrm>
            <a:off x="7631697" y="2659168"/>
            <a:ext cx="2063592" cy="338426"/>
          </a:xfrm>
          <a:prstGeom prst="rect">
            <a:avLst/>
          </a:prstGeom>
          <a:noFill/>
        </p:spPr>
        <p:txBody>
          <a:bodyPr wrap="square" rtlCol="0">
            <a:spAutoFit/>
          </a:bodyPr>
          <a:lstStyle/>
          <a:p>
            <a:r>
              <a:rPr lang="fr-FR" sz="1599" dirty="0"/>
              <a:t>Lim sup=2,15 g/l</a:t>
            </a:r>
          </a:p>
        </p:txBody>
      </p:sp>
      <p:cxnSp>
        <p:nvCxnSpPr>
          <p:cNvPr id="18" name="Connecteur droit avec flèche 17"/>
          <p:cNvCxnSpPr/>
          <p:nvPr/>
        </p:nvCxnSpPr>
        <p:spPr bwMode="auto">
          <a:xfrm flipV="1">
            <a:off x="7151791" y="2565171"/>
            <a:ext cx="0" cy="575886"/>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ZoneTexte 18"/>
          <p:cNvSpPr txBox="1"/>
          <p:nvPr/>
        </p:nvSpPr>
        <p:spPr>
          <a:xfrm>
            <a:off x="6727617" y="3228331"/>
            <a:ext cx="984144" cy="338426"/>
          </a:xfrm>
          <a:prstGeom prst="rect">
            <a:avLst/>
          </a:prstGeom>
          <a:noFill/>
        </p:spPr>
        <p:txBody>
          <a:bodyPr wrap="square" rtlCol="0">
            <a:spAutoFit/>
          </a:bodyPr>
          <a:lstStyle/>
          <a:p>
            <a:r>
              <a:rPr lang="fr-FR" sz="1599" dirty="0"/>
              <a:t>2,06 g/l</a:t>
            </a:r>
          </a:p>
        </p:txBody>
      </p:sp>
      <p:sp>
        <p:nvSpPr>
          <p:cNvPr id="20" name="ZoneTexte 19"/>
          <p:cNvSpPr txBox="1"/>
          <p:nvPr/>
        </p:nvSpPr>
        <p:spPr>
          <a:xfrm>
            <a:off x="1656538" y="4292103"/>
            <a:ext cx="10102343" cy="1569148"/>
          </a:xfrm>
          <a:prstGeom prst="rect">
            <a:avLst/>
          </a:prstGeom>
          <a:noFill/>
        </p:spPr>
        <p:txBody>
          <a:bodyPr wrap="square" rtlCol="0">
            <a:spAutoFit/>
          </a:bodyPr>
          <a:lstStyle/>
          <a:p>
            <a:r>
              <a:rPr lang="fr-FR" sz="2399" dirty="0"/>
              <a:t>Je conclue que la valeur mesurée est comprise dans l’intervalle d’acceptabilité. Elle est exacte donc conforme </a:t>
            </a:r>
          </a:p>
          <a:p>
            <a:endParaRPr lang="fr-FR" sz="2399" dirty="0"/>
          </a:p>
          <a:p>
            <a:r>
              <a:rPr lang="fr-FR" sz="2399" dirty="0"/>
              <a:t>Donc , les valeurs pour mes échantillons sont acceptés </a:t>
            </a:r>
          </a:p>
        </p:txBody>
      </p:sp>
      <p:sp>
        <p:nvSpPr>
          <p:cNvPr id="21" name="ZoneTexte 20"/>
          <p:cNvSpPr txBox="1"/>
          <p:nvPr/>
        </p:nvSpPr>
        <p:spPr>
          <a:xfrm>
            <a:off x="10489188" y="2380562"/>
            <a:ext cx="1700931" cy="338426"/>
          </a:xfrm>
          <a:prstGeom prst="rect">
            <a:avLst/>
          </a:prstGeom>
          <a:noFill/>
        </p:spPr>
        <p:txBody>
          <a:bodyPr wrap="square" rtlCol="0">
            <a:spAutoFit/>
          </a:bodyPr>
          <a:lstStyle/>
          <a:p>
            <a:r>
              <a:rPr lang="fr-FR" sz="1599" dirty="0"/>
              <a:t>Valeurs mesurées </a:t>
            </a:r>
          </a:p>
        </p:txBody>
      </p:sp>
      <p:cxnSp>
        <p:nvCxnSpPr>
          <p:cNvPr id="23" name="Connecteur droit avec flèche 22"/>
          <p:cNvCxnSpPr/>
          <p:nvPr/>
        </p:nvCxnSpPr>
        <p:spPr bwMode="auto">
          <a:xfrm>
            <a:off x="3216569" y="2565171"/>
            <a:ext cx="7006616"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806828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453588"/>
            <a:ext cx="10701209" cy="616455"/>
          </a:xfrm>
        </p:spPr>
        <p:txBody>
          <a:bodyPr/>
          <a:lstStyle/>
          <a:p>
            <a:r>
              <a:rPr lang="fr-FR" dirty="0"/>
              <a:t>Calcul de l’exactitude a partir de l’objet d’essai</a:t>
            </a:r>
          </a:p>
        </p:txBody>
      </p:sp>
      <p:cxnSp>
        <p:nvCxnSpPr>
          <p:cNvPr id="4" name="Connecteur droit 3"/>
          <p:cNvCxnSpPr/>
          <p:nvPr/>
        </p:nvCxnSpPr>
        <p:spPr bwMode="auto">
          <a:xfrm>
            <a:off x="3216569" y="2565171"/>
            <a:ext cx="6910635"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Connecteur droit 9"/>
          <p:cNvCxnSpPr/>
          <p:nvPr/>
        </p:nvCxnSpPr>
        <p:spPr bwMode="auto">
          <a:xfrm>
            <a:off x="4656284" y="1797322"/>
            <a:ext cx="364728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Connecteur droit avec flèche 11"/>
          <p:cNvCxnSpPr/>
          <p:nvPr/>
        </p:nvCxnSpPr>
        <p:spPr bwMode="auto">
          <a:xfrm>
            <a:off x="4656284" y="1893303"/>
            <a:ext cx="0" cy="671867"/>
          </a:xfrm>
          <a:prstGeom prst="straightConnector1">
            <a:avLst/>
          </a:prstGeom>
          <a:solidFill>
            <a:schemeClr val="accent1"/>
          </a:solidFill>
          <a:ln w="9525" cap="flat" cmpd="sng" algn="ctr">
            <a:solidFill>
              <a:schemeClr val="tx1"/>
            </a:solidFill>
            <a:prstDash val="dash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Connecteur droit avec flèche 12"/>
          <p:cNvCxnSpPr/>
          <p:nvPr/>
        </p:nvCxnSpPr>
        <p:spPr bwMode="auto">
          <a:xfrm>
            <a:off x="8332687" y="1893303"/>
            <a:ext cx="0" cy="671867"/>
          </a:xfrm>
          <a:prstGeom prst="straightConnector1">
            <a:avLst/>
          </a:prstGeom>
          <a:solidFill>
            <a:schemeClr val="accent1"/>
          </a:solidFill>
          <a:ln w="9525" cap="flat" cmpd="sng" algn="ctr">
            <a:solidFill>
              <a:schemeClr val="tx1"/>
            </a:solidFill>
            <a:prstDash val="dash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ZoneTexte 13"/>
          <p:cNvSpPr txBox="1"/>
          <p:nvPr/>
        </p:nvSpPr>
        <p:spPr>
          <a:xfrm>
            <a:off x="4881676" y="1339720"/>
            <a:ext cx="3196497" cy="420564"/>
          </a:xfrm>
          <a:prstGeom prst="rect">
            <a:avLst/>
          </a:prstGeom>
          <a:noFill/>
        </p:spPr>
        <p:txBody>
          <a:bodyPr wrap="square" rtlCol="0">
            <a:spAutoFit/>
          </a:bodyPr>
          <a:lstStyle/>
          <a:p>
            <a:r>
              <a:rPr lang="fr-FR" sz="2133" dirty="0"/>
              <a:t>Intervalle d’acceptabilité</a:t>
            </a:r>
          </a:p>
        </p:txBody>
      </p:sp>
      <p:sp>
        <p:nvSpPr>
          <p:cNvPr id="15" name="ZoneTexte 14"/>
          <p:cNvSpPr txBox="1"/>
          <p:nvPr/>
        </p:nvSpPr>
        <p:spPr>
          <a:xfrm>
            <a:off x="3849879" y="2659167"/>
            <a:ext cx="2063592" cy="338426"/>
          </a:xfrm>
          <a:prstGeom prst="rect">
            <a:avLst/>
          </a:prstGeom>
          <a:noFill/>
        </p:spPr>
        <p:txBody>
          <a:bodyPr wrap="square" rtlCol="0">
            <a:spAutoFit/>
          </a:bodyPr>
          <a:lstStyle/>
          <a:p>
            <a:r>
              <a:rPr lang="fr-FR" sz="1599" dirty="0"/>
              <a:t>Lim </a:t>
            </a:r>
            <a:r>
              <a:rPr lang="fr-FR" sz="1599" dirty="0" err="1"/>
              <a:t>inf</a:t>
            </a:r>
            <a:r>
              <a:rPr lang="fr-FR" sz="1599" dirty="0"/>
              <a:t>=1,85 g/l</a:t>
            </a:r>
          </a:p>
        </p:txBody>
      </p:sp>
      <p:sp>
        <p:nvSpPr>
          <p:cNvPr id="16" name="ZoneTexte 15"/>
          <p:cNvSpPr txBox="1"/>
          <p:nvPr/>
        </p:nvSpPr>
        <p:spPr>
          <a:xfrm>
            <a:off x="7631697" y="2659168"/>
            <a:ext cx="2063592" cy="338426"/>
          </a:xfrm>
          <a:prstGeom prst="rect">
            <a:avLst/>
          </a:prstGeom>
          <a:noFill/>
        </p:spPr>
        <p:txBody>
          <a:bodyPr wrap="square" rtlCol="0">
            <a:spAutoFit/>
          </a:bodyPr>
          <a:lstStyle/>
          <a:p>
            <a:r>
              <a:rPr lang="fr-FR" sz="1599" dirty="0"/>
              <a:t>Lim sup=2,15 g/l</a:t>
            </a:r>
          </a:p>
        </p:txBody>
      </p:sp>
      <p:cxnSp>
        <p:nvCxnSpPr>
          <p:cNvPr id="18" name="Connecteur droit avec flèche 17"/>
          <p:cNvCxnSpPr/>
          <p:nvPr/>
        </p:nvCxnSpPr>
        <p:spPr bwMode="auto">
          <a:xfrm flipV="1">
            <a:off x="9695289" y="2565171"/>
            <a:ext cx="0" cy="575886"/>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ZoneTexte 18"/>
          <p:cNvSpPr txBox="1"/>
          <p:nvPr/>
        </p:nvSpPr>
        <p:spPr>
          <a:xfrm>
            <a:off x="9192066" y="3219090"/>
            <a:ext cx="984144" cy="338426"/>
          </a:xfrm>
          <a:prstGeom prst="rect">
            <a:avLst/>
          </a:prstGeom>
          <a:noFill/>
        </p:spPr>
        <p:txBody>
          <a:bodyPr wrap="square" rtlCol="0">
            <a:spAutoFit/>
          </a:bodyPr>
          <a:lstStyle/>
          <a:p>
            <a:r>
              <a:rPr lang="fr-FR" sz="1599" dirty="0"/>
              <a:t>2,23 g/l</a:t>
            </a:r>
          </a:p>
        </p:txBody>
      </p:sp>
      <p:sp>
        <p:nvSpPr>
          <p:cNvPr id="20" name="ZoneTexte 19"/>
          <p:cNvSpPr txBox="1"/>
          <p:nvPr/>
        </p:nvSpPr>
        <p:spPr>
          <a:xfrm>
            <a:off x="1656538" y="4292103"/>
            <a:ext cx="10102343" cy="1569148"/>
          </a:xfrm>
          <a:prstGeom prst="rect">
            <a:avLst/>
          </a:prstGeom>
          <a:noFill/>
        </p:spPr>
        <p:txBody>
          <a:bodyPr wrap="square" rtlCol="0">
            <a:spAutoFit/>
          </a:bodyPr>
          <a:lstStyle/>
          <a:p>
            <a:r>
              <a:rPr lang="fr-FR" sz="2399" dirty="0"/>
              <a:t>Je conclue que la valeur mesurée n’est pas comprise dans l’intervalle d’acceptabilité. Elle n’est pas exacte donc non conforme </a:t>
            </a:r>
          </a:p>
          <a:p>
            <a:endParaRPr lang="fr-FR" sz="2399" dirty="0"/>
          </a:p>
          <a:p>
            <a:r>
              <a:rPr lang="fr-FR" sz="2399" dirty="0"/>
              <a:t>Donc , les valeurs pour mes échantillons ne sont pas acceptés </a:t>
            </a:r>
          </a:p>
        </p:txBody>
      </p:sp>
      <p:sp>
        <p:nvSpPr>
          <p:cNvPr id="21" name="ZoneTexte 20"/>
          <p:cNvSpPr txBox="1"/>
          <p:nvPr/>
        </p:nvSpPr>
        <p:spPr>
          <a:xfrm>
            <a:off x="10489188" y="2380562"/>
            <a:ext cx="1700931" cy="338426"/>
          </a:xfrm>
          <a:prstGeom prst="rect">
            <a:avLst/>
          </a:prstGeom>
          <a:noFill/>
        </p:spPr>
        <p:txBody>
          <a:bodyPr wrap="square" rtlCol="0">
            <a:spAutoFit/>
          </a:bodyPr>
          <a:lstStyle/>
          <a:p>
            <a:r>
              <a:rPr lang="fr-FR" sz="1599" dirty="0"/>
              <a:t>Valeurs mesurées </a:t>
            </a:r>
          </a:p>
        </p:txBody>
      </p:sp>
      <p:cxnSp>
        <p:nvCxnSpPr>
          <p:cNvPr id="23" name="Connecteur droit avec flèche 22"/>
          <p:cNvCxnSpPr/>
          <p:nvPr/>
        </p:nvCxnSpPr>
        <p:spPr bwMode="auto">
          <a:xfrm>
            <a:off x="3216569" y="2565171"/>
            <a:ext cx="7006616"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3091382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5" y="188641"/>
            <a:ext cx="10282828" cy="1211865"/>
          </a:xfrm>
        </p:spPr>
        <p:txBody>
          <a:bodyPr/>
          <a:lstStyle/>
          <a:p>
            <a:r>
              <a:rPr lang="fr-FR" dirty="0">
                <a:solidFill>
                  <a:schemeClr val="tx1"/>
                </a:solidFill>
              </a:rPr>
              <a:t>Les critères de validation d’une méthodes d’analyse</a:t>
            </a:r>
            <a:endParaRPr lang="en-US" noProof="1">
              <a:solidFill>
                <a:schemeClr val="tx1"/>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08176" y="1797322"/>
            <a:ext cx="8229600" cy="4525963"/>
          </a:xfrm>
          <a:prstGeom prst="rect">
            <a:avLst/>
          </a:prstGeom>
        </p:spPr>
        <p:txBody>
          <a:bodyPr>
            <a:normAutofit fontScale="92500" lnSpcReduction="20000"/>
          </a:bodyPr>
          <a:lstStyle/>
          <a:p>
            <a:pPr marL="514319" indent="-514319">
              <a:spcBef>
                <a:spcPct val="20000"/>
              </a:spcBef>
              <a:buFont typeface="+mj-lt"/>
              <a:buAutoNum type="arabicPeriod"/>
              <a:defRPr/>
            </a:pPr>
            <a:r>
              <a:rPr lang="fr-FR" sz="3200" dirty="0"/>
              <a:t>Applicabilité</a:t>
            </a:r>
          </a:p>
          <a:p>
            <a:pPr marL="514319" indent="-514319">
              <a:spcBef>
                <a:spcPct val="20000"/>
              </a:spcBef>
              <a:buFont typeface="+mj-lt"/>
              <a:buAutoNum type="arabicPeriod"/>
              <a:defRPr/>
            </a:pPr>
            <a:r>
              <a:rPr lang="fr-FR" sz="3200" dirty="0"/>
              <a:t>Sélectivité/spécificité</a:t>
            </a:r>
          </a:p>
          <a:p>
            <a:pPr marL="514319" indent="-514319">
              <a:spcBef>
                <a:spcPct val="20000"/>
              </a:spcBef>
              <a:buFont typeface="+mj-lt"/>
              <a:buAutoNum type="arabicPeriod"/>
              <a:defRPr/>
            </a:pPr>
            <a:r>
              <a:rPr lang="fr-FR" sz="3200" dirty="0"/>
              <a:t>Fonction d’étalonnage</a:t>
            </a:r>
          </a:p>
          <a:p>
            <a:pPr marL="514319" indent="-514319">
              <a:spcBef>
                <a:spcPct val="20000"/>
              </a:spcBef>
              <a:buFont typeface="+mj-lt"/>
              <a:buAutoNum type="arabicPeriod"/>
              <a:defRPr/>
            </a:pPr>
            <a:r>
              <a:rPr lang="fr-FR" sz="3200" dirty="0"/>
              <a:t>Fidélité</a:t>
            </a:r>
          </a:p>
          <a:p>
            <a:pPr marL="514319" indent="-514319">
              <a:spcBef>
                <a:spcPct val="20000"/>
              </a:spcBef>
              <a:buFont typeface="+mj-lt"/>
              <a:buAutoNum type="arabicPeriod"/>
              <a:defRPr/>
            </a:pPr>
            <a:r>
              <a:rPr lang="fr-FR" sz="3200" dirty="0"/>
              <a:t>Justesse / Biais</a:t>
            </a:r>
          </a:p>
          <a:p>
            <a:pPr marL="514319" indent="-514319">
              <a:spcBef>
                <a:spcPct val="20000"/>
              </a:spcBef>
              <a:buFont typeface="+mj-lt"/>
              <a:buAutoNum type="arabicPeriod"/>
              <a:defRPr/>
            </a:pPr>
            <a:r>
              <a:rPr lang="fr-FR" sz="3200" dirty="0"/>
              <a:t>L’exactitude</a:t>
            </a:r>
          </a:p>
          <a:p>
            <a:pPr marL="514319" indent="-514319">
              <a:spcBef>
                <a:spcPct val="20000"/>
              </a:spcBef>
              <a:buFont typeface="+mj-lt"/>
              <a:buAutoNum type="arabicPeriod"/>
              <a:defRPr/>
            </a:pPr>
            <a:r>
              <a:rPr lang="fr-FR" sz="3200" dirty="0"/>
              <a:t>Limite de détermination</a:t>
            </a:r>
          </a:p>
          <a:p>
            <a:pPr marL="514319" indent="-514319">
              <a:spcBef>
                <a:spcPct val="20000"/>
              </a:spcBef>
              <a:buFont typeface="+mj-lt"/>
              <a:buAutoNum type="arabicPeriod"/>
              <a:defRPr/>
            </a:pPr>
            <a:r>
              <a:rPr lang="fr-FR" sz="3200" dirty="0"/>
              <a:t>Robustesse</a:t>
            </a:r>
          </a:p>
          <a:p>
            <a:pPr marL="514319" indent="-514319">
              <a:spcBef>
                <a:spcPct val="20000"/>
              </a:spcBef>
              <a:buFont typeface="+mj-lt"/>
              <a:buAutoNum type="arabicPeriod"/>
              <a:defRPr/>
            </a:pPr>
            <a:r>
              <a:rPr lang="fr-FR" sz="3200" dirty="0"/>
              <a:t>Incertitude de mesure</a:t>
            </a:r>
          </a:p>
          <a:p>
            <a:pPr marL="342881" indent="-342881" defTabSz="914347">
              <a:spcBef>
                <a:spcPct val="20000"/>
              </a:spcBef>
              <a:buFont typeface="Arial" pitchFamily="34" charset="0"/>
              <a:buChar char="•"/>
              <a:defRPr/>
            </a:pPr>
            <a:endParaRPr lang="fr-FR" sz="3200" dirty="0"/>
          </a:p>
        </p:txBody>
      </p:sp>
    </p:spTree>
    <p:extLst>
      <p:ext uri="{BB962C8B-B14F-4D97-AF65-F5344CB8AC3E}">
        <p14:creationId xmlns:p14="http://schemas.microsoft.com/office/powerpoint/2010/main" val="205018775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261626"/>
            <a:ext cx="10701209" cy="616455"/>
          </a:xfrm>
        </p:spPr>
        <p:txBody>
          <a:bodyPr/>
          <a:lstStyle/>
          <a:p>
            <a:r>
              <a:rPr lang="fr-FR" dirty="0"/>
              <a:t>Calcul de l’exactitude réalisant 2 essais en répétabilité</a:t>
            </a:r>
          </a:p>
        </p:txBody>
      </p:sp>
      <p:sp>
        <p:nvSpPr>
          <p:cNvPr id="7" name="ZoneTexte 6"/>
          <p:cNvSpPr txBox="1"/>
          <p:nvPr/>
        </p:nvSpPr>
        <p:spPr>
          <a:xfrm>
            <a:off x="1608548" y="1317417"/>
            <a:ext cx="10461934" cy="4891980"/>
          </a:xfrm>
          <a:prstGeom prst="rect">
            <a:avLst/>
          </a:prstGeom>
          <a:noFill/>
        </p:spPr>
        <p:txBody>
          <a:bodyPr wrap="square" rtlCol="0">
            <a:spAutoFit/>
          </a:bodyPr>
          <a:lstStyle/>
          <a:p>
            <a:r>
              <a:rPr lang="fr-FR" sz="2399" dirty="0"/>
              <a:t>2 concentrations d’une substance (g/l) mesurées dans une solution donnée:</a:t>
            </a:r>
          </a:p>
          <a:p>
            <a:endParaRPr lang="fr-FR" sz="2399" dirty="0"/>
          </a:p>
          <a:p>
            <a:r>
              <a:rPr lang="fr-FR" sz="2399" dirty="0"/>
              <a:t> Résultat 1 = 22,92 g/l</a:t>
            </a:r>
          </a:p>
          <a:p>
            <a:r>
              <a:rPr lang="fr-FR" sz="2399" dirty="0"/>
              <a:t> Résultat 2= 23,35 g/l</a:t>
            </a:r>
          </a:p>
          <a:p>
            <a:endParaRPr lang="fr-FR" sz="2399" dirty="0"/>
          </a:p>
          <a:p>
            <a:r>
              <a:rPr lang="fr-FR" sz="2399" dirty="0"/>
              <a:t>Ecart-type : Sr = 0,5 g/l</a:t>
            </a:r>
          </a:p>
          <a:p>
            <a:endParaRPr lang="fr-FR" sz="2399" dirty="0"/>
          </a:p>
          <a:p>
            <a:r>
              <a:rPr lang="fr-FR" sz="2399" dirty="0"/>
              <a:t> I R1 – R2 I ≤ 2,8 Sr (2,8 = facteur d’élargissement)</a:t>
            </a:r>
          </a:p>
          <a:p>
            <a:endParaRPr lang="fr-FR" sz="2399" dirty="0"/>
          </a:p>
          <a:p>
            <a:pPr lvl="2"/>
            <a:r>
              <a:rPr lang="fr-FR" sz="2399" dirty="0"/>
              <a:t>Dans ce cas:  I R1 – R2 I = 0,43 g/l</a:t>
            </a:r>
          </a:p>
          <a:p>
            <a:pPr lvl="2"/>
            <a:r>
              <a:rPr lang="fr-FR" sz="2399" dirty="0"/>
              <a:t>                       2,8 Sr = 1,4 g/l</a:t>
            </a:r>
          </a:p>
          <a:p>
            <a:r>
              <a:rPr lang="fr-FR" sz="2399" dirty="0"/>
              <a:t>Mes valeurs sont compatibles , je peux faire la moyenne: </a:t>
            </a:r>
          </a:p>
          <a:p>
            <a:pPr algn="ctr"/>
            <a:r>
              <a:rPr lang="fr-FR" sz="2399" dirty="0"/>
              <a:t>(R1+R2)/2 = 23,135 g/l (valeur a retenir pour l’exactitude)</a:t>
            </a:r>
          </a:p>
        </p:txBody>
      </p:sp>
      <p:sp>
        <p:nvSpPr>
          <p:cNvPr id="4"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468008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261626"/>
            <a:ext cx="10701209" cy="616455"/>
          </a:xfrm>
        </p:spPr>
        <p:txBody>
          <a:bodyPr/>
          <a:lstStyle/>
          <a:p>
            <a:r>
              <a:rPr lang="fr-FR" dirty="0"/>
              <a:t>Calcul de l’exactitude réalisant 2 essais en répétabilité</a:t>
            </a:r>
          </a:p>
        </p:txBody>
      </p:sp>
      <p:sp>
        <p:nvSpPr>
          <p:cNvPr id="7" name="ZoneTexte 6"/>
          <p:cNvSpPr txBox="1"/>
          <p:nvPr/>
        </p:nvSpPr>
        <p:spPr>
          <a:xfrm>
            <a:off x="1608548" y="1317418"/>
            <a:ext cx="10461934" cy="4153573"/>
          </a:xfrm>
          <a:prstGeom prst="rect">
            <a:avLst/>
          </a:prstGeom>
          <a:noFill/>
        </p:spPr>
        <p:txBody>
          <a:bodyPr wrap="square" rtlCol="0">
            <a:spAutoFit/>
          </a:bodyPr>
          <a:lstStyle/>
          <a:p>
            <a:r>
              <a:rPr lang="fr-FR" sz="2399" dirty="0"/>
              <a:t>Exemple 2:</a:t>
            </a:r>
          </a:p>
          <a:p>
            <a:endParaRPr lang="fr-FR" sz="2399" dirty="0"/>
          </a:p>
          <a:p>
            <a:r>
              <a:rPr lang="fr-FR" sz="2399" dirty="0"/>
              <a:t> Résultat 1 = 21,56 g/l</a:t>
            </a:r>
          </a:p>
          <a:p>
            <a:r>
              <a:rPr lang="fr-FR" sz="2399" dirty="0"/>
              <a:t> Résultat 2= 23,49 g/l</a:t>
            </a:r>
          </a:p>
          <a:p>
            <a:endParaRPr lang="fr-FR" sz="2399" dirty="0"/>
          </a:p>
          <a:p>
            <a:r>
              <a:rPr lang="fr-FR" sz="2399" dirty="0"/>
              <a:t>Ecart-type : Sr = 0,5 g/l</a:t>
            </a:r>
          </a:p>
          <a:p>
            <a:r>
              <a:rPr lang="fr-FR" sz="2399" dirty="0"/>
              <a:t> I R1 – R2 I ≤ 2,8 Sr</a:t>
            </a:r>
          </a:p>
          <a:p>
            <a:pPr lvl="2"/>
            <a:r>
              <a:rPr lang="fr-FR" sz="2399" dirty="0"/>
              <a:t>Dans ce cas:  I R1 – R2 I = </a:t>
            </a:r>
            <a:r>
              <a:rPr lang="fr-FR" sz="2399" dirty="0">
                <a:solidFill>
                  <a:srgbClr val="FF0000"/>
                </a:solidFill>
              </a:rPr>
              <a:t>……..</a:t>
            </a:r>
            <a:r>
              <a:rPr lang="fr-FR" sz="2399" dirty="0"/>
              <a:t>      g/l</a:t>
            </a:r>
          </a:p>
          <a:p>
            <a:pPr lvl="2"/>
            <a:r>
              <a:rPr lang="fr-FR" sz="2399" dirty="0"/>
              <a:t>                       2,8 Sr = 1,4 g/l</a:t>
            </a:r>
          </a:p>
          <a:p>
            <a:pPr lvl="2"/>
            <a:endParaRPr lang="fr-FR" sz="2399" dirty="0"/>
          </a:p>
          <a:p>
            <a:r>
              <a:rPr lang="fr-FR" sz="2399" dirty="0"/>
              <a:t>Conclure: </a:t>
            </a:r>
            <a:r>
              <a:rPr lang="fr-FR" sz="2399" dirty="0">
                <a:solidFill>
                  <a:srgbClr val="FF0000"/>
                </a:solidFill>
              </a:rPr>
              <a:t>………..</a:t>
            </a:r>
          </a:p>
        </p:txBody>
      </p:sp>
      <p:sp>
        <p:nvSpPr>
          <p:cNvPr id="4" name="ZoneTexte 3"/>
          <p:cNvSpPr txBox="1"/>
          <p:nvPr/>
        </p:nvSpPr>
        <p:spPr>
          <a:xfrm>
            <a:off x="6810392" y="3908906"/>
            <a:ext cx="1013267" cy="461537"/>
          </a:xfrm>
          <a:prstGeom prst="rect">
            <a:avLst/>
          </a:prstGeom>
          <a:noFill/>
        </p:spPr>
        <p:txBody>
          <a:bodyPr wrap="square" rtlCol="0">
            <a:spAutoFit/>
          </a:bodyPr>
          <a:lstStyle/>
          <a:p>
            <a:r>
              <a:rPr lang="fr-FR" sz="2399" dirty="0"/>
              <a:t>1,93</a:t>
            </a:r>
          </a:p>
        </p:txBody>
      </p:sp>
      <p:sp>
        <p:nvSpPr>
          <p:cNvPr id="6"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Exactitude</a:t>
            </a:r>
            <a:endParaRPr lang="en-US" sz="4265" kern="0" noProof="1">
              <a:solidFill>
                <a:srgbClr val="FF0000"/>
              </a:solidFill>
            </a:endParaRPr>
          </a:p>
        </p:txBody>
      </p:sp>
    </p:spTree>
    <p:extLst>
      <p:ext uri="{BB962C8B-B14F-4D97-AF65-F5344CB8AC3E}">
        <p14:creationId xmlns:p14="http://schemas.microsoft.com/office/powerpoint/2010/main" val="2088262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482408" y="36080"/>
            <a:ext cx="8892479" cy="1211865"/>
          </a:xfrm>
        </p:spPr>
        <p:txBody>
          <a:bodyPr/>
          <a:lstStyle/>
          <a:p>
            <a:r>
              <a:rPr lang="fr-FR" dirty="0">
                <a:solidFill>
                  <a:schemeClr val="tx1"/>
                </a:solidFill>
              </a:rPr>
              <a:t>Limite de détermination</a:t>
            </a:r>
            <a:endParaRPr lang="en-US" noProof="1">
              <a:solidFill>
                <a:schemeClr val="tx1"/>
              </a:solidFill>
            </a:endParaRPr>
          </a:p>
        </p:txBody>
      </p:sp>
      <p:sp>
        <p:nvSpPr>
          <p:cNvPr id="9" name="ZoneTexte 8"/>
          <p:cNvSpPr txBox="1"/>
          <p:nvPr/>
        </p:nvSpPr>
        <p:spPr>
          <a:xfrm>
            <a:off x="1668016" y="1600201"/>
            <a:ext cx="8892479" cy="1569148"/>
          </a:xfrm>
          <a:prstGeom prst="rect">
            <a:avLst/>
          </a:prstGeom>
          <a:noFill/>
        </p:spPr>
        <p:txBody>
          <a:bodyPr wrap="square" rtlCol="0">
            <a:spAutoFit/>
          </a:bodyPr>
          <a:lstStyle/>
          <a:p>
            <a:endParaRPr lang="fr-FR" sz="2399" dirty="0"/>
          </a:p>
          <a:p>
            <a:r>
              <a:rPr lang="fr-FR" sz="2399" dirty="0"/>
              <a:t>Est la plus petite concentration qui puisse être détectée, identifiée et/ou quantifiée avec un risque d’erreur</a:t>
            </a:r>
          </a:p>
          <a:p>
            <a:endParaRPr lang="fr-FR" sz="2399" dirty="0"/>
          </a:p>
        </p:txBody>
      </p:sp>
      <p:sp>
        <p:nvSpPr>
          <p:cNvPr id="2" name="Rectangle 1"/>
          <p:cNvSpPr/>
          <p:nvPr/>
        </p:nvSpPr>
        <p:spPr>
          <a:xfrm>
            <a:off x="2832645" y="4772734"/>
            <a:ext cx="7245617" cy="1199944"/>
          </a:xfrm>
          <a:prstGeom prst="rect">
            <a:avLst/>
          </a:prstGeom>
        </p:spPr>
        <p:txBody>
          <a:bodyPr wrap="square">
            <a:spAutoFit/>
          </a:bodyPr>
          <a:lstStyle/>
          <a:p>
            <a:pPr algn="ctr"/>
            <a:r>
              <a:rPr lang="fr-FR" sz="2399" dirty="0">
                <a:solidFill>
                  <a:srgbClr val="FF66CC"/>
                </a:solidFill>
              </a:rPr>
              <a:t>Les calculs de ces limites sont décrits dans la norme NF EN ISO 11843 ; Capacité de détection</a:t>
            </a:r>
          </a:p>
          <a:p>
            <a:pPr algn="ctr"/>
            <a:endParaRPr lang="fr-FR" sz="2399" dirty="0">
              <a:solidFill>
                <a:srgbClr val="FF66CC"/>
              </a:solidFill>
            </a:endParaRPr>
          </a:p>
        </p:txBody>
      </p:sp>
      <p:sp>
        <p:nvSpPr>
          <p:cNvPr id="3" name="Rectangle 2"/>
          <p:cNvSpPr/>
          <p:nvPr/>
        </p:nvSpPr>
        <p:spPr>
          <a:xfrm>
            <a:off x="5092616" y="3181797"/>
            <a:ext cx="1632178" cy="461537"/>
          </a:xfrm>
          <a:prstGeom prst="rect">
            <a:avLst/>
          </a:prstGeom>
        </p:spPr>
        <p:txBody>
          <a:bodyPr wrap="none">
            <a:spAutoFit/>
          </a:bodyPr>
          <a:lstStyle/>
          <a:p>
            <a:r>
              <a:rPr lang="fr-FR" sz="2399" dirty="0"/>
              <a:t>LDM = 3 X s</a:t>
            </a:r>
          </a:p>
        </p:txBody>
      </p:sp>
    </p:spTree>
    <p:extLst>
      <p:ext uri="{BB962C8B-B14F-4D97-AF65-F5344CB8AC3E}">
        <p14:creationId xmlns:p14="http://schemas.microsoft.com/office/powerpoint/2010/main" val="75020172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165645"/>
            <a:ext cx="9405713" cy="616455"/>
          </a:xfrm>
        </p:spPr>
        <p:txBody>
          <a:bodyPr/>
          <a:lstStyle/>
          <a:p>
            <a:r>
              <a:rPr lang="fr-FR" dirty="0"/>
              <a:t>Définition: Robustesse </a:t>
            </a:r>
          </a:p>
        </p:txBody>
      </p:sp>
      <p:sp>
        <p:nvSpPr>
          <p:cNvPr id="7" name="Rectangle 6"/>
          <p:cNvSpPr/>
          <p:nvPr/>
        </p:nvSpPr>
        <p:spPr>
          <a:xfrm>
            <a:off x="1488910" y="1413399"/>
            <a:ext cx="10461934" cy="4522777"/>
          </a:xfrm>
          <a:prstGeom prst="rect">
            <a:avLst/>
          </a:prstGeom>
        </p:spPr>
        <p:txBody>
          <a:bodyPr wrap="square">
            <a:spAutoFit/>
          </a:bodyPr>
          <a:lstStyle/>
          <a:p>
            <a:r>
              <a:rPr lang="fr-FR" sz="2399" dirty="0"/>
              <a:t>La robustesse d’une méthode d’analyse est une mesure de sa capacité à ne pas être affectée par de petites variations des conditions opératoires. </a:t>
            </a:r>
          </a:p>
          <a:p>
            <a:endParaRPr lang="fr-FR" sz="2399" dirty="0"/>
          </a:p>
          <a:p>
            <a:r>
              <a:rPr lang="fr-FR" sz="2399" dirty="0"/>
              <a:t>Ces variations doivent refléter celles qu’on rencontre lorsque l’on transfère la méthode d’un laboratoire à un autre ou lorsque on la remet en route. Son intérêt est de fournir une indication sur la stabilité des mesures dans des conditions normales d’utilisation. </a:t>
            </a:r>
          </a:p>
          <a:p>
            <a:endParaRPr lang="fr-FR" sz="2399" dirty="0"/>
          </a:p>
          <a:p>
            <a:r>
              <a:rPr lang="fr-FR" sz="2399" dirty="0"/>
              <a:t>Le principe du test de robustesse est donc de créer de légères modifications des valeurs sélectionnées pour le mode opératoire normalisé et de vérifier si elles ont une influence sur le résultat. Ces modifications sont définies en fonction des difficultés classiques de contrôle des paramètres opératoires.</a:t>
            </a:r>
          </a:p>
        </p:txBody>
      </p:sp>
    </p:spTree>
    <p:extLst>
      <p:ext uri="{BB962C8B-B14F-4D97-AF65-F5344CB8AC3E}">
        <p14:creationId xmlns:p14="http://schemas.microsoft.com/office/powerpoint/2010/main" val="4161797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24001" y="16598"/>
            <a:ext cx="8892479" cy="1211865"/>
          </a:xfrm>
        </p:spPr>
        <p:txBody>
          <a:bodyPr/>
          <a:lstStyle/>
          <a:p>
            <a:r>
              <a:rPr lang="fr-FR" dirty="0">
                <a:solidFill>
                  <a:schemeClr val="tx1"/>
                </a:solidFill>
              </a:rPr>
              <a:t>Définition: L’incertitude de mesure</a:t>
            </a:r>
            <a:endParaRPr lang="en-US" noProof="1">
              <a:solidFill>
                <a:schemeClr val="tx1"/>
              </a:solidFill>
            </a:endParaRPr>
          </a:p>
        </p:txBody>
      </p:sp>
      <p:sp>
        <p:nvSpPr>
          <p:cNvPr id="9" name="ZoneTexte 8"/>
          <p:cNvSpPr txBox="1"/>
          <p:nvPr/>
        </p:nvSpPr>
        <p:spPr>
          <a:xfrm>
            <a:off x="1524000" y="2277228"/>
            <a:ext cx="10269972" cy="1733295"/>
          </a:xfrm>
          <a:prstGeom prst="rect">
            <a:avLst/>
          </a:prstGeom>
          <a:noFill/>
        </p:spPr>
        <p:txBody>
          <a:bodyPr wrap="square" rtlCol="0">
            <a:spAutoFit/>
          </a:bodyPr>
          <a:lstStyle/>
          <a:p>
            <a:r>
              <a:rPr lang="fr-FR" sz="2666" dirty="0"/>
              <a:t>Paramètre non négatif qui caractérise la dispersion des valeurs attribuées à un </a:t>
            </a:r>
            <a:r>
              <a:rPr lang="fr-FR" sz="2666" dirty="0" err="1"/>
              <a:t>mesurande</a:t>
            </a:r>
            <a:r>
              <a:rPr lang="fr-FR" sz="2666" dirty="0"/>
              <a:t>, à partir des informations utilisées </a:t>
            </a:r>
          </a:p>
          <a:p>
            <a:endParaRPr lang="fr-FR" sz="2666" dirty="0"/>
          </a:p>
          <a:p>
            <a:r>
              <a:rPr lang="fr-FR" sz="2666" dirty="0"/>
              <a:t> </a:t>
            </a:r>
          </a:p>
        </p:txBody>
      </p:sp>
      <p:sp>
        <p:nvSpPr>
          <p:cNvPr id="2" name="ZoneTexte 1"/>
          <p:cNvSpPr txBox="1"/>
          <p:nvPr/>
        </p:nvSpPr>
        <p:spPr>
          <a:xfrm>
            <a:off x="9935242" y="5636565"/>
            <a:ext cx="1343735" cy="461537"/>
          </a:xfrm>
          <a:prstGeom prst="rect">
            <a:avLst/>
          </a:prstGeom>
          <a:noFill/>
        </p:spPr>
        <p:txBody>
          <a:bodyPr wrap="square" rtlCol="0">
            <a:spAutoFit/>
          </a:bodyPr>
          <a:lstStyle/>
          <a:p>
            <a:r>
              <a:rPr lang="fr-FR" sz="2399" dirty="0"/>
              <a:t>VIM</a:t>
            </a:r>
          </a:p>
        </p:txBody>
      </p:sp>
    </p:spTree>
    <p:extLst>
      <p:ext uri="{BB962C8B-B14F-4D97-AF65-F5344CB8AC3E}">
        <p14:creationId xmlns:p14="http://schemas.microsoft.com/office/powerpoint/2010/main" val="62438373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1211865"/>
          </a:xfrm>
        </p:spPr>
        <p:txBody>
          <a:bodyPr/>
          <a:lstStyle/>
          <a:p>
            <a:r>
              <a:rPr lang="fr-FR" dirty="0">
                <a:solidFill>
                  <a:schemeClr val="tx1">
                    <a:lumMod val="95000"/>
                    <a:lumOff val="5000"/>
                  </a:schemeClr>
                </a:solidFill>
              </a:rPr>
              <a:t>Applicabilité (praticabilité)</a:t>
            </a:r>
            <a:endParaRPr lang="en-US" noProof="1">
              <a:solidFill>
                <a:srgbClr val="FF0000"/>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1633995" y="2632455"/>
            <a:ext cx="10474790" cy="1199944"/>
          </a:xfrm>
          <a:prstGeom prst="rect">
            <a:avLst/>
          </a:prstGeom>
          <a:noFill/>
        </p:spPr>
        <p:txBody>
          <a:bodyPr wrap="square" rtlCol="0">
            <a:spAutoFit/>
          </a:bodyPr>
          <a:lstStyle/>
          <a:p>
            <a:r>
              <a:rPr lang="fr-FR" sz="2399" dirty="0"/>
              <a:t>Une méthode métrologiquement applicable à une ou plusieurs propriétés spécifiées</a:t>
            </a:r>
          </a:p>
          <a:p>
            <a:endParaRPr lang="fr-FR" sz="2399" dirty="0"/>
          </a:p>
        </p:txBody>
      </p:sp>
    </p:spTree>
    <p:extLst>
      <p:ext uri="{BB962C8B-B14F-4D97-AF65-F5344CB8AC3E}">
        <p14:creationId xmlns:p14="http://schemas.microsoft.com/office/powerpoint/2010/main" val="239727819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76736" y="0"/>
            <a:ext cx="8892479" cy="1211865"/>
          </a:xfrm>
        </p:spPr>
        <p:txBody>
          <a:bodyPr/>
          <a:lstStyle/>
          <a:p>
            <a:r>
              <a:rPr lang="fr-FR" dirty="0">
                <a:solidFill>
                  <a:schemeClr val="tx1">
                    <a:lumMod val="95000"/>
                    <a:lumOff val="5000"/>
                  </a:schemeClr>
                </a:solidFill>
              </a:rPr>
              <a:t>Sélectivité / Spécificité</a:t>
            </a:r>
            <a:endParaRPr lang="en-US" noProof="1">
              <a:solidFill>
                <a:schemeClr val="tx1">
                  <a:lumMod val="95000"/>
                  <a:lumOff val="5000"/>
                </a:schemeClr>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18" name="Espace réservé du contenu 2"/>
          <p:cNvSpPr txBox="1">
            <a:spLocks/>
          </p:cNvSpPr>
          <p:nvPr/>
        </p:nvSpPr>
        <p:spPr>
          <a:xfrm>
            <a:off x="1981201" y="1600200"/>
            <a:ext cx="8229600" cy="4525963"/>
          </a:xfrm>
          <a:prstGeom prst="rect">
            <a:avLst/>
          </a:prstGeom>
        </p:spPr>
        <p:txBody>
          <a:bodyPr>
            <a:normAutofit/>
          </a:bodyPr>
          <a:lstStyle/>
          <a:p>
            <a:pPr marL="342881" indent="-342881" defTabSz="914347">
              <a:spcBef>
                <a:spcPct val="20000"/>
              </a:spcBef>
              <a:buFont typeface="Arial" pitchFamily="34" charset="0"/>
              <a:buChar char="•"/>
              <a:defRPr/>
            </a:pPr>
            <a:endParaRPr lang="fr-FR" sz="3200" dirty="0"/>
          </a:p>
        </p:txBody>
      </p:sp>
      <p:sp>
        <p:nvSpPr>
          <p:cNvPr id="9" name="ZoneTexte 8"/>
          <p:cNvSpPr txBox="1"/>
          <p:nvPr/>
        </p:nvSpPr>
        <p:spPr>
          <a:xfrm>
            <a:off x="1680872" y="1413399"/>
            <a:ext cx="9990183" cy="3784369"/>
          </a:xfrm>
          <a:prstGeom prst="rect">
            <a:avLst/>
          </a:prstGeom>
          <a:noFill/>
        </p:spPr>
        <p:txBody>
          <a:bodyPr wrap="square" rtlCol="0">
            <a:spAutoFit/>
          </a:bodyPr>
          <a:lstStyle/>
          <a:p>
            <a:pPr algn="ctr"/>
            <a:r>
              <a:rPr lang="fr-FR" sz="2399" u="sng" dirty="0">
                <a:solidFill>
                  <a:schemeClr val="tx1">
                    <a:lumMod val="95000"/>
                    <a:lumOff val="5000"/>
                  </a:schemeClr>
                </a:solidFill>
              </a:rPr>
              <a:t>Sélectivité</a:t>
            </a:r>
            <a:r>
              <a:rPr lang="fr-FR" sz="2399" dirty="0">
                <a:solidFill>
                  <a:schemeClr val="tx1">
                    <a:lumMod val="95000"/>
                    <a:lumOff val="5000"/>
                  </a:schemeClr>
                </a:solidFill>
              </a:rPr>
              <a:t> : </a:t>
            </a:r>
          </a:p>
          <a:p>
            <a:r>
              <a:rPr lang="fr-FR" sz="2399" dirty="0"/>
              <a:t>Propriété d'un système de mesure, utilisant une procédure de mesure spécifiée, selon laquelle le système </a:t>
            </a:r>
            <a:r>
              <a:rPr lang="fr-FR" sz="2399" u="sng" dirty="0"/>
              <a:t>fournit des valeurs mesurées pour un ou plusieurs </a:t>
            </a:r>
            <a:r>
              <a:rPr lang="fr-FR" sz="2399" u="sng" dirty="0" err="1"/>
              <a:t>mesurandes</a:t>
            </a:r>
            <a:r>
              <a:rPr lang="fr-FR" sz="2399" dirty="0"/>
              <a:t>, telles que les valeurs de chaque </a:t>
            </a:r>
            <a:r>
              <a:rPr lang="fr-FR" sz="2399" dirty="0" err="1"/>
              <a:t>mesurande</a:t>
            </a:r>
            <a:r>
              <a:rPr lang="fr-FR" sz="2399" dirty="0"/>
              <a:t> sont </a:t>
            </a:r>
            <a:r>
              <a:rPr lang="fr-FR" sz="2399" u="sng" dirty="0"/>
              <a:t>indépendantes</a:t>
            </a:r>
            <a:r>
              <a:rPr lang="fr-FR" sz="2399" dirty="0"/>
              <a:t> des autres </a:t>
            </a:r>
            <a:r>
              <a:rPr lang="fr-FR" sz="2399" dirty="0" err="1"/>
              <a:t>mesurandes</a:t>
            </a:r>
            <a:r>
              <a:rPr lang="fr-FR" sz="2399" dirty="0"/>
              <a:t> ou d'autres grandeurs dans le phénomène, le corps ou la substance en cours d'examen</a:t>
            </a:r>
            <a:endParaRPr lang="fr-FR" sz="2399" dirty="0">
              <a:solidFill>
                <a:schemeClr val="tx1">
                  <a:lumMod val="95000"/>
                  <a:lumOff val="5000"/>
                </a:schemeClr>
              </a:solidFill>
            </a:endParaRPr>
          </a:p>
          <a:p>
            <a:endParaRPr lang="fr-FR" sz="2399" dirty="0">
              <a:solidFill>
                <a:schemeClr val="tx1">
                  <a:lumMod val="95000"/>
                  <a:lumOff val="5000"/>
                </a:schemeClr>
              </a:solidFill>
            </a:endParaRPr>
          </a:p>
          <a:p>
            <a:pPr algn="ctr"/>
            <a:r>
              <a:rPr lang="fr-FR" sz="2399" u="sng" dirty="0">
                <a:solidFill>
                  <a:schemeClr val="tx1">
                    <a:lumMod val="95000"/>
                    <a:lumOff val="5000"/>
                  </a:schemeClr>
                </a:solidFill>
              </a:rPr>
              <a:t>Spécificité </a:t>
            </a:r>
            <a:r>
              <a:rPr lang="fr-FR" sz="2399" dirty="0">
                <a:solidFill>
                  <a:schemeClr val="tx1">
                    <a:lumMod val="95000"/>
                    <a:lumOff val="5000"/>
                  </a:schemeClr>
                </a:solidFill>
              </a:rPr>
              <a:t>: </a:t>
            </a:r>
          </a:p>
          <a:p>
            <a:r>
              <a:rPr lang="fr-FR" sz="2399" dirty="0">
                <a:solidFill>
                  <a:schemeClr val="tx1">
                    <a:lumMod val="95000"/>
                    <a:lumOff val="5000"/>
                  </a:schemeClr>
                </a:solidFill>
              </a:rPr>
              <a:t>Capacité d’une </a:t>
            </a:r>
            <a:r>
              <a:rPr lang="fr-FR" sz="2399" u="sng" dirty="0">
                <a:solidFill>
                  <a:schemeClr val="tx1">
                    <a:lumMod val="95000"/>
                    <a:lumOff val="5000"/>
                  </a:schemeClr>
                </a:solidFill>
              </a:rPr>
              <a:t>méthode</a:t>
            </a:r>
            <a:r>
              <a:rPr lang="fr-FR" sz="2399" dirty="0">
                <a:solidFill>
                  <a:schemeClr val="tx1">
                    <a:lumMod val="95000"/>
                    <a:lumOff val="5000"/>
                  </a:schemeClr>
                </a:solidFill>
              </a:rPr>
              <a:t> à mesurer un </a:t>
            </a:r>
            <a:r>
              <a:rPr lang="fr-FR" sz="2399" dirty="0" err="1">
                <a:solidFill>
                  <a:schemeClr val="tx1">
                    <a:lumMod val="95000"/>
                    <a:lumOff val="5000"/>
                  </a:schemeClr>
                </a:solidFill>
              </a:rPr>
              <a:t>analyte</a:t>
            </a:r>
            <a:r>
              <a:rPr lang="fr-FR" sz="2399" dirty="0">
                <a:solidFill>
                  <a:schemeClr val="tx1">
                    <a:lumMod val="95000"/>
                    <a:lumOff val="5000"/>
                  </a:schemeClr>
                </a:solidFill>
              </a:rPr>
              <a:t> particulier dans un échantillon sans que cette mesure soit faussée par d’autres composants de l’échantillon.</a:t>
            </a:r>
          </a:p>
        </p:txBody>
      </p:sp>
    </p:spTree>
    <p:extLst>
      <p:ext uri="{BB962C8B-B14F-4D97-AF65-F5344CB8AC3E}">
        <p14:creationId xmlns:p14="http://schemas.microsoft.com/office/powerpoint/2010/main" val="238123027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24000" y="44457"/>
            <a:ext cx="10666119" cy="1211865"/>
          </a:xfrm>
        </p:spPr>
        <p:txBody>
          <a:bodyPr/>
          <a:lstStyle/>
          <a:p>
            <a:r>
              <a:rPr lang="fr-FR" dirty="0">
                <a:solidFill>
                  <a:srgbClr val="000000"/>
                </a:solidFill>
              </a:rPr>
              <a:t>Courbe d’étalonnage (Fonction d’étalonnage)</a:t>
            </a:r>
            <a:endParaRPr lang="en-US" noProof="1">
              <a:solidFill>
                <a:srgbClr val="000000"/>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9" name="ZoneTexte 8"/>
          <p:cNvSpPr txBox="1"/>
          <p:nvPr/>
        </p:nvSpPr>
        <p:spPr>
          <a:xfrm>
            <a:off x="1680872" y="2085265"/>
            <a:ext cx="10113670" cy="2676758"/>
          </a:xfrm>
          <a:prstGeom prst="rect">
            <a:avLst/>
          </a:prstGeom>
          <a:noFill/>
        </p:spPr>
        <p:txBody>
          <a:bodyPr wrap="square" rtlCol="0">
            <a:spAutoFit/>
          </a:bodyPr>
          <a:lstStyle/>
          <a:p>
            <a:r>
              <a:rPr lang="fr-FR" sz="2399" dirty="0"/>
              <a:t>Expression de la relation entre la grandeur mesurée, p. ex. l’extinction, et la teneur, p. ex. une concentration massique</a:t>
            </a:r>
          </a:p>
          <a:p>
            <a:endParaRPr lang="fr-FR" sz="2399" dirty="0"/>
          </a:p>
          <a:p>
            <a:r>
              <a:rPr lang="fr-FR" sz="2399" dirty="0"/>
              <a:t>La fonction d’étalonnage peut être linéaire, </a:t>
            </a:r>
            <a:r>
              <a:rPr lang="fr-FR" sz="2399" dirty="0" err="1"/>
              <a:t>linéarisée</a:t>
            </a:r>
            <a:r>
              <a:rPr lang="fr-FR" sz="2399" dirty="0"/>
              <a:t> ou non linéaire</a:t>
            </a:r>
          </a:p>
          <a:p>
            <a:endParaRPr lang="fr-FR" sz="2399" dirty="0"/>
          </a:p>
          <a:p>
            <a:endParaRPr lang="fr-FR" sz="2399" dirty="0"/>
          </a:p>
          <a:p>
            <a:endParaRPr lang="fr-FR" sz="2399" dirty="0"/>
          </a:p>
        </p:txBody>
      </p:sp>
    </p:spTree>
    <p:extLst>
      <p:ext uri="{BB962C8B-B14F-4D97-AF65-F5344CB8AC3E}">
        <p14:creationId xmlns:p14="http://schemas.microsoft.com/office/powerpoint/2010/main" val="161601456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668016" y="188641"/>
            <a:ext cx="8892479" cy="1211865"/>
          </a:xfrm>
        </p:spPr>
        <p:txBody>
          <a:bodyPr/>
          <a:lstStyle/>
          <a:p>
            <a:r>
              <a:rPr lang="fr-FR" dirty="0">
                <a:solidFill>
                  <a:srgbClr val="000000"/>
                </a:solidFill>
              </a:rPr>
              <a:t>Linéarité</a:t>
            </a:r>
          </a:p>
        </p:txBody>
      </p:sp>
      <p:sp>
        <p:nvSpPr>
          <p:cNvPr id="18" name="Espace réservé du contenu 2"/>
          <p:cNvSpPr txBox="1">
            <a:spLocks/>
          </p:cNvSpPr>
          <p:nvPr/>
        </p:nvSpPr>
        <p:spPr>
          <a:xfrm>
            <a:off x="1908175" y="1797322"/>
            <a:ext cx="10042668" cy="4525963"/>
          </a:xfrm>
          <a:prstGeom prst="rect">
            <a:avLst/>
          </a:prstGeom>
        </p:spPr>
        <p:txBody>
          <a:bodyPr>
            <a:normAutofit/>
          </a:bodyPr>
          <a:lstStyle/>
          <a:p>
            <a:pPr defTabSz="914347">
              <a:spcBef>
                <a:spcPct val="20000"/>
              </a:spcBef>
              <a:defRPr/>
            </a:pPr>
            <a:r>
              <a:rPr lang="fr-FR" sz="3200" dirty="0">
                <a:solidFill>
                  <a:srgbClr val="000000"/>
                </a:solidFill>
              </a:rPr>
              <a:t>Aptitude de la méthode, pour une matrice  donnée, à fournir des résultats proportionnels à la quantité d'</a:t>
            </a:r>
            <a:r>
              <a:rPr lang="fr-FR" sz="3200" dirty="0" err="1">
                <a:solidFill>
                  <a:srgbClr val="000000"/>
                </a:solidFill>
              </a:rPr>
              <a:t>analyte</a:t>
            </a:r>
            <a:r>
              <a:rPr lang="fr-FR" sz="3200" dirty="0">
                <a:solidFill>
                  <a:srgbClr val="000000"/>
                </a:solidFill>
              </a:rPr>
              <a:t> présente dans l'échantillon, c'est-à-dire qu'à une augmentation de l'</a:t>
            </a:r>
            <a:r>
              <a:rPr lang="fr-FR" sz="3200" dirty="0" err="1">
                <a:solidFill>
                  <a:srgbClr val="000000"/>
                </a:solidFill>
              </a:rPr>
              <a:t>analyte</a:t>
            </a:r>
            <a:r>
              <a:rPr lang="fr-FR" sz="3200" dirty="0">
                <a:solidFill>
                  <a:srgbClr val="000000"/>
                </a:solidFill>
              </a:rPr>
              <a:t> correspond une augmentation linéaire ou proportionnelle des résultats.</a:t>
            </a:r>
          </a:p>
          <a:p>
            <a:pPr marL="342881" indent="-342881" defTabSz="914347">
              <a:spcBef>
                <a:spcPct val="20000"/>
              </a:spcBef>
              <a:defRPr/>
            </a:pPr>
            <a:endParaRPr lang="fr-FR" sz="3200" dirty="0">
              <a:solidFill>
                <a:srgbClr val="000000"/>
              </a:solidFill>
            </a:endParaRPr>
          </a:p>
        </p:txBody>
      </p:sp>
    </p:spTree>
    <p:extLst>
      <p:ext uri="{BB962C8B-B14F-4D97-AF65-F5344CB8AC3E}">
        <p14:creationId xmlns:p14="http://schemas.microsoft.com/office/powerpoint/2010/main" val="282534315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9789637" cy="616455"/>
          </a:xfrm>
        </p:spPr>
        <p:txBody>
          <a:bodyPr/>
          <a:lstStyle/>
          <a:p>
            <a:r>
              <a:rPr lang="fr-FR" dirty="0"/>
              <a:t>DEFINITIONS</a:t>
            </a:r>
          </a:p>
        </p:txBody>
      </p:sp>
      <p:sp>
        <p:nvSpPr>
          <p:cNvPr id="6" name="Espace réservé du texte 5"/>
          <p:cNvSpPr>
            <a:spLocks noGrp="1"/>
          </p:cNvSpPr>
          <p:nvPr>
            <p:ph type="body" sz="quarter" idx="13"/>
          </p:nvPr>
        </p:nvSpPr>
        <p:spPr>
          <a:xfrm>
            <a:off x="3168578" y="741532"/>
            <a:ext cx="6622263" cy="750367"/>
          </a:xfrm>
        </p:spPr>
        <p:txBody>
          <a:bodyPr/>
          <a:lstStyle/>
          <a:p>
            <a:pPr algn="ctr"/>
            <a:r>
              <a:rPr lang="fr-FR" sz="3999" dirty="0"/>
              <a:t>Fidélité</a:t>
            </a:r>
          </a:p>
        </p:txBody>
      </p:sp>
      <p:sp>
        <p:nvSpPr>
          <p:cNvPr id="7" name="ZoneTexte 6"/>
          <p:cNvSpPr txBox="1"/>
          <p:nvPr/>
        </p:nvSpPr>
        <p:spPr>
          <a:xfrm>
            <a:off x="10223185" y="6116470"/>
            <a:ext cx="1535697" cy="338426"/>
          </a:xfrm>
          <a:prstGeom prst="rect">
            <a:avLst/>
          </a:prstGeom>
          <a:noFill/>
        </p:spPr>
        <p:txBody>
          <a:bodyPr wrap="square" rtlCol="0">
            <a:spAutoFit/>
          </a:bodyPr>
          <a:lstStyle/>
          <a:p>
            <a:r>
              <a:rPr lang="fr-FR" sz="1599" dirty="0"/>
              <a:t>ISO 5725 - 1</a:t>
            </a:r>
          </a:p>
        </p:txBody>
      </p:sp>
      <p:sp>
        <p:nvSpPr>
          <p:cNvPr id="3" name="Rectangle 2"/>
          <p:cNvSpPr/>
          <p:nvPr/>
        </p:nvSpPr>
        <p:spPr>
          <a:xfrm>
            <a:off x="1584891" y="1491898"/>
            <a:ext cx="10461934" cy="5261184"/>
          </a:xfrm>
          <a:prstGeom prst="rect">
            <a:avLst/>
          </a:prstGeom>
        </p:spPr>
        <p:txBody>
          <a:bodyPr wrap="square">
            <a:spAutoFit/>
          </a:bodyPr>
          <a:lstStyle/>
          <a:p>
            <a:r>
              <a:rPr lang="fr-FR" sz="2399" dirty="0"/>
              <a:t>Étroitesse d’accord entre des résultats d’essai indépendants obtenus sous des conditions stipulées. </a:t>
            </a:r>
          </a:p>
          <a:p>
            <a:endParaRPr lang="fr-FR" sz="2399" dirty="0"/>
          </a:p>
          <a:p>
            <a:r>
              <a:rPr lang="fr-FR" sz="2399" dirty="0"/>
              <a:t>NOTES: La fidélité dépend uniquement de la distribution des erreurs aléatoires et n’a aucune relation avec la valeur vraie ou spécifiée.</a:t>
            </a:r>
          </a:p>
          <a:p>
            <a:endParaRPr lang="fr-FR" sz="2399" dirty="0"/>
          </a:p>
          <a:p>
            <a:r>
              <a:rPr lang="fr-FR" sz="2399" dirty="0"/>
              <a:t>La mesure de fidélité est exprimée en termes d’infidélité et est calculée à partir de l’écart-type des résultats d’essais. Une fidélité moindre est reflétée par un plus grand écart-type.</a:t>
            </a:r>
          </a:p>
          <a:p>
            <a:r>
              <a:rPr lang="fr-FR" sz="2399" dirty="0"/>
              <a:t>Le terme «résultats d’essai indépendants» signifie des résultats obtenus d’une façon non influencée par un résultat précédent sur le même matériau d’essai ou similaire. Les mesures quantitatives de la fidélité dépendent de façon critique des conditions stipulées. Les conditions de répétabilité et de reproductibilité sont des ensembles particuliers de conditions extrêmes. </a:t>
            </a:r>
          </a:p>
        </p:txBody>
      </p:sp>
    </p:spTree>
    <p:extLst>
      <p:ext uri="{BB962C8B-B14F-4D97-AF65-F5344CB8AC3E}">
        <p14:creationId xmlns:p14="http://schemas.microsoft.com/office/powerpoint/2010/main" val="1926369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76736" y="165645"/>
            <a:ext cx="8892479" cy="1211865"/>
          </a:xfrm>
        </p:spPr>
        <p:txBody>
          <a:bodyPr/>
          <a:lstStyle/>
          <a:p>
            <a:r>
              <a:rPr lang="fr-FR" dirty="0">
                <a:solidFill>
                  <a:schemeClr val="tx1"/>
                </a:solidFill>
              </a:rPr>
              <a:t>Fidélité</a:t>
            </a:r>
            <a:endParaRPr lang="en-US" noProof="1">
              <a:solidFill>
                <a:srgbClr val="FF0000"/>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9" name="ZoneTexte 8"/>
          <p:cNvSpPr txBox="1"/>
          <p:nvPr/>
        </p:nvSpPr>
        <p:spPr>
          <a:xfrm>
            <a:off x="1868129" y="1617844"/>
            <a:ext cx="9986734" cy="3784369"/>
          </a:xfrm>
          <a:prstGeom prst="rect">
            <a:avLst/>
          </a:prstGeom>
          <a:noFill/>
        </p:spPr>
        <p:txBody>
          <a:bodyPr wrap="square" rtlCol="0">
            <a:spAutoFit/>
          </a:bodyPr>
          <a:lstStyle/>
          <a:p>
            <a:endParaRPr lang="fr-FR" sz="2399" dirty="0"/>
          </a:p>
          <a:p>
            <a:r>
              <a:rPr lang="fr-FR" sz="2399" dirty="0"/>
              <a:t>Elle se subdivise en:</a:t>
            </a:r>
          </a:p>
          <a:p>
            <a:pPr>
              <a:buFont typeface="Arial" pitchFamily="34" charset="0"/>
              <a:buChar char="•"/>
            </a:pPr>
            <a:endParaRPr lang="fr-FR" sz="2399" dirty="0"/>
          </a:p>
          <a:p>
            <a:pPr lvl="1">
              <a:buFont typeface="Arial" pitchFamily="34" charset="0"/>
              <a:buChar char="•"/>
            </a:pPr>
            <a:r>
              <a:rPr lang="fr-FR" sz="2399" dirty="0"/>
              <a:t> Répétabilité,</a:t>
            </a:r>
          </a:p>
          <a:p>
            <a:pPr lvl="1">
              <a:buFont typeface="Arial" pitchFamily="34" charset="0"/>
              <a:buChar char="•"/>
            </a:pPr>
            <a:r>
              <a:rPr lang="fr-FR" sz="2399" dirty="0"/>
              <a:t> Fidélité intermédiaire </a:t>
            </a:r>
          </a:p>
          <a:p>
            <a:pPr lvl="1">
              <a:buFont typeface="Arial" pitchFamily="34" charset="0"/>
              <a:buChar char="•"/>
            </a:pPr>
            <a:r>
              <a:rPr lang="fr-FR" sz="2399" dirty="0"/>
              <a:t> Reproductibilité.</a:t>
            </a:r>
          </a:p>
          <a:p>
            <a:pPr>
              <a:buFont typeface="Arial" pitchFamily="34" charset="0"/>
              <a:buChar char="•"/>
            </a:pPr>
            <a:endParaRPr lang="fr-FR" sz="2399" dirty="0"/>
          </a:p>
          <a:p>
            <a:pPr algn="ctr"/>
            <a:r>
              <a:rPr lang="fr-FR" sz="2399" i="1" u="sng" dirty="0"/>
              <a:t>La fidélité est un écart-type d’une série de données</a:t>
            </a:r>
          </a:p>
          <a:p>
            <a:pPr>
              <a:buFont typeface="Arial" pitchFamily="34" charset="0"/>
              <a:buChar char="•"/>
            </a:pPr>
            <a:endParaRPr lang="fr-FR" sz="2399" dirty="0"/>
          </a:p>
          <a:p>
            <a:endParaRPr lang="fr-FR" sz="2399" dirty="0"/>
          </a:p>
        </p:txBody>
      </p:sp>
      <p:sp>
        <p:nvSpPr>
          <p:cNvPr id="5" name="_h1"/>
          <p:cNvSpPr txBox="1">
            <a:spLocks noChangeArrowheads="1"/>
          </p:cNvSpPr>
          <p:nvPr/>
        </p:nvSpPr>
        <p:spPr bwMode="gray">
          <a:xfrm rot="16200000">
            <a:off x="-1479677" y="2135476"/>
            <a:ext cx="4319147" cy="121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882" tIns="60941" rIns="121882" bIns="60941" numCol="1" anchor="ctr" anchorCtr="0" compatLnSpc="1">
            <a:prstTxWarp prst="textNoShape">
              <a:avLst/>
            </a:prstTxWarp>
            <a:noAutofit/>
          </a:bodyPr>
          <a:lstStyle>
            <a:lvl1pPr algn="l" rtl="0" fontAlgn="base">
              <a:lnSpc>
                <a:spcPct val="100000"/>
              </a:lnSpc>
              <a:spcBef>
                <a:spcPct val="0"/>
              </a:spcBef>
              <a:spcAft>
                <a:spcPct val="0"/>
              </a:spcAft>
              <a:defRPr sz="3200">
                <a:solidFill>
                  <a:sysClr val="windowText" lastClr="000000"/>
                </a:solidFill>
                <a:latin typeface="+mj-lt"/>
                <a:ea typeface="+mj-ea"/>
                <a:cs typeface="+mj-cs"/>
              </a:defRPr>
            </a:lvl1pPr>
            <a:lvl2pPr algn="l" rtl="0" fontAlgn="base">
              <a:spcBef>
                <a:spcPct val="0"/>
              </a:spcBef>
              <a:spcAft>
                <a:spcPct val="0"/>
              </a:spcAft>
              <a:defRPr sz="3200">
                <a:solidFill>
                  <a:srgbClr val="601010"/>
                </a:solidFill>
                <a:latin typeface="Georgia" pitchFamily="18" charset="0"/>
              </a:defRPr>
            </a:lvl2pPr>
            <a:lvl3pPr algn="l" rtl="0" fontAlgn="base">
              <a:spcBef>
                <a:spcPct val="0"/>
              </a:spcBef>
              <a:spcAft>
                <a:spcPct val="0"/>
              </a:spcAft>
              <a:defRPr sz="3200">
                <a:solidFill>
                  <a:srgbClr val="601010"/>
                </a:solidFill>
                <a:latin typeface="Georgia" pitchFamily="18" charset="0"/>
              </a:defRPr>
            </a:lvl3pPr>
            <a:lvl4pPr algn="l" rtl="0" fontAlgn="base">
              <a:spcBef>
                <a:spcPct val="0"/>
              </a:spcBef>
              <a:spcAft>
                <a:spcPct val="0"/>
              </a:spcAft>
              <a:defRPr sz="3200">
                <a:solidFill>
                  <a:srgbClr val="601010"/>
                </a:solidFill>
                <a:latin typeface="Georgia" pitchFamily="18" charset="0"/>
              </a:defRPr>
            </a:lvl4pPr>
            <a:lvl5pPr algn="l" rtl="0" fontAlgn="base">
              <a:spcBef>
                <a:spcPct val="0"/>
              </a:spcBef>
              <a:spcAft>
                <a:spcPct val="0"/>
              </a:spcAft>
              <a:defRPr sz="3200">
                <a:solidFill>
                  <a:srgbClr val="601010"/>
                </a:solidFill>
                <a:latin typeface="Georgia" pitchFamily="18" charset="0"/>
              </a:defRPr>
            </a:lvl5pPr>
            <a:lvl6pPr marL="457200" algn="l" rtl="0" fontAlgn="base">
              <a:spcBef>
                <a:spcPct val="0"/>
              </a:spcBef>
              <a:spcAft>
                <a:spcPct val="0"/>
              </a:spcAft>
              <a:defRPr sz="3200">
                <a:solidFill>
                  <a:srgbClr val="601010"/>
                </a:solidFill>
                <a:latin typeface="Georgia" pitchFamily="18" charset="0"/>
              </a:defRPr>
            </a:lvl6pPr>
            <a:lvl7pPr marL="914400" algn="l" rtl="0" fontAlgn="base">
              <a:spcBef>
                <a:spcPct val="0"/>
              </a:spcBef>
              <a:spcAft>
                <a:spcPct val="0"/>
              </a:spcAft>
              <a:defRPr sz="3200">
                <a:solidFill>
                  <a:srgbClr val="601010"/>
                </a:solidFill>
                <a:latin typeface="Georgia" pitchFamily="18" charset="0"/>
              </a:defRPr>
            </a:lvl7pPr>
            <a:lvl8pPr marL="1371600" algn="l" rtl="0" fontAlgn="base">
              <a:spcBef>
                <a:spcPct val="0"/>
              </a:spcBef>
              <a:spcAft>
                <a:spcPct val="0"/>
              </a:spcAft>
              <a:defRPr sz="3200">
                <a:solidFill>
                  <a:srgbClr val="601010"/>
                </a:solidFill>
                <a:latin typeface="Georgia" pitchFamily="18" charset="0"/>
              </a:defRPr>
            </a:lvl8pPr>
            <a:lvl9pPr marL="1828800" algn="l" rtl="0" fontAlgn="base">
              <a:spcBef>
                <a:spcPct val="0"/>
              </a:spcBef>
              <a:spcAft>
                <a:spcPct val="0"/>
              </a:spcAft>
              <a:defRPr sz="3200">
                <a:solidFill>
                  <a:srgbClr val="601010"/>
                </a:solidFill>
                <a:latin typeface="Georgia" pitchFamily="18" charset="0"/>
              </a:defRPr>
            </a:lvl9pPr>
          </a:lstStyle>
          <a:p>
            <a:pPr algn="ctr"/>
            <a:r>
              <a:rPr lang="fr-FR" sz="4265" kern="0" dirty="0">
                <a:solidFill>
                  <a:schemeClr val="tx1"/>
                </a:solidFill>
              </a:rPr>
              <a:t>Fidélité</a:t>
            </a:r>
            <a:endParaRPr lang="en-US" sz="4265" kern="0" noProof="1">
              <a:solidFill>
                <a:srgbClr val="FF0000"/>
              </a:solidFill>
            </a:endParaRPr>
          </a:p>
        </p:txBody>
      </p:sp>
    </p:spTree>
    <p:extLst>
      <p:ext uri="{BB962C8B-B14F-4D97-AF65-F5344CB8AC3E}">
        <p14:creationId xmlns:p14="http://schemas.microsoft.com/office/powerpoint/2010/main" val="3649745227"/>
      </p:ext>
    </p:extLst>
  </p:cSld>
  <p:clrMapOvr>
    <a:masterClrMapping/>
  </p:clrMapOvr>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1826</Words>
  <Application>Microsoft Office PowerPoint</Application>
  <PresentationFormat>Grand écran</PresentationFormat>
  <Paragraphs>273</Paragraphs>
  <Slides>34</Slides>
  <Notes>24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34</vt:i4>
      </vt:variant>
    </vt:vector>
  </HeadingPairs>
  <TitlesOfParts>
    <vt:vector size="41" baseType="lpstr">
      <vt:lpstr>Arial</vt:lpstr>
      <vt:lpstr>Calibri</vt:lpstr>
      <vt:lpstr>Calibri Light</vt:lpstr>
      <vt:lpstr>Cambria Math</vt:lpstr>
      <vt:lpstr>Verdana</vt:lpstr>
      <vt:lpstr>Wingdings</vt:lpstr>
      <vt:lpstr>Thème Office</vt:lpstr>
      <vt:lpstr>Présentation PowerPoint</vt:lpstr>
      <vt:lpstr>LES CRITÈRES DE VALIDATION D’UNE MÉTHODES D’ANALYSE</vt:lpstr>
      <vt:lpstr>Les critères de validation d’une méthodes d’analyse</vt:lpstr>
      <vt:lpstr>Applicabilité (praticabilité)</vt:lpstr>
      <vt:lpstr>Sélectivité / Spécificité</vt:lpstr>
      <vt:lpstr>Courbe d’étalonnage (Fonction d’étalonnage)</vt:lpstr>
      <vt:lpstr>Linéarité</vt:lpstr>
      <vt:lpstr>DEFINITIONS</vt:lpstr>
      <vt:lpstr>Fidélité</vt:lpstr>
      <vt:lpstr>DEFINITIONS</vt:lpstr>
      <vt:lpstr>Répétabilité cas de la norme AFNOR: 148 </vt:lpstr>
      <vt:lpstr>Définition: Fidélité intermédiaire</vt:lpstr>
      <vt:lpstr>Fidélité intermédiaire</vt:lpstr>
      <vt:lpstr>Présentation PowerPoint</vt:lpstr>
      <vt:lpstr>Présentation PowerPoint</vt:lpstr>
      <vt:lpstr>Conditions pour une expérience de fidélité  Recrutement des laboratoires</vt:lpstr>
      <vt:lpstr>Estimations de l’ecart-type</vt:lpstr>
      <vt:lpstr>DEFINITION: Justesse</vt:lpstr>
      <vt:lpstr>DEFINITION: Justesse</vt:lpstr>
      <vt:lpstr>Justesse</vt:lpstr>
      <vt:lpstr>Justesse</vt:lpstr>
      <vt:lpstr>Justesse</vt:lpstr>
      <vt:lpstr>Justesse</vt:lpstr>
      <vt:lpstr>Fidélité / justesse</vt:lpstr>
      <vt:lpstr>Exactitude, exactitude relative</vt:lpstr>
      <vt:lpstr>Calcul de l’exactitude</vt:lpstr>
      <vt:lpstr>Limite de décision (limite d’acceptabilité)</vt:lpstr>
      <vt:lpstr>Calcul de l’exactitude a partir de l’objet d’essai</vt:lpstr>
      <vt:lpstr>Calcul de l’exactitude a partir de l’objet d’essai</vt:lpstr>
      <vt:lpstr>Calcul de l’exactitude réalisant 2 essais en répétabilité</vt:lpstr>
      <vt:lpstr>Calcul de l’exactitude réalisant 2 essais en répétabilité</vt:lpstr>
      <vt:lpstr>Limite de détermination</vt:lpstr>
      <vt:lpstr>Définition: Robustesse </vt:lpstr>
      <vt:lpstr>Définition: L’incertitude de mesure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KHAOUANI FATIMA</dc:creator>
  <cp:lastModifiedBy>KHAOUANI FATIMA</cp:lastModifiedBy>
  <cp:revision>1</cp:revision>
  <dcterms:created xsi:type="dcterms:W3CDTF">2024-12-10T13:42:59Z</dcterms:created>
  <dcterms:modified xsi:type="dcterms:W3CDTF">2024-12-10T13:43:20Z</dcterms:modified>
</cp:coreProperties>
</file>