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7"/>
  </p:notesMasterIdLst>
  <p:sldIdLst>
    <p:sldId id="269" r:id="rId4"/>
    <p:sldId id="310" r:id="rId5"/>
    <p:sldId id="309" r:id="rId6"/>
    <p:sldId id="305" r:id="rId7"/>
    <p:sldId id="340" r:id="rId8"/>
    <p:sldId id="263" r:id="rId9"/>
    <p:sldId id="264" r:id="rId10"/>
    <p:sldId id="341" r:id="rId11"/>
    <p:sldId id="266" r:id="rId12"/>
    <p:sldId id="311" r:id="rId13"/>
    <p:sldId id="261" r:id="rId14"/>
    <p:sldId id="260" r:id="rId15"/>
    <p:sldId id="342" r:id="rId16"/>
    <p:sldId id="343" r:id="rId17"/>
    <p:sldId id="307" r:id="rId18"/>
    <p:sldId id="268" r:id="rId19"/>
    <p:sldId id="313" r:id="rId20"/>
    <p:sldId id="314" r:id="rId21"/>
    <p:sldId id="346" r:id="rId22"/>
    <p:sldId id="345" r:id="rId23"/>
    <p:sldId id="271" r:id="rId24"/>
    <p:sldId id="316" r:id="rId25"/>
    <p:sldId id="274" r:id="rId26"/>
    <p:sldId id="348" r:id="rId27"/>
    <p:sldId id="349" r:id="rId28"/>
    <p:sldId id="355" r:id="rId29"/>
    <p:sldId id="350" r:id="rId30"/>
    <p:sldId id="351" r:id="rId31"/>
    <p:sldId id="352" r:id="rId32"/>
    <p:sldId id="318" r:id="rId33"/>
    <p:sldId id="354" r:id="rId34"/>
    <p:sldId id="353" r:id="rId35"/>
    <p:sldId id="276" r:id="rId36"/>
    <p:sldId id="319" r:id="rId37"/>
    <p:sldId id="279" r:id="rId38"/>
    <p:sldId id="280" r:id="rId39"/>
    <p:sldId id="281" r:id="rId40"/>
    <p:sldId id="300" r:id="rId41"/>
    <p:sldId id="324" r:id="rId42"/>
    <p:sldId id="283" r:id="rId43"/>
    <p:sldId id="357" r:id="rId44"/>
    <p:sldId id="358" r:id="rId45"/>
    <p:sldId id="284" r:id="rId46"/>
    <p:sldId id="285" r:id="rId47"/>
    <p:sldId id="356" r:id="rId48"/>
    <p:sldId id="299" r:id="rId49"/>
    <p:sldId id="326" r:id="rId50"/>
    <p:sldId id="327" r:id="rId51"/>
    <p:sldId id="359" r:id="rId52"/>
    <p:sldId id="330" r:id="rId53"/>
    <p:sldId id="289" r:id="rId54"/>
    <p:sldId id="290" r:id="rId55"/>
    <p:sldId id="291" r:id="rId56"/>
    <p:sldId id="361" r:id="rId57"/>
    <p:sldId id="362" r:id="rId58"/>
    <p:sldId id="363" r:id="rId59"/>
    <p:sldId id="292" r:id="rId60"/>
    <p:sldId id="332" r:id="rId61"/>
    <p:sldId id="336" r:id="rId62"/>
    <p:sldId id="365" r:id="rId63"/>
    <p:sldId id="364" r:id="rId64"/>
    <p:sldId id="337" r:id="rId65"/>
    <p:sldId id="366" r:id="rId66"/>
    <p:sldId id="367" r:id="rId67"/>
    <p:sldId id="368" r:id="rId68"/>
    <p:sldId id="370" r:id="rId69"/>
    <p:sldId id="371" r:id="rId70"/>
    <p:sldId id="373" r:id="rId71"/>
    <p:sldId id="372" r:id="rId72"/>
    <p:sldId id="374" r:id="rId73"/>
    <p:sldId id="375" r:id="rId74"/>
    <p:sldId id="376" r:id="rId75"/>
    <p:sldId id="297" r:id="rId7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51" d="100"/>
          <a:sy n="51" d="100"/>
        </p:scale>
        <p:origin x="1243" y="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BED9F-33C5-4335-883D-95D8211E88BD}" type="datetimeFigureOut">
              <a:rPr lang="fr-FR" smtClean="0"/>
              <a:t>18/04/2025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7512E-F572-4060-92BA-3332143E48C4}" type="slidenum">
              <a:rPr lang="fr-FR" smtClean="0"/>
              <a:t>‹N°›</a:t>
            </a:fld>
            <a:endParaRPr lang="fr-FR"/>
          </a:p>
        </p:txBody>
      </p:sp>
    </p:spTree>
    <p:extLst>
      <p:ext uri="{BB962C8B-B14F-4D97-AF65-F5344CB8AC3E}">
        <p14:creationId xmlns:p14="http://schemas.microsoft.com/office/powerpoint/2010/main" val="475558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0572B281-BB63-46C1-BEA2-288890641F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31C244-B2D6-43E8-8CB4-FCBAD206D671}"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899" name="Rectangle 2">
            <a:extLst>
              <a:ext uri="{FF2B5EF4-FFF2-40B4-BE49-F238E27FC236}">
                <a16:creationId xmlns:a16="http://schemas.microsoft.com/office/drawing/2014/main" id="{FD38C387-1F37-4268-8F24-9E97C85E06B6}"/>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85FD440F-B748-4A0A-81C8-EE655BCFA6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EC3D3FD8-7697-4E59-AFCE-39E0706B18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96E6CB-88CF-4EF4-A979-8595470626C7}"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187" name="Rectangle 2">
            <a:extLst>
              <a:ext uri="{FF2B5EF4-FFF2-40B4-BE49-F238E27FC236}">
                <a16:creationId xmlns:a16="http://schemas.microsoft.com/office/drawing/2014/main" id="{6FE74C5F-5C6B-4316-B569-74A532C9BFF5}"/>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589D3127-F138-4C82-9790-ACC6CB1697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7D819008-574C-4BAD-AED6-792D9C9099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E0A73E-AC18-4E7B-9C6C-9CF8F7DC0067}"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235" name="Rectangle 2">
            <a:extLst>
              <a:ext uri="{FF2B5EF4-FFF2-40B4-BE49-F238E27FC236}">
                <a16:creationId xmlns:a16="http://schemas.microsoft.com/office/drawing/2014/main" id="{DC44EC98-CFDA-4D4F-9EC3-072854028ED8}"/>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C5B60261-6E66-49E4-9BDC-7E3E0A610A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4043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74237D20-8CBD-4188-8394-48B6F59634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CBD34A-9ADC-4E1C-ADFA-C16B233E4C81}"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259" name="Rectangle 2">
            <a:extLst>
              <a:ext uri="{FF2B5EF4-FFF2-40B4-BE49-F238E27FC236}">
                <a16:creationId xmlns:a16="http://schemas.microsoft.com/office/drawing/2014/main" id="{EB3C2B03-905C-43B3-8099-AFDA34B2F048}"/>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95F2CAC5-A75D-4044-9E68-4E7189E0A0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86CB694B-F201-4357-8BF0-A72A1832C3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D7B162-655A-4BFD-B993-230C06A8D793}"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7283" name="Rectangle 2">
            <a:extLst>
              <a:ext uri="{FF2B5EF4-FFF2-40B4-BE49-F238E27FC236}">
                <a16:creationId xmlns:a16="http://schemas.microsoft.com/office/drawing/2014/main" id="{6A98F994-F922-4B89-908C-B1408C468229}"/>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3A402977-6D42-4292-A5D2-05FEEABF7E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8BEEE142-1D3B-45FF-8A83-32501BA671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2A38CC-65D9-49A1-91BD-51DA5025840C}"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331" name="Rectangle 2">
            <a:extLst>
              <a:ext uri="{FF2B5EF4-FFF2-40B4-BE49-F238E27FC236}">
                <a16:creationId xmlns:a16="http://schemas.microsoft.com/office/drawing/2014/main" id="{79CEAAA3-77CC-4F5C-A276-1D427D209AEE}"/>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692C2F67-8446-49FD-BDEE-37BF8AB060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06DE1132-0850-4EEE-989F-547C5FB4F3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C2558-D875-495D-A779-270A7C1B583B}"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379" name="Rectangle 2">
            <a:extLst>
              <a:ext uri="{FF2B5EF4-FFF2-40B4-BE49-F238E27FC236}">
                <a16:creationId xmlns:a16="http://schemas.microsoft.com/office/drawing/2014/main" id="{117239BF-DBDB-4B89-B155-D094B70D50C1}"/>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FE5F53A9-7AE8-436B-A909-5B064EFF31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E3CEC426-745D-49F6-8779-147B2E361E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356ED3-D2B4-4C45-9742-D6AD6D54ED58}"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a:extLst>
              <a:ext uri="{FF2B5EF4-FFF2-40B4-BE49-F238E27FC236}">
                <a16:creationId xmlns:a16="http://schemas.microsoft.com/office/drawing/2014/main" id="{E49984C1-3707-45EC-B33F-A1CEB6F71181}"/>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9EA6B05B-F993-4505-AEBF-8B17632855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31360D33-B7D8-41FC-9DC5-AD0FA03175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A3EBB7-1387-41A3-9F8F-04E4139F4589}"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451" name="Rectangle 2">
            <a:extLst>
              <a:ext uri="{FF2B5EF4-FFF2-40B4-BE49-F238E27FC236}">
                <a16:creationId xmlns:a16="http://schemas.microsoft.com/office/drawing/2014/main" id="{21A9013E-EF18-4665-8BBB-C7553DBA62E7}"/>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64C4C710-1D47-4B54-AE82-2F548176EB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18BE7202-50C9-4945-A83E-16449E5C5E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4A8E97-327B-4E68-B69C-58AA80F2B890}"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523" name="Rectangle 2">
            <a:extLst>
              <a:ext uri="{FF2B5EF4-FFF2-40B4-BE49-F238E27FC236}">
                <a16:creationId xmlns:a16="http://schemas.microsoft.com/office/drawing/2014/main" id="{EF3B64C7-F8E6-47F6-8077-A13AA9702C0A}"/>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514407A5-8899-45B9-9C98-96CEB63634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6E061E77-71FD-4665-A9B4-4163B26D4B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8605EC-1DE4-4605-8D3D-764430179828}"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9571" name="Rectangle 2">
            <a:extLst>
              <a:ext uri="{FF2B5EF4-FFF2-40B4-BE49-F238E27FC236}">
                <a16:creationId xmlns:a16="http://schemas.microsoft.com/office/drawing/2014/main" id="{BBABAA88-5F7E-4F02-BD22-22444FC875BD}"/>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9264F866-6FE8-4E18-99FA-B2090FC485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01A75C0B-D57A-4027-851A-1A7A3D3C7B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F0D144-7702-439F-AFA7-4ADF275D4FBB}"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923" name="Rectangle 2">
            <a:extLst>
              <a:ext uri="{FF2B5EF4-FFF2-40B4-BE49-F238E27FC236}">
                <a16:creationId xmlns:a16="http://schemas.microsoft.com/office/drawing/2014/main" id="{BF0F4AF8-4D31-41FC-890F-7E56F5BED7A3}"/>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34DB1933-C3A9-45F6-850F-C7F36397BB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FA9E0894-F720-488C-8115-8BC9BB8F33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6A6DA1-C739-459F-BDB7-42867E1F0EF9}"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619" name="Rectangle 2">
            <a:extLst>
              <a:ext uri="{FF2B5EF4-FFF2-40B4-BE49-F238E27FC236}">
                <a16:creationId xmlns:a16="http://schemas.microsoft.com/office/drawing/2014/main" id="{1FC71C43-7EC1-4367-96B4-0F2452CB3A20}"/>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7B684685-7DC3-4149-B86F-D1F18E1D72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6946A153-4A03-4076-BFE7-4EDBFD0DB9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B283EB-F21E-484E-8BDE-AF9FE1D5995F}"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1" name="Rectangle 2">
            <a:extLst>
              <a:ext uri="{FF2B5EF4-FFF2-40B4-BE49-F238E27FC236}">
                <a16:creationId xmlns:a16="http://schemas.microsoft.com/office/drawing/2014/main" id="{E6F9DB3D-B144-4A44-9BAF-30679E53C7AD}"/>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944163C0-655D-4110-93D6-94A2BF40BE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E892E63B-158B-4DA9-9EFF-86CFEA2E24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5784AB-FE9C-44BF-BA3C-7A92938CDCBB}"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715" name="Rectangle 2">
            <a:extLst>
              <a:ext uri="{FF2B5EF4-FFF2-40B4-BE49-F238E27FC236}">
                <a16:creationId xmlns:a16="http://schemas.microsoft.com/office/drawing/2014/main" id="{F28013F3-E752-4948-8F26-559026B87329}"/>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D6D8B8EF-C2EB-45B3-AD80-C803B90EF3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1A8E35EA-75A4-4701-94CD-5C7765A12D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A442CF-0396-46F7-A036-6021AB32D93E}"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CCB62563-CB1A-4894-9761-D8A59A5D2BC7}"/>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A614C7E4-EA41-4C5B-BD3E-B44B265F95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62B67237-5824-4102-85EF-E2175C734C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4DDE93-1704-4EDD-B30C-D895C3E735E8}"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7763" name="Rectangle 2">
            <a:extLst>
              <a:ext uri="{FF2B5EF4-FFF2-40B4-BE49-F238E27FC236}">
                <a16:creationId xmlns:a16="http://schemas.microsoft.com/office/drawing/2014/main" id="{3BA86334-15ED-4757-8408-25190F5A4C30}"/>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2CDC48AA-DC13-4EDC-926D-FBA7548203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C1ADC842-E758-4F15-8A4A-411936296E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3AB15-DA06-4D16-BA01-66F666227CF6}"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80587EA4-F262-4789-905F-F6B5030A00D9}"/>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2669B1E2-619D-4E52-91F8-BE45F99B1A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65637BE9-F665-4BA5-B460-F66D4DEC22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570E86-0199-40AC-9976-1CC67276864E}"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0835" name="Rectangle 2">
            <a:extLst>
              <a:ext uri="{FF2B5EF4-FFF2-40B4-BE49-F238E27FC236}">
                <a16:creationId xmlns:a16="http://schemas.microsoft.com/office/drawing/2014/main" id="{9180FDA2-1446-4FE5-9624-4B2F5DF5E887}"/>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AC0707B2-7254-413F-9DA0-03E90AECC0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52B9971E-BD9A-4903-B032-ACD06611BE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E02DA7-52A8-4618-A7C1-F9F837F3770A}"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3" name="Rectangle 2">
            <a:extLst>
              <a:ext uri="{FF2B5EF4-FFF2-40B4-BE49-F238E27FC236}">
                <a16:creationId xmlns:a16="http://schemas.microsoft.com/office/drawing/2014/main" id="{387464A8-5B9A-4D1A-801F-20774FC4D7FB}"/>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58564085-961B-4231-B589-29663827A6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AB9B17CD-92FE-4644-B4EB-C77866FF99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392926-A43A-4675-A437-9DDFEED9ECC7}"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1" name="Rectangle 2">
            <a:extLst>
              <a:ext uri="{FF2B5EF4-FFF2-40B4-BE49-F238E27FC236}">
                <a16:creationId xmlns:a16="http://schemas.microsoft.com/office/drawing/2014/main" id="{68CBE126-2AF2-4D6A-8153-3278E7A442A8}"/>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378BCEB0-AE51-4D76-933A-9D1E05EBE7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33D1BB38-4D9A-4600-8097-C9C29AB72F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B2C25B-8591-4A31-BFC5-2CFA93F5B380}"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003" name="Rectangle 2">
            <a:extLst>
              <a:ext uri="{FF2B5EF4-FFF2-40B4-BE49-F238E27FC236}">
                <a16:creationId xmlns:a16="http://schemas.microsoft.com/office/drawing/2014/main" id="{015196F6-99C7-45BA-86DF-F7699D6933A0}"/>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2BA8D8CE-EB2D-4E71-ACDF-79C9DF0F74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8764EA2C-C96E-4134-8287-7C0FF35356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F8F6C2-593D-4E6F-90C4-F05D1168F35E}"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3971" name="Rectangle 2">
            <a:extLst>
              <a:ext uri="{FF2B5EF4-FFF2-40B4-BE49-F238E27FC236}">
                <a16:creationId xmlns:a16="http://schemas.microsoft.com/office/drawing/2014/main" id="{DFE02632-2D07-435D-90D7-6F15C8A914FA}"/>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EBB18EA7-13EE-4253-AC5D-7C535F93AE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48EE7A97-BD30-460E-B838-4C495228DE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E30148-3CD5-4587-BA2B-836E479A2943}"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EA5056C3-1237-4E48-B3D1-F445C499169E}"/>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052E40FB-28E9-4AFC-BDB8-AC412B7391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F23C14A7-448C-4736-852D-7AB67F6FBF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B607BA-90B1-4B8F-9054-FF7B06188C22}"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0051" name="Rectangle 2">
            <a:extLst>
              <a:ext uri="{FF2B5EF4-FFF2-40B4-BE49-F238E27FC236}">
                <a16:creationId xmlns:a16="http://schemas.microsoft.com/office/drawing/2014/main" id="{973CA0D5-7034-4541-B484-BB83CB7F69A4}"/>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00E25F81-608A-4ED8-84F5-345D9F9AA2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39A9FDF8-9E6D-41AC-AA4C-F9E466F0AF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E78519-1283-47D1-955C-4ACC2767CA9D}"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5" name="Rectangle 2">
            <a:extLst>
              <a:ext uri="{FF2B5EF4-FFF2-40B4-BE49-F238E27FC236}">
                <a16:creationId xmlns:a16="http://schemas.microsoft.com/office/drawing/2014/main" id="{4F7C39CD-A533-4091-92D8-8AA7B3655629}"/>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185A6679-DC22-42D7-863A-A5A10D277B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E396D245-5A2D-4CEC-A6B2-9536A3D1E1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4187AB-8C46-4ACD-8B07-43D72666D063}"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3" name="Rectangle 2">
            <a:extLst>
              <a:ext uri="{FF2B5EF4-FFF2-40B4-BE49-F238E27FC236}">
                <a16:creationId xmlns:a16="http://schemas.microsoft.com/office/drawing/2014/main" id="{DA93AD2D-D8D5-4964-8299-5FA7549C8B9A}"/>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5AF96118-DADF-4BCF-A818-0F60A5CD42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9AC9C538-60BC-4FBD-ABFB-7AAF071AE5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B76F61-6AEC-4BDA-9BFB-8BEEA9074CA8}"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147" name="Rectangle 2">
            <a:extLst>
              <a:ext uri="{FF2B5EF4-FFF2-40B4-BE49-F238E27FC236}">
                <a16:creationId xmlns:a16="http://schemas.microsoft.com/office/drawing/2014/main" id="{88FCDA6B-2F1C-4337-8C47-E1593C625C47}"/>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AB10D8EB-53E1-4746-B2D1-995C20DB33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36F76618-E976-4895-9400-998A5CD7AE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2B9CBD-CF06-427F-9339-CE3A2E0C0E93}"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71" name="Rectangle 2">
            <a:extLst>
              <a:ext uri="{FF2B5EF4-FFF2-40B4-BE49-F238E27FC236}">
                <a16:creationId xmlns:a16="http://schemas.microsoft.com/office/drawing/2014/main" id="{CC23F0ED-BE8E-4898-8313-F4BD9A23908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F418EE33-136D-4EFC-A2A9-BCE59A90A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759613E9-71A5-4BFC-8F03-4A320B2DBE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134A2C-46D5-47D8-90CE-CC6D4AE0AD68}"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4995" name="Rectangle 2">
            <a:extLst>
              <a:ext uri="{FF2B5EF4-FFF2-40B4-BE49-F238E27FC236}">
                <a16:creationId xmlns:a16="http://schemas.microsoft.com/office/drawing/2014/main" id="{ADA4032B-E979-46C6-873B-6313567EC0D6}"/>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7847C127-01D4-4A0A-8C18-E1F74B9791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84F6BAAE-24AE-42A8-B129-B8BC96A3C2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55E100-EE95-4ABE-A314-1842FF8C60FC}"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6019" name="Rectangle 2">
            <a:extLst>
              <a:ext uri="{FF2B5EF4-FFF2-40B4-BE49-F238E27FC236}">
                <a16:creationId xmlns:a16="http://schemas.microsoft.com/office/drawing/2014/main" id="{0F6DDC6F-0C55-4FCD-B410-E610D6B54D00}"/>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A21571D5-6E6E-4CCE-8420-EFBF3B6931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9F45B389-202D-4C1E-9448-2221702626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690306-05B9-45FA-999D-7E0D4D697EF9}"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043" name="Rectangle 2">
            <a:extLst>
              <a:ext uri="{FF2B5EF4-FFF2-40B4-BE49-F238E27FC236}">
                <a16:creationId xmlns:a16="http://schemas.microsoft.com/office/drawing/2014/main" id="{149C2DD4-1E38-4DC3-B120-B4B5B7B23060}"/>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D40420DA-0C13-4C78-B9AD-3B20B14C5B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95BCD65A-0F97-4E2B-A429-BEAE7E4ED7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CD9AF8-B5B2-4E0E-9624-CF0265D8E747}"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8067" name="Rectangle 2">
            <a:extLst>
              <a:ext uri="{FF2B5EF4-FFF2-40B4-BE49-F238E27FC236}">
                <a16:creationId xmlns:a16="http://schemas.microsoft.com/office/drawing/2014/main" id="{65D6298B-DC3A-4EA5-93F1-64D9DC47E7FB}"/>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696B09CB-85AA-4DC6-9EC6-1788605C19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A5D60C67-9B69-455F-A9D8-B736DFF0F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60278C-86CA-457C-B167-3767190CFD32}"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15" name="Rectangle 2">
            <a:extLst>
              <a:ext uri="{FF2B5EF4-FFF2-40B4-BE49-F238E27FC236}">
                <a16:creationId xmlns:a16="http://schemas.microsoft.com/office/drawing/2014/main" id="{A0189B21-952B-485F-8140-528D55BBC36C}"/>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BF6F271C-BA48-4932-AF99-5BB9E66B3B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F933A63D-55BB-412D-800E-B727AF5E0F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34963B-777A-4B2D-AA7D-57A4B8477EC0}"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139" name="Rectangle 2">
            <a:extLst>
              <a:ext uri="{FF2B5EF4-FFF2-40B4-BE49-F238E27FC236}">
                <a16:creationId xmlns:a16="http://schemas.microsoft.com/office/drawing/2014/main" id="{1146EA6F-6CE9-4865-A2DF-9DB9F83EB08E}"/>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BC8AA8CA-C4A0-48DB-9DE1-B3E361DD51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p>
            <a:fld id="{4EA4A591-D9E6-4E2C-B7D9-1003E253409C}" type="datetime9">
              <a:rPr lang="fr-FR" smtClean="0"/>
              <a:t>18/04/2025 18:04:28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50B03A5C-F7C4-4793-ACF5-F0E206E61F09}" type="datetime9">
              <a:rPr lang="fr-FR" smtClean="0"/>
              <a:t>18/04/2025 18:04:28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142D7D14-1238-406F-A2CD-22632FB23B40}" type="datetime9">
              <a:rPr lang="fr-FR" smtClean="0"/>
              <a:t>18/04/2025 18:04:28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37A20B3-443E-4A99-BCB2-4A931FF90389}" type="datetime9">
              <a:rPr lang="fr-FR" smtClean="0"/>
              <a:t>18/04/2025 18:04:28</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909980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749BA91-F6F1-40EA-A397-D065538CE238}" type="datetime9">
              <a:rPr lang="fr-FR" smtClean="0"/>
              <a:t>18/04/2025 18:04:28</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554556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9F8BDD4-B561-4ECA-8BDE-A0A7ED3DD222}" type="datetime9">
              <a:rPr lang="fr-FR" smtClean="0"/>
              <a:t>18/04/2025 18:04:28</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658062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4B83A43-3899-4F12-8301-772BB37101EA}" type="datetime9">
              <a:rPr lang="fr-FR" smtClean="0"/>
              <a:t>18/04/2025 18:04:28</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503935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7E36A91-AF5D-44E8-95A3-F0D5F82954C7}" type="datetime9">
              <a:rPr lang="fr-FR" smtClean="0"/>
              <a:t>18/04/2025 18:04:28</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361920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A6E2402-C964-47CC-86A2-E5EE73833754}" type="datetime9">
              <a:rPr lang="fr-FR" smtClean="0"/>
              <a:t>18/04/2025 18:04:28</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847467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D3C74-F212-42A1-94E0-D9DF37ADDAD9}" type="datetime9">
              <a:rPr lang="fr-FR" smtClean="0"/>
              <a:t>18/04/2025 18:04:28</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392638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09A79D6-7D75-4198-9336-7C9927FE16D0}" type="datetime9">
              <a:rPr lang="fr-FR" smtClean="0"/>
              <a:t>18/04/2025 18:04:28</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36198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E052986D-7E93-4B60-94CF-981F103B2FAB}" type="datetime9">
              <a:rPr lang="fr-FR" smtClean="0"/>
              <a:t>18/04/2025 18:04:28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1B2D7CA-675C-4F6C-A7A2-1F9674DDFD40}" type="datetime9">
              <a:rPr lang="fr-FR" smtClean="0"/>
              <a:t>18/04/2025 18:04:28</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601262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B8B8044-9FF5-4796-9F15-9B0CED04E00E}" type="datetime9">
              <a:rPr lang="fr-FR" smtClean="0"/>
              <a:t>18/04/2025 18:04:28</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076339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37E9418-0F31-4EDB-9333-659CFE44158F}" type="datetime9">
              <a:rPr lang="fr-FR" smtClean="0"/>
              <a:t>18/04/2025 18:04:28</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835751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a:extLst>
              <a:ext uri="{FF2B5EF4-FFF2-40B4-BE49-F238E27FC236}">
                <a16:creationId xmlns:a16="http://schemas.microsoft.com/office/drawing/2014/main" id="{A3E12248-AE03-4BA1-986F-35CBAFCC3C3E}"/>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96609F89-4167-459C-BE9D-1F8AD2D1F2F1}"/>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8FE85AD4-564E-460F-BEBA-DFCCDFC1519C}"/>
              </a:ext>
            </a:extLst>
          </p:cNvPr>
          <p:cNvSpPr>
            <a:spLocks noGrp="1" noChangeArrowheads="1"/>
          </p:cNvSpPr>
          <p:nvPr>
            <p:ph type="sldNum" sz="quarter" idx="12"/>
          </p:nvPr>
        </p:nvSpPr>
        <p:spPr>
          <a:ln/>
        </p:spPr>
        <p:txBody>
          <a:bodyPr/>
          <a:lstStyle>
            <a:lvl1pPr>
              <a:defRPr/>
            </a:lvl1pPr>
          </a:lstStyle>
          <a:p>
            <a:fld id="{72635A5E-7E23-4B89-AE8C-BF1BD9E90EA1}" type="slidenum">
              <a:rPr lang="fr-FR" altLang="fr-FR"/>
              <a:pPr/>
              <a:t>‹N°›</a:t>
            </a:fld>
            <a:endParaRPr lang="fr-FR" altLang="fr-FR"/>
          </a:p>
        </p:txBody>
      </p:sp>
    </p:spTree>
    <p:extLst>
      <p:ext uri="{BB962C8B-B14F-4D97-AF65-F5344CB8AC3E}">
        <p14:creationId xmlns:p14="http://schemas.microsoft.com/office/powerpoint/2010/main" val="2174203405"/>
      </p:ext>
    </p:extLst>
  </p:cSld>
  <p:clrMapOvr>
    <a:masterClrMapping/>
  </p:clrMapOvr>
  <p:transition>
    <p:sndAc>
      <p:stSnd>
        <p:snd r:embed="rId1" name="Son enregistré"/>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E018BA29-F022-4C91-81D4-E20F9FDC273B}"/>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292AD555-577C-484B-A710-A3B80ECB879F}"/>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4342453F-042D-47B3-875D-470DDAB3C12A}"/>
              </a:ext>
            </a:extLst>
          </p:cNvPr>
          <p:cNvSpPr>
            <a:spLocks noGrp="1" noChangeArrowheads="1"/>
          </p:cNvSpPr>
          <p:nvPr>
            <p:ph type="sldNum" sz="quarter" idx="12"/>
          </p:nvPr>
        </p:nvSpPr>
        <p:spPr>
          <a:ln/>
        </p:spPr>
        <p:txBody>
          <a:bodyPr/>
          <a:lstStyle>
            <a:lvl1pPr>
              <a:defRPr/>
            </a:lvl1pPr>
          </a:lstStyle>
          <a:p>
            <a:fld id="{13D4CF50-3D03-4547-833C-FFAC23F9E116}" type="slidenum">
              <a:rPr lang="fr-FR" altLang="fr-FR"/>
              <a:pPr/>
              <a:t>‹N°›</a:t>
            </a:fld>
            <a:endParaRPr lang="fr-FR" altLang="fr-FR"/>
          </a:p>
        </p:txBody>
      </p:sp>
    </p:spTree>
    <p:extLst>
      <p:ext uri="{BB962C8B-B14F-4D97-AF65-F5344CB8AC3E}">
        <p14:creationId xmlns:p14="http://schemas.microsoft.com/office/powerpoint/2010/main" val="3523581116"/>
      </p:ext>
    </p:extLst>
  </p:cSld>
  <p:clrMapOvr>
    <a:masterClrMapping/>
  </p:clrMapOvr>
  <p:transition>
    <p:sndAc>
      <p:stSnd>
        <p:snd r:embed="rId1" name="Son enregistré"/>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a:extLst>
              <a:ext uri="{FF2B5EF4-FFF2-40B4-BE49-F238E27FC236}">
                <a16:creationId xmlns:a16="http://schemas.microsoft.com/office/drawing/2014/main" id="{93DFDCFD-BF39-4395-BFF5-84F8E89A57E3}"/>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5F1395B1-A18E-441A-8CB9-20032D88E1C6}"/>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FA3AF27B-8956-4D76-ABEF-08D79C9C3B4B}"/>
              </a:ext>
            </a:extLst>
          </p:cNvPr>
          <p:cNvSpPr>
            <a:spLocks noGrp="1" noChangeArrowheads="1"/>
          </p:cNvSpPr>
          <p:nvPr>
            <p:ph type="sldNum" sz="quarter" idx="12"/>
          </p:nvPr>
        </p:nvSpPr>
        <p:spPr>
          <a:ln/>
        </p:spPr>
        <p:txBody>
          <a:bodyPr/>
          <a:lstStyle>
            <a:lvl1pPr>
              <a:defRPr/>
            </a:lvl1pPr>
          </a:lstStyle>
          <a:p>
            <a:fld id="{2268B388-5CE1-4DA1-83AD-04160890C883}" type="slidenum">
              <a:rPr lang="fr-FR" altLang="fr-FR"/>
              <a:pPr/>
              <a:t>‹N°›</a:t>
            </a:fld>
            <a:endParaRPr lang="fr-FR" altLang="fr-FR"/>
          </a:p>
        </p:txBody>
      </p:sp>
    </p:spTree>
    <p:extLst>
      <p:ext uri="{BB962C8B-B14F-4D97-AF65-F5344CB8AC3E}">
        <p14:creationId xmlns:p14="http://schemas.microsoft.com/office/powerpoint/2010/main" val="2556089990"/>
      </p:ext>
    </p:extLst>
  </p:cSld>
  <p:clrMapOvr>
    <a:masterClrMapping/>
  </p:clrMapOvr>
  <p:transition>
    <p:sndAc>
      <p:stSnd>
        <p:snd r:embed="rId1" name="Son enregistré"/>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0FA476FF-A53F-47F5-BEDD-2FB96DEBBE1B}"/>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E98D882B-7CC3-472E-9C5E-9E3408304A6F}"/>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DDADC82C-E21C-40D8-BC6B-6AA91AA7CF19}"/>
              </a:ext>
            </a:extLst>
          </p:cNvPr>
          <p:cNvSpPr>
            <a:spLocks noGrp="1" noChangeArrowheads="1"/>
          </p:cNvSpPr>
          <p:nvPr>
            <p:ph type="sldNum" sz="quarter" idx="12"/>
          </p:nvPr>
        </p:nvSpPr>
        <p:spPr>
          <a:ln/>
        </p:spPr>
        <p:txBody>
          <a:bodyPr/>
          <a:lstStyle>
            <a:lvl1pPr>
              <a:defRPr/>
            </a:lvl1pPr>
          </a:lstStyle>
          <a:p>
            <a:fld id="{2F1222A3-FA3B-42AD-8CD8-1ECF5374C901}" type="slidenum">
              <a:rPr lang="fr-FR" altLang="fr-FR"/>
              <a:pPr/>
              <a:t>‹N°›</a:t>
            </a:fld>
            <a:endParaRPr lang="fr-FR" altLang="fr-FR"/>
          </a:p>
        </p:txBody>
      </p:sp>
    </p:spTree>
    <p:extLst>
      <p:ext uri="{BB962C8B-B14F-4D97-AF65-F5344CB8AC3E}">
        <p14:creationId xmlns:p14="http://schemas.microsoft.com/office/powerpoint/2010/main" val="2051567399"/>
      </p:ext>
    </p:extLst>
  </p:cSld>
  <p:clrMapOvr>
    <a:masterClrMapping/>
  </p:clrMapOvr>
  <p:transition>
    <p:sndAc>
      <p:stSnd>
        <p:snd r:embed="rId1" name="Son enregistré"/>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7D1FB4A7-CB5E-41A9-8C95-115C2A91EC50}"/>
              </a:ext>
            </a:extLst>
          </p:cNvPr>
          <p:cNvSpPr>
            <a:spLocks noGrp="1" noChangeArrowheads="1"/>
          </p:cNvSpPr>
          <p:nvPr>
            <p:ph type="dt" sz="half" idx="10"/>
          </p:nvPr>
        </p:nvSpPr>
        <p:spPr>
          <a:ln/>
        </p:spPr>
        <p:txBody>
          <a:bodyPr/>
          <a:lstStyle>
            <a:lvl1pPr>
              <a:defRPr/>
            </a:lvl1pPr>
          </a:lstStyle>
          <a:p>
            <a:pPr>
              <a:defRPr/>
            </a:pPr>
            <a:endParaRPr lang="fr-FR"/>
          </a:p>
        </p:txBody>
      </p:sp>
      <p:sp>
        <p:nvSpPr>
          <p:cNvPr id="8" name="Rectangle 5">
            <a:extLst>
              <a:ext uri="{FF2B5EF4-FFF2-40B4-BE49-F238E27FC236}">
                <a16:creationId xmlns:a16="http://schemas.microsoft.com/office/drawing/2014/main" id="{576F6295-4CE9-4D70-817D-4DBB123DBA0D}"/>
              </a:ext>
            </a:extLst>
          </p:cNvPr>
          <p:cNvSpPr>
            <a:spLocks noGrp="1" noChangeArrowheads="1"/>
          </p:cNvSpPr>
          <p:nvPr>
            <p:ph type="ftr" sz="quarter" idx="11"/>
          </p:nvPr>
        </p:nvSpPr>
        <p:spPr>
          <a:ln/>
        </p:spPr>
        <p:txBody>
          <a:bodyPr/>
          <a:lstStyle>
            <a:lvl1pPr>
              <a:defRPr/>
            </a:lvl1pPr>
          </a:lstStyle>
          <a:p>
            <a:pPr>
              <a:defRPr/>
            </a:pPr>
            <a:endParaRPr lang="fr-FR"/>
          </a:p>
        </p:txBody>
      </p:sp>
      <p:sp>
        <p:nvSpPr>
          <p:cNvPr id="9" name="Rectangle 6">
            <a:extLst>
              <a:ext uri="{FF2B5EF4-FFF2-40B4-BE49-F238E27FC236}">
                <a16:creationId xmlns:a16="http://schemas.microsoft.com/office/drawing/2014/main" id="{79CBD875-D767-4B33-84E6-C20A56F3E9FF}"/>
              </a:ext>
            </a:extLst>
          </p:cNvPr>
          <p:cNvSpPr>
            <a:spLocks noGrp="1" noChangeArrowheads="1"/>
          </p:cNvSpPr>
          <p:nvPr>
            <p:ph type="sldNum" sz="quarter" idx="12"/>
          </p:nvPr>
        </p:nvSpPr>
        <p:spPr>
          <a:ln/>
        </p:spPr>
        <p:txBody>
          <a:bodyPr/>
          <a:lstStyle>
            <a:lvl1pPr>
              <a:defRPr/>
            </a:lvl1pPr>
          </a:lstStyle>
          <a:p>
            <a:fld id="{F74FEE89-61F2-408F-A2D8-404353FA7351}" type="slidenum">
              <a:rPr lang="fr-FR" altLang="fr-FR"/>
              <a:pPr/>
              <a:t>‹N°›</a:t>
            </a:fld>
            <a:endParaRPr lang="fr-FR" altLang="fr-FR"/>
          </a:p>
        </p:txBody>
      </p:sp>
    </p:spTree>
    <p:extLst>
      <p:ext uri="{BB962C8B-B14F-4D97-AF65-F5344CB8AC3E}">
        <p14:creationId xmlns:p14="http://schemas.microsoft.com/office/powerpoint/2010/main" val="3541587428"/>
      </p:ext>
    </p:extLst>
  </p:cSld>
  <p:clrMapOvr>
    <a:masterClrMapping/>
  </p:clrMapOvr>
  <p:transition>
    <p:sndAc>
      <p:stSnd>
        <p:snd r:embed="rId1" name="Son enregistré"/>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a:extLst>
              <a:ext uri="{FF2B5EF4-FFF2-40B4-BE49-F238E27FC236}">
                <a16:creationId xmlns:a16="http://schemas.microsoft.com/office/drawing/2014/main" id="{C07FFC86-F08D-46EB-B1E8-D975B77B9E44}"/>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5">
            <a:extLst>
              <a:ext uri="{FF2B5EF4-FFF2-40B4-BE49-F238E27FC236}">
                <a16:creationId xmlns:a16="http://schemas.microsoft.com/office/drawing/2014/main" id="{0CAC1C12-159D-4CB2-B26F-2FC7C35EE8B6}"/>
              </a:ext>
            </a:extLst>
          </p:cNvPr>
          <p:cNvSpPr>
            <a:spLocks noGrp="1" noChangeArrowheads="1"/>
          </p:cNvSpPr>
          <p:nvPr>
            <p:ph type="ftr" sz="quarter" idx="11"/>
          </p:nvPr>
        </p:nvSpPr>
        <p:spPr>
          <a:ln/>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6C33FC01-8003-433B-AB70-2DFA7252E27B}"/>
              </a:ext>
            </a:extLst>
          </p:cNvPr>
          <p:cNvSpPr>
            <a:spLocks noGrp="1" noChangeArrowheads="1"/>
          </p:cNvSpPr>
          <p:nvPr>
            <p:ph type="sldNum" sz="quarter" idx="12"/>
          </p:nvPr>
        </p:nvSpPr>
        <p:spPr>
          <a:ln/>
        </p:spPr>
        <p:txBody>
          <a:bodyPr/>
          <a:lstStyle>
            <a:lvl1pPr>
              <a:defRPr/>
            </a:lvl1pPr>
          </a:lstStyle>
          <a:p>
            <a:fld id="{0A25D9B4-126D-4BDD-9E49-7C3C2D90318A}" type="slidenum">
              <a:rPr lang="fr-FR" altLang="fr-FR"/>
              <a:pPr/>
              <a:t>‹N°›</a:t>
            </a:fld>
            <a:endParaRPr lang="fr-FR" altLang="fr-FR"/>
          </a:p>
        </p:txBody>
      </p:sp>
    </p:spTree>
    <p:extLst>
      <p:ext uri="{BB962C8B-B14F-4D97-AF65-F5344CB8AC3E}">
        <p14:creationId xmlns:p14="http://schemas.microsoft.com/office/powerpoint/2010/main" val="3102725690"/>
      </p:ext>
    </p:extLst>
  </p:cSld>
  <p:clrMapOvr>
    <a:masterClrMapping/>
  </p:clrMapOvr>
  <p:transition>
    <p:sndAc>
      <p:stSnd>
        <p:snd r:embed="rId1" name="Son enregistré"/>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3972823-9A8C-4D4A-AB4D-29A582AD0C0F}"/>
              </a:ext>
            </a:extLst>
          </p:cNvPr>
          <p:cNvSpPr>
            <a:spLocks noGrp="1" noChangeArrowheads="1"/>
          </p:cNvSpPr>
          <p:nvPr>
            <p:ph type="dt" sz="half" idx="10"/>
          </p:nvPr>
        </p:nvSpPr>
        <p:spPr>
          <a:ln/>
        </p:spPr>
        <p:txBody>
          <a:bodyPr/>
          <a:lstStyle>
            <a:lvl1pPr>
              <a:defRPr/>
            </a:lvl1pPr>
          </a:lstStyle>
          <a:p>
            <a:pPr>
              <a:defRPr/>
            </a:pPr>
            <a:endParaRPr lang="fr-FR"/>
          </a:p>
        </p:txBody>
      </p:sp>
      <p:sp>
        <p:nvSpPr>
          <p:cNvPr id="3" name="Rectangle 5">
            <a:extLst>
              <a:ext uri="{FF2B5EF4-FFF2-40B4-BE49-F238E27FC236}">
                <a16:creationId xmlns:a16="http://schemas.microsoft.com/office/drawing/2014/main" id="{171D0C8D-D5F7-4257-BD17-4CF8C1E9684A}"/>
              </a:ext>
            </a:extLst>
          </p:cNvPr>
          <p:cNvSpPr>
            <a:spLocks noGrp="1" noChangeArrowheads="1"/>
          </p:cNvSpPr>
          <p:nvPr>
            <p:ph type="ftr" sz="quarter" idx="11"/>
          </p:nvPr>
        </p:nvSpPr>
        <p:spPr>
          <a:ln/>
        </p:spPr>
        <p:txBody>
          <a:bodyPr/>
          <a:lstStyle>
            <a:lvl1pPr>
              <a:defRPr/>
            </a:lvl1pPr>
          </a:lstStyle>
          <a:p>
            <a:pPr>
              <a:defRPr/>
            </a:pPr>
            <a:endParaRPr lang="fr-FR"/>
          </a:p>
        </p:txBody>
      </p:sp>
      <p:sp>
        <p:nvSpPr>
          <p:cNvPr id="4" name="Rectangle 6">
            <a:extLst>
              <a:ext uri="{FF2B5EF4-FFF2-40B4-BE49-F238E27FC236}">
                <a16:creationId xmlns:a16="http://schemas.microsoft.com/office/drawing/2014/main" id="{1BA14679-1B2E-4056-9A34-6BEBAEF537CA}"/>
              </a:ext>
            </a:extLst>
          </p:cNvPr>
          <p:cNvSpPr>
            <a:spLocks noGrp="1" noChangeArrowheads="1"/>
          </p:cNvSpPr>
          <p:nvPr>
            <p:ph type="sldNum" sz="quarter" idx="12"/>
          </p:nvPr>
        </p:nvSpPr>
        <p:spPr>
          <a:ln/>
        </p:spPr>
        <p:txBody>
          <a:bodyPr/>
          <a:lstStyle>
            <a:lvl1pPr>
              <a:defRPr/>
            </a:lvl1pPr>
          </a:lstStyle>
          <a:p>
            <a:fld id="{A09DACEE-BD2B-49B1-9DD9-B4848B974B2C}" type="slidenum">
              <a:rPr lang="fr-FR" altLang="fr-FR"/>
              <a:pPr/>
              <a:t>‹N°›</a:t>
            </a:fld>
            <a:endParaRPr lang="fr-FR" altLang="fr-FR"/>
          </a:p>
        </p:txBody>
      </p:sp>
    </p:spTree>
    <p:extLst>
      <p:ext uri="{BB962C8B-B14F-4D97-AF65-F5344CB8AC3E}">
        <p14:creationId xmlns:p14="http://schemas.microsoft.com/office/powerpoint/2010/main" val="991452466"/>
      </p:ext>
    </p:extLst>
  </p:cSld>
  <p:clrMapOvr>
    <a:masterClrMapping/>
  </p:clrMapOvr>
  <p:transition>
    <p:sndAc>
      <p:stSnd>
        <p:snd r:embed="rId1" name="Son enregistré"/>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F6E76E76-6383-4911-A3CD-A22573F64734}" type="datetime9">
              <a:rPr lang="fr-FR" smtClean="0"/>
              <a:t>18/04/2025 18:04:28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36DEE49A-720C-4F46-9C70-26C9F0F705A4}"/>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AF47141E-063D-47DC-B5CE-835F3B04E3BD}"/>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93DAF0FE-3E64-4BA6-9C45-5EC61DCD8EB0}"/>
              </a:ext>
            </a:extLst>
          </p:cNvPr>
          <p:cNvSpPr>
            <a:spLocks noGrp="1" noChangeArrowheads="1"/>
          </p:cNvSpPr>
          <p:nvPr>
            <p:ph type="sldNum" sz="quarter" idx="12"/>
          </p:nvPr>
        </p:nvSpPr>
        <p:spPr>
          <a:ln/>
        </p:spPr>
        <p:txBody>
          <a:bodyPr/>
          <a:lstStyle>
            <a:lvl1pPr>
              <a:defRPr/>
            </a:lvl1pPr>
          </a:lstStyle>
          <a:p>
            <a:fld id="{3D17F52C-31F3-47D1-9EFC-DEE72C70F324}" type="slidenum">
              <a:rPr lang="fr-FR" altLang="fr-FR"/>
              <a:pPr/>
              <a:t>‹N°›</a:t>
            </a:fld>
            <a:endParaRPr lang="fr-FR" altLang="fr-FR"/>
          </a:p>
        </p:txBody>
      </p:sp>
    </p:spTree>
    <p:extLst>
      <p:ext uri="{BB962C8B-B14F-4D97-AF65-F5344CB8AC3E}">
        <p14:creationId xmlns:p14="http://schemas.microsoft.com/office/powerpoint/2010/main" val="3199179254"/>
      </p:ext>
    </p:extLst>
  </p:cSld>
  <p:clrMapOvr>
    <a:masterClrMapping/>
  </p:clrMapOvr>
  <p:transition>
    <p:sndAc>
      <p:stSnd>
        <p:snd r:embed="rId1" name="Son enregistré"/>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81C7B436-4147-4ECB-893A-1CE2914A765C}"/>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B6519709-DDCD-4789-BE6E-A653CFD52D57}"/>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9072FE75-03FA-4B55-A190-593CA700FCE1}"/>
              </a:ext>
            </a:extLst>
          </p:cNvPr>
          <p:cNvSpPr>
            <a:spLocks noGrp="1" noChangeArrowheads="1"/>
          </p:cNvSpPr>
          <p:nvPr>
            <p:ph type="sldNum" sz="quarter" idx="12"/>
          </p:nvPr>
        </p:nvSpPr>
        <p:spPr>
          <a:ln/>
        </p:spPr>
        <p:txBody>
          <a:bodyPr/>
          <a:lstStyle>
            <a:lvl1pPr>
              <a:defRPr/>
            </a:lvl1pPr>
          </a:lstStyle>
          <a:p>
            <a:fld id="{DEBFBBA2-0866-4E0D-9BA1-C62A0E6EC1CE}" type="slidenum">
              <a:rPr lang="fr-FR" altLang="fr-FR"/>
              <a:pPr/>
              <a:t>‹N°›</a:t>
            </a:fld>
            <a:endParaRPr lang="fr-FR" altLang="fr-FR"/>
          </a:p>
        </p:txBody>
      </p:sp>
    </p:spTree>
    <p:extLst>
      <p:ext uri="{BB962C8B-B14F-4D97-AF65-F5344CB8AC3E}">
        <p14:creationId xmlns:p14="http://schemas.microsoft.com/office/powerpoint/2010/main" val="2312602779"/>
      </p:ext>
    </p:extLst>
  </p:cSld>
  <p:clrMapOvr>
    <a:masterClrMapping/>
  </p:clrMapOvr>
  <p:transition>
    <p:sndAc>
      <p:stSnd>
        <p:snd r:embed="rId1" name="Son enregistré"/>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ED1235B1-D5FB-442B-8F3F-A1F90C0B1C43}"/>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E29BE42F-1785-40D4-A706-B664E7128FEA}"/>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3B074D2A-8CDD-4CB6-A280-C44DCC19556C}"/>
              </a:ext>
            </a:extLst>
          </p:cNvPr>
          <p:cNvSpPr>
            <a:spLocks noGrp="1" noChangeArrowheads="1"/>
          </p:cNvSpPr>
          <p:nvPr>
            <p:ph type="sldNum" sz="quarter" idx="12"/>
          </p:nvPr>
        </p:nvSpPr>
        <p:spPr>
          <a:ln/>
        </p:spPr>
        <p:txBody>
          <a:bodyPr/>
          <a:lstStyle>
            <a:lvl1pPr>
              <a:defRPr/>
            </a:lvl1pPr>
          </a:lstStyle>
          <a:p>
            <a:fld id="{D92C1BC6-77EB-4B37-8871-D623F1829537}" type="slidenum">
              <a:rPr lang="fr-FR" altLang="fr-FR"/>
              <a:pPr/>
              <a:t>‹N°›</a:t>
            </a:fld>
            <a:endParaRPr lang="fr-FR" altLang="fr-FR"/>
          </a:p>
        </p:txBody>
      </p:sp>
    </p:spTree>
    <p:extLst>
      <p:ext uri="{BB962C8B-B14F-4D97-AF65-F5344CB8AC3E}">
        <p14:creationId xmlns:p14="http://schemas.microsoft.com/office/powerpoint/2010/main" val="92497599"/>
      </p:ext>
    </p:extLst>
  </p:cSld>
  <p:clrMapOvr>
    <a:masterClrMapping/>
  </p:clrMapOvr>
  <p:transition>
    <p:sndAc>
      <p:stSnd>
        <p:snd r:embed="rId1" name="Son enregistré"/>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EEABAB9D-010F-4AF3-BC21-3BF26F94D9AF}"/>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B147E8B8-E9CA-4535-B2D6-887DFA7B105D}"/>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5202BF8E-154D-4D4F-BDE4-934336CD95B2}"/>
              </a:ext>
            </a:extLst>
          </p:cNvPr>
          <p:cNvSpPr>
            <a:spLocks noGrp="1" noChangeArrowheads="1"/>
          </p:cNvSpPr>
          <p:nvPr>
            <p:ph type="sldNum" sz="quarter" idx="12"/>
          </p:nvPr>
        </p:nvSpPr>
        <p:spPr>
          <a:ln/>
        </p:spPr>
        <p:txBody>
          <a:bodyPr/>
          <a:lstStyle>
            <a:lvl1pPr>
              <a:defRPr/>
            </a:lvl1pPr>
          </a:lstStyle>
          <a:p>
            <a:fld id="{639272E6-A477-4D49-9A82-0F6E924BB55D}" type="slidenum">
              <a:rPr lang="fr-FR" altLang="fr-FR"/>
              <a:pPr/>
              <a:t>‹N°›</a:t>
            </a:fld>
            <a:endParaRPr lang="fr-FR" altLang="fr-FR"/>
          </a:p>
        </p:txBody>
      </p:sp>
    </p:spTree>
    <p:extLst>
      <p:ext uri="{BB962C8B-B14F-4D97-AF65-F5344CB8AC3E}">
        <p14:creationId xmlns:p14="http://schemas.microsoft.com/office/powerpoint/2010/main" val="3155787736"/>
      </p:ext>
    </p:extLst>
  </p:cSld>
  <p:clrMapOvr>
    <a:masterClrMapping/>
  </p:clrMapOvr>
  <p:transition>
    <p:sndAc>
      <p:stSnd>
        <p:snd r:embed="rId1" name="Son enregistré"/>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3F79F7C6-F588-455B-B887-5B18A2123F44}" type="datetime9">
              <a:rPr lang="fr-FR" smtClean="0"/>
              <a:t>18/04/2025 18:04:28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589490FA-E6AD-40D4-9764-68316D212672}" type="datetime9">
              <a:rPr lang="fr-FR" smtClean="0"/>
              <a:t>18/04/2025 18:04:28</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p:cNvSpPr>
            <a:spLocks noGrp="1"/>
          </p:cNvSpPr>
          <p:nvPr>
            <p:ph type="dt" sz="half" idx="10"/>
          </p:nvPr>
        </p:nvSpPr>
        <p:spPr/>
        <p:txBody>
          <a:bodyPr/>
          <a:lstStyle/>
          <a:p>
            <a:fld id="{37E3C6C0-CB1A-418D-ADD5-A47D6B7CC220}" type="datetime9">
              <a:rPr lang="fr-FR" smtClean="0"/>
              <a:t>18/04/2025 18:04:28</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1B108BB-752E-4147-9A3D-B6F8C5FEFA94}" type="datetime9">
              <a:rPr lang="fr-FR" smtClean="0"/>
              <a:t>18/04/2025 18:04:28</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018AE6F7-8712-49CE-BEDB-D65D5AE3A6E0}" type="datetime9">
              <a:rPr lang="fr-FR" smtClean="0"/>
              <a:t>18/04/2025 18:04:28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3E1C4B9C-01B6-42D8-92C0-4FD2FBA5AE2B}" type="datetime9">
              <a:rPr lang="fr-FR" smtClean="0"/>
              <a:t>18/04/2025 18:04:28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audio" Target="../media/audio1.wav"/><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40DDCE-EC28-42F3-8C6A-A08F1F774ACC}" type="datetime9">
              <a:rPr lang="fr-FR" smtClean="0"/>
              <a:t>18/04/2025 18:04:28</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D09FC-09BD-4F39-822B-17262F45000D}" type="datetime9">
              <a:rPr lang="fr-FR" smtClean="0"/>
              <a:t>18/04/2025 18:04:28</a:t>
            </a:fld>
            <a:endParaRPr lang="fr-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a:p>
        </p:txBody>
      </p:sp>
    </p:spTree>
    <p:extLst>
      <p:ext uri="{BB962C8B-B14F-4D97-AF65-F5344CB8AC3E}">
        <p14:creationId xmlns:p14="http://schemas.microsoft.com/office/powerpoint/2010/main" val="2667088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FCD2183-736A-42D5-9679-B3AEBC48074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Rectangle 3">
            <a:extLst>
              <a:ext uri="{FF2B5EF4-FFF2-40B4-BE49-F238E27FC236}">
                <a16:creationId xmlns:a16="http://schemas.microsoft.com/office/drawing/2014/main" id="{7C619914-047A-4F1B-A883-7B0D2E3CE6D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a:extLst>
              <a:ext uri="{FF2B5EF4-FFF2-40B4-BE49-F238E27FC236}">
                <a16:creationId xmlns:a16="http://schemas.microsoft.com/office/drawing/2014/main" id="{1F66AD42-8F7F-4233-9488-847E5F40CA9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fr-FR"/>
          </a:p>
        </p:txBody>
      </p:sp>
      <p:sp>
        <p:nvSpPr>
          <p:cNvPr id="1029" name="Rectangle 5">
            <a:extLst>
              <a:ext uri="{FF2B5EF4-FFF2-40B4-BE49-F238E27FC236}">
                <a16:creationId xmlns:a16="http://schemas.microsoft.com/office/drawing/2014/main" id="{C0811E20-33C1-4232-9DA4-20C08E0EFC1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fr-FR"/>
          </a:p>
        </p:txBody>
      </p:sp>
      <p:sp>
        <p:nvSpPr>
          <p:cNvPr id="1030" name="Rectangle 6">
            <a:extLst>
              <a:ext uri="{FF2B5EF4-FFF2-40B4-BE49-F238E27FC236}">
                <a16:creationId xmlns:a16="http://schemas.microsoft.com/office/drawing/2014/main" id="{69D11DD4-BE1C-4103-978F-F854558869B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DBE0D84-1A40-4CD3-A646-51228DB3F96E}" type="slidenum">
              <a:rPr lang="fr-FR" altLang="fr-FR"/>
              <a:pPr/>
              <a:t>‹N°›</a:t>
            </a:fld>
            <a:endParaRPr lang="fr-FR" altLang="fr-FR"/>
          </a:p>
        </p:txBody>
      </p:sp>
    </p:spTree>
    <p:extLst>
      <p:ext uri="{BB962C8B-B14F-4D97-AF65-F5344CB8AC3E}">
        <p14:creationId xmlns:p14="http://schemas.microsoft.com/office/powerpoint/2010/main" val="21896125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sndAc>
      <p:stSnd>
        <p:snd r:embed="rId13" name="Son enregistré"/>
      </p:stSnd>
    </p:sndAc>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hyperlink" Target="http://fr.wikipedia.org/wiki/Prescription" TargetMode="External"/><Relationship Id="rId3" Type="http://schemas.openxmlformats.org/officeDocument/2006/relationships/audio" Target="../media/audio1.wav"/><Relationship Id="rId7" Type="http://schemas.openxmlformats.org/officeDocument/2006/relationships/hyperlink" Target="http://fr.wikipedia.org/wiki/Examen_physique" TargetMode="External"/><Relationship Id="rId12" Type="http://schemas.openxmlformats.org/officeDocument/2006/relationships/hyperlink" Target="http://fr.wikipedia.org/wiki/Rationalit&#195;&#169;"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hyperlink" Target="http://fr.wikipedia.org/wiki/Pronostic_(m&#195;&#169;decine)" TargetMode="External"/><Relationship Id="rId11" Type="http://schemas.openxmlformats.org/officeDocument/2006/relationships/hyperlink" Target="http://fr.wikipedia.org/wiki/Empirisme" TargetMode="External"/><Relationship Id="rId5" Type="http://schemas.openxmlformats.org/officeDocument/2006/relationships/hyperlink" Target="http://fr.wikipedia.org/wiki/Diagnostic_(m&#195;&#169;decine)" TargetMode="External"/><Relationship Id="rId10" Type="http://schemas.openxmlformats.org/officeDocument/2006/relationships/hyperlink" Target="http://fr.wikipedia.org/wiki/&#195;&#137;tiologie" TargetMode="External"/><Relationship Id="rId4" Type="http://schemas.openxmlformats.org/officeDocument/2006/relationships/hyperlink" Target="http://fr.wikipedia.org/wiki/M&#195;&#169;decine_en_&#195;&#137;gypte_antique" TargetMode="External"/><Relationship Id="rId9" Type="http://schemas.openxmlformats.org/officeDocument/2006/relationships/hyperlink" Target="http://fr.wikipedia.org/wiki/Th&#195;&#169;rapie" TargetMode="Externa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hyperlink" Target="http://fr.wikipedia.org/wiki/Ayurveda" TargetMode="Externa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hyperlink" Target="http://fr.wikipedia.org/wiki/Aristote" TargetMode="External"/><Relationship Id="rId3" Type="http://schemas.openxmlformats.org/officeDocument/2006/relationships/audio" Target="../media/audio1.wav"/><Relationship Id="rId7" Type="http://schemas.openxmlformats.org/officeDocument/2006/relationships/hyperlink" Target="http://fr.wikipedia.org/wiki/Dissection"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hyperlink" Target="http://fr.wikipedia.org/wiki/Extrapolation" TargetMode="External"/><Relationship Id="rId5" Type="http://schemas.openxmlformats.org/officeDocument/2006/relationships/hyperlink" Target="http://fr.wikipedia.org/wiki/Anatomie" TargetMode="External"/><Relationship Id="rId4" Type="http://schemas.openxmlformats.org/officeDocument/2006/relationships/hyperlink" Target="http://fr.wikipedia.org/wiki/Alexandrie" TargetMode="Externa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hyperlink" Target="http://fr.wikipedia.org/wiki/Pharmacologie" TargetMode="External"/><Relationship Id="rId3" Type="http://schemas.openxmlformats.org/officeDocument/2006/relationships/hyperlink" Target="http://fr.wikipedia.org/wiki/M&#195;&#169;decin" TargetMode="External"/><Relationship Id="rId7" Type="http://schemas.openxmlformats.org/officeDocument/2006/relationships/hyperlink" Target="http://fr.wikipedia.org/wiki/Physiologie" TargetMode="Externa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hyperlink" Target="http://fr.wikipedia.org/wiki/Ophtalmologie" TargetMode="External"/><Relationship Id="rId5" Type="http://schemas.openxmlformats.org/officeDocument/2006/relationships/hyperlink" Target="http://fr.wikipedia.org/wiki/Chirurgie" TargetMode="External"/><Relationship Id="rId4" Type="http://schemas.openxmlformats.org/officeDocument/2006/relationships/hyperlink" Target="http://fr.wikipedia.org/wiki/Anatomie" TargetMode="External"/><Relationship Id="rId9"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fr.wikipedia.org/wiki/D&#195;&#169;mon_(esprit)" TargetMode="External"/><Relationship Id="rId2" Type="http://schemas.openxmlformats.org/officeDocument/2006/relationships/hyperlink" Target="http://fr.wikipedia.org/wiki/Sorci&#195;&#168;re" TargetMode="External"/><Relationship Id="rId1" Type="http://schemas.openxmlformats.org/officeDocument/2006/relationships/slideLayout" Target="../slideLayouts/slideLayout13.xml"/><Relationship Id="rId5" Type="http://schemas.openxmlformats.org/officeDocument/2006/relationships/hyperlink" Target="http://fr.wikipedia.org/wiki/Dieux" TargetMode="External"/><Relationship Id="rId4" Type="http://schemas.openxmlformats.org/officeDocument/2006/relationships/hyperlink" Target="http://fr.wikipedia.org/wiki/Astrologie"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hyperlink" Target="http://fr.wikipedia.org/wiki/Si&#195;&#168;cle_des_Lumi&#195;&#168;res" TargetMode="External"/><Relationship Id="rId5" Type="http://schemas.openxmlformats.org/officeDocument/2006/relationships/hyperlink" Target="http://fr.wikipedia.org/wiki/Qan&#195;&#187;n_(Avicenne)" TargetMode="External"/><Relationship Id="rId4" Type="http://schemas.openxmlformats.org/officeDocument/2006/relationships/hyperlink" Target="http://fr.wikipedia.org/wiki/Avicenne" TargetMode="External"/><Relationship Id="rId9"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8" Type="http://schemas.openxmlformats.org/officeDocument/2006/relationships/hyperlink" Target="http://fr.wikipedia.org/wiki/Lune" TargetMode="External"/><Relationship Id="rId3" Type="http://schemas.openxmlformats.org/officeDocument/2006/relationships/audio" Target="../media/audio1.wav"/><Relationship Id="rId7" Type="http://schemas.openxmlformats.org/officeDocument/2006/relationships/hyperlink" Target="http://fr.wikipedia.org/wiki/M&#195;&#169;dicaments"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hyperlink" Target="http://fr.wikipedia.org/wiki/Pharmacologie" TargetMode="External"/><Relationship Id="rId5" Type="http://schemas.openxmlformats.org/officeDocument/2006/relationships/hyperlink" Target="http://fr.wikipedia.org/w/index.php?title=De_Gradibus&amp;action=edit&amp;redlink=1" TargetMode="External"/><Relationship Id="rId4" Type="http://schemas.openxmlformats.org/officeDocument/2006/relationships/hyperlink" Target="http://fr.wikipedia.org/wiki/Al-Kindi_(philosophe)" TargetMode="External"/><Relationship Id="rId9"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openxmlformats.org/officeDocument/2006/relationships/hyperlink" Target="http://fr.wikipedia.org/w/index.php?title=%C3%89cole_de_m%C3%A9decine&amp;action=edit&amp;redlink=1" TargetMode="External"/><Relationship Id="rId13" Type="http://schemas.openxmlformats.org/officeDocument/2006/relationships/hyperlink" Target="http://fr.wikipedia.org/wiki/Scalpel" TargetMode="External"/><Relationship Id="rId3" Type="http://schemas.openxmlformats.org/officeDocument/2006/relationships/audio" Target="../media/audio1.wav"/><Relationship Id="rId7" Type="http://schemas.openxmlformats.org/officeDocument/2006/relationships/hyperlink" Target="http://fr.wikipedia.org/wiki/Encyclop&#195;&#169;die" TargetMode="External"/><Relationship Id="rId12" Type="http://schemas.openxmlformats.org/officeDocument/2006/relationships/hyperlink" Target="http://fr.wikipedia.org/wiki/Suture_(m&#195;&#169;decine)" TargetMode="External"/><Relationship Id="rId17" Type="http://schemas.openxmlformats.org/officeDocument/2006/relationships/image" Target="../media/image26.png"/><Relationship Id="rId2" Type="http://schemas.openxmlformats.org/officeDocument/2006/relationships/notesSlide" Target="../notesSlides/notesSlide17.xml"/><Relationship Id="rId16" Type="http://schemas.openxmlformats.org/officeDocument/2006/relationships/hyperlink" Target="http://fr.wikipedia.org/wiki/Pl&#195;&#162;tre" TargetMode="External"/><Relationship Id="rId1" Type="http://schemas.openxmlformats.org/officeDocument/2006/relationships/slideLayout" Target="../slideLayouts/slideLayout24.xml"/><Relationship Id="rId6" Type="http://schemas.openxmlformats.org/officeDocument/2006/relationships/hyperlink" Target="http://fr.wikipedia.org/wiki/Al-Tasrif" TargetMode="External"/><Relationship Id="rId11" Type="http://schemas.openxmlformats.org/officeDocument/2006/relationships/hyperlink" Target="http://fr.wikipedia.org/wiki/Ligature_(m&#195;&#169;decine)" TargetMode="External"/><Relationship Id="rId5" Type="http://schemas.openxmlformats.org/officeDocument/2006/relationships/hyperlink" Target="http://fr.wikipedia.org/wiki/Chirurgie" TargetMode="External"/><Relationship Id="rId15" Type="http://schemas.openxmlformats.org/officeDocument/2006/relationships/hyperlink" Target="http://fr.wikipedia.org/wiki/Sp&#195;&#169;culum" TargetMode="External"/><Relationship Id="rId10" Type="http://schemas.openxmlformats.org/officeDocument/2006/relationships/hyperlink" Target="http://fr.wikipedia.org/wiki/Catgut" TargetMode="External"/><Relationship Id="rId4" Type="http://schemas.openxmlformats.org/officeDocument/2006/relationships/hyperlink" Target="http://fr.wikipedia.org/wiki/Abu_Al-Qasim" TargetMode="External"/><Relationship Id="rId9" Type="http://schemas.openxmlformats.org/officeDocument/2006/relationships/hyperlink" Target="http://fr.wikipedia.org/w/index.php?title=Instruments_chirurgicaux&amp;action=edit&amp;redlink=1" TargetMode="External"/><Relationship Id="rId14" Type="http://schemas.openxmlformats.org/officeDocument/2006/relationships/hyperlink" Target="http://fr.wikipedia.org/w/index.php?title=Curette&amp;action=edit&amp;redlink=1"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fr.wikipedia.org/wiki/Ibn_Nafis" TargetMode="External"/><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hyperlink" Target="http://fr.wikipedia.org/wiki/Trait&#195;&#169;_d'optique_(Alhacen)" TargetMode="External"/><Relationship Id="rId12"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hyperlink" Target="http://fr.wikipedia.org/wiki/Vue" TargetMode="External"/><Relationship Id="rId11" Type="http://schemas.openxmlformats.org/officeDocument/2006/relationships/hyperlink" Target="http://fr.wikipedia.org/wiki/Circulation_sanguine" TargetMode="External"/><Relationship Id="rId5" Type="http://schemas.openxmlformats.org/officeDocument/2006/relationships/hyperlink" Target="http://fr.wikipedia.org/wiki/Chirurgie_oculaire" TargetMode="External"/><Relationship Id="rId10" Type="http://schemas.openxmlformats.org/officeDocument/2006/relationships/hyperlink" Target="http://fr.wikipedia.org/wiki/Art&#195;&#168;re_coronaire" TargetMode="External"/><Relationship Id="rId4" Type="http://schemas.openxmlformats.org/officeDocument/2006/relationships/hyperlink" Target="http://fr.wikipedia.org/wiki/Alhazen" TargetMode="External"/><Relationship Id="rId9" Type="http://schemas.openxmlformats.org/officeDocument/2006/relationships/hyperlink" Target="http://fr.wikipedia.org/w/index.php?title=Circulation_pulmonaire&amp;action=edit&amp;redlink=1"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fr.wikipedia.org/wiki/Syst&#195;&#168;me_nerveux" TargetMode="External"/><Relationship Id="rId3" Type="http://schemas.openxmlformats.org/officeDocument/2006/relationships/audio" Target="../media/audio1.wav"/><Relationship Id="rId7" Type="http://schemas.openxmlformats.org/officeDocument/2006/relationships/hyperlink" Target="http://fr.wikipedia.org/wiki/Cerveau"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hyperlink" Target="http://fr.wikipedia.org/wiki/F&#197;&#147;tus" TargetMode="External"/><Relationship Id="rId11" Type="http://schemas.openxmlformats.org/officeDocument/2006/relationships/image" Target="../media/image30.png"/><Relationship Id="rId5" Type="http://schemas.openxmlformats.org/officeDocument/2006/relationships/hyperlink" Target="http://fr.wikipedia.org/wiki/Sang" TargetMode="External"/><Relationship Id="rId10" Type="http://schemas.openxmlformats.org/officeDocument/2006/relationships/image" Target="../media/image29.png"/><Relationship Id="rId4" Type="http://schemas.openxmlformats.org/officeDocument/2006/relationships/hyperlink" Target="http://fr.wikipedia.org/wiki/Corps_(biologie)" TargetMode="External"/><Relationship Id="rId9" Type="http://schemas.openxmlformats.org/officeDocument/2006/relationships/hyperlink" Target="http://fr.wikipedia.org/wiki/Circulation_sanguine" TargetMode="Externa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fr.wikipedia.org/wiki/Micro-organisme"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hyperlink" Target="http://fr.wikipedia.org/wiki/Al-Andalus" TargetMode="External"/><Relationship Id="rId5" Type="http://schemas.openxmlformats.org/officeDocument/2006/relationships/hyperlink" Target="http://fr.wikipedia.org/wiki/Peste" TargetMode="External"/><Relationship Id="rId4" Type="http://schemas.openxmlformats.org/officeDocument/2006/relationships/hyperlink" Target="http://fr.wikipedia.org/wiki/Peste_noire"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fr.wikipedia.org/wiki/Arabe" TargetMode="External"/><Relationship Id="rId3" Type="http://schemas.openxmlformats.org/officeDocument/2006/relationships/audio" Target="file:///C:\WINDOWS\Media\tada.wav" TargetMode="External"/><Relationship Id="rId7" Type="http://schemas.openxmlformats.org/officeDocument/2006/relationships/hyperlink" Target="http://fr.wikipedia.org/wiki/Fichier:Cheshm_manuscript.jpg" TargetMode="External"/><Relationship Id="rId12"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audio" Target="file:///C:\Documents%20and%20Settings\All%20Users\Documents\Ma%20musique\&#201;chantillons%20de%20musique\Symphonie%20n&#176;%209%20de%20Beethoven%20(scherzo).wma" TargetMode="External"/><Relationship Id="rId6" Type="http://schemas.openxmlformats.org/officeDocument/2006/relationships/audio" Target="../media/audio1.wav"/><Relationship Id="rId11" Type="http://schemas.openxmlformats.org/officeDocument/2006/relationships/image" Target="../media/image33.png"/><Relationship Id="rId5" Type="http://schemas.openxmlformats.org/officeDocument/2006/relationships/notesSlide" Target="../notesSlides/notesSlide21.xml"/><Relationship Id="rId10" Type="http://schemas.openxmlformats.org/officeDocument/2006/relationships/image" Target="../media/image32.png"/><Relationship Id="rId4" Type="http://schemas.openxmlformats.org/officeDocument/2006/relationships/slideLayout" Target="../slideLayouts/slideLayout24.xml"/><Relationship Id="rId9"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hyperlink" Target="http://fr.wikipedia.org/wiki/Accouchement" TargetMode="External"/><Relationship Id="rId2" Type="http://schemas.openxmlformats.org/officeDocument/2006/relationships/hyperlink" Target="http://fr.wikipedia.org/wiki/M&#195;&#169;decine" TargetMode="External"/><Relationship Id="rId1" Type="http://schemas.openxmlformats.org/officeDocument/2006/relationships/slideLayout" Target="../slideLayouts/slideLayout2.xml"/><Relationship Id="rId5" Type="http://schemas.openxmlformats.org/officeDocument/2006/relationships/hyperlink" Target="http://fr.wikipedia.org/wiki/Maladie" TargetMode="External"/><Relationship Id="rId4" Type="http://schemas.openxmlformats.org/officeDocument/2006/relationships/hyperlink" Target="http://fr.wikipedia.org/wiki/Mort" TargetMode="Externa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8" Type="http://schemas.openxmlformats.org/officeDocument/2006/relationships/hyperlink" Target="http://fr.wikipedia.org/wiki/Abu_Al-Qasim" TargetMode="External"/><Relationship Id="rId3" Type="http://schemas.openxmlformats.org/officeDocument/2006/relationships/audio" Target="../media/audio1.wav"/><Relationship Id="rId7" Type="http://schemas.openxmlformats.org/officeDocument/2006/relationships/hyperlink" Target="http://fr.wikipedia.org/wiki/Guy_de_Chauliac"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hyperlink" Target="http://fr.wikipedia.org/wiki/Anesth&#195;&#169;sie" TargetMode="External"/><Relationship Id="rId5" Type="http://schemas.openxmlformats.org/officeDocument/2006/relationships/hyperlink" Target="http://fr.wikipedia.org/wiki/Antiseptique" TargetMode="External"/><Relationship Id="rId10" Type="http://schemas.openxmlformats.org/officeDocument/2006/relationships/image" Target="../media/image36.png"/><Relationship Id="rId4" Type="http://schemas.openxmlformats.org/officeDocument/2006/relationships/hyperlink" Target="http://fr.wikipedia.org/w/index.php?title=Th%C3%A9odoric_Borgognoni&amp;action=edit&amp;redlink=1" TargetMode="External"/><Relationship Id="rId9"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hyperlink" Target="http://fr.wikipedia.org/wiki/Andr&#195;&#169;_V&#195;&#169;sale" TargetMode="Externa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fr.wikipedia.org/wiki/William_Harvey" TargetMode="External"/></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hyperlink" Target="http://fr.wikipedia.org/wiki/Fichier:The_Anatomy_Lesson.jpg" TargetMode="External"/><Relationship Id="rId5" Type="http://schemas.openxmlformats.org/officeDocument/2006/relationships/hyperlink" Target="http://fr.wikipedia.org/wiki/Rembrandt" TargetMode="External"/><Relationship Id="rId4" Type="http://schemas.openxmlformats.org/officeDocument/2006/relationships/hyperlink" Target="http://fr.wikipedia.org/wiki/Le&#195;&#167;on_d'anatomie_du_docteur_Tulp"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fr.wikipedia.org/wiki/Ligature_(m&#195;&#169;decine)" TargetMode="External"/><Relationship Id="rId3" Type="http://schemas.openxmlformats.org/officeDocument/2006/relationships/audio" Target="../media/audio1.wav"/><Relationship Id="rId7" Type="http://schemas.openxmlformats.org/officeDocument/2006/relationships/hyperlink" Target="http://fr.wikipedia.org/wiki/1552"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hyperlink" Target="http://fr.wikipedia.org/wiki/Ambroise_Par&#195;&#169;" TargetMode="External"/><Relationship Id="rId11" Type="http://schemas.openxmlformats.org/officeDocument/2006/relationships/image" Target="../media/image42.png"/><Relationship Id="rId5" Type="http://schemas.openxmlformats.org/officeDocument/2006/relationships/hyperlink" Target="http://fr.wikipedia.org/wiki/France" TargetMode="External"/><Relationship Id="rId10" Type="http://schemas.openxmlformats.org/officeDocument/2006/relationships/image" Target="../media/image41.png"/><Relationship Id="rId4" Type="http://schemas.openxmlformats.org/officeDocument/2006/relationships/hyperlink" Target="http://fr.wikipedia.org/wiki/Chirurgie" TargetMode="External"/><Relationship Id="rId9" Type="http://schemas.openxmlformats.org/officeDocument/2006/relationships/hyperlink" Target="http://fr.wikipedia.org/wiki/Art&#195;&#168;re"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fr.wikipedia.org/wiki/Gaspare_Aselli" TargetMode="External"/><Relationship Id="rId13" Type="http://schemas.openxmlformats.org/officeDocument/2006/relationships/hyperlink" Target="http://fr.wikipedia.org/wiki/Circulation_du_sang" TargetMode="External"/><Relationship Id="rId3" Type="http://schemas.openxmlformats.org/officeDocument/2006/relationships/audio" Target="../media/audio1.wav"/><Relationship Id="rId7" Type="http://schemas.openxmlformats.org/officeDocument/2006/relationships/hyperlink" Target="http://fr.wikipedia.org/wiki/Italie" TargetMode="External"/><Relationship Id="rId12" Type="http://schemas.openxmlformats.org/officeDocument/2006/relationships/hyperlink" Target="http://fr.wikipedia.org/wiki/William_Harvey" TargetMode="External"/><Relationship Id="rId2" Type="http://schemas.openxmlformats.org/officeDocument/2006/relationships/notesSlide" Target="../notesSlides/notesSlide28.xml"/><Relationship Id="rId16" Type="http://schemas.openxmlformats.org/officeDocument/2006/relationships/image" Target="../media/image44.png"/><Relationship Id="rId1" Type="http://schemas.openxmlformats.org/officeDocument/2006/relationships/slideLayout" Target="../slideLayouts/slideLayout24.xml"/><Relationship Id="rId6" Type="http://schemas.openxmlformats.org/officeDocument/2006/relationships/hyperlink" Target="http://fr.wikipedia.org/wiki/Vivisection" TargetMode="External"/><Relationship Id="rId11" Type="http://schemas.openxmlformats.org/officeDocument/2006/relationships/hyperlink" Target="http://fr.wikipedia.org/wiki/Vaisseau_lymphatique" TargetMode="External"/><Relationship Id="rId5" Type="http://schemas.openxmlformats.org/officeDocument/2006/relationships/hyperlink" Target="http://fr.wikipedia.org/wiki/1622" TargetMode="External"/><Relationship Id="rId15" Type="http://schemas.openxmlformats.org/officeDocument/2006/relationships/image" Target="../media/image43.png"/><Relationship Id="rId10" Type="http://schemas.openxmlformats.org/officeDocument/2006/relationships/hyperlink" Target="http://fr.wikipedia.org/wiki/1626" TargetMode="External"/><Relationship Id="rId4" Type="http://schemas.openxmlformats.org/officeDocument/2006/relationships/hyperlink" Target="http://fr.wikipedia.org/wiki/XVIIe_si&#195;&#168;cle" TargetMode="External"/><Relationship Id="rId9" Type="http://schemas.openxmlformats.org/officeDocument/2006/relationships/hyperlink" Target="http://fr.wikipedia.org/wiki/1581" TargetMode="External"/><Relationship Id="rId14" Type="http://schemas.openxmlformats.org/officeDocument/2006/relationships/hyperlink" Target="http://fr.wikipedia.org/wiki/1628" TargetMode="External"/></Relationships>
</file>

<file path=ppt/slides/_rels/slide4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hyperlink" Target="http://fr.wikipedia.org/wiki/M&#195;&#169;decine_fond&#195;&#169;e_sur_les_faits" TargetMode="External"/></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hyperlink" Target="http://fr.wikipedia.org/wiki/Code_d'Hammurabi" TargetMode="External"/></Relationships>
</file>

<file path=ppt/slides/_rels/slide6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hyperlink" Target="http://fr.wikipedia.org/wiki/Imhotep" TargetMode="External"/><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hyperlink" Target="http://fr.wikipedia.org/wiki/Anatomie" TargetMode="External"/><Relationship Id="rId4" Type="http://schemas.openxmlformats.org/officeDocument/2006/relationships/hyperlink" Target="http://fr.wikipedia.org/wiki/Papyrus_(papier)"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hyperlink" Target="http://fr.wikipedia.org/wiki/Borsippa"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hyperlink" Target="http://fr.wikipedia.org/wiki/IIe_mill&#195;&#169;naire_av._J.-C." TargetMode="External"/><Relationship Id="rId5" Type="http://schemas.openxmlformats.org/officeDocument/2006/relationships/hyperlink" Target="http://fr.wikipedia.org/wiki/M&#195;&#169;decine" TargetMode="External"/><Relationship Id="rId4" Type="http://schemas.openxmlformats.org/officeDocument/2006/relationships/hyperlink" Target="http://fr.wikipedia.org/wiki/Babylone_(royau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51760D-DAF4-4A8A-9F61-CB290CCC538C}"/>
              </a:ext>
            </a:extLst>
          </p:cNvPr>
          <p:cNvSpPr>
            <a:spLocks noGrp="1"/>
          </p:cNvSpPr>
          <p:nvPr>
            <p:ph type="ctrTitle"/>
          </p:nvPr>
        </p:nvSpPr>
        <p:spPr>
          <a:xfrm>
            <a:off x="179512" y="1484783"/>
            <a:ext cx="8712968" cy="1778766"/>
          </a:xfrm>
        </p:spPr>
        <p:txBody>
          <a:bodyPr>
            <a:noAutofit/>
          </a:bodyPr>
          <a:lstStyle/>
          <a:p>
            <a:pPr>
              <a:lnSpc>
                <a:spcPct val="100000"/>
              </a:lnSpc>
            </a:pPr>
            <a:r>
              <a:rPr lang="fr-FR" sz="5400" b="1" dirty="0">
                <a:solidFill>
                  <a:srgbClr val="0070C0"/>
                </a:solidFill>
                <a:latin typeface="Times New Roman" panose="02020603050405020304" pitchFamily="18" charset="0"/>
                <a:ea typeface="Times New Roman" panose="02020603050405020304" pitchFamily="18" charset="0"/>
              </a:rPr>
              <a:t>Histoire et philosophie</a:t>
            </a:r>
            <a:br>
              <a:rPr lang="fr-FR" sz="5400" b="1" dirty="0">
                <a:solidFill>
                  <a:srgbClr val="0070C0"/>
                </a:solidFill>
                <a:latin typeface="Times New Roman" panose="02020603050405020304" pitchFamily="18" charset="0"/>
                <a:ea typeface="Times New Roman" panose="02020603050405020304" pitchFamily="18" charset="0"/>
              </a:rPr>
            </a:br>
            <a:r>
              <a:rPr lang="fr-FR" sz="4000" b="1" dirty="0">
                <a:solidFill>
                  <a:srgbClr val="0070C0"/>
                </a:solidFill>
                <a:latin typeface="Times New Roman" panose="02020603050405020304" pitchFamily="18" charset="0"/>
                <a:ea typeface="Times New Roman" panose="02020603050405020304" pitchFamily="18" charset="0"/>
              </a:rPr>
              <a:t>des Sciences, de la Médecine, </a:t>
            </a:r>
            <a:br>
              <a:rPr lang="fr-FR" sz="4000" b="1" dirty="0">
                <a:solidFill>
                  <a:srgbClr val="0070C0"/>
                </a:solidFill>
                <a:latin typeface="Times New Roman" panose="02020603050405020304" pitchFamily="18" charset="0"/>
                <a:ea typeface="Times New Roman" panose="02020603050405020304" pitchFamily="18" charset="0"/>
              </a:rPr>
            </a:br>
            <a:r>
              <a:rPr lang="fr-FR" sz="4000" b="1" dirty="0">
                <a:solidFill>
                  <a:srgbClr val="0070C0"/>
                </a:solidFill>
                <a:latin typeface="Times New Roman" panose="02020603050405020304" pitchFamily="18" charset="0"/>
                <a:ea typeface="Times New Roman" panose="02020603050405020304" pitchFamily="18" charset="0"/>
              </a:rPr>
              <a:t>de la Santé et des Soins</a:t>
            </a:r>
            <a:endParaRPr lang="fr-FR" sz="4000" b="1" dirty="0">
              <a:solidFill>
                <a:srgbClr val="0070C0"/>
              </a:solidFill>
            </a:endParaRPr>
          </a:p>
        </p:txBody>
      </p:sp>
      <p:sp>
        <p:nvSpPr>
          <p:cNvPr id="3" name="Sous-titre 2">
            <a:extLst>
              <a:ext uri="{FF2B5EF4-FFF2-40B4-BE49-F238E27FC236}">
                <a16:creationId xmlns:a16="http://schemas.microsoft.com/office/drawing/2014/main" id="{E160AD50-2F4A-4220-89ED-246E04BB7552}"/>
              </a:ext>
            </a:extLst>
          </p:cNvPr>
          <p:cNvSpPr>
            <a:spLocks noGrp="1"/>
          </p:cNvSpPr>
          <p:nvPr>
            <p:ph type="subTitle" idx="1"/>
          </p:nvPr>
        </p:nvSpPr>
        <p:spPr>
          <a:xfrm>
            <a:off x="317330" y="6021288"/>
            <a:ext cx="7776864" cy="841896"/>
          </a:xfrm>
        </p:spPr>
        <p:txBody>
          <a:bodyPr>
            <a:normAutofit/>
          </a:bodyPr>
          <a:lstStyle/>
          <a:p>
            <a:pPr>
              <a:lnSpc>
                <a:spcPct val="100000"/>
              </a:lnSpc>
              <a:spcBef>
                <a:spcPts val="600"/>
              </a:spcBef>
            </a:pPr>
            <a:r>
              <a:rPr lang="fr-FR" sz="1200" b="1" dirty="0"/>
              <a:t>Dr A.BAKHTI</a:t>
            </a:r>
            <a:r>
              <a:rPr lang="fr-FR" sz="1600" b="1" baseline="30000" dirty="0"/>
              <a:t> </a:t>
            </a:r>
            <a:r>
              <a:rPr lang="fr-FR" sz="1200" b="1" baseline="30000" dirty="0"/>
              <a:t>1</a:t>
            </a:r>
            <a:r>
              <a:rPr lang="fr-FR" sz="1200" b="1" dirty="0"/>
              <a:t>    -      Dr F. ZEDDAM</a:t>
            </a:r>
            <a:r>
              <a:rPr lang="fr-FR" sz="1200" b="1" baseline="30000" dirty="0"/>
              <a:t> 2</a:t>
            </a:r>
            <a:endParaRPr lang="fr-FR" sz="1200" b="1" dirty="0"/>
          </a:p>
          <a:p>
            <a:pPr>
              <a:lnSpc>
                <a:spcPct val="100000"/>
              </a:lnSpc>
              <a:spcBef>
                <a:spcPts val="600"/>
              </a:spcBef>
            </a:pPr>
            <a:r>
              <a:rPr lang="fr-FR" sz="1100" b="1" dirty="0">
                <a:solidFill>
                  <a:schemeClr val="tx1"/>
                </a:solidFill>
              </a:rPr>
              <a:t> </a:t>
            </a:r>
            <a:r>
              <a:rPr lang="fr-FR" sz="1000" b="1" dirty="0">
                <a:solidFill>
                  <a:schemeClr val="tx1"/>
                </a:solidFill>
              </a:rPr>
              <a:t>1,2</a:t>
            </a:r>
            <a:r>
              <a:rPr lang="fr-FR" sz="1100" b="1" dirty="0">
                <a:solidFill>
                  <a:schemeClr val="tx1"/>
                </a:solidFill>
              </a:rPr>
              <a:t> Maître assistant en épidémiologie et en médecine préventive</a:t>
            </a:r>
          </a:p>
          <a:p>
            <a:pPr>
              <a:lnSpc>
                <a:spcPct val="100000"/>
              </a:lnSpc>
              <a:spcBef>
                <a:spcPts val="600"/>
              </a:spcBef>
            </a:pPr>
            <a:r>
              <a:rPr lang="fr-FR" sz="1100" b="1" dirty="0">
                <a:solidFill>
                  <a:schemeClr val="tx1"/>
                </a:solidFill>
              </a:rPr>
              <a:t>CHU de Tlemcen - Faculté de Médecine </a:t>
            </a:r>
          </a:p>
        </p:txBody>
      </p:sp>
      <p:sp>
        <p:nvSpPr>
          <p:cNvPr id="5" name="Espace réservé de la date 4">
            <a:extLst>
              <a:ext uri="{FF2B5EF4-FFF2-40B4-BE49-F238E27FC236}">
                <a16:creationId xmlns:a16="http://schemas.microsoft.com/office/drawing/2014/main" id="{5A6C4D16-CEF0-44C5-9F8B-D952AA50E335}"/>
              </a:ext>
            </a:extLst>
          </p:cNvPr>
          <p:cNvSpPr>
            <a:spLocks noGrp="1"/>
          </p:cNvSpPr>
          <p:nvPr>
            <p:ph type="dt" sz="half" idx="10"/>
          </p:nvPr>
        </p:nvSpPr>
        <p:spPr>
          <a:xfrm>
            <a:off x="179512" y="6492875"/>
            <a:ext cx="20574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C3F13-E11D-4A4F-9607-E9360C5FCB14}" type="datetime9">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18/04/2025 18:04:28</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4DBFCFD7-FB5E-42A9-A686-065E78EDEEFC}"/>
              </a:ext>
            </a:extLst>
          </p:cNvPr>
          <p:cNvPicPr>
            <a:picLocks noChangeAspect="1"/>
          </p:cNvPicPr>
          <p:nvPr/>
        </p:nvPicPr>
        <p:blipFill>
          <a:blip r:embed="rId2"/>
          <a:stretch>
            <a:fillRect/>
          </a:stretch>
        </p:blipFill>
        <p:spPr>
          <a:xfrm>
            <a:off x="2627784" y="3305901"/>
            <a:ext cx="3465873" cy="2715388"/>
          </a:xfrm>
          <a:prstGeom prst="rect">
            <a:avLst/>
          </a:prstGeom>
        </p:spPr>
      </p:pic>
      <p:pic>
        <p:nvPicPr>
          <p:cNvPr id="6" name="Image 5">
            <a:extLst>
              <a:ext uri="{FF2B5EF4-FFF2-40B4-BE49-F238E27FC236}">
                <a16:creationId xmlns:a16="http://schemas.microsoft.com/office/drawing/2014/main" id="{23F75863-AAB8-4E22-946F-AB7315132E8A}"/>
              </a:ext>
            </a:extLst>
          </p:cNvPr>
          <p:cNvPicPr>
            <a:picLocks noChangeAspect="1"/>
          </p:cNvPicPr>
          <p:nvPr/>
        </p:nvPicPr>
        <p:blipFill>
          <a:blip r:embed="rId3"/>
          <a:stretch>
            <a:fillRect/>
          </a:stretch>
        </p:blipFill>
        <p:spPr>
          <a:xfrm>
            <a:off x="24696" y="116632"/>
            <a:ext cx="585267" cy="609653"/>
          </a:xfrm>
          <a:prstGeom prst="rect">
            <a:avLst/>
          </a:prstGeom>
        </p:spPr>
      </p:pic>
      <p:sp>
        <p:nvSpPr>
          <p:cNvPr id="8" name="Rectangle 7">
            <a:extLst>
              <a:ext uri="{FF2B5EF4-FFF2-40B4-BE49-F238E27FC236}">
                <a16:creationId xmlns:a16="http://schemas.microsoft.com/office/drawing/2014/main" id="{454B04A9-6461-4969-8FD3-2810CFAF37C3}"/>
              </a:ext>
            </a:extLst>
          </p:cNvPr>
          <p:cNvSpPr/>
          <p:nvPr/>
        </p:nvSpPr>
        <p:spPr>
          <a:xfrm>
            <a:off x="6128852" y="116632"/>
            <a:ext cx="2456772" cy="482120"/>
          </a:xfrm>
          <a:prstGeom prst="rect">
            <a:avLst/>
          </a:prstGeom>
        </p:spPr>
        <p:txBody>
          <a:bodyPr wrap="square">
            <a:spAutoFit/>
          </a:bodyPr>
          <a:lstStyle/>
          <a:p>
            <a:pPr>
              <a:lnSpc>
                <a:spcPct val="150000"/>
              </a:lnSpc>
            </a:pPr>
            <a:r>
              <a:rPr lang="fr-FR" sz="900" b="1" dirty="0">
                <a:latin typeface="Arial" panose="020B0604020202020204" pitchFamily="34" charset="0"/>
                <a:cs typeface="Arial" panose="020B0604020202020204" pitchFamily="34" charset="0"/>
              </a:rPr>
              <a:t>Département De Médecine Dentaire</a:t>
            </a:r>
          </a:p>
          <a:p>
            <a:pPr>
              <a:lnSpc>
                <a:spcPct val="150000"/>
              </a:lnSpc>
            </a:pPr>
            <a:r>
              <a:rPr lang="fr-FR" sz="900" b="1" dirty="0">
                <a:latin typeface="Arial" panose="020B0604020202020204" pitchFamily="34" charset="0"/>
                <a:cs typeface="Arial" panose="020B0604020202020204" pitchFamily="34" charset="0"/>
              </a:rPr>
              <a:t>Module santé sociale et science humaine</a:t>
            </a:r>
          </a:p>
        </p:txBody>
      </p:sp>
      <p:sp>
        <p:nvSpPr>
          <p:cNvPr id="11" name="Rectangle 10">
            <a:extLst>
              <a:ext uri="{FF2B5EF4-FFF2-40B4-BE49-F238E27FC236}">
                <a16:creationId xmlns:a16="http://schemas.microsoft.com/office/drawing/2014/main" id="{09EC3A1C-B00F-4A24-B617-E4CF3A8B3EF7}"/>
              </a:ext>
            </a:extLst>
          </p:cNvPr>
          <p:cNvSpPr/>
          <p:nvPr/>
        </p:nvSpPr>
        <p:spPr>
          <a:xfrm>
            <a:off x="582562" y="29581"/>
            <a:ext cx="4572000" cy="689869"/>
          </a:xfrm>
          <a:prstGeom prst="rect">
            <a:avLst/>
          </a:prstGeom>
        </p:spPr>
        <p:txBody>
          <a:bodyPr>
            <a:spAutoFit/>
          </a:bodyPr>
          <a:lstStyle/>
          <a:p>
            <a:pPr>
              <a:lnSpc>
                <a:spcPct val="150000"/>
              </a:lnSpc>
            </a:pPr>
            <a:r>
              <a:rPr lang="fr-FR" sz="900" b="1" dirty="0">
                <a:latin typeface="Arial" panose="020B0604020202020204" pitchFamily="34" charset="0"/>
                <a:cs typeface="Arial" panose="020B0604020202020204" pitchFamily="34" charset="0"/>
              </a:rPr>
              <a:t>Université Abou </a:t>
            </a:r>
            <a:r>
              <a:rPr lang="fr-FR" sz="900" b="1" dirty="0" err="1">
                <a:latin typeface="Arial" panose="020B0604020202020204" pitchFamily="34" charset="0"/>
                <a:cs typeface="Arial" panose="020B0604020202020204" pitchFamily="34" charset="0"/>
              </a:rPr>
              <a:t>Bekr</a:t>
            </a:r>
            <a:r>
              <a:rPr lang="fr-FR" sz="900" b="1" dirty="0">
                <a:latin typeface="Arial" panose="020B0604020202020204" pitchFamily="34" charset="0"/>
                <a:cs typeface="Arial" panose="020B0604020202020204" pitchFamily="34" charset="0"/>
              </a:rPr>
              <a:t> </a:t>
            </a:r>
            <a:r>
              <a:rPr lang="fr-FR" sz="900" b="1" dirty="0" err="1">
                <a:latin typeface="Arial" panose="020B0604020202020204" pitchFamily="34" charset="0"/>
                <a:cs typeface="Arial" panose="020B0604020202020204" pitchFamily="34" charset="0"/>
              </a:rPr>
              <a:t>Belkaid</a:t>
            </a:r>
            <a:r>
              <a:rPr lang="fr-FR" sz="900" b="1" dirty="0">
                <a:latin typeface="Arial" panose="020B0604020202020204" pitchFamily="34" charset="0"/>
                <a:cs typeface="Arial" panose="020B0604020202020204" pitchFamily="34" charset="0"/>
              </a:rPr>
              <a:t>- Tlemcen</a:t>
            </a:r>
          </a:p>
          <a:p>
            <a:pPr>
              <a:lnSpc>
                <a:spcPct val="150000"/>
              </a:lnSpc>
            </a:pPr>
            <a:r>
              <a:rPr lang="fr-FR" sz="900" b="1" dirty="0">
                <a:latin typeface="Arial" panose="020B0604020202020204" pitchFamily="34" charset="0"/>
                <a:cs typeface="Arial" panose="020B0604020202020204" pitchFamily="34" charset="0"/>
              </a:rPr>
              <a:t>Faculté de Médecine </a:t>
            </a:r>
          </a:p>
          <a:p>
            <a:pPr>
              <a:lnSpc>
                <a:spcPct val="150000"/>
              </a:lnSpc>
            </a:pPr>
            <a:r>
              <a:rPr lang="fr-FR" sz="900" b="1" dirty="0">
                <a:latin typeface="Arial" panose="020B0604020202020204" pitchFamily="34" charset="0"/>
                <a:cs typeface="Arial" panose="020B0604020202020204" pitchFamily="34" charset="0"/>
              </a:rPr>
              <a:t> Dr </a:t>
            </a:r>
            <a:r>
              <a:rPr lang="fr-FR" sz="900" b="1" dirty="0" err="1">
                <a:latin typeface="Arial" panose="020B0604020202020204" pitchFamily="34" charset="0"/>
                <a:cs typeface="Arial" panose="020B0604020202020204" pitchFamily="34" charset="0"/>
              </a:rPr>
              <a:t>Benzerdjeb</a:t>
            </a:r>
            <a:r>
              <a:rPr lang="fr-FR" sz="900" b="1" dirty="0">
                <a:latin typeface="Arial" panose="020B0604020202020204" pitchFamily="34" charset="0"/>
                <a:cs typeface="Arial" panose="020B0604020202020204" pitchFamily="34" charset="0"/>
              </a:rPr>
              <a:t> </a:t>
            </a:r>
            <a:r>
              <a:rPr lang="fr-FR" sz="900" b="1" dirty="0" err="1">
                <a:latin typeface="Arial" panose="020B0604020202020204" pitchFamily="34" charset="0"/>
                <a:cs typeface="Arial" panose="020B0604020202020204" pitchFamily="34" charset="0"/>
              </a:rPr>
              <a:t>Benaouda</a:t>
            </a:r>
            <a:endParaRPr lang="fr-FR" sz="900" b="1" dirty="0">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916D8641-B1CC-471D-A9E1-B3AA0FFF38EB}"/>
              </a:ext>
            </a:extLst>
          </p:cNvPr>
          <p:cNvPicPr>
            <a:picLocks noChangeAspect="1"/>
          </p:cNvPicPr>
          <p:nvPr/>
        </p:nvPicPr>
        <p:blipFill>
          <a:blip r:embed="rId4"/>
          <a:stretch>
            <a:fillRect/>
          </a:stretch>
        </p:blipFill>
        <p:spPr>
          <a:xfrm>
            <a:off x="8522027" y="109797"/>
            <a:ext cx="585267" cy="609653"/>
          </a:xfrm>
          <a:prstGeom prst="rect">
            <a:avLst/>
          </a:prstGeom>
        </p:spPr>
      </p:pic>
    </p:spTree>
    <p:extLst>
      <p:ext uri="{BB962C8B-B14F-4D97-AF65-F5344CB8AC3E}">
        <p14:creationId xmlns:p14="http://schemas.microsoft.com/office/powerpoint/2010/main" val="2794960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5">
            <a:extLst>
              <a:ext uri="{FF2B5EF4-FFF2-40B4-BE49-F238E27FC236}">
                <a16:creationId xmlns:a16="http://schemas.microsoft.com/office/drawing/2014/main" id="{F95F8142-FC58-45AC-9E9B-2C106FF4FFC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C56561-639B-49B1-B330-FFE30030B543}"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0" name="Rectangle 3">
            <a:extLst>
              <a:ext uri="{FF2B5EF4-FFF2-40B4-BE49-F238E27FC236}">
                <a16:creationId xmlns:a16="http://schemas.microsoft.com/office/drawing/2014/main" id="{30F9D0E9-52DA-4767-A105-72709A7F9CAC}"/>
              </a:ext>
            </a:extLst>
          </p:cNvPr>
          <p:cNvSpPr>
            <a:spLocks noGrp="1" noChangeArrowheads="1"/>
          </p:cNvSpPr>
          <p:nvPr>
            <p:ph type="body" idx="1"/>
          </p:nvPr>
        </p:nvSpPr>
        <p:spPr>
          <a:xfrm>
            <a:off x="0" y="136526"/>
            <a:ext cx="9144000" cy="6316810"/>
          </a:xfrm>
        </p:spPr>
        <p:txBody>
          <a:bodyPr/>
          <a:lstStyle/>
          <a:p>
            <a:pPr algn="just" eaLnBrk="1" hangingPunct="1">
              <a:lnSpc>
                <a:spcPct val="150000"/>
              </a:lnSpc>
            </a:pPr>
            <a:r>
              <a:rPr lang="fr-FR" altLang="fr-FR" sz="2800" dirty="0">
                <a:latin typeface="Times New Roman" panose="02020603050405020304" pitchFamily="18" charset="0"/>
                <a:cs typeface="Times New Roman" panose="02020603050405020304" pitchFamily="18" charset="0"/>
              </a:rPr>
              <a:t>Comme les médecins </a:t>
            </a:r>
            <a:r>
              <a:rPr lang="fr-FR" altLang="fr-FR" sz="2800" u="sng" dirty="0">
                <a:latin typeface="Times New Roman" panose="02020603050405020304" pitchFamily="18" charset="0"/>
                <a:cs typeface="Times New Roman" panose="02020603050405020304" pitchFamily="18" charset="0"/>
                <a:hlinkClick r:id="rId4" tooltip="Médecine en Égypte antique">
                  <a:extLst>
                    <a:ext uri="{A12FA001-AC4F-418D-AE19-62706E023703}">
                      <ahyp:hlinkClr xmlns:ahyp="http://schemas.microsoft.com/office/drawing/2018/hyperlinkcolor" val="tx"/>
                    </a:ext>
                  </a:extLst>
                </a:hlinkClick>
              </a:rPr>
              <a:t>égyptiens</a:t>
            </a:r>
            <a:r>
              <a:rPr lang="fr-FR" altLang="fr-FR" sz="2800" dirty="0">
                <a:latin typeface="Times New Roman" panose="02020603050405020304" pitchFamily="18" charset="0"/>
                <a:cs typeface="Times New Roman" panose="02020603050405020304" pitchFamily="18" charset="0"/>
              </a:rPr>
              <a:t> de la même époque, les Babyloniens ont introduit les concepts de </a:t>
            </a:r>
            <a:r>
              <a:rPr lang="fr-FR" altLang="fr-FR" sz="2800" dirty="0">
                <a:latin typeface="Times New Roman" panose="02020603050405020304" pitchFamily="18" charset="0"/>
                <a:cs typeface="Times New Roman" panose="02020603050405020304" pitchFamily="18" charset="0"/>
                <a:hlinkClick r:id="rId5" tooltip="Diagnostic (médecine)">
                  <a:extLst>
                    <a:ext uri="{A12FA001-AC4F-418D-AE19-62706E023703}">
                      <ahyp:hlinkClr xmlns:ahyp="http://schemas.microsoft.com/office/drawing/2018/hyperlinkcolor" val="tx"/>
                    </a:ext>
                  </a:extLst>
                </a:hlinkClick>
              </a:rPr>
              <a:t>diagnostic</a:t>
            </a:r>
            <a:r>
              <a:rPr lang="fr-FR" altLang="fr-FR" sz="2800" dirty="0">
                <a:latin typeface="Times New Roman" panose="02020603050405020304" pitchFamily="18" charset="0"/>
                <a:cs typeface="Times New Roman" panose="02020603050405020304" pitchFamily="18" charset="0"/>
              </a:rPr>
              <a:t>, de </a:t>
            </a:r>
            <a:r>
              <a:rPr lang="fr-FR" altLang="fr-FR" sz="2800" dirty="0">
                <a:latin typeface="Times New Roman" panose="02020603050405020304" pitchFamily="18" charset="0"/>
                <a:cs typeface="Times New Roman" panose="02020603050405020304" pitchFamily="18" charset="0"/>
                <a:hlinkClick r:id="rId6" tooltip="Pronostic (médecine)">
                  <a:extLst>
                    <a:ext uri="{A12FA001-AC4F-418D-AE19-62706E023703}">
                      <ahyp:hlinkClr xmlns:ahyp="http://schemas.microsoft.com/office/drawing/2018/hyperlinkcolor" val="tx"/>
                    </a:ext>
                  </a:extLst>
                </a:hlinkClick>
              </a:rPr>
              <a:t>pronostic</a:t>
            </a:r>
            <a:r>
              <a:rPr lang="fr-FR" altLang="fr-FR" sz="2800" dirty="0">
                <a:latin typeface="Times New Roman" panose="02020603050405020304" pitchFamily="18" charset="0"/>
                <a:cs typeface="Times New Roman" panose="02020603050405020304" pitchFamily="18" charset="0"/>
              </a:rPr>
              <a:t>, d’</a:t>
            </a:r>
            <a:r>
              <a:rPr lang="fr-FR" altLang="fr-FR" sz="2800" dirty="0">
                <a:latin typeface="Times New Roman" panose="02020603050405020304" pitchFamily="18" charset="0"/>
                <a:cs typeface="Times New Roman" panose="02020603050405020304" pitchFamily="18" charset="0"/>
                <a:hlinkClick r:id="rId7" tooltip="Examen physique">
                  <a:extLst>
                    <a:ext uri="{A12FA001-AC4F-418D-AE19-62706E023703}">
                      <ahyp:hlinkClr xmlns:ahyp="http://schemas.microsoft.com/office/drawing/2018/hyperlinkcolor" val="tx"/>
                    </a:ext>
                  </a:extLst>
                </a:hlinkClick>
              </a:rPr>
              <a:t>examen physique</a:t>
            </a:r>
            <a:r>
              <a:rPr lang="fr-FR" altLang="fr-FR" sz="2800" dirty="0">
                <a:latin typeface="Times New Roman" panose="02020603050405020304" pitchFamily="18" charset="0"/>
                <a:cs typeface="Times New Roman" panose="02020603050405020304" pitchFamily="18" charset="0"/>
              </a:rPr>
              <a:t> et de </a:t>
            </a:r>
            <a:r>
              <a:rPr lang="fr-FR" altLang="fr-FR" sz="2800" dirty="0">
                <a:latin typeface="Times New Roman" panose="02020603050405020304" pitchFamily="18" charset="0"/>
                <a:cs typeface="Times New Roman" panose="02020603050405020304" pitchFamily="18" charset="0"/>
                <a:hlinkClick r:id="rId8" tooltip="Prescription">
                  <a:extLst>
                    <a:ext uri="{A12FA001-AC4F-418D-AE19-62706E023703}">
                      <ahyp:hlinkClr xmlns:ahyp="http://schemas.microsoft.com/office/drawing/2018/hyperlinkcolor" val="tx"/>
                    </a:ext>
                  </a:extLst>
                </a:hlinkClick>
              </a:rPr>
              <a:t>prescription</a:t>
            </a:r>
            <a:r>
              <a:rPr lang="fr-FR" altLang="fr-FR" sz="2800" dirty="0">
                <a:latin typeface="Times New Roman" panose="02020603050405020304" pitchFamily="18" charset="0"/>
                <a:cs typeface="Times New Roman" panose="02020603050405020304" pitchFamily="18" charset="0"/>
              </a:rPr>
              <a:t>. </a:t>
            </a:r>
          </a:p>
          <a:p>
            <a:pPr algn="just" eaLnBrk="1" hangingPunct="1">
              <a:lnSpc>
                <a:spcPct val="150000"/>
              </a:lnSpc>
            </a:pPr>
            <a:endParaRPr lang="fr-FR" altLang="fr-FR" sz="2800" dirty="0">
              <a:latin typeface="Times New Roman" panose="02020603050405020304" pitchFamily="18" charset="0"/>
              <a:cs typeface="Times New Roman" panose="02020603050405020304" pitchFamily="18" charset="0"/>
            </a:endParaRPr>
          </a:p>
          <a:p>
            <a:pPr algn="just" eaLnBrk="1" hangingPunct="1">
              <a:lnSpc>
                <a:spcPct val="150000"/>
              </a:lnSpc>
            </a:pPr>
            <a:r>
              <a:rPr lang="fr-FR" altLang="fr-FR" sz="2800" dirty="0">
                <a:latin typeface="Times New Roman" panose="02020603050405020304" pitchFamily="18" charset="0"/>
                <a:cs typeface="Times New Roman" panose="02020603050405020304" pitchFamily="18" charset="0"/>
              </a:rPr>
              <a:t>En outre, le Manuel de diagnostic a introduit des méthodes de </a:t>
            </a:r>
            <a:r>
              <a:rPr lang="fr-FR" altLang="fr-FR" sz="2800" dirty="0">
                <a:latin typeface="Times New Roman" panose="02020603050405020304" pitchFamily="18" charset="0"/>
                <a:cs typeface="Times New Roman" panose="02020603050405020304" pitchFamily="18" charset="0"/>
                <a:hlinkClick r:id="rId9" tooltip="Thérapie">
                  <a:extLst>
                    <a:ext uri="{A12FA001-AC4F-418D-AE19-62706E023703}">
                      <ahyp:hlinkClr xmlns:ahyp="http://schemas.microsoft.com/office/drawing/2018/hyperlinkcolor" val="tx"/>
                    </a:ext>
                  </a:extLst>
                </a:hlinkClick>
              </a:rPr>
              <a:t>traitement</a:t>
            </a:r>
            <a:r>
              <a:rPr lang="fr-FR" altLang="fr-FR" sz="2800" dirty="0">
                <a:latin typeface="Times New Roman" panose="02020603050405020304" pitchFamily="18" charset="0"/>
                <a:cs typeface="Times New Roman" panose="02020603050405020304" pitchFamily="18" charset="0"/>
              </a:rPr>
              <a:t> et de </a:t>
            </a:r>
            <a:r>
              <a:rPr lang="fr-FR" altLang="fr-FR" sz="2800" dirty="0">
                <a:latin typeface="Times New Roman" panose="02020603050405020304" pitchFamily="18" charset="0"/>
                <a:cs typeface="Times New Roman" panose="02020603050405020304" pitchFamily="18" charset="0"/>
                <a:hlinkClick r:id="rId10" tooltip="Étiologie">
                  <a:extLst>
                    <a:ext uri="{A12FA001-AC4F-418D-AE19-62706E023703}">
                      <ahyp:hlinkClr xmlns:ahyp="http://schemas.microsoft.com/office/drawing/2018/hyperlinkcolor" val="tx"/>
                    </a:ext>
                  </a:extLst>
                </a:hlinkClick>
              </a:rPr>
              <a:t>diagnostic étiologique</a:t>
            </a:r>
            <a:r>
              <a:rPr lang="fr-FR" altLang="fr-FR" sz="2800" dirty="0">
                <a:latin typeface="Times New Roman" panose="02020603050405020304" pitchFamily="18" charset="0"/>
                <a:cs typeface="Times New Roman" panose="02020603050405020304" pitchFamily="18" charset="0"/>
              </a:rPr>
              <a:t> et le recours à l’</a:t>
            </a:r>
            <a:r>
              <a:rPr lang="fr-FR" altLang="fr-FR" sz="2800" dirty="0">
                <a:latin typeface="Times New Roman" panose="02020603050405020304" pitchFamily="18" charset="0"/>
                <a:cs typeface="Times New Roman" panose="02020603050405020304" pitchFamily="18" charset="0"/>
                <a:hlinkClick r:id="rId11" tooltip="Empirisme">
                  <a:extLst>
                    <a:ext uri="{A12FA001-AC4F-418D-AE19-62706E023703}">
                      <ahyp:hlinkClr xmlns:ahyp="http://schemas.microsoft.com/office/drawing/2018/hyperlinkcolor" val="tx"/>
                    </a:ext>
                  </a:extLst>
                </a:hlinkClick>
              </a:rPr>
              <a:t>empirisme</a:t>
            </a:r>
            <a:r>
              <a:rPr lang="fr-FR" altLang="fr-FR" sz="2800" dirty="0">
                <a:latin typeface="Times New Roman" panose="02020603050405020304" pitchFamily="18" charset="0"/>
                <a:cs typeface="Times New Roman" panose="02020603050405020304" pitchFamily="18" charset="0"/>
              </a:rPr>
              <a:t>, à la logique et à la </a:t>
            </a:r>
            <a:r>
              <a:rPr lang="fr-FR" altLang="fr-FR" sz="2800" dirty="0">
                <a:latin typeface="Times New Roman" panose="02020603050405020304" pitchFamily="18" charset="0"/>
                <a:cs typeface="Times New Roman" panose="02020603050405020304" pitchFamily="18" charset="0"/>
                <a:hlinkClick r:id="rId12" tooltip="Rationalité">
                  <a:extLst>
                    <a:ext uri="{A12FA001-AC4F-418D-AE19-62706E023703}">
                      <ahyp:hlinkClr xmlns:ahyp="http://schemas.microsoft.com/office/drawing/2018/hyperlinkcolor" val="tx"/>
                    </a:ext>
                  </a:extLst>
                </a:hlinkClick>
              </a:rPr>
              <a:t>rationalité</a:t>
            </a:r>
            <a:r>
              <a:rPr lang="fr-FR" altLang="fr-FR" sz="2800" dirty="0">
                <a:latin typeface="Times New Roman" panose="02020603050405020304" pitchFamily="18" charset="0"/>
                <a:cs typeface="Times New Roman" panose="02020603050405020304" pitchFamily="18" charset="0"/>
              </a:rPr>
              <a:t> dans le diagnostic, le pronostic et le traitement. </a:t>
            </a:r>
          </a:p>
        </p:txBody>
      </p:sp>
    </p:spTree>
  </p:cSld>
  <p:clrMapOvr>
    <a:masterClrMapping/>
  </p:clrMapOvr>
  <p:transition>
    <p:sndAc>
      <p:stSnd>
        <p:snd r:embed="rId3" name="Son enregistré"/>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5">
            <a:extLst>
              <a:ext uri="{FF2B5EF4-FFF2-40B4-BE49-F238E27FC236}">
                <a16:creationId xmlns:a16="http://schemas.microsoft.com/office/drawing/2014/main" id="{CE2D69CB-2E9D-439C-9C32-2B755E7858A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2A1F83-A5F0-4C5C-BB75-0CFB2C133B0C}"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43" name="Rectangle 2">
            <a:extLst>
              <a:ext uri="{FF2B5EF4-FFF2-40B4-BE49-F238E27FC236}">
                <a16:creationId xmlns:a16="http://schemas.microsoft.com/office/drawing/2014/main" id="{98E41D4D-F111-4C9C-9A89-EF79560572A0}"/>
              </a:ext>
            </a:extLst>
          </p:cNvPr>
          <p:cNvSpPr>
            <a:spLocks noGrp="1" noChangeArrowheads="1"/>
          </p:cNvSpPr>
          <p:nvPr>
            <p:ph type="title"/>
          </p:nvPr>
        </p:nvSpPr>
        <p:spPr>
          <a:xfrm>
            <a:off x="433224" y="-264635"/>
            <a:ext cx="8229600" cy="1143000"/>
          </a:xfrm>
        </p:spPr>
        <p:txBody>
          <a:bodyPr/>
          <a:lstStyle/>
          <a:p>
            <a:pPr eaLnBrk="1" hangingPunct="1"/>
            <a:r>
              <a:rPr lang="fr-FR" altLang="fr-FR" sz="3600" b="1" u="sng" dirty="0">
                <a:solidFill>
                  <a:srgbClr val="002060"/>
                </a:solidFill>
                <a:latin typeface="Times New Roman" panose="02020603050405020304" pitchFamily="18" charset="0"/>
                <a:cs typeface="Times New Roman" panose="02020603050405020304" pitchFamily="18" charset="0"/>
              </a:rPr>
              <a:t>4.La Grèce antique:</a:t>
            </a:r>
          </a:p>
        </p:txBody>
      </p:sp>
      <p:sp>
        <p:nvSpPr>
          <p:cNvPr id="10244" name="Rectangle 3">
            <a:extLst>
              <a:ext uri="{FF2B5EF4-FFF2-40B4-BE49-F238E27FC236}">
                <a16:creationId xmlns:a16="http://schemas.microsoft.com/office/drawing/2014/main" id="{7DFCC7AB-E72F-411D-97B8-43028E602E82}"/>
              </a:ext>
            </a:extLst>
          </p:cNvPr>
          <p:cNvSpPr>
            <a:spLocks noGrp="1" noChangeArrowheads="1"/>
          </p:cNvSpPr>
          <p:nvPr>
            <p:ph type="body" idx="1"/>
          </p:nvPr>
        </p:nvSpPr>
        <p:spPr>
          <a:xfrm>
            <a:off x="-23976" y="878365"/>
            <a:ext cx="9144000" cy="5604985"/>
          </a:xfrm>
        </p:spPr>
        <p:txBody>
          <a:bodyPr/>
          <a:lstStyle/>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1000 ans (avant J.C.) héritière des connaissances par les babyloniens et les égyptiens </a:t>
            </a:r>
            <a:r>
              <a:rPr lang="fr-FR" altLang="fr-FR" sz="2400" dirty="0" err="1">
                <a:latin typeface="Times New Roman" panose="02020603050405020304" pitchFamily="18" charset="0"/>
                <a:cs typeface="Times New Roman" panose="02020603050405020304" pitchFamily="18" charset="0"/>
              </a:rPr>
              <a:t>divinaient</a:t>
            </a:r>
            <a:r>
              <a:rPr lang="fr-FR" altLang="fr-FR" sz="2400" dirty="0">
                <a:latin typeface="Times New Roman" panose="02020603050405020304" pitchFamily="18" charset="0"/>
                <a:cs typeface="Times New Roman" panose="02020603050405020304" pitchFamily="18" charset="0"/>
              </a:rPr>
              <a:t> tout.</a:t>
            </a:r>
          </a:p>
          <a:p>
            <a:pPr algn="just" eaLnBrk="1" hangingPunct="1">
              <a:lnSpc>
                <a:spcPct val="150000"/>
              </a:lnSpc>
            </a:pPr>
            <a:r>
              <a:rPr lang="fr-FR" sz="2400" dirty="0">
                <a:latin typeface="Times New Roman" panose="02020603050405020304" pitchFamily="18" charset="0"/>
                <a:cs typeface="Times New Roman" panose="02020603050405020304" pitchFamily="18" charset="0"/>
              </a:rPr>
              <a:t>Transition Progressive de la Magie à la Rationalité</a:t>
            </a:r>
            <a:endParaRPr lang="fr-FR" altLang="fr-FR" sz="2400" dirty="0">
              <a:latin typeface="Times New Roman" panose="02020603050405020304" pitchFamily="18" charset="0"/>
              <a:cs typeface="Times New Roman" panose="02020603050405020304" pitchFamily="18" charset="0"/>
            </a:endParaRPr>
          </a:p>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 mythologie plus complexe</a:t>
            </a:r>
          </a:p>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Les Dieux se comportent comme des humains</a:t>
            </a:r>
          </a:p>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La médecine n’est pas séparée de la religion</a:t>
            </a:r>
          </a:p>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Les dieux exerçaient des fonctions médicales</a:t>
            </a:r>
          </a:p>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Il existait dès ce moment des prescriptions médicales et des principes diététiques.</a:t>
            </a:r>
          </a:p>
        </p:txBody>
      </p:sp>
      <p:pic>
        <p:nvPicPr>
          <p:cNvPr id="2" name="Image 1">
            <a:extLst>
              <a:ext uri="{FF2B5EF4-FFF2-40B4-BE49-F238E27FC236}">
                <a16:creationId xmlns:a16="http://schemas.microsoft.com/office/drawing/2014/main" id="{D29BC202-8EF2-4C7E-86AB-A13C6F20D13E}"/>
              </a:ext>
            </a:extLst>
          </p:cNvPr>
          <p:cNvPicPr>
            <a:picLocks noChangeAspect="1"/>
          </p:cNvPicPr>
          <p:nvPr/>
        </p:nvPicPr>
        <p:blipFill>
          <a:blip r:embed="rId4"/>
          <a:stretch>
            <a:fillRect/>
          </a:stretch>
        </p:blipFill>
        <p:spPr>
          <a:xfrm>
            <a:off x="6553200" y="2870750"/>
            <a:ext cx="2457028" cy="1620214"/>
          </a:xfrm>
          <a:prstGeom prst="rect">
            <a:avLst/>
          </a:prstGeom>
        </p:spPr>
      </p:pic>
    </p:spTree>
  </p:cSld>
  <p:clrMapOvr>
    <a:masterClrMapping/>
  </p:clrMapOvr>
  <p:transition>
    <p:sndAc>
      <p:stSnd>
        <p:snd r:embed="rId3" name="Son enregistré"/>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5">
            <a:extLst>
              <a:ext uri="{FF2B5EF4-FFF2-40B4-BE49-F238E27FC236}">
                <a16:creationId xmlns:a16="http://schemas.microsoft.com/office/drawing/2014/main" id="{EFFCE0ED-6BC8-4F37-97AE-A6EE0153DB9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90454-105B-4904-8C97-097B0BB97014}"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7" name="Rectangle 3">
            <a:extLst>
              <a:ext uri="{FF2B5EF4-FFF2-40B4-BE49-F238E27FC236}">
                <a16:creationId xmlns:a16="http://schemas.microsoft.com/office/drawing/2014/main" id="{45CFB0A8-0605-4944-A26D-D102488C9BD2}"/>
              </a:ext>
            </a:extLst>
          </p:cNvPr>
          <p:cNvSpPr>
            <a:spLocks noGrp="1" noChangeArrowheads="1"/>
          </p:cNvSpPr>
          <p:nvPr>
            <p:ph type="body" idx="1"/>
          </p:nvPr>
        </p:nvSpPr>
        <p:spPr>
          <a:xfrm>
            <a:off x="0" y="-1"/>
            <a:ext cx="9144000" cy="6721475"/>
          </a:xfrm>
        </p:spPr>
        <p:txBody>
          <a:bodyPr/>
          <a:lstStyle/>
          <a:p>
            <a:pPr>
              <a:lnSpc>
                <a:spcPct val="150000"/>
              </a:lnSpc>
            </a:pPr>
            <a:r>
              <a:rPr lang="fr-FR" sz="2400" b="1" u="sng" dirty="0">
                <a:solidFill>
                  <a:srgbClr val="FF0000"/>
                </a:solidFill>
                <a:latin typeface="Times New Roman" panose="02020603050405020304" pitchFamily="18" charset="0"/>
                <a:cs typeface="Times New Roman" panose="02020603050405020304" pitchFamily="18" charset="0"/>
              </a:rPr>
              <a:t>L'École Hippocratique (</a:t>
            </a:r>
            <a:r>
              <a:rPr lang="fr-FR" sz="2400" b="1" dirty="0">
                <a:latin typeface="Times New Roman" panose="02020603050405020304" pitchFamily="18" charset="0"/>
                <a:cs typeface="Times New Roman" panose="02020603050405020304" pitchFamily="18" charset="0"/>
              </a:rPr>
              <a:t>Ve-IVe siècles av. J.-C.):</a:t>
            </a:r>
            <a:r>
              <a:rPr lang="fr-FR" sz="2400" dirty="0">
                <a:latin typeface="Times New Roman" panose="02020603050405020304" pitchFamily="18" charset="0"/>
                <a:cs typeface="Times New Roman" panose="02020603050405020304" pitchFamily="18" charset="0"/>
              </a:rPr>
              <a:t> Cette école, associée à la figure d'Hippocrate, a marqué une rupture importante. Ses principes fondamentaux incluaient :</a:t>
            </a:r>
          </a:p>
          <a:p>
            <a:endParaRPr lang="fr-FR"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Observation Clinique Rigoureuse</a:t>
            </a:r>
            <a:endParaRPr lang="fr-FR"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Théorie des Humeurs:</a:t>
            </a:r>
            <a:r>
              <a:rPr lang="fr-FR" sz="2400" dirty="0">
                <a:latin typeface="Times New Roman" panose="02020603050405020304" pitchFamily="18" charset="0"/>
                <a:cs typeface="Times New Roman" panose="02020603050405020304" pitchFamily="18" charset="0"/>
              </a:rPr>
              <a:t> La santé était considérée comme un équilibre entre quatre humeurs corporelles : le sang, le phlegme, la bile jaune et la bile noire. La maladie résultait d'un déséquilibre de ces humeurs.</a:t>
            </a:r>
          </a:p>
          <a:p>
            <a:pPr>
              <a:buFont typeface="Arial" panose="020B0604020202020204" pitchFamily="34" charset="0"/>
              <a:buChar char="•"/>
            </a:pPr>
            <a:endParaRPr lang="fr-FR"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Éthique Médicale:</a:t>
            </a:r>
            <a:r>
              <a:rPr lang="fr-FR" sz="2400" dirty="0">
                <a:latin typeface="Times New Roman" panose="02020603050405020304" pitchFamily="18" charset="0"/>
                <a:cs typeface="Times New Roman" panose="02020603050405020304" pitchFamily="18" charset="0"/>
              </a:rPr>
              <a:t> Le Serment d'Hippocrate, incarne un code de conduite éthique pour les médecins, soulignant l'importance du bénéfice du patient et de la confidentialité.</a:t>
            </a:r>
          </a:p>
          <a:p>
            <a:pPr>
              <a:buFont typeface="Arial" panose="020B0604020202020204" pitchFamily="34" charset="0"/>
              <a:buChar char="•"/>
            </a:pPr>
            <a:endParaRPr lang="fr-FR"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Rejet des Explications Surnaturelles</a:t>
            </a:r>
            <a:endParaRPr lang="fr-FR" sz="2400" dirty="0">
              <a:latin typeface="Times New Roman" panose="02020603050405020304" pitchFamily="18" charset="0"/>
              <a:cs typeface="Times New Roman" panose="02020603050405020304" pitchFamily="18" charset="0"/>
            </a:endParaRPr>
          </a:p>
        </p:txBody>
      </p:sp>
    </p:spTree>
  </p:cSld>
  <p:clrMapOvr>
    <a:masterClrMapping/>
  </p:clrMapOvr>
  <p:transition>
    <p:sndAc>
      <p:stSnd>
        <p:snd r:embed="rId3" name="Son enregistré"/>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5FF6A65-57F9-4B74-9849-C9A428A0AE9C}"/>
              </a:ext>
            </a:extLst>
          </p:cNvPr>
          <p:cNvSpPr>
            <a:spLocks noGrp="1"/>
          </p:cNvSpPr>
          <p:nvPr>
            <p:ph idx="1"/>
          </p:nvPr>
        </p:nvSpPr>
        <p:spPr>
          <a:xfrm>
            <a:off x="251520" y="169317"/>
            <a:ext cx="8784976" cy="6075908"/>
          </a:xfrm>
        </p:spPr>
        <p:txBody>
          <a:bodyPr/>
          <a:lstStyle/>
          <a:p>
            <a:r>
              <a:rPr lang="fr-FR" sz="2800" b="1" u="sng" dirty="0">
                <a:latin typeface="Times New Roman" panose="02020603050405020304" pitchFamily="18" charset="0"/>
                <a:cs typeface="Times New Roman" panose="02020603050405020304" pitchFamily="18" charset="0"/>
              </a:rPr>
              <a:t>La mission du médecin hippocratique:</a:t>
            </a:r>
          </a:p>
          <a:p>
            <a:endParaRPr lang="fr-FR" sz="2800" b="1" u="sng" dirty="0">
              <a:latin typeface="Times New Roman" panose="02020603050405020304" pitchFamily="18" charset="0"/>
              <a:cs typeface="Times New Roman" panose="02020603050405020304" pitchFamily="18" charset="0"/>
            </a:endParaRPr>
          </a:p>
          <a:p>
            <a:pPr marL="0" indent="0">
              <a:buNone/>
            </a:pPr>
            <a:r>
              <a:rPr lang="fr-FR" sz="2800" dirty="0">
                <a:latin typeface="Times New Roman" panose="02020603050405020304" pitchFamily="18" charset="0"/>
                <a:cs typeface="Times New Roman" panose="02020603050405020304" pitchFamily="18" charset="0"/>
              </a:rPr>
              <a:t>-saisir et prévoir l’évolution naturelle et individuelle de la maladie</a:t>
            </a:r>
          </a:p>
          <a:p>
            <a:pPr marL="0" indent="0">
              <a:buNone/>
            </a:pPr>
            <a:endParaRPr lang="fr-FR" sz="1800" dirty="0">
              <a:latin typeface="Times New Roman" panose="02020603050405020304" pitchFamily="18" charset="0"/>
              <a:cs typeface="Times New Roman" panose="02020603050405020304" pitchFamily="18" charset="0"/>
            </a:endParaRPr>
          </a:p>
          <a:p>
            <a:pPr marL="0" indent="0">
              <a:buNone/>
            </a:pPr>
            <a:r>
              <a:rPr lang="fr-FR" sz="2800" dirty="0">
                <a:latin typeface="Times New Roman" panose="02020603050405020304" pitchFamily="18" charset="0"/>
                <a:cs typeface="Times New Roman" panose="02020603050405020304" pitchFamily="18" charset="0"/>
              </a:rPr>
              <a:t>-comprendre le déséquilibre des humeurs a l’origine de la maladie</a:t>
            </a:r>
          </a:p>
          <a:p>
            <a:pPr marL="0" indent="0">
              <a:buNone/>
            </a:pPr>
            <a:endParaRPr lang="fr-FR" sz="1600" dirty="0">
              <a:latin typeface="Times New Roman" panose="02020603050405020304" pitchFamily="18" charset="0"/>
              <a:cs typeface="Times New Roman" panose="02020603050405020304" pitchFamily="18" charset="0"/>
            </a:endParaRPr>
          </a:p>
          <a:p>
            <a:pPr marL="0" indent="0">
              <a:buNone/>
            </a:pPr>
            <a:r>
              <a:rPr lang="fr-FR" sz="2800" dirty="0">
                <a:latin typeface="Times New Roman" panose="02020603050405020304" pitchFamily="18" charset="0"/>
                <a:cs typeface="Times New Roman" panose="02020603050405020304" pitchFamily="18" charset="0"/>
              </a:rPr>
              <a:t>-L’obligation morale de la connaissance et transmission du savoir</a:t>
            </a:r>
          </a:p>
          <a:p>
            <a:pPr marL="0" indent="0">
              <a:buNone/>
            </a:pPr>
            <a:endParaRPr lang="fr-FR" sz="1400" dirty="0">
              <a:latin typeface="Times New Roman" panose="02020603050405020304" pitchFamily="18" charset="0"/>
              <a:cs typeface="Times New Roman" panose="02020603050405020304" pitchFamily="18" charset="0"/>
            </a:endParaRPr>
          </a:p>
          <a:p>
            <a:pPr marL="0" indent="0">
              <a:buNone/>
            </a:pPr>
            <a:r>
              <a:rPr lang="fr-FR" sz="2800" dirty="0">
                <a:latin typeface="Times New Roman" panose="02020603050405020304" pitchFamily="18" charset="0"/>
                <a:cs typeface="Times New Roman" panose="02020603050405020304" pitchFamily="18" charset="0"/>
              </a:rPr>
              <a:t>-la défense de la vie </a:t>
            </a:r>
          </a:p>
          <a:p>
            <a:pPr marL="0" indent="0">
              <a:buNone/>
            </a:pPr>
            <a:endParaRPr lang="fr-FR" sz="2400" dirty="0">
              <a:latin typeface="Times New Roman" panose="02020603050405020304" pitchFamily="18" charset="0"/>
              <a:cs typeface="Times New Roman" panose="02020603050405020304" pitchFamily="18" charset="0"/>
            </a:endParaRPr>
          </a:p>
          <a:p>
            <a:pPr marL="0" indent="0">
              <a:buNone/>
            </a:pPr>
            <a:r>
              <a:rPr lang="fr-FR" sz="2800" dirty="0">
                <a:latin typeface="Times New Roman" panose="02020603050405020304" pitchFamily="18" charset="0"/>
                <a:cs typeface="Times New Roman" panose="02020603050405020304" pitchFamily="18" charset="0"/>
              </a:rPr>
              <a:t>La défense de secret professionnel </a:t>
            </a:r>
          </a:p>
          <a:p>
            <a:endParaRPr lang="fr-FR" sz="2800" dirty="0">
              <a:latin typeface="Times New Roman" panose="02020603050405020304" pitchFamily="18" charset="0"/>
              <a:cs typeface="Times New Roman" panose="02020603050405020304" pitchFamily="18" charset="0"/>
            </a:endParaRPr>
          </a:p>
          <a:p>
            <a:endParaRPr lang="fr-FR" sz="2800" dirty="0">
              <a:latin typeface="Times New Roman" panose="02020603050405020304" pitchFamily="18" charset="0"/>
              <a:cs typeface="Times New Roman" panose="02020603050405020304" pitchFamily="18" charset="0"/>
            </a:endParaRPr>
          </a:p>
          <a:p>
            <a:endParaRPr lang="fr-FR" sz="2800" dirty="0">
              <a:latin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D14920A3-789D-4F3C-BCEB-E1C7B8C5B359}"/>
              </a:ext>
            </a:extLst>
          </p:cNvPr>
          <p:cNvSpPr>
            <a:spLocks noGrp="1"/>
          </p:cNvSpPr>
          <p:nvPr>
            <p:ph type="sldNum" sz="quarter" idx="12"/>
          </p:nvPr>
        </p:nvSpPr>
        <p:spPr/>
        <p:txBody>
          <a:bodyPr/>
          <a:lstStyle/>
          <a:p>
            <a:fld id="{13D4CF50-3D03-4547-833C-FFAC23F9E116}" type="slidenum">
              <a:rPr lang="fr-FR" altLang="fr-FR" smtClean="0"/>
              <a:pPr/>
              <a:t>13</a:t>
            </a:fld>
            <a:endParaRPr lang="fr-FR" altLang="fr-FR"/>
          </a:p>
        </p:txBody>
      </p:sp>
      <p:pic>
        <p:nvPicPr>
          <p:cNvPr id="7" name="Image 6">
            <a:extLst>
              <a:ext uri="{FF2B5EF4-FFF2-40B4-BE49-F238E27FC236}">
                <a16:creationId xmlns:a16="http://schemas.microsoft.com/office/drawing/2014/main" id="{7E83A62A-BCCD-4156-957C-5B1A95B7700C}"/>
              </a:ext>
            </a:extLst>
          </p:cNvPr>
          <p:cNvPicPr>
            <a:picLocks noChangeAspect="1"/>
          </p:cNvPicPr>
          <p:nvPr/>
        </p:nvPicPr>
        <p:blipFill>
          <a:blip r:embed="rId3"/>
          <a:stretch>
            <a:fillRect/>
          </a:stretch>
        </p:blipFill>
        <p:spPr>
          <a:xfrm>
            <a:off x="5294831" y="4653136"/>
            <a:ext cx="3849169" cy="2204864"/>
          </a:xfrm>
          <a:prstGeom prst="rect">
            <a:avLst/>
          </a:prstGeom>
        </p:spPr>
      </p:pic>
    </p:spTree>
    <p:extLst>
      <p:ext uri="{BB962C8B-B14F-4D97-AF65-F5344CB8AC3E}">
        <p14:creationId xmlns:p14="http://schemas.microsoft.com/office/powerpoint/2010/main" val="4083508457"/>
      </p:ext>
    </p:extLst>
  </p:cSld>
  <p:clrMapOvr>
    <a:masterClrMapping/>
  </p:clrMapOvr>
  <p:transition>
    <p:sndAc>
      <p:stSnd>
        <p:snd r:embed="rId2" name="Son enregistré"/>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0B5ECB-4566-4290-B396-25CE9F4FC37F}"/>
              </a:ext>
            </a:extLst>
          </p:cNvPr>
          <p:cNvSpPr>
            <a:spLocks noGrp="1"/>
          </p:cNvSpPr>
          <p:nvPr>
            <p:ph type="title"/>
          </p:nvPr>
        </p:nvSpPr>
        <p:spPr/>
        <p:txBody>
          <a:bodyPr/>
          <a:lstStyle/>
          <a:p>
            <a:r>
              <a:rPr lang="fr-FR" sz="2800" b="1" u="sng" dirty="0"/>
              <a:t>Exemple sur la médecine dentaire</a:t>
            </a:r>
          </a:p>
        </p:txBody>
      </p:sp>
      <p:sp>
        <p:nvSpPr>
          <p:cNvPr id="3" name="Espace réservé du contenu 2">
            <a:extLst>
              <a:ext uri="{FF2B5EF4-FFF2-40B4-BE49-F238E27FC236}">
                <a16:creationId xmlns:a16="http://schemas.microsoft.com/office/drawing/2014/main" id="{5227EC4A-FD82-461C-B971-18045B4323F3}"/>
              </a:ext>
            </a:extLst>
          </p:cNvPr>
          <p:cNvSpPr>
            <a:spLocks noGrp="1"/>
          </p:cNvSpPr>
          <p:nvPr>
            <p:ph idx="1"/>
          </p:nvPr>
        </p:nvSpPr>
        <p:spPr>
          <a:xfrm>
            <a:off x="107504" y="1417638"/>
            <a:ext cx="8856984" cy="4827587"/>
          </a:xfrm>
        </p:spPr>
        <p:txBody>
          <a:bodyPr/>
          <a:lstStyle/>
          <a:p>
            <a:pPr>
              <a:lnSpc>
                <a:spcPct val="150000"/>
              </a:lnSpc>
            </a:pPr>
            <a:r>
              <a:rPr lang="fr-FR" sz="2800" dirty="0">
                <a:latin typeface="Times New Roman" panose="02020603050405020304" pitchFamily="18" charset="0"/>
                <a:cs typeface="Times New Roman" panose="02020603050405020304" pitchFamily="18" charset="0"/>
              </a:rPr>
              <a:t>Hippocrate: les caries et les problèmes gingivaux sont principalement dus aux excès d’humeur de la tète et de l’estomac, Considérant que les dents sont très importants pour la mastication mais également pour la parole de ce fait elles doivent être conservés le plus longtemps possible</a:t>
            </a:r>
          </a:p>
        </p:txBody>
      </p:sp>
      <p:sp>
        <p:nvSpPr>
          <p:cNvPr id="4" name="Espace réservé du numéro de diapositive 3">
            <a:extLst>
              <a:ext uri="{FF2B5EF4-FFF2-40B4-BE49-F238E27FC236}">
                <a16:creationId xmlns:a16="http://schemas.microsoft.com/office/drawing/2014/main" id="{BA8E4C3C-0B30-4C44-8D04-579E4F0D4DED}"/>
              </a:ext>
            </a:extLst>
          </p:cNvPr>
          <p:cNvSpPr>
            <a:spLocks noGrp="1"/>
          </p:cNvSpPr>
          <p:nvPr>
            <p:ph type="sldNum" sz="quarter" idx="12"/>
          </p:nvPr>
        </p:nvSpPr>
        <p:spPr/>
        <p:txBody>
          <a:bodyPr/>
          <a:lstStyle/>
          <a:p>
            <a:fld id="{13D4CF50-3D03-4547-833C-FFAC23F9E116}" type="slidenum">
              <a:rPr lang="fr-FR" altLang="fr-FR" smtClean="0"/>
              <a:pPr/>
              <a:t>14</a:t>
            </a:fld>
            <a:endParaRPr lang="fr-FR" altLang="fr-FR" dirty="0"/>
          </a:p>
        </p:txBody>
      </p:sp>
    </p:spTree>
    <p:extLst>
      <p:ext uri="{BB962C8B-B14F-4D97-AF65-F5344CB8AC3E}">
        <p14:creationId xmlns:p14="http://schemas.microsoft.com/office/powerpoint/2010/main" val="1965092562"/>
      </p:ext>
    </p:extLst>
  </p:cSld>
  <p:clrMapOvr>
    <a:masterClrMapping/>
  </p:clrMapOvr>
  <p:transition>
    <p:sndAc>
      <p:stSnd>
        <p:snd r:embed="rId2" name="Son enregistré"/>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5">
            <a:extLst>
              <a:ext uri="{FF2B5EF4-FFF2-40B4-BE49-F238E27FC236}">
                <a16:creationId xmlns:a16="http://schemas.microsoft.com/office/drawing/2014/main" id="{EA6C4F99-1209-4D57-B66A-6A2FDBB45B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888FB3-F345-436C-965E-D8364041ACA3}"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1" name="Rectangle 2">
            <a:extLst>
              <a:ext uri="{FF2B5EF4-FFF2-40B4-BE49-F238E27FC236}">
                <a16:creationId xmlns:a16="http://schemas.microsoft.com/office/drawing/2014/main" id="{E3AAD9DC-A2FC-4AF4-886C-BDFE4185D9E1}"/>
              </a:ext>
            </a:extLst>
          </p:cNvPr>
          <p:cNvSpPr>
            <a:spLocks noGrp="1" noChangeArrowheads="1"/>
          </p:cNvSpPr>
          <p:nvPr>
            <p:ph type="title"/>
          </p:nvPr>
        </p:nvSpPr>
        <p:spPr>
          <a:xfrm>
            <a:off x="-1676400" y="-171400"/>
            <a:ext cx="8229600" cy="1143000"/>
          </a:xfrm>
        </p:spPr>
        <p:txBody>
          <a:bodyPr/>
          <a:lstStyle/>
          <a:p>
            <a:pPr eaLnBrk="1" hangingPunct="1"/>
            <a:r>
              <a:rPr lang="fr-FR" altLang="fr-FR" sz="4000" b="1" u="sng" dirty="0">
                <a:solidFill>
                  <a:srgbClr val="002060"/>
                </a:solidFill>
                <a:latin typeface="Times New Roman" panose="02020603050405020304" pitchFamily="18" charset="0"/>
                <a:cs typeface="Times New Roman" panose="02020603050405020304" pitchFamily="18" charset="0"/>
              </a:rPr>
              <a:t>5- La Chine</a:t>
            </a:r>
          </a:p>
        </p:txBody>
      </p:sp>
      <p:sp>
        <p:nvSpPr>
          <p:cNvPr id="12292" name="Rectangle 3">
            <a:extLst>
              <a:ext uri="{FF2B5EF4-FFF2-40B4-BE49-F238E27FC236}">
                <a16:creationId xmlns:a16="http://schemas.microsoft.com/office/drawing/2014/main" id="{A9F4F9F5-58D4-4DC7-A84E-0555A4895CC6}"/>
              </a:ext>
            </a:extLst>
          </p:cNvPr>
          <p:cNvSpPr>
            <a:spLocks noGrp="1" noChangeArrowheads="1"/>
          </p:cNvSpPr>
          <p:nvPr>
            <p:ph type="body" idx="1"/>
          </p:nvPr>
        </p:nvSpPr>
        <p:spPr>
          <a:xfrm>
            <a:off x="179512" y="1988840"/>
            <a:ext cx="8964488" cy="4608512"/>
          </a:xfrm>
        </p:spPr>
        <p:txBody>
          <a:bodyPr/>
          <a:lstStyle/>
          <a:p>
            <a:pPr marL="0" indent="0" algn="just" eaLnBrk="1" hangingPunct="1">
              <a:lnSpc>
                <a:spcPct val="150000"/>
              </a:lnSpc>
              <a:buNone/>
            </a:pPr>
            <a:r>
              <a:rPr lang="fr-FR" altLang="fr-FR" sz="2400" dirty="0">
                <a:latin typeface="Times New Roman" panose="02020603050405020304" pitchFamily="18" charset="0"/>
                <a:cs typeface="Times New Roman" panose="02020603050405020304" pitchFamily="18" charset="0"/>
              </a:rPr>
              <a:t>Les origines de la Médecine Traditionnelle Chinoise (MTC) sont traditionnellement liées à des figures mythiques 3000 ans avant J-C : </a:t>
            </a:r>
            <a:r>
              <a:rPr lang="fr-FR" altLang="fr-FR" sz="2400" dirty="0" err="1">
                <a:solidFill>
                  <a:srgbClr val="FF0000"/>
                </a:solidFill>
                <a:latin typeface="Times New Roman" panose="02020603050405020304" pitchFamily="18" charset="0"/>
                <a:cs typeface="Times New Roman" panose="02020603050405020304" pitchFamily="18" charset="0"/>
              </a:rPr>
              <a:t>Shennong</a:t>
            </a:r>
            <a:r>
              <a:rPr lang="fr-FR" altLang="fr-FR" sz="2400" dirty="0">
                <a:latin typeface="Times New Roman" panose="02020603050405020304" pitchFamily="18" charset="0"/>
                <a:cs typeface="Times New Roman" panose="02020603050405020304" pitchFamily="18" charset="0"/>
              </a:rPr>
              <a:t>, qui aurait découvert les plantes médicinales et l'agriculture, et l'Empereur </a:t>
            </a:r>
            <a:r>
              <a:rPr lang="fr-FR" altLang="fr-FR" sz="2400" dirty="0">
                <a:solidFill>
                  <a:srgbClr val="FF0000"/>
                </a:solidFill>
                <a:latin typeface="Times New Roman" panose="02020603050405020304" pitchFamily="18" charset="0"/>
                <a:cs typeface="Times New Roman" panose="02020603050405020304" pitchFamily="18" charset="0"/>
              </a:rPr>
              <a:t>Jaune</a:t>
            </a:r>
            <a:r>
              <a:rPr lang="fr-FR" altLang="fr-FR" sz="2400" dirty="0">
                <a:latin typeface="Times New Roman" panose="02020603050405020304" pitchFamily="18" charset="0"/>
                <a:cs typeface="Times New Roman" panose="02020603050405020304" pitchFamily="18" charset="0"/>
              </a:rPr>
              <a:t> (Huangdi), à qui est attribué le Huangdi </a:t>
            </a:r>
            <a:r>
              <a:rPr lang="fr-FR" altLang="fr-FR" sz="2400" dirty="0" err="1">
                <a:latin typeface="Times New Roman" panose="02020603050405020304" pitchFamily="18" charset="0"/>
                <a:cs typeface="Times New Roman" panose="02020603050405020304" pitchFamily="18" charset="0"/>
              </a:rPr>
              <a:t>Neijing</a:t>
            </a:r>
            <a:r>
              <a:rPr lang="fr-FR" altLang="fr-FR" sz="2400" dirty="0">
                <a:latin typeface="Times New Roman" panose="02020603050405020304" pitchFamily="18" charset="0"/>
                <a:cs typeface="Times New Roman" panose="02020603050405020304" pitchFamily="18" charset="0"/>
              </a:rPr>
              <a:t>, un texte central de la MTC. </a:t>
            </a:r>
          </a:p>
          <a:p>
            <a:pPr marL="0" indent="0" algn="just" eaLnBrk="1" hangingPunct="1">
              <a:lnSpc>
                <a:spcPct val="150000"/>
              </a:lnSpc>
              <a:buNone/>
            </a:pPr>
            <a:endParaRPr lang="fr-FR" altLang="fr-FR" sz="2400" dirty="0">
              <a:latin typeface="Times New Roman" panose="02020603050405020304" pitchFamily="18" charset="0"/>
              <a:cs typeface="Times New Roman" panose="02020603050405020304" pitchFamily="18" charset="0"/>
            </a:endParaRPr>
          </a:p>
          <a:p>
            <a:pPr marL="0" indent="0" algn="just" eaLnBrk="1" hangingPunct="1">
              <a:lnSpc>
                <a:spcPct val="150000"/>
              </a:lnSpc>
              <a:buNone/>
            </a:pPr>
            <a:r>
              <a:rPr lang="fr-FR" altLang="fr-FR" sz="2400" dirty="0">
                <a:latin typeface="Times New Roman" panose="02020603050405020304" pitchFamily="18" charset="0"/>
                <a:cs typeface="Times New Roman" panose="02020603050405020304" pitchFamily="18" charset="0"/>
              </a:rPr>
              <a:t>Bien que leur existence historique soit incertaine, ces figures représentent les fondements de la sagesse médicale chinoise.</a:t>
            </a:r>
          </a:p>
          <a:p>
            <a:pPr algn="just" eaLnBrk="1" hangingPunct="1">
              <a:lnSpc>
                <a:spcPct val="150000"/>
              </a:lnSpc>
            </a:pPr>
            <a:endParaRPr lang="fr-FR" altLang="fr-FR" sz="2400" dirty="0">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37727D5D-659E-4C41-B920-63F8428AF17F}"/>
              </a:ext>
            </a:extLst>
          </p:cNvPr>
          <p:cNvPicPr>
            <a:picLocks noChangeAspect="1"/>
          </p:cNvPicPr>
          <p:nvPr/>
        </p:nvPicPr>
        <p:blipFill>
          <a:blip r:embed="rId4"/>
          <a:stretch>
            <a:fillRect/>
          </a:stretch>
        </p:blipFill>
        <p:spPr>
          <a:xfrm>
            <a:off x="5940152" y="-93008"/>
            <a:ext cx="3191192" cy="2118742"/>
          </a:xfrm>
          <a:prstGeom prst="rect">
            <a:avLst/>
          </a:prstGeom>
        </p:spPr>
      </p:pic>
    </p:spTree>
  </p:cSld>
  <p:clrMapOvr>
    <a:masterClrMapping/>
  </p:clrMapOvr>
  <p:transition>
    <p:sndAc>
      <p:stSnd>
        <p:snd r:embed="rId3" name="Son enregistré"/>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5">
            <a:extLst>
              <a:ext uri="{FF2B5EF4-FFF2-40B4-BE49-F238E27FC236}">
                <a16:creationId xmlns:a16="http://schemas.microsoft.com/office/drawing/2014/main" id="{2A5B4F80-ECBA-4A89-8E1E-22F42403B7E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9F9050-9213-42A1-80E4-FBF798C530BA}"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9" name="Rectangle 2">
            <a:extLst>
              <a:ext uri="{FF2B5EF4-FFF2-40B4-BE49-F238E27FC236}">
                <a16:creationId xmlns:a16="http://schemas.microsoft.com/office/drawing/2014/main" id="{0F6ADA86-BEAD-401A-AFD5-348A03CDC759}"/>
              </a:ext>
            </a:extLst>
          </p:cNvPr>
          <p:cNvSpPr>
            <a:spLocks noGrp="1" noChangeArrowheads="1"/>
          </p:cNvSpPr>
          <p:nvPr>
            <p:ph type="title"/>
          </p:nvPr>
        </p:nvSpPr>
        <p:spPr>
          <a:xfrm>
            <a:off x="-1332656" y="-30832"/>
            <a:ext cx="8229600" cy="1143000"/>
          </a:xfrm>
        </p:spPr>
        <p:txBody>
          <a:bodyPr/>
          <a:lstStyle/>
          <a:p>
            <a:pPr eaLnBrk="1" hangingPunct="1"/>
            <a:r>
              <a:rPr lang="fr-FR" altLang="fr-FR" sz="4000" b="1" u="sng" dirty="0">
                <a:solidFill>
                  <a:srgbClr val="002060"/>
                </a:solidFill>
                <a:latin typeface="Times New Roman" panose="02020603050405020304" pitchFamily="18" charset="0"/>
                <a:cs typeface="Times New Roman" panose="02020603050405020304" pitchFamily="18" charset="0"/>
              </a:rPr>
              <a:t>6- l’Inde antique </a:t>
            </a:r>
          </a:p>
        </p:txBody>
      </p:sp>
      <p:sp>
        <p:nvSpPr>
          <p:cNvPr id="14340" name="Rectangle 3">
            <a:extLst>
              <a:ext uri="{FF2B5EF4-FFF2-40B4-BE49-F238E27FC236}">
                <a16:creationId xmlns:a16="http://schemas.microsoft.com/office/drawing/2014/main" id="{3CB88694-5DAD-41EF-BB1A-6DFBD4519E08}"/>
              </a:ext>
            </a:extLst>
          </p:cNvPr>
          <p:cNvSpPr>
            <a:spLocks noGrp="1" noChangeArrowheads="1"/>
          </p:cNvSpPr>
          <p:nvPr>
            <p:ph type="body" idx="1"/>
          </p:nvPr>
        </p:nvSpPr>
        <p:spPr>
          <a:xfrm>
            <a:off x="0" y="1956172"/>
            <a:ext cx="9144000" cy="4127127"/>
          </a:xfrm>
        </p:spPr>
        <p:txBody>
          <a:bodyPr/>
          <a:lstStyle/>
          <a:p>
            <a:pPr algn="just" eaLnBrk="1" hangingPunct="1">
              <a:lnSpc>
                <a:spcPct val="150000"/>
              </a:lnSpc>
            </a:pPr>
            <a:r>
              <a:rPr lang="fr-FR" altLang="fr-FR" sz="2800" dirty="0">
                <a:latin typeface="Times New Roman" panose="02020603050405020304" pitchFamily="18" charset="0"/>
                <a:cs typeface="Times New Roman" panose="02020603050405020304" pitchFamily="18" charset="0"/>
              </a:rPr>
              <a:t>L’</a:t>
            </a:r>
            <a:r>
              <a:rPr lang="fr-FR" altLang="fr-FR" sz="2800" dirty="0">
                <a:latin typeface="Times New Roman" panose="02020603050405020304" pitchFamily="18" charset="0"/>
                <a:cs typeface="Times New Roman" panose="02020603050405020304" pitchFamily="18" charset="0"/>
                <a:hlinkClick r:id="rId4" tooltip="Ayurveda"/>
              </a:rPr>
              <a:t>Ayurveda</a:t>
            </a:r>
            <a:r>
              <a:rPr lang="fr-FR" altLang="fr-FR" sz="2800" dirty="0">
                <a:latin typeface="Times New Roman" panose="02020603050405020304" pitchFamily="18" charset="0"/>
                <a:cs typeface="Times New Roman" panose="02020603050405020304" pitchFamily="18" charset="0"/>
              </a:rPr>
              <a:t> (la science de la vie), est un système de médecine savante originaire d’Asie du Sud qui remonte à plus de 2000 ans.</a:t>
            </a:r>
          </a:p>
          <a:p>
            <a:pPr algn="just" eaLnBrk="1" hangingPunct="1">
              <a:lnSpc>
                <a:spcPct val="150000"/>
              </a:lnSpc>
            </a:pPr>
            <a:r>
              <a:rPr lang="fr-FR" altLang="fr-FR" sz="2800" dirty="0">
                <a:latin typeface="Times New Roman" panose="02020603050405020304" pitchFamily="18" charset="0"/>
                <a:cs typeface="Times New Roman" panose="02020603050405020304" pitchFamily="18" charset="0"/>
              </a:rPr>
              <a:t> L'Ayurveda considère l'individu dans sa totalité : corps, esprit et âme, ainsi que son environnement. Le traitement est hautement personnalisé et adapté à la constitution unique de chaque individu.</a:t>
            </a:r>
          </a:p>
        </p:txBody>
      </p:sp>
      <p:pic>
        <p:nvPicPr>
          <p:cNvPr id="2" name="Image 1">
            <a:extLst>
              <a:ext uri="{FF2B5EF4-FFF2-40B4-BE49-F238E27FC236}">
                <a16:creationId xmlns:a16="http://schemas.microsoft.com/office/drawing/2014/main" id="{9FB55662-7E21-4ACF-8B87-65F119329020}"/>
              </a:ext>
            </a:extLst>
          </p:cNvPr>
          <p:cNvPicPr>
            <a:picLocks noChangeAspect="1"/>
          </p:cNvPicPr>
          <p:nvPr/>
        </p:nvPicPr>
        <p:blipFill>
          <a:blip r:embed="rId5"/>
          <a:stretch>
            <a:fillRect/>
          </a:stretch>
        </p:blipFill>
        <p:spPr>
          <a:xfrm>
            <a:off x="7380312" y="-30831"/>
            <a:ext cx="1755304" cy="1987004"/>
          </a:xfrm>
          <a:prstGeom prst="rect">
            <a:avLst/>
          </a:prstGeom>
        </p:spPr>
      </p:pic>
    </p:spTree>
  </p:cSld>
  <p:clrMapOvr>
    <a:masterClrMapping/>
  </p:clrMapOvr>
  <p:transition>
    <p:sndAc>
      <p:stSnd>
        <p:snd r:embed="rId3" name="Son enregistré"/>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numéro de diapositive 5">
            <a:extLst>
              <a:ext uri="{FF2B5EF4-FFF2-40B4-BE49-F238E27FC236}">
                <a16:creationId xmlns:a16="http://schemas.microsoft.com/office/drawing/2014/main" id="{F2909B5E-5F6E-4111-97AC-8CE756A3677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10ED09-0E0B-4B63-84CF-19C27723C6A4}"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63" name="Rectangle 2">
            <a:extLst>
              <a:ext uri="{FF2B5EF4-FFF2-40B4-BE49-F238E27FC236}">
                <a16:creationId xmlns:a16="http://schemas.microsoft.com/office/drawing/2014/main" id="{757501D4-B4AF-4A60-A894-9A3B965E0EB0}"/>
              </a:ext>
            </a:extLst>
          </p:cNvPr>
          <p:cNvSpPr>
            <a:spLocks noGrp="1" noChangeArrowheads="1"/>
          </p:cNvSpPr>
          <p:nvPr>
            <p:ph type="title"/>
          </p:nvPr>
        </p:nvSpPr>
        <p:spPr>
          <a:xfrm>
            <a:off x="755576" y="89823"/>
            <a:ext cx="8229600" cy="1143000"/>
          </a:xfrm>
        </p:spPr>
        <p:txBody>
          <a:bodyPr/>
          <a:lstStyle/>
          <a:p>
            <a:pPr eaLnBrk="1" hangingPunct="1"/>
            <a:r>
              <a:rPr lang="fr-FR" altLang="fr-FR" sz="4000" b="1" u="sng" dirty="0">
                <a:solidFill>
                  <a:srgbClr val="002060"/>
                </a:solidFill>
                <a:latin typeface="Times New Roman" panose="02020603050405020304" pitchFamily="18" charset="0"/>
                <a:cs typeface="Times New Roman" panose="02020603050405020304" pitchFamily="18" charset="0"/>
              </a:rPr>
              <a:t>7- L’ Amérique</a:t>
            </a:r>
            <a:endParaRPr lang="fr-FR" altLang="fr-FR" dirty="0">
              <a:solidFill>
                <a:srgbClr val="FF0000"/>
              </a:solidFill>
            </a:endParaRPr>
          </a:p>
        </p:txBody>
      </p:sp>
      <p:sp>
        <p:nvSpPr>
          <p:cNvPr id="15364" name="Rectangle 3">
            <a:extLst>
              <a:ext uri="{FF2B5EF4-FFF2-40B4-BE49-F238E27FC236}">
                <a16:creationId xmlns:a16="http://schemas.microsoft.com/office/drawing/2014/main" id="{D3190FC1-8F9F-494A-B07B-18935AA2DB27}"/>
              </a:ext>
            </a:extLst>
          </p:cNvPr>
          <p:cNvSpPr>
            <a:spLocks noGrp="1" noChangeArrowheads="1"/>
          </p:cNvSpPr>
          <p:nvPr>
            <p:ph type="body" idx="1"/>
          </p:nvPr>
        </p:nvSpPr>
        <p:spPr>
          <a:xfrm>
            <a:off x="0" y="1196975"/>
            <a:ext cx="8820472" cy="5524500"/>
          </a:xfrm>
        </p:spPr>
        <p:txBody>
          <a:bodyPr/>
          <a:lstStyle/>
          <a:p>
            <a:pPr algn="just" eaLnBrk="1" hangingPunct="1">
              <a:lnSpc>
                <a:spcPct val="200000"/>
              </a:lnSpc>
            </a:pPr>
            <a:r>
              <a:rPr lang="fr-FR" altLang="fr-FR" sz="2400" dirty="0">
                <a:latin typeface="Times New Roman" panose="02020603050405020304" pitchFamily="18" charset="0"/>
                <a:cs typeface="Times New Roman" panose="02020603050405020304" pitchFamily="18" charset="0"/>
              </a:rPr>
              <a:t>La civilisation et la médecine existaient bien avant sa découverte par Christophe Colomb.</a:t>
            </a:r>
          </a:p>
          <a:p>
            <a:pPr algn="just" eaLnBrk="1" hangingPunct="1">
              <a:lnSpc>
                <a:spcPct val="200000"/>
              </a:lnSpc>
            </a:pPr>
            <a:r>
              <a:rPr lang="fr-FR" altLang="fr-FR" sz="2400" dirty="0">
                <a:latin typeface="Times New Roman" panose="02020603050405020304" pitchFamily="18" charset="0"/>
                <a:cs typeface="Times New Roman" panose="02020603050405020304" pitchFamily="18" charset="0"/>
              </a:rPr>
              <a:t>Ils connaissaient un grand nombre de plantes médicinales.</a:t>
            </a:r>
          </a:p>
          <a:p>
            <a:pPr algn="just" eaLnBrk="1" hangingPunct="1">
              <a:lnSpc>
                <a:spcPct val="200000"/>
              </a:lnSpc>
            </a:pPr>
            <a:r>
              <a:rPr lang="fr-FR" altLang="fr-FR" sz="2400" dirty="0">
                <a:latin typeface="Times New Roman" panose="02020603050405020304" pitchFamily="18" charset="0"/>
                <a:cs typeface="Times New Roman" panose="02020603050405020304" pitchFamily="18" charset="0"/>
              </a:rPr>
              <a:t>Des plantes ramenées du Pérou devaient jouer un grand rôle dans la pharmacopée Européenne  (</a:t>
            </a:r>
            <a:r>
              <a:rPr lang="fr-FR" altLang="fr-FR" sz="2400" dirty="0" err="1">
                <a:latin typeface="Times New Roman" panose="02020603050405020304" pitchFamily="18" charset="0"/>
                <a:cs typeface="Times New Roman" panose="02020603050405020304" pitchFamily="18" charset="0"/>
              </a:rPr>
              <a:t>quiquina</a:t>
            </a:r>
            <a:r>
              <a:rPr lang="fr-FR" altLang="fr-FR" sz="2400" dirty="0">
                <a:latin typeface="Times New Roman" panose="02020603050405020304" pitchFamily="18" charset="0"/>
                <a:cs typeface="Times New Roman" panose="02020603050405020304" pitchFamily="18" charset="0"/>
              </a:rPr>
              <a:t>, la coca dont l’alcaloïde allant devenir au </a:t>
            </a:r>
            <a:r>
              <a:rPr lang="fr-FR" altLang="fr-FR" sz="2400" dirty="0" err="1">
                <a:latin typeface="Times New Roman" panose="02020603050405020304" pitchFamily="18" charset="0"/>
                <a:cs typeface="Times New Roman" panose="02020603050405020304" pitchFamily="18" charset="0"/>
              </a:rPr>
              <a:t>XIX</a:t>
            </a:r>
            <a:r>
              <a:rPr lang="fr-FR" altLang="fr-FR" sz="2400" baseline="30000" dirty="0" err="1">
                <a:latin typeface="Times New Roman" panose="02020603050405020304" pitchFamily="18" charset="0"/>
                <a:cs typeface="Times New Roman" panose="02020603050405020304" pitchFamily="18" charset="0"/>
              </a:rPr>
              <a:t>ème</a:t>
            </a:r>
            <a:r>
              <a:rPr lang="fr-FR" altLang="fr-FR" sz="2400" dirty="0" err="1">
                <a:latin typeface="Times New Roman" panose="02020603050405020304" pitchFamily="18" charset="0"/>
                <a:cs typeface="Times New Roman" panose="02020603050405020304" pitchFamily="18" charset="0"/>
              </a:rPr>
              <a:t>s</a:t>
            </a:r>
            <a:r>
              <a:rPr lang="fr-FR" altLang="fr-FR" sz="2400" dirty="0">
                <a:latin typeface="Times New Roman" panose="02020603050405020304" pitchFamily="18" charset="0"/>
                <a:cs typeface="Times New Roman" panose="02020603050405020304" pitchFamily="18" charset="0"/>
              </a:rPr>
              <a:t> un stupéfiant et un analgésique de base.  </a:t>
            </a:r>
          </a:p>
        </p:txBody>
      </p:sp>
    </p:spTree>
  </p:cSld>
  <p:clrMapOvr>
    <a:masterClrMapping/>
  </p:clrMapOvr>
  <p:transition>
    <p:sndAc>
      <p:stSnd>
        <p:snd r:embed="rId3" name="Son enregistré"/>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numéro de diapositive 5">
            <a:extLst>
              <a:ext uri="{FF2B5EF4-FFF2-40B4-BE49-F238E27FC236}">
                <a16:creationId xmlns:a16="http://schemas.microsoft.com/office/drawing/2014/main" id="{2D2F71C1-519D-4242-9599-314862A25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14A306-194D-457E-B4F9-6410B1A7FC9E}"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1" name="Rectangle 2">
            <a:extLst>
              <a:ext uri="{FF2B5EF4-FFF2-40B4-BE49-F238E27FC236}">
                <a16:creationId xmlns:a16="http://schemas.microsoft.com/office/drawing/2014/main" id="{83B27B92-9C7E-4039-A05D-7F1EBDCBD6D4}"/>
              </a:ext>
            </a:extLst>
          </p:cNvPr>
          <p:cNvSpPr>
            <a:spLocks noGrp="1" noChangeArrowheads="1"/>
          </p:cNvSpPr>
          <p:nvPr>
            <p:ph type="title"/>
          </p:nvPr>
        </p:nvSpPr>
        <p:spPr>
          <a:xfrm>
            <a:off x="468313" y="0"/>
            <a:ext cx="8229600" cy="692696"/>
          </a:xfrm>
        </p:spPr>
        <p:txBody>
          <a:bodyPr/>
          <a:lstStyle/>
          <a:p>
            <a:pPr eaLnBrk="1" hangingPunct="1"/>
            <a:r>
              <a:rPr lang="fr-FR" altLang="fr-FR" sz="4000" b="1" u="sng" dirty="0">
                <a:solidFill>
                  <a:srgbClr val="002060"/>
                </a:solidFill>
                <a:latin typeface="Times New Roman" panose="02020603050405020304" pitchFamily="18" charset="0"/>
                <a:cs typeface="Times New Roman" panose="02020603050405020304" pitchFamily="18" charset="0"/>
              </a:rPr>
              <a:t>8-L'Empire romain</a:t>
            </a:r>
          </a:p>
        </p:txBody>
      </p:sp>
      <p:sp>
        <p:nvSpPr>
          <p:cNvPr id="17412" name="Rectangle 3">
            <a:extLst>
              <a:ext uri="{FF2B5EF4-FFF2-40B4-BE49-F238E27FC236}">
                <a16:creationId xmlns:a16="http://schemas.microsoft.com/office/drawing/2014/main" id="{515EECC0-11C4-4996-BA3F-39C516CB4B59}"/>
              </a:ext>
            </a:extLst>
          </p:cNvPr>
          <p:cNvSpPr>
            <a:spLocks noGrp="1" noChangeArrowheads="1"/>
          </p:cNvSpPr>
          <p:nvPr>
            <p:ph type="body" idx="1"/>
          </p:nvPr>
        </p:nvSpPr>
        <p:spPr>
          <a:xfrm>
            <a:off x="0" y="2708920"/>
            <a:ext cx="9144000" cy="4149080"/>
          </a:xfrm>
        </p:spPr>
        <p:txBody>
          <a:bodyPr/>
          <a:lstStyle/>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s'est construite sur les fondations de la médecine grecque, mais elle a également développé ses propres caractéristiques distinctes, notamment dans le domaine de la santé publique et de l'organisation des soins. </a:t>
            </a:r>
          </a:p>
        </p:txBody>
      </p:sp>
      <p:pic>
        <p:nvPicPr>
          <p:cNvPr id="2" name="Image 1">
            <a:extLst>
              <a:ext uri="{FF2B5EF4-FFF2-40B4-BE49-F238E27FC236}">
                <a16:creationId xmlns:a16="http://schemas.microsoft.com/office/drawing/2014/main" id="{9EAB58FF-9BFE-49D0-B272-132B6375E7AB}"/>
              </a:ext>
            </a:extLst>
          </p:cNvPr>
          <p:cNvPicPr>
            <a:picLocks noChangeAspect="1"/>
          </p:cNvPicPr>
          <p:nvPr/>
        </p:nvPicPr>
        <p:blipFill>
          <a:blip r:embed="rId4"/>
          <a:stretch>
            <a:fillRect/>
          </a:stretch>
        </p:blipFill>
        <p:spPr>
          <a:xfrm>
            <a:off x="7010400" y="4408627"/>
            <a:ext cx="2133600" cy="2449373"/>
          </a:xfrm>
          <a:prstGeom prst="rect">
            <a:avLst/>
          </a:prstGeom>
        </p:spPr>
      </p:pic>
      <p:pic>
        <p:nvPicPr>
          <p:cNvPr id="3" name="Image 2">
            <a:extLst>
              <a:ext uri="{FF2B5EF4-FFF2-40B4-BE49-F238E27FC236}">
                <a16:creationId xmlns:a16="http://schemas.microsoft.com/office/drawing/2014/main" id="{950C66A4-1C4C-4925-AE33-DDD4F179CF4C}"/>
              </a:ext>
            </a:extLst>
          </p:cNvPr>
          <p:cNvPicPr>
            <a:picLocks noChangeAspect="1"/>
          </p:cNvPicPr>
          <p:nvPr/>
        </p:nvPicPr>
        <p:blipFill>
          <a:blip r:embed="rId5"/>
          <a:stretch>
            <a:fillRect/>
          </a:stretch>
        </p:blipFill>
        <p:spPr>
          <a:xfrm>
            <a:off x="1852228" y="4548737"/>
            <a:ext cx="3305944" cy="2297631"/>
          </a:xfrm>
          <a:prstGeom prst="rect">
            <a:avLst/>
          </a:prstGeom>
        </p:spPr>
      </p:pic>
      <p:pic>
        <p:nvPicPr>
          <p:cNvPr id="4" name="Image 3">
            <a:extLst>
              <a:ext uri="{FF2B5EF4-FFF2-40B4-BE49-F238E27FC236}">
                <a16:creationId xmlns:a16="http://schemas.microsoft.com/office/drawing/2014/main" id="{46224106-9B7E-470E-B4C1-95F1474EB771}"/>
              </a:ext>
            </a:extLst>
          </p:cNvPr>
          <p:cNvPicPr>
            <a:picLocks noChangeAspect="1"/>
          </p:cNvPicPr>
          <p:nvPr/>
        </p:nvPicPr>
        <p:blipFill>
          <a:blip r:embed="rId6"/>
          <a:stretch>
            <a:fillRect/>
          </a:stretch>
        </p:blipFill>
        <p:spPr>
          <a:xfrm>
            <a:off x="3614737" y="692696"/>
            <a:ext cx="1677343" cy="2094593"/>
          </a:xfrm>
          <a:prstGeom prst="rect">
            <a:avLst/>
          </a:prstGeom>
        </p:spPr>
      </p:pic>
    </p:spTree>
  </p:cSld>
  <p:clrMapOvr>
    <a:masterClrMapping/>
  </p:clrMapOvr>
  <p:transition>
    <p:sndAc>
      <p:stSnd>
        <p:snd r:embed="rId3" name="Son enregistré"/>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EFA77B6-C5AB-46CA-80B6-EBCD7DF17D87}"/>
              </a:ext>
            </a:extLst>
          </p:cNvPr>
          <p:cNvSpPr>
            <a:spLocks noGrp="1"/>
          </p:cNvSpPr>
          <p:nvPr>
            <p:ph idx="1"/>
          </p:nvPr>
        </p:nvSpPr>
        <p:spPr>
          <a:xfrm>
            <a:off x="107504" y="0"/>
            <a:ext cx="8784976" cy="6872456"/>
          </a:xfrm>
        </p:spPr>
        <p:txBody>
          <a:bodyPr/>
          <a:lstStyle/>
          <a:p>
            <a:pPr lvl="0" algn="just" eaLnBrk="1" hangingPunct="1">
              <a:lnSpc>
                <a:spcPct val="150000"/>
              </a:lnSpc>
            </a:pPr>
            <a:r>
              <a:rPr lang="fr-FR" altLang="fr-FR" sz="2400" dirty="0">
                <a:solidFill>
                  <a:srgbClr val="000000"/>
                </a:solidFill>
                <a:latin typeface="Times New Roman" panose="02020603050405020304" pitchFamily="18" charset="0"/>
                <a:cs typeface="Times New Roman" panose="02020603050405020304" pitchFamily="18" charset="0"/>
              </a:rPr>
              <a:t>caractéristiques de la médecine romaine :</a:t>
            </a:r>
          </a:p>
          <a:p>
            <a:pPr lvl="0" algn="just" eaLnBrk="1" hangingPunct="1">
              <a:lnSpc>
                <a:spcPct val="150000"/>
              </a:lnSpc>
            </a:pPr>
            <a:endParaRPr lang="fr-FR" altLang="fr-FR" sz="2400" dirty="0">
              <a:solidFill>
                <a:srgbClr val="000000"/>
              </a:solidFill>
              <a:latin typeface="Times New Roman" panose="02020603050405020304" pitchFamily="18" charset="0"/>
              <a:cs typeface="Times New Roman" panose="02020603050405020304" pitchFamily="18" charset="0"/>
            </a:endParaRPr>
          </a:p>
          <a:p>
            <a:pPr lvl="0" algn="just" eaLnBrk="1" hangingPunct="1">
              <a:buFont typeface="Wingdings" panose="05000000000000000000" pitchFamily="2" charset="2"/>
              <a:buChar char="Ø"/>
            </a:pPr>
            <a:r>
              <a:rPr lang="fr-FR" sz="2400" b="1" dirty="0">
                <a:solidFill>
                  <a:srgbClr val="000000"/>
                </a:solidFill>
                <a:latin typeface="Times New Roman" panose="02020603050405020304" pitchFamily="18" charset="0"/>
                <a:cs typeface="Times New Roman" panose="02020603050405020304" pitchFamily="18" charset="0"/>
              </a:rPr>
              <a:t>Héritage et Adaptation </a:t>
            </a:r>
            <a:r>
              <a:rPr lang="fr-FR" sz="2400" dirty="0">
                <a:solidFill>
                  <a:srgbClr val="000000"/>
                </a:solidFill>
                <a:latin typeface="Times New Roman" panose="02020603050405020304" pitchFamily="18" charset="0"/>
                <a:cs typeface="Times New Roman" panose="02020603050405020304" pitchFamily="18" charset="0"/>
              </a:rPr>
              <a:t>de la Médecine Grecque</a:t>
            </a:r>
          </a:p>
          <a:p>
            <a:pPr lvl="0" algn="just" eaLnBrk="1" hangingPunct="1">
              <a:buFont typeface="Wingdings" panose="05000000000000000000" pitchFamily="2" charset="2"/>
              <a:buChar char="Ø"/>
            </a:pPr>
            <a:endParaRPr lang="fr-FR" sz="2400" dirty="0">
              <a:solidFill>
                <a:srgbClr val="000000"/>
              </a:solidFill>
              <a:latin typeface="Times New Roman" panose="02020603050405020304" pitchFamily="18" charset="0"/>
              <a:cs typeface="Times New Roman" panose="02020603050405020304" pitchFamily="18" charset="0"/>
            </a:endParaRPr>
          </a:p>
          <a:p>
            <a:pPr lvl="0" algn="just" eaLnBrk="1" hangingPunct="1">
              <a:buFont typeface="Wingdings" panose="05000000000000000000" pitchFamily="2" charset="2"/>
              <a:buChar char="Ø"/>
            </a:pPr>
            <a:r>
              <a:rPr lang="fr-FR" sz="2400" b="1" dirty="0">
                <a:solidFill>
                  <a:srgbClr val="000000"/>
                </a:solidFill>
                <a:latin typeface="Times New Roman" panose="02020603050405020304" pitchFamily="18" charset="0"/>
                <a:cs typeface="Times New Roman" panose="02020603050405020304" pitchFamily="18" charset="0"/>
              </a:rPr>
              <a:t>Influence Dominante de Galien</a:t>
            </a:r>
            <a:r>
              <a:rPr lang="fr-FR" sz="2400" dirty="0">
                <a:solidFill>
                  <a:srgbClr val="000000"/>
                </a:solidFill>
                <a:latin typeface="Times New Roman" panose="02020603050405020304" pitchFamily="18" charset="0"/>
                <a:cs typeface="Times New Roman" panose="02020603050405020304" pitchFamily="18" charset="0"/>
              </a:rPr>
              <a:t>: Claude Galien, un médecin grec qui a exercé à Rome au IIe siècle apr. J.-C., a eu une influence immense et durable sur la médecine romaine et occidentale en général. </a:t>
            </a:r>
          </a:p>
          <a:p>
            <a:pPr lvl="0" algn="just" eaLnBrk="1" hangingPunct="1">
              <a:buFont typeface="Wingdings" panose="05000000000000000000" pitchFamily="2" charset="2"/>
              <a:buChar char="Ø"/>
            </a:pPr>
            <a:r>
              <a:rPr lang="fr-FR" sz="2400" b="1" dirty="0">
                <a:solidFill>
                  <a:srgbClr val="000000"/>
                </a:solidFill>
                <a:latin typeface="Times New Roman" panose="02020603050405020304" pitchFamily="18" charset="0"/>
                <a:cs typeface="Times New Roman" panose="02020603050405020304" pitchFamily="18" charset="0"/>
              </a:rPr>
              <a:t>Développement Significatif de la Santé Publique: </a:t>
            </a:r>
          </a:p>
          <a:p>
            <a:pPr lvl="0" algn="just" eaLnBrk="1" hangingPunct="1"/>
            <a:r>
              <a:rPr lang="fr-FR" sz="2400" dirty="0">
                <a:solidFill>
                  <a:srgbClr val="000000"/>
                </a:solidFill>
                <a:latin typeface="Times New Roman" panose="02020603050405020304" pitchFamily="18" charset="0"/>
                <a:cs typeface="Times New Roman" panose="02020603050405020304" pitchFamily="18" charset="0"/>
              </a:rPr>
              <a:t>Construction d'Aqueducs, </a:t>
            </a:r>
          </a:p>
          <a:p>
            <a:pPr lvl="0" algn="just" eaLnBrk="1" hangingPunct="1"/>
            <a:r>
              <a:rPr lang="fr-FR" sz="2400" dirty="0">
                <a:solidFill>
                  <a:srgbClr val="000000"/>
                </a:solidFill>
                <a:latin typeface="Times New Roman" panose="02020603050405020304" pitchFamily="18" charset="0"/>
                <a:cs typeface="Times New Roman" panose="02020603050405020304" pitchFamily="18" charset="0"/>
              </a:rPr>
              <a:t>Systèmes d'Égouts,</a:t>
            </a:r>
          </a:p>
          <a:p>
            <a:pPr lvl="0" algn="just" eaLnBrk="1" hangingPunct="1"/>
            <a:r>
              <a:rPr lang="fr-FR" sz="2400" dirty="0">
                <a:solidFill>
                  <a:srgbClr val="000000"/>
                </a:solidFill>
                <a:latin typeface="Times New Roman" panose="02020603050405020304" pitchFamily="18" charset="0"/>
                <a:cs typeface="Times New Roman" panose="02020603050405020304" pitchFamily="18" charset="0"/>
              </a:rPr>
              <a:t> Bains Publics (Thermes), </a:t>
            </a:r>
          </a:p>
          <a:p>
            <a:pPr lvl="0" algn="just" eaLnBrk="1" hangingPunct="1"/>
            <a:r>
              <a:rPr lang="fr-FR" sz="2400" dirty="0">
                <a:solidFill>
                  <a:srgbClr val="000000"/>
                </a:solidFill>
                <a:latin typeface="Times New Roman" panose="02020603050405020304" pitchFamily="18" charset="0"/>
                <a:cs typeface="Times New Roman" panose="02020603050405020304" pitchFamily="18" charset="0"/>
              </a:rPr>
              <a:t>Gestion des Déchets,</a:t>
            </a:r>
          </a:p>
          <a:p>
            <a:pPr lvl="0" algn="just" eaLnBrk="1" hangingPunct="1"/>
            <a:r>
              <a:rPr lang="fr-FR" sz="2400" dirty="0">
                <a:solidFill>
                  <a:srgbClr val="000000"/>
                </a:solidFill>
                <a:latin typeface="Times New Roman" panose="02020603050405020304" pitchFamily="18" charset="0"/>
                <a:cs typeface="Times New Roman" panose="02020603050405020304" pitchFamily="18" charset="0"/>
              </a:rPr>
              <a:t> Lois sur l'Hygiène</a:t>
            </a:r>
          </a:p>
          <a:p>
            <a:endParaRPr lang="fr-FR" dirty="0"/>
          </a:p>
        </p:txBody>
      </p:sp>
      <p:sp>
        <p:nvSpPr>
          <p:cNvPr id="4" name="Espace réservé du numéro de diapositive 3">
            <a:extLst>
              <a:ext uri="{FF2B5EF4-FFF2-40B4-BE49-F238E27FC236}">
                <a16:creationId xmlns:a16="http://schemas.microsoft.com/office/drawing/2014/main" id="{AAF360F5-C492-4058-A167-639E76C6C567}"/>
              </a:ext>
            </a:extLst>
          </p:cNvPr>
          <p:cNvSpPr>
            <a:spLocks noGrp="1"/>
          </p:cNvSpPr>
          <p:nvPr>
            <p:ph type="sldNum" sz="quarter" idx="12"/>
          </p:nvPr>
        </p:nvSpPr>
        <p:spPr/>
        <p:txBody>
          <a:bodyPr/>
          <a:lstStyle/>
          <a:p>
            <a:fld id="{13D4CF50-3D03-4547-833C-FFAC23F9E116}" type="slidenum">
              <a:rPr lang="fr-FR" altLang="fr-FR" smtClean="0"/>
              <a:pPr/>
              <a:t>19</a:t>
            </a:fld>
            <a:endParaRPr lang="fr-FR" altLang="fr-FR"/>
          </a:p>
        </p:txBody>
      </p:sp>
      <p:pic>
        <p:nvPicPr>
          <p:cNvPr id="5" name="Image 4">
            <a:extLst>
              <a:ext uri="{FF2B5EF4-FFF2-40B4-BE49-F238E27FC236}">
                <a16:creationId xmlns:a16="http://schemas.microsoft.com/office/drawing/2014/main" id="{F44EE48C-8848-4B3D-BA7C-13A98B9EFCF4}"/>
              </a:ext>
            </a:extLst>
          </p:cNvPr>
          <p:cNvPicPr>
            <a:picLocks noChangeAspect="1"/>
          </p:cNvPicPr>
          <p:nvPr/>
        </p:nvPicPr>
        <p:blipFill>
          <a:blip r:embed="rId3"/>
          <a:stretch>
            <a:fillRect/>
          </a:stretch>
        </p:blipFill>
        <p:spPr>
          <a:xfrm>
            <a:off x="6732240" y="0"/>
            <a:ext cx="2411760" cy="1916832"/>
          </a:xfrm>
          <a:prstGeom prst="rect">
            <a:avLst/>
          </a:prstGeom>
        </p:spPr>
      </p:pic>
      <p:pic>
        <p:nvPicPr>
          <p:cNvPr id="6" name="Image 5">
            <a:extLst>
              <a:ext uri="{FF2B5EF4-FFF2-40B4-BE49-F238E27FC236}">
                <a16:creationId xmlns:a16="http://schemas.microsoft.com/office/drawing/2014/main" id="{95497FB0-6409-47FB-AEF0-898F6E9DB393}"/>
              </a:ext>
            </a:extLst>
          </p:cNvPr>
          <p:cNvPicPr>
            <a:picLocks noChangeAspect="1"/>
          </p:cNvPicPr>
          <p:nvPr/>
        </p:nvPicPr>
        <p:blipFill>
          <a:blip r:embed="rId4"/>
          <a:stretch>
            <a:fillRect/>
          </a:stretch>
        </p:blipFill>
        <p:spPr>
          <a:xfrm>
            <a:off x="7377464" y="4005064"/>
            <a:ext cx="1732999" cy="2867392"/>
          </a:xfrm>
          <a:prstGeom prst="rect">
            <a:avLst/>
          </a:prstGeom>
        </p:spPr>
      </p:pic>
    </p:spTree>
    <p:extLst>
      <p:ext uri="{BB962C8B-B14F-4D97-AF65-F5344CB8AC3E}">
        <p14:creationId xmlns:p14="http://schemas.microsoft.com/office/powerpoint/2010/main" val="1089039439"/>
      </p:ext>
    </p:extLst>
  </p:cSld>
  <p:clrMapOvr>
    <a:masterClrMapping/>
  </p:clrMapOvr>
  <p:transition>
    <p:sndAc>
      <p:stSnd>
        <p:snd r:embed="rId2" name="Son enregistré"/>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18C021-4B9A-460D-AEA6-AB628000895C}"/>
              </a:ext>
            </a:extLst>
          </p:cNvPr>
          <p:cNvSpPr>
            <a:spLocks noGrp="1"/>
          </p:cNvSpPr>
          <p:nvPr>
            <p:ph type="title"/>
          </p:nvPr>
        </p:nvSpPr>
        <p:spPr>
          <a:xfrm>
            <a:off x="632450" y="104165"/>
            <a:ext cx="7886700" cy="804556"/>
          </a:xfrm>
        </p:spPr>
        <p:txBody>
          <a:bodyPr/>
          <a:lstStyle/>
          <a:p>
            <a:r>
              <a:rPr lang="fr-FR" altLang="fr-FR" b="1" dirty="0">
                <a:latin typeface="Times New Roman" panose="02020603050405020304" pitchFamily="18" charset="0"/>
                <a:cs typeface="Times New Roman" panose="02020603050405020304" pitchFamily="18" charset="0"/>
              </a:rPr>
              <a:t>Introduction</a:t>
            </a:r>
            <a:endParaRPr lang="fr-FR" dirty="0"/>
          </a:p>
        </p:txBody>
      </p:sp>
      <p:sp>
        <p:nvSpPr>
          <p:cNvPr id="3" name="Espace réservé du contenu 2">
            <a:extLst>
              <a:ext uri="{FF2B5EF4-FFF2-40B4-BE49-F238E27FC236}">
                <a16:creationId xmlns:a16="http://schemas.microsoft.com/office/drawing/2014/main" id="{363FF651-530E-4A17-87DA-7A0C0ED1BBCA}"/>
              </a:ext>
            </a:extLst>
          </p:cNvPr>
          <p:cNvSpPr>
            <a:spLocks noGrp="1"/>
          </p:cNvSpPr>
          <p:nvPr>
            <p:ph idx="1"/>
          </p:nvPr>
        </p:nvSpPr>
        <p:spPr>
          <a:xfrm>
            <a:off x="179512" y="1052736"/>
            <a:ext cx="8784976" cy="5668740"/>
          </a:xfrm>
        </p:spPr>
        <p:txBody>
          <a:bodyPr>
            <a:normAutofit fontScale="92500" lnSpcReduction="20000"/>
          </a:bodyPr>
          <a:lstStyle/>
          <a:p>
            <a:pPr algn="just">
              <a:lnSpc>
                <a:spcPct val="150000"/>
              </a:lnSpc>
            </a:pPr>
            <a:r>
              <a:rPr lang="fr-FR" dirty="0">
                <a:latin typeface="Times New Roman" panose="02020603050405020304" pitchFamily="18" charset="0"/>
                <a:cs typeface="Times New Roman" panose="02020603050405020304" pitchFamily="18" charset="0"/>
              </a:rPr>
              <a:t>L'histoire de la médecine dentaire, loin d'être une discipline isolée, s'inscrit intrinsèquement dans le vaste récit de l'évolution de la médecine générale. </a:t>
            </a:r>
          </a:p>
          <a:p>
            <a:pPr algn="just">
              <a:lnSpc>
                <a:spcPct val="150000"/>
              </a:lnSpc>
            </a:pPr>
            <a:r>
              <a:rPr lang="fr-FR" dirty="0">
                <a:latin typeface="Times New Roman" panose="02020603050405020304" pitchFamily="18" charset="0"/>
                <a:cs typeface="Times New Roman" panose="02020603050405020304" pitchFamily="18" charset="0"/>
              </a:rPr>
              <a:t>Des pratiques rudimentaires de l'Antiquité, souvent guidées par des croyances communes sur le corps humain et ses maux, jusqu'à l'émergence d'une spécialité scientifique et technique au cours des siècles.</a:t>
            </a:r>
          </a:p>
          <a:p>
            <a:pPr algn="just">
              <a:lnSpc>
                <a:spcPct val="150000"/>
              </a:lnSpc>
            </a:pPr>
            <a:r>
              <a:rPr lang="fr-FR" dirty="0">
                <a:latin typeface="Times New Roman" panose="02020603050405020304" pitchFamily="18" charset="0"/>
                <a:cs typeface="Times New Roman" panose="02020603050405020304" pitchFamily="18" charset="0"/>
              </a:rPr>
              <a:t> le développement des soins bucco-dentaires a été constamment influencé et façonné par les avancées, les théories et les pratiques de la médecine dans son ensemble</a:t>
            </a:r>
          </a:p>
        </p:txBody>
      </p:sp>
      <p:sp>
        <p:nvSpPr>
          <p:cNvPr id="4" name="Espace réservé de la date 3">
            <a:extLst>
              <a:ext uri="{FF2B5EF4-FFF2-40B4-BE49-F238E27FC236}">
                <a16:creationId xmlns:a16="http://schemas.microsoft.com/office/drawing/2014/main" id="{9B44C782-0D19-462B-97B8-50167A940A6C}"/>
              </a:ext>
            </a:extLst>
          </p:cNvPr>
          <p:cNvSpPr>
            <a:spLocks noGrp="1"/>
          </p:cNvSpPr>
          <p:nvPr>
            <p:ph type="dt" sz="half" idx="10"/>
          </p:nvPr>
        </p:nvSpPr>
        <p:spPr/>
        <p:txBody>
          <a:bodyPr/>
          <a:lstStyle/>
          <a:p>
            <a:fld id="{1749BA91-F6F1-40EA-A397-D065538CE238}" type="datetime9">
              <a:rPr lang="fr-FR" smtClean="0"/>
              <a:t>18/04/2025 18:04:29</a:t>
            </a:fld>
            <a:endParaRPr lang="fr-BE"/>
          </a:p>
        </p:txBody>
      </p:sp>
    </p:spTree>
    <p:extLst>
      <p:ext uri="{BB962C8B-B14F-4D97-AF65-F5344CB8AC3E}">
        <p14:creationId xmlns:p14="http://schemas.microsoft.com/office/powerpoint/2010/main" val="3120854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5">
            <a:extLst>
              <a:ext uri="{FF2B5EF4-FFF2-40B4-BE49-F238E27FC236}">
                <a16:creationId xmlns:a16="http://schemas.microsoft.com/office/drawing/2014/main" id="{B0B03539-9501-4AA7-B16F-5987F79C376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3A1E6D-37FD-4C23-BB4B-C368A4F40750}"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60" name="Rectangle 3">
            <a:extLst>
              <a:ext uri="{FF2B5EF4-FFF2-40B4-BE49-F238E27FC236}">
                <a16:creationId xmlns:a16="http://schemas.microsoft.com/office/drawing/2014/main" id="{9597456A-6C14-4AF8-B72A-4000307542C5}"/>
              </a:ext>
            </a:extLst>
          </p:cNvPr>
          <p:cNvSpPr>
            <a:spLocks noGrp="1" noChangeArrowheads="1"/>
          </p:cNvSpPr>
          <p:nvPr>
            <p:ph type="body" idx="1"/>
          </p:nvPr>
        </p:nvSpPr>
        <p:spPr>
          <a:xfrm>
            <a:off x="0" y="548680"/>
            <a:ext cx="9144000" cy="6309320"/>
          </a:xfrm>
        </p:spPr>
        <p:txBody>
          <a:bodyPr/>
          <a:lstStyle/>
          <a:p>
            <a:pPr algn="just" eaLnBrk="1" hangingPunct="1">
              <a:lnSpc>
                <a:spcPct val="150000"/>
              </a:lnSpc>
              <a:buFont typeface="Wingdings" panose="05000000000000000000" pitchFamily="2" charset="2"/>
              <a:buChar char="§"/>
            </a:pPr>
            <a:r>
              <a:rPr lang="fr-FR" altLang="fr-FR" sz="2800" i="1" dirty="0">
                <a:latin typeface="Times New Roman" panose="02020603050405020304" pitchFamily="18" charset="0"/>
                <a:cs typeface="Times New Roman" panose="02020603050405020304" pitchFamily="18" charset="0"/>
              </a:rPr>
              <a:t> A la cadence du monde Grec</a:t>
            </a:r>
            <a:r>
              <a:rPr lang="fr-FR" altLang="fr-FR" sz="2800" dirty="0">
                <a:latin typeface="Times New Roman" panose="02020603050405020304" pitchFamily="18" charset="0"/>
                <a:cs typeface="Times New Roman" panose="02020603050405020304" pitchFamily="18" charset="0"/>
              </a:rPr>
              <a:t>, </a:t>
            </a:r>
            <a:r>
              <a:rPr lang="fr-FR" altLang="fr-FR" sz="2800" dirty="0">
                <a:latin typeface="Times New Roman" panose="02020603050405020304" pitchFamily="18" charset="0"/>
                <a:cs typeface="Times New Roman" panose="02020603050405020304" pitchFamily="18" charset="0"/>
                <a:hlinkClick r:id="rId4" tooltip="Alexandrie">
                  <a:extLst>
                    <a:ext uri="{A12FA001-AC4F-418D-AE19-62706E023703}">
                      <ahyp:hlinkClr xmlns:ahyp="http://schemas.microsoft.com/office/drawing/2018/hyperlinkcolor" val="tx"/>
                    </a:ext>
                  </a:extLst>
                </a:hlinkClick>
              </a:rPr>
              <a:t>Alexandrie</a:t>
            </a:r>
            <a:r>
              <a:rPr lang="fr-FR" altLang="fr-FR" sz="2800" dirty="0">
                <a:latin typeface="Times New Roman" panose="02020603050405020304" pitchFamily="18" charset="0"/>
                <a:cs typeface="Times New Roman" panose="02020603050405020304" pitchFamily="18" charset="0"/>
              </a:rPr>
              <a:t> devint le centre culturel du III </a:t>
            </a:r>
            <a:r>
              <a:rPr lang="fr-FR" altLang="fr-FR" sz="2800" dirty="0" err="1">
                <a:latin typeface="Times New Roman" panose="02020603050405020304" pitchFamily="18" charset="0"/>
                <a:cs typeface="Times New Roman" panose="02020603050405020304" pitchFamily="18" charset="0"/>
              </a:rPr>
              <a:t>ème</a:t>
            </a:r>
            <a:r>
              <a:rPr lang="fr-FR" altLang="fr-FR" sz="2800" dirty="0">
                <a:latin typeface="Times New Roman" panose="02020603050405020304" pitchFamily="18" charset="0"/>
                <a:cs typeface="Times New Roman" panose="02020603050405020304" pitchFamily="18" charset="0"/>
              </a:rPr>
              <a:t> s   au 1</a:t>
            </a:r>
            <a:r>
              <a:rPr lang="fr-FR" altLang="fr-FR" sz="2800" baseline="30000" dirty="0">
                <a:latin typeface="Times New Roman" panose="02020603050405020304" pitchFamily="18" charset="0"/>
                <a:cs typeface="Times New Roman" panose="02020603050405020304" pitchFamily="18" charset="0"/>
              </a:rPr>
              <a:t>er</a:t>
            </a:r>
            <a:r>
              <a:rPr lang="fr-FR" altLang="fr-FR" sz="2800" dirty="0">
                <a:latin typeface="Times New Roman" panose="02020603050405020304" pitchFamily="18" charset="0"/>
                <a:cs typeface="Times New Roman" panose="02020603050405020304" pitchFamily="18" charset="0"/>
              </a:rPr>
              <a:t> s avant l’ère chrétienne. </a:t>
            </a:r>
          </a:p>
          <a:p>
            <a:pPr algn="just" eaLnBrk="1" hangingPunct="1">
              <a:lnSpc>
                <a:spcPct val="150000"/>
              </a:lnSpc>
              <a:buFont typeface="Wingdings" panose="05000000000000000000" pitchFamily="2" charset="2"/>
              <a:buChar char="§"/>
            </a:pPr>
            <a:r>
              <a:rPr lang="fr-FR" altLang="fr-FR" sz="2800" dirty="0">
                <a:latin typeface="Times New Roman" panose="02020603050405020304" pitchFamily="18" charset="0"/>
                <a:cs typeface="Times New Roman" panose="02020603050405020304" pitchFamily="18" charset="0"/>
              </a:rPr>
              <a:t>  L'école d'</a:t>
            </a:r>
            <a:r>
              <a:rPr lang="fr-FR" altLang="fr-FR" sz="2800" dirty="0">
                <a:latin typeface="Times New Roman" panose="02020603050405020304" pitchFamily="18" charset="0"/>
                <a:cs typeface="Times New Roman" panose="02020603050405020304" pitchFamily="18" charset="0"/>
                <a:hlinkClick r:id="rId4" tooltip="Alexandrie">
                  <a:extLst>
                    <a:ext uri="{A12FA001-AC4F-418D-AE19-62706E023703}">
                      <ahyp:hlinkClr xmlns:ahyp="http://schemas.microsoft.com/office/drawing/2018/hyperlinkcolor" val="tx"/>
                    </a:ext>
                  </a:extLst>
                </a:hlinkClick>
              </a:rPr>
              <a:t>Alexandrie</a:t>
            </a:r>
            <a:r>
              <a:rPr lang="fr-FR" altLang="fr-FR" sz="2800" dirty="0">
                <a:latin typeface="Times New Roman" panose="02020603050405020304" pitchFamily="18" charset="0"/>
                <a:cs typeface="Times New Roman" panose="02020603050405020304" pitchFamily="18" charset="0"/>
              </a:rPr>
              <a:t> produit des enseignements considérables en </a:t>
            </a:r>
            <a:r>
              <a:rPr lang="fr-FR" altLang="fr-FR" sz="2800" dirty="0">
                <a:latin typeface="Times New Roman" panose="02020603050405020304" pitchFamily="18" charset="0"/>
                <a:cs typeface="Times New Roman" panose="02020603050405020304" pitchFamily="18" charset="0"/>
                <a:hlinkClick r:id="rId5" tooltip="Anatomie">
                  <a:extLst>
                    <a:ext uri="{A12FA001-AC4F-418D-AE19-62706E023703}">
                      <ahyp:hlinkClr xmlns:ahyp="http://schemas.microsoft.com/office/drawing/2018/hyperlinkcolor" val="tx"/>
                    </a:ext>
                  </a:extLst>
                </a:hlinkClick>
              </a:rPr>
              <a:t>anatomie</a:t>
            </a:r>
            <a:r>
              <a:rPr lang="fr-FR" altLang="fr-FR" sz="2800" dirty="0">
                <a:latin typeface="Times New Roman" panose="02020603050405020304" pitchFamily="18" charset="0"/>
                <a:cs typeface="Times New Roman" panose="02020603050405020304" pitchFamily="18" charset="0"/>
              </a:rPr>
              <a:t> humaine.</a:t>
            </a:r>
          </a:p>
          <a:p>
            <a:pPr algn="just" eaLnBrk="1" hangingPunct="1">
              <a:lnSpc>
                <a:spcPct val="150000"/>
              </a:lnSpc>
              <a:buFont typeface="Wingdings" panose="05000000000000000000" pitchFamily="2" charset="2"/>
              <a:buChar char="§"/>
            </a:pPr>
            <a:r>
              <a:rPr lang="fr-FR" altLang="fr-FR" sz="2800" dirty="0">
                <a:latin typeface="Times New Roman" panose="02020603050405020304" pitchFamily="18" charset="0"/>
                <a:cs typeface="Times New Roman" panose="02020603050405020304" pitchFamily="18" charset="0"/>
              </a:rPr>
              <a:t> Ces enseignements sont malheureusement ignorés pendant des siècles par les médecins qui ont préféré se baser sur les </a:t>
            </a:r>
            <a:r>
              <a:rPr lang="fr-FR" altLang="fr-FR" sz="2800" dirty="0">
                <a:latin typeface="Times New Roman" panose="02020603050405020304" pitchFamily="18" charset="0"/>
                <a:cs typeface="Times New Roman" panose="02020603050405020304" pitchFamily="18" charset="0"/>
                <a:hlinkClick r:id="rId6" tooltip="Extrapolation">
                  <a:extLst>
                    <a:ext uri="{A12FA001-AC4F-418D-AE19-62706E023703}">
                      <ahyp:hlinkClr xmlns:ahyp="http://schemas.microsoft.com/office/drawing/2018/hyperlinkcolor" val="tx"/>
                    </a:ext>
                  </a:extLst>
                </a:hlinkClick>
              </a:rPr>
              <a:t>extrapolations</a:t>
            </a:r>
            <a:r>
              <a:rPr lang="fr-FR" altLang="fr-FR" sz="2800" dirty="0">
                <a:latin typeface="Times New Roman" panose="02020603050405020304" pitchFamily="18" charset="0"/>
                <a:cs typeface="Times New Roman" panose="02020603050405020304" pitchFamily="18" charset="0"/>
              </a:rPr>
              <a:t> de </a:t>
            </a:r>
            <a:r>
              <a:rPr lang="fr-FR" altLang="fr-FR" sz="2800" dirty="0">
                <a:latin typeface="Times New Roman" panose="02020603050405020304" pitchFamily="18" charset="0"/>
                <a:cs typeface="Times New Roman" panose="02020603050405020304" pitchFamily="18" charset="0"/>
                <a:hlinkClick r:id="rId7" tooltip="Dissection">
                  <a:extLst>
                    <a:ext uri="{A12FA001-AC4F-418D-AE19-62706E023703}">
                      <ahyp:hlinkClr xmlns:ahyp="http://schemas.microsoft.com/office/drawing/2018/hyperlinkcolor" val="tx"/>
                    </a:ext>
                  </a:extLst>
                </a:hlinkClick>
              </a:rPr>
              <a:t>dissections</a:t>
            </a:r>
            <a:r>
              <a:rPr lang="fr-FR" altLang="fr-FR" sz="2800" dirty="0">
                <a:latin typeface="Times New Roman" panose="02020603050405020304" pitchFamily="18" charset="0"/>
                <a:cs typeface="Times New Roman" panose="02020603050405020304" pitchFamily="18" charset="0"/>
              </a:rPr>
              <a:t> d'animaux d'</a:t>
            </a:r>
            <a:r>
              <a:rPr lang="fr-FR" altLang="fr-FR" sz="2800" dirty="0">
                <a:latin typeface="Times New Roman" panose="02020603050405020304" pitchFamily="18" charset="0"/>
                <a:cs typeface="Times New Roman" panose="02020603050405020304" pitchFamily="18" charset="0"/>
                <a:hlinkClick r:id="rId8" tooltip="Aristote">
                  <a:extLst>
                    <a:ext uri="{A12FA001-AC4F-418D-AE19-62706E023703}">
                      <ahyp:hlinkClr xmlns:ahyp="http://schemas.microsoft.com/office/drawing/2018/hyperlinkcolor" val="tx"/>
                    </a:ext>
                  </a:extLst>
                </a:hlinkClick>
              </a:rPr>
              <a:t>Aristote</a:t>
            </a:r>
            <a:r>
              <a:rPr lang="fr-FR" altLang="fr-FR" sz="2800" dirty="0">
                <a:latin typeface="Times New Roman" panose="02020603050405020304" pitchFamily="18" charset="0"/>
                <a:cs typeface="Times New Roman" panose="02020603050405020304" pitchFamily="18" charset="0"/>
              </a:rPr>
              <a:t>. </a:t>
            </a:r>
          </a:p>
          <a:p>
            <a:pPr algn="just" eaLnBrk="1" hangingPunct="1">
              <a:lnSpc>
                <a:spcPct val="150000"/>
              </a:lnSpc>
            </a:pPr>
            <a:endParaRPr lang="fr-FR" altLang="fr-FR" sz="2800" dirty="0">
              <a:latin typeface="Times New Roman" panose="02020603050405020304" pitchFamily="18" charset="0"/>
              <a:cs typeface="Times New Roman" panose="02020603050405020304" pitchFamily="18" charset="0"/>
            </a:endParaRPr>
          </a:p>
          <a:p>
            <a:pPr eaLnBrk="1" hangingPunct="1">
              <a:lnSpc>
                <a:spcPct val="150000"/>
              </a:lnSpc>
            </a:pPr>
            <a:endParaRPr lang="fr-FR" altLang="fr-FR" sz="2800" dirty="0"/>
          </a:p>
        </p:txBody>
      </p:sp>
    </p:spTree>
    <p:extLst>
      <p:ext uri="{BB962C8B-B14F-4D97-AF65-F5344CB8AC3E}">
        <p14:creationId xmlns:p14="http://schemas.microsoft.com/office/powerpoint/2010/main" val="2818520834"/>
      </p:ext>
    </p:extLst>
  </p:cSld>
  <p:clrMapOvr>
    <a:masterClrMapping/>
  </p:clrMapOvr>
  <p:transition>
    <p:sndAc>
      <p:stSnd>
        <p:snd r:embed="rId3" name="Son enregistré"/>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5">
            <a:extLst>
              <a:ext uri="{FF2B5EF4-FFF2-40B4-BE49-F238E27FC236}">
                <a16:creationId xmlns:a16="http://schemas.microsoft.com/office/drawing/2014/main" id="{7199E5BB-5EA3-46A7-9FFC-AB7AFC7FB71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93DA4C-4CAF-4C85-A6CD-2D76A779FF19}"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83" name="Rectangle 2">
            <a:extLst>
              <a:ext uri="{FF2B5EF4-FFF2-40B4-BE49-F238E27FC236}">
                <a16:creationId xmlns:a16="http://schemas.microsoft.com/office/drawing/2014/main" id="{B5976F73-0BB2-4417-83DB-26479589BD17}"/>
              </a:ext>
            </a:extLst>
          </p:cNvPr>
          <p:cNvSpPr>
            <a:spLocks noGrp="1" noChangeArrowheads="1"/>
          </p:cNvSpPr>
          <p:nvPr>
            <p:ph type="title"/>
          </p:nvPr>
        </p:nvSpPr>
        <p:spPr/>
        <p:txBody>
          <a:bodyPr/>
          <a:lstStyle/>
          <a:p>
            <a:pPr eaLnBrk="1" hangingPunct="1"/>
            <a:endParaRPr lang="fr-FR" altLang="fr-FR"/>
          </a:p>
        </p:txBody>
      </p:sp>
      <p:sp>
        <p:nvSpPr>
          <p:cNvPr id="20484" name="Rectangle 3">
            <a:extLst>
              <a:ext uri="{FF2B5EF4-FFF2-40B4-BE49-F238E27FC236}">
                <a16:creationId xmlns:a16="http://schemas.microsoft.com/office/drawing/2014/main" id="{07621032-5BDE-4140-90D6-F8A3FD23C5B8}"/>
              </a:ext>
            </a:extLst>
          </p:cNvPr>
          <p:cNvSpPr>
            <a:spLocks noGrp="1" noChangeArrowheads="1"/>
          </p:cNvSpPr>
          <p:nvPr>
            <p:ph type="body" idx="1"/>
          </p:nvPr>
        </p:nvSpPr>
        <p:spPr>
          <a:xfrm>
            <a:off x="0" y="1600200"/>
            <a:ext cx="9144000" cy="5068888"/>
          </a:xfrm>
        </p:spPr>
        <p:txBody>
          <a:bodyPr/>
          <a:lstStyle/>
          <a:p>
            <a:pPr eaLnBrk="1" hangingPunct="1">
              <a:buFontTx/>
              <a:buNone/>
            </a:pPr>
            <a:r>
              <a:rPr lang="fr-FR" altLang="fr-FR" sz="3600" b="1" dirty="0"/>
              <a:t>III</a:t>
            </a:r>
            <a:r>
              <a:rPr lang="fr-FR" altLang="fr-FR" sz="3600" b="1" baseline="30000" dirty="0"/>
              <a:t>ème </a:t>
            </a:r>
            <a:r>
              <a:rPr lang="fr-FR" altLang="fr-FR" sz="3600" b="1" dirty="0"/>
              <a:t>siècle</a:t>
            </a:r>
            <a:r>
              <a:rPr lang="fr-FR" altLang="fr-FR" sz="3600" b="1" baseline="30000" dirty="0"/>
              <a:t> </a:t>
            </a:r>
            <a:r>
              <a:rPr lang="fr-FR" altLang="fr-FR" sz="3600" b="1" dirty="0"/>
              <a:t>: division de l’empire Romain</a:t>
            </a:r>
          </a:p>
          <a:p>
            <a:pPr eaLnBrk="1" hangingPunct="1">
              <a:buFontTx/>
              <a:buNone/>
            </a:pPr>
            <a:endParaRPr lang="fr-FR" altLang="fr-FR" dirty="0"/>
          </a:p>
          <a:p>
            <a:pPr eaLnBrk="1" hangingPunct="1">
              <a:buFontTx/>
              <a:buNone/>
            </a:pPr>
            <a:r>
              <a:rPr lang="fr-FR" altLang="fr-FR" sz="4000" dirty="0"/>
              <a:t>           Orient        Occident     </a:t>
            </a:r>
          </a:p>
        </p:txBody>
      </p:sp>
      <p:sp>
        <p:nvSpPr>
          <p:cNvPr id="20485" name="Line 4">
            <a:extLst>
              <a:ext uri="{FF2B5EF4-FFF2-40B4-BE49-F238E27FC236}">
                <a16:creationId xmlns:a16="http://schemas.microsoft.com/office/drawing/2014/main" id="{D0161AB9-EF26-45C8-8B85-B6ABB69B6542}"/>
              </a:ext>
            </a:extLst>
          </p:cNvPr>
          <p:cNvSpPr>
            <a:spLocks noChangeShapeType="1"/>
          </p:cNvSpPr>
          <p:nvPr/>
        </p:nvSpPr>
        <p:spPr bwMode="auto">
          <a:xfrm flipH="1">
            <a:off x="3203575" y="2276475"/>
            <a:ext cx="504825" cy="57626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86" name="Line 5">
            <a:extLst>
              <a:ext uri="{FF2B5EF4-FFF2-40B4-BE49-F238E27FC236}">
                <a16:creationId xmlns:a16="http://schemas.microsoft.com/office/drawing/2014/main" id="{CA555A88-4B24-4DFD-913E-606EE5DB8D9D}"/>
              </a:ext>
            </a:extLst>
          </p:cNvPr>
          <p:cNvSpPr>
            <a:spLocks noChangeShapeType="1"/>
          </p:cNvSpPr>
          <p:nvPr/>
        </p:nvSpPr>
        <p:spPr bwMode="auto">
          <a:xfrm>
            <a:off x="4067175" y="2276475"/>
            <a:ext cx="649288" cy="431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sndAc>
      <p:stSnd>
        <p:snd r:embed="rId3" name="Son enregistré"/>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5">
            <a:extLst>
              <a:ext uri="{FF2B5EF4-FFF2-40B4-BE49-F238E27FC236}">
                <a16:creationId xmlns:a16="http://schemas.microsoft.com/office/drawing/2014/main" id="{76EC76D7-5036-41A6-8D31-5D636DB9B6B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48C524-802D-48EF-8569-2CC1F6BB8385}"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507" name="Rectangle 2">
            <a:extLst>
              <a:ext uri="{FF2B5EF4-FFF2-40B4-BE49-F238E27FC236}">
                <a16:creationId xmlns:a16="http://schemas.microsoft.com/office/drawing/2014/main" id="{7CF0EEFC-30A9-4B7A-8B9F-14BD4D09BBA8}"/>
              </a:ext>
            </a:extLst>
          </p:cNvPr>
          <p:cNvSpPr>
            <a:spLocks noGrp="1" noChangeArrowheads="1"/>
          </p:cNvSpPr>
          <p:nvPr>
            <p:ph type="title"/>
          </p:nvPr>
        </p:nvSpPr>
        <p:spPr>
          <a:xfrm>
            <a:off x="215516" y="0"/>
            <a:ext cx="8712968" cy="922337"/>
          </a:xfrm>
        </p:spPr>
        <p:txBody>
          <a:bodyPr/>
          <a:lstStyle/>
          <a:p>
            <a:pPr eaLnBrk="1" hangingPunct="1"/>
            <a:br>
              <a:rPr lang="fr-FR" altLang="fr-FR" sz="3200" b="1" dirty="0">
                <a:solidFill>
                  <a:srgbClr val="FF0000"/>
                </a:solidFill>
                <a:latin typeface="Times New Roman" panose="02020603050405020304" pitchFamily="18" charset="0"/>
                <a:cs typeface="Times New Roman" panose="02020603050405020304" pitchFamily="18" charset="0"/>
              </a:rPr>
            </a:br>
            <a:r>
              <a:rPr lang="fr-FR" altLang="fr-FR" sz="4000" b="1" u="sng" dirty="0">
                <a:solidFill>
                  <a:srgbClr val="002060"/>
                </a:solidFill>
                <a:latin typeface="Times New Roman" panose="02020603050405020304" pitchFamily="18" charset="0"/>
                <a:cs typeface="Times New Roman" panose="02020603050405020304" pitchFamily="18" charset="0"/>
              </a:rPr>
              <a:t>9-En Europe occidentale au moyen âge </a:t>
            </a:r>
            <a:br>
              <a:rPr lang="fr-FR" altLang="fr-FR" sz="4000" b="1" u="sng" dirty="0">
                <a:solidFill>
                  <a:srgbClr val="002060"/>
                </a:solidFill>
                <a:latin typeface="Times New Roman" panose="02020603050405020304" pitchFamily="18" charset="0"/>
                <a:cs typeface="Times New Roman" panose="02020603050405020304" pitchFamily="18" charset="0"/>
              </a:rPr>
            </a:br>
            <a:r>
              <a:rPr lang="fr-FR" altLang="fr-FR" sz="3200" b="1" u="sng" dirty="0">
                <a:solidFill>
                  <a:srgbClr val="002060"/>
                </a:solidFill>
                <a:latin typeface="Times New Roman" panose="02020603050405020304" pitchFamily="18" charset="0"/>
                <a:cs typeface="Times New Roman" panose="02020603050405020304" pitchFamily="18" charset="0"/>
              </a:rPr>
              <a:t>(L’époque Islamique )</a:t>
            </a:r>
            <a:endParaRPr lang="fr-FR" altLang="fr-FR" sz="4000" b="1" u="sng" dirty="0">
              <a:solidFill>
                <a:srgbClr val="002060"/>
              </a:solidFill>
              <a:latin typeface="Times New Roman" panose="02020603050405020304" pitchFamily="18" charset="0"/>
              <a:cs typeface="Times New Roman" panose="02020603050405020304" pitchFamily="18" charset="0"/>
            </a:endParaRPr>
          </a:p>
        </p:txBody>
      </p:sp>
      <p:sp>
        <p:nvSpPr>
          <p:cNvPr id="21508" name="Rectangle 3">
            <a:extLst>
              <a:ext uri="{FF2B5EF4-FFF2-40B4-BE49-F238E27FC236}">
                <a16:creationId xmlns:a16="http://schemas.microsoft.com/office/drawing/2014/main" id="{64C9AA94-1CB8-4729-B598-BAAA3C216596}"/>
              </a:ext>
            </a:extLst>
          </p:cNvPr>
          <p:cNvSpPr>
            <a:spLocks noGrp="1" noChangeArrowheads="1"/>
          </p:cNvSpPr>
          <p:nvPr>
            <p:ph type="body" idx="1"/>
          </p:nvPr>
        </p:nvSpPr>
        <p:spPr>
          <a:xfrm>
            <a:off x="0" y="1600200"/>
            <a:ext cx="9144000" cy="4525963"/>
          </a:xfrm>
        </p:spPr>
        <p:txBody>
          <a:bodyPr/>
          <a:lstStyle/>
          <a:p>
            <a:pPr algn="just" eaLnBrk="1" hangingPunct="1"/>
            <a:r>
              <a:rPr lang="fr-FR" sz="1800" b="1" dirty="0"/>
              <a:t>Du </a:t>
            </a:r>
            <a:r>
              <a:rPr lang="fr-FR" sz="1800" dirty="0"/>
              <a:t>Ve - Xe siècles</a:t>
            </a:r>
            <a:endParaRPr lang="fr-FR" sz="1800" b="1" dirty="0"/>
          </a:p>
          <a:p>
            <a:pPr algn="just" eaLnBrk="1" hangingPunct="1"/>
            <a:r>
              <a:rPr lang="fr-FR" sz="1800" b="1" dirty="0"/>
              <a:t>C'est une époque de stagnation de la connaissance par rapport aux mondes islamique et orthodoxes. </a:t>
            </a:r>
          </a:p>
          <a:p>
            <a:pPr algn="just" eaLnBrk="1" hangingPunct="1"/>
            <a:endParaRPr lang="fr-FR" sz="1800" b="1" dirty="0"/>
          </a:p>
          <a:p>
            <a:pPr algn="just" eaLnBrk="1" hangingPunct="1"/>
            <a:r>
              <a:rPr lang="fr-FR" sz="1800" b="1" dirty="0"/>
              <a:t>Déclin de la médecine savante romaine en Occident :</a:t>
            </a:r>
            <a:r>
              <a:rPr lang="fr-FR" sz="1800" dirty="0"/>
              <a:t> Avec la chute de l'Empire romain d'Occident, les institutions médicales organisées et l'enseignement structuré ont largement disparu.</a:t>
            </a:r>
            <a:endParaRPr lang="fr-FR" altLang="fr-FR" sz="1800" b="1" dirty="0">
              <a:latin typeface="Times New Roman" panose="02020603050405020304" pitchFamily="18" charset="0"/>
              <a:cs typeface="Times New Roman" panose="02020603050405020304" pitchFamily="18" charset="0"/>
            </a:endParaRPr>
          </a:p>
          <a:p>
            <a:pPr eaLnBrk="1" hangingPunct="1"/>
            <a:r>
              <a:rPr lang="fr-FR" sz="1800" b="1" dirty="0"/>
              <a:t>Rôle dominant de la religion :</a:t>
            </a:r>
            <a:r>
              <a:rPr lang="fr-FR" sz="1800" dirty="0"/>
              <a:t> La maladie était souvent interprétée comme une punition divine, l'œuvre de démons ou le résultat de déséquilibres spirituels. La guérison était recherchée principalement par la prière</a:t>
            </a:r>
          </a:p>
          <a:p>
            <a:pPr eaLnBrk="1" hangingPunct="1"/>
            <a:r>
              <a:rPr lang="fr-FR" sz="1800" b="1" dirty="0"/>
              <a:t>Médecine monastique :</a:t>
            </a:r>
            <a:r>
              <a:rPr lang="fr-FR" sz="1800" dirty="0"/>
              <a:t> Les monastères ont joué un rôle crucial dans la préservation et la transmission du savoir médical. Les moines copiaient et conservaient les manuscrits anciens, y compris les textes médicaux. Ils cultivaient des herbes médicinales dans leurs jardins et pratiquaient une forme de médecine caritative pour les communautés locales</a:t>
            </a:r>
          </a:p>
          <a:p>
            <a:pPr eaLnBrk="1" hangingPunct="1"/>
            <a:endParaRPr lang="fr-FR" altLang="fr-FR" sz="1800" dirty="0">
              <a:latin typeface="Times New Roman" panose="02020603050405020304" pitchFamily="18" charset="0"/>
              <a:cs typeface="Times New Roman" panose="02020603050405020304" pitchFamily="18" charset="0"/>
            </a:endParaRPr>
          </a:p>
        </p:txBody>
      </p:sp>
    </p:spTree>
  </p:cSld>
  <p:clrMapOvr>
    <a:masterClrMapping/>
  </p:clrMapOvr>
  <p:transition>
    <p:sndAc>
      <p:stSnd>
        <p:snd r:embed="rId3" name="Son enregistré"/>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numéro de diapositive 5">
            <a:extLst>
              <a:ext uri="{FF2B5EF4-FFF2-40B4-BE49-F238E27FC236}">
                <a16:creationId xmlns:a16="http://schemas.microsoft.com/office/drawing/2014/main" id="{504B5CCF-C55B-4775-8855-890CFC5BA28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B13EBE-45D0-44B7-A073-12AAD9C7C7E6}"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55" name="Rectangle 2">
            <a:extLst>
              <a:ext uri="{FF2B5EF4-FFF2-40B4-BE49-F238E27FC236}">
                <a16:creationId xmlns:a16="http://schemas.microsoft.com/office/drawing/2014/main" id="{81312E7F-5B8B-4362-96C6-4F2EC1741274}"/>
              </a:ext>
            </a:extLst>
          </p:cNvPr>
          <p:cNvSpPr>
            <a:spLocks noGrp="1" noChangeArrowheads="1"/>
          </p:cNvSpPr>
          <p:nvPr>
            <p:ph type="title"/>
          </p:nvPr>
        </p:nvSpPr>
        <p:spPr>
          <a:xfrm>
            <a:off x="462756" y="136525"/>
            <a:ext cx="8218487" cy="1157288"/>
          </a:xfrm>
        </p:spPr>
        <p:txBody>
          <a:bodyPr/>
          <a:lstStyle/>
          <a:p>
            <a:pPr eaLnBrk="1" hangingPunct="1"/>
            <a:r>
              <a:rPr lang="fr-FR" altLang="fr-FR" sz="4000" b="1" u="sng" dirty="0">
                <a:solidFill>
                  <a:srgbClr val="002060"/>
                </a:solidFill>
                <a:latin typeface="Times New Roman" panose="02020603050405020304" pitchFamily="18" charset="0"/>
                <a:cs typeface="Times New Roman" panose="02020603050405020304" pitchFamily="18" charset="0"/>
              </a:rPr>
              <a:t>10.La Médecine Arabo-Musulmane</a:t>
            </a:r>
            <a:br>
              <a:rPr lang="fr-FR" altLang="fr-FR" sz="2800" b="1" dirty="0">
                <a:solidFill>
                  <a:srgbClr val="FF0000"/>
                </a:solidFill>
              </a:rPr>
            </a:br>
            <a:endParaRPr lang="fr-FR" altLang="fr-FR" sz="2800" b="1" u="sng" dirty="0">
              <a:solidFill>
                <a:srgbClr val="FF0000"/>
              </a:solidFill>
            </a:endParaRPr>
          </a:p>
        </p:txBody>
      </p:sp>
      <p:sp>
        <p:nvSpPr>
          <p:cNvPr id="23556" name="Rectangle 3">
            <a:extLst>
              <a:ext uri="{FF2B5EF4-FFF2-40B4-BE49-F238E27FC236}">
                <a16:creationId xmlns:a16="http://schemas.microsoft.com/office/drawing/2014/main" id="{31E9C763-C5B3-47E7-B9BF-DF3C9B8BC0E2}"/>
              </a:ext>
            </a:extLst>
          </p:cNvPr>
          <p:cNvSpPr>
            <a:spLocks noGrp="1" noChangeArrowheads="1"/>
          </p:cNvSpPr>
          <p:nvPr>
            <p:ph type="body" idx="1"/>
          </p:nvPr>
        </p:nvSpPr>
        <p:spPr>
          <a:xfrm>
            <a:off x="0" y="1052735"/>
            <a:ext cx="8892480" cy="5668739"/>
          </a:xfrm>
        </p:spPr>
        <p:txBody>
          <a:bodyPr/>
          <a:lstStyle/>
          <a:p>
            <a:pPr algn="just" eaLnBrk="1" hangingPunct="1"/>
            <a:r>
              <a:rPr lang="fr-FR" altLang="fr-FR" sz="2400" dirty="0">
                <a:latin typeface="Times New Roman" panose="02020603050405020304" pitchFamily="18" charset="0"/>
                <a:cs typeface="Times New Roman" panose="02020603050405020304" pitchFamily="18" charset="0"/>
              </a:rPr>
              <a:t>La médecine arabo musulmane n’est pas la médecine chamanique qui existe au temp du prophète </a:t>
            </a:r>
            <a:r>
              <a:rPr lang="fr-FR" altLang="fr-FR" sz="1800" b="1" dirty="0">
                <a:latin typeface="Times New Roman" panose="02020603050405020304" pitchFamily="18" charset="0"/>
                <a:cs typeface="Times New Roman" panose="02020603050405020304" pitchFamily="18" charset="0"/>
              </a:rPr>
              <a:t>(que la paix et le salut soient sur lui)</a:t>
            </a:r>
          </a:p>
          <a:p>
            <a:pPr algn="just" eaLnBrk="1" hangingPunct="1"/>
            <a:r>
              <a:rPr lang="fr-FR" altLang="fr-FR" sz="2400" dirty="0">
                <a:latin typeface="Times New Roman" panose="02020603050405020304" pitchFamily="18" charset="0"/>
                <a:cs typeface="Times New Roman" panose="02020603050405020304" pitchFamily="18" charset="0"/>
              </a:rPr>
              <a:t>Il s agit de médecine héritière du monde grec , couvrant une période allant du 8 -ème au 15 -ème siècle, (l'âge d'or de la civilisation islamique)</a:t>
            </a:r>
          </a:p>
          <a:p>
            <a:pPr algn="just" eaLnBrk="1" hangingPunct="1"/>
            <a:r>
              <a:rPr lang="fr-FR" altLang="fr-FR" sz="2400" dirty="0">
                <a:latin typeface="Times New Roman" panose="02020603050405020304" pitchFamily="18" charset="0"/>
                <a:cs typeface="Times New Roman" panose="02020603050405020304" pitchFamily="18" charset="0"/>
              </a:rPr>
              <a:t>a joué un rôle crucial dans l'histoire de la médecine, préservant, traduisant, développant et diffusant les connaissances médicales de l'Antiquité grecque, romaine et indienne, tout en y ajoutant ses propres contributions.</a:t>
            </a:r>
          </a:p>
        </p:txBody>
      </p:sp>
      <p:pic>
        <p:nvPicPr>
          <p:cNvPr id="2" name="Image 1">
            <a:extLst>
              <a:ext uri="{FF2B5EF4-FFF2-40B4-BE49-F238E27FC236}">
                <a16:creationId xmlns:a16="http://schemas.microsoft.com/office/drawing/2014/main" id="{D07F11FD-4E3F-47CC-9048-E2E3BDD5FD98}"/>
              </a:ext>
            </a:extLst>
          </p:cNvPr>
          <p:cNvPicPr>
            <a:picLocks noChangeAspect="1"/>
          </p:cNvPicPr>
          <p:nvPr/>
        </p:nvPicPr>
        <p:blipFill>
          <a:blip r:embed="rId4"/>
          <a:stretch>
            <a:fillRect/>
          </a:stretch>
        </p:blipFill>
        <p:spPr>
          <a:xfrm>
            <a:off x="4067944" y="4301630"/>
            <a:ext cx="4052117" cy="2556369"/>
          </a:xfrm>
          <a:prstGeom prst="rect">
            <a:avLst/>
          </a:prstGeom>
        </p:spPr>
      </p:pic>
    </p:spTree>
  </p:cSld>
  <p:clrMapOvr>
    <a:masterClrMapping/>
  </p:clrMapOvr>
  <p:transition>
    <p:sndAc>
      <p:stSnd>
        <p:snd r:embed="rId3" name="Son enregistré"/>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ECB0DE1-C20C-4B3C-BC66-9ABDDD0C599E}"/>
              </a:ext>
            </a:extLst>
          </p:cNvPr>
          <p:cNvSpPr>
            <a:spLocks noGrp="1"/>
          </p:cNvSpPr>
          <p:nvPr>
            <p:ph idx="1"/>
          </p:nvPr>
        </p:nvSpPr>
        <p:spPr>
          <a:xfrm>
            <a:off x="0" y="260648"/>
            <a:ext cx="9144000" cy="5865515"/>
          </a:xfrm>
        </p:spPr>
        <p:txBody>
          <a:bodyPr/>
          <a:lstStyle/>
          <a:p>
            <a:pPr lvl="0" algn="just" eaLnBrk="1" hangingPunct="1"/>
            <a:r>
              <a:rPr lang="fr-FR" altLang="fr-FR" sz="2800" dirty="0">
                <a:solidFill>
                  <a:srgbClr val="000000"/>
                </a:solidFill>
                <a:latin typeface="Times New Roman" panose="02020603050405020304" pitchFamily="18" charset="0"/>
                <a:cs typeface="Times New Roman" panose="02020603050405020304" pitchFamily="18" charset="0"/>
              </a:rPr>
              <a:t>un niveau élevé de connaissances médicales car les </a:t>
            </a:r>
            <a:r>
              <a:rPr lang="fr-FR" altLang="fr-FR" sz="2800" dirty="0">
                <a:solidFill>
                  <a:srgbClr val="000000"/>
                </a:solidFill>
                <a:latin typeface="Times New Roman" panose="02020603050405020304" pitchFamily="18" charset="0"/>
                <a:cs typeface="Times New Roman" panose="02020603050405020304" pitchFamily="18" charset="0"/>
                <a:hlinkClick r:id="rId3" tooltip="Médecin">
                  <a:extLst>
                    <a:ext uri="{A12FA001-AC4F-418D-AE19-62706E023703}">
                      <ahyp:hlinkClr xmlns:ahyp="http://schemas.microsoft.com/office/drawing/2018/hyperlinkcolor" val="tx"/>
                    </a:ext>
                  </a:extLst>
                </a:hlinkClick>
              </a:rPr>
              <a:t>médecins</a:t>
            </a:r>
            <a:r>
              <a:rPr lang="fr-FR" altLang="fr-FR" sz="2800" dirty="0">
                <a:solidFill>
                  <a:srgbClr val="000000"/>
                </a:solidFill>
                <a:latin typeface="Times New Roman" panose="02020603050405020304" pitchFamily="18" charset="0"/>
                <a:cs typeface="Times New Roman" panose="02020603050405020304" pitchFamily="18" charset="0"/>
              </a:rPr>
              <a:t> musulmans ont contribué de manière significative au développement de la discipline, y compris en </a:t>
            </a:r>
            <a:r>
              <a:rPr lang="fr-FR" altLang="fr-FR" sz="2800" dirty="0">
                <a:solidFill>
                  <a:srgbClr val="000000"/>
                </a:solidFill>
                <a:latin typeface="Times New Roman" panose="02020603050405020304" pitchFamily="18" charset="0"/>
                <a:cs typeface="Times New Roman" panose="02020603050405020304" pitchFamily="18" charset="0"/>
                <a:hlinkClick r:id="rId4" tooltip="Anatomie">
                  <a:extLst>
                    <a:ext uri="{A12FA001-AC4F-418D-AE19-62706E023703}">
                      <ahyp:hlinkClr xmlns:ahyp="http://schemas.microsoft.com/office/drawing/2018/hyperlinkcolor" val="tx"/>
                    </a:ext>
                  </a:extLst>
                </a:hlinkClick>
              </a:rPr>
              <a:t>anatomie</a:t>
            </a:r>
            <a:r>
              <a:rPr lang="fr-FR" altLang="fr-FR" sz="2800" dirty="0">
                <a:solidFill>
                  <a:srgbClr val="000000"/>
                </a:solidFill>
                <a:latin typeface="Times New Roman" panose="02020603050405020304" pitchFamily="18" charset="0"/>
                <a:cs typeface="Times New Roman" panose="02020603050405020304" pitchFamily="18" charset="0"/>
              </a:rPr>
              <a:t>, </a:t>
            </a:r>
            <a:r>
              <a:rPr lang="fr-FR" altLang="fr-FR" sz="2800" dirty="0">
                <a:solidFill>
                  <a:srgbClr val="000000"/>
                </a:solidFill>
                <a:latin typeface="Times New Roman" panose="02020603050405020304" pitchFamily="18" charset="0"/>
                <a:cs typeface="Times New Roman" panose="02020603050405020304" pitchFamily="18" charset="0"/>
                <a:hlinkClick r:id="rId5" tooltip="Chirurgie">
                  <a:extLst>
                    <a:ext uri="{A12FA001-AC4F-418D-AE19-62706E023703}">
                      <ahyp:hlinkClr xmlns:ahyp="http://schemas.microsoft.com/office/drawing/2018/hyperlinkcolor" val="tx"/>
                    </a:ext>
                  </a:extLst>
                </a:hlinkClick>
              </a:rPr>
              <a:t>chirurgie</a:t>
            </a:r>
            <a:r>
              <a:rPr lang="fr-FR" altLang="fr-FR" sz="2800" dirty="0">
                <a:solidFill>
                  <a:srgbClr val="000000"/>
                </a:solidFill>
                <a:latin typeface="Times New Roman" panose="02020603050405020304" pitchFamily="18" charset="0"/>
                <a:cs typeface="Times New Roman" panose="02020603050405020304" pitchFamily="18" charset="0"/>
              </a:rPr>
              <a:t>, </a:t>
            </a:r>
            <a:r>
              <a:rPr lang="fr-FR" altLang="fr-FR" sz="2800" dirty="0">
                <a:solidFill>
                  <a:srgbClr val="000000"/>
                </a:solidFill>
                <a:latin typeface="Times New Roman" panose="02020603050405020304" pitchFamily="18" charset="0"/>
                <a:cs typeface="Times New Roman" panose="02020603050405020304" pitchFamily="18" charset="0"/>
                <a:hlinkClick r:id="rId6" tooltip="Ophtalmologie">
                  <a:extLst>
                    <a:ext uri="{A12FA001-AC4F-418D-AE19-62706E023703}">
                      <ahyp:hlinkClr xmlns:ahyp="http://schemas.microsoft.com/office/drawing/2018/hyperlinkcolor" val="tx"/>
                    </a:ext>
                  </a:extLst>
                </a:hlinkClick>
              </a:rPr>
              <a:t>ophtalmologie</a:t>
            </a:r>
            <a:r>
              <a:rPr lang="fr-FR" altLang="fr-FR" sz="2800" dirty="0">
                <a:solidFill>
                  <a:srgbClr val="000000"/>
                </a:solidFill>
                <a:latin typeface="Times New Roman" panose="02020603050405020304" pitchFamily="18" charset="0"/>
                <a:cs typeface="Times New Roman" panose="02020603050405020304" pitchFamily="18" charset="0"/>
              </a:rPr>
              <a:t>, </a:t>
            </a:r>
            <a:r>
              <a:rPr lang="fr-FR" altLang="fr-FR" sz="2800" dirty="0">
                <a:solidFill>
                  <a:srgbClr val="000000"/>
                </a:solidFill>
                <a:latin typeface="Times New Roman" panose="02020603050405020304" pitchFamily="18" charset="0"/>
                <a:cs typeface="Times New Roman" panose="02020603050405020304" pitchFamily="18" charset="0"/>
                <a:hlinkClick r:id="rId7" tooltip="Physiologie">
                  <a:extLst>
                    <a:ext uri="{A12FA001-AC4F-418D-AE19-62706E023703}">
                      <ahyp:hlinkClr xmlns:ahyp="http://schemas.microsoft.com/office/drawing/2018/hyperlinkcolor" val="tx"/>
                    </a:ext>
                  </a:extLst>
                </a:hlinkClick>
              </a:rPr>
              <a:t>physiologie</a:t>
            </a:r>
            <a:r>
              <a:rPr lang="fr-FR" altLang="fr-FR" sz="2800" dirty="0">
                <a:solidFill>
                  <a:srgbClr val="000000"/>
                </a:solidFill>
                <a:latin typeface="Times New Roman" panose="02020603050405020304" pitchFamily="18" charset="0"/>
                <a:cs typeface="Times New Roman" panose="02020603050405020304" pitchFamily="18" charset="0"/>
              </a:rPr>
              <a:t>, </a:t>
            </a:r>
            <a:r>
              <a:rPr lang="fr-FR" altLang="fr-FR" sz="2800" dirty="0">
                <a:solidFill>
                  <a:srgbClr val="000000"/>
                </a:solidFill>
                <a:latin typeface="Times New Roman" panose="02020603050405020304" pitchFamily="18" charset="0"/>
                <a:cs typeface="Times New Roman" panose="02020603050405020304" pitchFamily="18" charset="0"/>
                <a:hlinkClick r:id="rId8" tooltip="Pharmacologie">
                  <a:extLst>
                    <a:ext uri="{A12FA001-AC4F-418D-AE19-62706E023703}">
                      <ahyp:hlinkClr xmlns:ahyp="http://schemas.microsoft.com/office/drawing/2018/hyperlinkcolor" val="tx"/>
                    </a:ext>
                  </a:extLst>
                </a:hlinkClick>
              </a:rPr>
              <a:t>pharmacologie</a:t>
            </a:r>
            <a:r>
              <a:rPr lang="fr-FR" altLang="fr-FR" sz="2800" dirty="0">
                <a:solidFill>
                  <a:srgbClr val="000000"/>
                </a:solidFill>
                <a:latin typeface="Times New Roman" panose="02020603050405020304" pitchFamily="18" charset="0"/>
                <a:cs typeface="Times New Roman" panose="02020603050405020304" pitchFamily="18" charset="0"/>
              </a:rPr>
              <a:t>, et sciences pharmaceutiques. </a:t>
            </a:r>
          </a:p>
          <a:p>
            <a:pPr lvl="0" algn="just" eaLnBrk="1" hangingPunct="1"/>
            <a:endParaRPr lang="fr-FR" altLang="fr-FR" sz="2800" dirty="0">
              <a:solidFill>
                <a:srgbClr val="000000"/>
              </a:solidFill>
              <a:latin typeface="Times New Roman" panose="02020603050405020304" pitchFamily="18" charset="0"/>
              <a:cs typeface="Times New Roman" panose="02020603050405020304" pitchFamily="18" charset="0"/>
            </a:endParaRPr>
          </a:p>
          <a:p>
            <a:pPr algn="just"/>
            <a:r>
              <a:rPr lang="fr-FR" sz="2800" dirty="0">
                <a:solidFill>
                  <a:srgbClr val="000000"/>
                </a:solidFill>
                <a:latin typeface="Times New Roman" panose="02020603050405020304" pitchFamily="18" charset="0"/>
                <a:cs typeface="Times New Roman" panose="02020603050405020304" pitchFamily="18" charset="0"/>
              </a:rPr>
              <a:t>Les médecins musulmans ont mis en place certains des premiers hôpitaux qui se sont par la suite développés en Europe à la suite des croisades, en s’inspirant des hôpitaux du Moyen-Orient. </a:t>
            </a:r>
          </a:p>
          <a:p>
            <a:endParaRPr lang="fr-FR" sz="3600" dirty="0"/>
          </a:p>
        </p:txBody>
      </p:sp>
      <p:sp>
        <p:nvSpPr>
          <p:cNvPr id="4" name="Espace réservé du numéro de diapositive 3">
            <a:extLst>
              <a:ext uri="{FF2B5EF4-FFF2-40B4-BE49-F238E27FC236}">
                <a16:creationId xmlns:a16="http://schemas.microsoft.com/office/drawing/2014/main" id="{B2B7BEE3-7AD7-4C49-B459-09BACC53BCA2}"/>
              </a:ext>
            </a:extLst>
          </p:cNvPr>
          <p:cNvSpPr>
            <a:spLocks noGrp="1"/>
          </p:cNvSpPr>
          <p:nvPr>
            <p:ph type="sldNum" sz="quarter" idx="12"/>
          </p:nvPr>
        </p:nvSpPr>
        <p:spPr/>
        <p:txBody>
          <a:bodyPr/>
          <a:lstStyle/>
          <a:p>
            <a:fld id="{13D4CF50-3D03-4547-833C-FFAC23F9E116}" type="slidenum">
              <a:rPr lang="fr-FR" altLang="fr-FR" smtClean="0"/>
              <a:pPr/>
              <a:t>24</a:t>
            </a:fld>
            <a:endParaRPr lang="fr-FR" altLang="fr-FR"/>
          </a:p>
        </p:txBody>
      </p:sp>
      <p:pic>
        <p:nvPicPr>
          <p:cNvPr id="5" name="Image 4">
            <a:extLst>
              <a:ext uri="{FF2B5EF4-FFF2-40B4-BE49-F238E27FC236}">
                <a16:creationId xmlns:a16="http://schemas.microsoft.com/office/drawing/2014/main" id="{7B023D3E-0552-44A1-B07C-5E9A6848BDE8}"/>
              </a:ext>
            </a:extLst>
          </p:cNvPr>
          <p:cNvPicPr>
            <a:picLocks noChangeAspect="1"/>
          </p:cNvPicPr>
          <p:nvPr/>
        </p:nvPicPr>
        <p:blipFill>
          <a:blip r:embed="rId9"/>
          <a:stretch>
            <a:fillRect/>
          </a:stretch>
        </p:blipFill>
        <p:spPr>
          <a:xfrm>
            <a:off x="3131840" y="4385414"/>
            <a:ext cx="3707904" cy="2472586"/>
          </a:xfrm>
          <a:prstGeom prst="rect">
            <a:avLst/>
          </a:prstGeom>
        </p:spPr>
      </p:pic>
    </p:spTree>
    <p:extLst>
      <p:ext uri="{BB962C8B-B14F-4D97-AF65-F5344CB8AC3E}">
        <p14:creationId xmlns:p14="http://schemas.microsoft.com/office/powerpoint/2010/main" val="2231857174"/>
      </p:ext>
    </p:extLst>
  </p:cSld>
  <p:clrMapOvr>
    <a:masterClrMapping/>
  </p:clrMapOvr>
  <p:transition>
    <p:sndAc>
      <p:stSnd>
        <p:snd r:embed="rId2" name="Son enregistré"/>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50C60A6-2BBD-4AD4-B092-57448C98C6A0}"/>
              </a:ext>
            </a:extLst>
          </p:cNvPr>
          <p:cNvSpPr>
            <a:spLocks noGrp="1"/>
          </p:cNvSpPr>
          <p:nvPr>
            <p:ph idx="1"/>
          </p:nvPr>
        </p:nvSpPr>
        <p:spPr>
          <a:xfrm>
            <a:off x="179512" y="136525"/>
            <a:ext cx="8784976" cy="6584949"/>
          </a:xfrm>
        </p:spPr>
        <p:txBody>
          <a:bodyPr/>
          <a:lstStyle/>
          <a:p>
            <a:pPr marL="0" indent="0" algn="ctr">
              <a:lnSpc>
                <a:spcPct val="150000"/>
              </a:lnSpc>
              <a:buNone/>
            </a:pPr>
            <a:r>
              <a:rPr lang="fr-FR" sz="2400" b="1" u="sng" dirty="0">
                <a:solidFill>
                  <a:schemeClr val="accent6"/>
                </a:solidFill>
                <a:latin typeface="Times New Roman" panose="02020603050405020304" pitchFamily="18" charset="0"/>
                <a:cs typeface="Times New Roman" panose="02020603050405020304" pitchFamily="18" charset="0"/>
              </a:rPr>
              <a:t>principales caractéristiques de la médecine arabo musulmane :</a:t>
            </a:r>
          </a:p>
          <a:p>
            <a:pPr>
              <a:lnSpc>
                <a:spcPct val="150000"/>
              </a:lnSpc>
            </a:pPr>
            <a:r>
              <a:rPr lang="fr-FR" sz="2400" b="1" dirty="0">
                <a:latin typeface="Times New Roman" panose="02020603050405020304" pitchFamily="18" charset="0"/>
                <a:cs typeface="Times New Roman" panose="02020603050405020304" pitchFamily="18" charset="0"/>
              </a:rPr>
              <a:t>Préservation et Traduction des Textes Anciens :</a:t>
            </a:r>
            <a:r>
              <a:rPr lang="fr-FR" sz="2400" dirty="0">
                <a:latin typeface="Times New Roman" panose="02020603050405020304" pitchFamily="18" charset="0"/>
                <a:cs typeface="Times New Roman" panose="02020603050405020304" pitchFamily="18" charset="0"/>
              </a:rPr>
              <a:t> Un effort massif de traduction a été entrepris</a:t>
            </a:r>
          </a:p>
          <a:p>
            <a:pPr>
              <a:lnSpc>
                <a:spcPct val="150000"/>
              </a:lnSpc>
            </a:pPr>
            <a:endParaRPr lang="fr-FR" sz="1100" dirty="0">
              <a:latin typeface="Times New Roman" panose="02020603050405020304" pitchFamily="18" charset="0"/>
              <a:cs typeface="Times New Roman" panose="02020603050405020304" pitchFamily="18" charset="0"/>
            </a:endParaRPr>
          </a:p>
          <a:p>
            <a:pPr>
              <a:lnSpc>
                <a:spcPct val="150000"/>
              </a:lnSpc>
            </a:pPr>
            <a:r>
              <a:rPr lang="fr-FR" sz="2400" b="1" dirty="0">
                <a:latin typeface="Times New Roman" panose="02020603050405020304" pitchFamily="18" charset="0"/>
                <a:cs typeface="Times New Roman" panose="02020603050405020304" pitchFamily="18" charset="0"/>
              </a:rPr>
              <a:t>Développement de Nouvelles Connaissances et Théories :</a:t>
            </a:r>
            <a:r>
              <a:rPr lang="fr-FR" sz="2400" dirty="0">
                <a:latin typeface="Times New Roman" panose="02020603050405020304" pitchFamily="18" charset="0"/>
                <a:cs typeface="Times New Roman" panose="02020603050405020304" pitchFamily="18" charset="0"/>
              </a:rPr>
              <a:t> Les médecins du monde musulman n'ont pas seulement traduit, mais ont également critiqué, commenté et développé les théories médicales existantes</a:t>
            </a:r>
          </a:p>
          <a:p>
            <a:pPr>
              <a:lnSpc>
                <a:spcPct val="150000"/>
              </a:lnSpc>
            </a:pPr>
            <a:r>
              <a:rPr lang="fr-FR" sz="2400" b="1" dirty="0">
                <a:latin typeface="Times New Roman" panose="02020603050405020304" pitchFamily="18" charset="0"/>
                <a:cs typeface="Times New Roman" panose="02020603050405020304" pitchFamily="18" charset="0"/>
              </a:rPr>
              <a:t>Importance de l'Observation Clinique et de l'Expérimentation</a:t>
            </a:r>
          </a:p>
          <a:p>
            <a:pPr>
              <a:lnSpc>
                <a:spcPct val="150000"/>
              </a:lnSpc>
            </a:pPr>
            <a:r>
              <a:rPr lang="fr-FR" sz="2400" b="1" dirty="0">
                <a:latin typeface="Times New Roman" panose="02020603050405020304" pitchFamily="18" charset="0"/>
                <a:cs typeface="Times New Roman" panose="02020603050405020304" pitchFamily="18" charset="0"/>
              </a:rPr>
              <a:t>Établissement d'Hôpitaux (</a:t>
            </a:r>
            <a:r>
              <a:rPr lang="fr-FR" sz="2400" b="1" dirty="0" err="1">
                <a:latin typeface="Times New Roman" panose="02020603050405020304" pitchFamily="18" charset="0"/>
                <a:cs typeface="Times New Roman" panose="02020603050405020304" pitchFamily="18" charset="0"/>
              </a:rPr>
              <a:t>Bimaristans</a:t>
            </a:r>
            <a:r>
              <a:rPr lang="fr-FR" sz="2400" b="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 Le monde musulman a développé un système hospitalier sophistiqué et bien organisé</a:t>
            </a:r>
          </a:p>
        </p:txBody>
      </p:sp>
      <p:sp>
        <p:nvSpPr>
          <p:cNvPr id="4" name="Espace réservé du numéro de diapositive 3">
            <a:extLst>
              <a:ext uri="{FF2B5EF4-FFF2-40B4-BE49-F238E27FC236}">
                <a16:creationId xmlns:a16="http://schemas.microsoft.com/office/drawing/2014/main" id="{4C4F3AE9-E144-432A-9DF2-E4B5600F304A}"/>
              </a:ext>
            </a:extLst>
          </p:cNvPr>
          <p:cNvSpPr>
            <a:spLocks noGrp="1"/>
          </p:cNvSpPr>
          <p:nvPr>
            <p:ph type="sldNum" sz="quarter" idx="12"/>
          </p:nvPr>
        </p:nvSpPr>
        <p:spPr/>
        <p:txBody>
          <a:bodyPr/>
          <a:lstStyle/>
          <a:p>
            <a:fld id="{13D4CF50-3D03-4547-833C-FFAC23F9E116}" type="slidenum">
              <a:rPr lang="fr-FR" altLang="fr-FR" smtClean="0"/>
              <a:pPr/>
              <a:t>25</a:t>
            </a:fld>
            <a:endParaRPr lang="fr-FR" altLang="fr-FR"/>
          </a:p>
        </p:txBody>
      </p:sp>
    </p:spTree>
    <p:extLst>
      <p:ext uri="{BB962C8B-B14F-4D97-AF65-F5344CB8AC3E}">
        <p14:creationId xmlns:p14="http://schemas.microsoft.com/office/powerpoint/2010/main" val="1869583731"/>
      </p:ext>
    </p:extLst>
  </p:cSld>
  <p:clrMapOvr>
    <a:masterClrMapping/>
  </p:clrMapOvr>
  <p:transition>
    <p:sndAc>
      <p:stSnd>
        <p:snd r:embed="rId2" name="Son enregistré"/>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93275E3-2811-43CF-B3B1-17C100C91C4E}"/>
              </a:ext>
            </a:extLst>
          </p:cNvPr>
          <p:cNvSpPr>
            <a:spLocks noGrp="1"/>
          </p:cNvSpPr>
          <p:nvPr>
            <p:ph idx="1"/>
          </p:nvPr>
        </p:nvSpPr>
        <p:spPr>
          <a:xfrm>
            <a:off x="107504" y="136526"/>
            <a:ext cx="8856984" cy="6460826"/>
          </a:xfrm>
        </p:spPr>
        <p:txBody>
          <a:bodyPr/>
          <a:lstStyle/>
          <a:p>
            <a:pPr lvl="0"/>
            <a:r>
              <a:rPr lang="fr-FR" sz="2400" b="1" dirty="0">
                <a:solidFill>
                  <a:srgbClr val="000000"/>
                </a:solidFill>
                <a:latin typeface="Times New Roman" panose="02020603050405020304" pitchFamily="18" charset="0"/>
                <a:cs typeface="Times New Roman" panose="02020603050405020304" pitchFamily="18" charset="0"/>
              </a:rPr>
              <a:t>Avancées en Pharmacologie :</a:t>
            </a:r>
            <a:r>
              <a:rPr lang="fr-FR" sz="2400" dirty="0">
                <a:solidFill>
                  <a:srgbClr val="000000"/>
                </a:solidFill>
                <a:latin typeface="Times New Roman" panose="02020603050405020304" pitchFamily="18" charset="0"/>
                <a:cs typeface="Times New Roman" panose="02020603050405020304" pitchFamily="18" charset="0"/>
              </a:rPr>
              <a:t> Les médecins et les pharmaciens musulmans ont considérablement élargi la pharmacopée, en utilisant un grand nombre de plantes médicinales, de minéraux et de substances animales. Ils ont développé des méthodes précises pour la préparation des médicaments (sirops, élixirs, onguents) et ont établi les premières pharmacies (</a:t>
            </a:r>
            <a:r>
              <a:rPr lang="fr-FR" sz="2400" dirty="0" err="1">
                <a:solidFill>
                  <a:srgbClr val="000000"/>
                </a:solidFill>
                <a:latin typeface="Times New Roman" panose="02020603050405020304" pitchFamily="18" charset="0"/>
                <a:cs typeface="Times New Roman" panose="02020603050405020304" pitchFamily="18" charset="0"/>
              </a:rPr>
              <a:t>sayadila</a:t>
            </a:r>
            <a:r>
              <a:rPr lang="fr-FR" sz="2400" dirty="0">
                <a:solidFill>
                  <a:srgbClr val="000000"/>
                </a:solidFill>
                <a:latin typeface="Times New Roman" panose="02020603050405020304" pitchFamily="18" charset="0"/>
                <a:cs typeface="Times New Roman" panose="02020603050405020304" pitchFamily="18" charset="0"/>
              </a:rPr>
              <a:t>) en tant qu'établissements indépendants.</a:t>
            </a:r>
          </a:p>
          <a:p>
            <a:pPr lvl="0"/>
            <a:r>
              <a:rPr lang="fr-FR" sz="2400" dirty="0">
                <a:solidFill>
                  <a:srgbClr val="000000"/>
                </a:solidFill>
                <a:latin typeface="Times New Roman" panose="02020603050405020304" pitchFamily="18" charset="0"/>
                <a:cs typeface="Times New Roman" panose="02020603050405020304" pitchFamily="18" charset="0"/>
              </a:rPr>
              <a:t>l’ouverture de la première officine pharmaceutique à Bagdad (754), </a:t>
            </a:r>
          </a:p>
          <a:p>
            <a:pPr lvl="0"/>
            <a:endParaRPr lang="fr-FR" sz="2400" dirty="0">
              <a:solidFill>
                <a:srgbClr val="000000"/>
              </a:solidFill>
              <a:latin typeface="Times New Roman" panose="02020603050405020304" pitchFamily="18" charset="0"/>
              <a:cs typeface="Times New Roman" panose="02020603050405020304" pitchFamily="18" charset="0"/>
            </a:endParaRPr>
          </a:p>
          <a:p>
            <a:pPr lvl="0"/>
            <a:r>
              <a:rPr lang="fr-FR" sz="2400" b="1" dirty="0">
                <a:solidFill>
                  <a:srgbClr val="000000"/>
                </a:solidFill>
                <a:latin typeface="Times New Roman" panose="02020603050405020304" pitchFamily="18" charset="0"/>
                <a:cs typeface="Times New Roman" panose="02020603050405020304" pitchFamily="18" charset="0"/>
              </a:rPr>
              <a:t>Progrès en Chirurgie :</a:t>
            </a:r>
            <a:r>
              <a:rPr lang="fr-FR" sz="2400" dirty="0">
                <a:solidFill>
                  <a:srgbClr val="000000"/>
                </a:solidFill>
                <a:latin typeface="Times New Roman" panose="02020603050405020304" pitchFamily="18" charset="0"/>
                <a:cs typeface="Times New Roman" panose="02020603050405020304" pitchFamily="18" charset="0"/>
              </a:rPr>
              <a:t> Des chirurgiens comme Al-</a:t>
            </a:r>
            <a:r>
              <a:rPr lang="fr-FR" sz="2400" dirty="0" err="1">
                <a:solidFill>
                  <a:srgbClr val="000000"/>
                </a:solidFill>
                <a:latin typeface="Times New Roman" panose="02020603050405020304" pitchFamily="18" charset="0"/>
                <a:cs typeface="Times New Roman" panose="02020603050405020304" pitchFamily="18" charset="0"/>
              </a:rPr>
              <a:t>Zahrawi</a:t>
            </a:r>
            <a:r>
              <a:rPr lang="fr-FR" sz="2400" dirty="0">
                <a:solidFill>
                  <a:srgbClr val="000000"/>
                </a:solidFill>
                <a:latin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cs typeface="Times New Roman" panose="02020603050405020304" pitchFamily="18" charset="0"/>
              </a:rPr>
              <a:t>Abulcasis</a:t>
            </a:r>
            <a:r>
              <a:rPr lang="fr-FR" sz="2400" dirty="0">
                <a:solidFill>
                  <a:srgbClr val="000000"/>
                </a:solidFill>
                <a:latin typeface="Times New Roman" panose="02020603050405020304" pitchFamily="18" charset="0"/>
                <a:cs typeface="Times New Roman" panose="02020603050405020304" pitchFamily="18" charset="0"/>
              </a:rPr>
              <a:t>) ont réalisé des avancées significatives dans la chirurgie. Son ouvrage "Al-</a:t>
            </a:r>
            <a:r>
              <a:rPr lang="fr-FR" sz="2400" dirty="0" err="1">
                <a:solidFill>
                  <a:srgbClr val="000000"/>
                </a:solidFill>
                <a:latin typeface="Times New Roman" panose="02020603050405020304" pitchFamily="18" charset="0"/>
                <a:cs typeface="Times New Roman" panose="02020603050405020304" pitchFamily="18" charset="0"/>
              </a:rPr>
              <a:t>Tasrif</a:t>
            </a:r>
            <a:r>
              <a:rPr lang="fr-FR" sz="2400" dirty="0">
                <a:solidFill>
                  <a:srgbClr val="000000"/>
                </a:solidFill>
                <a:latin typeface="Times New Roman" panose="02020603050405020304" pitchFamily="18" charset="0"/>
                <a:cs typeface="Times New Roman" panose="02020603050405020304" pitchFamily="18" charset="0"/>
              </a:rPr>
              <a:t>" est une encyclopédie chirurgicale illustrée décrivant de nombreux instruments chirurgicaux (dont certains de sa propre invention) et des procédures complexes, y compris la cautérisation, l'extraction de calculs et la chirurgie des yeux.</a:t>
            </a:r>
          </a:p>
          <a:p>
            <a:pPr lvl="0"/>
            <a:r>
              <a:rPr lang="fr-FR" sz="2400" dirty="0">
                <a:solidFill>
                  <a:srgbClr val="000000"/>
                </a:solidFill>
                <a:latin typeface="Times New Roman" panose="02020603050405020304" pitchFamily="18" charset="0"/>
                <a:cs typeface="Times New Roman" panose="02020603050405020304" pitchFamily="18" charset="0"/>
              </a:rPr>
              <a:t> l'invention de la seringue à injection par Ammar ibn Ali al-</a:t>
            </a:r>
            <a:r>
              <a:rPr lang="fr-FR" sz="2400" dirty="0" err="1">
                <a:solidFill>
                  <a:srgbClr val="000000"/>
                </a:solidFill>
                <a:latin typeface="Times New Roman" panose="02020603050405020304" pitchFamily="18" charset="0"/>
                <a:cs typeface="Times New Roman" panose="02020603050405020304" pitchFamily="18" charset="0"/>
              </a:rPr>
              <a:t>Mawsili</a:t>
            </a:r>
            <a:r>
              <a:rPr lang="fr-FR" sz="2400" dirty="0">
                <a:solidFill>
                  <a:srgbClr val="000000"/>
                </a:solidFill>
                <a:latin typeface="Times New Roman" panose="02020603050405020304" pitchFamily="18" charset="0"/>
                <a:cs typeface="Times New Roman" panose="02020603050405020304" pitchFamily="18" charset="0"/>
              </a:rPr>
              <a:t> au IXe siècle en Irak, </a:t>
            </a:r>
          </a:p>
          <a:p>
            <a:endParaRPr lang="fr-FR" sz="4000" dirty="0">
              <a:latin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3EE695A9-029F-463B-B175-95E0F9DDCA7F}"/>
              </a:ext>
            </a:extLst>
          </p:cNvPr>
          <p:cNvSpPr>
            <a:spLocks noGrp="1"/>
          </p:cNvSpPr>
          <p:nvPr>
            <p:ph type="sldNum" sz="quarter" idx="12"/>
          </p:nvPr>
        </p:nvSpPr>
        <p:spPr/>
        <p:txBody>
          <a:bodyPr/>
          <a:lstStyle/>
          <a:p>
            <a:fld id="{13D4CF50-3D03-4547-833C-FFAC23F9E116}" type="slidenum">
              <a:rPr lang="fr-FR" altLang="fr-FR" smtClean="0"/>
              <a:pPr/>
              <a:t>26</a:t>
            </a:fld>
            <a:endParaRPr lang="fr-FR" altLang="fr-FR"/>
          </a:p>
        </p:txBody>
      </p:sp>
    </p:spTree>
    <p:extLst>
      <p:ext uri="{BB962C8B-B14F-4D97-AF65-F5344CB8AC3E}">
        <p14:creationId xmlns:p14="http://schemas.microsoft.com/office/powerpoint/2010/main" val="1438525593"/>
      </p:ext>
    </p:extLst>
  </p:cSld>
  <p:clrMapOvr>
    <a:masterClrMapping/>
  </p:clrMapOvr>
  <p:transition>
    <p:sndAc>
      <p:stSnd>
        <p:snd r:embed="rId2" name="Son enregistré"/>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0CC8CA8-44F8-4F0C-9712-8D098947B385}"/>
              </a:ext>
            </a:extLst>
          </p:cNvPr>
          <p:cNvSpPr>
            <a:spLocks noGrp="1"/>
          </p:cNvSpPr>
          <p:nvPr>
            <p:ph idx="1"/>
          </p:nvPr>
        </p:nvSpPr>
        <p:spPr>
          <a:xfrm>
            <a:off x="0" y="136525"/>
            <a:ext cx="9036496" cy="6584949"/>
          </a:xfrm>
        </p:spPr>
        <p:txBody>
          <a:bodyPr/>
          <a:lstStyle/>
          <a:p>
            <a:r>
              <a:rPr lang="fr-FR" sz="2400" b="1" dirty="0">
                <a:latin typeface="Times New Roman" panose="02020603050405020304" pitchFamily="18" charset="0"/>
                <a:cs typeface="Times New Roman" panose="02020603050405020304" pitchFamily="18" charset="0"/>
              </a:rPr>
              <a:t>Ophtalmologie :</a:t>
            </a:r>
            <a:r>
              <a:rPr lang="fr-FR" sz="2400" dirty="0">
                <a:latin typeface="Times New Roman" panose="02020603050405020304" pitchFamily="18" charset="0"/>
                <a:cs typeface="Times New Roman" panose="02020603050405020304" pitchFamily="18" charset="0"/>
              </a:rPr>
              <a:t> La médecine arabo-musulmane a particulièrement excellé dans le domaine de l'ophtalmologie. Des médecins comme Ali ibn Isa al-</a:t>
            </a:r>
            <a:r>
              <a:rPr lang="fr-FR" sz="2400" dirty="0" err="1">
                <a:latin typeface="Times New Roman" panose="02020603050405020304" pitchFamily="18" charset="0"/>
                <a:cs typeface="Times New Roman" panose="02020603050405020304" pitchFamily="18" charset="0"/>
              </a:rPr>
              <a:t>Kahhal</a:t>
            </a:r>
            <a:r>
              <a:rPr lang="fr-FR" sz="2400" dirty="0">
                <a:latin typeface="Times New Roman" panose="02020603050405020304" pitchFamily="18" charset="0"/>
                <a:cs typeface="Times New Roman" panose="02020603050405020304" pitchFamily="18" charset="0"/>
              </a:rPr>
              <a:t> ont écrit des traités détaillés sur les maladies des yeux et leurs traitements.</a:t>
            </a:r>
          </a:p>
          <a:p>
            <a:endParaRPr lang="fr-FR" sz="20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Hygiène et Santé Publique :</a:t>
            </a:r>
            <a:r>
              <a:rPr lang="fr-FR" sz="2400" dirty="0">
                <a:latin typeface="Times New Roman" panose="02020603050405020304" pitchFamily="18" charset="0"/>
                <a:cs typeface="Times New Roman" panose="02020603050405020304" pitchFamily="18" charset="0"/>
              </a:rPr>
              <a:t> L'Islam mettait l'accent sur la propreté et l'hygiène. Les villes musulmanes étaient souvent dotées de systèmes d'approvisionnement en eau et d'égouts plus avancés que ceux de l'Europe de l'époque. Des mesures de santé publique étaient parfois mises en place pour prévenir la propagation des maladies.</a:t>
            </a:r>
          </a:p>
          <a:p>
            <a:endParaRPr lang="fr-FR" sz="20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Transmission du Savoir à l'Europe :</a:t>
            </a:r>
            <a:r>
              <a:rPr lang="fr-FR" sz="2400" dirty="0">
                <a:latin typeface="Times New Roman" panose="02020603050405020304" pitchFamily="18" charset="0"/>
                <a:cs typeface="Times New Roman" panose="02020603050405020304" pitchFamily="18" charset="0"/>
              </a:rPr>
              <a:t> Au fil du temps, les connaissances médicales développées dans le monde musulman ont été traduites en latin et ont joué un rôle essentiel dans la renaissance de la médecine en Europe à partir du XIe siècle. Les œuvres d'Avicenne (Ibn Sina) et de Rhazès, en particulier, sont devenues des textes de référence dans les universités européennes pendant des siècles</a:t>
            </a:r>
          </a:p>
          <a:p>
            <a:endParaRPr lang="fr-FR" sz="2400" dirty="0">
              <a:latin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2EF9DA63-F582-4485-809B-76F21552C7FF}"/>
              </a:ext>
            </a:extLst>
          </p:cNvPr>
          <p:cNvSpPr>
            <a:spLocks noGrp="1"/>
          </p:cNvSpPr>
          <p:nvPr>
            <p:ph type="sldNum" sz="quarter" idx="12"/>
          </p:nvPr>
        </p:nvSpPr>
        <p:spPr/>
        <p:txBody>
          <a:bodyPr/>
          <a:lstStyle/>
          <a:p>
            <a:fld id="{13D4CF50-3D03-4547-833C-FFAC23F9E116}" type="slidenum">
              <a:rPr lang="fr-FR" altLang="fr-FR" smtClean="0"/>
              <a:pPr/>
              <a:t>27</a:t>
            </a:fld>
            <a:endParaRPr lang="fr-FR" altLang="fr-FR"/>
          </a:p>
        </p:txBody>
      </p:sp>
    </p:spTree>
    <p:extLst>
      <p:ext uri="{BB962C8B-B14F-4D97-AF65-F5344CB8AC3E}">
        <p14:creationId xmlns:p14="http://schemas.microsoft.com/office/powerpoint/2010/main" val="3888368645"/>
      </p:ext>
    </p:extLst>
  </p:cSld>
  <p:clrMapOvr>
    <a:masterClrMapping/>
  </p:clrMapOvr>
  <p:transition>
    <p:sndAc>
      <p:stSnd>
        <p:snd r:embed="rId2" name="Son enregistré"/>
      </p:stSnd>
    </p:sndAc>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728E66-AA79-403E-AB39-FBA536D677F9}"/>
              </a:ext>
            </a:extLst>
          </p:cNvPr>
          <p:cNvSpPr>
            <a:spLocks noGrp="1"/>
          </p:cNvSpPr>
          <p:nvPr>
            <p:ph type="title"/>
          </p:nvPr>
        </p:nvSpPr>
        <p:spPr>
          <a:xfrm>
            <a:off x="421392" y="97755"/>
            <a:ext cx="8229600" cy="634082"/>
          </a:xfrm>
        </p:spPr>
        <p:txBody>
          <a:bodyPr/>
          <a:lstStyle/>
          <a:p>
            <a:r>
              <a:rPr lang="fr-FR" sz="2400" b="1" u="sng" dirty="0"/>
              <a:t>Figures Médicales Clés :</a:t>
            </a:r>
          </a:p>
        </p:txBody>
      </p:sp>
      <p:sp>
        <p:nvSpPr>
          <p:cNvPr id="3" name="Espace réservé du contenu 2">
            <a:extLst>
              <a:ext uri="{FF2B5EF4-FFF2-40B4-BE49-F238E27FC236}">
                <a16:creationId xmlns:a16="http://schemas.microsoft.com/office/drawing/2014/main" id="{0A3DA76F-FC19-4568-865D-DE43E51ADF91}"/>
              </a:ext>
            </a:extLst>
          </p:cNvPr>
          <p:cNvSpPr>
            <a:spLocks noGrp="1"/>
          </p:cNvSpPr>
          <p:nvPr>
            <p:ph idx="1"/>
          </p:nvPr>
        </p:nvSpPr>
        <p:spPr>
          <a:xfrm>
            <a:off x="133224" y="980728"/>
            <a:ext cx="8805936" cy="3922713"/>
          </a:xfrm>
        </p:spPr>
        <p:txBody>
          <a:bodyPr/>
          <a:lstStyle/>
          <a:p>
            <a:pPr algn="just" eaLnBrk="1" hangingPunct="1"/>
            <a:r>
              <a:rPr lang="fr-FR" altLang="fr-FR" sz="2400" b="1" dirty="0" err="1">
                <a:latin typeface="Times New Roman" panose="02020603050405020304" pitchFamily="18" charset="0"/>
                <a:cs typeface="Times New Roman" panose="02020603050405020304" pitchFamily="18" charset="0"/>
              </a:rPr>
              <a:t>Rhazes</a:t>
            </a:r>
            <a:r>
              <a:rPr lang="fr-FR" altLang="fr-FR" sz="2400" dirty="0">
                <a:latin typeface="Times New Roman" panose="02020603050405020304" pitchFamily="18" charset="0"/>
                <a:cs typeface="Times New Roman" panose="02020603050405020304" pitchFamily="18" charset="0"/>
              </a:rPr>
              <a:t>: Abou </a:t>
            </a:r>
            <a:r>
              <a:rPr lang="fr-FR" altLang="fr-FR" sz="2400" dirty="0" err="1">
                <a:latin typeface="Times New Roman" panose="02020603050405020304" pitchFamily="18" charset="0"/>
                <a:cs typeface="Times New Roman" panose="02020603050405020304" pitchFamily="18" charset="0"/>
              </a:rPr>
              <a:t>baker</a:t>
            </a:r>
            <a:r>
              <a:rPr lang="fr-FR" altLang="fr-FR" sz="2400" dirty="0">
                <a:latin typeface="Times New Roman" panose="02020603050405020304" pitchFamily="18" charset="0"/>
                <a:cs typeface="Times New Roman" panose="02020603050405020304" pitchFamily="18" charset="0"/>
              </a:rPr>
              <a:t> </a:t>
            </a:r>
            <a:r>
              <a:rPr lang="fr-FR" altLang="fr-FR" sz="2400" dirty="0" err="1">
                <a:latin typeface="Times New Roman" panose="02020603050405020304" pitchFamily="18" charset="0"/>
                <a:cs typeface="Times New Roman" panose="02020603050405020304" pitchFamily="18" charset="0"/>
              </a:rPr>
              <a:t>mohamed</a:t>
            </a:r>
            <a:r>
              <a:rPr lang="fr-FR" altLang="fr-FR" sz="2400" dirty="0">
                <a:latin typeface="Times New Roman" panose="02020603050405020304" pitchFamily="18" charset="0"/>
                <a:cs typeface="Times New Roman" panose="02020603050405020304" pitchFamily="18" charset="0"/>
              </a:rPr>
              <a:t> ibn </a:t>
            </a:r>
            <a:r>
              <a:rPr lang="fr-FR" altLang="fr-FR" sz="2400" dirty="0" err="1">
                <a:latin typeface="Times New Roman" panose="02020603050405020304" pitchFamily="18" charset="0"/>
                <a:cs typeface="Times New Roman" panose="02020603050405020304" pitchFamily="18" charset="0"/>
              </a:rPr>
              <a:t>zakaria</a:t>
            </a:r>
            <a:r>
              <a:rPr lang="fr-FR" altLang="fr-FR" sz="2400" dirty="0">
                <a:latin typeface="Times New Roman" panose="02020603050405020304" pitchFamily="18" charset="0"/>
                <a:cs typeface="Times New Roman" panose="02020603050405020304" pitchFamily="18" charset="0"/>
              </a:rPr>
              <a:t> Al </a:t>
            </a:r>
            <a:r>
              <a:rPr lang="fr-FR" altLang="fr-FR" sz="2400" dirty="0" err="1">
                <a:latin typeface="Times New Roman" panose="02020603050405020304" pitchFamily="18" charset="0"/>
                <a:cs typeface="Times New Roman" panose="02020603050405020304" pitchFamily="18" charset="0"/>
              </a:rPr>
              <a:t>Râzi</a:t>
            </a:r>
            <a:r>
              <a:rPr lang="fr-FR" altLang="fr-FR" sz="2400" dirty="0">
                <a:latin typeface="Times New Roman" panose="02020603050405020304" pitchFamily="18" charset="0"/>
                <a:cs typeface="Times New Roman" panose="02020603050405020304" pitchFamily="18" charset="0"/>
              </a:rPr>
              <a:t> (860- 925), le premier médecin à utiliser systématiquement l'alcool dans sa pratique médicale.</a:t>
            </a:r>
          </a:p>
          <a:p>
            <a:pPr algn="just" eaLnBrk="1" hangingPunct="1">
              <a:buFontTx/>
              <a:buNone/>
            </a:pPr>
            <a:endParaRPr lang="fr-FR" altLang="fr-FR" sz="2400" dirty="0">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Char char="Ø"/>
            </a:pPr>
            <a:r>
              <a:rPr lang="fr-FR" altLang="fr-FR" sz="2400" dirty="0">
                <a:latin typeface="Times New Roman" panose="02020603050405020304" pitchFamily="18" charset="0"/>
                <a:cs typeface="Times New Roman" panose="02020603050405020304" pitchFamily="18" charset="0"/>
              </a:rPr>
              <a:t>Auteur d’une encyclopédie médicale en 20 volumes, grand traité de médecine. Le </a:t>
            </a:r>
            <a:r>
              <a:rPr lang="fr-FR" altLang="fr-FR" sz="2400" dirty="0" err="1">
                <a:latin typeface="Times New Roman" panose="02020603050405020304" pitchFamily="18" charset="0"/>
                <a:cs typeface="Times New Roman" panose="02020603050405020304" pitchFamily="18" charset="0"/>
              </a:rPr>
              <a:t>Kitab</a:t>
            </a:r>
            <a:r>
              <a:rPr lang="fr-FR" altLang="fr-FR" sz="2400" dirty="0">
                <a:latin typeface="Times New Roman" panose="02020603050405020304" pitchFamily="18" charset="0"/>
                <a:cs typeface="Times New Roman" panose="02020603050405020304" pitchFamily="18" charset="0"/>
              </a:rPr>
              <a:t> </a:t>
            </a:r>
            <a:r>
              <a:rPr lang="fr-FR" altLang="fr-FR" sz="2400" u="sng" dirty="0">
                <a:latin typeface="Times New Roman" panose="02020603050405020304" pitchFamily="18" charset="0"/>
                <a:cs typeface="Times New Roman" panose="02020603050405020304" pitchFamily="18" charset="0"/>
              </a:rPr>
              <a:t>al-</a:t>
            </a:r>
            <a:r>
              <a:rPr lang="fr-FR" altLang="fr-FR" sz="2400" u="sng" dirty="0" err="1">
                <a:latin typeface="Times New Roman" panose="02020603050405020304" pitchFamily="18" charset="0"/>
                <a:cs typeface="Times New Roman" panose="02020603050405020304" pitchFamily="18" charset="0"/>
              </a:rPr>
              <a:t>Hawi</a:t>
            </a:r>
            <a:r>
              <a:rPr lang="fr-FR" altLang="fr-FR" sz="2400" u="sng" dirty="0">
                <a:latin typeface="Times New Roman" panose="02020603050405020304" pitchFamily="18" charset="0"/>
                <a:cs typeface="Times New Roman" panose="02020603050405020304" pitchFamily="18" charset="0"/>
              </a:rPr>
              <a:t> fi al-</a:t>
            </a:r>
            <a:r>
              <a:rPr lang="fr-FR" altLang="fr-FR" sz="2400" u="sng" dirty="0" err="1">
                <a:latin typeface="Times New Roman" panose="02020603050405020304" pitchFamily="18" charset="0"/>
                <a:cs typeface="Times New Roman" panose="02020603050405020304" pitchFamily="18" charset="0"/>
              </a:rPr>
              <a:t>Tibb</a:t>
            </a:r>
            <a:r>
              <a:rPr lang="fr-FR" altLang="fr-FR" sz="2400" u="sng" dirty="0">
                <a:latin typeface="Times New Roman" panose="02020603050405020304" pitchFamily="18" charset="0"/>
                <a:cs typeface="Times New Roman" panose="02020603050405020304" pitchFamily="18" charset="0"/>
              </a:rPr>
              <a:t> </a:t>
            </a:r>
            <a:r>
              <a:rPr lang="fr-FR" altLang="fr-FR" sz="2400" dirty="0">
                <a:latin typeface="Times New Roman" panose="02020603050405020304" pitchFamily="18" charset="0"/>
                <a:cs typeface="Times New Roman" panose="02020603050405020304" pitchFamily="18" charset="0"/>
              </a:rPr>
              <a:t>(ou Liber </a:t>
            </a:r>
            <a:r>
              <a:rPr lang="fr-FR" altLang="fr-FR" sz="2400" dirty="0" err="1">
                <a:latin typeface="Times New Roman" panose="02020603050405020304" pitchFamily="18" charset="0"/>
                <a:cs typeface="Times New Roman" panose="02020603050405020304" pitchFamily="18" charset="0"/>
              </a:rPr>
              <a:t>Continens</a:t>
            </a:r>
            <a:r>
              <a:rPr lang="fr-FR" altLang="fr-FR" sz="2400" dirty="0">
                <a:latin typeface="Times New Roman" panose="02020603050405020304" pitchFamily="18" charset="0"/>
                <a:cs typeface="Times New Roman" panose="02020603050405020304" pitchFamily="18" charset="0"/>
              </a:rPr>
              <a:t> )</a:t>
            </a:r>
          </a:p>
          <a:p>
            <a:pPr algn="just" eaLnBrk="1" hangingPunct="1">
              <a:buFont typeface="Wingdings" panose="05000000000000000000" pitchFamily="2" charset="2"/>
              <a:buNone/>
            </a:pPr>
            <a:endParaRPr lang="fr-FR" altLang="fr-FR" sz="2400" dirty="0">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Char char="Ø"/>
            </a:pPr>
            <a:r>
              <a:rPr lang="fr-FR" altLang="fr-FR" sz="2400" dirty="0">
                <a:latin typeface="Times New Roman" panose="02020603050405020304" pitchFamily="18" charset="0"/>
                <a:cs typeface="Times New Roman" panose="02020603050405020304" pitchFamily="18" charset="0"/>
              </a:rPr>
              <a:t> Le </a:t>
            </a:r>
            <a:r>
              <a:rPr lang="fr-FR" altLang="fr-FR" sz="2400" dirty="0" err="1">
                <a:latin typeface="Times New Roman" panose="02020603050405020304" pitchFamily="18" charset="0"/>
                <a:cs typeface="Times New Roman" panose="02020603050405020304" pitchFamily="18" charset="0"/>
              </a:rPr>
              <a:t>Kitab</a:t>
            </a:r>
            <a:r>
              <a:rPr lang="fr-FR" altLang="fr-FR" sz="2400" dirty="0">
                <a:latin typeface="Times New Roman" panose="02020603050405020304" pitchFamily="18" charset="0"/>
                <a:cs typeface="Times New Roman" panose="02020603050405020304" pitchFamily="18" charset="0"/>
              </a:rPr>
              <a:t> </a:t>
            </a:r>
            <a:r>
              <a:rPr lang="fr-FR" altLang="fr-FR" sz="2400" u="sng" dirty="0">
                <a:latin typeface="Times New Roman" panose="02020603050405020304" pitchFamily="18" charset="0"/>
                <a:cs typeface="Times New Roman" panose="02020603050405020304" pitchFamily="18" charset="0"/>
              </a:rPr>
              <a:t>fi Al-</a:t>
            </a:r>
            <a:r>
              <a:rPr lang="fr-FR" altLang="fr-FR" sz="2400" u="sng" dirty="0" err="1">
                <a:latin typeface="Times New Roman" panose="02020603050405020304" pitchFamily="18" charset="0"/>
                <a:cs typeface="Times New Roman" panose="02020603050405020304" pitchFamily="18" charset="0"/>
              </a:rPr>
              <a:t>Judari</a:t>
            </a:r>
            <a:r>
              <a:rPr lang="fr-FR" altLang="fr-FR" sz="2400" u="sng" dirty="0">
                <a:latin typeface="Times New Roman" panose="02020603050405020304" pitchFamily="18" charset="0"/>
                <a:cs typeface="Times New Roman" panose="02020603050405020304" pitchFamily="18" charset="0"/>
              </a:rPr>
              <a:t> </a:t>
            </a:r>
            <a:r>
              <a:rPr lang="fr-FR" altLang="fr-FR" sz="2400" u="sng" dirty="0" err="1">
                <a:latin typeface="Times New Roman" panose="02020603050405020304" pitchFamily="18" charset="0"/>
                <a:cs typeface="Times New Roman" panose="02020603050405020304" pitchFamily="18" charset="0"/>
              </a:rPr>
              <a:t>wal</a:t>
            </a:r>
            <a:r>
              <a:rPr lang="fr-FR" altLang="fr-FR" sz="2400" u="sng" dirty="0">
                <a:latin typeface="Times New Roman" panose="02020603050405020304" pitchFamily="18" charset="0"/>
                <a:cs typeface="Times New Roman" panose="02020603050405020304" pitchFamily="18" charset="0"/>
              </a:rPr>
              <a:t> </a:t>
            </a:r>
            <a:r>
              <a:rPr lang="fr-FR" altLang="fr-FR" sz="2400" u="sng" dirty="0" err="1">
                <a:latin typeface="Times New Roman" panose="02020603050405020304" pitchFamily="18" charset="0"/>
                <a:cs typeface="Times New Roman" panose="02020603050405020304" pitchFamily="18" charset="0"/>
              </a:rPr>
              <a:t>Hassaba</a:t>
            </a:r>
            <a:r>
              <a:rPr lang="fr-FR" altLang="fr-FR" sz="2400" u="sng" dirty="0">
                <a:latin typeface="Times New Roman" panose="02020603050405020304" pitchFamily="18" charset="0"/>
                <a:cs typeface="Times New Roman" panose="02020603050405020304" pitchFamily="18" charset="0"/>
              </a:rPr>
              <a:t>, </a:t>
            </a:r>
            <a:r>
              <a:rPr lang="fr-FR" altLang="fr-FR" sz="2400" dirty="0">
                <a:latin typeface="Times New Roman" panose="02020603050405020304" pitchFamily="18" charset="0"/>
                <a:cs typeface="Times New Roman" panose="02020603050405020304" pitchFamily="18" charset="0"/>
              </a:rPr>
              <a:t>Traité sur la variole et la rougeole</a:t>
            </a:r>
            <a:endParaRPr lang="fr-FR" sz="2400" dirty="0"/>
          </a:p>
        </p:txBody>
      </p:sp>
      <p:sp>
        <p:nvSpPr>
          <p:cNvPr id="4" name="Espace réservé du numéro de diapositive 3">
            <a:extLst>
              <a:ext uri="{FF2B5EF4-FFF2-40B4-BE49-F238E27FC236}">
                <a16:creationId xmlns:a16="http://schemas.microsoft.com/office/drawing/2014/main" id="{30AE849A-CF14-4CEC-B273-A33C3026EFC2}"/>
              </a:ext>
            </a:extLst>
          </p:cNvPr>
          <p:cNvSpPr>
            <a:spLocks noGrp="1"/>
          </p:cNvSpPr>
          <p:nvPr>
            <p:ph type="sldNum" sz="quarter" idx="12"/>
          </p:nvPr>
        </p:nvSpPr>
        <p:spPr/>
        <p:txBody>
          <a:bodyPr/>
          <a:lstStyle/>
          <a:p>
            <a:fld id="{13D4CF50-3D03-4547-833C-FFAC23F9E116}" type="slidenum">
              <a:rPr lang="fr-FR" altLang="fr-FR" smtClean="0"/>
              <a:pPr/>
              <a:t>28</a:t>
            </a:fld>
            <a:endParaRPr lang="fr-FR" altLang="fr-FR"/>
          </a:p>
        </p:txBody>
      </p:sp>
      <p:pic>
        <p:nvPicPr>
          <p:cNvPr id="1026" name="Picture 2" descr="53. ABU-BAKR MUHAMMAD IBN-ZAKARIYA AL-RAZI – SAPAVIVA">
            <a:extLst>
              <a:ext uri="{FF2B5EF4-FFF2-40B4-BE49-F238E27FC236}">
                <a16:creationId xmlns:a16="http://schemas.microsoft.com/office/drawing/2014/main" id="{05547A3D-D54D-452C-90D7-788CC1257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1292" y="4654550"/>
            <a:ext cx="2209800"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908205"/>
      </p:ext>
    </p:extLst>
  </p:cSld>
  <p:clrMapOvr>
    <a:masterClrMapping/>
  </p:clrMapOvr>
  <p:transition>
    <p:sndAc>
      <p:stSnd>
        <p:snd r:embed="rId2" name="Son enregistré"/>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52393D-A72E-45E6-B2A7-E39C46F55E1F}"/>
              </a:ext>
            </a:extLst>
          </p:cNvPr>
          <p:cNvSpPr>
            <a:spLocks noGrp="1"/>
          </p:cNvSpPr>
          <p:nvPr>
            <p:ph idx="1"/>
          </p:nvPr>
        </p:nvSpPr>
        <p:spPr>
          <a:xfrm>
            <a:off x="179512" y="1124744"/>
            <a:ext cx="8507288" cy="5596731"/>
          </a:xfrm>
        </p:spPr>
        <p:txBody>
          <a:bodyPr/>
          <a:lstStyle/>
          <a:p>
            <a:r>
              <a:rPr lang="fr-FR" sz="2800" dirty="0">
                <a:latin typeface="Times New Roman" panose="02020603050405020304" pitchFamily="18" charset="0"/>
                <a:cs typeface="Times New Roman" panose="02020603050405020304" pitchFamily="18" charset="0"/>
              </a:rPr>
              <a:t>Dans son livre </a:t>
            </a:r>
            <a:r>
              <a:rPr lang="fr-FR" sz="2800" dirty="0" err="1">
                <a:latin typeface="Times New Roman" panose="02020603050405020304" pitchFamily="18" charset="0"/>
                <a:cs typeface="Times New Roman" panose="02020603050405020304" pitchFamily="18" charset="0"/>
              </a:rPr>
              <a:t>Kitab</a:t>
            </a:r>
            <a:r>
              <a:rPr lang="fr-FR" sz="2800" dirty="0">
                <a:latin typeface="Times New Roman" panose="02020603050405020304" pitchFamily="18" charset="0"/>
                <a:cs typeface="Times New Roman" panose="02020603050405020304" pitchFamily="18" charset="0"/>
              </a:rPr>
              <a:t> al-</a:t>
            </a:r>
            <a:r>
              <a:rPr lang="fr-FR" sz="2800" dirty="0" err="1">
                <a:latin typeface="Times New Roman" panose="02020603050405020304" pitchFamily="18" charset="0"/>
                <a:cs typeface="Times New Roman" panose="02020603050405020304" pitchFamily="18" charset="0"/>
              </a:rPr>
              <a:t>Hawi</a:t>
            </a:r>
            <a:r>
              <a:rPr lang="fr-FR" sz="2800" dirty="0">
                <a:latin typeface="Times New Roman" panose="02020603050405020304" pitchFamily="18" charset="0"/>
                <a:cs typeface="Times New Roman" panose="02020603050405020304" pitchFamily="18" charset="0"/>
              </a:rPr>
              <a:t> fi al-</a:t>
            </a:r>
            <a:r>
              <a:rPr lang="fr-FR" sz="2800" dirty="0" err="1">
                <a:latin typeface="Times New Roman" panose="02020603050405020304" pitchFamily="18" charset="0"/>
                <a:cs typeface="Times New Roman" panose="02020603050405020304" pitchFamily="18" charset="0"/>
              </a:rPr>
              <a:t>Tibb</a:t>
            </a:r>
            <a:r>
              <a:rPr lang="fr-FR" sz="2800" dirty="0">
                <a:latin typeface="Times New Roman" panose="02020603050405020304" pitchFamily="18" charset="0"/>
                <a:cs typeface="Times New Roman" panose="02020603050405020304" pitchFamily="18" charset="0"/>
              </a:rPr>
              <a:t>:</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Ou les </a:t>
            </a:r>
            <a:r>
              <a:rPr lang="fr-FR" sz="2800" b="1" dirty="0">
                <a:latin typeface="Times New Roman" panose="02020603050405020304" pitchFamily="18" charset="0"/>
                <a:cs typeface="Times New Roman" panose="02020603050405020304" pitchFamily="18" charset="0"/>
              </a:rPr>
              <a:t>douleurs dentaires </a:t>
            </a:r>
            <a:r>
              <a:rPr lang="fr-FR" sz="2800" dirty="0">
                <a:latin typeface="Times New Roman" panose="02020603050405020304" pitchFamily="18" charset="0"/>
                <a:cs typeface="Times New Roman" panose="02020603050405020304" pitchFamily="18" charset="0"/>
              </a:rPr>
              <a:t>sont décrites</a:t>
            </a:r>
          </a:p>
          <a:p>
            <a:pPr marL="0" indent="0">
              <a:buNone/>
            </a:pPr>
            <a:r>
              <a:rPr lang="fr-FR" sz="2800" dirty="0">
                <a:latin typeface="Times New Roman" panose="02020603050405020304" pitchFamily="18" charset="0"/>
                <a:cs typeface="Times New Roman" panose="02020603050405020304" pitchFamily="18" charset="0"/>
              </a:rPr>
              <a:t> avec précision, il préconise comme traitement </a:t>
            </a:r>
          </a:p>
          <a:p>
            <a:pPr marL="0" indent="0">
              <a:buNone/>
            </a:pPr>
            <a:r>
              <a:rPr lang="fr-FR" sz="2800" dirty="0">
                <a:latin typeface="Times New Roman" panose="02020603050405020304" pitchFamily="18" charset="0"/>
                <a:cs typeface="Times New Roman" panose="02020603050405020304" pitchFamily="18" charset="0"/>
              </a:rPr>
              <a:t>de ces douleurs l’éclatements des couronnes,</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L’hygiène dentaire y est également abordés : on doit utiliser des batônnets ou </a:t>
            </a:r>
            <a:r>
              <a:rPr lang="fr-FR" sz="2800" dirty="0" err="1">
                <a:latin typeface="Times New Roman" panose="02020603050405020304" pitchFamily="18" charset="0"/>
                <a:cs typeface="Times New Roman" panose="02020603050405020304" pitchFamily="18" charset="0"/>
              </a:rPr>
              <a:t>siwak</a:t>
            </a:r>
            <a:r>
              <a:rPr lang="fr-FR" sz="2800" dirty="0">
                <a:latin typeface="Times New Roman" panose="02020603050405020304" pitchFamily="18" charset="0"/>
                <a:cs typeface="Times New Roman" panose="02020603050405020304" pitchFamily="18" charset="0"/>
              </a:rPr>
              <a:t> est poudre dentifrices</a:t>
            </a:r>
          </a:p>
        </p:txBody>
      </p:sp>
      <p:sp>
        <p:nvSpPr>
          <p:cNvPr id="4" name="Espace réservé du numéro de diapositive 3">
            <a:extLst>
              <a:ext uri="{FF2B5EF4-FFF2-40B4-BE49-F238E27FC236}">
                <a16:creationId xmlns:a16="http://schemas.microsoft.com/office/drawing/2014/main" id="{537A3957-3572-4143-B4D9-470B1AF1938F}"/>
              </a:ext>
            </a:extLst>
          </p:cNvPr>
          <p:cNvSpPr>
            <a:spLocks noGrp="1"/>
          </p:cNvSpPr>
          <p:nvPr>
            <p:ph type="sldNum" sz="quarter" idx="12"/>
          </p:nvPr>
        </p:nvSpPr>
        <p:spPr/>
        <p:txBody>
          <a:bodyPr/>
          <a:lstStyle/>
          <a:p>
            <a:fld id="{13D4CF50-3D03-4547-833C-FFAC23F9E116}" type="slidenum">
              <a:rPr lang="fr-FR" altLang="fr-FR" smtClean="0"/>
              <a:pPr/>
              <a:t>29</a:t>
            </a:fld>
            <a:endParaRPr lang="fr-FR" altLang="fr-FR"/>
          </a:p>
        </p:txBody>
      </p:sp>
      <p:pic>
        <p:nvPicPr>
          <p:cNvPr id="6" name="Image 5">
            <a:extLst>
              <a:ext uri="{FF2B5EF4-FFF2-40B4-BE49-F238E27FC236}">
                <a16:creationId xmlns:a16="http://schemas.microsoft.com/office/drawing/2014/main" id="{13DC0669-ED5C-45DC-BEE2-F716B01A5492}"/>
              </a:ext>
            </a:extLst>
          </p:cNvPr>
          <p:cNvPicPr>
            <a:picLocks noChangeAspect="1"/>
          </p:cNvPicPr>
          <p:nvPr/>
        </p:nvPicPr>
        <p:blipFill>
          <a:blip r:embed="rId3"/>
          <a:stretch>
            <a:fillRect/>
          </a:stretch>
        </p:blipFill>
        <p:spPr>
          <a:xfrm>
            <a:off x="7419322" y="0"/>
            <a:ext cx="1724677" cy="2564904"/>
          </a:xfrm>
          <a:prstGeom prst="rect">
            <a:avLst/>
          </a:prstGeom>
        </p:spPr>
      </p:pic>
    </p:spTree>
    <p:extLst>
      <p:ext uri="{BB962C8B-B14F-4D97-AF65-F5344CB8AC3E}">
        <p14:creationId xmlns:p14="http://schemas.microsoft.com/office/powerpoint/2010/main" val="3913627923"/>
      </p:ext>
    </p:extLst>
  </p:cSld>
  <p:clrMapOvr>
    <a:masterClrMapping/>
  </p:clrMapOvr>
  <p:transition>
    <p:sndAc>
      <p:stSnd>
        <p:snd r:embed="rId2" name="Son enregistré"/>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CC2325-C3C0-42B3-B3F2-AA34A690D992}"/>
              </a:ext>
            </a:extLst>
          </p:cNvPr>
          <p:cNvSpPr>
            <a:spLocks noGrp="1"/>
          </p:cNvSpPr>
          <p:nvPr>
            <p:ph type="title"/>
          </p:nvPr>
        </p:nvSpPr>
        <p:spPr>
          <a:xfrm>
            <a:off x="628650" y="365127"/>
            <a:ext cx="7886700" cy="471586"/>
          </a:xfrm>
        </p:spPr>
        <p:txBody>
          <a:bodyPr>
            <a:noAutofit/>
          </a:bodyPr>
          <a:lstStyle/>
          <a:p>
            <a:br>
              <a:rPr lang="fr-FR" altLang="fr-FR" sz="3600" b="1" dirty="0">
                <a:latin typeface="Times New Roman" panose="02020603050405020304" pitchFamily="18" charset="0"/>
                <a:cs typeface="Times New Roman" panose="02020603050405020304" pitchFamily="18" charset="0"/>
              </a:rPr>
            </a:br>
            <a:endParaRPr lang="fr-FR" sz="3600" dirty="0"/>
          </a:p>
        </p:txBody>
      </p:sp>
      <p:sp>
        <p:nvSpPr>
          <p:cNvPr id="3" name="Espace réservé du contenu 2">
            <a:extLst>
              <a:ext uri="{FF2B5EF4-FFF2-40B4-BE49-F238E27FC236}">
                <a16:creationId xmlns:a16="http://schemas.microsoft.com/office/drawing/2014/main" id="{A1854B7B-3E9F-46EB-A7D2-9DF90E433379}"/>
              </a:ext>
            </a:extLst>
          </p:cNvPr>
          <p:cNvSpPr>
            <a:spLocks noGrp="1"/>
          </p:cNvSpPr>
          <p:nvPr>
            <p:ph idx="1"/>
          </p:nvPr>
        </p:nvSpPr>
        <p:spPr>
          <a:xfrm>
            <a:off x="0" y="365127"/>
            <a:ext cx="8964488" cy="6356349"/>
          </a:xfrm>
        </p:spPr>
        <p:txBody>
          <a:bodyPr>
            <a:normAutofit/>
          </a:bodyPr>
          <a:lstStyle/>
          <a:p>
            <a:pPr algn="just">
              <a:lnSpc>
                <a:spcPct val="120000"/>
              </a:lnSpc>
            </a:pPr>
            <a:r>
              <a:rPr lang="fr-FR" altLang="fr-FR" dirty="0">
                <a:latin typeface="Times New Roman" panose="02020603050405020304" pitchFamily="18" charset="0"/>
                <a:cs typeface="Times New Roman" panose="02020603050405020304" pitchFamily="18" charset="0"/>
              </a:rPr>
              <a:t>L’origine de la médecine échappe à toute les investigations.</a:t>
            </a:r>
          </a:p>
          <a:p>
            <a:pPr algn="just">
              <a:lnSpc>
                <a:spcPct val="120000"/>
              </a:lnSpc>
            </a:pPr>
            <a:endParaRPr lang="fr-FR" altLang="fr-FR" dirty="0">
              <a:latin typeface="Times New Roman" panose="02020603050405020304" pitchFamily="18" charset="0"/>
              <a:cs typeface="Times New Roman" panose="02020603050405020304" pitchFamily="18" charset="0"/>
            </a:endParaRPr>
          </a:p>
          <a:p>
            <a:pPr algn="just">
              <a:lnSpc>
                <a:spcPct val="120000"/>
              </a:lnSpc>
            </a:pPr>
            <a:r>
              <a:rPr lang="fr-FR" altLang="fr-FR" dirty="0">
                <a:latin typeface="Times New Roman" panose="02020603050405020304" pitchFamily="18" charset="0"/>
                <a:cs typeface="Times New Roman" panose="02020603050405020304" pitchFamily="18" charset="0"/>
              </a:rPr>
              <a:t> On peut penser que l’art de soigner est né du moment ou les Hommes ont souffert. </a:t>
            </a:r>
          </a:p>
          <a:p>
            <a:pPr algn="just">
              <a:lnSpc>
                <a:spcPct val="120000"/>
              </a:lnSpc>
            </a:pPr>
            <a:endParaRPr lang="fr-FR" altLang="fr-FR" dirty="0">
              <a:latin typeface="Times New Roman" panose="02020603050405020304" pitchFamily="18" charset="0"/>
              <a:cs typeface="Times New Roman" panose="02020603050405020304" pitchFamily="18" charset="0"/>
            </a:endParaRPr>
          </a:p>
          <a:p>
            <a:pPr algn="just">
              <a:lnSpc>
                <a:spcPct val="120000"/>
              </a:lnSpc>
            </a:pPr>
            <a:r>
              <a:rPr lang="fr-FR" altLang="fr-FR" dirty="0">
                <a:latin typeface="Times New Roman" panose="02020603050405020304" pitchFamily="18" charset="0"/>
                <a:cs typeface="Times New Roman" panose="02020603050405020304" pitchFamily="18" charset="0"/>
              </a:rPr>
              <a:t>Dans les divinités primitives, la maladie a été attribuée à la </a:t>
            </a:r>
          </a:p>
          <a:p>
            <a:pPr algn="just">
              <a:lnSpc>
                <a:spcPct val="120000"/>
              </a:lnSpc>
            </a:pPr>
            <a:r>
              <a:rPr lang="fr-FR" altLang="fr-FR" dirty="0">
                <a:latin typeface="Times New Roman" panose="02020603050405020304" pitchFamily="18" charset="0"/>
                <a:cs typeface="Times New Roman" panose="02020603050405020304" pitchFamily="18" charset="0"/>
                <a:hlinkClick r:id="rId2" tooltip="Sorcière">
                  <a:extLst>
                    <a:ext uri="{A12FA001-AC4F-418D-AE19-62706E023703}">
                      <ahyp:hlinkClr xmlns:ahyp="http://schemas.microsoft.com/office/drawing/2018/hyperlinkcolor" val="tx"/>
                    </a:ext>
                  </a:extLst>
                </a:hlinkClick>
              </a:rPr>
              <a:t>sorcellerie</a:t>
            </a:r>
            <a:r>
              <a:rPr lang="fr-FR" altLang="fr-FR" dirty="0">
                <a:latin typeface="Times New Roman" panose="02020603050405020304" pitchFamily="18" charset="0"/>
                <a:cs typeface="Times New Roman" panose="02020603050405020304" pitchFamily="18" charset="0"/>
              </a:rPr>
              <a:t>, aux </a:t>
            </a:r>
            <a:r>
              <a:rPr lang="fr-FR" altLang="fr-FR" dirty="0">
                <a:latin typeface="Times New Roman" panose="02020603050405020304" pitchFamily="18" charset="0"/>
                <a:cs typeface="Times New Roman" panose="02020603050405020304" pitchFamily="18" charset="0"/>
                <a:hlinkClick r:id="rId3" tooltip="Démon (esprit)">
                  <a:extLst>
                    <a:ext uri="{A12FA001-AC4F-418D-AE19-62706E023703}">
                      <ahyp:hlinkClr xmlns:ahyp="http://schemas.microsoft.com/office/drawing/2018/hyperlinkcolor" val="tx"/>
                    </a:ext>
                  </a:extLst>
                </a:hlinkClick>
              </a:rPr>
              <a:t>démons</a:t>
            </a:r>
            <a:r>
              <a:rPr lang="fr-FR" altLang="fr-FR" dirty="0">
                <a:latin typeface="Times New Roman" panose="02020603050405020304" pitchFamily="18" charset="0"/>
                <a:cs typeface="Times New Roman" panose="02020603050405020304" pitchFamily="18" charset="0"/>
              </a:rPr>
              <a:t>, aux </a:t>
            </a:r>
            <a:r>
              <a:rPr lang="fr-FR" altLang="fr-FR" dirty="0">
                <a:latin typeface="Times New Roman" panose="02020603050405020304" pitchFamily="18" charset="0"/>
                <a:cs typeface="Times New Roman" panose="02020603050405020304" pitchFamily="18" charset="0"/>
                <a:hlinkClick r:id="rId4" tooltip="Astrologie">
                  <a:extLst>
                    <a:ext uri="{A12FA001-AC4F-418D-AE19-62706E023703}">
                      <ahyp:hlinkClr xmlns:ahyp="http://schemas.microsoft.com/office/drawing/2018/hyperlinkcolor" val="tx"/>
                    </a:ext>
                  </a:extLst>
                </a:hlinkClick>
              </a:rPr>
              <a:t>influences astrales</a:t>
            </a:r>
            <a:r>
              <a:rPr lang="fr-FR" altLang="fr-FR" dirty="0">
                <a:latin typeface="Times New Roman" panose="02020603050405020304" pitchFamily="18" charset="0"/>
                <a:cs typeface="Times New Roman" panose="02020603050405020304" pitchFamily="18" charset="0"/>
              </a:rPr>
              <a:t> contraires, ou à la volonté des </a:t>
            </a:r>
            <a:r>
              <a:rPr lang="fr-FR" altLang="fr-FR" i="1" dirty="0">
                <a:latin typeface="Times New Roman" panose="02020603050405020304" pitchFamily="18" charset="0"/>
                <a:cs typeface="Times New Roman" panose="02020603050405020304" pitchFamily="18" charset="0"/>
                <a:hlinkClick r:id="rId5" tooltip="Dieux">
                  <a:extLst>
                    <a:ext uri="{A12FA001-AC4F-418D-AE19-62706E023703}">
                      <ahyp:hlinkClr xmlns:ahyp="http://schemas.microsoft.com/office/drawing/2018/hyperlinkcolor" val="tx"/>
                    </a:ext>
                  </a:extLst>
                </a:hlinkClick>
              </a:rPr>
              <a:t>dieux</a:t>
            </a:r>
            <a:r>
              <a:rPr lang="fr-FR" altLang="fr-FR" dirty="0">
                <a:latin typeface="Times New Roman" panose="02020603050405020304" pitchFamily="18" charset="0"/>
                <a:cs typeface="Times New Roman" panose="02020603050405020304" pitchFamily="18" charset="0"/>
              </a:rPr>
              <a:t>.  Celle – ci est pratiquée par: les intermédiaires (chefs de peuplades , roi, les héros , surtout les prêtres).</a:t>
            </a:r>
          </a:p>
          <a:p>
            <a:pPr algn="just">
              <a:lnSpc>
                <a:spcPct val="120000"/>
              </a:lnSpc>
            </a:pPr>
            <a:endParaRPr lang="fr-FR" dirty="0">
              <a:latin typeface="Times New Roman" panose="02020603050405020304" pitchFamily="18" charset="0"/>
              <a:cs typeface="Times New Roman" panose="02020603050405020304" pitchFamily="18" charset="0"/>
            </a:endParaRPr>
          </a:p>
          <a:p>
            <a:pPr algn="just">
              <a:lnSpc>
                <a:spcPct val="120000"/>
              </a:lnSpc>
            </a:pPr>
            <a:endParaRPr lang="fr-FR" dirty="0">
              <a:latin typeface="Times New Roman" panose="02020603050405020304" pitchFamily="18" charset="0"/>
              <a:cs typeface="Times New Roman" panose="02020603050405020304" pitchFamily="18" charset="0"/>
            </a:endParaRPr>
          </a:p>
        </p:txBody>
      </p:sp>
      <p:sp>
        <p:nvSpPr>
          <p:cNvPr id="4" name="Espace réservé de la date 3">
            <a:extLst>
              <a:ext uri="{FF2B5EF4-FFF2-40B4-BE49-F238E27FC236}">
                <a16:creationId xmlns:a16="http://schemas.microsoft.com/office/drawing/2014/main" id="{91E68880-43C7-43C6-8E1F-4E507F0CEA25}"/>
              </a:ext>
            </a:extLst>
          </p:cNvPr>
          <p:cNvSpPr>
            <a:spLocks noGrp="1"/>
          </p:cNvSpPr>
          <p:nvPr>
            <p:ph type="dt" sz="half" idx="10"/>
          </p:nvPr>
        </p:nvSpPr>
        <p:spPr/>
        <p:txBody>
          <a:bodyPr/>
          <a:lstStyle/>
          <a:p>
            <a:fld id="{1749BA91-F6F1-40EA-A397-D065538CE238}" type="datetime9">
              <a:rPr lang="fr-FR" smtClean="0"/>
              <a:t>18/04/2025 18:04:29</a:t>
            </a:fld>
            <a:endParaRPr lang="fr-BE"/>
          </a:p>
        </p:txBody>
      </p:sp>
    </p:spTree>
    <p:extLst>
      <p:ext uri="{BB962C8B-B14F-4D97-AF65-F5344CB8AC3E}">
        <p14:creationId xmlns:p14="http://schemas.microsoft.com/office/powerpoint/2010/main" val="2209169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u numéro de diapositive 5">
            <a:extLst>
              <a:ext uri="{FF2B5EF4-FFF2-40B4-BE49-F238E27FC236}">
                <a16:creationId xmlns:a16="http://schemas.microsoft.com/office/drawing/2014/main" id="{CD39627A-2DA1-4977-916F-A48CBC6C36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A5D295-2684-4C0A-A50C-F3AD4BCB4040}"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604" name="Rectangle 3">
            <a:extLst>
              <a:ext uri="{FF2B5EF4-FFF2-40B4-BE49-F238E27FC236}">
                <a16:creationId xmlns:a16="http://schemas.microsoft.com/office/drawing/2014/main" id="{2CCC27D4-3D63-4183-BDF4-18BD889EEB21}"/>
              </a:ext>
            </a:extLst>
          </p:cNvPr>
          <p:cNvSpPr>
            <a:spLocks noGrp="1" noChangeArrowheads="1"/>
          </p:cNvSpPr>
          <p:nvPr>
            <p:ph type="body" idx="1"/>
          </p:nvPr>
        </p:nvSpPr>
        <p:spPr>
          <a:xfrm>
            <a:off x="179512" y="136524"/>
            <a:ext cx="8964488" cy="6460827"/>
          </a:xfrm>
        </p:spPr>
        <p:txBody>
          <a:bodyPr/>
          <a:lstStyle/>
          <a:p>
            <a:pPr algn="just" eaLnBrk="1" hangingPunct="1"/>
            <a:r>
              <a:rPr lang="fr-FR" altLang="fr-FR" sz="2800" b="1" dirty="0">
                <a:latin typeface="Times New Roman" panose="02020603050405020304" pitchFamily="18" charset="0"/>
                <a:cs typeface="Times New Roman" panose="02020603050405020304" pitchFamily="18" charset="0"/>
              </a:rPr>
              <a:t>Ibn Sina ( Avicenne) </a:t>
            </a:r>
            <a:r>
              <a:rPr lang="fr-FR" altLang="fr-FR" sz="2800" dirty="0">
                <a:latin typeface="Times New Roman" panose="02020603050405020304" pitchFamily="18" charset="0"/>
                <a:cs typeface="Times New Roman" panose="02020603050405020304" pitchFamily="18" charset="0"/>
              </a:rPr>
              <a:t>(980 - 1037): </a:t>
            </a:r>
          </a:p>
          <a:p>
            <a:pPr algn="just" eaLnBrk="1" hangingPunct="1"/>
            <a:endParaRPr lang="fr-FR" altLang="fr-FR" sz="2400" dirty="0">
              <a:latin typeface="Times New Roman" panose="02020603050405020304" pitchFamily="18" charset="0"/>
              <a:cs typeface="Times New Roman" panose="02020603050405020304" pitchFamily="18" charset="0"/>
            </a:endParaRPr>
          </a:p>
          <a:p>
            <a:pPr algn="just" eaLnBrk="1" hangingPunct="1"/>
            <a:r>
              <a:rPr lang="fr-FR" altLang="fr-FR" sz="2800" dirty="0">
                <a:latin typeface="Times New Roman" panose="02020603050405020304" pitchFamily="18" charset="0"/>
                <a:cs typeface="Times New Roman" panose="02020603050405020304" pitchFamily="18" charset="0"/>
              </a:rPr>
              <a:t> est un philosophe et médecin persan</a:t>
            </a:r>
          </a:p>
          <a:p>
            <a:pPr marL="0" indent="0" algn="just" eaLnBrk="1" hangingPunct="1">
              <a:buNone/>
            </a:pPr>
            <a:r>
              <a:rPr lang="fr-FR" altLang="fr-FR" sz="2800" dirty="0">
                <a:latin typeface="Times New Roman" panose="02020603050405020304" pitchFamily="18" charset="0"/>
                <a:cs typeface="Times New Roman" panose="02020603050405020304" pitchFamily="18" charset="0"/>
              </a:rPr>
              <a:t>(également connu sous le nom d’</a:t>
            </a:r>
            <a:r>
              <a:rPr lang="fr-FR" altLang="fr-FR" sz="2800" dirty="0">
                <a:latin typeface="Times New Roman" panose="02020603050405020304" pitchFamily="18" charset="0"/>
                <a:cs typeface="Times New Roman" panose="02020603050405020304" pitchFamily="18" charset="0"/>
                <a:hlinkClick r:id="rId4" tooltip="Avicenne"/>
              </a:rPr>
              <a:t>Avicenne</a:t>
            </a:r>
            <a:r>
              <a:rPr lang="fr-FR" altLang="fr-FR" sz="2800" dirty="0">
                <a:latin typeface="Times New Roman" panose="02020603050405020304" pitchFamily="18" charset="0"/>
                <a:cs typeface="Times New Roman" panose="02020603050405020304" pitchFamily="18" charset="0"/>
              </a:rPr>
              <a:t> </a:t>
            </a:r>
          </a:p>
          <a:p>
            <a:pPr marL="0" indent="0" algn="just" eaLnBrk="1" hangingPunct="1">
              <a:buNone/>
            </a:pPr>
            <a:r>
              <a:rPr lang="fr-FR" altLang="fr-FR" sz="2800" dirty="0">
                <a:latin typeface="Times New Roman" panose="02020603050405020304" pitchFamily="18" charset="0"/>
                <a:cs typeface="Times New Roman" panose="02020603050405020304" pitchFamily="18" charset="0"/>
              </a:rPr>
              <a:t>dans le monde occidental) est une autre figure influente.</a:t>
            </a:r>
          </a:p>
          <a:p>
            <a:pPr marL="0" indent="0" algn="just" eaLnBrk="1" hangingPunct="1">
              <a:buNone/>
            </a:pPr>
            <a:r>
              <a:rPr lang="fr-FR" altLang="fr-FR" sz="2800" dirty="0">
                <a:latin typeface="Times New Roman" panose="02020603050405020304" pitchFamily="18" charset="0"/>
                <a:cs typeface="Times New Roman" panose="02020603050405020304" pitchFamily="18" charset="0"/>
              </a:rPr>
              <a:t> </a:t>
            </a:r>
          </a:p>
          <a:p>
            <a:pPr algn="just" eaLnBrk="1" hangingPunct="1"/>
            <a:r>
              <a:rPr lang="fr-FR" sz="2800" dirty="0">
                <a:latin typeface="Times New Roman" panose="02020603050405020304" pitchFamily="18" charset="0"/>
                <a:cs typeface="Times New Roman" panose="02020603050405020304" pitchFamily="18" charset="0"/>
              </a:rPr>
              <a:t>Avicenne a laissé plus de 156 ouvrages.</a:t>
            </a:r>
          </a:p>
          <a:p>
            <a:pPr algn="just" eaLnBrk="1" hangingPunct="1"/>
            <a:endParaRPr lang="fr-FR" sz="1400" dirty="0">
              <a:latin typeface="Times New Roman" panose="02020603050405020304" pitchFamily="18" charset="0"/>
              <a:cs typeface="Times New Roman" panose="02020603050405020304" pitchFamily="18" charset="0"/>
            </a:endParaRPr>
          </a:p>
          <a:p>
            <a:pPr algn="just" eaLnBrk="1" hangingPunct="1"/>
            <a:r>
              <a:rPr lang="fr-FR" altLang="fr-FR" sz="2800" dirty="0">
                <a:latin typeface="Times New Roman" panose="02020603050405020304" pitchFamily="18" charset="0"/>
                <a:cs typeface="Times New Roman" panose="02020603050405020304" pitchFamily="18" charset="0"/>
              </a:rPr>
              <a:t>Son </a:t>
            </a:r>
            <a:r>
              <a:rPr lang="fr-FR" altLang="fr-FR" sz="2800" dirty="0">
                <a:latin typeface="Times New Roman" panose="02020603050405020304" pitchFamily="18" charset="0"/>
                <a:cs typeface="Times New Roman" panose="02020603050405020304" pitchFamily="18" charset="0"/>
                <a:hlinkClick r:id="rId5" tooltip="Qanûn (Avicenne)"/>
              </a:rPr>
              <a:t>Canon de la médecine</a:t>
            </a:r>
            <a:r>
              <a:rPr lang="fr-FR" altLang="fr-FR" sz="2800" dirty="0">
                <a:latin typeface="Times New Roman" panose="02020603050405020304" pitchFamily="18" charset="0"/>
                <a:cs typeface="Times New Roman" panose="02020603050405020304" pitchFamily="18" charset="0"/>
              </a:rPr>
              <a:t> , parfois considéré</a:t>
            </a:r>
          </a:p>
          <a:p>
            <a:pPr marL="0" indent="0" algn="just" eaLnBrk="1" hangingPunct="1">
              <a:buNone/>
            </a:pPr>
            <a:r>
              <a:rPr lang="fr-FR" altLang="fr-FR" sz="2800" dirty="0">
                <a:latin typeface="Times New Roman" panose="02020603050405020304" pitchFamily="18" charset="0"/>
                <a:cs typeface="Times New Roman" panose="02020603050405020304" pitchFamily="18" charset="0"/>
              </a:rPr>
              <a:t> comme le livre le plus célèbre de l'histoire de</a:t>
            </a:r>
          </a:p>
          <a:p>
            <a:pPr marL="0" indent="0" algn="just" eaLnBrk="1" hangingPunct="1">
              <a:buNone/>
            </a:pPr>
            <a:r>
              <a:rPr lang="fr-FR" altLang="fr-FR" sz="2800" dirty="0">
                <a:latin typeface="Times New Roman" panose="02020603050405020304" pitchFamily="18" charset="0"/>
                <a:cs typeface="Times New Roman" panose="02020603050405020304" pitchFamily="18" charset="0"/>
              </a:rPr>
              <a:t> la médecine, est resté un texte de référence </a:t>
            </a:r>
          </a:p>
          <a:p>
            <a:pPr marL="0" indent="0" algn="just" eaLnBrk="1" hangingPunct="1">
              <a:buNone/>
            </a:pPr>
            <a:r>
              <a:rPr lang="fr-FR" altLang="fr-FR" sz="2800" dirty="0">
                <a:latin typeface="Times New Roman" panose="02020603050405020304" pitchFamily="18" charset="0"/>
                <a:cs typeface="Times New Roman" panose="02020603050405020304" pitchFamily="18" charset="0"/>
              </a:rPr>
              <a:t>en Europe jusqu'au </a:t>
            </a:r>
            <a:r>
              <a:rPr lang="fr-FR" altLang="fr-FR" sz="2800" dirty="0">
                <a:latin typeface="Times New Roman" panose="02020603050405020304" pitchFamily="18" charset="0"/>
                <a:cs typeface="Times New Roman" panose="02020603050405020304" pitchFamily="18" charset="0"/>
                <a:hlinkClick r:id="rId6" tooltip="Siècle des Lumières">
                  <a:extLst>
                    <a:ext uri="{A12FA001-AC4F-418D-AE19-62706E023703}">
                      <ahyp:hlinkClr xmlns:ahyp="http://schemas.microsoft.com/office/drawing/2018/hyperlinkcolor" val="tx"/>
                    </a:ext>
                  </a:extLst>
                </a:hlinkClick>
              </a:rPr>
              <a:t>siècle des Lumières</a:t>
            </a:r>
            <a:r>
              <a:rPr lang="fr-FR" altLang="fr-FR" sz="2800" dirty="0">
                <a:latin typeface="Times New Roman" panose="02020603050405020304" pitchFamily="18" charset="0"/>
                <a:cs typeface="Times New Roman" panose="02020603050405020304" pitchFamily="18" charset="0"/>
              </a:rPr>
              <a:t>.</a:t>
            </a:r>
          </a:p>
          <a:p>
            <a:pPr algn="just" eaLnBrk="1" hangingPunct="1"/>
            <a:endParaRPr lang="fr-FR" altLang="fr-FR" sz="2400" b="1" dirty="0">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13C9A74A-4F54-49F4-91A7-E33FDDE98A85}"/>
              </a:ext>
            </a:extLst>
          </p:cNvPr>
          <p:cNvPicPr>
            <a:picLocks noChangeAspect="1"/>
          </p:cNvPicPr>
          <p:nvPr/>
        </p:nvPicPr>
        <p:blipFill>
          <a:blip r:embed="rId7"/>
          <a:stretch>
            <a:fillRect/>
          </a:stretch>
        </p:blipFill>
        <p:spPr>
          <a:xfrm>
            <a:off x="7372350" y="17463"/>
            <a:ext cx="1771650" cy="2162175"/>
          </a:xfrm>
          <a:prstGeom prst="rect">
            <a:avLst/>
          </a:prstGeom>
        </p:spPr>
      </p:pic>
      <p:pic>
        <p:nvPicPr>
          <p:cNvPr id="5" name="Image 4">
            <a:extLst>
              <a:ext uri="{FF2B5EF4-FFF2-40B4-BE49-F238E27FC236}">
                <a16:creationId xmlns:a16="http://schemas.microsoft.com/office/drawing/2014/main" id="{520419BE-ED61-4887-9F6D-20651F7E370A}"/>
              </a:ext>
            </a:extLst>
          </p:cNvPr>
          <p:cNvPicPr>
            <a:picLocks noChangeAspect="1"/>
          </p:cNvPicPr>
          <p:nvPr/>
        </p:nvPicPr>
        <p:blipFill>
          <a:blip r:embed="rId8"/>
          <a:stretch>
            <a:fillRect/>
          </a:stretch>
        </p:blipFill>
        <p:spPr>
          <a:xfrm>
            <a:off x="7372350" y="2708920"/>
            <a:ext cx="1847502" cy="1975210"/>
          </a:xfrm>
          <a:prstGeom prst="rect">
            <a:avLst/>
          </a:prstGeom>
        </p:spPr>
      </p:pic>
      <p:pic>
        <p:nvPicPr>
          <p:cNvPr id="6" name="Image 5">
            <a:extLst>
              <a:ext uri="{FF2B5EF4-FFF2-40B4-BE49-F238E27FC236}">
                <a16:creationId xmlns:a16="http://schemas.microsoft.com/office/drawing/2014/main" id="{2D2F4766-F839-4616-B260-B64F2C47D58D}"/>
              </a:ext>
            </a:extLst>
          </p:cNvPr>
          <p:cNvPicPr>
            <a:picLocks noChangeAspect="1"/>
          </p:cNvPicPr>
          <p:nvPr/>
        </p:nvPicPr>
        <p:blipFill>
          <a:blip r:embed="rId9"/>
          <a:stretch>
            <a:fillRect/>
          </a:stretch>
        </p:blipFill>
        <p:spPr>
          <a:xfrm>
            <a:off x="7372351" y="4780691"/>
            <a:ext cx="1771650" cy="2274262"/>
          </a:xfrm>
          <a:prstGeom prst="rect">
            <a:avLst/>
          </a:prstGeom>
        </p:spPr>
      </p:pic>
    </p:spTree>
  </p:cSld>
  <p:clrMapOvr>
    <a:masterClrMapping/>
  </p:clrMapOvr>
  <p:transition>
    <p:sndAc>
      <p:stSnd>
        <p:snd r:embed="rId3" name="Son enregistré"/>
      </p:stSnd>
    </p:sndAc>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56629A-91FD-4EE0-84B6-F3F634877BAE}"/>
              </a:ext>
            </a:extLst>
          </p:cNvPr>
          <p:cNvSpPr>
            <a:spLocks noGrp="1"/>
          </p:cNvSpPr>
          <p:nvPr>
            <p:ph idx="1"/>
          </p:nvPr>
        </p:nvSpPr>
        <p:spPr>
          <a:xfrm>
            <a:off x="107504" y="260648"/>
            <a:ext cx="8856984" cy="6264696"/>
          </a:xfrm>
        </p:spPr>
        <p:txBody>
          <a:bodyPr/>
          <a:lstStyle/>
          <a:p>
            <a:pPr algn="just">
              <a:lnSpc>
                <a:spcPct val="150000"/>
              </a:lnSpc>
            </a:pPr>
            <a:r>
              <a:rPr lang="fr-FR" sz="2400" dirty="0">
                <a:latin typeface="Times New Roman" panose="02020603050405020304" pitchFamily="18" charset="0"/>
                <a:cs typeface="Times New Roman" panose="02020603050405020304" pitchFamily="18" charset="0"/>
              </a:rPr>
              <a:t>Découverte de la nature contagieuse des maladies infectieuses, l'introduction de la quarantaine, l'introduction de la médecine expérimentale et des essais cliniques, </a:t>
            </a:r>
          </a:p>
          <a:p>
            <a:pPr algn="just">
              <a:lnSpc>
                <a:spcPct val="150000"/>
              </a:lnSpc>
            </a:pPr>
            <a:r>
              <a:rPr lang="fr-FR" sz="2400" dirty="0">
                <a:latin typeface="Times New Roman" panose="02020603050405020304" pitchFamily="18" charset="0"/>
                <a:cs typeface="Times New Roman" panose="02020603050405020304" pitchFamily="18" charset="0"/>
              </a:rPr>
              <a:t>Premières descriptions des bactéries et des organismes viraux, </a:t>
            </a:r>
          </a:p>
          <a:p>
            <a:pPr algn="just">
              <a:lnSpc>
                <a:spcPct val="150000"/>
              </a:lnSpc>
            </a:pPr>
            <a:r>
              <a:rPr lang="fr-FR" sz="2400" dirty="0">
                <a:latin typeface="Times New Roman" panose="02020603050405020304" pitchFamily="18" charset="0"/>
                <a:cs typeface="Times New Roman" panose="02020603050405020304" pitchFamily="18" charset="0"/>
              </a:rPr>
              <a:t>Transmission de certaines maladies par l’eau et le sol, </a:t>
            </a:r>
          </a:p>
          <a:p>
            <a:pPr algn="just">
              <a:lnSpc>
                <a:spcPct val="150000"/>
              </a:lnSpc>
            </a:pPr>
            <a:r>
              <a:rPr lang="fr-FR" sz="2400" dirty="0">
                <a:latin typeface="Times New Roman" panose="02020603050405020304" pitchFamily="18" charset="0"/>
                <a:cs typeface="Times New Roman" panose="02020603050405020304" pitchFamily="18" charset="0"/>
              </a:rPr>
              <a:t>Première description minutieuse des maladies de peau, des maladies sexuellement transmissibles, des perversions et des maladies du système nerveux, </a:t>
            </a:r>
          </a:p>
          <a:p>
            <a:pPr algn="just">
              <a:lnSpc>
                <a:spcPct val="150000"/>
              </a:lnSpc>
            </a:pPr>
            <a:r>
              <a:rPr lang="fr-FR" sz="2400" dirty="0">
                <a:latin typeface="Times New Roman" panose="02020603050405020304" pitchFamily="18" charset="0"/>
                <a:cs typeface="Times New Roman" panose="02020603050405020304" pitchFamily="18" charset="0"/>
              </a:rPr>
              <a:t>ainsi que l'utilisation de la glace pour traiter la fièvre. </a:t>
            </a:r>
          </a:p>
          <a:p>
            <a:pPr algn="just">
              <a:lnSpc>
                <a:spcPct val="150000"/>
              </a:lnSpc>
            </a:pPr>
            <a:endParaRPr lang="fr-FR" sz="2400" dirty="0">
              <a:latin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45FC11F7-B7C7-4EB0-873C-5A43A7FD98C0}"/>
              </a:ext>
            </a:extLst>
          </p:cNvPr>
          <p:cNvSpPr>
            <a:spLocks noGrp="1"/>
          </p:cNvSpPr>
          <p:nvPr>
            <p:ph type="sldNum" sz="quarter" idx="12"/>
          </p:nvPr>
        </p:nvSpPr>
        <p:spPr/>
        <p:txBody>
          <a:bodyPr/>
          <a:lstStyle/>
          <a:p>
            <a:fld id="{13D4CF50-3D03-4547-833C-FFAC23F9E116}" type="slidenum">
              <a:rPr lang="fr-FR" altLang="fr-FR" smtClean="0"/>
              <a:pPr/>
              <a:t>31</a:t>
            </a:fld>
            <a:endParaRPr lang="fr-FR" altLang="fr-FR"/>
          </a:p>
        </p:txBody>
      </p:sp>
    </p:spTree>
    <p:extLst>
      <p:ext uri="{BB962C8B-B14F-4D97-AF65-F5344CB8AC3E}">
        <p14:creationId xmlns:p14="http://schemas.microsoft.com/office/powerpoint/2010/main" val="2362499514"/>
      </p:ext>
    </p:extLst>
  </p:cSld>
  <p:clrMapOvr>
    <a:masterClrMapping/>
  </p:clrMapOvr>
  <p:transition>
    <p:sndAc>
      <p:stSnd>
        <p:snd r:embed="rId2" name="Son enregistré"/>
      </p:stSnd>
    </p:sndAc>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E43AD63-6542-465A-A065-C9B33C7A9C87}"/>
              </a:ext>
            </a:extLst>
          </p:cNvPr>
          <p:cNvSpPr>
            <a:spLocks noGrp="1"/>
          </p:cNvSpPr>
          <p:nvPr>
            <p:ph idx="1"/>
          </p:nvPr>
        </p:nvSpPr>
        <p:spPr>
          <a:xfrm>
            <a:off x="107504" y="0"/>
            <a:ext cx="8928992" cy="6721476"/>
          </a:xfrm>
        </p:spPr>
        <p:txBody>
          <a:bodyPr/>
          <a:lstStyle/>
          <a:p>
            <a:r>
              <a:rPr lang="fr-FR" sz="2400" dirty="0">
                <a:latin typeface="Times New Roman" panose="02020603050405020304" pitchFamily="18" charset="0"/>
                <a:cs typeface="Times New Roman" panose="02020603050405020304" pitchFamily="18" charset="0"/>
              </a:rPr>
              <a:t>Avicenne consacra de nombreuses pages à la dentisterie en insistant sur l'hygiène et la prophylaxie, : "Celui qui veut avoir ses dents en bon état doit observer huit principes:</a:t>
            </a:r>
          </a:p>
          <a:p>
            <a:endParaRPr lang="fr-FR" sz="2400" dirty="0">
              <a:latin typeface="Times New Roman" panose="02020603050405020304" pitchFamily="18" charset="0"/>
              <a:cs typeface="Times New Roman" panose="02020603050405020304" pitchFamily="18" charset="0"/>
            </a:endParaRPr>
          </a:p>
          <a:p>
            <a:pPr marL="0" indent="0">
              <a:buNone/>
            </a:pPr>
            <a:r>
              <a:rPr lang="fr-FR" sz="2400" dirty="0">
                <a:latin typeface="Times New Roman" panose="02020603050405020304" pitchFamily="18" charset="0"/>
                <a:cs typeface="Times New Roman" panose="02020603050405020304" pitchFamily="18" charset="0"/>
              </a:rPr>
              <a:t>1 - Il doit éviter beaucoup de manger des aliments décomposés et l'eau dans l'estomac, d'abord parce qu'il y a des denrées périssables qui deviennent rapidement avariées, comme le lait,.</a:t>
            </a:r>
          </a:p>
          <a:p>
            <a:pPr marL="0" indent="0">
              <a:buNone/>
            </a:pPr>
            <a:r>
              <a:rPr lang="fr-FR" sz="2400" dirty="0">
                <a:latin typeface="Times New Roman" panose="02020603050405020304" pitchFamily="18" charset="0"/>
                <a:cs typeface="Times New Roman" panose="02020603050405020304" pitchFamily="18" charset="0"/>
              </a:rPr>
              <a:t>2- Il ne doit pas vomir, surtout s'il doit vomir de la nourriture acide.</a:t>
            </a:r>
          </a:p>
          <a:p>
            <a:pPr marL="0" indent="0">
              <a:buNone/>
            </a:pPr>
            <a:r>
              <a:rPr lang="fr-FR" sz="2400" dirty="0">
                <a:latin typeface="Times New Roman" panose="02020603050405020304" pitchFamily="18" charset="0"/>
                <a:cs typeface="Times New Roman" panose="02020603050405020304" pitchFamily="18" charset="0"/>
              </a:rPr>
              <a:t>3- Il doit éviter de mâcher, d'écraser des choses dures, </a:t>
            </a:r>
          </a:p>
          <a:p>
            <a:pPr marL="0" indent="0">
              <a:buNone/>
            </a:pPr>
            <a:r>
              <a:rPr lang="fr-FR" sz="2400" dirty="0">
                <a:latin typeface="Times New Roman" panose="02020603050405020304" pitchFamily="18" charset="0"/>
                <a:cs typeface="Times New Roman" panose="02020603050405020304" pitchFamily="18" charset="0"/>
              </a:rPr>
              <a:t>4- Il doit éviter les narcotiques.</a:t>
            </a:r>
          </a:p>
          <a:p>
            <a:pPr marL="0" indent="0">
              <a:buNone/>
            </a:pPr>
            <a:r>
              <a:rPr lang="fr-FR" sz="2400" dirty="0">
                <a:latin typeface="Times New Roman" panose="02020603050405020304" pitchFamily="18" charset="0"/>
                <a:cs typeface="Times New Roman" panose="02020603050405020304" pitchFamily="18" charset="0"/>
              </a:rPr>
              <a:t>5 - Il doit éviter les aliments très froids, particulièrement après du chaud, et les aliments chauds immédiatement après du froid.</a:t>
            </a:r>
          </a:p>
          <a:p>
            <a:pPr marL="0" indent="0">
              <a:buNone/>
            </a:pPr>
            <a:r>
              <a:rPr lang="fr-FR" sz="2400" dirty="0">
                <a:latin typeface="Times New Roman" panose="02020603050405020304" pitchFamily="18" charset="0"/>
                <a:cs typeface="Times New Roman" panose="02020603050405020304" pitchFamily="18" charset="0"/>
              </a:rPr>
              <a:t>6 - Il doit nettoyer régulièrement ses dents (mais pas trop).</a:t>
            </a:r>
          </a:p>
          <a:p>
            <a:pPr marL="0" indent="0">
              <a:buNone/>
            </a:pPr>
            <a:r>
              <a:rPr lang="fr-FR" sz="2400" dirty="0">
                <a:latin typeface="Times New Roman" panose="02020603050405020304" pitchFamily="18" charset="0"/>
                <a:cs typeface="Times New Roman" panose="02020603050405020304" pitchFamily="18" charset="0"/>
              </a:rPr>
              <a:t>7 - Il doit éviter les choses qui abîment les dents par leur nature même comme les poireaux.</a:t>
            </a:r>
          </a:p>
        </p:txBody>
      </p:sp>
      <p:sp>
        <p:nvSpPr>
          <p:cNvPr id="4" name="Espace réservé du numéro de diapositive 3">
            <a:extLst>
              <a:ext uri="{FF2B5EF4-FFF2-40B4-BE49-F238E27FC236}">
                <a16:creationId xmlns:a16="http://schemas.microsoft.com/office/drawing/2014/main" id="{F3DC368C-03E5-4437-B3E3-5ABFDFFB3EEC}"/>
              </a:ext>
            </a:extLst>
          </p:cNvPr>
          <p:cNvSpPr>
            <a:spLocks noGrp="1"/>
          </p:cNvSpPr>
          <p:nvPr>
            <p:ph type="sldNum" sz="quarter" idx="12"/>
          </p:nvPr>
        </p:nvSpPr>
        <p:spPr/>
        <p:txBody>
          <a:bodyPr/>
          <a:lstStyle/>
          <a:p>
            <a:endParaRPr lang="fr-FR" altLang="fr-FR" dirty="0"/>
          </a:p>
          <a:p>
            <a:fld id="{13D4CF50-3D03-4547-833C-FFAC23F9E116}" type="slidenum">
              <a:rPr lang="fr-FR" altLang="fr-FR" smtClean="0"/>
              <a:pPr/>
              <a:t>32</a:t>
            </a:fld>
            <a:endParaRPr lang="fr-FR" altLang="fr-FR" dirty="0"/>
          </a:p>
        </p:txBody>
      </p:sp>
    </p:spTree>
    <p:extLst>
      <p:ext uri="{BB962C8B-B14F-4D97-AF65-F5344CB8AC3E}">
        <p14:creationId xmlns:p14="http://schemas.microsoft.com/office/powerpoint/2010/main" val="341752990"/>
      </p:ext>
    </p:extLst>
  </p:cSld>
  <p:clrMapOvr>
    <a:masterClrMapping/>
  </p:clrMapOvr>
  <p:transition>
    <p:sndAc>
      <p:stSnd>
        <p:snd r:embed="rId2" name="Son enregistré"/>
      </p:stSnd>
    </p:sndAc>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numéro de diapositive 5">
            <a:extLst>
              <a:ext uri="{FF2B5EF4-FFF2-40B4-BE49-F238E27FC236}">
                <a16:creationId xmlns:a16="http://schemas.microsoft.com/office/drawing/2014/main" id="{F801632A-D263-49AA-AD43-47AD89D2AA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DE30B5-1D32-4756-8F02-7BE83A90365B}"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652" name="Rectangle 3">
            <a:extLst>
              <a:ext uri="{FF2B5EF4-FFF2-40B4-BE49-F238E27FC236}">
                <a16:creationId xmlns:a16="http://schemas.microsoft.com/office/drawing/2014/main" id="{7C98F4E7-053F-4CE0-A1BB-78138B49FF7C}"/>
              </a:ext>
            </a:extLst>
          </p:cNvPr>
          <p:cNvSpPr>
            <a:spLocks noGrp="1" noChangeArrowheads="1"/>
          </p:cNvSpPr>
          <p:nvPr>
            <p:ph type="body" idx="1"/>
          </p:nvPr>
        </p:nvSpPr>
        <p:spPr>
          <a:xfrm>
            <a:off x="0" y="476673"/>
            <a:ext cx="9144000" cy="6381328"/>
          </a:xfrm>
        </p:spPr>
        <p:txBody>
          <a:bodyPr/>
          <a:lstStyle/>
          <a:p>
            <a:pPr algn="just" eaLnBrk="1" hangingPunct="1">
              <a:lnSpc>
                <a:spcPct val="200000"/>
              </a:lnSpc>
            </a:pPr>
            <a:r>
              <a:rPr lang="fr-FR" altLang="fr-FR" sz="2400" dirty="0">
                <a:latin typeface="Times New Roman" panose="02020603050405020304" pitchFamily="18" charset="0"/>
                <a:cs typeface="Times New Roman" panose="02020603050405020304" pitchFamily="18" charset="0"/>
                <a:hlinkClick r:id="rId4" tooltip="Al-Kindi (philosophe)"/>
              </a:rPr>
              <a:t>Al-Kindi</a:t>
            </a:r>
            <a:r>
              <a:rPr lang="fr-FR" altLang="fr-FR" sz="2400" dirty="0">
                <a:latin typeface="Times New Roman" panose="02020603050405020304" pitchFamily="18" charset="0"/>
                <a:cs typeface="Times New Roman" panose="02020603050405020304" pitchFamily="18" charset="0"/>
              </a:rPr>
              <a:t> 800-873 a écrit le </a:t>
            </a:r>
            <a:r>
              <a:rPr lang="fr-FR" altLang="fr-FR" sz="2400" dirty="0">
                <a:latin typeface="Times New Roman" panose="02020603050405020304" pitchFamily="18" charset="0"/>
                <a:cs typeface="Times New Roman" panose="02020603050405020304" pitchFamily="18" charset="0"/>
                <a:hlinkClick r:id="rId5" tooltip="De Gradibus (page inexistante)">
                  <a:extLst>
                    <a:ext uri="{A12FA001-AC4F-418D-AE19-62706E023703}">
                      <ahyp:hlinkClr xmlns:ahyp="http://schemas.microsoft.com/office/drawing/2018/hyperlinkcolor" val="tx"/>
                    </a:ext>
                  </a:extLst>
                </a:hlinkClick>
              </a:rPr>
              <a:t>De </a:t>
            </a:r>
            <a:r>
              <a:rPr lang="fr-FR" altLang="fr-FR" sz="2400" dirty="0" err="1">
                <a:latin typeface="Times New Roman" panose="02020603050405020304" pitchFamily="18" charset="0"/>
                <a:cs typeface="Times New Roman" panose="02020603050405020304" pitchFamily="18" charset="0"/>
                <a:hlinkClick r:id="rId5" tooltip="De Gradibus (page inexistante)">
                  <a:extLst>
                    <a:ext uri="{A12FA001-AC4F-418D-AE19-62706E023703}">
                      <ahyp:hlinkClr xmlns:ahyp="http://schemas.microsoft.com/office/drawing/2018/hyperlinkcolor" val="tx"/>
                    </a:ext>
                  </a:extLst>
                </a:hlinkClick>
              </a:rPr>
              <a:t>Gradibus</a:t>
            </a:r>
            <a:r>
              <a:rPr lang="fr-FR" altLang="fr-FR" sz="2400" dirty="0">
                <a:latin typeface="Times New Roman" panose="02020603050405020304" pitchFamily="18" charset="0"/>
                <a:cs typeface="Times New Roman" panose="02020603050405020304" pitchFamily="18" charset="0"/>
              </a:rPr>
              <a:t> »Des degrés » , </a:t>
            </a:r>
          </a:p>
          <a:p>
            <a:pPr marL="0" indent="0" algn="just" eaLnBrk="1" hangingPunct="1">
              <a:lnSpc>
                <a:spcPct val="200000"/>
              </a:lnSpc>
              <a:buNone/>
            </a:pPr>
            <a:r>
              <a:rPr lang="fr-FR" altLang="fr-FR" sz="2400" dirty="0">
                <a:latin typeface="Times New Roman" panose="02020603050405020304" pitchFamily="18" charset="0"/>
                <a:cs typeface="Times New Roman" panose="02020603050405020304" pitchFamily="18" charset="0"/>
              </a:rPr>
              <a:t>dans lequel il décrivait l'application des mathématiques</a:t>
            </a:r>
          </a:p>
          <a:p>
            <a:pPr marL="0" indent="0" algn="just" eaLnBrk="1" hangingPunct="1">
              <a:lnSpc>
                <a:spcPct val="200000"/>
              </a:lnSpc>
              <a:buNone/>
            </a:pPr>
            <a:r>
              <a:rPr lang="fr-FR" altLang="fr-FR" sz="2400" dirty="0">
                <a:latin typeface="Times New Roman" panose="02020603050405020304" pitchFamily="18" charset="0"/>
                <a:cs typeface="Times New Roman" panose="02020603050405020304" pitchFamily="18" charset="0"/>
              </a:rPr>
              <a:t> à la médecine, en particulier dans le domaine de la </a:t>
            </a:r>
            <a:r>
              <a:rPr lang="fr-FR" altLang="fr-FR" sz="2400" dirty="0">
                <a:latin typeface="Times New Roman" panose="02020603050405020304" pitchFamily="18" charset="0"/>
                <a:cs typeface="Times New Roman" panose="02020603050405020304" pitchFamily="18" charset="0"/>
                <a:hlinkClick r:id="rId6" tooltip="Pharmacologie">
                  <a:extLst>
                    <a:ext uri="{A12FA001-AC4F-418D-AE19-62706E023703}">
                      <ahyp:hlinkClr xmlns:ahyp="http://schemas.microsoft.com/office/drawing/2018/hyperlinkcolor" val="tx"/>
                    </a:ext>
                  </a:extLst>
                </a:hlinkClick>
              </a:rPr>
              <a:t>pharmacologie</a:t>
            </a:r>
            <a:r>
              <a:rPr lang="fr-FR" altLang="fr-FR" sz="2400" dirty="0">
                <a:latin typeface="Times New Roman" panose="02020603050405020304" pitchFamily="18" charset="0"/>
                <a:cs typeface="Times New Roman" panose="02020603050405020304" pitchFamily="18" charset="0"/>
              </a:rPr>
              <a:t>. </a:t>
            </a:r>
          </a:p>
          <a:p>
            <a:pPr marL="0" indent="0" algn="just" eaLnBrk="1" hangingPunct="1">
              <a:lnSpc>
                <a:spcPct val="200000"/>
              </a:lnSpc>
              <a:buNone/>
            </a:pPr>
            <a:endParaRPr lang="fr-FR" altLang="fr-FR" sz="2400" dirty="0">
              <a:latin typeface="Times New Roman" panose="02020603050405020304" pitchFamily="18" charset="0"/>
              <a:cs typeface="Times New Roman" panose="02020603050405020304" pitchFamily="18" charset="0"/>
            </a:endParaRPr>
          </a:p>
          <a:p>
            <a:pPr algn="just" eaLnBrk="1" hangingPunct="1">
              <a:lnSpc>
                <a:spcPct val="200000"/>
              </a:lnSpc>
            </a:pPr>
            <a:r>
              <a:rPr lang="fr-FR" altLang="fr-FR" sz="2400" dirty="0">
                <a:latin typeface="Times New Roman" panose="02020603050405020304" pitchFamily="18" charset="0"/>
                <a:cs typeface="Times New Roman" panose="02020603050405020304" pitchFamily="18" charset="0"/>
              </a:rPr>
              <a:t>Il avait élaboré une échelle mathématique pour quantifier l’effet des </a:t>
            </a:r>
            <a:r>
              <a:rPr lang="fr-FR" altLang="fr-FR" sz="2400" dirty="0">
                <a:latin typeface="Times New Roman" panose="02020603050405020304" pitchFamily="18" charset="0"/>
                <a:cs typeface="Times New Roman" panose="02020603050405020304" pitchFamily="18" charset="0"/>
                <a:hlinkClick r:id="rId7" tooltip="Médicaments">
                  <a:extLst>
                    <a:ext uri="{A12FA001-AC4F-418D-AE19-62706E023703}">
                      <ahyp:hlinkClr xmlns:ahyp="http://schemas.microsoft.com/office/drawing/2018/hyperlinkcolor" val="tx"/>
                    </a:ext>
                  </a:extLst>
                </a:hlinkClick>
              </a:rPr>
              <a:t>médicaments</a:t>
            </a:r>
            <a:r>
              <a:rPr lang="fr-FR" altLang="fr-FR" sz="2400" dirty="0">
                <a:latin typeface="Times New Roman" panose="02020603050405020304" pitchFamily="18" charset="0"/>
                <a:cs typeface="Times New Roman" panose="02020603050405020304" pitchFamily="18" charset="0"/>
              </a:rPr>
              <a:t> et un système qui permettrait à un médecin de déterminer à l'avance, pour une maladie donnée, la plupart des jours critiques pour le patient, sur la base des phases de la </a:t>
            </a:r>
            <a:r>
              <a:rPr lang="fr-FR" altLang="fr-FR" sz="2400" dirty="0">
                <a:latin typeface="Times New Roman" panose="02020603050405020304" pitchFamily="18" charset="0"/>
                <a:cs typeface="Times New Roman" panose="02020603050405020304" pitchFamily="18" charset="0"/>
                <a:hlinkClick r:id="rId8" tooltip="Lune">
                  <a:extLst>
                    <a:ext uri="{A12FA001-AC4F-418D-AE19-62706E023703}">
                      <ahyp:hlinkClr xmlns:ahyp="http://schemas.microsoft.com/office/drawing/2018/hyperlinkcolor" val="tx"/>
                    </a:ext>
                  </a:extLst>
                </a:hlinkClick>
              </a:rPr>
              <a:t>Lune</a:t>
            </a:r>
            <a:r>
              <a:rPr lang="fr-FR" altLang="fr-FR" sz="2400" dirty="0">
                <a:latin typeface="Times New Roman" panose="02020603050405020304" pitchFamily="18" charset="0"/>
                <a:cs typeface="Times New Roman" panose="02020603050405020304" pitchFamily="18" charset="0"/>
              </a:rPr>
              <a:t>.</a:t>
            </a:r>
          </a:p>
        </p:txBody>
      </p:sp>
      <p:pic>
        <p:nvPicPr>
          <p:cNvPr id="2" name="Image 1">
            <a:extLst>
              <a:ext uri="{FF2B5EF4-FFF2-40B4-BE49-F238E27FC236}">
                <a16:creationId xmlns:a16="http://schemas.microsoft.com/office/drawing/2014/main" id="{085D54D9-AFA0-4C04-A2C0-E1295A299C06}"/>
              </a:ext>
            </a:extLst>
          </p:cNvPr>
          <p:cNvPicPr>
            <a:picLocks noChangeAspect="1"/>
          </p:cNvPicPr>
          <p:nvPr/>
        </p:nvPicPr>
        <p:blipFill>
          <a:blip r:embed="rId9"/>
          <a:stretch>
            <a:fillRect/>
          </a:stretch>
        </p:blipFill>
        <p:spPr>
          <a:xfrm>
            <a:off x="7333084" y="0"/>
            <a:ext cx="1772816" cy="1772816"/>
          </a:xfrm>
          <a:prstGeom prst="rect">
            <a:avLst/>
          </a:prstGeom>
        </p:spPr>
      </p:pic>
    </p:spTree>
  </p:cSld>
  <p:clrMapOvr>
    <a:masterClrMapping/>
  </p:clrMapOvr>
  <p:transition>
    <p:sndAc>
      <p:stSnd>
        <p:snd r:embed="rId3" name="Son enregistré"/>
      </p:stSnd>
    </p:sndAc>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5">
            <a:extLst>
              <a:ext uri="{FF2B5EF4-FFF2-40B4-BE49-F238E27FC236}">
                <a16:creationId xmlns:a16="http://schemas.microsoft.com/office/drawing/2014/main" id="{4E5A0111-8797-44BD-BBA9-0301A00971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4DF927-1DCC-4A1A-BB55-872EF8858FB6}"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6" name="Rectangle 3">
            <a:extLst>
              <a:ext uri="{FF2B5EF4-FFF2-40B4-BE49-F238E27FC236}">
                <a16:creationId xmlns:a16="http://schemas.microsoft.com/office/drawing/2014/main" id="{65B9E681-BB38-494F-9E46-77BA577D2F9D}"/>
              </a:ext>
            </a:extLst>
          </p:cNvPr>
          <p:cNvSpPr>
            <a:spLocks noGrp="1" noChangeArrowheads="1"/>
          </p:cNvSpPr>
          <p:nvPr>
            <p:ph type="body" idx="1"/>
          </p:nvPr>
        </p:nvSpPr>
        <p:spPr>
          <a:xfrm>
            <a:off x="0" y="332655"/>
            <a:ext cx="9144000" cy="6525345"/>
          </a:xfrm>
        </p:spPr>
        <p:txBody>
          <a:bodyPr/>
          <a:lstStyle/>
          <a:p>
            <a:pPr algn="just" eaLnBrk="1" hangingPunct="1">
              <a:lnSpc>
                <a:spcPct val="200000"/>
              </a:lnSpc>
            </a:pPr>
            <a:r>
              <a:rPr lang="fr-FR" altLang="fr-FR" sz="2400" dirty="0">
                <a:latin typeface="Times New Roman" panose="02020603050405020304" pitchFamily="18" charset="0"/>
                <a:cs typeface="Times New Roman" panose="02020603050405020304" pitchFamily="18" charset="0"/>
                <a:hlinkClick r:id="rId4" tooltip="Abu Al-Qasim"/>
              </a:rPr>
              <a:t>Abu Al-Qasim</a:t>
            </a:r>
            <a:r>
              <a:rPr lang="fr-FR" altLang="fr-FR" sz="2400" dirty="0">
                <a:latin typeface="Times New Roman" panose="02020603050405020304" pitchFamily="18" charset="0"/>
                <a:cs typeface="Times New Roman" panose="02020603050405020304" pitchFamily="18" charset="0"/>
              </a:rPr>
              <a:t> 940-1013(</a:t>
            </a:r>
            <a:r>
              <a:rPr lang="fr-FR" altLang="fr-FR" sz="2400" dirty="0" err="1">
                <a:latin typeface="Times New Roman" panose="02020603050405020304" pitchFamily="18" charset="0"/>
                <a:cs typeface="Times New Roman" panose="02020603050405020304" pitchFamily="18" charset="0"/>
              </a:rPr>
              <a:t>Abulcasis</a:t>
            </a:r>
            <a:r>
              <a:rPr lang="fr-FR" altLang="fr-FR" sz="2400" dirty="0">
                <a:latin typeface="Times New Roman" panose="02020603050405020304" pitchFamily="18" charset="0"/>
                <a:cs typeface="Times New Roman" panose="02020603050405020304" pitchFamily="18" charset="0"/>
              </a:rPr>
              <a:t>) qui est considéré </a:t>
            </a:r>
          </a:p>
          <a:p>
            <a:pPr marL="0" indent="0" algn="just" eaLnBrk="1" hangingPunct="1">
              <a:lnSpc>
                <a:spcPct val="200000"/>
              </a:lnSpc>
              <a:buNone/>
            </a:pPr>
            <a:r>
              <a:rPr lang="fr-FR" altLang="fr-FR" sz="2400" dirty="0">
                <a:latin typeface="Times New Roman" panose="02020603050405020304" pitchFamily="18" charset="0"/>
                <a:cs typeface="Times New Roman" panose="02020603050405020304" pitchFamily="18" charset="0"/>
              </a:rPr>
              <a:t>comme le père de la </a:t>
            </a:r>
            <a:r>
              <a:rPr lang="fr-FR" altLang="fr-FR" sz="2400" dirty="0">
                <a:latin typeface="Times New Roman" panose="02020603050405020304" pitchFamily="18" charset="0"/>
                <a:cs typeface="Times New Roman" panose="02020603050405020304" pitchFamily="18" charset="0"/>
                <a:hlinkClick r:id="rId5" tooltip="Chirurgie">
                  <a:extLst>
                    <a:ext uri="{A12FA001-AC4F-418D-AE19-62706E023703}">
                      <ahyp:hlinkClr xmlns:ahyp="http://schemas.microsoft.com/office/drawing/2018/hyperlinkcolor" val="tx"/>
                    </a:ext>
                  </a:extLst>
                </a:hlinkClick>
              </a:rPr>
              <a:t>chirurgie</a:t>
            </a:r>
            <a:r>
              <a:rPr lang="fr-FR" altLang="fr-FR" sz="2400" dirty="0">
                <a:latin typeface="Times New Roman" panose="02020603050405020304" pitchFamily="18" charset="0"/>
                <a:cs typeface="Times New Roman" panose="02020603050405020304" pitchFamily="18" charset="0"/>
              </a:rPr>
              <a:t> moderne a écrit le </a:t>
            </a:r>
            <a:r>
              <a:rPr lang="fr-FR" altLang="fr-FR" sz="2400" dirty="0" err="1">
                <a:latin typeface="Times New Roman" panose="02020603050405020304" pitchFamily="18" charset="0"/>
                <a:cs typeface="Times New Roman" panose="02020603050405020304" pitchFamily="18" charset="0"/>
              </a:rPr>
              <a:t>Kitab</a:t>
            </a:r>
            <a:r>
              <a:rPr lang="fr-FR" altLang="fr-FR" sz="2400" dirty="0">
                <a:latin typeface="Times New Roman" panose="02020603050405020304" pitchFamily="18" charset="0"/>
                <a:cs typeface="Times New Roman" panose="02020603050405020304" pitchFamily="18" charset="0"/>
              </a:rPr>
              <a:t> </a:t>
            </a:r>
            <a:r>
              <a:rPr lang="fr-FR" altLang="fr-FR" sz="2400" dirty="0">
                <a:latin typeface="Times New Roman" panose="02020603050405020304" pitchFamily="18" charset="0"/>
                <a:cs typeface="Times New Roman" panose="02020603050405020304" pitchFamily="18" charset="0"/>
                <a:hlinkClick r:id="rId6" tooltip="Al-Tasrif">
                  <a:extLst>
                    <a:ext uri="{A12FA001-AC4F-418D-AE19-62706E023703}">
                      <ahyp:hlinkClr xmlns:ahyp="http://schemas.microsoft.com/office/drawing/2018/hyperlinkcolor" val="tx"/>
                    </a:ext>
                  </a:extLst>
                </a:hlinkClick>
              </a:rPr>
              <a:t>al-</a:t>
            </a:r>
            <a:r>
              <a:rPr lang="fr-FR" altLang="fr-FR" sz="2400" dirty="0" err="1">
                <a:latin typeface="Times New Roman" panose="02020603050405020304" pitchFamily="18" charset="0"/>
                <a:cs typeface="Times New Roman" panose="02020603050405020304" pitchFamily="18" charset="0"/>
                <a:hlinkClick r:id="rId6" tooltip="Al-Tasrif">
                  <a:extLst>
                    <a:ext uri="{A12FA001-AC4F-418D-AE19-62706E023703}">
                      <ahyp:hlinkClr xmlns:ahyp="http://schemas.microsoft.com/office/drawing/2018/hyperlinkcolor" val="tx"/>
                    </a:ext>
                  </a:extLst>
                </a:hlinkClick>
              </a:rPr>
              <a:t>Tasrif</a:t>
            </a:r>
            <a:r>
              <a:rPr lang="fr-FR" altLang="fr-FR" sz="2400" dirty="0">
                <a:latin typeface="Times New Roman" panose="02020603050405020304" pitchFamily="18" charset="0"/>
                <a:cs typeface="Times New Roman" panose="02020603050405020304" pitchFamily="18" charset="0"/>
              </a:rPr>
              <a:t> (une </a:t>
            </a:r>
            <a:r>
              <a:rPr lang="fr-FR" altLang="fr-FR" sz="2400" dirty="0">
                <a:latin typeface="Times New Roman" panose="02020603050405020304" pitchFamily="18" charset="0"/>
                <a:cs typeface="Times New Roman" panose="02020603050405020304" pitchFamily="18" charset="0"/>
                <a:hlinkClick r:id="rId7" tooltip="Encyclopédie">
                  <a:extLst>
                    <a:ext uri="{A12FA001-AC4F-418D-AE19-62706E023703}">
                      <ahyp:hlinkClr xmlns:ahyp="http://schemas.microsoft.com/office/drawing/2018/hyperlinkcolor" val="tx"/>
                    </a:ext>
                  </a:extLst>
                </a:hlinkClick>
              </a:rPr>
              <a:t>encyclopédie</a:t>
            </a:r>
            <a:r>
              <a:rPr lang="fr-FR" altLang="fr-FR" sz="2400" dirty="0">
                <a:latin typeface="Times New Roman" panose="02020603050405020304" pitchFamily="18" charset="0"/>
                <a:cs typeface="Times New Roman" panose="02020603050405020304" pitchFamily="18" charset="0"/>
              </a:rPr>
              <a:t> médicale en 30 volumes, qui a été enseignée dans les </a:t>
            </a:r>
            <a:r>
              <a:rPr lang="fr-FR" altLang="fr-FR" sz="2400" dirty="0">
                <a:latin typeface="Times New Roman" panose="02020603050405020304" pitchFamily="18" charset="0"/>
                <a:cs typeface="Times New Roman" panose="02020603050405020304" pitchFamily="18" charset="0"/>
                <a:hlinkClick r:id="rId8" tooltip="École de médecine (page inexistante)">
                  <a:extLst>
                    <a:ext uri="{A12FA001-AC4F-418D-AE19-62706E023703}">
                      <ahyp:hlinkClr xmlns:ahyp="http://schemas.microsoft.com/office/drawing/2018/hyperlinkcolor" val="tx"/>
                    </a:ext>
                  </a:extLst>
                </a:hlinkClick>
              </a:rPr>
              <a:t>écoles de médecine</a:t>
            </a:r>
            <a:r>
              <a:rPr lang="fr-FR" altLang="fr-FR" sz="2400" dirty="0">
                <a:latin typeface="Times New Roman" panose="02020603050405020304" pitchFamily="18" charset="0"/>
                <a:cs typeface="Times New Roman" panose="02020603050405020304" pitchFamily="18" charset="0"/>
              </a:rPr>
              <a:t> musulmanes et européennes jusqu'au XVIIe siècle. </a:t>
            </a:r>
          </a:p>
          <a:p>
            <a:pPr algn="just" eaLnBrk="1" hangingPunct="1">
              <a:lnSpc>
                <a:spcPct val="200000"/>
              </a:lnSpc>
            </a:pPr>
            <a:endParaRPr lang="fr-FR" altLang="fr-FR" sz="1200" dirty="0">
              <a:latin typeface="Times New Roman" panose="02020603050405020304" pitchFamily="18" charset="0"/>
              <a:cs typeface="Times New Roman" panose="02020603050405020304" pitchFamily="18" charset="0"/>
            </a:endParaRPr>
          </a:p>
          <a:p>
            <a:pPr algn="just" eaLnBrk="1" hangingPunct="1">
              <a:lnSpc>
                <a:spcPct val="200000"/>
              </a:lnSpc>
            </a:pPr>
            <a:r>
              <a:rPr lang="fr-FR" altLang="fr-FR" sz="2400" dirty="0">
                <a:latin typeface="Times New Roman" panose="02020603050405020304" pitchFamily="18" charset="0"/>
                <a:cs typeface="Times New Roman" panose="02020603050405020304" pitchFamily="18" charset="0"/>
              </a:rPr>
              <a:t>Il a utilisé de nombreux </a:t>
            </a:r>
            <a:r>
              <a:rPr lang="fr-FR" altLang="fr-FR" sz="2400" dirty="0">
                <a:latin typeface="Times New Roman" panose="02020603050405020304" pitchFamily="18" charset="0"/>
                <a:cs typeface="Times New Roman" panose="02020603050405020304" pitchFamily="18" charset="0"/>
                <a:hlinkClick r:id="rId9" tooltip="Instruments chirurgicaux (page inexistante)">
                  <a:extLst>
                    <a:ext uri="{A12FA001-AC4F-418D-AE19-62706E023703}">
                      <ahyp:hlinkClr xmlns:ahyp="http://schemas.microsoft.com/office/drawing/2018/hyperlinkcolor" val="tx"/>
                    </a:ext>
                  </a:extLst>
                </a:hlinkClick>
              </a:rPr>
              <a:t>instruments chirurgicaux</a:t>
            </a:r>
            <a:r>
              <a:rPr lang="fr-FR" altLang="fr-FR" sz="2400" dirty="0">
                <a:latin typeface="Times New Roman" panose="02020603050405020304" pitchFamily="18" charset="0"/>
                <a:cs typeface="Times New Roman" panose="02020603050405020304" pitchFamily="18" charset="0"/>
              </a:rPr>
              <a:t>, (</a:t>
            </a:r>
            <a:r>
              <a:rPr lang="fr-FR" altLang="fr-FR" sz="2400" dirty="0">
                <a:latin typeface="Times New Roman" panose="02020603050405020304" pitchFamily="18" charset="0"/>
                <a:cs typeface="Times New Roman" panose="02020603050405020304" pitchFamily="18" charset="0"/>
                <a:hlinkClick r:id="rId10" tooltip="Catgut">
                  <a:extLst>
                    <a:ext uri="{A12FA001-AC4F-418D-AE19-62706E023703}">
                      <ahyp:hlinkClr xmlns:ahyp="http://schemas.microsoft.com/office/drawing/2018/hyperlinkcolor" val="tx"/>
                    </a:ext>
                  </a:extLst>
                </a:hlinkClick>
              </a:rPr>
              <a:t>catgut</a:t>
            </a:r>
            <a:r>
              <a:rPr lang="fr-FR" altLang="fr-FR" sz="2400" dirty="0">
                <a:latin typeface="Times New Roman" panose="02020603050405020304" pitchFamily="18" charset="0"/>
                <a:cs typeface="Times New Roman" panose="02020603050405020304" pitchFamily="18" charset="0"/>
              </a:rPr>
              <a:t>, des pinces, des </a:t>
            </a:r>
            <a:r>
              <a:rPr lang="fr-FR" altLang="fr-FR" sz="2400" dirty="0">
                <a:latin typeface="Times New Roman" panose="02020603050405020304" pitchFamily="18" charset="0"/>
                <a:cs typeface="Times New Roman" panose="02020603050405020304" pitchFamily="18" charset="0"/>
                <a:hlinkClick r:id="rId11" tooltip="Ligature (médecine)">
                  <a:extLst>
                    <a:ext uri="{A12FA001-AC4F-418D-AE19-62706E023703}">
                      <ahyp:hlinkClr xmlns:ahyp="http://schemas.microsoft.com/office/drawing/2018/hyperlinkcolor" val="tx"/>
                    </a:ext>
                  </a:extLst>
                </a:hlinkClick>
              </a:rPr>
              <a:t>ligatures</a:t>
            </a:r>
            <a:r>
              <a:rPr lang="fr-FR" altLang="fr-FR" sz="2400" dirty="0">
                <a:latin typeface="Times New Roman" panose="02020603050405020304" pitchFamily="18" charset="0"/>
                <a:cs typeface="Times New Roman" panose="02020603050405020304" pitchFamily="18" charset="0"/>
              </a:rPr>
              <a:t>, des </a:t>
            </a:r>
            <a:r>
              <a:rPr lang="fr-FR" altLang="fr-FR" sz="2400" dirty="0">
                <a:latin typeface="Times New Roman" panose="02020603050405020304" pitchFamily="18" charset="0"/>
                <a:cs typeface="Times New Roman" panose="02020603050405020304" pitchFamily="18" charset="0"/>
                <a:hlinkClick r:id="rId12" tooltip="Suture (médecine)">
                  <a:extLst>
                    <a:ext uri="{A12FA001-AC4F-418D-AE19-62706E023703}">
                      <ahyp:hlinkClr xmlns:ahyp="http://schemas.microsoft.com/office/drawing/2018/hyperlinkcolor" val="tx"/>
                    </a:ext>
                  </a:extLst>
                </a:hlinkClick>
              </a:rPr>
              <a:t>aiguilles à suture</a:t>
            </a:r>
            <a:r>
              <a:rPr lang="fr-FR" altLang="fr-FR" sz="2400" dirty="0">
                <a:latin typeface="Times New Roman" panose="02020603050405020304" pitchFamily="18" charset="0"/>
                <a:cs typeface="Times New Roman" panose="02020603050405020304" pitchFamily="18" charset="0"/>
              </a:rPr>
              <a:t>, des </a:t>
            </a:r>
            <a:r>
              <a:rPr lang="fr-FR" altLang="fr-FR" sz="2400" dirty="0">
                <a:latin typeface="Times New Roman" panose="02020603050405020304" pitchFamily="18" charset="0"/>
                <a:cs typeface="Times New Roman" panose="02020603050405020304" pitchFamily="18" charset="0"/>
                <a:hlinkClick r:id="rId13" tooltip="Scalpel">
                  <a:extLst>
                    <a:ext uri="{A12FA001-AC4F-418D-AE19-62706E023703}">
                      <ahyp:hlinkClr xmlns:ahyp="http://schemas.microsoft.com/office/drawing/2018/hyperlinkcolor" val="tx"/>
                    </a:ext>
                  </a:extLst>
                </a:hlinkClick>
              </a:rPr>
              <a:t>scalpels</a:t>
            </a:r>
            <a:r>
              <a:rPr lang="fr-FR" altLang="fr-FR" sz="2400" dirty="0">
                <a:latin typeface="Times New Roman" panose="02020603050405020304" pitchFamily="18" charset="0"/>
                <a:cs typeface="Times New Roman" panose="02020603050405020304" pitchFamily="18" charset="0"/>
              </a:rPr>
              <a:t>, des </a:t>
            </a:r>
            <a:r>
              <a:rPr lang="fr-FR" altLang="fr-FR" sz="2400" dirty="0">
                <a:latin typeface="Times New Roman" panose="02020603050405020304" pitchFamily="18" charset="0"/>
                <a:cs typeface="Times New Roman" panose="02020603050405020304" pitchFamily="18" charset="0"/>
                <a:hlinkClick r:id="rId14" tooltip="Curette (page inexistante)">
                  <a:extLst>
                    <a:ext uri="{A12FA001-AC4F-418D-AE19-62706E023703}">
                      <ahyp:hlinkClr xmlns:ahyp="http://schemas.microsoft.com/office/drawing/2018/hyperlinkcolor" val="tx"/>
                    </a:ext>
                  </a:extLst>
                </a:hlinkClick>
              </a:rPr>
              <a:t>curettes</a:t>
            </a:r>
            <a:r>
              <a:rPr lang="fr-FR" altLang="fr-FR" sz="2400" dirty="0">
                <a:latin typeface="Times New Roman" panose="02020603050405020304" pitchFamily="18" charset="0"/>
                <a:cs typeface="Times New Roman" panose="02020603050405020304" pitchFamily="18" charset="0"/>
              </a:rPr>
              <a:t>, des écarteurs, des sondes et des </a:t>
            </a:r>
            <a:r>
              <a:rPr lang="fr-FR" altLang="fr-FR" sz="2400" dirty="0">
                <a:latin typeface="Times New Roman" panose="02020603050405020304" pitchFamily="18" charset="0"/>
                <a:cs typeface="Times New Roman" panose="02020603050405020304" pitchFamily="18" charset="0"/>
                <a:hlinkClick r:id="rId15" tooltip="Spéculum">
                  <a:extLst>
                    <a:ext uri="{A12FA001-AC4F-418D-AE19-62706E023703}">
                      <ahyp:hlinkClr xmlns:ahyp="http://schemas.microsoft.com/office/drawing/2018/hyperlinkcolor" val="tx"/>
                    </a:ext>
                  </a:extLst>
                </a:hlinkClick>
              </a:rPr>
              <a:t>spéculums</a:t>
            </a:r>
            <a:r>
              <a:rPr lang="fr-FR" altLang="fr-FR" sz="2400" dirty="0">
                <a:latin typeface="Times New Roman" panose="02020603050405020304" pitchFamily="18" charset="0"/>
                <a:cs typeface="Times New Roman" panose="02020603050405020304" pitchFamily="18" charset="0"/>
              </a:rPr>
              <a:t>, des scies à os, et des </a:t>
            </a:r>
            <a:r>
              <a:rPr lang="fr-FR" altLang="fr-FR" sz="2400" dirty="0">
                <a:latin typeface="Times New Roman" panose="02020603050405020304" pitchFamily="18" charset="0"/>
                <a:cs typeface="Times New Roman" panose="02020603050405020304" pitchFamily="18" charset="0"/>
                <a:hlinkClick r:id="rId16" tooltip="Plâtre">
                  <a:extLst>
                    <a:ext uri="{A12FA001-AC4F-418D-AE19-62706E023703}">
                      <ahyp:hlinkClr xmlns:ahyp="http://schemas.microsoft.com/office/drawing/2018/hyperlinkcolor" val="tx"/>
                    </a:ext>
                  </a:extLst>
                </a:hlinkClick>
              </a:rPr>
              <a:t>plâtres</a:t>
            </a:r>
            <a:r>
              <a:rPr lang="fr-FR" altLang="fr-FR" sz="2400" dirty="0">
                <a:latin typeface="Times New Roman" panose="02020603050405020304" pitchFamily="18" charset="0"/>
                <a:cs typeface="Times New Roman" panose="02020603050405020304" pitchFamily="18" charset="0"/>
              </a:rPr>
              <a:t>.</a:t>
            </a:r>
          </a:p>
        </p:txBody>
      </p:sp>
      <p:pic>
        <p:nvPicPr>
          <p:cNvPr id="2" name="Image 1">
            <a:extLst>
              <a:ext uri="{FF2B5EF4-FFF2-40B4-BE49-F238E27FC236}">
                <a16:creationId xmlns:a16="http://schemas.microsoft.com/office/drawing/2014/main" id="{0A80A2EC-6681-40B0-98C0-DEFD0CEF98D4}"/>
              </a:ext>
            </a:extLst>
          </p:cNvPr>
          <p:cNvPicPr>
            <a:picLocks noChangeAspect="1"/>
          </p:cNvPicPr>
          <p:nvPr/>
        </p:nvPicPr>
        <p:blipFill>
          <a:blip r:embed="rId17"/>
          <a:stretch>
            <a:fillRect/>
          </a:stretch>
        </p:blipFill>
        <p:spPr>
          <a:xfrm>
            <a:off x="7352002" y="30639"/>
            <a:ext cx="1761518" cy="1310129"/>
          </a:xfrm>
          <a:prstGeom prst="rect">
            <a:avLst/>
          </a:prstGeom>
        </p:spPr>
      </p:pic>
    </p:spTree>
  </p:cSld>
  <p:clrMapOvr>
    <a:masterClrMapping/>
  </p:clrMapOvr>
  <p:transition>
    <p:sndAc>
      <p:stSnd>
        <p:snd r:embed="rId3" name="Son enregistré"/>
      </p:stSnd>
    </p:sndAc>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5">
            <a:extLst>
              <a:ext uri="{FF2B5EF4-FFF2-40B4-BE49-F238E27FC236}">
                <a16:creationId xmlns:a16="http://schemas.microsoft.com/office/drawing/2014/main" id="{6F3EEC36-6501-4D11-B9EB-002540BADB5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3E4C64-A115-4D34-84FA-E40F3B6BA1A7}"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748" name="Rectangle 3">
            <a:extLst>
              <a:ext uri="{FF2B5EF4-FFF2-40B4-BE49-F238E27FC236}">
                <a16:creationId xmlns:a16="http://schemas.microsoft.com/office/drawing/2014/main" id="{843842A7-07C6-4F72-B6E3-75B225EE48C7}"/>
              </a:ext>
            </a:extLst>
          </p:cNvPr>
          <p:cNvSpPr>
            <a:spLocks noGrp="1" noChangeArrowheads="1"/>
          </p:cNvSpPr>
          <p:nvPr>
            <p:ph type="body" idx="1"/>
          </p:nvPr>
        </p:nvSpPr>
        <p:spPr>
          <a:xfrm>
            <a:off x="116970" y="136525"/>
            <a:ext cx="8847518" cy="6721475"/>
          </a:xfrm>
        </p:spPr>
        <p:txBody>
          <a:bodyPr/>
          <a:lstStyle/>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En 1021, </a:t>
            </a:r>
            <a:r>
              <a:rPr lang="fr-FR" altLang="fr-FR" sz="2400" dirty="0">
                <a:latin typeface="Times New Roman" panose="02020603050405020304" pitchFamily="18" charset="0"/>
                <a:cs typeface="Times New Roman" panose="02020603050405020304" pitchFamily="18" charset="0"/>
                <a:hlinkClick r:id="rId4" tooltip="Alhazen"/>
              </a:rPr>
              <a:t>Ibn al-</a:t>
            </a:r>
            <a:r>
              <a:rPr lang="fr-FR" altLang="fr-FR" sz="2400" dirty="0" err="1">
                <a:latin typeface="Times New Roman" panose="02020603050405020304" pitchFamily="18" charset="0"/>
                <a:cs typeface="Times New Roman" panose="02020603050405020304" pitchFamily="18" charset="0"/>
                <a:hlinkClick r:id="rId4" tooltip="Alhazen"/>
              </a:rPr>
              <a:t>Haytham</a:t>
            </a:r>
            <a:r>
              <a:rPr lang="fr-FR" altLang="fr-FR" sz="2400" dirty="0">
                <a:latin typeface="Times New Roman" panose="02020603050405020304" pitchFamily="18" charset="0"/>
                <a:cs typeface="Times New Roman" panose="02020603050405020304" pitchFamily="18" charset="0"/>
              </a:rPr>
              <a:t> (</a:t>
            </a:r>
            <a:r>
              <a:rPr lang="fr-FR" altLang="fr-FR" sz="2400" dirty="0" err="1">
                <a:latin typeface="Times New Roman" panose="02020603050405020304" pitchFamily="18" charset="0"/>
                <a:cs typeface="Times New Roman" panose="02020603050405020304" pitchFamily="18" charset="0"/>
              </a:rPr>
              <a:t>Alhacen</a:t>
            </a:r>
            <a:r>
              <a:rPr lang="fr-FR" altLang="fr-FR" sz="2400" dirty="0">
                <a:latin typeface="Times New Roman" panose="02020603050405020304" pitchFamily="18" charset="0"/>
                <a:cs typeface="Times New Roman" panose="02020603050405020304" pitchFamily="18" charset="0"/>
              </a:rPr>
              <a:t>) : </a:t>
            </a:r>
          </a:p>
          <a:p>
            <a:pPr marL="0" indent="0" algn="just" eaLnBrk="1" hangingPunct="1">
              <a:lnSpc>
                <a:spcPct val="150000"/>
              </a:lnSpc>
              <a:buNone/>
            </a:pPr>
            <a:r>
              <a:rPr lang="fr-FR" altLang="fr-FR" sz="2400" dirty="0">
                <a:latin typeface="Times New Roman" panose="02020603050405020304" pitchFamily="18" charset="0"/>
                <a:cs typeface="Times New Roman" panose="02020603050405020304" pitchFamily="18" charset="0"/>
              </a:rPr>
              <a:t>l’origine de progrès en </a:t>
            </a:r>
            <a:r>
              <a:rPr lang="fr-FR" altLang="fr-FR" sz="2400" dirty="0">
                <a:latin typeface="Times New Roman" panose="02020603050405020304" pitchFamily="18" charset="0"/>
                <a:cs typeface="Times New Roman" panose="02020603050405020304" pitchFamily="18" charset="0"/>
                <a:hlinkClick r:id="rId5" tooltip="Chirurgie oculaire">
                  <a:extLst>
                    <a:ext uri="{A12FA001-AC4F-418D-AE19-62706E023703}">
                      <ahyp:hlinkClr xmlns:ahyp="http://schemas.microsoft.com/office/drawing/2018/hyperlinkcolor" val="tx"/>
                    </a:ext>
                  </a:extLst>
                </a:hlinkClick>
              </a:rPr>
              <a:t>chirurgie oculaire</a:t>
            </a:r>
            <a:r>
              <a:rPr lang="fr-FR" altLang="fr-FR" sz="2400" dirty="0">
                <a:latin typeface="Times New Roman" panose="02020603050405020304" pitchFamily="18" charset="0"/>
                <a:cs typeface="Times New Roman" panose="02020603050405020304" pitchFamily="18" charset="0"/>
              </a:rPr>
              <a:t>, en étudiant </a:t>
            </a:r>
          </a:p>
          <a:p>
            <a:pPr marL="0" indent="0" algn="just" eaLnBrk="1" hangingPunct="1">
              <a:lnSpc>
                <a:spcPct val="150000"/>
              </a:lnSpc>
              <a:buNone/>
            </a:pPr>
            <a:r>
              <a:rPr lang="fr-FR" altLang="fr-FR" sz="2400" dirty="0">
                <a:latin typeface="Times New Roman" panose="02020603050405020304" pitchFamily="18" charset="0"/>
                <a:cs typeface="Times New Roman" panose="02020603050405020304" pitchFamily="18" charset="0"/>
              </a:rPr>
              <a:t>et en expliquant correctement, pour la première fois, </a:t>
            </a:r>
          </a:p>
          <a:p>
            <a:pPr marL="0" indent="0" algn="just" eaLnBrk="1" hangingPunct="1">
              <a:lnSpc>
                <a:spcPct val="150000"/>
              </a:lnSpc>
              <a:buNone/>
            </a:pPr>
            <a:r>
              <a:rPr lang="fr-FR" altLang="fr-FR" sz="2400" dirty="0">
                <a:latin typeface="Times New Roman" panose="02020603050405020304" pitchFamily="18" charset="0"/>
                <a:cs typeface="Times New Roman" panose="02020603050405020304" pitchFamily="18" charset="0"/>
              </a:rPr>
              <a:t>le processus de la </a:t>
            </a:r>
            <a:r>
              <a:rPr lang="fr-FR" altLang="fr-FR" sz="2400" dirty="0">
                <a:latin typeface="Times New Roman" panose="02020603050405020304" pitchFamily="18" charset="0"/>
                <a:cs typeface="Times New Roman" panose="02020603050405020304" pitchFamily="18" charset="0"/>
                <a:hlinkClick r:id="rId6" tooltip="Vue">
                  <a:extLst>
                    <a:ext uri="{A12FA001-AC4F-418D-AE19-62706E023703}">
                      <ahyp:hlinkClr xmlns:ahyp="http://schemas.microsoft.com/office/drawing/2018/hyperlinkcolor" val="tx"/>
                    </a:ext>
                  </a:extLst>
                </a:hlinkClick>
              </a:rPr>
              <a:t>perception visuelle</a:t>
            </a:r>
            <a:r>
              <a:rPr lang="fr-FR" altLang="fr-FR" sz="2400" dirty="0">
                <a:latin typeface="Times New Roman" panose="02020603050405020304" pitchFamily="18" charset="0"/>
                <a:cs typeface="Times New Roman" panose="02020603050405020304" pitchFamily="18" charset="0"/>
              </a:rPr>
              <a:t> dans son </a:t>
            </a:r>
            <a:r>
              <a:rPr lang="fr-FR" altLang="fr-FR" sz="2400" dirty="0">
                <a:latin typeface="Times New Roman" panose="02020603050405020304" pitchFamily="18" charset="0"/>
                <a:cs typeface="Times New Roman" panose="02020603050405020304" pitchFamily="18" charset="0"/>
                <a:hlinkClick r:id="rId7" tooltip="Traité d'optique (Alhacen)">
                  <a:extLst>
                    <a:ext uri="{A12FA001-AC4F-418D-AE19-62706E023703}">
                      <ahyp:hlinkClr xmlns:ahyp="http://schemas.microsoft.com/office/drawing/2018/hyperlinkcolor" val="tx"/>
                    </a:ext>
                  </a:extLst>
                </a:hlinkClick>
              </a:rPr>
              <a:t>Traité d’optique</a:t>
            </a:r>
            <a:r>
              <a:rPr lang="fr-FR" altLang="fr-FR" sz="2400" dirty="0">
                <a:latin typeface="Times New Roman" panose="02020603050405020304" pitchFamily="18" charset="0"/>
                <a:cs typeface="Times New Roman" panose="02020603050405020304" pitchFamily="18" charset="0"/>
              </a:rPr>
              <a:t> .</a:t>
            </a:r>
          </a:p>
          <a:p>
            <a:pPr marL="0" indent="0" algn="just" eaLnBrk="1" hangingPunct="1">
              <a:lnSpc>
                <a:spcPct val="150000"/>
              </a:lnSpc>
              <a:buNone/>
            </a:pPr>
            <a:endParaRPr lang="fr-FR" altLang="fr-FR" sz="1100" dirty="0">
              <a:latin typeface="Times New Roman" panose="02020603050405020304" pitchFamily="18" charset="0"/>
              <a:cs typeface="Times New Roman" panose="02020603050405020304" pitchFamily="18" charset="0"/>
            </a:endParaRPr>
          </a:p>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En 1242, </a:t>
            </a:r>
            <a:r>
              <a:rPr lang="fr-FR" altLang="fr-FR" sz="2400" b="1" dirty="0">
                <a:solidFill>
                  <a:schemeClr val="accent6"/>
                </a:solidFill>
                <a:latin typeface="Times New Roman" panose="02020603050405020304" pitchFamily="18" charset="0"/>
                <a:cs typeface="Times New Roman" panose="02020603050405020304" pitchFamily="18" charset="0"/>
                <a:hlinkClick r:id="rId8" tooltip="Ibn Nafis">
                  <a:extLst>
                    <a:ext uri="{A12FA001-AC4F-418D-AE19-62706E023703}">
                      <ahyp:hlinkClr xmlns:ahyp="http://schemas.microsoft.com/office/drawing/2018/hyperlinkcolor" val="tx"/>
                    </a:ext>
                  </a:extLst>
                </a:hlinkClick>
              </a:rPr>
              <a:t>Ibn al-</a:t>
            </a:r>
            <a:r>
              <a:rPr lang="fr-FR" altLang="fr-FR" sz="2400" b="1" dirty="0" err="1">
                <a:solidFill>
                  <a:schemeClr val="accent6"/>
                </a:solidFill>
                <a:latin typeface="Times New Roman" panose="02020603050405020304" pitchFamily="18" charset="0"/>
                <a:cs typeface="Times New Roman" panose="02020603050405020304" pitchFamily="18" charset="0"/>
                <a:hlinkClick r:id="rId8" tooltip="Ibn Nafis">
                  <a:extLst>
                    <a:ext uri="{A12FA001-AC4F-418D-AE19-62706E023703}">
                      <ahyp:hlinkClr xmlns:ahyp="http://schemas.microsoft.com/office/drawing/2018/hyperlinkcolor" val="tx"/>
                    </a:ext>
                  </a:extLst>
                </a:hlinkClick>
              </a:rPr>
              <a:t>Nafis</a:t>
            </a:r>
            <a:r>
              <a:rPr lang="fr-FR" altLang="fr-FR" sz="2400" dirty="0">
                <a:latin typeface="Times New Roman" panose="02020603050405020304" pitchFamily="18" charset="0"/>
                <a:cs typeface="Times New Roman" panose="02020603050405020304" pitchFamily="18" charset="0"/>
              </a:rPr>
              <a:t>:</a:t>
            </a:r>
          </a:p>
          <a:p>
            <a:pPr marL="0" indent="0" algn="just" eaLnBrk="1" hangingPunct="1">
              <a:lnSpc>
                <a:spcPct val="150000"/>
              </a:lnSpc>
              <a:buNone/>
            </a:pPr>
            <a:r>
              <a:rPr lang="fr-FR" altLang="fr-FR" sz="2400" dirty="0">
                <a:latin typeface="Times New Roman" panose="02020603050405020304" pitchFamily="18" charset="0"/>
                <a:cs typeface="Times New Roman" panose="02020603050405020304" pitchFamily="18" charset="0"/>
              </a:rPr>
              <a:t> </a:t>
            </a:r>
            <a:r>
              <a:rPr lang="fr-FR" altLang="fr-FR" sz="2400" dirty="0">
                <a:latin typeface="Times New Roman" panose="02020603050405020304" pitchFamily="18" charset="0"/>
                <a:cs typeface="Times New Roman" panose="02020603050405020304" pitchFamily="18" charset="0"/>
                <a:hlinkClick r:id="rId9" tooltip="Circulation pulmonaire (page inexistante)">
                  <a:extLst>
                    <a:ext uri="{A12FA001-AC4F-418D-AE19-62706E023703}">
                      <ahyp:hlinkClr xmlns:ahyp="http://schemas.microsoft.com/office/drawing/2018/hyperlinkcolor" val="tx"/>
                    </a:ext>
                  </a:extLst>
                </a:hlinkClick>
              </a:rPr>
              <a:t>circulation pulmonaire</a:t>
            </a:r>
            <a:r>
              <a:rPr lang="fr-FR" altLang="fr-FR" sz="2400" dirty="0">
                <a:latin typeface="Times New Roman" panose="02020603050405020304" pitchFamily="18" charset="0"/>
                <a:cs typeface="Times New Roman" panose="02020603050405020304" pitchFamily="18" charset="0"/>
              </a:rPr>
              <a:t> et les </a:t>
            </a:r>
            <a:r>
              <a:rPr lang="fr-FR" altLang="fr-FR" sz="2400" dirty="0">
                <a:latin typeface="Times New Roman" panose="02020603050405020304" pitchFamily="18" charset="0"/>
                <a:cs typeface="Times New Roman" panose="02020603050405020304" pitchFamily="18" charset="0"/>
                <a:hlinkClick r:id="rId10" tooltip="Artère coronaire">
                  <a:extLst>
                    <a:ext uri="{A12FA001-AC4F-418D-AE19-62706E023703}">
                      <ahyp:hlinkClr xmlns:ahyp="http://schemas.microsoft.com/office/drawing/2018/hyperlinkcolor" val="tx"/>
                    </a:ext>
                  </a:extLst>
                </a:hlinkClick>
              </a:rPr>
              <a:t>artères coronaires</a:t>
            </a:r>
            <a:r>
              <a:rPr lang="fr-FR" altLang="fr-FR" sz="2400" dirty="0">
                <a:latin typeface="Times New Roman" panose="02020603050405020304" pitchFamily="18" charset="0"/>
                <a:cs typeface="Times New Roman" panose="02020603050405020304" pitchFamily="18" charset="0"/>
              </a:rPr>
              <a:t>, qui constituent la base</a:t>
            </a:r>
          </a:p>
          <a:p>
            <a:pPr marL="0" indent="0" algn="just" eaLnBrk="1" hangingPunct="1">
              <a:lnSpc>
                <a:spcPct val="150000"/>
              </a:lnSpc>
              <a:buNone/>
            </a:pPr>
            <a:r>
              <a:rPr lang="fr-FR" altLang="fr-FR" sz="2400" dirty="0">
                <a:latin typeface="Times New Roman" panose="02020603050405020304" pitchFamily="18" charset="0"/>
                <a:cs typeface="Times New Roman" panose="02020603050405020304" pitchFamily="18" charset="0"/>
              </a:rPr>
              <a:t> du </a:t>
            </a:r>
            <a:r>
              <a:rPr lang="fr-FR" altLang="fr-FR" sz="2400" dirty="0">
                <a:latin typeface="Times New Roman" panose="02020603050405020304" pitchFamily="18" charset="0"/>
                <a:cs typeface="Times New Roman" panose="02020603050405020304" pitchFamily="18" charset="0"/>
                <a:hlinkClick r:id="rId11" tooltip="Circulation sanguine">
                  <a:extLst>
                    <a:ext uri="{A12FA001-AC4F-418D-AE19-62706E023703}">
                      <ahyp:hlinkClr xmlns:ahyp="http://schemas.microsoft.com/office/drawing/2018/hyperlinkcolor" val="tx"/>
                    </a:ext>
                  </a:extLst>
                </a:hlinkClick>
              </a:rPr>
              <a:t>système circulatoire</a:t>
            </a:r>
            <a:r>
              <a:rPr lang="fr-FR" altLang="fr-FR" sz="2400" dirty="0">
                <a:latin typeface="Times New Roman" panose="02020603050405020304" pitchFamily="18" charset="0"/>
                <a:cs typeface="Times New Roman" panose="02020603050405020304" pitchFamily="18" charset="0"/>
              </a:rPr>
              <a:t>, raison pour laquelle il est </a:t>
            </a:r>
          </a:p>
          <a:p>
            <a:pPr marL="0" indent="0" algn="just" eaLnBrk="1" hangingPunct="1">
              <a:lnSpc>
                <a:spcPct val="150000"/>
              </a:lnSpc>
              <a:buNone/>
            </a:pPr>
            <a:r>
              <a:rPr lang="fr-FR" altLang="fr-FR" sz="2400" dirty="0">
                <a:latin typeface="Times New Roman" panose="02020603050405020304" pitchFamily="18" charset="0"/>
                <a:cs typeface="Times New Roman" panose="02020603050405020304" pitchFamily="18" charset="0"/>
              </a:rPr>
              <a:t>considéré comme le père de la théorie de la circulation. </a:t>
            </a:r>
          </a:p>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Il a également entrevu les premiers concepts du</a:t>
            </a:r>
          </a:p>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 métabolisme et développé de nouveaux systèmes de physiologie </a:t>
            </a:r>
          </a:p>
          <a:p>
            <a:pPr marL="0" indent="0" algn="just" eaLnBrk="1" hangingPunct="1">
              <a:lnSpc>
                <a:spcPct val="150000"/>
              </a:lnSpc>
              <a:buNone/>
            </a:pPr>
            <a:endParaRPr lang="fr-FR" altLang="fr-FR" sz="2400" dirty="0">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85EEB979-5F3C-43A5-B545-D31F927B183F}"/>
              </a:ext>
            </a:extLst>
          </p:cNvPr>
          <p:cNvPicPr>
            <a:picLocks noChangeAspect="1"/>
          </p:cNvPicPr>
          <p:nvPr/>
        </p:nvPicPr>
        <p:blipFill>
          <a:blip r:embed="rId12"/>
          <a:stretch>
            <a:fillRect/>
          </a:stretch>
        </p:blipFill>
        <p:spPr>
          <a:xfrm>
            <a:off x="7308304" y="11440"/>
            <a:ext cx="1835696" cy="1835696"/>
          </a:xfrm>
          <a:prstGeom prst="rect">
            <a:avLst/>
          </a:prstGeom>
        </p:spPr>
      </p:pic>
      <p:pic>
        <p:nvPicPr>
          <p:cNvPr id="3" name="Image 2">
            <a:extLst>
              <a:ext uri="{FF2B5EF4-FFF2-40B4-BE49-F238E27FC236}">
                <a16:creationId xmlns:a16="http://schemas.microsoft.com/office/drawing/2014/main" id="{715FE1A1-0380-4B45-A519-3AE4730B88B9}"/>
              </a:ext>
            </a:extLst>
          </p:cNvPr>
          <p:cNvPicPr>
            <a:picLocks noChangeAspect="1"/>
          </p:cNvPicPr>
          <p:nvPr/>
        </p:nvPicPr>
        <p:blipFill>
          <a:blip r:embed="rId13"/>
          <a:stretch>
            <a:fillRect/>
          </a:stretch>
        </p:blipFill>
        <p:spPr>
          <a:xfrm>
            <a:off x="7452487" y="4134257"/>
            <a:ext cx="1601757" cy="1974443"/>
          </a:xfrm>
          <a:prstGeom prst="rect">
            <a:avLst/>
          </a:prstGeom>
        </p:spPr>
      </p:pic>
    </p:spTree>
  </p:cSld>
  <p:clrMapOvr>
    <a:masterClrMapping/>
  </p:clrMapOvr>
  <p:transition>
    <p:sndAc>
      <p:stSnd>
        <p:snd r:embed="rId3" name="Son enregistré"/>
      </p:stSnd>
    </p:sndAc>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5">
            <a:extLst>
              <a:ext uri="{FF2B5EF4-FFF2-40B4-BE49-F238E27FC236}">
                <a16:creationId xmlns:a16="http://schemas.microsoft.com/office/drawing/2014/main" id="{3A570E40-259A-4D45-9A1B-6A425D60B6B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A06FB8-2E7D-4E38-A660-52D7D68970EF}"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796" name="Rectangle 3">
            <a:extLst>
              <a:ext uri="{FF2B5EF4-FFF2-40B4-BE49-F238E27FC236}">
                <a16:creationId xmlns:a16="http://schemas.microsoft.com/office/drawing/2014/main" id="{BC6EF7A4-7164-444C-9C9F-184204486A42}"/>
              </a:ext>
            </a:extLst>
          </p:cNvPr>
          <p:cNvSpPr>
            <a:spLocks noGrp="1" noChangeArrowheads="1"/>
          </p:cNvSpPr>
          <p:nvPr>
            <p:ph type="body" idx="1"/>
          </p:nvPr>
        </p:nvSpPr>
        <p:spPr>
          <a:xfrm>
            <a:off x="80824" y="68262"/>
            <a:ext cx="8982352" cy="6721475"/>
          </a:xfrm>
        </p:spPr>
        <p:txBody>
          <a:bodyPr/>
          <a:lstStyle/>
          <a:p>
            <a:pPr algn="just" eaLnBrk="1" hangingPunct="1"/>
            <a:r>
              <a:rPr lang="fr-FR" altLang="fr-FR" sz="2400" b="1" dirty="0">
                <a:solidFill>
                  <a:schemeClr val="accent6"/>
                </a:solidFill>
                <a:latin typeface="Times New Roman" panose="02020603050405020304" pitchFamily="18" charset="0"/>
                <a:cs typeface="Times New Roman" panose="02020603050405020304" pitchFamily="18" charset="0"/>
              </a:rPr>
              <a:t>Ibn al-</a:t>
            </a:r>
            <a:r>
              <a:rPr lang="fr-FR" altLang="fr-FR" sz="2400" b="1" dirty="0" err="1">
                <a:solidFill>
                  <a:schemeClr val="accent6"/>
                </a:solidFill>
                <a:latin typeface="Times New Roman" panose="02020603050405020304" pitchFamily="18" charset="0"/>
                <a:cs typeface="Times New Roman" panose="02020603050405020304" pitchFamily="18" charset="0"/>
              </a:rPr>
              <a:t>Lubudi</a:t>
            </a:r>
            <a:r>
              <a:rPr lang="fr-FR" altLang="fr-FR" sz="2400" b="1" dirty="0">
                <a:solidFill>
                  <a:schemeClr val="accent6"/>
                </a:solidFill>
                <a:latin typeface="Times New Roman" panose="02020603050405020304" pitchFamily="18" charset="0"/>
                <a:cs typeface="Times New Roman" panose="02020603050405020304" pitchFamily="18" charset="0"/>
              </a:rPr>
              <a:t> </a:t>
            </a:r>
            <a:r>
              <a:rPr lang="fr-FR" altLang="fr-FR" sz="2400" dirty="0">
                <a:latin typeface="Times New Roman" panose="02020603050405020304" pitchFamily="18" charset="0"/>
                <a:cs typeface="Times New Roman" panose="02020603050405020304" pitchFamily="18" charset="0"/>
              </a:rPr>
              <a:t>(1210-1267): </a:t>
            </a:r>
          </a:p>
          <a:p>
            <a:pPr algn="just" eaLnBrk="1" hangingPunct="1"/>
            <a:r>
              <a:rPr lang="fr-FR" altLang="fr-FR" sz="2400" dirty="0">
                <a:latin typeface="Times New Roman" panose="02020603050405020304" pitchFamily="18" charset="0"/>
                <a:cs typeface="Times New Roman" panose="02020603050405020304" pitchFamily="18" charset="0"/>
              </a:rPr>
              <a:t>la préservation du </a:t>
            </a:r>
            <a:r>
              <a:rPr lang="fr-FR" altLang="fr-FR" sz="2400" dirty="0">
                <a:latin typeface="Times New Roman" panose="02020603050405020304" pitchFamily="18" charset="0"/>
                <a:cs typeface="Times New Roman" panose="02020603050405020304" pitchFamily="18" charset="0"/>
                <a:hlinkClick r:id="rId4" tooltip="Corps (biologie)">
                  <a:extLst>
                    <a:ext uri="{A12FA001-AC4F-418D-AE19-62706E023703}">
                      <ahyp:hlinkClr xmlns:ahyp="http://schemas.microsoft.com/office/drawing/2018/hyperlinkcolor" val="tx"/>
                    </a:ext>
                  </a:extLst>
                </a:hlinkClick>
              </a:rPr>
              <a:t>corps</a:t>
            </a:r>
            <a:r>
              <a:rPr lang="fr-FR" altLang="fr-FR" sz="2400" dirty="0">
                <a:latin typeface="Times New Roman" panose="02020603050405020304" pitchFamily="18" charset="0"/>
                <a:cs typeface="Times New Roman" panose="02020603050405020304" pitchFamily="18" charset="0"/>
              </a:rPr>
              <a:t> dépend exclusivement du </a:t>
            </a:r>
            <a:r>
              <a:rPr lang="fr-FR" altLang="fr-FR" sz="2400" dirty="0">
                <a:latin typeface="Times New Roman" panose="02020603050405020304" pitchFamily="18" charset="0"/>
                <a:cs typeface="Times New Roman" panose="02020603050405020304" pitchFamily="18" charset="0"/>
                <a:hlinkClick r:id="rId5" tooltip="Sang">
                  <a:extLst>
                    <a:ext uri="{A12FA001-AC4F-418D-AE19-62706E023703}">
                      <ahyp:hlinkClr xmlns:ahyp="http://schemas.microsoft.com/office/drawing/2018/hyperlinkcolor" val="tx"/>
                    </a:ext>
                  </a:extLst>
                </a:hlinkClick>
              </a:rPr>
              <a:t>sang</a:t>
            </a:r>
            <a:r>
              <a:rPr lang="fr-FR" altLang="fr-FR" sz="2400" dirty="0">
                <a:latin typeface="Times New Roman" panose="02020603050405020304" pitchFamily="18" charset="0"/>
                <a:cs typeface="Times New Roman" panose="02020603050405020304" pitchFamily="18" charset="0"/>
              </a:rPr>
              <a:t>,  a découvert que le cœur est le premier organe à se former dans l’organisme du </a:t>
            </a:r>
            <a:r>
              <a:rPr lang="fr-FR" altLang="fr-FR" sz="2400" dirty="0">
                <a:latin typeface="Times New Roman" panose="02020603050405020304" pitchFamily="18" charset="0"/>
                <a:cs typeface="Times New Roman" panose="02020603050405020304" pitchFamily="18" charset="0"/>
                <a:hlinkClick r:id="rId6" tooltip="Fœtus">
                  <a:extLst>
                    <a:ext uri="{A12FA001-AC4F-418D-AE19-62706E023703}">
                      <ahyp:hlinkClr xmlns:ahyp="http://schemas.microsoft.com/office/drawing/2018/hyperlinkcolor" val="tx"/>
                    </a:ext>
                  </a:extLst>
                </a:hlinkClick>
              </a:rPr>
              <a:t>fœtus</a:t>
            </a:r>
            <a:r>
              <a:rPr lang="fr-FR" altLang="fr-FR" sz="2400" dirty="0">
                <a:latin typeface="Times New Roman" panose="02020603050405020304" pitchFamily="18" charset="0"/>
                <a:cs typeface="Times New Roman" panose="02020603050405020304" pitchFamily="18" charset="0"/>
              </a:rPr>
              <a:t> (plutôt que le </a:t>
            </a:r>
            <a:r>
              <a:rPr lang="fr-FR" altLang="fr-FR" sz="2400" dirty="0">
                <a:latin typeface="Times New Roman" panose="02020603050405020304" pitchFamily="18" charset="0"/>
                <a:cs typeface="Times New Roman" panose="02020603050405020304" pitchFamily="18" charset="0"/>
                <a:hlinkClick r:id="rId7" tooltip="Cerveau">
                  <a:extLst>
                    <a:ext uri="{A12FA001-AC4F-418D-AE19-62706E023703}">
                      <ahyp:hlinkClr xmlns:ahyp="http://schemas.microsoft.com/office/drawing/2018/hyperlinkcolor" val="tx"/>
                    </a:ext>
                  </a:extLst>
                </a:hlinkClick>
              </a:rPr>
              <a:t>cerveau</a:t>
            </a:r>
            <a:r>
              <a:rPr lang="fr-FR" altLang="fr-FR" sz="2400" dirty="0">
                <a:latin typeface="Times New Roman" panose="02020603050405020304" pitchFamily="18" charset="0"/>
                <a:cs typeface="Times New Roman" panose="02020603050405020304" pitchFamily="18" charset="0"/>
              </a:rPr>
              <a:t> comme le croyait Hippocrate) </a:t>
            </a:r>
          </a:p>
          <a:p>
            <a:pPr algn="just" eaLnBrk="1" hangingPunct="1">
              <a:buFont typeface="Wingdings" panose="05000000000000000000" pitchFamily="2" charset="2"/>
              <a:buChar char="Ø"/>
            </a:pPr>
            <a:endParaRPr lang="fr-FR" altLang="fr-FR" sz="2400" dirty="0">
              <a:latin typeface="Times New Roman" panose="02020603050405020304" pitchFamily="18" charset="0"/>
              <a:cs typeface="Times New Roman" panose="02020603050405020304" pitchFamily="18" charset="0"/>
            </a:endParaRPr>
          </a:p>
          <a:p>
            <a:pPr lvl="0" algn="just" eaLnBrk="1" hangingPunct="1"/>
            <a:r>
              <a:rPr lang="fr-FR" altLang="fr-FR" sz="2400" b="1" dirty="0">
                <a:solidFill>
                  <a:schemeClr val="accent6"/>
                </a:solidFill>
                <a:latin typeface="Times New Roman" panose="02020603050405020304" pitchFamily="18" charset="0"/>
                <a:cs typeface="Times New Roman" panose="02020603050405020304" pitchFamily="18" charset="0"/>
              </a:rPr>
              <a:t>Averroès: Ibn-</a:t>
            </a:r>
            <a:r>
              <a:rPr lang="fr-FR" altLang="fr-FR" sz="2400" b="1" dirty="0" err="1">
                <a:solidFill>
                  <a:schemeClr val="accent6"/>
                </a:solidFill>
                <a:latin typeface="Times New Roman" panose="02020603050405020304" pitchFamily="18" charset="0"/>
                <a:cs typeface="Times New Roman" panose="02020603050405020304" pitchFamily="18" charset="0"/>
              </a:rPr>
              <a:t>Ruchd</a:t>
            </a:r>
            <a:r>
              <a:rPr lang="fr-FR" altLang="fr-FR" sz="2400" b="1" dirty="0">
                <a:solidFill>
                  <a:schemeClr val="accent6"/>
                </a:solidFill>
                <a:latin typeface="Times New Roman" panose="02020603050405020304" pitchFamily="18" charset="0"/>
                <a:cs typeface="Times New Roman" panose="02020603050405020304" pitchFamily="18" charset="0"/>
              </a:rPr>
              <a:t> </a:t>
            </a:r>
            <a:r>
              <a:rPr lang="fr-FR" altLang="fr-FR" sz="2400" dirty="0">
                <a:solidFill>
                  <a:srgbClr val="000000"/>
                </a:solidFill>
                <a:latin typeface="Times New Roman" panose="02020603050405020304" pitchFamily="18" charset="0"/>
                <a:cs typeface="Times New Roman" panose="02020603050405020304" pitchFamily="18" charset="0"/>
              </a:rPr>
              <a:t>(1126-1198).</a:t>
            </a:r>
          </a:p>
          <a:p>
            <a:pPr lvl="0" algn="just" eaLnBrk="1" hangingPunct="1">
              <a:buNone/>
            </a:pPr>
            <a:r>
              <a:rPr lang="fr-FR" altLang="fr-FR" sz="2400" dirty="0">
                <a:solidFill>
                  <a:srgbClr val="000000"/>
                </a:solidFill>
                <a:latin typeface="Times New Roman" panose="02020603050405020304" pitchFamily="18" charset="0"/>
                <a:cs typeface="Times New Roman" panose="02020603050405020304" pitchFamily="18" charset="0"/>
              </a:rPr>
              <a:t>Précurseur de la médecine  expérimentale. </a:t>
            </a:r>
          </a:p>
          <a:p>
            <a:pPr lvl="0" algn="just" eaLnBrk="1" hangingPunct="1">
              <a:buNone/>
            </a:pPr>
            <a:endParaRPr lang="fr-FR" altLang="fr-FR" sz="1600" dirty="0">
              <a:solidFill>
                <a:srgbClr val="000000"/>
              </a:solidFill>
              <a:latin typeface="Times New Roman" panose="02020603050405020304" pitchFamily="18" charset="0"/>
              <a:cs typeface="Times New Roman" panose="02020603050405020304" pitchFamily="18" charset="0"/>
            </a:endParaRPr>
          </a:p>
          <a:p>
            <a:pPr lvl="0" algn="just" eaLnBrk="1" hangingPunct="1"/>
            <a:r>
              <a:rPr lang="fr-FR" altLang="fr-FR" sz="2400" b="1" dirty="0">
                <a:solidFill>
                  <a:schemeClr val="accent6"/>
                </a:solidFill>
                <a:latin typeface="Times New Roman" panose="02020603050405020304" pitchFamily="18" charset="0"/>
                <a:cs typeface="Times New Roman" panose="02020603050405020304" pitchFamily="18" charset="0"/>
              </a:rPr>
              <a:t>Maimonide </a:t>
            </a:r>
            <a:r>
              <a:rPr lang="fr-FR" altLang="fr-FR" sz="2400" dirty="0">
                <a:solidFill>
                  <a:srgbClr val="000000"/>
                </a:solidFill>
                <a:latin typeface="Times New Roman" panose="02020603050405020304" pitchFamily="18" charset="0"/>
                <a:cs typeface="Times New Roman" panose="02020603050405020304" pitchFamily="18" charset="0"/>
              </a:rPr>
              <a:t>(1135 - 1204), médecin juif arabe. </a:t>
            </a:r>
          </a:p>
          <a:p>
            <a:pPr lvl="0" algn="just" eaLnBrk="1" hangingPunct="1">
              <a:buNone/>
            </a:pPr>
            <a:r>
              <a:rPr lang="fr-FR" altLang="fr-FR" sz="2400" dirty="0">
                <a:solidFill>
                  <a:srgbClr val="000000"/>
                </a:solidFill>
                <a:latin typeface="Times New Roman" panose="02020603050405020304" pitchFamily="18" charset="0"/>
                <a:cs typeface="Times New Roman" panose="02020603050405020304" pitchFamily="18" charset="0"/>
              </a:rPr>
              <a:t>    Célèbre traité sur les poisons.</a:t>
            </a:r>
          </a:p>
          <a:p>
            <a:pPr lvl="0" algn="just" eaLnBrk="1" hangingPunct="1">
              <a:buNone/>
            </a:pPr>
            <a:endParaRPr lang="fr-FR" altLang="fr-FR" sz="2400" dirty="0">
              <a:solidFill>
                <a:srgbClr val="000000"/>
              </a:solidFill>
              <a:latin typeface="Times New Roman" panose="02020603050405020304" pitchFamily="18" charset="0"/>
              <a:cs typeface="Times New Roman" panose="02020603050405020304" pitchFamily="18" charset="0"/>
            </a:endParaRPr>
          </a:p>
          <a:p>
            <a:pPr lvl="0" algn="just" eaLnBrk="1" hangingPunct="1"/>
            <a:r>
              <a:rPr lang="fr-FR" altLang="fr-FR" sz="2400" dirty="0">
                <a:solidFill>
                  <a:srgbClr val="000000"/>
                </a:solidFill>
                <a:latin typeface="Times New Roman" panose="02020603050405020304" pitchFamily="18" charset="0"/>
                <a:cs typeface="Times New Roman" panose="02020603050405020304" pitchFamily="18" charset="0"/>
              </a:rPr>
              <a:t>Le </a:t>
            </a:r>
            <a:r>
              <a:rPr lang="fr-FR" altLang="fr-FR" sz="2400" i="1" dirty="0" err="1">
                <a:solidFill>
                  <a:srgbClr val="000000"/>
                </a:solidFill>
                <a:latin typeface="Times New Roman" panose="02020603050405020304" pitchFamily="18" charset="0"/>
                <a:cs typeface="Times New Roman" panose="02020603050405020304" pitchFamily="18" charset="0"/>
              </a:rPr>
              <a:t>Tashrih</a:t>
            </a:r>
            <a:r>
              <a:rPr lang="fr-FR" altLang="fr-FR" sz="2400" i="1" dirty="0">
                <a:solidFill>
                  <a:srgbClr val="000000"/>
                </a:solidFill>
                <a:latin typeface="Times New Roman" panose="02020603050405020304" pitchFamily="18" charset="0"/>
                <a:cs typeface="Times New Roman" panose="02020603050405020304" pitchFamily="18" charset="0"/>
              </a:rPr>
              <a:t> al-</a:t>
            </a:r>
            <a:r>
              <a:rPr lang="fr-FR" altLang="fr-FR" sz="2400" i="1" dirty="0" err="1">
                <a:solidFill>
                  <a:srgbClr val="000000"/>
                </a:solidFill>
                <a:latin typeface="Times New Roman" panose="02020603050405020304" pitchFamily="18" charset="0"/>
                <a:cs typeface="Times New Roman" panose="02020603050405020304" pitchFamily="18" charset="0"/>
              </a:rPr>
              <a:t>Badan</a:t>
            </a:r>
            <a:r>
              <a:rPr lang="fr-FR" altLang="fr-FR" sz="2400" dirty="0">
                <a:solidFill>
                  <a:srgbClr val="000000"/>
                </a:solidFill>
                <a:latin typeface="Times New Roman" panose="02020603050405020304" pitchFamily="18" charset="0"/>
                <a:cs typeface="Times New Roman" panose="02020603050405020304" pitchFamily="18" charset="0"/>
              </a:rPr>
              <a:t> (</a:t>
            </a:r>
            <a:r>
              <a:rPr lang="fr-FR" altLang="fr-FR" sz="2400" i="1" dirty="0">
                <a:solidFill>
                  <a:srgbClr val="000000"/>
                </a:solidFill>
                <a:latin typeface="Times New Roman" panose="02020603050405020304" pitchFamily="18" charset="0"/>
                <a:cs typeface="Times New Roman" panose="02020603050405020304" pitchFamily="18" charset="0"/>
              </a:rPr>
              <a:t>Anatomie du corps</a:t>
            </a:r>
            <a:r>
              <a:rPr lang="fr-FR" altLang="fr-FR" sz="2400" dirty="0">
                <a:solidFill>
                  <a:srgbClr val="000000"/>
                </a:solidFill>
                <a:latin typeface="Times New Roman" panose="02020603050405020304" pitchFamily="18" charset="0"/>
                <a:cs typeface="Times New Roman" panose="02020603050405020304" pitchFamily="18" charset="0"/>
              </a:rPr>
              <a:t>) de </a:t>
            </a:r>
          </a:p>
          <a:p>
            <a:pPr marL="0" lvl="0" indent="0" algn="just" eaLnBrk="1" hangingPunct="1">
              <a:buNone/>
            </a:pPr>
            <a:r>
              <a:rPr lang="fr-FR" altLang="fr-FR" sz="2400" b="1" dirty="0">
                <a:solidFill>
                  <a:schemeClr val="accent6"/>
                </a:solidFill>
                <a:latin typeface="Times New Roman" panose="02020603050405020304" pitchFamily="18" charset="0"/>
                <a:cs typeface="Times New Roman" panose="02020603050405020304" pitchFamily="18" charset="0"/>
              </a:rPr>
              <a:t>Mansour ibn Ilyas </a:t>
            </a:r>
            <a:r>
              <a:rPr lang="fr-FR" altLang="fr-FR" sz="2400" dirty="0">
                <a:solidFill>
                  <a:srgbClr val="000000"/>
                </a:solidFill>
                <a:latin typeface="Times New Roman" panose="02020603050405020304" pitchFamily="18" charset="0"/>
                <a:cs typeface="Times New Roman" panose="02020603050405020304" pitchFamily="18" charset="0"/>
              </a:rPr>
              <a:t>(1040–1136) :contient des</a:t>
            </a:r>
          </a:p>
          <a:p>
            <a:pPr marL="0" lvl="0" indent="0" algn="just" eaLnBrk="1" hangingPunct="1">
              <a:buNone/>
            </a:pPr>
            <a:r>
              <a:rPr lang="fr-FR" altLang="fr-FR" sz="2400" dirty="0">
                <a:solidFill>
                  <a:srgbClr val="000000"/>
                </a:solidFill>
                <a:latin typeface="Times New Roman" panose="02020603050405020304" pitchFamily="18" charset="0"/>
                <a:cs typeface="Times New Roman" panose="02020603050405020304" pitchFamily="18" charset="0"/>
              </a:rPr>
              <a:t> planches détaillées représentant la structure du corps, </a:t>
            </a:r>
          </a:p>
          <a:p>
            <a:pPr marL="0" lvl="0" indent="0" algn="just" eaLnBrk="1" hangingPunct="1">
              <a:buNone/>
            </a:pPr>
            <a:r>
              <a:rPr lang="fr-FR" altLang="fr-FR" sz="2400" dirty="0">
                <a:solidFill>
                  <a:srgbClr val="000000"/>
                </a:solidFill>
                <a:latin typeface="Times New Roman" panose="02020603050405020304" pitchFamily="18" charset="0"/>
                <a:cs typeface="Times New Roman" panose="02020603050405020304" pitchFamily="18" charset="0"/>
              </a:rPr>
              <a:t>le </a:t>
            </a:r>
            <a:r>
              <a:rPr lang="fr-FR" altLang="fr-FR" sz="2400" dirty="0">
                <a:solidFill>
                  <a:srgbClr val="000000"/>
                </a:solidFill>
                <a:latin typeface="Times New Roman" panose="02020603050405020304" pitchFamily="18" charset="0"/>
                <a:cs typeface="Times New Roman" panose="02020603050405020304" pitchFamily="18" charset="0"/>
                <a:hlinkClick r:id="rId8" tooltip="Système nerveux">
                  <a:extLst>
                    <a:ext uri="{A12FA001-AC4F-418D-AE19-62706E023703}">
                      <ahyp:hlinkClr xmlns:ahyp="http://schemas.microsoft.com/office/drawing/2018/hyperlinkcolor" val="tx"/>
                    </a:ext>
                  </a:extLst>
                </a:hlinkClick>
              </a:rPr>
              <a:t>système nerveux</a:t>
            </a:r>
            <a:r>
              <a:rPr lang="fr-FR" altLang="fr-FR" sz="2400" dirty="0">
                <a:solidFill>
                  <a:srgbClr val="000000"/>
                </a:solidFill>
                <a:latin typeface="Times New Roman" panose="02020603050405020304" pitchFamily="18" charset="0"/>
                <a:cs typeface="Times New Roman" panose="02020603050405020304" pitchFamily="18" charset="0"/>
              </a:rPr>
              <a:t> et la </a:t>
            </a:r>
            <a:r>
              <a:rPr lang="fr-FR" altLang="fr-FR" sz="2400" dirty="0">
                <a:solidFill>
                  <a:srgbClr val="000000"/>
                </a:solidFill>
                <a:latin typeface="Times New Roman" panose="02020603050405020304" pitchFamily="18" charset="0"/>
                <a:cs typeface="Times New Roman" panose="02020603050405020304" pitchFamily="18" charset="0"/>
                <a:hlinkClick r:id="rId9" tooltip="Circulation sanguine">
                  <a:extLst>
                    <a:ext uri="{A12FA001-AC4F-418D-AE19-62706E023703}">
                      <ahyp:hlinkClr xmlns:ahyp="http://schemas.microsoft.com/office/drawing/2018/hyperlinkcolor" val="tx"/>
                    </a:ext>
                  </a:extLst>
                </a:hlinkClick>
              </a:rPr>
              <a:t>circulation sanguine</a:t>
            </a:r>
            <a:r>
              <a:rPr lang="fr-FR" altLang="fr-FR" sz="2400" dirty="0">
                <a:solidFill>
                  <a:srgbClr val="000000"/>
                </a:solidFill>
                <a:latin typeface="Times New Roman" panose="02020603050405020304" pitchFamily="18" charset="0"/>
                <a:cs typeface="Times New Roman" panose="02020603050405020304" pitchFamily="18" charset="0"/>
              </a:rPr>
              <a:t>. </a:t>
            </a:r>
          </a:p>
          <a:p>
            <a:pPr algn="just" eaLnBrk="1" hangingPunct="1">
              <a:lnSpc>
                <a:spcPct val="200000"/>
              </a:lnSpc>
              <a:buFont typeface="Wingdings" panose="05000000000000000000" pitchFamily="2" charset="2"/>
              <a:buChar char="Ø"/>
            </a:pPr>
            <a:endParaRPr lang="fr-FR" altLang="fr-FR" sz="2400" dirty="0">
              <a:latin typeface="Times New Roman" panose="02020603050405020304" pitchFamily="18" charset="0"/>
              <a:cs typeface="Times New Roman" panose="02020603050405020304" pitchFamily="18" charset="0"/>
            </a:endParaRPr>
          </a:p>
        </p:txBody>
      </p:sp>
      <p:pic>
        <p:nvPicPr>
          <p:cNvPr id="3" name="Image 2">
            <a:extLst>
              <a:ext uri="{FF2B5EF4-FFF2-40B4-BE49-F238E27FC236}">
                <a16:creationId xmlns:a16="http://schemas.microsoft.com/office/drawing/2014/main" id="{06462054-FABD-46CE-9603-AF76E82913E3}"/>
              </a:ext>
            </a:extLst>
          </p:cNvPr>
          <p:cNvPicPr>
            <a:picLocks noChangeAspect="1"/>
          </p:cNvPicPr>
          <p:nvPr/>
        </p:nvPicPr>
        <p:blipFill>
          <a:blip r:embed="rId10"/>
          <a:stretch>
            <a:fillRect/>
          </a:stretch>
        </p:blipFill>
        <p:spPr>
          <a:xfrm>
            <a:off x="7620000" y="2060848"/>
            <a:ext cx="1443176" cy="2149077"/>
          </a:xfrm>
          <a:prstGeom prst="rect">
            <a:avLst/>
          </a:prstGeom>
        </p:spPr>
      </p:pic>
      <p:pic>
        <p:nvPicPr>
          <p:cNvPr id="4" name="Image 3">
            <a:extLst>
              <a:ext uri="{FF2B5EF4-FFF2-40B4-BE49-F238E27FC236}">
                <a16:creationId xmlns:a16="http://schemas.microsoft.com/office/drawing/2014/main" id="{0FD1BC96-60B7-46A7-A0CE-FB2108EB1EE1}"/>
              </a:ext>
            </a:extLst>
          </p:cNvPr>
          <p:cNvPicPr>
            <a:picLocks noChangeAspect="1"/>
          </p:cNvPicPr>
          <p:nvPr/>
        </p:nvPicPr>
        <p:blipFill>
          <a:blip r:embed="rId11"/>
          <a:stretch>
            <a:fillRect/>
          </a:stretch>
        </p:blipFill>
        <p:spPr>
          <a:xfrm>
            <a:off x="7620000" y="4686264"/>
            <a:ext cx="1456536" cy="1987565"/>
          </a:xfrm>
          <a:prstGeom prst="rect">
            <a:avLst/>
          </a:prstGeom>
        </p:spPr>
      </p:pic>
    </p:spTree>
  </p:cSld>
  <p:clrMapOvr>
    <a:masterClrMapping/>
  </p:clrMapOvr>
  <p:transition>
    <p:sndAc>
      <p:stSnd>
        <p:snd r:embed="rId3" name="Son enregistré"/>
      </p:stSnd>
    </p:sndAc>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5">
            <a:extLst>
              <a:ext uri="{FF2B5EF4-FFF2-40B4-BE49-F238E27FC236}">
                <a16:creationId xmlns:a16="http://schemas.microsoft.com/office/drawing/2014/main" id="{F25C3B29-F644-4F4D-BDC1-02BFACB380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507419-5E5F-4E29-8AC5-3E977FF07AE7}"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844" name="Rectangle 3">
            <a:extLst>
              <a:ext uri="{FF2B5EF4-FFF2-40B4-BE49-F238E27FC236}">
                <a16:creationId xmlns:a16="http://schemas.microsoft.com/office/drawing/2014/main" id="{61992D0E-1600-4A85-AE2C-327588AA2882}"/>
              </a:ext>
            </a:extLst>
          </p:cNvPr>
          <p:cNvSpPr>
            <a:spLocks noGrp="1" noChangeArrowheads="1"/>
          </p:cNvSpPr>
          <p:nvPr>
            <p:ph type="body" idx="1"/>
          </p:nvPr>
        </p:nvSpPr>
        <p:spPr>
          <a:xfrm>
            <a:off x="0" y="332656"/>
            <a:ext cx="9144000" cy="6264696"/>
          </a:xfrm>
        </p:spPr>
        <p:txBody>
          <a:bodyPr/>
          <a:lstStyle/>
          <a:p>
            <a:pPr algn="just" eaLnBrk="1" hangingPunct="1"/>
            <a:r>
              <a:rPr lang="fr-FR" altLang="fr-FR" sz="2400" dirty="0">
                <a:latin typeface="Times New Roman" panose="02020603050405020304" pitchFamily="18" charset="0"/>
                <a:cs typeface="Times New Roman" panose="02020603050405020304" pitchFamily="18" charset="0"/>
              </a:rPr>
              <a:t>Pendant la </a:t>
            </a:r>
            <a:r>
              <a:rPr lang="fr-FR" altLang="fr-FR" sz="2400" dirty="0">
                <a:latin typeface="Times New Roman" panose="02020603050405020304" pitchFamily="18" charset="0"/>
                <a:cs typeface="Times New Roman" panose="02020603050405020304" pitchFamily="18" charset="0"/>
                <a:hlinkClick r:id="rId4" tooltip="Peste noire">
                  <a:extLst>
                    <a:ext uri="{A12FA001-AC4F-418D-AE19-62706E023703}">
                      <ahyp:hlinkClr xmlns:ahyp="http://schemas.microsoft.com/office/drawing/2018/hyperlinkcolor" val="tx"/>
                    </a:ext>
                  </a:extLst>
                </a:hlinkClick>
              </a:rPr>
              <a:t>peste noire</a:t>
            </a:r>
            <a:r>
              <a:rPr lang="fr-FR" altLang="fr-FR" sz="2400" dirty="0">
                <a:latin typeface="Times New Roman" panose="02020603050405020304" pitchFamily="18" charset="0"/>
                <a:cs typeface="Times New Roman" panose="02020603050405020304" pitchFamily="18" charset="0"/>
              </a:rPr>
              <a:t>, la </a:t>
            </a:r>
            <a:r>
              <a:rPr lang="fr-FR" altLang="fr-FR" sz="2400" dirty="0">
                <a:latin typeface="Times New Roman" panose="02020603050405020304" pitchFamily="18" charset="0"/>
                <a:cs typeface="Times New Roman" panose="02020603050405020304" pitchFamily="18" charset="0"/>
                <a:hlinkClick r:id="rId5" tooltip="Peste">
                  <a:extLst>
                    <a:ext uri="{A12FA001-AC4F-418D-AE19-62706E023703}">
                      <ahyp:hlinkClr xmlns:ahyp="http://schemas.microsoft.com/office/drawing/2018/hyperlinkcolor" val="tx"/>
                    </a:ext>
                  </a:extLst>
                </a:hlinkClick>
              </a:rPr>
              <a:t>peste bubonique</a:t>
            </a:r>
            <a:r>
              <a:rPr lang="fr-FR" altLang="fr-FR" sz="2400" dirty="0">
                <a:latin typeface="Times New Roman" panose="02020603050405020304" pitchFamily="18" charset="0"/>
                <a:cs typeface="Times New Roman" panose="02020603050405020304" pitchFamily="18" charset="0"/>
              </a:rPr>
              <a:t> au XIVe siècle en </a:t>
            </a:r>
          </a:p>
          <a:p>
            <a:pPr algn="just" eaLnBrk="1" hangingPunct="1">
              <a:buFontTx/>
              <a:buNone/>
            </a:pPr>
            <a:r>
              <a:rPr lang="fr-FR" altLang="fr-FR" sz="2400" dirty="0">
                <a:latin typeface="Times New Roman" panose="02020603050405020304" pitchFamily="18" charset="0"/>
                <a:cs typeface="Times New Roman" panose="02020603050405020304" pitchFamily="18" charset="0"/>
              </a:rPr>
              <a:t>   </a:t>
            </a:r>
            <a:r>
              <a:rPr lang="fr-FR" altLang="fr-FR" sz="2400" dirty="0">
                <a:latin typeface="Times New Roman" panose="02020603050405020304" pitchFamily="18" charset="0"/>
                <a:cs typeface="Times New Roman" panose="02020603050405020304" pitchFamily="18" charset="0"/>
                <a:hlinkClick r:id="rId6" tooltip="Al-Andalus">
                  <a:extLst>
                    <a:ext uri="{A12FA001-AC4F-418D-AE19-62706E023703}">
                      <ahyp:hlinkClr xmlns:ahyp="http://schemas.microsoft.com/office/drawing/2018/hyperlinkcolor" val="tx"/>
                    </a:ext>
                  </a:extLst>
                </a:hlinkClick>
              </a:rPr>
              <a:t>Al-Andalus</a:t>
            </a:r>
            <a:r>
              <a:rPr lang="fr-FR" altLang="fr-FR" sz="2400" dirty="0">
                <a:latin typeface="Times New Roman" panose="02020603050405020304" pitchFamily="18" charset="0"/>
                <a:cs typeface="Times New Roman" panose="02020603050405020304" pitchFamily="18" charset="0"/>
              </a:rPr>
              <a:t>, </a:t>
            </a:r>
            <a:r>
              <a:rPr lang="fr-FR" altLang="fr-FR" sz="2400" b="1" dirty="0">
                <a:solidFill>
                  <a:schemeClr val="accent6"/>
                </a:solidFill>
                <a:latin typeface="Times New Roman" panose="02020603050405020304" pitchFamily="18" charset="0"/>
                <a:cs typeface="Times New Roman" panose="02020603050405020304" pitchFamily="18" charset="0"/>
              </a:rPr>
              <a:t>Ibn </a:t>
            </a:r>
            <a:r>
              <a:rPr lang="fr-FR" altLang="fr-FR" sz="2400" b="1" dirty="0" err="1">
                <a:solidFill>
                  <a:schemeClr val="accent6"/>
                </a:solidFill>
                <a:latin typeface="Times New Roman" panose="02020603050405020304" pitchFamily="18" charset="0"/>
                <a:cs typeface="Times New Roman" panose="02020603050405020304" pitchFamily="18" charset="0"/>
              </a:rPr>
              <a:t>Khatima</a:t>
            </a:r>
            <a:r>
              <a:rPr lang="fr-FR" altLang="fr-FR" sz="2400" b="1" dirty="0">
                <a:solidFill>
                  <a:schemeClr val="accent6"/>
                </a:solidFill>
                <a:latin typeface="Times New Roman" panose="02020603050405020304" pitchFamily="18" charset="0"/>
                <a:cs typeface="Times New Roman" panose="02020603050405020304" pitchFamily="18" charset="0"/>
              </a:rPr>
              <a:t> </a:t>
            </a:r>
            <a:r>
              <a:rPr lang="fr-FR" altLang="fr-FR" sz="2400" dirty="0">
                <a:latin typeface="Times New Roman" panose="02020603050405020304" pitchFamily="18" charset="0"/>
                <a:cs typeface="Times New Roman" panose="02020603050405020304" pitchFamily="18" charset="0"/>
              </a:rPr>
              <a:t>et </a:t>
            </a:r>
            <a:r>
              <a:rPr lang="fr-FR" altLang="fr-FR" sz="2400" b="1" dirty="0">
                <a:solidFill>
                  <a:schemeClr val="accent6"/>
                </a:solidFill>
                <a:latin typeface="Times New Roman" panose="02020603050405020304" pitchFamily="18" charset="0"/>
                <a:cs typeface="Times New Roman" panose="02020603050405020304" pitchFamily="18" charset="0"/>
              </a:rPr>
              <a:t>Ibn al-Khatib </a:t>
            </a:r>
            <a:r>
              <a:rPr lang="fr-FR" altLang="fr-FR" sz="2400" dirty="0">
                <a:latin typeface="Times New Roman" panose="02020603050405020304" pitchFamily="18" charset="0"/>
                <a:cs typeface="Times New Roman" panose="02020603050405020304" pitchFamily="18" charset="0"/>
              </a:rPr>
              <a:t>ont découvert que les maladies infectieuses sont provoquées par des </a:t>
            </a:r>
            <a:r>
              <a:rPr lang="fr-FR" altLang="fr-FR" sz="2400" dirty="0">
                <a:latin typeface="Times New Roman" panose="02020603050405020304" pitchFamily="18" charset="0"/>
                <a:cs typeface="Times New Roman" panose="02020603050405020304" pitchFamily="18" charset="0"/>
                <a:hlinkClick r:id="rId7" tooltip="Micro-organisme">
                  <a:extLst>
                    <a:ext uri="{A12FA001-AC4F-418D-AE19-62706E023703}">
                      <ahyp:hlinkClr xmlns:ahyp="http://schemas.microsoft.com/office/drawing/2018/hyperlinkcolor" val="tx"/>
                    </a:ext>
                  </a:extLst>
                </a:hlinkClick>
              </a:rPr>
              <a:t>micro-organismes</a:t>
            </a:r>
            <a:r>
              <a:rPr lang="fr-FR" altLang="fr-FR" sz="2400" dirty="0">
                <a:latin typeface="Times New Roman" panose="02020603050405020304" pitchFamily="18" charset="0"/>
                <a:cs typeface="Times New Roman" panose="02020603050405020304" pitchFamily="18" charset="0"/>
              </a:rPr>
              <a:t> qui pénètrent dans le corps humain. </a:t>
            </a:r>
          </a:p>
          <a:p>
            <a:pPr algn="just" eaLnBrk="1" hangingPunct="1">
              <a:buFontTx/>
              <a:buNone/>
            </a:pPr>
            <a:endParaRPr lang="fr-FR" altLang="fr-FR" sz="2400" dirty="0">
              <a:latin typeface="Times New Roman" panose="02020603050405020304" pitchFamily="18" charset="0"/>
              <a:cs typeface="Times New Roman" panose="02020603050405020304" pitchFamily="18" charset="0"/>
            </a:endParaRPr>
          </a:p>
          <a:p>
            <a:pPr algn="just" eaLnBrk="1" hangingPunct="1">
              <a:buFontTx/>
              <a:buNone/>
            </a:pPr>
            <a:r>
              <a:rPr lang="fr-FR" altLang="fr-FR" sz="2400" dirty="0">
                <a:latin typeface="Times New Roman" panose="02020603050405020304" pitchFamily="18" charset="0"/>
                <a:cs typeface="Times New Roman" panose="02020603050405020304" pitchFamily="18" charset="0"/>
              </a:rPr>
              <a:t>Les autres innovations introduites pour la 1ére fois  par des médecins musulmans sont la découverte du système immunitaire, l'introduction de la microbiologie, l'utilisation de l’expérimentation animale et la combinaison de la médecine et d'autres sciences (notamment l’agriculture, la botanique, la chimie et la pharmacologie).</a:t>
            </a:r>
          </a:p>
          <a:p>
            <a:pPr algn="just" eaLnBrk="1" hangingPunct="1">
              <a:buFontTx/>
              <a:buNone/>
            </a:pPr>
            <a:endParaRPr lang="fr-FR" altLang="fr-FR" sz="2400" dirty="0">
              <a:latin typeface="Times New Roman" panose="02020603050405020304" pitchFamily="18" charset="0"/>
              <a:cs typeface="Times New Roman" panose="02020603050405020304" pitchFamily="18" charset="0"/>
            </a:endParaRPr>
          </a:p>
          <a:p>
            <a:pPr algn="just" eaLnBrk="1" hangingPunct="1">
              <a:buFontTx/>
              <a:buNone/>
            </a:pPr>
            <a:r>
              <a:rPr lang="fr-FR" altLang="fr-FR" sz="2400" dirty="0">
                <a:latin typeface="Times New Roman" panose="02020603050405020304" pitchFamily="18" charset="0"/>
                <a:cs typeface="Times New Roman" panose="02020603050405020304" pitchFamily="18" charset="0"/>
              </a:rPr>
              <a:t>la distinction entre la médecine et la pharmacie à partir du XIIe siècle et la découverte d'au moins 2000 médicaments et substances chimiques</a:t>
            </a:r>
          </a:p>
          <a:p>
            <a:pPr algn="just" eaLnBrk="1" hangingPunct="1">
              <a:buFontTx/>
              <a:buNone/>
            </a:pPr>
            <a:endParaRPr lang="fr-FR" altLang="fr-FR" sz="2400" dirty="0">
              <a:latin typeface="Times New Roman" panose="02020603050405020304" pitchFamily="18" charset="0"/>
              <a:cs typeface="Times New Roman" panose="02020603050405020304" pitchFamily="18" charset="0"/>
            </a:endParaRPr>
          </a:p>
          <a:p>
            <a:pPr algn="just" eaLnBrk="1" hangingPunct="1">
              <a:lnSpc>
                <a:spcPct val="150000"/>
              </a:lnSpc>
              <a:buFontTx/>
              <a:buNone/>
            </a:pPr>
            <a:endParaRPr lang="fr-FR" altLang="fr-FR" sz="2400" dirty="0">
              <a:latin typeface="Times New Roman" panose="02020603050405020304" pitchFamily="18" charset="0"/>
              <a:cs typeface="Times New Roman" panose="02020603050405020304" pitchFamily="18" charset="0"/>
            </a:endParaRPr>
          </a:p>
        </p:txBody>
      </p:sp>
    </p:spTree>
  </p:cSld>
  <p:clrMapOvr>
    <a:masterClrMapping/>
  </p:clrMapOvr>
  <p:transition>
    <p:sndAc>
      <p:stSnd>
        <p:snd r:embed="rId3" name="Son enregistré"/>
      </p:stSnd>
    </p:sndAc>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Espace réservé du numéro de diapositive 5">
            <a:extLst>
              <a:ext uri="{FF2B5EF4-FFF2-40B4-BE49-F238E27FC236}">
                <a16:creationId xmlns:a16="http://schemas.microsoft.com/office/drawing/2014/main" id="{CE90C062-3EB1-41EF-B746-1DF1332CCCA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48FDE1-9154-40B2-B9FE-472A2F1C2322}"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62" name="Rectangle 2">
            <a:extLst>
              <a:ext uri="{FF2B5EF4-FFF2-40B4-BE49-F238E27FC236}">
                <a16:creationId xmlns:a16="http://schemas.microsoft.com/office/drawing/2014/main" id="{6D7B4A9B-4839-4B11-BF67-107955783B1B}"/>
              </a:ext>
            </a:extLst>
          </p:cNvPr>
          <p:cNvSpPr>
            <a:spLocks noGrp="1" noChangeArrowheads="1"/>
          </p:cNvSpPr>
          <p:nvPr>
            <p:ph type="title"/>
          </p:nvPr>
        </p:nvSpPr>
        <p:spPr>
          <a:xfrm>
            <a:off x="457200" y="0"/>
            <a:ext cx="8686800" cy="1143000"/>
          </a:xfrm>
        </p:spPr>
        <p:txBody>
          <a:bodyPr/>
          <a:lstStyle/>
          <a:p>
            <a:pPr eaLnBrk="1" hangingPunct="1"/>
            <a:r>
              <a:rPr lang="fr-FR" altLang="fr-FR" sz="4000">
                <a:hlinkClick r:id="rId7" tooltip="Agrandir"/>
              </a:rPr>
              <a:t> </a:t>
            </a:r>
            <a:br>
              <a:rPr lang="fr-FR" altLang="fr-FR" sz="4000"/>
            </a:br>
            <a:r>
              <a:rPr lang="fr-FR" altLang="fr-FR" sz="3200"/>
              <a:t>Un manuscrit </a:t>
            </a:r>
            <a:r>
              <a:rPr lang="fr-FR" altLang="fr-FR" sz="3200">
                <a:hlinkClick r:id="rId8" tooltip="Arabe"/>
              </a:rPr>
              <a:t>arabe</a:t>
            </a:r>
            <a:r>
              <a:rPr lang="fr-FR" altLang="fr-FR" sz="3200"/>
              <a:t>, intitulé </a:t>
            </a:r>
            <a:r>
              <a:rPr lang="fr-FR" altLang="fr-FR" sz="3200" i="1"/>
              <a:t>Anatomie de l'œil</a:t>
            </a:r>
            <a:r>
              <a:rPr lang="fr-FR" altLang="fr-FR" sz="3200"/>
              <a:t>, écrit par al-Mutadibih</a:t>
            </a:r>
            <a:r>
              <a:rPr lang="fr-FR" altLang="fr-FR" sz="4000"/>
              <a:t>.</a:t>
            </a:r>
          </a:p>
        </p:txBody>
      </p:sp>
      <p:pic>
        <p:nvPicPr>
          <p:cNvPr id="38916" name="Picture 5" descr="180px-Cheshm_manuscript">
            <a:hlinkClick r:id="rId7"/>
            <a:extLst>
              <a:ext uri="{FF2B5EF4-FFF2-40B4-BE49-F238E27FC236}">
                <a16:creationId xmlns:a16="http://schemas.microsoft.com/office/drawing/2014/main" id="{EBF65644-D4F0-44F4-9F3B-2CBF19367D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557338"/>
            <a:ext cx="91440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ymphonie n° 9 de Beethoven (scherzo).wma">
            <a:hlinkClick r:id="" action="ppaction://media"/>
            <a:extLst>
              <a:ext uri="{FF2B5EF4-FFF2-40B4-BE49-F238E27FC236}">
                <a16:creationId xmlns:a16="http://schemas.microsoft.com/office/drawing/2014/main" id="{D1765B24-FF4E-4714-A7AD-6888195B136E}"/>
              </a:ext>
            </a:extLst>
          </p:cNvPr>
          <p:cNvPicPr>
            <a:picLocks noRot="1" noChangeAspect="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Windows XP Avertir.wav">
            <a:hlinkClick r:id="" action="ppaction://media"/>
            <a:extLst>
              <a:ext uri="{FF2B5EF4-FFF2-40B4-BE49-F238E27FC236}">
                <a16:creationId xmlns:a16="http://schemas.microsoft.com/office/drawing/2014/main" id="{D36821BB-552C-411C-9D93-141418DAE288}"/>
              </a:ext>
            </a:extLst>
          </p:cNvPr>
          <p:cNvPicPr>
            <a:picLocks noRot="1" noChangeAspect="1"/>
          </p:cNvPicPr>
          <p:nvPr>
            <a:wavAudioFile r:embed="rId2" name="Windows XP Avertir.wav"/>
          </p:nvPr>
        </p:nvPicPr>
        <p:blipFill>
          <a:blip r:embed="rId11">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tada.wav">
            <a:hlinkClick r:id="" action="ppaction://media"/>
            <a:extLst>
              <a:ext uri="{FF2B5EF4-FFF2-40B4-BE49-F238E27FC236}">
                <a16:creationId xmlns:a16="http://schemas.microsoft.com/office/drawing/2014/main" id="{A9A1C072-8017-4BAE-ABC9-47A8164B2052}"/>
              </a:ext>
            </a:extLst>
          </p:cNvPr>
          <p:cNvPicPr>
            <a:picLocks noRot="1" noChangeAspect="1"/>
          </p:cNvPicPr>
          <p:nvPr>
            <a:audioFile r:link="rId3"/>
          </p:nvPr>
        </p:nvPicPr>
        <p:blipFill>
          <a:blip r:embed="rId12">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ymphonie n° 9 de Beethoven (scherzo).wma">
            <a:hlinkClick r:id="" action="ppaction://media"/>
            <a:extLst>
              <a:ext uri="{FF2B5EF4-FFF2-40B4-BE49-F238E27FC236}">
                <a16:creationId xmlns:a16="http://schemas.microsoft.com/office/drawing/2014/main" id="{89923652-B14F-4163-9268-AA3693FACAB6}"/>
              </a:ext>
            </a:extLst>
          </p:cNvPr>
          <p:cNvPicPr>
            <a:picLocks noRot="1" noChangeAspect="1"/>
          </p:cNvPicPr>
          <p:nvPr>
            <a:audioFile r:link="rId1"/>
          </p:nvPr>
        </p:nvPicPr>
        <p:blipFill>
          <a:blip r:embed="rId12">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ymphonie n° 9 de Beethoven (scherzo).wma">
            <a:hlinkClick r:id="" action="ppaction://media"/>
            <a:extLst>
              <a:ext uri="{FF2B5EF4-FFF2-40B4-BE49-F238E27FC236}">
                <a16:creationId xmlns:a16="http://schemas.microsoft.com/office/drawing/2014/main" id="{4C67985E-45A0-4E89-9741-B15CCA775726}"/>
              </a:ext>
            </a:extLst>
          </p:cNvPr>
          <p:cNvPicPr>
            <a:picLocks noRot="1" noChangeAspect="1"/>
          </p:cNvPicPr>
          <p:nvPr>
            <a:audioFile r:link="rId1"/>
          </p:nvPr>
        </p:nvPicPr>
        <p:blipFill>
          <a:blip r:embed="rId12">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6" name="Son enregistré"/>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92162"/>
                                        </p:tgtEl>
                                        <p:attrNameLst>
                                          <p:attrName>style.visibility</p:attrName>
                                        </p:attrNameLst>
                                      </p:cBhvr>
                                      <p:to>
                                        <p:strVal val="visible"/>
                                      </p:to>
                                    </p:set>
                                    <p:anim calcmode="lin" valueType="num">
                                      <p:cBhvr additive="base">
                                        <p:cTn id="7" dur="800" fill="hold">
                                          <p:stCondLst>
                                            <p:cond delay="0"/>
                                          </p:stCondLst>
                                        </p:cTn>
                                        <p:tgtEl>
                                          <p:spTgt spid="92162"/>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9216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680"/>
                            </p:stCondLst>
                            <p:childTnLst>
                              <p:par>
                                <p:cTn id="10" presetID="1" presetClass="mediacall" presetSubtype="0" fill="hold" nodeType="afterEffect">
                                  <p:stCondLst>
                                    <p:cond delay="0"/>
                                  </p:stCondLst>
                                  <p:childTnLst>
                                    <p:cmd type="call" cmd="playFrom(0.0)">
                                      <p:cBhvr>
                                        <p:cTn id="11" dur="75742" fill="hold"/>
                                        <p:tgtEl>
                                          <p:spTgt spid="6"/>
                                        </p:tgtEl>
                                      </p:cBhvr>
                                    </p:cmd>
                                  </p:childTnLst>
                                </p:cTn>
                              </p:par>
                            </p:childTnLst>
                          </p:cTn>
                        </p:par>
                        <p:par>
                          <p:cTn id="12" fill="hold" nodeType="afterGroup">
                            <p:stCondLst>
                              <p:cond delay="81422"/>
                            </p:stCondLst>
                            <p:childTnLst>
                              <p:par>
                                <p:cTn id="13" presetID="1" presetClass="mediacall" presetSubtype="0" fill="hold" nodeType="afterEffect">
                                  <p:stCondLst>
                                    <p:cond delay="0"/>
                                  </p:stCondLst>
                                  <p:childTnLst>
                                    <p:cmd type="call" cmd="playFrom(0.0)">
                                      <p:cBhvr>
                                        <p:cTn id="14" dur="757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16" restart="whenNotActive" fill="hold" evtFilter="cancelBubble" nodeType="interactiveSeq">
                <p:stCondLst>
                  <p:cond evt="onClick" delay="0">
                    <p:tgtEl>
                      <p:spTgt spid="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mediacall" presetSubtype="0" fill="hold" nodeType="clickEffect">
                                  <p:stCondLst>
                                    <p:cond delay="0"/>
                                  </p:stCondLst>
                                  <p:childTnLst>
                                    <p:cmd type="call" cmd="playFrom(0.0)">
                                      <p:cBhvr>
                                        <p:cTn id="20" dur="1110" fill="hold"/>
                                        <p:tgtEl>
                                          <p:spTgt spid="7"/>
                                        </p:tgtEl>
                                      </p:cBhvr>
                                    </p:cmd>
                                  </p:childTnLst>
                                </p:cTn>
                              </p:par>
                            </p:childTnLst>
                          </p:cTn>
                        </p:par>
                      </p:childTnLst>
                    </p:cTn>
                  </p:par>
                </p:childTnLst>
              </p:cTn>
              <p:nextCondLst>
                <p:cond evt="onClick" delay="0">
                  <p:tgtEl>
                    <p:spTgt spid="7"/>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22" restart="whenNotActive" fill="hold" evtFilter="cancelBubble" nodeType="interactiveSeq">
                <p:stCondLst>
                  <p:cond evt="onClick" delay="0">
                    <p:tgtEl>
                      <p:spTgt spid="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mediacall" presetSubtype="0" fill="hold" nodeType="clickEffect">
                                  <p:stCondLst>
                                    <p:cond delay="0"/>
                                  </p:stCondLst>
                                  <p:childTnLst>
                                    <p:cmd type="call" cmd="playFrom(0.0)">
                                      <p:cBhvr>
                                        <p:cTn id="26" dur="1939" fill="hold"/>
                                        <p:tgtEl>
                                          <p:spTgt spid="8"/>
                                        </p:tgtEl>
                                      </p:cBhvr>
                                    </p:cmd>
                                  </p:childTnLst>
                                </p:cTn>
                              </p:par>
                            </p:childTnLst>
                          </p:cTn>
                        </p:par>
                      </p:childTnLst>
                    </p:cTn>
                  </p:par>
                </p:childTnLst>
              </p:cTn>
              <p:nextCondLst>
                <p:cond evt="onClick" delay="0">
                  <p:tgtEl>
                    <p:spTgt spid="8"/>
                  </p:tgtEl>
                </p:cond>
              </p:nextCondLst>
            </p:seq>
            <p:audio>
              <p:cMediaNode vol="80000">
                <p:cTn id="2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seq concurrent="1" nextAc="seek">
              <p:cTn id="28" restart="whenNotActive" fill="hold" evtFilter="cancelBubble" nodeType="interactiveSeq">
                <p:stCondLst>
                  <p:cond evt="onClick" delay="0">
                    <p:tgtEl>
                      <p:spTgt spid="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 presetClass="mediacall" presetSubtype="0" fill="hold" nodeType="clickEffect">
                                  <p:stCondLst>
                                    <p:cond delay="0"/>
                                  </p:stCondLst>
                                  <p:childTnLst>
                                    <p:cmd type="call" cmd="playFrom(0.0)">
                                      <p:cBhvr>
                                        <p:cTn id="32" dur="75742" fill="hold"/>
                                        <p:tgtEl>
                                          <p:spTgt spid="9"/>
                                        </p:tgtEl>
                                      </p:cBhvr>
                                    </p:cmd>
                                  </p:childTnLst>
                                </p:cTn>
                              </p:par>
                            </p:childTnLst>
                          </p:cTn>
                        </p:par>
                      </p:childTnLst>
                    </p:cTn>
                  </p:par>
                </p:childTnLst>
              </p:cTn>
              <p:nextCondLst>
                <p:cond evt="onClick" delay="0">
                  <p:tgtEl>
                    <p:spTgt spid="9"/>
                  </p:tgtEl>
                </p:cond>
              </p:nextCondLst>
            </p:seq>
            <p:audio>
              <p:cMediaNode vol="80000">
                <p:cTn id="3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921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5">
            <a:extLst>
              <a:ext uri="{FF2B5EF4-FFF2-40B4-BE49-F238E27FC236}">
                <a16:creationId xmlns:a16="http://schemas.microsoft.com/office/drawing/2014/main" id="{AC3BD8BE-AF8E-4135-8125-4D9A95E5078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A2649F-CE8D-4018-A97D-880C625B6D0B}"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939" name="Rectangle 3">
            <a:extLst>
              <a:ext uri="{FF2B5EF4-FFF2-40B4-BE49-F238E27FC236}">
                <a16:creationId xmlns:a16="http://schemas.microsoft.com/office/drawing/2014/main" id="{628E891A-6C01-4630-9C53-6CF0AC0A1757}"/>
              </a:ext>
            </a:extLst>
          </p:cNvPr>
          <p:cNvSpPr>
            <a:spLocks noGrp="1" noChangeArrowheads="1"/>
          </p:cNvSpPr>
          <p:nvPr>
            <p:ph type="body" idx="1"/>
          </p:nvPr>
        </p:nvSpPr>
        <p:spPr>
          <a:xfrm>
            <a:off x="179512" y="136524"/>
            <a:ext cx="8507288" cy="6316811"/>
          </a:xfrm>
        </p:spPr>
        <p:txBody>
          <a:bodyPr/>
          <a:lstStyle/>
          <a:p>
            <a:pPr algn="just" eaLnBrk="1" hangingPunct="1">
              <a:lnSpc>
                <a:spcPct val="150000"/>
              </a:lnSpc>
            </a:pPr>
            <a:r>
              <a:rPr lang="fr-FR" altLang="fr-FR" sz="2800" dirty="0">
                <a:latin typeface="Times New Roman" panose="02020603050405020304" pitchFamily="18" charset="0"/>
                <a:cs typeface="Times New Roman" panose="02020603050405020304" pitchFamily="18" charset="0"/>
              </a:rPr>
              <a:t>Apres le 10 siècles La médecine Islamique se propagera en Occident par l’Italie, l’Espagne et la France .</a:t>
            </a:r>
          </a:p>
          <a:p>
            <a:pPr algn="just" eaLnBrk="1" hangingPunct="1">
              <a:lnSpc>
                <a:spcPct val="150000"/>
              </a:lnSpc>
            </a:pPr>
            <a:endParaRPr lang="fr-FR" altLang="fr-FR" sz="2800" dirty="0">
              <a:latin typeface="Times New Roman" panose="02020603050405020304" pitchFamily="18" charset="0"/>
              <a:cs typeface="Times New Roman" panose="02020603050405020304" pitchFamily="18" charset="0"/>
            </a:endParaRPr>
          </a:p>
          <a:p>
            <a:pPr marL="0" indent="0" algn="just" eaLnBrk="1" hangingPunct="1">
              <a:lnSpc>
                <a:spcPct val="150000"/>
              </a:lnSpc>
              <a:buNone/>
            </a:pPr>
            <a:r>
              <a:rPr lang="fr-FR" altLang="fr-FR" sz="2800" dirty="0">
                <a:latin typeface="Times New Roman" panose="02020603050405020304" pitchFamily="18" charset="0"/>
                <a:cs typeface="Times New Roman" panose="02020603050405020304" pitchFamily="18" charset="0"/>
              </a:rPr>
              <a:t>Elle a joué un rôle d'intermédiaire  entre la médecine grecque et la médecine chrétienne occidentale de la renaissance</a:t>
            </a:r>
          </a:p>
          <a:p>
            <a:pPr eaLnBrk="1" hangingPunct="1">
              <a:lnSpc>
                <a:spcPct val="150000"/>
              </a:lnSpc>
            </a:pPr>
            <a:endParaRPr lang="fr-FR" altLang="fr-FR" sz="2800" dirty="0">
              <a:latin typeface="Times New Roman" panose="02020603050405020304" pitchFamily="18" charset="0"/>
              <a:cs typeface="Times New Roman" panose="02020603050405020304" pitchFamily="18" charset="0"/>
            </a:endParaRPr>
          </a:p>
        </p:txBody>
      </p:sp>
    </p:spTree>
  </p:cSld>
  <p:clrMapOvr>
    <a:masterClrMapping/>
  </p:clrMapOvr>
  <p:transition>
    <p:sndAc>
      <p:stSnd>
        <p:snd r:embed="rId3" name="Son enregistré"/>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B10E080-D954-4729-8D34-F88499547FE6}"/>
              </a:ext>
            </a:extLst>
          </p:cNvPr>
          <p:cNvSpPr>
            <a:spLocks noGrp="1"/>
          </p:cNvSpPr>
          <p:nvPr>
            <p:ph idx="1"/>
          </p:nvPr>
        </p:nvSpPr>
        <p:spPr>
          <a:xfrm>
            <a:off x="179512" y="548680"/>
            <a:ext cx="8496944" cy="5976664"/>
          </a:xfrm>
        </p:spPr>
        <p:txBody>
          <a:bodyPr>
            <a:normAutofit/>
          </a:bodyPr>
          <a:lstStyle/>
          <a:p>
            <a:pPr algn="just">
              <a:lnSpc>
                <a:spcPct val="200000"/>
              </a:lnSpc>
              <a:buNone/>
            </a:pPr>
            <a:r>
              <a:rPr lang="fr-FR" altLang="fr-FR" sz="2800" dirty="0">
                <a:latin typeface="Times New Roman" panose="02020603050405020304" pitchFamily="18" charset="0"/>
                <a:cs typeface="Times New Roman" panose="02020603050405020304" pitchFamily="18" charset="0"/>
              </a:rPr>
              <a:t>Toutes les sociétés humaines avaient recours à des croyances  </a:t>
            </a:r>
            <a:r>
              <a:rPr lang="fr-FR" altLang="fr-FR" sz="2800" dirty="0">
                <a:latin typeface="Times New Roman" panose="02020603050405020304" pitchFamily="18" charset="0"/>
                <a:cs typeface="Times New Roman" panose="02020603050405020304" pitchFamily="18" charset="0"/>
                <a:hlinkClick r:id="rId2" tooltip="Médecine">
                  <a:extLst>
                    <a:ext uri="{A12FA001-AC4F-418D-AE19-62706E023703}">
                      <ahyp:hlinkClr xmlns:ahyp="http://schemas.microsoft.com/office/drawing/2018/hyperlinkcolor" val="tx"/>
                    </a:ext>
                  </a:extLst>
                </a:hlinkClick>
              </a:rPr>
              <a:t>médicales</a:t>
            </a:r>
            <a:r>
              <a:rPr lang="fr-FR" altLang="fr-FR" sz="2800" dirty="0">
                <a:latin typeface="Times New Roman" panose="02020603050405020304" pitchFamily="18" charset="0"/>
                <a:cs typeface="Times New Roman" panose="02020603050405020304" pitchFamily="18" charset="0"/>
              </a:rPr>
              <a:t> relevant du mythe ou de la superstition pour  expliquer la </a:t>
            </a:r>
            <a:r>
              <a:rPr lang="fr-FR" altLang="fr-FR" sz="2800" dirty="0">
                <a:latin typeface="Times New Roman" panose="02020603050405020304" pitchFamily="18" charset="0"/>
                <a:cs typeface="Times New Roman" panose="02020603050405020304" pitchFamily="18" charset="0"/>
                <a:hlinkClick r:id="rId3" tooltip="Accouchement">
                  <a:extLst>
                    <a:ext uri="{A12FA001-AC4F-418D-AE19-62706E023703}">
                      <ahyp:hlinkClr xmlns:ahyp="http://schemas.microsoft.com/office/drawing/2018/hyperlinkcolor" val="tx"/>
                    </a:ext>
                  </a:extLst>
                </a:hlinkClick>
              </a:rPr>
              <a:t>naissance</a:t>
            </a:r>
            <a:r>
              <a:rPr lang="fr-FR" altLang="fr-FR" sz="2800" dirty="0">
                <a:latin typeface="Times New Roman" panose="02020603050405020304" pitchFamily="18" charset="0"/>
                <a:cs typeface="Times New Roman" panose="02020603050405020304" pitchFamily="18" charset="0"/>
              </a:rPr>
              <a:t>, la </a:t>
            </a:r>
            <a:r>
              <a:rPr lang="fr-FR" altLang="fr-FR" sz="2800" dirty="0">
                <a:latin typeface="Times New Roman" panose="02020603050405020304" pitchFamily="18" charset="0"/>
                <a:cs typeface="Times New Roman" panose="02020603050405020304" pitchFamily="18" charset="0"/>
                <a:hlinkClick r:id="rId4" tooltip="Mort">
                  <a:extLst>
                    <a:ext uri="{A12FA001-AC4F-418D-AE19-62706E023703}">
                      <ahyp:hlinkClr xmlns:ahyp="http://schemas.microsoft.com/office/drawing/2018/hyperlinkcolor" val="tx"/>
                    </a:ext>
                  </a:extLst>
                </a:hlinkClick>
              </a:rPr>
              <a:t>mort</a:t>
            </a:r>
            <a:r>
              <a:rPr lang="fr-FR" altLang="fr-FR" sz="2800" dirty="0">
                <a:latin typeface="Times New Roman" panose="02020603050405020304" pitchFamily="18" charset="0"/>
                <a:cs typeface="Times New Roman" panose="02020603050405020304" pitchFamily="18" charset="0"/>
              </a:rPr>
              <a:t> et la </a:t>
            </a:r>
            <a:r>
              <a:rPr lang="fr-FR" altLang="fr-FR" sz="2800" dirty="0">
                <a:latin typeface="Times New Roman" panose="02020603050405020304" pitchFamily="18" charset="0"/>
                <a:cs typeface="Times New Roman" panose="02020603050405020304" pitchFamily="18" charset="0"/>
                <a:hlinkClick r:id="rId5" tooltip="Maladie">
                  <a:extLst>
                    <a:ext uri="{A12FA001-AC4F-418D-AE19-62706E023703}">
                      <ahyp:hlinkClr xmlns:ahyp="http://schemas.microsoft.com/office/drawing/2018/hyperlinkcolor" val="tx"/>
                    </a:ext>
                  </a:extLst>
                </a:hlinkClick>
              </a:rPr>
              <a:t>maladie</a:t>
            </a:r>
            <a:r>
              <a:rPr lang="fr-FR" altLang="fr-FR" sz="2800" dirty="0">
                <a:latin typeface="Times New Roman" panose="02020603050405020304" pitchFamily="18" charset="0"/>
                <a:cs typeface="Times New Roman" panose="02020603050405020304" pitchFamily="18" charset="0"/>
              </a:rPr>
              <a:t>. </a:t>
            </a:r>
          </a:p>
          <a:p>
            <a:pPr marR="7050" algn="just"/>
            <a:endParaRPr lang="fr-FR" sz="2800" dirty="0"/>
          </a:p>
        </p:txBody>
      </p:sp>
      <p:sp>
        <p:nvSpPr>
          <p:cNvPr id="4" name="Espace réservé de la date 3">
            <a:extLst>
              <a:ext uri="{FF2B5EF4-FFF2-40B4-BE49-F238E27FC236}">
                <a16:creationId xmlns:a16="http://schemas.microsoft.com/office/drawing/2014/main" id="{B5786760-0999-4E5C-BB42-380C741BF4D9}"/>
              </a:ext>
            </a:extLst>
          </p:cNvPr>
          <p:cNvSpPr>
            <a:spLocks noGrp="1"/>
          </p:cNvSpPr>
          <p:nvPr>
            <p:ph type="dt" sz="half" idx="10"/>
          </p:nvPr>
        </p:nvSpPr>
        <p:spPr/>
        <p:txBody>
          <a:bodyPr/>
          <a:lstStyle/>
          <a:p>
            <a:fld id="{E052986D-7E93-4B60-94CF-981F103B2FAB}" type="datetime9">
              <a:rPr lang="fr-FR" smtClean="0"/>
              <a:t>18/04/2025 18:04:29</a:t>
            </a:fld>
            <a:endParaRPr lang="fr-BE"/>
          </a:p>
        </p:txBody>
      </p:sp>
    </p:spTree>
    <p:extLst>
      <p:ext uri="{BB962C8B-B14F-4D97-AF65-F5344CB8AC3E}">
        <p14:creationId xmlns:p14="http://schemas.microsoft.com/office/powerpoint/2010/main" val="3027244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5">
            <a:extLst>
              <a:ext uri="{FF2B5EF4-FFF2-40B4-BE49-F238E27FC236}">
                <a16:creationId xmlns:a16="http://schemas.microsoft.com/office/drawing/2014/main" id="{26AF8E2B-8C73-47DE-BD9C-0F457BC38E0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EED93-F77D-4835-88C5-536C7EFEDC63}"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963" name="Rectangle 2">
            <a:extLst>
              <a:ext uri="{FF2B5EF4-FFF2-40B4-BE49-F238E27FC236}">
                <a16:creationId xmlns:a16="http://schemas.microsoft.com/office/drawing/2014/main" id="{66C24B47-7850-4AD0-9A8C-FF50D661E469}"/>
              </a:ext>
            </a:extLst>
          </p:cNvPr>
          <p:cNvSpPr>
            <a:spLocks noGrp="1" noChangeArrowheads="1"/>
          </p:cNvSpPr>
          <p:nvPr>
            <p:ph type="title"/>
          </p:nvPr>
        </p:nvSpPr>
        <p:spPr>
          <a:xfrm>
            <a:off x="0" y="109538"/>
            <a:ext cx="8785671" cy="850900"/>
          </a:xfrm>
        </p:spPr>
        <p:txBody>
          <a:bodyPr/>
          <a:lstStyle/>
          <a:p>
            <a:pPr eaLnBrk="1" hangingPunct="1"/>
            <a:r>
              <a:rPr lang="fr-FR" altLang="fr-FR" sz="3200" b="1" u="sng" dirty="0">
                <a:solidFill>
                  <a:srgbClr val="002060"/>
                </a:solidFill>
                <a:latin typeface="Times New Roman" panose="02020603050405020304" pitchFamily="18" charset="0"/>
                <a:cs typeface="Times New Roman" panose="02020603050405020304" pitchFamily="18" charset="0"/>
              </a:rPr>
              <a:t>11-La médecine de la Renaissance européenne</a:t>
            </a:r>
          </a:p>
        </p:txBody>
      </p:sp>
      <p:sp>
        <p:nvSpPr>
          <p:cNvPr id="40964" name="Rectangle 3">
            <a:extLst>
              <a:ext uri="{FF2B5EF4-FFF2-40B4-BE49-F238E27FC236}">
                <a16:creationId xmlns:a16="http://schemas.microsoft.com/office/drawing/2014/main" id="{958D6BA7-0CEC-40B2-B27F-011CE7444F37}"/>
              </a:ext>
            </a:extLst>
          </p:cNvPr>
          <p:cNvSpPr>
            <a:spLocks noGrp="1" noChangeArrowheads="1"/>
          </p:cNvSpPr>
          <p:nvPr>
            <p:ph type="body" idx="1"/>
          </p:nvPr>
        </p:nvSpPr>
        <p:spPr>
          <a:xfrm>
            <a:off x="0" y="1052513"/>
            <a:ext cx="8893175" cy="5589587"/>
          </a:xfrm>
        </p:spPr>
        <p:txBody>
          <a:bodyPr/>
          <a:lstStyle/>
          <a:p>
            <a:pPr algn="just" eaLnBrk="1" hangingPunct="1"/>
            <a:r>
              <a:rPr lang="fr-FR" altLang="fr-FR" sz="2400" dirty="0">
                <a:latin typeface="Times New Roman" panose="02020603050405020304" pitchFamily="18" charset="0"/>
                <a:cs typeface="Times New Roman" panose="02020603050405020304" pitchFamily="18" charset="0"/>
              </a:rPr>
              <a:t>À partir du Xie , qui a progressivement pris la relève et a jeté les bases de la médecine moderne. Ce passage n'a pas été brutal ni immédiat, mais plutôt une transition progressive marquée par plusieurs facteurs :</a:t>
            </a:r>
          </a:p>
          <a:p>
            <a:pPr algn="just" eaLnBrk="1" hangingPunct="1"/>
            <a:endParaRPr lang="fr-FR" altLang="fr-FR" sz="2400" dirty="0">
              <a:latin typeface="Times New Roman" panose="02020603050405020304" pitchFamily="18" charset="0"/>
              <a:cs typeface="Times New Roman" panose="02020603050405020304" pitchFamily="18" charset="0"/>
            </a:endParaRPr>
          </a:p>
          <a:p>
            <a:pPr algn="just" eaLnBrk="1" hangingPunct="1"/>
            <a:r>
              <a:rPr lang="fr-FR" altLang="fr-FR" sz="2400" b="1" dirty="0">
                <a:latin typeface="Times New Roman" panose="02020603050405020304" pitchFamily="18" charset="0"/>
                <a:cs typeface="Times New Roman" panose="02020603050405020304" pitchFamily="18" charset="0"/>
              </a:rPr>
              <a:t>Redécouverte et Réévaluation des Textes Anciens(Traduction) </a:t>
            </a:r>
            <a:r>
              <a:rPr lang="fr-FR" altLang="fr-FR" sz="2400" dirty="0">
                <a:latin typeface="Times New Roman" panose="02020603050405020304" pitchFamily="18" charset="0"/>
                <a:cs typeface="Times New Roman" panose="02020603050405020304" pitchFamily="18" charset="0"/>
              </a:rPr>
              <a:t>: À partir du XIe siècle, et surtout au XIIe et XIIIe siècles, les textes médicaux arabes (qui contenaient le savoir grec, romain et les contributions du monde musulman) ont été massivement traduits en latin.</a:t>
            </a:r>
          </a:p>
          <a:p>
            <a:pPr algn="just" eaLnBrk="1" hangingPunct="1"/>
            <a:r>
              <a:rPr lang="fr-FR" altLang="fr-FR" sz="2400" b="1" dirty="0">
                <a:latin typeface="Times New Roman" panose="02020603050405020304" pitchFamily="18" charset="0"/>
                <a:cs typeface="Times New Roman" panose="02020603050405020304" pitchFamily="18" charset="0"/>
              </a:rPr>
              <a:t>L'essor de l'anatomie</a:t>
            </a:r>
            <a:r>
              <a:rPr lang="fr-FR" altLang="fr-FR" sz="2400" dirty="0">
                <a:latin typeface="Times New Roman" panose="02020603050405020304" pitchFamily="18" charset="0"/>
                <a:cs typeface="Times New Roman" panose="02020603050405020304" pitchFamily="18" charset="0"/>
              </a:rPr>
              <a:t>: La dissection humaine, auparavant limitée, est devenue plus courante, permettant une compréhension plus précise du corps humain (notamment avec les travaux d'André Vésale). Cela a permis de corriger certaines erreurs de Galien.</a:t>
            </a:r>
          </a:p>
        </p:txBody>
      </p:sp>
    </p:spTree>
  </p:cSld>
  <p:clrMapOvr>
    <a:masterClrMapping/>
  </p:clrMapOvr>
  <p:transition>
    <p:sndAc>
      <p:stSnd>
        <p:snd r:embed="rId3" name="Son enregistré"/>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B3FF84A-7A43-456A-B03A-3DC5D1C7FB10}"/>
              </a:ext>
            </a:extLst>
          </p:cNvPr>
          <p:cNvSpPr>
            <a:spLocks noGrp="1"/>
          </p:cNvSpPr>
          <p:nvPr>
            <p:ph idx="1"/>
          </p:nvPr>
        </p:nvSpPr>
        <p:spPr>
          <a:xfrm>
            <a:off x="107504" y="136526"/>
            <a:ext cx="8856984" cy="5989638"/>
          </a:xfrm>
        </p:spPr>
        <p:txBody>
          <a:bodyPr/>
          <a:lstStyle/>
          <a:p>
            <a:r>
              <a:rPr lang="fr-FR" sz="2400" b="1" dirty="0">
                <a:latin typeface="Times New Roman" panose="02020603050405020304" pitchFamily="18" charset="0"/>
                <a:cs typeface="Times New Roman" panose="02020603050405020304" pitchFamily="18" charset="0"/>
              </a:rPr>
              <a:t>Développement de l'Iconographie Anatomique </a:t>
            </a:r>
            <a:r>
              <a:rPr lang="fr-FR" sz="2400" dirty="0">
                <a:latin typeface="Times New Roman" panose="02020603050405020304" pitchFamily="18" charset="0"/>
                <a:cs typeface="Times New Roman" panose="02020603050405020304" pitchFamily="18" charset="0"/>
              </a:rPr>
              <a:t>: Les artistes ont joué un rôle important dans la diffusion des connaissances anatomiques en réalisant des illustrations précises et détaillées du corps humain disséqué (comme celles de Léonard de Vinci et de Vésale). Ces images ont rendu le savoir anatomique plus accessible.</a:t>
            </a:r>
          </a:p>
          <a:p>
            <a:endParaRPr lang="fr-FR" sz="24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La Révolution scientifique </a:t>
            </a:r>
            <a:r>
              <a:rPr lang="fr-FR" sz="2400" dirty="0">
                <a:latin typeface="Times New Roman" panose="02020603050405020304" pitchFamily="18" charset="0"/>
                <a:cs typeface="Times New Roman" panose="02020603050405020304" pitchFamily="18" charset="0"/>
              </a:rPr>
              <a:t>(XVIIe - XVIIIe siècles): Cette période a marqué un changement fondamental dans la façon d'acquérir des connaissances, avec l'accent mis sur l'observation, l'expérimentation et le raisonnement logique.</a:t>
            </a:r>
          </a:p>
          <a:p>
            <a:r>
              <a:rPr lang="fr-FR" sz="2400" b="1" dirty="0">
                <a:latin typeface="Times New Roman" panose="02020603050405020304" pitchFamily="18" charset="0"/>
                <a:cs typeface="Times New Roman" panose="02020603050405020304" pitchFamily="18" charset="0"/>
              </a:rPr>
              <a:t>Nouvelles Approches Thérapeutiques </a:t>
            </a:r>
            <a:r>
              <a:rPr lang="fr-FR" sz="2400" dirty="0">
                <a:latin typeface="Times New Roman" panose="02020603050405020304" pitchFamily="18" charset="0"/>
                <a:cs typeface="Times New Roman" panose="02020603050405020304" pitchFamily="18" charset="0"/>
              </a:rPr>
              <a:t>: Certains médecins ont commencé à s'éloigner des traitements traditionnels basés uniquement sur les humeurs et les herbes classiques. Paracelse (XVIe siècle) a introduit l'utilisation de substances chimiques et minérales dans la pharmacopée, remettant en question la doctrine galénique et insistant sur l'importance de la spécificité des remèdes pour les maladies.</a:t>
            </a:r>
          </a:p>
        </p:txBody>
      </p:sp>
      <p:sp>
        <p:nvSpPr>
          <p:cNvPr id="4" name="Espace réservé du numéro de diapositive 3">
            <a:extLst>
              <a:ext uri="{FF2B5EF4-FFF2-40B4-BE49-F238E27FC236}">
                <a16:creationId xmlns:a16="http://schemas.microsoft.com/office/drawing/2014/main" id="{55747AD5-9D93-4341-A9E6-27E434F1C350}"/>
              </a:ext>
            </a:extLst>
          </p:cNvPr>
          <p:cNvSpPr>
            <a:spLocks noGrp="1"/>
          </p:cNvSpPr>
          <p:nvPr>
            <p:ph type="sldNum" sz="quarter" idx="12"/>
          </p:nvPr>
        </p:nvSpPr>
        <p:spPr/>
        <p:txBody>
          <a:bodyPr/>
          <a:lstStyle/>
          <a:p>
            <a:fld id="{13D4CF50-3D03-4547-833C-FFAC23F9E116}" type="slidenum">
              <a:rPr lang="fr-FR" altLang="fr-FR" smtClean="0"/>
              <a:pPr/>
              <a:t>41</a:t>
            </a:fld>
            <a:endParaRPr lang="fr-FR" altLang="fr-FR"/>
          </a:p>
        </p:txBody>
      </p:sp>
    </p:spTree>
    <p:extLst>
      <p:ext uri="{BB962C8B-B14F-4D97-AF65-F5344CB8AC3E}">
        <p14:creationId xmlns:p14="http://schemas.microsoft.com/office/powerpoint/2010/main" val="2992300239"/>
      </p:ext>
    </p:extLst>
  </p:cSld>
  <p:clrMapOvr>
    <a:masterClrMapping/>
  </p:clrMapOvr>
  <p:transition>
    <p:sndAc>
      <p:stSnd>
        <p:snd r:embed="rId2" name="Son enregistré"/>
      </p:stSnd>
    </p:sndAc>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B0C8B7E-F955-4932-AB3A-DE68AF500216}"/>
              </a:ext>
            </a:extLst>
          </p:cNvPr>
          <p:cNvSpPr>
            <a:spLocks noGrp="1"/>
          </p:cNvSpPr>
          <p:nvPr>
            <p:ph idx="1"/>
          </p:nvPr>
        </p:nvSpPr>
        <p:spPr>
          <a:xfrm>
            <a:off x="0" y="136526"/>
            <a:ext cx="9036496" cy="5989638"/>
          </a:xfrm>
        </p:spPr>
        <p:txBody>
          <a:bodyPr/>
          <a:lstStyle/>
          <a:p>
            <a:r>
              <a:rPr lang="fr-FR" sz="2400" b="1" dirty="0">
                <a:latin typeface="Times New Roman" panose="02020603050405020304" pitchFamily="18" charset="0"/>
                <a:cs typeface="Times New Roman" panose="02020603050405020304" pitchFamily="18" charset="0"/>
              </a:rPr>
              <a:t>Intérêt pour les Causes des Maladies </a:t>
            </a:r>
          </a:p>
          <a:p>
            <a:r>
              <a:rPr lang="fr-FR" sz="2400" b="1" dirty="0">
                <a:latin typeface="Times New Roman" panose="02020603050405020304" pitchFamily="18" charset="0"/>
                <a:cs typeface="Times New Roman" panose="02020603050405020304" pitchFamily="18" charset="0"/>
              </a:rPr>
              <a:t>Développement de la Chirurgie</a:t>
            </a:r>
          </a:p>
          <a:p>
            <a:r>
              <a:rPr lang="fr-FR" sz="2400" b="1" dirty="0">
                <a:latin typeface="Times New Roman" panose="02020603050405020304" pitchFamily="18" charset="0"/>
                <a:cs typeface="Times New Roman" panose="02020603050405020304" pitchFamily="18" charset="0"/>
              </a:rPr>
              <a:t>Débuts de la Santé Publique :</a:t>
            </a:r>
            <a:r>
              <a:rPr lang="fr-FR" sz="2400" dirty="0">
                <a:latin typeface="Times New Roman" panose="02020603050405020304" pitchFamily="18" charset="0"/>
                <a:cs typeface="Times New Roman" panose="02020603050405020304" pitchFamily="18" charset="0"/>
              </a:rPr>
              <a:t> Avec la propagation de maladies infectieuses comme la peste, certaines villes ont commencé à mettre en place des mesures de santé publique rudimentaires, comme la quarantaine et l'isolement des malades.</a:t>
            </a:r>
          </a:p>
          <a:p>
            <a:r>
              <a:rPr lang="fr-FR" sz="2400" b="1" dirty="0">
                <a:latin typeface="Times New Roman" panose="02020603050405020304" pitchFamily="18" charset="0"/>
                <a:cs typeface="Times New Roman" panose="02020603050405020304" pitchFamily="18" charset="0"/>
              </a:rPr>
              <a:t>Rôle de l'Imprimerie :</a:t>
            </a:r>
            <a:r>
              <a:rPr lang="fr-FR" sz="2400" dirty="0">
                <a:latin typeface="Times New Roman" panose="02020603050405020304" pitchFamily="18" charset="0"/>
                <a:cs typeface="Times New Roman" panose="02020603050405020304" pitchFamily="18" charset="0"/>
              </a:rPr>
              <a:t> L'invention de l'imprimerie a permis une diffusion beaucoup plus rapide et large des connaissances médicales, rendant les textes anatomiques, chirurgicaux et pharmacologiques accessibles à un plus grand nombre de médecins et d'étudiants.</a:t>
            </a:r>
          </a:p>
          <a:p>
            <a:r>
              <a:rPr lang="fr-FR" sz="2400" b="1" dirty="0">
                <a:latin typeface="Times New Roman" panose="02020603050405020304" pitchFamily="18" charset="0"/>
                <a:cs typeface="Times New Roman" panose="02020603050405020304" pitchFamily="18" charset="0"/>
              </a:rPr>
              <a:t>Transition vers une Médecine plus Empirique </a:t>
            </a:r>
            <a:r>
              <a:rPr lang="fr-FR" sz="2400" dirty="0">
                <a:latin typeface="Times New Roman" panose="02020603050405020304" pitchFamily="18" charset="0"/>
                <a:cs typeface="Times New Roman" panose="02020603050405020304" pitchFamily="18" charset="0"/>
              </a:rPr>
              <a:t>: Bien que les théories anciennes aient conservé une certaine influence, on observe une tendance croissante vers une médecine basée sur l'observation directe et l'expérience clinique.</a:t>
            </a:r>
          </a:p>
        </p:txBody>
      </p:sp>
      <p:sp>
        <p:nvSpPr>
          <p:cNvPr id="4" name="Espace réservé du numéro de diapositive 3">
            <a:extLst>
              <a:ext uri="{FF2B5EF4-FFF2-40B4-BE49-F238E27FC236}">
                <a16:creationId xmlns:a16="http://schemas.microsoft.com/office/drawing/2014/main" id="{4998A23D-DD23-446B-8C5C-76F14E12F8D7}"/>
              </a:ext>
            </a:extLst>
          </p:cNvPr>
          <p:cNvSpPr>
            <a:spLocks noGrp="1"/>
          </p:cNvSpPr>
          <p:nvPr>
            <p:ph type="sldNum" sz="quarter" idx="12"/>
          </p:nvPr>
        </p:nvSpPr>
        <p:spPr/>
        <p:txBody>
          <a:bodyPr/>
          <a:lstStyle/>
          <a:p>
            <a:fld id="{13D4CF50-3D03-4547-833C-FFAC23F9E116}" type="slidenum">
              <a:rPr lang="fr-FR" altLang="fr-FR" smtClean="0"/>
              <a:pPr/>
              <a:t>42</a:t>
            </a:fld>
            <a:endParaRPr lang="fr-FR" altLang="fr-FR"/>
          </a:p>
        </p:txBody>
      </p:sp>
    </p:spTree>
    <p:extLst>
      <p:ext uri="{BB962C8B-B14F-4D97-AF65-F5344CB8AC3E}">
        <p14:creationId xmlns:p14="http://schemas.microsoft.com/office/powerpoint/2010/main" val="911349922"/>
      </p:ext>
    </p:extLst>
  </p:cSld>
  <p:clrMapOvr>
    <a:masterClrMapping/>
  </p:clrMapOvr>
  <p:transition>
    <p:sndAc>
      <p:stSnd>
        <p:snd r:embed="rId2" name="Son enregistré"/>
      </p:st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numéro de diapositive 5">
            <a:extLst>
              <a:ext uri="{FF2B5EF4-FFF2-40B4-BE49-F238E27FC236}">
                <a16:creationId xmlns:a16="http://schemas.microsoft.com/office/drawing/2014/main" id="{F09687B8-AAF4-4B4D-89A7-645862AE49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27DA11-0686-4E89-B678-7A1678AAB2C9}"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87" name="Rectangle 2">
            <a:extLst>
              <a:ext uri="{FF2B5EF4-FFF2-40B4-BE49-F238E27FC236}">
                <a16:creationId xmlns:a16="http://schemas.microsoft.com/office/drawing/2014/main" id="{A1DBCB3B-08BF-4ECF-8893-5D29E07B0FAD}"/>
              </a:ext>
            </a:extLst>
          </p:cNvPr>
          <p:cNvSpPr>
            <a:spLocks noGrp="1" noChangeArrowheads="1"/>
          </p:cNvSpPr>
          <p:nvPr>
            <p:ph type="title"/>
          </p:nvPr>
        </p:nvSpPr>
        <p:spPr>
          <a:xfrm>
            <a:off x="457200" y="33148"/>
            <a:ext cx="8229600" cy="490066"/>
          </a:xfrm>
        </p:spPr>
        <p:txBody>
          <a:bodyPr/>
          <a:lstStyle/>
          <a:p>
            <a:pPr eaLnBrk="1" hangingPunct="1"/>
            <a:r>
              <a:rPr lang="fr-FR" altLang="fr-FR" sz="3200" b="1" u="sng" dirty="0"/>
              <a:t>Figures importantes</a:t>
            </a:r>
          </a:p>
        </p:txBody>
      </p:sp>
      <p:sp>
        <p:nvSpPr>
          <p:cNvPr id="41988" name="Rectangle 3">
            <a:extLst>
              <a:ext uri="{FF2B5EF4-FFF2-40B4-BE49-F238E27FC236}">
                <a16:creationId xmlns:a16="http://schemas.microsoft.com/office/drawing/2014/main" id="{A8E38970-856E-4A44-8DB9-371F45871BA6}"/>
              </a:ext>
            </a:extLst>
          </p:cNvPr>
          <p:cNvSpPr>
            <a:spLocks noGrp="1" noChangeArrowheads="1"/>
          </p:cNvSpPr>
          <p:nvPr>
            <p:ph type="body" idx="1"/>
          </p:nvPr>
        </p:nvSpPr>
        <p:spPr>
          <a:xfrm>
            <a:off x="179388" y="523215"/>
            <a:ext cx="8964612" cy="6334786"/>
          </a:xfrm>
        </p:spPr>
        <p:txBody>
          <a:bodyPr/>
          <a:lstStyle/>
          <a:p>
            <a:pPr algn="just" eaLnBrk="1" hangingPunct="1">
              <a:lnSpc>
                <a:spcPct val="175000"/>
              </a:lnSpc>
              <a:buFontTx/>
              <a:buNone/>
            </a:pPr>
            <a:r>
              <a:rPr lang="fr-FR" altLang="fr-FR" sz="2400" b="1" i="1" dirty="0">
                <a:latin typeface="Times New Roman" panose="02020603050405020304" pitchFamily="18" charset="0"/>
                <a:cs typeface="Times New Roman" panose="02020603050405020304" pitchFamily="18" charset="0"/>
                <a:hlinkClick r:id="rId4" tooltip="Théodoric Borgognoni (page inexistante)"/>
              </a:rPr>
              <a:t>Théodoric </a:t>
            </a:r>
            <a:r>
              <a:rPr lang="fr-FR" altLang="fr-FR" sz="2400" b="1" i="1" dirty="0" err="1">
                <a:latin typeface="Times New Roman" panose="02020603050405020304" pitchFamily="18" charset="0"/>
                <a:cs typeface="Times New Roman" panose="02020603050405020304" pitchFamily="18" charset="0"/>
                <a:hlinkClick r:id="rId4" tooltip="Théodoric Borgognoni (page inexistante)"/>
              </a:rPr>
              <a:t>Borgognoni</a:t>
            </a:r>
            <a:r>
              <a:rPr lang="fr-FR" altLang="fr-FR" sz="2400" dirty="0">
                <a:latin typeface="Times New Roman" panose="02020603050405020304" pitchFamily="18" charset="0"/>
                <a:cs typeface="Times New Roman" panose="02020603050405020304" pitchFamily="18" charset="0"/>
              </a:rPr>
              <a:t>, (1205-1296), un des plus</a:t>
            </a:r>
          </a:p>
          <a:p>
            <a:pPr algn="just" eaLnBrk="1" hangingPunct="1">
              <a:lnSpc>
                <a:spcPct val="175000"/>
              </a:lnSpc>
              <a:buFontTx/>
              <a:buNone/>
            </a:pPr>
            <a:r>
              <a:rPr lang="fr-FR" altLang="fr-FR" sz="2400" dirty="0">
                <a:latin typeface="Times New Roman" panose="02020603050405020304" pitchFamily="18" charset="0"/>
                <a:cs typeface="Times New Roman" panose="02020603050405020304" pitchFamily="18" charset="0"/>
              </a:rPr>
              <a:t> importants chirurgiens de la période médiévale,</a:t>
            </a:r>
          </a:p>
          <a:p>
            <a:pPr algn="just" eaLnBrk="1" hangingPunct="1">
              <a:lnSpc>
                <a:spcPct val="175000"/>
              </a:lnSpc>
              <a:buFontTx/>
              <a:buNone/>
            </a:pPr>
            <a:r>
              <a:rPr lang="fr-FR" altLang="fr-FR" sz="2400" dirty="0">
                <a:latin typeface="Times New Roman" panose="02020603050405020304" pitchFamily="18" charset="0"/>
                <a:cs typeface="Times New Roman" panose="02020603050405020304" pitchFamily="18" charset="0"/>
              </a:rPr>
              <a:t> responsable de l'introduction et de la promotion </a:t>
            </a:r>
          </a:p>
          <a:p>
            <a:pPr algn="just" eaLnBrk="1" hangingPunct="1">
              <a:lnSpc>
                <a:spcPct val="175000"/>
              </a:lnSpc>
              <a:buFontTx/>
              <a:buNone/>
            </a:pPr>
            <a:r>
              <a:rPr lang="fr-FR" altLang="fr-FR" sz="2400" dirty="0">
                <a:latin typeface="Times New Roman" panose="02020603050405020304" pitchFamily="18" charset="0"/>
                <a:cs typeface="Times New Roman" panose="02020603050405020304" pitchFamily="18" charset="0"/>
              </a:rPr>
              <a:t>d’importante avancées en chirurgie comme l'utilisation des </a:t>
            </a:r>
            <a:r>
              <a:rPr lang="fr-FR" altLang="fr-FR" sz="2400" dirty="0">
                <a:latin typeface="Times New Roman" panose="02020603050405020304" pitchFamily="18" charset="0"/>
                <a:cs typeface="Times New Roman" panose="02020603050405020304" pitchFamily="18" charset="0"/>
                <a:hlinkClick r:id="rId5" tooltip="Antiseptique">
                  <a:extLst>
                    <a:ext uri="{A12FA001-AC4F-418D-AE19-62706E023703}">
                      <ahyp:hlinkClr xmlns:ahyp="http://schemas.microsoft.com/office/drawing/2018/hyperlinkcolor" val="tx"/>
                    </a:ext>
                  </a:extLst>
                </a:hlinkClick>
              </a:rPr>
              <a:t>antiseptiques</a:t>
            </a:r>
            <a:r>
              <a:rPr lang="fr-FR" altLang="fr-FR" sz="2400" dirty="0">
                <a:latin typeface="Times New Roman" panose="02020603050405020304" pitchFamily="18" charset="0"/>
                <a:cs typeface="Times New Roman" panose="02020603050405020304" pitchFamily="18" charset="0"/>
              </a:rPr>
              <a:t> et la pratique de l’</a:t>
            </a:r>
            <a:r>
              <a:rPr lang="fr-FR" altLang="fr-FR" sz="2400" dirty="0">
                <a:latin typeface="Times New Roman" panose="02020603050405020304" pitchFamily="18" charset="0"/>
                <a:cs typeface="Times New Roman" panose="02020603050405020304" pitchFamily="18" charset="0"/>
                <a:hlinkClick r:id="rId6" tooltip="Anesthésie">
                  <a:extLst>
                    <a:ext uri="{A12FA001-AC4F-418D-AE19-62706E023703}">
                      <ahyp:hlinkClr xmlns:ahyp="http://schemas.microsoft.com/office/drawing/2018/hyperlinkcolor" val="tx"/>
                    </a:ext>
                  </a:extLst>
                </a:hlinkClick>
              </a:rPr>
              <a:t>anesthésie</a:t>
            </a:r>
            <a:r>
              <a:rPr lang="fr-FR" altLang="fr-FR" sz="2400" dirty="0">
                <a:latin typeface="Times New Roman" panose="02020603050405020304" pitchFamily="18" charset="0"/>
                <a:cs typeface="Times New Roman" panose="02020603050405020304" pitchFamily="18" charset="0"/>
              </a:rPr>
              <a:t>. </a:t>
            </a:r>
          </a:p>
          <a:p>
            <a:pPr algn="just" eaLnBrk="1" hangingPunct="1">
              <a:lnSpc>
                <a:spcPct val="175000"/>
              </a:lnSpc>
              <a:buFontTx/>
              <a:buNone/>
            </a:pPr>
            <a:r>
              <a:rPr lang="fr-FR" altLang="fr-FR" sz="2400" dirty="0">
                <a:latin typeface="Times New Roman" panose="02020603050405020304" pitchFamily="18" charset="0"/>
                <a:cs typeface="Times New Roman" panose="02020603050405020304" pitchFamily="18" charset="0"/>
                <a:hlinkClick r:id="rId7" tooltip="Guy de Chauliac"/>
              </a:rPr>
              <a:t>Guy de Chauliac</a:t>
            </a:r>
            <a:r>
              <a:rPr lang="fr-FR" altLang="fr-FR" sz="2400" dirty="0">
                <a:latin typeface="Times New Roman" panose="02020603050405020304" pitchFamily="18" charset="0"/>
                <a:cs typeface="Times New Roman" panose="02020603050405020304" pitchFamily="18" charset="0"/>
              </a:rPr>
              <a:t>, considéré comme l'un des pères </a:t>
            </a:r>
          </a:p>
          <a:p>
            <a:pPr algn="just" eaLnBrk="1" hangingPunct="1">
              <a:lnSpc>
                <a:spcPct val="175000"/>
              </a:lnSpc>
              <a:buFontTx/>
              <a:buNone/>
            </a:pPr>
            <a:r>
              <a:rPr lang="fr-FR" altLang="fr-FR" sz="2400" dirty="0">
                <a:latin typeface="Times New Roman" panose="02020603050405020304" pitchFamily="18" charset="0"/>
                <a:cs typeface="Times New Roman" panose="02020603050405020304" pitchFamily="18" charset="0"/>
              </a:rPr>
              <a:t>de la chirurgie moderne, après le grand chirurgien </a:t>
            </a:r>
          </a:p>
          <a:p>
            <a:pPr algn="just" eaLnBrk="1" hangingPunct="1">
              <a:lnSpc>
                <a:spcPct val="175000"/>
              </a:lnSpc>
              <a:buFontTx/>
              <a:buNone/>
            </a:pPr>
            <a:r>
              <a:rPr lang="fr-FR" altLang="fr-FR" sz="2400" dirty="0">
                <a:latin typeface="Times New Roman" panose="02020603050405020304" pitchFamily="18" charset="0"/>
                <a:cs typeface="Times New Roman" panose="02020603050405020304" pitchFamily="18" charset="0"/>
              </a:rPr>
              <a:t>islamique, </a:t>
            </a:r>
            <a:r>
              <a:rPr lang="fr-FR" altLang="fr-FR" sz="2400" dirty="0">
                <a:latin typeface="Times New Roman" panose="02020603050405020304" pitchFamily="18" charset="0"/>
                <a:cs typeface="Times New Roman" panose="02020603050405020304" pitchFamily="18" charset="0"/>
                <a:hlinkClick r:id="rId8" tooltip="Abu Al-Qasim"/>
              </a:rPr>
              <a:t>El </a:t>
            </a:r>
            <a:r>
              <a:rPr lang="fr-FR" altLang="fr-FR" sz="2400" dirty="0" err="1">
                <a:latin typeface="Times New Roman" panose="02020603050405020304" pitchFamily="18" charset="0"/>
                <a:cs typeface="Times New Roman" panose="02020603050405020304" pitchFamily="18" charset="0"/>
                <a:hlinkClick r:id="rId8" tooltip="Abu Al-Qasim"/>
              </a:rPr>
              <a:t>Zahrawi</a:t>
            </a:r>
            <a:r>
              <a:rPr lang="fr-FR" altLang="fr-FR" sz="2400" dirty="0">
                <a:latin typeface="Times New Roman" panose="02020603050405020304" pitchFamily="18" charset="0"/>
                <a:cs typeface="Times New Roman" panose="02020603050405020304" pitchFamily="18" charset="0"/>
              </a:rPr>
              <a:t>. </a:t>
            </a:r>
          </a:p>
        </p:txBody>
      </p:sp>
      <p:pic>
        <p:nvPicPr>
          <p:cNvPr id="2" name="Image 1">
            <a:extLst>
              <a:ext uri="{FF2B5EF4-FFF2-40B4-BE49-F238E27FC236}">
                <a16:creationId xmlns:a16="http://schemas.microsoft.com/office/drawing/2014/main" id="{FF6149A4-4303-4C95-AB15-044AF7348A12}"/>
              </a:ext>
            </a:extLst>
          </p:cNvPr>
          <p:cNvPicPr>
            <a:picLocks noChangeAspect="1"/>
          </p:cNvPicPr>
          <p:nvPr/>
        </p:nvPicPr>
        <p:blipFill>
          <a:blip r:embed="rId9"/>
          <a:stretch>
            <a:fillRect/>
          </a:stretch>
        </p:blipFill>
        <p:spPr>
          <a:xfrm>
            <a:off x="7308304" y="33147"/>
            <a:ext cx="1835696" cy="2622082"/>
          </a:xfrm>
          <a:prstGeom prst="rect">
            <a:avLst/>
          </a:prstGeom>
        </p:spPr>
      </p:pic>
      <p:pic>
        <p:nvPicPr>
          <p:cNvPr id="3" name="Image 2">
            <a:extLst>
              <a:ext uri="{FF2B5EF4-FFF2-40B4-BE49-F238E27FC236}">
                <a16:creationId xmlns:a16="http://schemas.microsoft.com/office/drawing/2014/main" id="{416EF362-40F2-4048-B8CB-915E2A335EE0}"/>
              </a:ext>
            </a:extLst>
          </p:cNvPr>
          <p:cNvPicPr>
            <a:picLocks noChangeAspect="1"/>
          </p:cNvPicPr>
          <p:nvPr/>
        </p:nvPicPr>
        <p:blipFill>
          <a:blip r:embed="rId10"/>
          <a:stretch>
            <a:fillRect/>
          </a:stretch>
        </p:blipFill>
        <p:spPr>
          <a:xfrm>
            <a:off x="7143750" y="3991125"/>
            <a:ext cx="2000250" cy="2286000"/>
          </a:xfrm>
          <a:prstGeom prst="rect">
            <a:avLst/>
          </a:prstGeom>
        </p:spPr>
      </p:pic>
    </p:spTree>
  </p:cSld>
  <p:clrMapOvr>
    <a:masterClrMapping/>
  </p:clrMapOvr>
  <p:transition>
    <p:sndAc>
      <p:stSnd>
        <p:snd r:embed="rId3" name="Son enregistré"/>
      </p:stSnd>
    </p:sndAc>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numéro de diapositive 5">
            <a:extLst>
              <a:ext uri="{FF2B5EF4-FFF2-40B4-BE49-F238E27FC236}">
                <a16:creationId xmlns:a16="http://schemas.microsoft.com/office/drawing/2014/main" id="{1E339483-085E-43B9-9B55-16FFFCD3618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1E779D-13F9-48BE-B598-6621D0707BED}"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3012" name="Rectangle 3">
            <a:extLst>
              <a:ext uri="{FF2B5EF4-FFF2-40B4-BE49-F238E27FC236}">
                <a16:creationId xmlns:a16="http://schemas.microsoft.com/office/drawing/2014/main" id="{DAC80415-B4E5-4383-8A9A-A3433DC34B5D}"/>
              </a:ext>
            </a:extLst>
          </p:cNvPr>
          <p:cNvSpPr>
            <a:spLocks noGrp="1" noChangeArrowheads="1"/>
          </p:cNvSpPr>
          <p:nvPr>
            <p:ph type="body" idx="1"/>
          </p:nvPr>
        </p:nvSpPr>
        <p:spPr>
          <a:xfrm>
            <a:off x="0" y="136526"/>
            <a:ext cx="9144000" cy="6432550"/>
          </a:xfrm>
        </p:spPr>
        <p:txBody>
          <a:bodyPr/>
          <a:lstStyle/>
          <a:p>
            <a:pPr algn="just" eaLnBrk="1" hangingPunct="1">
              <a:buFont typeface="Wingdings" panose="05000000000000000000" pitchFamily="2" charset="2"/>
              <a:buChar char="§"/>
            </a:pPr>
            <a:r>
              <a:rPr lang="fr-FR" altLang="fr-FR" sz="2400" dirty="0">
                <a:latin typeface="Times New Roman" panose="02020603050405020304" pitchFamily="18" charset="0"/>
                <a:cs typeface="Times New Roman" panose="02020603050405020304" pitchFamily="18" charset="0"/>
              </a:rPr>
              <a:t> Le </a:t>
            </a:r>
            <a:r>
              <a:rPr lang="fr-FR" altLang="fr-FR" sz="2400" dirty="0" err="1">
                <a:latin typeface="Times New Roman" panose="02020603050405020304" pitchFamily="18" charset="0"/>
                <a:cs typeface="Times New Roman" panose="02020603050405020304" pitchFamily="18" charset="0"/>
              </a:rPr>
              <a:t>xvème</a:t>
            </a:r>
            <a:r>
              <a:rPr lang="fr-FR" altLang="fr-FR" sz="2400" dirty="0">
                <a:latin typeface="Times New Roman" panose="02020603050405020304" pitchFamily="18" charset="0"/>
                <a:cs typeface="Times New Roman" panose="02020603050405020304" pitchFamily="18" charset="0"/>
              </a:rPr>
              <a:t> siècle apporta un renouveau dans les connaissances.</a:t>
            </a:r>
          </a:p>
          <a:p>
            <a:pPr algn="just" eaLnBrk="1" hangingPunct="1">
              <a:buFontTx/>
              <a:buNone/>
            </a:pPr>
            <a:r>
              <a:rPr lang="fr-FR" altLang="fr-FR" sz="2400" dirty="0">
                <a:solidFill>
                  <a:srgbClr val="FF0000"/>
                </a:solidFill>
                <a:latin typeface="Times New Roman" panose="02020603050405020304" pitchFamily="18" charset="0"/>
                <a:cs typeface="Times New Roman" panose="02020603050405020304" pitchFamily="18" charset="0"/>
              </a:rPr>
              <a:t>    Rabelais</a:t>
            </a:r>
            <a:r>
              <a:rPr lang="fr-FR" altLang="fr-FR" sz="2400" dirty="0">
                <a:latin typeface="Times New Roman" panose="02020603050405020304" pitchFamily="18" charset="0"/>
                <a:cs typeface="Times New Roman" panose="02020603050405020304" pitchFamily="18" charset="0"/>
              </a:rPr>
              <a:t> (1494 -1553): condamne l’enseignement</a:t>
            </a:r>
          </a:p>
          <a:p>
            <a:pPr algn="just" eaLnBrk="1" hangingPunct="1">
              <a:buFontTx/>
              <a:buNone/>
            </a:pPr>
            <a:r>
              <a:rPr lang="fr-FR" altLang="fr-FR" sz="2400" dirty="0">
                <a:latin typeface="Times New Roman" panose="02020603050405020304" pitchFamily="18" charset="0"/>
                <a:cs typeface="Times New Roman" panose="02020603050405020304" pitchFamily="18" charset="0"/>
              </a:rPr>
              <a:t> purement livresque et le verbiage de la médecine</a:t>
            </a:r>
          </a:p>
          <a:p>
            <a:pPr algn="just" eaLnBrk="1" hangingPunct="1">
              <a:buFontTx/>
              <a:buNone/>
            </a:pPr>
            <a:r>
              <a:rPr lang="fr-FR" altLang="fr-FR" sz="2400" dirty="0">
                <a:latin typeface="Times New Roman" panose="02020603050405020304" pitchFamily="18" charset="0"/>
                <a:cs typeface="Times New Roman" panose="02020603050405020304" pitchFamily="18" charset="0"/>
              </a:rPr>
              <a:t> universitaire pour accorder plus de place à l’expérimentation.</a:t>
            </a:r>
          </a:p>
          <a:p>
            <a:pPr algn="just" eaLnBrk="1" hangingPunct="1">
              <a:buFontTx/>
              <a:buNone/>
            </a:pPr>
            <a:endParaRPr lang="fr-FR" altLang="fr-FR" sz="2400" dirty="0">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Char char="§"/>
            </a:pPr>
            <a:r>
              <a:rPr lang="fr-FR" altLang="fr-FR" sz="2400" dirty="0">
                <a:latin typeface="Times New Roman" panose="02020603050405020304" pitchFamily="18" charset="0"/>
                <a:cs typeface="Times New Roman" panose="02020603050405020304" pitchFamily="18" charset="0"/>
              </a:rPr>
              <a:t>XVIe siècle </a:t>
            </a:r>
            <a:r>
              <a:rPr lang="fr-FR" altLang="fr-FR" sz="2400" i="1" dirty="0">
                <a:latin typeface="Times New Roman" panose="02020603050405020304" pitchFamily="18" charset="0"/>
                <a:cs typeface="Times New Roman" panose="02020603050405020304" pitchFamily="18" charset="0"/>
              </a:rPr>
              <a:t>est marqué par la redécouverte de l'anatomie. </a:t>
            </a:r>
          </a:p>
          <a:p>
            <a:pPr algn="just" eaLnBrk="1" hangingPunct="1">
              <a:buFontTx/>
              <a:buNone/>
            </a:pPr>
            <a:r>
              <a:rPr lang="fr-FR" altLang="fr-FR" sz="2400" i="1" dirty="0">
                <a:latin typeface="Times New Roman" panose="02020603050405020304" pitchFamily="18" charset="0"/>
                <a:cs typeface="Times New Roman" panose="02020603050405020304" pitchFamily="18" charset="0"/>
              </a:rPr>
              <a:t>    </a:t>
            </a:r>
            <a:r>
              <a:rPr lang="fr-FR" altLang="fr-FR" sz="2400" dirty="0">
                <a:latin typeface="Times New Roman" panose="02020603050405020304" pitchFamily="18" charset="0"/>
                <a:cs typeface="Times New Roman" panose="02020603050405020304" pitchFamily="18" charset="0"/>
              </a:rPr>
              <a:t>les papes levèrent l’interdiction de disséquer</a:t>
            </a:r>
          </a:p>
          <a:p>
            <a:pPr algn="just" eaLnBrk="1" hangingPunct="1">
              <a:buFontTx/>
              <a:buNone/>
            </a:pPr>
            <a:endParaRPr lang="fr-FR" altLang="fr-FR" sz="2400" dirty="0">
              <a:latin typeface="Times New Roman" panose="02020603050405020304" pitchFamily="18" charset="0"/>
              <a:cs typeface="Times New Roman" panose="02020603050405020304" pitchFamily="18" charset="0"/>
            </a:endParaRPr>
          </a:p>
          <a:p>
            <a:pPr algn="just" eaLnBrk="1" hangingPunct="1">
              <a:buFontTx/>
              <a:buNone/>
            </a:pPr>
            <a:r>
              <a:rPr lang="fr-FR" altLang="fr-FR" sz="2400" dirty="0">
                <a:latin typeface="Times New Roman" panose="02020603050405020304" pitchFamily="18" charset="0"/>
                <a:cs typeface="Times New Roman" panose="02020603050405020304" pitchFamily="18" charset="0"/>
              </a:rPr>
              <a:t>. Parmi les savants qui osent braver le tabou, le plus connu est sans doute </a:t>
            </a:r>
            <a:r>
              <a:rPr lang="fr-FR" altLang="fr-FR" sz="2400" dirty="0">
                <a:solidFill>
                  <a:srgbClr val="FF0000"/>
                </a:solidFill>
                <a:latin typeface="Times New Roman" panose="02020603050405020304" pitchFamily="18" charset="0"/>
                <a:cs typeface="Times New Roman" panose="02020603050405020304" pitchFamily="18" charset="0"/>
              </a:rPr>
              <a:t>André Vésale </a:t>
            </a:r>
            <a:r>
              <a:rPr lang="fr-FR" altLang="fr-FR" sz="2400" dirty="0">
                <a:latin typeface="Times New Roman" panose="02020603050405020304" pitchFamily="18" charset="0"/>
                <a:cs typeface="Times New Roman" panose="02020603050405020304" pitchFamily="18" charset="0"/>
              </a:rPr>
              <a:t>de l'université de Padoue, auteur en 1543 du De </a:t>
            </a:r>
            <a:r>
              <a:rPr lang="fr-FR" altLang="fr-FR" sz="2400" dirty="0" err="1">
                <a:latin typeface="Times New Roman" panose="02020603050405020304" pitchFamily="18" charset="0"/>
                <a:cs typeface="Times New Roman" panose="02020603050405020304" pitchFamily="18" charset="0"/>
              </a:rPr>
              <a:t>humani</a:t>
            </a:r>
            <a:r>
              <a:rPr lang="fr-FR" altLang="fr-FR" sz="2400" dirty="0">
                <a:latin typeface="Times New Roman" panose="02020603050405020304" pitchFamily="18" charset="0"/>
                <a:cs typeface="Times New Roman" panose="02020603050405020304" pitchFamily="18" charset="0"/>
              </a:rPr>
              <a:t> corporis </a:t>
            </a:r>
            <a:r>
              <a:rPr lang="fr-FR" altLang="fr-FR" sz="2400" dirty="0" err="1">
                <a:latin typeface="Times New Roman" panose="02020603050405020304" pitchFamily="18" charset="0"/>
                <a:cs typeface="Times New Roman" panose="02020603050405020304" pitchFamily="18" charset="0"/>
              </a:rPr>
              <a:t>fabrica</a:t>
            </a:r>
            <a:r>
              <a:rPr lang="fr-FR" altLang="fr-FR" sz="2400" dirty="0">
                <a:latin typeface="Times New Roman" panose="02020603050405020304" pitchFamily="18" charset="0"/>
                <a:cs typeface="Times New Roman" panose="02020603050405020304" pitchFamily="18" charset="0"/>
              </a:rPr>
              <a:t>. Dans un amphithéâtre, devant des étudiants venus de l'Europe entière, il pratique de nombreuses dissections sur des suicidés ou des condamnés à mort. </a:t>
            </a:r>
          </a:p>
          <a:p>
            <a:pPr algn="just" eaLnBrk="1" hangingPunct="1">
              <a:buFontTx/>
              <a:buNone/>
            </a:pPr>
            <a:endParaRPr lang="fr-FR" altLang="fr-FR" sz="2400" dirty="0">
              <a:latin typeface="Times New Roman" panose="02020603050405020304" pitchFamily="18" charset="0"/>
              <a:cs typeface="Times New Roman" panose="02020603050405020304" pitchFamily="18" charset="0"/>
            </a:endParaRPr>
          </a:p>
        </p:txBody>
      </p:sp>
      <p:pic>
        <p:nvPicPr>
          <p:cNvPr id="3" name="Image 2">
            <a:extLst>
              <a:ext uri="{FF2B5EF4-FFF2-40B4-BE49-F238E27FC236}">
                <a16:creationId xmlns:a16="http://schemas.microsoft.com/office/drawing/2014/main" id="{2133D810-2A4B-4830-AAF1-16157036244D}"/>
              </a:ext>
            </a:extLst>
          </p:cNvPr>
          <p:cNvPicPr>
            <a:picLocks noChangeAspect="1"/>
          </p:cNvPicPr>
          <p:nvPr/>
        </p:nvPicPr>
        <p:blipFill>
          <a:blip r:embed="rId4"/>
          <a:stretch>
            <a:fillRect/>
          </a:stretch>
        </p:blipFill>
        <p:spPr>
          <a:xfrm>
            <a:off x="7634808" y="548680"/>
            <a:ext cx="1475656" cy="1475656"/>
          </a:xfrm>
          <a:prstGeom prst="rect">
            <a:avLst/>
          </a:prstGeom>
        </p:spPr>
      </p:pic>
    </p:spTree>
  </p:cSld>
  <p:clrMapOvr>
    <a:masterClrMapping/>
  </p:clrMapOvr>
  <p:transition>
    <p:sndAc>
      <p:stSnd>
        <p:snd r:embed="rId3" name="Son enregistré"/>
      </p:stSnd>
    </p:sndAc>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A4710A4-AA6B-427C-AB7B-63A59FE0D47C}"/>
              </a:ext>
            </a:extLst>
          </p:cNvPr>
          <p:cNvSpPr>
            <a:spLocks noGrp="1"/>
          </p:cNvSpPr>
          <p:nvPr>
            <p:ph type="sldNum" sz="quarter" idx="12"/>
          </p:nvPr>
        </p:nvSpPr>
        <p:spPr/>
        <p:txBody>
          <a:bodyPr/>
          <a:lstStyle/>
          <a:p>
            <a:fld id="{13D4CF50-3D03-4547-833C-FFAC23F9E116}" type="slidenum">
              <a:rPr lang="fr-FR" altLang="fr-FR" smtClean="0"/>
              <a:pPr/>
              <a:t>45</a:t>
            </a:fld>
            <a:endParaRPr lang="fr-FR" altLang="fr-FR"/>
          </a:p>
        </p:txBody>
      </p:sp>
      <p:sp>
        <p:nvSpPr>
          <p:cNvPr id="6" name="Espace réservé du contenu 5">
            <a:extLst>
              <a:ext uri="{FF2B5EF4-FFF2-40B4-BE49-F238E27FC236}">
                <a16:creationId xmlns:a16="http://schemas.microsoft.com/office/drawing/2014/main" id="{123C5F6F-0177-46A3-8E03-16B11E010DB2}"/>
              </a:ext>
            </a:extLst>
          </p:cNvPr>
          <p:cNvSpPr>
            <a:spLocks noGrp="1"/>
          </p:cNvSpPr>
          <p:nvPr>
            <p:ph idx="1"/>
          </p:nvPr>
        </p:nvSpPr>
        <p:spPr>
          <a:xfrm>
            <a:off x="38100" y="32792"/>
            <a:ext cx="8926388" cy="6060504"/>
          </a:xfrm>
        </p:spPr>
        <p:txBody>
          <a:bodyPr/>
          <a:lstStyle/>
          <a:p>
            <a:pPr lvl="0" algn="just" eaLnBrk="1" hangingPunct="1"/>
            <a:r>
              <a:rPr lang="fr-FR" altLang="fr-FR" sz="2400" dirty="0">
                <a:solidFill>
                  <a:srgbClr val="000000"/>
                </a:solidFill>
                <a:latin typeface="Times New Roman" panose="02020603050405020304" pitchFamily="18" charset="0"/>
                <a:cs typeface="Times New Roman" panose="02020603050405020304" pitchFamily="18" charset="0"/>
              </a:rPr>
              <a:t>Les travaux de pionniers de </a:t>
            </a:r>
            <a:r>
              <a:rPr lang="fr-FR" altLang="fr-FR" sz="2400" dirty="0">
                <a:solidFill>
                  <a:srgbClr val="000000"/>
                </a:solidFill>
                <a:latin typeface="Times New Roman" panose="02020603050405020304" pitchFamily="18" charset="0"/>
                <a:cs typeface="Times New Roman" panose="02020603050405020304" pitchFamily="18" charset="0"/>
                <a:hlinkClick r:id="rId3" tooltip="André Vésale">
                  <a:extLst>
                    <a:ext uri="{A12FA001-AC4F-418D-AE19-62706E023703}">
                      <ahyp:hlinkClr xmlns:ahyp="http://schemas.microsoft.com/office/drawing/2018/hyperlinkcolor" val="tx"/>
                    </a:ext>
                  </a:extLst>
                </a:hlinkClick>
              </a:rPr>
              <a:t>André Vésale</a:t>
            </a:r>
            <a:r>
              <a:rPr lang="fr-FR" altLang="fr-FR" sz="2400" dirty="0">
                <a:solidFill>
                  <a:srgbClr val="000000"/>
                </a:solidFill>
                <a:latin typeface="Times New Roman" panose="02020603050405020304" pitchFamily="18" charset="0"/>
                <a:cs typeface="Times New Roman" panose="02020603050405020304" pitchFamily="18" charset="0"/>
              </a:rPr>
              <a:t> 1514-1565et </a:t>
            </a:r>
            <a:r>
              <a:rPr lang="fr-FR" altLang="fr-FR" sz="2400" dirty="0">
                <a:solidFill>
                  <a:srgbClr val="000000"/>
                </a:solidFill>
                <a:latin typeface="Times New Roman" panose="02020603050405020304" pitchFamily="18" charset="0"/>
                <a:cs typeface="Times New Roman" panose="02020603050405020304" pitchFamily="18" charset="0"/>
                <a:hlinkClick r:id="rId4" tooltip="William Harvey">
                  <a:extLst>
                    <a:ext uri="{A12FA001-AC4F-418D-AE19-62706E023703}">
                      <ahyp:hlinkClr xmlns:ahyp="http://schemas.microsoft.com/office/drawing/2018/hyperlinkcolor" val="tx"/>
                    </a:ext>
                  </a:extLst>
                </a:hlinkClick>
              </a:rPr>
              <a:t>William Harvey</a:t>
            </a:r>
            <a:r>
              <a:rPr lang="fr-FR" altLang="fr-FR" sz="2400" dirty="0">
                <a:solidFill>
                  <a:srgbClr val="000000"/>
                </a:solidFill>
                <a:latin typeface="Times New Roman" panose="02020603050405020304" pitchFamily="18" charset="0"/>
                <a:cs typeface="Times New Roman" panose="02020603050405020304" pitchFamily="18" charset="0"/>
              </a:rPr>
              <a:t> 1578-1657ont remis en cause les croyances </a:t>
            </a:r>
          </a:p>
          <a:p>
            <a:pPr marL="0" lvl="0" indent="0" algn="just" eaLnBrk="1" hangingPunct="1">
              <a:buNone/>
            </a:pPr>
            <a:r>
              <a:rPr lang="fr-FR" altLang="fr-FR" sz="2400" dirty="0">
                <a:solidFill>
                  <a:srgbClr val="000000"/>
                </a:solidFill>
                <a:latin typeface="Times New Roman" panose="02020603050405020304" pitchFamily="18" charset="0"/>
                <a:cs typeface="Times New Roman" panose="02020603050405020304" pitchFamily="18" charset="0"/>
              </a:rPr>
              <a:t>populaires par des preuves  scientifiques. </a:t>
            </a:r>
          </a:p>
          <a:p>
            <a:pPr marL="0" lvl="0" indent="0" algn="just" eaLnBrk="1" hangingPunct="1">
              <a:buNone/>
            </a:pPr>
            <a:endParaRPr lang="fr-FR" altLang="fr-FR" sz="2400" dirty="0">
              <a:solidFill>
                <a:srgbClr val="000000"/>
              </a:solidFill>
              <a:latin typeface="Times New Roman" panose="02020603050405020304" pitchFamily="18" charset="0"/>
              <a:cs typeface="Times New Roman" panose="02020603050405020304" pitchFamily="18" charset="0"/>
            </a:endParaRPr>
          </a:p>
          <a:p>
            <a:pPr lvl="0" algn="just" eaLnBrk="1" hangingPunct="1"/>
            <a:r>
              <a:rPr lang="fr-FR" altLang="fr-FR" sz="2400" dirty="0">
                <a:solidFill>
                  <a:srgbClr val="000000"/>
                </a:solidFill>
                <a:latin typeface="Times New Roman" panose="02020603050405020304" pitchFamily="18" charset="0"/>
                <a:cs typeface="Times New Roman" panose="02020603050405020304" pitchFamily="18" charset="0"/>
              </a:rPr>
              <a:t>La compréhension et le diagnostic des maladies </a:t>
            </a:r>
          </a:p>
          <a:p>
            <a:pPr marL="0" lvl="0" indent="0" algn="just" eaLnBrk="1" hangingPunct="1">
              <a:buNone/>
            </a:pPr>
            <a:r>
              <a:rPr lang="fr-FR" altLang="fr-FR" sz="2400" dirty="0">
                <a:solidFill>
                  <a:srgbClr val="000000"/>
                </a:solidFill>
                <a:latin typeface="Times New Roman" panose="02020603050405020304" pitchFamily="18" charset="0"/>
                <a:cs typeface="Times New Roman" panose="02020603050405020304" pitchFamily="18" charset="0"/>
              </a:rPr>
              <a:t>se sont améliorés, mais sans apporter de bénéfices</a:t>
            </a:r>
          </a:p>
          <a:p>
            <a:pPr marL="0" lvl="0" indent="0" algn="just" eaLnBrk="1" hangingPunct="1">
              <a:buNone/>
            </a:pPr>
            <a:r>
              <a:rPr lang="fr-FR" altLang="fr-FR" sz="2400" dirty="0">
                <a:solidFill>
                  <a:srgbClr val="000000"/>
                </a:solidFill>
                <a:latin typeface="Times New Roman" panose="02020603050405020304" pitchFamily="18" charset="0"/>
                <a:cs typeface="Times New Roman" panose="02020603050405020304" pitchFamily="18" charset="0"/>
              </a:rPr>
              <a:t> directs pour la santé.</a:t>
            </a:r>
          </a:p>
          <a:p>
            <a:endParaRPr lang="fr-FR" sz="2400" dirty="0">
              <a:latin typeface="Times New Roman" panose="02020603050405020304" pitchFamily="18" charset="0"/>
              <a:cs typeface="Times New Roman" panose="02020603050405020304" pitchFamily="18" charset="0"/>
            </a:endParaRPr>
          </a:p>
          <a:p>
            <a:endParaRPr lang="fr-FR" sz="2400" dirty="0">
              <a:latin typeface="Times New Roman" panose="02020603050405020304" pitchFamily="18" charset="0"/>
              <a:cs typeface="Times New Roman" panose="02020603050405020304" pitchFamily="18" charset="0"/>
            </a:endParaRPr>
          </a:p>
          <a:p>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De nouvelles approches thérapeutiques: Des figures comme Paracelse ont introduit des idées nouvelles en pharmacie et en pathologie, s'éloignant des dogmes traditionnels.</a:t>
            </a:r>
          </a:p>
        </p:txBody>
      </p:sp>
      <p:pic>
        <p:nvPicPr>
          <p:cNvPr id="7" name="Image 6">
            <a:extLst>
              <a:ext uri="{FF2B5EF4-FFF2-40B4-BE49-F238E27FC236}">
                <a16:creationId xmlns:a16="http://schemas.microsoft.com/office/drawing/2014/main" id="{8FAEE45F-C5E4-4E82-8031-98445C540952}"/>
              </a:ext>
            </a:extLst>
          </p:cNvPr>
          <p:cNvPicPr>
            <a:picLocks noChangeAspect="1"/>
          </p:cNvPicPr>
          <p:nvPr/>
        </p:nvPicPr>
        <p:blipFill>
          <a:blip r:embed="rId5"/>
          <a:stretch>
            <a:fillRect/>
          </a:stretch>
        </p:blipFill>
        <p:spPr>
          <a:xfrm>
            <a:off x="6989365" y="742132"/>
            <a:ext cx="1797596" cy="1797596"/>
          </a:xfrm>
          <a:prstGeom prst="rect">
            <a:avLst/>
          </a:prstGeom>
        </p:spPr>
      </p:pic>
      <p:pic>
        <p:nvPicPr>
          <p:cNvPr id="8" name="Image 7">
            <a:extLst>
              <a:ext uri="{FF2B5EF4-FFF2-40B4-BE49-F238E27FC236}">
                <a16:creationId xmlns:a16="http://schemas.microsoft.com/office/drawing/2014/main" id="{303337A5-3C7A-425C-8261-CF2DBEDD471D}"/>
              </a:ext>
            </a:extLst>
          </p:cNvPr>
          <p:cNvPicPr>
            <a:picLocks noChangeAspect="1"/>
          </p:cNvPicPr>
          <p:nvPr/>
        </p:nvPicPr>
        <p:blipFill>
          <a:blip r:embed="rId6"/>
          <a:stretch>
            <a:fillRect/>
          </a:stretch>
        </p:blipFill>
        <p:spPr>
          <a:xfrm>
            <a:off x="6811838" y="2702986"/>
            <a:ext cx="2152650" cy="1476375"/>
          </a:xfrm>
          <a:prstGeom prst="rect">
            <a:avLst/>
          </a:prstGeom>
        </p:spPr>
      </p:pic>
    </p:spTree>
    <p:extLst>
      <p:ext uri="{BB962C8B-B14F-4D97-AF65-F5344CB8AC3E}">
        <p14:creationId xmlns:p14="http://schemas.microsoft.com/office/powerpoint/2010/main" val="4287547184"/>
      </p:ext>
    </p:extLst>
  </p:cSld>
  <p:clrMapOvr>
    <a:masterClrMapping/>
  </p:clrMapOvr>
  <p:transition>
    <p:sndAc>
      <p:stSnd>
        <p:snd r:embed="rId2" name="Son enregistré"/>
      </p:stSnd>
    </p:sndAc>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Espace réservé du numéro de diapositive 5">
            <a:extLst>
              <a:ext uri="{FF2B5EF4-FFF2-40B4-BE49-F238E27FC236}">
                <a16:creationId xmlns:a16="http://schemas.microsoft.com/office/drawing/2014/main" id="{4800ED9B-0EA2-4A35-B057-D7DBCBEB1A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933926-8DF9-4F0E-962F-3029C9FC5B83}"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138" name="Rectangle 2">
            <a:extLst>
              <a:ext uri="{FF2B5EF4-FFF2-40B4-BE49-F238E27FC236}">
                <a16:creationId xmlns:a16="http://schemas.microsoft.com/office/drawing/2014/main" id="{204A7C90-F69D-431B-BBB5-E1FB7591C8B5}"/>
              </a:ext>
            </a:extLst>
          </p:cNvPr>
          <p:cNvSpPr>
            <a:spLocks noGrp="1" noChangeArrowheads="1"/>
          </p:cNvSpPr>
          <p:nvPr>
            <p:ph type="title"/>
          </p:nvPr>
        </p:nvSpPr>
        <p:spPr>
          <a:xfrm>
            <a:off x="437024" y="0"/>
            <a:ext cx="8229600" cy="1143000"/>
          </a:xfrm>
        </p:spPr>
        <p:txBody>
          <a:bodyPr/>
          <a:lstStyle/>
          <a:p>
            <a:pPr eaLnBrk="1" hangingPunct="1"/>
            <a:r>
              <a:rPr lang="fr-FR" altLang="fr-FR" sz="2800" i="1" dirty="0">
                <a:hlinkClick r:id="rId4" tooltip="Leçon d'anatomie du docteur Tulp"/>
              </a:rPr>
              <a:t>Leçon d'anatomie du docteur </a:t>
            </a:r>
            <a:r>
              <a:rPr lang="fr-FR" altLang="fr-FR" sz="2800" i="1" dirty="0" err="1">
                <a:hlinkClick r:id="rId4" tooltip="Leçon d'anatomie du docteur Tulp"/>
              </a:rPr>
              <a:t>Tulp</a:t>
            </a:r>
            <a:r>
              <a:rPr lang="fr-FR" altLang="fr-FR" sz="2800" dirty="0"/>
              <a:t> par </a:t>
            </a:r>
            <a:r>
              <a:rPr lang="fr-FR" altLang="fr-FR" sz="2800" dirty="0">
                <a:hlinkClick r:id="rId5" tooltip="Rembrandt"/>
              </a:rPr>
              <a:t>Rembrandt</a:t>
            </a:r>
            <a:r>
              <a:rPr lang="fr-FR" altLang="fr-FR" sz="2800" dirty="0"/>
              <a:t>, 1632. </a:t>
            </a:r>
          </a:p>
        </p:txBody>
      </p:sp>
      <p:pic>
        <p:nvPicPr>
          <p:cNvPr id="45060" name="Picture 5" descr="250px-The_Anatomy_Lesson">
            <a:hlinkClick r:id="rId6"/>
            <a:extLst>
              <a:ext uri="{FF2B5EF4-FFF2-40B4-BE49-F238E27FC236}">
                <a16:creationId xmlns:a16="http://schemas.microsoft.com/office/drawing/2014/main" id="{0547D336-842F-4732-8358-5ADE2AD2A8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628775"/>
            <a:ext cx="91440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3" name="Son enregistré"/>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iterate type="lt">
                                    <p:tmPct val="10000"/>
                                  </p:iterate>
                                  <p:childTnLst>
                                    <p:set>
                                      <p:cBhvr>
                                        <p:cTn id="6" dur="1" fill="hold">
                                          <p:stCondLst>
                                            <p:cond delay="0"/>
                                          </p:stCondLst>
                                        </p:cTn>
                                        <p:tgtEl>
                                          <p:spTgt spid="91138"/>
                                        </p:tgtEl>
                                        <p:attrNameLst>
                                          <p:attrName>style.visibility</p:attrName>
                                        </p:attrNameLst>
                                      </p:cBhvr>
                                      <p:to>
                                        <p:strVal val="visible"/>
                                      </p:to>
                                    </p:set>
                                    <p:animEffect transition="in" filter="fade">
                                      <p:cBhvr>
                                        <p:cTn id="7" dur="600">
                                          <p:stCondLst>
                                            <p:cond delay="0"/>
                                          </p:stCondLst>
                                        </p:cTn>
                                        <p:tgtEl>
                                          <p:spTgt spid="91138"/>
                                        </p:tgtEl>
                                      </p:cBhvr>
                                    </p:animEffect>
                                    <p:anim calcmode="lin" valueType="num">
                                      <p:cBhvr>
                                        <p:cTn id="8" dur="600" fill="hold">
                                          <p:stCondLst>
                                            <p:cond delay="0"/>
                                          </p:stCondLst>
                                        </p:cTn>
                                        <p:tgtEl>
                                          <p:spTgt spid="91138"/>
                                        </p:tgtEl>
                                        <p:attrNameLst>
                                          <p:attrName>style.rotation</p:attrName>
                                        </p:attrNameLst>
                                      </p:cBhvr>
                                      <p:tavLst>
                                        <p:tav tm="0">
                                          <p:val>
                                            <p:fltVal val="720"/>
                                          </p:val>
                                        </p:tav>
                                        <p:tav tm="100000">
                                          <p:val>
                                            <p:fltVal val="0"/>
                                          </p:val>
                                        </p:tav>
                                      </p:tavLst>
                                    </p:anim>
                                    <p:anim calcmode="lin" valueType="num">
                                      <p:cBhvr>
                                        <p:cTn id="9" dur="600" fill="hold">
                                          <p:stCondLst>
                                            <p:cond delay="0"/>
                                          </p:stCondLst>
                                        </p:cTn>
                                        <p:tgtEl>
                                          <p:spTgt spid="91138"/>
                                        </p:tgtEl>
                                        <p:attrNameLst>
                                          <p:attrName>ppt_h</p:attrName>
                                        </p:attrNameLst>
                                      </p:cBhvr>
                                      <p:tavLst>
                                        <p:tav tm="0">
                                          <p:val>
                                            <p:fltVal val="0"/>
                                          </p:val>
                                        </p:tav>
                                        <p:tav tm="100000">
                                          <p:val>
                                            <p:strVal val="#ppt_h"/>
                                          </p:val>
                                        </p:tav>
                                      </p:tavLst>
                                    </p:anim>
                                    <p:anim calcmode="lin" valueType="num">
                                      <p:cBhvr>
                                        <p:cTn id="10" dur="600" fill="hold">
                                          <p:stCondLst>
                                            <p:cond delay="0"/>
                                          </p:stCondLst>
                                        </p:cTn>
                                        <p:tgtEl>
                                          <p:spTgt spid="9113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numéro de diapositive 5">
            <a:extLst>
              <a:ext uri="{FF2B5EF4-FFF2-40B4-BE49-F238E27FC236}">
                <a16:creationId xmlns:a16="http://schemas.microsoft.com/office/drawing/2014/main" id="{D6F46949-D85A-41D2-A42E-D449193970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80C695-88F4-406F-8484-05DB914813E5}"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107" name="Rectangle 3">
            <a:extLst>
              <a:ext uri="{FF2B5EF4-FFF2-40B4-BE49-F238E27FC236}">
                <a16:creationId xmlns:a16="http://schemas.microsoft.com/office/drawing/2014/main" id="{FB403B47-29AB-4699-89A0-E45026568C83}"/>
              </a:ext>
            </a:extLst>
          </p:cNvPr>
          <p:cNvSpPr>
            <a:spLocks noGrp="1" noChangeArrowheads="1"/>
          </p:cNvSpPr>
          <p:nvPr>
            <p:ph type="body" idx="1"/>
          </p:nvPr>
        </p:nvSpPr>
        <p:spPr>
          <a:xfrm>
            <a:off x="0" y="136525"/>
            <a:ext cx="9144000" cy="5226050"/>
          </a:xfrm>
        </p:spPr>
        <p:txBody>
          <a:bodyPr/>
          <a:lstStyle/>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Ces progrès de la connaissance permettent à la </a:t>
            </a:r>
            <a:r>
              <a:rPr lang="fr-FR" altLang="fr-FR" sz="2400" dirty="0">
                <a:latin typeface="Times New Roman" panose="02020603050405020304" pitchFamily="18" charset="0"/>
                <a:cs typeface="Times New Roman" panose="02020603050405020304" pitchFamily="18" charset="0"/>
                <a:hlinkClick r:id="rId4" tooltip="Chirurgie"/>
              </a:rPr>
              <a:t>chirurgie</a:t>
            </a:r>
            <a:r>
              <a:rPr lang="fr-FR" altLang="fr-FR" sz="2400" dirty="0">
                <a:latin typeface="Times New Roman" panose="02020603050405020304" pitchFamily="18" charset="0"/>
                <a:cs typeface="Times New Roman" panose="02020603050405020304" pitchFamily="18" charset="0"/>
              </a:rPr>
              <a:t> d'échapper à son statut pour devenir progressivement une discipline à part entière de la médecine. </a:t>
            </a:r>
          </a:p>
          <a:p>
            <a:pPr algn="just" eaLnBrk="1" hangingPunct="1">
              <a:lnSpc>
                <a:spcPct val="150000"/>
              </a:lnSpc>
            </a:pPr>
            <a:endParaRPr lang="fr-FR" altLang="fr-FR" sz="1100" dirty="0">
              <a:latin typeface="Times New Roman" panose="02020603050405020304" pitchFamily="18" charset="0"/>
              <a:cs typeface="Times New Roman" panose="02020603050405020304" pitchFamily="18" charset="0"/>
            </a:endParaRPr>
          </a:p>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En </a:t>
            </a:r>
            <a:r>
              <a:rPr lang="fr-FR" altLang="fr-FR" sz="2400" dirty="0">
                <a:latin typeface="Times New Roman" panose="02020603050405020304" pitchFamily="18" charset="0"/>
                <a:cs typeface="Times New Roman" panose="02020603050405020304" pitchFamily="18" charset="0"/>
                <a:hlinkClick r:id="rId5" tooltip="France">
                  <a:extLst>
                    <a:ext uri="{A12FA001-AC4F-418D-AE19-62706E023703}">
                      <ahyp:hlinkClr xmlns:ahyp="http://schemas.microsoft.com/office/drawing/2018/hyperlinkcolor" val="tx"/>
                    </a:ext>
                  </a:extLst>
                </a:hlinkClick>
              </a:rPr>
              <a:t>France</a:t>
            </a:r>
            <a:r>
              <a:rPr lang="fr-FR" altLang="fr-FR" sz="2400" dirty="0">
                <a:latin typeface="Times New Roman" panose="02020603050405020304" pitchFamily="18" charset="0"/>
                <a:cs typeface="Times New Roman" panose="02020603050405020304" pitchFamily="18" charset="0"/>
              </a:rPr>
              <a:t>, </a:t>
            </a:r>
            <a:r>
              <a:rPr lang="fr-FR" altLang="fr-FR" sz="2400" dirty="0">
                <a:latin typeface="Times New Roman" panose="02020603050405020304" pitchFamily="18" charset="0"/>
                <a:cs typeface="Times New Roman" panose="02020603050405020304" pitchFamily="18" charset="0"/>
                <a:hlinkClick r:id="rId6" tooltip="Ambroise Paré"/>
              </a:rPr>
              <a:t>Ambroise Paré</a:t>
            </a:r>
            <a:r>
              <a:rPr lang="fr-FR" altLang="fr-FR" sz="2400" dirty="0">
                <a:latin typeface="Times New Roman" panose="02020603050405020304" pitchFamily="18" charset="0"/>
                <a:cs typeface="Times New Roman" panose="02020603050405020304" pitchFamily="18" charset="0"/>
              </a:rPr>
              <a:t> incarne à lui seul ce changement de statut.</a:t>
            </a:r>
          </a:p>
          <a:p>
            <a:pPr algn="just" eaLnBrk="1" hangingPunct="1">
              <a:lnSpc>
                <a:spcPct val="150000"/>
              </a:lnSpc>
            </a:pPr>
            <a:endParaRPr lang="fr-FR" altLang="fr-FR" sz="1200" dirty="0">
              <a:latin typeface="Times New Roman" panose="02020603050405020304" pitchFamily="18" charset="0"/>
              <a:cs typeface="Times New Roman" panose="02020603050405020304" pitchFamily="18" charset="0"/>
            </a:endParaRPr>
          </a:p>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 En inventant en </a:t>
            </a:r>
            <a:r>
              <a:rPr lang="fr-FR" altLang="fr-FR" sz="2400" dirty="0">
                <a:latin typeface="Times New Roman" panose="02020603050405020304" pitchFamily="18" charset="0"/>
                <a:cs typeface="Times New Roman" panose="02020603050405020304" pitchFamily="18" charset="0"/>
                <a:hlinkClick r:id="rId7" tooltip="1552"/>
              </a:rPr>
              <a:t>1552</a:t>
            </a:r>
            <a:r>
              <a:rPr lang="fr-FR" altLang="fr-FR" sz="2400" dirty="0">
                <a:latin typeface="Times New Roman" panose="02020603050405020304" pitchFamily="18" charset="0"/>
                <a:cs typeface="Times New Roman" panose="02020603050405020304" pitchFamily="18" charset="0"/>
              </a:rPr>
              <a:t> la </a:t>
            </a:r>
            <a:r>
              <a:rPr lang="fr-FR" altLang="fr-FR" sz="2400" dirty="0">
                <a:latin typeface="Times New Roman" panose="02020603050405020304" pitchFamily="18" charset="0"/>
                <a:cs typeface="Times New Roman" panose="02020603050405020304" pitchFamily="18" charset="0"/>
                <a:hlinkClick r:id="rId8" tooltip="Ligature (médecine)">
                  <a:extLst>
                    <a:ext uri="{A12FA001-AC4F-418D-AE19-62706E023703}">
                      <ahyp:hlinkClr xmlns:ahyp="http://schemas.microsoft.com/office/drawing/2018/hyperlinkcolor" val="tx"/>
                    </a:ext>
                  </a:extLst>
                </a:hlinkClick>
              </a:rPr>
              <a:t>ligature</a:t>
            </a:r>
            <a:r>
              <a:rPr lang="fr-FR" altLang="fr-FR" sz="2400" dirty="0">
                <a:latin typeface="Times New Roman" panose="02020603050405020304" pitchFamily="18" charset="0"/>
                <a:cs typeface="Times New Roman" panose="02020603050405020304" pitchFamily="18" charset="0"/>
              </a:rPr>
              <a:t> des </a:t>
            </a:r>
            <a:r>
              <a:rPr lang="fr-FR" altLang="fr-FR" sz="2400" dirty="0">
                <a:latin typeface="Times New Roman" panose="02020603050405020304" pitchFamily="18" charset="0"/>
                <a:cs typeface="Times New Roman" panose="02020603050405020304" pitchFamily="18" charset="0"/>
                <a:hlinkClick r:id="rId9" tooltip="Artère">
                  <a:extLst>
                    <a:ext uri="{A12FA001-AC4F-418D-AE19-62706E023703}">
                      <ahyp:hlinkClr xmlns:ahyp="http://schemas.microsoft.com/office/drawing/2018/hyperlinkcolor" val="tx"/>
                    </a:ext>
                  </a:extLst>
                </a:hlinkClick>
              </a:rPr>
              <a:t>artères</a:t>
            </a:r>
            <a:r>
              <a:rPr lang="fr-FR" altLang="fr-FR" sz="2400" dirty="0">
                <a:latin typeface="Times New Roman" panose="02020603050405020304" pitchFamily="18" charset="0"/>
                <a:cs typeface="Times New Roman" panose="02020603050405020304" pitchFamily="18" charset="0"/>
              </a:rPr>
              <a:t>, il sauve les amputés d'une mort quasi-certaine et devient un des praticiens les plus reconnus de son temps.</a:t>
            </a:r>
          </a:p>
          <a:p>
            <a:pPr eaLnBrk="1" hangingPunct="1">
              <a:lnSpc>
                <a:spcPct val="150000"/>
              </a:lnSpc>
            </a:pPr>
            <a:endParaRPr lang="fr-FR" altLang="fr-FR" sz="2400" dirty="0">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62609A1C-2D82-48DE-8899-4E779ED51F40}"/>
              </a:ext>
            </a:extLst>
          </p:cNvPr>
          <p:cNvPicPr>
            <a:picLocks noChangeAspect="1"/>
          </p:cNvPicPr>
          <p:nvPr/>
        </p:nvPicPr>
        <p:blipFill>
          <a:blip r:embed="rId10"/>
          <a:stretch>
            <a:fillRect/>
          </a:stretch>
        </p:blipFill>
        <p:spPr>
          <a:xfrm>
            <a:off x="0" y="5036060"/>
            <a:ext cx="3144547" cy="1781910"/>
          </a:xfrm>
          <a:prstGeom prst="rect">
            <a:avLst/>
          </a:prstGeom>
        </p:spPr>
      </p:pic>
      <p:pic>
        <p:nvPicPr>
          <p:cNvPr id="3" name="Image 2">
            <a:extLst>
              <a:ext uri="{FF2B5EF4-FFF2-40B4-BE49-F238E27FC236}">
                <a16:creationId xmlns:a16="http://schemas.microsoft.com/office/drawing/2014/main" id="{CE318566-7A3C-4EC6-AE3B-31EB67904242}"/>
              </a:ext>
            </a:extLst>
          </p:cNvPr>
          <p:cNvPicPr>
            <a:picLocks noChangeAspect="1"/>
          </p:cNvPicPr>
          <p:nvPr/>
        </p:nvPicPr>
        <p:blipFill>
          <a:blip r:embed="rId11"/>
          <a:stretch>
            <a:fillRect/>
          </a:stretch>
        </p:blipFill>
        <p:spPr>
          <a:xfrm>
            <a:off x="4131872" y="5036060"/>
            <a:ext cx="3746072" cy="1966688"/>
          </a:xfrm>
          <a:prstGeom prst="rect">
            <a:avLst/>
          </a:prstGeom>
        </p:spPr>
      </p:pic>
    </p:spTree>
  </p:cSld>
  <p:clrMapOvr>
    <a:masterClrMapping/>
  </p:clrMapOvr>
  <p:transition>
    <p:sndAc>
      <p:stSnd>
        <p:snd r:embed="rId3" name="Son enregistré"/>
      </p:stSnd>
    </p:sndAc>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5">
            <a:extLst>
              <a:ext uri="{FF2B5EF4-FFF2-40B4-BE49-F238E27FC236}">
                <a16:creationId xmlns:a16="http://schemas.microsoft.com/office/drawing/2014/main" id="{616A2330-CF16-4577-BFEB-62E1905867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CD8570-D1A5-4CDB-BDBF-91266A297F4A}"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156" name="Rectangle 3">
            <a:extLst>
              <a:ext uri="{FF2B5EF4-FFF2-40B4-BE49-F238E27FC236}">
                <a16:creationId xmlns:a16="http://schemas.microsoft.com/office/drawing/2014/main" id="{CD9FE5B0-86C2-42E5-9EF5-B77837160D38}"/>
              </a:ext>
            </a:extLst>
          </p:cNvPr>
          <p:cNvSpPr>
            <a:spLocks noGrp="1" noChangeArrowheads="1"/>
          </p:cNvSpPr>
          <p:nvPr>
            <p:ph type="body" idx="1"/>
          </p:nvPr>
        </p:nvSpPr>
        <p:spPr>
          <a:xfrm>
            <a:off x="0" y="0"/>
            <a:ext cx="9144000" cy="6597650"/>
          </a:xfrm>
        </p:spPr>
        <p:txBody>
          <a:bodyPr/>
          <a:lstStyle/>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Le </a:t>
            </a:r>
            <a:r>
              <a:rPr lang="fr-FR" altLang="fr-FR" sz="2400" dirty="0">
                <a:latin typeface="Times New Roman" panose="02020603050405020304" pitchFamily="18" charset="0"/>
                <a:cs typeface="Times New Roman" panose="02020603050405020304" pitchFamily="18" charset="0"/>
                <a:hlinkClick r:id="rId4" tooltip="XVIIe siècle"/>
              </a:rPr>
              <a:t>XVIIe siècle</a:t>
            </a:r>
            <a:r>
              <a:rPr lang="fr-FR" altLang="fr-FR" sz="2400" dirty="0">
                <a:latin typeface="Times New Roman" panose="02020603050405020304" pitchFamily="18" charset="0"/>
                <a:cs typeface="Times New Roman" panose="02020603050405020304" pitchFamily="18" charset="0"/>
              </a:rPr>
              <a:t> ce fut le siècle  des 1 </a:t>
            </a:r>
            <a:r>
              <a:rPr lang="fr-FR" altLang="fr-FR" sz="2400" baseline="30000" dirty="0">
                <a:latin typeface="Times New Roman" panose="02020603050405020304" pitchFamily="18" charset="0"/>
                <a:cs typeface="Times New Roman" panose="02020603050405020304" pitchFamily="18" charset="0"/>
              </a:rPr>
              <a:t>er</a:t>
            </a:r>
            <a:r>
              <a:rPr lang="fr-FR" altLang="fr-FR" sz="2400" dirty="0">
                <a:latin typeface="Times New Roman" panose="02020603050405020304" pitchFamily="18" charset="0"/>
                <a:cs typeface="Times New Roman" panose="02020603050405020304" pitchFamily="18" charset="0"/>
              </a:rPr>
              <a:t>  physiologistes: </a:t>
            </a:r>
          </a:p>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Tout d'abord, en </a:t>
            </a:r>
            <a:r>
              <a:rPr lang="fr-FR" altLang="fr-FR" sz="2400" dirty="0">
                <a:latin typeface="Times New Roman" panose="02020603050405020304" pitchFamily="18" charset="0"/>
                <a:cs typeface="Times New Roman" panose="02020603050405020304" pitchFamily="18" charset="0"/>
                <a:hlinkClick r:id="rId5" tooltip="1622">
                  <a:extLst>
                    <a:ext uri="{A12FA001-AC4F-418D-AE19-62706E023703}">
                      <ahyp:hlinkClr xmlns:ahyp="http://schemas.microsoft.com/office/drawing/2018/hyperlinkcolor" val="tx"/>
                    </a:ext>
                  </a:extLst>
                </a:hlinkClick>
              </a:rPr>
              <a:t>1622</a:t>
            </a:r>
            <a:r>
              <a:rPr lang="fr-FR" altLang="fr-FR" sz="2400" dirty="0">
                <a:latin typeface="Times New Roman" panose="02020603050405020304" pitchFamily="18" charset="0"/>
                <a:cs typeface="Times New Roman" panose="02020603050405020304" pitchFamily="18" charset="0"/>
              </a:rPr>
              <a:t>, en pratiquant des </a:t>
            </a:r>
            <a:r>
              <a:rPr lang="fr-FR" altLang="fr-FR" sz="2400" dirty="0">
                <a:latin typeface="Times New Roman" panose="02020603050405020304" pitchFamily="18" charset="0"/>
                <a:cs typeface="Times New Roman" panose="02020603050405020304" pitchFamily="18" charset="0"/>
                <a:hlinkClick r:id="rId6" tooltip="Vivisection">
                  <a:extLst>
                    <a:ext uri="{A12FA001-AC4F-418D-AE19-62706E023703}">
                      <ahyp:hlinkClr xmlns:ahyp="http://schemas.microsoft.com/office/drawing/2018/hyperlinkcolor" val="tx"/>
                    </a:ext>
                  </a:extLst>
                </a:hlinkClick>
              </a:rPr>
              <a:t>vivisections</a:t>
            </a:r>
            <a:r>
              <a:rPr lang="fr-FR" altLang="fr-FR" sz="2400" dirty="0">
                <a:latin typeface="Times New Roman" panose="02020603050405020304" pitchFamily="18" charset="0"/>
                <a:cs typeface="Times New Roman" panose="02020603050405020304" pitchFamily="18" charset="0"/>
              </a:rPr>
              <a:t> sur des chiens, le chirurgien</a:t>
            </a:r>
          </a:p>
          <a:p>
            <a:pPr algn="just" eaLnBrk="1" hangingPunct="1">
              <a:lnSpc>
                <a:spcPct val="150000"/>
              </a:lnSpc>
            </a:pPr>
            <a:endParaRPr lang="fr-FR" altLang="fr-FR" sz="2400" dirty="0">
              <a:latin typeface="Times New Roman" panose="02020603050405020304" pitchFamily="18" charset="0"/>
              <a:cs typeface="Times New Roman" panose="02020603050405020304" pitchFamily="18" charset="0"/>
            </a:endParaRPr>
          </a:p>
          <a:p>
            <a:pPr algn="just" eaLnBrk="1" hangingPunct="1">
              <a:lnSpc>
                <a:spcPct val="150000"/>
              </a:lnSpc>
              <a:buFontTx/>
              <a:buNone/>
            </a:pPr>
            <a:r>
              <a:rPr lang="fr-FR" altLang="fr-FR" sz="2400" dirty="0">
                <a:latin typeface="Times New Roman" panose="02020603050405020304" pitchFamily="18" charset="0"/>
                <a:cs typeface="Times New Roman" panose="02020603050405020304" pitchFamily="18" charset="0"/>
              </a:rPr>
              <a:t>   -L’ </a:t>
            </a:r>
            <a:r>
              <a:rPr lang="fr-FR" altLang="fr-FR" sz="2400" dirty="0">
                <a:latin typeface="Times New Roman" panose="02020603050405020304" pitchFamily="18" charset="0"/>
                <a:cs typeface="Times New Roman" panose="02020603050405020304" pitchFamily="18" charset="0"/>
                <a:hlinkClick r:id="rId7" tooltip="Italie">
                  <a:extLst>
                    <a:ext uri="{A12FA001-AC4F-418D-AE19-62706E023703}">
                      <ahyp:hlinkClr xmlns:ahyp="http://schemas.microsoft.com/office/drawing/2018/hyperlinkcolor" val="tx"/>
                    </a:ext>
                  </a:extLst>
                </a:hlinkClick>
              </a:rPr>
              <a:t>italien</a:t>
            </a:r>
            <a:r>
              <a:rPr lang="fr-FR" altLang="fr-FR" sz="2400" dirty="0">
                <a:latin typeface="Times New Roman" panose="02020603050405020304" pitchFamily="18" charset="0"/>
                <a:cs typeface="Times New Roman" panose="02020603050405020304" pitchFamily="18" charset="0"/>
              </a:rPr>
              <a:t> </a:t>
            </a:r>
            <a:r>
              <a:rPr lang="fr-FR" altLang="fr-FR" sz="2400" dirty="0" err="1">
                <a:latin typeface="Times New Roman" panose="02020603050405020304" pitchFamily="18" charset="0"/>
                <a:cs typeface="Times New Roman" panose="02020603050405020304" pitchFamily="18" charset="0"/>
                <a:hlinkClick r:id="rId8" tooltip="Gaspare Aselli"/>
              </a:rPr>
              <a:t>Gaspare</a:t>
            </a:r>
            <a:r>
              <a:rPr lang="fr-FR" altLang="fr-FR" sz="2400" dirty="0">
                <a:latin typeface="Times New Roman" panose="02020603050405020304" pitchFamily="18" charset="0"/>
                <a:cs typeface="Times New Roman" panose="02020603050405020304" pitchFamily="18" charset="0"/>
                <a:hlinkClick r:id="rId8" tooltip="Gaspare Aselli"/>
              </a:rPr>
              <a:t> </a:t>
            </a:r>
            <a:r>
              <a:rPr lang="fr-FR" altLang="fr-FR" sz="2400" dirty="0" err="1">
                <a:latin typeface="Times New Roman" panose="02020603050405020304" pitchFamily="18" charset="0"/>
                <a:cs typeface="Times New Roman" panose="02020603050405020304" pitchFamily="18" charset="0"/>
                <a:hlinkClick r:id="rId8" tooltip="Gaspare Aselli"/>
              </a:rPr>
              <a:t>Aselli</a:t>
            </a:r>
            <a:r>
              <a:rPr lang="fr-FR" altLang="fr-FR" sz="2400" dirty="0">
                <a:latin typeface="Times New Roman" panose="02020603050405020304" pitchFamily="18" charset="0"/>
                <a:cs typeface="Times New Roman" panose="02020603050405020304" pitchFamily="18" charset="0"/>
              </a:rPr>
              <a:t> (v. </a:t>
            </a:r>
            <a:r>
              <a:rPr lang="fr-FR" altLang="fr-FR" sz="2400" dirty="0">
                <a:latin typeface="Times New Roman" panose="02020603050405020304" pitchFamily="18" charset="0"/>
                <a:cs typeface="Times New Roman" panose="02020603050405020304" pitchFamily="18" charset="0"/>
                <a:hlinkClick r:id="rId9" tooltip="1581">
                  <a:extLst>
                    <a:ext uri="{A12FA001-AC4F-418D-AE19-62706E023703}">
                      <ahyp:hlinkClr xmlns:ahyp="http://schemas.microsoft.com/office/drawing/2018/hyperlinkcolor" val="tx"/>
                    </a:ext>
                  </a:extLst>
                </a:hlinkClick>
              </a:rPr>
              <a:t>1581</a:t>
            </a:r>
            <a:r>
              <a:rPr lang="fr-FR" altLang="fr-FR" sz="2400" dirty="0">
                <a:latin typeface="Times New Roman" panose="02020603050405020304" pitchFamily="18" charset="0"/>
                <a:cs typeface="Times New Roman" panose="02020603050405020304" pitchFamily="18" charset="0"/>
              </a:rPr>
              <a:t>-</a:t>
            </a:r>
            <a:r>
              <a:rPr lang="fr-FR" altLang="fr-FR" sz="2400" dirty="0">
                <a:latin typeface="Times New Roman" panose="02020603050405020304" pitchFamily="18" charset="0"/>
                <a:cs typeface="Times New Roman" panose="02020603050405020304" pitchFamily="18" charset="0"/>
                <a:hlinkClick r:id="rId10" tooltip="1626">
                  <a:extLst>
                    <a:ext uri="{A12FA001-AC4F-418D-AE19-62706E023703}">
                      <ahyp:hlinkClr xmlns:ahyp="http://schemas.microsoft.com/office/drawing/2018/hyperlinkcolor" val="tx"/>
                    </a:ext>
                  </a:extLst>
                </a:hlinkClick>
              </a:rPr>
              <a:t>1626</a:t>
            </a:r>
            <a:r>
              <a:rPr lang="fr-FR" altLang="fr-FR" sz="2400" dirty="0">
                <a:latin typeface="Times New Roman" panose="02020603050405020304" pitchFamily="18" charset="0"/>
                <a:cs typeface="Times New Roman" panose="02020603050405020304" pitchFamily="18" charset="0"/>
              </a:rPr>
              <a:t>) </a:t>
            </a:r>
          </a:p>
          <a:p>
            <a:pPr algn="just" eaLnBrk="1" hangingPunct="1">
              <a:lnSpc>
                <a:spcPct val="150000"/>
              </a:lnSpc>
              <a:buFontTx/>
              <a:buNone/>
            </a:pPr>
            <a:r>
              <a:rPr lang="fr-FR" altLang="fr-FR" sz="2400" dirty="0">
                <a:latin typeface="Times New Roman" panose="02020603050405020304" pitchFamily="18" charset="0"/>
                <a:cs typeface="Times New Roman" panose="02020603050405020304" pitchFamily="18" charset="0"/>
              </a:rPr>
              <a:t>découvre les </a:t>
            </a:r>
            <a:r>
              <a:rPr lang="fr-FR" altLang="fr-FR" sz="2400" dirty="0">
                <a:latin typeface="Times New Roman" panose="02020603050405020304" pitchFamily="18" charset="0"/>
                <a:cs typeface="Times New Roman" panose="02020603050405020304" pitchFamily="18" charset="0"/>
                <a:hlinkClick r:id="rId11" tooltip="Vaisseau lymphatique">
                  <a:extLst>
                    <a:ext uri="{A12FA001-AC4F-418D-AE19-62706E023703}">
                      <ahyp:hlinkClr xmlns:ahyp="http://schemas.microsoft.com/office/drawing/2018/hyperlinkcolor" val="tx"/>
                    </a:ext>
                  </a:extLst>
                </a:hlinkClick>
              </a:rPr>
              <a:t>vaisseaux lymphatiques</a:t>
            </a:r>
            <a:r>
              <a:rPr lang="fr-FR" altLang="fr-FR" sz="2400" dirty="0">
                <a:latin typeface="Times New Roman" panose="02020603050405020304" pitchFamily="18" charset="0"/>
                <a:cs typeface="Times New Roman" panose="02020603050405020304" pitchFamily="18" charset="0"/>
              </a:rPr>
              <a:t>, </a:t>
            </a:r>
          </a:p>
          <a:p>
            <a:pPr algn="just" eaLnBrk="1" hangingPunct="1">
              <a:lnSpc>
                <a:spcPct val="150000"/>
              </a:lnSpc>
              <a:buFontTx/>
              <a:buNone/>
            </a:pPr>
            <a:endParaRPr lang="fr-FR" altLang="fr-FR" sz="2400" dirty="0">
              <a:latin typeface="Times New Roman" panose="02020603050405020304" pitchFamily="18" charset="0"/>
              <a:cs typeface="Times New Roman" panose="02020603050405020304" pitchFamily="18" charset="0"/>
            </a:endParaRPr>
          </a:p>
          <a:p>
            <a:pPr algn="just" eaLnBrk="1" hangingPunct="1">
              <a:lnSpc>
                <a:spcPct val="150000"/>
              </a:lnSpc>
              <a:buFontTx/>
              <a:buNone/>
            </a:pPr>
            <a:r>
              <a:rPr lang="fr-FR" altLang="fr-FR" sz="2400" dirty="0">
                <a:latin typeface="Times New Roman" panose="02020603050405020304" pitchFamily="18" charset="0"/>
                <a:cs typeface="Times New Roman" panose="02020603050405020304" pitchFamily="18" charset="0"/>
              </a:rPr>
              <a:t>   - </a:t>
            </a:r>
            <a:r>
              <a:rPr lang="fr-FR" altLang="fr-FR" sz="2400" dirty="0">
                <a:latin typeface="Times New Roman" panose="02020603050405020304" pitchFamily="18" charset="0"/>
                <a:cs typeface="Times New Roman" panose="02020603050405020304" pitchFamily="18" charset="0"/>
                <a:hlinkClick r:id="rId12" tooltip="William Harvey"/>
              </a:rPr>
              <a:t>William Harvey</a:t>
            </a:r>
            <a:r>
              <a:rPr lang="fr-FR" altLang="fr-FR" sz="2400" dirty="0">
                <a:latin typeface="Times New Roman" panose="02020603050405020304" pitchFamily="18" charset="0"/>
                <a:cs typeface="Times New Roman" panose="02020603050405020304" pitchFamily="18" charset="0"/>
              </a:rPr>
              <a:t>: découverte capitale : la </a:t>
            </a:r>
            <a:r>
              <a:rPr lang="fr-FR" altLang="fr-FR" sz="2400" dirty="0">
                <a:latin typeface="Times New Roman" panose="02020603050405020304" pitchFamily="18" charset="0"/>
                <a:cs typeface="Times New Roman" panose="02020603050405020304" pitchFamily="18" charset="0"/>
                <a:hlinkClick r:id="rId13" tooltip="Circulation du sang">
                  <a:extLst>
                    <a:ext uri="{A12FA001-AC4F-418D-AE19-62706E023703}">
                      <ahyp:hlinkClr xmlns:ahyp="http://schemas.microsoft.com/office/drawing/2018/hyperlinkcolor" val="tx"/>
                    </a:ext>
                  </a:extLst>
                </a:hlinkClick>
              </a:rPr>
              <a:t>circulation du sang</a:t>
            </a:r>
            <a:r>
              <a:rPr lang="fr-FR" altLang="fr-FR" sz="2400" dirty="0">
                <a:latin typeface="Times New Roman" panose="02020603050405020304" pitchFamily="18" charset="0"/>
                <a:cs typeface="Times New Roman" panose="02020603050405020304" pitchFamily="18" charset="0"/>
              </a:rPr>
              <a:t> (</a:t>
            </a:r>
            <a:r>
              <a:rPr lang="fr-FR" altLang="fr-FR" sz="2400" dirty="0">
                <a:latin typeface="Times New Roman" panose="02020603050405020304" pitchFamily="18" charset="0"/>
                <a:cs typeface="Times New Roman" panose="02020603050405020304" pitchFamily="18" charset="0"/>
                <a:hlinkClick r:id="rId14" tooltip="1628">
                  <a:extLst>
                    <a:ext uri="{A12FA001-AC4F-418D-AE19-62706E023703}">
                      <ahyp:hlinkClr xmlns:ahyp="http://schemas.microsoft.com/office/drawing/2018/hyperlinkcolor" val="tx"/>
                    </a:ext>
                  </a:extLst>
                </a:hlinkClick>
              </a:rPr>
              <a:t>1628</a:t>
            </a:r>
            <a:r>
              <a:rPr lang="fr-FR" altLang="fr-FR" sz="2400" dirty="0">
                <a:latin typeface="Times New Roman" panose="02020603050405020304" pitchFamily="18" charset="0"/>
                <a:cs typeface="Times New Roman" panose="02020603050405020304" pitchFamily="18" charset="0"/>
              </a:rPr>
              <a:t>) et en explique tout le phénomène.</a:t>
            </a:r>
          </a:p>
          <a:p>
            <a:pPr algn="just" eaLnBrk="1" hangingPunct="1">
              <a:lnSpc>
                <a:spcPct val="150000"/>
              </a:lnSpc>
              <a:buFontTx/>
              <a:buNone/>
            </a:pPr>
            <a:endParaRPr lang="fr-FR" altLang="fr-FR" sz="2400" dirty="0">
              <a:latin typeface="Times New Roman" panose="02020603050405020304" pitchFamily="18" charset="0"/>
              <a:cs typeface="Times New Roman" panose="02020603050405020304" pitchFamily="18" charset="0"/>
            </a:endParaRPr>
          </a:p>
          <a:p>
            <a:pPr algn="just" eaLnBrk="1" hangingPunct="1"/>
            <a:r>
              <a:rPr lang="fr-FR" altLang="fr-FR" sz="2400" b="1" dirty="0" err="1">
                <a:solidFill>
                  <a:schemeClr val="accent6"/>
                </a:solidFill>
                <a:latin typeface="Times New Roman" panose="02020603050405020304" pitchFamily="18" charset="0"/>
                <a:cs typeface="Times New Roman" panose="02020603050405020304" pitchFamily="18" charset="0"/>
              </a:rPr>
              <a:t>Dubien</a:t>
            </a:r>
            <a:r>
              <a:rPr lang="fr-FR" altLang="fr-FR" sz="2400" b="1" dirty="0">
                <a:solidFill>
                  <a:schemeClr val="accent6"/>
                </a:solidFill>
                <a:latin typeface="Times New Roman" panose="02020603050405020304" pitchFamily="18" charset="0"/>
                <a:cs typeface="Times New Roman" panose="02020603050405020304" pitchFamily="18" charset="0"/>
              </a:rPr>
              <a:t> </a:t>
            </a:r>
            <a:r>
              <a:rPr lang="fr-FR" altLang="fr-FR" sz="2400" b="1" dirty="0" err="1">
                <a:solidFill>
                  <a:schemeClr val="accent6"/>
                </a:solidFill>
                <a:latin typeface="Times New Roman" panose="02020603050405020304" pitchFamily="18" charset="0"/>
                <a:cs typeface="Times New Roman" panose="02020603050405020304" pitchFamily="18" charset="0"/>
              </a:rPr>
              <a:t>sylvius</a:t>
            </a:r>
            <a:r>
              <a:rPr lang="fr-FR" altLang="fr-FR" sz="2400" dirty="0">
                <a:latin typeface="Times New Roman" panose="02020603050405020304" pitchFamily="18" charset="0"/>
                <a:cs typeface="Times New Roman" panose="02020603050405020304" pitchFamily="18" charset="0"/>
              </a:rPr>
              <a:t>: décrit le </a:t>
            </a:r>
            <a:r>
              <a:rPr lang="fr-FR" altLang="fr-FR" sz="2400" dirty="0" err="1">
                <a:latin typeface="Times New Roman" panose="02020603050405020304" pitchFamily="18" charset="0"/>
                <a:cs typeface="Times New Roman" panose="02020603050405020304" pitchFamily="18" charset="0"/>
              </a:rPr>
              <a:t>sm</a:t>
            </a:r>
            <a:r>
              <a:rPr lang="fr-FR" altLang="fr-FR" sz="2400" dirty="0">
                <a:latin typeface="Times New Roman" panose="02020603050405020304" pitchFamily="18" charset="0"/>
                <a:cs typeface="Times New Roman" panose="02020603050405020304" pitchFamily="18" charset="0"/>
              </a:rPr>
              <a:t> nerveux.</a:t>
            </a:r>
          </a:p>
          <a:p>
            <a:pPr algn="just" eaLnBrk="1" hangingPunct="1">
              <a:lnSpc>
                <a:spcPct val="150000"/>
              </a:lnSpc>
              <a:buFontTx/>
              <a:buNone/>
            </a:pPr>
            <a:endParaRPr lang="fr-FR" altLang="fr-FR" sz="2400" dirty="0">
              <a:latin typeface="Times New Roman" panose="02020603050405020304" pitchFamily="18" charset="0"/>
              <a:cs typeface="Times New Roman" panose="02020603050405020304" pitchFamily="18" charset="0"/>
            </a:endParaRPr>
          </a:p>
        </p:txBody>
      </p:sp>
      <p:pic>
        <p:nvPicPr>
          <p:cNvPr id="3" name="Image 2">
            <a:extLst>
              <a:ext uri="{FF2B5EF4-FFF2-40B4-BE49-F238E27FC236}">
                <a16:creationId xmlns:a16="http://schemas.microsoft.com/office/drawing/2014/main" id="{135026E2-3A90-4E79-AA79-029ED4112E33}"/>
              </a:ext>
            </a:extLst>
          </p:cNvPr>
          <p:cNvPicPr>
            <a:picLocks noChangeAspect="1"/>
          </p:cNvPicPr>
          <p:nvPr/>
        </p:nvPicPr>
        <p:blipFill>
          <a:blip r:embed="rId15"/>
          <a:stretch>
            <a:fillRect/>
          </a:stretch>
        </p:blipFill>
        <p:spPr>
          <a:xfrm>
            <a:off x="6768852" y="2163639"/>
            <a:ext cx="1917948" cy="1917948"/>
          </a:xfrm>
          <a:prstGeom prst="rect">
            <a:avLst/>
          </a:prstGeom>
        </p:spPr>
      </p:pic>
      <p:pic>
        <p:nvPicPr>
          <p:cNvPr id="4" name="Image 3">
            <a:extLst>
              <a:ext uri="{FF2B5EF4-FFF2-40B4-BE49-F238E27FC236}">
                <a16:creationId xmlns:a16="http://schemas.microsoft.com/office/drawing/2014/main" id="{B8278E02-AE42-4AB3-9336-C0C13DA4563D}"/>
              </a:ext>
            </a:extLst>
          </p:cNvPr>
          <p:cNvPicPr>
            <a:picLocks noChangeAspect="1"/>
          </p:cNvPicPr>
          <p:nvPr/>
        </p:nvPicPr>
        <p:blipFill>
          <a:blip r:embed="rId16"/>
          <a:stretch>
            <a:fillRect/>
          </a:stretch>
        </p:blipFill>
        <p:spPr>
          <a:xfrm>
            <a:off x="7258050" y="5067300"/>
            <a:ext cx="1885950" cy="1790700"/>
          </a:xfrm>
          <a:prstGeom prst="rect">
            <a:avLst/>
          </a:prstGeom>
        </p:spPr>
      </p:pic>
    </p:spTree>
  </p:cSld>
  <p:clrMapOvr>
    <a:masterClrMapping/>
  </p:clrMapOvr>
  <p:transition>
    <p:sndAc>
      <p:stSnd>
        <p:snd r:embed="rId3" name="Son enregistré"/>
      </p:stSnd>
    </p:sndAc>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4146618-2C11-43DD-AFB9-ED6085F8B1CA}"/>
              </a:ext>
            </a:extLst>
          </p:cNvPr>
          <p:cNvSpPr>
            <a:spLocks noGrp="1"/>
          </p:cNvSpPr>
          <p:nvPr>
            <p:ph idx="1"/>
          </p:nvPr>
        </p:nvSpPr>
        <p:spPr>
          <a:xfrm>
            <a:off x="0" y="136525"/>
            <a:ext cx="8686800" cy="6584949"/>
          </a:xfrm>
        </p:spPr>
        <p:txBody>
          <a:bodyPr/>
          <a:lstStyle/>
          <a:p>
            <a:pPr algn="just" eaLnBrk="1" hangingPunct="1"/>
            <a:r>
              <a:rPr lang="fr-FR" altLang="fr-FR" sz="2400" dirty="0">
                <a:solidFill>
                  <a:schemeClr val="accent6"/>
                </a:solidFill>
                <a:latin typeface="Times New Roman" panose="02020603050405020304" pitchFamily="18" charset="0"/>
                <a:cs typeface="Times New Roman" panose="02020603050405020304" pitchFamily="18" charset="0"/>
              </a:rPr>
              <a:t>Marcello-Malpighi</a:t>
            </a:r>
            <a:r>
              <a:rPr lang="fr-FR" altLang="fr-FR" sz="2400" dirty="0">
                <a:latin typeface="Times New Roman" panose="02020603050405020304" pitchFamily="18" charset="0"/>
                <a:cs typeface="Times New Roman" panose="02020603050405020304" pitchFamily="18" charset="0"/>
              </a:rPr>
              <a:t>: ferma la boucle de la circulation sanguine en découvrant les capillaires </a:t>
            </a:r>
          </a:p>
          <a:p>
            <a:pPr algn="just" eaLnBrk="1" hangingPunct="1"/>
            <a:r>
              <a:rPr lang="fr-FR" altLang="fr-FR" sz="2400" dirty="0">
                <a:latin typeface="Times New Roman" panose="02020603050405020304" pitchFamily="18" charset="0"/>
                <a:cs typeface="Times New Roman" panose="02020603050405020304" pitchFamily="18" charset="0"/>
              </a:rPr>
              <a:t>Il découvrit que les organismes vivants sont constitués par des tissus et que chaque tissu est formé d’une infinité invisible à l’œil nu de </a:t>
            </a:r>
            <a:r>
              <a:rPr lang="fr-FR" altLang="fr-FR" sz="2400" u="sng" dirty="0">
                <a:latin typeface="Times New Roman" panose="02020603050405020304" pitchFamily="18" charset="0"/>
                <a:cs typeface="Times New Roman" panose="02020603050405020304" pitchFamily="18" charset="0"/>
              </a:rPr>
              <a:t>cellules.</a:t>
            </a:r>
          </a:p>
          <a:p>
            <a:pPr algn="just" eaLnBrk="1" hangingPunct="1"/>
            <a:r>
              <a:rPr lang="fr-FR" altLang="fr-FR" sz="2400" dirty="0" err="1">
                <a:solidFill>
                  <a:schemeClr val="accent6"/>
                </a:solidFill>
                <a:latin typeface="Times New Roman" panose="02020603050405020304" pitchFamily="18" charset="0"/>
                <a:cs typeface="Times New Roman" panose="02020603050405020304" pitchFamily="18" charset="0"/>
              </a:rPr>
              <a:t>Auton</a:t>
            </a:r>
            <a:r>
              <a:rPr lang="fr-FR" altLang="fr-FR" sz="2400" dirty="0">
                <a:solidFill>
                  <a:schemeClr val="accent6"/>
                </a:solidFill>
                <a:latin typeface="Times New Roman" panose="02020603050405020304" pitchFamily="18" charset="0"/>
                <a:cs typeface="Times New Roman" panose="02020603050405020304" pitchFamily="18" charset="0"/>
              </a:rPr>
              <a:t> </a:t>
            </a:r>
            <a:r>
              <a:rPr lang="fr-FR" altLang="fr-FR" sz="2400" dirty="0" err="1">
                <a:solidFill>
                  <a:schemeClr val="accent6"/>
                </a:solidFill>
                <a:latin typeface="Times New Roman" panose="02020603050405020304" pitchFamily="18" charset="0"/>
                <a:cs typeface="Times New Roman" panose="02020603050405020304" pitchFamily="18" charset="0"/>
              </a:rPr>
              <a:t>Vaul</a:t>
            </a:r>
            <a:r>
              <a:rPr lang="fr-FR" altLang="fr-FR" sz="2400" dirty="0">
                <a:solidFill>
                  <a:srgbClr val="0066FF"/>
                </a:solidFill>
                <a:latin typeface="Times New Roman" panose="02020603050405020304" pitchFamily="18" charset="0"/>
                <a:cs typeface="Times New Roman" panose="02020603050405020304" pitchFamily="18" charset="0"/>
              </a:rPr>
              <a:t>:</a:t>
            </a:r>
            <a:r>
              <a:rPr lang="fr-FR" altLang="fr-FR" sz="2400" dirty="0">
                <a:solidFill>
                  <a:srgbClr val="FF0000"/>
                </a:solidFill>
                <a:latin typeface="Times New Roman" panose="02020603050405020304" pitchFamily="18" charset="0"/>
                <a:cs typeface="Times New Roman" panose="02020603050405020304" pitchFamily="18" charset="0"/>
              </a:rPr>
              <a:t> </a:t>
            </a:r>
            <a:r>
              <a:rPr lang="fr-FR" altLang="fr-FR" sz="2400" dirty="0">
                <a:latin typeface="Times New Roman" panose="02020603050405020304" pitchFamily="18" charset="0"/>
                <a:cs typeface="Times New Roman" panose="02020603050405020304" pitchFamily="18" charset="0"/>
              </a:rPr>
              <a:t>ouvrit la voie de la Bactériologie</a:t>
            </a:r>
            <a:r>
              <a:rPr lang="fr-FR" altLang="fr-FR" sz="2400" dirty="0">
                <a:solidFill>
                  <a:srgbClr val="FF0000"/>
                </a:solidFill>
                <a:latin typeface="Times New Roman" panose="02020603050405020304" pitchFamily="18" charset="0"/>
                <a:cs typeface="Times New Roman" panose="02020603050405020304" pitchFamily="18" charset="0"/>
              </a:rPr>
              <a:t>: </a:t>
            </a:r>
            <a:r>
              <a:rPr lang="fr-FR" altLang="fr-FR" sz="2400" dirty="0">
                <a:latin typeface="Times New Roman" panose="02020603050405020304" pitchFamily="18" charset="0"/>
                <a:cs typeface="Times New Roman" panose="02020603050405020304" pitchFamily="18" charset="0"/>
              </a:rPr>
              <a:t>identifia les</a:t>
            </a:r>
            <a:r>
              <a:rPr lang="fr-FR" altLang="fr-FR" sz="2400" dirty="0">
                <a:solidFill>
                  <a:srgbClr val="FF0000"/>
                </a:solidFill>
                <a:latin typeface="Times New Roman" panose="02020603050405020304" pitchFamily="18" charset="0"/>
                <a:cs typeface="Times New Roman" panose="02020603050405020304" pitchFamily="18" charset="0"/>
              </a:rPr>
              <a:t> </a:t>
            </a:r>
            <a:r>
              <a:rPr lang="fr-FR" altLang="fr-FR" sz="2400" u="sng" dirty="0">
                <a:latin typeface="Times New Roman" panose="02020603050405020304" pitchFamily="18" charset="0"/>
                <a:cs typeface="Times New Roman" panose="02020603050405020304" pitchFamily="18" charset="0"/>
              </a:rPr>
              <a:t>G.B.</a:t>
            </a:r>
          </a:p>
          <a:p>
            <a:pPr algn="just" eaLnBrk="1" hangingPunct="1"/>
            <a:r>
              <a:rPr lang="fr-FR" altLang="fr-FR" sz="2400" dirty="0">
                <a:solidFill>
                  <a:schemeClr val="accent6"/>
                </a:solidFill>
                <a:latin typeface="Times New Roman" panose="02020603050405020304" pitchFamily="18" charset="0"/>
                <a:cs typeface="Times New Roman" panose="02020603050405020304" pitchFamily="18" charset="0"/>
              </a:rPr>
              <a:t>Thomas Sydenham</a:t>
            </a:r>
            <a:r>
              <a:rPr lang="fr-FR" altLang="fr-FR" sz="2400" dirty="0">
                <a:latin typeface="Times New Roman" panose="02020603050405020304" pitchFamily="18" charset="0"/>
                <a:cs typeface="Times New Roman" panose="02020603050405020304" pitchFamily="18" charset="0"/>
              </a:rPr>
              <a:t>: (Hippocrate anglais) enseigna que l’on doit d’abord observer, diagnostiquer, et traiter.</a:t>
            </a:r>
          </a:p>
          <a:p>
            <a:pPr algn="just" eaLnBrk="1" hangingPunct="1"/>
            <a:endParaRPr lang="fr-FR" altLang="fr-FR" sz="2400" dirty="0">
              <a:latin typeface="Times New Roman" panose="02020603050405020304" pitchFamily="18" charset="0"/>
              <a:cs typeface="Times New Roman" panose="02020603050405020304" pitchFamily="18" charset="0"/>
            </a:endParaRPr>
          </a:p>
          <a:p>
            <a:pPr algn="just" eaLnBrk="1" hangingPunct="1"/>
            <a:r>
              <a:rPr lang="fr-FR" altLang="fr-FR" sz="2400" b="1" dirty="0">
                <a:latin typeface="Times New Roman" panose="02020603050405020304" pitchFamily="18" charset="0"/>
                <a:cs typeface="Times New Roman" panose="02020603050405020304" pitchFamily="18" charset="0"/>
              </a:rPr>
              <a:t>Au XVIIe </a:t>
            </a:r>
            <a:r>
              <a:rPr lang="fr-FR" altLang="fr-FR" sz="2400" dirty="0">
                <a:latin typeface="Times New Roman" panose="02020603050405020304" pitchFamily="18" charset="0"/>
                <a:cs typeface="Times New Roman" panose="02020603050405020304" pitchFamily="18" charset="0"/>
              </a:rPr>
              <a:t>siècle, le peuple fait appel au barbier ou au rebouteux avant de finir à l'hôpital. </a:t>
            </a:r>
          </a:p>
          <a:p>
            <a:pPr algn="just" eaLnBrk="1" hangingPunct="1"/>
            <a:r>
              <a:rPr lang="fr-FR" altLang="fr-FR" sz="2400" dirty="0">
                <a:latin typeface="Times New Roman" panose="02020603050405020304" pitchFamily="18" charset="0"/>
                <a:cs typeface="Times New Roman" panose="02020603050405020304" pitchFamily="18" charset="0"/>
              </a:rPr>
              <a:t>Malgré les progrès de la médecine, à l'époque les médecins n'ont que peu de méthodes de soins ; les plus connues sont le lavement et la saignée.</a:t>
            </a:r>
          </a:p>
          <a:p>
            <a:pPr marL="0" indent="0" algn="just" eaLnBrk="1" hangingPunct="1">
              <a:buNone/>
            </a:pPr>
            <a:endParaRPr lang="fr-FR" altLang="fr-FR" sz="2400" dirty="0">
              <a:latin typeface="Times New Roman" panose="02020603050405020304" pitchFamily="18" charset="0"/>
              <a:cs typeface="Times New Roman" panose="02020603050405020304" pitchFamily="18" charset="0"/>
            </a:endParaRPr>
          </a:p>
          <a:p>
            <a:endParaRPr lang="fr-FR" sz="2400" dirty="0"/>
          </a:p>
        </p:txBody>
      </p:sp>
      <p:sp>
        <p:nvSpPr>
          <p:cNvPr id="4" name="Espace réservé du numéro de diapositive 3">
            <a:extLst>
              <a:ext uri="{FF2B5EF4-FFF2-40B4-BE49-F238E27FC236}">
                <a16:creationId xmlns:a16="http://schemas.microsoft.com/office/drawing/2014/main" id="{21F5BE90-73E6-4468-93B1-C438B8DE8D36}"/>
              </a:ext>
            </a:extLst>
          </p:cNvPr>
          <p:cNvSpPr>
            <a:spLocks noGrp="1"/>
          </p:cNvSpPr>
          <p:nvPr>
            <p:ph type="sldNum" sz="quarter" idx="12"/>
          </p:nvPr>
        </p:nvSpPr>
        <p:spPr/>
        <p:txBody>
          <a:bodyPr/>
          <a:lstStyle/>
          <a:p>
            <a:fld id="{13D4CF50-3D03-4547-833C-FFAC23F9E116}" type="slidenum">
              <a:rPr lang="fr-FR" altLang="fr-FR" smtClean="0"/>
              <a:pPr/>
              <a:t>49</a:t>
            </a:fld>
            <a:endParaRPr lang="fr-FR" altLang="fr-FR"/>
          </a:p>
        </p:txBody>
      </p:sp>
    </p:spTree>
    <p:extLst>
      <p:ext uri="{BB962C8B-B14F-4D97-AF65-F5344CB8AC3E}">
        <p14:creationId xmlns:p14="http://schemas.microsoft.com/office/powerpoint/2010/main" val="3018418172"/>
      </p:ext>
    </p:extLst>
  </p:cSld>
  <p:clrMapOvr>
    <a:masterClrMapping/>
  </p:clrMapOvr>
  <p:transition>
    <p:sndAc>
      <p:stSnd>
        <p:snd r:embed="rId2" name="Son enregistré"/>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890B-7F75-4924-927B-B1956163B57D}"/>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109C7A4F-7A34-491F-A25F-562741DC5E67}"/>
              </a:ext>
            </a:extLst>
          </p:cNvPr>
          <p:cNvPicPr>
            <a:picLocks noGrp="1" noChangeAspect="1"/>
          </p:cNvPicPr>
          <p:nvPr>
            <p:ph idx="1"/>
          </p:nvPr>
        </p:nvPicPr>
        <p:blipFill>
          <a:blip r:embed="rId2"/>
          <a:stretch>
            <a:fillRect/>
          </a:stretch>
        </p:blipFill>
        <p:spPr>
          <a:xfrm>
            <a:off x="1403648" y="136526"/>
            <a:ext cx="6192688" cy="6893026"/>
          </a:xfrm>
          <a:prstGeom prst="rect">
            <a:avLst/>
          </a:prstGeom>
        </p:spPr>
      </p:pic>
      <p:sp>
        <p:nvSpPr>
          <p:cNvPr id="4" name="Espace réservé de la date 3">
            <a:extLst>
              <a:ext uri="{FF2B5EF4-FFF2-40B4-BE49-F238E27FC236}">
                <a16:creationId xmlns:a16="http://schemas.microsoft.com/office/drawing/2014/main" id="{A931A673-CDF1-4C45-95F8-FAD7E0488CED}"/>
              </a:ext>
            </a:extLst>
          </p:cNvPr>
          <p:cNvSpPr>
            <a:spLocks noGrp="1"/>
          </p:cNvSpPr>
          <p:nvPr>
            <p:ph type="dt" sz="half" idx="10"/>
          </p:nvPr>
        </p:nvSpPr>
        <p:spPr/>
        <p:txBody>
          <a:bodyPr/>
          <a:lstStyle/>
          <a:p>
            <a:fld id="{E052986D-7E93-4B60-94CF-981F103B2FAB}" type="datetime9">
              <a:rPr lang="fr-FR" smtClean="0"/>
              <a:t>18/04/2025 18:04:29</a:t>
            </a:fld>
            <a:endParaRPr lang="fr-BE"/>
          </a:p>
        </p:txBody>
      </p:sp>
    </p:spTree>
    <p:extLst>
      <p:ext uri="{BB962C8B-B14F-4D97-AF65-F5344CB8AC3E}">
        <p14:creationId xmlns:p14="http://schemas.microsoft.com/office/powerpoint/2010/main" val="2296075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u numéro de diapositive 5">
            <a:extLst>
              <a:ext uri="{FF2B5EF4-FFF2-40B4-BE49-F238E27FC236}">
                <a16:creationId xmlns:a16="http://schemas.microsoft.com/office/drawing/2014/main" id="{DE7D030D-FEB6-4266-9C3E-923D178629F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404FFB-41D1-4264-8E23-862811ECECCE}"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228" name="Rectangle 3">
            <a:extLst>
              <a:ext uri="{FF2B5EF4-FFF2-40B4-BE49-F238E27FC236}">
                <a16:creationId xmlns:a16="http://schemas.microsoft.com/office/drawing/2014/main" id="{A78DA035-0B49-4CF9-A510-A3A5E733E1ED}"/>
              </a:ext>
            </a:extLst>
          </p:cNvPr>
          <p:cNvSpPr>
            <a:spLocks noGrp="1" noChangeArrowheads="1"/>
          </p:cNvSpPr>
          <p:nvPr>
            <p:ph type="body" idx="1"/>
          </p:nvPr>
        </p:nvSpPr>
        <p:spPr>
          <a:xfrm>
            <a:off x="0" y="332656"/>
            <a:ext cx="9144000" cy="5793507"/>
          </a:xfrm>
        </p:spPr>
        <p:txBody>
          <a:bodyPr/>
          <a:lstStyle/>
          <a:p>
            <a:pPr algn="just" eaLnBrk="1" hangingPunct="1"/>
            <a:r>
              <a:rPr lang="fr-FR" altLang="fr-FR" sz="2400" dirty="0"/>
              <a:t>Au même siècle la médecine était déchirée entre plusieurs école:</a:t>
            </a:r>
          </a:p>
          <a:p>
            <a:pPr algn="just" eaLnBrk="1" hangingPunct="1">
              <a:buFontTx/>
              <a:buNone/>
            </a:pPr>
            <a:r>
              <a:rPr lang="fr-FR" altLang="fr-FR" sz="2400" dirty="0"/>
              <a:t>               – </a:t>
            </a:r>
            <a:r>
              <a:rPr lang="fr-FR" altLang="fr-FR" sz="2400" b="1" dirty="0"/>
              <a:t>iatrochimistes:</a:t>
            </a:r>
            <a:r>
              <a:rPr lang="fr-FR" altLang="fr-FR" sz="2400" dirty="0"/>
              <a:t> </a:t>
            </a:r>
            <a:r>
              <a:rPr lang="fr-FR" altLang="fr-FR" sz="2000" dirty="0"/>
              <a:t>une école de pensée médicale., les iatrochimistes croyaient que :Les processus corporels étaient fondamentalement chimiques. Les maladies résultaient de déséquilibres chimiques dans le corps</a:t>
            </a:r>
          </a:p>
          <a:p>
            <a:pPr algn="just" eaLnBrk="1" hangingPunct="1">
              <a:buFontTx/>
              <a:buNone/>
            </a:pPr>
            <a:endParaRPr lang="fr-FR" altLang="fr-FR" sz="2400" dirty="0"/>
          </a:p>
          <a:p>
            <a:pPr algn="just" eaLnBrk="1" hangingPunct="1">
              <a:buFontTx/>
              <a:buNone/>
            </a:pPr>
            <a:r>
              <a:rPr lang="fr-FR" altLang="fr-FR" sz="2400" dirty="0"/>
              <a:t>               - </a:t>
            </a:r>
            <a:r>
              <a:rPr lang="fr-FR" altLang="fr-FR" sz="2400" b="1" dirty="0" err="1"/>
              <a:t>iatrophysiciens</a:t>
            </a:r>
            <a:r>
              <a:rPr lang="fr-FR" altLang="fr-FR" sz="2400" b="1" dirty="0"/>
              <a:t>: </a:t>
            </a:r>
            <a:r>
              <a:rPr lang="fr-FR" sz="2000" dirty="0"/>
              <a:t>en particulier en Italie et aux Pays-Bas</a:t>
            </a:r>
          </a:p>
          <a:p>
            <a:pPr algn="just" eaLnBrk="1" hangingPunct="1">
              <a:buFontTx/>
              <a:buNone/>
            </a:pPr>
            <a:r>
              <a:rPr lang="fr-FR" altLang="fr-FR" sz="2000" dirty="0"/>
              <a:t>cherchaient à expliquer les fonctions du corps humain et les causes des maladies en utilisant les principes de la physique et de la mécanique.</a:t>
            </a:r>
          </a:p>
          <a:p>
            <a:pPr algn="just" eaLnBrk="1" hangingPunct="1">
              <a:buFontTx/>
              <a:buNone/>
            </a:pPr>
            <a:endParaRPr lang="fr-FR" altLang="fr-FR" sz="2400" b="1" dirty="0"/>
          </a:p>
          <a:p>
            <a:pPr algn="just" eaLnBrk="1" hangingPunct="1">
              <a:buFontTx/>
              <a:buNone/>
            </a:pPr>
            <a:r>
              <a:rPr lang="fr-FR" altLang="fr-FR" sz="2400" b="1" dirty="0"/>
              <a:t>               - médecins traditionnalistes</a:t>
            </a:r>
          </a:p>
        </p:txBody>
      </p:sp>
    </p:spTree>
  </p:cSld>
  <p:clrMapOvr>
    <a:masterClrMapping/>
  </p:clrMapOvr>
  <p:transition>
    <p:sndAc>
      <p:stSnd>
        <p:snd r:embed="rId3" name="Son enregistré"/>
      </p:stSnd>
    </p:sndAc>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numéro de diapositive 5">
            <a:extLst>
              <a:ext uri="{FF2B5EF4-FFF2-40B4-BE49-F238E27FC236}">
                <a16:creationId xmlns:a16="http://schemas.microsoft.com/office/drawing/2014/main" id="{430AFACE-60D3-4109-9F4A-7D6A83BC8F3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677D75-98D4-49CC-AC6E-25E536EB3E53}"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3252" name="Rectangle 3">
            <a:extLst>
              <a:ext uri="{FF2B5EF4-FFF2-40B4-BE49-F238E27FC236}">
                <a16:creationId xmlns:a16="http://schemas.microsoft.com/office/drawing/2014/main" id="{21FE6D3B-231D-4598-8041-AC50E51C4462}"/>
              </a:ext>
            </a:extLst>
          </p:cNvPr>
          <p:cNvSpPr>
            <a:spLocks noGrp="1" noChangeArrowheads="1"/>
          </p:cNvSpPr>
          <p:nvPr>
            <p:ph type="body" idx="1"/>
          </p:nvPr>
        </p:nvSpPr>
        <p:spPr>
          <a:xfrm>
            <a:off x="0" y="136525"/>
            <a:ext cx="9144000" cy="6721475"/>
          </a:xfrm>
        </p:spPr>
        <p:txBody>
          <a:bodyPr/>
          <a:lstStyle/>
          <a:p>
            <a:pPr algn="just" eaLnBrk="1" hangingPunct="1">
              <a:lnSpc>
                <a:spcPct val="150000"/>
              </a:lnSpc>
            </a:pPr>
            <a:r>
              <a:rPr lang="fr-FR" altLang="fr-FR" sz="2400" dirty="0" err="1">
                <a:latin typeface="Times New Roman" panose="02020603050405020304" pitchFamily="18" charset="0"/>
                <a:cs typeface="Times New Roman" panose="02020603050405020304" pitchFamily="18" charset="0"/>
              </a:rPr>
              <a:t>XVIII</a:t>
            </a:r>
            <a:r>
              <a:rPr lang="fr-FR" altLang="fr-FR" sz="2400" baseline="30000" dirty="0" err="1">
                <a:latin typeface="Times New Roman" panose="02020603050405020304" pitchFamily="18" charset="0"/>
                <a:cs typeface="Times New Roman" panose="02020603050405020304" pitchFamily="18" charset="0"/>
              </a:rPr>
              <a:t>ème</a:t>
            </a:r>
            <a:r>
              <a:rPr lang="fr-FR" altLang="fr-FR" sz="2400" dirty="0" err="1">
                <a:latin typeface="Times New Roman" panose="02020603050405020304" pitchFamily="18" charset="0"/>
                <a:cs typeface="Times New Roman" panose="02020603050405020304" pitchFamily="18" charset="0"/>
              </a:rPr>
              <a:t>siècle</a:t>
            </a:r>
            <a:r>
              <a:rPr lang="fr-FR" altLang="fr-FR" sz="2400" dirty="0">
                <a:latin typeface="Times New Roman" panose="02020603050405020304" pitchFamily="18" charset="0"/>
                <a:cs typeface="Times New Roman" panose="02020603050405020304" pitchFamily="18" charset="0"/>
              </a:rPr>
              <a:t>: l’anatomie- la physiologie- et l’anatomie-pathologique firent des progrès les plus remarquables.</a:t>
            </a:r>
          </a:p>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Grâce au </a:t>
            </a:r>
            <a:r>
              <a:rPr lang="fr-FR" altLang="fr-FR" sz="2400" dirty="0">
                <a:solidFill>
                  <a:srgbClr val="0066FF"/>
                </a:solidFill>
                <a:latin typeface="Times New Roman" panose="02020603050405020304" pitchFamily="18" charset="0"/>
                <a:cs typeface="Times New Roman" panose="02020603050405020304" pitchFamily="18" charset="0"/>
              </a:rPr>
              <a:t>microscope électronique</a:t>
            </a:r>
            <a:r>
              <a:rPr lang="fr-FR" altLang="fr-FR" sz="2400" dirty="0">
                <a:latin typeface="Times New Roman" panose="02020603050405020304" pitchFamily="18" charset="0"/>
                <a:cs typeface="Times New Roman" panose="02020603050405020304" pitchFamily="18" charset="0"/>
              </a:rPr>
              <a:t> on commença à mieux connaître les lésions/ </a:t>
            </a:r>
          </a:p>
          <a:p>
            <a:pPr algn="just" eaLnBrk="1" hangingPunct="1">
              <a:lnSpc>
                <a:spcPct val="150000"/>
              </a:lnSpc>
            </a:pPr>
            <a:r>
              <a:rPr lang="fr-FR" altLang="fr-FR" sz="2400" dirty="0" err="1">
                <a:solidFill>
                  <a:srgbClr val="FF0000"/>
                </a:solidFill>
                <a:latin typeface="Times New Roman" panose="02020603050405020304" pitchFamily="18" charset="0"/>
                <a:cs typeface="Times New Roman" panose="02020603050405020304" pitchFamily="18" charset="0"/>
              </a:rPr>
              <a:t>J.B.Morgani</a:t>
            </a:r>
            <a:r>
              <a:rPr lang="fr-FR" altLang="fr-FR" sz="2400" dirty="0">
                <a:latin typeface="Times New Roman" panose="02020603050405020304" pitchFamily="18" charset="0"/>
                <a:cs typeface="Times New Roman" panose="02020603050405020304" pitchFamily="18" charset="0"/>
              </a:rPr>
              <a:t>: 1682 -1771 fut le créateur de l’anatomie </a:t>
            </a:r>
          </a:p>
          <a:p>
            <a:pPr marL="0" indent="0" algn="just" eaLnBrk="1" hangingPunct="1">
              <a:lnSpc>
                <a:spcPct val="150000"/>
              </a:lnSpc>
              <a:buNone/>
            </a:pPr>
            <a:r>
              <a:rPr lang="fr-FR" altLang="fr-FR" sz="2400" dirty="0">
                <a:latin typeface="Times New Roman" panose="02020603050405020304" pitchFamily="18" charset="0"/>
                <a:cs typeface="Times New Roman" panose="02020603050405020304" pitchFamily="18" charset="0"/>
              </a:rPr>
              <a:t>pathologique.</a:t>
            </a:r>
          </a:p>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 Le  1</a:t>
            </a:r>
            <a:r>
              <a:rPr lang="fr-FR" altLang="fr-FR" sz="2400" baseline="30000" dirty="0">
                <a:latin typeface="Times New Roman" panose="02020603050405020304" pitchFamily="18" charset="0"/>
                <a:cs typeface="Times New Roman" panose="02020603050405020304" pitchFamily="18" charset="0"/>
              </a:rPr>
              <a:t>er</a:t>
            </a:r>
            <a:r>
              <a:rPr lang="fr-FR" altLang="fr-FR" sz="2400" dirty="0">
                <a:latin typeface="Times New Roman" panose="02020603050405020304" pitchFamily="18" charset="0"/>
                <a:cs typeface="Times New Roman" panose="02020603050405020304" pitchFamily="18" charset="0"/>
              </a:rPr>
              <a:t> qui enseigna les corrélations </a:t>
            </a:r>
            <a:r>
              <a:rPr lang="fr-FR" altLang="fr-FR" sz="2400" dirty="0" err="1">
                <a:latin typeface="Times New Roman" panose="02020603050405020304" pitchFamily="18" charset="0"/>
                <a:cs typeface="Times New Roman" panose="02020603050405020304" pitchFamily="18" charset="0"/>
              </a:rPr>
              <a:t>anatomo-cliniques</a:t>
            </a:r>
            <a:r>
              <a:rPr lang="fr-FR" altLang="fr-FR" sz="2400" dirty="0">
                <a:latin typeface="Times New Roman" panose="02020603050405020304" pitchFamily="18" charset="0"/>
                <a:cs typeface="Times New Roman" panose="02020603050405020304" pitchFamily="18" charset="0"/>
              </a:rPr>
              <a:t> </a:t>
            </a:r>
          </a:p>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 histoires des maladies et de dissections en autopsies)</a:t>
            </a:r>
          </a:p>
        </p:txBody>
      </p:sp>
      <p:pic>
        <p:nvPicPr>
          <p:cNvPr id="3" name="Image 2">
            <a:extLst>
              <a:ext uri="{FF2B5EF4-FFF2-40B4-BE49-F238E27FC236}">
                <a16:creationId xmlns:a16="http://schemas.microsoft.com/office/drawing/2014/main" id="{74C152D1-59EB-4904-B796-A807536BF56E}"/>
              </a:ext>
            </a:extLst>
          </p:cNvPr>
          <p:cNvPicPr>
            <a:picLocks noChangeAspect="1"/>
          </p:cNvPicPr>
          <p:nvPr/>
        </p:nvPicPr>
        <p:blipFill>
          <a:blip r:embed="rId4"/>
          <a:stretch>
            <a:fillRect/>
          </a:stretch>
        </p:blipFill>
        <p:spPr>
          <a:xfrm>
            <a:off x="7452320" y="2525464"/>
            <a:ext cx="1479175" cy="1807071"/>
          </a:xfrm>
          <a:prstGeom prst="rect">
            <a:avLst/>
          </a:prstGeom>
        </p:spPr>
      </p:pic>
    </p:spTree>
  </p:cSld>
  <p:clrMapOvr>
    <a:masterClrMapping/>
  </p:clrMapOvr>
  <p:transition>
    <p:sndAc>
      <p:stSnd>
        <p:snd r:embed="rId3" name="Son enregistré"/>
      </p:stSnd>
    </p:sndAc>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u numéro de diapositive 5">
            <a:extLst>
              <a:ext uri="{FF2B5EF4-FFF2-40B4-BE49-F238E27FC236}">
                <a16:creationId xmlns:a16="http://schemas.microsoft.com/office/drawing/2014/main" id="{EF6C4AF4-FE8A-4939-918C-2279133718B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2C0AAE-892C-4695-B024-9FD52D50C700}"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275" name="Rectangle 3">
            <a:extLst>
              <a:ext uri="{FF2B5EF4-FFF2-40B4-BE49-F238E27FC236}">
                <a16:creationId xmlns:a16="http://schemas.microsoft.com/office/drawing/2014/main" id="{2EEFEF57-BBA7-411B-A03A-975C141C350D}"/>
              </a:ext>
            </a:extLst>
          </p:cNvPr>
          <p:cNvSpPr>
            <a:spLocks noGrp="1" noChangeArrowheads="1"/>
          </p:cNvSpPr>
          <p:nvPr>
            <p:ph type="body" idx="1"/>
          </p:nvPr>
        </p:nvSpPr>
        <p:spPr>
          <a:xfrm>
            <a:off x="-108520" y="136525"/>
            <a:ext cx="9144000" cy="4525963"/>
          </a:xfrm>
        </p:spPr>
        <p:txBody>
          <a:bodyPr/>
          <a:lstStyle/>
          <a:p>
            <a:pPr algn="ctr" eaLnBrk="1" hangingPunct="1">
              <a:lnSpc>
                <a:spcPct val="200000"/>
              </a:lnSpc>
              <a:buFontTx/>
              <a:buNone/>
            </a:pPr>
            <a:r>
              <a:rPr lang="fr-FR" altLang="fr-FR" sz="2400" b="1" dirty="0"/>
              <a:t>Les événements de cette époque sont:</a:t>
            </a:r>
          </a:p>
          <a:p>
            <a:pPr algn="ctr" eaLnBrk="1" hangingPunct="1">
              <a:lnSpc>
                <a:spcPct val="200000"/>
              </a:lnSpc>
            </a:pPr>
            <a:r>
              <a:rPr lang="fr-FR" altLang="fr-FR" sz="2400" b="1" dirty="0"/>
              <a:t>La psychiatrie</a:t>
            </a:r>
          </a:p>
          <a:p>
            <a:pPr algn="ctr" eaLnBrk="1" hangingPunct="1">
              <a:lnSpc>
                <a:spcPct val="200000"/>
              </a:lnSpc>
            </a:pPr>
            <a:r>
              <a:rPr lang="fr-FR" altLang="fr-FR" sz="2400" b="1" dirty="0"/>
              <a:t>L’obstétrique</a:t>
            </a:r>
          </a:p>
          <a:p>
            <a:pPr algn="ctr" eaLnBrk="1" hangingPunct="1">
              <a:lnSpc>
                <a:spcPct val="200000"/>
              </a:lnSpc>
            </a:pPr>
            <a:r>
              <a:rPr lang="fr-FR" altLang="fr-FR" sz="2400" b="1" dirty="0"/>
              <a:t>Les chirurgiens</a:t>
            </a:r>
          </a:p>
          <a:p>
            <a:pPr algn="ctr" eaLnBrk="1" hangingPunct="1">
              <a:lnSpc>
                <a:spcPct val="200000"/>
              </a:lnSpc>
              <a:buFontTx/>
              <a:buNone/>
            </a:pPr>
            <a:endParaRPr lang="fr-FR" altLang="fr-FR" sz="2400" b="1" dirty="0"/>
          </a:p>
        </p:txBody>
      </p:sp>
      <p:pic>
        <p:nvPicPr>
          <p:cNvPr id="2" name="Image 1">
            <a:extLst>
              <a:ext uri="{FF2B5EF4-FFF2-40B4-BE49-F238E27FC236}">
                <a16:creationId xmlns:a16="http://schemas.microsoft.com/office/drawing/2014/main" id="{9437517E-0F9A-481E-AE88-898291045453}"/>
              </a:ext>
            </a:extLst>
          </p:cNvPr>
          <p:cNvPicPr>
            <a:picLocks noChangeAspect="1"/>
          </p:cNvPicPr>
          <p:nvPr/>
        </p:nvPicPr>
        <p:blipFill>
          <a:blip r:embed="rId4"/>
          <a:stretch>
            <a:fillRect/>
          </a:stretch>
        </p:blipFill>
        <p:spPr>
          <a:xfrm>
            <a:off x="1979712" y="3608258"/>
            <a:ext cx="5502568" cy="2875092"/>
          </a:xfrm>
          <a:prstGeom prst="rect">
            <a:avLst/>
          </a:prstGeom>
        </p:spPr>
      </p:pic>
    </p:spTree>
  </p:cSld>
  <p:clrMapOvr>
    <a:masterClrMapping/>
  </p:clrMapOvr>
  <p:transition>
    <p:sndAc>
      <p:stSnd>
        <p:snd r:embed="rId3" name="Son enregistré"/>
      </p:stSnd>
    </p:sndAc>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5">
            <a:extLst>
              <a:ext uri="{FF2B5EF4-FFF2-40B4-BE49-F238E27FC236}">
                <a16:creationId xmlns:a16="http://schemas.microsoft.com/office/drawing/2014/main" id="{C08A3E2F-B3BC-4EC1-B704-0EFA1E5448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C7E4CC-3A61-46F2-A41D-CE75E813457B}"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299" name="Rectangle 2">
            <a:extLst>
              <a:ext uri="{FF2B5EF4-FFF2-40B4-BE49-F238E27FC236}">
                <a16:creationId xmlns:a16="http://schemas.microsoft.com/office/drawing/2014/main" id="{1E3985C7-0135-484F-A021-B20222045C94}"/>
              </a:ext>
            </a:extLst>
          </p:cNvPr>
          <p:cNvSpPr>
            <a:spLocks noGrp="1" noChangeArrowheads="1"/>
          </p:cNvSpPr>
          <p:nvPr>
            <p:ph type="title"/>
          </p:nvPr>
        </p:nvSpPr>
        <p:spPr>
          <a:xfrm>
            <a:off x="323528" y="19080"/>
            <a:ext cx="8229600" cy="857250"/>
          </a:xfrm>
        </p:spPr>
        <p:txBody>
          <a:bodyPr/>
          <a:lstStyle/>
          <a:p>
            <a:pPr eaLnBrk="1" hangingPunct="1"/>
            <a:r>
              <a:rPr lang="fr-FR" altLang="fr-FR" sz="3200" b="1" u="sng" dirty="0">
                <a:solidFill>
                  <a:srgbClr val="002060"/>
                </a:solidFill>
                <a:latin typeface="Times New Roman" panose="02020603050405020304" pitchFamily="18" charset="0"/>
                <a:cs typeface="Times New Roman" panose="02020603050405020304" pitchFamily="18" charset="0"/>
              </a:rPr>
              <a:t>12.Médecine moderne</a:t>
            </a:r>
          </a:p>
        </p:txBody>
      </p:sp>
      <p:sp>
        <p:nvSpPr>
          <p:cNvPr id="55300" name="Rectangle 3">
            <a:extLst>
              <a:ext uri="{FF2B5EF4-FFF2-40B4-BE49-F238E27FC236}">
                <a16:creationId xmlns:a16="http://schemas.microsoft.com/office/drawing/2014/main" id="{3B11100B-1791-4478-B207-70624334852F}"/>
              </a:ext>
            </a:extLst>
          </p:cNvPr>
          <p:cNvSpPr>
            <a:spLocks noGrp="1" noChangeArrowheads="1"/>
          </p:cNvSpPr>
          <p:nvPr>
            <p:ph type="body" idx="1"/>
          </p:nvPr>
        </p:nvSpPr>
        <p:spPr>
          <a:xfrm>
            <a:off x="0" y="1125538"/>
            <a:ext cx="8820472" cy="5732462"/>
          </a:xfrm>
        </p:spPr>
        <p:txBody>
          <a:bodyPr/>
          <a:lstStyle/>
          <a:p>
            <a:pPr algn="just" eaLnBrk="1" hangingPunct="1">
              <a:lnSpc>
                <a:spcPct val="150000"/>
              </a:lnSpc>
              <a:buFont typeface="Wingdings" panose="05000000000000000000" pitchFamily="2" charset="2"/>
              <a:buChar char="§"/>
            </a:pPr>
            <a:r>
              <a:rPr lang="fr-FR" altLang="fr-FR" sz="2400" dirty="0">
                <a:latin typeface="Times New Roman" panose="02020603050405020304" pitchFamily="18" charset="0"/>
                <a:cs typeface="Times New Roman" panose="02020603050405020304" pitchFamily="18" charset="0"/>
              </a:rPr>
              <a:t>a connu une transformation radicale, passant d'une pratique souvent empirique et basée sur des théories anciennes à une discipline scientifique rigoureuse. Voici les caractéristiques fondamentales de cette révolution médicale :</a:t>
            </a:r>
          </a:p>
          <a:p>
            <a:r>
              <a:rPr lang="fr-FR" sz="2400" b="1" dirty="0">
                <a:latin typeface="Times New Roman" panose="02020603050405020304" pitchFamily="18" charset="0"/>
                <a:cs typeface="Times New Roman" panose="02020603050405020304" pitchFamily="18" charset="0"/>
              </a:rPr>
              <a:t>La Théorie des Germes (Pasteur et Koch) :</a:t>
            </a:r>
            <a:r>
              <a:rPr lang="fr-FR" sz="2000" dirty="0">
                <a:latin typeface="Times New Roman" panose="02020603050405020304" pitchFamily="18" charset="0"/>
                <a:cs typeface="Times New Roman" panose="02020603050405020304" pitchFamily="18" charset="0"/>
              </a:rPr>
              <a:t>a remplacé les anciennes idées sur les déséquilibres humoraux ou la génération spontanée des maladies et a conduit à :</a:t>
            </a:r>
          </a:p>
          <a:p>
            <a:pPr>
              <a:buFont typeface="Wingdings" panose="05000000000000000000" pitchFamily="2" charset="2"/>
              <a:buChar char="Ø"/>
            </a:pPr>
            <a:r>
              <a:rPr lang="fr-FR" sz="2000" b="1" dirty="0">
                <a:latin typeface="Times New Roman" panose="02020603050405020304" pitchFamily="18" charset="0"/>
                <a:cs typeface="Times New Roman" panose="02020603050405020304" pitchFamily="18" charset="0"/>
              </a:rPr>
              <a:t>L'asepsie et l'antisepsie (Lister) :</a:t>
            </a:r>
            <a:r>
              <a:rPr lang="fr-FR" sz="2000" dirty="0">
                <a:latin typeface="Times New Roman" panose="02020603050405020304" pitchFamily="18" charset="0"/>
                <a:cs typeface="Times New Roman" panose="02020603050405020304" pitchFamily="18" charset="0"/>
              </a:rPr>
              <a:t> Des pratiques d'hygiène rigoureuses en chirurgie et dans les soins pour prévenir les infections.</a:t>
            </a:r>
          </a:p>
          <a:p>
            <a:pPr>
              <a:buFont typeface="Wingdings" panose="05000000000000000000" pitchFamily="2" charset="2"/>
              <a:buChar char="Ø"/>
            </a:pPr>
            <a:r>
              <a:rPr lang="fr-FR" sz="2000" b="1" dirty="0">
                <a:latin typeface="Times New Roman" panose="02020603050405020304" pitchFamily="18" charset="0"/>
                <a:cs typeface="Times New Roman" panose="02020603050405020304" pitchFamily="18" charset="0"/>
              </a:rPr>
              <a:t>Le développement de la microbiologie</a:t>
            </a:r>
            <a:r>
              <a:rPr lang="fr-FR" sz="2000" dirty="0">
                <a:latin typeface="Times New Roman" panose="02020603050405020304" pitchFamily="18" charset="0"/>
                <a:cs typeface="Times New Roman" panose="02020603050405020304" pitchFamily="18" charset="0"/>
              </a:rPr>
              <a:t> comme science fondamentale.</a:t>
            </a:r>
          </a:p>
          <a:p>
            <a:pPr>
              <a:buFont typeface="Wingdings" panose="05000000000000000000" pitchFamily="2" charset="2"/>
              <a:buChar char="Ø"/>
            </a:pPr>
            <a:r>
              <a:rPr lang="fr-FR" sz="2000" b="1" dirty="0">
                <a:latin typeface="Times New Roman" panose="02020603050405020304" pitchFamily="18" charset="0"/>
                <a:cs typeface="Times New Roman" panose="02020603050405020304" pitchFamily="18" charset="0"/>
              </a:rPr>
              <a:t>La recherche et le développement d'antibiotiques et d'antiviraux.</a:t>
            </a:r>
            <a:endParaRPr lang="fr-FR" sz="2000" dirty="0">
              <a:latin typeface="Times New Roman" panose="02020603050405020304" pitchFamily="18" charset="0"/>
              <a:cs typeface="Times New Roman" panose="02020603050405020304" pitchFamily="18" charset="0"/>
            </a:endParaRPr>
          </a:p>
          <a:p>
            <a:pPr algn="just" eaLnBrk="1" hangingPunct="1">
              <a:lnSpc>
                <a:spcPct val="150000"/>
              </a:lnSpc>
              <a:buFont typeface="Wingdings" panose="05000000000000000000" pitchFamily="2" charset="2"/>
              <a:buChar char="§"/>
            </a:pPr>
            <a:endParaRPr lang="fr-FR" sz="2400" dirty="0"/>
          </a:p>
          <a:p>
            <a:pPr algn="just" eaLnBrk="1" hangingPunct="1">
              <a:lnSpc>
                <a:spcPct val="150000"/>
              </a:lnSpc>
              <a:buFont typeface="Wingdings" panose="05000000000000000000" pitchFamily="2" charset="2"/>
              <a:buChar char="§"/>
            </a:pPr>
            <a:endParaRPr lang="fr-FR" altLang="fr-FR" sz="2400" dirty="0">
              <a:latin typeface="Times New Roman" panose="02020603050405020304" pitchFamily="18" charset="0"/>
              <a:cs typeface="Times New Roman" panose="02020603050405020304" pitchFamily="18" charset="0"/>
            </a:endParaRPr>
          </a:p>
          <a:p>
            <a:pPr algn="just" eaLnBrk="1" hangingPunct="1">
              <a:lnSpc>
                <a:spcPct val="150000"/>
              </a:lnSpc>
              <a:buFont typeface="Wingdings" panose="05000000000000000000" pitchFamily="2" charset="2"/>
              <a:buChar char="§"/>
            </a:pPr>
            <a:endParaRPr lang="fr-FR" altLang="fr-FR" sz="2400" dirty="0">
              <a:latin typeface="Times New Roman" panose="02020603050405020304" pitchFamily="18" charset="0"/>
              <a:cs typeface="Times New Roman" panose="02020603050405020304" pitchFamily="18" charset="0"/>
            </a:endParaRPr>
          </a:p>
        </p:txBody>
      </p:sp>
    </p:spTree>
  </p:cSld>
  <p:clrMapOvr>
    <a:masterClrMapping/>
  </p:clrMapOvr>
  <p:transition>
    <p:sndAc>
      <p:stSnd>
        <p:snd r:embed="rId3" name="Son enregistré"/>
      </p:stSnd>
    </p:sndAc>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008E59A-F155-45C8-8EA7-FA9404FCA98A}"/>
              </a:ext>
            </a:extLst>
          </p:cNvPr>
          <p:cNvSpPr>
            <a:spLocks noGrp="1"/>
          </p:cNvSpPr>
          <p:nvPr>
            <p:ph idx="1"/>
          </p:nvPr>
        </p:nvSpPr>
        <p:spPr>
          <a:xfrm>
            <a:off x="107504" y="136526"/>
            <a:ext cx="8784976" cy="6388818"/>
          </a:xfrm>
        </p:spPr>
        <p:txBody>
          <a:bodyPr/>
          <a:lstStyle/>
          <a:p>
            <a:r>
              <a:rPr lang="fr-FR" sz="2400" b="1" dirty="0">
                <a:latin typeface="Times New Roman" panose="02020603050405020304" pitchFamily="18" charset="0"/>
                <a:cs typeface="Times New Roman" panose="02020603050405020304" pitchFamily="18" charset="0"/>
              </a:rPr>
              <a:t>Développement de la Pharmacologie Scientifique :</a:t>
            </a:r>
            <a:r>
              <a:rPr lang="fr-FR" sz="2400" dirty="0">
                <a:latin typeface="Times New Roman" panose="02020603050405020304" pitchFamily="18" charset="0"/>
                <a:cs typeface="Times New Roman" panose="02020603050405020304" pitchFamily="18" charset="0"/>
              </a:rPr>
              <a:t> Au lieu de s'appuyer principalement sur des remèdes traditionnels à base de plantes, la pharmacologie est devenue une science basée sur l'isolement, la synthèse et l'étude des effets des substances chimiques sur l'organisme. Cela a conduit à la production de médicaments plus efficaces et ciblés.</a:t>
            </a:r>
          </a:p>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Essor de la Physiologie Expérimentale </a:t>
            </a:r>
            <a:r>
              <a:rPr lang="fr-FR" sz="2400" dirty="0">
                <a:latin typeface="Times New Roman" panose="02020603050405020304" pitchFamily="18" charset="0"/>
                <a:cs typeface="Times New Roman" panose="02020603050405020304" pitchFamily="18" charset="0"/>
              </a:rPr>
              <a:t>: Des scientifiques ont étudié le fonctionnement normal du corps (physiologie) par l'expérimentation sur des animaux et des humains. </a:t>
            </a:r>
          </a:p>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Développement de l'Anesthésie et de la Chirurgie Moderne </a:t>
            </a:r>
            <a:r>
              <a:rPr lang="fr-FR" sz="2400" dirty="0">
                <a:latin typeface="Times New Roman" panose="02020603050405020304" pitchFamily="18" charset="0"/>
                <a:cs typeface="Times New Roman" panose="02020603050405020304" pitchFamily="18" charset="0"/>
              </a:rPr>
              <a:t>: La découverte de l'anesthésie (éther, chloroforme) au milieu du XIXe siècle a révolutionné la chirurgie, permettant des interventions plus longues et complexes sans douleur pour le patient.</a:t>
            </a:r>
          </a:p>
          <a:p>
            <a:endParaRPr lang="fr-FR" sz="2400" dirty="0">
              <a:latin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885A589B-1944-4ED2-A25A-5A090ECC3C33}"/>
              </a:ext>
            </a:extLst>
          </p:cNvPr>
          <p:cNvSpPr>
            <a:spLocks noGrp="1"/>
          </p:cNvSpPr>
          <p:nvPr>
            <p:ph type="sldNum" sz="quarter" idx="12"/>
          </p:nvPr>
        </p:nvSpPr>
        <p:spPr/>
        <p:txBody>
          <a:bodyPr/>
          <a:lstStyle/>
          <a:p>
            <a:fld id="{13D4CF50-3D03-4547-833C-FFAC23F9E116}" type="slidenum">
              <a:rPr lang="fr-FR" altLang="fr-FR" smtClean="0"/>
              <a:pPr/>
              <a:t>54</a:t>
            </a:fld>
            <a:endParaRPr lang="fr-FR" altLang="fr-FR"/>
          </a:p>
        </p:txBody>
      </p:sp>
    </p:spTree>
    <p:extLst>
      <p:ext uri="{BB962C8B-B14F-4D97-AF65-F5344CB8AC3E}">
        <p14:creationId xmlns:p14="http://schemas.microsoft.com/office/powerpoint/2010/main" val="3935779685"/>
      </p:ext>
    </p:extLst>
  </p:cSld>
  <p:clrMapOvr>
    <a:masterClrMapping/>
  </p:clrMapOvr>
  <p:transition>
    <p:sndAc>
      <p:stSnd>
        <p:snd r:embed="rId2" name="Son enregistré"/>
      </p:stSnd>
    </p:sndAc>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65DEF1C-1E2A-40E3-825F-B412D9EB4BAC}"/>
              </a:ext>
            </a:extLst>
          </p:cNvPr>
          <p:cNvSpPr>
            <a:spLocks noGrp="1"/>
          </p:cNvSpPr>
          <p:nvPr>
            <p:ph idx="1"/>
          </p:nvPr>
        </p:nvSpPr>
        <p:spPr>
          <a:xfrm>
            <a:off x="0" y="136525"/>
            <a:ext cx="8964488" cy="6584949"/>
          </a:xfrm>
        </p:spPr>
        <p:txBody>
          <a:bodyPr/>
          <a:lstStyle/>
          <a:p>
            <a:r>
              <a:rPr lang="fr-FR" sz="2400" b="1" dirty="0">
                <a:latin typeface="Times New Roman" panose="02020603050405020304" pitchFamily="18" charset="0"/>
                <a:cs typeface="Times New Roman" panose="02020603050405020304" pitchFamily="18" charset="0"/>
              </a:rPr>
              <a:t>Développement des Techniques de Diagnostic </a:t>
            </a:r>
            <a:r>
              <a:rPr lang="fr-FR" sz="2400" dirty="0">
                <a:latin typeface="Times New Roman" panose="02020603050405020304" pitchFamily="18" charset="0"/>
                <a:cs typeface="Times New Roman" panose="02020603050405020304" pitchFamily="18" charset="0"/>
              </a:rPr>
              <a:t>: De nouveaux outils et techniques de diagnostic ont été développés, notamment </a:t>
            </a:r>
          </a:p>
          <a:p>
            <a:r>
              <a:rPr lang="fr-FR" sz="2400" dirty="0">
                <a:latin typeface="Times New Roman" panose="02020603050405020304" pitchFamily="18" charset="0"/>
                <a:cs typeface="Times New Roman" panose="02020603050405020304" pitchFamily="18" charset="0"/>
              </a:rPr>
              <a:t>Le stéthoscope (Laennec).</a:t>
            </a:r>
          </a:p>
          <a:p>
            <a:r>
              <a:rPr lang="fr-FR" sz="2400" dirty="0">
                <a:latin typeface="Times New Roman" panose="02020603050405020304" pitchFamily="18" charset="0"/>
                <a:cs typeface="Times New Roman" panose="02020603050405020304" pitchFamily="18" charset="0"/>
              </a:rPr>
              <a:t>Le thermomètre clinique.</a:t>
            </a:r>
          </a:p>
          <a:p>
            <a:r>
              <a:rPr lang="fr-FR" sz="2400" dirty="0">
                <a:latin typeface="Times New Roman" panose="02020603050405020304" pitchFamily="18" charset="0"/>
                <a:cs typeface="Times New Roman" panose="02020603050405020304" pitchFamily="18" charset="0"/>
              </a:rPr>
              <a:t>L'ophtalmoscope.</a:t>
            </a:r>
          </a:p>
          <a:p>
            <a:r>
              <a:rPr lang="fr-FR" sz="2400" dirty="0">
                <a:latin typeface="Times New Roman" panose="02020603050405020304" pitchFamily="18" charset="0"/>
                <a:cs typeface="Times New Roman" panose="02020603050405020304" pitchFamily="18" charset="0"/>
              </a:rPr>
              <a:t>Les rayons X (Roentgen) et l'imagerie médicale </a:t>
            </a:r>
          </a:p>
          <a:p>
            <a:r>
              <a:rPr lang="fr-FR" sz="2400" dirty="0">
                <a:latin typeface="Times New Roman" panose="02020603050405020304" pitchFamily="18" charset="0"/>
                <a:cs typeface="Times New Roman" panose="02020603050405020304" pitchFamily="18" charset="0"/>
              </a:rPr>
              <a:t>(radiographie, échographie, IRM, scanner).</a:t>
            </a:r>
          </a:p>
          <a:p>
            <a:r>
              <a:rPr lang="fr-FR" sz="2400" dirty="0">
                <a:latin typeface="Times New Roman" panose="02020603050405020304" pitchFamily="18" charset="0"/>
                <a:cs typeface="Times New Roman" panose="02020603050405020304" pitchFamily="18" charset="0"/>
              </a:rPr>
              <a:t>Les analyses de laboratoire sophistiquées (sang, urine, tissus).</a:t>
            </a:r>
          </a:p>
          <a:p>
            <a:r>
              <a:rPr lang="fr-FR" sz="2400" dirty="0">
                <a:latin typeface="Times New Roman" panose="02020603050405020304" pitchFamily="18" charset="0"/>
                <a:cs typeface="Times New Roman" panose="02020603050405020304" pitchFamily="18" charset="0"/>
              </a:rPr>
              <a:t>L'électrocardiogramme (ECG).</a:t>
            </a:r>
          </a:p>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L'Émergence de la Spécialisation Médicale</a:t>
            </a:r>
          </a:p>
          <a:p>
            <a:endParaRPr lang="fr-FR" sz="24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Le Développement de la Santé Publique et de la Médecine Préventive :</a:t>
            </a:r>
            <a:r>
              <a:rPr lang="fr-FR" sz="2400" dirty="0">
                <a:latin typeface="Times New Roman" panose="02020603050405020304" pitchFamily="18" charset="0"/>
                <a:cs typeface="Times New Roman" panose="02020603050405020304" pitchFamily="18" charset="0"/>
              </a:rPr>
              <a:t> Une prise de conscience croissante de l'importance de l'hygiène publique, de la vaccination, de la surveillance des maladies infectieuses</a:t>
            </a:r>
          </a:p>
        </p:txBody>
      </p:sp>
      <p:sp>
        <p:nvSpPr>
          <p:cNvPr id="4" name="Espace réservé du numéro de diapositive 3">
            <a:extLst>
              <a:ext uri="{FF2B5EF4-FFF2-40B4-BE49-F238E27FC236}">
                <a16:creationId xmlns:a16="http://schemas.microsoft.com/office/drawing/2014/main" id="{A9E2EAAE-D383-4ED8-8AB5-8679C612DC29}"/>
              </a:ext>
            </a:extLst>
          </p:cNvPr>
          <p:cNvSpPr>
            <a:spLocks noGrp="1"/>
          </p:cNvSpPr>
          <p:nvPr>
            <p:ph type="sldNum" sz="quarter" idx="12"/>
          </p:nvPr>
        </p:nvSpPr>
        <p:spPr/>
        <p:txBody>
          <a:bodyPr/>
          <a:lstStyle/>
          <a:p>
            <a:fld id="{13D4CF50-3D03-4547-833C-FFAC23F9E116}" type="slidenum">
              <a:rPr lang="fr-FR" altLang="fr-FR" smtClean="0"/>
              <a:pPr/>
              <a:t>55</a:t>
            </a:fld>
            <a:endParaRPr lang="fr-FR" altLang="fr-FR"/>
          </a:p>
        </p:txBody>
      </p:sp>
      <p:pic>
        <p:nvPicPr>
          <p:cNvPr id="5" name="Image 4">
            <a:extLst>
              <a:ext uri="{FF2B5EF4-FFF2-40B4-BE49-F238E27FC236}">
                <a16:creationId xmlns:a16="http://schemas.microsoft.com/office/drawing/2014/main" id="{EAD58D1C-D39A-46A0-9574-92341D8E753B}"/>
              </a:ext>
            </a:extLst>
          </p:cNvPr>
          <p:cNvPicPr>
            <a:picLocks noChangeAspect="1"/>
          </p:cNvPicPr>
          <p:nvPr/>
        </p:nvPicPr>
        <p:blipFill>
          <a:blip r:embed="rId3"/>
          <a:stretch>
            <a:fillRect/>
          </a:stretch>
        </p:blipFill>
        <p:spPr>
          <a:xfrm>
            <a:off x="6335588" y="1124744"/>
            <a:ext cx="2628900" cy="1743075"/>
          </a:xfrm>
          <a:prstGeom prst="rect">
            <a:avLst/>
          </a:prstGeom>
        </p:spPr>
      </p:pic>
    </p:spTree>
    <p:extLst>
      <p:ext uri="{BB962C8B-B14F-4D97-AF65-F5344CB8AC3E}">
        <p14:creationId xmlns:p14="http://schemas.microsoft.com/office/powerpoint/2010/main" val="2524138617"/>
      </p:ext>
    </p:extLst>
  </p:cSld>
  <p:clrMapOvr>
    <a:masterClrMapping/>
  </p:clrMapOvr>
  <p:transition>
    <p:sndAc>
      <p:stSnd>
        <p:snd r:embed="rId2" name="Son enregistré"/>
      </p:stSnd>
    </p:sndAc>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60641AB-05F0-4B0E-A902-229DE6260789}"/>
              </a:ext>
            </a:extLst>
          </p:cNvPr>
          <p:cNvSpPr>
            <a:spLocks noGrp="1"/>
          </p:cNvSpPr>
          <p:nvPr>
            <p:ph idx="1"/>
          </p:nvPr>
        </p:nvSpPr>
        <p:spPr>
          <a:xfrm>
            <a:off x="0" y="136525"/>
            <a:ext cx="8964488" cy="6584949"/>
          </a:xfrm>
        </p:spPr>
        <p:txBody>
          <a:bodyPr/>
          <a:lstStyle/>
          <a:p>
            <a:r>
              <a:rPr lang="fr-FR" sz="2400" b="1" dirty="0">
                <a:latin typeface="Times New Roman" panose="02020603050405020304" pitchFamily="18" charset="0"/>
                <a:cs typeface="Times New Roman" panose="02020603050405020304" pitchFamily="18" charset="0"/>
              </a:rPr>
              <a:t>L'Importance de la Recherche Scientifique :</a:t>
            </a:r>
            <a:r>
              <a:rPr lang="fr-FR" sz="2400" dirty="0">
                <a:latin typeface="Times New Roman" panose="02020603050405020304" pitchFamily="18" charset="0"/>
                <a:cs typeface="Times New Roman" panose="02020603050405020304" pitchFamily="18" charset="0"/>
              </a:rPr>
              <a:t> La recherche scientifique est devenue le moteur du progrès médical</a:t>
            </a:r>
          </a:p>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L'Institutionnalisation de la Formation Médicale </a:t>
            </a:r>
            <a:r>
              <a:rPr lang="fr-FR" sz="2400" dirty="0">
                <a:latin typeface="Times New Roman" panose="02020603050405020304" pitchFamily="18" charset="0"/>
                <a:cs typeface="Times New Roman" panose="02020603050405020304" pitchFamily="18" charset="0"/>
              </a:rPr>
              <a:t>: Les études de médecine sont devenues plus standardisées et basées sur des connaissances scientifiques rigoureuses, avec une formation pratique en milieu hospitalier</a:t>
            </a:r>
          </a:p>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L'Évolution de l'Éthique Médicale </a:t>
            </a:r>
            <a:r>
              <a:rPr lang="fr-FR" sz="2400" dirty="0">
                <a:latin typeface="Times New Roman" panose="02020603050405020304" pitchFamily="18" charset="0"/>
                <a:cs typeface="Times New Roman" panose="02020603050405020304" pitchFamily="18" charset="0"/>
              </a:rPr>
              <a:t>: Des principes éthiques ont été formalisés pour guider la pratique médicale et la recherche, en mettant l'accent sur le consentement éclairé, la confidentialité et le bien-être du patient.</a:t>
            </a:r>
          </a:p>
          <a:p>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Au 19e siècle, les grandes écoles de médecine étaient principalement situées en Europe et en Amérique du Nord: France, Angleterre , Allemagne, Italie, États-Unis</a:t>
            </a:r>
          </a:p>
        </p:txBody>
      </p:sp>
      <p:sp>
        <p:nvSpPr>
          <p:cNvPr id="4" name="Espace réservé du numéro de diapositive 3">
            <a:extLst>
              <a:ext uri="{FF2B5EF4-FFF2-40B4-BE49-F238E27FC236}">
                <a16:creationId xmlns:a16="http://schemas.microsoft.com/office/drawing/2014/main" id="{5234B198-0396-4E71-8C72-0AA43ADAEEBB}"/>
              </a:ext>
            </a:extLst>
          </p:cNvPr>
          <p:cNvSpPr>
            <a:spLocks noGrp="1"/>
          </p:cNvSpPr>
          <p:nvPr>
            <p:ph type="sldNum" sz="quarter" idx="12"/>
          </p:nvPr>
        </p:nvSpPr>
        <p:spPr/>
        <p:txBody>
          <a:bodyPr/>
          <a:lstStyle/>
          <a:p>
            <a:fld id="{13D4CF50-3D03-4547-833C-FFAC23F9E116}" type="slidenum">
              <a:rPr lang="fr-FR" altLang="fr-FR" smtClean="0"/>
              <a:pPr/>
              <a:t>56</a:t>
            </a:fld>
            <a:endParaRPr lang="fr-FR" altLang="fr-FR"/>
          </a:p>
        </p:txBody>
      </p:sp>
    </p:spTree>
    <p:extLst>
      <p:ext uri="{BB962C8B-B14F-4D97-AF65-F5344CB8AC3E}">
        <p14:creationId xmlns:p14="http://schemas.microsoft.com/office/powerpoint/2010/main" val="205021656"/>
      </p:ext>
    </p:extLst>
  </p:cSld>
  <p:clrMapOvr>
    <a:masterClrMapping/>
  </p:clrMapOvr>
  <p:transition>
    <p:sndAc>
      <p:stSnd>
        <p:snd r:embed="rId2" name="Son enregistré"/>
      </p:stSnd>
    </p:sndAc>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u numéro de diapositive 5">
            <a:extLst>
              <a:ext uri="{FF2B5EF4-FFF2-40B4-BE49-F238E27FC236}">
                <a16:creationId xmlns:a16="http://schemas.microsoft.com/office/drawing/2014/main" id="{7D880579-86C2-4512-9917-14E26303BD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E6B893-A2BE-434F-BA57-F2880B628E05}"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348" name="Rectangle 3">
            <a:extLst>
              <a:ext uri="{FF2B5EF4-FFF2-40B4-BE49-F238E27FC236}">
                <a16:creationId xmlns:a16="http://schemas.microsoft.com/office/drawing/2014/main" id="{7C225D1B-3C09-497A-A3DA-D71810E33EA5}"/>
              </a:ext>
            </a:extLst>
          </p:cNvPr>
          <p:cNvSpPr>
            <a:spLocks noGrp="1" noChangeArrowheads="1"/>
          </p:cNvSpPr>
          <p:nvPr>
            <p:ph type="body" idx="1"/>
          </p:nvPr>
        </p:nvSpPr>
        <p:spPr>
          <a:xfrm>
            <a:off x="0" y="0"/>
            <a:ext cx="9144000" cy="6569075"/>
          </a:xfrm>
        </p:spPr>
        <p:txBody>
          <a:bodyPr/>
          <a:lstStyle/>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Le XXe siècle a vu un passage d'un paradigme d’enseignement de la médecine clinique de maître à apprenti au système plus démocratique des écoles de médecine. </a:t>
            </a:r>
          </a:p>
          <a:p>
            <a:pPr algn="just" eaLnBrk="1" hangingPunct="1">
              <a:lnSpc>
                <a:spcPct val="150000"/>
              </a:lnSpc>
            </a:pPr>
            <a:r>
              <a:rPr lang="fr-FR" altLang="fr-FR" sz="2400" dirty="0">
                <a:latin typeface="Times New Roman" panose="02020603050405020304" pitchFamily="18" charset="0"/>
                <a:cs typeface="Times New Roman" panose="02020603050405020304" pitchFamily="18" charset="0"/>
              </a:rPr>
              <a:t>Avec l'avènement de la </a:t>
            </a:r>
            <a:r>
              <a:rPr lang="fr-FR" altLang="fr-FR" sz="2400" dirty="0">
                <a:latin typeface="Times New Roman" panose="02020603050405020304" pitchFamily="18" charset="0"/>
                <a:cs typeface="Times New Roman" panose="02020603050405020304" pitchFamily="18" charset="0"/>
                <a:hlinkClick r:id="rId4" tooltip="Médecine fondée sur les faits"/>
              </a:rPr>
              <a:t>médecine fondée sur les faits</a:t>
            </a:r>
            <a:r>
              <a:rPr lang="fr-FR" altLang="fr-FR" sz="2400" dirty="0">
                <a:latin typeface="Times New Roman" panose="02020603050405020304" pitchFamily="18" charset="0"/>
                <a:cs typeface="Times New Roman" panose="02020603050405020304" pitchFamily="18" charset="0"/>
              </a:rPr>
              <a:t> .</a:t>
            </a:r>
          </a:p>
          <a:p>
            <a:pPr algn="just" eaLnBrk="1" hangingPunct="1">
              <a:lnSpc>
                <a:spcPct val="150000"/>
              </a:lnSpc>
            </a:pPr>
            <a:endParaRPr lang="fr-FR" altLang="fr-FR" sz="2400" dirty="0">
              <a:solidFill>
                <a:srgbClr val="009900"/>
              </a:solidFill>
              <a:latin typeface="Times New Roman" panose="02020603050405020304" pitchFamily="18" charset="0"/>
              <a:cs typeface="Times New Roman" panose="02020603050405020304" pitchFamily="18" charset="0"/>
            </a:endParaRPr>
          </a:p>
        </p:txBody>
      </p:sp>
    </p:spTree>
  </p:cSld>
  <p:clrMapOvr>
    <a:masterClrMapping/>
  </p:clrMapOvr>
  <p:transition>
    <p:sndAc>
      <p:stSnd>
        <p:snd r:embed="rId3" name="Son enregistré"/>
      </p:stSnd>
    </p:sndAc>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u numéro de diapositive 5">
            <a:extLst>
              <a:ext uri="{FF2B5EF4-FFF2-40B4-BE49-F238E27FC236}">
                <a16:creationId xmlns:a16="http://schemas.microsoft.com/office/drawing/2014/main" id="{654CE339-2ABD-4DC1-9579-06197D859F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6C0CCE-F937-4B90-BDEC-5F8FD87A129E}"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371" name="Rectangle 2">
            <a:extLst>
              <a:ext uri="{FF2B5EF4-FFF2-40B4-BE49-F238E27FC236}">
                <a16:creationId xmlns:a16="http://schemas.microsoft.com/office/drawing/2014/main" id="{0A9BE6DF-B4A6-467A-979F-6A2643367DB9}"/>
              </a:ext>
            </a:extLst>
          </p:cNvPr>
          <p:cNvSpPr>
            <a:spLocks noGrp="1" noChangeArrowheads="1"/>
          </p:cNvSpPr>
          <p:nvPr>
            <p:ph type="title"/>
          </p:nvPr>
        </p:nvSpPr>
        <p:spPr>
          <a:xfrm>
            <a:off x="422920" y="-24765"/>
            <a:ext cx="8229600" cy="777875"/>
          </a:xfrm>
        </p:spPr>
        <p:txBody>
          <a:bodyPr/>
          <a:lstStyle/>
          <a:p>
            <a:pPr eaLnBrk="1" hangingPunct="1"/>
            <a:r>
              <a:rPr lang="fr-FR" altLang="fr-FR" sz="3200" b="1" dirty="0">
                <a:solidFill>
                  <a:srgbClr val="FF0000"/>
                </a:solidFill>
              </a:rPr>
              <a:t>Médecine traditionnelle</a:t>
            </a:r>
          </a:p>
        </p:txBody>
      </p:sp>
      <p:sp>
        <p:nvSpPr>
          <p:cNvPr id="58372" name="Rectangle 3">
            <a:extLst>
              <a:ext uri="{FF2B5EF4-FFF2-40B4-BE49-F238E27FC236}">
                <a16:creationId xmlns:a16="http://schemas.microsoft.com/office/drawing/2014/main" id="{E95F4C40-18B5-45C8-96C4-D553A7A017A6}"/>
              </a:ext>
            </a:extLst>
          </p:cNvPr>
          <p:cNvSpPr>
            <a:spLocks noGrp="1" noChangeArrowheads="1"/>
          </p:cNvSpPr>
          <p:nvPr>
            <p:ph type="body" idx="1"/>
          </p:nvPr>
        </p:nvSpPr>
        <p:spPr>
          <a:xfrm>
            <a:off x="0" y="620689"/>
            <a:ext cx="9144000" cy="4886350"/>
          </a:xfrm>
        </p:spPr>
        <p:txBody>
          <a:bodyPr/>
          <a:lstStyle/>
          <a:p>
            <a:pPr eaLnBrk="1" hangingPunct="1"/>
            <a:r>
              <a:rPr lang="fr-FR" sz="2400" dirty="0">
                <a:latin typeface="Times New Roman" panose="02020603050405020304" pitchFamily="18" charset="0"/>
                <a:cs typeface="Times New Roman" panose="02020603050405020304" pitchFamily="18" charset="0"/>
              </a:rPr>
              <a:t>La persistance de la médecine traditionnelle, incluant les pratiques de charlatans et de guérisseurs, à notre époque, malgré les avancées considérables de la médecine moderne, est un phénomène complexe </a:t>
            </a:r>
          </a:p>
          <a:p>
            <a:pPr marL="0" indent="0">
              <a:buNone/>
            </a:pPr>
            <a:r>
              <a:rPr lang="fr-FR" sz="2400" b="1" u="sng" dirty="0">
                <a:latin typeface="Times New Roman" panose="02020603050405020304" pitchFamily="18" charset="0"/>
                <a:cs typeface="Times New Roman" panose="02020603050405020304" pitchFamily="18" charset="0"/>
              </a:rPr>
              <a:t>Facteurs de Persistance :</a:t>
            </a:r>
            <a:endParaRPr lang="fr-FR" sz="2400" u="sng"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Croyances culturelles et traditionnelles </a:t>
            </a:r>
            <a:endParaRPr lang="fr-FR" sz="2400" dirty="0">
              <a:latin typeface="Times New Roman" panose="02020603050405020304" pitchFamily="18" charset="0"/>
              <a:cs typeface="Times New Roman" panose="02020603050405020304" pitchFamily="18" charset="0"/>
            </a:endParaRPr>
          </a:p>
          <a:p>
            <a:pPr eaLnBrk="1" hangingPunct="1"/>
            <a:r>
              <a:rPr lang="fr-FR" sz="2400" dirty="0">
                <a:latin typeface="Times New Roman" panose="02020603050405020304" pitchFamily="18" charset="0"/>
                <a:cs typeface="Times New Roman" panose="02020603050405020304" pitchFamily="18" charset="0"/>
              </a:rPr>
              <a:t>Accessibilité et coût </a:t>
            </a:r>
          </a:p>
          <a:p>
            <a:pPr eaLnBrk="1" hangingPunct="1"/>
            <a:r>
              <a:rPr lang="fr-FR" sz="2400" b="1" dirty="0">
                <a:latin typeface="Times New Roman" panose="02020603050405020304" pitchFamily="18" charset="0"/>
                <a:cs typeface="Times New Roman" panose="02020603050405020304" pitchFamily="18" charset="0"/>
              </a:rPr>
              <a:t>Manque de confiance dans la médecine moderne :</a:t>
            </a:r>
            <a:r>
              <a:rPr lang="fr-FR" sz="2400" dirty="0">
                <a:latin typeface="Times New Roman" panose="02020603050405020304" pitchFamily="18" charset="0"/>
                <a:cs typeface="Times New Roman" panose="02020603050405020304" pitchFamily="18" charset="0"/>
              </a:rPr>
              <a:t> Pour diverses raisons (manque d'éducation, expériences négatives, méfiance envers les institutions)</a:t>
            </a:r>
          </a:p>
          <a:p>
            <a:pPr eaLnBrk="1" hangingPunct="1"/>
            <a:r>
              <a:rPr lang="fr-FR" sz="2400" b="1" dirty="0">
                <a:latin typeface="Times New Roman" panose="02020603050405020304" pitchFamily="18" charset="0"/>
                <a:cs typeface="Times New Roman" panose="02020603050405020304" pitchFamily="18" charset="0"/>
              </a:rPr>
              <a:t>Recherche de sens et de spiritualité :</a:t>
            </a:r>
            <a:r>
              <a:rPr lang="fr-FR" sz="2400" dirty="0">
                <a:latin typeface="Times New Roman" panose="02020603050405020304" pitchFamily="18" charset="0"/>
                <a:cs typeface="Times New Roman" panose="02020603050405020304" pitchFamily="18" charset="0"/>
              </a:rPr>
              <a:t> La médecine traditionnelle intègre souvent des aspects spirituels, rituels et émotionnels</a:t>
            </a:r>
          </a:p>
          <a:p>
            <a:pPr eaLnBrk="1" hangingPunct="1"/>
            <a:r>
              <a:rPr lang="fr-FR" sz="2400" b="1" dirty="0">
                <a:latin typeface="Times New Roman" panose="02020603050405020304" pitchFamily="18" charset="0"/>
                <a:cs typeface="Times New Roman" panose="02020603050405020304" pitchFamily="18" charset="0"/>
              </a:rPr>
              <a:t>Lacunes de la médecine moderne :</a:t>
            </a:r>
            <a:r>
              <a:rPr lang="fr-FR" sz="2400" dirty="0">
                <a:latin typeface="Times New Roman" panose="02020603050405020304" pitchFamily="18" charset="0"/>
                <a:cs typeface="Times New Roman" panose="02020603050405020304" pitchFamily="18" charset="0"/>
              </a:rPr>
              <a:t> Bien que très efficace, la médecine moderne n'a pas de solution pour toutes les affections. Face à des maladies chroniques ou des symptômes inexpliqués, certaines personnes peuvent se tourner vers des alternatives.</a:t>
            </a:r>
          </a:p>
          <a:p>
            <a:pPr eaLnBrk="1" hangingPunct="1"/>
            <a:endParaRPr lang="fr-FR" altLang="fr-FR" sz="2400" b="1" dirty="0">
              <a:latin typeface="Times New Roman" panose="02020603050405020304" pitchFamily="18" charset="0"/>
              <a:cs typeface="Times New Roman" panose="02020603050405020304" pitchFamily="18" charset="0"/>
            </a:endParaRPr>
          </a:p>
          <a:p>
            <a:pPr eaLnBrk="1" hangingPunct="1"/>
            <a:endParaRPr lang="fr-FR" altLang="fr-FR" sz="2400" b="1" dirty="0">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77DF4112-85C0-429C-AE48-B355095B67E3}"/>
              </a:ext>
            </a:extLst>
          </p:cNvPr>
          <p:cNvPicPr>
            <a:picLocks noChangeAspect="1"/>
          </p:cNvPicPr>
          <p:nvPr/>
        </p:nvPicPr>
        <p:blipFill>
          <a:blip r:embed="rId4"/>
          <a:stretch>
            <a:fillRect/>
          </a:stretch>
        </p:blipFill>
        <p:spPr>
          <a:xfrm>
            <a:off x="6156176" y="1844824"/>
            <a:ext cx="1860798" cy="1042047"/>
          </a:xfrm>
          <a:prstGeom prst="rect">
            <a:avLst/>
          </a:prstGeom>
        </p:spPr>
      </p:pic>
    </p:spTree>
  </p:cSld>
  <p:clrMapOvr>
    <a:masterClrMapping/>
  </p:clrMapOvr>
  <p:transition>
    <p:sndAc>
      <p:stSnd>
        <p:snd r:embed="rId3" name="Son enregistré"/>
      </p:stSnd>
    </p:sndAc>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1">
            <a:extLst>
              <a:ext uri="{FF2B5EF4-FFF2-40B4-BE49-F238E27FC236}">
                <a16:creationId xmlns:a16="http://schemas.microsoft.com/office/drawing/2014/main" id="{A7A89F7C-67A7-4261-A0BC-DEEF08269D41}"/>
              </a:ext>
            </a:extLst>
          </p:cNvPr>
          <p:cNvSpPr>
            <a:spLocks noGrp="1"/>
          </p:cNvSpPr>
          <p:nvPr>
            <p:ph type="title"/>
          </p:nvPr>
        </p:nvSpPr>
        <p:spPr>
          <a:xfrm>
            <a:off x="107950" y="-171400"/>
            <a:ext cx="8712200" cy="1143000"/>
          </a:xfrm>
        </p:spPr>
        <p:txBody>
          <a:bodyPr/>
          <a:lstStyle/>
          <a:p>
            <a:r>
              <a:rPr lang="fr-FR" altLang="fr-FR" sz="2800" b="1" dirty="0">
                <a:solidFill>
                  <a:srgbClr val="002060"/>
                </a:solidFill>
                <a:latin typeface="Times New Roman" panose="02020603050405020304" pitchFamily="18" charset="0"/>
                <a:cs typeface="Times New Roman" panose="02020603050405020304" pitchFamily="18" charset="0"/>
              </a:rPr>
              <a:t>13-LA MÉDECINE DU XXI SIÈCLE :</a:t>
            </a:r>
            <a:br>
              <a:rPr lang="fr-FR" altLang="fr-FR" sz="2800" b="1" dirty="0">
                <a:solidFill>
                  <a:srgbClr val="002060"/>
                </a:solidFill>
                <a:latin typeface="Times New Roman" panose="02020603050405020304" pitchFamily="18" charset="0"/>
                <a:cs typeface="Times New Roman" panose="02020603050405020304" pitchFamily="18" charset="0"/>
              </a:rPr>
            </a:br>
            <a:r>
              <a:rPr lang="fr-FR" altLang="fr-FR" sz="2800" b="1" dirty="0">
                <a:solidFill>
                  <a:srgbClr val="002060"/>
                </a:solidFill>
                <a:latin typeface="Times New Roman" panose="02020603050405020304" pitchFamily="18" charset="0"/>
                <a:cs typeface="Times New Roman" panose="02020603050405020304" pitchFamily="18" charset="0"/>
              </a:rPr>
              <a:t>LES DÉFIS</a:t>
            </a:r>
          </a:p>
        </p:txBody>
      </p:sp>
      <p:sp>
        <p:nvSpPr>
          <p:cNvPr id="3" name="Espace réservé du contenu 2">
            <a:extLst>
              <a:ext uri="{FF2B5EF4-FFF2-40B4-BE49-F238E27FC236}">
                <a16:creationId xmlns:a16="http://schemas.microsoft.com/office/drawing/2014/main" id="{95E37F03-483D-455D-9BF6-346F0479041F}"/>
              </a:ext>
            </a:extLst>
          </p:cNvPr>
          <p:cNvSpPr>
            <a:spLocks noGrp="1"/>
          </p:cNvSpPr>
          <p:nvPr>
            <p:ph idx="1"/>
          </p:nvPr>
        </p:nvSpPr>
        <p:spPr>
          <a:xfrm>
            <a:off x="107950" y="971600"/>
            <a:ext cx="8712200" cy="5769768"/>
          </a:xfrm>
        </p:spPr>
        <p:txBody>
          <a:bodyPr/>
          <a:lstStyle/>
          <a:p>
            <a:pPr marL="0" indent="0">
              <a:buFontTx/>
              <a:buNone/>
              <a:defRPr/>
            </a:pPr>
            <a:r>
              <a:rPr lang="fr-FR" sz="2400" dirty="0">
                <a:latin typeface="Times New Roman" panose="02020603050405020304" pitchFamily="18" charset="0"/>
                <a:cs typeface="Times New Roman" panose="02020603050405020304" pitchFamily="18" charset="0"/>
              </a:rPr>
              <a:t>La médecine du XXIe siècle, et plus particulièrement de nos jours est caractérisée par une évolution rapide et des avancées technologiques et conceptuelles majeures. Voici ses principales caractéristiques :</a:t>
            </a:r>
          </a:p>
          <a:p>
            <a:pPr marL="0" indent="0">
              <a:buFontTx/>
              <a:buNone/>
              <a:defRPr/>
            </a:pPr>
            <a:endParaRPr lang="fr-FR" sz="2400" dirty="0">
              <a:latin typeface="Times New Roman" panose="02020603050405020304" pitchFamily="18" charset="0"/>
              <a:cs typeface="Times New Roman" panose="02020603050405020304" pitchFamily="18" charset="0"/>
            </a:endParaRPr>
          </a:p>
          <a:p>
            <a:pPr marL="0" indent="0">
              <a:buFontTx/>
              <a:buNone/>
              <a:defRPr/>
            </a:pPr>
            <a:r>
              <a:rPr lang="fr-FR" sz="2400" b="1" dirty="0">
                <a:latin typeface="Times New Roman" panose="02020603050405020304" pitchFamily="18" charset="0"/>
                <a:cs typeface="Times New Roman" panose="02020603050405020304" pitchFamily="18" charset="0"/>
              </a:rPr>
              <a:t>Médecine personnalisée et de précision :</a:t>
            </a:r>
            <a:r>
              <a:rPr lang="fr-FR" sz="2400" dirty="0">
                <a:latin typeface="Times New Roman" panose="02020603050405020304" pitchFamily="18" charset="0"/>
                <a:cs typeface="Times New Roman" panose="02020603050405020304" pitchFamily="18" charset="0"/>
              </a:rPr>
              <a:t> Grâce aux avancées en génomique, en protéomique et en métabolomique, la médecine tend de plus en plus à adapter les traitements aux caractéristiques individuelles de chaque patient, en tenant compte </a:t>
            </a:r>
          </a:p>
          <a:p>
            <a:pPr marL="0" indent="0">
              <a:buFontTx/>
              <a:buNone/>
              <a:defRPr/>
            </a:pPr>
            <a:r>
              <a:rPr lang="fr-FR" sz="2400" dirty="0">
                <a:latin typeface="Times New Roman" panose="02020603050405020304" pitchFamily="18" charset="0"/>
                <a:cs typeface="Times New Roman" panose="02020603050405020304" pitchFamily="18" charset="0"/>
              </a:rPr>
              <a:t>de son profil génétique, de son environnement et </a:t>
            </a:r>
          </a:p>
          <a:p>
            <a:pPr marL="0" indent="0">
              <a:buFontTx/>
              <a:buNone/>
              <a:defRPr/>
            </a:pPr>
            <a:r>
              <a:rPr lang="fr-FR" sz="2400" dirty="0">
                <a:latin typeface="Times New Roman" panose="02020603050405020304" pitchFamily="18" charset="0"/>
                <a:cs typeface="Times New Roman" panose="02020603050405020304" pitchFamily="18" charset="0"/>
              </a:rPr>
              <a:t>de son mode de vie.</a:t>
            </a:r>
          </a:p>
          <a:p>
            <a:pPr marL="0" indent="0">
              <a:buFontTx/>
              <a:buNone/>
              <a:defRPr/>
            </a:pPr>
            <a:r>
              <a:rPr lang="fr-FR" sz="2400" b="1" dirty="0">
                <a:latin typeface="Times New Roman" panose="02020603050405020304" pitchFamily="18" charset="0"/>
                <a:cs typeface="Times New Roman" panose="02020603050405020304" pitchFamily="18" charset="0"/>
              </a:rPr>
              <a:t>Thérapies ciblées et immunothérapies</a:t>
            </a:r>
          </a:p>
          <a:p>
            <a:pPr marL="0" indent="0">
              <a:buFontTx/>
              <a:buNone/>
              <a:defRPr/>
            </a:pPr>
            <a:r>
              <a:rPr lang="fr-FR" sz="2400" b="1" dirty="0">
                <a:latin typeface="Times New Roman" panose="02020603050405020304" pitchFamily="18" charset="0"/>
                <a:cs typeface="Times New Roman" panose="02020603050405020304" pitchFamily="18" charset="0"/>
              </a:rPr>
              <a:t>Biotechnologies et thérapies géniques et cellulaires :</a:t>
            </a:r>
            <a:r>
              <a:rPr lang="fr-FR" sz="2400" dirty="0">
                <a:latin typeface="Times New Roman" panose="02020603050405020304" pitchFamily="18" charset="0"/>
                <a:cs typeface="Times New Roman" panose="02020603050405020304" pitchFamily="18" charset="0"/>
              </a:rPr>
              <a:t> Les biotechnologies jouent un rôle croissant avec le développement de thérapies géniques pour corriger des anomalies génétiques</a:t>
            </a:r>
            <a:endParaRPr lang="fr-FR" sz="2400" b="1" dirty="0">
              <a:latin typeface="Times New Roman" panose="02020603050405020304" pitchFamily="18" charset="0"/>
              <a:cs typeface="Times New Roman" panose="02020603050405020304" pitchFamily="18" charset="0"/>
            </a:endParaRPr>
          </a:p>
          <a:p>
            <a:pPr marL="0" indent="0">
              <a:buFontTx/>
              <a:buNone/>
              <a:defRPr/>
            </a:pPr>
            <a:endParaRPr lang="fr-FR" sz="2400" dirty="0">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ABF044FB-5ED3-4420-8B8C-0D37816F3B78}"/>
              </a:ext>
            </a:extLst>
          </p:cNvPr>
          <p:cNvPicPr>
            <a:picLocks noChangeAspect="1"/>
          </p:cNvPicPr>
          <p:nvPr/>
        </p:nvPicPr>
        <p:blipFill>
          <a:blip r:embed="rId3"/>
          <a:stretch>
            <a:fillRect/>
          </a:stretch>
        </p:blipFill>
        <p:spPr>
          <a:xfrm>
            <a:off x="6506772" y="3863692"/>
            <a:ext cx="2637228" cy="1509524"/>
          </a:xfrm>
          <a:prstGeom prst="rect">
            <a:avLst/>
          </a:prstGeom>
        </p:spPr>
      </p:pic>
    </p:spTree>
  </p:cSld>
  <p:clrMapOvr>
    <a:masterClrMapping/>
  </p:clrMapOvr>
  <p:transition>
    <p:sndAc>
      <p:stSnd>
        <p:snd r:embed="rId2" name="Son enregistré"/>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u numéro de diapositive 5">
            <a:extLst>
              <a:ext uri="{FF2B5EF4-FFF2-40B4-BE49-F238E27FC236}">
                <a16:creationId xmlns:a16="http://schemas.microsoft.com/office/drawing/2014/main" id="{4F3FF187-B386-44A4-8279-0DCDFB3FA6E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F53AA-F8B6-46E9-A796-BCB6FEF7EFFD}"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23" name="Rectangle 2">
            <a:extLst>
              <a:ext uri="{FF2B5EF4-FFF2-40B4-BE49-F238E27FC236}">
                <a16:creationId xmlns:a16="http://schemas.microsoft.com/office/drawing/2014/main" id="{124BDD53-60B1-4F36-9EAB-CB537B00C603}"/>
              </a:ext>
            </a:extLst>
          </p:cNvPr>
          <p:cNvSpPr>
            <a:spLocks noGrp="1" noChangeArrowheads="1"/>
          </p:cNvSpPr>
          <p:nvPr>
            <p:ph type="title"/>
          </p:nvPr>
        </p:nvSpPr>
        <p:spPr>
          <a:xfrm>
            <a:off x="456064" y="0"/>
            <a:ext cx="8229600" cy="850900"/>
          </a:xfrm>
        </p:spPr>
        <p:txBody>
          <a:bodyPr/>
          <a:lstStyle/>
          <a:p>
            <a:pPr eaLnBrk="1" hangingPunct="1"/>
            <a:r>
              <a:rPr lang="fr-FR" altLang="fr-FR" sz="3200" b="1" u="sng" dirty="0">
                <a:solidFill>
                  <a:srgbClr val="002060"/>
                </a:solidFill>
                <a:latin typeface="Times New Roman" panose="02020603050405020304" pitchFamily="18" charset="0"/>
                <a:cs typeface="Times New Roman" panose="02020603050405020304" pitchFamily="18" charset="0"/>
              </a:rPr>
              <a:t>1-La médecine antique</a:t>
            </a:r>
          </a:p>
        </p:txBody>
      </p:sp>
      <p:sp>
        <p:nvSpPr>
          <p:cNvPr id="5124" name="Rectangle 3">
            <a:extLst>
              <a:ext uri="{FF2B5EF4-FFF2-40B4-BE49-F238E27FC236}">
                <a16:creationId xmlns:a16="http://schemas.microsoft.com/office/drawing/2014/main" id="{44007626-59EE-4957-8897-EB2461FEF0C5}"/>
              </a:ext>
            </a:extLst>
          </p:cNvPr>
          <p:cNvSpPr>
            <a:spLocks noGrp="1" noChangeArrowheads="1"/>
          </p:cNvSpPr>
          <p:nvPr>
            <p:ph type="body" idx="1"/>
          </p:nvPr>
        </p:nvSpPr>
        <p:spPr>
          <a:xfrm>
            <a:off x="0" y="1125538"/>
            <a:ext cx="8964488" cy="5732462"/>
          </a:xfrm>
        </p:spPr>
        <p:txBody>
          <a:bodyPr/>
          <a:lstStyle/>
          <a:p>
            <a:pPr algn="just" eaLnBrk="1" hangingPunct="1">
              <a:lnSpc>
                <a:spcPct val="165000"/>
              </a:lnSpc>
            </a:pPr>
            <a:r>
              <a:rPr lang="fr-FR" altLang="fr-FR" sz="2000" dirty="0">
                <a:latin typeface="Times New Roman" panose="02020603050405020304" pitchFamily="18" charset="0"/>
                <a:cs typeface="Times New Roman" panose="02020603050405020304" pitchFamily="18" charset="0"/>
              </a:rPr>
              <a:t>Mélange de Religion, Magie et Empirisme: La maladie était souvent perçue comme une punition divine, l'œuvre d'esprits maléfiques ou le résultat de déséquilibres surnaturels. Les pratiques médicales incluaient des rituels religieux, des incantations, des amulettes et des sacrifices, mais aussi des observations empiriques et des remèdes à base de plantes.</a:t>
            </a:r>
          </a:p>
          <a:p>
            <a:pPr algn="just" eaLnBrk="1" hangingPunct="1">
              <a:lnSpc>
                <a:spcPct val="165000"/>
              </a:lnSpc>
            </a:pPr>
            <a:endParaRPr lang="fr-FR" altLang="fr-FR" sz="2000" dirty="0">
              <a:latin typeface="Times New Roman" panose="02020603050405020304" pitchFamily="18" charset="0"/>
              <a:cs typeface="Times New Roman" panose="02020603050405020304" pitchFamily="18" charset="0"/>
            </a:endParaRPr>
          </a:p>
          <a:p>
            <a:pPr algn="just" eaLnBrk="1" hangingPunct="1">
              <a:lnSpc>
                <a:spcPct val="165000"/>
              </a:lnSpc>
            </a:pPr>
            <a:r>
              <a:rPr lang="fr-FR" altLang="fr-FR" sz="2000" dirty="0">
                <a:latin typeface="Times New Roman" panose="02020603050405020304" pitchFamily="18" charset="0"/>
                <a:cs typeface="Times New Roman" panose="02020603050405020304" pitchFamily="18" charset="0"/>
              </a:rPr>
              <a:t>Les premières traces écrites ayant trait à la médecine remontent au </a:t>
            </a:r>
            <a:r>
              <a:rPr lang="fr-FR" altLang="fr-FR" sz="2000" dirty="0">
                <a:latin typeface="Times New Roman" panose="02020603050405020304" pitchFamily="18" charset="0"/>
                <a:cs typeface="Times New Roman" panose="02020603050405020304" pitchFamily="18" charset="0"/>
                <a:hlinkClick r:id="rId4" tooltip="Code d'Hammurabi"/>
              </a:rPr>
              <a:t>code d'Hammurabi</a:t>
            </a:r>
            <a:r>
              <a:rPr lang="fr-FR" altLang="fr-FR" sz="2000" dirty="0">
                <a:latin typeface="Times New Roman" panose="02020603050405020304" pitchFamily="18" charset="0"/>
                <a:cs typeface="Times New Roman" panose="02020603050405020304" pitchFamily="18" charset="0"/>
              </a:rPr>
              <a:t> au XVIIIe siècle av. J.-C.  Il s'agissait d’un code </a:t>
            </a:r>
          </a:p>
          <a:p>
            <a:pPr marL="0" indent="0" algn="just" eaLnBrk="1" hangingPunct="1">
              <a:lnSpc>
                <a:spcPct val="165000"/>
              </a:lnSpc>
              <a:buNone/>
            </a:pPr>
            <a:r>
              <a:rPr lang="fr-FR" altLang="fr-FR" sz="2000" dirty="0">
                <a:latin typeface="Times New Roman" panose="02020603050405020304" pitchFamily="18" charset="0"/>
                <a:cs typeface="Times New Roman" panose="02020603050405020304" pitchFamily="18" charset="0"/>
              </a:rPr>
              <a:t>réglementant l'activité du médecin notamment ses honoraires</a:t>
            </a:r>
          </a:p>
          <a:p>
            <a:pPr marL="0" indent="0" algn="just" eaLnBrk="1" hangingPunct="1">
              <a:lnSpc>
                <a:spcPct val="165000"/>
              </a:lnSpc>
              <a:buNone/>
            </a:pPr>
            <a:r>
              <a:rPr lang="fr-FR" altLang="fr-FR" sz="2000" dirty="0">
                <a:latin typeface="Times New Roman" panose="02020603050405020304" pitchFamily="18" charset="0"/>
                <a:cs typeface="Times New Roman" panose="02020603050405020304" pitchFamily="18" charset="0"/>
              </a:rPr>
              <a:t> et les risques qu'il encourait en cas de faute professionnelle. </a:t>
            </a:r>
          </a:p>
        </p:txBody>
      </p:sp>
      <p:pic>
        <p:nvPicPr>
          <p:cNvPr id="4" name="Image 3">
            <a:extLst>
              <a:ext uri="{FF2B5EF4-FFF2-40B4-BE49-F238E27FC236}">
                <a16:creationId xmlns:a16="http://schemas.microsoft.com/office/drawing/2014/main" id="{6C0A00F4-D1A4-4A45-9D37-718C4EEE48B0}"/>
              </a:ext>
            </a:extLst>
          </p:cNvPr>
          <p:cNvPicPr>
            <a:picLocks noChangeAspect="1"/>
          </p:cNvPicPr>
          <p:nvPr/>
        </p:nvPicPr>
        <p:blipFill>
          <a:blip r:embed="rId5"/>
          <a:stretch>
            <a:fillRect/>
          </a:stretch>
        </p:blipFill>
        <p:spPr>
          <a:xfrm>
            <a:off x="6961072" y="5085184"/>
            <a:ext cx="2182928" cy="1772816"/>
          </a:xfrm>
          <a:prstGeom prst="rect">
            <a:avLst/>
          </a:prstGeom>
        </p:spPr>
      </p:pic>
    </p:spTree>
  </p:cSld>
  <p:clrMapOvr>
    <a:masterClrMapping/>
  </p:clrMapOvr>
  <p:transition>
    <p:sndAc>
      <p:stSnd>
        <p:snd r:embed="rId3" name="Son enregistré"/>
      </p:stSnd>
    </p:sndAc>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FCA7124-07B2-4808-AAE1-F9BCCCA2434C}"/>
              </a:ext>
            </a:extLst>
          </p:cNvPr>
          <p:cNvSpPr>
            <a:spLocks noGrp="1"/>
          </p:cNvSpPr>
          <p:nvPr>
            <p:ph idx="1"/>
          </p:nvPr>
        </p:nvSpPr>
        <p:spPr>
          <a:xfrm>
            <a:off x="0" y="138837"/>
            <a:ext cx="9144000" cy="4525963"/>
          </a:xfrm>
        </p:spPr>
        <p:txBody>
          <a:bodyPr/>
          <a:lstStyle/>
          <a:p>
            <a:r>
              <a:rPr lang="fr-FR" sz="2400" b="1" dirty="0">
                <a:latin typeface="Times New Roman" panose="02020603050405020304" pitchFamily="18" charset="0"/>
                <a:cs typeface="Times New Roman" panose="02020603050405020304" pitchFamily="18" charset="0"/>
              </a:rPr>
              <a:t>Imagerie médicale avancée :</a:t>
            </a:r>
            <a:r>
              <a:rPr lang="fr-FR" sz="2400" dirty="0">
                <a:latin typeface="Times New Roman" panose="02020603050405020304" pitchFamily="18" charset="0"/>
                <a:cs typeface="Times New Roman" panose="02020603050405020304" pitchFamily="18" charset="0"/>
              </a:rPr>
              <a:t> Les techniques d'imagerie médicale continuent de progresser avec des résolutions plus fines, des capacités fonctionnelles (IRM fonctionnelle, PET-scan)</a:t>
            </a:r>
          </a:p>
          <a:p>
            <a:endParaRPr lang="fr-FR" sz="2400" dirty="0">
              <a:latin typeface="Times New Roman" panose="02020603050405020304" pitchFamily="18" charset="0"/>
              <a:cs typeface="Times New Roman" panose="02020603050405020304" pitchFamily="18" charset="0"/>
            </a:endParaRPr>
          </a:p>
          <a:p>
            <a:r>
              <a:rPr lang="fr-FR" sz="2400" b="1" dirty="0"/>
              <a:t>Intelligence artificielle (IA) et apprentissage automatique (Machine Learning) :</a:t>
            </a:r>
            <a:r>
              <a:rPr lang="fr-FR" sz="2400" dirty="0"/>
              <a:t> L'IA est de plus en plus utilisée dans divers aspects de la médecine, notamment pour l'aide au diagnostic, la découverte de médicaments, l'analyse de données massives (Big Data),</a:t>
            </a:r>
          </a:p>
          <a:p>
            <a:r>
              <a:rPr lang="fr-FR" sz="2400" dirty="0"/>
              <a:t>Télémédecine et santé numérique</a:t>
            </a:r>
          </a:p>
          <a:p>
            <a:r>
              <a:rPr lang="fr-FR" sz="2400" dirty="0"/>
              <a:t>Big Data et analyse des données de santé</a:t>
            </a:r>
          </a:p>
          <a:p>
            <a:r>
              <a:rPr lang="fr-FR" sz="2400" dirty="0"/>
              <a:t>Médecine préventive et prédictive</a:t>
            </a:r>
          </a:p>
          <a:p>
            <a:r>
              <a:rPr lang="fr-FR" sz="2400" dirty="0"/>
              <a:t>Vieillissement de la population et médecine gériatrique</a:t>
            </a:r>
          </a:p>
          <a:p>
            <a:r>
              <a:rPr lang="fr-FR" sz="2400" dirty="0"/>
              <a:t>Approche multidisciplinaire et intégrée</a:t>
            </a:r>
          </a:p>
          <a:p>
            <a:r>
              <a:rPr lang="fr-FR" sz="2400" dirty="0"/>
              <a:t>Éthique et enjeux sociétaux</a:t>
            </a:r>
            <a:endParaRPr lang="fr-FR" sz="2400" dirty="0">
              <a:latin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4D05410D-906F-48FF-B010-35FDE1CB467C}"/>
              </a:ext>
            </a:extLst>
          </p:cNvPr>
          <p:cNvSpPr>
            <a:spLocks noGrp="1"/>
          </p:cNvSpPr>
          <p:nvPr>
            <p:ph type="sldNum" sz="quarter" idx="12"/>
          </p:nvPr>
        </p:nvSpPr>
        <p:spPr/>
        <p:txBody>
          <a:bodyPr/>
          <a:lstStyle/>
          <a:p>
            <a:fld id="{13D4CF50-3D03-4547-833C-FFAC23F9E116}" type="slidenum">
              <a:rPr lang="fr-FR" altLang="fr-FR" smtClean="0"/>
              <a:pPr/>
              <a:t>60</a:t>
            </a:fld>
            <a:endParaRPr lang="fr-FR" altLang="fr-FR"/>
          </a:p>
        </p:txBody>
      </p:sp>
    </p:spTree>
    <p:extLst>
      <p:ext uri="{BB962C8B-B14F-4D97-AF65-F5344CB8AC3E}">
        <p14:creationId xmlns:p14="http://schemas.microsoft.com/office/powerpoint/2010/main" val="812910265"/>
      </p:ext>
    </p:extLst>
  </p:cSld>
  <p:clrMapOvr>
    <a:masterClrMapping/>
  </p:clrMapOvr>
  <p:transition>
    <p:sndAc>
      <p:stSnd>
        <p:snd r:embed="rId2" name="Son enregistré"/>
      </p:stSnd>
    </p:sndAc>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F55C89-7F59-459C-B3FE-C7DFB7D4374D}"/>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6A9BA128-DB08-45EF-97FC-3BB827C625C3}"/>
              </a:ext>
            </a:extLst>
          </p:cNvPr>
          <p:cNvPicPr>
            <a:picLocks noGrp="1" noChangeAspect="1"/>
          </p:cNvPicPr>
          <p:nvPr>
            <p:ph idx="1"/>
          </p:nvPr>
        </p:nvPicPr>
        <p:blipFill>
          <a:blip r:embed="rId3"/>
          <a:stretch>
            <a:fillRect/>
          </a:stretch>
        </p:blipFill>
        <p:spPr>
          <a:xfrm>
            <a:off x="3294775" y="3573900"/>
            <a:ext cx="5864465" cy="3284100"/>
          </a:xfrm>
          <a:prstGeom prst="rect">
            <a:avLst/>
          </a:prstGeom>
        </p:spPr>
      </p:pic>
      <p:sp>
        <p:nvSpPr>
          <p:cNvPr id="4" name="Espace réservé du numéro de diapositive 3">
            <a:extLst>
              <a:ext uri="{FF2B5EF4-FFF2-40B4-BE49-F238E27FC236}">
                <a16:creationId xmlns:a16="http://schemas.microsoft.com/office/drawing/2014/main" id="{DBF050FF-1823-49FC-8944-89D25C577383}"/>
              </a:ext>
            </a:extLst>
          </p:cNvPr>
          <p:cNvSpPr>
            <a:spLocks noGrp="1"/>
          </p:cNvSpPr>
          <p:nvPr>
            <p:ph type="sldNum" sz="quarter" idx="12"/>
          </p:nvPr>
        </p:nvSpPr>
        <p:spPr/>
        <p:txBody>
          <a:bodyPr/>
          <a:lstStyle/>
          <a:p>
            <a:fld id="{13D4CF50-3D03-4547-833C-FFAC23F9E116}" type="slidenum">
              <a:rPr lang="fr-FR" altLang="fr-FR" smtClean="0"/>
              <a:pPr/>
              <a:t>61</a:t>
            </a:fld>
            <a:endParaRPr lang="fr-FR" altLang="fr-FR"/>
          </a:p>
        </p:txBody>
      </p:sp>
      <p:pic>
        <p:nvPicPr>
          <p:cNvPr id="6" name="Image 5">
            <a:extLst>
              <a:ext uri="{FF2B5EF4-FFF2-40B4-BE49-F238E27FC236}">
                <a16:creationId xmlns:a16="http://schemas.microsoft.com/office/drawing/2014/main" id="{2D31AFD9-EFB4-47D2-9A51-539C669F65D9}"/>
              </a:ext>
            </a:extLst>
          </p:cNvPr>
          <p:cNvPicPr>
            <a:picLocks noChangeAspect="1"/>
          </p:cNvPicPr>
          <p:nvPr/>
        </p:nvPicPr>
        <p:blipFill>
          <a:blip r:embed="rId4"/>
          <a:stretch>
            <a:fillRect/>
          </a:stretch>
        </p:blipFill>
        <p:spPr>
          <a:xfrm>
            <a:off x="0" y="0"/>
            <a:ext cx="5844916" cy="3284100"/>
          </a:xfrm>
          <a:prstGeom prst="rect">
            <a:avLst/>
          </a:prstGeom>
        </p:spPr>
      </p:pic>
    </p:spTree>
    <p:extLst>
      <p:ext uri="{BB962C8B-B14F-4D97-AF65-F5344CB8AC3E}">
        <p14:creationId xmlns:p14="http://schemas.microsoft.com/office/powerpoint/2010/main" val="1231404627"/>
      </p:ext>
    </p:extLst>
  </p:cSld>
  <p:clrMapOvr>
    <a:masterClrMapping/>
  </p:clrMapOvr>
  <p:transition>
    <p:sndAc>
      <p:stSnd>
        <p:snd r:embed="rId2" name="Son enregistré"/>
      </p:stSnd>
    </p:sndAc>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1">
            <a:extLst>
              <a:ext uri="{FF2B5EF4-FFF2-40B4-BE49-F238E27FC236}">
                <a16:creationId xmlns:a16="http://schemas.microsoft.com/office/drawing/2014/main" id="{DF48CB29-3AF5-47AA-AC9B-063D5D7D60A3}"/>
              </a:ext>
            </a:extLst>
          </p:cNvPr>
          <p:cNvSpPr>
            <a:spLocks noGrp="1"/>
          </p:cNvSpPr>
          <p:nvPr>
            <p:ph type="title"/>
          </p:nvPr>
        </p:nvSpPr>
        <p:spPr>
          <a:xfrm>
            <a:off x="774700" y="0"/>
            <a:ext cx="8229600" cy="971550"/>
          </a:xfrm>
        </p:spPr>
        <p:txBody>
          <a:bodyPr/>
          <a:lstStyle/>
          <a:p>
            <a:br>
              <a:rPr lang="fr-FR" altLang="fr-FR" sz="2800" b="1" dirty="0"/>
            </a:br>
            <a:endParaRPr lang="fr-FR" altLang="fr-FR" sz="2800" dirty="0"/>
          </a:p>
        </p:txBody>
      </p:sp>
      <p:sp>
        <p:nvSpPr>
          <p:cNvPr id="60419" name="Espace réservé du contenu 2">
            <a:extLst>
              <a:ext uri="{FF2B5EF4-FFF2-40B4-BE49-F238E27FC236}">
                <a16:creationId xmlns:a16="http://schemas.microsoft.com/office/drawing/2014/main" id="{25FE170F-D4F7-4D1E-A5D3-FE19A1523898}"/>
              </a:ext>
            </a:extLst>
          </p:cNvPr>
          <p:cNvSpPr>
            <a:spLocks noGrp="1"/>
          </p:cNvSpPr>
          <p:nvPr>
            <p:ph idx="1"/>
          </p:nvPr>
        </p:nvSpPr>
        <p:spPr>
          <a:xfrm>
            <a:off x="0" y="260649"/>
            <a:ext cx="8985250" cy="6597352"/>
          </a:xfrm>
        </p:spPr>
        <p:txBody>
          <a:bodyPr/>
          <a:lstStyle/>
          <a:p>
            <a:r>
              <a:rPr lang="fr-FR" altLang="fr-FR" sz="2400" dirty="0">
                <a:latin typeface="Times New Roman" panose="02020603050405020304" pitchFamily="18" charset="0"/>
                <a:cs typeface="Times New Roman" panose="02020603050405020304" pitchFamily="18" charset="0"/>
              </a:rPr>
              <a:t>Malgré les progrès spectaculaires de la médecine moderne, la situation des maladies au XXIe siècle reste complexe et pose des défis importants. Si de nombreuses maladies infectieuses ont été éradiquées ou maîtrisées, et si l'espérance de vie a considérablement augmenté, de nouveaux problèmes de santé émergent et d'anciens persistent :</a:t>
            </a:r>
          </a:p>
          <a:p>
            <a:endParaRPr lang="fr-FR" alt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La persistance et l'émergence de défis liés aux maladies :</a:t>
            </a:r>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Maladies chroniques non transmissibles</a:t>
            </a:r>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Résistance aux antimicrobiens</a:t>
            </a:r>
          </a:p>
          <a:p>
            <a:r>
              <a:rPr lang="fr-FR" sz="2400" dirty="0">
                <a:latin typeface="Times New Roman" panose="02020603050405020304" pitchFamily="18" charset="0"/>
                <a:cs typeface="Times New Roman" panose="02020603050405020304" pitchFamily="18" charset="0"/>
              </a:rPr>
              <a:t>Pandémies et épidémies</a:t>
            </a:r>
          </a:p>
          <a:p>
            <a:r>
              <a:rPr lang="fr-FR" sz="2400" dirty="0">
                <a:latin typeface="Times New Roman" panose="02020603050405020304" pitchFamily="18" charset="0"/>
                <a:cs typeface="Times New Roman" panose="02020603050405020304" pitchFamily="18" charset="0"/>
              </a:rPr>
              <a:t>Inégalités en matière de santé</a:t>
            </a:r>
          </a:p>
          <a:p>
            <a:r>
              <a:rPr lang="fr-FR" sz="2400" dirty="0">
                <a:latin typeface="Times New Roman" panose="02020603050405020304" pitchFamily="18" charset="0"/>
                <a:cs typeface="Times New Roman" panose="02020603050405020304" pitchFamily="18" charset="0"/>
              </a:rPr>
              <a:t>Maladies mentales</a:t>
            </a:r>
          </a:p>
          <a:p>
            <a:r>
              <a:rPr lang="fr-FR" sz="2400" dirty="0">
                <a:latin typeface="Times New Roman" panose="02020603050405020304" pitchFamily="18" charset="0"/>
                <a:cs typeface="Times New Roman" panose="02020603050405020304" pitchFamily="18" charset="0"/>
              </a:rPr>
              <a:t>Vieillissement de la population et maladies liées à l’âge</a:t>
            </a:r>
          </a:p>
          <a:p>
            <a:r>
              <a:rPr lang="fr-FR" sz="2400" dirty="0">
                <a:latin typeface="Times New Roman" panose="02020603050405020304" pitchFamily="18" charset="0"/>
                <a:cs typeface="Times New Roman" panose="02020603050405020304" pitchFamily="18" charset="0"/>
              </a:rPr>
              <a:t>Facteurs environnementaux</a:t>
            </a:r>
            <a:endParaRPr lang="fr-FR" altLang="fr-FR" sz="2400" dirty="0">
              <a:latin typeface="Times New Roman" panose="02020603050405020304" pitchFamily="18" charset="0"/>
              <a:cs typeface="Times New Roman" panose="02020603050405020304" pitchFamily="18" charset="0"/>
            </a:endParaRPr>
          </a:p>
        </p:txBody>
      </p:sp>
    </p:spTree>
  </p:cSld>
  <p:clrMapOvr>
    <a:masterClrMapping/>
  </p:clrMapOvr>
  <p:transition>
    <p:sndAc>
      <p:stSnd>
        <p:snd r:embed="rId2" name="Son enregistré"/>
      </p:stSnd>
    </p:sndAc>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6F7F5D-AFF0-4BC6-9A05-9B290532AB40}"/>
              </a:ext>
            </a:extLst>
          </p:cNvPr>
          <p:cNvSpPr>
            <a:spLocks noGrp="1"/>
          </p:cNvSpPr>
          <p:nvPr>
            <p:ph type="title"/>
          </p:nvPr>
        </p:nvSpPr>
        <p:spPr>
          <a:xfrm>
            <a:off x="107504" y="274638"/>
            <a:ext cx="8579296" cy="1143000"/>
          </a:xfrm>
        </p:spPr>
        <p:txBody>
          <a:bodyPr/>
          <a:lstStyle/>
          <a:p>
            <a:r>
              <a:rPr lang="fr-FR" sz="4000" b="1" dirty="0">
                <a:solidFill>
                  <a:srgbClr val="FF0000"/>
                </a:solidFill>
                <a:ea typeface="+mn-ea"/>
              </a:rPr>
              <a:t>L'histoire de la médecine dentaire</a:t>
            </a:r>
            <a:endParaRPr lang="fr-FR" sz="5400" b="1" dirty="0">
              <a:solidFill>
                <a:srgbClr val="FF0000"/>
              </a:solidFill>
            </a:endParaRPr>
          </a:p>
        </p:txBody>
      </p:sp>
      <p:sp>
        <p:nvSpPr>
          <p:cNvPr id="3" name="Espace réservé du contenu 2">
            <a:extLst>
              <a:ext uri="{FF2B5EF4-FFF2-40B4-BE49-F238E27FC236}">
                <a16:creationId xmlns:a16="http://schemas.microsoft.com/office/drawing/2014/main" id="{3ABF2B0D-E291-4F7D-A881-7BB639539B7E}"/>
              </a:ext>
            </a:extLst>
          </p:cNvPr>
          <p:cNvSpPr>
            <a:spLocks noGrp="1"/>
          </p:cNvSpPr>
          <p:nvPr>
            <p:ph idx="1"/>
          </p:nvPr>
        </p:nvSpPr>
        <p:spPr>
          <a:xfrm>
            <a:off x="107504" y="1600200"/>
            <a:ext cx="8856984" cy="4983162"/>
          </a:xfrm>
        </p:spPr>
        <p:txBody>
          <a:bodyPr/>
          <a:lstStyle/>
          <a:p>
            <a:r>
              <a:rPr lang="fr-FR" sz="2400" dirty="0">
                <a:latin typeface="Times New Roman" panose="02020603050405020304" pitchFamily="18" charset="0"/>
                <a:cs typeface="Times New Roman" panose="02020603050405020304" pitchFamily="18" charset="0"/>
              </a:rPr>
              <a:t>est longue et fascinante, remontant à des milliers d'années. Les étapes clés de son évolution :</a:t>
            </a:r>
          </a:p>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Antiquité</a:t>
            </a:r>
            <a:r>
              <a:rPr lang="fr-FR" sz="2400" dirty="0">
                <a:latin typeface="Times New Roman" panose="02020603050405020304" pitchFamily="18" charset="0"/>
                <a:cs typeface="Times New Roman" panose="02020603050405020304" pitchFamily="18" charset="0"/>
              </a:rPr>
              <a:t> :Preuves de soins dentaires primitifs : Des traces de soins dentaires datant de la préhistoire ont été découvertes, notamment des avulsions dentaires chez l'homme de Néandertal. Les premières preuves de soins dentaires plus élaborés proviennent de l'Égypte ancienne (environ 3000 av. J.-C.) et de la Mésopotamie. Les Égyptiens avaient des connaissances en chirurgie dentaire et réalisaient des prothèses en ivoire.</a:t>
            </a:r>
          </a:p>
          <a:p>
            <a:endParaRPr lang="fr-FR" sz="2400" dirty="0">
              <a:latin typeface="Times New Roman" panose="02020603050405020304" pitchFamily="18" charset="0"/>
              <a:cs typeface="Times New Roman" panose="02020603050405020304" pitchFamily="18" charset="0"/>
            </a:endParaRPr>
          </a:p>
          <a:p>
            <a:endParaRPr lang="fr-FR" sz="2400" dirty="0">
              <a:latin typeface="Times New Roman" panose="02020603050405020304" pitchFamily="18" charset="0"/>
              <a:cs typeface="Times New Roman" panose="02020603050405020304" pitchFamily="18" charset="0"/>
            </a:endParaRPr>
          </a:p>
          <a:p>
            <a:endParaRPr lang="fr-FR" sz="2400" dirty="0">
              <a:latin typeface="Times New Roman" panose="02020603050405020304" pitchFamily="18" charset="0"/>
              <a:cs typeface="Times New Roman" panose="02020603050405020304" pitchFamily="18" charset="0"/>
            </a:endParaRPr>
          </a:p>
          <a:p>
            <a:endParaRPr lang="fr-FR" sz="2400" dirty="0">
              <a:latin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96242554-AC56-4805-88BE-28E82DACAC8A}"/>
              </a:ext>
            </a:extLst>
          </p:cNvPr>
          <p:cNvSpPr>
            <a:spLocks noGrp="1"/>
          </p:cNvSpPr>
          <p:nvPr>
            <p:ph type="sldNum" sz="quarter" idx="12"/>
          </p:nvPr>
        </p:nvSpPr>
        <p:spPr/>
        <p:txBody>
          <a:bodyPr/>
          <a:lstStyle/>
          <a:p>
            <a:fld id="{13D4CF50-3D03-4547-833C-FFAC23F9E116}" type="slidenum">
              <a:rPr lang="fr-FR" altLang="fr-FR" smtClean="0"/>
              <a:pPr/>
              <a:t>63</a:t>
            </a:fld>
            <a:endParaRPr lang="fr-FR" altLang="fr-FR"/>
          </a:p>
        </p:txBody>
      </p:sp>
    </p:spTree>
    <p:extLst>
      <p:ext uri="{BB962C8B-B14F-4D97-AF65-F5344CB8AC3E}">
        <p14:creationId xmlns:p14="http://schemas.microsoft.com/office/powerpoint/2010/main" val="349069160"/>
      </p:ext>
    </p:extLst>
  </p:cSld>
  <p:clrMapOvr>
    <a:masterClrMapping/>
  </p:clrMapOvr>
  <p:transition>
    <p:sndAc>
      <p:stSnd>
        <p:snd r:embed="rId2" name="Son enregistré"/>
      </p:stSnd>
    </p:sndAc>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ABF2B0D-E291-4F7D-A881-7BB639539B7E}"/>
              </a:ext>
            </a:extLst>
          </p:cNvPr>
          <p:cNvSpPr>
            <a:spLocks noGrp="1"/>
          </p:cNvSpPr>
          <p:nvPr>
            <p:ph idx="1"/>
          </p:nvPr>
        </p:nvSpPr>
        <p:spPr>
          <a:xfrm>
            <a:off x="107504" y="136525"/>
            <a:ext cx="8856984" cy="6446837"/>
          </a:xfrm>
        </p:spPr>
        <p:txBody>
          <a:bodyPr/>
          <a:lstStyle/>
          <a:p>
            <a:r>
              <a:rPr lang="fr-FR" sz="2400" dirty="0">
                <a:latin typeface="Times New Roman" panose="02020603050405020304" pitchFamily="18" charset="0"/>
                <a:cs typeface="Times New Roman" panose="02020603050405020304" pitchFamily="18" charset="0"/>
              </a:rPr>
              <a:t>est longue et fascinante, remontant à des milliers d'années. Les étapes clés de son évolution :</a:t>
            </a:r>
          </a:p>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Antiquité</a:t>
            </a:r>
            <a:r>
              <a:rPr lang="fr-FR" sz="2400" dirty="0">
                <a:latin typeface="Times New Roman" panose="02020603050405020304" pitchFamily="18" charset="0"/>
                <a:cs typeface="Times New Roman" panose="02020603050405020304" pitchFamily="18" charset="0"/>
              </a:rPr>
              <a:t> :Preuves de soins dentaires primitifs : Des traces de soins dentaires datant de la préhistoire ont été découvertes, notamment des avulsions dentaires chez l'homme de Néandertal. Les premières preuves de soins dentaires plus élaborés proviennent de l'Égypte ancienne (environ 3000 av. J.-C.) et de la Mésopotamie. Les Égyptiens avaient des connaissances en chirurgie dentaire et réalisaient des prothèses en ivoire.</a:t>
            </a:r>
          </a:p>
          <a:p>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Hygiène dentaire précoce : En Inde, les premières pratiques d'hygiène dentaire sont attestées. En Chine, on utilisait des poudres à base de musc et de gingembre pour blanchir les dents, et des excréments de chauve-souris pour les obturations.</a:t>
            </a:r>
          </a:p>
          <a:p>
            <a:endParaRPr lang="fr-FR" sz="2400" dirty="0">
              <a:latin typeface="Times New Roman" panose="02020603050405020304" pitchFamily="18" charset="0"/>
              <a:cs typeface="Times New Roman" panose="02020603050405020304" pitchFamily="18" charset="0"/>
            </a:endParaRPr>
          </a:p>
          <a:p>
            <a:endParaRPr lang="fr-FR" sz="2400" dirty="0">
              <a:latin typeface="Times New Roman" panose="02020603050405020304" pitchFamily="18" charset="0"/>
              <a:cs typeface="Times New Roman" panose="02020603050405020304" pitchFamily="18" charset="0"/>
            </a:endParaRPr>
          </a:p>
          <a:p>
            <a:endParaRPr lang="fr-FR" sz="2400" dirty="0">
              <a:latin typeface="Times New Roman" panose="02020603050405020304" pitchFamily="18" charset="0"/>
              <a:cs typeface="Times New Roman" panose="02020603050405020304" pitchFamily="18" charset="0"/>
            </a:endParaRPr>
          </a:p>
          <a:p>
            <a:endParaRPr lang="fr-FR" sz="2400" dirty="0">
              <a:latin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96242554-AC56-4805-88BE-28E82DACAC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4CF50-3D03-4547-833C-FFAC23F9E116}" type="slidenum">
              <a:rPr kumimoji="0" lang="fr-FR" altLang="fr-F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FR" altLang="fr-F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853041541"/>
      </p:ext>
    </p:extLst>
  </p:cSld>
  <p:clrMapOvr>
    <a:masterClrMapping/>
  </p:clrMapOvr>
  <p:transition>
    <p:sndAc>
      <p:stSnd>
        <p:snd r:embed="rId2" name="Son enregistré"/>
      </p:stSnd>
    </p:sndAc>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ABF2B0D-E291-4F7D-A881-7BB639539B7E}"/>
              </a:ext>
            </a:extLst>
          </p:cNvPr>
          <p:cNvSpPr>
            <a:spLocks noGrp="1"/>
          </p:cNvSpPr>
          <p:nvPr>
            <p:ph idx="1"/>
          </p:nvPr>
        </p:nvSpPr>
        <p:spPr>
          <a:xfrm>
            <a:off x="107504" y="260648"/>
            <a:ext cx="8856984" cy="6322714"/>
          </a:xfrm>
        </p:spPr>
        <p:txBody>
          <a:bodyPr/>
          <a:lstStyle/>
          <a:p>
            <a:r>
              <a:rPr lang="fr-FR" sz="2400" b="1" dirty="0">
                <a:latin typeface="Times New Roman" panose="02020603050405020304" pitchFamily="18" charset="0"/>
                <a:cs typeface="Times New Roman" panose="02020603050405020304" pitchFamily="18" charset="0"/>
              </a:rPr>
              <a:t>Époque romaine </a:t>
            </a:r>
            <a:r>
              <a:rPr lang="fr-FR" sz="2400" dirty="0">
                <a:latin typeface="Times New Roman" panose="02020603050405020304" pitchFamily="18" charset="0"/>
                <a:cs typeface="Times New Roman" panose="02020603050405020304" pitchFamily="18" charset="0"/>
              </a:rPr>
              <a:t>:Premiers textes médicaux sur les dents : La thérapeutique dentaire, à la fois médicale et chirurgicale, apparaît pour la première fois dans les textes médicaux du 1er siècle. Auparavant, ce domaine n'avait pas suscité l'intérêt des </a:t>
            </a:r>
            <a:r>
              <a:rPr lang="fr-FR" sz="2400" dirty="0" err="1">
                <a:latin typeface="Times New Roman" panose="02020603050405020304" pitchFamily="18" charset="0"/>
                <a:cs typeface="Times New Roman" panose="02020603050405020304" pitchFamily="18" charset="0"/>
              </a:rPr>
              <a:t>savants.Développement</a:t>
            </a:r>
            <a:r>
              <a:rPr lang="fr-FR" sz="2400" dirty="0">
                <a:latin typeface="Times New Roman" panose="02020603050405020304" pitchFamily="18" charset="0"/>
                <a:cs typeface="Times New Roman" panose="02020603050405020304" pitchFamily="18" charset="0"/>
              </a:rPr>
              <a:t> d'instruments : Les Romains ont développé des instruments pour l'extraction dentaire, comme les daviers, et ont créé des prothèses rudimentaires en or et en os</a:t>
            </a:r>
          </a:p>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Moyen Âge </a:t>
            </a:r>
            <a:r>
              <a:rPr lang="fr-FR" sz="2400" dirty="0">
                <a:latin typeface="Times New Roman" panose="02020603050405020304" pitchFamily="18" charset="0"/>
                <a:cs typeface="Times New Roman" panose="02020603050405020304" pitchFamily="18" charset="0"/>
              </a:rPr>
              <a:t>:Stagnation en Europe : Après les invasions barbares, l'évolution de la dentisterie stagne en Europe. Les soins dentaires étaient souvent assurés par les barbiers et les prêtres, dont les connaissances étaient </a:t>
            </a:r>
            <a:r>
              <a:rPr lang="fr-FR" sz="2400" dirty="0" err="1">
                <a:latin typeface="Times New Roman" panose="02020603050405020304" pitchFamily="18" charset="0"/>
                <a:cs typeface="Times New Roman" panose="02020603050405020304" pitchFamily="18" charset="0"/>
              </a:rPr>
              <a:t>limitées.Contributions</a:t>
            </a:r>
            <a:r>
              <a:rPr lang="fr-FR" sz="2400" dirty="0">
                <a:latin typeface="Times New Roman" panose="02020603050405020304" pitchFamily="18" charset="0"/>
                <a:cs typeface="Times New Roman" panose="02020603050405020304" pitchFamily="18" charset="0"/>
              </a:rPr>
              <a:t> du monde islamique : Le médecin perse Al-</a:t>
            </a:r>
            <a:r>
              <a:rPr lang="fr-FR" sz="2400" dirty="0" err="1">
                <a:latin typeface="Times New Roman" panose="02020603050405020304" pitchFamily="18" charset="0"/>
                <a:cs typeface="Times New Roman" panose="02020603050405020304" pitchFamily="18" charset="0"/>
              </a:rPr>
              <a:t>Razi</a:t>
            </a:r>
            <a:r>
              <a:rPr lang="fr-FR" sz="2400" dirty="0">
                <a:latin typeface="Times New Roman" panose="02020603050405020304" pitchFamily="18" charset="0"/>
                <a:cs typeface="Times New Roman" panose="02020603050405020304" pitchFamily="18" charset="0"/>
              </a:rPr>
              <a:t> (Rhazès) conseille de se nettoyer les dents après chaque repas.</a:t>
            </a:r>
          </a:p>
          <a:p>
            <a:endParaRPr lang="fr-FR" sz="2400" dirty="0">
              <a:latin typeface="Times New Roman" panose="02020603050405020304" pitchFamily="18" charset="0"/>
              <a:cs typeface="Times New Roman" panose="02020603050405020304" pitchFamily="18" charset="0"/>
            </a:endParaRPr>
          </a:p>
          <a:p>
            <a:endParaRPr lang="fr-FR" sz="2400" dirty="0">
              <a:latin typeface="Times New Roman" panose="02020603050405020304" pitchFamily="18" charset="0"/>
              <a:cs typeface="Times New Roman" panose="02020603050405020304" pitchFamily="18" charset="0"/>
            </a:endParaRPr>
          </a:p>
          <a:p>
            <a:endParaRPr lang="fr-FR" sz="2400" dirty="0">
              <a:latin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96242554-AC56-4805-88BE-28E82DACAC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4CF50-3D03-4547-833C-FFAC23F9E116}" type="slidenum">
              <a:rPr kumimoji="0" lang="fr-FR" altLang="fr-F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FR" altLang="fr-F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178796831"/>
      </p:ext>
    </p:extLst>
  </p:cSld>
  <p:clrMapOvr>
    <a:masterClrMapping/>
  </p:clrMapOvr>
  <p:transition>
    <p:sndAc>
      <p:stSnd>
        <p:snd r:embed="rId2" name="Son enregistré"/>
      </p:stSnd>
    </p:sndAc>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07F7B71-372E-4AD5-89CB-55DEC9240D74}"/>
              </a:ext>
            </a:extLst>
          </p:cNvPr>
          <p:cNvSpPr>
            <a:spLocks noGrp="1"/>
          </p:cNvSpPr>
          <p:nvPr>
            <p:ph idx="1"/>
          </p:nvPr>
        </p:nvSpPr>
        <p:spPr>
          <a:xfrm>
            <a:off x="179512" y="404664"/>
            <a:ext cx="8856984" cy="6316811"/>
          </a:xfrm>
        </p:spPr>
        <p:txBody>
          <a:bodyPr/>
          <a:lstStyle/>
          <a:p>
            <a:r>
              <a:rPr lang="fr-FR" sz="2400" b="1" u="sng" dirty="0">
                <a:latin typeface="Times New Roman" panose="02020603050405020304" pitchFamily="18" charset="0"/>
                <a:cs typeface="Times New Roman" panose="02020603050405020304" pitchFamily="18" charset="0"/>
              </a:rPr>
              <a:t>Renaissance </a:t>
            </a:r>
            <a:r>
              <a:rPr lang="fr-FR" sz="2400" dirty="0">
                <a:latin typeface="Times New Roman" panose="02020603050405020304" pitchFamily="18" charset="0"/>
                <a:cs typeface="Times New Roman" panose="02020603050405020304" pitchFamily="18" charset="0"/>
              </a:rPr>
              <a:t>:</a:t>
            </a:r>
          </a:p>
          <a:p>
            <a:r>
              <a:rPr lang="fr-FR" sz="2400" b="1" dirty="0">
                <a:latin typeface="Times New Roman" panose="02020603050405020304" pitchFamily="18" charset="0"/>
                <a:cs typeface="Times New Roman" panose="02020603050405020304" pitchFamily="18" charset="0"/>
              </a:rPr>
              <a:t>Intérêt croissant des savants </a:t>
            </a:r>
            <a:r>
              <a:rPr lang="fr-FR" sz="2400" dirty="0">
                <a:latin typeface="Times New Roman" panose="02020603050405020304" pitchFamily="18" charset="0"/>
                <a:cs typeface="Times New Roman" panose="02020603050405020304" pitchFamily="18" charset="0"/>
              </a:rPr>
              <a:t>: Des figures comme Léonard de Vinci décrivent avec précision l'anatomie des dents. André Vésale étudie la pulpe dentaire. Bartolomeo Eustachi publie le premier livre d'anatomie consacré aux dents.</a:t>
            </a:r>
          </a:p>
          <a:p>
            <a:r>
              <a:rPr lang="fr-FR" sz="2400" b="1" dirty="0">
                <a:latin typeface="Times New Roman" panose="02020603050405020304" pitchFamily="18" charset="0"/>
                <a:cs typeface="Times New Roman" panose="02020603050405020304" pitchFamily="18" charset="0"/>
              </a:rPr>
              <a:t>Absence de structures thérapeutiques </a:t>
            </a:r>
            <a:r>
              <a:rPr lang="fr-FR" sz="2400" dirty="0">
                <a:latin typeface="Times New Roman" panose="02020603050405020304" pitchFamily="18" charset="0"/>
                <a:cs typeface="Times New Roman" panose="02020603050405020304" pitchFamily="18" charset="0"/>
              </a:rPr>
              <a:t>: Paradoxalement, malgré l'intérêt scientifique, il y a une absence totale de structures thérapeutiques organisées pour les soins dentaires. </a:t>
            </a:r>
          </a:p>
          <a:p>
            <a:r>
              <a:rPr lang="fr-FR" sz="2400" dirty="0">
                <a:latin typeface="Times New Roman" panose="02020603050405020304" pitchFamily="18" charset="0"/>
                <a:cs typeface="Times New Roman" panose="02020603050405020304" pitchFamily="18" charset="0"/>
              </a:rPr>
              <a:t>Les seuls praticiens étaient souvent des colporteurs et des barbiers.</a:t>
            </a:r>
          </a:p>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Ambroise Paré </a:t>
            </a:r>
            <a:r>
              <a:rPr lang="fr-FR" sz="2400" dirty="0">
                <a:latin typeface="Times New Roman" panose="02020603050405020304" pitchFamily="18" charset="0"/>
                <a:cs typeface="Times New Roman" panose="02020603050405020304" pitchFamily="18" charset="0"/>
              </a:rPr>
              <a:t>: Ce chirurgien reconnaît l'art dentaire comme une véritable spécialité et propose de nouvelles techniques. Il est également l'un des premiers à envisager l'insensibilisation de la muqueuse buccale avant les interventions douloureuses.</a:t>
            </a:r>
          </a:p>
        </p:txBody>
      </p:sp>
      <p:sp>
        <p:nvSpPr>
          <p:cNvPr id="4" name="Espace réservé du numéro de diapositive 3">
            <a:extLst>
              <a:ext uri="{FF2B5EF4-FFF2-40B4-BE49-F238E27FC236}">
                <a16:creationId xmlns:a16="http://schemas.microsoft.com/office/drawing/2014/main" id="{19CBA41B-3EA6-4025-BAC5-E8C2D1C09EEF}"/>
              </a:ext>
            </a:extLst>
          </p:cNvPr>
          <p:cNvSpPr>
            <a:spLocks noGrp="1"/>
          </p:cNvSpPr>
          <p:nvPr>
            <p:ph type="sldNum" sz="quarter" idx="12"/>
          </p:nvPr>
        </p:nvSpPr>
        <p:spPr/>
        <p:txBody>
          <a:bodyPr/>
          <a:lstStyle/>
          <a:p>
            <a:fld id="{13D4CF50-3D03-4547-833C-FFAC23F9E116}" type="slidenum">
              <a:rPr lang="fr-FR" altLang="fr-FR" smtClean="0"/>
              <a:pPr/>
              <a:t>66</a:t>
            </a:fld>
            <a:endParaRPr lang="fr-FR" altLang="fr-FR"/>
          </a:p>
        </p:txBody>
      </p:sp>
    </p:spTree>
    <p:extLst>
      <p:ext uri="{BB962C8B-B14F-4D97-AF65-F5344CB8AC3E}">
        <p14:creationId xmlns:p14="http://schemas.microsoft.com/office/powerpoint/2010/main" val="243001805"/>
      </p:ext>
    </p:extLst>
  </p:cSld>
  <p:clrMapOvr>
    <a:masterClrMapping/>
  </p:clrMapOvr>
  <p:transition>
    <p:sndAc>
      <p:stSnd>
        <p:snd r:embed="rId2" name="Son enregistré"/>
      </p:stSnd>
    </p:sndAc>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2499C5A-12AB-4449-BAA6-FCC375359399}"/>
              </a:ext>
            </a:extLst>
          </p:cNvPr>
          <p:cNvSpPr>
            <a:spLocks noGrp="1"/>
          </p:cNvSpPr>
          <p:nvPr>
            <p:ph idx="1"/>
          </p:nvPr>
        </p:nvSpPr>
        <p:spPr>
          <a:xfrm>
            <a:off x="0" y="332656"/>
            <a:ext cx="8964488" cy="6388819"/>
          </a:xfrm>
        </p:spPr>
        <p:txBody>
          <a:bodyPr/>
          <a:lstStyle/>
          <a:p>
            <a:r>
              <a:rPr lang="fr-FR" sz="2400" b="1" u="sng" dirty="0">
                <a:latin typeface="Times New Roman" panose="02020603050405020304" pitchFamily="18" charset="0"/>
                <a:cs typeface="Times New Roman" panose="02020603050405020304" pitchFamily="18" charset="0"/>
              </a:rPr>
              <a:t>La médecine dentaire en médecine musulmane</a:t>
            </a:r>
          </a:p>
          <a:p>
            <a:r>
              <a:rPr lang="fr-FR" sz="2400" dirty="0">
                <a:latin typeface="Times New Roman" panose="02020603050405020304" pitchFamily="18" charset="0"/>
                <a:cs typeface="Times New Roman" panose="02020603050405020304" pitchFamily="18" charset="0"/>
              </a:rPr>
              <a:t>L'Islam accorde une grande importance à la propreté et à l'hygiène, et cela inclut la santé bucco-dentaire. Le Prophète Muhammad (que la paix soit sur lui) encourageait l'utilisation du </a:t>
            </a:r>
            <a:r>
              <a:rPr lang="fr-FR" sz="2400" dirty="0" err="1">
                <a:latin typeface="Times New Roman" panose="02020603050405020304" pitchFamily="18" charset="0"/>
                <a:cs typeface="Times New Roman" panose="02020603050405020304" pitchFamily="18" charset="0"/>
              </a:rPr>
              <a:t>Siwak</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Miswak</a:t>
            </a:r>
            <a:r>
              <a:rPr lang="fr-FR" sz="2400" dirty="0">
                <a:latin typeface="Times New Roman" panose="02020603050405020304" pitchFamily="18" charset="0"/>
                <a:cs typeface="Times New Roman" panose="02020603050405020304" pitchFamily="18" charset="0"/>
              </a:rPr>
              <a:t>)</a:t>
            </a:r>
          </a:p>
          <a:p>
            <a:endParaRPr lang="fr-FR" sz="2400" dirty="0">
              <a:latin typeface="Times New Roman" panose="02020603050405020304" pitchFamily="18" charset="0"/>
              <a:cs typeface="Times New Roman" panose="02020603050405020304" pitchFamily="18" charset="0"/>
            </a:endParaRPr>
          </a:p>
          <a:p>
            <a:r>
              <a:rPr lang="fr-FR" sz="2400" dirty="0" err="1">
                <a:latin typeface="Times New Roman" panose="02020603050405020304" pitchFamily="18" charset="0"/>
                <a:cs typeface="Times New Roman" panose="02020603050405020304" pitchFamily="18" charset="0"/>
              </a:rPr>
              <a:t>Abulcasis</a:t>
            </a:r>
            <a:r>
              <a:rPr lang="fr-FR" sz="2400" dirty="0">
                <a:latin typeface="Times New Roman" panose="02020603050405020304" pitchFamily="18" charset="0"/>
                <a:cs typeface="Times New Roman" panose="02020603050405020304" pitchFamily="18" charset="0"/>
              </a:rPr>
              <a:t> (Abu al-Qasim al-</a:t>
            </a:r>
            <a:r>
              <a:rPr lang="fr-FR" sz="2400" dirty="0" err="1">
                <a:latin typeface="Times New Roman" panose="02020603050405020304" pitchFamily="18" charset="0"/>
                <a:cs typeface="Times New Roman" panose="02020603050405020304" pitchFamily="18" charset="0"/>
              </a:rPr>
              <a:t>Zahrawi</a:t>
            </a:r>
            <a:r>
              <a:rPr lang="fr-FR" sz="2400" dirty="0">
                <a:latin typeface="Times New Roman" panose="02020603050405020304" pitchFamily="18" charset="0"/>
                <a:cs typeface="Times New Roman" panose="02020603050405020304" pitchFamily="18" charset="0"/>
              </a:rPr>
              <a:t>) (936-1013 </a:t>
            </a:r>
            <a:r>
              <a:rPr lang="fr-FR" sz="2400" dirty="0" err="1">
                <a:latin typeface="Times New Roman" panose="02020603050405020304" pitchFamily="18" charset="0"/>
                <a:cs typeface="Times New Roman" panose="02020603050405020304" pitchFamily="18" charset="0"/>
              </a:rPr>
              <a:t>ap</a:t>
            </a:r>
            <a:r>
              <a:rPr lang="fr-FR" sz="2400" dirty="0">
                <a:latin typeface="Times New Roman" panose="02020603050405020304" pitchFamily="18" charset="0"/>
                <a:cs typeface="Times New Roman" panose="02020603050405020304" pitchFamily="18" charset="0"/>
              </a:rPr>
              <a:t>. J.-C.) : Considéré comme l'un des plus grands chirurgiens du Moyen Âge, son encyclopédie médicale Al-</a:t>
            </a:r>
            <a:r>
              <a:rPr lang="fr-FR" sz="2400" dirty="0" err="1">
                <a:latin typeface="Times New Roman" panose="02020603050405020304" pitchFamily="18" charset="0"/>
                <a:cs typeface="Times New Roman" panose="02020603050405020304" pitchFamily="18" charset="0"/>
              </a:rPr>
              <a:t>Tasrif</a:t>
            </a:r>
            <a:r>
              <a:rPr lang="fr-FR" sz="2400" dirty="0">
                <a:latin typeface="Times New Roman" panose="02020603050405020304" pitchFamily="18" charset="0"/>
                <a:cs typeface="Times New Roman" panose="02020603050405020304" pitchFamily="18" charset="0"/>
              </a:rPr>
              <a:t> contient des sections détaillées sur la chirurgie dentaire. Il a décrit des techniques d'extraction dentaire, l'utilisation de forceps, la ligature des dents lâches avec du fil d'or, et même la fabrication de prothèses rudimentaires en os animal. Il a également été le premier à décrire la réimplantation intentionnelle de dents.</a:t>
            </a:r>
          </a:p>
          <a:p>
            <a:endParaRPr lang="fr-FR" sz="2400" dirty="0">
              <a:latin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FFCECD1E-36DA-448A-9B68-40BAC75C027D}"/>
              </a:ext>
            </a:extLst>
          </p:cNvPr>
          <p:cNvSpPr>
            <a:spLocks noGrp="1"/>
          </p:cNvSpPr>
          <p:nvPr>
            <p:ph type="sldNum" sz="quarter" idx="12"/>
          </p:nvPr>
        </p:nvSpPr>
        <p:spPr/>
        <p:txBody>
          <a:bodyPr/>
          <a:lstStyle/>
          <a:p>
            <a:fld id="{13D4CF50-3D03-4547-833C-FFAC23F9E116}" type="slidenum">
              <a:rPr lang="fr-FR" altLang="fr-FR" smtClean="0"/>
              <a:pPr/>
              <a:t>67</a:t>
            </a:fld>
            <a:endParaRPr lang="fr-FR" altLang="fr-FR"/>
          </a:p>
        </p:txBody>
      </p:sp>
    </p:spTree>
    <p:extLst>
      <p:ext uri="{BB962C8B-B14F-4D97-AF65-F5344CB8AC3E}">
        <p14:creationId xmlns:p14="http://schemas.microsoft.com/office/powerpoint/2010/main" val="2595485134"/>
      </p:ext>
    </p:extLst>
  </p:cSld>
  <p:clrMapOvr>
    <a:masterClrMapping/>
  </p:clrMapOvr>
  <p:transition>
    <p:sndAc>
      <p:stSnd>
        <p:snd r:embed="rId2" name="Son enregistré"/>
      </p:stSnd>
    </p:sndAc>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2499C5A-12AB-4449-BAA6-FCC375359399}"/>
              </a:ext>
            </a:extLst>
          </p:cNvPr>
          <p:cNvSpPr>
            <a:spLocks noGrp="1"/>
          </p:cNvSpPr>
          <p:nvPr>
            <p:ph idx="1"/>
          </p:nvPr>
        </p:nvSpPr>
        <p:spPr>
          <a:xfrm>
            <a:off x="0" y="332656"/>
            <a:ext cx="8964488" cy="6388819"/>
          </a:xfrm>
        </p:spPr>
        <p:txBody>
          <a:bodyPr/>
          <a:lstStyle/>
          <a:p>
            <a:pPr lvl="0"/>
            <a:r>
              <a:rPr lang="fr-FR" sz="2400" dirty="0">
                <a:solidFill>
                  <a:srgbClr val="000000"/>
                </a:solidFill>
                <a:latin typeface="Times New Roman" panose="02020603050405020304" pitchFamily="18" charset="0"/>
                <a:cs typeface="Times New Roman" panose="02020603050405020304" pitchFamily="18" charset="0"/>
              </a:rPr>
              <a:t>Ibn Sina (Avicenne) (980-1037 </a:t>
            </a:r>
            <a:r>
              <a:rPr lang="fr-FR" sz="2400" dirty="0" err="1">
                <a:solidFill>
                  <a:srgbClr val="000000"/>
                </a:solidFill>
                <a:latin typeface="Times New Roman" panose="02020603050405020304" pitchFamily="18" charset="0"/>
                <a:cs typeface="Times New Roman" panose="02020603050405020304" pitchFamily="18" charset="0"/>
              </a:rPr>
              <a:t>ap</a:t>
            </a:r>
            <a:r>
              <a:rPr lang="fr-FR" sz="2400" dirty="0">
                <a:solidFill>
                  <a:srgbClr val="000000"/>
                </a:solidFill>
                <a:latin typeface="Times New Roman" panose="02020603050405020304" pitchFamily="18" charset="0"/>
                <a:cs typeface="Times New Roman" panose="02020603050405020304" pitchFamily="18" charset="0"/>
              </a:rPr>
              <a:t>. J.-C.) : Son œuvre monumentale, Le Canon de la médecine, bien qu'elle ne soit pas entièrement consacrée à la dentisterie, mentionne des aspects liés aux maladies de la bouche et des dents, et propose des remèdes pour certaines affections.</a:t>
            </a:r>
          </a:p>
          <a:p>
            <a:endParaRPr lang="fr-FR" sz="2400" dirty="0">
              <a:latin typeface="Times New Roman" panose="02020603050405020304" pitchFamily="18" charset="0"/>
              <a:cs typeface="Times New Roman" panose="02020603050405020304" pitchFamily="18" charset="0"/>
            </a:endParaRPr>
          </a:p>
          <a:p>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Ar-</a:t>
            </a:r>
            <a:r>
              <a:rPr lang="fr-FR" sz="2400" dirty="0" err="1">
                <a:latin typeface="Times New Roman" panose="02020603050405020304" pitchFamily="18" charset="0"/>
                <a:cs typeface="Times New Roman" panose="02020603050405020304" pitchFamily="18" charset="0"/>
              </a:rPr>
              <a:t>Razi</a:t>
            </a:r>
            <a:r>
              <a:rPr lang="fr-FR" sz="2400" dirty="0">
                <a:latin typeface="Times New Roman" panose="02020603050405020304" pitchFamily="18" charset="0"/>
                <a:cs typeface="Times New Roman" panose="02020603050405020304" pitchFamily="18" charset="0"/>
              </a:rPr>
              <a:t> (Rhazès) (865-925 </a:t>
            </a:r>
            <a:r>
              <a:rPr lang="fr-FR" sz="2400" dirty="0" err="1">
                <a:latin typeface="Times New Roman" panose="02020603050405020304" pitchFamily="18" charset="0"/>
                <a:cs typeface="Times New Roman" panose="02020603050405020304" pitchFamily="18" charset="0"/>
              </a:rPr>
              <a:t>ap</a:t>
            </a:r>
            <a:r>
              <a:rPr lang="fr-FR" sz="2400" dirty="0">
                <a:latin typeface="Times New Roman" panose="02020603050405020304" pitchFamily="18" charset="0"/>
                <a:cs typeface="Times New Roman" panose="02020603050405020304" pitchFamily="18" charset="0"/>
              </a:rPr>
              <a:t>. J.-C.) : Il a accordé de l'importance à la santé bucco-dentaire et a conseillé de se nettoyer les dents après chaque </a:t>
            </a:r>
            <a:r>
              <a:rPr lang="fr-FR" sz="2400" dirty="0" err="1">
                <a:latin typeface="Times New Roman" panose="02020603050405020304" pitchFamily="18" charset="0"/>
                <a:cs typeface="Times New Roman" panose="02020603050405020304" pitchFamily="18" charset="0"/>
              </a:rPr>
              <a:t>repas.D'autres</a:t>
            </a:r>
            <a:r>
              <a:rPr lang="fr-FR" sz="2400" dirty="0">
                <a:latin typeface="Times New Roman" panose="02020603050405020304" pitchFamily="18" charset="0"/>
                <a:cs typeface="Times New Roman" panose="02020603050405020304" pitchFamily="18" charset="0"/>
              </a:rPr>
              <a:t> savants ont également contribué en décrivant l'anatomie des dents et en proposant des traitements pour diverses affections buccales.</a:t>
            </a:r>
          </a:p>
        </p:txBody>
      </p:sp>
      <p:sp>
        <p:nvSpPr>
          <p:cNvPr id="4" name="Espace réservé du numéro de diapositive 3">
            <a:extLst>
              <a:ext uri="{FF2B5EF4-FFF2-40B4-BE49-F238E27FC236}">
                <a16:creationId xmlns:a16="http://schemas.microsoft.com/office/drawing/2014/main" id="{FFCECD1E-36DA-448A-9B68-40BAC75C02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4CF50-3D03-4547-833C-FFAC23F9E116}" type="slidenum">
              <a:rPr kumimoji="0" lang="fr-FR" altLang="fr-F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r-FR" altLang="fr-F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598964908"/>
      </p:ext>
    </p:extLst>
  </p:cSld>
  <p:clrMapOvr>
    <a:masterClrMapping/>
  </p:clrMapOvr>
  <p:transition>
    <p:sndAc>
      <p:stSnd>
        <p:snd r:embed="rId2" name="Son enregistré"/>
      </p:stSnd>
    </p:sndAc>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92A1004-FD3E-4AD9-BBAE-F15362BF87AC}"/>
              </a:ext>
            </a:extLst>
          </p:cNvPr>
          <p:cNvSpPr>
            <a:spLocks noGrp="1"/>
          </p:cNvSpPr>
          <p:nvPr>
            <p:ph idx="1"/>
          </p:nvPr>
        </p:nvSpPr>
        <p:spPr>
          <a:xfrm>
            <a:off x="179512" y="260648"/>
            <a:ext cx="8856984" cy="6264696"/>
          </a:xfrm>
        </p:spPr>
        <p:txBody>
          <a:bodyPr/>
          <a:lstStyle/>
          <a:p>
            <a:r>
              <a:rPr lang="fr-FR" sz="2400" b="1" dirty="0">
                <a:latin typeface="Times New Roman" panose="02020603050405020304" pitchFamily="18" charset="0"/>
                <a:cs typeface="Times New Roman" panose="02020603050405020304" pitchFamily="18" charset="0"/>
              </a:rPr>
              <a:t>XVIIe et XVIIIe siècles : L'émergence de la dentisterie moderne</a:t>
            </a:r>
          </a:p>
          <a:p>
            <a:endParaRPr lang="fr-FR"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Reconnaissance progressive :</a:t>
            </a:r>
            <a:r>
              <a:rPr lang="fr-FR" sz="2400" dirty="0">
                <a:latin typeface="Times New Roman" panose="02020603050405020304" pitchFamily="18" charset="0"/>
                <a:cs typeface="Times New Roman" panose="02020603050405020304" pitchFamily="18" charset="0"/>
              </a:rPr>
              <a:t> En France, des édits royaux placent les dentistes sous l'autorité du premier chirurgien du Roi. Louis XIV promulgue l'"édit Expert pour les dents", interdisant aux barbiers l'extraction dentaire et reconnaissant un corps de métier de chirurgiens-dentistes.</a:t>
            </a:r>
          </a:p>
          <a:p>
            <a:pPr>
              <a:buFont typeface="Arial" panose="020B0604020202020204" pitchFamily="34" charset="0"/>
              <a:buChar char="•"/>
            </a:pPr>
            <a:endParaRPr lang="fr-FR"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Figures importantes :</a:t>
            </a:r>
            <a:r>
              <a:rPr lang="fr-FR" sz="2400" dirty="0">
                <a:latin typeface="Times New Roman" panose="02020603050405020304" pitchFamily="18" charset="0"/>
                <a:cs typeface="Times New Roman" panose="02020603050405020304" pitchFamily="18" charset="0"/>
              </a:rPr>
              <a:t> Le XVIIIe siècle est une période brillante pour l'odontologie française avec des publications importantes de Pierre Fauchard (considéré comme le "père de la dentisterie moderne"), </a:t>
            </a:r>
            <a:r>
              <a:rPr lang="fr-FR" sz="2400" dirty="0" err="1">
                <a:latin typeface="Times New Roman" panose="02020603050405020304" pitchFamily="18" charset="0"/>
                <a:cs typeface="Times New Roman" panose="02020603050405020304" pitchFamily="18" charset="0"/>
              </a:rPr>
              <a:t>Bunon</a:t>
            </a:r>
            <a:r>
              <a:rPr lang="fr-FR" sz="2400" dirty="0">
                <a:latin typeface="Times New Roman" panose="02020603050405020304" pitchFamily="18" charset="0"/>
                <a:cs typeface="Times New Roman" panose="02020603050405020304" pitchFamily="18" charset="0"/>
              </a:rPr>
              <a:t>, Bourdet et Jourdain. Fauchard décrit notamment différentes maladies buccales et techniques de traitement.</a:t>
            </a:r>
          </a:p>
          <a:p>
            <a:pPr>
              <a:buFont typeface="Arial" panose="020B0604020202020204" pitchFamily="34" charset="0"/>
              <a:buChar char="•"/>
            </a:pPr>
            <a:endParaRPr lang="fr-FR"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Invention de la brosse à dents moderne :</a:t>
            </a:r>
            <a:r>
              <a:rPr lang="fr-FR" sz="2400" dirty="0">
                <a:latin typeface="Times New Roman" panose="02020603050405020304" pitchFamily="18" charset="0"/>
                <a:cs typeface="Times New Roman" panose="02020603050405020304" pitchFamily="18" charset="0"/>
              </a:rPr>
              <a:t> La forme actuelle de la brosse à dents est inventée vers 1700</a:t>
            </a:r>
          </a:p>
          <a:p>
            <a:endParaRPr lang="fr-FR" sz="2400" dirty="0">
              <a:latin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F8CC915C-1D3E-49C8-A1B4-B37DDF6D7982}"/>
              </a:ext>
            </a:extLst>
          </p:cNvPr>
          <p:cNvSpPr>
            <a:spLocks noGrp="1"/>
          </p:cNvSpPr>
          <p:nvPr>
            <p:ph type="sldNum" sz="quarter" idx="12"/>
          </p:nvPr>
        </p:nvSpPr>
        <p:spPr/>
        <p:txBody>
          <a:bodyPr/>
          <a:lstStyle/>
          <a:p>
            <a:fld id="{13D4CF50-3D03-4547-833C-FFAC23F9E116}" type="slidenum">
              <a:rPr lang="fr-FR" altLang="fr-FR" smtClean="0"/>
              <a:pPr/>
              <a:t>69</a:t>
            </a:fld>
            <a:endParaRPr lang="fr-FR" altLang="fr-FR"/>
          </a:p>
        </p:txBody>
      </p:sp>
    </p:spTree>
    <p:extLst>
      <p:ext uri="{BB962C8B-B14F-4D97-AF65-F5344CB8AC3E}">
        <p14:creationId xmlns:p14="http://schemas.microsoft.com/office/powerpoint/2010/main" val="2754388266"/>
      </p:ext>
    </p:extLst>
  </p:cSld>
  <p:clrMapOvr>
    <a:masterClrMapping/>
  </p:clrMapOvr>
  <p:transition>
    <p:sndAc>
      <p:stSnd>
        <p:snd r:embed="rId2" name="Son enregistré"/>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numéro de diapositive 5">
            <a:extLst>
              <a:ext uri="{FF2B5EF4-FFF2-40B4-BE49-F238E27FC236}">
                <a16:creationId xmlns:a16="http://schemas.microsoft.com/office/drawing/2014/main" id="{4708E1A7-67E0-4078-8343-3961EA9A8A3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8BA409-FF68-4C5F-929E-D81C93D3164E}"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7" name="Rectangle 2">
            <a:extLst>
              <a:ext uri="{FF2B5EF4-FFF2-40B4-BE49-F238E27FC236}">
                <a16:creationId xmlns:a16="http://schemas.microsoft.com/office/drawing/2014/main" id="{06D141DA-12D8-4323-8CF7-7427FCB22982}"/>
              </a:ext>
            </a:extLst>
          </p:cNvPr>
          <p:cNvSpPr>
            <a:spLocks noGrp="1" noChangeArrowheads="1"/>
          </p:cNvSpPr>
          <p:nvPr>
            <p:ph type="title"/>
          </p:nvPr>
        </p:nvSpPr>
        <p:spPr>
          <a:xfrm>
            <a:off x="107504" y="86360"/>
            <a:ext cx="8229600" cy="706437"/>
          </a:xfrm>
        </p:spPr>
        <p:txBody>
          <a:bodyPr/>
          <a:lstStyle/>
          <a:p>
            <a:pPr eaLnBrk="1" hangingPunct="1"/>
            <a:r>
              <a:rPr lang="fr-FR" altLang="fr-FR" sz="2800" b="1" u="sng" dirty="0">
                <a:solidFill>
                  <a:srgbClr val="002060"/>
                </a:solidFill>
                <a:latin typeface="Times New Roman" panose="02020603050405020304" pitchFamily="18" charset="0"/>
                <a:cs typeface="Times New Roman" panose="02020603050405020304" pitchFamily="18" charset="0"/>
              </a:rPr>
              <a:t>1/Médecine en Égypte antique</a:t>
            </a:r>
          </a:p>
        </p:txBody>
      </p:sp>
      <p:sp>
        <p:nvSpPr>
          <p:cNvPr id="6148" name="Rectangle 3">
            <a:extLst>
              <a:ext uri="{FF2B5EF4-FFF2-40B4-BE49-F238E27FC236}">
                <a16:creationId xmlns:a16="http://schemas.microsoft.com/office/drawing/2014/main" id="{E26C5C2E-2064-4160-ACAB-8CDBB39F4D7D}"/>
              </a:ext>
            </a:extLst>
          </p:cNvPr>
          <p:cNvSpPr>
            <a:spLocks noGrp="1" noChangeArrowheads="1"/>
          </p:cNvSpPr>
          <p:nvPr>
            <p:ph type="body" idx="1"/>
          </p:nvPr>
        </p:nvSpPr>
        <p:spPr>
          <a:xfrm>
            <a:off x="-41191" y="939800"/>
            <a:ext cx="8964488" cy="5543550"/>
          </a:xfrm>
        </p:spPr>
        <p:txBody>
          <a:bodyPr/>
          <a:lstStyle/>
          <a:p>
            <a:pPr algn="just" eaLnBrk="1" hangingPunct="1">
              <a:lnSpc>
                <a:spcPct val="150000"/>
              </a:lnSpc>
            </a:pPr>
            <a:r>
              <a:rPr lang="fr-FR" altLang="fr-FR" sz="2800" dirty="0">
                <a:latin typeface="Times New Roman" panose="02020603050405020304" pitchFamily="18" charset="0"/>
                <a:cs typeface="Times New Roman" panose="02020603050405020304" pitchFamily="18" charset="0"/>
              </a:rPr>
              <a:t>Plusieurs papyrus médicaux importants ont été découverts, tels que le Papyrus Ebers, le Papyrus Edwin Smith (traité de chirurgie), le Papyrus Hearst et le Papyrus </a:t>
            </a:r>
            <a:r>
              <a:rPr lang="fr-FR" altLang="fr-FR" sz="2800" dirty="0" err="1">
                <a:latin typeface="Times New Roman" panose="02020603050405020304" pitchFamily="18" charset="0"/>
                <a:cs typeface="Times New Roman" panose="02020603050405020304" pitchFamily="18" charset="0"/>
              </a:rPr>
              <a:t>Kahun</a:t>
            </a:r>
            <a:r>
              <a:rPr lang="fr-FR" altLang="fr-FR" sz="2800" dirty="0">
                <a:latin typeface="Times New Roman" panose="02020603050405020304" pitchFamily="18" charset="0"/>
                <a:cs typeface="Times New Roman" panose="02020603050405020304" pitchFamily="18" charset="0"/>
              </a:rPr>
              <a:t> (gynécologie) XXXe siècle av. J.-C. </a:t>
            </a:r>
          </a:p>
          <a:p>
            <a:pPr algn="just" eaLnBrk="1" hangingPunct="1">
              <a:lnSpc>
                <a:spcPct val="150000"/>
              </a:lnSpc>
            </a:pPr>
            <a:r>
              <a:rPr lang="fr-FR" altLang="fr-FR" sz="2800" dirty="0">
                <a:latin typeface="Times New Roman" panose="02020603050405020304" pitchFamily="18" charset="0"/>
                <a:cs typeface="Times New Roman" panose="02020603050405020304" pitchFamily="18" charset="0"/>
              </a:rPr>
              <a:t>Ces documents témoignent d'une connaissance anatomique et physiologique rudimentaire, </a:t>
            </a:r>
          </a:p>
          <a:p>
            <a:pPr marL="0" indent="0" algn="just" eaLnBrk="1" hangingPunct="1">
              <a:lnSpc>
                <a:spcPct val="150000"/>
              </a:lnSpc>
              <a:buNone/>
            </a:pPr>
            <a:r>
              <a:rPr lang="fr-FR" altLang="fr-FR" sz="2800" dirty="0">
                <a:latin typeface="Times New Roman" panose="02020603050405020304" pitchFamily="18" charset="0"/>
                <a:cs typeface="Times New Roman" panose="02020603050405020304" pitchFamily="18" charset="0"/>
              </a:rPr>
              <a:t>ainsi que d'une variété de remèdes</a:t>
            </a:r>
          </a:p>
          <a:p>
            <a:pPr marL="0" indent="0" algn="just" eaLnBrk="1" hangingPunct="1">
              <a:lnSpc>
                <a:spcPct val="150000"/>
              </a:lnSpc>
              <a:buNone/>
            </a:pPr>
            <a:r>
              <a:rPr lang="fr-FR" altLang="fr-FR" sz="2800" dirty="0">
                <a:latin typeface="Times New Roman" panose="02020603050405020304" pitchFamily="18" charset="0"/>
                <a:cs typeface="Times New Roman" panose="02020603050405020304" pitchFamily="18" charset="0"/>
              </a:rPr>
              <a:t> et de procédures.</a:t>
            </a:r>
          </a:p>
        </p:txBody>
      </p:sp>
      <p:pic>
        <p:nvPicPr>
          <p:cNvPr id="2" name="Image 1">
            <a:extLst>
              <a:ext uri="{FF2B5EF4-FFF2-40B4-BE49-F238E27FC236}">
                <a16:creationId xmlns:a16="http://schemas.microsoft.com/office/drawing/2014/main" id="{75D1D53E-7845-408B-9388-B083D5E94DC3}"/>
              </a:ext>
            </a:extLst>
          </p:cNvPr>
          <p:cNvPicPr>
            <a:picLocks noChangeAspect="1"/>
          </p:cNvPicPr>
          <p:nvPr/>
        </p:nvPicPr>
        <p:blipFill>
          <a:blip r:embed="rId4"/>
          <a:stretch>
            <a:fillRect/>
          </a:stretch>
        </p:blipFill>
        <p:spPr>
          <a:xfrm>
            <a:off x="5420912" y="5013176"/>
            <a:ext cx="3627839" cy="1782594"/>
          </a:xfrm>
          <a:prstGeom prst="rect">
            <a:avLst/>
          </a:prstGeom>
        </p:spPr>
      </p:pic>
    </p:spTree>
  </p:cSld>
  <p:clrMapOvr>
    <a:masterClrMapping/>
  </p:clrMapOvr>
  <p:transition>
    <p:sndAc>
      <p:stSnd>
        <p:snd r:embed="rId3" name="Son enregistré"/>
      </p:stSnd>
    </p:sndAc>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92A1004-FD3E-4AD9-BBAE-F15362BF87AC}"/>
              </a:ext>
            </a:extLst>
          </p:cNvPr>
          <p:cNvSpPr>
            <a:spLocks noGrp="1"/>
          </p:cNvSpPr>
          <p:nvPr>
            <p:ph idx="1"/>
          </p:nvPr>
        </p:nvSpPr>
        <p:spPr>
          <a:xfrm>
            <a:off x="179512" y="260648"/>
            <a:ext cx="8856984" cy="6264696"/>
          </a:xfrm>
        </p:spPr>
        <p:txBody>
          <a:bodyPr/>
          <a:lstStyle/>
          <a:p>
            <a:r>
              <a:rPr lang="fr-FR" sz="2400" b="1" dirty="0">
                <a:latin typeface="Times New Roman" panose="02020603050405020304" pitchFamily="18" charset="0"/>
                <a:cs typeface="Times New Roman" panose="02020603050405020304" pitchFamily="18" charset="0"/>
              </a:rPr>
              <a:t>XIXe siècle : Organisation et progrès scientifiques</a:t>
            </a:r>
          </a:p>
          <a:p>
            <a:endParaRPr lang="fr-FR"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Création d'écoles dentaires :</a:t>
            </a:r>
            <a:r>
              <a:rPr lang="fr-FR" sz="2400" dirty="0">
                <a:latin typeface="Times New Roman" panose="02020603050405020304" pitchFamily="18" charset="0"/>
                <a:cs typeface="Times New Roman" panose="02020603050405020304" pitchFamily="18" charset="0"/>
              </a:rPr>
              <a:t> À la fin du XIXe siècle, des écoles dentaires sont créées, notamment l'École dentaire de Paris en 1880 et l'école dentaire de Lyon en 1899.</a:t>
            </a:r>
          </a:p>
          <a:p>
            <a:pPr>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Loi sur la médecine de 1892 :</a:t>
            </a:r>
            <a:r>
              <a:rPr lang="fr-FR" sz="2400" dirty="0">
                <a:latin typeface="Times New Roman" panose="02020603050405020304" pitchFamily="18" charset="0"/>
                <a:cs typeface="Times New Roman" panose="02020603050405020304" pitchFamily="18" charset="0"/>
              </a:rPr>
              <a:t> Cette loi reconnaît officiellement le titre de chirurgien-dentiste.</a:t>
            </a:r>
          </a:p>
          <a:p>
            <a:pPr>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Découvertes importantes :</a:t>
            </a:r>
            <a:r>
              <a:rPr lang="fr-FR" sz="2400" dirty="0">
                <a:latin typeface="Times New Roman" panose="02020603050405020304" pitchFamily="18" charset="0"/>
                <a:cs typeface="Times New Roman" panose="02020603050405020304" pitchFamily="18" charset="0"/>
              </a:rPr>
              <a:t> L'anesthésie fait ses débuts (éther, protoxyde d'azote, chloroforme). La production de dents en porcelaine commence. La digue dentaire est introduite. Le fil dentaire commercialisé apparaît. Les premières radiographies dentaires sont réalisées.</a:t>
            </a:r>
          </a:p>
          <a:p>
            <a:pPr>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Développement de l'orthodontie :</a:t>
            </a:r>
            <a:r>
              <a:rPr lang="fr-FR" sz="2400" dirty="0">
                <a:latin typeface="Times New Roman" panose="02020603050405020304" pitchFamily="18" charset="0"/>
                <a:cs typeface="Times New Roman" panose="02020603050405020304" pitchFamily="18" charset="0"/>
              </a:rPr>
              <a:t> Les bases de l'orthodontie moderne sont posées avec des études sur le redressement des dents et les relations entre les arcades dentaires.</a:t>
            </a:r>
          </a:p>
          <a:p>
            <a:endParaRPr lang="fr-FR" sz="2400" dirty="0">
              <a:latin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F8CC915C-1D3E-49C8-A1B4-B37DDF6D79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4CF50-3D03-4547-833C-FFAC23F9E116}" type="slidenum">
              <a:rPr kumimoji="0" lang="fr-FR" altLang="fr-F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r-FR" altLang="fr-F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729318705"/>
      </p:ext>
    </p:extLst>
  </p:cSld>
  <p:clrMapOvr>
    <a:masterClrMapping/>
  </p:clrMapOvr>
  <p:transition>
    <p:sndAc>
      <p:stSnd>
        <p:snd r:embed="rId2" name="Son enregistré"/>
      </p:stSnd>
    </p:sndAc>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92A1004-FD3E-4AD9-BBAE-F15362BF87AC}"/>
              </a:ext>
            </a:extLst>
          </p:cNvPr>
          <p:cNvSpPr>
            <a:spLocks noGrp="1"/>
          </p:cNvSpPr>
          <p:nvPr>
            <p:ph idx="1"/>
          </p:nvPr>
        </p:nvSpPr>
        <p:spPr>
          <a:xfrm>
            <a:off x="0" y="260648"/>
            <a:ext cx="9036496" cy="6264696"/>
          </a:xfrm>
        </p:spPr>
        <p:txBody>
          <a:bodyPr/>
          <a:lstStyle/>
          <a:p>
            <a:r>
              <a:rPr lang="fr-FR" sz="2400" b="1" dirty="0">
                <a:latin typeface="Times New Roman" panose="02020603050405020304" pitchFamily="18" charset="0"/>
                <a:cs typeface="Times New Roman" panose="02020603050405020304" pitchFamily="18" charset="0"/>
              </a:rPr>
              <a:t>XXe et XXIe siècles : Spécialisation et technologies avancées</a:t>
            </a:r>
          </a:p>
          <a:p>
            <a:endParaRPr lang="fr-FR"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Institutionnalisation de l'enseignement :</a:t>
            </a:r>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Spécialisation :</a:t>
            </a:r>
            <a:r>
              <a:rPr lang="fr-FR" sz="2400" dirty="0">
                <a:latin typeface="Times New Roman" panose="02020603050405020304" pitchFamily="18" charset="0"/>
                <a:cs typeface="Times New Roman" panose="02020603050405020304" pitchFamily="18" charset="0"/>
              </a:rPr>
              <a:t> La dentisterie se diversifie en de nombreuses spécialités telles que l'orthodontie, l'endodontie, la parodontie, la pédodontie, la chirurgie buccale et l'implantologie.</a:t>
            </a:r>
          </a:p>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Avancées technologiques :</a:t>
            </a:r>
            <a:r>
              <a:rPr lang="fr-FR" sz="2400" dirty="0">
                <a:latin typeface="Times New Roman" panose="02020603050405020304" pitchFamily="18" charset="0"/>
                <a:cs typeface="Times New Roman" panose="02020603050405020304" pitchFamily="18" charset="0"/>
              </a:rPr>
              <a:t> Introduction de nouveaux matériaux (composites, céramiques), développement de l'imagerie numérique (radiographie panoramique, </a:t>
            </a:r>
            <a:r>
              <a:rPr lang="fr-FR" sz="2400" dirty="0" err="1">
                <a:latin typeface="Times New Roman" panose="02020603050405020304" pitchFamily="18" charset="0"/>
                <a:cs typeface="Times New Roman" panose="02020603050405020304" pitchFamily="18" charset="0"/>
              </a:rPr>
              <a:t>cone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beam</a:t>
            </a:r>
            <a:r>
              <a:rPr lang="fr-FR" sz="2400" dirty="0">
                <a:latin typeface="Times New Roman" panose="02020603050405020304" pitchFamily="18" charset="0"/>
                <a:cs typeface="Times New Roman" panose="02020603050405020304" pitchFamily="18" charset="0"/>
              </a:rPr>
              <a:t>), utilisation du laser, techniques de CFAO (Conception et Fabrication Assistées par Ordinateur) pour la réalisation de prothèses, développement de l'implantologie moderne.</a:t>
            </a:r>
          </a:p>
          <a:p>
            <a:r>
              <a:rPr lang="fr-FR" sz="2400" dirty="0">
                <a:latin typeface="Times New Roman" panose="02020603050405020304" pitchFamily="18" charset="0"/>
                <a:cs typeface="Times New Roman" panose="02020603050405020304" pitchFamily="18" charset="0"/>
              </a:rPr>
              <a:t>Accent sur la prévention : L'importance de la prévention des maladies bucco-dentaires par l'hygiène, la fluorisation et les contrôles réguliers est de plus en plus reconnue.</a:t>
            </a:r>
          </a:p>
        </p:txBody>
      </p:sp>
      <p:sp>
        <p:nvSpPr>
          <p:cNvPr id="4" name="Espace réservé du numéro de diapositive 3">
            <a:extLst>
              <a:ext uri="{FF2B5EF4-FFF2-40B4-BE49-F238E27FC236}">
                <a16:creationId xmlns:a16="http://schemas.microsoft.com/office/drawing/2014/main" id="{F8CC915C-1D3E-49C8-A1B4-B37DDF6D79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4CF50-3D03-4547-833C-FFAC23F9E116}" type="slidenum">
              <a:rPr kumimoji="0" lang="fr-FR" altLang="fr-FR"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r-FR" altLang="fr-FR"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682423240"/>
      </p:ext>
    </p:extLst>
  </p:cSld>
  <p:clrMapOvr>
    <a:masterClrMapping/>
  </p:clrMapOvr>
  <p:transition>
    <p:sndAc>
      <p:stSnd>
        <p:snd r:embed="rId2" name="Son enregistré"/>
      </p:stSnd>
    </p:sndAc>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2EF39B-4B12-4783-AAFC-B03911FCC0C7}"/>
              </a:ext>
            </a:extLst>
          </p:cNvPr>
          <p:cNvSpPr>
            <a:spLocks noGrp="1"/>
          </p:cNvSpPr>
          <p:nvPr>
            <p:ph type="title"/>
          </p:nvPr>
        </p:nvSpPr>
        <p:spPr>
          <a:xfrm>
            <a:off x="457200" y="105693"/>
            <a:ext cx="8229600" cy="1143000"/>
          </a:xfrm>
        </p:spPr>
        <p:txBody>
          <a:bodyPr/>
          <a:lstStyle/>
          <a:p>
            <a:r>
              <a:rPr lang="fr-FR" b="1" dirty="0"/>
              <a:t>conclusion</a:t>
            </a:r>
          </a:p>
        </p:txBody>
      </p:sp>
      <p:sp>
        <p:nvSpPr>
          <p:cNvPr id="3" name="Espace réservé du contenu 2">
            <a:extLst>
              <a:ext uri="{FF2B5EF4-FFF2-40B4-BE49-F238E27FC236}">
                <a16:creationId xmlns:a16="http://schemas.microsoft.com/office/drawing/2014/main" id="{8F86DF4F-5B48-4EBE-93ED-9E5F24A07228}"/>
              </a:ext>
            </a:extLst>
          </p:cNvPr>
          <p:cNvSpPr>
            <a:spLocks noGrp="1"/>
          </p:cNvSpPr>
          <p:nvPr>
            <p:ph idx="1"/>
          </p:nvPr>
        </p:nvSpPr>
        <p:spPr>
          <a:xfrm>
            <a:off x="179512" y="1600200"/>
            <a:ext cx="8784976" cy="4853136"/>
          </a:xfrm>
        </p:spPr>
        <p:txBody>
          <a:bodyPr/>
          <a:lstStyle/>
          <a:p>
            <a:r>
              <a:rPr lang="fr-FR" sz="2400" dirty="0">
                <a:latin typeface="Times New Roman" panose="02020603050405020304" pitchFamily="18" charset="0"/>
                <a:cs typeface="Times New Roman" panose="02020603050405020304" pitchFamily="18" charset="0"/>
              </a:rPr>
              <a:t>En définitive, l'histoire de la médecine n'est pas seulement un regard sur le passé, mais aussi une source d'enseignements pour l'avenir. </a:t>
            </a:r>
          </a:p>
          <a:p>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Elle nous rappelle la nature cumulative du savoir scientifique, l'importance de la pensée critique et de l'innovation, et la nécessité de continuer à explorer les mystères du corps humain pour améliorer la santé et le bien-être de l'humanité. </a:t>
            </a:r>
          </a:p>
          <a:p>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C'est une histoire en constante évolution, où chaque découverte ouvre la voie à de nouvelles questions et de nouveaux défis.</a:t>
            </a:r>
          </a:p>
        </p:txBody>
      </p:sp>
      <p:sp>
        <p:nvSpPr>
          <p:cNvPr id="4" name="Espace réservé du numéro de diapositive 3">
            <a:extLst>
              <a:ext uri="{FF2B5EF4-FFF2-40B4-BE49-F238E27FC236}">
                <a16:creationId xmlns:a16="http://schemas.microsoft.com/office/drawing/2014/main" id="{C06D3C5D-7EB9-465C-9707-8A4C0CB76D50}"/>
              </a:ext>
            </a:extLst>
          </p:cNvPr>
          <p:cNvSpPr>
            <a:spLocks noGrp="1"/>
          </p:cNvSpPr>
          <p:nvPr>
            <p:ph type="sldNum" sz="quarter" idx="12"/>
          </p:nvPr>
        </p:nvSpPr>
        <p:spPr/>
        <p:txBody>
          <a:bodyPr/>
          <a:lstStyle/>
          <a:p>
            <a:fld id="{13D4CF50-3D03-4547-833C-FFAC23F9E116}" type="slidenum">
              <a:rPr lang="fr-FR" altLang="fr-FR" smtClean="0"/>
              <a:pPr/>
              <a:t>72</a:t>
            </a:fld>
            <a:endParaRPr lang="fr-FR" altLang="fr-FR"/>
          </a:p>
        </p:txBody>
      </p:sp>
    </p:spTree>
    <p:extLst>
      <p:ext uri="{BB962C8B-B14F-4D97-AF65-F5344CB8AC3E}">
        <p14:creationId xmlns:p14="http://schemas.microsoft.com/office/powerpoint/2010/main" val="3103217260"/>
      </p:ext>
    </p:extLst>
  </p:cSld>
  <p:clrMapOvr>
    <a:masterClrMapping/>
  </p:clrMapOvr>
  <p:transition>
    <p:sndAc>
      <p:stSnd>
        <p:snd r:embed="rId2" name="Son enregistré"/>
      </p:stSnd>
    </p:sndAc>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Espace réservé du numéro de diapositive 5">
            <a:extLst>
              <a:ext uri="{FF2B5EF4-FFF2-40B4-BE49-F238E27FC236}">
                <a16:creationId xmlns:a16="http://schemas.microsoft.com/office/drawing/2014/main" id="{62187C63-0B72-49E8-A35E-9B2B676284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7C5E62-6F1F-4AC9-BE51-3ED9062F646B}"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043" name="Rectangle 3">
            <a:extLst>
              <a:ext uri="{FF2B5EF4-FFF2-40B4-BE49-F238E27FC236}">
                <a16:creationId xmlns:a16="http://schemas.microsoft.com/office/drawing/2014/main" id="{E1ECE077-097A-4061-9D46-2E9894A565CF}"/>
              </a:ext>
            </a:extLst>
          </p:cNvPr>
          <p:cNvSpPr>
            <a:spLocks noGrp="1" noChangeArrowheads="1"/>
          </p:cNvSpPr>
          <p:nvPr>
            <p:ph type="body" idx="1"/>
          </p:nvPr>
        </p:nvSpPr>
        <p:spPr>
          <a:xfrm>
            <a:off x="468313" y="1557338"/>
            <a:ext cx="8229600" cy="1252537"/>
          </a:xfrm>
        </p:spPr>
        <p:txBody>
          <a:bodyPr/>
          <a:lstStyle/>
          <a:p>
            <a:pPr algn="ctr" eaLnBrk="1" hangingPunct="1">
              <a:buFontTx/>
              <a:buNone/>
            </a:pPr>
            <a:r>
              <a:rPr lang="fr-FR" altLang="fr-FR" b="1"/>
              <a:t>Merci de votre attention</a:t>
            </a:r>
          </a:p>
        </p:txBody>
      </p:sp>
    </p:spTree>
  </p:cSld>
  <p:clrMapOvr>
    <a:masterClrMapping/>
  </p:clrMapOvr>
  <p:transition>
    <p:sndAc>
      <p:stSnd>
        <p:snd r:embed="rId3" name="Son enregistré"/>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40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p:cTn id="7" dur="500" fill="hold"/>
                                        <p:tgtEl>
                                          <p:spTgt spid="870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7043">
                                            <p:txEl>
                                              <p:pRg st="0" end="0"/>
                                            </p:txEl>
                                          </p:spTgt>
                                        </p:tgtEl>
                                        <p:attrNameLst>
                                          <p:attrName>ppt_h</p:attrName>
                                        </p:attrNameLst>
                                      </p:cBhvr>
                                      <p:tavLst>
                                        <p:tav tm="0">
                                          <p:val>
                                            <p:fltVal val="0"/>
                                          </p:val>
                                        </p:tav>
                                        <p:tav tm="100000">
                                          <p:val>
                                            <p:strVal val="#ppt_h"/>
                                          </p:val>
                                        </p:tav>
                                      </p:tavLst>
                                    </p:anim>
                                  </p:childTnLst>
                                </p:cTn>
                              </p:par>
                              <p:par>
                                <p:cTn id="9" presetID="23" presetClass="exit" presetSubtype="32" fill="hold" grpId="1" nodeType="withEffect">
                                  <p:stCondLst>
                                    <p:cond delay="0"/>
                                  </p:stCondLst>
                                  <p:childTnLst>
                                    <p:anim calcmode="lin" valueType="num">
                                      <p:cBhvr>
                                        <p:cTn id="10" dur="500" fill="hold"/>
                                        <p:tgtEl>
                                          <p:spTgt spid="87043">
                                            <p:txEl>
                                              <p:pRg st="0" end="0"/>
                                            </p:txEl>
                                          </p:spTgt>
                                        </p:tgtEl>
                                        <p:attrNameLst>
                                          <p:attrName>ppt_w</p:attrName>
                                        </p:attrNameLst>
                                      </p:cBhvr>
                                      <p:tavLst>
                                        <p:tav tm="0">
                                          <p:val>
                                            <p:strVal val="ppt_w"/>
                                          </p:val>
                                        </p:tav>
                                        <p:tav tm="100000">
                                          <p:val>
                                            <p:fltVal val="0"/>
                                          </p:val>
                                        </p:tav>
                                      </p:tavLst>
                                    </p:anim>
                                    <p:anim calcmode="lin" valueType="num">
                                      <p:cBhvr>
                                        <p:cTn id="11" dur="500" fill="hold"/>
                                        <p:tgtEl>
                                          <p:spTgt spid="87043">
                                            <p:txEl>
                                              <p:pRg st="0" end="0"/>
                                            </p:txEl>
                                          </p:spTgt>
                                        </p:tgtEl>
                                        <p:attrNameLst>
                                          <p:attrName>ppt_h</p:attrName>
                                        </p:attrNameLst>
                                      </p:cBhvr>
                                      <p:tavLst>
                                        <p:tav tm="0">
                                          <p:val>
                                            <p:strVal val="ppt_h"/>
                                          </p:val>
                                        </p:tav>
                                        <p:tav tm="100000">
                                          <p:val>
                                            <p:fltVal val="0"/>
                                          </p:val>
                                        </p:tav>
                                      </p:tavLst>
                                    </p:anim>
                                    <p:set>
                                      <p:cBhvr>
                                        <p:cTn id="12" dur="1" fill="hold">
                                          <p:stCondLst>
                                            <p:cond delay="499"/>
                                          </p:stCondLst>
                                        </p:cTn>
                                        <p:tgtEl>
                                          <p:spTgt spid="8704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P spid="87043" grpI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9F37311-D3E7-4A92-9E42-D4BC4E0032D4}"/>
              </a:ext>
            </a:extLst>
          </p:cNvPr>
          <p:cNvSpPr>
            <a:spLocks noGrp="1"/>
          </p:cNvSpPr>
          <p:nvPr>
            <p:ph idx="1"/>
          </p:nvPr>
        </p:nvSpPr>
        <p:spPr>
          <a:xfrm>
            <a:off x="107504" y="404664"/>
            <a:ext cx="8856984" cy="6192688"/>
          </a:xfrm>
        </p:spPr>
        <p:txBody>
          <a:bodyPr/>
          <a:lstStyle/>
          <a:p>
            <a:pPr lvl="0" algn="just" eaLnBrk="1" hangingPunct="1">
              <a:lnSpc>
                <a:spcPct val="150000"/>
              </a:lnSpc>
            </a:pPr>
            <a:r>
              <a:rPr lang="fr-FR" altLang="fr-FR" sz="2800" dirty="0">
                <a:solidFill>
                  <a:srgbClr val="000000"/>
                </a:solidFill>
                <a:latin typeface="Times New Roman" panose="02020603050405020304" pitchFamily="18" charset="0"/>
                <a:cs typeface="Times New Roman" panose="02020603050405020304" pitchFamily="18" charset="0"/>
                <a:hlinkClick r:id="rId3" tooltip="Imhotep">
                  <a:extLst>
                    <a:ext uri="{A12FA001-AC4F-418D-AE19-62706E023703}">
                      <ahyp:hlinkClr xmlns:ahyp="http://schemas.microsoft.com/office/drawing/2018/hyperlinkcolor" val="tx"/>
                    </a:ext>
                  </a:extLst>
                </a:hlinkClick>
              </a:rPr>
              <a:t>Imhotep</a:t>
            </a:r>
            <a:r>
              <a:rPr lang="fr-FR" altLang="fr-FR" sz="2800" dirty="0">
                <a:solidFill>
                  <a:srgbClr val="000000"/>
                </a:solidFill>
                <a:latin typeface="Times New Roman" panose="02020603050405020304" pitchFamily="18" charset="0"/>
                <a:cs typeface="Times New Roman" panose="02020603050405020304" pitchFamily="18" charset="0"/>
              </a:rPr>
              <a:t> est parfois considéré comme le fondateur de la médecine en Égypte antique et comme l'auteur originel du </a:t>
            </a:r>
            <a:r>
              <a:rPr lang="fr-FR" altLang="fr-FR" sz="2800" dirty="0">
                <a:solidFill>
                  <a:srgbClr val="000000"/>
                </a:solidFill>
                <a:latin typeface="Times New Roman" panose="02020603050405020304" pitchFamily="18" charset="0"/>
                <a:cs typeface="Times New Roman" panose="02020603050405020304" pitchFamily="18" charset="0"/>
                <a:hlinkClick r:id="rId4" tooltip="Papyrus (papier)">
                  <a:extLst>
                    <a:ext uri="{A12FA001-AC4F-418D-AE19-62706E023703}">
                      <ahyp:hlinkClr xmlns:ahyp="http://schemas.microsoft.com/office/drawing/2018/hyperlinkcolor" val="tx"/>
                    </a:ext>
                  </a:extLst>
                </a:hlinkClick>
              </a:rPr>
              <a:t>papyrus</a:t>
            </a:r>
            <a:r>
              <a:rPr lang="fr-FR" altLang="fr-FR" sz="2800" dirty="0">
                <a:solidFill>
                  <a:srgbClr val="000000"/>
                </a:solidFill>
                <a:latin typeface="Times New Roman" panose="02020603050405020304" pitchFamily="18" charset="0"/>
                <a:cs typeface="Times New Roman" panose="02020603050405020304" pitchFamily="18" charset="0"/>
              </a:rPr>
              <a:t> d’Edwin Smith qui énumère des médicaments, </a:t>
            </a:r>
          </a:p>
          <a:p>
            <a:pPr marL="0" lvl="0" indent="0" algn="just" eaLnBrk="1" hangingPunct="1">
              <a:lnSpc>
                <a:spcPct val="150000"/>
              </a:lnSpc>
              <a:buNone/>
            </a:pPr>
            <a:r>
              <a:rPr lang="fr-FR" altLang="fr-FR" sz="2800" dirty="0">
                <a:solidFill>
                  <a:srgbClr val="000000"/>
                </a:solidFill>
                <a:latin typeface="Times New Roman" panose="02020603050405020304" pitchFamily="18" charset="0"/>
                <a:cs typeface="Times New Roman" panose="02020603050405020304" pitchFamily="18" charset="0"/>
              </a:rPr>
              <a:t>des maladies et des observations </a:t>
            </a:r>
            <a:r>
              <a:rPr lang="fr-FR" altLang="fr-FR" sz="2800" dirty="0">
                <a:solidFill>
                  <a:srgbClr val="000000"/>
                </a:solidFill>
                <a:latin typeface="Times New Roman" panose="02020603050405020304" pitchFamily="18" charset="0"/>
                <a:cs typeface="Times New Roman" panose="02020603050405020304" pitchFamily="18" charset="0"/>
                <a:hlinkClick r:id="rId5" tooltip="Anatomie">
                  <a:extLst>
                    <a:ext uri="{A12FA001-AC4F-418D-AE19-62706E023703}">
                      <ahyp:hlinkClr xmlns:ahyp="http://schemas.microsoft.com/office/drawing/2018/hyperlinkcolor" val="tx"/>
                    </a:ext>
                  </a:extLst>
                </a:hlinkClick>
              </a:rPr>
              <a:t>anatomiques</a:t>
            </a:r>
            <a:r>
              <a:rPr lang="fr-FR" altLang="fr-FR" sz="2800" dirty="0">
                <a:solidFill>
                  <a:srgbClr val="000000"/>
                </a:solidFill>
                <a:latin typeface="Times New Roman" panose="02020603050405020304" pitchFamily="18" charset="0"/>
                <a:cs typeface="Times New Roman" panose="02020603050405020304" pitchFamily="18" charset="0"/>
              </a:rPr>
              <a:t>. </a:t>
            </a:r>
          </a:p>
          <a:p>
            <a:pPr marL="0" lvl="0" indent="0" algn="just" eaLnBrk="1" hangingPunct="1">
              <a:lnSpc>
                <a:spcPct val="150000"/>
              </a:lnSpc>
              <a:buNone/>
            </a:pPr>
            <a:endParaRPr lang="fr-FR" altLang="fr-FR" sz="2800" dirty="0">
              <a:solidFill>
                <a:srgbClr val="000000"/>
              </a:solidFill>
              <a:latin typeface="Times New Roman" panose="02020603050405020304" pitchFamily="18" charset="0"/>
              <a:cs typeface="Times New Roman" panose="02020603050405020304" pitchFamily="18" charset="0"/>
            </a:endParaRPr>
          </a:p>
          <a:p>
            <a:pPr marL="0" lvl="0" indent="0" algn="just" eaLnBrk="1" hangingPunct="1">
              <a:lnSpc>
                <a:spcPct val="150000"/>
              </a:lnSpc>
              <a:buNone/>
            </a:pPr>
            <a:r>
              <a:rPr lang="fr-FR" altLang="fr-FR" sz="2800" dirty="0">
                <a:solidFill>
                  <a:srgbClr val="000000"/>
                </a:solidFill>
                <a:latin typeface="Times New Roman" panose="02020603050405020304" pitchFamily="18" charset="0"/>
                <a:cs typeface="Times New Roman" panose="02020603050405020304" pitchFamily="18" charset="0"/>
              </a:rPr>
              <a:t>Il s’agit d’un ancien manuel de chirurgie presque complètement exempt de références à la magie et qui décrit minutieusement l'examen, le diagnostic, le traitement et le pronostic de nombreuses maladies. </a:t>
            </a:r>
          </a:p>
          <a:p>
            <a:pPr marL="0" lvl="0" indent="0" algn="just" eaLnBrk="1" hangingPunct="1">
              <a:lnSpc>
                <a:spcPct val="150000"/>
              </a:lnSpc>
              <a:buNone/>
            </a:pPr>
            <a:endParaRPr lang="fr-FR" altLang="fr-FR" sz="2800" dirty="0">
              <a:solidFill>
                <a:srgbClr val="000000"/>
              </a:solidFill>
              <a:latin typeface="Times New Roman" panose="02020603050405020304" pitchFamily="18" charset="0"/>
              <a:cs typeface="Times New Roman" panose="02020603050405020304" pitchFamily="18" charset="0"/>
            </a:endParaRPr>
          </a:p>
          <a:p>
            <a:endParaRPr lang="fr-FR" sz="3600" dirty="0"/>
          </a:p>
        </p:txBody>
      </p:sp>
      <p:sp>
        <p:nvSpPr>
          <p:cNvPr id="4" name="Espace réservé du numéro de diapositive 3">
            <a:extLst>
              <a:ext uri="{FF2B5EF4-FFF2-40B4-BE49-F238E27FC236}">
                <a16:creationId xmlns:a16="http://schemas.microsoft.com/office/drawing/2014/main" id="{5D2237BA-CD25-4FE1-8083-7D082B32D43F}"/>
              </a:ext>
            </a:extLst>
          </p:cNvPr>
          <p:cNvSpPr>
            <a:spLocks noGrp="1"/>
          </p:cNvSpPr>
          <p:nvPr>
            <p:ph type="sldNum" sz="quarter" idx="12"/>
          </p:nvPr>
        </p:nvSpPr>
        <p:spPr/>
        <p:txBody>
          <a:bodyPr/>
          <a:lstStyle/>
          <a:p>
            <a:fld id="{13D4CF50-3D03-4547-833C-FFAC23F9E116}" type="slidenum">
              <a:rPr lang="fr-FR" altLang="fr-FR" smtClean="0"/>
              <a:pPr/>
              <a:t>8</a:t>
            </a:fld>
            <a:endParaRPr lang="fr-FR" altLang="fr-FR"/>
          </a:p>
        </p:txBody>
      </p:sp>
    </p:spTree>
    <p:extLst>
      <p:ext uri="{BB962C8B-B14F-4D97-AF65-F5344CB8AC3E}">
        <p14:creationId xmlns:p14="http://schemas.microsoft.com/office/powerpoint/2010/main" val="2104950507"/>
      </p:ext>
    </p:extLst>
  </p:cSld>
  <p:clrMapOvr>
    <a:masterClrMapping/>
  </p:clrMapOvr>
  <p:transition>
    <p:sndAc>
      <p:stSnd>
        <p:snd r:embed="rId2" name="Son enregistré"/>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5">
            <a:extLst>
              <a:ext uri="{FF2B5EF4-FFF2-40B4-BE49-F238E27FC236}">
                <a16:creationId xmlns:a16="http://schemas.microsoft.com/office/drawing/2014/main" id="{C1E3E744-666C-4783-8A94-76FA3268EE3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C96CAE-28C9-4F56-8AB0-C72CD960EB68}" type="slidenum">
              <a:rPr kumimoji="0" lang="fr-FR" altLang="fr-F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95" name="Rectangle 2">
            <a:extLst>
              <a:ext uri="{FF2B5EF4-FFF2-40B4-BE49-F238E27FC236}">
                <a16:creationId xmlns:a16="http://schemas.microsoft.com/office/drawing/2014/main" id="{223CEB71-948A-4FBE-B526-A62FC406E095}"/>
              </a:ext>
            </a:extLst>
          </p:cNvPr>
          <p:cNvSpPr>
            <a:spLocks noGrp="1" noChangeArrowheads="1"/>
          </p:cNvSpPr>
          <p:nvPr>
            <p:ph type="title"/>
          </p:nvPr>
        </p:nvSpPr>
        <p:spPr>
          <a:xfrm>
            <a:off x="457200" y="-30832"/>
            <a:ext cx="8229600" cy="1143000"/>
          </a:xfrm>
        </p:spPr>
        <p:txBody>
          <a:bodyPr/>
          <a:lstStyle/>
          <a:p>
            <a:pPr eaLnBrk="1" hangingPunct="1"/>
            <a:r>
              <a:rPr lang="fr-FR" altLang="fr-FR" sz="3200" b="1" u="sng" dirty="0">
                <a:solidFill>
                  <a:srgbClr val="002060"/>
                </a:solidFill>
                <a:latin typeface="Times New Roman" panose="02020603050405020304" pitchFamily="18" charset="0"/>
                <a:cs typeface="Times New Roman" panose="02020603050405020304" pitchFamily="18" charset="0"/>
              </a:rPr>
              <a:t>3.Médecine en Mésopotamie</a:t>
            </a:r>
            <a:endParaRPr lang="fr-FR" altLang="fr-FR" b="1" u="sng" dirty="0">
              <a:solidFill>
                <a:srgbClr val="002060"/>
              </a:solidFill>
              <a:latin typeface="Times New Roman" panose="02020603050405020304" pitchFamily="18" charset="0"/>
              <a:cs typeface="Times New Roman" panose="02020603050405020304" pitchFamily="18" charset="0"/>
            </a:endParaRPr>
          </a:p>
        </p:txBody>
      </p:sp>
      <p:sp>
        <p:nvSpPr>
          <p:cNvPr id="8196" name="Rectangle 3">
            <a:extLst>
              <a:ext uri="{FF2B5EF4-FFF2-40B4-BE49-F238E27FC236}">
                <a16:creationId xmlns:a16="http://schemas.microsoft.com/office/drawing/2014/main" id="{68957B6C-7784-428E-9469-9D6E8B5084D2}"/>
              </a:ext>
            </a:extLst>
          </p:cNvPr>
          <p:cNvSpPr>
            <a:spLocks noGrp="1" noChangeArrowheads="1"/>
          </p:cNvSpPr>
          <p:nvPr>
            <p:ph type="body" idx="1"/>
          </p:nvPr>
        </p:nvSpPr>
        <p:spPr>
          <a:xfrm>
            <a:off x="0" y="1125538"/>
            <a:ext cx="9144000" cy="5445125"/>
          </a:xfrm>
        </p:spPr>
        <p:txBody>
          <a:bodyPr/>
          <a:lstStyle/>
          <a:p>
            <a:pPr algn="just" eaLnBrk="1" hangingPunct="1">
              <a:lnSpc>
                <a:spcPct val="150000"/>
              </a:lnSpc>
              <a:buFont typeface="Wingdings" panose="05000000000000000000" pitchFamily="2" charset="2"/>
              <a:buChar char="§"/>
            </a:pPr>
            <a:r>
              <a:rPr lang="fr-FR" altLang="fr-FR" sz="2800" dirty="0">
                <a:latin typeface="Times New Roman" panose="02020603050405020304" pitchFamily="18" charset="0"/>
                <a:cs typeface="Times New Roman" panose="02020603050405020304" pitchFamily="18" charset="0"/>
              </a:rPr>
              <a:t>Les plus anciens textes </a:t>
            </a:r>
            <a:r>
              <a:rPr lang="fr-FR" altLang="fr-FR" sz="2800" dirty="0">
                <a:latin typeface="Times New Roman" panose="02020603050405020304" pitchFamily="18" charset="0"/>
                <a:cs typeface="Times New Roman" panose="02020603050405020304" pitchFamily="18" charset="0"/>
                <a:hlinkClick r:id="rId4" tooltip="Babylone (royaume)">
                  <a:extLst>
                    <a:ext uri="{A12FA001-AC4F-418D-AE19-62706E023703}">
                      <ahyp:hlinkClr xmlns:ahyp="http://schemas.microsoft.com/office/drawing/2018/hyperlinkcolor" val="tx"/>
                    </a:ext>
                  </a:extLst>
                </a:hlinkClick>
              </a:rPr>
              <a:t>Babyloniens</a:t>
            </a:r>
            <a:r>
              <a:rPr lang="fr-FR" altLang="fr-FR" sz="2800" dirty="0">
                <a:latin typeface="Times New Roman" panose="02020603050405020304" pitchFamily="18" charset="0"/>
                <a:cs typeface="Times New Roman" panose="02020603050405020304" pitchFamily="18" charset="0"/>
              </a:rPr>
              <a:t>  sur la </a:t>
            </a:r>
            <a:r>
              <a:rPr lang="fr-FR" altLang="fr-FR" sz="2800" dirty="0">
                <a:latin typeface="Times New Roman" panose="02020603050405020304" pitchFamily="18" charset="0"/>
                <a:cs typeface="Times New Roman" panose="02020603050405020304" pitchFamily="18" charset="0"/>
                <a:hlinkClick r:id="rId5" tooltip="Médecine">
                  <a:extLst>
                    <a:ext uri="{A12FA001-AC4F-418D-AE19-62706E023703}">
                      <ahyp:hlinkClr xmlns:ahyp="http://schemas.microsoft.com/office/drawing/2018/hyperlinkcolor" val="tx"/>
                    </a:ext>
                  </a:extLst>
                </a:hlinkClick>
              </a:rPr>
              <a:t>médecine</a:t>
            </a:r>
            <a:r>
              <a:rPr lang="fr-FR" altLang="fr-FR" sz="2800" dirty="0">
                <a:latin typeface="Times New Roman" panose="02020603050405020304" pitchFamily="18" charset="0"/>
                <a:cs typeface="Times New Roman" panose="02020603050405020304" pitchFamily="18" charset="0"/>
              </a:rPr>
              <a:t> remontent à l’époque de l’ancien empire babylonien dans la première moitié du </a:t>
            </a:r>
            <a:r>
              <a:rPr lang="fr-FR" altLang="fr-FR" sz="2800" dirty="0">
                <a:latin typeface="Times New Roman" panose="02020603050405020304" pitchFamily="18" charset="0"/>
                <a:cs typeface="Times New Roman" panose="02020603050405020304" pitchFamily="18" charset="0"/>
                <a:hlinkClick r:id="rId6" tooltip="IIe millénaire av. J.-C.">
                  <a:extLst>
                    <a:ext uri="{A12FA001-AC4F-418D-AE19-62706E023703}">
                      <ahyp:hlinkClr xmlns:ahyp="http://schemas.microsoft.com/office/drawing/2018/hyperlinkcolor" val="tx"/>
                    </a:ext>
                  </a:extLst>
                </a:hlinkClick>
              </a:rPr>
              <a:t>IIe millénaire av. J.-C.</a:t>
            </a:r>
            <a:endParaRPr lang="fr-FR" altLang="fr-FR" sz="2800" dirty="0">
              <a:latin typeface="Times New Roman" panose="02020603050405020304" pitchFamily="18" charset="0"/>
              <a:cs typeface="Times New Roman" panose="02020603050405020304" pitchFamily="18" charset="0"/>
            </a:endParaRPr>
          </a:p>
          <a:p>
            <a:pPr algn="just" eaLnBrk="1" hangingPunct="1">
              <a:lnSpc>
                <a:spcPct val="150000"/>
              </a:lnSpc>
              <a:buFont typeface="Wingdings" panose="05000000000000000000" pitchFamily="2" charset="2"/>
              <a:buChar char="§"/>
            </a:pPr>
            <a:r>
              <a:rPr lang="fr-FR" altLang="fr-FR" sz="2800" dirty="0">
                <a:latin typeface="Times New Roman" panose="02020603050405020304" pitchFamily="18" charset="0"/>
                <a:cs typeface="Times New Roman" panose="02020603050405020304" pitchFamily="18" charset="0"/>
              </a:rPr>
              <a:t> Cependant, le texte babylonien le plus complet dans le domaine de la médecine est le Manuel de diagnostic écrit par </a:t>
            </a:r>
            <a:r>
              <a:rPr lang="fr-FR" altLang="fr-FR" sz="2800" dirty="0" err="1">
                <a:latin typeface="Times New Roman" panose="02020603050405020304" pitchFamily="18" charset="0"/>
                <a:cs typeface="Times New Roman" panose="02020603050405020304" pitchFamily="18" charset="0"/>
              </a:rPr>
              <a:t>Esagil-kin-apli</a:t>
            </a:r>
            <a:r>
              <a:rPr lang="fr-FR" altLang="fr-FR" sz="2800" dirty="0">
                <a:latin typeface="Times New Roman" panose="02020603050405020304" pitchFamily="18" charset="0"/>
                <a:cs typeface="Times New Roman" panose="02020603050405020304" pitchFamily="18" charset="0"/>
              </a:rPr>
              <a:t> le médecin de </a:t>
            </a:r>
            <a:r>
              <a:rPr lang="fr-FR" altLang="fr-FR" sz="2800" dirty="0" err="1">
                <a:latin typeface="Times New Roman" panose="02020603050405020304" pitchFamily="18" charset="0"/>
                <a:cs typeface="Times New Roman" panose="02020603050405020304" pitchFamily="18" charset="0"/>
                <a:hlinkClick r:id="rId7" tooltip="Borsippa">
                  <a:extLst>
                    <a:ext uri="{A12FA001-AC4F-418D-AE19-62706E023703}">
                      <ahyp:hlinkClr xmlns:ahyp="http://schemas.microsoft.com/office/drawing/2018/hyperlinkcolor" val="tx"/>
                    </a:ext>
                  </a:extLst>
                </a:hlinkClick>
              </a:rPr>
              <a:t>Borsippa</a:t>
            </a:r>
            <a:r>
              <a:rPr lang="fr-FR" altLang="fr-FR" sz="2800" dirty="0">
                <a:latin typeface="Times New Roman" panose="02020603050405020304" pitchFamily="18" charset="0"/>
                <a:cs typeface="Times New Roman" panose="02020603050405020304" pitchFamily="18" charset="0"/>
              </a:rPr>
              <a:t>, (1069-1046 avant JC).</a:t>
            </a:r>
          </a:p>
        </p:txBody>
      </p:sp>
      <p:pic>
        <p:nvPicPr>
          <p:cNvPr id="2" name="Image 1">
            <a:extLst>
              <a:ext uri="{FF2B5EF4-FFF2-40B4-BE49-F238E27FC236}">
                <a16:creationId xmlns:a16="http://schemas.microsoft.com/office/drawing/2014/main" id="{3BF3C267-2D60-4CA2-83EC-29FEB93C3831}"/>
              </a:ext>
            </a:extLst>
          </p:cNvPr>
          <p:cNvPicPr>
            <a:picLocks noChangeAspect="1"/>
          </p:cNvPicPr>
          <p:nvPr/>
        </p:nvPicPr>
        <p:blipFill>
          <a:blip r:embed="rId8"/>
          <a:stretch>
            <a:fillRect/>
          </a:stretch>
        </p:blipFill>
        <p:spPr>
          <a:xfrm>
            <a:off x="5476443" y="5610225"/>
            <a:ext cx="3667125" cy="1247775"/>
          </a:xfrm>
          <a:prstGeom prst="rect">
            <a:avLst/>
          </a:prstGeom>
        </p:spPr>
      </p:pic>
    </p:spTree>
  </p:cSld>
  <p:clrMapOvr>
    <a:masterClrMapping/>
  </p:clrMapOvr>
  <p:transition>
    <p:sndAc>
      <p:stSnd>
        <p:snd r:embed="rId3" name="Son enregistré"/>
      </p:stSnd>
    </p:sndAc>
  </p:transition>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èle par défaut">
  <a:themeElements>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odèle par défaut">
      <a:majorFont>
        <a:latin typeface="Arial"/>
        <a:ea typeface=""/>
        <a:cs typeface="Arial"/>
      </a:majorFont>
      <a:minorFont>
        <a:latin typeface="Arial"/>
        <a:ea typeface=""/>
        <a:cs typeface="Arial"/>
      </a:minorFont>
    </a:fontScheme>
    <a:fmtScheme name="Capitaux">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2588</TotalTime>
  <Words>6246</Words>
  <Application>Microsoft Office PowerPoint</Application>
  <PresentationFormat>Affichage à l'écran (4:3)</PresentationFormat>
  <Paragraphs>528</Paragraphs>
  <Slides>73</Slides>
  <Notes>35</Notes>
  <HiddenSlides>0</HiddenSlides>
  <MMClips>5</MMClips>
  <ScaleCrop>false</ScaleCrop>
  <HeadingPairs>
    <vt:vector size="6" baseType="variant">
      <vt:variant>
        <vt:lpstr>Polices utilisées</vt:lpstr>
      </vt:variant>
      <vt:variant>
        <vt:i4>5</vt:i4>
      </vt:variant>
      <vt:variant>
        <vt:lpstr>Thème</vt:lpstr>
      </vt:variant>
      <vt:variant>
        <vt:i4>3</vt:i4>
      </vt:variant>
      <vt:variant>
        <vt:lpstr>Titres des diapositives</vt:lpstr>
      </vt:variant>
      <vt:variant>
        <vt:i4>73</vt:i4>
      </vt:variant>
    </vt:vector>
  </HeadingPairs>
  <TitlesOfParts>
    <vt:vector size="81" baseType="lpstr">
      <vt:lpstr>Arial</vt:lpstr>
      <vt:lpstr>Calibri</vt:lpstr>
      <vt:lpstr>Calibri Light</vt:lpstr>
      <vt:lpstr>Times New Roman</vt:lpstr>
      <vt:lpstr>Wingdings</vt:lpstr>
      <vt:lpstr>Thème Office</vt:lpstr>
      <vt:lpstr>Office Theme</vt:lpstr>
      <vt:lpstr>Modèle par défaut</vt:lpstr>
      <vt:lpstr>Histoire et philosophie des Sciences, de la Médecine,  de la Santé et des Soins</vt:lpstr>
      <vt:lpstr>Introduction</vt:lpstr>
      <vt:lpstr> </vt:lpstr>
      <vt:lpstr>Présentation PowerPoint</vt:lpstr>
      <vt:lpstr>Présentation PowerPoint</vt:lpstr>
      <vt:lpstr>1-La médecine antique</vt:lpstr>
      <vt:lpstr>1/Médecine en Égypte antique</vt:lpstr>
      <vt:lpstr>Présentation PowerPoint</vt:lpstr>
      <vt:lpstr>3.Médecine en Mésopotamie</vt:lpstr>
      <vt:lpstr>Présentation PowerPoint</vt:lpstr>
      <vt:lpstr>4.La Grèce antique:</vt:lpstr>
      <vt:lpstr>Présentation PowerPoint</vt:lpstr>
      <vt:lpstr>Présentation PowerPoint</vt:lpstr>
      <vt:lpstr>Exemple sur la médecine dentaire</vt:lpstr>
      <vt:lpstr>5- La Chine</vt:lpstr>
      <vt:lpstr>6- l’Inde antique </vt:lpstr>
      <vt:lpstr>7- L’ Amérique</vt:lpstr>
      <vt:lpstr>8-L'Empire romain</vt:lpstr>
      <vt:lpstr>Présentation PowerPoint</vt:lpstr>
      <vt:lpstr>Présentation PowerPoint</vt:lpstr>
      <vt:lpstr>Présentation PowerPoint</vt:lpstr>
      <vt:lpstr> 9-En Europe occidentale au moyen âge  (L’époque Islamique )</vt:lpstr>
      <vt:lpstr>10.La Médecine Arabo-Musulmane </vt:lpstr>
      <vt:lpstr>Présentation PowerPoint</vt:lpstr>
      <vt:lpstr>Présentation PowerPoint</vt:lpstr>
      <vt:lpstr>Présentation PowerPoint</vt:lpstr>
      <vt:lpstr>Présentation PowerPoint</vt:lpstr>
      <vt:lpstr>Figures Médicales Clés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Un manuscrit arabe, intitulé Anatomie de l'œil, écrit par al-Mutadibih.</vt:lpstr>
      <vt:lpstr>Présentation PowerPoint</vt:lpstr>
      <vt:lpstr>11-La médecine de la Renaissance européenne</vt:lpstr>
      <vt:lpstr>Présentation PowerPoint</vt:lpstr>
      <vt:lpstr>Présentation PowerPoint</vt:lpstr>
      <vt:lpstr>Figures importantes</vt:lpstr>
      <vt:lpstr>Présentation PowerPoint</vt:lpstr>
      <vt:lpstr>Présentation PowerPoint</vt:lpstr>
      <vt:lpstr>Leçon d'anatomie du docteur Tulp par Rembrandt, 1632. </vt:lpstr>
      <vt:lpstr>Présentation PowerPoint</vt:lpstr>
      <vt:lpstr>Présentation PowerPoint</vt:lpstr>
      <vt:lpstr>Présentation PowerPoint</vt:lpstr>
      <vt:lpstr>Présentation PowerPoint</vt:lpstr>
      <vt:lpstr>Présentation PowerPoint</vt:lpstr>
      <vt:lpstr>Présentation PowerPoint</vt:lpstr>
      <vt:lpstr>12.Médecine moderne</vt:lpstr>
      <vt:lpstr>Présentation PowerPoint</vt:lpstr>
      <vt:lpstr>Présentation PowerPoint</vt:lpstr>
      <vt:lpstr>Présentation PowerPoint</vt:lpstr>
      <vt:lpstr>Présentation PowerPoint</vt:lpstr>
      <vt:lpstr>Médecine traditionnelle</vt:lpstr>
      <vt:lpstr>13-LA MÉDECINE DU XXI SIÈCLE : LES DÉFIS</vt:lpstr>
      <vt:lpstr>Présentation PowerPoint</vt:lpstr>
      <vt:lpstr>Présentation PowerPoint</vt:lpstr>
      <vt:lpstr> </vt:lpstr>
      <vt:lpstr>L'histoire de la médecine dentaire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Théorie de l’estimation  Précision, Intervalle de confiance</dc:title>
  <dc:creator>User</dc:creator>
  <cp:lastModifiedBy>User</cp:lastModifiedBy>
  <cp:revision>94</cp:revision>
  <dcterms:modified xsi:type="dcterms:W3CDTF">2025-04-18T17:05:00Z</dcterms:modified>
</cp:coreProperties>
</file>