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4"/>
  </p:notesMasterIdLst>
  <p:sldIdLst>
    <p:sldId id="256" r:id="rId3"/>
    <p:sldId id="352" r:id="rId4"/>
    <p:sldId id="374" r:id="rId5"/>
    <p:sldId id="353" r:id="rId6"/>
    <p:sldId id="354" r:id="rId7"/>
    <p:sldId id="355" r:id="rId8"/>
    <p:sldId id="356" r:id="rId9"/>
    <p:sldId id="362" r:id="rId10"/>
    <p:sldId id="364" r:id="rId11"/>
    <p:sldId id="359" r:id="rId12"/>
    <p:sldId id="357" r:id="rId13"/>
    <p:sldId id="360" r:id="rId14"/>
    <p:sldId id="361" r:id="rId15"/>
    <p:sldId id="366" r:id="rId16"/>
    <p:sldId id="369" r:id="rId17"/>
    <p:sldId id="370" r:id="rId18"/>
    <p:sldId id="371" r:id="rId19"/>
    <p:sldId id="372" r:id="rId20"/>
    <p:sldId id="373" r:id="rId21"/>
    <p:sldId id="375" r:id="rId22"/>
    <p:sldId id="376" r:id="rId23"/>
    <p:sldId id="377" r:id="rId24"/>
    <p:sldId id="378" r:id="rId25"/>
    <p:sldId id="379" r:id="rId26"/>
    <p:sldId id="363" r:id="rId27"/>
    <p:sldId id="380" r:id="rId28"/>
    <p:sldId id="381" r:id="rId29"/>
    <p:sldId id="394" r:id="rId30"/>
    <p:sldId id="383" r:id="rId31"/>
    <p:sldId id="384" r:id="rId32"/>
    <p:sldId id="400" r:id="rId33"/>
    <p:sldId id="403" r:id="rId34"/>
    <p:sldId id="385" r:id="rId35"/>
    <p:sldId id="386" r:id="rId36"/>
    <p:sldId id="393" r:id="rId37"/>
    <p:sldId id="387" r:id="rId38"/>
    <p:sldId id="388" r:id="rId39"/>
    <p:sldId id="389" r:id="rId40"/>
    <p:sldId id="402" r:id="rId41"/>
    <p:sldId id="390" r:id="rId42"/>
    <p:sldId id="391" r:id="rId43"/>
    <p:sldId id="392" r:id="rId44"/>
    <p:sldId id="395" r:id="rId45"/>
    <p:sldId id="396" r:id="rId46"/>
    <p:sldId id="397" r:id="rId47"/>
    <p:sldId id="398"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20" r:id="rId61"/>
    <p:sldId id="416" r:id="rId62"/>
    <p:sldId id="417" r:id="rId63"/>
    <p:sldId id="418" r:id="rId64"/>
    <p:sldId id="419" r:id="rId65"/>
    <p:sldId id="421" r:id="rId66"/>
    <p:sldId id="422" r:id="rId67"/>
    <p:sldId id="423" r:id="rId68"/>
    <p:sldId id="424" r:id="rId69"/>
    <p:sldId id="425" r:id="rId70"/>
    <p:sldId id="426" r:id="rId71"/>
    <p:sldId id="427" r:id="rId72"/>
    <p:sldId id="428" r:id="rId73"/>
    <p:sldId id="433" r:id="rId74"/>
    <p:sldId id="429" r:id="rId75"/>
    <p:sldId id="430" r:id="rId76"/>
    <p:sldId id="431" r:id="rId77"/>
    <p:sldId id="434" r:id="rId78"/>
    <p:sldId id="432" r:id="rId79"/>
    <p:sldId id="435" r:id="rId80"/>
    <p:sldId id="447" r:id="rId81"/>
    <p:sldId id="448" r:id="rId82"/>
    <p:sldId id="449" r:id="rId83"/>
    <p:sldId id="450" r:id="rId84"/>
    <p:sldId id="451" r:id="rId85"/>
    <p:sldId id="436" r:id="rId86"/>
    <p:sldId id="437" r:id="rId87"/>
    <p:sldId id="438" r:id="rId88"/>
    <p:sldId id="439" r:id="rId89"/>
    <p:sldId id="444" r:id="rId90"/>
    <p:sldId id="440" r:id="rId91"/>
    <p:sldId id="441" r:id="rId92"/>
    <p:sldId id="442" r:id="rId93"/>
    <p:sldId id="443" r:id="rId94"/>
    <p:sldId id="445" r:id="rId95"/>
    <p:sldId id="446" r:id="rId96"/>
    <p:sldId id="452" r:id="rId97"/>
    <p:sldId id="456" r:id="rId98"/>
    <p:sldId id="457" r:id="rId99"/>
    <p:sldId id="464" r:id="rId100"/>
    <p:sldId id="465" r:id="rId101"/>
    <p:sldId id="466" r:id="rId102"/>
    <p:sldId id="467" r:id="rId103"/>
    <p:sldId id="478" r:id="rId104"/>
    <p:sldId id="468" r:id="rId105"/>
    <p:sldId id="469" r:id="rId106"/>
    <p:sldId id="470" r:id="rId107"/>
    <p:sldId id="471" r:id="rId108"/>
    <p:sldId id="472" r:id="rId109"/>
    <p:sldId id="458" r:id="rId110"/>
    <p:sldId id="459" r:id="rId111"/>
    <p:sldId id="460" r:id="rId112"/>
    <p:sldId id="461" r:id="rId1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887F7-60FE-4BDB-9F48-962EDD0C7276}" type="datetimeFigureOut">
              <a:rPr lang="fr-FR" smtClean="0"/>
              <a:t>06/05/2024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AAAB-ED94-42D4-9B8F-284EE9211F00}" type="slidenum">
              <a:rPr lang="fr-FR" smtClean="0"/>
              <a:t>‹#›</a:t>
            </a:fld>
            <a:endParaRPr lang="fr-FR"/>
          </a:p>
        </p:txBody>
      </p:sp>
    </p:spTree>
    <p:extLst>
      <p:ext uri="{BB962C8B-B14F-4D97-AF65-F5344CB8AC3E}">
        <p14:creationId xmlns:p14="http://schemas.microsoft.com/office/powerpoint/2010/main" val="395318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E7E59-E97F-4C2A-87D6-449C2B27D34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CEE70-8AE1-491A-88C4-B8DBC2B4D2F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9801-D732-1657-8404-950CFB0BA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9F110BF-7BDF-8D6D-0336-9607DD5A6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D0039C8-F322-80E9-DBA8-4209ECBCBA88}"/>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EF79268A-6C6D-B247-1F31-ADD32BA7BF8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1F46930-74E8-FA59-F8F4-0C61C611E6CF}"/>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72125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3408-BD9A-81C2-9BBA-35D23ADCC84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03E6EE7-84FC-1BD3-9A48-11EC6B17E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5DAF9F2-DF5E-3F76-D267-38F754669550}"/>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F09977A9-D97B-551B-2E30-00910A0E34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CE27C35-A718-BA3E-F94D-87DC076FBE0D}"/>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340849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18EDA-96BF-F780-F0A4-FD72953975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D621428-CD98-E2B0-2AD8-62D0331E7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602E82F-0502-826A-0EE7-E6024B58EC45}"/>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F5C5DC79-7E32-8E88-3D6F-473CFB70DC3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6C208C8-5EED-6C62-5F8B-18C4E66C19F5}"/>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937648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62591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16924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393279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167183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194385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8273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565192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304953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4E1F-543D-15DE-F4A3-C85107EA2B6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0E51A970-C59F-5014-F011-E996FF6A7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C487E24-861D-B015-BECD-6E23B3A3C125}"/>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FD0FA45F-6D2C-FC5D-E973-49B140F8CC6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B6C60B6-99F0-1B94-A116-637D78C68ECE}"/>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4248741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1678630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2422076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420287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C4BB-70A8-C208-4779-B2AF4D6CE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8C4132C9-95CB-B850-AFDE-8E38411B5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BF28C-603A-031D-38F9-943E86FE8F6F}"/>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CC365A74-813F-997D-9177-7461DE0DB3E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AC80EB8-88B3-4A09-B61A-C9737781627A}"/>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416529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2821-F816-869F-CD52-C0A99E64803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0FC3D5C-6CC4-A878-FC77-4FAC7E4E3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D194FC2-E791-771C-CA50-5876A3662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9BD6081-5CCD-298C-2151-CB9A9B822186}"/>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6" name="Footer Placeholder 5">
            <a:extLst>
              <a:ext uri="{FF2B5EF4-FFF2-40B4-BE49-F238E27FC236}">
                <a16:creationId xmlns:a16="http://schemas.microsoft.com/office/drawing/2014/main" id="{AEE3D5A6-3046-F427-D5AE-BCDCEC416B2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2513B84-6C05-A365-CF0D-702F5FE83A84}"/>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227423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A970-C3AF-DDBB-FF68-8414BF6E90D8}"/>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5CE68D4-6BDD-DD52-EC4A-24679BE59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46D69-E4A9-6607-7A56-F06297B49E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C9064BF-E41F-405F-50D1-C46A1685D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E5DE4-F6C4-77C8-E169-CE154BA68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A98BE28-1290-179F-59A7-5D81AB031872}"/>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8" name="Footer Placeholder 7">
            <a:extLst>
              <a:ext uri="{FF2B5EF4-FFF2-40B4-BE49-F238E27FC236}">
                <a16:creationId xmlns:a16="http://schemas.microsoft.com/office/drawing/2014/main" id="{CC4B902A-81E8-D08E-79EC-F30247DA8FD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87D707B-0774-9751-EDC0-8FB85B6AB002}"/>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41916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FA3C-005F-722D-F3E0-2546D70AAD7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DE80342-EE23-14E2-22EF-DA7B27594568}"/>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4" name="Footer Placeholder 3">
            <a:extLst>
              <a:ext uri="{FF2B5EF4-FFF2-40B4-BE49-F238E27FC236}">
                <a16:creationId xmlns:a16="http://schemas.microsoft.com/office/drawing/2014/main" id="{6C9A0403-B194-7BA5-8F2C-186BF8A8BFD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9FD3EF3-A80E-393F-F7C3-6C9E12D3CF74}"/>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139368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5BEBB-9094-44F8-70A5-35074141CFE1}"/>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3" name="Footer Placeholder 2">
            <a:extLst>
              <a:ext uri="{FF2B5EF4-FFF2-40B4-BE49-F238E27FC236}">
                <a16:creationId xmlns:a16="http://schemas.microsoft.com/office/drawing/2014/main" id="{BE40AE49-5119-EA1C-377B-969C667E2D8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B7108DA-5FF9-C343-FD9C-494CEB1FA987}"/>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31188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CD42-264A-F0CE-7B82-673586B98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B8E979D-FBCB-F480-CD72-9468AD259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7E0727DA-99EB-5128-AA94-6CDF8A3AD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D32D0-6EBE-E9EC-F077-778C88559720}"/>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6" name="Footer Placeholder 5">
            <a:extLst>
              <a:ext uri="{FF2B5EF4-FFF2-40B4-BE49-F238E27FC236}">
                <a16:creationId xmlns:a16="http://schemas.microsoft.com/office/drawing/2014/main" id="{35FE445E-EE1C-057A-8B77-A75EFCBB6C0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00EFB0B-7130-7F90-3836-6DF791A6E88F}"/>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328457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DDB2-F1D0-D819-0C67-399085D3B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519189E3-19BB-B66A-1C48-08B3C1EF3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4724731-EA8C-B4E8-BD97-81547AAFF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EACD1-6536-F000-F126-47115FEF586D}"/>
              </a:ext>
            </a:extLst>
          </p:cNvPr>
          <p:cNvSpPr>
            <a:spLocks noGrp="1"/>
          </p:cNvSpPr>
          <p:nvPr>
            <p:ph type="dt" sz="half" idx="10"/>
          </p:nvPr>
        </p:nvSpPr>
        <p:spPr/>
        <p:txBody>
          <a:bodyPr/>
          <a:lstStyle/>
          <a:p>
            <a:fld id="{3D914C96-51D7-4DF9-A359-DDD022E40A9B}" type="datetimeFigureOut">
              <a:rPr lang="fr-FR" smtClean="0"/>
              <a:t>06/05/2024</a:t>
            </a:fld>
            <a:endParaRPr lang="fr-FR"/>
          </a:p>
        </p:txBody>
      </p:sp>
      <p:sp>
        <p:nvSpPr>
          <p:cNvPr id="6" name="Footer Placeholder 5">
            <a:extLst>
              <a:ext uri="{FF2B5EF4-FFF2-40B4-BE49-F238E27FC236}">
                <a16:creationId xmlns:a16="http://schemas.microsoft.com/office/drawing/2014/main" id="{9329CFDE-720F-7FBC-62A4-99366A2DC4D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0E207F9-0289-EEEF-947A-EB38F4F89B75}"/>
              </a:ext>
            </a:extLst>
          </p:cNvPr>
          <p:cNvSpPr>
            <a:spLocks noGrp="1"/>
          </p:cNvSpPr>
          <p:nvPr>
            <p:ph type="sldNum" sz="quarter" idx="12"/>
          </p:nvPr>
        </p:nvSpPr>
        <p:spPr/>
        <p:txBody>
          <a:bodyPr/>
          <a:lstStyle/>
          <a:p>
            <a:fld id="{B717960E-1C9B-4746-B5C9-9A0A77CED4DB}" type="slidenum">
              <a:rPr lang="fr-FR" smtClean="0"/>
              <a:t>‹#›</a:t>
            </a:fld>
            <a:endParaRPr lang="fr-FR"/>
          </a:p>
        </p:txBody>
      </p:sp>
    </p:spTree>
    <p:extLst>
      <p:ext uri="{BB962C8B-B14F-4D97-AF65-F5344CB8AC3E}">
        <p14:creationId xmlns:p14="http://schemas.microsoft.com/office/powerpoint/2010/main" val="17878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0D8B9-8538-4C1F-B758-11FE6FA92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1DF0A98-C1B4-276C-47E7-DF8191CBE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A6D0246-9ECC-70A2-C8BB-99B6B7911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4C96-51D7-4DF9-A359-DDD022E40A9B}" type="datetimeFigureOut">
              <a:rPr lang="fr-FR" smtClean="0"/>
              <a:t>06/05/2024</a:t>
            </a:fld>
            <a:endParaRPr lang="fr-FR"/>
          </a:p>
        </p:txBody>
      </p:sp>
      <p:sp>
        <p:nvSpPr>
          <p:cNvPr id="5" name="Footer Placeholder 4">
            <a:extLst>
              <a:ext uri="{FF2B5EF4-FFF2-40B4-BE49-F238E27FC236}">
                <a16:creationId xmlns:a16="http://schemas.microsoft.com/office/drawing/2014/main" id="{D4CD2DB7-8A8B-2E3A-8AA6-B5A0E7EAC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47ABC38C-D2DD-BC57-28EF-7F3F9B14F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960E-1C9B-4746-B5C9-9A0A77CED4DB}" type="slidenum">
              <a:rPr lang="fr-FR" smtClean="0"/>
              <a:t>‹#›</a:t>
            </a:fld>
            <a:endParaRPr lang="fr-FR"/>
          </a:p>
        </p:txBody>
      </p:sp>
    </p:spTree>
    <p:extLst>
      <p:ext uri="{BB962C8B-B14F-4D97-AF65-F5344CB8AC3E}">
        <p14:creationId xmlns:p14="http://schemas.microsoft.com/office/powerpoint/2010/main" val="127019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62BC4-10E4-44DF-BBD6-8FCEAA95B0C8}" type="datetimeFigureOut">
              <a:rPr lang="fr-FR" smtClean="0"/>
              <a:pPr/>
              <a:t>06/05/2024</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276C4-AEC5-4C43-BC1C-5C90C455A32D}" type="slidenum">
              <a:rPr lang="fr-FR" smtClean="0"/>
              <a:pPr/>
              <a:t>‹#›</a:t>
            </a:fld>
            <a:endParaRPr lang="fr-FR" dirty="0"/>
          </a:p>
        </p:txBody>
      </p:sp>
    </p:spTree>
    <p:extLst>
      <p:ext uri="{BB962C8B-B14F-4D97-AF65-F5344CB8AC3E}">
        <p14:creationId xmlns:p14="http://schemas.microsoft.com/office/powerpoint/2010/main" val="214937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6FFA-0701-5F1C-A44B-E3972A85CDB1}"/>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2F4E5D52-7E1F-04C8-5947-75119CA7484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0046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pPr rtl="1"/>
            <a:r>
              <a:rPr lang="ar-DZ" b="1" dirty="0"/>
              <a:t>الانخفاض في درجات الحرارة</a:t>
            </a:r>
            <a:br>
              <a:rPr lang="ar-DZ" b="1" dirty="0"/>
            </a:br>
            <a:endParaRPr lang="fr-FR" dirty="0"/>
          </a:p>
        </p:txBody>
      </p:sp>
      <p:sp>
        <p:nvSpPr>
          <p:cNvPr id="3" name="Rectangle 2"/>
          <p:cNvSpPr/>
          <p:nvPr/>
        </p:nvSpPr>
        <p:spPr>
          <a:xfrm>
            <a:off x="837027" y="2687359"/>
            <a:ext cx="10517945" cy="2308324"/>
          </a:xfrm>
          <a:prstGeom prst="rect">
            <a:avLst/>
          </a:prstGeom>
        </p:spPr>
        <p:txBody>
          <a:bodyPr wrap="square">
            <a:spAutoFit/>
          </a:bodyPr>
          <a:lstStyle/>
          <a:p>
            <a:pPr algn="r" rtl="1"/>
            <a:r>
              <a:rPr lang="ar-DZ" sz="3600" dirty="0">
                <a:solidFill>
                  <a:prstClr val="black"/>
                </a:solidFill>
                <a:latin typeface="Calibri"/>
                <a:cs typeface="Arial" panose="020B0604020202020204" pitchFamily="34" charset="0"/>
              </a:rPr>
              <a:t>يؤدي انخفاض درجات الحرارة والتي يصل فيها إلى درجة تجمد الماء، إلى تجمد السوائل الموجودة في مسام مواد البناء سواء الحجارة أو </a:t>
            </a:r>
            <a:r>
              <a:rPr lang="ar-DZ" sz="3600" dirty="0" err="1">
                <a:solidFill>
                  <a:prstClr val="black"/>
                </a:solidFill>
                <a:latin typeface="Calibri"/>
                <a:cs typeface="Arial" panose="020B0604020202020204" pitchFamily="34" charset="0"/>
              </a:rPr>
              <a:t>المونة</a:t>
            </a:r>
            <a:r>
              <a:rPr lang="ar-DZ" sz="3600" dirty="0">
                <a:solidFill>
                  <a:prstClr val="black"/>
                </a:solidFill>
                <a:latin typeface="Calibri"/>
                <a:cs typeface="Arial" panose="020B0604020202020204" pitchFamily="34" charset="0"/>
              </a:rPr>
              <a:t> مما يؤدي إلى زيادة حجمها وبالتالي تؤدي إلى تكسير جدران مسام هذه المواد.</a:t>
            </a:r>
            <a:endParaRPr lang="fr-FR" sz="3600" dirty="0">
              <a:solidFill>
                <a:prstClr val="black"/>
              </a:solidFill>
              <a:latin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38282" y="500043"/>
            <a:ext cx="8501090" cy="5554683"/>
          </a:xfrm>
        </p:spPr>
        <p:txBody>
          <a:bodyPr>
            <a:normAutofit fontScale="85000" lnSpcReduction="10000"/>
          </a:bodyPr>
          <a:lstStyle/>
          <a:p>
            <a:pPr algn="just" rtl="1">
              <a:buNone/>
            </a:pPr>
            <a:r>
              <a:rPr lang="ar-DZ" dirty="0"/>
              <a:t> يشكل استخدام مواد حديثة دون إخضاعها </a:t>
            </a:r>
            <a:r>
              <a:rPr lang="ar-DZ" dirty="0">
                <a:solidFill>
                  <a:srgbClr val="FF0000"/>
                </a:solidFill>
              </a:rPr>
              <a:t>لدراسات معملية </a:t>
            </a:r>
            <a:r>
              <a:rPr lang="ar-DZ" dirty="0" err="1">
                <a:solidFill>
                  <a:srgbClr val="FF0000"/>
                </a:solidFill>
              </a:rPr>
              <a:t>و</a:t>
            </a:r>
            <a:r>
              <a:rPr lang="ar-DZ" dirty="0">
                <a:solidFill>
                  <a:srgbClr val="FF0000"/>
                </a:solidFill>
              </a:rPr>
              <a:t> تطبيقية </a:t>
            </a:r>
            <a:r>
              <a:rPr lang="ar-DZ" dirty="0"/>
              <a:t>خطراً كبيراً على المبنى الأثري حتى </a:t>
            </a:r>
            <a:r>
              <a:rPr lang="ar-DZ" dirty="0" err="1"/>
              <a:t>و</a:t>
            </a:r>
            <a:r>
              <a:rPr lang="ar-DZ" dirty="0"/>
              <a:t> إن أعطت هذه المواد نتائج ايجابية في البلد المنتج لها وذلك </a:t>
            </a:r>
            <a:r>
              <a:rPr lang="ar-DZ" dirty="0">
                <a:solidFill>
                  <a:srgbClr val="FF0000"/>
                </a:solidFill>
              </a:rPr>
              <a:t>لاختلاف الظروف المناخية</a:t>
            </a:r>
            <a:r>
              <a:rPr lang="ar-DZ" dirty="0"/>
              <a:t>. كما قد أو جب التطور التكنولوجي والثورة الصناعية في العصر الحديث </a:t>
            </a:r>
            <a:r>
              <a:rPr lang="ar-DZ" dirty="0">
                <a:solidFill>
                  <a:srgbClr val="FF0000"/>
                </a:solidFill>
              </a:rPr>
              <a:t>إقامة مشاريع إنشائية </a:t>
            </a:r>
            <a:r>
              <a:rPr lang="ar-DZ" dirty="0"/>
              <a:t>كبرى كالسدود والسكك الحديدية وشق الطرق </a:t>
            </a:r>
            <a:r>
              <a:rPr lang="ar-DZ" dirty="0" err="1"/>
              <a:t>و</a:t>
            </a:r>
            <a:r>
              <a:rPr lang="ar-DZ" dirty="0"/>
              <a:t> مد أنابيب النفط وإنشاء المطارات والموانئ  البحرية فتسبب هذا الأخير في الاعتداء والمساس بالآثار التي تشكل عائقا في طريقتها دون الاكتراث إلى أهميتها التاريخية وقيمتها الفنية والجمالية.</a:t>
            </a:r>
            <a:r>
              <a:rPr lang="ar-DZ" baseline="30000" dirty="0"/>
              <a:t> </a:t>
            </a:r>
          </a:p>
          <a:p>
            <a:pPr algn="just" rtl="1">
              <a:buNone/>
            </a:pPr>
            <a:r>
              <a:rPr lang="ar-DZ" baseline="30000" dirty="0"/>
              <a:t> </a:t>
            </a:r>
            <a:r>
              <a:rPr lang="ar-DZ" dirty="0"/>
              <a:t>كما صاحب هذا التطور اختراعات جديدة في </a:t>
            </a:r>
            <a:r>
              <a:rPr lang="ar-DZ" dirty="0">
                <a:solidFill>
                  <a:srgbClr val="FF0000"/>
                </a:solidFill>
              </a:rPr>
              <a:t>مجال النقل والمواصلات </a:t>
            </a:r>
            <a:r>
              <a:rPr lang="ar-DZ" dirty="0"/>
              <a:t>مثل السيارات والحافلات الشاحنات وغيرها من الوسائل الحديثة التي أثرت على التراث المعماري سلبا لما تحدثه من اهتزازات وتبعثه من أدخنة سامة إلى جانب أنها تشكل عبأ على شوارع وحارات المدينة  القديمة التي </a:t>
            </a:r>
            <a:r>
              <a:rPr lang="ar-DZ" dirty="0">
                <a:solidFill>
                  <a:srgbClr val="FF0000"/>
                </a:solidFill>
              </a:rPr>
              <a:t>لم تصمم بحسب احتياجات المرور الحديثة </a:t>
            </a:r>
            <a:r>
              <a:rPr lang="ar-DZ" dirty="0" err="1"/>
              <a:t>و</a:t>
            </a:r>
            <a:r>
              <a:rPr lang="ar-DZ" dirty="0"/>
              <a:t> أيضا لسوء استخدامها. </a:t>
            </a:r>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034" y="857233"/>
            <a:ext cx="7572428" cy="2246769"/>
          </a:xfrm>
          <a:prstGeom prst="rect">
            <a:avLst/>
          </a:prstGeom>
        </p:spPr>
        <p:txBody>
          <a:bodyPr wrap="square">
            <a:spAutoFit/>
          </a:bodyPr>
          <a:lstStyle/>
          <a:p>
            <a:pPr algn="just" rtl="1"/>
            <a:r>
              <a:rPr lang="ar-DZ" sz="2800" dirty="0">
                <a:solidFill>
                  <a:prstClr val="black"/>
                </a:solidFill>
                <a:latin typeface="Calibri"/>
                <a:cs typeface="Arial" panose="020B0604020202020204" pitchFamily="34" charset="0"/>
              </a:rPr>
              <a:t>إن المدينة في العصر الراهن تتلقى في كل يوم جديدا من التقنية الحديثة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المبتكرات في الوسائل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المواد على الصعيد العمراني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الإنشائي ، فغير هذا التطور من ملامح المدن القديمة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أبعدها عن أصولها التاريخية،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زادت الشقة بين مناطقها الحديثة وبين الأماكن القديمة المحصورة داخل الأسوار.</a:t>
            </a:r>
            <a:endParaRPr lang="fr-FR" sz="2800" dirty="0">
              <a:solidFill>
                <a:prstClr val="black"/>
              </a:solidFill>
              <a:latin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srcRect/>
          <a:stretch>
            <a:fillRect/>
          </a:stretch>
        </p:blipFill>
        <p:spPr bwMode="auto">
          <a:xfrm>
            <a:off x="2166911" y="1142984"/>
            <a:ext cx="7870949" cy="4062426"/>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2238348" y="428604"/>
            <a:ext cx="7786742"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tabLst>
                <a:tab pos="503238" algn="r"/>
              </a:tabLst>
            </a:pPr>
            <a:r>
              <a:rPr lang="ar-DZ" sz="2800" b="1" i="1" dirty="0">
                <a:solidFill>
                  <a:prstClr val="black"/>
                </a:solidFill>
                <a:latin typeface="Simplified Arabic" pitchFamily="18" charset="-78"/>
                <a:ea typeface="Times New Roman" pitchFamily="18" charset="0"/>
                <a:cs typeface="Simplified Arabic" pitchFamily="18" charset="-78"/>
              </a:rPr>
              <a:t>2- النمو </a:t>
            </a:r>
            <a:r>
              <a:rPr lang="ar-DZ" sz="2800" b="1" i="1" dirty="0" err="1">
                <a:solidFill>
                  <a:prstClr val="black"/>
                </a:solidFill>
                <a:latin typeface="Simplified Arabic" pitchFamily="18" charset="-78"/>
                <a:ea typeface="Times New Roman" pitchFamily="18" charset="0"/>
                <a:cs typeface="Simplified Arabic" pitchFamily="18" charset="-78"/>
              </a:rPr>
              <a:t>الديمغرافي</a:t>
            </a:r>
            <a:endParaRPr lang="fr-FR" sz="1200" dirty="0">
              <a:solidFill>
                <a:prstClr val="black"/>
              </a:solidFill>
              <a:latin typeface="Arial" pitchFamily="34" charset="0"/>
              <a:cs typeface="Arial" pitchFamily="34" charset="0"/>
            </a:endParaRPr>
          </a:p>
          <a:p>
            <a:pPr algn="just" rtl="1" eaLnBrk="0" fontAlgn="base" hangingPunct="0">
              <a:spcBef>
                <a:spcPct val="0"/>
              </a:spcBef>
              <a:spcAft>
                <a:spcPct val="0"/>
              </a:spcAft>
              <a:tabLst>
                <a:tab pos="503238" algn="r"/>
              </a:tabLst>
            </a:pPr>
            <a:r>
              <a:rPr lang="ar-DZ" sz="2800" dirty="0">
                <a:solidFill>
                  <a:prstClr val="black"/>
                </a:solidFill>
                <a:latin typeface="Arial" pitchFamily="34" charset="0"/>
                <a:ea typeface="Times New Roman" pitchFamily="18" charset="0"/>
                <a:cs typeface="Simplified Arabic" pitchFamily="18" charset="-78"/>
              </a:rPr>
              <a:t> </a:t>
            </a:r>
            <a:r>
              <a:rPr lang="ar-DZ" sz="2800" dirty="0">
                <a:solidFill>
                  <a:prstClr val="black"/>
                </a:solidFill>
                <a:latin typeface="Simplified Arabic" pitchFamily="18" charset="-78"/>
                <a:ea typeface="Times New Roman" pitchFamily="18" charset="0"/>
                <a:cs typeface="Simplified Arabic" pitchFamily="18" charset="-78"/>
              </a:rPr>
              <a:t>         لقد أدى النمو الديمغرافي السريع لظهور أزمة السكن مما دفع إلى البحث عن مبان تفي بالغرض دون الاهتمام بالطابع المعماري الذي يميز المدينة الإسلامية مما أدي إلي فقدان المدينة الترابط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الانسجام بين عناصرها كأن تقوم بعض السلطات العامة بإعادة تخطيط وتوسيع الطرق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تطوير المواقع لأغراض عمرانية من ذلك إصلاح الأرصفة، نصب شبكات نقل الطاقة الكهربائية أو توسيع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تحديد المباني القائمة  أو تشييد مبان حديثة وخير مثال على ذاك العمارات المتعددة الطوابق </a:t>
            </a:r>
            <a:r>
              <a:rPr lang="ar-DZ" sz="2800" dirty="0" err="1">
                <a:solidFill>
                  <a:prstClr val="black"/>
                </a:solidFill>
                <a:latin typeface="Simplified Arabic" pitchFamily="18" charset="-78"/>
                <a:ea typeface="Times New Roman" pitchFamily="18" charset="0"/>
                <a:cs typeface="Simplified Arabic" pitchFamily="18" charset="-78"/>
              </a:rPr>
              <a:t>التى</a:t>
            </a:r>
            <a:r>
              <a:rPr lang="ar-DZ" sz="2800" dirty="0">
                <a:solidFill>
                  <a:prstClr val="black"/>
                </a:solidFill>
                <a:latin typeface="Simplified Arabic" pitchFamily="18" charset="-78"/>
                <a:ea typeface="Times New Roman" pitchFamily="18" charset="0"/>
                <a:cs typeface="Simplified Arabic" pitchFamily="18" charset="-78"/>
              </a:rPr>
              <a:t> ظهرت </a:t>
            </a:r>
            <a:r>
              <a:rPr lang="ar-DZ" sz="2800" dirty="0" err="1">
                <a:solidFill>
                  <a:prstClr val="black"/>
                </a:solidFill>
                <a:latin typeface="Simplified Arabic" pitchFamily="18" charset="-78"/>
                <a:ea typeface="Times New Roman" pitchFamily="18" charset="0"/>
                <a:cs typeface="Simplified Arabic" pitchFamily="18" charset="-78"/>
              </a:rPr>
              <a:t>فى</a:t>
            </a:r>
            <a:r>
              <a:rPr lang="ar-DZ" sz="2800" dirty="0">
                <a:solidFill>
                  <a:prstClr val="black"/>
                </a:solidFill>
                <a:latin typeface="Simplified Arabic" pitchFamily="18" charset="-78"/>
                <a:ea typeface="Times New Roman" pitchFamily="18" charset="0"/>
                <a:cs typeface="Simplified Arabic" pitchFamily="18" charset="-78"/>
              </a:rPr>
              <a:t> المدينة لتلبية </a:t>
            </a:r>
            <a:r>
              <a:rPr lang="ar-DZ" sz="2800" dirty="0" err="1">
                <a:solidFill>
                  <a:prstClr val="black"/>
                </a:solidFill>
                <a:latin typeface="Simplified Arabic" pitchFamily="18" charset="-78"/>
                <a:ea typeface="Times New Roman" pitchFamily="18" charset="0"/>
                <a:cs typeface="Simplified Arabic" pitchFamily="18" charset="-78"/>
              </a:rPr>
              <a:t>الإحتيياجات</a:t>
            </a:r>
            <a:r>
              <a:rPr lang="ar-DZ" sz="2800" dirty="0">
                <a:solidFill>
                  <a:prstClr val="black"/>
                </a:solidFill>
                <a:latin typeface="Simplified Arabic" pitchFamily="18" charset="-78"/>
                <a:ea typeface="Times New Roman" pitchFamily="18" charset="0"/>
                <a:cs typeface="Simplified Arabic" pitchFamily="18" charset="-78"/>
              </a:rPr>
              <a:t> السكنية المتزايدة. </a:t>
            </a:r>
            <a:endParaRPr lang="fr-FR" sz="1200" dirty="0">
              <a:solidFill>
                <a:prstClr val="black"/>
              </a:solidFill>
              <a:latin typeface="Arial" pitchFamily="34" charset="0"/>
              <a:cs typeface="Arial" pitchFamily="34" charset="0"/>
            </a:endParaRPr>
          </a:p>
          <a:p>
            <a:pPr eaLnBrk="0" fontAlgn="base" hangingPunct="0">
              <a:spcBef>
                <a:spcPct val="0"/>
              </a:spcBef>
              <a:spcAft>
                <a:spcPct val="0"/>
              </a:spcAft>
              <a:tabLst>
                <a:tab pos="503238" algn="r"/>
              </a:tabLst>
            </a:pPr>
            <a:endParaRPr lang="fr-FR" dirty="0">
              <a:solidFill>
                <a:prstClr val="black"/>
              </a:solidFill>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095472" y="357167"/>
            <a:ext cx="821537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tabLst>
                <a:tab pos="503238" algn="r"/>
              </a:tabLst>
            </a:pPr>
            <a:r>
              <a:rPr lang="ar-DZ" sz="3200" b="1" dirty="0">
                <a:solidFill>
                  <a:prstClr val="black"/>
                </a:solidFill>
                <a:latin typeface="Simplified Arabic" pitchFamily="18" charset="-78"/>
                <a:ea typeface="Times New Roman" pitchFamily="18" charset="0"/>
                <a:cs typeface="Simplified Arabic" pitchFamily="18" charset="-78"/>
              </a:rPr>
              <a:t>    3- التأثير الغربي</a:t>
            </a:r>
          </a:p>
          <a:p>
            <a:pPr algn="just" rtl="1" fontAlgn="base">
              <a:spcBef>
                <a:spcPct val="0"/>
              </a:spcBef>
              <a:spcAft>
                <a:spcPct val="0"/>
              </a:spcAft>
              <a:tabLst>
                <a:tab pos="503238" algn="r"/>
              </a:tabLst>
            </a:pPr>
            <a:r>
              <a:rPr lang="ar-DZ" sz="2800" dirty="0">
                <a:solidFill>
                  <a:prstClr val="black"/>
                </a:solidFill>
                <a:latin typeface="Simplified Arabic" pitchFamily="18" charset="-78"/>
                <a:ea typeface="Times New Roman" pitchFamily="18" charset="0"/>
                <a:cs typeface="Simplified Arabic" pitchFamily="18" charset="-78"/>
              </a:rPr>
              <a:t>لقد اقتبست الحضارة الغربية من الحضارة العربية قديمها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حديثها  كثيرا من قيمها الروحية والعلمية وأدخلت بدورها على العالم العربي الكثير من القيم  المادية والنظرية للحضارة الغربية ، مما أفقدها اتزانها الروحي والمادي  فقد الناس ارتباطهم  بالكيان العمراني والاجتماعي الذي يعيشون فيه خاصة في الحضر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بقي الريف أو البادية في منأى عن طريق التأثير الغربي إلى أن ارتبطت القرية بالمدينة في الوقت الحاضر وأخذت منها الكثير من معالمها العمرانية ولقد أثار الكثير من المعماريين العرب والمسلمين مشكلة العمارة الغربية الطاغية بقيمها علي العمران العربي والإسلامي حيث تمكن خطورة الأسلوب الغربي في كونها تضع المعماري المسلم في قالب الشكل وتبعده عن المضمون وتعاليم الإسلام.   </a:t>
            </a:r>
            <a:endParaRPr lang="ar-DZ" sz="3600" dirty="0">
              <a:solidFill>
                <a:prstClr val="black"/>
              </a:solidFill>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0" y="117693"/>
            <a:ext cx="885828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pPr>
            <a:r>
              <a:rPr lang="ar-DZ" sz="3200" b="1" i="1" dirty="0">
                <a:solidFill>
                  <a:prstClr val="black"/>
                </a:solidFill>
                <a:latin typeface="Simplified Arabic" pitchFamily="18" charset="-78"/>
                <a:ea typeface="Times New Roman" pitchFamily="18" charset="0"/>
                <a:cs typeface="Simplified Arabic" pitchFamily="18" charset="-78"/>
              </a:rPr>
              <a:t>4- الجهل </a:t>
            </a:r>
            <a:r>
              <a:rPr lang="ar-DZ" sz="3200" b="1" i="1" dirty="0" err="1">
                <a:solidFill>
                  <a:prstClr val="black"/>
                </a:solidFill>
                <a:latin typeface="Simplified Arabic" pitchFamily="18" charset="-78"/>
                <a:ea typeface="Times New Roman" pitchFamily="18" charset="0"/>
                <a:cs typeface="Simplified Arabic" pitchFamily="18" charset="-78"/>
              </a:rPr>
              <a:t>و</a:t>
            </a:r>
            <a:r>
              <a:rPr lang="ar-DZ" sz="3200" b="1" i="1" dirty="0">
                <a:solidFill>
                  <a:prstClr val="black"/>
                </a:solidFill>
                <a:latin typeface="Simplified Arabic" pitchFamily="18" charset="-78"/>
                <a:ea typeface="Times New Roman" pitchFamily="18" charset="0"/>
                <a:cs typeface="Simplified Arabic" pitchFamily="18" charset="-78"/>
              </a:rPr>
              <a:t> الإهمال:</a:t>
            </a:r>
            <a:r>
              <a:rPr lang="ar-DZ" sz="3200" b="1" i="1" u="sng" dirty="0">
                <a:solidFill>
                  <a:prstClr val="black"/>
                </a:solidFill>
                <a:latin typeface="Simplified Arabic" pitchFamily="18" charset="-78"/>
                <a:ea typeface="Times New Roman" pitchFamily="18" charset="0"/>
                <a:cs typeface="Simplified Arabic" pitchFamily="18" charset="-78"/>
              </a:rPr>
              <a:t>   </a:t>
            </a:r>
            <a:endParaRPr lang="fr-FR" sz="1400" dirty="0">
              <a:solidFill>
                <a:prstClr val="black"/>
              </a:solidFill>
              <a:latin typeface="Arial" pitchFamily="34" charset="0"/>
              <a:cs typeface="Arial" pitchFamily="34" charset="0"/>
            </a:endParaRPr>
          </a:p>
          <a:p>
            <a:pPr algn="r" rtl="1" eaLnBrk="0" fontAlgn="base" hangingPunct="0">
              <a:spcBef>
                <a:spcPct val="0"/>
              </a:spcBef>
              <a:spcAft>
                <a:spcPct val="0"/>
              </a:spcAft>
            </a:pPr>
            <a:r>
              <a:rPr lang="ar-DZ" sz="3200" dirty="0">
                <a:solidFill>
                  <a:prstClr val="black"/>
                </a:solidFill>
                <a:latin typeface="Simplified Arabic" pitchFamily="18" charset="-78"/>
                <a:ea typeface="Times New Roman" pitchFamily="18" charset="0"/>
                <a:cs typeface="Simplified Arabic" pitchFamily="18" charset="-78"/>
              </a:rPr>
              <a:t>         قد تدفع الرغبة في تجديد البناء القديم </a:t>
            </a:r>
            <a:r>
              <a:rPr lang="ar-DZ" sz="3200" dirty="0" err="1">
                <a:solidFill>
                  <a:prstClr val="black"/>
                </a:solidFill>
                <a:latin typeface="Simplified Arabic" pitchFamily="18" charset="-78"/>
                <a:ea typeface="Times New Roman" pitchFamily="18" charset="0"/>
                <a:cs typeface="Simplified Arabic" pitchFamily="18" charset="-78"/>
              </a:rPr>
              <a:t>و</a:t>
            </a:r>
            <a:r>
              <a:rPr lang="ar-DZ" sz="3200" dirty="0">
                <a:solidFill>
                  <a:prstClr val="black"/>
                </a:solidFill>
                <a:latin typeface="Simplified Arabic" pitchFamily="18" charset="-78"/>
                <a:ea typeface="Times New Roman" pitchFamily="18" charset="0"/>
                <a:cs typeface="Simplified Arabic" pitchFamily="18" charset="-78"/>
              </a:rPr>
              <a:t> الحصول على عمارة ذات فائدة اقتصادية و اجتماعية بعض الأفراد أو السلطات </a:t>
            </a:r>
            <a:r>
              <a:rPr lang="ar-DZ" sz="3200" dirty="0" err="1">
                <a:solidFill>
                  <a:prstClr val="black"/>
                </a:solidFill>
                <a:latin typeface="Simplified Arabic" pitchFamily="18" charset="-78"/>
                <a:ea typeface="Times New Roman" pitchFamily="18" charset="0"/>
                <a:cs typeface="Simplified Arabic" pitchFamily="18" charset="-78"/>
              </a:rPr>
              <a:t>المسؤولة</a:t>
            </a:r>
            <a:r>
              <a:rPr lang="ar-DZ" sz="3200" dirty="0">
                <a:solidFill>
                  <a:prstClr val="black"/>
                </a:solidFill>
                <a:latin typeface="Simplified Arabic" pitchFamily="18" charset="-78"/>
                <a:ea typeface="Times New Roman" pitchFamily="18" charset="0"/>
                <a:cs typeface="Simplified Arabic" pitchFamily="18" charset="-78"/>
              </a:rPr>
              <a:t> إلى هدم المباني التاريخية كليا أو جزئيا كالقيام مثلاً بتوظيف هذه المباني الأثرية بصورة لاعقلانية من خلال إعطائها وظيفة في غير محلها كإتحادها مساكن للإقامة أو شغلها بحوانيت تجارية أو عملها  ورشات حدادة ومسابك </a:t>
            </a:r>
            <a:r>
              <a:rPr lang="ar-DZ" sz="3200" dirty="0" err="1">
                <a:solidFill>
                  <a:prstClr val="black"/>
                </a:solidFill>
                <a:latin typeface="Simplified Arabic" pitchFamily="18" charset="-78"/>
                <a:ea typeface="Times New Roman" pitchFamily="18" charset="0"/>
                <a:cs typeface="Simplified Arabic" pitchFamily="18" charset="-78"/>
              </a:rPr>
              <a:t>و</a:t>
            </a:r>
            <a:r>
              <a:rPr lang="ar-DZ" sz="3200" dirty="0">
                <a:solidFill>
                  <a:prstClr val="black"/>
                </a:solidFill>
                <a:latin typeface="Simplified Arabic" pitchFamily="18" charset="-78"/>
                <a:ea typeface="Times New Roman" pitchFamily="18" charset="0"/>
                <a:cs typeface="Simplified Arabic" pitchFamily="18" charset="-78"/>
              </a:rPr>
              <a:t> مدابغ </a:t>
            </a:r>
            <a:r>
              <a:rPr lang="ar-DZ" sz="3200" dirty="0" err="1">
                <a:solidFill>
                  <a:prstClr val="black"/>
                </a:solidFill>
                <a:latin typeface="Simplified Arabic" pitchFamily="18" charset="-78"/>
                <a:ea typeface="Times New Roman" pitchFamily="18" charset="0"/>
                <a:cs typeface="Simplified Arabic" pitchFamily="18" charset="-78"/>
              </a:rPr>
              <a:t>و</a:t>
            </a:r>
            <a:r>
              <a:rPr lang="ar-DZ" sz="3200" dirty="0">
                <a:solidFill>
                  <a:prstClr val="black"/>
                </a:solidFill>
                <a:latin typeface="Simplified Arabic" pitchFamily="18" charset="-78"/>
                <a:ea typeface="Times New Roman" pitchFamily="18" charset="0"/>
                <a:cs typeface="Simplified Arabic" pitchFamily="18" charset="-78"/>
              </a:rPr>
              <a:t> ما إلى ذلك كما أنه في بعض الدول يجعلون من هذه المباني مؤسسات إدارية </a:t>
            </a:r>
            <a:r>
              <a:rPr lang="ar-DZ" sz="3200" dirty="0" err="1">
                <a:solidFill>
                  <a:prstClr val="black"/>
                </a:solidFill>
                <a:latin typeface="Simplified Arabic" pitchFamily="18" charset="-78"/>
                <a:ea typeface="Times New Roman" pitchFamily="18" charset="0"/>
                <a:cs typeface="Simplified Arabic" pitchFamily="18" charset="-78"/>
              </a:rPr>
              <a:t>و</a:t>
            </a:r>
            <a:r>
              <a:rPr lang="ar-DZ" sz="3200" dirty="0">
                <a:solidFill>
                  <a:prstClr val="black"/>
                </a:solidFill>
                <a:latin typeface="Simplified Arabic" pitchFamily="18" charset="-78"/>
                <a:ea typeface="Times New Roman" pitchFamily="18" charset="0"/>
                <a:cs typeface="Simplified Arabic" pitchFamily="18" charset="-78"/>
              </a:rPr>
              <a:t> أماكن للسياحة مما يجعلها عرضة للتخريب المباشر والسريع لانعدام أجهزة التكيف واستخدام وسائل إضاءة تضر بالألوان وغير ذلك.  </a:t>
            </a:r>
            <a:endParaRPr lang="ar-DZ" sz="4000" dirty="0">
              <a:solidFill>
                <a:prstClr val="black"/>
              </a:solidFill>
              <a:latin typeface="Arial" pitchFamily="34" charset="0"/>
              <a:cs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20" y="714357"/>
            <a:ext cx="8572528" cy="5262979"/>
          </a:xfrm>
          <a:prstGeom prst="rect">
            <a:avLst/>
          </a:prstGeom>
        </p:spPr>
        <p:txBody>
          <a:bodyPr wrap="square">
            <a:spAutoFit/>
          </a:bodyPr>
          <a:lstStyle/>
          <a:p>
            <a:pPr algn="just" rtl="1" eaLnBrk="0" fontAlgn="base" hangingPunct="0">
              <a:spcBef>
                <a:spcPct val="0"/>
              </a:spcBef>
              <a:spcAft>
                <a:spcPct val="0"/>
              </a:spcAft>
            </a:pPr>
            <a:r>
              <a:rPr lang="ar-DZ" sz="2800" dirty="0">
                <a:solidFill>
                  <a:prstClr val="black"/>
                </a:solidFill>
                <a:latin typeface="Simplified Arabic" pitchFamily="18" charset="-78"/>
                <a:ea typeface="Times New Roman" pitchFamily="18" charset="0"/>
                <a:cs typeface="Simplified Arabic" pitchFamily="18" charset="-78"/>
              </a:rPr>
              <a:t>ومن صور  انعدام الوعي وعدم الاكتراث بالأهمية التاريخية للمعلم الأثري إن </a:t>
            </a:r>
            <a:r>
              <a:rPr lang="ar-DZ" sz="2800" dirty="0" err="1">
                <a:solidFill>
                  <a:prstClr val="black"/>
                </a:solidFill>
                <a:latin typeface="Simplified Arabic" pitchFamily="18" charset="-78"/>
                <a:ea typeface="Times New Roman" pitchFamily="18" charset="0"/>
                <a:cs typeface="Simplified Arabic" pitchFamily="18" charset="-78"/>
              </a:rPr>
              <a:t>يعمد</a:t>
            </a:r>
            <a:r>
              <a:rPr lang="ar-DZ" sz="2800" dirty="0">
                <a:solidFill>
                  <a:prstClr val="black"/>
                </a:solidFill>
                <a:latin typeface="Simplified Arabic" pitchFamily="18" charset="-78"/>
                <a:ea typeface="Times New Roman" pitchFamily="18" charset="0"/>
                <a:cs typeface="Simplified Arabic" pitchFamily="18" charset="-78"/>
              </a:rPr>
              <a:t> بعض الزوار كتابة أسمائهم على الجدران باستخدام أقلام أو آلات حادة يصعب إزالتها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التخلص منها أو عن طريق لمس الكتابات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النقوش المختلفة الموجودة على جدرانه رغبة في إشباع النفس بجماله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معرفة تاريخها مما أدى إلى الطمس الكلي أو الجزئي للألوان والنقوش، كما إن الاستنشاق والتنفس داخل الأماكن الأثرية يجعل الهواء الداخلي مشبعا بالرطوبة والأحماض مما يسبب إتلاف العديد من الرسومات الموجودة على الجدران، ففي هذه الحالة يتحلل غاز الكربون الناتج عن كثرة التنفس في وجود قطرات ماء التكاثف الغني بحض </a:t>
            </a:r>
            <a:r>
              <a:rPr lang="ar-DZ" sz="2800" dirty="0" err="1">
                <a:solidFill>
                  <a:prstClr val="black"/>
                </a:solidFill>
                <a:latin typeface="Simplified Arabic" pitchFamily="18" charset="-78"/>
                <a:ea typeface="Times New Roman" pitchFamily="18" charset="0"/>
                <a:cs typeface="Simplified Arabic" pitchFamily="18" charset="-78"/>
              </a:rPr>
              <a:t>الكربونيك</a:t>
            </a:r>
            <a:r>
              <a:rPr lang="ar-DZ" sz="2800" dirty="0">
                <a:solidFill>
                  <a:prstClr val="black"/>
                </a:solidFill>
                <a:latin typeface="Simplified Arabic" pitchFamily="18" charset="-78"/>
                <a:ea typeface="Times New Roman" pitchFamily="18" charset="0"/>
                <a:cs typeface="Simplified Arabic" pitchFamily="18" charset="-78"/>
              </a:rPr>
              <a:t> ويتحول على محلول قوي يفتك بالحجر </a:t>
            </a:r>
            <a:r>
              <a:rPr lang="ar-DZ" sz="2800" dirty="0" err="1">
                <a:solidFill>
                  <a:prstClr val="black"/>
                </a:solidFill>
                <a:latin typeface="Simplified Arabic" pitchFamily="18" charset="-78"/>
                <a:ea typeface="Times New Roman" pitchFamily="18" charset="0"/>
                <a:cs typeface="Simplified Arabic" pitchFamily="18" charset="-78"/>
              </a:rPr>
              <a:t>الكلسي</a:t>
            </a:r>
            <a:r>
              <a:rPr lang="ar-DZ" sz="2800" dirty="0">
                <a:solidFill>
                  <a:prstClr val="black"/>
                </a:solidFill>
                <a:latin typeface="Simplified Arabic" pitchFamily="18" charset="-78"/>
                <a:ea typeface="Times New Roman" pitchFamily="18" charset="0"/>
                <a:cs typeface="Simplified Arabic" pitchFamily="18" charset="-78"/>
              </a:rPr>
              <a:t>.  بالإضافة إلى  انعدام أعمال الصيانة الدورية للمباني التي فقدت وظيفتها مع مر العصور كالحمامات القديمة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الجوامع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المدارس مما أدى إلى تلفا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تدهور حالتها الصحية.</a:t>
            </a:r>
            <a:endParaRPr lang="ar-DZ" sz="3600" dirty="0">
              <a:solidFill>
                <a:prstClr val="black"/>
              </a:solidFill>
              <a:latin typeface="Arial" pitchFamily="34" charset="0"/>
              <a:cs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309786" y="642919"/>
            <a:ext cx="74295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DZ" sz="2800" b="1" i="1" dirty="0">
                <a:solidFill>
                  <a:prstClr val="black"/>
                </a:solidFill>
                <a:latin typeface="Simplified Arabic" pitchFamily="18" charset="-78"/>
                <a:ea typeface="Times New Roman" pitchFamily="18" charset="0"/>
                <a:cs typeface="Simplified Arabic" pitchFamily="18" charset="-78"/>
              </a:rPr>
              <a:t> 5- الهجر:</a:t>
            </a:r>
            <a:r>
              <a:rPr lang="ar-DZ" sz="2800" b="1" i="1" u="sng" dirty="0">
                <a:solidFill>
                  <a:prstClr val="black"/>
                </a:solidFill>
                <a:latin typeface="Simplified Arabic" pitchFamily="18" charset="-78"/>
                <a:ea typeface="Times New Roman" pitchFamily="18" charset="0"/>
                <a:cs typeface="Simplified Arabic" pitchFamily="18" charset="-78"/>
              </a:rPr>
              <a:t> </a:t>
            </a:r>
            <a:endParaRPr lang="fr-FR" sz="1200" dirty="0">
              <a:solidFill>
                <a:prstClr val="black"/>
              </a:solidFill>
              <a:latin typeface="Arial" pitchFamily="34" charset="0"/>
              <a:cs typeface="Arial" pitchFamily="34" charset="0"/>
            </a:endParaRPr>
          </a:p>
          <a:p>
            <a:pPr algn="just" rtl="1" eaLnBrk="0" fontAlgn="base" hangingPunct="0">
              <a:spcBef>
                <a:spcPct val="0"/>
              </a:spcBef>
              <a:spcAft>
                <a:spcPct val="0"/>
              </a:spcAft>
            </a:pPr>
            <a:r>
              <a:rPr lang="ar-DZ" sz="2800" dirty="0">
                <a:solidFill>
                  <a:prstClr val="black"/>
                </a:solidFill>
                <a:latin typeface="Simplified Arabic" pitchFamily="18" charset="-78"/>
                <a:ea typeface="Times New Roman" pitchFamily="18" charset="0"/>
                <a:cs typeface="Simplified Arabic" pitchFamily="18" charset="-78"/>
              </a:rPr>
              <a:t>         يؤدي هجر المباني التاريخية  لظروف سياسية أو اقتصادية أو اجتماعية ( كالحروب، انتشار القحط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المجاعات، الجفاف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نحوها) إلى اختفائها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تهدمها بسبب العوامل الطبيعية أو العوامل البشرية كاستغلال أحجار هذه المباني في أعمال بناء جديدة </a:t>
            </a:r>
            <a:r>
              <a:rPr lang="ar-DZ" sz="2800" dirty="0" err="1">
                <a:solidFill>
                  <a:prstClr val="black"/>
                </a:solidFill>
                <a:latin typeface="Simplified Arabic" pitchFamily="18" charset="-78"/>
                <a:ea typeface="Times New Roman" pitchFamily="18" charset="0"/>
                <a:cs typeface="Simplified Arabic" pitchFamily="18" charset="-78"/>
              </a:rPr>
              <a:t>أوسرقة</a:t>
            </a:r>
            <a:r>
              <a:rPr lang="ar-DZ" sz="2800" dirty="0">
                <a:solidFill>
                  <a:prstClr val="black"/>
                </a:solidFill>
                <a:latin typeface="Simplified Arabic" pitchFamily="18" charset="-78"/>
                <a:ea typeface="Times New Roman" pitchFamily="18" charset="0"/>
                <a:cs typeface="Simplified Arabic" pitchFamily="18" charset="-78"/>
              </a:rPr>
              <a:t> العناصر </a:t>
            </a:r>
            <a:r>
              <a:rPr lang="ar-DZ" sz="2800" dirty="0" err="1">
                <a:solidFill>
                  <a:prstClr val="black"/>
                </a:solidFill>
                <a:latin typeface="Simplified Arabic" pitchFamily="18" charset="-78"/>
                <a:ea typeface="Times New Roman" pitchFamily="18" charset="0"/>
                <a:cs typeface="Simplified Arabic" pitchFamily="18" charset="-78"/>
              </a:rPr>
              <a:t>الزخرفية</a:t>
            </a:r>
            <a:r>
              <a:rPr lang="ar-DZ" sz="2800" dirty="0">
                <a:solidFill>
                  <a:prstClr val="black"/>
                </a:solidFill>
                <a:latin typeface="Simplified Arabic" pitchFamily="18" charset="-78"/>
                <a:ea typeface="Times New Roman" pitchFamily="18" charset="0"/>
                <a:cs typeface="Simplified Arabic" pitchFamily="18" charset="-78"/>
              </a:rPr>
              <a:t> من ألواح </a:t>
            </a:r>
            <a:r>
              <a:rPr lang="ar-DZ" sz="2800" dirty="0" err="1">
                <a:solidFill>
                  <a:prstClr val="black"/>
                </a:solidFill>
                <a:latin typeface="Simplified Arabic" pitchFamily="18" charset="-78"/>
                <a:ea typeface="Times New Roman" pitchFamily="18" charset="0"/>
                <a:cs typeface="Simplified Arabic" pitchFamily="18" charset="-78"/>
              </a:rPr>
              <a:t>الفسيفسائية</a:t>
            </a:r>
            <a:r>
              <a:rPr lang="ar-DZ" sz="2800" dirty="0">
                <a:solidFill>
                  <a:prstClr val="black"/>
                </a:solidFill>
                <a:latin typeface="Simplified Arabic" pitchFamily="18" charset="-78"/>
                <a:ea typeface="Times New Roman" pitchFamily="18" charset="0"/>
                <a:cs typeface="Simplified Arabic" pitchFamily="18" charset="-78"/>
              </a:rPr>
              <a:t> و تيجان أعمدة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بيعها أو بناء منازل جديدة فوق هذه الأبنية من خلال ترميم ما بقي من المبنى القديم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a:t>
            </a:r>
            <a:r>
              <a:rPr lang="ar-DZ" sz="2800" dirty="0" err="1">
                <a:solidFill>
                  <a:prstClr val="black"/>
                </a:solidFill>
                <a:latin typeface="Simplified Arabic" pitchFamily="18" charset="-78"/>
                <a:ea typeface="Times New Roman" pitchFamily="18" charset="0"/>
                <a:cs typeface="Simplified Arabic" pitchFamily="18" charset="-78"/>
              </a:rPr>
              <a:t>تهيأته</a:t>
            </a:r>
            <a:r>
              <a:rPr lang="ar-DZ" sz="2800" dirty="0">
                <a:solidFill>
                  <a:prstClr val="black"/>
                </a:solidFill>
                <a:latin typeface="Simplified Arabic" pitchFamily="18" charset="-78"/>
                <a:ea typeface="Times New Roman" pitchFamily="18" charset="0"/>
                <a:cs typeface="Simplified Arabic" pitchFamily="18" charset="-78"/>
              </a:rPr>
              <a:t> على حسب متطلبات الحياة الجديدة إلى جانب ما يقوم </a:t>
            </a:r>
            <a:r>
              <a:rPr lang="ar-DZ" sz="2800" dirty="0" err="1">
                <a:solidFill>
                  <a:prstClr val="black"/>
                </a:solidFill>
                <a:latin typeface="Simplified Arabic" pitchFamily="18" charset="-78"/>
                <a:ea typeface="Times New Roman" pitchFamily="18" charset="0"/>
                <a:cs typeface="Simplified Arabic" pitchFamily="18" charset="-78"/>
              </a:rPr>
              <a:t>به</a:t>
            </a:r>
            <a:r>
              <a:rPr lang="ar-DZ" sz="2800" dirty="0">
                <a:solidFill>
                  <a:prstClr val="black"/>
                </a:solidFill>
                <a:latin typeface="Simplified Arabic" pitchFamily="18" charset="-78"/>
                <a:ea typeface="Times New Roman" pitchFamily="18" charset="0"/>
                <a:cs typeface="Simplified Arabic" pitchFamily="18" charset="-78"/>
              </a:rPr>
              <a:t> الناس من رمي لقاذوراتهم ومخلفاتهم في هذه المباني المهجورة، وهنا تعمل الرياح </a:t>
            </a:r>
            <a:r>
              <a:rPr lang="ar-DZ" sz="2800" dirty="0" err="1">
                <a:solidFill>
                  <a:prstClr val="black"/>
                </a:solidFill>
                <a:latin typeface="Simplified Arabic" pitchFamily="18" charset="-78"/>
                <a:ea typeface="Times New Roman" pitchFamily="18" charset="0"/>
                <a:cs typeface="Simplified Arabic" pitchFamily="18" charset="-78"/>
              </a:rPr>
              <a:t>و</a:t>
            </a:r>
            <a:r>
              <a:rPr lang="ar-DZ" sz="2800" dirty="0">
                <a:solidFill>
                  <a:prstClr val="black"/>
                </a:solidFill>
                <a:latin typeface="Simplified Arabic" pitchFamily="18" charset="-78"/>
                <a:ea typeface="Times New Roman" pitchFamily="18" charset="0"/>
                <a:cs typeface="Simplified Arabic" pitchFamily="18" charset="-78"/>
              </a:rPr>
              <a:t> الأمطار ومختلف الكائنات الحية على تماسكها وجعلها طبقة صلبة من فوق البناء.</a:t>
            </a:r>
            <a:endParaRPr lang="ar-DZ" sz="3600" dirty="0">
              <a:solidFill>
                <a:prstClr val="black"/>
              </a:solidFill>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a:srcRect/>
          <a:stretch>
            <a:fillRect/>
          </a:stretch>
        </p:blipFill>
        <p:spPr bwMode="auto">
          <a:xfrm>
            <a:off x="3881422" y="214290"/>
            <a:ext cx="4033848" cy="971530"/>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3"/>
          <a:srcRect/>
          <a:stretch>
            <a:fillRect/>
          </a:stretch>
        </p:blipFill>
        <p:spPr bwMode="auto">
          <a:xfrm>
            <a:off x="2238348" y="1428737"/>
            <a:ext cx="7500990" cy="4432467"/>
          </a:xfrm>
          <a:prstGeom prst="rect">
            <a:avLst/>
          </a:prstGeom>
          <a:noFill/>
          <a:ln w="9525">
            <a:noFill/>
            <a:miter lim="800000"/>
            <a:headEnd/>
            <a:tailEnd/>
          </a:ln>
          <a:effectLst/>
        </p:spPr>
      </p:pic>
      <p:sp>
        <p:nvSpPr>
          <p:cNvPr id="5" name="ZoneTexte 4"/>
          <p:cNvSpPr txBox="1"/>
          <p:nvPr/>
        </p:nvSpPr>
        <p:spPr>
          <a:xfrm>
            <a:off x="2309786" y="5488560"/>
            <a:ext cx="1357322"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
        <p:nvSpPr>
          <p:cNvPr id="6" name="ZoneTexte 5"/>
          <p:cNvSpPr txBox="1"/>
          <p:nvPr/>
        </p:nvSpPr>
        <p:spPr>
          <a:xfrm>
            <a:off x="7596198" y="571481"/>
            <a:ext cx="357190" cy="461665"/>
          </a:xfrm>
          <a:prstGeom prst="rect">
            <a:avLst/>
          </a:prstGeom>
          <a:solidFill>
            <a:schemeClr val="bg2"/>
          </a:solidFill>
        </p:spPr>
        <p:txBody>
          <a:bodyPr wrap="square" rtlCol="0">
            <a:spAutoFit/>
          </a:bodyPr>
          <a:lstStyle/>
          <a:p>
            <a:r>
              <a:rPr lang="ar-DZ" sz="2400" b="1" dirty="0">
                <a:ln>
                  <a:solidFill>
                    <a:prstClr val="white"/>
                  </a:solidFill>
                </a:ln>
                <a:solidFill>
                  <a:prstClr val="black"/>
                </a:solidFill>
                <a:latin typeface="Calibri"/>
                <a:cs typeface="Arial" panose="020B0604020202020204" pitchFamily="34" charset="0"/>
              </a:rPr>
              <a:t>6</a:t>
            </a:r>
            <a:endParaRPr lang="fr-FR" b="1" dirty="0">
              <a:ln>
                <a:solidFill>
                  <a:prstClr val="white"/>
                </a:solidFill>
              </a:ln>
              <a:solidFill>
                <a:prstClr val="black"/>
              </a:solidFill>
              <a:latin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srcRect/>
          <a:stretch>
            <a:fillRect/>
          </a:stretch>
        </p:blipFill>
        <p:spPr bwMode="auto">
          <a:xfrm>
            <a:off x="2738414" y="0"/>
            <a:ext cx="6786610" cy="1357298"/>
          </a:xfrm>
          <a:prstGeom prst="rect">
            <a:avLst/>
          </a:prstGeom>
          <a:noFill/>
          <a:ln w="9525">
            <a:noFill/>
            <a:miter lim="800000"/>
            <a:headEnd/>
            <a:tailEnd/>
          </a:ln>
          <a:effectLst/>
        </p:spPr>
      </p:pic>
      <p:pic>
        <p:nvPicPr>
          <p:cNvPr id="181251" name="Picture 3"/>
          <p:cNvPicPr>
            <a:picLocks noChangeAspect="1" noChangeArrowheads="1"/>
          </p:cNvPicPr>
          <p:nvPr/>
        </p:nvPicPr>
        <p:blipFill>
          <a:blip r:embed="rId3"/>
          <a:srcRect/>
          <a:stretch>
            <a:fillRect/>
          </a:stretch>
        </p:blipFill>
        <p:spPr bwMode="auto">
          <a:xfrm>
            <a:off x="2595538" y="1357300"/>
            <a:ext cx="5779692" cy="428627"/>
          </a:xfrm>
          <a:prstGeom prst="rect">
            <a:avLst/>
          </a:prstGeom>
          <a:noFill/>
          <a:ln w="9525">
            <a:noFill/>
            <a:miter lim="800000"/>
            <a:headEnd/>
            <a:tailEnd/>
          </a:ln>
          <a:effectLst/>
        </p:spPr>
      </p:pic>
      <p:pic>
        <p:nvPicPr>
          <p:cNvPr id="181252" name="Picture 4"/>
          <p:cNvPicPr>
            <a:picLocks noChangeAspect="1" noChangeArrowheads="1"/>
          </p:cNvPicPr>
          <p:nvPr/>
        </p:nvPicPr>
        <p:blipFill>
          <a:blip r:embed="rId4"/>
          <a:srcRect/>
          <a:stretch>
            <a:fillRect/>
          </a:stretch>
        </p:blipFill>
        <p:spPr bwMode="auto">
          <a:xfrm>
            <a:off x="2381224" y="1857365"/>
            <a:ext cx="7358114" cy="1071569"/>
          </a:xfrm>
          <a:prstGeom prst="rect">
            <a:avLst/>
          </a:prstGeom>
          <a:noFill/>
          <a:ln w="9525">
            <a:noFill/>
            <a:miter lim="800000"/>
            <a:headEnd/>
            <a:tailEnd/>
          </a:ln>
          <a:effectLst/>
        </p:spPr>
      </p:pic>
      <p:pic>
        <p:nvPicPr>
          <p:cNvPr id="181253" name="Picture 5"/>
          <p:cNvPicPr>
            <a:picLocks noChangeAspect="1" noChangeArrowheads="1"/>
          </p:cNvPicPr>
          <p:nvPr/>
        </p:nvPicPr>
        <p:blipFill>
          <a:blip r:embed="rId5"/>
          <a:srcRect/>
          <a:stretch>
            <a:fillRect/>
          </a:stretch>
        </p:blipFill>
        <p:spPr bwMode="auto">
          <a:xfrm>
            <a:off x="2452662" y="2871802"/>
            <a:ext cx="7286676" cy="3486156"/>
          </a:xfrm>
          <a:prstGeom prst="rect">
            <a:avLst/>
          </a:prstGeom>
          <a:noFill/>
          <a:ln w="9525">
            <a:noFill/>
            <a:miter lim="800000"/>
            <a:headEnd/>
            <a:tailEnd/>
          </a:ln>
          <a:effectLst/>
        </p:spPr>
      </p:pic>
      <p:sp>
        <p:nvSpPr>
          <p:cNvPr id="6" name="ZoneTexte 5"/>
          <p:cNvSpPr txBox="1"/>
          <p:nvPr/>
        </p:nvSpPr>
        <p:spPr>
          <a:xfrm>
            <a:off x="9167834" y="285729"/>
            <a:ext cx="357190" cy="461665"/>
          </a:xfrm>
          <a:prstGeom prst="rect">
            <a:avLst/>
          </a:prstGeom>
          <a:solidFill>
            <a:schemeClr val="bg2"/>
          </a:solidFill>
        </p:spPr>
        <p:txBody>
          <a:bodyPr wrap="square" rtlCol="0">
            <a:spAutoFit/>
          </a:bodyPr>
          <a:lstStyle/>
          <a:p>
            <a:r>
              <a:rPr lang="ar-DZ" sz="2400" b="1" dirty="0">
                <a:ln>
                  <a:solidFill>
                    <a:prstClr val="white"/>
                  </a:solidFill>
                </a:ln>
                <a:solidFill>
                  <a:prstClr val="black"/>
                </a:solidFill>
                <a:latin typeface="Calibri"/>
                <a:cs typeface="Arial" panose="020B0604020202020204" pitchFamily="34" charset="0"/>
              </a:rPr>
              <a:t>7</a:t>
            </a:r>
            <a:endParaRPr lang="fr-FR" b="1" dirty="0">
              <a:ln>
                <a:solidFill>
                  <a:prstClr val="white"/>
                </a:solidFill>
              </a:ln>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اختلاف درجات الحرارة</a:t>
            </a:r>
            <a:endParaRPr lang="fr-FR" dirty="0"/>
          </a:p>
        </p:txBody>
      </p:sp>
      <p:sp>
        <p:nvSpPr>
          <p:cNvPr id="3" name="Rectangle 2"/>
          <p:cNvSpPr/>
          <p:nvPr/>
        </p:nvSpPr>
        <p:spPr>
          <a:xfrm>
            <a:off x="895643" y="1945069"/>
            <a:ext cx="10686757" cy="4031873"/>
          </a:xfrm>
          <a:prstGeom prst="rect">
            <a:avLst/>
          </a:prstGeom>
        </p:spPr>
        <p:txBody>
          <a:bodyPr wrap="square">
            <a:spAutoFit/>
          </a:bodyPr>
          <a:lstStyle/>
          <a:p>
            <a:pPr algn="just" rtl="1"/>
            <a:r>
              <a:rPr lang="ar-DZ" sz="3200" dirty="0">
                <a:solidFill>
                  <a:prstClr val="black"/>
                </a:solidFill>
                <a:latin typeface="Calibri"/>
                <a:cs typeface="Arial" panose="020B0604020202020204" pitchFamily="34" charset="0"/>
              </a:rPr>
              <a:t>تعرض الطبقات الخارجية للأحجار لدراجات الحرارة العالية يؤدي إلى تمددها النسبي أكثر من الطبقات التي تليها مما يسبب تفككها. كما تؤدي هذه التغيرات أيضا إلى حدوث عمليات التمدد عند الحرارة المرتفعة والانكماش عند الحرارة المنخفضة،  مما يحدث شروخ في المبنى وبالخصوص الأجزاء العلوية منه والمعرضة بشكل أكبر لأشعة الشمس. </a:t>
            </a:r>
          </a:p>
          <a:p>
            <a:pPr algn="just" rtl="1"/>
            <a:r>
              <a:rPr lang="ar-DZ" sz="3200" dirty="0">
                <a:solidFill>
                  <a:prstClr val="black"/>
                </a:solidFill>
                <a:latin typeface="Calibri"/>
                <a:cs typeface="Arial" panose="020B0604020202020204" pitchFamily="34" charset="0"/>
              </a:rPr>
              <a:t>وتعتبر التغيرات المستمرة في درجات الحرارة ما بين انخفاض وارتفاع سواء التغيرات الموسمية أو اليومية من الأدوار الخطيرة التي تتلف مواد البناء في المباني التاريخية.</a:t>
            </a:r>
            <a:endParaRPr lang="fr-FR" sz="3200" dirty="0">
              <a:solidFill>
                <a:prstClr val="black"/>
              </a:solidFill>
              <a:latin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a:srcRect/>
          <a:stretch>
            <a:fillRect/>
          </a:stretch>
        </p:blipFill>
        <p:spPr bwMode="auto">
          <a:xfrm>
            <a:off x="2381224" y="1142984"/>
            <a:ext cx="7429552" cy="4472636"/>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28" y="274638"/>
            <a:ext cx="7258072" cy="725470"/>
          </a:xfrm>
        </p:spPr>
        <p:txBody>
          <a:bodyPr>
            <a:normAutofit/>
          </a:bodyPr>
          <a:lstStyle/>
          <a:p>
            <a:pPr rtl="1"/>
            <a:r>
              <a:rPr lang="ar-DZ" sz="2800" b="1" dirty="0"/>
              <a:t>4-غياب الوعي بأهمية التراث الأثري</a:t>
            </a:r>
            <a:endParaRPr lang="fr-FR" sz="2800" b="1" dirty="0"/>
          </a:p>
        </p:txBody>
      </p:sp>
      <p:pic>
        <p:nvPicPr>
          <p:cNvPr id="183298" name="Picture 2"/>
          <p:cNvPicPr>
            <a:picLocks noChangeAspect="1" noChangeArrowheads="1"/>
          </p:cNvPicPr>
          <p:nvPr/>
        </p:nvPicPr>
        <p:blipFill>
          <a:blip r:embed="rId2"/>
          <a:srcRect/>
          <a:stretch>
            <a:fillRect/>
          </a:stretch>
        </p:blipFill>
        <p:spPr bwMode="auto">
          <a:xfrm>
            <a:off x="2595538" y="1142985"/>
            <a:ext cx="7072362" cy="509470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pPr algn="r" rtl="1"/>
            <a:r>
              <a:rPr lang="ar-DZ" dirty="0"/>
              <a:t>ملاحظة</a:t>
            </a:r>
            <a:endParaRPr lang="fr-FR" dirty="0"/>
          </a:p>
        </p:txBody>
      </p:sp>
      <p:sp>
        <p:nvSpPr>
          <p:cNvPr id="3" name="Rectangle 2"/>
          <p:cNvSpPr/>
          <p:nvPr/>
        </p:nvSpPr>
        <p:spPr>
          <a:xfrm>
            <a:off x="478301" y="2085520"/>
            <a:ext cx="10972800" cy="3970318"/>
          </a:xfrm>
          <a:prstGeom prst="rect">
            <a:avLst/>
          </a:prstGeom>
        </p:spPr>
        <p:txBody>
          <a:bodyPr wrap="square">
            <a:spAutoFit/>
          </a:bodyPr>
          <a:lstStyle/>
          <a:p>
            <a:pPr algn="just" rtl="1"/>
            <a:r>
              <a:rPr lang="ar-DZ" sz="2800" dirty="0">
                <a:solidFill>
                  <a:prstClr val="black"/>
                </a:solidFill>
                <a:latin typeface="Calibri"/>
                <a:cs typeface="Arial" panose="020B0604020202020204" pitchFamily="34" charset="0"/>
              </a:rPr>
              <a:t>تزداد خطورة تأثير التغيرات المستمرة في درجات الحرارة عند وجود مادتين مختلفتين في الخواص بالقرب من بعضهما في المبنى. فمثلا عند تواجد طبقة </a:t>
            </a:r>
            <a:r>
              <a:rPr lang="ar-DZ" sz="2800" dirty="0" err="1">
                <a:solidFill>
                  <a:prstClr val="black"/>
                </a:solidFill>
                <a:latin typeface="Calibri"/>
                <a:cs typeface="Arial" panose="020B0604020202020204" pitchFamily="34" charset="0"/>
              </a:rPr>
              <a:t>الملاط</a:t>
            </a:r>
            <a:r>
              <a:rPr lang="ar-DZ" sz="2800" dirty="0">
                <a:solidFill>
                  <a:prstClr val="black"/>
                </a:solidFill>
                <a:latin typeface="Calibri"/>
                <a:cs typeface="Arial" panose="020B0604020202020204" pitchFamily="34" charset="0"/>
              </a:rPr>
              <a:t> </a:t>
            </a:r>
            <a:r>
              <a:rPr lang="ar-DZ" sz="2800" dirty="0" err="1">
                <a:solidFill>
                  <a:prstClr val="black"/>
                </a:solidFill>
                <a:latin typeface="Calibri"/>
                <a:cs typeface="Arial" panose="020B0604020202020204" pitchFamily="34" charset="0"/>
              </a:rPr>
              <a:t>الجبسية</a:t>
            </a:r>
            <a:r>
              <a:rPr lang="ar-DZ" sz="2800" dirty="0">
                <a:solidFill>
                  <a:prstClr val="black"/>
                </a:solidFill>
                <a:latin typeface="Calibri"/>
                <a:cs typeface="Arial" panose="020B0604020202020204" pitchFamily="34" charset="0"/>
              </a:rPr>
              <a:t> على جدران مبنية من الحجر الجيري، فانه عند تعرضهما لدرجات حرارة مرتفعة فان الطبقة </a:t>
            </a:r>
            <a:r>
              <a:rPr lang="ar-DZ" sz="2800" dirty="0" err="1">
                <a:solidFill>
                  <a:prstClr val="black"/>
                </a:solidFill>
                <a:latin typeface="Calibri"/>
                <a:cs typeface="Arial" panose="020B0604020202020204" pitchFamily="34" charset="0"/>
              </a:rPr>
              <a:t>الجبسية</a:t>
            </a:r>
            <a:r>
              <a:rPr lang="ar-DZ" sz="2800" dirty="0">
                <a:solidFill>
                  <a:prstClr val="black"/>
                </a:solidFill>
                <a:latin typeface="Calibri"/>
                <a:cs typeface="Arial" panose="020B0604020202020204" pitchFamily="34" charset="0"/>
              </a:rPr>
              <a:t> تتمدد بشكل أكبر وأسرع من الحجر الجيري؛ نتيجة إلى أن الطبقة </a:t>
            </a:r>
            <a:r>
              <a:rPr lang="ar-DZ" sz="2800" dirty="0" err="1">
                <a:solidFill>
                  <a:prstClr val="black"/>
                </a:solidFill>
                <a:latin typeface="Calibri"/>
                <a:cs typeface="Arial" panose="020B0604020202020204" pitchFamily="34" charset="0"/>
              </a:rPr>
              <a:t>الجبسية</a:t>
            </a:r>
            <a:r>
              <a:rPr lang="ar-DZ" sz="2800" dirty="0">
                <a:solidFill>
                  <a:prstClr val="black"/>
                </a:solidFill>
                <a:latin typeface="Calibri"/>
                <a:cs typeface="Arial" panose="020B0604020202020204" pitchFamily="34" charset="0"/>
              </a:rPr>
              <a:t> تكون أولا على اتصال مباشر مع مصدر الحرارة وثانيا أن معامل التمدد الحراري للجبس أكثر بخمسة أضعاف من معامل التمدد الحراري </a:t>
            </a:r>
            <a:r>
              <a:rPr lang="ar-DZ" sz="2800" dirty="0" err="1">
                <a:solidFill>
                  <a:prstClr val="black"/>
                </a:solidFill>
                <a:latin typeface="Calibri"/>
                <a:cs typeface="Arial" panose="020B0604020202020204" pitchFamily="34" charset="0"/>
              </a:rPr>
              <a:t>للحجرالجيري</a:t>
            </a:r>
            <a:r>
              <a:rPr lang="ar-DZ" sz="2800" dirty="0">
                <a:solidFill>
                  <a:prstClr val="black"/>
                </a:solidFill>
                <a:latin typeface="Calibri"/>
                <a:cs typeface="Arial" panose="020B0604020202020204" pitchFamily="34" charset="0"/>
              </a:rPr>
              <a:t>، وبالتالي فان التغيرات المستمرة في درجات الحرارة ما بين الارتفاع والانخفاض والتي يتبعها تمدد وانكماش مواد. البناء المختلفة في الخواص يؤدي إلى انفصال طبقات الجبس بسهولة عن الحجر. </a:t>
            </a:r>
          </a:p>
          <a:p>
            <a:pPr algn="just" rtl="1"/>
            <a:endParaRPr lang="fr-FR" sz="2800" dirty="0">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1182" y="1477108"/>
            <a:ext cx="10522634" cy="3477875"/>
          </a:xfrm>
          <a:prstGeom prst="rect">
            <a:avLst/>
          </a:prstGeom>
        </p:spPr>
        <p:txBody>
          <a:bodyPr wrap="square">
            <a:spAutoFit/>
          </a:bodyPr>
          <a:lstStyle/>
          <a:p>
            <a:pPr algn="just" rtl="1"/>
            <a:r>
              <a:rPr lang="ar-DZ" sz="4400" dirty="0">
                <a:solidFill>
                  <a:prstClr val="black"/>
                </a:solidFill>
                <a:latin typeface="Calibri"/>
                <a:cs typeface="Arial" panose="020B0604020202020204" pitchFamily="34" charset="0"/>
              </a:rPr>
              <a:t>كذلك عند وجود مادة غير عضوية مثل الحجارة أو </a:t>
            </a:r>
            <a:r>
              <a:rPr lang="ar-DZ" sz="4400" dirty="0" err="1">
                <a:solidFill>
                  <a:prstClr val="black"/>
                </a:solidFill>
                <a:latin typeface="Calibri"/>
                <a:cs typeface="Arial" panose="020B0604020202020204" pitchFamily="34" charset="0"/>
              </a:rPr>
              <a:t>المونة</a:t>
            </a:r>
            <a:r>
              <a:rPr lang="ar-DZ" sz="4400" dirty="0">
                <a:solidFill>
                  <a:prstClr val="black"/>
                </a:solidFill>
                <a:latin typeface="Calibri"/>
                <a:cs typeface="Arial" panose="020B0604020202020204" pitchFamily="34" charset="0"/>
              </a:rPr>
              <a:t> أو طبقة </a:t>
            </a:r>
            <a:r>
              <a:rPr lang="ar-DZ" sz="4400" dirty="0" err="1">
                <a:solidFill>
                  <a:prstClr val="black"/>
                </a:solidFill>
                <a:latin typeface="Calibri"/>
                <a:cs typeface="Arial" panose="020B0604020202020204" pitchFamily="34" charset="0"/>
              </a:rPr>
              <a:t>الملاط</a:t>
            </a:r>
            <a:r>
              <a:rPr lang="ar-DZ" sz="4400" dirty="0">
                <a:solidFill>
                  <a:prstClr val="black"/>
                </a:solidFill>
                <a:latin typeface="Calibri"/>
                <a:cs typeface="Arial" panose="020B0604020202020204" pitchFamily="34" charset="0"/>
              </a:rPr>
              <a:t> بالقرب من مادة أخرى عضوية مثل الروابط الخشبية في الجدران فان تمدد وانكماش الخشب بداخل الجدار يؤدي إلى الضغط على الحجارة المجاورة وطبقات </a:t>
            </a:r>
            <a:r>
              <a:rPr lang="ar-DZ" sz="4400" dirty="0" err="1">
                <a:solidFill>
                  <a:prstClr val="black"/>
                </a:solidFill>
                <a:latin typeface="Calibri"/>
                <a:cs typeface="Arial" panose="020B0604020202020204" pitchFamily="34" charset="0"/>
              </a:rPr>
              <a:t>الملاط</a:t>
            </a:r>
            <a:r>
              <a:rPr lang="ar-DZ" sz="4400" dirty="0">
                <a:solidFill>
                  <a:prstClr val="black"/>
                </a:solidFill>
                <a:latin typeface="Calibri"/>
                <a:cs typeface="Arial" panose="020B0604020202020204" pitchFamily="34" charset="0"/>
              </a:rPr>
              <a:t> وبالتالي تشرخها وانفصالها وتساقطها</a:t>
            </a:r>
            <a:endParaRPr lang="fr-FR" sz="4400" dirty="0">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الرطوبة</a:t>
            </a:r>
            <a:endParaRPr lang="fr-FR" dirty="0"/>
          </a:p>
        </p:txBody>
      </p:sp>
      <p:pic>
        <p:nvPicPr>
          <p:cNvPr id="8194" name="Picture 2"/>
          <p:cNvPicPr>
            <a:picLocks noChangeAspect="1" noChangeArrowheads="1"/>
          </p:cNvPicPr>
          <p:nvPr/>
        </p:nvPicPr>
        <p:blipFill>
          <a:blip r:embed="rId2"/>
          <a:srcRect/>
          <a:stretch>
            <a:fillRect/>
          </a:stretch>
        </p:blipFill>
        <p:spPr bwMode="auto">
          <a:xfrm>
            <a:off x="633633" y="1714488"/>
            <a:ext cx="10782547" cy="402512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0"/>
            <a:ext cx="8229600" cy="928662"/>
          </a:xfrm>
          <a:solidFill>
            <a:srgbClr val="FFC000"/>
          </a:solidFill>
        </p:spPr>
        <p:txBody>
          <a:bodyPr/>
          <a:lstStyle/>
          <a:p>
            <a:r>
              <a:rPr kumimoji="0" lang="ar-SA" b="1"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الرطوبة</a:t>
            </a:r>
            <a:endParaRPr lang="fr-FR" dirty="0"/>
          </a:p>
        </p:txBody>
      </p:sp>
      <p:sp>
        <p:nvSpPr>
          <p:cNvPr id="17409" name="Rectangle 1"/>
          <p:cNvSpPr>
            <a:spLocks noChangeArrowheads="1"/>
          </p:cNvSpPr>
          <p:nvPr/>
        </p:nvSpPr>
        <p:spPr bwMode="auto">
          <a:xfrm>
            <a:off x="1041009" y="1503563"/>
            <a:ext cx="1019907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spcBef>
                <a:spcPct val="0"/>
              </a:spcBef>
              <a:spcAft>
                <a:spcPct val="0"/>
              </a:spcAft>
            </a:pPr>
            <a:r>
              <a:rPr lang="ar-SA" sz="2800" b="1" dirty="0">
                <a:solidFill>
                  <a:prstClr val="black"/>
                </a:solidFill>
                <a:latin typeface="Traditional Arabic" pitchFamily="18" charset="-78"/>
                <a:cs typeface="Traditional Arabic" pitchFamily="18" charset="-78"/>
              </a:rPr>
              <a:t>الصورة الأولى </a:t>
            </a:r>
            <a:r>
              <a:rPr lang="ar-SA" sz="2800" dirty="0">
                <a:solidFill>
                  <a:prstClr val="black"/>
                </a:solidFill>
                <a:latin typeface="Traditional Arabic" pitchFamily="18" charset="-78"/>
                <a:cs typeface="Traditional Arabic" pitchFamily="18" charset="-78"/>
              </a:rPr>
              <a:t>وهي</a:t>
            </a:r>
            <a:r>
              <a:rPr lang="ar-SA" sz="2800" b="1" dirty="0">
                <a:solidFill>
                  <a:prstClr val="black"/>
                </a:solidFill>
                <a:latin typeface="Traditional Arabic" pitchFamily="18" charset="-78"/>
                <a:cs typeface="Traditional Arabic" pitchFamily="18" charset="-78"/>
              </a:rPr>
              <a:t> </a:t>
            </a:r>
            <a:r>
              <a:rPr lang="ar-SA" sz="2800" dirty="0">
                <a:solidFill>
                  <a:prstClr val="black"/>
                </a:solidFill>
                <a:latin typeface="Traditional Arabic" pitchFamily="18" charset="-78"/>
                <a:cs typeface="Traditional Arabic" pitchFamily="18" charset="-78"/>
              </a:rPr>
              <a:t> المياه الموجودة في الثغرات التي توجد في أنابيب الصرف، والناتج عن الأمطار والتكاثف، والذي تمتصّه أحجار المبنى المسامية، وذلك في حالة عدم السيطرة عليه</a:t>
            </a:r>
            <a:r>
              <a:rPr lang="ar-DZ" sz="2800" dirty="0">
                <a:solidFill>
                  <a:prstClr val="black"/>
                </a:solidFill>
                <a:latin typeface="Traditional Arabic" pitchFamily="18" charset="-78"/>
                <a:cs typeface="Traditional Arabic" pitchFamily="18" charset="-78"/>
              </a:rPr>
              <a:t>.</a:t>
            </a:r>
            <a:r>
              <a:rPr lang="ar-SA" sz="2800" dirty="0">
                <a:solidFill>
                  <a:prstClr val="black"/>
                </a:solidFill>
                <a:latin typeface="Traditional Arabic" pitchFamily="18" charset="-78"/>
                <a:cs typeface="Traditional Arabic" pitchFamily="18" charset="-78"/>
              </a:rPr>
              <a:t>ينظر </a:t>
            </a:r>
            <a:r>
              <a:rPr lang="ar-SA" sz="2800" b="1" dirty="0">
                <a:solidFill>
                  <a:prstClr val="black"/>
                </a:solidFill>
                <a:latin typeface="Traditional Arabic" pitchFamily="18" charset="-78"/>
                <a:cs typeface="Traditional Arabic" pitchFamily="18" charset="-78"/>
              </a:rPr>
              <a:t>الشكل رقم: </a:t>
            </a:r>
            <a:r>
              <a:rPr lang="fr-FR" sz="2800" b="1" dirty="0">
                <a:solidFill>
                  <a:prstClr val="black"/>
                </a:solidFill>
                <a:latin typeface="Traditional Arabic" pitchFamily="18" charset="-78"/>
                <a:cs typeface="Traditional Arabic" pitchFamily="18" charset="-78"/>
              </a:rPr>
              <a:t>1</a:t>
            </a:r>
            <a:r>
              <a:rPr lang="ar-SA" sz="2800" b="1" dirty="0">
                <a:solidFill>
                  <a:prstClr val="black"/>
                </a:solidFill>
                <a:latin typeface="Traditional Arabic" pitchFamily="18" charset="-78"/>
                <a:cs typeface="Traditional Arabic" pitchFamily="18" charset="-78"/>
              </a:rPr>
              <a:t>.</a:t>
            </a:r>
            <a:r>
              <a:rPr lang="ar-SA" sz="2800" dirty="0">
                <a:solidFill>
                  <a:prstClr val="black"/>
                </a:solidFill>
                <a:latin typeface="Traditional Arabic" pitchFamily="18" charset="-78"/>
                <a:cs typeface="Traditional Arabic" pitchFamily="18" charset="-78"/>
              </a:rPr>
              <a:t> </a:t>
            </a:r>
            <a:endParaRPr lang="fr-FR" sz="2800" dirty="0">
              <a:solidFill>
                <a:prstClr val="black"/>
              </a:solidFill>
              <a:latin typeface="Traditional Arabic" pitchFamily="18" charset="-78"/>
              <a:cs typeface="Traditional Arabic" pitchFamily="18" charset="-78"/>
            </a:endParaRPr>
          </a:p>
          <a:p>
            <a:pPr algn="r" rtl="1"/>
            <a:r>
              <a:rPr lang="ar-SA" sz="2800" b="1" dirty="0">
                <a:solidFill>
                  <a:prstClr val="black"/>
                </a:solidFill>
                <a:latin typeface="Traditional Arabic" pitchFamily="18" charset="-78"/>
                <a:cs typeface="Traditional Arabic" pitchFamily="18" charset="-78"/>
              </a:rPr>
              <a:t>الصورة الثانية </a:t>
            </a:r>
            <a:r>
              <a:rPr lang="ar-SA" sz="2800" dirty="0">
                <a:solidFill>
                  <a:prstClr val="black"/>
                </a:solidFill>
                <a:latin typeface="Traditional Arabic" pitchFamily="18" charset="-78"/>
                <a:cs typeface="Traditional Arabic" pitchFamily="18" charset="-78"/>
              </a:rPr>
              <a:t>وهي بخار الماء الذي ينتج عن تكثيف الرطوبة على الجدران الباردة، ولاسيّما في فترة الصباح والليل، كما يمكن أن ينتج عن تبخّر الماء الذي ينتقل بواسطة الخاصّية الشعرية، في حالة ما إذا كان المبنى عامرا، حيث يكثر التنفس، والطبخ، واستعمال الحمامات</a:t>
            </a:r>
            <a:r>
              <a:rPr lang="fr-FR" sz="2800" dirty="0">
                <a:solidFill>
                  <a:prstClr val="black"/>
                </a:solidFill>
                <a:latin typeface="Traditional Arabic" pitchFamily="18" charset="-78"/>
                <a:cs typeface="Traditional Arabic" pitchFamily="18" charset="-78"/>
              </a:rPr>
              <a:t>.</a:t>
            </a:r>
            <a:r>
              <a:rPr lang="ar-SA" sz="2800" dirty="0">
                <a:solidFill>
                  <a:prstClr val="black"/>
                </a:solidFill>
                <a:latin typeface="Traditional Arabic" pitchFamily="18" charset="-78"/>
                <a:cs typeface="Traditional Arabic" pitchFamily="18" charset="-78"/>
              </a:rPr>
              <a:t> ينظر</a:t>
            </a:r>
            <a:r>
              <a:rPr lang="ar-SA" sz="2800" b="1" dirty="0">
                <a:solidFill>
                  <a:prstClr val="black"/>
                </a:solidFill>
                <a:latin typeface="Traditional Arabic" pitchFamily="18" charset="-78"/>
                <a:cs typeface="Traditional Arabic" pitchFamily="18" charset="-78"/>
              </a:rPr>
              <a:t> الشكل رقم: </a:t>
            </a:r>
            <a:r>
              <a:rPr lang="fr-FR" sz="2800" b="1" dirty="0">
                <a:solidFill>
                  <a:prstClr val="black"/>
                </a:solidFill>
                <a:latin typeface="Traditional Arabic" pitchFamily="18" charset="-78"/>
                <a:cs typeface="Traditional Arabic" pitchFamily="18" charset="-78"/>
              </a:rPr>
              <a:t>2</a:t>
            </a:r>
            <a:r>
              <a:rPr lang="ar-SA" sz="2800" b="1" dirty="0">
                <a:solidFill>
                  <a:prstClr val="black"/>
                </a:solidFill>
                <a:latin typeface="Traditional Arabic" pitchFamily="18" charset="-78"/>
                <a:cs typeface="Traditional Arabic" pitchFamily="18" charset="-78"/>
              </a:rPr>
              <a:t>.  </a:t>
            </a:r>
            <a:endParaRPr lang="fr-FR" sz="2800" dirty="0">
              <a:solidFill>
                <a:prstClr val="black"/>
              </a:solidFill>
              <a:latin typeface="Traditional Arabic" pitchFamily="18" charset="-78"/>
              <a:cs typeface="Traditional Arabic" pitchFamily="18" charset="-78"/>
            </a:endParaRPr>
          </a:p>
          <a:p>
            <a:pPr algn="r" rtl="1"/>
            <a:r>
              <a:rPr lang="ar-SA" sz="2800" b="1" dirty="0">
                <a:solidFill>
                  <a:prstClr val="black"/>
                </a:solidFill>
                <a:latin typeface="Traditional Arabic" pitchFamily="18" charset="-78"/>
                <a:cs typeface="Traditional Arabic" pitchFamily="18" charset="-78"/>
              </a:rPr>
              <a:t>الصورة الثالثة </a:t>
            </a:r>
            <a:r>
              <a:rPr lang="ar-SA" sz="2800" dirty="0">
                <a:solidFill>
                  <a:prstClr val="black"/>
                </a:solidFill>
                <a:latin typeface="Traditional Arabic" pitchFamily="18" charset="-78"/>
                <a:cs typeface="Traditional Arabic" pitchFamily="18" charset="-78"/>
              </a:rPr>
              <a:t>الخاصّية الشعرية </a:t>
            </a:r>
            <a:r>
              <a:rPr lang="fr-FR" sz="2800" dirty="0">
                <a:solidFill>
                  <a:prstClr val="black"/>
                </a:solidFill>
                <a:latin typeface="Traditional Arabic" pitchFamily="18" charset="-78"/>
                <a:cs typeface="Traditional Arabic" pitchFamily="18" charset="-78"/>
              </a:rPr>
              <a:t>Capillarité</a:t>
            </a:r>
            <a:r>
              <a:rPr lang="ar-SA" sz="2800" dirty="0">
                <a:solidFill>
                  <a:prstClr val="black"/>
                </a:solidFill>
                <a:latin typeface="Traditional Arabic" pitchFamily="18" charset="-78"/>
                <a:cs typeface="Traditional Arabic" pitchFamily="18" charset="-78"/>
              </a:rPr>
              <a:t>، تعمل هذه الخاصّية من الأسفل إلى الأعلى، ومن البارد نحو الحار، ومن الحالة السائلة نحو الحالة الغازية، ويظهر الماء بصفة خاصّة في المواد المسامية، التي يتنقل فيها بواسطة الخاصّية الشعرية من الأرضيات من خلال الحوائط انطلاقا من الأساسات المبللة</a:t>
            </a:r>
            <a:r>
              <a:rPr lang="ar-SA" sz="2800" b="1" dirty="0">
                <a:solidFill>
                  <a:prstClr val="black"/>
                </a:solidFill>
                <a:latin typeface="Traditional Arabic" pitchFamily="18" charset="-78"/>
                <a:cs typeface="Traditional Arabic" pitchFamily="18" charset="-78"/>
              </a:rPr>
              <a:t>.</a:t>
            </a:r>
            <a:r>
              <a:rPr lang="ar-SA" sz="2800" dirty="0">
                <a:solidFill>
                  <a:prstClr val="black"/>
                </a:solidFill>
                <a:latin typeface="Traditional Arabic" pitchFamily="18" charset="-78"/>
                <a:cs typeface="Traditional Arabic" pitchFamily="18" charset="-78"/>
              </a:rPr>
              <a:t> ينظر </a:t>
            </a:r>
            <a:r>
              <a:rPr lang="ar-SA" sz="2800" b="1" dirty="0">
                <a:solidFill>
                  <a:prstClr val="black"/>
                </a:solidFill>
                <a:latin typeface="Traditional Arabic" pitchFamily="18" charset="-78"/>
                <a:cs typeface="Traditional Arabic" pitchFamily="18" charset="-78"/>
              </a:rPr>
              <a:t>الشكل رقم:</a:t>
            </a:r>
            <a:r>
              <a:rPr lang="fr-FR" sz="2800" b="1" dirty="0">
                <a:solidFill>
                  <a:prstClr val="black"/>
                </a:solidFill>
                <a:latin typeface="Traditional Arabic" pitchFamily="18" charset="-78"/>
                <a:cs typeface="Traditional Arabic" pitchFamily="18" charset="-78"/>
              </a:rPr>
              <a:t>3</a:t>
            </a:r>
            <a:r>
              <a:rPr lang="ar-SA" sz="2800" dirty="0">
                <a:solidFill>
                  <a:prstClr val="black"/>
                </a:solidFill>
                <a:latin typeface="Traditional Arabic" pitchFamily="18" charset="-78"/>
                <a:cs typeface="Traditional Arabic" pitchFamily="18" charset="-78"/>
              </a:rPr>
              <a:t> </a:t>
            </a:r>
            <a:r>
              <a:rPr lang="fr-FR" sz="2800" dirty="0">
                <a:solidFill>
                  <a:prstClr val="black"/>
                </a:solidFill>
                <a:latin typeface="Traditional Arabic" pitchFamily="18" charset="-78"/>
                <a:cs typeface="Traditional Arabic" pitchFamily="18" charset="-78"/>
              </a:rPr>
              <a:t>- </a:t>
            </a:r>
            <a:br>
              <a:rPr lang="fr-FR" sz="2800" dirty="0">
                <a:solidFill>
                  <a:prstClr val="black"/>
                </a:solidFill>
                <a:latin typeface="Traditional Arabic" pitchFamily="18" charset="-78"/>
                <a:cs typeface="Traditional Arabic" pitchFamily="18" charset="-78"/>
              </a:rPr>
            </a:br>
            <a:endParaRPr lang="fr-FR" sz="2800" dirty="0">
              <a:solidFill>
                <a:prstClr val="black"/>
              </a:solidFill>
              <a:latin typeface="Traditional Arabic" pitchFamily="18" charset="-78"/>
              <a:cs typeface="Traditional Arabic"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rcRect/>
          <a:stretch>
            <a:fillRect/>
          </a:stretch>
        </p:blipFill>
        <p:spPr bwMode="auto">
          <a:xfrm>
            <a:off x="4738679" y="2214555"/>
            <a:ext cx="2134235" cy="3270885"/>
          </a:xfrm>
          <a:prstGeom prst="rect">
            <a:avLst/>
          </a:prstGeom>
          <a:noFill/>
          <a:ln w="12700">
            <a:solidFill>
              <a:schemeClr val="tx1"/>
            </a:solidFill>
            <a:miter lim="800000"/>
            <a:headEnd/>
            <a:tailEnd/>
          </a:ln>
        </p:spPr>
      </p:pic>
      <p:sp>
        <p:nvSpPr>
          <p:cNvPr id="4" name="Rectangle 3"/>
          <p:cNvSpPr/>
          <p:nvPr/>
        </p:nvSpPr>
        <p:spPr>
          <a:xfrm>
            <a:off x="4881554" y="785794"/>
            <a:ext cx="2310248" cy="369332"/>
          </a:xfrm>
          <a:prstGeom prst="rect">
            <a:avLst/>
          </a:prstGeom>
        </p:spPr>
        <p:txBody>
          <a:bodyPr wrap="none">
            <a:spAutoFit/>
          </a:bodyPr>
          <a:lstStyle/>
          <a:p>
            <a:r>
              <a:rPr lang="ar-SA" b="1" dirty="0">
                <a:solidFill>
                  <a:prstClr val="black"/>
                </a:solidFill>
                <a:latin typeface="Calibri"/>
                <a:cs typeface="Arial" panose="020B0604020202020204" pitchFamily="34" charset="0"/>
              </a:rPr>
              <a:t> الرطوبة الناتجة عن الأمطار</a:t>
            </a:r>
            <a:endParaRPr lang="fr-FR" dirty="0">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الرطوبة بالخاصية الشعرية</a:t>
            </a:r>
            <a:r>
              <a:rPr lang="ar-DZ" b="1" dirty="0"/>
              <a:t>( امتصاص الماء)</a:t>
            </a:r>
            <a:endParaRPr lang="fr-FR" dirty="0"/>
          </a:p>
        </p:txBody>
      </p:sp>
      <p:pic>
        <p:nvPicPr>
          <p:cNvPr id="3" name="Image 2"/>
          <p:cNvPicPr/>
          <p:nvPr/>
        </p:nvPicPr>
        <p:blipFill>
          <a:blip r:embed="rId2"/>
          <a:srcRect/>
          <a:stretch>
            <a:fillRect/>
          </a:stretch>
        </p:blipFill>
        <p:spPr bwMode="auto">
          <a:xfrm>
            <a:off x="3897464" y="2168710"/>
            <a:ext cx="4397072" cy="2520581"/>
          </a:xfrm>
          <a:prstGeom prst="rect">
            <a:avLst/>
          </a:prstGeom>
          <a:noFill/>
          <a:ln w="12700">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الرطوبة الناتجة عن التكاثف</a:t>
            </a:r>
            <a:endParaRPr lang="fr-FR" dirty="0"/>
          </a:p>
        </p:txBody>
      </p:sp>
      <p:pic>
        <p:nvPicPr>
          <p:cNvPr id="3" name="Image 2"/>
          <p:cNvPicPr/>
          <p:nvPr/>
        </p:nvPicPr>
        <p:blipFill>
          <a:blip r:embed="rId2"/>
          <a:srcRect/>
          <a:stretch>
            <a:fillRect/>
          </a:stretch>
        </p:blipFill>
        <p:spPr bwMode="auto">
          <a:xfrm>
            <a:off x="3424694" y="1537138"/>
            <a:ext cx="5342612" cy="37837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881158" y="302360"/>
            <a:ext cx="821537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rtl="1" fontAlgn="base">
              <a:spcBef>
                <a:spcPct val="0"/>
              </a:spcBef>
              <a:spcAft>
                <a:spcPct val="0"/>
              </a:spcAft>
            </a:pPr>
            <a:r>
              <a:rPr lang="ar-DZ" sz="2800" dirty="0">
                <a:solidFill>
                  <a:prstClr val="black"/>
                </a:solidFill>
                <a:latin typeface="Traditional Arabic" pitchFamily="18" charset="-78"/>
                <a:ea typeface="Calibri" pitchFamily="34" charset="0"/>
                <a:cs typeface="Times New Roman" panose="02020603050405020304" pitchFamily="18" charset="0"/>
              </a:rPr>
              <a:t>يمكن تحديد وقياس خطورة الرطوبة بإجراء مجموعة من القياسات والفحوصات العلمية المختلفة من بينها ما يلي:</a:t>
            </a:r>
            <a:endParaRPr lang="fr-FR" sz="2800" dirty="0">
              <a:solidFill>
                <a:prstClr val="black"/>
              </a:solidFill>
              <a:latin typeface="Arial" pitchFamily="34" charset="0"/>
            </a:endParaRPr>
          </a:p>
          <a:p>
            <a:pPr indent="450850" algn="just" rtl="1" eaLnBrk="0" fontAlgn="base" hangingPunct="0">
              <a:spcBef>
                <a:spcPct val="0"/>
              </a:spcBef>
              <a:spcAft>
                <a:spcPct val="0"/>
              </a:spcAft>
              <a:buFontTx/>
              <a:buChar char="•"/>
            </a:pPr>
            <a:r>
              <a:rPr lang="ar-DZ" sz="2800" dirty="0">
                <a:solidFill>
                  <a:prstClr val="black"/>
                </a:solidFill>
                <a:latin typeface="Traditional Arabic" pitchFamily="18" charset="-78"/>
                <a:ea typeface="Calibri" pitchFamily="34" charset="0"/>
                <a:cs typeface="Times New Roman" panose="02020603050405020304" pitchFamily="18" charset="0"/>
              </a:rPr>
              <a:t> قياس معدلات الحرارة والرطوبة داخل وخارج المباني الأثرية.</a:t>
            </a:r>
          </a:p>
          <a:p>
            <a:pPr indent="450850" algn="just" rtl="1" eaLnBrk="0" fontAlgn="base" hangingPunct="0">
              <a:spcBef>
                <a:spcPct val="0"/>
              </a:spcBef>
              <a:spcAft>
                <a:spcPct val="0"/>
              </a:spcAft>
            </a:pPr>
            <a:endParaRPr lang="fr-FR" sz="2800" dirty="0">
              <a:solidFill>
                <a:prstClr val="black"/>
              </a:solidFill>
              <a:latin typeface="Arial" pitchFamily="34" charset="0"/>
            </a:endParaRPr>
          </a:p>
          <a:p>
            <a:pPr indent="450850" algn="just" rtl="1" eaLnBrk="0" fontAlgn="base" hangingPunct="0">
              <a:spcBef>
                <a:spcPct val="0"/>
              </a:spcBef>
              <a:spcAft>
                <a:spcPct val="0"/>
              </a:spcAft>
              <a:buFontTx/>
              <a:buChar char="•"/>
            </a:pPr>
            <a:r>
              <a:rPr lang="ar-DZ" sz="2800" dirty="0">
                <a:solidFill>
                  <a:prstClr val="black"/>
                </a:solidFill>
                <a:latin typeface="Traditional Arabic" pitchFamily="18" charset="-78"/>
                <a:ea typeface="Calibri" pitchFamily="34" charset="0"/>
                <a:cs typeface="Times New Roman" panose="02020603050405020304" pitchFamily="18" charset="0"/>
              </a:rPr>
              <a:t>قياس اختلاف معدلات الحرارة داخل التركيب البنائي لمواد البناء عن حرارة الجوّ في الوسط المحيط.</a:t>
            </a:r>
          </a:p>
          <a:p>
            <a:pPr indent="450850" algn="just" rtl="1" eaLnBrk="0" fontAlgn="base" hangingPunct="0">
              <a:spcBef>
                <a:spcPct val="0"/>
              </a:spcBef>
              <a:spcAft>
                <a:spcPct val="0"/>
              </a:spcAft>
            </a:pPr>
            <a:endParaRPr lang="en-US" sz="2800" dirty="0">
              <a:solidFill>
                <a:prstClr val="black"/>
              </a:solidFill>
              <a:latin typeface="Traditional Arabic" pitchFamily="18" charset="-78"/>
              <a:ea typeface="Calibri" pitchFamily="34" charset="0"/>
            </a:endParaRPr>
          </a:p>
          <a:p>
            <a:pPr algn="just" rtl="1">
              <a:buFont typeface="Arial" pitchFamily="34" charset="0"/>
              <a:buChar char="•"/>
            </a:pPr>
            <a:r>
              <a:rPr lang="ar-DZ" sz="2800" dirty="0">
                <a:solidFill>
                  <a:prstClr val="black"/>
                </a:solidFill>
                <a:latin typeface="Traditional Arabic" pitchFamily="18" charset="-78"/>
                <a:ea typeface="Calibri" pitchFamily="34" charset="0"/>
                <a:cs typeface="Times New Roman" panose="02020603050405020304" pitchFamily="18" charset="0"/>
              </a:rPr>
              <a:t>قياس محتوى الرطوبة داخل مواد البناء</a:t>
            </a:r>
          </a:p>
          <a:p>
            <a:pPr algn="just" rtl="1"/>
            <a:endParaRPr lang="ar-DZ" sz="2800" dirty="0">
              <a:solidFill>
                <a:prstClr val="black"/>
              </a:solidFill>
              <a:latin typeface="Traditional Arabic" pitchFamily="18" charset="-78"/>
              <a:ea typeface="Calibri" pitchFamily="34" charset="0"/>
              <a:cs typeface="Times New Roman" panose="02020603050405020304" pitchFamily="18" charset="0"/>
            </a:endParaRPr>
          </a:p>
          <a:p>
            <a:pPr algn="just" rtl="1">
              <a:buFont typeface="Arial" pitchFamily="34" charset="0"/>
              <a:buChar char="•"/>
            </a:pPr>
            <a:r>
              <a:rPr lang="fr-FR" sz="2800" dirty="0">
                <a:solidFill>
                  <a:prstClr val="black"/>
                </a:solidFill>
                <a:latin typeface="Arial" pitchFamily="34" charset="0"/>
              </a:rPr>
              <a:t> </a:t>
            </a:r>
            <a:r>
              <a:rPr lang="ar-DZ" sz="2800" dirty="0">
                <a:solidFill>
                  <a:prstClr val="black"/>
                </a:solidFill>
                <a:latin typeface="Calibri"/>
                <a:cs typeface="Times New Roman" panose="02020603050405020304" pitchFamily="18" charset="0"/>
              </a:rPr>
              <a:t>تشخيص أنواع الأملاح المتبلورة داخل مواد البناء وفوق أسطحها.</a:t>
            </a:r>
            <a:endParaRPr lang="fr-FR" sz="2800" dirty="0">
              <a:solidFill>
                <a:prstClr val="black"/>
              </a:solidFill>
              <a:latin typeface="Calibri"/>
            </a:endParaRPr>
          </a:p>
          <a:p>
            <a:pPr algn="just" rtl="1">
              <a:buFont typeface="Arial" pitchFamily="34" charset="0"/>
              <a:buChar char="•"/>
            </a:pPr>
            <a:r>
              <a:rPr lang="ar-DZ" sz="2800" dirty="0">
                <a:solidFill>
                  <a:prstClr val="black"/>
                </a:solidFill>
                <a:latin typeface="Calibri"/>
                <a:cs typeface="Times New Roman" panose="02020603050405020304" pitchFamily="18" charset="0"/>
              </a:rPr>
              <a:t>اختبار معدلات الامتصاص </a:t>
            </a:r>
            <a:r>
              <a:rPr lang="ar-DZ" sz="2800" dirty="0" err="1">
                <a:solidFill>
                  <a:prstClr val="black"/>
                </a:solidFill>
                <a:latin typeface="Calibri"/>
                <a:cs typeface="Times New Roman" panose="02020603050405020304" pitchFamily="18" charset="0"/>
              </a:rPr>
              <a:t>الهجروسكوبي</a:t>
            </a:r>
            <a:r>
              <a:rPr lang="ar-DZ" sz="2800" dirty="0">
                <a:solidFill>
                  <a:prstClr val="black"/>
                </a:solidFill>
                <a:latin typeface="Calibri"/>
                <a:cs typeface="Times New Roman" panose="02020603050405020304" pitchFamily="18" charset="0"/>
              </a:rPr>
              <a:t> لمواد البناء.</a:t>
            </a:r>
          </a:p>
          <a:p>
            <a:pPr algn="just" rtl="1"/>
            <a:endParaRPr lang="fr-FR" sz="2800" dirty="0">
              <a:solidFill>
                <a:prstClr val="black"/>
              </a:solidFill>
              <a:latin typeface="Calibri"/>
            </a:endParaRPr>
          </a:p>
          <a:p>
            <a:pPr algn="just" rtl="1">
              <a:buFont typeface="Arial" pitchFamily="34" charset="0"/>
              <a:buChar char="•"/>
            </a:pPr>
            <a:r>
              <a:rPr lang="ar-DZ" sz="2800" dirty="0">
                <a:solidFill>
                  <a:prstClr val="black"/>
                </a:solidFill>
                <a:latin typeface="Calibri"/>
                <a:cs typeface="Times New Roman" panose="02020603050405020304" pitchFamily="18" charset="0"/>
              </a:rPr>
              <a:t>اختبار معدلات تسرب الماء داخل مواد البناء طبقا لنظام الخاصية الشعرية</a:t>
            </a:r>
            <a:endParaRPr lang="ar-DZ" sz="2800" dirty="0">
              <a:solidFill>
                <a:prstClr val="black"/>
              </a:solidFill>
              <a:latin typeface="Arial" pitchFamily="34" charset="0"/>
              <a:cs typeface="Times New Roman" panose="02020603050405020304" pitchFamily="18" charset="0"/>
            </a:endParaRPr>
          </a:p>
          <a:p>
            <a:pPr indent="450850" algn="just" rtl="1" eaLnBrk="0" fontAlgn="base" hangingPunct="0">
              <a:spcBef>
                <a:spcPct val="0"/>
              </a:spcBef>
              <a:spcAft>
                <a:spcPct val="0"/>
              </a:spcAft>
            </a:pPr>
            <a:endParaRPr lang="fr-FR" sz="2800" dirty="0">
              <a:solidFill>
                <a:prstClr val="black"/>
              </a:solidFill>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09720" y="2357430"/>
            <a:ext cx="8229600" cy="1143000"/>
          </a:xfrm>
        </p:spPr>
        <p:txBody>
          <a:bodyPr>
            <a:normAutofit/>
          </a:bodyPr>
          <a:lstStyle/>
          <a:p>
            <a:pPr rtl="1"/>
            <a:r>
              <a:rPr lang="ar-DZ" sz="6000" dirty="0"/>
              <a:t>عوامل تلف المباني الأثرية</a:t>
            </a:r>
            <a:endParaRPr lang="fr-FR"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453322" y="214291"/>
            <a:ext cx="2667010" cy="606975"/>
          </a:xfrm>
          <a:prstGeom prst="rect">
            <a:avLst/>
          </a:prstGeom>
          <a:solidFill>
            <a:srgbClr val="FFC000"/>
          </a:solidFill>
          <a:ln w="9525">
            <a:solidFill>
              <a:srgbClr val="FFC000"/>
            </a:solid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9139255" y="928670"/>
            <a:ext cx="1047757" cy="57150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309787" y="1857365"/>
            <a:ext cx="7820025" cy="3019439"/>
          </a:xfrm>
          <a:prstGeom prst="rect">
            <a:avLst/>
          </a:prstGeom>
          <a:noFill/>
          <a:ln w="9525">
            <a:noFill/>
            <a:miter lim="800000"/>
            <a:headEnd/>
            <a:tailEnd/>
          </a:ln>
          <a:effectLst/>
        </p:spPr>
      </p:pic>
      <p:sp>
        <p:nvSpPr>
          <p:cNvPr id="7" name="Rectangle 6"/>
          <p:cNvSpPr/>
          <p:nvPr/>
        </p:nvSpPr>
        <p:spPr>
          <a:xfrm>
            <a:off x="2381224" y="4071942"/>
            <a:ext cx="857256"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81214" y="1285861"/>
            <a:ext cx="8029575" cy="3048015"/>
          </a:xfrm>
          <a:prstGeom prst="rect">
            <a:avLst/>
          </a:prstGeom>
          <a:noFill/>
          <a:ln w="9525">
            <a:noFill/>
            <a:miter lim="800000"/>
            <a:headEnd/>
            <a:tailEnd/>
          </a:ln>
          <a:effectLst/>
        </p:spPr>
      </p:pic>
      <p:sp>
        <p:nvSpPr>
          <p:cNvPr id="4" name="Rectangle 3"/>
          <p:cNvSpPr/>
          <p:nvPr/>
        </p:nvSpPr>
        <p:spPr>
          <a:xfrm>
            <a:off x="4452926" y="3500438"/>
            <a:ext cx="435771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09786" y="642918"/>
            <a:ext cx="8020050" cy="21431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38348" y="3071810"/>
            <a:ext cx="7829550" cy="2786082"/>
          </a:xfrm>
          <a:prstGeom prst="rect">
            <a:avLst/>
          </a:prstGeom>
          <a:noFill/>
          <a:ln w="9525">
            <a:noFill/>
            <a:miter lim="800000"/>
            <a:headEnd/>
            <a:tailEnd/>
          </a:ln>
          <a:effectLst/>
        </p:spPr>
      </p:pic>
      <p:sp>
        <p:nvSpPr>
          <p:cNvPr id="5" name="Rectangle 4"/>
          <p:cNvSpPr/>
          <p:nvPr/>
        </p:nvSpPr>
        <p:spPr>
          <a:xfrm>
            <a:off x="2166910" y="5000636"/>
            <a:ext cx="427198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38349" y="571480"/>
            <a:ext cx="7953375" cy="1928826"/>
          </a:xfrm>
          <a:prstGeom prst="rect">
            <a:avLst/>
          </a:prstGeom>
          <a:noFill/>
          <a:ln w="9525">
            <a:noFill/>
            <a:miter lim="800000"/>
            <a:headEnd/>
            <a:tailEnd/>
          </a:ln>
          <a:effectLst/>
        </p:spPr>
      </p:pic>
      <p:sp>
        <p:nvSpPr>
          <p:cNvPr id="4" name="Rectangle 3"/>
          <p:cNvSpPr/>
          <p:nvPr/>
        </p:nvSpPr>
        <p:spPr>
          <a:xfrm>
            <a:off x="3881422" y="1714488"/>
            <a:ext cx="35719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4099" name="Picture 3"/>
          <p:cNvPicPr>
            <a:picLocks noChangeAspect="1" noChangeArrowheads="1"/>
          </p:cNvPicPr>
          <p:nvPr/>
        </p:nvPicPr>
        <p:blipFill>
          <a:blip r:embed="rId3"/>
          <a:srcRect/>
          <a:stretch>
            <a:fillRect/>
          </a:stretch>
        </p:blipFill>
        <p:spPr bwMode="auto">
          <a:xfrm>
            <a:off x="1952597" y="3214686"/>
            <a:ext cx="8143875" cy="2671766"/>
          </a:xfrm>
          <a:prstGeom prst="rect">
            <a:avLst/>
          </a:prstGeom>
          <a:noFill/>
          <a:ln w="9525">
            <a:noFill/>
            <a:miter lim="800000"/>
            <a:headEnd/>
            <a:tailEnd/>
          </a:ln>
          <a:effectLst/>
        </p:spPr>
      </p:pic>
      <p:sp>
        <p:nvSpPr>
          <p:cNvPr id="6" name="Rectangle 5"/>
          <p:cNvSpPr/>
          <p:nvPr/>
        </p:nvSpPr>
        <p:spPr>
          <a:xfrm>
            <a:off x="3952860" y="5072074"/>
            <a:ext cx="4714908"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85975" y="500042"/>
            <a:ext cx="8020050" cy="5715040"/>
          </a:xfrm>
          <a:prstGeom prst="rect">
            <a:avLst/>
          </a:prstGeom>
          <a:noFill/>
          <a:ln w="9525">
            <a:noFill/>
            <a:miter lim="800000"/>
            <a:headEnd/>
            <a:tailEnd/>
          </a:ln>
          <a:effectLst/>
        </p:spPr>
      </p:pic>
      <p:sp>
        <p:nvSpPr>
          <p:cNvPr id="4" name="Rectangle 3"/>
          <p:cNvSpPr/>
          <p:nvPr/>
        </p:nvSpPr>
        <p:spPr>
          <a:xfrm>
            <a:off x="9167834" y="571480"/>
            <a:ext cx="85725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5" name="Rectangle 4"/>
          <p:cNvSpPr/>
          <p:nvPr/>
        </p:nvSpPr>
        <p:spPr>
          <a:xfrm>
            <a:off x="9167834" y="1928802"/>
            <a:ext cx="85725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
          <p:cNvSpPr/>
          <p:nvPr/>
        </p:nvSpPr>
        <p:spPr>
          <a:xfrm>
            <a:off x="9167834" y="4071942"/>
            <a:ext cx="857256"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7" name="Rectangle 6"/>
          <p:cNvSpPr/>
          <p:nvPr/>
        </p:nvSpPr>
        <p:spPr>
          <a:xfrm>
            <a:off x="8739206" y="5286388"/>
            <a:ext cx="64294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952597" y="500043"/>
            <a:ext cx="8429625" cy="2886075"/>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2381224" y="4071943"/>
            <a:ext cx="7791450" cy="1495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0165" y="1890401"/>
            <a:ext cx="11296357"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spcBef>
                <a:spcPct val="0"/>
              </a:spcBef>
              <a:spcAft>
                <a:spcPct val="0"/>
              </a:spcAft>
            </a:pPr>
            <a:r>
              <a:rPr lang="ar-DZ" sz="3000" dirty="0">
                <a:solidFill>
                  <a:prstClr val="black"/>
                </a:solidFill>
                <a:latin typeface="Traditional Arabic" pitchFamily="18" charset="-78"/>
                <a:ea typeface="Calibri" pitchFamily="34" charset="0"/>
                <a:cs typeface="Times New Roman" panose="02020603050405020304" pitchFamily="18" charset="0"/>
              </a:rPr>
              <a:t>تتعرض المباني التاريخية باستمرار لمختلف العوامل الجوّية مثل الرياح ، والأمطار، وحبيبات الرمل، وجسيمات الغبار، ودرجات الحرارة المتباينة وغير ذلك مما يؤدي إلى تآكل موادها، وتشكيل طبقات مختلفة الألوان على واجهاتها، وانهيار أحجارها ..</a:t>
            </a:r>
            <a:r>
              <a:rPr lang="ar-DZ" sz="3000" dirty="0">
                <a:solidFill>
                  <a:prstClr val="black"/>
                </a:solidFill>
                <a:latin typeface="Calibri"/>
                <a:cs typeface="Times New Roman" panose="02020603050405020304" pitchFamily="18" charset="0"/>
              </a:rPr>
              <a:t> </a:t>
            </a:r>
          </a:p>
          <a:p>
            <a:pPr indent="450850" algn="just" rtl="1" fontAlgn="base">
              <a:spcBef>
                <a:spcPct val="0"/>
              </a:spcBef>
              <a:spcAft>
                <a:spcPct val="0"/>
              </a:spcAft>
            </a:pPr>
            <a:endParaRPr lang="ar-DZ" sz="3000" dirty="0">
              <a:solidFill>
                <a:prstClr val="black"/>
              </a:solidFill>
              <a:latin typeface="Calibri"/>
              <a:cs typeface="Times New Roman" panose="02020603050405020304" pitchFamily="18" charset="0"/>
            </a:endParaRPr>
          </a:p>
          <a:p>
            <a:pPr indent="450850" algn="just" rtl="1" fontAlgn="base">
              <a:spcBef>
                <a:spcPct val="0"/>
              </a:spcBef>
              <a:spcAft>
                <a:spcPct val="0"/>
              </a:spcAft>
            </a:pPr>
            <a:r>
              <a:rPr lang="ar-DZ" sz="3000" dirty="0">
                <a:solidFill>
                  <a:prstClr val="black"/>
                </a:solidFill>
                <a:latin typeface="Calibri"/>
                <a:cs typeface="Times New Roman" panose="02020603050405020304" pitchFamily="18" charset="0"/>
              </a:rPr>
              <a:t>فالماء يؤدي دورا رئيسيا في تأثر الماد الأثرية باختلاف أنواعها، فالمياه تساهم في تجمع الأملاح القابلة للذوبان، والمعادن الذائبة، وتشجع على تكاثر الكائنات الحية، وتغيير الخواص الميكانيكية للمواد وغير ذلك.</a:t>
            </a:r>
            <a:endParaRPr lang="fr-FR" sz="3000" dirty="0">
              <a:solidFill>
                <a:prstClr val="black"/>
              </a:solidFill>
              <a:latin typeface="Traditional Arabic" pitchFamily="18" charset="-78"/>
              <a:ea typeface="Calibri" pitchFamily="34" charset="0"/>
            </a:endParaRPr>
          </a:p>
          <a:p>
            <a:pPr indent="450850" algn="just" rtl="1" fontAlgn="base">
              <a:spcBef>
                <a:spcPct val="0"/>
              </a:spcBef>
              <a:spcAft>
                <a:spcPct val="0"/>
              </a:spcAft>
            </a:pPr>
            <a:endParaRPr lang="ar-DZ" sz="3000" dirty="0">
              <a:solidFill>
                <a:prstClr val="black"/>
              </a:solidFill>
              <a:latin typeface="Arial" pitchFamily="34" charset="0"/>
              <a:cs typeface="Times New Roman" panose="02020603050405020304" pitchFamily="18" charset="0"/>
            </a:endParaRPr>
          </a:p>
        </p:txBody>
      </p:sp>
      <p:sp>
        <p:nvSpPr>
          <p:cNvPr id="3" name="Titre 1"/>
          <p:cNvSpPr>
            <a:spLocks noGrp="1"/>
          </p:cNvSpPr>
          <p:nvPr>
            <p:ph type="title"/>
          </p:nvPr>
        </p:nvSpPr>
        <p:spPr>
          <a:xfrm>
            <a:off x="3952860" y="274638"/>
            <a:ext cx="5357850" cy="725470"/>
          </a:xfrm>
          <a:solidFill>
            <a:srgbClr val="FFC000"/>
          </a:solidFill>
        </p:spPr>
        <p:txBody>
          <a:bodyPr>
            <a:normAutofit fontScale="90000"/>
          </a:bodyPr>
          <a:lstStyle/>
          <a:p>
            <a:pPr lvl="0"/>
            <a:r>
              <a:rPr lang="ar-DZ" b="1" dirty="0">
                <a:latin typeface="Traditional Arabic" pitchFamily="18" charset="-78"/>
                <a:ea typeface="Calibri" pitchFamily="34" charset="0"/>
                <a:cs typeface="Traditional Arabic" pitchFamily="18" charset="-78"/>
              </a:rPr>
              <a:t>تأثير الأمطار والثلوج</a:t>
            </a:r>
            <a:r>
              <a:rPr lang="fr-FR" sz="1600" dirty="0">
                <a:latin typeface="Arial" pitchFamily="34" charset="0"/>
                <a:cs typeface="Arial" pitchFamily="34" charset="0"/>
              </a:rPr>
              <a:t>    </a:t>
            </a:r>
            <a:r>
              <a:rPr lang="ar-DZ" sz="1600" dirty="0">
                <a:latin typeface="Arial" pitchFamily="34" charset="0"/>
                <a:cs typeface="Arial" pitchFamily="34" charset="0"/>
              </a:rPr>
              <a:t>  </a:t>
            </a:r>
            <a:r>
              <a:rPr lang="fr-FR" sz="1600" dirty="0">
                <a:latin typeface="Arial" pitchFamily="34" charset="0"/>
                <a:cs typeface="Arial" pitchFamily="34" charset="0"/>
              </a:rPr>
              <a:t>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1809720" y="642919"/>
            <a:ext cx="85725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Low" rtl="1" eaLnBrk="0" fontAlgn="base" hangingPunct="0">
              <a:spcBef>
                <a:spcPct val="0"/>
              </a:spcBef>
              <a:spcAft>
                <a:spcPct val="0"/>
              </a:spcAft>
            </a:pPr>
            <a:r>
              <a:rPr lang="ar-DZ" sz="3600" dirty="0">
                <a:solidFill>
                  <a:prstClr val="black"/>
                </a:solidFill>
                <a:latin typeface="Traditional Arabic" pitchFamily="18" charset="-78"/>
                <a:ea typeface="Calibri" pitchFamily="34" charset="0"/>
                <a:cs typeface="Traditional Arabic" pitchFamily="18" charset="-78"/>
              </a:rPr>
              <a:t>يظهر تأثير الأمطار في شكل سيول وبقع متعددة الألوان، في الأماكن التي تعرضت للسقوط ولاسيما السطوح الأفقية، باعتبارها الأكثر عرضة وباستمرار لضربات الأمطار والبرد والثلوج، أو في الشقوق والفجوات التي تسمح بتغلغل المياه من خلالها إلى باقي أجزاء المبنى. </a:t>
            </a:r>
            <a:endParaRPr lang="fr-FR" sz="1200" dirty="0">
              <a:solidFill>
                <a:prstClr val="black"/>
              </a:solidFill>
              <a:latin typeface="Arial" pitchFamily="34" charset="0"/>
              <a:cs typeface="Arial" pitchFamily="34" charset="0"/>
            </a:endParaRPr>
          </a:p>
          <a:p>
            <a:pPr indent="450850" algn="justLow" rtl="1" eaLnBrk="0" fontAlgn="base" hangingPunct="0">
              <a:spcBef>
                <a:spcPct val="0"/>
              </a:spcBef>
              <a:spcAft>
                <a:spcPct val="0"/>
              </a:spcAft>
            </a:pPr>
            <a:r>
              <a:rPr lang="ar-DZ" sz="3600" dirty="0">
                <a:solidFill>
                  <a:prstClr val="black"/>
                </a:solidFill>
                <a:latin typeface="Traditional Arabic" pitchFamily="18" charset="-78"/>
                <a:ea typeface="Calibri" pitchFamily="34" charset="0"/>
                <a:cs typeface="Traditional Arabic" pitchFamily="18" charset="-78"/>
              </a:rPr>
              <a:t>غالبا ما نصادف على واجهات المباني الأثرية أجزاء داكنة اللّون وأخرى باهتة أو بيضاء اللّون، فأمّا اللّون الأبيض فينتج عن غسل الأمطار الغزيرة للمواد وتعريتها، في حين ينتج اللّون الداكن عن تكاثف البخار أو الضباب على الأسطح ويجعلها مهيأة لالتصاق الغبار والملوّثات الأخرى وتكوّن الأملاح.</a:t>
            </a:r>
            <a:endParaRPr lang="ar-DZ" sz="3600" dirty="0">
              <a:solidFill>
                <a:prstClr val="black"/>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1952596" y="1071546"/>
            <a:ext cx="835824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تساهم الأمطار في تواجد المياه داخل مسام الحجارة، وتغذية المياه الجوفية، كما تمثل عامل تلف ميكانيكي مباشر بسبب ما تحدثه من نقر للأسطح الأثرية، أو بسبب السيول الجارفة التي تدمر كل ما تأتي عليه</a:t>
            </a:r>
            <a:r>
              <a:rPr lang="ar-DZ" sz="3200" baseline="30000" dirty="0" bmk="">
                <a:solidFill>
                  <a:prstClr val="black"/>
                </a:solidFill>
                <a:latin typeface="Traditional Arabic" pitchFamily="18" charset="-78"/>
                <a:ea typeface="Calibri" pitchFamily="34" charset="0"/>
                <a:cs typeface="Traditional Arabic" pitchFamily="18" charset="-78"/>
              </a:rPr>
              <a:t>.</a:t>
            </a:r>
            <a:r>
              <a:rPr lang="ar-DZ" sz="3200" dirty="0">
                <a:solidFill>
                  <a:prstClr val="black"/>
                </a:solidFill>
                <a:latin typeface="Traditional Arabic" pitchFamily="18" charset="-78"/>
                <a:ea typeface="Calibri" pitchFamily="34" charset="0"/>
                <a:cs typeface="Traditional Arabic" pitchFamily="18" charset="-78"/>
              </a:rPr>
              <a:t> </a:t>
            </a:r>
            <a:endParaRPr lang="fr-FR" sz="3200" dirty="0">
              <a:solidFill>
                <a:prstClr val="black"/>
              </a:solidFill>
              <a:latin typeface="Arial" pitchFamily="34" charset="0"/>
              <a:cs typeface="Arial" pitchFamily="34" charset="0"/>
            </a:endParaRPr>
          </a:p>
          <a:p>
            <a:pPr algn="r" rtl="1" eaLnBrk="0" fontAlgn="base" hangingPunct="0">
              <a:spcBef>
                <a:spcPct val="0"/>
              </a:spcBef>
              <a:spcAft>
                <a:spcPct val="0"/>
              </a:spcAft>
            </a:pPr>
            <a:br>
              <a:rPr lang="fr-FR" dirty="0">
                <a:solidFill>
                  <a:prstClr val="black"/>
                </a:solidFill>
                <a:latin typeface="Arial" pitchFamily="34" charset="0"/>
                <a:cs typeface="Arial" pitchFamily="34" charset="0"/>
              </a:rPr>
            </a:br>
            <a:endParaRPr lang="fr-FR" dirty="0">
              <a:solidFill>
                <a:prstClr val="black"/>
              </a:solidFill>
              <a:latin typeface="Arial" pitchFamily="34" charset="0"/>
              <a:cs typeface="Arial" pitchFamily="34" charset="0"/>
            </a:endParaRPr>
          </a:p>
        </p:txBody>
      </p:sp>
      <p:sp>
        <p:nvSpPr>
          <p:cNvPr id="4" name="Rectangle 3"/>
          <p:cNvSpPr/>
          <p:nvPr/>
        </p:nvSpPr>
        <p:spPr>
          <a:xfrm>
            <a:off x="1952596" y="2714620"/>
            <a:ext cx="8501122" cy="3046988"/>
          </a:xfrm>
          <a:prstGeom prst="rect">
            <a:avLst/>
          </a:prstGeom>
        </p:spPr>
        <p:txBody>
          <a:bodyPr wrap="square">
            <a:spAutoFit/>
          </a:bodyPr>
          <a:lstStyle/>
          <a:p>
            <a:pPr algn="just" rtl="1"/>
            <a:r>
              <a:rPr lang="ar-DZ" sz="3200" dirty="0">
                <a:solidFill>
                  <a:prstClr val="black"/>
                </a:solidFill>
                <a:latin typeface="Traditional Arabic" pitchFamily="18" charset="-78"/>
                <a:cs typeface="Traditional Arabic" pitchFamily="18" charset="-78"/>
              </a:rPr>
              <a:t> كما أنّ حجم الماء يزيد بنحو 9٪ عندما يتجمد في المسام، وعند تناوب دورات تجمد وذوبان الماء بسبب اختلاف درجات الحرارة، تتأثر مادة البناء باختلاف أنواعها بدرجة كبيرة، ولاسيما تلك الموجود </a:t>
            </a:r>
            <a:r>
              <a:rPr lang="ar-DZ" sz="3200" dirty="0" err="1">
                <a:solidFill>
                  <a:prstClr val="black"/>
                </a:solidFill>
                <a:latin typeface="Traditional Arabic" pitchFamily="18" charset="-78"/>
                <a:cs typeface="Traditional Arabic" pitchFamily="18" charset="-78"/>
              </a:rPr>
              <a:t>بها</a:t>
            </a:r>
            <a:r>
              <a:rPr lang="ar-DZ" sz="3200" dirty="0">
                <a:solidFill>
                  <a:prstClr val="black"/>
                </a:solidFill>
                <a:latin typeface="Traditional Arabic" pitchFamily="18" charset="-78"/>
                <a:cs typeface="Traditional Arabic" pitchFamily="18" charset="-78"/>
              </a:rPr>
              <a:t> شقوق سابقا أو المواد المسامية مما يزيد في نسبة الشقوق وتوسع الموجودة سابقا، وفي فترات الجفاف تظهر البلورات الملحية التي سنتحدث عنها فيما يلي،</a:t>
            </a:r>
            <a:r>
              <a:rPr lang="ar-SA" sz="3200" dirty="0">
                <a:solidFill>
                  <a:prstClr val="black"/>
                </a:solidFill>
                <a:latin typeface="Traditional Arabic" pitchFamily="18" charset="-78"/>
                <a:cs typeface="Traditional Arabic" pitchFamily="18" charset="-78"/>
              </a:rPr>
              <a:t>كما ينجم عن  سيلان الأمطار تشكّل طبقة بكترية وفطرية على سطح الجدران الداخلية والخارجية. </a:t>
            </a:r>
            <a:endParaRPr lang="fr-FR" sz="3200" dirty="0">
              <a:solidFill>
                <a:prstClr val="black"/>
              </a:solidFill>
              <a:latin typeface="Traditional Arabic" pitchFamily="18" charset="-78"/>
              <a:cs typeface="Traditional Arabic" pitchFamily="18"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786" y="1142985"/>
            <a:ext cx="7929618" cy="3539430"/>
          </a:xfrm>
          <a:prstGeom prst="rect">
            <a:avLst/>
          </a:prstGeom>
        </p:spPr>
        <p:txBody>
          <a:bodyPr wrap="square">
            <a:spAutoFit/>
          </a:bodyPr>
          <a:lstStyle/>
          <a:p>
            <a:pPr algn="just" rtl="1"/>
            <a:r>
              <a:rPr lang="ar-SA" sz="3200" dirty="0">
                <a:solidFill>
                  <a:prstClr val="black"/>
                </a:solidFill>
                <a:latin typeface="Calibri"/>
                <a:cs typeface="Arial" panose="020B0604020202020204" pitchFamily="34" charset="0"/>
              </a:rPr>
              <a:t>أما المعالم المبنية من مواد غير مسامية كقلعة </a:t>
            </a:r>
            <a:r>
              <a:rPr lang="ar-SA" sz="3200" dirty="0" err="1">
                <a:solidFill>
                  <a:prstClr val="black"/>
                </a:solidFill>
                <a:latin typeface="Calibri"/>
                <a:cs typeface="Arial" panose="020B0604020202020204" pitchFamily="34" charset="0"/>
              </a:rPr>
              <a:t>روزال</a:t>
            </a:r>
            <a:r>
              <a:rPr lang="ar-SA" sz="3200" dirty="0">
                <a:solidFill>
                  <a:prstClr val="black"/>
                </a:solidFill>
                <a:latin typeface="Calibri"/>
                <a:cs typeface="Arial" panose="020B0604020202020204" pitchFamily="34" charset="0"/>
              </a:rPr>
              <a:t> كزار، وقلعة </a:t>
            </a:r>
            <a:r>
              <a:rPr lang="ar-SA" sz="3200" dirty="0" err="1">
                <a:solidFill>
                  <a:prstClr val="black"/>
                </a:solidFill>
                <a:latin typeface="Calibri"/>
                <a:cs typeface="Arial" panose="020B0604020202020204" pitchFamily="34" charset="0"/>
              </a:rPr>
              <a:t>سانتاكروز</a:t>
            </a:r>
            <a:r>
              <a:rPr lang="ar-SA" sz="3200" dirty="0">
                <a:solidFill>
                  <a:prstClr val="black"/>
                </a:solidFill>
                <a:latin typeface="Calibri"/>
                <a:cs typeface="Arial" panose="020B0604020202020204" pitchFamily="34" charset="0"/>
              </a:rPr>
              <a:t> وبرج </a:t>
            </a:r>
            <a:r>
              <a:rPr lang="ar-SA" sz="3200" dirty="0" err="1">
                <a:solidFill>
                  <a:prstClr val="black"/>
                </a:solidFill>
                <a:latin typeface="Calibri"/>
                <a:cs typeface="Arial" panose="020B0604020202020204" pitchFamily="34" charset="0"/>
              </a:rPr>
              <a:t>الأمحال</a:t>
            </a:r>
            <a:r>
              <a:rPr lang="ar-SA" sz="3200" dirty="0">
                <a:solidFill>
                  <a:prstClr val="black"/>
                </a:solidFill>
                <a:latin typeface="Calibri"/>
                <a:cs typeface="Arial" panose="020B0604020202020204" pitchFamily="34" charset="0"/>
              </a:rPr>
              <a:t> بوهران المبنية من الحجر الجيري، وقصر سيدي بومدين </a:t>
            </a:r>
            <a:r>
              <a:rPr lang="ar-SA" sz="3200" dirty="0" err="1">
                <a:solidFill>
                  <a:prstClr val="black"/>
                </a:solidFill>
                <a:latin typeface="Calibri"/>
                <a:cs typeface="Arial" panose="020B0604020202020204" pitchFamily="34" charset="0"/>
              </a:rPr>
              <a:t>بتلمسان</a:t>
            </a:r>
            <a:r>
              <a:rPr lang="ar-SA" sz="3200" dirty="0">
                <a:solidFill>
                  <a:prstClr val="black"/>
                </a:solidFill>
                <a:latin typeface="Calibri"/>
                <a:cs typeface="Arial" panose="020B0604020202020204" pitchFamily="34" charset="0"/>
              </a:rPr>
              <a:t> المبني بالآجر فنلاحظ تأثر زوال </a:t>
            </a:r>
            <a:r>
              <a:rPr lang="ar-SA" sz="3200" dirty="0" err="1">
                <a:solidFill>
                  <a:prstClr val="black"/>
                </a:solidFill>
                <a:latin typeface="Calibri"/>
                <a:cs typeface="Arial" panose="020B0604020202020204" pitchFamily="34" charset="0"/>
              </a:rPr>
              <a:t>الملاط</a:t>
            </a:r>
            <a:r>
              <a:rPr lang="ar-SA" sz="3200" dirty="0">
                <a:solidFill>
                  <a:prstClr val="black"/>
                </a:solidFill>
                <a:latin typeface="Calibri"/>
                <a:cs typeface="Arial" panose="020B0604020202020204" pitchFamily="34" charset="0"/>
              </a:rPr>
              <a:t> الرابط بين المواد بسبب تغلغل مياه الأمطار إلى داخله أكثر من مواد البناء الأخرى، كما هو موضح في اللوحة التالية.</a:t>
            </a:r>
            <a:endParaRPr lang="ar-DZ" sz="3200" dirty="0">
              <a:solidFill>
                <a:prstClr val="black"/>
              </a:solidFill>
              <a:latin typeface="Calibri"/>
              <a:cs typeface="Arial" panose="020B0604020202020204" pitchFamily="34" charset="0"/>
            </a:endParaRPr>
          </a:p>
          <a:p>
            <a:pPr algn="just" rtl="1"/>
            <a:endParaRPr lang="fr-FR" sz="3200" dirty="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2596" y="2143116"/>
            <a:ext cx="8229600" cy="1143000"/>
          </a:xfrm>
        </p:spPr>
        <p:txBody>
          <a:bodyPr>
            <a:normAutofit/>
          </a:bodyPr>
          <a:lstStyle/>
          <a:p>
            <a:pPr rtl="1"/>
            <a:r>
              <a:rPr lang="fr-FR" sz="6000" dirty="0"/>
              <a:t>-I </a:t>
            </a:r>
            <a:r>
              <a:rPr lang="ar-DZ" sz="6000" dirty="0"/>
              <a:t>العوامل الطبيعية</a:t>
            </a:r>
            <a:endParaRPr lang="fr-FR" sz="6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684984" y="1026942"/>
            <a:ext cx="10737982" cy="4766802"/>
          </a:xfrm>
          <a:prstGeom prst="rect">
            <a:avLst/>
          </a:prstGeom>
          <a:noFill/>
          <a:ln w="9525">
            <a:noFill/>
            <a:miter lim="800000"/>
            <a:headEnd/>
            <a:tailEnd/>
          </a:ln>
          <a:effectLst/>
        </p:spPr>
      </p:pic>
      <p:sp>
        <p:nvSpPr>
          <p:cNvPr id="3" name="ZoneTexte 2"/>
          <p:cNvSpPr txBox="1"/>
          <p:nvPr/>
        </p:nvSpPr>
        <p:spPr>
          <a:xfrm>
            <a:off x="1809720" y="4857760"/>
            <a:ext cx="785818"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alerie oran\palais bey\IMG_0223.JPG"/>
          <p:cNvPicPr>
            <a:picLocks noChangeAspect="1" noChangeArrowheads="1"/>
          </p:cNvPicPr>
          <p:nvPr/>
        </p:nvPicPr>
        <p:blipFill>
          <a:blip r:embed="rId2" cstate="print"/>
          <a:srcRect/>
          <a:stretch>
            <a:fillRect/>
          </a:stretch>
        </p:blipFill>
        <p:spPr bwMode="auto">
          <a:xfrm>
            <a:off x="5453058" y="71415"/>
            <a:ext cx="5214974" cy="3476649"/>
          </a:xfrm>
          <a:prstGeom prst="rect">
            <a:avLst/>
          </a:prstGeom>
          <a:noFill/>
        </p:spPr>
      </p:pic>
      <p:pic>
        <p:nvPicPr>
          <p:cNvPr id="1027" name="Picture 3" descr="D:\galerie oran\palais bey\IMG_0232.JPG"/>
          <p:cNvPicPr>
            <a:picLocks noChangeAspect="1" noChangeArrowheads="1"/>
          </p:cNvPicPr>
          <p:nvPr/>
        </p:nvPicPr>
        <p:blipFill>
          <a:blip r:embed="rId3" cstate="print"/>
          <a:srcRect/>
          <a:stretch>
            <a:fillRect/>
          </a:stretch>
        </p:blipFill>
        <p:spPr bwMode="auto">
          <a:xfrm>
            <a:off x="1524000" y="3476624"/>
            <a:ext cx="5072066" cy="338137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alerie oran\palais bey\IMG_0245.JPG"/>
          <p:cNvPicPr>
            <a:picLocks noChangeAspect="1" noChangeArrowheads="1"/>
          </p:cNvPicPr>
          <p:nvPr/>
        </p:nvPicPr>
        <p:blipFill>
          <a:blip r:embed="rId2" cstate="print"/>
          <a:srcRect/>
          <a:stretch>
            <a:fillRect/>
          </a:stretch>
        </p:blipFill>
        <p:spPr bwMode="auto">
          <a:xfrm>
            <a:off x="1881158" y="714356"/>
            <a:ext cx="7715304" cy="514353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الأمطار الحمضية</a:t>
            </a:r>
            <a:endParaRPr lang="fr-FR" dirty="0"/>
          </a:p>
        </p:txBody>
      </p:sp>
      <p:sp>
        <p:nvSpPr>
          <p:cNvPr id="3" name="Rectangle 2"/>
          <p:cNvSpPr/>
          <p:nvPr/>
        </p:nvSpPr>
        <p:spPr>
          <a:xfrm>
            <a:off x="1392702" y="2427541"/>
            <a:ext cx="8958144" cy="2308324"/>
          </a:xfrm>
          <a:prstGeom prst="rect">
            <a:avLst/>
          </a:prstGeom>
        </p:spPr>
        <p:txBody>
          <a:bodyPr wrap="square">
            <a:spAutoFit/>
          </a:bodyPr>
          <a:lstStyle/>
          <a:p>
            <a:pPr algn="just" rtl="1"/>
            <a:r>
              <a:rPr lang="ar-DZ" sz="2400" dirty="0">
                <a:solidFill>
                  <a:prstClr val="black"/>
                </a:solidFill>
                <a:latin typeface="Calibri"/>
                <a:cs typeface="Arial" panose="020B0604020202020204" pitchFamily="34" charset="0"/>
              </a:rPr>
              <a:t>يحتوي المطر العادي على نسبة قليلة من الحموضة الناتجة عن ثاني أكسيد الكربون الطبيعي،  ويوجد في المقابل مطر درجة حموضته تعادل حموضة عصير الليمون( في المناطق الأكثر تلوّثا في العالم)، إذ توجد ملوّثات رئيسية </a:t>
            </a:r>
            <a:r>
              <a:rPr lang="ar-DZ" sz="2400" dirty="0" err="1">
                <a:solidFill>
                  <a:prstClr val="black"/>
                </a:solidFill>
                <a:latin typeface="Calibri"/>
                <a:cs typeface="Arial" panose="020B0604020202020204" pitchFamily="34" charset="0"/>
              </a:rPr>
              <a:t>مسؤولة</a:t>
            </a:r>
            <a:r>
              <a:rPr lang="ar-DZ" sz="2400" dirty="0">
                <a:solidFill>
                  <a:prstClr val="black"/>
                </a:solidFill>
                <a:latin typeface="Calibri"/>
                <a:cs typeface="Arial" panose="020B0604020202020204" pitchFamily="34" charset="0"/>
              </a:rPr>
              <a:t> عن الأمطار الحمضية من بينها ثاني أكسيد الكبريت </a:t>
            </a:r>
            <a:r>
              <a:rPr lang="ar-DZ" sz="2400" dirty="0" err="1">
                <a:solidFill>
                  <a:prstClr val="black"/>
                </a:solidFill>
                <a:latin typeface="Calibri"/>
                <a:cs typeface="Arial" panose="020B0604020202020204" pitchFamily="34" charset="0"/>
              </a:rPr>
              <a:t>وأكاسيد</a:t>
            </a:r>
            <a:r>
              <a:rPr lang="ar-DZ" sz="2400" dirty="0">
                <a:solidFill>
                  <a:prstClr val="black"/>
                </a:solidFill>
                <a:latin typeface="Calibri"/>
                <a:cs typeface="Arial" panose="020B0604020202020204" pitchFamily="34" charset="0"/>
              </a:rPr>
              <a:t> النيتروجين، هذه الملوّثات عادة ما تنتج عن بقايا احتراق الفحم والنفط والغاز (ثاني أكسيد الكبريت)، وعن استخدام الوقود والأسمدة (</a:t>
            </a:r>
            <a:r>
              <a:rPr lang="ar-DZ" sz="2400" dirty="0" err="1">
                <a:solidFill>
                  <a:prstClr val="black"/>
                </a:solidFill>
                <a:latin typeface="Calibri"/>
                <a:cs typeface="Arial" panose="020B0604020202020204" pitchFamily="34" charset="0"/>
              </a:rPr>
              <a:t>أكاسيد</a:t>
            </a:r>
            <a:r>
              <a:rPr lang="ar-DZ" sz="2400" dirty="0">
                <a:solidFill>
                  <a:prstClr val="black"/>
                </a:solidFill>
                <a:latin typeface="Calibri"/>
                <a:cs typeface="Arial" panose="020B0604020202020204" pitchFamily="34" charset="0"/>
              </a:rPr>
              <a:t> النيتروجين.....................</a:t>
            </a:r>
            <a:r>
              <a:rPr lang="fr-FR" sz="2400" dirty="0">
                <a:solidFill>
                  <a:prstClr val="black"/>
                </a:solidFill>
                <a:latin typeface="Calibri"/>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pPr lvl="0"/>
            <a:r>
              <a:rPr lang="ar-DZ" b="1" dirty="0">
                <a:latin typeface="Traditional Arabic" pitchFamily="18" charset="-78"/>
                <a:ea typeface="Calibri" pitchFamily="34" charset="0"/>
                <a:cs typeface="Traditional Arabic" pitchFamily="18" charset="-78"/>
              </a:rPr>
              <a:t>أثر الأمطار الحمضية</a:t>
            </a:r>
            <a:br>
              <a:rPr lang="en-US" dirty="0">
                <a:latin typeface="Traditional Arabic" pitchFamily="18" charset="-78"/>
                <a:ea typeface="Calibri" pitchFamily="34" charset="0"/>
                <a:cs typeface="Traditional Arabic" pitchFamily="18" charset="-78"/>
              </a:rPr>
            </a:br>
            <a:endParaRPr lang="fr-FR" dirty="0"/>
          </a:p>
        </p:txBody>
      </p:sp>
      <p:sp>
        <p:nvSpPr>
          <p:cNvPr id="3" name="Rectangle 1"/>
          <p:cNvSpPr>
            <a:spLocks noChangeArrowheads="1"/>
          </p:cNvSpPr>
          <p:nvPr/>
        </p:nvSpPr>
        <p:spPr bwMode="auto">
          <a:xfrm>
            <a:off x="436098" y="4087141"/>
            <a:ext cx="10972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تتسبب الأمطار الحمضية في تآكل المواد تشييد المباني والنصب التذكارية، والتماثيل، والزجاج الملّون، لوحات، تآكل المعادن وتسريع عملية الصدأ، وتآكل الجسور وخطوط السكك الحديدية</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p:txBody>
      </p:sp>
      <p:sp>
        <p:nvSpPr>
          <p:cNvPr id="109569" name="Rectangle 1"/>
          <p:cNvSpPr>
            <a:spLocks noChangeArrowheads="1"/>
          </p:cNvSpPr>
          <p:nvPr/>
        </p:nvSpPr>
        <p:spPr bwMode="auto">
          <a:xfrm>
            <a:off x="609600" y="1615376"/>
            <a:ext cx="10799298" cy="2408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 تزيد خطورة الأمطار على المباني الأثرية في المناطق الصناعية والساحلية، لأنّها في مثل هذه الظروف تكون مختلطة بنواتج التلوّث الصناعي (الغازية- الصلبة -السائلة) </a:t>
            </a:r>
            <a:r>
              <a:rPr lang="ar-DZ" sz="2800" dirty="0" err="1">
                <a:solidFill>
                  <a:prstClr val="black"/>
                </a:solidFill>
                <a:latin typeface="Traditional Arabic" pitchFamily="18" charset="-78"/>
                <a:ea typeface="Calibri" pitchFamily="34" charset="0"/>
                <a:cs typeface="Traditional Arabic" pitchFamily="18" charset="-78"/>
              </a:rPr>
              <a:t>وزذاذ</a:t>
            </a:r>
            <a:r>
              <a:rPr lang="ar-DZ" sz="2800" dirty="0">
                <a:solidFill>
                  <a:prstClr val="black"/>
                </a:solidFill>
                <a:latin typeface="Traditional Arabic" pitchFamily="18" charset="-78"/>
                <a:ea typeface="Calibri" pitchFamily="34" charset="0"/>
                <a:cs typeface="Traditional Arabic" pitchFamily="18" charset="-78"/>
              </a:rPr>
              <a:t> البحر الذي يحتوي على نسبة عالية من الأملاح الذائبة، ولقد لوحظت هذه الأخطار على</a:t>
            </a:r>
            <a:r>
              <a:rPr lang="en-US" sz="2800" dirty="0">
                <a:solidFill>
                  <a:prstClr val="black"/>
                </a:solidFill>
                <a:latin typeface="Traditional Arabic" pitchFamily="18" charset="-78"/>
                <a:ea typeface="Calibri" pitchFamily="34" charset="0"/>
                <a:cs typeface="Traditional Arabic" pitchFamily="18" charset="-78"/>
              </a:rPr>
              <a:t> </a:t>
            </a:r>
            <a:r>
              <a:rPr lang="ar-DZ" sz="2800" dirty="0">
                <a:solidFill>
                  <a:prstClr val="black"/>
                </a:solidFill>
                <a:latin typeface="Traditional Arabic" pitchFamily="18" charset="-78"/>
                <a:ea typeface="Calibri" pitchFamily="34" charset="0"/>
                <a:cs typeface="Traditional Arabic" pitchFamily="18" charset="-78"/>
              </a:rPr>
              <a:t>أسطح المباني إذ تكسيها في الغالب طبقات متفاوتة السمك والصلادة، تحتوي على مخلفات التلوّث الجوّي مثل الأتربة والرمال وحبيبات الكربون، والأملاح المتبلورة ولاسيما أملاح الكبريتات والكربونات </a:t>
            </a:r>
            <a:r>
              <a:rPr lang="ar-DZ" sz="2800" dirty="0" err="1">
                <a:solidFill>
                  <a:prstClr val="black"/>
                </a:solidFill>
                <a:latin typeface="Traditional Arabic" pitchFamily="18" charset="-78"/>
                <a:ea typeface="Calibri" pitchFamily="34" charset="0"/>
                <a:cs typeface="Traditional Arabic" pitchFamily="18" charset="-78"/>
              </a:rPr>
              <a:t>والكلوريدات</a:t>
            </a:r>
            <a:r>
              <a:rPr lang="ar-DZ" sz="2800" dirty="0">
                <a:solidFill>
                  <a:prstClr val="black"/>
                </a:solidFill>
                <a:latin typeface="Traditional Arabic" pitchFamily="18" charset="-78"/>
                <a:ea typeface="Calibri" pitchFamily="34" charset="0"/>
                <a:cs typeface="Traditional Arabic" pitchFamily="18" charset="-78"/>
              </a:rPr>
              <a:t> بنسب متفاوتة</a:t>
            </a:r>
          </a:p>
          <a:p>
            <a:pPr indent="450850" algn="just" rtl="1" fontAlgn="base">
              <a:spcBef>
                <a:spcPct val="0"/>
              </a:spcBef>
              <a:spcAft>
                <a:spcPct val="0"/>
              </a:spcAft>
            </a:pP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799298" cy="864845"/>
          </a:xfrm>
          <a:solidFill>
            <a:srgbClr val="FFC000"/>
          </a:solidFill>
          <a:ln>
            <a:solidFill>
              <a:srgbClr val="FFC000"/>
            </a:solidFill>
          </a:ln>
        </p:spPr>
        <p:txBody>
          <a:bodyPr/>
          <a:lstStyle/>
          <a:p>
            <a:r>
              <a:rPr lang="ar-DZ" dirty="0"/>
              <a:t>الأملاح</a:t>
            </a:r>
            <a:endParaRPr lang="fr-FR" dirty="0"/>
          </a:p>
        </p:txBody>
      </p:sp>
      <p:pic>
        <p:nvPicPr>
          <p:cNvPr id="114689" name="Picture 1"/>
          <p:cNvPicPr>
            <a:picLocks noChangeAspect="1" noChangeArrowheads="1"/>
          </p:cNvPicPr>
          <p:nvPr/>
        </p:nvPicPr>
        <p:blipFill>
          <a:blip r:embed="rId2"/>
          <a:srcRect/>
          <a:stretch>
            <a:fillRect/>
          </a:stretch>
        </p:blipFill>
        <p:spPr bwMode="auto">
          <a:xfrm>
            <a:off x="2024034" y="1357299"/>
            <a:ext cx="8134350" cy="1876425"/>
          </a:xfrm>
          <a:prstGeom prst="rect">
            <a:avLst/>
          </a:prstGeom>
          <a:noFill/>
          <a:ln w="9525">
            <a:noFill/>
            <a:miter lim="800000"/>
            <a:headEnd/>
            <a:tailEnd/>
          </a:ln>
          <a:effectLst/>
        </p:spPr>
      </p:pic>
      <p:pic>
        <p:nvPicPr>
          <p:cNvPr id="114690" name="Picture 2"/>
          <p:cNvPicPr>
            <a:picLocks noChangeAspect="1" noChangeArrowheads="1"/>
          </p:cNvPicPr>
          <p:nvPr/>
        </p:nvPicPr>
        <p:blipFill>
          <a:blip r:embed="rId3"/>
          <a:srcRect/>
          <a:stretch>
            <a:fillRect/>
          </a:stretch>
        </p:blipFill>
        <p:spPr bwMode="auto">
          <a:xfrm>
            <a:off x="5381621" y="3214687"/>
            <a:ext cx="4791075" cy="447675"/>
          </a:xfrm>
          <a:prstGeom prst="rect">
            <a:avLst/>
          </a:prstGeom>
          <a:noFill/>
          <a:ln w="9525">
            <a:noFill/>
            <a:miter lim="800000"/>
            <a:headEnd/>
            <a:tailEnd/>
          </a:ln>
          <a:effectLst/>
        </p:spPr>
      </p:pic>
      <p:pic>
        <p:nvPicPr>
          <p:cNvPr id="114691" name="Picture 3"/>
          <p:cNvPicPr>
            <a:picLocks noChangeAspect="1" noChangeArrowheads="1"/>
          </p:cNvPicPr>
          <p:nvPr/>
        </p:nvPicPr>
        <p:blipFill>
          <a:blip r:embed="rId4"/>
          <a:srcRect/>
          <a:stretch>
            <a:fillRect/>
          </a:stretch>
        </p:blipFill>
        <p:spPr bwMode="auto">
          <a:xfrm>
            <a:off x="2095473" y="3190878"/>
            <a:ext cx="3114675" cy="523875"/>
          </a:xfrm>
          <a:prstGeom prst="rect">
            <a:avLst/>
          </a:prstGeom>
          <a:noFill/>
          <a:ln w="9525">
            <a:noFill/>
            <a:miter lim="800000"/>
            <a:headEnd/>
            <a:tailEnd/>
          </a:ln>
          <a:effectLst/>
        </p:spPr>
      </p:pic>
      <p:pic>
        <p:nvPicPr>
          <p:cNvPr id="114692" name="Picture 4"/>
          <p:cNvPicPr>
            <a:picLocks noChangeAspect="1" noChangeArrowheads="1"/>
          </p:cNvPicPr>
          <p:nvPr/>
        </p:nvPicPr>
        <p:blipFill>
          <a:blip r:embed="rId5"/>
          <a:srcRect/>
          <a:stretch>
            <a:fillRect/>
          </a:stretch>
        </p:blipFill>
        <p:spPr bwMode="auto">
          <a:xfrm>
            <a:off x="2024034" y="3714753"/>
            <a:ext cx="8115300" cy="561975"/>
          </a:xfrm>
          <a:prstGeom prst="rect">
            <a:avLst/>
          </a:prstGeom>
          <a:noFill/>
          <a:ln w="9525">
            <a:noFill/>
            <a:miter lim="800000"/>
            <a:headEnd/>
            <a:tailEnd/>
          </a:ln>
          <a:effectLst/>
        </p:spPr>
      </p:pic>
      <p:pic>
        <p:nvPicPr>
          <p:cNvPr id="114693" name="Picture 5"/>
          <p:cNvPicPr>
            <a:picLocks noChangeAspect="1" noChangeArrowheads="1"/>
          </p:cNvPicPr>
          <p:nvPr/>
        </p:nvPicPr>
        <p:blipFill>
          <a:blip r:embed="rId6"/>
          <a:srcRect/>
          <a:stretch>
            <a:fillRect/>
          </a:stretch>
        </p:blipFill>
        <p:spPr bwMode="auto">
          <a:xfrm>
            <a:off x="7881951" y="4286256"/>
            <a:ext cx="2276475" cy="5143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b="1" dirty="0"/>
              <a:t>تأثير الأملاح</a:t>
            </a:r>
            <a:endParaRPr lang="fr-FR" dirty="0"/>
          </a:p>
        </p:txBody>
      </p:sp>
      <p:sp>
        <p:nvSpPr>
          <p:cNvPr id="3" name="Rectangle 2"/>
          <p:cNvSpPr/>
          <p:nvPr/>
        </p:nvSpPr>
        <p:spPr>
          <a:xfrm>
            <a:off x="750277" y="1856935"/>
            <a:ext cx="10972800" cy="1569660"/>
          </a:xfrm>
          <a:prstGeom prst="rect">
            <a:avLst/>
          </a:prstGeom>
        </p:spPr>
        <p:txBody>
          <a:bodyPr wrap="square">
            <a:spAutoFit/>
          </a:bodyPr>
          <a:lstStyle/>
          <a:p>
            <a:pPr algn="just" rtl="1"/>
            <a:r>
              <a:rPr lang="ar-DZ" sz="2400" dirty="0">
                <a:solidFill>
                  <a:prstClr val="black"/>
                </a:solidFill>
                <a:latin typeface="Calibri"/>
                <a:cs typeface="Arial" panose="020B0604020202020204" pitchFamily="34" charset="0"/>
              </a:rPr>
              <a:t>تلعب الأملاح التي مصدرها البيئة البحرية والتي تنتقل إلى مواد البناء من خلال الأمطار والرطوبة الجوّية أضرارا ميكانيكية ولاسيما في فترات الجفاف أين </a:t>
            </a:r>
            <a:r>
              <a:rPr lang="ar-DZ" sz="2400" dirty="0" err="1">
                <a:solidFill>
                  <a:prstClr val="black"/>
                </a:solidFill>
                <a:latin typeface="Calibri"/>
                <a:cs typeface="Arial" panose="020B0604020202020204" pitchFamily="34" charset="0"/>
              </a:rPr>
              <a:t>تتزهر</a:t>
            </a:r>
            <a:r>
              <a:rPr lang="ar-DZ" sz="2400" dirty="0">
                <a:solidFill>
                  <a:prstClr val="black"/>
                </a:solidFill>
                <a:latin typeface="Calibri"/>
                <a:cs typeface="Arial" panose="020B0604020202020204" pitchFamily="34" charset="0"/>
              </a:rPr>
              <a:t> على الأسطح، أو تترسب على الأسطح في فترات الجفاف في شكل طبقات صلبة بيضاء، وهذا ما نلاحظه بكثرة في المعالم الأثرية </a:t>
            </a:r>
            <a:r>
              <a:rPr lang="ar-DZ" sz="2400" dirty="0" err="1">
                <a:solidFill>
                  <a:prstClr val="black"/>
                </a:solidFill>
                <a:latin typeface="Calibri"/>
                <a:cs typeface="Arial" panose="020B0604020202020204" pitchFamily="34" charset="0"/>
              </a:rPr>
              <a:t>بامناطق</a:t>
            </a:r>
            <a:r>
              <a:rPr lang="ar-DZ" sz="2400" dirty="0">
                <a:solidFill>
                  <a:prstClr val="black"/>
                </a:solidFill>
                <a:latin typeface="Calibri"/>
                <a:cs typeface="Arial" panose="020B0604020202020204" pitchFamily="34" charset="0"/>
              </a:rPr>
              <a:t> الساحلية التي تأثرت بنسبة كبيرة بهذه الأملاح، فمعظمها تكسوها طبقات بيضاء متفاوتة السماكة.</a:t>
            </a:r>
            <a:endParaRPr lang="fr-FR" sz="2400" dirty="0">
              <a:solidFill>
                <a:prstClr val="black"/>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1881158" y="857233"/>
            <a:ext cx="8072494"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تتعدد مصادر الأملاح بين مصادر طبيعية ومصادر بشرية،  فقد يكون مصدرها مياه البحر كما ذكرنا، أين يزداد نشاط الأملاح التي تنتقل عبر الأمطار والمياه الجوفية، أو تكون في المواد الحديثة التي يستخدمها الإنسان مثل الإسمنت أو المخصبات والمبيدات الزراعية</a:t>
            </a:r>
            <a:r>
              <a:rPr lang="ar-DZ" sz="3200" dirty="0" bmk="">
                <a:solidFill>
                  <a:prstClr val="black"/>
                </a:solidFill>
                <a:latin typeface="Traditional Arabic" pitchFamily="18" charset="-78"/>
                <a:ea typeface="Calibri" pitchFamily="34" charset="0"/>
                <a:cs typeface="Traditional Arabic" pitchFamily="18" charset="-78"/>
              </a:rPr>
              <a:t>، كما توجد نسبة كبيرة من أملاح كبريتات الصوديوم مصدرها الأمطار الحمضية وتلوّث الهواء</a:t>
            </a:r>
            <a:r>
              <a:rPr lang="ar-DZ" sz="3200" dirty="0">
                <a:solidFill>
                  <a:prstClr val="black"/>
                </a:solidFill>
                <a:latin typeface="Traditional Arabic" pitchFamily="18" charset="-78"/>
                <a:ea typeface="Calibri" pitchFamily="34" charset="0"/>
                <a:cs typeface="Traditional Arabic" pitchFamily="18" charset="-78"/>
              </a:rPr>
              <a:t>. </a:t>
            </a:r>
            <a:endParaRPr lang="en-US" sz="32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en-US" sz="3200" dirty="0">
                <a:solidFill>
                  <a:prstClr val="black"/>
                </a:solidFill>
                <a:latin typeface="Traditional Arabic" pitchFamily="18" charset="-78"/>
                <a:ea typeface="Calibri" pitchFamily="34" charset="0"/>
                <a:cs typeface="Traditional Arabic" pitchFamily="18" charset="-78"/>
              </a:rPr>
              <a:t> </a:t>
            </a:r>
            <a:r>
              <a:rPr lang="ar-DZ" sz="3200" dirty="0">
                <a:solidFill>
                  <a:prstClr val="black"/>
                </a:solidFill>
                <a:latin typeface="Traditional Arabic" pitchFamily="18" charset="-78"/>
                <a:ea typeface="Calibri" pitchFamily="34" charset="0"/>
                <a:cs typeface="Traditional Arabic" pitchFamily="18" charset="-78"/>
              </a:rPr>
              <a:t>من بين الأملاح التي تتفاعل مع غاز الكبريت الموجود في الهواء نذكر كبريتات الصوديوم المركب الكيميائي ذو الصيغة</a:t>
            </a:r>
            <a:r>
              <a:rPr lang="fr-FR" sz="3200" dirty="0">
                <a:solidFill>
                  <a:prstClr val="black"/>
                </a:solidFill>
                <a:latin typeface="Traditional Arabic" pitchFamily="18" charset="-78"/>
                <a:ea typeface="Calibri" pitchFamily="34" charset="0"/>
                <a:cs typeface="Traditional Arabic" pitchFamily="18" charset="-78"/>
              </a:rPr>
              <a:t> Na</a:t>
            </a:r>
            <a:r>
              <a:rPr lang="fr-FR" sz="3200" baseline="-30000" dirty="0">
                <a:solidFill>
                  <a:prstClr val="black"/>
                </a:solidFill>
                <a:latin typeface="Traditional Arabic" pitchFamily="18" charset="-78"/>
                <a:ea typeface="Calibri" pitchFamily="34" charset="0"/>
                <a:cs typeface="Traditional Arabic" pitchFamily="18" charset="-78"/>
              </a:rPr>
              <a:t>2</a:t>
            </a:r>
            <a:r>
              <a:rPr lang="fr-FR" sz="3200" dirty="0">
                <a:solidFill>
                  <a:prstClr val="black"/>
                </a:solidFill>
                <a:latin typeface="Traditional Arabic" pitchFamily="18" charset="-78"/>
                <a:ea typeface="Calibri" pitchFamily="34" charset="0"/>
                <a:cs typeface="Traditional Arabic" pitchFamily="18" charset="-78"/>
              </a:rPr>
              <a:t>SO</a:t>
            </a:r>
            <a:r>
              <a:rPr lang="fr-FR" sz="3200" baseline="-30000" dirty="0">
                <a:solidFill>
                  <a:prstClr val="black"/>
                </a:solidFill>
                <a:latin typeface="Traditional Arabic" pitchFamily="18" charset="-78"/>
                <a:ea typeface="Calibri" pitchFamily="34" charset="0"/>
                <a:cs typeface="Traditional Arabic" pitchFamily="18" charset="-78"/>
              </a:rPr>
              <a:t>4</a:t>
            </a:r>
            <a:r>
              <a:rPr lang="fr-FR" sz="3200" dirty="0">
                <a:solidFill>
                  <a:prstClr val="black"/>
                </a:solidFill>
                <a:latin typeface="Traditional Arabic" pitchFamily="18" charset="-78"/>
                <a:ea typeface="Calibri" pitchFamily="34" charset="0"/>
                <a:cs typeface="Traditional Arabic" pitchFamily="18" charset="-78"/>
              </a:rPr>
              <a:t>.</a:t>
            </a:r>
            <a:r>
              <a:rPr lang="ar-DZ" sz="3200" dirty="0">
                <a:solidFill>
                  <a:prstClr val="black"/>
                </a:solidFill>
                <a:latin typeface="Traditional Arabic" pitchFamily="18" charset="-78"/>
                <a:ea typeface="Calibri" pitchFamily="34" charset="0"/>
                <a:cs typeface="Traditional Arabic" pitchFamily="18" charset="-78"/>
              </a:rPr>
              <a:t>.</a:t>
            </a:r>
            <a:r>
              <a:rPr lang="ar-SA" sz="3200" dirty="0">
                <a:solidFill>
                  <a:prstClr val="black"/>
                </a:solidFill>
                <a:latin typeface="Calibri"/>
                <a:cs typeface="Arial" panose="020B0604020202020204" pitchFamily="34" charset="0"/>
              </a:rPr>
              <a:t> </a:t>
            </a:r>
            <a:endParaRPr lang="fr-FR" sz="32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1881158" y="500042"/>
            <a:ext cx="8572560" cy="6170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spcBef>
                <a:spcPct val="0"/>
              </a:spcBef>
              <a:spcAft>
                <a:spcPct val="0"/>
              </a:spcAft>
            </a:pPr>
            <a:r>
              <a:rPr lang="ar-DZ" sz="3200" dirty="0">
                <a:solidFill>
                  <a:prstClr val="black"/>
                </a:solidFill>
                <a:latin typeface="Traditional Arabic" pitchFamily="18" charset="-78"/>
                <a:ea typeface="Calibri" pitchFamily="34" charset="0"/>
                <a:cs typeface="Times New Roman" panose="02020603050405020304" pitchFamily="18" charset="0"/>
              </a:rPr>
              <a:t>بالإضافة إلى كبريتات الصوديوم التي تعتبر أقل قابلية للذوبان، توجد أنواع أخرى من الأملاح مثل </a:t>
            </a:r>
            <a:r>
              <a:rPr lang="ar-DZ" sz="3200" dirty="0" err="1">
                <a:solidFill>
                  <a:prstClr val="black"/>
                </a:solidFill>
                <a:latin typeface="Traditional Arabic" pitchFamily="18" charset="-78"/>
                <a:ea typeface="Calibri" pitchFamily="34" charset="0"/>
                <a:cs typeface="Times New Roman" panose="02020603050405020304" pitchFamily="18" charset="0"/>
              </a:rPr>
              <a:t>الكلوريدات</a:t>
            </a:r>
            <a:r>
              <a:rPr lang="ar-DZ" sz="3200" dirty="0">
                <a:solidFill>
                  <a:prstClr val="black"/>
                </a:solidFill>
                <a:latin typeface="Traditional Arabic" pitchFamily="18" charset="-78"/>
                <a:ea typeface="Calibri" pitchFamily="34" charset="0"/>
                <a:cs typeface="Times New Roman" panose="02020603050405020304" pitchFamily="18" charset="0"/>
              </a:rPr>
              <a:t> </a:t>
            </a:r>
            <a:r>
              <a:rPr lang="ar-DZ" sz="3200" dirty="0" err="1">
                <a:solidFill>
                  <a:prstClr val="black"/>
                </a:solidFill>
                <a:latin typeface="Traditional Arabic" pitchFamily="18" charset="-78"/>
                <a:ea typeface="Calibri" pitchFamily="34" charset="0"/>
                <a:cs typeface="Times New Roman" panose="02020603050405020304" pitchFamily="18" charset="0"/>
              </a:rPr>
              <a:t>والنترات</a:t>
            </a:r>
            <a:r>
              <a:rPr lang="ar-DZ" sz="3200" dirty="0">
                <a:solidFill>
                  <a:prstClr val="black"/>
                </a:solidFill>
                <a:latin typeface="Traditional Arabic" pitchFamily="18" charset="-78"/>
                <a:ea typeface="Calibri" pitchFamily="34" charset="0"/>
                <a:cs typeface="Times New Roman" panose="02020603050405020304" pitchFamily="18" charset="0"/>
              </a:rPr>
              <a:t> الأكثر إذابة، غالبا ما تلاحظ في أماكن انتقال الرطوبة بالخاصية الشعرية، تعد هذه الأنواع الأكثر تأثيرا على مواد البناء في المعالم الأثرية</a:t>
            </a:r>
            <a:r>
              <a:rPr lang="ar-DZ" sz="3200" baseline="30000" dirty="0">
                <a:solidFill>
                  <a:prstClr val="black"/>
                </a:solidFill>
                <a:latin typeface="Traditional Arabic" pitchFamily="18" charset="-78"/>
                <a:ea typeface="Calibri" pitchFamily="34" charset="0"/>
                <a:cs typeface="Times New Roman" panose="02020603050405020304" pitchFamily="18" charset="0"/>
              </a:rPr>
              <a:t> </a:t>
            </a:r>
            <a:r>
              <a:rPr lang="ar-DZ" sz="3200" dirty="0">
                <a:solidFill>
                  <a:prstClr val="black"/>
                </a:solidFill>
                <a:latin typeface="Traditional Arabic" pitchFamily="18" charset="-78"/>
                <a:ea typeface="Calibri" pitchFamily="34" charset="0"/>
                <a:cs typeface="Times New Roman" panose="02020603050405020304" pitchFamily="18" charset="0"/>
              </a:rPr>
              <a:t> .</a:t>
            </a:r>
          </a:p>
          <a:p>
            <a:pPr indent="450850" algn="just" rtl="1" fontAlgn="base">
              <a:spcBef>
                <a:spcPct val="0"/>
              </a:spcBef>
              <a:spcAft>
                <a:spcPct val="0"/>
              </a:spcAft>
            </a:pPr>
            <a:r>
              <a:rPr lang="ar-DZ" sz="3200" dirty="0">
                <a:solidFill>
                  <a:prstClr val="black"/>
                </a:solidFill>
                <a:latin typeface="Calibri"/>
                <a:cs typeface="Times New Roman" panose="02020603050405020304" pitchFamily="18" charset="0"/>
              </a:rPr>
              <a:t> </a:t>
            </a:r>
          </a:p>
          <a:p>
            <a:pPr indent="450850" algn="just" rtl="1" fontAlgn="base">
              <a:spcBef>
                <a:spcPct val="0"/>
              </a:spcBef>
              <a:spcAft>
                <a:spcPct val="0"/>
              </a:spcAft>
            </a:pPr>
            <a:r>
              <a:rPr lang="ar-DZ" sz="3200" dirty="0">
                <a:solidFill>
                  <a:prstClr val="black"/>
                </a:solidFill>
                <a:latin typeface="Calibri"/>
                <a:cs typeface="Times New Roman" panose="02020603050405020304" pitchFamily="18" charset="0"/>
              </a:rPr>
              <a:t>ومن الملاحظ أن كل الأملاح الذائبة تميل إلى الحركة نحو الخارج، والأملاح الأكثر إذابة مثل </a:t>
            </a:r>
            <a:r>
              <a:rPr lang="ar-DZ" sz="3200" dirty="0" err="1">
                <a:solidFill>
                  <a:prstClr val="black"/>
                </a:solidFill>
                <a:latin typeface="Calibri"/>
                <a:cs typeface="Times New Roman" panose="02020603050405020304" pitchFamily="18" charset="0"/>
              </a:rPr>
              <a:t>الكلوريدات</a:t>
            </a:r>
            <a:r>
              <a:rPr lang="ar-DZ" sz="3200" dirty="0">
                <a:solidFill>
                  <a:prstClr val="black"/>
                </a:solidFill>
                <a:latin typeface="Calibri"/>
                <a:cs typeface="Times New Roman" panose="02020603050405020304" pitchFamily="18" charset="0"/>
              </a:rPr>
              <a:t> وبعض أملاح الكبريتات تبقى في المحلول وتتحرك متقدمة أو متراجعة، وذلك تبعا للتغيّرات التي تحدث في المناخ والجوّ، أمّا الأملاح الأقل إذابة تتبلور على السطح أو بالقرب منه مثل كبريتات الكالسيوم والجبس</a:t>
            </a:r>
            <a:endParaRPr lang="ar-DZ" sz="3200" dirty="0">
              <a:solidFill>
                <a:prstClr val="black"/>
              </a:solidFill>
              <a:latin typeface="Traditional Arabic" pitchFamily="18" charset="-78"/>
              <a:ea typeface="Calibri" pitchFamily="34" charset="0"/>
              <a:cs typeface="Times New Roman" panose="02020603050405020304" pitchFamily="18" charset="0"/>
            </a:endParaRPr>
          </a:p>
          <a:p>
            <a:pPr indent="450850" algn="just" rtl="1" fontAlgn="base">
              <a:spcBef>
                <a:spcPct val="0"/>
              </a:spcBef>
              <a:spcAft>
                <a:spcPct val="0"/>
              </a:spcAft>
            </a:pPr>
            <a:endParaRPr lang="fr-FR" sz="1100" dirty="0">
              <a:solidFill>
                <a:prstClr val="black"/>
              </a:solidFill>
              <a:latin typeface="Arial" pitchFamily="34" charset="0"/>
            </a:endParaRPr>
          </a:p>
          <a:p>
            <a:pPr indent="450850" algn="just" rtl="1" eaLnBrk="0" fontAlgn="base" hangingPunct="0">
              <a:spcBef>
                <a:spcPct val="0"/>
              </a:spcBef>
              <a:spcAft>
                <a:spcPct val="0"/>
              </a:spcAft>
            </a:pPr>
            <a:br>
              <a:rPr lang="fr-FR" sz="3200" dirty="0">
                <a:solidFill>
                  <a:prstClr val="black"/>
                </a:solidFill>
                <a:latin typeface="Arial" pitchFamily="34" charset="0"/>
              </a:rPr>
            </a:br>
            <a:endParaRPr lang="fr-FR" sz="3200" dirty="0">
              <a:solidFill>
                <a:prstClr val="black"/>
              </a:solidFill>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20" y="785794"/>
            <a:ext cx="8643998" cy="5016758"/>
          </a:xfrm>
          <a:prstGeom prst="rect">
            <a:avLst/>
          </a:prstGeom>
        </p:spPr>
        <p:txBody>
          <a:bodyPr wrap="square">
            <a:spAutoFit/>
          </a:bodyPr>
          <a:lstStyle/>
          <a:p>
            <a:pPr indent="450850" algn="just" rtl="1" eaLnBrk="0" fontAlgn="base" hangingPunct="0">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في الواقع، درجة التبلور تعتمد على نوع من الملح (مصدر التبلور)، ومستويات التشبع من مصدر الأملاح، ودرجة التشبع في حد ذاتها ترتبط بمعدل التبخر (سريع إذا كان جوّ الجاف، أو بسبب تعرض المبنى باستمرار لأشعة الشمس القوية ...)، بالإضافة إلى سبب في تبلور الأملاح على السطح أو داخل مادة البناء، الذي يخضع</a:t>
            </a:r>
            <a:r>
              <a:rPr lang="fr-FR" sz="3200" dirty="0">
                <a:solidFill>
                  <a:prstClr val="black"/>
                </a:solidFill>
                <a:latin typeface="Traditional Arabic" pitchFamily="18" charset="-78"/>
                <a:ea typeface="Calibri" pitchFamily="34" charset="0"/>
                <a:cs typeface="Traditional Arabic" pitchFamily="18" charset="-78"/>
              </a:rPr>
              <a:t>  </a:t>
            </a:r>
            <a:r>
              <a:rPr lang="ar-DZ" sz="3200" dirty="0">
                <a:solidFill>
                  <a:prstClr val="black"/>
                </a:solidFill>
                <a:latin typeface="Traditional Arabic" pitchFamily="18" charset="-78"/>
                <a:ea typeface="Calibri" pitchFamily="34" charset="0"/>
                <a:cs typeface="Traditional Arabic" pitchFamily="18" charset="-78"/>
              </a:rPr>
              <a:t>إلى مدى الاختلاف بين مسامية مادة البناء ومسامية </a:t>
            </a:r>
            <a:r>
              <a:rPr lang="ar-DZ" sz="3200" dirty="0" err="1">
                <a:solidFill>
                  <a:prstClr val="black"/>
                </a:solidFill>
                <a:latin typeface="Traditional Arabic" pitchFamily="18" charset="-78"/>
                <a:ea typeface="Calibri" pitchFamily="34" charset="0"/>
                <a:cs typeface="Traditional Arabic" pitchFamily="18" charset="-78"/>
              </a:rPr>
              <a:t>الملاط</a:t>
            </a:r>
            <a:r>
              <a:rPr lang="ar-DZ" sz="3200" dirty="0">
                <a:solidFill>
                  <a:prstClr val="black"/>
                </a:solidFill>
                <a:latin typeface="Traditional Arabic" pitchFamily="18" charset="-78"/>
                <a:ea typeface="Calibri" pitchFamily="34" charset="0"/>
                <a:cs typeface="Traditional Arabic" pitchFamily="18" charset="-78"/>
              </a:rPr>
              <a:t> الرابط ، وتوجد أملاح قابلة للذوبان تتأثر باختلاف درجات الحرارة والرطوبة النسبية</a:t>
            </a:r>
            <a:r>
              <a:rPr lang="fr-FR" sz="1100" dirty="0">
                <a:solidFill>
                  <a:prstClr val="black"/>
                </a:solidFill>
                <a:latin typeface="Arial" pitchFamily="34" charset="0"/>
                <a:cs typeface="Arial" pitchFamily="34" charset="0"/>
              </a:rPr>
              <a:t> </a:t>
            </a:r>
            <a:endParaRPr lang="ar-DZ"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3200" dirty="0">
                <a:solidFill>
                  <a:prstClr val="black"/>
                </a:solidFill>
                <a:latin typeface="Calibri"/>
                <a:cs typeface="Arial" panose="020B0604020202020204" pitchFamily="34" charset="0"/>
              </a:rPr>
              <a:t>فعندما تتبلور الأملاح داخل مواد البناء تتسبب في انشطار وتفكك المواد وزيادة الشقوق الموجودة، في حين عندما يكون التبلور على سطح المبنى فإنّها </a:t>
            </a:r>
            <a:r>
              <a:rPr lang="ar-DZ" sz="3200" dirty="0" err="1">
                <a:solidFill>
                  <a:prstClr val="black"/>
                </a:solidFill>
                <a:latin typeface="Calibri"/>
                <a:cs typeface="Arial" panose="020B0604020202020204" pitchFamily="34" charset="0"/>
              </a:rPr>
              <a:t>تتزهر</a:t>
            </a:r>
            <a:r>
              <a:rPr lang="ar-DZ" sz="3200" dirty="0">
                <a:solidFill>
                  <a:prstClr val="black"/>
                </a:solidFill>
                <a:latin typeface="Calibri"/>
                <a:cs typeface="Arial" panose="020B0604020202020204" pitchFamily="34" charset="0"/>
              </a:rPr>
              <a:t> وتترسب على شكل طبقات صلبة أقل تدميرا.</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درجات الحرارة</a:t>
            </a:r>
            <a:endParaRPr lang="fr-FR" dirty="0"/>
          </a:p>
        </p:txBody>
      </p:sp>
      <p:pic>
        <p:nvPicPr>
          <p:cNvPr id="1026" name="Picture 2"/>
          <p:cNvPicPr>
            <a:picLocks noChangeAspect="1" noChangeArrowheads="1"/>
          </p:cNvPicPr>
          <p:nvPr/>
        </p:nvPicPr>
        <p:blipFill>
          <a:blip r:embed="rId2"/>
          <a:srcRect/>
          <a:stretch>
            <a:fillRect/>
          </a:stretch>
        </p:blipFill>
        <p:spPr bwMode="auto">
          <a:xfrm>
            <a:off x="967284" y="2121944"/>
            <a:ext cx="9714247" cy="1613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27946" y="3735112"/>
            <a:ext cx="8936107" cy="80167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9720" y="5357826"/>
            <a:ext cx="8229600" cy="1143000"/>
          </a:xfrm>
        </p:spPr>
        <p:txBody>
          <a:bodyPr>
            <a:noAutofit/>
          </a:bodyPr>
          <a:lstStyle/>
          <a:p>
            <a:pPr rtl="1"/>
            <a:r>
              <a:rPr lang="ar-DZ" sz="2400" b="1" dirty="0"/>
              <a:t>الجدول </a:t>
            </a:r>
            <a:r>
              <a:rPr lang="ar-DZ" sz="2400" dirty="0"/>
              <a:t>يوضح بعض أنواع الأملاح الذائبة في مواد البناء المعالم الأثرية ومصادرها</a:t>
            </a:r>
            <a:endParaRPr lang="fr-FR" sz="2400" dirty="0"/>
          </a:p>
        </p:txBody>
      </p:sp>
      <p:graphicFrame>
        <p:nvGraphicFramePr>
          <p:cNvPr id="3" name="Tableau 2"/>
          <p:cNvGraphicFramePr>
            <a:graphicFrameLocks noGrp="1"/>
          </p:cNvGraphicFramePr>
          <p:nvPr/>
        </p:nvGraphicFramePr>
        <p:xfrm>
          <a:off x="2524100" y="285729"/>
          <a:ext cx="7286676" cy="5456321"/>
        </p:xfrm>
        <a:graphic>
          <a:graphicData uri="http://schemas.openxmlformats.org/drawingml/2006/table">
            <a:tbl>
              <a:tblPr rtl="1"/>
              <a:tblGrid>
                <a:gridCol w="3660071">
                  <a:extLst>
                    <a:ext uri="{9D8B030D-6E8A-4147-A177-3AD203B41FA5}">
                      <a16:colId xmlns:a16="http://schemas.microsoft.com/office/drawing/2014/main" val="20000"/>
                    </a:ext>
                  </a:extLst>
                </a:gridCol>
                <a:gridCol w="3626605">
                  <a:extLst>
                    <a:ext uri="{9D8B030D-6E8A-4147-A177-3AD203B41FA5}">
                      <a16:colId xmlns:a16="http://schemas.microsoft.com/office/drawing/2014/main" val="20001"/>
                    </a:ext>
                  </a:extLst>
                </a:gridCol>
              </a:tblGrid>
              <a:tr h="366709">
                <a:tc>
                  <a:txBody>
                    <a:bodyPr/>
                    <a:lstStyle/>
                    <a:p>
                      <a:pPr algn="ctr" rtl="1">
                        <a:spcAft>
                          <a:spcPts val="0"/>
                        </a:spcAft>
                      </a:pPr>
                      <a:r>
                        <a:rPr lang="ar-DZ" sz="1800" b="1" dirty="0">
                          <a:latin typeface="Calibri"/>
                          <a:ea typeface="Times New Roman"/>
                          <a:cs typeface="Traditional Arabic"/>
                        </a:rPr>
                        <a:t>نوع الأملاح</a:t>
                      </a:r>
                      <a:endParaRPr lang="fr-FR" sz="1000" dirty="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E5B8B7"/>
                    </a:solidFill>
                  </a:tcPr>
                </a:tc>
                <a:tc>
                  <a:txBody>
                    <a:bodyPr/>
                    <a:lstStyle/>
                    <a:p>
                      <a:pPr algn="r" rtl="1">
                        <a:spcAft>
                          <a:spcPts val="0"/>
                        </a:spcAft>
                        <a:tabLst>
                          <a:tab pos="380365" algn="l"/>
                          <a:tab pos="1341755" algn="ctr"/>
                        </a:tabLst>
                      </a:pPr>
                      <a:r>
                        <a:rPr lang="ar-DZ" sz="1800" b="1">
                          <a:latin typeface="Calibri"/>
                          <a:ea typeface="Times New Roman"/>
                          <a:cs typeface="Traditional Arabic"/>
                        </a:rPr>
                        <a:t>		المصدر المحتمل</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rgbClr val="E5B8B7"/>
                    </a:solidFill>
                  </a:tcPr>
                </a:tc>
                <a:extLst>
                  <a:ext uri="{0D108BD9-81ED-4DB2-BD59-A6C34878D82A}">
                    <a16:rowId xmlns:a16="http://schemas.microsoft.com/office/drawing/2014/main" val="10000"/>
                  </a:ext>
                </a:extLst>
              </a:tr>
              <a:tr h="521425">
                <a:tc>
                  <a:txBody>
                    <a:bodyPr/>
                    <a:lstStyle/>
                    <a:p>
                      <a:pPr algn="just" rtl="1">
                        <a:spcAft>
                          <a:spcPts val="0"/>
                        </a:spcAft>
                      </a:pPr>
                      <a:r>
                        <a:rPr lang="ar-DZ" sz="1600" b="1">
                          <a:latin typeface="Calibri"/>
                          <a:ea typeface="Times New Roman"/>
                          <a:cs typeface="Traditional Arabic"/>
                        </a:rPr>
                        <a:t>كبريتات الصوديوم</a:t>
                      </a:r>
                      <a:r>
                        <a:rPr lang="ar-DZ" sz="1800" b="1">
                          <a:latin typeface="Calibri"/>
                          <a:ea typeface="Times New Roman"/>
                          <a:cs typeface="Traditional Arabic"/>
                        </a:rPr>
                        <a:t> (</a:t>
                      </a:r>
                      <a:r>
                        <a:rPr lang="fr-FR" sz="1400" b="1">
                          <a:latin typeface="Times New Roman"/>
                          <a:ea typeface="Times New Roman"/>
                          <a:cs typeface="Arial"/>
                        </a:rPr>
                        <a:t>mirabilite Thénardite</a:t>
                      </a:r>
                      <a:r>
                        <a:rPr lang="ar-SA" sz="1800" b="1">
                          <a:latin typeface="Calibri"/>
                          <a:ea typeface="Times New Roman"/>
                          <a:cs typeface="Times New Roman"/>
                        </a:rPr>
                        <a:t>)</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just" rtl="1">
                        <a:spcAft>
                          <a:spcPts val="0"/>
                        </a:spcAft>
                      </a:pPr>
                      <a:r>
                        <a:rPr lang="ar-DZ" sz="1800">
                          <a:latin typeface="Calibri"/>
                          <a:ea typeface="Calibri"/>
                          <a:cs typeface="Traditional Arabic"/>
                        </a:rPr>
                        <a:t>استخدام الاسمنت بورتلاند، الخرسانة، والطوب</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1"/>
                  </a:ext>
                </a:extLst>
              </a:tr>
              <a:tr h="521425">
                <a:tc>
                  <a:txBody>
                    <a:bodyPr/>
                    <a:lstStyle/>
                    <a:p>
                      <a:pPr algn="just" rtl="1">
                        <a:spcAft>
                          <a:spcPts val="0"/>
                        </a:spcAft>
                      </a:pPr>
                      <a:r>
                        <a:rPr lang="ar-DZ" sz="1800" b="1">
                          <a:latin typeface="Calibri"/>
                          <a:ea typeface="Times New Roman"/>
                          <a:cs typeface="Traditional Arabic"/>
                        </a:rPr>
                        <a:t>كربونات الصوديوم والبوتاسيوم</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rtl="1">
                        <a:spcAft>
                          <a:spcPts val="0"/>
                        </a:spcAft>
                      </a:pPr>
                      <a:r>
                        <a:rPr lang="ar-DZ" sz="1800">
                          <a:latin typeface="Calibri"/>
                          <a:ea typeface="Calibri"/>
                          <a:cs typeface="Traditional Arabic"/>
                        </a:rPr>
                        <a:t>استخدام الاسمنت بورتلاند، الخرسانة، والطوب، بقايا التنظيف الكيميائي.</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2"/>
                  </a:ext>
                </a:extLst>
              </a:tr>
              <a:tr h="521425">
                <a:tc>
                  <a:txBody>
                    <a:bodyPr/>
                    <a:lstStyle/>
                    <a:p>
                      <a:pPr algn="just" rtl="1">
                        <a:spcAft>
                          <a:spcPts val="0"/>
                        </a:spcAft>
                      </a:pPr>
                      <a:r>
                        <a:rPr lang="ar-DZ" sz="1800" b="1">
                          <a:latin typeface="Calibri"/>
                          <a:ea typeface="Times New Roman"/>
                          <a:cs typeface="Traditional Arabic"/>
                        </a:rPr>
                        <a:t>كلوريدات الصوديوم</a:t>
                      </a:r>
                      <a:r>
                        <a:rPr lang="ar-DZ" sz="1800" b="1">
                          <a:latin typeface="Calibri"/>
                          <a:ea typeface="Times New Roman"/>
                          <a:cs typeface="CalistoMT"/>
                        </a:rPr>
                        <a:t> </a:t>
                      </a:r>
                      <a:r>
                        <a:rPr lang="fr-FR" sz="1800" b="1">
                          <a:latin typeface="Traditional Arabic"/>
                          <a:ea typeface="Times New Roman"/>
                          <a:cs typeface="Arial"/>
                        </a:rPr>
                        <a:t>(</a:t>
                      </a:r>
                      <a:r>
                        <a:rPr lang="fr-FR" sz="1400" b="1">
                          <a:latin typeface="Times New Roman"/>
                          <a:ea typeface="Times New Roman"/>
                          <a:cs typeface="Arial"/>
                        </a:rPr>
                        <a:t>Halite</a:t>
                      </a:r>
                      <a:r>
                        <a:rPr lang="fr-FR" sz="1800" b="1">
                          <a:latin typeface="Traditional Arabic"/>
                          <a:ea typeface="Times New Roman"/>
                          <a:cs typeface="Arial"/>
                        </a:rPr>
                        <a:t>)</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just" rtl="1">
                        <a:spcAft>
                          <a:spcPts val="0"/>
                        </a:spcAft>
                      </a:pPr>
                      <a:r>
                        <a:rPr lang="ar-DZ" sz="1800">
                          <a:latin typeface="Calibri"/>
                          <a:ea typeface="Calibri"/>
                          <a:cs typeface="Traditional Arabic"/>
                        </a:rPr>
                        <a:t>مياه البحر، وأملاح رذاذ البحر والجليد والملح</a:t>
                      </a:r>
                      <a:endParaRPr lang="fr-FR" sz="1000">
                        <a:latin typeface="Calibri"/>
                        <a:ea typeface="Calibri"/>
                        <a:cs typeface="Arial"/>
                      </a:endParaRPr>
                    </a:p>
                    <a:p>
                      <a:pPr algn="just" rtl="1">
                        <a:spcAft>
                          <a:spcPts val="0"/>
                        </a:spcAft>
                      </a:pPr>
                      <a:r>
                        <a:rPr lang="ar-DZ" sz="1800">
                          <a:latin typeface="Calibri"/>
                          <a:ea typeface="Calibri"/>
                          <a:cs typeface="Traditional Arabic"/>
                        </a:rPr>
                        <a:t>المستخدم لإزالة الثلوج.</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3"/>
                  </a:ext>
                </a:extLst>
              </a:tr>
              <a:tr h="260712">
                <a:tc>
                  <a:txBody>
                    <a:bodyPr/>
                    <a:lstStyle/>
                    <a:p>
                      <a:pPr algn="just" rtl="1">
                        <a:spcAft>
                          <a:spcPts val="0"/>
                        </a:spcAft>
                      </a:pPr>
                      <a:r>
                        <a:rPr lang="ar-DZ" sz="1800" b="1">
                          <a:latin typeface="Calibri"/>
                          <a:ea typeface="Times New Roman"/>
                          <a:cs typeface="Traditional Arabic"/>
                        </a:rPr>
                        <a:t>كلوريدات البوتاسيوم</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rtl="1">
                        <a:spcAft>
                          <a:spcPts val="0"/>
                        </a:spcAft>
                      </a:pPr>
                      <a:r>
                        <a:rPr lang="ar-DZ" sz="1800">
                          <a:latin typeface="Calibri"/>
                          <a:ea typeface="Calibri"/>
                          <a:cs typeface="Traditional Arabic"/>
                        </a:rPr>
                        <a:t>التربة</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4"/>
                  </a:ext>
                </a:extLst>
              </a:tr>
              <a:tr h="782137">
                <a:tc>
                  <a:txBody>
                    <a:bodyPr/>
                    <a:lstStyle/>
                    <a:p>
                      <a:pPr algn="just" rtl="1">
                        <a:spcAft>
                          <a:spcPts val="0"/>
                        </a:spcAft>
                      </a:pPr>
                      <a:r>
                        <a:rPr lang="ar-DZ" sz="1800" b="1">
                          <a:latin typeface="Calibri"/>
                          <a:ea typeface="Times New Roman"/>
                          <a:cs typeface="Traditional Arabic"/>
                        </a:rPr>
                        <a:t>كبريتات الكالسيوم (الجبس والأنهيدريت، </a:t>
                      </a:r>
                      <a:r>
                        <a:rPr lang="fr-FR" sz="1400" b="1">
                          <a:latin typeface="Times New Roman"/>
                          <a:ea typeface="Times New Roman"/>
                          <a:cs typeface="Arial"/>
                        </a:rPr>
                        <a:t>Bassanite</a:t>
                      </a:r>
                      <a:r>
                        <a:rPr lang="ar-DZ" sz="1800" b="1">
                          <a:latin typeface="Calibri"/>
                          <a:ea typeface="Times New Roman"/>
                          <a:cs typeface="Traditional Arabic"/>
                        </a:rPr>
                        <a:t>)</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just" rtl="1">
                        <a:spcAft>
                          <a:spcPts val="0"/>
                        </a:spcAft>
                      </a:pPr>
                      <a:r>
                        <a:rPr lang="ar-DZ" sz="1800">
                          <a:latin typeface="Calibri"/>
                          <a:ea typeface="Calibri"/>
                          <a:cs typeface="Traditional Arabic"/>
                        </a:rPr>
                        <a:t>الجص والملاط الذي يحتوي على الجبس والأسمنت، ـ</a:t>
                      </a:r>
                      <a:r>
                        <a:rPr lang="fr-FR" sz="1800">
                          <a:latin typeface="Traditional Arabic"/>
                          <a:ea typeface="Calibri"/>
                          <a:cs typeface="Arial"/>
                        </a:rPr>
                        <a:t>so</a:t>
                      </a:r>
                      <a:r>
                        <a:rPr lang="fr-FR" sz="1800" baseline="-25000">
                          <a:latin typeface="Traditional Arabic"/>
                          <a:ea typeface="Calibri"/>
                          <a:cs typeface="Arial"/>
                        </a:rPr>
                        <a:t>2</a:t>
                      </a:r>
                      <a:r>
                        <a:rPr lang="fr-FR" sz="1800">
                          <a:latin typeface="Traditional Arabic"/>
                          <a:ea typeface="Calibri"/>
                          <a:cs typeface="Arial"/>
                        </a:rPr>
                        <a:t> </a:t>
                      </a:r>
                      <a:r>
                        <a:rPr lang="ar-DZ" sz="1800">
                          <a:latin typeface="Traditional Arabic"/>
                          <a:ea typeface="Calibri"/>
                          <a:cs typeface="Arial"/>
                        </a:rPr>
                        <a:t>الموجود في الغلاف الجوّي، رذاذ، والأنشطة البكتيرية</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5"/>
                  </a:ext>
                </a:extLst>
              </a:tr>
              <a:tr h="521425">
                <a:tc>
                  <a:txBody>
                    <a:bodyPr/>
                    <a:lstStyle/>
                    <a:p>
                      <a:pPr algn="just" rtl="1">
                        <a:spcAft>
                          <a:spcPts val="0"/>
                        </a:spcAft>
                      </a:pPr>
                      <a:r>
                        <a:rPr lang="ar-DZ" sz="1800" b="1">
                          <a:latin typeface="Calibri"/>
                          <a:ea typeface="Times New Roman"/>
                          <a:cs typeface="Traditional Arabic"/>
                        </a:rPr>
                        <a:t>كبريتات المغنيسيوم </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rtl="1">
                        <a:spcAft>
                          <a:spcPts val="0"/>
                        </a:spcAft>
                      </a:pPr>
                      <a:r>
                        <a:rPr lang="ar-DZ" sz="1800" dirty="0">
                          <a:latin typeface="Calibri"/>
                          <a:ea typeface="Calibri"/>
                          <a:cs typeface="Traditional Arabic"/>
                        </a:rPr>
                        <a:t>حجر </a:t>
                      </a:r>
                      <a:r>
                        <a:rPr lang="ar-DZ" sz="1800" dirty="0" err="1">
                          <a:latin typeface="Calibri"/>
                          <a:ea typeface="Calibri"/>
                          <a:cs typeface="Traditional Arabic"/>
                        </a:rPr>
                        <a:t>الدولوميت</a:t>
                      </a:r>
                      <a:r>
                        <a:rPr lang="ar-DZ" sz="1800" dirty="0">
                          <a:latin typeface="Calibri"/>
                          <a:ea typeface="Calibri"/>
                          <a:cs typeface="Traditional Arabic"/>
                        </a:rPr>
                        <a:t>، والجير المحتوي على </a:t>
                      </a:r>
                      <a:r>
                        <a:rPr lang="ar-DZ" sz="1800" dirty="0" err="1">
                          <a:latin typeface="Calibri"/>
                          <a:ea typeface="Calibri"/>
                          <a:cs typeface="Traditional Arabic"/>
                        </a:rPr>
                        <a:t>المغنيسيوم</a:t>
                      </a:r>
                      <a:endParaRPr lang="fr-FR" sz="1000" dirty="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6"/>
                  </a:ext>
                </a:extLst>
              </a:tr>
              <a:tr h="521425">
                <a:tc>
                  <a:txBody>
                    <a:bodyPr/>
                    <a:lstStyle/>
                    <a:p>
                      <a:pPr algn="just" rtl="1">
                        <a:spcAft>
                          <a:spcPts val="0"/>
                        </a:spcAft>
                      </a:pPr>
                      <a:r>
                        <a:rPr lang="ar-DZ" sz="1800" b="1">
                          <a:latin typeface="Calibri"/>
                          <a:ea typeface="Times New Roman"/>
                          <a:cs typeface="Traditional Arabic"/>
                        </a:rPr>
                        <a:t>نترات الصوديوم (</a:t>
                      </a:r>
                      <a:r>
                        <a:rPr lang="fr-FR" sz="1400" b="1">
                          <a:latin typeface="Times New Roman"/>
                          <a:ea typeface="Times New Roman"/>
                          <a:cs typeface="Arial"/>
                        </a:rPr>
                        <a:t>Nitratine</a:t>
                      </a:r>
                      <a:r>
                        <a:rPr lang="ar-DZ" sz="1800" b="1">
                          <a:latin typeface="Calibri"/>
                          <a:ea typeface="Times New Roman"/>
                          <a:cs typeface="Traditional Arabic"/>
                        </a:rPr>
                        <a:t>)</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just" rtl="1">
                        <a:spcAft>
                          <a:spcPts val="0"/>
                        </a:spcAft>
                      </a:pPr>
                      <a:r>
                        <a:rPr lang="ar-DZ" sz="1800">
                          <a:latin typeface="Calibri"/>
                          <a:ea typeface="Calibri"/>
                          <a:cs typeface="Traditional Arabic"/>
                        </a:rPr>
                        <a:t>التربة والأسمدة والمواد العضوية المتحللة والأنشطة بكتيريا</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7"/>
                  </a:ext>
                </a:extLst>
              </a:tr>
              <a:tr h="782137">
                <a:tc>
                  <a:txBody>
                    <a:bodyPr/>
                    <a:lstStyle/>
                    <a:p>
                      <a:pPr algn="just" rtl="1">
                        <a:spcAft>
                          <a:spcPts val="0"/>
                        </a:spcAft>
                      </a:pPr>
                      <a:r>
                        <a:rPr lang="ar-DZ" sz="1800" b="1">
                          <a:latin typeface="Calibri"/>
                          <a:ea typeface="Times New Roman"/>
                          <a:cs typeface="Traditional Arabic"/>
                        </a:rPr>
                        <a:t>نترات البوتاسيوم</a:t>
                      </a:r>
                      <a:r>
                        <a:rPr lang="fr-FR" sz="1800" b="1">
                          <a:latin typeface="Traditional Arabic"/>
                          <a:ea typeface="Times New Roman"/>
                          <a:cs typeface="Arial"/>
                        </a:rPr>
                        <a:t>(</a:t>
                      </a:r>
                      <a:r>
                        <a:rPr lang="fr-FR" sz="1400" b="1">
                          <a:latin typeface="Times New Roman"/>
                          <a:ea typeface="Times New Roman"/>
                          <a:cs typeface="Arial"/>
                        </a:rPr>
                        <a:t>Nitre</a:t>
                      </a:r>
                      <a:r>
                        <a:rPr lang="fr-FR" sz="1800" b="1">
                          <a:latin typeface="Traditional Arabic"/>
                          <a:ea typeface="Times New Roman"/>
                          <a:cs typeface="Arial"/>
                        </a:rPr>
                        <a:t>)</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just" rtl="1">
                        <a:spcAft>
                          <a:spcPts val="0"/>
                        </a:spcAft>
                      </a:pPr>
                      <a:r>
                        <a:rPr lang="ar-DZ" sz="1800">
                          <a:latin typeface="Calibri"/>
                          <a:ea typeface="Calibri"/>
                          <a:cs typeface="Traditional Arabic"/>
                        </a:rPr>
                        <a:t>تتحلل المادة العضوية والتربة والأسمدة والأنشطة</a:t>
                      </a:r>
                      <a:endParaRPr lang="fr-FR" sz="1000">
                        <a:latin typeface="Calibri"/>
                        <a:ea typeface="Calibri"/>
                        <a:cs typeface="Arial"/>
                      </a:endParaRPr>
                    </a:p>
                    <a:p>
                      <a:pPr algn="just" rtl="1">
                        <a:spcAft>
                          <a:spcPts val="0"/>
                        </a:spcAft>
                      </a:pPr>
                      <a:r>
                        <a:rPr lang="ar-DZ" sz="1800">
                          <a:latin typeface="Calibri"/>
                          <a:ea typeface="Calibri"/>
                          <a:cs typeface="Traditional Arabic"/>
                        </a:rPr>
                        <a:t>بكتيريا</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8"/>
                  </a:ext>
                </a:extLst>
              </a:tr>
              <a:tr h="521425">
                <a:tc>
                  <a:txBody>
                    <a:bodyPr/>
                    <a:lstStyle/>
                    <a:p>
                      <a:pPr algn="just" rtl="1">
                        <a:spcAft>
                          <a:spcPts val="0"/>
                        </a:spcAft>
                      </a:pPr>
                      <a:r>
                        <a:rPr lang="ar-DZ" sz="1800" b="1">
                          <a:latin typeface="Calibri"/>
                          <a:ea typeface="Times New Roman"/>
                          <a:cs typeface="Traditional Arabic"/>
                        </a:rPr>
                        <a:t>الأملاح المزدوجة (</a:t>
                      </a:r>
                      <a:r>
                        <a:rPr lang="fr-FR" sz="1400" b="1">
                          <a:latin typeface="Times New Roman"/>
                          <a:ea typeface="Times New Roman"/>
                          <a:cs typeface="Arial"/>
                        </a:rPr>
                        <a:t>Aphthitalite</a:t>
                      </a:r>
                      <a:r>
                        <a:rPr lang="ar-DZ" sz="1800" b="1">
                          <a:latin typeface="Calibri"/>
                          <a:ea typeface="Times New Roman"/>
                          <a:cs typeface="Traditional Arabic"/>
                        </a:rPr>
                        <a:t>، </a:t>
                      </a:r>
                      <a:r>
                        <a:rPr lang="fr-FR" sz="1400" b="1">
                          <a:latin typeface="Times New Roman"/>
                          <a:ea typeface="Times New Roman"/>
                          <a:cs typeface="Arial"/>
                        </a:rPr>
                        <a:t>Glauberite</a:t>
                      </a:r>
                      <a:r>
                        <a:rPr lang="ar-DZ" sz="1800" b="1">
                          <a:latin typeface="Calibri"/>
                          <a:ea typeface="Times New Roman"/>
                          <a:cs typeface="Times New Roman"/>
                        </a:rPr>
                        <a:t>، </a:t>
                      </a:r>
                      <a:r>
                        <a:rPr lang="fr-FR" sz="1400" b="1">
                          <a:latin typeface="Times New Roman"/>
                          <a:ea typeface="Times New Roman"/>
                          <a:cs typeface="Arial"/>
                        </a:rPr>
                        <a:t>Syngenite</a:t>
                      </a:r>
                      <a:r>
                        <a:rPr lang="ar-DZ" sz="1800" b="1">
                          <a:latin typeface="Calibri"/>
                          <a:ea typeface="Times New Roman"/>
                          <a:cs typeface="Traditional Arabic"/>
                        </a:rPr>
                        <a:t> ...)</a:t>
                      </a:r>
                      <a:endParaRPr lang="fr-FR" sz="100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just" rtl="1">
                        <a:spcAft>
                          <a:spcPts val="0"/>
                        </a:spcAft>
                      </a:pPr>
                      <a:r>
                        <a:rPr lang="ar-DZ" sz="1800" dirty="0">
                          <a:latin typeface="Calibri"/>
                          <a:ea typeface="Calibri"/>
                          <a:cs typeface="Traditional Arabic"/>
                        </a:rPr>
                        <a:t>تتباين مصادرها اعتمادا على الأيونات المتاحة والتوازن الكيميائي</a:t>
                      </a:r>
                      <a:endParaRPr lang="fr-FR" sz="1000" dirty="0">
                        <a:latin typeface="Calibri"/>
                        <a:ea typeface="Calibri"/>
                        <a:cs typeface="Arial"/>
                      </a:endParaRPr>
                    </a:p>
                  </a:txBody>
                  <a:tcPr marL="52276" marR="52276"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galerie oran\rosel.casar\IMG_0687.JPG"/>
          <p:cNvPicPr>
            <a:picLocks noChangeAspect="1"/>
          </p:cNvPicPr>
          <p:nvPr/>
        </p:nvPicPr>
        <p:blipFill>
          <a:blip r:embed="rId2" cstate="print"/>
          <a:srcRect/>
          <a:stretch>
            <a:fillRect/>
          </a:stretch>
        </p:blipFill>
        <p:spPr bwMode="auto">
          <a:xfrm>
            <a:off x="4238612" y="4286256"/>
            <a:ext cx="3175000" cy="2160270"/>
          </a:xfrm>
          <a:prstGeom prst="rect">
            <a:avLst/>
          </a:prstGeom>
          <a:ln>
            <a:noFill/>
          </a:ln>
          <a:effectLst>
            <a:outerShdw blurRad="292100" dist="139700" dir="2700000" algn="tl" rotWithShape="0">
              <a:srgbClr val="333333">
                <a:alpha val="65000"/>
              </a:srgbClr>
            </a:outerShdw>
          </a:effectLst>
        </p:spPr>
      </p:pic>
      <p:sp>
        <p:nvSpPr>
          <p:cNvPr id="112641" name="AutoShape 1"/>
          <p:cNvSpPr>
            <a:spLocks noChangeShapeType="1"/>
          </p:cNvSpPr>
          <p:nvPr/>
        </p:nvSpPr>
        <p:spPr bwMode="auto">
          <a:xfrm>
            <a:off x="6024563" y="3286125"/>
            <a:ext cx="119063" cy="1506537"/>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r-FR">
              <a:ln>
                <a:solidFill>
                  <a:srgbClr val="00B050"/>
                </a:solidFill>
              </a:ln>
              <a:solidFill>
                <a:prstClr val="black"/>
              </a:solidFill>
              <a:latin typeface="Calibri"/>
            </a:endParaRPr>
          </a:p>
        </p:txBody>
      </p:sp>
      <p:sp>
        <p:nvSpPr>
          <p:cNvPr id="1126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r-FR">
              <a:solidFill>
                <a:prstClr val="black"/>
              </a:solidFill>
              <a:latin typeface="Arial" pitchFamily="34" charset="0"/>
              <a:cs typeface="Arial" pitchFamily="34" charset="0"/>
            </a:endParaRPr>
          </a:p>
        </p:txBody>
      </p:sp>
      <p:sp>
        <p:nvSpPr>
          <p:cNvPr id="112644" name="Rectangle 4"/>
          <p:cNvSpPr>
            <a:spLocks noChangeArrowheads="1"/>
          </p:cNvSpPr>
          <p:nvPr/>
        </p:nvSpPr>
        <p:spPr bwMode="auto">
          <a:xfrm>
            <a:off x="6003635" y="187897"/>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rtl="1" fontAlgn="base">
              <a:spcBef>
                <a:spcPct val="0"/>
              </a:spcBef>
              <a:spcAft>
                <a:spcPct val="0"/>
              </a:spcAft>
            </a:pPr>
            <a:br>
              <a:rPr lang="fr-FR" sz="1100">
                <a:solidFill>
                  <a:prstClr val="black"/>
                </a:solidFill>
                <a:latin typeface="Calibri" pitchFamily="34" charset="0"/>
                <a:ea typeface="Calibri" pitchFamily="34" charset="0"/>
                <a:cs typeface="Arial" pitchFamily="34" charset="0"/>
              </a:rPr>
            </a:br>
            <a:endParaRPr lang="fr-FR">
              <a:solidFill>
                <a:prstClr val="black"/>
              </a:solidFill>
              <a:latin typeface="Arial" pitchFamily="34" charset="0"/>
              <a:cs typeface="Arial" pitchFamily="34" charset="0"/>
            </a:endParaRPr>
          </a:p>
        </p:txBody>
      </p:sp>
      <p:sp>
        <p:nvSpPr>
          <p:cNvPr id="112645" name="Rectangle 5"/>
          <p:cNvSpPr>
            <a:spLocks noChangeArrowheads="1"/>
          </p:cNvSpPr>
          <p:nvPr/>
        </p:nvSpPr>
        <p:spPr bwMode="auto">
          <a:xfrm>
            <a:off x="3524232" y="3286124"/>
            <a:ext cx="242889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tabLst>
                <a:tab pos="2879725" algn="ctr"/>
              </a:tabLst>
            </a:pPr>
            <a:r>
              <a:rPr lang="ar-DZ" sz="3200" dirty="0">
                <a:solidFill>
                  <a:prstClr val="black"/>
                </a:solidFill>
                <a:latin typeface="Traditional Arabic" pitchFamily="18" charset="-78"/>
                <a:ea typeface="Calibri" pitchFamily="34" charset="0"/>
                <a:cs typeface="Traditional Arabic" pitchFamily="18" charset="-78"/>
              </a:rPr>
              <a:t>قلعة </a:t>
            </a:r>
            <a:r>
              <a:rPr lang="ar-DZ" sz="3200" dirty="0" err="1">
                <a:solidFill>
                  <a:prstClr val="black"/>
                </a:solidFill>
                <a:latin typeface="Traditional Arabic" pitchFamily="18" charset="-78"/>
                <a:ea typeface="Calibri" pitchFamily="34" charset="0"/>
                <a:cs typeface="Traditional Arabic" pitchFamily="18" charset="-78"/>
              </a:rPr>
              <a:t>روزال</a:t>
            </a:r>
            <a:r>
              <a:rPr lang="ar-DZ" sz="3200" dirty="0">
                <a:solidFill>
                  <a:prstClr val="black"/>
                </a:solidFill>
                <a:latin typeface="Traditional Arabic" pitchFamily="18" charset="-78"/>
                <a:ea typeface="Calibri" pitchFamily="34" charset="0"/>
                <a:cs typeface="Traditional Arabic" pitchFamily="18" charset="-78"/>
              </a:rPr>
              <a:t> كزار.</a:t>
            </a:r>
            <a:endParaRPr lang="fr-FR" sz="1100" dirty="0">
              <a:solidFill>
                <a:prstClr val="black"/>
              </a:solidFill>
              <a:latin typeface="Arial" pitchFamily="34" charset="0"/>
              <a:cs typeface="Arial" pitchFamily="34" charset="0"/>
            </a:endParaRPr>
          </a:p>
          <a:p>
            <a:pPr algn="r" eaLnBrk="0" fontAlgn="base" hangingPunct="0">
              <a:spcBef>
                <a:spcPct val="0"/>
              </a:spcBef>
              <a:spcAft>
                <a:spcPct val="0"/>
              </a:spcAft>
              <a:tabLst>
                <a:tab pos="2879725" algn="ctr"/>
              </a:tabLst>
            </a:pPr>
            <a:endParaRPr lang="fr-FR" sz="3200" dirty="0">
              <a:solidFill>
                <a:prstClr val="black"/>
              </a:solidFill>
              <a:latin typeface="Arial" pitchFamily="34" charset="0"/>
              <a:cs typeface="Arial" pitchFamily="34" charset="0"/>
            </a:endParaRPr>
          </a:p>
        </p:txBody>
      </p:sp>
      <p:pic>
        <p:nvPicPr>
          <p:cNvPr id="8" name="Image 7" descr="D:\galerie oran\rosel.casar\IMG_0006.JPG"/>
          <p:cNvPicPr/>
          <p:nvPr/>
        </p:nvPicPr>
        <p:blipFill>
          <a:blip r:embed="rId3" cstate="print"/>
          <a:srcRect/>
          <a:stretch>
            <a:fillRect/>
          </a:stretch>
        </p:blipFill>
        <p:spPr bwMode="auto">
          <a:xfrm>
            <a:off x="3667108" y="214290"/>
            <a:ext cx="4522470" cy="300863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238481" y="6396336"/>
            <a:ext cx="5116523" cy="461665"/>
          </a:xfrm>
          <a:prstGeom prst="rect">
            <a:avLst/>
          </a:prstGeom>
        </p:spPr>
        <p:txBody>
          <a:bodyPr wrap="square">
            <a:spAutoFit/>
          </a:bodyPr>
          <a:lstStyle/>
          <a:p>
            <a:pPr algn="ctr" rtl="1" eaLnBrk="0" fontAlgn="base" hangingPunct="0">
              <a:spcBef>
                <a:spcPct val="0"/>
              </a:spcBef>
              <a:spcAft>
                <a:spcPct val="0"/>
              </a:spcAft>
              <a:tabLst>
                <a:tab pos="2879725" algn="ctr"/>
              </a:tabLst>
            </a:pPr>
            <a:r>
              <a:rPr lang="ar-DZ" sz="2400" b="1" dirty="0">
                <a:solidFill>
                  <a:prstClr val="black"/>
                </a:solidFill>
                <a:latin typeface="Traditional Arabic" pitchFamily="18" charset="-78"/>
                <a:ea typeface="Calibri" pitchFamily="34" charset="0"/>
                <a:cs typeface="Traditional Arabic" pitchFamily="18" charset="-78"/>
              </a:rPr>
              <a:t>منظر لتآكل مواد البناء بفعل الأملاح </a:t>
            </a:r>
            <a:r>
              <a:rPr lang="ar-DZ" sz="2400" b="1" dirty="0" err="1">
                <a:solidFill>
                  <a:prstClr val="black"/>
                </a:solidFill>
                <a:latin typeface="Traditional Arabic" pitchFamily="18" charset="-78"/>
                <a:ea typeface="Calibri" pitchFamily="34" charset="0"/>
                <a:cs typeface="Traditional Arabic" pitchFamily="18" charset="-78"/>
              </a:rPr>
              <a:t>المتزهرة</a:t>
            </a:r>
            <a:r>
              <a:rPr lang="ar-DZ" sz="2400" b="1" dirty="0">
                <a:solidFill>
                  <a:prstClr val="black"/>
                </a:solidFill>
                <a:latin typeface="Traditional Arabic" pitchFamily="18" charset="-78"/>
                <a:ea typeface="Calibri" pitchFamily="34" charset="0"/>
                <a:cs typeface="Traditional Arabic" pitchFamily="18" charset="-78"/>
              </a:rPr>
              <a:t>.</a:t>
            </a:r>
            <a:endParaRPr lang="fr-FR" sz="2400" b="1" dirty="0">
              <a:solidFill>
                <a:prstClr val="black"/>
              </a:solidFill>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672" y="225083"/>
            <a:ext cx="8074856" cy="846464"/>
          </a:xfrm>
          <a:solidFill>
            <a:srgbClr val="FFC000"/>
          </a:solidFill>
        </p:spPr>
        <p:txBody>
          <a:bodyPr>
            <a:normAutofit fontScale="90000"/>
          </a:bodyPr>
          <a:lstStyle/>
          <a:p>
            <a:pPr lvl="0"/>
            <a:r>
              <a:rPr lang="ar-DZ" b="1" dirty="0">
                <a:latin typeface="Traditional Arabic" pitchFamily="18" charset="-78"/>
                <a:ea typeface="Calibri" pitchFamily="34" charset="0"/>
                <a:cs typeface="Traditional Arabic" pitchFamily="18" charset="-78"/>
              </a:rPr>
              <a:t>الريّاح </a:t>
            </a:r>
            <a:br>
              <a:rPr lang="fr-FR" sz="1600" dirty="0">
                <a:latin typeface="Arial" pitchFamily="34" charset="0"/>
                <a:cs typeface="Arial" pitchFamily="34" charset="0"/>
              </a:rPr>
            </a:br>
            <a:endParaRPr lang="fr-FR" dirty="0"/>
          </a:p>
        </p:txBody>
      </p:sp>
      <p:sp>
        <p:nvSpPr>
          <p:cNvPr id="115713" name="Rectangle 1"/>
          <p:cNvSpPr>
            <a:spLocks noChangeArrowheads="1"/>
          </p:cNvSpPr>
          <p:nvPr/>
        </p:nvSpPr>
        <p:spPr bwMode="auto">
          <a:xfrm>
            <a:off x="2095472" y="1071547"/>
            <a:ext cx="835824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للعوامل الجوّية تأثير كبير على المباني التاريخية، ومن بين هذه العوامل نذكر عنصر الريّاح الذي يساهم في زيادة نسبة التلوّث، ونقل الملوّثات تبعا لسرعة واتجاه الريّاح</a:t>
            </a:r>
            <a:r>
              <a:rPr lang="ar-DZ" sz="3200" baseline="30000" dirty="0">
                <a:solidFill>
                  <a:prstClr val="black"/>
                </a:solidFill>
                <a:latin typeface="Traditional Arabic" pitchFamily="18" charset="-78"/>
                <a:ea typeface="Calibri" pitchFamily="34" charset="0"/>
                <a:cs typeface="Traditional Arabic" pitchFamily="18" charset="-78"/>
              </a:rPr>
              <a:t> </a:t>
            </a:r>
            <a:r>
              <a:rPr lang="ar-DZ" sz="3200" dirty="0">
                <a:solidFill>
                  <a:prstClr val="black"/>
                </a:solidFill>
                <a:latin typeface="Traditional Arabic" pitchFamily="18" charset="-78"/>
                <a:ea typeface="Calibri" pitchFamily="34" charset="0"/>
                <a:cs typeface="Traditional Arabic" pitchFamily="18" charset="-78"/>
              </a:rPr>
              <a:t> .</a:t>
            </a:r>
            <a:endParaRPr lang="fr-FR"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عادة ما نلاحظ آثار الملوّثات بالقرب من مصادرها، إلاّ أننا أحيانا نلاحظ آثارا سلبية للملوّثات بعيدا عن مصادرها، بسبب تحركها عبر الهواء والمياه أو التربة، ولتوضيح هذا المعنى نذكر المثال التالي:</a:t>
            </a:r>
            <a:endParaRPr lang="en-US" sz="32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تعمل الريّاح على نقل ثاني أكسيد الكبريت، </a:t>
            </a:r>
            <a:r>
              <a:rPr lang="ar-DZ" sz="3200" dirty="0" err="1">
                <a:solidFill>
                  <a:prstClr val="black"/>
                </a:solidFill>
                <a:latin typeface="Traditional Arabic" pitchFamily="18" charset="-78"/>
                <a:ea typeface="Calibri" pitchFamily="34" charset="0"/>
                <a:cs typeface="Traditional Arabic" pitchFamily="18" charset="-78"/>
              </a:rPr>
              <a:t>وأكاسيد</a:t>
            </a:r>
            <a:r>
              <a:rPr lang="ar-DZ" sz="3200" dirty="0">
                <a:solidFill>
                  <a:prstClr val="black"/>
                </a:solidFill>
                <a:latin typeface="Traditional Arabic" pitchFamily="18" charset="-78"/>
                <a:ea typeface="Calibri" pitchFamily="34" charset="0"/>
                <a:cs typeface="Traditional Arabic" pitchFamily="18" charset="-78"/>
              </a:rPr>
              <a:t> النيتروجين المنبعثة إلى الغلاف الجوّي من مصادر حرق الوقود </a:t>
            </a:r>
            <a:r>
              <a:rPr lang="ar-DZ" sz="3200" dirty="0" err="1">
                <a:solidFill>
                  <a:prstClr val="black"/>
                </a:solidFill>
                <a:latin typeface="Traditional Arabic" pitchFamily="18" charset="-78"/>
                <a:ea typeface="Calibri" pitchFamily="34" charset="0"/>
                <a:cs typeface="Traditional Arabic" pitchFamily="18" charset="-78"/>
              </a:rPr>
              <a:t>الأحفوري</a:t>
            </a:r>
            <a:r>
              <a:rPr lang="ar-DZ" sz="3200" dirty="0">
                <a:solidFill>
                  <a:prstClr val="black"/>
                </a:solidFill>
                <a:latin typeface="Traditional Arabic" pitchFamily="18" charset="-78"/>
                <a:ea typeface="Calibri" pitchFamily="34" charset="0"/>
                <a:cs typeface="Traditional Arabic" pitchFamily="18" charset="-78"/>
              </a:rPr>
              <a:t> إلى عدة أميال، وأثناء نقلها تتحوّل إلى مواد حمضية، تترسب على التربة والماء مع استمرار </a:t>
            </a:r>
            <a:r>
              <a:rPr lang="ar-DZ" sz="3200" dirty="0" err="1">
                <a:solidFill>
                  <a:prstClr val="black"/>
                </a:solidFill>
                <a:latin typeface="Traditional Arabic" pitchFamily="18" charset="-78"/>
                <a:ea typeface="Calibri" pitchFamily="34" charset="0"/>
                <a:cs typeface="Traditional Arabic" pitchFamily="18" charset="-78"/>
              </a:rPr>
              <a:t>الانبعاثات</a:t>
            </a:r>
            <a:r>
              <a:rPr lang="ar-DZ" sz="3200" dirty="0">
                <a:solidFill>
                  <a:prstClr val="black"/>
                </a:solidFill>
                <a:latin typeface="Traditional Arabic" pitchFamily="18" charset="-78"/>
                <a:ea typeface="Calibri" pitchFamily="34" charset="0"/>
                <a:cs typeface="Traditional Arabic" pitchFamily="18" charset="-78"/>
              </a:rPr>
              <a:t>، كما تتسبب الملوّثات الجوّية في استنزاف الأوزون في طبقة </a:t>
            </a:r>
            <a:r>
              <a:rPr lang="ar-DZ" sz="3200" dirty="0" err="1">
                <a:solidFill>
                  <a:prstClr val="black"/>
                </a:solidFill>
                <a:latin typeface="Traditional Arabic" pitchFamily="18" charset="-78"/>
                <a:ea typeface="Calibri" pitchFamily="34" charset="0"/>
                <a:cs typeface="Traditional Arabic" pitchFamily="18" charset="-78"/>
              </a:rPr>
              <a:t>الستراتوسفير</a:t>
            </a:r>
            <a:r>
              <a:rPr lang="ar-DZ" sz="3200" dirty="0">
                <a:solidFill>
                  <a:prstClr val="black"/>
                </a:solidFill>
                <a:latin typeface="Traditional Arabic" pitchFamily="18" charset="-78"/>
                <a:ea typeface="Calibri" pitchFamily="34" charset="0"/>
                <a:cs typeface="Traditional Arabic" pitchFamily="18" charset="-78"/>
              </a:rPr>
              <a:t> وفي ظاهرة التغيير المناخي</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rot="10800000" flipV="1">
            <a:off x="1952596" y="785795"/>
            <a:ext cx="80010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DZ" sz="3600" dirty="0">
                <a:solidFill>
                  <a:prstClr val="black"/>
                </a:solidFill>
                <a:latin typeface="Traditional Arabic" pitchFamily="18" charset="-78"/>
                <a:ea typeface="Calibri" pitchFamily="34" charset="0"/>
                <a:cs typeface="Traditional Arabic" pitchFamily="18" charset="-78"/>
              </a:rPr>
              <a:t>تساهم الريّاح في تكون </a:t>
            </a:r>
            <a:r>
              <a:rPr lang="ar-DZ" sz="3600" dirty="0" err="1">
                <a:solidFill>
                  <a:prstClr val="black"/>
                </a:solidFill>
                <a:latin typeface="Traditional Arabic" pitchFamily="18" charset="-78"/>
                <a:ea typeface="Calibri" pitchFamily="34" charset="0"/>
                <a:cs typeface="Traditional Arabic" pitchFamily="18" charset="-78"/>
              </a:rPr>
              <a:t>السناج</a:t>
            </a:r>
            <a:r>
              <a:rPr lang="ar-DZ" sz="3600" dirty="0">
                <a:solidFill>
                  <a:prstClr val="black"/>
                </a:solidFill>
                <a:latin typeface="Traditional Arabic" pitchFamily="18" charset="-78"/>
                <a:ea typeface="Calibri" pitchFamily="34" charset="0"/>
                <a:cs typeface="Traditional Arabic" pitchFamily="18" charset="-78"/>
              </a:rPr>
              <a:t> الذي يسبب </a:t>
            </a:r>
            <a:r>
              <a:rPr lang="ar-DZ" sz="3600" dirty="0" err="1">
                <a:solidFill>
                  <a:prstClr val="black"/>
                </a:solidFill>
                <a:latin typeface="Traditional Arabic" pitchFamily="18" charset="-78"/>
                <a:ea typeface="Calibri" pitchFamily="34" charset="0"/>
                <a:cs typeface="Traditional Arabic" pitchFamily="18" charset="-78"/>
              </a:rPr>
              <a:t>غمقان</a:t>
            </a:r>
            <a:r>
              <a:rPr lang="ar-DZ" sz="3600" dirty="0">
                <a:solidFill>
                  <a:prstClr val="black"/>
                </a:solidFill>
                <a:latin typeface="Traditional Arabic" pitchFamily="18" charset="-78"/>
                <a:ea typeface="Calibri" pitchFamily="34" charset="0"/>
                <a:cs typeface="Traditional Arabic" pitchFamily="18" charset="-78"/>
              </a:rPr>
              <a:t> </a:t>
            </a:r>
            <a:r>
              <a:rPr lang="ar-DZ" sz="3600" dirty="0" err="1">
                <a:solidFill>
                  <a:prstClr val="black"/>
                </a:solidFill>
                <a:latin typeface="Traditional Arabic" pitchFamily="18" charset="-78"/>
                <a:ea typeface="Calibri" pitchFamily="34" charset="0"/>
                <a:cs typeface="Traditional Arabic" pitchFamily="18" charset="-78"/>
              </a:rPr>
              <a:t>واسواد</a:t>
            </a:r>
            <a:r>
              <a:rPr lang="ar-DZ" sz="3600" dirty="0">
                <a:solidFill>
                  <a:prstClr val="black"/>
                </a:solidFill>
                <a:latin typeface="Traditional Arabic" pitchFamily="18" charset="-78"/>
                <a:ea typeface="Calibri" pitchFamily="34" charset="0"/>
                <a:cs typeface="Traditional Arabic" pitchFamily="18" charset="-78"/>
              </a:rPr>
              <a:t> الأسطح، وفي حالة وجود الرطوبة يتحوّل هذا </a:t>
            </a:r>
            <a:r>
              <a:rPr lang="ar-DZ" sz="3600" dirty="0" err="1">
                <a:solidFill>
                  <a:prstClr val="black"/>
                </a:solidFill>
                <a:latin typeface="Traditional Arabic" pitchFamily="18" charset="-78"/>
                <a:ea typeface="Calibri" pitchFamily="34" charset="0"/>
                <a:cs typeface="Traditional Arabic" pitchFamily="18" charset="-78"/>
              </a:rPr>
              <a:t>الإسواد</a:t>
            </a:r>
            <a:r>
              <a:rPr lang="ar-DZ" sz="3600" dirty="0">
                <a:solidFill>
                  <a:prstClr val="black"/>
                </a:solidFill>
                <a:latin typeface="Traditional Arabic" pitchFamily="18" charset="-78"/>
                <a:ea typeface="Calibri" pitchFamily="34" charset="0"/>
                <a:cs typeface="Traditional Arabic" pitchFamily="18" charset="-78"/>
              </a:rPr>
              <a:t> إلى بقع حمضية أو قلوية تزيد من عملية صدا أسطح المعادن، وهو ما يسمى بالتلف المزدوج ،وعند وجود الريّاح تنتشر أعمدة الدخان المنبعثة من</a:t>
            </a:r>
            <a:r>
              <a:rPr lang="fr-FR" sz="3600" dirty="0">
                <a:solidFill>
                  <a:prstClr val="black"/>
                </a:solidFill>
                <a:latin typeface="Traditional Arabic" pitchFamily="18" charset="-78"/>
                <a:ea typeface="Calibri" pitchFamily="34" charset="0"/>
                <a:cs typeface="Traditional Arabic" pitchFamily="18" charset="-78"/>
              </a:rPr>
              <a:t>  </a:t>
            </a:r>
            <a:r>
              <a:rPr lang="ar-DZ" sz="3600" dirty="0">
                <a:solidFill>
                  <a:prstClr val="black"/>
                </a:solidFill>
                <a:latin typeface="Traditional Arabic" pitchFamily="18" charset="-78"/>
                <a:ea typeface="Calibri" pitchFamily="34" charset="0"/>
                <a:cs typeface="Traditional Arabic" pitchFamily="18" charset="-78"/>
              </a:rPr>
              <a:t>المصانع وأجهزة التدفئة المنزلية في شكل غازات ملوّثة على بعد بعض الكيلومترات .</a:t>
            </a:r>
            <a:endParaRPr lang="fr-FR" sz="1200" dirty="0">
              <a:solidFill>
                <a:prstClr val="black"/>
              </a:solidFill>
              <a:latin typeface="Arial" pitchFamily="34" charset="0"/>
              <a:cs typeface="Arial" pitchFamily="34" charset="0"/>
            </a:endParaRPr>
          </a:p>
          <a:p>
            <a:pPr algn="r" rtl="1" eaLnBrk="0" fontAlgn="base" hangingPunct="0">
              <a:spcBef>
                <a:spcPct val="0"/>
              </a:spcBef>
              <a:spcAft>
                <a:spcPct val="0"/>
              </a:spcAft>
            </a:pPr>
            <a:br>
              <a:rPr lang="fr-FR" sz="3600" dirty="0">
                <a:solidFill>
                  <a:prstClr val="black"/>
                </a:solidFill>
                <a:latin typeface="Arial" pitchFamily="34" charset="0"/>
                <a:cs typeface="Arial" pitchFamily="34" charset="0"/>
              </a:rPr>
            </a:br>
            <a:endParaRPr lang="fr-FR" sz="3600" dirty="0">
              <a:solidFill>
                <a:prstClr val="black"/>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1881158" y="428604"/>
            <a:ext cx="828680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كما تلحق العواصف الهوجاء أضرارا وخيمة بالمباني الأثرية، بسبب ما تحدثه من ضغوطات قوّية على واجهة المعلم الخارجية في مقابل الامتصاص الذي يحدث في الجهات المعاكسة، بالإضافة إلى مجموعة الاهتزازات في البنية الإنشائية من خلال ظاهرة الرنين، وسرعة تبخر المياه الموجودة في الطبقات الداخلية من الحجارة التي من شأنها زيادة ظاهرة تبلور الأملاح</a:t>
            </a:r>
            <a:r>
              <a:rPr lang="ar-DZ" sz="2800" dirty="0" bmk="">
                <a:solidFill>
                  <a:prstClr val="black"/>
                </a:solidFill>
                <a:latin typeface="Traditional Arabic" pitchFamily="18" charset="-78"/>
                <a:ea typeface="Calibri" pitchFamily="34" charset="0"/>
                <a:cs typeface="Traditional Arabic" pitchFamily="18" charset="-78"/>
              </a:rPr>
              <a:t>، وكلما زادت سرعة الريّاح زادت عملية </a:t>
            </a:r>
            <a:r>
              <a:rPr lang="ar-DZ" sz="2800" dirty="0" err="1" bmk="">
                <a:solidFill>
                  <a:prstClr val="black"/>
                </a:solidFill>
                <a:latin typeface="Traditional Arabic" pitchFamily="18" charset="-78"/>
                <a:ea typeface="Calibri" pitchFamily="34" charset="0"/>
                <a:cs typeface="Traditional Arabic" pitchFamily="18" charset="-78"/>
              </a:rPr>
              <a:t>الحت</a:t>
            </a:r>
            <a:r>
              <a:rPr lang="ar-DZ" sz="2800" dirty="0" bmk="">
                <a:solidFill>
                  <a:prstClr val="black"/>
                </a:solidFill>
                <a:latin typeface="Traditional Arabic" pitchFamily="18" charset="-78"/>
                <a:ea typeface="Calibri" pitchFamily="34" charset="0"/>
                <a:cs typeface="Traditional Arabic" pitchFamily="18" charset="-78"/>
              </a:rPr>
              <a:t>، والنحر للأسطح بسبب</a:t>
            </a:r>
            <a:r>
              <a:rPr lang="ar-DZ" sz="2800" baseline="30000" dirty="0" bmk="">
                <a:solidFill>
                  <a:prstClr val="black"/>
                </a:solidFill>
                <a:latin typeface="Traditional Arabic" pitchFamily="18" charset="-78"/>
                <a:ea typeface="Calibri" pitchFamily="34" charset="0"/>
                <a:cs typeface="Traditional Arabic" pitchFamily="18" charset="-78"/>
              </a:rPr>
              <a:t> </a:t>
            </a:r>
            <a:r>
              <a:rPr lang="ar-DZ" sz="2800" dirty="0" bmk="">
                <a:solidFill>
                  <a:prstClr val="black"/>
                </a:solidFill>
                <a:latin typeface="Traditional Arabic" pitchFamily="18" charset="-78"/>
                <a:ea typeface="Calibri" pitchFamily="34" charset="0"/>
                <a:cs typeface="Traditional Arabic" pitchFamily="18" charset="-78"/>
              </a:rPr>
              <a:t>ما تحمله من شوائب ثقيلة، التي تصدم بالواجهات المعمارية </a:t>
            </a:r>
            <a:r>
              <a:rPr lang="ar-DZ" sz="2800" baseline="30000" dirty="0" bmk="">
                <a:solidFill>
                  <a:prstClr val="black"/>
                </a:solidFill>
                <a:latin typeface="Traditional Arabic" pitchFamily="18" charset="-78"/>
                <a:ea typeface="Calibri" pitchFamily="34" charset="0"/>
                <a:cs typeface="Traditional Arabic" pitchFamily="18" charset="-78"/>
              </a:rPr>
              <a:t>، </a:t>
            </a:r>
            <a:r>
              <a:rPr lang="ar-DZ" sz="2800" dirty="0" bmk="">
                <a:solidFill>
                  <a:prstClr val="black"/>
                </a:solidFill>
                <a:latin typeface="Traditional Arabic" pitchFamily="18" charset="-78"/>
                <a:ea typeface="Calibri" pitchFamily="34" charset="0"/>
                <a:cs typeface="Traditional Arabic" pitchFamily="18" charset="-78"/>
              </a:rPr>
              <a:t>ومن الملاحظ أن الريّاح تكون أحيانا مصحوبة ببعض جذور الحشاش والأشجار، وعندما تصل هذه الأخيرة وتتمركز في الشقوق داخل المباني، وتتقوى بفضل الأمطار تزيد من تشقق، وتفكك المواد البنائية</a:t>
            </a:r>
            <a:r>
              <a:rPr lang="ar-DZ" sz="2800" dirty="0">
                <a:solidFill>
                  <a:prstClr val="black"/>
                </a:solidFill>
                <a:latin typeface="Traditional Arabic" pitchFamily="18" charset="-78"/>
                <a:ea typeface="Calibri" pitchFamily="34" charset="0"/>
                <a:cs typeface="Traditional Arabic" pitchFamily="18" charset="-78"/>
              </a:rPr>
              <a:t>.</a:t>
            </a:r>
            <a:endParaRPr lang="en-US" sz="2800" dirty="0">
              <a:solidFill>
                <a:prstClr val="black"/>
              </a:solidFill>
              <a:latin typeface="Traditional Arabic" pitchFamily="18" charset="-78"/>
              <a:ea typeface="Calibri" pitchFamily="34" charset="0"/>
              <a:cs typeface="Traditional Arabic" pitchFamily="18" charset="-78"/>
            </a:endParaRPr>
          </a:p>
          <a:p>
            <a:pPr indent="450850" algn="r"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للريّاح دور هام في حمل رذاذ المياه الحاملة لأملاح الصوديوم </a:t>
            </a:r>
            <a:r>
              <a:rPr lang="ar-DZ" sz="2800" dirty="0" err="1">
                <a:solidFill>
                  <a:prstClr val="black"/>
                </a:solidFill>
                <a:latin typeface="Traditional Arabic" pitchFamily="18" charset="-78"/>
                <a:ea typeface="Calibri" pitchFamily="34" charset="0"/>
                <a:cs typeface="Traditional Arabic" pitchFamily="18" charset="-78"/>
              </a:rPr>
              <a:t>والماغنسيوم</a:t>
            </a:r>
            <a:r>
              <a:rPr lang="ar-DZ" sz="2800" dirty="0">
                <a:solidFill>
                  <a:prstClr val="black"/>
                </a:solidFill>
                <a:latin typeface="Traditional Arabic" pitchFamily="18" charset="-78"/>
                <a:ea typeface="Calibri" pitchFamily="34" charset="0"/>
                <a:cs typeface="Traditional Arabic" pitchFamily="18" charset="-78"/>
              </a:rPr>
              <a:t> الموجودة في رذاذ البحر إلى الأسطح الحجرية للآثار القريبة من الشواطئ، لتزيد من مظاهر التلف في تلك الآثار</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a:p>
            <a:pPr indent="450850" algn="r" rtl="1" eaLnBrk="0" fontAlgn="base" hangingPunct="0">
              <a:spcBef>
                <a:spcPct val="0"/>
              </a:spcBef>
              <a:spcAft>
                <a:spcPct val="0"/>
              </a:spcAft>
            </a:pPr>
            <a:br>
              <a:rPr lang="fr-FR" sz="2800" dirty="0">
                <a:solidFill>
                  <a:prstClr val="black"/>
                </a:solidFill>
                <a:latin typeface="Arial" pitchFamily="34" charset="0"/>
                <a:cs typeface="Arial" pitchFamily="34" charset="0"/>
              </a:rPr>
            </a:br>
            <a:endParaRPr lang="fr-FR" sz="2800" dirty="0">
              <a:solidFill>
                <a:prstClr val="black"/>
              </a:solidFill>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pPr lvl="0"/>
            <a:r>
              <a:rPr lang="ar-DZ" b="1" dirty="0">
                <a:latin typeface="Traditional Arabic" pitchFamily="18" charset="-78"/>
                <a:ea typeface="Calibri" pitchFamily="34" charset="0"/>
                <a:cs typeface="Traditional Arabic" pitchFamily="18" charset="-78"/>
              </a:rPr>
              <a:t>المياه تحت السطحية ومياه الرشح والنشع</a:t>
            </a:r>
            <a:br>
              <a:rPr lang="en-US" dirty="0">
                <a:latin typeface="Traditional Arabic" pitchFamily="18" charset="-78"/>
                <a:ea typeface="Calibri" pitchFamily="34" charset="0"/>
                <a:cs typeface="Traditional Arabic" pitchFamily="18" charset="-78"/>
              </a:rPr>
            </a:br>
            <a:endParaRPr lang="fr-FR" dirty="0"/>
          </a:p>
        </p:txBody>
      </p:sp>
      <p:sp>
        <p:nvSpPr>
          <p:cNvPr id="118785" name="Rectangle 1"/>
          <p:cNvSpPr>
            <a:spLocks noChangeArrowheads="1"/>
          </p:cNvSpPr>
          <p:nvPr/>
        </p:nvSpPr>
        <p:spPr bwMode="auto">
          <a:xfrm>
            <a:off x="112543" y="1937330"/>
            <a:ext cx="1146985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تتعدد مصادر المياه تحت السطحية من مصادر طبيعية وأخرى ناتجة عن النشاط البشري مثل المياه الجوفية، مياه الأمطار، مياه المجاري المائية والأنهار، المياه الناتجة عن مصارف الأراضي الزراعية، شبكات الصرف الصحي الخ...نظرا لوجود هذه المياه بالتربة وتذبذب مستواها بين طبقات التربة المختلفة يحدث انتفاشا أو انكماشا لمكوّنات التربة، ومعادنها، وتغيّر في خصائصها، فيحدث عدم اتزان بين كتلة المبنى وكتلة التربة الحاملة له ، هذا من جهة، ومن جهة أخرى عندما تتجمع مياه الرشح والنشع حول أساسات المبنى ترتفع من خلال الخاصية الشعرية إلى مسافات ترتبط بمسامية المواد </a:t>
            </a:r>
            <a:r>
              <a:rPr lang="ar-DZ" sz="2800" dirty="0" err="1">
                <a:solidFill>
                  <a:prstClr val="black"/>
                </a:solidFill>
                <a:latin typeface="Traditional Arabic" pitchFamily="18" charset="-78"/>
                <a:ea typeface="Calibri" pitchFamily="34" charset="0"/>
                <a:cs typeface="Traditional Arabic" pitchFamily="18" charset="-78"/>
              </a:rPr>
              <a:t>ونفاذيتها</a:t>
            </a:r>
            <a:r>
              <a:rPr lang="ar-DZ" sz="2800" dirty="0">
                <a:solidFill>
                  <a:prstClr val="black"/>
                </a:solidFill>
                <a:latin typeface="Traditional Arabic" pitchFamily="18" charset="-78"/>
                <a:ea typeface="Calibri" pitchFamily="34" charset="0"/>
                <a:cs typeface="Traditional Arabic" pitchFamily="18" charset="-78"/>
              </a:rPr>
              <a:t> وكميّة المياه المجتمعة حول الأساسات، فينجم عنه غسل للمواد الرابطة بين حبيبات الكتل الحجرية </a:t>
            </a:r>
            <a:r>
              <a:rPr lang="ar-DZ" sz="2800" dirty="0" err="1">
                <a:solidFill>
                  <a:prstClr val="black"/>
                </a:solidFill>
                <a:latin typeface="Traditional Arabic" pitchFamily="18" charset="-78"/>
                <a:ea typeface="Calibri" pitchFamily="34" charset="0"/>
                <a:cs typeface="Traditional Arabic" pitchFamily="18" charset="-78"/>
              </a:rPr>
              <a:t>والمونات</a:t>
            </a:r>
            <a:r>
              <a:rPr lang="ar-DZ" sz="2800" dirty="0">
                <a:solidFill>
                  <a:prstClr val="black"/>
                </a:solidFill>
                <a:latin typeface="Traditional Arabic" pitchFamily="18" charset="-78"/>
                <a:ea typeface="Calibri" pitchFamily="34" charset="0"/>
                <a:cs typeface="Traditional Arabic" pitchFamily="18" charset="-78"/>
              </a:rPr>
              <a:t>، فتتحوّل مع مرور الزمن إلى أجسام هشة سهلة الانهيار مع تضافر عوامل تلف أخرى</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2800" dirty="0">
                <a:solidFill>
                  <a:prstClr val="black"/>
                </a:solidFill>
                <a:latin typeface="Arial" pitchFamily="34" charset="0"/>
                <a:cs typeface="Arial" pitchFamily="34" charset="0"/>
              </a:rPr>
            </a:br>
            <a:endParaRPr lang="fr-FR" sz="2800" dirty="0">
              <a:solidFill>
                <a:prstClr val="black"/>
              </a:solidFill>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rot="10800000" flipV="1">
            <a:off x="225082" y="1512034"/>
            <a:ext cx="1159177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غالبا ما تحمل هذه المياه ملوّثات عضوية ومحاليل وأملاح ضارة</a:t>
            </a:r>
            <a:r>
              <a:rPr lang="ar-DZ" sz="3200" dirty="0" bmk="">
                <a:solidFill>
                  <a:prstClr val="black"/>
                </a:solidFill>
                <a:latin typeface="Traditional Arabic" pitchFamily="18" charset="-78"/>
                <a:ea typeface="Calibri" pitchFamily="34" charset="0"/>
                <a:cs typeface="Traditional Arabic" pitchFamily="18" charset="-78"/>
              </a:rPr>
              <a:t>، عند ذوبانها في التربة ترتفع بالخاصية الشعرية، ونتيجة لتبخر المياه في الأسطح العليا للأحجار تتبلور هذه الأملاح ويزداد حجمها، ويتسبب ذلك في تفكك الطبقات السطحية</a:t>
            </a:r>
            <a:r>
              <a:rPr lang="ar-DZ" sz="3200" dirty="0">
                <a:solidFill>
                  <a:prstClr val="black"/>
                </a:solidFill>
                <a:latin typeface="Traditional Arabic" pitchFamily="18" charset="-78"/>
                <a:ea typeface="Calibri" pitchFamily="34" charset="0"/>
                <a:cs typeface="Traditional Arabic" pitchFamily="18" charset="-78"/>
              </a:rPr>
              <a:t> وفي إحداث شروخ ونحر على المستوى العرضي والأفقي، ثمّ سقوط وفقدان أجزاء من الكتل الحجرية، وطبقات </a:t>
            </a:r>
            <a:r>
              <a:rPr lang="ar-DZ" sz="3200" dirty="0" err="1">
                <a:solidFill>
                  <a:prstClr val="black"/>
                </a:solidFill>
                <a:latin typeface="Traditional Arabic" pitchFamily="18" charset="-78"/>
                <a:ea typeface="Calibri" pitchFamily="34" charset="0"/>
                <a:cs typeface="Traditional Arabic" pitchFamily="18" charset="-78"/>
              </a:rPr>
              <a:t>الشيد</a:t>
            </a:r>
            <a:r>
              <a:rPr lang="ar-DZ" sz="3200" dirty="0">
                <a:solidFill>
                  <a:prstClr val="black"/>
                </a:solidFill>
                <a:latin typeface="Traditional Arabic" pitchFamily="18" charset="-78"/>
                <a:ea typeface="Calibri" pitchFamily="34" charset="0"/>
                <a:cs typeface="Traditional Arabic" pitchFamily="18" charset="-78"/>
              </a:rPr>
              <a:t>، </a:t>
            </a:r>
            <a:r>
              <a:rPr lang="ar-DZ" sz="3200" dirty="0" err="1">
                <a:solidFill>
                  <a:prstClr val="black"/>
                </a:solidFill>
                <a:latin typeface="Traditional Arabic" pitchFamily="18" charset="-78"/>
                <a:ea typeface="Calibri" pitchFamily="34" charset="0"/>
                <a:cs typeface="Traditional Arabic" pitchFamily="18" charset="-78"/>
              </a:rPr>
              <a:t>والملاط</a:t>
            </a:r>
            <a:r>
              <a:rPr lang="ar-DZ" sz="3200" dirty="0">
                <a:solidFill>
                  <a:prstClr val="black"/>
                </a:solidFill>
                <a:latin typeface="Traditional Arabic" pitchFamily="18" charset="-78"/>
                <a:ea typeface="Calibri" pitchFamily="34" charset="0"/>
                <a:cs typeface="Traditional Arabic" pitchFamily="18" charset="-78"/>
              </a:rPr>
              <a:t>، إلى جانب حدوث </a:t>
            </a:r>
            <a:r>
              <a:rPr lang="ar-DZ" sz="3200" dirty="0" err="1">
                <a:solidFill>
                  <a:prstClr val="black"/>
                </a:solidFill>
                <a:latin typeface="Traditional Arabic" pitchFamily="18" charset="-78"/>
                <a:ea typeface="Calibri" pitchFamily="34" charset="0"/>
                <a:cs typeface="Traditional Arabic" pitchFamily="18" charset="-78"/>
              </a:rPr>
              <a:t>انتفاخات</a:t>
            </a:r>
            <a:r>
              <a:rPr lang="ar-DZ" sz="3200" dirty="0">
                <a:solidFill>
                  <a:prstClr val="black"/>
                </a:solidFill>
                <a:latin typeface="Traditional Arabic" pitchFamily="18" charset="-78"/>
                <a:ea typeface="Calibri" pitchFamily="34" charset="0"/>
                <a:cs typeface="Traditional Arabic" pitchFamily="18" charset="-78"/>
              </a:rPr>
              <a:t> في قواعد الجدران المشبعة بالمياه والتي ترتفع فيها نسبة الرطوبة، مع انفصال وتصدع، وميول بالجدران أو بالعناصر المعمارية كالأعمدة والعقود</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2643182"/>
            <a:ext cx="8229600" cy="1143000"/>
          </a:xfrm>
        </p:spPr>
        <p:txBody>
          <a:bodyPr/>
          <a:lstStyle/>
          <a:p>
            <a:pPr rtl="1"/>
            <a:r>
              <a:rPr lang="fr-FR" dirty="0"/>
              <a:t>II</a:t>
            </a:r>
            <a:r>
              <a:rPr lang="ar-DZ" dirty="0"/>
              <a:t>- عوامل التلف الكيميائي</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solidFill>
                  <a:schemeClr val="tx2">
                    <a:lumMod val="60000"/>
                    <a:lumOff val="40000"/>
                  </a:schemeClr>
                </a:solidFill>
              </a:rPr>
              <a:t>1- مشكلة التلوث البيئي</a:t>
            </a:r>
            <a:endParaRPr lang="fr-FR" dirty="0">
              <a:solidFill>
                <a:schemeClr val="tx2">
                  <a:lumMod val="60000"/>
                  <a:lumOff val="40000"/>
                </a:schemeClr>
              </a:solidFill>
            </a:endParaRPr>
          </a:p>
        </p:txBody>
      </p:sp>
      <p:sp>
        <p:nvSpPr>
          <p:cNvPr id="3" name="Rectangle 2"/>
          <p:cNvSpPr/>
          <p:nvPr/>
        </p:nvSpPr>
        <p:spPr>
          <a:xfrm>
            <a:off x="1952596" y="1285860"/>
            <a:ext cx="8072494" cy="5139548"/>
          </a:xfrm>
          <a:prstGeom prst="rect">
            <a:avLst/>
          </a:prstGeom>
        </p:spPr>
        <p:txBody>
          <a:bodyPr wrap="square">
            <a:spAutoFit/>
          </a:bodyPr>
          <a:lstStyle/>
          <a:p>
            <a:pPr algn="just" rtl="1">
              <a:lnSpc>
                <a:spcPct val="200000"/>
              </a:lnSpc>
            </a:pPr>
            <a:r>
              <a:rPr lang="ar-SA" sz="2800" dirty="0">
                <a:solidFill>
                  <a:prstClr val="black"/>
                </a:solidFill>
                <a:latin typeface="Calibri"/>
                <a:cs typeface="Arial" panose="020B0604020202020204" pitchFamily="34" charset="0"/>
              </a:rPr>
              <a:t>يشهد العصر الحديث تطورا هائلا في ميادين العلوم والتكنولوجيا، وزيادة نوعية في تعداد السكان، </a:t>
            </a:r>
            <a:r>
              <a:rPr lang="ar-DZ" sz="2800" dirty="0">
                <a:solidFill>
                  <a:prstClr val="black"/>
                </a:solidFill>
                <a:latin typeface="Calibri"/>
                <a:cs typeface="Arial" panose="020B0604020202020204" pitchFamily="34" charset="0"/>
              </a:rPr>
              <a:t>وبالتالي </a:t>
            </a:r>
            <a:r>
              <a:rPr lang="ar-SA" sz="2800" dirty="0">
                <a:solidFill>
                  <a:prstClr val="black"/>
                </a:solidFill>
                <a:latin typeface="Calibri"/>
                <a:cs typeface="Arial" panose="020B0604020202020204" pitchFamily="34" charset="0"/>
              </a:rPr>
              <a:t>ظهور تجمعات سكانية عديدة، فزاد الضغط على الموارد الطبيعية واستنزافها بصورة لاعقلانية، وبرزت إلى الوجود ظاهرة التلوّث </a:t>
            </a:r>
            <a:r>
              <a:rPr lang="ar-DZ" sz="2800" dirty="0">
                <a:solidFill>
                  <a:prstClr val="black"/>
                </a:solidFill>
                <a:latin typeface="Calibri"/>
                <a:cs typeface="Arial" panose="020B0604020202020204" pitchFamily="34" charset="0"/>
              </a:rPr>
              <a:t>التي</a:t>
            </a:r>
            <a:r>
              <a:rPr lang="ar-SA" sz="2800" dirty="0">
                <a:solidFill>
                  <a:prstClr val="black"/>
                </a:solidFill>
                <a:latin typeface="Calibri"/>
                <a:cs typeface="Arial" panose="020B0604020202020204" pitchFamily="34" charset="0"/>
              </a:rPr>
              <a:t> كانت في البداية محدودة لا تتعدى المحيط الذي يعيش فيه الإنسان، أمّا حاليا أصبحت تشكل خطرا على كل مكوّنات البيئة الحية وغير الحية</a:t>
            </a:r>
            <a:r>
              <a:rPr lang="ar-DZ" sz="2800" dirty="0">
                <a:solidFill>
                  <a:prstClr val="black"/>
                </a:solidFill>
                <a:latin typeface="Calibri"/>
                <a:cs typeface="Arial" panose="020B0604020202020204" pitchFamily="34" charset="0"/>
              </a:rPr>
              <a:t>.</a:t>
            </a:r>
            <a:endParaRPr lang="fr-FR" sz="2800" dirty="0">
              <a:solidFill>
                <a:prstClr val="black"/>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4034" y="2357430"/>
            <a:ext cx="7858180" cy="1463862"/>
          </a:xfrm>
          <a:prstGeom prst="rect">
            <a:avLst/>
          </a:prstGeom>
        </p:spPr>
        <p:txBody>
          <a:bodyPr wrap="square">
            <a:spAutoFit/>
          </a:bodyPr>
          <a:lstStyle/>
          <a:p>
            <a:pPr algn="r" rtl="1">
              <a:lnSpc>
                <a:spcPct val="200000"/>
              </a:lnSpc>
            </a:pPr>
            <a:r>
              <a:rPr lang="ar-DZ" sz="2400" dirty="0">
                <a:solidFill>
                  <a:prstClr val="black"/>
                </a:solidFill>
                <a:latin typeface="Calibri"/>
                <a:cs typeface="Arial" panose="020B0604020202020204" pitchFamily="34" charset="0"/>
              </a:rPr>
              <a:t>تنقسم مصادر التلوّث البيئي إلى قسمين: مصادر طبيعية لا دخل للإنسان فيها، ومصادر مستحدثة أو صناعية مرتبطة بالنشاط البشري.</a:t>
            </a:r>
            <a:endParaRPr lang="fr-FR" sz="2400" dirty="0">
              <a:solidFill>
                <a:prstClr val="black"/>
              </a:solidFill>
              <a:latin typeface="Calibri"/>
            </a:endParaRPr>
          </a:p>
        </p:txBody>
      </p:sp>
      <p:sp>
        <p:nvSpPr>
          <p:cNvPr id="4" name="ZoneTexte 3"/>
          <p:cNvSpPr txBox="1"/>
          <p:nvPr/>
        </p:nvSpPr>
        <p:spPr>
          <a:xfrm>
            <a:off x="4310050" y="714357"/>
            <a:ext cx="4143404" cy="735747"/>
          </a:xfrm>
          <a:prstGeom prst="ellipse">
            <a:avLst/>
          </a:prstGeom>
          <a:solidFill>
            <a:schemeClr val="bg2">
              <a:lumMod val="90000"/>
            </a:schemeClr>
          </a:solidFill>
          <a:ln>
            <a:solidFill>
              <a:schemeClr val="accent1"/>
            </a:solidFill>
          </a:ln>
        </p:spPr>
        <p:txBody>
          <a:bodyPr wrap="square" rtlCol="0">
            <a:spAutoFit/>
          </a:bodyPr>
          <a:lstStyle/>
          <a:p>
            <a:pPr algn="r"/>
            <a:r>
              <a:rPr lang="ar-DZ" sz="2800" dirty="0">
                <a:solidFill>
                  <a:prstClr val="black"/>
                </a:solidFill>
                <a:latin typeface="Calibri"/>
                <a:cs typeface="Arial" panose="020B0604020202020204" pitchFamily="34" charset="0"/>
              </a:rPr>
              <a:t>مصادر التلوث البيئي</a:t>
            </a:r>
            <a:endParaRPr lang="fr-FR" sz="2800" dirty="0">
              <a:solidFill>
                <a:prstClr val="black"/>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ارتفاع درجات الحرارة</a:t>
            </a:r>
            <a:endParaRPr lang="fr-FR" dirty="0"/>
          </a:p>
        </p:txBody>
      </p:sp>
      <p:pic>
        <p:nvPicPr>
          <p:cNvPr id="2050" name="Picture 2"/>
          <p:cNvPicPr>
            <a:picLocks noChangeAspect="1" noChangeArrowheads="1"/>
          </p:cNvPicPr>
          <p:nvPr/>
        </p:nvPicPr>
        <p:blipFill>
          <a:blip r:embed="rId2"/>
          <a:srcRect/>
          <a:stretch>
            <a:fillRect/>
          </a:stretch>
        </p:blipFill>
        <p:spPr bwMode="auto">
          <a:xfrm>
            <a:off x="8667768" y="2039814"/>
            <a:ext cx="1788223" cy="67480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04634" y="2039816"/>
            <a:ext cx="7663134" cy="6748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918053" y="2786057"/>
            <a:ext cx="9745258" cy="3228513"/>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1356" y="274638"/>
            <a:ext cx="5286412" cy="1143000"/>
          </a:xfrm>
          <a:prstGeom prst="ellipse">
            <a:avLst/>
          </a:prstGeom>
          <a:solidFill>
            <a:schemeClr val="bg2">
              <a:lumMod val="90000"/>
            </a:schemeClr>
          </a:solidFill>
          <a:ln>
            <a:solidFill>
              <a:schemeClr val="accent1"/>
            </a:solidFill>
          </a:ln>
        </p:spPr>
        <p:txBody>
          <a:bodyPr>
            <a:normAutofit fontScale="90000"/>
          </a:bodyPr>
          <a:lstStyle/>
          <a:p>
            <a:pPr rtl="1"/>
            <a:r>
              <a:rPr lang="ar-DZ" dirty="0"/>
              <a:t>1- المصادر الطبيعية</a:t>
            </a:r>
            <a:endParaRPr lang="fr-FR" dirty="0"/>
          </a:p>
        </p:txBody>
      </p:sp>
      <p:sp>
        <p:nvSpPr>
          <p:cNvPr id="3" name="Rectangle 1"/>
          <p:cNvSpPr>
            <a:spLocks noChangeArrowheads="1"/>
          </p:cNvSpPr>
          <p:nvPr/>
        </p:nvSpPr>
        <p:spPr bwMode="auto">
          <a:xfrm>
            <a:off x="1524000" y="1500176"/>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lnSpc>
                <a:spcPct val="15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توجد مصادر تزيد من انبعاث الملوّثات في البيئة، لكنها لا ترتبط بما أحدثه الإنسان، من بينها مصادر حيوية مرتبطة بوجود الكائنات الحية مثل حبوب لقاح بعض النباتات الزهرية، والجراثيم...وغيرها</a:t>
            </a:r>
            <a:r>
              <a:rPr lang="ar-DZ" sz="3200" dirty="0" bmk="">
                <a:solidFill>
                  <a:prstClr val="black"/>
                </a:solidFill>
                <a:latin typeface="Traditional Arabic" pitchFamily="18" charset="-78"/>
                <a:ea typeface="Calibri" pitchFamily="34" charset="0"/>
                <a:cs typeface="Traditional Arabic" pitchFamily="18" charset="-78"/>
              </a:rPr>
              <a:t>، وبعض الغازات المتصاعدة من البراكين، وحرائق الغابات، وكذلك الغبار الناتج عن العواصف، والريّاح، وهذه المصادر عادة ما تكون محدودة في مناطق معينة، ومواسم معينة، وأضرارها ليست جسيمة إذ ما قورنت بأخرى</a:t>
            </a:r>
            <a:r>
              <a:rPr lang="ar-DZ" sz="3200" dirty="0">
                <a:solidFill>
                  <a:prstClr val="black"/>
                </a:solidFill>
                <a:latin typeface="Traditional Arabic" pitchFamily="18" charset="-78"/>
                <a:ea typeface="Calibri" pitchFamily="34" charset="0"/>
                <a:cs typeface="Traditional Arabic" pitchFamily="18" charset="-78"/>
              </a:rPr>
              <a:t>، بالإضافة إلى بعض الغازات التي تدخل في تركيب الهواء مثل أكسيد </a:t>
            </a:r>
            <a:r>
              <a:rPr lang="ar-DZ" sz="3200" dirty="0" err="1">
                <a:solidFill>
                  <a:prstClr val="black"/>
                </a:solidFill>
                <a:latin typeface="Traditional Arabic" pitchFamily="18" charset="-78"/>
                <a:ea typeface="Calibri" pitchFamily="34" charset="0"/>
                <a:cs typeface="Traditional Arabic" pitchFamily="18" charset="-78"/>
              </a:rPr>
              <a:t>الآزوت</a:t>
            </a:r>
            <a:r>
              <a:rPr lang="ar-DZ" sz="3200" dirty="0">
                <a:solidFill>
                  <a:prstClr val="black"/>
                </a:solidFill>
                <a:latin typeface="Traditional Arabic" pitchFamily="18" charset="-78"/>
                <a:ea typeface="Calibri" pitchFamily="34" charset="0"/>
                <a:cs typeface="Traditional Arabic" pitchFamily="18" charset="-78"/>
              </a:rPr>
              <a:t>، </a:t>
            </a:r>
            <a:r>
              <a:rPr lang="ar-DZ" sz="3200" dirty="0" err="1">
                <a:solidFill>
                  <a:prstClr val="black"/>
                </a:solidFill>
                <a:latin typeface="Traditional Arabic" pitchFamily="18" charset="-78"/>
                <a:ea typeface="Calibri" pitchFamily="34" charset="0"/>
                <a:cs typeface="Traditional Arabic" pitchFamily="18" charset="-78"/>
              </a:rPr>
              <a:t>وأكاسيد</a:t>
            </a:r>
            <a:r>
              <a:rPr lang="ar-DZ" sz="3200" dirty="0">
                <a:solidFill>
                  <a:prstClr val="black"/>
                </a:solidFill>
                <a:latin typeface="Traditional Arabic" pitchFamily="18" charset="-78"/>
                <a:ea typeface="Calibri" pitchFamily="34" charset="0"/>
                <a:cs typeface="Traditional Arabic" pitchFamily="18" charset="-78"/>
              </a:rPr>
              <a:t> الكربون، </a:t>
            </a:r>
            <a:r>
              <a:rPr lang="ar-DZ" sz="3200" dirty="0" err="1">
                <a:solidFill>
                  <a:prstClr val="black"/>
                </a:solidFill>
                <a:latin typeface="Traditional Arabic" pitchFamily="18" charset="-78"/>
                <a:ea typeface="Calibri" pitchFamily="34" charset="0"/>
                <a:cs typeface="Traditional Arabic" pitchFamily="18" charset="-78"/>
              </a:rPr>
              <a:t>وأكاسيد</a:t>
            </a:r>
            <a:r>
              <a:rPr lang="ar-DZ" sz="3200" dirty="0">
                <a:solidFill>
                  <a:prstClr val="black"/>
                </a:solidFill>
                <a:latin typeface="Traditional Arabic" pitchFamily="18" charset="-78"/>
                <a:ea typeface="Calibri" pitchFamily="34" charset="0"/>
                <a:cs typeface="Traditional Arabic" pitchFamily="18" charset="-78"/>
              </a:rPr>
              <a:t> الكبريت.  </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algn="just" rtl="1" eaLnBrk="0" fontAlgn="base" hangingPunct="0">
              <a:lnSpc>
                <a:spcPct val="150000"/>
              </a:lnSpc>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67108" y="274638"/>
            <a:ext cx="5500726" cy="1143000"/>
          </a:xfrm>
          <a:prstGeom prst="ellipse">
            <a:avLst/>
          </a:prstGeom>
          <a:solidFill>
            <a:schemeClr val="bg2">
              <a:lumMod val="90000"/>
            </a:schemeClr>
          </a:solidFill>
          <a:ln>
            <a:solidFill>
              <a:schemeClr val="accent1"/>
            </a:solidFill>
          </a:ln>
        </p:spPr>
        <p:txBody>
          <a:bodyPr>
            <a:normAutofit fontScale="90000"/>
          </a:bodyPr>
          <a:lstStyle/>
          <a:p>
            <a:pPr lvl="0"/>
            <a:br>
              <a:rPr lang="fr-FR" b="1" dirty="0">
                <a:latin typeface="Traditional Arabic" pitchFamily="18" charset="-78"/>
                <a:ea typeface="Calibri" pitchFamily="34" charset="0"/>
                <a:cs typeface="Traditional Arabic" pitchFamily="18" charset="-78"/>
              </a:rPr>
            </a:br>
            <a:r>
              <a:rPr lang="ar-DZ" b="1" dirty="0">
                <a:latin typeface="Traditional Arabic" pitchFamily="18" charset="-78"/>
                <a:ea typeface="Calibri" pitchFamily="34" charset="0"/>
                <a:cs typeface="Traditional Arabic" pitchFamily="18" charset="-78"/>
              </a:rPr>
              <a:t>2- المصادر المستحدثة</a:t>
            </a:r>
            <a:br>
              <a:rPr lang="en-US" dirty="0">
                <a:latin typeface="Traditional Arabic" pitchFamily="18" charset="-78"/>
                <a:ea typeface="Calibri" pitchFamily="34" charset="0"/>
                <a:cs typeface="Traditional Arabic" pitchFamily="18" charset="-78"/>
              </a:rPr>
            </a:br>
            <a:endParaRPr lang="fr-FR" dirty="0"/>
          </a:p>
        </p:txBody>
      </p:sp>
      <p:sp>
        <p:nvSpPr>
          <p:cNvPr id="126977" name="Rectangle 1"/>
          <p:cNvSpPr>
            <a:spLocks noChangeArrowheads="1"/>
          </p:cNvSpPr>
          <p:nvPr/>
        </p:nvSpPr>
        <p:spPr bwMode="auto">
          <a:xfrm>
            <a:off x="1666844" y="1142985"/>
            <a:ext cx="850112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lnSpc>
                <a:spcPct val="15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المصادر المستحدثة أو غير الطبيعية: وهي التي يحدثها الإنسان، تعد أخطر من المصادر الطبيعية، وتثير قلق العالم كله، حيث أنّ مكوّناتها أصبحت متعددة، ومتنوعة، وأحدثت خللا في تركيبة الهواء الطبيعي، وكذلك في التوازن البيئي</a:t>
            </a:r>
            <a:r>
              <a:rPr lang="ar-DZ" sz="3200" dirty="0" bmk="">
                <a:solidFill>
                  <a:prstClr val="black"/>
                </a:solidFill>
                <a:latin typeface="Traditional Arabic" pitchFamily="18" charset="-78"/>
                <a:ea typeface="Calibri" pitchFamily="34" charset="0"/>
                <a:cs typeface="Traditional Arabic" pitchFamily="18" charset="-78"/>
              </a:rPr>
              <a:t>، جاءت كنتيجة لما أحدثه الإنسان في البيئة من تقنيات، وما ابتكره من صناعات، ووسائل مواصلات، وتفجيرات نووية، بالإضافة إلى النفايات الناجمة عن النشاطات العادية في المدن والأرياف</a:t>
            </a:r>
            <a:r>
              <a:rPr lang="ar-DZ" sz="3200" dirty="0">
                <a:solidFill>
                  <a:prstClr val="black"/>
                </a:solidFill>
                <a:latin typeface="Traditional Arabic" pitchFamily="18" charset="-78"/>
                <a:ea typeface="Calibri" pitchFamily="34" charset="0"/>
                <a:cs typeface="Traditional Arabic" pitchFamily="18" charset="-78"/>
              </a:rPr>
              <a:t>، ويزيد تركيز هذا النوع من التلوّث </a:t>
            </a:r>
            <a:r>
              <a:rPr lang="ar-DZ" sz="3200" dirty="0" err="1">
                <a:solidFill>
                  <a:prstClr val="black"/>
                </a:solidFill>
                <a:latin typeface="Traditional Arabic" pitchFamily="18" charset="-78"/>
                <a:ea typeface="Calibri" pitchFamily="34" charset="0"/>
                <a:cs typeface="Traditional Arabic" pitchFamily="18" charset="-78"/>
              </a:rPr>
              <a:t>المسؤول</a:t>
            </a:r>
            <a:r>
              <a:rPr lang="ar-DZ" sz="3200" dirty="0">
                <a:solidFill>
                  <a:prstClr val="black"/>
                </a:solidFill>
                <a:latin typeface="Traditional Arabic" pitchFamily="18" charset="-78"/>
                <a:ea typeface="Calibri" pitchFamily="34" charset="0"/>
                <a:cs typeface="Traditional Arabic" pitchFamily="18" charset="-78"/>
              </a:rPr>
              <a:t> عنه الإنسان في المناطق الصناعية والقريبة منها</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a:p>
            <a:pPr indent="450850" algn="just" rtl="1" eaLnBrk="0" fontAlgn="base" hangingPunct="0">
              <a:lnSpc>
                <a:spcPct val="150000"/>
              </a:lnSpc>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1952596" y="142852"/>
            <a:ext cx="8143932" cy="65017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150000"/>
              </a:lnSpc>
              <a:spcBef>
                <a:spcPct val="0"/>
              </a:spcBef>
              <a:spcAft>
                <a:spcPct val="0"/>
              </a:spcAft>
            </a:pPr>
            <a:r>
              <a:rPr lang="ar-DZ" sz="2800" b="1" dirty="0">
                <a:solidFill>
                  <a:prstClr val="black"/>
                </a:solidFill>
                <a:latin typeface="Traditional Arabic" pitchFamily="18" charset="-78"/>
                <a:ea typeface="Calibri" pitchFamily="34" charset="0"/>
                <a:cs typeface="Traditional Arabic" pitchFamily="18" charset="-78"/>
              </a:rPr>
              <a:t> ومنها نذكر / </a:t>
            </a:r>
          </a:p>
          <a:p>
            <a:pPr indent="450850" algn="just" rtl="1" fontAlgn="base">
              <a:lnSpc>
                <a:spcPct val="150000"/>
              </a:lnSpc>
              <a:spcBef>
                <a:spcPct val="0"/>
              </a:spcBef>
              <a:spcAft>
                <a:spcPct val="0"/>
              </a:spcAft>
            </a:pPr>
            <a:r>
              <a:rPr lang="ar-DZ" sz="2800" b="1" dirty="0">
                <a:solidFill>
                  <a:srgbClr val="1F497D">
                    <a:lumMod val="60000"/>
                    <a:lumOff val="40000"/>
                  </a:srgbClr>
                </a:solidFill>
                <a:latin typeface="Traditional Arabic" pitchFamily="18" charset="-78"/>
                <a:ea typeface="Calibri" pitchFamily="34" charset="0"/>
                <a:cs typeface="Traditional Arabic" pitchFamily="18" charset="-78"/>
              </a:rPr>
              <a:t>*  التطوّر الصناعي</a:t>
            </a:r>
            <a:endParaRPr lang="en-US" sz="28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50850" algn="just" rtl="1" eaLnBrk="0" fontAlgn="base" hangingPunct="0">
              <a:lnSpc>
                <a:spcPct val="15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من الآثار السلبية التي يسببها المجتمع البشري، والمتعلقة بالظروف المناخية هو أثر النشاطات البشرية على نوعية الهواء في المنطقة، فمنذ اكتشاف النار من قبل سكان الكهوف في العصور البدائية بدأت عملية تلوّث الهواء، وزادت حدة المشكلة عندما بدأت التجمّعات السكانية الكبيرة بالظهور وبدأ إنشاء المدن والحواضر، واستعمال الفحم الحجري في عمليات التدفئة، ومع اندلاع الثورة الصناعية في انكلترا في منتصف القرن التاسع عشر أصبحت مشكلة تلوّث الهواء من المشاكل المعقدة التي تهدد البشرية، ومع اكتشاف النفط أضيف مصدر آخر لتلوّث الهواء، وأصبحت الغازات المنبعثة من حركة النقل، والمركبات من أهم مصادر تلوّث البيئة</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152400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200000"/>
              </a:lnSpc>
              <a:spcBef>
                <a:spcPct val="0"/>
              </a:spcBef>
              <a:spcAft>
                <a:spcPct val="0"/>
              </a:spcAft>
            </a:pPr>
            <a:r>
              <a:rPr lang="ar-DZ" sz="2800" b="1" dirty="0">
                <a:solidFill>
                  <a:srgbClr val="1F497D">
                    <a:lumMod val="60000"/>
                    <a:lumOff val="40000"/>
                  </a:srgbClr>
                </a:solidFill>
                <a:latin typeface="Traditional Arabic" pitchFamily="18" charset="-78"/>
                <a:ea typeface="Calibri" pitchFamily="34" charset="0"/>
                <a:cs typeface="Traditional Arabic" pitchFamily="18" charset="-78"/>
              </a:rPr>
              <a:t>*الصناعة </a:t>
            </a:r>
            <a:endParaRPr lang="fr-FR" sz="1050" dirty="0">
              <a:solidFill>
                <a:srgbClr val="1F497D">
                  <a:lumMod val="60000"/>
                  <a:lumOff val="40000"/>
                </a:srgbClr>
              </a:solidFill>
              <a:latin typeface="Arial" pitchFamily="34" charset="0"/>
              <a:cs typeface="Arial" pitchFamily="34" charset="0"/>
            </a:endParaRPr>
          </a:p>
          <a:p>
            <a:pPr indent="450850" algn="just"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ينتج عن المصادر الصناعية مجموعة من المواد الملوّثة، التي تتوقف على الأساليب المستخدمة والآلات المستحدثة، وهي تنتج على المستوى العالمي .</a:t>
            </a:r>
          </a:p>
          <a:p>
            <a:pPr indent="450850" algn="just"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المواد الخمس الملوّثة الشائعة والمعروفة وهي:</a:t>
            </a:r>
            <a:endParaRPr lang="fr-FR" sz="1050" b="1" dirty="0">
              <a:solidFill>
                <a:prstClr val="black"/>
              </a:solidFill>
              <a:latin typeface="Arial" pitchFamily="34" charset="0"/>
              <a:cs typeface="Arial" pitchFamily="34" charset="0"/>
            </a:endParaRPr>
          </a:p>
          <a:p>
            <a:pPr indent="450850" algn="just" rtl="1" eaLnBrk="0" fontAlgn="base" hangingPunct="0">
              <a:lnSpc>
                <a:spcPct val="200000"/>
              </a:lnSpc>
              <a:spcBef>
                <a:spcPct val="0"/>
              </a:spcBef>
              <a:spcAft>
                <a:spcPct val="0"/>
              </a:spcAft>
              <a:buFontTx/>
              <a:buChar char="•"/>
            </a:pPr>
            <a:r>
              <a:rPr lang="ar-DZ" sz="2800" b="1" dirty="0">
                <a:solidFill>
                  <a:prstClr val="black"/>
                </a:solidFill>
                <a:latin typeface="Traditional Arabic" pitchFamily="18" charset="-78"/>
                <a:ea typeface="Calibri" pitchFamily="34" charset="0"/>
                <a:cs typeface="Traditional Arabic" pitchFamily="18" charset="-78"/>
              </a:rPr>
              <a:t>أوّل أكسيد الكربون.	                     </a:t>
            </a:r>
            <a:r>
              <a:rPr lang="ar-DZ" sz="2800" b="1" dirty="0" err="1">
                <a:solidFill>
                  <a:prstClr val="black"/>
                </a:solidFill>
                <a:latin typeface="Traditional Arabic" pitchFamily="18" charset="-78"/>
                <a:ea typeface="Calibri" pitchFamily="34" charset="0"/>
                <a:cs typeface="Traditional Arabic" pitchFamily="18" charset="-78"/>
              </a:rPr>
              <a:t>أكاسيد</a:t>
            </a:r>
            <a:r>
              <a:rPr lang="ar-DZ" sz="2800" b="1" dirty="0">
                <a:solidFill>
                  <a:prstClr val="black"/>
                </a:solidFill>
                <a:latin typeface="Traditional Arabic" pitchFamily="18" charset="-78"/>
                <a:ea typeface="Calibri" pitchFamily="34" charset="0"/>
                <a:cs typeface="Traditional Arabic" pitchFamily="18" charset="-78"/>
              </a:rPr>
              <a:t> النيتروجين. 		</a:t>
            </a:r>
            <a:endParaRPr lang="fr-FR" sz="1050" b="1" dirty="0">
              <a:solidFill>
                <a:prstClr val="black"/>
              </a:solidFill>
              <a:latin typeface="Arial" pitchFamily="34" charset="0"/>
              <a:cs typeface="Arial" pitchFamily="34" charset="0"/>
            </a:endParaRPr>
          </a:p>
          <a:p>
            <a:pPr indent="450850" algn="just" rtl="1" eaLnBrk="0" fontAlgn="base" hangingPunct="0">
              <a:lnSpc>
                <a:spcPct val="200000"/>
              </a:lnSpc>
              <a:spcBef>
                <a:spcPct val="0"/>
              </a:spcBef>
              <a:spcAft>
                <a:spcPct val="0"/>
              </a:spcAft>
              <a:buFontTx/>
              <a:buChar char="•"/>
            </a:pPr>
            <a:r>
              <a:rPr lang="ar-DZ" sz="2800" b="1" dirty="0">
                <a:solidFill>
                  <a:prstClr val="black"/>
                </a:solidFill>
                <a:latin typeface="Traditional Arabic" pitchFamily="18" charset="-78"/>
                <a:ea typeface="Calibri" pitchFamily="34" charset="0"/>
                <a:cs typeface="Traditional Arabic" pitchFamily="18" charset="-78"/>
              </a:rPr>
              <a:t>ثاني أكسيد الكربون.                             الجسيمات</a:t>
            </a:r>
            <a:r>
              <a:rPr lang="ar-DZ" sz="1050" b="1" dirty="0">
                <a:solidFill>
                  <a:prstClr val="black"/>
                </a:solidFill>
                <a:latin typeface="Traditional Arabic" pitchFamily="18" charset="-78"/>
                <a:ea typeface="Calibri" pitchFamily="34" charset="0"/>
                <a:cs typeface="Traditional Arabic" pitchFamily="18" charset="-78"/>
              </a:rPr>
              <a:t>.</a:t>
            </a:r>
          </a:p>
          <a:p>
            <a:pPr indent="450850" algn="just" rtl="1" eaLnBrk="0" fontAlgn="base" hangingPunct="0">
              <a:lnSpc>
                <a:spcPct val="200000"/>
              </a:lnSpc>
              <a:spcBef>
                <a:spcPct val="0"/>
              </a:spcBef>
              <a:spcAft>
                <a:spcPct val="0"/>
              </a:spcAft>
              <a:buFontTx/>
              <a:buChar char="•"/>
            </a:pPr>
            <a:r>
              <a:rPr lang="ar-DZ" sz="2800" b="1" dirty="0" err="1">
                <a:solidFill>
                  <a:prstClr val="black"/>
                </a:solidFill>
                <a:latin typeface="Traditional Arabic" pitchFamily="18" charset="-78"/>
                <a:ea typeface="Calibri" pitchFamily="34" charset="0"/>
                <a:cs typeface="Traditional Arabic" pitchFamily="18" charset="-78"/>
              </a:rPr>
              <a:t>الهيدروكربونات</a:t>
            </a:r>
            <a:r>
              <a:rPr lang="fr-FR" sz="1050" b="1" dirty="0">
                <a:solidFill>
                  <a:prstClr val="black"/>
                </a:solidFill>
                <a:latin typeface="Arial" pitchFamily="34" charset="0"/>
                <a:cs typeface="Arial" pitchFamily="34" charset="0"/>
              </a:rPr>
              <a:t> </a:t>
            </a:r>
            <a:endParaRPr lang="fr-FR" sz="2800" b="1" dirty="0">
              <a:solidFill>
                <a:prstClr val="black"/>
              </a:solidFill>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1738282" y="214291"/>
            <a:ext cx="87154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200000"/>
              </a:lnSpc>
              <a:spcBef>
                <a:spcPct val="0"/>
              </a:spcBef>
              <a:spcAft>
                <a:spcPct val="0"/>
              </a:spcAft>
            </a:pPr>
            <a:r>
              <a:rPr lang="ar-DZ" sz="3600" b="1" dirty="0">
                <a:solidFill>
                  <a:srgbClr val="1F497D">
                    <a:lumMod val="60000"/>
                    <a:lumOff val="40000"/>
                  </a:srgbClr>
                </a:solidFill>
                <a:latin typeface="Traditional Arabic" pitchFamily="18" charset="-78"/>
                <a:ea typeface="Calibri" pitchFamily="34" charset="0"/>
                <a:cs typeface="Times New Roman" panose="02020603050405020304" pitchFamily="18" charset="0"/>
              </a:rPr>
              <a:t>*وسائل النقل</a:t>
            </a:r>
            <a:endParaRPr lang="en-US" sz="3600" dirty="0">
              <a:solidFill>
                <a:srgbClr val="1F497D">
                  <a:lumMod val="60000"/>
                  <a:lumOff val="40000"/>
                </a:srgbClr>
              </a:solidFill>
              <a:latin typeface="Traditional Arabic" pitchFamily="18" charset="-78"/>
              <a:ea typeface="Calibri" pitchFamily="34" charset="0"/>
            </a:endParaRPr>
          </a:p>
          <a:p>
            <a:pPr indent="450850" algn="r" rtl="1" eaLnBrk="0" fontAlgn="base" hangingPunct="0">
              <a:lnSpc>
                <a:spcPct val="200000"/>
              </a:lnSpc>
              <a:spcBef>
                <a:spcPct val="0"/>
              </a:spcBef>
              <a:spcAft>
                <a:spcPct val="0"/>
              </a:spcAft>
            </a:pPr>
            <a:r>
              <a:rPr lang="ar-DZ" sz="2400" dirty="0">
                <a:solidFill>
                  <a:prstClr val="black"/>
                </a:solidFill>
                <a:latin typeface="Traditional Arabic" pitchFamily="18" charset="-78"/>
                <a:ea typeface="Calibri" pitchFamily="34" charset="0"/>
                <a:cs typeface="Times New Roman" panose="02020603050405020304" pitchFamily="18" charset="0"/>
              </a:rPr>
              <a:t>تعاني معظم الدول من مشكلة النقل والمرور، وغالبا ما تتمركز هذه المشكلة وسط المدن أين توجد المحلات التجارية، وبيوت المال، والأعمال، والفنادق السياحية، والأسواق الخ... حيث تلتقي في وسط المدينة كل الطرق، وتصب فيها معظم خطوط المواصلات، كما أنّ الشوارع التي تستعملها وسائل النقل العام في وسط كثير من المدن محدودة، إذ أنّها لم تخطط لهذا الغرض. </a:t>
            </a:r>
            <a:endParaRPr lang="fr-FR" sz="2400" dirty="0">
              <a:solidFill>
                <a:prstClr val="black"/>
              </a:solidFill>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2095472" y="428605"/>
            <a:ext cx="814393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200000"/>
              </a:lnSpc>
              <a:spcBef>
                <a:spcPct val="0"/>
              </a:spcBef>
              <a:spcAft>
                <a:spcPct val="0"/>
              </a:spcAft>
            </a:pPr>
            <a:r>
              <a:rPr lang="ar-DZ" sz="3200" b="1" dirty="0">
                <a:solidFill>
                  <a:srgbClr val="1F497D">
                    <a:lumMod val="60000"/>
                    <a:lumOff val="40000"/>
                  </a:srgbClr>
                </a:solidFill>
                <a:latin typeface="Traditional Arabic" pitchFamily="18" charset="-78"/>
                <a:ea typeface="Calibri" pitchFamily="34" charset="0"/>
                <a:cs typeface="Traditional Arabic" pitchFamily="18" charset="-78"/>
              </a:rPr>
              <a:t>*السياحة</a:t>
            </a:r>
            <a:endParaRPr lang="en-US" sz="32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50850" algn="r"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يمكن اعتبار السياحة مصدر للتلوّث البيئي بسبب استخدام النقل الجوّي والنقل البري لأغراض السياحة مما يزيد من انبعاث الغازات الملوثة والأضرار بنوعية الهواء المحلي، وتشير التقديرات العالمية إلى أن السياحة يمكن أن تساهم بنسبة تصل إلى</a:t>
            </a:r>
            <a:r>
              <a:rPr lang="fr-FR" sz="3200" dirty="0">
                <a:solidFill>
                  <a:prstClr val="black"/>
                </a:solidFill>
                <a:latin typeface="Traditional Arabic" pitchFamily="18" charset="-78"/>
                <a:ea typeface="Calibri" pitchFamily="34" charset="0"/>
                <a:cs typeface="Traditional Arabic" pitchFamily="18" charset="-78"/>
              </a:rPr>
              <a:t> %5,3</a:t>
            </a:r>
            <a:r>
              <a:rPr lang="ar-DZ" sz="3200" dirty="0">
                <a:solidFill>
                  <a:prstClr val="black"/>
                </a:solidFill>
                <a:latin typeface="Traditional Arabic" pitchFamily="18" charset="-78"/>
                <a:ea typeface="Calibri" pitchFamily="34" charset="0"/>
                <a:cs typeface="Traditional Arabic" pitchFamily="18" charset="-78"/>
              </a:rPr>
              <a:t> من انبعاث غازات الدفيئة الاصطناعية، ويعزى إلى النقل</a:t>
            </a:r>
            <a:r>
              <a:rPr lang="fr-FR" sz="3200" dirty="0">
                <a:solidFill>
                  <a:prstClr val="black"/>
                </a:solidFill>
                <a:latin typeface="Traditional Arabic" pitchFamily="18" charset="-78"/>
                <a:ea typeface="Calibri" pitchFamily="34" charset="0"/>
                <a:cs typeface="Traditional Arabic" pitchFamily="18" charset="-78"/>
              </a:rPr>
              <a:t> %90</a:t>
            </a:r>
            <a:r>
              <a:rPr lang="ar-DZ" sz="3200" dirty="0">
                <a:solidFill>
                  <a:prstClr val="black"/>
                </a:solidFill>
                <a:latin typeface="Traditional Arabic" pitchFamily="18" charset="-78"/>
                <a:ea typeface="Calibri" pitchFamily="34" charset="0"/>
                <a:cs typeface="Traditional Arabic" pitchFamily="18" charset="-78"/>
              </a:rPr>
              <a:t> من هذا الإجمالي</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1809720" y="1000108"/>
            <a:ext cx="8429684"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150000"/>
              </a:lnSpc>
              <a:spcBef>
                <a:spcPct val="0"/>
              </a:spcBef>
              <a:spcAft>
                <a:spcPct val="0"/>
              </a:spcAft>
              <a:buFont typeface="Arial" pitchFamily="34" charset="0"/>
              <a:buChar char="•"/>
            </a:pPr>
            <a:r>
              <a:rPr lang="ar-DZ" sz="4000" b="1" dirty="0">
                <a:solidFill>
                  <a:srgbClr val="1F497D">
                    <a:lumMod val="60000"/>
                    <a:lumOff val="40000"/>
                  </a:srgbClr>
                </a:solidFill>
                <a:latin typeface="Traditional Arabic" pitchFamily="18" charset="-78"/>
                <a:ea typeface="Calibri" pitchFamily="34" charset="0"/>
                <a:cs typeface="Traditional Arabic" pitchFamily="18" charset="-78"/>
              </a:rPr>
              <a:t>حرق النفايات والقمامة </a:t>
            </a:r>
            <a:endParaRPr lang="en-US" sz="40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50850" algn="just" rtl="1" eaLnBrk="0" fontAlgn="base" hangingPunct="0">
              <a:lnSpc>
                <a:spcPct val="150000"/>
              </a:lnSpc>
              <a:spcBef>
                <a:spcPct val="0"/>
              </a:spcBef>
              <a:spcAft>
                <a:spcPct val="0"/>
              </a:spcAft>
            </a:pPr>
            <a:r>
              <a:rPr lang="ar-DZ" sz="4000" dirty="0">
                <a:solidFill>
                  <a:prstClr val="black"/>
                </a:solidFill>
                <a:latin typeface="Traditional Arabic" pitchFamily="18" charset="-78"/>
                <a:ea typeface="Calibri" pitchFamily="34" charset="0"/>
                <a:cs typeface="Traditional Arabic" pitchFamily="18" charset="-78"/>
              </a:rPr>
              <a:t>يبعث حرق النفايات والقمامة إلى الهواء الجوّي سنويا كميّات كبيرة من أوّل أكسيد الكربون، </a:t>
            </a:r>
            <a:r>
              <a:rPr lang="ar-DZ" sz="4000" dirty="0" err="1">
                <a:solidFill>
                  <a:prstClr val="black"/>
                </a:solidFill>
                <a:latin typeface="Traditional Arabic" pitchFamily="18" charset="-78"/>
                <a:ea typeface="Calibri" pitchFamily="34" charset="0"/>
                <a:cs typeface="Traditional Arabic" pitchFamily="18" charset="-78"/>
              </a:rPr>
              <a:t>وأكاسيد</a:t>
            </a:r>
            <a:r>
              <a:rPr lang="ar-DZ" sz="4000" dirty="0">
                <a:solidFill>
                  <a:prstClr val="black"/>
                </a:solidFill>
                <a:latin typeface="Traditional Arabic" pitchFamily="18" charset="-78"/>
                <a:ea typeface="Calibri" pitchFamily="34" charset="0"/>
                <a:cs typeface="Traditional Arabic" pitchFamily="18" charset="-78"/>
              </a:rPr>
              <a:t> الكبريت </a:t>
            </a:r>
            <a:r>
              <a:rPr lang="ar-DZ" sz="4000" dirty="0" err="1">
                <a:solidFill>
                  <a:prstClr val="black"/>
                </a:solidFill>
                <a:latin typeface="Traditional Arabic" pitchFamily="18" charset="-78"/>
                <a:ea typeface="Calibri" pitchFamily="34" charset="0"/>
                <a:cs typeface="Traditional Arabic" pitchFamily="18" charset="-78"/>
              </a:rPr>
              <a:t>وأكاسيد</a:t>
            </a:r>
            <a:r>
              <a:rPr lang="ar-DZ" sz="4000" dirty="0">
                <a:solidFill>
                  <a:prstClr val="black"/>
                </a:solidFill>
                <a:latin typeface="Traditional Arabic" pitchFamily="18" charset="-78"/>
                <a:ea typeface="Calibri" pitchFamily="34" charset="0"/>
                <a:cs typeface="Traditional Arabic" pitchFamily="18" charset="-78"/>
              </a:rPr>
              <a:t> النيتروجين </a:t>
            </a:r>
            <a:r>
              <a:rPr lang="ar-DZ" sz="4000" dirty="0" err="1">
                <a:solidFill>
                  <a:prstClr val="black"/>
                </a:solidFill>
                <a:latin typeface="Traditional Arabic" pitchFamily="18" charset="-78"/>
                <a:ea typeface="Calibri" pitchFamily="34" charset="0"/>
                <a:cs typeface="Traditional Arabic" pitchFamily="18" charset="-78"/>
              </a:rPr>
              <a:t>والهيدروكربونات</a:t>
            </a:r>
            <a:r>
              <a:rPr lang="ar-DZ" sz="4000" dirty="0">
                <a:solidFill>
                  <a:prstClr val="black"/>
                </a:solidFill>
                <a:latin typeface="Traditional Arabic" pitchFamily="18" charset="-78"/>
                <a:ea typeface="Calibri" pitchFamily="34" charset="0"/>
                <a:cs typeface="Traditional Arabic" pitchFamily="18" charset="-78"/>
              </a:rPr>
              <a:t> والماء</a:t>
            </a:r>
            <a:r>
              <a:rPr lang="fr-FR" sz="1400" dirty="0">
                <a:solidFill>
                  <a:prstClr val="black"/>
                </a:solidFill>
                <a:latin typeface="Arial" pitchFamily="34" charset="0"/>
                <a:cs typeface="Arial" pitchFamily="34" charset="0"/>
              </a:rPr>
              <a:t> </a:t>
            </a:r>
            <a:r>
              <a:rPr lang="ar-DZ" sz="1400" dirty="0">
                <a:solidFill>
                  <a:prstClr val="black"/>
                </a:solidFill>
                <a:latin typeface="Arial" pitchFamily="34" charset="0"/>
                <a:cs typeface="Arial" pitchFamily="34" charset="0"/>
              </a:rPr>
              <a:t>.</a:t>
            </a:r>
            <a:endParaRPr lang="fr-FR" sz="4000" dirty="0">
              <a:solidFill>
                <a:prstClr val="black"/>
              </a:solidFill>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2095472" y="357167"/>
            <a:ext cx="82868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200000"/>
              </a:lnSpc>
              <a:spcBef>
                <a:spcPct val="0"/>
              </a:spcBef>
              <a:spcAft>
                <a:spcPct val="0"/>
              </a:spcAft>
            </a:pPr>
            <a:r>
              <a:rPr lang="ar-DZ" sz="3200" b="1" dirty="0">
                <a:solidFill>
                  <a:srgbClr val="1F497D">
                    <a:lumMod val="60000"/>
                    <a:lumOff val="40000"/>
                  </a:srgbClr>
                </a:solidFill>
                <a:latin typeface="Traditional Arabic" pitchFamily="18" charset="-78"/>
                <a:ea typeface="Calibri" pitchFamily="34" charset="0"/>
                <a:cs typeface="Traditional Arabic" pitchFamily="18" charset="-78"/>
              </a:rPr>
              <a:t>*الزراعة</a:t>
            </a:r>
            <a:endParaRPr lang="en-US" sz="32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50850" algn="just"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من أهم مشكلات التربة في الوقت الحالي مشكلة تلويثها وتعريتها، والسبب الرئيسي لتلويث التربة، هو رش المحاصيل بالمبيدات للقضاء على الآفات والحشرات بل قد يصل الأمر في بعض الأحيان إلى رش التربة نفسها، أمّا السبب الثاني لتلويث التربة الزراعية هو إضافة الأسمدة الكيميائية للتربة لزيادة إنتاجها</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81884" y="428604"/>
            <a:ext cx="2436886" cy="523220"/>
          </a:xfrm>
          <a:prstGeom prst="rect">
            <a:avLst/>
          </a:prstGeom>
        </p:spPr>
        <p:txBody>
          <a:bodyPr wrap="none">
            <a:spAutoFit/>
          </a:bodyPr>
          <a:lstStyle/>
          <a:p>
            <a:r>
              <a:rPr lang="ar-DZ" sz="2800" b="1" dirty="0">
                <a:solidFill>
                  <a:srgbClr val="1F497D">
                    <a:lumMod val="60000"/>
                    <a:lumOff val="40000"/>
                  </a:srgbClr>
                </a:solidFill>
                <a:latin typeface="Calibri"/>
                <a:cs typeface="Arial" panose="020B0604020202020204" pitchFamily="34" charset="0"/>
              </a:rPr>
              <a:t>* المبيدات الحشرية</a:t>
            </a:r>
            <a:endParaRPr lang="fr-FR" sz="2800" dirty="0">
              <a:solidFill>
                <a:srgbClr val="1F497D">
                  <a:lumMod val="60000"/>
                  <a:lumOff val="40000"/>
                </a:srgbClr>
              </a:solidFill>
              <a:latin typeface="Calibri"/>
            </a:endParaRPr>
          </a:p>
        </p:txBody>
      </p:sp>
      <p:sp>
        <p:nvSpPr>
          <p:cNvPr id="4" name="Rectangle 3"/>
          <p:cNvSpPr/>
          <p:nvPr/>
        </p:nvSpPr>
        <p:spPr>
          <a:xfrm>
            <a:off x="1952596" y="962156"/>
            <a:ext cx="8501122" cy="5262979"/>
          </a:xfrm>
          <a:prstGeom prst="rect">
            <a:avLst/>
          </a:prstGeom>
        </p:spPr>
        <p:txBody>
          <a:bodyPr wrap="square">
            <a:spAutoFit/>
          </a:bodyPr>
          <a:lstStyle/>
          <a:p>
            <a:pPr algn="r" rtl="1">
              <a:lnSpc>
                <a:spcPct val="200000"/>
              </a:lnSpc>
            </a:pPr>
            <a:r>
              <a:rPr lang="ar-DZ" sz="2400" dirty="0">
                <a:solidFill>
                  <a:prstClr val="black"/>
                </a:solidFill>
                <a:latin typeface="Calibri"/>
                <a:cs typeface="Arial" panose="020B0604020202020204" pitchFamily="34" charset="0"/>
              </a:rPr>
              <a:t>يعتبر التلوّث بالمبيدات الحشرية ظاهرة حديثة لم يعرفها الإنسان إلاّ في النصف الثاني من هذا القرن، ويؤدي الإسراف في استخدام هذه المبيدات إلى تلوّث التربية الزراعية، فغالبا ما يتبقى حوالي 15</a:t>
            </a:r>
            <a:r>
              <a:rPr lang="fr-FR" sz="2400" dirty="0">
                <a:solidFill>
                  <a:prstClr val="black"/>
                </a:solidFill>
                <a:latin typeface="Calibri"/>
              </a:rPr>
              <a:t>%</a:t>
            </a:r>
            <a:r>
              <a:rPr lang="ar-DZ" sz="2400" dirty="0">
                <a:solidFill>
                  <a:prstClr val="black"/>
                </a:solidFill>
                <a:latin typeface="Calibri"/>
                <a:cs typeface="Arial" panose="020B0604020202020204" pitchFamily="34" charset="0"/>
              </a:rPr>
              <a:t> من المبيد المستعمل في التربة الزراعية لمدة تفوق العشرة سنوات، وقد تحمل مياه الأمطار بعض هذه المبيدات إلى المجاري المائية وتلوّثها، وفي بعض الحالات ترش هذه المبيدات في الحقول بواسطة الطائرات من الجوّ، مما يتسبب في تلوّث الجوّ إلى جانب التربة بقدر كبير من هذه المبيدات قد يصل أحيانا إلى 50</a:t>
            </a:r>
            <a:r>
              <a:rPr lang="fr-FR" sz="2400" dirty="0">
                <a:solidFill>
                  <a:prstClr val="black"/>
                </a:solidFill>
                <a:latin typeface="Calibri"/>
              </a:rPr>
              <a:t>%</a:t>
            </a:r>
            <a:r>
              <a:rPr lang="ar-DZ" sz="2400" dirty="0">
                <a:solidFill>
                  <a:prstClr val="black"/>
                </a:solidFill>
                <a:latin typeface="Calibri"/>
                <a:cs typeface="Arial" panose="020B0604020202020204" pitchFamily="34" charset="0"/>
              </a:rPr>
              <a:t> من كمية المبيد المستعمل.</a:t>
            </a:r>
            <a:endParaRPr lang="fr-FR" sz="2400" dirty="0">
              <a:solidFill>
                <a:prstClr val="black"/>
              </a:solidFill>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84" y="214290"/>
            <a:ext cx="5500726" cy="1285900"/>
          </a:xfrm>
          <a:prstGeom prst="ellipse">
            <a:avLst/>
          </a:prstGeom>
          <a:solidFill>
            <a:schemeClr val="bg2">
              <a:lumMod val="90000"/>
            </a:schemeClr>
          </a:solidFill>
          <a:ln>
            <a:solidFill>
              <a:schemeClr val="accent1"/>
            </a:solidFill>
          </a:ln>
        </p:spPr>
        <p:txBody>
          <a:bodyPr>
            <a:normAutofit fontScale="90000"/>
          </a:bodyPr>
          <a:lstStyle/>
          <a:p>
            <a:pPr lvl="0"/>
            <a:br>
              <a:rPr lang="ar-DZ" b="1" dirty="0">
                <a:latin typeface="Traditional Arabic" pitchFamily="18" charset="-78"/>
                <a:ea typeface="Calibri" pitchFamily="34" charset="0"/>
                <a:cs typeface="Traditional Arabic" pitchFamily="18" charset="-78"/>
              </a:rPr>
            </a:br>
            <a:br>
              <a:rPr lang="ar-DZ" b="1" dirty="0">
                <a:latin typeface="Traditional Arabic" pitchFamily="18" charset="-78"/>
                <a:ea typeface="Calibri" pitchFamily="34" charset="0"/>
                <a:cs typeface="Traditional Arabic" pitchFamily="18" charset="-78"/>
              </a:rPr>
            </a:br>
            <a:r>
              <a:rPr lang="ar-DZ" b="1" dirty="0">
                <a:latin typeface="Traditional Arabic" pitchFamily="18" charset="-78"/>
                <a:ea typeface="Calibri" pitchFamily="34" charset="0"/>
                <a:cs typeface="Traditional Arabic" pitchFamily="18" charset="-78"/>
              </a:rPr>
              <a:t>عناصر التلوّث البيئي</a:t>
            </a:r>
            <a:br>
              <a:rPr lang="ar-DZ" b="1" dirty="0">
                <a:latin typeface="Traditional Arabic" pitchFamily="18" charset="-78"/>
                <a:ea typeface="Calibri" pitchFamily="34" charset="0"/>
                <a:cs typeface="Traditional Arabic" pitchFamily="18" charset="-78"/>
              </a:rPr>
            </a:br>
            <a:r>
              <a:rPr lang="ar-DZ" b="1" dirty="0">
                <a:latin typeface="Traditional Arabic" pitchFamily="18" charset="-78"/>
                <a:ea typeface="Calibri" pitchFamily="34" charset="0"/>
                <a:cs typeface="Traditional Arabic" pitchFamily="18" charset="-78"/>
              </a:rPr>
              <a:t>	</a:t>
            </a:r>
            <a:br>
              <a:rPr lang="fr-FR" sz="1600" dirty="0">
                <a:latin typeface="Arial" pitchFamily="34" charset="0"/>
                <a:cs typeface="Arial" pitchFamily="34" charset="0"/>
              </a:rPr>
            </a:br>
            <a:endParaRPr lang="fr-FR" dirty="0"/>
          </a:p>
        </p:txBody>
      </p:sp>
      <p:sp>
        <p:nvSpPr>
          <p:cNvPr id="1025" name="Rectangle 1"/>
          <p:cNvSpPr>
            <a:spLocks noChangeArrowheads="1"/>
          </p:cNvSpPr>
          <p:nvPr/>
        </p:nvSpPr>
        <p:spPr bwMode="auto">
          <a:xfrm>
            <a:off x="2309786" y="2500306"/>
            <a:ext cx="75724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Low" rtl="1" eaLnBrk="0" fontAlgn="base" hangingPunct="0">
              <a:spcBef>
                <a:spcPct val="0"/>
              </a:spcBef>
              <a:spcAft>
                <a:spcPct val="0"/>
              </a:spcAft>
              <a:tabLst>
                <a:tab pos="3471863" algn="l"/>
              </a:tabLst>
            </a:pPr>
            <a:r>
              <a:rPr lang="ar-DZ" sz="4400" dirty="0">
                <a:solidFill>
                  <a:prstClr val="black"/>
                </a:solidFill>
                <a:latin typeface="Traditional Arabic" pitchFamily="18" charset="-78"/>
                <a:ea typeface="Calibri" pitchFamily="34" charset="0"/>
                <a:cs typeface="Traditional Arabic" pitchFamily="18" charset="-78"/>
              </a:rPr>
              <a:t>يمكن إحصاء مجموعتين متباينتين من العناصر التي تحدث التلوّث، إمّا عناصر صلبة أو عناصر غازية، وفي ما يلي تعداد لأنواع هذه الأخيرة.</a:t>
            </a:r>
            <a:endParaRPr lang="ar-DZ" sz="4400" dirty="0">
              <a:solidFill>
                <a:prstClr val="black"/>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37903" y="1139415"/>
            <a:ext cx="8746392" cy="57626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248517" y="1643052"/>
            <a:ext cx="3691198" cy="576263"/>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1469786" y="3082743"/>
            <a:ext cx="9681055" cy="1043641"/>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2137903" y="2410252"/>
            <a:ext cx="8368233" cy="781267"/>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a:srcRect/>
          <a:stretch>
            <a:fillRect/>
          </a:stretch>
        </p:blipFill>
        <p:spPr bwMode="auto">
          <a:xfrm>
            <a:off x="6310314" y="4071942"/>
            <a:ext cx="5071322" cy="486642"/>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a:srcRect/>
          <a:stretch>
            <a:fillRect/>
          </a:stretch>
        </p:blipFill>
        <p:spPr bwMode="auto">
          <a:xfrm>
            <a:off x="2725510" y="4036223"/>
            <a:ext cx="3596509" cy="558079"/>
          </a:xfrm>
          <a:prstGeom prst="rect">
            <a:avLst/>
          </a:prstGeom>
          <a:noFill/>
          <a:ln w="9525">
            <a:noFill/>
            <a:miter lim="800000"/>
            <a:headEnd/>
            <a:tailEnd/>
          </a:ln>
          <a:effectLst/>
        </p:spPr>
      </p:pic>
      <p:pic>
        <p:nvPicPr>
          <p:cNvPr id="3081" name="Picture 9"/>
          <p:cNvPicPr>
            <a:picLocks noChangeAspect="1" noChangeArrowheads="1"/>
          </p:cNvPicPr>
          <p:nvPr/>
        </p:nvPicPr>
        <p:blipFill>
          <a:blip r:embed="rId8"/>
          <a:srcRect/>
          <a:stretch>
            <a:fillRect/>
          </a:stretch>
        </p:blipFill>
        <p:spPr bwMode="auto">
          <a:xfrm>
            <a:off x="1469786" y="4551482"/>
            <a:ext cx="10121992" cy="1682781"/>
          </a:xfrm>
          <a:prstGeom prst="rect">
            <a:avLst/>
          </a:prstGeom>
          <a:noFill/>
          <a:ln w="9525">
            <a:noFill/>
            <a:miter lim="800000"/>
            <a:headEnd/>
            <a:tailEnd/>
          </a:ln>
          <a:effectLst/>
        </p:spPr>
      </p:pic>
      <p:sp>
        <p:nvSpPr>
          <p:cNvPr id="11" name="ZoneTexte 10"/>
          <p:cNvSpPr txBox="1"/>
          <p:nvPr/>
        </p:nvSpPr>
        <p:spPr>
          <a:xfrm>
            <a:off x="2255940" y="324694"/>
            <a:ext cx="6700858" cy="707886"/>
          </a:xfrm>
          <a:prstGeom prst="rect">
            <a:avLst/>
          </a:prstGeom>
          <a:solidFill>
            <a:srgbClr val="FFC000"/>
          </a:solidFill>
        </p:spPr>
        <p:txBody>
          <a:bodyPr wrap="square" rtlCol="0">
            <a:spAutoFit/>
          </a:bodyPr>
          <a:lstStyle/>
          <a:p>
            <a:pPr algn="ctr" rtl="1"/>
            <a:r>
              <a:rPr lang="ar-DZ" sz="4000" b="1" dirty="0">
                <a:latin typeface="Calibri"/>
                <a:cs typeface="Arial" panose="020B0604020202020204" pitchFamily="34" charset="0"/>
              </a:rPr>
              <a:t>مظاهر التلف على أنواع من الأحجار</a:t>
            </a:r>
            <a:endParaRPr lang="fr-FR" sz="4000" b="1" dirty="0">
              <a:latin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1524000" y="357166"/>
            <a:ext cx="892971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200000"/>
              </a:lnSpc>
              <a:spcBef>
                <a:spcPct val="0"/>
              </a:spcBef>
              <a:spcAft>
                <a:spcPct val="0"/>
              </a:spcAft>
            </a:pPr>
            <a:r>
              <a:rPr lang="ar-DZ" sz="2800" b="1" dirty="0">
                <a:solidFill>
                  <a:srgbClr val="1F497D">
                    <a:lumMod val="60000"/>
                    <a:lumOff val="40000"/>
                  </a:srgbClr>
                </a:solidFill>
                <a:latin typeface="Traditional Arabic" pitchFamily="18" charset="-78"/>
                <a:ea typeface="Calibri" pitchFamily="34" charset="0"/>
                <a:cs typeface="Traditional Arabic" pitchFamily="18" charset="-78"/>
              </a:rPr>
              <a:t>1- الجسيمات العالقة</a:t>
            </a:r>
            <a:endParaRPr lang="en-US" sz="28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50850" algn="r"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تحتوي الجسيمات على مجموعة كبيرة من المواد المتنوّعة، ومصطلح جسيمات أو جزيئات يعني تواجد مواد سائلة أو صلبة عالقة في الوسط الغازي لفترة ممتدة من الزمن، وغالبا ما تصنف هذه الجسيمات العالقة على حسب كتلتها الإجمالية؛ تشترك الجسيمات على اختلاف أنواعها وأحجامها في مجموعة من الخواص الفيزيائية، فهي تنمو بالتكثيف، وتمتص الأبخرة، والغازات، وتتجمد أو تنتشر، كما أنّها تمتص الضوء أو تشتته، وقد تتفاعل الجسيمات كيميائيا مع بعضها البعض في الهواء نظرا لتصادمها مع البعض بكثرة</a:t>
            </a:r>
            <a:r>
              <a:rPr lang="fr-FR" sz="1050" dirty="0">
                <a:solidFill>
                  <a:prstClr val="black"/>
                </a:solidFill>
                <a:latin typeface="Arial" pitchFamily="34" charset="0"/>
                <a:cs typeface="Arial" pitchFamily="34" charset="0"/>
              </a:rPr>
              <a:t> </a:t>
            </a:r>
            <a:r>
              <a:rPr lang="ar-DZ" sz="2800" dirty="0">
                <a:solidFill>
                  <a:prstClr val="black"/>
                </a:solidFill>
                <a:latin typeface="Arial" pitchFamily="34" charset="0"/>
                <a:cs typeface="Arial" pitchFamily="34" charset="0"/>
              </a:rPr>
              <a:t>.</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1738282" y="428605"/>
            <a:ext cx="87154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200000"/>
              </a:lnSpc>
              <a:spcBef>
                <a:spcPct val="0"/>
              </a:spcBef>
              <a:spcAft>
                <a:spcPct val="0"/>
              </a:spcAft>
            </a:pPr>
            <a:r>
              <a:rPr lang="fr-FR" sz="3200" b="1" dirty="0">
                <a:solidFill>
                  <a:srgbClr val="1F497D">
                    <a:lumMod val="60000"/>
                    <a:lumOff val="40000"/>
                  </a:srgbClr>
                </a:solidFill>
                <a:latin typeface="Traditional Arabic" pitchFamily="18" charset="-78"/>
                <a:ea typeface="Calibri" pitchFamily="34" charset="0"/>
                <a:cs typeface="Traditional Arabic" pitchFamily="18" charset="-78"/>
              </a:rPr>
              <a:t>2</a:t>
            </a:r>
            <a:r>
              <a:rPr lang="ar-DZ" sz="3200" b="1" dirty="0">
                <a:solidFill>
                  <a:srgbClr val="1F497D">
                    <a:lumMod val="60000"/>
                    <a:lumOff val="40000"/>
                  </a:srgbClr>
                </a:solidFill>
                <a:latin typeface="Traditional Arabic" pitchFamily="18" charset="-78"/>
                <a:ea typeface="Calibri" pitchFamily="34" charset="0"/>
                <a:cs typeface="Traditional Arabic" pitchFamily="18" charset="-78"/>
              </a:rPr>
              <a:t>- الملوّثات الغازية</a:t>
            </a:r>
            <a:endParaRPr lang="fr-FR" sz="1100" dirty="0">
              <a:solidFill>
                <a:srgbClr val="1F497D">
                  <a:lumMod val="60000"/>
                  <a:lumOff val="40000"/>
                </a:srgbClr>
              </a:solidFill>
              <a:latin typeface="Arial" pitchFamily="34" charset="0"/>
              <a:cs typeface="Arial" pitchFamily="34" charset="0"/>
            </a:endParaRPr>
          </a:p>
          <a:p>
            <a:pPr indent="450850" algn="r"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توجد ملوّثات رئيسية تشكل خطرا على البيئة ويمكن حصرها في ما يلي:</a:t>
            </a:r>
            <a:endParaRPr lang="fr-FR" sz="1100" dirty="0">
              <a:solidFill>
                <a:prstClr val="black"/>
              </a:solidFill>
              <a:latin typeface="Arial" pitchFamily="34" charset="0"/>
              <a:cs typeface="Arial" pitchFamily="34" charset="0"/>
            </a:endParaRPr>
          </a:p>
          <a:p>
            <a:pPr indent="450850" algn="r" rtl="1" eaLnBrk="0" fontAlgn="base" hangingPunct="0">
              <a:lnSpc>
                <a:spcPct val="200000"/>
              </a:lnSpc>
              <a:spcBef>
                <a:spcPct val="0"/>
              </a:spcBef>
              <a:spcAft>
                <a:spcPct val="0"/>
              </a:spcAft>
            </a:pPr>
            <a:r>
              <a:rPr lang="ar-DZ" sz="3200" b="1" dirty="0">
                <a:solidFill>
                  <a:prstClr val="black"/>
                </a:solidFill>
                <a:latin typeface="Traditional Arabic" pitchFamily="18" charset="-78"/>
                <a:ea typeface="Calibri" pitchFamily="34" charset="0"/>
                <a:cs typeface="Traditional Arabic" pitchFamily="18" charset="-78"/>
              </a:rPr>
              <a:t>ثاني أكسيد الكبريت </a:t>
            </a:r>
            <a:r>
              <a:rPr lang="fr-FR" sz="3200" b="1" dirty="0">
                <a:solidFill>
                  <a:prstClr val="black"/>
                </a:solidFill>
                <a:latin typeface="Traditional Arabic" pitchFamily="18" charset="-78"/>
                <a:ea typeface="Calibri" pitchFamily="34" charset="0"/>
                <a:cs typeface="Traditional Arabic" pitchFamily="18" charset="-78"/>
              </a:rPr>
              <a:t>SO</a:t>
            </a:r>
            <a:r>
              <a:rPr lang="fr-FR" sz="3200" b="1" baseline="-30000" dirty="0">
                <a:solidFill>
                  <a:prstClr val="black"/>
                </a:solidFill>
                <a:latin typeface="Traditional Arabic" pitchFamily="18" charset="-78"/>
                <a:ea typeface="Calibri" pitchFamily="34" charset="0"/>
                <a:cs typeface="Traditional Arabic" pitchFamily="18" charset="-78"/>
              </a:rPr>
              <a:t>2</a:t>
            </a:r>
            <a:endParaRPr lang="fr-FR" sz="1100" dirty="0">
              <a:solidFill>
                <a:prstClr val="black"/>
              </a:solidFill>
              <a:latin typeface="Arial" pitchFamily="34" charset="0"/>
              <a:cs typeface="Arial" pitchFamily="34" charset="0"/>
            </a:endParaRPr>
          </a:p>
          <a:p>
            <a:pPr indent="450850" algn="r"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يوجد الكبريت -وهو أحد المكوّنات الرئيسية لتلوّث الهواء- في أغلب الملوّثات التي يصنعها الإنسان، وهو يتفاعل -أي يتأكسد- مع الأكسجين الجوّي ليكون ثاني أكسيد الكبريت، وهو غاز عديم اللون، ذو رائحة نفاذة</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2095472" y="714357"/>
            <a:ext cx="78581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200000"/>
              </a:lnSpc>
              <a:spcBef>
                <a:spcPct val="0"/>
              </a:spcBef>
              <a:spcAft>
                <a:spcPct val="0"/>
              </a:spcAft>
            </a:pPr>
            <a:r>
              <a:rPr lang="ar-DZ" sz="3200" b="1" dirty="0">
                <a:solidFill>
                  <a:prstClr val="black"/>
                </a:solidFill>
                <a:latin typeface="Traditional Arabic" pitchFamily="18" charset="-78"/>
                <a:ea typeface="Calibri" pitchFamily="34" charset="0"/>
                <a:cs typeface="Traditional Arabic" pitchFamily="18" charset="-78"/>
              </a:rPr>
              <a:t>أوّل أكسيد الكربون</a:t>
            </a:r>
            <a:r>
              <a:rPr lang="ar-DZ" sz="3200" dirty="0">
                <a:solidFill>
                  <a:prstClr val="black"/>
                </a:solidFill>
                <a:latin typeface="Traditional Arabic" pitchFamily="18" charset="-78"/>
                <a:ea typeface="Calibri" pitchFamily="34" charset="0"/>
                <a:cs typeface="Traditional Arabic" pitchFamily="18" charset="-78"/>
              </a:rPr>
              <a:t> </a:t>
            </a:r>
            <a:r>
              <a:rPr lang="en-US" sz="3200" dirty="0">
                <a:solidFill>
                  <a:prstClr val="black"/>
                </a:solidFill>
                <a:latin typeface="Traditional Arabic" pitchFamily="18" charset="-78"/>
                <a:ea typeface="Calibri" pitchFamily="34" charset="0"/>
                <a:cs typeface="Traditional Arabic" pitchFamily="18" charset="-78"/>
              </a:rPr>
              <a:t>CO</a:t>
            </a:r>
            <a:endParaRPr lang="fr-FR" sz="1100" dirty="0">
              <a:solidFill>
                <a:prstClr val="black"/>
              </a:solidFill>
              <a:latin typeface="Arial" pitchFamily="34" charset="0"/>
              <a:cs typeface="Arial" pitchFamily="34" charset="0"/>
            </a:endParaRPr>
          </a:p>
          <a:p>
            <a:pPr indent="450850" algn="just"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أوّل أكسيد الكربون غاز عديم الرائحة، والطعم، واللون، ويعتبر أكثر الملوّثات انتشارا في البيئة، ينتج عن الاحتراق غير الكامل للوقود </a:t>
            </a:r>
            <a:r>
              <a:rPr lang="ar-DZ" sz="3200" dirty="0" err="1">
                <a:solidFill>
                  <a:prstClr val="black"/>
                </a:solidFill>
                <a:latin typeface="Traditional Arabic" pitchFamily="18" charset="-78"/>
                <a:ea typeface="Calibri" pitchFamily="34" charset="0"/>
                <a:cs typeface="Traditional Arabic" pitchFamily="18" charset="-78"/>
              </a:rPr>
              <a:t>الأحفوري</a:t>
            </a:r>
            <a:r>
              <a:rPr lang="ar-DZ" sz="3200" dirty="0">
                <a:solidFill>
                  <a:prstClr val="black"/>
                </a:solidFill>
                <a:latin typeface="Traditional Arabic" pitchFamily="18" charset="-78"/>
                <a:ea typeface="Calibri" pitchFamily="34" charset="0"/>
                <a:cs typeface="Traditional Arabic" pitchFamily="18" charset="-78"/>
              </a:rPr>
              <a:t>، والوقود الحيوي، ووسائل النقل</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indent="450850" algn="just" rtl="1" eaLnBrk="0" fontAlgn="base" hangingPunct="0">
              <a:lnSpc>
                <a:spcPct val="200000"/>
              </a:lnSpc>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2238348" y="714357"/>
            <a:ext cx="821537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lnSpc>
                <a:spcPct val="200000"/>
              </a:lnSpc>
              <a:spcBef>
                <a:spcPct val="0"/>
              </a:spcBef>
              <a:spcAft>
                <a:spcPct val="0"/>
              </a:spcAft>
            </a:pPr>
            <a:r>
              <a:rPr lang="ar-DZ" sz="2800" b="1" dirty="0" err="1">
                <a:solidFill>
                  <a:prstClr val="black"/>
                </a:solidFill>
                <a:latin typeface="Traditional Arabic" pitchFamily="18" charset="-78"/>
                <a:ea typeface="Calibri" pitchFamily="34" charset="0"/>
                <a:cs typeface="Traditional Arabic" pitchFamily="18" charset="-78"/>
              </a:rPr>
              <a:t>كبريتيد</a:t>
            </a:r>
            <a:r>
              <a:rPr lang="ar-DZ" sz="2800" b="1" dirty="0">
                <a:solidFill>
                  <a:prstClr val="black"/>
                </a:solidFill>
                <a:latin typeface="Traditional Arabic" pitchFamily="18" charset="-78"/>
                <a:ea typeface="Calibri" pitchFamily="34" charset="0"/>
                <a:cs typeface="Traditional Arabic" pitchFamily="18" charset="-78"/>
              </a:rPr>
              <a:t> الهيدروجين</a:t>
            </a:r>
            <a:r>
              <a:rPr lang="en-US" sz="2800" b="1" dirty="0">
                <a:solidFill>
                  <a:prstClr val="black"/>
                </a:solidFill>
                <a:latin typeface="Traditional Arabic" pitchFamily="18" charset="-78"/>
                <a:ea typeface="Calibri" pitchFamily="34" charset="0"/>
                <a:cs typeface="Traditional Arabic" pitchFamily="18" charset="-78"/>
              </a:rPr>
              <a:t>H</a:t>
            </a:r>
            <a:r>
              <a:rPr lang="en-US" sz="2800" b="1" baseline="-30000" dirty="0">
                <a:solidFill>
                  <a:prstClr val="black"/>
                </a:solidFill>
                <a:latin typeface="Traditional Arabic" pitchFamily="18" charset="-78"/>
                <a:ea typeface="Calibri" pitchFamily="34" charset="0"/>
                <a:cs typeface="Traditional Arabic" pitchFamily="18" charset="-78"/>
              </a:rPr>
              <a:t>2</a:t>
            </a:r>
            <a:r>
              <a:rPr lang="en-US" sz="2800" b="1" dirty="0">
                <a:solidFill>
                  <a:prstClr val="black"/>
                </a:solidFill>
                <a:latin typeface="Traditional Arabic" pitchFamily="18" charset="-78"/>
                <a:ea typeface="Calibri" pitchFamily="34" charset="0"/>
                <a:cs typeface="Traditional Arabic" pitchFamily="18" charset="-78"/>
              </a:rPr>
              <a:t>S</a:t>
            </a:r>
            <a:endParaRPr lang="fr-FR" sz="1050" dirty="0">
              <a:solidFill>
                <a:prstClr val="black"/>
              </a:solidFill>
              <a:latin typeface="Arial" pitchFamily="34" charset="0"/>
              <a:cs typeface="Arial" pitchFamily="34" charset="0"/>
            </a:endParaRPr>
          </a:p>
          <a:p>
            <a:pPr indent="450850" algn="just"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هو غاز ذو رائحة تشبه البيض الفاسد، ويتكوّن من تحلل المواد العضوية مثل مياه الصرف الصحي، وهو غاز سام، وقاتل، ولا يختلف عن أوّل أكسيد الكربون</a:t>
            </a:r>
            <a:r>
              <a:rPr lang="ar-DZ" sz="2800" baseline="30000" dirty="0">
                <a:solidFill>
                  <a:prstClr val="black"/>
                </a:solidFill>
                <a:latin typeface="Traditional Arabic" pitchFamily="18" charset="-78"/>
                <a:ea typeface="Calibri" pitchFamily="34" charset="0"/>
                <a:cs typeface="Traditional Arabic" pitchFamily="18" charset="-78"/>
              </a:rPr>
              <a:t>.</a:t>
            </a:r>
            <a:endParaRPr lang="en-US" sz="28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كما ينتج من تخمر الفضلات البشرية والحيوانية، وتحلل المواد العضوية المكبرتة، ومن بعض الصناعات النفطية، كما ينبعث من مصادر طبيعية كالبراكين</a:t>
            </a:r>
            <a:r>
              <a:rPr lang="ar-DZ" sz="1050" dirty="0">
                <a:solidFill>
                  <a:prstClr val="black"/>
                </a:solidFill>
                <a:latin typeface="Arial" pitchFamily="34" charset="0"/>
                <a:ea typeface="Calibri" pitchFamily="34" charset="0"/>
                <a:cs typeface="Arial" pitchFamily="34" charset="0"/>
              </a:rPr>
              <a:t>.</a:t>
            </a:r>
            <a:endParaRPr lang="ar-DZ" sz="1050" dirty="0">
              <a:solidFill>
                <a:prstClr val="black"/>
              </a:solidFill>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60" y="0"/>
            <a:ext cx="4929222" cy="1417638"/>
          </a:xfrm>
          <a:prstGeom prst="ellipse">
            <a:avLst/>
          </a:prstGeom>
          <a:solidFill>
            <a:schemeClr val="bg2">
              <a:lumMod val="90000"/>
            </a:schemeClr>
          </a:solidFill>
          <a:ln>
            <a:solidFill>
              <a:schemeClr val="accent1"/>
            </a:solidFill>
          </a:ln>
        </p:spPr>
        <p:txBody>
          <a:bodyPr>
            <a:normAutofit fontScale="90000"/>
          </a:bodyPr>
          <a:lstStyle/>
          <a:p>
            <a:pPr lvl="0"/>
            <a:r>
              <a:rPr lang="ar-DZ" b="1" dirty="0">
                <a:latin typeface="Traditional Arabic" pitchFamily="18" charset="-78"/>
                <a:ea typeface="Calibri" pitchFamily="34" charset="0"/>
                <a:cs typeface="Traditional Arabic" pitchFamily="18" charset="-78"/>
              </a:rPr>
              <a:t>أثر الملوّثات الكيميائية</a:t>
            </a:r>
            <a:br>
              <a:rPr lang="en-US" dirty="0">
                <a:latin typeface="Traditional Arabic" pitchFamily="18" charset="-78"/>
                <a:ea typeface="Calibri" pitchFamily="34" charset="0"/>
                <a:cs typeface="Traditional Arabic" pitchFamily="18" charset="-78"/>
              </a:rPr>
            </a:br>
            <a:endParaRPr lang="fr-FR" dirty="0"/>
          </a:p>
        </p:txBody>
      </p:sp>
      <p:sp>
        <p:nvSpPr>
          <p:cNvPr id="142337" name="Rectangle 1"/>
          <p:cNvSpPr>
            <a:spLocks noChangeArrowheads="1"/>
          </p:cNvSpPr>
          <p:nvPr/>
        </p:nvSpPr>
        <p:spPr bwMode="auto">
          <a:xfrm>
            <a:off x="1809720" y="1619329"/>
            <a:ext cx="83582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3600" dirty="0">
                <a:solidFill>
                  <a:prstClr val="black"/>
                </a:solidFill>
                <a:latin typeface="Traditional Arabic" pitchFamily="18" charset="-78"/>
                <a:ea typeface="Calibri" pitchFamily="34" charset="0"/>
                <a:cs typeface="Traditional Arabic" pitchFamily="18" charset="-78"/>
              </a:rPr>
              <a:t>يعمل تلوّث الهواء على تآكل الكثير من المواد المعدنية أو الحجرية المستعملة في إنشاء المباني، وقد شكل ذلك قلقا كبيرا على سلامة تلك المباني، وآثار التآكل والتفتت هذه واضحة في المباني الأثرية التي تعود إلى العصور القديمة كقلعة أثينا في اليونان، نتيجة التزايد الكبير للملوّثات الصناعية في السنوات الحرب العالمية الثانية، حيث أنّ الرخام المستعمل في تشييد قلعة أثينا قد تفتت وتآكل كثيرا...</a:t>
            </a:r>
            <a:r>
              <a:rPr lang="fr-FR" sz="1200" dirty="0">
                <a:solidFill>
                  <a:prstClr val="black"/>
                </a:solidFill>
                <a:latin typeface="Arial" pitchFamily="34" charset="0"/>
                <a:cs typeface="Arial" pitchFamily="34" charset="0"/>
              </a:rPr>
              <a:t> </a:t>
            </a:r>
            <a:endParaRPr lang="fr-FR" sz="3600" dirty="0">
              <a:solidFill>
                <a:prstClr val="black"/>
              </a:solidFill>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5670" y="214290"/>
            <a:ext cx="6543692" cy="939784"/>
          </a:xfrm>
        </p:spPr>
        <p:txBody>
          <a:bodyPr>
            <a:normAutofit fontScale="90000"/>
          </a:bodyPr>
          <a:lstStyle/>
          <a:p>
            <a:pPr lvl="0"/>
            <a:r>
              <a:rPr lang="ar-DZ" b="1" dirty="0">
                <a:solidFill>
                  <a:schemeClr val="tx2">
                    <a:lumMod val="60000"/>
                    <a:lumOff val="40000"/>
                  </a:schemeClr>
                </a:solidFill>
                <a:latin typeface="Traditional Arabic" pitchFamily="18" charset="-78"/>
                <a:ea typeface="Calibri" pitchFamily="34" charset="0"/>
                <a:cs typeface="Traditional Arabic" pitchFamily="18" charset="-78"/>
              </a:rPr>
              <a:t>تأثير ثاني أكسيد الكبريت </a:t>
            </a:r>
            <a:br>
              <a:rPr lang="fr-FR" sz="1600" dirty="0">
                <a:solidFill>
                  <a:schemeClr val="tx2">
                    <a:lumMod val="60000"/>
                    <a:lumOff val="40000"/>
                  </a:schemeClr>
                </a:solidFill>
                <a:latin typeface="Arial" pitchFamily="34" charset="0"/>
                <a:cs typeface="Arial" pitchFamily="34" charset="0"/>
              </a:rPr>
            </a:br>
            <a:endParaRPr lang="fr-FR" dirty="0">
              <a:solidFill>
                <a:schemeClr val="tx2">
                  <a:lumMod val="60000"/>
                  <a:lumOff val="40000"/>
                </a:schemeClr>
              </a:solidFill>
            </a:endParaRPr>
          </a:p>
        </p:txBody>
      </p:sp>
      <p:sp>
        <p:nvSpPr>
          <p:cNvPr id="143361" name="Rectangle 1"/>
          <p:cNvSpPr>
            <a:spLocks noChangeArrowheads="1"/>
          </p:cNvSpPr>
          <p:nvPr/>
        </p:nvSpPr>
        <p:spPr bwMode="auto">
          <a:xfrm>
            <a:off x="1881158" y="714357"/>
            <a:ext cx="8429684" cy="6143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eaLnBrk="0" fontAlgn="base" hangingPunct="0">
              <a:lnSpc>
                <a:spcPct val="150000"/>
              </a:lnSpc>
              <a:spcBef>
                <a:spcPct val="0"/>
              </a:spcBef>
              <a:spcAft>
                <a:spcPct val="0"/>
              </a:spcAft>
            </a:pPr>
            <a:r>
              <a:rPr lang="ar-DZ" sz="2400" dirty="0">
                <a:solidFill>
                  <a:prstClr val="black"/>
                </a:solidFill>
                <a:latin typeface="Simplified Arabic" pitchFamily="18" charset="-78"/>
                <a:ea typeface="Calibri" pitchFamily="34" charset="0"/>
                <a:cs typeface="Simplified Arabic" pitchFamily="18" charset="-78"/>
              </a:rPr>
              <a:t>- يعمل على تآكل مادة البناء وتحللها</a:t>
            </a:r>
          </a:p>
          <a:p>
            <a:pPr indent="450850" algn="r" rtl="1" eaLnBrk="0" fontAlgn="base" hangingPunct="0">
              <a:lnSpc>
                <a:spcPct val="150000"/>
              </a:lnSpc>
              <a:spcBef>
                <a:spcPct val="0"/>
              </a:spcBef>
              <a:spcAft>
                <a:spcPct val="0"/>
              </a:spcAft>
            </a:pPr>
            <a:r>
              <a:rPr lang="ar-DZ" sz="2400" dirty="0">
                <a:solidFill>
                  <a:prstClr val="black"/>
                </a:solidFill>
                <a:latin typeface="Simplified Arabic" pitchFamily="18" charset="-78"/>
                <a:ea typeface="Calibri" pitchFamily="34" charset="0"/>
                <a:cs typeface="Simplified Arabic" pitchFamily="18" charset="-78"/>
              </a:rPr>
              <a:t>-في المناطق الصناعية أين ينتج البترول والنفط نلاحظ طبقة من الغبار الأسود تغطي أسطح المباني التاريخية.</a:t>
            </a:r>
          </a:p>
          <a:p>
            <a:pPr indent="450850" algn="r" rtl="1" eaLnBrk="0" fontAlgn="base" hangingPunct="0">
              <a:lnSpc>
                <a:spcPct val="150000"/>
              </a:lnSpc>
              <a:spcBef>
                <a:spcPct val="0"/>
              </a:spcBef>
              <a:spcAft>
                <a:spcPct val="0"/>
              </a:spcAft>
            </a:pPr>
            <a:r>
              <a:rPr lang="ar-DZ" sz="2400" dirty="0">
                <a:solidFill>
                  <a:prstClr val="black"/>
                </a:solidFill>
                <a:latin typeface="Simplified Arabic" pitchFamily="18" charset="-78"/>
                <a:ea typeface="Calibri" pitchFamily="34" charset="0"/>
                <a:cs typeface="Simplified Arabic" pitchFamily="18" charset="-78"/>
              </a:rPr>
              <a:t>- وفي ظل وجود الرطوبة والكائنات الحية الدقيقة والأمطار تنتقل هذه الملوّثات إلى داخل مواد البناء من خلال الخاصية الشعرية.</a:t>
            </a:r>
            <a:endParaRPr lang="en-US" sz="2400" dirty="0">
              <a:solidFill>
                <a:prstClr val="black"/>
              </a:solidFill>
              <a:latin typeface="Simplified Arabic" pitchFamily="18" charset="-78"/>
              <a:ea typeface="Calibri" pitchFamily="34" charset="0"/>
              <a:cs typeface="Simplified Arabic" pitchFamily="18" charset="-78"/>
            </a:endParaRPr>
          </a:p>
          <a:p>
            <a:pPr indent="450850" algn="r" rtl="1" eaLnBrk="0" fontAlgn="base" hangingPunct="0">
              <a:lnSpc>
                <a:spcPct val="150000"/>
              </a:lnSpc>
              <a:spcBef>
                <a:spcPct val="0"/>
              </a:spcBef>
              <a:spcAft>
                <a:spcPct val="0"/>
              </a:spcAft>
            </a:pPr>
            <a:r>
              <a:rPr lang="ar-DZ" sz="2400" dirty="0">
                <a:solidFill>
                  <a:prstClr val="black"/>
                </a:solidFill>
                <a:latin typeface="Simplified Arabic" pitchFamily="18" charset="-78"/>
                <a:ea typeface="Calibri" pitchFamily="34" charset="0"/>
                <a:cs typeface="Simplified Arabic" pitchFamily="18" charset="-78"/>
              </a:rPr>
              <a:t>-</a:t>
            </a:r>
            <a:r>
              <a:rPr lang="fr-FR" sz="2400" dirty="0">
                <a:solidFill>
                  <a:prstClr val="black"/>
                </a:solidFill>
                <a:latin typeface="Simplified Arabic" pitchFamily="18" charset="-78"/>
                <a:ea typeface="Calibri" pitchFamily="34" charset="0"/>
                <a:cs typeface="Simplified Arabic" pitchFamily="18" charset="-78"/>
              </a:rPr>
              <a:t> </a:t>
            </a:r>
            <a:r>
              <a:rPr lang="ar-DZ" sz="2400" dirty="0">
                <a:solidFill>
                  <a:prstClr val="black"/>
                </a:solidFill>
                <a:latin typeface="Simplified Arabic" pitchFamily="18" charset="-78"/>
                <a:ea typeface="Calibri" pitchFamily="34" charset="0"/>
                <a:cs typeface="Simplified Arabic" pitchFamily="18" charset="-78"/>
              </a:rPr>
              <a:t>يعمل ثاني أكسيد الكبريت على اسوداد الحجارة، ويقوم بعملية كيميائية مع الكالسيوم</a:t>
            </a:r>
            <a:r>
              <a:rPr lang="fr-FR" sz="2400" dirty="0">
                <a:solidFill>
                  <a:prstClr val="black"/>
                </a:solidFill>
                <a:latin typeface="Simplified Arabic" pitchFamily="18" charset="-78"/>
                <a:ea typeface="Calibri" pitchFamily="34" charset="0"/>
                <a:cs typeface="Simplified Arabic" pitchFamily="18" charset="-78"/>
              </a:rPr>
              <a:t> Calcium</a:t>
            </a:r>
            <a:r>
              <a:rPr lang="ar-DZ" sz="2400" dirty="0">
                <a:solidFill>
                  <a:prstClr val="black"/>
                </a:solidFill>
                <a:latin typeface="Simplified Arabic" pitchFamily="18" charset="-78"/>
                <a:ea typeface="Calibri" pitchFamily="34" charset="0"/>
                <a:cs typeface="Simplified Arabic" pitchFamily="18" charset="-78"/>
              </a:rPr>
              <a:t>، ويحوّله إلى جبس</a:t>
            </a:r>
            <a:r>
              <a:rPr lang="fr-FR" sz="2400" dirty="0">
                <a:solidFill>
                  <a:prstClr val="black"/>
                </a:solidFill>
                <a:latin typeface="Simplified Arabic" pitchFamily="18" charset="-78"/>
                <a:ea typeface="Calibri" pitchFamily="34" charset="0"/>
                <a:cs typeface="Simplified Arabic" pitchFamily="18" charset="-78"/>
              </a:rPr>
              <a:t> </a:t>
            </a:r>
            <a:r>
              <a:rPr lang="en-US" sz="2400" dirty="0" err="1">
                <a:solidFill>
                  <a:prstClr val="black"/>
                </a:solidFill>
                <a:latin typeface="Simplified Arabic" pitchFamily="18" charset="-78"/>
                <a:ea typeface="Calibri" pitchFamily="34" charset="0"/>
                <a:cs typeface="Simplified Arabic" pitchFamily="18" charset="-78"/>
              </a:rPr>
              <a:t>gypse</a:t>
            </a:r>
            <a:r>
              <a:rPr lang="ar-DZ" sz="2400" dirty="0">
                <a:solidFill>
                  <a:prstClr val="black"/>
                </a:solidFill>
                <a:latin typeface="Simplified Arabic" pitchFamily="18" charset="-78"/>
                <a:ea typeface="Calibri" pitchFamily="34" charset="0"/>
                <a:cs typeface="Simplified Arabic" pitchFamily="18" charset="-78"/>
              </a:rPr>
              <a:t>، كما يشوه</a:t>
            </a:r>
            <a:r>
              <a:rPr lang="fr-FR" sz="2400" dirty="0">
                <a:solidFill>
                  <a:prstClr val="black"/>
                </a:solidFill>
                <a:latin typeface="Simplified Arabic" pitchFamily="18" charset="-78"/>
                <a:ea typeface="Calibri" pitchFamily="34" charset="0"/>
                <a:cs typeface="Simplified Arabic" pitchFamily="18" charset="-78"/>
              </a:rPr>
              <a:t> So</a:t>
            </a:r>
            <a:r>
              <a:rPr lang="fr-FR" sz="2400" baseline="-30000" dirty="0">
                <a:solidFill>
                  <a:prstClr val="black"/>
                </a:solidFill>
                <a:latin typeface="Simplified Arabic" pitchFamily="18" charset="-78"/>
                <a:ea typeface="Calibri" pitchFamily="34" charset="0"/>
                <a:cs typeface="Simplified Arabic" pitchFamily="18" charset="-78"/>
              </a:rPr>
              <a:t>2</a:t>
            </a:r>
            <a:r>
              <a:rPr lang="ar-DZ" sz="2400" dirty="0">
                <a:solidFill>
                  <a:prstClr val="black"/>
                </a:solidFill>
                <a:latin typeface="Simplified Arabic" pitchFamily="18" charset="-78"/>
                <a:ea typeface="Calibri" pitchFamily="34" charset="0"/>
                <a:cs typeface="Simplified Arabic" pitchFamily="18" charset="-78"/>
              </a:rPr>
              <a:t>، السيراميك والمعادن</a:t>
            </a:r>
            <a:r>
              <a:rPr lang="fr-FR" sz="1000" dirty="0">
                <a:solidFill>
                  <a:prstClr val="black"/>
                </a:solidFill>
                <a:latin typeface="Simplified Arabic" pitchFamily="18" charset="-78"/>
                <a:cs typeface="Simplified Arabic" pitchFamily="18" charset="-78"/>
              </a:rPr>
              <a:t> </a:t>
            </a:r>
            <a:r>
              <a:rPr lang="ar-DZ" sz="1000" dirty="0">
                <a:solidFill>
                  <a:prstClr val="black"/>
                </a:solidFill>
                <a:latin typeface="Simplified Arabic" pitchFamily="18" charset="-78"/>
                <a:cs typeface="Simplified Arabic" pitchFamily="18" charset="-78"/>
              </a:rPr>
              <a:t>.</a:t>
            </a:r>
            <a:r>
              <a:rPr lang="ar-DZ" sz="2400" dirty="0">
                <a:solidFill>
                  <a:prstClr val="black"/>
                </a:solidFill>
                <a:latin typeface="Simplified Arabic" pitchFamily="18" charset="-78"/>
                <a:cs typeface="Simplified Arabic" pitchFamily="18" charset="-78"/>
              </a:rPr>
              <a:t> </a:t>
            </a:r>
          </a:p>
          <a:p>
            <a:pPr indent="450850" algn="r" rtl="1" eaLnBrk="0" fontAlgn="base" hangingPunct="0">
              <a:lnSpc>
                <a:spcPct val="150000"/>
              </a:lnSpc>
              <a:spcBef>
                <a:spcPct val="0"/>
              </a:spcBef>
              <a:spcAft>
                <a:spcPct val="0"/>
              </a:spcAft>
            </a:pPr>
            <a:r>
              <a:rPr lang="ar-DZ" sz="2400" dirty="0">
                <a:solidFill>
                  <a:prstClr val="black"/>
                </a:solidFill>
                <a:latin typeface="Simplified Arabic" pitchFamily="18" charset="-78"/>
                <a:cs typeface="Simplified Arabic" pitchFamily="18" charset="-78"/>
              </a:rPr>
              <a:t>- يتأكسد ثاني أكسيد الكبريت بسرعة في الغلاف الجوّي (يتحد مع الأكسجين) ليكون ثالث أكسيد الكبريت، الذي يتفاعل فيما بعد مع الرطوبة ليكون حمض الكبريتيك، وحمض </a:t>
            </a:r>
            <a:r>
              <a:rPr lang="ar-DZ" sz="2400" dirty="0" err="1">
                <a:solidFill>
                  <a:prstClr val="black"/>
                </a:solidFill>
                <a:latin typeface="Simplified Arabic" pitchFamily="18" charset="-78"/>
                <a:cs typeface="Simplified Arabic" pitchFamily="18" charset="-78"/>
              </a:rPr>
              <a:t>الكبريتك</a:t>
            </a:r>
            <a:r>
              <a:rPr lang="ar-DZ" sz="2400" dirty="0">
                <a:solidFill>
                  <a:prstClr val="black"/>
                </a:solidFill>
                <a:latin typeface="Simplified Arabic" pitchFamily="18" charset="-78"/>
                <a:cs typeface="Simplified Arabic" pitchFamily="18" charset="-78"/>
              </a:rPr>
              <a:t> الجوّي مصدر أساسي للهطول الحمضي</a:t>
            </a:r>
            <a:endParaRPr lang="fr-FR" sz="2400" dirty="0">
              <a:solidFill>
                <a:prstClr val="black"/>
              </a:solidFill>
              <a:latin typeface="Simplified Arabic" pitchFamily="18" charset="-78"/>
              <a:cs typeface="Simplified Arabic" pitchFamily="18" charset="-78"/>
            </a:endParaRPr>
          </a:p>
          <a:p>
            <a:pPr indent="450850" algn="r" rtl="1" eaLnBrk="0" fontAlgn="base" hangingPunct="0">
              <a:lnSpc>
                <a:spcPct val="150000"/>
              </a:lnSpc>
              <a:spcBef>
                <a:spcPct val="0"/>
              </a:spcBef>
              <a:spcAft>
                <a:spcPct val="0"/>
              </a:spcAft>
            </a:pPr>
            <a:endParaRPr lang="fr-FR" sz="2400" dirty="0">
              <a:solidFill>
                <a:prstClr val="black"/>
              </a:solidFill>
              <a:latin typeface="Simplified Arabic" pitchFamily="18" charset="-78"/>
              <a:cs typeface="Simplified Arabic" pitchFamily="18"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8282" y="71414"/>
            <a:ext cx="8715436" cy="6771084"/>
          </a:xfrm>
          <a:prstGeom prst="rect">
            <a:avLst/>
          </a:prstGeom>
        </p:spPr>
        <p:txBody>
          <a:bodyPr wrap="square">
            <a:spAutoFit/>
          </a:bodyPr>
          <a:lstStyle/>
          <a:p>
            <a:pPr algn="r" rtl="1">
              <a:lnSpc>
                <a:spcPct val="150000"/>
              </a:lnSpc>
            </a:pPr>
            <a:r>
              <a:rPr lang="ar-DZ" sz="2800" dirty="0">
                <a:solidFill>
                  <a:prstClr val="black"/>
                </a:solidFill>
                <a:latin typeface="Traditional Arabic" pitchFamily="18" charset="-78"/>
                <a:cs typeface="Traditional Arabic" pitchFamily="18" charset="-78"/>
              </a:rPr>
              <a:t>- كما يمكن أن يتفاعل حمض </a:t>
            </a:r>
            <a:r>
              <a:rPr lang="ar-DZ" sz="2800" dirty="0" err="1">
                <a:solidFill>
                  <a:prstClr val="black"/>
                </a:solidFill>
                <a:latin typeface="Traditional Arabic" pitchFamily="18" charset="-78"/>
                <a:cs typeface="Traditional Arabic" pitchFamily="18" charset="-78"/>
              </a:rPr>
              <a:t>الكبريتك</a:t>
            </a:r>
            <a:r>
              <a:rPr lang="ar-DZ" sz="2800" dirty="0">
                <a:solidFill>
                  <a:prstClr val="black"/>
                </a:solidFill>
                <a:latin typeface="Traditional Arabic" pitchFamily="18" charset="-78"/>
                <a:cs typeface="Traditional Arabic" pitchFamily="18" charset="-78"/>
              </a:rPr>
              <a:t> في الغلاف الجوّي بدوره معطيا أملاح الكبريتات مثل كبريتات الألمنيوم.</a:t>
            </a:r>
            <a:r>
              <a:rPr lang="ar-DZ" sz="2800" dirty="0">
                <a:solidFill>
                  <a:prstClr val="black"/>
                </a:solidFill>
                <a:latin typeface="Traditional Arabic" pitchFamily="18" charset="-78"/>
                <a:ea typeface="Calibri" pitchFamily="34" charset="0"/>
                <a:cs typeface="Traditional Arabic" pitchFamily="18" charset="-78"/>
              </a:rPr>
              <a:t> </a:t>
            </a:r>
          </a:p>
          <a:p>
            <a:pPr algn="r" rtl="1">
              <a:lnSpc>
                <a:spcPct val="200000"/>
              </a:lnSpc>
            </a:pPr>
            <a:r>
              <a:rPr lang="ar-DZ" sz="2800" dirty="0">
                <a:solidFill>
                  <a:prstClr val="black"/>
                </a:solidFill>
                <a:latin typeface="Traditional Arabic" pitchFamily="18" charset="-78"/>
                <a:ea typeface="Calibri" pitchFamily="34" charset="0"/>
                <a:cs typeface="Traditional Arabic" pitchFamily="18" charset="-78"/>
              </a:rPr>
              <a:t>- يتفاعل حمض </a:t>
            </a:r>
            <a:r>
              <a:rPr lang="ar-DZ" sz="2800" dirty="0" err="1">
                <a:solidFill>
                  <a:prstClr val="black"/>
                </a:solidFill>
                <a:latin typeface="Traditional Arabic" pitchFamily="18" charset="-78"/>
                <a:ea typeface="Calibri" pitchFamily="34" charset="0"/>
                <a:cs typeface="Traditional Arabic" pitchFamily="18" charset="-78"/>
              </a:rPr>
              <a:t>الكبريتك</a:t>
            </a:r>
            <a:r>
              <a:rPr lang="ar-DZ" sz="2800" dirty="0">
                <a:solidFill>
                  <a:prstClr val="black"/>
                </a:solidFill>
                <a:latin typeface="Traditional Arabic" pitchFamily="18" charset="-78"/>
                <a:ea typeface="Calibri" pitchFamily="34" charset="0"/>
                <a:cs typeface="Traditional Arabic" pitchFamily="18" charset="-78"/>
              </a:rPr>
              <a:t> مع الأحجار وهواء البناء الكربونية، ويحول مادة كربونات الكالسيوم، التي تعتبر مادة أساسية في تلك المواد إلى كبريتات كالسيوم ، </a:t>
            </a:r>
            <a:r>
              <a:rPr lang="ar-DZ" sz="2800" dirty="0" bmk="">
                <a:solidFill>
                  <a:prstClr val="black"/>
                </a:solidFill>
                <a:latin typeface="Traditional Arabic" pitchFamily="18" charset="-78"/>
                <a:ea typeface="Calibri" pitchFamily="34" charset="0"/>
                <a:cs typeface="Traditional Arabic" pitchFamily="18" charset="-78"/>
              </a:rPr>
              <a:t>مما يساهم في تلف واجهات المعالم الأثرية من خلال ظهور عليها بعض الأمراض، كالتشققات وبعض البقع الناتجة عن التلوّث الجوّي </a:t>
            </a:r>
          </a:p>
          <a:p>
            <a:pPr algn="r" rtl="1">
              <a:lnSpc>
                <a:spcPct val="150000"/>
              </a:lnSpc>
            </a:pPr>
            <a:r>
              <a:rPr lang="ar-DZ" sz="2800" dirty="0" bmk="">
                <a:solidFill>
                  <a:prstClr val="black"/>
                </a:solidFill>
                <a:latin typeface="Traditional Arabic" pitchFamily="18" charset="-78"/>
                <a:ea typeface="Calibri" pitchFamily="34" charset="0"/>
                <a:cs typeface="Traditional Arabic" pitchFamily="18" charset="-78"/>
              </a:rPr>
              <a:t>-</a:t>
            </a:r>
            <a:r>
              <a:rPr lang="ar-DZ" sz="2800" dirty="0">
                <a:solidFill>
                  <a:prstClr val="black"/>
                </a:solidFill>
                <a:latin typeface="Traditional Arabic" pitchFamily="18" charset="-78"/>
                <a:ea typeface="Calibri" pitchFamily="34" charset="0"/>
                <a:cs typeface="Traditional Arabic" pitchFamily="18" charset="-78"/>
              </a:rPr>
              <a:t>تكون قشرة سمراء على أسطح الآثار الرخامية بسبب تفاعل عنصر الكربون مع أكسيد الكبريت، بالإضافة إلى ظهور نحر ناتج من تحلل وفقدان للمادة الرابطة بالكتل الحجرية أو الرخامية، وشروخ سرطانية في كل الاتجاهات .</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20" y="214290"/>
            <a:ext cx="8501122" cy="6124754"/>
          </a:xfrm>
          <a:prstGeom prst="rect">
            <a:avLst/>
          </a:prstGeom>
        </p:spPr>
        <p:txBody>
          <a:bodyPr wrap="square">
            <a:spAutoFit/>
          </a:bodyPr>
          <a:lstStyle/>
          <a:p>
            <a:pPr algn="just" rtl="1">
              <a:lnSpc>
                <a:spcPct val="200000"/>
              </a:lnSpc>
            </a:pPr>
            <a:r>
              <a:rPr lang="ar-DZ" sz="2800" b="1" dirty="0">
                <a:solidFill>
                  <a:srgbClr val="1F497D">
                    <a:lumMod val="60000"/>
                    <a:lumOff val="40000"/>
                  </a:srgbClr>
                </a:solidFill>
                <a:latin typeface="Traditional Arabic" pitchFamily="18" charset="-78"/>
                <a:ea typeface="Calibri" pitchFamily="34" charset="0"/>
                <a:cs typeface="Traditional Arabic" pitchFamily="18" charset="-78"/>
              </a:rPr>
              <a:t> -تأثير ثاني الكربون: </a:t>
            </a:r>
            <a:r>
              <a:rPr lang="en-US" sz="2800" b="1" dirty="0">
                <a:solidFill>
                  <a:srgbClr val="1F497D">
                    <a:lumMod val="60000"/>
                    <a:lumOff val="40000"/>
                  </a:srgbClr>
                </a:solidFill>
                <a:latin typeface="Traditional Arabic" pitchFamily="18" charset="-78"/>
                <a:ea typeface="Calibri" pitchFamily="34" charset="0"/>
                <a:cs typeface="Traditional Arabic" pitchFamily="18" charset="-78"/>
              </a:rPr>
              <a:t>Co</a:t>
            </a:r>
            <a:r>
              <a:rPr lang="en-US" sz="2800" b="1" baseline="-30000" dirty="0">
                <a:solidFill>
                  <a:srgbClr val="1F497D">
                    <a:lumMod val="60000"/>
                    <a:lumOff val="40000"/>
                  </a:srgbClr>
                </a:solidFill>
                <a:latin typeface="Traditional Arabic" pitchFamily="18" charset="-78"/>
                <a:ea typeface="Calibri" pitchFamily="34" charset="0"/>
                <a:cs typeface="Traditional Arabic" pitchFamily="18" charset="-78"/>
              </a:rPr>
              <a:t>2</a:t>
            </a:r>
            <a:endParaRPr lang="en-US" sz="2800" dirty="0">
              <a:solidFill>
                <a:srgbClr val="1F497D">
                  <a:lumMod val="60000"/>
                  <a:lumOff val="40000"/>
                </a:srgbClr>
              </a:solidFill>
              <a:latin typeface="Traditional Arabic" pitchFamily="18" charset="-78"/>
              <a:ea typeface="Calibri" pitchFamily="34" charset="0"/>
              <a:cs typeface="Traditional Arabic" pitchFamily="18" charset="-78"/>
            </a:endParaRPr>
          </a:p>
          <a:p>
            <a:pPr algn="just" rtl="1">
              <a:lnSpc>
                <a:spcPct val="200000"/>
              </a:lnSpc>
            </a:pPr>
            <a:r>
              <a:rPr lang="ar-DZ" sz="2800" dirty="0">
                <a:solidFill>
                  <a:prstClr val="black"/>
                </a:solidFill>
                <a:latin typeface="Traditional Arabic" pitchFamily="18" charset="-78"/>
                <a:cs typeface="Traditional Arabic" pitchFamily="18" charset="-78"/>
              </a:rPr>
              <a:t>ومن الآثار السلبية لغاز ثاني أكسيد الكربون على المنشآت الأثرية والمباني التاريخية، تكوّن </a:t>
            </a:r>
            <a:r>
              <a:rPr lang="ar-DZ" sz="2800" dirty="0" err="1">
                <a:solidFill>
                  <a:prstClr val="black"/>
                </a:solidFill>
                <a:latin typeface="Traditional Arabic" pitchFamily="18" charset="-78"/>
                <a:cs typeface="Traditional Arabic" pitchFamily="18" charset="-78"/>
              </a:rPr>
              <a:t>ذرات</a:t>
            </a:r>
            <a:r>
              <a:rPr lang="ar-DZ" sz="2800" dirty="0">
                <a:solidFill>
                  <a:prstClr val="black"/>
                </a:solidFill>
                <a:latin typeface="Traditional Arabic" pitchFamily="18" charset="-78"/>
                <a:cs typeface="Traditional Arabic" pitchFamily="18" charset="-78"/>
              </a:rPr>
              <a:t> حمضية كربونية خاصة في المناطق الرطبة</a:t>
            </a:r>
            <a:r>
              <a:rPr lang="fr-FR" sz="2800" dirty="0">
                <a:solidFill>
                  <a:prstClr val="black"/>
                </a:solidFill>
                <a:latin typeface="Traditional Arabic" pitchFamily="18" charset="-78"/>
                <a:cs typeface="Traditional Arabic" pitchFamily="18" charset="-78"/>
              </a:rPr>
              <a:t>  </a:t>
            </a:r>
            <a:r>
              <a:rPr lang="ar-DZ" sz="2800" dirty="0">
                <a:solidFill>
                  <a:prstClr val="black"/>
                </a:solidFill>
                <a:latin typeface="Traditional Arabic" pitchFamily="18" charset="-78"/>
                <a:cs typeface="Traditional Arabic" pitchFamily="18" charset="-78"/>
              </a:rPr>
              <a:t>،إذ يسبب تفاعل </a:t>
            </a:r>
            <a:r>
              <a:rPr lang="ar-DZ" sz="2800" dirty="0" err="1">
                <a:solidFill>
                  <a:prstClr val="black"/>
                </a:solidFill>
                <a:latin typeface="Traditional Arabic" pitchFamily="18" charset="-78"/>
                <a:cs typeface="Traditional Arabic" pitchFamily="18" charset="-78"/>
              </a:rPr>
              <a:t>الذرات</a:t>
            </a:r>
            <a:r>
              <a:rPr lang="ar-DZ" sz="2800" dirty="0">
                <a:solidFill>
                  <a:prstClr val="black"/>
                </a:solidFill>
                <a:latin typeface="Traditional Arabic" pitchFamily="18" charset="-78"/>
                <a:cs typeface="Traditional Arabic" pitchFamily="18" charset="-78"/>
              </a:rPr>
              <a:t> الحمضية مع الحجر الجيري إلى تكوين كربونات الكالسيوم، التي تتفتت بسهولة في صورة طبقات أو مسحوق، فينجم عنه نقص في قوّة التحمل الميكانيكية للكتل الحجرية، أمّا بالنسبة للمعادن فيؤدي ارتفاع تركيز غاز ثاني أكسيد الكربون مع توفر الرطوبة أو المحاليل المحلية إلى سرعة صدأ المعادن.</a:t>
            </a:r>
            <a:endParaRPr lang="fr-FR" sz="2800" dirty="0">
              <a:solidFill>
                <a:prstClr val="black"/>
              </a:solidFill>
              <a:latin typeface="Traditional Arabic" pitchFamily="18" charset="-78"/>
              <a:cs typeface="Traditional Arabic" pitchFamily="18"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2024034" y="642918"/>
            <a:ext cx="800105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rtl="1" fontAlgn="base">
              <a:lnSpc>
                <a:spcPct val="200000"/>
              </a:lnSpc>
              <a:spcBef>
                <a:spcPct val="0"/>
              </a:spcBef>
              <a:spcAft>
                <a:spcPct val="0"/>
              </a:spcAft>
            </a:pPr>
            <a:r>
              <a:rPr lang="ar-DZ" sz="3200" b="1" dirty="0">
                <a:solidFill>
                  <a:srgbClr val="1F497D">
                    <a:lumMod val="60000"/>
                    <a:lumOff val="40000"/>
                  </a:srgbClr>
                </a:solidFill>
                <a:latin typeface="Traditional Arabic" pitchFamily="18" charset="-78"/>
                <a:ea typeface="Calibri" pitchFamily="34" charset="0"/>
                <a:cs typeface="Traditional Arabic" pitchFamily="18" charset="-78"/>
              </a:rPr>
              <a:t>تأثير غاز </a:t>
            </a:r>
            <a:r>
              <a:rPr lang="ar-DZ" sz="3200" b="1" dirty="0" err="1">
                <a:solidFill>
                  <a:srgbClr val="1F497D">
                    <a:lumMod val="60000"/>
                    <a:lumOff val="40000"/>
                  </a:srgbClr>
                </a:solidFill>
                <a:latin typeface="Traditional Arabic" pitchFamily="18" charset="-78"/>
                <a:ea typeface="Calibri" pitchFamily="34" charset="0"/>
                <a:cs typeface="Traditional Arabic" pitchFamily="18" charset="-78"/>
              </a:rPr>
              <a:t>كبريتيد</a:t>
            </a:r>
            <a:r>
              <a:rPr lang="ar-DZ" sz="3200" b="1" dirty="0">
                <a:solidFill>
                  <a:srgbClr val="1F497D">
                    <a:lumMod val="60000"/>
                    <a:lumOff val="40000"/>
                  </a:srgbClr>
                </a:solidFill>
                <a:latin typeface="Traditional Arabic" pitchFamily="18" charset="-78"/>
                <a:ea typeface="Calibri" pitchFamily="34" charset="0"/>
                <a:cs typeface="Traditional Arabic" pitchFamily="18" charset="-78"/>
              </a:rPr>
              <a:t> الهيدروجين: </a:t>
            </a:r>
            <a:r>
              <a:rPr lang="en-US" sz="3200" b="1" dirty="0">
                <a:solidFill>
                  <a:srgbClr val="1F497D">
                    <a:lumMod val="60000"/>
                    <a:lumOff val="40000"/>
                  </a:srgbClr>
                </a:solidFill>
                <a:latin typeface="Traditional Arabic" pitchFamily="18" charset="-78"/>
                <a:ea typeface="Calibri" pitchFamily="34" charset="0"/>
                <a:cs typeface="Traditional Arabic" pitchFamily="18" charset="-78"/>
              </a:rPr>
              <a:t>H</a:t>
            </a:r>
            <a:r>
              <a:rPr lang="en-US" sz="3200" b="1" baseline="-30000" dirty="0">
                <a:solidFill>
                  <a:srgbClr val="1F497D">
                    <a:lumMod val="60000"/>
                    <a:lumOff val="40000"/>
                  </a:srgbClr>
                </a:solidFill>
                <a:latin typeface="Traditional Arabic" pitchFamily="18" charset="-78"/>
                <a:ea typeface="Calibri" pitchFamily="34" charset="0"/>
                <a:cs typeface="Traditional Arabic" pitchFamily="18" charset="-78"/>
              </a:rPr>
              <a:t>2</a:t>
            </a:r>
            <a:r>
              <a:rPr lang="en-US" sz="3200" b="1" dirty="0">
                <a:solidFill>
                  <a:srgbClr val="1F497D">
                    <a:lumMod val="60000"/>
                    <a:lumOff val="40000"/>
                  </a:srgbClr>
                </a:solidFill>
                <a:latin typeface="Traditional Arabic" pitchFamily="18" charset="-78"/>
                <a:ea typeface="Calibri" pitchFamily="34" charset="0"/>
                <a:cs typeface="Traditional Arabic" pitchFamily="18" charset="-78"/>
              </a:rPr>
              <a:t>s</a:t>
            </a:r>
            <a:endParaRPr lang="en-US" sz="32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49263" algn="just" rtl="1" eaLnBrk="0" fontAlgn="base" hangingPunct="0">
              <a:lnSpc>
                <a:spcPct val="200000"/>
              </a:lnSpc>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يؤثر غاز </a:t>
            </a:r>
            <a:r>
              <a:rPr lang="fr-FR" sz="3200" dirty="0">
                <a:solidFill>
                  <a:prstClr val="black"/>
                </a:solidFill>
                <a:latin typeface="Traditional Arabic" pitchFamily="18" charset="-78"/>
                <a:ea typeface="Calibri" pitchFamily="34" charset="0"/>
                <a:cs typeface="Traditional Arabic" pitchFamily="18" charset="-78"/>
              </a:rPr>
              <a:t> </a:t>
            </a:r>
            <a:r>
              <a:rPr lang="en-US" sz="3200" dirty="0">
                <a:solidFill>
                  <a:prstClr val="black"/>
                </a:solidFill>
                <a:latin typeface="Traditional Arabic" pitchFamily="18" charset="-78"/>
                <a:ea typeface="Calibri" pitchFamily="34" charset="0"/>
                <a:cs typeface="Traditional Arabic" pitchFamily="18" charset="-78"/>
              </a:rPr>
              <a:t>H</a:t>
            </a:r>
            <a:r>
              <a:rPr lang="en-US" sz="3200" baseline="-30000" dirty="0">
                <a:solidFill>
                  <a:prstClr val="black"/>
                </a:solidFill>
                <a:latin typeface="Traditional Arabic" pitchFamily="18" charset="-78"/>
                <a:ea typeface="Calibri" pitchFamily="34" charset="0"/>
                <a:cs typeface="Traditional Arabic" pitchFamily="18" charset="-78"/>
              </a:rPr>
              <a:t>2</a:t>
            </a:r>
            <a:r>
              <a:rPr lang="en-US" sz="3200" dirty="0">
                <a:solidFill>
                  <a:prstClr val="black"/>
                </a:solidFill>
                <a:latin typeface="Traditional Arabic" pitchFamily="18" charset="-78"/>
                <a:ea typeface="Calibri" pitchFamily="34" charset="0"/>
                <a:cs typeface="Traditional Arabic" pitchFamily="18" charset="-78"/>
              </a:rPr>
              <a:t>s</a:t>
            </a:r>
            <a:r>
              <a:rPr lang="ar-DZ" sz="3200" dirty="0">
                <a:solidFill>
                  <a:prstClr val="black"/>
                </a:solidFill>
                <a:latin typeface="Traditional Arabic" pitchFamily="18" charset="-78"/>
                <a:ea typeface="Calibri" pitchFamily="34" charset="0"/>
                <a:cs typeface="Traditional Arabic" pitchFamily="18" charset="-78"/>
              </a:rPr>
              <a:t> على الألوان والدهانات خاصة تلك التي يدخل في تركيبها عنصر الرصاص</a:t>
            </a:r>
            <a:r>
              <a:rPr lang="fr-FR" sz="3200" dirty="0">
                <a:solidFill>
                  <a:prstClr val="black"/>
                </a:solidFill>
                <a:latin typeface="Traditional Arabic" pitchFamily="18" charset="-78"/>
                <a:ea typeface="Calibri" pitchFamily="34" charset="0"/>
                <a:cs typeface="Traditional Arabic" pitchFamily="18" charset="-78"/>
              </a:rPr>
              <a:t> </a:t>
            </a:r>
            <a:r>
              <a:rPr lang="en-US" sz="3200" dirty="0" err="1">
                <a:solidFill>
                  <a:prstClr val="black"/>
                </a:solidFill>
                <a:latin typeface="Traditional Arabic" pitchFamily="18" charset="-78"/>
                <a:ea typeface="Calibri" pitchFamily="34" charset="0"/>
                <a:cs typeface="Traditional Arabic" pitchFamily="18" charset="-78"/>
              </a:rPr>
              <a:t>Pb</a:t>
            </a:r>
            <a:r>
              <a:rPr lang="ar-DZ" sz="3200" dirty="0">
                <a:solidFill>
                  <a:prstClr val="black"/>
                </a:solidFill>
                <a:latin typeface="Traditional Arabic" pitchFamily="18" charset="-78"/>
                <a:ea typeface="Calibri" pitchFamily="34" charset="0"/>
                <a:cs typeface="Traditional Arabic" pitchFamily="18" charset="-78"/>
              </a:rPr>
              <a:t> مسببا اسودادها، كما أنّه يسبب قصرا وشحوب بالألوان بصفة عامة.</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1952596" y="571480"/>
            <a:ext cx="821537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r" rtl="1" fontAlgn="base">
              <a:lnSpc>
                <a:spcPct val="200000"/>
              </a:lnSpc>
              <a:spcBef>
                <a:spcPct val="0"/>
              </a:spcBef>
              <a:spcAft>
                <a:spcPct val="0"/>
              </a:spcAft>
            </a:pPr>
            <a:r>
              <a:rPr lang="ar-DZ" sz="2800" b="1" dirty="0">
                <a:solidFill>
                  <a:srgbClr val="1F497D">
                    <a:lumMod val="60000"/>
                    <a:lumOff val="40000"/>
                  </a:srgbClr>
                </a:solidFill>
                <a:latin typeface="Traditional Arabic" pitchFamily="18" charset="-78"/>
                <a:ea typeface="Calibri" pitchFamily="34" charset="0"/>
                <a:cs typeface="Traditional Arabic" pitchFamily="18" charset="-78"/>
              </a:rPr>
              <a:t>تأثير أكسيد النيتروجين </a:t>
            </a:r>
            <a:endParaRPr lang="en-US" sz="2800" dirty="0">
              <a:solidFill>
                <a:srgbClr val="1F497D">
                  <a:lumMod val="60000"/>
                  <a:lumOff val="40000"/>
                </a:srgbClr>
              </a:solidFill>
              <a:latin typeface="Traditional Arabic" pitchFamily="18" charset="-78"/>
              <a:ea typeface="Calibri" pitchFamily="34" charset="0"/>
              <a:cs typeface="Traditional Arabic" pitchFamily="18" charset="-78"/>
            </a:endParaRPr>
          </a:p>
          <a:p>
            <a:pPr indent="449263" algn="r" rtl="1" eaLnBrk="0" fontAlgn="base" hangingPunct="0">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 يتأكسد أكسيد النيتروجين ليكوّن ثاني أكسيد النتروجين</a:t>
            </a:r>
            <a:r>
              <a:rPr lang="fr-FR" sz="2800" dirty="0">
                <a:solidFill>
                  <a:prstClr val="black"/>
                </a:solidFill>
                <a:latin typeface="Traditional Arabic" pitchFamily="18" charset="-78"/>
                <a:ea typeface="Calibri" pitchFamily="34" charset="0"/>
                <a:cs typeface="Traditional Arabic" pitchFamily="18" charset="-78"/>
              </a:rPr>
              <a:t> "</a:t>
            </a:r>
            <a:r>
              <a:rPr lang="en-US" sz="2800" dirty="0">
                <a:solidFill>
                  <a:prstClr val="black"/>
                </a:solidFill>
                <a:latin typeface="Traditional Arabic" pitchFamily="18" charset="-78"/>
                <a:ea typeface="Calibri" pitchFamily="34" charset="0"/>
                <a:cs typeface="Traditional Arabic" pitchFamily="18" charset="-78"/>
              </a:rPr>
              <a:t>No</a:t>
            </a:r>
            <a:r>
              <a:rPr lang="en-US" sz="2800" baseline="-30000" dirty="0">
                <a:solidFill>
                  <a:prstClr val="black"/>
                </a:solidFill>
                <a:latin typeface="Traditional Arabic" pitchFamily="18" charset="-78"/>
                <a:ea typeface="Calibri" pitchFamily="34" charset="0"/>
                <a:cs typeface="Traditional Arabic" pitchFamily="18" charset="-78"/>
              </a:rPr>
              <a:t>2</a:t>
            </a:r>
            <a:r>
              <a:rPr lang="ar-DZ" sz="2800" dirty="0">
                <a:solidFill>
                  <a:prstClr val="black"/>
                </a:solidFill>
                <a:latin typeface="Traditional Arabic" pitchFamily="18" charset="-78"/>
                <a:ea typeface="Calibri" pitchFamily="34" charset="0"/>
                <a:cs typeface="Traditional Arabic" pitchFamily="18" charset="-78"/>
              </a:rPr>
              <a:t>"، الذي يتفاعل مع </a:t>
            </a:r>
            <a:r>
              <a:rPr lang="ar-DZ" sz="2800" dirty="0" err="1">
                <a:solidFill>
                  <a:prstClr val="black"/>
                </a:solidFill>
                <a:latin typeface="Traditional Arabic" pitchFamily="18" charset="-78"/>
                <a:ea typeface="Calibri" pitchFamily="34" charset="0"/>
                <a:cs typeface="Traditional Arabic" pitchFamily="18" charset="-78"/>
              </a:rPr>
              <a:t>الهيدروكروبونات</a:t>
            </a:r>
            <a:r>
              <a:rPr lang="ar-DZ" sz="2800" dirty="0">
                <a:solidFill>
                  <a:prstClr val="black"/>
                </a:solidFill>
                <a:latin typeface="Traditional Arabic" pitchFamily="18" charset="-78"/>
                <a:ea typeface="Calibri" pitchFamily="34" charset="0"/>
                <a:cs typeface="Traditional Arabic" pitchFamily="18" charset="-78"/>
              </a:rPr>
              <a:t> مكوّنا ضبابا، كما يتفاعل ثاني أكسيد النيتروجين مع الماء ليكون حمض </a:t>
            </a:r>
            <a:r>
              <a:rPr lang="ar-DZ" sz="2800" dirty="0" err="1">
                <a:solidFill>
                  <a:prstClr val="black"/>
                </a:solidFill>
                <a:latin typeface="Traditional Arabic" pitchFamily="18" charset="-78"/>
                <a:ea typeface="Calibri" pitchFamily="34" charset="0"/>
                <a:cs typeface="Traditional Arabic" pitchFamily="18" charset="-78"/>
              </a:rPr>
              <a:t>النيتريك</a:t>
            </a:r>
            <a:r>
              <a:rPr lang="ar-DZ" sz="2800" dirty="0">
                <a:solidFill>
                  <a:prstClr val="black"/>
                </a:solidFill>
                <a:latin typeface="Traditional Arabic" pitchFamily="18" charset="-78"/>
                <a:ea typeface="Calibri" pitchFamily="34" charset="0"/>
                <a:cs typeface="Traditional Arabic" pitchFamily="18" charset="-78"/>
              </a:rPr>
              <a:t>، الذي يعتبر مكوّن رئيسي في المطر الحمضي.</a:t>
            </a:r>
            <a:r>
              <a:rPr lang="fr-FR" sz="1050" dirty="0">
                <a:solidFill>
                  <a:prstClr val="black"/>
                </a:solidFill>
                <a:latin typeface="Arial" pitchFamily="34" charset="0"/>
                <a:cs typeface="Arial" pitchFamily="34" charset="0"/>
              </a:rPr>
              <a:t> </a:t>
            </a:r>
            <a:r>
              <a:rPr lang="ar-DZ"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p:txBody>
      </p:sp>
      <p:sp>
        <p:nvSpPr>
          <p:cNvPr id="147458" name="Rectangle 2"/>
          <p:cNvSpPr>
            <a:spLocks noChangeArrowheads="1"/>
          </p:cNvSpPr>
          <p:nvPr/>
        </p:nvSpPr>
        <p:spPr bwMode="auto">
          <a:xfrm>
            <a:off x="2024034" y="4000504"/>
            <a:ext cx="8358246"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lnSpc>
                <a:spcPct val="200000"/>
              </a:lnSpc>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 يتسبب حامض </a:t>
            </a:r>
            <a:r>
              <a:rPr lang="ar-DZ" sz="2800" dirty="0" err="1">
                <a:solidFill>
                  <a:prstClr val="black"/>
                </a:solidFill>
                <a:latin typeface="Traditional Arabic" pitchFamily="18" charset="-78"/>
                <a:ea typeface="Calibri" pitchFamily="34" charset="0"/>
                <a:cs typeface="Traditional Arabic" pitchFamily="18" charset="-78"/>
              </a:rPr>
              <a:t>النيتريك</a:t>
            </a:r>
            <a:r>
              <a:rPr lang="ar-DZ" sz="2800" dirty="0">
                <a:solidFill>
                  <a:prstClr val="black"/>
                </a:solidFill>
                <a:latin typeface="Traditional Arabic" pitchFamily="18" charset="-78"/>
                <a:ea typeface="Calibri" pitchFamily="34" charset="0"/>
                <a:cs typeface="Traditional Arabic" pitchFamily="18" charset="-78"/>
              </a:rPr>
              <a:t> في تآكل واجهات الكثير من المباني التاريخية والعامة، ولاسيما في الدول الصناعية، بسب تفاعله مع كربونات الكالسيوم التي يحوّلها إلى </a:t>
            </a:r>
            <a:r>
              <a:rPr lang="ar-DZ" sz="2800" dirty="0" err="1">
                <a:solidFill>
                  <a:prstClr val="black"/>
                </a:solidFill>
                <a:latin typeface="Traditional Arabic" pitchFamily="18" charset="-78"/>
                <a:ea typeface="Calibri" pitchFamily="34" charset="0"/>
                <a:cs typeface="Traditional Arabic" pitchFamily="18" charset="-78"/>
              </a:rPr>
              <a:t>نيترات</a:t>
            </a:r>
            <a:r>
              <a:rPr lang="ar-DZ" sz="2800" dirty="0">
                <a:solidFill>
                  <a:prstClr val="black"/>
                </a:solidFill>
                <a:latin typeface="Traditional Arabic" pitchFamily="18" charset="-78"/>
                <a:ea typeface="Calibri" pitchFamily="34" charset="0"/>
                <a:cs typeface="Traditional Arabic" pitchFamily="18" charset="-78"/>
              </a:rPr>
              <a:t> كالسيوم</a:t>
            </a:r>
            <a:r>
              <a:rPr lang="ar-DZ" sz="1050" dirty="0">
                <a:solidFill>
                  <a:prstClr val="black"/>
                </a:solidFill>
                <a:latin typeface="Arial" pitchFamily="34" charset="0"/>
                <a:ea typeface="Calibri" pitchFamily="34" charset="0"/>
                <a:cs typeface="Arial" pitchFamily="34" charset="0"/>
              </a:rPr>
              <a:t>.</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28954" y="1136940"/>
            <a:ext cx="10339754" cy="2726730"/>
          </a:xfrm>
          <a:prstGeom prst="rect">
            <a:avLst/>
          </a:prstGeom>
          <a:noFill/>
          <a:ln w="9525">
            <a:noFill/>
            <a:miter lim="800000"/>
            <a:headEnd/>
            <a:tailEnd/>
          </a:ln>
          <a:effectLst/>
        </p:spPr>
      </p:pic>
      <p:sp>
        <p:nvSpPr>
          <p:cNvPr id="4" name="Rectangle 3"/>
          <p:cNvSpPr/>
          <p:nvPr/>
        </p:nvSpPr>
        <p:spPr>
          <a:xfrm>
            <a:off x="731520" y="3877735"/>
            <a:ext cx="10339754" cy="1938992"/>
          </a:xfrm>
          <a:prstGeom prst="rect">
            <a:avLst/>
          </a:prstGeom>
        </p:spPr>
        <p:txBody>
          <a:bodyPr wrap="square">
            <a:spAutoFit/>
          </a:bodyPr>
          <a:lstStyle/>
          <a:p>
            <a:pPr algn="just" rtl="1"/>
            <a:br>
              <a:rPr lang="ar-DZ" sz="2000" b="1" dirty="0">
                <a:latin typeface="Calibri"/>
                <a:cs typeface="Arial" panose="020B0604020202020204" pitchFamily="34" charset="0"/>
              </a:rPr>
            </a:br>
            <a:r>
              <a:rPr lang="ar-DZ" sz="2000" b="1" dirty="0">
                <a:latin typeface="Calibri"/>
                <a:cs typeface="Arial" panose="020B0604020202020204" pitchFamily="34" charset="0"/>
              </a:rPr>
              <a:t>الميزة الأساسية للصخور </a:t>
            </a:r>
            <a:r>
              <a:rPr lang="ar-DZ" sz="2000" b="1" dirty="0" err="1">
                <a:latin typeface="Calibri"/>
                <a:cs typeface="Arial" panose="020B0604020202020204" pitchFamily="34" charset="0"/>
              </a:rPr>
              <a:t>الأستحالية</a:t>
            </a:r>
            <a:r>
              <a:rPr lang="ar-DZ" sz="2000" b="1" dirty="0">
                <a:latin typeface="Calibri"/>
                <a:cs typeface="Arial" panose="020B0604020202020204" pitchFamily="34" charset="0"/>
              </a:rPr>
              <a:t> هو التحول لذا يطلق عليها أحيانا اسم الصخور المتحولة. فعندما تتعرض الصخور النارية والرسوبية لأنواع معينة من الضغط والحرارة فإنها تتحول مشكلة الصخور </a:t>
            </a:r>
            <a:r>
              <a:rPr lang="ar-DZ" sz="2000" b="1" dirty="0" err="1">
                <a:latin typeface="Calibri"/>
                <a:cs typeface="Arial" panose="020B0604020202020204" pitchFamily="34" charset="0"/>
              </a:rPr>
              <a:t>الاستحالية</a:t>
            </a:r>
            <a:r>
              <a:rPr lang="ar-DZ" sz="2000" b="1" dirty="0">
                <a:latin typeface="Calibri"/>
                <a:cs typeface="Arial" panose="020B0604020202020204" pitchFamily="34" charset="0"/>
              </a:rPr>
              <a:t>. ومكونات هذه الصخور غير ثابتة بسبب التغير الدائم في ظروف الضغط والظروف المناخية على المدى الطويل. من أهم أنواع الصخور </a:t>
            </a:r>
            <a:r>
              <a:rPr lang="ar-DZ" sz="2000" b="1" dirty="0" err="1">
                <a:latin typeface="Calibri"/>
                <a:cs typeface="Arial" panose="020B0604020202020204" pitchFamily="34" charset="0"/>
              </a:rPr>
              <a:t>الاستحالية</a:t>
            </a:r>
            <a:r>
              <a:rPr lang="ar-DZ" sz="2000" b="1" dirty="0">
                <a:latin typeface="Calibri"/>
                <a:cs typeface="Arial" panose="020B0604020202020204" pitchFamily="34" charset="0"/>
              </a:rPr>
              <a:t>: </a:t>
            </a:r>
            <a:r>
              <a:rPr lang="ar-DZ" sz="2000" b="1" dirty="0" err="1">
                <a:latin typeface="Calibri"/>
                <a:cs typeface="Arial" panose="020B0604020202020204" pitchFamily="34" charset="0"/>
              </a:rPr>
              <a:t>الكوارتزيت</a:t>
            </a:r>
            <a:r>
              <a:rPr lang="ar-DZ" sz="2000" b="1" dirty="0">
                <a:latin typeface="Calibri"/>
                <a:cs typeface="Arial" panose="020B0604020202020204" pitchFamily="34" charset="0"/>
              </a:rPr>
              <a:t> والرخام </a:t>
            </a:r>
            <a:r>
              <a:rPr lang="ar-DZ" sz="2000" b="1" dirty="0" err="1">
                <a:latin typeface="Calibri"/>
                <a:cs typeface="Arial" panose="020B0604020202020204" pitchFamily="34" charset="0"/>
              </a:rPr>
              <a:t>والشيست</a:t>
            </a:r>
            <a:r>
              <a:rPr lang="ar-DZ" sz="2000" b="1" dirty="0">
                <a:latin typeface="Calibri"/>
                <a:cs typeface="Arial" panose="020B0604020202020204" pitchFamily="34" charset="0"/>
              </a:rPr>
              <a:t>. </a:t>
            </a:r>
            <a:br>
              <a:rPr lang="ar-DZ" sz="2000" b="1" dirty="0">
                <a:latin typeface="Calibri"/>
                <a:cs typeface="Arial" panose="020B0604020202020204" pitchFamily="34" charset="0"/>
              </a:rPr>
            </a:br>
            <a:endParaRPr lang="fr-FR" sz="2000" b="1" dirty="0">
              <a:latin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1881158" y="571481"/>
            <a:ext cx="84296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150000"/>
              </a:lnSpc>
              <a:spcBef>
                <a:spcPct val="0"/>
              </a:spcBef>
              <a:spcAft>
                <a:spcPct val="0"/>
              </a:spcAft>
            </a:pPr>
            <a:r>
              <a:rPr lang="ar-DZ" sz="2800" b="1" dirty="0">
                <a:solidFill>
                  <a:srgbClr val="1F497D">
                    <a:lumMod val="60000"/>
                    <a:lumOff val="40000"/>
                  </a:srgbClr>
                </a:solidFill>
                <a:latin typeface="Traditional Arabic" pitchFamily="18" charset="-78"/>
                <a:ea typeface="Times New Roman" pitchFamily="18" charset="0"/>
                <a:cs typeface="Traditional Arabic" pitchFamily="18" charset="-78"/>
              </a:rPr>
              <a:t>- تأثير وسائل النقل والمواصلات</a:t>
            </a:r>
            <a:r>
              <a:rPr lang="fr-FR" sz="2800" b="1" dirty="0">
                <a:solidFill>
                  <a:srgbClr val="1F497D">
                    <a:lumMod val="60000"/>
                    <a:lumOff val="40000"/>
                  </a:srgbClr>
                </a:solidFill>
                <a:latin typeface="Traditional Arabic" pitchFamily="18" charset="-78"/>
                <a:ea typeface="Times New Roman" pitchFamily="18" charset="0"/>
                <a:cs typeface="Traditional Arabic" pitchFamily="18" charset="-78"/>
              </a:rPr>
              <a:t>            	</a:t>
            </a:r>
            <a:endParaRPr lang="fr-FR" sz="1050" dirty="0">
              <a:solidFill>
                <a:srgbClr val="1F497D">
                  <a:lumMod val="60000"/>
                  <a:lumOff val="40000"/>
                </a:srgbClr>
              </a:solidFill>
              <a:latin typeface="Arial" pitchFamily="34" charset="0"/>
              <a:cs typeface="Arial" pitchFamily="34" charset="0"/>
            </a:endParaRPr>
          </a:p>
          <a:p>
            <a:pPr indent="450850" algn="r" rtl="1" eaLnBrk="0" fontAlgn="base" hangingPunct="0">
              <a:lnSpc>
                <a:spcPct val="150000"/>
              </a:lnSpc>
              <a:spcBef>
                <a:spcPct val="0"/>
              </a:spcBef>
              <a:spcAft>
                <a:spcPct val="0"/>
              </a:spcAft>
            </a:pPr>
            <a:r>
              <a:rPr lang="ar-DZ" sz="2800" dirty="0">
                <a:solidFill>
                  <a:prstClr val="black"/>
                </a:solidFill>
                <a:latin typeface="Traditional Arabic" pitchFamily="18" charset="-78"/>
                <a:ea typeface="Times New Roman" pitchFamily="18" charset="0"/>
                <a:cs typeface="Traditional Arabic" pitchFamily="18" charset="-78"/>
              </a:rPr>
              <a:t>تختلف أنواع الملوّثات </a:t>
            </a:r>
            <a:r>
              <a:rPr lang="ar-DZ" sz="2800" dirty="0" err="1">
                <a:solidFill>
                  <a:prstClr val="black"/>
                </a:solidFill>
                <a:latin typeface="Traditional Arabic" pitchFamily="18" charset="-78"/>
                <a:ea typeface="Times New Roman" pitchFamily="18" charset="0"/>
                <a:cs typeface="Traditional Arabic" pitchFamily="18" charset="-78"/>
              </a:rPr>
              <a:t>وتراكيزها</a:t>
            </a:r>
            <a:r>
              <a:rPr lang="ar-DZ" sz="2800" dirty="0">
                <a:solidFill>
                  <a:prstClr val="black"/>
                </a:solidFill>
                <a:latin typeface="Traditional Arabic" pitchFamily="18" charset="-78"/>
                <a:ea typeface="Times New Roman" pitchFamily="18" charset="0"/>
                <a:cs typeface="Traditional Arabic" pitchFamily="18" charset="-78"/>
              </a:rPr>
              <a:t> في أهميتها وخطورتها تبعا لاختلاف المنطقة والوقت، ويمكن تقسيم المناطق التي يحدث </a:t>
            </a:r>
            <a:r>
              <a:rPr lang="ar-DZ" sz="2800" dirty="0" err="1">
                <a:solidFill>
                  <a:prstClr val="black"/>
                </a:solidFill>
                <a:latin typeface="Traditional Arabic" pitchFamily="18" charset="-78"/>
                <a:ea typeface="Times New Roman" pitchFamily="18" charset="0"/>
                <a:cs typeface="Traditional Arabic" pitchFamily="18" charset="-78"/>
              </a:rPr>
              <a:t>بها</a:t>
            </a:r>
            <a:r>
              <a:rPr lang="ar-DZ" sz="2800" dirty="0">
                <a:solidFill>
                  <a:prstClr val="black"/>
                </a:solidFill>
                <a:latin typeface="Traditional Arabic" pitchFamily="18" charset="-78"/>
                <a:ea typeface="Times New Roman" pitchFamily="18" charset="0"/>
                <a:cs typeface="Traditional Arabic" pitchFamily="18" charset="-78"/>
              </a:rPr>
              <a:t> مشاكل المرور والتلوّث إلى:</a:t>
            </a:r>
            <a:endParaRPr lang="fr-FR" sz="1050" dirty="0">
              <a:solidFill>
                <a:prstClr val="black"/>
              </a:solidFill>
              <a:latin typeface="Arial" pitchFamily="34" charset="0"/>
              <a:cs typeface="Arial" pitchFamily="34" charset="0"/>
            </a:endParaRPr>
          </a:p>
          <a:p>
            <a:pPr indent="450850" algn="r" rtl="1" eaLnBrk="0" fontAlgn="base" hangingPunct="0">
              <a:lnSpc>
                <a:spcPct val="150000"/>
              </a:lnSpc>
              <a:spcBef>
                <a:spcPct val="0"/>
              </a:spcBef>
              <a:spcAft>
                <a:spcPct val="0"/>
              </a:spcAft>
              <a:buFontTx/>
              <a:buChar char="•"/>
            </a:pPr>
            <a:r>
              <a:rPr lang="ar-DZ" sz="2800" dirty="0" err="1">
                <a:solidFill>
                  <a:prstClr val="black"/>
                </a:solidFill>
                <a:latin typeface="Traditional Arabic" pitchFamily="18" charset="-78"/>
                <a:ea typeface="Times New Roman" pitchFamily="18" charset="0"/>
                <a:cs typeface="Traditional Arabic" pitchFamily="18" charset="-78"/>
              </a:rPr>
              <a:t>الفضاءات</a:t>
            </a:r>
            <a:r>
              <a:rPr lang="ar-DZ" sz="2800" dirty="0">
                <a:solidFill>
                  <a:prstClr val="black"/>
                </a:solidFill>
                <a:latin typeface="Traditional Arabic" pitchFamily="18" charset="-78"/>
                <a:ea typeface="Times New Roman" pitchFamily="18" charset="0"/>
                <a:cs typeface="Traditional Arabic" pitchFamily="18" charset="-78"/>
              </a:rPr>
              <a:t> المحصورة: وهي المناطق المعزولة التي </a:t>
            </a:r>
            <a:r>
              <a:rPr lang="ar-DZ" sz="2800" dirty="0" err="1">
                <a:solidFill>
                  <a:prstClr val="black"/>
                </a:solidFill>
                <a:latin typeface="Traditional Arabic" pitchFamily="18" charset="-78"/>
                <a:ea typeface="Times New Roman" pitchFamily="18" charset="0"/>
                <a:cs typeface="Traditional Arabic" pitchFamily="18" charset="-78"/>
              </a:rPr>
              <a:t>بها</a:t>
            </a:r>
            <a:r>
              <a:rPr lang="ar-DZ" sz="2800" dirty="0">
                <a:solidFill>
                  <a:prstClr val="black"/>
                </a:solidFill>
                <a:latin typeface="Traditional Arabic" pitchFamily="18" charset="-78"/>
                <a:ea typeface="Times New Roman" pitchFamily="18" charset="0"/>
                <a:cs typeface="Traditional Arabic" pitchFamily="18" charset="-78"/>
              </a:rPr>
              <a:t> حواجز تقيد حركة الهواء كما في مستودعات الاستراحة (</a:t>
            </a:r>
            <a:r>
              <a:rPr lang="fr-FR" sz="2800" dirty="0">
                <a:solidFill>
                  <a:prstClr val="black"/>
                </a:solidFill>
                <a:latin typeface="Traditional Arabic" pitchFamily="18" charset="-78"/>
                <a:ea typeface="Times New Roman" pitchFamily="18" charset="0"/>
                <a:cs typeface="Traditional Arabic" pitchFamily="18" charset="-78"/>
              </a:rPr>
              <a:t>Garage</a:t>
            </a:r>
            <a:r>
              <a:rPr lang="ar-DZ" sz="2800" dirty="0">
                <a:solidFill>
                  <a:prstClr val="black"/>
                </a:solidFill>
                <a:latin typeface="Traditional Arabic" pitchFamily="18" charset="-78"/>
                <a:ea typeface="Times New Roman" pitchFamily="18" charset="0"/>
                <a:cs typeface="Traditional Arabic" pitchFamily="18" charset="-78"/>
              </a:rPr>
              <a:t>)، وفي </a:t>
            </a:r>
            <a:r>
              <a:rPr lang="ar-DZ" sz="2800" dirty="0" err="1">
                <a:solidFill>
                  <a:prstClr val="black"/>
                </a:solidFill>
                <a:latin typeface="Traditional Arabic" pitchFamily="18" charset="-78"/>
                <a:ea typeface="Times New Roman" pitchFamily="18" charset="0"/>
                <a:cs typeface="Traditional Arabic" pitchFamily="18" charset="-78"/>
              </a:rPr>
              <a:t>الشوراع</a:t>
            </a:r>
            <a:r>
              <a:rPr lang="ar-DZ" sz="2800" dirty="0">
                <a:solidFill>
                  <a:prstClr val="black"/>
                </a:solidFill>
                <a:latin typeface="Traditional Arabic" pitchFamily="18" charset="-78"/>
                <a:ea typeface="Times New Roman" pitchFamily="18" charset="0"/>
                <a:cs typeface="Traditional Arabic" pitchFamily="18" charset="-78"/>
              </a:rPr>
              <a:t> الضيقة المحاطة ببنايات متصلة.</a:t>
            </a:r>
            <a:endParaRPr lang="fr-FR" sz="1050" dirty="0">
              <a:solidFill>
                <a:prstClr val="black"/>
              </a:solidFill>
              <a:latin typeface="Arial" pitchFamily="34" charset="0"/>
              <a:cs typeface="Arial" pitchFamily="34" charset="0"/>
            </a:endParaRPr>
          </a:p>
          <a:p>
            <a:pPr indent="450850" algn="r" rtl="1" eaLnBrk="0" fontAlgn="base" hangingPunct="0">
              <a:lnSpc>
                <a:spcPct val="150000"/>
              </a:lnSpc>
              <a:spcBef>
                <a:spcPct val="0"/>
              </a:spcBef>
              <a:spcAft>
                <a:spcPct val="0"/>
              </a:spcAft>
              <a:buFontTx/>
              <a:buChar char="•"/>
            </a:pPr>
            <a:r>
              <a:rPr lang="ar-DZ" sz="2800" dirty="0">
                <a:solidFill>
                  <a:prstClr val="black"/>
                </a:solidFill>
                <a:latin typeface="Traditional Arabic" pitchFamily="18" charset="-78"/>
                <a:ea typeface="Times New Roman" pitchFamily="18" charset="0"/>
                <a:cs typeface="Traditional Arabic" pitchFamily="18" charset="-78"/>
              </a:rPr>
              <a:t>المحيط المتاخم أو الموازي لشارع عام كبير أو يقاطعه.</a:t>
            </a:r>
            <a:endParaRPr lang="en-US" sz="2800" dirty="0">
              <a:solidFill>
                <a:prstClr val="black"/>
              </a:solidFill>
              <a:latin typeface="Traditional Arabic" pitchFamily="18" charset="-78"/>
              <a:ea typeface="Times New Roman" pitchFamily="18" charset="0"/>
              <a:cs typeface="Traditional Arabic" pitchFamily="18" charset="-78"/>
            </a:endParaRPr>
          </a:p>
          <a:p>
            <a:pPr indent="450850" algn="r" eaLnBrk="0" fontAlgn="base" hangingPunct="0">
              <a:lnSpc>
                <a:spcPct val="150000"/>
              </a:lnSpc>
              <a:spcBef>
                <a:spcPct val="0"/>
              </a:spcBef>
              <a:spcAft>
                <a:spcPct val="0"/>
              </a:spcAft>
            </a:pPr>
            <a:r>
              <a:rPr lang="ar-DZ" sz="2800" dirty="0">
                <a:solidFill>
                  <a:prstClr val="black"/>
                </a:solidFill>
                <a:latin typeface="Traditional Arabic" pitchFamily="18" charset="-78"/>
                <a:ea typeface="Times New Roman" pitchFamily="18" charset="0"/>
                <a:cs typeface="Traditional Arabic" pitchFamily="18" charset="-78"/>
              </a:rPr>
              <a:t>*التأثير المحلي: ويحدث في حوض الهواء لمنطقة سكنية كبيرة كالعواصم مثلا، والتي تتميز بكتلة هوائية ومناخ خاص </a:t>
            </a:r>
            <a:r>
              <a:rPr lang="ar-DZ" sz="2800" dirty="0" err="1">
                <a:solidFill>
                  <a:prstClr val="black"/>
                </a:solidFill>
                <a:latin typeface="Traditional Arabic" pitchFamily="18" charset="-78"/>
                <a:ea typeface="Times New Roman" pitchFamily="18" charset="0"/>
                <a:cs typeface="Traditional Arabic" pitchFamily="18" charset="-78"/>
              </a:rPr>
              <a:t>بها</a:t>
            </a:r>
            <a:r>
              <a:rPr lang="ar-DZ" sz="2800" dirty="0">
                <a:solidFill>
                  <a:prstClr val="black"/>
                </a:solidFill>
                <a:latin typeface="Traditional Arabic" pitchFamily="18" charset="-78"/>
                <a:ea typeface="Times New Roman" pitchFamily="18" charset="0"/>
                <a:cs typeface="Traditional Arabic" pitchFamily="18" charset="-78"/>
              </a:rPr>
              <a:t>.</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rot="10800000" flipV="1">
            <a:off x="1738282" y="214291"/>
            <a:ext cx="87154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DZ" sz="3200" dirty="0">
                <a:solidFill>
                  <a:prstClr val="black"/>
                </a:solidFill>
                <a:latin typeface="Traditional Arabic" pitchFamily="18" charset="-78"/>
                <a:ea typeface="Times New Roman" pitchFamily="18" charset="0"/>
                <a:cs typeface="Traditional Arabic" pitchFamily="18" charset="-78"/>
              </a:rPr>
              <a:t>-يزداد تركيز الملوّثات في </a:t>
            </a:r>
            <a:r>
              <a:rPr lang="ar-DZ" sz="3200" dirty="0" err="1">
                <a:solidFill>
                  <a:prstClr val="black"/>
                </a:solidFill>
                <a:latin typeface="Traditional Arabic" pitchFamily="18" charset="-78"/>
                <a:ea typeface="Times New Roman" pitchFamily="18" charset="0"/>
                <a:cs typeface="Traditional Arabic" pitchFamily="18" charset="-78"/>
              </a:rPr>
              <a:t>الفضاءات</a:t>
            </a:r>
            <a:r>
              <a:rPr lang="ar-DZ" sz="3200" dirty="0">
                <a:solidFill>
                  <a:prstClr val="black"/>
                </a:solidFill>
                <a:latin typeface="Traditional Arabic" pitchFamily="18" charset="-78"/>
                <a:ea typeface="Times New Roman" pitchFamily="18" charset="0"/>
                <a:cs typeface="Traditional Arabic" pitchFamily="18" charset="-78"/>
              </a:rPr>
              <a:t> المحصورة ويتصف بطول مدة بقاءه، من بين هذه الملوّثات نذكر ثاني أكسيد الكربون</a:t>
            </a:r>
            <a:r>
              <a:rPr lang="fr-FR" sz="3200" dirty="0">
                <a:solidFill>
                  <a:prstClr val="black"/>
                </a:solidFill>
                <a:latin typeface="Traditional Arabic" pitchFamily="18" charset="-78"/>
                <a:ea typeface="Times New Roman" pitchFamily="18" charset="0"/>
                <a:cs typeface="Traditional Arabic" pitchFamily="18" charset="-78"/>
              </a:rPr>
              <a:t> </a:t>
            </a:r>
            <a:r>
              <a:rPr lang="en-US" sz="3200" dirty="0">
                <a:solidFill>
                  <a:prstClr val="black"/>
                </a:solidFill>
                <a:latin typeface="Traditional Arabic" pitchFamily="18" charset="-78"/>
                <a:ea typeface="Times New Roman" pitchFamily="18" charset="0"/>
                <a:cs typeface="Traditional Arabic" pitchFamily="18" charset="-78"/>
              </a:rPr>
              <a:t>Co2</a:t>
            </a:r>
            <a:r>
              <a:rPr lang="ar-DZ" sz="3200" dirty="0">
                <a:solidFill>
                  <a:prstClr val="black"/>
                </a:solidFill>
                <a:latin typeface="Traditional Arabic" pitchFamily="18" charset="-78"/>
                <a:ea typeface="Times New Roman" pitchFamily="18" charset="0"/>
                <a:cs typeface="Traditional Arabic" pitchFamily="18" charset="-78"/>
              </a:rPr>
              <a:t>، </a:t>
            </a:r>
            <a:r>
              <a:rPr lang="ar-DZ" sz="3200" dirty="0" err="1">
                <a:solidFill>
                  <a:prstClr val="black"/>
                </a:solidFill>
                <a:latin typeface="Traditional Arabic" pitchFamily="18" charset="-78"/>
                <a:ea typeface="Times New Roman" pitchFamily="18" charset="0"/>
                <a:cs typeface="Traditional Arabic" pitchFamily="18" charset="-78"/>
              </a:rPr>
              <a:t>والهيدروكربونات</a:t>
            </a:r>
            <a:r>
              <a:rPr lang="ar-DZ" sz="3200" dirty="0">
                <a:solidFill>
                  <a:prstClr val="black"/>
                </a:solidFill>
                <a:latin typeface="Traditional Arabic" pitchFamily="18" charset="-78"/>
                <a:ea typeface="Times New Roman" pitchFamily="18" charset="0"/>
                <a:cs typeface="Traditional Arabic" pitchFamily="18" charset="-78"/>
              </a:rPr>
              <a:t> غير المحترقة، والضباب (جميع الدقائق المعلقة في الهواء كالغبار وحبوب اللقاح، والدقائق المعدنية والعضوية...).</a:t>
            </a:r>
          </a:p>
          <a:p>
            <a:pPr algn="just" rtl="1" fontAlgn="base">
              <a:spcBef>
                <a:spcPct val="0"/>
              </a:spcBef>
              <a:spcAft>
                <a:spcPct val="0"/>
              </a:spcAft>
            </a:pPr>
            <a:endParaRPr lang="ar-DZ" sz="3200" dirty="0">
              <a:solidFill>
                <a:prstClr val="black"/>
              </a:solidFill>
              <a:latin typeface="Traditional Arabic" pitchFamily="18" charset="-78"/>
              <a:ea typeface="Times New Roman" pitchFamily="18" charset="0"/>
              <a:cs typeface="Traditional Arabic" pitchFamily="18" charset="-78"/>
            </a:endParaRPr>
          </a:p>
          <a:p>
            <a:pPr algn="just" rtl="1" fontAlgn="base">
              <a:spcBef>
                <a:spcPct val="0"/>
              </a:spcBef>
              <a:spcAft>
                <a:spcPct val="0"/>
              </a:spcAft>
            </a:pPr>
            <a:r>
              <a:rPr lang="ar-DZ" sz="3200" dirty="0">
                <a:solidFill>
                  <a:prstClr val="black"/>
                </a:solidFill>
                <a:latin typeface="Traditional Arabic" pitchFamily="18" charset="-78"/>
                <a:ea typeface="Times New Roman" pitchFamily="18" charset="0"/>
                <a:cs typeface="Traditional Arabic" pitchFamily="18" charset="-78"/>
              </a:rPr>
              <a:t> -كما تحدث مشكلة التلوّث في </a:t>
            </a:r>
            <a:r>
              <a:rPr lang="ar-DZ" sz="3200" dirty="0" err="1">
                <a:solidFill>
                  <a:prstClr val="black"/>
                </a:solidFill>
                <a:latin typeface="Traditional Arabic" pitchFamily="18" charset="-78"/>
                <a:ea typeface="Times New Roman" pitchFamily="18" charset="0"/>
                <a:cs typeface="Traditional Arabic" pitchFamily="18" charset="-78"/>
              </a:rPr>
              <a:t>فضاءات</a:t>
            </a:r>
            <a:r>
              <a:rPr lang="ar-DZ" sz="3200" dirty="0">
                <a:solidFill>
                  <a:prstClr val="black"/>
                </a:solidFill>
                <a:latin typeface="Traditional Arabic" pitchFamily="18" charset="-78"/>
                <a:ea typeface="Times New Roman" pitchFamily="18" charset="0"/>
                <a:cs typeface="Traditional Arabic" pitchFamily="18" charset="-78"/>
              </a:rPr>
              <a:t> الطرق والشوارع الواسعة بسبب هذه الغازات المذكورة بالإضافة إلى </a:t>
            </a:r>
            <a:r>
              <a:rPr lang="ar-DZ" sz="3200" dirty="0" err="1">
                <a:solidFill>
                  <a:prstClr val="black"/>
                </a:solidFill>
                <a:latin typeface="Traditional Arabic" pitchFamily="18" charset="-78"/>
                <a:ea typeface="Times New Roman" pitchFamily="18" charset="0"/>
                <a:cs typeface="Traditional Arabic" pitchFamily="18" charset="-78"/>
              </a:rPr>
              <a:t>أكاسيد</a:t>
            </a:r>
            <a:r>
              <a:rPr lang="ar-DZ" sz="3200" dirty="0">
                <a:solidFill>
                  <a:prstClr val="black"/>
                </a:solidFill>
                <a:latin typeface="Traditional Arabic" pitchFamily="18" charset="-78"/>
                <a:ea typeface="Times New Roman" pitchFamily="18" charset="0"/>
                <a:cs typeface="Traditional Arabic" pitchFamily="18" charset="-78"/>
              </a:rPr>
              <a:t> النيتروجين، ومن ثمّ تبدأ التفاعلات </a:t>
            </a:r>
            <a:r>
              <a:rPr lang="ar-DZ" sz="3200" dirty="0" err="1">
                <a:solidFill>
                  <a:prstClr val="black"/>
                </a:solidFill>
                <a:latin typeface="Traditional Arabic" pitchFamily="18" charset="-78"/>
                <a:ea typeface="Times New Roman" pitchFamily="18" charset="0"/>
                <a:cs typeface="Traditional Arabic" pitchFamily="18" charset="-78"/>
              </a:rPr>
              <a:t>الكيمياوية</a:t>
            </a:r>
            <a:r>
              <a:rPr lang="ar-DZ" sz="3200" dirty="0">
                <a:solidFill>
                  <a:prstClr val="black"/>
                </a:solidFill>
                <a:latin typeface="Traditional Arabic" pitchFamily="18" charset="-78"/>
                <a:ea typeface="Times New Roman" pitchFamily="18" charset="0"/>
                <a:cs typeface="Traditional Arabic" pitchFamily="18" charset="-78"/>
              </a:rPr>
              <a:t> بمعدل سريع نسبيا لتوّلد كميّات كبيرة من مشتقات تلك المركبات </a:t>
            </a:r>
            <a:r>
              <a:rPr lang="ar-DZ" sz="3200" dirty="0" err="1">
                <a:solidFill>
                  <a:prstClr val="black"/>
                </a:solidFill>
                <a:latin typeface="Traditional Arabic" pitchFamily="18" charset="-78"/>
                <a:ea typeface="Times New Roman" pitchFamily="18" charset="0"/>
                <a:cs typeface="Traditional Arabic" pitchFamily="18" charset="-78"/>
              </a:rPr>
              <a:t>الكيمياوية</a:t>
            </a:r>
            <a:r>
              <a:rPr lang="ar-DZ" sz="3200" dirty="0">
                <a:solidFill>
                  <a:prstClr val="black"/>
                </a:solidFill>
                <a:latin typeface="Traditional Arabic" pitchFamily="18" charset="-78"/>
                <a:ea typeface="Times New Roman" pitchFamily="18" charset="0"/>
                <a:cs typeface="Traditional Arabic" pitchFamily="18" charset="-78"/>
              </a:rPr>
              <a:t>، ويستمر انبعاث الملوّثات، وبعدها تعمل تيارات الهواء على نشر ونقل هذه الملوّثات إلى أجواء بعيدة</a:t>
            </a:r>
            <a:r>
              <a:rPr lang="ar-DZ" sz="3200" baseline="30000" dirty="0" bmk="">
                <a:solidFill>
                  <a:prstClr val="black"/>
                </a:solidFill>
                <a:latin typeface="Traditional Arabic" pitchFamily="18" charset="-78"/>
                <a:ea typeface="Times New Roman" pitchFamily="18" charset="0"/>
                <a:cs typeface="Traditional Arabic" pitchFamily="18" charset="-78"/>
              </a:rPr>
              <a:t>. </a:t>
            </a:r>
          </a:p>
          <a:p>
            <a:pPr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2596" y="1571613"/>
            <a:ext cx="8215370" cy="1384995"/>
          </a:xfrm>
          <a:prstGeom prst="rect">
            <a:avLst/>
          </a:prstGeom>
        </p:spPr>
        <p:txBody>
          <a:bodyPr wrap="square">
            <a:spAutoFit/>
          </a:bodyPr>
          <a:lstStyle/>
          <a:p>
            <a:pPr algn="just" rtl="1" fontAlgn="base">
              <a:spcBef>
                <a:spcPct val="0"/>
              </a:spcBef>
              <a:spcAft>
                <a:spcPct val="0"/>
              </a:spcAft>
            </a:pPr>
            <a:r>
              <a:rPr lang="ar-DZ" sz="2800" dirty="0">
                <a:solidFill>
                  <a:prstClr val="black"/>
                </a:solidFill>
                <a:latin typeface="Traditional Arabic" pitchFamily="18" charset="-78"/>
                <a:ea typeface="Times New Roman" pitchFamily="18" charset="0"/>
                <a:cs typeface="Traditional Arabic" pitchFamily="18" charset="-78"/>
              </a:rPr>
              <a:t>-كما ينبعث من وسائل النقل المختلفة أوّل أكسيد الكربون</a:t>
            </a:r>
            <a:r>
              <a:rPr lang="fr-FR" sz="2800" dirty="0">
                <a:solidFill>
                  <a:prstClr val="black"/>
                </a:solidFill>
                <a:latin typeface="Traditional Arabic" pitchFamily="18" charset="-78"/>
                <a:ea typeface="Times New Roman" pitchFamily="18" charset="0"/>
                <a:cs typeface="Traditional Arabic" pitchFamily="18" charset="-78"/>
              </a:rPr>
              <a:t> </a:t>
            </a:r>
            <a:r>
              <a:rPr lang="en-US" sz="2800" dirty="0">
                <a:solidFill>
                  <a:prstClr val="black"/>
                </a:solidFill>
                <a:latin typeface="Traditional Arabic" pitchFamily="18" charset="-78"/>
                <a:ea typeface="Times New Roman" pitchFamily="18" charset="0"/>
                <a:cs typeface="Traditional Arabic" pitchFamily="18" charset="-78"/>
              </a:rPr>
              <a:t>Co،</a:t>
            </a:r>
            <a:r>
              <a:rPr lang="ar-DZ" sz="2800" dirty="0">
                <a:solidFill>
                  <a:prstClr val="black"/>
                </a:solidFill>
                <a:latin typeface="Traditional Arabic" pitchFamily="18" charset="-78"/>
                <a:ea typeface="Times New Roman" pitchFamily="18" charset="0"/>
                <a:cs typeface="Traditional Arabic" pitchFamily="18" charset="-78"/>
              </a:rPr>
              <a:t> الذي يتحوّل في التربة إلى حامض </a:t>
            </a:r>
            <a:r>
              <a:rPr lang="ar-DZ" sz="2800" dirty="0" err="1">
                <a:solidFill>
                  <a:prstClr val="black"/>
                </a:solidFill>
                <a:latin typeface="Traditional Arabic" pitchFamily="18" charset="-78"/>
                <a:ea typeface="Times New Roman" pitchFamily="18" charset="0"/>
                <a:cs typeface="Traditional Arabic" pitchFamily="18" charset="-78"/>
              </a:rPr>
              <a:t>الكربونيك</a:t>
            </a:r>
            <a:r>
              <a:rPr lang="fr-FR" sz="2800" dirty="0">
                <a:solidFill>
                  <a:prstClr val="black"/>
                </a:solidFill>
                <a:latin typeface="Traditional Arabic" pitchFamily="18" charset="-78"/>
                <a:ea typeface="Times New Roman" pitchFamily="18" charset="0"/>
                <a:cs typeface="Traditional Arabic" pitchFamily="18" charset="-78"/>
              </a:rPr>
              <a:t> (</a:t>
            </a:r>
            <a:r>
              <a:rPr lang="en-US" sz="2800" dirty="0">
                <a:solidFill>
                  <a:prstClr val="black"/>
                </a:solidFill>
                <a:latin typeface="Traditional Arabic" pitchFamily="18" charset="-78"/>
                <a:ea typeface="Times New Roman" pitchFamily="18" charset="0"/>
                <a:cs typeface="Traditional Arabic" pitchFamily="18" charset="-78"/>
              </a:rPr>
              <a:t>H</a:t>
            </a:r>
            <a:r>
              <a:rPr lang="en-US" sz="2800" baseline="-30000" dirty="0">
                <a:solidFill>
                  <a:prstClr val="black"/>
                </a:solidFill>
                <a:latin typeface="Traditional Arabic" pitchFamily="18" charset="-78"/>
                <a:ea typeface="Times New Roman" pitchFamily="18" charset="0"/>
                <a:cs typeface="Traditional Arabic" pitchFamily="18" charset="-78"/>
              </a:rPr>
              <a:t>2</a:t>
            </a:r>
            <a:r>
              <a:rPr lang="en-US" sz="2800" dirty="0">
                <a:solidFill>
                  <a:prstClr val="black"/>
                </a:solidFill>
                <a:latin typeface="Traditional Arabic" pitchFamily="18" charset="-78"/>
                <a:ea typeface="Times New Roman" pitchFamily="18" charset="0"/>
                <a:cs typeface="Traditional Arabic" pitchFamily="18" charset="-78"/>
              </a:rPr>
              <a:t>Co</a:t>
            </a:r>
            <a:r>
              <a:rPr lang="en-US" sz="2800" baseline="-30000" dirty="0">
                <a:solidFill>
                  <a:prstClr val="black"/>
                </a:solidFill>
                <a:latin typeface="Traditional Arabic" pitchFamily="18" charset="-78"/>
                <a:ea typeface="Times New Roman" pitchFamily="18" charset="0"/>
                <a:cs typeface="Traditional Arabic" pitchFamily="18" charset="-78"/>
              </a:rPr>
              <a:t>3</a:t>
            </a:r>
            <a:r>
              <a:rPr lang="ar-DZ" sz="2800" dirty="0">
                <a:solidFill>
                  <a:prstClr val="black"/>
                </a:solidFill>
                <a:latin typeface="Traditional Arabic" pitchFamily="18" charset="-78"/>
                <a:ea typeface="Times New Roman" pitchFamily="18" charset="0"/>
                <a:cs typeface="Traditional Arabic" pitchFamily="18" charset="-78"/>
              </a:rPr>
              <a:t>)، </a:t>
            </a:r>
            <a:r>
              <a:rPr lang="ar-DZ" sz="2800" dirty="0" err="1">
                <a:solidFill>
                  <a:prstClr val="black"/>
                </a:solidFill>
                <a:latin typeface="Traditional Arabic" pitchFamily="18" charset="-78"/>
                <a:ea typeface="Times New Roman" pitchFamily="18" charset="0"/>
                <a:cs typeface="Traditional Arabic" pitchFamily="18" charset="-78"/>
              </a:rPr>
              <a:t>وأكاسيد</a:t>
            </a:r>
            <a:r>
              <a:rPr lang="ar-DZ" sz="2800" dirty="0">
                <a:solidFill>
                  <a:prstClr val="black"/>
                </a:solidFill>
                <a:latin typeface="Traditional Arabic" pitchFamily="18" charset="-78"/>
                <a:ea typeface="Times New Roman" pitchFamily="18" charset="0"/>
                <a:cs typeface="Traditional Arabic" pitchFamily="18" charset="-78"/>
              </a:rPr>
              <a:t> الكبريت</a:t>
            </a:r>
            <a:r>
              <a:rPr lang="fr-FR" sz="2800" dirty="0">
                <a:solidFill>
                  <a:prstClr val="black"/>
                </a:solidFill>
                <a:latin typeface="Traditional Arabic" pitchFamily="18" charset="-78"/>
                <a:ea typeface="Times New Roman" pitchFamily="18" charset="0"/>
                <a:cs typeface="Traditional Arabic" pitchFamily="18" charset="-78"/>
              </a:rPr>
              <a:t> (</a:t>
            </a:r>
            <a:r>
              <a:rPr lang="en-US" sz="2800" dirty="0">
                <a:solidFill>
                  <a:prstClr val="black"/>
                </a:solidFill>
                <a:latin typeface="Traditional Arabic" pitchFamily="18" charset="-78"/>
                <a:ea typeface="Times New Roman" pitchFamily="18" charset="0"/>
                <a:cs typeface="Traditional Arabic" pitchFamily="18" charset="-78"/>
              </a:rPr>
              <a:t>Sox</a:t>
            </a:r>
            <a:r>
              <a:rPr lang="ar-DZ" sz="2800" dirty="0">
                <a:solidFill>
                  <a:prstClr val="black"/>
                </a:solidFill>
                <a:latin typeface="Traditional Arabic" pitchFamily="18" charset="-78"/>
                <a:ea typeface="Times New Roman" pitchFamily="18" charset="0"/>
                <a:cs typeface="Traditional Arabic" pitchFamily="18" charset="-78"/>
              </a:rPr>
              <a:t>) التي تكوّن الأمطار الحمضية وعنصر الرصاص.</a:t>
            </a:r>
            <a:endParaRPr lang="fr-FR" sz="2800" dirty="0">
              <a:solidFill>
                <a:prstClr val="black"/>
              </a:solidFill>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sz="3200" b="1" dirty="0">
                <a:solidFill>
                  <a:schemeClr val="tx2">
                    <a:lumMod val="60000"/>
                    <a:lumOff val="40000"/>
                  </a:schemeClr>
                </a:solidFill>
              </a:rPr>
              <a:t> *تأثير النشاطات الصناعية</a:t>
            </a:r>
            <a:endParaRPr lang="fr-FR" sz="3200" dirty="0">
              <a:solidFill>
                <a:schemeClr val="tx2">
                  <a:lumMod val="60000"/>
                  <a:lumOff val="40000"/>
                </a:schemeClr>
              </a:solidFill>
            </a:endParaRPr>
          </a:p>
        </p:txBody>
      </p:sp>
      <p:sp>
        <p:nvSpPr>
          <p:cNvPr id="3" name="Rectangle 2"/>
          <p:cNvSpPr/>
          <p:nvPr/>
        </p:nvSpPr>
        <p:spPr>
          <a:xfrm>
            <a:off x="1809720" y="1571613"/>
            <a:ext cx="8358246" cy="4547079"/>
          </a:xfrm>
          <a:prstGeom prst="rect">
            <a:avLst/>
          </a:prstGeom>
        </p:spPr>
        <p:txBody>
          <a:bodyPr wrap="square">
            <a:spAutoFit/>
          </a:bodyPr>
          <a:lstStyle/>
          <a:p>
            <a:pPr algn="r" rtl="1">
              <a:lnSpc>
                <a:spcPct val="150000"/>
              </a:lnSpc>
            </a:pPr>
            <a:r>
              <a:rPr lang="ar-DZ" sz="2800" dirty="0">
                <a:solidFill>
                  <a:prstClr val="black"/>
                </a:solidFill>
                <a:latin typeface="Calibri"/>
                <a:cs typeface="Arial" panose="020B0604020202020204" pitchFamily="34" charset="0"/>
              </a:rPr>
              <a:t>وتعد الملوّثات الكيميائية أبرز أنواع التلوّث الصادر عن المصانع، هذه الأخيرة تنجم عن الإفراط في استعمال المواد الكيميائية لحد الإخلال بعناصر البيئة ، من خلال تسريب أو تفريغ أو انبعاث المواد بصورتها الصلبة أو السائلة أو الغازية، سواء تم ذلك بصورة </a:t>
            </a:r>
            <a:r>
              <a:rPr lang="ar-DZ" sz="2800" dirty="0" err="1">
                <a:solidFill>
                  <a:prstClr val="black"/>
                </a:solidFill>
                <a:latin typeface="Calibri"/>
                <a:cs typeface="Arial" panose="020B0604020202020204" pitchFamily="34" charset="0"/>
              </a:rPr>
              <a:t>عمدية</a:t>
            </a:r>
            <a:r>
              <a:rPr lang="ar-DZ" sz="2800" dirty="0">
                <a:solidFill>
                  <a:prstClr val="black"/>
                </a:solidFill>
                <a:latin typeface="Calibri"/>
                <a:cs typeface="Arial" panose="020B0604020202020204" pitchFamily="34" charset="0"/>
              </a:rPr>
              <a:t> أو عن طريق الخطأ، مما يؤثر على صحة الإنسان والإضرار بالكائنات الحيّة والهواء. يتوّلد عن الصناعة مجموعة من الغازات الحمضية التي تؤثر على البيئة وما فيها إنسان، ونبات، </a:t>
            </a:r>
            <a:r>
              <a:rPr lang="ar-DZ" sz="2800" dirty="0" err="1">
                <a:solidFill>
                  <a:prstClr val="black"/>
                </a:solidFill>
                <a:latin typeface="Calibri"/>
                <a:cs typeface="Arial" panose="020B0604020202020204" pitchFamily="34" charset="0"/>
              </a:rPr>
              <a:t>ومنشىآت</a:t>
            </a:r>
            <a:r>
              <a:rPr lang="ar-DZ" sz="2800" dirty="0">
                <a:solidFill>
                  <a:prstClr val="black"/>
                </a:solidFill>
                <a:latin typeface="Calibri"/>
                <a:cs typeface="Arial" panose="020B0604020202020204" pitchFamily="34" charset="0"/>
              </a:rPr>
              <a:t> عمرانية.</a:t>
            </a:r>
            <a:endParaRPr lang="fr-FR" sz="2800" dirty="0">
              <a:solidFill>
                <a:prstClr val="black"/>
              </a:solidFill>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1881158" y="428605"/>
            <a:ext cx="835824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150000"/>
              </a:lnSpc>
              <a:spcBef>
                <a:spcPct val="0"/>
              </a:spcBef>
              <a:spcAft>
                <a:spcPct val="0"/>
              </a:spcAft>
            </a:pPr>
            <a:r>
              <a:rPr lang="ar-DZ" sz="3200" b="1" dirty="0">
                <a:solidFill>
                  <a:srgbClr val="1F497D">
                    <a:lumMod val="60000"/>
                    <a:lumOff val="40000"/>
                  </a:srgbClr>
                </a:solidFill>
                <a:latin typeface="Traditional Arabic" pitchFamily="18" charset="-78"/>
                <a:ea typeface="Times New Roman" pitchFamily="18" charset="0"/>
                <a:cs typeface="Traditional Arabic" pitchFamily="18" charset="-78"/>
              </a:rPr>
              <a:t>*تأثير السياحة </a:t>
            </a:r>
            <a:endParaRPr lang="en-US" sz="3200" dirty="0">
              <a:solidFill>
                <a:srgbClr val="1F497D">
                  <a:lumMod val="60000"/>
                  <a:lumOff val="40000"/>
                </a:srgbClr>
              </a:solidFill>
              <a:latin typeface="Traditional Arabic" pitchFamily="18" charset="-78"/>
              <a:ea typeface="Times New Roman" pitchFamily="18" charset="0"/>
              <a:cs typeface="Traditional Arabic" pitchFamily="18" charset="-78"/>
            </a:endParaRPr>
          </a:p>
          <a:p>
            <a:pPr indent="450850" algn="r" rtl="1" eaLnBrk="0" fontAlgn="base" hangingPunct="0">
              <a:lnSpc>
                <a:spcPct val="150000"/>
              </a:lnSpc>
              <a:spcBef>
                <a:spcPct val="0"/>
              </a:spcBef>
              <a:spcAft>
                <a:spcPct val="0"/>
              </a:spcAft>
            </a:pPr>
            <a:r>
              <a:rPr lang="ar-DZ" sz="3200" dirty="0">
                <a:solidFill>
                  <a:prstClr val="black"/>
                </a:solidFill>
                <a:latin typeface="Traditional Arabic" pitchFamily="18" charset="-78"/>
                <a:ea typeface="Times New Roman" pitchFamily="18" charset="0"/>
                <a:cs typeface="Traditional Arabic" pitchFamily="18" charset="-78"/>
              </a:rPr>
              <a:t>إن زيادة الضغط على المواقع السياحية تتسبب في زيادة الفضلات التي تلقى في النظام البيئي، كما أنها تؤدي إلى استهلاك كميّات كبيرة من موارده، وبالتالي يظهر أن الإخلال في التوازن الطبيعي قد ينتج من الزيادة في أعداد السياح، وأنشطتهم، والزيادة في الفضلات المطروحة، والزيادة في استهلاك الموارد، لذا يجب ضبط الحركة السياحية وتنظيمها في مواقع السياحة البيئية حتى لا يحدث مشكلات تخل في التوازن الطبيعي للنظام البيئي في الموقع السياحي</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738282" y="117694"/>
            <a:ext cx="864399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lnSpc>
                <a:spcPct val="200000"/>
              </a:lnSpc>
              <a:spcBef>
                <a:spcPct val="0"/>
              </a:spcBef>
              <a:spcAft>
                <a:spcPct val="0"/>
              </a:spcAft>
            </a:pPr>
            <a:r>
              <a:rPr lang="ar-DZ" sz="2400" b="1" dirty="0">
                <a:solidFill>
                  <a:srgbClr val="1F497D">
                    <a:lumMod val="60000"/>
                    <a:lumOff val="40000"/>
                  </a:srgbClr>
                </a:solidFill>
                <a:latin typeface="Traditional Arabic" pitchFamily="18" charset="-78"/>
                <a:ea typeface="Calibri" pitchFamily="34" charset="0"/>
                <a:cs typeface="Traditional Arabic" pitchFamily="18" charset="-78"/>
              </a:rPr>
              <a:t>*المرض الأسود:</a:t>
            </a:r>
            <a:endParaRPr lang="fr-FR" sz="1000" dirty="0">
              <a:solidFill>
                <a:srgbClr val="1F497D">
                  <a:lumMod val="60000"/>
                  <a:lumOff val="40000"/>
                </a:srgbClr>
              </a:solidFill>
              <a:latin typeface="Arial" pitchFamily="34" charset="0"/>
              <a:cs typeface="Arial" pitchFamily="34" charset="0"/>
            </a:endParaRPr>
          </a:p>
          <a:p>
            <a:pPr indent="449263" algn="r" rtl="1" eaLnBrk="0" fontAlgn="base" hangingPunct="0">
              <a:lnSpc>
                <a:spcPct val="200000"/>
              </a:lnSpc>
              <a:spcBef>
                <a:spcPct val="0"/>
              </a:spcBef>
              <a:spcAft>
                <a:spcPct val="0"/>
              </a:spcAft>
            </a:pPr>
            <a:r>
              <a:rPr lang="ar-DZ" sz="2400" dirty="0">
                <a:solidFill>
                  <a:prstClr val="black"/>
                </a:solidFill>
                <a:latin typeface="Traditional Arabic" pitchFamily="18" charset="-78"/>
                <a:ea typeface="Calibri" pitchFamily="34" charset="0"/>
                <a:cs typeface="Traditional Arabic" pitchFamily="18" charset="-78"/>
              </a:rPr>
              <a:t>تعاني العديد من المعالم الأثرية من ظاهرة اسوداد الواجهات سواء الداخلية أو الخارجية، ما يعرف بالمرض الأسود، وهذا راجع لعدة أسباب أبرزها وجود ملوّثات جوّية في الهواء التي تتفاعل مع   الرطوبة الجوّية ومياه الأمطار وتتحوّل إلى أحماض ، وتحملها الريّاح وتنشر في مساحات واسعة وفي أماكن مختلفة.</a:t>
            </a:r>
            <a:endParaRPr lang="fr-FR" sz="1000" dirty="0">
              <a:solidFill>
                <a:prstClr val="black"/>
              </a:solidFill>
              <a:latin typeface="Arial" pitchFamily="34" charset="0"/>
              <a:cs typeface="Arial" pitchFamily="34" charset="0"/>
            </a:endParaRPr>
          </a:p>
          <a:p>
            <a:pPr indent="449263" algn="r" rtl="1" eaLnBrk="0" fontAlgn="base" hangingPunct="0">
              <a:lnSpc>
                <a:spcPct val="200000"/>
              </a:lnSpc>
              <a:spcBef>
                <a:spcPct val="0"/>
              </a:spcBef>
              <a:spcAft>
                <a:spcPct val="0"/>
              </a:spcAft>
            </a:pPr>
            <a:r>
              <a:rPr lang="ar-DZ" sz="2400" dirty="0">
                <a:solidFill>
                  <a:prstClr val="black"/>
                </a:solidFill>
                <a:latin typeface="Traditional Arabic" pitchFamily="18" charset="-78"/>
                <a:ea typeface="Calibri" pitchFamily="34" charset="0"/>
                <a:cs typeface="Traditional Arabic" pitchFamily="18" charset="-78"/>
              </a:rPr>
              <a:t>كثيرا ما نصادف هذه الظاهر في المناطق التي ترتفع فيها نسبة التلوّث الجوّي، فغالبا ما نلاحظ أجزاء فاتحة وأخرى داكنة على الأسطح، تتكوّن هذه الأخيرة بسبب التصاق الجسيمات المنتشرة في الهواء الجوّي على السطح في ظل وجود </a:t>
            </a:r>
            <a:r>
              <a:rPr lang="ar-DZ" sz="2400" dirty="0" err="1">
                <a:solidFill>
                  <a:prstClr val="black"/>
                </a:solidFill>
                <a:latin typeface="Traditional Arabic" pitchFamily="18" charset="-78"/>
                <a:ea typeface="Calibri" pitchFamily="34" charset="0"/>
                <a:cs typeface="Traditional Arabic" pitchFamily="18" charset="-78"/>
              </a:rPr>
              <a:t>الرطوية</a:t>
            </a:r>
            <a:r>
              <a:rPr lang="ar-DZ" sz="2400" dirty="0">
                <a:solidFill>
                  <a:prstClr val="black"/>
                </a:solidFill>
                <a:latin typeface="Traditional Arabic" pitchFamily="18" charset="-78"/>
                <a:ea typeface="Calibri" pitchFamily="34" charset="0"/>
                <a:cs typeface="Traditional Arabic" pitchFamily="18" charset="-78"/>
              </a:rPr>
              <a:t>، فتشكل طبقات رمادية اللون في البداية ثم تتحول تدريجيا إلى طبقة سوداء اللون.</a:t>
            </a:r>
            <a:endParaRPr lang="en-US" sz="2400" dirty="0">
              <a:solidFill>
                <a:prstClr val="black"/>
              </a:solidFill>
              <a:latin typeface="Traditional Arabic" pitchFamily="18" charset="-78"/>
              <a:ea typeface="Calibri" pitchFamily="34" charset="0"/>
              <a:cs typeface="Traditional Arabic" pitchFamily="18" charset="-78"/>
            </a:endParaRPr>
          </a:p>
          <a:p>
            <a:pPr indent="449263" algn="r" rtl="1" eaLnBrk="0" fontAlgn="base" hangingPunct="0">
              <a:lnSpc>
                <a:spcPct val="200000"/>
              </a:lnSpc>
              <a:spcBef>
                <a:spcPct val="0"/>
              </a:spcBef>
              <a:spcAft>
                <a:spcPct val="0"/>
              </a:spcAft>
            </a:pPr>
            <a:br>
              <a:rPr lang="fr-FR" sz="2400" dirty="0">
                <a:solidFill>
                  <a:prstClr val="black"/>
                </a:solidFill>
                <a:latin typeface="Arial" pitchFamily="34" charset="0"/>
                <a:cs typeface="Arial" pitchFamily="34" charset="0"/>
              </a:rPr>
            </a:br>
            <a:endParaRPr lang="fr-FR" sz="2400" dirty="0">
              <a:solidFill>
                <a:prstClr val="black"/>
              </a:solidFill>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8282" y="357167"/>
            <a:ext cx="8501122" cy="4524315"/>
          </a:xfrm>
          <a:prstGeom prst="rect">
            <a:avLst/>
          </a:prstGeom>
        </p:spPr>
        <p:txBody>
          <a:bodyPr wrap="square">
            <a:spAutoFit/>
          </a:bodyPr>
          <a:lstStyle/>
          <a:p>
            <a:pPr indent="449263" algn="r" rtl="1" eaLnBrk="0" fontAlgn="base" hangingPunct="0">
              <a:lnSpc>
                <a:spcPct val="200000"/>
              </a:lnSpc>
              <a:spcBef>
                <a:spcPct val="0"/>
              </a:spcBef>
              <a:spcAft>
                <a:spcPct val="0"/>
              </a:spcAft>
            </a:pPr>
            <a:r>
              <a:rPr lang="ar-DZ" sz="2400" dirty="0">
                <a:solidFill>
                  <a:prstClr val="black"/>
                </a:solidFill>
                <a:latin typeface="Traditional Arabic" pitchFamily="18" charset="-78"/>
                <a:ea typeface="Calibri" pitchFamily="34" charset="0"/>
                <a:cs typeface="Traditional Arabic" pitchFamily="18" charset="-78"/>
              </a:rPr>
              <a:t>تمتص المواد المسامية مثل الحجر الجيري والطوب الماء، ولاسيما ماء التكاثف الناتج عن ارتفاع نسبة الرطوبة أو ماء الندى أو ماء الأمطار، مما يجعل المكان مهيأ لالتصاق الملوّثات الجوّية ذات المصادر المختلفة والغبار، وبالتالي تتشكل لدينا طبقة سوداء اللّون وأحيانا تكون رمادية اللون؛ وقد أثبتت المعاينة الميدانية لمجموعة من المعالم الأثرية -سواء في مدينة تلمسان أو وهران – المصابة بالمرض الأسود تفاوت سمك هذه الطبقات، تبعا لنوعية مواد البناء </a:t>
            </a:r>
            <a:r>
              <a:rPr lang="ar-DZ" sz="2400" dirty="0" err="1">
                <a:solidFill>
                  <a:prstClr val="black"/>
                </a:solidFill>
                <a:latin typeface="Traditional Arabic" pitchFamily="18" charset="-78"/>
                <a:ea typeface="Calibri" pitchFamily="34" charset="0"/>
                <a:cs typeface="Traditional Arabic" pitchFamily="18" charset="-78"/>
              </a:rPr>
              <a:t>ومساميتها</a:t>
            </a:r>
            <a:r>
              <a:rPr lang="ar-DZ" sz="2400" dirty="0">
                <a:solidFill>
                  <a:prstClr val="black"/>
                </a:solidFill>
                <a:latin typeface="Traditional Arabic" pitchFamily="18" charset="-78"/>
                <a:ea typeface="Calibri" pitchFamily="34" charset="0"/>
                <a:cs typeface="Traditional Arabic" pitchFamily="18" charset="-78"/>
              </a:rPr>
              <a:t>، ففي المباني من الحجر الجيري والطوب الأمر يختلف عنه في المباني الحجرية وغيرها</a:t>
            </a:r>
            <a:r>
              <a:rPr lang="fr-FR" sz="2400" dirty="0">
                <a:solidFill>
                  <a:prstClr val="black"/>
                </a:solidFill>
                <a:latin typeface="Traditional Arabic" pitchFamily="18" charset="-78"/>
                <a:ea typeface="Calibri" pitchFamily="34" charset="0"/>
                <a:cs typeface="Traditional Arabic" pitchFamily="18" charset="-78"/>
              </a:rPr>
              <a:t>. </a:t>
            </a:r>
            <a:endParaRPr lang="fr-FR" sz="1000" dirty="0">
              <a:solidFill>
                <a:prstClr val="black"/>
              </a:solidFill>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5472" y="5715000"/>
            <a:ext cx="8229600" cy="1143000"/>
          </a:xfrm>
        </p:spPr>
        <p:txBody>
          <a:bodyPr>
            <a:normAutofit/>
          </a:bodyPr>
          <a:lstStyle/>
          <a:p>
            <a:r>
              <a:rPr lang="ar-DZ" sz="2800" dirty="0"/>
              <a:t> الصورتان توضحان سمك الطبقة السوداء. </a:t>
            </a:r>
            <a:endParaRPr lang="fr-FR" sz="2800" dirty="0"/>
          </a:p>
        </p:txBody>
      </p:sp>
      <p:pic>
        <p:nvPicPr>
          <p:cNvPr id="3" name="Image 2"/>
          <p:cNvPicPr/>
          <p:nvPr/>
        </p:nvPicPr>
        <p:blipFill>
          <a:blip r:embed="rId2" cstate="print"/>
          <a:srcRect/>
          <a:stretch>
            <a:fillRect/>
          </a:stretch>
        </p:blipFill>
        <p:spPr bwMode="auto">
          <a:xfrm>
            <a:off x="2166910" y="2285992"/>
            <a:ext cx="3429024" cy="3206762"/>
          </a:xfrm>
          <a:prstGeom prst="rect">
            <a:avLst/>
          </a:prstGeom>
          <a:ln>
            <a:noFill/>
          </a:ln>
          <a:effectLst>
            <a:outerShdw blurRad="292100" dist="139700" dir="2700000" algn="tl" rotWithShape="0">
              <a:srgbClr val="333333">
                <a:alpha val="65000"/>
              </a:srgbClr>
            </a:outerShdw>
          </a:effectLst>
        </p:spPr>
      </p:pic>
      <p:pic>
        <p:nvPicPr>
          <p:cNvPr id="4" name="Image 3"/>
          <p:cNvPicPr/>
          <p:nvPr/>
        </p:nvPicPr>
        <p:blipFill>
          <a:blip r:embed="rId3" cstate="print"/>
          <a:srcRect/>
          <a:stretch>
            <a:fillRect/>
          </a:stretch>
        </p:blipFill>
        <p:spPr bwMode="auto">
          <a:xfrm>
            <a:off x="6167438" y="2571744"/>
            <a:ext cx="3929090" cy="3000396"/>
          </a:xfrm>
          <a:prstGeom prst="rect">
            <a:avLst/>
          </a:prstGeom>
          <a:ln>
            <a:noFill/>
          </a:ln>
          <a:effectLst>
            <a:outerShdw blurRad="292100" dist="139700" dir="2700000" algn="tl" rotWithShape="0">
              <a:srgbClr val="333333">
                <a:alpha val="65000"/>
              </a:srgbClr>
            </a:outerShdw>
          </a:effectLst>
        </p:spPr>
      </p:pic>
      <p:sp>
        <p:nvSpPr>
          <p:cNvPr id="153602" name="AutoShape 2"/>
          <p:cNvSpPr>
            <a:spLocks noChangeArrowheads="1"/>
          </p:cNvSpPr>
          <p:nvPr/>
        </p:nvSpPr>
        <p:spPr bwMode="auto">
          <a:xfrm>
            <a:off x="8096264" y="1714489"/>
            <a:ext cx="1214446" cy="468313"/>
          </a:xfrm>
          <a:prstGeom prst="wedgeRectCallout">
            <a:avLst>
              <a:gd name="adj1" fmla="val -46153"/>
              <a:gd name="adj2" fmla="val 105662"/>
            </a:avLst>
          </a:prstGeom>
          <a:solidFill>
            <a:srgbClr val="FFFFFF"/>
          </a:solidFill>
          <a:ln w="12700">
            <a:solidFill>
              <a:srgbClr val="FFFF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DZ" b="1" dirty="0">
                <a:solidFill>
                  <a:prstClr val="black"/>
                </a:solidFill>
                <a:latin typeface="Arial" pitchFamily="34" charset="0"/>
                <a:ea typeface="Arial" pitchFamily="34" charset="0"/>
                <a:cs typeface="Arial" pitchFamily="34" charset="0"/>
              </a:rPr>
              <a:t>مادة مسامية</a:t>
            </a:r>
            <a:endParaRPr lang="fr-FR" sz="3200" b="1" dirty="0">
              <a:solidFill>
                <a:prstClr val="black"/>
              </a:solidFill>
              <a:latin typeface="Arial" pitchFamily="34" charset="0"/>
              <a:cs typeface="Arial" pitchFamily="34" charset="0"/>
            </a:endParaRPr>
          </a:p>
        </p:txBody>
      </p:sp>
      <p:sp>
        <p:nvSpPr>
          <p:cNvPr id="153603" name="AutoShape 3"/>
          <p:cNvSpPr>
            <a:spLocks noChangeArrowheads="1"/>
          </p:cNvSpPr>
          <p:nvPr/>
        </p:nvSpPr>
        <p:spPr bwMode="auto">
          <a:xfrm>
            <a:off x="2952728" y="1643050"/>
            <a:ext cx="1500198" cy="500066"/>
          </a:xfrm>
          <a:prstGeom prst="wedgeRectCallout">
            <a:avLst>
              <a:gd name="adj1" fmla="val -46153"/>
              <a:gd name="adj2" fmla="val 105662"/>
            </a:avLst>
          </a:prstGeom>
          <a:solidFill>
            <a:srgbClr val="FFFFFF"/>
          </a:solidFill>
          <a:ln w="12700">
            <a:solidFill>
              <a:srgbClr val="FFFF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DZ" b="1" dirty="0">
                <a:solidFill>
                  <a:prstClr val="black"/>
                </a:solidFill>
                <a:latin typeface="Arial" pitchFamily="34" charset="0"/>
                <a:ea typeface="Arial" pitchFamily="34" charset="0"/>
                <a:cs typeface="Arial" pitchFamily="34" charset="0"/>
              </a:rPr>
              <a:t>مادة غير مسامية</a:t>
            </a:r>
            <a:endParaRPr lang="fr-FR" sz="3200" b="1" dirty="0">
              <a:solidFill>
                <a:prstClr val="black"/>
              </a:solidFill>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2714620"/>
            <a:ext cx="8229600" cy="1143000"/>
          </a:xfrm>
        </p:spPr>
        <p:txBody>
          <a:bodyPr/>
          <a:lstStyle/>
          <a:p>
            <a:pPr rtl="1"/>
            <a:r>
              <a:rPr lang="fr-FR" dirty="0"/>
              <a:t>3</a:t>
            </a:r>
            <a:r>
              <a:rPr lang="ar-DZ" dirty="0"/>
              <a:t>- التلف البيولوجي</a:t>
            </a:r>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09787" y="1857365"/>
            <a:ext cx="7339039" cy="364333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ar-DZ" dirty="0"/>
              <a:t>الخشب</a:t>
            </a:r>
            <a:endParaRPr lang="fr-FR" dirty="0"/>
          </a:p>
        </p:txBody>
      </p:sp>
      <p:sp>
        <p:nvSpPr>
          <p:cNvPr id="3" name="Rectangle 2"/>
          <p:cNvSpPr/>
          <p:nvPr/>
        </p:nvSpPr>
        <p:spPr>
          <a:xfrm>
            <a:off x="1364566" y="2293034"/>
            <a:ext cx="9160574" cy="2677656"/>
          </a:xfrm>
          <a:prstGeom prst="rect">
            <a:avLst/>
          </a:prstGeom>
        </p:spPr>
        <p:txBody>
          <a:bodyPr wrap="square">
            <a:spAutoFit/>
          </a:bodyPr>
          <a:lstStyle/>
          <a:p>
            <a:pPr algn="just" rtl="1"/>
            <a:r>
              <a:rPr lang="ar-DZ" sz="2400" dirty="0">
                <a:solidFill>
                  <a:prstClr val="black"/>
                </a:solidFill>
                <a:latin typeface="Calibri"/>
                <a:cs typeface="Arial" panose="020B0604020202020204" pitchFamily="34" charset="0"/>
              </a:rPr>
              <a:t>وعند تعرض العناصر المعمارية الخشبية في المباني التاريخية "الأبواب، النوافذ" لدرجات الحرارة العالية فإنها تفقد محتواها المائي الداخلي، مما يؤدي إلى جفافها وتغير أبعادها وبالتالي ظهور الشروخ </a:t>
            </a:r>
            <a:r>
              <a:rPr lang="ar-DZ" sz="2400" dirty="0" err="1">
                <a:solidFill>
                  <a:prstClr val="black"/>
                </a:solidFill>
                <a:latin typeface="Calibri"/>
                <a:cs typeface="Arial" panose="020B0604020202020204" pitchFamily="34" charset="0"/>
              </a:rPr>
              <a:t>والانفصالات</a:t>
            </a:r>
            <a:r>
              <a:rPr lang="ar-DZ" sz="2400" dirty="0">
                <a:solidFill>
                  <a:prstClr val="black"/>
                </a:solidFill>
                <a:latin typeface="Calibri"/>
                <a:cs typeface="Arial" panose="020B0604020202020204" pitchFamily="34" charset="0"/>
              </a:rPr>
              <a:t> في الوصلات الخشبية ويصبح الخشب هشا وضعيفا. </a:t>
            </a:r>
          </a:p>
          <a:p>
            <a:pPr algn="just" rtl="1"/>
            <a:r>
              <a:rPr lang="ar-DZ" sz="2400" dirty="0">
                <a:solidFill>
                  <a:prstClr val="black"/>
                </a:solidFill>
                <a:latin typeface="Calibri"/>
                <a:cs typeface="Arial" panose="020B0604020202020204" pitchFamily="34" charset="0"/>
              </a:rPr>
              <a:t>وعند درجات العالية، وبمرور الوقت تتحلل الأخشاب ببطء بما يعرف بعملية التحلل الحراري.</a:t>
            </a:r>
          </a:p>
          <a:p>
            <a:pPr algn="just" rtl="1"/>
            <a:endParaRPr lang="ar-DZ" sz="2400" dirty="0">
              <a:solidFill>
                <a:prstClr val="black"/>
              </a:solidFill>
              <a:latin typeface="Calibri"/>
              <a:cs typeface="Arial" panose="020B0604020202020204" pitchFamily="34" charset="0"/>
            </a:endParaRPr>
          </a:p>
          <a:p>
            <a:pPr algn="just" rtl="1"/>
            <a:endParaRPr lang="ar-DZ" sz="2400" dirty="0">
              <a:solidFill>
                <a:prstClr val="black"/>
              </a:solidFill>
              <a:latin typeface="Calibri"/>
              <a:cs typeface="Arial" panose="020B0604020202020204" pitchFamily="34" charset="0"/>
            </a:endParaRPr>
          </a:p>
          <a:p>
            <a:pPr algn="just" rtl="1"/>
            <a:endParaRPr lang="fr-FR" sz="2400" dirty="0">
              <a:solidFill>
                <a:prstClr val="black"/>
              </a:solidFill>
              <a:latin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مسببات التلف البيولوجي</a:t>
            </a:r>
            <a:endParaRPr lang="fr-FR" dirty="0"/>
          </a:p>
        </p:txBody>
      </p:sp>
      <p:pic>
        <p:nvPicPr>
          <p:cNvPr id="3074" name="Picture 2"/>
          <p:cNvPicPr>
            <a:picLocks noChangeAspect="1" noChangeArrowheads="1"/>
          </p:cNvPicPr>
          <p:nvPr/>
        </p:nvPicPr>
        <p:blipFill>
          <a:blip r:embed="rId2"/>
          <a:srcRect/>
          <a:stretch>
            <a:fillRect/>
          </a:stretch>
        </p:blipFill>
        <p:spPr bwMode="auto">
          <a:xfrm>
            <a:off x="1987689" y="1643050"/>
            <a:ext cx="8216599" cy="3714776"/>
          </a:xfrm>
          <a:prstGeom prst="rect">
            <a:avLst/>
          </a:prstGeom>
          <a:noFill/>
          <a:ln w="9525">
            <a:noFill/>
            <a:miter lim="800000"/>
            <a:headEnd/>
            <a:tailEnd/>
          </a:ln>
          <a:effectLst/>
        </p:spPr>
      </p:pic>
      <p:sp>
        <p:nvSpPr>
          <p:cNvPr id="4" name="ZoneTexte 3"/>
          <p:cNvSpPr txBox="1"/>
          <p:nvPr/>
        </p:nvSpPr>
        <p:spPr>
          <a:xfrm>
            <a:off x="2666976" y="1643050"/>
            <a:ext cx="214314"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
        <p:nvSpPr>
          <p:cNvPr id="5" name="ZoneTexte 4"/>
          <p:cNvSpPr txBox="1"/>
          <p:nvPr/>
        </p:nvSpPr>
        <p:spPr>
          <a:xfrm>
            <a:off x="9739338" y="4345552"/>
            <a:ext cx="428628"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66910" y="1285860"/>
            <a:ext cx="8169228" cy="3214710"/>
          </a:xfrm>
          <a:prstGeom prst="rect">
            <a:avLst/>
          </a:prstGeom>
          <a:noFill/>
          <a:ln w="9525">
            <a:noFill/>
            <a:miter lim="800000"/>
            <a:headEnd/>
            <a:tailEnd/>
          </a:ln>
          <a:effectLst/>
        </p:spPr>
      </p:pic>
      <p:sp>
        <p:nvSpPr>
          <p:cNvPr id="4" name="ZoneTexte 3"/>
          <p:cNvSpPr txBox="1"/>
          <p:nvPr/>
        </p:nvSpPr>
        <p:spPr>
          <a:xfrm>
            <a:off x="7810512" y="1142984"/>
            <a:ext cx="2214578"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
        <p:nvSpPr>
          <p:cNvPr id="5" name="ZoneTexte 4"/>
          <p:cNvSpPr txBox="1"/>
          <p:nvPr/>
        </p:nvSpPr>
        <p:spPr>
          <a:xfrm>
            <a:off x="6310314" y="3857628"/>
            <a:ext cx="214314" cy="369332"/>
          </a:xfrm>
          <a:prstGeom prst="rect">
            <a:avLst/>
          </a:prstGeom>
          <a:solidFill>
            <a:schemeClr val="bg1"/>
          </a:solidFill>
          <a:ln>
            <a:solidFill>
              <a:schemeClr val="bg1"/>
            </a:solidFill>
          </a:ln>
        </p:spPr>
        <p:txBody>
          <a:bodyPr wrap="square" rtlCol="0">
            <a:spAutoFit/>
          </a:bodyPr>
          <a:lstStyle/>
          <a:p>
            <a:endParaRPr lang="fr-FR" dirty="0">
              <a:solidFill>
                <a:prstClr val="black"/>
              </a:solidFill>
              <a:latin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481264" y="2143117"/>
            <a:ext cx="7229475" cy="1833572"/>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38348" y="1285860"/>
            <a:ext cx="8001056" cy="3867168"/>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ar-DZ" b="1" dirty="0">
                <a:latin typeface="Traditional Arabic" pitchFamily="18" charset="-78"/>
                <a:ea typeface="Calibri" pitchFamily="34" charset="0"/>
                <a:cs typeface="Traditional Arabic" pitchFamily="18" charset="-78"/>
              </a:rPr>
              <a:t>النباتات</a:t>
            </a:r>
            <a:br>
              <a:rPr lang="en-US" dirty="0">
                <a:latin typeface="Traditional Arabic" pitchFamily="18" charset="-78"/>
                <a:ea typeface="Calibri" pitchFamily="34" charset="0"/>
                <a:cs typeface="Traditional Arabic" pitchFamily="18" charset="-78"/>
              </a:rPr>
            </a:br>
            <a:endParaRPr lang="fr-FR" dirty="0"/>
          </a:p>
        </p:txBody>
      </p:sp>
      <p:sp>
        <p:nvSpPr>
          <p:cNvPr id="1025" name="Rectangle 1"/>
          <p:cNvSpPr>
            <a:spLocks noChangeArrowheads="1"/>
          </p:cNvSpPr>
          <p:nvPr/>
        </p:nvSpPr>
        <p:spPr bwMode="auto">
          <a:xfrm>
            <a:off x="2095472" y="785795"/>
            <a:ext cx="81439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تعد النباتات من العوامل التي تؤثر في تركيبة الصخور الفيزيائية والكيميائية، إذ تعمل على إضعاف التماسك الجوّي، وتفتيته، وتهيئته لعمليات التعرية </a:t>
            </a:r>
            <a:r>
              <a:rPr lang="ar-DZ" sz="2800" dirty="0" err="1">
                <a:solidFill>
                  <a:prstClr val="black"/>
                </a:solidFill>
                <a:latin typeface="Traditional Arabic" pitchFamily="18" charset="-78"/>
                <a:ea typeface="Calibri" pitchFamily="34" charset="0"/>
                <a:cs typeface="Traditional Arabic" pitchFamily="18" charset="-78"/>
              </a:rPr>
              <a:t>والحت</a:t>
            </a:r>
            <a:r>
              <a:rPr lang="fr-FR" sz="2800" dirty="0">
                <a:solidFill>
                  <a:prstClr val="black"/>
                </a:solidFill>
                <a:latin typeface="Traditional Arabic" pitchFamily="18" charset="-78"/>
                <a:ea typeface="Calibri" pitchFamily="34" charset="0"/>
                <a:cs typeface="Traditional Arabic" pitchFamily="18" charset="-78"/>
              </a:rPr>
              <a:t>،</a:t>
            </a:r>
            <a:r>
              <a:rPr lang="fr-FR" sz="2800" baseline="30000" dirty="0">
                <a:solidFill>
                  <a:prstClr val="black"/>
                </a:solidFill>
                <a:latin typeface="Traditional Arabic" pitchFamily="18" charset="-78"/>
                <a:ea typeface="Calibri" pitchFamily="34" charset="0"/>
                <a:cs typeface="Traditional Arabic" pitchFamily="18" charset="-78"/>
              </a:rPr>
              <a:t> </a:t>
            </a:r>
            <a:r>
              <a:rPr lang="ar-DZ" sz="2800" dirty="0" bmk="">
                <a:solidFill>
                  <a:prstClr val="black"/>
                </a:solidFill>
                <a:latin typeface="Traditional Arabic" pitchFamily="18" charset="-78"/>
                <a:ea typeface="Calibri" pitchFamily="34" charset="0"/>
                <a:cs typeface="Traditional Arabic" pitchFamily="18" charset="-78"/>
              </a:rPr>
              <a:t>ولاسيما عندما تتوفر المياه في التربة التي عليها المباني الأثرية، فإن بذور النباتات التي تحملها الريّاح والطيّور والتي تستقر في الشقوق والفواصل تحيى وتنمو بفعل الأمطار، مما يزيد من عملية تشقق وتصدع المباني إذا توفر لها الوقت اللازم، كما أنّ الأساسات المبنية من الأحجار </a:t>
            </a:r>
            <a:r>
              <a:rPr lang="ar-DZ" sz="2800" dirty="0" err="1" bmk="">
                <a:solidFill>
                  <a:prstClr val="black"/>
                </a:solidFill>
                <a:latin typeface="Traditional Arabic" pitchFamily="18" charset="-78"/>
                <a:ea typeface="Calibri" pitchFamily="34" charset="0"/>
                <a:cs typeface="Traditional Arabic" pitchFamily="18" charset="-78"/>
              </a:rPr>
              <a:t>الكربوناتية</a:t>
            </a:r>
            <a:r>
              <a:rPr lang="ar-DZ" sz="2800" dirty="0" bmk="">
                <a:solidFill>
                  <a:prstClr val="black"/>
                </a:solidFill>
                <a:latin typeface="Traditional Arabic" pitchFamily="18" charset="-78"/>
                <a:ea typeface="Calibri" pitchFamily="34" charset="0"/>
                <a:cs typeface="Traditional Arabic" pitchFamily="18" charset="-78"/>
              </a:rPr>
              <a:t> تتآكل بفعل الإفرازات الحمضية التي تفرزها خلايا الجذور وتشوه المنظر العام للمبنى</a:t>
            </a:r>
            <a:r>
              <a:rPr lang="ar-DZ" sz="2800" dirty="0">
                <a:solidFill>
                  <a:prstClr val="black"/>
                </a:solidFill>
                <a:latin typeface="Traditional Arabic" pitchFamily="18" charset="-78"/>
                <a:ea typeface="Calibri" pitchFamily="34" charset="0"/>
                <a:cs typeface="Traditional Arabic" pitchFamily="18" charset="-78"/>
              </a:rPr>
              <a:t>، وتشكل مركبات تنحل في الماء وتهاجر إلى أماكن الترسب فتشكل مع الطحالب سطحا كتما صلبا فوق السطح الحامل، كما تشكل النباتات لاسيما المتسلقة عزلا كاملا لسطح الحجر ممّا يؤثر على عملية البخر ويبقى الرطوبة داخل الجدار حتى في فترات شديدة التشميس</a:t>
            </a:r>
            <a:r>
              <a:rPr lang="fr-FR" sz="1050" dirty="0">
                <a:solidFill>
                  <a:prstClr val="black"/>
                </a:solidFill>
                <a:latin typeface="Arial" pitchFamily="34" charset="0"/>
                <a:cs typeface="Arial" pitchFamily="34" charset="0"/>
              </a:rPr>
              <a:t> </a:t>
            </a:r>
            <a:endParaRPr lang="fr-FR" sz="28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2800" dirty="0">
                <a:solidFill>
                  <a:prstClr val="black"/>
                </a:solidFill>
                <a:latin typeface="Arial" pitchFamily="34" charset="0"/>
                <a:cs typeface="Arial" pitchFamily="34" charset="0"/>
              </a:rPr>
            </a:br>
            <a:endParaRPr lang="fr-FR" sz="2800" dirty="0">
              <a:solidFill>
                <a:prstClr val="black"/>
              </a:solidFill>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2024034" y="356316"/>
            <a:ext cx="807249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rtl="1" fontAlgn="base">
              <a:spcBef>
                <a:spcPct val="0"/>
              </a:spcBef>
              <a:spcAft>
                <a:spcPct val="0"/>
              </a:spcAft>
            </a:pPr>
            <a:r>
              <a:rPr lang="ar-DZ" sz="3200" b="1" dirty="0">
                <a:solidFill>
                  <a:prstClr val="black"/>
                </a:solidFill>
                <a:latin typeface="Traditional Arabic" pitchFamily="18" charset="-78"/>
                <a:ea typeface="Calibri" pitchFamily="34" charset="0"/>
                <a:cs typeface="Traditional Arabic" pitchFamily="18" charset="-78"/>
              </a:rPr>
              <a:t>الطيّور </a:t>
            </a:r>
            <a:r>
              <a:rPr lang="ar-DZ" sz="3200" b="1" dirty="0" err="1">
                <a:solidFill>
                  <a:prstClr val="black"/>
                </a:solidFill>
                <a:latin typeface="Traditional Arabic" pitchFamily="18" charset="-78"/>
                <a:ea typeface="Calibri" pitchFamily="34" charset="0"/>
                <a:cs typeface="Traditional Arabic" pitchFamily="18" charset="-78"/>
              </a:rPr>
              <a:t>و</a:t>
            </a:r>
            <a:r>
              <a:rPr lang="ar-DZ" sz="3200" b="1" dirty="0">
                <a:solidFill>
                  <a:prstClr val="black"/>
                </a:solidFill>
                <a:latin typeface="Traditional Arabic" pitchFamily="18" charset="-78"/>
                <a:ea typeface="Calibri" pitchFamily="34" charset="0"/>
                <a:cs typeface="Traditional Arabic" pitchFamily="18" charset="-78"/>
              </a:rPr>
              <a:t> الوطاويط</a:t>
            </a:r>
            <a:endParaRPr lang="fr-FR"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3200" dirty="0">
                <a:solidFill>
                  <a:prstClr val="black"/>
                </a:solidFill>
                <a:latin typeface="Traditional Arabic" pitchFamily="18" charset="-78"/>
                <a:ea typeface="Calibri" pitchFamily="34" charset="0"/>
                <a:cs typeface="Traditional Arabic" pitchFamily="18" charset="-78"/>
              </a:rPr>
              <a:t>تلحق الطيّور ضررا ميكانيكيا مباشرا بالمباني الأثرية بسبب ما تحدثه من نقر وخدوش بمنقارها ومخالبها</a:t>
            </a:r>
            <a:r>
              <a:rPr lang="ar-DZ" sz="3200" dirty="0" bmk="">
                <a:solidFill>
                  <a:prstClr val="black"/>
                </a:solidFill>
                <a:latin typeface="Traditional Arabic" pitchFamily="18" charset="-78"/>
                <a:ea typeface="Calibri" pitchFamily="34" charset="0"/>
                <a:cs typeface="Traditional Arabic" pitchFamily="18" charset="-78"/>
              </a:rPr>
              <a:t>، كما أنّ أعشاشها وفضلاتها تشوه منظر المباني الأثرية، وفضلاتها في ظل وجود الرطوبة تتحوّل إلى أحماض مثل حمض النيترك </a:t>
            </a:r>
            <a:r>
              <a:rPr lang="ar-DZ" sz="3200" dirty="0" err="1" bmk="">
                <a:solidFill>
                  <a:prstClr val="black"/>
                </a:solidFill>
                <a:latin typeface="Traditional Arabic" pitchFamily="18" charset="-78"/>
                <a:ea typeface="Calibri" pitchFamily="34" charset="0"/>
                <a:cs typeface="Traditional Arabic" pitchFamily="18" charset="-78"/>
              </a:rPr>
              <a:t>والفوسفاريك</a:t>
            </a:r>
            <a:r>
              <a:rPr lang="ar-DZ" sz="3200" dirty="0" bmk="">
                <a:solidFill>
                  <a:prstClr val="black"/>
                </a:solidFill>
                <a:latin typeface="Traditional Arabic" pitchFamily="18" charset="-78"/>
                <a:ea typeface="Calibri" pitchFamily="34" charset="0"/>
                <a:cs typeface="Traditional Arabic" pitchFamily="18" charset="-78"/>
              </a:rPr>
              <a:t>، وهي أحماض تساهم في تآكل الأسطح نتيجة لتفاعلها معها، وتكوين </a:t>
            </a:r>
            <a:r>
              <a:rPr lang="ar-DZ" sz="3200" dirty="0" err="1" bmk="">
                <a:solidFill>
                  <a:prstClr val="black"/>
                </a:solidFill>
                <a:latin typeface="Traditional Arabic" pitchFamily="18" charset="-78"/>
                <a:ea typeface="Calibri" pitchFamily="34" charset="0"/>
                <a:cs typeface="Traditional Arabic" pitchFamily="18" charset="-78"/>
              </a:rPr>
              <a:t>نيترات</a:t>
            </a:r>
            <a:r>
              <a:rPr lang="ar-DZ" sz="3200" dirty="0" bmk="">
                <a:solidFill>
                  <a:prstClr val="black"/>
                </a:solidFill>
                <a:latin typeface="Traditional Arabic" pitchFamily="18" charset="-78"/>
                <a:ea typeface="Calibri" pitchFamily="34" charset="0"/>
                <a:cs typeface="Traditional Arabic" pitchFamily="18" charset="-78"/>
              </a:rPr>
              <a:t> وفوسفات الكالسيوم.</a:t>
            </a:r>
            <a:endParaRPr lang="en-US" sz="3200" dirty="0" bmk="">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DZ" sz="3200" dirty="0" bmk="">
                <a:solidFill>
                  <a:prstClr val="black"/>
                </a:solidFill>
                <a:latin typeface="Traditional Arabic" pitchFamily="18" charset="-78"/>
                <a:ea typeface="Calibri" pitchFamily="34" charset="0"/>
                <a:cs typeface="Traditional Arabic" pitchFamily="18" charset="-78"/>
              </a:rPr>
              <a:t>أمّا الوطاويط تعتبر من بين الحيوانات التي تشوه منظر المباني التاريخية خاصة تلك التي توجد في مناطق نائية بعيدة عن العمران </a:t>
            </a:r>
            <a:r>
              <a:rPr lang="ar-DZ" sz="3200" dirty="0">
                <a:solidFill>
                  <a:prstClr val="black"/>
                </a:solidFill>
                <a:latin typeface="Traditional Arabic" pitchFamily="18" charset="-78"/>
                <a:ea typeface="Calibri" pitchFamily="34" charset="0"/>
                <a:cs typeface="Traditional Arabic" pitchFamily="18" charset="-78"/>
              </a:rPr>
              <a:t>والمظلمة، وتكون فضلاتها في صورة بقع بنية داكنة على السطح يصعب إزالتها ولاسيما على الألوان، إلى جانب الروائح الكريهة المنبعثة منها</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1809720" y="715486"/>
            <a:ext cx="842968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rtl="1" fontAlgn="base">
              <a:spcBef>
                <a:spcPct val="0"/>
              </a:spcBef>
              <a:spcAft>
                <a:spcPct val="0"/>
              </a:spcAft>
            </a:pPr>
            <a:r>
              <a:rPr lang="ar-DZ" sz="2800" b="1" dirty="0">
                <a:solidFill>
                  <a:prstClr val="black"/>
                </a:solidFill>
                <a:latin typeface="Traditional Arabic" pitchFamily="18" charset="-78"/>
                <a:ea typeface="Calibri" pitchFamily="34" charset="0"/>
                <a:cs typeface="Traditional Arabic" pitchFamily="18" charset="-78"/>
              </a:rPr>
              <a:t>الحشرات </a:t>
            </a:r>
            <a:endParaRPr lang="fr-FR" sz="10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2400" dirty="0">
                <a:solidFill>
                  <a:prstClr val="black"/>
                </a:solidFill>
                <a:latin typeface="Traditional Arabic" pitchFamily="18" charset="-78"/>
                <a:ea typeface="Calibri" pitchFamily="34" charset="0"/>
                <a:cs typeface="Traditional Arabic" pitchFamily="18" charset="-78"/>
              </a:rPr>
              <a:t>من بين الحشرات التي تهاجم المباني الأثرية وتهدد استمراريتها نذكر:</a:t>
            </a:r>
            <a:endParaRPr lang="fr-FR" sz="10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2400" dirty="0">
                <a:solidFill>
                  <a:prstClr val="black"/>
                </a:solidFill>
                <a:latin typeface="Traditional Arabic" pitchFamily="18" charset="-78"/>
                <a:ea typeface="Calibri" pitchFamily="34" charset="0"/>
                <a:cs typeface="Traditional Arabic" pitchFamily="18" charset="-78"/>
              </a:rPr>
              <a:t>النمل الأبيض الذي يعمل على حفر أنفاقا تحت الأساسات، ويتسبب بذلك في خلخلة التربة تحت الأساسات، كما يهاجم الأخشاب ويفتتها، أمّا النمل البري يلحق بالمبنى تلفا غير مباشر ولاسيما المباني الأثرية الموجودة في مناطق نائية، إذ يبني على الجدران أعشاشا شديدة الصلابة والتماسك من الطين وبعض الإفرازات العضوية مسببا تشويها لمنظرها.</a:t>
            </a:r>
            <a:endParaRPr lang="fr-FR" sz="1000" dirty="0" bmk="">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2400" dirty="0" bmk="">
                <a:solidFill>
                  <a:prstClr val="black"/>
                </a:solidFill>
                <a:latin typeface="Traditional Arabic" pitchFamily="18" charset="-78"/>
                <a:ea typeface="Calibri" pitchFamily="34" charset="0"/>
                <a:cs typeface="Traditional Arabic" pitchFamily="18" charset="-78"/>
              </a:rPr>
              <a:t>إلى جانب الصراصير التي تكثر في المناطق الرطبة والقريبة من المناطق السكنية أو الأراضي الزراعية، تفرز هذه الصراصير سائلا أسود اللون يتلف أي مادة يسقط عليها، وفي توفر الحرارة والرطوبة تلصق أنثى هذه الحشرة البويضات في أكياس وتلصقها بالأركان</a:t>
            </a:r>
            <a:r>
              <a:rPr lang="ar-DZ" sz="2400" dirty="0">
                <a:solidFill>
                  <a:prstClr val="black"/>
                </a:solidFill>
                <a:latin typeface="Traditional Arabic" pitchFamily="18" charset="-78"/>
                <a:ea typeface="Calibri" pitchFamily="34" charset="0"/>
                <a:cs typeface="Traditional Arabic" pitchFamily="18" charset="-78"/>
              </a:rPr>
              <a:t>.</a:t>
            </a:r>
            <a:endParaRPr lang="en-US" sz="24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DZ" sz="2800" b="1" dirty="0">
                <a:solidFill>
                  <a:prstClr val="black"/>
                </a:solidFill>
                <a:latin typeface="Traditional Arabic" pitchFamily="18" charset="-78"/>
                <a:ea typeface="Calibri" pitchFamily="34" charset="0"/>
                <a:cs typeface="Traditional Arabic" pitchFamily="18" charset="-78"/>
              </a:rPr>
              <a:t>وعموما إنّ العمليات العضوية المختلفة وخاصة عملية الإفراز التي تقوم </a:t>
            </a:r>
            <a:r>
              <a:rPr lang="ar-DZ" sz="2800" b="1" dirty="0" err="1">
                <a:solidFill>
                  <a:prstClr val="black"/>
                </a:solidFill>
                <a:latin typeface="Traditional Arabic" pitchFamily="18" charset="-78"/>
                <a:ea typeface="Calibri" pitchFamily="34" charset="0"/>
                <a:cs typeface="Traditional Arabic" pitchFamily="18" charset="-78"/>
              </a:rPr>
              <a:t>بها</a:t>
            </a:r>
            <a:r>
              <a:rPr lang="ar-DZ" sz="2800" b="1" dirty="0">
                <a:solidFill>
                  <a:prstClr val="black"/>
                </a:solidFill>
                <a:latin typeface="Traditional Arabic" pitchFamily="18" charset="-78"/>
                <a:ea typeface="Calibri" pitchFamily="34" charset="0"/>
                <a:cs typeface="Traditional Arabic" pitchFamily="18" charset="-78"/>
              </a:rPr>
              <a:t> هذه الحشرات تؤدي إلى تفاعلات كيميائية، ينجم عنها تحلل لمواد البناء، كما أنّه عندما تموت هذه الأخيرة تتحلل أجسامها في التربة مما يساهم في زيادة عملتي التفكيك والتفتيت</a:t>
            </a:r>
            <a:r>
              <a:rPr lang="fr-FR" sz="1050" b="1" dirty="0">
                <a:solidFill>
                  <a:prstClr val="black"/>
                </a:solidFill>
                <a:latin typeface="Arial" pitchFamily="34" charset="0"/>
                <a:cs typeface="Arial" pitchFamily="34" charset="0"/>
              </a:rPr>
              <a:t> </a:t>
            </a:r>
            <a:r>
              <a:rPr lang="ar-DZ" sz="1050" b="1" dirty="0">
                <a:solidFill>
                  <a:prstClr val="black"/>
                </a:solidFill>
                <a:latin typeface="Arial" pitchFamily="34" charset="0"/>
                <a:cs typeface="Arial" pitchFamily="34" charset="0"/>
              </a:rPr>
              <a:t>.</a:t>
            </a:r>
            <a:endParaRPr lang="fr-FR" sz="2800" b="1"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2400" dirty="0">
                <a:solidFill>
                  <a:prstClr val="black"/>
                </a:solidFill>
                <a:latin typeface="Arial" pitchFamily="34" charset="0"/>
                <a:cs typeface="Arial" pitchFamily="34" charset="0"/>
              </a:rPr>
            </a:br>
            <a:endParaRPr lang="fr-FR" sz="2400" dirty="0">
              <a:solidFill>
                <a:prstClr val="black"/>
              </a:solidFill>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ar-DZ" b="1" dirty="0">
                <a:latin typeface="Traditional Arabic" pitchFamily="18" charset="-78"/>
                <a:ea typeface="Calibri" pitchFamily="34" charset="0"/>
                <a:cs typeface="Traditional Arabic" pitchFamily="18" charset="-78"/>
              </a:rPr>
              <a:t>الكائنات الحية الدقيقة </a:t>
            </a:r>
            <a:br>
              <a:rPr lang="fr-FR" sz="1600" dirty="0">
                <a:latin typeface="Arial" pitchFamily="34" charset="0"/>
                <a:cs typeface="Arial" pitchFamily="34" charset="0"/>
              </a:rPr>
            </a:br>
            <a:endParaRPr lang="fr-FR" dirty="0"/>
          </a:p>
        </p:txBody>
      </p:sp>
      <p:sp>
        <p:nvSpPr>
          <p:cNvPr id="160769" name="Rectangle 1"/>
          <p:cNvSpPr>
            <a:spLocks noChangeArrowheads="1"/>
          </p:cNvSpPr>
          <p:nvPr/>
        </p:nvSpPr>
        <p:spPr bwMode="auto">
          <a:xfrm>
            <a:off x="1881158" y="1071547"/>
            <a:ext cx="850112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2800" b="1" dirty="0">
                <a:solidFill>
                  <a:prstClr val="black"/>
                </a:solidFill>
                <a:latin typeface="Traditional Arabic" pitchFamily="18" charset="-78"/>
                <a:ea typeface="Calibri" pitchFamily="34" charset="0"/>
                <a:cs typeface="Traditional Arabic" pitchFamily="18" charset="-78"/>
              </a:rPr>
              <a:t>الفطريات والبكتيريا</a:t>
            </a:r>
            <a:endParaRPr lang="fr-FR" sz="105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تتلف الفطريات والبكتيريا أنواع عديدة من المواد، وتلحق </a:t>
            </a:r>
            <a:r>
              <a:rPr lang="ar-DZ" sz="2800" dirty="0" err="1">
                <a:solidFill>
                  <a:prstClr val="black"/>
                </a:solidFill>
                <a:latin typeface="Traditional Arabic" pitchFamily="18" charset="-78"/>
                <a:ea typeface="Calibri" pitchFamily="34" charset="0"/>
                <a:cs typeface="Traditional Arabic" pitchFamily="18" charset="-78"/>
              </a:rPr>
              <a:t>بها</a:t>
            </a:r>
            <a:r>
              <a:rPr lang="ar-DZ" sz="2800" dirty="0">
                <a:solidFill>
                  <a:prstClr val="black"/>
                </a:solidFill>
                <a:latin typeface="Traditional Arabic" pitchFamily="18" charset="-78"/>
                <a:ea typeface="Calibri" pitchFamily="34" charset="0"/>
                <a:cs typeface="Traditional Arabic" pitchFamily="18" charset="-78"/>
              </a:rPr>
              <a:t> أضرار جسيمة مثل الأحجار، حيث يوجد نوع من البكتيريا قادر على التطوّر بالاعتماد على المركبات غير  العضوية (أملاح معدنية، ماء، ثاني أكسيد الكربون)، هذا إلى جانب تأثيرها </a:t>
            </a:r>
            <a:r>
              <a:rPr lang="ar-DZ" sz="2800" dirty="0" err="1">
                <a:solidFill>
                  <a:prstClr val="black"/>
                </a:solidFill>
                <a:latin typeface="Traditional Arabic" pitchFamily="18" charset="-78"/>
                <a:ea typeface="Calibri" pitchFamily="34" charset="0"/>
                <a:cs typeface="Traditional Arabic" pitchFamily="18" charset="-78"/>
              </a:rPr>
              <a:t>البيوكيميائي</a:t>
            </a:r>
            <a:r>
              <a:rPr lang="ar-DZ" sz="2800" dirty="0">
                <a:solidFill>
                  <a:prstClr val="black"/>
                </a:solidFill>
                <a:latin typeface="Traditional Arabic" pitchFamily="18" charset="-78"/>
                <a:ea typeface="Calibri" pitchFamily="34" charset="0"/>
                <a:cs typeface="Traditional Arabic" pitchFamily="18" charset="-78"/>
              </a:rPr>
              <a:t>، وهي تتطوّر عندما تبلغ نسبة الرطوبة 90</a:t>
            </a:r>
            <a:r>
              <a:rPr lang="fr-FR" sz="2800" dirty="0">
                <a:solidFill>
                  <a:prstClr val="black"/>
                </a:solidFill>
                <a:latin typeface="Traditional Arabic" pitchFamily="18" charset="-78"/>
                <a:ea typeface="Calibri" pitchFamily="34" charset="0"/>
                <a:cs typeface="Traditional Arabic" pitchFamily="18" charset="-78"/>
              </a:rPr>
              <a:t>%</a:t>
            </a:r>
            <a:r>
              <a:rPr lang="ar-DZ" sz="2800" dirty="0">
                <a:solidFill>
                  <a:prstClr val="black"/>
                </a:solidFill>
                <a:latin typeface="Traditional Arabic" pitchFamily="18" charset="-78"/>
                <a:ea typeface="Calibri" pitchFamily="34" charset="0"/>
                <a:cs typeface="Traditional Arabic" pitchFamily="18" charset="-78"/>
              </a:rPr>
              <a:t> والحرارة 25-30م°، وهي على أنواع البكتيريا الكبريتية </a:t>
            </a:r>
            <a:r>
              <a:rPr lang="ar-DZ" sz="2800" dirty="0" err="1">
                <a:solidFill>
                  <a:prstClr val="black"/>
                </a:solidFill>
                <a:latin typeface="Traditional Arabic" pitchFamily="18" charset="-78"/>
                <a:ea typeface="Calibri" pitchFamily="34" charset="0"/>
                <a:cs typeface="Traditional Arabic" pitchFamily="18" charset="-78"/>
              </a:rPr>
              <a:t>والنيترية</a:t>
            </a:r>
            <a:r>
              <a:rPr lang="ar-DZ" sz="2800" baseline="30000" dirty="0">
                <a:solidFill>
                  <a:prstClr val="black"/>
                </a:solidFill>
                <a:latin typeface="Traditional Arabic" pitchFamily="18" charset="-78"/>
                <a:ea typeface="Calibri" pitchFamily="34" charset="0"/>
                <a:cs typeface="Traditional Arabic" pitchFamily="18" charset="-78"/>
              </a:rPr>
              <a:t> </a:t>
            </a:r>
            <a:r>
              <a:rPr lang="ar-DZ" sz="2800" dirty="0">
                <a:solidFill>
                  <a:prstClr val="black"/>
                </a:solidFill>
                <a:latin typeface="Traditional Arabic" pitchFamily="18" charset="-78"/>
                <a:ea typeface="Calibri" pitchFamily="34" charset="0"/>
                <a:cs typeface="Traditional Arabic" pitchFamily="18" charset="-78"/>
              </a:rPr>
              <a:t> .</a:t>
            </a:r>
            <a:endParaRPr lang="en-US" sz="28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DZ" sz="2800" dirty="0">
                <a:solidFill>
                  <a:prstClr val="black"/>
                </a:solidFill>
                <a:latin typeface="Traditional Arabic" pitchFamily="18" charset="-78"/>
                <a:ea typeface="Calibri" pitchFamily="34" charset="0"/>
                <a:cs typeface="Traditional Arabic" pitchFamily="18" charset="-78"/>
              </a:rPr>
              <a:t>تعمل الفطريات على تآكل وتحلل المواد البناء المسامية بسبب الأحماض الناتجة عن التفاعلات الكيميائية، التي تقوم </a:t>
            </a:r>
            <a:r>
              <a:rPr lang="ar-DZ" sz="2800" dirty="0" err="1">
                <a:solidFill>
                  <a:prstClr val="black"/>
                </a:solidFill>
                <a:latin typeface="Traditional Arabic" pitchFamily="18" charset="-78"/>
                <a:ea typeface="Calibri" pitchFamily="34" charset="0"/>
                <a:cs typeface="Traditional Arabic" pitchFamily="18" charset="-78"/>
              </a:rPr>
              <a:t>بها</a:t>
            </a:r>
            <a:r>
              <a:rPr lang="ar-DZ" sz="2800" dirty="0">
                <a:solidFill>
                  <a:prstClr val="black"/>
                </a:solidFill>
                <a:latin typeface="Traditional Arabic" pitchFamily="18" charset="-78"/>
                <a:ea typeface="Calibri" pitchFamily="34" charset="0"/>
                <a:cs typeface="Traditional Arabic" pitchFamily="18" charset="-78"/>
              </a:rPr>
              <a:t> أثناء وظائفها</a:t>
            </a:r>
            <a:r>
              <a:rPr lang="fr-FR" sz="1050" dirty="0">
                <a:solidFill>
                  <a:prstClr val="black"/>
                </a:solidFill>
                <a:latin typeface="Arial" pitchFamily="34" charset="0"/>
                <a:cs typeface="Arial" pitchFamily="34" charset="0"/>
              </a:rPr>
              <a:t> </a:t>
            </a:r>
            <a:r>
              <a:rPr lang="ar-DZ" sz="1050" dirty="0">
                <a:solidFill>
                  <a:prstClr val="black"/>
                </a:solidFill>
                <a:latin typeface="Arial" pitchFamily="34" charset="0"/>
                <a:cs typeface="Arial" pitchFamily="34" charset="0"/>
              </a:rPr>
              <a:t>.</a:t>
            </a:r>
            <a:endParaRPr lang="fr-FR" sz="28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2800" dirty="0">
                <a:solidFill>
                  <a:prstClr val="black"/>
                </a:solidFill>
                <a:latin typeface="Arial" pitchFamily="34" charset="0"/>
                <a:cs typeface="Arial" pitchFamily="34" charset="0"/>
              </a:rPr>
            </a:br>
            <a:endParaRPr lang="fr-FR" sz="2800" dirty="0">
              <a:solidFill>
                <a:prstClr val="black"/>
              </a:solidFill>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1881158" y="357166"/>
            <a:ext cx="850112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rtl="1" fontAlgn="base">
              <a:spcBef>
                <a:spcPct val="0"/>
              </a:spcBef>
              <a:spcAft>
                <a:spcPct val="0"/>
              </a:spcAft>
            </a:pPr>
            <a:r>
              <a:rPr lang="ar-SA" sz="3200" b="1" dirty="0">
                <a:solidFill>
                  <a:prstClr val="black"/>
                </a:solidFill>
                <a:latin typeface="Traditional Arabic" pitchFamily="18" charset="-78"/>
                <a:ea typeface="Calibri" pitchFamily="34" charset="0"/>
                <a:cs typeface="Traditional Arabic" pitchFamily="18" charset="-78"/>
              </a:rPr>
              <a:t>البكتيريا</a:t>
            </a:r>
            <a:endParaRPr lang="fr-FR"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SA" sz="3200" dirty="0">
                <a:solidFill>
                  <a:prstClr val="black"/>
                </a:solidFill>
                <a:latin typeface="Traditional Arabic" pitchFamily="18" charset="-78"/>
                <a:ea typeface="Calibri" pitchFamily="34" charset="0"/>
                <a:cs typeface="Traditional Arabic" pitchFamily="18" charset="-78"/>
              </a:rPr>
              <a:t>وهي على نوعين </a:t>
            </a:r>
            <a:r>
              <a:rPr lang="ar-SA" sz="3200" dirty="0" err="1">
                <a:solidFill>
                  <a:prstClr val="black"/>
                </a:solidFill>
                <a:latin typeface="Traditional Arabic" pitchFamily="18" charset="-78"/>
                <a:ea typeface="Calibri" pitchFamily="34" charset="0"/>
                <a:cs typeface="Traditional Arabic" pitchFamily="18" charset="-78"/>
              </a:rPr>
              <a:t>البكتير</a:t>
            </a:r>
            <a:r>
              <a:rPr lang="ar-DZ" sz="3200" dirty="0">
                <a:solidFill>
                  <a:prstClr val="black"/>
                </a:solidFill>
                <a:latin typeface="Traditional Arabic" pitchFamily="18" charset="-78"/>
                <a:ea typeface="Calibri" pitchFamily="34" charset="0"/>
                <a:cs typeface="Traditional Arabic" pitchFamily="18" charset="-78"/>
              </a:rPr>
              <a:t>ي</a:t>
            </a:r>
            <a:r>
              <a:rPr lang="ar-SA" sz="3200" dirty="0">
                <a:solidFill>
                  <a:prstClr val="black"/>
                </a:solidFill>
                <a:latin typeface="Traditional Arabic" pitchFamily="18" charset="-78"/>
                <a:ea typeface="Calibri" pitchFamily="34" charset="0"/>
                <a:cs typeface="Traditional Arabic" pitchFamily="18" charset="-78"/>
              </a:rPr>
              <a:t>ا </a:t>
            </a:r>
            <a:r>
              <a:rPr lang="ar-SA" sz="3200" dirty="0" err="1">
                <a:solidFill>
                  <a:prstClr val="black"/>
                </a:solidFill>
                <a:latin typeface="Traditional Arabic" pitchFamily="18" charset="-78"/>
                <a:ea typeface="Calibri" pitchFamily="34" charset="0"/>
                <a:cs typeface="Traditional Arabic" pitchFamily="18" charset="-78"/>
              </a:rPr>
              <a:t>ا</a:t>
            </a:r>
            <a:r>
              <a:rPr lang="ar-SA" sz="3200" dirty="0">
                <a:solidFill>
                  <a:prstClr val="black"/>
                </a:solidFill>
                <a:latin typeface="Traditional Arabic" pitchFamily="18" charset="-78"/>
                <a:ea typeface="Calibri" pitchFamily="34" charset="0"/>
                <a:cs typeface="Traditional Arabic" pitchFamily="18" charset="-78"/>
              </a:rPr>
              <a:t>لعضوية التغذية </a:t>
            </a:r>
            <a:r>
              <a:rPr lang="fr-FR" sz="2400" dirty="0">
                <a:solidFill>
                  <a:prstClr val="black"/>
                </a:solidFill>
                <a:latin typeface="Times New Roman" pitchFamily="18" charset="0"/>
                <a:ea typeface="Calibri" pitchFamily="34" charset="0"/>
                <a:cs typeface="Times New Roman" pitchFamily="18" charset="0"/>
              </a:rPr>
              <a:t>h</a:t>
            </a:r>
            <a:r>
              <a:rPr lang="fr-FR" sz="2400" dirty="0">
                <a:solidFill>
                  <a:prstClr val="black"/>
                </a:solidFill>
                <a:latin typeface="Calibri"/>
                <a:ea typeface="Calibri" pitchFamily="34" charset="0"/>
                <a:cs typeface="Times New Roman" pitchFamily="18" charset="0"/>
              </a:rPr>
              <a:t>é</a:t>
            </a:r>
            <a:r>
              <a:rPr lang="fr-FR" sz="2400" dirty="0">
                <a:solidFill>
                  <a:prstClr val="black"/>
                </a:solidFill>
                <a:latin typeface="Times New Roman" pitchFamily="18" charset="0"/>
                <a:ea typeface="Calibri" pitchFamily="34" charset="0"/>
                <a:cs typeface="Times New Roman" pitchFamily="18" charset="0"/>
              </a:rPr>
              <a:t>t</a:t>
            </a:r>
            <a:r>
              <a:rPr lang="fr-FR" sz="2400" dirty="0">
                <a:solidFill>
                  <a:prstClr val="black"/>
                </a:solidFill>
                <a:latin typeface="Calibri"/>
                <a:ea typeface="Calibri" pitchFamily="34" charset="0"/>
                <a:cs typeface="Times New Roman" pitchFamily="18" charset="0"/>
              </a:rPr>
              <a:t>é</a:t>
            </a:r>
            <a:r>
              <a:rPr lang="fr-FR" sz="2400" dirty="0">
                <a:solidFill>
                  <a:prstClr val="black"/>
                </a:solidFill>
                <a:latin typeface="Times New Roman" pitchFamily="18" charset="0"/>
                <a:ea typeface="Calibri" pitchFamily="34" charset="0"/>
                <a:cs typeface="Times New Roman" pitchFamily="18" charset="0"/>
              </a:rPr>
              <a:t>rotrophes</a:t>
            </a:r>
            <a:r>
              <a:rPr lang="ar-SA" sz="3200" dirty="0">
                <a:solidFill>
                  <a:prstClr val="black"/>
                </a:solidFill>
                <a:latin typeface="Traditional Arabic" pitchFamily="18" charset="-78"/>
                <a:ea typeface="Calibri" pitchFamily="34" charset="0"/>
                <a:cs typeface="Traditional Arabic" pitchFamily="18" charset="-78"/>
              </a:rPr>
              <a:t> والبكتيريا الذاتية التغذية </a:t>
            </a:r>
            <a:r>
              <a:rPr lang="fr-FR" sz="2400" dirty="0">
                <a:solidFill>
                  <a:prstClr val="black"/>
                </a:solidFill>
                <a:latin typeface="Times New Roman" pitchFamily="18" charset="0"/>
                <a:ea typeface="Calibri" pitchFamily="34" charset="0"/>
                <a:cs typeface="Times New Roman" pitchFamily="18" charset="0"/>
              </a:rPr>
              <a:t>autotrophes</a:t>
            </a:r>
            <a:r>
              <a:rPr lang="ar-SA" sz="3200" dirty="0">
                <a:solidFill>
                  <a:prstClr val="black"/>
                </a:solidFill>
                <a:latin typeface="Traditional Arabic" pitchFamily="18" charset="-78"/>
                <a:ea typeface="Calibri" pitchFamily="34" charset="0"/>
                <a:cs typeface="Traditional Arabic" pitchFamily="18" charset="-78"/>
              </a:rPr>
              <a:t>.</a:t>
            </a:r>
            <a:endParaRPr lang="fr-FR"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SA" sz="3200" dirty="0">
                <a:solidFill>
                  <a:prstClr val="black"/>
                </a:solidFill>
                <a:latin typeface="Traditional Arabic" pitchFamily="18" charset="-78"/>
                <a:ea typeface="Calibri" pitchFamily="34" charset="0"/>
                <a:cs typeface="Traditional Arabic" pitchFamily="18" charset="-78"/>
              </a:rPr>
              <a:t>تنتشر </a:t>
            </a:r>
            <a:r>
              <a:rPr lang="ar-SA" sz="3200" dirty="0" err="1">
                <a:solidFill>
                  <a:prstClr val="black"/>
                </a:solidFill>
                <a:latin typeface="Traditional Arabic" pitchFamily="18" charset="-78"/>
                <a:ea typeface="Calibri" pitchFamily="34" charset="0"/>
                <a:cs typeface="Traditional Arabic" pitchFamily="18" charset="-78"/>
              </a:rPr>
              <a:t>البكتيربا</a:t>
            </a:r>
            <a:r>
              <a:rPr lang="ar-SA" sz="3200" dirty="0">
                <a:solidFill>
                  <a:prstClr val="black"/>
                </a:solidFill>
                <a:latin typeface="Traditional Arabic" pitchFamily="18" charset="-78"/>
                <a:ea typeface="Calibri" pitchFamily="34" charset="0"/>
                <a:cs typeface="Traditional Arabic" pitchFamily="18" charset="-78"/>
              </a:rPr>
              <a:t> العضوية التغذية بأعداد كبيرة على الحجارة، وتكون في بعض الأحيان  سببا في تشكيل الأحماض العضوية كحمض </a:t>
            </a:r>
            <a:r>
              <a:rPr lang="ar-SA" sz="3200" dirty="0" err="1">
                <a:solidFill>
                  <a:prstClr val="black"/>
                </a:solidFill>
                <a:latin typeface="Traditional Arabic" pitchFamily="18" charset="-78"/>
                <a:ea typeface="Calibri" pitchFamily="34" charset="0"/>
                <a:cs typeface="Traditional Arabic" pitchFamily="18" charset="-78"/>
              </a:rPr>
              <a:t>الأكساليك</a:t>
            </a:r>
            <a:r>
              <a:rPr lang="ar-SA" sz="3200" dirty="0">
                <a:solidFill>
                  <a:prstClr val="black"/>
                </a:solidFill>
                <a:latin typeface="Traditional Arabic" pitchFamily="18" charset="-78"/>
                <a:ea typeface="Calibri" pitchFamily="34" charset="0"/>
                <a:cs typeface="Traditional Arabic" pitchFamily="18" charset="-78"/>
              </a:rPr>
              <a:t>، وتسبب تبقع الأسطح وذوبان بعض أنواع الأملاح. </a:t>
            </a:r>
            <a:endParaRPr lang="en-US" sz="32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SA" sz="3200" dirty="0">
                <a:solidFill>
                  <a:prstClr val="black"/>
                </a:solidFill>
                <a:latin typeface="Traditional Arabic" pitchFamily="18" charset="-78"/>
                <a:ea typeface="Calibri" pitchFamily="34" charset="0"/>
                <a:cs typeface="Traditional Arabic" pitchFamily="18" charset="-78"/>
              </a:rPr>
              <a:t>البكتيريا الذاتية التغذية مثل بكتيريا</a:t>
            </a:r>
            <a:r>
              <a:rPr lang="fr-FR" sz="3200" dirty="0">
                <a:solidFill>
                  <a:prstClr val="black"/>
                </a:solidFill>
                <a:latin typeface="Traditional Arabic" pitchFamily="18" charset="-78"/>
                <a:ea typeface="Calibri" pitchFamily="34" charset="0"/>
                <a:cs typeface="Traditional Arabic" pitchFamily="18" charset="-78"/>
              </a:rPr>
              <a:t> </a:t>
            </a:r>
            <a:r>
              <a:rPr lang="fr-FR" sz="2400" dirty="0" err="1">
                <a:solidFill>
                  <a:prstClr val="black"/>
                </a:solidFill>
                <a:latin typeface="Times New Roman" pitchFamily="18" charset="0"/>
                <a:ea typeface="Calibri" pitchFamily="34" charset="0"/>
                <a:cs typeface="Times New Roman" pitchFamily="18" charset="0"/>
              </a:rPr>
              <a:t>Thiobacillus</a:t>
            </a:r>
            <a:r>
              <a:rPr lang="fr-FR" sz="3200" dirty="0">
                <a:solidFill>
                  <a:prstClr val="black"/>
                </a:solidFill>
                <a:latin typeface="Traditional Arabic" pitchFamily="18" charset="-78"/>
                <a:ea typeface="Calibri" pitchFamily="34" charset="0"/>
                <a:cs typeface="Traditional Arabic" pitchFamily="18" charset="-78"/>
              </a:rPr>
              <a:t> </a:t>
            </a:r>
            <a:r>
              <a:rPr lang="ar-SA" sz="3200" dirty="0">
                <a:solidFill>
                  <a:prstClr val="black"/>
                </a:solidFill>
                <a:latin typeface="Traditional Arabic" pitchFamily="18" charset="-78"/>
                <a:ea typeface="Calibri" pitchFamily="34" charset="0"/>
                <a:cs typeface="Traditional Arabic" pitchFamily="18" charset="-78"/>
              </a:rPr>
              <a:t>تعمل على أكسدة الكبريت، وتحويله إلى حمض الكبريتيك (ظاهرة انحلال)، ثمّ إلى كبريتات (الأملاح الضارة مثل كبريتات الكالسيوم أو </a:t>
            </a:r>
            <a:r>
              <a:rPr lang="ar-SA" sz="3200" dirty="0" err="1">
                <a:solidFill>
                  <a:prstClr val="black"/>
                </a:solidFill>
                <a:latin typeface="Traditional Arabic" pitchFamily="18" charset="-78"/>
                <a:ea typeface="Calibri" pitchFamily="34" charset="0"/>
                <a:cs typeface="Traditional Arabic" pitchFamily="18" charset="-78"/>
              </a:rPr>
              <a:t>البوتاسيوم</a:t>
            </a:r>
            <a:r>
              <a:rPr lang="ar-SA" sz="3200" dirty="0">
                <a:solidFill>
                  <a:prstClr val="black"/>
                </a:solidFill>
                <a:latin typeface="Traditional Arabic" pitchFamily="18" charset="-78"/>
                <a:ea typeface="Calibri" pitchFamily="34" charset="0"/>
                <a:cs typeface="Traditional Arabic" pitchFamily="18" charset="-78"/>
              </a:rPr>
              <a:t>)، هذه الأملاح ذات المصدر الحيوي التي عادة ما تضاف</a:t>
            </a:r>
            <a:r>
              <a:rPr lang="fr-FR" sz="3200" dirty="0">
                <a:solidFill>
                  <a:prstClr val="black"/>
                </a:solidFill>
                <a:latin typeface="Traditional Arabic" pitchFamily="18" charset="-78"/>
                <a:ea typeface="Calibri" pitchFamily="34" charset="0"/>
                <a:cs typeface="Traditional Arabic" pitchFamily="18" charset="-78"/>
              </a:rPr>
              <a:t>  </a:t>
            </a:r>
            <a:r>
              <a:rPr lang="ar-SA" sz="3200" dirty="0">
                <a:solidFill>
                  <a:prstClr val="black"/>
                </a:solidFill>
                <a:latin typeface="Traditional Arabic" pitchFamily="18" charset="-78"/>
                <a:ea typeface="Calibri" pitchFamily="34" charset="0"/>
                <a:cs typeface="Traditional Arabic" pitchFamily="18" charset="-78"/>
              </a:rPr>
              <a:t>إلى تلك التي الناشئة عن طريق التبخر، ستساهم في حدوث أخطار مرتبطة بتبلور الأملاح كانشطار مواد البناء</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2809852" y="1785926"/>
            <a:ext cx="67151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rtl="1" fontAlgn="base">
              <a:spcBef>
                <a:spcPct val="0"/>
              </a:spcBef>
              <a:spcAft>
                <a:spcPct val="0"/>
              </a:spcAft>
            </a:pPr>
            <a:r>
              <a:rPr lang="ar-DZ" sz="4400" b="1" dirty="0">
                <a:solidFill>
                  <a:prstClr val="black"/>
                </a:solidFill>
                <a:latin typeface="Traditional Arabic" pitchFamily="18" charset="-78"/>
                <a:ea typeface="Calibri" pitchFamily="34" charset="0"/>
                <a:cs typeface="Traditional Arabic" pitchFamily="18" charset="-78"/>
              </a:rPr>
              <a:t>الطحالب </a:t>
            </a:r>
            <a:r>
              <a:rPr lang="ar-DZ" sz="4400" b="1" dirty="0" err="1">
                <a:solidFill>
                  <a:prstClr val="black"/>
                </a:solidFill>
                <a:latin typeface="Traditional Arabic" pitchFamily="18" charset="-78"/>
                <a:ea typeface="Calibri" pitchFamily="34" charset="0"/>
                <a:cs typeface="Traditional Arabic" pitchFamily="18" charset="-78"/>
              </a:rPr>
              <a:t>والحزازات</a:t>
            </a:r>
            <a:r>
              <a:rPr lang="ar-DZ" sz="4400" b="1" dirty="0">
                <a:solidFill>
                  <a:prstClr val="black"/>
                </a:solidFill>
                <a:latin typeface="Traditional Arabic" pitchFamily="18" charset="-78"/>
                <a:ea typeface="Calibri" pitchFamily="34" charset="0"/>
                <a:cs typeface="Traditional Arabic" pitchFamily="18" charset="-78"/>
              </a:rPr>
              <a:t> </a:t>
            </a:r>
            <a:endParaRPr lang="fr-FR" sz="1600" dirty="0">
              <a:solidFill>
                <a:prstClr val="black"/>
              </a:solidFill>
              <a:latin typeface="Arial" pitchFamily="34" charset="0"/>
              <a:cs typeface="Arial" pitchFamily="34" charset="0"/>
            </a:endParaRPr>
          </a:p>
          <a:p>
            <a:pPr indent="450850" algn="ctr"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50331" y="1941342"/>
            <a:ext cx="11322761" cy="2525595"/>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2024034" y="571481"/>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Low" rtl="1" fontAlgn="base">
              <a:spcBef>
                <a:spcPct val="0"/>
              </a:spcBef>
              <a:spcAft>
                <a:spcPct val="0"/>
              </a:spcAft>
            </a:pPr>
            <a:r>
              <a:rPr lang="ar-DZ" sz="3600" dirty="0">
                <a:solidFill>
                  <a:srgbClr val="000000"/>
                </a:solidFill>
                <a:latin typeface="Traditional Arabic" pitchFamily="18" charset="-78"/>
                <a:ea typeface="Times New Roman" pitchFamily="18" charset="0"/>
                <a:cs typeface="Traditional Arabic" pitchFamily="18" charset="-78"/>
              </a:rPr>
              <a:t>غالبا ما تنتشر الفطريات والطحالب </a:t>
            </a:r>
            <a:r>
              <a:rPr lang="ar-DZ" sz="3600" dirty="0" err="1">
                <a:solidFill>
                  <a:srgbClr val="000000"/>
                </a:solidFill>
                <a:latin typeface="Traditional Arabic" pitchFamily="18" charset="-78"/>
                <a:ea typeface="Times New Roman" pitchFamily="18" charset="0"/>
                <a:cs typeface="Traditional Arabic" pitchFamily="18" charset="-78"/>
              </a:rPr>
              <a:t>والأشنات</a:t>
            </a:r>
            <a:r>
              <a:rPr lang="ar-DZ" sz="3600" dirty="0">
                <a:solidFill>
                  <a:srgbClr val="000000"/>
                </a:solidFill>
                <a:latin typeface="Traditional Arabic" pitchFamily="18" charset="-78"/>
                <a:ea typeface="Times New Roman" pitchFamily="18" charset="0"/>
                <a:cs typeface="Traditional Arabic" pitchFamily="18" charset="-78"/>
              </a:rPr>
              <a:t> في المناطق المظلمة أو التي لا تصلها الأشعة الشمسية، أو في الأماكن التي ترتفع فيها نسبة الرطوبة على مدار السنة، </a:t>
            </a:r>
            <a:r>
              <a:rPr lang="ar-DZ" sz="3600" dirty="0">
                <a:solidFill>
                  <a:prstClr val="black"/>
                </a:solidFill>
                <a:latin typeface="Traditional Arabic" pitchFamily="18" charset="-78"/>
                <a:ea typeface="Calibri" pitchFamily="34" charset="0"/>
                <a:cs typeface="Traditional Arabic" pitchFamily="18" charset="-78"/>
              </a:rPr>
              <a:t>فمحتوى الرطوبة الموجود في الحجر والمياه المتجمعة في الثغرات يكون لها تأثير مباشر على تراكم الأملاح والنموّ الميكروبي وتدهور المواد الحجرية. </a:t>
            </a:r>
            <a:endParaRPr lang="fr-FR" sz="1200" dirty="0">
              <a:solidFill>
                <a:prstClr val="black"/>
              </a:solidFill>
              <a:latin typeface="Arial" pitchFamily="34" charset="0"/>
              <a:cs typeface="Arial" pitchFamily="34" charset="0"/>
            </a:endParaRPr>
          </a:p>
          <a:p>
            <a:pPr indent="450850" algn="justLow" rtl="1" eaLnBrk="0" fontAlgn="base" hangingPunct="0">
              <a:spcBef>
                <a:spcPct val="0"/>
              </a:spcBef>
              <a:spcAft>
                <a:spcPct val="0"/>
              </a:spcAft>
            </a:pPr>
            <a:r>
              <a:rPr lang="fr-FR" sz="3600" dirty="0">
                <a:solidFill>
                  <a:prstClr val="black"/>
                </a:solidFill>
                <a:latin typeface="Traditional Arabic" pitchFamily="18" charset="-78"/>
                <a:ea typeface="Calibri" pitchFamily="34" charset="0"/>
                <a:cs typeface="Traditional Arabic" pitchFamily="18" charset="-78"/>
              </a:rPr>
              <a:t> </a:t>
            </a:r>
            <a:r>
              <a:rPr lang="ar-DZ" sz="3600" dirty="0">
                <a:solidFill>
                  <a:prstClr val="black"/>
                </a:solidFill>
                <a:latin typeface="Traditional Arabic" pitchFamily="18" charset="-78"/>
                <a:ea typeface="Calibri" pitchFamily="34" charset="0"/>
                <a:cs typeface="Traditional Arabic" pitchFamily="18" charset="-78"/>
              </a:rPr>
              <a:t>تتسبب الكائنات الدقيقة مثل الطحالب </a:t>
            </a:r>
            <a:r>
              <a:rPr lang="ar-DZ" sz="3600" dirty="0" err="1">
                <a:solidFill>
                  <a:prstClr val="black"/>
                </a:solidFill>
                <a:latin typeface="Traditional Arabic" pitchFamily="18" charset="-78"/>
                <a:ea typeface="Calibri" pitchFamily="34" charset="0"/>
                <a:cs typeface="Traditional Arabic" pitchFamily="18" charset="-78"/>
              </a:rPr>
              <a:t>والأشنات</a:t>
            </a:r>
            <a:r>
              <a:rPr lang="ar-DZ" sz="3600" dirty="0">
                <a:solidFill>
                  <a:prstClr val="black"/>
                </a:solidFill>
                <a:latin typeface="Traditional Arabic" pitchFamily="18" charset="-78"/>
                <a:ea typeface="Calibri" pitchFamily="34" charset="0"/>
                <a:cs typeface="Traditional Arabic" pitchFamily="18" charset="-78"/>
              </a:rPr>
              <a:t> في تغطية سطح المبنى أو أجزاء منه داخليا أو خارجيا، وتؤدي إلى تغييرات في اللّون وتكوين وتراكم الأملاح في الحجر، مما يزيد من تفكك المواد،  فهناك أنواع عديدة من البكتيريا تتكوّن من تراكم أملاح كبريتات لتشكل مستعمرات على سطح المبنى. </a:t>
            </a:r>
            <a:endParaRPr lang="ar-DZ" sz="3600" dirty="0">
              <a:solidFill>
                <a:prstClr val="black"/>
              </a:solidFill>
              <a:latin typeface="Arial" pitchFamily="34" charset="0"/>
              <a:cs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1809720" y="572610"/>
            <a:ext cx="8501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fontAlgn="base">
              <a:spcBef>
                <a:spcPct val="0"/>
              </a:spcBef>
              <a:spcAft>
                <a:spcPct val="0"/>
              </a:spcAft>
              <a:buFont typeface="Arial" charset="0"/>
              <a:buChar char="•"/>
            </a:pPr>
            <a:r>
              <a:rPr lang="ar-DZ" sz="2800" b="1" dirty="0">
                <a:solidFill>
                  <a:srgbClr val="000000"/>
                </a:solidFill>
                <a:latin typeface="Traditional Arabic" pitchFamily="18" charset="-78"/>
                <a:ea typeface="Times New Roman" pitchFamily="18" charset="0"/>
                <a:cs typeface="Traditional Arabic" pitchFamily="18" charset="-78"/>
              </a:rPr>
              <a:t>الطحالب: </a:t>
            </a:r>
          </a:p>
          <a:p>
            <a:pPr indent="450850" algn="just" rtl="1" fontAlgn="base">
              <a:spcBef>
                <a:spcPct val="0"/>
              </a:spcBef>
              <a:spcAft>
                <a:spcPct val="0"/>
              </a:spcAft>
            </a:pPr>
            <a:r>
              <a:rPr lang="ar-DZ" sz="2800" dirty="0">
                <a:solidFill>
                  <a:srgbClr val="000000"/>
                </a:solidFill>
                <a:latin typeface="Traditional Arabic" pitchFamily="18" charset="-78"/>
                <a:ea typeface="Times New Roman" pitchFamily="18" charset="0"/>
                <a:cs typeface="Traditional Arabic" pitchFamily="18" charset="-78"/>
              </a:rPr>
              <a:t>تنتشر الطحالب على جميع أنواع المواد باختلافها فنجدها على الحجارة، الجبس، الدهانات، الخرسانة وحتى </a:t>
            </a:r>
            <a:r>
              <a:rPr lang="ar-DZ" sz="2800" dirty="0" err="1">
                <a:solidFill>
                  <a:srgbClr val="000000"/>
                </a:solidFill>
                <a:latin typeface="Traditional Arabic" pitchFamily="18" charset="-78"/>
                <a:ea typeface="Times New Roman" pitchFamily="18" charset="0"/>
                <a:cs typeface="Traditional Arabic" pitchFamily="18" charset="-78"/>
              </a:rPr>
              <a:t>الجداريات</a:t>
            </a:r>
            <a:r>
              <a:rPr lang="ar-DZ" sz="2800" dirty="0">
                <a:solidFill>
                  <a:srgbClr val="000000"/>
                </a:solidFill>
                <a:latin typeface="Traditional Arabic" pitchFamily="18" charset="-78"/>
                <a:ea typeface="Times New Roman" pitchFamily="18" charset="0"/>
                <a:cs typeface="Traditional Arabic" pitchFamily="18" charset="-78"/>
              </a:rPr>
              <a:t> والزجاج الملّون، وتؤثر على مكان نموّها كونها تحتفظ بكميّة الماء الموجودة، وتفرز أحماضا عضوية مدمرة، بالإضافة إلى عملها الميكانيكي المتمثل أساسا في الانتشار على الجدران أو الأرضيات وتغلغل نوع من خلاياها في عمق مواد البناء ، </a:t>
            </a:r>
            <a:r>
              <a:rPr lang="ar-SA" sz="2800" dirty="0">
                <a:solidFill>
                  <a:prstClr val="black"/>
                </a:solidFill>
                <a:latin typeface="Traditional Arabic" pitchFamily="18" charset="-78"/>
                <a:ea typeface="Calibri" pitchFamily="34" charset="0"/>
                <a:cs typeface="Traditional Arabic" pitchFamily="18" charset="-78"/>
              </a:rPr>
              <a:t>وأخيرا تشويه المنظر الجمالي للمعلم بسبب ألوانها المختلفة مما يدل على تلوث بيولوجي متعدد:</a:t>
            </a:r>
            <a:endParaRPr lang="fr-FR" sz="105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SA" sz="2800" dirty="0">
                <a:solidFill>
                  <a:srgbClr val="000000"/>
                </a:solidFill>
                <a:latin typeface="Traditional Arabic" pitchFamily="18" charset="-78"/>
                <a:ea typeface="Calibri" pitchFamily="34" charset="0"/>
                <a:cs typeface="Traditional Arabic" pitchFamily="18" charset="-78"/>
              </a:rPr>
              <a:t>1-اللّون الأخضر: عادة ما نلاحظه على الأسطح الملساء كالزجاج أو الحجارة والأسطح الرطبة التي يصلها الضوء، والأمثلة متعدد في عينات البحث مثل حمام الصباغين </a:t>
            </a:r>
            <a:r>
              <a:rPr lang="ar-SA" sz="2800" dirty="0" err="1">
                <a:solidFill>
                  <a:srgbClr val="000000"/>
                </a:solidFill>
                <a:latin typeface="Traditional Arabic" pitchFamily="18" charset="-78"/>
                <a:ea typeface="Calibri" pitchFamily="34" charset="0"/>
                <a:cs typeface="Traditional Arabic" pitchFamily="18" charset="-78"/>
              </a:rPr>
              <a:t>بتلمسان</a:t>
            </a:r>
            <a:r>
              <a:rPr lang="ar-SA" sz="2800" dirty="0">
                <a:solidFill>
                  <a:srgbClr val="000000"/>
                </a:solidFill>
                <a:latin typeface="Traditional Arabic" pitchFamily="18" charset="-78"/>
                <a:ea typeface="Calibri" pitchFamily="34" charset="0"/>
                <a:cs typeface="Traditional Arabic" pitchFamily="18" charset="-78"/>
              </a:rPr>
              <a:t> وحمام </a:t>
            </a:r>
            <a:r>
              <a:rPr lang="ar-SA" sz="2800" dirty="0" err="1">
                <a:solidFill>
                  <a:srgbClr val="000000"/>
                </a:solidFill>
                <a:latin typeface="Traditional Arabic" pitchFamily="18" charset="-78"/>
                <a:ea typeface="Calibri" pitchFamily="34" charset="0"/>
                <a:cs typeface="Traditional Arabic" pitchFamily="18" charset="-78"/>
              </a:rPr>
              <a:t>الباي</a:t>
            </a:r>
            <a:r>
              <a:rPr lang="ar-SA" sz="2800" dirty="0">
                <a:solidFill>
                  <a:srgbClr val="000000"/>
                </a:solidFill>
                <a:latin typeface="Traditional Arabic" pitchFamily="18" charset="-78"/>
                <a:ea typeface="Calibri" pitchFamily="34" charset="0"/>
                <a:cs typeface="Traditional Arabic" pitchFamily="18" charset="-78"/>
              </a:rPr>
              <a:t> </a:t>
            </a:r>
            <a:r>
              <a:rPr lang="ar-SA" sz="2800" dirty="0" err="1">
                <a:solidFill>
                  <a:srgbClr val="000000"/>
                </a:solidFill>
                <a:latin typeface="Traditional Arabic" pitchFamily="18" charset="-78"/>
                <a:ea typeface="Calibri" pitchFamily="34" charset="0"/>
                <a:cs typeface="Traditional Arabic" pitchFamily="18" charset="-78"/>
              </a:rPr>
              <a:t>بوشلاغم</a:t>
            </a:r>
            <a:r>
              <a:rPr lang="ar-SA" sz="2800" dirty="0">
                <a:solidFill>
                  <a:srgbClr val="000000"/>
                </a:solidFill>
                <a:latin typeface="Traditional Arabic" pitchFamily="18" charset="-78"/>
                <a:ea typeface="Calibri" pitchFamily="34" charset="0"/>
                <a:cs typeface="Traditional Arabic" pitchFamily="18" charset="-78"/>
              </a:rPr>
              <a:t> بوهران وغيرهما، حيث نجد اتحاد نوعين من الطحالب لإحداث هذا اللون هما الطحالب الزرقاء </a:t>
            </a:r>
            <a:r>
              <a:rPr lang="fr-FR" sz="2000" dirty="0">
                <a:solidFill>
                  <a:srgbClr val="000000"/>
                </a:solidFill>
                <a:latin typeface="Times New Roman" pitchFamily="18" charset="0"/>
                <a:ea typeface="Calibri" pitchFamily="34" charset="0"/>
                <a:cs typeface="Times New Roman" pitchFamily="18" charset="0"/>
              </a:rPr>
              <a:t>(algues bleues) cyanobact</a:t>
            </a:r>
            <a:r>
              <a:rPr lang="fr-FR" sz="2000" dirty="0">
                <a:solidFill>
                  <a:srgbClr val="000000"/>
                </a:solidFill>
                <a:latin typeface="Calibri"/>
                <a:ea typeface="Calibri" pitchFamily="34" charset="0"/>
                <a:cs typeface="Times New Roman" pitchFamily="18" charset="0"/>
              </a:rPr>
              <a:t>é</a:t>
            </a:r>
            <a:r>
              <a:rPr lang="fr-FR" sz="2000" dirty="0">
                <a:solidFill>
                  <a:srgbClr val="000000"/>
                </a:solidFill>
                <a:latin typeface="Times New Roman" pitchFamily="18" charset="0"/>
                <a:ea typeface="Calibri" pitchFamily="34" charset="0"/>
                <a:cs typeface="Times New Roman" pitchFamily="18" charset="0"/>
              </a:rPr>
              <a:t>ries </a:t>
            </a:r>
            <a:r>
              <a:rPr lang="ar-SA" sz="2800" dirty="0">
                <a:solidFill>
                  <a:srgbClr val="000000"/>
                </a:solidFill>
                <a:latin typeface="Traditional Arabic" pitchFamily="18" charset="-78"/>
                <a:ea typeface="Calibri" pitchFamily="34" charset="0"/>
                <a:cs typeface="Traditional Arabic" pitchFamily="18" charset="-78"/>
              </a:rPr>
              <a:t>والطحالب الخضراء</a:t>
            </a:r>
            <a:r>
              <a:rPr lang="ar-SA" sz="1600" dirty="0">
                <a:solidFill>
                  <a:srgbClr val="000000"/>
                </a:solidFill>
                <a:latin typeface="Calibri" pitchFamily="34" charset="0"/>
                <a:ea typeface="Calibri" pitchFamily="34" charset="0"/>
                <a:cs typeface="Arial" pitchFamily="34" charset="0"/>
              </a:rPr>
              <a:t> </a:t>
            </a:r>
            <a:r>
              <a:rPr lang="fr-FR" sz="2000" dirty="0">
                <a:solidFill>
                  <a:srgbClr val="000000"/>
                </a:solidFill>
                <a:latin typeface="Times New Roman" pitchFamily="18" charset="0"/>
                <a:ea typeface="Calibri" pitchFamily="34" charset="0"/>
                <a:cs typeface="Times New Roman" pitchFamily="18" charset="0"/>
              </a:rPr>
              <a:t>chlorophyc</a:t>
            </a:r>
            <a:r>
              <a:rPr lang="fr-FR" sz="2000" dirty="0">
                <a:solidFill>
                  <a:srgbClr val="000000"/>
                </a:solidFill>
                <a:latin typeface="Calibri"/>
                <a:ea typeface="Calibri" pitchFamily="34" charset="0"/>
                <a:cs typeface="Times New Roman" pitchFamily="18" charset="0"/>
              </a:rPr>
              <a:t>é</a:t>
            </a:r>
            <a:r>
              <a:rPr lang="fr-FR" sz="2000" dirty="0">
                <a:solidFill>
                  <a:srgbClr val="000000"/>
                </a:solidFill>
                <a:latin typeface="Times New Roman" pitchFamily="18" charset="0"/>
                <a:ea typeface="Calibri" pitchFamily="34" charset="0"/>
                <a:cs typeface="Times New Roman" pitchFamily="18" charset="0"/>
              </a:rPr>
              <a:t>es</a:t>
            </a:r>
            <a:r>
              <a:rPr lang="fr-FR" sz="2400" dirty="0">
                <a:solidFill>
                  <a:srgbClr val="000000"/>
                </a:solidFill>
                <a:latin typeface="Traditional Arabic" pitchFamily="18" charset="-78"/>
                <a:ea typeface="Calibri" pitchFamily="34" charset="0"/>
                <a:cs typeface="Traditional Arabic" pitchFamily="18" charset="-78"/>
              </a:rPr>
              <a:t> </a:t>
            </a:r>
            <a:r>
              <a:rPr lang="ar-SA" sz="2400" dirty="0">
                <a:solidFill>
                  <a:srgbClr val="000000"/>
                </a:solidFill>
                <a:latin typeface="Traditional Arabic" pitchFamily="18" charset="-78"/>
                <a:ea typeface="Calibri" pitchFamily="34" charset="0"/>
                <a:cs typeface="Traditional Arabic" pitchFamily="18" charset="-78"/>
              </a:rPr>
              <a:t>(</a:t>
            </a:r>
            <a:r>
              <a:rPr lang="fr-FR" sz="2000" dirty="0">
                <a:solidFill>
                  <a:srgbClr val="000000"/>
                </a:solidFill>
                <a:latin typeface="Times New Roman" pitchFamily="18" charset="0"/>
                <a:ea typeface="Calibri" pitchFamily="34" charset="0"/>
                <a:cs typeface="Times New Roman" pitchFamily="18" charset="0"/>
              </a:rPr>
              <a:t>vertes  algues</a:t>
            </a:r>
            <a:r>
              <a:rPr lang="ar-SA" sz="2400" dirty="0">
                <a:solidFill>
                  <a:srgbClr val="000000"/>
                </a:solidFill>
                <a:latin typeface="Traditional Arabic" pitchFamily="18" charset="-78"/>
                <a:ea typeface="Calibri" pitchFamily="34" charset="0"/>
                <a:cs typeface="Traditional Arabic" pitchFamily="18" charset="-78"/>
              </a:rPr>
              <a:t>).</a:t>
            </a:r>
            <a:endParaRPr lang="fr-FR" sz="105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2800" dirty="0">
                <a:solidFill>
                  <a:prstClr val="black"/>
                </a:solidFill>
                <a:latin typeface="Arial" pitchFamily="34" charset="0"/>
                <a:cs typeface="Arial" pitchFamily="34" charset="0"/>
              </a:rPr>
            </a:br>
            <a:endParaRPr lang="fr-FR" sz="2800" dirty="0">
              <a:solidFill>
                <a:prstClr val="black"/>
              </a:solidFill>
              <a:latin typeface="Arial" pitchFamily="34" charset="0"/>
              <a:cs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1952596" y="1285861"/>
            <a:ext cx="835824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rtl="1" eaLnBrk="0" fontAlgn="base" hangingPunct="0">
              <a:spcBef>
                <a:spcPct val="0"/>
              </a:spcBef>
              <a:spcAft>
                <a:spcPct val="0"/>
              </a:spcAft>
            </a:pPr>
            <a:r>
              <a:rPr lang="ar-DZ" sz="3200" dirty="0">
                <a:solidFill>
                  <a:srgbClr val="000000"/>
                </a:solidFill>
                <a:latin typeface="Traditional Arabic" pitchFamily="18" charset="-78"/>
                <a:ea typeface="Times New Roman" pitchFamily="18" charset="0"/>
                <a:cs typeface="Traditional Arabic" pitchFamily="18" charset="-78"/>
              </a:rPr>
              <a:t>2-اللون الأسود: نجده في الأسطح الخشنة وفي الأجواءّ الجد رطبة، </a:t>
            </a:r>
            <a:r>
              <a:rPr lang="ar-DZ" sz="3200" dirty="0" err="1">
                <a:solidFill>
                  <a:srgbClr val="000000"/>
                </a:solidFill>
                <a:latin typeface="Traditional Arabic" pitchFamily="18" charset="-78"/>
                <a:ea typeface="Times New Roman" pitchFamily="18" charset="0"/>
                <a:cs typeface="Traditional Arabic" pitchFamily="18" charset="-78"/>
              </a:rPr>
              <a:t>والمسؤولة</a:t>
            </a:r>
            <a:r>
              <a:rPr lang="ar-DZ" sz="3200" dirty="0">
                <a:solidFill>
                  <a:srgbClr val="000000"/>
                </a:solidFill>
                <a:latin typeface="Traditional Arabic" pitchFamily="18" charset="-78"/>
                <a:ea typeface="Times New Roman" pitchFamily="18" charset="0"/>
                <a:cs typeface="Traditional Arabic" pitchFamily="18" charset="-78"/>
              </a:rPr>
              <a:t> عنه الطحالب الزرقاء، وهنا يجب أن لا نخلط بين المرض الأسود واللّون الأسود البيولوجي المصدر.</a:t>
            </a:r>
            <a:endParaRPr lang="en-US" sz="3200" dirty="0">
              <a:solidFill>
                <a:srgbClr val="000000"/>
              </a:solidFill>
              <a:latin typeface="Traditional Arabic" pitchFamily="18" charset="-78"/>
              <a:ea typeface="Times New Roman" pitchFamily="18" charset="0"/>
              <a:cs typeface="Traditional Arabic" pitchFamily="18" charset="-78"/>
            </a:endParaRPr>
          </a:p>
          <a:p>
            <a:pPr indent="450850" algn="just" rtl="1" eaLnBrk="0" fontAlgn="base" hangingPunct="0">
              <a:spcBef>
                <a:spcPct val="0"/>
              </a:spcBef>
              <a:spcAft>
                <a:spcPct val="0"/>
              </a:spcAft>
            </a:pPr>
            <a:r>
              <a:rPr lang="ar-DZ" sz="3200" dirty="0">
                <a:solidFill>
                  <a:srgbClr val="000000"/>
                </a:solidFill>
                <a:latin typeface="Traditional Arabic" pitchFamily="18" charset="-78"/>
                <a:ea typeface="Times New Roman" pitchFamily="18" charset="0"/>
                <a:cs typeface="Traditional Arabic" pitchFamily="18" charset="-78"/>
              </a:rPr>
              <a:t>3-اللون الأحمر: ينجم هذا اللّون بسبب الطحالب الخضراء من عائلة</a:t>
            </a:r>
            <a:r>
              <a:rPr lang="fr-FR" sz="3200" dirty="0">
                <a:solidFill>
                  <a:srgbClr val="000000"/>
                </a:solidFill>
                <a:latin typeface="Traditional Arabic" pitchFamily="18" charset="-78"/>
                <a:ea typeface="Times New Roman" pitchFamily="18" charset="0"/>
                <a:cs typeface="Traditional Arabic" pitchFamily="18" charset="-78"/>
              </a:rPr>
              <a:t> </a:t>
            </a:r>
            <a:r>
              <a:rPr lang="fr-FR" sz="2400" dirty="0" err="1">
                <a:solidFill>
                  <a:prstClr val="black"/>
                </a:solidFill>
                <a:latin typeface="Times New Roman" pitchFamily="18" charset="0"/>
                <a:ea typeface="Calibri" pitchFamily="34" charset="0"/>
                <a:cs typeface="Times New Roman" pitchFamily="18" charset="0"/>
              </a:rPr>
              <a:t>Trentepolhia</a:t>
            </a:r>
            <a:r>
              <a:rPr lang="ar-SA" sz="3200" dirty="0">
                <a:solidFill>
                  <a:prstClr val="black"/>
                </a:solidFill>
                <a:latin typeface="Traditional Arabic" pitchFamily="18" charset="-78"/>
                <a:ea typeface="Calibri" pitchFamily="34" charset="0"/>
                <a:cs typeface="Traditional Arabic" pitchFamily="18" charset="-78"/>
              </a:rPr>
              <a:t>، أين يكون المعلم عرضة للريّاح والأمطار الحمضية مثل قلعة </a:t>
            </a:r>
            <a:r>
              <a:rPr lang="ar-SA" sz="3200" dirty="0" err="1">
                <a:solidFill>
                  <a:prstClr val="black"/>
                </a:solidFill>
                <a:latin typeface="Traditional Arabic" pitchFamily="18" charset="-78"/>
                <a:ea typeface="Calibri" pitchFamily="34" charset="0"/>
                <a:cs typeface="Traditional Arabic" pitchFamily="18" charset="-78"/>
              </a:rPr>
              <a:t>سانتا</a:t>
            </a:r>
            <a:r>
              <a:rPr lang="ar-SA" sz="3200" dirty="0">
                <a:solidFill>
                  <a:prstClr val="black"/>
                </a:solidFill>
                <a:latin typeface="Traditional Arabic" pitchFamily="18" charset="-78"/>
                <a:ea typeface="Calibri" pitchFamily="34" charset="0"/>
                <a:cs typeface="Traditional Arabic" pitchFamily="18" charset="-78"/>
              </a:rPr>
              <a:t> </a:t>
            </a:r>
            <a:r>
              <a:rPr lang="ar-SA" sz="3200" dirty="0" err="1">
                <a:solidFill>
                  <a:prstClr val="black"/>
                </a:solidFill>
                <a:latin typeface="Traditional Arabic" pitchFamily="18" charset="-78"/>
                <a:ea typeface="Calibri" pitchFamily="34" charset="0"/>
                <a:cs typeface="Traditional Arabic" pitchFamily="18" charset="-78"/>
              </a:rPr>
              <a:t>كروز</a:t>
            </a:r>
            <a:r>
              <a:rPr lang="ar-SA" sz="3200" dirty="0">
                <a:solidFill>
                  <a:prstClr val="black"/>
                </a:solidFill>
                <a:latin typeface="Traditional Arabic" pitchFamily="18" charset="-78"/>
                <a:ea typeface="Calibri" pitchFamily="34" charset="0"/>
                <a:cs typeface="Traditional Arabic" pitchFamily="18" charset="-78"/>
              </a:rPr>
              <a:t> </a:t>
            </a:r>
            <a:r>
              <a:rPr lang="ar-DZ" sz="3200" dirty="0">
                <a:solidFill>
                  <a:prstClr val="black"/>
                </a:solidFill>
                <a:latin typeface="Traditional Arabic" pitchFamily="18" charset="-78"/>
                <a:ea typeface="Calibri" pitchFamily="34" charset="0"/>
                <a:cs typeface="Traditional Arabic" pitchFamily="18" charset="-78"/>
              </a:rPr>
              <a:t>..</a:t>
            </a:r>
            <a:r>
              <a:rPr lang="fr-FR" sz="1100" dirty="0">
                <a:solidFill>
                  <a:prstClr val="black"/>
                </a:solidFill>
                <a:latin typeface="Arial" pitchFamily="34" charset="0"/>
                <a:cs typeface="Arial" pitchFamily="34" charset="0"/>
              </a:rPr>
              <a:t> </a:t>
            </a:r>
            <a:endParaRPr lang="fr-FR" sz="32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br>
              <a:rPr lang="fr-FR" sz="3200" dirty="0">
                <a:solidFill>
                  <a:prstClr val="black"/>
                </a:solidFill>
                <a:latin typeface="Arial" pitchFamily="34" charset="0"/>
                <a:cs typeface="Arial" pitchFamily="34" charset="0"/>
              </a:rPr>
            </a:br>
            <a:endParaRPr lang="fr-FR" sz="3200" dirty="0">
              <a:solidFill>
                <a:prstClr val="black"/>
              </a:solidFill>
              <a:latin typeface="Arial" pitchFamily="34" charset="0"/>
              <a:cs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2024034" y="357167"/>
            <a:ext cx="8143932"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r" rtl="1" fontAlgn="base">
              <a:spcBef>
                <a:spcPct val="0"/>
              </a:spcBef>
              <a:spcAft>
                <a:spcPct val="0"/>
              </a:spcAft>
              <a:buFont typeface="Arial" charset="0"/>
              <a:buChar char="•"/>
            </a:pPr>
            <a:r>
              <a:rPr lang="ar-SA" sz="3200" b="1" dirty="0" err="1">
                <a:solidFill>
                  <a:prstClr val="black"/>
                </a:solidFill>
                <a:latin typeface="Traditional Arabic" pitchFamily="18" charset="-78"/>
                <a:ea typeface="Calibri" pitchFamily="34" charset="0"/>
                <a:cs typeface="Traditional Arabic" pitchFamily="18" charset="-78"/>
              </a:rPr>
              <a:t>الحزازات</a:t>
            </a:r>
            <a:r>
              <a:rPr lang="ar-SA" sz="3200" b="1" dirty="0">
                <a:solidFill>
                  <a:prstClr val="black"/>
                </a:solidFill>
                <a:latin typeface="Traditional Arabic" pitchFamily="18" charset="-78"/>
                <a:ea typeface="Calibri" pitchFamily="34" charset="0"/>
                <a:cs typeface="Traditional Arabic" pitchFamily="18" charset="-78"/>
              </a:rPr>
              <a:t>:</a:t>
            </a:r>
            <a:r>
              <a:rPr lang="ar-SA" dirty="0">
                <a:solidFill>
                  <a:prstClr val="black"/>
                </a:solidFill>
                <a:latin typeface="Calibri" pitchFamily="34" charset="0"/>
                <a:ea typeface="Calibri" pitchFamily="34" charset="0"/>
                <a:cs typeface="Arial" pitchFamily="34" charset="0"/>
              </a:rPr>
              <a:t> </a:t>
            </a:r>
            <a:endParaRPr lang="ar-DZ" dirty="0">
              <a:solidFill>
                <a:prstClr val="black"/>
              </a:solidFill>
              <a:latin typeface="Calibri" pitchFamily="34" charset="0"/>
              <a:ea typeface="Calibri" pitchFamily="34" charset="0"/>
              <a:cs typeface="Arial" pitchFamily="34" charset="0"/>
            </a:endParaRPr>
          </a:p>
          <a:p>
            <a:pPr indent="450850" algn="r" rtl="1" fontAlgn="base">
              <a:spcBef>
                <a:spcPct val="0"/>
              </a:spcBef>
              <a:spcAft>
                <a:spcPct val="0"/>
              </a:spcAft>
              <a:buFont typeface="Arial" charset="0"/>
              <a:buChar char="•"/>
            </a:pPr>
            <a:endParaRPr lang="fr-FR" sz="1100" dirty="0">
              <a:solidFill>
                <a:prstClr val="black"/>
              </a:solidFill>
              <a:latin typeface="Arial" pitchFamily="34" charset="0"/>
              <a:cs typeface="Arial" pitchFamily="34" charset="0"/>
            </a:endParaRPr>
          </a:p>
          <a:p>
            <a:pPr indent="450850" algn="just" rtl="1" eaLnBrk="0" fontAlgn="base" hangingPunct="0">
              <a:spcBef>
                <a:spcPct val="0"/>
              </a:spcBef>
              <a:spcAft>
                <a:spcPct val="0"/>
              </a:spcAft>
            </a:pPr>
            <a:r>
              <a:rPr lang="ar-SA" sz="3200" dirty="0" err="1">
                <a:solidFill>
                  <a:prstClr val="black"/>
                </a:solidFill>
                <a:latin typeface="Traditional Arabic" pitchFamily="18" charset="-78"/>
                <a:ea typeface="Calibri" pitchFamily="34" charset="0"/>
                <a:cs typeface="Traditional Arabic" pitchFamily="18" charset="-78"/>
              </a:rPr>
              <a:t>تتكو</a:t>
            </a:r>
            <a:r>
              <a:rPr lang="ar-DZ" sz="3200" dirty="0">
                <a:solidFill>
                  <a:prstClr val="black"/>
                </a:solidFill>
                <a:latin typeface="Traditional Arabic" pitchFamily="18" charset="-78"/>
                <a:ea typeface="Calibri" pitchFamily="34" charset="0"/>
                <a:cs typeface="Traditional Arabic" pitchFamily="18" charset="-78"/>
              </a:rPr>
              <a:t>ّ</a:t>
            </a:r>
            <a:r>
              <a:rPr lang="ar-SA" sz="3200" dirty="0">
                <a:solidFill>
                  <a:prstClr val="black"/>
                </a:solidFill>
                <a:latin typeface="Traditional Arabic" pitchFamily="18" charset="-78"/>
                <a:ea typeface="Calibri" pitchFamily="34" charset="0"/>
                <a:cs typeface="Traditional Arabic" pitchFamily="18" charset="-78"/>
              </a:rPr>
              <a:t>ن </a:t>
            </a:r>
            <a:r>
              <a:rPr lang="ar-SA" sz="3200" dirty="0" err="1">
                <a:solidFill>
                  <a:prstClr val="black"/>
                </a:solidFill>
                <a:latin typeface="Traditional Arabic" pitchFamily="18" charset="-78"/>
                <a:ea typeface="Calibri" pitchFamily="34" charset="0"/>
                <a:cs typeface="Traditional Arabic" pitchFamily="18" charset="-78"/>
              </a:rPr>
              <a:t>الحزازات</a:t>
            </a:r>
            <a:r>
              <a:rPr lang="ar-SA" sz="3200" dirty="0">
                <a:solidFill>
                  <a:prstClr val="black"/>
                </a:solidFill>
                <a:latin typeface="Traditional Arabic" pitchFamily="18" charset="-78"/>
                <a:ea typeface="Calibri" pitchFamily="34" charset="0"/>
                <a:cs typeface="Traditional Arabic" pitchFamily="18" charset="-78"/>
              </a:rPr>
              <a:t> من مجموعة معقدة بين الفطريات والطحالب، تهاجم </a:t>
            </a:r>
            <a:r>
              <a:rPr lang="ar-SA" sz="3200" dirty="0" err="1">
                <a:solidFill>
                  <a:prstClr val="black"/>
                </a:solidFill>
                <a:latin typeface="Traditional Arabic" pitchFamily="18" charset="-78"/>
                <a:ea typeface="Calibri" pitchFamily="34" charset="0"/>
                <a:cs typeface="Traditional Arabic" pitchFamily="18" charset="-78"/>
              </a:rPr>
              <a:t>الحزازات</a:t>
            </a:r>
            <a:r>
              <a:rPr lang="ar-SA" sz="3200" dirty="0">
                <a:solidFill>
                  <a:prstClr val="black"/>
                </a:solidFill>
                <a:latin typeface="Traditional Arabic" pitchFamily="18" charset="-78"/>
                <a:ea typeface="Calibri" pitchFamily="34" charset="0"/>
                <a:cs typeface="Traditional Arabic" pitchFamily="18" charset="-78"/>
              </a:rPr>
              <a:t> المواد من خلال جذورها، مشكلة طبقة ملّونة على الأسطح الرطبة، من بين المجموعات </a:t>
            </a:r>
            <a:r>
              <a:rPr lang="ar-SA" sz="3200" dirty="0" err="1">
                <a:solidFill>
                  <a:prstClr val="black"/>
                </a:solidFill>
                <a:latin typeface="Traditional Arabic" pitchFamily="18" charset="-78"/>
                <a:ea typeface="Calibri" pitchFamily="34" charset="0"/>
                <a:cs typeface="Traditional Arabic" pitchFamily="18" charset="-78"/>
              </a:rPr>
              <a:t>المورفولوجية</a:t>
            </a:r>
            <a:r>
              <a:rPr lang="ar-SA" sz="3200" dirty="0">
                <a:solidFill>
                  <a:prstClr val="black"/>
                </a:solidFill>
                <a:latin typeface="Traditional Arabic" pitchFamily="18" charset="-78"/>
                <a:ea typeface="Calibri" pitchFamily="34" charset="0"/>
                <a:cs typeface="Traditional Arabic" pitchFamily="18" charset="-78"/>
              </a:rPr>
              <a:t> الرئيسية </a:t>
            </a:r>
            <a:r>
              <a:rPr lang="ar-SA" sz="3200" dirty="0" err="1">
                <a:solidFill>
                  <a:prstClr val="black"/>
                </a:solidFill>
                <a:latin typeface="Traditional Arabic" pitchFamily="18" charset="-78"/>
                <a:ea typeface="Calibri" pitchFamily="34" charset="0"/>
                <a:cs typeface="Traditional Arabic" pitchFamily="18" charset="-78"/>
              </a:rPr>
              <a:t>للحزازات</a:t>
            </a:r>
            <a:r>
              <a:rPr lang="ar-SA" sz="3200" dirty="0">
                <a:solidFill>
                  <a:prstClr val="black"/>
                </a:solidFill>
                <a:latin typeface="Traditional Arabic" pitchFamily="18" charset="-78"/>
                <a:ea typeface="Calibri" pitchFamily="34" charset="0"/>
                <a:cs typeface="Traditional Arabic" pitchFamily="18" charset="-78"/>
              </a:rPr>
              <a:t> أو </a:t>
            </a:r>
            <a:r>
              <a:rPr lang="ar-SA" sz="3200" dirty="0" err="1">
                <a:solidFill>
                  <a:prstClr val="black"/>
                </a:solidFill>
                <a:latin typeface="Traditional Arabic" pitchFamily="18" charset="-78"/>
                <a:ea typeface="Calibri" pitchFamily="34" charset="0"/>
                <a:cs typeface="Traditional Arabic" pitchFamily="18" charset="-78"/>
              </a:rPr>
              <a:t>الأشنات</a:t>
            </a:r>
            <a:r>
              <a:rPr lang="ar-SA" sz="3200" dirty="0">
                <a:solidFill>
                  <a:prstClr val="black"/>
                </a:solidFill>
                <a:latin typeface="Traditional Arabic" pitchFamily="18" charset="-78"/>
                <a:ea typeface="Calibri" pitchFamily="34" charset="0"/>
                <a:cs typeface="Traditional Arabic" pitchFamily="18" charset="-78"/>
              </a:rPr>
              <a:t>، هي الورقية والقشريات التي تتواجد أساسا على المعالم الأثرية.</a:t>
            </a:r>
            <a:endParaRPr lang="en-US" sz="3200" dirty="0">
              <a:solidFill>
                <a:prstClr val="black"/>
              </a:solidFill>
              <a:latin typeface="Traditional Arabic" pitchFamily="18" charset="-78"/>
              <a:ea typeface="Calibri" pitchFamily="34" charset="0"/>
              <a:cs typeface="Traditional Arabic" pitchFamily="18" charset="-78"/>
            </a:endParaRPr>
          </a:p>
          <a:p>
            <a:pPr indent="450850" algn="just" rtl="1" eaLnBrk="0" fontAlgn="base" hangingPunct="0">
              <a:spcBef>
                <a:spcPct val="0"/>
              </a:spcBef>
              <a:spcAft>
                <a:spcPct val="0"/>
              </a:spcAft>
            </a:pPr>
            <a:r>
              <a:rPr lang="ar-SA" sz="3200" dirty="0">
                <a:solidFill>
                  <a:prstClr val="black"/>
                </a:solidFill>
                <a:latin typeface="Traditional Arabic" pitchFamily="18" charset="-78"/>
                <a:ea typeface="Calibri" pitchFamily="34" charset="0"/>
                <a:cs typeface="Traditional Arabic" pitchFamily="18" charset="-78"/>
              </a:rPr>
              <a:t>تعمل </a:t>
            </a:r>
            <a:r>
              <a:rPr lang="ar-SA" sz="3200" dirty="0" err="1">
                <a:solidFill>
                  <a:prstClr val="black"/>
                </a:solidFill>
                <a:latin typeface="Traditional Arabic" pitchFamily="18" charset="-78"/>
                <a:ea typeface="Calibri" pitchFamily="34" charset="0"/>
                <a:cs typeface="Traditional Arabic" pitchFamily="18" charset="-78"/>
              </a:rPr>
              <a:t>الأشنات</a:t>
            </a:r>
            <a:r>
              <a:rPr lang="ar-SA" sz="3200" dirty="0">
                <a:solidFill>
                  <a:prstClr val="black"/>
                </a:solidFill>
                <a:latin typeface="Traditional Arabic" pitchFamily="18" charset="-78"/>
                <a:ea typeface="Calibri" pitchFamily="34" charset="0"/>
                <a:cs typeface="Traditional Arabic" pitchFamily="18" charset="-78"/>
              </a:rPr>
              <a:t> الورقية على تغطية السطح دون ترك فراغات، لكنها لا تتغلغل إلى جوف المواد مثل القشريات التي تهاجم جذورها عمق مواد البناء وتفرز أحماضا عضوية وتفككها، عموما </a:t>
            </a:r>
            <a:r>
              <a:rPr lang="ar-SA" sz="3200" dirty="0" err="1">
                <a:solidFill>
                  <a:prstClr val="black"/>
                </a:solidFill>
                <a:latin typeface="Traditional Arabic" pitchFamily="18" charset="-78"/>
                <a:ea typeface="Calibri" pitchFamily="34" charset="0"/>
                <a:cs typeface="Traditional Arabic" pitchFamily="18" charset="-78"/>
              </a:rPr>
              <a:t>الأشنات</a:t>
            </a:r>
            <a:r>
              <a:rPr lang="ar-SA" sz="3200" dirty="0">
                <a:solidFill>
                  <a:prstClr val="black"/>
                </a:solidFill>
                <a:latin typeface="Traditional Arabic" pitchFamily="18" charset="-78"/>
                <a:ea typeface="Calibri" pitchFamily="34" charset="0"/>
                <a:cs typeface="Traditional Arabic" pitchFamily="18" charset="-78"/>
              </a:rPr>
              <a:t> تتلف المواد ولاسيما المادة الجيرية بسبب الأحماض العضوية وتترك ألوانا متباينة منها اللّون البني</a:t>
            </a:r>
            <a:r>
              <a:rPr lang="fr-FR" sz="1100" dirty="0">
                <a:solidFill>
                  <a:prstClr val="black"/>
                </a:solidFill>
                <a:latin typeface="Arial" pitchFamily="34" charset="0"/>
                <a:cs typeface="Arial" pitchFamily="34" charset="0"/>
              </a:rPr>
              <a:t> </a:t>
            </a:r>
            <a:r>
              <a:rPr lang="ar-DZ" sz="1100" dirty="0">
                <a:solidFill>
                  <a:prstClr val="black"/>
                </a:solidFill>
                <a:latin typeface="Arial" pitchFamily="34" charset="0"/>
                <a:cs typeface="Arial" pitchFamily="34" charset="0"/>
              </a:rPr>
              <a:t>.</a:t>
            </a:r>
            <a:endParaRPr lang="fr-FR" sz="3200" dirty="0">
              <a:solidFill>
                <a:prstClr val="black"/>
              </a:solidFill>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52596" y="285729"/>
            <a:ext cx="8501090" cy="55022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952729" y="6215082"/>
            <a:ext cx="6262731" cy="357190"/>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2596" y="2214554"/>
            <a:ext cx="8229600" cy="1143000"/>
          </a:xfrm>
        </p:spPr>
        <p:txBody>
          <a:bodyPr/>
          <a:lstStyle/>
          <a:p>
            <a:r>
              <a:rPr lang="ar-DZ" dirty="0"/>
              <a:t>العوامل البشرية</a:t>
            </a:r>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952596" y="1357298"/>
            <a:ext cx="8414778" cy="392909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a:srcRect/>
          <a:stretch>
            <a:fillRect/>
          </a:stretch>
        </p:blipFill>
        <p:spPr bwMode="auto">
          <a:xfrm>
            <a:off x="4452926" y="2285992"/>
            <a:ext cx="3890124" cy="571504"/>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238348" y="428605"/>
            <a:ext cx="8229600" cy="5768997"/>
          </a:xfrm>
        </p:spPr>
        <p:txBody>
          <a:bodyPr>
            <a:normAutofit/>
          </a:bodyPr>
          <a:lstStyle/>
          <a:p>
            <a:pPr algn="just" rtl="1">
              <a:buNone/>
            </a:pPr>
            <a:r>
              <a:rPr lang="fr-FR" dirty="0"/>
              <a:t> </a:t>
            </a:r>
          </a:p>
          <a:p>
            <a:pPr algn="just" rtl="1">
              <a:buNone/>
            </a:pPr>
            <a:r>
              <a:rPr lang="ar-DZ" dirty="0"/>
              <a:t>        يعتبر الإنسان مصدرا لمختلف أنواع التدهور </a:t>
            </a:r>
            <a:r>
              <a:rPr lang="ar-DZ" dirty="0" err="1"/>
              <a:t>الذى</a:t>
            </a:r>
            <a:r>
              <a:rPr lang="ar-DZ" dirty="0"/>
              <a:t> يصيب المعالم الأثرية ؛ وذلك بفعل تحول نشاطه والتطور الصناعي والتحولات الطارئة في محيطه، فبالرغم من أن هذه الأعمال التخريبية كانت لا إيراديه إلا أن مفعولها كان سلبيا </a:t>
            </a:r>
            <a:r>
              <a:rPr lang="ar-DZ" dirty="0" err="1"/>
              <a:t>و</a:t>
            </a:r>
            <a:r>
              <a:rPr lang="ar-DZ" dirty="0"/>
              <a:t> سريعا. فقد كان للتطور السريع للمنجزات العلمية والتكنولوجية التي توفر الاحتياجات المادية للإنسان بمعدلات فائقة أثر في إخلال موازنة الإنسان بين احتياجاته المعنوية والمادية. </a:t>
            </a:r>
            <a:endParaRPr lang="fr-F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6844" y="71414"/>
            <a:ext cx="8786874" cy="5693866"/>
          </a:xfrm>
          <a:prstGeom prst="rect">
            <a:avLst/>
          </a:prstGeom>
        </p:spPr>
        <p:txBody>
          <a:bodyPr wrap="square">
            <a:spAutoFit/>
          </a:bodyPr>
          <a:lstStyle/>
          <a:p>
            <a:pPr algn="just" rtl="1"/>
            <a:r>
              <a:rPr lang="ar-DZ" sz="2800" dirty="0">
                <a:solidFill>
                  <a:prstClr val="black"/>
                </a:solidFill>
                <a:latin typeface="Calibri"/>
                <a:cs typeface="Arial" panose="020B0604020202020204" pitchFamily="34" charset="0"/>
              </a:rPr>
              <a:t>و قد ظهر هذا التأثير في </a:t>
            </a:r>
            <a:r>
              <a:rPr lang="ar-DZ" sz="2800" dirty="0">
                <a:solidFill>
                  <a:srgbClr val="FF0000"/>
                </a:solidFill>
                <a:latin typeface="Calibri"/>
                <a:cs typeface="Arial" panose="020B0604020202020204" pitchFamily="34" charset="0"/>
              </a:rPr>
              <a:t>مواد </a:t>
            </a:r>
            <a:r>
              <a:rPr lang="ar-DZ" sz="2800" dirty="0" err="1">
                <a:solidFill>
                  <a:srgbClr val="FF0000"/>
                </a:solidFill>
                <a:latin typeface="Calibri"/>
                <a:cs typeface="Arial" panose="020B0604020202020204" pitchFamily="34" charset="0"/>
              </a:rPr>
              <a:t>و</a:t>
            </a:r>
            <a:r>
              <a:rPr lang="ar-DZ" sz="2800" dirty="0">
                <a:solidFill>
                  <a:srgbClr val="FF0000"/>
                </a:solidFill>
                <a:latin typeface="Calibri"/>
                <a:cs typeface="Arial" panose="020B0604020202020204" pitchFamily="34" charset="0"/>
              </a:rPr>
              <a:t> عناصر الإنشاءات </a:t>
            </a:r>
            <a:r>
              <a:rPr lang="ar-DZ" sz="2800" dirty="0" err="1">
                <a:solidFill>
                  <a:srgbClr val="FF0000"/>
                </a:solidFill>
                <a:latin typeface="Calibri"/>
                <a:cs typeface="Arial" panose="020B0604020202020204" pitchFamily="34" charset="0"/>
              </a:rPr>
              <a:t>و</a:t>
            </a:r>
            <a:r>
              <a:rPr lang="ar-DZ" sz="2800" dirty="0">
                <a:solidFill>
                  <a:srgbClr val="FF0000"/>
                </a:solidFill>
                <a:latin typeface="Calibri"/>
                <a:cs typeface="Arial" panose="020B0604020202020204" pitchFamily="34" charset="0"/>
              </a:rPr>
              <a:t> نظرياتها </a:t>
            </a:r>
            <a:r>
              <a:rPr lang="ar-DZ" sz="2800" dirty="0">
                <a:solidFill>
                  <a:prstClr val="black"/>
                </a:solidFill>
                <a:latin typeface="Calibri"/>
                <a:cs typeface="Arial" panose="020B0604020202020204" pitchFamily="34" charset="0"/>
              </a:rPr>
              <a:t>المتطورة وهذه من أهم المشكلات التي يواجهها المعماري في محاولته ربط  التراث الحضاري بالتقدم العلمي في بناء العمارة المعاصرة والتي تكون الحيز الفراغي للمدن. فنجد مثلا التطور الاقتصادي قد أثر علي اتجاه العمارة نتيجة </a:t>
            </a:r>
            <a:r>
              <a:rPr lang="ar-DZ" sz="2800" dirty="0" err="1">
                <a:solidFill>
                  <a:srgbClr val="FF0000"/>
                </a:solidFill>
                <a:latin typeface="Calibri"/>
                <a:cs typeface="Arial" panose="020B0604020202020204" pitchFamily="34" charset="0"/>
              </a:rPr>
              <a:t>لاستراد</a:t>
            </a:r>
            <a:r>
              <a:rPr lang="ar-DZ" sz="2800" dirty="0">
                <a:solidFill>
                  <a:srgbClr val="FF0000"/>
                </a:solidFill>
                <a:latin typeface="Calibri"/>
                <a:cs typeface="Arial" panose="020B0604020202020204" pitchFamily="34" charset="0"/>
              </a:rPr>
              <a:t> النماذج المعمارية الغربية والتأثر </a:t>
            </a:r>
            <a:r>
              <a:rPr lang="ar-DZ" sz="2800" dirty="0" err="1">
                <a:solidFill>
                  <a:srgbClr val="FF0000"/>
                </a:solidFill>
                <a:latin typeface="Calibri"/>
                <a:cs typeface="Arial" panose="020B0604020202020204" pitchFamily="34" charset="0"/>
              </a:rPr>
              <a:t>بها</a:t>
            </a:r>
            <a:r>
              <a:rPr lang="ar-DZ" sz="2800" dirty="0">
                <a:solidFill>
                  <a:prstClr val="black"/>
                </a:solidFill>
                <a:latin typeface="Calibri"/>
                <a:cs typeface="Arial" panose="020B0604020202020204" pitchFamily="34" charset="0"/>
              </a:rPr>
              <a:t>، إلى جانب </a:t>
            </a:r>
            <a:r>
              <a:rPr lang="ar-DZ" sz="2800" dirty="0">
                <a:solidFill>
                  <a:srgbClr val="FF0000"/>
                </a:solidFill>
                <a:latin typeface="Calibri"/>
                <a:cs typeface="Arial" panose="020B0604020202020204" pitchFamily="34" charset="0"/>
              </a:rPr>
              <a:t>استخدام مواد بناء حديثة</a:t>
            </a:r>
            <a:r>
              <a:rPr lang="ar-DZ" sz="2800" dirty="0">
                <a:solidFill>
                  <a:prstClr val="black"/>
                </a:solidFill>
                <a:latin typeface="Calibri"/>
                <a:cs typeface="Arial" panose="020B0604020202020204" pitchFamily="34" charset="0"/>
              </a:rPr>
              <a:t> تختلف في تركيبتها عن مواد البناء التقليدية في عمليات الترميم من ذلك استخدام الأسمنت </a:t>
            </a:r>
            <a:r>
              <a:rPr lang="ar-DZ" sz="2800" dirty="0" err="1">
                <a:solidFill>
                  <a:prstClr val="black"/>
                </a:solidFill>
                <a:latin typeface="Calibri"/>
                <a:cs typeface="Arial" panose="020B0604020202020204" pitchFamily="34" charset="0"/>
              </a:rPr>
              <a:t>البروتلاندي</a:t>
            </a:r>
            <a:r>
              <a:rPr lang="ar-DZ" sz="2800" dirty="0">
                <a:solidFill>
                  <a:prstClr val="black"/>
                </a:solidFill>
                <a:latin typeface="Calibri"/>
                <a:cs typeface="Arial" panose="020B0604020202020204" pitchFamily="34" charset="0"/>
              </a:rPr>
              <a:t> في ملء الفجوات والحقن الذي يتسبب في تصدع المبنى وتتكرر نفس الظاهرة في حالة استخدام الجبس في الأبنية المشيدة في المناطق الرطبة. كما ينشأ عن </a:t>
            </a:r>
            <a:r>
              <a:rPr lang="ar-DZ" sz="2800" dirty="0">
                <a:solidFill>
                  <a:srgbClr val="FF0000"/>
                </a:solidFill>
                <a:latin typeface="Calibri"/>
                <a:cs typeface="Arial" panose="020B0604020202020204" pitchFamily="34" charset="0"/>
              </a:rPr>
              <a:t>استخدام أسياخ الحديد </a:t>
            </a:r>
            <a:r>
              <a:rPr lang="ar-DZ" sz="2800" dirty="0">
                <a:solidFill>
                  <a:prstClr val="black"/>
                </a:solidFill>
                <a:latin typeface="Calibri"/>
                <a:cs typeface="Arial" panose="020B0604020202020204" pitchFamily="34" charset="0"/>
              </a:rPr>
              <a:t>في عمليات التدعيم ولاسيما في وجود الرطوبة صدأ الحديد </a:t>
            </a:r>
            <a:r>
              <a:rPr lang="ar-DZ" sz="2800" dirty="0" err="1">
                <a:solidFill>
                  <a:prstClr val="black"/>
                </a:solidFill>
                <a:latin typeface="Calibri"/>
                <a:cs typeface="Arial" panose="020B0604020202020204" pitchFamily="34" charset="0"/>
              </a:rPr>
              <a:t>و</a:t>
            </a:r>
            <a:r>
              <a:rPr lang="ar-DZ" sz="2800" dirty="0">
                <a:solidFill>
                  <a:prstClr val="black"/>
                </a:solidFill>
                <a:latin typeface="Calibri"/>
                <a:cs typeface="Arial" panose="020B0604020202020204" pitchFamily="34" charset="0"/>
              </a:rPr>
              <a:t> من ثم زيادة حجمه حيث تتسبب هذه الأخير في حدوث انفعالات وضغط على الجدران ومن ثم تحدث عمليات التشقق وما تصاحبها من أضرارً خطيرة تؤثر على المبنى. </a:t>
            </a:r>
            <a:endParaRPr lang="fr-FR" sz="2800" dirty="0">
              <a:solidFill>
                <a:prstClr val="black"/>
              </a:solidFill>
              <a:latin typeface="Calibri"/>
            </a:endParaRPr>
          </a:p>
          <a:p>
            <a:endParaRPr lang="fr-FR" sz="2800" dirty="0">
              <a:solidFill>
                <a:prstClr val="black"/>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6235</Words>
  <Application>Microsoft Office PowerPoint</Application>
  <PresentationFormat>Widescreen</PresentationFormat>
  <Paragraphs>251</Paragraphs>
  <Slides>111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111</vt:i4>
      </vt:variant>
    </vt:vector>
  </HeadingPairs>
  <TitlesOfParts>
    <vt:vector size="119" baseType="lpstr">
      <vt:lpstr>Arial</vt:lpstr>
      <vt:lpstr>Calibri</vt:lpstr>
      <vt:lpstr>Calibri Light</vt:lpstr>
      <vt:lpstr>Simplified Arabic</vt:lpstr>
      <vt:lpstr>Times New Roman</vt:lpstr>
      <vt:lpstr>Traditional Arabic</vt:lpstr>
      <vt:lpstr>Office Theme</vt:lpstr>
      <vt:lpstr>Thème Office</vt:lpstr>
      <vt:lpstr>PowerPoint Presentation</vt:lpstr>
      <vt:lpstr>عوامل تلف المباني الأثرية</vt:lpstr>
      <vt:lpstr>-I العوامل الطبيعية</vt:lpstr>
      <vt:lpstr>درجات الحرارة</vt:lpstr>
      <vt:lpstr>ارتفاع درجات الحرارة</vt:lpstr>
      <vt:lpstr>PowerPoint Presentation</vt:lpstr>
      <vt:lpstr>PowerPoint Presentation</vt:lpstr>
      <vt:lpstr>الخشب</vt:lpstr>
      <vt:lpstr>PowerPoint Presentation</vt:lpstr>
      <vt:lpstr>الانخفاض في درجات الحرارة </vt:lpstr>
      <vt:lpstr>اختلاف درجات الحرارة</vt:lpstr>
      <vt:lpstr>ملاحظة</vt:lpstr>
      <vt:lpstr>PowerPoint Presentation</vt:lpstr>
      <vt:lpstr>الرطوبة</vt:lpstr>
      <vt:lpstr>الرطوبة</vt:lpstr>
      <vt:lpstr>PowerPoint Presentation</vt:lpstr>
      <vt:lpstr>الرطوبة بالخاصية الشعرية( امتصاص الماء)</vt:lpstr>
      <vt:lpstr>الرطوبة الناتجة عن التكاثف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تأثير الأمطار والثلوج       </vt:lpstr>
      <vt:lpstr>PowerPoint Presentation</vt:lpstr>
      <vt:lpstr>PowerPoint Presentation</vt:lpstr>
      <vt:lpstr>PowerPoint Presentation</vt:lpstr>
      <vt:lpstr>PowerPoint Presentation</vt:lpstr>
      <vt:lpstr>PowerPoint Presentation</vt:lpstr>
      <vt:lpstr>PowerPoint Presentation</vt:lpstr>
      <vt:lpstr>الأمطار الحمضية</vt:lpstr>
      <vt:lpstr>أثر الأمطار الحمضية </vt:lpstr>
      <vt:lpstr>الأملاح</vt:lpstr>
      <vt:lpstr>تأثير الأملاح</vt:lpstr>
      <vt:lpstr>PowerPoint Presentation</vt:lpstr>
      <vt:lpstr>PowerPoint Presentation</vt:lpstr>
      <vt:lpstr>PowerPoint Presentation</vt:lpstr>
      <vt:lpstr>الجدول يوضح بعض أنواع الأملاح الذائبة في مواد البناء المعالم الأثرية ومصادرها</vt:lpstr>
      <vt:lpstr>PowerPoint Presentation</vt:lpstr>
      <vt:lpstr>الريّاح  </vt:lpstr>
      <vt:lpstr>PowerPoint Presentation</vt:lpstr>
      <vt:lpstr>PowerPoint Presentation</vt:lpstr>
      <vt:lpstr>المياه تحت السطحية ومياه الرشح والنشع </vt:lpstr>
      <vt:lpstr>PowerPoint Presentation</vt:lpstr>
      <vt:lpstr>II- عوامل التلف الكيميائي</vt:lpstr>
      <vt:lpstr>1- مشكلة التلوث البيئي</vt:lpstr>
      <vt:lpstr>PowerPoint Presentation</vt:lpstr>
      <vt:lpstr>1- المصادر الطبيعية</vt:lpstr>
      <vt:lpstr> 2- المصادر المستحدثة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عناصر التلوّث البيئي   </vt:lpstr>
      <vt:lpstr>PowerPoint Presentation</vt:lpstr>
      <vt:lpstr>PowerPoint Presentation</vt:lpstr>
      <vt:lpstr>PowerPoint Presentation</vt:lpstr>
      <vt:lpstr>PowerPoint Presentation</vt:lpstr>
      <vt:lpstr>أثر الملوّثات الكيميائية </vt:lpstr>
      <vt:lpstr>تأثير ثاني أكسيد الكبريت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*تأثير النشاطات الصناعية</vt:lpstr>
      <vt:lpstr>PowerPoint Presentation</vt:lpstr>
      <vt:lpstr>PowerPoint Presentation</vt:lpstr>
      <vt:lpstr>PowerPoint Presentation</vt:lpstr>
      <vt:lpstr> الصورتان توضحان سمك الطبقة السوداء. </vt:lpstr>
      <vt:lpstr>3- التلف البيولوجي</vt:lpstr>
      <vt:lpstr>PowerPoint Presentation</vt:lpstr>
      <vt:lpstr>مسببات التلف البيولوجي</vt:lpstr>
      <vt:lpstr>PowerPoint Presentation</vt:lpstr>
      <vt:lpstr>PowerPoint Presentation</vt:lpstr>
      <vt:lpstr>PowerPoint Presentation</vt:lpstr>
      <vt:lpstr>النباتات </vt:lpstr>
      <vt:lpstr>PowerPoint Presentation</vt:lpstr>
      <vt:lpstr>PowerPoint Presentation</vt:lpstr>
      <vt:lpstr>الكائنات الحية الدقيقة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العوامل البشرية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4-غياب الوعي بأهمية التراث الأثري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BOUDJELLABA FOUZIA SOUAD</dc:creator>
  <cp:lastModifiedBy>BOUDJELLABA FOUZIA SOUAD</cp:lastModifiedBy>
  <cp:revision>2</cp:revision>
  <dcterms:created xsi:type="dcterms:W3CDTF">2024-02-06T17:27:18Z</dcterms:created>
  <dcterms:modified xsi:type="dcterms:W3CDTF">2024-05-06T15:54:08Z</dcterms:modified>
</cp:coreProperties>
</file>