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7" r:id="rId2"/>
    <p:sldId id="292" r:id="rId3"/>
    <p:sldId id="264" r:id="rId4"/>
    <p:sldId id="258" r:id="rId5"/>
    <p:sldId id="260" r:id="rId6"/>
    <p:sldId id="262" r:id="rId7"/>
    <p:sldId id="263" r:id="rId8"/>
    <p:sldId id="266" r:id="rId9"/>
    <p:sldId id="267" r:id="rId10"/>
    <p:sldId id="268" r:id="rId11"/>
    <p:sldId id="269" r:id="rId12"/>
    <p:sldId id="270" r:id="rId13"/>
    <p:sldId id="271" r:id="rId14"/>
    <p:sldId id="272" r:id="rId15"/>
    <p:sldId id="273" r:id="rId16"/>
    <p:sldId id="274" r:id="rId17"/>
    <p:sldId id="275" r:id="rId18"/>
    <p:sldId id="278" r:id="rId19"/>
    <p:sldId id="280" r:id="rId20"/>
    <p:sldId id="281" r:id="rId21"/>
    <p:sldId id="282" r:id="rId22"/>
    <p:sldId id="283" r:id="rId23"/>
    <p:sldId id="284" r:id="rId24"/>
    <p:sldId id="285" r:id="rId25"/>
    <p:sldId id="286" r:id="rId26"/>
    <p:sldId id="288" r:id="rId27"/>
    <p:sldId id="289" r:id="rId28"/>
    <p:sldId id="290" r:id="rId29"/>
    <p:sldId id="29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D1A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949" autoAdjust="0"/>
    <p:restoredTop sz="94660"/>
  </p:normalViewPr>
  <p:slideViewPr>
    <p:cSldViewPr snapToGrid="0">
      <p:cViewPr varScale="1">
        <p:scale>
          <a:sx n="73" d="100"/>
          <a:sy n="73" d="100"/>
        </p:scale>
        <p:origin x="-66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4FB243-3ECA-4F44-87FB-B03504032090}" type="doc">
      <dgm:prSet loTypeId="urn:microsoft.com/office/officeart/2005/8/layout/vList5" loCatId="list" qsTypeId="urn:microsoft.com/office/officeart/2005/8/quickstyle/3d2" qsCatId="3D" csTypeId="urn:microsoft.com/office/officeart/2005/8/colors/colorful4" csCatId="colorful" phldr="1"/>
      <dgm:spPr/>
      <dgm:t>
        <a:bodyPr/>
        <a:lstStyle/>
        <a:p>
          <a:endParaRPr lang="fr-FR"/>
        </a:p>
      </dgm:t>
    </dgm:pt>
    <dgm:pt modelId="{57C0FF40-4062-4461-A860-BF16670341EB}">
      <dgm:prSet>
        <dgm:style>
          <a:lnRef idx="1">
            <a:schemeClr val="dk1"/>
          </a:lnRef>
          <a:fillRef idx="2">
            <a:schemeClr val="dk1"/>
          </a:fillRef>
          <a:effectRef idx="1">
            <a:schemeClr val="dk1"/>
          </a:effectRef>
          <a:fontRef idx="minor">
            <a:schemeClr val="dk1"/>
          </a:fontRef>
        </dgm:style>
      </dgm:prSet>
      <dgm:spPr/>
      <dgm:t>
        <a:bodyPr/>
        <a:lstStyle/>
        <a:p>
          <a:pPr rtl="1"/>
          <a:r>
            <a:rPr lang="ar-DZ" b="1" i="0" u="sng" dirty="0" smtClean="0">
              <a:solidFill>
                <a:srgbClr val="FF0000"/>
              </a:solidFill>
            </a:rPr>
            <a:t>المبحث الأول: </a:t>
          </a:r>
          <a:r>
            <a:rPr lang="ar-DZ" b="1" i="1" dirty="0" smtClean="0"/>
            <a:t>ماهية المحيط المؤسسة الاقتصادية</a:t>
          </a:r>
          <a:endParaRPr lang="en-US" dirty="0"/>
        </a:p>
      </dgm:t>
    </dgm:pt>
    <dgm:pt modelId="{C5EA91FA-00D6-4159-BBF0-C54EB0C1E3CD}" type="parTrans" cxnId="{B9262809-9FC0-4746-B91D-64A7647F2841}">
      <dgm:prSet/>
      <dgm:spPr/>
      <dgm:t>
        <a:bodyPr/>
        <a:lstStyle/>
        <a:p>
          <a:endParaRPr lang="fr-FR"/>
        </a:p>
      </dgm:t>
    </dgm:pt>
    <dgm:pt modelId="{95105BDD-37BC-4B21-A9B5-24241FC93CC1}" type="sibTrans" cxnId="{B9262809-9FC0-4746-B91D-64A7647F2841}">
      <dgm:prSet/>
      <dgm:spPr/>
      <dgm:t>
        <a:bodyPr/>
        <a:lstStyle/>
        <a:p>
          <a:endParaRPr lang="fr-FR"/>
        </a:p>
      </dgm:t>
    </dgm:pt>
    <dgm:pt modelId="{5146EF39-5CAB-4CA0-B4D9-AFDE1A742574}">
      <dgm:prSet custT="1"/>
      <dgm:spPr/>
      <dgm:t>
        <a:bodyPr/>
        <a:lstStyle/>
        <a:p>
          <a:pPr rtl="1"/>
          <a:r>
            <a:rPr lang="ar-DZ" sz="2400" b="1" i="0" u="sng" dirty="0" smtClean="0">
              <a:solidFill>
                <a:srgbClr val="FF0000"/>
              </a:solidFill>
            </a:rPr>
            <a:t>المطلب الأول : </a:t>
          </a:r>
          <a:r>
            <a:rPr lang="ar-DZ" sz="2400" b="0" i="0" dirty="0" smtClean="0"/>
            <a:t>تعريف محيط المؤسسة</a:t>
          </a:r>
          <a:endParaRPr lang="en-US" sz="2400" dirty="0"/>
        </a:p>
      </dgm:t>
    </dgm:pt>
    <dgm:pt modelId="{FEEB1D0B-E255-4F4B-892F-6DEF9B20F020}" type="parTrans" cxnId="{C8F7C041-21C5-40D6-BB3D-BC86C2D43B27}">
      <dgm:prSet/>
      <dgm:spPr/>
      <dgm:t>
        <a:bodyPr/>
        <a:lstStyle/>
        <a:p>
          <a:endParaRPr lang="fr-FR"/>
        </a:p>
      </dgm:t>
    </dgm:pt>
    <dgm:pt modelId="{43AC7617-887F-4068-8FB3-598F9AD0E87E}" type="sibTrans" cxnId="{C8F7C041-21C5-40D6-BB3D-BC86C2D43B27}">
      <dgm:prSet/>
      <dgm:spPr/>
      <dgm:t>
        <a:bodyPr/>
        <a:lstStyle/>
        <a:p>
          <a:endParaRPr lang="fr-FR"/>
        </a:p>
      </dgm:t>
    </dgm:pt>
    <dgm:pt modelId="{7A23A669-967A-4027-BC20-CBAE52E8143E}">
      <dgm:prSet custT="1"/>
      <dgm:spPr/>
      <dgm:t>
        <a:bodyPr/>
        <a:lstStyle/>
        <a:p>
          <a:pPr rtl="1"/>
          <a:r>
            <a:rPr lang="ar-DZ" sz="2400" b="1" i="0" u="sng" dirty="0" smtClean="0">
              <a:solidFill>
                <a:srgbClr val="FF0000"/>
              </a:solidFill>
            </a:rPr>
            <a:t>المطلب الثاني : </a:t>
          </a:r>
          <a:r>
            <a:rPr lang="ar-DZ" sz="2400" b="0" i="0" dirty="0" smtClean="0"/>
            <a:t>خصائص محيط المؤسسة</a:t>
          </a:r>
          <a:endParaRPr lang="en-US" sz="2400" dirty="0"/>
        </a:p>
      </dgm:t>
    </dgm:pt>
    <dgm:pt modelId="{1F57DA0A-2CD2-4F14-B5B2-B2F7682E3C4B}" type="parTrans" cxnId="{75ADF94D-C793-43F7-A7F4-7D476B9C92EF}">
      <dgm:prSet/>
      <dgm:spPr/>
      <dgm:t>
        <a:bodyPr/>
        <a:lstStyle/>
        <a:p>
          <a:endParaRPr lang="fr-FR"/>
        </a:p>
      </dgm:t>
    </dgm:pt>
    <dgm:pt modelId="{448E46B7-BAB7-4745-8824-79BFDD29E9C6}" type="sibTrans" cxnId="{75ADF94D-C793-43F7-A7F4-7D476B9C92EF}">
      <dgm:prSet/>
      <dgm:spPr/>
      <dgm:t>
        <a:bodyPr/>
        <a:lstStyle/>
        <a:p>
          <a:endParaRPr lang="fr-FR"/>
        </a:p>
      </dgm:t>
    </dgm:pt>
    <dgm:pt modelId="{0E3A3B4A-2799-43F3-953B-3D03A86EC823}">
      <dgm:prSet custT="1"/>
      <dgm:spPr/>
      <dgm:t>
        <a:bodyPr/>
        <a:lstStyle/>
        <a:p>
          <a:pPr rtl="1"/>
          <a:r>
            <a:rPr lang="ar-DZ" sz="2400" b="1" i="0" u="sng" dirty="0" smtClean="0">
              <a:solidFill>
                <a:srgbClr val="FF0000"/>
              </a:solidFill>
            </a:rPr>
            <a:t>المطلب الثالث : </a:t>
          </a:r>
          <a:r>
            <a:rPr lang="ar-DZ" sz="2400" b="0" i="0" dirty="0" smtClean="0"/>
            <a:t>مكونات محيط المؤسسة</a:t>
          </a:r>
          <a:endParaRPr lang="en-US" sz="2400" dirty="0"/>
        </a:p>
      </dgm:t>
    </dgm:pt>
    <dgm:pt modelId="{3537E5BA-13A5-4957-8E20-26B924763843}" type="parTrans" cxnId="{6C05FA4A-BCAC-49A4-AB4D-00E79D17948F}">
      <dgm:prSet/>
      <dgm:spPr/>
      <dgm:t>
        <a:bodyPr/>
        <a:lstStyle/>
        <a:p>
          <a:endParaRPr lang="fr-FR"/>
        </a:p>
      </dgm:t>
    </dgm:pt>
    <dgm:pt modelId="{D21792CC-064D-48BF-86EC-DD22B8DA47CD}" type="sibTrans" cxnId="{6C05FA4A-BCAC-49A4-AB4D-00E79D17948F}">
      <dgm:prSet/>
      <dgm:spPr/>
      <dgm:t>
        <a:bodyPr/>
        <a:lstStyle/>
        <a:p>
          <a:endParaRPr lang="fr-FR"/>
        </a:p>
      </dgm:t>
    </dgm:pt>
    <dgm:pt modelId="{D0DEE16D-BE5A-4BFD-9CDB-58E3515550B1}">
      <dgm:prSet>
        <dgm:style>
          <a:lnRef idx="1">
            <a:schemeClr val="dk1"/>
          </a:lnRef>
          <a:fillRef idx="2">
            <a:schemeClr val="dk1"/>
          </a:fillRef>
          <a:effectRef idx="1">
            <a:schemeClr val="dk1"/>
          </a:effectRef>
          <a:fontRef idx="minor">
            <a:schemeClr val="dk1"/>
          </a:fontRef>
        </dgm:style>
      </dgm:prSet>
      <dgm:spPr/>
      <dgm:t>
        <a:bodyPr/>
        <a:lstStyle/>
        <a:p>
          <a:pPr rtl="1"/>
          <a:r>
            <a:rPr lang="ar-DZ" b="1" i="0" u="sng" dirty="0" smtClean="0">
              <a:solidFill>
                <a:srgbClr val="FF0000"/>
              </a:solidFill>
            </a:rPr>
            <a:t>المبحث </a:t>
          </a:r>
          <a:r>
            <a:rPr lang="ar-DZ" b="1" i="0" dirty="0" smtClean="0">
              <a:solidFill>
                <a:srgbClr val="FF0000"/>
              </a:solidFill>
            </a:rPr>
            <a:t>الثاني :</a:t>
          </a:r>
          <a:r>
            <a:rPr lang="ar-DZ" b="1" i="0" dirty="0" smtClean="0"/>
            <a:t> </a:t>
          </a:r>
          <a:r>
            <a:rPr lang="ar-DZ" b="1" i="1" dirty="0" smtClean="0"/>
            <a:t>الاثار</a:t>
          </a:r>
          <a:r>
            <a:rPr lang="ar-DZ" b="1" i="0" dirty="0" smtClean="0"/>
            <a:t> </a:t>
          </a:r>
          <a:r>
            <a:rPr lang="ar-DZ" b="1" i="1" dirty="0" smtClean="0"/>
            <a:t>المتبادلة بين المؤسسة و المحيط</a:t>
          </a:r>
          <a:endParaRPr lang="en-US" dirty="0"/>
        </a:p>
      </dgm:t>
    </dgm:pt>
    <dgm:pt modelId="{0CB0F567-28B3-40FF-B10D-F332EC35FF62}" type="parTrans" cxnId="{778A6340-61D3-41FC-B688-03B241A1BD9F}">
      <dgm:prSet/>
      <dgm:spPr/>
      <dgm:t>
        <a:bodyPr/>
        <a:lstStyle/>
        <a:p>
          <a:endParaRPr lang="fr-FR"/>
        </a:p>
      </dgm:t>
    </dgm:pt>
    <dgm:pt modelId="{F7924D18-D0BC-442B-BEC1-9D649B5A9B8A}" type="sibTrans" cxnId="{778A6340-61D3-41FC-B688-03B241A1BD9F}">
      <dgm:prSet/>
      <dgm:spPr/>
      <dgm:t>
        <a:bodyPr/>
        <a:lstStyle/>
        <a:p>
          <a:endParaRPr lang="fr-FR"/>
        </a:p>
      </dgm:t>
    </dgm:pt>
    <dgm:pt modelId="{CEDF0E26-994B-4B66-AC6E-D5B1BE4400A7}">
      <dgm:prSet custT="1"/>
      <dgm:spPr/>
      <dgm:t>
        <a:bodyPr/>
        <a:lstStyle/>
        <a:p>
          <a:pPr rtl="1"/>
          <a:r>
            <a:rPr lang="ar-DZ" sz="2400" b="1" i="0" u="sng" dirty="0" smtClean="0">
              <a:solidFill>
                <a:srgbClr val="FF0000"/>
              </a:solidFill>
            </a:rPr>
            <a:t>المطلب الأول : </a:t>
          </a:r>
          <a:r>
            <a:rPr lang="ar-DZ" sz="2300" b="0" i="0" dirty="0" smtClean="0"/>
            <a:t>اثار المحيط على المؤسسة</a:t>
          </a:r>
          <a:endParaRPr lang="en-US" sz="2300" dirty="0"/>
        </a:p>
      </dgm:t>
    </dgm:pt>
    <dgm:pt modelId="{1BAAC738-AFD8-49EA-9846-9E0FE2DCD2F9}" type="parTrans" cxnId="{3FB1B528-457D-441A-8A59-73413F1ED40C}">
      <dgm:prSet/>
      <dgm:spPr/>
      <dgm:t>
        <a:bodyPr/>
        <a:lstStyle/>
        <a:p>
          <a:endParaRPr lang="fr-FR"/>
        </a:p>
      </dgm:t>
    </dgm:pt>
    <dgm:pt modelId="{595475A9-DE70-4E74-8674-8C24BC35698F}" type="sibTrans" cxnId="{3FB1B528-457D-441A-8A59-73413F1ED40C}">
      <dgm:prSet/>
      <dgm:spPr/>
      <dgm:t>
        <a:bodyPr/>
        <a:lstStyle/>
        <a:p>
          <a:endParaRPr lang="fr-FR"/>
        </a:p>
      </dgm:t>
    </dgm:pt>
    <dgm:pt modelId="{4E298651-A241-4E53-8029-E799A37090A3}">
      <dgm:prSet/>
      <dgm:spPr/>
      <dgm:t>
        <a:bodyPr/>
        <a:lstStyle/>
        <a:p>
          <a:pPr rtl="1"/>
          <a:r>
            <a:rPr lang="ar-DZ" sz="2300" b="1" i="0" u="sng" dirty="0" smtClean="0">
              <a:solidFill>
                <a:srgbClr val="FF0000"/>
              </a:solidFill>
            </a:rPr>
            <a:t>المطلب الثاني : </a:t>
          </a:r>
          <a:r>
            <a:rPr lang="ar-DZ" sz="2300" b="0" i="0" dirty="0" smtClean="0"/>
            <a:t>تأثير المؤسسة على المحيط                                                                                              </a:t>
          </a:r>
          <a:endParaRPr lang="en-US" sz="2300" dirty="0"/>
        </a:p>
      </dgm:t>
    </dgm:pt>
    <dgm:pt modelId="{77077379-95EC-4D28-864A-CBD5CB55ECE9}" type="parTrans" cxnId="{F6144DAB-2B1C-4D17-9013-66D8D3C6BBF7}">
      <dgm:prSet/>
      <dgm:spPr/>
      <dgm:t>
        <a:bodyPr/>
        <a:lstStyle/>
        <a:p>
          <a:endParaRPr lang="fr-FR"/>
        </a:p>
      </dgm:t>
    </dgm:pt>
    <dgm:pt modelId="{E35219AB-F9D1-4986-8F7A-62FFF73DD2E0}" type="sibTrans" cxnId="{F6144DAB-2B1C-4D17-9013-66D8D3C6BBF7}">
      <dgm:prSet/>
      <dgm:spPr/>
      <dgm:t>
        <a:bodyPr/>
        <a:lstStyle/>
        <a:p>
          <a:endParaRPr lang="fr-FR"/>
        </a:p>
      </dgm:t>
    </dgm:pt>
    <dgm:pt modelId="{0816A634-038E-460C-A72D-4D21740C3EA2}">
      <dgm:prSet>
        <dgm:style>
          <a:lnRef idx="1">
            <a:schemeClr val="dk1"/>
          </a:lnRef>
          <a:fillRef idx="2">
            <a:schemeClr val="dk1"/>
          </a:fillRef>
          <a:effectRef idx="1">
            <a:schemeClr val="dk1"/>
          </a:effectRef>
          <a:fontRef idx="minor">
            <a:schemeClr val="dk1"/>
          </a:fontRef>
        </dgm:style>
      </dgm:prSet>
      <dgm:spPr/>
      <dgm:t>
        <a:bodyPr/>
        <a:lstStyle/>
        <a:p>
          <a:pPr rtl="1"/>
          <a:r>
            <a:rPr lang="ar-DZ" b="1" i="0" u="sng" dirty="0" smtClean="0">
              <a:solidFill>
                <a:srgbClr val="FF0000"/>
              </a:solidFill>
            </a:rPr>
            <a:t>المبحث الثالث: </a:t>
          </a:r>
          <a:r>
            <a:rPr lang="ar-DZ" b="1" i="1" dirty="0" smtClean="0"/>
            <a:t>التحليل الاستراتيجي لبيئة المؤسسة</a:t>
          </a:r>
          <a:endParaRPr lang="en-US" dirty="0"/>
        </a:p>
      </dgm:t>
    </dgm:pt>
    <dgm:pt modelId="{4B6B71DD-D90D-4C29-8738-25CED720EF66}" type="parTrans" cxnId="{E85BFDBC-F952-4CFF-91DF-0C41F41F2C34}">
      <dgm:prSet/>
      <dgm:spPr/>
      <dgm:t>
        <a:bodyPr/>
        <a:lstStyle/>
        <a:p>
          <a:endParaRPr lang="fr-FR"/>
        </a:p>
      </dgm:t>
    </dgm:pt>
    <dgm:pt modelId="{0F27B307-47A3-42BA-91C6-21F4BC6DA6D6}" type="sibTrans" cxnId="{E85BFDBC-F952-4CFF-91DF-0C41F41F2C34}">
      <dgm:prSet/>
      <dgm:spPr/>
      <dgm:t>
        <a:bodyPr/>
        <a:lstStyle/>
        <a:p>
          <a:endParaRPr lang="fr-FR"/>
        </a:p>
      </dgm:t>
    </dgm:pt>
    <dgm:pt modelId="{8557CABC-3605-4E27-9776-1D827ECA5E7F}">
      <dgm:prSet/>
      <dgm:spPr/>
      <dgm:t>
        <a:bodyPr/>
        <a:lstStyle/>
        <a:p>
          <a:pPr rtl="1"/>
          <a:r>
            <a:rPr lang="ar-DZ" b="1" i="0" u="sng" dirty="0" smtClean="0">
              <a:solidFill>
                <a:srgbClr val="FF0000"/>
              </a:solidFill>
            </a:rPr>
            <a:t>المطلب الأول : </a:t>
          </a:r>
          <a:r>
            <a:rPr lang="ar-DZ" b="0" i="0" dirty="0" smtClean="0"/>
            <a:t>تعريف التحليل الاستراتيجي</a:t>
          </a:r>
          <a:endParaRPr lang="en-US" dirty="0"/>
        </a:p>
      </dgm:t>
    </dgm:pt>
    <dgm:pt modelId="{0AF0E153-4C74-4144-BDBE-127FE0C3E797}" type="parTrans" cxnId="{9EF70E72-815E-4B4A-BFD1-9112EF44BEAD}">
      <dgm:prSet/>
      <dgm:spPr/>
      <dgm:t>
        <a:bodyPr/>
        <a:lstStyle/>
        <a:p>
          <a:endParaRPr lang="fr-FR"/>
        </a:p>
      </dgm:t>
    </dgm:pt>
    <dgm:pt modelId="{E29382B1-48F6-4F58-A917-0FBF2E09F3D6}" type="sibTrans" cxnId="{9EF70E72-815E-4B4A-BFD1-9112EF44BEAD}">
      <dgm:prSet/>
      <dgm:spPr/>
      <dgm:t>
        <a:bodyPr/>
        <a:lstStyle/>
        <a:p>
          <a:endParaRPr lang="fr-FR"/>
        </a:p>
      </dgm:t>
    </dgm:pt>
    <dgm:pt modelId="{B89BABE0-143E-43EC-AD9A-A6420A8B6A39}">
      <dgm:prSet/>
      <dgm:spPr/>
      <dgm:t>
        <a:bodyPr/>
        <a:lstStyle/>
        <a:p>
          <a:pPr rtl="1"/>
          <a:r>
            <a:rPr lang="ar-DZ" b="1" i="0" u="sng" dirty="0" smtClean="0">
              <a:solidFill>
                <a:srgbClr val="FF0000"/>
              </a:solidFill>
            </a:rPr>
            <a:t>المطلب الثاني</a:t>
          </a:r>
          <a:r>
            <a:rPr lang="fr-FR" b="1" i="0" u="sng" dirty="0" smtClean="0">
              <a:solidFill>
                <a:srgbClr val="FF0000"/>
              </a:solidFill>
            </a:rPr>
            <a:t> </a:t>
          </a:r>
          <a:r>
            <a:rPr lang="ar-DZ" b="1" i="0" u="sng" dirty="0" smtClean="0">
              <a:solidFill>
                <a:srgbClr val="FF0000"/>
              </a:solidFill>
            </a:rPr>
            <a:t>:</a:t>
          </a:r>
          <a:r>
            <a:rPr lang="fr-FR" b="1" i="0" u="sng" dirty="0" smtClean="0">
              <a:solidFill>
                <a:srgbClr val="FF0000"/>
              </a:solidFill>
            </a:rPr>
            <a:t> </a:t>
          </a:r>
          <a:r>
            <a:rPr lang="ar-DZ" b="0" i="0" dirty="0" smtClean="0"/>
            <a:t>التحليل الاستراتيجي وفقا لمصفوفة </a:t>
          </a:r>
          <a:r>
            <a:rPr lang="fr-FR" b="0" i="0" dirty="0" smtClean="0"/>
            <a:t>SWOT</a:t>
          </a:r>
          <a:endParaRPr lang="en-US" dirty="0"/>
        </a:p>
      </dgm:t>
    </dgm:pt>
    <dgm:pt modelId="{26DD0D00-7FC6-4F72-A28C-9FB95214F636}" type="parTrans" cxnId="{6679FEE9-9FA4-46AC-ACCC-34462E624D2F}">
      <dgm:prSet/>
      <dgm:spPr/>
      <dgm:t>
        <a:bodyPr/>
        <a:lstStyle/>
        <a:p>
          <a:endParaRPr lang="fr-FR"/>
        </a:p>
      </dgm:t>
    </dgm:pt>
    <dgm:pt modelId="{69B5A185-BD44-4752-B908-A868732A06DB}" type="sibTrans" cxnId="{6679FEE9-9FA4-46AC-ACCC-34462E624D2F}">
      <dgm:prSet/>
      <dgm:spPr/>
      <dgm:t>
        <a:bodyPr/>
        <a:lstStyle/>
        <a:p>
          <a:endParaRPr lang="fr-FR"/>
        </a:p>
      </dgm:t>
    </dgm:pt>
    <dgm:pt modelId="{50D5AB8D-1AD2-4C16-8CC2-B1977EF85795}">
      <dgm:prSet>
        <dgm:style>
          <a:lnRef idx="1">
            <a:schemeClr val="dk1"/>
          </a:lnRef>
          <a:fillRef idx="2">
            <a:schemeClr val="dk1"/>
          </a:fillRef>
          <a:effectRef idx="1">
            <a:schemeClr val="dk1"/>
          </a:effectRef>
          <a:fontRef idx="minor">
            <a:schemeClr val="dk1"/>
          </a:fontRef>
        </dgm:style>
      </dgm:prSet>
      <dgm:spPr/>
      <dgm:t>
        <a:bodyPr/>
        <a:lstStyle/>
        <a:p>
          <a:pPr rtl="1"/>
          <a:r>
            <a:rPr lang="ar-DZ" b="1" i="0" u="sng" dirty="0" smtClean="0">
              <a:solidFill>
                <a:srgbClr val="FF0000"/>
              </a:solidFill>
            </a:rPr>
            <a:t>الخاتمــــــــــة:</a:t>
          </a:r>
          <a:endParaRPr lang="en-US" b="1" dirty="0">
            <a:solidFill>
              <a:srgbClr val="FF0000"/>
            </a:solidFill>
          </a:endParaRPr>
        </a:p>
      </dgm:t>
    </dgm:pt>
    <dgm:pt modelId="{8B3B6308-FFA5-46BB-8D76-7A30585587F9}" type="parTrans" cxnId="{3E7AA17B-45A5-453D-8949-758D36CB027E}">
      <dgm:prSet/>
      <dgm:spPr/>
      <dgm:t>
        <a:bodyPr/>
        <a:lstStyle/>
        <a:p>
          <a:endParaRPr lang="fr-FR"/>
        </a:p>
      </dgm:t>
    </dgm:pt>
    <dgm:pt modelId="{3F98413C-16FE-496C-9057-5CAC48A18C91}" type="sibTrans" cxnId="{3E7AA17B-45A5-453D-8949-758D36CB027E}">
      <dgm:prSet/>
      <dgm:spPr/>
      <dgm:t>
        <a:bodyPr/>
        <a:lstStyle/>
        <a:p>
          <a:endParaRPr lang="fr-FR"/>
        </a:p>
      </dgm:t>
    </dgm:pt>
    <dgm:pt modelId="{D581C918-23B2-46B8-9305-68F776E08901}" type="pres">
      <dgm:prSet presAssocID="{894FB243-3ECA-4F44-87FB-B03504032090}" presName="Name0" presStyleCnt="0">
        <dgm:presLayoutVars>
          <dgm:dir/>
          <dgm:animLvl val="lvl"/>
          <dgm:resizeHandles val="exact"/>
        </dgm:presLayoutVars>
      </dgm:prSet>
      <dgm:spPr/>
      <dgm:t>
        <a:bodyPr/>
        <a:lstStyle/>
        <a:p>
          <a:endParaRPr lang="fr-FR"/>
        </a:p>
      </dgm:t>
    </dgm:pt>
    <dgm:pt modelId="{B863EF9D-EF4C-4FEF-96A7-0D40DA7C3F7B}" type="pres">
      <dgm:prSet presAssocID="{57C0FF40-4062-4461-A860-BF16670341EB}" presName="linNode" presStyleCnt="0"/>
      <dgm:spPr/>
    </dgm:pt>
    <dgm:pt modelId="{DE403442-3085-4ABB-89AE-2062D04BC247}" type="pres">
      <dgm:prSet presAssocID="{57C0FF40-4062-4461-A860-BF16670341EB}" presName="parentText" presStyleLbl="node1" presStyleIdx="0" presStyleCnt="4">
        <dgm:presLayoutVars>
          <dgm:chMax val="1"/>
          <dgm:bulletEnabled val="1"/>
        </dgm:presLayoutVars>
      </dgm:prSet>
      <dgm:spPr/>
      <dgm:t>
        <a:bodyPr/>
        <a:lstStyle/>
        <a:p>
          <a:endParaRPr lang="fr-FR"/>
        </a:p>
      </dgm:t>
    </dgm:pt>
    <dgm:pt modelId="{FE50774E-271D-4066-88C0-74ACCFB2B6EC}" type="pres">
      <dgm:prSet presAssocID="{57C0FF40-4062-4461-A860-BF16670341EB}" presName="descendantText" presStyleLbl="alignAccFollowNode1" presStyleIdx="0" presStyleCnt="3" custScaleY="137176">
        <dgm:presLayoutVars>
          <dgm:bulletEnabled val="1"/>
        </dgm:presLayoutVars>
      </dgm:prSet>
      <dgm:spPr/>
      <dgm:t>
        <a:bodyPr/>
        <a:lstStyle/>
        <a:p>
          <a:endParaRPr lang="fr-FR"/>
        </a:p>
      </dgm:t>
    </dgm:pt>
    <dgm:pt modelId="{80477441-553E-4BD9-9BE8-170BDA95B2B3}" type="pres">
      <dgm:prSet presAssocID="{95105BDD-37BC-4B21-A9B5-24241FC93CC1}" presName="sp" presStyleCnt="0"/>
      <dgm:spPr/>
    </dgm:pt>
    <dgm:pt modelId="{522D9AB6-3F5E-4607-96F4-D3ACA32D19F1}" type="pres">
      <dgm:prSet presAssocID="{D0DEE16D-BE5A-4BFD-9CDB-58E3515550B1}" presName="linNode" presStyleCnt="0"/>
      <dgm:spPr/>
    </dgm:pt>
    <dgm:pt modelId="{31D63F2F-EDFF-49D4-A495-93593455505F}" type="pres">
      <dgm:prSet presAssocID="{D0DEE16D-BE5A-4BFD-9CDB-58E3515550B1}" presName="parentText" presStyleLbl="node1" presStyleIdx="1" presStyleCnt="4" custLinFactNeighborX="-239" custLinFactNeighborY="953">
        <dgm:presLayoutVars>
          <dgm:chMax val="1"/>
          <dgm:bulletEnabled val="1"/>
        </dgm:presLayoutVars>
      </dgm:prSet>
      <dgm:spPr/>
      <dgm:t>
        <a:bodyPr/>
        <a:lstStyle/>
        <a:p>
          <a:endParaRPr lang="fr-FR"/>
        </a:p>
      </dgm:t>
    </dgm:pt>
    <dgm:pt modelId="{EAE52B1F-0077-4751-8BD0-519D35570E1A}" type="pres">
      <dgm:prSet presAssocID="{D0DEE16D-BE5A-4BFD-9CDB-58E3515550B1}" presName="descendantText" presStyleLbl="alignAccFollowNode1" presStyleIdx="1" presStyleCnt="3" custScaleY="128349">
        <dgm:presLayoutVars>
          <dgm:bulletEnabled val="1"/>
        </dgm:presLayoutVars>
      </dgm:prSet>
      <dgm:spPr/>
      <dgm:t>
        <a:bodyPr/>
        <a:lstStyle/>
        <a:p>
          <a:endParaRPr lang="fr-FR"/>
        </a:p>
      </dgm:t>
    </dgm:pt>
    <dgm:pt modelId="{CBEE3680-C19F-4783-9F61-20804A9C8C0E}" type="pres">
      <dgm:prSet presAssocID="{F7924D18-D0BC-442B-BEC1-9D649B5A9B8A}" presName="sp" presStyleCnt="0"/>
      <dgm:spPr/>
    </dgm:pt>
    <dgm:pt modelId="{90E6E63D-0F9A-4749-8165-517338A232A5}" type="pres">
      <dgm:prSet presAssocID="{0816A634-038E-460C-A72D-4D21740C3EA2}" presName="linNode" presStyleCnt="0"/>
      <dgm:spPr/>
    </dgm:pt>
    <dgm:pt modelId="{53B1B946-DE79-47D3-A1CC-C3F6529990E1}" type="pres">
      <dgm:prSet presAssocID="{0816A634-038E-460C-A72D-4D21740C3EA2}" presName="parentText" presStyleLbl="node1" presStyleIdx="2" presStyleCnt="4">
        <dgm:presLayoutVars>
          <dgm:chMax val="1"/>
          <dgm:bulletEnabled val="1"/>
        </dgm:presLayoutVars>
      </dgm:prSet>
      <dgm:spPr/>
      <dgm:t>
        <a:bodyPr/>
        <a:lstStyle/>
        <a:p>
          <a:endParaRPr lang="fr-FR"/>
        </a:p>
      </dgm:t>
    </dgm:pt>
    <dgm:pt modelId="{1B3F15FE-8457-4FC0-87D9-D1A1901F8C9F}" type="pres">
      <dgm:prSet presAssocID="{0816A634-038E-460C-A72D-4D21740C3EA2}" presName="descendantText" presStyleLbl="alignAccFollowNode1" presStyleIdx="2" presStyleCnt="3" custScaleY="123292">
        <dgm:presLayoutVars>
          <dgm:bulletEnabled val="1"/>
        </dgm:presLayoutVars>
      </dgm:prSet>
      <dgm:spPr/>
      <dgm:t>
        <a:bodyPr/>
        <a:lstStyle/>
        <a:p>
          <a:endParaRPr lang="fr-FR"/>
        </a:p>
      </dgm:t>
    </dgm:pt>
    <dgm:pt modelId="{18CDB411-E390-4142-AFA6-E1D253F0B98B}" type="pres">
      <dgm:prSet presAssocID="{0F27B307-47A3-42BA-91C6-21F4BC6DA6D6}" presName="sp" presStyleCnt="0"/>
      <dgm:spPr/>
    </dgm:pt>
    <dgm:pt modelId="{0ABAF258-863C-4983-8CC3-75CDE55BF525}" type="pres">
      <dgm:prSet presAssocID="{50D5AB8D-1AD2-4C16-8CC2-B1977EF85795}" presName="linNode" presStyleCnt="0"/>
      <dgm:spPr/>
    </dgm:pt>
    <dgm:pt modelId="{8F1AE69E-AB99-49D8-ACDE-E70A5934E7DE}" type="pres">
      <dgm:prSet presAssocID="{50D5AB8D-1AD2-4C16-8CC2-B1977EF85795}" presName="parentText" presStyleLbl="node1" presStyleIdx="3" presStyleCnt="4" custScaleY="57271">
        <dgm:presLayoutVars>
          <dgm:chMax val="1"/>
          <dgm:bulletEnabled val="1"/>
        </dgm:presLayoutVars>
      </dgm:prSet>
      <dgm:spPr/>
      <dgm:t>
        <a:bodyPr/>
        <a:lstStyle/>
        <a:p>
          <a:endParaRPr lang="fr-FR"/>
        </a:p>
      </dgm:t>
    </dgm:pt>
  </dgm:ptLst>
  <dgm:cxnLst>
    <dgm:cxn modelId="{3E7AA17B-45A5-453D-8949-758D36CB027E}" srcId="{894FB243-3ECA-4F44-87FB-B03504032090}" destId="{50D5AB8D-1AD2-4C16-8CC2-B1977EF85795}" srcOrd="3" destOrd="0" parTransId="{8B3B6308-FFA5-46BB-8D76-7A30585587F9}" sibTransId="{3F98413C-16FE-496C-9057-5CAC48A18C91}"/>
    <dgm:cxn modelId="{6C05FA4A-BCAC-49A4-AB4D-00E79D17948F}" srcId="{57C0FF40-4062-4461-A860-BF16670341EB}" destId="{0E3A3B4A-2799-43F3-953B-3D03A86EC823}" srcOrd="2" destOrd="0" parTransId="{3537E5BA-13A5-4957-8E20-26B924763843}" sibTransId="{D21792CC-064D-48BF-86EC-DD22B8DA47CD}"/>
    <dgm:cxn modelId="{C1155CFC-14C9-4A0C-8DC8-4EFEA20A0E2B}" type="presOf" srcId="{57C0FF40-4062-4461-A860-BF16670341EB}" destId="{DE403442-3085-4ABB-89AE-2062D04BC247}" srcOrd="0" destOrd="0" presId="urn:microsoft.com/office/officeart/2005/8/layout/vList5"/>
    <dgm:cxn modelId="{9E8C1EED-FBA8-4C69-8DAA-3B15F661278C}" type="presOf" srcId="{4E298651-A241-4E53-8029-E799A37090A3}" destId="{EAE52B1F-0077-4751-8BD0-519D35570E1A}" srcOrd="0" destOrd="1" presId="urn:microsoft.com/office/officeart/2005/8/layout/vList5"/>
    <dgm:cxn modelId="{75ADF94D-C793-43F7-A7F4-7D476B9C92EF}" srcId="{57C0FF40-4062-4461-A860-BF16670341EB}" destId="{7A23A669-967A-4027-BC20-CBAE52E8143E}" srcOrd="1" destOrd="0" parTransId="{1F57DA0A-2CD2-4F14-B5B2-B2F7682E3C4B}" sibTransId="{448E46B7-BAB7-4745-8824-79BFDD29E9C6}"/>
    <dgm:cxn modelId="{A8C5F7CC-30A2-457D-B5B2-2E4BA6DA7CC6}" type="presOf" srcId="{8557CABC-3605-4E27-9776-1D827ECA5E7F}" destId="{1B3F15FE-8457-4FC0-87D9-D1A1901F8C9F}" srcOrd="0" destOrd="0" presId="urn:microsoft.com/office/officeart/2005/8/layout/vList5"/>
    <dgm:cxn modelId="{9EF70E72-815E-4B4A-BFD1-9112EF44BEAD}" srcId="{0816A634-038E-460C-A72D-4D21740C3EA2}" destId="{8557CABC-3605-4E27-9776-1D827ECA5E7F}" srcOrd="0" destOrd="0" parTransId="{0AF0E153-4C74-4144-BDBE-127FE0C3E797}" sibTransId="{E29382B1-48F6-4F58-A917-0FBF2E09F3D6}"/>
    <dgm:cxn modelId="{71D7EE9E-DCE7-4387-BD3D-2F6A7E91690E}" type="presOf" srcId="{894FB243-3ECA-4F44-87FB-B03504032090}" destId="{D581C918-23B2-46B8-9305-68F776E08901}" srcOrd="0" destOrd="0" presId="urn:microsoft.com/office/officeart/2005/8/layout/vList5"/>
    <dgm:cxn modelId="{3FB1B528-457D-441A-8A59-73413F1ED40C}" srcId="{D0DEE16D-BE5A-4BFD-9CDB-58E3515550B1}" destId="{CEDF0E26-994B-4B66-AC6E-D5B1BE4400A7}" srcOrd="0" destOrd="0" parTransId="{1BAAC738-AFD8-49EA-9846-9E0FE2DCD2F9}" sibTransId="{595475A9-DE70-4E74-8674-8C24BC35698F}"/>
    <dgm:cxn modelId="{67AAAD67-AAAB-40C5-A0E5-7EDF404D34F2}" type="presOf" srcId="{5146EF39-5CAB-4CA0-B4D9-AFDE1A742574}" destId="{FE50774E-271D-4066-88C0-74ACCFB2B6EC}" srcOrd="0" destOrd="0" presId="urn:microsoft.com/office/officeart/2005/8/layout/vList5"/>
    <dgm:cxn modelId="{6679FEE9-9FA4-46AC-ACCC-34462E624D2F}" srcId="{0816A634-038E-460C-A72D-4D21740C3EA2}" destId="{B89BABE0-143E-43EC-AD9A-A6420A8B6A39}" srcOrd="1" destOrd="0" parTransId="{26DD0D00-7FC6-4F72-A28C-9FB95214F636}" sibTransId="{69B5A185-BD44-4752-B908-A868732A06DB}"/>
    <dgm:cxn modelId="{B86CE13D-C931-4E58-A144-3A7888857C6C}" type="presOf" srcId="{CEDF0E26-994B-4B66-AC6E-D5B1BE4400A7}" destId="{EAE52B1F-0077-4751-8BD0-519D35570E1A}" srcOrd="0" destOrd="0" presId="urn:microsoft.com/office/officeart/2005/8/layout/vList5"/>
    <dgm:cxn modelId="{3785AC20-7D99-463C-A9D7-0E7AF51D984C}" type="presOf" srcId="{0E3A3B4A-2799-43F3-953B-3D03A86EC823}" destId="{FE50774E-271D-4066-88C0-74ACCFB2B6EC}" srcOrd="0" destOrd="2" presId="urn:microsoft.com/office/officeart/2005/8/layout/vList5"/>
    <dgm:cxn modelId="{D936E494-684B-4BBE-B531-F5BBCA33C4AF}" type="presOf" srcId="{50D5AB8D-1AD2-4C16-8CC2-B1977EF85795}" destId="{8F1AE69E-AB99-49D8-ACDE-E70A5934E7DE}" srcOrd="0" destOrd="0" presId="urn:microsoft.com/office/officeart/2005/8/layout/vList5"/>
    <dgm:cxn modelId="{F6144DAB-2B1C-4D17-9013-66D8D3C6BBF7}" srcId="{D0DEE16D-BE5A-4BFD-9CDB-58E3515550B1}" destId="{4E298651-A241-4E53-8029-E799A37090A3}" srcOrd="1" destOrd="0" parTransId="{77077379-95EC-4D28-864A-CBD5CB55ECE9}" sibTransId="{E35219AB-F9D1-4986-8F7A-62FFF73DD2E0}"/>
    <dgm:cxn modelId="{778A6340-61D3-41FC-B688-03B241A1BD9F}" srcId="{894FB243-3ECA-4F44-87FB-B03504032090}" destId="{D0DEE16D-BE5A-4BFD-9CDB-58E3515550B1}" srcOrd="1" destOrd="0" parTransId="{0CB0F567-28B3-40FF-B10D-F332EC35FF62}" sibTransId="{F7924D18-D0BC-442B-BEC1-9D649B5A9B8A}"/>
    <dgm:cxn modelId="{E85BFDBC-F952-4CFF-91DF-0C41F41F2C34}" srcId="{894FB243-3ECA-4F44-87FB-B03504032090}" destId="{0816A634-038E-460C-A72D-4D21740C3EA2}" srcOrd="2" destOrd="0" parTransId="{4B6B71DD-D90D-4C29-8738-25CED720EF66}" sibTransId="{0F27B307-47A3-42BA-91C6-21F4BC6DA6D6}"/>
    <dgm:cxn modelId="{AE6BBEBE-03BD-4496-8B5E-3EA1AA77083C}" type="presOf" srcId="{7A23A669-967A-4027-BC20-CBAE52E8143E}" destId="{FE50774E-271D-4066-88C0-74ACCFB2B6EC}" srcOrd="0" destOrd="1" presId="urn:microsoft.com/office/officeart/2005/8/layout/vList5"/>
    <dgm:cxn modelId="{B9262809-9FC0-4746-B91D-64A7647F2841}" srcId="{894FB243-3ECA-4F44-87FB-B03504032090}" destId="{57C0FF40-4062-4461-A860-BF16670341EB}" srcOrd="0" destOrd="0" parTransId="{C5EA91FA-00D6-4159-BBF0-C54EB0C1E3CD}" sibTransId="{95105BDD-37BC-4B21-A9B5-24241FC93CC1}"/>
    <dgm:cxn modelId="{C8F7C041-21C5-40D6-BB3D-BC86C2D43B27}" srcId="{57C0FF40-4062-4461-A860-BF16670341EB}" destId="{5146EF39-5CAB-4CA0-B4D9-AFDE1A742574}" srcOrd="0" destOrd="0" parTransId="{FEEB1D0B-E255-4F4B-892F-6DEF9B20F020}" sibTransId="{43AC7617-887F-4068-8FB3-598F9AD0E87E}"/>
    <dgm:cxn modelId="{7E807D7E-8BBA-45E2-97B6-7CAE97B31DD5}" type="presOf" srcId="{0816A634-038E-460C-A72D-4D21740C3EA2}" destId="{53B1B946-DE79-47D3-A1CC-C3F6529990E1}" srcOrd="0" destOrd="0" presId="urn:microsoft.com/office/officeart/2005/8/layout/vList5"/>
    <dgm:cxn modelId="{BD098E1A-27B3-413E-B512-FA01A7C886F9}" type="presOf" srcId="{B89BABE0-143E-43EC-AD9A-A6420A8B6A39}" destId="{1B3F15FE-8457-4FC0-87D9-D1A1901F8C9F}" srcOrd="0" destOrd="1" presId="urn:microsoft.com/office/officeart/2005/8/layout/vList5"/>
    <dgm:cxn modelId="{FF51865B-1532-460E-8C7B-7E6B24E2E699}" type="presOf" srcId="{D0DEE16D-BE5A-4BFD-9CDB-58E3515550B1}" destId="{31D63F2F-EDFF-49D4-A495-93593455505F}" srcOrd="0" destOrd="0" presId="urn:microsoft.com/office/officeart/2005/8/layout/vList5"/>
    <dgm:cxn modelId="{17D63DEE-B2AC-4838-ABF0-182F9C31C03B}" type="presParOf" srcId="{D581C918-23B2-46B8-9305-68F776E08901}" destId="{B863EF9D-EF4C-4FEF-96A7-0D40DA7C3F7B}" srcOrd="0" destOrd="0" presId="urn:microsoft.com/office/officeart/2005/8/layout/vList5"/>
    <dgm:cxn modelId="{571E1C9D-BB08-45A1-A714-BEBA3C640EF6}" type="presParOf" srcId="{B863EF9D-EF4C-4FEF-96A7-0D40DA7C3F7B}" destId="{DE403442-3085-4ABB-89AE-2062D04BC247}" srcOrd="0" destOrd="0" presId="urn:microsoft.com/office/officeart/2005/8/layout/vList5"/>
    <dgm:cxn modelId="{2FA5FC00-D9F3-4186-AE30-F3B3F7784E2A}" type="presParOf" srcId="{B863EF9D-EF4C-4FEF-96A7-0D40DA7C3F7B}" destId="{FE50774E-271D-4066-88C0-74ACCFB2B6EC}" srcOrd="1" destOrd="0" presId="urn:microsoft.com/office/officeart/2005/8/layout/vList5"/>
    <dgm:cxn modelId="{DDB88CB2-C0C3-453E-A115-CA9564BC7A65}" type="presParOf" srcId="{D581C918-23B2-46B8-9305-68F776E08901}" destId="{80477441-553E-4BD9-9BE8-170BDA95B2B3}" srcOrd="1" destOrd="0" presId="urn:microsoft.com/office/officeart/2005/8/layout/vList5"/>
    <dgm:cxn modelId="{3FFA4BD3-5BE6-48AC-8871-8FE2BE161700}" type="presParOf" srcId="{D581C918-23B2-46B8-9305-68F776E08901}" destId="{522D9AB6-3F5E-4607-96F4-D3ACA32D19F1}" srcOrd="2" destOrd="0" presId="urn:microsoft.com/office/officeart/2005/8/layout/vList5"/>
    <dgm:cxn modelId="{D95BD533-57FC-4DBD-9AC2-23BD98139753}" type="presParOf" srcId="{522D9AB6-3F5E-4607-96F4-D3ACA32D19F1}" destId="{31D63F2F-EDFF-49D4-A495-93593455505F}" srcOrd="0" destOrd="0" presId="urn:microsoft.com/office/officeart/2005/8/layout/vList5"/>
    <dgm:cxn modelId="{0829650C-B079-4341-902A-39DD3B4967BF}" type="presParOf" srcId="{522D9AB6-3F5E-4607-96F4-D3ACA32D19F1}" destId="{EAE52B1F-0077-4751-8BD0-519D35570E1A}" srcOrd="1" destOrd="0" presId="urn:microsoft.com/office/officeart/2005/8/layout/vList5"/>
    <dgm:cxn modelId="{24739695-7A9A-4BD0-B766-6A15BD2D6882}" type="presParOf" srcId="{D581C918-23B2-46B8-9305-68F776E08901}" destId="{CBEE3680-C19F-4783-9F61-20804A9C8C0E}" srcOrd="3" destOrd="0" presId="urn:microsoft.com/office/officeart/2005/8/layout/vList5"/>
    <dgm:cxn modelId="{41D54108-8A0B-4FBA-8A5B-BD3D1783CB5E}" type="presParOf" srcId="{D581C918-23B2-46B8-9305-68F776E08901}" destId="{90E6E63D-0F9A-4749-8165-517338A232A5}" srcOrd="4" destOrd="0" presId="urn:microsoft.com/office/officeart/2005/8/layout/vList5"/>
    <dgm:cxn modelId="{AB70379C-A141-441D-978A-855DF7CDC8EF}" type="presParOf" srcId="{90E6E63D-0F9A-4749-8165-517338A232A5}" destId="{53B1B946-DE79-47D3-A1CC-C3F6529990E1}" srcOrd="0" destOrd="0" presId="urn:microsoft.com/office/officeart/2005/8/layout/vList5"/>
    <dgm:cxn modelId="{865E568F-0711-431B-B503-618CDE86EC15}" type="presParOf" srcId="{90E6E63D-0F9A-4749-8165-517338A232A5}" destId="{1B3F15FE-8457-4FC0-87D9-D1A1901F8C9F}" srcOrd="1" destOrd="0" presId="urn:microsoft.com/office/officeart/2005/8/layout/vList5"/>
    <dgm:cxn modelId="{CDD0E547-2D30-45DF-BAAE-CD9870B93029}" type="presParOf" srcId="{D581C918-23B2-46B8-9305-68F776E08901}" destId="{18CDB411-E390-4142-AFA6-E1D253F0B98B}" srcOrd="5" destOrd="0" presId="urn:microsoft.com/office/officeart/2005/8/layout/vList5"/>
    <dgm:cxn modelId="{CF1E3EC7-ADCC-468C-8A35-E4F266792782}" type="presParOf" srcId="{D581C918-23B2-46B8-9305-68F776E08901}" destId="{0ABAF258-863C-4983-8CC3-75CDE55BF525}" srcOrd="6" destOrd="0" presId="urn:microsoft.com/office/officeart/2005/8/layout/vList5"/>
    <dgm:cxn modelId="{D40584E0-CD6A-4079-B9B3-2875DD3475FC}" type="presParOf" srcId="{0ABAF258-863C-4983-8CC3-75CDE55BF525}" destId="{8F1AE69E-AB99-49D8-ACDE-E70A5934E7DE}" srcOrd="0" destOrd="0" presId="urn:microsoft.com/office/officeart/2005/8/layout/vList5"/>
  </dgm:cxnLst>
  <dgm:bg>
    <a:noFill/>
  </dgm:bg>
  <dgm:whole/>
  <dgm:extLst>
    <a:ext uri="http://schemas.microsoft.com/office/drawing/2008/diagram">
      <dsp:dataModelExt xmlns:dsp="http://schemas.microsoft.com/office/drawing/2008/diagram" xmlns="" relId="rId6" minVer="http://schemas.openxmlformats.org/drawingml/2006/diagram"/>
    </a:ext>
    <a:ext uri="{C62137D5-CB1D-491B-B009-E17868A290BF}">
      <dgm14:recolorImg xmlns:dgm14="http://schemas.microsoft.com/office/drawing/2010/diagram" xmlns="" val="1"/>
    </a:ext>
  </dgm:extLst>
</dgm:dataModel>
</file>

<file path=ppt/diagrams/data2.xml><?xml version="1.0" encoding="utf-8"?>
<dgm:dataModel xmlns:dgm="http://schemas.openxmlformats.org/drawingml/2006/diagram" xmlns:a="http://schemas.openxmlformats.org/drawingml/2006/main">
  <dgm:ptLst>
    <dgm:pt modelId="{5F540B06-DA99-412F-92A1-DA99DD7EBDB6}"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fr-FR"/>
        </a:p>
      </dgm:t>
    </dgm:pt>
    <dgm:pt modelId="{211A732D-E9E4-40C1-AEBA-BFDC4AA1D097}">
      <dgm:prSet phldrT="[Texte]">
        <dgm:style>
          <a:lnRef idx="1">
            <a:schemeClr val="accent4"/>
          </a:lnRef>
          <a:fillRef idx="2">
            <a:schemeClr val="accent4"/>
          </a:fillRef>
          <a:effectRef idx="1">
            <a:schemeClr val="accent4"/>
          </a:effectRef>
          <a:fontRef idx="minor">
            <a:schemeClr val="dk1"/>
          </a:fontRef>
        </dgm:style>
      </dgm:prSet>
      <dgm:spPr>
        <a:solidFill>
          <a:schemeClr val="accent5">
            <a:lumMod val="60000"/>
            <a:lumOff val="40000"/>
          </a:schemeClr>
        </a:solidFill>
      </dgm:spPr>
      <dgm:t>
        <a:bodyPr/>
        <a:lstStyle/>
        <a:p>
          <a:r>
            <a:rPr lang="ar-DZ" b="1" u="sng" dirty="0" smtClean="0">
              <a:solidFill>
                <a:srgbClr val="FF0000"/>
              </a:solidFill>
              <a:effectLst>
                <a:outerShdw blurRad="38100" dist="38100" dir="2700000" algn="tl">
                  <a:srgbClr val="000000">
                    <a:alpha val="43137"/>
                  </a:srgbClr>
                </a:outerShdw>
              </a:effectLst>
            </a:rPr>
            <a:t>الاستقرار</a:t>
          </a:r>
          <a:endParaRPr lang="fr-FR" dirty="0"/>
        </a:p>
      </dgm:t>
    </dgm:pt>
    <dgm:pt modelId="{D98DC6B6-28BB-4BE3-B32B-701E9A53DBE0}" type="parTrans" cxnId="{622F4287-F328-434D-9E8F-EC8EA7D39126}">
      <dgm:prSet/>
      <dgm:spPr/>
      <dgm:t>
        <a:bodyPr/>
        <a:lstStyle/>
        <a:p>
          <a:endParaRPr lang="fr-FR"/>
        </a:p>
      </dgm:t>
    </dgm:pt>
    <dgm:pt modelId="{A3DD12E6-70AF-45DB-94A1-296DE35409E7}" type="sibTrans" cxnId="{622F4287-F328-434D-9E8F-EC8EA7D39126}">
      <dgm:prSet/>
      <dgm:spPr/>
      <dgm:t>
        <a:bodyPr/>
        <a:lstStyle/>
        <a:p>
          <a:endParaRPr lang="fr-FR"/>
        </a:p>
      </dgm:t>
    </dgm:pt>
    <dgm:pt modelId="{63FF8F9D-AC3F-4699-945C-98F7D02E5FF1}">
      <dgm:prSet phldrT="[Texte]">
        <dgm:style>
          <a:lnRef idx="1">
            <a:schemeClr val="accent4"/>
          </a:lnRef>
          <a:fillRef idx="3">
            <a:schemeClr val="accent4"/>
          </a:fillRef>
          <a:effectRef idx="2">
            <a:schemeClr val="accent4"/>
          </a:effectRef>
          <a:fontRef idx="minor">
            <a:schemeClr val="lt1"/>
          </a:fontRef>
        </dgm:style>
      </dgm:prSet>
      <dgm:spPr>
        <a:solidFill>
          <a:schemeClr val="accent5">
            <a:lumMod val="75000"/>
          </a:schemeClr>
        </a:solidFill>
      </dgm:spPr>
      <dgm:t>
        <a:bodyPr/>
        <a:lstStyle/>
        <a:p>
          <a:r>
            <a:rPr lang="ar-DZ" b="1" u="sng" dirty="0" smtClean="0">
              <a:solidFill>
                <a:srgbClr val="FF0000"/>
              </a:solidFill>
              <a:latin typeface="Microsoft Uighur" panose="02000000000000000000" pitchFamily="2" charset="-78"/>
              <a:cs typeface="Microsoft Uighur" panose="02000000000000000000" pitchFamily="2" charset="-78"/>
            </a:rPr>
            <a:t>تنوع الأسواق </a:t>
          </a:r>
          <a:endParaRPr lang="fr-FR" dirty="0"/>
        </a:p>
      </dgm:t>
    </dgm:pt>
    <dgm:pt modelId="{5C0C4AB8-3888-4F7D-A02A-29CE0D46B2BD}" type="parTrans" cxnId="{A5133BCF-C84A-48EA-9AA0-B2D05A96F7F8}">
      <dgm:prSet/>
      <dgm:spPr/>
      <dgm:t>
        <a:bodyPr/>
        <a:lstStyle/>
        <a:p>
          <a:endParaRPr lang="fr-FR"/>
        </a:p>
      </dgm:t>
    </dgm:pt>
    <dgm:pt modelId="{9D88CAE4-5D29-49DD-B50E-89611B357F5A}" type="sibTrans" cxnId="{A5133BCF-C84A-48EA-9AA0-B2D05A96F7F8}">
      <dgm:prSet/>
      <dgm:spPr/>
      <dgm:t>
        <a:bodyPr/>
        <a:lstStyle/>
        <a:p>
          <a:endParaRPr lang="fr-FR"/>
        </a:p>
      </dgm:t>
    </dgm:pt>
    <dgm:pt modelId="{A6CB44E3-3AEE-46B5-8F5C-D81EE4769491}">
      <dgm:prSet phldrT="[Texte]">
        <dgm:style>
          <a:lnRef idx="1">
            <a:schemeClr val="accent1"/>
          </a:lnRef>
          <a:fillRef idx="2">
            <a:schemeClr val="accent1"/>
          </a:fillRef>
          <a:effectRef idx="1">
            <a:schemeClr val="accent1"/>
          </a:effectRef>
          <a:fontRef idx="minor">
            <a:schemeClr val="dk1"/>
          </a:fontRef>
        </dgm:style>
      </dgm:prSet>
      <dgm:spPr>
        <a:solidFill>
          <a:schemeClr val="accent6">
            <a:lumMod val="60000"/>
            <a:lumOff val="40000"/>
          </a:schemeClr>
        </a:solidFill>
      </dgm:spPr>
      <dgm:t>
        <a:bodyPr/>
        <a:lstStyle/>
        <a:p>
          <a:r>
            <a:rPr lang="ar-DZ" b="1" u="sng" dirty="0" smtClean="0">
              <a:solidFill>
                <a:srgbClr val="FF0000"/>
              </a:solidFill>
              <a:latin typeface="Microsoft Uighur" panose="02000000000000000000" pitchFamily="2" charset="-78"/>
              <a:cs typeface="Microsoft Uighur" panose="02000000000000000000" pitchFamily="2" charset="-78"/>
            </a:rPr>
            <a:t>الجودة </a:t>
          </a:r>
          <a:endParaRPr lang="fr-FR" dirty="0"/>
        </a:p>
      </dgm:t>
    </dgm:pt>
    <dgm:pt modelId="{3655A772-CF3A-4BA0-B056-DE9D382BE0A2}" type="parTrans" cxnId="{6FD814AE-876D-4501-87C0-F0C46598EAEC}">
      <dgm:prSet/>
      <dgm:spPr/>
      <dgm:t>
        <a:bodyPr/>
        <a:lstStyle/>
        <a:p>
          <a:endParaRPr lang="fr-FR"/>
        </a:p>
      </dgm:t>
    </dgm:pt>
    <dgm:pt modelId="{C2C52BF9-84B3-4ED8-B1BA-F1132117923B}" type="sibTrans" cxnId="{6FD814AE-876D-4501-87C0-F0C46598EAEC}">
      <dgm:prSet/>
      <dgm:spPr/>
      <dgm:t>
        <a:bodyPr/>
        <a:lstStyle/>
        <a:p>
          <a:endParaRPr lang="fr-FR"/>
        </a:p>
      </dgm:t>
    </dgm:pt>
    <dgm:pt modelId="{D49CEEDF-5C52-42D5-9C10-795135C07017}">
      <dgm:prSet phldrT="[Texte]">
        <dgm:style>
          <a:lnRef idx="1">
            <a:schemeClr val="accent3"/>
          </a:lnRef>
          <a:fillRef idx="2">
            <a:schemeClr val="accent3"/>
          </a:fillRef>
          <a:effectRef idx="1">
            <a:schemeClr val="accent3"/>
          </a:effectRef>
          <a:fontRef idx="minor">
            <a:schemeClr val="dk1"/>
          </a:fontRef>
        </dgm:style>
      </dgm:prSet>
      <dgm:spPr/>
      <dgm:t>
        <a:bodyPr/>
        <a:lstStyle/>
        <a:p>
          <a:r>
            <a:rPr lang="ar-DZ" b="1" u="sng" dirty="0" smtClean="0">
              <a:solidFill>
                <a:srgbClr val="FF0000"/>
              </a:solidFill>
              <a:latin typeface="Microsoft Uighur" panose="02000000000000000000" pitchFamily="2" charset="-78"/>
              <a:cs typeface="Microsoft Uighur" panose="02000000000000000000" pitchFamily="2" charset="-78"/>
            </a:rPr>
            <a:t>العدائية </a:t>
          </a:r>
          <a:endParaRPr lang="fr-FR" dirty="0"/>
        </a:p>
      </dgm:t>
    </dgm:pt>
    <dgm:pt modelId="{FDDCA346-0F13-4692-A152-C62D126F7BA4}" type="parTrans" cxnId="{35A8701A-E4F0-4AF4-A4B4-902D9A9DF466}">
      <dgm:prSet/>
      <dgm:spPr/>
      <dgm:t>
        <a:bodyPr/>
        <a:lstStyle/>
        <a:p>
          <a:endParaRPr lang="fr-FR"/>
        </a:p>
      </dgm:t>
    </dgm:pt>
    <dgm:pt modelId="{EF76D59B-E6EF-4282-9463-3290047717FF}" type="sibTrans" cxnId="{35A8701A-E4F0-4AF4-A4B4-902D9A9DF466}">
      <dgm:prSet/>
      <dgm:spPr/>
      <dgm:t>
        <a:bodyPr/>
        <a:lstStyle/>
        <a:p>
          <a:endParaRPr lang="fr-FR"/>
        </a:p>
      </dgm:t>
    </dgm:pt>
    <dgm:pt modelId="{87B27722-DD6D-47D5-846E-AF798BDD8931}">
      <dgm:prSet>
        <dgm:style>
          <a:lnRef idx="1">
            <a:schemeClr val="dk1"/>
          </a:lnRef>
          <a:fillRef idx="2">
            <a:schemeClr val="dk1"/>
          </a:fillRef>
          <a:effectRef idx="1">
            <a:schemeClr val="dk1"/>
          </a:effectRef>
          <a:fontRef idx="minor">
            <a:schemeClr val="dk1"/>
          </a:fontRef>
        </dgm:style>
      </dgm:prSet>
      <dgm:spPr>
        <a:solidFill>
          <a:srgbClr val="92D050"/>
        </a:solidFill>
      </dgm:spPr>
      <dgm:t>
        <a:bodyPr/>
        <a:lstStyle/>
        <a:p>
          <a:r>
            <a:rPr lang="ar-DZ" b="1" u="sng" dirty="0" smtClean="0">
              <a:solidFill>
                <a:srgbClr val="FF0000"/>
              </a:solidFill>
              <a:latin typeface="Microsoft Uighur" panose="02000000000000000000" pitchFamily="2" charset="-78"/>
              <a:cs typeface="Microsoft Uighur" panose="02000000000000000000" pitchFamily="2" charset="-78"/>
            </a:rPr>
            <a:t>التعقيد</a:t>
          </a:r>
          <a:endParaRPr lang="en-US" dirty="0"/>
        </a:p>
      </dgm:t>
    </dgm:pt>
    <dgm:pt modelId="{19FFA576-74FF-4423-8B23-D3951B0CCA5F}" type="parTrans" cxnId="{0079E4D5-D342-4C71-A17F-88D44B532972}">
      <dgm:prSet/>
      <dgm:spPr/>
      <dgm:t>
        <a:bodyPr/>
        <a:lstStyle/>
        <a:p>
          <a:endParaRPr lang="fr-FR"/>
        </a:p>
      </dgm:t>
    </dgm:pt>
    <dgm:pt modelId="{1E8F6D25-AEFE-4DA9-8F9E-567149837B7B}" type="sibTrans" cxnId="{0079E4D5-D342-4C71-A17F-88D44B532972}">
      <dgm:prSet/>
      <dgm:spPr/>
      <dgm:t>
        <a:bodyPr/>
        <a:lstStyle/>
        <a:p>
          <a:endParaRPr lang="fr-FR"/>
        </a:p>
      </dgm:t>
    </dgm:pt>
    <dgm:pt modelId="{01154077-EA8E-46E2-BFF4-C777E8B0D7A7}" type="pres">
      <dgm:prSet presAssocID="{5F540B06-DA99-412F-92A1-DA99DD7EBDB6}" presName="Name0" presStyleCnt="0">
        <dgm:presLayoutVars>
          <dgm:dir/>
          <dgm:resizeHandles val="exact"/>
        </dgm:presLayoutVars>
      </dgm:prSet>
      <dgm:spPr/>
      <dgm:t>
        <a:bodyPr/>
        <a:lstStyle/>
        <a:p>
          <a:endParaRPr lang="fr-FR"/>
        </a:p>
      </dgm:t>
    </dgm:pt>
    <dgm:pt modelId="{8CABE059-6543-42B2-919E-4CB50C7BF8C4}" type="pres">
      <dgm:prSet presAssocID="{5F540B06-DA99-412F-92A1-DA99DD7EBDB6}" presName="cycle" presStyleCnt="0"/>
      <dgm:spPr/>
    </dgm:pt>
    <dgm:pt modelId="{F90B85ED-5AD5-4BA0-BEE7-EF586E5B1521}" type="pres">
      <dgm:prSet presAssocID="{211A732D-E9E4-40C1-AEBA-BFDC4AA1D097}" presName="nodeFirstNode" presStyleLbl="node1" presStyleIdx="0" presStyleCnt="5">
        <dgm:presLayoutVars>
          <dgm:bulletEnabled val="1"/>
        </dgm:presLayoutVars>
      </dgm:prSet>
      <dgm:spPr/>
      <dgm:t>
        <a:bodyPr/>
        <a:lstStyle/>
        <a:p>
          <a:endParaRPr lang="fr-FR"/>
        </a:p>
      </dgm:t>
    </dgm:pt>
    <dgm:pt modelId="{DB4A645A-3E41-40D0-9843-AF878F910578}" type="pres">
      <dgm:prSet presAssocID="{A3DD12E6-70AF-45DB-94A1-296DE35409E7}" presName="sibTransFirstNode" presStyleLbl="bgShp" presStyleIdx="0" presStyleCnt="1"/>
      <dgm:spPr/>
      <dgm:t>
        <a:bodyPr/>
        <a:lstStyle/>
        <a:p>
          <a:endParaRPr lang="fr-FR"/>
        </a:p>
      </dgm:t>
    </dgm:pt>
    <dgm:pt modelId="{17EA6252-47FF-4672-A77F-3606D739C434}" type="pres">
      <dgm:prSet presAssocID="{63FF8F9D-AC3F-4699-945C-98F7D02E5FF1}" presName="nodeFollowingNodes" presStyleLbl="node1" presStyleIdx="1" presStyleCnt="5">
        <dgm:presLayoutVars>
          <dgm:bulletEnabled val="1"/>
        </dgm:presLayoutVars>
      </dgm:prSet>
      <dgm:spPr/>
      <dgm:t>
        <a:bodyPr/>
        <a:lstStyle/>
        <a:p>
          <a:endParaRPr lang="fr-FR"/>
        </a:p>
      </dgm:t>
    </dgm:pt>
    <dgm:pt modelId="{641748DF-EF78-41A7-A635-37E9C8A932EF}" type="pres">
      <dgm:prSet presAssocID="{A6CB44E3-3AEE-46B5-8F5C-D81EE4769491}" presName="nodeFollowingNodes" presStyleLbl="node1" presStyleIdx="2" presStyleCnt="5" custRadScaleRad="107339" custRadScaleInc="-8328">
        <dgm:presLayoutVars>
          <dgm:bulletEnabled val="1"/>
        </dgm:presLayoutVars>
      </dgm:prSet>
      <dgm:spPr/>
      <dgm:t>
        <a:bodyPr/>
        <a:lstStyle/>
        <a:p>
          <a:endParaRPr lang="fr-FR"/>
        </a:p>
      </dgm:t>
    </dgm:pt>
    <dgm:pt modelId="{250DA540-C5CE-4BC8-A95C-5C592A373F16}" type="pres">
      <dgm:prSet presAssocID="{D49CEEDF-5C52-42D5-9C10-795135C07017}" presName="nodeFollowingNodes" presStyleLbl="node1" presStyleIdx="3" presStyleCnt="5">
        <dgm:presLayoutVars>
          <dgm:bulletEnabled val="1"/>
        </dgm:presLayoutVars>
      </dgm:prSet>
      <dgm:spPr/>
      <dgm:t>
        <a:bodyPr/>
        <a:lstStyle/>
        <a:p>
          <a:endParaRPr lang="fr-FR"/>
        </a:p>
      </dgm:t>
    </dgm:pt>
    <dgm:pt modelId="{70080898-6E76-4722-B3E0-4C1254F19779}" type="pres">
      <dgm:prSet presAssocID="{87B27722-DD6D-47D5-846E-AF798BDD8931}" presName="nodeFollowingNodes" presStyleLbl="node1" presStyleIdx="4" presStyleCnt="5" custRadScaleRad="97927" custRadScaleInc="658">
        <dgm:presLayoutVars>
          <dgm:bulletEnabled val="1"/>
        </dgm:presLayoutVars>
      </dgm:prSet>
      <dgm:spPr/>
      <dgm:t>
        <a:bodyPr/>
        <a:lstStyle/>
        <a:p>
          <a:endParaRPr lang="fr-FR"/>
        </a:p>
      </dgm:t>
    </dgm:pt>
  </dgm:ptLst>
  <dgm:cxnLst>
    <dgm:cxn modelId="{4B7B068B-4AEE-4467-B1FF-FECBCB96208F}" type="presOf" srcId="{A3DD12E6-70AF-45DB-94A1-296DE35409E7}" destId="{DB4A645A-3E41-40D0-9843-AF878F910578}" srcOrd="0" destOrd="0" presId="urn:microsoft.com/office/officeart/2005/8/layout/cycle3"/>
    <dgm:cxn modelId="{6FD814AE-876D-4501-87C0-F0C46598EAEC}" srcId="{5F540B06-DA99-412F-92A1-DA99DD7EBDB6}" destId="{A6CB44E3-3AEE-46B5-8F5C-D81EE4769491}" srcOrd="2" destOrd="0" parTransId="{3655A772-CF3A-4BA0-B056-DE9D382BE0A2}" sibTransId="{C2C52BF9-84B3-4ED8-B1BA-F1132117923B}"/>
    <dgm:cxn modelId="{8618CDF5-052D-45A2-9FC2-D6B1EECF3FF7}" type="presOf" srcId="{63FF8F9D-AC3F-4699-945C-98F7D02E5FF1}" destId="{17EA6252-47FF-4672-A77F-3606D739C434}" srcOrd="0" destOrd="0" presId="urn:microsoft.com/office/officeart/2005/8/layout/cycle3"/>
    <dgm:cxn modelId="{AA2FA8A7-35D3-47C1-ABAC-9078ECD25626}" type="presOf" srcId="{211A732D-E9E4-40C1-AEBA-BFDC4AA1D097}" destId="{F90B85ED-5AD5-4BA0-BEE7-EF586E5B1521}" srcOrd="0" destOrd="0" presId="urn:microsoft.com/office/officeart/2005/8/layout/cycle3"/>
    <dgm:cxn modelId="{0079E4D5-D342-4C71-A17F-88D44B532972}" srcId="{5F540B06-DA99-412F-92A1-DA99DD7EBDB6}" destId="{87B27722-DD6D-47D5-846E-AF798BDD8931}" srcOrd="4" destOrd="0" parTransId="{19FFA576-74FF-4423-8B23-D3951B0CCA5F}" sibTransId="{1E8F6D25-AEFE-4DA9-8F9E-567149837B7B}"/>
    <dgm:cxn modelId="{954106A6-D61E-4DDF-BD95-5F8B92DF116E}" type="presOf" srcId="{A6CB44E3-3AEE-46B5-8F5C-D81EE4769491}" destId="{641748DF-EF78-41A7-A635-37E9C8A932EF}" srcOrd="0" destOrd="0" presId="urn:microsoft.com/office/officeart/2005/8/layout/cycle3"/>
    <dgm:cxn modelId="{5D4AAA5F-BFEF-443C-B6AE-D78BE99AE82B}" type="presOf" srcId="{87B27722-DD6D-47D5-846E-AF798BDD8931}" destId="{70080898-6E76-4722-B3E0-4C1254F19779}" srcOrd="0" destOrd="0" presId="urn:microsoft.com/office/officeart/2005/8/layout/cycle3"/>
    <dgm:cxn modelId="{35A8701A-E4F0-4AF4-A4B4-902D9A9DF466}" srcId="{5F540B06-DA99-412F-92A1-DA99DD7EBDB6}" destId="{D49CEEDF-5C52-42D5-9C10-795135C07017}" srcOrd="3" destOrd="0" parTransId="{FDDCA346-0F13-4692-A152-C62D126F7BA4}" sibTransId="{EF76D59B-E6EF-4282-9463-3290047717FF}"/>
    <dgm:cxn modelId="{4A1EF4D7-DD83-44D5-A2F3-ACB6ADBC063A}" type="presOf" srcId="{D49CEEDF-5C52-42D5-9C10-795135C07017}" destId="{250DA540-C5CE-4BC8-A95C-5C592A373F16}" srcOrd="0" destOrd="0" presId="urn:microsoft.com/office/officeart/2005/8/layout/cycle3"/>
    <dgm:cxn modelId="{A5133BCF-C84A-48EA-9AA0-B2D05A96F7F8}" srcId="{5F540B06-DA99-412F-92A1-DA99DD7EBDB6}" destId="{63FF8F9D-AC3F-4699-945C-98F7D02E5FF1}" srcOrd="1" destOrd="0" parTransId="{5C0C4AB8-3888-4F7D-A02A-29CE0D46B2BD}" sibTransId="{9D88CAE4-5D29-49DD-B50E-89611B357F5A}"/>
    <dgm:cxn modelId="{622F4287-F328-434D-9E8F-EC8EA7D39126}" srcId="{5F540B06-DA99-412F-92A1-DA99DD7EBDB6}" destId="{211A732D-E9E4-40C1-AEBA-BFDC4AA1D097}" srcOrd="0" destOrd="0" parTransId="{D98DC6B6-28BB-4BE3-B32B-701E9A53DBE0}" sibTransId="{A3DD12E6-70AF-45DB-94A1-296DE35409E7}"/>
    <dgm:cxn modelId="{C7E495DE-8C18-49BF-965B-FE2E4E3C5279}" type="presOf" srcId="{5F540B06-DA99-412F-92A1-DA99DD7EBDB6}" destId="{01154077-EA8E-46E2-BFF4-C777E8B0D7A7}" srcOrd="0" destOrd="0" presId="urn:microsoft.com/office/officeart/2005/8/layout/cycle3"/>
    <dgm:cxn modelId="{32FCF1B2-2FC9-482D-8848-0CF36CA26383}" type="presParOf" srcId="{01154077-EA8E-46E2-BFF4-C777E8B0D7A7}" destId="{8CABE059-6543-42B2-919E-4CB50C7BF8C4}" srcOrd="0" destOrd="0" presId="urn:microsoft.com/office/officeart/2005/8/layout/cycle3"/>
    <dgm:cxn modelId="{55A97DDF-9DD4-47DB-B707-3F349653C04D}" type="presParOf" srcId="{8CABE059-6543-42B2-919E-4CB50C7BF8C4}" destId="{F90B85ED-5AD5-4BA0-BEE7-EF586E5B1521}" srcOrd="0" destOrd="0" presId="urn:microsoft.com/office/officeart/2005/8/layout/cycle3"/>
    <dgm:cxn modelId="{36B46FAF-E310-4114-9C91-08408ACE292E}" type="presParOf" srcId="{8CABE059-6543-42B2-919E-4CB50C7BF8C4}" destId="{DB4A645A-3E41-40D0-9843-AF878F910578}" srcOrd="1" destOrd="0" presId="urn:microsoft.com/office/officeart/2005/8/layout/cycle3"/>
    <dgm:cxn modelId="{F2432302-0672-427D-A74F-2387C212630C}" type="presParOf" srcId="{8CABE059-6543-42B2-919E-4CB50C7BF8C4}" destId="{17EA6252-47FF-4672-A77F-3606D739C434}" srcOrd="2" destOrd="0" presId="urn:microsoft.com/office/officeart/2005/8/layout/cycle3"/>
    <dgm:cxn modelId="{8FCF5C0F-D5AB-4DFC-BB46-D1706FA33187}" type="presParOf" srcId="{8CABE059-6543-42B2-919E-4CB50C7BF8C4}" destId="{641748DF-EF78-41A7-A635-37E9C8A932EF}" srcOrd="3" destOrd="0" presId="urn:microsoft.com/office/officeart/2005/8/layout/cycle3"/>
    <dgm:cxn modelId="{39D9506A-39D8-4B26-9384-EF0DE2917E72}" type="presParOf" srcId="{8CABE059-6543-42B2-919E-4CB50C7BF8C4}" destId="{250DA540-C5CE-4BC8-A95C-5C592A373F16}" srcOrd="4" destOrd="0" presId="urn:microsoft.com/office/officeart/2005/8/layout/cycle3"/>
    <dgm:cxn modelId="{3DD8AFD3-2262-450C-8E25-E2ACD21334D0}" type="presParOf" srcId="{8CABE059-6543-42B2-919E-4CB50C7BF8C4}" destId="{70080898-6E76-4722-B3E0-4C1254F19779}"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FD8D66-F094-4ACD-95C7-5A607D49CA9F}"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fr-FR"/>
        </a:p>
      </dgm:t>
    </dgm:pt>
    <dgm:pt modelId="{95A853B2-7A1F-4B2D-9493-8B3D7C5C596B}">
      <dgm:prSet phldrT="[Texte]" custT="1">
        <dgm:style>
          <a:lnRef idx="1">
            <a:schemeClr val="dk1"/>
          </a:lnRef>
          <a:fillRef idx="2">
            <a:schemeClr val="dk1"/>
          </a:fillRef>
          <a:effectRef idx="1">
            <a:schemeClr val="dk1"/>
          </a:effectRef>
          <a:fontRef idx="minor">
            <a:schemeClr val="dk1"/>
          </a:fontRef>
        </dgm:style>
      </dgm:prSet>
      <dgm:spPr/>
      <dgm:t>
        <a:bodyPr/>
        <a:lstStyle/>
        <a:p>
          <a:pPr algn="ctr"/>
          <a:r>
            <a:rPr lang="ar-DZ" sz="5400" b="1" i="0" u="sng" dirty="0" smtClean="0">
              <a:solidFill>
                <a:srgbClr val="FF0000"/>
              </a:solidFill>
              <a:latin typeface="Microsoft Uighur" panose="02000000000000000000" pitchFamily="2" charset="-78"/>
              <a:cs typeface="Microsoft Uighur" panose="02000000000000000000" pitchFamily="2" charset="-78"/>
            </a:rPr>
            <a:t>المبحث الثاني :</a:t>
          </a:r>
          <a:r>
            <a:rPr lang="ar-DZ" sz="5400" b="1" i="0" u="sng" dirty="0" smtClean="0">
              <a:latin typeface="Microsoft Uighur" panose="02000000000000000000" pitchFamily="2" charset="-78"/>
              <a:cs typeface="Microsoft Uighur" panose="02000000000000000000" pitchFamily="2" charset="-78"/>
            </a:rPr>
            <a:t> </a:t>
          </a:r>
          <a:r>
            <a:rPr lang="ar-DZ" sz="5400" b="1" i="0" dirty="0" smtClean="0">
              <a:solidFill>
                <a:schemeClr val="bg1"/>
              </a:solidFill>
              <a:latin typeface="Microsoft Uighur" panose="02000000000000000000" pitchFamily="2" charset="-78"/>
              <a:cs typeface="Microsoft Uighur" panose="02000000000000000000" pitchFamily="2" charset="-78"/>
            </a:rPr>
            <a:t>الاثار المتبادلة بين المؤسسة و المحيط</a:t>
          </a:r>
          <a:endParaRPr lang="fr-FR" sz="5400" b="1" i="0" dirty="0" smtClean="0">
            <a:solidFill>
              <a:schemeClr val="bg1"/>
            </a:solidFill>
            <a:latin typeface="Microsoft Uighur" panose="02000000000000000000" pitchFamily="2" charset="-78"/>
            <a:cs typeface="Microsoft Uighur" panose="02000000000000000000" pitchFamily="2" charset="-78"/>
          </a:endParaRPr>
        </a:p>
        <a:p>
          <a:pPr algn="ctr" rtl="1"/>
          <a:r>
            <a:rPr lang="ar-DZ" sz="5400" b="1" i="0" u="sng" dirty="0" smtClean="0">
              <a:solidFill>
                <a:srgbClr val="FFFF00"/>
              </a:solidFill>
              <a:latin typeface="Microsoft Uighur" panose="02000000000000000000" pitchFamily="2" charset="-78"/>
              <a:cs typeface="Microsoft Uighur" panose="02000000000000000000" pitchFamily="2" charset="-78"/>
            </a:rPr>
            <a:t>المطلب الأول : </a:t>
          </a:r>
          <a:r>
            <a:rPr lang="ar-DZ" sz="5400" b="0" i="0" dirty="0" smtClean="0">
              <a:solidFill>
                <a:schemeClr val="bg1"/>
              </a:solidFill>
              <a:latin typeface="Microsoft Uighur" panose="02000000000000000000" pitchFamily="2" charset="-78"/>
              <a:cs typeface="Microsoft Uighur" panose="02000000000000000000" pitchFamily="2" charset="-78"/>
            </a:rPr>
            <a:t>اثار المحيط على المؤسسة</a:t>
          </a:r>
          <a:endParaRPr lang="fr-FR" sz="5400" b="1" i="0" dirty="0">
            <a:solidFill>
              <a:schemeClr val="bg1"/>
            </a:solidFill>
            <a:latin typeface="Microsoft Uighur" panose="02000000000000000000" pitchFamily="2" charset="-78"/>
            <a:cs typeface="Microsoft Uighur" panose="02000000000000000000" pitchFamily="2" charset="-78"/>
          </a:endParaRPr>
        </a:p>
      </dgm:t>
    </dgm:pt>
    <dgm:pt modelId="{6215D7A4-C2C4-4BD4-BA08-81179B09B220}" type="parTrans" cxnId="{45B7C79C-62F5-4AD5-9B9B-1735BCE03F49}">
      <dgm:prSet/>
      <dgm:spPr/>
      <dgm:t>
        <a:bodyPr/>
        <a:lstStyle/>
        <a:p>
          <a:endParaRPr lang="fr-FR"/>
        </a:p>
      </dgm:t>
    </dgm:pt>
    <dgm:pt modelId="{A40AE32F-4157-44F4-B2E3-3A471198054F}" type="sibTrans" cxnId="{45B7C79C-62F5-4AD5-9B9B-1735BCE03F49}">
      <dgm:prSet/>
      <dgm:spPr/>
      <dgm:t>
        <a:bodyPr/>
        <a:lstStyle/>
        <a:p>
          <a:endParaRPr lang="fr-FR"/>
        </a:p>
      </dgm:t>
    </dgm:pt>
    <dgm:pt modelId="{D544439A-7FBB-4BB8-A36B-A21818ACF998}">
      <dgm:prSet phldrT="[Texte]" custT="1">
        <dgm:style>
          <a:lnRef idx="1">
            <a:schemeClr val="accent1"/>
          </a:lnRef>
          <a:fillRef idx="2">
            <a:schemeClr val="accent1"/>
          </a:fillRef>
          <a:effectRef idx="1">
            <a:schemeClr val="accent1"/>
          </a:effectRef>
          <a:fontRef idx="minor">
            <a:schemeClr val="dk1"/>
          </a:fontRef>
        </dgm:style>
      </dgm:prSet>
      <dgm:spPr/>
      <dgm: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600" b="1" u="sng" dirty="0" smtClean="0">
              <a:solidFill>
                <a:srgbClr val="FF0000"/>
              </a:solidFill>
              <a:latin typeface="Microsoft Uighur" panose="02000000000000000000" pitchFamily="2" charset="-78"/>
              <a:cs typeface="Microsoft Uighur" panose="02000000000000000000" pitchFamily="2" charset="-78"/>
            </a:rPr>
            <a:t>اثر المحيط الاقتصادي: </a:t>
          </a:r>
          <a:r>
            <a:rPr lang="ar-DZ" sz="3600" dirty="0" smtClean="0">
              <a:latin typeface="Microsoft Uighur" panose="02000000000000000000" pitchFamily="2" charset="-78"/>
              <a:cs typeface="Microsoft Uighur" panose="02000000000000000000" pitchFamily="2" charset="-78"/>
            </a:rPr>
            <a:t>أصبح المحيط الاقتصادي ديناميكيا ومتغيرا إلى درجة انه على المؤسسة متابعة كل ما يتعلق بالسياسة الاقتصادية للدولة كسياسات منح القروض والضرائب والإعانات التي تحددها الدولة</a:t>
          </a:r>
          <a:endParaRPr lang="fr-FR" sz="3600" dirty="0" smtClean="0">
            <a:latin typeface="Microsoft Uighur" panose="02000000000000000000" pitchFamily="2" charset="-78"/>
            <a:cs typeface="Microsoft Uighur" panose="02000000000000000000" pitchFamily="2" charset="-78"/>
          </a:endParaRPr>
        </a:p>
        <a:p>
          <a:pPr algn="r" defTabSz="711200" rtl="1">
            <a:lnSpc>
              <a:spcPct val="90000"/>
            </a:lnSpc>
            <a:spcBef>
              <a:spcPct val="0"/>
            </a:spcBef>
            <a:spcAft>
              <a:spcPct val="35000"/>
            </a:spcAft>
          </a:pPr>
          <a:endParaRPr lang="fr-FR" sz="1600" dirty="0">
            <a:latin typeface="Microsoft Uighur" panose="02000000000000000000" pitchFamily="2" charset="-78"/>
            <a:cs typeface="Microsoft Uighur" panose="02000000000000000000" pitchFamily="2" charset="-78"/>
          </a:endParaRPr>
        </a:p>
      </dgm:t>
    </dgm:pt>
    <dgm:pt modelId="{541CC8A4-83C8-4E8F-A96F-5550864EE35F}" type="parTrans" cxnId="{4CDE61AE-239E-40C8-8292-2EDA10903C48}">
      <dgm:prSet/>
      <dgm:spPr/>
      <dgm:t>
        <a:bodyPr/>
        <a:lstStyle/>
        <a:p>
          <a:endParaRPr lang="fr-FR"/>
        </a:p>
      </dgm:t>
    </dgm:pt>
    <dgm:pt modelId="{9327F3F5-317D-4CB5-AFB8-B73CD279F7A3}" type="sibTrans" cxnId="{4CDE61AE-239E-40C8-8292-2EDA10903C48}">
      <dgm:prSet/>
      <dgm:spPr/>
      <dgm:t>
        <a:bodyPr/>
        <a:lstStyle/>
        <a:p>
          <a:endParaRPr lang="fr-FR"/>
        </a:p>
      </dgm:t>
    </dgm:pt>
    <dgm:pt modelId="{B08CBDEE-B151-40FD-9998-5BEDDCA85FE9}">
      <dgm:prSet phldrT="[Texte]" custT="1">
        <dgm:style>
          <a:lnRef idx="1">
            <a:schemeClr val="accent3"/>
          </a:lnRef>
          <a:fillRef idx="2">
            <a:schemeClr val="accent3"/>
          </a:fillRef>
          <a:effectRef idx="1">
            <a:schemeClr val="accent3"/>
          </a:effectRef>
          <a:fontRef idx="minor">
            <a:schemeClr val="dk1"/>
          </a:fontRef>
        </dgm:style>
      </dgm:prSet>
      <dgm:spPr/>
      <dgm:t>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fr-FR" sz="2000" b="0" i="0" u="none" dirty="0" smtClean="0">
            <a:latin typeface="Microsoft Uighur" panose="02000000000000000000" pitchFamily="2" charset="-78"/>
            <a:cs typeface="Microsoft Uighur"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r-FR" sz="2000" b="0" i="0" u="none" dirty="0" smtClean="0">
            <a:latin typeface="Microsoft Uighur" panose="02000000000000000000" pitchFamily="2" charset="-78"/>
            <a:cs typeface="Microsoft Uighur"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r-FR" sz="3200" b="0" i="0" u="none" dirty="0" smtClean="0">
            <a:latin typeface="Microsoft Uighur" panose="02000000000000000000" pitchFamily="2" charset="-78"/>
            <a:cs typeface="Microsoft Uighur"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ar-DZ" sz="3200" b="1" i="0" u="sng" dirty="0" smtClean="0">
              <a:solidFill>
                <a:srgbClr val="FF0000"/>
              </a:solidFill>
              <a:latin typeface="Microsoft Uighur" panose="02000000000000000000" pitchFamily="2" charset="-78"/>
              <a:cs typeface="Microsoft Uighur" panose="02000000000000000000" pitchFamily="2" charset="-78"/>
            </a:rPr>
            <a:t>الأثر التكنولوجي </a:t>
          </a:r>
          <a:r>
            <a:rPr lang="ar-DZ" sz="3200" b="0" i="0" u="none" dirty="0" smtClean="0">
              <a:latin typeface="Microsoft Uighur" panose="02000000000000000000" pitchFamily="2" charset="-78"/>
              <a:cs typeface="Microsoft Uighur" panose="02000000000000000000" pitchFamily="2" charset="-78"/>
            </a:rPr>
            <a:t>إن الآلات والمعدات التي تستعملها المؤسسة لها من التأثير ما يسهم بدرجة</a:t>
          </a:r>
          <a:r>
            <a:rPr lang="fr-FR" sz="3200" b="0" i="0" u="none" dirty="0" smtClean="0">
              <a:latin typeface="Microsoft Uighur" panose="02000000000000000000" pitchFamily="2" charset="-78"/>
              <a:cs typeface="Microsoft Uighur" panose="02000000000000000000" pitchFamily="2" charset="-78"/>
            </a:rPr>
            <a:t>  </a:t>
          </a:r>
          <a:r>
            <a:rPr lang="ar-DZ" sz="3200" b="0" i="0" u="none" dirty="0" smtClean="0">
              <a:latin typeface="Microsoft Uighur" panose="02000000000000000000" pitchFamily="2" charset="-78"/>
              <a:cs typeface="Microsoft Uighur" panose="02000000000000000000" pitchFamily="2" charset="-78"/>
            </a:rPr>
            <a:t> كبيرة في العملية الإنتاجية ويتوقف ذلك على عدة شروط منها مستوى تطور الآلات والمعدات</a:t>
          </a:r>
          <a:r>
            <a:rPr lang="fr-FR" sz="3200" b="0" i="0" u="none" dirty="0" smtClean="0">
              <a:latin typeface="Microsoft Uighur" panose="02000000000000000000" pitchFamily="2" charset="-78"/>
              <a:cs typeface="Microsoft Uighur" panose="02000000000000000000" pitchFamily="2" charset="-78"/>
            </a:rPr>
            <a:t> </a:t>
          </a:r>
          <a:r>
            <a:rPr lang="ar-DZ" sz="3200" b="0" i="0" u="none" dirty="0" smtClean="0">
              <a:latin typeface="Microsoft Uighur" panose="02000000000000000000" pitchFamily="2" charset="-78"/>
              <a:cs typeface="Microsoft Uighur" panose="02000000000000000000" pitchFamily="2" charset="-78"/>
            </a:rPr>
            <a:t>ملائمة التقنيات المستعملة توفير قطع الغيار محاولة التهرب من مشكلة التبعية في تصليح الآلات</a:t>
          </a:r>
          <a:endParaRPr lang="fr-FR" sz="3200" b="0" i="0" u="none" dirty="0" smtClean="0">
            <a:latin typeface="Microsoft Uighur" panose="02000000000000000000" pitchFamily="2" charset="-78"/>
            <a:cs typeface="Microsoft Uighur" panose="02000000000000000000" pitchFamily="2" charset="-78"/>
          </a:endParaRPr>
        </a:p>
        <a:p>
          <a:pPr algn="r" rtl="1">
            <a:lnSpc>
              <a:spcPct val="100000"/>
            </a:lnSpc>
          </a:pPr>
          <a:endParaRPr lang="fr-FR" sz="2000" b="0" i="0" u="none" dirty="0" smtClean="0">
            <a:latin typeface="Microsoft Uighur" panose="02000000000000000000" pitchFamily="2" charset="-78"/>
            <a:cs typeface="Microsoft Uighur"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DZ" sz="2800" dirty="0" smtClean="0">
            <a:latin typeface="Microsoft Uighur" panose="02000000000000000000" pitchFamily="2" charset="-78"/>
            <a:cs typeface="Microsoft Uighur" panose="02000000000000000000" pitchFamily="2" charset="-78"/>
          </a:endParaRPr>
        </a:p>
        <a:p>
          <a:pPr algn="r" defTabSz="1644650" rtl="1">
            <a:lnSpc>
              <a:spcPct val="90000"/>
            </a:lnSpc>
            <a:spcBef>
              <a:spcPct val="0"/>
            </a:spcBef>
            <a:spcAft>
              <a:spcPct val="35000"/>
            </a:spcAft>
          </a:pPr>
          <a:endParaRPr lang="fr-FR" sz="4600" dirty="0"/>
        </a:p>
      </dgm:t>
    </dgm:pt>
    <dgm:pt modelId="{13976F83-3D92-4F4E-8E62-9F5B22DC8C4F}" type="parTrans" cxnId="{7FB3D35C-3B90-4F24-82C5-15A010450DE8}">
      <dgm:prSet/>
      <dgm:spPr/>
      <dgm:t>
        <a:bodyPr/>
        <a:lstStyle/>
        <a:p>
          <a:endParaRPr lang="fr-FR"/>
        </a:p>
      </dgm:t>
    </dgm:pt>
    <dgm:pt modelId="{C245A028-3D73-48B6-B41C-4A9D5C116927}" type="sibTrans" cxnId="{7FB3D35C-3B90-4F24-82C5-15A010450DE8}">
      <dgm:prSet/>
      <dgm:spPr/>
      <dgm:t>
        <a:bodyPr/>
        <a:lstStyle/>
        <a:p>
          <a:endParaRPr lang="fr-FR"/>
        </a:p>
      </dgm:t>
    </dgm:pt>
    <dgm:pt modelId="{2B020E07-A2C5-4159-AF83-DD4B252E81E6}">
      <dgm:prSet phldrT="[Texte]" custT="1">
        <dgm:style>
          <a:lnRef idx="1">
            <a:schemeClr val="accent5"/>
          </a:lnRef>
          <a:fillRef idx="2">
            <a:schemeClr val="accent5"/>
          </a:fillRef>
          <a:effectRef idx="1">
            <a:schemeClr val="accent5"/>
          </a:effectRef>
          <a:fontRef idx="minor">
            <a:schemeClr val="dk1"/>
          </a:fontRef>
        </dgm:style>
      </dgm:prSet>
      <dgm:spPr/>
      <dgm: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i="0" u="sng" dirty="0" smtClean="0">
              <a:solidFill>
                <a:srgbClr val="FF0000"/>
              </a:solidFill>
              <a:latin typeface="Microsoft Uighur" panose="02000000000000000000" pitchFamily="2" charset="-78"/>
              <a:cs typeface="Microsoft Uighur" panose="02000000000000000000" pitchFamily="2" charset="-78"/>
            </a:rPr>
            <a:t>أثر المحيط السياسي</a:t>
          </a:r>
          <a:r>
            <a:rPr lang="fr-FR" sz="3200" b="1" i="0" u="sng" dirty="0" smtClean="0">
              <a:solidFill>
                <a:srgbClr val="FF0000"/>
              </a:solidFill>
              <a:latin typeface="Microsoft Uighur" panose="02000000000000000000" pitchFamily="2" charset="-78"/>
              <a:cs typeface="Microsoft Uighur" panose="02000000000000000000" pitchFamily="2" charset="-78"/>
            </a:rPr>
            <a:t>:</a:t>
          </a:r>
          <a:r>
            <a:rPr lang="ar-DZ" sz="3200" b="1" i="0" u="sng" dirty="0" smtClean="0">
              <a:solidFill>
                <a:srgbClr val="FF0000"/>
              </a:solidFill>
              <a:latin typeface="Microsoft Uighur" panose="02000000000000000000" pitchFamily="2" charset="-78"/>
              <a:cs typeface="Microsoft Uighur" panose="02000000000000000000" pitchFamily="2" charset="-78"/>
            </a:rPr>
            <a:t> </a:t>
          </a:r>
          <a:r>
            <a:rPr lang="ar-DZ" sz="3200" b="0" i="0" u="none" dirty="0" smtClean="0">
              <a:latin typeface="Microsoft Uighur" panose="02000000000000000000" pitchFamily="2" charset="-78"/>
              <a:cs typeface="Microsoft Uighur" panose="02000000000000000000" pitchFamily="2" charset="-78"/>
            </a:rPr>
            <a:t>عندما يسود الاستقرار السياسي دولة ما فان ذلك يؤدي إلى انتعاش الحركة الاقتصادية فيها وبالتالي تحقق بيئة ملائمة لتطور المؤسسات الاقتصادية بينما في حالات النزاعات السياسية تتعطل الاستثمارات عموما يؤثر سلبا على المؤسسات الاقتصادية</a:t>
          </a:r>
          <a:endParaRPr lang="ar-DZ" sz="3200" b="0" dirty="0" smtClean="0">
            <a:latin typeface="Microsoft Uighur" panose="02000000000000000000" pitchFamily="2" charset="-78"/>
            <a:cs typeface="Microsoft Uighur" panose="02000000000000000000" pitchFamily="2" charset="-78"/>
          </a:endParaRPr>
        </a:p>
        <a:p>
          <a:pPr algn="r" defTabSz="933450" rtl="1">
            <a:lnSpc>
              <a:spcPct val="90000"/>
            </a:lnSpc>
            <a:spcBef>
              <a:spcPct val="0"/>
            </a:spcBef>
            <a:spcAft>
              <a:spcPct val="35000"/>
            </a:spcAft>
          </a:pPr>
          <a:endParaRPr lang="fr-FR" sz="3000" dirty="0">
            <a:latin typeface="Microsoft Uighur" panose="02000000000000000000" pitchFamily="2" charset="-78"/>
            <a:cs typeface="Microsoft Uighur" panose="02000000000000000000" pitchFamily="2" charset="-78"/>
          </a:endParaRPr>
        </a:p>
      </dgm:t>
    </dgm:pt>
    <dgm:pt modelId="{9FF0F1DF-EE2A-4B88-8D12-7CA98446D0F1}" type="parTrans" cxnId="{4197C480-AE32-40F5-867D-EC2ECDB5708E}">
      <dgm:prSet/>
      <dgm:spPr/>
      <dgm:t>
        <a:bodyPr/>
        <a:lstStyle/>
        <a:p>
          <a:endParaRPr lang="fr-FR"/>
        </a:p>
      </dgm:t>
    </dgm:pt>
    <dgm:pt modelId="{F8D7279A-2D27-4BA6-AB58-73BF32836356}" type="sibTrans" cxnId="{4197C480-AE32-40F5-867D-EC2ECDB5708E}">
      <dgm:prSet/>
      <dgm:spPr/>
      <dgm:t>
        <a:bodyPr/>
        <a:lstStyle/>
        <a:p>
          <a:endParaRPr lang="fr-FR"/>
        </a:p>
      </dgm:t>
    </dgm:pt>
    <dgm:pt modelId="{4084B4A7-A918-49D2-BBE0-39BCA485F0F6}" type="pres">
      <dgm:prSet presAssocID="{D5FD8D66-F094-4ACD-95C7-5A607D49CA9F}" presName="composite" presStyleCnt="0">
        <dgm:presLayoutVars>
          <dgm:chMax val="1"/>
          <dgm:dir/>
          <dgm:resizeHandles val="exact"/>
        </dgm:presLayoutVars>
      </dgm:prSet>
      <dgm:spPr/>
      <dgm:t>
        <a:bodyPr/>
        <a:lstStyle/>
        <a:p>
          <a:endParaRPr lang="fr-FR"/>
        </a:p>
      </dgm:t>
    </dgm:pt>
    <dgm:pt modelId="{5178C24F-865E-46F9-8246-DEB828850369}" type="pres">
      <dgm:prSet presAssocID="{95A853B2-7A1F-4B2D-9493-8B3D7C5C596B}" presName="roof" presStyleLbl="dkBgShp" presStyleIdx="0" presStyleCnt="2" custScaleY="80617"/>
      <dgm:spPr/>
      <dgm:t>
        <a:bodyPr/>
        <a:lstStyle/>
        <a:p>
          <a:endParaRPr lang="fr-FR"/>
        </a:p>
      </dgm:t>
    </dgm:pt>
    <dgm:pt modelId="{EA48CBFA-1F8D-49DE-BCE8-94BBC3F89CF0}" type="pres">
      <dgm:prSet presAssocID="{95A853B2-7A1F-4B2D-9493-8B3D7C5C596B}" presName="pillars" presStyleCnt="0"/>
      <dgm:spPr/>
    </dgm:pt>
    <dgm:pt modelId="{0349616F-C4AA-4F0F-A1A1-B3DEE5A2EA73}" type="pres">
      <dgm:prSet presAssocID="{95A853B2-7A1F-4B2D-9493-8B3D7C5C596B}" presName="pillar1" presStyleLbl="node1" presStyleIdx="0" presStyleCnt="3">
        <dgm:presLayoutVars>
          <dgm:bulletEnabled val="1"/>
        </dgm:presLayoutVars>
      </dgm:prSet>
      <dgm:spPr/>
      <dgm:t>
        <a:bodyPr/>
        <a:lstStyle/>
        <a:p>
          <a:endParaRPr lang="fr-FR"/>
        </a:p>
      </dgm:t>
    </dgm:pt>
    <dgm:pt modelId="{5097F493-084C-410D-90CD-C052FE5CA170}" type="pres">
      <dgm:prSet presAssocID="{B08CBDEE-B151-40FD-9998-5BEDDCA85FE9}" presName="pillarX" presStyleLbl="node1" presStyleIdx="1" presStyleCnt="3">
        <dgm:presLayoutVars>
          <dgm:bulletEnabled val="1"/>
        </dgm:presLayoutVars>
      </dgm:prSet>
      <dgm:spPr/>
      <dgm:t>
        <a:bodyPr/>
        <a:lstStyle/>
        <a:p>
          <a:endParaRPr lang="fr-FR"/>
        </a:p>
      </dgm:t>
    </dgm:pt>
    <dgm:pt modelId="{13D18037-BDE8-42FB-BBB4-5372B167E3D9}" type="pres">
      <dgm:prSet presAssocID="{2B020E07-A2C5-4159-AF83-DD4B252E81E6}" presName="pillarX" presStyleLbl="node1" presStyleIdx="2" presStyleCnt="3" custScaleY="101299">
        <dgm:presLayoutVars>
          <dgm:bulletEnabled val="1"/>
        </dgm:presLayoutVars>
      </dgm:prSet>
      <dgm:spPr/>
      <dgm:t>
        <a:bodyPr/>
        <a:lstStyle/>
        <a:p>
          <a:endParaRPr lang="fr-FR"/>
        </a:p>
      </dgm:t>
    </dgm:pt>
    <dgm:pt modelId="{2DFB3266-FB96-4C60-B8CD-B6F67AA1E150}" type="pres">
      <dgm:prSet presAssocID="{95A853B2-7A1F-4B2D-9493-8B3D7C5C596B}" presName="base" presStyleLbl="dkBgShp" presStyleIdx="1" presStyleCnt="2"/>
      <dgm:spPr/>
    </dgm:pt>
  </dgm:ptLst>
  <dgm:cxnLst>
    <dgm:cxn modelId="{E2838CEB-C26C-4489-999D-81E30EFD8923}" type="presOf" srcId="{2B020E07-A2C5-4159-AF83-DD4B252E81E6}" destId="{13D18037-BDE8-42FB-BBB4-5372B167E3D9}" srcOrd="0" destOrd="0" presId="urn:microsoft.com/office/officeart/2005/8/layout/hList3"/>
    <dgm:cxn modelId="{4CDE61AE-239E-40C8-8292-2EDA10903C48}" srcId="{95A853B2-7A1F-4B2D-9493-8B3D7C5C596B}" destId="{D544439A-7FBB-4BB8-A36B-A21818ACF998}" srcOrd="0" destOrd="0" parTransId="{541CC8A4-83C8-4E8F-A96F-5550864EE35F}" sibTransId="{9327F3F5-317D-4CB5-AFB8-B73CD279F7A3}"/>
    <dgm:cxn modelId="{45B7C79C-62F5-4AD5-9B9B-1735BCE03F49}" srcId="{D5FD8D66-F094-4ACD-95C7-5A607D49CA9F}" destId="{95A853B2-7A1F-4B2D-9493-8B3D7C5C596B}" srcOrd="0" destOrd="0" parTransId="{6215D7A4-C2C4-4BD4-BA08-81179B09B220}" sibTransId="{A40AE32F-4157-44F4-B2E3-3A471198054F}"/>
    <dgm:cxn modelId="{B0114D4A-1557-4F51-9D44-4AE7627DD43D}" type="presOf" srcId="{95A853B2-7A1F-4B2D-9493-8B3D7C5C596B}" destId="{5178C24F-865E-46F9-8246-DEB828850369}" srcOrd="0" destOrd="0" presId="urn:microsoft.com/office/officeart/2005/8/layout/hList3"/>
    <dgm:cxn modelId="{4197C480-AE32-40F5-867D-EC2ECDB5708E}" srcId="{95A853B2-7A1F-4B2D-9493-8B3D7C5C596B}" destId="{2B020E07-A2C5-4159-AF83-DD4B252E81E6}" srcOrd="2" destOrd="0" parTransId="{9FF0F1DF-EE2A-4B88-8D12-7CA98446D0F1}" sibTransId="{F8D7279A-2D27-4BA6-AB58-73BF32836356}"/>
    <dgm:cxn modelId="{7FB3D35C-3B90-4F24-82C5-15A010450DE8}" srcId="{95A853B2-7A1F-4B2D-9493-8B3D7C5C596B}" destId="{B08CBDEE-B151-40FD-9998-5BEDDCA85FE9}" srcOrd="1" destOrd="0" parTransId="{13976F83-3D92-4F4E-8E62-9F5B22DC8C4F}" sibTransId="{C245A028-3D73-48B6-B41C-4A9D5C116927}"/>
    <dgm:cxn modelId="{F6F906C9-AFD9-4DF9-A0D0-9A95F0FCCDB9}" type="presOf" srcId="{D5FD8D66-F094-4ACD-95C7-5A607D49CA9F}" destId="{4084B4A7-A918-49D2-BBE0-39BCA485F0F6}" srcOrd="0" destOrd="0" presId="urn:microsoft.com/office/officeart/2005/8/layout/hList3"/>
    <dgm:cxn modelId="{04A7BB94-DD4C-4AE0-BDFA-576EF4B468AD}" type="presOf" srcId="{D544439A-7FBB-4BB8-A36B-A21818ACF998}" destId="{0349616F-C4AA-4F0F-A1A1-B3DEE5A2EA73}" srcOrd="0" destOrd="0" presId="urn:microsoft.com/office/officeart/2005/8/layout/hList3"/>
    <dgm:cxn modelId="{D1B830A9-79C5-45A6-8A16-19D0D59A291A}" type="presOf" srcId="{B08CBDEE-B151-40FD-9998-5BEDDCA85FE9}" destId="{5097F493-084C-410D-90CD-C052FE5CA170}" srcOrd="0" destOrd="0" presId="urn:microsoft.com/office/officeart/2005/8/layout/hList3"/>
    <dgm:cxn modelId="{2937A5B2-C6A9-4BA8-8702-B98451425E1B}" type="presParOf" srcId="{4084B4A7-A918-49D2-BBE0-39BCA485F0F6}" destId="{5178C24F-865E-46F9-8246-DEB828850369}" srcOrd="0" destOrd="0" presId="urn:microsoft.com/office/officeart/2005/8/layout/hList3"/>
    <dgm:cxn modelId="{706E0BDC-A7D2-4D82-A757-A6A19F9FD5A0}" type="presParOf" srcId="{4084B4A7-A918-49D2-BBE0-39BCA485F0F6}" destId="{EA48CBFA-1F8D-49DE-BCE8-94BBC3F89CF0}" srcOrd="1" destOrd="0" presId="urn:microsoft.com/office/officeart/2005/8/layout/hList3"/>
    <dgm:cxn modelId="{AD3512A3-A2F5-41C0-B911-9846B2B6B5ED}" type="presParOf" srcId="{EA48CBFA-1F8D-49DE-BCE8-94BBC3F89CF0}" destId="{0349616F-C4AA-4F0F-A1A1-B3DEE5A2EA73}" srcOrd="0" destOrd="0" presId="urn:microsoft.com/office/officeart/2005/8/layout/hList3"/>
    <dgm:cxn modelId="{A9D7D68E-181D-4A8D-87D9-C8ABAB4209C8}" type="presParOf" srcId="{EA48CBFA-1F8D-49DE-BCE8-94BBC3F89CF0}" destId="{5097F493-084C-410D-90CD-C052FE5CA170}" srcOrd="1" destOrd="0" presId="urn:microsoft.com/office/officeart/2005/8/layout/hList3"/>
    <dgm:cxn modelId="{62C99230-C0C9-49F9-BF86-3058DD05E15A}" type="presParOf" srcId="{EA48CBFA-1F8D-49DE-BCE8-94BBC3F89CF0}" destId="{13D18037-BDE8-42FB-BBB4-5372B167E3D9}" srcOrd="2" destOrd="0" presId="urn:microsoft.com/office/officeart/2005/8/layout/hList3"/>
    <dgm:cxn modelId="{574D418A-C5A1-4F39-9F4B-90C9073C0021}" type="presParOf" srcId="{4084B4A7-A918-49D2-BBE0-39BCA485F0F6}" destId="{2DFB3266-FB96-4C60-B8CD-B6F67AA1E150}"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0D9CBD-88CA-4B3C-8D4D-DF764C0D2062}" type="doc">
      <dgm:prSet loTypeId="urn:microsoft.com/office/officeart/2005/8/layout/hList3" loCatId="list" qsTypeId="urn:microsoft.com/office/officeart/2005/8/quickstyle/simple1" qsCatId="simple" csTypeId="urn:microsoft.com/office/officeart/2005/8/colors/accent1_2" csCatId="accent1" phldr="0"/>
      <dgm:spPr/>
      <dgm:t>
        <a:bodyPr/>
        <a:lstStyle/>
        <a:p>
          <a:endParaRPr lang="fr-FR"/>
        </a:p>
      </dgm:t>
    </dgm:pt>
    <dgm:pt modelId="{570AC44E-8951-4A00-A12D-C4F9B60D1CE9}">
      <dgm:prSet phldrT="[Texte]" phldr="1"/>
      <dgm:spPr/>
      <dgm:t>
        <a:bodyPr/>
        <a:lstStyle/>
        <a:p>
          <a:endParaRPr lang="fr-FR"/>
        </a:p>
      </dgm:t>
    </dgm:pt>
    <dgm:pt modelId="{64631857-3476-4C88-997E-D2A04A04C6E0}" type="parTrans" cxnId="{ECE214E8-ED05-4ECE-BD1A-7F52C588036F}">
      <dgm:prSet/>
      <dgm:spPr/>
      <dgm:t>
        <a:bodyPr/>
        <a:lstStyle/>
        <a:p>
          <a:endParaRPr lang="fr-FR"/>
        </a:p>
      </dgm:t>
    </dgm:pt>
    <dgm:pt modelId="{E14C3A09-0B0D-435D-84D2-1C21CC1B7FFA}" type="sibTrans" cxnId="{ECE214E8-ED05-4ECE-BD1A-7F52C588036F}">
      <dgm:prSet/>
      <dgm:spPr/>
      <dgm:t>
        <a:bodyPr/>
        <a:lstStyle/>
        <a:p>
          <a:endParaRPr lang="fr-FR"/>
        </a:p>
      </dgm:t>
    </dgm:pt>
    <dgm:pt modelId="{EBF676FB-11F1-46A8-A0AD-1495A0F96315}">
      <dgm:prSet phldrT="[Texte]" phldr="1"/>
      <dgm:spPr/>
      <dgm:t>
        <a:bodyPr/>
        <a:lstStyle/>
        <a:p>
          <a:endParaRPr lang="fr-FR"/>
        </a:p>
      </dgm:t>
    </dgm:pt>
    <dgm:pt modelId="{D673FEF0-67A6-49BD-A5F6-CF774A53D901}" type="parTrans" cxnId="{435A5582-A5A9-406E-9E26-E9A00A3A6575}">
      <dgm:prSet/>
      <dgm:spPr/>
      <dgm:t>
        <a:bodyPr/>
        <a:lstStyle/>
        <a:p>
          <a:endParaRPr lang="fr-FR"/>
        </a:p>
      </dgm:t>
    </dgm:pt>
    <dgm:pt modelId="{F32139B7-E5D4-4A45-A4E9-0A04DB74C1DD}" type="sibTrans" cxnId="{435A5582-A5A9-406E-9E26-E9A00A3A6575}">
      <dgm:prSet/>
      <dgm:spPr/>
      <dgm:t>
        <a:bodyPr/>
        <a:lstStyle/>
        <a:p>
          <a:endParaRPr lang="fr-FR"/>
        </a:p>
      </dgm:t>
    </dgm:pt>
    <dgm:pt modelId="{619B055F-7C82-4757-BDD1-0AF4FE246C43}">
      <dgm:prSet phldrT="[Texte]" phldr="1"/>
      <dgm:spPr/>
      <dgm:t>
        <a:bodyPr/>
        <a:lstStyle/>
        <a:p>
          <a:endParaRPr lang="fr-FR"/>
        </a:p>
      </dgm:t>
    </dgm:pt>
    <dgm:pt modelId="{E2365B6B-F5F6-41C4-8276-E9C9ADC6625A}" type="parTrans" cxnId="{ECEA61FA-C373-4152-9EA8-994CB3ED93E8}">
      <dgm:prSet/>
      <dgm:spPr/>
      <dgm:t>
        <a:bodyPr/>
        <a:lstStyle/>
        <a:p>
          <a:endParaRPr lang="fr-FR"/>
        </a:p>
      </dgm:t>
    </dgm:pt>
    <dgm:pt modelId="{7E0934C9-9DF0-4B64-AA23-71AEADD3E4B7}" type="sibTrans" cxnId="{ECEA61FA-C373-4152-9EA8-994CB3ED93E8}">
      <dgm:prSet/>
      <dgm:spPr/>
      <dgm:t>
        <a:bodyPr/>
        <a:lstStyle/>
        <a:p>
          <a:endParaRPr lang="fr-FR"/>
        </a:p>
      </dgm:t>
    </dgm:pt>
    <dgm:pt modelId="{DDAFB9FF-8C87-4E86-A932-80BBAFAF1594}">
      <dgm:prSet phldrT="[Texte]" phldr="1"/>
      <dgm:spPr/>
      <dgm:t>
        <a:bodyPr/>
        <a:lstStyle/>
        <a:p>
          <a:endParaRPr lang="fr-FR"/>
        </a:p>
      </dgm:t>
    </dgm:pt>
    <dgm:pt modelId="{5E085A7F-622C-4F3D-9B3F-7BB3393CB7AA}" type="parTrans" cxnId="{C00C383E-F493-4EB8-B74F-FEC4F55EEBD6}">
      <dgm:prSet/>
      <dgm:spPr/>
      <dgm:t>
        <a:bodyPr/>
        <a:lstStyle/>
        <a:p>
          <a:endParaRPr lang="fr-FR"/>
        </a:p>
      </dgm:t>
    </dgm:pt>
    <dgm:pt modelId="{737B56A7-2F82-4872-81B0-05737629F7DF}" type="sibTrans" cxnId="{C00C383E-F493-4EB8-B74F-FEC4F55EEBD6}">
      <dgm:prSet/>
      <dgm:spPr/>
      <dgm:t>
        <a:bodyPr/>
        <a:lstStyle/>
        <a:p>
          <a:endParaRPr lang="fr-FR"/>
        </a:p>
      </dgm:t>
    </dgm:pt>
    <dgm:pt modelId="{085D3153-1DEF-4FF8-9895-8E1561D4059C}" type="pres">
      <dgm:prSet presAssocID="{A10D9CBD-88CA-4B3C-8D4D-DF764C0D2062}" presName="composite" presStyleCnt="0">
        <dgm:presLayoutVars>
          <dgm:chMax val="1"/>
          <dgm:dir/>
          <dgm:resizeHandles val="exact"/>
        </dgm:presLayoutVars>
      </dgm:prSet>
      <dgm:spPr/>
      <dgm:t>
        <a:bodyPr/>
        <a:lstStyle/>
        <a:p>
          <a:endParaRPr lang="fr-FR"/>
        </a:p>
      </dgm:t>
    </dgm:pt>
    <dgm:pt modelId="{4940FDA8-44FF-495C-8C54-C5836098A5E8}" type="pres">
      <dgm:prSet presAssocID="{570AC44E-8951-4A00-A12D-C4F9B60D1CE9}" presName="roof" presStyleLbl="dkBgShp" presStyleIdx="0" presStyleCnt="2"/>
      <dgm:spPr/>
      <dgm:t>
        <a:bodyPr/>
        <a:lstStyle/>
        <a:p>
          <a:endParaRPr lang="fr-FR"/>
        </a:p>
      </dgm:t>
    </dgm:pt>
    <dgm:pt modelId="{D29DEDA4-4F47-438A-8450-18FF3077552C}" type="pres">
      <dgm:prSet presAssocID="{570AC44E-8951-4A00-A12D-C4F9B60D1CE9}" presName="pillars" presStyleCnt="0"/>
      <dgm:spPr/>
    </dgm:pt>
    <dgm:pt modelId="{0EB84734-F49C-4785-8C5A-29B20BE919AC}" type="pres">
      <dgm:prSet presAssocID="{570AC44E-8951-4A00-A12D-C4F9B60D1CE9}" presName="pillar1" presStyleLbl="node1" presStyleIdx="0" presStyleCnt="3">
        <dgm:presLayoutVars>
          <dgm:bulletEnabled val="1"/>
        </dgm:presLayoutVars>
      </dgm:prSet>
      <dgm:spPr/>
      <dgm:t>
        <a:bodyPr/>
        <a:lstStyle/>
        <a:p>
          <a:endParaRPr lang="fr-FR"/>
        </a:p>
      </dgm:t>
    </dgm:pt>
    <dgm:pt modelId="{4FB0CE52-53AB-44C3-BAB8-60C4977D7E17}" type="pres">
      <dgm:prSet presAssocID="{619B055F-7C82-4757-BDD1-0AF4FE246C43}" presName="pillarX" presStyleLbl="node1" presStyleIdx="1" presStyleCnt="3" custLinFactY="600000" custLinFactNeighborY="608786">
        <dgm:presLayoutVars>
          <dgm:bulletEnabled val="1"/>
        </dgm:presLayoutVars>
      </dgm:prSet>
      <dgm:spPr/>
      <dgm:t>
        <a:bodyPr/>
        <a:lstStyle/>
        <a:p>
          <a:endParaRPr lang="fr-FR"/>
        </a:p>
      </dgm:t>
    </dgm:pt>
    <dgm:pt modelId="{2B1E88AB-1980-4E64-B41F-7C5F45282467}" type="pres">
      <dgm:prSet presAssocID="{DDAFB9FF-8C87-4E86-A932-80BBAFAF1594}" presName="pillarX" presStyleLbl="node1" presStyleIdx="2" presStyleCnt="3">
        <dgm:presLayoutVars>
          <dgm:bulletEnabled val="1"/>
        </dgm:presLayoutVars>
      </dgm:prSet>
      <dgm:spPr/>
      <dgm:t>
        <a:bodyPr/>
        <a:lstStyle/>
        <a:p>
          <a:endParaRPr lang="fr-FR"/>
        </a:p>
      </dgm:t>
    </dgm:pt>
    <dgm:pt modelId="{FDB72137-F441-41D8-9D01-157BEEF44008}" type="pres">
      <dgm:prSet presAssocID="{570AC44E-8951-4A00-A12D-C4F9B60D1CE9}" presName="base" presStyleLbl="dkBgShp" presStyleIdx="1" presStyleCnt="2"/>
      <dgm:spPr/>
    </dgm:pt>
  </dgm:ptLst>
  <dgm:cxnLst>
    <dgm:cxn modelId="{C00C383E-F493-4EB8-B74F-FEC4F55EEBD6}" srcId="{570AC44E-8951-4A00-A12D-C4F9B60D1CE9}" destId="{DDAFB9FF-8C87-4E86-A932-80BBAFAF1594}" srcOrd="2" destOrd="0" parTransId="{5E085A7F-622C-4F3D-9B3F-7BB3393CB7AA}" sibTransId="{737B56A7-2F82-4872-81B0-05737629F7DF}"/>
    <dgm:cxn modelId="{ECEA61FA-C373-4152-9EA8-994CB3ED93E8}" srcId="{570AC44E-8951-4A00-A12D-C4F9B60D1CE9}" destId="{619B055F-7C82-4757-BDD1-0AF4FE246C43}" srcOrd="1" destOrd="0" parTransId="{E2365B6B-F5F6-41C4-8276-E9C9ADC6625A}" sibTransId="{7E0934C9-9DF0-4B64-AA23-71AEADD3E4B7}"/>
    <dgm:cxn modelId="{9046A06F-115B-44C2-84A7-2C0AE10C6E63}" type="presOf" srcId="{619B055F-7C82-4757-BDD1-0AF4FE246C43}" destId="{4FB0CE52-53AB-44C3-BAB8-60C4977D7E17}" srcOrd="0" destOrd="0" presId="urn:microsoft.com/office/officeart/2005/8/layout/hList3"/>
    <dgm:cxn modelId="{ECE214E8-ED05-4ECE-BD1A-7F52C588036F}" srcId="{A10D9CBD-88CA-4B3C-8D4D-DF764C0D2062}" destId="{570AC44E-8951-4A00-A12D-C4F9B60D1CE9}" srcOrd="0" destOrd="0" parTransId="{64631857-3476-4C88-997E-D2A04A04C6E0}" sibTransId="{E14C3A09-0B0D-435D-84D2-1C21CC1B7FFA}"/>
    <dgm:cxn modelId="{115B2B49-8AE5-4A37-8859-5E05472D7810}" type="presOf" srcId="{A10D9CBD-88CA-4B3C-8D4D-DF764C0D2062}" destId="{085D3153-1DEF-4FF8-9895-8E1561D4059C}" srcOrd="0" destOrd="0" presId="urn:microsoft.com/office/officeart/2005/8/layout/hList3"/>
    <dgm:cxn modelId="{1537B84B-4E48-4A6B-BB17-E995E08E3C1B}" type="presOf" srcId="{570AC44E-8951-4A00-A12D-C4F9B60D1CE9}" destId="{4940FDA8-44FF-495C-8C54-C5836098A5E8}" srcOrd="0" destOrd="0" presId="urn:microsoft.com/office/officeart/2005/8/layout/hList3"/>
    <dgm:cxn modelId="{5AC7D927-AE2F-4EE8-822A-8AB5E39E2CDE}" type="presOf" srcId="{EBF676FB-11F1-46A8-A0AD-1495A0F96315}" destId="{0EB84734-F49C-4785-8C5A-29B20BE919AC}" srcOrd="0" destOrd="0" presId="urn:microsoft.com/office/officeart/2005/8/layout/hList3"/>
    <dgm:cxn modelId="{435A5582-A5A9-406E-9E26-E9A00A3A6575}" srcId="{570AC44E-8951-4A00-A12D-C4F9B60D1CE9}" destId="{EBF676FB-11F1-46A8-A0AD-1495A0F96315}" srcOrd="0" destOrd="0" parTransId="{D673FEF0-67A6-49BD-A5F6-CF774A53D901}" sibTransId="{F32139B7-E5D4-4A45-A4E9-0A04DB74C1DD}"/>
    <dgm:cxn modelId="{479DB98B-B54D-4C20-86E9-63D4ADABCD03}" type="presOf" srcId="{DDAFB9FF-8C87-4E86-A932-80BBAFAF1594}" destId="{2B1E88AB-1980-4E64-B41F-7C5F45282467}" srcOrd="0" destOrd="0" presId="urn:microsoft.com/office/officeart/2005/8/layout/hList3"/>
    <dgm:cxn modelId="{911AE548-1FF4-4DA4-916D-32C4E4EAF3CC}" type="presParOf" srcId="{085D3153-1DEF-4FF8-9895-8E1561D4059C}" destId="{4940FDA8-44FF-495C-8C54-C5836098A5E8}" srcOrd="0" destOrd="0" presId="urn:microsoft.com/office/officeart/2005/8/layout/hList3"/>
    <dgm:cxn modelId="{039D4691-1333-4ED7-A2D7-111A8017F9D8}" type="presParOf" srcId="{085D3153-1DEF-4FF8-9895-8E1561D4059C}" destId="{D29DEDA4-4F47-438A-8450-18FF3077552C}" srcOrd="1" destOrd="0" presId="urn:microsoft.com/office/officeart/2005/8/layout/hList3"/>
    <dgm:cxn modelId="{9B513EE4-8A9F-4E2B-A8A4-779D88A5F7E3}" type="presParOf" srcId="{D29DEDA4-4F47-438A-8450-18FF3077552C}" destId="{0EB84734-F49C-4785-8C5A-29B20BE919AC}" srcOrd="0" destOrd="0" presId="urn:microsoft.com/office/officeart/2005/8/layout/hList3"/>
    <dgm:cxn modelId="{74177641-0394-44C9-B813-CACE1E4E933E}" type="presParOf" srcId="{D29DEDA4-4F47-438A-8450-18FF3077552C}" destId="{4FB0CE52-53AB-44C3-BAB8-60C4977D7E17}" srcOrd="1" destOrd="0" presId="urn:microsoft.com/office/officeart/2005/8/layout/hList3"/>
    <dgm:cxn modelId="{5EF6DC9A-5F6C-4CCA-AA5B-94BD950D88FB}" type="presParOf" srcId="{D29DEDA4-4F47-438A-8450-18FF3077552C}" destId="{2B1E88AB-1980-4E64-B41F-7C5F45282467}" srcOrd="2" destOrd="0" presId="urn:microsoft.com/office/officeart/2005/8/layout/hList3"/>
    <dgm:cxn modelId="{99111658-B79D-4D27-8164-22E0649646D5}" type="presParOf" srcId="{085D3153-1DEF-4FF8-9895-8E1561D4059C}" destId="{FDB72137-F441-41D8-9D01-157BEEF44008}"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305B83-364C-44E5-A064-FA62F480C3D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A0631AD2-CB40-438B-8828-4F830302CAB0}">
      <dgm:prSet phldrT="[Texte]">
        <dgm:style>
          <a:lnRef idx="1">
            <a:schemeClr val="accent6"/>
          </a:lnRef>
          <a:fillRef idx="2">
            <a:schemeClr val="accent6"/>
          </a:fillRef>
          <a:effectRef idx="1">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ar-DZ" dirty="0" smtClean="0">
              <a:latin typeface="Microsoft Uighur" panose="02000000000000000000" pitchFamily="2" charset="-78"/>
              <a:cs typeface="Microsoft Uighur" panose="02000000000000000000" pitchFamily="2" charset="-78"/>
            </a:rPr>
            <a:t>البيئة الخارجية </a:t>
          </a:r>
          <a:endParaRPr lang="en-US" dirty="0" smtClean="0"/>
        </a:p>
        <a:p>
          <a:pPr defTabSz="1733550">
            <a:lnSpc>
              <a:spcPct val="90000"/>
            </a:lnSpc>
            <a:spcBef>
              <a:spcPct val="0"/>
            </a:spcBef>
            <a:spcAft>
              <a:spcPct val="35000"/>
            </a:spcAft>
          </a:pPr>
          <a:endParaRPr lang="fr-FR" dirty="0"/>
        </a:p>
      </dgm:t>
    </dgm:pt>
    <dgm:pt modelId="{088CE4F7-A69F-4275-B6FC-0615B94EA4B8}" type="parTrans" cxnId="{3A643FD0-E64B-4C7F-83B2-C83031F17784}">
      <dgm:prSet/>
      <dgm:spPr/>
      <dgm:t>
        <a:bodyPr/>
        <a:lstStyle/>
        <a:p>
          <a:endParaRPr lang="fr-FR"/>
        </a:p>
      </dgm:t>
    </dgm:pt>
    <dgm:pt modelId="{2BD4F779-D247-496F-934A-037DE303EC5C}" type="sibTrans" cxnId="{3A643FD0-E64B-4C7F-83B2-C83031F17784}">
      <dgm:prSet/>
      <dgm:spPr/>
      <dgm:t>
        <a:bodyPr/>
        <a:lstStyle/>
        <a:p>
          <a:endParaRPr lang="fr-FR"/>
        </a:p>
      </dgm:t>
    </dgm:pt>
    <dgm:pt modelId="{14754893-0ADA-473D-8A61-31B633E40419}">
      <dgm:prSet phldrT="[Texte]">
        <dgm:style>
          <a:lnRef idx="1">
            <a:schemeClr val="accent5"/>
          </a:lnRef>
          <a:fillRef idx="2">
            <a:schemeClr val="accent5"/>
          </a:fillRef>
          <a:effectRef idx="1">
            <a:schemeClr val="accent5"/>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ar-DZ" dirty="0" smtClean="0">
              <a:latin typeface="Microsoft Uighur" panose="02000000000000000000" pitchFamily="2" charset="-78"/>
              <a:cs typeface="Microsoft Uighur" panose="02000000000000000000" pitchFamily="2" charset="-78"/>
            </a:rPr>
            <a:t>البيئة الداخلية </a:t>
          </a:r>
          <a:endParaRPr lang="en-US" dirty="0" smtClean="0"/>
        </a:p>
        <a:p>
          <a:pPr defTabSz="1955800">
            <a:lnSpc>
              <a:spcPct val="90000"/>
            </a:lnSpc>
            <a:spcBef>
              <a:spcPct val="0"/>
            </a:spcBef>
            <a:spcAft>
              <a:spcPct val="35000"/>
            </a:spcAft>
          </a:pPr>
          <a:endParaRPr lang="fr-FR" dirty="0"/>
        </a:p>
      </dgm:t>
    </dgm:pt>
    <dgm:pt modelId="{4503A0C8-7A6B-4999-8AAB-B7DA7F79AEFF}" type="sibTrans" cxnId="{12020402-C744-44EB-9A83-205599EB2CA9}">
      <dgm:prSet/>
      <dgm:spPr/>
      <dgm:t>
        <a:bodyPr/>
        <a:lstStyle/>
        <a:p>
          <a:endParaRPr lang="fr-FR"/>
        </a:p>
      </dgm:t>
    </dgm:pt>
    <dgm:pt modelId="{1AA016B5-1D3C-44C4-BA1B-2E79EA266671}" type="parTrans" cxnId="{12020402-C744-44EB-9A83-205599EB2CA9}">
      <dgm:prSet/>
      <dgm:spPr/>
      <dgm:t>
        <a:bodyPr/>
        <a:lstStyle/>
        <a:p>
          <a:endParaRPr lang="fr-FR"/>
        </a:p>
      </dgm:t>
    </dgm:pt>
    <dgm:pt modelId="{382113E7-2329-486D-8AE7-F6ADE418A03B}">
      <dgm:prSet>
        <dgm:style>
          <a:lnRef idx="1">
            <a:schemeClr val="accent3"/>
          </a:lnRef>
          <a:fillRef idx="2">
            <a:schemeClr val="accent3"/>
          </a:fillRef>
          <a:effectRef idx="1">
            <a:schemeClr val="accent3"/>
          </a:effectRef>
          <a:fontRef idx="minor">
            <a:schemeClr val="dk1"/>
          </a:fontRef>
        </dgm:style>
      </dgm:prSet>
      <dgm:spPr/>
      <dgm:t>
        <a:bodyPr/>
        <a:lstStyle/>
        <a:p>
          <a:r>
            <a:rPr lang="ar-DZ" smtClean="0">
              <a:latin typeface="Microsoft Uighur" panose="02000000000000000000" pitchFamily="2" charset="-78"/>
              <a:cs typeface="Microsoft Uighur" panose="02000000000000000000" pitchFamily="2" charset="-78"/>
            </a:rPr>
            <a:t>نقاط قوة</a:t>
          </a:r>
          <a:endParaRPr lang="en-US"/>
        </a:p>
      </dgm:t>
    </dgm:pt>
    <dgm:pt modelId="{83604260-2FF8-4470-AC19-1A751239931E}" type="parTrans" cxnId="{6899497F-6AB6-49B0-91C0-B4330E3471CA}">
      <dgm:prSet/>
      <dgm:spPr/>
      <dgm:t>
        <a:bodyPr/>
        <a:lstStyle/>
        <a:p>
          <a:endParaRPr lang="fr-FR"/>
        </a:p>
      </dgm:t>
    </dgm:pt>
    <dgm:pt modelId="{5F6E065A-C303-4AFC-B238-A4185432FEF2}" type="sibTrans" cxnId="{6899497F-6AB6-49B0-91C0-B4330E3471CA}">
      <dgm:prSet/>
      <dgm:spPr/>
      <dgm:t>
        <a:bodyPr/>
        <a:lstStyle/>
        <a:p>
          <a:endParaRPr lang="fr-FR"/>
        </a:p>
      </dgm:t>
    </dgm:pt>
    <dgm:pt modelId="{2B07874F-1D98-43A5-AED0-C6794E157326}">
      <dgm:prSet>
        <dgm:style>
          <a:lnRef idx="1">
            <a:schemeClr val="accent4"/>
          </a:lnRef>
          <a:fillRef idx="2">
            <a:schemeClr val="accent4"/>
          </a:fillRef>
          <a:effectRef idx="1">
            <a:schemeClr val="accent4"/>
          </a:effectRef>
          <a:fontRef idx="minor">
            <a:schemeClr val="dk1"/>
          </a:fontRef>
        </dgm:style>
      </dgm:prSet>
      <dgm:spPr/>
      <dgm:t>
        <a:bodyPr/>
        <a:lstStyle/>
        <a:p>
          <a:r>
            <a:rPr lang="ar-DZ" smtClean="0">
              <a:latin typeface="Microsoft Uighur" panose="02000000000000000000" pitchFamily="2" charset="-78"/>
              <a:cs typeface="Microsoft Uighur" panose="02000000000000000000" pitchFamily="2" charset="-78"/>
            </a:rPr>
            <a:t>نقاط ضعف</a:t>
          </a:r>
          <a:endParaRPr lang="en-US"/>
        </a:p>
      </dgm:t>
    </dgm:pt>
    <dgm:pt modelId="{BFDB171C-86C3-4563-B247-744F7818FE5C}" type="parTrans" cxnId="{99F17CBE-F1CF-4D11-9F89-8D802576D08F}">
      <dgm:prSet/>
      <dgm:spPr/>
      <dgm:t>
        <a:bodyPr/>
        <a:lstStyle/>
        <a:p>
          <a:endParaRPr lang="fr-FR"/>
        </a:p>
      </dgm:t>
    </dgm:pt>
    <dgm:pt modelId="{ED5492C7-0632-4E32-9A50-2E983C137BD6}" type="sibTrans" cxnId="{99F17CBE-F1CF-4D11-9F89-8D802576D08F}">
      <dgm:prSet/>
      <dgm:spPr/>
      <dgm:t>
        <a:bodyPr/>
        <a:lstStyle/>
        <a:p>
          <a:endParaRPr lang="fr-FR"/>
        </a:p>
      </dgm:t>
    </dgm:pt>
    <dgm:pt modelId="{A0652BE1-2374-4B7E-AD0B-2FB26BAA412B}">
      <dgm:prSet>
        <dgm:style>
          <a:lnRef idx="1">
            <a:schemeClr val="accent1"/>
          </a:lnRef>
          <a:fillRef idx="2">
            <a:schemeClr val="accent1"/>
          </a:fillRef>
          <a:effectRef idx="1">
            <a:schemeClr val="accent1"/>
          </a:effectRef>
          <a:fontRef idx="minor">
            <a:schemeClr val="dk1"/>
          </a:fontRef>
        </dgm:style>
      </dgm:prSet>
      <dgm:spPr/>
      <dgm:t>
        <a:bodyPr/>
        <a:lstStyle/>
        <a:p>
          <a:r>
            <a:rPr lang="ar-DZ" dirty="0" smtClean="0">
              <a:latin typeface="Microsoft Uighur" panose="02000000000000000000" pitchFamily="2" charset="-78"/>
              <a:cs typeface="Microsoft Uighur" panose="02000000000000000000" pitchFamily="2" charset="-78"/>
            </a:rPr>
            <a:t>الفرص</a:t>
          </a:r>
          <a:endParaRPr lang="en-US" dirty="0"/>
        </a:p>
      </dgm:t>
    </dgm:pt>
    <dgm:pt modelId="{3C4DDA59-0912-4850-B6B4-2906E4209FE3}" type="parTrans" cxnId="{4B9AA773-7170-471F-A19E-3AD3BCE2F5B6}">
      <dgm:prSet/>
      <dgm:spPr/>
      <dgm:t>
        <a:bodyPr/>
        <a:lstStyle/>
        <a:p>
          <a:endParaRPr lang="fr-FR"/>
        </a:p>
      </dgm:t>
    </dgm:pt>
    <dgm:pt modelId="{96FE0120-0F0A-4137-99F2-02229816FC2C}" type="sibTrans" cxnId="{4B9AA773-7170-471F-A19E-3AD3BCE2F5B6}">
      <dgm:prSet/>
      <dgm:spPr/>
      <dgm:t>
        <a:bodyPr/>
        <a:lstStyle/>
        <a:p>
          <a:endParaRPr lang="fr-FR"/>
        </a:p>
      </dgm:t>
    </dgm:pt>
    <dgm:pt modelId="{04B2F653-5FE9-4168-A244-21951186AF58}">
      <dgm:prSet>
        <dgm:style>
          <a:lnRef idx="1">
            <a:schemeClr val="dk1"/>
          </a:lnRef>
          <a:fillRef idx="2">
            <a:schemeClr val="dk1"/>
          </a:fillRef>
          <a:effectRef idx="1">
            <a:schemeClr val="dk1"/>
          </a:effectRef>
          <a:fontRef idx="minor">
            <a:schemeClr val="dk1"/>
          </a:fontRef>
        </dgm:style>
      </dgm:prSet>
      <dgm:spPr/>
      <dgm:t>
        <a:bodyPr/>
        <a:lstStyle/>
        <a:p>
          <a:r>
            <a:rPr lang="ar-DZ" dirty="0" smtClean="0">
              <a:latin typeface="Microsoft Uighur" panose="02000000000000000000" pitchFamily="2" charset="-78"/>
              <a:cs typeface="Microsoft Uighur" panose="02000000000000000000" pitchFamily="2" charset="-78"/>
            </a:rPr>
            <a:t>التهديدات</a:t>
          </a:r>
          <a:endParaRPr lang="en-US" dirty="0"/>
        </a:p>
      </dgm:t>
    </dgm:pt>
    <dgm:pt modelId="{486FE10F-C4A1-4797-A23B-568D714D481E}" type="parTrans" cxnId="{E37D836E-44DA-4EF9-BA35-35AAA2B57412}">
      <dgm:prSet/>
      <dgm:spPr/>
      <dgm:t>
        <a:bodyPr/>
        <a:lstStyle/>
        <a:p>
          <a:endParaRPr lang="fr-FR"/>
        </a:p>
      </dgm:t>
    </dgm:pt>
    <dgm:pt modelId="{B67559DE-B20A-483C-9B04-A7A40CE3B1C1}" type="sibTrans" cxnId="{E37D836E-44DA-4EF9-BA35-35AAA2B57412}">
      <dgm:prSet/>
      <dgm:spPr/>
      <dgm:t>
        <a:bodyPr/>
        <a:lstStyle/>
        <a:p>
          <a:endParaRPr lang="fr-FR"/>
        </a:p>
      </dgm:t>
    </dgm:pt>
    <dgm:pt modelId="{60E0EE53-4ECC-4062-90AD-6226C3F7325A}" type="pres">
      <dgm:prSet presAssocID="{1D305B83-364C-44E5-A064-FA62F480C3DF}" presName="Name0" presStyleCnt="0">
        <dgm:presLayoutVars>
          <dgm:chPref val="3"/>
          <dgm:dir/>
          <dgm:animLvl val="lvl"/>
          <dgm:resizeHandles/>
        </dgm:presLayoutVars>
      </dgm:prSet>
      <dgm:spPr/>
      <dgm:t>
        <a:bodyPr/>
        <a:lstStyle/>
        <a:p>
          <a:endParaRPr lang="fr-FR"/>
        </a:p>
      </dgm:t>
    </dgm:pt>
    <dgm:pt modelId="{9D5C60F3-CD35-4EA6-9BCB-C5660D54C2D9}" type="pres">
      <dgm:prSet presAssocID="{14754893-0ADA-473D-8A61-31B633E40419}" presName="horFlow" presStyleCnt="0"/>
      <dgm:spPr/>
    </dgm:pt>
    <dgm:pt modelId="{5811995A-4F5E-4350-B828-0CE968156BCC}" type="pres">
      <dgm:prSet presAssocID="{14754893-0ADA-473D-8A61-31B633E40419}" presName="bigChev" presStyleLbl="node1" presStyleIdx="0" presStyleCnt="2"/>
      <dgm:spPr/>
      <dgm:t>
        <a:bodyPr/>
        <a:lstStyle/>
        <a:p>
          <a:endParaRPr lang="fr-FR"/>
        </a:p>
      </dgm:t>
    </dgm:pt>
    <dgm:pt modelId="{EB451A9E-7AAA-47E3-8B6A-2397D0757F1C}" type="pres">
      <dgm:prSet presAssocID="{BFDB171C-86C3-4563-B247-744F7818FE5C}" presName="parTrans" presStyleCnt="0"/>
      <dgm:spPr/>
    </dgm:pt>
    <dgm:pt modelId="{0A3CDC24-B4A2-46AF-95F2-9DD336EEE7C3}" type="pres">
      <dgm:prSet presAssocID="{2B07874F-1D98-43A5-AED0-C6794E157326}" presName="node" presStyleLbl="alignAccFollowNode1" presStyleIdx="0" presStyleCnt="4">
        <dgm:presLayoutVars>
          <dgm:bulletEnabled val="1"/>
        </dgm:presLayoutVars>
      </dgm:prSet>
      <dgm:spPr/>
      <dgm:t>
        <a:bodyPr/>
        <a:lstStyle/>
        <a:p>
          <a:endParaRPr lang="fr-FR"/>
        </a:p>
      </dgm:t>
    </dgm:pt>
    <dgm:pt modelId="{DD8D1299-B41B-4993-AFB4-5539D83CE9B2}" type="pres">
      <dgm:prSet presAssocID="{ED5492C7-0632-4E32-9A50-2E983C137BD6}" presName="sibTrans" presStyleCnt="0"/>
      <dgm:spPr/>
    </dgm:pt>
    <dgm:pt modelId="{BFB532A2-8E0E-4994-98C5-DAB8AD3B6B35}" type="pres">
      <dgm:prSet presAssocID="{382113E7-2329-486D-8AE7-F6ADE418A03B}" presName="node" presStyleLbl="alignAccFollowNode1" presStyleIdx="1" presStyleCnt="4">
        <dgm:presLayoutVars>
          <dgm:bulletEnabled val="1"/>
        </dgm:presLayoutVars>
      </dgm:prSet>
      <dgm:spPr/>
      <dgm:t>
        <a:bodyPr/>
        <a:lstStyle/>
        <a:p>
          <a:endParaRPr lang="fr-FR"/>
        </a:p>
      </dgm:t>
    </dgm:pt>
    <dgm:pt modelId="{33F19EAF-2FAE-4375-90A4-AF145A372C81}" type="pres">
      <dgm:prSet presAssocID="{14754893-0ADA-473D-8A61-31B633E40419}" presName="vSp" presStyleCnt="0"/>
      <dgm:spPr/>
    </dgm:pt>
    <dgm:pt modelId="{1B4F8B7F-AD02-4FD9-A4C2-CAF92A855D7F}" type="pres">
      <dgm:prSet presAssocID="{A0631AD2-CB40-438B-8828-4F830302CAB0}" presName="horFlow" presStyleCnt="0"/>
      <dgm:spPr/>
    </dgm:pt>
    <dgm:pt modelId="{B678AA5A-5B56-485F-B1B5-42ED90CB835B}" type="pres">
      <dgm:prSet presAssocID="{A0631AD2-CB40-438B-8828-4F830302CAB0}" presName="bigChev" presStyleLbl="node1" presStyleIdx="1" presStyleCnt="2"/>
      <dgm:spPr/>
      <dgm:t>
        <a:bodyPr/>
        <a:lstStyle/>
        <a:p>
          <a:endParaRPr lang="fr-FR"/>
        </a:p>
      </dgm:t>
    </dgm:pt>
    <dgm:pt modelId="{1F794D79-E36B-44B8-A756-11B2329C403F}" type="pres">
      <dgm:prSet presAssocID="{486FE10F-C4A1-4797-A23B-568D714D481E}" presName="parTrans" presStyleCnt="0"/>
      <dgm:spPr/>
    </dgm:pt>
    <dgm:pt modelId="{678B5848-2BC3-475E-B127-FE96D12F09CC}" type="pres">
      <dgm:prSet presAssocID="{04B2F653-5FE9-4168-A244-21951186AF58}" presName="node" presStyleLbl="alignAccFollowNode1" presStyleIdx="2" presStyleCnt="4">
        <dgm:presLayoutVars>
          <dgm:bulletEnabled val="1"/>
        </dgm:presLayoutVars>
      </dgm:prSet>
      <dgm:spPr/>
      <dgm:t>
        <a:bodyPr/>
        <a:lstStyle/>
        <a:p>
          <a:endParaRPr lang="fr-FR"/>
        </a:p>
      </dgm:t>
    </dgm:pt>
    <dgm:pt modelId="{AA66A65F-8F4F-44E6-BAA8-5EA990C4CC20}" type="pres">
      <dgm:prSet presAssocID="{B67559DE-B20A-483C-9B04-A7A40CE3B1C1}" presName="sibTrans" presStyleCnt="0"/>
      <dgm:spPr/>
    </dgm:pt>
    <dgm:pt modelId="{1420DD38-B0E6-4762-8FA7-88FAAB715D5A}" type="pres">
      <dgm:prSet presAssocID="{A0652BE1-2374-4B7E-AD0B-2FB26BAA412B}" presName="node" presStyleLbl="alignAccFollowNode1" presStyleIdx="3" presStyleCnt="4">
        <dgm:presLayoutVars>
          <dgm:bulletEnabled val="1"/>
        </dgm:presLayoutVars>
      </dgm:prSet>
      <dgm:spPr/>
      <dgm:t>
        <a:bodyPr/>
        <a:lstStyle/>
        <a:p>
          <a:endParaRPr lang="fr-FR"/>
        </a:p>
      </dgm:t>
    </dgm:pt>
  </dgm:ptLst>
  <dgm:cxnLst>
    <dgm:cxn modelId="{862EECCC-EFCA-4993-86C0-E25471EF8E53}" type="presOf" srcId="{A0652BE1-2374-4B7E-AD0B-2FB26BAA412B}" destId="{1420DD38-B0E6-4762-8FA7-88FAAB715D5A}" srcOrd="0" destOrd="0" presId="urn:microsoft.com/office/officeart/2005/8/layout/lProcess3"/>
    <dgm:cxn modelId="{BE19C858-EE95-4A26-B540-9D3D7C1C2797}" type="presOf" srcId="{04B2F653-5FE9-4168-A244-21951186AF58}" destId="{678B5848-2BC3-475E-B127-FE96D12F09CC}" srcOrd="0" destOrd="0" presId="urn:microsoft.com/office/officeart/2005/8/layout/lProcess3"/>
    <dgm:cxn modelId="{25F639C1-E1CA-476D-BC00-AD1A3F1D66BA}" type="presOf" srcId="{2B07874F-1D98-43A5-AED0-C6794E157326}" destId="{0A3CDC24-B4A2-46AF-95F2-9DD336EEE7C3}" srcOrd="0" destOrd="0" presId="urn:microsoft.com/office/officeart/2005/8/layout/lProcess3"/>
    <dgm:cxn modelId="{E37D836E-44DA-4EF9-BA35-35AAA2B57412}" srcId="{A0631AD2-CB40-438B-8828-4F830302CAB0}" destId="{04B2F653-5FE9-4168-A244-21951186AF58}" srcOrd="0" destOrd="0" parTransId="{486FE10F-C4A1-4797-A23B-568D714D481E}" sibTransId="{B67559DE-B20A-483C-9B04-A7A40CE3B1C1}"/>
    <dgm:cxn modelId="{564630A8-FE4B-48BF-9206-DCDC1C301097}" type="presOf" srcId="{A0631AD2-CB40-438B-8828-4F830302CAB0}" destId="{B678AA5A-5B56-485F-B1B5-42ED90CB835B}" srcOrd="0" destOrd="0" presId="urn:microsoft.com/office/officeart/2005/8/layout/lProcess3"/>
    <dgm:cxn modelId="{A16C8BAD-29AE-45E5-A7ED-D3DEC709B904}" type="presOf" srcId="{382113E7-2329-486D-8AE7-F6ADE418A03B}" destId="{BFB532A2-8E0E-4994-98C5-DAB8AD3B6B35}" srcOrd="0" destOrd="0" presId="urn:microsoft.com/office/officeart/2005/8/layout/lProcess3"/>
    <dgm:cxn modelId="{99F17CBE-F1CF-4D11-9F89-8D802576D08F}" srcId="{14754893-0ADA-473D-8A61-31B633E40419}" destId="{2B07874F-1D98-43A5-AED0-C6794E157326}" srcOrd="0" destOrd="0" parTransId="{BFDB171C-86C3-4563-B247-744F7818FE5C}" sibTransId="{ED5492C7-0632-4E32-9A50-2E983C137BD6}"/>
    <dgm:cxn modelId="{4B9AA773-7170-471F-A19E-3AD3BCE2F5B6}" srcId="{A0631AD2-CB40-438B-8828-4F830302CAB0}" destId="{A0652BE1-2374-4B7E-AD0B-2FB26BAA412B}" srcOrd="1" destOrd="0" parTransId="{3C4DDA59-0912-4850-B6B4-2906E4209FE3}" sibTransId="{96FE0120-0F0A-4137-99F2-02229816FC2C}"/>
    <dgm:cxn modelId="{6899497F-6AB6-49B0-91C0-B4330E3471CA}" srcId="{14754893-0ADA-473D-8A61-31B633E40419}" destId="{382113E7-2329-486D-8AE7-F6ADE418A03B}" srcOrd="1" destOrd="0" parTransId="{83604260-2FF8-4470-AC19-1A751239931E}" sibTransId="{5F6E065A-C303-4AFC-B238-A4185432FEF2}"/>
    <dgm:cxn modelId="{05AB61CF-5C77-417E-8FB1-259E9187745B}" type="presOf" srcId="{14754893-0ADA-473D-8A61-31B633E40419}" destId="{5811995A-4F5E-4350-B828-0CE968156BCC}" srcOrd="0" destOrd="0" presId="urn:microsoft.com/office/officeart/2005/8/layout/lProcess3"/>
    <dgm:cxn modelId="{6B16B372-AF36-4BE4-8C01-05FC1EBD7991}" type="presOf" srcId="{1D305B83-364C-44E5-A064-FA62F480C3DF}" destId="{60E0EE53-4ECC-4062-90AD-6226C3F7325A}" srcOrd="0" destOrd="0" presId="urn:microsoft.com/office/officeart/2005/8/layout/lProcess3"/>
    <dgm:cxn modelId="{12020402-C744-44EB-9A83-205599EB2CA9}" srcId="{1D305B83-364C-44E5-A064-FA62F480C3DF}" destId="{14754893-0ADA-473D-8A61-31B633E40419}" srcOrd="0" destOrd="0" parTransId="{1AA016B5-1D3C-44C4-BA1B-2E79EA266671}" sibTransId="{4503A0C8-7A6B-4999-8AAB-B7DA7F79AEFF}"/>
    <dgm:cxn modelId="{3A643FD0-E64B-4C7F-83B2-C83031F17784}" srcId="{1D305B83-364C-44E5-A064-FA62F480C3DF}" destId="{A0631AD2-CB40-438B-8828-4F830302CAB0}" srcOrd="1" destOrd="0" parTransId="{088CE4F7-A69F-4275-B6FC-0615B94EA4B8}" sibTransId="{2BD4F779-D247-496F-934A-037DE303EC5C}"/>
    <dgm:cxn modelId="{14561707-58D2-42D5-8026-A71A02A1B188}" type="presParOf" srcId="{60E0EE53-4ECC-4062-90AD-6226C3F7325A}" destId="{9D5C60F3-CD35-4EA6-9BCB-C5660D54C2D9}" srcOrd="0" destOrd="0" presId="urn:microsoft.com/office/officeart/2005/8/layout/lProcess3"/>
    <dgm:cxn modelId="{962936D5-12AB-4E68-83F2-C1A3AB498383}" type="presParOf" srcId="{9D5C60F3-CD35-4EA6-9BCB-C5660D54C2D9}" destId="{5811995A-4F5E-4350-B828-0CE968156BCC}" srcOrd="0" destOrd="0" presId="urn:microsoft.com/office/officeart/2005/8/layout/lProcess3"/>
    <dgm:cxn modelId="{9B9639EA-0A9A-40A9-8D8A-21E3CCD7997F}" type="presParOf" srcId="{9D5C60F3-CD35-4EA6-9BCB-C5660D54C2D9}" destId="{EB451A9E-7AAA-47E3-8B6A-2397D0757F1C}" srcOrd="1" destOrd="0" presId="urn:microsoft.com/office/officeart/2005/8/layout/lProcess3"/>
    <dgm:cxn modelId="{169D7BE6-E177-4022-A3A7-D0DB454E592D}" type="presParOf" srcId="{9D5C60F3-CD35-4EA6-9BCB-C5660D54C2D9}" destId="{0A3CDC24-B4A2-46AF-95F2-9DD336EEE7C3}" srcOrd="2" destOrd="0" presId="urn:microsoft.com/office/officeart/2005/8/layout/lProcess3"/>
    <dgm:cxn modelId="{8B1B89BF-C294-43A6-90EC-34621F58649F}" type="presParOf" srcId="{9D5C60F3-CD35-4EA6-9BCB-C5660D54C2D9}" destId="{DD8D1299-B41B-4993-AFB4-5539D83CE9B2}" srcOrd="3" destOrd="0" presId="urn:microsoft.com/office/officeart/2005/8/layout/lProcess3"/>
    <dgm:cxn modelId="{9EA157CE-90F1-4B00-8CC6-57D82B1CFD90}" type="presParOf" srcId="{9D5C60F3-CD35-4EA6-9BCB-C5660D54C2D9}" destId="{BFB532A2-8E0E-4994-98C5-DAB8AD3B6B35}" srcOrd="4" destOrd="0" presId="urn:microsoft.com/office/officeart/2005/8/layout/lProcess3"/>
    <dgm:cxn modelId="{8D943839-A4BA-4A74-88CC-06AD59274EC4}" type="presParOf" srcId="{60E0EE53-4ECC-4062-90AD-6226C3F7325A}" destId="{33F19EAF-2FAE-4375-90A4-AF145A372C81}" srcOrd="1" destOrd="0" presId="urn:microsoft.com/office/officeart/2005/8/layout/lProcess3"/>
    <dgm:cxn modelId="{8F4F7810-56CE-4BAD-A210-506AF4FC9917}" type="presParOf" srcId="{60E0EE53-4ECC-4062-90AD-6226C3F7325A}" destId="{1B4F8B7F-AD02-4FD9-A4C2-CAF92A855D7F}" srcOrd="2" destOrd="0" presId="urn:microsoft.com/office/officeart/2005/8/layout/lProcess3"/>
    <dgm:cxn modelId="{C5ECE197-D44A-4C49-B797-C4BBBBAADC3A}" type="presParOf" srcId="{1B4F8B7F-AD02-4FD9-A4C2-CAF92A855D7F}" destId="{B678AA5A-5B56-485F-B1B5-42ED90CB835B}" srcOrd="0" destOrd="0" presId="urn:microsoft.com/office/officeart/2005/8/layout/lProcess3"/>
    <dgm:cxn modelId="{B8E90257-15CC-42B0-9521-9CC24F66274A}" type="presParOf" srcId="{1B4F8B7F-AD02-4FD9-A4C2-CAF92A855D7F}" destId="{1F794D79-E36B-44B8-A756-11B2329C403F}" srcOrd="1" destOrd="0" presId="urn:microsoft.com/office/officeart/2005/8/layout/lProcess3"/>
    <dgm:cxn modelId="{888A330D-665A-4FD8-A310-EEFD98AF7CC1}" type="presParOf" srcId="{1B4F8B7F-AD02-4FD9-A4C2-CAF92A855D7F}" destId="{678B5848-2BC3-475E-B127-FE96D12F09CC}" srcOrd="2" destOrd="0" presId="urn:microsoft.com/office/officeart/2005/8/layout/lProcess3"/>
    <dgm:cxn modelId="{8C0C7F99-4EBD-4381-8290-279D177D1878}" type="presParOf" srcId="{1B4F8B7F-AD02-4FD9-A4C2-CAF92A855D7F}" destId="{AA66A65F-8F4F-44E6-BAA8-5EA990C4CC20}" srcOrd="3" destOrd="0" presId="urn:microsoft.com/office/officeart/2005/8/layout/lProcess3"/>
    <dgm:cxn modelId="{613D99A0-AEA7-4AAB-B800-37031CAFBF93}" type="presParOf" srcId="{1B4F8B7F-AD02-4FD9-A4C2-CAF92A855D7F}" destId="{1420DD38-B0E6-4762-8FA7-88FAAB715D5A}" srcOrd="4"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0774E-271D-4066-88C0-74ACCFB2B6EC}">
      <dsp:nvSpPr>
        <dsp:cNvPr id="0" name=""/>
        <dsp:cNvSpPr/>
      </dsp:nvSpPr>
      <dsp:spPr>
        <a:xfrm rot="5400000">
          <a:off x="5698940" y="-2230063"/>
          <a:ext cx="1698829" cy="6163157"/>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09550" tIns="104775" rIns="209550" bIns="104775" numCol="1" spcCol="1270" anchor="ctr" anchorCtr="0">
          <a:noAutofit/>
        </a:bodyPr>
        <a:lstStyle/>
        <a:p>
          <a:pPr marL="228600" lvl="1" indent="-228600" algn="r" defTabSz="1066800" rtl="1">
            <a:lnSpc>
              <a:spcPct val="90000"/>
            </a:lnSpc>
            <a:spcBef>
              <a:spcPct val="0"/>
            </a:spcBef>
            <a:spcAft>
              <a:spcPct val="15000"/>
            </a:spcAft>
            <a:buChar char="••"/>
          </a:pPr>
          <a:r>
            <a:rPr lang="ar-DZ" sz="2400" b="1" i="0" u="sng" kern="1200" dirty="0" smtClean="0">
              <a:solidFill>
                <a:srgbClr val="FF0000"/>
              </a:solidFill>
            </a:rPr>
            <a:t>المطلب الأول : </a:t>
          </a:r>
          <a:r>
            <a:rPr lang="ar-DZ" sz="2400" b="0" i="0" kern="1200" dirty="0" smtClean="0"/>
            <a:t>تعريف محيط المؤسسة</a:t>
          </a:r>
          <a:endParaRPr lang="en-US" sz="2400" kern="1200" dirty="0"/>
        </a:p>
        <a:p>
          <a:pPr marL="228600" lvl="1" indent="-228600" algn="r" defTabSz="1066800" rtl="1">
            <a:lnSpc>
              <a:spcPct val="90000"/>
            </a:lnSpc>
            <a:spcBef>
              <a:spcPct val="0"/>
            </a:spcBef>
            <a:spcAft>
              <a:spcPct val="15000"/>
            </a:spcAft>
            <a:buChar char="••"/>
          </a:pPr>
          <a:r>
            <a:rPr lang="ar-DZ" sz="2400" b="1" i="0" u="sng" kern="1200" dirty="0" smtClean="0">
              <a:solidFill>
                <a:srgbClr val="FF0000"/>
              </a:solidFill>
            </a:rPr>
            <a:t>المطلب الثاني : </a:t>
          </a:r>
          <a:r>
            <a:rPr lang="ar-DZ" sz="2400" b="0" i="0" kern="1200" dirty="0" smtClean="0"/>
            <a:t>خصائص محيط المؤسسة</a:t>
          </a:r>
          <a:endParaRPr lang="en-US" sz="2400" kern="1200" dirty="0"/>
        </a:p>
        <a:p>
          <a:pPr marL="228600" lvl="1" indent="-228600" algn="r" defTabSz="1066800" rtl="1">
            <a:lnSpc>
              <a:spcPct val="90000"/>
            </a:lnSpc>
            <a:spcBef>
              <a:spcPct val="0"/>
            </a:spcBef>
            <a:spcAft>
              <a:spcPct val="15000"/>
            </a:spcAft>
            <a:buChar char="••"/>
          </a:pPr>
          <a:r>
            <a:rPr lang="ar-DZ" sz="2400" b="1" i="0" u="sng" kern="1200" dirty="0" smtClean="0">
              <a:solidFill>
                <a:srgbClr val="FF0000"/>
              </a:solidFill>
            </a:rPr>
            <a:t>المطلب الثالث : </a:t>
          </a:r>
          <a:r>
            <a:rPr lang="ar-DZ" sz="2400" b="0" i="0" kern="1200" dirty="0" smtClean="0"/>
            <a:t>مكونات محيط المؤسسة</a:t>
          </a:r>
          <a:endParaRPr lang="en-US" sz="2400" kern="1200" dirty="0"/>
        </a:p>
      </dsp:txBody>
      <dsp:txXfrm rot="-5400000">
        <a:off x="3466776" y="85031"/>
        <a:ext cx="6080227" cy="1532969"/>
      </dsp:txXfrm>
    </dsp:sp>
    <dsp:sp modelId="{DE403442-3085-4ABB-89AE-2062D04BC247}">
      <dsp:nvSpPr>
        <dsp:cNvPr id="0" name=""/>
        <dsp:cNvSpPr/>
      </dsp:nvSpPr>
      <dsp:spPr>
        <a:xfrm>
          <a:off x="0" y="77496"/>
          <a:ext cx="3466776" cy="1548038"/>
        </a:xfrm>
        <a:prstGeom prst="roundRect">
          <a:avLst/>
        </a:prstGeom>
        <a:gradFill rotWithShape="1">
          <a:gsLst>
            <a:gs pos="0">
              <a:schemeClr val="dk1">
                <a:tint val="64000"/>
                <a:lumMod val="118000"/>
              </a:schemeClr>
            </a:gs>
            <a:gs pos="100000">
              <a:schemeClr val="dk1">
                <a:tint val="92000"/>
                <a:alpha val="100000"/>
                <a:lumMod val="110000"/>
              </a:schemeClr>
            </a:gs>
          </a:gsLst>
          <a:lin ang="5400000" scaled="0"/>
        </a:gradFill>
        <a:ln w="9525" cap="rnd" cmpd="sng" algn="ctr">
          <a:solidFill>
            <a:schemeClr val="dk1"/>
          </a:solidFill>
          <a:prstDash val="solid"/>
        </a:ln>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8110" tIns="59055" rIns="118110" bIns="59055" numCol="1" spcCol="1270" anchor="ctr" anchorCtr="0">
          <a:noAutofit/>
        </a:bodyPr>
        <a:lstStyle/>
        <a:p>
          <a:pPr lvl="0" algn="ctr" defTabSz="1377950" rtl="1">
            <a:lnSpc>
              <a:spcPct val="90000"/>
            </a:lnSpc>
            <a:spcBef>
              <a:spcPct val="0"/>
            </a:spcBef>
            <a:spcAft>
              <a:spcPct val="35000"/>
            </a:spcAft>
          </a:pPr>
          <a:r>
            <a:rPr lang="ar-DZ" sz="3100" b="1" i="0" u="sng" kern="1200" dirty="0" smtClean="0">
              <a:solidFill>
                <a:srgbClr val="FF0000"/>
              </a:solidFill>
            </a:rPr>
            <a:t>المبحث الأول: </a:t>
          </a:r>
          <a:r>
            <a:rPr lang="ar-DZ" sz="3100" b="1" i="1" kern="1200" dirty="0" smtClean="0"/>
            <a:t>ماهية المحيط المؤسسة الاقتصادية</a:t>
          </a:r>
          <a:endParaRPr lang="en-US" sz="3100" kern="1200" dirty="0"/>
        </a:p>
      </dsp:txBody>
      <dsp:txXfrm>
        <a:off x="75569" y="153065"/>
        <a:ext cx="3315638" cy="1396900"/>
      </dsp:txXfrm>
    </dsp:sp>
    <dsp:sp modelId="{EAE52B1F-0077-4751-8BD0-519D35570E1A}">
      <dsp:nvSpPr>
        <dsp:cNvPr id="0" name=""/>
        <dsp:cNvSpPr/>
      </dsp:nvSpPr>
      <dsp:spPr>
        <a:xfrm rot="5400000">
          <a:off x="5753598" y="-508489"/>
          <a:ext cx="1589513" cy="6163157"/>
        </a:xfrm>
        <a:prstGeom prst="round2SameRect">
          <a:avLst/>
        </a:prstGeom>
        <a:solidFill>
          <a:schemeClr val="accent4">
            <a:tint val="40000"/>
            <a:alpha val="90000"/>
            <a:hueOff val="-1307836"/>
            <a:satOff val="-4704"/>
            <a:lumOff val="515"/>
            <a:alphaOff val="0"/>
          </a:schemeClr>
        </a:solidFill>
        <a:ln w="9525" cap="rnd" cmpd="sng" algn="ctr">
          <a:solidFill>
            <a:schemeClr val="accent4">
              <a:tint val="40000"/>
              <a:alpha val="90000"/>
              <a:hueOff val="-1307836"/>
              <a:satOff val="-4704"/>
              <a:lumOff val="515"/>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09550" tIns="104775" rIns="209550" bIns="104775" numCol="1" spcCol="1270" anchor="ctr" anchorCtr="0">
          <a:noAutofit/>
        </a:bodyPr>
        <a:lstStyle/>
        <a:p>
          <a:pPr marL="228600" lvl="1" indent="-228600" algn="r" defTabSz="1066800" rtl="1">
            <a:lnSpc>
              <a:spcPct val="90000"/>
            </a:lnSpc>
            <a:spcBef>
              <a:spcPct val="0"/>
            </a:spcBef>
            <a:spcAft>
              <a:spcPct val="15000"/>
            </a:spcAft>
            <a:buChar char="••"/>
          </a:pPr>
          <a:r>
            <a:rPr lang="ar-DZ" sz="2400" b="1" i="0" u="sng" kern="1200" dirty="0" smtClean="0">
              <a:solidFill>
                <a:srgbClr val="FF0000"/>
              </a:solidFill>
            </a:rPr>
            <a:t>المطلب الأول : </a:t>
          </a:r>
          <a:r>
            <a:rPr lang="ar-DZ" sz="2300" b="0" i="0" kern="1200" dirty="0" smtClean="0"/>
            <a:t>اثار المحيط على المؤسسة</a:t>
          </a:r>
          <a:endParaRPr lang="en-US" sz="2300" kern="1200" dirty="0"/>
        </a:p>
        <a:p>
          <a:pPr marL="228600" lvl="1" indent="-228600" algn="r" defTabSz="1022350" rtl="1">
            <a:lnSpc>
              <a:spcPct val="90000"/>
            </a:lnSpc>
            <a:spcBef>
              <a:spcPct val="0"/>
            </a:spcBef>
            <a:spcAft>
              <a:spcPct val="15000"/>
            </a:spcAft>
            <a:buChar char="••"/>
          </a:pPr>
          <a:r>
            <a:rPr lang="ar-DZ" sz="2300" b="1" i="0" u="sng" kern="1200" dirty="0" smtClean="0">
              <a:solidFill>
                <a:srgbClr val="FF0000"/>
              </a:solidFill>
            </a:rPr>
            <a:t>المطلب الثاني : </a:t>
          </a:r>
          <a:r>
            <a:rPr lang="ar-DZ" sz="2300" b="0" i="0" kern="1200" dirty="0" smtClean="0"/>
            <a:t>تأثير المؤسسة على المحيط                                                                                              </a:t>
          </a:r>
          <a:endParaRPr lang="en-US" sz="2300" kern="1200" dirty="0"/>
        </a:p>
      </dsp:txBody>
      <dsp:txXfrm rot="-5400000">
        <a:off x="3466776" y="1855927"/>
        <a:ext cx="6085563" cy="1434325"/>
      </dsp:txXfrm>
    </dsp:sp>
    <dsp:sp modelId="{31D63F2F-EDFF-49D4-A495-93593455505F}">
      <dsp:nvSpPr>
        <dsp:cNvPr id="0" name=""/>
        <dsp:cNvSpPr/>
      </dsp:nvSpPr>
      <dsp:spPr>
        <a:xfrm>
          <a:off x="0" y="1813822"/>
          <a:ext cx="3466776" cy="1548038"/>
        </a:xfrm>
        <a:prstGeom prst="roundRect">
          <a:avLst/>
        </a:prstGeom>
        <a:gradFill rotWithShape="1">
          <a:gsLst>
            <a:gs pos="0">
              <a:schemeClr val="dk1">
                <a:tint val="64000"/>
                <a:lumMod val="118000"/>
              </a:schemeClr>
            </a:gs>
            <a:gs pos="100000">
              <a:schemeClr val="dk1">
                <a:tint val="92000"/>
                <a:alpha val="100000"/>
                <a:lumMod val="110000"/>
              </a:schemeClr>
            </a:gs>
          </a:gsLst>
          <a:lin ang="5400000" scaled="0"/>
        </a:gradFill>
        <a:ln w="9525" cap="rnd" cmpd="sng" algn="ctr">
          <a:solidFill>
            <a:schemeClr val="dk1"/>
          </a:solidFill>
          <a:prstDash val="solid"/>
        </a:ln>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8110" tIns="59055" rIns="118110" bIns="59055" numCol="1" spcCol="1270" anchor="ctr" anchorCtr="0">
          <a:noAutofit/>
        </a:bodyPr>
        <a:lstStyle/>
        <a:p>
          <a:pPr lvl="0" algn="ctr" defTabSz="1377950" rtl="1">
            <a:lnSpc>
              <a:spcPct val="90000"/>
            </a:lnSpc>
            <a:spcBef>
              <a:spcPct val="0"/>
            </a:spcBef>
            <a:spcAft>
              <a:spcPct val="35000"/>
            </a:spcAft>
          </a:pPr>
          <a:r>
            <a:rPr lang="ar-DZ" sz="3100" b="1" i="0" u="sng" kern="1200" dirty="0" smtClean="0">
              <a:solidFill>
                <a:srgbClr val="FF0000"/>
              </a:solidFill>
            </a:rPr>
            <a:t>المبحث </a:t>
          </a:r>
          <a:r>
            <a:rPr lang="ar-DZ" sz="3100" b="1" i="0" kern="1200" dirty="0" smtClean="0">
              <a:solidFill>
                <a:srgbClr val="FF0000"/>
              </a:solidFill>
            </a:rPr>
            <a:t>الثاني :</a:t>
          </a:r>
          <a:r>
            <a:rPr lang="ar-DZ" sz="3100" b="1" i="0" kern="1200" dirty="0" smtClean="0"/>
            <a:t> </a:t>
          </a:r>
          <a:r>
            <a:rPr lang="ar-DZ" sz="3100" b="1" i="1" kern="1200" dirty="0" smtClean="0"/>
            <a:t>الاثار</a:t>
          </a:r>
          <a:r>
            <a:rPr lang="ar-DZ" sz="3100" b="1" i="0" kern="1200" dirty="0" smtClean="0"/>
            <a:t> </a:t>
          </a:r>
          <a:r>
            <a:rPr lang="ar-DZ" sz="3100" b="1" i="1" kern="1200" dirty="0" smtClean="0"/>
            <a:t>المتبادلة بين المؤسسة و المحيط</a:t>
          </a:r>
          <a:endParaRPr lang="en-US" sz="3100" kern="1200" dirty="0"/>
        </a:p>
      </dsp:txBody>
      <dsp:txXfrm>
        <a:off x="75569" y="1889391"/>
        <a:ext cx="3315638" cy="1396900"/>
      </dsp:txXfrm>
    </dsp:sp>
    <dsp:sp modelId="{1B3F15FE-8457-4FC0-87D9-D1A1901F8C9F}">
      <dsp:nvSpPr>
        <dsp:cNvPr id="0" name=""/>
        <dsp:cNvSpPr/>
      </dsp:nvSpPr>
      <dsp:spPr>
        <a:xfrm rot="5400000">
          <a:off x="5797720" y="1131660"/>
          <a:ext cx="1526886" cy="6175212"/>
        </a:xfrm>
        <a:prstGeom prst="round2SameRect">
          <a:avLst/>
        </a:prstGeom>
        <a:solidFill>
          <a:schemeClr val="accent4">
            <a:tint val="40000"/>
            <a:alpha val="90000"/>
            <a:hueOff val="-2615673"/>
            <a:satOff val="-9408"/>
            <a:lumOff val="1029"/>
            <a:alphaOff val="0"/>
          </a:schemeClr>
        </a:solidFill>
        <a:ln w="9525" cap="rnd" cmpd="sng" algn="ctr">
          <a:solidFill>
            <a:schemeClr val="accent4">
              <a:tint val="40000"/>
              <a:alpha val="90000"/>
              <a:hueOff val="-2615673"/>
              <a:satOff val="-9408"/>
              <a:lumOff val="1029"/>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53340" rIns="106680" bIns="53340" numCol="1" spcCol="1270" anchor="ctr" anchorCtr="0">
          <a:noAutofit/>
        </a:bodyPr>
        <a:lstStyle/>
        <a:p>
          <a:pPr marL="285750" lvl="1" indent="-285750" algn="r" defTabSz="1244600" rtl="1">
            <a:lnSpc>
              <a:spcPct val="90000"/>
            </a:lnSpc>
            <a:spcBef>
              <a:spcPct val="0"/>
            </a:spcBef>
            <a:spcAft>
              <a:spcPct val="15000"/>
            </a:spcAft>
            <a:buChar char="••"/>
          </a:pPr>
          <a:r>
            <a:rPr lang="ar-DZ" sz="2800" b="1" i="0" u="sng" kern="1200" dirty="0" smtClean="0">
              <a:solidFill>
                <a:srgbClr val="FF0000"/>
              </a:solidFill>
            </a:rPr>
            <a:t>المطلب الأول : </a:t>
          </a:r>
          <a:r>
            <a:rPr lang="ar-DZ" sz="2800" b="0" i="0" kern="1200" dirty="0" smtClean="0"/>
            <a:t>تعريف التحليل الاستراتيجي</a:t>
          </a:r>
          <a:endParaRPr lang="en-US" sz="2800" kern="1200" dirty="0"/>
        </a:p>
        <a:p>
          <a:pPr marL="285750" lvl="1" indent="-285750" algn="r" defTabSz="1244600" rtl="1">
            <a:lnSpc>
              <a:spcPct val="90000"/>
            </a:lnSpc>
            <a:spcBef>
              <a:spcPct val="0"/>
            </a:spcBef>
            <a:spcAft>
              <a:spcPct val="15000"/>
            </a:spcAft>
            <a:buChar char="••"/>
          </a:pPr>
          <a:r>
            <a:rPr lang="ar-DZ" sz="2800" b="1" i="0" u="sng" kern="1200" dirty="0" smtClean="0">
              <a:solidFill>
                <a:srgbClr val="FF0000"/>
              </a:solidFill>
            </a:rPr>
            <a:t>المطلب الثاني</a:t>
          </a:r>
          <a:r>
            <a:rPr lang="fr-FR" sz="2800" b="1" i="0" u="sng" kern="1200" dirty="0" smtClean="0">
              <a:solidFill>
                <a:srgbClr val="FF0000"/>
              </a:solidFill>
            </a:rPr>
            <a:t> </a:t>
          </a:r>
          <a:r>
            <a:rPr lang="ar-DZ" sz="2800" b="1" i="0" u="sng" kern="1200" dirty="0" smtClean="0">
              <a:solidFill>
                <a:srgbClr val="FF0000"/>
              </a:solidFill>
            </a:rPr>
            <a:t>:</a:t>
          </a:r>
          <a:r>
            <a:rPr lang="fr-FR" sz="2800" b="1" i="0" u="sng" kern="1200" dirty="0" smtClean="0">
              <a:solidFill>
                <a:srgbClr val="FF0000"/>
              </a:solidFill>
            </a:rPr>
            <a:t> </a:t>
          </a:r>
          <a:r>
            <a:rPr lang="ar-DZ" sz="2800" b="0" i="0" kern="1200" dirty="0" smtClean="0"/>
            <a:t>التحليل الاستراتيجي وفقا لمصفوفة </a:t>
          </a:r>
          <a:r>
            <a:rPr lang="fr-FR" sz="2800" b="0" i="0" kern="1200" dirty="0" smtClean="0"/>
            <a:t>SWOT</a:t>
          </a:r>
          <a:endParaRPr lang="en-US" sz="2800" kern="1200" dirty="0"/>
        </a:p>
      </dsp:txBody>
      <dsp:txXfrm rot="-5400000">
        <a:off x="3473557" y="3530359"/>
        <a:ext cx="6100676" cy="1377814"/>
      </dsp:txXfrm>
    </dsp:sp>
    <dsp:sp modelId="{53B1B946-DE79-47D3-A1CC-C3F6529990E1}">
      <dsp:nvSpPr>
        <dsp:cNvPr id="0" name=""/>
        <dsp:cNvSpPr/>
      </dsp:nvSpPr>
      <dsp:spPr>
        <a:xfrm>
          <a:off x="0" y="3445247"/>
          <a:ext cx="3473557" cy="1548038"/>
        </a:xfrm>
        <a:prstGeom prst="roundRect">
          <a:avLst/>
        </a:prstGeom>
        <a:gradFill rotWithShape="1">
          <a:gsLst>
            <a:gs pos="0">
              <a:schemeClr val="dk1">
                <a:tint val="64000"/>
                <a:lumMod val="118000"/>
              </a:schemeClr>
            </a:gs>
            <a:gs pos="100000">
              <a:schemeClr val="dk1">
                <a:tint val="92000"/>
                <a:alpha val="100000"/>
                <a:lumMod val="110000"/>
              </a:schemeClr>
            </a:gs>
          </a:gsLst>
          <a:lin ang="5400000" scaled="0"/>
        </a:gradFill>
        <a:ln w="9525" cap="rnd" cmpd="sng" algn="ctr">
          <a:solidFill>
            <a:schemeClr val="dk1"/>
          </a:solidFill>
          <a:prstDash val="solid"/>
        </a:ln>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8110" tIns="59055" rIns="118110" bIns="59055" numCol="1" spcCol="1270" anchor="ctr" anchorCtr="0">
          <a:noAutofit/>
        </a:bodyPr>
        <a:lstStyle/>
        <a:p>
          <a:pPr lvl="0" algn="ctr" defTabSz="1377950" rtl="1">
            <a:lnSpc>
              <a:spcPct val="90000"/>
            </a:lnSpc>
            <a:spcBef>
              <a:spcPct val="0"/>
            </a:spcBef>
            <a:spcAft>
              <a:spcPct val="35000"/>
            </a:spcAft>
          </a:pPr>
          <a:r>
            <a:rPr lang="ar-DZ" sz="3100" b="1" i="0" u="sng" kern="1200" dirty="0" smtClean="0">
              <a:solidFill>
                <a:srgbClr val="FF0000"/>
              </a:solidFill>
            </a:rPr>
            <a:t>المبحث الثالث: </a:t>
          </a:r>
          <a:r>
            <a:rPr lang="ar-DZ" sz="3100" b="1" i="1" kern="1200" dirty="0" smtClean="0"/>
            <a:t>التحليل الاستراتيجي لبيئة المؤسسة</a:t>
          </a:r>
          <a:endParaRPr lang="en-US" sz="3100" kern="1200" dirty="0"/>
        </a:p>
      </dsp:txBody>
      <dsp:txXfrm>
        <a:off x="75569" y="3520816"/>
        <a:ext cx="3322419" cy="1396900"/>
      </dsp:txXfrm>
    </dsp:sp>
    <dsp:sp modelId="{8F1AE69E-AB99-49D8-ACDE-E70A5934E7DE}">
      <dsp:nvSpPr>
        <dsp:cNvPr id="0" name=""/>
        <dsp:cNvSpPr/>
      </dsp:nvSpPr>
      <dsp:spPr>
        <a:xfrm>
          <a:off x="0" y="5070688"/>
          <a:ext cx="3473557" cy="886577"/>
        </a:xfrm>
        <a:prstGeom prst="roundRect">
          <a:avLst/>
        </a:prstGeom>
        <a:gradFill rotWithShape="1">
          <a:gsLst>
            <a:gs pos="0">
              <a:schemeClr val="dk1">
                <a:tint val="64000"/>
                <a:lumMod val="118000"/>
              </a:schemeClr>
            </a:gs>
            <a:gs pos="100000">
              <a:schemeClr val="dk1">
                <a:tint val="92000"/>
                <a:alpha val="100000"/>
                <a:lumMod val="110000"/>
              </a:schemeClr>
            </a:gs>
          </a:gsLst>
          <a:lin ang="5400000" scaled="0"/>
        </a:gradFill>
        <a:ln w="9525" cap="rnd" cmpd="sng" algn="ctr">
          <a:solidFill>
            <a:schemeClr val="dk1"/>
          </a:solidFill>
          <a:prstDash val="solid"/>
        </a:ln>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8110" tIns="59055" rIns="118110" bIns="59055" numCol="1" spcCol="1270" anchor="ctr" anchorCtr="0">
          <a:noAutofit/>
        </a:bodyPr>
        <a:lstStyle/>
        <a:p>
          <a:pPr lvl="0" algn="ctr" defTabSz="1377950" rtl="1">
            <a:lnSpc>
              <a:spcPct val="90000"/>
            </a:lnSpc>
            <a:spcBef>
              <a:spcPct val="0"/>
            </a:spcBef>
            <a:spcAft>
              <a:spcPct val="35000"/>
            </a:spcAft>
          </a:pPr>
          <a:r>
            <a:rPr lang="ar-DZ" sz="3100" b="1" i="0" u="sng" kern="1200" dirty="0" smtClean="0">
              <a:solidFill>
                <a:srgbClr val="FF0000"/>
              </a:solidFill>
            </a:rPr>
            <a:t>الخاتمــــــــــة:</a:t>
          </a:r>
          <a:endParaRPr lang="en-US" sz="3100" b="1" kern="1200" dirty="0">
            <a:solidFill>
              <a:srgbClr val="FF0000"/>
            </a:solidFill>
          </a:endParaRPr>
        </a:p>
      </dsp:txBody>
      <dsp:txXfrm>
        <a:off x="43279" y="5113967"/>
        <a:ext cx="3386999" cy="8000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A645A-3E41-40D0-9843-AF878F910578}">
      <dsp:nvSpPr>
        <dsp:cNvPr id="0" name=""/>
        <dsp:cNvSpPr/>
      </dsp:nvSpPr>
      <dsp:spPr>
        <a:xfrm>
          <a:off x="2858278" y="-30057"/>
          <a:ext cx="4754797" cy="4754797"/>
        </a:xfrm>
        <a:prstGeom prst="circularArrow">
          <a:avLst>
            <a:gd name="adj1" fmla="val 5544"/>
            <a:gd name="adj2" fmla="val 330680"/>
            <a:gd name="adj3" fmla="val 13735661"/>
            <a:gd name="adj4" fmla="val 1741051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0B85ED-5AD5-4BA0-BEE7-EF586E5B1521}">
      <dsp:nvSpPr>
        <dsp:cNvPr id="0" name=""/>
        <dsp:cNvSpPr/>
      </dsp:nvSpPr>
      <dsp:spPr>
        <a:xfrm>
          <a:off x="4103155" y="2269"/>
          <a:ext cx="2265044" cy="1132522"/>
        </a:xfrm>
        <a:prstGeom prst="roundRect">
          <a:avLst/>
        </a:prstGeom>
        <a:solidFill>
          <a:schemeClr val="accent5">
            <a:lumMod val="60000"/>
            <a:lumOff val="40000"/>
          </a:schemeClr>
        </a:solidFill>
        <a:ln w="9525"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ar-DZ" sz="4200" b="1" u="sng" kern="1200" dirty="0" smtClean="0">
              <a:solidFill>
                <a:srgbClr val="FF0000"/>
              </a:solidFill>
              <a:effectLst>
                <a:outerShdw blurRad="38100" dist="38100" dir="2700000" algn="tl">
                  <a:srgbClr val="000000">
                    <a:alpha val="43137"/>
                  </a:srgbClr>
                </a:outerShdw>
              </a:effectLst>
            </a:rPr>
            <a:t>الاستقرار</a:t>
          </a:r>
          <a:endParaRPr lang="fr-FR" sz="4200" kern="1200" dirty="0"/>
        </a:p>
      </dsp:txBody>
      <dsp:txXfrm>
        <a:off x="4158440" y="57554"/>
        <a:ext cx="2154474" cy="1021952"/>
      </dsp:txXfrm>
    </dsp:sp>
    <dsp:sp modelId="{17EA6252-47FF-4672-A77F-3606D739C434}">
      <dsp:nvSpPr>
        <dsp:cNvPr id="0" name=""/>
        <dsp:cNvSpPr/>
      </dsp:nvSpPr>
      <dsp:spPr>
        <a:xfrm>
          <a:off x="6031548" y="1403328"/>
          <a:ext cx="2265044" cy="1132522"/>
        </a:xfrm>
        <a:prstGeom prst="roundRect">
          <a:avLst/>
        </a:prstGeom>
        <a:solidFill>
          <a:schemeClr val="accent5">
            <a:lumMod val="75000"/>
          </a:schemeClr>
        </a:solidFill>
        <a:ln w="9525" cap="rnd" cmpd="sng" algn="ctr">
          <a:solidFill>
            <a:schemeClr val="accent4"/>
          </a:solidFill>
          <a:prstDash val="solid"/>
        </a:ln>
        <a:effectLst>
          <a:outerShdw blurRad="38100" dist="25400" dir="5400000" rotWithShape="0">
            <a:srgbClr val="000000">
              <a:alpha val="4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ar-DZ" sz="4200" b="1" u="sng" kern="1200" dirty="0" smtClean="0">
              <a:solidFill>
                <a:srgbClr val="FF0000"/>
              </a:solidFill>
              <a:latin typeface="Microsoft Uighur" panose="02000000000000000000" pitchFamily="2" charset="-78"/>
              <a:cs typeface="Microsoft Uighur" panose="02000000000000000000" pitchFamily="2" charset="-78"/>
            </a:rPr>
            <a:t>تنوع الأسواق </a:t>
          </a:r>
          <a:endParaRPr lang="fr-FR" sz="4200" kern="1200" dirty="0"/>
        </a:p>
      </dsp:txBody>
      <dsp:txXfrm>
        <a:off x="6086833" y="1458613"/>
        <a:ext cx="2154474" cy="1021952"/>
      </dsp:txXfrm>
    </dsp:sp>
    <dsp:sp modelId="{641748DF-EF78-41A7-A635-37E9C8A932EF}">
      <dsp:nvSpPr>
        <dsp:cNvPr id="0" name=""/>
        <dsp:cNvSpPr/>
      </dsp:nvSpPr>
      <dsp:spPr>
        <a:xfrm>
          <a:off x="5530936" y="3672559"/>
          <a:ext cx="2265044" cy="1132522"/>
        </a:xfrm>
        <a:prstGeom prst="roundRect">
          <a:avLst/>
        </a:prstGeom>
        <a:solidFill>
          <a:schemeClr val="accent6">
            <a:lumMod val="60000"/>
            <a:lumOff val="40000"/>
          </a:schemeClr>
        </a:solidFill>
        <a:ln w="9525"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ar-DZ" sz="4200" b="1" u="sng" kern="1200" dirty="0" smtClean="0">
              <a:solidFill>
                <a:srgbClr val="FF0000"/>
              </a:solidFill>
              <a:latin typeface="Microsoft Uighur" panose="02000000000000000000" pitchFamily="2" charset="-78"/>
              <a:cs typeface="Microsoft Uighur" panose="02000000000000000000" pitchFamily="2" charset="-78"/>
            </a:rPr>
            <a:t>الجودة </a:t>
          </a:r>
          <a:endParaRPr lang="fr-FR" sz="4200" kern="1200" dirty="0"/>
        </a:p>
      </dsp:txBody>
      <dsp:txXfrm>
        <a:off x="5586221" y="3727844"/>
        <a:ext cx="2154474" cy="1021952"/>
      </dsp:txXfrm>
    </dsp:sp>
    <dsp:sp modelId="{250DA540-C5CE-4BC8-A95C-5C592A373F16}">
      <dsp:nvSpPr>
        <dsp:cNvPr id="0" name=""/>
        <dsp:cNvSpPr/>
      </dsp:nvSpPr>
      <dsp:spPr>
        <a:xfrm>
          <a:off x="2911343" y="3670290"/>
          <a:ext cx="2265044" cy="1132522"/>
        </a:xfrm>
        <a:prstGeom prst="roundRect">
          <a:avLst/>
        </a:prstGeom>
        <a:gradFill rotWithShape="1">
          <a:gsLst>
            <a:gs pos="0">
              <a:schemeClr val="accent3">
                <a:tint val="64000"/>
                <a:lumMod val="118000"/>
              </a:schemeClr>
            </a:gs>
            <a:gs pos="100000">
              <a:schemeClr val="accent3">
                <a:tint val="92000"/>
                <a:alpha val="100000"/>
                <a:lumMod val="110000"/>
              </a:schemeClr>
            </a:gs>
          </a:gsLst>
          <a:lin ang="5400000" scaled="0"/>
        </a:gradFill>
        <a:ln w="9525"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ar-DZ" sz="4200" b="1" u="sng" kern="1200" dirty="0" smtClean="0">
              <a:solidFill>
                <a:srgbClr val="FF0000"/>
              </a:solidFill>
              <a:latin typeface="Microsoft Uighur" panose="02000000000000000000" pitchFamily="2" charset="-78"/>
              <a:cs typeface="Microsoft Uighur" panose="02000000000000000000" pitchFamily="2" charset="-78"/>
            </a:rPr>
            <a:t>العدائية </a:t>
          </a:r>
          <a:endParaRPr lang="fr-FR" sz="4200" kern="1200" dirty="0"/>
        </a:p>
      </dsp:txBody>
      <dsp:txXfrm>
        <a:off x="2966628" y="3725575"/>
        <a:ext cx="2154474" cy="1021952"/>
      </dsp:txXfrm>
    </dsp:sp>
    <dsp:sp modelId="{70080898-6E76-4722-B3E0-4C1254F19779}">
      <dsp:nvSpPr>
        <dsp:cNvPr id="0" name=""/>
        <dsp:cNvSpPr/>
      </dsp:nvSpPr>
      <dsp:spPr>
        <a:xfrm>
          <a:off x="2219011" y="1403320"/>
          <a:ext cx="2265044" cy="1132522"/>
        </a:xfrm>
        <a:prstGeom prst="roundRect">
          <a:avLst/>
        </a:prstGeom>
        <a:solidFill>
          <a:srgbClr val="92D050"/>
        </a:solidFill>
        <a:ln w="9525" cap="rnd"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ar-DZ" sz="4200" b="1" u="sng" kern="1200" dirty="0" smtClean="0">
              <a:solidFill>
                <a:srgbClr val="FF0000"/>
              </a:solidFill>
              <a:latin typeface="Microsoft Uighur" panose="02000000000000000000" pitchFamily="2" charset="-78"/>
              <a:cs typeface="Microsoft Uighur" panose="02000000000000000000" pitchFamily="2" charset="-78"/>
            </a:rPr>
            <a:t>التعقيد</a:t>
          </a:r>
          <a:endParaRPr lang="en-US" sz="4200" kern="1200" dirty="0"/>
        </a:p>
      </dsp:txBody>
      <dsp:txXfrm>
        <a:off x="2274296" y="1458605"/>
        <a:ext cx="2154474" cy="10219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8C24F-865E-46F9-8246-DEB828850369}">
      <dsp:nvSpPr>
        <dsp:cNvPr id="0" name=""/>
        <dsp:cNvSpPr/>
      </dsp:nvSpPr>
      <dsp:spPr>
        <a:xfrm>
          <a:off x="0" y="97338"/>
          <a:ext cx="10205884" cy="1619378"/>
        </a:xfrm>
        <a:prstGeom prst="rect">
          <a:avLst/>
        </a:prstGeom>
        <a:gradFill rotWithShape="1">
          <a:gsLst>
            <a:gs pos="0">
              <a:schemeClr val="dk1">
                <a:tint val="64000"/>
                <a:lumMod val="118000"/>
              </a:schemeClr>
            </a:gs>
            <a:gs pos="100000">
              <a:schemeClr val="dk1">
                <a:tint val="92000"/>
                <a:alpha val="100000"/>
                <a:lumMod val="110000"/>
              </a:schemeClr>
            </a:gs>
          </a:gsLst>
          <a:lin ang="5400000" scaled="0"/>
        </a:gradFill>
        <a:ln w="9525" cap="rnd"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ar-DZ" sz="5400" b="1" i="0" u="sng" kern="1200" dirty="0" smtClean="0">
              <a:solidFill>
                <a:srgbClr val="FF0000"/>
              </a:solidFill>
              <a:latin typeface="Microsoft Uighur" panose="02000000000000000000" pitchFamily="2" charset="-78"/>
              <a:cs typeface="Microsoft Uighur" panose="02000000000000000000" pitchFamily="2" charset="-78"/>
            </a:rPr>
            <a:t>المبحث الثاني :</a:t>
          </a:r>
          <a:r>
            <a:rPr lang="ar-DZ" sz="5400" b="1" i="0" u="sng" kern="1200" dirty="0" smtClean="0">
              <a:latin typeface="Microsoft Uighur" panose="02000000000000000000" pitchFamily="2" charset="-78"/>
              <a:cs typeface="Microsoft Uighur" panose="02000000000000000000" pitchFamily="2" charset="-78"/>
            </a:rPr>
            <a:t> </a:t>
          </a:r>
          <a:r>
            <a:rPr lang="ar-DZ" sz="5400" b="1" i="0" kern="1200" dirty="0" smtClean="0">
              <a:solidFill>
                <a:schemeClr val="bg1"/>
              </a:solidFill>
              <a:latin typeface="Microsoft Uighur" panose="02000000000000000000" pitchFamily="2" charset="-78"/>
              <a:cs typeface="Microsoft Uighur" panose="02000000000000000000" pitchFamily="2" charset="-78"/>
            </a:rPr>
            <a:t>الاثار المتبادلة بين المؤسسة و المحيط</a:t>
          </a:r>
          <a:endParaRPr lang="fr-FR" sz="5400" b="1" i="0" kern="1200" dirty="0" smtClean="0">
            <a:solidFill>
              <a:schemeClr val="bg1"/>
            </a:solidFill>
            <a:latin typeface="Microsoft Uighur" panose="02000000000000000000" pitchFamily="2" charset="-78"/>
            <a:cs typeface="Microsoft Uighur" panose="02000000000000000000" pitchFamily="2" charset="-78"/>
          </a:endParaRPr>
        </a:p>
        <a:p>
          <a:pPr lvl="0" algn="ctr" defTabSz="2400300" rtl="1">
            <a:lnSpc>
              <a:spcPct val="90000"/>
            </a:lnSpc>
            <a:spcBef>
              <a:spcPct val="0"/>
            </a:spcBef>
            <a:spcAft>
              <a:spcPct val="35000"/>
            </a:spcAft>
          </a:pPr>
          <a:r>
            <a:rPr lang="ar-DZ" sz="5400" b="1" i="0" u="sng" kern="1200" dirty="0" smtClean="0">
              <a:solidFill>
                <a:srgbClr val="FFFF00"/>
              </a:solidFill>
              <a:latin typeface="Microsoft Uighur" panose="02000000000000000000" pitchFamily="2" charset="-78"/>
              <a:cs typeface="Microsoft Uighur" panose="02000000000000000000" pitchFamily="2" charset="-78"/>
            </a:rPr>
            <a:t>المطلب الأول : </a:t>
          </a:r>
          <a:r>
            <a:rPr lang="ar-DZ" sz="5400" b="0" i="0" kern="1200" dirty="0" smtClean="0">
              <a:solidFill>
                <a:schemeClr val="bg1"/>
              </a:solidFill>
              <a:latin typeface="Microsoft Uighur" panose="02000000000000000000" pitchFamily="2" charset="-78"/>
              <a:cs typeface="Microsoft Uighur" panose="02000000000000000000" pitchFamily="2" charset="-78"/>
            </a:rPr>
            <a:t>اثار المحيط على المؤسسة</a:t>
          </a:r>
          <a:endParaRPr lang="fr-FR" sz="5400" b="1" i="0" kern="1200" dirty="0">
            <a:solidFill>
              <a:schemeClr val="bg1"/>
            </a:solidFill>
            <a:latin typeface="Microsoft Uighur" panose="02000000000000000000" pitchFamily="2" charset="-78"/>
            <a:cs typeface="Microsoft Uighur" panose="02000000000000000000" pitchFamily="2" charset="-78"/>
          </a:endParaRPr>
        </a:p>
      </dsp:txBody>
      <dsp:txXfrm>
        <a:off x="0" y="97338"/>
        <a:ext cx="10205884" cy="1619378"/>
      </dsp:txXfrm>
    </dsp:sp>
    <dsp:sp modelId="{0349616F-C4AA-4F0F-A1A1-B3DEE5A2EA73}">
      <dsp:nvSpPr>
        <dsp:cNvPr id="0" name=""/>
        <dsp:cNvSpPr/>
      </dsp:nvSpPr>
      <dsp:spPr>
        <a:xfrm>
          <a:off x="4983" y="1911392"/>
          <a:ext cx="3398639" cy="4218333"/>
        </a:xfrm>
        <a:prstGeom prst="rect">
          <a:avLst/>
        </a:prstGeom>
        <a:gradFill rotWithShape="1">
          <a:gsLst>
            <a:gs pos="0">
              <a:schemeClr val="accent1">
                <a:tint val="64000"/>
                <a:lumMod val="118000"/>
              </a:schemeClr>
            </a:gs>
            <a:gs pos="100000">
              <a:schemeClr val="accent1">
                <a:tint val="92000"/>
                <a:alpha val="100000"/>
                <a:lumMod val="110000"/>
              </a:schemeClr>
            </a:gs>
          </a:gsLst>
          <a:lin ang="5400000" scaled="0"/>
        </a:gradFill>
        <a:ln w="9525"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7160" tIns="137160" rIns="137160" bIns="137160" numCol="1" spcCol="1270" anchor="ctr" anchorCtr="0">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ar-DZ" sz="3600" b="1" u="sng" kern="1200" dirty="0" smtClean="0">
              <a:solidFill>
                <a:srgbClr val="FF0000"/>
              </a:solidFill>
              <a:latin typeface="Microsoft Uighur" panose="02000000000000000000" pitchFamily="2" charset="-78"/>
              <a:cs typeface="Microsoft Uighur" panose="02000000000000000000" pitchFamily="2" charset="-78"/>
            </a:rPr>
            <a:t>اثر المحيط الاقتصادي: </a:t>
          </a:r>
          <a:r>
            <a:rPr lang="ar-DZ" sz="3600" kern="1200" dirty="0" smtClean="0">
              <a:latin typeface="Microsoft Uighur" panose="02000000000000000000" pitchFamily="2" charset="-78"/>
              <a:cs typeface="Microsoft Uighur" panose="02000000000000000000" pitchFamily="2" charset="-78"/>
            </a:rPr>
            <a:t>أصبح المحيط الاقتصادي ديناميكيا ومتغيرا إلى درجة انه على المؤسسة متابعة كل ما يتعلق بالسياسة الاقتصادية للدولة كسياسات منح القروض والضرائب والإعانات التي تحددها الدولة</a:t>
          </a:r>
          <a:endParaRPr lang="fr-FR" sz="3600" kern="1200" dirty="0" smtClean="0">
            <a:latin typeface="Microsoft Uighur" panose="02000000000000000000" pitchFamily="2" charset="-78"/>
            <a:cs typeface="Microsoft Uighur" panose="02000000000000000000" pitchFamily="2" charset="-78"/>
          </a:endParaRPr>
        </a:p>
        <a:p>
          <a:pPr lvl="0" algn="r" defTabSz="711200" rtl="1">
            <a:lnSpc>
              <a:spcPct val="90000"/>
            </a:lnSpc>
            <a:spcBef>
              <a:spcPct val="0"/>
            </a:spcBef>
            <a:spcAft>
              <a:spcPct val="35000"/>
            </a:spcAft>
          </a:pPr>
          <a:endParaRPr lang="fr-FR" sz="1600" kern="1200" dirty="0">
            <a:latin typeface="Microsoft Uighur" panose="02000000000000000000" pitchFamily="2" charset="-78"/>
            <a:cs typeface="Microsoft Uighur" panose="02000000000000000000" pitchFamily="2" charset="-78"/>
          </a:endParaRPr>
        </a:p>
      </dsp:txBody>
      <dsp:txXfrm>
        <a:off x="4983" y="1911392"/>
        <a:ext cx="3398639" cy="4218333"/>
      </dsp:txXfrm>
    </dsp:sp>
    <dsp:sp modelId="{5097F493-084C-410D-90CD-C052FE5CA170}">
      <dsp:nvSpPr>
        <dsp:cNvPr id="0" name=""/>
        <dsp:cNvSpPr/>
      </dsp:nvSpPr>
      <dsp:spPr>
        <a:xfrm>
          <a:off x="3403622" y="1911392"/>
          <a:ext cx="3398639" cy="4218333"/>
        </a:xfrm>
        <a:prstGeom prst="rect">
          <a:avLst/>
        </a:prstGeom>
        <a:gradFill rotWithShape="1">
          <a:gsLst>
            <a:gs pos="0">
              <a:schemeClr val="accent3">
                <a:tint val="64000"/>
                <a:lumMod val="118000"/>
              </a:schemeClr>
            </a:gs>
            <a:gs pos="100000">
              <a:schemeClr val="accent3">
                <a:tint val="92000"/>
                <a:alpha val="100000"/>
                <a:lumMod val="110000"/>
              </a:schemeClr>
            </a:gs>
          </a:gsLst>
          <a:lin ang="5400000" scaled="0"/>
        </a:gradFill>
        <a:ln w="9525"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ctr" anchorCtr="0">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endParaRPr lang="fr-FR" sz="2000" b="0" i="0" u="none" kern="1200" dirty="0" smtClean="0">
            <a:latin typeface="Microsoft Uighur" panose="02000000000000000000" pitchFamily="2" charset="-78"/>
            <a:cs typeface="Microsoft Uighur" panose="02000000000000000000" pitchFamily="2" charset="-78"/>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lang="fr-FR" sz="2000" b="0" i="0" u="none" kern="1200" dirty="0" smtClean="0">
            <a:latin typeface="Microsoft Uighur" panose="02000000000000000000" pitchFamily="2" charset="-78"/>
            <a:cs typeface="Microsoft Uighur" panose="02000000000000000000" pitchFamily="2" charset="-78"/>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lang="fr-FR" sz="3200" b="0" i="0" u="none" kern="1200" dirty="0" smtClean="0">
            <a:latin typeface="Microsoft Uighur" panose="02000000000000000000" pitchFamily="2" charset="-78"/>
            <a:cs typeface="Microsoft Uighur" panose="02000000000000000000" pitchFamily="2" charset="-78"/>
          </a:endParaRPr>
        </a:p>
        <a:p>
          <a:pPr marL="0" marR="0" lvl="0" indent="0" algn="r" defTabSz="914400" rtl="1" eaLnBrk="1" fontAlgn="auto" latinLnBrk="0" hangingPunct="1">
            <a:lnSpc>
              <a:spcPct val="100000"/>
            </a:lnSpc>
            <a:spcBef>
              <a:spcPct val="0"/>
            </a:spcBef>
            <a:spcAft>
              <a:spcPts val="0"/>
            </a:spcAft>
            <a:buClrTx/>
            <a:buSzTx/>
            <a:buFontTx/>
            <a:buNone/>
            <a:tabLst/>
            <a:defRPr/>
          </a:pPr>
          <a:r>
            <a:rPr lang="ar-DZ" sz="3200" b="1" i="0" u="sng" kern="1200" dirty="0" smtClean="0">
              <a:solidFill>
                <a:srgbClr val="FF0000"/>
              </a:solidFill>
              <a:latin typeface="Microsoft Uighur" panose="02000000000000000000" pitchFamily="2" charset="-78"/>
              <a:cs typeface="Microsoft Uighur" panose="02000000000000000000" pitchFamily="2" charset="-78"/>
            </a:rPr>
            <a:t>الأثر التكنولوجي </a:t>
          </a:r>
          <a:r>
            <a:rPr lang="ar-DZ" sz="3200" b="0" i="0" u="none" kern="1200" dirty="0" smtClean="0">
              <a:latin typeface="Microsoft Uighur" panose="02000000000000000000" pitchFamily="2" charset="-78"/>
              <a:cs typeface="Microsoft Uighur" panose="02000000000000000000" pitchFamily="2" charset="-78"/>
            </a:rPr>
            <a:t>إن الآلات والمعدات التي تستعملها المؤسسة لها من التأثير ما يسهم بدرجة</a:t>
          </a:r>
          <a:r>
            <a:rPr lang="fr-FR" sz="3200" b="0" i="0" u="none" kern="1200" dirty="0" smtClean="0">
              <a:latin typeface="Microsoft Uighur" panose="02000000000000000000" pitchFamily="2" charset="-78"/>
              <a:cs typeface="Microsoft Uighur" panose="02000000000000000000" pitchFamily="2" charset="-78"/>
            </a:rPr>
            <a:t>  </a:t>
          </a:r>
          <a:r>
            <a:rPr lang="ar-DZ" sz="3200" b="0" i="0" u="none" kern="1200" dirty="0" smtClean="0">
              <a:latin typeface="Microsoft Uighur" panose="02000000000000000000" pitchFamily="2" charset="-78"/>
              <a:cs typeface="Microsoft Uighur" panose="02000000000000000000" pitchFamily="2" charset="-78"/>
            </a:rPr>
            <a:t> كبيرة في العملية الإنتاجية ويتوقف ذلك على عدة شروط منها مستوى تطور الآلات والمعدات</a:t>
          </a:r>
          <a:r>
            <a:rPr lang="fr-FR" sz="3200" b="0" i="0" u="none" kern="1200" dirty="0" smtClean="0">
              <a:latin typeface="Microsoft Uighur" panose="02000000000000000000" pitchFamily="2" charset="-78"/>
              <a:cs typeface="Microsoft Uighur" panose="02000000000000000000" pitchFamily="2" charset="-78"/>
            </a:rPr>
            <a:t> </a:t>
          </a:r>
          <a:r>
            <a:rPr lang="ar-DZ" sz="3200" b="0" i="0" u="none" kern="1200" dirty="0" smtClean="0">
              <a:latin typeface="Microsoft Uighur" panose="02000000000000000000" pitchFamily="2" charset="-78"/>
              <a:cs typeface="Microsoft Uighur" panose="02000000000000000000" pitchFamily="2" charset="-78"/>
            </a:rPr>
            <a:t>ملائمة التقنيات المستعملة توفير قطع الغيار محاولة التهرب من مشكلة التبعية في تصليح الآلات</a:t>
          </a:r>
          <a:endParaRPr lang="fr-FR" sz="3200" b="0" i="0" u="none" kern="1200" dirty="0" smtClean="0">
            <a:latin typeface="Microsoft Uighur" panose="02000000000000000000" pitchFamily="2" charset="-78"/>
            <a:cs typeface="Microsoft Uighur" panose="02000000000000000000" pitchFamily="2" charset="-78"/>
          </a:endParaRPr>
        </a:p>
        <a:p>
          <a:pPr lvl="0" algn="r" rtl="1">
            <a:lnSpc>
              <a:spcPct val="100000"/>
            </a:lnSpc>
            <a:spcBef>
              <a:spcPct val="0"/>
            </a:spcBef>
          </a:pPr>
          <a:endParaRPr lang="fr-FR" sz="2000" b="0" i="0" u="none" kern="1200" dirty="0" smtClean="0">
            <a:latin typeface="Microsoft Uighur" panose="02000000000000000000" pitchFamily="2" charset="-78"/>
            <a:cs typeface="Microsoft Uighur" panose="02000000000000000000" pitchFamily="2" charset="-78"/>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lang="ar-DZ" sz="2800" kern="1200" dirty="0" smtClean="0">
            <a:latin typeface="Microsoft Uighur" panose="02000000000000000000" pitchFamily="2" charset="-78"/>
            <a:cs typeface="Microsoft Uighur" panose="02000000000000000000" pitchFamily="2" charset="-78"/>
          </a:endParaRPr>
        </a:p>
        <a:p>
          <a:pPr lvl="0" algn="r" defTabSz="1644650" rtl="1">
            <a:lnSpc>
              <a:spcPct val="90000"/>
            </a:lnSpc>
            <a:spcBef>
              <a:spcPct val="0"/>
            </a:spcBef>
            <a:spcAft>
              <a:spcPct val="35000"/>
            </a:spcAft>
          </a:pPr>
          <a:endParaRPr lang="fr-FR" sz="4600" kern="1200" dirty="0"/>
        </a:p>
      </dsp:txBody>
      <dsp:txXfrm>
        <a:off x="3403622" y="1911392"/>
        <a:ext cx="3398639" cy="4218333"/>
      </dsp:txXfrm>
    </dsp:sp>
    <dsp:sp modelId="{13D18037-BDE8-42FB-BBB4-5372B167E3D9}">
      <dsp:nvSpPr>
        <dsp:cNvPr id="0" name=""/>
        <dsp:cNvSpPr/>
      </dsp:nvSpPr>
      <dsp:spPr>
        <a:xfrm>
          <a:off x="6802261" y="1883994"/>
          <a:ext cx="3398639" cy="4273129"/>
        </a:xfrm>
        <a:prstGeom prst="rect">
          <a:avLst/>
        </a:prstGeom>
        <a:gradFill rotWithShape="1">
          <a:gsLst>
            <a:gs pos="0">
              <a:schemeClr val="accent5">
                <a:tint val="64000"/>
                <a:lumMod val="118000"/>
              </a:schemeClr>
            </a:gs>
            <a:gs pos="100000">
              <a:schemeClr val="accent5">
                <a:tint val="92000"/>
                <a:alpha val="100000"/>
                <a:lumMod val="110000"/>
              </a:schemeClr>
            </a:gs>
          </a:gsLst>
          <a:lin ang="5400000" scaled="0"/>
        </a:gradFill>
        <a:ln w="9525"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121920" tIns="121920" rIns="121920" bIns="121920" numCol="1" spcCol="1270" anchor="ctr" anchorCtr="0">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ar-DZ" sz="3200" b="1" i="0" u="sng" kern="1200" dirty="0" smtClean="0">
              <a:solidFill>
                <a:srgbClr val="FF0000"/>
              </a:solidFill>
              <a:latin typeface="Microsoft Uighur" panose="02000000000000000000" pitchFamily="2" charset="-78"/>
              <a:cs typeface="Microsoft Uighur" panose="02000000000000000000" pitchFamily="2" charset="-78"/>
            </a:rPr>
            <a:t>أثر المحيط السياسي</a:t>
          </a:r>
          <a:r>
            <a:rPr lang="fr-FR" sz="3200" b="1" i="0" u="sng" kern="1200" dirty="0" smtClean="0">
              <a:solidFill>
                <a:srgbClr val="FF0000"/>
              </a:solidFill>
              <a:latin typeface="Microsoft Uighur" panose="02000000000000000000" pitchFamily="2" charset="-78"/>
              <a:cs typeface="Microsoft Uighur" panose="02000000000000000000" pitchFamily="2" charset="-78"/>
            </a:rPr>
            <a:t>:</a:t>
          </a:r>
          <a:r>
            <a:rPr lang="ar-DZ" sz="3200" b="1" i="0" u="sng" kern="1200" dirty="0" smtClean="0">
              <a:solidFill>
                <a:srgbClr val="FF0000"/>
              </a:solidFill>
              <a:latin typeface="Microsoft Uighur" panose="02000000000000000000" pitchFamily="2" charset="-78"/>
              <a:cs typeface="Microsoft Uighur" panose="02000000000000000000" pitchFamily="2" charset="-78"/>
            </a:rPr>
            <a:t> </a:t>
          </a:r>
          <a:r>
            <a:rPr lang="ar-DZ" sz="3200" b="0" i="0" u="none" kern="1200" dirty="0" smtClean="0">
              <a:latin typeface="Microsoft Uighur" panose="02000000000000000000" pitchFamily="2" charset="-78"/>
              <a:cs typeface="Microsoft Uighur" panose="02000000000000000000" pitchFamily="2" charset="-78"/>
            </a:rPr>
            <a:t>عندما يسود الاستقرار السياسي دولة ما فان ذلك يؤدي إلى انتعاش الحركة الاقتصادية فيها وبالتالي تحقق بيئة ملائمة لتطور المؤسسات الاقتصادية بينما في حالات النزاعات السياسية تتعطل الاستثمارات عموما يؤثر سلبا على المؤسسات الاقتصادية</a:t>
          </a:r>
          <a:endParaRPr lang="ar-DZ" sz="3200" b="0" kern="1200" dirty="0" smtClean="0">
            <a:latin typeface="Microsoft Uighur" panose="02000000000000000000" pitchFamily="2" charset="-78"/>
            <a:cs typeface="Microsoft Uighur" panose="02000000000000000000" pitchFamily="2" charset="-78"/>
          </a:endParaRPr>
        </a:p>
        <a:p>
          <a:pPr lvl="0" algn="r" defTabSz="933450" rtl="1">
            <a:lnSpc>
              <a:spcPct val="90000"/>
            </a:lnSpc>
            <a:spcBef>
              <a:spcPct val="0"/>
            </a:spcBef>
            <a:spcAft>
              <a:spcPct val="35000"/>
            </a:spcAft>
          </a:pPr>
          <a:endParaRPr lang="fr-FR" sz="3000" kern="1200" dirty="0">
            <a:latin typeface="Microsoft Uighur" panose="02000000000000000000" pitchFamily="2" charset="-78"/>
            <a:cs typeface="Microsoft Uighur" panose="02000000000000000000" pitchFamily="2" charset="-78"/>
          </a:endParaRPr>
        </a:p>
      </dsp:txBody>
      <dsp:txXfrm>
        <a:off x="6802261" y="1883994"/>
        <a:ext cx="3398639" cy="4273129"/>
      </dsp:txXfrm>
    </dsp:sp>
    <dsp:sp modelId="{2DFB3266-FB96-4C60-B8CD-B6F67AA1E150}">
      <dsp:nvSpPr>
        <dsp:cNvPr id="0" name=""/>
        <dsp:cNvSpPr/>
      </dsp:nvSpPr>
      <dsp:spPr>
        <a:xfrm>
          <a:off x="0" y="6129726"/>
          <a:ext cx="10205884" cy="46870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0FDA8-44FF-495C-8C54-C5836098A5E8}">
      <dsp:nvSpPr>
        <dsp:cNvPr id="0" name=""/>
        <dsp:cNvSpPr/>
      </dsp:nvSpPr>
      <dsp:spPr>
        <a:xfrm>
          <a:off x="0" y="0"/>
          <a:ext cx="8825658" cy="1917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fr-FR" sz="500" kern="1200"/>
        </a:p>
      </dsp:txBody>
      <dsp:txXfrm>
        <a:off x="0" y="0"/>
        <a:ext cx="8825658" cy="19173"/>
      </dsp:txXfrm>
    </dsp:sp>
    <dsp:sp modelId="{0EB84734-F49C-4785-8C5A-29B20BE919AC}">
      <dsp:nvSpPr>
        <dsp:cNvPr id="0" name=""/>
        <dsp:cNvSpPr/>
      </dsp:nvSpPr>
      <dsp:spPr>
        <a:xfrm>
          <a:off x="4309" y="19173"/>
          <a:ext cx="2939013" cy="4026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fr-FR" sz="500" kern="1200"/>
        </a:p>
      </dsp:txBody>
      <dsp:txXfrm>
        <a:off x="4309" y="19173"/>
        <a:ext cx="2939013" cy="40263"/>
      </dsp:txXfrm>
    </dsp:sp>
    <dsp:sp modelId="{4FB0CE52-53AB-44C3-BAB8-60C4977D7E17}">
      <dsp:nvSpPr>
        <dsp:cNvPr id="0" name=""/>
        <dsp:cNvSpPr/>
      </dsp:nvSpPr>
      <dsp:spPr>
        <a:xfrm>
          <a:off x="2943322" y="23646"/>
          <a:ext cx="2939013" cy="4026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fr-FR" sz="500" kern="1200"/>
        </a:p>
      </dsp:txBody>
      <dsp:txXfrm>
        <a:off x="2943322" y="23646"/>
        <a:ext cx="2939013" cy="40263"/>
      </dsp:txXfrm>
    </dsp:sp>
    <dsp:sp modelId="{2B1E88AB-1980-4E64-B41F-7C5F45282467}">
      <dsp:nvSpPr>
        <dsp:cNvPr id="0" name=""/>
        <dsp:cNvSpPr/>
      </dsp:nvSpPr>
      <dsp:spPr>
        <a:xfrm>
          <a:off x="5882335" y="19173"/>
          <a:ext cx="2939013" cy="4026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fr-FR" sz="500" kern="1200"/>
        </a:p>
      </dsp:txBody>
      <dsp:txXfrm>
        <a:off x="5882335" y="19173"/>
        <a:ext cx="2939013" cy="40263"/>
      </dsp:txXfrm>
    </dsp:sp>
    <dsp:sp modelId="{FDB72137-F441-41D8-9D01-157BEEF44008}">
      <dsp:nvSpPr>
        <dsp:cNvPr id="0" name=""/>
        <dsp:cNvSpPr/>
      </dsp:nvSpPr>
      <dsp:spPr>
        <a:xfrm>
          <a:off x="0" y="59436"/>
          <a:ext cx="8825658" cy="447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11995A-4F5E-4350-B828-0CE968156BCC}">
      <dsp:nvSpPr>
        <dsp:cNvPr id="0" name=""/>
        <dsp:cNvSpPr/>
      </dsp:nvSpPr>
      <dsp:spPr>
        <a:xfrm>
          <a:off x="2605" y="374819"/>
          <a:ext cx="4025517" cy="1610206"/>
        </a:xfrm>
        <a:prstGeom prst="chevron">
          <a:avLst/>
        </a:prstGeom>
        <a:gradFill rotWithShape="1">
          <a:gsLst>
            <a:gs pos="0">
              <a:schemeClr val="accent5">
                <a:tint val="64000"/>
                <a:lumMod val="118000"/>
              </a:schemeClr>
            </a:gs>
            <a:gs pos="100000">
              <a:schemeClr val="accent5">
                <a:tint val="92000"/>
                <a:alpha val="100000"/>
                <a:lumMod val="110000"/>
              </a:schemeClr>
            </a:gs>
          </a:gsLst>
          <a:lin ang="5400000" scaled="0"/>
        </a:gradFill>
        <a:ln w="9525"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63500" tIns="31750" rIns="0" bIns="317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DZ" sz="5000" kern="1200" dirty="0" smtClean="0">
              <a:latin typeface="Microsoft Uighur" panose="02000000000000000000" pitchFamily="2" charset="-78"/>
              <a:cs typeface="Microsoft Uighur" panose="02000000000000000000" pitchFamily="2" charset="-78"/>
            </a:rPr>
            <a:t>البيئة الداخلية </a:t>
          </a:r>
          <a:endParaRPr lang="en-US" sz="5000" kern="1200" dirty="0" smtClean="0"/>
        </a:p>
        <a:p>
          <a:pPr lvl="0" algn="ctr" defTabSz="1955800">
            <a:lnSpc>
              <a:spcPct val="90000"/>
            </a:lnSpc>
            <a:spcBef>
              <a:spcPct val="0"/>
            </a:spcBef>
            <a:spcAft>
              <a:spcPct val="35000"/>
            </a:spcAft>
          </a:pPr>
          <a:endParaRPr lang="fr-FR" sz="5000" kern="1200" dirty="0"/>
        </a:p>
      </dsp:txBody>
      <dsp:txXfrm>
        <a:off x="807708" y="374819"/>
        <a:ext cx="2415311" cy="1610206"/>
      </dsp:txXfrm>
    </dsp:sp>
    <dsp:sp modelId="{0A3CDC24-B4A2-46AF-95F2-9DD336EEE7C3}">
      <dsp:nvSpPr>
        <dsp:cNvPr id="0" name=""/>
        <dsp:cNvSpPr/>
      </dsp:nvSpPr>
      <dsp:spPr>
        <a:xfrm>
          <a:off x="3504805" y="511686"/>
          <a:ext cx="3341179" cy="1336471"/>
        </a:xfrm>
        <a:prstGeom prst="chevron">
          <a:avLst/>
        </a:prstGeom>
        <a:gradFill rotWithShape="1">
          <a:gsLst>
            <a:gs pos="0">
              <a:schemeClr val="accent4">
                <a:tint val="64000"/>
                <a:lumMod val="118000"/>
              </a:schemeClr>
            </a:gs>
            <a:gs pos="100000">
              <a:schemeClr val="accent4">
                <a:tint val="92000"/>
                <a:alpha val="100000"/>
                <a:lumMod val="110000"/>
              </a:schemeClr>
            </a:gs>
          </a:gsLst>
          <a:lin ang="5400000" scaled="0"/>
        </a:gradFill>
        <a:ln w="9525"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71120" tIns="35560" rIns="0" bIns="35560" numCol="1" spcCol="1270" anchor="ctr" anchorCtr="0">
          <a:noAutofit/>
        </a:bodyPr>
        <a:lstStyle/>
        <a:p>
          <a:pPr lvl="0" algn="ctr" defTabSz="2489200">
            <a:lnSpc>
              <a:spcPct val="90000"/>
            </a:lnSpc>
            <a:spcBef>
              <a:spcPct val="0"/>
            </a:spcBef>
            <a:spcAft>
              <a:spcPct val="35000"/>
            </a:spcAft>
          </a:pPr>
          <a:r>
            <a:rPr lang="ar-DZ" sz="5600" kern="1200" smtClean="0">
              <a:latin typeface="Microsoft Uighur" panose="02000000000000000000" pitchFamily="2" charset="-78"/>
              <a:cs typeface="Microsoft Uighur" panose="02000000000000000000" pitchFamily="2" charset="-78"/>
            </a:rPr>
            <a:t>نقاط ضعف</a:t>
          </a:r>
          <a:endParaRPr lang="en-US" sz="5600" kern="1200"/>
        </a:p>
      </dsp:txBody>
      <dsp:txXfrm>
        <a:off x="4173041" y="511686"/>
        <a:ext cx="2004708" cy="1336471"/>
      </dsp:txXfrm>
    </dsp:sp>
    <dsp:sp modelId="{BFB532A2-8E0E-4994-98C5-DAB8AD3B6B35}">
      <dsp:nvSpPr>
        <dsp:cNvPr id="0" name=""/>
        <dsp:cNvSpPr/>
      </dsp:nvSpPr>
      <dsp:spPr>
        <a:xfrm>
          <a:off x="6378219" y="511686"/>
          <a:ext cx="3341179" cy="1336471"/>
        </a:xfrm>
        <a:prstGeom prst="chevron">
          <a:avLst/>
        </a:prstGeom>
        <a:gradFill rotWithShape="1">
          <a:gsLst>
            <a:gs pos="0">
              <a:schemeClr val="accent3">
                <a:tint val="64000"/>
                <a:lumMod val="118000"/>
              </a:schemeClr>
            </a:gs>
            <a:gs pos="100000">
              <a:schemeClr val="accent3">
                <a:tint val="92000"/>
                <a:alpha val="100000"/>
                <a:lumMod val="110000"/>
              </a:schemeClr>
            </a:gs>
          </a:gsLst>
          <a:lin ang="5400000" scaled="0"/>
        </a:gradFill>
        <a:ln w="9525"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71120" tIns="35560" rIns="0" bIns="35560" numCol="1" spcCol="1270" anchor="ctr" anchorCtr="0">
          <a:noAutofit/>
        </a:bodyPr>
        <a:lstStyle/>
        <a:p>
          <a:pPr lvl="0" algn="ctr" defTabSz="2489200">
            <a:lnSpc>
              <a:spcPct val="90000"/>
            </a:lnSpc>
            <a:spcBef>
              <a:spcPct val="0"/>
            </a:spcBef>
            <a:spcAft>
              <a:spcPct val="35000"/>
            </a:spcAft>
          </a:pPr>
          <a:r>
            <a:rPr lang="ar-DZ" sz="5600" kern="1200" smtClean="0">
              <a:latin typeface="Microsoft Uighur" panose="02000000000000000000" pitchFamily="2" charset="-78"/>
              <a:cs typeface="Microsoft Uighur" panose="02000000000000000000" pitchFamily="2" charset="-78"/>
            </a:rPr>
            <a:t>نقاط قوة</a:t>
          </a:r>
          <a:endParaRPr lang="en-US" sz="5600" kern="1200"/>
        </a:p>
      </dsp:txBody>
      <dsp:txXfrm>
        <a:off x="7046455" y="511686"/>
        <a:ext cx="2004708" cy="1336471"/>
      </dsp:txXfrm>
    </dsp:sp>
    <dsp:sp modelId="{B678AA5A-5B56-485F-B1B5-42ED90CB835B}">
      <dsp:nvSpPr>
        <dsp:cNvPr id="0" name=""/>
        <dsp:cNvSpPr/>
      </dsp:nvSpPr>
      <dsp:spPr>
        <a:xfrm>
          <a:off x="2605" y="2210454"/>
          <a:ext cx="4025517" cy="1610206"/>
        </a:xfrm>
        <a:prstGeom prst="chevron">
          <a:avLst/>
        </a:prstGeom>
        <a:gradFill rotWithShape="1">
          <a:gsLst>
            <a:gs pos="0">
              <a:schemeClr val="accent6">
                <a:tint val="64000"/>
                <a:lumMod val="118000"/>
              </a:schemeClr>
            </a:gs>
            <a:gs pos="100000">
              <a:schemeClr val="accent6">
                <a:tint val="92000"/>
                <a:alpha val="100000"/>
                <a:lumMod val="110000"/>
              </a:schemeClr>
            </a:gs>
          </a:gsLst>
          <a:lin ang="5400000" scaled="0"/>
        </a:gradFill>
        <a:ln w="9525"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63500" tIns="31750" rIns="0" bIns="317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DZ" sz="5000" kern="1200" dirty="0" smtClean="0">
              <a:latin typeface="Microsoft Uighur" panose="02000000000000000000" pitchFamily="2" charset="-78"/>
              <a:cs typeface="Microsoft Uighur" panose="02000000000000000000" pitchFamily="2" charset="-78"/>
            </a:rPr>
            <a:t>البيئة الخارجية </a:t>
          </a:r>
          <a:endParaRPr lang="en-US" sz="5000" kern="1200" dirty="0" smtClean="0"/>
        </a:p>
        <a:p>
          <a:pPr lvl="0" algn="ctr" defTabSz="1733550">
            <a:lnSpc>
              <a:spcPct val="90000"/>
            </a:lnSpc>
            <a:spcBef>
              <a:spcPct val="0"/>
            </a:spcBef>
            <a:spcAft>
              <a:spcPct val="35000"/>
            </a:spcAft>
          </a:pPr>
          <a:endParaRPr lang="fr-FR" sz="5000" kern="1200" dirty="0"/>
        </a:p>
      </dsp:txBody>
      <dsp:txXfrm>
        <a:off x="807708" y="2210454"/>
        <a:ext cx="2415311" cy="1610206"/>
      </dsp:txXfrm>
    </dsp:sp>
    <dsp:sp modelId="{678B5848-2BC3-475E-B127-FE96D12F09CC}">
      <dsp:nvSpPr>
        <dsp:cNvPr id="0" name=""/>
        <dsp:cNvSpPr/>
      </dsp:nvSpPr>
      <dsp:spPr>
        <a:xfrm>
          <a:off x="3504805" y="2347322"/>
          <a:ext cx="3341179" cy="1336471"/>
        </a:xfrm>
        <a:prstGeom prst="chevron">
          <a:avLst/>
        </a:prstGeom>
        <a:gradFill rotWithShape="1">
          <a:gsLst>
            <a:gs pos="0">
              <a:schemeClr val="dk1">
                <a:tint val="64000"/>
                <a:lumMod val="118000"/>
              </a:schemeClr>
            </a:gs>
            <a:gs pos="100000">
              <a:schemeClr val="dk1">
                <a:tint val="92000"/>
                <a:alpha val="100000"/>
                <a:lumMod val="110000"/>
              </a:schemeClr>
            </a:gs>
          </a:gsLst>
          <a:lin ang="5400000" scaled="0"/>
        </a:gradFill>
        <a:ln w="9525" cap="rnd"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71120" tIns="35560" rIns="0" bIns="35560" numCol="1" spcCol="1270" anchor="ctr" anchorCtr="0">
          <a:noAutofit/>
        </a:bodyPr>
        <a:lstStyle/>
        <a:p>
          <a:pPr lvl="0" algn="ctr" defTabSz="2489200">
            <a:lnSpc>
              <a:spcPct val="90000"/>
            </a:lnSpc>
            <a:spcBef>
              <a:spcPct val="0"/>
            </a:spcBef>
            <a:spcAft>
              <a:spcPct val="35000"/>
            </a:spcAft>
          </a:pPr>
          <a:r>
            <a:rPr lang="ar-DZ" sz="5600" kern="1200" dirty="0" smtClean="0">
              <a:latin typeface="Microsoft Uighur" panose="02000000000000000000" pitchFamily="2" charset="-78"/>
              <a:cs typeface="Microsoft Uighur" panose="02000000000000000000" pitchFamily="2" charset="-78"/>
            </a:rPr>
            <a:t>التهديدات</a:t>
          </a:r>
          <a:endParaRPr lang="en-US" sz="5600" kern="1200" dirty="0"/>
        </a:p>
      </dsp:txBody>
      <dsp:txXfrm>
        <a:off x="4173041" y="2347322"/>
        <a:ext cx="2004708" cy="1336471"/>
      </dsp:txXfrm>
    </dsp:sp>
    <dsp:sp modelId="{1420DD38-B0E6-4762-8FA7-88FAAB715D5A}">
      <dsp:nvSpPr>
        <dsp:cNvPr id="0" name=""/>
        <dsp:cNvSpPr/>
      </dsp:nvSpPr>
      <dsp:spPr>
        <a:xfrm>
          <a:off x="6378219" y="2347322"/>
          <a:ext cx="3341179" cy="1336471"/>
        </a:xfrm>
        <a:prstGeom prst="chevron">
          <a:avLst/>
        </a:prstGeom>
        <a:gradFill rotWithShape="1">
          <a:gsLst>
            <a:gs pos="0">
              <a:schemeClr val="accent1">
                <a:tint val="64000"/>
                <a:lumMod val="118000"/>
              </a:schemeClr>
            </a:gs>
            <a:gs pos="100000">
              <a:schemeClr val="accent1">
                <a:tint val="92000"/>
                <a:alpha val="100000"/>
                <a:lumMod val="110000"/>
              </a:schemeClr>
            </a:gs>
          </a:gsLst>
          <a:lin ang="5400000" scaled="0"/>
        </a:gradFill>
        <a:ln w="9525"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71120" tIns="35560" rIns="0" bIns="35560" numCol="1" spcCol="1270" anchor="ctr" anchorCtr="0">
          <a:noAutofit/>
        </a:bodyPr>
        <a:lstStyle/>
        <a:p>
          <a:pPr lvl="0" algn="ctr" defTabSz="2489200">
            <a:lnSpc>
              <a:spcPct val="90000"/>
            </a:lnSpc>
            <a:spcBef>
              <a:spcPct val="0"/>
            </a:spcBef>
            <a:spcAft>
              <a:spcPct val="35000"/>
            </a:spcAft>
          </a:pPr>
          <a:r>
            <a:rPr lang="ar-DZ" sz="5600" kern="1200" dirty="0" smtClean="0">
              <a:latin typeface="Microsoft Uighur" panose="02000000000000000000" pitchFamily="2" charset="-78"/>
              <a:cs typeface="Microsoft Uighur" panose="02000000000000000000" pitchFamily="2" charset="-78"/>
            </a:rPr>
            <a:t>الفرص</a:t>
          </a:r>
          <a:endParaRPr lang="en-US" sz="5600" kern="1200" dirty="0"/>
        </a:p>
      </dsp:txBody>
      <dsp:txXfrm>
        <a:off x="7046455" y="2347322"/>
        <a:ext cx="2004708" cy="13364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3872547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DB20D24-D1CE-4AFD-96EC-299C21A8C2ED}" type="datetimeFigureOut">
              <a:rPr lang="en-US" smtClean="0"/>
              <a:pPr/>
              <a:t>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24078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3388603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2198590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954579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177823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2814409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1434736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130746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1644017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16997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DB20D24-D1CE-4AFD-96EC-299C21A8C2ED}" type="datetimeFigureOut">
              <a:rPr lang="en-US" smtClean="0"/>
              <a:pPr/>
              <a:t>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216975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DB20D24-D1CE-4AFD-96EC-299C21A8C2ED}" type="datetimeFigureOut">
              <a:rPr lang="en-US" smtClean="0"/>
              <a:pPr/>
              <a:t>2/19/2023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107613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2164312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734000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7" name="Date Placeholder 4"/>
          <p:cNvSpPr>
            <a:spLocks noGrp="1"/>
          </p:cNvSpPr>
          <p:nvPr>
            <p:ph type="dt" sz="half" idx="10"/>
          </p:nvPr>
        </p:nvSpPr>
        <p:spPr/>
        <p:txBody>
          <a:bodyPr/>
          <a:lstStyle/>
          <a:p>
            <a:fld id="{3DB20D24-D1CE-4AFD-96EC-299C21A8C2ED}" type="datetimeFigureOut">
              <a:rPr lang="en-US" smtClean="0"/>
              <a:pPr/>
              <a:t>2/19/2023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826760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DB20D24-D1CE-4AFD-96EC-299C21A8C2ED}" type="datetimeFigureOut">
              <a:rPr lang="en-US" smtClean="0"/>
              <a:pPr/>
              <a:t>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394205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DB20D24-D1CE-4AFD-96EC-299C21A8C2ED}" type="datetimeFigureOut">
              <a:rPr lang="en-US" smtClean="0"/>
              <a:pPr/>
              <a:t>2/19/2023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3D139FA-EBAC-44B1-9D76-22ACC60297BF}" type="slidenum">
              <a:rPr lang="en-US" smtClean="0"/>
              <a:pPr/>
              <a:t>‹N°›</a:t>
            </a:fld>
            <a:endParaRPr lang="en-US"/>
          </a:p>
        </p:txBody>
      </p:sp>
    </p:spTree>
    <p:extLst>
      <p:ext uri="{BB962C8B-B14F-4D97-AF65-F5344CB8AC3E}">
        <p14:creationId xmlns:p14="http://schemas.microsoft.com/office/powerpoint/2010/main" xmlns="" val="3096949031"/>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3"/>
          <p:cNvSpPr>
            <a:spLocks noGrp="1"/>
          </p:cNvSpPr>
          <p:nvPr>
            <p:ph type="title"/>
          </p:nvPr>
        </p:nvSpPr>
        <p:spPr>
          <a:xfrm>
            <a:off x="2489660" y="482215"/>
            <a:ext cx="7716224" cy="1449824"/>
          </a:xfrm>
        </p:spPr>
        <p:txBody>
          <a:bodyPr/>
          <a:lstStyle/>
          <a:p>
            <a:pPr algn="ctr"/>
            <a:r>
              <a:rPr lang="ar-DZ" sz="3200" b="1" dirty="0">
                <a:solidFill>
                  <a:schemeClr val="tx1"/>
                </a:solidFill>
                <a:latin typeface="Microsoft Uighur" panose="02000000000000000000" pitchFamily="2" charset="-78"/>
                <a:cs typeface="Microsoft Uighur" panose="02000000000000000000" pitchFamily="2" charset="-78"/>
              </a:rPr>
              <a:t>وزارة التعليم العالي والبحث </a:t>
            </a:r>
            <a:r>
              <a:rPr lang="ar-DZ" sz="3200" b="1" dirty="0" smtClean="0">
                <a:solidFill>
                  <a:schemeClr val="tx1"/>
                </a:solidFill>
                <a:latin typeface="Microsoft Uighur" panose="02000000000000000000" pitchFamily="2" charset="-78"/>
                <a:cs typeface="Microsoft Uighur" panose="02000000000000000000" pitchFamily="2" charset="-78"/>
              </a:rPr>
              <a:t>العلمي        </a:t>
            </a:r>
            <a:r>
              <a:rPr lang="ar-DZ" sz="3200" b="1" dirty="0">
                <a:solidFill>
                  <a:schemeClr val="tx1"/>
                </a:solidFill>
                <a:latin typeface="Microsoft Uighur" panose="02000000000000000000" pitchFamily="2" charset="-78"/>
                <a:cs typeface="Microsoft Uighur" panose="02000000000000000000" pitchFamily="2" charset="-78"/>
              </a:rPr>
              <a:t/>
            </a:r>
            <a:br>
              <a:rPr lang="ar-DZ" sz="3200" b="1" dirty="0">
                <a:solidFill>
                  <a:schemeClr val="tx1"/>
                </a:solidFill>
                <a:latin typeface="Microsoft Uighur" panose="02000000000000000000" pitchFamily="2" charset="-78"/>
                <a:cs typeface="Microsoft Uighur" panose="02000000000000000000" pitchFamily="2" charset="-78"/>
              </a:rPr>
            </a:br>
            <a:r>
              <a:rPr lang="ar-DZ" sz="3200" b="1" dirty="0" smtClean="0">
                <a:solidFill>
                  <a:schemeClr val="tx1"/>
                </a:solidFill>
                <a:latin typeface="Microsoft Uighur" panose="02000000000000000000" pitchFamily="2" charset="-78"/>
                <a:cs typeface="Microsoft Uighur" panose="02000000000000000000" pitchFamily="2" charset="-78"/>
              </a:rPr>
              <a:t>جامعة </a:t>
            </a:r>
            <a:r>
              <a:rPr lang="ar-DZ" sz="3200" b="1" dirty="0">
                <a:solidFill>
                  <a:schemeClr val="tx1"/>
                </a:solidFill>
                <a:latin typeface="Microsoft Uighur" panose="02000000000000000000" pitchFamily="2" charset="-78"/>
                <a:cs typeface="Microsoft Uighur" panose="02000000000000000000" pitchFamily="2" charset="-78"/>
              </a:rPr>
              <a:t>أبي بكر </a:t>
            </a:r>
            <a:r>
              <a:rPr lang="ar-DZ" sz="3200" b="1" dirty="0" smtClean="0">
                <a:solidFill>
                  <a:schemeClr val="tx1"/>
                </a:solidFill>
                <a:latin typeface="Microsoft Uighur" panose="02000000000000000000" pitchFamily="2" charset="-78"/>
                <a:cs typeface="Microsoft Uighur" panose="02000000000000000000" pitchFamily="2" charset="-78"/>
              </a:rPr>
              <a:t>بلقايد</a:t>
            </a:r>
            <a:r>
              <a:rPr lang="ar-DZ" sz="3200" b="1" dirty="0">
                <a:solidFill>
                  <a:schemeClr val="tx1"/>
                </a:solidFill>
                <a:latin typeface="Microsoft Uighur" panose="02000000000000000000" pitchFamily="2" charset="-78"/>
                <a:cs typeface="Microsoft Uighur" panose="02000000000000000000" pitchFamily="2" charset="-78"/>
              </a:rPr>
              <a:t/>
            </a:r>
            <a:br>
              <a:rPr lang="ar-DZ" sz="3200" b="1" dirty="0">
                <a:solidFill>
                  <a:schemeClr val="tx1"/>
                </a:solidFill>
                <a:latin typeface="Microsoft Uighur" panose="02000000000000000000" pitchFamily="2" charset="-78"/>
                <a:cs typeface="Microsoft Uighur" panose="02000000000000000000" pitchFamily="2" charset="-78"/>
              </a:rPr>
            </a:br>
            <a:r>
              <a:rPr lang="ar-DZ" sz="3200" b="1" dirty="0">
                <a:solidFill>
                  <a:schemeClr val="tx1"/>
                </a:solidFill>
                <a:latin typeface="Microsoft Uighur" panose="02000000000000000000" pitchFamily="2" charset="-78"/>
                <a:cs typeface="Microsoft Uighur" panose="02000000000000000000" pitchFamily="2" charset="-78"/>
              </a:rPr>
              <a:t>– تلمسان –</a:t>
            </a:r>
            <a:br>
              <a:rPr lang="ar-DZ" sz="3200" b="1" dirty="0">
                <a:solidFill>
                  <a:schemeClr val="tx1"/>
                </a:solidFill>
                <a:latin typeface="Microsoft Uighur" panose="02000000000000000000" pitchFamily="2" charset="-78"/>
                <a:cs typeface="Microsoft Uighur" panose="02000000000000000000" pitchFamily="2" charset="-78"/>
              </a:rPr>
            </a:br>
            <a:r>
              <a:rPr lang="ar-DZ" sz="3200" b="1" dirty="0">
                <a:solidFill>
                  <a:schemeClr val="tx1"/>
                </a:solidFill>
                <a:latin typeface="Microsoft Uighur" panose="02000000000000000000" pitchFamily="2" charset="-78"/>
                <a:cs typeface="Microsoft Uighur" panose="02000000000000000000" pitchFamily="2" charset="-78"/>
              </a:rPr>
              <a:t>كلية العلوم الاقتصادية والتجارية وعلوم </a:t>
            </a:r>
            <a:r>
              <a:rPr lang="ar-DZ" sz="3200" b="1" dirty="0" smtClean="0">
                <a:solidFill>
                  <a:schemeClr val="tx1"/>
                </a:solidFill>
                <a:latin typeface="Microsoft Uighur" panose="02000000000000000000" pitchFamily="2" charset="-78"/>
                <a:cs typeface="Microsoft Uighur" panose="02000000000000000000" pitchFamily="2" charset="-78"/>
              </a:rPr>
              <a:t>التسيير</a:t>
            </a:r>
            <a:br>
              <a:rPr lang="ar-DZ" sz="3200" b="1" dirty="0" smtClean="0">
                <a:solidFill>
                  <a:schemeClr val="tx1"/>
                </a:solidFill>
                <a:latin typeface="Microsoft Uighur" panose="02000000000000000000" pitchFamily="2" charset="-78"/>
                <a:cs typeface="Microsoft Uighur" panose="02000000000000000000" pitchFamily="2" charset="-78"/>
              </a:rPr>
            </a:br>
            <a:r>
              <a:rPr lang="ar-DZ" sz="3200" b="1" dirty="0">
                <a:solidFill>
                  <a:schemeClr val="tx1"/>
                </a:solidFill>
                <a:latin typeface="Microsoft Uighur" panose="02000000000000000000" pitchFamily="2" charset="-78"/>
                <a:cs typeface="Microsoft Uighur" panose="02000000000000000000" pitchFamily="2" charset="-78"/>
              </a:rPr>
              <a:t/>
            </a:r>
            <a:br>
              <a:rPr lang="ar-DZ" sz="3200" b="1" dirty="0">
                <a:solidFill>
                  <a:schemeClr val="tx1"/>
                </a:solidFill>
                <a:latin typeface="Microsoft Uighur" panose="02000000000000000000" pitchFamily="2" charset="-78"/>
                <a:cs typeface="Microsoft Uighur" panose="02000000000000000000" pitchFamily="2" charset="-78"/>
              </a:rPr>
            </a:br>
            <a:r>
              <a:rPr lang="ar-DZ" sz="3200" b="1" dirty="0" smtClean="0">
                <a:solidFill>
                  <a:schemeClr val="tx1"/>
                </a:solidFill>
                <a:latin typeface="Microsoft Uighur" panose="02000000000000000000" pitchFamily="2" charset="-78"/>
                <a:cs typeface="Microsoft Uighur" panose="02000000000000000000" pitchFamily="2" charset="-78"/>
              </a:rPr>
              <a:t/>
            </a:r>
            <a:br>
              <a:rPr lang="ar-DZ" sz="3200" b="1" dirty="0" smtClean="0">
                <a:solidFill>
                  <a:schemeClr val="tx1"/>
                </a:solidFill>
                <a:latin typeface="Microsoft Uighur" panose="02000000000000000000" pitchFamily="2" charset="-78"/>
                <a:cs typeface="Microsoft Uighur" panose="02000000000000000000" pitchFamily="2" charset="-78"/>
              </a:rPr>
            </a:br>
            <a:r>
              <a:rPr lang="ar-DZ" sz="3200" b="1" dirty="0">
                <a:solidFill>
                  <a:schemeClr val="tx1"/>
                </a:solidFill>
                <a:latin typeface="Microsoft Uighur" panose="02000000000000000000" pitchFamily="2" charset="-78"/>
                <a:cs typeface="Microsoft Uighur" panose="02000000000000000000" pitchFamily="2" charset="-78"/>
              </a:rPr>
              <a:t/>
            </a:r>
            <a:br>
              <a:rPr lang="ar-DZ" sz="3200" b="1" dirty="0">
                <a:solidFill>
                  <a:schemeClr val="tx1"/>
                </a:solidFill>
                <a:latin typeface="Microsoft Uighur" panose="02000000000000000000" pitchFamily="2" charset="-78"/>
                <a:cs typeface="Microsoft Uighur" panose="02000000000000000000" pitchFamily="2" charset="-78"/>
              </a:rPr>
            </a:br>
            <a:r>
              <a:rPr lang="ar-DZ" sz="3200" b="1" dirty="0" smtClean="0">
                <a:solidFill>
                  <a:schemeClr val="tx1"/>
                </a:solidFill>
                <a:latin typeface="Microsoft Uighur" panose="02000000000000000000" pitchFamily="2" charset="-78"/>
                <a:cs typeface="Microsoft Uighur" panose="02000000000000000000" pitchFamily="2" charset="-78"/>
              </a:rPr>
              <a:t/>
            </a:r>
            <a:br>
              <a:rPr lang="ar-DZ" sz="3200" b="1" dirty="0" smtClean="0">
                <a:solidFill>
                  <a:schemeClr val="tx1"/>
                </a:solidFill>
                <a:latin typeface="Microsoft Uighur" panose="02000000000000000000" pitchFamily="2" charset="-78"/>
                <a:cs typeface="Microsoft Uighur" panose="02000000000000000000" pitchFamily="2" charset="-78"/>
              </a:rPr>
            </a:br>
            <a:r>
              <a:rPr lang="ar-DZ" sz="3200" b="1" dirty="0" smtClean="0">
                <a:solidFill>
                  <a:schemeClr val="tx1"/>
                </a:solidFill>
                <a:latin typeface="Microsoft Uighur" panose="02000000000000000000" pitchFamily="2" charset="-78"/>
                <a:cs typeface="Microsoft Uighur" panose="02000000000000000000" pitchFamily="2" charset="-78"/>
              </a:rPr>
              <a:t/>
            </a:r>
            <a:br>
              <a:rPr lang="ar-DZ" sz="3200" b="1" dirty="0" smtClean="0">
                <a:solidFill>
                  <a:schemeClr val="tx1"/>
                </a:solidFill>
                <a:latin typeface="Microsoft Uighur" panose="02000000000000000000" pitchFamily="2" charset="-78"/>
                <a:cs typeface="Microsoft Uighur" panose="02000000000000000000" pitchFamily="2" charset="-78"/>
              </a:rPr>
            </a:br>
            <a:endParaRPr lang="en-US" sz="3200" b="1" dirty="0">
              <a:solidFill>
                <a:schemeClr val="tx1"/>
              </a:solidFill>
              <a:latin typeface="Microsoft Uighur" panose="02000000000000000000" pitchFamily="2" charset="-78"/>
              <a:cs typeface="Microsoft Uighur" panose="02000000000000000000" pitchFamily="2" charset="-78"/>
            </a:endParaRPr>
          </a:p>
        </p:txBody>
      </p:sp>
      <p:sp>
        <p:nvSpPr>
          <p:cNvPr id="6" name="Rectangle à coins arrondis 5"/>
          <p:cNvSpPr/>
          <p:nvPr/>
        </p:nvSpPr>
        <p:spPr>
          <a:xfrm>
            <a:off x="1225425" y="2763557"/>
            <a:ext cx="9763432" cy="144534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8800" b="1" dirty="0" smtClean="0">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مـــــــــــــــــحيط المــــــــــــــــــــــــــــؤسسة</a:t>
            </a:r>
            <a:endParaRPr lang="en-US" sz="8800" b="1" dirty="0">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endParaRPr>
          </a:p>
        </p:txBody>
      </p:sp>
      <p:pic>
        <p:nvPicPr>
          <p:cNvPr id="9" name="Imag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66056" y="221225"/>
            <a:ext cx="1764152" cy="2377595"/>
          </a:xfrm>
          <a:prstGeom prst="rect">
            <a:avLst/>
          </a:prstGeom>
        </p:spPr>
      </p:pic>
      <p:graphicFrame>
        <p:nvGraphicFramePr>
          <p:cNvPr id="11" name="Tableau 10"/>
          <p:cNvGraphicFramePr>
            <a:graphicFrameLocks noGrp="1"/>
          </p:cNvGraphicFramePr>
          <p:nvPr>
            <p:extLst>
              <p:ext uri="{D42A27DB-BD31-4B8C-83A1-F6EECF244321}">
                <p14:modId xmlns:p14="http://schemas.microsoft.com/office/powerpoint/2010/main" xmlns="" val="3155701405"/>
              </p:ext>
            </p:extLst>
          </p:nvPr>
        </p:nvGraphicFramePr>
        <p:xfrm>
          <a:off x="1855536" y="4577068"/>
          <a:ext cx="8128000" cy="17983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1165686509"/>
                    </a:ext>
                  </a:extLst>
                </a:gridCol>
                <a:gridCol w="4064000">
                  <a:extLst>
                    <a:ext uri="{9D8B030D-6E8A-4147-A177-3AD203B41FA5}">
                      <a16:colId xmlns:a16="http://schemas.microsoft.com/office/drawing/2014/main" xmlns="" val="2571073298"/>
                    </a:ext>
                  </a:extLst>
                </a:gridCol>
              </a:tblGrid>
              <a:tr h="370840">
                <a:tc>
                  <a:txBody>
                    <a:bodyPr/>
                    <a:lstStyle/>
                    <a:p>
                      <a:pPr algn="ctr"/>
                      <a:r>
                        <a:rPr lang="ar-DZ" sz="3200" dirty="0" smtClean="0">
                          <a:latin typeface="Microsoft Uighur" panose="02000000000000000000" pitchFamily="2" charset="-78"/>
                          <a:cs typeface="Microsoft Uighur" panose="02000000000000000000" pitchFamily="2" charset="-78"/>
                        </a:rPr>
                        <a:t>تــــــــــــــحـــــت</a:t>
                      </a:r>
                      <a:r>
                        <a:rPr lang="ar-DZ" sz="3200" baseline="0" dirty="0" smtClean="0">
                          <a:latin typeface="Microsoft Uighur" panose="02000000000000000000" pitchFamily="2" charset="-78"/>
                          <a:cs typeface="Microsoft Uighur" panose="02000000000000000000" pitchFamily="2" charset="-78"/>
                        </a:rPr>
                        <a:t> إشـــــــــــــــــراف</a:t>
                      </a:r>
                      <a:endParaRPr lang="en-US" sz="3200" dirty="0">
                        <a:latin typeface="Microsoft Uighur" panose="02000000000000000000" pitchFamily="2" charset="-78"/>
                        <a:cs typeface="Microsoft Uighur" panose="02000000000000000000" pitchFamily="2" charset="-78"/>
                      </a:endParaRPr>
                    </a:p>
                  </a:txBody>
                  <a:tcPr/>
                </a:tc>
                <a:tc>
                  <a:txBody>
                    <a:bodyPr/>
                    <a:lstStyle/>
                    <a:p>
                      <a:pPr algn="ctr"/>
                      <a:r>
                        <a:rPr lang="ar-DZ" sz="3200" b="1" dirty="0" smtClean="0">
                          <a:latin typeface="Microsoft Uighur" panose="02000000000000000000" pitchFamily="2" charset="-78"/>
                          <a:cs typeface="Microsoft Uighur" panose="02000000000000000000" pitchFamily="2" charset="-78"/>
                        </a:rPr>
                        <a:t>إعداد</a:t>
                      </a:r>
                      <a:r>
                        <a:rPr lang="ar-DZ" sz="3200" b="1" baseline="0" dirty="0" smtClean="0">
                          <a:latin typeface="Microsoft Uighur" panose="02000000000000000000" pitchFamily="2" charset="-78"/>
                          <a:cs typeface="Microsoft Uighur" panose="02000000000000000000" pitchFamily="2" charset="-78"/>
                        </a:rPr>
                        <a:t> الطلبة</a:t>
                      </a:r>
                      <a:endParaRPr lang="en-US" sz="3200" b="1" dirty="0">
                        <a:latin typeface="Microsoft Uighur" panose="02000000000000000000" pitchFamily="2" charset="-78"/>
                        <a:cs typeface="Microsoft Uighur" panose="02000000000000000000" pitchFamily="2" charset="-78"/>
                      </a:endParaRPr>
                    </a:p>
                  </a:txBody>
                  <a:tcPr/>
                </a:tc>
                <a:extLst>
                  <a:ext uri="{0D108BD9-81ED-4DB2-BD59-A6C34878D82A}">
                    <a16:rowId xmlns:a16="http://schemas.microsoft.com/office/drawing/2014/main" xmlns="" val="3725093400"/>
                  </a:ext>
                </a:extLst>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ar-DZ" sz="3600" b="1" dirty="0" smtClean="0">
                          <a:latin typeface="Microsoft Uighur" panose="02000000000000000000" pitchFamily="2" charset="-78"/>
                          <a:cs typeface="Microsoft Uighur" panose="02000000000000000000" pitchFamily="2" charset="-78"/>
                        </a:rPr>
                        <a:t>أ بدراوي شهناز</a:t>
                      </a:r>
                      <a:endParaRPr lang="en-US" sz="3600" b="1" dirty="0">
                        <a:latin typeface="Microsoft Uighur" panose="02000000000000000000" pitchFamily="2" charset="-78"/>
                        <a:cs typeface="Microsoft Uighur" panose="02000000000000000000" pitchFamily="2" charset="-78"/>
                      </a:endParaRPr>
                    </a:p>
                  </a:txBody>
                  <a:tcPr/>
                </a:tc>
                <a:tc>
                  <a:txBody>
                    <a:bodyPr/>
                    <a:lstStyle/>
                    <a:p>
                      <a:pPr algn="ctr"/>
                      <a:r>
                        <a:rPr lang="ar-DZ" sz="3200" b="1" dirty="0" smtClean="0">
                          <a:latin typeface="Microsoft Uighur" panose="02000000000000000000" pitchFamily="2" charset="-78"/>
                          <a:cs typeface="Microsoft Uighur" panose="02000000000000000000" pitchFamily="2" charset="-78"/>
                        </a:rPr>
                        <a:t>بــــــولنوار</a:t>
                      </a:r>
                      <a:r>
                        <a:rPr lang="ar-DZ" sz="3200" b="1" baseline="0" dirty="0" smtClean="0">
                          <a:latin typeface="Microsoft Uighur" panose="02000000000000000000" pitchFamily="2" charset="-78"/>
                          <a:cs typeface="Microsoft Uighur" panose="02000000000000000000" pitchFamily="2" charset="-78"/>
                        </a:rPr>
                        <a:t> عبدالقادر </a:t>
                      </a:r>
                      <a:endParaRPr lang="en-US" sz="3200" b="1" dirty="0">
                        <a:latin typeface="Microsoft Uighur" panose="02000000000000000000" pitchFamily="2" charset="-78"/>
                        <a:cs typeface="Microsoft Uighur" panose="02000000000000000000" pitchFamily="2" charset="-78"/>
                      </a:endParaRPr>
                    </a:p>
                  </a:txBody>
                  <a:tcPr/>
                </a:tc>
                <a:extLst>
                  <a:ext uri="{0D108BD9-81ED-4DB2-BD59-A6C34878D82A}">
                    <a16:rowId xmlns:a16="http://schemas.microsoft.com/office/drawing/2014/main" xmlns="" val="2824568972"/>
                  </a:ext>
                </a:extLst>
              </a:tr>
              <a:tr h="370840">
                <a:tc>
                  <a:txBody>
                    <a:bodyPr/>
                    <a:lstStyle/>
                    <a:p>
                      <a:pPr algn="ctr"/>
                      <a:endParaRPr lang="en-US" sz="3200" b="1" dirty="0">
                        <a:latin typeface="Microsoft Uighur" panose="02000000000000000000" pitchFamily="2" charset="-78"/>
                        <a:cs typeface="Microsoft Uighur" panose="02000000000000000000" pitchFamily="2" charset="-78"/>
                      </a:endParaRPr>
                    </a:p>
                  </a:txBody>
                  <a:tcPr/>
                </a:tc>
                <a:tc>
                  <a:txBody>
                    <a:bodyPr/>
                    <a:lstStyle/>
                    <a:p>
                      <a:pPr algn="ctr"/>
                      <a:r>
                        <a:rPr lang="ar-DZ" sz="3200" b="1" dirty="0" smtClean="0">
                          <a:latin typeface="Microsoft Uighur" panose="02000000000000000000" pitchFamily="2" charset="-78"/>
                          <a:cs typeface="Microsoft Uighur" panose="02000000000000000000" pitchFamily="2" charset="-78"/>
                        </a:rPr>
                        <a:t>بوجمعة زكريا</a:t>
                      </a:r>
                      <a:endParaRPr lang="en-US" sz="3200" b="1" dirty="0">
                        <a:latin typeface="Microsoft Uighur" panose="02000000000000000000" pitchFamily="2" charset="-78"/>
                        <a:cs typeface="Microsoft Uighur" panose="02000000000000000000" pitchFamily="2" charset="-78"/>
                      </a:endParaRPr>
                    </a:p>
                  </a:txBody>
                  <a:tcPr/>
                </a:tc>
                <a:extLst>
                  <a:ext uri="{0D108BD9-81ED-4DB2-BD59-A6C34878D82A}">
                    <a16:rowId xmlns:a16="http://schemas.microsoft.com/office/drawing/2014/main" xmlns="" val="4002815337"/>
                  </a:ext>
                </a:extLst>
              </a:tr>
            </a:tbl>
          </a:graphicData>
        </a:graphic>
      </p:graphicFrame>
    </p:spTree>
    <p:extLst>
      <p:ext uri="{BB962C8B-B14F-4D97-AF65-F5344CB8AC3E}">
        <p14:creationId xmlns:p14="http://schemas.microsoft.com/office/powerpoint/2010/main" xmlns="" val="3706010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a:xfrm>
            <a:off x="1103312" y="2052918"/>
            <a:ext cx="8947522" cy="4598605"/>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rtl="1"/>
            <a:r>
              <a:rPr lang="ar-DZ" sz="4000" b="1" u="sng" dirty="0">
                <a:solidFill>
                  <a:srgbClr val="FF0000"/>
                </a:solidFill>
                <a:latin typeface="Microsoft Uighur" panose="02000000000000000000" pitchFamily="2" charset="-78"/>
                <a:cs typeface="Microsoft Uighur" panose="02000000000000000000" pitchFamily="2" charset="-78"/>
              </a:rPr>
              <a:t>تنوع </a:t>
            </a:r>
            <a:r>
              <a:rPr lang="ar-DZ" sz="4000" b="1" u="sng" dirty="0" smtClean="0">
                <a:solidFill>
                  <a:srgbClr val="FF0000"/>
                </a:solidFill>
                <a:latin typeface="Microsoft Uighur" panose="02000000000000000000" pitchFamily="2" charset="-78"/>
                <a:cs typeface="Microsoft Uighur" panose="02000000000000000000" pitchFamily="2" charset="-78"/>
              </a:rPr>
              <a:t>الأسواق: </a:t>
            </a:r>
            <a:r>
              <a:rPr lang="ar-DZ" sz="4000" dirty="0">
                <a:solidFill>
                  <a:srgbClr val="000000"/>
                </a:solidFill>
                <a:latin typeface="Microsoft Uighur" panose="02000000000000000000" pitchFamily="2" charset="-78"/>
                <a:cs typeface="Microsoft Uighur" panose="02000000000000000000" pitchFamily="2" charset="-78"/>
              </a:rPr>
              <a:t>تستطيع المؤسسة الحصول على أسواق جد </a:t>
            </a:r>
            <a:r>
              <a:rPr lang="ar-DZ" sz="4000" dirty="0" smtClean="0">
                <a:solidFill>
                  <a:srgbClr val="000000"/>
                </a:solidFill>
                <a:latin typeface="Microsoft Uighur" panose="02000000000000000000" pitchFamily="2" charset="-78"/>
                <a:cs typeface="Microsoft Uighur" panose="02000000000000000000" pitchFamily="2" charset="-78"/>
              </a:rPr>
              <a:t>متكاملة </a:t>
            </a:r>
            <a:r>
              <a:rPr lang="ar-DZ" sz="4000" dirty="0">
                <a:solidFill>
                  <a:srgbClr val="000000"/>
                </a:solidFill>
                <a:latin typeface="Microsoft Uighur" panose="02000000000000000000" pitchFamily="2" charset="-78"/>
                <a:cs typeface="Microsoft Uighur" panose="02000000000000000000" pitchFamily="2" charset="-78"/>
              </a:rPr>
              <a:t>كما قد تكون</a:t>
            </a:r>
            <a:r>
              <a:rPr lang="ar-DZ" sz="4000" dirty="0">
                <a:solidFill>
                  <a:srgbClr val="030300"/>
                </a:solidFill>
                <a:latin typeface="Microsoft Uighur" panose="02000000000000000000" pitchFamily="2" charset="-78"/>
                <a:cs typeface="Microsoft Uighur" panose="02000000000000000000" pitchFamily="2" charset="-78"/>
              </a:rPr>
              <a:t> </a:t>
            </a:r>
            <a:r>
              <a:rPr lang="ar-DZ" sz="4000" dirty="0" smtClean="0">
                <a:solidFill>
                  <a:srgbClr val="030300"/>
                </a:solidFill>
                <a:latin typeface="Microsoft Uighur" panose="02000000000000000000" pitchFamily="2" charset="-78"/>
                <a:cs typeface="Microsoft Uighur" panose="02000000000000000000" pitchFamily="2" charset="-78"/>
              </a:rPr>
              <a:t>متنوعة</a:t>
            </a:r>
          </a:p>
          <a:p>
            <a:pPr algn="r" rtl="1"/>
            <a:r>
              <a:rPr lang="ar-DZ" sz="4000" b="1" u="sng" dirty="0" smtClean="0">
                <a:solidFill>
                  <a:srgbClr val="FF0000"/>
                </a:solidFill>
                <a:latin typeface="Microsoft Uighur" panose="02000000000000000000" pitchFamily="2" charset="-78"/>
                <a:cs typeface="Microsoft Uighur" panose="02000000000000000000" pitchFamily="2" charset="-78"/>
              </a:rPr>
              <a:t>العدائية: </a:t>
            </a:r>
            <a:r>
              <a:rPr lang="ar-DZ" sz="4000" dirty="0">
                <a:solidFill>
                  <a:srgbClr val="070700"/>
                </a:solidFill>
                <a:latin typeface="Microsoft Uighur" panose="02000000000000000000" pitchFamily="2" charset="-78"/>
                <a:cs typeface="Microsoft Uighur" panose="02000000000000000000" pitchFamily="2" charset="-78"/>
              </a:rPr>
              <a:t>حضور المنافسين العدائيين الهجوميين يسمح بأن يكون محيط المؤسسة </a:t>
            </a:r>
            <a:r>
              <a:rPr lang="ar-DZ" sz="4000" dirty="0">
                <a:solidFill>
                  <a:srgbClr val="131300"/>
                </a:solidFill>
                <a:latin typeface="Microsoft Uighur" panose="02000000000000000000" pitchFamily="2" charset="-78"/>
                <a:cs typeface="Microsoft Uighur" panose="02000000000000000000" pitchFamily="2" charset="-78"/>
              </a:rPr>
              <a:t>عدائي جد</a:t>
            </a:r>
          </a:p>
          <a:p>
            <a:pPr algn="r" rtl="1"/>
            <a:r>
              <a:rPr lang="ar-DZ" sz="4000" b="1" u="sng" dirty="0">
                <a:solidFill>
                  <a:srgbClr val="FF0000"/>
                </a:solidFill>
                <a:latin typeface="Microsoft Uighur" panose="02000000000000000000" pitchFamily="2" charset="-78"/>
                <a:cs typeface="Microsoft Uighur" panose="02000000000000000000" pitchFamily="2" charset="-78"/>
              </a:rPr>
              <a:t>الجودة </a:t>
            </a:r>
            <a:r>
              <a:rPr lang="ar-DZ" sz="4000" b="1" u="sng" dirty="0" smtClean="0">
                <a:solidFill>
                  <a:srgbClr val="FF0000"/>
                </a:solidFill>
                <a:latin typeface="Microsoft Uighur" panose="02000000000000000000" pitchFamily="2" charset="-78"/>
                <a:cs typeface="Microsoft Uighur" panose="02000000000000000000" pitchFamily="2" charset="-78"/>
              </a:rPr>
              <a:t>: </a:t>
            </a:r>
            <a:r>
              <a:rPr lang="ar-DZ" sz="4000" dirty="0" smtClean="0">
                <a:solidFill>
                  <a:srgbClr val="333300"/>
                </a:solidFill>
                <a:latin typeface="Microsoft Uighur" panose="02000000000000000000" pitchFamily="2" charset="-78"/>
                <a:cs typeface="Microsoft Uighur" panose="02000000000000000000" pitchFamily="2" charset="-78"/>
              </a:rPr>
              <a:t>محيط </a:t>
            </a:r>
            <a:r>
              <a:rPr lang="ar-DZ" sz="4000" dirty="0">
                <a:solidFill>
                  <a:srgbClr val="333300"/>
                </a:solidFill>
                <a:latin typeface="Microsoft Uighur" panose="02000000000000000000" pitchFamily="2" charset="-78"/>
                <a:cs typeface="Microsoft Uighur" panose="02000000000000000000" pitchFamily="2" charset="-78"/>
              </a:rPr>
              <a:t>المؤسسة قد يكون غني ويستطيع تزويد المؤسسة بكل الموارد الضرورية التي تحتاجها لإنجاز نشاطاتها الموردون، اليد العاملة المؤهلة</a:t>
            </a:r>
            <a:endParaRPr lang="ar-DZ" sz="4000" dirty="0">
              <a:latin typeface="Microsoft Uighur" panose="02000000000000000000" pitchFamily="2" charset="-78"/>
              <a:cs typeface="Microsoft Uighur" panose="02000000000000000000" pitchFamily="2" charset="-78"/>
            </a:endParaRPr>
          </a:p>
          <a:p>
            <a:pPr algn="r" rtl="1"/>
            <a:endParaRPr lang="ar-DZ" dirty="0">
              <a:solidFill>
                <a:srgbClr val="030300"/>
              </a:solidFill>
              <a:latin typeface="Microsoft Uighur" panose="02000000000000000000" pitchFamily="2" charset="-78"/>
              <a:cs typeface="Microsoft Uighur" panose="02000000000000000000" pitchFamily="2" charset="-78"/>
            </a:endParaRPr>
          </a:p>
          <a:p>
            <a:pPr marL="0" indent="0" algn="r" rtl="1">
              <a:buNone/>
            </a:pPr>
            <a:endParaRPr lang="ar-DZ" dirty="0">
              <a:solidFill>
                <a:srgbClr val="030300"/>
              </a:solidFill>
              <a:latin typeface="Microsoft Uighur" panose="02000000000000000000" pitchFamily="2" charset="-78"/>
              <a:cs typeface="Microsoft Uighur" panose="02000000000000000000" pitchFamily="2" charset="-78"/>
            </a:endParaRPr>
          </a:p>
          <a:p>
            <a:pPr algn="r" rtl="1">
              <a:spcBef>
                <a:spcPts val="0"/>
              </a:spcBef>
              <a:spcAft>
                <a:spcPts val="500"/>
              </a:spcAft>
            </a:pPr>
            <a:endParaRPr lang="ar-DZ" dirty="0">
              <a:solidFill>
                <a:srgbClr val="131300"/>
              </a:solidFill>
              <a:latin typeface="Microsoft Uighur" panose="02000000000000000000" pitchFamily="2" charset="-78"/>
              <a:cs typeface="Microsoft Uighur" panose="02000000000000000000" pitchFamily="2" charset="-78"/>
            </a:endParaRPr>
          </a:p>
          <a:p>
            <a:pPr algn="r" rtl="1">
              <a:spcBef>
                <a:spcPts val="0"/>
              </a:spcBef>
              <a:spcAft>
                <a:spcPts val="500"/>
              </a:spcAft>
            </a:pPr>
            <a:endParaRPr lang="ar-DZ" dirty="0" smtClean="0">
              <a:solidFill>
                <a:srgbClr val="131300"/>
              </a:solidFill>
              <a:latin typeface="Microsoft Uighur" panose="02000000000000000000" pitchFamily="2" charset="-78"/>
              <a:cs typeface="Microsoft Uighur" panose="02000000000000000000" pitchFamily="2" charset="-78"/>
            </a:endParaRPr>
          </a:p>
          <a:p>
            <a:pPr algn="r" rtl="1">
              <a:spcBef>
                <a:spcPts val="0"/>
              </a:spcBef>
              <a:spcAft>
                <a:spcPts val="500"/>
              </a:spcAft>
            </a:pPr>
            <a:endParaRPr lang="ar-DZ" dirty="0">
              <a:solidFill>
                <a:srgbClr val="131300"/>
              </a:solidFill>
              <a:latin typeface="Times New Roman" panose="02020603050405020304" pitchFamily="18" charset="0"/>
            </a:endParaRPr>
          </a:p>
          <a:p>
            <a:pPr algn="r" rtl="1"/>
            <a:endParaRPr lang="ar-DZ" dirty="0" smtClean="0">
              <a:solidFill>
                <a:srgbClr val="030300"/>
              </a:solidFill>
              <a:latin typeface="Times New Roman" panose="02020603050405020304" pitchFamily="18" charset="0"/>
            </a:endParaRPr>
          </a:p>
          <a:p>
            <a:pPr algn="r" rtl="1"/>
            <a:endParaRPr lang="ar-DZ" dirty="0">
              <a:solidFill>
                <a:srgbClr val="030300"/>
              </a:solidFill>
              <a:latin typeface="Times New Roman" panose="02020603050405020304" pitchFamily="18" charset="0"/>
            </a:endParaRPr>
          </a:p>
          <a:p>
            <a:pPr algn="r" rtl="1"/>
            <a:endParaRPr lang="ar-DZ" dirty="0" smtClean="0">
              <a:solidFill>
                <a:srgbClr val="030300"/>
              </a:solidFill>
              <a:latin typeface="Times New Roman" panose="02020603050405020304" pitchFamily="18" charset="0"/>
            </a:endParaRPr>
          </a:p>
          <a:p>
            <a:pPr algn="r" rtl="1"/>
            <a:endParaRPr lang="ar-DZ" dirty="0">
              <a:solidFill>
                <a:srgbClr val="030300"/>
              </a:solidFill>
              <a:latin typeface="Times New Roman" panose="02020603050405020304" pitchFamily="18" charset="0"/>
            </a:endParaRPr>
          </a:p>
          <a:p>
            <a:pPr algn="r" rtl="1"/>
            <a:endParaRPr lang="ar-DZ" dirty="0">
              <a:solidFill>
                <a:srgbClr val="030300"/>
              </a:solidFill>
              <a:latin typeface="Times New Roman" panose="02020603050405020304" pitchFamily="18" charset="0"/>
            </a:endParaRPr>
          </a:p>
          <a:p>
            <a:pPr algn="r" rtl="1"/>
            <a:endParaRPr lang="en-US" dirty="0"/>
          </a:p>
        </p:txBody>
      </p:sp>
    </p:spTree>
    <p:extLst>
      <p:ext uri="{BB962C8B-B14F-4D97-AF65-F5344CB8AC3E}">
        <p14:creationId xmlns:p14="http://schemas.microsoft.com/office/powerpoint/2010/main" xmlns="" val="340979685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1643774221"/>
              </p:ext>
            </p:extLst>
          </p:nvPr>
        </p:nvGraphicFramePr>
        <p:xfrm>
          <a:off x="530942" y="1005783"/>
          <a:ext cx="10471355" cy="4805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72658730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rtl="1"/>
            <a:r>
              <a:rPr lang="ar-DZ" sz="6600" b="1" u="sng" dirty="0">
                <a:solidFill>
                  <a:srgbClr val="FFFF00"/>
                </a:solidFill>
                <a:latin typeface="Microsoft Uighur" panose="02000000000000000000" pitchFamily="2" charset="-78"/>
                <a:cs typeface="Microsoft Uighur" panose="02000000000000000000" pitchFamily="2" charset="-78"/>
              </a:rPr>
              <a:t>المطلب الثالث </a:t>
            </a:r>
            <a:r>
              <a:rPr lang="ar-DZ" sz="6600" b="1" u="sng" dirty="0" smtClean="0">
                <a:solidFill>
                  <a:srgbClr val="FFFF00"/>
                </a:solidFill>
                <a:latin typeface="Microsoft Uighur" panose="02000000000000000000" pitchFamily="2" charset="-78"/>
                <a:cs typeface="Microsoft Uighur" panose="02000000000000000000" pitchFamily="2" charset="-78"/>
              </a:rPr>
              <a:t>:</a:t>
            </a:r>
            <a:r>
              <a:rPr lang="ar-DZ" sz="6000" dirty="0">
                <a:solidFill>
                  <a:schemeClr val="bg1"/>
                </a:solidFill>
                <a:latin typeface="Microsoft Uighur" panose="02000000000000000000" pitchFamily="2" charset="-78"/>
                <a:cs typeface="Microsoft Uighur" panose="02000000000000000000" pitchFamily="2" charset="-78"/>
              </a:rPr>
              <a:t>مكونات محيط المؤسسة</a:t>
            </a:r>
            <a:r>
              <a:rPr lang="en-US" sz="6000" dirty="0">
                <a:solidFill>
                  <a:schemeClr val="bg1"/>
                </a:solidFill>
                <a:latin typeface="Microsoft Uighur" panose="02000000000000000000" pitchFamily="2" charset="-78"/>
                <a:cs typeface="Microsoft Uighur" panose="02000000000000000000" pitchFamily="2" charset="-78"/>
              </a:rPr>
              <a:t/>
            </a:r>
            <a:br>
              <a:rPr lang="en-US" sz="6000" dirty="0">
                <a:solidFill>
                  <a:schemeClr val="bg1"/>
                </a:solidFill>
                <a:latin typeface="Microsoft Uighur" panose="02000000000000000000" pitchFamily="2" charset="-78"/>
                <a:cs typeface="Microsoft Uighur" panose="02000000000000000000" pitchFamily="2" charset="-78"/>
              </a:rPr>
            </a:br>
            <a:r>
              <a:rPr lang="ar-DZ" sz="4400" b="1" u="sng" dirty="0" smtClean="0">
                <a:solidFill>
                  <a:srgbClr val="FF0000"/>
                </a:solidFill>
              </a:rPr>
              <a:t> </a:t>
            </a:r>
            <a:r>
              <a:rPr lang="fr-FR" dirty="0"/>
              <a:t/>
            </a:r>
            <a:br>
              <a:rPr lang="fr-FR" dirty="0"/>
            </a:br>
            <a:endParaRPr lang="en-US" dirty="0"/>
          </a:p>
        </p:txBody>
      </p:sp>
      <p:sp>
        <p:nvSpPr>
          <p:cNvPr id="3" name="Espace réservé du contenu 2"/>
          <p:cNvSpPr>
            <a:spLocks noGrp="1"/>
          </p:cNvSpPr>
          <p:nvPr>
            <p:ph idx="1"/>
          </p:nvPr>
        </p:nvSpPr>
        <p:spPr>
          <a:xfrm>
            <a:off x="1103312" y="2052918"/>
            <a:ext cx="8946541" cy="4805082"/>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pPr algn="r" rtl="1">
              <a:spcBef>
                <a:spcPts val="0"/>
              </a:spcBef>
              <a:spcAft>
                <a:spcPts val="500"/>
              </a:spcAft>
            </a:pPr>
            <a:r>
              <a:rPr lang="ar-DZ" sz="13500" dirty="0">
                <a:solidFill>
                  <a:srgbClr val="070700"/>
                </a:solidFill>
                <a:latin typeface="Microsoft Uighur" panose="02000000000000000000" pitchFamily="2" charset="-78"/>
                <a:cs typeface="Microsoft Uighur" panose="02000000000000000000" pitchFamily="2" charset="-78"/>
              </a:rPr>
              <a:t>يتكون </a:t>
            </a:r>
            <a:r>
              <a:rPr lang="ar-DZ" sz="13500" dirty="0" smtClean="0">
                <a:solidFill>
                  <a:srgbClr val="070700"/>
                </a:solidFill>
                <a:latin typeface="Microsoft Uighur" panose="02000000000000000000" pitchFamily="2" charset="-78"/>
                <a:cs typeface="Microsoft Uighur" panose="02000000000000000000" pitchFamily="2" charset="-78"/>
              </a:rPr>
              <a:t>محيط المؤسسة من مجموعة من العناصر تتمثل في</a:t>
            </a:r>
            <a:r>
              <a:rPr lang="fr-FR" sz="13500" dirty="0" smtClean="0">
                <a:solidFill>
                  <a:srgbClr val="070700"/>
                </a:solidFill>
                <a:latin typeface="Microsoft Uighur" panose="02000000000000000000" pitchFamily="2" charset="-78"/>
                <a:cs typeface="Microsoft Uighur" panose="02000000000000000000" pitchFamily="2" charset="-78"/>
              </a:rPr>
              <a:t>:</a:t>
            </a:r>
          </a:p>
          <a:p>
            <a:pPr algn="r" rtl="1">
              <a:spcBef>
                <a:spcPts val="0"/>
              </a:spcBef>
              <a:spcAft>
                <a:spcPts val="500"/>
              </a:spcAft>
            </a:pPr>
            <a:endParaRPr lang="fr-FR" sz="7000" dirty="0">
              <a:solidFill>
                <a:srgbClr val="070700"/>
              </a:solidFill>
              <a:latin typeface="Microsoft Uighur" panose="02000000000000000000" pitchFamily="2" charset="-78"/>
              <a:cs typeface="Microsoft Uighur" panose="02000000000000000000" pitchFamily="2" charset="-78"/>
            </a:endParaRPr>
          </a:p>
          <a:p>
            <a:pPr algn="r" rtl="1">
              <a:spcBef>
                <a:spcPts val="0"/>
              </a:spcBef>
              <a:spcAft>
                <a:spcPts val="500"/>
              </a:spcAft>
            </a:pPr>
            <a:r>
              <a:rPr lang="ar-DZ" sz="17600" b="1" u="sng" dirty="0" smtClean="0">
                <a:solidFill>
                  <a:srgbClr val="FF0000"/>
                </a:solidFill>
                <a:latin typeface="Microsoft Uighur" panose="02000000000000000000" pitchFamily="2" charset="-78"/>
                <a:cs typeface="Microsoft Uighur" panose="02000000000000000000" pitchFamily="2" charset="-78"/>
              </a:rPr>
              <a:t>المحيط المباشر</a:t>
            </a:r>
            <a:r>
              <a:rPr lang="fr-FR" sz="17600" b="1" dirty="0" smtClean="0">
                <a:solidFill>
                  <a:srgbClr val="000000"/>
                </a:solidFill>
                <a:latin typeface="Microsoft Uighur" panose="02000000000000000000" pitchFamily="2" charset="-78"/>
                <a:cs typeface="Microsoft Uighur" panose="02000000000000000000" pitchFamily="2" charset="-78"/>
              </a:rPr>
              <a:t>:</a:t>
            </a:r>
            <a:r>
              <a:rPr lang="ar-DZ" sz="17600" dirty="0" smtClean="0">
                <a:solidFill>
                  <a:srgbClr val="000000"/>
                </a:solidFill>
                <a:latin typeface="Microsoft Uighur" panose="02000000000000000000" pitchFamily="2" charset="-78"/>
                <a:cs typeface="Microsoft Uighur" panose="02000000000000000000" pitchFamily="2" charset="-78"/>
              </a:rPr>
              <a:t>ويسمى أيضا </a:t>
            </a:r>
            <a:r>
              <a:rPr lang="ar-DZ" sz="17600" u="sng" dirty="0" smtClean="0">
                <a:solidFill>
                  <a:srgbClr val="000000"/>
                </a:solidFill>
                <a:latin typeface="Microsoft Uighur" panose="02000000000000000000" pitchFamily="2" charset="-78"/>
                <a:cs typeface="Microsoft Uighur" panose="02000000000000000000" pitchFamily="2" charset="-78"/>
              </a:rPr>
              <a:t>بالمحيط الخاص البيئة الخارجية الخاصة أو المباشرة أو البيئة التنافسية </a:t>
            </a:r>
            <a:r>
              <a:rPr lang="ar-DZ" sz="17600" dirty="0" smtClean="0">
                <a:solidFill>
                  <a:srgbClr val="000000"/>
                </a:solidFill>
                <a:latin typeface="Microsoft Uighur" panose="02000000000000000000" pitchFamily="2" charset="-78"/>
                <a:cs typeface="Microsoft Uighur" panose="02000000000000000000" pitchFamily="2" charset="-78"/>
              </a:rPr>
              <a:t>وهو يتكون من عوامل ذات تأثير مباشر على أداء المؤسسة مثل الموردون و العملاء والموزعون  و</a:t>
            </a:r>
            <a:r>
              <a:rPr lang="fr-FR" sz="17600" dirty="0" smtClean="0">
                <a:solidFill>
                  <a:srgbClr val="000000"/>
                </a:solidFill>
                <a:latin typeface="Microsoft Uighur" panose="02000000000000000000" pitchFamily="2" charset="-78"/>
                <a:cs typeface="Microsoft Uighur" panose="02000000000000000000" pitchFamily="2" charset="-78"/>
              </a:rPr>
              <a:t> </a:t>
            </a:r>
            <a:r>
              <a:rPr lang="ar-DZ" sz="17600" dirty="0" smtClean="0">
                <a:solidFill>
                  <a:srgbClr val="000000"/>
                </a:solidFill>
                <a:latin typeface="Microsoft Uighur" panose="02000000000000000000" pitchFamily="2" charset="-78"/>
                <a:cs typeface="Microsoft Uighur" panose="02000000000000000000" pitchFamily="2" charset="-78"/>
              </a:rPr>
              <a:t>الوكالات أو المنظمات الحكومية ذات العلاقة والمنافسون الذين يجب أن تتفاعل معهم</a:t>
            </a:r>
            <a:r>
              <a:rPr lang="fr-FR" sz="17600" dirty="0" smtClean="0">
                <a:solidFill>
                  <a:srgbClr val="000000"/>
                </a:solidFill>
                <a:latin typeface="Microsoft Uighur" panose="02000000000000000000" pitchFamily="2" charset="-78"/>
                <a:cs typeface="Microsoft Uighur" panose="02000000000000000000" pitchFamily="2" charset="-78"/>
              </a:rPr>
              <a:t> </a:t>
            </a:r>
            <a:r>
              <a:rPr lang="ar-DZ" sz="17600" dirty="0" smtClean="0">
                <a:solidFill>
                  <a:srgbClr val="000000"/>
                </a:solidFill>
                <a:latin typeface="Microsoft Uighur" panose="02000000000000000000" pitchFamily="2" charset="-78"/>
                <a:cs typeface="Microsoft Uighur" panose="02000000000000000000" pitchFamily="2" charset="-78"/>
              </a:rPr>
              <a:t>المؤسسة</a:t>
            </a:r>
            <a:r>
              <a:rPr lang="fr-FR" sz="17600" dirty="0" smtClean="0">
                <a:solidFill>
                  <a:srgbClr val="000000"/>
                </a:solidFill>
                <a:latin typeface="Microsoft Uighur" panose="02000000000000000000" pitchFamily="2" charset="-78"/>
                <a:cs typeface="Microsoft Uighur" panose="02000000000000000000" pitchFamily="2" charset="-78"/>
              </a:rPr>
              <a:t>    </a:t>
            </a:r>
            <a:endParaRPr lang="ar-DZ" sz="17600" dirty="0" smtClean="0">
              <a:latin typeface="Microsoft Uighur" panose="02000000000000000000" pitchFamily="2" charset="-78"/>
              <a:cs typeface="Microsoft Uighur" panose="02000000000000000000" pitchFamily="2" charset="-78"/>
            </a:endParaRPr>
          </a:p>
          <a:p>
            <a:pPr algn="r" rtl="1">
              <a:spcBef>
                <a:spcPts val="0"/>
              </a:spcBef>
              <a:spcAft>
                <a:spcPts val="500"/>
              </a:spcAft>
            </a:pPr>
            <a:endParaRPr lang="fr-FR" sz="7000" dirty="0" smtClean="0">
              <a:solidFill>
                <a:srgbClr val="070700"/>
              </a:solidFill>
              <a:latin typeface="Microsoft Uighur" panose="02000000000000000000" pitchFamily="2" charset="-78"/>
              <a:cs typeface="Microsoft Uighur" panose="02000000000000000000" pitchFamily="2" charset="-78"/>
            </a:endParaRPr>
          </a:p>
          <a:p>
            <a:pPr algn="r" rtl="1">
              <a:spcBef>
                <a:spcPts val="0"/>
              </a:spcBef>
              <a:spcAft>
                <a:spcPts val="500"/>
              </a:spcAft>
            </a:pPr>
            <a:endParaRPr lang="ar-DZ" sz="4400" dirty="0" smtClean="0"/>
          </a:p>
          <a:p>
            <a:pPr algn="r" rtl="1">
              <a:spcBef>
                <a:spcPts val="0"/>
              </a:spcBef>
              <a:spcAft>
                <a:spcPts val="500"/>
              </a:spcAft>
            </a:pPr>
            <a:endParaRPr lang="ar-DZ" sz="4400" dirty="0"/>
          </a:p>
          <a:p>
            <a:r>
              <a:rPr lang="ar-DZ" sz="4400" dirty="0"/>
              <a:t/>
            </a:r>
            <a:br>
              <a:rPr lang="ar-DZ" sz="4400" dirty="0"/>
            </a:br>
            <a:endParaRPr lang="ar-DZ" sz="4400" dirty="0" smtClean="0">
              <a:latin typeface="Microsoft Uighur" panose="02000000000000000000" pitchFamily="2" charset="-78"/>
              <a:cs typeface="Microsoft Uighur" panose="02000000000000000000" pitchFamily="2" charset="-78"/>
            </a:endParaRPr>
          </a:p>
          <a:p>
            <a:r>
              <a:rPr lang="ar-DZ" dirty="0"/>
              <a:t/>
            </a:r>
            <a:br>
              <a:rPr lang="ar-DZ" dirty="0"/>
            </a:br>
            <a:endParaRPr lang="en-US" dirty="0"/>
          </a:p>
        </p:txBody>
      </p:sp>
    </p:spTree>
    <p:extLst>
      <p:ext uri="{BB962C8B-B14F-4D97-AF65-F5344CB8AC3E}">
        <p14:creationId xmlns:p14="http://schemas.microsoft.com/office/powerpoint/2010/main" xmlns="" val="231135884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839677" y="-64126"/>
            <a:ext cx="9210176" cy="128252"/>
          </a:xfrm>
        </p:spPr>
        <p:txBody>
          <a:bodyPr/>
          <a:lstStyle/>
          <a:p>
            <a:endParaRPr lang="en-US"/>
          </a:p>
        </p:txBody>
      </p:sp>
      <p:sp>
        <p:nvSpPr>
          <p:cNvPr id="3" name="Espace réservé du contenu 2"/>
          <p:cNvSpPr>
            <a:spLocks noGrp="1"/>
          </p:cNvSpPr>
          <p:nvPr>
            <p:ph idx="1"/>
          </p:nvPr>
        </p:nvSpPr>
        <p:spPr>
          <a:xfrm>
            <a:off x="1103312" y="324466"/>
            <a:ext cx="8946541" cy="5923934"/>
          </a:xfrm>
        </p:spPr>
        <p:style>
          <a:lnRef idx="1">
            <a:schemeClr val="accent3"/>
          </a:lnRef>
          <a:fillRef idx="2">
            <a:schemeClr val="accent3"/>
          </a:fillRef>
          <a:effectRef idx="1">
            <a:schemeClr val="accent3"/>
          </a:effectRef>
          <a:fontRef idx="minor">
            <a:schemeClr val="dk1"/>
          </a:fontRef>
        </p:style>
        <p:txBody>
          <a:bodyPr>
            <a:normAutofit/>
          </a:bodyPr>
          <a:lstStyle/>
          <a:p>
            <a:pPr algn="r" rtl="1"/>
            <a:r>
              <a:rPr lang="ar-DZ" sz="5400" b="1" u="sng" dirty="0">
                <a:solidFill>
                  <a:srgbClr val="FF0000"/>
                </a:solidFill>
                <a:latin typeface="Microsoft Uighur" panose="02000000000000000000" pitchFamily="2" charset="-78"/>
                <a:cs typeface="Microsoft Uighur" panose="02000000000000000000" pitchFamily="2" charset="-78"/>
              </a:rPr>
              <a:t>المحيط الغير </a:t>
            </a:r>
            <a:r>
              <a:rPr lang="ar-DZ" sz="5400" b="1" u="sng" dirty="0" smtClean="0">
                <a:solidFill>
                  <a:srgbClr val="FF0000"/>
                </a:solidFill>
                <a:latin typeface="Microsoft Uighur" panose="02000000000000000000" pitchFamily="2" charset="-78"/>
                <a:cs typeface="Microsoft Uighur" panose="02000000000000000000" pitchFamily="2" charset="-78"/>
              </a:rPr>
              <a:t>مباشر :</a:t>
            </a:r>
            <a:r>
              <a:rPr lang="ar-DZ" sz="5400" dirty="0">
                <a:latin typeface="Microsoft Uighur" panose="02000000000000000000" pitchFamily="2" charset="-78"/>
                <a:cs typeface="Microsoft Uighur" panose="02000000000000000000" pitchFamily="2" charset="-78"/>
              </a:rPr>
              <a:t>ويسمى أيضا بالمحيط </a:t>
            </a:r>
            <a:r>
              <a:rPr lang="ar-DZ" sz="5400" dirty="0" smtClean="0">
                <a:latin typeface="Microsoft Uighur" panose="02000000000000000000" pitchFamily="2" charset="-78"/>
                <a:cs typeface="Microsoft Uighur" panose="02000000000000000000" pitchFamily="2" charset="-78"/>
              </a:rPr>
              <a:t>العام </a:t>
            </a:r>
            <a:r>
              <a:rPr lang="ar-DZ" sz="5400" dirty="0">
                <a:latin typeface="Microsoft Uighur" panose="02000000000000000000" pitchFamily="2" charset="-78"/>
                <a:cs typeface="Microsoft Uighur" panose="02000000000000000000" pitchFamily="2" charset="-78"/>
              </a:rPr>
              <a:t>البيئة الخارجية العامة أو الغير المباشرة وهو الإطار الجغرافي الذي تعمل فيه جميع المؤسسات بما فيها المؤسسة المعنية وبالتاني فإن تأثير هذا المحيط ينسحب على جميع هذه المؤسسات ومن بين عناصر هذا المحيط نجد ما </a:t>
            </a:r>
            <a:r>
              <a:rPr lang="ar-DZ" sz="5400" dirty="0" smtClean="0">
                <a:latin typeface="Microsoft Uighur" panose="02000000000000000000" pitchFamily="2" charset="-78"/>
                <a:cs typeface="Microsoft Uighur" panose="02000000000000000000" pitchFamily="2" charset="-78"/>
              </a:rPr>
              <a:t>يلي:</a:t>
            </a:r>
          </a:p>
          <a:p>
            <a:pPr algn="r" rtl="1">
              <a:buFont typeface="Wingdings" panose="05000000000000000000" pitchFamily="2" charset="2"/>
              <a:buChar char="v"/>
            </a:pPr>
            <a:endParaRPr lang="ar-DZ" sz="4000" dirty="0" smtClean="0">
              <a:latin typeface="Microsoft Uighur" panose="02000000000000000000" pitchFamily="2" charset="-78"/>
              <a:cs typeface="Microsoft Uighur" panose="02000000000000000000" pitchFamily="2" charset="-78"/>
            </a:endParaRPr>
          </a:p>
          <a:p>
            <a:pPr algn="r" rtl="1"/>
            <a:endParaRPr lang="en-US" sz="4000" dirty="0">
              <a:solidFill>
                <a:srgbClr val="FF0000"/>
              </a:solidFill>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18738180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4220" y="-1376082"/>
            <a:ext cx="9404723" cy="1400530"/>
          </a:xfrm>
        </p:spPr>
        <p:txBody>
          <a:bodyPr/>
          <a:lstStyle/>
          <a:p>
            <a:endParaRPr lang="en-US"/>
          </a:p>
        </p:txBody>
      </p:sp>
      <p:sp>
        <p:nvSpPr>
          <p:cNvPr id="3" name="Espace réservé du contenu 2"/>
          <p:cNvSpPr>
            <a:spLocks noGrp="1"/>
          </p:cNvSpPr>
          <p:nvPr>
            <p:ph idx="1"/>
          </p:nvPr>
        </p:nvSpPr>
        <p:spPr>
          <a:xfrm>
            <a:off x="1103312" y="176982"/>
            <a:ext cx="9175631" cy="6071418"/>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rtl="1"/>
            <a:r>
              <a:rPr lang="ar-DZ" sz="48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البيئة الاقتصادية </a:t>
            </a:r>
            <a:r>
              <a:rPr lang="ar-DZ" sz="4800" dirty="0">
                <a:latin typeface="Microsoft Uighur" panose="02000000000000000000" pitchFamily="2" charset="-78"/>
                <a:cs typeface="Microsoft Uighur" panose="02000000000000000000" pitchFamily="2" charset="-78"/>
              </a:rPr>
              <a:t>وتتمثل القوى الاقتصادية التي تؤثر في البيئة الكلية للمؤسسات في </a:t>
            </a:r>
            <a:r>
              <a:rPr lang="ar-DZ" sz="4800" dirty="0" smtClean="0">
                <a:latin typeface="Microsoft Uighur" panose="02000000000000000000" pitchFamily="2" charset="-78"/>
                <a:cs typeface="Microsoft Uighur" panose="02000000000000000000" pitchFamily="2" charset="-78"/>
              </a:rPr>
              <a:t>قيمة العملات </a:t>
            </a:r>
            <a:r>
              <a:rPr lang="ar-DZ" sz="4800" dirty="0">
                <a:latin typeface="Microsoft Uighur" panose="02000000000000000000" pitchFamily="2" charset="-78"/>
                <a:cs typeface="Microsoft Uighur" panose="02000000000000000000" pitchFamily="2" charset="-78"/>
              </a:rPr>
              <a:t>الأجنبية ومعدل التضخم والسياسات الاقتصادية و الضرائب والرسوم وميزان </a:t>
            </a:r>
            <a:r>
              <a:rPr lang="ar-DZ" sz="4800" dirty="0" smtClean="0">
                <a:latin typeface="Microsoft Uighur" panose="02000000000000000000" pitchFamily="2" charset="-78"/>
                <a:cs typeface="Microsoft Uighur" panose="02000000000000000000" pitchFamily="2" charset="-78"/>
              </a:rPr>
              <a:t>المدفوعات وغيرها </a:t>
            </a:r>
            <a:r>
              <a:rPr lang="ar-DZ" sz="4800" dirty="0">
                <a:latin typeface="Microsoft Uighur" panose="02000000000000000000" pitchFamily="2" charset="-78"/>
                <a:cs typeface="Microsoft Uighur" panose="02000000000000000000" pitchFamily="2" charset="-78"/>
              </a:rPr>
              <a:t>من أمثلة تأثير بعض هذه العوامل الاقتصادية على المؤسسات نجد مثلا في ظل الركود الاقتصادي ينخفض شراء العديد من المنتجات المعمرة إلى أدنى حد ممكن مما يترتب عليه انخفاض أرباح المؤسسات وانخفاض قدرتها على تشغيل الأفراد أما في مرحلة الرواج الاقتصادي فان المؤسسات الصناعية و التجارية توسع من برمجها الإنتاجية والتسويقية محاولة فتح أسواق جديد</a:t>
            </a:r>
          </a:p>
          <a:p>
            <a:r>
              <a:rPr lang="ar-DZ" sz="4000" dirty="0">
                <a:latin typeface="Microsoft Uighur" panose="02000000000000000000" pitchFamily="2" charset="-78"/>
                <a:cs typeface="Microsoft Uighur" panose="02000000000000000000" pitchFamily="2" charset="-78"/>
              </a:rPr>
              <a:t/>
            </a:r>
            <a:br>
              <a:rPr lang="ar-DZ" sz="4000" dirty="0">
                <a:latin typeface="Microsoft Uighur" panose="02000000000000000000" pitchFamily="2" charset="-78"/>
                <a:cs typeface="Microsoft Uighur" panose="02000000000000000000" pitchFamily="2" charset="-78"/>
              </a:rPr>
            </a:br>
            <a:endParaRPr lang="en-US" sz="4000" dirty="0">
              <a:latin typeface="Microsoft Uighur" panose="02000000000000000000" pitchFamily="2" charset="-78"/>
              <a:cs typeface="Microsoft Uighur" panose="02000000000000000000" pitchFamily="2" charset="-78"/>
            </a:endParaRPr>
          </a:p>
          <a:p>
            <a:pPr rtl="1"/>
            <a:endParaRPr lang="ar-DZ" dirty="0"/>
          </a:p>
        </p:txBody>
      </p:sp>
    </p:spTree>
    <p:extLst>
      <p:ext uri="{BB962C8B-B14F-4D97-AF65-F5344CB8AC3E}">
        <p14:creationId xmlns:p14="http://schemas.microsoft.com/office/powerpoint/2010/main" xmlns="" val="3039781336"/>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4220" y="-1400530"/>
            <a:ext cx="9404723" cy="1400530"/>
          </a:xfrm>
        </p:spPr>
        <p:txBody>
          <a:bodyPr/>
          <a:lstStyle/>
          <a:p>
            <a:endParaRPr lang="en-US" dirty="0"/>
          </a:p>
        </p:txBody>
      </p:sp>
      <p:sp>
        <p:nvSpPr>
          <p:cNvPr id="3" name="Espace réservé du contenu 2"/>
          <p:cNvSpPr>
            <a:spLocks noGrp="1"/>
          </p:cNvSpPr>
          <p:nvPr>
            <p:ph idx="1"/>
          </p:nvPr>
        </p:nvSpPr>
        <p:spPr>
          <a:xfrm>
            <a:off x="1103312" y="103240"/>
            <a:ext cx="9175631" cy="614516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rtl="1"/>
            <a:r>
              <a:rPr lang="ar-DZ" sz="4400" b="1" u="sng" dirty="0">
                <a:solidFill>
                  <a:srgbClr val="FF0000"/>
                </a:solidFill>
                <a:latin typeface="Microsoft Uighur" panose="02000000000000000000" pitchFamily="2" charset="-78"/>
                <a:cs typeface="Microsoft Uighur" panose="02000000000000000000" pitchFamily="2" charset="-78"/>
              </a:rPr>
              <a:t>البيئة التكنولوجية </a:t>
            </a:r>
            <a:r>
              <a:rPr lang="ar-DZ" sz="4400" dirty="0">
                <a:solidFill>
                  <a:schemeClr val="bg1">
                    <a:lumMod val="95000"/>
                    <a:lumOff val="5000"/>
                  </a:schemeClr>
                </a:solidFill>
                <a:latin typeface="Microsoft Uighur" panose="02000000000000000000" pitchFamily="2" charset="-78"/>
                <a:cs typeface="Microsoft Uighur" panose="02000000000000000000" pitchFamily="2" charset="-78"/>
              </a:rPr>
              <a:t>بفضل التطورات التكنولوجية تم تقديم العديد من المنتجات للمستهلكين من اجل إشباع حاجاتهم ورغباتهم فاغلب المؤسسات تنظر نظرة ايجابية إلى التكنولوجيا المتعلقة بخط </a:t>
            </a:r>
            <a:r>
              <a:rPr lang="ar-DZ" sz="4400" dirty="0" smtClean="0">
                <a:solidFill>
                  <a:schemeClr val="bg1">
                    <a:lumMod val="95000"/>
                    <a:lumOff val="5000"/>
                  </a:schemeClr>
                </a:solidFill>
                <a:latin typeface="Microsoft Uighur" panose="02000000000000000000" pitchFamily="2" charset="-78"/>
                <a:cs typeface="Microsoft Uighur" panose="02000000000000000000" pitchFamily="2" charset="-78"/>
              </a:rPr>
              <a:t>عملها </a:t>
            </a:r>
            <a:r>
              <a:rPr lang="ar-DZ" sz="4400" dirty="0">
                <a:solidFill>
                  <a:schemeClr val="bg1">
                    <a:lumMod val="95000"/>
                    <a:lumOff val="5000"/>
                  </a:schemeClr>
                </a:solidFill>
                <a:latin typeface="Microsoft Uighur" panose="02000000000000000000" pitchFamily="2" charset="-78"/>
                <a:cs typeface="Microsoft Uighur" panose="02000000000000000000" pitchFamily="2" charset="-78"/>
              </a:rPr>
              <a:t>وترى بان ذلك يؤدي إلى تطوير منتجاتها إن التغيرات التكنولوجيا لا تؤثر على كل المؤسسات بطريقة متساوية حيث هناك بعض المؤسسات تتأثر بقوة كالمؤسسات </a:t>
            </a:r>
            <a:r>
              <a:rPr lang="ar-DZ" sz="4400" dirty="0" smtClean="0">
                <a:solidFill>
                  <a:schemeClr val="bg1">
                    <a:lumMod val="95000"/>
                    <a:lumOff val="5000"/>
                  </a:schemeClr>
                </a:solidFill>
                <a:latin typeface="Microsoft Uighur" panose="02000000000000000000" pitchFamily="2" charset="-78"/>
                <a:cs typeface="Microsoft Uighur" panose="02000000000000000000" pitchFamily="2" charset="-78"/>
              </a:rPr>
              <a:t>التي </a:t>
            </a:r>
            <a:r>
              <a:rPr lang="ar-DZ" sz="4400" dirty="0">
                <a:solidFill>
                  <a:schemeClr val="bg1">
                    <a:lumMod val="95000"/>
                    <a:lumOff val="5000"/>
                  </a:schemeClr>
                </a:solidFill>
                <a:latin typeface="Microsoft Uighur" panose="02000000000000000000" pitchFamily="2" charset="-78"/>
                <a:cs typeface="Microsoft Uighur" panose="02000000000000000000" pitchFamily="2" charset="-78"/>
              </a:rPr>
              <a:t>تنشط في مجال الأسلحة والالكترونيات في حين نجد بعض المؤسسات أقل تأثرا كالتي </a:t>
            </a:r>
            <a:r>
              <a:rPr lang="ar-DZ" sz="4400" dirty="0" smtClean="0">
                <a:solidFill>
                  <a:schemeClr val="bg1">
                    <a:lumMod val="95000"/>
                    <a:lumOff val="5000"/>
                  </a:schemeClr>
                </a:solidFill>
                <a:latin typeface="Microsoft Uighur" panose="02000000000000000000" pitchFamily="2" charset="-78"/>
                <a:cs typeface="Microsoft Uighur" panose="02000000000000000000" pitchFamily="2" charset="-78"/>
              </a:rPr>
              <a:t>تنشيط في مجال الصناعات الغذائية والملابس وغيرها</a:t>
            </a:r>
            <a:endParaRPr lang="ar-DZ" sz="4400" dirty="0">
              <a:solidFill>
                <a:schemeClr val="bg1">
                  <a:lumMod val="95000"/>
                  <a:lumOff val="5000"/>
                </a:schemeClr>
              </a:solidFill>
              <a:latin typeface="Microsoft Uighur" panose="02000000000000000000" pitchFamily="2" charset="-78"/>
              <a:cs typeface="Microsoft Uighur" panose="02000000000000000000" pitchFamily="2" charset="-78"/>
            </a:endParaRPr>
          </a:p>
          <a:p>
            <a:pPr rtl="1"/>
            <a:endParaRPr lang="ar-DZ" dirty="0"/>
          </a:p>
          <a:p>
            <a:r>
              <a:rPr lang="ar-DZ" dirty="0"/>
              <a:t/>
            </a:r>
            <a:br>
              <a:rPr lang="ar-DZ" dirty="0"/>
            </a:br>
            <a:endParaRPr lang="en-US" dirty="0"/>
          </a:p>
        </p:txBody>
      </p:sp>
    </p:spTree>
    <p:extLst>
      <p:ext uri="{BB962C8B-B14F-4D97-AF65-F5344CB8AC3E}">
        <p14:creationId xmlns:p14="http://schemas.microsoft.com/office/powerpoint/2010/main" xmlns="" val="411805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4220" y="-1272844"/>
            <a:ext cx="9404723" cy="1400530"/>
          </a:xfrm>
        </p:spPr>
        <p:txBody>
          <a:bodyPr/>
          <a:lstStyle/>
          <a:p>
            <a:endParaRPr lang="en-US" dirty="0"/>
          </a:p>
        </p:txBody>
      </p:sp>
      <p:sp>
        <p:nvSpPr>
          <p:cNvPr id="3" name="Espace réservé du contenu 2"/>
          <p:cNvSpPr>
            <a:spLocks noGrp="1"/>
          </p:cNvSpPr>
          <p:nvPr>
            <p:ph idx="1"/>
          </p:nvPr>
        </p:nvSpPr>
        <p:spPr>
          <a:xfrm>
            <a:off x="1103312" y="235974"/>
            <a:ext cx="8946541" cy="6012425"/>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rtl="1"/>
            <a:r>
              <a:rPr lang="ar-DZ" sz="4800" b="1" dirty="0">
                <a:solidFill>
                  <a:srgbClr val="FF0000"/>
                </a:solidFill>
                <a:latin typeface="Microsoft Uighur" panose="02000000000000000000" pitchFamily="2" charset="-78"/>
                <a:cs typeface="Microsoft Uighur" panose="02000000000000000000" pitchFamily="2" charset="-78"/>
              </a:rPr>
              <a:t>البيئة </a:t>
            </a:r>
            <a:r>
              <a:rPr lang="ar-DZ" sz="4800" b="1" dirty="0" smtClean="0">
                <a:solidFill>
                  <a:srgbClr val="FF0000"/>
                </a:solidFill>
                <a:latin typeface="Microsoft Uighur" panose="02000000000000000000" pitchFamily="2" charset="-78"/>
                <a:cs typeface="Microsoft Uighur" panose="02000000000000000000" pitchFamily="2" charset="-78"/>
              </a:rPr>
              <a:t>الطبيعية: </a:t>
            </a:r>
            <a:r>
              <a:rPr lang="ar-DZ" sz="5200" dirty="0">
                <a:latin typeface="Microsoft Uighur" panose="02000000000000000000" pitchFamily="2" charset="-78"/>
                <a:cs typeface="Microsoft Uighur" panose="02000000000000000000" pitchFamily="2" charset="-78"/>
              </a:rPr>
              <a:t>يساعد تحليل البيئة الطبيعية على معرفة المتغيرات الخاصة بالأحوال الجوية وطبوغرافية الأرض حيث هناك بعض المدخلات التي تتأثر بدرجات الحرارة ونسب الرطوبة كما أن طبوغرافية الأرض تؤثر على اختيار مواقع المؤسسات فمثلا لا يمكن تسويق الملابس الصوفية في المناطق الصحراوية كما </a:t>
            </a:r>
            <a:r>
              <a:rPr lang="ar-DZ" sz="5200" dirty="0" smtClean="0">
                <a:latin typeface="Microsoft Uighur" panose="02000000000000000000" pitchFamily="2" charset="-78"/>
                <a:cs typeface="Microsoft Uighur" panose="02000000000000000000" pitchFamily="2" charset="-78"/>
              </a:rPr>
              <a:t>لا يمكن </a:t>
            </a:r>
            <a:r>
              <a:rPr lang="ar-DZ" sz="5200" dirty="0">
                <a:latin typeface="Microsoft Uighur" panose="02000000000000000000" pitchFamily="2" charset="-78"/>
                <a:cs typeface="Microsoft Uighur" panose="02000000000000000000" pitchFamily="2" charset="-78"/>
              </a:rPr>
              <a:t>تسويق السيارات بدون مكيف في المناطق العالية الرطوبة وغيرها</a:t>
            </a:r>
          </a:p>
          <a:p>
            <a:pPr rtl="1"/>
            <a:r>
              <a:rPr lang="ar-DZ" sz="5200" dirty="0">
                <a:latin typeface="Microsoft Uighur" panose="02000000000000000000" pitchFamily="2" charset="-78"/>
                <a:cs typeface="Microsoft Uighur" panose="02000000000000000000" pitchFamily="2" charset="-78"/>
              </a:rPr>
              <a:t/>
            </a:r>
            <a:br>
              <a:rPr lang="ar-DZ" sz="5200" dirty="0">
                <a:latin typeface="Microsoft Uighur" panose="02000000000000000000" pitchFamily="2" charset="-78"/>
                <a:cs typeface="Microsoft Uighur" panose="02000000000000000000" pitchFamily="2" charset="-78"/>
              </a:rPr>
            </a:br>
            <a:endParaRPr lang="en-US" sz="52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20314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anim calcmode="lin" valueType="num">
                                      <p:cBhvr>
                                        <p:cTn id="8" dur="2000" fill="hold"/>
                                        <p:tgtEl>
                                          <p:spTgt spid="3">
                                            <p:bg/>
                                          </p:spTgt>
                                        </p:tgtEl>
                                        <p:attrNameLst>
                                          <p:attrName>ppt_w</p:attrName>
                                        </p:attrNameLst>
                                      </p:cBhvr>
                                      <p:tavLst>
                                        <p:tav tm="0" fmla="#ppt_w*sin(2.5*pi*$)">
                                          <p:val>
                                            <p:fltVal val="0"/>
                                          </p:val>
                                        </p:tav>
                                        <p:tav tm="100000">
                                          <p:val>
                                            <p:fltVal val="1"/>
                                          </p:val>
                                        </p:tav>
                                      </p:tavLst>
                                    </p:anim>
                                    <p:anim calcmode="lin" valueType="num">
                                      <p:cBhvr>
                                        <p:cTn id="9" dur="2000" fill="hold"/>
                                        <p:tgtEl>
                                          <p:spTgt spid="3">
                                            <p:bg/>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9349" y="-240456"/>
            <a:ext cx="9404723" cy="373191"/>
          </a:xfrm>
        </p:spPr>
        <p:txBody>
          <a:bodyPr/>
          <a:lstStyle/>
          <a:p>
            <a:endParaRPr lang="en-US"/>
          </a:p>
        </p:txBody>
      </p:sp>
      <p:sp>
        <p:nvSpPr>
          <p:cNvPr id="3" name="Espace réservé du contenu 2"/>
          <p:cNvSpPr>
            <a:spLocks noGrp="1"/>
          </p:cNvSpPr>
          <p:nvPr>
            <p:ph idx="1"/>
          </p:nvPr>
        </p:nvSpPr>
        <p:spPr>
          <a:xfrm>
            <a:off x="1207531" y="427704"/>
            <a:ext cx="8946541" cy="5864942"/>
          </a:xfrm>
        </p:spPr>
        <p:style>
          <a:lnRef idx="1">
            <a:schemeClr val="accent3"/>
          </a:lnRef>
          <a:fillRef idx="2">
            <a:schemeClr val="accent3"/>
          </a:fillRef>
          <a:effectRef idx="1">
            <a:schemeClr val="accent3"/>
          </a:effectRef>
          <a:fontRef idx="minor">
            <a:schemeClr val="dk1"/>
          </a:fontRef>
        </p:style>
        <p:txBody>
          <a:bodyPr/>
          <a:lstStyle/>
          <a:p>
            <a:pPr algn="r" rtl="1"/>
            <a:r>
              <a:rPr lang="ar-DZ" sz="4400" b="1" u="sng" dirty="0">
                <a:solidFill>
                  <a:srgbClr val="FF0000"/>
                </a:solidFill>
                <a:latin typeface="Microsoft Uighur" panose="02000000000000000000" pitchFamily="2" charset="-78"/>
                <a:cs typeface="Microsoft Uighur" panose="02000000000000000000" pitchFamily="2" charset="-78"/>
              </a:rPr>
              <a:t>البيئة السياسية والقانونية </a:t>
            </a:r>
            <a:r>
              <a:rPr lang="ar-DZ" dirty="0"/>
              <a:t>:</a:t>
            </a:r>
            <a:r>
              <a:rPr lang="ar-DZ" sz="4000" dirty="0" smtClean="0">
                <a:latin typeface="Microsoft Uighur" panose="02000000000000000000" pitchFamily="2" charset="-78"/>
                <a:cs typeface="Microsoft Uighur" panose="02000000000000000000" pitchFamily="2" charset="-78"/>
              </a:rPr>
              <a:t>تعتبر </a:t>
            </a:r>
            <a:r>
              <a:rPr lang="ar-DZ" sz="4000" dirty="0">
                <a:latin typeface="Microsoft Uighur" panose="02000000000000000000" pitchFamily="2" charset="-78"/>
                <a:cs typeface="Microsoft Uighur" panose="02000000000000000000" pitchFamily="2" charset="-78"/>
              </a:rPr>
              <a:t>القوى السياسية هي القوى التي تحركها القرارات والقوانين السيادية والسياسات الحكومية مثل منح الحكومة معونات لصناعة ما أو إعفاءات ضريبية حتى تتمكن من المنافسة العالمية مما يعتبر تهديدا للمؤسسات الأجنبية التي تعمل في </a:t>
            </a:r>
            <a:r>
              <a:rPr lang="ar-DZ" sz="4000" dirty="0" err="1">
                <a:latin typeface="Microsoft Uighur" panose="02000000000000000000" pitchFamily="2" charset="-78"/>
                <a:cs typeface="Microsoft Uighur" panose="02000000000000000000" pitchFamily="2" charset="-78"/>
              </a:rPr>
              <a:t>ناعة</a:t>
            </a:r>
            <a:r>
              <a:rPr lang="ar-DZ" sz="4000" dirty="0">
                <a:latin typeface="Microsoft Uighur" panose="02000000000000000000" pitchFamily="2" charset="-78"/>
                <a:cs typeface="Microsoft Uighur" panose="02000000000000000000" pitchFamily="2" charset="-78"/>
              </a:rPr>
              <a:t> وفي نفس الوقت فرصة للمؤسسات الوطنية كما تعتبر قوانين حماية البيئة ومنع التلوث إحدى التهديدات للمؤسسات الصناعية التي عليها أن تراعي ذلك حيث تعتبر القوانين والقواعد التي تضعها الحكومات المختلفة مصدرا رئيسيا للفرص والتهديدات لجميع المؤسسات الاجتماعية والثقافية</a:t>
            </a:r>
            <a:endParaRPr lang="en-US" sz="40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29567636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nvPr>
        </p:nvGraphicFramePr>
        <p:xfrm>
          <a:off x="162232" y="162232"/>
          <a:ext cx="10205884" cy="6695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4279826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339214"/>
            <a:ext cx="8825658" cy="6002592"/>
          </a:xfrm>
        </p:spPr>
        <p:txBody>
          <a:bodyPr/>
          <a:lstStyle/>
          <a:p>
            <a:endParaRPr lang="en-US" dirty="0"/>
          </a:p>
        </p:txBody>
      </p:sp>
      <p:graphicFrame>
        <p:nvGraphicFramePr>
          <p:cNvPr id="4" name="Diagramme 3"/>
          <p:cNvGraphicFramePr/>
          <p:nvPr>
            <p:extLst>
              <p:ext uri="{D42A27DB-BD31-4B8C-83A1-F6EECF244321}">
                <p14:modId xmlns:p14="http://schemas.microsoft.com/office/powerpoint/2010/main" xmlns="" val="1727744664"/>
              </p:ext>
            </p:extLst>
          </p:nvPr>
        </p:nvGraphicFramePr>
        <p:xfrm>
          <a:off x="1154955" y="6858000"/>
          <a:ext cx="8825658" cy="63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à coins arrondis 5"/>
          <p:cNvSpPr/>
          <p:nvPr/>
        </p:nvSpPr>
        <p:spPr>
          <a:xfrm>
            <a:off x="6626606" y="339214"/>
            <a:ext cx="4258239" cy="600259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DZ" sz="3200" b="1" u="sng" dirty="0">
                <a:solidFill>
                  <a:srgbClr val="FF0000"/>
                </a:solidFill>
                <a:latin typeface="Microsoft Uighur" panose="02000000000000000000" pitchFamily="2" charset="-78"/>
                <a:cs typeface="Microsoft Uighur" panose="02000000000000000000" pitchFamily="2" charset="-78"/>
              </a:rPr>
              <a:t>أثر المحيط </a:t>
            </a:r>
            <a:r>
              <a:rPr lang="ar-DZ" sz="3200" b="1" u="sng" dirty="0" smtClean="0">
                <a:solidFill>
                  <a:srgbClr val="FF0000"/>
                </a:solidFill>
                <a:latin typeface="Microsoft Uighur" panose="02000000000000000000" pitchFamily="2" charset="-78"/>
                <a:cs typeface="Microsoft Uighur" panose="02000000000000000000" pitchFamily="2" charset="-78"/>
              </a:rPr>
              <a:t>القانوني: </a:t>
            </a:r>
            <a:r>
              <a:rPr lang="ar-DZ" sz="3200" dirty="0">
                <a:latin typeface="Microsoft Uighur" panose="02000000000000000000" pitchFamily="2" charset="-78"/>
                <a:cs typeface="Microsoft Uighur" panose="02000000000000000000" pitchFamily="2" charset="-78"/>
              </a:rPr>
              <a:t>يجب على المؤسسة أن تكون على دراية بمختلف القوانين المتعلقة بتنظيم المؤسسات كالقانون التجاري بالإضافة إلى مختلف التشريعات المتعلقة بحماية المستهلك وقانون</a:t>
            </a:r>
          </a:p>
          <a:p>
            <a:pPr algn="r" rtl="1"/>
            <a:r>
              <a:rPr lang="ar-DZ" sz="3200" dirty="0">
                <a:latin typeface="Microsoft Uighur" panose="02000000000000000000" pitchFamily="2" charset="-78"/>
                <a:cs typeface="Microsoft Uighur" panose="02000000000000000000" pitchFamily="2" charset="-78"/>
              </a:rPr>
              <a:t>المنافسة والأسعار والقوانين المتعلقة بحماية البيئة وقانون العمل وغيرها من القوانين</a:t>
            </a:r>
          </a:p>
          <a:p>
            <a:r>
              <a:rPr lang="ar-DZ" dirty="0"/>
              <a:t/>
            </a:r>
            <a:br>
              <a:rPr lang="ar-DZ" dirty="0"/>
            </a:br>
            <a:endParaRPr lang="en-US" dirty="0"/>
          </a:p>
        </p:txBody>
      </p:sp>
      <p:sp>
        <p:nvSpPr>
          <p:cNvPr id="8" name="Rectangle à coins arrondis 7"/>
          <p:cNvSpPr/>
          <p:nvPr/>
        </p:nvSpPr>
        <p:spPr>
          <a:xfrm>
            <a:off x="147483" y="339214"/>
            <a:ext cx="6479123" cy="60025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40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الأثر الإنساني </a:t>
            </a:r>
            <a:r>
              <a:rPr lang="ar-DZ" sz="2800" dirty="0">
                <a:latin typeface="Microsoft Uighur" panose="02000000000000000000" pitchFamily="2" charset="-78"/>
                <a:cs typeface="Microsoft Uighur" panose="02000000000000000000" pitchFamily="2" charset="-78"/>
              </a:rPr>
              <a:t>إن المحيط المؤسسة بصفة عامة يتكون من عناصر متعددة لا نستطيع أن نرتب أهميتها في العملية الإنتاجية إلا عنصرا واحد وهو الإنسان إذا يعلب في هذه الدور الأول لان كل شيء في الدورة الإنتاجية يرتبط بوجوده وقدراته وتكوينه فالعامل بمهاراته يؤثر ايجابيا في السلع التي ينتجها عن طريق الآلات والمعدات التي عليها هذه المهارة </a:t>
            </a:r>
            <a:r>
              <a:rPr lang="ar-DZ" sz="2800" dirty="0" smtClean="0">
                <a:latin typeface="Microsoft Uighur" panose="02000000000000000000" pitchFamily="2" charset="-78"/>
                <a:cs typeface="Microsoft Uighur" panose="02000000000000000000" pitchFamily="2" charset="-78"/>
              </a:rPr>
              <a:t>التي </a:t>
            </a:r>
            <a:r>
              <a:rPr lang="ar-DZ" sz="2800" dirty="0">
                <a:latin typeface="Microsoft Uighur" panose="02000000000000000000" pitchFamily="2" charset="-78"/>
                <a:cs typeface="Microsoft Uighur" panose="02000000000000000000" pitchFamily="2" charset="-78"/>
              </a:rPr>
              <a:t>يكتسبها من خلال التكوين المتواصل والتعليم الجيد فله الفعالية الأزمة في عملية رفع الإنتاج فهو بذلك يساهم في رفع بذلك يساهم في رفع عملية الإنتاج يحسن نوعية السلع يحافظ على المعدات والأدوات كما يساهم في التأثر على المؤسسة من خلال ما </a:t>
            </a:r>
            <a:r>
              <a:rPr lang="ar-DZ" sz="2800" dirty="0" smtClean="0">
                <a:latin typeface="Microsoft Uighur" panose="02000000000000000000" pitchFamily="2" charset="-78"/>
                <a:cs typeface="Microsoft Uighur" panose="02000000000000000000" pitchFamily="2" charset="-78"/>
              </a:rPr>
              <a:t>يستهلكه </a:t>
            </a:r>
            <a:r>
              <a:rPr lang="ar-DZ" sz="2800" dirty="0">
                <a:latin typeface="Microsoft Uighur" panose="02000000000000000000" pitchFamily="2" charset="-78"/>
                <a:cs typeface="Microsoft Uighur" panose="02000000000000000000" pitchFamily="2" charset="-78"/>
              </a:rPr>
              <a:t>من سلع و خدمات فالثقافية الاستهلاكية لدى تؤثر بصفة مباشرة على المؤسسة فإذا كان الفرد يميل أكثر للسلع والمنتجات الخارجة</a:t>
            </a:r>
            <a:endParaRPr lang="en-US" sz="28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290976472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4580" y="53298"/>
            <a:ext cx="9428054" cy="1066054"/>
          </a:xfrm>
        </p:spPr>
        <p:txBody>
          <a:bodyPr/>
          <a:lstStyle/>
          <a:p>
            <a:pPr algn="ctr" rtl="1"/>
            <a:r>
              <a:rPr lang="ar-DZ" sz="6600" dirty="0" smtClean="0">
                <a:solidFill>
                  <a:schemeClr val="bg1"/>
                </a:solidFill>
              </a:rPr>
              <a:t>خطة البحث</a:t>
            </a:r>
            <a:endParaRPr lang="en-US" sz="6600" dirty="0">
              <a:solidFill>
                <a:srgbClr val="FFFF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837054017"/>
              </p:ext>
            </p:extLst>
          </p:nvPr>
        </p:nvGraphicFramePr>
        <p:xfrm>
          <a:off x="740707" y="898634"/>
          <a:ext cx="9648770" cy="5959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63693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1066366"/>
          </a:xfrm>
        </p:spPr>
        <p:style>
          <a:lnRef idx="1">
            <a:schemeClr val="dk1"/>
          </a:lnRef>
          <a:fillRef idx="2">
            <a:schemeClr val="dk1"/>
          </a:fillRef>
          <a:effectRef idx="1">
            <a:schemeClr val="dk1"/>
          </a:effectRef>
          <a:fontRef idx="minor">
            <a:schemeClr val="dk1"/>
          </a:fontRef>
        </p:style>
        <p:txBody>
          <a:bodyPr/>
          <a:lstStyle/>
          <a:p>
            <a:pPr lvl="0" algn="ctr" rtl="1"/>
            <a:r>
              <a:rPr lang="ar-DZ" sz="6000" b="1" u="sng" dirty="0">
                <a:solidFill>
                  <a:srgbClr val="FFFF00"/>
                </a:solidFill>
                <a:latin typeface="Microsoft Uighur" panose="02000000000000000000" pitchFamily="2" charset="-78"/>
                <a:cs typeface="Microsoft Uighur" panose="02000000000000000000" pitchFamily="2" charset="-78"/>
              </a:rPr>
              <a:t>المطلب الثاني : </a:t>
            </a:r>
            <a:r>
              <a:rPr lang="ar-DZ" sz="6000" dirty="0">
                <a:solidFill>
                  <a:schemeClr val="bg1"/>
                </a:solidFill>
                <a:latin typeface="Microsoft Uighur" panose="02000000000000000000" pitchFamily="2" charset="-78"/>
                <a:cs typeface="Microsoft Uighur" panose="02000000000000000000" pitchFamily="2" charset="-78"/>
              </a:rPr>
              <a:t>تأثير المؤسسة على المحيط     </a:t>
            </a:r>
            <a:r>
              <a:rPr lang="fr-FR" dirty="0"/>
              <a:t/>
            </a:r>
            <a:br>
              <a:rPr lang="fr-FR" dirty="0"/>
            </a:br>
            <a:endParaRPr lang="en-US" dirty="0"/>
          </a:p>
        </p:txBody>
      </p:sp>
      <p:sp>
        <p:nvSpPr>
          <p:cNvPr id="3" name="Espace réservé du contenu 2"/>
          <p:cNvSpPr>
            <a:spLocks noGrp="1"/>
          </p:cNvSpPr>
          <p:nvPr>
            <p:ph idx="1"/>
          </p:nvPr>
        </p:nvSpPr>
        <p:spPr>
          <a:xfrm>
            <a:off x="1103312" y="1696065"/>
            <a:ext cx="8946541" cy="5161935"/>
          </a:xfrm>
        </p:spPr>
        <p:style>
          <a:lnRef idx="1">
            <a:schemeClr val="accent4"/>
          </a:lnRef>
          <a:fillRef idx="2">
            <a:schemeClr val="accent4"/>
          </a:fillRef>
          <a:effectRef idx="1">
            <a:schemeClr val="accent4"/>
          </a:effectRef>
          <a:fontRef idx="minor">
            <a:schemeClr val="dk1"/>
          </a:fontRef>
        </p:style>
        <p:txBody>
          <a:bodyPr>
            <a:normAutofit fontScale="47500" lnSpcReduction="20000"/>
          </a:bodyPr>
          <a:lstStyle/>
          <a:p>
            <a:pPr algn="r" rtl="1"/>
            <a:r>
              <a:rPr lang="ar-DZ" sz="6400" dirty="0">
                <a:latin typeface="Microsoft Uighur" panose="02000000000000000000" pitchFamily="2" charset="-78"/>
                <a:cs typeface="Microsoft Uighur" panose="02000000000000000000" pitchFamily="2" charset="-78"/>
              </a:rPr>
              <a:t>إن تواجد المؤسسة الاقتصادية داخل حيز يجعل منها عنصر يؤثر به ويتفاعل مع مكوناته وذلك عن طريق ما تطرحه لهذا المجتمع من خدمات وسلع من الآثار التي تخلفها المؤسسة على المحيط </a:t>
            </a:r>
            <a:r>
              <a:rPr lang="ar-DZ" sz="6400" dirty="0" smtClean="0">
                <a:latin typeface="Microsoft Uighur" panose="02000000000000000000" pitchFamily="2" charset="-78"/>
                <a:cs typeface="Microsoft Uighur" panose="02000000000000000000" pitchFamily="2" charset="-78"/>
              </a:rPr>
              <a:t>نجد:</a:t>
            </a:r>
          </a:p>
          <a:p>
            <a:pPr algn="r" rtl="1">
              <a:buClr>
                <a:schemeClr val="bg1"/>
              </a:buClr>
              <a:buFont typeface="Wingdings" panose="05000000000000000000" pitchFamily="2" charset="2"/>
              <a:buChar char="v"/>
            </a:pPr>
            <a:r>
              <a:rPr lang="ar-DZ" sz="8400" b="1" u="sng" dirty="0">
                <a:solidFill>
                  <a:srgbClr val="FF0000"/>
                </a:solidFill>
                <a:latin typeface="Microsoft Uighur" panose="02000000000000000000" pitchFamily="2" charset="-78"/>
                <a:cs typeface="Microsoft Uighur" panose="02000000000000000000" pitchFamily="2" charset="-78"/>
              </a:rPr>
              <a:t>مناصب </a:t>
            </a:r>
            <a:r>
              <a:rPr lang="ar-DZ" sz="8400" b="1" u="sng" dirty="0" smtClean="0">
                <a:solidFill>
                  <a:srgbClr val="FF0000"/>
                </a:solidFill>
                <a:latin typeface="Microsoft Uighur" panose="02000000000000000000" pitchFamily="2" charset="-78"/>
                <a:cs typeface="Microsoft Uighur" panose="02000000000000000000" pitchFamily="2" charset="-78"/>
              </a:rPr>
              <a:t>العمل: </a:t>
            </a:r>
            <a:r>
              <a:rPr lang="ar-DZ" sz="8700" dirty="0">
                <a:latin typeface="Microsoft Uighur" panose="02000000000000000000" pitchFamily="2" charset="-78"/>
                <a:cs typeface="Microsoft Uighur" panose="02000000000000000000" pitchFamily="2" charset="-78"/>
              </a:rPr>
              <a:t>إن أهم المشاكل الاقتصادية التي تعاني منها المتجمعات وخاصة المتخلفة منها البطالة فدور المؤسسات الاقتصادية تعمل حسب قدراتها على توفير مناصب عمل وبالتاني تقليص مستوى البطالة والحالة العكسية صحيحة دائما إذا أن تسريح العمال يزيد هذه الحالة </a:t>
            </a:r>
            <a:r>
              <a:rPr lang="ar-DZ" sz="8700" dirty="0" smtClean="0">
                <a:latin typeface="Microsoft Uighur" panose="02000000000000000000" pitchFamily="2" charset="-78"/>
                <a:cs typeface="Microsoft Uighur" panose="02000000000000000000" pitchFamily="2" charset="-78"/>
              </a:rPr>
              <a:t>تعقيدا</a:t>
            </a:r>
            <a:endParaRPr lang="ar-DZ" sz="8700" dirty="0">
              <a:latin typeface="Microsoft Uighur" panose="02000000000000000000" pitchFamily="2" charset="-78"/>
              <a:cs typeface="Microsoft Uighur" panose="02000000000000000000" pitchFamily="2" charset="-78"/>
            </a:endParaRPr>
          </a:p>
          <a:p>
            <a:pPr algn="r" rtl="1"/>
            <a:r>
              <a:rPr lang="ar-DZ" sz="5200" dirty="0">
                <a:latin typeface="Microsoft Uighur" panose="02000000000000000000" pitchFamily="2" charset="-78"/>
                <a:cs typeface="Microsoft Uighur" panose="02000000000000000000" pitchFamily="2" charset="-78"/>
              </a:rPr>
              <a:t/>
            </a:r>
            <a:br>
              <a:rPr lang="ar-DZ" sz="5200" dirty="0">
                <a:latin typeface="Microsoft Uighur" panose="02000000000000000000" pitchFamily="2" charset="-78"/>
                <a:cs typeface="Microsoft Uighur" panose="02000000000000000000" pitchFamily="2" charset="-78"/>
              </a:rPr>
            </a:br>
            <a:endParaRPr lang="ar-DZ" sz="5200" dirty="0">
              <a:latin typeface="Microsoft Uighur" panose="02000000000000000000" pitchFamily="2" charset="-78"/>
              <a:cs typeface="Microsoft Uighur" panose="02000000000000000000" pitchFamily="2" charset="-78"/>
            </a:endParaRPr>
          </a:p>
          <a:p>
            <a:r>
              <a:rPr lang="ar-DZ" dirty="0"/>
              <a:t/>
            </a:r>
            <a:br>
              <a:rPr lang="ar-DZ" dirty="0"/>
            </a:br>
            <a:endParaRPr lang="en-US" dirty="0"/>
          </a:p>
        </p:txBody>
      </p:sp>
    </p:spTree>
    <p:extLst>
      <p:ext uri="{BB962C8B-B14F-4D97-AF65-F5344CB8AC3E}">
        <p14:creationId xmlns:p14="http://schemas.microsoft.com/office/powerpoint/2010/main" xmlns="" val="409595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764098" y="-241930"/>
            <a:ext cx="9404723" cy="45719"/>
          </a:xfrm>
        </p:spPr>
        <p:txBody>
          <a:bodyPr/>
          <a:lstStyle/>
          <a:p>
            <a:endParaRPr lang="en-US"/>
          </a:p>
        </p:txBody>
      </p:sp>
      <p:sp>
        <p:nvSpPr>
          <p:cNvPr id="3" name="Espace réservé du contenu 2"/>
          <p:cNvSpPr>
            <a:spLocks noGrp="1"/>
          </p:cNvSpPr>
          <p:nvPr>
            <p:ph idx="1"/>
          </p:nvPr>
        </p:nvSpPr>
        <p:spPr>
          <a:xfrm>
            <a:off x="368710" y="117988"/>
            <a:ext cx="9681143" cy="6223818"/>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r" rtl="1"/>
            <a:r>
              <a:rPr lang="ar-DZ" sz="7000" dirty="0">
                <a:solidFill>
                  <a:srgbClr val="FF0000"/>
                </a:solidFill>
                <a:latin typeface="Microsoft Uighur" panose="02000000000000000000" pitchFamily="2" charset="-78"/>
                <a:cs typeface="Microsoft Uighur" panose="02000000000000000000" pitchFamily="2" charset="-78"/>
              </a:rPr>
              <a:t>تأثيرات جانبية </a:t>
            </a:r>
            <a:r>
              <a:rPr lang="ar-DZ" sz="4700" dirty="0">
                <a:solidFill>
                  <a:schemeClr val="bg1"/>
                </a:solidFill>
                <a:latin typeface="Microsoft Uighur" panose="02000000000000000000" pitchFamily="2" charset="-78"/>
                <a:cs typeface="Microsoft Uighur" panose="02000000000000000000" pitchFamily="2" charset="-78"/>
              </a:rPr>
              <a:t>إذا ما قنصت المؤسسة من عدد بطاني المجتمع يعني ارتفاع استهلاك السلع </a:t>
            </a:r>
            <a:r>
              <a:rPr lang="ar-DZ" sz="4700" dirty="0" smtClean="0">
                <a:solidFill>
                  <a:schemeClr val="bg1"/>
                </a:solidFill>
                <a:latin typeface="Microsoft Uighur" panose="02000000000000000000" pitchFamily="2" charset="-78"/>
                <a:cs typeface="Microsoft Uighur" panose="02000000000000000000" pitchFamily="2" charset="-78"/>
              </a:rPr>
              <a:t>والخدمات </a:t>
            </a:r>
            <a:r>
              <a:rPr lang="ar-DZ" sz="4700" dirty="0">
                <a:solidFill>
                  <a:schemeClr val="bg1"/>
                </a:solidFill>
                <a:latin typeface="Microsoft Uighur" panose="02000000000000000000" pitchFamily="2" charset="-78"/>
                <a:cs typeface="Microsoft Uighur" panose="02000000000000000000" pitchFamily="2" charset="-78"/>
              </a:rPr>
              <a:t>التي تقدمها المؤسسة وذلك بارتفاع كتلة الأجور التي تغير من طريقة معيشة السكان فتصبح أكثر استهلاكا وبالتالي تصبح المؤسسة أكثر مبيعا</a:t>
            </a:r>
          </a:p>
          <a:p>
            <a:pPr algn="r" rtl="1"/>
            <a:r>
              <a:rPr lang="ar-DZ" sz="5700" b="1" dirty="0">
                <a:solidFill>
                  <a:srgbClr val="FF0000"/>
                </a:solidFill>
                <a:latin typeface="Microsoft Uighur" panose="02000000000000000000" pitchFamily="2" charset="-78"/>
                <a:cs typeface="Microsoft Uighur" panose="02000000000000000000" pitchFamily="2" charset="-78"/>
              </a:rPr>
              <a:t>التأثير الاقتصادي </a:t>
            </a:r>
            <a:r>
              <a:rPr lang="ar-DZ" sz="4700" dirty="0">
                <a:solidFill>
                  <a:schemeClr val="bg1"/>
                </a:solidFill>
                <a:latin typeface="Microsoft Uighur" panose="02000000000000000000" pitchFamily="2" charset="-78"/>
                <a:cs typeface="Microsoft Uighur" panose="02000000000000000000" pitchFamily="2" charset="-78"/>
              </a:rPr>
              <a:t>تعتبر المؤسسة نواة أي اقتصاد إذ يعتبر إنشاء المؤسسات عنصرا فعالا في تحريك عجلة الاقتصاد ككل وذلك بإنشاء مجمعات سكنية حولها ومنشئات خدمية </a:t>
            </a:r>
            <a:r>
              <a:rPr lang="ar-DZ" sz="4700" dirty="0" smtClean="0">
                <a:solidFill>
                  <a:schemeClr val="bg1"/>
                </a:solidFill>
                <a:latin typeface="Microsoft Uighur" panose="02000000000000000000" pitchFamily="2" charset="-78"/>
                <a:cs typeface="Microsoft Uighur" panose="02000000000000000000" pitchFamily="2" charset="-78"/>
              </a:rPr>
              <a:t>و غير ذلك ومن جهة أخرى فهي تساهم في عملية التكامل الاقتصادي للمجتمع وذلك عن طريق التبادل الذي ينجم عن تبادل السنع بين المؤسسات إذا تستعمل بعض المؤسسات منتجات نصف مصنعة المؤسسات أخرى </a:t>
            </a:r>
            <a:r>
              <a:rPr lang="ar-DZ" sz="4700" dirty="0" err="1" smtClean="0">
                <a:solidFill>
                  <a:schemeClr val="bg1"/>
                </a:solidFill>
                <a:latin typeface="Microsoft Uighur" panose="02000000000000000000" pitchFamily="2" charset="-78"/>
                <a:cs typeface="Microsoft Uighur" panose="02000000000000000000" pitchFamily="2" charset="-78"/>
              </a:rPr>
              <a:t>للتحصل</a:t>
            </a:r>
            <a:r>
              <a:rPr lang="ar-DZ" sz="4700" dirty="0" smtClean="0">
                <a:solidFill>
                  <a:schemeClr val="bg1"/>
                </a:solidFill>
                <a:latin typeface="Microsoft Uighur" panose="02000000000000000000" pitchFamily="2" charset="-78"/>
                <a:cs typeface="Microsoft Uighur" panose="02000000000000000000" pitchFamily="2" charset="-78"/>
              </a:rPr>
              <a:t> على منتجاتها</a:t>
            </a:r>
            <a:endParaRPr lang="ar-DZ" sz="4700" dirty="0">
              <a:solidFill>
                <a:schemeClr val="bg1"/>
              </a:solidFill>
              <a:latin typeface="Microsoft Uighur" panose="02000000000000000000" pitchFamily="2" charset="-78"/>
              <a:cs typeface="Microsoft Uighur" panose="02000000000000000000" pitchFamily="2" charset="-78"/>
            </a:endParaRPr>
          </a:p>
          <a:p>
            <a:pPr algn="r" rtl="1"/>
            <a:endParaRPr lang="ar-DZ" dirty="0"/>
          </a:p>
          <a:p>
            <a:r>
              <a:rPr lang="ar-DZ" dirty="0"/>
              <a:t/>
            </a:r>
            <a:br>
              <a:rPr lang="ar-DZ" dirty="0"/>
            </a:br>
            <a:r>
              <a:rPr lang="ar-DZ" dirty="0"/>
              <a:t/>
            </a:r>
            <a:br>
              <a:rPr lang="ar-DZ" dirty="0"/>
            </a:br>
            <a:endParaRPr lang="en-US" dirty="0"/>
          </a:p>
        </p:txBody>
      </p:sp>
    </p:spTree>
    <p:extLst>
      <p:ext uri="{BB962C8B-B14F-4D97-AF65-F5344CB8AC3E}">
        <p14:creationId xmlns:p14="http://schemas.microsoft.com/office/powerpoint/2010/main" xmlns="" val="158785866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lvl="0" algn="ctr" rtl="1"/>
            <a:r>
              <a:rPr lang="ar-DZ" sz="4800" b="1" u="sng" dirty="0">
                <a:solidFill>
                  <a:srgbClr val="FF0000"/>
                </a:solidFill>
                <a:latin typeface="Microsoft Uighur" panose="02000000000000000000" pitchFamily="2" charset="-78"/>
                <a:cs typeface="Microsoft Uighur" panose="02000000000000000000" pitchFamily="2" charset="-78"/>
              </a:rPr>
              <a:t>المبحث الثالث: </a:t>
            </a:r>
            <a:r>
              <a:rPr lang="ar-DZ" sz="4800" b="1" i="1" dirty="0">
                <a:latin typeface="Microsoft Uighur" panose="02000000000000000000" pitchFamily="2" charset="-78"/>
                <a:cs typeface="Microsoft Uighur" panose="02000000000000000000" pitchFamily="2" charset="-78"/>
              </a:rPr>
              <a:t>التحليل الاستراتيجي لبيئة المؤسسة</a:t>
            </a:r>
            <a:endParaRPr lang="en-US" sz="4800" dirty="0">
              <a:latin typeface="Microsoft Uighur" panose="02000000000000000000" pitchFamily="2" charset="-78"/>
              <a:cs typeface="Microsoft Uighur" panose="02000000000000000000" pitchFamily="2" charset="-78"/>
            </a:endParaRPr>
          </a:p>
        </p:txBody>
      </p:sp>
      <p:sp>
        <p:nvSpPr>
          <p:cNvPr id="3" name="Espace réservé du contenu 2"/>
          <p:cNvSpPr>
            <a:spLocks noGrp="1"/>
          </p:cNvSpPr>
          <p:nvPr>
            <p:ph idx="1"/>
          </p:nvPr>
        </p:nvSpPr>
        <p:spPr>
          <a:xfrm>
            <a:off x="1103312" y="1961535"/>
            <a:ext cx="8947522" cy="4896465"/>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lvl="0" algn="ctr" rtl="1"/>
            <a:r>
              <a:rPr lang="ar-DZ" sz="4000" b="1" u="sng" dirty="0">
                <a:solidFill>
                  <a:srgbClr val="FFFF00"/>
                </a:solidFill>
                <a:latin typeface="Microsoft Uighur" panose="02000000000000000000" pitchFamily="2" charset="-78"/>
                <a:cs typeface="Microsoft Uighur" panose="02000000000000000000" pitchFamily="2" charset="-78"/>
              </a:rPr>
              <a:t>المطلب الأول </a:t>
            </a:r>
            <a:r>
              <a:rPr lang="ar-DZ" sz="5600" b="1" u="sng" dirty="0">
                <a:solidFill>
                  <a:srgbClr val="FFFF00"/>
                </a:solidFill>
                <a:latin typeface="Microsoft Uighur" panose="02000000000000000000" pitchFamily="2" charset="-78"/>
                <a:cs typeface="Microsoft Uighur" panose="02000000000000000000" pitchFamily="2" charset="-78"/>
              </a:rPr>
              <a:t>: </a:t>
            </a:r>
            <a:r>
              <a:rPr lang="ar-DZ" sz="5600" dirty="0">
                <a:latin typeface="Microsoft Uighur" panose="02000000000000000000" pitchFamily="2" charset="-78"/>
                <a:cs typeface="Microsoft Uighur" panose="02000000000000000000" pitchFamily="2" charset="-78"/>
              </a:rPr>
              <a:t>تعريف التحليل </a:t>
            </a:r>
            <a:r>
              <a:rPr lang="ar-DZ" sz="5600" dirty="0" smtClean="0">
                <a:latin typeface="Microsoft Uighur" panose="02000000000000000000" pitchFamily="2" charset="-78"/>
                <a:cs typeface="Microsoft Uighur" panose="02000000000000000000" pitchFamily="2" charset="-78"/>
              </a:rPr>
              <a:t>الاستراتيجي</a:t>
            </a:r>
            <a:endParaRPr lang="fr-FR" sz="5600" dirty="0" smtClean="0">
              <a:latin typeface="Microsoft Uighur" panose="02000000000000000000" pitchFamily="2" charset="-78"/>
              <a:cs typeface="Microsoft Uighur" panose="02000000000000000000" pitchFamily="2" charset="-78"/>
            </a:endParaRPr>
          </a:p>
          <a:p>
            <a:pPr algn="r" rtl="1"/>
            <a:r>
              <a:rPr lang="ar-DZ" sz="6400" dirty="0">
                <a:latin typeface="Microsoft Uighur" panose="02000000000000000000" pitchFamily="2" charset="-78"/>
                <a:cs typeface="Microsoft Uighur" panose="02000000000000000000" pitchFamily="2" charset="-78"/>
              </a:rPr>
              <a:t>تعرف نادية العارف التحليل </a:t>
            </a:r>
            <a:r>
              <a:rPr lang="ar-DZ" sz="6400" dirty="0" smtClean="0">
                <a:latin typeface="Microsoft Uighur" panose="02000000000000000000" pitchFamily="2" charset="-78"/>
                <a:cs typeface="Microsoft Uighur" panose="02000000000000000000" pitchFamily="2" charset="-78"/>
              </a:rPr>
              <a:t>الاستراتيجي </a:t>
            </a:r>
            <a:r>
              <a:rPr lang="ar-DZ" sz="6400" dirty="0">
                <a:latin typeface="Microsoft Uighur" panose="02000000000000000000" pitchFamily="2" charset="-78"/>
                <a:cs typeface="Microsoft Uighur" panose="02000000000000000000" pitchFamily="2" charset="-78"/>
              </a:rPr>
              <a:t>بأنه مراجعة البيئتين الداخلية والخارجية للمؤسسة لتحقيق غرضين: يتعلق الأول بالبيئة الداخلية، حيث يسمح التحليل </a:t>
            </a:r>
            <a:r>
              <a:rPr lang="ar-DZ" sz="6400" dirty="0" smtClean="0">
                <a:latin typeface="Microsoft Uighur" panose="02000000000000000000" pitchFamily="2" charset="-78"/>
                <a:cs typeface="Microsoft Uighur" panose="02000000000000000000" pitchFamily="2" charset="-78"/>
              </a:rPr>
              <a:t>الاستراتيجي </a:t>
            </a:r>
            <a:r>
              <a:rPr lang="ar-DZ" sz="6400" dirty="0">
                <a:latin typeface="Microsoft Uighur" panose="02000000000000000000" pitchFamily="2" charset="-78"/>
                <a:cs typeface="Microsoft Uighur" panose="02000000000000000000" pitchFamily="2" charset="-78"/>
              </a:rPr>
              <a:t>هنا بالتعرف على أهم نقاط قوة وضعف المؤسسة، ويتعلق الثاني بالبيئة الخارجية أين يسمح التحليل بالتعرف على الفرص والتهديدات الممكنة، ويشترط في التحليل </a:t>
            </a:r>
            <a:r>
              <a:rPr lang="ar-DZ" sz="6400" dirty="0" smtClean="0">
                <a:latin typeface="Microsoft Uighur" panose="02000000000000000000" pitchFamily="2" charset="-78"/>
                <a:cs typeface="Microsoft Uighur" panose="02000000000000000000" pitchFamily="2" charset="-78"/>
              </a:rPr>
              <a:t>الاستراتيجي </a:t>
            </a:r>
            <a:r>
              <a:rPr lang="ar-DZ" sz="6400" dirty="0">
                <a:latin typeface="Microsoft Uighur" panose="02000000000000000000" pitchFamily="2" charset="-78"/>
                <a:cs typeface="Microsoft Uighur" panose="02000000000000000000" pitchFamily="2" charset="-78"/>
              </a:rPr>
              <a:t>أن يكون عملية  مستمرة ودائمة، لكي تسمح بتوفير المعلومات اللازمة على الدوام لبناء </a:t>
            </a:r>
            <a:r>
              <a:rPr lang="ar-DZ" sz="6400" dirty="0" smtClean="0">
                <a:latin typeface="Microsoft Uighur" panose="02000000000000000000" pitchFamily="2" charset="-78"/>
                <a:cs typeface="Microsoft Uighur" panose="02000000000000000000" pitchFamily="2" charset="-78"/>
              </a:rPr>
              <a:t>استراتيجية </a:t>
            </a:r>
            <a:r>
              <a:rPr lang="ar-DZ" sz="6400" dirty="0">
                <a:latin typeface="Microsoft Uighur" panose="02000000000000000000" pitchFamily="2" charset="-78"/>
                <a:cs typeface="Microsoft Uighur" panose="02000000000000000000" pitchFamily="2" charset="-78"/>
              </a:rPr>
              <a:t>المؤسسة</a:t>
            </a:r>
            <a:r>
              <a:rPr lang="ar-DZ" sz="4300" dirty="0">
                <a:latin typeface="Microsoft Uighur" panose="02000000000000000000" pitchFamily="2" charset="-78"/>
                <a:cs typeface="Microsoft Uighur" panose="02000000000000000000" pitchFamily="2" charset="-78"/>
              </a:rPr>
              <a:t>.</a:t>
            </a:r>
          </a:p>
          <a:p>
            <a:pPr algn="r" rtl="1"/>
            <a:r>
              <a:rPr lang="ar-DZ" sz="3600" dirty="0">
                <a:latin typeface="Microsoft Uighur" panose="02000000000000000000" pitchFamily="2" charset="-78"/>
                <a:cs typeface="Microsoft Uighur" panose="02000000000000000000" pitchFamily="2" charset="-78"/>
              </a:rPr>
              <a:t/>
            </a:r>
            <a:br>
              <a:rPr lang="ar-DZ" sz="3600" dirty="0">
                <a:latin typeface="Microsoft Uighur" panose="02000000000000000000" pitchFamily="2" charset="-78"/>
                <a:cs typeface="Microsoft Uighur" panose="02000000000000000000" pitchFamily="2" charset="-78"/>
              </a:rPr>
            </a:br>
            <a:endParaRPr lang="ar-DZ" sz="3600" dirty="0" smtClean="0">
              <a:latin typeface="Microsoft Uighur" panose="02000000000000000000" pitchFamily="2" charset="-78"/>
              <a:cs typeface="Microsoft Uighur" panose="02000000000000000000" pitchFamily="2" charset="-78"/>
            </a:endParaRPr>
          </a:p>
          <a:p>
            <a:pPr lvl="0" algn="ctr" rtl="1"/>
            <a:endParaRPr lang="en-US" sz="4000" dirty="0">
              <a:latin typeface="Microsoft Uighur" panose="02000000000000000000" pitchFamily="2" charset="-78"/>
              <a:cs typeface="Microsoft Uighur" panose="02000000000000000000" pitchFamily="2" charset="-78"/>
            </a:endParaRPr>
          </a:p>
          <a:p>
            <a:pPr algn="r" rtl="1"/>
            <a:endParaRPr lang="en-US" dirty="0"/>
          </a:p>
        </p:txBody>
      </p:sp>
    </p:spTree>
    <p:extLst>
      <p:ext uri="{BB962C8B-B14F-4D97-AF65-F5344CB8AC3E}">
        <p14:creationId xmlns:p14="http://schemas.microsoft.com/office/powerpoint/2010/main" xmlns="" val="233741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lvl="0" algn="r" rtl="1"/>
            <a:r>
              <a:rPr lang="ar-DZ" sz="54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المطلب الثاني</a:t>
            </a:r>
            <a:r>
              <a:rPr lang="fr-FR" sz="54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 </a:t>
            </a:r>
            <a:r>
              <a:rPr lang="ar-DZ" sz="54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a:t>
            </a:r>
            <a:r>
              <a:rPr lang="fr-FR" sz="54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 </a:t>
            </a:r>
            <a:r>
              <a:rPr lang="ar-DZ" sz="4800" dirty="0">
                <a:latin typeface="Microsoft Uighur" panose="02000000000000000000" pitchFamily="2" charset="-78"/>
                <a:cs typeface="Microsoft Uighur" panose="02000000000000000000" pitchFamily="2" charset="-78"/>
              </a:rPr>
              <a:t>التحليل الاستراتيجي وفقا لمصفوفة </a:t>
            </a:r>
            <a:r>
              <a:rPr lang="fr-FR" sz="4800" dirty="0">
                <a:latin typeface="Microsoft Uighur" panose="02000000000000000000" pitchFamily="2" charset="-78"/>
                <a:cs typeface="Microsoft Uighur" panose="02000000000000000000" pitchFamily="2" charset="-78"/>
              </a:rPr>
              <a:t>SWOT</a:t>
            </a:r>
            <a:r>
              <a:rPr lang="en-US" dirty="0"/>
              <a:t/>
            </a:r>
            <a:br>
              <a:rPr lang="en-US" dirty="0"/>
            </a:br>
            <a:endParaRPr lang="en-US" dirty="0"/>
          </a:p>
        </p:txBody>
      </p:sp>
      <p:sp>
        <p:nvSpPr>
          <p:cNvPr id="3" name="Espace réservé du contenu 2"/>
          <p:cNvSpPr>
            <a:spLocks noGrp="1"/>
          </p:cNvSpPr>
          <p:nvPr>
            <p:ph idx="1"/>
          </p:nvPr>
        </p:nvSpPr>
        <p:spPr>
          <a:xfrm>
            <a:off x="0" y="2052918"/>
            <a:ext cx="12064181" cy="467234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r" rtl="1"/>
            <a:r>
              <a:rPr lang="ar-DZ" sz="4800" dirty="0">
                <a:latin typeface="Microsoft Uighur" panose="02000000000000000000" pitchFamily="2" charset="-78"/>
                <a:cs typeface="Microsoft Uighur" panose="02000000000000000000" pitchFamily="2" charset="-78"/>
              </a:rPr>
              <a:t>تعد مصفوفة </a:t>
            </a:r>
            <a:r>
              <a:rPr lang="en-US" sz="4800" dirty="0">
                <a:latin typeface="Microsoft Uighur" panose="02000000000000000000" pitchFamily="2" charset="-78"/>
                <a:cs typeface="Microsoft Uighur" panose="02000000000000000000" pitchFamily="2" charset="-78"/>
              </a:rPr>
              <a:t>SWOT </a:t>
            </a:r>
            <a:r>
              <a:rPr lang="ar-DZ" sz="4800" dirty="0">
                <a:latin typeface="Microsoft Uighur" panose="02000000000000000000" pitchFamily="2" charset="-78"/>
                <a:cs typeface="Microsoft Uighur" panose="02000000000000000000" pitchFamily="2" charset="-78"/>
              </a:rPr>
              <a:t>من أشهر أساليب وأدوات التحليل </a:t>
            </a:r>
            <a:r>
              <a:rPr lang="ar-DZ" sz="4800" dirty="0" smtClean="0">
                <a:latin typeface="Microsoft Uighur" panose="02000000000000000000" pitchFamily="2" charset="-78"/>
                <a:cs typeface="Microsoft Uighur" panose="02000000000000000000" pitchFamily="2" charset="-78"/>
              </a:rPr>
              <a:t>الاستراتيجي </a:t>
            </a:r>
            <a:r>
              <a:rPr lang="ar-DZ" sz="4800" dirty="0">
                <a:latin typeface="Microsoft Uighur" panose="02000000000000000000" pitchFamily="2" charset="-78"/>
                <a:cs typeface="Microsoft Uighur" panose="02000000000000000000" pitchFamily="2" charset="-78"/>
              </a:rPr>
              <a:t>المعتمدة في المؤسسات الحديثة وذلك بالنظر لشمولها ونطاقها الموسع، إذ تسمح بإجراء تحليل متزامن، شامل، متقاطع وكلي للبيئتين الداخلية والخارجية، وتمكن المدير </a:t>
            </a:r>
            <a:r>
              <a:rPr lang="ar-DZ" sz="4800" dirty="0" smtClean="0">
                <a:latin typeface="Microsoft Uighur" panose="02000000000000000000" pitchFamily="2" charset="-78"/>
                <a:cs typeface="Microsoft Uighur" panose="02000000000000000000" pitchFamily="2" charset="-78"/>
              </a:rPr>
              <a:t>الاستراتيجي </a:t>
            </a:r>
            <a:r>
              <a:rPr lang="ar-DZ" sz="4800" dirty="0">
                <a:latin typeface="Microsoft Uighur" panose="02000000000000000000" pitchFamily="2" charset="-78"/>
                <a:cs typeface="Microsoft Uighur" panose="02000000000000000000" pitchFamily="2" charset="-78"/>
              </a:rPr>
              <a:t>من تشكيل نظرة كلية توازن بين السلطة المتوفرة للمؤسسة، وبين الضغوطات المفروضة عليها. وتسمية المصفوفة مأخوذة في الأصل من الأحرف الأولى لتسمية العناصر الأربع </a:t>
            </a:r>
            <a:r>
              <a:rPr lang="ar-DZ" sz="5200" dirty="0">
                <a:latin typeface="Microsoft Uighur" panose="02000000000000000000" pitchFamily="2" charset="-78"/>
                <a:cs typeface="Microsoft Uighur" panose="02000000000000000000" pitchFamily="2" charset="-78"/>
              </a:rPr>
              <a:t>التي تخضع للتحليل </a:t>
            </a:r>
            <a:r>
              <a:rPr lang="ar-DZ" sz="5200" dirty="0" smtClean="0">
                <a:latin typeface="Microsoft Uighur" panose="02000000000000000000" pitchFamily="2" charset="-78"/>
                <a:cs typeface="Microsoft Uighur" panose="02000000000000000000" pitchFamily="2" charset="-78"/>
              </a:rPr>
              <a:t>الاستراتيجي</a:t>
            </a:r>
            <a:r>
              <a:rPr lang="fr-FR" sz="5200" dirty="0" smtClean="0">
                <a:latin typeface="Microsoft Uighur" panose="02000000000000000000" pitchFamily="2" charset="-78"/>
                <a:cs typeface="Microsoft Uighur" panose="02000000000000000000" pitchFamily="2" charset="-78"/>
              </a:rPr>
              <a:t> </a:t>
            </a:r>
            <a:r>
              <a:rPr lang="ar-DZ" sz="4800" dirty="0" smtClean="0">
                <a:latin typeface="Microsoft Uighur" panose="02000000000000000000" pitchFamily="2" charset="-78"/>
                <a:cs typeface="Microsoft Uighur" panose="02000000000000000000" pitchFamily="2" charset="-78"/>
              </a:rPr>
              <a:t>باللغة</a:t>
            </a:r>
            <a:endParaRPr lang="fr-FR" sz="4800" dirty="0" smtClean="0">
              <a:latin typeface="Microsoft Uighur" panose="02000000000000000000" pitchFamily="2" charset="-78"/>
              <a:cs typeface="Microsoft Uighur" panose="02000000000000000000" pitchFamily="2" charset="-78"/>
            </a:endParaRPr>
          </a:p>
          <a:p>
            <a:pPr algn="r" rtl="1"/>
            <a:r>
              <a:rPr lang="fr-FR" sz="4800" dirty="0" smtClean="0">
                <a:latin typeface="Microsoft Uighur" panose="02000000000000000000" pitchFamily="2" charset="-78"/>
                <a:cs typeface="Microsoft Uighur" panose="02000000000000000000" pitchFamily="2" charset="-78"/>
              </a:rPr>
              <a:t> </a:t>
            </a:r>
            <a:r>
              <a:rPr lang="ar-DZ" sz="5200" dirty="0" smtClean="0">
                <a:latin typeface="Microsoft Uighur" panose="02000000000000000000" pitchFamily="2" charset="-78"/>
                <a:cs typeface="Microsoft Uighur" panose="02000000000000000000" pitchFamily="2" charset="-78"/>
              </a:rPr>
              <a:t>الإنجليزية</a:t>
            </a:r>
            <a:r>
              <a:rPr lang="ar-DZ" sz="5200" dirty="0">
                <a:latin typeface="Microsoft Uighur" panose="02000000000000000000" pitchFamily="2" charset="-78"/>
                <a:cs typeface="Microsoft Uighur" panose="02000000000000000000" pitchFamily="2" charset="-78"/>
              </a:rPr>
              <a:t>:</a:t>
            </a:r>
            <a:r>
              <a:rPr lang="en-US" sz="5200" dirty="0" smtClean="0">
                <a:latin typeface="Microsoft Uighur" panose="02000000000000000000" pitchFamily="2" charset="-78"/>
                <a:cs typeface="Microsoft Uighur" panose="02000000000000000000" pitchFamily="2" charset="-78"/>
              </a:rPr>
              <a:t>.</a:t>
            </a:r>
            <a:r>
              <a:rPr lang="en-US" sz="5200" dirty="0" err="1" smtClean="0">
                <a:latin typeface="Microsoft Uighur" panose="02000000000000000000" pitchFamily="2" charset="-78"/>
                <a:cs typeface="Microsoft Uighur" panose="02000000000000000000" pitchFamily="2" charset="-78"/>
              </a:rPr>
              <a:t>Strenght</a:t>
            </a:r>
            <a:r>
              <a:rPr lang="en-US" sz="5200" dirty="0" smtClean="0">
                <a:latin typeface="Microsoft Uighur" panose="02000000000000000000" pitchFamily="2" charset="-78"/>
                <a:cs typeface="Microsoft Uighur" panose="02000000000000000000" pitchFamily="2" charset="-78"/>
              </a:rPr>
              <a:t>/Weakness/Opportunities/Threats</a:t>
            </a:r>
            <a:endParaRPr lang="ar-DZ" sz="5200" dirty="0">
              <a:latin typeface="Microsoft Uighur" panose="02000000000000000000" pitchFamily="2" charset="-78"/>
              <a:cs typeface="Microsoft Uighur" panose="02000000000000000000" pitchFamily="2" charset="-78"/>
            </a:endParaRPr>
          </a:p>
          <a:p>
            <a:r>
              <a:rPr lang="ar-DZ" dirty="0"/>
              <a:t/>
            </a:r>
            <a:br>
              <a:rPr lang="ar-DZ" dirty="0"/>
            </a:br>
            <a:endParaRPr lang="en-US" dirty="0"/>
          </a:p>
        </p:txBody>
      </p:sp>
    </p:spTree>
    <p:extLst>
      <p:ext uri="{BB962C8B-B14F-4D97-AF65-F5344CB8AC3E}">
        <p14:creationId xmlns:p14="http://schemas.microsoft.com/office/powerpoint/2010/main" xmlns="" val="140970062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wheel(1)">
                                      <p:cBhvr>
                                        <p:cTn id="25" dur="2000"/>
                                        <p:tgtEl>
                                          <p:spTgt spid="3">
                                            <p:bg/>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wheel(1)">
                                      <p:cBhvr>
                                        <p:cTn id="30" dur="2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grpId="0"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wheel(1)">
                                      <p:cBhvr>
                                        <p:cTn id="35" dur="2000"/>
                                        <p:tgtEl>
                                          <p:spTgt spid="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wheel(1)">
                                      <p:cBhvr>
                                        <p:cTn id="4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7"/>
            <a:ext cx="9707257" cy="1877527"/>
          </a:xfrm>
        </p:spPr>
        <p:style>
          <a:lnRef idx="0">
            <a:schemeClr val="accent5"/>
          </a:lnRef>
          <a:fillRef idx="3">
            <a:schemeClr val="accent5"/>
          </a:fillRef>
          <a:effectRef idx="3">
            <a:schemeClr val="accent5"/>
          </a:effectRef>
          <a:fontRef idx="minor">
            <a:schemeClr val="lt1"/>
          </a:fontRef>
        </p:style>
        <p:txBody>
          <a:bodyPr/>
          <a:lstStyle/>
          <a:p>
            <a:pPr algn="r" rtl="1"/>
            <a:r>
              <a:rPr lang="ar-DZ" sz="3600" dirty="0">
                <a:latin typeface="Microsoft Uighur" panose="02000000000000000000" pitchFamily="2" charset="-78"/>
                <a:cs typeface="Microsoft Uighur" panose="02000000000000000000" pitchFamily="2" charset="-78"/>
              </a:rPr>
              <a:t>أي القوة / الضعف / الفرص التهديدات، وتتوزع هذه العناصر على البيئتين، فتضم البيئة الداخلية نقاط قوة أو نقاط ضعف، فيما تعرض البيئة الخارجية فرصا أو تهديدات</a:t>
            </a:r>
            <a:r>
              <a:rPr lang="ar-DZ" dirty="0"/>
              <a:t>.</a:t>
            </a:r>
            <a:br>
              <a:rPr lang="ar-DZ" dirty="0"/>
            </a:br>
            <a:r>
              <a:rPr lang="ar-DZ" dirty="0"/>
              <a:t/>
            </a:r>
            <a:br>
              <a:rPr lang="ar-DZ" dirty="0"/>
            </a:br>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104061989"/>
              </p:ext>
            </p:extLst>
          </p:nvPr>
        </p:nvGraphicFramePr>
        <p:xfrm>
          <a:off x="1103312" y="2052918"/>
          <a:ext cx="9722004" cy="4195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06549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240" y="162232"/>
            <a:ext cx="9946614" cy="6489291"/>
          </a:xfrm>
        </p:spPr>
        <p:style>
          <a:lnRef idx="2">
            <a:schemeClr val="accent2"/>
          </a:lnRef>
          <a:fillRef idx="1">
            <a:schemeClr val="lt1"/>
          </a:fillRef>
          <a:effectRef idx="0">
            <a:schemeClr val="accent2"/>
          </a:effectRef>
          <a:fontRef idx="minor">
            <a:schemeClr val="dk1"/>
          </a:fontRef>
        </p:style>
        <p:txBody>
          <a:bodyPr/>
          <a:lstStyle/>
          <a:p>
            <a:pPr algn="r" rtl="1"/>
            <a:r>
              <a:rPr lang="ar-DZ" sz="3600" b="1" u="sng" dirty="0" smtClean="0">
                <a:solidFill>
                  <a:srgbClr val="FF0000"/>
                </a:solidFill>
                <a:latin typeface="Microsoft Uighur" panose="02000000000000000000" pitchFamily="2" charset="-78"/>
                <a:cs typeface="Microsoft Uighur" panose="02000000000000000000" pitchFamily="2" charset="-78"/>
              </a:rPr>
              <a:t>نقاط </a:t>
            </a:r>
            <a:r>
              <a:rPr lang="ar-DZ" sz="3600" b="1" u="sng" dirty="0">
                <a:solidFill>
                  <a:srgbClr val="FF0000"/>
                </a:solidFill>
                <a:latin typeface="Microsoft Uighur" panose="02000000000000000000" pitchFamily="2" charset="-78"/>
                <a:cs typeface="Microsoft Uighur" panose="02000000000000000000" pitchFamily="2" charset="-78"/>
              </a:rPr>
              <a:t>القوة </a:t>
            </a:r>
            <a:r>
              <a:rPr lang="en-US" sz="3600" b="1" u="sng" dirty="0" err="1" smtClean="0">
                <a:solidFill>
                  <a:srgbClr val="FF0000"/>
                </a:solidFill>
                <a:latin typeface="Microsoft Uighur" panose="02000000000000000000" pitchFamily="2" charset="-78"/>
                <a:cs typeface="Microsoft Uighur" panose="02000000000000000000" pitchFamily="2" charset="-78"/>
              </a:rPr>
              <a:t>Strenghts</a:t>
            </a:r>
            <a:r>
              <a:rPr lang="en-US" sz="3600" b="1" u="sng" dirty="0" smtClean="0">
                <a:solidFill>
                  <a:srgbClr val="FF0000"/>
                </a:solidFill>
                <a:latin typeface="Microsoft Uighur" panose="02000000000000000000" pitchFamily="2" charset="-78"/>
                <a:cs typeface="Microsoft Uighur" panose="02000000000000000000" pitchFamily="2" charset="-78"/>
              </a:rPr>
              <a:t> </a:t>
            </a:r>
            <a:r>
              <a:rPr lang="ar-DZ" sz="3600" b="1" u="sng" dirty="0" smtClean="0">
                <a:solidFill>
                  <a:srgbClr val="FF0000"/>
                </a:solidFill>
                <a:latin typeface="Microsoft Uighur" panose="02000000000000000000" pitchFamily="2" charset="-78"/>
                <a:cs typeface="Microsoft Uighur" panose="02000000000000000000" pitchFamily="2" charset="-78"/>
              </a:rPr>
              <a:t>.</a:t>
            </a:r>
            <a:r>
              <a:rPr lang="ar-DZ" sz="3600" dirty="0" smtClean="0">
                <a:latin typeface="Microsoft Uighur" panose="02000000000000000000" pitchFamily="2" charset="-78"/>
                <a:cs typeface="Microsoft Uighur" panose="02000000000000000000" pitchFamily="2" charset="-78"/>
              </a:rPr>
              <a:t>تمثل </a:t>
            </a:r>
            <a:r>
              <a:rPr lang="ar-DZ" sz="3600" dirty="0">
                <a:latin typeface="Microsoft Uighur" panose="02000000000000000000" pitchFamily="2" charset="-78"/>
                <a:cs typeface="Microsoft Uighur" panose="02000000000000000000" pitchFamily="2" charset="-78"/>
              </a:rPr>
              <a:t>نقاط القوة العناصر الجذابة في البيئة الداخلية للمؤسسة، والتي شأنها أن من تسمح لها ببلوغ أهدافها </a:t>
            </a:r>
            <a:r>
              <a:rPr lang="ar-DZ" sz="3600" dirty="0" smtClean="0">
                <a:latin typeface="Microsoft Uighur" panose="02000000000000000000" pitchFamily="2" charset="-78"/>
                <a:cs typeface="Microsoft Uighur" panose="02000000000000000000" pitchFamily="2" charset="-78"/>
              </a:rPr>
              <a:t>الاستراتيجية </a:t>
            </a:r>
            <a:r>
              <a:rPr lang="ar-DZ" sz="3600" dirty="0">
                <a:latin typeface="Microsoft Uighur" panose="02000000000000000000" pitchFamily="2" charset="-78"/>
                <a:cs typeface="Microsoft Uighur" panose="02000000000000000000" pitchFamily="2" charset="-78"/>
              </a:rPr>
              <a:t>من دون مشكلة، بل وتصبح ميزة تنافسية لها بالمقارنة مع غيرها من المؤسسات. وتتواجد نقاط القوة متوزعة على مختلف الوظائف، وقد تكون عبارة عن مورد بشري قوي مادة أولية رخيصة الثمن، تنظيما محكما للعمل...</a:t>
            </a:r>
          </a:p>
          <a:p>
            <a:pPr algn="r" rtl="1"/>
            <a:r>
              <a:rPr lang="ar-DZ" sz="3600" dirty="0">
                <a:latin typeface="Microsoft Uighur" panose="02000000000000000000" pitchFamily="2" charset="-78"/>
                <a:cs typeface="Microsoft Uighur" panose="02000000000000000000" pitchFamily="2" charset="-78"/>
              </a:rPr>
              <a:t> </a:t>
            </a:r>
            <a:r>
              <a:rPr lang="ar-DZ" sz="36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نقاط الضعف </a:t>
            </a:r>
            <a:r>
              <a:rPr lang="en-US" sz="36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Weaknesses </a:t>
            </a:r>
            <a:r>
              <a:rPr lang="ar-DZ" sz="3600" dirty="0">
                <a:latin typeface="Microsoft Uighur" panose="02000000000000000000" pitchFamily="2" charset="-78"/>
                <a:cs typeface="Microsoft Uighur" panose="02000000000000000000" pitchFamily="2" charset="-78"/>
              </a:rPr>
              <a:t>تشكل نقاط الضعف الجوانب السلبية في البيئة الداخلية للمؤسسة، والتي قد نعيقها على تحقيق الأداء المثالي في ظل التنافس الشديد. ويجب على التحليل </a:t>
            </a:r>
            <a:r>
              <a:rPr lang="ar-DZ" sz="3600" dirty="0" err="1" smtClean="0">
                <a:latin typeface="Microsoft Uighur" panose="02000000000000000000" pitchFamily="2" charset="-78"/>
                <a:cs typeface="Microsoft Uighur" panose="02000000000000000000" pitchFamily="2" charset="-78"/>
              </a:rPr>
              <a:t>الإستراتيجي</a:t>
            </a:r>
            <a:r>
              <a:rPr lang="ar-DZ" sz="3600" dirty="0" smtClean="0">
                <a:latin typeface="Microsoft Uighur" panose="02000000000000000000" pitchFamily="2" charset="-78"/>
                <a:cs typeface="Microsoft Uighur" panose="02000000000000000000" pitchFamily="2" charset="-78"/>
              </a:rPr>
              <a:t> </a:t>
            </a:r>
            <a:r>
              <a:rPr lang="ar-DZ" sz="3600" dirty="0">
                <a:latin typeface="Microsoft Uighur" panose="02000000000000000000" pitchFamily="2" charset="-78"/>
                <a:cs typeface="Microsoft Uighur" panose="02000000000000000000" pitchFamily="2" charset="-78"/>
              </a:rPr>
              <a:t>على هذا المحور أن يحدد بدقة المعيقات الداخلية التي تمنع المؤسسة من تحقيق أهدافها</a:t>
            </a:r>
            <a:r>
              <a:rPr lang="ar-DZ" dirty="0"/>
              <a:t/>
            </a:r>
            <a:br>
              <a:rPr lang="ar-DZ" dirty="0"/>
            </a:br>
            <a:endParaRPr lang="en-US" dirty="0"/>
          </a:p>
        </p:txBody>
      </p:sp>
    </p:spTree>
    <p:extLst>
      <p:ext uri="{BB962C8B-B14F-4D97-AF65-F5344CB8AC3E}">
        <p14:creationId xmlns:p14="http://schemas.microsoft.com/office/powerpoint/2010/main" xmlns="" val="354065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7"/>
            <a:ext cx="9404723" cy="2777180"/>
          </a:xfrm>
        </p:spPr>
        <p:style>
          <a:lnRef idx="1">
            <a:schemeClr val="accent5"/>
          </a:lnRef>
          <a:fillRef idx="2">
            <a:schemeClr val="accent5"/>
          </a:fillRef>
          <a:effectRef idx="1">
            <a:schemeClr val="accent5"/>
          </a:effectRef>
          <a:fontRef idx="minor">
            <a:schemeClr val="dk1"/>
          </a:fontRef>
        </p:style>
        <p:txBody>
          <a:bodyPr/>
          <a:lstStyle/>
          <a:p>
            <a:pPr algn="r" rtl="1"/>
            <a:r>
              <a:rPr lang="ar-DZ" sz="36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الفرص </a:t>
            </a:r>
            <a:r>
              <a:rPr lang="en-US" sz="36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Opportunities</a:t>
            </a:r>
            <a:r>
              <a:rPr lang="en-US" sz="3600" dirty="0">
                <a:latin typeface="Microsoft Uighur" panose="02000000000000000000" pitchFamily="2" charset="-78"/>
                <a:cs typeface="Microsoft Uighur" panose="02000000000000000000" pitchFamily="2" charset="-78"/>
              </a:rPr>
              <a:t> </a:t>
            </a:r>
            <a:r>
              <a:rPr lang="ar-DZ" sz="3600" dirty="0">
                <a:latin typeface="Microsoft Uighur" panose="02000000000000000000" pitchFamily="2" charset="-78"/>
                <a:cs typeface="Microsoft Uighur" panose="02000000000000000000" pitchFamily="2" charset="-78"/>
              </a:rPr>
              <a:t> في مقابل البيئة الداخلية، تتأسس البيئة الخارجية للمؤسسة من عناصر تقع خارج نطاق سلطتها، وبالتالي فمن الصعب إخضاعها وإدارتها على النحو الذي يخدم أهدافها، بل تميل المؤسسة هنا إلى مجاراة هذه المتغيرات، وفي حالة ما إذا تلاءمت أهداف المؤسسة فإنها تصبح بمثابة فرص يجب اقتناصها، بحيث تصبح بمثابة عوامل للنجاح </a:t>
            </a:r>
            <a:br>
              <a:rPr lang="ar-DZ" sz="3600" dirty="0">
                <a:latin typeface="Microsoft Uighur" panose="02000000000000000000" pitchFamily="2" charset="-78"/>
                <a:cs typeface="Microsoft Uighur" panose="02000000000000000000" pitchFamily="2" charset="-78"/>
              </a:rPr>
            </a:br>
            <a:endParaRPr lang="en-US" sz="3600" dirty="0">
              <a:latin typeface="Microsoft Uighur" panose="02000000000000000000" pitchFamily="2" charset="-78"/>
              <a:cs typeface="Microsoft Uighur" panose="02000000000000000000" pitchFamily="2" charset="-78"/>
            </a:endParaRPr>
          </a:p>
        </p:txBody>
      </p:sp>
      <p:sp>
        <p:nvSpPr>
          <p:cNvPr id="3" name="Espace réservé du contenu 2"/>
          <p:cNvSpPr>
            <a:spLocks noGrp="1"/>
          </p:cNvSpPr>
          <p:nvPr>
            <p:ph idx="1"/>
          </p:nvPr>
        </p:nvSpPr>
        <p:spPr>
          <a:xfrm>
            <a:off x="646112" y="3229896"/>
            <a:ext cx="9403742" cy="3170903"/>
          </a:xfrm>
        </p:spPr>
        <p:style>
          <a:lnRef idx="1">
            <a:schemeClr val="accent5"/>
          </a:lnRef>
          <a:fillRef idx="2">
            <a:schemeClr val="accent5"/>
          </a:fillRef>
          <a:effectRef idx="1">
            <a:schemeClr val="accent5"/>
          </a:effectRef>
          <a:fontRef idx="minor">
            <a:schemeClr val="dk1"/>
          </a:fontRef>
        </p:style>
        <p:txBody>
          <a:bodyPr/>
          <a:lstStyle/>
          <a:p>
            <a:pPr algn="r" rtl="1"/>
            <a:r>
              <a:rPr lang="ar-DZ" sz="34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المخاطر</a:t>
            </a:r>
            <a:r>
              <a:rPr lang="ar-DZ" sz="3400" dirty="0">
                <a:latin typeface="Microsoft Uighur" panose="02000000000000000000" pitchFamily="2" charset="-78"/>
                <a:cs typeface="Microsoft Uighur" panose="02000000000000000000" pitchFamily="2" charset="-78"/>
              </a:rPr>
              <a:t> </a:t>
            </a:r>
            <a:r>
              <a:rPr lang="en-US" sz="34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Threats</a:t>
            </a:r>
            <a:r>
              <a:rPr lang="en-US" sz="3400" dirty="0">
                <a:latin typeface="Microsoft Uighur" panose="02000000000000000000" pitchFamily="2" charset="-78"/>
                <a:cs typeface="Microsoft Uighur" panose="02000000000000000000" pitchFamily="2" charset="-78"/>
              </a:rPr>
              <a:t> </a:t>
            </a:r>
            <a:r>
              <a:rPr lang="ar-DZ" sz="3400" dirty="0">
                <a:latin typeface="Microsoft Uighur" panose="02000000000000000000" pitchFamily="2" charset="-78"/>
                <a:cs typeface="Microsoft Uighur" panose="02000000000000000000" pitchFamily="2" charset="-78"/>
              </a:rPr>
              <a:t>على العكس تماما من الفرص، فإن المخاطر والتهديدات تجسد حالة الصراع بين الأهداف </a:t>
            </a:r>
            <a:r>
              <a:rPr lang="ar-DZ" sz="3400" dirty="0" smtClean="0">
                <a:latin typeface="Microsoft Uighur" panose="02000000000000000000" pitchFamily="2" charset="-78"/>
                <a:cs typeface="Microsoft Uighur" panose="02000000000000000000" pitchFamily="2" charset="-78"/>
              </a:rPr>
              <a:t>الاستراتيجية </a:t>
            </a:r>
            <a:r>
              <a:rPr lang="ar-DZ" sz="3400" dirty="0">
                <a:latin typeface="Microsoft Uighur" panose="02000000000000000000" pitchFamily="2" charset="-78"/>
                <a:cs typeface="Microsoft Uighur" panose="02000000000000000000" pitchFamily="2" charset="-78"/>
              </a:rPr>
              <a:t>للمؤسسة وبين معطيات البيئة الخارجية، حيث تعجز المؤسسة في هذه الحالات عن إيجاد عوامل نجاح، ويكون التحليل </a:t>
            </a:r>
            <a:r>
              <a:rPr lang="ar-DZ" sz="3400" dirty="0" smtClean="0">
                <a:latin typeface="Microsoft Uighur" panose="02000000000000000000" pitchFamily="2" charset="-78"/>
                <a:cs typeface="Microsoft Uighur" panose="02000000000000000000" pitchFamily="2" charset="-78"/>
              </a:rPr>
              <a:t>الاستراتيجي </a:t>
            </a:r>
            <a:r>
              <a:rPr lang="ar-DZ" sz="3400" dirty="0">
                <a:latin typeface="Microsoft Uighur" panose="02000000000000000000" pitchFamily="2" charset="-78"/>
                <a:cs typeface="Microsoft Uighur" panose="02000000000000000000" pitchFamily="2" charset="-78"/>
              </a:rPr>
              <a:t>هنا ملزما بجمع المعطيات حول كل العوامل المثبطة والمعادية لأهداف المؤسسة، ودراستها مسبقا من أجل إعداد </a:t>
            </a:r>
            <a:r>
              <a:rPr lang="ar-DZ" sz="3400" dirty="0" smtClean="0">
                <a:latin typeface="Microsoft Uighur" panose="02000000000000000000" pitchFamily="2" charset="-78"/>
                <a:cs typeface="Microsoft Uighur" panose="02000000000000000000" pitchFamily="2" charset="-78"/>
              </a:rPr>
              <a:t>الاستراتيجية </a:t>
            </a:r>
            <a:r>
              <a:rPr lang="ar-DZ" sz="3400" dirty="0">
                <a:latin typeface="Microsoft Uighur" panose="02000000000000000000" pitchFamily="2" charset="-78"/>
                <a:cs typeface="Microsoft Uighur" panose="02000000000000000000" pitchFamily="2" charset="-78"/>
              </a:rPr>
              <a:t>بعيدا عن هذه العوامل</a:t>
            </a:r>
          </a:p>
          <a:p>
            <a:pPr algn="r" rtl="1"/>
            <a:endParaRPr lang="en-US" dirty="0"/>
          </a:p>
        </p:txBody>
      </p:sp>
    </p:spTree>
    <p:extLst>
      <p:ext uri="{BB962C8B-B14F-4D97-AF65-F5344CB8AC3E}">
        <p14:creationId xmlns:p14="http://schemas.microsoft.com/office/powerpoint/2010/main" xmlns="" val="279769648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p:spPr>
      </p:pic>
    </p:spTree>
    <p:extLst>
      <p:ext uri="{BB962C8B-B14F-4D97-AF65-F5344CB8AC3E}">
        <p14:creationId xmlns:p14="http://schemas.microsoft.com/office/powerpoint/2010/main" xmlns="" val="3957660142"/>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rtl="1"/>
            <a:r>
              <a:rPr lang="ar-DZ" sz="8000" b="1"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الخاتمــــــــــة:</a:t>
            </a:r>
            <a:r>
              <a:rPr lang="en-US" sz="8000" b="1"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
            </a:r>
            <a:br>
              <a:rPr lang="en-US" sz="8000" b="1"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br>
            <a:endParaRPr lang="en-US" sz="8000" dirty="0">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endParaRPr>
          </a:p>
        </p:txBody>
      </p:sp>
      <p:sp>
        <p:nvSpPr>
          <p:cNvPr id="3" name="Espace réservé du contenu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algn="ctr" rtl="1"/>
            <a:r>
              <a:rPr lang="ar-DZ" sz="4400" dirty="0" smtClean="0">
                <a:latin typeface="Microsoft Uighur" panose="02000000000000000000" pitchFamily="2" charset="-78"/>
                <a:cs typeface="Microsoft Uighur" panose="02000000000000000000" pitchFamily="2" charset="-78"/>
              </a:rPr>
              <a:t>جملة القول يمكننا التصريح بان المحيط هو الحيز الدي يضم المتغيرات المباشرة و الغير مباشرة التي </a:t>
            </a:r>
            <a:r>
              <a:rPr lang="ar-DZ" sz="4400" dirty="0" err="1" smtClean="0">
                <a:latin typeface="Microsoft Uighur" panose="02000000000000000000" pitchFamily="2" charset="-78"/>
                <a:cs typeface="Microsoft Uighur" panose="02000000000000000000" pitchFamily="2" charset="-78"/>
              </a:rPr>
              <a:t>تاثر</a:t>
            </a:r>
            <a:r>
              <a:rPr lang="ar-DZ" sz="4400" dirty="0" smtClean="0">
                <a:latin typeface="Microsoft Uighur" panose="02000000000000000000" pitchFamily="2" charset="-78"/>
                <a:cs typeface="Microsoft Uighur" panose="02000000000000000000" pitchFamily="2" charset="-78"/>
              </a:rPr>
              <a:t> على المؤسسة بدرجات متفاوتة فالمدير الحدق هو الدي يستخدمها لصالحه و يبني عبرها ممرا نحو هدفه و مبتغاه من خلال بناءه الاستراتيجية مرنة تتفاعل مع المتغيرات و خاصة الطارئة منها</a:t>
            </a:r>
            <a:endParaRPr lang="en-US" sz="44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3319761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6600" b="1" u="sng" dirty="0" smtClean="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المراجع</a:t>
            </a:r>
            <a:br>
              <a:rPr lang="ar-DZ" sz="6600" b="1" u="sng" dirty="0" smtClean="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br>
            <a:endParaRPr lang="en-US" sz="6600" b="1" u="sng" dirty="0">
              <a:solidFill>
                <a:srgbClr val="FF00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endParaRPr>
          </a:p>
        </p:txBody>
      </p:sp>
      <p:sp>
        <p:nvSpPr>
          <p:cNvPr id="3" name="Espace réservé du contenu 2"/>
          <p:cNvSpPr>
            <a:spLocks noGrp="1"/>
          </p:cNvSpPr>
          <p:nvPr>
            <p:ph idx="1"/>
          </p:nvPr>
        </p:nvSpPr>
        <p:spPr>
          <a:xfrm>
            <a:off x="1103312" y="1533832"/>
            <a:ext cx="8946541" cy="4714567"/>
          </a:xfrm>
        </p:spPr>
        <p:style>
          <a:lnRef idx="1">
            <a:schemeClr val="accent2"/>
          </a:lnRef>
          <a:fillRef idx="2">
            <a:schemeClr val="accent2"/>
          </a:fillRef>
          <a:effectRef idx="1">
            <a:schemeClr val="accent2"/>
          </a:effectRef>
          <a:fontRef idx="minor">
            <a:schemeClr val="dk1"/>
          </a:fontRef>
        </p:style>
        <p:txBody>
          <a:bodyPr>
            <a:normAutofit/>
          </a:bodyPr>
          <a:lstStyle/>
          <a:p>
            <a:pPr algn="r" rtl="1"/>
            <a:r>
              <a:rPr lang="ar-DZ" sz="3200" dirty="0">
                <a:latin typeface="Microsoft Uighur" panose="02000000000000000000" pitchFamily="2" charset="-78"/>
                <a:cs typeface="Microsoft Uighur" panose="02000000000000000000" pitchFamily="2" charset="-78"/>
              </a:rPr>
              <a:t>- نادية العارف: الإدارة </a:t>
            </a:r>
            <a:r>
              <a:rPr lang="ar-DZ" sz="3200" dirty="0" err="1">
                <a:latin typeface="Microsoft Uighur" panose="02000000000000000000" pitchFamily="2" charset="-78"/>
                <a:cs typeface="Microsoft Uighur" panose="02000000000000000000" pitchFamily="2" charset="-78"/>
              </a:rPr>
              <a:t>الإستراتيجية</a:t>
            </a:r>
            <a:r>
              <a:rPr lang="ar-DZ" sz="3200" dirty="0">
                <a:latin typeface="Microsoft Uighur" panose="02000000000000000000" pitchFamily="2" charset="-78"/>
                <a:cs typeface="Microsoft Uighur" panose="02000000000000000000" pitchFamily="2" charset="-78"/>
              </a:rPr>
              <a:t> : إدارة الألفية الثالثة الدار الجامعية الإسكندرية. 2000. ص 86</a:t>
            </a:r>
            <a:r>
              <a:rPr lang="ar-DZ" sz="3200" dirty="0" smtClean="0">
                <a:latin typeface="Microsoft Uighur" panose="02000000000000000000" pitchFamily="2" charset="-78"/>
                <a:cs typeface="Microsoft Uighur" panose="02000000000000000000" pitchFamily="2" charset="-78"/>
              </a:rPr>
              <a:t>.</a:t>
            </a:r>
          </a:p>
          <a:p>
            <a:pPr algn="r" rtl="1"/>
            <a:r>
              <a:rPr lang="ar-DZ" sz="3200" dirty="0" smtClean="0">
                <a:latin typeface="Microsoft Uighur" panose="02000000000000000000" pitchFamily="2" charset="-78"/>
                <a:cs typeface="Microsoft Uighur" panose="02000000000000000000" pitchFamily="2" charset="-78"/>
              </a:rPr>
              <a:t>ناصر </a:t>
            </a:r>
            <a:r>
              <a:rPr lang="ar-DZ" sz="3200" dirty="0" err="1" smtClean="0">
                <a:latin typeface="Microsoft Uighur" panose="02000000000000000000" pitchFamily="2" charset="-78"/>
                <a:cs typeface="Microsoft Uighur" panose="02000000000000000000" pitchFamily="2" charset="-78"/>
              </a:rPr>
              <a:t>دادي</a:t>
            </a:r>
            <a:r>
              <a:rPr lang="ar-DZ" sz="3200" dirty="0" smtClean="0">
                <a:latin typeface="Microsoft Uighur" panose="02000000000000000000" pitchFamily="2" charset="-78"/>
                <a:cs typeface="Microsoft Uighur" panose="02000000000000000000" pitchFamily="2" charset="-78"/>
              </a:rPr>
              <a:t> عدون 1998 اقتصاد المؤسسة طبعة 2 دار المحمدية العامة الجزائر</a:t>
            </a:r>
          </a:p>
          <a:p>
            <a:pPr algn="r" rtl="1"/>
            <a:r>
              <a:rPr lang="en-US" sz="3200" dirty="0">
                <a:latin typeface="Microsoft Uighur" panose="02000000000000000000" pitchFamily="2" charset="-78"/>
                <a:cs typeface="Microsoft Uighur" panose="02000000000000000000" pitchFamily="2" charset="-78"/>
              </a:rPr>
              <a:t> Laurence </a:t>
            </a:r>
            <a:r>
              <a:rPr lang="en-US" sz="3200" dirty="0" err="1">
                <a:latin typeface="Microsoft Uighur" panose="02000000000000000000" pitchFamily="2" charset="-78"/>
                <a:cs typeface="Microsoft Uighur" panose="02000000000000000000" pitchFamily="2" charset="-78"/>
              </a:rPr>
              <a:t>Luhmann</a:t>
            </a:r>
            <a:r>
              <a:rPr lang="en-US" sz="3200" dirty="0">
                <a:latin typeface="Microsoft Uighur" panose="02000000000000000000" pitchFamily="2" charset="-78"/>
                <a:cs typeface="Microsoft Uighur" panose="02000000000000000000" pitchFamily="2" charset="-78"/>
              </a:rPr>
              <a:t> Ortega et al,: Op. Cit. P. </a:t>
            </a:r>
            <a:r>
              <a:rPr lang="en-US" sz="3200" dirty="0" smtClean="0">
                <a:latin typeface="Microsoft Uighur" panose="02000000000000000000" pitchFamily="2" charset="-78"/>
                <a:cs typeface="Microsoft Uighur" panose="02000000000000000000" pitchFamily="2" charset="-78"/>
              </a:rPr>
              <a:t>32</a:t>
            </a:r>
            <a:endParaRPr lang="ar-DZ" sz="3200" dirty="0" smtClean="0">
              <a:latin typeface="Microsoft Uighur" panose="02000000000000000000" pitchFamily="2" charset="-78"/>
              <a:cs typeface="Microsoft Uighur" panose="02000000000000000000" pitchFamily="2" charset="-78"/>
            </a:endParaRPr>
          </a:p>
          <a:p>
            <a:pPr algn="r" rtl="1"/>
            <a:r>
              <a:rPr lang="ar-DZ" sz="3200" dirty="0" smtClean="0">
                <a:latin typeface="Microsoft Uighur" panose="02000000000000000000" pitchFamily="2" charset="-78"/>
                <a:cs typeface="Microsoft Uighur" panose="02000000000000000000" pitchFamily="2" charset="-78"/>
              </a:rPr>
              <a:t>المواقع الالكترونية</a:t>
            </a:r>
          </a:p>
          <a:p>
            <a:pPr algn="r" rtl="1"/>
            <a:r>
              <a:rPr lang="en-US" sz="3200" dirty="0"/>
              <a:t>http://dspace.univ-setif2.dz</a:t>
            </a:r>
          </a:p>
          <a:p>
            <a:pPr algn="r" rtl="1"/>
            <a:endParaRPr lang="ar-DZ" sz="3200" dirty="0" smtClean="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2079601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7200" b="1" u="sng" dirty="0" smtClean="0">
                <a:solidFill>
                  <a:srgbClr val="FF0000"/>
                </a:solidFill>
                <a:latin typeface="Microsoft Uighur" panose="02000000000000000000" pitchFamily="2" charset="-78"/>
                <a:cs typeface="Microsoft Uighur" panose="02000000000000000000" pitchFamily="2" charset="-78"/>
              </a:rPr>
              <a:t>المقدمة</a:t>
            </a:r>
            <a:r>
              <a:rPr lang="ar-DZ" sz="7200" dirty="0" smtClean="0">
                <a:solidFill>
                  <a:srgbClr val="FF0000"/>
                </a:solidFill>
                <a:latin typeface="Microsoft Uighur" panose="02000000000000000000" pitchFamily="2" charset="-78"/>
                <a:cs typeface="Microsoft Uighur" panose="02000000000000000000" pitchFamily="2" charset="-78"/>
              </a:rPr>
              <a:t>:</a:t>
            </a:r>
            <a:endParaRPr lang="en-US" sz="7200" dirty="0">
              <a:solidFill>
                <a:srgbClr val="FF0000"/>
              </a:solidFill>
              <a:latin typeface="Microsoft Uighur" panose="02000000000000000000" pitchFamily="2" charset="-78"/>
              <a:cs typeface="Microsoft Uighur" panose="02000000000000000000" pitchFamily="2" charset="-78"/>
            </a:endParaRPr>
          </a:p>
        </p:txBody>
      </p:sp>
      <p:sp>
        <p:nvSpPr>
          <p:cNvPr id="3" name="Espace réservé du contenu 2"/>
          <p:cNvSpPr>
            <a:spLocks noGrp="1"/>
          </p:cNvSpPr>
          <p:nvPr>
            <p:ph idx="1"/>
          </p:nvPr>
        </p:nvSpPr>
        <p:spPr>
          <a:xfrm>
            <a:off x="988142" y="1513490"/>
            <a:ext cx="9061711" cy="5226523"/>
          </a:xfrm>
        </p:spPr>
        <p:style>
          <a:lnRef idx="1">
            <a:schemeClr val="dk1"/>
          </a:lnRef>
          <a:fillRef idx="2">
            <a:schemeClr val="dk1"/>
          </a:fillRef>
          <a:effectRef idx="1">
            <a:schemeClr val="dk1"/>
          </a:effectRef>
          <a:fontRef idx="minor">
            <a:schemeClr val="dk1"/>
          </a:fontRef>
        </p:style>
        <p:txBody>
          <a:bodyPr>
            <a:noAutofit/>
          </a:bodyPr>
          <a:lstStyle/>
          <a:p>
            <a:pPr algn="ctr" rtl="1"/>
            <a:r>
              <a:rPr lang="ar-DZ" sz="4000" dirty="0" smtClean="0">
                <a:latin typeface="Microsoft Uighur" panose="02000000000000000000" pitchFamily="2" charset="-78"/>
                <a:cs typeface="Microsoft Uighur" panose="02000000000000000000" pitchFamily="2" charset="-78"/>
              </a:rPr>
              <a:t>تلعب المؤسسة دورا بارزا في المجتمع تؤثر و تتأثر فهي </a:t>
            </a:r>
            <a:r>
              <a:rPr lang="ar-DZ" sz="4000" dirty="0">
                <a:latin typeface="Microsoft Uighur" panose="02000000000000000000" pitchFamily="2" charset="-78"/>
                <a:cs typeface="Microsoft Uighur" panose="02000000000000000000" pitchFamily="2" charset="-78"/>
              </a:rPr>
              <a:t>الكيان </a:t>
            </a:r>
            <a:r>
              <a:rPr lang="ar-DZ" sz="4000" dirty="0" smtClean="0">
                <a:latin typeface="Microsoft Uighur" panose="02000000000000000000" pitchFamily="2" charset="-78"/>
                <a:cs typeface="Microsoft Uighur" panose="02000000000000000000" pitchFamily="2" charset="-78"/>
              </a:rPr>
              <a:t>الذي يضم مجموعة من الموارد المتكاملة فيما بينها يقودها مدير عبر جمعها و تنسيقها و توجيهها نحو الهدف السامي طبعا ستواجه المنظمة عدة مطبات و معيقات في طريقها و مجموعة هاته المعيقات و التغيرات يمكن جمعها في مصطلح </a:t>
            </a:r>
            <a:r>
              <a:rPr lang="ar-DZ" sz="4000" dirty="0">
                <a:latin typeface="Microsoft Uighur" panose="02000000000000000000" pitchFamily="2" charset="-78"/>
                <a:cs typeface="Microsoft Uighur" panose="02000000000000000000" pitchFamily="2" charset="-78"/>
              </a:rPr>
              <a:t>المحيط الذي </a:t>
            </a:r>
            <a:r>
              <a:rPr lang="ar-DZ" sz="4000" dirty="0" smtClean="0">
                <a:latin typeface="Microsoft Uighur" panose="02000000000000000000" pitchFamily="2" charset="-78"/>
                <a:cs typeface="Microsoft Uighur" panose="02000000000000000000" pitchFamily="2" charset="-78"/>
              </a:rPr>
              <a:t>يعبر عن الحيز</a:t>
            </a:r>
            <a:r>
              <a:rPr lang="ar-DZ" sz="4000" dirty="0">
                <a:latin typeface="Microsoft Uighur" panose="02000000000000000000" pitchFamily="2" charset="-78"/>
                <a:cs typeface="Microsoft Uighur" panose="02000000000000000000" pitchFamily="2" charset="-78"/>
              </a:rPr>
              <a:t> الذي </a:t>
            </a:r>
            <a:r>
              <a:rPr lang="ar-DZ" sz="4000" dirty="0" smtClean="0">
                <a:latin typeface="Microsoft Uighur" panose="02000000000000000000" pitchFamily="2" charset="-78"/>
                <a:cs typeface="Microsoft Uighur" panose="02000000000000000000" pitchFamily="2" charset="-78"/>
              </a:rPr>
              <a:t>يؤثر على المؤسسة و يحتويها </a:t>
            </a:r>
          </a:p>
          <a:p>
            <a:pPr algn="ctr" rtl="1"/>
            <a:r>
              <a:rPr lang="ar-DZ" sz="4000" dirty="0" smtClean="0">
                <a:latin typeface="Microsoft Uighur" panose="02000000000000000000" pitchFamily="2" charset="-78"/>
                <a:cs typeface="Microsoft Uighur" panose="02000000000000000000" pitchFamily="2" charset="-78"/>
              </a:rPr>
              <a:t>فما المقصود من المحيط و كيف يؤثر على المؤسسة وكيف نحلل استراتيجيا </a:t>
            </a:r>
            <a:r>
              <a:rPr lang="ar-DZ" sz="4000" dirty="0">
                <a:latin typeface="Microsoft Uighur" panose="02000000000000000000" pitchFamily="2" charset="-78"/>
                <a:cs typeface="Microsoft Uighur" panose="02000000000000000000" pitchFamily="2" charset="-78"/>
              </a:rPr>
              <a:t>بيئة المؤسسة؟</a:t>
            </a:r>
            <a:endParaRPr lang="en-US" sz="40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334209942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4000" b="1" u="sng" dirty="0">
                <a:solidFill>
                  <a:srgbClr val="FF0000"/>
                </a:solidFill>
                <a:effectLst>
                  <a:outerShdw blurRad="38100" dist="38100" dir="2700000" algn="tl">
                    <a:srgbClr val="000000">
                      <a:alpha val="43137"/>
                    </a:srgbClr>
                  </a:outerShdw>
                </a:effectLst>
              </a:rPr>
              <a:t>المبحث الأول: </a:t>
            </a:r>
            <a:r>
              <a:rPr lang="ar-DZ" sz="5400" b="1" dirty="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محيط المؤسسة المفهوم و </a:t>
            </a:r>
            <a:r>
              <a:rPr lang="ar-DZ" sz="5400" b="1" dirty="0" smtClean="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الخصائ</a:t>
            </a:r>
            <a:r>
              <a:rPr lang="ar-DZ" sz="5400" b="1" dirty="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ص</a:t>
            </a:r>
            <a:r>
              <a:rPr lang="fr-FR" sz="4000" b="1" i="1" dirty="0" smtClean="0">
                <a:solidFill>
                  <a:schemeClr val="bg1"/>
                </a:solidFill>
                <a:effectLst>
                  <a:outerShdw blurRad="38100" dist="38100" dir="2700000" algn="tl">
                    <a:srgbClr val="000000">
                      <a:alpha val="43137"/>
                    </a:srgbClr>
                  </a:outerShdw>
                </a:effectLst>
              </a:rPr>
              <a:t/>
            </a:r>
            <a:br>
              <a:rPr lang="fr-FR" sz="4000" b="1" i="1" dirty="0" smtClean="0">
                <a:solidFill>
                  <a:schemeClr val="bg1"/>
                </a:solidFill>
                <a:effectLst>
                  <a:outerShdw blurRad="38100" dist="38100" dir="2700000" algn="tl">
                    <a:srgbClr val="000000">
                      <a:alpha val="43137"/>
                    </a:srgbClr>
                  </a:outerShdw>
                </a:effectLst>
              </a:rPr>
            </a:br>
            <a:r>
              <a:rPr lang="fr-FR" sz="4000" b="1" i="1" dirty="0" smtClean="0">
                <a:solidFill>
                  <a:schemeClr val="bg1"/>
                </a:solidFill>
                <a:effectLst>
                  <a:outerShdw blurRad="38100" dist="38100" dir="2700000" algn="tl">
                    <a:srgbClr val="000000">
                      <a:alpha val="43137"/>
                    </a:srgbClr>
                  </a:outerShdw>
                </a:effectLst>
              </a:rPr>
              <a:t/>
            </a:r>
            <a:br>
              <a:rPr lang="fr-FR" sz="4000" b="1" i="1" dirty="0" smtClean="0">
                <a:solidFill>
                  <a:schemeClr val="bg1"/>
                </a:solidFill>
                <a:effectLst>
                  <a:outerShdw blurRad="38100" dist="38100" dir="2700000" algn="tl">
                    <a:srgbClr val="000000">
                      <a:alpha val="43137"/>
                    </a:srgbClr>
                  </a:outerShdw>
                </a:effectLst>
              </a:rPr>
            </a:br>
            <a:r>
              <a:rPr lang="ar-DZ" sz="4000" i="1" dirty="0">
                <a:solidFill>
                  <a:schemeClr val="bg1"/>
                </a:solidFill>
                <a:effectLst>
                  <a:outerShdw blurRad="38100" dist="38100" dir="2700000" algn="tl">
                    <a:srgbClr val="000000">
                      <a:alpha val="43137"/>
                    </a:srgbClr>
                  </a:outerShdw>
                </a:effectLst>
              </a:rPr>
              <a:t/>
            </a:r>
            <a:br>
              <a:rPr lang="ar-DZ" sz="4000" i="1" dirty="0">
                <a:solidFill>
                  <a:schemeClr val="bg1"/>
                </a:solidFill>
                <a:effectLst>
                  <a:outerShdw blurRad="38100" dist="38100" dir="2700000" algn="tl">
                    <a:srgbClr val="000000">
                      <a:alpha val="43137"/>
                    </a:srgbClr>
                  </a:outerShdw>
                </a:effectLst>
              </a:rPr>
            </a:br>
            <a:endParaRPr lang="en-US" dirty="0"/>
          </a:p>
        </p:txBody>
      </p:sp>
      <p:sp>
        <p:nvSpPr>
          <p:cNvPr id="3" name="Espace réservé du contenu 2"/>
          <p:cNvSpPr>
            <a:spLocks noGrp="1"/>
          </p:cNvSpPr>
          <p:nvPr>
            <p:ph idx="1"/>
          </p:nvPr>
        </p:nvSpPr>
        <p:spPr>
          <a:xfrm>
            <a:off x="204953" y="1721842"/>
            <a:ext cx="11634950" cy="4836613"/>
          </a:xfrm>
          <a:solidFill>
            <a:schemeClr val="accent2">
              <a:lumMod val="20000"/>
              <a:lumOff val="80000"/>
            </a:schemeClr>
          </a:solidFill>
        </p:spPr>
        <p:style>
          <a:lnRef idx="3">
            <a:schemeClr val="lt1"/>
          </a:lnRef>
          <a:fillRef idx="1">
            <a:schemeClr val="accent5"/>
          </a:fillRef>
          <a:effectRef idx="1">
            <a:schemeClr val="accent5"/>
          </a:effectRef>
          <a:fontRef idx="minor">
            <a:schemeClr val="lt1"/>
          </a:fontRef>
        </p:style>
        <p:txBody>
          <a:bodyPr/>
          <a:lstStyle/>
          <a:p>
            <a:pPr algn="ctr" rtl="1"/>
            <a:r>
              <a:rPr lang="ar-DZ" sz="4400" b="1" u="sng" dirty="0">
                <a:solidFill>
                  <a:srgbClr val="FFFF00"/>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المطلب الأول : </a:t>
            </a:r>
            <a:r>
              <a:rPr lang="ar-DZ" sz="4400" b="1" dirty="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تعريف محيط </a:t>
            </a:r>
            <a:r>
              <a:rPr lang="ar-DZ" sz="4400" b="1" dirty="0" smtClean="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المؤسسة</a:t>
            </a:r>
          </a:p>
          <a:p>
            <a:pPr algn="r" rtl="1"/>
            <a:r>
              <a:rPr lang="ar-DZ" sz="4000" dirty="0">
                <a:solidFill>
                  <a:schemeClr val="bg1"/>
                </a:solidFill>
                <a:latin typeface="Microsoft Uighur" panose="02000000000000000000" pitchFamily="2" charset="-78"/>
                <a:cs typeface="Microsoft Uighur" panose="02000000000000000000" pitchFamily="2" charset="-78"/>
              </a:rPr>
              <a:t>قدمت عدة تعاريف لمحيط المؤسسة الاقتصادية و نذكر منها ما </a:t>
            </a:r>
            <a:r>
              <a:rPr lang="ar-DZ" sz="4000" dirty="0" smtClean="0">
                <a:solidFill>
                  <a:schemeClr val="bg1"/>
                </a:solidFill>
                <a:latin typeface="Microsoft Uighur" panose="02000000000000000000" pitchFamily="2" charset="-78"/>
                <a:cs typeface="Microsoft Uighur" panose="02000000000000000000" pitchFamily="2" charset="-78"/>
              </a:rPr>
              <a:t>يلي:</a:t>
            </a:r>
          </a:p>
          <a:p>
            <a:pPr algn="r" rtl="1"/>
            <a:r>
              <a:rPr lang="ar-DZ" sz="3600" b="1" u="sng" dirty="0" smtClean="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تعريف </a:t>
            </a:r>
            <a:r>
              <a:rPr lang="fr-FR" sz="3600" b="1" u="sng" dirty="0" smtClean="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:W </a:t>
            </a:r>
            <a:r>
              <a:rPr lang="fr-FR" sz="3600" b="1" u="sng" dirty="0" err="1" smtClean="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rPr>
              <a:t>Dill</a:t>
            </a:r>
            <a:r>
              <a:rPr lang="ar-DZ" sz="4400" dirty="0" smtClean="0">
                <a:solidFill>
                  <a:schemeClr val="bg1"/>
                </a:solidFill>
                <a:latin typeface="Microsoft Uighur" panose="02000000000000000000" pitchFamily="2" charset="-78"/>
                <a:cs typeface="Microsoft Uighur" panose="02000000000000000000" pitchFamily="2" charset="-78"/>
              </a:rPr>
              <a:t>هو </a:t>
            </a:r>
            <a:r>
              <a:rPr lang="ar-DZ" sz="4400" dirty="0">
                <a:solidFill>
                  <a:schemeClr val="bg1"/>
                </a:solidFill>
                <a:latin typeface="Microsoft Uighur" panose="02000000000000000000" pitchFamily="2" charset="-78"/>
                <a:cs typeface="Microsoft Uighur" panose="02000000000000000000" pitchFamily="2" charset="-78"/>
              </a:rPr>
              <a:t>ذلك الجزء من المحيط الإداري الذي يلائم عملية وضع و </a:t>
            </a:r>
            <a:r>
              <a:rPr lang="ar-DZ" sz="4400" dirty="0" smtClean="0">
                <a:solidFill>
                  <a:schemeClr val="bg1"/>
                </a:solidFill>
                <a:latin typeface="Microsoft Uighur" panose="02000000000000000000" pitchFamily="2" charset="-78"/>
                <a:cs typeface="Microsoft Uighur" panose="02000000000000000000" pitchFamily="2" charset="-78"/>
              </a:rPr>
              <a:t>تحقيق </a:t>
            </a:r>
            <a:r>
              <a:rPr lang="ar-DZ" sz="4400" dirty="0">
                <a:solidFill>
                  <a:schemeClr val="bg1"/>
                </a:solidFill>
                <a:latin typeface="Microsoft Uighur" panose="02000000000000000000" pitchFamily="2" charset="-78"/>
                <a:cs typeface="Microsoft Uighur" panose="02000000000000000000" pitchFamily="2" charset="-78"/>
              </a:rPr>
              <a:t>الأهداف الخاصة بالمؤسسة ، و يتكون من خمس مجموعات من المتعاملين هم الزبائن الموردين و </a:t>
            </a:r>
            <a:r>
              <a:rPr lang="ar-DZ" sz="4400" dirty="0" smtClean="0">
                <a:solidFill>
                  <a:schemeClr val="bg1"/>
                </a:solidFill>
                <a:latin typeface="Microsoft Uighur" panose="02000000000000000000" pitchFamily="2" charset="-78"/>
                <a:cs typeface="Microsoft Uighur" panose="02000000000000000000" pitchFamily="2" charset="-78"/>
              </a:rPr>
              <a:t>العاملين </a:t>
            </a:r>
            <a:r>
              <a:rPr lang="ar-DZ" sz="4400" dirty="0">
                <a:solidFill>
                  <a:schemeClr val="bg1"/>
                </a:solidFill>
                <a:latin typeface="Microsoft Uighur" panose="02000000000000000000" pitchFamily="2" charset="-78"/>
                <a:cs typeface="Microsoft Uighur" panose="02000000000000000000" pitchFamily="2" charset="-78"/>
              </a:rPr>
              <a:t>و المؤسسات المنافسة بالإضافة إلى جماعات الضغط والتأثير كالحكومات و اتحادات العمال </a:t>
            </a:r>
            <a:endParaRPr lang="ar-DZ" sz="4400" b="1" dirty="0">
              <a:solidFill>
                <a:schemeClr val="bg1"/>
              </a:solidFill>
              <a:effectLst>
                <a:outerShdw blurRad="38100" dist="38100" dir="2700000" algn="tl">
                  <a:srgbClr val="000000">
                    <a:alpha val="43137"/>
                  </a:srgbClr>
                </a:outerShdw>
              </a:effectLst>
              <a:latin typeface="Microsoft Uighur" panose="02000000000000000000" pitchFamily="2" charset="-78"/>
              <a:cs typeface="Microsoft Uighur" panose="02000000000000000000" pitchFamily="2" charset="-78"/>
            </a:endParaRPr>
          </a:p>
          <a:p>
            <a:pPr algn="r" rtl="1"/>
            <a:endParaRPr lang="en-US" dirty="0"/>
          </a:p>
        </p:txBody>
      </p:sp>
    </p:spTree>
    <p:extLst>
      <p:ext uri="{BB962C8B-B14F-4D97-AF65-F5344CB8AC3E}">
        <p14:creationId xmlns:p14="http://schemas.microsoft.com/office/powerpoint/2010/main" xmlns="" val="410395515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745421" y="2601310"/>
            <a:ext cx="2333296" cy="137159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5400" dirty="0" smtClean="0">
                <a:solidFill>
                  <a:schemeClr val="bg1"/>
                </a:solidFill>
                <a:latin typeface="Microsoft Uighur" panose="02000000000000000000" pitchFamily="2" charset="-78"/>
                <a:cs typeface="Microsoft Uighur" panose="02000000000000000000" pitchFamily="2" charset="-78"/>
              </a:rPr>
              <a:t>المؤسسة</a:t>
            </a:r>
            <a:endParaRPr lang="en-US" sz="5400" dirty="0">
              <a:solidFill>
                <a:schemeClr val="bg1"/>
              </a:solidFill>
              <a:latin typeface="Microsoft Uighur" panose="02000000000000000000" pitchFamily="2" charset="-78"/>
              <a:cs typeface="Microsoft Uighur" panose="02000000000000000000" pitchFamily="2" charset="-78"/>
            </a:endParaRPr>
          </a:p>
        </p:txBody>
      </p:sp>
      <p:sp>
        <p:nvSpPr>
          <p:cNvPr id="3" name="Rectangle à coins arrondis 2"/>
          <p:cNvSpPr/>
          <p:nvPr/>
        </p:nvSpPr>
        <p:spPr>
          <a:xfrm>
            <a:off x="6526923" y="1040524"/>
            <a:ext cx="1757855"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4800" dirty="0" smtClean="0">
                <a:solidFill>
                  <a:schemeClr val="bg1"/>
                </a:solidFill>
                <a:latin typeface="Microsoft Uighur" panose="02000000000000000000" pitchFamily="2" charset="-78"/>
                <a:cs typeface="Microsoft Uighur" panose="02000000000000000000" pitchFamily="2" charset="-78"/>
              </a:rPr>
              <a:t>العمال</a:t>
            </a:r>
            <a:endParaRPr lang="en-US" sz="4800" dirty="0">
              <a:solidFill>
                <a:schemeClr val="bg1"/>
              </a:solidFill>
              <a:latin typeface="Microsoft Uighur" panose="02000000000000000000" pitchFamily="2" charset="-78"/>
              <a:cs typeface="Microsoft Uighur" panose="02000000000000000000" pitchFamily="2" charset="-78"/>
            </a:endParaRPr>
          </a:p>
        </p:txBody>
      </p:sp>
      <p:sp>
        <p:nvSpPr>
          <p:cNvPr id="4" name="Rectangle à coins arrondis 3"/>
          <p:cNvSpPr/>
          <p:nvPr/>
        </p:nvSpPr>
        <p:spPr>
          <a:xfrm>
            <a:off x="8284779" y="2829909"/>
            <a:ext cx="1931276"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5400" dirty="0" smtClean="0">
                <a:latin typeface="Microsoft Uighur" panose="02000000000000000000" pitchFamily="2" charset="-78"/>
                <a:cs typeface="Microsoft Uighur" panose="02000000000000000000" pitchFamily="2" charset="-78"/>
              </a:rPr>
              <a:t>الزبائن</a:t>
            </a:r>
            <a:endParaRPr lang="en-US" sz="5400" dirty="0">
              <a:latin typeface="Microsoft Uighur" panose="02000000000000000000" pitchFamily="2" charset="-78"/>
              <a:cs typeface="Microsoft Uighur" panose="02000000000000000000" pitchFamily="2" charset="-78"/>
            </a:endParaRPr>
          </a:p>
        </p:txBody>
      </p:sp>
      <p:sp>
        <p:nvSpPr>
          <p:cNvPr id="6" name="Rectangle à coins arrondis 5"/>
          <p:cNvSpPr/>
          <p:nvPr/>
        </p:nvSpPr>
        <p:spPr>
          <a:xfrm>
            <a:off x="1229710" y="2829909"/>
            <a:ext cx="2183525"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800" b="1" dirty="0" smtClean="0">
                <a:latin typeface="Microsoft Uighur" panose="02000000000000000000" pitchFamily="2" charset="-78"/>
                <a:cs typeface="Microsoft Uighur" panose="02000000000000000000" pitchFamily="2" charset="-78"/>
              </a:rPr>
              <a:t>المؤسسات المنافسة</a:t>
            </a:r>
            <a:endParaRPr lang="en-US" sz="2800" b="1" dirty="0">
              <a:latin typeface="Microsoft Uighur" panose="02000000000000000000" pitchFamily="2" charset="-78"/>
              <a:cs typeface="Microsoft Uighur" panose="02000000000000000000" pitchFamily="2" charset="-78"/>
            </a:endParaRPr>
          </a:p>
        </p:txBody>
      </p:sp>
      <p:sp>
        <p:nvSpPr>
          <p:cNvPr id="8" name="Rectangle à coins arrondis 7"/>
          <p:cNvSpPr/>
          <p:nvPr/>
        </p:nvSpPr>
        <p:spPr>
          <a:xfrm>
            <a:off x="3413235" y="1072055"/>
            <a:ext cx="1789386"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4400" dirty="0" smtClean="0">
                <a:solidFill>
                  <a:schemeClr val="bg1"/>
                </a:solidFill>
                <a:latin typeface="Microsoft Uighur" panose="02000000000000000000" pitchFamily="2" charset="-78"/>
                <a:cs typeface="Microsoft Uighur" panose="02000000000000000000" pitchFamily="2" charset="-78"/>
              </a:rPr>
              <a:t>الموردون</a:t>
            </a:r>
            <a:endParaRPr lang="en-US" sz="4400" dirty="0">
              <a:solidFill>
                <a:schemeClr val="bg1"/>
              </a:solidFill>
              <a:latin typeface="Microsoft Uighur" panose="02000000000000000000" pitchFamily="2" charset="-78"/>
              <a:cs typeface="Microsoft Uighur" panose="02000000000000000000" pitchFamily="2" charset="-78"/>
            </a:endParaRPr>
          </a:p>
        </p:txBody>
      </p:sp>
      <p:sp>
        <p:nvSpPr>
          <p:cNvPr id="9" name="Rectangle à coins arrondis 8"/>
          <p:cNvSpPr/>
          <p:nvPr/>
        </p:nvSpPr>
        <p:spPr>
          <a:xfrm>
            <a:off x="6526923" y="4950372"/>
            <a:ext cx="2554015"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4400" dirty="0" smtClean="0">
                <a:solidFill>
                  <a:schemeClr val="bg1">
                    <a:lumMod val="95000"/>
                    <a:lumOff val="5000"/>
                  </a:schemeClr>
                </a:solidFill>
                <a:latin typeface="AngsanaUPC" panose="02020603050405020304" pitchFamily="18" charset="-34"/>
              </a:rPr>
              <a:t>الحكومات</a:t>
            </a:r>
            <a:endParaRPr lang="en-US" sz="4400" dirty="0">
              <a:solidFill>
                <a:schemeClr val="bg1">
                  <a:lumMod val="95000"/>
                  <a:lumOff val="5000"/>
                </a:schemeClr>
              </a:solidFill>
              <a:latin typeface="AngsanaUPC" panose="02020603050405020304" pitchFamily="18" charset="-34"/>
              <a:cs typeface="AngsanaUPC" panose="02020603050405020304" pitchFamily="18" charset="-34"/>
            </a:endParaRPr>
          </a:p>
        </p:txBody>
      </p:sp>
      <p:sp>
        <p:nvSpPr>
          <p:cNvPr id="10" name="Rectangle à coins arrondis 9"/>
          <p:cNvSpPr/>
          <p:nvPr/>
        </p:nvSpPr>
        <p:spPr>
          <a:xfrm>
            <a:off x="3231931" y="4950372"/>
            <a:ext cx="197069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200" b="1" dirty="0" smtClean="0">
                <a:latin typeface="Microsoft Uighur" panose="02000000000000000000" pitchFamily="2" charset="-78"/>
                <a:cs typeface="Microsoft Uighur" panose="02000000000000000000" pitchFamily="2" charset="-78"/>
              </a:rPr>
              <a:t>اتحادات العمال</a:t>
            </a:r>
            <a:endParaRPr lang="en-US" sz="3200" b="1" dirty="0">
              <a:latin typeface="Microsoft Uighur" panose="02000000000000000000" pitchFamily="2" charset="-78"/>
              <a:cs typeface="Microsoft Uighur" panose="02000000000000000000" pitchFamily="2" charset="-78"/>
            </a:endParaRPr>
          </a:p>
        </p:txBody>
      </p:sp>
      <p:cxnSp>
        <p:nvCxnSpPr>
          <p:cNvPr id="7" name="Connecteur droit avec flèche 6"/>
          <p:cNvCxnSpPr>
            <a:stCxn id="2" idx="6"/>
            <a:endCxn id="4" idx="1"/>
          </p:cNvCxnSpPr>
          <p:nvPr/>
        </p:nvCxnSpPr>
        <p:spPr>
          <a:xfrm flipV="1">
            <a:off x="7078717" y="3287109"/>
            <a:ext cx="1206062"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 name="Connecteur droit avec flèche 12"/>
          <p:cNvCxnSpPr>
            <a:stCxn id="2" idx="1"/>
            <a:endCxn id="8" idx="2"/>
          </p:cNvCxnSpPr>
          <p:nvPr/>
        </p:nvCxnSpPr>
        <p:spPr>
          <a:xfrm flipH="1" flipV="1">
            <a:off x="4307928" y="1986455"/>
            <a:ext cx="779196" cy="81572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Connecteur droit avec flèche 14"/>
          <p:cNvCxnSpPr>
            <a:stCxn id="2" idx="7"/>
            <a:endCxn id="3" idx="2"/>
          </p:cNvCxnSpPr>
          <p:nvPr/>
        </p:nvCxnSpPr>
        <p:spPr>
          <a:xfrm flipV="1">
            <a:off x="6737014" y="1954924"/>
            <a:ext cx="668837" cy="8472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Connecteur droit avec flèche 17"/>
          <p:cNvCxnSpPr>
            <a:stCxn id="2" idx="2"/>
            <a:endCxn id="6" idx="3"/>
          </p:cNvCxnSpPr>
          <p:nvPr/>
        </p:nvCxnSpPr>
        <p:spPr>
          <a:xfrm flipH="1" flipV="1">
            <a:off x="3413235" y="3287109"/>
            <a:ext cx="1332186"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Connecteur droit avec flèche 19"/>
          <p:cNvCxnSpPr>
            <a:stCxn id="2" idx="3"/>
            <a:endCxn id="10" idx="0"/>
          </p:cNvCxnSpPr>
          <p:nvPr/>
        </p:nvCxnSpPr>
        <p:spPr>
          <a:xfrm flipH="1">
            <a:off x="4217276" y="3772043"/>
            <a:ext cx="869848" cy="1178329"/>
          </a:xfrm>
          <a:prstGeom prst="straightConnector1">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3" name="Connecteur droit avec flèche 22"/>
          <p:cNvCxnSpPr>
            <a:stCxn id="2" idx="5"/>
            <a:endCxn id="9" idx="0"/>
          </p:cNvCxnSpPr>
          <p:nvPr/>
        </p:nvCxnSpPr>
        <p:spPr>
          <a:xfrm>
            <a:off x="6737014" y="3772043"/>
            <a:ext cx="1066917" cy="117832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Double flèche horizontale 23"/>
          <p:cNvSpPr/>
          <p:nvPr/>
        </p:nvSpPr>
        <p:spPr>
          <a:xfrm>
            <a:off x="5202621" y="5242034"/>
            <a:ext cx="1324302" cy="394137"/>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978565503"/>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down)">
                                      <p:cBhvr>
                                        <p:cTn id="39" dur="580">
                                          <p:stCondLst>
                                            <p:cond delay="0"/>
                                          </p:stCondLst>
                                        </p:cTn>
                                        <p:tgtEl>
                                          <p:spTgt spid="4"/>
                                        </p:tgtEl>
                                      </p:cBhvr>
                                    </p:animEffect>
                                    <p:anim calcmode="lin" valueType="num">
                                      <p:cBhvr>
                                        <p:cTn id="40"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gtEl>
                                      </p:cBhvr>
                                      <p:to x="100000" y="60000"/>
                                    </p:animScale>
                                    <p:animScale>
                                      <p:cBhvr>
                                        <p:cTn id="46" dur="166" decel="50000">
                                          <p:stCondLst>
                                            <p:cond delay="676"/>
                                          </p:stCondLst>
                                        </p:cTn>
                                        <p:tgtEl>
                                          <p:spTgt spid="4"/>
                                        </p:tgtEl>
                                      </p:cBhvr>
                                      <p:to x="100000" y="100000"/>
                                    </p:animScale>
                                    <p:animScale>
                                      <p:cBhvr>
                                        <p:cTn id="47" dur="26">
                                          <p:stCondLst>
                                            <p:cond delay="1312"/>
                                          </p:stCondLst>
                                        </p:cTn>
                                        <p:tgtEl>
                                          <p:spTgt spid="4"/>
                                        </p:tgtEl>
                                      </p:cBhvr>
                                      <p:to x="100000" y="80000"/>
                                    </p:animScale>
                                    <p:animScale>
                                      <p:cBhvr>
                                        <p:cTn id="48" dur="166" decel="50000">
                                          <p:stCondLst>
                                            <p:cond delay="1338"/>
                                          </p:stCondLst>
                                        </p:cTn>
                                        <p:tgtEl>
                                          <p:spTgt spid="4"/>
                                        </p:tgtEl>
                                      </p:cBhvr>
                                      <p:to x="100000" y="100000"/>
                                    </p:animScale>
                                    <p:animScale>
                                      <p:cBhvr>
                                        <p:cTn id="49" dur="26">
                                          <p:stCondLst>
                                            <p:cond delay="1642"/>
                                          </p:stCondLst>
                                        </p:cTn>
                                        <p:tgtEl>
                                          <p:spTgt spid="4"/>
                                        </p:tgtEl>
                                      </p:cBhvr>
                                      <p:to x="100000" y="90000"/>
                                    </p:animScale>
                                    <p:animScale>
                                      <p:cBhvr>
                                        <p:cTn id="50" dur="166" decel="50000">
                                          <p:stCondLst>
                                            <p:cond delay="1668"/>
                                          </p:stCondLst>
                                        </p:cTn>
                                        <p:tgtEl>
                                          <p:spTgt spid="4"/>
                                        </p:tgtEl>
                                      </p:cBhvr>
                                      <p:to x="100000" y="100000"/>
                                    </p:animScale>
                                    <p:animScale>
                                      <p:cBhvr>
                                        <p:cTn id="51" dur="26">
                                          <p:stCondLst>
                                            <p:cond delay="1808"/>
                                          </p:stCondLst>
                                        </p:cTn>
                                        <p:tgtEl>
                                          <p:spTgt spid="4"/>
                                        </p:tgtEl>
                                      </p:cBhvr>
                                      <p:to x="100000" y="95000"/>
                                    </p:animScale>
                                    <p:animScale>
                                      <p:cBhvr>
                                        <p:cTn id="52" dur="166" decel="50000">
                                          <p:stCondLst>
                                            <p:cond delay="1834"/>
                                          </p:stCondLst>
                                        </p:cTn>
                                        <p:tgtEl>
                                          <p:spTgt spid="4"/>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wipe(down)">
                                      <p:cBhvr>
                                        <p:cTn id="55" dur="580">
                                          <p:stCondLst>
                                            <p:cond delay="0"/>
                                          </p:stCondLst>
                                        </p:cTn>
                                        <p:tgtEl>
                                          <p:spTgt spid="6"/>
                                        </p:tgtEl>
                                      </p:cBhvr>
                                    </p:animEffect>
                                    <p:anim calcmode="lin" valueType="num">
                                      <p:cBhvr>
                                        <p:cTn id="5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gtEl>
                                      </p:cBhvr>
                                      <p:to x="100000" y="60000"/>
                                    </p:animScale>
                                    <p:animScale>
                                      <p:cBhvr>
                                        <p:cTn id="62" dur="166" decel="50000">
                                          <p:stCondLst>
                                            <p:cond delay="676"/>
                                          </p:stCondLst>
                                        </p:cTn>
                                        <p:tgtEl>
                                          <p:spTgt spid="6"/>
                                        </p:tgtEl>
                                      </p:cBhvr>
                                      <p:to x="100000" y="100000"/>
                                    </p:animScale>
                                    <p:animScale>
                                      <p:cBhvr>
                                        <p:cTn id="63" dur="26">
                                          <p:stCondLst>
                                            <p:cond delay="1312"/>
                                          </p:stCondLst>
                                        </p:cTn>
                                        <p:tgtEl>
                                          <p:spTgt spid="6"/>
                                        </p:tgtEl>
                                      </p:cBhvr>
                                      <p:to x="100000" y="80000"/>
                                    </p:animScale>
                                    <p:animScale>
                                      <p:cBhvr>
                                        <p:cTn id="64" dur="166" decel="50000">
                                          <p:stCondLst>
                                            <p:cond delay="1338"/>
                                          </p:stCondLst>
                                        </p:cTn>
                                        <p:tgtEl>
                                          <p:spTgt spid="6"/>
                                        </p:tgtEl>
                                      </p:cBhvr>
                                      <p:to x="100000" y="100000"/>
                                    </p:animScale>
                                    <p:animScale>
                                      <p:cBhvr>
                                        <p:cTn id="65" dur="26">
                                          <p:stCondLst>
                                            <p:cond delay="1642"/>
                                          </p:stCondLst>
                                        </p:cTn>
                                        <p:tgtEl>
                                          <p:spTgt spid="6"/>
                                        </p:tgtEl>
                                      </p:cBhvr>
                                      <p:to x="100000" y="90000"/>
                                    </p:animScale>
                                    <p:animScale>
                                      <p:cBhvr>
                                        <p:cTn id="66" dur="166" decel="50000">
                                          <p:stCondLst>
                                            <p:cond delay="1668"/>
                                          </p:stCondLst>
                                        </p:cTn>
                                        <p:tgtEl>
                                          <p:spTgt spid="6"/>
                                        </p:tgtEl>
                                      </p:cBhvr>
                                      <p:to x="100000" y="100000"/>
                                    </p:animScale>
                                    <p:animScale>
                                      <p:cBhvr>
                                        <p:cTn id="67" dur="26">
                                          <p:stCondLst>
                                            <p:cond delay="1808"/>
                                          </p:stCondLst>
                                        </p:cTn>
                                        <p:tgtEl>
                                          <p:spTgt spid="6"/>
                                        </p:tgtEl>
                                      </p:cBhvr>
                                      <p:to x="100000" y="95000"/>
                                    </p:animScale>
                                    <p:animScale>
                                      <p:cBhvr>
                                        <p:cTn id="68" dur="166" decel="50000">
                                          <p:stCondLst>
                                            <p:cond delay="1834"/>
                                          </p:stCondLst>
                                        </p:cTn>
                                        <p:tgtEl>
                                          <p:spTgt spid="6"/>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wipe(down)">
                                      <p:cBhvr>
                                        <p:cTn id="71" dur="580">
                                          <p:stCondLst>
                                            <p:cond delay="0"/>
                                          </p:stCondLst>
                                        </p:cTn>
                                        <p:tgtEl>
                                          <p:spTgt spid="8"/>
                                        </p:tgtEl>
                                      </p:cBhvr>
                                    </p:animEffect>
                                    <p:anim calcmode="lin" valueType="num">
                                      <p:cBhvr>
                                        <p:cTn id="7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7" dur="26">
                                          <p:stCondLst>
                                            <p:cond delay="650"/>
                                          </p:stCondLst>
                                        </p:cTn>
                                        <p:tgtEl>
                                          <p:spTgt spid="8"/>
                                        </p:tgtEl>
                                      </p:cBhvr>
                                      <p:to x="100000" y="60000"/>
                                    </p:animScale>
                                    <p:animScale>
                                      <p:cBhvr>
                                        <p:cTn id="78" dur="166" decel="50000">
                                          <p:stCondLst>
                                            <p:cond delay="676"/>
                                          </p:stCondLst>
                                        </p:cTn>
                                        <p:tgtEl>
                                          <p:spTgt spid="8"/>
                                        </p:tgtEl>
                                      </p:cBhvr>
                                      <p:to x="100000" y="100000"/>
                                    </p:animScale>
                                    <p:animScale>
                                      <p:cBhvr>
                                        <p:cTn id="79" dur="26">
                                          <p:stCondLst>
                                            <p:cond delay="1312"/>
                                          </p:stCondLst>
                                        </p:cTn>
                                        <p:tgtEl>
                                          <p:spTgt spid="8"/>
                                        </p:tgtEl>
                                      </p:cBhvr>
                                      <p:to x="100000" y="80000"/>
                                    </p:animScale>
                                    <p:animScale>
                                      <p:cBhvr>
                                        <p:cTn id="80" dur="166" decel="50000">
                                          <p:stCondLst>
                                            <p:cond delay="1338"/>
                                          </p:stCondLst>
                                        </p:cTn>
                                        <p:tgtEl>
                                          <p:spTgt spid="8"/>
                                        </p:tgtEl>
                                      </p:cBhvr>
                                      <p:to x="100000" y="100000"/>
                                    </p:animScale>
                                    <p:animScale>
                                      <p:cBhvr>
                                        <p:cTn id="81" dur="26">
                                          <p:stCondLst>
                                            <p:cond delay="1642"/>
                                          </p:stCondLst>
                                        </p:cTn>
                                        <p:tgtEl>
                                          <p:spTgt spid="8"/>
                                        </p:tgtEl>
                                      </p:cBhvr>
                                      <p:to x="100000" y="90000"/>
                                    </p:animScale>
                                    <p:animScale>
                                      <p:cBhvr>
                                        <p:cTn id="82" dur="166" decel="50000">
                                          <p:stCondLst>
                                            <p:cond delay="1668"/>
                                          </p:stCondLst>
                                        </p:cTn>
                                        <p:tgtEl>
                                          <p:spTgt spid="8"/>
                                        </p:tgtEl>
                                      </p:cBhvr>
                                      <p:to x="100000" y="100000"/>
                                    </p:animScale>
                                    <p:animScale>
                                      <p:cBhvr>
                                        <p:cTn id="83" dur="26">
                                          <p:stCondLst>
                                            <p:cond delay="1808"/>
                                          </p:stCondLst>
                                        </p:cTn>
                                        <p:tgtEl>
                                          <p:spTgt spid="8"/>
                                        </p:tgtEl>
                                      </p:cBhvr>
                                      <p:to x="100000" y="95000"/>
                                    </p:animScale>
                                    <p:animScale>
                                      <p:cBhvr>
                                        <p:cTn id="84" dur="166" decel="50000">
                                          <p:stCondLst>
                                            <p:cond delay="1834"/>
                                          </p:stCondLst>
                                        </p:cTn>
                                        <p:tgtEl>
                                          <p:spTgt spid="8"/>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wipe(down)">
                                      <p:cBhvr>
                                        <p:cTn id="103" dur="580">
                                          <p:stCondLst>
                                            <p:cond delay="0"/>
                                          </p:stCondLst>
                                        </p:cTn>
                                        <p:tgtEl>
                                          <p:spTgt spid="10"/>
                                        </p:tgtEl>
                                      </p:cBhvr>
                                    </p:animEffect>
                                    <p:anim calcmode="lin" valueType="num">
                                      <p:cBhvr>
                                        <p:cTn id="10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09" dur="26">
                                          <p:stCondLst>
                                            <p:cond delay="650"/>
                                          </p:stCondLst>
                                        </p:cTn>
                                        <p:tgtEl>
                                          <p:spTgt spid="10"/>
                                        </p:tgtEl>
                                      </p:cBhvr>
                                      <p:to x="100000" y="60000"/>
                                    </p:animScale>
                                    <p:animScale>
                                      <p:cBhvr>
                                        <p:cTn id="110" dur="166" decel="50000">
                                          <p:stCondLst>
                                            <p:cond delay="676"/>
                                          </p:stCondLst>
                                        </p:cTn>
                                        <p:tgtEl>
                                          <p:spTgt spid="10"/>
                                        </p:tgtEl>
                                      </p:cBhvr>
                                      <p:to x="100000" y="100000"/>
                                    </p:animScale>
                                    <p:animScale>
                                      <p:cBhvr>
                                        <p:cTn id="111" dur="26">
                                          <p:stCondLst>
                                            <p:cond delay="1312"/>
                                          </p:stCondLst>
                                        </p:cTn>
                                        <p:tgtEl>
                                          <p:spTgt spid="10"/>
                                        </p:tgtEl>
                                      </p:cBhvr>
                                      <p:to x="100000" y="80000"/>
                                    </p:animScale>
                                    <p:animScale>
                                      <p:cBhvr>
                                        <p:cTn id="112" dur="166" decel="50000">
                                          <p:stCondLst>
                                            <p:cond delay="1338"/>
                                          </p:stCondLst>
                                        </p:cTn>
                                        <p:tgtEl>
                                          <p:spTgt spid="10"/>
                                        </p:tgtEl>
                                      </p:cBhvr>
                                      <p:to x="100000" y="100000"/>
                                    </p:animScale>
                                    <p:animScale>
                                      <p:cBhvr>
                                        <p:cTn id="113" dur="26">
                                          <p:stCondLst>
                                            <p:cond delay="1642"/>
                                          </p:stCondLst>
                                        </p:cTn>
                                        <p:tgtEl>
                                          <p:spTgt spid="10"/>
                                        </p:tgtEl>
                                      </p:cBhvr>
                                      <p:to x="100000" y="90000"/>
                                    </p:animScale>
                                    <p:animScale>
                                      <p:cBhvr>
                                        <p:cTn id="114" dur="166" decel="50000">
                                          <p:stCondLst>
                                            <p:cond delay="1668"/>
                                          </p:stCondLst>
                                        </p:cTn>
                                        <p:tgtEl>
                                          <p:spTgt spid="10"/>
                                        </p:tgtEl>
                                      </p:cBhvr>
                                      <p:to x="100000" y="100000"/>
                                    </p:animScale>
                                    <p:animScale>
                                      <p:cBhvr>
                                        <p:cTn id="115" dur="26">
                                          <p:stCondLst>
                                            <p:cond delay="1808"/>
                                          </p:stCondLst>
                                        </p:cTn>
                                        <p:tgtEl>
                                          <p:spTgt spid="10"/>
                                        </p:tgtEl>
                                      </p:cBhvr>
                                      <p:to x="100000" y="95000"/>
                                    </p:animScale>
                                    <p:animScale>
                                      <p:cBhvr>
                                        <p:cTn id="116" dur="166" decel="50000">
                                          <p:stCondLst>
                                            <p:cond delay="1834"/>
                                          </p:stCondLst>
                                        </p:cTn>
                                        <p:tgtEl>
                                          <p:spTgt spid="10"/>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7"/>
                                        </p:tgtEl>
                                        <p:attrNameLst>
                                          <p:attrName>style.visibility</p:attrName>
                                        </p:attrNameLst>
                                      </p:cBhvr>
                                      <p:to>
                                        <p:strVal val="visible"/>
                                      </p:to>
                                    </p:set>
                                    <p:animEffect transition="in" filter="wipe(down)">
                                      <p:cBhvr>
                                        <p:cTn id="119" dur="580">
                                          <p:stCondLst>
                                            <p:cond delay="0"/>
                                          </p:stCondLst>
                                        </p:cTn>
                                        <p:tgtEl>
                                          <p:spTgt spid="7"/>
                                        </p:tgtEl>
                                      </p:cBhvr>
                                    </p:animEffect>
                                    <p:anim calcmode="lin" valueType="num">
                                      <p:cBhvr>
                                        <p:cTn id="12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25" dur="26">
                                          <p:stCondLst>
                                            <p:cond delay="650"/>
                                          </p:stCondLst>
                                        </p:cTn>
                                        <p:tgtEl>
                                          <p:spTgt spid="7"/>
                                        </p:tgtEl>
                                      </p:cBhvr>
                                      <p:to x="100000" y="60000"/>
                                    </p:animScale>
                                    <p:animScale>
                                      <p:cBhvr>
                                        <p:cTn id="126" dur="166" decel="50000">
                                          <p:stCondLst>
                                            <p:cond delay="676"/>
                                          </p:stCondLst>
                                        </p:cTn>
                                        <p:tgtEl>
                                          <p:spTgt spid="7"/>
                                        </p:tgtEl>
                                      </p:cBhvr>
                                      <p:to x="100000" y="100000"/>
                                    </p:animScale>
                                    <p:animScale>
                                      <p:cBhvr>
                                        <p:cTn id="127" dur="26">
                                          <p:stCondLst>
                                            <p:cond delay="1312"/>
                                          </p:stCondLst>
                                        </p:cTn>
                                        <p:tgtEl>
                                          <p:spTgt spid="7"/>
                                        </p:tgtEl>
                                      </p:cBhvr>
                                      <p:to x="100000" y="80000"/>
                                    </p:animScale>
                                    <p:animScale>
                                      <p:cBhvr>
                                        <p:cTn id="128" dur="166" decel="50000">
                                          <p:stCondLst>
                                            <p:cond delay="1338"/>
                                          </p:stCondLst>
                                        </p:cTn>
                                        <p:tgtEl>
                                          <p:spTgt spid="7"/>
                                        </p:tgtEl>
                                      </p:cBhvr>
                                      <p:to x="100000" y="100000"/>
                                    </p:animScale>
                                    <p:animScale>
                                      <p:cBhvr>
                                        <p:cTn id="129" dur="26">
                                          <p:stCondLst>
                                            <p:cond delay="1642"/>
                                          </p:stCondLst>
                                        </p:cTn>
                                        <p:tgtEl>
                                          <p:spTgt spid="7"/>
                                        </p:tgtEl>
                                      </p:cBhvr>
                                      <p:to x="100000" y="90000"/>
                                    </p:animScale>
                                    <p:animScale>
                                      <p:cBhvr>
                                        <p:cTn id="130" dur="166" decel="50000">
                                          <p:stCondLst>
                                            <p:cond delay="1668"/>
                                          </p:stCondLst>
                                        </p:cTn>
                                        <p:tgtEl>
                                          <p:spTgt spid="7"/>
                                        </p:tgtEl>
                                      </p:cBhvr>
                                      <p:to x="100000" y="100000"/>
                                    </p:animScale>
                                    <p:animScale>
                                      <p:cBhvr>
                                        <p:cTn id="131" dur="26">
                                          <p:stCondLst>
                                            <p:cond delay="1808"/>
                                          </p:stCondLst>
                                        </p:cTn>
                                        <p:tgtEl>
                                          <p:spTgt spid="7"/>
                                        </p:tgtEl>
                                      </p:cBhvr>
                                      <p:to x="100000" y="95000"/>
                                    </p:animScale>
                                    <p:animScale>
                                      <p:cBhvr>
                                        <p:cTn id="132" dur="166" decel="50000">
                                          <p:stCondLst>
                                            <p:cond delay="1834"/>
                                          </p:stCondLst>
                                        </p:cTn>
                                        <p:tgtEl>
                                          <p:spTgt spid="7"/>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13"/>
                                        </p:tgtEl>
                                        <p:attrNameLst>
                                          <p:attrName>style.visibility</p:attrName>
                                        </p:attrNameLst>
                                      </p:cBhvr>
                                      <p:to>
                                        <p:strVal val="visible"/>
                                      </p:to>
                                    </p:set>
                                    <p:animEffect transition="in" filter="wipe(down)">
                                      <p:cBhvr>
                                        <p:cTn id="135" dur="580">
                                          <p:stCondLst>
                                            <p:cond delay="0"/>
                                          </p:stCondLst>
                                        </p:cTn>
                                        <p:tgtEl>
                                          <p:spTgt spid="13"/>
                                        </p:tgtEl>
                                      </p:cBhvr>
                                    </p:animEffect>
                                    <p:anim calcmode="lin" valueType="num">
                                      <p:cBhvr>
                                        <p:cTn id="13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41" dur="26">
                                          <p:stCondLst>
                                            <p:cond delay="650"/>
                                          </p:stCondLst>
                                        </p:cTn>
                                        <p:tgtEl>
                                          <p:spTgt spid="13"/>
                                        </p:tgtEl>
                                      </p:cBhvr>
                                      <p:to x="100000" y="60000"/>
                                    </p:animScale>
                                    <p:animScale>
                                      <p:cBhvr>
                                        <p:cTn id="142" dur="166" decel="50000">
                                          <p:stCondLst>
                                            <p:cond delay="676"/>
                                          </p:stCondLst>
                                        </p:cTn>
                                        <p:tgtEl>
                                          <p:spTgt spid="13"/>
                                        </p:tgtEl>
                                      </p:cBhvr>
                                      <p:to x="100000" y="100000"/>
                                    </p:animScale>
                                    <p:animScale>
                                      <p:cBhvr>
                                        <p:cTn id="143" dur="26">
                                          <p:stCondLst>
                                            <p:cond delay="1312"/>
                                          </p:stCondLst>
                                        </p:cTn>
                                        <p:tgtEl>
                                          <p:spTgt spid="13"/>
                                        </p:tgtEl>
                                      </p:cBhvr>
                                      <p:to x="100000" y="80000"/>
                                    </p:animScale>
                                    <p:animScale>
                                      <p:cBhvr>
                                        <p:cTn id="144" dur="166" decel="50000">
                                          <p:stCondLst>
                                            <p:cond delay="1338"/>
                                          </p:stCondLst>
                                        </p:cTn>
                                        <p:tgtEl>
                                          <p:spTgt spid="13"/>
                                        </p:tgtEl>
                                      </p:cBhvr>
                                      <p:to x="100000" y="100000"/>
                                    </p:animScale>
                                    <p:animScale>
                                      <p:cBhvr>
                                        <p:cTn id="145" dur="26">
                                          <p:stCondLst>
                                            <p:cond delay="1642"/>
                                          </p:stCondLst>
                                        </p:cTn>
                                        <p:tgtEl>
                                          <p:spTgt spid="13"/>
                                        </p:tgtEl>
                                      </p:cBhvr>
                                      <p:to x="100000" y="90000"/>
                                    </p:animScale>
                                    <p:animScale>
                                      <p:cBhvr>
                                        <p:cTn id="146" dur="166" decel="50000">
                                          <p:stCondLst>
                                            <p:cond delay="1668"/>
                                          </p:stCondLst>
                                        </p:cTn>
                                        <p:tgtEl>
                                          <p:spTgt spid="13"/>
                                        </p:tgtEl>
                                      </p:cBhvr>
                                      <p:to x="100000" y="100000"/>
                                    </p:animScale>
                                    <p:animScale>
                                      <p:cBhvr>
                                        <p:cTn id="147" dur="26">
                                          <p:stCondLst>
                                            <p:cond delay="1808"/>
                                          </p:stCondLst>
                                        </p:cTn>
                                        <p:tgtEl>
                                          <p:spTgt spid="13"/>
                                        </p:tgtEl>
                                      </p:cBhvr>
                                      <p:to x="100000" y="95000"/>
                                    </p:animScale>
                                    <p:animScale>
                                      <p:cBhvr>
                                        <p:cTn id="148" dur="166" decel="50000">
                                          <p:stCondLst>
                                            <p:cond delay="1834"/>
                                          </p:stCondLst>
                                        </p:cTn>
                                        <p:tgtEl>
                                          <p:spTgt spid="13"/>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15"/>
                                        </p:tgtEl>
                                        <p:attrNameLst>
                                          <p:attrName>style.visibility</p:attrName>
                                        </p:attrNameLst>
                                      </p:cBhvr>
                                      <p:to>
                                        <p:strVal val="visible"/>
                                      </p:to>
                                    </p:set>
                                    <p:animEffect transition="in" filter="wipe(down)">
                                      <p:cBhvr>
                                        <p:cTn id="151" dur="580">
                                          <p:stCondLst>
                                            <p:cond delay="0"/>
                                          </p:stCondLst>
                                        </p:cTn>
                                        <p:tgtEl>
                                          <p:spTgt spid="15"/>
                                        </p:tgtEl>
                                      </p:cBhvr>
                                    </p:animEffect>
                                    <p:anim calcmode="lin" valueType="num">
                                      <p:cBhvr>
                                        <p:cTn id="15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57" dur="26">
                                          <p:stCondLst>
                                            <p:cond delay="650"/>
                                          </p:stCondLst>
                                        </p:cTn>
                                        <p:tgtEl>
                                          <p:spTgt spid="15"/>
                                        </p:tgtEl>
                                      </p:cBhvr>
                                      <p:to x="100000" y="60000"/>
                                    </p:animScale>
                                    <p:animScale>
                                      <p:cBhvr>
                                        <p:cTn id="158" dur="166" decel="50000">
                                          <p:stCondLst>
                                            <p:cond delay="676"/>
                                          </p:stCondLst>
                                        </p:cTn>
                                        <p:tgtEl>
                                          <p:spTgt spid="15"/>
                                        </p:tgtEl>
                                      </p:cBhvr>
                                      <p:to x="100000" y="100000"/>
                                    </p:animScale>
                                    <p:animScale>
                                      <p:cBhvr>
                                        <p:cTn id="159" dur="26">
                                          <p:stCondLst>
                                            <p:cond delay="1312"/>
                                          </p:stCondLst>
                                        </p:cTn>
                                        <p:tgtEl>
                                          <p:spTgt spid="15"/>
                                        </p:tgtEl>
                                      </p:cBhvr>
                                      <p:to x="100000" y="80000"/>
                                    </p:animScale>
                                    <p:animScale>
                                      <p:cBhvr>
                                        <p:cTn id="160" dur="166" decel="50000">
                                          <p:stCondLst>
                                            <p:cond delay="1338"/>
                                          </p:stCondLst>
                                        </p:cTn>
                                        <p:tgtEl>
                                          <p:spTgt spid="15"/>
                                        </p:tgtEl>
                                      </p:cBhvr>
                                      <p:to x="100000" y="100000"/>
                                    </p:animScale>
                                    <p:animScale>
                                      <p:cBhvr>
                                        <p:cTn id="161" dur="26">
                                          <p:stCondLst>
                                            <p:cond delay="1642"/>
                                          </p:stCondLst>
                                        </p:cTn>
                                        <p:tgtEl>
                                          <p:spTgt spid="15"/>
                                        </p:tgtEl>
                                      </p:cBhvr>
                                      <p:to x="100000" y="90000"/>
                                    </p:animScale>
                                    <p:animScale>
                                      <p:cBhvr>
                                        <p:cTn id="162" dur="166" decel="50000">
                                          <p:stCondLst>
                                            <p:cond delay="1668"/>
                                          </p:stCondLst>
                                        </p:cTn>
                                        <p:tgtEl>
                                          <p:spTgt spid="15"/>
                                        </p:tgtEl>
                                      </p:cBhvr>
                                      <p:to x="100000" y="100000"/>
                                    </p:animScale>
                                    <p:animScale>
                                      <p:cBhvr>
                                        <p:cTn id="163" dur="26">
                                          <p:stCondLst>
                                            <p:cond delay="1808"/>
                                          </p:stCondLst>
                                        </p:cTn>
                                        <p:tgtEl>
                                          <p:spTgt spid="15"/>
                                        </p:tgtEl>
                                      </p:cBhvr>
                                      <p:to x="100000" y="95000"/>
                                    </p:animScale>
                                    <p:animScale>
                                      <p:cBhvr>
                                        <p:cTn id="164" dur="166" decel="50000">
                                          <p:stCondLst>
                                            <p:cond delay="1834"/>
                                          </p:stCondLst>
                                        </p:cTn>
                                        <p:tgtEl>
                                          <p:spTgt spid="15"/>
                                        </p:tgtEl>
                                      </p:cBhvr>
                                      <p:to x="100000" y="100000"/>
                                    </p:animScale>
                                  </p:childTnLst>
                                </p:cTn>
                              </p:par>
                              <p:par>
                                <p:cTn id="165" presetID="26" presetClass="entr" presetSubtype="0" fill="hold" nodeType="withEffect">
                                  <p:stCondLst>
                                    <p:cond delay="0"/>
                                  </p:stCondLst>
                                  <p:childTnLst>
                                    <p:set>
                                      <p:cBhvr>
                                        <p:cTn id="166" dur="1" fill="hold">
                                          <p:stCondLst>
                                            <p:cond delay="0"/>
                                          </p:stCondLst>
                                        </p:cTn>
                                        <p:tgtEl>
                                          <p:spTgt spid="18"/>
                                        </p:tgtEl>
                                        <p:attrNameLst>
                                          <p:attrName>style.visibility</p:attrName>
                                        </p:attrNameLst>
                                      </p:cBhvr>
                                      <p:to>
                                        <p:strVal val="visible"/>
                                      </p:to>
                                    </p:set>
                                    <p:animEffect transition="in" filter="wipe(down)">
                                      <p:cBhvr>
                                        <p:cTn id="167" dur="580">
                                          <p:stCondLst>
                                            <p:cond delay="0"/>
                                          </p:stCondLst>
                                        </p:cTn>
                                        <p:tgtEl>
                                          <p:spTgt spid="18"/>
                                        </p:tgtEl>
                                      </p:cBhvr>
                                    </p:animEffect>
                                    <p:anim calcmode="lin" valueType="num">
                                      <p:cBhvr>
                                        <p:cTn id="16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73" dur="26">
                                          <p:stCondLst>
                                            <p:cond delay="650"/>
                                          </p:stCondLst>
                                        </p:cTn>
                                        <p:tgtEl>
                                          <p:spTgt spid="18"/>
                                        </p:tgtEl>
                                      </p:cBhvr>
                                      <p:to x="100000" y="60000"/>
                                    </p:animScale>
                                    <p:animScale>
                                      <p:cBhvr>
                                        <p:cTn id="174" dur="166" decel="50000">
                                          <p:stCondLst>
                                            <p:cond delay="676"/>
                                          </p:stCondLst>
                                        </p:cTn>
                                        <p:tgtEl>
                                          <p:spTgt spid="18"/>
                                        </p:tgtEl>
                                      </p:cBhvr>
                                      <p:to x="100000" y="100000"/>
                                    </p:animScale>
                                    <p:animScale>
                                      <p:cBhvr>
                                        <p:cTn id="175" dur="26">
                                          <p:stCondLst>
                                            <p:cond delay="1312"/>
                                          </p:stCondLst>
                                        </p:cTn>
                                        <p:tgtEl>
                                          <p:spTgt spid="18"/>
                                        </p:tgtEl>
                                      </p:cBhvr>
                                      <p:to x="100000" y="80000"/>
                                    </p:animScale>
                                    <p:animScale>
                                      <p:cBhvr>
                                        <p:cTn id="176" dur="166" decel="50000">
                                          <p:stCondLst>
                                            <p:cond delay="1338"/>
                                          </p:stCondLst>
                                        </p:cTn>
                                        <p:tgtEl>
                                          <p:spTgt spid="18"/>
                                        </p:tgtEl>
                                      </p:cBhvr>
                                      <p:to x="100000" y="100000"/>
                                    </p:animScale>
                                    <p:animScale>
                                      <p:cBhvr>
                                        <p:cTn id="177" dur="26">
                                          <p:stCondLst>
                                            <p:cond delay="1642"/>
                                          </p:stCondLst>
                                        </p:cTn>
                                        <p:tgtEl>
                                          <p:spTgt spid="18"/>
                                        </p:tgtEl>
                                      </p:cBhvr>
                                      <p:to x="100000" y="90000"/>
                                    </p:animScale>
                                    <p:animScale>
                                      <p:cBhvr>
                                        <p:cTn id="178" dur="166" decel="50000">
                                          <p:stCondLst>
                                            <p:cond delay="1668"/>
                                          </p:stCondLst>
                                        </p:cTn>
                                        <p:tgtEl>
                                          <p:spTgt spid="18"/>
                                        </p:tgtEl>
                                      </p:cBhvr>
                                      <p:to x="100000" y="100000"/>
                                    </p:animScale>
                                    <p:animScale>
                                      <p:cBhvr>
                                        <p:cTn id="179" dur="26">
                                          <p:stCondLst>
                                            <p:cond delay="1808"/>
                                          </p:stCondLst>
                                        </p:cTn>
                                        <p:tgtEl>
                                          <p:spTgt spid="18"/>
                                        </p:tgtEl>
                                      </p:cBhvr>
                                      <p:to x="100000" y="95000"/>
                                    </p:animScale>
                                    <p:animScale>
                                      <p:cBhvr>
                                        <p:cTn id="180" dur="166" decel="50000">
                                          <p:stCondLst>
                                            <p:cond delay="1834"/>
                                          </p:stCondLst>
                                        </p:cTn>
                                        <p:tgtEl>
                                          <p:spTgt spid="18"/>
                                        </p:tgtEl>
                                      </p:cBhvr>
                                      <p:to x="100000" y="100000"/>
                                    </p:animScale>
                                  </p:childTnLst>
                                </p:cTn>
                              </p:par>
                              <p:par>
                                <p:cTn id="181" presetID="26" presetClass="entr" presetSubtype="0" fill="hold" nodeType="withEffect">
                                  <p:stCondLst>
                                    <p:cond delay="0"/>
                                  </p:stCondLst>
                                  <p:childTnLst>
                                    <p:set>
                                      <p:cBhvr>
                                        <p:cTn id="182" dur="1" fill="hold">
                                          <p:stCondLst>
                                            <p:cond delay="0"/>
                                          </p:stCondLst>
                                        </p:cTn>
                                        <p:tgtEl>
                                          <p:spTgt spid="20"/>
                                        </p:tgtEl>
                                        <p:attrNameLst>
                                          <p:attrName>style.visibility</p:attrName>
                                        </p:attrNameLst>
                                      </p:cBhvr>
                                      <p:to>
                                        <p:strVal val="visible"/>
                                      </p:to>
                                    </p:set>
                                    <p:animEffect transition="in" filter="wipe(down)">
                                      <p:cBhvr>
                                        <p:cTn id="183" dur="580">
                                          <p:stCondLst>
                                            <p:cond delay="0"/>
                                          </p:stCondLst>
                                        </p:cTn>
                                        <p:tgtEl>
                                          <p:spTgt spid="20"/>
                                        </p:tgtEl>
                                      </p:cBhvr>
                                    </p:animEffect>
                                    <p:anim calcmode="lin" valueType="num">
                                      <p:cBhvr>
                                        <p:cTn id="184"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89" dur="26">
                                          <p:stCondLst>
                                            <p:cond delay="650"/>
                                          </p:stCondLst>
                                        </p:cTn>
                                        <p:tgtEl>
                                          <p:spTgt spid="20"/>
                                        </p:tgtEl>
                                      </p:cBhvr>
                                      <p:to x="100000" y="60000"/>
                                    </p:animScale>
                                    <p:animScale>
                                      <p:cBhvr>
                                        <p:cTn id="190" dur="166" decel="50000">
                                          <p:stCondLst>
                                            <p:cond delay="676"/>
                                          </p:stCondLst>
                                        </p:cTn>
                                        <p:tgtEl>
                                          <p:spTgt spid="20"/>
                                        </p:tgtEl>
                                      </p:cBhvr>
                                      <p:to x="100000" y="100000"/>
                                    </p:animScale>
                                    <p:animScale>
                                      <p:cBhvr>
                                        <p:cTn id="191" dur="26">
                                          <p:stCondLst>
                                            <p:cond delay="1312"/>
                                          </p:stCondLst>
                                        </p:cTn>
                                        <p:tgtEl>
                                          <p:spTgt spid="20"/>
                                        </p:tgtEl>
                                      </p:cBhvr>
                                      <p:to x="100000" y="80000"/>
                                    </p:animScale>
                                    <p:animScale>
                                      <p:cBhvr>
                                        <p:cTn id="192" dur="166" decel="50000">
                                          <p:stCondLst>
                                            <p:cond delay="1338"/>
                                          </p:stCondLst>
                                        </p:cTn>
                                        <p:tgtEl>
                                          <p:spTgt spid="20"/>
                                        </p:tgtEl>
                                      </p:cBhvr>
                                      <p:to x="100000" y="100000"/>
                                    </p:animScale>
                                    <p:animScale>
                                      <p:cBhvr>
                                        <p:cTn id="193" dur="26">
                                          <p:stCondLst>
                                            <p:cond delay="1642"/>
                                          </p:stCondLst>
                                        </p:cTn>
                                        <p:tgtEl>
                                          <p:spTgt spid="20"/>
                                        </p:tgtEl>
                                      </p:cBhvr>
                                      <p:to x="100000" y="90000"/>
                                    </p:animScale>
                                    <p:animScale>
                                      <p:cBhvr>
                                        <p:cTn id="194" dur="166" decel="50000">
                                          <p:stCondLst>
                                            <p:cond delay="1668"/>
                                          </p:stCondLst>
                                        </p:cTn>
                                        <p:tgtEl>
                                          <p:spTgt spid="20"/>
                                        </p:tgtEl>
                                      </p:cBhvr>
                                      <p:to x="100000" y="100000"/>
                                    </p:animScale>
                                    <p:animScale>
                                      <p:cBhvr>
                                        <p:cTn id="195" dur="26">
                                          <p:stCondLst>
                                            <p:cond delay="1808"/>
                                          </p:stCondLst>
                                        </p:cTn>
                                        <p:tgtEl>
                                          <p:spTgt spid="20"/>
                                        </p:tgtEl>
                                      </p:cBhvr>
                                      <p:to x="100000" y="95000"/>
                                    </p:animScale>
                                    <p:animScale>
                                      <p:cBhvr>
                                        <p:cTn id="196" dur="166" decel="50000">
                                          <p:stCondLst>
                                            <p:cond delay="1834"/>
                                          </p:stCondLst>
                                        </p:cTn>
                                        <p:tgtEl>
                                          <p:spTgt spid="20"/>
                                        </p:tgtEl>
                                      </p:cBhvr>
                                      <p:to x="100000" y="100000"/>
                                    </p:animScale>
                                  </p:childTnLst>
                                </p:cTn>
                              </p:par>
                              <p:par>
                                <p:cTn id="197" presetID="26" presetClass="entr" presetSubtype="0" fill="hold" nodeType="withEffect">
                                  <p:stCondLst>
                                    <p:cond delay="0"/>
                                  </p:stCondLst>
                                  <p:childTnLst>
                                    <p:set>
                                      <p:cBhvr>
                                        <p:cTn id="198" dur="1" fill="hold">
                                          <p:stCondLst>
                                            <p:cond delay="0"/>
                                          </p:stCondLst>
                                        </p:cTn>
                                        <p:tgtEl>
                                          <p:spTgt spid="23"/>
                                        </p:tgtEl>
                                        <p:attrNameLst>
                                          <p:attrName>style.visibility</p:attrName>
                                        </p:attrNameLst>
                                      </p:cBhvr>
                                      <p:to>
                                        <p:strVal val="visible"/>
                                      </p:to>
                                    </p:set>
                                    <p:animEffect transition="in" filter="wipe(down)">
                                      <p:cBhvr>
                                        <p:cTn id="199" dur="580">
                                          <p:stCondLst>
                                            <p:cond delay="0"/>
                                          </p:stCondLst>
                                        </p:cTn>
                                        <p:tgtEl>
                                          <p:spTgt spid="23"/>
                                        </p:tgtEl>
                                      </p:cBhvr>
                                    </p:animEffect>
                                    <p:anim calcmode="lin" valueType="num">
                                      <p:cBhvr>
                                        <p:cTn id="200"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205" dur="26">
                                          <p:stCondLst>
                                            <p:cond delay="650"/>
                                          </p:stCondLst>
                                        </p:cTn>
                                        <p:tgtEl>
                                          <p:spTgt spid="23"/>
                                        </p:tgtEl>
                                      </p:cBhvr>
                                      <p:to x="100000" y="60000"/>
                                    </p:animScale>
                                    <p:animScale>
                                      <p:cBhvr>
                                        <p:cTn id="206" dur="166" decel="50000">
                                          <p:stCondLst>
                                            <p:cond delay="676"/>
                                          </p:stCondLst>
                                        </p:cTn>
                                        <p:tgtEl>
                                          <p:spTgt spid="23"/>
                                        </p:tgtEl>
                                      </p:cBhvr>
                                      <p:to x="100000" y="100000"/>
                                    </p:animScale>
                                    <p:animScale>
                                      <p:cBhvr>
                                        <p:cTn id="207" dur="26">
                                          <p:stCondLst>
                                            <p:cond delay="1312"/>
                                          </p:stCondLst>
                                        </p:cTn>
                                        <p:tgtEl>
                                          <p:spTgt spid="23"/>
                                        </p:tgtEl>
                                      </p:cBhvr>
                                      <p:to x="100000" y="80000"/>
                                    </p:animScale>
                                    <p:animScale>
                                      <p:cBhvr>
                                        <p:cTn id="208" dur="166" decel="50000">
                                          <p:stCondLst>
                                            <p:cond delay="1338"/>
                                          </p:stCondLst>
                                        </p:cTn>
                                        <p:tgtEl>
                                          <p:spTgt spid="23"/>
                                        </p:tgtEl>
                                      </p:cBhvr>
                                      <p:to x="100000" y="100000"/>
                                    </p:animScale>
                                    <p:animScale>
                                      <p:cBhvr>
                                        <p:cTn id="209" dur="26">
                                          <p:stCondLst>
                                            <p:cond delay="1642"/>
                                          </p:stCondLst>
                                        </p:cTn>
                                        <p:tgtEl>
                                          <p:spTgt spid="23"/>
                                        </p:tgtEl>
                                      </p:cBhvr>
                                      <p:to x="100000" y="90000"/>
                                    </p:animScale>
                                    <p:animScale>
                                      <p:cBhvr>
                                        <p:cTn id="210" dur="166" decel="50000">
                                          <p:stCondLst>
                                            <p:cond delay="1668"/>
                                          </p:stCondLst>
                                        </p:cTn>
                                        <p:tgtEl>
                                          <p:spTgt spid="23"/>
                                        </p:tgtEl>
                                      </p:cBhvr>
                                      <p:to x="100000" y="100000"/>
                                    </p:animScale>
                                    <p:animScale>
                                      <p:cBhvr>
                                        <p:cTn id="211" dur="26">
                                          <p:stCondLst>
                                            <p:cond delay="1808"/>
                                          </p:stCondLst>
                                        </p:cTn>
                                        <p:tgtEl>
                                          <p:spTgt spid="23"/>
                                        </p:tgtEl>
                                      </p:cBhvr>
                                      <p:to x="100000" y="95000"/>
                                    </p:animScale>
                                    <p:animScale>
                                      <p:cBhvr>
                                        <p:cTn id="212" dur="166" decel="50000">
                                          <p:stCondLst>
                                            <p:cond delay="1834"/>
                                          </p:stCondLst>
                                        </p:cTn>
                                        <p:tgtEl>
                                          <p:spTgt spid="23"/>
                                        </p:tgtEl>
                                      </p:cBhvr>
                                      <p:to x="100000" y="100000"/>
                                    </p:animScale>
                                  </p:childTnLst>
                                </p:cTn>
                              </p:par>
                              <p:par>
                                <p:cTn id="213" presetID="26" presetClass="entr" presetSubtype="0" fill="hold" grpId="0" nodeType="withEffect">
                                  <p:stCondLst>
                                    <p:cond delay="0"/>
                                  </p:stCondLst>
                                  <p:childTnLst>
                                    <p:set>
                                      <p:cBhvr>
                                        <p:cTn id="214" dur="1" fill="hold">
                                          <p:stCondLst>
                                            <p:cond delay="0"/>
                                          </p:stCondLst>
                                        </p:cTn>
                                        <p:tgtEl>
                                          <p:spTgt spid="24"/>
                                        </p:tgtEl>
                                        <p:attrNameLst>
                                          <p:attrName>style.visibility</p:attrName>
                                        </p:attrNameLst>
                                      </p:cBhvr>
                                      <p:to>
                                        <p:strVal val="visible"/>
                                      </p:to>
                                    </p:set>
                                    <p:animEffect transition="in" filter="wipe(down)">
                                      <p:cBhvr>
                                        <p:cTn id="215" dur="580">
                                          <p:stCondLst>
                                            <p:cond delay="0"/>
                                          </p:stCondLst>
                                        </p:cTn>
                                        <p:tgtEl>
                                          <p:spTgt spid="24"/>
                                        </p:tgtEl>
                                      </p:cBhvr>
                                    </p:animEffect>
                                    <p:anim calcmode="lin" valueType="num">
                                      <p:cBhvr>
                                        <p:cTn id="216"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21" dur="26">
                                          <p:stCondLst>
                                            <p:cond delay="650"/>
                                          </p:stCondLst>
                                        </p:cTn>
                                        <p:tgtEl>
                                          <p:spTgt spid="24"/>
                                        </p:tgtEl>
                                      </p:cBhvr>
                                      <p:to x="100000" y="60000"/>
                                    </p:animScale>
                                    <p:animScale>
                                      <p:cBhvr>
                                        <p:cTn id="222" dur="166" decel="50000">
                                          <p:stCondLst>
                                            <p:cond delay="676"/>
                                          </p:stCondLst>
                                        </p:cTn>
                                        <p:tgtEl>
                                          <p:spTgt spid="24"/>
                                        </p:tgtEl>
                                      </p:cBhvr>
                                      <p:to x="100000" y="100000"/>
                                    </p:animScale>
                                    <p:animScale>
                                      <p:cBhvr>
                                        <p:cTn id="223" dur="26">
                                          <p:stCondLst>
                                            <p:cond delay="1312"/>
                                          </p:stCondLst>
                                        </p:cTn>
                                        <p:tgtEl>
                                          <p:spTgt spid="24"/>
                                        </p:tgtEl>
                                      </p:cBhvr>
                                      <p:to x="100000" y="80000"/>
                                    </p:animScale>
                                    <p:animScale>
                                      <p:cBhvr>
                                        <p:cTn id="224" dur="166" decel="50000">
                                          <p:stCondLst>
                                            <p:cond delay="1338"/>
                                          </p:stCondLst>
                                        </p:cTn>
                                        <p:tgtEl>
                                          <p:spTgt spid="24"/>
                                        </p:tgtEl>
                                      </p:cBhvr>
                                      <p:to x="100000" y="100000"/>
                                    </p:animScale>
                                    <p:animScale>
                                      <p:cBhvr>
                                        <p:cTn id="225" dur="26">
                                          <p:stCondLst>
                                            <p:cond delay="1642"/>
                                          </p:stCondLst>
                                        </p:cTn>
                                        <p:tgtEl>
                                          <p:spTgt spid="24"/>
                                        </p:tgtEl>
                                      </p:cBhvr>
                                      <p:to x="100000" y="90000"/>
                                    </p:animScale>
                                    <p:animScale>
                                      <p:cBhvr>
                                        <p:cTn id="226" dur="166" decel="50000">
                                          <p:stCondLst>
                                            <p:cond delay="1668"/>
                                          </p:stCondLst>
                                        </p:cTn>
                                        <p:tgtEl>
                                          <p:spTgt spid="24"/>
                                        </p:tgtEl>
                                      </p:cBhvr>
                                      <p:to x="100000" y="100000"/>
                                    </p:animScale>
                                    <p:animScale>
                                      <p:cBhvr>
                                        <p:cTn id="227" dur="26">
                                          <p:stCondLst>
                                            <p:cond delay="1808"/>
                                          </p:stCondLst>
                                        </p:cTn>
                                        <p:tgtEl>
                                          <p:spTgt spid="24"/>
                                        </p:tgtEl>
                                      </p:cBhvr>
                                      <p:to x="100000" y="95000"/>
                                    </p:animScale>
                                    <p:animScale>
                                      <p:cBhvr>
                                        <p:cTn id="228"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8" grpId="0" animBg="1"/>
      <p:bldP spid="9" grpId="0" animBg="1"/>
      <p:bldP spid="10"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sp>
        <p:nvSpPr>
          <p:cNvPr id="3" name="Espace réservé du contenu 2"/>
          <p:cNvSpPr>
            <a:spLocks noGrp="1"/>
          </p:cNvSpPr>
          <p:nvPr>
            <p:ph idx="1"/>
          </p:nvPr>
        </p:nvSpPr>
        <p:spPr>
          <a:xfrm>
            <a:off x="520262" y="452718"/>
            <a:ext cx="9837683" cy="61688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r" rtl="1">
              <a:spcBef>
                <a:spcPts val="0"/>
              </a:spcBef>
              <a:spcAft>
                <a:spcPts val="500"/>
              </a:spcAft>
            </a:pPr>
            <a:r>
              <a:rPr lang="ar-DZ" sz="4600" b="1" u="sng" dirty="0" smtClean="0">
                <a:solidFill>
                  <a:srgbClr val="000000"/>
                </a:solidFill>
                <a:latin typeface="Microsoft Uighur" panose="02000000000000000000" pitchFamily="2" charset="-78"/>
                <a:cs typeface="Microsoft Uighur" panose="02000000000000000000" pitchFamily="2" charset="-78"/>
              </a:rPr>
              <a:t>تعريف </a:t>
            </a:r>
            <a:r>
              <a:rPr lang="fr-FR" sz="4600" b="1" u="sng" dirty="0" smtClean="0">
                <a:solidFill>
                  <a:srgbClr val="000000"/>
                </a:solidFill>
                <a:latin typeface="Microsoft Uighur" panose="02000000000000000000" pitchFamily="2" charset="-78"/>
                <a:cs typeface="Microsoft Uighur" panose="02000000000000000000" pitchFamily="2" charset="-78"/>
              </a:rPr>
              <a:t>P PHILHO</a:t>
            </a:r>
            <a:r>
              <a:rPr lang="ar-DZ" sz="4600" b="1" u="sng" dirty="0" smtClean="0">
                <a:solidFill>
                  <a:srgbClr val="000000"/>
                </a:solidFill>
                <a:latin typeface="Microsoft Uighur" panose="02000000000000000000" pitchFamily="2" charset="-78"/>
                <a:cs typeface="Microsoft Uighur" panose="02000000000000000000" pitchFamily="2" charset="-78"/>
              </a:rPr>
              <a:t>:</a:t>
            </a:r>
            <a:endParaRPr lang="ar-DZ" sz="4600" b="1" u="sng" dirty="0">
              <a:latin typeface="Microsoft Uighur" panose="02000000000000000000" pitchFamily="2" charset="-78"/>
              <a:cs typeface="Microsoft Uighur" panose="02000000000000000000" pitchFamily="2" charset="-78"/>
            </a:endParaRPr>
          </a:p>
          <a:p>
            <a:pPr algn="r" rtl="1">
              <a:spcBef>
                <a:spcPts val="0"/>
              </a:spcBef>
              <a:spcAft>
                <a:spcPts val="500"/>
              </a:spcAft>
            </a:pPr>
            <a:r>
              <a:rPr lang="ar-DZ" sz="5200" dirty="0">
                <a:solidFill>
                  <a:srgbClr val="070700"/>
                </a:solidFill>
                <a:latin typeface="Microsoft Uighur" panose="02000000000000000000" pitchFamily="2" charset="-78"/>
                <a:cs typeface="Microsoft Uighur" panose="02000000000000000000" pitchFamily="2" charset="-78"/>
              </a:rPr>
              <a:t>يرى صاحب هذا التعريف أنا لمحيط ينطوي على ثلاث مجموعات من المتغيرات ، المجموعة الأولى تضم متغيرات على المستوى الوطن مثل العوامل الاقتصادية والاجتماعية و السياسية أما المجموعة الثانية فهي متغيرات تشغيلية خاصة بكل مؤسسة ترتبط بمجموعة من </a:t>
            </a:r>
            <a:r>
              <a:rPr lang="ar-DZ" sz="5200" dirty="0" smtClean="0">
                <a:solidFill>
                  <a:srgbClr val="070700"/>
                </a:solidFill>
                <a:latin typeface="Microsoft Uighur" panose="02000000000000000000" pitchFamily="2" charset="-78"/>
                <a:cs typeface="Microsoft Uighur" panose="02000000000000000000" pitchFamily="2" charset="-78"/>
              </a:rPr>
              <a:t>المتعاملين </a:t>
            </a:r>
            <a:r>
              <a:rPr lang="ar-DZ" sz="5200" dirty="0">
                <a:solidFill>
                  <a:srgbClr val="070700"/>
                </a:solidFill>
                <a:latin typeface="Microsoft Uighur" panose="02000000000000000000" pitchFamily="2" charset="-78"/>
                <a:cs typeface="Microsoft Uighur" panose="02000000000000000000" pitchFamily="2" charset="-78"/>
              </a:rPr>
              <a:t>مثل الهيئات والتنظيمات الحكومية والإدارية و مؤسسات التوزيع أما المجموعة الثالثة فتضم المحيط الداخل يمثل العمال و المديرين وغيرهم</a:t>
            </a:r>
            <a:endParaRPr lang="ar-DZ" sz="5200" dirty="0">
              <a:latin typeface="Microsoft Uighur" panose="02000000000000000000" pitchFamily="2" charset="-78"/>
              <a:cs typeface="Microsoft Uighur" panose="02000000000000000000" pitchFamily="2" charset="-78"/>
            </a:endParaRPr>
          </a:p>
          <a:p>
            <a:r>
              <a:rPr lang="ar-DZ" sz="3600" dirty="0">
                <a:latin typeface="Microsoft Uighur" panose="02000000000000000000" pitchFamily="2" charset="-78"/>
                <a:cs typeface="Microsoft Uighur" panose="02000000000000000000" pitchFamily="2" charset="-78"/>
              </a:rPr>
              <a:t/>
            </a:r>
            <a:br>
              <a:rPr lang="ar-DZ" sz="3600" dirty="0">
                <a:latin typeface="Microsoft Uighur" panose="02000000000000000000" pitchFamily="2" charset="-78"/>
                <a:cs typeface="Microsoft Uighur" panose="02000000000000000000" pitchFamily="2" charset="-78"/>
              </a:rPr>
            </a:br>
            <a:endParaRPr lang="en-US" sz="36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82290715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Effect transition="in" filter="wipe(down)">
                                      <p:cBhvr>
                                        <p:cTn id="61" dur="580">
                                          <p:stCondLst>
                                            <p:cond delay="0"/>
                                          </p:stCondLst>
                                        </p:cTn>
                                        <p:tgtEl>
                                          <p:spTgt spid="3">
                                            <p:txEl>
                                              <p:pRg st="2" end="2"/>
                                            </p:txEl>
                                          </p:spTgt>
                                        </p:tgtEl>
                                      </p:cBhvr>
                                    </p:animEffect>
                                    <p:anim calcmode="lin" valueType="num">
                                      <p:cBhvr>
                                        <p:cTn id="6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2" end="2"/>
                                            </p:txEl>
                                          </p:spTgt>
                                        </p:tgtEl>
                                      </p:cBhvr>
                                      <p:to x="100000" y="60000"/>
                                    </p:animScale>
                                    <p:animScale>
                                      <p:cBhvr>
                                        <p:cTn id="68" dur="166" decel="50000">
                                          <p:stCondLst>
                                            <p:cond delay="676"/>
                                          </p:stCondLst>
                                        </p:cTn>
                                        <p:tgtEl>
                                          <p:spTgt spid="3">
                                            <p:txEl>
                                              <p:pRg st="2" end="2"/>
                                            </p:txEl>
                                          </p:spTgt>
                                        </p:tgtEl>
                                      </p:cBhvr>
                                      <p:to x="100000" y="100000"/>
                                    </p:animScale>
                                    <p:animScale>
                                      <p:cBhvr>
                                        <p:cTn id="69" dur="26">
                                          <p:stCondLst>
                                            <p:cond delay="1312"/>
                                          </p:stCondLst>
                                        </p:cTn>
                                        <p:tgtEl>
                                          <p:spTgt spid="3">
                                            <p:txEl>
                                              <p:pRg st="2" end="2"/>
                                            </p:txEl>
                                          </p:spTgt>
                                        </p:tgtEl>
                                      </p:cBhvr>
                                      <p:to x="100000" y="80000"/>
                                    </p:animScale>
                                    <p:animScale>
                                      <p:cBhvr>
                                        <p:cTn id="70" dur="166" decel="50000">
                                          <p:stCondLst>
                                            <p:cond delay="1338"/>
                                          </p:stCondLst>
                                        </p:cTn>
                                        <p:tgtEl>
                                          <p:spTgt spid="3">
                                            <p:txEl>
                                              <p:pRg st="2" end="2"/>
                                            </p:txEl>
                                          </p:spTgt>
                                        </p:tgtEl>
                                      </p:cBhvr>
                                      <p:to x="100000" y="100000"/>
                                    </p:animScale>
                                    <p:animScale>
                                      <p:cBhvr>
                                        <p:cTn id="71" dur="26">
                                          <p:stCondLst>
                                            <p:cond delay="1642"/>
                                          </p:stCondLst>
                                        </p:cTn>
                                        <p:tgtEl>
                                          <p:spTgt spid="3">
                                            <p:txEl>
                                              <p:pRg st="2" end="2"/>
                                            </p:txEl>
                                          </p:spTgt>
                                        </p:tgtEl>
                                      </p:cBhvr>
                                      <p:to x="100000" y="90000"/>
                                    </p:animScale>
                                    <p:animScale>
                                      <p:cBhvr>
                                        <p:cTn id="72" dur="166" decel="50000">
                                          <p:stCondLst>
                                            <p:cond delay="1668"/>
                                          </p:stCondLst>
                                        </p:cTn>
                                        <p:tgtEl>
                                          <p:spTgt spid="3">
                                            <p:txEl>
                                              <p:pRg st="2" end="2"/>
                                            </p:txEl>
                                          </p:spTgt>
                                        </p:tgtEl>
                                      </p:cBhvr>
                                      <p:to x="100000" y="100000"/>
                                    </p:animScale>
                                    <p:animScale>
                                      <p:cBhvr>
                                        <p:cTn id="73" dur="26">
                                          <p:stCondLst>
                                            <p:cond delay="1808"/>
                                          </p:stCondLst>
                                        </p:cTn>
                                        <p:tgtEl>
                                          <p:spTgt spid="3">
                                            <p:txEl>
                                              <p:pRg st="2" end="2"/>
                                            </p:txEl>
                                          </p:spTgt>
                                        </p:tgtEl>
                                      </p:cBhvr>
                                      <p:to x="100000" y="95000"/>
                                    </p:animScale>
                                    <p:animScale>
                                      <p:cBhvr>
                                        <p:cTn id="7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781392" y="1894404"/>
            <a:ext cx="2585544" cy="461929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r"/>
            <a:r>
              <a:rPr lang="ar-DZ" sz="3600" b="1" dirty="0">
                <a:solidFill>
                  <a:schemeClr val="bg1"/>
                </a:solidFill>
                <a:latin typeface="Microsoft Uighur" panose="02000000000000000000" pitchFamily="2" charset="-78"/>
                <a:cs typeface="Microsoft Uighur" panose="02000000000000000000" pitchFamily="2" charset="-78"/>
              </a:rPr>
              <a:t>متغيرات على المستوى الوطن مثل العوامل الاقتصادية والاجتماعية و السياسية</a:t>
            </a:r>
            <a:endParaRPr lang="en-US" sz="3600" b="1" dirty="0">
              <a:solidFill>
                <a:schemeClr val="bg1"/>
              </a:solidFill>
              <a:latin typeface="Microsoft Uighur" panose="02000000000000000000" pitchFamily="2" charset="-78"/>
              <a:cs typeface="Microsoft Uighur" panose="02000000000000000000" pitchFamily="2" charset="-78"/>
            </a:endParaRPr>
          </a:p>
        </p:txBody>
      </p:sp>
      <p:sp>
        <p:nvSpPr>
          <p:cNvPr id="3" name="Ellipse 2"/>
          <p:cNvSpPr/>
          <p:nvPr/>
        </p:nvSpPr>
        <p:spPr>
          <a:xfrm>
            <a:off x="467711" y="1902373"/>
            <a:ext cx="2585544" cy="461929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rtl="1">
              <a:spcBef>
                <a:spcPts val="0"/>
              </a:spcBef>
              <a:spcAft>
                <a:spcPts val="500"/>
              </a:spcAft>
            </a:pPr>
            <a:r>
              <a:rPr lang="ar-DZ" sz="4400" b="1" dirty="0">
                <a:solidFill>
                  <a:srgbClr val="070700"/>
                </a:solidFill>
                <a:latin typeface="Microsoft Uighur" panose="02000000000000000000" pitchFamily="2" charset="-78"/>
                <a:cs typeface="Microsoft Uighur" panose="02000000000000000000" pitchFamily="2" charset="-78"/>
              </a:rPr>
              <a:t>المحيط الداخل يمثل العمال و المديرين وغيرهم</a:t>
            </a:r>
            <a:endParaRPr lang="ar-DZ" sz="4400" b="1" dirty="0">
              <a:latin typeface="Microsoft Uighur" panose="02000000000000000000" pitchFamily="2" charset="-78"/>
              <a:cs typeface="Microsoft Uighur" panose="02000000000000000000" pitchFamily="2" charset="-78"/>
            </a:endParaRPr>
          </a:p>
        </p:txBody>
      </p:sp>
      <p:pic>
        <p:nvPicPr>
          <p:cNvPr id="4" name="Image 3"/>
          <p:cNvPicPr>
            <a:picLocks noChangeAspect="1"/>
          </p:cNvPicPr>
          <p:nvPr/>
        </p:nvPicPr>
        <p:blipFill>
          <a:blip r:embed="rId2"/>
          <a:stretch>
            <a:fillRect/>
          </a:stretch>
        </p:blipFill>
        <p:spPr>
          <a:xfrm>
            <a:off x="4618763" y="1894404"/>
            <a:ext cx="2597121" cy="4627265"/>
          </a:xfrm>
          <a:prstGeom prst="rect">
            <a:avLst/>
          </a:prstGeom>
        </p:spPr>
      </p:pic>
      <p:sp>
        <p:nvSpPr>
          <p:cNvPr id="5" name="Rectangle à coins arrondis 4"/>
          <p:cNvSpPr/>
          <p:nvPr/>
        </p:nvSpPr>
        <p:spPr>
          <a:xfrm>
            <a:off x="2822028" y="378373"/>
            <a:ext cx="5833242" cy="121394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defTabSz="457200" rtl="1">
              <a:spcBef>
                <a:spcPts val="1000"/>
              </a:spcBef>
              <a:buClr>
                <a:srgbClr val="17406D">
                  <a:lumMod val="40000"/>
                  <a:lumOff val="60000"/>
                </a:srgbClr>
              </a:buClr>
              <a:buSzPct val="80000"/>
            </a:pPr>
            <a:r>
              <a:rPr lang="ar-DZ" sz="6600" dirty="0">
                <a:solidFill>
                  <a:prstClr val="black"/>
                </a:solidFill>
                <a:effectLst>
                  <a:outerShdw blurRad="38100" dist="38100" dir="2700000" algn="tl">
                    <a:srgbClr val="000000">
                      <a:alpha val="43137"/>
                    </a:srgbClr>
                  </a:outerShdw>
                </a:effectLst>
                <a:latin typeface="Microsoft Uighur" panose="02000000000000000000" pitchFamily="2" charset="-78"/>
                <a:ea typeface="+mj-ea"/>
                <a:cs typeface="Microsoft Uighur" panose="02000000000000000000" pitchFamily="2" charset="-78"/>
              </a:rPr>
              <a:t>محيط المؤسسة</a:t>
            </a:r>
            <a:endParaRPr lang="ar-DZ" sz="6600" dirty="0">
              <a:solidFill>
                <a:srgbClr val="FFFF00"/>
              </a:solidFill>
              <a:effectLst>
                <a:outerShdw blurRad="38100" dist="38100" dir="2700000" algn="tl">
                  <a:srgbClr val="000000">
                    <a:alpha val="43137"/>
                  </a:srgbClr>
                </a:outerShdw>
              </a:effectLst>
              <a:latin typeface="Microsoft Uighur" panose="02000000000000000000" pitchFamily="2" charset="-78"/>
              <a:ea typeface="+mj-ea"/>
              <a:cs typeface="Microsoft Uighur" panose="02000000000000000000" pitchFamily="2" charset="-78"/>
            </a:endParaRPr>
          </a:p>
        </p:txBody>
      </p:sp>
      <p:sp>
        <p:nvSpPr>
          <p:cNvPr id="7" name="ZoneTexte 6"/>
          <p:cNvSpPr txBox="1"/>
          <p:nvPr/>
        </p:nvSpPr>
        <p:spPr>
          <a:xfrm>
            <a:off x="5333999" y="2218893"/>
            <a:ext cx="1545020" cy="3970318"/>
          </a:xfrm>
          <a:prstGeom prst="rect">
            <a:avLst/>
          </a:prstGeom>
          <a:noFill/>
        </p:spPr>
        <p:txBody>
          <a:bodyPr wrap="square" rtlCol="0">
            <a:spAutoFit/>
          </a:bodyPr>
          <a:lstStyle/>
          <a:p>
            <a:r>
              <a:rPr lang="ar-DZ" sz="2800" b="1" dirty="0">
                <a:solidFill>
                  <a:srgbClr val="070700"/>
                </a:solidFill>
                <a:latin typeface="Microsoft Uighur" panose="02000000000000000000" pitchFamily="2" charset="-78"/>
                <a:cs typeface="Microsoft Uighur" panose="02000000000000000000" pitchFamily="2" charset="-78"/>
              </a:rPr>
              <a:t>متغيرات </a:t>
            </a:r>
            <a:r>
              <a:rPr lang="ar-DZ" sz="2800" b="1" dirty="0" smtClean="0">
                <a:solidFill>
                  <a:srgbClr val="070700"/>
                </a:solidFill>
                <a:latin typeface="Microsoft Uighur" panose="02000000000000000000" pitchFamily="2" charset="-78"/>
                <a:cs typeface="Microsoft Uighur" panose="02000000000000000000" pitchFamily="2" charset="-78"/>
              </a:rPr>
              <a:t>تشغيلية</a:t>
            </a:r>
            <a:r>
              <a:rPr lang="ar-DZ" sz="2800" b="1" dirty="0">
                <a:solidFill>
                  <a:srgbClr val="070700"/>
                </a:solidFill>
                <a:latin typeface="Microsoft Uighur" panose="02000000000000000000" pitchFamily="2" charset="-78"/>
                <a:cs typeface="Microsoft Uighur" panose="02000000000000000000" pitchFamily="2" charset="-78"/>
              </a:rPr>
              <a:t> المتعاملين مثل الهيئات والتنظيمات الحكومية والإدارية و مؤسسات التوزيع</a:t>
            </a:r>
            <a:endParaRPr lang="en-US" sz="2800" b="1" dirty="0"/>
          </a:p>
        </p:txBody>
      </p:sp>
      <p:cxnSp>
        <p:nvCxnSpPr>
          <p:cNvPr id="9" name="Connecteur droit avec flèche 8"/>
          <p:cNvCxnSpPr>
            <a:stCxn id="5" idx="2"/>
            <a:endCxn id="3" idx="0"/>
          </p:cNvCxnSpPr>
          <p:nvPr/>
        </p:nvCxnSpPr>
        <p:spPr>
          <a:xfrm flipH="1">
            <a:off x="1760483" y="1592318"/>
            <a:ext cx="3978166" cy="31005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1" name="Connecteur droit avec flèche 10"/>
          <p:cNvCxnSpPr>
            <a:stCxn id="5" idx="2"/>
            <a:endCxn id="2" idx="0"/>
          </p:cNvCxnSpPr>
          <p:nvPr/>
        </p:nvCxnSpPr>
        <p:spPr>
          <a:xfrm>
            <a:off x="5738649" y="1592318"/>
            <a:ext cx="4335515" cy="30208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 name="Connecteur droit avec flèche 12"/>
          <p:cNvCxnSpPr>
            <a:stCxn id="5" idx="2"/>
            <a:endCxn id="4" idx="0"/>
          </p:cNvCxnSpPr>
          <p:nvPr/>
        </p:nvCxnSpPr>
        <p:spPr>
          <a:xfrm>
            <a:off x="5738649" y="1592318"/>
            <a:ext cx="178675" cy="30208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2360546835"/>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2000"/>
                                        <p:tgtEl>
                                          <p:spTgt spid="4"/>
                                        </p:tgtEl>
                                      </p:cBhvr>
                                    </p:animEffect>
                                    <p:anim calcmode="lin" valueType="num">
                                      <p:cBhvr>
                                        <p:cTn id="33" dur="2000" fill="hold"/>
                                        <p:tgtEl>
                                          <p:spTgt spid="4"/>
                                        </p:tgtEl>
                                        <p:attrNameLst>
                                          <p:attrName>ppt_w</p:attrName>
                                        </p:attrNameLst>
                                      </p:cBhvr>
                                      <p:tavLst>
                                        <p:tav tm="0" fmla="#ppt_w*sin(2.5*pi*$)">
                                          <p:val>
                                            <p:fltVal val="0"/>
                                          </p:val>
                                        </p:tav>
                                        <p:tav tm="100000">
                                          <p:val>
                                            <p:fltVal val="1"/>
                                          </p:val>
                                        </p:tav>
                                      </p:tavLst>
                                    </p:anim>
                                    <p:anim calcmode="lin" valueType="num">
                                      <p:cBhvr>
                                        <p:cTn id="34"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down)">
                                      <p:cBhvr>
                                        <p:cTn id="3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4220" y="172499"/>
            <a:ext cx="9404723" cy="1400530"/>
          </a:xfrm>
        </p:spPr>
        <p:style>
          <a:lnRef idx="1">
            <a:schemeClr val="dk1"/>
          </a:lnRef>
          <a:fillRef idx="2">
            <a:schemeClr val="dk1"/>
          </a:fillRef>
          <a:effectRef idx="1">
            <a:schemeClr val="dk1"/>
          </a:effectRef>
          <a:fontRef idx="minor">
            <a:schemeClr val="dk1"/>
          </a:fontRef>
        </p:style>
        <p:txBody>
          <a:bodyPr/>
          <a:lstStyle/>
          <a:p>
            <a:pPr algn="r" rtl="1"/>
            <a:r>
              <a:rPr lang="ar-DZ" sz="6000" b="1" u="sng" dirty="0">
                <a:solidFill>
                  <a:srgbClr val="FFFF00"/>
                </a:solidFill>
                <a:latin typeface="Microsoft Uighur" panose="02000000000000000000" pitchFamily="2" charset="-78"/>
                <a:cs typeface="Microsoft Uighur" panose="02000000000000000000" pitchFamily="2" charset="-78"/>
              </a:rPr>
              <a:t>المطلب الثاني </a:t>
            </a:r>
            <a:r>
              <a:rPr lang="ar-DZ" sz="6000" b="1" u="sng" dirty="0" smtClean="0">
                <a:solidFill>
                  <a:srgbClr val="FFFF00"/>
                </a:solidFill>
                <a:latin typeface="Microsoft Uighur" panose="02000000000000000000" pitchFamily="2" charset="-78"/>
                <a:cs typeface="Microsoft Uighur" panose="02000000000000000000" pitchFamily="2" charset="-78"/>
              </a:rPr>
              <a:t>:</a:t>
            </a:r>
            <a:r>
              <a:rPr lang="ar-DZ" sz="6000" dirty="0">
                <a:latin typeface="Microsoft Uighur" panose="02000000000000000000" pitchFamily="2" charset="-78"/>
                <a:cs typeface="Microsoft Uighur" panose="02000000000000000000" pitchFamily="2" charset="-78"/>
              </a:rPr>
              <a:t>خصائص محيط المؤسسة</a:t>
            </a:r>
            <a:r>
              <a:rPr lang="en-US" sz="6000" dirty="0"/>
              <a:t/>
            </a:r>
            <a:br>
              <a:rPr lang="en-US" sz="6000" dirty="0"/>
            </a:br>
            <a:r>
              <a:rPr lang="ar-DZ" sz="6000" b="1" u="sng" dirty="0" smtClean="0">
                <a:solidFill>
                  <a:srgbClr val="FFFF00"/>
                </a:solidFill>
                <a:latin typeface="Microsoft Uighur" panose="02000000000000000000" pitchFamily="2" charset="-78"/>
                <a:cs typeface="Microsoft Uighur" panose="02000000000000000000" pitchFamily="2" charset="-78"/>
              </a:rPr>
              <a:t> </a:t>
            </a:r>
            <a:r>
              <a:rPr lang="fr-FR" dirty="0"/>
              <a:t/>
            </a:r>
            <a:br>
              <a:rPr lang="fr-FR" dirty="0"/>
            </a:br>
            <a:endParaRPr lang="en-US" dirty="0"/>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ctr" rtl="1"/>
            <a:r>
              <a:rPr lang="ar-DZ" sz="4000" dirty="0">
                <a:solidFill>
                  <a:schemeClr val="bg1">
                    <a:lumMod val="95000"/>
                    <a:lumOff val="5000"/>
                  </a:schemeClr>
                </a:solidFill>
                <a:latin typeface="Microsoft Uighur" panose="02000000000000000000" pitchFamily="2" charset="-78"/>
                <a:cs typeface="Microsoft Uighur" panose="02000000000000000000" pitchFamily="2" charset="-78"/>
              </a:rPr>
              <a:t>يتميز محيط المؤسسة بمجموعة من الخصائص تتمثل </a:t>
            </a:r>
            <a:r>
              <a:rPr lang="ar-DZ" sz="4000" dirty="0" smtClean="0">
                <a:solidFill>
                  <a:schemeClr val="bg1">
                    <a:lumMod val="95000"/>
                    <a:lumOff val="5000"/>
                  </a:schemeClr>
                </a:solidFill>
                <a:latin typeface="Microsoft Uighur" panose="02000000000000000000" pitchFamily="2" charset="-78"/>
                <a:cs typeface="Microsoft Uighur" panose="02000000000000000000" pitchFamily="2" charset="-78"/>
              </a:rPr>
              <a:t>يلي</a:t>
            </a:r>
            <a:r>
              <a:rPr lang="fr-FR" sz="4000" dirty="0" smtClean="0">
                <a:solidFill>
                  <a:schemeClr val="bg1">
                    <a:lumMod val="95000"/>
                    <a:lumOff val="5000"/>
                  </a:schemeClr>
                </a:solidFill>
                <a:latin typeface="Microsoft Uighur" panose="02000000000000000000" pitchFamily="2" charset="-78"/>
                <a:cs typeface="Microsoft Uighur" panose="02000000000000000000" pitchFamily="2" charset="-78"/>
              </a:rPr>
              <a:t>:</a:t>
            </a:r>
          </a:p>
          <a:p>
            <a:pPr algn="r" rtl="1"/>
            <a:r>
              <a:rPr lang="ar-DZ" sz="3600" b="1" u="sng" dirty="0" smtClean="0">
                <a:solidFill>
                  <a:srgbClr val="FF0000"/>
                </a:solidFill>
                <a:effectLst>
                  <a:outerShdw blurRad="38100" dist="38100" dir="2700000" algn="tl">
                    <a:srgbClr val="000000">
                      <a:alpha val="43137"/>
                    </a:srgbClr>
                  </a:outerShdw>
                </a:effectLst>
              </a:rPr>
              <a:t>الاستقرار</a:t>
            </a:r>
            <a:r>
              <a:rPr lang="fr-FR" sz="3600" b="1" u="sng" dirty="0">
                <a:solidFill>
                  <a:srgbClr val="FF0000"/>
                </a:solidFill>
                <a:effectLst>
                  <a:outerShdw blurRad="38100" dist="38100" dir="2700000" algn="tl">
                    <a:srgbClr val="000000">
                      <a:alpha val="43137"/>
                    </a:srgbClr>
                  </a:outerShdw>
                </a:effectLst>
              </a:rPr>
              <a:t>:</a:t>
            </a:r>
            <a:r>
              <a:rPr lang="ar-DZ" sz="3600" dirty="0" smtClean="0"/>
              <a:t> </a:t>
            </a:r>
            <a:r>
              <a:rPr lang="ar-DZ" sz="3200" dirty="0">
                <a:solidFill>
                  <a:schemeClr val="bg1"/>
                </a:solidFill>
              </a:rPr>
              <a:t>يختلف محيط المؤسسة من مؤسسة لأخرى حيث قد يكون مستقرا، كما قد يكون متحركا، وتساهم بعض العوامل في جعل المحيط غير مستقرا، كالمتغيرات الاقتصادية، عدم الاستقرار الحكومي، التغيرات غير المرتقبة في طلبات الزبائن والمنافسة، وكذلك </a:t>
            </a:r>
            <a:r>
              <a:rPr lang="ar-DZ" sz="3200" dirty="0" err="1">
                <a:solidFill>
                  <a:schemeClr val="bg1"/>
                </a:solidFill>
              </a:rPr>
              <a:t>انتغير</a:t>
            </a:r>
            <a:r>
              <a:rPr lang="ar-DZ" sz="3200" dirty="0">
                <a:solidFill>
                  <a:schemeClr val="bg1"/>
                </a:solidFill>
              </a:rPr>
              <a:t> السريع في حجم المؤسسة </a:t>
            </a:r>
            <a:r>
              <a:rPr lang="ar-DZ" sz="3200" dirty="0" smtClean="0">
                <a:solidFill>
                  <a:schemeClr val="bg1"/>
                </a:solidFill>
              </a:rPr>
              <a:t>نفسها</a:t>
            </a:r>
            <a:endParaRPr lang="en-US" sz="4000" dirty="0">
              <a:solidFill>
                <a:schemeClr val="bg1">
                  <a:lumMod val="95000"/>
                  <a:lumOff val="5000"/>
                </a:schemeClr>
              </a:solidFill>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xmlns="" val="130631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wipe(down)">
                                      <p:cBhvr>
                                        <p:cTn id="17" dur="580">
                                          <p:stCondLst>
                                            <p:cond delay="0"/>
                                          </p:stCondLst>
                                        </p:cTn>
                                        <p:tgtEl>
                                          <p:spTgt spid="3">
                                            <p:bg/>
                                          </p:spTgt>
                                        </p:tgtEl>
                                      </p:cBhvr>
                                    </p:animEffect>
                                    <p:anim calcmode="lin" valueType="num">
                                      <p:cBhvr>
                                        <p:cTn id="1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3">
                                            <p:bg/>
                                          </p:spTgt>
                                        </p:tgtEl>
                                      </p:cBhvr>
                                      <p:to x="100000" y="60000"/>
                                    </p:animScale>
                                    <p:animScale>
                                      <p:cBhvr>
                                        <p:cTn id="24" dur="166" decel="50000">
                                          <p:stCondLst>
                                            <p:cond delay="676"/>
                                          </p:stCondLst>
                                        </p:cTn>
                                        <p:tgtEl>
                                          <p:spTgt spid="3">
                                            <p:bg/>
                                          </p:spTgt>
                                        </p:tgtEl>
                                      </p:cBhvr>
                                      <p:to x="100000" y="100000"/>
                                    </p:animScale>
                                    <p:animScale>
                                      <p:cBhvr>
                                        <p:cTn id="25" dur="26">
                                          <p:stCondLst>
                                            <p:cond delay="1312"/>
                                          </p:stCondLst>
                                        </p:cTn>
                                        <p:tgtEl>
                                          <p:spTgt spid="3">
                                            <p:bg/>
                                          </p:spTgt>
                                        </p:tgtEl>
                                      </p:cBhvr>
                                      <p:to x="100000" y="80000"/>
                                    </p:animScale>
                                    <p:animScale>
                                      <p:cBhvr>
                                        <p:cTn id="26" dur="166" decel="50000">
                                          <p:stCondLst>
                                            <p:cond delay="1338"/>
                                          </p:stCondLst>
                                        </p:cTn>
                                        <p:tgtEl>
                                          <p:spTgt spid="3">
                                            <p:bg/>
                                          </p:spTgt>
                                        </p:tgtEl>
                                      </p:cBhvr>
                                      <p:to x="100000" y="100000"/>
                                    </p:animScale>
                                    <p:animScale>
                                      <p:cBhvr>
                                        <p:cTn id="27" dur="26">
                                          <p:stCondLst>
                                            <p:cond delay="1642"/>
                                          </p:stCondLst>
                                        </p:cTn>
                                        <p:tgtEl>
                                          <p:spTgt spid="3">
                                            <p:bg/>
                                          </p:spTgt>
                                        </p:tgtEl>
                                      </p:cBhvr>
                                      <p:to x="100000" y="90000"/>
                                    </p:animScale>
                                    <p:animScale>
                                      <p:cBhvr>
                                        <p:cTn id="28" dur="166" decel="50000">
                                          <p:stCondLst>
                                            <p:cond delay="1668"/>
                                          </p:stCondLst>
                                        </p:cTn>
                                        <p:tgtEl>
                                          <p:spTgt spid="3">
                                            <p:bg/>
                                          </p:spTgt>
                                        </p:tgtEl>
                                      </p:cBhvr>
                                      <p:to x="100000" y="100000"/>
                                    </p:animScale>
                                    <p:animScale>
                                      <p:cBhvr>
                                        <p:cTn id="29" dur="26">
                                          <p:stCondLst>
                                            <p:cond delay="1808"/>
                                          </p:stCondLst>
                                        </p:cTn>
                                        <p:tgtEl>
                                          <p:spTgt spid="3">
                                            <p:bg/>
                                          </p:spTgt>
                                        </p:tgtEl>
                                      </p:cBhvr>
                                      <p:to x="100000" y="95000"/>
                                    </p:animScale>
                                    <p:animScale>
                                      <p:cBhvr>
                                        <p:cTn id="30" dur="166" decel="50000">
                                          <p:stCondLst>
                                            <p:cond delay="1834"/>
                                          </p:stCondLst>
                                        </p:cTn>
                                        <p:tgtEl>
                                          <p:spTgt spid="3">
                                            <p:bg/>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wipe(down)">
                                      <p:cBhvr>
                                        <p:cTn id="35" dur="580">
                                          <p:stCondLst>
                                            <p:cond delay="0"/>
                                          </p:stCondLst>
                                        </p:cTn>
                                        <p:tgtEl>
                                          <p:spTgt spid="3">
                                            <p:txEl>
                                              <p:pRg st="0" end="0"/>
                                            </p:txEl>
                                          </p:spTgt>
                                        </p:tgtEl>
                                      </p:cBhvr>
                                    </p:animEffect>
                                    <p:anim calcmode="lin" valueType="num">
                                      <p:cBhvr>
                                        <p:cTn id="3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1" dur="26">
                                          <p:stCondLst>
                                            <p:cond delay="650"/>
                                          </p:stCondLst>
                                        </p:cTn>
                                        <p:tgtEl>
                                          <p:spTgt spid="3">
                                            <p:txEl>
                                              <p:pRg st="0" end="0"/>
                                            </p:txEl>
                                          </p:spTgt>
                                        </p:tgtEl>
                                      </p:cBhvr>
                                      <p:to x="100000" y="60000"/>
                                    </p:animScale>
                                    <p:animScale>
                                      <p:cBhvr>
                                        <p:cTn id="42" dur="166" decel="50000">
                                          <p:stCondLst>
                                            <p:cond delay="676"/>
                                          </p:stCondLst>
                                        </p:cTn>
                                        <p:tgtEl>
                                          <p:spTgt spid="3">
                                            <p:txEl>
                                              <p:pRg st="0" end="0"/>
                                            </p:txEl>
                                          </p:spTgt>
                                        </p:tgtEl>
                                      </p:cBhvr>
                                      <p:to x="100000" y="100000"/>
                                    </p:animScale>
                                    <p:animScale>
                                      <p:cBhvr>
                                        <p:cTn id="43" dur="26">
                                          <p:stCondLst>
                                            <p:cond delay="1312"/>
                                          </p:stCondLst>
                                        </p:cTn>
                                        <p:tgtEl>
                                          <p:spTgt spid="3">
                                            <p:txEl>
                                              <p:pRg st="0" end="0"/>
                                            </p:txEl>
                                          </p:spTgt>
                                        </p:tgtEl>
                                      </p:cBhvr>
                                      <p:to x="100000" y="80000"/>
                                    </p:animScale>
                                    <p:animScale>
                                      <p:cBhvr>
                                        <p:cTn id="44" dur="166" decel="50000">
                                          <p:stCondLst>
                                            <p:cond delay="1338"/>
                                          </p:stCondLst>
                                        </p:cTn>
                                        <p:tgtEl>
                                          <p:spTgt spid="3">
                                            <p:txEl>
                                              <p:pRg st="0" end="0"/>
                                            </p:txEl>
                                          </p:spTgt>
                                        </p:tgtEl>
                                      </p:cBhvr>
                                      <p:to x="100000" y="100000"/>
                                    </p:animScale>
                                    <p:animScale>
                                      <p:cBhvr>
                                        <p:cTn id="45" dur="26">
                                          <p:stCondLst>
                                            <p:cond delay="1642"/>
                                          </p:stCondLst>
                                        </p:cTn>
                                        <p:tgtEl>
                                          <p:spTgt spid="3">
                                            <p:txEl>
                                              <p:pRg st="0" end="0"/>
                                            </p:txEl>
                                          </p:spTgt>
                                        </p:tgtEl>
                                      </p:cBhvr>
                                      <p:to x="100000" y="90000"/>
                                    </p:animScale>
                                    <p:animScale>
                                      <p:cBhvr>
                                        <p:cTn id="46" dur="166" decel="50000">
                                          <p:stCondLst>
                                            <p:cond delay="1668"/>
                                          </p:stCondLst>
                                        </p:cTn>
                                        <p:tgtEl>
                                          <p:spTgt spid="3">
                                            <p:txEl>
                                              <p:pRg st="0" end="0"/>
                                            </p:txEl>
                                          </p:spTgt>
                                        </p:tgtEl>
                                      </p:cBhvr>
                                      <p:to x="100000" y="100000"/>
                                    </p:animScale>
                                    <p:animScale>
                                      <p:cBhvr>
                                        <p:cTn id="47" dur="26">
                                          <p:stCondLst>
                                            <p:cond delay="1808"/>
                                          </p:stCondLst>
                                        </p:cTn>
                                        <p:tgtEl>
                                          <p:spTgt spid="3">
                                            <p:txEl>
                                              <p:pRg st="0" end="0"/>
                                            </p:txEl>
                                          </p:spTgt>
                                        </p:tgtEl>
                                      </p:cBhvr>
                                      <p:to x="100000" y="95000"/>
                                    </p:animScale>
                                    <p:animScale>
                                      <p:cBhvr>
                                        <p:cTn id="48" dur="166" decel="50000">
                                          <p:stCondLst>
                                            <p:cond delay="1834"/>
                                          </p:stCondLst>
                                        </p:cTn>
                                        <p:tgtEl>
                                          <p:spTgt spid="3">
                                            <p:txEl>
                                              <p:pRg st="0" end="0"/>
                                            </p:txEl>
                                          </p:spTgt>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3">
                                            <p:txEl>
                                              <p:pRg st="1" end="1"/>
                                            </p:txEl>
                                          </p:spTgt>
                                        </p:tgtEl>
                                        <p:attrNameLst>
                                          <p:attrName>style.visibility</p:attrName>
                                        </p:attrNameLst>
                                      </p:cBhvr>
                                      <p:to>
                                        <p:strVal val="visible"/>
                                      </p:to>
                                    </p:set>
                                    <p:animEffect transition="in" filter="wipe(down)">
                                      <p:cBhvr>
                                        <p:cTn id="53" dur="580">
                                          <p:stCondLst>
                                            <p:cond delay="0"/>
                                          </p:stCondLst>
                                        </p:cTn>
                                        <p:tgtEl>
                                          <p:spTgt spid="3">
                                            <p:txEl>
                                              <p:pRg st="1" end="1"/>
                                            </p:txEl>
                                          </p:spTgt>
                                        </p:tgtEl>
                                      </p:cBhvr>
                                    </p:animEffect>
                                    <p:anim calcmode="lin" valueType="num">
                                      <p:cBhvr>
                                        <p:cTn id="5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3">
                                            <p:txEl>
                                              <p:pRg st="1" end="1"/>
                                            </p:txEl>
                                          </p:spTgt>
                                        </p:tgtEl>
                                      </p:cBhvr>
                                      <p:to x="100000" y="60000"/>
                                    </p:animScale>
                                    <p:animScale>
                                      <p:cBhvr>
                                        <p:cTn id="60" dur="166" decel="50000">
                                          <p:stCondLst>
                                            <p:cond delay="676"/>
                                          </p:stCondLst>
                                        </p:cTn>
                                        <p:tgtEl>
                                          <p:spTgt spid="3">
                                            <p:txEl>
                                              <p:pRg st="1" end="1"/>
                                            </p:txEl>
                                          </p:spTgt>
                                        </p:tgtEl>
                                      </p:cBhvr>
                                      <p:to x="100000" y="100000"/>
                                    </p:animScale>
                                    <p:animScale>
                                      <p:cBhvr>
                                        <p:cTn id="61" dur="26">
                                          <p:stCondLst>
                                            <p:cond delay="1312"/>
                                          </p:stCondLst>
                                        </p:cTn>
                                        <p:tgtEl>
                                          <p:spTgt spid="3">
                                            <p:txEl>
                                              <p:pRg st="1" end="1"/>
                                            </p:txEl>
                                          </p:spTgt>
                                        </p:tgtEl>
                                      </p:cBhvr>
                                      <p:to x="100000" y="80000"/>
                                    </p:animScale>
                                    <p:animScale>
                                      <p:cBhvr>
                                        <p:cTn id="62" dur="166" decel="50000">
                                          <p:stCondLst>
                                            <p:cond delay="1338"/>
                                          </p:stCondLst>
                                        </p:cTn>
                                        <p:tgtEl>
                                          <p:spTgt spid="3">
                                            <p:txEl>
                                              <p:pRg st="1" end="1"/>
                                            </p:txEl>
                                          </p:spTgt>
                                        </p:tgtEl>
                                      </p:cBhvr>
                                      <p:to x="100000" y="100000"/>
                                    </p:animScale>
                                    <p:animScale>
                                      <p:cBhvr>
                                        <p:cTn id="63" dur="26">
                                          <p:stCondLst>
                                            <p:cond delay="1642"/>
                                          </p:stCondLst>
                                        </p:cTn>
                                        <p:tgtEl>
                                          <p:spTgt spid="3">
                                            <p:txEl>
                                              <p:pRg st="1" end="1"/>
                                            </p:txEl>
                                          </p:spTgt>
                                        </p:tgtEl>
                                      </p:cBhvr>
                                      <p:to x="100000" y="90000"/>
                                    </p:animScale>
                                    <p:animScale>
                                      <p:cBhvr>
                                        <p:cTn id="64" dur="166" decel="50000">
                                          <p:stCondLst>
                                            <p:cond delay="1668"/>
                                          </p:stCondLst>
                                        </p:cTn>
                                        <p:tgtEl>
                                          <p:spTgt spid="3">
                                            <p:txEl>
                                              <p:pRg st="1" end="1"/>
                                            </p:txEl>
                                          </p:spTgt>
                                        </p:tgtEl>
                                      </p:cBhvr>
                                      <p:to x="100000" y="100000"/>
                                    </p:animScale>
                                    <p:animScale>
                                      <p:cBhvr>
                                        <p:cTn id="65" dur="26">
                                          <p:stCondLst>
                                            <p:cond delay="1808"/>
                                          </p:stCondLst>
                                        </p:cTn>
                                        <p:tgtEl>
                                          <p:spTgt spid="3">
                                            <p:txEl>
                                              <p:pRg st="1" end="1"/>
                                            </p:txEl>
                                          </p:spTgt>
                                        </p:tgtEl>
                                      </p:cBhvr>
                                      <p:to x="100000" y="95000"/>
                                    </p:animScale>
                                    <p:animScale>
                                      <p:cBhvr>
                                        <p:cTn id="66"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pPr algn="r" rtl="1"/>
            <a:r>
              <a:rPr lang="ar-DZ" sz="17600" b="1" u="sng" dirty="0" smtClean="0">
                <a:solidFill>
                  <a:srgbClr val="FF0000"/>
                </a:solidFill>
                <a:latin typeface="Microsoft Uighur" panose="02000000000000000000" pitchFamily="2" charset="-78"/>
                <a:cs typeface="Microsoft Uighur" panose="02000000000000000000" pitchFamily="2" charset="-78"/>
              </a:rPr>
              <a:t>التعقيد: </a:t>
            </a:r>
            <a:r>
              <a:rPr lang="ar-DZ" sz="17600" dirty="0">
                <a:latin typeface="Microsoft Uighur" panose="02000000000000000000" pitchFamily="2" charset="-78"/>
                <a:cs typeface="Microsoft Uighur" panose="02000000000000000000" pitchFamily="2" charset="-78"/>
              </a:rPr>
              <a:t>قد تكون البيئة الخارجية للمؤسسة المحيط بسيطة وقد تكون مركبة، فبالنسبة لمؤسسة حرفية </a:t>
            </a:r>
            <a:r>
              <a:rPr lang="ar-DZ" sz="17600" dirty="0" smtClean="0">
                <a:latin typeface="Microsoft Uighur" panose="02000000000000000000" pitchFamily="2" charset="-78"/>
                <a:cs typeface="Microsoft Uighur" panose="02000000000000000000" pitchFamily="2" charset="-78"/>
              </a:rPr>
              <a:t>تنتج </a:t>
            </a:r>
            <a:r>
              <a:rPr lang="ar-DZ" sz="17600" dirty="0">
                <a:latin typeface="Microsoft Uighur" panose="02000000000000000000" pitchFamily="2" charset="-78"/>
                <a:cs typeface="Microsoft Uighur" panose="02000000000000000000" pitchFamily="2" charset="-78"/>
              </a:rPr>
              <a:t>منتجات بسيطة باستعمال معارف سهلة وبسيطة، تكون بيئتها بسيطة مقارنة بمؤسسة الطيران التي يجب عليها استعمال معارف تنتمي إلى مجال علمي متقدم ومتطور جدا لوضع منتجات معقدة جدا، ويمكن القول أنها تمتاز بالتعقيد والتأثير المتداخل </a:t>
            </a:r>
            <a:r>
              <a:rPr lang="ar-DZ" sz="17600" dirty="0" smtClean="0">
                <a:latin typeface="Microsoft Uighur" panose="02000000000000000000" pitchFamily="2" charset="-78"/>
                <a:cs typeface="Microsoft Uighur" panose="02000000000000000000" pitchFamily="2" charset="-78"/>
              </a:rPr>
              <a:t>للقوى لتي </a:t>
            </a:r>
            <a:r>
              <a:rPr lang="ar-DZ" sz="17600" dirty="0">
                <a:latin typeface="Microsoft Uighur" panose="02000000000000000000" pitchFamily="2" charset="-78"/>
                <a:cs typeface="Microsoft Uighur" panose="02000000000000000000" pitchFamily="2" charset="-78"/>
              </a:rPr>
              <a:t>تنطوي </a:t>
            </a:r>
            <a:r>
              <a:rPr lang="ar-DZ" sz="17600" dirty="0" smtClean="0">
                <a:latin typeface="Microsoft Uighur" panose="02000000000000000000" pitchFamily="2" charset="-78"/>
                <a:cs typeface="Microsoft Uighur" panose="02000000000000000000" pitchFamily="2" charset="-78"/>
              </a:rPr>
              <a:t>عليها</a:t>
            </a:r>
          </a:p>
          <a:p>
            <a:r>
              <a:rPr lang="ar-DZ" dirty="0"/>
              <a:t/>
            </a:r>
            <a:br>
              <a:rPr lang="ar-DZ" dirty="0"/>
            </a:br>
            <a:endParaRPr lang="ar-DZ" dirty="0"/>
          </a:p>
          <a:p>
            <a:pPr algn="r" rtl="1">
              <a:spcBef>
                <a:spcPts val="0"/>
              </a:spcBef>
              <a:spcAft>
                <a:spcPts val="500"/>
              </a:spcAft>
            </a:pPr>
            <a:endParaRPr lang="ar-DZ" dirty="0"/>
          </a:p>
          <a:p>
            <a:r>
              <a:rPr lang="ar-DZ" dirty="0"/>
              <a:t/>
            </a:r>
            <a:br>
              <a:rPr lang="ar-DZ" dirty="0"/>
            </a:br>
            <a:endParaRPr lang="ar-DZ" dirty="0">
              <a:solidFill>
                <a:srgbClr val="030300"/>
              </a:solidFill>
              <a:latin typeface="Times New Roman" panose="02020603050405020304" pitchFamily="18" charset="0"/>
            </a:endParaRPr>
          </a:p>
          <a:p>
            <a:pPr marL="0" indent="0" algn="r" rtl="1">
              <a:buNone/>
            </a:pPr>
            <a:endParaRPr lang="ar-DZ" dirty="0" smtClean="0"/>
          </a:p>
          <a:p>
            <a:pPr algn="r" rtl="1"/>
            <a:endParaRPr lang="ar-DZ" dirty="0" smtClean="0"/>
          </a:p>
          <a:p>
            <a:pPr algn="r" rtl="1">
              <a:spcBef>
                <a:spcPts val="0"/>
              </a:spcBef>
              <a:spcAft>
                <a:spcPts val="500"/>
              </a:spcAft>
            </a:pPr>
            <a:endParaRPr lang="ar-DZ" dirty="0"/>
          </a:p>
          <a:p>
            <a:pPr algn="r" rtl="1">
              <a:spcBef>
                <a:spcPts val="0"/>
              </a:spcBef>
              <a:spcAft>
                <a:spcPts val="500"/>
              </a:spcAft>
            </a:pPr>
            <a:endParaRPr lang="ar-DZ" dirty="0"/>
          </a:p>
          <a:p>
            <a:r>
              <a:rPr lang="ar-DZ" dirty="0"/>
              <a:t/>
            </a:r>
            <a:br>
              <a:rPr lang="ar-DZ" dirty="0"/>
            </a:br>
            <a:endParaRPr lang="en-US" dirty="0"/>
          </a:p>
        </p:txBody>
      </p:sp>
    </p:spTree>
    <p:extLst>
      <p:ext uri="{BB962C8B-B14F-4D97-AF65-F5344CB8AC3E}">
        <p14:creationId xmlns:p14="http://schemas.microsoft.com/office/powerpoint/2010/main" xmlns="" val="751217511"/>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
  <TotalTime>945</TotalTime>
  <Words>1813</Words>
  <Application>Microsoft Office PowerPoint</Application>
  <PresentationFormat>Personnalisé</PresentationFormat>
  <Paragraphs>136</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Ion</vt:lpstr>
      <vt:lpstr>وزارة التعليم العالي والبحث العلمي         جامعة أبي بكر بلقايد – تلمسان – كلية العلوم الاقتصادية والتجارية وعلوم التسيير      </vt:lpstr>
      <vt:lpstr>خطة البحث</vt:lpstr>
      <vt:lpstr>المقدمة:</vt:lpstr>
      <vt:lpstr>المبحث الأول: محيط المؤسسة المفهوم و الخصائص   </vt:lpstr>
      <vt:lpstr>Diapositive 5</vt:lpstr>
      <vt:lpstr>Diapositive 6</vt:lpstr>
      <vt:lpstr>Diapositive 7</vt:lpstr>
      <vt:lpstr>المطلب الثاني :خصائص محيط المؤسسة   </vt:lpstr>
      <vt:lpstr>Diapositive 9</vt:lpstr>
      <vt:lpstr>Diapositive 10</vt:lpstr>
      <vt:lpstr>Diapositive 11</vt:lpstr>
      <vt:lpstr>المطلب الثالث :مكونات محيط المؤسسة   </vt:lpstr>
      <vt:lpstr>Diapositive 13</vt:lpstr>
      <vt:lpstr>Diapositive 14</vt:lpstr>
      <vt:lpstr>Diapositive 15</vt:lpstr>
      <vt:lpstr>Diapositive 16</vt:lpstr>
      <vt:lpstr>Diapositive 17</vt:lpstr>
      <vt:lpstr>Diapositive 18</vt:lpstr>
      <vt:lpstr>Diapositive 19</vt:lpstr>
      <vt:lpstr>المطلب الثاني : تأثير المؤسسة على المحيط      </vt:lpstr>
      <vt:lpstr>Diapositive 21</vt:lpstr>
      <vt:lpstr>المبحث الثالث: التحليل الاستراتيجي لبيئة المؤسسة</vt:lpstr>
      <vt:lpstr>المطلب الثاني : التحليل الاستراتيجي وفقا لمصفوفة SWOT </vt:lpstr>
      <vt:lpstr>أي القوة / الضعف / الفرص التهديدات، وتتوزع هذه العناصر على البيئتين، فتضم البيئة الداخلية نقاط قوة أو نقاط ضعف، فيما تعرض البيئة الخارجية فرصا أو تهديدات.  </vt:lpstr>
      <vt:lpstr>Diapositive 25</vt:lpstr>
      <vt:lpstr>الفرص Opportunities  في مقابل البيئة الداخلية، تتأسس البيئة الخارجية للمؤسسة من عناصر تقع خارج نطاق سلطتها، وبالتالي فمن الصعب إخضاعها وإدارتها على النحو الذي يخدم أهدافها، بل تميل المؤسسة هنا إلى مجاراة هذه المتغيرات، وفي حالة ما إذا تلاءمت أهداف المؤسسة فإنها تصبح بمثابة فرص يجب اقتناصها، بحيث تصبح بمثابة عوامل للنجاح  </vt:lpstr>
      <vt:lpstr>Diapositive 27</vt:lpstr>
      <vt:lpstr>الخاتمــــــــــة: </vt:lpstr>
      <vt:lpstr>المراجع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lina et djawed</cp:lastModifiedBy>
  <cp:revision>84</cp:revision>
  <dcterms:created xsi:type="dcterms:W3CDTF">2023-02-12T16:40:25Z</dcterms:created>
  <dcterms:modified xsi:type="dcterms:W3CDTF">2023-02-19T09:33:11Z</dcterms:modified>
</cp:coreProperties>
</file>