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70" r:id="rId10"/>
    <p:sldId id="273" r:id="rId11"/>
    <p:sldId id="274" r:id="rId12"/>
    <p:sldId id="276" r:id="rId13"/>
    <p:sldId id="261" r:id="rId14"/>
    <p:sldId id="318" r:id="rId15"/>
    <p:sldId id="320" r:id="rId16"/>
    <p:sldId id="262" r:id="rId17"/>
    <p:sldId id="321" r:id="rId18"/>
    <p:sldId id="290" r:id="rId19"/>
    <p:sldId id="376" r:id="rId20"/>
    <p:sldId id="326" r:id="rId21"/>
    <p:sldId id="353" r:id="rId22"/>
    <p:sldId id="301" r:id="rId23"/>
    <p:sldId id="338" r:id="rId24"/>
    <p:sldId id="340" r:id="rId25"/>
    <p:sldId id="341" r:id="rId26"/>
    <p:sldId id="342" r:id="rId27"/>
    <p:sldId id="365" r:id="rId28"/>
    <p:sldId id="343" r:id="rId29"/>
    <p:sldId id="364" r:id="rId30"/>
    <p:sldId id="366" r:id="rId31"/>
    <p:sldId id="368" r:id="rId32"/>
    <p:sldId id="370" r:id="rId33"/>
    <p:sldId id="371" r:id="rId34"/>
    <p:sldId id="372" r:id="rId35"/>
    <p:sldId id="367" r:id="rId36"/>
    <p:sldId id="369" r:id="rId37"/>
    <p:sldId id="344" r:id="rId38"/>
    <p:sldId id="345" r:id="rId39"/>
    <p:sldId id="351" r:id="rId40"/>
    <p:sldId id="352" r:id="rId41"/>
    <p:sldId id="347" r:id="rId42"/>
    <p:sldId id="349" r:id="rId43"/>
    <p:sldId id="350" r:id="rId44"/>
    <p:sldId id="355" r:id="rId45"/>
    <p:sldId id="357" r:id="rId46"/>
    <p:sldId id="358" r:id="rId47"/>
    <p:sldId id="359" r:id="rId48"/>
    <p:sldId id="375" r:id="rId49"/>
    <p:sldId id="374" r:id="rId50"/>
    <p:sldId id="373" r:id="rId51"/>
    <p:sldId id="377" r:id="rId52"/>
    <p:sldId id="311" r:id="rId53"/>
    <p:sldId id="312" r:id="rId54"/>
    <p:sldId id="322" r:id="rId55"/>
    <p:sldId id="323" r:id="rId56"/>
    <p:sldId id="324" r:id="rId57"/>
    <p:sldId id="325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7" r:id="rId67"/>
    <p:sldId id="363" r:id="rId6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9" autoAdjust="0"/>
    <p:restoredTop sz="86949" autoAdjust="0"/>
  </p:normalViewPr>
  <p:slideViewPr>
    <p:cSldViewPr>
      <p:cViewPr varScale="1">
        <p:scale>
          <a:sx n="79" d="100"/>
          <a:sy n="79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74EAE-4E92-4A5D-8BD4-DA0F83F1BA4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6F041B0-73F6-43D2-B795-ADDB22351383}">
      <dgm:prSet phldrT="[Texte]"/>
      <dgm:spPr/>
      <dgm:t>
        <a:bodyPr/>
        <a:lstStyle/>
        <a:p>
          <a:r>
            <a:rPr lang="en-US" dirty="0" smtClean="0"/>
            <a:t>BZD</a:t>
          </a:r>
          <a:endParaRPr lang="fr-FR" dirty="0"/>
        </a:p>
      </dgm:t>
    </dgm:pt>
    <dgm:pt modelId="{F9A87A0A-3223-4018-BA8B-8E859EAFBC6D}" type="parTrans" cxnId="{0A4F7D7D-F87B-4A0D-953D-CC760D083A89}">
      <dgm:prSet/>
      <dgm:spPr/>
      <dgm:t>
        <a:bodyPr/>
        <a:lstStyle/>
        <a:p>
          <a:endParaRPr lang="fr-FR"/>
        </a:p>
      </dgm:t>
    </dgm:pt>
    <dgm:pt modelId="{F90445C4-7CA2-4188-A5DB-1581E3A229DE}" type="sibTrans" cxnId="{0A4F7D7D-F87B-4A0D-953D-CC760D083A89}">
      <dgm:prSet/>
      <dgm:spPr/>
      <dgm:t>
        <a:bodyPr/>
        <a:lstStyle/>
        <a:p>
          <a:endParaRPr lang="fr-FR"/>
        </a:p>
      </dgm:t>
    </dgm:pt>
    <dgm:pt modelId="{86E3838C-52ED-4C45-95D0-C108C67057D3}">
      <dgm:prSet phldrT="[Texte]" custT="1"/>
      <dgm:spPr/>
      <dgm:t>
        <a:bodyPr/>
        <a:lstStyle/>
        <a:p>
          <a:r>
            <a:rPr lang="fr-FR" sz="2000" dirty="0" smtClean="0"/>
            <a:t>Anxiolytiques</a:t>
          </a:r>
          <a:endParaRPr lang="fr-FR" sz="2000" dirty="0"/>
        </a:p>
      </dgm:t>
    </dgm:pt>
    <dgm:pt modelId="{87802ADD-BEB2-48BA-B595-41ECC977AF92}" type="parTrans" cxnId="{CC0B09C6-D556-43DE-BAD5-9602064B0541}">
      <dgm:prSet/>
      <dgm:spPr/>
      <dgm:t>
        <a:bodyPr/>
        <a:lstStyle/>
        <a:p>
          <a:endParaRPr lang="fr-FR"/>
        </a:p>
      </dgm:t>
    </dgm:pt>
    <dgm:pt modelId="{E0E93F6C-1E5D-4862-B56D-0A8255853C44}" type="sibTrans" cxnId="{CC0B09C6-D556-43DE-BAD5-9602064B0541}">
      <dgm:prSet/>
      <dgm:spPr/>
      <dgm:t>
        <a:bodyPr/>
        <a:lstStyle/>
        <a:p>
          <a:endParaRPr lang="fr-FR"/>
        </a:p>
      </dgm:t>
    </dgm:pt>
    <dgm:pt modelId="{CA4C2AF2-1DF3-454D-A35C-DC04D23F543A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dirty="0" smtClean="0"/>
            <a:t>Hypnotiques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dirty="0"/>
        </a:p>
      </dgm:t>
    </dgm:pt>
    <dgm:pt modelId="{944040B6-3F84-4970-81A9-EF38C59112E1}" type="parTrans" cxnId="{30D96030-A13D-4E92-9B7A-EE9D2093F33D}">
      <dgm:prSet/>
      <dgm:spPr/>
      <dgm:t>
        <a:bodyPr/>
        <a:lstStyle/>
        <a:p>
          <a:endParaRPr lang="fr-FR"/>
        </a:p>
      </dgm:t>
    </dgm:pt>
    <dgm:pt modelId="{DBA9D0F7-E771-4963-9263-5F15DD4E902E}" type="sibTrans" cxnId="{30D96030-A13D-4E92-9B7A-EE9D2093F33D}">
      <dgm:prSet/>
      <dgm:spPr/>
      <dgm:t>
        <a:bodyPr/>
        <a:lstStyle/>
        <a:p>
          <a:endParaRPr lang="fr-FR"/>
        </a:p>
      </dgm:t>
    </dgm:pt>
    <dgm:pt modelId="{71E035C4-B085-4C12-9135-42903E0F9039}">
      <dgm:prSet phldrT="[Texte]" custT="1"/>
      <dgm:spPr/>
      <dgm:t>
        <a:bodyPr/>
        <a:lstStyle/>
        <a:p>
          <a:r>
            <a:rPr lang="fr-FR" sz="1600" dirty="0" smtClean="0"/>
            <a:t>Anticonvulsivants</a:t>
          </a:r>
          <a:endParaRPr lang="fr-FR" sz="1600" dirty="0"/>
        </a:p>
      </dgm:t>
    </dgm:pt>
    <dgm:pt modelId="{3AA69BE6-6C7B-44B2-B318-AF9F72CE49C9}" type="parTrans" cxnId="{EFF12F63-4806-4DCD-B390-12275591D2E5}">
      <dgm:prSet/>
      <dgm:spPr/>
      <dgm:t>
        <a:bodyPr/>
        <a:lstStyle/>
        <a:p>
          <a:endParaRPr lang="fr-FR"/>
        </a:p>
      </dgm:t>
    </dgm:pt>
    <dgm:pt modelId="{03A7FE07-096F-4985-8BD9-BE08D72D4BDD}" type="sibTrans" cxnId="{EFF12F63-4806-4DCD-B390-12275591D2E5}">
      <dgm:prSet/>
      <dgm:spPr/>
      <dgm:t>
        <a:bodyPr/>
        <a:lstStyle/>
        <a:p>
          <a:endParaRPr lang="fr-FR"/>
        </a:p>
      </dgm:t>
    </dgm:pt>
    <dgm:pt modelId="{7E3717D6-E45E-409B-98E3-BF4F22FFD010}">
      <dgm:prSet custT="1"/>
      <dgm:spPr/>
      <dgm:t>
        <a:bodyPr/>
        <a:lstStyle/>
        <a:p>
          <a:r>
            <a:rPr lang="fr-FR" sz="1600" dirty="0" smtClean="0"/>
            <a:t>Relaxants musculaires</a:t>
          </a:r>
        </a:p>
      </dgm:t>
    </dgm:pt>
    <dgm:pt modelId="{DE902369-BB5D-4321-87BE-E1C587F1F6FD}" type="parTrans" cxnId="{0E3C4F53-DA42-4C20-B987-5FFA90F37239}">
      <dgm:prSet/>
      <dgm:spPr/>
      <dgm:t>
        <a:bodyPr/>
        <a:lstStyle/>
        <a:p>
          <a:endParaRPr lang="fr-FR"/>
        </a:p>
      </dgm:t>
    </dgm:pt>
    <dgm:pt modelId="{C382C447-96E9-4686-989C-ED2B1C5BE402}" type="sibTrans" cxnId="{0E3C4F53-DA42-4C20-B987-5FFA90F37239}">
      <dgm:prSet/>
      <dgm:spPr/>
      <dgm:t>
        <a:bodyPr/>
        <a:lstStyle/>
        <a:p>
          <a:endParaRPr lang="fr-FR"/>
        </a:p>
      </dgm:t>
    </dgm:pt>
    <dgm:pt modelId="{CE1ED4A5-E6FC-41B7-B98A-1DAE3E6A33ED}" type="pres">
      <dgm:prSet presAssocID="{EB274EAE-4E92-4A5D-8BD4-DA0F83F1BA4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96C6C52-A6C3-46FF-8899-EE2AE61492D0}" type="pres">
      <dgm:prSet presAssocID="{B6F041B0-73F6-43D2-B795-ADDB22351383}" presName="centerShape" presStyleLbl="node0" presStyleIdx="0" presStyleCnt="1"/>
      <dgm:spPr/>
      <dgm:t>
        <a:bodyPr/>
        <a:lstStyle/>
        <a:p>
          <a:endParaRPr lang="fr-FR"/>
        </a:p>
      </dgm:t>
    </dgm:pt>
    <dgm:pt modelId="{137B4D63-12F5-475D-A633-77D080460A1C}" type="pres">
      <dgm:prSet presAssocID="{87802ADD-BEB2-48BA-B595-41ECC977AF92}" presName="parTrans" presStyleLbl="sibTrans2D1" presStyleIdx="0" presStyleCnt="4"/>
      <dgm:spPr/>
      <dgm:t>
        <a:bodyPr/>
        <a:lstStyle/>
        <a:p>
          <a:endParaRPr lang="fr-FR"/>
        </a:p>
      </dgm:t>
    </dgm:pt>
    <dgm:pt modelId="{2EBCFE6F-F1D2-4C32-8A4A-FDDEF433DD18}" type="pres">
      <dgm:prSet presAssocID="{87802ADD-BEB2-48BA-B595-41ECC977AF92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6B1D21C4-CB63-4798-BD73-ADF6909EAE22}" type="pres">
      <dgm:prSet presAssocID="{86E3838C-52ED-4C45-95D0-C108C67057D3}" presName="node" presStyleLbl="node1" presStyleIdx="0" presStyleCnt="4" custScaleX="2871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FA8787-693B-4603-8EBF-13DDCE4D79EE}" type="pres">
      <dgm:prSet presAssocID="{944040B6-3F84-4970-81A9-EF38C59112E1}" presName="parTrans" presStyleLbl="sibTrans2D1" presStyleIdx="1" presStyleCnt="4"/>
      <dgm:spPr/>
      <dgm:t>
        <a:bodyPr/>
        <a:lstStyle/>
        <a:p>
          <a:endParaRPr lang="fr-FR"/>
        </a:p>
      </dgm:t>
    </dgm:pt>
    <dgm:pt modelId="{7C2BE8F7-4938-4D7E-A70D-3C3C36393056}" type="pres">
      <dgm:prSet presAssocID="{944040B6-3F84-4970-81A9-EF38C59112E1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FCE23C7B-C530-44FC-86E8-B6E072C041C5}" type="pres">
      <dgm:prSet presAssocID="{CA4C2AF2-1DF3-454D-A35C-DC04D23F543A}" presName="node" presStyleLbl="node1" presStyleIdx="1" presStyleCnt="4" custScaleX="233729" custRadScaleRad="204383" custRadScaleInc="-32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E0936B-032C-4F28-BA3F-E220D7EDE2E9}" type="pres">
      <dgm:prSet presAssocID="{3AA69BE6-6C7B-44B2-B318-AF9F72CE49C9}" presName="parTrans" presStyleLbl="sibTrans2D1" presStyleIdx="2" presStyleCnt="4"/>
      <dgm:spPr/>
      <dgm:t>
        <a:bodyPr/>
        <a:lstStyle/>
        <a:p>
          <a:endParaRPr lang="fr-FR"/>
        </a:p>
      </dgm:t>
    </dgm:pt>
    <dgm:pt modelId="{C7F2D260-CBB6-4A9F-8FE5-54B781A2849F}" type="pres">
      <dgm:prSet presAssocID="{3AA69BE6-6C7B-44B2-B318-AF9F72CE49C9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55A55DB7-E7DB-4609-9F32-2CAD3C8FF4AB}" type="pres">
      <dgm:prSet presAssocID="{71E035C4-B085-4C12-9135-42903E0F9039}" presName="node" presStyleLbl="node1" presStyleIdx="2" presStyleCnt="4" custScaleX="2736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F4A0C4-BE39-43EE-A3FB-EC38A50D2BB0}" type="pres">
      <dgm:prSet presAssocID="{DE902369-BB5D-4321-87BE-E1C587F1F6FD}" presName="parTrans" presStyleLbl="sibTrans2D1" presStyleIdx="3" presStyleCnt="4"/>
      <dgm:spPr/>
      <dgm:t>
        <a:bodyPr/>
        <a:lstStyle/>
        <a:p>
          <a:endParaRPr lang="fr-FR"/>
        </a:p>
      </dgm:t>
    </dgm:pt>
    <dgm:pt modelId="{235C5DCB-79B8-454F-9398-CDE0A8022F0D}" type="pres">
      <dgm:prSet presAssocID="{DE902369-BB5D-4321-87BE-E1C587F1F6FD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046CD84A-A0B6-4D40-BA5C-578FAC831AB4}" type="pres">
      <dgm:prSet presAssocID="{7E3717D6-E45E-409B-98E3-BF4F22FFD010}" presName="node" presStyleLbl="node1" presStyleIdx="3" presStyleCnt="4" custScaleX="280764" custRadScaleRad="230596" custRadScaleInc="64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E3C4F53-DA42-4C20-B987-5FFA90F37239}" srcId="{B6F041B0-73F6-43D2-B795-ADDB22351383}" destId="{7E3717D6-E45E-409B-98E3-BF4F22FFD010}" srcOrd="3" destOrd="0" parTransId="{DE902369-BB5D-4321-87BE-E1C587F1F6FD}" sibTransId="{C382C447-96E9-4686-989C-ED2B1C5BE402}"/>
    <dgm:cxn modelId="{0A4F7D7D-F87B-4A0D-953D-CC760D083A89}" srcId="{EB274EAE-4E92-4A5D-8BD4-DA0F83F1BA4F}" destId="{B6F041B0-73F6-43D2-B795-ADDB22351383}" srcOrd="0" destOrd="0" parTransId="{F9A87A0A-3223-4018-BA8B-8E859EAFBC6D}" sibTransId="{F90445C4-7CA2-4188-A5DB-1581E3A229DE}"/>
    <dgm:cxn modelId="{6837A343-349C-4039-9F1A-D157DB3A6E15}" type="presOf" srcId="{B6F041B0-73F6-43D2-B795-ADDB22351383}" destId="{D96C6C52-A6C3-46FF-8899-EE2AE61492D0}" srcOrd="0" destOrd="0" presId="urn:microsoft.com/office/officeart/2005/8/layout/radial5"/>
    <dgm:cxn modelId="{A62B8DA9-AEA1-4556-81C4-35557987D0B1}" type="presOf" srcId="{CA4C2AF2-1DF3-454D-A35C-DC04D23F543A}" destId="{FCE23C7B-C530-44FC-86E8-B6E072C041C5}" srcOrd="0" destOrd="0" presId="urn:microsoft.com/office/officeart/2005/8/layout/radial5"/>
    <dgm:cxn modelId="{53AEAE27-6815-4E54-98E0-3D0FD11A46E5}" type="presOf" srcId="{944040B6-3F84-4970-81A9-EF38C59112E1}" destId="{7C2BE8F7-4938-4D7E-A70D-3C3C36393056}" srcOrd="1" destOrd="0" presId="urn:microsoft.com/office/officeart/2005/8/layout/radial5"/>
    <dgm:cxn modelId="{7F4BB91C-71F2-4E66-B1DF-E295758DE97B}" type="presOf" srcId="{71E035C4-B085-4C12-9135-42903E0F9039}" destId="{55A55DB7-E7DB-4609-9F32-2CAD3C8FF4AB}" srcOrd="0" destOrd="0" presId="urn:microsoft.com/office/officeart/2005/8/layout/radial5"/>
    <dgm:cxn modelId="{CC0B09C6-D556-43DE-BAD5-9602064B0541}" srcId="{B6F041B0-73F6-43D2-B795-ADDB22351383}" destId="{86E3838C-52ED-4C45-95D0-C108C67057D3}" srcOrd="0" destOrd="0" parTransId="{87802ADD-BEB2-48BA-B595-41ECC977AF92}" sibTransId="{E0E93F6C-1E5D-4862-B56D-0A8255853C44}"/>
    <dgm:cxn modelId="{875C3991-8EA8-4FBF-A169-03F109ECF259}" type="presOf" srcId="{87802ADD-BEB2-48BA-B595-41ECC977AF92}" destId="{137B4D63-12F5-475D-A633-77D080460A1C}" srcOrd="0" destOrd="0" presId="urn:microsoft.com/office/officeart/2005/8/layout/radial5"/>
    <dgm:cxn modelId="{4DB91394-60D2-4039-B1CF-F88FA7E55843}" type="presOf" srcId="{7E3717D6-E45E-409B-98E3-BF4F22FFD010}" destId="{046CD84A-A0B6-4D40-BA5C-578FAC831AB4}" srcOrd="0" destOrd="0" presId="urn:microsoft.com/office/officeart/2005/8/layout/radial5"/>
    <dgm:cxn modelId="{3842C2B4-EB95-4037-B873-D6ACFC51D125}" type="presOf" srcId="{86E3838C-52ED-4C45-95D0-C108C67057D3}" destId="{6B1D21C4-CB63-4798-BD73-ADF6909EAE22}" srcOrd="0" destOrd="0" presId="urn:microsoft.com/office/officeart/2005/8/layout/radial5"/>
    <dgm:cxn modelId="{52F8F4AB-98D1-410E-BD58-A9124FFB5F84}" type="presOf" srcId="{EB274EAE-4E92-4A5D-8BD4-DA0F83F1BA4F}" destId="{CE1ED4A5-E6FC-41B7-B98A-1DAE3E6A33ED}" srcOrd="0" destOrd="0" presId="urn:microsoft.com/office/officeart/2005/8/layout/radial5"/>
    <dgm:cxn modelId="{9FBA774C-8FA6-456F-BB86-FE443FD3DF89}" type="presOf" srcId="{DE902369-BB5D-4321-87BE-E1C587F1F6FD}" destId="{235C5DCB-79B8-454F-9398-CDE0A8022F0D}" srcOrd="1" destOrd="0" presId="urn:microsoft.com/office/officeart/2005/8/layout/radial5"/>
    <dgm:cxn modelId="{30D96030-A13D-4E92-9B7A-EE9D2093F33D}" srcId="{B6F041B0-73F6-43D2-B795-ADDB22351383}" destId="{CA4C2AF2-1DF3-454D-A35C-DC04D23F543A}" srcOrd="1" destOrd="0" parTransId="{944040B6-3F84-4970-81A9-EF38C59112E1}" sibTransId="{DBA9D0F7-E771-4963-9263-5F15DD4E902E}"/>
    <dgm:cxn modelId="{8C093742-1D38-43EE-928A-3BDEB2A9AC8B}" type="presOf" srcId="{3AA69BE6-6C7B-44B2-B318-AF9F72CE49C9}" destId="{C7F2D260-CBB6-4A9F-8FE5-54B781A2849F}" srcOrd="1" destOrd="0" presId="urn:microsoft.com/office/officeart/2005/8/layout/radial5"/>
    <dgm:cxn modelId="{C8F3BDF0-A193-4DB6-9552-FC6F7735CCBF}" type="presOf" srcId="{DE902369-BB5D-4321-87BE-E1C587F1F6FD}" destId="{19F4A0C4-BE39-43EE-A3FB-EC38A50D2BB0}" srcOrd="0" destOrd="0" presId="urn:microsoft.com/office/officeart/2005/8/layout/radial5"/>
    <dgm:cxn modelId="{20E9FC8E-9474-45E2-9A97-1973DE092445}" type="presOf" srcId="{3AA69BE6-6C7B-44B2-B318-AF9F72CE49C9}" destId="{7DE0936B-032C-4F28-BA3F-E220D7EDE2E9}" srcOrd="0" destOrd="0" presId="urn:microsoft.com/office/officeart/2005/8/layout/radial5"/>
    <dgm:cxn modelId="{09BC5434-FF1C-4897-B095-8D0A5225CD15}" type="presOf" srcId="{87802ADD-BEB2-48BA-B595-41ECC977AF92}" destId="{2EBCFE6F-F1D2-4C32-8A4A-FDDEF433DD18}" srcOrd="1" destOrd="0" presId="urn:microsoft.com/office/officeart/2005/8/layout/radial5"/>
    <dgm:cxn modelId="{1B950758-F8A9-46E9-AF48-5F65885AE436}" type="presOf" srcId="{944040B6-3F84-4970-81A9-EF38C59112E1}" destId="{BFFA8787-693B-4603-8EBF-13DDCE4D79EE}" srcOrd="0" destOrd="0" presId="urn:microsoft.com/office/officeart/2005/8/layout/radial5"/>
    <dgm:cxn modelId="{EFF12F63-4806-4DCD-B390-12275591D2E5}" srcId="{B6F041B0-73F6-43D2-B795-ADDB22351383}" destId="{71E035C4-B085-4C12-9135-42903E0F9039}" srcOrd="2" destOrd="0" parTransId="{3AA69BE6-6C7B-44B2-B318-AF9F72CE49C9}" sibTransId="{03A7FE07-096F-4985-8BD9-BE08D72D4BDD}"/>
    <dgm:cxn modelId="{B08472A6-E9E4-40A8-90C5-612F9BC5AF26}" type="presParOf" srcId="{CE1ED4A5-E6FC-41B7-B98A-1DAE3E6A33ED}" destId="{D96C6C52-A6C3-46FF-8899-EE2AE61492D0}" srcOrd="0" destOrd="0" presId="urn:microsoft.com/office/officeart/2005/8/layout/radial5"/>
    <dgm:cxn modelId="{6728B2AE-0D54-4ADD-ADA1-C9AA335CB0A5}" type="presParOf" srcId="{CE1ED4A5-E6FC-41B7-B98A-1DAE3E6A33ED}" destId="{137B4D63-12F5-475D-A633-77D080460A1C}" srcOrd="1" destOrd="0" presId="urn:microsoft.com/office/officeart/2005/8/layout/radial5"/>
    <dgm:cxn modelId="{CC737C18-1F46-4BBA-8736-4FE94B0B9E5D}" type="presParOf" srcId="{137B4D63-12F5-475D-A633-77D080460A1C}" destId="{2EBCFE6F-F1D2-4C32-8A4A-FDDEF433DD18}" srcOrd="0" destOrd="0" presId="urn:microsoft.com/office/officeart/2005/8/layout/radial5"/>
    <dgm:cxn modelId="{85786217-B75B-4E9E-B787-7C5A8D88F906}" type="presParOf" srcId="{CE1ED4A5-E6FC-41B7-B98A-1DAE3E6A33ED}" destId="{6B1D21C4-CB63-4798-BD73-ADF6909EAE22}" srcOrd="2" destOrd="0" presId="urn:microsoft.com/office/officeart/2005/8/layout/radial5"/>
    <dgm:cxn modelId="{0623E093-53D1-47B6-952C-B5CDB12B9D84}" type="presParOf" srcId="{CE1ED4A5-E6FC-41B7-B98A-1DAE3E6A33ED}" destId="{BFFA8787-693B-4603-8EBF-13DDCE4D79EE}" srcOrd="3" destOrd="0" presId="urn:microsoft.com/office/officeart/2005/8/layout/radial5"/>
    <dgm:cxn modelId="{3D878F17-3416-4267-BCC3-B3207F6430D2}" type="presParOf" srcId="{BFFA8787-693B-4603-8EBF-13DDCE4D79EE}" destId="{7C2BE8F7-4938-4D7E-A70D-3C3C36393056}" srcOrd="0" destOrd="0" presId="urn:microsoft.com/office/officeart/2005/8/layout/radial5"/>
    <dgm:cxn modelId="{AA0AA70C-BF85-4533-96EF-8748DC6CC5A0}" type="presParOf" srcId="{CE1ED4A5-E6FC-41B7-B98A-1DAE3E6A33ED}" destId="{FCE23C7B-C530-44FC-86E8-B6E072C041C5}" srcOrd="4" destOrd="0" presId="urn:microsoft.com/office/officeart/2005/8/layout/radial5"/>
    <dgm:cxn modelId="{20B8FBBB-F67E-4FD3-B20E-C573E498C80E}" type="presParOf" srcId="{CE1ED4A5-E6FC-41B7-B98A-1DAE3E6A33ED}" destId="{7DE0936B-032C-4F28-BA3F-E220D7EDE2E9}" srcOrd="5" destOrd="0" presId="urn:microsoft.com/office/officeart/2005/8/layout/radial5"/>
    <dgm:cxn modelId="{91EB0316-3452-46CE-8B53-008F0A8D3D5E}" type="presParOf" srcId="{7DE0936B-032C-4F28-BA3F-E220D7EDE2E9}" destId="{C7F2D260-CBB6-4A9F-8FE5-54B781A2849F}" srcOrd="0" destOrd="0" presId="urn:microsoft.com/office/officeart/2005/8/layout/radial5"/>
    <dgm:cxn modelId="{A5F89D6E-1D94-42A2-B12A-722D8C1DED33}" type="presParOf" srcId="{CE1ED4A5-E6FC-41B7-B98A-1DAE3E6A33ED}" destId="{55A55DB7-E7DB-4609-9F32-2CAD3C8FF4AB}" srcOrd="6" destOrd="0" presId="urn:microsoft.com/office/officeart/2005/8/layout/radial5"/>
    <dgm:cxn modelId="{2D7941DF-6C7D-47E2-B589-AC9F742BEC82}" type="presParOf" srcId="{CE1ED4A5-E6FC-41B7-B98A-1DAE3E6A33ED}" destId="{19F4A0C4-BE39-43EE-A3FB-EC38A50D2BB0}" srcOrd="7" destOrd="0" presId="urn:microsoft.com/office/officeart/2005/8/layout/radial5"/>
    <dgm:cxn modelId="{4565D603-2EF6-4166-A198-2A4AB839664E}" type="presParOf" srcId="{19F4A0C4-BE39-43EE-A3FB-EC38A50D2BB0}" destId="{235C5DCB-79B8-454F-9398-CDE0A8022F0D}" srcOrd="0" destOrd="0" presId="urn:microsoft.com/office/officeart/2005/8/layout/radial5"/>
    <dgm:cxn modelId="{3139353F-FCF6-449D-B9B6-4B40E0A16D24}" type="presParOf" srcId="{CE1ED4A5-E6FC-41B7-B98A-1DAE3E6A33ED}" destId="{046CD84A-A0B6-4D40-BA5C-578FAC831AB4}" srcOrd="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6C6C52-A6C3-46FF-8899-EE2AE61492D0}">
      <dsp:nvSpPr>
        <dsp:cNvPr id="0" name=""/>
        <dsp:cNvSpPr/>
      </dsp:nvSpPr>
      <dsp:spPr>
        <a:xfrm>
          <a:off x="3674816" y="1179427"/>
          <a:ext cx="841048" cy="841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BZD</a:t>
          </a:r>
          <a:endParaRPr lang="fr-FR" sz="2500" kern="1200" dirty="0"/>
        </a:p>
      </dsp:txBody>
      <dsp:txXfrm>
        <a:off x="3674816" y="1179427"/>
        <a:ext cx="841048" cy="841048"/>
      </dsp:txXfrm>
    </dsp:sp>
    <dsp:sp modelId="{137B4D63-12F5-475D-A633-77D080460A1C}">
      <dsp:nvSpPr>
        <dsp:cNvPr id="0" name=""/>
        <dsp:cNvSpPr/>
      </dsp:nvSpPr>
      <dsp:spPr>
        <a:xfrm rot="16200000">
          <a:off x="4006213" y="873329"/>
          <a:ext cx="178254" cy="285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6200000">
        <a:off x="4006213" y="873329"/>
        <a:ext cx="178254" cy="285956"/>
      </dsp:txXfrm>
    </dsp:sp>
    <dsp:sp modelId="{6B1D21C4-CB63-4798-BD73-ADF6909EAE22}">
      <dsp:nvSpPr>
        <dsp:cNvPr id="0" name=""/>
        <dsp:cNvSpPr/>
      </dsp:nvSpPr>
      <dsp:spPr>
        <a:xfrm>
          <a:off x="2887881" y="2049"/>
          <a:ext cx="2414919" cy="841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Anxiolytiques</a:t>
          </a:r>
          <a:endParaRPr lang="fr-FR" sz="2000" kern="1200" dirty="0"/>
        </a:p>
      </dsp:txBody>
      <dsp:txXfrm>
        <a:off x="2887881" y="2049"/>
        <a:ext cx="2414919" cy="841048"/>
      </dsp:txXfrm>
    </dsp:sp>
    <dsp:sp modelId="{BFFA8787-693B-4603-8EBF-13DDCE4D79EE}">
      <dsp:nvSpPr>
        <dsp:cNvPr id="0" name=""/>
        <dsp:cNvSpPr/>
      </dsp:nvSpPr>
      <dsp:spPr>
        <a:xfrm rot="21512331">
          <a:off x="4736532" y="1433829"/>
          <a:ext cx="532317" cy="285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21512331">
        <a:off x="4736532" y="1433829"/>
        <a:ext cx="532317" cy="285956"/>
      </dsp:txXfrm>
    </dsp:sp>
    <dsp:sp modelId="{FCE23C7B-C530-44FC-86E8-B6E072C041C5}">
      <dsp:nvSpPr>
        <dsp:cNvPr id="0" name=""/>
        <dsp:cNvSpPr/>
      </dsp:nvSpPr>
      <dsp:spPr>
        <a:xfrm>
          <a:off x="5518033" y="1118067"/>
          <a:ext cx="1965774" cy="841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kern="1200" dirty="0" smtClean="0"/>
            <a:t>Hypnotiques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</dsp:txBody>
      <dsp:txXfrm>
        <a:off x="5518033" y="1118067"/>
        <a:ext cx="1965774" cy="841048"/>
      </dsp:txXfrm>
    </dsp:sp>
    <dsp:sp modelId="{7DE0936B-032C-4F28-BA3F-E220D7EDE2E9}">
      <dsp:nvSpPr>
        <dsp:cNvPr id="0" name=""/>
        <dsp:cNvSpPr/>
      </dsp:nvSpPr>
      <dsp:spPr>
        <a:xfrm rot="5400000">
          <a:off x="4006213" y="2040618"/>
          <a:ext cx="178254" cy="285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5400000">
        <a:off x="4006213" y="2040618"/>
        <a:ext cx="178254" cy="285956"/>
      </dsp:txXfrm>
    </dsp:sp>
    <dsp:sp modelId="{55A55DB7-E7DB-4609-9F32-2CAD3C8FF4AB}">
      <dsp:nvSpPr>
        <dsp:cNvPr id="0" name=""/>
        <dsp:cNvSpPr/>
      </dsp:nvSpPr>
      <dsp:spPr>
        <a:xfrm>
          <a:off x="2944437" y="2356806"/>
          <a:ext cx="2301806" cy="841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Anticonvulsivants</a:t>
          </a:r>
          <a:endParaRPr lang="fr-FR" sz="1600" kern="1200" dirty="0"/>
        </a:p>
      </dsp:txBody>
      <dsp:txXfrm>
        <a:off x="2944437" y="2356806"/>
        <a:ext cx="2301806" cy="841048"/>
      </dsp:txXfrm>
    </dsp:sp>
    <dsp:sp modelId="{19F4A0C4-BE39-43EE-A3FB-EC38A50D2BB0}">
      <dsp:nvSpPr>
        <dsp:cNvPr id="0" name=""/>
        <dsp:cNvSpPr/>
      </dsp:nvSpPr>
      <dsp:spPr>
        <a:xfrm rot="10973070">
          <a:off x="2833084" y="1408380"/>
          <a:ext cx="595688" cy="285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0973070">
        <a:off x="2833084" y="1408380"/>
        <a:ext cx="595688" cy="285956"/>
      </dsp:txXfrm>
    </dsp:sp>
    <dsp:sp modelId="{046CD84A-A0B6-4D40-BA5C-578FAC831AB4}">
      <dsp:nvSpPr>
        <dsp:cNvPr id="0" name=""/>
        <dsp:cNvSpPr/>
      </dsp:nvSpPr>
      <dsp:spPr>
        <a:xfrm>
          <a:off x="203111" y="1042802"/>
          <a:ext cx="2361361" cy="841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Relaxants musculaires</a:t>
          </a:r>
          <a:endParaRPr lang="fr-FR" sz="1600" kern="1200" dirty="0" smtClean="0"/>
        </a:p>
      </dsp:txBody>
      <dsp:txXfrm>
        <a:off x="203111" y="1042802"/>
        <a:ext cx="2361361" cy="841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A8904-3EAB-4F5E-A4F9-392B7C62AD59}" type="datetimeFigureOut">
              <a:rPr lang="fr-FR" smtClean="0"/>
              <a:pPr/>
              <a:t>03/12/2013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73FB8-A5B2-42AA-A17B-481D7BEE10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xel.guyon.free.fr/fonctionnement/benzene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sz="1200" dirty="0" smtClean="0">
                <a:solidFill>
                  <a:schemeClr val="accent1"/>
                </a:solidFill>
                <a:latin typeface="Comic Sans MS" pitchFamily="66" charset="0"/>
              </a:rPr>
              <a:t>L’action toxicomanogène des substances </a:t>
            </a:r>
            <a:r>
              <a:rPr lang="fr-FR" sz="1200" dirty="0" err="1" smtClean="0">
                <a:solidFill>
                  <a:schemeClr val="accent1"/>
                </a:solidFill>
                <a:latin typeface="Comic Sans MS" pitchFamily="66" charset="0"/>
              </a:rPr>
              <a:t>psychoactives</a:t>
            </a:r>
            <a:r>
              <a:rPr lang="fr-FR" sz="1200" dirty="0" smtClean="0">
                <a:solidFill>
                  <a:schemeClr val="accent1"/>
                </a:solidFill>
                <a:latin typeface="Comic Sans MS" pitchFamily="66" charset="0"/>
              </a:rPr>
              <a:t> (benzodiazépines comprises) est en relation directe avec l’activation du </a:t>
            </a:r>
            <a:r>
              <a:rPr lang="fr-FR" sz="1200" i="1" dirty="0" smtClean="0">
                <a:solidFill>
                  <a:schemeClr val="accent1"/>
                </a:solidFill>
                <a:latin typeface="Comic Sans MS" pitchFamily="66" charset="0"/>
              </a:rPr>
              <a:t>système de récompense dopaminergique - </a:t>
            </a:r>
            <a:r>
              <a:rPr lang="fr-FR" sz="1200" dirty="0" smtClean="0">
                <a:solidFill>
                  <a:schemeClr val="accent1"/>
                </a:solidFill>
                <a:latin typeface="Comic Sans MS" pitchFamily="66" charset="0"/>
              </a:rPr>
              <a:t>SRD. </a:t>
            </a:r>
          </a:p>
          <a:p>
            <a:pPr>
              <a:lnSpc>
                <a:spcPct val="80000"/>
              </a:lnSpc>
            </a:pPr>
            <a:r>
              <a:rPr lang="fr-FR" sz="1200" dirty="0" smtClean="0">
                <a:solidFill>
                  <a:schemeClr val="accent1"/>
                </a:solidFill>
                <a:latin typeface="Comic Sans MS" pitchFamily="66" charset="0"/>
              </a:rPr>
              <a:t>Le SRD explique le renforcement des comportements de consommation de substances </a:t>
            </a:r>
            <a:r>
              <a:rPr lang="fr-FR" sz="1200" dirty="0" err="1" smtClean="0">
                <a:solidFill>
                  <a:schemeClr val="accent1"/>
                </a:solidFill>
                <a:latin typeface="Comic Sans MS" pitchFamily="66" charset="0"/>
              </a:rPr>
              <a:t>psychoactives</a:t>
            </a:r>
            <a:r>
              <a:rPr lang="fr-FR" sz="1200" i="1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accent1"/>
                </a:solidFill>
                <a:latin typeface="Comic Sans MS" pitchFamily="66" charset="0"/>
              </a:rPr>
              <a:t>par une " mise en valeur " du plaisir éprouvée lors de la consommation et par les effets intrinsèques liés au produit (euphorie, sédation).</a:t>
            </a:r>
          </a:p>
          <a:p>
            <a:pPr>
              <a:lnSpc>
                <a:spcPct val="80000"/>
              </a:lnSpc>
            </a:pPr>
            <a:endParaRPr lang="en-US" sz="12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fr-FR" dirty="0" smtClean="0">
                <a:solidFill>
                  <a:schemeClr val="accent1"/>
                </a:solidFill>
                <a:latin typeface="Comic Sans MS" pitchFamily="66" charset="0"/>
              </a:rPr>
              <a:t>Les BZD sont utilisés par les toxicomanes pour diverses raisons dont:</a:t>
            </a:r>
          </a:p>
          <a:p>
            <a:r>
              <a:rPr lang="fr-FR" dirty="0" smtClean="0">
                <a:solidFill>
                  <a:schemeClr val="accent1"/>
                </a:solidFill>
                <a:latin typeface="Comic Sans MS" pitchFamily="66" charset="0"/>
              </a:rPr>
              <a:t>Bon substitutif en cas de manque. </a:t>
            </a:r>
          </a:p>
          <a:p>
            <a:r>
              <a:rPr lang="fr-FR" dirty="0" smtClean="0">
                <a:solidFill>
                  <a:schemeClr val="accent1"/>
                </a:solidFill>
                <a:latin typeface="Comic Sans MS" pitchFamily="66" charset="0"/>
              </a:rPr>
              <a:t>Facilité relative d'acquisition. </a:t>
            </a:r>
          </a:p>
          <a:p>
            <a:r>
              <a:rPr lang="fr-FR" dirty="0" smtClean="0">
                <a:solidFill>
                  <a:schemeClr val="accent1"/>
                </a:solidFill>
                <a:latin typeface="Comic Sans MS" pitchFamily="66" charset="0"/>
              </a:rPr>
              <a:t>Utilisation licite. </a:t>
            </a:r>
          </a:p>
          <a:p>
            <a:r>
              <a:rPr lang="fr-FR" dirty="0" smtClean="0">
                <a:solidFill>
                  <a:schemeClr val="accent1"/>
                </a:solidFill>
                <a:latin typeface="Comic Sans MS" pitchFamily="66" charset="0"/>
              </a:rPr>
              <a:t>Prix de revient bien moindre qu'une drogue classique. </a:t>
            </a:r>
          </a:p>
          <a:p>
            <a:pPr>
              <a:buFontTx/>
              <a:buNone/>
            </a:pPr>
            <a:r>
              <a:rPr lang="fr-FR" dirty="0" smtClean="0">
                <a:solidFill>
                  <a:schemeClr val="accent1"/>
                </a:solidFill>
                <a:latin typeface="Comic Sans MS" pitchFamily="66" charset="0"/>
              </a:rPr>
              <a:t> </a:t>
            </a:r>
          </a:p>
          <a:p>
            <a:r>
              <a:rPr lang="fr-FR" sz="1200" dirty="0" smtClean="0">
                <a:solidFill>
                  <a:schemeClr val="accent1"/>
                </a:solidFill>
                <a:latin typeface="Comic Sans MS" pitchFamily="66" charset="0"/>
              </a:rPr>
              <a:t>Les " roches " donnent un état caractéristique, " être en Roche ", état décrit souvent comme une explosion interne. </a:t>
            </a:r>
          </a:p>
          <a:p>
            <a:endParaRPr lang="fr-FR" sz="12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accent1"/>
                </a:solidFill>
                <a:latin typeface="Comic Sans MS" pitchFamily="66" charset="0"/>
              </a:rPr>
              <a:t>Les " roche-man " ont des passages à l’acte fréquents, suivis d’un état d’amnésie antérograde totale .</a:t>
            </a:r>
          </a:p>
          <a:p>
            <a:endParaRPr lang="fr-FR" sz="12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accent1"/>
                </a:solidFill>
                <a:latin typeface="Comic Sans MS" pitchFamily="66" charset="0"/>
              </a:rPr>
              <a:t> les BZD font partie actuellement des drogues de rue les plus répandues.</a:t>
            </a:r>
          </a:p>
          <a:p>
            <a:pPr>
              <a:buFontTx/>
              <a:buNone/>
            </a:pPr>
            <a:endParaRPr lang="fr-FR" sz="12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- La biotransformation hépatique des BZD est le facteur essentiel de leur clairance et seul un infime % de la dose administrée est éliminé s/f inchangée.</a:t>
            </a: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- Les principales réactions sont des réactions d'oxydation microsomiales. Les métabolites sont dans un deuxième temps </a:t>
            </a:r>
            <a:r>
              <a:rPr lang="fr-FR" dirty="0" err="1" smtClean="0">
                <a:latin typeface="Comic Sans MS" pitchFamily="66" charset="0"/>
              </a:rPr>
              <a:t>glucuroconjugués</a:t>
            </a:r>
            <a:r>
              <a:rPr lang="fr-FR" dirty="0" smtClean="0">
                <a:latin typeface="Comic Sans MS" pitchFamily="66" charset="0"/>
              </a:rPr>
              <a:t> (ce qui les rend inactifs), puis éliminés dans les urines.</a:t>
            </a:r>
          </a:p>
          <a:p>
            <a:pPr>
              <a:lnSpc>
                <a:spcPct val="80000"/>
              </a:lnSpc>
            </a:pPr>
            <a:endParaRPr lang="fr-FR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dirty="0" smtClean="0">
                <a:latin typeface="Comic Sans MS" pitchFamily="66" charset="0"/>
              </a:rPr>
              <a:t>Le N-</a:t>
            </a:r>
            <a:r>
              <a:rPr lang="fr-FR" dirty="0" err="1" smtClean="0">
                <a:latin typeface="Comic Sans MS" pitchFamily="66" charset="0"/>
              </a:rPr>
              <a:t>desméthyldiazépam</a:t>
            </a:r>
            <a:r>
              <a:rPr lang="fr-FR" dirty="0" smtClean="0">
                <a:latin typeface="Comic Sans MS" pitchFamily="66" charset="0"/>
              </a:rPr>
              <a:t> (DMDZ ou </a:t>
            </a:r>
            <a:r>
              <a:rPr lang="fr-FR" dirty="0" err="1" smtClean="0">
                <a:latin typeface="Comic Sans MS" pitchFamily="66" charset="0"/>
              </a:rPr>
              <a:t>nordiazépam</a:t>
            </a:r>
            <a:r>
              <a:rPr lang="fr-FR" dirty="0" smtClean="0">
                <a:latin typeface="Comic Sans MS" pitchFamily="66" charset="0"/>
              </a:rPr>
              <a:t> ou NORDAZ ou </a:t>
            </a:r>
            <a:r>
              <a:rPr lang="fr-FR" dirty="0" err="1" smtClean="0">
                <a:latin typeface="Comic Sans MS" pitchFamily="66" charset="0"/>
              </a:rPr>
              <a:t>nordazépam</a:t>
            </a:r>
            <a:r>
              <a:rPr lang="fr-FR" dirty="0" smtClean="0">
                <a:latin typeface="Comic Sans MS" pitchFamily="66" charset="0"/>
              </a:rPr>
              <a:t>), principal métabolite de nombreuses BZD, a une t 1/2 d'environ 65 heures. Lui-même est métabolisé en </a:t>
            </a:r>
            <a:r>
              <a:rPr lang="fr-FR" dirty="0" err="1" smtClean="0">
                <a:latin typeface="Comic Sans MS" pitchFamily="66" charset="0"/>
              </a:rPr>
              <a:t>oxazépam</a:t>
            </a:r>
            <a:r>
              <a:rPr lang="fr-FR" dirty="0" smtClean="0">
                <a:latin typeface="Comic Sans MS" pitchFamily="66" charset="0"/>
              </a:rPr>
              <a:t> (le SÉRESTA !). La t 1/2 des BZD elles-mêmes a donc souvent peu de signification hormis pour les composés ne possédant pas de métabolites actifs (la plupart des BZD hypnotiques).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fr-FR" b="1" dirty="0" smtClean="0">
                <a:sym typeface="Wingdings" pitchFamily="2" charset="2"/>
              </a:rPr>
              <a:t>Biotransformation hépatique :</a:t>
            </a:r>
          </a:p>
          <a:p>
            <a:r>
              <a:rPr lang="en-US" b="1" dirty="0" smtClean="0">
                <a:sym typeface="Wingdings" pitchFamily="2" charset="2"/>
              </a:rPr>
              <a:t>Hydroxylation en C3;</a:t>
            </a:r>
            <a:endParaRPr lang="fr-FR" b="1" dirty="0" smtClean="0">
              <a:sym typeface="Wingdings" pitchFamily="2" charset="2"/>
            </a:endParaRPr>
          </a:p>
          <a:p>
            <a:r>
              <a:rPr lang="fr-FR" b="1" dirty="0" smtClean="0">
                <a:sym typeface="Wingdings" pitchFamily="2" charset="2"/>
              </a:rPr>
              <a:t>Conjugaison surtout à l’acide </a:t>
            </a:r>
            <a:r>
              <a:rPr lang="fr-FR" b="1" dirty="0" err="1" smtClean="0">
                <a:sym typeface="Wingdings" pitchFamily="2" charset="2"/>
              </a:rPr>
              <a:t>glucuronique</a:t>
            </a:r>
            <a:r>
              <a:rPr lang="fr-FR" b="1" dirty="0" smtClean="0">
                <a:sym typeface="Wingdings" pitchFamily="2" charset="2"/>
              </a:rPr>
              <a:t>;</a:t>
            </a:r>
          </a:p>
          <a:p>
            <a:r>
              <a:rPr lang="fr-FR" b="1" dirty="0" smtClean="0">
                <a:sym typeface="Wingdings" pitchFamily="2" charset="2"/>
              </a:rPr>
              <a:t>Elimination des </a:t>
            </a:r>
            <a:r>
              <a:rPr lang="fr-FR" b="1" dirty="0" err="1" smtClean="0">
                <a:sym typeface="Wingdings" pitchFamily="2" charset="2"/>
              </a:rPr>
              <a:t>substituants</a:t>
            </a:r>
            <a:r>
              <a:rPr lang="fr-FR" b="1" dirty="0" smtClean="0">
                <a:sym typeface="Wingdings" pitchFamily="2" charset="2"/>
              </a:rPr>
              <a:t> du cycle B;</a:t>
            </a:r>
          </a:p>
          <a:p>
            <a:pPr>
              <a:buFont typeface="Wingdings" pitchFamily="2" charset="2"/>
              <a:buNone/>
            </a:pPr>
            <a:r>
              <a:rPr lang="fr-FR" b="1" dirty="0" smtClean="0">
                <a:sym typeface="Wingdings" pitchFamily="2" charset="2"/>
              </a:rPr>
              <a:t>2 types de métabolites:</a:t>
            </a:r>
          </a:p>
          <a:p>
            <a:pPr>
              <a:buFont typeface="Wingdings" pitchFamily="2" charset="2"/>
              <a:buChar char="©"/>
            </a:pPr>
            <a:r>
              <a:rPr lang="fr-FR" dirty="0" smtClean="0"/>
              <a:t>métabolites conjugués inactifs</a:t>
            </a:r>
          </a:p>
          <a:p>
            <a:pPr>
              <a:buFont typeface="Wingdings" pitchFamily="2" charset="2"/>
              <a:buChar char="©"/>
            </a:pPr>
            <a:r>
              <a:rPr lang="fr-FR" dirty="0" smtClean="0"/>
              <a:t>métabolites plus actif que la molécule mère</a:t>
            </a:r>
          </a:p>
          <a:p>
            <a:pPr>
              <a:buFont typeface="Wingdings" pitchFamily="2" charset="2"/>
              <a:buNone/>
            </a:pPr>
            <a:r>
              <a:rPr lang="fr-FR" u="sng" dirty="0" err="1" smtClean="0"/>
              <a:t>Exp</a:t>
            </a:r>
            <a:r>
              <a:rPr lang="fr-FR" dirty="0" smtClean="0"/>
              <a:t>: Le</a:t>
            </a:r>
            <a:r>
              <a:rPr lang="fr-FR" b="1" dirty="0" smtClean="0"/>
              <a:t> </a:t>
            </a:r>
            <a:r>
              <a:rPr lang="fr-FR" b="1" dirty="0" err="1" smtClean="0">
                <a:solidFill>
                  <a:srgbClr val="CCFF33"/>
                </a:solidFill>
              </a:rPr>
              <a:t>Prazépam</a:t>
            </a:r>
            <a:r>
              <a:rPr lang="fr-FR" dirty="0" smtClean="0"/>
              <a:t> donne naissance au </a:t>
            </a:r>
            <a:r>
              <a:rPr lang="fr-FR" b="1" dirty="0" err="1" smtClean="0">
                <a:solidFill>
                  <a:srgbClr val="CCFF33"/>
                </a:solidFill>
              </a:rPr>
              <a:t>Nordiazépam</a:t>
            </a:r>
            <a:r>
              <a:rPr lang="fr-FR" dirty="0" smtClean="0"/>
              <a:t> à demi-vie plus longue.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fr-FR" dirty="0" smtClean="0">
              <a:latin typeface="Comic Sans MS" pitchFamily="66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latin typeface="Comic Sans MS" pitchFamily="66" charset="0"/>
              </a:rPr>
              <a:t>Les caractéristiques pharmacocinétiques des BZD sont très variées </a:t>
            </a:r>
          </a:p>
          <a:p>
            <a:r>
              <a:rPr lang="fr-FR" dirty="0" smtClean="0">
                <a:latin typeface="Comic Sans MS" pitchFamily="66" charset="0"/>
              </a:rPr>
              <a:t>Les facteurs les plus importants sont le </a:t>
            </a:r>
            <a:r>
              <a:rPr lang="fr-FR" dirty="0" err="1" smtClean="0">
                <a:latin typeface="Comic Sans MS" pitchFamily="66" charset="0"/>
              </a:rPr>
              <a:t>Vd</a:t>
            </a:r>
            <a:r>
              <a:rPr lang="fr-FR" dirty="0" smtClean="0">
                <a:latin typeface="Comic Sans MS" pitchFamily="66" charset="0"/>
              </a:rPr>
              <a:t> du </a:t>
            </a:r>
            <a:r>
              <a:rPr lang="fr-FR" dirty="0" err="1" smtClean="0">
                <a:latin typeface="Comic Sans MS" pitchFamily="66" charset="0"/>
              </a:rPr>
              <a:t>mdt</a:t>
            </a:r>
            <a:r>
              <a:rPr lang="fr-FR" dirty="0" smtClean="0">
                <a:latin typeface="Comic Sans MS" pitchFamily="66" charset="0"/>
              </a:rPr>
              <a:t> , la V d’absorption et sa demi-vie d’élimination</a:t>
            </a:r>
          </a:p>
          <a:p>
            <a:r>
              <a:rPr lang="fr-FR" dirty="0" smtClean="0">
                <a:latin typeface="Comic Sans MS" pitchFamily="66" charset="0"/>
              </a:rPr>
              <a:t> la liaison aux protéines ne joue qu’un rôle mineurs dons la détermination des effets cliniques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En fonction des </a:t>
            </a:r>
            <a:r>
              <a:rPr lang="fr-FR" dirty="0" err="1" smtClean="0"/>
              <a:t>substituants</a:t>
            </a:r>
            <a:r>
              <a:rPr lang="fr-FR" dirty="0" smtClean="0"/>
              <a:t>, une de ces propriétés prendra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alors le dessus par rapport aux autres.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utilisations selon le profil pharmacologique : anxiolytique, antiépileptique ou hypnotique. 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fr-FR" dirty="0" smtClean="0"/>
              <a:t>GABA=acide </a:t>
            </a:r>
            <a:r>
              <a:rPr lang="fr-FR" dirty="0" err="1" smtClean="0">
                <a:cs typeface="Times New Roman" charset="0"/>
              </a:rPr>
              <a:t>δaminobutyrique</a:t>
            </a:r>
            <a:r>
              <a:rPr lang="fr-FR" dirty="0" smtClean="0">
                <a:cs typeface="Times New Roman" charset="0"/>
              </a:rPr>
              <a:t> (Aa neutre).</a:t>
            </a:r>
          </a:p>
          <a:p>
            <a:pPr>
              <a:buFont typeface="Wingdings" pitchFamily="2" charset="2"/>
              <a:buNone/>
            </a:pPr>
            <a:r>
              <a:rPr lang="fr-FR" dirty="0" smtClean="0">
                <a:cs typeface="Times New Roman" charset="0"/>
              </a:rPr>
              <a:t>-</a:t>
            </a:r>
            <a:r>
              <a:rPr lang="fr-FR" dirty="0" err="1" smtClean="0">
                <a:cs typeface="Times New Roman" charset="0"/>
              </a:rPr>
              <a:t>Ac.glutamiq</a:t>
            </a:r>
            <a:r>
              <a:rPr lang="fr-FR" dirty="0" smtClean="0">
                <a:cs typeface="Times New Roman" charset="0"/>
              </a:rPr>
              <a:t>                                          GABA</a:t>
            </a:r>
          </a:p>
          <a:p>
            <a:pPr>
              <a:buFont typeface="Wingdings" pitchFamily="2" charset="2"/>
              <a:buNone/>
            </a:pPr>
            <a:r>
              <a:rPr lang="fr-FR" dirty="0" smtClean="0">
                <a:cs typeface="Times New Roman" charset="0"/>
              </a:rPr>
              <a:t>                 </a:t>
            </a:r>
            <a:r>
              <a:rPr lang="fr-FR" dirty="0" err="1" smtClean="0">
                <a:cs typeface="Times New Roman" charset="0"/>
              </a:rPr>
              <a:t>Ac.glutamiq</a:t>
            </a:r>
            <a:r>
              <a:rPr lang="fr-FR" dirty="0" smtClean="0">
                <a:cs typeface="Times New Roman" charset="0"/>
              </a:rPr>
              <a:t> décarboxylase</a:t>
            </a:r>
          </a:p>
          <a:p>
            <a:pPr>
              <a:buFont typeface="Wingdings" pitchFamily="2" charset="2"/>
              <a:buNone/>
            </a:pPr>
            <a:r>
              <a:rPr lang="fr-FR" dirty="0" smtClean="0">
                <a:cs typeface="Times New Roman" charset="0"/>
              </a:rPr>
              <a:t>-Neurotransmetteur.</a:t>
            </a:r>
          </a:p>
          <a:p>
            <a:pPr>
              <a:buFont typeface="Wingdings" pitchFamily="2" charset="2"/>
              <a:buNone/>
            </a:pPr>
            <a:r>
              <a:rPr lang="fr-FR" dirty="0" smtClean="0">
                <a:cs typeface="Times New Roman" charset="0"/>
              </a:rPr>
              <a:t>-Stocké </a:t>
            </a:r>
            <a:r>
              <a:rPr lang="fr-FR" dirty="0" err="1" smtClean="0">
                <a:cs typeface="Times New Roman" charset="0"/>
              </a:rPr>
              <a:t>ds</a:t>
            </a:r>
            <a:r>
              <a:rPr lang="fr-FR" dirty="0" smtClean="0">
                <a:cs typeface="Times New Roman" charset="0"/>
              </a:rPr>
              <a:t> vésicules </a:t>
            </a:r>
            <a:r>
              <a:rPr lang="fr-FR" dirty="0" err="1" smtClean="0">
                <a:cs typeface="Times New Roman" charset="0"/>
              </a:rPr>
              <a:t>synaptiques,libéré</a:t>
            </a:r>
            <a:r>
              <a:rPr lang="fr-FR" dirty="0" smtClean="0">
                <a:cs typeface="Times New Roman" charset="0"/>
              </a:rPr>
              <a:t> </a:t>
            </a:r>
            <a:r>
              <a:rPr lang="fr-FR" dirty="0" err="1" smtClean="0">
                <a:cs typeface="Times New Roman" charset="0"/>
              </a:rPr>
              <a:t>ds</a:t>
            </a:r>
            <a:r>
              <a:rPr lang="fr-FR" dirty="0" smtClean="0">
                <a:cs typeface="Times New Roman" charset="0"/>
              </a:rPr>
              <a:t> fente </a:t>
            </a:r>
            <a:r>
              <a:rPr lang="fr-FR" dirty="0" err="1" smtClean="0">
                <a:cs typeface="Times New Roman" charset="0"/>
              </a:rPr>
              <a:t>synaptiq</a:t>
            </a:r>
            <a:r>
              <a:rPr lang="fr-FR" dirty="0" smtClean="0">
                <a:cs typeface="Times New Roman" charset="0"/>
              </a:rPr>
              <a:t> </a:t>
            </a:r>
            <a:r>
              <a:rPr lang="fr-FR" dirty="0" err="1" smtClean="0">
                <a:cs typeface="Times New Roman" charset="0"/>
              </a:rPr>
              <a:t>pdt</a:t>
            </a:r>
            <a:r>
              <a:rPr lang="fr-FR" dirty="0" smtClean="0">
                <a:cs typeface="Times New Roman" charset="0"/>
              </a:rPr>
              <a:t> potentiel d’action.</a:t>
            </a:r>
          </a:p>
          <a:p>
            <a:pPr>
              <a:buFont typeface="Wingdings" pitchFamily="2" charset="2"/>
              <a:buNone/>
            </a:pPr>
            <a:r>
              <a:rPr lang="fr-FR" dirty="0" smtClean="0">
                <a:cs typeface="Times New Roman" charset="0"/>
              </a:rPr>
              <a:t>-</a:t>
            </a:r>
            <a:r>
              <a:rPr lang="fr-FR" dirty="0" err="1" smtClean="0">
                <a:cs typeface="Times New Roman" charset="0"/>
              </a:rPr>
              <a:t>Intéraction</a:t>
            </a:r>
            <a:r>
              <a:rPr lang="fr-FR" dirty="0" smtClean="0">
                <a:cs typeface="Times New Roman" charset="0"/>
              </a:rPr>
              <a:t> avec récepteurs </a:t>
            </a:r>
            <a:r>
              <a:rPr lang="fr-FR" dirty="0" err="1" smtClean="0">
                <a:cs typeface="Times New Roman" charset="0"/>
              </a:rPr>
              <a:t>GABArgiq</a:t>
            </a:r>
            <a:r>
              <a:rPr lang="fr-FR" dirty="0" smtClean="0">
                <a:cs typeface="Times New Roman" charset="0"/>
              </a:rPr>
              <a:t> situés:</a:t>
            </a:r>
          </a:p>
          <a:p>
            <a:pPr>
              <a:buFont typeface="Wingdings" pitchFamily="2" charset="2"/>
              <a:buNone/>
            </a:pPr>
            <a:r>
              <a:rPr lang="fr-FR" dirty="0" smtClean="0">
                <a:cs typeface="Times New Roman" charset="0"/>
              </a:rPr>
              <a:t>   *</a:t>
            </a:r>
            <a:r>
              <a:rPr lang="fr-FR" dirty="0" err="1" smtClean="0">
                <a:cs typeface="Times New Roman" charset="0"/>
              </a:rPr>
              <a:t>mbne</a:t>
            </a:r>
            <a:r>
              <a:rPr lang="fr-FR" dirty="0" smtClean="0">
                <a:cs typeface="Times New Roman" charset="0"/>
              </a:rPr>
              <a:t> post-</a:t>
            </a:r>
            <a:r>
              <a:rPr lang="fr-FR" dirty="0" err="1" smtClean="0">
                <a:cs typeface="Times New Roman" charset="0"/>
              </a:rPr>
              <a:t>synaptiq</a:t>
            </a:r>
            <a:r>
              <a:rPr lang="fr-FR" dirty="0" smtClean="0">
                <a:cs typeface="Times New Roman" charset="0"/>
              </a:rPr>
              <a:t> des neurones;</a:t>
            </a:r>
          </a:p>
          <a:p>
            <a:pPr>
              <a:buFont typeface="Wingdings" pitchFamily="2" charset="2"/>
              <a:buNone/>
            </a:pPr>
            <a:r>
              <a:rPr lang="fr-FR" dirty="0" smtClean="0">
                <a:cs typeface="Times New Roman" charset="0"/>
              </a:rPr>
              <a:t>   *</a:t>
            </a:r>
            <a:r>
              <a:rPr lang="fr-FR" dirty="0" err="1" smtClean="0">
                <a:cs typeface="Times New Roman" charset="0"/>
              </a:rPr>
              <a:t>mbne</a:t>
            </a:r>
            <a:r>
              <a:rPr lang="fr-FR" dirty="0" smtClean="0">
                <a:cs typeface="Times New Roman" charset="0"/>
              </a:rPr>
              <a:t> de la terminaison nerveuse qui le </a:t>
            </a:r>
            <a:r>
              <a:rPr lang="fr-FR" dirty="0" err="1" smtClean="0">
                <a:cs typeface="Times New Roman" charset="0"/>
              </a:rPr>
              <a:t>libére</a:t>
            </a:r>
            <a:r>
              <a:rPr lang="fr-FR" dirty="0" smtClean="0">
                <a:cs typeface="Times New Roman" charset="0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cs typeface="Times New Roman" charset="0"/>
            </a:endParaRPr>
          </a:p>
          <a:p>
            <a:pPr>
              <a:buFont typeface="Wingdings" pitchFamily="2" charset="2"/>
              <a:buNone/>
            </a:pPr>
            <a:r>
              <a:rPr lang="fr-FR" dirty="0" smtClean="0"/>
              <a:t>Transmission </a:t>
            </a:r>
            <a:r>
              <a:rPr lang="fr-FR" dirty="0" err="1" smtClean="0"/>
              <a:t>GABAergique</a:t>
            </a:r>
            <a:r>
              <a:rPr lang="fr-FR" dirty="0" smtClean="0"/>
              <a:t>   </a:t>
            </a:r>
          </a:p>
          <a:p>
            <a:pPr>
              <a:buFont typeface="Wingdings" pitchFamily="2" charset="2"/>
              <a:buNone/>
            </a:pPr>
            <a:r>
              <a:rPr lang="fr-FR" dirty="0" smtClean="0"/>
              <a:t>         *pas par substitution au GABA mais par potentialisation de son action :les neurones + sensibles au GABA.</a:t>
            </a:r>
          </a:p>
          <a:p>
            <a:pPr marL="85725" lvl="0" indent="-8572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b="1" dirty="0" smtClean="0"/>
              <a:t>le GABA est un neurotransmetteur dit </a:t>
            </a:r>
            <a:r>
              <a:rPr lang="fr-FR" b="1" dirty="0" err="1" smtClean="0"/>
              <a:t>inhibiteur</a:t>
            </a:r>
            <a:r>
              <a:rPr lang="fr-FR" dirty="0" err="1" smtClean="0">
                <a:ea typeface="Times New Roman" pitchFamily="18" charset="0"/>
              </a:rPr>
              <a:t>L'anxiété</a:t>
            </a:r>
            <a:r>
              <a:rPr lang="fr-FR" dirty="0" smtClean="0">
                <a:ea typeface="Times New Roman" pitchFamily="18" charset="0"/>
              </a:rPr>
              <a:t> est une hyperactivité neuronale, </a:t>
            </a:r>
          </a:p>
          <a:p>
            <a:pPr marL="85725" lvl="0" indent="-8572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ea typeface="Times New Roman" pitchFamily="18" charset="0"/>
              </a:rPr>
              <a:t>le </a:t>
            </a:r>
            <a:r>
              <a:rPr lang="fr-FR" b="1" dirty="0" smtClean="0">
                <a:ea typeface="Times New Roman" pitchFamily="18" charset="0"/>
              </a:rPr>
              <a:t>GABA </a:t>
            </a:r>
            <a:r>
              <a:rPr lang="fr-FR" dirty="0" smtClean="0">
                <a:ea typeface="Times New Roman" pitchFamily="18" charset="0"/>
              </a:rPr>
              <a:t>est un neuromédiateur de choix à utiliser comme moyen de contrôle de cette pathologie puisque c'est le principal neurotransmetteur (NT) inhibiteur.</a:t>
            </a:r>
            <a:endParaRPr lang="fr-FR" dirty="0" smtClean="0"/>
          </a:p>
          <a:p>
            <a:pPr>
              <a:buFont typeface="Wingdings" pitchFamily="2" charset="2"/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975" indent="-180975">
              <a:buFont typeface="Wingdings" pitchFamily="2" charset="2"/>
              <a:buChar char="ü"/>
              <a:tabLst>
                <a:tab pos="180975" algn="l"/>
              </a:tabLst>
            </a:pPr>
            <a:r>
              <a:rPr lang="fr-FR" dirty="0" smtClean="0"/>
              <a:t>5 S-U  </a:t>
            </a:r>
            <a:r>
              <a:rPr lang="fr-FR" dirty="0" err="1" smtClean="0"/>
              <a:t>glycoprotéiques</a:t>
            </a:r>
            <a:r>
              <a:rPr lang="fr-FR" dirty="0" smtClean="0"/>
              <a:t> , qui s'organisent de façon pseudo-symétrique autour d'un pore de conduction des ions chlorures </a:t>
            </a:r>
          </a:p>
          <a:p>
            <a:pPr marL="180975" indent="-180975">
              <a:buFont typeface="Wingdings" pitchFamily="2" charset="2"/>
              <a:buChar char="ü"/>
              <a:tabLst>
                <a:tab pos="180975" algn="l"/>
              </a:tabLst>
            </a:pPr>
            <a:r>
              <a:rPr lang="fr-FR" dirty="0" smtClean="0"/>
              <a:t>Chaque SU :</a:t>
            </a:r>
          </a:p>
          <a:p>
            <a:pPr marL="180975" indent="-180975">
              <a:tabLst>
                <a:tab pos="180975" algn="l"/>
              </a:tabLst>
            </a:pPr>
            <a:r>
              <a:rPr lang="fr-FR" dirty="0" smtClean="0"/>
              <a:t>    domaine extra-mb = fixation du GABA et d'autres effecteurs, </a:t>
            </a:r>
          </a:p>
          <a:p>
            <a:pPr marL="180975" indent="-180975">
              <a:tabLst>
                <a:tab pos="180975" algn="l"/>
              </a:tabLst>
            </a:pPr>
            <a:r>
              <a:rPr lang="fr-FR" dirty="0" smtClean="0"/>
              <a:t>    domaine hydrophobe membranaire =  qui définit le pore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50D5A-818E-4423-BA88-F4CA3EB74CAD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chemeClr val="accent1"/>
                </a:solidFill>
                <a:latin typeface="Comic Sans MS" pitchFamily="66" charset="0"/>
              </a:rPr>
              <a:t>-NB : les BZD peuvent être utilisées en complément des ATD (en attendant l’effet thérapeutique de ceux-ci) dans le traitement des TOC, des syndromes dépressifs, des attaques de panique et du « trouble panique 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chemeClr val="accent1"/>
                </a:solidFill>
                <a:latin typeface="Comic Sans MS" pitchFamily="66" charset="0"/>
              </a:rPr>
              <a:t>L’intoxication volontaire par la chloroquine, représente une des formes les plus graves d’intoxication médicamenteuse, de par les effets cardiaques . Le diazépam / IV à la dose de 1 mg/kg en 20 mn possède des propriétés stabilisantes de membrane et anti-arythmiques. Ces propriétés ont été découvertes de façon empirique, et le mode d’action exact périphérique ou central reste objet d’hypothèses. D’autres BZD pourraient avoir les mêmes propriétés. </a:t>
            </a:r>
            <a:endParaRPr lang="fr-FR" b="1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50D5A-818E-4423-BA88-F4CA3EB74CAD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1200" dirty="0" smtClean="0">
                <a:solidFill>
                  <a:schemeClr val="accent1"/>
                </a:solidFill>
                <a:latin typeface="Comic Sans MS" pitchFamily="66" charset="0"/>
              </a:rPr>
              <a:t>Cependant une attention particulière doit être portée en cas de dose ingérée massive lorsque la molécule est très sédative - en particulier les hypnotiques </a:t>
            </a:r>
            <a:r>
              <a:rPr lang="fr-FR" sz="1200" dirty="0" err="1" smtClean="0">
                <a:solidFill>
                  <a:schemeClr val="accent1"/>
                </a:solidFill>
                <a:latin typeface="Comic Sans MS" pitchFamily="66" charset="0"/>
              </a:rPr>
              <a:t>triazolam</a:t>
            </a:r>
            <a:r>
              <a:rPr lang="fr-FR" sz="1200" dirty="0" smtClean="0">
                <a:solidFill>
                  <a:schemeClr val="accent1"/>
                </a:solidFill>
                <a:latin typeface="Comic Sans MS" pitchFamily="66" charset="0"/>
              </a:rPr>
              <a:t> (</a:t>
            </a:r>
            <a:r>
              <a:rPr lang="fr-FR" sz="1200" dirty="0" err="1" smtClean="0">
                <a:solidFill>
                  <a:schemeClr val="accent1"/>
                </a:solidFill>
                <a:latin typeface="Comic Sans MS" pitchFamily="66" charset="0"/>
              </a:rPr>
              <a:t>Halcion</a:t>
            </a:r>
            <a:r>
              <a:rPr lang="fr-FR" sz="1200" dirty="0" smtClean="0">
                <a:solidFill>
                  <a:schemeClr val="accent1"/>
                </a:solidFill>
                <a:latin typeface="Comic Sans MS" pitchFamily="66" charset="0"/>
              </a:rPr>
              <a:t>®), </a:t>
            </a:r>
            <a:r>
              <a:rPr lang="fr-FR" sz="1200" dirty="0" err="1" smtClean="0">
                <a:solidFill>
                  <a:schemeClr val="accent1"/>
                </a:solidFill>
                <a:latin typeface="Comic Sans MS" pitchFamily="66" charset="0"/>
              </a:rPr>
              <a:t>flunitrazépam</a:t>
            </a:r>
            <a:r>
              <a:rPr lang="fr-FR" sz="1200" dirty="0" smtClean="0">
                <a:solidFill>
                  <a:schemeClr val="accent1"/>
                </a:solidFill>
                <a:latin typeface="Comic Sans MS" pitchFamily="66" charset="0"/>
              </a:rPr>
              <a:t> (</a:t>
            </a:r>
            <a:r>
              <a:rPr lang="fr-FR" sz="1200" dirty="0" err="1" smtClean="0">
                <a:solidFill>
                  <a:schemeClr val="accent1"/>
                </a:solidFill>
                <a:latin typeface="Comic Sans MS" pitchFamily="66" charset="0"/>
              </a:rPr>
              <a:t>Rohypnol</a:t>
            </a:r>
            <a:r>
              <a:rPr lang="fr-FR" sz="1200" dirty="0" smtClean="0">
                <a:solidFill>
                  <a:schemeClr val="accent1"/>
                </a:solidFill>
                <a:latin typeface="Comic Sans MS" pitchFamily="66" charset="0"/>
              </a:rPr>
              <a:t>®), </a:t>
            </a:r>
          </a:p>
          <a:p>
            <a:pPr>
              <a:lnSpc>
                <a:spcPct val="90000"/>
              </a:lnSpc>
            </a:pPr>
            <a:endParaRPr lang="fr-FR" sz="12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fr-FR" sz="1200" dirty="0" smtClean="0">
                <a:solidFill>
                  <a:schemeClr val="accent1"/>
                </a:solidFill>
                <a:latin typeface="Comic Sans MS" pitchFamily="66" charset="0"/>
              </a:rPr>
              <a:t>en cas d'antécédents médicaux : insuffisance rénale chronique, insuffisance hépatique, et surtout insuffisance respiratoire (quelques comprimés sont suffisants pour décompenser une insuffisance respiratoire chronique).</a:t>
            </a:r>
          </a:p>
          <a:p>
            <a:pPr>
              <a:lnSpc>
                <a:spcPct val="90000"/>
              </a:lnSpc>
            </a:pPr>
            <a:endParaRPr lang="fr-FR" sz="12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fr-FR" sz="1200" dirty="0" smtClean="0">
                <a:solidFill>
                  <a:schemeClr val="accent1"/>
                </a:solidFill>
                <a:latin typeface="Comic Sans MS" pitchFamily="66" charset="0"/>
              </a:rPr>
              <a:t>Lors d'association avec d'autres dépresseurs du système nerveux central, et/ou d'alcool, qui se potentialisent réciproquement,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50D5A-818E-4423-BA88-F4CA3EB74CAD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50D5A-818E-4423-BA88-F4CA3EB74CAD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i="1" dirty="0" err="1" smtClean="0">
                <a:latin typeface="Comic Sans MS" pitchFamily="66" charset="0"/>
              </a:rPr>
              <a:t>azépine</a:t>
            </a:r>
            <a:r>
              <a:rPr lang="fr-FR" dirty="0" smtClean="0">
                <a:latin typeface="Comic Sans MS" pitchFamily="66" charset="0"/>
              </a:rPr>
              <a:t> désigne un hétérocycle, un cycle de </a:t>
            </a:r>
            <a:r>
              <a:rPr lang="fr-FR" dirty="0" smtClean="0">
                <a:latin typeface="Comic Sans MS" pitchFamily="66" charset="0"/>
                <a:hlinkClick r:id="rId3"/>
              </a:rPr>
              <a:t>benzène</a:t>
            </a:r>
            <a:r>
              <a:rPr lang="fr-FR" dirty="0" smtClean="0">
                <a:latin typeface="Comic Sans MS" pitchFamily="66" charset="0"/>
              </a:rPr>
              <a:t> où un C  a été remplacé par un N. Le terme </a:t>
            </a:r>
            <a:r>
              <a:rPr lang="fr-FR" i="1" dirty="0" smtClean="0">
                <a:latin typeface="Comic Sans MS" pitchFamily="66" charset="0"/>
              </a:rPr>
              <a:t>di= 2C</a:t>
            </a:r>
            <a:r>
              <a:rPr lang="fr-FR" dirty="0" smtClean="0">
                <a:latin typeface="Comic Sans MS" pitchFamily="66" charset="0"/>
              </a:rPr>
              <a:t> ont été remplacés  , et le terme </a:t>
            </a:r>
            <a:r>
              <a:rPr lang="fr-FR" i="1" dirty="0" err="1" smtClean="0">
                <a:latin typeface="Comic Sans MS" pitchFamily="66" charset="0"/>
              </a:rPr>
              <a:t>benzo</a:t>
            </a:r>
            <a:r>
              <a:rPr lang="fr-FR" dirty="0" smtClean="0">
                <a:latin typeface="Comic Sans MS" pitchFamily="66" charset="0"/>
              </a:rPr>
              <a:t> désigne l'adjonction d'un cycle benzénique au </a:t>
            </a:r>
            <a:r>
              <a:rPr lang="fr-FR" dirty="0" err="1" smtClean="0">
                <a:latin typeface="Comic Sans MS" pitchFamily="66" charset="0"/>
              </a:rPr>
              <a:t>diazépine</a:t>
            </a:r>
            <a:r>
              <a:rPr lang="fr-FR" dirty="0" smtClean="0">
                <a:latin typeface="Comic Sans MS" pitchFamily="66" charset="0"/>
              </a:rPr>
              <a:t>.</a:t>
            </a:r>
            <a:br>
              <a:rPr lang="fr-FR" dirty="0" smtClean="0">
                <a:latin typeface="Comic Sans MS" pitchFamily="66" charset="0"/>
              </a:rPr>
            </a:br>
            <a:r>
              <a:rPr lang="fr-FR" dirty="0" smtClean="0">
                <a:latin typeface="Comic Sans MS" pitchFamily="66" charset="0"/>
              </a:rPr>
              <a:t>La structure de base d'une benzodiazépine ressemble donc à cela:</a:t>
            </a:r>
          </a:p>
          <a:p>
            <a:r>
              <a:rPr lang="fr-FR" dirty="0" smtClean="0">
                <a:latin typeface="Comic Sans MS" pitchFamily="66" charset="0"/>
              </a:rPr>
              <a:t>Mais la structure générale des benzodiazépines comprend également l'adjonction d'un cycle benzénique supplémentaire :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7800" indent="-177800"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 smtClean="0">
                <a:solidFill>
                  <a:schemeClr val="tx1"/>
                </a:solidFill>
              </a:rPr>
              <a:t>Compétition  entre  un antigène  marqué </a:t>
            </a:r>
            <a:r>
              <a:rPr lang="fr-FR" b="1" dirty="0" smtClean="0">
                <a:solidFill>
                  <a:srgbClr val="FF0000"/>
                </a:solidFill>
              </a:rPr>
              <a:t>BZD </a:t>
            </a:r>
            <a:r>
              <a:rPr lang="fr-FR" dirty="0" smtClean="0">
                <a:solidFill>
                  <a:schemeClr val="tx1"/>
                </a:solidFill>
              </a:rPr>
              <a:t>et un antigène  non marqué  (</a:t>
            </a:r>
            <a:r>
              <a:rPr lang="fr-FR" b="1" dirty="0" smtClean="0">
                <a:solidFill>
                  <a:srgbClr val="0070C0"/>
                </a:solidFill>
              </a:rPr>
              <a:t>BZD</a:t>
            </a:r>
            <a:r>
              <a:rPr lang="fr-FR" dirty="0" smtClean="0">
                <a:solidFill>
                  <a:schemeClr val="tx1"/>
                </a:solidFill>
              </a:rPr>
              <a:t>)  vis-à-vis  d’un  anticorps  spécifique.  </a:t>
            </a:r>
          </a:p>
          <a:p>
            <a:pPr marL="177800" indent="-177800"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 smtClean="0">
                <a:solidFill>
                  <a:schemeClr val="tx1"/>
                </a:solidFill>
              </a:rPr>
              <a:t>BZD  prise  comme  référence  (</a:t>
            </a:r>
            <a:r>
              <a:rPr lang="fr-FR" b="1" i="1" dirty="0" err="1" smtClean="0">
                <a:solidFill>
                  <a:schemeClr val="tx1"/>
                </a:solidFill>
              </a:rPr>
              <a:t>oxazepam</a:t>
            </a:r>
            <a:r>
              <a:rPr lang="fr-FR" b="1" i="1" dirty="0" smtClean="0">
                <a:solidFill>
                  <a:schemeClr val="tx1"/>
                </a:solidFill>
              </a:rPr>
              <a:t>  </a:t>
            </a:r>
            <a:r>
              <a:rPr lang="fr-FR" dirty="0" smtClean="0">
                <a:solidFill>
                  <a:schemeClr val="tx1"/>
                </a:solidFill>
              </a:rPr>
              <a:t>ou  </a:t>
            </a:r>
            <a:r>
              <a:rPr lang="fr-FR" b="1" i="1" dirty="0" err="1" smtClean="0">
                <a:solidFill>
                  <a:schemeClr val="tx1"/>
                </a:solidFill>
              </a:rPr>
              <a:t>nordiazepam</a:t>
            </a:r>
            <a:r>
              <a:rPr lang="fr-FR" dirty="0" smtClean="0">
                <a:solidFill>
                  <a:schemeClr val="tx1"/>
                </a:solidFill>
              </a:rPr>
              <a:t>).  </a:t>
            </a:r>
          </a:p>
          <a:p>
            <a:pPr marL="177800" indent="-177800"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 smtClean="0">
                <a:solidFill>
                  <a:schemeClr val="tx1"/>
                </a:solidFill>
              </a:rPr>
              <a:t>Qualitatives  et, les seuils  de  positivité se  situent  généralement  entre  100  et  300  </a:t>
            </a:r>
            <a:r>
              <a:rPr lang="fr-FR" dirty="0" err="1" smtClean="0">
                <a:solidFill>
                  <a:schemeClr val="tx1"/>
                </a:solidFill>
              </a:rPr>
              <a:t>ng</a:t>
            </a:r>
            <a:r>
              <a:rPr lang="fr-FR" dirty="0" smtClean="0">
                <a:solidFill>
                  <a:schemeClr val="tx1"/>
                </a:solidFill>
              </a:rPr>
              <a:t>/ml.  </a:t>
            </a:r>
          </a:p>
          <a:p>
            <a:pPr marL="177800" indent="-177800"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 smtClean="0">
                <a:solidFill>
                  <a:schemeClr val="tx1"/>
                </a:solidFill>
              </a:rPr>
              <a:t>Milieux  biologiques  de  choix : Le sang  + urines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toutes  ces  techniques  immun enzymologiques  sont  bien adaptées  a I’ </a:t>
            </a:r>
            <a:r>
              <a:rPr lang="fr-FR" b="1" dirty="0" smtClean="0">
                <a:solidFill>
                  <a:schemeClr val="tx1"/>
                </a:solidFill>
              </a:rPr>
              <a:t>urgence,</a:t>
            </a:r>
            <a:r>
              <a:rPr lang="fr-FR" dirty="0" smtClean="0">
                <a:solidFill>
                  <a:schemeClr val="tx1"/>
                </a:solidFill>
              </a:rPr>
              <a:t> 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leur utilisation  exige un strict  respect  des  indications  fournies  par  le fabricant  de  réactifs  et, en cas d’automatisation,  celui des procédures  de validation  et de contrôle propres  a I’ automate  utilise. 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Les  résultats  doivent  être  </a:t>
            </a:r>
            <a:r>
              <a:rPr lang="fr-FR" b="1" dirty="0" smtClean="0">
                <a:solidFill>
                  <a:schemeClr val="tx1"/>
                </a:solidFill>
              </a:rPr>
              <a:t>interprétés   avec précaution</a:t>
            </a:r>
            <a:r>
              <a:rPr lang="fr-FR" dirty="0" smtClean="0">
                <a:solidFill>
                  <a:schemeClr val="tx1"/>
                </a:solidFill>
              </a:rPr>
              <a:t>,  car  ces  techniques  ne  réalisent  qu’un  dépistage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le  risque  de  </a:t>
            </a:r>
            <a:r>
              <a:rPr lang="fr-FR" b="1" dirty="0" smtClean="0">
                <a:solidFill>
                  <a:schemeClr val="tx1"/>
                </a:solidFill>
              </a:rPr>
              <a:t>faux  négatifs  </a:t>
            </a:r>
            <a:r>
              <a:rPr lang="fr-FR" dirty="0" smtClean="0">
                <a:solidFill>
                  <a:schemeClr val="tx1"/>
                </a:solidFill>
              </a:rPr>
              <a:t>est observés  avec  certaines  molécules. 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Connaissance impérative </a:t>
            </a:r>
            <a:r>
              <a:rPr lang="fr-FR" b="1" dirty="0" smtClean="0">
                <a:solidFill>
                  <a:schemeClr val="tx1"/>
                </a:solidFill>
              </a:rPr>
              <a:t>des  performances  et   limites  </a:t>
            </a:r>
            <a:r>
              <a:rPr lang="fr-FR" dirty="0" smtClean="0">
                <a:solidFill>
                  <a:schemeClr val="tx1"/>
                </a:solidFill>
              </a:rPr>
              <a:t> de ces méthodes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u="sng" dirty="0" smtClean="0"/>
              <a:t>ATRIUM®</a:t>
            </a:r>
            <a:r>
              <a:rPr lang="fr-FR" sz="1400" i="1" dirty="0" smtClean="0"/>
              <a:t>:</a:t>
            </a:r>
            <a:r>
              <a:rPr lang="fr-FR" dirty="0" smtClean="0"/>
              <a:t> </a:t>
            </a:r>
            <a:r>
              <a:rPr lang="fr-FR" b="1" dirty="0" smtClean="0"/>
              <a:t>toxicité importante en cas de surdosage (due au phénobarbital) les indications limitées au seul sevrage alcoolique avec une durée de traitement ne devant pas dépasser 4 semaines y compris la période de diminution de la posologie.</a:t>
            </a:r>
            <a:endParaRPr lang="fr-FR" b="1" dirty="0" smtClean="0">
              <a:solidFill>
                <a:srgbClr val="66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b="1" u="sng" dirty="0" smtClean="0"/>
              <a:t>Pharmacocinétique :</a:t>
            </a:r>
          </a:p>
          <a:p>
            <a:pPr>
              <a:buFont typeface="Wingdings" pitchFamily="2" charset="2"/>
              <a:buNone/>
            </a:pPr>
            <a:endParaRPr lang="fr-FR" b="1" u="sng" dirty="0" smtClean="0"/>
          </a:p>
          <a:p>
            <a:pPr>
              <a:buFont typeface="Wingdings" pitchFamily="2" charset="2"/>
              <a:buNone/>
            </a:pPr>
            <a:r>
              <a:rPr lang="fr-FR" b="1" dirty="0" smtClean="0"/>
              <a:t>- Absorption rapide / </a:t>
            </a:r>
            <a:r>
              <a:rPr lang="fr-FR" b="1" dirty="0" err="1" smtClean="0"/>
              <a:t>V.orale</a:t>
            </a:r>
            <a:r>
              <a:rPr lang="fr-FR" b="1" dirty="0" smtClean="0"/>
              <a:t> avec </a:t>
            </a:r>
            <a:r>
              <a:rPr lang="fr-FR" b="1" dirty="0" err="1" smtClean="0"/>
              <a:t>Tmax</a:t>
            </a:r>
            <a:r>
              <a:rPr lang="fr-FR" b="1" dirty="0" smtClean="0"/>
              <a:t> moyen de 1 a 2 H, la demi-vie varie de 6 à 16 H.</a:t>
            </a:r>
          </a:p>
          <a:p>
            <a:pPr>
              <a:buFont typeface="Wingdings" pitchFamily="2" charset="2"/>
              <a:buNone/>
            </a:pPr>
            <a:r>
              <a:rPr lang="fr-FR" b="1" dirty="0" smtClean="0"/>
              <a:t>- Métabolisme hépatique important avec élimination des dérivés inactifs (80 %) par voie urinaire. </a:t>
            </a:r>
          </a:p>
          <a:p>
            <a:pPr>
              <a:buFont typeface="Wingdings" pitchFamily="2" charset="2"/>
              <a:buNone/>
            </a:pPr>
            <a:r>
              <a:rPr lang="fr-FR" b="1" dirty="0" smtClean="0"/>
              <a:t>- Passage </a:t>
            </a:r>
            <a:r>
              <a:rPr lang="fr-FR" b="1" dirty="0" err="1" smtClean="0"/>
              <a:t>transplacentaire</a:t>
            </a:r>
            <a:r>
              <a:rPr lang="fr-FR" b="1" dirty="0" smtClean="0"/>
              <a:t> et passage important dans le lait (avec taux &gt; taux plasmatiques).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50D5A-818E-4423-BA88-F4CA3EB74CAD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50D5A-818E-4423-BA88-F4CA3EB74CAD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Les molécules de </a:t>
            </a:r>
            <a:r>
              <a:rPr lang="fr-FR" dirty="0" err="1" smtClean="0"/>
              <a:t>loprazolam</a:t>
            </a:r>
            <a:r>
              <a:rPr lang="fr-FR" dirty="0" smtClean="0"/>
              <a:t> (</a:t>
            </a:r>
            <a:r>
              <a:rPr lang="fr-FR" dirty="0" err="1" smtClean="0"/>
              <a:t>Havlane</a:t>
            </a:r>
            <a:r>
              <a:rPr lang="fr-FR" dirty="0" smtClean="0"/>
              <a:t>®), d'</a:t>
            </a:r>
            <a:r>
              <a:rPr lang="fr-FR" dirty="0" err="1" smtClean="0"/>
              <a:t>estazolam</a:t>
            </a:r>
            <a:r>
              <a:rPr lang="fr-FR" dirty="0" smtClean="0"/>
              <a:t> (</a:t>
            </a:r>
            <a:r>
              <a:rPr lang="fr-FR" dirty="0" err="1" smtClean="0"/>
              <a:t>Nuctalon</a:t>
            </a:r>
            <a:r>
              <a:rPr lang="fr-FR" dirty="0" smtClean="0"/>
              <a:t>®) et de </a:t>
            </a:r>
            <a:r>
              <a:rPr lang="fr-FR" dirty="0" err="1" smtClean="0"/>
              <a:t>triazolam</a:t>
            </a:r>
            <a:r>
              <a:rPr lang="fr-FR" dirty="0" smtClean="0"/>
              <a:t> (</a:t>
            </a:r>
            <a:r>
              <a:rPr lang="fr-FR" dirty="0" err="1" smtClean="0"/>
              <a:t>Halcion</a:t>
            </a:r>
            <a:r>
              <a:rPr lang="fr-FR" dirty="0" smtClean="0"/>
              <a:t>®) font partie de la seconde génération des benzodiazépines, caractérisée par l'adjonction de cycles supplémentaires : le premier fait donc partie des </a:t>
            </a:r>
            <a:r>
              <a:rPr lang="fr-FR" dirty="0" err="1" smtClean="0"/>
              <a:t>imidazo</a:t>
            </a:r>
            <a:r>
              <a:rPr lang="fr-FR" dirty="0" smtClean="0"/>
              <a:t>-benzodiazépines, et les deux autres de la famille des </a:t>
            </a:r>
            <a:r>
              <a:rPr lang="fr-FR" dirty="0" err="1" smtClean="0"/>
              <a:t>triazolo</a:t>
            </a:r>
            <a:r>
              <a:rPr lang="fr-FR" dirty="0" smtClean="0"/>
              <a:t>-benzodiazépines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1200" dirty="0" smtClean="0"/>
              <a:t>La numérotation des atomes part de l’atome d’azote adjacent au noyau  </a:t>
            </a:r>
          </a:p>
          <a:p>
            <a:pPr>
              <a:buNone/>
            </a:pPr>
            <a:r>
              <a:rPr lang="fr-FR" sz="1200" dirty="0" smtClean="0"/>
              <a:t>aromatique et se déroule d’abord par le cycle à 7 atomes puis sur le noyau </a:t>
            </a:r>
          </a:p>
          <a:p>
            <a:pPr>
              <a:buNone/>
            </a:pPr>
            <a:r>
              <a:rPr lang="fr-FR" sz="1200" dirty="0" smtClean="0"/>
              <a:t>aromatique accolé. Enfin le noyau phényle en 5 est toujours présent, et </a:t>
            </a:r>
          </a:p>
          <a:p>
            <a:pPr>
              <a:buNone/>
            </a:pPr>
            <a:r>
              <a:rPr lang="fr-FR" sz="1200" dirty="0" smtClean="0"/>
              <a:t>lorsqu’il est </a:t>
            </a:r>
            <a:r>
              <a:rPr lang="fr-FR" sz="1200" dirty="0" err="1" smtClean="0"/>
              <a:t>substituté</a:t>
            </a:r>
            <a:r>
              <a:rPr lang="fr-FR" sz="1200" dirty="0" smtClean="0"/>
              <a:t> c’est toujours sur la position  ortho</a:t>
            </a:r>
          </a:p>
          <a:p>
            <a:pPr>
              <a:buNone/>
            </a:pPr>
            <a:endParaRPr lang="en-US" sz="1200" dirty="0" smtClean="0"/>
          </a:p>
          <a:p>
            <a:r>
              <a:rPr lang="fr-FR" dirty="0" smtClean="0"/>
              <a:t>Deux points sont importants à préciser dans ce type de produits : l’existence de </a:t>
            </a:r>
            <a:r>
              <a:rPr lang="fr-FR" dirty="0" err="1" smtClean="0"/>
              <a:t>conformères</a:t>
            </a:r>
            <a:r>
              <a:rPr lang="fr-FR" dirty="0" smtClean="0"/>
              <a:t> (</a:t>
            </a:r>
            <a:r>
              <a:rPr lang="fr-FR" dirty="0" err="1" smtClean="0"/>
              <a:t>dûs</a:t>
            </a:r>
            <a:endParaRPr lang="fr-FR" dirty="0" smtClean="0"/>
          </a:p>
          <a:p>
            <a:r>
              <a:rPr lang="fr-FR" dirty="0" smtClean="0"/>
              <a:t>aux rotations au niveau des liaisons du cycle à 7 atomes) et de configurations (dues à la présence</a:t>
            </a:r>
          </a:p>
          <a:p>
            <a:r>
              <a:rPr lang="fr-FR" dirty="0" smtClean="0"/>
              <a:t>d’un carbone asymétrique pour les produits substitués en position 3). Le cycle heptagonal n’est pas</a:t>
            </a:r>
          </a:p>
          <a:p>
            <a:r>
              <a:rPr lang="fr-FR" dirty="0" smtClean="0"/>
              <a:t>plan. Il adopte une conformation « sofa » dans laquelle les </a:t>
            </a:r>
            <a:r>
              <a:rPr lang="fr-FR" dirty="0" err="1" smtClean="0"/>
              <a:t>substituants</a:t>
            </a:r>
            <a:r>
              <a:rPr lang="fr-FR" dirty="0" smtClean="0"/>
              <a:t> (OH en l’occurrence) sont</a:t>
            </a:r>
          </a:p>
          <a:p>
            <a:r>
              <a:rPr lang="fr-FR" dirty="0" smtClean="0"/>
              <a:t>en position pseudo-axiale et pseudo-équatoriale. La conformation ayant le substituant en position pseudo-équatoriale est plus stable que celle ayant</a:t>
            </a:r>
          </a:p>
          <a:p>
            <a:r>
              <a:rPr lang="fr-FR" dirty="0" smtClean="0"/>
              <a:t>l’hydroxyle en position pseudo-axiale.</a:t>
            </a:r>
          </a:p>
          <a:p>
            <a:r>
              <a:rPr lang="fr-FR" dirty="0" smtClean="0"/>
              <a:t>Ainsi le composé ayant le carbone asymétrique de configuration S dans la conformation la plus</a:t>
            </a:r>
          </a:p>
          <a:p>
            <a:r>
              <a:rPr lang="fr-FR" dirty="0" smtClean="0"/>
              <a:t>stable est représenté ci-dessous .</a:t>
            </a:r>
          </a:p>
          <a:p>
            <a:r>
              <a:rPr lang="fr-FR" dirty="0" smtClean="0"/>
              <a:t>En </a:t>
            </a:r>
            <a:r>
              <a:rPr lang="fr-FR" dirty="0" err="1" smtClean="0"/>
              <a:t>interchangeant</a:t>
            </a:r>
            <a:r>
              <a:rPr lang="fr-FR" dirty="0" smtClean="0"/>
              <a:t> juste la position de deux </a:t>
            </a:r>
            <a:r>
              <a:rPr lang="fr-FR" dirty="0" err="1" smtClean="0"/>
              <a:t>substituants</a:t>
            </a:r>
            <a:r>
              <a:rPr lang="fr-FR" dirty="0" smtClean="0"/>
              <a:t> (OH et H par exemple) on obtient le</a:t>
            </a:r>
          </a:p>
          <a:p>
            <a:r>
              <a:rPr lang="fr-FR" dirty="0" smtClean="0"/>
              <a:t>composé R. Celui-ci est alors en conformation pseudo-axiale comme représentée ci-dessous :La conformation stable est aussi en position pseudo-équatoriale, il y a alors </a:t>
            </a:r>
            <a:r>
              <a:rPr lang="fr-FR" dirty="0" err="1" smtClean="0"/>
              <a:t>interconversionPour</a:t>
            </a:r>
            <a:r>
              <a:rPr lang="fr-FR" dirty="0" smtClean="0"/>
              <a:t> les produits commercialisés, les deux énantiomères ne sont pas séparés et le racémique est</a:t>
            </a:r>
          </a:p>
          <a:p>
            <a:r>
              <a:rPr lang="fr-FR" dirty="0" smtClean="0"/>
              <a:t>donc commercialisé.</a:t>
            </a:r>
          </a:p>
          <a:p>
            <a:pPr>
              <a:buNone/>
            </a:pPr>
            <a:endParaRPr lang="fr-FR" sz="12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 très nombreuses benzodiazépines ont été synthétisées. On a pu ainsi définir des nécessités</a:t>
            </a:r>
          </a:p>
          <a:p>
            <a:r>
              <a:rPr lang="fr-FR" dirty="0" smtClean="0"/>
              <a:t>structurales pour orienter l’activité.</a:t>
            </a:r>
          </a:p>
          <a:p>
            <a:endParaRPr lang="en-US" dirty="0" smtClean="0"/>
          </a:p>
          <a:p>
            <a:r>
              <a:rPr lang="fr-FR" dirty="0" smtClean="0"/>
              <a:t>Vraisemblablement la nécessité du </a:t>
            </a:r>
            <a:r>
              <a:rPr lang="fr-FR" b="1" dirty="0" smtClean="0"/>
              <a:t>caractère</a:t>
            </a:r>
          </a:p>
          <a:p>
            <a:r>
              <a:rPr lang="fr-FR" b="1" dirty="0" smtClean="0"/>
              <a:t>aromatique est due à la fixation par Π-</a:t>
            </a:r>
            <a:r>
              <a:rPr lang="fr-FR" b="1" dirty="0" err="1" smtClean="0"/>
              <a:t>stacking</a:t>
            </a:r>
            <a:r>
              <a:rPr lang="fr-FR" b="1" dirty="0" smtClean="0"/>
              <a:t> des benzodiazépines sur un acide aminé</a:t>
            </a:r>
          </a:p>
          <a:p>
            <a:r>
              <a:rPr lang="fr-FR" dirty="0" smtClean="0"/>
              <a:t>aromatique du récepteur. </a:t>
            </a:r>
            <a:r>
              <a:rPr lang="fr-FR" sz="1200" dirty="0" smtClean="0"/>
              <a:t>En général la substitution en </a:t>
            </a:r>
            <a:r>
              <a:rPr lang="fr-FR" sz="1200" baseline="0" dirty="0" smtClean="0"/>
              <a:t> </a:t>
            </a:r>
            <a:r>
              <a:rPr lang="fr-FR" sz="1200" dirty="0" smtClean="0"/>
              <a:t>position 6,8 et 9 diminue la composante anxiolytique.</a:t>
            </a:r>
          </a:p>
          <a:p>
            <a:endParaRPr lang="fr-FR" dirty="0" smtClean="0"/>
          </a:p>
          <a:p>
            <a:r>
              <a:rPr lang="fr-FR" dirty="0" smtClean="0"/>
              <a:t>En position 1 l’azote peut être non substitué ou porté un groupe méthyle (cet atome en position 1 est la plupart du temps un atome d’azote).</a:t>
            </a:r>
          </a:p>
          <a:p>
            <a:r>
              <a:rPr lang="fr-FR" dirty="0" smtClean="0"/>
              <a:t>-En position 2 un groupe électro-attracteur est nécessaire. La plupart du temps celui est une fonction carbonylée. On a alors un amide. Dans certain cas un groupe CH2 peut être présent.</a:t>
            </a:r>
          </a:p>
          <a:p>
            <a:r>
              <a:rPr lang="fr-FR" dirty="0" smtClean="0"/>
              <a:t>Enfin un cycle supplémentaire peut « coiffer » la benzodiazépine entre l’atome d’azote en 1 et l’atome 2. Ce sont les composés de nouvelle génération.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En position 3 très souvent un CH2 est présent. Mais une substitution est possible, par soit un OH</a:t>
            </a:r>
          </a:p>
          <a:p>
            <a:r>
              <a:rPr lang="fr-FR" dirty="0" smtClean="0"/>
              <a:t>soit par un COOH, il y a alors formation d’un carbone asymétrique. (Voir plus haut paragraphe</a:t>
            </a:r>
          </a:p>
          <a:p>
            <a:r>
              <a:rPr lang="fr-FR" dirty="0" smtClean="0"/>
              <a:t>concernant la structure générale)</a:t>
            </a:r>
          </a:p>
          <a:p>
            <a:r>
              <a:rPr lang="fr-FR" dirty="0" smtClean="0"/>
              <a:t>L’hydroxyle en 3 et la fonction carboxylique peuvent former des sels (</a:t>
            </a:r>
            <a:r>
              <a:rPr lang="fr-FR" dirty="0" err="1" smtClean="0"/>
              <a:t>chlorazépate</a:t>
            </a:r>
            <a:r>
              <a:rPr lang="fr-FR" dirty="0" smtClean="0"/>
              <a:t>, </a:t>
            </a:r>
            <a:r>
              <a:rPr lang="fr-FR" dirty="0" err="1" smtClean="0"/>
              <a:t>lorazépate</a:t>
            </a:r>
            <a:r>
              <a:rPr lang="fr-FR" dirty="0" smtClean="0"/>
              <a:t>)</a:t>
            </a:r>
          </a:p>
          <a:p>
            <a:r>
              <a:rPr lang="fr-FR" dirty="0" smtClean="0"/>
              <a:t>hydrosolubles. Le </a:t>
            </a:r>
            <a:r>
              <a:rPr lang="fr-FR" dirty="0" err="1" smtClean="0"/>
              <a:t>loflazepate</a:t>
            </a:r>
            <a:r>
              <a:rPr lang="fr-FR" dirty="0" smtClean="0"/>
              <a:t> est un ester qui est rapidement hydrolysé par les estérases. Le remplacement du CH2 par une imine (déplacement de l’azote) a été réalisé dans le </a:t>
            </a:r>
            <a:r>
              <a:rPr lang="fr-FR" dirty="0" err="1" smtClean="0"/>
              <a:t>clobazam</a:t>
            </a:r>
            <a:r>
              <a:rPr lang="fr-FR" dirty="0" smtClean="0"/>
              <a:t> et</a:t>
            </a:r>
          </a:p>
          <a:p>
            <a:r>
              <a:rPr lang="fr-FR" dirty="0" smtClean="0"/>
              <a:t>cela ne nuit pas à l’activité anxiolytique (benzodiazépine [1,5].</a:t>
            </a:r>
          </a:p>
          <a:p>
            <a:r>
              <a:rPr lang="fr-FR" dirty="0" smtClean="0"/>
              <a:t>L’atome d’azote en 4 est presque toujours une imine, mais parfois un oxyde d’amine</a:t>
            </a:r>
          </a:p>
          <a:p>
            <a:r>
              <a:rPr lang="fr-FR" dirty="0" smtClean="0"/>
              <a:t>(</a:t>
            </a:r>
            <a:r>
              <a:rPr lang="fr-FR" dirty="0" err="1" smtClean="0"/>
              <a:t>chlordiazépoxide</a:t>
            </a:r>
            <a:r>
              <a:rPr lang="fr-FR" dirty="0" smtClean="0"/>
              <a:t>) -En position 5, la présence d’un phényle est obligatoire. Celui-ci, s’il est substitué ne peut l’être</a:t>
            </a:r>
          </a:p>
          <a:p>
            <a:r>
              <a:rPr lang="fr-FR" dirty="0" smtClean="0"/>
              <a:t>qu’en position ortho par un halogène. On a remarqué que ce cycle en 5 n’est pas nécessaire à</a:t>
            </a:r>
          </a:p>
          <a:p>
            <a:r>
              <a:rPr lang="fr-FR" dirty="0" smtClean="0"/>
              <a:t>l’activité (liaison sur le récepteur) mais il participe à la </a:t>
            </a:r>
            <a:r>
              <a:rPr lang="fr-FR" dirty="0" err="1" smtClean="0"/>
              <a:t>lipophilie</a:t>
            </a:r>
            <a:r>
              <a:rPr lang="fr-FR" dirty="0" smtClean="0"/>
              <a:t> et à la conformation de la</a:t>
            </a:r>
          </a:p>
          <a:p>
            <a:r>
              <a:rPr lang="fr-FR" dirty="0" smtClean="0"/>
              <a:t>molécule.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fr-FR" b="1" dirty="0" smtClean="0"/>
              <a:t>Benzodiazépines de nouvelle génération :</a:t>
            </a:r>
          </a:p>
          <a:p>
            <a:r>
              <a:rPr lang="fr-FR" dirty="0" smtClean="0"/>
              <a:t>Le </a:t>
            </a:r>
            <a:r>
              <a:rPr lang="fr-FR" dirty="0" err="1" smtClean="0"/>
              <a:t>tofisopam</a:t>
            </a:r>
            <a:r>
              <a:rPr lang="fr-FR" dirty="0" smtClean="0"/>
              <a:t> se caractérise par la présence de deux groupes </a:t>
            </a:r>
            <a:r>
              <a:rPr lang="fr-FR" dirty="0" err="1" smtClean="0"/>
              <a:t>méthoxy</a:t>
            </a:r>
            <a:r>
              <a:rPr lang="fr-FR" dirty="0" smtClean="0"/>
              <a:t> sur le noyau A.</a:t>
            </a:r>
          </a:p>
          <a:p>
            <a:r>
              <a:rPr lang="fr-FR" dirty="0" smtClean="0"/>
              <a:t>Enfin, nous avons déjà signalé l’existence de benzodiazépines de nouvelle génération comportant</a:t>
            </a:r>
          </a:p>
          <a:p>
            <a:r>
              <a:rPr lang="fr-FR" dirty="0" smtClean="0"/>
              <a:t>un cycle supplémentaire (</a:t>
            </a:r>
            <a:r>
              <a:rPr lang="fr-FR" dirty="0" err="1" smtClean="0"/>
              <a:t>triazole</a:t>
            </a:r>
            <a:r>
              <a:rPr lang="fr-FR" dirty="0" smtClean="0"/>
              <a:t>, imidazole : </a:t>
            </a:r>
            <a:r>
              <a:rPr lang="fr-FR" dirty="0" err="1" smtClean="0"/>
              <a:t>estazolam</a:t>
            </a:r>
            <a:r>
              <a:rPr lang="fr-FR" dirty="0" smtClean="0"/>
              <a:t> par exemple) qui conduit à des produits de</a:t>
            </a:r>
          </a:p>
          <a:p>
            <a:r>
              <a:rPr lang="fr-FR" dirty="0" smtClean="0"/>
              <a:t>haute affinité sur le récepteur.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On admet que la présence du groupe NO2 favorise l’action hypnotique (</a:t>
            </a:r>
            <a:r>
              <a:rPr lang="fr-FR" dirty="0" err="1" smtClean="0"/>
              <a:t>nitrazépam</a:t>
            </a:r>
            <a:r>
              <a:rPr lang="fr-FR" dirty="0" smtClean="0"/>
              <a:t>).</a:t>
            </a:r>
          </a:p>
          <a:p>
            <a:r>
              <a:rPr lang="fr-FR" dirty="0" smtClean="0"/>
              <a:t>Les composés lipophiles sont utilisés en anesthésiologie (</a:t>
            </a:r>
            <a:r>
              <a:rPr lang="fr-FR" dirty="0" err="1" smtClean="0"/>
              <a:t>midazolam</a:t>
            </a:r>
            <a:r>
              <a:rPr lang="fr-FR" dirty="0" smtClean="0"/>
              <a:t> HYPNOVEL®) Les composés anxiolytiques sont en général plutôt porteurs d’un atome de chlore en 7 mais pas</a:t>
            </a:r>
          </a:p>
          <a:p>
            <a:r>
              <a:rPr lang="fr-FR" dirty="0" smtClean="0"/>
              <a:t>uniquement, alors que les hypnotiques sont porteurs souvent d’un groupe NO2 ou d’un troisième</a:t>
            </a:r>
          </a:p>
          <a:p>
            <a:r>
              <a:rPr lang="fr-FR" dirty="0" smtClean="0"/>
              <a:t>cycle, ce qui a pour conséquence d’augmenter le </a:t>
            </a:r>
            <a:r>
              <a:rPr lang="fr-FR" dirty="0" err="1" smtClean="0"/>
              <a:t>lipophilie</a:t>
            </a:r>
            <a:r>
              <a:rPr lang="fr-FR" dirty="0" smtClean="0"/>
              <a:t> et de faciliter le passage de la barrière</a:t>
            </a:r>
          </a:p>
          <a:p>
            <a:r>
              <a:rPr lang="fr-FR" dirty="0" smtClean="0"/>
              <a:t>hémato-encéphalique. On a alors des composés à action relativement rapide.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lorsque l’azote en 1 n’est pas substitué : sous cette forme ils sont lipophiles. Seuls les anesthésiques sont utilisés sous forme de sels hydrosolubles en préparations </a:t>
            </a:r>
            <a:r>
              <a:rPr lang="fr-FR" dirty="0" err="1" smtClean="0"/>
              <a:t>intra-veineuses</a:t>
            </a:r>
            <a:r>
              <a:rPr lang="fr-FR" dirty="0" smtClean="0"/>
              <a:t>. </a:t>
            </a:r>
          </a:p>
          <a:p>
            <a:r>
              <a:rPr lang="fr-FR" dirty="0" smtClean="0"/>
              <a:t>En milieu fortement basique le proton porté par l’azote en 1 est arraché et l’anion formé peut</a:t>
            </a:r>
          </a:p>
          <a:p>
            <a:r>
              <a:rPr lang="fr-FR" dirty="0" smtClean="0"/>
              <a:t>réagir avec le </a:t>
            </a:r>
            <a:r>
              <a:rPr lang="fr-FR" dirty="0" err="1" smtClean="0"/>
              <a:t>métadinitrobenzène</a:t>
            </a:r>
            <a:r>
              <a:rPr lang="fr-FR" dirty="0" smtClean="0"/>
              <a:t> (réaction d’addition nucléophile aromatique) pour formé un</a:t>
            </a:r>
          </a:p>
          <a:p>
            <a:r>
              <a:rPr lang="fr-FR" dirty="0" smtClean="0"/>
              <a:t>complexe coloré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sz="1200" dirty="0" smtClean="0"/>
              <a:t>La nature des </a:t>
            </a:r>
            <a:r>
              <a:rPr lang="fr-FR" sz="1200" dirty="0" err="1" smtClean="0"/>
              <a:t>substituants</a:t>
            </a:r>
            <a:r>
              <a:rPr lang="fr-FR" sz="1200" dirty="0" smtClean="0"/>
              <a:t>, leur électronégativité et la </a:t>
            </a:r>
            <a:r>
              <a:rPr lang="fr-FR" sz="1200" dirty="0" err="1" smtClean="0"/>
              <a:t>lipophilie</a:t>
            </a:r>
            <a:r>
              <a:rPr lang="fr-FR" sz="1200" dirty="0" smtClean="0"/>
              <a:t> des benzodiazépines influencent énormément </a:t>
            </a:r>
          </a:p>
          <a:p>
            <a:pPr>
              <a:buNone/>
            </a:pPr>
            <a:r>
              <a:rPr lang="fr-FR" sz="1200" dirty="0" smtClean="0"/>
              <a:t>l’</a:t>
            </a:r>
            <a:r>
              <a:rPr lang="fr-FR" sz="1200" dirty="0" err="1" smtClean="0"/>
              <a:t>absorbtion</a:t>
            </a:r>
            <a:r>
              <a:rPr lang="fr-FR" sz="1200" dirty="0" smtClean="0"/>
              <a:t>, le distribution et le métabolisme</a:t>
            </a: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V.O : partie haute du TD </a:t>
            </a: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        Rapide et complète sauf pour le </a:t>
            </a:r>
            <a:r>
              <a:rPr lang="fr-FR" dirty="0" err="1" smtClean="0">
                <a:latin typeface="Comic Sans MS" pitchFamily="66" charset="0"/>
              </a:rPr>
              <a:t>prazépam</a:t>
            </a:r>
            <a:r>
              <a:rPr lang="fr-FR" dirty="0" smtClean="0">
                <a:latin typeface="Comic Sans MS" pitchFamily="66" charset="0"/>
              </a:rPr>
              <a:t> .</a:t>
            </a: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Le </a:t>
            </a:r>
            <a:r>
              <a:rPr lang="fr-FR" dirty="0" err="1" smtClean="0">
                <a:latin typeface="Comic Sans MS" pitchFamily="66" charset="0"/>
              </a:rPr>
              <a:t>clorazépate</a:t>
            </a:r>
            <a:r>
              <a:rPr lang="fr-FR" dirty="0" smtClean="0">
                <a:latin typeface="Comic Sans MS" pitchFamily="66" charset="0"/>
              </a:rPr>
              <a:t> et le </a:t>
            </a:r>
            <a:r>
              <a:rPr lang="fr-FR" dirty="0" err="1" smtClean="0">
                <a:latin typeface="Comic Sans MS" pitchFamily="66" charset="0"/>
              </a:rPr>
              <a:t>prazépam</a:t>
            </a:r>
            <a:r>
              <a:rPr lang="fr-FR" dirty="0" smtClean="0">
                <a:latin typeface="Comic Sans MS" pitchFamily="66" charset="0"/>
              </a:rPr>
              <a:t> :métabolisés le 1er dans l’estomac le 2nd dans le foie en </a:t>
            </a:r>
            <a:r>
              <a:rPr lang="fr-FR" dirty="0" err="1" smtClean="0">
                <a:latin typeface="Comic Sans MS" pitchFamily="66" charset="0"/>
              </a:rPr>
              <a:t>desméthyldiazépam</a:t>
            </a:r>
            <a:r>
              <a:rPr lang="fr-FR" dirty="0" smtClean="0">
                <a:latin typeface="Comic Sans MS" pitchFamily="66" charset="0"/>
              </a:rPr>
              <a:t> qui seul atteint la C G</a:t>
            </a:r>
            <a:r>
              <a:rPr lang="fr-FR" sz="900" dirty="0" smtClean="0">
                <a:latin typeface="Comic Sans MS" pitchFamily="66" charset="0"/>
              </a:rPr>
              <a:t>ale</a:t>
            </a:r>
            <a:r>
              <a:rPr lang="fr-FR" dirty="0" smtClean="0">
                <a:latin typeface="Comic Sans MS" pitchFamily="66" charset="0"/>
              </a:rPr>
              <a:t>  </a:t>
            </a:r>
          </a:p>
          <a:p>
            <a:r>
              <a:rPr lang="fr-FR" dirty="0" smtClean="0"/>
              <a:t>Le </a:t>
            </a:r>
            <a:r>
              <a:rPr lang="fr-FR" dirty="0" err="1" smtClean="0"/>
              <a:t>chlorazépate</a:t>
            </a:r>
            <a:r>
              <a:rPr lang="fr-FR" dirty="0" smtClean="0"/>
              <a:t> fait exception car il est rapidement </a:t>
            </a:r>
            <a:r>
              <a:rPr lang="fr-FR" dirty="0" err="1" smtClean="0"/>
              <a:t>décarboxylé</a:t>
            </a:r>
            <a:r>
              <a:rPr lang="fr-FR" dirty="0" smtClean="0"/>
              <a:t> en </a:t>
            </a:r>
            <a:r>
              <a:rPr lang="fr-FR" dirty="0" err="1" smtClean="0"/>
              <a:t>desméthyldiazépam</a:t>
            </a:r>
            <a:r>
              <a:rPr lang="fr-FR" dirty="0" smtClean="0"/>
              <a:t> qui est à</a:t>
            </a:r>
          </a:p>
          <a:p>
            <a:r>
              <a:rPr lang="fr-FR" dirty="0" smtClean="0"/>
              <a:t>son tour absorbé.</a:t>
            </a:r>
          </a:p>
          <a:p>
            <a:r>
              <a:rPr lang="fr-FR" dirty="0" smtClean="0"/>
              <a:t>Par ces voies métaboliques les benzodiazépines se transforment les unes dans les autres ce qui</a:t>
            </a:r>
          </a:p>
          <a:p>
            <a:r>
              <a:rPr lang="fr-FR" dirty="0" smtClean="0"/>
              <a:t>explique la longue durée d’action de certaines d’entre elles.</a:t>
            </a:r>
          </a:p>
          <a:p>
            <a:endParaRPr lang="en-US" dirty="0" smtClean="0"/>
          </a:p>
          <a:p>
            <a:pPr marL="265113" lvl="0" indent="-265113"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Faiblement soluble dans l’eau ; soluble dans l'éthanol, chloroforme, et dans l'éther.</a:t>
            </a:r>
          </a:p>
          <a:p>
            <a:pPr marL="265113" lvl="0" indent="-265113"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le </a:t>
            </a:r>
            <a:r>
              <a:rPr lang="fr-FR" b="1" i="1" dirty="0" err="1" smtClean="0">
                <a:solidFill>
                  <a:srgbClr val="FF0000"/>
                </a:solidFill>
              </a:rPr>
              <a:t>Chlordiazépoxide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et le </a:t>
            </a:r>
            <a:r>
              <a:rPr lang="fr-FR" b="1" i="1" dirty="0" err="1" smtClean="0">
                <a:solidFill>
                  <a:srgbClr val="FF0000"/>
                </a:solidFill>
              </a:rPr>
              <a:t>Midazolam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sont des bases plus fortes et forment des sels hydrosolubles (à des pH d’environ 4). </a:t>
            </a:r>
          </a:p>
          <a:p>
            <a:pPr marL="265113" lvl="0" indent="-265113"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Le coefficient de partition </a:t>
            </a:r>
            <a:r>
              <a:rPr lang="fr-FR" dirty="0" err="1" smtClean="0">
                <a:solidFill>
                  <a:schemeClr val="tx1"/>
                </a:solidFill>
              </a:rPr>
              <a:t>Octanol</a:t>
            </a:r>
            <a:r>
              <a:rPr lang="fr-FR" dirty="0" smtClean="0">
                <a:solidFill>
                  <a:schemeClr val="tx1"/>
                </a:solidFill>
              </a:rPr>
              <a:t> / Eau (à un pH physiologique) varie de </a:t>
            </a:r>
            <a:r>
              <a:rPr lang="fr-FR" b="1" dirty="0" smtClean="0">
                <a:solidFill>
                  <a:srgbClr val="FF0000"/>
                </a:solidFill>
              </a:rPr>
              <a:t>3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pour le </a:t>
            </a:r>
            <a:r>
              <a:rPr lang="fr-FR" b="1" i="1" dirty="0" err="1" smtClean="0">
                <a:solidFill>
                  <a:srgbClr val="FF0000"/>
                </a:solidFill>
              </a:rPr>
              <a:t>Clorazépate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et </a:t>
            </a:r>
            <a:r>
              <a:rPr lang="fr-FR" b="1" dirty="0" smtClean="0">
                <a:solidFill>
                  <a:srgbClr val="FF0000"/>
                </a:solidFill>
              </a:rPr>
              <a:t>7000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pour </a:t>
            </a:r>
            <a:r>
              <a:rPr lang="fr-FR" b="1" dirty="0" smtClean="0">
                <a:solidFill>
                  <a:srgbClr val="FF0000"/>
                </a:solidFill>
              </a:rPr>
              <a:t>le </a:t>
            </a:r>
            <a:r>
              <a:rPr lang="fr-FR" b="1" i="1" dirty="0" err="1" smtClean="0">
                <a:solidFill>
                  <a:srgbClr val="FF0000"/>
                </a:solidFill>
              </a:rPr>
              <a:t>Midazolam</a:t>
            </a:r>
            <a:endParaRPr lang="fr-FR" b="1" dirty="0" smtClean="0">
              <a:solidFill>
                <a:srgbClr val="FF0000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DA88-EF0D-470E-81A5-D4A7A357C1BF}" type="datetimeFigureOut">
              <a:rPr lang="fr-FR" smtClean="0"/>
              <a:pPr/>
              <a:t>03/12/2013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F4B-930E-46D8-8A88-96F5125C63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DA88-EF0D-470E-81A5-D4A7A357C1BF}" type="datetimeFigureOut">
              <a:rPr lang="fr-FR" smtClean="0"/>
              <a:pPr/>
              <a:t>03/12/2013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F4B-930E-46D8-8A88-96F5125C63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DA88-EF0D-470E-81A5-D4A7A357C1BF}" type="datetimeFigureOut">
              <a:rPr lang="fr-FR" smtClean="0"/>
              <a:pPr/>
              <a:t>03/12/2013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F4B-930E-46D8-8A88-96F5125C63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DA88-EF0D-470E-81A5-D4A7A357C1BF}" type="datetimeFigureOut">
              <a:rPr lang="fr-FR" smtClean="0"/>
              <a:pPr/>
              <a:t>03/12/2013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F4B-930E-46D8-8A88-96F5125C63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DA88-EF0D-470E-81A5-D4A7A357C1BF}" type="datetimeFigureOut">
              <a:rPr lang="fr-FR" smtClean="0"/>
              <a:pPr/>
              <a:t>03/12/2013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F4B-930E-46D8-8A88-96F5125C63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DA88-EF0D-470E-81A5-D4A7A357C1BF}" type="datetimeFigureOut">
              <a:rPr lang="fr-FR" smtClean="0"/>
              <a:pPr/>
              <a:t>03/12/2013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F4B-930E-46D8-8A88-96F5125C63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DA88-EF0D-470E-81A5-D4A7A357C1BF}" type="datetimeFigureOut">
              <a:rPr lang="fr-FR" smtClean="0"/>
              <a:pPr/>
              <a:t>03/12/2013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F4B-930E-46D8-8A88-96F5125C63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DA88-EF0D-470E-81A5-D4A7A357C1BF}" type="datetimeFigureOut">
              <a:rPr lang="fr-FR" smtClean="0"/>
              <a:pPr/>
              <a:t>03/12/2013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F4B-930E-46D8-8A88-96F5125C63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DA88-EF0D-470E-81A5-D4A7A357C1BF}" type="datetimeFigureOut">
              <a:rPr lang="fr-FR" smtClean="0"/>
              <a:pPr/>
              <a:t>03/12/2013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F4B-930E-46D8-8A88-96F5125C63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DA88-EF0D-470E-81A5-D4A7A357C1BF}" type="datetimeFigureOut">
              <a:rPr lang="fr-FR" smtClean="0"/>
              <a:pPr/>
              <a:t>03/12/2013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F4B-930E-46D8-8A88-96F5125C63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DA88-EF0D-470E-81A5-D4A7A357C1BF}" type="datetimeFigureOut">
              <a:rPr lang="fr-FR" smtClean="0"/>
              <a:pPr/>
              <a:t>03/12/2013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F4B-930E-46D8-8A88-96F5125C63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6DA88-EF0D-470E-81A5-D4A7A357C1BF}" type="datetimeFigureOut">
              <a:rPr lang="fr-FR" smtClean="0"/>
              <a:pPr/>
              <a:t>03/12/2013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27F4B-930E-46D8-8A88-96F5125C63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fr/imgres?imgurl=http://www.sceptiques.qc.ca/forum/images/denis/img/angoisse1.jpeg&amp;imgrefurl=http://www.sceptiques.qc.ca/forum/2009-le-debut-de-l-apocalypse-t6037-75.html&amp;usg=___urMdK8ks9looL3ZfRyGBtB1Cww=&amp;h=425&amp;w=425&amp;sz=28&amp;hl=fr&amp;start=1&amp;tbnid=GmjpMBG-3CU_wM:&amp;tbnh=126&amp;tbnw=126&amp;prev=/images?q=angoisse&amp;gbv=2&amp;hl=fr&amp;sa=X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hyperlink" Target="http://wapedia.mobi/fr/Hoffmann-La_Roche" TargetMode="External"/><Relationship Id="rId7" Type="http://schemas.openxmlformats.org/officeDocument/2006/relationships/hyperlink" Target="http://wapedia.mobi/fr/Bromaz%C3%A9pam" TargetMode="External"/><Relationship Id="rId2" Type="http://schemas.openxmlformats.org/officeDocument/2006/relationships/hyperlink" Target="http://wapedia.mobi/fr/Leo_Sternba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apedia.mobi/fr/Oxaz%C3%A9pam" TargetMode="External"/><Relationship Id="rId5" Type="http://schemas.openxmlformats.org/officeDocument/2006/relationships/hyperlink" Target="http://wapedia.mobi/fr/Cloraz%C3%A9pate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://wapedia.mobi/fr/Diaz%C3%A9pam" TargetMode="External"/><Relationship Id="rId9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fr/imgres?imgurl=http://www.sceptiques.qc.ca/forum/images/denis/img/angoisse1.jpeg&amp;imgrefurl=http://www.sceptiques.qc.ca/forum/2009-le-debut-de-l-apocalypse-t6037-75.html&amp;usg=___urMdK8ks9looL3ZfRyGBtB1Cww=&amp;h=425&amp;w=425&amp;sz=28&amp;hl=fr&amp;start=1&amp;tbnid=GmjpMBG-3CU_wM:&amp;tbnh=126&amp;tbnw=126&amp;prev=/images?q=angoisse&amp;gbv=2&amp;hl=fr&amp;sa=X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2348880"/>
            <a:ext cx="712879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L</a:t>
            </a:r>
            <a:r>
              <a:rPr lang="en-US" sz="4400" b="1" dirty="0" smtClean="0"/>
              <a:t>es anxiolytiques</a:t>
            </a:r>
          </a:p>
          <a:p>
            <a:pPr algn="ctr"/>
            <a:r>
              <a:rPr lang="en-US" sz="4400" b="1" dirty="0" smtClean="0"/>
              <a:t>Tranquilisants mineurs  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25963"/>
          </a:xfrm>
        </p:spPr>
        <p:txBody>
          <a:bodyPr>
            <a:normAutofit/>
          </a:bodyPr>
          <a:lstStyle/>
          <a:p>
            <a:r>
              <a:rPr lang="fr-FR" b="1" dirty="0"/>
              <a:t>Influence de la substitution sur l’activité </a:t>
            </a:r>
            <a:r>
              <a:rPr lang="fr-FR" b="1" dirty="0" smtClean="0"/>
              <a:t>:</a:t>
            </a:r>
            <a:endParaRPr lang="fr-FR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7596" y="521314"/>
            <a:ext cx="3076252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 smtClean="0"/>
          </a:p>
          <a:p>
            <a:pPr algn="ctr"/>
            <a:r>
              <a:rPr lang="fr-FR" sz="1600" b="1" dirty="0" smtClean="0"/>
              <a:t>Relation structure-Activité</a:t>
            </a:r>
          </a:p>
          <a:p>
            <a:pPr algn="ctr"/>
            <a:r>
              <a:rPr lang="fr-FR" sz="1600" b="1" dirty="0" smtClean="0"/>
              <a:t> 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51520" y="1556792"/>
            <a:ext cx="8229600" cy="4680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l’activité ↑ avec l’électronégativité: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R7 = N2O=CF3&gt;Br&gt;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&gt;CH3&gt;F&gt;H.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nitrosés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sont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hypnotiques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fr-F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nitrazépam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flunitrazépam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ou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antiépileptiques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fr-F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clonazépam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halogénés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sont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anxiol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ytiques</a:t>
            </a: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R1 = méthyle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l’activité ↑.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R3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groupement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carboxylique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prodrogue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nécessite une activation pour donner un métabolite actif.</a:t>
            </a:r>
          </a:p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cycle C est un groupement actif,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 suppression induit une perte d’activité (</a:t>
            </a:r>
            <a:r>
              <a:rPr kumimoji="0" lang="fr-FR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Flumazénil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 substitution par un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halogéne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induit une augmentation de l’activité (F&gt;Cl&gt;H).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10" descr="Structure chimique générale des benzodiazépi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48064" y="2564904"/>
            <a:ext cx="3492896" cy="122413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5400600"/>
          </a:xfrm>
        </p:spPr>
        <p:txBody>
          <a:bodyPr>
            <a:normAutofit/>
          </a:bodyPr>
          <a:lstStyle/>
          <a:p>
            <a:r>
              <a:rPr lang="fr-FR" b="1" dirty="0" smtClean="0"/>
              <a:t>Influence sur les Propriétés </a:t>
            </a:r>
            <a:r>
              <a:rPr lang="fr-FR" b="1" dirty="0"/>
              <a:t>physicochimiques</a:t>
            </a:r>
          </a:p>
          <a:p>
            <a:pPr>
              <a:buNone/>
            </a:pPr>
            <a:r>
              <a:rPr lang="fr-FR" dirty="0" smtClean="0"/>
              <a:t>-</a:t>
            </a:r>
            <a:r>
              <a:rPr lang="fr-FR" sz="2000" dirty="0" smtClean="0"/>
              <a:t>Bases faibles</a:t>
            </a:r>
          </a:p>
          <a:p>
            <a:pPr>
              <a:buNone/>
            </a:pPr>
            <a:r>
              <a:rPr lang="fr-FR" sz="2000" dirty="0" smtClean="0"/>
              <a:t>-La </a:t>
            </a:r>
            <a:r>
              <a:rPr lang="fr-FR" sz="2000" dirty="0"/>
              <a:t>double liaison 4-5 et le doublet de l’atome d’azote en 1 sont responsables d’une </a:t>
            </a:r>
            <a:r>
              <a:rPr lang="fr-FR" sz="2000" dirty="0" smtClean="0"/>
              <a:t>conjugaison</a:t>
            </a:r>
          </a:p>
          <a:p>
            <a:pPr>
              <a:buNone/>
            </a:pPr>
            <a:r>
              <a:rPr lang="fr-FR" sz="2000" dirty="0" smtClean="0"/>
              <a:t>-</a:t>
            </a:r>
            <a:r>
              <a:rPr lang="fr-FR" sz="2000" dirty="0" err="1" smtClean="0"/>
              <a:t>clorazépate</a:t>
            </a:r>
            <a:r>
              <a:rPr lang="fr-FR" sz="2000" dirty="0" smtClean="0"/>
              <a:t> (TRANXENE®) donne des sels hydrosolubles. </a:t>
            </a:r>
          </a:p>
          <a:p>
            <a:pPr>
              <a:buNone/>
            </a:pPr>
            <a:r>
              <a:rPr lang="fr-FR" sz="2000" dirty="0" smtClean="0"/>
              <a:t>-Les composés hypnotiques sont assez fortement lipophiles. Ils comportent donc souvent un groupe NO2, un azote 1 substitué ou un troisième cycle</a:t>
            </a:r>
            <a:endParaRPr lang="fr-FR" sz="20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27596" y="521314"/>
            <a:ext cx="2932236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Relation structure-Activité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6" name="Picture 10" descr="Structure chimique générale des benzodiazépi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907704" y="4293096"/>
            <a:ext cx="5184576" cy="256490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600" dirty="0" smtClean="0"/>
              <a:t>coefficient </a:t>
            </a:r>
            <a:r>
              <a:rPr lang="fr-FR" sz="1600" dirty="0"/>
              <a:t>de partage lipide/eau (</a:t>
            </a:r>
            <a:r>
              <a:rPr lang="fr-FR" sz="1600" dirty="0" err="1"/>
              <a:t>logP</a:t>
            </a:r>
            <a:r>
              <a:rPr lang="fr-FR" sz="1600" dirty="0"/>
              <a:t>) est </a:t>
            </a:r>
            <a:r>
              <a:rPr lang="fr-FR" sz="1600" dirty="0" smtClean="0"/>
              <a:t>élevé </a:t>
            </a: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sz="1800" b="1" dirty="0" smtClean="0"/>
              <a:t>Absorption </a:t>
            </a:r>
          </a:p>
          <a:p>
            <a:pPr>
              <a:buNone/>
            </a:pPr>
            <a:r>
              <a:rPr lang="fr-FR" sz="1600" dirty="0" smtClean="0"/>
              <a:t>VO:  </a:t>
            </a:r>
            <a:r>
              <a:rPr lang="fr-FR" sz="1600" dirty="0" err="1" smtClean="0"/>
              <a:t>compléte</a:t>
            </a:r>
            <a:r>
              <a:rPr lang="fr-FR" sz="1600" dirty="0" smtClean="0"/>
              <a:t> </a:t>
            </a:r>
            <a:r>
              <a:rPr lang="fr-FR" sz="1600" b="1" dirty="0" err="1" smtClean="0"/>
              <a:t>ds</a:t>
            </a:r>
            <a:r>
              <a:rPr lang="fr-FR" sz="1600" b="1" dirty="0" smtClean="0"/>
              <a:t> le tractus intestinal</a:t>
            </a:r>
            <a:r>
              <a:rPr lang="fr-FR" sz="1600" dirty="0" smtClean="0"/>
              <a:t> (</a:t>
            </a:r>
            <a:r>
              <a:rPr lang="fr-FR" sz="1600" b="1" dirty="0" smtClean="0"/>
              <a:t>de 30 mn à 6 h)</a:t>
            </a:r>
            <a:r>
              <a:rPr lang="fr-FR" sz="1600" dirty="0" smtClean="0"/>
              <a:t> </a:t>
            </a:r>
            <a:endParaRPr lang="en-US" sz="16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z="1600" b="1" dirty="0" smtClean="0">
                <a:solidFill>
                  <a:srgbClr val="0000FF"/>
                </a:solidFill>
                <a:sym typeface="Wingdings" pitchFamily="2" charset="2"/>
              </a:rPr>
              <a:t></a:t>
            </a:r>
            <a:r>
              <a:rPr lang="fr-FR" sz="1600" b="1" dirty="0" smtClean="0"/>
              <a:t>pic plasmatique</a:t>
            </a:r>
            <a:r>
              <a:rPr lang="fr-FR" sz="1600" dirty="0" smtClean="0"/>
              <a:t> : en 1H (</a:t>
            </a:r>
            <a:r>
              <a:rPr lang="fr-FR" sz="1600" dirty="0" err="1" smtClean="0"/>
              <a:t>Tranxène</a:t>
            </a:r>
            <a:r>
              <a:rPr lang="fr-FR" sz="1600" dirty="0" smtClean="0"/>
              <a:t>, Valium) à 4H (</a:t>
            </a:r>
            <a:r>
              <a:rPr lang="fr-FR" sz="1600" dirty="0" err="1" smtClean="0"/>
              <a:t>Lysanxia</a:t>
            </a:r>
            <a:r>
              <a:rPr lang="fr-FR" sz="1600" dirty="0" smtClean="0"/>
              <a:t>) après ingestion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sz="1600" dirty="0" smtClean="0"/>
          </a:p>
          <a:p>
            <a:pPr>
              <a:lnSpc>
                <a:spcPct val="80000"/>
              </a:lnSpc>
              <a:buNone/>
            </a:pPr>
            <a:r>
              <a:rPr lang="fr-FR" sz="1600" dirty="0" smtClean="0"/>
              <a:t>I.M </a:t>
            </a:r>
            <a:r>
              <a:rPr lang="fr-FR" sz="1600" b="1" dirty="0" smtClean="0"/>
              <a:t>résorption irrégulière  moins complète et + lente </a:t>
            </a:r>
            <a:r>
              <a:rPr lang="fr-FR" sz="1600" dirty="0" smtClean="0"/>
              <a:t>que la V.O </a:t>
            </a:r>
          </a:p>
          <a:p>
            <a:pPr>
              <a:lnSpc>
                <a:spcPct val="80000"/>
              </a:lnSpc>
              <a:buNone/>
            </a:pPr>
            <a:r>
              <a:rPr lang="fr-FR" sz="1600" dirty="0" smtClean="0"/>
              <a:t>V.R :satisfaisante :  convulsion de l’enfant lorsque la V. IV  ne peut être utilisée  </a:t>
            </a:r>
            <a:endParaRPr lang="fr-FR" sz="1600" b="1" dirty="0" smtClean="0"/>
          </a:p>
          <a:p>
            <a:pPr>
              <a:buNone/>
            </a:pPr>
            <a:endParaRPr lang="fr-FR" sz="1600" dirty="0"/>
          </a:p>
          <a:p>
            <a:pPr>
              <a:buNone/>
            </a:pPr>
            <a:r>
              <a:rPr lang="en-US" sz="1800" b="1" dirty="0" smtClean="0"/>
              <a:t>Distribution </a:t>
            </a:r>
            <a:endParaRPr lang="fr-FR" sz="1800" b="1" dirty="0" smtClean="0"/>
          </a:p>
          <a:p>
            <a:pPr>
              <a:buNone/>
            </a:pPr>
            <a:r>
              <a:rPr lang="fr-FR" sz="1600" b="1" dirty="0" err="1" smtClean="0"/>
              <a:t>lipophilie</a:t>
            </a:r>
            <a:r>
              <a:rPr lang="fr-FR" sz="1600" dirty="0" smtClean="0"/>
              <a:t> </a:t>
            </a:r>
            <a:r>
              <a:rPr lang="en-US" sz="2000" b="1" dirty="0" smtClean="0">
                <a:cs typeface="Times New Roman" charset="0"/>
              </a:rPr>
              <a:t>=&gt; </a:t>
            </a:r>
            <a:r>
              <a:rPr lang="fr-FR" sz="1600" b="1" dirty="0" smtClean="0"/>
              <a:t>distribution tissulaire</a:t>
            </a:r>
            <a:r>
              <a:rPr lang="fr-FR" sz="1600" dirty="0" smtClean="0"/>
              <a:t> </a:t>
            </a:r>
            <a:r>
              <a:rPr lang="fr-FR" sz="1600" b="1" dirty="0" smtClean="0"/>
              <a:t>+++ </a:t>
            </a:r>
            <a:r>
              <a:rPr lang="fr-FR" sz="1600" dirty="0" smtClean="0"/>
              <a:t>au </a:t>
            </a:r>
            <a:r>
              <a:rPr lang="fr-FR" sz="1600" dirty="0"/>
              <a:t>niveau du cerveau et autres </a:t>
            </a:r>
            <a:r>
              <a:rPr lang="fr-FR" sz="1600" dirty="0" smtClean="0"/>
              <a:t>organes  hautement </a:t>
            </a:r>
            <a:r>
              <a:rPr lang="fr-FR" sz="1600" dirty="0"/>
              <a:t>perfusés</a:t>
            </a:r>
            <a:r>
              <a:rPr lang="fr-FR" sz="1600" dirty="0" smtClean="0"/>
              <a:t>.</a:t>
            </a:r>
            <a:endParaRPr lang="fr-FR" sz="1600" dirty="0"/>
          </a:p>
          <a:p>
            <a:pPr>
              <a:buNone/>
            </a:pPr>
            <a:r>
              <a:rPr lang="fr-FR" sz="1600" b="1" dirty="0" smtClean="0"/>
              <a:t>volume de distribution</a:t>
            </a:r>
            <a:r>
              <a:rPr lang="fr-FR" sz="1600" dirty="0" smtClean="0"/>
              <a:t> </a:t>
            </a:r>
            <a:r>
              <a:rPr lang="fr-FR" sz="1600" b="1" dirty="0" smtClean="0">
                <a:solidFill>
                  <a:srgbClr val="FF00FF"/>
                </a:solidFill>
              </a:rPr>
              <a:t>&gt;1 l/kg.</a:t>
            </a:r>
          </a:p>
          <a:p>
            <a:pPr>
              <a:buNone/>
            </a:pPr>
            <a:r>
              <a:rPr lang="fr-FR" sz="1600" dirty="0" smtClean="0"/>
              <a:t>Liaison aux protéines </a:t>
            </a:r>
            <a:r>
              <a:rPr lang="fr-FR" sz="1600" dirty="0"/>
              <a:t>plasmatiques en fonction de leur </a:t>
            </a:r>
            <a:r>
              <a:rPr lang="fr-FR" sz="1600" dirty="0" err="1" smtClean="0"/>
              <a:t>lipophilie</a:t>
            </a:r>
            <a:r>
              <a:rPr lang="fr-FR" sz="1600" dirty="0"/>
              <a:t> </a:t>
            </a:r>
            <a:r>
              <a:rPr lang="fr-FR" sz="1600" dirty="0" smtClean="0"/>
              <a:t>(70</a:t>
            </a:r>
            <a:r>
              <a:rPr lang="fr-FR" sz="1600" dirty="0"/>
              <a:t>% </a:t>
            </a:r>
            <a:r>
              <a:rPr lang="fr-FR" sz="1600" dirty="0" smtClean="0"/>
              <a:t>à </a:t>
            </a:r>
            <a:r>
              <a:rPr lang="fr-FR" sz="1600" dirty="0"/>
              <a:t>99</a:t>
            </a:r>
            <a:r>
              <a:rPr lang="fr-FR" sz="1600" dirty="0" smtClean="0"/>
              <a:t>%)</a:t>
            </a:r>
            <a:endParaRPr lang="fr-FR" sz="1600" b="1" dirty="0" smtClean="0">
              <a:solidFill>
                <a:srgbClr val="FF00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z="1600" dirty="0" smtClean="0"/>
              <a:t>Risque d'accumulation en cas d'</a:t>
            </a:r>
            <a:r>
              <a:rPr lang="fr-FR" sz="1600" dirty="0" err="1" smtClean="0"/>
              <a:t>hypoprotidémie</a:t>
            </a:r>
            <a:r>
              <a:rPr lang="fr-FR" sz="1600" dirty="0" smtClean="0"/>
              <a:t> (patients âgés)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6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err="1" smtClean="0"/>
              <a:t>Traversent</a:t>
            </a:r>
            <a:r>
              <a:rPr lang="en-US" sz="1600" dirty="0" smtClean="0"/>
              <a:t> </a:t>
            </a:r>
            <a:r>
              <a:rPr lang="fr-FR" sz="1600" dirty="0" smtClean="0">
                <a:latin typeface="Comic Sans MS" pitchFamily="66" charset="0"/>
              </a:rPr>
              <a:t>la barrière placentaire et la BHE</a:t>
            </a:r>
            <a:endParaRPr lang="fr-FR" sz="1600" dirty="0" smtClean="0"/>
          </a:p>
          <a:p>
            <a:pPr>
              <a:buNone/>
            </a:pPr>
            <a:endParaRPr lang="fr-FR" sz="16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27596" y="521314"/>
            <a:ext cx="3004244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 smtClean="0"/>
          </a:p>
          <a:p>
            <a:pPr algn="ctr"/>
            <a:r>
              <a:rPr lang="fr-FR" sz="1600" b="1" dirty="0" smtClean="0"/>
              <a:t>Propriétés pharmacocinétiques</a:t>
            </a:r>
          </a:p>
          <a:p>
            <a:pPr algn="ctr"/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77058"/>
            <a:ext cx="9143999" cy="468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3528" y="188640"/>
            <a:ext cx="82809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dirty="0" smtClean="0"/>
              <a:t> </a:t>
            </a:r>
            <a:r>
              <a:rPr lang="fr-FR" sz="2000" b="1" dirty="0"/>
              <a:t>M</a:t>
            </a:r>
            <a:r>
              <a:rPr lang="fr-FR" sz="2000" b="1" dirty="0" smtClean="0"/>
              <a:t>étabolisme </a:t>
            </a:r>
            <a:r>
              <a:rPr lang="fr-FR" b="1" dirty="0" smtClean="0"/>
              <a:t>: </a:t>
            </a:r>
            <a:r>
              <a:rPr lang="fr-FR" dirty="0" smtClean="0"/>
              <a:t>fonction de la substitution. </a:t>
            </a:r>
          </a:p>
          <a:p>
            <a:pPr>
              <a:buNone/>
            </a:pPr>
            <a:r>
              <a:rPr lang="fr-FR" dirty="0" smtClean="0"/>
              <a:t>Deux voies majoritaires de phase I  participent à celui-ci :</a:t>
            </a:r>
          </a:p>
          <a:p>
            <a:pPr>
              <a:buNone/>
            </a:pPr>
            <a:r>
              <a:rPr lang="fr-FR" dirty="0" smtClean="0"/>
              <a:t>-la N-</a:t>
            </a:r>
            <a:r>
              <a:rPr lang="fr-FR" dirty="0" err="1" smtClean="0"/>
              <a:t>déméthylation</a:t>
            </a:r>
            <a:r>
              <a:rPr lang="fr-FR" dirty="0" smtClean="0"/>
              <a:t> oxydative</a:t>
            </a:r>
          </a:p>
          <a:p>
            <a:pPr>
              <a:buNone/>
            </a:pPr>
            <a:r>
              <a:rPr lang="fr-FR" dirty="0" smtClean="0"/>
              <a:t>-l’hydroxylation aliphatique.</a:t>
            </a:r>
          </a:p>
          <a:p>
            <a:r>
              <a:rPr lang="fr-FR" dirty="0"/>
              <a:t>M</a:t>
            </a:r>
            <a:r>
              <a:rPr lang="fr-FR" dirty="0" smtClean="0"/>
              <a:t>étabolisme de phase II : </a:t>
            </a:r>
            <a:r>
              <a:rPr lang="fr-FR" dirty="0" err="1" smtClean="0"/>
              <a:t>glucuronoconjuguées</a:t>
            </a:r>
            <a:r>
              <a:rPr lang="fr-FR" dirty="0" smtClean="0"/>
              <a:t> et excrétées par les urines</a:t>
            </a:r>
          </a:p>
        </p:txBody>
      </p:sp>
      <p:pic>
        <p:nvPicPr>
          <p:cNvPr id="7" name="Picture 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-133350"/>
            <a:ext cx="9758362" cy="712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5760640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+mj-lt"/>
              </a:rPr>
              <a:t>Une faible fraction est éliminée par voie biliaire et le lait maternel.</a:t>
            </a:r>
          </a:p>
          <a:p>
            <a:r>
              <a:rPr lang="fr-FR" sz="2800" b="1" dirty="0" smtClean="0">
                <a:solidFill>
                  <a:srgbClr val="FFFF00"/>
                </a:solidFill>
                <a:latin typeface="+mj-lt"/>
                <a:sym typeface="Wingdings" pitchFamily="2" charset="2"/>
              </a:rPr>
              <a:t>1%</a:t>
            </a:r>
            <a:r>
              <a:rPr lang="fr-FR" sz="2800" b="1" dirty="0" smtClean="0">
                <a:latin typeface="+mj-lt"/>
                <a:sym typeface="Wingdings" pitchFamily="2" charset="2"/>
              </a:rPr>
              <a:t> du produit est éliminé sous forme inchangée</a:t>
            </a:r>
          </a:p>
          <a:p>
            <a:pPr>
              <a:buNone/>
            </a:pPr>
            <a:endParaRPr lang="fr-FR" sz="2800" b="1" dirty="0" smtClean="0">
              <a:latin typeface="+mj-lt"/>
              <a:sym typeface="Wingdings" pitchFamily="2" charset="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z="2800" dirty="0" smtClean="0">
                <a:latin typeface="+mj-lt"/>
                <a:sym typeface="Wingdings" pitchFamily="2" charset="2"/>
              </a:rPr>
              <a:t>Selon la demi-vie, nous distinguons 3 groupes de BZD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fr-FR" sz="2800" b="1" dirty="0" smtClean="0">
                <a:latin typeface="+mj-lt"/>
                <a:sym typeface="Wingdings" pitchFamily="2" charset="2"/>
              </a:rPr>
              <a:t>BZD à demi-vie courte (&lt;5h) : </a:t>
            </a:r>
            <a:r>
              <a:rPr lang="fr-FR" sz="2800" b="1" dirty="0" err="1" smtClean="0">
                <a:solidFill>
                  <a:srgbClr val="FF00FF"/>
                </a:solidFill>
                <a:latin typeface="+mj-lt"/>
                <a:sym typeface="Wingdings" pitchFamily="2" charset="2"/>
              </a:rPr>
              <a:t>Triazolam</a:t>
            </a:r>
            <a:r>
              <a:rPr lang="fr-FR" sz="2800" b="1" dirty="0" smtClean="0">
                <a:solidFill>
                  <a:srgbClr val="FF00FF"/>
                </a:solidFill>
                <a:latin typeface="+mj-lt"/>
                <a:sym typeface="Wingdings" pitchFamily="2" charset="2"/>
              </a:rPr>
              <a:t> </a:t>
            </a:r>
            <a:r>
              <a:rPr lang="fr-FR" sz="2800" b="1" dirty="0" smtClean="0">
                <a:latin typeface="+mj-lt"/>
                <a:sym typeface="Wingdings" pitchFamily="2" charset="2"/>
              </a:rPr>
              <a:t>(</a:t>
            </a:r>
            <a:r>
              <a:rPr lang="fr-FR" sz="2800" b="1" dirty="0" smtClean="0">
                <a:solidFill>
                  <a:srgbClr val="FF00FF"/>
                </a:solidFill>
                <a:latin typeface="+mj-lt"/>
                <a:sym typeface="Wingdings" pitchFamily="2" charset="2"/>
              </a:rPr>
              <a:t>HALCION</a:t>
            </a:r>
            <a:r>
              <a:rPr lang="fr-FR" sz="2800" b="1" dirty="0" smtClean="0">
                <a:latin typeface="+mj-lt"/>
                <a:sym typeface="Wingdings" pitchFamily="2" charset="2"/>
              </a:rPr>
              <a:t>®).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fr-FR" sz="2800" b="1" dirty="0" smtClean="0">
                <a:latin typeface="+mj-lt"/>
                <a:sym typeface="Wingdings" pitchFamily="2" charset="2"/>
              </a:rPr>
              <a:t>BZD à demi-vie intermédiaire (5-20 h) : </a:t>
            </a:r>
            <a:r>
              <a:rPr lang="fr-FR" sz="2800" b="1" dirty="0" err="1" smtClean="0">
                <a:solidFill>
                  <a:srgbClr val="FF00FF"/>
                </a:solidFill>
                <a:latin typeface="+mj-lt"/>
                <a:sym typeface="Wingdings" pitchFamily="2" charset="2"/>
              </a:rPr>
              <a:t>Lorazépam</a:t>
            </a:r>
            <a:r>
              <a:rPr lang="fr-FR" sz="2800" b="1" dirty="0" smtClean="0">
                <a:latin typeface="+mj-lt"/>
                <a:sym typeface="Wingdings" pitchFamily="2" charset="2"/>
              </a:rPr>
              <a:t> (</a:t>
            </a:r>
            <a:r>
              <a:rPr lang="fr-FR" sz="2800" b="1" dirty="0" smtClean="0">
                <a:solidFill>
                  <a:srgbClr val="FF00FF"/>
                </a:solidFill>
                <a:latin typeface="+mj-lt"/>
                <a:sym typeface="Wingdings" pitchFamily="2" charset="2"/>
              </a:rPr>
              <a:t>TEMESTA</a:t>
            </a:r>
            <a:r>
              <a:rPr lang="fr-FR" sz="2800" b="1" dirty="0" smtClean="0">
                <a:latin typeface="+mj-lt"/>
                <a:sym typeface="Wingdings" pitchFamily="2" charset="2"/>
              </a:rPr>
              <a:t>®), </a:t>
            </a:r>
            <a:r>
              <a:rPr lang="fr-FR" sz="2800" b="1" dirty="0" err="1" smtClean="0">
                <a:solidFill>
                  <a:srgbClr val="FF00FF"/>
                </a:solidFill>
                <a:latin typeface="+mj-lt"/>
                <a:sym typeface="Wingdings" pitchFamily="2" charset="2"/>
              </a:rPr>
              <a:t>Bromazépam</a:t>
            </a:r>
            <a:r>
              <a:rPr lang="fr-FR" sz="2800" b="1" dirty="0" smtClean="0">
                <a:latin typeface="+mj-lt"/>
                <a:sym typeface="Wingdings" pitchFamily="2" charset="2"/>
              </a:rPr>
              <a:t> (</a:t>
            </a:r>
            <a:r>
              <a:rPr lang="fr-FR" sz="2800" b="1" dirty="0" smtClean="0">
                <a:solidFill>
                  <a:srgbClr val="FF00FF"/>
                </a:solidFill>
                <a:latin typeface="+mj-lt"/>
                <a:sym typeface="Wingdings" pitchFamily="2" charset="2"/>
              </a:rPr>
              <a:t>LEXOMIL</a:t>
            </a:r>
            <a:r>
              <a:rPr lang="fr-FR" sz="2800" b="1" dirty="0" smtClean="0">
                <a:latin typeface="+mj-lt"/>
                <a:sym typeface="Wingdings" pitchFamily="2" charset="2"/>
              </a:rPr>
              <a:t>®).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fr-FR" sz="2800" b="1" dirty="0" smtClean="0">
                <a:latin typeface="+mj-lt"/>
                <a:sym typeface="Wingdings" pitchFamily="2" charset="2"/>
              </a:rPr>
              <a:t>BZD à demi-vie longue (&gt;24 h) : </a:t>
            </a:r>
            <a:r>
              <a:rPr lang="fr-FR" sz="2800" b="1" dirty="0" smtClean="0">
                <a:solidFill>
                  <a:srgbClr val="FF00FF"/>
                </a:solidFill>
                <a:latin typeface="+mj-lt"/>
                <a:sym typeface="Wingdings" pitchFamily="2" charset="2"/>
              </a:rPr>
              <a:t>Diazépam</a:t>
            </a:r>
            <a:r>
              <a:rPr lang="fr-FR" sz="2800" b="1" dirty="0" smtClean="0">
                <a:latin typeface="+mj-lt"/>
                <a:sym typeface="Wingdings" pitchFamily="2" charset="2"/>
              </a:rPr>
              <a:t>, </a:t>
            </a:r>
            <a:r>
              <a:rPr lang="fr-FR" sz="2800" b="1" dirty="0" err="1" smtClean="0">
                <a:solidFill>
                  <a:srgbClr val="FF00FF"/>
                </a:solidFill>
                <a:latin typeface="+mj-lt"/>
                <a:sym typeface="Wingdings" pitchFamily="2" charset="2"/>
              </a:rPr>
              <a:t>Nordiazépam</a:t>
            </a:r>
            <a:endParaRPr lang="fr-FR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548680"/>
            <a:ext cx="8712968" cy="5328592"/>
          </a:xfrm>
        </p:spPr>
        <p:txBody>
          <a:bodyPr>
            <a:normAutofit fontScale="85000" lnSpcReduction="20000"/>
          </a:bodyPr>
          <a:lstStyle/>
          <a:p>
            <a:r>
              <a:rPr lang="fr-FR" sz="2600" u="sng" dirty="0">
                <a:solidFill>
                  <a:srgbClr val="660066"/>
                </a:solidFill>
                <a:latin typeface="Comic Sans MS" pitchFamily="66" charset="0"/>
              </a:rPr>
              <a:t>F</a:t>
            </a:r>
            <a:r>
              <a:rPr lang="fr-FR" sz="2600" u="sng" dirty="0" smtClean="0">
                <a:solidFill>
                  <a:srgbClr val="660066"/>
                </a:solidFill>
                <a:latin typeface="Comic Sans MS" pitchFamily="66" charset="0"/>
              </a:rPr>
              <a:t>acteurs de variation des paramètres pharmacocinétiques</a:t>
            </a:r>
            <a:endParaRPr lang="fr-FR" sz="2600" dirty="0" smtClean="0">
              <a:solidFill>
                <a:srgbClr val="66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fr-FR" dirty="0" smtClean="0">
                <a:solidFill>
                  <a:srgbClr val="660066"/>
                </a:solidFill>
                <a:latin typeface="Comic Sans MS" pitchFamily="66" charset="0"/>
              </a:rPr>
              <a:t>           </a:t>
            </a:r>
          </a:p>
          <a:p>
            <a:r>
              <a:rPr lang="fr-FR" dirty="0" smtClean="0">
                <a:solidFill>
                  <a:srgbClr val="660066"/>
                </a:solidFill>
                <a:latin typeface="Comic Sans MS" pitchFamily="66" charset="0"/>
              </a:rPr>
              <a:t>L’âge </a:t>
            </a:r>
            <a:r>
              <a:rPr lang="fr-FR" dirty="0" smtClean="0">
                <a:latin typeface="Comic Sans MS" pitchFamily="66" charset="0"/>
              </a:rPr>
              <a:t>: chez le nouveau-né et le sujet âgé: ralentissement de la résorption digestive et des capacités métaboliques  et excrétoires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La </a:t>
            </a:r>
            <a:r>
              <a:rPr lang="fr-FR" dirty="0" err="1" smtClean="0">
                <a:latin typeface="Comic Sans MS" pitchFamily="66" charset="0"/>
              </a:rPr>
              <a:t>co</a:t>
            </a:r>
            <a:r>
              <a:rPr lang="fr-FR" dirty="0" smtClean="0">
                <a:latin typeface="Comic Sans MS" pitchFamily="66" charset="0"/>
              </a:rPr>
              <a:t>-ingestion d’aliments (diminution de la résorption), d’alcool (augmentation de l’absorption du diazépam).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L’insuffisance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hépatique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L’insuffisance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rénale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fr-FR" dirty="0" smtClean="0">
              <a:latin typeface="Comic Sans MS" pitchFamily="66" charset="0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3861048"/>
            <a:ext cx="8229600" cy="27363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fr-FR" b="1" dirty="0"/>
          </a:p>
          <a:p>
            <a:pPr>
              <a:buNone/>
            </a:pPr>
            <a:r>
              <a:rPr lang="fr-FR" sz="2000" dirty="0" smtClean="0"/>
              <a:t>Les </a:t>
            </a:r>
            <a:r>
              <a:rPr lang="fr-FR" sz="2000" dirty="0"/>
              <a:t>anxiolytiques </a:t>
            </a:r>
            <a:r>
              <a:rPr lang="fr-FR" sz="2000" dirty="0" smtClean="0"/>
              <a:t>: demi-vie longue</a:t>
            </a:r>
          </a:p>
          <a:p>
            <a:pPr>
              <a:buNone/>
            </a:pPr>
            <a:r>
              <a:rPr lang="fr-FR" sz="2000" dirty="0"/>
              <a:t>L</a:t>
            </a:r>
            <a:r>
              <a:rPr lang="fr-FR" sz="2000" dirty="0" smtClean="0"/>
              <a:t>es </a:t>
            </a:r>
            <a:r>
              <a:rPr lang="fr-FR" sz="2000" dirty="0"/>
              <a:t>hypnotiques </a:t>
            </a:r>
            <a:r>
              <a:rPr lang="fr-FR" sz="2000" dirty="0" smtClean="0"/>
              <a:t>: action </a:t>
            </a:r>
            <a:r>
              <a:rPr lang="fr-FR" sz="2000" dirty="0"/>
              <a:t>rapide</a:t>
            </a:r>
            <a:r>
              <a:rPr lang="fr-FR" sz="2000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fr-FR" sz="2000" dirty="0" smtClean="0"/>
              <a:t>Les effets pharmacologiques dépendent de:</a:t>
            </a:r>
          </a:p>
          <a:p>
            <a:r>
              <a:rPr lang="en-US" sz="2000" dirty="0" smtClean="0"/>
              <a:t>la </a:t>
            </a:r>
            <a:r>
              <a:rPr lang="en-US" sz="2000" dirty="0" err="1" smtClean="0"/>
              <a:t>cinétique</a:t>
            </a:r>
            <a:endParaRPr lang="fr-FR" sz="2000" dirty="0" smtClean="0"/>
          </a:p>
          <a:p>
            <a:r>
              <a:rPr lang="en-US" sz="2000" dirty="0" err="1" smtClean="0"/>
              <a:t>l’activité</a:t>
            </a:r>
            <a:r>
              <a:rPr lang="en-US" sz="2000" dirty="0" smtClean="0"/>
              <a:t> </a:t>
            </a:r>
            <a:r>
              <a:rPr lang="en-US" sz="2000" dirty="0" err="1" smtClean="0"/>
              <a:t>intrinséque</a:t>
            </a:r>
            <a:endParaRPr lang="fr-FR" sz="2000" dirty="0" smtClean="0"/>
          </a:p>
          <a:p>
            <a:r>
              <a:rPr lang="fr-FR" sz="2000" dirty="0" smtClean="0"/>
              <a:t>l’affinité pour les sites récepteurs</a:t>
            </a:r>
            <a:endParaRPr lang="en-US" sz="2000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27596" y="521314"/>
            <a:ext cx="3004244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 </a:t>
            </a:r>
          </a:p>
          <a:p>
            <a:pPr algn="ctr"/>
            <a:r>
              <a:rPr lang="fr-FR" sz="1600" b="1" dirty="0" smtClean="0"/>
              <a:t>Propriétés pharmacologiques</a:t>
            </a:r>
          </a:p>
          <a:p>
            <a:pPr algn="ctr"/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me 5"/>
          <p:cNvGraphicFramePr/>
          <p:nvPr/>
        </p:nvGraphicFramePr>
        <p:xfrm>
          <a:off x="395536" y="1052736"/>
          <a:ext cx="7992888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511256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fr-FR" u="sng" dirty="0" smtClean="0">
                <a:solidFill>
                  <a:schemeClr val="accent1"/>
                </a:solidFill>
              </a:rPr>
              <a:t>Action sur le SNC :    </a:t>
            </a:r>
          </a:p>
          <a:p>
            <a:pPr>
              <a:buFont typeface="Wingdings" pitchFamily="2" charset="2"/>
              <a:buNone/>
            </a:pPr>
            <a:r>
              <a:rPr lang="fr-FR" dirty="0" smtClean="0"/>
              <a:t>             </a:t>
            </a:r>
            <a:endParaRPr lang="fr-FR" dirty="0"/>
          </a:p>
        </p:txBody>
      </p:sp>
      <p:pic>
        <p:nvPicPr>
          <p:cNvPr id="4" name="Picture 5" descr="Figure 1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793614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127596" y="521314"/>
            <a:ext cx="3004244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 </a:t>
            </a:r>
          </a:p>
          <a:p>
            <a:pPr algn="ctr"/>
            <a:r>
              <a:rPr lang="fr-FR" sz="1600" b="1" dirty="0" smtClean="0"/>
              <a:t>Propriétés pharmacologiques</a:t>
            </a:r>
          </a:p>
          <a:p>
            <a:pPr algn="ctr"/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8" name="Picture 8" descr="i_04_m_peu_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95536" y="1772816"/>
            <a:ext cx="8208912" cy="475190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836713"/>
            <a:ext cx="8229600" cy="2520280"/>
          </a:xfrm>
        </p:spPr>
        <p:txBody>
          <a:bodyPr>
            <a:normAutofit/>
          </a:bodyPr>
          <a:lstStyle/>
          <a:p>
            <a:pPr marL="180975" lvl="0" indent="-180975">
              <a:tabLst>
                <a:tab pos="180975" algn="l"/>
              </a:tabLst>
            </a:pPr>
            <a:r>
              <a:rPr lang="fr-FR" b="1" dirty="0" smtClean="0"/>
              <a:t>Fonctionnement</a:t>
            </a:r>
            <a:r>
              <a:rPr lang="fr-FR" dirty="0" smtClean="0"/>
              <a:t> :</a:t>
            </a:r>
          </a:p>
          <a:p>
            <a:pPr marL="180975" lvl="0" indent="-180975">
              <a:tabLst>
                <a:tab pos="180975" algn="l"/>
              </a:tabLst>
            </a:pPr>
            <a:endParaRPr lang="en-US" dirty="0"/>
          </a:p>
          <a:p>
            <a:pPr marL="180975" lvl="0" indent="-180975">
              <a:tabLst>
                <a:tab pos="180975" algn="l"/>
              </a:tabLst>
            </a:pPr>
            <a:endParaRPr lang="fr-FR" dirty="0" smtClean="0"/>
          </a:p>
          <a:p>
            <a:pPr lvl="0">
              <a:buNone/>
              <a:tabLst>
                <a:tab pos="180975" algn="l"/>
              </a:tabLst>
            </a:pPr>
            <a:endParaRPr lang="fr-FR" dirty="0" smtClean="0"/>
          </a:p>
        </p:txBody>
      </p:sp>
      <p:sp>
        <p:nvSpPr>
          <p:cNvPr id="7" name="Rectangle 6"/>
          <p:cNvSpPr/>
          <p:nvPr/>
        </p:nvSpPr>
        <p:spPr>
          <a:xfrm>
            <a:off x="395536" y="188640"/>
            <a:ext cx="81724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i="1" dirty="0" smtClean="0">
                <a:latin typeface="Comic Sans MS" pitchFamily="66" charset="0"/>
              </a:rPr>
              <a:t>le récepteur GABA-A  est  </a:t>
            </a:r>
            <a:r>
              <a:rPr lang="fr-FR" dirty="0" smtClean="0">
                <a:latin typeface="Comic Sans MS" pitchFamily="66" charset="0"/>
              </a:rPr>
              <a:t>présent à concentration maximale dans le </a:t>
            </a:r>
            <a: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  <a:t>cortex, le système limbique et le cervelet</a:t>
            </a:r>
            <a:r>
              <a:rPr lang="fr-FR" dirty="0" smtClean="0">
                <a:latin typeface="Comic Sans MS" pitchFamily="66" charset="0"/>
              </a:rPr>
              <a:t>, </a:t>
            </a:r>
            <a: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  <a:t>moelle osseuse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3568" y="1340768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fr-FR" dirty="0" smtClean="0"/>
              <a:t>la liaison des benzodiazépines  sur leurs sites régulateurs secondaires.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dirty="0" smtClean="0"/>
              <a:t>↑l’</a:t>
            </a:r>
            <a:r>
              <a:rPr lang="fr-FR" dirty="0" err="1" smtClean="0"/>
              <a:t>affinite</a:t>
            </a:r>
            <a:r>
              <a:rPr lang="fr-FR" dirty="0" smtClean="0"/>
              <a:t> du GABA pour son récepteur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dirty="0" smtClean="0"/>
              <a:t>changement de conformation allostérique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dirty="0" smtClean="0"/>
              <a:t>↑ perméabilité au chlore: hyperpolarisation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dirty="0" smtClean="0"/>
              <a:t>Diminution de l’hyperactivité neuronale = ANXIOLYSE</a:t>
            </a:r>
          </a:p>
          <a:p>
            <a:pPr marL="85725" indent="-85725" algn="ctr"/>
            <a:r>
              <a:rPr lang="fr-FR" dirty="0" smtClean="0"/>
              <a:t>NB : les benzodiazépines sont sans effet  en l'absence de GABA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83568" y="3068960"/>
            <a:ext cx="763284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dirty="0" smtClean="0">
                <a:latin typeface="Comic Sans MS" pitchFamily="66" charset="0"/>
              </a:rPr>
              <a:t>Le modulateur le plus puissant de la perméabilité au chlore donc de la puissance inhibitrice du GABA est le site BZ. </a:t>
            </a:r>
          </a:p>
        </p:txBody>
      </p:sp>
      <p:pic>
        <p:nvPicPr>
          <p:cNvPr id="12" name="Picture 8" descr="i_04_m_peu_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536" y="3645024"/>
            <a:ext cx="8208912" cy="28797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476672"/>
            <a:ext cx="7992888" cy="583264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95536" y="4797152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Les intoxications </a:t>
            </a:r>
            <a:r>
              <a:rPr lang="en-US" sz="1600" dirty="0" err="1" smtClean="0"/>
              <a:t>medicamenteuses</a:t>
            </a:r>
            <a:r>
              <a:rPr lang="en-US" sz="1600" dirty="0" smtClean="0">
                <a:solidFill>
                  <a:srgbClr val="C00000"/>
                </a:solidFill>
              </a:rPr>
              <a:t>* 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660232" y="4797152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Overdose/ suicide , </a:t>
            </a:r>
            <a:r>
              <a:rPr lang="en-US" dirty="0" err="1" smtClean="0"/>
              <a:t>soumission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483768" y="4797152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 </a:t>
            </a:r>
            <a:r>
              <a:rPr lang="en-US" dirty="0" err="1" smtClean="0"/>
              <a:t>suivi</a:t>
            </a:r>
            <a:r>
              <a:rPr lang="en-US" dirty="0" smtClean="0"/>
              <a:t> </a:t>
            </a:r>
            <a:r>
              <a:rPr lang="en-US" dirty="0" err="1" smtClean="0"/>
              <a:t>therapeutique</a:t>
            </a:r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499992" y="4797152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Usage </a:t>
            </a:r>
            <a:r>
              <a:rPr lang="en-US" dirty="0" err="1" smtClean="0"/>
              <a:t>toxicomanogene</a:t>
            </a:r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347864" y="332656"/>
            <a:ext cx="20882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Les </a:t>
            </a:r>
            <a:r>
              <a:rPr lang="en-US" dirty="0" err="1" smtClean="0"/>
              <a:t>psychotropes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2" name="Rectangle à coins arrondis 11"/>
          <p:cNvSpPr/>
          <p:nvPr/>
        </p:nvSpPr>
        <p:spPr>
          <a:xfrm>
            <a:off x="539552" y="1340768"/>
            <a:ext cx="1728192" cy="7920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Psycholeptiques</a:t>
            </a:r>
            <a:r>
              <a:rPr lang="en-US" sz="1600" dirty="0" smtClean="0"/>
              <a:t> 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2771800" y="1340768"/>
            <a:ext cx="1728192" cy="7920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Psychoanaleptiques</a:t>
            </a:r>
            <a:r>
              <a:rPr lang="en-US" sz="1400" dirty="0" smtClean="0"/>
              <a:t> 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5076056" y="1340768"/>
            <a:ext cx="1728192" cy="7920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Psychodysleptiques</a:t>
            </a:r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7092280" y="1340768"/>
            <a:ext cx="1728192" cy="7920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Psychoisoleptiques</a:t>
            </a:r>
            <a:r>
              <a:rPr lang="en-US" sz="1400" dirty="0" smtClean="0"/>
              <a:t> </a:t>
            </a:r>
            <a:endParaRPr lang="fr-FR" sz="1400" dirty="0"/>
          </a:p>
        </p:txBody>
      </p:sp>
      <p:sp>
        <p:nvSpPr>
          <p:cNvPr id="16" name="Rectangle 15"/>
          <p:cNvSpPr/>
          <p:nvPr/>
        </p:nvSpPr>
        <p:spPr>
          <a:xfrm>
            <a:off x="2483768" y="2924944"/>
            <a:ext cx="40324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Toxicologie</a:t>
            </a:r>
            <a:r>
              <a:rPr lang="en-US" dirty="0" smtClean="0"/>
              <a:t> des </a:t>
            </a:r>
            <a:r>
              <a:rPr lang="en-US" dirty="0" err="1" smtClean="0"/>
              <a:t>psychotropes</a:t>
            </a:r>
            <a:r>
              <a:rPr lang="en-US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z="2000" dirty="0" smtClean="0"/>
              <a:t>Liaison BZD-récepteurs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z="2000" dirty="0" smtClean="0"/>
              <a:t>                  *spécifique;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z="2000" dirty="0" smtClean="0"/>
              <a:t>                  *réversible;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z="2000" dirty="0" smtClean="0"/>
              <a:t>                  *saturable;          </a:t>
            </a:r>
          </a:p>
          <a:p>
            <a:pPr>
              <a:spcBef>
                <a:spcPct val="50000"/>
              </a:spcBef>
            </a:pPr>
            <a:r>
              <a:rPr lang="fr-FR" sz="2000" dirty="0" smtClean="0">
                <a:latin typeface="Times New Roman" charset="0"/>
              </a:rPr>
              <a:t>La nature de la réponse dépend du degrés d’occupation  des récepteurs</a:t>
            </a:r>
            <a:endParaRPr lang="fr-FR" sz="2000" dirty="0"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fr-FR" sz="2000" dirty="0" smtClean="0">
                <a:latin typeface="Times New Roman" charset="0"/>
              </a:rPr>
              <a:t> L’effet des BZD atteint un plateau qui ne peut être  dépassé malgré l’augmentation de la posologie.   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27596" y="521314"/>
            <a:ext cx="3004244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 </a:t>
            </a:r>
          </a:p>
          <a:p>
            <a:pPr algn="ctr"/>
            <a:r>
              <a:rPr lang="fr-FR" sz="1600" b="1" dirty="0" smtClean="0"/>
              <a:t>Propriétés pharmacologiques</a:t>
            </a:r>
          </a:p>
          <a:p>
            <a:pPr algn="ctr"/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51520" y="3789040"/>
            <a:ext cx="8640960" cy="2653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Conséquences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* 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Diminution du tonus émotionnel: action anxiolytique (20%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récept.occupés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* Trouble de la mémoire immédiate et antérograde.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* Perte du tonus musculaire.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* Action sédative et narcotique(30 à 50% récepteurs occupés).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Autofit/>
          </a:bodyPr>
          <a:lstStyle/>
          <a:p>
            <a:r>
              <a:rPr lang="fr-FR" sz="2400" b="1" i="1" dirty="0" smtClean="0"/>
              <a:t>les différentes catégories de benzodiazépines.</a:t>
            </a:r>
            <a:endParaRPr lang="fr-FR" sz="2400" b="1" dirty="0" smtClean="0"/>
          </a:p>
          <a:p>
            <a:pPr>
              <a:buNone/>
            </a:pPr>
            <a:r>
              <a:rPr lang="fr-FR" sz="1800" dirty="0" smtClean="0"/>
              <a:t> </a:t>
            </a:r>
          </a:p>
          <a:p>
            <a:pPr>
              <a:lnSpc>
                <a:spcPct val="170000"/>
              </a:lnSpc>
              <a:buNone/>
            </a:pPr>
            <a:r>
              <a:rPr lang="fr-FR" sz="1800" dirty="0" smtClean="0">
                <a:solidFill>
                  <a:srgbClr val="C00000"/>
                </a:solidFill>
              </a:rPr>
              <a:t>agonistes </a:t>
            </a:r>
            <a:r>
              <a:rPr lang="fr-FR" sz="1800" dirty="0" smtClean="0"/>
              <a:t>qui augmentent la perméabilité au chlore et donc l'efficacité du GABA. Ils sont donc anxiolytiques. </a:t>
            </a:r>
          </a:p>
          <a:p>
            <a:pPr>
              <a:lnSpc>
                <a:spcPct val="170000"/>
              </a:lnSpc>
              <a:buNone/>
            </a:pPr>
            <a:r>
              <a:rPr lang="fr-FR" sz="1800" dirty="0" smtClean="0">
                <a:solidFill>
                  <a:srgbClr val="C00000"/>
                </a:solidFill>
              </a:rPr>
              <a:t>antagonistes</a:t>
            </a:r>
            <a:r>
              <a:rPr lang="fr-FR" sz="1800" dirty="0" smtClean="0"/>
              <a:t> qui bloquent le site et empêchent la fixation d'autres BZ, ils sont sans effet propre sur l'impact du GABA sur son récepteur, ce sont des ligands neutre (le </a:t>
            </a:r>
            <a:r>
              <a:rPr lang="fr-FR" sz="1800" dirty="0" err="1" smtClean="0"/>
              <a:t>Flumazénil</a:t>
            </a:r>
            <a:r>
              <a:rPr lang="fr-FR" sz="1800" dirty="0" smtClean="0"/>
              <a:t>) </a:t>
            </a:r>
          </a:p>
          <a:p>
            <a:pPr>
              <a:lnSpc>
                <a:spcPct val="170000"/>
              </a:lnSpc>
              <a:buNone/>
            </a:pPr>
            <a:r>
              <a:rPr lang="fr-FR" sz="1800" dirty="0" smtClean="0">
                <a:solidFill>
                  <a:srgbClr val="C00000"/>
                </a:solidFill>
              </a:rPr>
              <a:t>agonistes partiels </a:t>
            </a:r>
            <a:r>
              <a:rPr lang="fr-FR" sz="1800" dirty="0" smtClean="0"/>
              <a:t>qui potentialisent l'effet du GABA plus faiblement que les agonistes complets. </a:t>
            </a:r>
          </a:p>
          <a:p>
            <a:pPr>
              <a:lnSpc>
                <a:spcPct val="170000"/>
              </a:lnSpc>
              <a:buNone/>
            </a:pPr>
            <a:r>
              <a:rPr lang="fr-FR" sz="1800" dirty="0" smtClean="0">
                <a:solidFill>
                  <a:srgbClr val="C00000"/>
                </a:solidFill>
              </a:rPr>
              <a:t>agonistes inverses </a:t>
            </a:r>
            <a:r>
              <a:rPr lang="fr-FR" sz="1800" dirty="0" smtClean="0"/>
              <a:t>qui diminuent la perméabilité au chlore et donc l'efficacité du GABA. Ils sont donc anxiogènes. </a:t>
            </a:r>
            <a:br>
              <a:rPr lang="fr-FR" sz="1800" dirty="0" smtClean="0"/>
            </a:br>
            <a:endParaRPr lang="fr-FR" sz="1800" dirty="0" smtClean="0"/>
          </a:p>
          <a:p>
            <a:pPr>
              <a:lnSpc>
                <a:spcPct val="170000"/>
              </a:lnSpc>
              <a:buNone/>
            </a:pPr>
            <a:r>
              <a:rPr lang="fr-FR" sz="1400" dirty="0" smtClean="0"/>
              <a:t/>
            </a:r>
            <a:br>
              <a:rPr lang="fr-FR" sz="1400" dirty="0" smtClean="0"/>
            </a:br>
            <a:endParaRPr lang="fr-FR" sz="1400" dirty="0" smtClean="0"/>
          </a:p>
          <a:p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25658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fr-FR" sz="2000" u="sng" dirty="0" smtClean="0">
                <a:solidFill>
                  <a:schemeClr val="accent1"/>
                </a:solidFill>
              </a:rPr>
              <a:t>Action sur la ventilation</a:t>
            </a:r>
            <a:r>
              <a:rPr lang="fr-FR" sz="2000" dirty="0" smtClean="0">
                <a:solidFill>
                  <a:schemeClr val="accent1"/>
                </a:solidFill>
              </a:rPr>
              <a:t> :</a:t>
            </a:r>
          </a:p>
          <a:p>
            <a:pPr>
              <a:buFont typeface="Wingdings" pitchFamily="2" charset="2"/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   </a:t>
            </a:r>
            <a:r>
              <a:rPr lang="fr-FR" sz="2000" dirty="0" smtClean="0"/>
              <a:t>Dépression du réflexe  laryngé </a:t>
            </a:r>
          </a:p>
          <a:p>
            <a:pPr>
              <a:buFont typeface="Wingdings" pitchFamily="2" charset="2"/>
              <a:buNone/>
            </a:pPr>
            <a:r>
              <a:rPr lang="fr-FR" sz="2000" dirty="0" smtClean="0"/>
              <a:t>   Diminution de la fréquence et du volume respiratoire total (apnée).</a:t>
            </a:r>
          </a:p>
          <a:p>
            <a:pPr>
              <a:buFont typeface="Wingdings" pitchFamily="2" charset="2"/>
              <a:buNone/>
            </a:pPr>
            <a:endParaRPr lang="fr-FR" sz="2000" dirty="0" smtClean="0"/>
          </a:p>
          <a:p>
            <a:pPr>
              <a:buFont typeface="Wingdings" pitchFamily="2" charset="2"/>
              <a:buNone/>
            </a:pPr>
            <a:r>
              <a:rPr lang="fr-FR" sz="2000" u="sng" dirty="0" smtClean="0">
                <a:solidFill>
                  <a:schemeClr val="accent1"/>
                </a:solidFill>
              </a:rPr>
              <a:t>Action sur </a:t>
            </a:r>
            <a:r>
              <a:rPr lang="fr-FR" sz="2000" u="sng" dirty="0" err="1" smtClean="0">
                <a:solidFill>
                  <a:schemeClr val="accent1"/>
                </a:solidFill>
              </a:rPr>
              <a:t>sys.cardiovasculaire</a:t>
            </a:r>
            <a:r>
              <a:rPr lang="fr-FR" sz="2000" dirty="0" smtClean="0">
                <a:solidFill>
                  <a:schemeClr val="accent1"/>
                </a:solidFill>
              </a:rPr>
              <a:t> :</a:t>
            </a:r>
          </a:p>
          <a:p>
            <a:pPr>
              <a:buFont typeface="Wingdings" pitchFamily="2" charset="2"/>
              <a:buNone/>
            </a:pPr>
            <a:endParaRPr lang="fr-FR" sz="2000" dirty="0" smtClean="0"/>
          </a:p>
          <a:p>
            <a:pPr>
              <a:buFontTx/>
              <a:buChar char="-"/>
            </a:pPr>
            <a:r>
              <a:rPr lang="fr-FR" sz="2000" dirty="0" smtClean="0"/>
              <a:t> diminution du débit cardiaque;</a:t>
            </a:r>
          </a:p>
          <a:p>
            <a:pPr>
              <a:buFontTx/>
              <a:buChar char="-"/>
            </a:pPr>
            <a:r>
              <a:rPr lang="fr-FR" sz="2000" dirty="0" smtClean="0"/>
              <a:t> diminution de la pression artérielle;</a:t>
            </a:r>
          </a:p>
          <a:p>
            <a:pPr>
              <a:buFontTx/>
              <a:buChar char="-"/>
            </a:pPr>
            <a:r>
              <a:rPr lang="fr-FR" sz="2000" dirty="0" smtClean="0"/>
              <a:t>Fréquence cardiaque conservée.</a:t>
            </a:r>
          </a:p>
          <a:p>
            <a:pPr>
              <a:buFontTx/>
              <a:buNone/>
            </a:pPr>
            <a:endParaRPr lang="fr-FR" sz="2000" dirty="0" smtClean="0"/>
          </a:p>
          <a:p>
            <a:pPr>
              <a:buFontTx/>
              <a:buNone/>
            </a:pPr>
            <a:r>
              <a:rPr lang="fr-FR" sz="2000" dirty="0" smtClean="0"/>
              <a:t>                 </a:t>
            </a:r>
            <a:r>
              <a:rPr lang="fr-FR" sz="2000" dirty="0" smtClean="0">
                <a:solidFill>
                  <a:schemeClr val="accent1"/>
                </a:solidFill>
              </a:rPr>
              <a:t>d. </a:t>
            </a:r>
            <a:r>
              <a:rPr lang="fr-FR" sz="2000" u="sng" dirty="0" smtClean="0">
                <a:solidFill>
                  <a:schemeClr val="accent1"/>
                </a:solidFill>
              </a:rPr>
              <a:t>Autres</a:t>
            </a:r>
            <a:r>
              <a:rPr lang="fr-FR" sz="2000" dirty="0" smtClean="0">
                <a:solidFill>
                  <a:schemeClr val="accent1"/>
                </a:solidFill>
              </a:rPr>
              <a:t> :</a:t>
            </a:r>
            <a:r>
              <a:rPr lang="fr-FR" sz="2000" dirty="0" smtClean="0"/>
              <a:t>    </a:t>
            </a:r>
          </a:p>
          <a:p>
            <a:pPr>
              <a:buFontTx/>
              <a:buChar char="-"/>
            </a:pPr>
            <a:r>
              <a:rPr lang="fr-FR" sz="2000" dirty="0" smtClean="0"/>
              <a:t> Hypotonie oculaire.</a:t>
            </a:r>
          </a:p>
          <a:p>
            <a:pPr>
              <a:buFontTx/>
              <a:buChar char="-"/>
            </a:pPr>
            <a:r>
              <a:rPr lang="fr-FR" sz="2000" dirty="0" smtClean="0"/>
              <a:t>Vasodilatation cutanée.</a:t>
            </a:r>
          </a:p>
          <a:p>
            <a:pPr>
              <a:buFontTx/>
              <a:buChar char="-"/>
            </a:pPr>
            <a:r>
              <a:rPr lang="fr-FR" sz="2000" dirty="0" smtClean="0"/>
              <a:t>Augmentation de la  thermolyse.</a:t>
            </a:r>
          </a:p>
          <a:p>
            <a:pPr>
              <a:buFontTx/>
              <a:buChar char="-"/>
            </a:pPr>
            <a:r>
              <a:rPr lang="fr-FR" sz="2000" dirty="0" smtClean="0"/>
              <a:t>Hyperglycémie (courte durée).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27596" y="521314"/>
            <a:ext cx="3004244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 </a:t>
            </a:r>
          </a:p>
          <a:p>
            <a:pPr algn="ctr"/>
            <a:r>
              <a:rPr lang="fr-FR" sz="1600" b="1" dirty="0" smtClean="0"/>
              <a:t>Propriétés pharmacologiques</a:t>
            </a:r>
          </a:p>
          <a:p>
            <a:pPr algn="ctr"/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156" y="102773"/>
            <a:ext cx="8928000" cy="66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>
            <a:off x="1602472" y="719327"/>
            <a:ext cx="40570" cy="6000915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nsorgan"/>
          <p:cNvPicPr>
            <a:picLocks noChangeAspect="1" noChangeArrowheads="1"/>
          </p:cNvPicPr>
          <p:nvPr/>
        </p:nvPicPr>
        <p:blipFill>
          <a:blip r:embed="rId3" cstate="print"/>
          <a:srcRect r="88741" b="51429"/>
          <a:stretch>
            <a:fillRect/>
          </a:stretch>
        </p:blipFill>
        <p:spPr bwMode="auto">
          <a:xfrm>
            <a:off x="4067944" y="548680"/>
            <a:ext cx="714380" cy="2016224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148064" y="1988840"/>
            <a:ext cx="3719906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d - MYORELAXANTS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- Généralement : effet indésirable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- Peut être indiqué : le </a:t>
            </a:r>
            <a:r>
              <a:rPr kumimoji="0" lang="fr-F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tétrazépam</a:t>
            </a:r>
            <a:r>
              <a:rPr kumimoji="0" lang="fr-F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(MYOLASTAN</a:t>
            </a:r>
            <a:r>
              <a:rPr lang="fr-FR" sz="1400" dirty="0">
                <a:latin typeface="+mj-lt"/>
                <a:ea typeface="Times New Roman" pitchFamily="18" charset="0"/>
              </a:rPr>
              <a:t>)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traitement d'appoint des contractures.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260648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ACTIVITES CENTRALES</a:t>
            </a:r>
            <a:endParaRPr lang="fr-FR" sz="1050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3528" y="692696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</a:rPr>
              <a:t>a – ANXIOLYTIQUE </a:t>
            </a:r>
            <a:endParaRPr lang="fr-FR" sz="1400" dirty="0" smtClean="0">
              <a:solidFill>
                <a:srgbClr val="FF0000"/>
              </a:solidFill>
              <a:latin typeface="+mj-lt"/>
            </a:endParaRPr>
          </a:p>
          <a:p>
            <a:pPr marL="182563" lvl="0" indent="-182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- Les BZD atténuent les réactions émotionnelles exagérées induites par la peur, les frustrations ,  …..</a:t>
            </a:r>
            <a:endParaRPr lang="fr-FR" sz="1400" dirty="0" smtClean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32040" y="620688"/>
            <a:ext cx="421196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</a:rPr>
              <a:t>b - SÉDATIFS ET HYPNOTIQUES</a:t>
            </a:r>
            <a:endParaRPr lang="fr-FR" sz="1400" dirty="0" smtClean="0">
              <a:solidFill>
                <a:srgbClr val="FF0000"/>
              </a:solidFill>
              <a:latin typeface="+mj-lt"/>
            </a:endParaRPr>
          </a:p>
          <a:p>
            <a:pPr marL="182563" lvl="0" indent="-1825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400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↓ le temps de latence du sommeil</a:t>
            </a:r>
          </a:p>
          <a:p>
            <a:pPr marL="182563" lvl="0" indent="-1825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400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↑durée totale du sommeil.</a:t>
            </a:r>
            <a:endParaRPr lang="fr-FR" sz="1400" dirty="0" smtClean="0">
              <a:solidFill>
                <a:prstClr val="black"/>
              </a:solidFill>
              <a:latin typeface="+mj-lt"/>
            </a:endParaRPr>
          </a:p>
          <a:p>
            <a:pPr marL="182563" lvl="0" indent="-1825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- action accentuée par les propriété myorelaxantes.</a:t>
            </a:r>
            <a:endParaRPr lang="fr-FR" sz="1400" dirty="0" smtClean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5536" y="1556792"/>
            <a:ext cx="35283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</a:rPr>
              <a:t>c - ANTI-ÉPILEPTIQUES</a:t>
            </a:r>
            <a:endParaRPr lang="fr-FR" sz="1400" dirty="0" smtClean="0">
              <a:solidFill>
                <a:srgbClr val="FF0000"/>
              </a:solidFill>
              <a:latin typeface="+mj-lt"/>
            </a:endParaRPr>
          </a:p>
          <a:p>
            <a:pPr marL="182563" lvl="0" indent="-968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- TRT crises épileptiques aigu par voie </a:t>
            </a:r>
            <a:r>
              <a:rPr lang="fr-FR" sz="1400" b="1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IV</a:t>
            </a:r>
            <a:r>
              <a:rPr lang="fr-FR" sz="1400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 : le </a:t>
            </a:r>
            <a:r>
              <a:rPr lang="fr-FR" sz="1400" i="1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 </a:t>
            </a:r>
            <a:r>
              <a:rPr lang="fr-FR" sz="1400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 </a:t>
            </a:r>
            <a:r>
              <a:rPr lang="fr-FR" sz="1400" b="1" i="1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diazépam</a:t>
            </a:r>
            <a:r>
              <a:rPr lang="fr-FR" sz="1400" i="1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 </a:t>
            </a:r>
            <a:r>
              <a:rPr lang="fr-FR" sz="1400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,  </a:t>
            </a:r>
            <a:r>
              <a:rPr lang="fr-FR" sz="1400" b="1" dirty="0" err="1" smtClean="0"/>
              <a:t>clonazépam</a:t>
            </a:r>
            <a:r>
              <a:rPr lang="fr-FR" sz="1400" dirty="0" smtClean="0"/>
              <a:t>(</a:t>
            </a:r>
            <a:r>
              <a:rPr lang="fr-FR" sz="1400" dirty="0" err="1" smtClean="0"/>
              <a:t>Rivotril</a:t>
            </a:r>
            <a:r>
              <a:rPr lang="fr-FR" sz="1400" dirty="0" smtClean="0"/>
              <a:t>®);</a:t>
            </a:r>
            <a:endParaRPr lang="fr-FR" sz="1400" dirty="0" smtClean="0">
              <a:solidFill>
                <a:prstClr val="black"/>
              </a:solidFill>
              <a:latin typeface="+mj-lt"/>
            </a:endParaRPr>
          </a:p>
          <a:p>
            <a:pPr marL="182563" lvl="0" indent="-968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- traitements ambulatoires de certaines épilepsies  par voie </a:t>
            </a:r>
            <a:r>
              <a:rPr lang="fr-FR" sz="1400" b="1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orale</a:t>
            </a:r>
            <a:r>
              <a:rPr lang="fr-FR" sz="1400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 : Le</a:t>
            </a:r>
            <a:r>
              <a:rPr lang="fr-FR" sz="1400" i="1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 </a:t>
            </a:r>
            <a:r>
              <a:rPr lang="fr-FR" sz="1400" b="1" i="1" dirty="0" err="1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clobazam</a:t>
            </a:r>
            <a:endParaRPr lang="fr-FR" sz="1400" b="1" dirty="0" smtClean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27" name="Groupe 34"/>
          <p:cNvGrpSpPr/>
          <p:nvPr/>
        </p:nvGrpSpPr>
        <p:grpSpPr>
          <a:xfrm>
            <a:off x="395536" y="3789040"/>
            <a:ext cx="7704856" cy="1080120"/>
            <a:chOff x="1928794" y="2330893"/>
            <a:chExt cx="6858048" cy="1169551"/>
          </a:xfrm>
        </p:grpSpPr>
        <p:sp>
          <p:nvSpPr>
            <p:cNvPr id="28" name="Rectangle 27"/>
            <p:cNvSpPr/>
            <p:nvPr/>
          </p:nvSpPr>
          <p:spPr>
            <a:xfrm>
              <a:off x="2928926" y="2330893"/>
              <a:ext cx="5857916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fr-FR" sz="1400" b="1" dirty="0" smtClean="0">
                  <a:solidFill>
                    <a:prstClr val="black"/>
                  </a:solidFill>
                  <a:ea typeface="Times New Roman" pitchFamily="18" charset="0"/>
                </a:rPr>
                <a:t>sujet sain</a:t>
              </a:r>
              <a:r>
                <a:rPr lang="fr-FR" sz="1400" dirty="0" smtClean="0">
                  <a:solidFill>
                    <a:prstClr val="black"/>
                  </a:solidFill>
                  <a:ea typeface="Times New Roman" pitchFamily="18" charset="0"/>
                </a:rPr>
                <a:t>: 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 smtClean="0">
                  <a:solidFill>
                    <a:prstClr val="black"/>
                  </a:solidFill>
                  <a:ea typeface="Times New Roman" pitchFamily="18" charset="0"/>
                </a:rPr>
                <a:t>modifications modérées de la ventilation alvéolaire ; de la PaCO2  sans conséquences cliniques, </a:t>
              </a:r>
              <a:endParaRPr lang="fr-FR" sz="1400" dirty="0" smtClean="0">
                <a:solidFill>
                  <a:prstClr val="black"/>
                </a:solidFill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fr-FR" sz="1400" b="1" dirty="0" smtClean="0">
                  <a:solidFill>
                    <a:prstClr val="black"/>
                  </a:solidFill>
                  <a:ea typeface="Times New Roman" pitchFamily="18" charset="0"/>
                </a:rPr>
                <a:t>chez l’insuffisant respiratoire</a:t>
              </a:r>
              <a:r>
                <a:rPr lang="fr-FR" sz="1400" dirty="0" smtClean="0">
                  <a:solidFill>
                    <a:prstClr val="black"/>
                  </a:solidFill>
                  <a:ea typeface="Times New Roman" pitchFamily="18" charset="0"/>
                </a:rPr>
                <a:t>: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 smtClean="0">
                  <a:solidFill>
                    <a:prstClr val="black"/>
                  </a:solidFill>
                  <a:ea typeface="Times New Roman" pitchFamily="18" charset="0"/>
                </a:rPr>
                <a:t>dépression  respiratoire  + aggravation des troubles . </a:t>
              </a:r>
              <a:endParaRPr lang="fr-FR" sz="14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29" name="Picture 4" descr="poumon_003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8794" y="2786064"/>
              <a:ext cx="889006" cy="714380"/>
            </a:xfrm>
            <a:prstGeom prst="rect">
              <a:avLst/>
            </a:prstGeom>
            <a:noFill/>
          </p:spPr>
        </p:pic>
      </p:grpSp>
      <p:grpSp>
        <p:nvGrpSpPr>
          <p:cNvPr id="30" name="Groupe 33"/>
          <p:cNvGrpSpPr/>
          <p:nvPr/>
        </p:nvGrpSpPr>
        <p:grpSpPr>
          <a:xfrm>
            <a:off x="395536" y="5661248"/>
            <a:ext cx="5002991" cy="432048"/>
            <a:chOff x="-3690343" y="1687705"/>
            <a:chExt cx="6255229" cy="642942"/>
          </a:xfrm>
        </p:grpSpPr>
        <p:sp>
          <p:nvSpPr>
            <p:cNvPr id="31" name="Rectangle 3"/>
            <p:cNvSpPr>
              <a:spLocks noChangeArrowheads="1"/>
            </p:cNvSpPr>
            <p:nvPr/>
          </p:nvSpPr>
          <p:spPr bwMode="auto">
            <a:xfrm>
              <a:off x="-3150154" y="1768072"/>
              <a:ext cx="5715040" cy="392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</a:rPr>
                <a:t>très limités 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</a:rPr>
                <a:t>diminution limitée de </a:t>
              </a:r>
              <a:r>
                <a:rPr lang="fr-FR" sz="1400" dirty="0" smtClean="0">
                  <a:ea typeface="Times New Roman" pitchFamily="18" charset="0"/>
                </a:rPr>
                <a:t>PA pour  le 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</a:rPr>
                <a:t>diazépam en IV .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32" name="Picture 4" descr="coeur2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690343" y="1687705"/>
              <a:ext cx="574816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e 35"/>
          <p:cNvGrpSpPr/>
          <p:nvPr/>
        </p:nvGrpSpPr>
        <p:grpSpPr>
          <a:xfrm>
            <a:off x="4860032" y="5157194"/>
            <a:ext cx="3983896" cy="1119766"/>
            <a:chOff x="2000232" y="3875066"/>
            <a:chExt cx="6681116" cy="839824"/>
          </a:xfrm>
        </p:grpSpPr>
        <p:pic>
          <p:nvPicPr>
            <p:cNvPr id="34" name="Picture 5" descr="C:\WINDOWS\Bureau\SN végétatif\effets SNV couleur.gif"/>
            <p:cNvPicPr>
              <a:picLocks noChangeAspect="1" noChangeArrowheads="1"/>
            </p:cNvPicPr>
            <p:nvPr/>
          </p:nvPicPr>
          <p:blipFill>
            <a:blip r:embed="rId6" cstate="print"/>
            <a:srcRect l="15265" t="51533" r="74380" b="33349"/>
            <a:stretch>
              <a:fillRect/>
            </a:stretch>
          </p:blipFill>
          <p:spPr bwMode="auto">
            <a:xfrm>
              <a:off x="2000232" y="3929072"/>
              <a:ext cx="714380" cy="785818"/>
            </a:xfrm>
            <a:prstGeom prst="rect">
              <a:avLst/>
            </a:prstGeom>
            <a:noFill/>
          </p:spPr>
        </p:pic>
        <p:sp>
          <p:nvSpPr>
            <p:cNvPr id="35" name="Rectangle 34"/>
            <p:cNvSpPr/>
            <p:nvPr/>
          </p:nvSpPr>
          <p:spPr>
            <a:xfrm>
              <a:off x="2966309" y="3875066"/>
              <a:ext cx="5715039" cy="715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fr-FR" sz="1400" dirty="0" smtClean="0">
                  <a:solidFill>
                    <a:prstClr val="black"/>
                  </a:solidFill>
                  <a:ea typeface="Times New Roman" pitchFamily="18" charset="0"/>
                </a:rPr>
                <a:t>secondaires à leurs effets centraux ; </a:t>
              </a:r>
              <a:endParaRPr lang="fr-FR" sz="1400" dirty="0" smtClean="0">
                <a:solidFill>
                  <a:prstClr val="black"/>
                </a:solidFill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fr-FR" sz="1400" dirty="0" smtClean="0">
                  <a:solidFill>
                    <a:prstClr val="black"/>
                  </a:solidFill>
                  <a:ea typeface="Times New Roman" pitchFamily="18" charset="0"/>
                </a:rPr>
                <a:t>diminution des volumes des sécrétions gastriques (débit acide), </a:t>
              </a:r>
              <a:endParaRPr lang="fr-FR" sz="1400" dirty="0" smtClean="0">
                <a:solidFill>
                  <a:prstClr val="black"/>
                </a:solidFill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fr-FR" sz="1400" dirty="0" smtClean="0">
                  <a:solidFill>
                    <a:prstClr val="black"/>
                  </a:solidFill>
                  <a:ea typeface="Times New Roman" pitchFamily="18" charset="0"/>
                </a:rPr>
                <a:t>ralentissement du transit.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fr-FR" sz="1400" dirty="0" smtClean="0">
                  <a:solidFill>
                    <a:prstClr val="black"/>
                  </a:solidFill>
                  <a:ea typeface="Times New Roman" pitchFamily="18" charset="0"/>
                </a:rPr>
                <a:t>pas d’effets antispasmodique et </a:t>
              </a:r>
              <a:r>
                <a:rPr lang="fr-FR" sz="1400" dirty="0" err="1" smtClean="0">
                  <a:solidFill>
                    <a:prstClr val="black"/>
                  </a:solidFill>
                  <a:ea typeface="Times New Roman" pitchFamily="18" charset="0"/>
                </a:rPr>
                <a:t>anticholinergique</a:t>
              </a:r>
              <a:r>
                <a:rPr lang="fr-FR" sz="1400" dirty="0" smtClean="0">
                  <a:solidFill>
                    <a:prstClr val="black"/>
                  </a:solidFill>
                  <a:ea typeface="Times New Roman" pitchFamily="18" charset="0"/>
                </a:rPr>
                <a:t>  </a:t>
              </a:r>
              <a:endParaRPr lang="fr-FR" sz="1400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47814" y="3356992"/>
            <a:ext cx="34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ACTIVITES PERIPHERIQUES </a:t>
            </a:r>
            <a:endParaRPr lang="fr-FR" sz="1050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>
            <a:off x="467544" y="3356992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052736"/>
            <a:ext cx="8964488" cy="4525963"/>
          </a:xfrm>
          <a:noFill/>
          <a:ln/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1560" y="3284984"/>
            <a:ext cx="8208912" cy="2878138"/>
          </a:xfrm>
          <a:prstGeom prst="rect">
            <a:avLst/>
          </a:prstGeom>
          <a:noFill/>
          <a:ln/>
        </p:spPr>
      </p:pic>
      <p:sp>
        <p:nvSpPr>
          <p:cNvPr id="6" name="Rectangle 5"/>
          <p:cNvSpPr/>
          <p:nvPr/>
        </p:nvSpPr>
        <p:spPr>
          <a:xfrm>
            <a:off x="251520" y="1124744"/>
            <a:ext cx="828092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 smtClean="0">
                <a:latin typeface="Comic Sans MS" pitchFamily="66" charset="0"/>
              </a:rPr>
              <a:t>La prise aiguë d’alcool entraîne une potentialisation de la réponse </a:t>
            </a:r>
            <a:r>
              <a:rPr lang="fr-FR" dirty="0" err="1" smtClean="0">
                <a:latin typeface="Comic Sans MS" pitchFamily="66" charset="0"/>
              </a:rPr>
              <a:t>GABAergique</a:t>
            </a:r>
            <a:r>
              <a:rPr lang="fr-FR" dirty="0" smtClean="0">
                <a:latin typeface="Comic Sans MS" pitchFamily="66" charset="0"/>
              </a:rPr>
              <a:t>. Les effets sont dépresseurs sur le SNC. </a:t>
            </a:r>
          </a:p>
          <a:p>
            <a:pPr>
              <a:lnSpc>
                <a:spcPct val="90000"/>
              </a:lnSpc>
            </a:pPr>
            <a:endParaRPr lang="fr-FR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fr-FR" dirty="0" smtClean="0">
                <a:latin typeface="Comic Sans MS" pitchFamily="66" charset="0"/>
              </a:rPr>
              <a:t>La prise chronique d’alcool entraîne une « désensibilisation » des récepteurs </a:t>
            </a:r>
            <a:r>
              <a:rPr lang="fr-FR" dirty="0" err="1" smtClean="0">
                <a:latin typeface="Comic Sans MS" pitchFamily="66" charset="0"/>
              </a:rPr>
              <a:t>GABAergiques</a:t>
            </a:r>
            <a:r>
              <a:rPr lang="fr-FR" dirty="0" smtClean="0">
                <a:latin typeface="Comic Sans MS" pitchFamily="66" charset="0"/>
              </a:rPr>
              <a:t> . Les effets sont alors préférentiellement excitateurs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7596" y="521314"/>
            <a:ext cx="3004244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 smtClean="0"/>
          </a:p>
          <a:p>
            <a:pPr algn="ctr"/>
            <a:r>
              <a:rPr lang="fr-FR" sz="1600" b="1" dirty="0" smtClean="0"/>
              <a:t>Interactions </a:t>
            </a:r>
          </a:p>
          <a:p>
            <a:pPr algn="ctr"/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80000"/>
              </a:lnSpc>
            </a:pPr>
            <a:r>
              <a:rPr lang="fr-FR" sz="4400" b="1" dirty="0" smtClean="0">
                <a:solidFill>
                  <a:srgbClr val="660066"/>
                </a:solidFill>
              </a:rPr>
              <a:t>1) Psychiatrie</a:t>
            </a:r>
          </a:p>
          <a:p>
            <a:pPr>
              <a:lnSpc>
                <a:spcPct val="80000"/>
              </a:lnSpc>
            </a:pPr>
            <a:endParaRPr lang="fr-FR" sz="4400" dirty="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fr-FR" sz="4400" dirty="0" smtClean="0"/>
              <a:t>- </a:t>
            </a:r>
            <a:r>
              <a:rPr lang="fr-FR" sz="4400" dirty="0" err="1" smtClean="0"/>
              <a:t>trt</a:t>
            </a:r>
            <a:r>
              <a:rPr lang="fr-FR" sz="4400" dirty="0" smtClean="0"/>
              <a:t> symptomatique des manifestations anxieuses sévères et/ou invalidantes.</a:t>
            </a:r>
          </a:p>
          <a:p>
            <a:pPr>
              <a:lnSpc>
                <a:spcPct val="80000"/>
              </a:lnSpc>
            </a:pPr>
            <a:endParaRPr lang="fr-FR" sz="4400" dirty="0" smtClean="0"/>
          </a:p>
          <a:p>
            <a:pPr>
              <a:lnSpc>
                <a:spcPct val="80000"/>
              </a:lnSpc>
              <a:buNone/>
            </a:pPr>
            <a:r>
              <a:rPr lang="fr-FR" sz="4400" dirty="0" smtClean="0"/>
              <a:t>-sevrage alcoolique : convulsion, delirium tremens</a:t>
            </a:r>
          </a:p>
          <a:p>
            <a:pPr>
              <a:lnSpc>
                <a:spcPct val="80000"/>
              </a:lnSpc>
            </a:pPr>
            <a:endParaRPr lang="fr-FR" sz="4400" dirty="0" smtClean="0"/>
          </a:p>
          <a:p>
            <a:pPr>
              <a:lnSpc>
                <a:spcPct val="80000"/>
              </a:lnSpc>
              <a:buNone/>
            </a:pPr>
            <a:r>
              <a:rPr lang="en-US" sz="4400" dirty="0" smtClean="0"/>
              <a:t>- Depression ????</a:t>
            </a:r>
          </a:p>
          <a:p>
            <a:pPr>
              <a:lnSpc>
                <a:spcPct val="80000"/>
              </a:lnSpc>
            </a:pPr>
            <a:endParaRPr lang="fr-FR" sz="4400" dirty="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4400" b="1" dirty="0" smtClean="0">
                <a:solidFill>
                  <a:srgbClr val="660066"/>
                </a:solidFill>
              </a:rPr>
              <a:t>2) neurologie</a:t>
            </a:r>
          </a:p>
          <a:p>
            <a:pPr>
              <a:lnSpc>
                <a:spcPct val="80000"/>
              </a:lnSpc>
            </a:pPr>
            <a:endParaRPr lang="fr-FR" sz="4400" dirty="0" smtClean="0">
              <a:solidFill>
                <a:srgbClr val="660066"/>
              </a:solidFill>
            </a:endParaRPr>
          </a:p>
          <a:p>
            <a:pPr>
              <a:lnSpc>
                <a:spcPct val="170000"/>
              </a:lnSpc>
              <a:buNone/>
            </a:pPr>
            <a:r>
              <a:rPr lang="fr-FR" sz="4400" dirty="0" smtClean="0"/>
              <a:t>- Certaines épilepsies de l’adulte et de l’enfant (diazépam, </a:t>
            </a:r>
            <a:r>
              <a:rPr lang="fr-FR" sz="4400" dirty="0" err="1" smtClean="0"/>
              <a:t>clonazépam</a:t>
            </a:r>
            <a:r>
              <a:rPr lang="fr-FR" sz="4400" dirty="0" smtClean="0"/>
              <a:t> </a:t>
            </a:r>
            <a:r>
              <a:rPr lang="fr-FR" sz="4400" dirty="0"/>
              <a:t>,</a:t>
            </a:r>
            <a:r>
              <a:rPr lang="fr-FR" sz="4400" dirty="0" err="1" smtClean="0"/>
              <a:t>clobazam</a:t>
            </a:r>
            <a:r>
              <a:rPr lang="fr-FR" sz="4400" dirty="0" smtClean="0"/>
              <a:t>).</a:t>
            </a:r>
          </a:p>
          <a:p>
            <a:pPr>
              <a:lnSpc>
                <a:spcPct val="80000"/>
              </a:lnSpc>
            </a:pPr>
            <a:endParaRPr lang="fr-FR" sz="4400" b="1" dirty="0" smtClean="0"/>
          </a:p>
          <a:p>
            <a:pPr>
              <a:lnSpc>
                <a:spcPct val="80000"/>
              </a:lnSpc>
            </a:pPr>
            <a:r>
              <a:rPr lang="fr-FR" sz="4400" b="1" dirty="0" smtClean="0">
                <a:solidFill>
                  <a:srgbClr val="660066"/>
                </a:solidFill>
              </a:rPr>
              <a:t>3) anesthésiologie</a:t>
            </a:r>
          </a:p>
          <a:p>
            <a:pPr>
              <a:lnSpc>
                <a:spcPct val="80000"/>
              </a:lnSpc>
            </a:pPr>
            <a:endParaRPr lang="fr-FR" sz="4400" dirty="0" smtClean="0">
              <a:solidFill>
                <a:srgbClr val="660066"/>
              </a:solidFill>
            </a:endParaRPr>
          </a:p>
          <a:p>
            <a:pPr>
              <a:lnSpc>
                <a:spcPct val="170000"/>
              </a:lnSpc>
              <a:buNone/>
            </a:pPr>
            <a:r>
              <a:rPr lang="fr-FR" sz="4400" dirty="0" smtClean="0"/>
              <a:t>- Prémédication par voie orale, ou même narcose (anesthésie générale) par l'utilisation des formes </a:t>
            </a:r>
            <a:r>
              <a:rPr lang="fr-FR" sz="4400" dirty="0" err="1" smtClean="0"/>
              <a:t>i.v</a:t>
            </a:r>
            <a:r>
              <a:rPr lang="fr-FR" sz="4400" dirty="0" smtClean="0"/>
              <a:t>. : </a:t>
            </a:r>
            <a:r>
              <a:rPr lang="fr-FR" sz="4400" dirty="0" err="1" smtClean="0"/>
              <a:t>flunitrazépam</a:t>
            </a:r>
            <a:r>
              <a:rPr lang="fr-FR" sz="4400" dirty="0" smtClean="0"/>
              <a:t> (NARCOZEP) et </a:t>
            </a:r>
            <a:r>
              <a:rPr lang="fr-FR" sz="4400" dirty="0" err="1" smtClean="0"/>
              <a:t>midazolam</a:t>
            </a:r>
            <a:r>
              <a:rPr lang="fr-FR" sz="4400" dirty="0" smtClean="0"/>
              <a:t> (HYPNOVEL)</a:t>
            </a:r>
          </a:p>
          <a:p>
            <a:pPr>
              <a:lnSpc>
                <a:spcPct val="80000"/>
              </a:lnSpc>
            </a:pPr>
            <a:endParaRPr lang="fr-FR" sz="4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4400" dirty="0" smtClean="0">
                <a:solidFill>
                  <a:srgbClr val="660066"/>
                </a:solidFill>
              </a:rPr>
              <a:t>     4</a:t>
            </a:r>
            <a:r>
              <a:rPr lang="fr-FR" sz="4400" b="1" dirty="0" smtClean="0">
                <a:solidFill>
                  <a:srgbClr val="660066"/>
                </a:solidFill>
              </a:rPr>
              <a:t>. Utilisation dans les intoxication à la chloroquine</a:t>
            </a:r>
            <a:endParaRPr lang="fr-FR" sz="4400" b="1" dirty="0" smtClean="0">
              <a:solidFill>
                <a:schemeClr val="accent1"/>
              </a:solidFill>
            </a:endParaRPr>
          </a:p>
          <a:p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27596" y="521314"/>
            <a:ext cx="3004244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 </a:t>
            </a:r>
          </a:p>
          <a:p>
            <a:pPr algn="ctr"/>
            <a:r>
              <a:rPr lang="fr-FR" sz="1600" b="1" dirty="0" smtClean="0"/>
              <a:t>Indications </a:t>
            </a:r>
          </a:p>
          <a:p>
            <a:pPr algn="ctr"/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7596" y="521314"/>
            <a:ext cx="2212156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Effets indésirables  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124744"/>
            <a:ext cx="3100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66CC"/>
                </a:solidFill>
                <a:latin typeface="Comic Sans MS" pitchFamily="66" charset="0"/>
              </a:rPr>
              <a:t>1. somnolence et sédation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39552" y="1772816"/>
            <a:ext cx="799288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 smtClean="0"/>
              <a:t>La somnolence est l'effet indésirable le plus courant. </a:t>
            </a:r>
          </a:p>
          <a:p>
            <a:pPr>
              <a:lnSpc>
                <a:spcPct val="90000"/>
              </a:lnSpc>
            </a:pPr>
            <a:r>
              <a:rPr lang="fr-FR" sz="3200" dirty="0" smtClean="0"/>
              <a:t>Elle s'estompe généralement en quelques semaines, ou après diminution de la posologie. </a:t>
            </a:r>
          </a:p>
          <a:p>
            <a:pPr>
              <a:lnSpc>
                <a:spcPct val="90000"/>
              </a:lnSpc>
            </a:pPr>
            <a:endParaRPr lang="fr-FR" sz="3200" dirty="0" smtClean="0"/>
          </a:p>
          <a:p>
            <a:pPr>
              <a:lnSpc>
                <a:spcPct val="90000"/>
              </a:lnSpc>
            </a:pPr>
            <a:r>
              <a:rPr lang="fr-FR" sz="3200" dirty="0" smtClean="0"/>
              <a:t>L'effet sédatif peut être responsable d' une asthénie.</a:t>
            </a:r>
            <a:endParaRPr lang="fr-FR" sz="3200" dirty="0"/>
          </a:p>
        </p:txBody>
      </p:sp>
      <p:sp>
        <p:nvSpPr>
          <p:cNvPr id="12" name="Rectangle 11"/>
          <p:cNvSpPr/>
          <p:nvPr/>
        </p:nvSpPr>
        <p:spPr>
          <a:xfrm>
            <a:off x="467544" y="501317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66CC"/>
                </a:solidFill>
                <a:latin typeface="Comic Sans MS" pitchFamily="66" charset="0"/>
              </a:rPr>
              <a:t>2. Les troubles mnésiques</a:t>
            </a:r>
            <a:r>
              <a:rPr lang="fr-FR" dirty="0" smtClean="0">
                <a:solidFill>
                  <a:srgbClr val="FF66CC"/>
                </a:solidFill>
                <a:latin typeface="Comic Sans MS" pitchFamily="66" charset="0"/>
              </a:rPr>
              <a:t> </a:t>
            </a:r>
            <a:r>
              <a:rPr lang="fr-FR" b="1" dirty="0" smtClean="0">
                <a:solidFill>
                  <a:srgbClr val="FF66CC"/>
                </a:solidFill>
                <a:latin typeface="Comic Sans MS" pitchFamily="66" charset="0"/>
              </a:rPr>
              <a:t>(amnésie antérograde)</a:t>
            </a:r>
          </a:p>
          <a:p>
            <a:endParaRPr lang="fr-FR" b="1" dirty="0" smtClean="0">
              <a:solidFill>
                <a:srgbClr val="FF66CC"/>
              </a:solidFill>
              <a:latin typeface="Comic Sans MS" pitchFamily="66" charset="0"/>
            </a:endParaRPr>
          </a:p>
          <a:p>
            <a:r>
              <a:rPr lang="en-US" dirty="0" smtClean="0"/>
              <a:t>½ vie </a:t>
            </a:r>
            <a:r>
              <a:rPr lang="en-US" dirty="0" err="1" smtClean="0"/>
              <a:t>courte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Traumatisme</a:t>
            </a:r>
            <a:r>
              <a:rPr lang="en-US" dirty="0" smtClean="0"/>
              <a:t> 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7596" y="521314"/>
            <a:ext cx="2212156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Effets indésirables  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196752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FF66CC"/>
                </a:solidFill>
                <a:latin typeface="Comic Sans MS" pitchFamily="66" charset="0"/>
              </a:rPr>
              <a:t>3</a:t>
            </a:r>
            <a:r>
              <a:rPr lang="fr-FR" sz="3200" b="1" dirty="0" smtClean="0">
                <a:solidFill>
                  <a:srgbClr val="FF66CC"/>
                </a:solidFill>
                <a:latin typeface="Comic Sans MS" pitchFamily="66" charset="0"/>
              </a:rPr>
              <a:t>.Tolérance</a:t>
            </a:r>
            <a:endParaRPr lang="fr-FR" sz="3200" dirty="0" smtClean="0"/>
          </a:p>
          <a:p>
            <a:endParaRPr lang="fr-FR" sz="3200" b="1" dirty="0" smtClean="0">
              <a:solidFill>
                <a:srgbClr val="FF66CC"/>
              </a:solidFill>
              <a:latin typeface="Comic Sans MS" pitchFamily="66" charset="0"/>
            </a:endParaRPr>
          </a:p>
          <a:p>
            <a:r>
              <a:rPr lang="fr-FR" sz="3200" b="1" dirty="0">
                <a:solidFill>
                  <a:srgbClr val="FF66CC"/>
                </a:solidFill>
                <a:latin typeface="Comic Sans MS" pitchFamily="66" charset="0"/>
              </a:rPr>
              <a:t>4</a:t>
            </a:r>
            <a:r>
              <a:rPr lang="fr-FR" sz="3200" b="1" dirty="0" smtClean="0">
                <a:solidFill>
                  <a:srgbClr val="FF66CC"/>
                </a:solidFill>
                <a:latin typeface="Comic Sans MS" pitchFamily="66" charset="0"/>
              </a:rPr>
              <a:t>. Dépendance </a:t>
            </a:r>
          </a:p>
          <a:p>
            <a:endParaRPr lang="fr-FR" sz="3200" b="1" dirty="0" smtClean="0">
              <a:solidFill>
                <a:srgbClr val="FF66CC"/>
              </a:solidFill>
              <a:latin typeface="Comic Sans MS" pitchFamily="66" charset="0"/>
            </a:endParaRPr>
          </a:p>
          <a:p>
            <a:r>
              <a:rPr lang="en-US" sz="3200" b="1" dirty="0">
                <a:solidFill>
                  <a:srgbClr val="FF66CC"/>
                </a:solidFill>
                <a:latin typeface="Comic Sans MS" pitchFamily="66" charset="0"/>
              </a:rPr>
              <a:t>5</a:t>
            </a:r>
            <a:r>
              <a:rPr lang="en-US" sz="3200" b="1" dirty="0" smtClean="0">
                <a:solidFill>
                  <a:srgbClr val="FF66CC"/>
                </a:solidFill>
                <a:latin typeface="Comic Sans MS" pitchFamily="66" charset="0"/>
              </a:rPr>
              <a:t>. Addiction </a:t>
            </a:r>
            <a:endParaRPr lang="fr-FR" sz="3200" b="1" dirty="0" smtClean="0">
              <a:solidFill>
                <a:srgbClr val="FF66CC"/>
              </a:solidFill>
              <a:latin typeface="Comic Sans MS" pitchFamily="66" charset="0"/>
            </a:endParaRPr>
          </a:p>
          <a:p>
            <a:endParaRPr lang="fr-FR" sz="3200" b="1" dirty="0" smtClean="0">
              <a:solidFill>
                <a:srgbClr val="FF66CC"/>
              </a:solidFill>
              <a:latin typeface="Comic Sans MS" pitchFamily="66" charset="0"/>
            </a:endParaRPr>
          </a:p>
          <a:p>
            <a:r>
              <a:rPr lang="fr-FR" sz="3200" b="1" dirty="0">
                <a:solidFill>
                  <a:srgbClr val="FF66CC"/>
                </a:solidFill>
                <a:latin typeface="Comic Sans MS" pitchFamily="66" charset="0"/>
              </a:rPr>
              <a:t>6</a:t>
            </a:r>
            <a:r>
              <a:rPr lang="fr-FR" sz="3200" b="1" dirty="0" smtClean="0">
                <a:solidFill>
                  <a:srgbClr val="FF66CC"/>
                </a:solidFill>
                <a:latin typeface="Comic Sans MS" pitchFamily="66" charset="0"/>
              </a:rPr>
              <a:t>.Syndrome de sevrage</a:t>
            </a:r>
          </a:p>
          <a:p>
            <a:endParaRPr lang="en-US" sz="3200" b="1" dirty="0" smtClean="0">
              <a:solidFill>
                <a:srgbClr val="FF66CC"/>
              </a:solidFill>
              <a:latin typeface="Comic Sans MS" pitchFamily="66" charset="0"/>
            </a:endParaRPr>
          </a:p>
          <a:p>
            <a:r>
              <a:rPr lang="en-US" sz="3200" b="1" dirty="0">
                <a:solidFill>
                  <a:srgbClr val="FF66CC"/>
                </a:solidFill>
                <a:latin typeface="Comic Sans MS" pitchFamily="66" charset="0"/>
              </a:rPr>
              <a:t>7</a:t>
            </a:r>
            <a:r>
              <a:rPr lang="en-US" sz="3200" b="1" dirty="0" smtClean="0">
                <a:solidFill>
                  <a:srgbClr val="FF66CC"/>
                </a:solidFill>
                <a:latin typeface="Comic Sans MS" pitchFamily="66" charset="0"/>
              </a:rPr>
              <a:t>. Le phenomene de rebond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7596" y="521314"/>
            <a:ext cx="2212156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Effets indésirables  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196752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66CC"/>
                </a:solidFill>
                <a:latin typeface="Comic Sans MS" pitchFamily="66" charset="0"/>
              </a:rPr>
              <a:t>2.Tolérance</a:t>
            </a:r>
            <a:endParaRPr lang="fr-FR" sz="3200" dirty="0" smtClean="0"/>
          </a:p>
          <a:p>
            <a:endParaRPr lang="fr-FR" sz="3200" b="1" dirty="0" smtClean="0">
              <a:solidFill>
                <a:srgbClr val="FF66CC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2276872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une plus forte dose est nécessaire pour obtenir à nouveau cet effet original. </a:t>
            </a:r>
          </a:p>
          <a:p>
            <a:endParaRPr lang="en-US" sz="2400" dirty="0"/>
          </a:p>
          <a:p>
            <a:r>
              <a:rPr lang="en-US" sz="2400" dirty="0" err="1" smtClean="0"/>
              <a:t>Hyp</a:t>
            </a:r>
            <a:r>
              <a:rPr lang="en-US" sz="2400" dirty="0" smtClean="0"/>
              <a:t>&gt; </a:t>
            </a:r>
            <a:r>
              <a:rPr lang="en-US" sz="2400" dirty="0" err="1" smtClean="0"/>
              <a:t>conv</a:t>
            </a:r>
            <a:r>
              <a:rPr lang="en-US" sz="2400" dirty="0" smtClean="0"/>
              <a:t>&gt; </a:t>
            </a:r>
            <a:r>
              <a:rPr lang="en-US" sz="2400" dirty="0" err="1" smtClean="0"/>
              <a:t>anx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7596" y="521314"/>
            <a:ext cx="2212156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Effets indésirables  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052736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66CC"/>
                </a:solidFill>
                <a:latin typeface="Comic Sans MS" pitchFamily="66" charset="0"/>
              </a:rPr>
              <a:t>3. Dépendance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1700808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La prise de doses fortes ou de doses usuelles de façon prolongée peut induire des états de dépendance psychique, voire physique, exposant à un syndrome de sevrage. </a:t>
            </a:r>
          </a:p>
          <a:p>
            <a:endParaRPr lang="fr-FR" sz="2800" dirty="0" smtClean="0"/>
          </a:p>
          <a:p>
            <a:r>
              <a:rPr lang="fr-FR" sz="2800" b="1" dirty="0" smtClean="0"/>
              <a:t>Facteurs de risque : </a:t>
            </a:r>
          </a:p>
          <a:p>
            <a:pPr lvl="1">
              <a:buFontTx/>
              <a:buChar char="-"/>
            </a:pPr>
            <a:r>
              <a:rPr lang="fr-FR" sz="2400" dirty="0" smtClean="0"/>
              <a:t>produits d'action rapide et de 1/2 vie courte (hypnotiques) </a:t>
            </a:r>
          </a:p>
          <a:p>
            <a:pPr lvl="1">
              <a:buFontTx/>
              <a:buNone/>
            </a:pPr>
            <a:r>
              <a:rPr lang="fr-FR" sz="2400" dirty="0" smtClean="0"/>
              <a:t>- doses élevées et longue durée de consommation </a:t>
            </a:r>
          </a:p>
          <a:p>
            <a:pPr lvl="1">
              <a:buFontTx/>
              <a:buNone/>
            </a:pPr>
            <a:r>
              <a:rPr lang="fr-FR" sz="2400" dirty="0" smtClean="0"/>
              <a:t>- âge avancé </a:t>
            </a:r>
          </a:p>
          <a:p>
            <a:pPr lvl="1">
              <a:buFontTx/>
              <a:buNone/>
            </a:pPr>
            <a:r>
              <a:rPr lang="fr-FR" sz="2400" dirty="0" smtClean="0"/>
              <a:t>- conduite </a:t>
            </a:r>
            <a:r>
              <a:rPr lang="fr-FR" sz="2400" dirty="0" err="1" smtClean="0"/>
              <a:t>addictive</a:t>
            </a:r>
            <a:r>
              <a:rPr lang="fr-FR" sz="2400" dirty="0" smtClean="0"/>
              <a:t> (alcool, tabac…), troubles de la personnalité (type obsessionnel), névrose d'angoisse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95736" y="4509120"/>
            <a:ext cx="4428000" cy="3571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b="1" i="1" dirty="0" smtClean="0">
                <a:solidFill>
                  <a:schemeClr val="bg1"/>
                </a:solidFill>
              </a:rPr>
              <a:t>Les benzodiazépines </a:t>
            </a:r>
            <a:endParaRPr lang="fr-FR" b="1" i="1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195736" y="5373216"/>
            <a:ext cx="4428000" cy="3214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b="1" i="1" dirty="0" smtClean="0">
                <a:solidFill>
                  <a:schemeClr val="bg1"/>
                </a:solidFill>
              </a:rPr>
              <a:t>Les </a:t>
            </a:r>
            <a:r>
              <a:rPr lang="fr-FR" b="1" i="1" dirty="0" err="1" smtClean="0">
                <a:solidFill>
                  <a:schemeClr val="bg1"/>
                </a:solidFill>
              </a:rPr>
              <a:t>carbamtes</a:t>
            </a:r>
            <a:endParaRPr lang="fr-FR" b="1" i="1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195736" y="5877272"/>
            <a:ext cx="4428000" cy="3214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i="1" dirty="0" smtClean="0"/>
              <a:t>Les antihistaminiques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195736" y="4941168"/>
            <a:ext cx="4428000" cy="3214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i="1" dirty="0" smtClean="0"/>
              <a:t>BZD </a:t>
            </a:r>
            <a:r>
              <a:rPr lang="fr-FR" b="1" i="1" dirty="0" err="1" smtClean="0"/>
              <a:t>like</a:t>
            </a:r>
            <a:r>
              <a:rPr lang="fr-FR" b="1" i="1" dirty="0" smtClean="0"/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2708920"/>
            <a:ext cx="8136904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en-US" sz="2000" b="1" i="1" dirty="0" smtClean="0">
                <a:solidFill>
                  <a:schemeClr val="tx1"/>
                </a:solidFill>
              </a:rPr>
              <a:t>Les anxiolytiques </a:t>
            </a:r>
            <a:r>
              <a:rPr lang="en-US" sz="2000" b="1" i="1" dirty="0" err="1" smtClean="0">
                <a:solidFill>
                  <a:schemeClr val="tx1"/>
                </a:solidFill>
              </a:rPr>
              <a:t>ou</a:t>
            </a:r>
            <a:r>
              <a:rPr lang="en-US" sz="2000" b="1" i="1" dirty="0" smtClean="0">
                <a:solidFill>
                  <a:schemeClr val="tx1"/>
                </a:solidFill>
              </a:rPr>
              <a:t> tranquilisants mineurs: </a:t>
            </a:r>
            <a:endParaRPr lang="fr-FR" sz="2000" b="1" i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fr-FR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fr-FR" dirty="0" smtClean="0">
                <a:solidFill>
                  <a:schemeClr val="tx1"/>
                </a:solidFill>
              </a:rPr>
              <a:t>médicaments psychotropes psycholeptiques qui réduisent l'anxiété pathologique dans ses manifestations psychiques et somatiques (ils diminuent l’activité mentale). </a:t>
            </a:r>
          </a:p>
          <a:p>
            <a:pPr>
              <a:lnSpc>
                <a:spcPct val="90000"/>
              </a:lnSpc>
            </a:pPr>
            <a:endParaRPr lang="fr-FR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51520" y="404664"/>
            <a:ext cx="7488832" cy="194421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i="1" dirty="0" smtClean="0">
                <a:solidFill>
                  <a:schemeClr val="tx1"/>
                </a:solidFill>
              </a:rPr>
              <a:t>L’anxiete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état émotionnel désagréable se manifestant par plusieurs symptômes psychologiques (ex: nervosité, indécision, peur diffuse, sentiment de problèmes imminents) et physiques (ex: tremblements, nausée, palpitations cardiaques, essoufflements, tension musculaire).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1" name="Picture 4" descr="http://t1.gstatic.com/images?q=tbn:GmjpMBG-3CU_wM:http://www.sceptiques.qc.ca/forum/images/denis/img/angoisse1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47664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7596" y="521314"/>
            <a:ext cx="2212156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Effets indésirables  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052736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66CC"/>
                </a:solidFill>
                <a:latin typeface="Comic Sans MS" pitchFamily="66" charset="0"/>
              </a:rPr>
              <a:t>3. Dépendance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1772816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Facteurs prédictifs de dépendance aux BZD</a:t>
            </a:r>
          </a:p>
          <a:p>
            <a:endParaRPr lang="fr-FR" sz="3200" dirty="0" smtClean="0"/>
          </a:p>
          <a:p>
            <a:r>
              <a:rPr lang="fr-FR" sz="3200" dirty="0" smtClean="0"/>
              <a:t> </a:t>
            </a:r>
            <a:r>
              <a:rPr lang="nl-NL" sz="3200" dirty="0" err="1" smtClean="0"/>
              <a:t>Poso</a:t>
            </a:r>
            <a:r>
              <a:rPr lang="nl-NL" sz="3200" dirty="0" smtClean="0"/>
              <a:t> &gt; 15 mg/j de </a:t>
            </a:r>
            <a:r>
              <a:rPr lang="nl-NL" sz="3200" dirty="0" err="1" smtClean="0"/>
              <a:t>DiaZ</a:t>
            </a:r>
            <a:r>
              <a:rPr lang="nl-NL" sz="3200" dirty="0" smtClean="0"/>
              <a:t>………..2</a:t>
            </a:r>
            <a:endParaRPr lang="fr-FR" sz="3200" dirty="0" smtClean="0"/>
          </a:p>
          <a:p>
            <a:r>
              <a:rPr lang="fr-FR" sz="3200" dirty="0" smtClean="0"/>
              <a:t>Tt &gt; 3 mois……………………….2</a:t>
            </a:r>
          </a:p>
          <a:p>
            <a:r>
              <a:rPr lang="fr-FR" sz="3200" dirty="0" smtClean="0"/>
              <a:t>ATCD de dépendance  …………2</a:t>
            </a:r>
          </a:p>
          <a:p>
            <a:r>
              <a:rPr lang="fr-FR" sz="3200" dirty="0" smtClean="0"/>
              <a:t>Demi-vie de la molécule courte.. 1</a:t>
            </a:r>
          </a:p>
          <a:p>
            <a:r>
              <a:rPr lang="fr-FR" sz="3200" dirty="0" smtClean="0"/>
              <a:t>Escalade des doses……………..2</a:t>
            </a:r>
          </a:p>
          <a:p>
            <a:endParaRPr lang="en-US" sz="3200" dirty="0"/>
          </a:p>
          <a:p>
            <a:endParaRPr lang="fr-FR" sz="3200" dirty="0" smtClean="0"/>
          </a:p>
          <a:p>
            <a:r>
              <a:rPr lang="fr-FR" sz="3200" dirty="0" smtClean="0"/>
              <a:t>&lt;3 risque faible		 &gt;4risque fort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7596" y="521314"/>
            <a:ext cx="2212156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Effets indésirables  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052736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FF66CC"/>
                </a:solidFill>
                <a:latin typeface="Comic Sans MS" pitchFamily="66" charset="0"/>
              </a:rPr>
              <a:t>4</a:t>
            </a:r>
            <a:r>
              <a:rPr lang="fr-FR" sz="3200" b="1" dirty="0" smtClean="0">
                <a:solidFill>
                  <a:srgbClr val="FF66CC"/>
                </a:solidFill>
                <a:latin typeface="Comic Sans MS" pitchFamily="66" charset="0"/>
              </a:rPr>
              <a:t>. Addiction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1772816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DRUG SEEKING BEHAVIOR 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33670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7200" i="1" dirty="0" err="1" smtClean="0"/>
              <a:t>Cas</a:t>
            </a:r>
            <a:r>
              <a:rPr lang="en-US" sz="7200" i="1" dirty="0" smtClean="0"/>
              <a:t> : 1 </a:t>
            </a:r>
          </a:p>
          <a:p>
            <a:pPr>
              <a:buNone/>
            </a:pPr>
            <a:endParaRPr lang="en-US" sz="7200" i="1" dirty="0" smtClean="0"/>
          </a:p>
          <a:p>
            <a:pPr>
              <a:buNone/>
            </a:pPr>
            <a:r>
              <a:rPr lang="en-US" sz="11200" i="1" dirty="0" err="1" smtClean="0"/>
              <a:t>Une</a:t>
            </a:r>
            <a:r>
              <a:rPr lang="en-US" sz="11200" i="1" dirty="0" smtClean="0"/>
              <a:t> femme agee de 33 </a:t>
            </a:r>
            <a:r>
              <a:rPr lang="en-US" sz="11200" i="1" dirty="0" err="1" smtClean="0"/>
              <a:t>ans</a:t>
            </a:r>
            <a:r>
              <a:rPr lang="en-US" sz="11200" i="1" dirty="0" smtClean="0"/>
              <a:t>, </a:t>
            </a:r>
            <a:r>
              <a:rPr lang="en-US" sz="11200" i="1" dirty="0" err="1" smtClean="0"/>
              <a:t>sous</a:t>
            </a:r>
            <a:r>
              <a:rPr lang="en-US" sz="11200" i="1" dirty="0" smtClean="0"/>
              <a:t>  </a:t>
            </a:r>
            <a:r>
              <a:rPr lang="en-US" sz="11200" i="1" dirty="0" err="1"/>
              <a:t>a</a:t>
            </a:r>
            <a:r>
              <a:rPr lang="en-US" sz="11200" i="1" dirty="0" err="1" smtClean="0"/>
              <a:t>lprazolam</a:t>
            </a:r>
            <a:r>
              <a:rPr lang="en-US" sz="11200" i="1" dirty="0" smtClean="0"/>
              <a:t> </a:t>
            </a:r>
            <a:r>
              <a:rPr lang="en-US" sz="11200" i="1" dirty="0" err="1" smtClean="0"/>
              <a:t>depuis</a:t>
            </a:r>
            <a:r>
              <a:rPr lang="en-US" sz="11200" i="1" dirty="0" smtClean="0"/>
              <a:t> </a:t>
            </a:r>
          </a:p>
          <a:p>
            <a:pPr>
              <a:buNone/>
            </a:pPr>
            <a:r>
              <a:rPr lang="en-US" sz="11200" i="1" dirty="0" smtClean="0"/>
              <a:t>3 </a:t>
            </a:r>
            <a:r>
              <a:rPr lang="en-US" sz="11200" i="1" dirty="0" err="1" smtClean="0"/>
              <a:t>ans</a:t>
            </a:r>
            <a:r>
              <a:rPr lang="en-US" sz="11200" i="1" dirty="0" smtClean="0"/>
              <a:t> pour des troubles de </a:t>
            </a:r>
            <a:r>
              <a:rPr lang="en-US" sz="11200" i="1" dirty="0" err="1" smtClean="0"/>
              <a:t>l’anxiete</a:t>
            </a:r>
            <a:r>
              <a:rPr lang="en-US" sz="11200" i="1" dirty="0" smtClean="0"/>
              <a:t>, </a:t>
            </a:r>
            <a:r>
              <a:rPr lang="en-US" sz="11200" i="1" dirty="0" err="1" smtClean="0"/>
              <a:t>elle</a:t>
            </a:r>
            <a:r>
              <a:rPr lang="en-US" sz="11200" i="1" dirty="0" smtClean="0"/>
              <a:t> </a:t>
            </a:r>
            <a:r>
              <a:rPr lang="en-US" sz="11200" i="1" dirty="0" err="1" smtClean="0"/>
              <a:t>souffre</a:t>
            </a:r>
            <a:r>
              <a:rPr lang="en-US" sz="11200" i="1" dirty="0"/>
              <a:t> </a:t>
            </a:r>
            <a:endParaRPr lang="en-US" sz="11200" i="1" dirty="0" smtClean="0"/>
          </a:p>
          <a:p>
            <a:pPr>
              <a:buNone/>
            </a:pPr>
            <a:r>
              <a:rPr lang="en-US" sz="11200" i="1" dirty="0" err="1" smtClean="0"/>
              <a:t>d’aggravation</a:t>
            </a:r>
            <a:r>
              <a:rPr lang="en-US" sz="11200" i="1" dirty="0" smtClean="0"/>
              <a:t> de  </a:t>
            </a:r>
            <a:r>
              <a:rPr lang="en-US" sz="11200" i="1" dirty="0" err="1" smtClean="0"/>
              <a:t>l’anxiete</a:t>
            </a:r>
            <a:r>
              <a:rPr lang="en-US" sz="11200" i="1" dirty="0" smtClean="0"/>
              <a:t> qui a </a:t>
            </a:r>
            <a:r>
              <a:rPr lang="en-US" sz="11200" i="1" dirty="0" err="1" smtClean="0"/>
              <a:t>necessite</a:t>
            </a:r>
            <a:r>
              <a:rPr lang="en-US" sz="11200" i="1" dirty="0" smtClean="0"/>
              <a:t>  </a:t>
            </a:r>
            <a:r>
              <a:rPr lang="en-US" sz="11200" i="1" dirty="0" err="1" smtClean="0"/>
              <a:t>l’augmentation</a:t>
            </a:r>
            <a:r>
              <a:rPr lang="en-US" sz="11200" i="1" dirty="0" smtClean="0"/>
              <a:t> </a:t>
            </a:r>
          </a:p>
          <a:p>
            <a:pPr>
              <a:buNone/>
            </a:pPr>
            <a:r>
              <a:rPr lang="en-US" sz="11200" i="1" dirty="0" smtClean="0"/>
              <a:t>de la dose a 8 mg/  jour.</a:t>
            </a:r>
          </a:p>
          <a:p>
            <a:pPr>
              <a:buNone/>
            </a:pPr>
            <a:endParaRPr lang="en-US" sz="11200" i="1" dirty="0" smtClean="0"/>
          </a:p>
          <a:p>
            <a:pPr>
              <a:buNone/>
            </a:pPr>
            <a:r>
              <a:rPr lang="en-US" sz="11200" i="1" dirty="0" smtClean="0"/>
              <a:t>Elle </a:t>
            </a:r>
            <a:r>
              <a:rPr lang="en-US" sz="11200" i="1" dirty="0" err="1" smtClean="0"/>
              <a:t>obtenait</a:t>
            </a:r>
            <a:r>
              <a:rPr lang="en-US" sz="11200" i="1" dirty="0" smtClean="0"/>
              <a:t> </a:t>
            </a:r>
            <a:r>
              <a:rPr lang="en-US" sz="11200" i="1" dirty="0" err="1" smtClean="0"/>
              <a:t>l’alprazolam</a:t>
            </a:r>
            <a:r>
              <a:rPr lang="en-US" sz="11200" i="1" dirty="0" smtClean="0"/>
              <a:t> par des </a:t>
            </a:r>
            <a:r>
              <a:rPr lang="en-US" sz="11200" i="1" dirty="0" err="1" smtClean="0"/>
              <a:t>medecins</a:t>
            </a:r>
            <a:r>
              <a:rPr lang="en-US" sz="11200" i="1" dirty="0" smtClean="0"/>
              <a:t> </a:t>
            </a:r>
            <a:r>
              <a:rPr lang="en-US" sz="11200" i="1" dirty="0" err="1" smtClean="0"/>
              <a:t>differents</a:t>
            </a:r>
            <a:r>
              <a:rPr lang="en-US" sz="11200" i="1" dirty="0" smtClean="0"/>
              <a:t> </a:t>
            </a:r>
            <a:r>
              <a:rPr lang="en-US" sz="11200" i="1" dirty="0" err="1" smtClean="0"/>
              <a:t>afin</a:t>
            </a:r>
            <a:r>
              <a:rPr lang="en-US" sz="11200" i="1" dirty="0" smtClean="0"/>
              <a:t> </a:t>
            </a:r>
          </a:p>
          <a:p>
            <a:pPr>
              <a:buNone/>
            </a:pPr>
            <a:r>
              <a:rPr lang="en-US" sz="11200" i="1" dirty="0" smtClean="0"/>
              <a:t>de ne pas </a:t>
            </a:r>
            <a:r>
              <a:rPr lang="en-US" sz="11200" i="1" dirty="0" err="1" smtClean="0"/>
              <a:t>etre</a:t>
            </a:r>
            <a:r>
              <a:rPr lang="en-US" sz="11200" i="1" dirty="0" smtClean="0"/>
              <a:t> a court de medication.</a:t>
            </a:r>
          </a:p>
          <a:p>
            <a:pPr>
              <a:buNone/>
            </a:pPr>
            <a:r>
              <a:rPr lang="en-US" sz="11200" i="1" dirty="0" smtClean="0"/>
              <a:t>Son </a:t>
            </a:r>
            <a:r>
              <a:rPr lang="en-US" sz="11200" i="1" dirty="0" err="1" smtClean="0"/>
              <a:t>anxiete</a:t>
            </a:r>
            <a:r>
              <a:rPr lang="en-US" sz="11200" i="1" dirty="0" smtClean="0"/>
              <a:t> ne </a:t>
            </a:r>
            <a:r>
              <a:rPr lang="en-US" sz="11200" i="1" dirty="0" err="1" smtClean="0"/>
              <a:t>s’est</a:t>
            </a:r>
            <a:r>
              <a:rPr lang="en-US" sz="11200" i="1" dirty="0" smtClean="0"/>
              <a:t> pas </a:t>
            </a:r>
            <a:r>
              <a:rPr lang="en-US" sz="11200" i="1" dirty="0" err="1" smtClean="0"/>
              <a:t>amelioree</a:t>
            </a:r>
            <a:r>
              <a:rPr lang="en-US" sz="11200" i="1" dirty="0" smtClean="0"/>
              <a:t>, son entourage </a:t>
            </a:r>
            <a:r>
              <a:rPr lang="en-US" sz="11200" i="1" dirty="0" err="1" smtClean="0"/>
              <a:t>etant</a:t>
            </a:r>
            <a:r>
              <a:rPr lang="en-US" sz="11200" i="1" dirty="0" smtClean="0"/>
              <a:t> </a:t>
            </a:r>
          </a:p>
          <a:p>
            <a:pPr>
              <a:buNone/>
            </a:pPr>
            <a:r>
              <a:rPr lang="en-US" sz="11200" i="1" dirty="0" err="1" smtClean="0"/>
              <a:t>tres</a:t>
            </a:r>
            <a:r>
              <a:rPr lang="en-US" sz="11200" i="1" dirty="0" smtClean="0"/>
              <a:t>  </a:t>
            </a:r>
            <a:r>
              <a:rPr lang="en-US" sz="11200" i="1" dirty="0" err="1" smtClean="0"/>
              <a:t>inquiet</a:t>
            </a:r>
            <a:r>
              <a:rPr lang="en-US" sz="11200" i="1" dirty="0" smtClean="0"/>
              <a:t>, </a:t>
            </a:r>
            <a:r>
              <a:rPr lang="en-US" sz="11200" i="1" dirty="0" err="1" smtClean="0"/>
              <a:t>elle</a:t>
            </a:r>
            <a:r>
              <a:rPr lang="en-US" sz="11200" i="1" dirty="0" smtClean="0"/>
              <a:t> a </a:t>
            </a:r>
            <a:r>
              <a:rPr lang="en-US" sz="11200" i="1" dirty="0" err="1" smtClean="0"/>
              <a:t>consulte</a:t>
            </a:r>
            <a:r>
              <a:rPr lang="en-US" sz="11200" i="1" dirty="0" smtClean="0"/>
              <a:t> un </a:t>
            </a:r>
            <a:r>
              <a:rPr lang="en-US" sz="11200" i="1" dirty="0" err="1" smtClean="0"/>
              <a:t>medecin</a:t>
            </a:r>
            <a:r>
              <a:rPr lang="en-US" sz="11200" i="1" dirty="0" smtClean="0"/>
              <a:t> pour </a:t>
            </a:r>
            <a:r>
              <a:rPr lang="en-US" sz="11200" i="1" dirty="0" err="1" smtClean="0"/>
              <a:t>diminuer</a:t>
            </a:r>
            <a:r>
              <a:rPr lang="en-US" sz="11200" i="1" dirty="0" smtClean="0"/>
              <a:t> les</a:t>
            </a:r>
          </a:p>
          <a:p>
            <a:pPr>
              <a:buNone/>
            </a:pPr>
            <a:r>
              <a:rPr lang="en-US" sz="11200" i="1" dirty="0" smtClean="0"/>
              <a:t>doses  </a:t>
            </a:r>
            <a:r>
              <a:rPr lang="en-US" sz="11200" i="1" dirty="0" err="1" smtClean="0"/>
              <a:t>mais</a:t>
            </a:r>
            <a:r>
              <a:rPr lang="en-US" sz="11200" i="1" dirty="0" smtClean="0"/>
              <a:t> </a:t>
            </a:r>
            <a:r>
              <a:rPr lang="en-US" sz="11200" i="1" dirty="0" err="1" smtClean="0"/>
              <a:t>elle</a:t>
            </a:r>
            <a:r>
              <a:rPr lang="en-US" sz="11200" i="1" dirty="0" smtClean="0"/>
              <a:t> ne </a:t>
            </a:r>
            <a:r>
              <a:rPr lang="en-US" sz="11200" i="1" dirty="0" err="1" smtClean="0"/>
              <a:t>pouvais</a:t>
            </a:r>
            <a:r>
              <a:rPr lang="en-US" sz="11200" i="1" dirty="0" smtClean="0"/>
              <a:t> decider de </a:t>
            </a:r>
            <a:r>
              <a:rPr lang="en-US" sz="11200" i="1" dirty="0" err="1" smtClean="0"/>
              <a:t>suivre</a:t>
            </a:r>
            <a:r>
              <a:rPr lang="en-US" sz="11200" i="1" dirty="0" smtClean="0"/>
              <a:t> le plan de </a:t>
            </a:r>
          </a:p>
          <a:p>
            <a:pPr>
              <a:buNone/>
            </a:pPr>
            <a:r>
              <a:rPr lang="en-US" sz="11200" i="1" dirty="0" err="1" smtClean="0"/>
              <a:t>l’arret</a:t>
            </a:r>
            <a:r>
              <a:rPr lang="en-US" sz="11200" i="1" dirty="0" smtClean="0"/>
              <a:t>.</a:t>
            </a:r>
          </a:p>
          <a:p>
            <a:pPr>
              <a:buNone/>
            </a:pPr>
            <a:endParaRPr lang="en-US" sz="11200" i="1" dirty="0" smtClean="0"/>
          </a:p>
          <a:p>
            <a:pPr>
              <a:buNone/>
            </a:pPr>
            <a:r>
              <a:rPr lang="en-US" sz="11200" i="1" dirty="0" smtClean="0"/>
              <a:t>N.B: </a:t>
            </a:r>
            <a:r>
              <a:rPr lang="en-US" sz="11200" i="1" dirty="0" err="1" smtClean="0"/>
              <a:t>une</a:t>
            </a:r>
            <a:r>
              <a:rPr lang="en-US" sz="11200" i="1" dirty="0" smtClean="0"/>
              <a:t> tentative </a:t>
            </a:r>
            <a:r>
              <a:rPr lang="en-US" sz="11200" i="1" dirty="0" err="1" smtClean="0"/>
              <a:t>d’arret</a:t>
            </a:r>
            <a:r>
              <a:rPr lang="en-US" sz="11200" i="1" dirty="0" smtClean="0"/>
              <a:t> de 6 </a:t>
            </a:r>
            <a:r>
              <a:rPr lang="en-US" sz="11200" i="1" dirty="0" err="1" smtClean="0"/>
              <a:t>mois</a:t>
            </a:r>
            <a:r>
              <a:rPr lang="en-US" sz="11200" i="1" dirty="0" smtClean="0"/>
              <a:t> a </a:t>
            </a:r>
            <a:r>
              <a:rPr lang="en-US" sz="11200" i="1" dirty="0" err="1" smtClean="0"/>
              <a:t>ete</a:t>
            </a:r>
            <a:r>
              <a:rPr lang="en-US" sz="11200" i="1" dirty="0" smtClean="0"/>
              <a:t> </a:t>
            </a:r>
            <a:r>
              <a:rPr lang="en-US" sz="11200" i="1" dirty="0" err="1" smtClean="0"/>
              <a:t>observee</a:t>
            </a:r>
            <a:r>
              <a:rPr lang="en-US" sz="11200" i="1" dirty="0" smtClean="0"/>
              <a:t> </a:t>
            </a:r>
            <a:r>
              <a:rPr lang="en-US" sz="11200" i="1" dirty="0" err="1" smtClean="0"/>
              <a:t>auparavant</a:t>
            </a:r>
            <a:r>
              <a:rPr lang="en-US" sz="11200" i="1" dirty="0" smtClean="0"/>
              <a:t> </a:t>
            </a:r>
            <a:r>
              <a:rPr lang="en-US" sz="11200" i="1" dirty="0" err="1" smtClean="0"/>
              <a:t>mais</a:t>
            </a:r>
            <a:r>
              <a:rPr lang="en-US" sz="11200" i="1" dirty="0" smtClean="0"/>
              <a:t> a </a:t>
            </a:r>
            <a:r>
              <a:rPr lang="en-US" sz="11200" i="1" dirty="0" err="1" smtClean="0"/>
              <a:t>echouee</a:t>
            </a:r>
            <a:r>
              <a:rPr lang="en-US" sz="11200" i="1" dirty="0" smtClean="0"/>
              <a:t>.</a:t>
            </a:r>
          </a:p>
          <a:p>
            <a:pPr>
              <a:buNone/>
            </a:pPr>
            <a:endParaRPr lang="en-US" sz="8000" i="1" dirty="0" smtClean="0"/>
          </a:p>
          <a:p>
            <a:pPr>
              <a:buNone/>
            </a:pPr>
            <a:r>
              <a:rPr lang="en-US" sz="8000" i="1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76672"/>
            <a:ext cx="8496944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Cas</a:t>
            </a:r>
            <a:r>
              <a:rPr lang="en-US" dirty="0" smtClean="0"/>
              <a:t>: 2 </a:t>
            </a:r>
          </a:p>
          <a:p>
            <a:pPr>
              <a:buNone/>
            </a:pPr>
            <a:r>
              <a:rPr lang="en-US" dirty="0" smtClean="0"/>
              <a:t>Un </a:t>
            </a:r>
            <a:r>
              <a:rPr lang="en-US" dirty="0" err="1" smtClean="0"/>
              <a:t>homme</a:t>
            </a:r>
            <a:r>
              <a:rPr lang="en-US" dirty="0" smtClean="0"/>
              <a:t> de 55 </a:t>
            </a:r>
            <a:r>
              <a:rPr lang="en-US" dirty="0" err="1" smtClean="0"/>
              <a:t>ans</a:t>
            </a:r>
            <a:r>
              <a:rPr lang="en-US" dirty="0" smtClean="0"/>
              <a:t> </a:t>
            </a:r>
            <a:r>
              <a:rPr lang="en-US" dirty="0" err="1" smtClean="0"/>
              <a:t>sous</a:t>
            </a:r>
            <a:r>
              <a:rPr lang="en-US" dirty="0" smtClean="0"/>
              <a:t> </a:t>
            </a:r>
            <a:r>
              <a:rPr lang="en-US" dirty="0" err="1" smtClean="0"/>
              <a:t>chlordiazepoxide</a:t>
            </a:r>
            <a:r>
              <a:rPr lang="en-US" dirty="0" smtClean="0"/>
              <a:t> 50 </a:t>
            </a:r>
          </a:p>
          <a:p>
            <a:pPr>
              <a:buNone/>
            </a:pPr>
            <a:r>
              <a:rPr lang="en-US" dirty="0" smtClean="0"/>
              <a:t>mg/</a:t>
            </a:r>
            <a:r>
              <a:rPr lang="en-US" dirty="0" err="1" smtClean="0"/>
              <a:t>mois</a:t>
            </a:r>
            <a:r>
              <a:rPr lang="en-US" dirty="0" smtClean="0"/>
              <a:t> ( </a:t>
            </a:r>
            <a:r>
              <a:rPr lang="en-US" dirty="0" err="1" smtClean="0"/>
              <a:t>tous</a:t>
            </a:r>
            <a:r>
              <a:rPr lang="en-US" dirty="0" smtClean="0"/>
              <a:t> les </a:t>
            </a:r>
            <a:r>
              <a:rPr lang="en-US" dirty="0" err="1" smtClean="0"/>
              <a:t>jours</a:t>
            </a:r>
            <a:r>
              <a:rPr lang="en-US" dirty="0" smtClean="0"/>
              <a:t> pendant 20 </a:t>
            </a:r>
            <a:r>
              <a:rPr lang="en-US" dirty="0" err="1" smtClean="0"/>
              <a:t>ans</a:t>
            </a:r>
            <a:r>
              <a:rPr lang="en-US" dirty="0" smtClean="0"/>
              <a:t> )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Tentative </a:t>
            </a:r>
            <a:r>
              <a:rPr lang="en-US" dirty="0" err="1" smtClean="0"/>
              <a:t>d’arret</a:t>
            </a:r>
            <a:r>
              <a:rPr lang="en-US" dirty="0" smtClean="0"/>
              <a:t> sans </a:t>
            </a:r>
            <a:r>
              <a:rPr lang="en-US" dirty="0" err="1" smtClean="0"/>
              <a:t>succes</a:t>
            </a:r>
            <a:r>
              <a:rPr lang="en-US" dirty="0" smtClean="0"/>
              <a:t> (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rapporte</a:t>
            </a:r>
            <a:r>
              <a:rPr lang="en-US" dirty="0" smtClean="0"/>
              <a:t> </a:t>
            </a:r>
            <a:r>
              <a:rPr lang="en-US" dirty="0" err="1" smtClean="0"/>
              <a:t>qu’il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devenu</a:t>
            </a:r>
            <a:r>
              <a:rPr lang="en-US" dirty="0" smtClean="0"/>
              <a:t> plus </a:t>
            </a:r>
            <a:r>
              <a:rPr lang="en-US" dirty="0" err="1" smtClean="0"/>
              <a:t>anxieux</a:t>
            </a:r>
            <a:r>
              <a:rPr lang="en-US" dirty="0" smtClean="0"/>
              <a:t> a </a:t>
            </a:r>
            <a:r>
              <a:rPr lang="en-US" dirty="0" err="1" smtClean="0"/>
              <a:t>l’arret</a:t>
            </a:r>
            <a:r>
              <a:rPr lang="en-US" dirty="0" smtClean="0"/>
              <a:t>),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Son </a:t>
            </a:r>
            <a:r>
              <a:rPr lang="en-US" dirty="0" err="1" smtClean="0"/>
              <a:t>medecin</a:t>
            </a:r>
            <a:r>
              <a:rPr lang="en-US" dirty="0" smtClean="0"/>
              <a:t> </a:t>
            </a:r>
            <a:r>
              <a:rPr lang="en-US" dirty="0" err="1" smtClean="0"/>
              <a:t>lui</a:t>
            </a:r>
            <a:r>
              <a:rPr lang="en-US" dirty="0" smtClean="0"/>
              <a:t> </a:t>
            </a:r>
            <a:r>
              <a:rPr lang="en-US" dirty="0" err="1" smtClean="0"/>
              <a:t>recommande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diminution </a:t>
            </a:r>
          </a:p>
          <a:p>
            <a:pPr>
              <a:buNone/>
            </a:pPr>
            <a:r>
              <a:rPr lang="en-US" dirty="0" smtClean="0"/>
              <a:t>progressive </a:t>
            </a:r>
            <a:r>
              <a:rPr lang="en-US" dirty="0" err="1" smtClean="0"/>
              <a:t>sur</a:t>
            </a:r>
            <a:r>
              <a:rPr lang="en-US" dirty="0" smtClean="0"/>
              <a:t> 5 </a:t>
            </a:r>
            <a:r>
              <a:rPr lang="en-US" dirty="0" err="1" smtClean="0"/>
              <a:t>semaines</a:t>
            </a:r>
            <a:r>
              <a:rPr lang="en-US" dirty="0" smtClean="0"/>
              <a:t> (10 mg/ </a:t>
            </a:r>
            <a:r>
              <a:rPr lang="en-US" dirty="0" err="1" smtClean="0"/>
              <a:t>semaines</a:t>
            </a:r>
            <a:r>
              <a:rPr lang="en-US" dirty="0" smtClean="0"/>
              <a:t>), le </a:t>
            </a:r>
          </a:p>
          <a:p>
            <a:pPr>
              <a:buNone/>
            </a:pPr>
            <a:r>
              <a:rPr lang="en-US" dirty="0" smtClean="0"/>
              <a:t>patient </a:t>
            </a:r>
            <a:r>
              <a:rPr lang="en-US" dirty="0" err="1" smtClean="0"/>
              <a:t>accepte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</a:t>
            </a:r>
            <a:r>
              <a:rPr lang="en-US" dirty="0" err="1" smtClean="0"/>
              <a:t>strategie</a:t>
            </a:r>
            <a:r>
              <a:rPr lang="en-US" dirty="0" smtClean="0"/>
              <a:t>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5760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 smtClean="0"/>
              <a:t>Cas:3</a:t>
            </a:r>
          </a:p>
          <a:p>
            <a:pPr>
              <a:buNone/>
            </a:pPr>
            <a:endParaRPr lang="en-US" i="1" dirty="0"/>
          </a:p>
          <a:p>
            <a:pPr>
              <a:buNone/>
            </a:pPr>
            <a:r>
              <a:rPr lang="en-US" i="1" dirty="0" smtClean="0"/>
              <a:t>Femme de 46 </a:t>
            </a:r>
            <a:r>
              <a:rPr lang="en-US" i="1" dirty="0" err="1" smtClean="0"/>
              <a:t>ans</a:t>
            </a:r>
            <a:r>
              <a:rPr lang="en-US" i="1" dirty="0" smtClean="0"/>
              <a:t> </a:t>
            </a:r>
            <a:r>
              <a:rPr lang="en-US" i="1" dirty="0" err="1" smtClean="0"/>
              <a:t>sous</a:t>
            </a:r>
            <a:r>
              <a:rPr lang="en-US" i="1" dirty="0" smtClean="0"/>
              <a:t> </a:t>
            </a:r>
            <a:r>
              <a:rPr lang="en-US" i="1" dirty="0" err="1" smtClean="0"/>
              <a:t>flurazepam</a:t>
            </a:r>
            <a:r>
              <a:rPr lang="en-US" i="1" dirty="0" smtClean="0"/>
              <a:t> 30mg/ jour </a:t>
            </a:r>
          </a:p>
          <a:p>
            <a:pPr>
              <a:buNone/>
            </a:pPr>
            <a:r>
              <a:rPr lang="en-US" i="1" dirty="0" err="1" smtClean="0"/>
              <a:t>depuis</a:t>
            </a:r>
            <a:r>
              <a:rPr lang="en-US" i="1" dirty="0" smtClean="0"/>
              <a:t> 4 </a:t>
            </a:r>
            <a:r>
              <a:rPr lang="en-US" i="1" dirty="0" err="1" smtClean="0"/>
              <a:t>ans</a:t>
            </a:r>
            <a:r>
              <a:rPr lang="en-US" i="1" dirty="0" smtClean="0"/>
              <a:t> pour des </a:t>
            </a:r>
            <a:r>
              <a:rPr lang="en-US" i="1" dirty="0" err="1" smtClean="0"/>
              <a:t>insomnies</a:t>
            </a:r>
            <a:r>
              <a:rPr lang="en-US" i="1" dirty="0" smtClean="0"/>
              <a:t> , son </a:t>
            </a:r>
            <a:r>
              <a:rPr lang="en-US" i="1" dirty="0" err="1" smtClean="0"/>
              <a:t>mari</a:t>
            </a:r>
            <a:r>
              <a:rPr lang="en-US" i="1" dirty="0" smtClean="0"/>
              <a:t> </a:t>
            </a:r>
            <a:r>
              <a:rPr lang="en-US" i="1" dirty="0" err="1" smtClean="0"/>
              <a:t>est</a:t>
            </a:r>
            <a:r>
              <a:rPr lang="en-US" i="1" dirty="0" smtClean="0"/>
              <a:t> </a:t>
            </a:r>
          </a:p>
          <a:p>
            <a:pPr>
              <a:buNone/>
            </a:pPr>
            <a:r>
              <a:rPr lang="en-US" i="1" dirty="0" err="1" smtClean="0"/>
              <a:t>inquiet</a:t>
            </a:r>
            <a:r>
              <a:rPr lang="en-US" i="1" dirty="0" smtClean="0"/>
              <a:t> </a:t>
            </a:r>
            <a:r>
              <a:rPr lang="en-US" i="1" dirty="0" err="1" smtClean="0"/>
              <a:t>sur</a:t>
            </a:r>
            <a:r>
              <a:rPr lang="en-US" i="1" dirty="0" smtClean="0"/>
              <a:t> le fait de son </a:t>
            </a:r>
            <a:r>
              <a:rPr lang="en-US" i="1" dirty="0" err="1" smtClean="0"/>
              <a:t>besoin</a:t>
            </a:r>
            <a:r>
              <a:rPr lang="en-US" i="1" dirty="0" smtClean="0"/>
              <a:t> du medicament </a:t>
            </a:r>
          </a:p>
          <a:p>
            <a:pPr>
              <a:buNone/>
            </a:pPr>
            <a:r>
              <a:rPr lang="en-US" i="1" dirty="0" err="1" smtClean="0"/>
              <a:t>surtout</a:t>
            </a:r>
            <a:r>
              <a:rPr lang="en-US" i="1" dirty="0" smtClean="0"/>
              <a:t> </a:t>
            </a:r>
            <a:r>
              <a:rPr lang="en-US" i="1" dirty="0" err="1" smtClean="0"/>
              <a:t>quand</a:t>
            </a:r>
            <a:r>
              <a:rPr lang="en-US" i="1" dirty="0" smtClean="0"/>
              <a:t> </a:t>
            </a:r>
            <a:r>
              <a:rPr lang="en-US" i="1" dirty="0" err="1" smtClean="0"/>
              <a:t>elle</a:t>
            </a:r>
            <a:r>
              <a:rPr lang="en-US" i="1" dirty="0" smtClean="0"/>
              <a:t> </a:t>
            </a:r>
            <a:r>
              <a:rPr lang="en-US" i="1" dirty="0" err="1" smtClean="0"/>
              <a:t>boit</a:t>
            </a:r>
            <a:r>
              <a:rPr lang="en-US" i="1" dirty="0" smtClean="0"/>
              <a:t>.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La </a:t>
            </a:r>
            <a:r>
              <a:rPr lang="en-US" i="1" dirty="0" err="1" smtClean="0"/>
              <a:t>patiente</a:t>
            </a:r>
            <a:r>
              <a:rPr lang="en-US" i="1" dirty="0" smtClean="0"/>
              <a:t> </a:t>
            </a:r>
            <a:r>
              <a:rPr lang="en-US" i="1" dirty="0" err="1" smtClean="0"/>
              <a:t>n’a</a:t>
            </a:r>
            <a:r>
              <a:rPr lang="en-US" i="1" dirty="0" smtClean="0"/>
              <a:t> pas </a:t>
            </a:r>
            <a:r>
              <a:rPr lang="en-US" i="1" dirty="0" err="1" smtClean="0"/>
              <a:t>essaye</a:t>
            </a:r>
            <a:r>
              <a:rPr lang="en-US" i="1" dirty="0" smtClean="0"/>
              <a:t> de </a:t>
            </a:r>
            <a:r>
              <a:rPr lang="en-US" i="1" dirty="0" err="1" smtClean="0"/>
              <a:t>diminuer</a:t>
            </a:r>
            <a:r>
              <a:rPr lang="en-US" i="1" dirty="0" smtClean="0"/>
              <a:t> </a:t>
            </a:r>
            <a:r>
              <a:rPr lang="en-US" i="1" dirty="0" err="1" smtClean="0"/>
              <a:t>ou</a:t>
            </a:r>
            <a:r>
              <a:rPr lang="en-US" i="1" dirty="0" smtClean="0"/>
              <a:t> </a:t>
            </a:r>
          </a:p>
          <a:p>
            <a:pPr>
              <a:buNone/>
            </a:pPr>
            <a:r>
              <a:rPr lang="en-US" i="1" dirty="0" err="1" smtClean="0"/>
              <a:t>d’arreter</a:t>
            </a:r>
            <a:r>
              <a:rPr lang="en-US" i="1" dirty="0" smtClean="0"/>
              <a:t> son </a:t>
            </a:r>
            <a:r>
              <a:rPr lang="en-US" i="1" dirty="0" err="1" smtClean="0"/>
              <a:t>traitement</a:t>
            </a:r>
            <a:r>
              <a:rPr lang="en-US" i="1" dirty="0" smtClean="0"/>
              <a:t> </a:t>
            </a:r>
            <a:r>
              <a:rPr lang="en-US" i="1" dirty="0" err="1" smtClean="0"/>
              <a:t>ou</a:t>
            </a:r>
            <a:r>
              <a:rPr lang="en-US" i="1" dirty="0" smtClean="0"/>
              <a:t> </a:t>
            </a:r>
            <a:r>
              <a:rPr lang="en-US" i="1" dirty="0" err="1" smtClean="0"/>
              <a:t>sa</a:t>
            </a:r>
            <a:r>
              <a:rPr lang="en-US" i="1" dirty="0" smtClean="0"/>
              <a:t> </a:t>
            </a:r>
            <a:r>
              <a:rPr lang="en-US" i="1" dirty="0" err="1" smtClean="0"/>
              <a:t>consommation</a:t>
            </a:r>
            <a:r>
              <a:rPr lang="en-US" i="1" dirty="0" smtClean="0"/>
              <a:t> de </a:t>
            </a:r>
          </a:p>
          <a:p>
            <a:pPr>
              <a:buNone/>
            </a:pPr>
            <a:r>
              <a:rPr lang="en-US" i="1" dirty="0" err="1" smtClean="0"/>
              <a:t>l’alcool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7596" y="521314"/>
            <a:ext cx="2212156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Effets indésirables  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844824"/>
            <a:ext cx="8784976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2800" dirty="0" smtClean="0"/>
              <a:t>Survient après prescription:  3-12 mois (10%) ,</a:t>
            </a:r>
          </a:p>
          <a:p>
            <a:pPr>
              <a:lnSpc>
                <a:spcPct val="80000"/>
              </a:lnSpc>
            </a:pPr>
            <a:r>
              <a:rPr lang="fr-FR" sz="2800" dirty="0" smtClean="0"/>
              <a:t>			</a:t>
            </a:r>
            <a:r>
              <a:rPr lang="fr-FR" sz="2800" dirty="0"/>
              <a:t> </a:t>
            </a:r>
            <a:r>
              <a:rPr lang="fr-FR" sz="2800" dirty="0" smtClean="0"/>
              <a:t>                &gt;12 mois (25%)</a:t>
            </a:r>
          </a:p>
          <a:p>
            <a:pPr>
              <a:lnSpc>
                <a:spcPct val="80000"/>
              </a:lnSpc>
            </a:pPr>
            <a:endParaRPr lang="fr-FR" sz="2800" dirty="0" smtClean="0"/>
          </a:p>
          <a:p>
            <a:pPr>
              <a:lnSpc>
                <a:spcPct val="80000"/>
              </a:lnSpc>
            </a:pPr>
            <a:r>
              <a:rPr lang="fr-FR" sz="2400" b="1" dirty="0" smtClean="0"/>
              <a:t>Manifestations</a:t>
            </a:r>
            <a:r>
              <a:rPr lang="fr-FR" sz="2400" dirty="0" smtClean="0"/>
              <a:t>  : </a:t>
            </a:r>
          </a:p>
          <a:p>
            <a:pPr>
              <a:lnSpc>
                <a:spcPct val="80000"/>
              </a:lnSpc>
            </a:pPr>
            <a:endParaRPr lang="fr-FR" sz="2400" dirty="0" smtClean="0"/>
          </a:p>
          <a:p>
            <a:pPr>
              <a:lnSpc>
                <a:spcPct val="80000"/>
              </a:lnSpc>
            </a:pPr>
            <a:r>
              <a:rPr lang="fr-FR" sz="2400" b="1" dirty="0" smtClean="0"/>
              <a:t>forme mineure    </a:t>
            </a:r>
            <a:r>
              <a:rPr lang="fr-FR" sz="2400" dirty="0" smtClean="0"/>
              <a:t>anxiété, tr du sommeil, vertiges , anorexie</a:t>
            </a:r>
          </a:p>
          <a:p>
            <a:pPr>
              <a:lnSpc>
                <a:spcPct val="80000"/>
              </a:lnSpc>
            </a:pPr>
            <a:r>
              <a:rPr lang="fr-FR" sz="2400" b="1" dirty="0" smtClean="0"/>
              <a:t>forme modérée   </a:t>
            </a:r>
            <a:r>
              <a:rPr lang="fr-FR" sz="2400" dirty="0" smtClean="0"/>
              <a:t>agitation , tremblements , douleurs ,sueurs</a:t>
            </a:r>
          </a:p>
          <a:p>
            <a:pPr>
              <a:lnSpc>
                <a:spcPct val="80000"/>
              </a:lnSpc>
            </a:pPr>
            <a:r>
              <a:rPr lang="fr-FR" sz="2400" b="1" dirty="0" smtClean="0"/>
              <a:t>forme majeure    </a:t>
            </a:r>
            <a:r>
              <a:rPr lang="fr-FR" sz="2400" dirty="0" smtClean="0"/>
              <a:t>crises convulsives, épisodes psychotiques</a:t>
            </a:r>
            <a:r>
              <a:rPr lang="fr-FR" sz="2800" dirty="0" smtClean="0"/>
              <a:t>,</a:t>
            </a:r>
            <a:endParaRPr lang="fr-FR" sz="2800" dirty="0"/>
          </a:p>
        </p:txBody>
      </p:sp>
      <p:sp>
        <p:nvSpPr>
          <p:cNvPr id="9" name="Rectangle 8"/>
          <p:cNvSpPr/>
          <p:nvPr/>
        </p:nvSpPr>
        <p:spPr>
          <a:xfrm>
            <a:off x="395536" y="5445224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fr-FR" sz="2000" dirty="0">
                <a:solidFill>
                  <a:prstClr val="black"/>
                </a:solidFill>
              </a:rPr>
              <a:t>d’autant plus fréquent que les </a:t>
            </a:r>
            <a:r>
              <a:rPr lang="fr-FR" sz="2000" dirty="0" smtClean="0">
                <a:solidFill>
                  <a:prstClr val="black"/>
                </a:solidFill>
              </a:rPr>
              <a:t>doses </a:t>
            </a:r>
            <a:r>
              <a:rPr lang="fr-FR" sz="2000" dirty="0">
                <a:solidFill>
                  <a:prstClr val="black"/>
                </a:solidFill>
              </a:rPr>
              <a:t>sont élevées et qu’il y a une </a:t>
            </a:r>
            <a:r>
              <a:rPr lang="fr-FR" sz="2000" dirty="0" smtClean="0">
                <a:solidFill>
                  <a:prstClr val="black"/>
                </a:solidFill>
              </a:rPr>
              <a:t>association d’alcool </a:t>
            </a:r>
            <a:r>
              <a:rPr lang="fr-FR" sz="2000" dirty="0">
                <a:solidFill>
                  <a:prstClr val="black"/>
                </a:solidFill>
              </a:rPr>
              <a:t>ou de </a:t>
            </a:r>
            <a:r>
              <a:rPr lang="fr-FR" sz="2000" dirty="0" smtClean="0">
                <a:solidFill>
                  <a:prstClr val="black"/>
                </a:solidFill>
              </a:rPr>
              <a:t>BRB</a:t>
            </a:r>
            <a:endParaRPr lang="fr-FR" sz="2000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r>
              <a:rPr lang="fr-FR" sz="2000" dirty="0">
                <a:solidFill>
                  <a:prstClr val="black"/>
                </a:solidFill>
              </a:rPr>
              <a:t>Dg Différentiel </a:t>
            </a:r>
            <a:r>
              <a:rPr lang="fr-FR" sz="2000" dirty="0" smtClean="0">
                <a:solidFill>
                  <a:prstClr val="black"/>
                </a:solidFill>
              </a:rPr>
              <a:t>avec phénomène </a:t>
            </a:r>
            <a:r>
              <a:rPr lang="fr-FR" sz="2000" dirty="0">
                <a:solidFill>
                  <a:prstClr val="black"/>
                </a:solidFill>
              </a:rPr>
              <a:t>de rebond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544" y="119675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66CC"/>
                </a:solidFill>
                <a:latin typeface="Comic Sans MS" pitchFamily="66" charset="0"/>
              </a:rPr>
              <a:t>5.Syndrome de sevrage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7596" y="521314"/>
            <a:ext cx="2212156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Effets indésirables  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119675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66CC"/>
                </a:solidFill>
                <a:latin typeface="Comic Sans MS" pitchFamily="66" charset="0"/>
              </a:rPr>
              <a:t>6</a:t>
            </a:r>
            <a:r>
              <a:rPr lang="fr-FR" b="1" dirty="0" smtClean="0">
                <a:solidFill>
                  <a:srgbClr val="FF66CC"/>
                </a:solidFill>
                <a:latin typeface="Comic Sans MS" pitchFamily="66" charset="0"/>
              </a:rPr>
              <a:t>.</a:t>
            </a:r>
            <a:r>
              <a:rPr lang="en-US" b="1" dirty="0" smtClean="0">
                <a:solidFill>
                  <a:srgbClr val="FF66CC"/>
                </a:solidFill>
                <a:latin typeface="Comic Sans MS" pitchFamily="66" charset="0"/>
              </a:rPr>
              <a:t> Le phenomene de rebond</a:t>
            </a:r>
            <a:endParaRPr lang="fr-FR" b="1" dirty="0" smtClean="0">
              <a:solidFill>
                <a:srgbClr val="FF66CC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844824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recrudescence importante de la symptomatologie initiale</a:t>
            </a:r>
          </a:p>
          <a:p>
            <a:endParaRPr lang="fr-FR" sz="2400" dirty="0"/>
          </a:p>
          <a:p>
            <a:pPr algn="ctr"/>
            <a:r>
              <a:rPr lang="en-US" sz="2400" dirty="0" smtClean="0"/>
              <a:t>INSOMNIE, CONVULSIONS, CONTRACTIONS MUSCULAIRES </a:t>
            </a:r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7596" y="521314"/>
            <a:ext cx="2212156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Effets indésirables  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196752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b="1" dirty="0">
              <a:solidFill>
                <a:srgbClr val="FF66CC"/>
              </a:solidFill>
              <a:latin typeface="Comic Sans MS" pitchFamily="66" charset="0"/>
            </a:endParaRPr>
          </a:p>
          <a:p>
            <a:r>
              <a:rPr lang="fr-FR" sz="2400" b="1" dirty="0" smtClean="0">
                <a:solidFill>
                  <a:srgbClr val="FF66CC"/>
                </a:solidFill>
                <a:latin typeface="Comic Sans MS" pitchFamily="66" charset="0"/>
              </a:rPr>
              <a:t>8. Les réactions paradoxales </a:t>
            </a:r>
          </a:p>
          <a:p>
            <a:endParaRPr lang="fr-FR" sz="2400" b="1" dirty="0">
              <a:solidFill>
                <a:srgbClr val="FF66CC"/>
              </a:solidFill>
              <a:latin typeface="Comic Sans MS" pitchFamily="66" charset="0"/>
            </a:endParaRPr>
          </a:p>
          <a:p>
            <a:r>
              <a:rPr lang="fr-FR" sz="2400" b="1" dirty="0" smtClean="0">
                <a:solidFill>
                  <a:srgbClr val="FF66CC"/>
                </a:solidFill>
                <a:latin typeface="Comic Sans MS" pitchFamily="66" charset="0"/>
              </a:rPr>
              <a:t>9. Dépression</a:t>
            </a:r>
          </a:p>
          <a:p>
            <a:endParaRPr lang="fr-FR" sz="2400" b="1" dirty="0">
              <a:solidFill>
                <a:srgbClr val="FF66CC"/>
              </a:solidFill>
              <a:latin typeface="Comic Sans MS" pitchFamily="66" charset="0"/>
            </a:endParaRPr>
          </a:p>
          <a:p>
            <a:r>
              <a:rPr lang="fr-FR" sz="2400" b="1" dirty="0" smtClean="0">
                <a:solidFill>
                  <a:srgbClr val="FF66CC"/>
                </a:solidFill>
                <a:latin typeface="Comic Sans MS" pitchFamily="66" charset="0"/>
              </a:rPr>
              <a:t>10. Hypotonie musculaire</a:t>
            </a:r>
            <a:r>
              <a:rPr lang="en-US" sz="2400" b="1" dirty="0" smtClean="0">
                <a:solidFill>
                  <a:srgbClr val="FF66CC"/>
                </a:solidFill>
                <a:latin typeface="Comic Sans MS" pitchFamily="66" charset="0"/>
              </a:rPr>
              <a:t> </a:t>
            </a:r>
          </a:p>
          <a:p>
            <a:endParaRPr lang="en-US" sz="2400" b="1" dirty="0">
              <a:solidFill>
                <a:srgbClr val="FF66CC"/>
              </a:solidFill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rgbClr val="FF66CC"/>
                </a:solidFill>
                <a:latin typeface="Comic Sans MS" pitchFamily="66" charset="0"/>
              </a:rPr>
              <a:t>11. </a:t>
            </a:r>
            <a:r>
              <a:rPr lang="en-US" sz="2400" b="1" dirty="0" err="1">
                <a:solidFill>
                  <a:srgbClr val="FF66CC"/>
                </a:solidFill>
                <a:latin typeface="Comic Sans MS" pitchFamily="66" charset="0"/>
              </a:rPr>
              <a:t>A</a:t>
            </a:r>
            <a:r>
              <a:rPr lang="en-US" sz="2400" b="1" dirty="0" err="1" smtClean="0">
                <a:solidFill>
                  <a:srgbClr val="FF66CC"/>
                </a:solidFill>
                <a:latin typeface="Comic Sans MS" pitchFamily="66" charset="0"/>
              </a:rPr>
              <a:t>utres</a:t>
            </a:r>
            <a:r>
              <a:rPr lang="en-US" sz="2400" b="1" dirty="0" smtClean="0">
                <a:solidFill>
                  <a:srgbClr val="FF66CC"/>
                </a:solidFill>
                <a:latin typeface="Comic Sans MS" pitchFamily="66" charset="0"/>
              </a:rPr>
              <a:t>: depression respiratoire, eruption cutanee,… </a:t>
            </a:r>
            <a:endParaRPr lang="fr-FR" sz="2400" dirty="0">
              <a:solidFill>
                <a:srgbClr val="FF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156" y="102773"/>
            <a:ext cx="8928000" cy="66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>
            <a:off x="1602472" y="719327"/>
            <a:ext cx="40570" cy="6000915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23528" y="1412776"/>
            <a:ext cx="3960439" cy="1440160"/>
          </a:xfrm>
          <a:prstGeom prst="wedgeRectCallout">
            <a:avLst>
              <a:gd name="adj1" fmla="val -50212"/>
              <a:gd name="adj2" fmla="val 2379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177800" lvl="0" indent="-1778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7800" algn="l"/>
              </a:tabLst>
            </a:pPr>
            <a:r>
              <a:rPr lang="fr-FR" dirty="0" smtClean="0">
                <a:solidFill>
                  <a:schemeClr val="tx1"/>
                </a:solidFill>
                <a:ea typeface="Times New Roman" pitchFamily="18" charset="0"/>
              </a:rPr>
              <a:t>Insuffisance respiratoire sévère.</a:t>
            </a:r>
            <a:endParaRPr lang="fr-FR" dirty="0" smtClean="0">
              <a:solidFill>
                <a:schemeClr val="tx1"/>
              </a:solidFill>
            </a:endParaRPr>
          </a:p>
          <a:p>
            <a:pPr marL="177800" lvl="0" indent="-1778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7800" algn="l"/>
              </a:tabLst>
            </a:pPr>
            <a:r>
              <a:rPr lang="fr-FR" dirty="0" smtClean="0">
                <a:ea typeface="Times New Roman" pitchFamily="18" charset="0"/>
              </a:rPr>
              <a:t>Syndrome d’apnée du sommeil.</a:t>
            </a:r>
          </a:p>
          <a:p>
            <a:pPr marL="177800" lvl="0" indent="-1778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7800" algn="l"/>
              </a:tabLst>
            </a:pPr>
            <a:r>
              <a:rPr lang="fr-FR" dirty="0" smtClean="0">
                <a:solidFill>
                  <a:schemeClr val="tx1"/>
                </a:solidFill>
                <a:ea typeface="Times New Roman" pitchFamily="18" charset="0"/>
              </a:rPr>
              <a:t>Insuffisance hépatique sévère</a:t>
            </a:r>
            <a:endParaRPr lang="fr-FR" dirty="0" smtClean="0">
              <a:solidFill>
                <a:schemeClr val="tx1"/>
              </a:solidFill>
            </a:endParaRPr>
          </a:p>
          <a:p>
            <a:pPr marL="177800" lvl="0" indent="-1778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7800" algn="l"/>
              </a:tabLst>
            </a:pPr>
            <a:r>
              <a:rPr lang="fr-FR" dirty="0" smtClean="0">
                <a:solidFill>
                  <a:schemeClr val="tx1"/>
                </a:solidFill>
                <a:ea typeface="Times New Roman" pitchFamily="18" charset="0"/>
              </a:rPr>
              <a:t>Hypersensibilité aux BZD.</a:t>
            </a: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3528" y="4005064"/>
            <a:ext cx="7416824" cy="2088232"/>
          </a:xfrm>
          <a:prstGeom prst="wedgeRectCallout">
            <a:avLst>
              <a:gd name="adj1" fmla="val -50212"/>
              <a:gd name="adj2" fmla="val 2379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600" b="1" dirty="0" smtClean="0">
                <a:solidFill>
                  <a:prstClr val="black"/>
                </a:solidFill>
                <a:ea typeface="Times New Roman" pitchFamily="18" charset="0"/>
              </a:rPr>
              <a:t>Alcool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600" b="1" dirty="0" smtClean="0">
                <a:solidFill>
                  <a:prstClr val="black"/>
                </a:solidFill>
                <a:ea typeface="Times New Roman" pitchFamily="18" charset="0"/>
              </a:rPr>
              <a:t>la femme enceinte et la  femme qui allaite </a:t>
            </a:r>
            <a:endParaRPr lang="fr-FR" sz="1600" dirty="0" smtClean="0">
              <a:solidFill>
                <a:prstClr val="black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solidFill>
                  <a:prstClr val="black"/>
                </a:solidFill>
                <a:ea typeface="Times New Roman" pitchFamily="18" charset="0"/>
              </a:rPr>
              <a:t>- chez le déprimé :</a:t>
            </a:r>
            <a:endParaRPr lang="fr-FR" sz="1600" dirty="0" smtClean="0">
              <a:solidFill>
                <a:prstClr val="black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prstClr val="black"/>
                </a:solidFill>
                <a:ea typeface="Times New Roman" pitchFamily="18" charset="0"/>
              </a:rPr>
              <a:t>Prescrites seules, elles ne constituent pas un traitement de la dépression et peuvent même en cacher les signes.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prstClr val="black"/>
                </a:solidFill>
                <a:ea typeface="Times New Roman" pitchFamily="18" charset="0"/>
              </a:rPr>
              <a:t>-  </a:t>
            </a:r>
            <a:r>
              <a:rPr lang="fr-FR" sz="1600" b="1" dirty="0" smtClean="0">
                <a:solidFill>
                  <a:prstClr val="black"/>
                </a:solidFill>
                <a:ea typeface="Times New Roman" pitchFamily="18" charset="0"/>
              </a:rPr>
              <a:t>Myasthénie</a:t>
            </a:r>
            <a:endParaRPr lang="fr-FR" sz="1600" b="1" dirty="0" smtClean="0">
              <a:solidFill>
                <a:prstClr val="black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600" b="1" dirty="0" smtClean="0">
                <a:solidFill>
                  <a:prstClr val="black"/>
                </a:solidFill>
                <a:ea typeface="Times New Roman" pitchFamily="18" charset="0"/>
              </a:rPr>
              <a:t>chez les conducteurs de véhicules et les utilisateurs de machines : </a:t>
            </a:r>
            <a:r>
              <a:rPr lang="fr-FR" sz="1600" dirty="0" smtClean="0">
                <a:solidFill>
                  <a:prstClr val="black"/>
                </a:solidFill>
                <a:ea typeface="Times New Roman" pitchFamily="18" charset="0"/>
              </a:rPr>
              <a:t>baisse de la vigilance, et aussi l'effet myorelaxant.</a:t>
            </a:r>
            <a:endParaRPr lang="fr-FR" sz="1600" dirty="0" smtClean="0">
              <a:solidFill>
                <a:prstClr val="black"/>
              </a:solidFill>
            </a:endParaRPr>
          </a:p>
          <a:p>
            <a:pPr marL="177800" lvl="0" indent="-177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177800" algn="l"/>
              </a:tabLst>
            </a:pPr>
            <a:endParaRPr lang="fr-FR" sz="1600" dirty="0" smtClean="0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127596" y="521314"/>
            <a:ext cx="2860228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600" b="1" dirty="0" smtClean="0">
                <a:solidFill>
                  <a:schemeClr val="bg1"/>
                </a:solidFill>
                <a:ea typeface="Times New Roman" pitchFamily="18" charset="0"/>
              </a:rPr>
              <a:t>contre-indications ABSOLUES</a:t>
            </a:r>
            <a:endParaRPr lang="fr-FR" sz="1600" dirty="0" smtClean="0">
              <a:solidFill>
                <a:schemeClr val="bg1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323528" y="3068960"/>
            <a:ext cx="2860228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solidFill>
                  <a:schemeClr val="bg1"/>
                </a:solidFill>
                <a:ea typeface="Times New Roman" pitchFamily="18" charset="0"/>
              </a:rPr>
              <a:t>contre-indications RELATIVES</a:t>
            </a:r>
            <a:endParaRPr lang="fr-FR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1406" y="102773"/>
            <a:ext cx="8928000" cy="66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323528" y="1196752"/>
            <a:ext cx="8136904" cy="108012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FR" sz="1500" b="1" dirty="0" smtClean="0">
              <a:solidFill>
                <a:schemeClr val="tx1"/>
              </a:solidFill>
              <a:ea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500" b="1" dirty="0" smtClean="0">
                <a:solidFill>
                  <a:schemeClr val="tx1"/>
                </a:solidFill>
                <a:ea typeface="Times New Roman" pitchFamily="18" charset="0"/>
              </a:rPr>
              <a:t>Circonstances  :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500" b="1" dirty="0" smtClean="0">
                <a:solidFill>
                  <a:schemeClr val="tx1"/>
                </a:solidFill>
                <a:ea typeface="Times New Roman" pitchFamily="18" charset="0"/>
              </a:rPr>
              <a:t> </a:t>
            </a:r>
            <a:r>
              <a:rPr lang="fr-FR" sz="1500" dirty="0" smtClean="0">
                <a:solidFill>
                  <a:schemeClr val="tx1"/>
                </a:solidFill>
                <a:ea typeface="Times New Roman" pitchFamily="18" charset="0"/>
              </a:rPr>
              <a:t>accidentelle : enfant+++   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500" dirty="0" smtClean="0">
                <a:solidFill>
                  <a:schemeClr val="tx1"/>
                </a:solidFill>
                <a:ea typeface="Times New Roman" pitchFamily="18" charset="0"/>
              </a:rPr>
              <a:t>volontaire : Tentative de suicide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500" dirty="0" smtClean="0">
                <a:solidFill>
                  <a:schemeClr val="tx1"/>
                </a:solidFill>
                <a:ea typeface="Times New Roman" pitchFamily="18" charset="0"/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Soumission  médicamenteuse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323528" y="2348880"/>
            <a:ext cx="8136904" cy="2000264"/>
          </a:xfrm>
          <a:prstGeom prst="roundRect">
            <a:avLst>
              <a:gd name="adj" fmla="val 11126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Doses toxiques :</a:t>
            </a:r>
            <a:endParaRPr lang="fr-FR" sz="1600" dirty="0">
              <a:solidFill>
                <a:schemeClr val="tx1"/>
              </a:solidFill>
            </a:endParaRPr>
          </a:p>
        </p:txBody>
      </p:sp>
      <p:graphicFrame>
        <p:nvGraphicFramePr>
          <p:cNvPr id="29" name="Tableau 28"/>
          <p:cNvGraphicFramePr>
            <a:graphicFrameLocks noGrp="1"/>
          </p:cNvGraphicFramePr>
          <p:nvPr/>
        </p:nvGraphicFramePr>
        <p:xfrm>
          <a:off x="1979712" y="2420888"/>
          <a:ext cx="6192688" cy="18288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334078"/>
                <a:gridCol w="1478871"/>
                <a:gridCol w="1379739"/>
              </a:tblGrid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fr-FR" sz="2000" dirty="0"/>
                        <a:t>Molécule</a:t>
                      </a:r>
                      <a:endParaRPr lang="fr-FR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Adulte (mg)</a:t>
                      </a:r>
                      <a:endParaRPr lang="fr-FR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Enfant (mg/kg)</a:t>
                      </a:r>
                      <a:endParaRPr lang="fr-FR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/>
                        <a:t>Diazépam (VALIUM®)</a:t>
                      </a:r>
                      <a:endParaRPr lang="fr-FR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/>
                        <a:t>500</a:t>
                      </a:r>
                      <a:endParaRPr lang="fr-FR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/>
                        <a:t>5</a:t>
                      </a:r>
                      <a:endParaRPr lang="fr-FR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err="1"/>
                        <a:t>Chlorazépate</a:t>
                      </a:r>
                      <a:r>
                        <a:rPr lang="fr-FR" sz="2000" dirty="0"/>
                        <a:t> </a:t>
                      </a:r>
                      <a:r>
                        <a:rPr lang="fr-FR" sz="2000" dirty="0" err="1" smtClean="0"/>
                        <a:t>diK</a:t>
                      </a:r>
                      <a:r>
                        <a:rPr lang="fr-FR" sz="2000" dirty="0" smtClean="0"/>
                        <a:t>(TRANXENE</a:t>
                      </a:r>
                      <a:r>
                        <a:rPr lang="fr-FR" sz="2000" dirty="0"/>
                        <a:t>®)</a:t>
                      </a:r>
                      <a:endParaRPr lang="fr-FR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/>
                        <a:t>500</a:t>
                      </a:r>
                      <a:endParaRPr lang="fr-FR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5</a:t>
                      </a:r>
                      <a:endParaRPr lang="fr-FR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/>
                        <a:t>Lorazépam (TEMESTA®)</a:t>
                      </a:r>
                      <a:endParaRPr lang="fr-FR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/>
                        <a:t>100</a:t>
                      </a:r>
                      <a:endParaRPr lang="fr-FR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/>
                        <a:t>1</a:t>
                      </a:r>
                      <a:endParaRPr lang="fr-FR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err="1"/>
                        <a:t>Flunitrazépam</a:t>
                      </a:r>
                      <a:r>
                        <a:rPr lang="fr-FR" sz="2000" dirty="0"/>
                        <a:t> (ROHYPNOL®)</a:t>
                      </a:r>
                      <a:endParaRPr lang="fr-FR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/>
                        <a:t>20</a:t>
                      </a:r>
                      <a:endParaRPr lang="fr-FR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0,02</a:t>
                      </a:r>
                      <a:endParaRPr lang="fr-FR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0" name="Rectangle à coins arrondis 29"/>
          <p:cNvSpPr/>
          <p:nvPr/>
        </p:nvSpPr>
        <p:spPr>
          <a:xfrm>
            <a:off x="395536" y="4653136"/>
            <a:ext cx="8136904" cy="1944216"/>
          </a:xfrm>
          <a:prstGeom prst="roundRect">
            <a:avLst>
              <a:gd name="adj" fmla="val 11126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Symptômes : </a:t>
            </a:r>
            <a:endParaRPr lang="fr-FR" sz="1600" dirty="0" smtClean="0">
              <a:solidFill>
                <a:schemeClr val="tx1"/>
              </a:solidFill>
            </a:endParaRPr>
          </a:p>
          <a:p>
            <a:pPr marL="177800" lvl="0" indent="-177800">
              <a:buFont typeface="Wingdings" pitchFamily="2" charset="2"/>
              <a:buChar char="§"/>
            </a:pPr>
            <a:r>
              <a:rPr lang="fr-FR" sz="1600" b="1" dirty="0" smtClean="0">
                <a:solidFill>
                  <a:schemeClr val="tx1"/>
                </a:solidFill>
              </a:rPr>
              <a:t>la phase  initiale</a:t>
            </a:r>
            <a:r>
              <a:rPr lang="fr-FR" sz="1600" dirty="0" smtClean="0">
                <a:solidFill>
                  <a:schemeClr val="tx1"/>
                </a:solidFill>
              </a:rPr>
              <a:t> : troubles  du  comportement ,agitation,  agressivité  et  ébriété. </a:t>
            </a:r>
          </a:p>
          <a:p>
            <a:pPr marL="177800" lvl="0" indent="-177800"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tx1"/>
                </a:solidFill>
              </a:rPr>
              <a:t>Aggravation des effets sédatifs (</a:t>
            </a:r>
            <a:r>
              <a:rPr lang="fr-FR" sz="1600" b="1" dirty="0" smtClean="0">
                <a:solidFill>
                  <a:srgbClr val="FF0000"/>
                </a:solidFill>
              </a:rPr>
              <a:t>somnolence</a:t>
            </a:r>
            <a:r>
              <a:rPr lang="fr-FR" sz="1600" dirty="0" smtClean="0">
                <a:solidFill>
                  <a:srgbClr val="FF0000"/>
                </a:solidFill>
              </a:rPr>
              <a:t>, </a:t>
            </a:r>
            <a:r>
              <a:rPr lang="fr-FR" sz="1600" b="1" dirty="0" smtClean="0">
                <a:solidFill>
                  <a:srgbClr val="FF0000"/>
                </a:solidFill>
              </a:rPr>
              <a:t>obnubilation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pouvant aller jusqu’au </a:t>
            </a:r>
            <a:r>
              <a:rPr lang="fr-FR" sz="1600" b="1" dirty="0" smtClean="0">
                <a:solidFill>
                  <a:srgbClr val="FF0000"/>
                </a:solidFill>
              </a:rPr>
              <a:t>coma calme hypotonique</a:t>
            </a:r>
            <a:r>
              <a:rPr lang="fr-FR" sz="1600" dirty="0" smtClean="0">
                <a:solidFill>
                  <a:schemeClr val="tx1"/>
                </a:solidFill>
              </a:rPr>
              <a:t>) ;</a:t>
            </a:r>
          </a:p>
          <a:p>
            <a:pPr marL="177800" lvl="0" indent="-177800">
              <a:buFont typeface="Wingdings" pitchFamily="2" charset="2"/>
              <a:buChar char="§"/>
            </a:pPr>
            <a:r>
              <a:rPr lang="fr-FR" sz="1600" b="1" dirty="0" smtClean="0">
                <a:solidFill>
                  <a:srgbClr val="FF0000"/>
                </a:solidFill>
              </a:rPr>
              <a:t>Dépression respiratoire </a:t>
            </a:r>
            <a:r>
              <a:rPr lang="fr-FR" sz="1600" dirty="0" smtClean="0">
                <a:solidFill>
                  <a:schemeClr val="tx1"/>
                </a:solidFill>
              </a:rPr>
              <a:t>chez l’enfant ou personne âgé </a:t>
            </a:r>
          </a:p>
          <a:p>
            <a:pPr marL="177800" lvl="0" indent="-177800"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tx1"/>
                </a:solidFill>
              </a:rPr>
              <a:t>hyperexcitabilité sinusale, hypotension surtout avec les BZD d’action rapide.</a:t>
            </a:r>
          </a:p>
          <a:p>
            <a:pPr marL="177800" lvl="0" indent="-177800">
              <a:buFont typeface="Wingdings" pitchFamily="2" charset="2"/>
              <a:buChar char="§"/>
            </a:pPr>
            <a:r>
              <a:rPr lang="fr-FR" sz="1600" b="1" dirty="0" smtClean="0">
                <a:solidFill>
                  <a:srgbClr val="FF0000"/>
                </a:solidFill>
              </a:rPr>
              <a:t>Pronostic favorable </a:t>
            </a:r>
            <a:r>
              <a:rPr lang="fr-FR" sz="1600" dirty="0" smtClean="0">
                <a:solidFill>
                  <a:schemeClr val="tx1"/>
                </a:solidFill>
              </a:rPr>
              <a:t>et rarement mortelle (sujet âgé, BZD d’action rapide).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127596" y="521314"/>
            <a:ext cx="2860228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600" b="1" dirty="0" err="1" smtClean="0">
                <a:solidFill>
                  <a:schemeClr val="bg1"/>
                </a:solidFill>
                <a:ea typeface="Times New Roman" pitchFamily="18" charset="0"/>
              </a:rPr>
              <a:t>Toxicite</a:t>
            </a:r>
            <a:r>
              <a:rPr lang="fr-FR" sz="1600" b="1" dirty="0" smtClean="0">
                <a:solidFill>
                  <a:schemeClr val="bg1"/>
                </a:solidFill>
                <a:ea typeface="Times New Roman" pitchFamily="18" charset="0"/>
              </a:rPr>
              <a:t> aigue </a:t>
            </a:r>
            <a:endParaRPr lang="fr-FR" sz="1600" dirty="0" smtClean="0">
              <a:solidFill>
                <a:schemeClr val="bg1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59832" y="548680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b="1" dirty="0" smtClean="0"/>
              <a:t>index thérapeutique important, toxicité réduite.</a:t>
            </a:r>
            <a:br>
              <a:rPr lang="fr-FR" b="1" dirty="0" smtClean="0"/>
            </a:br>
            <a:r>
              <a:rPr lang="fr-FR" b="1" dirty="0" smtClean="0"/>
              <a:t> Gravité: toxiques qui leur sont associés.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7596" y="521314"/>
            <a:ext cx="1332000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Historique  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00298" y="957932"/>
            <a:ext cx="6248166" cy="828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500" dirty="0" smtClean="0">
                <a:solidFill>
                  <a:schemeClr val="tx1"/>
                </a:solidFill>
                <a:hlinkClick r:id="rId2"/>
              </a:rPr>
              <a:t>Leo </a:t>
            </a:r>
            <a:r>
              <a:rPr lang="fr-FR" sz="1500" dirty="0" err="1" smtClean="0">
                <a:solidFill>
                  <a:schemeClr val="tx1"/>
                </a:solidFill>
                <a:hlinkClick r:id="rId2"/>
              </a:rPr>
              <a:t>Sternbach</a:t>
            </a:r>
            <a:r>
              <a:rPr lang="fr-FR" sz="1500" dirty="0" smtClean="0">
                <a:solidFill>
                  <a:schemeClr val="tx1"/>
                </a:solidFill>
              </a:rPr>
              <a:t> ( 1908 – 2005 ) </a:t>
            </a:r>
            <a:r>
              <a:rPr lang="fr-FR" sz="1500" dirty="0" smtClean="0">
                <a:solidFill>
                  <a:schemeClr val="tx1"/>
                </a:solidFill>
                <a:hlinkClick r:id="rId3"/>
              </a:rPr>
              <a:t>Hoffmann-La Roche</a:t>
            </a:r>
            <a:r>
              <a:rPr lang="fr-FR" sz="1500" dirty="0" smtClean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fr-FR" sz="1500" dirty="0" smtClean="0">
                <a:solidFill>
                  <a:schemeClr val="tx1"/>
                </a:solidFill>
              </a:rPr>
              <a:t>dérivés de la </a:t>
            </a:r>
            <a:r>
              <a:rPr lang="fr-FR" sz="1500" dirty="0" err="1" smtClean="0">
                <a:solidFill>
                  <a:schemeClr val="tx1"/>
                </a:solidFill>
              </a:rPr>
              <a:t>quinoline</a:t>
            </a:r>
            <a:r>
              <a:rPr lang="fr-FR" sz="1500" dirty="0" smtClean="0">
                <a:solidFill>
                  <a:schemeClr val="tx1"/>
                </a:solidFill>
              </a:rPr>
              <a:t> en vue de production de colorants</a:t>
            </a:r>
            <a:endParaRPr lang="fr-FR" sz="1500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571604" y="934858"/>
            <a:ext cx="857256" cy="857256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1950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555776" y="2276872"/>
            <a:ext cx="6192688" cy="828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500" dirty="0" smtClean="0">
                <a:solidFill>
                  <a:schemeClr val="tx1"/>
                </a:solidFill>
              </a:rPr>
              <a:t>mise en évidence des propriétés sédatives, myorelaxantes, </a:t>
            </a:r>
            <a:r>
              <a:rPr lang="fr-FR" sz="1500" dirty="0" err="1" smtClean="0">
                <a:solidFill>
                  <a:schemeClr val="tx1"/>
                </a:solidFill>
              </a:rPr>
              <a:t>anticonvulsivantes</a:t>
            </a:r>
            <a:r>
              <a:rPr lang="fr-FR" sz="1500" dirty="0" smtClean="0">
                <a:solidFill>
                  <a:schemeClr val="tx1"/>
                </a:solidFill>
              </a:rPr>
              <a:t> de l’efficacité et la bonne tolérance </a:t>
            </a:r>
            <a:r>
              <a:rPr lang="fr-FR" sz="1500" i="1" dirty="0" smtClean="0">
                <a:solidFill>
                  <a:schemeClr val="tx1"/>
                </a:solidFill>
              </a:rPr>
              <a:t>in vivo</a:t>
            </a:r>
            <a:endParaRPr lang="fr-FR" sz="1500" dirty="0" smtClean="0">
              <a:solidFill>
                <a:schemeClr val="tx1"/>
              </a:solidFill>
              <a:hlinkClick r:id="rId3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619672" y="2276872"/>
            <a:ext cx="857256" cy="857256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dirty="0" smtClean="0"/>
              <a:t>Avril 1957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699792" y="4005064"/>
            <a:ext cx="6048672" cy="828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500" dirty="0" smtClean="0">
                <a:solidFill>
                  <a:schemeClr val="tx1"/>
                </a:solidFill>
              </a:rPr>
              <a:t>Un brevet fut déposé pour le </a:t>
            </a:r>
            <a:r>
              <a:rPr lang="fr-FR" sz="1500" dirty="0" err="1" smtClean="0">
                <a:solidFill>
                  <a:schemeClr val="tx1"/>
                </a:solidFill>
              </a:rPr>
              <a:t>Librium</a:t>
            </a:r>
            <a:r>
              <a:rPr lang="fr-FR" sz="1500" baseline="30000" dirty="0" smtClean="0">
                <a:solidFill>
                  <a:schemeClr val="tx1"/>
                </a:solidFill>
              </a:rPr>
              <a:t>®</a:t>
            </a:r>
            <a:r>
              <a:rPr lang="fr-FR" sz="1500" dirty="0" smtClean="0">
                <a:solidFill>
                  <a:schemeClr val="tx1"/>
                </a:solidFill>
              </a:rPr>
              <a:t> (</a:t>
            </a:r>
            <a:r>
              <a:rPr lang="fr-FR" sz="1500" dirty="0" err="1" smtClean="0">
                <a:solidFill>
                  <a:schemeClr val="tx1"/>
                </a:solidFill>
              </a:rPr>
              <a:t>chlordiazépoxyde</a:t>
            </a:r>
            <a:r>
              <a:rPr lang="fr-FR" sz="1500" dirty="0" smtClean="0">
                <a:solidFill>
                  <a:schemeClr val="tx1"/>
                </a:solidFill>
              </a:rPr>
              <a:t>).</a:t>
            </a:r>
            <a:endParaRPr lang="fr-FR" sz="1500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619672" y="4077072"/>
            <a:ext cx="857256" cy="857256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dirty="0" smtClean="0"/>
              <a:t>Mai 1958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1619672" y="5589240"/>
            <a:ext cx="857256" cy="857256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dirty="0" smtClean="0"/>
              <a:t>&gt; 1963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2843808" y="5517232"/>
            <a:ext cx="5904656" cy="828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500" dirty="0" smtClean="0">
                <a:solidFill>
                  <a:schemeClr val="tx1"/>
                </a:solidFill>
              </a:rPr>
              <a:t>le </a:t>
            </a:r>
            <a:r>
              <a:rPr lang="fr-FR" sz="1500" dirty="0" smtClean="0">
                <a:solidFill>
                  <a:schemeClr val="tx1"/>
                </a:solidFill>
                <a:hlinkClick r:id="rId4"/>
              </a:rPr>
              <a:t>diazépam</a:t>
            </a:r>
            <a:r>
              <a:rPr lang="fr-FR" sz="1500" dirty="0" smtClean="0">
                <a:solidFill>
                  <a:schemeClr val="tx1"/>
                </a:solidFill>
              </a:rPr>
              <a:t> (Valium</a:t>
            </a:r>
            <a:r>
              <a:rPr lang="fr-FR" sz="1500" baseline="30000" dirty="0" smtClean="0">
                <a:solidFill>
                  <a:schemeClr val="tx1"/>
                </a:solidFill>
              </a:rPr>
              <a:t>®</a:t>
            </a:r>
            <a:r>
              <a:rPr lang="fr-FR" sz="1500" dirty="0" smtClean="0">
                <a:solidFill>
                  <a:schemeClr val="tx1"/>
                </a:solidFill>
              </a:rPr>
              <a:t>), le </a:t>
            </a:r>
            <a:r>
              <a:rPr lang="fr-FR" sz="1500" dirty="0" err="1" smtClean="0">
                <a:solidFill>
                  <a:schemeClr val="tx1"/>
                </a:solidFill>
                <a:hlinkClick r:id="rId5"/>
              </a:rPr>
              <a:t>clorazépate</a:t>
            </a:r>
            <a:r>
              <a:rPr lang="fr-FR" sz="1500" dirty="0" smtClean="0">
                <a:solidFill>
                  <a:schemeClr val="tx1"/>
                </a:solidFill>
              </a:rPr>
              <a:t> (</a:t>
            </a:r>
            <a:r>
              <a:rPr lang="fr-FR" sz="1500" dirty="0" err="1" smtClean="0">
                <a:solidFill>
                  <a:schemeClr val="tx1"/>
                </a:solidFill>
              </a:rPr>
              <a:t>Tranxène</a:t>
            </a:r>
            <a:r>
              <a:rPr lang="fr-FR" sz="1500" baseline="30000" dirty="0" smtClean="0">
                <a:solidFill>
                  <a:schemeClr val="tx1"/>
                </a:solidFill>
              </a:rPr>
              <a:t>®</a:t>
            </a:r>
            <a:r>
              <a:rPr lang="fr-FR" sz="1500" dirty="0" smtClean="0">
                <a:solidFill>
                  <a:schemeClr val="tx1"/>
                </a:solidFill>
              </a:rPr>
              <a:t>), </a:t>
            </a:r>
          </a:p>
          <a:p>
            <a:pPr lvl="0"/>
            <a:r>
              <a:rPr lang="fr-FR" sz="1500" dirty="0" smtClean="0">
                <a:solidFill>
                  <a:schemeClr val="tx1"/>
                </a:solidFill>
              </a:rPr>
              <a:t>l'</a:t>
            </a:r>
            <a:r>
              <a:rPr lang="fr-FR" sz="1500" dirty="0" err="1" smtClean="0">
                <a:solidFill>
                  <a:schemeClr val="tx1"/>
                </a:solidFill>
                <a:hlinkClick r:id="rId6"/>
              </a:rPr>
              <a:t>oxazépam</a:t>
            </a:r>
            <a:r>
              <a:rPr lang="fr-FR" sz="1500" dirty="0" smtClean="0">
                <a:solidFill>
                  <a:schemeClr val="tx1"/>
                </a:solidFill>
              </a:rPr>
              <a:t> (</a:t>
            </a:r>
            <a:r>
              <a:rPr lang="fr-FR" sz="1500" dirty="0" err="1" smtClean="0">
                <a:solidFill>
                  <a:schemeClr val="tx1"/>
                </a:solidFill>
              </a:rPr>
              <a:t>Seresta</a:t>
            </a:r>
            <a:r>
              <a:rPr lang="fr-FR" sz="1500" dirty="0" smtClean="0">
                <a:solidFill>
                  <a:schemeClr val="tx1"/>
                </a:solidFill>
              </a:rPr>
              <a:t>) le </a:t>
            </a:r>
            <a:r>
              <a:rPr lang="fr-FR" sz="1500" dirty="0" err="1" smtClean="0">
                <a:solidFill>
                  <a:schemeClr val="tx1"/>
                </a:solidFill>
                <a:hlinkClick r:id="rId7"/>
              </a:rPr>
              <a:t>bromazépam</a:t>
            </a:r>
            <a:r>
              <a:rPr lang="fr-FR" sz="1500" dirty="0" smtClean="0">
                <a:solidFill>
                  <a:schemeClr val="tx1"/>
                </a:solidFill>
              </a:rPr>
              <a:t> (</a:t>
            </a:r>
            <a:r>
              <a:rPr lang="fr-FR" sz="1500" dirty="0" err="1" smtClean="0">
                <a:solidFill>
                  <a:schemeClr val="tx1"/>
                </a:solidFill>
              </a:rPr>
              <a:t>Lexomil</a:t>
            </a:r>
            <a:r>
              <a:rPr lang="fr-FR" sz="1500" baseline="30000" dirty="0" smtClean="0">
                <a:solidFill>
                  <a:schemeClr val="tx1"/>
                </a:solidFill>
              </a:rPr>
              <a:t>®</a:t>
            </a:r>
            <a:r>
              <a:rPr lang="fr-FR" sz="1500" dirty="0" smtClean="0">
                <a:solidFill>
                  <a:schemeClr val="tx1"/>
                </a:solidFill>
              </a:rPr>
              <a:t>).</a:t>
            </a:r>
          </a:p>
        </p:txBody>
      </p:sp>
      <p:pic>
        <p:nvPicPr>
          <p:cNvPr id="14" name="Picture 4" descr="http://www.medical-look.com/reviews/Libriu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573016"/>
            <a:ext cx="1071570" cy="14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6" descr="http://i.ehow.com/images/GlobalPhoto/Articles/5438367/375781-main_Full.jpg"/>
          <p:cNvPicPr>
            <a:picLocks noChangeAspect="1" noChangeArrowheads="1"/>
          </p:cNvPicPr>
          <p:nvPr/>
        </p:nvPicPr>
        <p:blipFill>
          <a:blip r:embed="rId9" cstate="print"/>
          <a:srcRect l="3278" t="17486" r="19672" b="6010"/>
          <a:stretch>
            <a:fillRect/>
          </a:stretch>
        </p:blipFill>
        <p:spPr bwMode="auto">
          <a:xfrm>
            <a:off x="251520" y="5445224"/>
            <a:ext cx="1071571" cy="9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ctangle à coins arrondis 15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1052736"/>
            <a:ext cx="154766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à coins arrondis 29"/>
          <p:cNvSpPr/>
          <p:nvPr/>
        </p:nvSpPr>
        <p:spPr>
          <a:xfrm>
            <a:off x="323528" y="3429000"/>
            <a:ext cx="8568952" cy="3048021"/>
          </a:xfrm>
          <a:prstGeom prst="roundRect">
            <a:avLst>
              <a:gd name="adj" fmla="val 11126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  <a:alpha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i="1" dirty="0" smtClean="0">
                <a:solidFill>
                  <a:schemeClr val="tx1"/>
                </a:solidFill>
              </a:rPr>
              <a:t>Traitement spécifique  </a:t>
            </a:r>
            <a:r>
              <a:rPr lang="fr-FR" sz="1600" b="1" dirty="0" err="1" smtClean="0">
                <a:solidFill>
                  <a:schemeClr val="tx1"/>
                </a:solidFill>
              </a:rPr>
              <a:t>Flumazénil</a:t>
            </a:r>
            <a:r>
              <a:rPr lang="fr-FR" sz="1600" b="1" dirty="0" smtClean="0">
                <a:solidFill>
                  <a:schemeClr val="tx1"/>
                </a:solidFill>
              </a:rPr>
              <a:t> (ANEXATE®) </a:t>
            </a:r>
          </a:p>
          <a:p>
            <a:pPr marL="177800" lvl="0" indent="-177800"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tx1"/>
                </a:solidFill>
              </a:rPr>
              <a:t>C’est un </a:t>
            </a:r>
            <a:r>
              <a:rPr lang="fr-FR" sz="1600" u="sng" dirty="0" smtClean="0">
                <a:solidFill>
                  <a:schemeClr val="tx1"/>
                </a:solidFill>
              </a:rPr>
              <a:t>antagoniste</a:t>
            </a:r>
            <a:r>
              <a:rPr lang="fr-FR" sz="1600" dirty="0" smtClean="0">
                <a:solidFill>
                  <a:schemeClr val="tx1"/>
                </a:solidFill>
              </a:rPr>
              <a:t> pur et spécifique des BZD</a:t>
            </a:r>
          </a:p>
          <a:p>
            <a:pPr marL="177800" lvl="0" indent="-177800"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tx1"/>
                </a:solidFill>
              </a:rPr>
              <a:t>forme injectable : </a:t>
            </a:r>
            <a:r>
              <a:rPr lang="fr-FR" sz="1600" u="sng" dirty="0" smtClean="0">
                <a:solidFill>
                  <a:schemeClr val="tx1"/>
                </a:solidFill>
              </a:rPr>
              <a:t>ampoule</a:t>
            </a:r>
            <a:r>
              <a:rPr lang="fr-FR" sz="1600" dirty="0" smtClean="0">
                <a:solidFill>
                  <a:schemeClr val="tx1"/>
                </a:solidFill>
              </a:rPr>
              <a:t>s de 5ml [0,5 mg] ou de 10ml [1 mg]).</a:t>
            </a:r>
          </a:p>
          <a:p>
            <a:pPr marL="177800" lvl="0" indent="-177800"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tx1"/>
                </a:solidFill>
              </a:rPr>
              <a:t>effet </a:t>
            </a:r>
            <a:r>
              <a:rPr lang="fr-FR" sz="1600" u="sng" dirty="0" smtClean="0">
                <a:solidFill>
                  <a:schemeClr val="tx1"/>
                </a:solidFill>
              </a:rPr>
              <a:t>rapide</a:t>
            </a:r>
            <a:r>
              <a:rPr lang="fr-FR" sz="1600" dirty="0" smtClean="0">
                <a:solidFill>
                  <a:schemeClr val="tx1"/>
                </a:solidFill>
              </a:rPr>
              <a:t> et spectaculaire en 30s à 3mn.</a:t>
            </a:r>
          </a:p>
          <a:p>
            <a:pPr marL="177800" lvl="0" indent="-177800">
              <a:buFont typeface="Wingdings" pitchFamily="2" charset="2"/>
              <a:buChar char="§"/>
            </a:pPr>
            <a:r>
              <a:rPr lang="fr-FR" sz="1600" u="sng" dirty="0" smtClean="0">
                <a:solidFill>
                  <a:schemeClr val="tx1"/>
                </a:solidFill>
              </a:rPr>
              <a:t>injections</a:t>
            </a:r>
            <a:r>
              <a:rPr lang="fr-FR" sz="1600" dirty="0" smtClean="0">
                <a:solidFill>
                  <a:schemeClr val="tx1"/>
                </a:solidFill>
              </a:rPr>
              <a:t> successives de 0,2 à 0,3mg par IV jusqu’à levée de la dépression  respiratoire et réveil du malade puis </a:t>
            </a:r>
            <a:r>
              <a:rPr lang="fr-FR" sz="1600" u="sng" dirty="0" smtClean="0">
                <a:solidFill>
                  <a:schemeClr val="tx1"/>
                </a:solidFill>
              </a:rPr>
              <a:t>perfusion</a:t>
            </a:r>
            <a:r>
              <a:rPr lang="fr-FR" sz="1600" dirty="0" smtClean="0">
                <a:solidFill>
                  <a:schemeClr val="tx1"/>
                </a:solidFill>
              </a:rPr>
              <a:t> continue sinon il y a </a:t>
            </a:r>
            <a:r>
              <a:rPr lang="fr-FR" sz="1600" dirty="0" err="1" smtClean="0">
                <a:solidFill>
                  <a:schemeClr val="tx1"/>
                </a:solidFill>
              </a:rPr>
              <a:t>réendormissement</a:t>
            </a:r>
            <a:r>
              <a:rPr lang="fr-FR" sz="1600" dirty="0" smtClean="0">
                <a:solidFill>
                  <a:schemeClr val="tx1"/>
                </a:solidFill>
              </a:rPr>
              <a:t> du patient. </a:t>
            </a:r>
          </a:p>
          <a:p>
            <a:pPr marL="177800" lvl="0" indent="-177800"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tx1"/>
                </a:solidFill>
              </a:rPr>
              <a:t>bonne </a:t>
            </a:r>
            <a:r>
              <a:rPr lang="fr-FR" sz="1600" u="sng" dirty="0" smtClean="0">
                <a:solidFill>
                  <a:schemeClr val="tx1"/>
                </a:solidFill>
              </a:rPr>
              <a:t>tolérance</a:t>
            </a:r>
            <a:r>
              <a:rPr lang="fr-FR" sz="1600" dirty="0" smtClean="0">
                <a:solidFill>
                  <a:schemeClr val="tx1"/>
                </a:solidFill>
              </a:rPr>
              <a:t>, à part quelques nausées et vomissements.</a:t>
            </a:r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67586" name="Picture 2" descr="flumazenil"/>
          <p:cNvPicPr>
            <a:picLocks noChangeAspect="1" noChangeArrowheads="1"/>
          </p:cNvPicPr>
          <p:nvPr/>
        </p:nvPicPr>
        <p:blipFill>
          <a:blip r:embed="rId3" cstate="print"/>
          <a:srcRect l="2959" t="9350" r="6253" b="16406"/>
          <a:stretch>
            <a:fillRect/>
          </a:stretch>
        </p:blipFill>
        <p:spPr bwMode="auto">
          <a:xfrm>
            <a:off x="6084168" y="3429000"/>
            <a:ext cx="2808312" cy="158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1406" y="102773"/>
            <a:ext cx="8928000" cy="66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>
            <a:off x="251520" y="1124744"/>
            <a:ext cx="8496944" cy="2095515"/>
          </a:xfrm>
          <a:prstGeom prst="roundRect">
            <a:avLst>
              <a:gd name="adj" fmla="val 11126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buFont typeface="Wingdings" pitchFamily="2" charset="2"/>
              <a:buChar char="§"/>
            </a:pPr>
            <a:r>
              <a:rPr lang="fr-FR" sz="1600" b="1" dirty="0" smtClean="0">
                <a:solidFill>
                  <a:schemeClr val="tx1"/>
                </a:solidFill>
              </a:rPr>
              <a:t>Traitement symptomatique </a:t>
            </a:r>
            <a:r>
              <a:rPr lang="fr-FR" sz="1600" dirty="0" smtClean="0">
                <a:solidFill>
                  <a:schemeClr val="tx1"/>
                </a:solidFill>
              </a:rPr>
              <a:t>suffisant dans la majorité des cas. 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tx1"/>
                </a:solidFill>
              </a:rPr>
              <a:t>en cas de coma :</a:t>
            </a:r>
            <a:r>
              <a:rPr lang="fr-FR" sz="1600" b="1" dirty="0" smtClean="0">
                <a:solidFill>
                  <a:schemeClr val="tx1"/>
                </a:solidFill>
              </a:rPr>
              <a:t>intubation trachéale </a:t>
            </a:r>
            <a:r>
              <a:rPr lang="fr-FR" sz="1600" dirty="0" smtClean="0">
                <a:solidFill>
                  <a:schemeClr val="tx1"/>
                </a:solidFill>
              </a:rPr>
              <a:t>et </a:t>
            </a:r>
            <a:r>
              <a:rPr lang="fr-FR" sz="1600" b="1" dirty="0" smtClean="0">
                <a:solidFill>
                  <a:schemeClr val="tx1"/>
                </a:solidFill>
              </a:rPr>
              <a:t> ventilation assistée.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tx1"/>
                </a:solidFill>
              </a:rPr>
              <a:t>le  </a:t>
            </a:r>
            <a:r>
              <a:rPr lang="fr-FR" sz="1600" b="1" dirty="0" smtClean="0">
                <a:solidFill>
                  <a:schemeClr val="tx1"/>
                </a:solidFill>
              </a:rPr>
              <a:t>LG</a:t>
            </a:r>
            <a:r>
              <a:rPr lang="fr-FR" sz="1600" dirty="0" smtClean="0">
                <a:solidFill>
                  <a:schemeClr val="tx1"/>
                </a:solidFill>
              </a:rPr>
              <a:t> n’est  pas  systématique  et ne sera effectué  qu’en  cas  de  prise  récente  d’une  quantité  élevée    et/ou  d’une  symptomatologie  sévère.</a:t>
            </a:r>
            <a:endParaRPr lang="fr-FR" sz="1600" b="1" dirty="0" smtClean="0">
              <a:solidFill>
                <a:schemeClr val="tx1"/>
              </a:solidFill>
            </a:endParaRPr>
          </a:p>
          <a:p>
            <a:pPr marL="177800" indent="-177800"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tx1"/>
                </a:solidFill>
              </a:rPr>
              <a:t>50 g de </a:t>
            </a:r>
            <a:r>
              <a:rPr lang="fr-FR" sz="1600" b="1" dirty="0" smtClean="0">
                <a:solidFill>
                  <a:schemeClr val="tx1"/>
                </a:solidFill>
              </a:rPr>
              <a:t>charbon activé</a:t>
            </a:r>
            <a:r>
              <a:rPr lang="fr-FR" sz="1600" dirty="0" smtClean="0">
                <a:solidFill>
                  <a:schemeClr val="tx1"/>
                </a:solidFill>
              </a:rPr>
              <a:t>.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tx1"/>
                </a:solidFill>
              </a:rPr>
              <a:t>La </a:t>
            </a:r>
            <a:r>
              <a:rPr lang="fr-FR" sz="1600" b="1" dirty="0" smtClean="0">
                <a:solidFill>
                  <a:schemeClr val="tx1"/>
                </a:solidFill>
              </a:rPr>
              <a:t>diurèse osmotique </a:t>
            </a:r>
            <a:r>
              <a:rPr lang="fr-FR" sz="1600" dirty="0" smtClean="0">
                <a:solidFill>
                  <a:schemeClr val="tx1"/>
                </a:solidFill>
              </a:rPr>
              <a:t>neutre peut faciliter l’élimination.  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127596" y="521314"/>
            <a:ext cx="2860228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600" b="1" dirty="0" err="1" smtClean="0">
                <a:solidFill>
                  <a:schemeClr val="bg1"/>
                </a:solidFill>
                <a:ea typeface="Times New Roman" pitchFamily="18" charset="0"/>
              </a:rPr>
              <a:t>Toxicite</a:t>
            </a:r>
            <a:r>
              <a:rPr lang="fr-FR" sz="1600" b="1" dirty="0" smtClean="0">
                <a:solidFill>
                  <a:schemeClr val="bg1"/>
                </a:solidFill>
                <a:ea typeface="Times New Roman" pitchFamily="18" charset="0"/>
              </a:rPr>
              <a:t> aigue </a:t>
            </a:r>
            <a:endParaRPr lang="fr-FR" sz="1600" dirty="0" smtClean="0">
              <a:solidFill>
                <a:schemeClr val="bg1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7596" y="521314"/>
            <a:ext cx="2860228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600" b="1" dirty="0" err="1" smtClean="0">
                <a:solidFill>
                  <a:schemeClr val="bg1"/>
                </a:solidFill>
                <a:ea typeface="Times New Roman" pitchFamily="18" charset="0"/>
              </a:rPr>
              <a:t>Toxicite</a:t>
            </a:r>
            <a:r>
              <a:rPr lang="fr-FR" sz="1600" b="1" dirty="0" smtClean="0">
                <a:solidFill>
                  <a:schemeClr val="bg1"/>
                </a:solidFill>
                <a:ea typeface="Times New Roman" pitchFamily="18" charset="0"/>
              </a:rPr>
              <a:t> chronique </a:t>
            </a:r>
            <a:endParaRPr lang="fr-FR" sz="1600" dirty="0" smtClean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51520" y="1268760"/>
            <a:ext cx="8208912" cy="4824536"/>
          </a:xfrm>
          <a:prstGeom prst="roundRect">
            <a:avLst>
              <a:gd name="adj" fmla="val 11126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lvl="0" indent="-27305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</a:rPr>
              <a:t>Troubles de la vigilance ;</a:t>
            </a:r>
          </a:p>
          <a:p>
            <a:pPr marL="273050" lvl="0" indent="-27305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</a:rPr>
              <a:t>Altération des performances physiques</a:t>
            </a:r>
            <a:r>
              <a:rPr lang="fr-FR" sz="2400" b="1" dirty="0" smtClean="0">
                <a:solidFill>
                  <a:schemeClr val="tx1"/>
                </a:solidFill>
              </a:rPr>
              <a:t> </a:t>
            </a:r>
            <a:r>
              <a:rPr lang="fr-FR" sz="2400" dirty="0" smtClean="0">
                <a:solidFill>
                  <a:schemeClr val="tx1"/>
                </a:solidFill>
              </a:rPr>
              <a:t>;</a:t>
            </a:r>
          </a:p>
          <a:p>
            <a:pPr marL="273050" lvl="0" indent="-27305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</a:rPr>
              <a:t>Chez les sujets âgés : confusion mentale, hypotonie musculaire ;</a:t>
            </a:r>
          </a:p>
          <a:p>
            <a:pPr marL="273050" lvl="0" indent="-27305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</a:rPr>
              <a:t>Troubles de la concentration, amnésie antérograde ; </a:t>
            </a:r>
          </a:p>
          <a:p>
            <a:pPr marL="273050" lvl="0" indent="-27305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</a:rPr>
              <a:t>Etat dépressif ;</a:t>
            </a:r>
          </a:p>
          <a:p>
            <a:pPr marL="273050" indent="-27305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</a:rPr>
              <a:t>En cas d’effets paradoxaux (hostilité, insomnies)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7596" y="521314"/>
            <a:ext cx="2860228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600" b="1" dirty="0" smtClean="0">
                <a:solidFill>
                  <a:schemeClr val="bg1"/>
                </a:solidFill>
                <a:ea typeface="Times New Roman" pitchFamily="18" charset="0"/>
              </a:rPr>
              <a:t>Analyse </a:t>
            </a:r>
            <a:endParaRPr lang="fr-FR" sz="1600" dirty="0" smtClean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124744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fr-FR" b="1" dirty="0" smtClean="0">
                <a:solidFill>
                  <a:srgbClr val="FF3399"/>
                </a:solidFill>
              </a:rPr>
              <a:t>Dépistage par méthode immunochimique</a:t>
            </a:r>
            <a:r>
              <a:rPr lang="fr-FR" b="1" dirty="0" smtClean="0">
                <a:solidFill>
                  <a:schemeClr val="accent1"/>
                </a:solidFill>
              </a:rPr>
              <a:t> </a:t>
            </a:r>
            <a:endParaRPr lang="fr-FR" dirty="0" smtClean="0">
              <a:solidFill>
                <a:schemeClr val="accent1"/>
              </a:solidFill>
            </a:endParaRPr>
          </a:p>
          <a:p>
            <a:r>
              <a:rPr lang="fr-FR" dirty="0" smtClean="0"/>
              <a:t>De nombreuses méthodes de dépistage par méthode </a:t>
            </a:r>
            <a:r>
              <a:rPr lang="fr-FR" dirty="0" err="1" smtClean="0"/>
              <a:t>immuno</a:t>
            </a:r>
            <a:r>
              <a:rPr lang="fr-FR" dirty="0" smtClean="0"/>
              <a:t> chimique</a:t>
            </a:r>
          </a:p>
          <a:p>
            <a:r>
              <a:rPr lang="fr-FR" dirty="0" smtClean="0"/>
              <a:t> des BZD sériques ou urinaires sont actuellement disponibles, </a:t>
            </a:r>
          </a:p>
          <a:p>
            <a:r>
              <a:rPr lang="fr-FR" dirty="0" smtClean="0"/>
              <a:t>KIMS (COBAS ®)</a:t>
            </a:r>
          </a:p>
          <a:p>
            <a:r>
              <a:rPr lang="fr-FR" u="sng" dirty="0" smtClean="0"/>
              <a:t>Test Emit (DADE BEHRING</a:t>
            </a:r>
            <a:r>
              <a:rPr lang="fr-FR" dirty="0" smtClean="0"/>
              <a:t>®</a:t>
            </a:r>
            <a:r>
              <a:rPr lang="fr-FR" u="sng" dirty="0" smtClean="0"/>
              <a:t>)</a:t>
            </a:r>
            <a:r>
              <a:rPr lang="fr-FR" dirty="0" smtClean="0"/>
              <a:t> , </a:t>
            </a:r>
          </a:p>
          <a:p>
            <a:r>
              <a:rPr lang="fr-FR" dirty="0" smtClean="0"/>
              <a:t>FPIA, RIA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6" y="3212976"/>
            <a:ext cx="7992888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b="1" dirty="0" smtClean="0">
                <a:solidFill>
                  <a:srgbClr val="FF3399"/>
                </a:solidFill>
              </a:rPr>
              <a:t>confirmation du diagnostic </a:t>
            </a:r>
            <a:endParaRPr lang="fr-FR" dirty="0" smtClean="0">
              <a:solidFill>
                <a:srgbClr val="FF3399"/>
              </a:solidFill>
            </a:endParaRPr>
          </a:p>
          <a:p>
            <a:pPr>
              <a:lnSpc>
                <a:spcPct val="80000"/>
              </a:lnSpc>
            </a:pPr>
            <a:r>
              <a:rPr lang="fr-FR" b="1" u="sng" dirty="0" smtClean="0">
                <a:solidFill>
                  <a:srgbClr val="660066"/>
                </a:solidFill>
              </a:rPr>
              <a:t>Isolement</a:t>
            </a:r>
            <a:r>
              <a:rPr lang="fr-FR" b="1" dirty="0" smtClean="0">
                <a:solidFill>
                  <a:srgbClr val="660066"/>
                </a:solidFill>
              </a:rPr>
              <a:t> :</a:t>
            </a:r>
            <a:endParaRPr lang="fr-FR" dirty="0" smtClean="0">
              <a:solidFill>
                <a:srgbClr val="660066"/>
              </a:solidFill>
            </a:endParaRPr>
          </a:p>
          <a:p>
            <a:pPr>
              <a:lnSpc>
                <a:spcPct val="80000"/>
              </a:lnSpc>
            </a:pPr>
            <a:r>
              <a:rPr lang="fr-FR" dirty="0" smtClean="0"/>
              <a:t>      L’extraction se fait en milieu alcalin par un solvant approprié. On recueille la phase organique que l’on fait évaporer et que  l’on récupère avec un solvant adéquat.  </a:t>
            </a:r>
            <a:endParaRPr lang="fr-FR" b="1" u="sng" dirty="0" smtClean="0"/>
          </a:p>
          <a:p>
            <a:pPr>
              <a:lnSpc>
                <a:spcPct val="80000"/>
              </a:lnSpc>
            </a:pPr>
            <a:endParaRPr lang="fr-FR" b="1" u="sng" dirty="0" smtClean="0">
              <a:solidFill>
                <a:srgbClr val="660066"/>
              </a:solidFill>
            </a:endParaRPr>
          </a:p>
          <a:p>
            <a:pPr>
              <a:lnSpc>
                <a:spcPct val="80000"/>
              </a:lnSpc>
            </a:pPr>
            <a:r>
              <a:rPr lang="fr-FR" b="1" u="sng" dirty="0" smtClean="0">
                <a:solidFill>
                  <a:srgbClr val="660066"/>
                </a:solidFill>
              </a:rPr>
              <a:t>Identification</a:t>
            </a:r>
            <a:r>
              <a:rPr lang="fr-FR" b="1" dirty="0" smtClean="0">
                <a:solidFill>
                  <a:srgbClr val="660066"/>
                </a:solidFill>
              </a:rPr>
              <a:t> :</a:t>
            </a:r>
            <a:endParaRPr lang="fr-FR" dirty="0" smtClean="0">
              <a:solidFill>
                <a:srgbClr val="660066"/>
              </a:solidFill>
            </a:endParaRPr>
          </a:p>
          <a:p>
            <a:pPr>
              <a:lnSpc>
                <a:spcPct val="80000"/>
              </a:lnSpc>
            </a:pPr>
            <a:r>
              <a:rPr lang="fr-FR" dirty="0" smtClean="0"/>
              <a:t>L’addition d’acide chlorhydrique 2N au résidu d’extraction permet l’identification par spectrophotométrie UV. On obtient 2 pics à 240 et 285 nm.</a:t>
            </a:r>
          </a:p>
          <a:p>
            <a:pPr>
              <a:lnSpc>
                <a:spcPct val="80000"/>
              </a:lnSpc>
            </a:pPr>
            <a:endParaRPr lang="fr-FR" dirty="0" smtClean="0"/>
          </a:p>
          <a:p>
            <a:pPr>
              <a:lnSpc>
                <a:spcPct val="80000"/>
              </a:lnSpc>
            </a:pPr>
            <a:r>
              <a:rPr lang="fr-FR" dirty="0" smtClean="0"/>
              <a:t>Il existe des réactions d’orientation sur CCM en gel de silice après migration :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Fluorescence brunâtre avec l’</a:t>
            </a:r>
            <a:r>
              <a:rPr lang="fr-FR" dirty="0" err="1" smtClean="0"/>
              <a:t>iodoplatinate</a:t>
            </a:r>
            <a:r>
              <a:rPr lang="fr-FR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Ces 2 réactions sont peu sensibles et peu spécifiques.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7215206" y="764704"/>
            <a:ext cx="1714512" cy="2592288"/>
            <a:chOff x="7215206" y="1785932"/>
            <a:chExt cx="1714512" cy="2928958"/>
          </a:xfrm>
        </p:grpSpPr>
        <p:pic>
          <p:nvPicPr>
            <p:cNvPr id="9" name="Image 8" descr="DSC00265.JPG"/>
            <p:cNvPicPr>
              <a:picLocks noChangeAspect="1"/>
            </p:cNvPicPr>
            <p:nvPr/>
          </p:nvPicPr>
          <p:blipFill>
            <a:blip r:embed="rId3" cstate="print"/>
            <a:srcRect l="18750" t="26389" r="17708" b="15278"/>
            <a:stretch>
              <a:fillRect/>
            </a:stretch>
          </p:blipFill>
          <p:spPr>
            <a:xfrm>
              <a:off x="7215206" y="1785932"/>
              <a:ext cx="1571636" cy="108211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Picture 4" descr="F:\poster procedure analytique\MED_DX_SyvaRapidTest_ca6.jpg"/>
            <p:cNvPicPr>
              <a:picLocks noChangeAspect="1" noChangeArrowheads="1"/>
            </p:cNvPicPr>
            <p:nvPr/>
          </p:nvPicPr>
          <p:blipFill>
            <a:blip r:embed="rId4" cstate="print"/>
            <a:srcRect l="14562" r="17800"/>
            <a:stretch>
              <a:fillRect/>
            </a:stretch>
          </p:blipFill>
          <p:spPr bwMode="auto">
            <a:xfrm>
              <a:off x="7429520" y="3581685"/>
              <a:ext cx="1500198" cy="113320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7596" y="521314"/>
            <a:ext cx="2860228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 err="1" smtClean="0">
                <a:solidFill>
                  <a:schemeClr val="bg1"/>
                </a:solidFill>
              </a:rPr>
              <a:t>Analyse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fr-FR" sz="1600" dirty="0" smtClean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124744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660066"/>
                </a:solidFill>
              </a:rPr>
              <a:t>Technique colorimétrique </a:t>
            </a:r>
            <a:endParaRPr lang="fr-FR" b="1" u="sng" dirty="0" smtClean="0">
              <a:solidFill>
                <a:srgbClr val="660066"/>
              </a:solidFill>
            </a:endParaRPr>
          </a:p>
          <a:p>
            <a:r>
              <a:rPr lang="fr-FR" b="1" u="sng" dirty="0" err="1" smtClean="0">
                <a:solidFill>
                  <a:srgbClr val="660066"/>
                </a:solidFill>
              </a:rPr>
              <a:t>Diazocopulation</a:t>
            </a:r>
            <a:r>
              <a:rPr lang="fr-FR" b="1" dirty="0" smtClean="0">
                <a:solidFill>
                  <a:srgbClr val="660066"/>
                </a:solidFill>
              </a:rPr>
              <a:t> :</a:t>
            </a:r>
            <a:endParaRPr lang="fr-FR" dirty="0" smtClean="0">
              <a:solidFill>
                <a:srgbClr val="660066"/>
              </a:solidFill>
            </a:endParaRPr>
          </a:p>
          <a:p>
            <a:r>
              <a:rPr lang="fr-FR" dirty="0" smtClean="0">
                <a:solidFill>
                  <a:schemeClr val="accent1"/>
                </a:solidFill>
              </a:rPr>
              <a:t>     </a:t>
            </a:r>
            <a:r>
              <a:rPr lang="fr-FR" dirty="0" smtClean="0"/>
              <a:t>L’hydrolyse acide et à chaud des BZD et de leurs métabolites  </a:t>
            </a:r>
          </a:p>
          <a:p>
            <a:r>
              <a:rPr lang="fr-FR" dirty="0" smtClean="0"/>
              <a:t>aboutit à la formation d’une amine aromatique primaire </a:t>
            </a:r>
          </a:p>
          <a:p>
            <a:r>
              <a:rPr lang="fr-FR" dirty="0" err="1" smtClean="0"/>
              <a:t>diazocopulaire</a:t>
            </a:r>
            <a:r>
              <a:rPr lang="fr-FR" dirty="0" smtClean="0"/>
              <a:t> de coloration violette, que l’on peut caractériser </a:t>
            </a:r>
          </a:p>
          <a:p>
            <a:r>
              <a:rPr lang="fr-FR" dirty="0" smtClean="0"/>
              <a:t>et  doser par spectrophotométrie à 550nm.</a:t>
            </a:r>
          </a:p>
          <a:p>
            <a:r>
              <a:rPr lang="fr-FR" dirty="0" smtClean="0"/>
              <a:t>Risque de réaction croisée avec le paracétamol  également </a:t>
            </a:r>
          </a:p>
          <a:p>
            <a:r>
              <a:rPr lang="fr-FR" dirty="0" err="1" smtClean="0"/>
              <a:t>diazocopulable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39552" y="4509120"/>
            <a:ext cx="7632848" cy="182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2000" b="1" dirty="0" smtClean="0">
                <a:solidFill>
                  <a:srgbClr val="660066"/>
                </a:solidFill>
              </a:rPr>
              <a:t>Techniques chromatographiques</a:t>
            </a:r>
            <a:endParaRPr lang="fr-FR" sz="2000" dirty="0" smtClean="0">
              <a:solidFill>
                <a:srgbClr val="660066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2000" dirty="0" smtClean="0"/>
              <a:t>La limite de détection varie selon la nature de la BZD, la possibilité de dérivation, la matrice, le matériel et la technique utilisée. </a:t>
            </a:r>
          </a:p>
          <a:p>
            <a:pPr>
              <a:lnSpc>
                <a:spcPct val="80000"/>
              </a:lnSpc>
            </a:pPr>
            <a:endParaRPr lang="fr-FR" sz="2000" dirty="0" smtClean="0"/>
          </a:p>
          <a:p>
            <a:pPr>
              <a:lnSpc>
                <a:spcPct val="80000"/>
              </a:lnSpc>
            </a:pPr>
            <a:r>
              <a:rPr lang="fr-FR" sz="2000" dirty="0" smtClean="0"/>
              <a:t>CPG-SM</a:t>
            </a:r>
          </a:p>
          <a:p>
            <a:pPr>
              <a:lnSpc>
                <a:spcPct val="80000"/>
              </a:lnSpc>
            </a:pPr>
            <a:r>
              <a:rPr lang="fr-FR" sz="2000" dirty="0" smtClean="0"/>
              <a:t> GC-NPD</a:t>
            </a:r>
          </a:p>
          <a:p>
            <a:pPr>
              <a:lnSpc>
                <a:spcPct val="80000"/>
              </a:lnSpc>
            </a:pPr>
            <a:r>
              <a:rPr lang="fr-FR" sz="2000" dirty="0" smtClean="0"/>
              <a:t>HPLC-SM </a:t>
            </a:r>
          </a:p>
        </p:txBody>
      </p:sp>
      <p:pic>
        <p:nvPicPr>
          <p:cNvPr id="9" name="Image 8" descr="Photos-0180.jpg"/>
          <p:cNvPicPr>
            <a:picLocks noChangeAspect="1"/>
          </p:cNvPicPr>
          <p:nvPr/>
        </p:nvPicPr>
        <p:blipFill>
          <a:blip r:embed="rId2" cstate="print">
            <a:lum bright="30000" contrast="10000"/>
          </a:blip>
          <a:stretch>
            <a:fillRect/>
          </a:stretch>
        </p:blipFill>
        <p:spPr>
          <a:xfrm rot="16200000">
            <a:off x="6109321" y="1567135"/>
            <a:ext cx="383711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7596" y="521314"/>
            <a:ext cx="6820668" cy="407362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>
              <a:buFont typeface="Wingdings" pitchFamily="2" charset="2"/>
              <a:buChar char="Ø"/>
            </a:pPr>
            <a:r>
              <a:rPr lang="fr-FR" sz="1600" b="1" dirty="0" smtClean="0"/>
              <a:t>LES NOUVELLES MOLECULES APPARENTEES: Benzodiazépines </a:t>
            </a:r>
            <a:r>
              <a:rPr lang="fr-FR" sz="1600" b="1" dirty="0" err="1" smtClean="0"/>
              <a:t>like</a:t>
            </a:r>
            <a:endParaRPr lang="fr-FR" sz="16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251520" y="112474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buFont typeface="Wingdings" pitchFamily="2" charset="2"/>
              <a:buNone/>
            </a:pPr>
            <a:r>
              <a:rPr lang="fr-FR" b="1" dirty="0" smtClean="0"/>
              <a:t>- </a:t>
            </a:r>
            <a:r>
              <a:rPr lang="fr-FR" dirty="0" smtClean="0"/>
              <a:t>Structure chimique différente de celle des BZD</a:t>
            </a:r>
          </a:p>
          <a:p>
            <a:pPr algn="justLow">
              <a:buFont typeface="Wingdings" pitchFamily="2" charset="2"/>
              <a:buNone/>
            </a:pPr>
            <a:r>
              <a:rPr lang="fr-FR" dirty="0" smtClean="0"/>
              <a:t>- Mêmes caractères basique et lipophile</a:t>
            </a:r>
          </a:p>
          <a:p>
            <a:pPr algn="justLow">
              <a:buFont typeface="Wingdings" pitchFamily="2" charset="2"/>
              <a:buNone/>
            </a:pPr>
            <a:r>
              <a:rPr lang="fr-FR" dirty="0" smtClean="0"/>
              <a:t>- Mêmes propriétés pharmacologiques</a:t>
            </a:r>
          </a:p>
          <a:p>
            <a:pPr algn="justLow">
              <a:buFont typeface="Wingdings" pitchFamily="2" charset="2"/>
              <a:buNone/>
            </a:pPr>
            <a:r>
              <a:rPr lang="fr-FR" dirty="0" smtClean="0"/>
              <a:t>- Action identique sur les </a:t>
            </a:r>
            <a:r>
              <a:rPr lang="fr-FR" dirty="0" err="1" smtClean="0"/>
              <a:t>Rcp</a:t>
            </a:r>
            <a:r>
              <a:rPr lang="fr-FR" dirty="0" smtClean="0"/>
              <a:t> GABA-</a:t>
            </a:r>
            <a:r>
              <a:rPr lang="fr-FR" dirty="0" err="1" smtClean="0"/>
              <a:t>ergiques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23528" y="234888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buFont typeface="Wingdings" pitchFamily="2" charset="2"/>
              <a:buNone/>
            </a:pPr>
            <a:r>
              <a:rPr lang="fr-FR" b="1" dirty="0" smtClean="0"/>
              <a:t>Ce sont des dérivées de la famille des </a:t>
            </a:r>
            <a:r>
              <a:rPr lang="fr-FR" b="1" dirty="0" err="1" smtClean="0">
                <a:solidFill>
                  <a:schemeClr val="tx2"/>
                </a:solidFill>
              </a:rPr>
              <a:t>Cyclopyrolones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(</a:t>
            </a:r>
            <a:r>
              <a:rPr lang="fr-FR" b="1" dirty="0" err="1" smtClean="0">
                <a:solidFill>
                  <a:srgbClr val="FF0000"/>
                </a:solidFill>
              </a:rPr>
              <a:t>Zopiclone</a:t>
            </a:r>
            <a:r>
              <a:rPr lang="fr-FR" b="1" dirty="0" smtClean="0">
                <a:solidFill>
                  <a:srgbClr val="FF0000"/>
                </a:solidFill>
              </a:rPr>
              <a:t> - IMOVANE®) </a:t>
            </a:r>
            <a:r>
              <a:rPr lang="fr-FR" b="1" dirty="0" smtClean="0"/>
              <a:t>et de celle des </a:t>
            </a:r>
            <a:r>
              <a:rPr lang="fr-FR" b="1" dirty="0" err="1" smtClean="0">
                <a:solidFill>
                  <a:schemeClr val="tx2"/>
                </a:solidFill>
              </a:rPr>
              <a:t>Imidazopyridines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(</a:t>
            </a:r>
            <a:r>
              <a:rPr lang="fr-FR" b="1" dirty="0" err="1" smtClean="0">
                <a:solidFill>
                  <a:srgbClr val="FF0000"/>
                </a:solidFill>
              </a:rPr>
              <a:t>Zolpidem</a:t>
            </a:r>
            <a:r>
              <a:rPr lang="fr-FR" b="1" dirty="0" smtClean="0">
                <a:solidFill>
                  <a:srgbClr val="FF0000"/>
                </a:solidFill>
              </a:rPr>
              <a:t> - STILNOX®).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9" name="Picture 5" descr="imov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68960"/>
            <a:ext cx="3167062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stiln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140968"/>
            <a:ext cx="3313113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83568" y="5157192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Ce sont des molécules à visée hypnotique, très peu toxiques même à dose massive.</a:t>
            </a:r>
          </a:p>
          <a:p>
            <a:pPr>
              <a:buFont typeface="Wingdings" pitchFamily="2" charset="2"/>
              <a:buNone/>
            </a:pPr>
            <a:endParaRPr lang="fr-FR" b="1" dirty="0" smtClean="0"/>
          </a:p>
          <a:p>
            <a:r>
              <a:rPr lang="fr-FR" b="1" dirty="0" smtClean="0"/>
              <a:t>La dépendance psychique induite est modérée voire absente. Le sevrage se fait sans effets indésirables.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7596" y="521314"/>
            <a:ext cx="5668540" cy="407362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600" b="1" dirty="0" smtClean="0"/>
              <a:t>LES CARBAMATES :</a:t>
            </a:r>
            <a:endParaRPr lang="fr-FR" sz="16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124744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fr-FR" b="1" u="sng" dirty="0" smtClean="0"/>
              <a:t>LES CARBAMATES</a:t>
            </a:r>
            <a:r>
              <a:rPr lang="fr-FR" b="1" dirty="0" smtClean="0"/>
              <a:t> :</a:t>
            </a:r>
          </a:p>
          <a:p>
            <a:pPr algn="justLow">
              <a:buFont typeface="Wingdings" pitchFamily="2" charset="2"/>
              <a:buNone/>
            </a:pPr>
            <a:endParaRPr lang="fr-FR" b="1" dirty="0" smtClean="0"/>
          </a:p>
          <a:p>
            <a:pPr algn="justLow">
              <a:buFont typeface="Wingdings" pitchFamily="2" charset="2"/>
              <a:buNone/>
            </a:pPr>
            <a:r>
              <a:rPr lang="fr-FR" b="1" dirty="0" smtClean="0"/>
              <a:t>   Premiers anxiolytiques synthétisés (1950) → remplacés par les BZD</a:t>
            </a:r>
          </a:p>
          <a:p>
            <a:pPr algn="justLow">
              <a:buFont typeface="Wingdings" pitchFamily="2" charset="2"/>
              <a:buNone/>
            </a:pPr>
            <a:endParaRPr lang="fr-FR" b="1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1. </a:t>
            </a:r>
            <a:r>
              <a:rPr lang="fr-FR" b="1" u="sng" dirty="0" smtClean="0"/>
              <a:t>Structure </a:t>
            </a:r>
            <a:r>
              <a:rPr lang="fr-FR" b="1" dirty="0" smtClean="0"/>
              <a:t>: Ce sont des esters de l’acide carbamique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23528" y="2924944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Chef de fil : </a:t>
            </a:r>
            <a:r>
              <a:rPr lang="fr-FR" sz="2400" b="1" dirty="0" err="1" smtClean="0"/>
              <a:t>Meprobamate</a:t>
            </a:r>
            <a:r>
              <a:rPr lang="fr-FR" sz="2400" b="1" dirty="0" smtClean="0"/>
              <a:t> (EQUANIL®)</a:t>
            </a:r>
            <a:endParaRPr lang="fr-FR" sz="2400" b="1" i="1" dirty="0" smtClean="0"/>
          </a:p>
          <a:p>
            <a:pPr lvl="2">
              <a:buFontTx/>
              <a:buNone/>
            </a:pPr>
            <a:r>
              <a:rPr lang="fr-FR" sz="2400" b="1" i="1" dirty="0" smtClean="0"/>
              <a:t>                                            </a:t>
            </a:r>
            <a:endParaRPr lang="fr-FR" sz="2400" b="1" dirty="0"/>
          </a:p>
        </p:txBody>
      </p:sp>
      <p:pic>
        <p:nvPicPr>
          <p:cNvPr id="8" name="Picture 5" descr="meprobam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6212" y="2996952"/>
            <a:ext cx="388778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23528" y="4509120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/>
              <a:t>Fébarbamate</a:t>
            </a:r>
            <a:r>
              <a:rPr lang="fr-FR" sz="2000" b="1" dirty="0" smtClean="0"/>
              <a:t> et  </a:t>
            </a:r>
            <a:r>
              <a:rPr lang="fr-FR" sz="2000" b="1" dirty="0" err="1" smtClean="0"/>
              <a:t>Difébarbamate</a:t>
            </a:r>
            <a:r>
              <a:rPr lang="fr-FR" sz="2000" b="1" dirty="0" smtClean="0"/>
              <a:t> (qui en association avec le Phénobarbital donne l’ATRIUM®) </a:t>
            </a:r>
          </a:p>
          <a:p>
            <a:r>
              <a:rPr lang="fr-FR" sz="2000" b="1" dirty="0" err="1" smtClean="0"/>
              <a:t>Méthocarbamol</a:t>
            </a:r>
            <a:r>
              <a:rPr lang="fr-FR" sz="2000" b="1" dirty="0" smtClean="0"/>
              <a:t> (LUMIRELAX®):</a:t>
            </a:r>
          </a:p>
          <a:p>
            <a:r>
              <a:rPr lang="fr-FR" sz="2000" b="1" dirty="0" smtClean="0"/>
              <a:t>Carbamate de </a:t>
            </a:r>
            <a:r>
              <a:rPr lang="fr-FR" sz="2000" b="1" dirty="0" err="1" smtClean="0"/>
              <a:t>méthylpentynol</a:t>
            </a:r>
            <a:r>
              <a:rPr lang="fr-FR" sz="2000" b="1" dirty="0" smtClean="0"/>
              <a:t> (N-OBLIVON®)  </a:t>
            </a:r>
          </a:p>
          <a:p>
            <a:r>
              <a:rPr lang="fr-FR" sz="2000" b="1" dirty="0" err="1" smtClean="0"/>
              <a:t>Oxyfenamate</a:t>
            </a:r>
            <a:r>
              <a:rPr lang="fr-FR" sz="2000" b="1" dirty="0" smtClean="0"/>
              <a:t> (LISTICA®).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124744"/>
            <a:ext cx="8748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fr-FR" sz="2000" b="1" u="sng" dirty="0" smtClean="0"/>
              <a:t>Mode d’action</a:t>
            </a:r>
            <a:r>
              <a:rPr lang="fr-FR" sz="2000" b="1" dirty="0" smtClean="0"/>
              <a:t> :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fr-FR" sz="2000" b="1" dirty="0" smtClean="0"/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fr-FR" sz="2000" b="1" dirty="0" smtClean="0"/>
              <a:t>  Les carbamates agissent sur les circuits thalamiques et le système </a:t>
            </a:r>
            <a:r>
              <a:rPr lang="fr-FR" sz="2000" b="1" dirty="0" err="1" smtClean="0"/>
              <a:t>lymbique</a:t>
            </a:r>
            <a:r>
              <a:rPr lang="fr-FR" sz="2000" b="1" dirty="0" smtClean="0"/>
              <a:t> par blocage des réflexes </a:t>
            </a:r>
            <a:r>
              <a:rPr lang="fr-FR" sz="2000" b="1" dirty="0" err="1" smtClean="0"/>
              <a:t>polysynaptiques</a:t>
            </a:r>
            <a:r>
              <a:rPr lang="fr-FR" sz="2000" b="1" dirty="0" smtClean="0"/>
              <a:t> médullaires.</a:t>
            </a:r>
            <a:r>
              <a:rPr lang="fr-FR" sz="2000" dirty="0" smtClean="0"/>
              <a:t> </a:t>
            </a:r>
            <a:endParaRPr lang="fr-FR" sz="3200" dirty="0"/>
          </a:p>
        </p:txBody>
      </p:sp>
      <p:sp>
        <p:nvSpPr>
          <p:cNvPr id="11" name="Rectangle 10"/>
          <p:cNvSpPr/>
          <p:nvPr/>
        </p:nvSpPr>
        <p:spPr>
          <a:xfrm>
            <a:off x="251520" y="2924944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u="sng" dirty="0" smtClean="0"/>
              <a:t>Effets pharmacologiques</a:t>
            </a:r>
            <a:r>
              <a:rPr lang="fr-FR" b="1" dirty="0" smtClean="0"/>
              <a:t> :</a:t>
            </a:r>
          </a:p>
          <a:p>
            <a:pPr>
              <a:buFont typeface="Wingdings" pitchFamily="2" charset="2"/>
              <a:buNone/>
            </a:pPr>
            <a:r>
              <a:rPr lang="fr-FR" b="1" dirty="0" smtClean="0"/>
              <a:t>   </a:t>
            </a:r>
            <a:r>
              <a:rPr lang="fr-FR" dirty="0" smtClean="0"/>
              <a:t>Surtout myorelaxant et sédatif avec peu de diminution de l’activité locomotrice. </a:t>
            </a:r>
          </a:p>
          <a:p>
            <a:pPr>
              <a:buFont typeface="Wingdings" pitchFamily="2" charset="2"/>
              <a:buNone/>
            </a:pPr>
            <a:endParaRPr lang="fr-FR" dirty="0" smtClean="0"/>
          </a:p>
          <a:p>
            <a:r>
              <a:rPr lang="fr-FR" b="1" dirty="0" smtClean="0"/>
              <a:t>4.  </a:t>
            </a:r>
            <a:r>
              <a:rPr lang="fr-FR" b="1" u="sng" dirty="0" smtClean="0"/>
              <a:t>Effets cliniques – Indications :</a:t>
            </a:r>
            <a:endParaRPr lang="fr-FR" dirty="0" smtClean="0"/>
          </a:p>
          <a:p>
            <a:pPr>
              <a:buFont typeface="Wingdings" pitchFamily="2" charset="2"/>
              <a:buNone/>
            </a:pPr>
            <a:r>
              <a:rPr lang="fr-FR" dirty="0" smtClean="0"/>
              <a:t>- Anxiolytique</a:t>
            </a:r>
          </a:p>
          <a:p>
            <a:pPr>
              <a:buFont typeface="Wingdings" pitchFamily="2" charset="2"/>
              <a:buNone/>
            </a:pPr>
            <a:r>
              <a:rPr lang="fr-FR" dirty="0" smtClean="0"/>
              <a:t>- sédatif et myorelaxant</a:t>
            </a:r>
          </a:p>
          <a:p>
            <a:pPr>
              <a:buFont typeface="Wingdings" pitchFamily="2" charset="2"/>
              <a:buNone/>
            </a:pPr>
            <a:r>
              <a:rPr lang="fr-FR" dirty="0" smtClean="0"/>
              <a:t>- effet hypnotique à fortes doses</a:t>
            </a:r>
          </a:p>
          <a:p>
            <a:pPr>
              <a:buFont typeface="Wingdings" pitchFamily="2" charset="2"/>
              <a:buNone/>
            </a:pPr>
            <a:r>
              <a:rPr lang="fr-FR" dirty="0" smtClean="0"/>
              <a:t>- effet inducteur enzymatique modéré</a:t>
            </a:r>
          </a:p>
          <a:p>
            <a:pPr>
              <a:buFont typeface="Wingdings" pitchFamily="2" charset="2"/>
              <a:buNone/>
            </a:pPr>
            <a:r>
              <a:rPr lang="fr-FR" dirty="0" smtClean="0"/>
              <a:t>- dépression des systèmes respiratoires et cardio-vasculaires aux doses élevées.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0" y="188640"/>
            <a:ext cx="5668540" cy="407362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600" b="1" dirty="0" smtClean="0"/>
              <a:t>LES CARBAMATES :</a:t>
            </a:r>
            <a:endParaRPr lang="fr-FR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1124744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sz="2400" b="1" dirty="0" smtClean="0"/>
              <a:t>Comparés aux benzodiazépines, on peut considérer que les carbamates ont plutôt une efficacité pharmacologique et clinique inférieure et une toxicité supérieure.</a:t>
            </a:r>
            <a:endParaRPr lang="fr-FR" sz="2400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0" y="476672"/>
            <a:ext cx="5668540" cy="407362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600" b="1" dirty="0" smtClean="0"/>
              <a:t>LES CARBAMATES :</a:t>
            </a:r>
            <a:endParaRPr lang="fr-FR" sz="1600" dirty="0" smtClean="0">
              <a:solidFill>
                <a:schemeClr val="bg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123728" y="2780928"/>
            <a:ext cx="4572032" cy="785818"/>
          </a:xfrm>
          <a:prstGeom prst="roundRect">
            <a:avLst>
              <a:gd name="adj" fmla="val 5723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1"/>
                </a:solidFill>
              </a:rPr>
              <a:t>anxiété excessive</a:t>
            </a:r>
          </a:p>
          <a:p>
            <a:pPr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1"/>
                </a:solidFill>
              </a:rPr>
              <a:t>insomnies d’endormissement</a:t>
            </a:r>
          </a:p>
          <a:p>
            <a:pPr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1"/>
                </a:solidFill>
              </a:rPr>
              <a:t> contractures musculaires douloureuses.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2123728" y="3717032"/>
            <a:ext cx="4572032" cy="785818"/>
          </a:xfrm>
          <a:prstGeom prst="roundRect">
            <a:avLst>
              <a:gd name="adj" fmla="val 5723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1"/>
                </a:solidFill>
              </a:rPr>
              <a:t>états d’agitation</a:t>
            </a:r>
          </a:p>
          <a:p>
            <a:pPr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1"/>
                </a:solidFill>
              </a:rPr>
              <a:t>delirium tremens</a:t>
            </a:r>
          </a:p>
          <a:p>
            <a:pPr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1"/>
                </a:solidFill>
              </a:rPr>
              <a:t>crises d’angoisse aiguë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95536" y="2924944"/>
            <a:ext cx="1476000" cy="540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Indications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36" y="4797152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u="sng" dirty="0" smtClean="0"/>
              <a:t>Effets indésirables : </a:t>
            </a:r>
            <a:r>
              <a:rPr lang="fr-FR" b="1" dirty="0" smtClean="0"/>
              <a:t>+++ importants que BZD;</a:t>
            </a:r>
          </a:p>
          <a:p>
            <a:pPr>
              <a:buFont typeface="Wingdings" pitchFamily="2" charset="2"/>
              <a:buNone/>
            </a:pPr>
            <a:r>
              <a:rPr lang="fr-FR" b="1" dirty="0" smtClean="0"/>
              <a:t>- </a:t>
            </a:r>
            <a:r>
              <a:rPr lang="fr-FR" dirty="0" smtClean="0"/>
              <a:t>Somnolence diurne (surtout en début de traitement)</a:t>
            </a:r>
          </a:p>
          <a:p>
            <a:pPr>
              <a:buFont typeface="Wingdings" pitchFamily="2" charset="2"/>
              <a:buNone/>
            </a:pPr>
            <a:r>
              <a:rPr lang="fr-FR" dirty="0" smtClean="0"/>
              <a:t>- Tolérance , dépendance et syndrome de sevrage en cas d’arrêt brutal du traitement</a:t>
            </a:r>
          </a:p>
          <a:p>
            <a:pPr>
              <a:buFont typeface="Wingdings" pitchFamily="2" charset="2"/>
              <a:buNone/>
            </a:pPr>
            <a:r>
              <a:rPr lang="fr-FR" dirty="0" smtClean="0"/>
              <a:t>- Plus rarement : éruptions cutanées allergiques, nausées, vomissements, céphalées, vertiges, ataxie, troubles de l’accommodation.</a:t>
            </a:r>
            <a:endParaRPr lang="fr-FR" i="1" dirty="0" smtClean="0"/>
          </a:p>
          <a:p>
            <a:pPr>
              <a:buFont typeface="Wingdings" pitchFamily="2" charset="2"/>
              <a:buNone/>
            </a:pPr>
            <a:r>
              <a:rPr lang="fr-FR" i="1" dirty="0" smtClean="0"/>
              <a:t>- </a:t>
            </a:r>
            <a:r>
              <a:rPr lang="fr-FR" dirty="0" smtClean="0"/>
              <a:t>Atteintes hépatiques (surtout si le traitement est prolongé)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à coins arrondis 38"/>
          <p:cNvSpPr/>
          <p:nvPr/>
        </p:nvSpPr>
        <p:spPr>
          <a:xfrm>
            <a:off x="1714480" y="1809739"/>
            <a:ext cx="7072362" cy="1524011"/>
          </a:xfrm>
          <a:prstGeom prst="roundRect">
            <a:avLst>
              <a:gd name="adj" fmla="val 5723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chemeClr val="tx1"/>
                </a:solidFill>
              </a:rPr>
              <a:t>Symptômes :</a:t>
            </a:r>
          </a:p>
          <a:p>
            <a:r>
              <a:rPr lang="fr-FR" sz="1600" dirty="0" smtClean="0">
                <a:solidFill>
                  <a:schemeClr val="tx1"/>
                </a:solidFill>
              </a:rPr>
              <a:t>état ébrieux pouvant conduire à un coma calme hypotonique</a:t>
            </a:r>
          </a:p>
          <a:p>
            <a:r>
              <a:rPr lang="fr-FR" sz="1600" dirty="0" smtClean="0">
                <a:solidFill>
                  <a:schemeClr val="tx1"/>
                </a:solidFill>
              </a:rPr>
              <a:t>coma profond avec troubles hémodynamiques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1714480" y="857232"/>
            <a:ext cx="7072362" cy="857256"/>
          </a:xfrm>
          <a:prstGeom prst="roundRect">
            <a:avLst>
              <a:gd name="adj" fmla="val 5723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chemeClr val="tx1"/>
                </a:solidFill>
              </a:rPr>
              <a:t>Doses toxiques (Méprobamate) </a:t>
            </a:r>
            <a:r>
              <a:rPr lang="fr-FR" sz="1600" dirty="0" smtClean="0">
                <a:solidFill>
                  <a:schemeClr val="tx1"/>
                </a:solidFill>
              </a:rPr>
              <a:t>: Adulte &gt; 4g         Enfant &gt; 0,05 g/kg</a:t>
            </a:r>
          </a:p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chemeClr val="tx1"/>
                </a:solidFill>
              </a:rPr>
              <a:t>Dose létale </a:t>
            </a:r>
            <a:r>
              <a:rPr lang="fr-FR" sz="1600" dirty="0" smtClean="0">
                <a:solidFill>
                  <a:schemeClr val="tx1"/>
                </a:solidFill>
              </a:rPr>
              <a:t>: 40g (adultes)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1714480" y="3429000"/>
            <a:ext cx="3071834" cy="1524011"/>
          </a:xfrm>
          <a:prstGeom prst="roundRect">
            <a:avLst>
              <a:gd name="adj" fmla="val 5723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>
              <a:buFont typeface="Wingdings" pitchFamily="2" charset="2"/>
              <a:buChar char="Ø"/>
            </a:pPr>
            <a:r>
              <a:rPr lang="fr-FR" sz="1600" dirty="0" smtClean="0">
                <a:solidFill>
                  <a:sysClr val="windowText" lastClr="000000"/>
                </a:solidFill>
              </a:rPr>
              <a:t>lavage gastrique (moins de 12h après ingestion)</a:t>
            </a:r>
          </a:p>
          <a:p>
            <a:pPr marL="273050" lvl="0" indent="-273050">
              <a:buFont typeface="Wingdings" pitchFamily="2" charset="2"/>
              <a:buChar char="Ø"/>
            </a:pPr>
            <a:r>
              <a:rPr lang="fr-FR" sz="1600" dirty="0" smtClean="0">
                <a:solidFill>
                  <a:sysClr val="windowText" lastClr="000000"/>
                </a:solidFill>
              </a:rPr>
              <a:t>Diurèse osmotique neutre</a:t>
            </a:r>
          </a:p>
        </p:txBody>
      </p:sp>
      <p:sp>
        <p:nvSpPr>
          <p:cNvPr id="42" name="Rectangle à coins arrondis 41"/>
          <p:cNvSpPr/>
          <p:nvPr/>
        </p:nvSpPr>
        <p:spPr>
          <a:xfrm>
            <a:off x="4786314" y="3429000"/>
            <a:ext cx="4001426" cy="1524011"/>
          </a:xfrm>
          <a:prstGeom prst="roundRect">
            <a:avLst>
              <a:gd name="adj" fmla="val 5723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lvl="0" indent="-273050"/>
            <a:endParaRPr lang="fr-FR" sz="1600" dirty="0" smtClean="0">
              <a:solidFill>
                <a:sysClr val="windowText" lastClr="000000"/>
              </a:solidFill>
            </a:endParaRPr>
          </a:p>
          <a:p>
            <a:pPr marL="273050" lvl="0" indent="-273050">
              <a:buFont typeface="Wingdings" pitchFamily="2" charset="2"/>
              <a:buChar char="Ø"/>
            </a:pPr>
            <a:r>
              <a:rPr lang="fr-FR" sz="1600" dirty="0" smtClean="0">
                <a:solidFill>
                  <a:sysClr val="windowText" lastClr="000000"/>
                </a:solidFill>
              </a:rPr>
              <a:t>Assistance respiratoire</a:t>
            </a:r>
          </a:p>
          <a:p>
            <a:pPr marL="273050" lvl="0" indent="-273050">
              <a:buFont typeface="Wingdings" pitchFamily="2" charset="2"/>
              <a:buChar char="Ø"/>
            </a:pPr>
            <a:r>
              <a:rPr lang="fr-FR" sz="1600" dirty="0" smtClean="0">
                <a:solidFill>
                  <a:sysClr val="windowText" lastClr="000000"/>
                </a:solidFill>
              </a:rPr>
              <a:t>Correction des troubles cardiaques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179512" y="836712"/>
            <a:ext cx="1476000" cy="72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TOXICITÉ </a:t>
            </a:r>
            <a:endParaRPr lang="fr-FR" sz="1600" b="1" dirty="0"/>
          </a:p>
        </p:txBody>
      </p:sp>
      <p:sp>
        <p:nvSpPr>
          <p:cNvPr id="44" name="Rectangle à coins arrondis 43"/>
          <p:cNvSpPr/>
          <p:nvPr/>
        </p:nvSpPr>
        <p:spPr>
          <a:xfrm>
            <a:off x="179512" y="5373216"/>
            <a:ext cx="1476000" cy="720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b="1" dirty="0" smtClean="0"/>
              <a:t>ANALYSE</a:t>
            </a:r>
            <a:endParaRPr lang="fr-FR" sz="1700" b="1" dirty="0"/>
          </a:p>
        </p:txBody>
      </p:sp>
      <p:sp>
        <p:nvSpPr>
          <p:cNvPr id="45" name="Rectangle à coins arrondis 44"/>
          <p:cNvSpPr/>
          <p:nvPr/>
        </p:nvSpPr>
        <p:spPr>
          <a:xfrm>
            <a:off x="1714480" y="5048262"/>
            <a:ext cx="7072362" cy="1619261"/>
          </a:xfrm>
          <a:prstGeom prst="roundRect">
            <a:avLst>
              <a:gd name="adj" fmla="val 5723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Ø"/>
            </a:pPr>
            <a:r>
              <a:rPr lang="fr-FR" sz="1600" b="1" dirty="0" smtClean="0">
                <a:solidFill>
                  <a:schemeClr val="tx1"/>
                </a:solidFill>
              </a:rPr>
              <a:t>Extraction </a:t>
            </a:r>
            <a:r>
              <a:rPr lang="fr-FR" sz="1600" dirty="0" smtClean="0">
                <a:solidFill>
                  <a:schemeClr val="tx1"/>
                </a:solidFill>
              </a:rPr>
              <a:t>par l’éther, le </a:t>
            </a:r>
            <a:r>
              <a:rPr lang="fr-FR" sz="1600" dirty="0" err="1" smtClean="0">
                <a:solidFill>
                  <a:schemeClr val="tx1"/>
                </a:solidFill>
              </a:rPr>
              <a:t>diclorométhane</a:t>
            </a:r>
            <a:r>
              <a:rPr lang="fr-FR" sz="1600" dirty="0" smtClean="0">
                <a:solidFill>
                  <a:schemeClr val="tx1"/>
                </a:solidFill>
              </a:rPr>
              <a:t> ou l’acétate d’éthyle. </a:t>
            </a:r>
          </a:p>
          <a:p>
            <a:pPr lvl="0"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1"/>
                </a:solidFill>
              </a:rPr>
              <a:t>Caractérisation par </a:t>
            </a:r>
            <a:r>
              <a:rPr lang="fr-FR" sz="1600" b="1" dirty="0" smtClean="0">
                <a:solidFill>
                  <a:schemeClr val="tx1"/>
                </a:solidFill>
              </a:rPr>
              <a:t>CCM </a:t>
            </a:r>
            <a:r>
              <a:rPr lang="fr-FR" sz="1600" dirty="0" smtClean="0">
                <a:solidFill>
                  <a:schemeClr val="tx1"/>
                </a:solidFill>
              </a:rPr>
              <a:t>:</a:t>
            </a:r>
          </a:p>
          <a:p>
            <a:pPr marL="534988" lvl="0"/>
            <a:r>
              <a:rPr lang="fr-FR" sz="1600" dirty="0" smtClean="0">
                <a:solidFill>
                  <a:schemeClr val="tx1"/>
                </a:solidFill>
              </a:rPr>
              <a:t>para-</a:t>
            </a:r>
            <a:r>
              <a:rPr lang="fr-FR" sz="1600" dirty="0" err="1" smtClean="0">
                <a:solidFill>
                  <a:schemeClr val="tx1"/>
                </a:solidFill>
              </a:rPr>
              <a:t>diméthylamino</a:t>
            </a:r>
            <a:r>
              <a:rPr lang="fr-FR" sz="1600" dirty="0" smtClean="0">
                <a:solidFill>
                  <a:schemeClr val="tx1"/>
                </a:solidFill>
              </a:rPr>
              <a:t>-benzaldéhyde : coloration jaune qui vire à l’orange</a:t>
            </a:r>
          </a:p>
          <a:p>
            <a:pPr marL="534988" lvl="0"/>
            <a:r>
              <a:rPr lang="fr-FR" sz="1600" dirty="0" smtClean="0">
                <a:solidFill>
                  <a:schemeClr val="tx1"/>
                </a:solidFill>
              </a:rPr>
              <a:t>nitrate mercureux : coloration grise sur un fond blanc</a:t>
            </a:r>
          </a:p>
          <a:p>
            <a:pPr lvl="0"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1"/>
                </a:solidFill>
              </a:rPr>
              <a:t>Dosage par </a:t>
            </a:r>
            <a:r>
              <a:rPr lang="fr-FR" sz="1600" b="1" dirty="0" smtClean="0">
                <a:solidFill>
                  <a:schemeClr val="tx1"/>
                </a:solidFill>
              </a:rPr>
              <a:t>HPLC ou CPG.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79512" y="3789040"/>
            <a:ext cx="1476000" cy="72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ysClr val="windowText" lastClr="000000"/>
                </a:solidFill>
              </a:rPr>
              <a:t>Traitement</a:t>
            </a:r>
            <a:endParaRPr lang="fr-FR" sz="1600" b="1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0" y="188640"/>
            <a:ext cx="5668540" cy="407362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600" b="1" dirty="0" smtClean="0"/>
              <a:t>LES CARBAMATES :</a:t>
            </a:r>
            <a:endParaRPr lang="fr-FR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103305" y="119590"/>
            <a:ext cx="8856000" cy="547140"/>
          </a:xfrm>
          <a:prstGeom prst="roundRect">
            <a:avLst>
              <a:gd name="adj" fmla="val 0"/>
            </a:avLst>
          </a:prstGeom>
          <a:solidFill>
            <a:schemeClr val="accent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HYDROXIZINE</a:t>
            </a:r>
            <a:endParaRPr lang="fr-FR" b="1" dirty="0" smtClean="0">
              <a:solidFill>
                <a:schemeClr val="bg1"/>
              </a:solidFill>
            </a:endParaRPr>
          </a:p>
        </p:txBody>
      </p:sp>
      <p:grpSp>
        <p:nvGrpSpPr>
          <p:cNvPr id="2" name="Groupe 34"/>
          <p:cNvGrpSpPr/>
          <p:nvPr/>
        </p:nvGrpSpPr>
        <p:grpSpPr>
          <a:xfrm>
            <a:off x="321294" y="0"/>
            <a:ext cx="8822706" cy="1333509"/>
            <a:chOff x="-49208" y="106867"/>
            <a:chExt cx="8822706" cy="1143008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-49208" y="662358"/>
              <a:ext cx="5941894" cy="493768"/>
            </a:xfrm>
            <a:prstGeom prst="roundRect">
              <a:avLst>
                <a:gd name="adj" fmla="val 5723"/>
              </a:avLst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/>
              <a:r>
                <a:rPr lang="fr-FR" sz="1600" dirty="0" smtClean="0">
                  <a:solidFill>
                    <a:schemeClr val="tx1"/>
                  </a:solidFill>
                </a:rPr>
                <a:t>Antihistaminique  dérivé de la pipérazine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2766" t="45898" r="35212" b="29688"/>
            <a:stretch>
              <a:fillRect/>
            </a:stretch>
          </p:blipFill>
          <p:spPr bwMode="auto">
            <a:xfrm>
              <a:off x="6106968" y="106867"/>
              <a:ext cx="2666530" cy="11430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40" name="Rectangle à coins arrondis 39"/>
          <p:cNvSpPr/>
          <p:nvPr/>
        </p:nvSpPr>
        <p:spPr>
          <a:xfrm>
            <a:off x="1691680" y="1268760"/>
            <a:ext cx="7143800" cy="1152128"/>
          </a:xfrm>
          <a:prstGeom prst="roundRect">
            <a:avLst>
              <a:gd name="adj" fmla="val 5723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dirty="0" smtClean="0">
                <a:solidFill>
                  <a:schemeClr val="tx1"/>
                </a:solidFill>
              </a:rPr>
              <a:t>inhibition de l’activité de certaines régions corticales induisant :</a:t>
            </a:r>
          </a:p>
          <a:p>
            <a:pPr marL="273050" lvl="0" indent="-273050">
              <a:buFont typeface="Wingdings" pitchFamily="2" charset="2"/>
              <a:buChar char="ü"/>
            </a:pPr>
            <a:r>
              <a:rPr lang="fr-FR" sz="1600" dirty="0" smtClean="0">
                <a:solidFill>
                  <a:schemeClr val="tx1"/>
                </a:solidFill>
              </a:rPr>
              <a:t>Action sédative sur l’anxiété</a:t>
            </a:r>
          </a:p>
          <a:p>
            <a:pPr marL="273050" lvl="0" indent="-273050">
              <a:buFont typeface="Wingdings" pitchFamily="2" charset="2"/>
              <a:buChar char="ü"/>
            </a:pPr>
            <a:r>
              <a:rPr lang="fr-FR" sz="1600" dirty="0" smtClean="0">
                <a:solidFill>
                  <a:schemeClr val="tx1"/>
                </a:solidFill>
              </a:rPr>
              <a:t>Contrôle de la réactivité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fr-FR" sz="1600" dirty="0" smtClean="0">
                <a:solidFill>
                  <a:schemeClr val="tx1"/>
                </a:solidFill>
              </a:rPr>
              <a:t>Contrôle de certaines réactions neurovégétatives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179512" y="1484784"/>
            <a:ext cx="1476000" cy="720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Effet thérapeutique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1691680" y="2492896"/>
            <a:ext cx="7128792" cy="1800200"/>
          </a:xfrm>
          <a:prstGeom prst="roundRect">
            <a:avLst>
              <a:gd name="adj" fmla="val 5723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600" dirty="0" smtClean="0">
                <a:solidFill>
                  <a:sysClr val="windowText" lastClr="000000"/>
                </a:solidFill>
              </a:rPr>
              <a:t>Antihistaminique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600" dirty="0" smtClean="0">
                <a:solidFill>
                  <a:sysClr val="windowText" lastClr="000000"/>
                </a:solidFill>
              </a:rPr>
              <a:t>Sédatif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600" dirty="0" err="1" smtClean="0">
                <a:solidFill>
                  <a:sysClr val="windowText" lastClr="000000"/>
                </a:solidFill>
              </a:rPr>
              <a:t>Anticholinergique</a:t>
            </a:r>
            <a:endParaRPr lang="fr-FR" sz="1600" dirty="0" smtClean="0">
              <a:solidFill>
                <a:sysClr val="windowText" lastClr="000000"/>
              </a:solidFill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600" dirty="0" smtClean="0">
                <a:solidFill>
                  <a:sysClr val="windowText" lastClr="000000"/>
                </a:solidFill>
              </a:rPr>
              <a:t>Effets </a:t>
            </a:r>
            <a:r>
              <a:rPr lang="fr-FR" sz="1600" dirty="0" err="1" smtClean="0">
                <a:solidFill>
                  <a:sysClr val="windowText" lastClr="000000"/>
                </a:solidFill>
              </a:rPr>
              <a:t>quinidine</a:t>
            </a:r>
            <a:r>
              <a:rPr lang="fr-FR" sz="1600" dirty="0" smtClean="0">
                <a:solidFill>
                  <a:sysClr val="windowText" lastClr="000000"/>
                </a:solidFill>
              </a:rPr>
              <a:t>-</a:t>
            </a:r>
            <a:r>
              <a:rPr lang="fr-FR" sz="1600" dirty="0" err="1" smtClean="0">
                <a:solidFill>
                  <a:sysClr val="windowText" lastClr="000000"/>
                </a:solidFill>
              </a:rPr>
              <a:t>like</a:t>
            </a:r>
            <a:r>
              <a:rPr lang="fr-FR" sz="1600" dirty="0" smtClean="0">
                <a:solidFill>
                  <a:sysClr val="windowText" lastClr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600" dirty="0" smtClean="0">
                <a:solidFill>
                  <a:sysClr val="windowText" lastClr="000000"/>
                </a:solidFill>
              </a:rPr>
              <a:t>Durée d’action : </a:t>
            </a:r>
            <a:r>
              <a:rPr lang="fr-FR" sz="1600" b="1" dirty="0" smtClean="0">
                <a:solidFill>
                  <a:sysClr val="windowText" lastClr="000000"/>
                </a:solidFill>
              </a:rPr>
              <a:t>6 à 8h</a:t>
            </a:r>
          </a:p>
        </p:txBody>
      </p:sp>
      <p:sp>
        <p:nvSpPr>
          <p:cNvPr id="45" name="Rectangle à coins arrondis 44"/>
          <p:cNvSpPr/>
          <p:nvPr/>
        </p:nvSpPr>
        <p:spPr>
          <a:xfrm>
            <a:off x="179512" y="4509120"/>
            <a:ext cx="1476000" cy="720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TOXICITÉ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46" name="Rectangle à coins arrondis 45"/>
          <p:cNvSpPr/>
          <p:nvPr/>
        </p:nvSpPr>
        <p:spPr>
          <a:xfrm>
            <a:off x="1691680" y="4365104"/>
            <a:ext cx="6984776" cy="1440160"/>
          </a:xfrm>
          <a:prstGeom prst="roundRect">
            <a:avLst>
              <a:gd name="adj" fmla="val 5723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600" b="1" dirty="0" smtClean="0">
                <a:solidFill>
                  <a:schemeClr val="tx1"/>
                </a:solidFill>
              </a:rPr>
              <a:t>A dose thérapeutique </a:t>
            </a:r>
            <a:r>
              <a:rPr lang="fr-FR" sz="1600" dirty="0" smtClean="0">
                <a:solidFill>
                  <a:schemeClr val="tx1"/>
                </a:solidFill>
              </a:rPr>
              <a:t>: réactions allergiques</a:t>
            </a:r>
          </a:p>
          <a:p>
            <a:pPr lvl="0"/>
            <a:r>
              <a:rPr lang="fr-FR" sz="1600" b="1" dirty="0" smtClean="0">
                <a:solidFill>
                  <a:schemeClr val="tx1"/>
                </a:solidFill>
              </a:rPr>
              <a:t>A dose toxique </a:t>
            </a:r>
            <a:r>
              <a:rPr lang="fr-FR" sz="1600" dirty="0" smtClean="0">
                <a:solidFill>
                  <a:schemeClr val="tx1"/>
                </a:solidFill>
              </a:rPr>
              <a:t>:</a:t>
            </a:r>
          </a:p>
          <a:p>
            <a:pPr marL="273050" lvl="0"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tx1"/>
                </a:solidFill>
              </a:rPr>
              <a:t>agitation, tremblements, coma, convulsions</a:t>
            </a:r>
          </a:p>
          <a:p>
            <a:pPr marL="273050" lvl="0"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tx1"/>
                </a:solidFill>
              </a:rPr>
              <a:t>dépression respiratoire, syndrome </a:t>
            </a:r>
            <a:r>
              <a:rPr lang="fr-FR" sz="1600" dirty="0" err="1" smtClean="0">
                <a:solidFill>
                  <a:schemeClr val="tx1"/>
                </a:solidFill>
              </a:rPr>
              <a:t>atropinique</a:t>
            </a:r>
            <a:r>
              <a:rPr lang="fr-FR" sz="1600" dirty="0" smtClean="0">
                <a:solidFill>
                  <a:schemeClr val="tx1"/>
                </a:solidFill>
              </a:rPr>
              <a:t> (mydriase, sécheresse buccale…).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251520" y="5877272"/>
            <a:ext cx="1476000" cy="720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Traitement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49" name="Rectangle à coins arrondis 48"/>
          <p:cNvSpPr/>
          <p:nvPr/>
        </p:nvSpPr>
        <p:spPr>
          <a:xfrm>
            <a:off x="1763688" y="5949280"/>
            <a:ext cx="7033984" cy="502218"/>
          </a:xfrm>
          <a:prstGeom prst="roundRect">
            <a:avLst>
              <a:gd name="adj" fmla="val 5723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fr-FR" sz="1600" dirty="0" smtClean="0">
                <a:solidFill>
                  <a:sysClr val="windowText" lastClr="000000"/>
                </a:solidFill>
              </a:rPr>
              <a:t>Décontamination digestive dans l’heure qui suit, Ventilation assistée en cas de coma, Diazépam en cas de convulsions.</a:t>
            </a:r>
            <a:endParaRPr lang="fr-FR" sz="1600" dirty="0">
              <a:solidFill>
                <a:sysClr val="windowText" lastClr="000000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179512" y="2852936"/>
            <a:ext cx="1476000" cy="720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Indications 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1967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-</a:t>
            </a:r>
            <a:r>
              <a:rPr lang="fr-FR" sz="2400" dirty="0"/>
              <a:t>Un cycle benzène (</a:t>
            </a:r>
            <a:r>
              <a:rPr lang="fr-FR" sz="2400" dirty="0" err="1"/>
              <a:t>benzo</a:t>
            </a:r>
            <a:r>
              <a:rPr lang="fr-FR" sz="2400" dirty="0"/>
              <a:t>)</a:t>
            </a:r>
          </a:p>
          <a:p>
            <a:r>
              <a:rPr lang="fr-FR" sz="2400" dirty="0"/>
              <a:t>-Deux atomes d’azote (</a:t>
            </a:r>
            <a:r>
              <a:rPr lang="fr-FR" sz="2400" dirty="0" err="1"/>
              <a:t>diaza</a:t>
            </a:r>
            <a:r>
              <a:rPr lang="fr-FR" sz="2400" dirty="0"/>
              <a:t>)</a:t>
            </a:r>
          </a:p>
          <a:p>
            <a:r>
              <a:rPr lang="fr-FR" sz="2400" dirty="0"/>
              <a:t>-Et un cycle azoté à 7 atomes </a:t>
            </a:r>
            <a:endParaRPr lang="fr-FR" dirty="0"/>
          </a:p>
        </p:txBody>
      </p:sp>
      <p:pic>
        <p:nvPicPr>
          <p:cNvPr id="7" name="Picture 7" descr="Structure de base d'une benzodiazépin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040" y="1052513"/>
            <a:ext cx="3672210" cy="1800225"/>
          </a:xfrm>
          <a:prstGeom prst="rect">
            <a:avLst/>
          </a:prstGeom>
          <a:noFill/>
          <a:ln/>
        </p:spPr>
      </p:pic>
      <p:pic>
        <p:nvPicPr>
          <p:cNvPr id="8" name="Picture 10" descr="Structure chimique générale des benzodiazépine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040" y="3068960"/>
            <a:ext cx="3888432" cy="3311326"/>
          </a:xfrm>
          <a:prstGeom prst="rect">
            <a:avLst/>
          </a:prstGeom>
          <a:noFill/>
          <a:ln/>
        </p:spPr>
      </p:pic>
      <p:sp>
        <p:nvSpPr>
          <p:cNvPr id="9" name="Rectangle 8"/>
          <p:cNvSpPr/>
          <p:nvPr/>
        </p:nvSpPr>
        <p:spPr>
          <a:xfrm>
            <a:off x="251520" y="3645024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la 1,4 benzodiazépine constituée d’un noyau benzénique et d’un hétérocycle azoté. </a:t>
            </a:r>
          </a:p>
          <a:p>
            <a:endParaRPr lang="fr-FR" sz="2000" dirty="0"/>
          </a:p>
          <a:p>
            <a:r>
              <a:rPr lang="fr-FR" sz="2000" dirty="0" smtClean="0"/>
              <a:t>L’azote de l’hétérocycle heptagonal peut avoir 3 positions différentes:1,4-1,5 ou 3,4.</a:t>
            </a:r>
            <a:endParaRPr lang="fr-FR" sz="2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27596" y="521314"/>
            <a:ext cx="2212156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Structure chimique  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ecolporteur.files.wordpress.com/2009/09/monsieur-heureu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 anchor="ctr"/>
          <a:lstStyle/>
          <a:p>
            <a:pPr algn="ctr">
              <a:buNone/>
            </a:pPr>
            <a:r>
              <a:rPr lang="en-US" dirty="0" smtClean="0"/>
              <a:t>sedjelmacinesrine@hotmail.fr</a:t>
            </a:r>
            <a:endParaRPr lang="fr-F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i="1" dirty="0" smtClean="0">
                <a:latin typeface="Comic Sans MS" pitchFamily="66" charset="0"/>
              </a:rPr>
              <a:t>Les BZ thérapeutiques.</a:t>
            </a:r>
            <a:r>
              <a:rPr lang="fr-FR" dirty="0" smtClean="0">
                <a:latin typeface="Comic Sans MS" pitchFamily="66" charset="0"/>
              </a:rPr>
              <a:t> Ce sont les agonistes et antagonistes de synthèse.</a:t>
            </a:r>
          </a:p>
          <a:p>
            <a:r>
              <a:rPr lang="fr-FR" dirty="0" smtClean="0">
                <a:latin typeface="Comic Sans MS" pitchFamily="66" charset="0"/>
              </a:rPr>
              <a:t> Ce sont les médicaments "leaders" de l'anxiété. </a:t>
            </a:r>
          </a:p>
          <a:p>
            <a:pPr>
              <a:lnSpc>
                <a:spcPct val="80000"/>
              </a:lnSpc>
            </a:pPr>
            <a:r>
              <a:rPr lang="fr-FR" i="1" dirty="0" smtClean="0">
                <a:latin typeface="Comic Sans MS" pitchFamily="66" charset="0"/>
              </a:rPr>
              <a:t>les BZ agonistes partiels.</a:t>
            </a:r>
            <a:r>
              <a:rPr lang="fr-FR" dirty="0" smtClean="0">
                <a:latin typeface="Comic Sans MS" pitchFamily="66" charset="0"/>
              </a:rPr>
              <a:t> Il s'agit d'une catégorie de BZ développé par l'industrie pharmaceutique dans le but de réduire des effets secondaires présenté par les agonistes complets. </a:t>
            </a: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A concentration saturante (</a:t>
            </a:r>
            <a:r>
              <a:rPr lang="fr-FR" dirty="0" err="1" smtClean="0">
                <a:latin typeface="Comic Sans MS" pitchFamily="66" charset="0"/>
              </a:rPr>
              <a:t>c.a.d</a:t>
            </a:r>
            <a:r>
              <a:rPr lang="fr-FR" dirty="0" smtClean="0">
                <a:latin typeface="Comic Sans MS" pitchFamily="66" charset="0"/>
              </a:rPr>
              <a:t>. qui permet l'occupation de tous les récepteurs) les agonistes partiels induisent des effets maximum inférieurs à ceux des agonistes complets. </a:t>
            </a:r>
            <a:br>
              <a:rPr lang="fr-FR" dirty="0" smtClean="0">
                <a:latin typeface="Comic Sans MS" pitchFamily="66" charset="0"/>
              </a:rPr>
            </a:br>
            <a:endParaRPr lang="fr-FR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 l'effet maximum correspond à un degré d'occupation des sites de liaison ou les effets secondaires peuvent apparaître. </a:t>
            </a:r>
            <a:br>
              <a:rPr lang="fr-FR" dirty="0" smtClean="0">
                <a:latin typeface="Comic Sans MS" pitchFamily="66" charset="0"/>
              </a:rPr>
            </a:br>
            <a:r>
              <a:rPr lang="fr-FR" dirty="0" smtClean="0">
                <a:latin typeface="Comic Sans MS" pitchFamily="66" charset="0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L'effet maximum des agonistes partiels étant inférieur à celui des agonistes complets, ils entraînent moins d'effets secondaires. Mais par contre ils ont aussi des effets thérapeutiques plus faibles. </a:t>
            </a:r>
            <a:br>
              <a:rPr lang="fr-FR" dirty="0" smtClean="0">
                <a:latin typeface="Comic Sans MS" pitchFamily="66" charset="0"/>
              </a:rPr>
            </a:br>
            <a:r>
              <a:rPr lang="fr-FR" dirty="0" smtClean="0">
                <a:latin typeface="Comic Sans MS" pitchFamily="66" charset="0"/>
              </a:rPr>
              <a:t> </a:t>
            </a:r>
          </a:p>
          <a:p>
            <a:pPr>
              <a:lnSpc>
                <a:spcPct val="80000"/>
              </a:lnSpc>
            </a:pPr>
            <a:endParaRPr lang="fr-FR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L'utilisation thérapeutique des agonistes partiels est encore expérimentale, ils sont efficaces  dans le traitement de l'anxiété. Ils induisent moins de sédation et de dépendance.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FR" i="1" dirty="0" smtClean="0">
                <a:latin typeface="Comic Sans MS" pitchFamily="66" charset="0"/>
              </a:rPr>
              <a:t>Les antagonistes du site BZ</a:t>
            </a:r>
            <a:r>
              <a:rPr lang="fr-FR" dirty="0" smtClean="0">
                <a:latin typeface="Comic Sans MS" pitchFamily="66" charset="0"/>
              </a:rPr>
              <a:t>. En plus d'être utile dans le traitement du sevrage aux BZ, des tentative de suicide par overdose de BZ, </a:t>
            </a:r>
          </a:p>
          <a:p>
            <a:pPr>
              <a:lnSpc>
                <a:spcPct val="90000"/>
              </a:lnSpc>
            </a:pPr>
            <a:r>
              <a:rPr lang="fr-FR" dirty="0" smtClean="0">
                <a:latin typeface="Comic Sans MS" pitchFamily="66" charset="0"/>
              </a:rPr>
              <a:t>les antagonistes BZ présentent des propriétés thérapeutiques contre l'anxiété car ils bloquent les effets anxiogènes des BZ agonistes inverses endogènes DBI et b </a:t>
            </a:r>
            <a:r>
              <a:rPr lang="fr-FR" dirty="0" err="1" smtClean="0">
                <a:latin typeface="Comic Sans MS" pitchFamily="66" charset="0"/>
              </a:rPr>
              <a:t>carbolines</a:t>
            </a:r>
            <a:r>
              <a:rPr lang="fr-FR" dirty="0" smtClean="0">
                <a:latin typeface="Comic Sans MS" pitchFamily="66" charset="0"/>
              </a:rPr>
              <a:t>, dont l'excès semble être à l'origine des troubles anxieux.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fr-FR" dirty="0" smtClean="0"/>
              <a:t>2 types de récepteurs GABA:</a:t>
            </a:r>
          </a:p>
          <a:p>
            <a:pPr>
              <a:buFont typeface="Wingdings" pitchFamily="2" charset="2"/>
              <a:buNone/>
            </a:pPr>
            <a:r>
              <a:rPr lang="fr-FR" dirty="0" smtClean="0"/>
              <a:t>               GABA 1                    GABA 2</a:t>
            </a:r>
          </a:p>
          <a:p>
            <a:pPr>
              <a:buFont typeface="Wingdings" pitchFamily="2" charset="2"/>
              <a:buNone/>
            </a:pPr>
            <a:r>
              <a:rPr lang="fr-FR" dirty="0" smtClean="0"/>
              <a:t>Ce sont les récepteurs GABA 2 qui st touchés par les modifications allostériques induites par les BZD.</a:t>
            </a:r>
          </a:p>
          <a:p>
            <a:pPr>
              <a:buFont typeface="Wingdings" pitchFamily="2" charset="2"/>
              <a:buNone/>
            </a:pPr>
            <a:r>
              <a:rPr lang="fr-FR" dirty="0" smtClean="0"/>
              <a:t>-Sa fonction dominante est son activité inhibitrice:</a:t>
            </a:r>
            <a:endParaRPr lang="fr-F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dirty="0" smtClean="0"/>
              <a:t>Fixation GABA  sur </a:t>
            </a:r>
            <a:r>
              <a:rPr lang="fr-FR" dirty="0" err="1" smtClean="0"/>
              <a:t>récept</a:t>
            </a:r>
            <a:endParaRPr lang="fr-FR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dirty="0" smtClean="0"/>
              <a:t>                 activation </a:t>
            </a:r>
            <a:r>
              <a:rPr lang="fr-FR" dirty="0" err="1" smtClean="0"/>
              <a:t>ionophore</a:t>
            </a:r>
            <a:endParaRPr lang="fr-FR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dirty="0" smtClean="0"/>
              <a:t>                 entrée massive de Cl</a:t>
            </a:r>
            <a:r>
              <a:rPr lang="fr-FR" dirty="0" smtClean="0">
                <a:cs typeface="Times New Roman" charset="0"/>
              </a:rPr>
              <a:t>¯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dirty="0" smtClean="0">
              <a:cs typeface="Times New Roman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dirty="0" smtClean="0">
                <a:cs typeface="Times New Roman" charset="0"/>
              </a:rPr>
              <a:t>                      potentiel de </a:t>
            </a:r>
            <a:r>
              <a:rPr lang="fr-FR" dirty="0" err="1" smtClean="0">
                <a:cs typeface="Times New Roman" charset="0"/>
              </a:rPr>
              <a:t>mbne</a:t>
            </a:r>
            <a:r>
              <a:rPr lang="fr-FR" dirty="0" smtClean="0">
                <a:cs typeface="Times New Roman" charset="0"/>
              </a:rPr>
              <a:t>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dirty="0" smtClean="0">
              <a:cs typeface="Times New Roman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dirty="0" smtClean="0">
                <a:cs typeface="Times New Roman" charset="0"/>
              </a:rPr>
              <a:t>                  hyperpolarisation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dirty="0" smtClean="0">
              <a:cs typeface="Times New Roman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dirty="0" smtClean="0">
                <a:cs typeface="Times New Roman" charset="0"/>
              </a:rPr>
              <a:t>                        excitabilité neuronale</a:t>
            </a:r>
            <a:endParaRPr lang="fr-FR" dirty="0" smtClean="0"/>
          </a:p>
          <a:p>
            <a:pPr>
              <a:buFont typeface="Wingdings" pitchFamily="2" charset="2"/>
              <a:buNone/>
            </a:pPr>
            <a:r>
              <a:rPr lang="fr-FR" dirty="0" smtClean="0"/>
              <a:t>Inactivation/ recapture </a:t>
            </a:r>
            <a:r>
              <a:rPr lang="fr-FR" dirty="0" err="1" smtClean="0"/>
              <a:t>ds</a:t>
            </a:r>
            <a:r>
              <a:rPr lang="fr-FR" dirty="0" smtClean="0"/>
              <a:t> les terminaisons </a:t>
            </a:r>
            <a:r>
              <a:rPr lang="fr-FR" dirty="0" err="1" smtClean="0"/>
              <a:t>GABAergiq</a:t>
            </a:r>
            <a:r>
              <a:rPr lang="fr-FR" dirty="0" smtClean="0"/>
              <a:t>(transport actif) et </a:t>
            </a:r>
            <a:r>
              <a:rPr lang="fr-FR" dirty="0" err="1" smtClean="0">
                <a:cs typeface="Times New Roman" charset="0"/>
              </a:rPr>
              <a:t>Ç.gliales</a:t>
            </a:r>
            <a:r>
              <a:rPr lang="fr-FR" dirty="0" smtClean="0">
                <a:cs typeface="Times New Roman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fr-FR" dirty="0" smtClean="0">
                <a:cs typeface="Times New Roman" charset="0"/>
              </a:rPr>
              <a:t>-Localisation </a:t>
            </a:r>
            <a:r>
              <a:rPr lang="fr-FR" dirty="0" err="1" smtClean="0">
                <a:cs typeface="Times New Roman" charset="0"/>
              </a:rPr>
              <a:t>ds</a:t>
            </a:r>
            <a:r>
              <a:rPr lang="fr-FR" dirty="0" smtClean="0">
                <a:cs typeface="Times New Roman" charset="0"/>
              </a:rPr>
              <a:t> 4 </a:t>
            </a:r>
            <a:r>
              <a:rPr lang="fr-FR" dirty="0" err="1" smtClean="0">
                <a:cs typeface="Times New Roman" charset="0"/>
              </a:rPr>
              <a:t>sys</a:t>
            </a:r>
            <a:r>
              <a:rPr lang="fr-FR" dirty="0" smtClean="0">
                <a:cs typeface="Times New Roman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fr-FR" dirty="0" smtClean="0">
                <a:cs typeface="Times New Roman" charset="0"/>
              </a:rPr>
              <a:t>       *moelle (ça explique l’activité myorelaxante des BZD).</a:t>
            </a:r>
          </a:p>
          <a:p>
            <a:pPr>
              <a:buFont typeface="Wingdings" pitchFamily="2" charset="2"/>
              <a:buNone/>
            </a:pPr>
            <a:r>
              <a:rPr lang="fr-FR" dirty="0" smtClean="0">
                <a:cs typeface="Times New Roman" charset="0"/>
              </a:rPr>
              <a:t>       *cervelet.</a:t>
            </a:r>
          </a:p>
          <a:p>
            <a:pPr>
              <a:buFont typeface="Wingdings" pitchFamily="2" charset="2"/>
              <a:buNone/>
            </a:pPr>
            <a:r>
              <a:rPr lang="fr-FR" dirty="0" smtClean="0">
                <a:cs typeface="Times New Roman" charset="0"/>
              </a:rPr>
              <a:t>       *</a:t>
            </a:r>
            <a:r>
              <a:rPr lang="fr-FR" dirty="0" err="1" smtClean="0">
                <a:cs typeface="Times New Roman" charset="0"/>
              </a:rPr>
              <a:t>sys.extrapyramidal</a:t>
            </a:r>
            <a:r>
              <a:rPr lang="fr-FR" dirty="0" smtClean="0">
                <a:cs typeface="Times New Roman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fr-FR" dirty="0" smtClean="0">
                <a:cs typeface="Times New Roman" charset="0"/>
              </a:rPr>
              <a:t>       *cortex cérébral.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u="sng" dirty="0" smtClean="0">
                <a:solidFill>
                  <a:schemeClr val="tx2"/>
                </a:solidFill>
              </a:rPr>
              <a:t>Action des BZD sur le GABA :</a:t>
            </a:r>
            <a:endParaRPr lang="fr-FR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dirty="0" smtClean="0"/>
              <a:t>-Exaltation du </a:t>
            </a:r>
            <a:r>
              <a:rPr lang="fr-FR" dirty="0" err="1" smtClean="0"/>
              <a:t>sys.GABAergiq</a:t>
            </a:r>
            <a:r>
              <a:rPr lang="fr-FR" dirty="0" smtClean="0"/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dirty="0" smtClean="0"/>
              <a:t>ne se substituent             potentialisation de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dirty="0" smtClean="0"/>
              <a:t>pas au GABA et           l’affinité des récepteurs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dirty="0" smtClean="0"/>
              <a:t>n’  pas sa libération.       </a:t>
            </a:r>
            <a:r>
              <a:rPr lang="fr-FR" dirty="0" err="1" smtClean="0"/>
              <a:t>pr</a:t>
            </a:r>
            <a:r>
              <a:rPr lang="fr-FR" dirty="0" smtClean="0"/>
              <a:t> le GABA.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dirty="0" smtClean="0"/>
              <a:t>-</a:t>
            </a:r>
            <a:r>
              <a:rPr lang="fr-FR" dirty="0" err="1" smtClean="0"/>
              <a:t>Intéraction</a:t>
            </a:r>
            <a:r>
              <a:rPr lang="fr-FR" dirty="0" smtClean="0"/>
              <a:t> </a:t>
            </a:r>
            <a:r>
              <a:rPr lang="fr-FR" dirty="0" err="1" smtClean="0"/>
              <a:t>BZD-sys.GABA</a:t>
            </a:r>
            <a:r>
              <a:rPr lang="fr-FR" dirty="0" smtClean="0"/>
              <a:t> par l’intermédiaire d’1 </a:t>
            </a:r>
            <a:r>
              <a:rPr lang="fr-FR" dirty="0" err="1" smtClean="0"/>
              <a:t>prot.inhibitrice</a:t>
            </a:r>
            <a:r>
              <a:rPr lang="fr-FR" dirty="0" smtClean="0"/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dirty="0" smtClean="0"/>
              <a:t>                      </a:t>
            </a:r>
            <a:r>
              <a:rPr lang="fr-FR" dirty="0" smtClean="0">
                <a:solidFill>
                  <a:schemeClr val="accent1"/>
                </a:solidFill>
              </a:rPr>
              <a:t>la GABA </a:t>
            </a:r>
            <a:r>
              <a:rPr lang="fr-FR" dirty="0" err="1" smtClean="0">
                <a:solidFill>
                  <a:schemeClr val="accent1"/>
                </a:solidFill>
              </a:rPr>
              <a:t>moduline</a:t>
            </a:r>
            <a:endParaRPr lang="fr-FR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dirty="0" smtClean="0"/>
              <a:t>          Elle modifie affinité récepteur </a:t>
            </a:r>
            <a:r>
              <a:rPr lang="fr-FR" dirty="0" err="1" smtClean="0"/>
              <a:t>pr</a:t>
            </a:r>
            <a:r>
              <a:rPr lang="fr-FR" dirty="0" smtClean="0"/>
              <a:t> GABA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dirty="0" smtClean="0"/>
              <a:t>            contrôle du flux </a:t>
            </a:r>
            <a:r>
              <a:rPr lang="fr-FR" dirty="0" err="1" smtClean="0"/>
              <a:t>transmbaire</a:t>
            </a:r>
            <a:r>
              <a:rPr lang="fr-FR" dirty="0" smtClean="0"/>
              <a:t> du Chlore</a:t>
            </a:r>
            <a:endParaRPr lang="fr-F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 indent="-85725"/>
            <a:r>
              <a:rPr lang="fr-FR" dirty="0" smtClean="0"/>
              <a:t>Surdosage des BZD  </a:t>
            </a:r>
          </a:p>
          <a:p>
            <a:pPr marL="85725" indent="-85725"/>
            <a:r>
              <a:rPr lang="fr-FR" dirty="0" smtClean="0"/>
              <a:t> </a:t>
            </a:r>
            <a:r>
              <a:rPr lang="fr-FR" dirty="0" err="1" smtClean="0"/>
              <a:t>hyperactivation</a:t>
            </a:r>
            <a:r>
              <a:rPr lang="fr-FR" dirty="0" smtClean="0"/>
              <a:t> du </a:t>
            </a:r>
            <a:r>
              <a:rPr lang="fr-FR" dirty="0" err="1" smtClean="0"/>
              <a:t>Rc</a:t>
            </a:r>
            <a:r>
              <a:rPr lang="fr-FR" dirty="0" smtClean="0"/>
              <a:t> </a:t>
            </a:r>
            <a:r>
              <a:rPr lang="fr-FR" dirty="0" err="1" smtClean="0"/>
              <a:t>GABaA</a:t>
            </a:r>
            <a:r>
              <a:rPr lang="fr-FR" dirty="0" smtClean="0"/>
              <a:t> </a:t>
            </a:r>
          </a:p>
          <a:p>
            <a:pPr marL="85725" indent="-85725"/>
            <a:r>
              <a:rPr lang="fr-FR" dirty="0" smtClean="0"/>
              <a:t>Entrée massive du Cl- </a:t>
            </a:r>
          </a:p>
          <a:p>
            <a:pPr marL="85725" indent="-85725"/>
            <a:r>
              <a:rPr lang="fr-FR" dirty="0" smtClean="0"/>
              <a:t>Hypoactivité neuronale →        SEDATION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fr-FR" dirty="0" smtClean="0"/>
              <a:t>fixation BZD sur </a:t>
            </a:r>
            <a:r>
              <a:rPr lang="fr-FR" dirty="0" err="1" smtClean="0"/>
              <a:t>récept.GABA</a:t>
            </a:r>
            <a:endParaRPr lang="fr-FR" dirty="0" smtClean="0"/>
          </a:p>
          <a:p>
            <a:pPr>
              <a:buFont typeface="Wingdings" pitchFamily="2" charset="2"/>
              <a:buNone/>
            </a:pPr>
            <a:endParaRPr lang="fr-FR" dirty="0" smtClean="0"/>
          </a:p>
          <a:p>
            <a:pPr>
              <a:buFont typeface="Wingdings" pitchFamily="2" charset="2"/>
              <a:buNone/>
            </a:pPr>
            <a:r>
              <a:rPr lang="fr-FR" dirty="0" smtClean="0"/>
              <a:t>                 expulsion GABA </a:t>
            </a:r>
            <a:r>
              <a:rPr lang="fr-FR" dirty="0" err="1" smtClean="0"/>
              <a:t>moduline</a:t>
            </a:r>
            <a:endParaRPr lang="fr-FR" dirty="0" smtClean="0"/>
          </a:p>
          <a:p>
            <a:pPr>
              <a:buFont typeface="Wingdings" pitchFamily="2" charset="2"/>
              <a:buNone/>
            </a:pPr>
            <a:endParaRPr lang="fr-FR" dirty="0" smtClean="0"/>
          </a:p>
          <a:p>
            <a:pPr>
              <a:buFont typeface="Wingdings" pitchFamily="2" charset="2"/>
              <a:buNone/>
            </a:pPr>
            <a:r>
              <a:rPr lang="fr-FR" dirty="0" smtClean="0"/>
              <a:t>             levée de l ’inhibition de l ’</a:t>
            </a:r>
            <a:r>
              <a:rPr lang="fr-FR" dirty="0" err="1" smtClean="0"/>
              <a:t>AMPc</a:t>
            </a:r>
            <a:endParaRPr lang="fr-FR" dirty="0" smtClean="0"/>
          </a:p>
          <a:p>
            <a:pPr>
              <a:buFont typeface="Wingdings" pitchFamily="2" charset="2"/>
              <a:buNone/>
            </a:pPr>
            <a:endParaRPr lang="fr-FR" dirty="0" smtClean="0"/>
          </a:p>
          <a:p>
            <a:pPr>
              <a:buFont typeface="Wingdings" pitchFamily="2" charset="2"/>
              <a:buNone/>
            </a:pPr>
            <a:r>
              <a:rPr lang="fr-FR" dirty="0" smtClean="0"/>
              <a:t>                transformation GABA 2 en 1</a:t>
            </a:r>
          </a:p>
          <a:p>
            <a:pPr>
              <a:buFont typeface="Wingdings" pitchFamily="2" charset="2"/>
              <a:buNone/>
            </a:pPr>
            <a:r>
              <a:rPr lang="fr-FR" dirty="0" smtClean="0"/>
              <a:t>                      (forme sensible)</a:t>
            </a:r>
          </a:p>
          <a:p>
            <a:pPr>
              <a:buFont typeface="Wingdings" pitchFamily="2" charset="2"/>
              <a:buNone/>
            </a:pPr>
            <a:endParaRPr lang="fr-FR" dirty="0" smtClean="0"/>
          </a:p>
          <a:p>
            <a:pPr>
              <a:buFont typeface="Wingdings" pitchFamily="2" charset="2"/>
              <a:buNone/>
            </a:pPr>
            <a:r>
              <a:rPr lang="fr-FR" dirty="0" smtClean="0"/>
              <a:t>                     affinité </a:t>
            </a:r>
            <a:r>
              <a:rPr lang="fr-FR" dirty="0" err="1" smtClean="0"/>
              <a:t>pr</a:t>
            </a:r>
            <a:r>
              <a:rPr lang="fr-FR" dirty="0" smtClean="0"/>
              <a:t> GABA</a:t>
            </a:r>
            <a:endParaRPr lang="fr-F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b="1" dirty="0" smtClean="0"/>
              <a:t>3 BZD endogènes purifiés dans le cerveau humain</a:t>
            </a:r>
          </a:p>
          <a:p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2285984" y="3786196"/>
            <a:ext cx="2637887" cy="1049136"/>
            <a:chOff x="2285984" y="3786196"/>
            <a:chExt cx="2637887" cy="1049136"/>
          </a:xfrm>
        </p:grpSpPr>
        <p:grpSp>
          <p:nvGrpSpPr>
            <p:cNvPr id="5" name="Groupe 56"/>
            <p:cNvGrpSpPr/>
            <p:nvPr/>
          </p:nvGrpSpPr>
          <p:grpSpPr>
            <a:xfrm>
              <a:off x="2285984" y="4214824"/>
              <a:ext cx="2637887" cy="620508"/>
              <a:chOff x="1797981" y="4237258"/>
              <a:chExt cx="2637887" cy="620508"/>
            </a:xfrm>
          </p:grpSpPr>
          <p:sp>
            <p:nvSpPr>
              <p:cNvPr id="7" name="Triangle isocèle 6"/>
              <p:cNvSpPr/>
              <p:nvPr/>
            </p:nvSpPr>
            <p:spPr>
              <a:xfrm>
                <a:off x="3000364" y="4572014"/>
                <a:ext cx="214314" cy="285752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8" name="Connecteur droit 7"/>
              <p:cNvCxnSpPr/>
              <p:nvPr/>
            </p:nvCxnSpPr>
            <p:spPr>
              <a:xfrm>
                <a:off x="2190608" y="4534613"/>
                <a:ext cx="1857388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1797981" y="4250449"/>
                <a:ext cx="864000" cy="2880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1"/>
                    </a:solidFill>
                  </a:rPr>
                  <a:t>ANXIOGENE</a:t>
                </a:r>
                <a:endParaRPr lang="fr-FR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571868" y="4237258"/>
                <a:ext cx="864000" cy="2880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no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1"/>
                    </a:solidFill>
                  </a:rPr>
                  <a:t>ANXIOLYTIQUE</a:t>
                </a:r>
                <a:endParaRPr lang="fr-FR" sz="10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6" name="Picture 2" descr="http://lecolporteur.files.wordpress.com/2009/09/monsieur-heureux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14678" y="3786196"/>
              <a:ext cx="642942" cy="5915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Groupe 10"/>
          <p:cNvGrpSpPr/>
          <p:nvPr/>
        </p:nvGrpSpPr>
        <p:grpSpPr>
          <a:xfrm>
            <a:off x="5536319" y="3794774"/>
            <a:ext cx="2686139" cy="1040558"/>
            <a:chOff x="6243579" y="3794774"/>
            <a:chExt cx="2686139" cy="1040558"/>
          </a:xfrm>
        </p:grpSpPr>
        <p:grpSp>
          <p:nvGrpSpPr>
            <p:cNvPr id="12" name="Groupe 62"/>
            <p:cNvGrpSpPr/>
            <p:nvPr/>
          </p:nvGrpSpPr>
          <p:grpSpPr>
            <a:xfrm>
              <a:off x="6243579" y="4083823"/>
              <a:ext cx="2686139" cy="751509"/>
              <a:chOff x="6100891" y="4083823"/>
              <a:chExt cx="2686139" cy="751509"/>
            </a:xfrm>
          </p:grpSpPr>
          <p:sp>
            <p:nvSpPr>
              <p:cNvPr id="14" name="Triangle isocèle 13"/>
              <p:cNvSpPr/>
              <p:nvPr/>
            </p:nvSpPr>
            <p:spPr>
              <a:xfrm>
                <a:off x="7279900" y="4549580"/>
                <a:ext cx="214314" cy="285752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" name="Connecteur droit 14"/>
              <p:cNvCxnSpPr/>
              <p:nvPr/>
            </p:nvCxnSpPr>
            <p:spPr>
              <a:xfrm>
                <a:off x="6470144" y="4357700"/>
                <a:ext cx="1857388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6100891" y="4083823"/>
                <a:ext cx="864000" cy="2880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1"/>
                    </a:solidFill>
                  </a:rPr>
                  <a:t>ANXIOGENE</a:t>
                </a:r>
                <a:endParaRPr lang="fr-FR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923030" y="4524326"/>
                <a:ext cx="864000" cy="2880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no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1"/>
                    </a:solidFill>
                  </a:rPr>
                  <a:t>ANXIOLYTIQUE</a:t>
                </a:r>
                <a:endParaRPr lang="fr-FR" sz="10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3" name="Picture 4" descr="http://t1.gstatic.com/images?q=tbn:GmjpMBG-3CU_wM:http://www.sceptiques.qc.ca/forum/images/denis/img/angoisse1.jpe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95222" y="3794774"/>
              <a:ext cx="634364" cy="6343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olécules de benzodiazépines 1-4 hypnotiqu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331640" y="34290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dirty="0" smtClean="0"/>
              <a:t>Interaction </a:t>
            </a:r>
            <a:r>
              <a:rPr lang="fr-FR" dirty="0" err="1" smtClean="0"/>
              <a:t>BZD-sys.GABA</a:t>
            </a:r>
            <a:r>
              <a:rPr lang="fr-FR" dirty="0" smtClean="0"/>
              <a:t> par l’intermédiaire d’1 </a:t>
            </a:r>
            <a:r>
              <a:rPr lang="fr-FR" dirty="0" err="1" smtClean="0"/>
              <a:t>prot.inhibitrice</a:t>
            </a:r>
            <a:r>
              <a:rPr lang="fr-FR" dirty="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fr-FR" dirty="0" smtClean="0"/>
              <a:t>                      </a:t>
            </a:r>
            <a:r>
              <a:rPr lang="fr-FR" dirty="0" smtClean="0">
                <a:solidFill>
                  <a:srgbClr val="CCFF33"/>
                </a:solidFill>
              </a:rPr>
              <a:t>la GABA </a:t>
            </a:r>
            <a:r>
              <a:rPr lang="fr-FR" dirty="0" err="1" smtClean="0">
                <a:solidFill>
                  <a:srgbClr val="CCFF33"/>
                </a:solidFill>
              </a:rPr>
              <a:t>moduline</a:t>
            </a:r>
            <a:endParaRPr lang="fr-FR" dirty="0" smtClean="0">
              <a:solidFill>
                <a:srgbClr val="CCFF33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fr-FR" dirty="0" smtClean="0"/>
              <a:t>          Elle modifie l’affinité du récepteur </a:t>
            </a:r>
            <a:r>
              <a:rPr lang="fr-FR" dirty="0" err="1" smtClean="0"/>
              <a:t>pr</a:t>
            </a:r>
            <a:r>
              <a:rPr lang="fr-FR" dirty="0" smtClean="0"/>
              <a:t> GABA</a:t>
            </a:r>
          </a:p>
          <a:p>
            <a:pPr>
              <a:buFont typeface="Wingdings" pitchFamily="2" charset="2"/>
              <a:buNone/>
            </a:pPr>
            <a:endParaRPr lang="fr-FR" dirty="0" smtClean="0"/>
          </a:p>
          <a:p>
            <a:pPr>
              <a:buFont typeface="Wingdings" pitchFamily="2" charset="2"/>
              <a:buNone/>
            </a:pPr>
            <a:r>
              <a:rPr lang="fr-FR" dirty="0" smtClean="0"/>
              <a:t>            contrôle du flux </a:t>
            </a:r>
            <a:r>
              <a:rPr lang="fr-FR" dirty="0" err="1" smtClean="0"/>
              <a:t>transmbaire</a:t>
            </a:r>
            <a:r>
              <a:rPr lang="fr-FR" dirty="0" smtClean="0"/>
              <a:t> du Chlore.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187624" y="177281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dirty="0" smtClean="0"/>
              <a:t>Fixation de la BZD sur son récepteur GABA </a:t>
            </a:r>
            <a:r>
              <a:rPr lang="en-US" dirty="0" smtClean="0">
                <a:cs typeface="Times New Roman" charset="0"/>
              </a:rPr>
              <a:t>=►</a:t>
            </a:r>
            <a:r>
              <a:rPr lang="fr-FR" dirty="0" smtClean="0"/>
              <a:t>Expulsion de la </a:t>
            </a:r>
            <a:r>
              <a:rPr lang="fr-FR" dirty="0" smtClean="0">
                <a:solidFill>
                  <a:srgbClr val="CCFF33"/>
                </a:solidFill>
              </a:rPr>
              <a:t>GABA </a:t>
            </a:r>
            <a:r>
              <a:rPr lang="fr-FR" dirty="0" err="1" smtClean="0">
                <a:solidFill>
                  <a:srgbClr val="CCFF33"/>
                </a:solidFill>
              </a:rPr>
              <a:t>moduline</a:t>
            </a:r>
            <a:endParaRPr lang="fr-FR" dirty="0" smtClean="0"/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Times New Roman" charset="0"/>
              </a:rPr>
              <a:t>   =►</a:t>
            </a:r>
            <a:r>
              <a:rPr lang="fr-FR" dirty="0" smtClean="0"/>
              <a:t>Levée de l’inhibition produite par l’</a:t>
            </a:r>
            <a:r>
              <a:rPr lang="fr-FR" dirty="0" err="1" smtClean="0">
                <a:solidFill>
                  <a:srgbClr val="CCFF33"/>
                </a:solidFill>
              </a:rPr>
              <a:t>AMPc</a:t>
            </a:r>
            <a:r>
              <a:rPr lang="fr-FR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fr-FR" dirty="0" smtClean="0"/>
              <a:t>   </a:t>
            </a:r>
            <a:r>
              <a:rPr lang="en-US" dirty="0" smtClean="0">
                <a:cs typeface="Times New Roman" charset="0"/>
              </a:rPr>
              <a:t>=►</a:t>
            </a:r>
            <a:r>
              <a:rPr lang="fr-FR" dirty="0" smtClean="0"/>
              <a:t>Transformation des récepteurs </a:t>
            </a:r>
            <a:r>
              <a:rPr lang="fr-FR" dirty="0" smtClean="0">
                <a:solidFill>
                  <a:srgbClr val="CCFF33"/>
                </a:solidFill>
              </a:rPr>
              <a:t>GABA 2</a:t>
            </a:r>
            <a:r>
              <a:rPr lang="fr-FR" dirty="0" smtClean="0"/>
              <a:t> en </a:t>
            </a:r>
            <a:r>
              <a:rPr lang="fr-FR" dirty="0" smtClean="0">
                <a:solidFill>
                  <a:srgbClr val="CCFF33"/>
                </a:solidFill>
              </a:rPr>
              <a:t>GABA 1</a:t>
            </a:r>
            <a:r>
              <a:rPr lang="fr-FR" dirty="0" smtClean="0"/>
              <a:t> (forme sensible)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Times New Roman" charset="0"/>
              </a:rPr>
              <a:t>   =►</a:t>
            </a:r>
            <a:r>
              <a:rPr lang="fr-FR" dirty="0" smtClean="0"/>
              <a:t>Augmentation de l’affinité pour le </a:t>
            </a:r>
            <a:r>
              <a:rPr lang="fr-FR" dirty="0" smtClean="0">
                <a:solidFill>
                  <a:srgbClr val="CCFF33"/>
                </a:solidFill>
              </a:rPr>
              <a:t>GABA</a:t>
            </a:r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fr-FR" b="1" dirty="0" smtClean="0">
                <a:latin typeface="Comic Sans MS" pitchFamily="66" charset="0"/>
              </a:rPr>
              <a:t>Le récepteur GABA-A et les benzodiazépines (BZ)</a:t>
            </a:r>
            <a:r>
              <a:rPr lang="fr-FR" dirty="0" smtClean="0">
                <a:latin typeface="Comic Sans MS" pitchFamily="66" charset="0"/>
              </a:rPr>
              <a:t> </a:t>
            </a:r>
            <a:br>
              <a:rPr lang="fr-FR" dirty="0" smtClean="0">
                <a:latin typeface="Comic Sans MS" pitchFamily="66" charset="0"/>
              </a:rPr>
            </a:br>
            <a:r>
              <a:rPr lang="fr-FR" dirty="0" smtClean="0">
                <a:latin typeface="Comic Sans MS" pitchFamily="66" charset="0"/>
              </a:rPr>
              <a:t> L'anxiété étant une hyperactivité neuronale, le GABA est un neuromédiateur de choix à utiliser comme moyen de contrôle de cette pathologie puisque c'est le principale neurotransmetteur (NT) inhibiteur. </a:t>
            </a:r>
            <a:br>
              <a:rPr lang="fr-FR" dirty="0" smtClean="0">
                <a:latin typeface="Comic Sans MS" pitchFamily="66" charset="0"/>
              </a:rPr>
            </a:br>
            <a:r>
              <a:rPr lang="fr-FR" dirty="0" smtClean="0">
                <a:latin typeface="Comic Sans MS" pitchFamily="66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fr-FR" dirty="0" smtClean="0">
                <a:latin typeface="Comic Sans MS" pitchFamily="66" charset="0"/>
              </a:rPr>
              <a:t>L'usage des agonistes du GABA étant trop toxique (coma), d'autres ligands du récepteur ont été développés : les benzodiazépines qui sont parmi (si ce n'est les) meilleurs anxiolytiques et </a:t>
            </a:r>
          </a:p>
          <a:p>
            <a:pPr>
              <a:lnSpc>
                <a:spcPct val="90000"/>
              </a:lnSpc>
            </a:pPr>
            <a:r>
              <a:rPr lang="fr-FR" dirty="0" smtClean="0">
                <a:latin typeface="Comic Sans MS" pitchFamily="66" charset="0"/>
              </a:rPr>
              <a:t>agissent comme modulateur des récepteurs GABA-A. </a:t>
            </a:r>
            <a:br>
              <a:rPr lang="fr-FR" dirty="0" smtClean="0">
                <a:latin typeface="Comic Sans MS" pitchFamily="66" charset="0"/>
              </a:rPr>
            </a:br>
            <a:endParaRPr lang="fr-F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None/>
            </a:pPr>
            <a:endParaRPr lang="fr-FR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 C'est une macromolécule complexe formée de 5 sous unités (il a été découvert 16 </a:t>
            </a:r>
            <a:r>
              <a:rPr lang="fr-FR" dirty="0" err="1" smtClean="0">
                <a:latin typeface="Comic Sans MS" pitchFamily="66" charset="0"/>
              </a:rPr>
              <a:t>isoformes</a:t>
            </a:r>
            <a:r>
              <a:rPr lang="fr-FR" dirty="0" smtClean="0">
                <a:latin typeface="Comic Sans MS" pitchFamily="66" charset="0"/>
              </a:rPr>
              <a:t> des 5 sous unités) et qui possède 6 sites de liaisons pour diverses molécules sur la face extracellulaire.</a:t>
            </a:r>
            <a:r>
              <a:rPr lang="fr-FR" dirty="0" smtClean="0">
                <a:solidFill>
                  <a:srgbClr val="CCECFF"/>
                </a:solidFill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Parmi ces sites, on distingue un site primaire pour le NT : le GABA et 5 sites secondaires régulateurs pour des molécules modulatrices de l'effet du GABA sur le récepteur GABA-A.</a:t>
            </a: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 Ces sites secondaires régulateurs sont : </a:t>
            </a:r>
            <a:br>
              <a:rPr lang="fr-FR" dirty="0" smtClean="0">
                <a:latin typeface="Comic Sans MS" pitchFamily="66" charset="0"/>
              </a:rPr>
            </a:br>
            <a:r>
              <a:rPr lang="fr-FR" dirty="0" smtClean="0">
                <a:latin typeface="Comic Sans MS" pitchFamily="66" charset="0"/>
              </a:rPr>
              <a:t> un site pour les benzodiazépines </a:t>
            </a:r>
            <a:br>
              <a:rPr lang="fr-FR" dirty="0" smtClean="0">
                <a:latin typeface="Comic Sans MS" pitchFamily="66" charset="0"/>
              </a:rPr>
            </a:br>
            <a:r>
              <a:rPr lang="fr-FR" dirty="0" smtClean="0">
                <a:latin typeface="Comic Sans MS" pitchFamily="66" charset="0"/>
              </a:rPr>
              <a:t>     "                  barbituriques </a:t>
            </a:r>
            <a:br>
              <a:rPr lang="fr-FR" dirty="0" smtClean="0">
                <a:latin typeface="Comic Sans MS" pitchFamily="66" charset="0"/>
              </a:rPr>
            </a:br>
            <a:r>
              <a:rPr lang="fr-FR" dirty="0" smtClean="0">
                <a:latin typeface="Comic Sans MS" pitchFamily="66" charset="0"/>
              </a:rPr>
              <a:t>       "                 convulsivants </a:t>
            </a:r>
            <a:br>
              <a:rPr lang="fr-FR" dirty="0" smtClean="0">
                <a:latin typeface="Comic Sans MS" pitchFamily="66" charset="0"/>
              </a:rPr>
            </a:br>
            <a:r>
              <a:rPr lang="fr-FR" dirty="0" smtClean="0">
                <a:latin typeface="Comic Sans MS" pitchFamily="66" charset="0"/>
              </a:rPr>
              <a:t>        "                 stéroïdes</a:t>
            </a: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"               alcool</a:t>
            </a:r>
          </a:p>
          <a:p>
            <a:pPr>
              <a:lnSpc>
                <a:spcPct val="80000"/>
              </a:lnSpc>
            </a:pPr>
            <a:endParaRPr lang="fr-FR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 </a:t>
            </a:r>
            <a:endParaRPr lang="fr-F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Le récepteur GABA-A est un récepteur ligand-dépendant de type </a:t>
            </a:r>
            <a:r>
              <a:rPr lang="fr-FR" dirty="0" err="1" smtClean="0">
                <a:latin typeface="Comic Sans MS" pitchFamily="66" charset="0"/>
              </a:rPr>
              <a:t>ionotropique</a:t>
            </a:r>
            <a:r>
              <a:rPr lang="fr-FR" dirty="0" smtClean="0">
                <a:latin typeface="Comic Sans MS" pitchFamily="66" charset="0"/>
              </a:rPr>
              <a:t> dont les 5 </a:t>
            </a:r>
            <a:r>
              <a:rPr lang="fr-FR" dirty="0" err="1" smtClean="0">
                <a:latin typeface="Comic Sans MS" pitchFamily="66" charset="0"/>
              </a:rPr>
              <a:t>ssu</a:t>
            </a:r>
            <a:r>
              <a:rPr lang="fr-FR" dirty="0" smtClean="0">
                <a:latin typeface="Comic Sans MS" pitchFamily="66" charset="0"/>
              </a:rPr>
              <a:t> délimitent un canal </a:t>
            </a:r>
            <a:r>
              <a:rPr lang="fr-FR" dirty="0" err="1" smtClean="0">
                <a:latin typeface="Comic Sans MS" pitchFamily="66" charset="0"/>
              </a:rPr>
              <a:t>perméant</a:t>
            </a:r>
            <a:r>
              <a:rPr lang="fr-FR" dirty="0" smtClean="0">
                <a:latin typeface="Comic Sans MS" pitchFamily="66" charset="0"/>
              </a:rPr>
              <a:t> au chlore. </a:t>
            </a:r>
          </a:p>
          <a:p>
            <a:pPr>
              <a:lnSpc>
                <a:spcPct val="80000"/>
              </a:lnSpc>
            </a:pPr>
            <a:endParaRPr lang="fr-FR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L'ouverture du canal est commandé par la fixation du GABA sur le site primaire. </a:t>
            </a:r>
          </a:p>
          <a:p>
            <a:pPr>
              <a:lnSpc>
                <a:spcPct val="80000"/>
              </a:lnSpc>
            </a:pPr>
            <a:endParaRPr lang="fr-FR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Une fois le GABA sur son site de liaison, le canal s'ouvre et laisse entrer du chlore dans le neurone.</a:t>
            </a:r>
          </a:p>
          <a:p>
            <a:pPr>
              <a:lnSpc>
                <a:spcPct val="80000"/>
              </a:lnSpc>
            </a:pPr>
            <a:endParaRPr lang="fr-FR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 Le Cl étant chargé(-), son entrée rend le milieu intracellulaire+ (-), </a:t>
            </a:r>
          </a:p>
          <a:p>
            <a:pPr>
              <a:lnSpc>
                <a:spcPct val="80000"/>
              </a:lnSpc>
            </a:pPr>
            <a:endParaRPr lang="fr-FR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il s'agit d'une hyperpolarisation dont la conséquence est une inhibition de l'activité neuronale.</a:t>
            </a:r>
          </a:p>
          <a:p>
            <a:pPr>
              <a:lnSpc>
                <a:spcPct val="80000"/>
              </a:lnSpc>
            </a:pPr>
            <a:endParaRPr lang="fr-FR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 Cette inhibition produit un </a:t>
            </a:r>
            <a:r>
              <a:rPr lang="fr-FR" b="1" dirty="0" smtClean="0">
                <a:latin typeface="Comic Sans MS" pitchFamily="66" charset="0"/>
              </a:rPr>
              <a:t>effet anxiolytique.</a:t>
            </a:r>
            <a:r>
              <a:rPr lang="fr-FR" dirty="0" smtClean="0">
                <a:latin typeface="Comic Sans MS" pitchFamily="66" charset="0"/>
              </a:rPr>
              <a:t> </a:t>
            </a:r>
            <a:br>
              <a:rPr lang="fr-FR" dirty="0" smtClean="0">
                <a:latin typeface="Comic Sans MS" pitchFamily="66" charset="0"/>
              </a:rPr>
            </a:br>
            <a:endParaRPr lang="fr-F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 </a:t>
            </a:r>
            <a:r>
              <a:rPr lang="fr-FR" dirty="0" smtClean="0">
                <a:latin typeface="Comic Sans MS" pitchFamily="66" charset="0"/>
              </a:rPr>
              <a:t>La perméabilité au chlore est modulée par la liaison supplémentaire d'autres molécules modulatrices (BZ, stéroïdes, convulsivants, alcool, barbituriques) sur leurs sites régulateurs secondaires. </a:t>
            </a:r>
          </a:p>
          <a:p>
            <a:pPr>
              <a:lnSpc>
                <a:spcPct val="80000"/>
              </a:lnSpc>
            </a:pPr>
            <a:endParaRPr lang="fr-FR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En l'absence de GABA sur le site primaire, les molécules régulatrices sont sans effet sur la perméabilité vis à vis du chlore. </a:t>
            </a:r>
            <a:br>
              <a:rPr lang="fr-FR" dirty="0" smtClean="0">
                <a:latin typeface="Comic Sans MS" pitchFamily="66" charset="0"/>
              </a:rPr>
            </a:br>
            <a:endParaRPr lang="fr-FR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- un ligand modulateur qui augmente la perméabilité au chlore donc l'efficacité du GABA a un effet anxiolytique. </a:t>
            </a:r>
            <a:br>
              <a:rPr lang="fr-FR" dirty="0" smtClean="0">
                <a:latin typeface="Comic Sans MS" pitchFamily="66" charset="0"/>
              </a:rPr>
            </a:br>
            <a:endParaRPr lang="fr-FR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- un ligand modulateur qui diminue la perméabilité au chlore donc l'efficacité du GABA a un effet anxiogène. </a:t>
            </a:r>
            <a:br>
              <a:rPr lang="fr-FR" dirty="0" smtClean="0">
                <a:latin typeface="Comic Sans MS" pitchFamily="66" charset="0"/>
              </a:rPr>
            </a:br>
            <a:endParaRPr lang="fr-FR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 En fait, les agents modulateurs changent l'efficacité du GABA en induisant une modification de l'architecture protéique du complexe GABA-A (un changement de conformation allostérique). Ce changement transforme en quelque sorte la taille du canal ce qui modifie la perméabilité vis à vis du chlore.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r-FR" i="1" dirty="0" smtClean="0">
                <a:latin typeface="Comic Sans MS" pitchFamily="66" charset="0"/>
              </a:rPr>
              <a:t>Remarques</a:t>
            </a:r>
            <a:r>
              <a:rPr lang="fr-FR" dirty="0" smtClean="0">
                <a:latin typeface="Comic Sans MS" pitchFamily="66" charset="0"/>
              </a:rPr>
              <a:t> :Alcool et barbituriques sont anxiolytiques.</a:t>
            </a:r>
          </a:p>
          <a:p>
            <a:pPr>
              <a:lnSpc>
                <a:spcPct val="90000"/>
              </a:lnSpc>
            </a:pPr>
            <a:r>
              <a:rPr lang="fr-FR" dirty="0" smtClean="0">
                <a:latin typeface="Comic Sans MS" pitchFamily="66" charset="0"/>
              </a:rPr>
              <a:t> Les stéroïdes sont soit anxiolytiques (progestérone) soit anxiogènes (glucocorticoïdes) .</a:t>
            </a:r>
          </a:p>
          <a:p>
            <a:pPr>
              <a:lnSpc>
                <a:spcPct val="90000"/>
              </a:lnSpc>
            </a:pPr>
            <a:r>
              <a:rPr lang="fr-FR" dirty="0" smtClean="0">
                <a:latin typeface="Comic Sans MS" pitchFamily="66" charset="0"/>
              </a:rPr>
              <a:t> les BZ sont soit anxiogènes soit anxiolytiques, ces derniers sont utilisés dans le sevrage  des alcooliques. </a:t>
            </a:r>
          </a:p>
          <a:p>
            <a:pPr>
              <a:lnSpc>
                <a:spcPct val="90000"/>
              </a:lnSpc>
            </a:pPr>
            <a:r>
              <a:rPr lang="fr-FR" dirty="0" smtClean="0">
                <a:latin typeface="Comic Sans MS" pitchFamily="66" charset="0"/>
              </a:rPr>
              <a:t>il existe aussi des antagonistes des BZ qui bloquent leurs effets et traitent le coma et le sevrage des BZ.</a:t>
            </a:r>
            <a:endParaRPr lang="fr-FR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</a:pPr>
            <a:r>
              <a:rPr lang="fr-FR" i="1" dirty="0" smtClean="0">
                <a:latin typeface="Comic Sans MS" pitchFamily="66" charset="0"/>
              </a:rPr>
              <a:t>les BZD endogènes.</a:t>
            </a:r>
            <a:r>
              <a:rPr lang="fr-FR" dirty="0" smtClean="0">
                <a:latin typeface="Comic Sans MS" pitchFamily="66" charset="0"/>
              </a:rPr>
              <a:t> Les 1ere BZ connues étaient des BZ de synthèse. </a:t>
            </a:r>
          </a:p>
          <a:p>
            <a:pPr>
              <a:lnSpc>
                <a:spcPct val="80000"/>
              </a:lnSpc>
            </a:pPr>
            <a:endParaRPr lang="fr-FR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Le fait que ces BZ agissent sur le site du récepteur GABA-A suggéra qu'il existe dans le corps des BZ naturelles endogènes. </a:t>
            </a:r>
          </a:p>
          <a:p>
            <a:pPr>
              <a:lnSpc>
                <a:spcPct val="80000"/>
              </a:lnSpc>
            </a:pPr>
            <a:endParaRPr lang="fr-FR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A ce jours 3 BZ endogènes ont été partiellement purifiés dans le cerveau humain. </a:t>
            </a:r>
          </a:p>
          <a:p>
            <a:pPr>
              <a:lnSpc>
                <a:spcPct val="80000"/>
              </a:lnSpc>
            </a:pPr>
            <a:endParaRPr lang="fr-FR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Il s'agit du DBI (</a:t>
            </a:r>
            <a:r>
              <a:rPr lang="fr-FR" dirty="0" err="1" smtClean="0">
                <a:latin typeface="Comic Sans MS" pitchFamily="66" charset="0"/>
              </a:rPr>
              <a:t>diazepam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binding</a:t>
            </a:r>
            <a:r>
              <a:rPr lang="fr-FR" dirty="0" smtClean="0">
                <a:latin typeface="Comic Sans MS" pitchFamily="66" charset="0"/>
              </a:rPr>
              <a:t> inhibiteur), des b-</a:t>
            </a:r>
            <a:r>
              <a:rPr lang="fr-FR" dirty="0" err="1" smtClean="0">
                <a:latin typeface="Comic Sans MS" pitchFamily="66" charset="0"/>
              </a:rPr>
              <a:t>carbolines</a:t>
            </a:r>
            <a:r>
              <a:rPr lang="fr-FR" dirty="0" smtClean="0">
                <a:latin typeface="Comic Sans MS" pitchFamily="66" charset="0"/>
              </a:rPr>
              <a:t> et des </a:t>
            </a:r>
            <a:r>
              <a:rPr lang="fr-FR" dirty="0" err="1" smtClean="0">
                <a:latin typeface="Comic Sans MS" pitchFamily="66" charset="0"/>
              </a:rPr>
              <a:t>endozépines</a:t>
            </a:r>
            <a:r>
              <a:rPr lang="fr-FR" dirty="0" smtClean="0">
                <a:latin typeface="Comic Sans MS" pitchFamily="66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Les deux premières molécules sont des agonistes inverses du site BZ du récepteur GABA-A, alors que les </a:t>
            </a:r>
            <a:r>
              <a:rPr lang="fr-FR" dirty="0" err="1" smtClean="0">
                <a:latin typeface="Comic Sans MS" pitchFamily="66" charset="0"/>
              </a:rPr>
              <a:t>endozépines</a:t>
            </a:r>
            <a:r>
              <a:rPr lang="fr-FR" dirty="0" smtClean="0">
                <a:latin typeface="Comic Sans MS" pitchFamily="66" charset="0"/>
              </a:rPr>
              <a:t> sont des agonistes. </a:t>
            </a:r>
            <a:br>
              <a:rPr lang="fr-FR" dirty="0" smtClean="0">
                <a:latin typeface="Comic Sans MS" pitchFamily="66" charset="0"/>
              </a:rPr>
            </a:br>
            <a:endParaRPr lang="fr-FR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 La découvertes de ces BZ endogènes amena l'hypothèse suivante quant à leurs rôle neurobiologiques. On pense qu'elles confèrent au GABA, par leurs effets modulateurs (+) et (-), une grande flexibilité d'action dans les processus neurophysiologiques. </a:t>
            </a:r>
            <a:br>
              <a:rPr lang="fr-FR" dirty="0" smtClean="0">
                <a:latin typeface="Comic Sans MS" pitchFamily="66" charset="0"/>
              </a:rPr>
            </a:br>
            <a:endParaRPr lang="fr-FR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 Dans les pathologies anxieuses, il est possible que l'équilibre endogène entre BZ agonistes et agonistes inverses soit perturbé, avec une prédominance pour les agonistes inverses. Ce qui réduirait l'inhibition </a:t>
            </a:r>
            <a:r>
              <a:rPr lang="fr-FR" dirty="0" err="1" smtClean="0">
                <a:latin typeface="Comic Sans MS" pitchFamily="66" charset="0"/>
              </a:rPr>
              <a:t>gabaergique</a:t>
            </a:r>
            <a:r>
              <a:rPr lang="fr-FR" dirty="0" smtClean="0">
                <a:latin typeface="Comic Sans MS" pitchFamily="66" charset="0"/>
              </a:rPr>
              <a:t> cérébrale et conduirait à l'hyperactivité quasi générale des systèmes à neurotransmetteurs excitateurs. </a:t>
            </a:r>
            <a:br>
              <a:rPr lang="fr-FR" dirty="0" smtClean="0">
                <a:latin typeface="Comic Sans MS" pitchFamily="66" charset="0"/>
              </a:rPr>
            </a:br>
            <a:r>
              <a:rPr lang="fr-FR" dirty="0" smtClean="0">
                <a:latin typeface="Comic Sans MS" pitchFamily="66" charset="0"/>
              </a:rPr>
              <a:t>  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692043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060848"/>
            <a:ext cx="69087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9"/>
            <a:ext cx="4896544" cy="576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dirty="0"/>
              <a:t>Numérotation des benzodiazépines </a:t>
            </a:r>
            <a:endParaRPr lang="fr-FR" sz="24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28800"/>
            <a:ext cx="57606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127596" y="521314"/>
            <a:ext cx="2212156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Structure chimique  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525963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Cycle </a:t>
            </a:r>
            <a:r>
              <a:rPr lang="fr-FR" sz="2400" b="1" dirty="0"/>
              <a:t>A </a:t>
            </a:r>
            <a:r>
              <a:rPr lang="fr-FR" sz="2400" b="1" dirty="0" smtClean="0"/>
              <a:t>: </a:t>
            </a:r>
            <a:r>
              <a:rPr lang="fr-FR" sz="2000" dirty="0" smtClean="0"/>
              <a:t>peut </a:t>
            </a:r>
            <a:r>
              <a:rPr lang="fr-FR" sz="2000" dirty="0"/>
              <a:t>être aromatique ou </a:t>
            </a:r>
            <a:r>
              <a:rPr lang="fr-FR" sz="2000" dirty="0" err="1"/>
              <a:t>hétéroatomique</a:t>
            </a:r>
            <a:r>
              <a:rPr lang="fr-FR" sz="2000" dirty="0"/>
              <a:t>. </a:t>
            </a: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Les </a:t>
            </a:r>
            <a:r>
              <a:rPr lang="fr-FR" sz="2000" dirty="0" err="1"/>
              <a:t>substituants</a:t>
            </a:r>
            <a:r>
              <a:rPr lang="fr-FR" sz="2000" dirty="0"/>
              <a:t> portés par ce noyau sont toujours </a:t>
            </a:r>
            <a:r>
              <a:rPr lang="fr-FR" sz="2000" dirty="0" smtClean="0"/>
              <a:t>électro-</a:t>
            </a:r>
          </a:p>
          <a:p>
            <a:pPr>
              <a:buNone/>
            </a:pPr>
            <a:r>
              <a:rPr lang="fr-FR" sz="2000" dirty="0" smtClean="0"/>
              <a:t>attracteurs </a:t>
            </a:r>
            <a:r>
              <a:rPr lang="fr-FR" sz="2000" dirty="0"/>
              <a:t>(Cl, NO2) en position 7. </a:t>
            </a:r>
            <a:endParaRPr lang="fr-FR" sz="2000" dirty="0" smtClean="0"/>
          </a:p>
          <a:p>
            <a:pPr>
              <a:buNone/>
            </a:pPr>
            <a:r>
              <a:rPr lang="fr-FR" sz="1800" dirty="0" smtClean="0"/>
              <a:t>Certains composés portent un noyau thiophène comme le </a:t>
            </a:r>
            <a:r>
              <a:rPr lang="fr-FR" sz="1800" b="1" dirty="0" err="1" smtClean="0"/>
              <a:t>clotiazepam</a:t>
            </a:r>
            <a:r>
              <a:rPr lang="fr-FR" sz="1800" b="1" dirty="0" smtClean="0"/>
              <a:t> </a:t>
            </a:r>
            <a:endParaRPr lang="fr-FR" sz="1800" b="1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27596" y="521314"/>
            <a:ext cx="3076252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 smtClean="0"/>
          </a:p>
          <a:p>
            <a:pPr algn="ctr"/>
            <a:r>
              <a:rPr lang="fr-FR" sz="1600" b="1" dirty="0" smtClean="0"/>
              <a:t>Relation structure-Activité</a:t>
            </a:r>
          </a:p>
          <a:p>
            <a:pPr algn="ctr"/>
            <a:r>
              <a:rPr lang="fr-FR" sz="1600" b="1" dirty="0" smtClean="0"/>
              <a:t> 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1" y="1988840"/>
            <a:ext cx="1872208" cy="147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Structure chimique générale des benzodiazépi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911752" y="620688"/>
            <a:ext cx="1908720" cy="1224136"/>
          </a:xfrm>
          <a:prstGeom prst="rect">
            <a:avLst/>
          </a:prstGeom>
          <a:noFill/>
          <a:ln/>
        </p:spPr>
      </p:pic>
      <p:sp>
        <p:nvSpPr>
          <p:cNvPr id="8" name="Rectangle 7"/>
          <p:cNvSpPr/>
          <p:nvPr/>
        </p:nvSpPr>
        <p:spPr>
          <a:xfrm>
            <a:off x="251520" y="328498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Cycle B heptagonal:</a:t>
            </a:r>
          </a:p>
          <a:p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17032"/>
            <a:ext cx="70567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7596" y="521314"/>
            <a:ext cx="3076252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 smtClean="0"/>
          </a:p>
          <a:p>
            <a:pPr algn="ctr"/>
            <a:r>
              <a:rPr lang="fr-FR" sz="1600" b="1" dirty="0" smtClean="0"/>
              <a:t>Relation structure-Activité</a:t>
            </a:r>
          </a:p>
          <a:p>
            <a:pPr algn="ctr"/>
            <a:r>
              <a:rPr lang="fr-FR" sz="1600" b="1" dirty="0" smtClean="0"/>
              <a:t> 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013176"/>
            <a:ext cx="3235821" cy="161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085184"/>
            <a:ext cx="3168352" cy="15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052736"/>
            <a:ext cx="842493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636912"/>
            <a:ext cx="777686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7048</TotalTime>
  <Words>4995</Words>
  <Application>Microsoft Office PowerPoint</Application>
  <PresentationFormat>Affichage à l'écran (4:3)</PresentationFormat>
  <Paragraphs>820</Paragraphs>
  <Slides>67</Slides>
  <Notes>23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67</vt:i4>
      </vt:variant>
    </vt:vector>
  </HeadingPairs>
  <TitlesOfParts>
    <vt:vector size="6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user</cp:lastModifiedBy>
  <cp:revision>90</cp:revision>
  <dcterms:created xsi:type="dcterms:W3CDTF">2012-10-26T13:54:55Z</dcterms:created>
  <dcterms:modified xsi:type="dcterms:W3CDTF">2013-12-03T14:25:04Z</dcterms:modified>
</cp:coreProperties>
</file>