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15"/>
  </p:notesMasterIdLst>
  <p:sldIdLst>
    <p:sldId id="256" r:id="rId2"/>
    <p:sldId id="258" r:id="rId3"/>
    <p:sldId id="265" r:id="rId4"/>
    <p:sldId id="267" r:id="rId5"/>
    <p:sldId id="266" r:id="rId6"/>
    <p:sldId id="257" r:id="rId7"/>
    <p:sldId id="259" r:id="rId8"/>
    <p:sldId id="262" r:id="rId9"/>
    <p:sldId id="263" r:id="rId10"/>
    <p:sldId id="264" r:id="rId11"/>
    <p:sldId id="270" r:id="rId12"/>
    <p:sldId id="271" r:id="rId13"/>
    <p:sldId id="272" r:id="rId14"/>
    <p:sldId id="325" r:id="rId15"/>
    <p:sldId id="273" r:id="rId16"/>
    <p:sldId id="275" r:id="rId17"/>
    <p:sldId id="295" r:id="rId18"/>
    <p:sldId id="296" r:id="rId19"/>
    <p:sldId id="276" r:id="rId20"/>
    <p:sldId id="277" r:id="rId21"/>
    <p:sldId id="326" r:id="rId22"/>
    <p:sldId id="278" r:id="rId23"/>
    <p:sldId id="280" r:id="rId24"/>
    <p:sldId id="281" r:id="rId25"/>
    <p:sldId id="282" r:id="rId26"/>
    <p:sldId id="283" r:id="rId27"/>
    <p:sldId id="327" r:id="rId28"/>
    <p:sldId id="284" r:id="rId29"/>
    <p:sldId id="285" r:id="rId30"/>
    <p:sldId id="286" r:id="rId31"/>
    <p:sldId id="287" r:id="rId32"/>
    <p:sldId id="288" r:id="rId33"/>
    <p:sldId id="289" r:id="rId34"/>
    <p:sldId id="328" r:id="rId35"/>
    <p:sldId id="290" r:id="rId36"/>
    <p:sldId id="291" r:id="rId37"/>
    <p:sldId id="292" r:id="rId38"/>
    <p:sldId id="293" r:id="rId39"/>
    <p:sldId id="294" r:id="rId40"/>
    <p:sldId id="297" r:id="rId41"/>
    <p:sldId id="329" r:id="rId42"/>
    <p:sldId id="298" r:id="rId43"/>
    <p:sldId id="299" r:id="rId44"/>
    <p:sldId id="300" r:id="rId45"/>
    <p:sldId id="301" r:id="rId46"/>
    <p:sldId id="315" r:id="rId47"/>
    <p:sldId id="303" r:id="rId48"/>
    <p:sldId id="311" r:id="rId49"/>
    <p:sldId id="305" r:id="rId50"/>
    <p:sldId id="312" r:id="rId51"/>
    <p:sldId id="330" r:id="rId52"/>
    <p:sldId id="313" r:id="rId53"/>
    <p:sldId id="314" r:id="rId54"/>
    <p:sldId id="306" r:id="rId55"/>
    <p:sldId id="307" r:id="rId56"/>
    <p:sldId id="309" r:id="rId57"/>
    <p:sldId id="310" r:id="rId58"/>
    <p:sldId id="316" r:id="rId59"/>
    <p:sldId id="317" r:id="rId60"/>
    <p:sldId id="318" r:id="rId61"/>
    <p:sldId id="319" r:id="rId62"/>
    <p:sldId id="320" r:id="rId63"/>
    <p:sldId id="331" r:id="rId64"/>
    <p:sldId id="321" r:id="rId65"/>
    <p:sldId id="322" r:id="rId66"/>
    <p:sldId id="323" r:id="rId67"/>
    <p:sldId id="324" r:id="rId68"/>
    <p:sldId id="352" r:id="rId69"/>
    <p:sldId id="381" r:id="rId70"/>
    <p:sldId id="382" r:id="rId71"/>
    <p:sldId id="383" r:id="rId72"/>
    <p:sldId id="384" r:id="rId73"/>
    <p:sldId id="385" r:id="rId74"/>
    <p:sldId id="393" r:id="rId75"/>
    <p:sldId id="386" r:id="rId76"/>
    <p:sldId id="387" r:id="rId77"/>
    <p:sldId id="388" r:id="rId78"/>
    <p:sldId id="389" r:id="rId79"/>
    <p:sldId id="390" r:id="rId80"/>
    <p:sldId id="372" r:id="rId81"/>
    <p:sldId id="373" r:id="rId82"/>
    <p:sldId id="374" r:id="rId83"/>
    <p:sldId id="375" r:id="rId84"/>
    <p:sldId id="391" r:id="rId85"/>
    <p:sldId id="392" r:id="rId86"/>
    <p:sldId id="376" r:id="rId87"/>
    <p:sldId id="377" r:id="rId88"/>
    <p:sldId id="378" r:id="rId89"/>
    <p:sldId id="394" r:id="rId90"/>
    <p:sldId id="379" r:id="rId91"/>
    <p:sldId id="380" r:id="rId92"/>
    <p:sldId id="366" r:id="rId93"/>
    <p:sldId id="367" r:id="rId94"/>
    <p:sldId id="368" r:id="rId95"/>
    <p:sldId id="369" r:id="rId96"/>
    <p:sldId id="370" r:id="rId97"/>
    <p:sldId id="334" r:id="rId98"/>
    <p:sldId id="335" r:id="rId99"/>
    <p:sldId id="336" r:id="rId100"/>
    <p:sldId id="337" r:id="rId101"/>
    <p:sldId id="338" r:id="rId102"/>
    <p:sldId id="339" r:id="rId103"/>
    <p:sldId id="340" r:id="rId104"/>
    <p:sldId id="341" r:id="rId105"/>
    <p:sldId id="342" r:id="rId106"/>
    <p:sldId id="343" r:id="rId107"/>
    <p:sldId id="344" r:id="rId108"/>
    <p:sldId id="345" r:id="rId109"/>
    <p:sldId id="346" r:id="rId110"/>
    <p:sldId id="395" r:id="rId111"/>
    <p:sldId id="347" r:id="rId112"/>
    <p:sldId id="348" r:id="rId113"/>
    <p:sldId id="400" r:id="rId1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670C4B-5EC7-462F-8319-33294D1AAA7C}" type="datetimeFigureOut">
              <a:rPr lang="fr-FR" smtClean="0"/>
              <a:pPr/>
              <a:t>23/03/2020</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AD5884-1B0C-44AD-812F-DA8799818B74}"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406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
        <p:nvSpPr>
          <p:cNvPr id="2406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8C5D42-F6F4-4296-9832-4A4B21CB36CF}" type="slidenum">
              <a:rPr lang="fr-FR" altLang="fr-FR" smtClean="0">
                <a:latin typeface="Arial" pitchFamily="34" charset="0"/>
                <a:cs typeface="Arial" pitchFamily="34" charset="0"/>
              </a:rPr>
              <a:pPr/>
              <a:t>47</a:t>
            </a:fld>
            <a:endParaRPr lang="fr-FR" altLang="fr-FR"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5BE4647-4F57-4261-848B-F7F5E7375F6A}" type="slidenum">
              <a:rPr lang="fr-FR" altLang="fr-FR" smtClean="0">
                <a:latin typeface="Arial" pitchFamily="34" charset="0"/>
                <a:cs typeface="Arial" pitchFamily="34" charset="0"/>
              </a:rPr>
              <a:pPr/>
              <a:t>49</a:t>
            </a:fld>
            <a:endParaRPr lang="fr-FR" altLang="fr-FR" smtClean="0">
              <a:latin typeface="Arial" pitchFamily="34" charset="0"/>
              <a:cs typeface="Arial" pitchFamily="34" charset="0"/>
            </a:endParaRPr>
          </a:p>
        </p:txBody>
      </p:sp>
      <p:sp>
        <p:nvSpPr>
          <p:cNvPr id="242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2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437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
        <p:nvSpPr>
          <p:cNvPr id="2437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C57873-1304-41F7-802B-A747E0665C2D}" type="slidenum">
              <a:rPr lang="fr-FR" altLang="fr-FR" smtClean="0">
                <a:latin typeface="Arial" pitchFamily="34" charset="0"/>
                <a:cs typeface="Arial" pitchFamily="34" charset="0"/>
              </a:rPr>
              <a:pPr/>
              <a:t>54</a:t>
            </a:fld>
            <a:endParaRPr lang="fr-FR" altLang="fr-FR"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447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
        <p:nvSpPr>
          <p:cNvPr id="2447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F9C038-B70D-491F-8618-F4811063714A}" type="slidenum">
              <a:rPr lang="fr-FR" altLang="fr-FR" smtClean="0">
                <a:latin typeface="Arial" pitchFamily="34" charset="0"/>
                <a:cs typeface="Arial" pitchFamily="34" charset="0"/>
              </a:rPr>
              <a:pPr/>
              <a:t>55</a:t>
            </a:fld>
            <a:endParaRPr lang="fr-FR" altLang="fr-FR"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F55CC7D-18BB-46AB-A4D6-740D5E01DC62}" type="datetimeFigureOut">
              <a:rPr lang="fr-FR" smtClean="0"/>
              <a:pPr/>
              <a:t>23/03/2020</a:t>
            </a:fld>
            <a:endParaRPr lang="fr-FR" dirty="0"/>
          </a:p>
        </p:txBody>
      </p:sp>
      <p:sp>
        <p:nvSpPr>
          <p:cNvPr id="19" name="Espace réservé du pied de page 18"/>
          <p:cNvSpPr>
            <a:spLocks noGrp="1"/>
          </p:cNvSpPr>
          <p:nvPr>
            <p:ph type="ftr" sz="quarter" idx="11"/>
          </p:nvPr>
        </p:nvSpPr>
        <p:spPr/>
        <p:txBody>
          <a:bodyPr/>
          <a:lstStyle/>
          <a:p>
            <a:endParaRPr lang="fr-FR" dirty="0"/>
          </a:p>
        </p:txBody>
      </p:sp>
      <p:sp>
        <p:nvSpPr>
          <p:cNvPr id="27" name="Espace réservé du numéro de diapositive 26"/>
          <p:cNvSpPr>
            <a:spLocks noGrp="1"/>
          </p:cNvSpPr>
          <p:nvPr>
            <p:ph type="sldNum" sz="quarter" idx="12"/>
          </p:nvPr>
        </p:nvSpPr>
        <p:spPr/>
        <p:txBody>
          <a:bodyPr/>
          <a:lstStyle/>
          <a:p>
            <a:fld id="{1C7E4FAE-444E-4598-9186-5867554EAF6B}"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55CC7D-18BB-46AB-A4D6-740D5E01DC62}" type="datetimeFigureOut">
              <a:rPr lang="fr-FR" smtClean="0"/>
              <a:pPr/>
              <a:t>23/03/2020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C7E4FAE-444E-4598-9186-5867554EAF6B}"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55CC7D-18BB-46AB-A4D6-740D5E01DC62}" type="datetimeFigureOut">
              <a:rPr lang="fr-FR" smtClean="0"/>
              <a:pPr/>
              <a:t>23/03/2020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C7E4FAE-444E-4598-9186-5867554EAF6B}"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55CC7D-18BB-46AB-A4D6-740D5E01DC62}" type="datetimeFigureOut">
              <a:rPr lang="fr-FR" smtClean="0"/>
              <a:pPr/>
              <a:t>23/03/2020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C7E4FAE-444E-4598-9186-5867554EAF6B}"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F55CC7D-18BB-46AB-A4D6-740D5E01DC62}" type="datetimeFigureOut">
              <a:rPr lang="fr-FR" smtClean="0"/>
              <a:pPr/>
              <a:t>23/03/2020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C7E4FAE-444E-4598-9186-5867554EAF6B}"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F55CC7D-18BB-46AB-A4D6-740D5E01DC62}" type="datetimeFigureOut">
              <a:rPr lang="fr-FR" smtClean="0"/>
              <a:pPr/>
              <a:t>23/03/2020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C7E4FAE-444E-4598-9186-5867554EAF6B}"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F55CC7D-18BB-46AB-A4D6-740D5E01DC62}" type="datetimeFigureOut">
              <a:rPr lang="fr-FR" smtClean="0"/>
              <a:pPr/>
              <a:t>23/03/2020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1C7E4FAE-444E-4598-9186-5867554EAF6B}"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F55CC7D-18BB-46AB-A4D6-740D5E01DC62}" type="datetimeFigureOut">
              <a:rPr lang="fr-FR" smtClean="0"/>
              <a:pPr/>
              <a:t>23/03/2020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C7E4FAE-444E-4598-9186-5867554EAF6B}"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55CC7D-18BB-46AB-A4D6-740D5E01DC62}" type="datetimeFigureOut">
              <a:rPr lang="fr-FR" smtClean="0"/>
              <a:pPr/>
              <a:t>23/03/2020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C7E4FAE-444E-4598-9186-5867554EAF6B}"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F55CC7D-18BB-46AB-A4D6-740D5E01DC62}" type="datetimeFigureOut">
              <a:rPr lang="fr-FR" smtClean="0"/>
              <a:pPr/>
              <a:t>23/03/2020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C7E4FAE-444E-4598-9186-5867554EAF6B}"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F55CC7D-18BB-46AB-A4D6-740D5E01DC62}" type="datetimeFigureOut">
              <a:rPr lang="fr-FR" smtClean="0"/>
              <a:pPr/>
              <a:t>23/03/2020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8077200" y="6356350"/>
            <a:ext cx="609600" cy="365125"/>
          </a:xfrm>
        </p:spPr>
        <p:txBody>
          <a:bodyPr/>
          <a:lstStyle/>
          <a:p>
            <a:fld id="{1C7E4FAE-444E-4598-9186-5867554EAF6B}" type="slidenum">
              <a:rPr lang="fr-FR" smtClean="0"/>
              <a:pPr/>
              <a:t>‹N°›</a:t>
            </a:fld>
            <a:endParaRPr lang="fr-FR" dirty="0"/>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dirty="0"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F55CC7D-18BB-46AB-A4D6-740D5E01DC62}" type="datetimeFigureOut">
              <a:rPr lang="fr-FR" smtClean="0"/>
              <a:pPr/>
              <a:t>23/03/2020</a:t>
            </a:fld>
            <a:endParaRPr lang="fr-FR" dirty="0"/>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dirty="0"/>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C7E4FAE-444E-4598-9186-5867554EAF6B}" type="slidenum">
              <a:rPr lang="fr-FR" smtClean="0"/>
              <a:pPr/>
              <a:t>‹N°›</a:t>
            </a:fld>
            <a:endParaRPr lang="fr-FR" dirty="0"/>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s_merzouk@yahoo.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10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fr.wikipedia.org/wiki/Savane" TargetMode="External"/><Relationship Id="rId3" Type="http://schemas.openxmlformats.org/officeDocument/2006/relationships/hyperlink" Target="https://fr.wikipedia.org/wiki/Biog%C3%A9ographie" TargetMode="External"/><Relationship Id="rId7" Type="http://schemas.openxmlformats.org/officeDocument/2006/relationships/hyperlink" Target="https://fr.wikipedia.org/wiki/Steppe" TargetMode="External"/><Relationship Id="rId2" Type="http://schemas.openxmlformats.org/officeDocument/2006/relationships/hyperlink" Target="https://fr.wikipedia.org/wiki/Botanique" TargetMode="External"/><Relationship Id="rId1" Type="http://schemas.openxmlformats.org/officeDocument/2006/relationships/slideLayout" Target="../slideLayouts/slideLayout2.xml"/><Relationship Id="rId6" Type="http://schemas.openxmlformats.org/officeDocument/2006/relationships/hyperlink" Target="https://fr.wikipedia.org/wiki/Mangrove" TargetMode="External"/><Relationship Id="rId11" Type="http://schemas.openxmlformats.org/officeDocument/2006/relationships/hyperlink" Target="https://fr.wikipedia.org/wiki/Cari%C3%A7aie" TargetMode="External"/><Relationship Id="rId5" Type="http://schemas.openxmlformats.org/officeDocument/2006/relationships/hyperlink" Target="https://fr.wikipedia.org/wiki/For%C3%AAt" TargetMode="External"/><Relationship Id="rId10" Type="http://schemas.openxmlformats.org/officeDocument/2006/relationships/hyperlink" Target="https://fr.wikipedia.org/wiki/M%C3%A9gaphorbiaie" TargetMode="External"/><Relationship Id="rId4" Type="http://schemas.openxmlformats.org/officeDocument/2006/relationships/hyperlink" Target="https://fr.wikipedia.org/wiki/Association_v%C3%A9g%C3%A9tale" TargetMode="External"/><Relationship Id="rId9" Type="http://schemas.openxmlformats.org/officeDocument/2006/relationships/hyperlink" Target="https://fr.wikipedia.org/wiki/Lande"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fr.wikipedia.org/wiki/Organisation_des_Nations_unies_pour_l'alimentation_et_l'agriculture" TargetMode="External"/><Relationship Id="rId2" Type="http://schemas.openxmlformats.org/officeDocument/2006/relationships/hyperlink" Target="https://fr.wikipedia.org/wiki/1973" TargetMode="External"/><Relationship Id="rId1" Type="http://schemas.openxmlformats.org/officeDocument/2006/relationships/slideLayout" Target="../slideLayouts/slideLayout2.xml"/><Relationship Id="rId5" Type="http://schemas.openxmlformats.org/officeDocument/2006/relationships/hyperlink" Target="https://fr.wikipedia.org/wiki/Lande" TargetMode="External"/><Relationship Id="rId4" Type="http://schemas.openxmlformats.org/officeDocument/2006/relationships/hyperlink" Target="https://fr.wikipedia.org/wiki/Formation_v%C3%A9g%C3%A9tale"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7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hyperlink" Target="http://www.fundp.ac.be/bioscope/1838_schleidenschwann/schleidenschwann.html"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hyperlink" Target="http://www.gnis-pedagogie.org/pages/classbio/chap2/7.htm" TargetMode="Externa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54.png"/></Relationships>
</file>

<file path=ppt/slides/_rels/slide9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9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60.jpeg"/></Relationships>
</file>

<file path=ppt/slides/_rels/slide9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65.png"/><Relationship Id="rId4" Type="http://schemas.openxmlformats.org/officeDocument/2006/relationships/image" Target="../media/image6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2928934"/>
            <a:ext cx="7772400" cy="1327149"/>
          </a:xfrm>
        </p:spPr>
        <p:txBody>
          <a:bodyPr>
            <a:normAutofit fontScale="90000"/>
          </a:bodyPr>
          <a:lstStyle/>
          <a:p>
            <a:pPr algn="ctr"/>
            <a:r>
              <a:rPr lang="en-US" b="1" dirty="0" smtClean="0">
                <a:solidFill>
                  <a:schemeClr val="bg1"/>
                </a:solidFill>
              </a:rPr>
              <a:t/>
            </a:r>
            <a:br>
              <a:rPr lang="en-US" b="1" dirty="0" smtClean="0">
                <a:solidFill>
                  <a:schemeClr val="bg1"/>
                </a:solidFill>
              </a:rPr>
            </a:br>
            <a:r>
              <a:rPr lang="en-US" sz="3600" b="1" dirty="0" smtClean="0">
                <a:solidFill>
                  <a:schemeClr val="accent6">
                    <a:lumMod val="20000"/>
                    <a:lumOff val="80000"/>
                  </a:schemeClr>
                </a:solidFill>
              </a:rPr>
              <a:t>2ième </a:t>
            </a:r>
            <a:r>
              <a:rPr lang="en-US" sz="3600" b="1" dirty="0" err="1" smtClean="0">
                <a:solidFill>
                  <a:schemeClr val="accent6">
                    <a:lumMod val="20000"/>
                    <a:lumOff val="80000"/>
                  </a:schemeClr>
                </a:solidFill>
              </a:rPr>
              <a:t>année</a:t>
            </a:r>
            <a:r>
              <a:rPr lang="en-US" sz="3600" b="1" dirty="0" smtClean="0">
                <a:solidFill>
                  <a:schemeClr val="accent6">
                    <a:lumMod val="20000"/>
                    <a:lumOff val="80000"/>
                  </a:schemeClr>
                </a:solidFill>
              </a:rPr>
              <a:t> SNV </a:t>
            </a:r>
            <a:br>
              <a:rPr lang="en-US" sz="3600" b="1" dirty="0" smtClean="0">
                <a:solidFill>
                  <a:schemeClr val="accent6">
                    <a:lumMod val="20000"/>
                    <a:lumOff val="80000"/>
                  </a:schemeClr>
                </a:solidFill>
              </a:rPr>
            </a:br>
            <a:r>
              <a:rPr lang="en-US" sz="3600" b="1" dirty="0" smtClean="0">
                <a:solidFill>
                  <a:schemeClr val="accent6">
                    <a:lumMod val="20000"/>
                    <a:lumOff val="80000"/>
                  </a:schemeClr>
                </a:solidFill>
              </a:rPr>
              <a:t>2019/2020</a:t>
            </a:r>
            <a:r>
              <a:rPr lang="en-US" sz="3600" dirty="0" smtClean="0">
                <a:solidFill>
                  <a:schemeClr val="accent6">
                    <a:lumMod val="20000"/>
                    <a:lumOff val="80000"/>
                  </a:schemeClr>
                </a:solidFill>
              </a:rPr>
              <a:t/>
            </a:r>
            <a:br>
              <a:rPr lang="en-US" sz="3600" dirty="0" smtClean="0">
                <a:solidFill>
                  <a:schemeClr val="accent6">
                    <a:lumMod val="20000"/>
                    <a:lumOff val="80000"/>
                  </a:schemeClr>
                </a:solidFill>
              </a:rPr>
            </a:br>
            <a:r>
              <a:rPr lang="fr-FR" sz="3600" b="1" dirty="0" smtClean="0">
                <a:solidFill>
                  <a:schemeClr val="accent6">
                    <a:lumMod val="20000"/>
                    <a:lumOff val="80000"/>
                  </a:schemeClr>
                </a:solidFill>
              </a:rPr>
              <a:t>Crédits : 2, Coefficients : 2</a:t>
            </a:r>
            <a:r>
              <a:rPr lang="fr-FR" dirty="0" smtClean="0">
                <a:solidFill>
                  <a:schemeClr val="accent6">
                    <a:lumMod val="20000"/>
                    <a:lumOff val="80000"/>
                  </a:schemeClr>
                </a:solidFill>
              </a:rPr>
              <a:t/>
            </a:r>
            <a:br>
              <a:rPr lang="fr-FR" dirty="0" smtClean="0">
                <a:solidFill>
                  <a:schemeClr val="accent6">
                    <a:lumMod val="20000"/>
                    <a:lumOff val="80000"/>
                  </a:schemeClr>
                </a:solidFill>
              </a:rPr>
            </a:br>
            <a:endParaRPr lang="fr-FR" dirty="0">
              <a:solidFill>
                <a:schemeClr val="accent6">
                  <a:lumMod val="20000"/>
                  <a:lumOff val="80000"/>
                </a:schemeClr>
              </a:solidFill>
            </a:endParaRPr>
          </a:p>
        </p:txBody>
      </p:sp>
      <p:sp>
        <p:nvSpPr>
          <p:cNvPr id="3" name="Sous-titre 2"/>
          <p:cNvSpPr>
            <a:spLocks noGrp="1"/>
          </p:cNvSpPr>
          <p:nvPr>
            <p:ph type="subTitle" idx="1"/>
          </p:nvPr>
        </p:nvSpPr>
        <p:spPr>
          <a:xfrm>
            <a:off x="1214414" y="3929066"/>
            <a:ext cx="7129490" cy="1752600"/>
          </a:xfrm>
        </p:spPr>
        <p:txBody>
          <a:bodyPr>
            <a:normAutofit/>
          </a:bodyPr>
          <a:lstStyle/>
          <a:p>
            <a:pPr algn="ctr"/>
            <a:r>
              <a:rPr lang="fr-FR" b="1" dirty="0" smtClean="0">
                <a:solidFill>
                  <a:schemeClr val="accent6">
                    <a:lumMod val="20000"/>
                    <a:lumOff val="80000"/>
                  </a:schemeClr>
                </a:solidFill>
              </a:rPr>
              <a:t>Professeur </a:t>
            </a:r>
            <a:r>
              <a:rPr lang="fr-FR" b="1" dirty="0" err="1" smtClean="0">
                <a:solidFill>
                  <a:schemeClr val="accent6">
                    <a:lumMod val="20000"/>
                    <a:lumOff val="80000"/>
                  </a:schemeClr>
                </a:solidFill>
              </a:rPr>
              <a:t>Merzouk</a:t>
            </a:r>
            <a:r>
              <a:rPr lang="fr-FR" b="1" dirty="0" smtClean="0">
                <a:solidFill>
                  <a:schemeClr val="accent6">
                    <a:lumMod val="20000"/>
                    <a:lumOff val="80000"/>
                  </a:schemeClr>
                </a:solidFill>
              </a:rPr>
              <a:t>. A </a:t>
            </a:r>
          </a:p>
          <a:p>
            <a:pPr algn="ctr"/>
            <a:r>
              <a:rPr lang="fr-FR" dirty="0" smtClean="0">
                <a:solidFill>
                  <a:schemeClr val="bg1"/>
                </a:solidFill>
              </a:rPr>
              <a:t>                     </a:t>
            </a:r>
            <a:r>
              <a:rPr lang="fr-FR" dirty="0" smtClean="0">
                <a:solidFill>
                  <a:schemeClr val="bg1"/>
                </a:solidFill>
                <a:hlinkClick r:id="rId2"/>
              </a:rPr>
              <a:t>as_merzouk@yahoo.fr</a:t>
            </a:r>
            <a:endParaRPr lang="fr-FR" dirty="0" smtClean="0">
              <a:solidFill>
                <a:schemeClr val="bg1"/>
              </a:solidFill>
            </a:endParaRPr>
          </a:p>
          <a:p>
            <a:pPr algn="ctr"/>
            <a:r>
              <a:rPr lang="fr-FR" dirty="0" smtClean="0">
                <a:solidFill>
                  <a:schemeClr val="bg1"/>
                </a:solidFill>
              </a:rPr>
              <a:t>Tel : 07 71 65 52 86, Snv.univ-tlemcen.dz</a:t>
            </a:r>
          </a:p>
          <a:p>
            <a:endParaRPr lang="fr-FR" dirty="0"/>
          </a:p>
        </p:txBody>
      </p:sp>
      <p:sp>
        <p:nvSpPr>
          <p:cNvPr id="4" name="Rectangle 3"/>
          <p:cNvSpPr/>
          <p:nvPr/>
        </p:nvSpPr>
        <p:spPr>
          <a:xfrm>
            <a:off x="285720" y="214290"/>
            <a:ext cx="8358246" cy="1815882"/>
          </a:xfrm>
          <a:prstGeom prst="rect">
            <a:avLst/>
          </a:prstGeom>
        </p:spPr>
        <p:txBody>
          <a:bodyPr wrap="square">
            <a:spAutoFit/>
          </a:bodyPr>
          <a:lstStyle/>
          <a:p>
            <a:pPr algn="ctr"/>
            <a:r>
              <a:rPr lang="fr-FR" sz="2800" b="1" dirty="0" smtClean="0">
                <a:solidFill>
                  <a:schemeClr val="accent6">
                    <a:lumMod val="20000"/>
                    <a:lumOff val="80000"/>
                  </a:schemeClr>
                </a:solidFill>
              </a:rPr>
              <a:t>Semestre: </a:t>
            </a:r>
            <a:r>
              <a:rPr lang="fr-FR" sz="2800" dirty="0" smtClean="0">
                <a:solidFill>
                  <a:schemeClr val="accent6">
                    <a:lumMod val="20000"/>
                    <a:lumOff val="80000"/>
                  </a:schemeClr>
                </a:solidFill>
              </a:rPr>
              <a:t>4ème Semestre</a:t>
            </a:r>
          </a:p>
          <a:p>
            <a:pPr algn="ctr"/>
            <a:r>
              <a:rPr lang="fr-FR" sz="2800" b="1" dirty="0" smtClean="0">
                <a:solidFill>
                  <a:schemeClr val="accent6">
                    <a:lumMod val="20000"/>
                    <a:lumOff val="80000"/>
                  </a:schemeClr>
                </a:solidFill>
              </a:rPr>
              <a:t>U.E: </a:t>
            </a:r>
            <a:r>
              <a:rPr lang="fr-FR" sz="2800" dirty="0" smtClean="0">
                <a:solidFill>
                  <a:schemeClr val="accent6">
                    <a:lumMod val="20000"/>
                    <a:lumOff val="80000"/>
                  </a:schemeClr>
                </a:solidFill>
              </a:rPr>
              <a:t>Unité d’Enseignement Découverte</a:t>
            </a:r>
          </a:p>
          <a:p>
            <a:pPr algn="ctr"/>
            <a:r>
              <a:rPr lang="fr-FR" sz="2800" b="1" dirty="0" smtClean="0">
                <a:solidFill>
                  <a:schemeClr val="accent6">
                    <a:lumMod val="20000"/>
                    <a:lumOff val="80000"/>
                  </a:schemeClr>
                </a:solidFill>
              </a:rPr>
              <a:t>Matière : Plante et Environnement </a:t>
            </a:r>
          </a:p>
          <a:p>
            <a:pPr algn="ctr"/>
            <a:r>
              <a:rPr lang="fr-FR" sz="2800" b="1" u="sng" dirty="0" smtClean="0">
                <a:solidFill>
                  <a:schemeClr val="accent6">
                    <a:lumMod val="20000"/>
                    <a:lumOff val="80000"/>
                  </a:schemeClr>
                </a:solidFill>
              </a:rPr>
              <a:t>Sciences  Alimentaires, </a:t>
            </a:r>
            <a:endParaRPr lang="fr-FR" sz="2800" dirty="0" smtClean="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457200" y="253536"/>
            <a:ext cx="8229600" cy="1143000"/>
          </a:xfrm>
        </p:spPr>
        <p:txBody>
          <a:bodyPr/>
          <a:lstStyle/>
          <a:p>
            <a:pPr marL="54864" indent="0" algn="ctr" eaLnBrk="1" fontAlgn="auto" hangingPunct="1">
              <a:spcAft>
                <a:spcPts val="0"/>
              </a:spcAft>
              <a:defRPr/>
            </a:pPr>
            <a:r>
              <a:rPr lang="fr-CA" altLang="fr-FR" b="1" dirty="0" smtClean="0">
                <a:solidFill>
                  <a:schemeClr val="tx1"/>
                </a:solidFill>
              </a:rPr>
              <a:t>L’atmosphère</a:t>
            </a:r>
            <a:endParaRPr lang="en-US" altLang="fr-FR" b="1" dirty="0" smtClean="0">
              <a:solidFill>
                <a:schemeClr val="tx1"/>
              </a:solidFill>
            </a:endParaRPr>
          </a:p>
        </p:txBody>
      </p:sp>
      <p:sp>
        <p:nvSpPr>
          <p:cNvPr id="39939" name="Rectangle 3"/>
          <p:cNvSpPr>
            <a:spLocks noGrp="1" noChangeArrowheads="1"/>
          </p:cNvSpPr>
          <p:nvPr>
            <p:ph idx="1"/>
          </p:nvPr>
        </p:nvSpPr>
        <p:spPr/>
        <p:txBody>
          <a:bodyPr/>
          <a:lstStyle/>
          <a:p>
            <a:pPr eaLnBrk="1" hangingPunct="1"/>
            <a:r>
              <a:rPr lang="fr-CA" altLang="fr-FR" sz="2400" u="sng" smtClean="0">
                <a:solidFill>
                  <a:schemeClr val="bg1"/>
                </a:solidFill>
              </a:rPr>
              <a:t>L’atmosphère</a:t>
            </a:r>
            <a:r>
              <a:rPr lang="fr-CA" altLang="fr-FR" sz="2400" smtClean="0">
                <a:solidFill>
                  <a:schemeClr val="bg1"/>
                </a:solidFill>
              </a:rPr>
              <a:t> est la couche d’air qui entoure (« surrounds ») l’hydrosphère et la lithosphère.  </a:t>
            </a:r>
          </a:p>
          <a:p>
            <a:pPr eaLnBrk="1" hangingPunct="1"/>
            <a:endParaRPr lang="en-US" altLang="fr-FR" smtClean="0"/>
          </a:p>
        </p:txBody>
      </p:sp>
      <p:pic>
        <p:nvPicPr>
          <p:cNvPr id="39940" name="Image 4" descr="http://1.bp.blogspot.com/-Av5XQzfn4Y0/UaZBHhe875I/AAAAAAAAADg/Q2FtmV8yRAM/s1600/2ocqn930ubywvi8z0wl9dhefnm6z926$kbr0omw9d5ldot91pcjwcijl386mhx8.png"/>
          <p:cNvPicPr>
            <a:picLocks noChangeAspect="1" noChangeArrowheads="1"/>
          </p:cNvPicPr>
          <p:nvPr/>
        </p:nvPicPr>
        <p:blipFill>
          <a:blip r:embed="rId2"/>
          <a:srcRect/>
          <a:stretch>
            <a:fillRect/>
          </a:stretch>
        </p:blipFill>
        <p:spPr bwMode="auto">
          <a:xfrm>
            <a:off x="635124" y="1357298"/>
            <a:ext cx="8008842" cy="5072077"/>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179388" y="260350"/>
            <a:ext cx="7848600" cy="2417763"/>
          </a:xfrm>
          <a:prstGeom prst="rect">
            <a:avLst/>
          </a:prstGeom>
          <a:noFill/>
          <a:ln w="9525">
            <a:noFill/>
            <a:miter lim="800000"/>
            <a:headEnd/>
            <a:tailEnd/>
          </a:ln>
          <a:effectLst/>
        </p:spPr>
        <p:txBody>
          <a:bodyPr>
            <a:spAutoFit/>
          </a:bodyPr>
          <a:lstStyle/>
          <a:p>
            <a:pPr algn="ctr">
              <a:spcBef>
                <a:spcPct val="50000"/>
              </a:spcBef>
            </a:pPr>
            <a:r>
              <a:rPr lang="fr-CA" sz="7000">
                <a:solidFill>
                  <a:srgbClr val="FF0000"/>
                </a:solidFill>
                <a:latin typeface="Comic Sans MS" pitchFamily="66" charset="0"/>
              </a:rPr>
              <a:t>Attention!!!</a:t>
            </a:r>
          </a:p>
          <a:p>
            <a:pPr algn="ctr">
              <a:spcBef>
                <a:spcPct val="50000"/>
              </a:spcBef>
            </a:pPr>
            <a:r>
              <a:rPr lang="fr-CA" sz="3300">
                <a:latin typeface="Comic Sans MS" pitchFamily="66" charset="0"/>
              </a:rPr>
              <a:t>L’azote ne peut pas être utilisé tel quel par les êtres vivants…</a:t>
            </a:r>
          </a:p>
        </p:txBody>
      </p:sp>
      <p:sp>
        <p:nvSpPr>
          <p:cNvPr id="10245" name="Text Box 5"/>
          <p:cNvSpPr txBox="1">
            <a:spLocks noChangeArrowheads="1"/>
          </p:cNvSpPr>
          <p:nvPr/>
        </p:nvSpPr>
        <p:spPr bwMode="auto">
          <a:xfrm>
            <a:off x="611188" y="3716338"/>
            <a:ext cx="7777162" cy="2378075"/>
          </a:xfrm>
          <a:prstGeom prst="rect">
            <a:avLst/>
          </a:prstGeom>
          <a:solidFill>
            <a:srgbClr val="0066FF"/>
          </a:solidFill>
          <a:ln w="76200">
            <a:solidFill>
              <a:schemeClr val="tx1"/>
            </a:solidFill>
            <a:miter lim="800000"/>
            <a:headEnd/>
            <a:tailEnd/>
          </a:ln>
          <a:effectLst/>
        </p:spPr>
        <p:txBody>
          <a:bodyPr>
            <a:spAutoFit/>
          </a:bodyPr>
          <a:lstStyle/>
          <a:p>
            <a:pPr algn="ctr">
              <a:spcBef>
                <a:spcPct val="50000"/>
              </a:spcBef>
            </a:pPr>
            <a:r>
              <a:rPr lang="fr-CA" sz="5000">
                <a:latin typeface="Comic Sans MS" pitchFamily="66" charset="0"/>
              </a:rPr>
              <a:t>Plusieurs conversions sont nécessaires.</a:t>
            </a:r>
          </a:p>
          <a:p>
            <a:pPr algn="ctr">
              <a:spcBef>
                <a:spcPct val="50000"/>
              </a:spcBef>
            </a:pPr>
            <a:r>
              <a:rPr lang="fr-CA" sz="3000" b="1">
                <a:solidFill>
                  <a:srgbClr val="66FF33"/>
                </a:solidFill>
                <a:effectLst>
                  <a:outerShdw blurRad="38100" dist="38100" dir="2700000" algn="tl">
                    <a:srgbClr val="000000"/>
                  </a:outerShdw>
                </a:effectLst>
                <a:latin typeface="Comic Sans MS" pitchFamily="66" charset="0"/>
              </a:rPr>
              <a:t>(L’azote se déguise…)</a:t>
            </a:r>
          </a:p>
        </p:txBody>
      </p:sp>
      <p:sp>
        <p:nvSpPr>
          <p:cNvPr id="10246" name="Text Box 6"/>
          <p:cNvSpPr txBox="1">
            <a:spLocks noChangeArrowheads="1"/>
          </p:cNvSpPr>
          <p:nvPr/>
        </p:nvSpPr>
        <p:spPr bwMode="auto">
          <a:xfrm>
            <a:off x="5724525" y="2565400"/>
            <a:ext cx="3097213" cy="652463"/>
          </a:xfrm>
          <a:prstGeom prst="rect">
            <a:avLst/>
          </a:prstGeom>
          <a:solidFill>
            <a:srgbClr val="66FF33"/>
          </a:solidFill>
          <a:ln w="57150">
            <a:solidFill>
              <a:schemeClr val="tx1"/>
            </a:solidFill>
            <a:prstDash val="sysDot"/>
            <a:miter lim="800000"/>
            <a:headEnd/>
            <a:tailEnd/>
          </a:ln>
          <a:effectLst/>
        </p:spPr>
        <p:txBody>
          <a:bodyPr>
            <a:spAutoFit/>
          </a:bodyPr>
          <a:lstStyle/>
          <a:p>
            <a:pPr algn="ctr">
              <a:spcBef>
                <a:spcPct val="50000"/>
              </a:spcBef>
            </a:pPr>
            <a:r>
              <a:rPr lang="fr-CA" sz="3300">
                <a:latin typeface="Comic Sans MS" pitchFamily="66" charset="0"/>
              </a:rPr>
              <a:t>Changements</a:t>
            </a:r>
          </a:p>
        </p:txBody>
      </p:sp>
      <p:sp>
        <p:nvSpPr>
          <p:cNvPr id="10247" name="Line 7"/>
          <p:cNvSpPr>
            <a:spLocks noChangeShapeType="1"/>
          </p:cNvSpPr>
          <p:nvPr/>
        </p:nvSpPr>
        <p:spPr bwMode="auto">
          <a:xfrm flipH="1">
            <a:off x="7380288" y="3213100"/>
            <a:ext cx="287337" cy="792163"/>
          </a:xfrm>
          <a:prstGeom prst="line">
            <a:avLst/>
          </a:prstGeom>
          <a:noFill/>
          <a:ln w="98425">
            <a:solidFill>
              <a:srgbClr val="66FF33"/>
            </a:solidFill>
            <a:round/>
            <a:headEnd/>
            <a:tailEnd type="triangle" w="med" len="med"/>
          </a:ln>
          <a:effectLst/>
        </p:spPr>
        <p:txBody>
          <a:bodyPr/>
          <a:lstStyle/>
          <a:p>
            <a:endParaRPr lang="fr-FR"/>
          </a:p>
        </p:txBody>
      </p:sp>
      <p:sp>
        <p:nvSpPr>
          <p:cNvPr id="10248" name="Line 8"/>
          <p:cNvSpPr>
            <a:spLocks noChangeShapeType="1"/>
          </p:cNvSpPr>
          <p:nvPr/>
        </p:nvSpPr>
        <p:spPr bwMode="auto">
          <a:xfrm>
            <a:off x="4067175" y="4508500"/>
            <a:ext cx="3673475" cy="0"/>
          </a:xfrm>
          <a:prstGeom prst="line">
            <a:avLst/>
          </a:prstGeom>
          <a:noFill/>
          <a:ln w="88900">
            <a:solidFill>
              <a:srgbClr val="66FF33"/>
            </a:solidFill>
            <a:round/>
            <a:headEnd/>
            <a:tailEnd/>
          </a:ln>
          <a:effec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2000"/>
                                        <p:tgtEl>
                                          <p:spTgt spid="10245"/>
                                        </p:tgtEl>
                                      </p:cBhvr>
                                    </p:animEffect>
                                    <p:anim calcmode="lin" valueType="num">
                                      <p:cBhvr>
                                        <p:cTn id="8" dur="2000" fill="hold"/>
                                        <p:tgtEl>
                                          <p:spTgt spid="10245"/>
                                        </p:tgtEl>
                                        <p:attrNameLst>
                                          <p:attrName>style.rotation</p:attrName>
                                        </p:attrNameLst>
                                      </p:cBhvr>
                                      <p:tavLst>
                                        <p:tav tm="0">
                                          <p:val>
                                            <p:fltVal val="720"/>
                                          </p:val>
                                        </p:tav>
                                        <p:tav tm="100000">
                                          <p:val>
                                            <p:fltVal val="0"/>
                                          </p:val>
                                        </p:tav>
                                      </p:tavLst>
                                    </p:anim>
                                    <p:anim calcmode="lin" valueType="num">
                                      <p:cBhvr>
                                        <p:cTn id="9" dur="2000" fill="hold"/>
                                        <p:tgtEl>
                                          <p:spTgt spid="10245"/>
                                        </p:tgtEl>
                                        <p:attrNameLst>
                                          <p:attrName>ppt_h</p:attrName>
                                        </p:attrNameLst>
                                      </p:cBhvr>
                                      <p:tavLst>
                                        <p:tav tm="0">
                                          <p:val>
                                            <p:fltVal val="0"/>
                                          </p:val>
                                        </p:tav>
                                        <p:tav tm="100000">
                                          <p:val>
                                            <p:strVal val="#ppt_h"/>
                                          </p:val>
                                        </p:tav>
                                      </p:tavLst>
                                    </p:anim>
                                    <p:anim calcmode="lin" valueType="num">
                                      <p:cBhvr>
                                        <p:cTn id="10" dur="2000" fill="hold"/>
                                        <p:tgtEl>
                                          <p:spTgt spid="1024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248"/>
                                        </p:tgtEl>
                                        <p:attrNameLst>
                                          <p:attrName>style.visibility</p:attrName>
                                        </p:attrNameLst>
                                      </p:cBhvr>
                                      <p:to>
                                        <p:strVal val="visible"/>
                                      </p:to>
                                    </p:set>
                                    <p:animEffect transition="in" filter="box(in)">
                                      <p:cBhvr>
                                        <p:cTn id="15" dur="500"/>
                                        <p:tgtEl>
                                          <p:spTgt spid="1024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247"/>
                                        </p:tgtEl>
                                        <p:attrNameLst>
                                          <p:attrName>style.visibility</p:attrName>
                                        </p:attrNameLst>
                                      </p:cBhvr>
                                      <p:to>
                                        <p:strVal val="visible"/>
                                      </p:to>
                                    </p:set>
                                    <p:animEffect transition="in" filter="box(in)">
                                      <p:cBhvr>
                                        <p:cTn id="18" dur="500"/>
                                        <p:tgtEl>
                                          <p:spTgt spid="10247"/>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box(in)">
                                      <p:cBhvr>
                                        <p:cTn id="21"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4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539750" y="404813"/>
            <a:ext cx="8280400" cy="1768475"/>
          </a:xfrm>
          <a:prstGeom prst="rect">
            <a:avLst/>
          </a:prstGeom>
          <a:noFill/>
          <a:ln w="9525">
            <a:noFill/>
            <a:miter lim="800000"/>
            <a:headEnd/>
            <a:tailEnd/>
          </a:ln>
          <a:effectLst/>
        </p:spPr>
        <p:txBody>
          <a:bodyPr>
            <a:spAutoFit/>
          </a:bodyPr>
          <a:lstStyle/>
          <a:p>
            <a:pPr algn="ctr">
              <a:spcBef>
                <a:spcPct val="50000"/>
              </a:spcBef>
            </a:pPr>
            <a:r>
              <a:rPr lang="fr-CA" sz="3500" b="1" u="sng">
                <a:solidFill>
                  <a:schemeClr val="bg1"/>
                </a:solidFill>
                <a:effectLst>
                  <a:outerShdw blurRad="38100" dist="38100" dir="2700000" algn="tl">
                    <a:srgbClr val="000000"/>
                  </a:outerShdw>
                </a:effectLst>
                <a:latin typeface="Comic Sans MS" pitchFamily="66" charset="0"/>
              </a:rPr>
              <a:t>Première conversion</a:t>
            </a:r>
            <a:r>
              <a:rPr lang="fr-CA" sz="3500">
                <a:latin typeface="Comic Sans MS" pitchFamily="66" charset="0"/>
              </a:rPr>
              <a:t> </a:t>
            </a:r>
          </a:p>
          <a:p>
            <a:pPr algn="ctr">
              <a:spcBef>
                <a:spcPct val="50000"/>
              </a:spcBef>
            </a:pPr>
            <a:r>
              <a:rPr lang="fr-CA" sz="5000" b="1">
                <a:solidFill>
                  <a:srgbClr val="66FF33"/>
                </a:solidFill>
                <a:effectLst>
                  <a:outerShdw blurRad="38100" dist="38100" dir="2700000" algn="tl">
                    <a:srgbClr val="000000"/>
                  </a:outerShdw>
                </a:effectLst>
                <a:latin typeface="Comic Sans MS" pitchFamily="66" charset="0"/>
              </a:rPr>
              <a:t>La fixation de l’azote</a:t>
            </a:r>
          </a:p>
        </p:txBody>
      </p:sp>
      <p:sp>
        <p:nvSpPr>
          <p:cNvPr id="11269" name="Text Box 5"/>
          <p:cNvSpPr txBox="1">
            <a:spLocks noChangeArrowheads="1"/>
          </p:cNvSpPr>
          <p:nvPr/>
        </p:nvSpPr>
        <p:spPr bwMode="auto">
          <a:xfrm>
            <a:off x="2124075" y="2852738"/>
            <a:ext cx="4967288" cy="2181225"/>
          </a:xfrm>
          <a:prstGeom prst="rect">
            <a:avLst/>
          </a:prstGeom>
          <a:solidFill>
            <a:srgbClr val="66FF33"/>
          </a:solidFill>
          <a:ln w="76200">
            <a:solidFill>
              <a:schemeClr val="tx1"/>
            </a:solidFill>
            <a:miter lim="800000"/>
            <a:headEnd/>
            <a:tailEnd/>
          </a:ln>
          <a:effectLst/>
        </p:spPr>
        <p:txBody>
          <a:bodyPr>
            <a:spAutoFit/>
          </a:bodyPr>
          <a:lstStyle/>
          <a:p>
            <a:pPr algn="ctr">
              <a:spcBef>
                <a:spcPct val="50000"/>
              </a:spcBef>
            </a:pPr>
            <a:r>
              <a:rPr lang="fr-CA" sz="3300">
                <a:latin typeface="Comic Sans MS" pitchFamily="66" charset="0"/>
              </a:rPr>
              <a:t>Processus qui converti le diazote gazeux de l’atmosphère en ammoniac.</a:t>
            </a:r>
          </a:p>
        </p:txBody>
      </p:sp>
      <p:sp>
        <p:nvSpPr>
          <p:cNvPr id="11270" name="Text Box 6"/>
          <p:cNvSpPr txBox="1">
            <a:spLocks noChangeArrowheads="1"/>
          </p:cNvSpPr>
          <p:nvPr/>
        </p:nvSpPr>
        <p:spPr bwMode="auto">
          <a:xfrm>
            <a:off x="2700338" y="5661025"/>
            <a:ext cx="5040312" cy="854075"/>
          </a:xfrm>
          <a:prstGeom prst="rect">
            <a:avLst/>
          </a:prstGeom>
          <a:noFill/>
          <a:ln w="9525">
            <a:noFill/>
            <a:miter lim="800000"/>
            <a:headEnd/>
            <a:tailEnd/>
          </a:ln>
          <a:effectLst/>
        </p:spPr>
        <p:txBody>
          <a:bodyPr>
            <a:spAutoFit/>
          </a:bodyPr>
          <a:lstStyle/>
          <a:p>
            <a:pPr>
              <a:spcBef>
                <a:spcPct val="50000"/>
              </a:spcBef>
            </a:pPr>
            <a:r>
              <a:rPr lang="fr-CA" sz="5000">
                <a:latin typeface="Comic Sans MS" pitchFamily="66" charset="0"/>
              </a:rPr>
              <a:t>N</a:t>
            </a:r>
            <a:r>
              <a:rPr lang="fr-CA" sz="5000" baseline="-25000">
                <a:latin typeface="Comic Sans MS" pitchFamily="66" charset="0"/>
              </a:rPr>
              <a:t>2</a:t>
            </a:r>
            <a:r>
              <a:rPr lang="fr-CA" sz="5000">
                <a:latin typeface="Comic Sans MS" pitchFamily="66" charset="0"/>
              </a:rPr>
              <a:t>             NH</a:t>
            </a:r>
            <a:r>
              <a:rPr lang="fr-CA" sz="5000" baseline="-25000">
                <a:latin typeface="Comic Sans MS" pitchFamily="66" charset="0"/>
              </a:rPr>
              <a:t>4</a:t>
            </a:r>
          </a:p>
        </p:txBody>
      </p:sp>
      <p:sp>
        <p:nvSpPr>
          <p:cNvPr id="11271" name="Line 7"/>
          <p:cNvSpPr>
            <a:spLocks noChangeShapeType="1"/>
          </p:cNvSpPr>
          <p:nvPr/>
        </p:nvSpPr>
        <p:spPr bwMode="auto">
          <a:xfrm>
            <a:off x="3779838" y="6021388"/>
            <a:ext cx="1800225" cy="0"/>
          </a:xfrm>
          <a:prstGeom prst="line">
            <a:avLst/>
          </a:prstGeom>
          <a:noFill/>
          <a:ln w="127000">
            <a:solidFill>
              <a:schemeClr val="tx1"/>
            </a:solidFill>
            <a:round/>
            <a:headEnd/>
            <a:tailEnd type="triangle" w="med" len="med"/>
          </a:ln>
          <a:effectLst/>
        </p:spPr>
        <p:txBody>
          <a:bodyPr/>
          <a:lstStyle/>
          <a:p>
            <a:endParaRPr lang="fr-FR"/>
          </a:p>
        </p:txBody>
      </p:sp>
      <p:pic>
        <p:nvPicPr>
          <p:cNvPr id="11272" name="Picture 8" descr="Nuvola_apps_kate"/>
          <p:cNvPicPr>
            <a:picLocks noChangeAspect="1" noChangeArrowheads="1"/>
          </p:cNvPicPr>
          <p:nvPr/>
        </p:nvPicPr>
        <p:blipFill>
          <a:blip r:embed="rId2"/>
          <a:srcRect/>
          <a:stretch>
            <a:fillRect/>
          </a:stretch>
        </p:blipFill>
        <p:spPr bwMode="auto">
          <a:xfrm>
            <a:off x="1116013" y="188913"/>
            <a:ext cx="1295400" cy="1049337"/>
          </a:xfrm>
          <a:prstGeom prst="rect">
            <a:avLst/>
          </a:prstGeom>
          <a:noFill/>
        </p:spPr>
      </p:pic>
      <p:sp>
        <p:nvSpPr>
          <p:cNvPr id="11273" name="Line 9"/>
          <p:cNvSpPr>
            <a:spLocks noChangeShapeType="1"/>
          </p:cNvSpPr>
          <p:nvPr/>
        </p:nvSpPr>
        <p:spPr bwMode="auto">
          <a:xfrm>
            <a:off x="0" y="2276475"/>
            <a:ext cx="9144000" cy="0"/>
          </a:xfrm>
          <a:prstGeom prst="line">
            <a:avLst/>
          </a:prstGeom>
          <a:noFill/>
          <a:ln w="88900">
            <a:solidFill>
              <a:schemeClr val="tx1"/>
            </a:solidFill>
            <a:prstDash val="sysDot"/>
            <a:round/>
            <a:headEnd/>
            <a:tailEnd/>
          </a:ln>
          <a:effec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2000"/>
                                        <p:tgtEl>
                                          <p:spTgt spid="11269"/>
                                        </p:tgtEl>
                                      </p:cBhvr>
                                    </p:animEffect>
                                    <p:anim calcmode="lin" valueType="num">
                                      <p:cBhvr>
                                        <p:cTn id="8" dur="2000" fill="hold"/>
                                        <p:tgtEl>
                                          <p:spTgt spid="11269"/>
                                        </p:tgtEl>
                                        <p:attrNameLst>
                                          <p:attrName>style.rotation</p:attrName>
                                        </p:attrNameLst>
                                      </p:cBhvr>
                                      <p:tavLst>
                                        <p:tav tm="0">
                                          <p:val>
                                            <p:fltVal val="720"/>
                                          </p:val>
                                        </p:tav>
                                        <p:tav tm="100000">
                                          <p:val>
                                            <p:fltVal val="0"/>
                                          </p:val>
                                        </p:tav>
                                      </p:tavLst>
                                    </p:anim>
                                    <p:anim calcmode="lin" valueType="num">
                                      <p:cBhvr>
                                        <p:cTn id="9" dur="2000" fill="hold"/>
                                        <p:tgtEl>
                                          <p:spTgt spid="11269"/>
                                        </p:tgtEl>
                                        <p:attrNameLst>
                                          <p:attrName>ppt_h</p:attrName>
                                        </p:attrNameLst>
                                      </p:cBhvr>
                                      <p:tavLst>
                                        <p:tav tm="0">
                                          <p:val>
                                            <p:fltVal val="0"/>
                                          </p:val>
                                        </p:tav>
                                        <p:tav tm="100000">
                                          <p:val>
                                            <p:strVal val="#ppt_h"/>
                                          </p:val>
                                        </p:tav>
                                      </p:tavLst>
                                    </p:anim>
                                    <p:anim calcmode="lin" valueType="num">
                                      <p:cBhvr>
                                        <p:cTn id="10" dur="2000" fill="hold"/>
                                        <p:tgtEl>
                                          <p:spTgt spid="11269"/>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1272"/>
                                        </p:tgtEl>
                                        <p:attrNameLst>
                                          <p:attrName>style.visibility</p:attrName>
                                        </p:attrNameLst>
                                      </p:cBhvr>
                                      <p:to>
                                        <p:strVal val="visible"/>
                                      </p:to>
                                    </p:set>
                                    <p:animEffect transition="in" filter="fade">
                                      <p:cBhvr>
                                        <p:cTn id="13" dur="2000"/>
                                        <p:tgtEl>
                                          <p:spTgt spid="11272"/>
                                        </p:tgtEl>
                                      </p:cBhvr>
                                    </p:animEffect>
                                    <p:anim calcmode="lin" valueType="num">
                                      <p:cBhvr>
                                        <p:cTn id="14" dur="2000" fill="hold"/>
                                        <p:tgtEl>
                                          <p:spTgt spid="11272"/>
                                        </p:tgtEl>
                                        <p:attrNameLst>
                                          <p:attrName>style.rotation</p:attrName>
                                        </p:attrNameLst>
                                      </p:cBhvr>
                                      <p:tavLst>
                                        <p:tav tm="0">
                                          <p:val>
                                            <p:fltVal val="720"/>
                                          </p:val>
                                        </p:tav>
                                        <p:tav tm="100000">
                                          <p:val>
                                            <p:fltVal val="0"/>
                                          </p:val>
                                        </p:tav>
                                      </p:tavLst>
                                    </p:anim>
                                    <p:anim calcmode="lin" valueType="num">
                                      <p:cBhvr>
                                        <p:cTn id="15" dur="2000" fill="hold"/>
                                        <p:tgtEl>
                                          <p:spTgt spid="11272"/>
                                        </p:tgtEl>
                                        <p:attrNameLst>
                                          <p:attrName>ppt_h</p:attrName>
                                        </p:attrNameLst>
                                      </p:cBhvr>
                                      <p:tavLst>
                                        <p:tav tm="0">
                                          <p:val>
                                            <p:fltVal val="0"/>
                                          </p:val>
                                        </p:tav>
                                        <p:tav tm="100000">
                                          <p:val>
                                            <p:strVal val="#ppt_h"/>
                                          </p:val>
                                        </p:tav>
                                      </p:tavLst>
                                    </p:anim>
                                    <p:anim calcmode="lin" valueType="num">
                                      <p:cBhvr>
                                        <p:cTn id="16" dur="2000" fill="hold"/>
                                        <p:tgtEl>
                                          <p:spTgt spid="1127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1270"/>
                                        </p:tgtEl>
                                        <p:attrNameLst>
                                          <p:attrName>style.visibility</p:attrName>
                                        </p:attrNameLst>
                                      </p:cBhvr>
                                      <p:to>
                                        <p:strVal val="visible"/>
                                      </p:to>
                                    </p:set>
                                    <p:animEffect transition="in" filter="fade">
                                      <p:cBhvr>
                                        <p:cTn id="19" dur="2000"/>
                                        <p:tgtEl>
                                          <p:spTgt spid="11270"/>
                                        </p:tgtEl>
                                      </p:cBhvr>
                                    </p:animEffect>
                                    <p:anim calcmode="lin" valueType="num">
                                      <p:cBhvr>
                                        <p:cTn id="20" dur="2000" fill="hold"/>
                                        <p:tgtEl>
                                          <p:spTgt spid="11270"/>
                                        </p:tgtEl>
                                        <p:attrNameLst>
                                          <p:attrName>style.rotation</p:attrName>
                                        </p:attrNameLst>
                                      </p:cBhvr>
                                      <p:tavLst>
                                        <p:tav tm="0">
                                          <p:val>
                                            <p:fltVal val="720"/>
                                          </p:val>
                                        </p:tav>
                                        <p:tav tm="100000">
                                          <p:val>
                                            <p:fltVal val="0"/>
                                          </p:val>
                                        </p:tav>
                                      </p:tavLst>
                                    </p:anim>
                                    <p:anim calcmode="lin" valueType="num">
                                      <p:cBhvr>
                                        <p:cTn id="21" dur="2000" fill="hold"/>
                                        <p:tgtEl>
                                          <p:spTgt spid="11270"/>
                                        </p:tgtEl>
                                        <p:attrNameLst>
                                          <p:attrName>ppt_h</p:attrName>
                                        </p:attrNameLst>
                                      </p:cBhvr>
                                      <p:tavLst>
                                        <p:tav tm="0">
                                          <p:val>
                                            <p:fltVal val="0"/>
                                          </p:val>
                                        </p:tav>
                                        <p:tav tm="100000">
                                          <p:val>
                                            <p:strVal val="#ppt_h"/>
                                          </p:val>
                                        </p:tav>
                                      </p:tavLst>
                                    </p:anim>
                                    <p:anim calcmode="lin" valueType="num">
                                      <p:cBhvr>
                                        <p:cTn id="22" dur="2000" fill="hold"/>
                                        <p:tgtEl>
                                          <p:spTgt spid="11270"/>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1271"/>
                                        </p:tgtEl>
                                        <p:attrNameLst>
                                          <p:attrName>style.visibility</p:attrName>
                                        </p:attrNameLst>
                                      </p:cBhvr>
                                      <p:to>
                                        <p:strVal val="visible"/>
                                      </p:to>
                                    </p:set>
                                    <p:animEffect transition="in" filter="fade">
                                      <p:cBhvr>
                                        <p:cTn id="25" dur="2000"/>
                                        <p:tgtEl>
                                          <p:spTgt spid="11271"/>
                                        </p:tgtEl>
                                      </p:cBhvr>
                                    </p:animEffect>
                                    <p:anim calcmode="lin" valueType="num">
                                      <p:cBhvr>
                                        <p:cTn id="26" dur="2000" fill="hold"/>
                                        <p:tgtEl>
                                          <p:spTgt spid="11271"/>
                                        </p:tgtEl>
                                        <p:attrNameLst>
                                          <p:attrName>style.rotation</p:attrName>
                                        </p:attrNameLst>
                                      </p:cBhvr>
                                      <p:tavLst>
                                        <p:tav tm="0">
                                          <p:val>
                                            <p:fltVal val="720"/>
                                          </p:val>
                                        </p:tav>
                                        <p:tav tm="100000">
                                          <p:val>
                                            <p:fltVal val="0"/>
                                          </p:val>
                                        </p:tav>
                                      </p:tavLst>
                                    </p:anim>
                                    <p:anim calcmode="lin" valueType="num">
                                      <p:cBhvr>
                                        <p:cTn id="27" dur="2000" fill="hold"/>
                                        <p:tgtEl>
                                          <p:spTgt spid="11271"/>
                                        </p:tgtEl>
                                        <p:attrNameLst>
                                          <p:attrName>ppt_h</p:attrName>
                                        </p:attrNameLst>
                                      </p:cBhvr>
                                      <p:tavLst>
                                        <p:tav tm="0">
                                          <p:val>
                                            <p:fltVal val="0"/>
                                          </p:val>
                                        </p:tav>
                                        <p:tav tm="100000">
                                          <p:val>
                                            <p:strVal val="#ppt_h"/>
                                          </p:val>
                                        </p:tav>
                                      </p:tavLst>
                                    </p:anim>
                                    <p:anim calcmode="lin" valueType="num">
                                      <p:cBhvr>
                                        <p:cTn id="28" dur="2000" fill="hold"/>
                                        <p:tgtEl>
                                          <p:spTgt spid="1127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p:bldP spid="1127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bulle-question-c-hr"/>
          <p:cNvPicPr>
            <a:picLocks noChangeAspect="1" noChangeArrowheads="1"/>
          </p:cNvPicPr>
          <p:nvPr/>
        </p:nvPicPr>
        <p:blipFill>
          <a:blip r:embed="rId2" cstate="print"/>
          <a:srcRect/>
          <a:stretch>
            <a:fillRect/>
          </a:stretch>
        </p:blipFill>
        <p:spPr bwMode="auto">
          <a:xfrm>
            <a:off x="179388" y="404813"/>
            <a:ext cx="1295400" cy="1385887"/>
          </a:xfrm>
          <a:prstGeom prst="rect">
            <a:avLst/>
          </a:prstGeom>
          <a:noFill/>
        </p:spPr>
      </p:pic>
      <p:sp>
        <p:nvSpPr>
          <p:cNvPr id="12293" name="Text Box 5"/>
          <p:cNvSpPr txBox="1">
            <a:spLocks noChangeArrowheads="1"/>
          </p:cNvSpPr>
          <p:nvPr/>
        </p:nvSpPr>
        <p:spPr bwMode="auto">
          <a:xfrm>
            <a:off x="395288" y="2205038"/>
            <a:ext cx="8748712" cy="3113087"/>
          </a:xfrm>
          <a:prstGeom prst="rect">
            <a:avLst/>
          </a:prstGeom>
          <a:noFill/>
          <a:ln w="9525">
            <a:noFill/>
            <a:miter lim="800000"/>
            <a:headEnd/>
            <a:tailEnd/>
          </a:ln>
          <a:effectLst/>
        </p:spPr>
        <p:txBody>
          <a:bodyPr>
            <a:spAutoFit/>
          </a:bodyPr>
          <a:lstStyle/>
          <a:p>
            <a:pPr>
              <a:spcBef>
                <a:spcPct val="50000"/>
              </a:spcBef>
            </a:pPr>
            <a:r>
              <a:rPr lang="fr-CA" sz="3300">
                <a:latin typeface="Comic Sans MS" pitchFamily="66" charset="0"/>
              </a:rPr>
              <a:t>1) Les </a:t>
            </a:r>
            <a:r>
              <a:rPr lang="fr-CA" sz="3300" b="1" u="sng">
                <a:effectLst>
                  <a:outerShdw blurRad="38100" dist="38100" dir="2700000" algn="tl">
                    <a:srgbClr val="FFFFFF"/>
                  </a:outerShdw>
                </a:effectLst>
                <a:latin typeface="Comic Sans MS" pitchFamily="66" charset="0"/>
              </a:rPr>
              <a:t>bactéries (microorganismes)</a:t>
            </a:r>
            <a:r>
              <a:rPr lang="fr-CA" sz="3300" b="1">
                <a:effectLst>
                  <a:outerShdw blurRad="38100" dist="38100" dir="2700000" algn="tl">
                    <a:srgbClr val="FFFFFF"/>
                  </a:outerShdw>
                </a:effectLst>
                <a:latin typeface="Comic Sans MS" pitchFamily="66" charset="0"/>
              </a:rPr>
              <a:t>: </a:t>
            </a:r>
            <a:r>
              <a:rPr lang="fr-CA" sz="3300">
                <a:latin typeface="Comic Sans MS" pitchFamily="66" charset="0"/>
              </a:rPr>
              <a:t>convertissent l’azote en Ammoniac (NH</a:t>
            </a:r>
            <a:r>
              <a:rPr lang="fr-CA" sz="3300" baseline="-25000">
                <a:latin typeface="Comic Sans MS" pitchFamily="66" charset="0"/>
              </a:rPr>
              <a:t>3</a:t>
            </a:r>
            <a:r>
              <a:rPr lang="fr-CA" sz="3300">
                <a:latin typeface="Comic Sans MS" pitchFamily="66" charset="0"/>
              </a:rPr>
              <a:t>) </a:t>
            </a:r>
          </a:p>
          <a:p>
            <a:pPr>
              <a:spcBef>
                <a:spcPct val="50000"/>
              </a:spcBef>
            </a:pPr>
            <a:r>
              <a:rPr lang="fr-CA" sz="3300">
                <a:latin typeface="Comic Sans MS" pitchFamily="66" charset="0"/>
              </a:rPr>
              <a:t>2) Les </a:t>
            </a:r>
            <a:r>
              <a:rPr lang="fr-CA" sz="3300" b="1" u="sng">
                <a:effectLst>
                  <a:outerShdw blurRad="38100" dist="38100" dir="2700000" algn="tl">
                    <a:srgbClr val="FFFFFF"/>
                  </a:outerShdw>
                </a:effectLst>
                <a:latin typeface="Comic Sans MS" pitchFamily="66" charset="0"/>
              </a:rPr>
              <a:t>décharges électriques</a:t>
            </a:r>
            <a:r>
              <a:rPr lang="fr-CA" sz="3300">
                <a:latin typeface="Comic Sans MS" pitchFamily="66" charset="0"/>
              </a:rPr>
              <a:t> des orages convertissent l’azote en nitrates (NO</a:t>
            </a:r>
            <a:r>
              <a:rPr lang="fr-CA" sz="3300" baseline="-25000">
                <a:latin typeface="Comic Sans MS" pitchFamily="66" charset="0"/>
              </a:rPr>
              <a:t>3</a:t>
            </a:r>
            <a:r>
              <a:rPr lang="fr-CA" sz="3300">
                <a:latin typeface="Comic Sans MS" pitchFamily="66" charset="0"/>
              </a:rPr>
              <a:t>)</a:t>
            </a:r>
          </a:p>
          <a:p>
            <a:pPr>
              <a:spcBef>
                <a:spcPct val="50000"/>
              </a:spcBef>
            </a:pPr>
            <a:r>
              <a:rPr lang="fr-CA" sz="3300">
                <a:latin typeface="Comic Sans MS" pitchFamily="66" charset="0"/>
              </a:rPr>
              <a:t>3) Les </a:t>
            </a:r>
            <a:r>
              <a:rPr lang="fr-CA" sz="3300" b="1" u="sng">
                <a:effectLst>
                  <a:outerShdw blurRad="38100" dist="38100" dir="2700000" algn="tl">
                    <a:srgbClr val="FFFFFF"/>
                  </a:outerShdw>
                </a:effectLst>
                <a:latin typeface="Comic Sans MS" pitchFamily="66" charset="0"/>
              </a:rPr>
              <a:t>industries d’engrais.</a:t>
            </a:r>
          </a:p>
        </p:txBody>
      </p:sp>
      <p:sp>
        <p:nvSpPr>
          <p:cNvPr id="12294" name="AutoShape 6"/>
          <p:cNvSpPr>
            <a:spLocks noChangeArrowheads="1"/>
          </p:cNvSpPr>
          <p:nvPr/>
        </p:nvSpPr>
        <p:spPr bwMode="auto">
          <a:xfrm>
            <a:off x="1908175" y="260350"/>
            <a:ext cx="6840538" cy="1368425"/>
          </a:xfrm>
          <a:prstGeom prst="wedgeRoundRectCallout">
            <a:avLst>
              <a:gd name="adj1" fmla="val -60699"/>
              <a:gd name="adj2" fmla="val 40255"/>
              <a:gd name="adj3" fmla="val 16667"/>
            </a:avLst>
          </a:prstGeom>
          <a:solidFill>
            <a:schemeClr val="accent1"/>
          </a:solidFill>
          <a:ln w="9525">
            <a:solidFill>
              <a:schemeClr val="tx1"/>
            </a:solidFill>
            <a:miter lim="800000"/>
            <a:headEnd/>
            <a:tailEnd/>
          </a:ln>
          <a:effectLst/>
        </p:spPr>
        <p:txBody>
          <a:bodyPr/>
          <a:lstStyle/>
          <a:p>
            <a:pPr algn="ctr"/>
            <a:endParaRPr lang="fr-FR"/>
          </a:p>
        </p:txBody>
      </p:sp>
      <p:sp>
        <p:nvSpPr>
          <p:cNvPr id="12292" name="Text Box 4"/>
          <p:cNvSpPr txBox="1">
            <a:spLocks noChangeArrowheads="1"/>
          </p:cNvSpPr>
          <p:nvPr/>
        </p:nvSpPr>
        <p:spPr bwMode="auto">
          <a:xfrm>
            <a:off x="2124075" y="333375"/>
            <a:ext cx="6335713" cy="1098550"/>
          </a:xfrm>
          <a:prstGeom prst="rect">
            <a:avLst/>
          </a:prstGeom>
          <a:noFill/>
          <a:ln w="9525">
            <a:noFill/>
            <a:miter lim="800000"/>
            <a:headEnd/>
            <a:tailEnd/>
          </a:ln>
          <a:effectLst/>
        </p:spPr>
        <p:txBody>
          <a:bodyPr>
            <a:spAutoFit/>
          </a:bodyPr>
          <a:lstStyle/>
          <a:p>
            <a:pPr algn="ctr">
              <a:spcBef>
                <a:spcPct val="50000"/>
              </a:spcBef>
            </a:pPr>
            <a:r>
              <a:rPr lang="fr-CA" sz="3300">
                <a:latin typeface="Comic Sans MS" pitchFamily="66" charset="0"/>
              </a:rPr>
              <a:t>Qu’est-ce qui permet cette fixation?</a:t>
            </a:r>
          </a:p>
        </p:txBody>
      </p:sp>
      <p:pic>
        <p:nvPicPr>
          <p:cNvPr id="12296" name="Picture 8" descr="Nuvola_apps_kate"/>
          <p:cNvPicPr>
            <a:picLocks noChangeAspect="1" noChangeArrowheads="1"/>
          </p:cNvPicPr>
          <p:nvPr/>
        </p:nvPicPr>
        <p:blipFill>
          <a:blip r:embed="rId3"/>
          <a:srcRect/>
          <a:stretch>
            <a:fillRect/>
          </a:stretch>
        </p:blipFill>
        <p:spPr bwMode="auto">
          <a:xfrm>
            <a:off x="7164388" y="4941888"/>
            <a:ext cx="1295400" cy="1049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2000"/>
                                        <p:tgtEl>
                                          <p:spTgt spid="12293"/>
                                        </p:tgtEl>
                                      </p:cBhvr>
                                    </p:animEffect>
                                    <p:anim calcmode="lin" valueType="num">
                                      <p:cBhvr>
                                        <p:cTn id="8" dur="2000" fill="hold"/>
                                        <p:tgtEl>
                                          <p:spTgt spid="12293"/>
                                        </p:tgtEl>
                                        <p:attrNameLst>
                                          <p:attrName>style.rotation</p:attrName>
                                        </p:attrNameLst>
                                      </p:cBhvr>
                                      <p:tavLst>
                                        <p:tav tm="0">
                                          <p:val>
                                            <p:fltVal val="720"/>
                                          </p:val>
                                        </p:tav>
                                        <p:tav tm="100000">
                                          <p:val>
                                            <p:fltVal val="0"/>
                                          </p:val>
                                        </p:tav>
                                      </p:tavLst>
                                    </p:anim>
                                    <p:anim calcmode="lin" valueType="num">
                                      <p:cBhvr>
                                        <p:cTn id="9" dur="2000" fill="hold"/>
                                        <p:tgtEl>
                                          <p:spTgt spid="12293"/>
                                        </p:tgtEl>
                                        <p:attrNameLst>
                                          <p:attrName>ppt_h</p:attrName>
                                        </p:attrNameLst>
                                      </p:cBhvr>
                                      <p:tavLst>
                                        <p:tav tm="0">
                                          <p:val>
                                            <p:fltVal val="0"/>
                                          </p:val>
                                        </p:tav>
                                        <p:tav tm="100000">
                                          <p:val>
                                            <p:strVal val="#ppt_h"/>
                                          </p:val>
                                        </p:tav>
                                      </p:tavLst>
                                    </p:anim>
                                    <p:anim calcmode="lin" valueType="num">
                                      <p:cBhvr>
                                        <p:cTn id="10" dur="2000" fill="hold"/>
                                        <p:tgtEl>
                                          <p:spTgt spid="1229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2296"/>
                                        </p:tgtEl>
                                        <p:attrNameLst>
                                          <p:attrName>style.visibility</p:attrName>
                                        </p:attrNameLst>
                                      </p:cBhvr>
                                      <p:to>
                                        <p:strVal val="visible"/>
                                      </p:to>
                                    </p:set>
                                    <p:animEffect transition="in" filter="fade">
                                      <p:cBhvr>
                                        <p:cTn id="13" dur="2000"/>
                                        <p:tgtEl>
                                          <p:spTgt spid="12296"/>
                                        </p:tgtEl>
                                      </p:cBhvr>
                                    </p:animEffect>
                                    <p:anim calcmode="lin" valueType="num">
                                      <p:cBhvr>
                                        <p:cTn id="14" dur="2000" fill="hold"/>
                                        <p:tgtEl>
                                          <p:spTgt spid="12296"/>
                                        </p:tgtEl>
                                        <p:attrNameLst>
                                          <p:attrName>style.rotation</p:attrName>
                                        </p:attrNameLst>
                                      </p:cBhvr>
                                      <p:tavLst>
                                        <p:tav tm="0">
                                          <p:val>
                                            <p:fltVal val="720"/>
                                          </p:val>
                                        </p:tav>
                                        <p:tav tm="100000">
                                          <p:val>
                                            <p:fltVal val="0"/>
                                          </p:val>
                                        </p:tav>
                                      </p:tavLst>
                                    </p:anim>
                                    <p:anim calcmode="lin" valueType="num">
                                      <p:cBhvr>
                                        <p:cTn id="15" dur="2000" fill="hold"/>
                                        <p:tgtEl>
                                          <p:spTgt spid="12296"/>
                                        </p:tgtEl>
                                        <p:attrNameLst>
                                          <p:attrName>ppt_h</p:attrName>
                                        </p:attrNameLst>
                                      </p:cBhvr>
                                      <p:tavLst>
                                        <p:tav tm="0">
                                          <p:val>
                                            <p:fltVal val="0"/>
                                          </p:val>
                                        </p:tav>
                                        <p:tav tm="100000">
                                          <p:val>
                                            <p:strVal val="#ppt_h"/>
                                          </p:val>
                                        </p:tav>
                                      </p:tavLst>
                                    </p:anim>
                                    <p:anim calcmode="lin" valueType="num">
                                      <p:cBhvr>
                                        <p:cTn id="16" dur="2000" fill="hold"/>
                                        <p:tgtEl>
                                          <p:spTgt spid="1229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bulle-question-c-hr"/>
          <p:cNvPicPr>
            <a:picLocks noChangeAspect="1" noChangeArrowheads="1"/>
          </p:cNvPicPr>
          <p:nvPr/>
        </p:nvPicPr>
        <p:blipFill>
          <a:blip r:embed="rId2" cstate="print"/>
          <a:srcRect/>
          <a:stretch>
            <a:fillRect/>
          </a:stretch>
        </p:blipFill>
        <p:spPr bwMode="auto">
          <a:xfrm>
            <a:off x="179388" y="1125538"/>
            <a:ext cx="1295400" cy="1385887"/>
          </a:xfrm>
          <a:prstGeom prst="rect">
            <a:avLst/>
          </a:prstGeom>
          <a:noFill/>
        </p:spPr>
      </p:pic>
      <p:sp>
        <p:nvSpPr>
          <p:cNvPr id="14341" name="AutoShape 5"/>
          <p:cNvSpPr>
            <a:spLocks noChangeArrowheads="1"/>
          </p:cNvSpPr>
          <p:nvPr/>
        </p:nvSpPr>
        <p:spPr bwMode="auto">
          <a:xfrm>
            <a:off x="1908175" y="260350"/>
            <a:ext cx="6840538" cy="865188"/>
          </a:xfrm>
          <a:prstGeom prst="wedgeRoundRectCallout">
            <a:avLst>
              <a:gd name="adj1" fmla="val -58287"/>
              <a:gd name="adj2" fmla="val 167616"/>
              <a:gd name="adj3" fmla="val 16667"/>
            </a:avLst>
          </a:prstGeom>
          <a:solidFill>
            <a:schemeClr val="accent1"/>
          </a:solidFill>
          <a:ln w="9525">
            <a:solidFill>
              <a:schemeClr val="tx1"/>
            </a:solidFill>
            <a:miter lim="800000"/>
            <a:headEnd/>
            <a:tailEnd/>
          </a:ln>
          <a:effectLst/>
        </p:spPr>
        <p:txBody>
          <a:bodyPr/>
          <a:lstStyle/>
          <a:p>
            <a:pPr algn="ctr"/>
            <a:endParaRPr lang="fr-FR"/>
          </a:p>
        </p:txBody>
      </p:sp>
      <p:sp>
        <p:nvSpPr>
          <p:cNvPr id="14340" name="Text Box 4"/>
          <p:cNvSpPr txBox="1">
            <a:spLocks noChangeArrowheads="1"/>
          </p:cNvSpPr>
          <p:nvPr/>
        </p:nvSpPr>
        <p:spPr bwMode="auto">
          <a:xfrm>
            <a:off x="2411413" y="404813"/>
            <a:ext cx="5832475" cy="595312"/>
          </a:xfrm>
          <a:prstGeom prst="rect">
            <a:avLst/>
          </a:prstGeom>
          <a:noFill/>
          <a:ln w="9525">
            <a:noFill/>
            <a:miter lim="800000"/>
            <a:headEnd/>
            <a:tailEnd/>
          </a:ln>
          <a:effectLst/>
        </p:spPr>
        <p:txBody>
          <a:bodyPr>
            <a:spAutoFit/>
          </a:bodyPr>
          <a:lstStyle/>
          <a:p>
            <a:pPr algn="ctr">
              <a:spcBef>
                <a:spcPct val="50000"/>
              </a:spcBef>
            </a:pPr>
            <a:r>
              <a:rPr lang="fr-CA" sz="3300">
                <a:latin typeface="Comic Sans MS" pitchFamily="66" charset="0"/>
              </a:rPr>
              <a:t>Les bactéries fixent l’azote?</a:t>
            </a:r>
          </a:p>
        </p:txBody>
      </p:sp>
      <p:sp>
        <p:nvSpPr>
          <p:cNvPr id="14343" name="Text Box 7"/>
          <p:cNvSpPr txBox="1">
            <a:spLocks noChangeArrowheads="1"/>
          </p:cNvSpPr>
          <p:nvPr/>
        </p:nvSpPr>
        <p:spPr bwMode="auto">
          <a:xfrm>
            <a:off x="2085975" y="2420938"/>
            <a:ext cx="6807200" cy="2665412"/>
          </a:xfrm>
          <a:prstGeom prst="rect">
            <a:avLst/>
          </a:prstGeom>
          <a:solidFill>
            <a:srgbClr val="0066FF"/>
          </a:solidFill>
          <a:ln w="57150">
            <a:solidFill>
              <a:schemeClr val="tx1"/>
            </a:solidFill>
            <a:miter lim="800000"/>
            <a:headEnd/>
            <a:tailEnd/>
          </a:ln>
          <a:effectLst/>
        </p:spPr>
        <p:txBody>
          <a:bodyPr>
            <a:spAutoFit/>
          </a:bodyPr>
          <a:lstStyle/>
          <a:p>
            <a:pPr algn="ctr">
              <a:spcBef>
                <a:spcPct val="50000"/>
              </a:spcBef>
            </a:pPr>
            <a:r>
              <a:rPr lang="fr-CA" sz="3300">
                <a:solidFill>
                  <a:srgbClr val="66FF33"/>
                </a:solidFill>
                <a:latin typeface="Comic Sans MS" pitchFamily="66" charset="0"/>
              </a:rPr>
              <a:t>Oui! Les </a:t>
            </a:r>
            <a:r>
              <a:rPr lang="fr-CA" sz="3300" b="1" u="sng">
                <a:solidFill>
                  <a:schemeClr val="bg1"/>
                </a:solidFill>
                <a:effectLst>
                  <a:outerShdw blurRad="38100" dist="38100" dir="2700000" algn="tl">
                    <a:srgbClr val="000000"/>
                  </a:outerShdw>
                </a:effectLst>
                <a:latin typeface="Comic Sans MS" pitchFamily="66" charset="0"/>
              </a:rPr>
              <a:t>bactéries</a:t>
            </a:r>
            <a:r>
              <a:rPr lang="fr-CA" sz="3300">
                <a:solidFill>
                  <a:srgbClr val="66FF33"/>
                </a:solidFill>
                <a:latin typeface="Comic Sans MS" pitchFamily="66" charset="0"/>
              </a:rPr>
              <a:t> présentes dans le sol ainsi que les </a:t>
            </a:r>
            <a:r>
              <a:rPr lang="fr-CA" sz="3300" b="1" u="sng">
                <a:solidFill>
                  <a:schemeClr val="bg1"/>
                </a:solidFill>
                <a:effectLst>
                  <a:outerShdw blurRad="38100" dist="38100" dir="2700000" algn="tl">
                    <a:srgbClr val="000000"/>
                  </a:outerShdw>
                </a:effectLst>
                <a:latin typeface="Comic Sans MS" pitchFamily="66" charset="0"/>
              </a:rPr>
              <a:t>cyanobactéries</a:t>
            </a:r>
            <a:r>
              <a:rPr lang="fr-CA" sz="3300">
                <a:solidFill>
                  <a:srgbClr val="66FF33"/>
                </a:solidFill>
                <a:latin typeface="Comic Sans MS" pitchFamily="66" charset="0"/>
              </a:rPr>
              <a:t> présentes dans les eaux sont responsables de la fixation de l’azote.</a:t>
            </a:r>
          </a:p>
        </p:txBody>
      </p:sp>
      <p:pic>
        <p:nvPicPr>
          <p:cNvPr id="14344" name="Picture 8" descr="Nuvola_apps_kate"/>
          <p:cNvPicPr>
            <a:picLocks noChangeAspect="1" noChangeArrowheads="1"/>
          </p:cNvPicPr>
          <p:nvPr/>
        </p:nvPicPr>
        <p:blipFill>
          <a:blip r:embed="rId3"/>
          <a:srcRect/>
          <a:stretch>
            <a:fillRect/>
          </a:stretch>
        </p:blipFill>
        <p:spPr bwMode="auto">
          <a:xfrm>
            <a:off x="7524750" y="5445125"/>
            <a:ext cx="1295400" cy="1049338"/>
          </a:xfrm>
          <a:prstGeom prst="rect">
            <a:avLst/>
          </a:prstGeom>
          <a:noFill/>
        </p:spPr>
      </p:pic>
      <p:pic>
        <p:nvPicPr>
          <p:cNvPr id="14345" name="Picture 9" descr="enfant-intelligent1"/>
          <p:cNvPicPr>
            <a:picLocks noChangeAspect="1" noChangeArrowheads="1"/>
          </p:cNvPicPr>
          <p:nvPr/>
        </p:nvPicPr>
        <p:blipFill>
          <a:blip r:embed="rId4"/>
          <a:srcRect/>
          <a:stretch>
            <a:fillRect/>
          </a:stretch>
        </p:blipFill>
        <p:spPr bwMode="auto">
          <a:xfrm>
            <a:off x="0" y="4641850"/>
            <a:ext cx="1619250" cy="2216150"/>
          </a:xfrm>
          <a:prstGeom prst="rect">
            <a:avLst/>
          </a:prstGeom>
          <a:noFill/>
        </p:spPr>
      </p:pic>
      <p:sp>
        <p:nvSpPr>
          <p:cNvPr id="14347" name="AutoShape 11"/>
          <p:cNvSpPr>
            <a:spLocks noChangeArrowheads="1"/>
          </p:cNvSpPr>
          <p:nvPr/>
        </p:nvSpPr>
        <p:spPr bwMode="auto">
          <a:xfrm>
            <a:off x="1979613" y="2276475"/>
            <a:ext cx="6985000" cy="2952750"/>
          </a:xfrm>
          <a:prstGeom prst="wedgeRectCallout">
            <a:avLst>
              <a:gd name="adj1" fmla="val -59384"/>
              <a:gd name="adj2" fmla="val 65213"/>
            </a:avLst>
          </a:prstGeom>
          <a:noFill/>
          <a:ln w="76200">
            <a:solidFill>
              <a:schemeClr val="tx1"/>
            </a:solidFill>
            <a:miter lim="800000"/>
            <a:headEnd/>
            <a:tailEnd/>
          </a:ln>
          <a:effectLst/>
        </p:spPr>
        <p:txBody>
          <a:bodyP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4345"/>
                                        </p:tgtEl>
                                        <p:attrNameLst>
                                          <p:attrName>style.visibility</p:attrName>
                                        </p:attrNameLst>
                                      </p:cBhvr>
                                      <p:to>
                                        <p:strVal val="visible"/>
                                      </p:to>
                                    </p:set>
                                    <p:animEffect transition="in" filter="fade">
                                      <p:cBhvr>
                                        <p:cTn id="7" dur="2000"/>
                                        <p:tgtEl>
                                          <p:spTgt spid="14345"/>
                                        </p:tgtEl>
                                      </p:cBhvr>
                                    </p:animEffect>
                                    <p:anim calcmode="lin" valueType="num">
                                      <p:cBhvr>
                                        <p:cTn id="8" dur="2000" fill="hold"/>
                                        <p:tgtEl>
                                          <p:spTgt spid="14345"/>
                                        </p:tgtEl>
                                        <p:attrNameLst>
                                          <p:attrName>style.rotation</p:attrName>
                                        </p:attrNameLst>
                                      </p:cBhvr>
                                      <p:tavLst>
                                        <p:tav tm="0">
                                          <p:val>
                                            <p:fltVal val="720"/>
                                          </p:val>
                                        </p:tav>
                                        <p:tav tm="100000">
                                          <p:val>
                                            <p:fltVal val="0"/>
                                          </p:val>
                                        </p:tav>
                                      </p:tavLst>
                                    </p:anim>
                                    <p:anim calcmode="lin" valueType="num">
                                      <p:cBhvr>
                                        <p:cTn id="9" dur="2000" fill="hold"/>
                                        <p:tgtEl>
                                          <p:spTgt spid="14345"/>
                                        </p:tgtEl>
                                        <p:attrNameLst>
                                          <p:attrName>ppt_h</p:attrName>
                                        </p:attrNameLst>
                                      </p:cBhvr>
                                      <p:tavLst>
                                        <p:tav tm="0">
                                          <p:val>
                                            <p:fltVal val="0"/>
                                          </p:val>
                                        </p:tav>
                                        <p:tav tm="100000">
                                          <p:val>
                                            <p:strVal val="#ppt_h"/>
                                          </p:val>
                                        </p:tav>
                                      </p:tavLst>
                                    </p:anim>
                                    <p:anim calcmode="lin" valueType="num">
                                      <p:cBhvr>
                                        <p:cTn id="10" dur="2000" fill="hold"/>
                                        <p:tgtEl>
                                          <p:spTgt spid="14345"/>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4347"/>
                                        </p:tgtEl>
                                        <p:attrNameLst>
                                          <p:attrName>style.visibility</p:attrName>
                                        </p:attrNameLst>
                                      </p:cBhvr>
                                      <p:to>
                                        <p:strVal val="visible"/>
                                      </p:to>
                                    </p:set>
                                    <p:animEffect transition="in" filter="fade">
                                      <p:cBhvr>
                                        <p:cTn id="13" dur="2000"/>
                                        <p:tgtEl>
                                          <p:spTgt spid="14347"/>
                                        </p:tgtEl>
                                      </p:cBhvr>
                                    </p:animEffect>
                                    <p:anim calcmode="lin" valueType="num">
                                      <p:cBhvr>
                                        <p:cTn id="14" dur="2000" fill="hold"/>
                                        <p:tgtEl>
                                          <p:spTgt spid="14347"/>
                                        </p:tgtEl>
                                        <p:attrNameLst>
                                          <p:attrName>style.rotation</p:attrName>
                                        </p:attrNameLst>
                                      </p:cBhvr>
                                      <p:tavLst>
                                        <p:tav tm="0">
                                          <p:val>
                                            <p:fltVal val="720"/>
                                          </p:val>
                                        </p:tav>
                                        <p:tav tm="100000">
                                          <p:val>
                                            <p:fltVal val="0"/>
                                          </p:val>
                                        </p:tav>
                                      </p:tavLst>
                                    </p:anim>
                                    <p:anim calcmode="lin" valueType="num">
                                      <p:cBhvr>
                                        <p:cTn id="15" dur="2000" fill="hold"/>
                                        <p:tgtEl>
                                          <p:spTgt spid="14347"/>
                                        </p:tgtEl>
                                        <p:attrNameLst>
                                          <p:attrName>ppt_h</p:attrName>
                                        </p:attrNameLst>
                                      </p:cBhvr>
                                      <p:tavLst>
                                        <p:tav tm="0">
                                          <p:val>
                                            <p:fltVal val="0"/>
                                          </p:val>
                                        </p:tav>
                                        <p:tav tm="100000">
                                          <p:val>
                                            <p:strVal val="#ppt_h"/>
                                          </p:val>
                                        </p:tav>
                                      </p:tavLst>
                                    </p:anim>
                                    <p:anim calcmode="lin" valueType="num">
                                      <p:cBhvr>
                                        <p:cTn id="16" dur="2000" fill="hold"/>
                                        <p:tgtEl>
                                          <p:spTgt spid="14347"/>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4343"/>
                                        </p:tgtEl>
                                        <p:attrNameLst>
                                          <p:attrName>style.visibility</p:attrName>
                                        </p:attrNameLst>
                                      </p:cBhvr>
                                      <p:to>
                                        <p:strVal val="visible"/>
                                      </p:to>
                                    </p:set>
                                    <p:animEffect transition="in" filter="fade">
                                      <p:cBhvr>
                                        <p:cTn id="19" dur="2000"/>
                                        <p:tgtEl>
                                          <p:spTgt spid="14343"/>
                                        </p:tgtEl>
                                      </p:cBhvr>
                                    </p:animEffect>
                                    <p:anim calcmode="lin" valueType="num">
                                      <p:cBhvr>
                                        <p:cTn id="20" dur="2000" fill="hold"/>
                                        <p:tgtEl>
                                          <p:spTgt spid="14343"/>
                                        </p:tgtEl>
                                        <p:attrNameLst>
                                          <p:attrName>style.rotation</p:attrName>
                                        </p:attrNameLst>
                                      </p:cBhvr>
                                      <p:tavLst>
                                        <p:tav tm="0">
                                          <p:val>
                                            <p:fltVal val="720"/>
                                          </p:val>
                                        </p:tav>
                                        <p:tav tm="100000">
                                          <p:val>
                                            <p:fltVal val="0"/>
                                          </p:val>
                                        </p:tav>
                                      </p:tavLst>
                                    </p:anim>
                                    <p:anim calcmode="lin" valueType="num">
                                      <p:cBhvr>
                                        <p:cTn id="21" dur="2000" fill="hold"/>
                                        <p:tgtEl>
                                          <p:spTgt spid="14343"/>
                                        </p:tgtEl>
                                        <p:attrNameLst>
                                          <p:attrName>ppt_h</p:attrName>
                                        </p:attrNameLst>
                                      </p:cBhvr>
                                      <p:tavLst>
                                        <p:tav tm="0">
                                          <p:val>
                                            <p:fltVal val="0"/>
                                          </p:val>
                                        </p:tav>
                                        <p:tav tm="100000">
                                          <p:val>
                                            <p:strVal val="#ppt_h"/>
                                          </p:val>
                                        </p:tav>
                                      </p:tavLst>
                                    </p:anim>
                                    <p:anim calcmode="lin" valueType="num">
                                      <p:cBhvr>
                                        <p:cTn id="22" dur="2000" fill="hold"/>
                                        <p:tgtEl>
                                          <p:spTgt spid="1434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1434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2195513" y="2852738"/>
            <a:ext cx="4464050" cy="2862262"/>
          </a:xfrm>
          <a:prstGeom prst="rect">
            <a:avLst/>
          </a:prstGeom>
          <a:noFill/>
          <a:ln w="9525">
            <a:noFill/>
            <a:miter lim="800000"/>
            <a:headEnd/>
            <a:tailEnd/>
          </a:ln>
          <a:effectLst/>
        </p:spPr>
        <p:txBody>
          <a:bodyPr>
            <a:spAutoFit/>
          </a:bodyPr>
          <a:lstStyle/>
          <a:p>
            <a:pPr marL="342900" indent="-342900" algn="ctr">
              <a:spcBef>
                <a:spcPct val="50000"/>
              </a:spcBef>
            </a:pPr>
            <a:r>
              <a:rPr lang="fr-CA" sz="3300">
                <a:latin typeface="Comic Sans MS" pitchFamily="66" charset="0"/>
              </a:rPr>
              <a:t>La nitrification</a:t>
            </a:r>
          </a:p>
          <a:p>
            <a:pPr marL="342900" indent="-342900" algn="ctr">
              <a:spcBef>
                <a:spcPct val="50000"/>
              </a:spcBef>
            </a:pPr>
            <a:r>
              <a:rPr lang="fr-CA" sz="3300">
                <a:latin typeface="Comic Sans MS" pitchFamily="66" charset="0"/>
              </a:rPr>
              <a:t>L’absorption</a:t>
            </a:r>
          </a:p>
          <a:p>
            <a:pPr marL="342900" indent="-342900" algn="ctr">
              <a:spcBef>
                <a:spcPct val="50000"/>
              </a:spcBef>
            </a:pPr>
            <a:r>
              <a:rPr lang="fr-CA" sz="3300">
                <a:latin typeface="Comic Sans MS" pitchFamily="66" charset="0"/>
              </a:rPr>
              <a:t>La décomposition</a:t>
            </a:r>
          </a:p>
          <a:p>
            <a:pPr marL="342900" indent="-342900" algn="ctr">
              <a:spcBef>
                <a:spcPct val="50000"/>
              </a:spcBef>
            </a:pPr>
            <a:r>
              <a:rPr lang="fr-CA" sz="3300">
                <a:latin typeface="Comic Sans MS" pitchFamily="66" charset="0"/>
              </a:rPr>
              <a:t>La dénitrification </a:t>
            </a:r>
          </a:p>
        </p:txBody>
      </p:sp>
      <p:sp>
        <p:nvSpPr>
          <p:cNvPr id="15365" name="Text Box 5"/>
          <p:cNvSpPr txBox="1">
            <a:spLocks noChangeArrowheads="1"/>
          </p:cNvSpPr>
          <p:nvPr/>
        </p:nvSpPr>
        <p:spPr bwMode="auto">
          <a:xfrm>
            <a:off x="611188" y="692150"/>
            <a:ext cx="6481762" cy="366713"/>
          </a:xfrm>
          <a:prstGeom prst="rect">
            <a:avLst/>
          </a:prstGeom>
          <a:noFill/>
          <a:ln w="9525">
            <a:noFill/>
            <a:miter lim="800000"/>
            <a:headEnd/>
            <a:tailEnd/>
          </a:ln>
          <a:effectLst/>
        </p:spPr>
        <p:txBody>
          <a:bodyPr>
            <a:spAutoFit/>
          </a:bodyPr>
          <a:lstStyle/>
          <a:p>
            <a:pPr>
              <a:spcBef>
                <a:spcPct val="50000"/>
              </a:spcBef>
            </a:pPr>
            <a:endParaRPr lang="fr-FR"/>
          </a:p>
        </p:txBody>
      </p:sp>
      <p:pic>
        <p:nvPicPr>
          <p:cNvPr id="15366" name="Picture 6" descr="enfant-intelligent1"/>
          <p:cNvPicPr>
            <a:picLocks noChangeAspect="1" noChangeArrowheads="1"/>
          </p:cNvPicPr>
          <p:nvPr/>
        </p:nvPicPr>
        <p:blipFill>
          <a:blip r:embed="rId2"/>
          <a:srcRect/>
          <a:stretch>
            <a:fillRect/>
          </a:stretch>
        </p:blipFill>
        <p:spPr bwMode="auto">
          <a:xfrm>
            <a:off x="-323850" y="404813"/>
            <a:ext cx="2216150" cy="1619250"/>
          </a:xfrm>
          <a:prstGeom prst="rect">
            <a:avLst/>
          </a:prstGeom>
          <a:noFill/>
          <a:ln w="38100">
            <a:solidFill>
              <a:srgbClr val="FF0000"/>
            </a:solidFill>
            <a:miter lim="800000"/>
            <a:headEnd/>
            <a:tailEnd/>
          </a:ln>
        </p:spPr>
      </p:pic>
      <p:sp>
        <p:nvSpPr>
          <p:cNvPr id="15367" name="AutoShape 7"/>
          <p:cNvSpPr>
            <a:spLocks noChangeArrowheads="1"/>
          </p:cNvSpPr>
          <p:nvPr/>
        </p:nvSpPr>
        <p:spPr bwMode="auto">
          <a:xfrm>
            <a:off x="2627313" y="260350"/>
            <a:ext cx="6048375" cy="2160588"/>
          </a:xfrm>
          <a:prstGeom prst="wedgeRoundRectCallout">
            <a:avLst>
              <a:gd name="adj1" fmla="val -64356"/>
              <a:gd name="adj2" fmla="val -1949"/>
              <a:gd name="adj3" fmla="val 16667"/>
            </a:avLst>
          </a:prstGeom>
          <a:solidFill>
            <a:srgbClr val="FFFFFF"/>
          </a:solidFill>
          <a:ln w="76200">
            <a:solidFill>
              <a:srgbClr val="FF0000"/>
            </a:solidFill>
            <a:miter lim="800000"/>
            <a:headEnd/>
            <a:tailEnd/>
          </a:ln>
          <a:effectLst/>
        </p:spPr>
        <p:txBody>
          <a:bodyPr/>
          <a:lstStyle/>
          <a:p>
            <a:pPr algn="ctr"/>
            <a:r>
              <a:rPr lang="fr-CA" sz="3300">
                <a:latin typeface="Comic Sans MS" pitchFamily="66" charset="0"/>
              </a:rPr>
              <a:t>Les microorganismes  exécutent aussi 4 autres types de conversions!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p:cTn id="7" dur="500" fill="hold"/>
                                        <p:tgtEl>
                                          <p:spTgt spid="15366"/>
                                        </p:tgtEl>
                                        <p:attrNameLst>
                                          <p:attrName>ppt_w</p:attrName>
                                        </p:attrNameLst>
                                      </p:cBhvr>
                                      <p:tavLst>
                                        <p:tav tm="0">
                                          <p:val>
                                            <p:strVal val="#ppt_w*2.5"/>
                                          </p:val>
                                        </p:tav>
                                        <p:tav tm="100000">
                                          <p:val>
                                            <p:strVal val="#ppt_w"/>
                                          </p:val>
                                        </p:tav>
                                      </p:tavLst>
                                    </p:anim>
                                    <p:anim calcmode="lin" valueType="num">
                                      <p:cBhvr>
                                        <p:cTn id="8" dur="500" fill="hold"/>
                                        <p:tgtEl>
                                          <p:spTgt spid="15366"/>
                                        </p:tgtEl>
                                        <p:attrNameLst>
                                          <p:attrName>ppt_h</p:attrName>
                                        </p:attrNameLst>
                                      </p:cBhvr>
                                      <p:tavLst>
                                        <p:tav tm="0">
                                          <p:val>
                                            <p:strVal val="#ppt_h*0.01"/>
                                          </p:val>
                                        </p:tav>
                                        <p:tav tm="100000">
                                          <p:val>
                                            <p:strVal val="#ppt_h"/>
                                          </p:val>
                                        </p:tav>
                                      </p:tavLst>
                                    </p:anim>
                                    <p:anim calcmode="lin" valueType="num">
                                      <p:cBhvr>
                                        <p:cTn id="9" dur="500" fill="hold"/>
                                        <p:tgtEl>
                                          <p:spTgt spid="15366"/>
                                        </p:tgtEl>
                                        <p:attrNameLst>
                                          <p:attrName>ppt_x</p:attrName>
                                        </p:attrNameLst>
                                      </p:cBhvr>
                                      <p:tavLst>
                                        <p:tav tm="0">
                                          <p:val>
                                            <p:strVal val="#ppt_x"/>
                                          </p:val>
                                        </p:tav>
                                        <p:tav tm="100000">
                                          <p:val>
                                            <p:strVal val="#ppt_x"/>
                                          </p:val>
                                        </p:tav>
                                      </p:tavLst>
                                    </p:anim>
                                    <p:anim calcmode="lin" valueType="num">
                                      <p:cBhvr>
                                        <p:cTn id="10" dur="500" fill="hold"/>
                                        <p:tgtEl>
                                          <p:spTgt spid="15366"/>
                                        </p:tgtEl>
                                        <p:attrNameLst>
                                          <p:attrName>ppt_y</p:attrName>
                                        </p:attrNameLst>
                                      </p:cBhvr>
                                      <p:tavLst>
                                        <p:tav tm="0">
                                          <p:val>
                                            <p:strVal val="#ppt_h+1"/>
                                          </p:val>
                                        </p:tav>
                                        <p:tav tm="100000">
                                          <p:val>
                                            <p:strVal val="#ppt_y"/>
                                          </p:val>
                                        </p:tav>
                                      </p:tavLst>
                                    </p:anim>
                                    <p:animEffect transition="in" filter="fade">
                                      <p:cBhvr>
                                        <p:cTn id="11" dur="500"/>
                                        <p:tgtEl>
                                          <p:spTgt spid="15366"/>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15367"/>
                                        </p:tgtEl>
                                        <p:attrNameLst>
                                          <p:attrName>style.visibility</p:attrName>
                                        </p:attrNameLst>
                                      </p:cBhvr>
                                      <p:to>
                                        <p:strVal val="visible"/>
                                      </p:to>
                                    </p:set>
                                    <p:anim calcmode="lin" valueType="num">
                                      <p:cBhvr>
                                        <p:cTn id="14" dur="500" fill="hold"/>
                                        <p:tgtEl>
                                          <p:spTgt spid="15367"/>
                                        </p:tgtEl>
                                        <p:attrNameLst>
                                          <p:attrName>ppt_w</p:attrName>
                                        </p:attrNameLst>
                                      </p:cBhvr>
                                      <p:tavLst>
                                        <p:tav tm="0">
                                          <p:val>
                                            <p:strVal val="#ppt_w*2.5"/>
                                          </p:val>
                                        </p:tav>
                                        <p:tav tm="100000">
                                          <p:val>
                                            <p:strVal val="#ppt_w"/>
                                          </p:val>
                                        </p:tav>
                                      </p:tavLst>
                                    </p:anim>
                                    <p:anim calcmode="lin" valueType="num">
                                      <p:cBhvr>
                                        <p:cTn id="15" dur="500" fill="hold"/>
                                        <p:tgtEl>
                                          <p:spTgt spid="15367"/>
                                        </p:tgtEl>
                                        <p:attrNameLst>
                                          <p:attrName>ppt_h</p:attrName>
                                        </p:attrNameLst>
                                      </p:cBhvr>
                                      <p:tavLst>
                                        <p:tav tm="0">
                                          <p:val>
                                            <p:strVal val="#ppt_h*0.01"/>
                                          </p:val>
                                        </p:tav>
                                        <p:tav tm="100000">
                                          <p:val>
                                            <p:strVal val="#ppt_h"/>
                                          </p:val>
                                        </p:tav>
                                      </p:tavLst>
                                    </p:anim>
                                    <p:anim calcmode="lin" valueType="num">
                                      <p:cBhvr>
                                        <p:cTn id="16" dur="500" fill="hold"/>
                                        <p:tgtEl>
                                          <p:spTgt spid="15367"/>
                                        </p:tgtEl>
                                        <p:attrNameLst>
                                          <p:attrName>ppt_x</p:attrName>
                                        </p:attrNameLst>
                                      </p:cBhvr>
                                      <p:tavLst>
                                        <p:tav tm="0">
                                          <p:val>
                                            <p:strVal val="#ppt_x"/>
                                          </p:val>
                                        </p:tav>
                                        <p:tav tm="100000">
                                          <p:val>
                                            <p:strVal val="#ppt_x"/>
                                          </p:val>
                                        </p:tav>
                                      </p:tavLst>
                                    </p:anim>
                                    <p:anim calcmode="lin" valueType="num">
                                      <p:cBhvr>
                                        <p:cTn id="17" dur="500" fill="hold"/>
                                        <p:tgtEl>
                                          <p:spTgt spid="15367"/>
                                        </p:tgtEl>
                                        <p:attrNameLst>
                                          <p:attrName>ppt_y</p:attrName>
                                        </p:attrNameLst>
                                      </p:cBhvr>
                                      <p:tavLst>
                                        <p:tav tm="0">
                                          <p:val>
                                            <p:strVal val="#ppt_h+1"/>
                                          </p:val>
                                        </p:tav>
                                        <p:tav tm="100000">
                                          <p:val>
                                            <p:strVal val="#ppt_y"/>
                                          </p:val>
                                        </p:tav>
                                      </p:tavLst>
                                    </p:anim>
                                    <p:animEffect transition="in" filter="fade">
                                      <p:cBhvr>
                                        <p:cTn id="18" dur="500"/>
                                        <p:tgtEl>
                                          <p:spTgt spid="15367"/>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5364"/>
                                        </p:tgtEl>
                                        <p:attrNameLst>
                                          <p:attrName>style.visibility</p:attrName>
                                        </p:attrNameLst>
                                      </p:cBhvr>
                                      <p:to>
                                        <p:strVal val="visible"/>
                                      </p:to>
                                    </p:set>
                                    <p:animEffect transition="in" filter="wipe(down)">
                                      <p:cBhvr>
                                        <p:cTn id="23" dur="580">
                                          <p:stCondLst>
                                            <p:cond delay="0"/>
                                          </p:stCondLst>
                                        </p:cTn>
                                        <p:tgtEl>
                                          <p:spTgt spid="15364"/>
                                        </p:tgtEl>
                                      </p:cBhvr>
                                    </p:animEffect>
                                    <p:anim calcmode="lin" valueType="num">
                                      <p:cBhvr>
                                        <p:cTn id="24" dur="1822" tmFilter="0,0; 0.14,0.36; 0.43,0.73; 0.71,0.91; 1.0,1.0">
                                          <p:stCondLst>
                                            <p:cond delay="0"/>
                                          </p:stCondLst>
                                        </p:cTn>
                                        <p:tgtEl>
                                          <p:spTgt spid="1536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36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36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36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364"/>
                                        </p:tgtEl>
                                        <p:attrNameLst>
                                          <p:attrName>ppt_y</p:attrName>
                                        </p:attrNameLst>
                                      </p:cBhvr>
                                      <p:tavLst>
                                        <p:tav tm="0" fmla="#ppt_y-sin(pi*$)/81">
                                          <p:val>
                                            <p:fltVal val="0"/>
                                          </p:val>
                                        </p:tav>
                                        <p:tav tm="100000">
                                          <p:val>
                                            <p:fltVal val="1"/>
                                          </p:val>
                                        </p:tav>
                                      </p:tavLst>
                                    </p:anim>
                                    <p:animScale>
                                      <p:cBhvr>
                                        <p:cTn id="29" dur="26">
                                          <p:stCondLst>
                                            <p:cond delay="650"/>
                                          </p:stCondLst>
                                        </p:cTn>
                                        <p:tgtEl>
                                          <p:spTgt spid="15364"/>
                                        </p:tgtEl>
                                      </p:cBhvr>
                                      <p:to x="100000" y="60000"/>
                                    </p:animScale>
                                    <p:animScale>
                                      <p:cBhvr>
                                        <p:cTn id="30" dur="166" decel="50000">
                                          <p:stCondLst>
                                            <p:cond delay="676"/>
                                          </p:stCondLst>
                                        </p:cTn>
                                        <p:tgtEl>
                                          <p:spTgt spid="15364"/>
                                        </p:tgtEl>
                                      </p:cBhvr>
                                      <p:to x="100000" y="100000"/>
                                    </p:animScale>
                                    <p:animScale>
                                      <p:cBhvr>
                                        <p:cTn id="31" dur="26">
                                          <p:stCondLst>
                                            <p:cond delay="1312"/>
                                          </p:stCondLst>
                                        </p:cTn>
                                        <p:tgtEl>
                                          <p:spTgt spid="15364"/>
                                        </p:tgtEl>
                                      </p:cBhvr>
                                      <p:to x="100000" y="80000"/>
                                    </p:animScale>
                                    <p:animScale>
                                      <p:cBhvr>
                                        <p:cTn id="32" dur="166" decel="50000">
                                          <p:stCondLst>
                                            <p:cond delay="1338"/>
                                          </p:stCondLst>
                                        </p:cTn>
                                        <p:tgtEl>
                                          <p:spTgt spid="15364"/>
                                        </p:tgtEl>
                                      </p:cBhvr>
                                      <p:to x="100000" y="100000"/>
                                    </p:animScale>
                                    <p:animScale>
                                      <p:cBhvr>
                                        <p:cTn id="33" dur="26">
                                          <p:stCondLst>
                                            <p:cond delay="1642"/>
                                          </p:stCondLst>
                                        </p:cTn>
                                        <p:tgtEl>
                                          <p:spTgt spid="15364"/>
                                        </p:tgtEl>
                                      </p:cBhvr>
                                      <p:to x="100000" y="90000"/>
                                    </p:animScale>
                                    <p:animScale>
                                      <p:cBhvr>
                                        <p:cTn id="34" dur="166" decel="50000">
                                          <p:stCondLst>
                                            <p:cond delay="1668"/>
                                          </p:stCondLst>
                                        </p:cTn>
                                        <p:tgtEl>
                                          <p:spTgt spid="15364"/>
                                        </p:tgtEl>
                                      </p:cBhvr>
                                      <p:to x="100000" y="100000"/>
                                    </p:animScale>
                                    <p:animScale>
                                      <p:cBhvr>
                                        <p:cTn id="35" dur="26">
                                          <p:stCondLst>
                                            <p:cond delay="1808"/>
                                          </p:stCondLst>
                                        </p:cTn>
                                        <p:tgtEl>
                                          <p:spTgt spid="15364"/>
                                        </p:tgtEl>
                                      </p:cBhvr>
                                      <p:to x="100000" y="95000"/>
                                    </p:animScale>
                                    <p:animScale>
                                      <p:cBhvr>
                                        <p:cTn id="36" dur="166" decel="50000">
                                          <p:stCondLst>
                                            <p:cond delay="1834"/>
                                          </p:stCondLst>
                                        </p:cTn>
                                        <p:tgtEl>
                                          <p:spTgt spid="153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5" y="260350"/>
            <a:ext cx="8713788" cy="1768475"/>
          </a:xfrm>
          <a:prstGeom prst="rect">
            <a:avLst/>
          </a:prstGeom>
          <a:noFill/>
          <a:ln w="9525">
            <a:noFill/>
            <a:miter lim="800000"/>
            <a:headEnd/>
            <a:tailEnd/>
          </a:ln>
          <a:effectLst/>
        </p:spPr>
        <p:txBody>
          <a:bodyPr>
            <a:spAutoFit/>
          </a:bodyPr>
          <a:lstStyle/>
          <a:p>
            <a:pPr algn="ctr">
              <a:spcBef>
                <a:spcPct val="50000"/>
              </a:spcBef>
            </a:pPr>
            <a:r>
              <a:rPr lang="fr-CA" sz="3500" b="1" u="sng">
                <a:solidFill>
                  <a:schemeClr val="bg1"/>
                </a:solidFill>
                <a:effectLst>
                  <a:outerShdw blurRad="38100" dist="38100" dir="2700000" algn="tl">
                    <a:srgbClr val="000000"/>
                  </a:outerShdw>
                </a:effectLst>
                <a:latin typeface="Comic Sans MS" pitchFamily="66" charset="0"/>
              </a:rPr>
              <a:t>Deuxième conversion</a:t>
            </a:r>
            <a:r>
              <a:rPr lang="fr-CA" sz="3500">
                <a:latin typeface="Comic Sans MS" pitchFamily="66" charset="0"/>
              </a:rPr>
              <a:t> </a:t>
            </a:r>
          </a:p>
          <a:p>
            <a:pPr algn="ctr">
              <a:spcBef>
                <a:spcPct val="50000"/>
              </a:spcBef>
            </a:pPr>
            <a:r>
              <a:rPr lang="fr-CA" sz="5000" b="1">
                <a:solidFill>
                  <a:srgbClr val="66FF33"/>
                </a:solidFill>
                <a:effectLst>
                  <a:outerShdw blurRad="38100" dist="38100" dir="2700000" algn="tl">
                    <a:srgbClr val="000000"/>
                  </a:outerShdw>
                </a:effectLst>
                <a:latin typeface="Comic Sans MS" pitchFamily="66" charset="0"/>
              </a:rPr>
              <a:t>La nitrification de l’azote</a:t>
            </a:r>
          </a:p>
        </p:txBody>
      </p:sp>
      <p:sp>
        <p:nvSpPr>
          <p:cNvPr id="18437" name="Text Box 5"/>
          <p:cNvSpPr txBox="1">
            <a:spLocks noChangeArrowheads="1"/>
          </p:cNvSpPr>
          <p:nvPr/>
        </p:nvSpPr>
        <p:spPr bwMode="auto">
          <a:xfrm>
            <a:off x="684213" y="2781300"/>
            <a:ext cx="7056437" cy="2665413"/>
          </a:xfrm>
          <a:prstGeom prst="rect">
            <a:avLst/>
          </a:prstGeom>
          <a:solidFill>
            <a:srgbClr val="FFFF00"/>
          </a:solidFill>
          <a:ln w="57150" cmpd="thickThin">
            <a:solidFill>
              <a:schemeClr val="tx1"/>
            </a:solidFill>
            <a:miter lim="800000"/>
            <a:headEnd/>
            <a:tailEnd/>
          </a:ln>
          <a:effectLst/>
        </p:spPr>
        <p:txBody>
          <a:bodyPr>
            <a:spAutoFit/>
          </a:bodyPr>
          <a:lstStyle/>
          <a:p>
            <a:pPr algn="ctr">
              <a:spcBef>
                <a:spcPct val="50000"/>
              </a:spcBef>
            </a:pPr>
            <a:r>
              <a:rPr lang="fr-CA" sz="3300">
                <a:latin typeface="Comic Sans MS" pitchFamily="66" charset="0"/>
              </a:rPr>
              <a:t>Processus fait par les bactéries qui oxydent l’ammonium et forment des nitrites. Puis d’autres bactéries oxydent les </a:t>
            </a:r>
            <a:r>
              <a:rPr lang="fr-CA" sz="3300">
                <a:solidFill>
                  <a:srgbClr val="0066FF"/>
                </a:solidFill>
                <a:latin typeface="Comic Sans MS" pitchFamily="66" charset="0"/>
              </a:rPr>
              <a:t>nitrites</a:t>
            </a:r>
            <a:r>
              <a:rPr lang="fr-CA" sz="3300">
                <a:latin typeface="Comic Sans MS" pitchFamily="66" charset="0"/>
              </a:rPr>
              <a:t> et forment des </a:t>
            </a:r>
            <a:r>
              <a:rPr lang="fr-CA" sz="3300">
                <a:solidFill>
                  <a:srgbClr val="D60093"/>
                </a:solidFill>
                <a:latin typeface="Comic Sans MS" pitchFamily="66" charset="0"/>
              </a:rPr>
              <a:t>nitrates</a:t>
            </a:r>
            <a:r>
              <a:rPr lang="fr-CA" sz="3300">
                <a:latin typeface="Comic Sans MS" pitchFamily="66" charset="0"/>
              </a:rPr>
              <a:t>.</a:t>
            </a:r>
          </a:p>
        </p:txBody>
      </p:sp>
      <p:sp>
        <p:nvSpPr>
          <p:cNvPr id="18438" name="Text Box 6"/>
          <p:cNvSpPr txBox="1">
            <a:spLocks noChangeArrowheads="1"/>
          </p:cNvSpPr>
          <p:nvPr/>
        </p:nvSpPr>
        <p:spPr bwMode="auto">
          <a:xfrm>
            <a:off x="900113" y="5949950"/>
            <a:ext cx="7920037" cy="701675"/>
          </a:xfrm>
          <a:prstGeom prst="rect">
            <a:avLst/>
          </a:prstGeom>
          <a:noFill/>
          <a:ln w="9525">
            <a:noFill/>
            <a:miter lim="800000"/>
            <a:headEnd/>
            <a:tailEnd/>
          </a:ln>
          <a:effectLst/>
        </p:spPr>
        <p:txBody>
          <a:bodyPr>
            <a:spAutoFit/>
          </a:bodyPr>
          <a:lstStyle/>
          <a:p>
            <a:pPr>
              <a:spcBef>
                <a:spcPct val="50000"/>
              </a:spcBef>
            </a:pPr>
            <a:r>
              <a:rPr lang="fr-CA" sz="4000"/>
              <a:t>NH</a:t>
            </a:r>
            <a:r>
              <a:rPr lang="fr-CA" sz="4000" baseline="-25000"/>
              <a:t>4</a:t>
            </a:r>
            <a:r>
              <a:rPr lang="fr-CA" sz="4000"/>
              <a:t>            </a:t>
            </a:r>
            <a:r>
              <a:rPr lang="fr-CA" sz="4000">
                <a:solidFill>
                  <a:srgbClr val="0066FF"/>
                </a:solidFill>
              </a:rPr>
              <a:t>NO</a:t>
            </a:r>
            <a:r>
              <a:rPr lang="fr-CA" sz="4000" baseline="-25000">
                <a:solidFill>
                  <a:srgbClr val="0066FF"/>
                </a:solidFill>
              </a:rPr>
              <a:t>2</a:t>
            </a:r>
            <a:r>
              <a:rPr lang="fr-CA" sz="4000">
                <a:solidFill>
                  <a:srgbClr val="0066FF"/>
                </a:solidFill>
              </a:rPr>
              <a:t> </a:t>
            </a:r>
            <a:r>
              <a:rPr lang="fr-CA" sz="4000"/>
              <a:t>         </a:t>
            </a:r>
            <a:r>
              <a:rPr lang="fr-CA" sz="4000">
                <a:solidFill>
                  <a:srgbClr val="D60093"/>
                </a:solidFill>
              </a:rPr>
              <a:t>NO</a:t>
            </a:r>
            <a:r>
              <a:rPr lang="fr-CA" sz="4000" baseline="-25000">
                <a:solidFill>
                  <a:srgbClr val="D60093"/>
                </a:solidFill>
              </a:rPr>
              <a:t>3</a:t>
            </a:r>
          </a:p>
        </p:txBody>
      </p:sp>
      <p:sp>
        <p:nvSpPr>
          <p:cNvPr id="18439" name="Line 7"/>
          <p:cNvSpPr>
            <a:spLocks noChangeShapeType="1"/>
          </p:cNvSpPr>
          <p:nvPr/>
        </p:nvSpPr>
        <p:spPr bwMode="auto">
          <a:xfrm>
            <a:off x="2195513" y="6237288"/>
            <a:ext cx="865187" cy="0"/>
          </a:xfrm>
          <a:prstGeom prst="line">
            <a:avLst/>
          </a:prstGeom>
          <a:noFill/>
          <a:ln w="88900">
            <a:solidFill>
              <a:srgbClr val="00FF00"/>
            </a:solidFill>
            <a:round/>
            <a:headEnd/>
            <a:tailEnd type="stealth" w="med" len="med"/>
          </a:ln>
          <a:effectLst/>
        </p:spPr>
        <p:txBody>
          <a:bodyPr/>
          <a:lstStyle/>
          <a:p>
            <a:endParaRPr lang="fr-FR"/>
          </a:p>
        </p:txBody>
      </p:sp>
      <p:sp>
        <p:nvSpPr>
          <p:cNvPr id="18440" name="Line 8"/>
          <p:cNvSpPr>
            <a:spLocks noChangeShapeType="1"/>
          </p:cNvSpPr>
          <p:nvPr/>
        </p:nvSpPr>
        <p:spPr bwMode="auto">
          <a:xfrm>
            <a:off x="4716463" y="6237288"/>
            <a:ext cx="865187" cy="0"/>
          </a:xfrm>
          <a:prstGeom prst="line">
            <a:avLst/>
          </a:prstGeom>
          <a:noFill/>
          <a:ln w="88900">
            <a:solidFill>
              <a:srgbClr val="00FF00"/>
            </a:solidFill>
            <a:round/>
            <a:headEnd/>
            <a:tailEnd type="stealth" w="med" len="med"/>
          </a:ln>
          <a:effectLst/>
        </p:spPr>
        <p:txBody>
          <a:bodyPr/>
          <a:lstStyle/>
          <a:p>
            <a:endParaRPr lang="fr-FR"/>
          </a:p>
        </p:txBody>
      </p:sp>
      <p:sp>
        <p:nvSpPr>
          <p:cNvPr id="18441" name="Rectangle 9"/>
          <p:cNvSpPr>
            <a:spLocks noChangeArrowheads="1"/>
          </p:cNvSpPr>
          <p:nvPr/>
        </p:nvSpPr>
        <p:spPr bwMode="auto">
          <a:xfrm>
            <a:off x="684213" y="5805488"/>
            <a:ext cx="6624637" cy="863600"/>
          </a:xfrm>
          <a:prstGeom prst="rect">
            <a:avLst/>
          </a:prstGeom>
          <a:noFill/>
          <a:ln w="38100">
            <a:solidFill>
              <a:schemeClr val="tx1"/>
            </a:solidFill>
            <a:miter lim="800000"/>
            <a:headEnd/>
            <a:tailEnd/>
          </a:ln>
          <a:effectLst/>
        </p:spPr>
        <p:txBody>
          <a:bodyPr wrap="none" anchor="ctr"/>
          <a:lstStyle/>
          <a:p>
            <a:endParaRPr lang="fr-FR"/>
          </a:p>
        </p:txBody>
      </p:sp>
      <p:sp>
        <p:nvSpPr>
          <p:cNvPr id="18442" name="Oval 10"/>
          <p:cNvSpPr>
            <a:spLocks noChangeArrowheads="1"/>
          </p:cNvSpPr>
          <p:nvPr/>
        </p:nvSpPr>
        <p:spPr bwMode="auto">
          <a:xfrm>
            <a:off x="2195513" y="3213100"/>
            <a:ext cx="1800225" cy="792163"/>
          </a:xfrm>
          <a:prstGeom prst="ellipse">
            <a:avLst/>
          </a:prstGeom>
          <a:noFill/>
          <a:ln w="92075">
            <a:solidFill>
              <a:srgbClr val="FF0000"/>
            </a:solidFill>
            <a:round/>
            <a:headEnd/>
            <a:tailEnd/>
          </a:ln>
          <a:effectLst/>
        </p:spPr>
        <p:txBody>
          <a:bodyPr wrap="none" anchor="ctr"/>
          <a:lstStyle/>
          <a:p>
            <a:endParaRPr lang="fr-FR"/>
          </a:p>
        </p:txBody>
      </p:sp>
      <p:sp>
        <p:nvSpPr>
          <p:cNvPr id="18443" name="Line 11"/>
          <p:cNvSpPr>
            <a:spLocks noChangeShapeType="1"/>
          </p:cNvSpPr>
          <p:nvPr/>
        </p:nvSpPr>
        <p:spPr bwMode="auto">
          <a:xfrm flipV="1">
            <a:off x="3924300" y="2492375"/>
            <a:ext cx="2303463" cy="936625"/>
          </a:xfrm>
          <a:prstGeom prst="line">
            <a:avLst/>
          </a:prstGeom>
          <a:noFill/>
          <a:ln w="88900">
            <a:solidFill>
              <a:srgbClr val="FF0000"/>
            </a:solidFill>
            <a:round/>
            <a:headEnd/>
            <a:tailEnd type="stealth" w="med" len="med"/>
          </a:ln>
          <a:effectLst/>
        </p:spPr>
        <p:txBody>
          <a:bodyPr/>
          <a:lstStyle/>
          <a:p>
            <a:endParaRPr lang="fr-FR"/>
          </a:p>
        </p:txBody>
      </p:sp>
      <p:sp>
        <p:nvSpPr>
          <p:cNvPr id="18444" name="Text Box 12"/>
          <p:cNvSpPr txBox="1">
            <a:spLocks noChangeArrowheads="1"/>
          </p:cNvSpPr>
          <p:nvPr/>
        </p:nvSpPr>
        <p:spPr bwMode="auto">
          <a:xfrm>
            <a:off x="6227763" y="2349500"/>
            <a:ext cx="2520950" cy="423863"/>
          </a:xfrm>
          <a:prstGeom prst="rect">
            <a:avLst/>
          </a:prstGeom>
          <a:noFill/>
          <a:ln w="57150">
            <a:solidFill>
              <a:srgbClr val="FF0000"/>
            </a:solidFill>
            <a:miter lim="800000"/>
            <a:headEnd/>
            <a:tailEnd/>
          </a:ln>
          <a:effectLst/>
        </p:spPr>
        <p:txBody>
          <a:bodyPr>
            <a:spAutoFit/>
          </a:bodyPr>
          <a:lstStyle/>
          <a:p>
            <a:pPr>
              <a:spcBef>
                <a:spcPct val="50000"/>
              </a:spcBef>
            </a:pPr>
            <a:r>
              <a:rPr lang="fr-CA"/>
              <a:t>Ajouter des oxygènes </a:t>
            </a:r>
          </a:p>
        </p:txBody>
      </p:sp>
      <p:pic>
        <p:nvPicPr>
          <p:cNvPr id="18445" name="Picture 13" descr="Nuvola_apps_kate"/>
          <p:cNvPicPr>
            <a:picLocks noChangeAspect="1" noChangeArrowheads="1"/>
          </p:cNvPicPr>
          <p:nvPr/>
        </p:nvPicPr>
        <p:blipFill>
          <a:blip r:embed="rId2"/>
          <a:srcRect/>
          <a:stretch>
            <a:fillRect/>
          </a:stretch>
        </p:blipFill>
        <p:spPr bwMode="auto">
          <a:xfrm>
            <a:off x="755650" y="188913"/>
            <a:ext cx="1295400" cy="1049337"/>
          </a:xfrm>
          <a:prstGeom prst="rect">
            <a:avLst/>
          </a:prstGeom>
          <a:noFill/>
        </p:spPr>
      </p:pic>
      <p:sp>
        <p:nvSpPr>
          <p:cNvPr id="18446" name="Line 14"/>
          <p:cNvSpPr>
            <a:spLocks noChangeShapeType="1"/>
          </p:cNvSpPr>
          <p:nvPr/>
        </p:nvSpPr>
        <p:spPr bwMode="auto">
          <a:xfrm>
            <a:off x="0" y="2276475"/>
            <a:ext cx="9144000" cy="0"/>
          </a:xfrm>
          <a:prstGeom prst="line">
            <a:avLst/>
          </a:prstGeom>
          <a:noFill/>
          <a:ln w="88900">
            <a:solidFill>
              <a:schemeClr val="tx1"/>
            </a:solidFill>
            <a:prstDash val="sysDot"/>
            <a:round/>
            <a:headEnd/>
            <a:tailEnd/>
          </a:ln>
          <a:effec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 calcmode="lin" valueType="num">
                                      <p:cBhvr>
                                        <p:cTn id="7" dur="500" fill="hold"/>
                                        <p:tgtEl>
                                          <p:spTgt spid="18442"/>
                                        </p:tgtEl>
                                        <p:attrNameLst>
                                          <p:attrName>ppt_w</p:attrName>
                                        </p:attrNameLst>
                                      </p:cBhvr>
                                      <p:tavLst>
                                        <p:tav tm="0">
                                          <p:val>
                                            <p:strVal val="#ppt_w*0.05"/>
                                          </p:val>
                                        </p:tav>
                                        <p:tav tm="100000">
                                          <p:val>
                                            <p:strVal val="#ppt_w"/>
                                          </p:val>
                                        </p:tav>
                                      </p:tavLst>
                                    </p:anim>
                                    <p:anim calcmode="lin" valueType="num">
                                      <p:cBhvr>
                                        <p:cTn id="8" dur="500" fill="hold"/>
                                        <p:tgtEl>
                                          <p:spTgt spid="18442"/>
                                        </p:tgtEl>
                                        <p:attrNameLst>
                                          <p:attrName>ppt_h</p:attrName>
                                        </p:attrNameLst>
                                      </p:cBhvr>
                                      <p:tavLst>
                                        <p:tav tm="0">
                                          <p:val>
                                            <p:strVal val="#ppt_h"/>
                                          </p:val>
                                        </p:tav>
                                        <p:tav tm="100000">
                                          <p:val>
                                            <p:strVal val="#ppt_h"/>
                                          </p:val>
                                        </p:tav>
                                      </p:tavLst>
                                    </p:anim>
                                    <p:anim calcmode="lin" valueType="num">
                                      <p:cBhvr>
                                        <p:cTn id="9" dur="500" fill="hold"/>
                                        <p:tgtEl>
                                          <p:spTgt spid="18442"/>
                                        </p:tgtEl>
                                        <p:attrNameLst>
                                          <p:attrName>ppt_x</p:attrName>
                                        </p:attrNameLst>
                                      </p:cBhvr>
                                      <p:tavLst>
                                        <p:tav tm="0">
                                          <p:val>
                                            <p:strVal val="#ppt_x-.2"/>
                                          </p:val>
                                        </p:tav>
                                        <p:tav tm="100000">
                                          <p:val>
                                            <p:strVal val="#ppt_x"/>
                                          </p:val>
                                        </p:tav>
                                      </p:tavLst>
                                    </p:anim>
                                    <p:anim calcmode="lin" valueType="num">
                                      <p:cBhvr>
                                        <p:cTn id="10" dur="500" fill="hold"/>
                                        <p:tgtEl>
                                          <p:spTgt spid="18442"/>
                                        </p:tgtEl>
                                        <p:attrNameLst>
                                          <p:attrName>ppt_y</p:attrName>
                                        </p:attrNameLst>
                                      </p:cBhvr>
                                      <p:tavLst>
                                        <p:tav tm="0">
                                          <p:val>
                                            <p:strVal val="#ppt_y"/>
                                          </p:val>
                                        </p:tav>
                                        <p:tav tm="100000">
                                          <p:val>
                                            <p:strVal val="#ppt_y"/>
                                          </p:val>
                                        </p:tav>
                                      </p:tavLst>
                                    </p:anim>
                                    <p:animEffect transition="in" filter="fade">
                                      <p:cBhvr>
                                        <p:cTn id="11" dur="500"/>
                                        <p:tgtEl>
                                          <p:spTgt spid="18442"/>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8443"/>
                                        </p:tgtEl>
                                        <p:attrNameLst>
                                          <p:attrName>style.visibility</p:attrName>
                                        </p:attrNameLst>
                                      </p:cBhvr>
                                      <p:to>
                                        <p:strVal val="visible"/>
                                      </p:to>
                                    </p:set>
                                    <p:anim calcmode="lin" valueType="num">
                                      <p:cBhvr>
                                        <p:cTn id="14" dur="500" fill="hold"/>
                                        <p:tgtEl>
                                          <p:spTgt spid="18443"/>
                                        </p:tgtEl>
                                        <p:attrNameLst>
                                          <p:attrName>ppt_w</p:attrName>
                                        </p:attrNameLst>
                                      </p:cBhvr>
                                      <p:tavLst>
                                        <p:tav tm="0">
                                          <p:val>
                                            <p:strVal val="#ppt_w*0.05"/>
                                          </p:val>
                                        </p:tav>
                                        <p:tav tm="100000">
                                          <p:val>
                                            <p:strVal val="#ppt_w"/>
                                          </p:val>
                                        </p:tav>
                                      </p:tavLst>
                                    </p:anim>
                                    <p:anim calcmode="lin" valueType="num">
                                      <p:cBhvr>
                                        <p:cTn id="15" dur="500" fill="hold"/>
                                        <p:tgtEl>
                                          <p:spTgt spid="18443"/>
                                        </p:tgtEl>
                                        <p:attrNameLst>
                                          <p:attrName>ppt_h</p:attrName>
                                        </p:attrNameLst>
                                      </p:cBhvr>
                                      <p:tavLst>
                                        <p:tav tm="0">
                                          <p:val>
                                            <p:strVal val="#ppt_h"/>
                                          </p:val>
                                        </p:tav>
                                        <p:tav tm="100000">
                                          <p:val>
                                            <p:strVal val="#ppt_h"/>
                                          </p:val>
                                        </p:tav>
                                      </p:tavLst>
                                    </p:anim>
                                    <p:anim calcmode="lin" valueType="num">
                                      <p:cBhvr>
                                        <p:cTn id="16" dur="500" fill="hold"/>
                                        <p:tgtEl>
                                          <p:spTgt spid="18443"/>
                                        </p:tgtEl>
                                        <p:attrNameLst>
                                          <p:attrName>ppt_x</p:attrName>
                                        </p:attrNameLst>
                                      </p:cBhvr>
                                      <p:tavLst>
                                        <p:tav tm="0">
                                          <p:val>
                                            <p:strVal val="#ppt_x-.2"/>
                                          </p:val>
                                        </p:tav>
                                        <p:tav tm="100000">
                                          <p:val>
                                            <p:strVal val="#ppt_x"/>
                                          </p:val>
                                        </p:tav>
                                      </p:tavLst>
                                    </p:anim>
                                    <p:anim calcmode="lin" valueType="num">
                                      <p:cBhvr>
                                        <p:cTn id="17" dur="500" fill="hold"/>
                                        <p:tgtEl>
                                          <p:spTgt spid="18443"/>
                                        </p:tgtEl>
                                        <p:attrNameLst>
                                          <p:attrName>ppt_y</p:attrName>
                                        </p:attrNameLst>
                                      </p:cBhvr>
                                      <p:tavLst>
                                        <p:tav tm="0">
                                          <p:val>
                                            <p:strVal val="#ppt_y"/>
                                          </p:val>
                                        </p:tav>
                                        <p:tav tm="100000">
                                          <p:val>
                                            <p:strVal val="#ppt_y"/>
                                          </p:val>
                                        </p:tav>
                                      </p:tavLst>
                                    </p:anim>
                                    <p:animEffect transition="in" filter="fade">
                                      <p:cBhvr>
                                        <p:cTn id="18" dur="500"/>
                                        <p:tgtEl>
                                          <p:spTgt spid="18443"/>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18444"/>
                                        </p:tgtEl>
                                        <p:attrNameLst>
                                          <p:attrName>style.visibility</p:attrName>
                                        </p:attrNameLst>
                                      </p:cBhvr>
                                      <p:to>
                                        <p:strVal val="visible"/>
                                      </p:to>
                                    </p:set>
                                    <p:anim calcmode="lin" valueType="num">
                                      <p:cBhvr>
                                        <p:cTn id="21" dur="500" fill="hold"/>
                                        <p:tgtEl>
                                          <p:spTgt spid="18444"/>
                                        </p:tgtEl>
                                        <p:attrNameLst>
                                          <p:attrName>ppt_w</p:attrName>
                                        </p:attrNameLst>
                                      </p:cBhvr>
                                      <p:tavLst>
                                        <p:tav tm="0">
                                          <p:val>
                                            <p:strVal val="#ppt_w*0.05"/>
                                          </p:val>
                                        </p:tav>
                                        <p:tav tm="100000">
                                          <p:val>
                                            <p:strVal val="#ppt_w"/>
                                          </p:val>
                                        </p:tav>
                                      </p:tavLst>
                                    </p:anim>
                                    <p:anim calcmode="lin" valueType="num">
                                      <p:cBhvr>
                                        <p:cTn id="22" dur="500" fill="hold"/>
                                        <p:tgtEl>
                                          <p:spTgt spid="18444"/>
                                        </p:tgtEl>
                                        <p:attrNameLst>
                                          <p:attrName>ppt_h</p:attrName>
                                        </p:attrNameLst>
                                      </p:cBhvr>
                                      <p:tavLst>
                                        <p:tav tm="0">
                                          <p:val>
                                            <p:strVal val="#ppt_h"/>
                                          </p:val>
                                        </p:tav>
                                        <p:tav tm="100000">
                                          <p:val>
                                            <p:strVal val="#ppt_h"/>
                                          </p:val>
                                        </p:tav>
                                      </p:tavLst>
                                    </p:anim>
                                    <p:anim calcmode="lin" valueType="num">
                                      <p:cBhvr>
                                        <p:cTn id="23" dur="500" fill="hold"/>
                                        <p:tgtEl>
                                          <p:spTgt spid="18444"/>
                                        </p:tgtEl>
                                        <p:attrNameLst>
                                          <p:attrName>ppt_x</p:attrName>
                                        </p:attrNameLst>
                                      </p:cBhvr>
                                      <p:tavLst>
                                        <p:tav tm="0">
                                          <p:val>
                                            <p:strVal val="#ppt_x-.2"/>
                                          </p:val>
                                        </p:tav>
                                        <p:tav tm="100000">
                                          <p:val>
                                            <p:strVal val="#ppt_x"/>
                                          </p:val>
                                        </p:tav>
                                      </p:tavLst>
                                    </p:anim>
                                    <p:anim calcmode="lin" valueType="num">
                                      <p:cBhvr>
                                        <p:cTn id="24" dur="500" fill="hold"/>
                                        <p:tgtEl>
                                          <p:spTgt spid="18444"/>
                                        </p:tgtEl>
                                        <p:attrNameLst>
                                          <p:attrName>ppt_y</p:attrName>
                                        </p:attrNameLst>
                                      </p:cBhvr>
                                      <p:tavLst>
                                        <p:tav tm="0">
                                          <p:val>
                                            <p:strVal val="#ppt_y"/>
                                          </p:val>
                                        </p:tav>
                                        <p:tav tm="100000">
                                          <p:val>
                                            <p:strVal val="#ppt_y"/>
                                          </p:val>
                                        </p:tav>
                                      </p:tavLst>
                                    </p:anim>
                                    <p:animEffect transition="in" filter="fade">
                                      <p:cBhvr>
                                        <p:cTn id="25" dur="5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3" grpId="0" animBg="1"/>
      <p:bldP spid="1844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250825" y="260350"/>
            <a:ext cx="8713788" cy="1768475"/>
          </a:xfrm>
          <a:prstGeom prst="rect">
            <a:avLst/>
          </a:prstGeom>
          <a:noFill/>
          <a:ln w="9525">
            <a:noFill/>
            <a:miter lim="800000"/>
            <a:headEnd/>
            <a:tailEnd/>
          </a:ln>
          <a:effectLst/>
        </p:spPr>
        <p:txBody>
          <a:bodyPr>
            <a:spAutoFit/>
          </a:bodyPr>
          <a:lstStyle/>
          <a:p>
            <a:pPr algn="ctr">
              <a:spcBef>
                <a:spcPct val="50000"/>
              </a:spcBef>
            </a:pPr>
            <a:r>
              <a:rPr lang="fr-CA" sz="3500" b="1" u="sng">
                <a:solidFill>
                  <a:schemeClr val="bg1"/>
                </a:solidFill>
                <a:effectLst>
                  <a:outerShdw blurRad="38100" dist="38100" dir="2700000" algn="tl">
                    <a:srgbClr val="000000"/>
                  </a:outerShdw>
                </a:effectLst>
                <a:latin typeface="Comic Sans MS" pitchFamily="66" charset="0"/>
              </a:rPr>
              <a:t>Troisième conversion</a:t>
            </a:r>
            <a:r>
              <a:rPr lang="fr-CA" sz="3500">
                <a:latin typeface="Comic Sans MS" pitchFamily="66" charset="0"/>
              </a:rPr>
              <a:t> </a:t>
            </a:r>
          </a:p>
          <a:p>
            <a:pPr algn="ctr">
              <a:spcBef>
                <a:spcPct val="50000"/>
              </a:spcBef>
            </a:pPr>
            <a:r>
              <a:rPr lang="fr-CA" sz="5000" b="1">
                <a:solidFill>
                  <a:srgbClr val="66FF33"/>
                </a:solidFill>
                <a:effectLst>
                  <a:outerShdw blurRad="38100" dist="38100" dir="2700000" algn="tl">
                    <a:srgbClr val="000000"/>
                  </a:outerShdw>
                </a:effectLst>
                <a:latin typeface="Comic Sans MS" pitchFamily="66" charset="0"/>
              </a:rPr>
              <a:t>L’absorption de l’azote</a:t>
            </a:r>
          </a:p>
        </p:txBody>
      </p:sp>
      <p:sp>
        <p:nvSpPr>
          <p:cNvPr id="21509" name="Text Box 5"/>
          <p:cNvSpPr txBox="1">
            <a:spLocks noChangeArrowheads="1"/>
          </p:cNvSpPr>
          <p:nvPr/>
        </p:nvSpPr>
        <p:spPr bwMode="auto">
          <a:xfrm>
            <a:off x="1258888" y="2492375"/>
            <a:ext cx="7056437" cy="1658938"/>
          </a:xfrm>
          <a:prstGeom prst="rect">
            <a:avLst/>
          </a:prstGeom>
          <a:solidFill>
            <a:srgbClr val="FFFF00"/>
          </a:solidFill>
          <a:ln w="57150" cmpd="thickThin">
            <a:solidFill>
              <a:schemeClr val="tx1"/>
            </a:solidFill>
            <a:miter lim="800000"/>
            <a:headEnd/>
            <a:tailEnd/>
          </a:ln>
          <a:effectLst/>
        </p:spPr>
        <p:txBody>
          <a:bodyPr>
            <a:spAutoFit/>
          </a:bodyPr>
          <a:lstStyle/>
          <a:p>
            <a:pPr algn="ctr">
              <a:spcBef>
                <a:spcPct val="50000"/>
              </a:spcBef>
            </a:pPr>
            <a:r>
              <a:rPr lang="fr-CA" sz="3300">
                <a:latin typeface="Comic Sans MS" pitchFamily="66" charset="0"/>
              </a:rPr>
              <a:t>Processus fait par les végétaux qui utilisent l’ammonium et les nitrates du sol et de l’eau.</a:t>
            </a:r>
          </a:p>
        </p:txBody>
      </p:sp>
      <p:pic>
        <p:nvPicPr>
          <p:cNvPr id="21510" name="Picture 6" descr="Nuvola_apps_kate"/>
          <p:cNvPicPr>
            <a:picLocks noChangeAspect="1" noChangeArrowheads="1"/>
          </p:cNvPicPr>
          <p:nvPr/>
        </p:nvPicPr>
        <p:blipFill>
          <a:blip r:embed="rId2"/>
          <a:srcRect/>
          <a:stretch>
            <a:fillRect/>
          </a:stretch>
        </p:blipFill>
        <p:spPr bwMode="auto">
          <a:xfrm>
            <a:off x="755650" y="188913"/>
            <a:ext cx="1295400" cy="1049337"/>
          </a:xfrm>
          <a:prstGeom prst="rect">
            <a:avLst/>
          </a:prstGeom>
          <a:noFill/>
        </p:spPr>
      </p:pic>
      <p:sp>
        <p:nvSpPr>
          <p:cNvPr id="21511" name="Line 7"/>
          <p:cNvSpPr>
            <a:spLocks noChangeShapeType="1"/>
          </p:cNvSpPr>
          <p:nvPr/>
        </p:nvSpPr>
        <p:spPr bwMode="auto">
          <a:xfrm>
            <a:off x="0" y="2276475"/>
            <a:ext cx="9144000" cy="0"/>
          </a:xfrm>
          <a:prstGeom prst="line">
            <a:avLst/>
          </a:prstGeom>
          <a:noFill/>
          <a:ln w="88900">
            <a:solidFill>
              <a:schemeClr val="tx1"/>
            </a:solidFill>
            <a:prstDash val="sysDot"/>
            <a:round/>
            <a:headEnd/>
            <a:tailEnd/>
          </a:ln>
          <a:effectLst/>
        </p:spPr>
        <p:txBody>
          <a:bodyPr/>
          <a:lstStyle/>
          <a:p>
            <a:endParaRPr lang="fr-FR"/>
          </a:p>
        </p:txBody>
      </p:sp>
      <p:sp>
        <p:nvSpPr>
          <p:cNvPr id="21512" name="Text Box 8"/>
          <p:cNvSpPr txBox="1">
            <a:spLocks noChangeArrowheads="1"/>
          </p:cNvSpPr>
          <p:nvPr/>
        </p:nvSpPr>
        <p:spPr bwMode="auto">
          <a:xfrm>
            <a:off x="900113" y="4652963"/>
            <a:ext cx="3455987" cy="2035175"/>
          </a:xfrm>
          <a:prstGeom prst="rect">
            <a:avLst/>
          </a:prstGeom>
          <a:solidFill>
            <a:srgbClr val="66FF33"/>
          </a:solidFill>
          <a:ln w="38100">
            <a:solidFill>
              <a:schemeClr val="tx1"/>
            </a:solidFill>
            <a:miter lim="800000"/>
            <a:headEnd/>
            <a:tailEnd/>
          </a:ln>
          <a:effectLst/>
        </p:spPr>
        <p:txBody>
          <a:bodyPr>
            <a:spAutoFit/>
          </a:bodyPr>
          <a:lstStyle/>
          <a:p>
            <a:pPr algn="ctr">
              <a:spcBef>
                <a:spcPct val="50000"/>
              </a:spcBef>
            </a:pPr>
            <a:r>
              <a:rPr lang="fr-CA" sz="2500">
                <a:latin typeface="Comic Sans MS" pitchFamily="66" charset="0"/>
              </a:rPr>
              <a:t>Les animaux herbivores mangent ces végétaux et obtiennent l’azote dont ils ont besoin. </a:t>
            </a:r>
          </a:p>
        </p:txBody>
      </p:sp>
      <p:sp>
        <p:nvSpPr>
          <p:cNvPr id="21513" name="Text Box 9"/>
          <p:cNvSpPr txBox="1">
            <a:spLocks noChangeArrowheads="1"/>
          </p:cNvSpPr>
          <p:nvPr/>
        </p:nvSpPr>
        <p:spPr bwMode="auto">
          <a:xfrm>
            <a:off x="5219700" y="4652963"/>
            <a:ext cx="3097213" cy="2035175"/>
          </a:xfrm>
          <a:prstGeom prst="rect">
            <a:avLst/>
          </a:prstGeom>
          <a:solidFill>
            <a:srgbClr val="3399FF"/>
          </a:solidFill>
          <a:ln w="38100">
            <a:solidFill>
              <a:schemeClr val="tx1"/>
            </a:solidFill>
            <a:miter lim="800000"/>
            <a:headEnd/>
            <a:tailEnd/>
          </a:ln>
          <a:effectLst/>
        </p:spPr>
        <p:txBody>
          <a:bodyPr>
            <a:spAutoFit/>
          </a:bodyPr>
          <a:lstStyle/>
          <a:p>
            <a:pPr algn="ctr">
              <a:spcBef>
                <a:spcPct val="50000"/>
              </a:spcBef>
            </a:pPr>
            <a:r>
              <a:rPr lang="fr-CA" sz="2500">
                <a:latin typeface="Comic Sans MS" pitchFamily="66" charset="0"/>
              </a:rPr>
              <a:t>Les animaux carnivores mangent les herbivores et obtiennent l’azote dont ils ont besoin. </a:t>
            </a:r>
          </a:p>
        </p:txBody>
      </p:sp>
      <p:sp>
        <p:nvSpPr>
          <p:cNvPr id="21514" name="Oval 10"/>
          <p:cNvSpPr>
            <a:spLocks noChangeArrowheads="1"/>
          </p:cNvSpPr>
          <p:nvPr/>
        </p:nvSpPr>
        <p:spPr bwMode="auto">
          <a:xfrm>
            <a:off x="4067175" y="3933825"/>
            <a:ext cx="1368425" cy="1366838"/>
          </a:xfrm>
          <a:prstGeom prst="ellipse">
            <a:avLst/>
          </a:prstGeom>
          <a:noFill/>
          <a:ln w="76200">
            <a:solidFill>
              <a:srgbClr val="D60093"/>
            </a:solidFill>
            <a:round/>
            <a:headEnd/>
            <a:tailEnd/>
          </a:ln>
          <a:effectLst/>
        </p:spPr>
        <p:txBody>
          <a:bodyPr wrap="none" anchor="ctr"/>
          <a:lstStyle/>
          <a:p>
            <a:pPr algn="ctr"/>
            <a:r>
              <a:rPr lang="fr-CA">
                <a:latin typeface="Comic Sans MS" pitchFamily="66" charset="0"/>
              </a:rPr>
              <a:t>Cycle</a:t>
            </a:r>
          </a:p>
        </p:txBody>
      </p:sp>
      <p:sp>
        <p:nvSpPr>
          <p:cNvPr id="21515" name="Line 11"/>
          <p:cNvSpPr>
            <a:spLocks noChangeShapeType="1"/>
          </p:cNvSpPr>
          <p:nvPr/>
        </p:nvSpPr>
        <p:spPr bwMode="auto">
          <a:xfrm>
            <a:off x="4572000" y="5157788"/>
            <a:ext cx="215900" cy="142875"/>
          </a:xfrm>
          <a:prstGeom prst="line">
            <a:avLst/>
          </a:prstGeom>
          <a:noFill/>
          <a:ln w="69850">
            <a:solidFill>
              <a:srgbClr val="D60093"/>
            </a:solidFill>
            <a:round/>
            <a:headEnd/>
            <a:tailEnd/>
          </a:ln>
          <a:effectLst/>
        </p:spPr>
        <p:txBody>
          <a:bodyPr/>
          <a:lstStyle/>
          <a:p>
            <a:endParaRPr lang="fr-FR"/>
          </a:p>
        </p:txBody>
      </p:sp>
      <p:sp>
        <p:nvSpPr>
          <p:cNvPr id="21516" name="Line 12"/>
          <p:cNvSpPr>
            <a:spLocks noChangeShapeType="1"/>
          </p:cNvSpPr>
          <p:nvPr/>
        </p:nvSpPr>
        <p:spPr bwMode="auto">
          <a:xfrm flipH="1">
            <a:off x="4572000" y="5300663"/>
            <a:ext cx="215900" cy="144462"/>
          </a:xfrm>
          <a:prstGeom prst="line">
            <a:avLst/>
          </a:prstGeom>
          <a:noFill/>
          <a:ln w="69850">
            <a:solidFill>
              <a:srgbClr val="D60093"/>
            </a:solidFill>
            <a:round/>
            <a:headEnd/>
            <a:tailEnd/>
          </a:ln>
          <a:effec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p:cTn id="7" dur="500" fill="hold"/>
                                        <p:tgtEl>
                                          <p:spTgt spid="21512"/>
                                        </p:tgtEl>
                                        <p:attrNameLst>
                                          <p:attrName>ppt_w</p:attrName>
                                        </p:attrNameLst>
                                      </p:cBhvr>
                                      <p:tavLst>
                                        <p:tav tm="0">
                                          <p:val>
                                            <p:strVal val="#ppt_w*0.05"/>
                                          </p:val>
                                        </p:tav>
                                        <p:tav tm="100000">
                                          <p:val>
                                            <p:strVal val="#ppt_w"/>
                                          </p:val>
                                        </p:tav>
                                      </p:tavLst>
                                    </p:anim>
                                    <p:anim calcmode="lin" valueType="num">
                                      <p:cBhvr>
                                        <p:cTn id="8" dur="500" fill="hold"/>
                                        <p:tgtEl>
                                          <p:spTgt spid="21512"/>
                                        </p:tgtEl>
                                        <p:attrNameLst>
                                          <p:attrName>ppt_h</p:attrName>
                                        </p:attrNameLst>
                                      </p:cBhvr>
                                      <p:tavLst>
                                        <p:tav tm="0">
                                          <p:val>
                                            <p:strVal val="#ppt_h"/>
                                          </p:val>
                                        </p:tav>
                                        <p:tav tm="100000">
                                          <p:val>
                                            <p:strVal val="#ppt_h"/>
                                          </p:val>
                                        </p:tav>
                                      </p:tavLst>
                                    </p:anim>
                                    <p:anim calcmode="lin" valueType="num">
                                      <p:cBhvr>
                                        <p:cTn id="9" dur="500" fill="hold"/>
                                        <p:tgtEl>
                                          <p:spTgt spid="21512"/>
                                        </p:tgtEl>
                                        <p:attrNameLst>
                                          <p:attrName>ppt_x</p:attrName>
                                        </p:attrNameLst>
                                      </p:cBhvr>
                                      <p:tavLst>
                                        <p:tav tm="0">
                                          <p:val>
                                            <p:strVal val="#ppt_x-.2"/>
                                          </p:val>
                                        </p:tav>
                                        <p:tav tm="100000">
                                          <p:val>
                                            <p:strVal val="#ppt_x"/>
                                          </p:val>
                                        </p:tav>
                                      </p:tavLst>
                                    </p:anim>
                                    <p:anim calcmode="lin" valueType="num">
                                      <p:cBhvr>
                                        <p:cTn id="10" dur="500" fill="hold"/>
                                        <p:tgtEl>
                                          <p:spTgt spid="21512"/>
                                        </p:tgtEl>
                                        <p:attrNameLst>
                                          <p:attrName>ppt_y</p:attrName>
                                        </p:attrNameLst>
                                      </p:cBhvr>
                                      <p:tavLst>
                                        <p:tav tm="0">
                                          <p:val>
                                            <p:strVal val="#ppt_y"/>
                                          </p:val>
                                        </p:tav>
                                        <p:tav tm="100000">
                                          <p:val>
                                            <p:strVal val="#ppt_y"/>
                                          </p:val>
                                        </p:tav>
                                      </p:tavLst>
                                    </p:anim>
                                    <p:animEffect transition="in" filter="fade">
                                      <p:cBhvr>
                                        <p:cTn id="11" dur="500"/>
                                        <p:tgtEl>
                                          <p:spTgt spid="2151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1513"/>
                                        </p:tgtEl>
                                        <p:attrNameLst>
                                          <p:attrName>style.visibility</p:attrName>
                                        </p:attrNameLst>
                                      </p:cBhvr>
                                      <p:to>
                                        <p:strVal val="visible"/>
                                      </p:to>
                                    </p:set>
                                    <p:anim calcmode="lin" valueType="num">
                                      <p:cBhvr>
                                        <p:cTn id="16" dur="500" fill="hold"/>
                                        <p:tgtEl>
                                          <p:spTgt spid="21513"/>
                                        </p:tgtEl>
                                        <p:attrNameLst>
                                          <p:attrName>ppt_w</p:attrName>
                                        </p:attrNameLst>
                                      </p:cBhvr>
                                      <p:tavLst>
                                        <p:tav tm="0">
                                          <p:val>
                                            <p:strVal val="#ppt_w*0.05"/>
                                          </p:val>
                                        </p:tav>
                                        <p:tav tm="100000">
                                          <p:val>
                                            <p:strVal val="#ppt_w"/>
                                          </p:val>
                                        </p:tav>
                                      </p:tavLst>
                                    </p:anim>
                                    <p:anim calcmode="lin" valueType="num">
                                      <p:cBhvr>
                                        <p:cTn id="17" dur="500" fill="hold"/>
                                        <p:tgtEl>
                                          <p:spTgt spid="21513"/>
                                        </p:tgtEl>
                                        <p:attrNameLst>
                                          <p:attrName>ppt_h</p:attrName>
                                        </p:attrNameLst>
                                      </p:cBhvr>
                                      <p:tavLst>
                                        <p:tav tm="0">
                                          <p:val>
                                            <p:strVal val="#ppt_h"/>
                                          </p:val>
                                        </p:tav>
                                        <p:tav tm="100000">
                                          <p:val>
                                            <p:strVal val="#ppt_h"/>
                                          </p:val>
                                        </p:tav>
                                      </p:tavLst>
                                    </p:anim>
                                    <p:anim calcmode="lin" valueType="num">
                                      <p:cBhvr>
                                        <p:cTn id="18" dur="500" fill="hold"/>
                                        <p:tgtEl>
                                          <p:spTgt spid="21513"/>
                                        </p:tgtEl>
                                        <p:attrNameLst>
                                          <p:attrName>ppt_x</p:attrName>
                                        </p:attrNameLst>
                                      </p:cBhvr>
                                      <p:tavLst>
                                        <p:tav tm="0">
                                          <p:val>
                                            <p:strVal val="#ppt_x-.2"/>
                                          </p:val>
                                        </p:tav>
                                        <p:tav tm="100000">
                                          <p:val>
                                            <p:strVal val="#ppt_x"/>
                                          </p:val>
                                        </p:tav>
                                      </p:tavLst>
                                    </p:anim>
                                    <p:anim calcmode="lin" valueType="num">
                                      <p:cBhvr>
                                        <p:cTn id="19" dur="500" fill="hold"/>
                                        <p:tgtEl>
                                          <p:spTgt spid="21513"/>
                                        </p:tgtEl>
                                        <p:attrNameLst>
                                          <p:attrName>ppt_y</p:attrName>
                                        </p:attrNameLst>
                                      </p:cBhvr>
                                      <p:tavLst>
                                        <p:tav tm="0">
                                          <p:val>
                                            <p:strVal val="#ppt_y"/>
                                          </p:val>
                                        </p:tav>
                                        <p:tav tm="100000">
                                          <p:val>
                                            <p:strVal val="#ppt_y"/>
                                          </p:val>
                                        </p:tav>
                                      </p:tavLst>
                                    </p:anim>
                                    <p:animEffect transition="in" filter="fade">
                                      <p:cBhvr>
                                        <p:cTn id="20" dur="500"/>
                                        <p:tgtEl>
                                          <p:spTgt spid="21513"/>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1514"/>
                                        </p:tgtEl>
                                        <p:attrNameLst>
                                          <p:attrName>style.visibility</p:attrName>
                                        </p:attrNameLst>
                                      </p:cBhvr>
                                      <p:to>
                                        <p:strVal val="visible"/>
                                      </p:to>
                                    </p:set>
                                    <p:anim calcmode="lin" valueType="num">
                                      <p:cBhvr>
                                        <p:cTn id="25" dur="500" fill="hold"/>
                                        <p:tgtEl>
                                          <p:spTgt spid="21514"/>
                                        </p:tgtEl>
                                        <p:attrNameLst>
                                          <p:attrName>ppt_w</p:attrName>
                                        </p:attrNameLst>
                                      </p:cBhvr>
                                      <p:tavLst>
                                        <p:tav tm="0">
                                          <p:val>
                                            <p:strVal val="#ppt_w*0.05"/>
                                          </p:val>
                                        </p:tav>
                                        <p:tav tm="100000">
                                          <p:val>
                                            <p:strVal val="#ppt_w"/>
                                          </p:val>
                                        </p:tav>
                                      </p:tavLst>
                                    </p:anim>
                                    <p:anim calcmode="lin" valueType="num">
                                      <p:cBhvr>
                                        <p:cTn id="26" dur="500" fill="hold"/>
                                        <p:tgtEl>
                                          <p:spTgt spid="21514"/>
                                        </p:tgtEl>
                                        <p:attrNameLst>
                                          <p:attrName>ppt_h</p:attrName>
                                        </p:attrNameLst>
                                      </p:cBhvr>
                                      <p:tavLst>
                                        <p:tav tm="0">
                                          <p:val>
                                            <p:strVal val="#ppt_h"/>
                                          </p:val>
                                        </p:tav>
                                        <p:tav tm="100000">
                                          <p:val>
                                            <p:strVal val="#ppt_h"/>
                                          </p:val>
                                        </p:tav>
                                      </p:tavLst>
                                    </p:anim>
                                    <p:anim calcmode="lin" valueType="num">
                                      <p:cBhvr>
                                        <p:cTn id="27" dur="500" fill="hold"/>
                                        <p:tgtEl>
                                          <p:spTgt spid="21514"/>
                                        </p:tgtEl>
                                        <p:attrNameLst>
                                          <p:attrName>ppt_x</p:attrName>
                                        </p:attrNameLst>
                                      </p:cBhvr>
                                      <p:tavLst>
                                        <p:tav tm="0">
                                          <p:val>
                                            <p:strVal val="#ppt_x-.2"/>
                                          </p:val>
                                        </p:tav>
                                        <p:tav tm="100000">
                                          <p:val>
                                            <p:strVal val="#ppt_x"/>
                                          </p:val>
                                        </p:tav>
                                      </p:tavLst>
                                    </p:anim>
                                    <p:anim calcmode="lin" valueType="num">
                                      <p:cBhvr>
                                        <p:cTn id="28" dur="500" fill="hold"/>
                                        <p:tgtEl>
                                          <p:spTgt spid="21514"/>
                                        </p:tgtEl>
                                        <p:attrNameLst>
                                          <p:attrName>ppt_y</p:attrName>
                                        </p:attrNameLst>
                                      </p:cBhvr>
                                      <p:tavLst>
                                        <p:tav tm="0">
                                          <p:val>
                                            <p:strVal val="#ppt_y"/>
                                          </p:val>
                                        </p:tav>
                                        <p:tav tm="100000">
                                          <p:val>
                                            <p:strVal val="#ppt_y"/>
                                          </p:val>
                                        </p:tav>
                                      </p:tavLst>
                                    </p:anim>
                                    <p:animEffect transition="in" filter="fade">
                                      <p:cBhvr>
                                        <p:cTn id="29" dur="500"/>
                                        <p:tgtEl>
                                          <p:spTgt spid="21514"/>
                                        </p:tgtEl>
                                      </p:cBhvr>
                                    </p:animEffect>
                                  </p:childTnLst>
                                </p:cTn>
                              </p:par>
                              <p:par>
                                <p:cTn id="30" presetID="54" presetClass="entr" presetSubtype="0" accel="100000" fill="hold" grpId="0" nodeType="withEffect">
                                  <p:stCondLst>
                                    <p:cond delay="0"/>
                                  </p:stCondLst>
                                  <p:childTnLst>
                                    <p:set>
                                      <p:cBhvr>
                                        <p:cTn id="31" dur="1" fill="hold">
                                          <p:stCondLst>
                                            <p:cond delay="0"/>
                                          </p:stCondLst>
                                        </p:cTn>
                                        <p:tgtEl>
                                          <p:spTgt spid="21516"/>
                                        </p:tgtEl>
                                        <p:attrNameLst>
                                          <p:attrName>style.visibility</p:attrName>
                                        </p:attrNameLst>
                                      </p:cBhvr>
                                      <p:to>
                                        <p:strVal val="visible"/>
                                      </p:to>
                                    </p:set>
                                    <p:anim calcmode="lin" valueType="num">
                                      <p:cBhvr>
                                        <p:cTn id="32" dur="500" fill="hold"/>
                                        <p:tgtEl>
                                          <p:spTgt spid="21516"/>
                                        </p:tgtEl>
                                        <p:attrNameLst>
                                          <p:attrName>ppt_w</p:attrName>
                                        </p:attrNameLst>
                                      </p:cBhvr>
                                      <p:tavLst>
                                        <p:tav tm="0">
                                          <p:val>
                                            <p:strVal val="#ppt_w*0.05"/>
                                          </p:val>
                                        </p:tav>
                                        <p:tav tm="100000">
                                          <p:val>
                                            <p:strVal val="#ppt_w"/>
                                          </p:val>
                                        </p:tav>
                                      </p:tavLst>
                                    </p:anim>
                                    <p:anim calcmode="lin" valueType="num">
                                      <p:cBhvr>
                                        <p:cTn id="33" dur="500" fill="hold"/>
                                        <p:tgtEl>
                                          <p:spTgt spid="21516"/>
                                        </p:tgtEl>
                                        <p:attrNameLst>
                                          <p:attrName>ppt_h</p:attrName>
                                        </p:attrNameLst>
                                      </p:cBhvr>
                                      <p:tavLst>
                                        <p:tav tm="0">
                                          <p:val>
                                            <p:strVal val="#ppt_h"/>
                                          </p:val>
                                        </p:tav>
                                        <p:tav tm="100000">
                                          <p:val>
                                            <p:strVal val="#ppt_h"/>
                                          </p:val>
                                        </p:tav>
                                      </p:tavLst>
                                    </p:anim>
                                    <p:anim calcmode="lin" valueType="num">
                                      <p:cBhvr>
                                        <p:cTn id="34" dur="500" fill="hold"/>
                                        <p:tgtEl>
                                          <p:spTgt spid="21516"/>
                                        </p:tgtEl>
                                        <p:attrNameLst>
                                          <p:attrName>ppt_x</p:attrName>
                                        </p:attrNameLst>
                                      </p:cBhvr>
                                      <p:tavLst>
                                        <p:tav tm="0">
                                          <p:val>
                                            <p:strVal val="#ppt_x-.2"/>
                                          </p:val>
                                        </p:tav>
                                        <p:tav tm="100000">
                                          <p:val>
                                            <p:strVal val="#ppt_x"/>
                                          </p:val>
                                        </p:tav>
                                      </p:tavLst>
                                    </p:anim>
                                    <p:anim calcmode="lin" valueType="num">
                                      <p:cBhvr>
                                        <p:cTn id="35" dur="500" fill="hold"/>
                                        <p:tgtEl>
                                          <p:spTgt spid="21516"/>
                                        </p:tgtEl>
                                        <p:attrNameLst>
                                          <p:attrName>ppt_y</p:attrName>
                                        </p:attrNameLst>
                                      </p:cBhvr>
                                      <p:tavLst>
                                        <p:tav tm="0">
                                          <p:val>
                                            <p:strVal val="#ppt_y"/>
                                          </p:val>
                                        </p:tav>
                                        <p:tav tm="100000">
                                          <p:val>
                                            <p:strVal val="#ppt_y"/>
                                          </p:val>
                                        </p:tav>
                                      </p:tavLst>
                                    </p:anim>
                                    <p:animEffect transition="in" filter="fade">
                                      <p:cBhvr>
                                        <p:cTn id="36" dur="500"/>
                                        <p:tgtEl>
                                          <p:spTgt spid="21516"/>
                                        </p:tgtEl>
                                      </p:cBhvr>
                                    </p:animEffect>
                                  </p:childTnLst>
                                </p:cTn>
                              </p:par>
                              <p:par>
                                <p:cTn id="37" presetID="54" presetClass="entr" presetSubtype="0" accel="100000" fill="hold" grpId="0" nodeType="withEffect">
                                  <p:stCondLst>
                                    <p:cond delay="0"/>
                                  </p:stCondLst>
                                  <p:childTnLst>
                                    <p:set>
                                      <p:cBhvr>
                                        <p:cTn id="38" dur="1" fill="hold">
                                          <p:stCondLst>
                                            <p:cond delay="0"/>
                                          </p:stCondLst>
                                        </p:cTn>
                                        <p:tgtEl>
                                          <p:spTgt spid="21515"/>
                                        </p:tgtEl>
                                        <p:attrNameLst>
                                          <p:attrName>style.visibility</p:attrName>
                                        </p:attrNameLst>
                                      </p:cBhvr>
                                      <p:to>
                                        <p:strVal val="visible"/>
                                      </p:to>
                                    </p:set>
                                    <p:anim calcmode="lin" valueType="num">
                                      <p:cBhvr>
                                        <p:cTn id="39" dur="500" fill="hold"/>
                                        <p:tgtEl>
                                          <p:spTgt spid="21515"/>
                                        </p:tgtEl>
                                        <p:attrNameLst>
                                          <p:attrName>ppt_w</p:attrName>
                                        </p:attrNameLst>
                                      </p:cBhvr>
                                      <p:tavLst>
                                        <p:tav tm="0">
                                          <p:val>
                                            <p:strVal val="#ppt_w*0.05"/>
                                          </p:val>
                                        </p:tav>
                                        <p:tav tm="100000">
                                          <p:val>
                                            <p:strVal val="#ppt_w"/>
                                          </p:val>
                                        </p:tav>
                                      </p:tavLst>
                                    </p:anim>
                                    <p:anim calcmode="lin" valueType="num">
                                      <p:cBhvr>
                                        <p:cTn id="40" dur="500" fill="hold"/>
                                        <p:tgtEl>
                                          <p:spTgt spid="21515"/>
                                        </p:tgtEl>
                                        <p:attrNameLst>
                                          <p:attrName>ppt_h</p:attrName>
                                        </p:attrNameLst>
                                      </p:cBhvr>
                                      <p:tavLst>
                                        <p:tav tm="0">
                                          <p:val>
                                            <p:strVal val="#ppt_h"/>
                                          </p:val>
                                        </p:tav>
                                        <p:tav tm="100000">
                                          <p:val>
                                            <p:strVal val="#ppt_h"/>
                                          </p:val>
                                        </p:tav>
                                      </p:tavLst>
                                    </p:anim>
                                    <p:anim calcmode="lin" valueType="num">
                                      <p:cBhvr>
                                        <p:cTn id="41" dur="500" fill="hold"/>
                                        <p:tgtEl>
                                          <p:spTgt spid="21515"/>
                                        </p:tgtEl>
                                        <p:attrNameLst>
                                          <p:attrName>ppt_x</p:attrName>
                                        </p:attrNameLst>
                                      </p:cBhvr>
                                      <p:tavLst>
                                        <p:tav tm="0">
                                          <p:val>
                                            <p:strVal val="#ppt_x-.2"/>
                                          </p:val>
                                        </p:tav>
                                        <p:tav tm="100000">
                                          <p:val>
                                            <p:strVal val="#ppt_x"/>
                                          </p:val>
                                        </p:tav>
                                      </p:tavLst>
                                    </p:anim>
                                    <p:anim calcmode="lin" valueType="num">
                                      <p:cBhvr>
                                        <p:cTn id="42" dur="500" fill="hold"/>
                                        <p:tgtEl>
                                          <p:spTgt spid="21515"/>
                                        </p:tgtEl>
                                        <p:attrNameLst>
                                          <p:attrName>ppt_y</p:attrName>
                                        </p:attrNameLst>
                                      </p:cBhvr>
                                      <p:tavLst>
                                        <p:tav tm="0">
                                          <p:val>
                                            <p:strVal val="#ppt_y"/>
                                          </p:val>
                                        </p:tav>
                                        <p:tav tm="100000">
                                          <p:val>
                                            <p:strVal val="#ppt_y"/>
                                          </p:val>
                                        </p:tav>
                                      </p:tavLst>
                                    </p:anim>
                                    <p:animEffect transition="in" filter="fade">
                                      <p:cBhvr>
                                        <p:cTn id="43" dur="5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3" grpId="0" animBg="1"/>
      <p:bldP spid="21514" grpId="0" animBg="1"/>
      <p:bldP spid="21515" grpId="0" animBg="1"/>
      <p:bldP spid="2151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50825" y="404813"/>
            <a:ext cx="8713788" cy="1654175"/>
          </a:xfrm>
          <a:prstGeom prst="rect">
            <a:avLst/>
          </a:prstGeom>
          <a:noFill/>
          <a:ln w="9525">
            <a:noFill/>
            <a:miter lim="800000"/>
            <a:headEnd/>
            <a:tailEnd/>
          </a:ln>
          <a:effectLst/>
        </p:spPr>
        <p:txBody>
          <a:bodyPr>
            <a:spAutoFit/>
          </a:bodyPr>
          <a:lstStyle/>
          <a:p>
            <a:pPr algn="ctr">
              <a:spcBef>
                <a:spcPct val="50000"/>
              </a:spcBef>
            </a:pPr>
            <a:r>
              <a:rPr lang="fr-CA" sz="3500" b="1" u="sng">
                <a:solidFill>
                  <a:schemeClr val="bg1"/>
                </a:solidFill>
                <a:effectLst>
                  <a:outerShdw blurRad="38100" dist="38100" dir="2700000" algn="tl">
                    <a:srgbClr val="000000"/>
                  </a:outerShdw>
                </a:effectLst>
                <a:latin typeface="Comic Sans MS" pitchFamily="66" charset="0"/>
              </a:rPr>
              <a:t>Quatrième conversion</a:t>
            </a:r>
            <a:r>
              <a:rPr lang="fr-CA" sz="3500">
                <a:latin typeface="Comic Sans MS" pitchFamily="66" charset="0"/>
              </a:rPr>
              <a:t> </a:t>
            </a:r>
          </a:p>
          <a:p>
            <a:pPr algn="ctr">
              <a:spcBef>
                <a:spcPct val="50000"/>
              </a:spcBef>
            </a:pPr>
            <a:r>
              <a:rPr lang="fr-CA" sz="4500" b="1">
                <a:solidFill>
                  <a:srgbClr val="66FF33"/>
                </a:solidFill>
                <a:effectLst>
                  <a:outerShdw blurRad="38100" dist="38100" dir="2700000" algn="tl">
                    <a:srgbClr val="000000"/>
                  </a:outerShdw>
                </a:effectLst>
                <a:latin typeface="Comic Sans MS" pitchFamily="66" charset="0"/>
              </a:rPr>
              <a:t>La décomposition de l’azote</a:t>
            </a:r>
          </a:p>
        </p:txBody>
      </p:sp>
      <p:sp>
        <p:nvSpPr>
          <p:cNvPr id="17411" name="Text Box 3"/>
          <p:cNvSpPr txBox="1">
            <a:spLocks noChangeArrowheads="1"/>
          </p:cNvSpPr>
          <p:nvPr/>
        </p:nvSpPr>
        <p:spPr bwMode="auto">
          <a:xfrm>
            <a:off x="1331913" y="2781300"/>
            <a:ext cx="7200900" cy="2684463"/>
          </a:xfrm>
          <a:prstGeom prst="rect">
            <a:avLst/>
          </a:prstGeom>
          <a:solidFill>
            <a:srgbClr val="66FF33"/>
          </a:solidFill>
          <a:ln w="76200">
            <a:solidFill>
              <a:schemeClr val="tx1"/>
            </a:solidFill>
            <a:miter lim="800000"/>
            <a:headEnd/>
            <a:tailEnd/>
          </a:ln>
          <a:effectLst/>
        </p:spPr>
        <p:txBody>
          <a:bodyPr>
            <a:spAutoFit/>
          </a:bodyPr>
          <a:lstStyle/>
          <a:p>
            <a:pPr algn="ctr">
              <a:spcBef>
                <a:spcPct val="50000"/>
              </a:spcBef>
            </a:pPr>
            <a:r>
              <a:rPr lang="fr-CA" sz="3300">
                <a:latin typeface="Comic Sans MS" pitchFamily="66" charset="0"/>
              </a:rPr>
              <a:t>Processus fait par les microorganismes-décomposeurs qui convertissent la matière organique                                   en ammoniac NH</a:t>
            </a:r>
            <a:r>
              <a:rPr lang="fr-CA" sz="3300" baseline="-25000">
                <a:latin typeface="Comic Sans MS" pitchFamily="66" charset="0"/>
              </a:rPr>
              <a:t>3</a:t>
            </a:r>
            <a:r>
              <a:rPr lang="fr-CA" sz="3300">
                <a:latin typeface="Comic Sans MS" pitchFamily="66" charset="0"/>
              </a:rPr>
              <a:t>,                                       puis en  ammonium NH</a:t>
            </a:r>
            <a:r>
              <a:rPr lang="fr-CA" sz="3300" baseline="-25000">
                <a:latin typeface="Comic Sans MS" pitchFamily="66" charset="0"/>
              </a:rPr>
              <a:t>4</a:t>
            </a:r>
            <a:r>
              <a:rPr lang="fr-CA" sz="3300">
                <a:latin typeface="Comic Sans MS" pitchFamily="66" charset="0"/>
              </a:rPr>
              <a:t> (pipi).</a:t>
            </a:r>
          </a:p>
        </p:txBody>
      </p:sp>
      <p:pic>
        <p:nvPicPr>
          <p:cNvPr id="17414" name="Picture 6" descr="Nuvola_apps_kate"/>
          <p:cNvPicPr>
            <a:picLocks noChangeAspect="1" noChangeArrowheads="1"/>
          </p:cNvPicPr>
          <p:nvPr/>
        </p:nvPicPr>
        <p:blipFill>
          <a:blip r:embed="rId2"/>
          <a:srcRect/>
          <a:stretch>
            <a:fillRect/>
          </a:stretch>
        </p:blipFill>
        <p:spPr bwMode="auto">
          <a:xfrm>
            <a:off x="755650" y="188913"/>
            <a:ext cx="1295400" cy="1049337"/>
          </a:xfrm>
          <a:prstGeom prst="rect">
            <a:avLst/>
          </a:prstGeom>
          <a:noFill/>
        </p:spPr>
      </p:pic>
      <p:sp>
        <p:nvSpPr>
          <p:cNvPr id="17415" name="Line 7"/>
          <p:cNvSpPr>
            <a:spLocks noChangeShapeType="1"/>
          </p:cNvSpPr>
          <p:nvPr/>
        </p:nvSpPr>
        <p:spPr bwMode="auto">
          <a:xfrm>
            <a:off x="0" y="2276475"/>
            <a:ext cx="9144000" cy="0"/>
          </a:xfrm>
          <a:prstGeom prst="line">
            <a:avLst/>
          </a:prstGeom>
          <a:noFill/>
          <a:ln w="88900">
            <a:solidFill>
              <a:schemeClr val="tx1"/>
            </a:solidFill>
            <a:prstDash val="sysDot"/>
            <a:round/>
            <a:headEnd/>
            <a:tailEnd/>
          </a:ln>
          <a:effec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anim calcmode="lin" valueType="num">
                                      <p:cBhvr>
                                        <p:cTn id="8" dur="2000" fill="hold"/>
                                        <p:tgtEl>
                                          <p:spTgt spid="17411"/>
                                        </p:tgtEl>
                                        <p:attrNameLst>
                                          <p:attrName>style.rotation</p:attrName>
                                        </p:attrNameLst>
                                      </p:cBhvr>
                                      <p:tavLst>
                                        <p:tav tm="0">
                                          <p:val>
                                            <p:fltVal val="720"/>
                                          </p:val>
                                        </p:tav>
                                        <p:tav tm="100000">
                                          <p:val>
                                            <p:fltVal val="0"/>
                                          </p:val>
                                        </p:tav>
                                      </p:tavLst>
                                    </p:anim>
                                    <p:anim calcmode="lin" valueType="num">
                                      <p:cBhvr>
                                        <p:cTn id="9" dur="2000" fill="hold"/>
                                        <p:tgtEl>
                                          <p:spTgt spid="17411"/>
                                        </p:tgtEl>
                                        <p:attrNameLst>
                                          <p:attrName>ppt_h</p:attrName>
                                        </p:attrNameLst>
                                      </p:cBhvr>
                                      <p:tavLst>
                                        <p:tav tm="0">
                                          <p:val>
                                            <p:fltVal val="0"/>
                                          </p:val>
                                        </p:tav>
                                        <p:tav tm="100000">
                                          <p:val>
                                            <p:strVal val="#ppt_h"/>
                                          </p:val>
                                        </p:tav>
                                      </p:tavLst>
                                    </p:anim>
                                    <p:anim calcmode="lin" valueType="num">
                                      <p:cBhvr>
                                        <p:cTn id="10" dur="2000" fill="hold"/>
                                        <p:tgtEl>
                                          <p:spTgt spid="174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250825" y="260350"/>
            <a:ext cx="8713788" cy="1700213"/>
          </a:xfrm>
          <a:prstGeom prst="rect">
            <a:avLst/>
          </a:prstGeom>
          <a:noFill/>
          <a:ln w="9525">
            <a:noFill/>
            <a:miter lim="800000"/>
            <a:headEnd/>
            <a:tailEnd/>
          </a:ln>
          <a:effectLst/>
        </p:spPr>
        <p:txBody>
          <a:bodyPr>
            <a:spAutoFit/>
          </a:bodyPr>
          <a:lstStyle/>
          <a:p>
            <a:pPr algn="ctr">
              <a:spcBef>
                <a:spcPct val="50000"/>
              </a:spcBef>
            </a:pPr>
            <a:r>
              <a:rPr lang="fr-CA" sz="3500" b="1" u="sng">
                <a:solidFill>
                  <a:schemeClr val="bg1"/>
                </a:solidFill>
                <a:effectLst>
                  <a:outerShdw blurRad="38100" dist="38100" dir="2700000" algn="tl">
                    <a:srgbClr val="000000"/>
                  </a:outerShdw>
                </a:effectLst>
                <a:latin typeface="Comic Sans MS" pitchFamily="66" charset="0"/>
              </a:rPr>
              <a:t>Cinquième conversion</a:t>
            </a:r>
            <a:r>
              <a:rPr lang="fr-CA" sz="3500">
                <a:latin typeface="Comic Sans MS" pitchFamily="66" charset="0"/>
              </a:rPr>
              <a:t> </a:t>
            </a:r>
          </a:p>
          <a:p>
            <a:pPr algn="ctr">
              <a:spcBef>
                <a:spcPct val="50000"/>
              </a:spcBef>
            </a:pPr>
            <a:r>
              <a:rPr lang="fr-CA" sz="4700" b="1">
                <a:solidFill>
                  <a:srgbClr val="66FF33"/>
                </a:solidFill>
                <a:effectLst>
                  <a:outerShdw blurRad="38100" dist="38100" dir="2700000" algn="tl">
                    <a:srgbClr val="000000"/>
                  </a:outerShdw>
                </a:effectLst>
                <a:latin typeface="Comic Sans MS" pitchFamily="66" charset="0"/>
              </a:rPr>
              <a:t>La dénitrification de l’azote</a:t>
            </a:r>
          </a:p>
        </p:txBody>
      </p:sp>
      <p:pic>
        <p:nvPicPr>
          <p:cNvPr id="20485" name="Picture 5" descr="Nuvola_apps_kate"/>
          <p:cNvPicPr>
            <a:picLocks noChangeAspect="1" noChangeArrowheads="1"/>
          </p:cNvPicPr>
          <p:nvPr/>
        </p:nvPicPr>
        <p:blipFill>
          <a:blip r:embed="rId2"/>
          <a:srcRect/>
          <a:stretch>
            <a:fillRect/>
          </a:stretch>
        </p:blipFill>
        <p:spPr bwMode="auto">
          <a:xfrm>
            <a:off x="755650" y="188913"/>
            <a:ext cx="1295400" cy="1049337"/>
          </a:xfrm>
          <a:prstGeom prst="rect">
            <a:avLst/>
          </a:prstGeom>
          <a:noFill/>
        </p:spPr>
      </p:pic>
      <p:sp>
        <p:nvSpPr>
          <p:cNvPr id="20486" name="Line 6"/>
          <p:cNvSpPr>
            <a:spLocks noChangeShapeType="1"/>
          </p:cNvSpPr>
          <p:nvPr/>
        </p:nvSpPr>
        <p:spPr bwMode="auto">
          <a:xfrm>
            <a:off x="0" y="2276475"/>
            <a:ext cx="9144000" cy="0"/>
          </a:xfrm>
          <a:prstGeom prst="line">
            <a:avLst/>
          </a:prstGeom>
          <a:noFill/>
          <a:ln w="88900">
            <a:solidFill>
              <a:schemeClr val="tx1"/>
            </a:solidFill>
            <a:prstDash val="sysDot"/>
            <a:round/>
            <a:headEnd/>
            <a:tailEnd/>
          </a:ln>
          <a:effectLst/>
        </p:spPr>
        <p:txBody>
          <a:bodyPr/>
          <a:lstStyle/>
          <a:p>
            <a:endParaRPr lang="fr-FR"/>
          </a:p>
        </p:txBody>
      </p:sp>
      <p:sp>
        <p:nvSpPr>
          <p:cNvPr id="20488" name="Text Box 8"/>
          <p:cNvSpPr txBox="1">
            <a:spLocks noChangeArrowheads="1"/>
          </p:cNvSpPr>
          <p:nvPr/>
        </p:nvSpPr>
        <p:spPr bwMode="auto">
          <a:xfrm>
            <a:off x="1187450" y="2997200"/>
            <a:ext cx="7056438" cy="2162175"/>
          </a:xfrm>
          <a:prstGeom prst="rect">
            <a:avLst/>
          </a:prstGeom>
          <a:solidFill>
            <a:srgbClr val="FFFF00"/>
          </a:solidFill>
          <a:ln w="57150" cmpd="thickThin">
            <a:solidFill>
              <a:schemeClr val="tx1"/>
            </a:solidFill>
            <a:miter lim="800000"/>
            <a:headEnd/>
            <a:tailEnd/>
          </a:ln>
          <a:effectLst/>
        </p:spPr>
        <p:txBody>
          <a:bodyPr>
            <a:spAutoFit/>
          </a:bodyPr>
          <a:lstStyle/>
          <a:p>
            <a:pPr algn="ctr">
              <a:spcBef>
                <a:spcPct val="50000"/>
              </a:spcBef>
            </a:pPr>
            <a:r>
              <a:rPr lang="fr-CA" sz="3300">
                <a:latin typeface="Comic Sans MS" pitchFamily="66" charset="0"/>
              </a:rPr>
              <a:t>Processus fait par les bactéries qui oxydent les nitrates et forment du diazote qui retournera dans l’atmosphère. </a:t>
            </a:r>
          </a:p>
        </p:txBody>
      </p:sp>
      <p:sp>
        <p:nvSpPr>
          <p:cNvPr id="20489" name="Text Box 9"/>
          <p:cNvSpPr txBox="1">
            <a:spLocks noChangeArrowheads="1"/>
          </p:cNvSpPr>
          <p:nvPr/>
        </p:nvSpPr>
        <p:spPr bwMode="auto">
          <a:xfrm>
            <a:off x="2413000" y="5518150"/>
            <a:ext cx="4537075" cy="701675"/>
          </a:xfrm>
          <a:prstGeom prst="rect">
            <a:avLst/>
          </a:prstGeom>
          <a:noFill/>
          <a:ln w="9525">
            <a:noFill/>
            <a:miter lim="800000"/>
            <a:headEnd/>
            <a:tailEnd/>
          </a:ln>
          <a:effectLst/>
        </p:spPr>
        <p:txBody>
          <a:bodyPr>
            <a:spAutoFit/>
          </a:bodyPr>
          <a:lstStyle/>
          <a:p>
            <a:pPr>
              <a:spcBef>
                <a:spcPct val="50000"/>
              </a:spcBef>
            </a:pPr>
            <a:r>
              <a:rPr lang="fr-CA" sz="4000">
                <a:solidFill>
                  <a:srgbClr val="D60093"/>
                </a:solidFill>
              </a:rPr>
              <a:t>NO</a:t>
            </a:r>
            <a:r>
              <a:rPr lang="fr-CA" sz="4000" baseline="-25000">
                <a:solidFill>
                  <a:srgbClr val="D60093"/>
                </a:solidFill>
              </a:rPr>
              <a:t>3</a:t>
            </a:r>
            <a:r>
              <a:rPr lang="fr-CA" sz="4000"/>
              <a:t>          </a:t>
            </a:r>
            <a:r>
              <a:rPr lang="fr-CA" sz="4000">
                <a:solidFill>
                  <a:srgbClr val="0066FF"/>
                </a:solidFill>
              </a:rPr>
              <a:t>N</a:t>
            </a:r>
            <a:r>
              <a:rPr lang="fr-CA" sz="4000" baseline="-25000">
                <a:solidFill>
                  <a:srgbClr val="0066FF"/>
                </a:solidFill>
              </a:rPr>
              <a:t>2</a:t>
            </a:r>
          </a:p>
        </p:txBody>
      </p:sp>
      <p:sp>
        <p:nvSpPr>
          <p:cNvPr id="20490" name="Line 10"/>
          <p:cNvSpPr>
            <a:spLocks noChangeShapeType="1"/>
          </p:cNvSpPr>
          <p:nvPr/>
        </p:nvSpPr>
        <p:spPr bwMode="auto">
          <a:xfrm>
            <a:off x="3708400" y="5805488"/>
            <a:ext cx="1008063" cy="0"/>
          </a:xfrm>
          <a:prstGeom prst="line">
            <a:avLst/>
          </a:prstGeom>
          <a:noFill/>
          <a:ln w="88900">
            <a:solidFill>
              <a:srgbClr val="339966"/>
            </a:solidFill>
            <a:round/>
            <a:headEnd/>
            <a:tailEnd type="stealth" w="med" len="med"/>
          </a:ln>
          <a:effectLst/>
        </p:spPr>
        <p:txBody>
          <a:bodyPr/>
          <a:lstStyle/>
          <a:p>
            <a:endParaRPr lang="fr-FR"/>
          </a:p>
        </p:txBody>
      </p:sp>
      <p:sp>
        <p:nvSpPr>
          <p:cNvPr id="20491" name="Rectangle 11"/>
          <p:cNvSpPr>
            <a:spLocks noChangeArrowheads="1"/>
          </p:cNvSpPr>
          <p:nvPr/>
        </p:nvSpPr>
        <p:spPr bwMode="auto">
          <a:xfrm>
            <a:off x="2197100" y="5373688"/>
            <a:ext cx="3795713" cy="863600"/>
          </a:xfrm>
          <a:prstGeom prst="rect">
            <a:avLst/>
          </a:prstGeom>
          <a:noFill/>
          <a:ln w="38100">
            <a:solidFill>
              <a:schemeClr val="tx1"/>
            </a:solid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cycle-azote02"/>
          <p:cNvPicPr>
            <a:picLocks noChangeAspect="1" noChangeArrowheads="1"/>
          </p:cNvPicPr>
          <p:nvPr/>
        </p:nvPicPr>
        <p:blipFill>
          <a:blip r:embed="rId2"/>
          <a:srcRect/>
          <a:stretch>
            <a:fillRect/>
          </a:stretch>
        </p:blipFill>
        <p:spPr bwMode="auto">
          <a:xfrm>
            <a:off x="1123950" y="742950"/>
            <a:ext cx="6896100" cy="53721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533400" y="381000"/>
            <a:ext cx="8153400" cy="762000"/>
          </a:xfrm>
        </p:spPr>
        <p:txBody>
          <a:bodyPr/>
          <a:lstStyle/>
          <a:p>
            <a:pPr marL="54864" algn="l" eaLnBrk="1" fontAlgn="auto" hangingPunct="1">
              <a:spcAft>
                <a:spcPts val="0"/>
              </a:spcAft>
              <a:defRPr/>
            </a:pPr>
            <a:r>
              <a:rPr lang="fr-CA" altLang="fr-FR" sz="3200" smtClean="0">
                <a:solidFill>
                  <a:srgbClr val="003399"/>
                </a:solidFill>
                <a:latin typeface="Arial Black" pitchFamily="34" charset="0"/>
              </a:rPr>
              <a:t>Distribution des biomes terrestres</a:t>
            </a:r>
            <a:endParaRPr lang="fr-CA" altLang="fr-FR" smtClean="0">
              <a:solidFill>
                <a:srgbClr val="003399"/>
              </a:solidFill>
              <a:latin typeface="Abadi MT Condensed Extra Bold"/>
            </a:endParaRPr>
          </a:p>
        </p:txBody>
      </p:sp>
      <p:pic>
        <p:nvPicPr>
          <p:cNvPr id="198659" name="Picture 3" descr="biomes-campbell"/>
          <p:cNvPicPr>
            <a:picLocks noChangeAspect="1" noChangeArrowheads="1"/>
          </p:cNvPicPr>
          <p:nvPr/>
        </p:nvPicPr>
        <p:blipFill>
          <a:blip r:embed="rId2"/>
          <a:srcRect/>
          <a:stretch>
            <a:fillRect/>
          </a:stretch>
        </p:blipFill>
        <p:spPr bwMode="auto">
          <a:xfrm>
            <a:off x="457200" y="1219200"/>
            <a:ext cx="8229600" cy="5410200"/>
          </a:xfrm>
          <a:prstGeom prst="rect">
            <a:avLst/>
          </a:prstGeom>
          <a:noFill/>
          <a:ln w="9525">
            <a:noFill/>
            <a:miter lim="800000"/>
            <a:headEnd/>
            <a:tailEnd/>
          </a:ln>
        </p:spPr>
      </p:pic>
      <p:sp>
        <p:nvSpPr>
          <p:cNvPr id="198660" name="Text Box 4"/>
          <p:cNvSpPr txBox="1">
            <a:spLocks noChangeArrowheads="1"/>
          </p:cNvSpPr>
          <p:nvPr/>
        </p:nvSpPr>
        <p:spPr bwMode="auto">
          <a:xfrm>
            <a:off x="7010400" y="6430963"/>
            <a:ext cx="1598613" cy="274637"/>
          </a:xfrm>
          <a:prstGeom prst="rect">
            <a:avLst/>
          </a:prstGeom>
          <a:noFill/>
          <a:ln w="9525">
            <a:noFill/>
            <a:miter lim="800000"/>
            <a:headEnd/>
            <a:tailEnd/>
          </a:ln>
        </p:spPr>
        <p:txBody>
          <a:bodyPr wrap="none">
            <a:spAutoFit/>
          </a:bodyPr>
          <a:lstStyle/>
          <a:p>
            <a:r>
              <a:rPr lang="fr-CA" altLang="fr-FR" sz="1200"/>
              <a:t>Tiré de Campbell,1995</a:t>
            </a:r>
            <a:endParaRPr lang="fr-FR" altLang="fr-FR" sz="1200"/>
          </a:p>
        </p:txBody>
      </p:sp>
      <p:sp>
        <p:nvSpPr>
          <p:cNvPr id="198661" name="Text Box 5"/>
          <p:cNvSpPr txBox="1">
            <a:spLocks noChangeArrowheads="1"/>
          </p:cNvSpPr>
          <p:nvPr/>
        </p:nvSpPr>
        <p:spPr bwMode="auto">
          <a:xfrm>
            <a:off x="6886575" y="6583363"/>
            <a:ext cx="2193925" cy="274637"/>
          </a:xfrm>
          <a:prstGeom prst="rect">
            <a:avLst/>
          </a:prstGeom>
          <a:noFill/>
          <a:ln w="9525">
            <a:noFill/>
            <a:miter lim="800000"/>
            <a:headEnd/>
            <a:tailEnd/>
          </a:ln>
        </p:spPr>
        <p:txBody>
          <a:bodyPr wrap="none">
            <a:spAutoFit/>
          </a:bodyPr>
          <a:lstStyle/>
          <a:p>
            <a:r>
              <a:rPr lang="fr-CA" altLang="fr-FR" sz="1200">
                <a:solidFill>
                  <a:srgbClr val="003399"/>
                </a:solidFill>
              </a:rPr>
              <a:t>Julie Fontaine, EDU7492, aut.02</a:t>
            </a:r>
            <a:endParaRPr lang="fr-FR" altLang="fr-FR" sz="1200">
              <a:solidFill>
                <a:srgbClr val="003399"/>
              </a:solidFill>
            </a:endParaRPr>
          </a:p>
        </p:txBody>
      </p:sp>
    </p:spTree>
  </p:cSld>
  <p:clrMapOvr>
    <a:masterClrMapping/>
  </p:clrMapOvr>
  <p:transition spd="med">
    <p:split orient="ver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Proverbe du Jour: 06/05/2020</a:t>
            </a:r>
            <a:endParaRPr lang="fr-FR" dirty="0"/>
          </a:p>
        </p:txBody>
      </p:sp>
      <p:sp>
        <p:nvSpPr>
          <p:cNvPr id="207875" name="Espace réservé du contenu 2"/>
          <p:cNvSpPr>
            <a:spLocks noGrp="1"/>
          </p:cNvSpPr>
          <p:nvPr>
            <p:ph idx="1"/>
          </p:nvPr>
        </p:nvSpPr>
        <p:spPr/>
        <p:txBody>
          <a:bodyPr>
            <a:noAutofit/>
          </a:bodyPr>
          <a:lstStyle/>
          <a:p>
            <a:pPr algn="ctr">
              <a:buFont typeface="Wingdings 2" pitchFamily="18" charset="2"/>
              <a:buNone/>
            </a:pPr>
            <a:r>
              <a:rPr lang="fr-FR" sz="6500" dirty="0" smtClean="0"/>
              <a:t>« Les gagnants trouvent des moyens, les perdants des excuses.  »</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cycle_azote-5920e"/>
          <p:cNvPicPr>
            <a:picLocks noChangeAspect="1" noChangeArrowheads="1"/>
          </p:cNvPicPr>
          <p:nvPr/>
        </p:nvPicPr>
        <p:blipFill>
          <a:blip r:embed="rId2"/>
          <a:srcRect/>
          <a:stretch>
            <a:fillRect/>
          </a:stretch>
        </p:blipFill>
        <p:spPr bwMode="auto">
          <a:xfrm>
            <a:off x="179388" y="131763"/>
            <a:ext cx="8785225" cy="6465887"/>
          </a:xfrm>
          <a:prstGeom prst="rect">
            <a:avLst/>
          </a:prstGeo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Cycle"/>
          <p:cNvPicPr>
            <a:picLocks noChangeAspect="1" noChangeArrowheads="1"/>
          </p:cNvPicPr>
          <p:nvPr/>
        </p:nvPicPr>
        <p:blipFill>
          <a:blip r:embed="rId2"/>
          <a:srcRect/>
          <a:stretch>
            <a:fillRect/>
          </a:stretch>
        </p:blipFill>
        <p:spPr bwMode="auto">
          <a:xfrm>
            <a:off x="179388" y="188913"/>
            <a:ext cx="8713787" cy="6408737"/>
          </a:xfrm>
          <a:prstGeom prst="rect">
            <a:avLst/>
          </a:prstGeom>
          <a:noFill/>
          <a:ln w="57150">
            <a:solidFill>
              <a:srgbClr val="000000"/>
            </a:solid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
          <p:cNvSpPr>
            <a:spLocks noChangeArrowheads="1"/>
          </p:cNvSpPr>
          <p:nvPr/>
        </p:nvSpPr>
        <p:spPr bwMode="auto">
          <a:xfrm>
            <a:off x="500063" y="857250"/>
            <a:ext cx="8072437" cy="5214956"/>
          </a:xfrm>
          <a:prstGeom prst="rect">
            <a:avLst/>
          </a:prstGeom>
          <a:noFill/>
          <a:ln w="9525">
            <a:noFill/>
            <a:miter lim="800000"/>
            <a:headEnd/>
            <a:tailEnd/>
          </a:ln>
        </p:spPr>
        <p:txBody>
          <a:bodyPr wrap="square">
            <a:spAutoFit/>
          </a:bodyPr>
          <a:lstStyle/>
          <a:p>
            <a:r>
              <a:rPr lang="fr-FR" sz="8000" dirty="0">
                <a:latin typeface="Tempus Sans ITC" pitchFamily="82" charset="0"/>
              </a:rPr>
              <a:t>L’obstination est le seul chemin de la réussite</a:t>
            </a:r>
          </a:p>
          <a:p>
            <a:pPr algn="r"/>
            <a:r>
              <a:rPr lang="fr-FR" sz="8000" dirty="0">
                <a:latin typeface="Tempus Sans ITC" pitchFamily="82" charset="0"/>
              </a:rPr>
              <a:t>Bon courage</a:t>
            </a:r>
            <a:r>
              <a:rPr lang="fr-FR" sz="8000" dirty="0">
                <a:solidFill>
                  <a:schemeClr val="bg1"/>
                </a:solidFill>
                <a:latin typeface="Tempus Sans ITC" pitchFamily="82" charset="0"/>
              </a:rPr>
              <a:t>!!</a:t>
            </a:r>
          </a:p>
        </p:txBody>
      </p:sp>
      <p:pic>
        <p:nvPicPr>
          <p:cNvPr id="3" name="Image 2" descr="Résultat de recherche d'images pour &quot;l'obstination est le chemin de la réussite&quot;"/>
          <p:cNvPicPr/>
          <p:nvPr/>
        </p:nvPicPr>
        <p:blipFill>
          <a:blip r:embed="rId2"/>
          <a:srcRect/>
          <a:stretch>
            <a:fillRect/>
          </a:stretch>
        </p:blipFill>
        <p:spPr bwMode="auto">
          <a:xfrm>
            <a:off x="214282" y="428604"/>
            <a:ext cx="8715436" cy="435771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9C7AA3D-A233-404F-A06B-7133E4A25092}" type="slidenum">
              <a:rPr lang="fr-FR" altLang="fr-FR" sz="1400" smtClean="0">
                <a:solidFill>
                  <a:schemeClr val="tx1"/>
                </a:solidFill>
              </a:rPr>
              <a:pPr/>
              <a:t>12</a:t>
            </a:fld>
            <a:endParaRPr lang="fr-FR" altLang="fr-FR" sz="1400" smtClean="0">
              <a:solidFill>
                <a:schemeClr val="tx1"/>
              </a:solidFill>
            </a:endParaRPr>
          </a:p>
        </p:txBody>
      </p:sp>
      <p:sp>
        <p:nvSpPr>
          <p:cNvPr id="23556" name="Rectangle 4"/>
          <p:cNvSpPr>
            <a:spLocks noChangeArrowheads="1"/>
          </p:cNvSpPr>
          <p:nvPr/>
        </p:nvSpPr>
        <p:spPr bwMode="auto">
          <a:xfrm>
            <a:off x="228600" y="4648200"/>
            <a:ext cx="8458200" cy="1739900"/>
          </a:xfrm>
          <a:prstGeom prst="rect">
            <a:avLst/>
          </a:prstGeom>
          <a:noFill/>
          <a:ln w="9525">
            <a:noFill/>
            <a:miter lim="800000"/>
            <a:headEnd/>
            <a:tailEnd/>
          </a:ln>
        </p:spPr>
        <p:txBody>
          <a:bodyPr anchor="ctr">
            <a:spAutoFit/>
          </a:bodyPr>
          <a:lstStyle/>
          <a:p>
            <a:r>
              <a:rPr lang="fr-FR" altLang="fr-FR" sz="3600" dirty="0">
                <a:solidFill>
                  <a:srgbClr val="FE0000"/>
                </a:solidFill>
                <a:sym typeface="Wingdings" pitchFamily="2" charset="2"/>
              </a:rPr>
              <a:t></a:t>
            </a:r>
            <a:r>
              <a:rPr lang="fr-FR" altLang="fr-FR" sz="3600" dirty="0"/>
              <a:t> L’expression des conditions</a:t>
            </a:r>
            <a:br>
              <a:rPr lang="fr-FR" altLang="fr-FR" sz="3600" dirty="0"/>
            </a:br>
            <a:r>
              <a:rPr lang="fr-FR" altLang="fr-FR" sz="3600" dirty="0"/>
              <a:t>    écologiques à l'échelle régionale:</a:t>
            </a:r>
            <a:br>
              <a:rPr lang="fr-FR" altLang="fr-FR" sz="3600" dirty="0"/>
            </a:br>
            <a:r>
              <a:rPr lang="fr-FR" altLang="fr-FR" sz="3600" dirty="0"/>
              <a:t>    le climat, le sol… </a:t>
            </a:r>
          </a:p>
        </p:txBody>
      </p:sp>
      <p:sp>
        <p:nvSpPr>
          <p:cNvPr id="23558" name="Rectangle 6"/>
          <p:cNvSpPr>
            <a:spLocks noChangeArrowheads="1"/>
          </p:cNvSpPr>
          <p:nvPr/>
        </p:nvSpPr>
        <p:spPr bwMode="auto">
          <a:xfrm>
            <a:off x="228600" y="304800"/>
            <a:ext cx="8228086" cy="2862322"/>
          </a:xfrm>
          <a:prstGeom prst="rect">
            <a:avLst/>
          </a:prstGeom>
          <a:noFill/>
          <a:ln w="9525">
            <a:noFill/>
            <a:miter lim="800000"/>
            <a:headEnd/>
            <a:tailEnd/>
          </a:ln>
        </p:spPr>
        <p:txBody>
          <a:bodyPr wrap="none">
            <a:spAutoFit/>
          </a:bodyPr>
          <a:lstStyle/>
          <a:p>
            <a:r>
              <a:rPr lang="fr-FR" altLang="fr-FR" sz="3600" dirty="0">
                <a:solidFill>
                  <a:srgbClr val="FE0000"/>
                </a:solidFill>
                <a:sym typeface="Wingdings" pitchFamily="2" charset="2"/>
              </a:rPr>
              <a:t></a:t>
            </a:r>
            <a:r>
              <a:rPr lang="fr-FR" altLang="fr-FR" sz="3600" dirty="0"/>
              <a:t> Ensemble d‘écosystèmes</a:t>
            </a:r>
            <a:br>
              <a:rPr lang="fr-FR" altLang="fr-FR" sz="3600" dirty="0"/>
            </a:br>
            <a:r>
              <a:rPr lang="fr-FR" altLang="fr-FR" sz="3600" dirty="0"/>
              <a:t>    caractéristique d'une aire</a:t>
            </a:r>
            <a:br>
              <a:rPr lang="fr-FR" altLang="fr-FR" sz="3600" dirty="0"/>
            </a:br>
            <a:r>
              <a:rPr lang="fr-FR" altLang="fr-FR" sz="3600" dirty="0"/>
              <a:t>    biogéographique et nommé à partir de</a:t>
            </a:r>
            <a:br>
              <a:rPr lang="fr-FR" altLang="fr-FR" sz="3600" dirty="0"/>
            </a:br>
            <a:r>
              <a:rPr lang="fr-FR" altLang="fr-FR" sz="3600" dirty="0"/>
              <a:t>    la végétation et des espèces animales</a:t>
            </a:r>
            <a:br>
              <a:rPr lang="fr-FR" altLang="fr-FR" sz="3600" dirty="0"/>
            </a:br>
            <a:r>
              <a:rPr lang="fr-FR" altLang="fr-FR" sz="3600" dirty="0"/>
              <a:t>    qui y prédominent</a:t>
            </a:r>
          </a:p>
        </p:txBody>
      </p:sp>
      <p:sp>
        <p:nvSpPr>
          <p:cNvPr id="23560" name="Rectangle 8"/>
          <p:cNvSpPr>
            <a:spLocks noChangeArrowheads="1"/>
          </p:cNvSpPr>
          <p:nvPr/>
        </p:nvSpPr>
        <p:spPr bwMode="auto">
          <a:xfrm>
            <a:off x="228600" y="3276600"/>
            <a:ext cx="8458200" cy="1754326"/>
          </a:xfrm>
          <a:prstGeom prst="rect">
            <a:avLst/>
          </a:prstGeom>
          <a:noFill/>
          <a:ln w="9525">
            <a:noFill/>
            <a:miter lim="800000"/>
            <a:headEnd/>
            <a:tailEnd/>
          </a:ln>
        </p:spPr>
        <p:txBody>
          <a:bodyPr>
            <a:spAutoFit/>
          </a:bodyPr>
          <a:lstStyle/>
          <a:p>
            <a:r>
              <a:rPr lang="fr-FR" altLang="fr-FR" sz="3600" dirty="0">
                <a:sym typeface="Wingdings" pitchFamily="2" charset="2"/>
              </a:rPr>
              <a:t></a:t>
            </a:r>
            <a:r>
              <a:rPr lang="fr-FR" altLang="fr-FR" sz="3600" dirty="0"/>
              <a:t> Définition à l’échelle du globe</a:t>
            </a:r>
            <a:br>
              <a:rPr lang="fr-FR" altLang="fr-FR" sz="3600" dirty="0"/>
            </a:br>
            <a:r>
              <a:rPr lang="fr-FR" altLang="fr-FR" sz="3600" dirty="0"/>
              <a:t>     terrestre. Classification très </a:t>
            </a:r>
            <a:r>
              <a:rPr lang="fr-FR" altLang="fr-FR" sz="3600" dirty="0" smtClean="0"/>
              <a:t> </a:t>
            </a:r>
            <a:r>
              <a:rPr lang="fr-FR" altLang="fr-FR" sz="3600" dirty="0" err="1" smtClean="0"/>
              <a:t>specifique</a:t>
            </a:r>
            <a:r>
              <a:rPr lang="fr-FR" altLang="fr-FR" sz="3600" dirty="0" smtClean="0"/>
              <a:t> </a:t>
            </a:r>
            <a:r>
              <a:rPr lang="fr-FR" altLang="fr-FR" sz="3600" dirty="0" smtClean="0">
                <a:solidFill>
                  <a:schemeClr val="bg1"/>
                </a:solidFill>
              </a:rPr>
              <a:t>large</a:t>
            </a:r>
            <a:endParaRPr lang="fr-FR" altLang="fr-FR" sz="3600" dirty="0">
              <a:solidFill>
                <a:schemeClr val="bg1"/>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8" grpId="0"/>
      <p:bldP spid="235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7DE5D4F-7536-434C-800E-D11CB8F641F7}" type="slidenum">
              <a:rPr lang="fr-FR" altLang="fr-FR" sz="1400" smtClean="0">
                <a:solidFill>
                  <a:schemeClr val="tx1"/>
                </a:solidFill>
              </a:rPr>
              <a:pPr/>
              <a:t>13</a:t>
            </a:fld>
            <a:endParaRPr lang="fr-FR" altLang="fr-FR" sz="1400" smtClean="0">
              <a:solidFill>
                <a:schemeClr val="tx1"/>
              </a:solidFill>
            </a:endParaRPr>
          </a:p>
        </p:txBody>
      </p:sp>
      <p:sp>
        <p:nvSpPr>
          <p:cNvPr id="25603" name="Rectangle 3"/>
          <p:cNvSpPr>
            <a:spLocks noChangeArrowheads="1"/>
          </p:cNvSpPr>
          <p:nvPr/>
        </p:nvSpPr>
        <p:spPr bwMode="auto">
          <a:xfrm>
            <a:off x="228600" y="1905000"/>
            <a:ext cx="8458200" cy="641350"/>
          </a:xfrm>
          <a:prstGeom prst="rect">
            <a:avLst/>
          </a:prstGeom>
          <a:noFill/>
          <a:ln w="9525">
            <a:noFill/>
            <a:miter lim="800000"/>
            <a:headEnd/>
            <a:tailEnd/>
          </a:ln>
        </p:spPr>
        <p:txBody>
          <a:bodyPr anchor="ctr">
            <a:spAutoFit/>
          </a:bodyPr>
          <a:lstStyle/>
          <a:p>
            <a:r>
              <a:rPr lang="fr-FR" altLang="fr-FR" sz="3600">
                <a:solidFill>
                  <a:srgbClr val="FF3300"/>
                </a:solidFill>
                <a:sym typeface="Wingdings" pitchFamily="2" charset="2"/>
              </a:rPr>
              <a:t>   </a:t>
            </a:r>
            <a:r>
              <a:rPr lang="fr-FR" altLang="fr-FR" sz="3600">
                <a:solidFill>
                  <a:srgbClr val="FF3300"/>
                </a:solidFill>
              </a:rPr>
              <a:t> Terrestres             Aquatiques </a:t>
            </a:r>
          </a:p>
        </p:txBody>
      </p:sp>
      <p:sp>
        <p:nvSpPr>
          <p:cNvPr id="200708" name="Rectangle 5"/>
          <p:cNvSpPr>
            <a:spLocks noChangeArrowheads="1"/>
          </p:cNvSpPr>
          <p:nvPr/>
        </p:nvSpPr>
        <p:spPr bwMode="auto">
          <a:xfrm>
            <a:off x="228600" y="1066800"/>
            <a:ext cx="8458200" cy="641350"/>
          </a:xfrm>
          <a:prstGeom prst="rect">
            <a:avLst/>
          </a:prstGeom>
          <a:noFill/>
          <a:ln w="9525">
            <a:noFill/>
            <a:miter lim="800000"/>
            <a:headEnd/>
            <a:tailEnd/>
          </a:ln>
        </p:spPr>
        <p:txBody>
          <a:bodyPr>
            <a:spAutoFit/>
          </a:bodyPr>
          <a:lstStyle/>
          <a:p>
            <a:r>
              <a:rPr lang="fr-FR" altLang="fr-FR" sz="3600" dirty="0">
                <a:solidFill>
                  <a:srgbClr val="FE0000"/>
                </a:solidFill>
                <a:sym typeface="Wingdings" pitchFamily="2" charset="2"/>
              </a:rPr>
              <a:t></a:t>
            </a:r>
            <a:r>
              <a:rPr lang="fr-FR" altLang="fr-FR" sz="3600" dirty="0"/>
              <a:t> Deux grands types de biomes</a:t>
            </a:r>
          </a:p>
        </p:txBody>
      </p:sp>
      <p:sp>
        <p:nvSpPr>
          <p:cNvPr id="200709" name="Text Box 6"/>
          <p:cNvSpPr txBox="1">
            <a:spLocks noChangeArrowheads="1"/>
          </p:cNvSpPr>
          <p:nvPr/>
        </p:nvSpPr>
        <p:spPr bwMode="auto">
          <a:xfrm>
            <a:off x="184150" y="190500"/>
            <a:ext cx="9144000" cy="641350"/>
          </a:xfrm>
          <a:prstGeom prst="rect">
            <a:avLst/>
          </a:prstGeom>
          <a:noFill/>
          <a:ln w="9525">
            <a:noFill/>
            <a:miter lim="800000"/>
            <a:headEnd/>
            <a:tailEnd/>
          </a:ln>
        </p:spPr>
        <p:txBody>
          <a:bodyPr>
            <a:spAutoFit/>
          </a:bodyPr>
          <a:lstStyle/>
          <a:p>
            <a:r>
              <a:rPr lang="fr-FR" altLang="fr-FR" sz="3600" b="1" dirty="0">
                <a:cs typeface="Times New Roman" pitchFamily="18" charset="0"/>
              </a:rPr>
              <a:t>Liste indicative</a:t>
            </a:r>
            <a:endParaRPr lang="fr-FR" altLang="fr-FR" sz="3600" dirty="0"/>
          </a:p>
        </p:txBody>
      </p:sp>
      <p:sp>
        <p:nvSpPr>
          <p:cNvPr id="25607" name="Rectangle 7"/>
          <p:cNvSpPr>
            <a:spLocks noChangeArrowheads="1"/>
          </p:cNvSpPr>
          <p:nvPr/>
        </p:nvSpPr>
        <p:spPr bwMode="auto">
          <a:xfrm>
            <a:off x="304800" y="2590800"/>
            <a:ext cx="3886200" cy="3508375"/>
          </a:xfrm>
          <a:prstGeom prst="rect">
            <a:avLst/>
          </a:prstGeom>
          <a:noFill/>
          <a:ln w="9525">
            <a:noFill/>
            <a:miter lim="800000"/>
            <a:headEnd/>
            <a:tailEnd/>
          </a:ln>
        </p:spPr>
        <p:txBody>
          <a:bodyPr anchor="ctr">
            <a:spAutoFit/>
          </a:bodyPr>
          <a:lstStyle/>
          <a:p>
            <a:r>
              <a:rPr lang="fr-FR" altLang="fr-FR" sz="2800" dirty="0"/>
              <a:t>Forêt tropicale humide</a:t>
            </a:r>
            <a:br>
              <a:rPr lang="fr-FR" altLang="fr-FR" sz="2800" dirty="0"/>
            </a:br>
            <a:r>
              <a:rPr lang="fr-FR" altLang="fr-FR" sz="2800" dirty="0"/>
              <a:t>Forêt tropicale sèche</a:t>
            </a:r>
          </a:p>
          <a:p>
            <a:r>
              <a:rPr lang="fr-FR" altLang="fr-FR" sz="2800" dirty="0"/>
              <a:t>Savane</a:t>
            </a:r>
          </a:p>
          <a:p>
            <a:r>
              <a:rPr lang="fr-FR" altLang="fr-FR" sz="2800" dirty="0"/>
              <a:t>Forêt tempérée</a:t>
            </a:r>
          </a:p>
          <a:p>
            <a:r>
              <a:rPr lang="fr-FR" altLang="fr-FR" sz="2800" dirty="0"/>
              <a:t>Prairie tempérée</a:t>
            </a:r>
          </a:p>
          <a:p>
            <a:r>
              <a:rPr lang="fr-FR" altLang="fr-FR" sz="2800" dirty="0"/>
              <a:t>Forêt boréale</a:t>
            </a:r>
          </a:p>
          <a:p>
            <a:r>
              <a:rPr lang="fr-FR" altLang="fr-FR" sz="2800" dirty="0"/>
              <a:t>Toundra</a:t>
            </a:r>
          </a:p>
          <a:p>
            <a:r>
              <a:rPr lang="fr-FR" altLang="fr-FR" sz="2800" dirty="0"/>
              <a:t>Déserts</a:t>
            </a:r>
          </a:p>
        </p:txBody>
      </p:sp>
      <p:sp>
        <p:nvSpPr>
          <p:cNvPr id="25608" name="Rectangle 8"/>
          <p:cNvSpPr>
            <a:spLocks noChangeArrowheads="1"/>
          </p:cNvSpPr>
          <p:nvPr/>
        </p:nvSpPr>
        <p:spPr bwMode="auto">
          <a:xfrm>
            <a:off x="4500563" y="2714625"/>
            <a:ext cx="4191000" cy="3508375"/>
          </a:xfrm>
          <a:prstGeom prst="rect">
            <a:avLst/>
          </a:prstGeom>
          <a:noFill/>
          <a:ln w="9525">
            <a:noFill/>
            <a:miter lim="800000"/>
            <a:headEnd/>
            <a:tailEnd/>
          </a:ln>
        </p:spPr>
        <p:txBody>
          <a:bodyPr anchor="ctr">
            <a:spAutoFit/>
          </a:bodyPr>
          <a:lstStyle/>
          <a:p>
            <a:r>
              <a:rPr lang="fr-FR" altLang="fr-FR" sz="2800" dirty="0"/>
              <a:t>Lacs</a:t>
            </a:r>
            <a:br>
              <a:rPr lang="fr-FR" altLang="fr-FR" sz="2800" dirty="0"/>
            </a:br>
            <a:r>
              <a:rPr lang="fr-FR" altLang="fr-FR" sz="2800" dirty="0"/>
              <a:t>Rivières</a:t>
            </a:r>
          </a:p>
          <a:p>
            <a:r>
              <a:rPr lang="fr-FR" altLang="fr-FR" sz="2800" dirty="0"/>
              <a:t>Côtes rocheuses</a:t>
            </a:r>
          </a:p>
          <a:p>
            <a:r>
              <a:rPr lang="fr-FR" altLang="fr-FR" sz="2800" dirty="0"/>
              <a:t>Côtes sableuses</a:t>
            </a:r>
          </a:p>
          <a:p>
            <a:r>
              <a:rPr lang="fr-FR" altLang="fr-FR" sz="2800" dirty="0"/>
              <a:t>Récifs coralliens</a:t>
            </a:r>
          </a:p>
          <a:p>
            <a:r>
              <a:rPr lang="fr-FR" altLang="fr-FR" sz="2800" dirty="0"/>
              <a:t>Continental benthique</a:t>
            </a:r>
          </a:p>
          <a:p>
            <a:r>
              <a:rPr lang="fr-FR" altLang="fr-FR" sz="2800" dirty="0"/>
              <a:t>Surfaces pélagiques</a:t>
            </a:r>
          </a:p>
          <a:p>
            <a:r>
              <a:rPr lang="fr-FR" altLang="fr-FR" sz="2800" dirty="0"/>
              <a:t>Profondeurs pélagiques</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1+#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7" grpId="0"/>
      <p:bldP spid="256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28604"/>
            <a:ext cx="8229600" cy="928694"/>
          </a:xfrm>
        </p:spPr>
        <p:txBody>
          <a:bodyPr/>
          <a:lstStyle/>
          <a:p>
            <a:pPr algn="ctr"/>
            <a:r>
              <a:rPr lang="fr-FR" dirty="0" smtClean="0">
                <a:solidFill>
                  <a:schemeClr val="tx1"/>
                </a:solidFill>
              </a:rPr>
              <a:t>Citation du 20/02/2020</a:t>
            </a:r>
            <a:endParaRPr lang="fr-FR" dirty="0">
              <a:solidFill>
                <a:schemeClr val="tx1"/>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785786" y="1357299"/>
            <a:ext cx="7429551" cy="496730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8BB64D6-BCB3-4DC5-824A-E63020E6D634}" type="slidenum">
              <a:rPr lang="fr-FR" altLang="fr-FR" sz="1400" smtClean="0">
                <a:solidFill>
                  <a:schemeClr val="tx1"/>
                </a:solidFill>
              </a:rPr>
              <a:pPr/>
              <a:t>15</a:t>
            </a:fld>
            <a:endParaRPr lang="fr-FR" altLang="fr-FR" sz="1400" smtClean="0">
              <a:solidFill>
                <a:schemeClr val="tx1"/>
              </a:solidFill>
            </a:endParaRPr>
          </a:p>
        </p:txBody>
      </p:sp>
      <p:sp>
        <p:nvSpPr>
          <p:cNvPr id="201731" name="Text Box 5"/>
          <p:cNvSpPr txBox="1">
            <a:spLocks noChangeArrowheads="1"/>
          </p:cNvSpPr>
          <p:nvPr/>
        </p:nvSpPr>
        <p:spPr bwMode="auto">
          <a:xfrm>
            <a:off x="217488" y="2193925"/>
            <a:ext cx="8751887" cy="1190625"/>
          </a:xfrm>
          <a:prstGeom prst="rect">
            <a:avLst/>
          </a:prstGeom>
          <a:noFill/>
          <a:ln w="9525">
            <a:noFill/>
            <a:miter lim="800000"/>
            <a:headEnd/>
            <a:tailEnd/>
          </a:ln>
        </p:spPr>
        <p:txBody>
          <a:bodyPr>
            <a:spAutoFit/>
          </a:bodyPr>
          <a:lstStyle/>
          <a:p>
            <a:r>
              <a:rPr lang="fr-FR" altLang="fr-FR" sz="3600" dirty="0">
                <a:solidFill>
                  <a:srgbClr val="FE0000"/>
                </a:solidFill>
                <a:sym typeface="Wingdings" pitchFamily="2" charset="2"/>
              </a:rPr>
              <a:t></a:t>
            </a:r>
            <a:r>
              <a:rPr lang="fr-FR" altLang="fr-FR" sz="3600" dirty="0"/>
              <a:t> </a:t>
            </a:r>
            <a:r>
              <a:rPr lang="fr-FR" altLang="fr-FR" sz="3600" dirty="0">
                <a:cs typeface="Times New Roman" pitchFamily="18" charset="0"/>
              </a:rPr>
              <a:t>Les facteurs influençant la vie des</a:t>
            </a:r>
            <a:br>
              <a:rPr lang="fr-FR" altLang="fr-FR" sz="3600" dirty="0">
                <a:cs typeface="Times New Roman" pitchFamily="18" charset="0"/>
              </a:rPr>
            </a:br>
            <a:r>
              <a:rPr lang="fr-FR" altLang="fr-FR" sz="3600" dirty="0">
                <a:cs typeface="Times New Roman" pitchFamily="18" charset="0"/>
              </a:rPr>
              <a:t>     végétaux</a:t>
            </a:r>
            <a:r>
              <a:rPr lang="fr-FR" altLang="fr-FR" sz="3600" b="1" dirty="0">
                <a:cs typeface="Times New Roman" pitchFamily="18" charset="0"/>
              </a:rPr>
              <a:t> </a:t>
            </a:r>
          </a:p>
        </p:txBody>
      </p:sp>
      <p:sp>
        <p:nvSpPr>
          <p:cNvPr id="35846" name="Rectangle 6"/>
          <p:cNvSpPr>
            <a:spLocks noChangeArrowheads="1"/>
          </p:cNvSpPr>
          <p:nvPr/>
        </p:nvSpPr>
        <p:spPr bwMode="auto">
          <a:xfrm>
            <a:off x="6343650" y="3681413"/>
            <a:ext cx="2260600" cy="519112"/>
          </a:xfrm>
          <a:prstGeom prst="rect">
            <a:avLst/>
          </a:prstGeom>
          <a:noFill/>
          <a:ln w="9525">
            <a:noFill/>
            <a:miter lim="800000"/>
            <a:headEnd/>
            <a:tailEnd/>
          </a:ln>
        </p:spPr>
        <p:txBody>
          <a:bodyPr anchor="ctr">
            <a:spAutoFit/>
          </a:bodyPr>
          <a:lstStyle/>
          <a:p>
            <a:r>
              <a:rPr lang="fr-FR" altLang="fr-FR" sz="2800">
                <a:solidFill>
                  <a:srgbClr val="FF3300"/>
                </a:solidFill>
              </a:rPr>
              <a:t>Saisonnalité</a:t>
            </a:r>
            <a:r>
              <a:rPr lang="fr-FR" altLang="fr-FR" sz="2800"/>
              <a:t> </a:t>
            </a:r>
          </a:p>
        </p:txBody>
      </p:sp>
      <p:sp>
        <p:nvSpPr>
          <p:cNvPr id="201733" name="Text Box 8"/>
          <p:cNvSpPr txBox="1">
            <a:spLocks noChangeArrowheads="1"/>
          </p:cNvSpPr>
          <p:nvPr/>
        </p:nvSpPr>
        <p:spPr bwMode="auto">
          <a:xfrm>
            <a:off x="203200" y="242888"/>
            <a:ext cx="8940800" cy="1739900"/>
          </a:xfrm>
          <a:prstGeom prst="rect">
            <a:avLst/>
          </a:prstGeom>
          <a:noFill/>
          <a:ln w="9525">
            <a:noFill/>
            <a:miter lim="800000"/>
            <a:headEnd/>
            <a:tailEnd/>
          </a:ln>
        </p:spPr>
        <p:txBody>
          <a:bodyPr>
            <a:spAutoFit/>
          </a:bodyPr>
          <a:lstStyle/>
          <a:p>
            <a:r>
              <a:rPr lang="fr-FR" altLang="fr-FR" sz="3600" b="1" dirty="0">
                <a:cs typeface="Times New Roman" pitchFamily="18" charset="0"/>
              </a:rPr>
              <a:t>La végétation comme déterminant principal du fonctionnement et des propriétés des écosystèmes</a:t>
            </a:r>
            <a:endParaRPr lang="fr-FR" altLang="fr-FR" sz="3600" dirty="0"/>
          </a:p>
        </p:txBody>
      </p:sp>
      <p:sp>
        <p:nvSpPr>
          <p:cNvPr id="35849" name="Rectangle 9"/>
          <p:cNvSpPr>
            <a:spLocks noChangeArrowheads="1"/>
          </p:cNvSpPr>
          <p:nvPr/>
        </p:nvSpPr>
        <p:spPr bwMode="auto">
          <a:xfrm>
            <a:off x="703263" y="3681413"/>
            <a:ext cx="2260600" cy="519112"/>
          </a:xfrm>
          <a:prstGeom prst="rect">
            <a:avLst/>
          </a:prstGeom>
          <a:noFill/>
          <a:ln w="9525">
            <a:noFill/>
            <a:miter lim="800000"/>
            <a:headEnd/>
            <a:tailEnd/>
          </a:ln>
        </p:spPr>
        <p:txBody>
          <a:bodyPr anchor="ctr">
            <a:spAutoFit/>
          </a:bodyPr>
          <a:lstStyle/>
          <a:p>
            <a:r>
              <a:rPr lang="fr-FR" altLang="fr-FR" sz="2800">
                <a:solidFill>
                  <a:srgbClr val="FF3300"/>
                </a:solidFill>
              </a:rPr>
              <a:t>Température</a:t>
            </a:r>
            <a:r>
              <a:rPr lang="fr-FR" altLang="fr-FR" sz="2800"/>
              <a:t> </a:t>
            </a:r>
          </a:p>
        </p:txBody>
      </p:sp>
      <p:sp>
        <p:nvSpPr>
          <p:cNvPr id="35850" name="Rectangle 10"/>
          <p:cNvSpPr>
            <a:spLocks noChangeArrowheads="1"/>
          </p:cNvSpPr>
          <p:nvPr/>
        </p:nvSpPr>
        <p:spPr bwMode="auto">
          <a:xfrm>
            <a:off x="3408363" y="3681413"/>
            <a:ext cx="2638425" cy="519112"/>
          </a:xfrm>
          <a:prstGeom prst="rect">
            <a:avLst/>
          </a:prstGeom>
          <a:noFill/>
          <a:ln w="9525">
            <a:noFill/>
            <a:miter lim="800000"/>
            <a:headEnd/>
            <a:tailEnd/>
          </a:ln>
        </p:spPr>
        <p:txBody>
          <a:bodyPr anchor="ctr">
            <a:spAutoFit/>
          </a:bodyPr>
          <a:lstStyle/>
          <a:p>
            <a:r>
              <a:rPr lang="fr-FR" altLang="fr-FR" sz="2800">
                <a:solidFill>
                  <a:srgbClr val="FF3300"/>
                </a:solidFill>
              </a:rPr>
              <a:t>Précipitations</a:t>
            </a:r>
            <a:r>
              <a:rPr lang="fr-FR" altLang="fr-FR" sz="2800"/>
              <a:t> </a:t>
            </a:r>
          </a:p>
        </p:txBody>
      </p:sp>
      <p:sp>
        <p:nvSpPr>
          <p:cNvPr id="201736" name="Text Box 11"/>
          <p:cNvSpPr txBox="1">
            <a:spLocks noChangeArrowheads="1"/>
          </p:cNvSpPr>
          <p:nvPr/>
        </p:nvSpPr>
        <p:spPr bwMode="auto">
          <a:xfrm>
            <a:off x="195263" y="4451350"/>
            <a:ext cx="8751887" cy="1190625"/>
          </a:xfrm>
          <a:prstGeom prst="rect">
            <a:avLst/>
          </a:prstGeom>
          <a:noFill/>
          <a:ln w="9525">
            <a:noFill/>
            <a:miter lim="800000"/>
            <a:headEnd/>
            <a:tailEnd/>
          </a:ln>
        </p:spPr>
        <p:txBody>
          <a:bodyPr>
            <a:spAutoFit/>
          </a:bodyPr>
          <a:lstStyle/>
          <a:p>
            <a:r>
              <a:rPr lang="fr-FR" altLang="fr-FR" sz="3600" dirty="0">
                <a:solidFill>
                  <a:srgbClr val="FE0000"/>
                </a:solidFill>
                <a:sym typeface="Wingdings" pitchFamily="2" charset="2"/>
              </a:rPr>
              <a:t></a:t>
            </a:r>
            <a:r>
              <a:rPr lang="fr-FR" altLang="fr-FR" sz="3600" dirty="0"/>
              <a:t> </a:t>
            </a:r>
            <a:r>
              <a:rPr lang="fr-FR" altLang="fr-FR" sz="3600" dirty="0">
                <a:cs typeface="Times New Roman" pitchFamily="18" charset="0"/>
              </a:rPr>
              <a:t>En retour ces facteurs influencent la</a:t>
            </a:r>
            <a:br>
              <a:rPr lang="fr-FR" altLang="fr-FR" sz="3600" dirty="0">
                <a:cs typeface="Times New Roman" pitchFamily="18" charset="0"/>
              </a:rPr>
            </a:br>
            <a:r>
              <a:rPr lang="fr-FR" altLang="fr-FR" sz="3600" dirty="0">
                <a:cs typeface="Times New Roman" pitchFamily="18" charset="0"/>
              </a:rPr>
              <a:t>     formation des sols</a:t>
            </a:r>
            <a:r>
              <a:rPr lang="fr-FR" altLang="fr-FR" sz="3600" b="1" dirty="0">
                <a:cs typeface="Times New Roman" pitchFamily="18" charset="0"/>
              </a:rPr>
              <a:t> </a:t>
            </a:r>
          </a:p>
        </p:txBody>
      </p:sp>
      <p:sp>
        <p:nvSpPr>
          <p:cNvPr id="201737" name="Text Box 12"/>
          <p:cNvSpPr txBox="1">
            <a:spLocks noChangeArrowheads="1"/>
          </p:cNvSpPr>
          <p:nvPr/>
        </p:nvSpPr>
        <p:spPr bwMode="auto">
          <a:xfrm>
            <a:off x="188913" y="5667375"/>
            <a:ext cx="8955087" cy="641350"/>
          </a:xfrm>
          <a:prstGeom prst="rect">
            <a:avLst/>
          </a:prstGeom>
          <a:noFill/>
          <a:ln w="9525">
            <a:noFill/>
            <a:miter lim="800000"/>
            <a:headEnd/>
            <a:tailEnd/>
          </a:ln>
        </p:spPr>
        <p:txBody>
          <a:bodyPr>
            <a:spAutoFit/>
          </a:bodyPr>
          <a:lstStyle/>
          <a:p>
            <a:r>
              <a:rPr lang="fr-FR" altLang="fr-FR" sz="3600" dirty="0">
                <a:solidFill>
                  <a:srgbClr val="FE0000"/>
                </a:solidFill>
                <a:sym typeface="Wingdings" pitchFamily="2" charset="2"/>
              </a:rPr>
              <a:t> </a:t>
            </a:r>
            <a:r>
              <a:rPr lang="fr-FR" altLang="fr-FR" sz="3600" dirty="0">
                <a:cs typeface="Times New Roman" pitchFamily="18" charset="0"/>
              </a:rPr>
              <a:t>Corrélation type de sol-type de biome</a:t>
            </a:r>
            <a:r>
              <a:rPr lang="fr-FR" altLang="fr-FR" sz="3600" b="1" dirty="0">
                <a:cs typeface="Times New Roman" pitchFamily="18" charset="0"/>
              </a:rPr>
              <a:t> </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9" grpId="0"/>
      <p:bldP spid="358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A7F5827-D114-4082-A701-01A5FDB22ACF}" type="slidenum">
              <a:rPr lang="fr-FR" altLang="fr-FR" sz="1400" smtClean="0">
                <a:solidFill>
                  <a:schemeClr val="tx1"/>
                </a:solidFill>
              </a:rPr>
              <a:pPr/>
              <a:t>16</a:t>
            </a:fld>
            <a:endParaRPr lang="fr-FR" altLang="fr-FR" sz="1400" smtClean="0">
              <a:solidFill>
                <a:schemeClr val="tx1"/>
              </a:solidFill>
            </a:endParaRPr>
          </a:p>
        </p:txBody>
      </p:sp>
      <p:sp>
        <p:nvSpPr>
          <p:cNvPr id="67588" name="Text Box 4"/>
          <p:cNvSpPr txBox="1">
            <a:spLocks noChangeArrowheads="1"/>
          </p:cNvSpPr>
          <p:nvPr/>
        </p:nvSpPr>
        <p:spPr bwMode="auto">
          <a:xfrm>
            <a:off x="203200" y="174625"/>
            <a:ext cx="8940800" cy="641350"/>
          </a:xfrm>
          <a:prstGeom prst="rect">
            <a:avLst/>
          </a:prstGeom>
          <a:noFill/>
          <a:ln w="9525">
            <a:noFill/>
            <a:miter lim="800000"/>
            <a:headEnd/>
            <a:tailEnd/>
          </a:ln>
        </p:spPr>
        <p:txBody>
          <a:bodyPr>
            <a:spAutoFit/>
          </a:bodyPr>
          <a:lstStyle/>
          <a:p>
            <a:r>
              <a:rPr lang="fr-FR" altLang="fr-FR" sz="3600" b="1">
                <a:cs typeface="Times New Roman" pitchFamily="18" charset="0"/>
              </a:rPr>
              <a:t>Toundra</a:t>
            </a:r>
            <a:endParaRPr lang="fr-FR" altLang="fr-FR" sz="3600"/>
          </a:p>
        </p:txBody>
      </p:sp>
      <p:pic>
        <p:nvPicPr>
          <p:cNvPr id="203780" name="Picture 7" descr="toundra"/>
          <p:cNvPicPr>
            <a:picLocks noChangeAspect="1" noChangeArrowheads="1"/>
          </p:cNvPicPr>
          <p:nvPr/>
        </p:nvPicPr>
        <p:blipFill>
          <a:blip r:embed="rId2"/>
          <a:srcRect/>
          <a:stretch>
            <a:fillRect/>
          </a:stretch>
        </p:blipFill>
        <p:spPr bwMode="auto">
          <a:xfrm>
            <a:off x="1093788" y="1366838"/>
            <a:ext cx="7205662" cy="47117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857256"/>
          </a:xfrm>
        </p:spPr>
        <p:txBody>
          <a:bodyPr/>
          <a:lstStyle/>
          <a:p>
            <a:pPr algn="ctr"/>
            <a:r>
              <a:rPr lang="fr-FR" dirty="0" smtClean="0">
                <a:solidFill>
                  <a:schemeClr val="tx1"/>
                </a:solidFill>
              </a:rPr>
              <a:t>TOUNDRA</a:t>
            </a:r>
            <a:endParaRPr lang="fr-FR" dirty="0">
              <a:solidFill>
                <a:schemeClr val="tx1"/>
              </a:solidFill>
            </a:endParaRPr>
          </a:p>
        </p:txBody>
      </p:sp>
      <p:sp>
        <p:nvSpPr>
          <p:cNvPr id="3" name="Espace réservé du contenu 2"/>
          <p:cNvSpPr>
            <a:spLocks noGrp="1"/>
          </p:cNvSpPr>
          <p:nvPr>
            <p:ph idx="1"/>
          </p:nvPr>
        </p:nvSpPr>
        <p:spPr>
          <a:xfrm>
            <a:off x="428596" y="1214422"/>
            <a:ext cx="8229600" cy="5357850"/>
          </a:xfrm>
        </p:spPr>
        <p:txBody>
          <a:bodyPr>
            <a:normAutofit fontScale="92500"/>
          </a:bodyPr>
          <a:lstStyle/>
          <a:p>
            <a:pPr algn="ctr">
              <a:buNone/>
            </a:pPr>
            <a:r>
              <a:rPr lang="fr-FR" dirty="0" smtClean="0"/>
              <a:t>La </a:t>
            </a:r>
            <a:r>
              <a:rPr lang="fr-FR" b="1" dirty="0" smtClean="0"/>
              <a:t>toundra</a:t>
            </a:r>
            <a:r>
              <a:rPr lang="fr-FR" dirty="0" smtClean="0"/>
              <a:t> est un paysage végétal caractéristique des régions de climat polaire. Elle se présente comme un tapis discontinu d'herbes, de mousses, de lichens auxquels se mêlent quelques arbres nains. Il y a de nombreux marais et tourbières avec des joncs, des carex, ou des linaigrettes.</a:t>
            </a:r>
          </a:p>
          <a:p>
            <a:pPr algn="ctr">
              <a:buNone/>
            </a:pPr>
            <a:r>
              <a:rPr lang="fr-FR" b="1" dirty="0" smtClean="0"/>
              <a:t>Toundra</a:t>
            </a:r>
            <a:r>
              <a:rPr lang="fr-FR" dirty="0" smtClean="0"/>
              <a:t> sur les plaines côtières de l'Alaska. ... On distingue habituellement la </a:t>
            </a:r>
            <a:r>
              <a:rPr lang="fr-FR" b="1" dirty="0" smtClean="0"/>
              <a:t>toundra</a:t>
            </a:r>
            <a:r>
              <a:rPr lang="fr-FR" dirty="0" smtClean="0"/>
              <a:t> arctique, la </a:t>
            </a:r>
            <a:r>
              <a:rPr lang="fr-FR" b="1" dirty="0" smtClean="0"/>
              <a:t>toundra</a:t>
            </a:r>
            <a:r>
              <a:rPr lang="fr-FR" dirty="0" smtClean="0"/>
              <a:t> antarctique et la </a:t>
            </a:r>
            <a:r>
              <a:rPr lang="fr-FR" b="1" dirty="0" smtClean="0"/>
              <a:t>toundra</a:t>
            </a:r>
            <a:r>
              <a:rPr lang="fr-FR" dirty="0" smtClean="0"/>
              <a:t> alpine. Les deux premières sont influencées par un climat froid d'origine polaire tandis que le climat de la </a:t>
            </a:r>
            <a:r>
              <a:rPr lang="fr-FR" b="1" dirty="0" smtClean="0"/>
              <a:t>toundra</a:t>
            </a:r>
            <a:r>
              <a:rPr lang="fr-FR" dirty="0" smtClean="0"/>
              <a:t> alpine est lié à l'altitude.</a:t>
            </a:r>
          </a:p>
          <a:p>
            <a:pPr algn="ctr">
              <a:buNone/>
            </a:pPr>
            <a:r>
              <a:rPr lang="fr-FR" dirty="0" smtClean="0"/>
              <a:t>La biome de la toundra se prend lieu dans l'</a:t>
            </a:r>
            <a:r>
              <a:rPr lang="fr-FR" dirty="0" err="1" smtClean="0"/>
              <a:t>hemisphere</a:t>
            </a:r>
            <a:r>
              <a:rPr lang="fr-FR" dirty="0" smtClean="0"/>
              <a:t> Nord supérieur, entre 60 à 70 degrés de </a:t>
            </a:r>
            <a:r>
              <a:rPr lang="fr-FR" b="1" dirty="0" smtClean="0"/>
              <a:t>latitude</a:t>
            </a:r>
            <a:r>
              <a:rPr lang="fr-FR" dirty="0" smtClean="0"/>
              <a:t> Nord. Elle se trouve aussi </a:t>
            </a:r>
            <a:r>
              <a:rPr lang="fr-FR" dirty="0" err="1" smtClean="0"/>
              <a:t>just</a:t>
            </a:r>
            <a:r>
              <a:rPr lang="fr-FR" dirty="0" smtClean="0"/>
              <a:t> au-dessus des mers polaires englacées.</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85728"/>
            <a:ext cx="8229600" cy="1143000"/>
          </a:xfrm>
        </p:spPr>
        <p:txBody>
          <a:bodyPr/>
          <a:lstStyle/>
          <a:p>
            <a:pPr algn="ctr"/>
            <a:r>
              <a:rPr lang="fr-FR" dirty="0" smtClean="0">
                <a:solidFill>
                  <a:schemeClr val="tx1"/>
                </a:solidFill>
              </a:rPr>
              <a:t>situation géographique</a:t>
            </a:r>
            <a:endParaRPr lang="fr-FR" dirty="0">
              <a:solidFill>
                <a:schemeClr val="tx1"/>
              </a:solidFill>
            </a:endParaRPr>
          </a:p>
        </p:txBody>
      </p:sp>
      <p:sp>
        <p:nvSpPr>
          <p:cNvPr id="3" name="Espace réservé du contenu 2"/>
          <p:cNvSpPr>
            <a:spLocks noGrp="1"/>
          </p:cNvSpPr>
          <p:nvPr>
            <p:ph idx="1"/>
          </p:nvPr>
        </p:nvSpPr>
        <p:spPr/>
        <p:txBody>
          <a:bodyPr/>
          <a:lstStyle/>
          <a:p>
            <a:endParaRPr lang="fr-FR"/>
          </a:p>
        </p:txBody>
      </p:sp>
      <p:pic>
        <p:nvPicPr>
          <p:cNvPr id="3074" name="Picture 2"/>
          <p:cNvPicPr>
            <a:picLocks noChangeAspect="1" noChangeArrowheads="1"/>
          </p:cNvPicPr>
          <p:nvPr/>
        </p:nvPicPr>
        <p:blipFill>
          <a:blip r:embed="rId2"/>
          <a:srcRect/>
          <a:stretch>
            <a:fillRect/>
          </a:stretch>
        </p:blipFill>
        <p:spPr bwMode="auto">
          <a:xfrm>
            <a:off x="357158" y="1428736"/>
            <a:ext cx="8429684" cy="500066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54864" eaLnBrk="1" fontAlgn="auto" hangingPunct="1">
              <a:spcAft>
                <a:spcPts val="0"/>
              </a:spcAft>
              <a:defRPr/>
            </a:pPr>
            <a:r>
              <a:rPr lang="fr-FR" dirty="0" err="1" smtClean="0">
                <a:solidFill>
                  <a:schemeClr val="tx2">
                    <a:tint val="100000"/>
                    <a:shade val="90000"/>
                    <a:satMod val="250000"/>
                    <a:alpha val="100000"/>
                  </a:schemeClr>
                </a:solidFill>
              </a:rPr>
              <a:t>Carractéristiques</a:t>
            </a:r>
            <a:r>
              <a:rPr lang="fr-FR" dirty="0" smtClean="0">
                <a:solidFill>
                  <a:schemeClr val="tx2">
                    <a:tint val="100000"/>
                    <a:shade val="90000"/>
                    <a:satMod val="250000"/>
                    <a:alpha val="100000"/>
                  </a:schemeClr>
                </a:solidFill>
              </a:rPr>
              <a:t> de la toundra</a:t>
            </a:r>
            <a:endParaRPr lang="fr-FR" dirty="0">
              <a:solidFill>
                <a:schemeClr val="tx2">
                  <a:tint val="100000"/>
                  <a:shade val="90000"/>
                  <a:satMod val="250000"/>
                  <a:alpha val="100000"/>
                </a:schemeClr>
              </a:solidFill>
            </a:endParaRPr>
          </a:p>
        </p:txBody>
      </p:sp>
      <p:graphicFrame>
        <p:nvGraphicFramePr>
          <p:cNvPr id="4" name="Espace réservé du contenu 3"/>
          <p:cNvGraphicFramePr>
            <a:graphicFrameLocks noGrp="1"/>
          </p:cNvGraphicFramePr>
          <p:nvPr>
            <p:ph idx="1"/>
          </p:nvPr>
        </p:nvGraphicFramePr>
        <p:xfrm>
          <a:off x="214282" y="285728"/>
          <a:ext cx="8501122" cy="6286542"/>
        </p:xfrm>
        <a:graphic>
          <a:graphicData uri="http://schemas.openxmlformats.org/drawingml/2006/table">
            <a:tbl>
              <a:tblPr>
                <a:tableStyleId>{5C22544A-7EE6-4342-B048-85BDC9FD1C3A}</a:tableStyleId>
              </a:tblPr>
              <a:tblGrid>
                <a:gridCol w="2268566"/>
                <a:gridCol w="3652039"/>
                <a:gridCol w="2580517"/>
              </a:tblGrid>
              <a:tr h="314620">
                <a:tc>
                  <a:txBody>
                    <a:bodyPr/>
                    <a:lstStyle/>
                    <a:p>
                      <a:pPr hangingPunct="0">
                        <a:lnSpc>
                          <a:spcPct val="115000"/>
                        </a:lnSpc>
                        <a:spcAft>
                          <a:spcPts val="1200"/>
                        </a:spcAft>
                      </a:pPr>
                      <a:r>
                        <a:rPr lang="fr-FR" sz="1100" kern="1400" dirty="0">
                          <a:effectLst/>
                        </a:rPr>
                        <a:t>observation</a:t>
                      </a:r>
                      <a:endParaRPr lang="fr-FR" sz="800" kern="1400" dirty="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La toundra</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Nom</a:t>
                      </a:r>
                      <a:endParaRPr lang="fr-FR" sz="800" kern="1400">
                        <a:effectLst/>
                        <a:latin typeface="Times New Roman"/>
                        <a:ea typeface="Times New Roman"/>
                      </a:endParaRPr>
                    </a:p>
                  </a:txBody>
                  <a:tcPr marL="80357" marR="80357" marT="0" marB="0"/>
                </a:tc>
              </a:tr>
              <a:tr h="638509">
                <a:tc>
                  <a:txBody>
                    <a:bodyPr/>
                    <a:lstStyle/>
                    <a:p>
                      <a:pPr hangingPunct="0">
                        <a:lnSpc>
                          <a:spcPct val="115000"/>
                        </a:lnSpc>
                        <a:spcAft>
                          <a:spcPts val="1200"/>
                        </a:spcAft>
                      </a:pPr>
                      <a:r>
                        <a:rPr lang="fr-FR" sz="1100" kern="1400" dirty="0">
                          <a:effectLst/>
                        </a:rPr>
                        <a:t>inexistant au pôle sud</a:t>
                      </a:r>
                      <a:endParaRPr lang="fr-FR" sz="800" kern="1400" dirty="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Autour du pôle nord</a:t>
                      </a:r>
                      <a:endParaRPr lang="fr-FR" sz="800" kern="1400">
                        <a:effectLst/>
                      </a:endParaRPr>
                    </a:p>
                    <a:p>
                      <a:pPr hangingPunct="0">
                        <a:lnSpc>
                          <a:spcPct val="115000"/>
                        </a:lnSpc>
                        <a:spcAft>
                          <a:spcPts val="1200"/>
                        </a:spcAft>
                      </a:pPr>
                      <a:r>
                        <a:rPr lang="fr-FR" sz="1100" kern="1400">
                          <a:effectLst/>
                        </a:rPr>
                        <a:t> </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Situation géographique</a:t>
                      </a:r>
                      <a:endParaRPr lang="fr-FR" sz="800" kern="1400">
                        <a:effectLst/>
                        <a:latin typeface="Times New Roman"/>
                        <a:ea typeface="Times New Roman"/>
                      </a:endParaRPr>
                    </a:p>
                  </a:txBody>
                  <a:tcPr marL="80357" marR="80357" marT="0" marB="0"/>
                </a:tc>
              </a:tr>
              <a:tr h="638509">
                <a:tc>
                  <a:txBody>
                    <a:bodyPr/>
                    <a:lstStyle/>
                    <a:p>
                      <a:pPr hangingPunct="1">
                        <a:lnSpc>
                          <a:spcPct val="115000"/>
                        </a:lnSpc>
                        <a:spcAft>
                          <a:spcPts val="0"/>
                        </a:spcAft>
                      </a:pPr>
                      <a:r>
                        <a:rPr lang="fr-FR" sz="1100" kern="1400">
                          <a:effectLst/>
                        </a:rPr>
                        <a:t> </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Climat sec peu de pluviosité</a:t>
                      </a:r>
                      <a:endParaRPr lang="fr-FR" sz="800" kern="1400">
                        <a:effectLst/>
                      </a:endParaRPr>
                    </a:p>
                    <a:p>
                      <a:pPr hangingPunct="0">
                        <a:lnSpc>
                          <a:spcPct val="115000"/>
                        </a:lnSpc>
                        <a:spcAft>
                          <a:spcPts val="1200"/>
                        </a:spcAft>
                      </a:pPr>
                      <a:r>
                        <a:rPr lang="fr-FR" sz="1100" kern="1400">
                          <a:effectLst/>
                        </a:rPr>
                        <a:t> </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climat</a:t>
                      </a:r>
                      <a:endParaRPr lang="fr-FR" sz="800" kern="1400">
                        <a:effectLst/>
                        <a:latin typeface="Times New Roman"/>
                        <a:ea typeface="Times New Roman"/>
                      </a:endParaRPr>
                    </a:p>
                  </a:txBody>
                  <a:tcPr marL="80357" marR="80357" marT="0" marB="0"/>
                </a:tc>
              </a:tr>
              <a:tr h="314620">
                <a:tc>
                  <a:txBody>
                    <a:bodyPr/>
                    <a:lstStyle/>
                    <a:p>
                      <a:pPr hangingPunct="1">
                        <a:lnSpc>
                          <a:spcPct val="115000"/>
                        </a:lnSpc>
                        <a:spcAft>
                          <a:spcPts val="0"/>
                        </a:spcAft>
                      </a:pPr>
                      <a:r>
                        <a:rPr lang="fr-FR" sz="1100" kern="1400">
                          <a:effectLst/>
                        </a:rPr>
                        <a:t> </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250-600 mm/an</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pluviométrie</a:t>
                      </a:r>
                      <a:endParaRPr lang="fr-FR" sz="800" kern="1400">
                        <a:effectLst/>
                        <a:latin typeface="Times New Roman"/>
                        <a:ea typeface="Times New Roman"/>
                      </a:endParaRPr>
                    </a:p>
                  </a:txBody>
                  <a:tcPr marL="80357" marR="80357" marT="0" marB="0"/>
                </a:tc>
              </a:tr>
              <a:tr h="824216">
                <a:tc>
                  <a:txBody>
                    <a:bodyPr/>
                    <a:lstStyle/>
                    <a:p>
                      <a:pPr hangingPunct="1">
                        <a:lnSpc>
                          <a:spcPct val="115000"/>
                        </a:lnSpc>
                        <a:spcAft>
                          <a:spcPts val="0"/>
                        </a:spcAft>
                      </a:pPr>
                      <a:r>
                        <a:rPr lang="fr-FR" sz="1100" kern="1400">
                          <a:effectLst/>
                        </a:rPr>
                        <a:t> </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m = - 26°c</a:t>
                      </a:r>
                      <a:endParaRPr lang="fr-FR" sz="800" kern="1400">
                        <a:effectLst/>
                      </a:endParaRPr>
                    </a:p>
                    <a:p>
                      <a:pPr hangingPunct="0">
                        <a:lnSpc>
                          <a:spcPct val="115000"/>
                        </a:lnSpc>
                        <a:spcAft>
                          <a:spcPts val="1200"/>
                        </a:spcAft>
                      </a:pPr>
                      <a:r>
                        <a:rPr lang="fr-FR" sz="1100" kern="1400">
                          <a:effectLst/>
                        </a:rPr>
                        <a:t>M = + 11°c</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T°C</a:t>
                      </a:r>
                      <a:endParaRPr lang="fr-FR" sz="800" kern="1400">
                        <a:effectLst/>
                        <a:latin typeface="Times New Roman"/>
                        <a:ea typeface="Times New Roman"/>
                      </a:endParaRPr>
                    </a:p>
                  </a:txBody>
                  <a:tcPr marL="80357" marR="80357" marT="0" marB="0"/>
                </a:tc>
              </a:tr>
              <a:tr h="314620">
                <a:tc>
                  <a:txBody>
                    <a:bodyPr/>
                    <a:lstStyle/>
                    <a:p>
                      <a:pPr hangingPunct="1">
                        <a:lnSpc>
                          <a:spcPct val="115000"/>
                        </a:lnSpc>
                        <a:spcAft>
                          <a:spcPts val="0"/>
                        </a:spcAft>
                      </a:pPr>
                      <a:r>
                        <a:rPr lang="fr-FR" sz="1100" kern="1400">
                          <a:effectLst/>
                        </a:rPr>
                        <a:t> </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 Sec et froid</a:t>
                      </a:r>
                      <a:r>
                        <a:rPr lang="ar-DZ" sz="1100" kern="1400">
                          <a:effectLst/>
                        </a:rPr>
                        <a:t>(</a:t>
                      </a:r>
                      <a:r>
                        <a:rPr lang="fr-FR" sz="1100" kern="1400">
                          <a:effectLst/>
                        </a:rPr>
                        <a:t>Le blizzard</a:t>
                      </a:r>
                      <a:r>
                        <a:rPr lang="ar-DZ" sz="1100" kern="1400">
                          <a:effectLst/>
                        </a:rPr>
                        <a:t>)</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vent</a:t>
                      </a:r>
                      <a:endParaRPr lang="fr-FR" sz="800" kern="1400">
                        <a:effectLst/>
                        <a:latin typeface="Times New Roman"/>
                        <a:ea typeface="Times New Roman"/>
                      </a:endParaRPr>
                    </a:p>
                  </a:txBody>
                  <a:tcPr marL="80357" marR="80357" marT="0" marB="0"/>
                </a:tc>
              </a:tr>
              <a:tr h="604072">
                <a:tc>
                  <a:txBody>
                    <a:bodyPr/>
                    <a:lstStyle/>
                    <a:p>
                      <a:pPr hangingPunct="0">
                        <a:lnSpc>
                          <a:spcPct val="115000"/>
                        </a:lnSpc>
                        <a:spcAft>
                          <a:spcPts val="1200"/>
                        </a:spcAft>
                      </a:pPr>
                      <a:r>
                        <a:rPr lang="fr-FR" sz="1100" kern="1400">
                          <a:effectLst/>
                        </a:rPr>
                        <a:t>Marrais </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Sol congelé, peu de lessivage </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sol</a:t>
                      </a:r>
                      <a:endParaRPr lang="fr-FR" sz="800" kern="1400">
                        <a:effectLst/>
                        <a:latin typeface="Times New Roman"/>
                        <a:ea typeface="Times New Roman"/>
                      </a:endParaRPr>
                    </a:p>
                  </a:txBody>
                  <a:tcPr marL="80357" marR="80357" marT="0" marB="0"/>
                </a:tc>
              </a:tr>
              <a:tr h="314620">
                <a:tc>
                  <a:txBody>
                    <a:bodyPr/>
                    <a:lstStyle/>
                    <a:p>
                      <a:pPr hangingPunct="1">
                        <a:lnSpc>
                          <a:spcPct val="115000"/>
                        </a:lnSpc>
                        <a:spcAft>
                          <a:spcPts val="0"/>
                        </a:spcAft>
                      </a:pPr>
                      <a:r>
                        <a:rPr lang="fr-FR" sz="1100" kern="1400">
                          <a:effectLst/>
                        </a:rPr>
                        <a:t> </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Quelques lichen</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végétation</a:t>
                      </a:r>
                      <a:endParaRPr lang="fr-FR" sz="800" kern="1400">
                        <a:effectLst/>
                        <a:latin typeface="Times New Roman"/>
                        <a:ea typeface="Times New Roman"/>
                      </a:endParaRPr>
                    </a:p>
                  </a:txBody>
                  <a:tcPr marL="80357" marR="80357" marT="0" marB="0"/>
                </a:tc>
              </a:tr>
              <a:tr h="894468">
                <a:tc>
                  <a:txBody>
                    <a:bodyPr/>
                    <a:lstStyle/>
                    <a:p>
                      <a:pPr hangingPunct="1">
                        <a:lnSpc>
                          <a:spcPct val="115000"/>
                        </a:lnSpc>
                        <a:spcAft>
                          <a:spcPts val="0"/>
                        </a:spcAft>
                      </a:pPr>
                      <a:r>
                        <a:rPr lang="fr-FR" sz="1100" kern="1400" dirty="0">
                          <a:solidFill>
                            <a:schemeClr val="tx1"/>
                          </a:solidFill>
                          <a:effectLst/>
                        </a:rPr>
                        <a:t> </a:t>
                      </a:r>
                      <a:endParaRPr lang="fr-FR" sz="800" kern="1400" dirty="0">
                        <a:solidFill>
                          <a:schemeClr val="tx1"/>
                        </a:solidFill>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Alopex lagopus   </a:t>
                      </a:r>
                      <a:r>
                        <a:rPr lang="ar-DZ" sz="1100" kern="1400">
                          <a:effectLst/>
                        </a:rPr>
                        <a:t>)</a:t>
                      </a:r>
                      <a:r>
                        <a:rPr lang="fr-FR" sz="1100" kern="1400">
                          <a:effectLst/>
                        </a:rPr>
                        <a:t>Renard </a:t>
                      </a:r>
                      <a:endParaRPr lang="fr-FR" sz="800" kern="1400">
                        <a:effectLst/>
                      </a:endParaRPr>
                    </a:p>
                    <a:p>
                      <a:pPr hangingPunct="0">
                        <a:lnSpc>
                          <a:spcPct val="115000"/>
                        </a:lnSpc>
                        <a:spcAft>
                          <a:spcPts val="1200"/>
                        </a:spcAft>
                      </a:pPr>
                      <a:r>
                        <a:rPr lang="fr-FR" sz="1100" kern="1400">
                          <a:effectLst/>
                        </a:rPr>
                        <a:t>ours blanc(Ursus maritimus) (Ovibos moschatus)bovin</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Faune </a:t>
                      </a:r>
                      <a:endParaRPr lang="fr-FR" sz="800" kern="1400">
                        <a:effectLst/>
                        <a:latin typeface="Times New Roman"/>
                        <a:ea typeface="Times New Roman"/>
                      </a:endParaRPr>
                    </a:p>
                  </a:txBody>
                  <a:tcPr marL="80357" marR="80357" marT="0" marB="0"/>
                </a:tc>
              </a:tr>
              <a:tr h="824216">
                <a:tc>
                  <a:txBody>
                    <a:bodyPr/>
                    <a:lstStyle/>
                    <a:p>
                      <a:pPr hangingPunct="1">
                        <a:lnSpc>
                          <a:spcPct val="115000"/>
                        </a:lnSpc>
                        <a:spcAft>
                          <a:spcPts val="0"/>
                        </a:spcAft>
                      </a:pPr>
                      <a:r>
                        <a:rPr lang="fr-FR" sz="1100" kern="1400" dirty="0">
                          <a:solidFill>
                            <a:schemeClr val="tx1"/>
                          </a:solidFill>
                          <a:effectLst/>
                        </a:rPr>
                        <a:t> </a:t>
                      </a:r>
                      <a:endParaRPr lang="fr-FR" sz="800" kern="1400" dirty="0">
                        <a:solidFill>
                          <a:schemeClr val="tx1"/>
                        </a:solidFill>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Cycle biologique très court</a:t>
                      </a:r>
                      <a:endParaRPr lang="fr-FR" sz="800" kern="1400">
                        <a:effectLst/>
                      </a:endParaRPr>
                    </a:p>
                    <a:p>
                      <a:pPr hangingPunct="0">
                        <a:lnSpc>
                          <a:spcPct val="115000"/>
                        </a:lnSpc>
                        <a:spcAft>
                          <a:spcPts val="1200"/>
                        </a:spcAft>
                      </a:pPr>
                      <a:r>
                        <a:rPr lang="fr-FR" sz="1100" kern="1400">
                          <a:effectLst/>
                        </a:rPr>
                        <a:t>Reproduction hivernale</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adaptations</a:t>
                      </a:r>
                      <a:endParaRPr lang="fr-FR" sz="800" kern="1400">
                        <a:effectLst/>
                        <a:latin typeface="Times New Roman"/>
                        <a:ea typeface="Times New Roman"/>
                      </a:endParaRPr>
                    </a:p>
                  </a:txBody>
                  <a:tcPr marL="80357" marR="80357" marT="0" marB="0"/>
                </a:tc>
              </a:tr>
              <a:tr h="604072">
                <a:tc>
                  <a:txBody>
                    <a:bodyPr/>
                    <a:lstStyle/>
                    <a:p>
                      <a:pPr hangingPunct="1">
                        <a:lnSpc>
                          <a:spcPct val="115000"/>
                        </a:lnSpc>
                        <a:spcAft>
                          <a:spcPts val="0"/>
                        </a:spcAft>
                      </a:pPr>
                      <a:r>
                        <a:rPr lang="fr-FR" sz="1100" kern="1400" dirty="0">
                          <a:solidFill>
                            <a:schemeClr val="tx1"/>
                          </a:solidFill>
                          <a:effectLst/>
                        </a:rPr>
                        <a:t> </a:t>
                      </a:r>
                      <a:endParaRPr lang="fr-FR" sz="800" kern="1400" dirty="0">
                        <a:solidFill>
                          <a:schemeClr val="tx1"/>
                        </a:solidFill>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a:effectLst/>
                        </a:rPr>
                        <a:t>1 à 5 Tonne à l’hectare dans l’Année</a:t>
                      </a:r>
                      <a:endParaRPr lang="fr-FR" sz="800" kern="1400">
                        <a:effectLst/>
                        <a:latin typeface="Times New Roman"/>
                        <a:ea typeface="Times New Roman"/>
                      </a:endParaRPr>
                    </a:p>
                  </a:txBody>
                  <a:tcPr marL="80357" marR="80357" marT="0" marB="0"/>
                </a:tc>
                <a:tc>
                  <a:txBody>
                    <a:bodyPr/>
                    <a:lstStyle/>
                    <a:p>
                      <a:pPr hangingPunct="0">
                        <a:lnSpc>
                          <a:spcPct val="115000"/>
                        </a:lnSpc>
                        <a:spcAft>
                          <a:spcPts val="1200"/>
                        </a:spcAft>
                      </a:pPr>
                      <a:r>
                        <a:rPr lang="fr-FR" sz="1100" kern="1400" dirty="0">
                          <a:effectLst/>
                        </a:rPr>
                        <a:t>Biomasse </a:t>
                      </a:r>
                      <a:endParaRPr lang="fr-FR" sz="800" kern="1400" dirty="0">
                        <a:effectLst/>
                        <a:latin typeface="Times New Roman"/>
                        <a:ea typeface="Times New Roman"/>
                      </a:endParaRPr>
                    </a:p>
                  </a:txBody>
                  <a:tcPr marL="80357" marR="80357" marT="0" marB="0"/>
                </a:tc>
              </a:tr>
            </a:tbl>
          </a:graphicData>
        </a:graphic>
      </p:graphicFrame>
    </p:spTree>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28"/>
            <a:ext cx="8229600" cy="1143000"/>
          </a:xfrm>
        </p:spPr>
        <p:txBody>
          <a:bodyPr>
            <a:normAutofit fontScale="90000"/>
          </a:bodyPr>
          <a:lstStyle/>
          <a:p>
            <a:pPr algn="ctr"/>
            <a:r>
              <a:rPr lang="fr-FR" dirty="0" smtClean="0">
                <a:solidFill>
                  <a:schemeClr val="tx1"/>
                </a:solidFill>
                <a:latin typeface="Comic Sans MS" pitchFamily="66" charset="0"/>
              </a:rPr>
              <a:t>Citation du jour 13/02/2020</a:t>
            </a:r>
            <a:endParaRPr lang="fr-FR" dirty="0">
              <a:solidFill>
                <a:schemeClr val="tx1"/>
              </a:solidFill>
              <a:latin typeface="Comic Sans MS" pitchFamily="66"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857224" y="1464835"/>
            <a:ext cx="7643866" cy="49645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93C2BE6-07EA-4F63-8F69-574B06F579F1}" type="slidenum">
              <a:rPr lang="fr-FR" altLang="fr-FR" sz="1400" smtClean="0">
                <a:solidFill>
                  <a:schemeClr val="tx1"/>
                </a:solidFill>
              </a:rPr>
              <a:pPr/>
              <a:t>20</a:t>
            </a:fld>
            <a:endParaRPr lang="fr-FR" altLang="fr-FR" sz="1400" smtClean="0">
              <a:solidFill>
                <a:schemeClr val="tx1"/>
              </a:solidFill>
            </a:endParaRPr>
          </a:p>
        </p:txBody>
      </p:sp>
      <p:sp>
        <p:nvSpPr>
          <p:cNvPr id="68611" name="Text Box 3"/>
          <p:cNvSpPr txBox="1">
            <a:spLocks noChangeArrowheads="1"/>
          </p:cNvSpPr>
          <p:nvPr/>
        </p:nvSpPr>
        <p:spPr bwMode="auto">
          <a:xfrm>
            <a:off x="203200" y="174625"/>
            <a:ext cx="8940800" cy="641350"/>
          </a:xfrm>
          <a:prstGeom prst="rect">
            <a:avLst/>
          </a:prstGeom>
          <a:noFill/>
          <a:ln w="9525">
            <a:noFill/>
            <a:miter lim="800000"/>
            <a:headEnd/>
            <a:tailEnd/>
          </a:ln>
        </p:spPr>
        <p:txBody>
          <a:bodyPr>
            <a:spAutoFit/>
          </a:bodyPr>
          <a:lstStyle/>
          <a:p>
            <a:r>
              <a:rPr lang="fr-FR" altLang="fr-FR" sz="3600" b="1">
                <a:cs typeface="Times New Roman" pitchFamily="18" charset="0"/>
              </a:rPr>
              <a:t>Taïga, forêt boréale</a:t>
            </a:r>
            <a:endParaRPr lang="fr-FR" altLang="fr-FR" sz="3600"/>
          </a:p>
        </p:txBody>
      </p:sp>
      <p:pic>
        <p:nvPicPr>
          <p:cNvPr id="205828" name="Picture 5" descr="taïga"/>
          <p:cNvPicPr>
            <a:picLocks noChangeAspect="1" noChangeArrowheads="1"/>
          </p:cNvPicPr>
          <p:nvPr/>
        </p:nvPicPr>
        <p:blipFill>
          <a:blip r:embed="rId2"/>
          <a:srcRect/>
          <a:stretch>
            <a:fillRect/>
          </a:stretch>
        </p:blipFill>
        <p:spPr bwMode="auto">
          <a:xfrm>
            <a:off x="912813" y="1135063"/>
            <a:ext cx="4440237" cy="3330575"/>
          </a:xfrm>
          <a:prstGeom prst="rect">
            <a:avLst/>
          </a:prstGeom>
          <a:noFill/>
          <a:ln w="9525">
            <a:noFill/>
            <a:miter lim="800000"/>
            <a:headEnd/>
            <a:tailEnd/>
          </a:ln>
        </p:spPr>
      </p:pic>
      <p:pic>
        <p:nvPicPr>
          <p:cNvPr id="205829" name="Picture 7" descr="taïga hiver"/>
          <p:cNvPicPr>
            <a:picLocks noChangeAspect="1" noChangeArrowheads="1"/>
          </p:cNvPicPr>
          <p:nvPr/>
        </p:nvPicPr>
        <p:blipFill>
          <a:blip r:embed="rId3"/>
          <a:srcRect/>
          <a:stretch>
            <a:fillRect/>
          </a:stretch>
        </p:blipFill>
        <p:spPr bwMode="auto">
          <a:xfrm>
            <a:off x="5613400" y="3946525"/>
            <a:ext cx="3168650" cy="230505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28"/>
            <a:ext cx="8229600" cy="1143000"/>
          </a:xfrm>
        </p:spPr>
        <p:txBody>
          <a:bodyPr>
            <a:normAutofit fontScale="90000"/>
          </a:bodyPr>
          <a:lstStyle/>
          <a:p>
            <a:pPr algn="ctr"/>
            <a:r>
              <a:rPr lang="fr-FR" dirty="0" smtClean="0">
                <a:solidFill>
                  <a:schemeClr val="tx1"/>
                </a:solidFill>
                <a:latin typeface="Comic Sans MS" pitchFamily="66" charset="0"/>
              </a:rPr>
              <a:t>Citation du jour 27/02/2020</a:t>
            </a:r>
            <a:endParaRPr lang="fr-FR" dirty="0">
              <a:solidFill>
                <a:schemeClr val="tx1"/>
              </a:solidFill>
              <a:latin typeface="Comic Sans MS" pitchFamily="66" charset="0"/>
            </a:endParaRPr>
          </a:p>
        </p:txBody>
      </p:sp>
      <p:sp>
        <p:nvSpPr>
          <p:cNvPr id="4" name="Espace réservé du contenu 3"/>
          <p:cNvSpPr>
            <a:spLocks noGrp="1"/>
          </p:cNvSpPr>
          <p:nvPr>
            <p:ph idx="1"/>
          </p:nvPr>
        </p:nvSpPr>
        <p:spPr/>
        <p:txBody>
          <a:bodyPr>
            <a:normAutofit/>
          </a:bodyPr>
          <a:lstStyle/>
          <a:p>
            <a:pPr algn="ctr">
              <a:buNone/>
            </a:pPr>
            <a:r>
              <a:rPr lang="fr-FR" sz="6600" dirty="0" smtClean="0"/>
              <a:t>La seule façon de faire du bon </a:t>
            </a:r>
            <a:r>
              <a:rPr lang="fr-FR" sz="6600" b="1" dirty="0" smtClean="0"/>
              <a:t>travail</a:t>
            </a:r>
            <a:r>
              <a:rPr lang="fr-FR" sz="6600" dirty="0" smtClean="0"/>
              <a:t> est d'aimer ce que vous faites. ..</a:t>
            </a:r>
            <a:endParaRPr lang="fr-FR" sz="6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4864" eaLnBrk="1" fontAlgn="auto" hangingPunct="1">
              <a:spcAft>
                <a:spcPts val="0"/>
              </a:spcAft>
              <a:defRPr/>
            </a:pPr>
            <a:r>
              <a:rPr lang="fr-FR" dirty="0" smtClean="0">
                <a:solidFill>
                  <a:schemeClr val="tx2">
                    <a:tint val="100000"/>
                    <a:shade val="90000"/>
                    <a:satMod val="250000"/>
                    <a:alpha val="100000"/>
                  </a:schemeClr>
                </a:solidFill>
              </a:rPr>
              <a:t>Caractéristiques de La </a:t>
            </a:r>
            <a:r>
              <a:rPr lang="fr-FR" dirty="0" err="1" smtClean="0">
                <a:solidFill>
                  <a:schemeClr val="tx2">
                    <a:tint val="100000"/>
                    <a:shade val="90000"/>
                    <a:satMod val="250000"/>
                    <a:alpha val="100000"/>
                  </a:schemeClr>
                </a:solidFill>
              </a:rPr>
              <a:t>taiga</a:t>
            </a:r>
            <a:endParaRPr lang="fr-FR" dirty="0">
              <a:solidFill>
                <a:schemeClr val="tx2">
                  <a:tint val="100000"/>
                  <a:shade val="90000"/>
                  <a:satMod val="250000"/>
                  <a:alpha val="100000"/>
                </a:schemeClr>
              </a:solidFill>
            </a:endParaRPr>
          </a:p>
        </p:txBody>
      </p:sp>
      <p:graphicFrame>
        <p:nvGraphicFramePr>
          <p:cNvPr id="4" name="Espace réservé du contenu 3"/>
          <p:cNvGraphicFramePr>
            <a:graphicFrameLocks noGrp="1"/>
          </p:cNvGraphicFramePr>
          <p:nvPr>
            <p:ph idx="1"/>
          </p:nvPr>
        </p:nvGraphicFramePr>
        <p:xfrm>
          <a:off x="285720" y="357167"/>
          <a:ext cx="8643998" cy="5942035"/>
        </p:xfrm>
        <a:graphic>
          <a:graphicData uri="http://schemas.openxmlformats.org/drawingml/2006/table">
            <a:tbl>
              <a:tblPr>
                <a:tableStyleId>{5C22544A-7EE6-4342-B048-85BDC9FD1C3A}</a:tableStyleId>
              </a:tblPr>
              <a:tblGrid>
                <a:gridCol w="2532970"/>
                <a:gridCol w="3229069"/>
                <a:gridCol w="2881959"/>
              </a:tblGrid>
              <a:tr h="338950">
                <a:tc>
                  <a:txBody>
                    <a:bodyPr/>
                    <a:lstStyle/>
                    <a:p>
                      <a:pPr algn="ctr" hangingPunct="0">
                        <a:lnSpc>
                          <a:spcPct val="115000"/>
                        </a:lnSpc>
                        <a:spcAft>
                          <a:spcPts val="1200"/>
                        </a:spcAft>
                      </a:pPr>
                      <a:r>
                        <a:rPr lang="fr-FR" sz="1400" kern="1400" dirty="0">
                          <a:effectLst/>
                        </a:rPr>
                        <a:t>Nom</a:t>
                      </a:r>
                      <a:endParaRPr lang="fr-FR" sz="900" kern="1400" dirty="0">
                        <a:effectLst/>
                        <a:latin typeface="Times New Roman"/>
                        <a:ea typeface="Times New Roman"/>
                      </a:endParaRPr>
                    </a:p>
                  </a:txBody>
                  <a:tcPr marL="88156" marR="88156" marT="0" marB="0"/>
                </a:tc>
                <a:tc>
                  <a:txBody>
                    <a:bodyPr/>
                    <a:lstStyle/>
                    <a:p>
                      <a:pPr algn="ctr" hangingPunct="0">
                        <a:lnSpc>
                          <a:spcPct val="115000"/>
                        </a:lnSpc>
                        <a:spcAft>
                          <a:spcPts val="1200"/>
                        </a:spcAft>
                      </a:pPr>
                      <a:r>
                        <a:rPr lang="fr-FR" sz="900" kern="1400">
                          <a:effectLst/>
                        </a:rPr>
                        <a:t>La</a:t>
                      </a:r>
                      <a:r>
                        <a:rPr lang="fr-FR" sz="1400" kern="1400">
                          <a:effectLst/>
                        </a:rPr>
                        <a:t> </a:t>
                      </a:r>
                      <a:r>
                        <a:rPr lang="fr-FR" sz="900" kern="1400">
                          <a:effectLst/>
                        </a:rPr>
                        <a:t>taiga</a:t>
                      </a:r>
                      <a:endParaRPr lang="fr-FR" sz="900" kern="1400">
                        <a:effectLst/>
                        <a:latin typeface="Times New Roman"/>
                        <a:ea typeface="Times New Roman"/>
                      </a:endParaRPr>
                    </a:p>
                  </a:txBody>
                  <a:tcPr marL="88156" marR="88156" marT="0" marB="0"/>
                </a:tc>
                <a:tc>
                  <a:txBody>
                    <a:bodyPr/>
                    <a:lstStyle/>
                    <a:p>
                      <a:pPr algn="ctr" hangingPunct="0">
                        <a:lnSpc>
                          <a:spcPct val="115000"/>
                        </a:lnSpc>
                        <a:spcAft>
                          <a:spcPts val="1200"/>
                        </a:spcAft>
                      </a:pPr>
                      <a:r>
                        <a:rPr lang="fr-FR" sz="1200" kern="1400">
                          <a:effectLst/>
                        </a:rPr>
                        <a:t>observation</a:t>
                      </a:r>
                      <a:endParaRPr lang="fr-FR" sz="900" kern="1400">
                        <a:effectLst/>
                        <a:latin typeface="Times New Roman"/>
                        <a:ea typeface="Times New Roman"/>
                      </a:endParaRPr>
                    </a:p>
                  </a:txBody>
                  <a:tcPr marL="88156" marR="88156" marT="0" marB="0"/>
                </a:tc>
              </a:tr>
              <a:tr h="617498">
                <a:tc>
                  <a:txBody>
                    <a:bodyPr/>
                    <a:lstStyle/>
                    <a:p>
                      <a:pPr algn="just" hangingPunct="0">
                        <a:lnSpc>
                          <a:spcPct val="115000"/>
                        </a:lnSpc>
                        <a:spcAft>
                          <a:spcPts val="1200"/>
                        </a:spcAft>
                      </a:pPr>
                      <a:r>
                        <a:rPr lang="fr-FR" sz="1400" kern="1400">
                          <a:effectLst/>
                        </a:rPr>
                        <a:t>Situation géographique</a:t>
                      </a:r>
                      <a:endParaRPr lang="fr-FR" sz="900" kern="1400">
                        <a:effectLst/>
                        <a:latin typeface="Times New Roman"/>
                        <a:ea typeface="Times New Roman"/>
                      </a:endParaRPr>
                    </a:p>
                  </a:txBody>
                  <a:tcPr marL="88156" marR="88156" marT="0" marB="0"/>
                </a:tc>
                <a:tc>
                  <a:txBody>
                    <a:bodyPr/>
                    <a:lstStyle/>
                    <a:p>
                      <a:pPr hangingPunct="0">
                        <a:lnSpc>
                          <a:spcPct val="115000"/>
                        </a:lnSpc>
                        <a:spcAft>
                          <a:spcPts val="0"/>
                        </a:spcAft>
                      </a:pPr>
                      <a:r>
                        <a:rPr lang="fr-FR" sz="900" kern="1400">
                          <a:effectLst/>
                        </a:rPr>
                        <a:t>Au-dessous de la toundra</a:t>
                      </a:r>
                      <a:endParaRPr lang="fr-FR" sz="900" kern="1400">
                        <a:effectLst/>
                        <a:latin typeface="Times New Roman"/>
                        <a:ea typeface="Times New Roman"/>
                      </a:endParaRPr>
                    </a:p>
                  </a:txBody>
                  <a:tcPr marL="88156" marR="88156" marT="0" marB="0"/>
                </a:tc>
                <a:tc>
                  <a:txBody>
                    <a:bodyPr/>
                    <a:lstStyle/>
                    <a:p>
                      <a:pPr algn="just" hangingPunct="0">
                        <a:lnSpc>
                          <a:spcPct val="115000"/>
                        </a:lnSpc>
                        <a:spcAft>
                          <a:spcPts val="1200"/>
                        </a:spcAft>
                      </a:pPr>
                      <a:r>
                        <a:rPr lang="fr-FR" sz="1400" kern="1400">
                          <a:effectLst/>
                        </a:rPr>
                        <a:t>Elle n’existe pas au pôle sud</a:t>
                      </a:r>
                      <a:endParaRPr lang="fr-FR" sz="900" kern="1400">
                        <a:effectLst/>
                        <a:latin typeface="Times New Roman"/>
                        <a:ea typeface="Times New Roman"/>
                      </a:endParaRPr>
                    </a:p>
                  </a:txBody>
                  <a:tcPr marL="88156" marR="88156" marT="0" marB="0"/>
                </a:tc>
              </a:tr>
              <a:tr h="320462">
                <a:tc>
                  <a:txBody>
                    <a:bodyPr/>
                    <a:lstStyle/>
                    <a:p>
                      <a:pPr algn="just" hangingPunct="0">
                        <a:lnSpc>
                          <a:spcPct val="115000"/>
                        </a:lnSpc>
                        <a:spcAft>
                          <a:spcPts val="1200"/>
                        </a:spcAft>
                      </a:pPr>
                      <a:r>
                        <a:rPr lang="fr-FR" sz="1400" kern="1400">
                          <a:effectLst/>
                        </a:rPr>
                        <a:t>climat</a:t>
                      </a:r>
                      <a:endParaRPr lang="fr-FR" sz="900" kern="1400">
                        <a:effectLst/>
                        <a:latin typeface="Times New Roman"/>
                        <a:ea typeface="Times New Roman"/>
                      </a:endParaRPr>
                    </a:p>
                  </a:txBody>
                  <a:tcPr marL="88156" marR="88156" marT="0" marB="0"/>
                </a:tc>
                <a:tc>
                  <a:txBody>
                    <a:bodyPr/>
                    <a:lstStyle/>
                    <a:p>
                      <a:pPr algn="just" hangingPunct="0">
                        <a:lnSpc>
                          <a:spcPct val="115000"/>
                        </a:lnSpc>
                        <a:spcAft>
                          <a:spcPts val="1200"/>
                        </a:spcAft>
                      </a:pPr>
                      <a:r>
                        <a:rPr lang="fr-FR" sz="1400" kern="1400" dirty="0">
                          <a:effectLst/>
                        </a:rPr>
                        <a:t>sec</a:t>
                      </a:r>
                      <a:endParaRPr lang="fr-FR" sz="900" kern="1400" dirty="0">
                        <a:effectLst/>
                        <a:latin typeface="Times New Roman"/>
                        <a:ea typeface="Times New Roman"/>
                      </a:endParaRPr>
                    </a:p>
                  </a:txBody>
                  <a:tcPr marL="88156" marR="88156" marT="0" marB="0"/>
                </a:tc>
                <a:tc>
                  <a:txBody>
                    <a:bodyPr/>
                    <a:lstStyle/>
                    <a:p>
                      <a:pPr hangingPunct="1">
                        <a:lnSpc>
                          <a:spcPct val="115000"/>
                        </a:lnSpc>
                        <a:spcAft>
                          <a:spcPts val="0"/>
                        </a:spcAft>
                      </a:pPr>
                      <a:r>
                        <a:rPr lang="fr-FR" sz="900" kern="1400">
                          <a:effectLst/>
                        </a:rPr>
                        <a:t> </a:t>
                      </a:r>
                      <a:endParaRPr lang="fr-FR" sz="900" kern="1400">
                        <a:effectLst/>
                        <a:latin typeface="Times New Roman"/>
                        <a:ea typeface="Times New Roman"/>
                      </a:endParaRPr>
                    </a:p>
                  </a:txBody>
                  <a:tcPr marL="88156" marR="88156" marT="0" marB="0"/>
                </a:tc>
              </a:tr>
              <a:tr h="579296">
                <a:tc>
                  <a:txBody>
                    <a:bodyPr/>
                    <a:lstStyle/>
                    <a:p>
                      <a:pPr algn="just" hangingPunct="0">
                        <a:lnSpc>
                          <a:spcPct val="115000"/>
                        </a:lnSpc>
                        <a:spcAft>
                          <a:spcPts val="1200"/>
                        </a:spcAft>
                      </a:pPr>
                      <a:r>
                        <a:rPr lang="fr-FR" sz="1400" kern="1400">
                          <a:effectLst/>
                        </a:rPr>
                        <a:t>pluviosité</a:t>
                      </a:r>
                      <a:endParaRPr lang="fr-FR" sz="900" kern="1400">
                        <a:effectLst/>
                        <a:latin typeface="Times New Roman"/>
                        <a:ea typeface="Times New Roman"/>
                      </a:endParaRPr>
                    </a:p>
                  </a:txBody>
                  <a:tcPr marL="88156" marR="88156" marT="0" marB="0"/>
                </a:tc>
                <a:tc>
                  <a:txBody>
                    <a:bodyPr/>
                    <a:lstStyle/>
                    <a:p>
                      <a:pPr algn="ctr" hangingPunct="0">
                        <a:lnSpc>
                          <a:spcPct val="115000"/>
                        </a:lnSpc>
                        <a:spcAft>
                          <a:spcPts val="1200"/>
                        </a:spcAft>
                      </a:pPr>
                      <a:r>
                        <a:rPr lang="de-DE" sz="900" kern="1400">
                          <a:effectLst/>
                        </a:rPr>
                        <a:t>250-700 mm/an</a:t>
                      </a:r>
                      <a:endParaRPr lang="fr-FR" sz="900" kern="1400">
                        <a:effectLst/>
                        <a:latin typeface="Times New Roman"/>
                        <a:ea typeface="Times New Roman"/>
                      </a:endParaRPr>
                    </a:p>
                  </a:txBody>
                  <a:tcPr marL="88156" marR="88156" marT="0" marB="0"/>
                </a:tc>
                <a:tc>
                  <a:txBody>
                    <a:bodyPr/>
                    <a:lstStyle/>
                    <a:p>
                      <a:pPr algn="just" hangingPunct="0">
                        <a:lnSpc>
                          <a:spcPct val="115000"/>
                        </a:lnSpc>
                        <a:spcAft>
                          <a:spcPts val="1200"/>
                        </a:spcAft>
                      </a:pPr>
                      <a:r>
                        <a:rPr lang="fr-FR" sz="1200" kern="1400">
                          <a:effectLst/>
                        </a:rPr>
                        <a:t>Faible est durant toute l’année</a:t>
                      </a:r>
                      <a:endParaRPr lang="fr-FR" sz="900" kern="1400">
                        <a:effectLst/>
                        <a:latin typeface="Times New Roman"/>
                        <a:ea typeface="Times New Roman"/>
                      </a:endParaRPr>
                    </a:p>
                  </a:txBody>
                  <a:tcPr marL="88156" marR="88156" marT="0" marB="0"/>
                </a:tc>
              </a:tr>
              <a:tr h="588733">
                <a:tc>
                  <a:txBody>
                    <a:bodyPr/>
                    <a:lstStyle/>
                    <a:p>
                      <a:pPr hangingPunct="0">
                        <a:lnSpc>
                          <a:spcPct val="115000"/>
                        </a:lnSpc>
                        <a:spcAft>
                          <a:spcPts val="1200"/>
                        </a:spcAft>
                      </a:pPr>
                      <a:r>
                        <a:rPr lang="fr-FR" sz="1200" kern="1400">
                          <a:effectLst/>
                        </a:rPr>
                        <a:t>températures</a:t>
                      </a:r>
                      <a:endParaRPr lang="fr-FR" sz="900" kern="1400">
                        <a:effectLst/>
                        <a:latin typeface="Times New Roman"/>
                        <a:ea typeface="Times New Roman"/>
                      </a:endParaRPr>
                    </a:p>
                  </a:txBody>
                  <a:tcPr marL="88156" marR="88156" marT="0" marB="0"/>
                </a:tc>
                <a:tc>
                  <a:txBody>
                    <a:bodyPr/>
                    <a:lstStyle/>
                    <a:p>
                      <a:pPr algn="ctr" hangingPunct="0">
                        <a:lnSpc>
                          <a:spcPct val="115000"/>
                        </a:lnSpc>
                        <a:spcAft>
                          <a:spcPts val="1200"/>
                        </a:spcAft>
                      </a:pPr>
                      <a:r>
                        <a:rPr lang="fr-FR" sz="900" kern="1400">
                          <a:effectLst/>
                        </a:rPr>
                        <a:t>m= -3°c</a:t>
                      </a:r>
                    </a:p>
                    <a:p>
                      <a:pPr algn="ctr" hangingPunct="0">
                        <a:lnSpc>
                          <a:spcPct val="115000"/>
                        </a:lnSpc>
                        <a:spcAft>
                          <a:spcPts val="1200"/>
                        </a:spcAft>
                      </a:pPr>
                      <a:r>
                        <a:rPr lang="fr-FR" sz="900" kern="1400">
                          <a:effectLst/>
                        </a:rPr>
                        <a:t>M = + 15°c</a:t>
                      </a:r>
                      <a:endParaRPr lang="fr-FR" sz="900" kern="1400">
                        <a:effectLst/>
                        <a:latin typeface="Times New Roman"/>
                        <a:ea typeface="Times New Roman"/>
                      </a:endParaRPr>
                    </a:p>
                  </a:txBody>
                  <a:tcPr marL="88156" marR="88156" marT="0" marB="0"/>
                </a:tc>
                <a:tc>
                  <a:txBody>
                    <a:bodyPr/>
                    <a:lstStyle/>
                    <a:p>
                      <a:pPr hangingPunct="1">
                        <a:lnSpc>
                          <a:spcPct val="115000"/>
                        </a:lnSpc>
                        <a:spcAft>
                          <a:spcPts val="0"/>
                        </a:spcAft>
                      </a:pPr>
                      <a:r>
                        <a:rPr lang="fr-FR" sz="900" kern="1400">
                          <a:effectLst/>
                        </a:rPr>
                        <a:t> </a:t>
                      </a:r>
                      <a:endParaRPr lang="fr-FR" sz="900" kern="1400">
                        <a:effectLst/>
                        <a:latin typeface="Times New Roman"/>
                        <a:ea typeface="Times New Roman"/>
                      </a:endParaRPr>
                    </a:p>
                  </a:txBody>
                  <a:tcPr marL="88156" marR="88156" marT="0" marB="0"/>
                </a:tc>
              </a:tr>
              <a:tr h="579296">
                <a:tc>
                  <a:txBody>
                    <a:bodyPr/>
                    <a:lstStyle/>
                    <a:p>
                      <a:pPr algn="just" hangingPunct="0">
                        <a:lnSpc>
                          <a:spcPct val="115000"/>
                        </a:lnSpc>
                        <a:spcAft>
                          <a:spcPts val="1200"/>
                        </a:spcAft>
                      </a:pPr>
                      <a:r>
                        <a:rPr lang="fr-FR" sz="1400" kern="1400">
                          <a:effectLst/>
                        </a:rPr>
                        <a:t>vent</a:t>
                      </a:r>
                      <a:endParaRPr lang="fr-FR" sz="900" kern="1400">
                        <a:effectLst/>
                        <a:latin typeface="Times New Roman"/>
                        <a:ea typeface="Times New Roman"/>
                      </a:endParaRPr>
                    </a:p>
                  </a:txBody>
                  <a:tcPr marL="88156" marR="88156" marT="0" marB="0"/>
                </a:tc>
                <a:tc>
                  <a:txBody>
                    <a:bodyPr/>
                    <a:lstStyle/>
                    <a:p>
                      <a:pPr algn="ctr" hangingPunct="0">
                        <a:lnSpc>
                          <a:spcPct val="115000"/>
                        </a:lnSpc>
                        <a:spcAft>
                          <a:spcPts val="1200"/>
                        </a:spcAft>
                      </a:pPr>
                      <a:r>
                        <a:rPr lang="fr-FR" sz="1400" kern="1400">
                          <a:effectLst/>
                        </a:rPr>
                        <a:t>-</a:t>
                      </a:r>
                      <a:endParaRPr lang="fr-FR" sz="900" kern="1400">
                        <a:effectLst/>
                        <a:latin typeface="Times New Roman"/>
                        <a:ea typeface="Times New Roman"/>
                      </a:endParaRPr>
                    </a:p>
                  </a:txBody>
                  <a:tcPr marL="88156" marR="88156" marT="0" marB="0"/>
                </a:tc>
                <a:tc>
                  <a:txBody>
                    <a:bodyPr/>
                    <a:lstStyle/>
                    <a:p>
                      <a:pPr hangingPunct="0">
                        <a:lnSpc>
                          <a:spcPct val="115000"/>
                        </a:lnSpc>
                        <a:spcAft>
                          <a:spcPts val="1200"/>
                        </a:spcAft>
                      </a:pPr>
                      <a:r>
                        <a:rPr lang="fr-FR" sz="1200" kern="1400">
                          <a:effectLst/>
                        </a:rPr>
                        <a:t>Pas de vent particulier</a:t>
                      </a:r>
                      <a:endParaRPr lang="fr-FR" sz="900" kern="1400">
                        <a:effectLst/>
                        <a:latin typeface="Times New Roman"/>
                        <a:ea typeface="Times New Roman"/>
                      </a:endParaRPr>
                    </a:p>
                  </a:txBody>
                  <a:tcPr marL="88156" marR="88156" marT="0" marB="0"/>
                </a:tc>
              </a:tr>
              <a:tr h="612328">
                <a:tc>
                  <a:txBody>
                    <a:bodyPr/>
                    <a:lstStyle/>
                    <a:p>
                      <a:pPr algn="just" hangingPunct="0">
                        <a:lnSpc>
                          <a:spcPct val="115000"/>
                        </a:lnSpc>
                        <a:spcAft>
                          <a:spcPts val="1200"/>
                        </a:spcAft>
                      </a:pPr>
                      <a:r>
                        <a:rPr lang="fr-FR" sz="1400" kern="1400">
                          <a:effectLst/>
                        </a:rPr>
                        <a:t>sol</a:t>
                      </a:r>
                      <a:endParaRPr lang="fr-FR" sz="900" kern="1400">
                        <a:effectLst/>
                        <a:latin typeface="Times New Roman"/>
                        <a:ea typeface="Times New Roman"/>
                      </a:endParaRPr>
                    </a:p>
                  </a:txBody>
                  <a:tcPr marL="88156" marR="88156" marT="0" marB="0"/>
                </a:tc>
                <a:tc>
                  <a:txBody>
                    <a:bodyPr/>
                    <a:lstStyle/>
                    <a:p>
                      <a:pPr algn="just" hangingPunct="0">
                        <a:lnSpc>
                          <a:spcPct val="115000"/>
                        </a:lnSpc>
                        <a:spcAft>
                          <a:spcPts val="1200"/>
                        </a:spcAft>
                      </a:pPr>
                      <a:r>
                        <a:rPr lang="fr-FR" sz="1400" kern="1400">
                          <a:effectLst/>
                        </a:rPr>
                        <a:t>Peu épais, acide et lessivé</a:t>
                      </a:r>
                      <a:endParaRPr lang="fr-FR" sz="900" kern="1400">
                        <a:effectLst/>
                        <a:latin typeface="Times New Roman"/>
                        <a:ea typeface="Times New Roman"/>
                      </a:endParaRPr>
                    </a:p>
                  </a:txBody>
                  <a:tcPr marL="88156" marR="88156" marT="0" marB="0"/>
                </a:tc>
                <a:tc>
                  <a:txBody>
                    <a:bodyPr/>
                    <a:lstStyle/>
                    <a:p>
                      <a:pPr hangingPunct="0">
                        <a:lnSpc>
                          <a:spcPct val="115000"/>
                        </a:lnSpc>
                        <a:spcAft>
                          <a:spcPts val="1200"/>
                        </a:spcAft>
                      </a:pPr>
                      <a:r>
                        <a:rPr lang="fr-FR" sz="1200" kern="1400">
                          <a:effectLst/>
                        </a:rPr>
                        <a:t>Glacé  en hivers</a:t>
                      </a:r>
                      <a:endParaRPr lang="fr-FR" sz="900" kern="1400">
                        <a:effectLst/>
                        <a:latin typeface="Times New Roman"/>
                        <a:ea typeface="Times New Roman"/>
                      </a:endParaRPr>
                    </a:p>
                  </a:txBody>
                  <a:tcPr marL="88156" marR="88156" marT="0" marB="0"/>
                </a:tc>
              </a:tr>
              <a:tr h="579296">
                <a:tc>
                  <a:txBody>
                    <a:bodyPr/>
                    <a:lstStyle/>
                    <a:p>
                      <a:pPr algn="just" hangingPunct="0">
                        <a:lnSpc>
                          <a:spcPct val="115000"/>
                        </a:lnSpc>
                        <a:spcAft>
                          <a:spcPts val="1200"/>
                        </a:spcAft>
                      </a:pPr>
                      <a:r>
                        <a:rPr lang="fr-FR" sz="1400" kern="1400">
                          <a:effectLst/>
                        </a:rPr>
                        <a:t>végétation</a:t>
                      </a:r>
                      <a:endParaRPr lang="fr-FR" sz="900" kern="1400">
                        <a:effectLst/>
                        <a:latin typeface="Times New Roman"/>
                        <a:ea typeface="Times New Roman"/>
                      </a:endParaRPr>
                    </a:p>
                  </a:txBody>
                  <a:tcPr marL="88156" marR="88156" marT="0" marB="0"/>
                </a:tc>
                <a:tc>
                  <a:txBody>
                    <a:bodyPr/>
                    <a:lstStyle/>
                    <a:p>
                      <a:pPr indent="6350" algn="just" hangingPunct="0">
                        <a:lnSpc>
                          <a:spcPct val="115000"/>
                        </a:lnSpc>
                        <a:spcAft>
                          <a:spcPts val="1200"/>
                        </a:spcAft>
                      </a:pPr>
                      <a:r>
                        <a:rPr lang="fr-FR" sz="900" kern="1400">
                          <a:effectLst/>
                        </a:rPr>
                        <a:t>Pinus</a:t>
                      </a:r>
                      <a:r>
                        <a:rPr lang="fr-FR" sz="1400" kern="1400">
                          <a:effectLst/>
                        </a:rPr>
                        <a:t> </a:t>
                      </a:r>
                      <a:r>
                        <a:rPr lang="fr-FR" sz="900" kern="1400">
                          <a:effectLst/>
                        </a:rPr>
                        <a:t>sp</a:t>
                      </a:r>
                      <a:r>
                        <a:rPr lang="fr-FR" sz="1400" kern="1400">
                          <a:effectLst/>
                        </a:rPr>
                        <a:t> ,</a:t>
                      </a:r>
                      <a:r>
                        <a:rPr lang="fr-FR" sz="900" kern="1400">
                          <a:effectLst/>
                        </a:rPr>
                        <a:t>Abies</a:t>
                      </a:r>
                      <a:r>
                        <a:rPr lang="fr-FR" sz="1400" kern="1400">
                          <a:effectLst/>
                        </a:rPr>
                        <a:t> </a:t>
                      </a:r>
                      <a:r>
                        <a:rPr lang="fr-FR" sz="900" kern="1400">
                          <a:effectLst/>
                        </a:rPr>
                        <a:t>sp</a:t>
                      </a:r>
                      <a:r>
                        <a:rPr lang="fr-FR" sz="1400" kern="1400">
                          <a:effectLst/>
                        </a:rPr>
                        <a:t>,</a:t>
                      </a:r>
                      <a:r>
                        <a:rPr lang="fr-FR" sz="900" kern="1400">
                          <a:effectLst/>
                        </a:rPr>
                        <a:t>Larix</a:t>
                      </a:r>
                      <a:r>
                        <a:rPr lang="fr-FR" sz="1400" kern="1400">
                          <a:effectLst/>
                        </a:rPr>
                        <a:t> </a:t>
                      </a:r>
                      <a:r>
                        <a:rPr lang="fr-FR" sz="900" kern="1400">
                          <a:effectLst/>
                        </a:rPr>
                        <a:t>sp</a:t>
                      </a:r>
                      <a:endParaRPr lang="fr-FR" sz="900" kern="1400">
                        <a:effectLst/>
                        <a:latin typeface="Times New Roman"/>
                        <a:ea typeface="Times New Roman"/>
                      </a:endParaRPr>
                    </a:p>
                  </a:txBody>
                  <a:tcPr marL="88156" marR="88156" marT="0" marB="0"/>
                </a:tc>
                <a:tc>
                  <a:txBody>
                    <a:bodyPr/>
                    <a:lstStyle/>
                    <a:p>
                      <a:pPr algn="just" hangingPunct="0">
                        <a:lnSpc>
                          <a:spcPct val="115000"/>
                        </a:lnSpc>
                        <a:spcAft>
                          <a:spcPts val="1200"/>
                        </a:spcAft>
                      </a:pPr>
                      <a:r>
                        <a:rPr lang="ar-DZ" sz="1400" kern="1400">
                          <a:effectLst/>
                        </a:rPr>
                        <a:t>أشجار طويلة من المخروطيات</a:t>
                      </a:r>
                      <a:endParaRPr lang="fr-FR" sz="900" kern="1400">
                        <a:effectLst/>
                        <a:latin typeface="Times New Roman"/>
                        <a:ea typeface="Times New Roman"/>
                      </a:endParaRPr>
                    </a:p>
                  </a:txBody>
                  <a:tcPr marL="88156" marR="88156" marT="0" marB="0"/>
                </a:tc>
              </a:tr>
              <a:tr h="838131">
                <a:tc>
                  <a:txBody>
                    <a:bodyPr/>
                    <a:lstStyle/>
                    <a:p>
                      <a:pPr algn="just" hangingPunct="0">
                        <a:lnSpc>
                          <a:spcPct val="115000"/>
                        </a:lnSpc>
                        <a:spcAft>
                          <a:spcPts val="1200"/>
                        </a:spcAft>
                      </a:pPr>
                      <a:r>
                        <a:rPr lang="fr-FR" sz="1400" kern="1400">
                          <a:effectLst/>
                        </a:rPr>
                        <a:t>faune</a:t>
                      </a:r>
                      <a:endParaRPr lang="fr-FR" sz="900" kern="1400">
                        <a:effectLst/>
                        <a:latin typeface="Times New Roman"/>
                        <a:ea typeface="Times New Roman"/>
                      </a:endParaRPr>
                    </a:p>
                  </a:txBody>
                  <a:tcPr marL="88156" marR="88156" marT="0" marB="0"/>
                </a:tc>
                <a:tc>
                  <a:txBody>
                    <a:bodyPr/>
                    <a:lstStyle/>
                    <a:p>
                      <a:pPr algn="just" hangingPunct="0">
                        <a:lnSpc>
                          <a:spcPct val="115000"/>
                        </a:lnSpc>
                        <a:spcAft>
                          <a:spcPts val="1200"/>
                        </a:spcAft>
                      </a:pPr>
                      <a:r>
                        <a:rPr lang="fr-FR" sz="900" kern="1400">
                          <a:effectLst/>
                        </a:rPr>
                        <a:t>Ursus</a:t>
                      </a:r>
                      <a:r>
                        <a:rPr lang="fr-FR" sz="1400" kern="1400">
                          <a:effectLst/>
                        </a:rPr>
                        <a:t> </a:t>
                      </a:r>
                      <a:r>
                        <a:rPr lang="fr-FR" sz="900" kern="1400">
                          <a:effectLst/>
                        </a:rPr>
                        <a:t>americana ours</a:t>
                      </a:r>
                    </a:p>
                    <a:p>
                      <a:pPr algn="just" hangingPunct="0">
                        <a:lnSpc>
                          <a:spcPct val="115000"/>
                        </a:lnSpc>
                        <a:spcAft>
                          <a:spcPts val="1200"/>
                        </a:spcAft>
                      </a:pPr>
                      <a:r>
                        <a:rPr lang="fr-FR" sz="1400" kern="1400">
                          <a:effectLst/>
                        </a:rPr>
                        <a:t> (</a:t>
                      </a:r>
                      <a:r>
                        <a:rPr lang="fr-FR" sz="900" kern="1400">
                          <a:effectLst/>
                        </a:rPr>
                        <a:t>Ales</a:t>
                      </a:r>
                      <a:r>
                        <a:rPr lang="fr-FR" sz="1400" kern="1400">
                          <a:effectLst/>
                        </a:rPr>
                        <a:t> </a:t>
                      </a:r>
                      <a:r>
                        <a:rPr lang="fr-FR" sz="900" kern="1400">
                          <a:effectLst/>
                        </a:rPr>
                        <a:t>ales</a:t>
                      </a:r>
                      <a:r>
                        <a:rPr lang="fr-FR" sz="1400" kern="1400">
                          <a:effectLst/>
                        </a:rPr>
                        <a:t>) élan</a:t>
                      </a:r>
                      <a:endParaRPr lang="fr-FR" sz="900" kern="1400">
                        <a:effectLst/>
                        <a:latin typeface="Times New Roman"/>
                        <a:ea typeface="Times New Roman"/>
                      </a:endParaRPr>
                    </a:p>
                  </a:txBody>
                  <a:tcPr marL="88156" marR="88156" marT="0" marB="0"/>
                </a:tc>
                <a:tc>
                  <a:txBody>
                    <a:bodyPr/>
                    <a:lstStyle/>
                    <a:p>
                      <a:pPr algn="just" hangingPunct="0">
                        <a:lnSpc>
                          <a:spcPct val="115000"/>
                        </a:lnSpc>
                        <a:spcAft>
                          <a:spcPts val="1200"/>
                        </a:spcAft>
                      </a:pPr>
                      <a:r>
                        <a:rPr lang="fr-FR" sz="1400" kern="1400">
                          <a:effectLst/>
                        </a:rPr>
                        <a:t>Peu abondant </a:t>
                      </a:r>
                      <a:endParaRPr lang="fr-FR" sz="900" kern="1400">
                        <a:effectLst/>
                        <a:latin typeface="Times New Roman"/>
                        <a:ea typeface="Times New Roman"/>
                      </a:endParaRPr>
                    </a:p>
                  </a:txBody>
                  <a:tcPr marL="88156" marR="88156" marT="0" marB="0"/>
                </a:tc>
              </a:tr>
              <a:tr h="579296">
                <a:tc>
                  <a:txBody>
                    <a:bodyPr/>
                    <a:lstStyle/>
                    <a:p>
                      <a:pPr algn="just" hangingPunct="0">
                        <a:lnSpc>
                          <a:spcPct val="115000"/>
                        </a:lnSpc>
                        <a:spcAft>
                          <a:spcPts val="1200"/>
                        </a:spcAft>
                      </a:pPr>
                      <a:r>
                        <a:rPr lang="fr-FR" sz="1400" kern="1400">
                          <a:effectLst/>
                        </a:rPr>
                        <a:t>adaptations</a:t>
                      </a:r>
                      <a:endParaRPr lang="fr-FR" sz="900" kern="1400">
                        <a:effectLst/>
                        <a:latin typeface="Times New Roman"/>
                        <a:ea typeface="Times New Roman"/>
                      </a:endParaRPr>
                    </a:p>
                  </a:txBody>
                  <a:tcPr marL="88156" marR="88156" marT="0" marB="0"/>
                </a:tc>
                <a:tc>
                  <a:txBody>
                    <a:bodyPr/>
                    <a:lstStyle/>
                    <a:p>
                      <a:pPr algn="just" hangingPunct="0">
                        <a:lnSpc>
                          <a:spcPct val="115000"/>
                        </a:lnSpc>
                        <a:spcAft>
                          <a:spcPts val="1200"/>
                        </a:spcAft>
                      </a:pPr>
                      <a:r>
                        <a:rPr lang="fr-FR" sz="1200" kern="1400">
                          <a:effectLst/>
                        </a:rPr>
                        <a:t>Courbe de biomasse décroissante</a:t>
                      </a:r>
                      <a:endParaRPr lang="fr-FR" sz="900" kern="1400">
                        <a:effectLst/>
                        <a:latin typeface="Times New Roman"/>
                        <a:ea typeface="Times New Roman"/>
                      </a:endParaRPr>
                    </a:p>
                  </a:txBody>
                  <a:tcPr marL="88156" marR="88156" marT="0" marB="0"/>
                </a:tc>
                <a:tc>
                  <a:txBody>
                    <a:bodyPr/>
                    <a:lstStyle/>
                    <a:p>
                      <a:pPr algn="just" hangingPunct="0">
                        <a:lnSpc>
                          <a:spcPct val="115000"/>
                        </a:lnSpc>
                        <a:spcAft>
                          <a:spcPts val="1200"/>
                        </a:spcAft>
                      </a:pPr>
                      <a:r>
                        <a:rPr lang="fr-FR" sz="1400" kern="1400">
                          <a:effectLst/>
                        </a:rPr>
                        <a:t>Milieu pauvre</a:t>
                      </a:r>
                      <a:endParaRPr lang="fr-FR" sz="900" kern="1400">
                        <a:effectLst/>
                        <a:latin typeface="Times New Roman"/>
                        <a:ea typeface="Times New Roman"/>
                      </a:endParaRPr>
                    </a:p>
                  </a:txBody>
                  <a:tcPr marL="88156" marR="88156" marT="0" marB="0"/>
                </a:tc>
              </a:tr>
              <a:tr h="308749">
                <a:tc>
                  <a:txBody>
                    <a:bodyPr/>
                    <a:lstStyle/>
                    <a:p>
                      <a:pPr algn="just" hangingPunct="0">
                        <a:lnSpc>
                          <a:spcPct val="115000"/>
                        </a:lnSpc>
                        <a:spcAft>
                          <a:spcPts val="1200"/>
                        </a:spcAft>
                      </a:pPr>
                      <a:r>
                        <a:rPr lang="fr-FR" sz="1400" kern="1400">
                          <a:effectLst/>
                        </a:rPr>
                        <a:t>Biomasse </a:t>
                      </a:r>
                      <a:endParaRPr lang="fr-FR" sz="900" kern="1400">
                        <a:effectLst/>
                        <a:latin typeface="Times New Roman"/>
                        <a:ea typeface="Times New Roman"/>
                      </a:endParaRPr>
                    </a:p>
                  </a:txBody>
                  <a:tcPr marL="88156" marR="88156" marT="0" marB="0"/>
                </a:tc>
                <a:tc>
                  <a:txBody>
                    <a:bodyPr/>
                    <a:lstStyle/>
                    <a:p>
                      <a:pPr algn="just" hangingPunct="0">
                        <a:lnSpc>
                          <a:spcPct val="115000"/>
                        </a:lnSpc>
                        <a:spcAft>
                          <a:spcPts val="1200"/>
                        </a:spcAft>
                      </a:pPr>
                      <a:r>
                        <a:rPr lang="fr-FR" sz="1400" kern="1400">
                          <a:effectLst/>
                        </a:rPr>
                        <a:t>200 à 10 T/Ha/A</a:t>
                      </a:r>
                      <a:endParaRPr lang="fr-FR" sz="900" kern="1400">
                        <a:effectLst/>
                        <a:latin typeface="Times New Roman"/>
                        <a:ea typeface="Times New Roman"/>
                      </a:endParaRPr>
                    </a:p>
                  </a:txBody>
                  <a:tcPr marL="88156" marR="88156" marT="0" marB="0"/>
                </a:tc>
                <a:tc>
                  <a:txBody>
                    <a:bodyPr/>
                    <a:lstStyle/>
                    <a:p>
                      <a:pPr hangingPunct="1">
                        <a:lnSpc>
                          <a:spcPct val="115000"/>
                        </a:lnSpc>
                        <a:spcAft>
                          <a:spcPts val="0"/>
                        </a:spcAft>
                      </a:pPr>
                      <a:r>
                        <a:rPr lang="fr-FR" sz="900" kern="1400" dirty="0">
                          <a:effectLst/>
                        </a:rPr>
                        <a:t> </a:t>
                      </a:r>
                      <a:endParaRPr lang="fr-FR" sz="900" kern="1400" dirty="0">
                        <a:effectLst/>
                        <a:latin typeface="Times New Roman"/>
                        <a:ea typeface="Times New Roman"/>
                      </a:endParaRPr>
                    </a:p>
                  </a:txBody>
                  <a:tcPr marL="88156" marR="88156" marT="0" marB="0"/>
                </a:tc>
              </a:tr>
            </a:tbl>
          </a:graphicData>
        </a:graphic>
      </p:graphicFrame>
    </p:spTree>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0399962-146C-4318-893C-564EC54CA498}" type="slidenum">
              <a:rPr lang="fr-FR" altLang="fr-FR" sz="1400" smtClean="0">
                <a:solidFill>
                  <a:schemeClr val="tx1"/>
                </a:solidFill>
              </a:rPr>
              <a:pPr/>
              <a:t>23</a:t>
            </a:fld>
            <a:endParaRPr lang="fr-FR" altLang="fr-FR" sz="1400" smtClean="0">
              <a:solidFill>
                <a:schemeClr val="tx1"/>
              </a:solidFill>
            </a:endParaRPr>
          </a:p>
        </p:txBody>
      </p:sp>
      <p:sp>
        <p:nvSpPr>
          <p:cNvPr id="69635" name="Text Box 3"/>
          <p:cNvSpPr txBox="1">
            <a:spLocks noChangeArrowheads="1"/>
          </p:cNvSpPr>
          <p:nvPr/>
        </p:nvSpPr>
        <p:spPr bwMode="auto">
          <a:xfrm>
            <a:off x="203200" y="174625"/>
            <a:ext cx="8940800" cy="641350"/>
          </a:xfrm>
          <a:prstGeom prst="rect">
            <a:avLst/>
          </a:prstGeom>
          <a:noFill/>
          <a:ln w="9525">
            <a:noFill/>
            <a:miter lim="800000"/>
            <a:headEnd/>
            <a:tailEnd/>
          </a:ln>
        </p:spPr>
        <p:txBody>
          <a:bodyPr>
            <a:spAutoFit/>
          </a:bodyPr>
          <a:lstStyle/>
          <a:p>
            <a:r>
              <a:rPr lang="fr-FR" altLang="fr-FR" sz="3600" b="1">
                <a:cs typeface="Times New Roman" pitchFamily="18" charset="0"/>
              </a:rPr>
              <a:t>Forêt tempérée</a:t>
            </a:r>
            <a:endParaRPr lang="fr-FR" altLang="fr-FR" sz="3600"/>
          </a:p>
        </p:txBody>
      </p:sp>
      <p:pic>
        <p:nvPicPr>
          <p:cNvPr id="208900" name="Picture 5" descr="forêt temp"/>
          <p:cNvPicPr>
            <a:picLocks noChangeAspect="1" noChangeArrowheads="1"/>
          </p:cNvPicPr>
          <p:nvPr/>
        </p:nvPicPr>
        <p:blipFill>
          <a:blip r:embed="rId2"/>
          <a:srcRect/>
          <a:stretch>
            <a:fillRect/>
          </a:stretch>
        </p:blipFill>
        <p:spPr bwMode="auto">
          <a:xfrm>
            <a:off x="430213" y="1052513"/>
            <a:ext cx="4419600" cy="3889375"/>
          </a:xfrm>
          <a:prstGeom prst="rect">
            <a:avLst/>
          </a:prstGeom>
          <a:noFill/>
          <a:ln w="9525">
            <a:noFill/>
            <a:miter lim="800000"/>
            <a:headEnd/>
            <a:tailEnd/>
          </a:ln>
        </p:spPr>
      </p:pic>
      <p:pic>
        <p:nvPicPr>
          <p:cNvPr id="208901" name="Picture 6" descr="foret temp hiver"/>
          <p:cNvPicPr>
            <a:picLocks noChangeAspect="1" noChangeArrowheads="1"/>
          </p:cNvPicPr>
          <p:nvPr/>
        </p:nvPicPr>
        <p:blipFill>
          <a:blip r:embed="rId3"/>
          <a:srcRect/>
          <a:stretch>
            <a:fillRect/>
          </a:stretch>
        </p:blipFill>
        <p:spPr bwMode="auto">
          <a:xfrm>
            <a:off x="5156200" y="2420938"/>
            <a:ext cx="3475038" cy="3529012"/>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54864" eaLnBrk="1" fontAlgn="auto" hangingPunct="1">
              <a:spcAft>
                <a:spcPts val="0"/>
              </a:spcAft>
              <a:defRPr/>
            </a:pPr>
            <a:r>
              <a:rPr lang="fr-FR" dirty="0" smtClean="0">
                <a:solidFill>
                  <a:schemeClr val="tx2">
                    <a:tint val="100000"/>
                    <a:shade val="90000"/>
                    <a:satMod val="250000"/>
                    <a:alpha val="100000"/>
                  </a:schemeClr>
                </a:solidFill>
              </a:rPr>
              <a:t>Caractéristiques des forets tempérés </a:t>
            </a:r>
            <a:endParaRPr lang="fr-FR" dirty="0">
              <a:solidFill>
                <a:schemeClr val="tx2">
                  <a:tint val="100000"/>
                  <a:shade val="90000"/>
                  <a:satMod val="250000"/>
                  <a:alpha val="100000"/>
                </a:schemeClr>
              </a:solidFill>
            </a:endParaRPr>
          </a:p>
        </p:txBody>
      </p:sp>
      <p:graphicFrame>
        <p:nvGraphicFramePr>
          <p:cNvPr id="4" name="Espace réservé du contenu 3"/>
          <p:cNvGraphicFramePr>
            <a:graphicFrameLocks noGrp="1"/>
          </p:cNvGraphicFramePr>
          <p:nvPr>
            <p:ph idx="1"/>
          </p:nvPr>
        </p:nvGraphicFramePr>
        <p:xfrm>
          <a:off x="428597" y="500043"/>
          <a:ext cx="8358245" cy="5783281"/>
        </p:xfrm>
        <a:graphic>
          <a:graphicData uri="http://schemas.openxmlformats.org/drawingml/2006/table">
            <a:tbl>
              <a:tblPr>
                <a:tableStyleId>{5C22544A-7EE6-4342-B048-85BDC9FD1C3A}</a:tableStyleId>
              </a:tblPr>
              <a:tblGrid>
                <a:gridCol w="2338167"/>
                <a:gridCol w="3232786"/>
                <a:gridCol w="2787292"/>
              </a:tblGrid>
              <a:tr h="565126">
                <a:tc>
                  <a:txBody>
                    <a:bodyPr/>
                    <a:lstStyle/>
                    <a:p>
                      <a:pPr algn="just" hangingPunct="0">
                        <a:lnSpc>
                          <a:spcPct val="115000"/>
                        </a:lnSpc>
                        <a:spcAft>
                          <a:spcPts val="1200"/>
                        </a:spcAft>
                      </a:pPr>
                      <a:r>
                        <a:rPr lang="fr-FR" sz="1300" kern="1400" dirty="0">
                          <a:effectLst/>
                        </a:rPr>
                        <a:t>Nom</a:t>
                      </a:r>
                      <a:endParaRPr lang="fr-FR" sz="900" kern="1400" dirty="0">
                        <a:effectLst/>
                        <a:latin typeface="Times New Roman"/>
                        <a:ea typeface="Times New Roman"/>
                      </a:endParaRPr>
                    </a:p>
                  </a:txBody>
                  <a:tcPr marL="82822" marR="82822" marT="0" marB="0"/>
                </a:tc>
                <a:tc>
                  <a:txBody>
                    <a:bodyPr/>
                    <a:lstStyle/>
                    <a:p>
                      <a:pPr algn="just" hangingPunct="0">
                        <a:lnSpc>
                          <a:spcPct val="115000"/>
                        </a:lnSpc>
                        <a:spcAft>
                          <a:spcPts val="1200"/>
                        </a:spcAft>
                      </a:pPr>
                      <a:r>
                        <a:rPr lang="fr-FR" sz="1300" kern="1400">
                          <a:effectLst/>
                        </a:rPr>
                        <a:t>Forêts tempérés </a:t>
                      </a:r>
                      <a:endParaRPr lang="fr-FR" sz="900" kern="1400">
                        <a:effectLst/>
                        <a:latin typeface="Times New Roman"/>
                        <a:ea typeface="Times New Roman"/>
                      </a:endParaRPr>
                    </a:p>
                  </a:txBody>
                  <a:tcPr marL="82822" marR="82822" marT="0" marB="0"/>
                </a:tc>
                <a:tc>
                  <a:txBody>
                    <a:bodyPr/>
                    <a:lstStyle/>
                    <a:p>
                      <a:pPr algn="just" hangingPunct="0">
                        <a:lnSpc>
                          <a:spcPct val="115000"/>
                        </a:lnSpc>
                        <a:spcAft>
                          <a:spcPts val="1200"/>
                        </a:spcAft>
                      </a:pPr>
                      <a:r>
                        <a:rPr lang="fr-FR" sz="1300" kern="1400" dirty="0">
                          <a:effectLst/>
                        </a:rPr>
                        <a:t>Observations</a:t>
                      </a:r>
                      <a:endParaRPr lang="fr-FR" sz="900" kern="1400" dirty="0">
                        <a:effectLst/>
                        <a:latin typeface="Times New Roman"/>
                        <a:ea typeface="Times New Roman"/>
                      </a:endParaRPr>
                    </a:p>
                  </a:txBody>
                  <a:tcPr marL="82822" marR="82822" marT="0" marB="0"/>
                </a:tc>
              </a:tr>
              <a:tr h="842266">
                <a:tc>
                  <a:txBody>
                    <a:bodyPr/>
                    <a:lstStyle/>
                    <a:p>
                      <a:pPr algn="just" hangingPunct="0">
                        <a:lnSpc>
                          <a:spcPct val="115000"/>
                        </a:lnSpc>
                        <a:spcAft>
                          <a:spcPts val="1200"/>
                        </a:spcAft>
                      </a:pPr>
                      <a:r>
                        <a:rPr lang="fr-FR" sz="1300" kern="1400">
                          <a:effectLst/>
                        </a:rPr>
                        <a:t>Situation géographique</a:t>
                      </a:r>
                      <a:endParaRPr lang="fr-FR" sz="900" kern="1400">
                        <a:effectLst/>
                        <a:latin typeface="Times New Roman"/>
                        <a:ea typeface="Times New Roman"/>
                      </a:endParaRPr>
                    </a:p>
                  </a:txBody>
                  <a:tcPr marL="82822" marR="82822" marT="0" marB="0"/>
                </a:tc>
                <a:tc>
                  <a:txBody>
                    <a:bodyPr/>
                    <a:lstStyle/>
                    <a:p>
                      <a:pPr algn="just" hangingPunct="0">
                        <a:lnSpc>
                          <a:spcPct val="115000"/>
                        </a:lnSpc>
                        <a:spcAft>
                          <a:spcPts val="1200"/>
                        </a:spcAft>
                      </a:pPr>
                      <a:r>
                        <a:rPr lang="fr-FR" sz="1300" kern="1400">
                          <a:effectLst/>
                        </a:rPr>
                        <a:t>Sud de la taïga, e, Amérique Europe et Asie</a:t>
                      </a:r>
                      <a:endParaRPr lang="fr-FR" sz="900" kern="1400">
                        <a:effectLst/>
                        <a:latin typeface="Times New Roman"/>
                        <a:ea typeface="Times New Roman"/>
                      </a:endParaRPr>
                    </a:p>
                  </a:txBody>
                  <a:tcPr marL="82822" marR="82822" marT="0" marB="0"/>
                </a:tc>
                <a:tc>
                  <a:txBody>
                    <a:bodyPr/>
                    <a:lstStyle/>
                    <a:p>
                      <a:pPr algn="just" hangingPunct="0">
                        <a:lnSpc>
                          <a:spcPct val="115000"/>
                        </a:lnSpc>
                        <a:spcAft>
                          <a:spcPts val="1200"/>
                        </a:spcAft>
                      </a:pPr>
                      <a:r>
                        <a:rPr lang="fr-FR" sz="1300" kern="1400">
                          <a:effectLst/>
                        </a:rPr>
                        <a:t>Inexistante au sud de l’equateur</a:t>
                      </a:r>
                      <a:endParaRPr lang="fr-FR" sz="900" kern="1400">
                        <a:effectLst/>
                        <a:latin typeface="Times New Roman"/>
                        <a:ea typeface="Times New Roman"/>
                      </a:endParaRPr>
                    </a:p>
                  </a:txBody>
                  <a:tcPr marL="82822" marR="82822" marT="0" marB="0"/>
                </a:tc>
              </a:tr>
              <a:tr h="293866">
                <a:tc>
                  <a:txBody>
                    <a:bodyPr/>
                    <a:lstStyle/>
                    <a:p>
                      <a:pPr algn="just" hangingPunct="0">
                        <a:lnSpc>
                          <a:spcPct val="115000"/>
                        </a:lnSpc>
                        <a:spcAft>
                          <a:spcPts val="1200"/>
                        </a:spcAft>
                      </a:pPr>
                      <a:r>
                        <a:rPr lang="fr-FR" sz="1300" kern="1400">
                          <a:effectLst/>
                        </a:rPr>
                        <a:t>climat</a:t>
                      </a:r>
                      <a:endParaRPr lang="fr-FR" sz="900" kern="1400">
                        <a:effectLst/>
                        <a:latin typeface="Times New Roman"/>
                        <a:ea typeface="Times New Roman"/>
                      </a:endParaRPr>
                    </a:p>
                  </a:txBody>
                  <a:tcPr marL="82822" marR="82822" marT="0" marB="0"/>
                </a:tc>
                <a:tc>
                  <a:txBody>
                    <a:bodyPr/>
                    <a:lstStyle/>
                    <a:p>
                      <a:pPr hangingPunct="0">
                        <a:lnSpc>
                          <a:spcPct val="115000"/>
                        </a:lnSpc>
                        <a:spcAft>
                          <a:spcPts val="0"/>
                        </a:spcAft>
                      </a:pPr>
                      <a:r>
                        <a:rPr lang="fr-FR" sz="900" kern="1400">
                          <a:effectLst/>
                        </a:rPr>
                        <a:t>tempréré</a:t>
                      </a:r>
                      <a:endParaRPr lang="fr-FR" sz="900" kern="1400">
                        <a:effectLst/>
                        <a:latin typeface="Times New Roman"/>
                        <a:ea typeface="Times New Roman"/>
                      </a:endParaRPr>
                    </a:p>
                  </a:txBody>
                  <a:tcPr marL="82822" marR="82822" marT="0" marB="0"/>
                </a:tc>
                <a:tc>
                  <a:txBody>
                    <a:bodyPr/>
                    <a:lstStyle/>
                    <a:p>
                      <a:pPr hangingPunct="1">
                        <a:lnSpc>
                          <a:spcPct val="115000"/>
                        </a:lnSpc>
                        <a:spcAft>
                          <a:spcPts val="0"/>
                        </a:spcAft>
                      </a:pPr>
                      <a:r>
                        <a:rPr lang="fr-FR" sz="900" kern="1400">
                          <a:effectLst/>
                        </a:rPr>
                        <a:t> </a:t>
                      </a:r>
                      <a:endParaRPr lang="fr-FR" sz="900" kern="1400">
                        <a:effectLst/>
                        <a:latin typeface="Times New Roman"/>
                        <a:ea typeface="Times New Roman"/>
                      </a:endParaRPr>
                    </a:p>
                  </a:txBody>
                  <a:tcPr marL="82822" marR="82822" marT="0" marB="0"/>
                </a:tc>
              </a:tr>
              <a:tr h="531219">
                <a:tc>
                  <a:txBody>
                    <a:bodyPr/>
                    <a:lstStyle/>
                    <a:p>
                      <a:pPr algn="just" hangingPunct="0">
                        <a:lnSpc>
                          <a:spcPct val="115000"/>
                        </a:lnSpc>
                        <a:spcAft>
                          <a:spcPts val="1200"/>
                        </a:spcAft>
                      </a:pPr>
                      <a:r>
                        <a:rPr lang="fr-FR" sz="1300" kern="1400">
                          <a:effectLst/>
                        </a:rPr>
                        <a:t>pluviosité</a:t>
                      </a:r>
                      <a:endParaRPr lang="fr-FR" sz="900" kern="1400">
                        <a:effectLst/>
                        <a:latin typeface="Times New Roman"/>
                        <a:ea typeface="Times New Roman"/>
                      </a:endParaRPr>
                    </a:p>
                  </a:txBody>
                  <a:tcPr marL="82822" marR="82822" marT="0" marB="0"/>
                </a:tc>
                <a:tc>
                  <a:txBody>
                    <a:bodyPr/>
                    <a:lstStyle/>
                    <a:p>
                      <a:pPr algn="ctr" hangingPunct="0">
                        <a:lnSpc>
                          <a:spcPct val="115000"/>
                        </a:lnSpc>
                        <a:spcAft>
                          <a:spcPts val="1200"/>
                        </a:spcAft>
                      </a:pPr>
                      <a:r>
                        <a:rPr lang="de-DE" sz="900" kern="1400">
                          <a:effectLst/>
                        </a:rPr>
                        <a:t>700-1200 mm/an</a:t>
                      </a:r>
                      <a:endParaRPr lang="fr-FR" sz="900" kern="1400">
                        <a:effectLst/>
                        <a:latin typeface="Times New Roman"/>
                        <a:ea typeface="Times New Roman"/>
                      </a:endParaRPr>
                    </a:p>
                  </a:txBody>
                  <a:tcPr marL="82822" marR="82822" marT="0" marB="0"/>
                </a:tc>
                <a:tc>
                  <a:txBody>
                    <a:bodyPr/>
                    <a:lstStyle/>
                    <a:p>
                      <a:pPr algn="just" hangingPunct="0">
                        <a:lnSpc>
                          <a:spcPct val="115000"/>
                        </a:lnSpc>
                        <a:spcAft>
                          <a:spcPts val="1200"/>
                        </a:spcAft>
                      </a:pPr>
                      <a:r>
                        <a:rPr lang="fr-FR" sz="1200" kern="1400">
                          <a:effectLst/>
                        </a:rPr>
                        <a:t>Répartition annuelle </a:t>
                      </a:r>
                      <a:endParaRPr lang="fr-FR" sz="900" kern="1400">
                        <a:effectLst/>
                        <a:latin typeface="Times New Roman"/>
                        <a:ea typeface="Times New Roman"/>
                      </a:endParaRPr>
                    </a:p>
                  </a:txBody>
                  <a:tcPr marL="82822" marR="82822" marT="0" marB="0"/>
                </a:tc>
              </a:tr>
              <a:tr h="531219">
                <a:tc>
                  <a:txBody>
                    <a:bodyPr/>
                    <a:lstStyle/>
                    <a:p>
                      <a:pPr hangingPunct="0">
                        <a:lnSpc>
                          <a:spcPct val="115000"/>
                        </a:lnSpc>
                        <a:spcAft>
                          <a:spcPts val="1200"/>
                        </a:spcAft>
                      </a:pPr>
                      <a:r>
                        <a:rPr lang="fr-FR" sz="1200" kern="1400">
                          <a:effectLst/>
                        </a:rPr>
                        <a:t>températures</a:t>
                      </a:r>
                      <a:endParaRPr lang="fr-FR" sz="900" kern="1400">
                        <a:effectLst/>
                        <a:latin typeface="Times New Roman"/>
                        <a:ea typeface="Times New Roman"/>
                      </a:endParaRPr>
                    </a:p>
                  </a:txBody>
                  <a:tcPr marL="82822" marR="82822" marT="0" marB="0"/>
                </a:tc>
                <a:tc>
                  <a:txBody>
                    <a:bodyPr/>
                    <a:lstStyle/>
                    <a:p>
                      <a:pPr algn="just" hangingPunct="0">
                        <a:lnSpc>
                          <a:spcPct val="115000"/>
                        </a:lnSpc>
                        <a:spcAft>
                          <a:spcPts val="1200"/>
                        </a:spcAft>
                      </a:pPr>
                      <a:r>
                        <a:rPr lang="fr-FR" sz="900" kern="1400">
                          <a:effectLst/>
                        </a:rPr>
                        <a:t>7-16°c</a:t>
                      </a:r>
                      <a:endParaRPr lang="fr-FR" sz="900" kern="1400">
                        <a:effectLst/>
                        <a:latin typeface="Times New Roman"/>
                        <a:ea typeface="Times New Roman"/>
                      </a:endParaRPr>
                    </a:p>
                  </a:txBody>
                  <a:tcPr marL="82822" marR="82822" marT="0" marB="0"/>
                </a:tc>
                <a:tc>
                  <a:txBody>
                    <a:bodyPr/>
                    <a:lstStyle/>
                    <a:p>
                      <a:pPr algn="just" hangingPunct="0">
                        <a:lnSpc>
                          <a:spcPct val="115000"/>
                        </a:lnSpc>
                        <a:spcAft>
                          <a:spcPts val="1200"/>
                        </a:spcAft>
                      </a:pPr>
                      <a:r>
                        <a:rPr lang="fr-FR" sz="1200" kern="1400">
                          <a:effectLst/>
                        </a:rPr>
                        <a:t>Hivers très froid</a:t>
                      </a:r>
                      <a:endParaRPr lang="fr-FR" sz="900" kern="1400">
                        <a:effectLst/>
                        <a:latin typeface="Times New Roman"/>
                        <a:ea typeface="Times New Roman"/>
                      </a:endParaRPr>
                    </a:p>
                  </a:txBody>
                  <a:tcPr marL="82822" marR="82822" marT="0" marB="0"/>
                </a:tc>
              </a:tr>
              <a:tr h="293866">
                <a:tc>
                  <a:txBody>
                    <a:bodyPr/>
                    <a:lstStyle/>
                    <a:p>
                      <a:pPr algn="just" hangingPunct="0">
                        <a:lnSpc>
                          <a:spcPct val="115000"/>
                        </a:lnSpc>
                        <a:spcAft>
                          <a:spcPts val="1200"/>
                        </a:spcAft>
                      </a:pPr>
                      <a:r>
                        <a:rPr lang="fr-FR" sz="1300" kern="1400">
                          <a:effectLst/>
                        </a:rPr>
                        <a:t>vent</a:t>
                      </a:r>
                      <a:endParaRPr lang="fr-FR" sz="900" kern="1400">
                        <a:effectLst/>
                        <a:latin typeface="Times New Roman"/>
                        <a:ea typeface="Times New Roman"/>
                      </a:endParaRPr>
                    </a:p>
                  </a:txBody>
                  <a:tcPr marL="82822" marR="82822" marT="0" marB="0"/>
                </a:tc>
                <a:tc>
                  <a:txBody>
                    <a:bodyPr/>
                    <a:lstStyle/>
                    <a:p>
                      <a:pPr algn="ctr" rtl="1" hangingPunct="0">
                        <a:lnSpc>
                          <a:spcPct val="115000"/>
                        </a:lnSpc>
                        <a:spcAft>
                          <a:spcPts val="1200"/>
                        </a:spcAft>
                      </a:pPr>
                      <a:r>
                        <a:rPr lang="ar-DZ" sz="900" kern="1400">
                          <a:effectLst/>
                        </a:rPr>
                        <a:t>-</a:t>
                      </a:r>
                      <a:endParaRPr lang="fr-FR" sz="900" kern="1400">
                        <a:effectLst/>
                        <a:latin typeface="Times New Roman"/>
                        <a:ea typeface="Times New Roman"/>
                      </a:endParaRPr>
                    </a:p>
                  </a:txBody>
                  <a:tcPr marL="82822" marR="82822" marT="0" marB="0"/>
                </a:tc>
                <a:tc>
                  <a:txBody>
                    <a:bodyPr/>
                    <a:lstStyle/>
                    <a:p>
                      <a:pPr algn="ctr" rtl="1" hangingPunct="0">
                        <a:lnSpc>
                          <a:spcPct val="115000"/>
                        </a:lnSpc>
                        <a:spcAft>
                          <a:spcPts val="1200"/>
                        </a:spcAft>
                      </a:pPr>
                      <a:r>
                        <a:rPr lang="ar-DZ" sz="900" kern="1400">
                          <a:effectLst/>
                        </a:rPr>
                        <a:t>-</a:t>
                      </a:r>
                      <a:endParaRPr lang="fr-FR" sz="900" kern="1400">
                        <a:effectLst/>
                        <a:latin typeface="Times New Roman"/>
                        <a:ea typeface="Times New Roman"/>
                      </a:endParaRPr>
                    </a:p>
                  </a:txBody>
                  <a:tcPr marL="82822" marR="82822" marT="0" marB="0"/>
                </a:tc>
              </a:tr>
              <a:tr h="561510">
                <a:tc>
                  <a:txBody>
                    <a:bodyPr/>
                    <a:lstStyle/>
                    <a:p>
                      <a:pPr algn="just" hangingPunct="0">
                        <a:lnSpc>
                          <a:spcPct val="115000"/>
                        </a:lnSpc>
                        <a:spcAft>
                          <a:spcPts val="1200"/>
                        </a:spcAft>
                      </a:pPr>
                      <a:r>
                        <a:rPr lang="fr-FR" sz="1300" kern="1400">
                          <a:effectLst/>
                        </a:rPr>
                        <a:t>sol</a:t>
                      </a:r>
                      <a:endParaRPr lang="fr-FR" sz="900" kern="1400">
                        <a:effectLst/>
                        <a:latin typeface="Times New Roman"/>
                        <a:ea typeface="Times New Roman"/>
                      </a:endParaRPr>
                    </a:p>
                  </a:txBody>
                  <a:tcPr marL="82822" marR="82822" marT="0" marB="0"/>
                </a:tc>
                <a:tc>
                  <a:txBody>
                    <a:bodyPr/>
                    <a:lstStyle/>
                    <a:p>
                      <a:pPr algn="just" hangingPunct="0">
                        <a:lnSpc>
                          <a:spcPct val="115000"/>
                        </a:lnSpc>
                        <a:spcAft>
                          <a:spcPts val="1200"/>
                        </a:spcAft>
                      </a:pPr>
                      <a:r>
                        <a:rPr lang="fr-FR" sz="1300" kern="1400">
                          <a:effectLst/>
                        </a:rPr>
                        <a:t>Sol forestier riche en fer</a:t>
                      </a:r>
                      <a:endParaRPr lang="fr-FR" sz="900" kern="1400">
                        <a:effectLst/>
                        <a:latin typeface="Times New Roman"/>
                        <a:ea typeface="Times New Roman"/>
                      </a:endParaRPr>
                    </a:p>
                  </a:txBody>
                  <a:tcPr marL="82822" marR="82822" marT="0" marB="0"/>
                </a:tc>
                <a:tc>
                  <a:txBody>
                    <a:bodyPr/>
                    <a:lstStyle/>
                    <a:p>
                      <a:pPr algn="just" hangingPunct="0">
                        <a:lnSpc>
                          <a:spcPct val="115000"/>
                        </a:lnSpc>
                        <a:spcAft>
                          <a:spcPts val="1200"/>
                        </a:spcAft>
                      </a:pPr>
                      <a:r>
                        <a:rPr lang="fr-FR" sz="1300" kern="1400">
                          <a:effectLst/>
                        </a:rPr>
                        <a:t>Peu lessivé</a:t>
                      </a:r>
                      <a:endParaRPr lang="fr-FR" sz="900" kern="1400">
                        <a:effectLst/>
                        <a:latin typeface="Times New Roman"/>
                        <a:ea typeface="Times New Roman"/>
                      </a:endParaRPr>
                    </a:p>
                  </a:txBody>
                  <a:tcPr marL="82822" marR="82822" marT="0" marB="0"/>
                </a:tc>
              </a:tr>
              <a:tr h="790725">
                <a:tc>
                  <a:txBody>
                    <a:bodyPr/>
                    <a:lstStyle/>
                    <a:p>
                      <a:pPr algn="just" hangingPunct="0">
                        <a:lnSpc>
                          <a:spcPct val="115000"/>
                        </a:lnSpc>
                        <a:spcAft>
                          <a:spcPts val="1200"/>
                        </a:spcAft>
                      </a:pPr>
                      <a:r>
                        <a:rPr lang="fr-FR" sz="1300" kern="1400">
                          <a:effectLst/>
                        </a:rPr>
                        <a:t>végétation</a:t>
                      </a:r>
                      <a:endParaRPr lang="fr-FR" sz="900" kern="1400">
                        <a:effectLst/>
                        <a:latin typeface="Times New Roman"/>
                        <a:ea typeface="Times New Roman"/>
                      </a:endParaRPr>
                    </a:p>
                  </a:txBody>
                  <a:tcPr marL="82822" marR="82822" marT="0" marB="0"/>
                </a:tc>
                <a:tc>
                  <a:txBody>
                    <a:bodyPr/>
                    <a:lstStyle/>
                    <a:p>
                      <a:pPr algn="just" hangingPunct="0">
                        <a:lnSpc>
                          <a:spcPct val="115000"/>
                        </a:lnSpc>
                        <a:spcAft>
                          <a:spcPts val="1200"/>
                        </a:spcAft>
                      </a:pPr>
                      <a:r>
                        <a:rPr lang="fr-FR" sz="1300" kern="1400">
                          <a:effectLst/>
                        </a:rPr>
                        <a:t>Arbre de plus de 40m</a:t>
                      </a:r>
                      <a:endParaRPr lang="fr-FR" sz="900" kern="1400">
                        <a:effectLst/>
                      </a:endParaRPr>
                    </a:p>
                    <a:p>
                      <a:pPr algn="just" hangingPunct="0">
                        <a:lnSpc>
                          <a:spcPct val="115000"/>
                        </a:lnSpc>
                        <a:spcAft>
                          <a:spcPts val="1200"/>
                        </a:spcAft>
                      </a:pPr>
                      <a:r>
                        <a:rPr lang="fr-FR" sz="900" kern="1400">
                          <a:effectLst/>
                        </a:rPr>
                        <a:t>Fagus, Quercus, Juniperus, Taxus, Juglans, Castania</a:t>
                      </a:r>
                      <a:endParaRPr lang="fr-FR" sz="900" kern="1400">
                        <a:effectLst/>
                        <a:latin typeface="Times New Roman"/>
                        <a:ea typeface="Times New Roman"/>
                      </a:endParaRPr>
                    </a:p>
                  </a:txBody>
                  <a:tcPr marL="82822" marR="82822" marT="0" marB="0"/>
                </a:tc>
                <a:tc>
                  <a:txBody>
                    <a:bodyPr/>
                    <a:lstStyle/>
                    <a:p>
                      <a:pPr algn="just" hangingPunct="0">
                        <a:lnSpc>
                          <a:spcPct val="115000"/>
                        </a:lnSpc>
                        <a:spcAft>
                          <a:spcPts val="1200"/>
                        </a:spcAft>
                      </a:pPr>
                      <a:r>
                        <a:rPr lang="fr-FR" sz="900" kern="1400">
                          <a:effectLst/>
                        </a:rPr>
                        <a:t>Etages de végétation</a:t>
                      </a:r>
                      <a:endParaRPr lang="fr-FR" sz="900" kern="1400">
                        <a:effectLst/>
                        <a:latin typeface="Times New Roman"/>
                        <a:ea typeface="Times New Roman"/>
                      </a:endParaRPr>
                    </a:p>
                  </a:txBody>
                  <a:tcPr marL="82822" marR="82822" marT="0" marB="0"/>
                </a:tc>
              </a:tr>
              <a:tr h="561510">
                <a:tc>
                  <a:txBody>
                    <a:bodyPr/>
                    <a:lstStyle/>
                    <a:p>
                      <a:pPr algn="just" hangingPunct="0">
                        <a:lnSpc>
                          <a:spcPct val="115000"/>
                        </a:lnSpc>
                        <a:spcAft>
                          <a:spcPts val="1200"/>
                        </a:spcAft>
                      </a:pPr>
                      <a:r>
                        <a:rPr lang="fr-FR" sz="1300" kern="1400">
                          <a:effectLst/>
                        </a:rPr>
                        <a:t>faune</a:t>
                      </a:r>
                      <a:endParaRPr lang="fr-FR" sz="900" kern="1400">
                        <a:effectLst/>
                        <a:latin typeface="Times New Roman"/>
                        <a:ea typeface="Times New Roman"/>
                      </a:endParaRPr>
                    </a:p>
                  </a:txBody>
                  <a:tcPr marL="82822" marR="82822" marT="0" marB="0"/>
                </a:tc>
                <a:tc>
                  <a:txBody>
                    <a:bodyPr/>
                    <a:lstStyle/>
                    <a:p>
                      <a:pPr algn="just" hangingPunct="0">
                        <a:lnSpc>
                          <a:spcPct val="115000"/>
                        </a:lnSpc>
                        <a:spcAft>
                          <a:spcPts val="1200"/>
                        </a:spcAft>
                      </a:pPr>
                      <a:r>
                        <a:rPr lang="fr-FR" sz="900" kern="1400">
                          <a:effectLst/>
                        </a:rPr>
                        <a:t>Lynx</a:t>
                      </a:r>
                      <a:r>
                        <a:rPr lang="fr-FR" sz="1300" kern="1400">
                          <a:effectLst/>
                        </a:rPr>
                        <a:t>, </a:t>
                      </a:r>
                      <a:r>
                        <a:rPr lang="fr-FR" sz="900" kern="1400">
                          <a:effectLst/>
                        </a:rPr>
                        <a:t>Felis</a:t>
                      </a:r>
                      <a:r>
                        <a:rPr lang="fr-FR" sz="1300" kern="1400">
                          <a:effectLst/>
                        </a:rPr>
                        <a:t>, </a:t>
                      </a:r>
                      <a:r>
                        <a:rPr lang="fr-FR" sz="900" kern="1400">
                          <a:effectLst/>
                        </a:rPr>
                        <a:t>Cervus</a:t>
                      </a:r>
                      <a:r>
                        <a:rPr lang="fr-FR" sz="1300" kern="1400">
                          <a:effectLst/>
                        </a:rPr>
                        <a:t>, </a:t>
                      </a:r>
                      <a:r>
                        <a:rPr lang="fr-FR" sz="900" kern="1400">
                          <a:effectLst/>
                        </a:rPr>
                        <a:t>Sus</a:t>
                      </a:r>
                      <a:r>
                        <a:rPr lang="fr-FR" sz="1300" kern="1400">
                          <a:effectLst/>
                        </a:rPr>
                        <a:t>, </a:t>
                      </a:r>
                      <a:r>
                        <a:rPr lang="fr-FR" sz="900" kern="1400">
                          <a:effectLst/>
                        </a:rPr>
                        <a:t>Lepus</a:t>
                      </a:r>
                      <a:r>
                        <a:rPr lang="fr-FR" sz="1300" kern="1400">
                          <a:effectLst/>
                        </a:rPr>
                        <a:t>, </a:t>
                      </a:r>
                      <a:r>
                        <a:rPr lang="fr-FR" sz="900" kern="1400">
                          <a:effectLst/>
                        </a:rPr>
                        <a:t>Phasianus</a:t>
                      </a:r>
                      <a:endParaRPr lang="fr-FR" sz="900" kern="1400">
                        <a:effectLst/>
                        <a:latin typeface="Times New Roman"/>
                        <a:ea typeface="Times New Roman"/>
                      </a:endParaRPr>
                    </a:p>
                  </a:txBody>
                  <a:tcPr marL="82822" marR="82822" marT="0" marB="0"/>
                </a:tc>
                <a:tc>
                  <a:txBody>
                    <a:bodyPr/>
                    <a:lstStyle/>
                    <a:p>
                      <a:pPr algn="just" hangingPunct="0">
                        <a:lnSpc>
                          <a:spcPct val="115000"/>
                        </a:lnSpc>
                        <a:spcAft>
                          <a:spcPts val="1200"/>
                        </a:spcAft>
                      </a:pPr>
                      <a:r>
                        <a:rPr lang="fr-FR" sz="1300" kern="1400">
                          <a:effectLst/>
                        </a:rPr>
                        <a:t>Riche en espèces </a:t>
                      </a:r>
                      <a:endParaRPr lang="fr-FR" sz="900" kern="1400">
                        <a:effectLst/>
                        <a:latin typeface="Times New Roman"/>
                        <a:ea typeface="Times New Roman"/>
                      </a:endParaRPr>
                    </a:p>
                  </a:txBody>
                  <a:tcPr marL="82822" marR="82822" marT="0" marB="0"/>
                </a:tc>
              </a:tr>
              <a:tr h="531219">
                <a:tc>
                  <a:txBody>
                    <a:bodyPr/>
                    <a:lstStyle/>
                    <a:p>
                      <a:pPr algn="just" hangingPunct="0">
                        <a:lnSpc>
                          <a:spcPct val="115000"/>
                        </a:lnSpc>
                        <a:spcAft>
                          <a:spcPts val="1200"/>
                        </a:spcAft>
                      </a:pPr>
                      <a:r>
                        <a:rPr lang="fr-FR" sz="1300" kern="1400">
                          <a:effectLst/>
                        </a:rPr>
                        <a:t>adaptations</a:t>
                      </a:r>
                      <a:endParaRPr lang="fr-FR" sz="900" kern="1400">
                        <a:effectLst/>
                        <a:latin typeface="Times New Roman"/>
                        <a:ea typeface="Times New Roman"/>
                      </a:endParaRPr>
                    </a:p>
                  </a:txBody>
                  <a:tcPr marL="82822" marR="82822" marT="0" marB="0"/>
                </a:tc>
                <a:tc>
                  <a:txBody>
                    <a:bodyPr/>
                    <a:lstStyle/>
                    <a:p>
                      <a:pPr algn="just" hangingPunct="0">
                        <a:lnSpc>
                          <a:spcPct val="115000"/>
                        </a:lnSpc>
                        <a:spcAft>
                          <a:spcPts val="1200"/>
                        </a:spcAft>
                      </a:pPr>
                      <a:r>
                        <a:rPr lang="fr-FR" sz="1300" kern="1400">
                          <a:effectLst/>
                        </a:rPr>
                        <a:t>Immigration  </a:t>
                      </a:r>
                      <a:endParaRPr lang="fr-FR" sz="900" kern="1400">
                        <a:effectLst/>
                        <a:latin typeface="Times New Roman"/>
                        <a:ea typeface="Times New Roman"/>
                      </a:endParaRPr>
                    </a:p>
                  </a:txBody>
                  <a:tcPr marL="82822" marR="82822" marT="0" marB="0"/>
                </a:tc>
                <a:tc>
                  <a:txBody>
                    <a:bodyPr/>
                    <a:lstStyle/>
                    <a:p>
                      <a:pPr indent="31115" algn="just" hangingPunct="0">
                        <a:lnSpc>
                          <a:spcPct val="115000"/>
                        </a:lnSpc>
                        <a:spcAft>
                          <a:spcPts val="1200"/>
                        </a:spcAft>
                      </a:pPr>
                      <a:r>
                        <a:rPr lang="fr-FR" sz="1300" kern="1400">
                          <a:effectLst/>
                        </a:rPr>
                        <a:t>Fuir l’hiver</a:t>
                      </a:r>
                      <a:endParaRPr lang="fr-FR" sz="900" kern="1400">
                        <a:effectLst/>
                        <a:latin typeface="Times New Roman"/>
                        <a:ea typeface="Times New Roman"/>
                      </a:endParaRPr>
                    </a:p>
                  </a:txBody>
                  <a:tcPr marL="82822" marR="82822" marT="0" marB="0"/>
                </a:tc>
              </a:tr>
              <a:tr h="280755">
                <a:tc>
                  <a:txBody>
                    <a:bodyPr/>
                    <a:lstStyle/>
                    <a:p>
                      <a:pPr algn="just" hangingPunct="0">
                        <a:lnSpc>
                          <a:spcPct val="115000"/>
                        </a:lnSpc>
                        <a:spcAft>
                          <a:spcPts val="1200"/>
                        </a:spcAft>
                      </a:pPr>
                      <a:r>
                        <a:rPr lang="fr-FR" sz="1300" kern="1400">
                          <a:effectLst/>
                        </a:rPr>
                        <a:t>Biomasse </a:t>
                      </a:r>
                      <a:endParaRPr lang="fr-FR" sz="900" kern="1400">
                        <a:effectLst/>
                        <a:latin typeface="Times New Roman"/>
                        <a:ea typeface="Times New Roman"/>
                      </a:endParaRPr>
                    </a:p>
                  </a:txBody>
                  <a:tcPr marL="82822" marR="82822" marT="0" marB="0"/>
                </a:tc>
                <a:tc>
                  <a:txBody>
                    <a:bodyPr/>
                    <a:lstStyle/>
                    <a:p>
                      <a:pPr algn="just" hangingPunct="0">
                        <a:lnSpc>
                          <a:spcPct val="115000"/>
                        </a:lnSpc>
                        <a:spcAft>
                          <a:spcPts val="1200"/>
                        </a:spcAft>
                      </a:pPr>
                      <a:r>
                        <a:rPr lang="fr-FR" sz="1300" kern="1400">
                          <a:effectLst/>
                        </a:rPr>
                        <a:t>De 15 à 300 T/H/A</a:t>
                      </a:r>
                      <a:endParaRPr lang="fr-FR" sz="900" kern="1400">
                        <a:effectLst/>
                        <a:latin typeface="Times New Roman"/>
                        <a:ea typeface="Times New Roman"/>
                      </a:endParaRPr>
                    </a:p>
                  </a:txBody>
                  <a:tcPr marL="82822" marR="82822" marT="0" marB="0"/>
                </a:tc>
                <a:tc>
                  <a:txBody>
                    <a:bodyPr/>
                    <a:lstStyle/>
                    <a:p>
                      <a:pPr hangingPunct="1">
                        <a:lnSpc>
                          <a:spcPct val="115000"/>
                        </a:lnSpc>
                        <a:spcAft>
                          <a:spcPts val="0"/>
                        </a:spcAft>
                      </a:pPr>
                      <a:r>
                        <a:rPr lang="fr-FR" sz="900" kern="1400" dirty="0">
                          <a:effectLst/>
                        </a:rPr>
                        <a:t> </a:t>
                      </a:r>
                      <a:endParaRPr lang="fr-FR" sz="900" kern="1400" dirty="0">
                        <a:effectLst/>
                        <a:latin typeface="Times New Roman"/>
                        <a:ea typeface="Times New Roman"/>
                      </a:endParaRPr>
                    </a:p>
                  </a:txBody>
                  <a:tcPr marL="82822" marR="82822" marT="0" marB="0"/>
                </a:tc>
              </a:tr>
            </a:tbl>
          </a:graphicData>
        </a:graphic>
      </p:graphicFrame>
    </p:spTree>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75EB98A-685D-4701-A48F-49592C92BBE8}" type="slidenum">
              <a:rPr lang="fr-FR" altLang="fr-FR" sz="1400" smtClean="0">
                <a:solidFill>
                  <a:schemeClr val="tx1"/>
                </a:solidFill>
              </a:rPr>
              <a:pPr/>
              <a:t>25</a:t>
            </a:fld>
            <a:endParaRPr lang="fr-FR" altLang="fr-FR" sz="1400" smtClean="0">
              <a:solidFill>
                <a:schemeClr val="tx1"/>
              </a:solidFill>
            </a:endParaRPr>
          </a:p>
        </p:txBody>
      </p:sp>
      <p:sp>
        <p:nvSpPr>
          <p:cNvPr id="70659" name="Text Box 3"/>
          <p:cNvSpPr txBox="1">
            <a:spLocks noChangeArrowheads="1"/>
          </p:cNvSpPr>
          <p:nvPr/>
        </p:nvSpPr>
        <p:spPr bwMode="auto">
          <a:xfrm>
            <a:off x="203200" y="174625"/>
            <a:ext cx="8940800" cy="641350"/>
          </a:xfrm>
          <a:prstGeom prst="rect">
            <a:avLst/>
          </a:prstGeom>
          <a:noFill/>
          <a:ln w="9525">
            <a:noFill/>
            <a:miter lim="800000"/>
            <a:headEnd/>
            <a:tailEnd/>
          </a:ln>
        </p:spPr>
        <p:txBody>
          <a:bodyPr>
            <a:spAutoFit/>
          </a:bodyPr>
          <a:lstStyle/>
          <a:p>
            <a:r>
              <a:rPr lang="fr-FR" altLang="fr-FR" sz="3600" b="1">
                <a:cs typeface="Times New Roman" pitchFamily="18" charset="0"/>
              </a:rPr>
              <a:t>Prairies tempérée</a:t>
            </a:r>
            <a:endParaRPr lang="fr-FR" altLang="fr-FR" sz="3600"/>
          </a:p>
        </p:txBody>
      </p:sp>
      <p:pic>
        <p:nvPicPr>
          <p:cNvPr id="210948" name="Picture 6" descr="prairie"/>
          <p:cNvPicPr>
            <a:picLocks noChangeAspect="1" noChangeArrowheads="1"/>
          </p:cNvPicPr>
          <p:nvPr/>
        </p:nvPicPr>
        <p:blipFill>
          <a:blip r:embed="rId2"/>
          <a:srcRect/>
          <a:stretch>
            <a:fillRect/>
          </a:stretch>
        </p:blipFill>
        <p:spPr bwMode="auto">
          <a:xfrm>
            <a:off x="755650" y="1358900"/>
            <a:ext cx="7345363" cy="480695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4864" eaLnBrk="1" fontAlgn="auto" hangingPunct="1">
              <a:spcAft>
                <a:spcPts val="0"/>
              </a:spcAft>
              <a:defRPr/>
            </a:pPr>
            <a:r>
              <a:rPr lang="fr-FR" dirty="0" smtClean="0">
                <a:solidFill>
                  <a:schemeClr val="tx2">
                    <a:tint val="100000"/>
                    <a:shade val="90000"/>
                    <a:satMod val="250000"/>
                    <a:alpha val="100000"/>
                  </a:schemeClr>
                </a:solidFill>
              </a:rPr>
              <a:t>Caractéristiques des prairies </a:t>
            </a:r>
            <a:endParaRPr lang="fr-FR" dirty="0">
              <a:solidFill>
                <a:schemeClr val="tx2">
                  <a:tint val="100000"/>
                  <a:shade val="90000"/>
                  <a:satMod val="250000"/>
                  <a:alpha val="100000"/>
                </a:schemeClr>
              </a:solidFill>
            </a:endParaRPr>
          </a:p>
        </p:txBody>
      </p:sp>
      <p:graphicFrame>
        <p:nvGraphicFramePr>
          <p:cNvPr id="4" name="Espace réservé du contenu 3"/>
          <p:cNvGraphicFramePr>
            <a:graphicFrameLocks noGrp="1"/>
          </p:cNvGraphicFramePr>
          <p:nvPr>
            <p:ph idx="1"/>
          </p:nvPr>
        </p:nvGraphicFramePr>
        <p:xfrm>
          <a:off x="357158" y="857231"/>
          <a:ext cx="8358247" cy="5454668"/>
        </p:xfrm>
        <a:graphic>
          <a:graphicData uri="http://schemas.openxmlformats.org/drawingml/2006/table">
            <a:tbl>
              <a:tblPr>
                <a:tableStyleId>{5C22544A-7EE6-4342-B048-85BDC9FD1C3A}</a:tableStyleId>
              </a:tblPr>
              <a:tblGrid>
                <a:gridCol w="2104545"/>
                <a:gridCol w="3794689"/>
                <a:gridCol w="2459013"/>
              </a:tblGrid>
              <a:tr h="284767">
                <a:tc>
                  <a:txBody>
                    <a:bodyPr/>
                    <a:lstStyle/>
                    <a:p>
                      <a:pPr algn="just" hangingPunct="0">
                        <a:lnSpc>
                          <a:spcPct val="115000"/>
                        </a:lnSpc>
                        <a:spcAft>
                          <a:spcPts val="1200"/>
                        </a:spcAft>
                      </a:pPr>
                      <a:r>
                        <a:rPr lang="fr-FR" sz="1300" kern="1400" dirty="0">
                          <a:effectLst/>
                        </a:rPr>
                        <a:t>Nom</a:t>
                      </a:r>
                      <a:endParaRPr lang="fr-FR" sz="800" kern="1400" dirty="0">
                        <a:effectLst/>
                        <a:latin typeface="Times New Roman"/>
                        <a:ea typeface="Times New Roman"/>
                      </a:endParaRPr>
                    </a:p>
                  </a:txBody>
                  <a:tcPr marL="80552" marR="80552" marT="0" marB="0"/>
                </a:tc>
                <a:tc>
                  <a:txBody>
                    <a:bodyPr/>
                    <a:lstStyle/>
                    <a:p>
                      <a:pPr algn="just" hangingPunct="0">
                        <a:lnSpc>
                          <a:spcPct val="115000"/>
                        </a:lnSpc>
                        <a:spcAft>
                          <a:spcPts val="1200"/>
                        </a:spcAft>
                      </a:pPr>
                      <a:r>
                        <a:rPr lang="fr-FR" sz="1300" kern="1400" dirty="0">
                          <a:effectLst/>
                        </a:rPr>
                        <a:t>Les steppes </a:t>
                      </a:r>
                      <a:endParaRPr lang="fr-FR" sz="800" kern="1400" dirty="0">
                        <a:effectLst/>
                        <a:latin typeface="Times New Roman"/>
                        <a:ea typeface="Times New Roman"/>
                      </a:endParaRPr>
                    </a:p>
                  </a:txBody>
                  <a:tcPr marL="80552" marR="80552" marT="0" marB="0"/>
                </a:tc>
                <a:tc>
                  <a:txBody>
                    <a:bodyPr/>
                    <a:lstStyle/>
                    <a:p>
                      <a:pPr algn="just" hangingPunct="0">
                        <a:lnSpc>
                          <a:spcPct val="115000"/>
                        </a:lnSpc>
                        <a:spcAft>
                          <a:spcPts val="1200"/>
                        </a:spcAft>
                      </a:pPr>
                      <a:r>
                        <a:rPr lang="fr-FR" sz="1300" kern="1400">
                          <a:effectLst/>
                        </a:rPr>
                        <a:t>observations</a:t>
                      </a:r>
                      <a:endParaRPr lang="fr-FR" sz="800" kern="1400">
                        <a:effectLst/>
                        <a:latin typeface="Times New Roman"/>
                        <a:ea typeface="Times New Roman"/>
                      </a:endParaRPr>
                    </a:p>
                  </a:txBody>
                  <a:tcPr marL="80552" marR="80552" marT="0" marB="0"/>
                </a:tc>
              </a:tr>
              <a:tr h="815986">
                <a:tc>
                  <a:txBody>
                    <a:bodyPr/>
                    <a:lstStyle/>
                    <a:p>
                      <a:pPr algn="just" hangingPunct="0">
                        <a:lnSpc>
                          <a:spcPct val="115000"/>
                        </a:lnSpc>
                        <a:spcAft>
                          <a:spcPts val="1200"/>
                        </a:spcAft>
                      </a:pPr>
                      <a:r>
                        <a:rPr lang="fr-FR" sz="1300" kern="1400">
                          <a:effectLst/>
                        </a:rPr>
                        <a:t>Situation géographique</a:t>
                      </a:r>
                      <a:endParaRPr lang="fr-FR" sz="800" kern="1400">
                        <a:effectLst/>
                        <a:latin typeface="Times New Roman"/>
                        <a:ea typeface="Times New Roman"/>
                      </a:endParaRPr>
                    </a:p>
                  </a:txBody>
                  <a:tcPr marL="80552" marR="80552" marT="0" marB="0"/>
                </a:tc>
                <a:tc>
                  <a:txBody>
                    <a:bodyPr/>
                    <a:lstStyle/>
                    <a:p>
                      <a:pPr algn="just" rtl="0" hangingPunct="0">
                        <a:lnSpc>
                          <a:spcPct val="115000"/>
                        </a:lnSpc>
                        <a:spcAft>
                          <a:spcPts val="0"/>
                        </a:spcAft>
                      </a:pPr>
                      <a:r>
                        <a:rPr lang="fr-FR" sz="1000" kern="1400">
                          <a:effectLst/>
                        </a:rPr>
                        <a:t>(la steppe) Asie</a:t>
                      </a:r>
                      <a:endParaRPr lang="fr-FR" sz="800" kern="1400">
                        <a:effectLst/>
                      </a:endParaRPr>
                    </a:p>
                    <a:p>
                      <a:pPr algn="just" hangingPunct="0">
                        <a:lnSpc>
                          <a:spcPct val="115000"/>
                        </a:lnSpc>
                        <a:spcAft>
                          <a:spcPts val="0"/>
                        </a:spcAft>
                      </a:pPr>
                      <a:r>
                        <a:rPr lang="fr-FR" sz="1000" kern="1400">
                          <a:effectLst/>
                        </a:rPr>
                        <a:t>la prairie Amerique du Nord</a:t>
                      </a:r>
                      <a:endParaRPr lang="fr-FR" sz="800" kern="1400">
                        <a:effectLst/>
                      </a:endParaRPr>
                    </a:p>
                    <a:p>
                      <a:pPr hangingPunct="0">
                        <a:lnSpc>
                          <a:spcPct val="115000"/>
                        </a:lnSpc>
                        <a:spcAft>
                          <a:spcPts val="0"/>
                        </a:spcAft>
                      </a:pPr>
                      <a:r>
                        <a:rPr lang="ar-DZ" sz="1000" kern="1400">
                          <a:effectLst/>
                        </a:rPr>
                        <a:t> </a:t>
                      </a:r>
                      <a:r>
                        <a:rPr lang="fr-FR" sz="1000" kern="1400">
                          <a:effectLst/>
                        </a:rPr>
                        <a:t>(la pampa) Amerique du su</a:t>
                      </a:r>
                      <a:endParaRPr lang="fr-FR" sz="800" kern="1400">
                        <a:effectLst/>
                        <a:latin typeface="Times New Roman"/>
                        <a:ea typeface="Times New Roman"/>
                      </a:endParaRPr>
                    </a:p>
                  </a:txBody>
                  <a:tcPr marL="80552" marR="80552" marT="0" marB="0"/>
                </a:tc>
                <a:tc>
                  <a:txBody>
                    <a:bodyPr/>
                    <a:lstStyle/>
                    <a:p>
                      <a:pPr algn="just" hangingPunct="0">
                        <a:lnSpc>
                          <a:spcPct val="115000"/>
                        </a:lnSpc>
                        <a:spcAft>
                          <a:spcPts val="1200"/>
                        </a:spcAft>
                      </a:pPr>
                      <a:r>
                        <a:rPr lang="fr-FR" sz="1300" kern="1400">
                          <a:effectLst/>
                        </a:rPr>
                        <a:t>Régions tempéré</a:t>
                      </a:r>
                      <a:endParaRPr lang="fr-FR" sz="800" kern="1400">
                        <a:effectLst/>
                        <a:latin typeface="Times New Roman"/>
                        <a:ea typeface="Times New Roman"/>
                      </a:endParaRPr>
                    </a:p>
                  </a:txBody>
                  <a:tcPr marL="80552" marR="80552" marT="0" marB="0"/>
                </a:tc>
              </a:tr>
              <a:tr h="486692">
                <a:tc>
                  <a:txBody>
                    <a:bodyPr/>
                    <a:lstStyle/>
                    <a:p>
                      <a:pPr algn="just" hangingPunct="0">
                        <a:lnSpc>
                          <a:spcPct val="115000"/>
                        </a:lnSpc>
                        <a:spcAft>
                          <a:spcPts val="1200"/>
                        </a:spcAft>
                      </a:pPr>
                      <a:r>
                        <a:rPr lang="fr-FR" sz="1300" kern="1400">
                          <a:effectLst/>
                        </a:rPr>
                        <a:t>climat</a:t>
                      </a:r>
                      <a:endParaRPr lang="fr-FR" sz="800" kern="1400">
                        <a:effectLst/>
                        <a:latin typeface="Times New Roman"/>
                        <a:ea typeface="Times New Roman"/>
                      </a:endParaRPr>
                    </a:p>
                  </a:txBody>
                  <a:tcPr marL="80552" marR="80552" marT="0" marB="0"/>
                </a:tc>
                <a:tc>
                  <a:txBody>
                    <a:bodyPr/>
                    <a:lstStyle/>
                    <a:p>
                      <a:pPr algn="just" hangingPunct="0">
                        <a:lnSpc>
                          <a:spcPct val="115000"/>
                        </a:lnSpc>
                        <a:spcAft>
                          <a:spcPts val="1200"/>
                        </a:spcAft>
                      </a:pPr>
                      <a:r>
                        <a:rPr lang="fr-FR" sz="1300" kern="1400" dirty="0">
                          <a:effectLst/>
                        </a:rPr>
                        <a:t>Semi-aride , hiver froid</a:t>
                      </a:r>
                      <a:endParaRPr lang="fr-FR" sz="800" kern="1400" dirty="0">
                        <a:effectLst/>
                        <a:latin typeface="Times New Roman"/>
                        <a:ea typeface="Times New Roman"/>
                      </a:endParaRPr>
                    </a:p>
                  </a:txBody>
                  <a:tcPr marL="80552" marR="80552" marT="0" marB="0"/>
                </a:tc>
                <a:tc>
                  <a:txBody>
                    <a:bodyPr/>
                    <a:lstStyle/>
                    <a:p>
                      <a:pPr hangingPunct="1">
                        <a:lnSpc>
                          <a:spcPct val="115000"/>
                        </a:lnSpc>
                        <a:spcAft>
                          <a:spcPts val="0"/>
                        </a:spcAft>
                      </a:pPr>
                      <a:r>
                        <a:rPr lang="ar-DZ" sz="800" kern="1400">
                          <a:effectLst/>
                        </a:rPr>
                        <a:t> </a:t>
                      </a:r>
                      <a:endParaRPr lang="fr-FR" sz="800" kern="1400">
                        <a:effectLst/>
                        <a:latin typeface="Times New Roman"/>
                        <a:ea typeface="Times New Roman"/>
                      </a:endParaRPr>
                    </a:p>
                  </a:txBody>
                  <a:tcPr marL="80552" marR="80552" marT="0" marB="0"/>
                </a:tc>
              </a:tr>
              <a:tr h="269234">
                <a:tc>
                  <a:txBody>
                    <a:bodyPr/>
                    <a:lstStyle/>
                    <a:p>
                      <a:pPr algn="just" hangingPunct="0">
                        <a:lnSpc>
                          <a:spcPct val="115000"/>
                        </a:lnSpc>
                        <a:spcAft>
                          <a:spcPts val="1200"/>
                        </a:spcAft>
                      </a:pPr>
                      <a:r>
                        <a:rPr lang="fr-FR" sz="1300" kern="1400">
                          <a:effectLst/>
                        </a:rPr>
                        <a:t>pluviosité</a:t>
                      </a:r>
                      <a:endParaRPr lang="fr-FR" sz="800" kern="1400">
                        <a:effectLst/>
                        <a:latin typeface="Times New Roman"/>
                        <a:ea typeface="Times New Roman"/>
                      </a:endParaRPr>
                    </a:p>
                  </a:txBody>
                  <a:tcPr marL="80552" marR="80552" marT="0" marB="0"/>
                </a:tc>
                <a:tc>
                  <a:txBody>
                    <a:bodyPr/>
                    <a:lstStyle/>
                    <a:p>
                      <a:pPr algn="ctr" rtl="0" hangingPunct="0">
                        <a:lnSpc>
                          <a:spcPct val="115000"/>
                        </a:lnSpc>
                        <a:spcAft>
                          <a:spcPts val="1200"/>
                        </a:spcAft>
                      </a:pPr>
                      <a:r>
                        <a:rPr lang="fr-FR" sz="800" kern="1400">
                          <a:effectLst/>
                        </a:rPr>
                        <a:t>250</a:t>
                      </a:r>
                      <a:r>
                        <a:rPr lang="fr-FR" sz="1300" kern="1400">
                          <a:effectLst/>
                        </a:rPr>
                        <a:t>-</a:t>
                      </a:r>
                      <a:r>
                        <a:rPr lang="fr-FR" sz="800" kern="1400">
                          <a:effectLst/>
                        </a:rPr>
                        <a:t>500</a:t>
                      </a:r>
                      <a:r>
                        <a:rPr lang="fr-FR" sz="1300" kern="1400">
                          <a:effectLst/>
                        </a:rPr>
                        <a:t> </a:t>
                      </a:r>
                      <a:r>
                        <a:rPr lang="fr-FR" sz="800" kern="1400">
                          <a:effectLst/>
                        </a:rPr>
                        <a:t>mm</a:t>
                      </a:r>
                      <a:r>
                        <a:rPr lang="fr-FR" sz="1300" kern="1400">
                          <a:effectLst/>
                        </a:rPr>
                        <a:t>/</a:t>
                      </a:r>
                      <a:r>
                        <a:rPr lang="fr-FR" sz="800" kern="1400">
                          <a:effectLst/>
                        </a:rPr>
                        <a:t>an</a:t>
                      </a:r>
                      <a:endParaRPr lang="fr-FR" sz="800" kern="1400">
                        <a:effectLst/>
                        <a:latin typeface="Times New Roman"/>
                        <a:ea typeface="Times New Roman"/>
                      </a:endParaRPr>
                    </a:p>
                  </a:txBody>
                  <a:tcPr marL="80552" marR="80552" marT="0" marB="0"/>
                </a:tc>
                <a:tc>
                  <a:txBody>
                    <a:bodyPr/>
                    <a:lstStyle/>
                    <a:p>
                      <a:pPr hangingPunct="1">
                        <a:lnSpc>
                          <a:spcPct val="115000"/>
                        </a:lnSpc>
                        <a:spcAft>
                          <a:spcPts val="0"/>
                        </a:spcAft>
                      </a:pPr>
                      <a:r>
                        <a:rPr lang="ar-DZ" sz="800" kern="1400">
                          <a:effectLst/>
                        </a:rPr>
                        <a:t> </a:t>
                      </a:r>
                      <a:endParaRPr lang="fr-FR" sz="800" kern="1400">
                        <a:effectLst/>
                        <a:latin typeface="Times New Roman"/>
                        <a:ea typeface="Times New Roman"/>
                      </a:endParaRPr>
                    </a:p>
                  </a:txBody>
                  <a:tcPr marL="80552" marR="80552" marT="0" marB="0"/>
                </a:tc>
              </a:tr>
              <a:tr h="486692">
                <a:tc>
                  <a:txBody>
                    <a:bodyPr/>
                    <a:lstStyle/>
                    <a:p>
                      <a:pPr hangingPunct="0">
                        <a:lnSpc>
                          <a:spcPct val="115000"/>
                        </a:lnSpc>
                        <a:spcAft>
                          <a:spcPts val="1200"/>
                        </a:spcAft>
                      </a:pPr>
                      <a:r>
                        <a:rPr lang="fr-FR" sz="1000" kern="1400">
                          <a:effectLst/>
                        </a:rPr>
                        <a:t>températures</a:t>
                      </a:r>
                      <a:endParaRPr lang="fr-FR" sz="800" kern="1400">
                        <a:effectLst/>
                        <a:latin typeface="Times New Roman"/>
                        <a:ea typeface="Times New Roman"/>
                      </a:endParaRPr>
                    </a:p>
                  </a:txBody>
                  <a:tcPr marL="80552" marR="80552" marT="0" marB="0"/>
                </a:tc>
                <a:tc>
                  <a:txBody>
                    <a:bodyPr/>
                    <a:lstStyle/>
                    <a:p>
                      <a:pPr algn="ctr" rtl="0" hangingPunct="0">
                        <a:lnSpc>
                          <a:spcPct val="115000"/>
                        </a:lnSpc>
                        <a:spcAft>
                          <a:spcPts val="1200"/>
                        </a:spcAft>
                      </a:pPr>
                      <a:r>
                        <a:rPr lang="fr-FR" sz="800" kern="1400">
                          <a:effectLst/>
                        </a:rPr>
                        <a:t>(-2°c à  18°c)</a:t>
                      </a:r>
                      <a:endParaRPr lang="fr-FR" sz="800" kern="1400">
                        <a:effectLst/>
                        <a:latin typeface="Times New Roman"/>
                        <a:ea typeface="Times New Roman"/>
                      </a:endParaRPr>
                    </a:p>
                  </a:txBody>
                  <a:tcPr marL="80552" marR="80552" marT="0" marB="0"/>
                </a:tc>
                <a:tc>
                  <a:txBody>
                    <a:bodyPr/>
                    <a:lstStyle/>
                    <a:p>
                      <a:pPr hangingPunct="1">
                        <a:lnSpc>
                          <a:spcPct val="115000"/>
                        </a:lnSpc>
                        <a:spcAft>
                          <a:spcPts val="0"/>
                        </a:spcAft>
                      </a:pPr>
                      <a:r>
                        <a:rPr lang="ar-DZ" sz="800" kern="1400">
                          <a:effectLst/>
                        </a:rPr>
                        <a:t> </a:t>
                      </a:r>
                      <a:endParaRPr lang="fr-FR" sz="800" kern="1400">
                        <a:effectLst/>
                        <a:latin typeface="Times New Roman"/>
                        <a:ea typeface="Times New Roman"/>
                      </a:endParaRPr>
                    </a:p>
                  </a:txBody>
                  <a:tcPr marL="80552" marR="80552" marT="0" marB="0"/>
                </a:tc>
              </a:tr>
              <a:tr h="269234">
                <a:tc>
                  <a:txBody>
                    <a:bodyPr/>
                    <a:lstStyle/>
                    <a:p>
                      <a:pPr algn="just" hangingPunct="0">
                        <a:lnSpc>
                          <a:spcPct val="115000"/>
                        </a:lnSpc>
                        <a:spcAft>
                          <a:spcPts val="1200"/>
                        </a:spcAft>
                      </a:pPr>
                      <a:r>
                        <a:rPr lang="fr-FR" sz="1300" kern="1400">
                          <a:effectLst/>
                        </a:rPr>
                        <a:t>vent</a:t>
                      </a:r>
                      <a:endParaRPr lang="fr-FR" sz="800" kern="1400">
                        <a:effectLst/>
                        <a:latin typeface="Times New Roman"/>
                        <a:ea typeface="Times New Roman"/>
                      </a:endParaRPr>
                    </a:p>
                  </a:txBody>
                  <a:tcPr marL="80552" marR="80552" marT="0" marB="0"/>
                </a:tc>
                <a:tc>
                  <a:txBody>
                    <a:bodyPr/>
                    <a:lstStyle/>
                    <a:p>
                      <a:pPr algn="ctr" hangingPunct="0">
                        <a:lnSpc>
                          <a:spcPct val="115000"/>
                        </a:lnSpc>
                        <a:spcAft>
                          <a:spcPts val="1200"/>
                        </a:spcAft>
                      </a:pPr>
                      <a:r>
                        <a:rPr lang="ar-DZ" sz="800" kern="1400">
                          <a:effectLst/>
                        </a:rPr>
                        <a:t>-</a:t>
                      </a:r>
                      <a:endParaRPr lang="fr-FR" sz="800" kern="1400">
                        <a:effectLst/>
                        <a:latin typeface="Times New Roman"/>
                        <a:ea typeface="Times New Roman"/>
                      </a:endParaRPr>
                    </a:p>
                  </a:txBody>
                  <a:tcPr marL="80552" marR="80552" marT="0" marB="0"/>
                </a:tc>
                <a:tc>
                  <a:txBody>
                    <a:bodyPr/>
                    <a:lstStyle/>
                    <a:p>
                      <a:pPr algn="ctr" hangingPunct="0">
                        <a:lnSpc>
                          <a:spcPct val="115000"/>
                        </a:lnSpc>
                        <a:spcAft>
                          <a:spcPts val="1200"/>
                        </a:spcAft>
                      </a:pPr>
                      <a:r>
                        <a:rPr lang="ar-DZ" sz="800" kern="1400">
                          <a:effectLst/>
                        </a:rPr>
                        <a:t>-</a:t>
                      </a:r>
                      <a:endParaRPr lang="fr-FR" sz="800" kern="1400">
                        <a:effectLst/>
                        <a:latin typeface="Times New Roman"/>
                        <a:ea typeface="Times New Roman"/>
                      </a:endParaRPr>
                    </a:p>
                  </a:txBody>
                  <a:tcPr marL="80552" marR="80552" marT="0" marB="0"/>
                </a:tc>
              </a:tr>
              <a:tr h="704150">
                <a:tc>
                  <a:txBody>
                    <a:bodyPr/>
                    <a:lstStyle/>
                    <a:p>
                      <a:pPr algn="just" hangingPunct="0">
                        <a:lnSpc>
                          <a:spcPct val="115000"/>
                        </a:lnSpc>
                        <a:spcAft>
                          <a:spcPts val="1200"/>
                        </a:spcAft>
                      </a:pPr>
                      <a:r>
                        <a:rPr lang="fr-FR" sz="1300" kern="1400">
                          <a:effectLst/>
                        </a:rPr>
                        <a:t>sol</a:t>
                      </a:r>
                      <a:endParaRPr lang="fr-FR" sz="800" kern="1400">
                        <a:effectLst/>
                        <a:latin typeface="Times New Roman"/>
                        <a:ea typeface="Times New Roman"/>
                      </a:endParaRPr>
                    </a:p>
                  </a:txBody>
                  <a:tcPr marL="80552" marR="80552" marT="0" marB="0"/>
                </a:tc>
                <a:tc>
                  <a:txBody>
                    <a:bodyPr/>
                    <a:lstStyle/>
                    <a:p>
                      <a:pPr algn="just" hangingPunct="0">
                        <a:lnSpc>
                          <a:spcPct val="115000"/>
                        </a:lnSpc>
                        <a:spcAft>
                          <a:spcPts val="1200"/>
                        </a:spcAft>
                      </a:pPr>
                      <a:r>
                        <a:rPr lang="fr-FR" sz="1300" kern="1400">
                          <a:effectLst/>
                        </a:rPr>
                        <a:t>Sol fertile, riche MO </a:t>
                      </a:r>
                      <a:endParaRPr lang="fr-FR" sz="800" kern="1400">
                        <a:effectLst/>
                        <a:latin typeface="Times New Roman"/>
                        <a:ea typeface="Times New Roman"/>
                      </a:endParaRPr>
                    </a:p>
                  </a:txBody>
                  <a:tcPr marL="80552" marR="80552" marT="0" marB="0"/>
                </a:tc>
                <a:tc>
                  <a:txBody>
                    <a:bodyPr/>
                    <a:lstStyle/>
                    <a:p>
                      <a:pPr algn="just" rtl="0" hangingPunct="0">
                        <a:lnSpc>
                          <a:spcPct val="115000"/>
                        </a:lnSpc>
                        <a:spcAft>
                          <a:spcPts val="1200"/>
                        </a:spcAft>
                      </a:pPr>
                      <a:r>
                        <a:rPr lang="fr-FR" sz="1300" kern="1400">
                          <a:effectLst/>
                        </a:rPr>
                        <a:t>1,5m d épaisseur</a:t>
                      </a:r>
                      <a:endParaRPr lang="fr-FR" sz="800" kern="1400">
                        <a:effectLst/>
                        <a:latin typeface="Times New Roman"/>
                        <a:ea typeface="Times New Roman"/>
                      </a:endParaRPr>
                    </a:p>
                  </a:txBody>
                  <a:tcPr marL="80552" marR="80552" marT="0" marB="0"/>
                </a:tc>
              </a:tr>
              <a:tr h="812878">
                <a:tc>
                  <a:txBody>
                    <a:bodyPr/>
                    <a:lstStyle/>
                    <a:p>
                      <a:pPr algn="just" hangingPunct="0">
                        <a:lnSpc>
                          <a:spcPct val="115000"/>
                        </a:lnSpc>
                        <a:spcAft>
                          <a:spcPts val="0"/>
                        </a:spcAft>
                      </a:pPr>
                      <a:r>
                        <a:rPr lang="fr-FR" sz="1300" kern="1400">
                          <a:effectLst/>
                        </a:rPr>
                        <a:t>végétation</a:t>
                      </a:r>
                      <a:endParaRPr lang="fr-FR" sz="800" kern="1400">
                        <a:effectLst/>
                        <a:latin typeface="Times New Roman"/>
                        <a:ea typeface="Times New Roman"/>
                      </a:endParaRPr>
                    </a:p>
                  </a:txBody>
                  <a:tcPr marL="80552" marR="80552" marT="0" marB="0"/>
                </a:tc>
                <a:tc>
                  <a:txBody>
                    <a:bodyPr/>
                    <a:lstStyle/>
                    <a:p>
                      <a:pPr algn="just" hangingPunct="0">
                        <a:lnSpc>
                          <a:spcPct val="115000"/>
                        </a:lnSpc>
                        <a:spcAft>
                          <a:spcPts val="0"/>
                        </a:spcAft>
                      </a:pPr>
                      <a:r>
                        <a:rPr lang="fr-FR" sz="800" kern="1400">
                          <a:effectLst/>
                        </a:rPr>
                        <a:t>poacées = graminées</a:t>
                      </a:r>
                      <a:r>
                        <a:rPr lang="ar-DZ" sz="1300" kern="1400">
                          <a:effectLst/>
                        </a:rPr>
                        <a:t>)</a:t>
                      </a:r>
                      <a:endParaRPr lang="fr-FR" sz="800" kern="1400">
                        <a:effectLst/>
                      </a:endParaRPr>
                    </a:p>
                    <a:p>
                      <a:pPr algn="just" hangingPunct="0">
                        <a:lnSpc>
                          <a:spcPct val="115000"/>
                        </a:lnSpc>
                        <a:spcAft>
                          <a:spcPts val="0"/>
                        </a:spcAft>
                      </a:pPr>
                      <a:r>
                        <a:rPr lang="fr-FR" sz="800" kern="1400">
                          <a:effectLst/>
                        </a:rPr>
                        <a:t>Poa</a:t>
                      </a:r>
                      <a:r>
                        <a:rPr lang="fr-FR" sz="1300" kern="1400">
                          <a:effectLst/>
                        </a:rPr>
                        <a:t>, </a:t>
                      </a:r>
                      <a:r>
                        <a:rPr lang="fr-FR" sz="800" kern="1400">
                          <a:effectLst/>
                        </a:rPr>
                        <a:t>Stipa</a:t>
                      </a:r>
                      <a:r>
                        <a:rPr lang="fr-FR" sz="1300" kern="1400">
                          <a:effectLst/>
                        </a:rPr>
                        <a:t>, </a:t>
                      </a:r>
                      <a:r>
                        <a:rPr lang="fr-FR" sz="800" kern="1400">
                          <a:effectLst/>
                        </a:rPr>
                        <a:t>Festuca</a:t>
                      </a:r>
                      <a:endParaRPr lang="fr-FR" sz="800" kern="1400">
                        <a:effectLst/>
                        <a:latin typeface="Times New Roman"/>
                        <a:ea typeface="Times New Roman"/>
                      </a:endParaRPr>
                    </a:p>
                  </a:txBody>
                  <a:tcPr marL="80552" marR="80552" marT="0" marB="0"/>
                </a:tc>
                <a:tc>
                  <a:txBody>
                    <a:bodyPr/>
                    <a:lstStyle/>
                    <a:p>
                      <a:pPr algn="just" hangingPunct="0">
                        <a:lnSpc>
                          <a:spcPct val="115000"/>
                        </a:lnSpc>
                        <a:spcAft>
                          <a:spcPts val="0"/>
                        </a:spcAft>
                      </a:pPr>
                      <a:r>
                        <a:rPr lang="fr-FR" sz="1300" kern="1400">
                          <a:effectLst/>
                        </a:rPr>
                        <a:t>Pas d’arbres pour cause peu de pluies </a:t>
                      </a:r>
                      <a:endParaRPr lang="fr-FR" sz="800" kern="1400">
                        <a:effectLst/>
                        <a:latin typeface="Times New Roman"/>
                        <a:ea typeface="Times New Roman"/>
                      </a:endParaRPr>
                    </a:p>
                  </a:txBody>
                  <a:tcPr marL="80552" marR="80552" marT="0" marB="0"/>
                </a:tc>
              </a:tr>
              <a:tr h="574711">
                <a:tc>
                  <a:txBody>
                    <a:bodyPr/>
                    <a:lstStyle/>
                    <a:p>
                      <a:pPr algn="just" hangingPunct="0">
                        <a:lnSpc>
                          <a:spcPct val="115000"/>
                        </a:lnSpc>
                        <a:spcAft>
                          <a:spcPts val="1200"/>
                        </a:spcAft>
                      </a:pPr>
                      <a:r>
                        <a:rPr lang="fr-FR" sz="1300" kern="1400">
                          <a:effectLst/>
                        </a:rPr>
                        <a:t>faune</a:t>
                      </a:r>
                      <a:endParaRPr lang="fr-FR" sz="800" kern="1400">
                        <a:effectLst/>
                        <a:latin typeface="Times New Roman"/>
                        <a:ea typeface="Times New Roman"/>
                      </a:endParaRPr>
                    </a:p>
                  </a:txBody>
                  <a:tcPr marL="80552" marR="80552" marT="0" marB="0"/>
                </a:tc>
                <a:tc>
                  <a:txBody>
                    <a:bodyPr/>
                    <a:lstStyle/>
                    <a:p>
                      <a:pPr algn="just" hangingPunct="0">
                        <a:lnSpc>
                          <a:spcPct val="115000"/>
                        </a:lnSpc>
                        <a:spcAft>
                          <a:spcPts val="1200"/>
                        </a:spcAft>
                      </a:pPr>
                      <a:r>
                        <a:rPr lang="fr-FR" sz="800" kern="1400">
                          <a:effectLst/>
                        </a:rPr>
                        <a:t>Gazella</a:t>
                      </a:r>
                      <a:r>
                        <a:rPr lang="fr-FR" sz="1300" kern="1400">
                          <a:effectLst/>
                        </a:rPr>
                        <a:t>, </a:t>
                      </a:r>
                      <a:r>
                        <a:rPr lang="fr-FR" sz="800" kern="1400">
                          <a:effectLst/>
                        </a:rPr>
                        <a:t>Equus</a:t>
                      </a:r>
                      <a:r>
                        <a:rPr lang="fr-FR" sz="1300" kern="1400">
                          <a:effectLst/>
                        </a:rPr>
                        <a:t>, </a:t>
                      </a:r>
                      <a:r>
                        <a:rPr lang="fr-FR" sz="800" kern="1400">
                          <a:effectLst/>
                        </a:rPr>
                        <a:t>Bison</a:t>
                      </a:r>
                      <a:endParaRPr lang="fr-FR" sz="800" kern="1400">
                        <a:effectLst/>
                        <a:latin typeface="Times New Roman"/>
                        <a:ea typeface="Times New Roman"/>
                      </a:endParaRPr>
                    </a:p>
                  </a:txBody>
                  <a:tcPr marL="80552" marR="80552" marT="0" marB="0"/>
                </a:tc>
                <a:tc>
                  <a:txBody>
                    <a:bodyPr/>
                    <a:lstStyle/>
                    <a:p>
                      <a:pPr algn="just" hangingPunct="0">
                        <a:lnSpc>
                          <a:spcPct val="115000"/>
                        </a:lnSpc>
                        <a:spcAft>
                          <a:spcPts val="1200"/>
                        </a:spcAft>
                      </a:pPr>
                      <a:r>
                        <a:rPr lang="fr-FR" sz="1300" kern="1400">
                          <a:effectLst/>
                        </a:rPr>
                        <a:t>Herbivores </a:t>
                      </a:r>
                      <a:endParaRPr lang="fr-FR" sz="800" kern="1400">
                        <a:effectLst/>
                        <a:latin typeface="Times New Roman"/>
                        <a:ea typeface="Times New Roman"/>
                      </a:endParaRPr>
                    </a:p>
                  </a:txBody>
                  <a:tcPr marL="80552" marR="80552" marT="0" marB="0"/>
                </a:tc>
              </a:tr>
              <a:tr h="486692">
                <a:tc>
                  <a:txBody>
                    <a:bodyPr/>
                    <a:lstStyle/>
                    <a:p>
                      <a:pPr algn="just" hangingPunct="0">
                        <a:lnSpc>
                          <a:spcPct val="115000"/>
                        </a:lnSpc>
                        <a:spcAft>
                          <a:spcPts val="1200"/>
                        </a:spcAft>
                      </a:pPr>
                      <a:r>
                        <a:rPr lang="fr-FR" sz="1100" kern="1400">
                          <a:effectLst/>
                        </a:rPr>
                        <a:t>adaptations</a:t>
                      </a:r>
                      <a:endParaRPr lang="fr-FR" sz="800" kern="1400">
                        <a:effectLst/>
                        <a:latin typeface="Times New Roman"/>
                        <a:ea typeface="Times New Roman"/>
                      </a:endParaRPr>
                    </a:p>
                  </a:txBody>
                  <a:tcPr marL="80552" marR="80552" marT="0" marB="0"/>
                </a:tc>
                <a:tc>
                  <a:txBody>
                    <a:bodyPr/>
                    <a:lstStyle/>
                    <a:p>
                      <a:pPr algn="just" hangingPunct="0">
                        <a:lnSpc>
                          <a:spcPct val="115000"/>
                        </a:lnSpc>
                        <a:spcAft>
                          <a:spcPts val="1200"/>
                        </a:spcAft>
                      </a:pPr>
                      <a:r>
                        <a:rPr lang="fr-FR" sz="1300" kern="1400">
                          <a:effectLst/>
                        </a:rPr>
                        <a:t>Racines profondes </a:t>
                      </a:r>
                      <a:endParaRPr lang="fr-FR" sz="800" kern="1400">
                        <a:effectLst/>
                        <a:latin typeface="Times New Roman"/>
                        <a:ea typeface="Times New Roman"/>
                      </a:endParaRPr>
                    </a:p>
                  </a:txBody>
                  <a:tcPr marL="80552" marR="80552" marT="0" marB="0"/>
                </a:tc>
                <a:tc>
                  <a:txBody>
                    <a:bodyPr/>
                    <a:lstStyle/>
                    <a:p>
                      <a:pPr hangingPunct="1">
                        <a:lnSpc>
                          <a:spcPct val="115000"/>
                        </a:lnSpc>
                        <a:spcAft>
                          <a:spcPts val="0"/>
                        </a:spcAft>
                      </a:pPr>
                      <a:r>
                        <a:rPr lang="ar-DZ" sz="800" kern="1400">
                          <a:effectLst/>
                        </a:rPr>
                        <a:t> </a:t>
                      </a:r>
                      <a:endParaRPr lang="fr-FR" sz="800" kern="1400">
                        <a:effectLst/>
                        <a:latin typeface="Times New Roman"/>
                        <a:ea typeface="Times New Roman"/>
                      </a:endParaRPr>
                    </a:p>
                  </a:txBody>
                  <a:tcPr marL="80552" marR="80552" marT="0" marB="0"/>
                </a:tc>
              </a:tr>
              <a:tr h="263632">
                <a:tc>
                  <a:txBody>
                    <a:bodyPr/>
                    <a:lstStyle/>
                    <a:p>
                      <a:pPr algn="just" hangingPunct="0">
                        <a:lnSpc>
                          <a:spcPct val="115000"/>
                        </a:lnSpc>
                        <a:spcAft>
                          <a:spcPts val="1200"/>
                        </a:spcAft>
                      </a:pPr>
                      <a:r>
                        <a:rPr lang="fr-FR" sz="1300" kern="1400">
                          <a:effectLst/>
                        </a:rPr>
                        <a:t>Biomasse </a:t>
                      </a:r>
                      <a:endParaRPr lang="fr-FR" sz="800" kern="1400">
                        <a:effectLst/>
                        <a:latin typeface="Times New Roman"/>
                        <a:ea typeface="Times New Roman"/>
                      </a:endParaRPr>
                    </a:p>
                  </a:txBody>
                  <a:tcPr marL="80552" marR="80552" marT="0" marB="0"/>
                </a:tc>
                <a:tc>
                  <a:txBody>
                    <a:bodyPr/>
                    <a:lstStyle/>
                    <a:p>
                      <a:pPr algn="just" hangingPunct="0">
                        <a:lnSpc>
                          <a:spcPct val="115000"/>
                        </a:lnSpc>
                        <a:spcAft>
                          <a:spcPts val="1200"/>
                        </a:spcAft>
                      </a:pPr>
                      <a:r>
                        <a:rPr lang="fr-FR" sz="1300" kern="1400">
                          <a:effectLst/>
                        </a:rPr>
                        <a:t>De 6 à 20T/H/A</a:t>
                      </a:r>
                      <a:endParaRPr lang="fr-FR" sz="800" kern="1400">
                        <a:effectLst/>
                        <a:latin typeface="Times New Roman"/>
                        <a:ea typeface="Times New Roman"/>
                      </a:endParaRPr>
                    </a:p>
                  </a:txBody>
                  <a:tcPr marL="80552" marR="80552" marT="0" marB="0"/>
                </a:tc>
                <a:tc>
                  <a:txBody>
                    <a:bodyPr/>
                    <a:lstStyle/>
                    <a:p>
                      <a:pPr hangingPunct="1">
                        <a:lnSpc>
                          <a:spcPct val="115000"/>
                        </a:lnSpc>
                        <a:spcAft>
                          <a:spcPts val="0"/>
                        </a:spcAft>
                      </a:pPr>
                      <a:r>
                        <a:rPr lang="ar-DZ" sz="800" kern="1400" dirty="0">
                          <a:effectLst/>
                        </a:rPr>
                        <a:t> </a:t>
                      </a:r>
                      <a:endParaRPr lang="fr-FR" sz="800" kern="1400" dirty="0">
                        <a:effectLst/>
                        <a:latin typeface="Times New Roman"/>
                        <a:ea typeface="Times New Roman"/>
                      </a:endParaRPr>
                    </a:p>
                  </a:txBody>
                  <a:tcPr marL="80552" marR="80552" marT="0" marB="0"/>
                </a:tc>
              </a:tr>
            </a:tbl>
          </a:graphicData>
        </a:graphic>
      </p:graphicFrame>
    </p:spTree>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00042"/>
            <a:ext cx="8229600" cy="928694"/>
          </a:xfrm>
        </p:spPr>
        <p:txBody>
          <a:bodyPr/>
          <a:lstStyle/>
          <a:p>
            <a:pPr>
              <a:defRPr/>
            </a:pPr>
            <a:r>
              <a:rPr lang="fr-FR" dirty="0" smtClean="0"/>
              <a:t>Proverbe du Jour: 05/03/2020</a:t>
            </a:r>
            <a:endParaRPr lang="fr-FR" dirty="0"/>
          </a:p>
        </p:txBody>
      </p:sp>
      <p:sp>
        <p:nvSpPr>
          <p:cNvPr id="207875" name="Espace réservé du contenu 2"/>
          <p:cNvSpPr>
            <a:spLocks noGrp="1"/>
          </p:cNvSpPr>
          <p:nvPr>
            <p:ph idx="1"/>
          </p:nvPr>
        </p:nvSpPr>
        <p:spPr/>
        <p:txBody>
          <a:bodyPr>
            <a:normAutofit/>
          </a:bodyPr>
          <a:lstStyle/>
          <a:p>
            <a:pPr algn="just">
              <a:buFont typeface="Wingdings 2" pitchFamily="18" charset="2"/>
              <a:buNone/>
            </a:pPr>
            <a:r>
              <a:rPr lang="fr-FR" sz="6000" dirty="0" smtClean="0">
                <a:solidFill>
                  <a:schemeClr val="bg1"/>
                </a:solidFill>
              </a:rPr>
              <a:t>"</a:t>
            </a:r>
            <a:r>
              <a:rPr lang="fr-FR" sz="6000" dirty="0" smtClean="0"/>
              <a:t>Pour réussir, votre désir de réussite doit être plus grand que votre peur de l'échec. ... </a:t>
            </a:r>
            <a:endParaRPr lang="fr-FR" dirty="0" smtClean="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08A8CE6-2C67-4E4C-9A80-BDDA6E43ED7E}" type="slidenum">
              <a:rPr lang="fr-FR" altLang="fr-FR" sz="1400" smtClean="0">
                <a:solidFill>
                  <a:schemeClr val="tx1"/>
                </a:solidFill>
              </a:rPr>
              <a:pPr/>
              <a:t>28</a:t>
            </a:fld>
            <a:endParaRPr lang="fr-FR" altLang="fr-FR" sz="1400" smtClean="0">
              <a:solidFill>
                <a:schemeClr val="tx1"/>
              </a:solidFill>
            </a:endParaRPr>
          </a:p>
        </p:txBody>
      </p:sp>
      <p:sp>
        <p:nvSpPr>
          <p:cNvPr id="71683" name="Text Box 3"/>
          <p:cNvSpPr txBox="1">
            <a:spLocks noChangeArrowheads="1"/>
          </p:cNvSpPr>
          <p:nvPr/>
        </p:nvSpPr>
        <p:spPr bwMode="auto">
          <a:xfrm>
            <a:off x="203200" y="174625"/>
            <a:ext cx="8940800" cy="641350"/>
          </a:xfrm>
          <a:prstGeom prst="rect">
            <a:avLst/>
          </a:prstGeom>
          <a:noFill/>
          <a:ln w="9525">
            <a:noFill/>
            <a:miter lim="800000"/>
            <a:headEnd/>
            <a:tailEnd/>
          </a:ln>
        </p:spPr>
        <p:txBody>
          <a:bodyPr>
            <a:spAutoFit/>
          </a:bodyPr>
          <a:lstStyle/>
          <a:p>
            <a:r>
              <a:rPr lang="fr-FR" altLang="fr-FR" sz="3600" b="1">
                <a:cs typeface="Times New Roman" pitchFamily="18" charset="0"/>
              </a:rPr>
              <a:t>Déserts</a:t>
            </a:r>
            <a:endParaRPr lang="fr-FR" altLang="fr-FR" sz="3600"/>
          </a:p>
        </p:txBody>
      </p:sp>
      <p:pic>
        <p:nvPicPr>
          <p:cNvPr id="212996" name="Picture 6" descr="désert cactus"/>
          <p:cNvPicPr>
            <a:picLocks noChangeAspect="1" noChangeArrowheads="1"/>
          </p:cNvPicPr>
          <p:nvPr/>
        </p:nvPicPr>
        <p:blipFill>
          <a:blip r:embed="rId2"/>
          <a:srcRect/>
          <a:stretch>
            <a:fillRect/>
          </a:stretch>
        </p:blipFill>
        <p:spPr bwMode="auto">
          <a:xfrm>
            <a:off x="4343400" y="2557463"/>
            <a:ext cx="4121150" cy="3090862"/>
          </a:xfrm>
          <a:prstGeom prst="rect">
            <a:avLst/>
          </a:prstGeom>
          <a:noFill/>
          <a:ln w="9525">
            <a:noFill/>
            <a:miter lim="800000"/>
            <a:headEnd/>
            <a:tailEnd/>
          </a:ln>
        </p:spPr>
      </p:pic>
      <p:pic>
        <p:nvPicPr>
          <p:cNvPr id="212997" name="Picture 7" descr="désert"/>
          <p:cNvPicPr>
            <a:picLocks noChangeAspect="1" noChangeArrowheads="1"/>
          </p:cNvPicPr>
          <p:nvPr/>
        </p:nvPicPr>
        <p:blipFill>
          <a:blip r:embed="rId3"/>
          <a:srcRect/>
          <a:stretch>
            <a:fillRect/>
          </a:stretch>
        </p:blipFill>
        <p:spPr bwMode="auto">
          <a:xfrm>
            <a:off x="401638" y="1338263"/>
            <a:ext cx="3548062" cy="267335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4864" eaLnBrk="1" fontAlgn="auto" hangingPunct="1">
              <a:spcAft>
                <a:spcPts val="0"/>
              </a:spcAft>
              <a:defRPr/>
            </a:pPr>
            <a:r>
              <a:rPr lang="fr-FR" dirty="0" smtClean="0">
                <a:solidFill>
                  <a:schemeClr val="tx2">
                    <a:tint val="100000"/>
                    <a:shade val="90000"/>
                    <a:satMod val="250000"/>
                    <a:alpha val="100000"/>
                  </a:schemeClr>
                </a:solidFill>
              </a:rPr>
              <a:t>Caractéristiques du désert </a:t>
            </a:r>
            <a:endParaRPr lang="fr-FR" dirty="0">
              <a:solidFill>
                <a:schemeClr val="tx2">
                  <a:tint val="100000"/>
                  <a:shade val="90000"/>
                  <a:satMod val="250000"/>
                  <a:alpha val="100000"/>
                </a:schemeClr>
              </a:solidFill>
            </a:endParaRPr>
          </a:p>
        </p:txBody>
      </p:sp>
      <p:graphicFrame>
        <p:nvGraphicFramePr>
          <p:cNvPr id="6" name="Espace réservé du contenu 5"/>
          <p:cNvGraphicFramePr>
            <a:graphicFrameLocks noGrp="1"/>
          </p:cNvGraphicFramePr>
          <p:nvPr>
            <p:ph idx="1"/>
          </p:nvPr>
        </p:nvGraphicFramePr>
        <p:xfrm>
          <a:off x="468312" y="642916"/>
          <a:ext cx="8032777" cy="5665811"/>
        </p:xfrm>
        <a:graphic>
          <a:graphicData uri="http://schemas.openxmlformats.org/drawingml/2006/table">
            <a:tbl>
              <a:tblPr>
                <a:tableStyleId>{5C22544A-7EE6-4342-B048-85BDC9FD1C3A}</a:tableStyleId>
              </a:tblPr>
              <a:tblGrid>
                <a:gridCol w="2040459"/>
                <a:gridCol w="3610040"/>
                <a:gridCol w="2382278"/>
              </a:tblGrid>
              <a:tr h="304601">
                <a:tc>
                  <a:txBody>
                    <a:bodyPr/>
                    <a:lstStyle/>
                    <a:p>
                      <a:pPr algn="just" hangingPunct="0">
                        <a:lnSpc>
                          <a:spcPct val="115000"/>
                        </a:lnSpc>
                        <a:spcAft>
                          <a:spcPts val="0"/>
                        </a:spcAft>
                      </a:pPr>
                      <a:r>
                        <a:rPr lang="fr-FR" sz="800" kern="1400" dirty="0">
                          <a:effectLst/>
                        </a:rPr>
                        <a:t>Nom</a:t>
                      </a:r>
                      <a:endParaRPr lang="fr-FR" sz="700" kern="1400" dirty="0">
                        <a:effectLst/>
                        <a:latin typeface="Times New Roman"/>
                        <a:ea typeface="Times New Roman"/>
                      </a:endParaRPr>
                    </a:p>
                  </a:txBody>
                  <a:tcPr marL="65064" marR="65064" marT="0" marB="0"/>
                </a:tc>
                <a:tc>
                  <a:txBody>
                    <a:bodyPr/>
                    <a:lstStyle/>
                    <a:p>
                      <a:pPr algn="just" hangingPunct="0">
                        <a:lnSpc>
                          <a:spcPct val="115000"/>
                        </a:lnSpc>
                        <a:spcAft>
                          <a:spcPts val="0"/>
                        </a:spcAft>
                      </a:pPr>
                      <a:r>
                        <a:rPr lang="fr-FR" sz="800" kern="1400">
                          <a:effectLst/>
                        </a:rPr>
                        <a:t>sahara</a:t>
                      </a:r>
                      <a:endParaRPr lang="fr-FR" sz="700" kern="1400">
                        <a:effectLst/>
                        <a:latin typeface="Times New Roman"/>
                        <a:ea typeface="Times New Roman"/>
                      </a:endParaRPr>
                    </a:p>
                  </a:txBody>
                  <a:tcPr marL="65064" marR="65064" marT="0" marB="0"/>
                </a:tc>
                <a:tc>
                  <a:txBody>
                    <a:bodyPr/>
                    <a:lstStyle/>
                    <a:p>
                      <a:pPr algn="just" hangingPunct="0">
                        <a:lnSpc>
                          <a:spcPct val="115000"/>
                        </a:lnSpc>
                        <a:spcAft>
                          <a:spcPts val="0"/>
                        </a:spcAft>
                      </a:pPr>
                      <a:r>
                        <a:rPr lang="fr-FR" sz="800" kern="1400">
                          <a:effectLst/>
                        </a:rPr>
                        <a:t>observations</a:t>
                      </a:r>
                      <a:endParaRPr lang="fr-FR" sz="700" kern="1400">
                        <a:effectLst/>
                        <a:latin typeface="Times New Roman"/>
                        <a:ea typeface="Times New Roman"/>
                      </a:endParaRPr>
                    </a:p>
                  </a:txBody>
                  <a:tcPr marL="65064" marR="65064" marT="0" marB="0"/>
                </a:tc>
              </a:tr>
              <a:tr h="335800">
                <a:tc>
                  <a:txBody>
                    <a:bodyPr/>
                    <a:lstStyle/>
                    <a:p>
                      <a:pPr algn="just" hangingPunct="0">
                        <a:lnSpc>
                          <a:spcPct val="115000"/>
                        </a:lnSpc>
                        <a:spcAft>
                          <a:spcPts val="0"/>
                        </a:spcAft>
                      </a:pPr>
                      <a:r>
                        <a:rPr lang="fr-FR" sz="800" kern="1400">
                          <a:effectLst/>
                        </a:rPr>
                        <a:t>Situation géographique</a:t>
                      </a:r>
                      <a:endParaRPr lang="fr-FR" sz="700" kern="1400">
                        <a:effectLst/>
                        <a:latin typeface="Times New Roman"/>
                        <a:ea typeface="Times New Roman"/>
                      </a:endParaRPr>
                    </a:p>
                  </a:txBody>
                  <a:tcPr marL="65064" marR="65064" marT="0" marB="0"/>
                </a:tc>
                <a:tc>
                  <a:txBody>
                    <a:bodyPr/>
                    <a:lstStyle/>
                    <a:p>
                      <a:pPr algn="just" hangingPunct="0">
                        <a:lnSpc>
                          <a:spcPct val="115000"/>
                        </a:lnSpc>
                        <a:spcAft>
                          <a:spcPts val="0"/>
                        </a:spcAft>
                      </a:pPr>
                      <a:r>
                        <a:rPr lang="fr-FR" sz="800" kern="1400">
                          <a:effectLst/>
                        </a:rPr>
                        <a:t>intertropicale</a:t>
                      </a:r>
                      <a:endParaRPr lang="fr-FR" sz="700" kern="1400">
                        <a:effectLst/>
                        <a:latin typeface="Times New Roman"/>
                        <a:ea typeface="Times New Roman"/>
                      </a:endParaRPr>
                    </a:p>
                  </a:txBody>
                  <a:tcPr marL="65064" marR="65064" marT="0" marB="0"/>
                </a:tc>
                <a:tc>
                  <a:txBody>
                    <a:bodyPr/>
                    <a:lstStyle/>
                    <a:p>
                      <a:pPr hangingPunct="1">
                        <a:lnSpc>
                          <a:spcPct val="115000"/>
                        </a:lnSpc>
                        <a:spcAft>
                          <a:spcPts val="0"/>
                        </a:spcAft>
                      </a:pPr>
                      <a:r>
                        <a:rPr lang="fr-FR" sz="800" kern="1400">
                          <a:effectLst/>
                        </a:rPr>
                        <a:t> </a:t>
                      </a:r>
                      <a:endParaRPr lang="fr-FR" sz="700" kern="1400">
                        <a:effectLst/>
                        <a:latin typeface="Times New Roman"/>
                        <a:ea typeface="Times New Roman"/>
                      </a:endParaRPr>
                    </a:p>
                  </a:txBody>
                  <a:tcPr marL="65064" marR="65064" marT="0" marB="0"/>
                </a:tc>
              </a:tr>
              <a:tr h="414536">
                <a:tc>
                  <a:txBody>
                    <a:bodyPr/>
                    <a:lstStyle/>
                    <a:p>
                      <a:pPr algn="just" hangingPunct="0">
                        <a:lnSpc>
                          <a:spcPct val="115000"/>
                        </a:lnSpc>
                        <a:spcAft>
                          <a:spcPts val="0"/>
                        </a:spcAft>
                      </a:pPr>
                      <a:r>
                        <a:rPr lang="fr-FR" sz="800" kern="1400">
                          <a:effectLst/>
                        </a:rPr>
                        <a:t>climat</a:t>
                      </a:r>
                      <a:endParaRPr lang="fr-FR" sz="700" kern="1400">
                        <a:effectLst/>
                        <a:latin typeface="Times New Roman"/>
                        <a:ea typeface="Times New Roman"/>
                      </a:endParaRPr>
                    </a:p>
                  </a:txBody>
                  <a:tcPr marL="65064" marR="65064" marT="0" marB="0"/>
                </a:tc>
                <a:tc>
                  <a:txBody>
                    <a:bodyPr/>
                    <a:lstStyle/>
                    <a:p>
                      <a:pPr algn="just" hangingPunct="0">
                        <a:lnSpc>
                          <a:spcPct val="115000"/>
                        </a:lnSpc>
                        <a:spcAft>
                          <a:spcPts val="0"/>
                        </a:spcAft>
                      </a:pPr>
                      <a:r>
                        <a:rPr lang="fr-FR" sz="800" kern="1400">
                          <a:effectLst/>
                        </a:rPr>
                        <a:t>Aride, très sec</a:t>
                      </a:r>
                      <a:endParaRPr lang="fr-FR" sz="700" kern="1400">
                        <a:effectLst/>
                      </a:endParaRPr>
                    </a:p>
                    <a:p>
                      <a:pPr algn="just" hangingPunct="0">
                        <a:lnSpc>
                          <a:spcPct val="115000"/>
                        </a:lnSpc>
                        <a:spcAft>
                          <a:spcPts val="0"/>
                        </a:spcAft>
                      </a:pPr>
                      <a:r>
                        <a:rPr lang="fr-FR" sz="800" kern="1400">
                          <a:effectLst/>
                        </a:rPr>
                        <a:t> humidité 50% -15% </a:t>
                      </a:r>
                      <a:endParaRPr lang="fr-FR" sz="700" kern="1400">
                        <a:effectLst/>
                        <a:latin typeface="Times New Roman"/>
                        <a:ea typeface="Times New Roman"/>
                      </a:endParaRPr>
                    </a:p>
                  </a:txBody>
                  <a:tcPr marL="65064" marR="65064" marT="0" marB="0"/>
                </a:tc>
                <a:tc>
                  <a:txBody>
                    <a:bodyPr/>
                    <a:lstStyle/>
                    <a:p>
                      <a:pPr hangingPunct="1">
                        <a:lnSpc>
                          <a:spcPct val="115000"/>
                        </a:lnSpc>
                        <a:spcAft>
                          <a:spcPts val="0"/>
                        </a:spcAft>
                      </a:pPr>
                      <a:r>
                        <a:rPr lang="fr-FR" sz="800" kern="1400">
                          <a:effectLst/>
                        </a:rPr>
                        <a:t> </a:t>
                      </a:r>
                      <a:endParaRPr lang="fr-FR" sz="700" kern="1400">
                        <a:effectLst/>
                        <a:latin typeface="Times New Roman"/>
                        <a:ea typeface="Times New Roman"/>
                      </a:endParaRPr>
                    </a:p>
                  </a:txBody>
                  <a:tcPr marL="65064" marR="65064" marT="0" marB="0"/>
                </a:tc>
              </a:tr>
              <a:tr h="438434">
                <a:tc>
                  <a:txBody>
                    <a:bodyPr/>
                    <a:lstStyle/>
                    <a:p>
                      <a:pPr algn="just" hangingPunct="0">
                        <a:lnSpc>
                          <a:spcPct val="115000"/>
                        </a:lnSpc>
                        <a:spcAft>
                          <a:spcPts val="0"/>
                        </a:spcAft>
                      </a:pPr>
                      <a:r>
                        <a:rPr lang="fr-FR" sz="800" kern="1400">
                          <a:effectLst/>
                        </a:rPr>
                        <a:t>pluviosité</a:t>
                      </a:r>
                      <a:endParaRPr lang="fr-FR" sz="700" kern="1400">
                        <a:effectLst/>
                        <a:latin typeface="Times New Roman"/>
                        <a:ea typeface="Times New Roman"/>
                      </a:endParaRPr>
                    </a:p>
                  </a:txBody>
                  <a:tcPr marL="65064" marR="65064" marT="0" marB="0"/>
                </a:tc>
                <a:tc>
                  <a:txBody>
                    <a:bodyPr/>
                    <a:lstStyle/>
                    <a:p>
                      <a:pPr algn="just" hangingPunct="0">
                        <a:lnSpc>
                          <a:spcPct val="115000"/>
                        </a:lnSpc>
                        <a:spcAft>
                          <a:spcPts val="0"/>
                        </a:spcAft>
                      </a:pPr>
                      <a:r>
                        <a:rPr lang="fr-FR" sz="800" kern="1400">
                          <a:effectLst/>
                        </a:rPr>
                        <a:t>200mm/a , irrégulières </a:t>
                      </a:r>
                      <a:endParaRPr lang="fr-FR" sz="700" kern="1400">
                        <a:effectLst/>
                        <a:latin typeface="Times New Roman"/>
                        <a:ea typeface="Times New Roman"/>
                      </a:endParaRPr>
                    </a:p>
                  </a:txBody>
                  <a:tcPr marL="65064" marR="65064" marT="0" marB="0"/>
                </a:tc>
                <a:tc>
                  <a:txBody>
                    <a:bodyPr/>
                    <a:lstStyle/>
                    <a:p>
                      <a:pPr algn="just" hangingPunct="0">
                        <a:lnSpc>
                          <a:spcPct val="115000"/>
                        </a:lnSpc>
                        <a:spcAft>
                          <a:spcPts val="0"/>
                        </a:spcAft>
                      </a:pPr>
                      <a:r>
                        <a:rPr lang="fr-FR" sz="800" kern="1400">
                          <a:effectLst/>
                        </a:rPr>
                        <a:t>(-100à 200mm/an ) 50mm/an</a:t>
                      </a:r>
                      <a:endParaRPr lang="fr-FR" sz="700" kern="1400">
                        <a:effectLst/>
                        <a:latin typeface="Times New Roman"/>
                        <a:ea typeface="Times New Roman"/>
                      </a:endParaRPr>
                    </a:p>
                  </a:txBody>
                  <a:tcPr marL="65064" marR="65064" marT="0" marB="0"/>
                </a:tc>
              </a:tr>
              <a:tr h="503701">
                <a:tc>
                  <a:txBody>
                    <a:bodyPr/>
                    <a:lstStyle/>
                    <a:p>
                      <a:pPr algn="just" hangingPunct="0">
                        <a:lnSpc>
                          <a:spcPct val="115000"/>
                        </a:lnSpc>
                        <a:spcAft>
                          <a:spcPts val="0"/>
                        </a:spcAft>
                      </a:pPr>
                      <a:r>
                        <a:rPr lang="fr-FR" sz="800" kern="1400">
                          <a:effectLst/>
                        </a:rPr>
                        <a:t>températures</a:t>
                      </a:r>
                      <a:endParaRPr lang="fr-FR" sz="700" kern="1400">
                        <a:effectLst/>
                        <a:latin typeface="Times New Roman"/>
                        <a:ea typeface="Times New Roman"/>
                      </a:endParaRPr>
                    </a:p>
                  </a:txBody>
                  <a:tcPr marL="65064" marR="65064" marT="0" marB="0"/>
                </a:tc>
                <a:tc>
                  <a:txBody>
                    <a:bodyPr/>
                    <a:lstStyle/>
                    <a:p>
                      <a:pPr algn="just" hangingPunct="0">
                        <a:lnSpc>
                          <a:spcPct val="115000"/>
                        </a:lnSpc>
                        <a:spcAft>
                          <a:spcPts val="0"/>
                        </a:spcAft>
                      </a:pPr>
                      <a:r>
                        <a:rPr lang="fr-FR" sz="800" kern="1400" dirty="0">
                          <a:effectLst/>
                        </a:rPr>
                        <a:t>Moyenne de 30c</a:t>
                      </a:r>
                      <a:endParaRPr lang="fr-FR" sz="700" kern="1400" dirty="0">
                        <a:effectLst/>
                      </a:endParaRPr>
                    </a:p>
                    <a:p>
                      <a:pPr algn="just" hangingPunct="0">
                        <a:lnSpc>
                          <a:spcPct val="115000"/>
                        </a:lnSpc>
                        <a:spcAft>
                          <a:spcPts val="0"/>
                        </a:spcAft>
                      </a:pPr>
                      <a:r>
                        <a:rPr lang="fr-FR" sz="800" kern="1400" dirty="0">
                          <a:effectLst/>
                        </a:rPr>
                        <a:t>Amplitude thermique de plus de 35c</a:t>
                      </a:r>
                      <a:endParaRPr lang="fr-FR" sz="700" kern="1400" dirty="0">
                        <a:effectLst/>
                        <a:latin typeface="Times New Roman"/>
                        <a:ea typeface="Times New Roman"/>
                      </a:endParaRPr>
                    </a:p>
                  </a:txBody>
                  <a:tcPr marL="65064" marR="65064" marT="0" marB="0"/>
                </a:tc>
                <a:tc>
                  <a:txBody>
                    <a:bodyPr/>
                    <a:lstStyle/>
                    <a:p>
                      <a:pPr hangingPunct="1">
                        <a:lnSpc>
                          <a:spcPct val="115000"/>
                        </a:lnSpc>
                        <a:spcAft>
                          <a:spcPts val="0"/>
                        </a:spcAft>
                      </a:pPr>
                      <a:r>
                        <a:rPr lang="fr-FR" sz="800" kern="1400">
                          <a:effectLst/>
                        </a:rPr>
                        <a:t> </a:t>
                      </a:r>
                      <a:endParaRPr lang="fr-FR" sz="700" kern="1400">
                        <a:effectLst/>
                        <a:latin typeface="Times New Roman"/>
                        <a:ea typeface="Times New Roman"/>
                      </a:endParaRPr>
                    </a:p>
                  </a:txBody>
                  <a:tcPr marL="65064" marR="65064" marT="0" marB="0"/>
                </a:tc>
              </a:tr>
              <a:tr h="503701">
                <a:tc>
                  <a:txBody>
                    <a:bodyPr/>
                    <a:lstStyle/>
                    <a:p>
                      <a:pPr algn="just" hangingPunct="0">
                        <a:lnSpc>
                          <a:spcPct val="115000"/>
                        </a:lnSpc>
                        <a:spcAft>
                          <a:spcPts val="0"/>
                        </a:spcAft>
                      </a:pPr>
                      <a:r>
                        <a:rPr lang="fr-FR" sz="800" kern="1400">
                          <a:effectLst/>
                        </a:rPr>
                        <a:t>vent</a:t>
                      </a:r>
                      <a:endParaRPr lang="fr-FR" sz="700" kern="1400">
                        <a:effectLst/>
                        <a:latin typeface="Times New Roman"/>
                        <a:ea typeface="Times New Roman"/>
                      </a:endParaRPr>
                    </a:p>
                  </a:txBody>
                  <a:tcPr marL="65064" marR="65064" marT="0" marB="0"/>
                </a:tc>
                <a:tc>
                  <a:txBody>
                    <a:bodyPr/>
                    <a:lstStyle/>
                    <a:p>
                      <a:pPr algn="just" rtl="1" hangingPunct="0">
                        <a:lnSpc>
                          <a:spcPct val="115000"/>
                        </a:lnSpc>
                        <a:spcAft>
                          <a:spcPts val="0"/>
                        </a:spcAft>
                      </a:pPr>
                      <a:r>
                        <a:rPr lang="ar-DZ" sz="800" kern="1400">
                          <a:effectLst/>
                        </a:rPr>
                        <a:t>  100</a:t>
                      </a:r>
                      <a:r>
                        <a:rPr lang="fr-FR" sz="800" kern="1400">
                          <a:effectLst/>
                        </a:rPr>
                        <a:t>km/h, permanente</a:t>
                      </a:r>
                      <a:endParaRPr lang="fr-FR" sz="700" kern="1400">
                        <a:effectLst/>
                        <a:latin typeface="Times New Roman"/>
                        <a:ea typeface="Times New Roman"/>
                      </a:endParaRPr>
                    </a:p>
                  </a:txBody>
                  <a:tcPr marL="65064" marR="65064" marT="0" marB="0"/>
                </a:tc>
                <a:tc>
                  <a:txBody>
                    <a:bodyPr/>
                    <a:lstStyle/>
                    <a:p>
                      <a:pPr algn="just" hangingPunct="0">
                        <a:lnSpc>
                          <a:spcPct val="115000"/>
                        </a:lnSpc>
                        <a:spcAft>
                          <a:spcPts val="0"/>
                        </a:spcAft>
                      </a:pPr>
                      <a:r>
                        <a:rPr lang="fr-FR" sz="800" kern="1400" dirty="0">
                          <a:effectLst/>
                        </a:rPr>
                        <a:t>Erosion , déplacement des grains de sables</a:t>
                      </a:r>
                      <a:endParaRPr lang="fr-FR" sz="700" kern="1400" dirty="0">
                        <a:effectLst/>
                        <a:latin typeface="Times New Roman"/>
                        <a:ea typeface="Times New Roman"/>
                      </a:endParaRPr>
                    </a:p>
                  </a:txBody>
                  <a:tcPr marL="65064" marR="65064" marT="0" marB="0"/>
                </a:tc>
              </a:tr>
              <a:tr h="372822">
                <a:tc>
                  <a:txBody>
                    <a:bodyPr/>
                    <a:lstStyle/>
                    <a:p>
                      <a:pPr algn="just" hangingPunct="0">
                        <a:lnSpc>
                          <a:spcPct val="115000"/>
                        </a:lnSpc>
                        <a:spcAft>
                          <a:spcPts val="0"/>
                        </a:spcAft>
                      </a:pPr>
                      <a:r>
                        <a:rPr lang="fr-FR" sz="800" kern="1400">
                          <a:effectLst/>
                        </a:rPr>
                        <a:t>sol</a:t>
                      </a:r>
                      <a:endParaRPr lang="fr-FR" sz="700" kern="1400">
                        <a:effectLst/>
                        <a:latin typeface="Times New Roman"/>
                        <a:ea typeface="Times New Roman"/>
                      </a:endParaRPr>
                    </a:p>
                  </a:txBody>
                  <a:tcPr marL="65064" marR="65064" marT="0" marB="0"/>
                </a:tc>
                <a:tc>
                  <a:txBody>
                    <a:bodyPr/>
                    <a:lstStyle/>
                    <a:p>
                      <a:pPr algn="just" hangingPunct="0">
                        <a:lnSpc>
                          <a:spcPct val="115000"/>
                        </a:lnSpc>
                        <a:spcAft>
                          <a:spcPts val="0"/>
                        </a:spcAft>
                      </a:pPr>
                      <a:r>
                        <a:rPr lang="fr-FR" sz="800" kern="1400">
                          <a:effectLst/>
                        </a:rPr>
                        <a:t>Sol instable, érodé, pauvre, peu profond</a:t>
                      </a:r>
                      <a:endParaRPr lang="fr-FR" sz="700" kern="1400">
                        <a:effectLst/>
                        <a:latin typeface="Times New Roman"/>
                        <a:ea typeface="Times New Roman"/>
                      </a:endParaRPr>
                    </a:p>
                  </a:txBody>
                  <a:tcPr marL="65064" marR="65064" marT="0" marB="0"/>
                </a:tc>
                <a:tc>
                  <a:txBody>
                    <a:bodyPr/>
                    <a:lstStyle/>
                    <a:p>
                      <a:pPr hangingPunct="1">
                        <a:lnSpc>
                          <a:spcPct val="115000"/>
                        </a:lnSpc>
                        <a:spcAft>
                          <a:spcPts val="0"/>
                        </a:spcAft>
                      </a:pPr>
                      <a:r>
                        <a:rPr lang="fr-FR" sz="800" kern="1400">
                          <a:effectLst/>
                        </a:rPr>
                        <a:t> </a:t>
                      </a:r>
                      <a:endParaRPr lang="fr-FR" sz="700" kern="1400">
                        <a:effectLst/>
                        <a:latin typeface="Times New Roman"/>
                        <a:ea typeface="Times New Roman"/>
                      </a:endParaRPr>
                    </a:p>
                  </a:txBody>
                  <a:tcPr marL="65064" marR="65064" marT="0" marB="0"/>
                </a:tc>
              </a:tr>
              <a:tr h="510566">
                <a:tc>
                  <a:txBody>
                    <a:bodyPr/>
                    <a:lstStyle/>
                    <a:p>
                      <a:pPr algn="just" hangingPunct="0">
                        <a:lnSpc>
                          <a:spcPct val="115000"/>
                        </a:lnSpc>
                        <a:spcAft>
                          <a:spcPts val="0"/>
                        </a:spcAft>
                      </a:pPr>
                      <a:r>
                        <a:rPr lang="fr-FR" sz="800" kern="1400">
                          <a:effectLst/>
                        </a:rPr>
                        <a:t>végétation</a:t>
                      </a:r>
                      <a:endParaRPr lang="fr-FR" sz="700" kern="1400">
                        <a:effectLst/>
                        <a:latin typeface="Times New Roman"/>
                        <a:ea typeface="Times New Roman"/>
                      </a:endParaRPr>
                    </a:p>
                  </a:txBody>
                  <a:tcPr marL="65064" marR="65064" marT="0" marB="0"/>
                </a:tc>
                <a:tc>
                  <a:txBody>
                    <a:bodyPr/>
                    <a:lstStyle/>
                    <a:p>
                      <a:pPr algn="just" hangingPunct="0">
                        <a:lnSpc>
                          <a:spcPct val="115000"/>
                        </a:lnSpc>
                        <a:spcAft>
                          <a:spcPts val="0"/>
                        </a:spcAft>
                      </a:pPr>
                      <a:r>
                        <a:rPr lang="fr-FR" sz="800" kern="1400">
                          <a:effectLst/>
                        </a:rPr>
                        <a:t>cactées , poacées, astéracées</a:t>
                      </a:r>
                      <a:endParaRPr lang="fr-FR" sz="700" kern="1400">
                        <a:effectLst/>
                        <a:latin typeface="Times New Roman"/>
                        <a:ea typeface="Times New Roman"/>
                      </a:endParaRPr>
                    </a:p>
                  </a:txBody>
                  <a:tcPr marL="65064" marR="65064" marT="0" marB="0"/>
                </a:tc>
                <a:tc>
                  <a:txBody>
                    <a:bodyPr/>
                    <a:lstStyle/>
                    <a:p>
                      <a:pPr algn="just" hangingPunct="0">
                        <a:lnSpc>
                          <a:spcPct val="115000"/>
                        </a:lnSpc>
                        <a:spcAft>
                          <a:spcPts val="0"/>
                        </a:spcAft>
                      </a:pPr>
                      <a:r>
                        <a:rPr lang="fr-FR" sz="800" kern="1400">
                          <a:effectLst/>
                        </a:rPr>
                        <a:t>Peu de diversité , végétation pauvre</a:t>
                      </a:r>
                      <a:endParaRPr lang="fr-FR" sz="700" kern="1400">
                        <a:effectLst/>
                        <a:latin typeface="Times New Roman"/>
                        <a:ea typeface="Times New Roman"/>
                      </a:endParaRPr>
                    </a:p>
                  </a:txBody>
                  <a:tcPr marL="65064" marR="65064" marT="0" marB="0"/>
                </a:tc>
              </a:tr>
              <a:tr h="590952">
                <a:tc>
                  <a:txBody>
                    <a:bodyPr/>
                    <a:lstStyle/>
                    <a:p>
                      <a:pPr algn="just" hangingPunct="0">
                        <a:lnSpc>
                          <a:spcPct val="115000"/>
                        </a:lnSpc>
                        <a:spcAft>
                          <a:spcPts val="0"/>
                        </a:spcAft>
                      </a:pPr>
                      <a:r>
                        <a:rPr lang="fr-FR" sz="800" kern="1400">
                          <a:effectLst/>
                        </a:rPr>
                        <a:t>faune</a:t>
                      </a:r>
                      <a:endParaRPr lang="fr-FR" sz="700" kern="1400">
                        <a:effectLst/>
                        <a:latin typeface="Times New Roman"/>
                        <a:ea typeface="Times New Roman"/>
                      </a:endParaRPr>
                    </a:p>
                  </a:txBody>
                  <a:tcPr marL="65064" marR="65064" marT="0" marB="0"/>
                </a:tc>
                <a:tc>
                  <a:txBody>
                    <a:bodyPr/>
                    <a:lstStyle/>
                    <a:p>
                      <a:pPr algn="just" rtl="1" hangingPunct="0">
                        <a:lnSpc>
                          <a:spcPct val="115000"/>
                        </a:lnSpc>
                        <a:spcAft>
                          <a:spcPts val="0"/>
                        </a:spcAft>
                      </a:pPr>
                      <a:r>
                        <a:rPr lang="fr-FR" sz="800" kern="1400">
                          <a:effectLst/>
                        </a:rPr>
                        <a:t> Fennecus, Camelus,Addax</a:t>
                      </a:r>
                      <a:endParaRPr lang="fr-FR" sz="700" kern="1400">
                        <a:effectLst/>
                        <a:latin typeface="Times New Roman"/>
                        <a:ea typeface="Times New Roman"/>
                      </a:endParaRPr>
                    </a:p>
                  </a:txBody>
                  <a:tcPr marL="65064" marR="65064" marT="0" marB="0"/>
                </a:tc>
                <a:tc>
                  <a:txBody>
                    <a:bodyPr/>
                    <a:lstStyle/>
                    <a:p>
                      <a:pPr algn="just" hangingPunct="0">
                        <a:lnSpc>
                          <a:spcPct val="115000"/>
                        </a:lnSpc>
                        <a:spcAft>
                          <a:spcPts val="0"/>
                        </a:spcAft>
                      </a:pPr>
                      <a:r>
                        <a:rPr lang="fr-FR" sz="800" kern="1400">
                          <a:effectLst/>
                        </a:rPr>
                        <a:t>Peu de mammifères </a:t>
                      </a:r>
                      <a:endParaRPr lang="fr-FR" sz="700" kern="1400">
                        <a:effectLst/>
                        <a:latin typeface="Times New Roman"/>
                        <a:ea typeface="Times New Roman"/>
                      </a:endParaRPr>
                    </a:p>
                  </a:txBody>
                  <a:tcPr marL="65064" marR="65064" marT="0" marB="0"/>
                </a:tc>
              </a:tr>
              <a:tr h="1516887">
                <a:tc>
                  <a:txBody>
                    <a:bodyPr/>
                    <a:lstStyle/>
                    <a:p>
                      <a:pPr algn="just" hangingPunct="0">
                        <a:lnSpc>
                          <a:spcPct val="115000"/>
                        </a:lnSpc>
                        <a:spcAft>
                          <a:spcPts val="0"/>
                        </a:spcAft>
                      </a:pPr>
                      <a:r>
                        <a:rPr lang="fr-FR" sz="800" kern="1400">
                          <a:effectLst/>
                        </a:rPr>
                        <a:t>adaptations</a:t>
                      </a:r>
                      <a:endParaRPr lang="fr-FR" sz="700" kern="1400">
                        <a:effectLst/>
                        <a:latin typeface="Times New Roman"/>
                        <a:ea typeface="Times New Roman"/>
                      </a:endParaRPr>
                    </a:p>
                  </a:txBody>
                  <a:tcPr marL="65064" marR="65064" marT="0" marB="0"/>
                </a:tc>
                <a:tc>
                  <a:txBody>
                    <a:bodyPr/>
                    <a:lstStyle/>
                    <a:p>
                      <a:pPr algn="just" hangingPunct="0">
                        <a:lnSpc>
                          <a:spcPct val="115000"/>
                        </a:lnSpc>
                        <a:spcAft>
                          <a:spcPts val="0"/>
                        </a:spcAft>
                      </a:pPr>
                      <a:r>
                        <a:rPr lang="fr-FR" sz="800" kern="1400">
                          <a:effectLst/>
                        </a:rPr>
                        <a:t>Peu de feuilles</a:t>
                      </a:r>
                      <a:endParaRPr lang="fr-FR" sz="700" kern="1400">
                        <a:effectLst/>
                      </a:endParaRPr>
                    </a:p>
                    <a:p>
                      <a:pPr algn="just" hangingPunct="0">
                        <a:lnSpc>
                          <a:spcPct val="115000"/>
                        </a:lnSpc>
                        <a:spcAft>
                          <a:spcPts val="0"/>
                        </a:spcAft>
                      </a:pPr>
                      <a:r>
                        <a:rPr lang="fr-FR" sz="800" kern="1400">
                          <a:effectLst/>
                        </a:rPr>
                        <a:t>Plantes grasses</a:t>
                      </a:r>
                      <a:endParaRPr lang="fr-FR" sz="700" kern="1400">
                        <a:effectLst/>
                      </a:endParaRPr>
                    </a:p>
                    <a:p>
                      <a:pPr algn="just" hangingPunct="0">
                        <a:lnSpc>
                          <a:spcPct val="115000"/>
                        </a:lnSpc>
                        <a:spcAft>
                          <a:spcPts val="0"/>
                        </a:spcAft>
                      </a:pPr>
                      <a:r>
                        <a:rPr lang="fr-FR" sz="800" kern="1400">
                          <a:effectLst/>
                        </a:rPr>
                        <a:t>Racines superficielles</a:t>
                      </a:r>
                      <a:endParaRPr lang="fr-FR" sz="700" kern="1400">
                        <a:effectLst/>
                      </a:endParaRPr>
                    </a:p>
                    <a:p>
                      <a:pPr algn="just" hangingPunct="0">
                        <a:lnSpc>
                          <a:spcPct val="115000"/>
                        </a:lnSpc>
                        <a:spcAft>
                          <a:spcPts val="0"/>
                        </a:spcAft>
                      </a:pPr>
                      <a:r>
                        <a:rPr lang="fr-FR" sz="800" kern="1400">
                          <a:effectLst/>
                        </a:rPr>
                        <a:t>Dormance accentuée </a:t>
                      </a:r>
                      <a:endParaRPr lang="fr-FR" sz="700" kern="1400">
                        <a:effectLst/>
                      </a:endParaRPr>
                    </a:p>
                    <a:p>
                      <a:pPr algn="just" hangingPunct="0">
                        <a:lnSpc>
                          <a:spcPct val="115000"/>
                        </a:lnSpc>
                        <a:spcAft>
                          <a:spcPts val="0"/>
                        </a:spcAft>
                      </a:pPr>
                      <a:r>
                        <a:rPr lang="fr-FR" sz="800" kern="1400">
                          <a:effectLst/>
                        </a:rPr>
                        <a:t>Floraison après les pluies</a:t>
                      </a:r>
                      <a:endParaRPr lang="fr-FR" sz="700" kern="1400">
                        <a:effectLst/>
                      </a:endParaRPr>
                    </a:p>
                    <a:p>
                      <a:pPr algn="just" hangingPunct="0">
                        <a:lnSpc>
                          <a:spcPct val="115000"/>
                        </a:lnSpc>
                        <a:spcAft>
                          <a:spcPts val="0"/>
                        </a:spcAft>
                      </a:pPr>
                      <a:r>
                        <a:rPr lang="fr-FR" sz="800" kern="1400">
                          <a:effectLst/>
                        </a:rPr>
                        <a:t>Peu d’évapotranspiration</a:t>
                      </a:r>
                      <a:endParaRPr lang="fr-FR" sz="700" kern="1400">
                        <a:effectLst/>
                      </a:endParaRPr>
                    </a:p>
                    <a:p>
                      <a:pPr algn="just" hangingPunct="0">
                        <a:lnSpc>
                          <a:spcPct val="115000"/>
                        </a:lnSpc>
                        <a:spcAft>
                          <a:spcPts val="0"/>
                        </a:spcAft>
                      </a:pPr>
                      <a:r>
                        <a:rPr lang="fr-FR" sz="800" kern="1400">
                          <a:effectLst/>
                        </a:rPr>
                        <a:t>Vie nocturne</a:t>
                      </a:r>
                      <a:endParaRPr lang="fr-FR" sz="700" kern="1400">
                        <a:effectLst/>
                      </a:endParaRPr>
                    </a:p>
                    <a:p>
                      <a:pPr algn="just" hangingPunct="0">
                        <a:lnSpc>
                          <a:spcPct val="115000"/>
                        </a:lnSpc>
                        <a:spcAft>
                          <a:spcPts val="0"/>
                        </a:spcAft>
                      </a:pPr>
                      <a:r>
                        <a:rPr lang="fr-FR" sz="800" kern="1400">
                          <a:effectLst/>
                        </a:rPr>
                        <a:t>Adaptation aux déplacements </a:t>
                      </a:r>
                      <a:endParaRPr lang="fr-FR" sz="700" kern="1400">
                        <a:effectLst/>
                      </a:endParaRPr>
                    </a:p>
                    <a:p>
                      <a:pPr algn="just" hangingPunct="0">
                        <a:lnSpc>
                          <a:spcPct val="115000"/>
                        </a:lnSpc>
                        <a:spcAft>
                          <a:spcPts val="0"/>
                        </a:spcAft>
                      </a:pPr>
                      <a:r>
                        <a:rPr lang="fr-FR" sz="800" kern="1400">
                          <a:effectLst/>
                        </a:rPr>
                        <a:t> </a:t>
                      </a:r>
                      <a:endParaRPr lang="fr-FR" sz="700" kern="1400">
                        <a:effectLst/>
                        <a:latin typeface="Times New Roman"/>
                        <a:ea typeface="Times New Roman"/>
                      </a:endParaRPr>
                    </a:p>
                  </a:txBody>
                  <a:tcPr marL="65064" marR="65064" marT="0" marB="0"/>
                </a:tc>
                <a:tc>
                  <a:txBody>
                    <a:bodyPr/>
                    <a:lstStyle/>
                    <a:p>
                      <a:pPr hangingPunct="1">
                        <a:lnSpc>
                          <a:spcPct val="115000"/>
                        </a:lnSpc>
                        <a:spcAft>
                          <a:spcPts val="0"/>
                        </a:spcAft>
                      </a:pPr>
                      <a:r>
                        <a:rPr lang="fr-FR" sz="800" kern="1400">
                          <a:effectLst/>
                        </a:rPr>
                        <a:t> </a:t>
                      </a:r>
                      <a:endParaRPr lang="fr-FR" sz="700" kern="1400">
                        <a:effectLst/>
                        <a:latin typeface="Times New Roman"/>
                        <a:ea typeface="Times New Roman"/>
                      </a:endParaRPr>
                    </a:p>
                  </a:txBody>
                  <a:tcPr marL="65064" marR="65064" marT="0" marB="0"/>
                </a:tc>
              </a:tr>
              <a:tr h="173811">
                <a:tc>
                  <a:txBody>
                    <a:bodyPr/>
                    <a:lstStyle/>
                    <a:p>
                      <a:pPr algn="just" hangingPunct="0">
                        <a:lnSpc>
                          <a:spcPct val="115000"/>
                        </a:lnSpc>
                        <a:spcAft>
                          <a:spcPts val="0"/>
                        </a:spcAft>
                      </a:pPr>
                      <a:r>
                        <a:rPr lang="fr-FR" sz="800" kern="1400">
                          <a:effectLst/>
                        </a:rPr>
                        <a:t>Biomasse </a:t>
                      </a:r>
                      <a:endParaRPr lang="fr-FR" sz="700" kern="1400">
                        <a:effectLst/>
                        <a:latin typeface="Times New Roman"/>
                        <a:ea typeface="Times New Roman"/>
                      </a:endParaRPr>
                    </a:p>
                  </a:txBody>
                  <a:tcPr marL="65064" marR="65064" marT="0" marB="0"/>
                </a:tc>
                <a:tc>
                  <a:txBody>
                    <a:bodyPr/>
                    <a:lstStyle/>
                    <a:p>
                      <a:pPr algn="just" rtl="1" hangingPunct="0">
                        <a:lnSpc>
                          <a:spcPct val="115000"/>
                        </a:lnSpc>
                        <a:spcAft>
                          <a:spcPts val="0"/>
                        </a:spcAft>
                      </a:pPr>
                      <a:r>
                        <a:rPr lang="ar-DZ" sz="800" kern="1400">
                          <a:effectLst/>
                        </a:rPr>
                        <a:t>7 </a:t>
                      </a:r>
                      <a:r>
                        <a:rPr lang="fr-FR" sz="800" kern="1400">
                          <a:effectLst/>
                        </a:rPr>
                        <a:t>à </a:t>
                      </a:r>
                      <a:r>
                        <a:rPr lang="ar-DZ" sz="800" kern="1400">
                          <a:effectLst/>
                        </a:rPr>
                        <a:t>0.9 </a:t>
                      </a:r>
                      <a:r>
                        <a:rPr lang="fr-FR" sz="800" kern="1400">
                          <a:effectLst/>
                        </a:rPr>
                        <a:t>t/H/A</a:t>
                      </a:r>
                      <a:endParaRPr lang="fr-FR" sz="700" kern="1400">
                        <a:effectLst/>
                        <a:latin typeface="Times New Roman"/>
                        <a:ea typeface="Times New Roman"/>
                      </a:endParaRPr>
                    </a:p>
                  </a:txBody>
                  <a:tcPr marL="65064" marR="65064" marT="0" marB="0"/>
                </a:tc>
                <a:tc>
                  <a:txBody>
                    <a:bodyPr/>
                    <a:lstStyle/>
                    <a:p>
                      <a:pPr hangingPunct="1">
                        <a:lnSpc>
                          <a:spcPct val="115000"/>
                        </a:lnSpc>
                        <a:spcAft>
                          <a:spcPts val="0"/>
                        </a:spcAft>
                      </a:pPr>
                      <a:r>
                        <a:rPr lang="fr-FR" sz="800" kern="1400" dirty="0">
                          <a:effectLst/>
                        </a:rPr>
                        <a:t> </a:t>
                      </a:r>
                      <a:endParaRPr lang="fr-FR" sz="700" kern="1400" dirty="0">
                        <a:effectLst/>
                        <a:latin typeface="Times New Roman"/>
                        <a:ea typeface="Times New Roman"/>
                      </a:endParaRPr>
                    </a:p>
                  </a:txBody>
                  <a:tcPr marL="65064" marR="65064" marT="0" marB="0"/>
                </a:tc>
              </a:tr>
            </a:tbl>
          </a:graphicData>
        </a:graphic>
      </p:graphicFrame>
    </p:spTree>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071546"/>
          </a:xfrm>
        </p:spPr>
        <p:txBody>
          <a:bodyPr/>
          <a:lstStyle/>
          <a:p>
            <a:pPr algn="ctr"/>
            <a:r>
              <a:rPr lang="fr-FR" dirty="0" smtClean="0">
                <a:solidFill>
                  <a:schemeClr val="tx1"/>
                </a:solidFill>
              </a:rPr>
              <a:t>Programme </a:t>
            </a:r>
            <a:endParaRPr lang="fr-FR" dirty="0">
              <a:solidFill>
                <a:schemeClr val="tx1"/>
              </a:solidFill>
            </a:endParaRPr>
          </a:p>
        </p:txBody>
      </p:sp>
      <p:sp>
        <p:nvSpPr>
          <p:cNvPr id="3" name="Espace réservé du contenu 2"/>
          <p:cNvSpPr>
            <a:spLocks noGrp="1"/>
          </p:cNvSpPr>
          <p:nvPr>
            <p:ph idx="1"/>
          </p:nvPr>
        </p:nvSpPr>
        <p:spPr>
          <a:xfrm>
            <a:off x="285720" y="1000108"/>
            <a:ext cx="8401080" cy="5324492"/>
          </a:xfrm>
        </p:spPr>
        <p:txBody>
          <a:bodyPr>
            <a:normAutofit fontScale="55000" lnSpcReduction="20000"/>
          </a:bodyPr>
          <a:lstStyle/>
          <a:p>
            <a:pPr>
              <a:buNone/>
            </a:pPr>
            <a:r>
              <a:rPr lang="fr-FR" dirty="0" smtClean="0"/>
              <a:t>I-1-Biomes ou Biocénoses</a:t>
            </a:r>
          </a:p>
          <a:p>
            <a:pPr>
              <a:buNone/>
            </a:pPr>
            <a:r>
              <a:rPr lang="fr-FR" dirty="0" smtClean="0"/>
              <a:t>-Toundra</a:t>
            </a:r>
          </a:p>
          <a:p>
            <a:pPr>
              <a:buNone/>
            </a:pPr>
            <a:r>
              <a:rPr lang="fr-FR" dirty="0" smtClean="0"/>
              <a:t>- Foret boréale</a:t>
            </a:r>
          </a:p>
          <a:p>
            <a:pPr>
              <a:buNone/>
            </a:pPr>
            <a:r>
              <a:rPr lang="fr-FR" dirty="0" smtClean="0"/>
              <a:t>-Foret tempérée à feuilles caduques </a:t>
            </a:r>
          </a:p>
          <a:p>
            <a:pPr>
              <a:buNone/>
            </a:pPr>
            <a:r>
              <a:rPr lang="fr-FR" dirty="0" smtClean="0"/>
              <a:t>-Ecosystème méditerranéen</a:t>
            </a:r>
          </a:p>
          <a:p>
            <a:pPr>
              <a:buNone/>
            </a:pPr>
            <a:r>
              <a:rPr lang="fr-FR" dirty="0" smtClean="0"/>
              <a:t>-Steppe tempérée ( prairie américaine)</a:t>
            </a:r>
          </a:p>
          <a:p>
            <a:pPr>
              <a:buNone/>
            </a:pPr>
            <a:r>
              <a:rPr lang="fr-FR" dirty="0" smtClean="0"/>
              <a:t>-Désert</a:t>
            </a:r>
          </a:p>
          <a:p>
            <a:pPr>
              <a:buNone/>
            </a:pPr>
            <a:r>
              <a:rPr lang="fr-FR" dirty="0" smtClean="0"/>
              <a:t>-Savane tropicale</a:t>
            </a:r>
          </a:p>
          <a:p>
            <a:pPr>
              <a:buNone/>
            </a:pPr>
            <a:r>
              <a:rPr lang="fr-FR" dirty="0" smtClean="0"/>
              <a:t>-foret ombrophile équatoriale</a:t>
            </a:r>
          </a:p>
          <a:p>
            <a:pPr>
              <a:buNone/>
            </a:pPr>
            <a:r>
              <a:rPr lang="fr-FR" dirty="0" smtClean="0"/>
              <a:t>I-2- Ecosystème</a:t>
            </a:r>
          </a:p>
          <a:p>
            <a:pPr>
              <a:buNone/>
            </a:pPr>
            <a:r>
              <a:rPr lang="fr-FR" dirty="0" smtClean="0"/>
              <a:t>-écosystème terrestre</a:t>
            </a:r>
          </a:p>
          <a:p>
            <a:pPr>
              <a:buNone/>
            </a:pPr>
            <a:r>
              <a:rPr lang="fr-FR" dirty="0" smtClean="0"/>
              <a:t>-écosystème aquatique</a:t>
            </a:r>
          </a:p>
          <a:p>
            <a:pPr>
              <a:buNone/>
            </a:pPr>
            <a:r>
              <a:rPr lang="fr-FR" dirty="0" smtClean="0"/>
              <a:t>-micro écosystème</a:t>
            </a:r>
          </a:p>
          <a:p>
            <a:pPr>
              <a:buNone/>
            </a:pPr>
            <a:r>
              <a:rPr lang="fr-FR" dirty="0" smtClean="0"/>
              <a:t>-méso écosystème</a:t>
            </a:r>
          </a:p>
          <a:p>
            <a:pPr>
              <a:buNone/>
            </a:pPr>
            <a:r>
              <a:rPr lang="fr-FR" dirty="0" smtClean="0"/>
              <a:t>-macro écosystème </a:t>
            </a:r>
          </a:p>
          <a:p>
            <a:pPr>
              <a:buNone/>
            </a:pPr>
            <a:r>
              <a:rPr lang="fr-FR" dirty="0" smtClean="0"/>
              <a:t>I-3- Réponse de la plante aux facteurs du milieu</a:t>
            </a:r>
          </a:p>
          <a:p>
            <a:pPr>
              <a:buNone/>
            </a:pPr>
            <a:r>
              <a:rPr lang="fr-FR" dirty="0" smtClean="0"/>
              <a:t>-mécanisme</a:t>
            </a:r>
          </a:p>
          <a:p>
            <a:pPr>
              <a:buNone/>
            </a:pPr>
            <a:r>
              <a:rPr lang="fr-FR" dirty="0" smtClean="0"/>
              <a:t>-Réponse à la température</a:t>
            </a:r>
          </a:p>
          <a:p>
            <a:pPr>
              <a:buNone/>
            </a:pPr>
            <a:r>
              <a:rPr lang="fr-FR" dirty="0" smtClean="0"/>
              <a:t>-Réponse à la disponibilité des ressources</a:t>
            </a:r>
          </a:p>
          <a:p>
            <a:pPr>
              <a:buNone/>
            </a:pPr>
            <a:r>
              <a:rPr lang="fr-FR" dirty="0" smtClean="0"/>
              <a:t>Distribution des végétaux</a:t>
            </a:r>
          </a:p>
          <a:p>
            <a:pPr>
              <a:buNone/>
            </a:pPr>
            <a:r>
              <a:rPr lang="fr-FR" dirty="0" smtClean="0"/>
              <a:t>I-4- Fonctionnement des communautés végétales</a:t>
            </a:r>
          </a:p>
          <a:p>
            <a:pPr>
              <a:buNone/>
            </a:pPr>
            <a:r>
              <a:rPr lang="fr-FR" dirty="0" smtClean="0"/>
              <a:t>-variation </a:t>
            </a:r>
            <a:r>
              <a:rPr lang="fr-FR" dirty="0" err="1" smtClean="0"/>
              <a:t>spatio</a:t>
            </a:r>
            <a:r>
              <a:rPr lang="fr-FR" dirty="0" smtClean="0"/>
              <a:t> temporelle des communautés végétales</a:t>
            </a:r>
          </a:p>
          <a:p>
            <a:pPr>
              <a:buNone/>
            </a:pPr>
            <a:r>
              <a:rPr lang="fr-FR" dirty="0" smtClean="0"/>
              <a:t>-fonctionnement des communautés végétales et cycles biogéochimique</a:t>
            </a:r>
          </a:p>
          <a:p>
            <a:pPr>
              <a:buNone/>
            </a:pPr>
            <a:r>
              <a:rPr lang="fr-FR" dirty="0" smtClean="0"/>
              <a:t>-action de l’homme sur le fonctionnement</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E2A4A8E-5FC7-4735-AA3D-2409CB004F07}" type="slidenum">
              <a:rPr lang="fr-FR" altLang="fr-FR" sz="1400" smtClean="0">
                <a:solidFill>
                  <a:schemeClr val="tx1"/>
                </a:solidFill>
              </a:rPr>
              <a:pPr/>
              <a:t>30</a:t>
            </a:fld>
            <a:endParaRPr lang="fr-FR" altLang="fr-FR" sz="1400" smtClean="0">
              <a:solidFill>
                <a:schemeClr val="tx1"/>
              </a:solidFill>
            </a:endParaRPr>
          </a:p>
        </p:txBody>
      </p:sp>
      <p:sp>
        <p:nvSpPr>
          <p:cNvPr id="72707" name="Text Box 3"/>
          <p:cNvSpPr txBox="1">
            <a:spLocks noChangeArrowheads="1"/>
          </p:cNvSpPr>
          <p:nvPr/>
        </p:nvSpPr>
        <p:spPr bwMode="auto">
          <a:xfrm>
            <a:off x="203200" y="174625"/>
            <a:ext cx="8940800" cy="641350"/>
          </a:xfrm>
          <a:prstGeom prst="rect">
            <a:avLst/>
          </a:prstGeom>
          <a:noFill/>
          <a:ln w="9525">
            <a:noFill/>
            <a:miter lim="800000"/>
            <a:headEnd/>
            <a:tailEnd/>
          </a:ln>
        </p:spPr>
        <p:txBody>
          <a:bodyPr>
            <a:spAutoFit/>
          </a:bodyPr>
          <a:lstStyle/>
          <a:p>
            <a:r>
              <a:rPr lang="fr-FR" altLang="fr-FR" sz="3600" b="1">
                <a:cs typeface="Times New Roman" pitchFamily="18" charset="0"/>
              </a:rPr>
              <a:t>Végétation méditerranéenne </a:t>
            </a:r>
            <a:endParaRPr lang="fr-FR" altLang="fr-FR" sz="3600"/>
          </a:p>
        </p:txBody>
      </p:sp>
      <p:pic>
        <p:nvPicPr>
          <p:cNvPr id="215044" name="Picture 7" descr="forêt méditer"/>
          <p:cNvPicPr>
            <a:picLocks noChangeAspect="1" noChangeArrowheads="1"/>
          </p:cNvPicPr>
          <p:nvPr/>
        </p:nvPicPr>
        <p:blipFill>
          <a:blip r:embed="rId2"/>
          <a:srcRect/>
          <a:stretch>
            <a:fillRect/>
          </a:stretch>
        </p:blipFill>
        <p:spPr bwMode="auto">
          <a:xfrm>
            <a:off x="827088" y="977900"/>
            <a:ext cx="6913562" cy="53213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4864" eaLnBrk="1" fontAlgn="auto" hangingPunct="1">
              <a:spcAft>
                <a:spcPts val="0"/>
              </a:spcAft>
              <a:defRPr/>
            </a:pPr>
            <a:r>
              <a:rPr lang="fr-FR" dirty="0" smtClean="0">
                <a:solidFill>
                  <a:schemeClr val="tx2">
                    <a:tint val="100000"/>
                    <a:shade val="90000"/>
                    <a:satMod val="250000"/>
                    <a:alpha val="100000"/>
                  </a:schemeClr>
                </a:solidFill>
              </a:rPr>
              <a:t>Ecosystème méditerranéen </a:t>
            </a:r>
            <a:endParaRPr lang="fr-FR" dirty="0">
              <a:solidFill>
                <a:schemeClr val="tx2">
                  <a:tint val="100000"/>
                  <a:shade val="90000"/>
                  <a:satMod val="250000"/>
                  <a:alpha val="100000"/>
                </a:schemeClr>
              </a:solidFill>
            </a:endParaRPr>
          </a:p>
        </p:txBody>
      </p:sp>
      <p:graphicFrame>
        <p:nvGraphicFramePr>
          <p:cNvPr id="6" name="Espace réservé du contenu 5"/>
          <p:cNvGraphicFramePr>
            <a:graphicFrameLocks noGrp="1"/>
          </p:cNvGraphicFramePr>
          <p:nvPr>
            <p:ph idx="1"/>
          </p:nvPr>
        </p:nvGraphicFramePr>
        <p:xfrm>
          <a:off x="755650" y="1600200"/>
          <a:ext cx="7920038" cy="4708526"/>
        </p:xfrm>
        <a:graphic>
          <a:graphicData uri="http://schemas.openxmlformats.org/drawingml/2006/table">
            <a:tbl>
              <a:tblPr>
                <a:tableStyleId>{5C22544A-7EE6-4342-B048-85BDC9FD1C3A}</a:tableStyleId>
              </a:tblPr>
              <a:tblGrid>
                <a:gridCol w="2113271"/>
                <a:gridCol w="3165608"/>
                <a:gridCol w="2641159"/>
              </a:tblGrid>
              <a:tr h="266477">
                <a:tc>
                  <a:txBody>
                    <a:bodyPr/>
                    <a:lstStyle/>
                    <a:p>
                      <a:pPr algn="just" hangingPunct="0">
                        <a:lnSpc>
                          <a:spcPct val="115000"/>
                        </a:lnSpc>
                        <a:spcAft>
                          <a:spcPts val="0"/>
                        </a:spcAft>
                      </a:pPr>
                      <a:r>
                        <a:rPr lang="fr-FR" sz="1000" kern="1400">
                          <a:effectLst/>
                        </a:rPr>
                        <a:t>Nom</a:t>
                      </a:r>
                      <a:endParaRPr lang="fr-FR" sz="900" kern="1400">
                        <a:effectLst/>
                        <a:latin typeface="Times New Roman"/>
                        <a:ea typeface="Times New Roman"/>
                      </a:endParaRPr>
                    </a:p>
                  </a:txBody>
                  <a:tcPr marL="82977" marR="82977" marT="0" marB="0"/>
                </a:tc>
                <a:tc>
                  <a:txBody>
                    <a:bodyPr/>
                    <a:lstStyle/>
                    <a:p>
                      <a:pPr algn="just" hangingPunct="0">
                        <a:lnSpc>
                          <a:spcPct val="115000"/>
                        </a:lnSpc>
                        <a:spcAft>
                          <a:spcPts val="0"/>
                        </a:spcAft>
                      </a:pPr>
                      <a:r>
                        <a:rPr lang="fr-FR" sz="1000" kern="1400">
                          <a:effectLst/>
                        </a:rPr>
                        <a:t>Forêts méditerranéennes </a:t>
                      </a:r>
                      <a:endParaRPr lang="fr-FR" sz="900" kern="1400">
                        <a:effectLst/>
                        <a:latin typeface="Times New Roman"/>
                        <a:ea typeface="Times New Roman"/>
                      </a:endParaRPr>
                    </a:p>
                  </a:txBody>
                  <a:tcPr marL="82977" marR="82977" marT="0" marB="0"/>
                </a:tc>
                <a:tc>
                  <a:txBody>
                    <a:bodyPr/>
                    <a:lstStyle/>
                    <a:p>
                      <a:pPr algn="just" hangingPunct="0">
                        <a:lnSpc>
                          <a:spcPct val="115000"/>
                        </a:lnSpc>
                        <a:spcAft>
                          <a:spcPts val="0"/>
                        </a:spcAft>
                      </a:pPr>
                      <a:r>
                        <a:rPr lang="fr-FR" sz="1000" kern="1400">
                          <a:effectLst/>
                        </a:rPr>
                        <a:t>Observation</a:t>
                      </a:r>
                      <a:endParaRPr lang="fr-FR" sz="900" kern="1400">
                        <a:effectLst/>
                        <a:latin typeface="Times New Roman"/>
                        <a:ea typeface="Times New Roman"/>
                      </a:endParaRPr>
                    </a:p>
                  </a:txBody>
                  <a:tcPr marL="82977" marR="82977" marT="0" marB="0"/>
                </a:tc>
              </a:tr>
              <a:tr h="890715">
                <a:tc>
                  <a:txBody>
                    <a:bodyPr/>
                    <a:lstStyle/>
                    <a:p>
                      <a:pPr algn="just" hangingPunct="0">
                        <a:lnSpc>
                          <a:spcPct val="115000"/>
                        </a:lnSpc>
                        <a:spcAft>
                          <a:spcPts val="0"/>
                        </a:spcAft>
                      </a:pPr>
                      <a:r>
                        <a:rPr lang="fr-FR" sz="1000" kern="1400">
                          <a:effectLst/>
                        </a:rPr>
                        <a:t>Situation géographique</a:t>
                      </a:r>
                      <a:endParaRPr lang="fr-FR" sz="900" kern="1400">
                        <a:effectLst/>
                        <a:latin typeface="Times New Roman"/>
                        <a:ea typeface="Times New Roman"/>
                      </a:endParaRPr>
                    </a:p>
                  </a:txBody>
                  <a:tcPr marL="82977" marR="82977" marT="0" marB="0"/>
                </a:tc>
                <a:tc>
                  <a:txBody>
                    <a:bodyPr/>
                    <a:lstStyle/>
                    <a:p>
                      <a:pPr algn="just" hangingPunct="0">
                        <a:lnSpc>
                          <a:spcPct val="115000"/>
                        </a:lnSpc>
                        <a:spcAft>
                          <a:spcPts val="0"/>
                        </a:spcAft>
                      </a:pPr>
                      <a:r>
                        <a:rPr lang="fr-FR" sz="1000" kern="1400">
                          <a:effectLst/>
                        </a:rPr>
                        <a:t>Pourtour méditerranéen </a:t>
                      </a:r>
                      <a:endParaRPr lang="fr-FR" sz="900" kern="1400">
                        <a:effectLst/>
                      </a:endParaRPr>
                    </a:p>
                    <a:p>
                      <a:pPr algn="just" hangingPunct="0">
                        <a:lnSpc>
                          <a:spcPct val="115000"/>
                        </a:lnSpc>
                        <a:spcAft>
                          <a:spcPts val="0"/>
                        </a:spcAft>
                      </a:pPr>
                      <a:r>
                        <a:rPr lang="fr-FR" sz="1000" kern="1400">
                          <a:effectLst/>
                        </a:rPr>
                        <a:t>Sud australien</a:t>
                      </a:r>
                      <a:endParaRPr lang="fr-FR" sz="900" kern="1400">
                        <a:effectLst/>
                      </a:endParaRPr>
                    </a:p>
                    <a:p>
                      <a:pPr algn="just" hangingPunct="0">
                        <a:lnSpc>
                          <a:spcPct val="115000"/>
                        </a:lnSpc>
                        <a:spcAft>
                          <a:spcPts val="0"/>
                        </a:spcAft>
                      </a:pPr>
                      <a:r>
                        <a:rPr lang="fr-FR" sz="1000" kern="1400">
                          <a:effectLst/>
                        </a:rPr>
                        <a:t>Afrique du sud</a:t>
                      </a:r>
                      <a:endParaRPr lang="fr-FR" sz="900" kern="1400">
                        <a:effectLst/>
                      </a:endParaRPr>
                    </a:p>
                    <a:p>
                      <a:pPr algn="just" hangingPunct="0">
                        <a:lnSpc>
                          <a:spcPct val="115000"/>
                        </a:lnSpc>
                        <a:spcAft>
                          <a:spcPts val="0"/>
                        </a:spcAft>
                      </a:pPr>
                      <a:r>
                        <a:rPr lang="fr-FR" sz="1000" kern="1400">
                          <a:effectLst/>
                        </a:rPr>
                        <a:t>Californie</a:t>
                      </a:r>
                      <a:endParaRPr lang="fr-FR" sz="900" kern="1400">
                        <a:effectLst/>
                      </a:endParaRPr>
                    </a:p>
                    <a:p>
                      <a:pPr algn="just" hangingPunct="0">
                        <a:lnSpc>
                          <a:spcPct val="115000"/>
                        </a:lnSpc>
                        <a:spcAft>
                          <a:spcPts val="0"/>
                        </a:spcAft>
                      </a:pPr>
                      <a:r>
                        <a:rPr lang="fr-FR" sz="1000" kern="1400">
                          <a:effectLst/>
                        </a:rPr>
                        <a:t>ouest du Chilie</a:t>
                      </a:r>
                      <a:endParaRPr lang="fr-FR" sz="900" kern="1400">
                        <a:effectLst/>
                        <a:latin typeface="Times New Roman"/>
                        <a:ea typeface="Times New Roman"/>
                      </a:endParaRPr>
                    </a:p>
                  </a:txBody>
                  <a:tcPr marL="82977" marR="82977" marT="0" marB="0"/>
                </a:tc>
                <a:tc>
                  <a:txBody>
                    <a:bodyPr/>
                    <a:lstStyle/>
                    <a:p>
                      <a:pPr algn="just" hangingPunct="0">
                        <a:lnSpc>
                          <a:spcPct val="115000"/>
                        </a:lnSpc>
                        <a:spcAft>
                          <a:spcPts val="0"/>
                        </a:spcAft>
                      </a:pPr>
                      <a:r>
                        <a:rPr lang="fr-FR" sz="1000" kern="1400">
                          <a:effectLst/>
                        </a:rPr>
                        <a:t>Tempéré chaude</a:t>
                      </a:r>
                      <a:endParaRPr lang="fr-FR" sz="900" kern="1400">
                        <a:effectLst/>
                        <a:latin typeface="Times New Roman"/>
                        <a:ea typeface="Times New Roman"/>
                      </a:endParaRPr>
                    </a:p>
                  </a:txBody>
                  <a:tcPr marL="82977" marR="82977" marT="0" marB="0"/>
                </a:tc>
              </a:tr>
              <a:tr h="379891">
                <a:tc>
                  <a:txBody>
                    <a:bodyPr/>
                    <a:lstStyle/>
                    <a:p>
                      <a:pPr algn="just" hangingPunct="0">
                        <a:lnSpc>
                          <a:spcPct val="115000"/>
                        </a:lnSpc>
                        <a:spcAft>
                          <a:spcPts val="0"/>
                        </a:spcAft>
                      </a:pPr>
                      <a:r>
                        <a:rPr lang="fr-FR" sz="1000" kern="1400">
                          <a:effectLst/>
                        </a:rPr>
                        <a:t>climat</a:t>
                      </a:r>
                      <a:endParaRPr lang="fr-FR" sz="900" kern="1400">
                        <a:effectLst/>
                        <a:latin typeface="Times New Roman"/>
                        <a:ea typeface="Times New Roman"/>
                      </a:endParaRPr>
                    </a:p>
                  </a:txBody>
                  <a:tcPr marL="82977" marR="82977" marT="0" marB="0"/>
                </a:tc>
                <a:tc>
                  <a:txBody>
                    <a:bodyPr/>
                    <a:lstStyle/>
                    <a:p>
                      <a:pPr algn="just" hangingPunct="0">
                        <a:lnSpc>
                          <a:spcPct val="115000"/>
                        </a:lnSpc>
                        <a:spcAft>
                          <a:spcPts val="0"/>
                        </a:spcAft>
                      </a:pPr>
                      <a:r>
                        <a:rPr lang="fr-FR" sz="1000" kern="1400">
                          <a:effectLst/>
                        </a:rPr>
                        <a:t>Périodes de sècheresse de plus de 3 mois </a:t>
                      </a:r>
                      <a:endParaRPr lang="fr-FR" sz="900" kern="1400">
                        <a:effectLst/>
                        <a:latin typeface="Times New Roman"/>
                        <a:ea typeface="Times New Roman"/>
                      </a:endParaRPr>
                    </a:p>
                  </a:txBody>
                  <a:tcPr marL="82977" marR="82977" marT="0" marB="0"/>
                </a:tc>
                <a:tc>
                  <a:txBody>
                    <a:bodyPr/>
                    <a:lstStyle/>
                    <a:p>
                      <a:pPr hangingPunct="1">
                        <a:lnSpc>
                          <a:spcPct val="115000"/>
                        </a:lnSpc>
                        <a:spcAft>
                          <a:spcPts val="0"/>
                        </a:spcAft>
                      </a:pPr>
                      <a:r>
                        <a:rPr lang="fr-FR" sz="1000" kern="1400">
                          <a:effectLst/>
                        </a:rPr>
                        <a:t> </a:t>
                      </a:r>
                      <a:endParaRPr lang="fr-FR" sz="900" kern="1400">
                        <a:effectLst/>
                        <a:latin typeface="Times New Roman"/>
                        <a:ea typeface="Times New Roman"/>
                      </a:endParaRPr>
                    </a:p>
                  </a:txBody>
                  <a:tcPr marL="82977" marR="82977" marT="0" marB="0"/>
                </a:tc>
              </a:tr>
              <a:tr h="313963">
                <a:tc>
                  <a:txBody>
                    <a:bodyPr/>
                    <a:lstStyle/>
                    <a:p>
                      <a:pPr algn="just" hangingPunct="0">
                        <a:lnSpc>
                          <a:spcPct val="115000"/>
                        </a:lnSpc>
                        <a:spcAft>
                          <a:spcPts val="0"/>
                        </a:spcAft>
                      </a:pPr>
                      <a:r>
                        <a:rPr lang="fr-FR" sz="1000" kern="1400">
                          <a:effectLst/>
                        </a:rPr>
                        <a:t>pluviosité</a:t>
                      </a:r>
                      <a:endParaRPr lang="fr-FR" sz="900" kern="1400">
                        <a:effectLst/>
                        <a:latin typeface="Times New Roman"/>
                        <a:ea typeface="Times New Roman"/>
                      </a:endParaRPr>
                    </a:p>
                  </a:txBody>
                  <a:tcPr marL="82977" marR="82977" marT="0" marB="0"/>
                </a:tc>
                <a:tc>
                  <a:txBody>
                    <a:bodyPr/>
                    <a:lstStyle/>
                    <a:p>
                      <a:pPr indent="7620" algn="ctr" hangingPunct="0">
                        <a:lnSpc>
                          <a:spcPct val="115000"/>
                        </a:lnSpc>
                        <a:spcAft>
                          <a:spcPts val="0"/>
                        </a:spcAft>
                      </a:pPr>
                      <a:r>
                        <a:rPr lang="fr-FR" sz="1000" kern="1400">
                          <a:effectLst/>
                        </a:rPr>
                        <a:t>Saisonnières </a:t>
                      </a:r>
                      <a:endParaRPr lang="fr-FR" sz="900" kern="1400">
                        <a:effectLst/>
                        <a:latin typeface="Times New Roman"/>
                        <a:ea typeface="Times New Roman"/>
                      </a:endParaRPr>
                    </a:p>
                  </a:txBody>
                  <a:tcPr marL="82977" marR="82977" marT="0" marB="0"/>
                </a:tc>
                <a:tc>
                  <a:txBody>
                    <a:bodyPr/>
                    <a:lstStyle/>
                    <a:p>
                      <a:pPr algn="just" hangingPunct="0">
                        <a:lnSpc>
                          <a:spcPct val="115000"/>
                        </a:lnSpc>
                        <a:spcAft>
                          <a:spcPts val="0"/>
                        </a:spcAft>
                      </a:pPr>
                      <a:r>
                        <a:rPr lang="fr-FR" sz="1000" kern="1400">
                          <a:effectLst/>
                        </a:rPr>
                        <a:t>irrégulières</a:t>
                      </a:r>
                      <a:endParaRPr lang="fr-FR" sz="900" kern="1400">
                        <a:effectLst/>
                        <a:latin typeface="Times New Roman"/>
                        <a:ea typeface="Times New Roman"/>
                      </a:endParaRPr>
                    </a:p>
                  </a:txBody>
                  <a:tcPr marL="82977" marR="82977" marT="0" marB="0"/>
                </a:tc>
              </a:tr>
              <a:tr h="303359">
                <a:tc>
                  <a:txBody>
                    <a:bodyPr/>
                    <a:lstStyle/>
                    <a:p>
                      <a:pPr hangingPunct="0">
                        <a:lnSpc>
                          <a:spcPct val="115000"/>
                        </a:lnSpc>
                        <a:spcAft>
                          <a:spcPts val="0"/>
                        </a:spcAft>
                      </a:pPr>
                      <a:r>
                        <a:rPr lang="fr-FR" sz="1000" kern="1400">
                          <a:effectLst/>
                        </a:rPr>
                        <a:t>températures</a:t>
                      </a:r>
                      <a:endParaRPr lang="fr-FR" sz="900" kern="1400">
                        <a:effectLst/>
                        <a:latin typeface="Times New Roman"/>
                        <a:ea typeface="Times New Roman"/>
                      </a:endParaRPr>
                    </a:p>
                  </a:txBody>
                  <a:tcPr marL="82977" marR="82977" marT="0" marB="0"/>
                </a:tc>
                <a:tc>
                  <a:txBody>
                    <a:bodyPr/>
                    <a:lstStyle/>
                    <a:p>
                      <a:pPr indent="7620" algn="just" hangingPunct="0">
                        <a:lnSpc>
                          <a:spcPct val="115000"/>
                        </a:lnSpc>
                        <a:spcAft>
                          <a:spcPts val="0"/>
                        </a:spcAft>
                      </a:pPr>
                      <a:r>
                        <a:rPr lang="fr-FR" sz="1000" kern="1400">
                          <a:effectLst/>
                        </a:rPr>
                        <a:t>De 12 à 18 °c</a:t>
                      </a:r>
                      <a:endParaRPr lang="fr-FR" sz="900" kern="1400">
                        <a:effectLst/>
                        <a:latin typeface="Times New Roman"/>
                        <a:ea typeface="Times New Roman"/>
                      </a:endParaRPr>
                    </a:p>
                  </a:txBody>
                  <a:tcPr marL="82977" marR="82977" marT="0" marB="0"/>
                </a:tc>
                <a:tc>
                  <a:txBody>
                    <a:bodyPr/>
                    <a:lstStyle/>
                    <a:p>
                      <a:pPr hangingPunct="1">
                        <a:lnSpc>
                          <a:spcPct val="115000"/>
                        </a:lnSpc>
                        <a:spcAft>
                          <a:spcPts val="0"/>
                        </a:spcAft>
                      </a:pPr>
                      <a:r>
                        <a:rPr lang="fr-FR" sz="1000" kern="1400">
                          <a:effectLst/>
                        </a:rPr>
                        <a:t> </a:t>
                      </a:r>
                      <a:endParaRPr lang="fr-FR" sz="900" kern="1400">
                        <a:effectLst/>
                        <a:latin typeface="Times New Roman"/>
                        <a:ea typeface="Times New Roman"/>
                      </a:endParaRPr>
                    </a:p>
                  </a:txBody>
                  <a:tcPr marL="82977" marR="82977" marT="0" marB="0"/>
                </a:tc>
              </a:tr>
              <a:tr h="265555">
                <a:tc>
                  <a:txBody>
                    <a:bodyPr/>
                    <a:lstStyle/>
                    <a:p>
                      <a:pPr algn="just" hangingPunct="0">
                        <a:lnSpc>
                          <a:spcPct val="115000"/>
                        </a:lnSpc>
                        <a:spcAft>
                          <a:spcPts val="0"/>
                        </a:spcAft>
                      </a:pPr>
                      <a:r>
                        <a:rPr lang="fr-FR" sz="1000" kern="1400">
                          <a:effectLst/>
                        </a:rPr>
                        <a:t>vent</a:t>
                      </a:r>
                      <a:endParaRPr lang="fr-FR" sz="900" kern="1400">
                        <a:effectLst/>
                        <a:latin typeface="Times New Roman"/>
                        <a:ea typeface="Times New Roman"/>
                      </a:endParaRPr>
                    </a:p>
                  </a:txBody>
                  <a:tcPr marL="82977" marR="82977" marT="0" marB="0"/>
                </a:tc>
                <a:tc>
                  <a:txBody>
                    <a:bodyPr/>
                    <a:lstStyle/>
                    <a:p>
                      <a:pPr algn="ctr" rtl="1" hangingPunct="0">
                        <a:lnSpc>
                          <a:spcPct val="115000"/>
                        </a:lnSpc>
                        <a:spcAft>
                          <a:spcPts val="0"/>
                        </a:spcAft>
                      </a:pPr>
                      <a:r>
                        <a:rPr lang="ar-DZ" sz="1000" kern="1400">
                          <a:effectLst/>
                        </a:rPr>
                        <a:t>-</a:t>
                      </a:r>
                      <a:endParaRPr lang="fr-FR" sz="900" kern="1400">
                        <a:effectLst/>
                        <a:latin typeface="Times New Roman"/>
                        <a:ea typeface="Times New Roman"/>
                      </a:endParaRPr>
                    </a:p>
                  </a:txBody>
                  <a:tcPr marL="82977" marR="82977" marT="0" marB="0"/>
                </a:tc>
                <a:tc>
                  <a:txBody>
                    <a:bodyPr/>
                    <a:lstStyle/>
                    <a:p>
                      <a:pPr indent="31115" algn="ctr" rtl="1" hangingPunct="0">
                        <a:lnSpc>
                          <a:spcPct val="115000"/>
                        </a:lnSpc>
                        <a:spcAft>
                          <a:spcPts val="0"/>
                        </a:spcAft>
                      </a:pPr>
                      <a:r>
                        <a:rPr lang="ar-DZ" sz="1000" kern="1400">
                          <a:effectLst/>
                        </a:rPr>
                        <a:t>-</a:t>
                      </a:r>
                      <a:endParaRPr lang="fr-FR" sz="900" kern="1400">
                        <a:effectLst/>
                        <a:latin typeface="Times New Roman"/>
                        <a:ea typeface="Times New Roman"/>
                      </a:endParaRPr>
                    </a:p>
                  </a:txBody>
                  <a:tcPr marL="82977" marR="82977" marT="0" marB="0"/>
                </a:tc>
              </a:tr>
              <a:tr h="254951">
                <a:tc>
                  <a:txBody>
                    <a:bodyPr/>
                    <a:lstStyle/>
                    <a:p>
                      <a:pPr algn="just" hangingPunct="0">
                        <a:lnSpc>
                          <a:spcPct val="115000"/>
                        </a:lnSpc>
                        <a:spcAft>
                          <a:spcPts val="0"/>
                        </a:spcAft>
                      </a:pPr>
                      <a:r>
                        <a:rPr lang="fr-FR" sz="1000" kern="1400">
                          <a:effectLst/>
                        </a:rPr>
                        <a:t>sol</a:t>
                      </a:r>
                      <a:endParaRPr lang="fr-FR" sz="900" kern="1400">
                        <a:effectLst/>
                        <a:latin typeface="Times New Roman"/>
                        <a:ea typeface="Times New Roman"/>
                      </a:endParaRPr>
                    </a:p>
                  </a:txBody>
                  <a:tcPr marL="82977" marR="82977" marT="0" marB="0"/>
                </a:tc>
                <a:tc>
                  <a:txBody>
                    <a:bodyPr/>
                    <a:lstStyle/>
                    <a:p>
                      <a:pPr indent="7620" algn="just" hangingPunct="0">
                        <a:lnSpc>
                          <a:spcPct val="115000"/>
                        </a:lnSpc>
                        <a:spcAft>
                          <a:spcPts val="0"/>
                        </a:spcAft>
                      </a:pPr>
                      <a:r>
                        <a:rPr lang="fr-FR" sz="1000" kern="1400">
                          <a:effectLst/>
                        </a:rPr>
                        <a:t>Terra rose rouge riche en fer</a:t>
                      </a:r>
                      <a:endParaRPr lang="fr-FR" sz="900" kern="1400">
                        <a:effectLst/>
                        <a:latin typeface="Times New Roman"/>
                        <a:ea typeface="Times New Roman"/>
                      </a:endParaRPr>
                    </a:p>
                  </a:txBody>
                  <a:tcPr marL="82977" marR="82977" marT="0" marB="0"/>
                </a:tc>
                <a:tc>
                  <a:txBody>
                    <a:bodyPr/>
                    <a:lstStyle/>
                    <a:p>
                      <a:pPr algn="just" hangingPunct="0">
                        <a:lnSpc>
                          <a:spcPct val="115000"/>
                        </a:lnSpc>
                        <a:spcAft>
                          <a:spcPts val="0"/>
                        </a:spcAft>
                      </a:pPr>
                      <a:r>
                        <a:rPr lang="fr-FR" sz="1000" kern="1400">
                          <a:effectLst/>
                        </a:rPr>
                        <a:t>Sols rubéfiés</a:t>
                      </a:r>
                      <a:endParaRPr lang="fr-FR" sz="900" kern="1400">
                        <a:effectLst/>
                        <a:latin typeface="Times New Roman"/>
                        <a:ea typeface="Times New Roman"/>
                      </a:endParaRPr>
                    </a:p>
                  </a:txBody>
                  <a:tcPr marL="82977" marR="82977" marT="0" marB="0"/>
                </a:tc>
              </a:tr>
              <a:tr h="553239">
                <a:tc>
                  <a:txBody>
                    <a:bodyPr/>
                    <a:lstStyle/>
                    <a:p>
                      <a:pPr algn="just" hangingPunct="0">
                        <a:lnSpc>
                          <a:spcPct val="115000"/>
                        </a:lnSpc>
                        <a:spcAft>
                          <a:spcPts val="0"/>
                        </a:spcAft>
                      </a:pPr>
                      <a:r>
                        <a:rPr lang="fr-FR" sz="1000" kern="1400">
                          <a:effectLst/>
                        </a:rPr>
                        <a:t>végétation</a:t>
                      </a:r>
                      <a:endParaRPr lang="fr-FR" sz="900" kern="1400">
                        <a:effectLst/>
                        <a:latin typeface="Times New Roman"/>
                        <a:ea typeface="Times New Roman"/>
                      </a:endParaRPr>
                    </a:p>
                  </a:txBody>
                  <a:tcPr marL="82977" marR="82977" marT="0" marB="0"/>
                </a:tc>
                <a:tc>
                  <a:txBody>
                    <a:bodyPr/>
                    <a:lstStyle/>
                    <a:p>
                      <a:pPr algn="just" hangingPunct="0">
                        <a:lnSpc>
                          <a:spcPct val="115000"/>
                        </a:lnSpc>
                        <a:spcAft>
                          <a:spcPts val="0"/>
                        </a:spcAft>
                      </a:pPr>
                      <a:r>
                        <a:rPr lang="fr-FR" sz="1000" kern="1400">
                          <a:effectLst/>
                        </a:rPr>
                        <a:t>Olea, Seratonia, Arbutus, Pinus, Cedrus, Cistus,Erica, Quercus</a:t>
                      </a:r>
                      <a:endParaRPr lang="fr-FR" sz="900" kern="1400">
                        <a:effectLst/>
                        <a:latin typeface="Times New Roman"/>
                        <a:ea typeface="Times New Roman"/>
                      </a:endParaRPr>
                    </a:p>
                  </a:txBody>
                  <a:tcPr marL="82977" marR="82977" marT="0" marB="0"/>
                </a:tc>
                <a:tc>
                  <a:txBody>
                    <a:bodyPr/>
                    <a:lstStyle/>
                    <a:p>
                      <a:pPr algn="just" hangingPunct="0">
                        <a:lnSpc>
                          <a:spcPct val="115000"/>
                        </a:lnSpc>
                        <a:spcAft>
                          <a:spcPts val="0"/>
                        </a:spcAft>
                      </a:pPr>
                      <a:r>
                        <a:rPr lang="fr-FR" sz="1000" kern="1400">
                          <a:effectLst/>
                        </a:rPr>
                        <a:t>Arbres Sempervirents Sclerophylles</a:t>
                      </a:r>
                      <a:endParaRPr lang="fr-FR" sz="900" kern="1400">
                        <a:effectLst/>
                        <a:latin typeface="Times New Roman"/>
                        <a:ea typeface="Times New Roman"/>
                      </a:endParaRPr>
                    </a:p>
                  </a:txBody>
                  <a:tcPr marL="82977" marR="82977" marT="0" marB="0"/>
                </a:tc>
              </a:tr>
              <a:tr h="450890">
                <a:tc>
                  <a:txBody>
                    <a:bodyPr/>
                    <a:lstStyle/>
                    <a:p>
                      <a:pPr algn="just" hangingPunct="0">
                        <a:lnSpc>
                          <a:spcPct val="115000"/>
                        </a:lnSpc>
                        <a:spcAft>
                          <a:spcPts val="0"/>
                        </a:spcAft>
                      </a:pPr>
                      <a:r>
                        <a:rPr lang="fr-FR" sz="1000" kern="1400">
                          <a:effectLst/>
                        </a:rPr>
                        <a:t>faune</a:t>
                      </a:r>
                      <a:endParaRPr lang="fr-FR" sz="900" kern="1400">
                        <a:effectLst/>
                        <a:latin typeface="Times New Roman"/>
                        <a:ea typeface="Times New Roman"/>
                      </a:endParaRPr>
                    </a:p>
                  </a:txBody>
                  <a:tcPr marL="82977" marR="82977" marT="0" marB="0"/>
                </a:tc>
                <a:tc>
                  <a:txBody>
                    <a:bodyPr/>
                    <a:lstStyle/>
                    <a:p>
                      <a:pPr algn="just" hangingPunct="0">
                        <a:lnSpc>
                          <a:spcPct val="115000"/>
                        </a:lnSpc>
                        <a:spcAft>
                          <a:spcPts val="0"/>
                        </a:spcAft>
                      </a:pPr>
                      <a:r>
                        <a:rPr lang="fr-FR" sz="1000" kern="1400">
                          <a:effectLst/>
                        </a:rPr>
                        <a:t>Cervus, Sus, Macaca, Lepus</a:t>
                      </a:r>
                      <a:endParaRPr lang="fr-FR" sz="900" kern="1400">
                        <a:effectLst/>
                        <a:latin typeface="Times New Roman"/>
                        <a:ea typeface="Times New Roman"/>
                      </a:endParaRPr>
                    </a:p>
                  </a:txBody>
                  <a:tcPr marL="82977" marR="82977" marT="0" marB="0"/>
                </a:tc>
                <a:tc>
                  <a:txBody>
                    <a:bodyPr/>
                    <a:lstStyle/>
                    <a:p>
                      <a:pPr algn="just" hangingPunct="0">
                        <a:lnSpc>
                          <a:spcPct val="115000"/>
                        </a:lnSpc>
                        <a:spcAft>
                          <a:spcPts val="0"/>
                        </a:spcAft>
                      </a:pPr>
                      <a:r>
                        <a:rPr lang="fr-FR" sz="1000" kern="1400">
                          <a:effectLst/>
                        </a:rPr>
                        <a:t>Peu de grands mammifères </a:t>
                      </a:r>
                      <a:endParaRPr lang="fr-FR" sz="900" kern="1400">
                        <a:effectLst/>
                        <a:latin typeface="Times New Roman"/>
                        <a:ea typeface="Times New Roman"/>
                      </a:endParaRPr>
                    </a:p>
                  </a:txBody>
                  <a:tcPr marL="82977" marR="82977" marT="0" marB="0"/>
                </a:tc>
              </a:tr>
              <a:tr h="845073">
                <a:tc>
                  <a:txBody>
                    <a:bodyPr/>
                    <a:lstStyle/>
                    <a:p>
                      <a:pPr algn="just" hangingPunct="0">
                        <a:lnSpc>
                          <a:spcPct val="115000"/>
                        </a:lnSpc>
                        <a:spcAft>
                          <a:spcPts val="0"/>
                        </a:spcAft>
                      </a:pPr>
                      <a:r>
                        <a:rPr lang="fr-FR" sz="1000" kern="1400">
                          <a:effectLst/>
                        </a:rPr>
                        <a:t>adaptations</a:t>
                      </a:r>
                      <a:endParaRPr lang="fr-FR" sz="900" kern="1400">
                        <a:effectLst/>
                        <a:latin typeface="Times New Roman"/>
                        <a:ea typeface="Times New Roman"/>
                      </a:endParaRPr>
                    </a:p>
                  </a:txBody>
                  <a:tcPr marL="82977" marR="82977" marT="0" marB="0"/>
                </a:tc>
                <a:tc>
                  <a:txBody>
                    <a:bodyPr/>
                    <a:lstStyle/>
                    <a:p>
                      <a:pPr hangingPunct="0">
                        <a:lnSpc>
                          <a:spcPct val="115000"/>
                        </a:lnSpc>
                        <a:spcAft>
                          <a:spcPts val="0"/>
                        </a:spcAft>
                      </a:pPr>
                      <a:r>
                        <a:rPr lang="fr-FR" sz="1000" kern="1400">
                          <a:effectLst/>
                        </a:rPr>
                        <a:t>Arbres à hauteurs moyennes, arbres anti feux, feuilles anti sècheresses </a:t>
                      </a:r>
                      <a:endParaRPr lang="fr-FR" sz="900" kern="1400">
                        <a:effectLst/>
                        <a:latin typeface="Times New Roman"/>
                        <a:ea typeface="Times New Roman"/>
                      </a:endParaRPr>
                    </a:p>
                  </a:txBody>
                  <a:tcPr marL="82977" marR="82977" marT="0" marB="0"/>
                </a:tc>
                <a:tc>
                  <a:txBody>
                    <a:bodyPr/>
                    <a:lstStyle/>
                    <a:p>
                      <a:pPr hangingPunct="1">
                        <a:lnSpc>
                          <a:spcPct val="115000"/>
                        </a:lnSpc>
                        <a:spcAft>
                          <a:spcPts val="0"/>
                        </a:spcAft>
                      </a:pPr>
                      <a:r>
                        <a:rPr lang="fr-FR" sz="1000" kern="1400">
                          <a:effectLst/>
                        </a:rPr>
                        <a:t> </a:t>
                      </a:r>
                      <a:endParaRPr lang="fr-FR" sz="900" kern="1400">
                        <a:effectLst/>
                        <a:latin typeface="Times New Roman"/>
                        <a:ea typeface="Times New Roman"/>
                      </a:endParaRPr>
                    </a:p>
                  </a:txBody>
                  <a:tcPr marL="82977" marR="82977" marT="0" marB="0"/>
                </a:tc>
              </a:tr>
              <a:tr h="184413">
                <a:tc>
                  <a:txBody>
                    <a:bodyPr/>
                    <a:lstStyle/>
                    <a:p>
                      <a:pPr algn="just" hangingPunct="0">
                        <a:lnSpc>
                          <a:spcPct val="115000"/>
                        </a:lnSpc>
                        <a:spcAft>
                          <a:spcPts val="0"/>
                        </a:spcAft>
                      </a:pPr>
                      <a:r>
                        <a:rPr lang="fr-FR" sz="1000" kern="1400">
                          <a:effectLst/>
                        </a:rPr>
                        <a:t>Biomasse </a:t>
                      </a:r>
                      <a:endParaRPr lang="fr-FR" sz="900" kern="1400">
                        <a:effectLst/>
                        <a:latin typeface="Times New Roman"/>
                        <a:ea typeface="Times New Roman"/>
                      </a:endParaRPr>
                    </a:p>
                  </a:txBody>
                  <a:tcPr marL="82977" marR="82977" marT="0" marB="0"/>
                </a:tc>
                <a:tc>
                  <a:txBody>
                    <a:bodyPr/>
                    <a:lstStyle/>
                    <a:p>
                      <a:pPr algn="just" hangingPunct="0">
                        <a:lnSpc>
                          <a:spcPct val="115000"/>
                        </a:lnSpc>
                        <a:spcAft>
                          <a:spcPts val="0"/>
                        </a:spcAft>
                      </a:pPr>
                      <a:r>
                        <a:rPr lang="fr-FR" sz="1000" kern="1400">
                          <a:effectLst/>
                        </a:rPr>
                        <a:t>6 à </a:t>
                      </a:r>
                      <a:r>
                        <a:rPr lang="ar-DZ" sz="1000" kern="1400">
                          <a:effectLst/>
                        </a:rPr>
                        <a:t>60</a:t>
                      </a:r>
                      <a:r>
                        <a:rPr lang="fr-FR" sz="1000" kern="1400">
                          <a:effectLst/>
                        </a:rPr>
                        <a:t>T/H/A</a:t>
                      </a:r>
                      <a:endParaRPr lang="fr-FR" sz="900" kern="1400">
                        <a:effectLst/>
                        <a:latin typeface="Times New Roman"/>
                        <a:ea typeface="Times New Roman"/>
                      </a:endParaRPr>
                    </a:p>
                  </a:txBody>
                  <a:tcPr marL="82977" marR="82977" marT="0" marB="0"/>
                </a:tc>
                <a:tc>
                  <a:txBody>
                    <a:bodyPr/>
                    <a:lstStyle/>
                    <a:p>
                      <a:pPr hangingPunct="1">
                        <a:lnSpc>
                          <a:spcPct val="115000"/>
                        </a:lnSpc>
                        <a:spcAft>
                          <a:spcPts val="0"/>
                        </a:spcAft>
                      </a:pPr>
                      <a:r>
                        <a:rPr lang="fr-FR" sz="1000" kern="1400" dirty="0">
                          <a:effectLst/>
                        </a:rPr>
                        <a:t> </a:t>
                      </a:r>
                      <a:endParaRPr lang="fr-FR" sz="900" kern="1400" dirty="0">
                        <a:effectLst/>
                        <a:latin typeface="Times New Roman"/>
                        <a:ea typeface="Times New Roman"/>
                      </a:endParaRPr>
                    </a:p>
                  </a:txBody>
                  <a:tcPr marL="82977" marR="82977" marT="0" marB="0"/>
                </a:tc>
              </a:tr>
            </a:tbl>
          </a:graphicData>
        </a:graphic>
      </p:graphicFrame>
    </p:spTree>
  </p:cSld>
  <p:clrMapOvr>
    <a:masterClrMapping/>
  </p:clrMapOvr>
  <p:transition spd="med">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F2B33FD-0B3A-41B1-8B6B-E3DF297AB5D2}" type="slidenum">
              <a:rPr lang="fr-FR" altLang="fr-FR" sz="1400" smtClean="0">
                <a:solidFill>
                  <a:schemeClr val="tx1"/>
                </a:solidFill>
              </a:rPr>
              <a:pPr/>
              <a:t>32</a:t>
            </a:fld>
            <a:endParaRPr lang="fr-FR" altLang="fr-FR" sz="1400" smtClean="0">
              <a:solidFill>
                <a:schemeClr val="tx1"/>
              </a:solidFill>
            </a:endParaRPr>
          </a:p>
        </p:txBody>
      </p:sp>
      <p:sp>
        <p:nvSpPr>
          <p:cNvPr id="75779" name="Text Box 3"/>
          <p:cNvSpPr txBox="1">
            <a:spLocks noChangeArrowheads="1"/>
          </p:cNvSpPr>
          <p:nvPr/>
        </p:nvSpPr>
        <p:spPr bwMode="auto">
          <a:xfrm>
            <a:off x="203200" y="174625"/>
            <a:ext cx="8940800" cy="641350"/>
          </a:xfrm>
          <a:prstGeom prst="rect">
            <a:avLst/>
          </a:prstGeom>
          <a:noFill/>
          <a:ln w="9525">
            <a:noFill/>
            <a:miter lim="800000"/>
            <a:headEnd/>
            <a:tailEnd/>
          </a:ln>
        </p:spPr>
        <p:txBody>
          <a:bodyPr>
            <a:spAutoFit/>
          </a:bodyPr>
          <a:lstStyle/>
          <a:p>
            <a:r>
              <a:rPr lang="fr-FR" altLang="fr-FR" sz="3600" b="1">
                <a:cs typeface="Times New Roman" pitchFamily="18" charset="0"/>
              </a:rPr>
              <a:t>Savane </a:t>
            </a:r>
            <a:endParaRPr lang="fr-FR" altLang="fr-FR" sz="3600"/>
          </a:p>
        </p:txBody>
      </p:sp>
      <p:pic>
        <p:nvPicPr>
          <p:cNvPr id="217092" name="Picture 5" descr="feu lamto"/>
          <p:cNvPicPr>
            <a:picLocks noChangeAspect="1" noChangeArrowheads="1"/>
          </p:cNvPicPr>
          <p:nvPr/>
        </p:nvPicPr>
        <p:blipFill>
          <a:blip r:embed="rId2"/>
          <a:srcRect/>
          <a:stretch>
            <a:fillRect/>
          </a:stretch>
        </p:blipFill>
        <p:spPr bwMode="auto">
          <a:xfrm>
            <a:off x="5413375" y="3702050"/>
            <a:ext cx="3689350" cy="2759075"/>
          </a:xfrm>
          <a:prstGeom prst="rect">
            <a:avLst/>
          </a:prstGeom>
          <a:noFill/>
          <a:ln w="9525">
            <a:noFill/>
            <a:miter lim="800000"/>
            <a:headEnd/>
            <a:tailEnd/>
          </a:ln>
        </p:spPr>
      </p:pic>
      <p:pic>
        <p:nvPicPr>
          <p:cNvPr id="217093" name="Picture 6" descr="photo lamto Rônier"/>
          <p:cNvPicPr>
            <a:picLocks noChangeAspect="1" noChangeArrowheads="1"/>
          </p:cNvPicPr>
          <p:nvPr/>
        </p:nvPicPr>
        <p:blipFill>
          <a:blip r:embed="rId3"/>
          <a:srcRect/>
          <a:stretch>
            <a:fillRect/>
          </a:stretch>
        </p:blipFill>
        <p:spPr bwMode="auto">
          <a:xfrm>
            <a:off x="468313" y="1163638"/>
            <a:ext cx="5038725" cy="4281487"/>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54864" eaLnBrk="1" fontAlgn="auto" hangingPunct="1">
              <a:spcAft>
                <a:spcPts val="0"/>
              </a:spcAft>
              <a:defRPr/>
            </a:pPr>
            <a:r>
              <a:rPr lang="fr-FR" dirty="0" err="1" smtClean="0">
                <a:solidFill>
                  <a:schemeClr val="tx2">
                    <a:tint val="100000"/>
                    <a:shade val="90000"/>
                    <a:satMod val="250000"/>
                    <a:alpha val="100000"/>
                  </a:schemeClr>
                </a:solidFill>
              </a:rPr>
              <a:t>Carracteristiques</a:t>
            </a:r>
            <a:r>
              <a:rPr lang="fr-FR" dirty="0" smtClean="0">
                <a:solidFill>
                  <a:schemeClr val="tx2">
                    <a:tint val="100000"/>
                    <a:shade val="90000"/>
                    <a:satMod val="250000"/>
                    <a:alpha val="100000"/>
                  </a:schemeClr>
                </a:solidFill>
              </a:rPr>
              <a:t>  de la savane</a:t>
            </a:r>
            <a:endParaRPr lang="fr-FR" dirty="0">
              <a:solidFill>
                <a:schemeClr val="tx2">
                  <a:tint val="100000"/>
                  <a:shade val="90000"/>
                  <a:satMod val="250000"/>
                  <a:alpha val="100000"/>
                </a:schemeClr>
              </a:solidFill>
            </a:endParaRPr>
          </a:p>
        </p:txBody>
      </p:sp>
      <p:graphicFrame>
        <p:nvGraphicFramePr>
          <p:cNvPr id="4" name="Espace réservé du contenu 3"/>
          <p:cNvGraphicFramePr>
            <a:graphicFrameLocks noGrp="1"/>
          </p:cNvGraphicFramePr>
          <p:nvPr>
            <p:ph idx="1"/>
          </p:nvPr>
        </p:nvGraphicFramePr>
        <p:xfrm>
          <a:off x="285720" y="428604"/>
          <a:ext cx="8358246" cy="5976959"/>
        </p:xfrm>
        <a:graphic>
          <a:graphicData uri="http://schemas.openxmlformats.org/drawingml/2006/table">
            <a:tbl>
              <a:tblPr>
                <a:tableStyleId>{5C22544A-7EE6-4342-B048-85BDC9FD1C3A}</a:tableStyleId>
              </a:tblPr>
              <a:tblGrid>
                <a:gridCol w="2555925"/>
                <a:gridCol w="3015030"/>
                <a:gridCol w="2787291"/>
              </a:tblGrid>
              <a:tr h="283293">
                <a:tc>
                  <a:txBody>
                    <a:bodyPr/>
                    <a:lstStyle/>
                    <a:p>
                      <a:pPr algn="just" hangingPunct="0">
                        <a:lnSpc>
                          <a:spcPct val="115000"/>
                        </a:lnSpc>
                        <a:spcAft>
                          <a:spcPts val="1200"/>
                        </a:spcAft>
                      </a:pPr>
                      <a:r>
                        <a:rPr lang="fr-FR" sz="1000" kern="1400" dirty="0">
                          <a:effectLst/>
                        </a:rPr>
                        <a:t>Nom</a:t>
                      </a:r>
                      <a:endParaRPr lang="fr-FR" sz="800" kern="1400" dirty="0">
                        <a:effectLst/>
                        <a:latin typeface="Times New Roman"/>
                        <a:ea typeface="Times New Roman"/>
                      </a:endParaRPr>
                    </a:p>
                  </a:txBody>
                  <a:tcPr marL="74630" marR="74630" marT="0" marB="0"/>
                </a:tc>
                <a:tc>
                  <a:txBody>
                    <a:bodyPr/>
                    <a:lstStyle/>
                    <a:p>
                      <a:pPr algn="just" hangingPunct="0">
                        <a:lnSpc>
                          <a:spcPct val="115000"/>
                        </a:lnSpc>
                        <a:spcAft>
                          <a:spcPts val="1200"/>
                        </a:spcAft>
                      </a:pPr>
                      <a:r>
                        <a:rPr lang="fr-FR" sz="1200" kern="1400">
                          <a:effectLst/>
                        </a:rPr>
                        <a:t>savanes</a:t>
                      </a:r>
                      <a:endParaRPr lang="fr-FR" sz="800" kern="1400">
                        <a:effectLst/>
                        <a:latin typeface="Times New Roman"/>
                        <a:ea typeface="Times New Roman"/>
                      </a:endParaRPr>
                    </a:p>
                  </a:txBody>
                  <a:tcPr marL="74630" marR="74630" marT="0" marB="0"/>
                </a:tc>
                <a:tc>
                  <a:txBody>
                    <a:bodyPr/>
                    <a:lstStyle/>
                    <a:p>
                      <a:pPr algn="just" hangingPunct="0">
                        <a:lnSpc>
                          <a:spcPct val="115000"/>
                        </a:lnSpc>
                        <a:spcAft>
                          <a:spcPts val="1200"/>
                        </a:spcAft>
                      </a:pPr>
                      <a:r>
                        <a:rPr lang="fr-FR" sz="1200" kern="1400">
                          <a:effectLst/>
                        </a:rPr>
                        <a:t>observations</a:t>
                      </a:r>
                      <a:endParaRPr lang="fr-FR" sz="800" kern="1400">
                        <a:effectLst/>
                        <a:latin typeface="Times New Roman"/>
                        <a:ea typeface="Times New Roman"/>
                      </a:endParaRPr>
                    </a:p>
                  </a:txBody>
                  <a:tcPr marL="74630" marR="74630" marT="0" marB="0"/>
                </a:tc>
              </a:tr>
              <a:tr h="916836">
                <a:tc>
                  <a:txBody>
                    <a:bodyPr/>
                    <a:lstStyle/>
                    <a:p>
                      <a:pPr algn="just" hangingPunct="0">
                        <a:lnSpc>
                          <a:spcPct val="115000"/>
                        </a:lnSpc>
                        <a:spcAft>
                          <a:spcPts val="0"/>
                        </a:spcAft>
                      </a:pPr>
                      <a:r>
                        <a:rPr lang="fr-FR" sz="1200" kern="1400">
                          <a:effectLst/>
                        </a:rPr>
                        <a:t>Situation géographique</a:t>
                      </a:r>
                      <a:endParaRPr lang="fr-FR" sz="800" kern="1400">
                        <a:effectLst/>
                        <a:latin typeface="Times New Roman"/>
                        <a:ea typeface="Times New Roman"/>
                      </a:endParaRPr>
                    </a:p>
                  </a:txBody>
                  <a:tcPr marL="74630" marR="74630" marT="0" marB="0"/>
                </a:tc>
                <a:tc>
                  <a:txBody>
                    <a:bodyPr/>
                    <a:lstStyle/>
                    <a:p>
                      <a:pPr algn="just" hangingPunct="0">
                        <a:lnSpc>
                          <a:spcPct val="115000"/>
                        </a:lnSpc>
                        <a:spcAft>
                          <a:spcPts val="1200"/>
                        </a:spcAft>
                      </a:pPr>
                      <a:r>
                        <a:rPr lang="fr-FR" sz="1200" kern="1400" dirty="0">
                          <a:effectLst/>
                        </a:rPr>
                        <a:t>Régions tropicales</a:t>
                      </a:r>
                      <a:endParaRPr lang="fr-FR" sz="800" kern="1400" dirty="0">
                        <a:effectLst/>
                        <a:latin typeface="Times New Roman"/>
                        <a:ea typeface="Times New Roman"/>
                      </a:endParaRPr>
                    </a:p>
                  </a:txBody>
                  <a:tcPr marL="74630" marR="74630" marT="0" marB="0"/>
                </a:tc>
                <a:tc>
                  <a:txBody>
                    <a:bodyPr/>
                    <a:lstStyle/>
                    <a:p>
                      <a:pPr algn="just" hangingPunct="0">
                        <a:lnSpc>
                          <a:spcPct val="115000"/>
                        </a:lnSpc>
                        <a:spcAft>
                          <a:spcPts val="1200"/>
                        </a:spcAft>
                      </a:pPr>
                      <a:r>
                        <a:rPr lang="fr-FR" sz="1200" kern="1400">
                          <a:effectLst/>
                        </a:rPr>
                        <a:t>Entre le sahara et l’equateur</a:t>
                      </a:r>
                      <a:endParaRPr lang="fr-FR" sz="800" kern="1400">
                        <a:effectLst/>
                        <a:latin typeface="Times New Roman"/>
                        <a:ea typeface="Times New Roman"/>
                      </a:endParaRPr>
                    </a:p>
                  </a:txBody>
                  <a:tcPr marL="74630" marR="74630" marT="0" marB="0"/>
                </a:tc>
              </a:tr>
              <a:tr h="511780">
                <a:tc>
                  <a:txBody>
                    <a:bodyPr/>
                    <a:lstStyle/>
                    <a:p>
                      <a:pPr algn="just" hangingPunct="0">
                        <a:lnSpc>
                          <a:spcPct val="115000"/>
                        </a:lnSpc>
                        <a:spcAft>
                          <a:spcPts val="1200"/>
                        </a:spcAft>
                      </a:pPr>
                      <a:r>
                        <a:rPr lang="fr-FR" sz="1200" kern="1400">
                          <a:effectLst/>
                        </a:rPr>
                        <a:t>climat</a:t>
                      </a:r>
                      <a:endParaRPr lang="fr-FR" sz="800" kern="1400">
                        <a:effectLst/>
                        <a:latin typeface="Times New Roman"/>
                        <a:ea typeface="Times New Roman"/>
                      </a:endParaRPr>
                    </a:p>
                  </a:txBody>
                  <a:tcPr marL="74630" marR="74630" marT="0" marB="0"/>
                </a:tc>
                <a:tc>
                  <a:txBody>
                    <a:bodyPr/>
                    <a:lstStyle/>
                    <a:p>
                      <a:pPr algn="just" hangingPunct="0">
                        <a:lnSpc>
                          <a:spcPct val="115000"/>
                        </a:lnSpc>
                        <a:spcAft>
                          <a:spcPts val="1200"/>
                        </a:spcAft>
                      </a:pPr>
                      <a:r>
                        <a:rPr lang="fr-FR" sz="1200" kern="1400">
                          <a:effectLst/>
                        </a:rPr>
                        <a:t>longue Période sèche </a:t>
                      </a:r>
                      <a:endParaRPr lang="fr-FR" sz="800" kern="1400">
                        <a:effectLst/>
                        <a:latin typeface="Times New Roman"/>
                        <a:ea typeface="Times New Roman"/>
                      </a:endParaRPr>
                    </a:p>
                  </a:txBody>
                  <a:tcPr marL="74630" marR="74630" marT="0" marB="0"/>
                </a:tc>
                <a:tc>
                  <a:txBody>
                    <a:bodyPr/>
                    <a:lstStyle/>
                    <a:p>
                      <a:pPr hangingPunct="1">
                        <a:lnSpc>
                          <a:spcPct val="115000"/>
                        </a:lnSpc>
                        <a:spcAft>
                          <a:spcPts val="0"/>
                        </a:spcAft>
                      </a:pPr>
                      <a:r>
                        <a:rPr lang="ar-DZ" sz="800" kern="1400">
                          <a:effectLst/>
                        </a:rPr>
                        <a:t> </a:t>
                      </a:r>
                      <a:endParaRPr lang="fr-FR" sz="800" kern="1400">
                        <a:effectLst/>
                        <a:latin typeface="Times New Roman"/>
                        <a:ea typeface="Times New Roman"/>
                      </a:endParaRPr>
                    </a:p>
                  </a:txBody>
                  <a:tcPr marL="74630" marR="74630" marT="0" marB="0"/>
                </a:tc>
              </a:tr>
              <a:tr h="267839">
                <a:tc>
                  <a:txBody>
                    <a:bodyPr/>
                    <a:lstStyle/>
                    <a:p>
                      <a:pPr algn="just" hangingPunct="0">
                        <a:lnSpc>
                          <a:spcPct val="115000"/>
                        </a:lnSpc>
                        <a:spcAft>
                          <a:spcPts val="1200"/>
                        </a:spcAft>
                      </a:pPr>
                      <a:r>
                        <a:rPr lang="fr-FR" sz="1200" kern="1400">
                          <a:effectLst/>
                        </a:rPr>
                        <a:t>pluviosité</a:t>
                      </a:r>
                      <a:endParaRPr lang="fr-FR" sz="800" kern="1400">
                        <a:effectLst/>
                        <a:latin typeface="Times New Roman"/>
                        <a:ea typeface="Times New Roman"/>
                      </a:endParaRPr>
                    </a:p>
                  </a:txBody>
                  <a:tcPr marL="74630" marR="74630" marT="0" marB="0"/>
                </a:tc>
                <a:tc>
                  <a:txBody>
                    <a:bodyPr/>
                    <a:lstStyle/>
                    <a:p>
                      <a:pPr algn="just" hangingPunct="0">
                        <a:lnSpc>
                          <a:spcPct val="115000"/>
                        </a:lnSpc>
                        <a:spcAft>
                          <a:spcPts val="1200"/>
                        </a:spcAft>
                      </a:pPr>
                      <a:r>
                        <a:rPr lang="fr-FR" sz="800" kern="1400">
                          <a:effectLst/>
                        </a:rPr>
                        <a:t>250-1200 mm/an</a:t>
                      </a:r>
                      <a:endParaRPr lang="fr-FR" sz="800" kern="1400">
                        <a:effectLst/>
                        <a:latin typeface="Times New Roman"/>
                        <a:ea typeface="Times New Roman"/>
                      </a:endParaRPr>
                    </a:p>
                  </a:txBody>
                  <a:tcPr marL="74630" marR="74630" marT="0" marB="0"/>
                </a:tc>
                <a:tc>
                  <a:txBody>
                    <a:bodyPr/>
                    <a:lstStyle/>
                    <a:p>
                      <a:pPr hangingPunct="1">
                        <a:lnSpc>
                          <a:spcPct val="115000"/>
                        </a:lnSpc>
                        <a:spcAft>
                          <a:spcPts val="0"/>
                        </a:spcAft>
                      </a:pPr>
                      <a:r>
                        <a:rPr lang="ar-DZ" sz="800" kern="1400">
                          <a:effectLst/>
                        </a:rPr>
                        <a:t> </a:t>
                      </a:r>
                      <a:endParaRPr lang="fr-FR" sz="800" kern="1400">
                        <a:effectLst/>
                        <a:latin typeface="Times New Roman"/>
                        <a:ea typeface="Times New Roman"/>
                      </a:endParaRPr>
                    </a:p>
                  </a:txBody>
                  <a:tcPr marL="74630" marR="74630" marT="0" marB="0"/>
                </a:tc>
              </a:tr>
              <a:tr h="484172">
                <a:tc>
                  <a:txBody>
                    <a:bodyPr/>
                    <a:lstStyle/>
                    <a:p>
                      <a:pPr algn="just" hangingPunct="0">
                        <a:lnSpc>
                          <a:spcPct val="115000"/>
                        </a:lnSpc>
                        <a:spcAft>
                          <a:spcPts val="1200"/>
                        </a:spcAft>
                      </a:pPr>
                      <a:r>
                        <a:rPr lang="fr-FR" sz="900" kern="1400">
                          <a:effectLst/>
                        </a:rPr>
                        <a:t>températures</a:t>
                      </a:r>
                      <a:endParaRPr lang="fr-FR" sz="800" kern="1400">
                        <a:effectLst/>
                        <a:latin typeface="Times New Roman"/>
                        <a:ea typeface="Times New Roman"/>
                      </a:endParaRPr>
                    </a:p>
                  </a:txBody>
                  <a:tcPr marL="74630" marR="74630" marT="0" marB="0"/>
                </a:tc>
                <a:tc>
                  <a:txBody>
                    <a:bodyPr/>
                    <a:lstStyle/>
                    <a:p>
                      <a:pPr algn="just" hangingPunct="0">
                        <a:lnSpc>
                          <a:spcPct val="115000"/>
                        </a:lnSpc>
                        <a:spcAft>
                          <a:spcPts val="1200"/>
                        </a:spcAft>
                      </a:pPr>
                      <a:r>
                        <a:rPr lang="fr-FR" sz="800" kern="1400">
                          <a:effectLst/>
                        </a:rPr>
                        <a:t>26°c-30°c</a:t>
                      </a:r>
                      <a:endParaRPr lang="fr-FR" sz="800" kern="1400">
                        <a:effectLst/>
                        <a:latin typeface="Times New Roman"/>
                        <a:ea typeface="Times New Roman"/>
                      </a:endParaRPr>
                    </a:p>
                  </a:txBody>
                  <a:tcPr marL="74630" marR="74630" marT="0" marB="0"/>
                </a:tc>
                <a:tc>
                  <a:txBody>
                    <a:bodyPr/>
                    <a:lstStyle/>
                    <a:p>
                      <a:pPr algn="just" hangingPunct="0">
                        <a:lnSpc>
                          <a:spcPct val="115000"/>
                        </a:lnSpc>
                        <a:spcAft>
                          <a:spcPts val="1200"/>
                        </a:spcAft>
                      </a:pPr>
                      <a:r>
                        <a:rPr lang="fr-FR" sz="1200" kern="1400">
                          <a:effectLst/>
                        </a:rPr>
                        <a:t>m=</a:t>
                      </a:r>
                      <a:r>
                        <a:rPr lang="fr-FR" sz="800" kern="1400">
                          <a:effectLst/>
                        </a:rPr>
                        <a:t>4°c</a:t>
                      </a:r>
                      <a:endParaRPr lang="fr-FR" sz="800" kern="1400">
                        <a:effectLst/>
                        <a:latin typeface="Times New Roman"/>
                        <a:ea typeface="Times New Roman"/>
                      </a:endParaRPr>
                    </a:p>
                  </a:txBody>
                  <a:tcPr marL="74630" marR="74630" marT="0" marB="0"/>
                </a:tc>
              </a:tr>
              <a:tr h="267839">
                <a:tc>
                  <a:txBody>
                    <a:bodyPr/>
                    <a:lstStyle/>
                    <a:p>
                      <a:pPr algn="just" hangingPunct="0">
                        <a:lnSpc>
                          <a:spcPct val="115000"/>
                        </a:lnSpc>
                        <a:spcAft>
                          <a:spcPts val="1200"/>
                        </a:spcAft>
                      </a:pPr>
                      <a:r>
                        <a:rPr lang="fr-FR" sz="1200" kern="1400">
                          <a:effectLst/>
                        </a:rPr>
                        <a:t>vent</a:t>
                      </a:r>
                      <a:endParaRPr lang="fr-FR" sz="800" kern="1400">
                        <a:effectLst/>
                        <a:latin typeface="Times New Roman"/>
                        <a:ea typeface="Times New Roman"/>
                      </a:endParaRPr>
                    </a:p>
                  </a:txBody>
                  <a:tcPr marL="74630" marR="74630" marT="0" marB="0"/>
                </a:tc>
                <a:tc>
                  <a:txBody>
                    <a:bodyPr/>
                    <a:lstStyle/>
                    <a:p>
                      <a:pPr algn="ctr" rtl="1" hangingPunct="0">
                        <a:lnSpc>
                          <a:spcPct val="115000"/>
                        </a:lnSpc>
                        <a:spcAft>
                          <a:spcPts val="1200"/>
                        </a:spcAft>
                      </a:pPr>
                      <a:r>
                        <a:rPr lang="ar-DZ" sz="800" kern="1400">
                          <a:effectLst/>
                        </a:rPr>
                        <a:t>-</a:t>
                      </a:r>
                      <a:endParaRPr lang="fr-FR" sz="800" kern="1400">
                        <a:effectLst/>
                        <a:latin typeface="Times New Roman"/>
                        <a:ea typeface="Times New Roman"/>
                      </a:endParaRPr>
                    </a:p>
                  </a:txBody>
                  <a:tcPr marL="74630" marR="74630" marT="0" marB="0"/>
                </a:tc>
                <a:tc>
                  <a:txBody>
                    <a:bodyPr/>
                    <a:lstStyle/>
                    <a:p>
                      <a:pPr algn="ctr" hangingPunct="0">
                        <a:lnSpc>
                          <a:spcPct val="115000"/>
                        </a:lnSpc>
                        <a:spcAft>
                          <a:spcPts val="1200"/>
                        </a:spcAft>
                      </a:pPr>
                      <a:r>
                        <a:rPr lang="ar-DZ" sz="800" kern="1400">
                          <a:effectLst/>
                        </a:rPr>
                        <a:t>-</a:t>
                      </a:r>
                      <a:endParaRPr lang="fr-FR" sz="800" kern="1400">
                        <a:effectLst/>
                        <a:latin typeface="Times New Roman"/>
                        <a:ea typeface="Times New Roman"/>
                      </a:endParaRPr>
                    </a:p>
                  </a:txBody>
                  <a:tcPr marL="74630" marR="74630" marT="0" marB="0"/>
                </a:tc>
              </a:tr>
              <a:tr h="462023">
                <a:tc>
                  <a:txBody>
                    <a:bodyPr/>
                    <a:lstStyle/>
                    <a:p>
                      <a:pPr algn="just" hangingPunct="0">
                        <a:lnSpc>
                          <a:spcPct val="115000"/>
                        </a:lnSpc>
                        <a:spcAft>
                          <a:spcPts val="1200"/>
                        </a:spcAft>
                      </a:pPr>
                      <a:r>
                        <a:rPr lang="fr-FR" sz="1200" kern="1400">
                          <a:effectLst/>
                        </a:rPr>
                        <a:t>sol</a:t>
                      </a:r>
                      <a:endParaRPr lang="fr-FR" sz="800" kern="1400">
                        <a:effectLst/>
                        <a:latin typeface="Times New Roman"/>
                        <a:ea typeface="Times New Roman"/>
                      </a:endParaRPr>
                    </a:p>
                  </a:txBody>
                  <a:tcPr marL="74630" marR="74630" marT="0" marB="0"/>
                </a:tc>
                <a:tc>
                  <a:txBody>
                    <a:bodyPr/>
                    <a:lstStyle/>
                    <a:p>
                      <a:pPr algn="just" hangingPunct="0">
                        <a:lnSpc>
                          <a:spcPct val="115000"/>
                        </a:lnSpc>
                        <a:spcAft>
                          <a:spcPts val="1200"/>
                        </a:spcAft>
                      </a:pPr>
                      <a:r>
                        <a:rPr lang="fr-FR" sz="800" kern="1400">
                          <a:effectLst/>
                        </a:rPr>
                        <a:t>Pauvre en période sèche, et inondé en hivers</a:t>
                      </a:r>
                      <a:endParaRPr lang="fr-FR" sz="800" kern="1400">
                        <a:effectLst/>
                        <a:latin typeface="Times New Roman"/>
                        <a:ea typeface="Times New Roman"/>
                      </a:endParaRPr>
                    </a:p>
                  </a:txBody>
                  <a:tcPr marL="74630" marR="74630" marT="0" marB="0"/>
                </a:tc>
                <a:tc>
                  <a:txBody>
                    <a:bodyPr/>
                    <a:lstStyle/>
                    <a:p>
                      <a:pPr hangingPunct="1">
                        <a:lnSpc>
                          <a:spcPct val="115000"/>
                        </a:lnSpc>
                        <a:spcAft>
                          <a:spcPts val="0"/>
                        </a:spcAft>
                      </a:pPr>
                      <a:r>
                        <a:rPr lang="ar-DZ" sz="800" kern="1400">
                          <a:effectLst/>
                        </a:rPr>
                        <a:t> </a:t>
                      </a:r>
                      <a:endParaRPr lang="fr-FR" sz="800" kern="1400">
                        <a:effectLst/>
                        <a:latin typeface="Times New Roman"/>
                        <a:ea typeface="Times New Roman"/>
                      </a:endParaRPr>
                    </a:p>
                  </a:txBody>
                  <a:tcPr marL="74630" marR="74630" marT="0" marB="0"/>
                </a:tc>
              </a:tr>
              <a:tr h="824122">
                <a:tc>
                  <a:txBody>
                    <a:bodyPr/>
                    <a:lstStyle/>
                    <a:p>
                      <a:pPr algn="just" hangingPunct="0">
                        <a:lnSpc>
                          <a:spcPct val="115000"/>
                        </a:lnSpc>
                        <a:spcAft>
                          <a:spcPts val="0"/>
                        </a:spcAft>
                      </a:pPr>
                      <a:r>
                        <a:rPr lang="fr-FR" sz="1200" kern="1400">
                          <a:effectLst/>
                        </a:rPr>
                        <a:t>végétation</a:t>
                      </a:r>
                      <a:endParaRPr lang="fr-FR" sz="800" kern="1400">
                        <a:effectLst/>
                        <a:latin typeface="Times New Roman"/>
                        <a:ea typeface="Times New Roman"/>
                      </a:endParaRPr>
                    </a:p>
                  </a:txBody>
                  <a:tcPr marL="74630" marR="74630" marT="0" marB="0"/>
                </a:tc>
                <a:tc>
                  <a:txBody>
                    <a:bodyPr/>
                    <a:lstStyle/>
                    <a:p>
                      <a:pPr algn="just" hangingPunct="0">
                        <a:lnSpc>
                          <a:spcPct val="115000"/>
                        </a:lnSpc>
                        <a:spcAft>
                          <a:spcPts val="1200"/>
                        </a:spcAft>
                      </a:pPr>
                      <a:r>
                        <a:rPr lang="fr-FR" sz="1200" kern="1400">
                          <a:effectLst/>
                        </a:rPr>
                        <a:t>Poacés de plus de 1m, quelques arbres</a:t>
                      </a:r>
                      <a:endParaRPr lang="fr-FR" sz="800" kern="1400">
                        <a:effectLst/>
                        <a:latin typeface="Times New Roman"/>
                        <a:ea typeface="Times New Roman"/>
                      </a:endParaRPr>
                    </a:p>
                  </a:txBody>
                  <a:tcPr marL="74630" marR="74630" marT="0" marB="0"/>
                </a:tc>
                <a:tc>
                  <a:txBody>
                    <a:bodyPr/>
                    <a:lstStyle/>
                    <a:p>
                      <a:pPr hangingPunct="1">
                        <a:lnSpc>
                          <a:spcPct val="115000"/>
                        </a:lnSpc>
                        <a:spcAft>
                          <a:spcPts val="0"/>
                        </a:spcAft>
                      </a:pPr>
                      <a:r>
                        <a:rPr lang="ar-DZ" sz="800" kern="1400">
                          <a:effectLst/>
                        </a:rPr>
                        <a:t> </a:t>
                      </a:r>
                      <a:endParaRPr lang="fr-FR" sz="800" kern="1400">
                        <a:effectLst/>
                        <a:latin typeface="Times New Roman"/>
                        <a:ea typeface="Times New Roman"/>
                      </a:endParaRPr>
                    </a:p>
                  </a:txBody>
                  <a:tcPr marL="74630" marR="74630" marT="0" marB="0"/>
                </a:tc>
              </a:tr>
              <a:tr h="1213635">
                <a:tc>
                  <a:txBody>
                    <a:bodyPr/>
                    <a:lstStyle/>
                    <a:p>
                      <a:pPr algn="just" hangingPunct="0">
                        <a:lnSpc>
                          <a:spcPct val="115000"/>
                        </a:lnSpc>
                        <a:spcAft>
                          <a:spcPts val="1200"/>
                        </a:spcAft>
                      </a:pPr>
                      <a:r>
                        <a:rPr lang="fr-FR" sz="1200" kern="1400">
                          <a:effectLst/>
                        </a:rPr>
                        <a:t>faune</a:t>
                      </a:r>
                      <a:endParaRPr lang="fr-FR" sz="800" kern="1400">
                        <a:effectLst/>
                        <a:latin typeface="Times New Roman"/>
                        <a:ea typeface="Times New Roman"/>
                      </a:endParaRPr>
                    </a:p>
                  </a:txBody>
                  <a:tcPr marL="74630" marR="74630" marT="0" marB="0"/>
                </a:tc>
                <a:tc>
                  <a:txBody>
                    <a:bodyPr/>
                    <a:lstStyle/>
                    <a:p>
                      <a:pPr algn="ctr" hangingPunct="0">
                        <a:lnSpc>
                          <a:spcPct val="115000"/>
                        </a:lnSpc>
                        <a:spcAft>
                          <a:spcPts val="0"/>
                        </a:spcAft>
                      </a:pPr>
                      <a:r>
                        <a:rPr lang="fr-FR" sz="800" kern="1400">
                          <a:effectLst/>
                        </a:rPr>
                        <a:t>Equus(zébre) Gazella, Loxodonta (elephant)</a:t>
                      </a:r>
                    </a:p>
                    <a:p>
                      <a:pPr algn="ctr" hangingPunct="0">
                        <a:lnSpc>
                          <a:spcPct val="115000"/>
                        </a:lnSpc>
                        <a:spcAft>
                          <a:spcPts val="0"/>
                        </a:spcAft>
                      </a:pPr>
                      <a:r>
                        <a:rPr lang="fr-FR" sz="800" kern="1400">
                          <a:effectLst/>
                        </a:rPr>
                        <a:t>Girafa, rhinoceros,</a:t>
                      </a:r>
                    </a:p>
                    <a:p>
                      <a:pPr algn="ctr" hangingPunct="0">
                        <a:lnSpc>
                          <a:spcPct val="115000"/>
                        </a:lnSpc>
                        <a:spcAft>
                          <a:spcPts val="0"/>
                        </a:spcAft>
                      </a:pPr>
                      <a:r>
                        <a:rPr lang="fr-FR" sz="800" kern="1400">
                          <a:effectLst/>
                        </a:rPr>
                        <a:t>Acinonyx(guepard) Struthio(autruche)</a:t>
                      </a:r>
                    </a:p>
                    <a:p>
                      <a:pPr hangingPunct="0">
                        <a:lnSpc>
                          <a:spcPct val="115000"/>
                        </a:lnSpc>
                        <a:spcAft>
                          <a:spcPts val="0"/>
                        </a:spcAft>
                      </a:pPr>
                      <a:r>
                        <a:rPr lang="fr-FR" sz="800" kern="1400">
                          <a:effectLst/>
                        </a:rPr>
                        <a:t>Panthera leo (lion)</a:t>
                      </a:r>
                      <a:endParaRPr lang="fr-FR" sz="800" kern="1400">
                        <a:effectLst/>
                        <a:latin typeface="Times New Roman"/>
                        <a:ea typeface="Times New Roman"/>
                      </a:endParaRPr>
                    </a:p>
                  </a:txBody>
                  <a:tcPr marL="74630" marR="74630" marT="0" marB="0"/>
                </a:tc>
                <a:tc>
                  <a:txBody>
                    <a:bodyPr/>
                    <a:lstStyle/>
                    <a:p>
                      <a:pPr algn="just" hangingPunct="0">
                        <a:lnSpc>
                          <a:spcPct val="115000"/>
                        </a:lnSpc>
                        <a:spcAft>
                          <a:spcPts val="1200"/>
                        </a:spcAft>
                      </a:pPr>
                      <a:r>
                        <a:rPr lang="ar-DZ" sz="800" kern="1400">
                          <a:effectLst/>
                        </a:rPr>
                        <a:t> </a:t>
                      </a:r>
                      <a:endParaRPr lang="fr-FR" sz="800" kern="1400">
                        <a:effectLst/>
                        <a:latin typeface="Times New Roman"/>
                        <a:ea typeface="Times New Roman"/>
                      </a:endParaRPr>
                    </a:p>
                  </a:txBody>
                  <a:tcPr marL="74630" marR="74630" marT="0" marB="0"/>
                </a:tc>
              </a:tr>
              <a:tr h="484172">
                <a:tc>
                  <a:txBody>
                    <a:bodyPr/>
                    <a:lstStyle/>
                    <a:p>
                      <a:pPr algn="just" hangingPunct="0">
                        <a:lnSpc>
                          <a:spcPct val="115000"/>
                        </a:lnSpc>
                        <a:spcAft>
                          <a:spcPts val="1200"/>
                        </a:spcAft>
                      </a:pPr>
                      <a:r>
                        <a:rPr lang="fr-FR" sz="1000" kern="1400">
                          <a:effectLst/>
                        </a:rPr>
                        <a:t>adaptations</a:t>
                      </a:r>
                      <a:endParaRPr lang="fr-FR" sz="800" kern="1400">
                        <a:effectLst/>
                        <a:latin typeface="Times New Roman"/>
                        <a:ea typeface="Times New Roman"/>
                      </a:endParaRPr>
                    </a:p>
                  </a:txBody>
                  <a:tcPr marL="74630" marR="74630" marT="0" marB="0"/>
                </a:tc>
                <a:tc>
                  <a:txBody>
                    <a:bodyPr/>
                    <a:lstStyle/>
                    <a:p>
                      <a:pPr algn="just" hangingPunct="0">
                        <a:lnSpc>
                          <a:spcPct val="115000"/>
                        </a:lnSpc>
                        <a:spcAft>
                          <a:spcPts val="1200"/>
                        </a:spcAft>
                      </a:pPr>
                      <a:r>
                        <a:rPr lang="fr-FR" sz="800" kern="1400" dirty="0" smtClean="0">
                          <a:effectLst/>
                          <a:latin typeface="Times New Roman"/>
                          <a:ea typeface="Times New Roman"/>
                        </a:rPr>
                        <a:t>Recherche de l’eau</a:t>
                      </a:r>
                      <a:endParaRPr lang="fr-FR" sz="800" kern="1400" dirty="0">
                        <a:effectLst/>
                        <a:latin typeface="Times New Roman"/>
                        <a:ea typeface="Times New Roman"/>
                      </a:endParaRPr>
                    </a:p>
                  </a:txBody>
                  <a:tcPr marL="74630" marR="74630" marT="0" marB="0"/>
                </a:tc>
                <a:tc>
                  <a:txBody>
                    <a:bodyPr/>
                    <a:lstStyle/>
                    <a:p>
                      <a:pPr hangingPunct="1">
                        <a:lnSpc>
                          <a:spcPct val="115000"/>
                        </a:lnSpc>
                        <a:spcAft>
                          <a:spcPts val="0"/>
                        </a:spcAft>
                      </a:pPr>
                      <a:r>
                        <a:rPr lang="ar-DZ" sz="800" kern="1400">
                          <a:effectLst/>
                        </a:rPr>
                        <a:t> </a:t>
                      </a:r>
                      <a:endParaRPr lang="fr-FR" sz="800" kern="1400">
                        <a:effectLst/>
                        <a:latin typeface="Times New Roman"/>
                        <a:ea typeface="Times New Roman"/>
                      </a:endParaRPr>
                    </a:p>
                  </a:txBody>
                  <a:tcPr marL="74630" marR="74630" marT="0" marB="0"/>
                </a:tc>
              </a:tr>
              <a:tr h="261248">
                <a:tc>
                  <a:txBody>
                    <a:bodyPr/>
                    <a:lstStyle/>
                    <a:p>
                      <a:pPr algn="just" hangingPunct="0">
                        <a:lnSpc>
                          <a:spcPct val="115000"/>
                        </a:lnSpc>
                        <a:spcAft>
                          <a:spcPts val="1200"/>
                        </a:spcAft>
                      </a:pPr>
                      <a:r>
                        <a:rPr lang="fr-FR" sz="1200" kern="1400">
                          <a:effectLst/>
                        </a:rPr>
                        <a:t>Biomasse </a:t>
                      </a:r>
                      <a:endParaRPr lang="fr-FR" sz="800" kern="1400">
                        <a:effectLst/>
                        <a:latin typeface="Times New Roman"/>
                        <a:ea typeface="Times New Roman"/>
                      </a:endParaRPr>
                    </a:p>
                  </a:txBody>
                  <a:tcPr marL="74630" marR="74630" marT="0" marB="0"/>
                </a:tc>
                <a:tc>
                  <a:txBody>
                    <a:bodyPr/>
                    <a:lstStyle/>
                    <a:p>
                      <a:pPr algn="just" rtl="1" hangingPunct="0">
                        <a:lnSpc>
                          <a:spcPct val="115000"/>
                        </a:lnSpc>
                        <a:spcAft>
                          <a:spcPts val="1200"/>
                        </a:spcAft>
                      </a:pPr>
                      <a:r>
                        <a:rPr lang="ar-DZ" sz="800" kern="1400">
                          <a:effectLst/>
                        </a:rPr>
                        <a:t>9.7</a:t>
                      </a:r>
                      <a:r>
                        <a:rPr lang="ar-DZ" sz="1200" kern="1400">
                          <a:effectLst/>
                        </a:rPr>
                        <a:t> </a:t>
                      </a:r>
                      <a:r>
                        <a:rPr lang="fr-FR" sz="1200" kern="1400">
                          <a:effectLst/>
                        </a:rPr>
                        <a:t> à40t/h/a</a:t>
                      </a:r>
                      <a:endParaRPr lang="fr-FR" sz="800" kern="1400">
                        <a:effectLst/>
                        <a:latin typeface="Times New Roman"/>
                        <a:ea typeface="Times New Roman"/>
                      </a:endParaRPr>
                    </a:p>
                  </a:txBody>
                  <a:tcPr marL="74630" marR="74630" marT="0" marB="0"/>
                </a:tc>
                <a:tc>
                  <a:txBody>
                    <a:bodyPr/>
                    <a:lstStyle/>
                    <a:p>
                      <a:pPr hangingPunct="1">
                        <a:lnSpc>
                          <a:spcPct val="115000"/>
                        </a:lnSpc>
                        <a:spcAft>
                          <a:spcPts val="0"/>
                        </a:spcAft>
                      </a:pPr>
                      <a:r>
                        <a:rPr lang="ar-DZ" sz="800" kern="1400" dirty="0">
                          <a:effectLst/>
                        </a:rPr>
                        <a:t> </a:t>
                      </a:r>
                      <a:endParaRPr lang="fr-FR" sz="800" kern="1400" dirty="0">
                        <a:effectLst/>
                        <a:latin typeface="Times New Roman"/>
                        <a:ea typeface="Times New Roman"/>
                      </a:endParaRPr>
                    </a:p>
                  </a:txBody>
                  <a:tcPr marL="74630" marR="74630" marT="0" marB="0"/>
                </a:tc>
              </a:tr>
            </a:tbl>
          </a:graphicData>
        </a:graphic>
      </p:graphicFrame>
    </p:spTree>
  </p:cSld>
  <p:clrMapOvr>
    <a:masterClrMapping/>
  </p:clrMapOvr>
  <p:transition spd="med">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Proverbe du Jour: 12/03/2020</a:t>
            </a:r>
            <a:endParaRPr lang="fr-FR" dirty="0"/>
          </a:p>
        </p:txBody>
      </p:sp>
      <p:sp>
        <p:nvSpPr>
          <p:cNvPr id="207875" name="Espace réservé du contenu 2"/>
          <p:cNvSpPr>
            <a:spLocks noGrp="1"/>
          </p:cNvSpPr>
          <p:nvPr>
            <p:ph idx="1"/>
          </p:nvPr>
        </p:nvSpPr>
        <p:spPr/>
        <p:txBody>
          <a:bodyPr/>
          <a:lstStyle/>
          <a:p>
            <a:pPr algn="ctr">
              <a:buFont typeface="Wingdings 2" pitchFamily="18" charset="2"/>
              <a:buNone/>
            </a:pPr>
            <a:r>
              <a:rPr lang="fr-FR" sz="6000" dirty="0" smtClean="0">
                <a:solidFill>
                  <a:schemeClr val="bg1"/>
                </a:solidFill>
              </a:rPr>
              <a:t>"</a:t>
            </a:r>
            <a:r>
              <a:rPr lang="fr-FR" sz="6000" dirty="0" smtClean="0"/>
              <a:t>Quand tu lances la flèche de la vérité, trempe la pointe dans du miel."</a:t>
            </a:r>
          </a:p>
          <a:p>
            <a:endParaRPr lang="fr-FR" dirty="0" smtClean="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6EF128A-9990-4DAA-ADB0-17236C323988}" type="slidenum">
              <a:rPr lang="fr-FR" altLang="fr-FR" sz="1400" smtClean="0">
                <a:solidFill>
                  <a:schemeClr val="tx1"/>
                </a:solidFill>
              </a:rPr>
              <a:pPr/>
              <a:t>35</a:t>
            </a:fld>
            <a:endParaRPr lang="fr-FR" altLang="fr-FR" sz="1400" smtClean="0">
              <a:solidFill>
                <a:schemeClr val="tx1"/>
              </a:solidFill>
            </a:endParaRPr>
          </a:p>
        </p:txBody>
      </p:sp>
      <p:sp>
        <p:nvSpPr>
          <p:cNvPr id="73731" name="Text Box 3"/>
          <p:cNvSpPr txBox="1">
            <a:spLocks noChangeArrowheads="1"/>
          </p:cNvSpPr>
          <p:nvPr/>
        </p:nvSpPr>
        <p:spPr bwMode="auto">
          <a:xfrm>
            <a:off x="203200" y="174625"/>
            <a:ext cx="8940800" cy="641350"/>
          </a:xfrm>
          <a:prstGeom prst="rect">
            <a:avLst/>
          </a:prstGeom>
          <a:noFill/>
          <a:ln w="9525">
            <a:noFill/>
            <a:miter lim="800000"/>
            <a:headEnd/>
            <a:tailEnd/>
          </a:ln>
        </p:spPr>
        <p:txBody>
          <a:bodyPr>
            <a:spAutoFit/>
          </a:bodyPr>
          <a:lstStyle/>
          <a:p>
            <a:r>
              <a:rPr lang="fr-FR" altLang="fr-FR" sz="3600" b="1">
                <a:cs typeface="Times New Roman" pitchFamily="18" charset="0"/>
              </a:rPr>
              <a:t>Forêt tropicale</a:t>
            </a:r>
            <a:endParaRPr lang="fr-FR" altLang="fr-FR" sz="3600"/>
          </a:p>
        </p:txBody>
      </p:sp>
      <p:pic>
        <p:nvPicPr>
          <p:cNvPr id="219140" name="Picture 4" descr="forêt trop sèche"/>
          <p:cNvPicPr>
            <a:picLocks noChangeAspect="1" noChangeArrowheads="1"/>
          </p:cNvPicPr>
          <p:nvPr/>
        </p:nvPicPr>
        <p:blipFill>
          <a:blip r:embed="rId2"/>
          <a:srcRect/>
          <a:stretch>
            <a:fillRect/>
          </a:stretch>
        </p:blipFill>
        <p:spPr bwMode="auto">
          <a:xfrm>
            <a:off x="1308100" y="1395413"/>
            <a:ext cx="6856413" cy="4554537"/>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4864" eaLnBrk="1" fontAlgn="auto" hangingPunct="1">
              <a:spcAft>
                <a:spcPts val="0"/>
              </a:spcAft>
              <a:defRPr/>
            </a:pPr>
            <a:r>
              <a:rPr lang="fr-FR" dirty="0" smtClean="0">
                <a:solidFill>
                  <a:schemeClr val="tx2">
                    <a:tint val="100000"/>
                    <a:shade val="90000"/>
                    <a:satMod val="250000"/>
                    <a:alpha val="100000"/>
                  </a:schemeClr>
                </a:solidFill>
              </a:rPr>
              <a:t>Foret équatoriale </a:t>
            </a:r>
            <a:endParaRPr lang="fr-FR" dirty="0">
              <a:solidFill>
                <a:schemeClr val="tx2">
                  <a:tint val="100000"/>
                  <a:shade val="90000"/>
                  <a:satMod val="250000"/>
                  <a:alpha val="100000"/>
                </a:schemeClr>
              </a:solidFill>
            </a:endParaRPr>
          </a:p>
        </p:txBody>
      </p:sp>
      <p:graphicFrame>
        <p:nvGraphicFramePr>
          <p:cNvPr id="4" name="Espace réservé du contenu 3"/>
          <p:cNvGraphicFramePr>
            <a:graphicFrameLocks noGrp="1"/>
          </p:cNvGraphicFramePr>
          <p:nvPr>
            <p:ph idx="1"/>
          </p:nvPr>
        </p:nvGraphicFramePr>
        <p:xfrm>
          <a:off x="395288" y="500043"/>
          <a:ext cx="8391554" cy="6178572"/>
        </p:xfrm>
        <a:graphic>
          <a:graphicData uri="http://schemas.openxmlformats.org/drawingml/2006/table">
            <a:tbl>
              <a:tblPr>
                <a:tableStyleId>{5C22544A-7EE6-4342-B048-85BDC9FD1C3A}</a:tableStyleId>
              </a:tblPr>
              <a:tblGrid>
                <a:gridCol w="2173813"/>
                <a:gridCol w="2925055"/>
                <a:gridCol w="3292686"/>
              </a:tblGrid>
              <a:tr h="363337">
                <a:tc>
                  <a:txBody>
                    <a:bodyPr/>
                    <a:lstStyle/>
                    <a:p>
                      <a:pPr algn="just" hangingPunct="0">
                        <a:lnSpc>
                          <a:spcPct val="115000"/>
                        </a:lnSpc>
                        <a:spcAft>
                          <a:spcPts val="1200"/>
                        </a:spcAft>
                      </a:pPr>
                      <a:r>
                        <a:rPr lang="fr-FR" sz="800" kern="1400" dirty="0">
                          <a:effectLst/>
                        </a:rPr>
                        <a:t>Nom</a:t>
                      </a:r>
                      <a:endParaRPr lang="fr-FR" sz="600" kern="1400" dirty="0">
                        <a:effectLst/>
                        <a:latin typeface="Times New Roman"/>
                        <a:ea typeface="Times New Roman"/>
                      </a:endParaRPr>
                    </a:p>
                  </a:txBody>
                  <a:tcPr marL="57669" marR="57669" marT="0" marB="0"/>
                </a:tc>
                <a:tc>
                  <a:txBody>
                    <a:bodyPr/>
                    <a:lstStyle/>
                    <a:p>
                      <a:pPr algn="just" hangingPunct="0">
                        <a:lnSpc>
                          <a:spcPct val="115000"/>
                        </a:lnSpc>
                        <a:spcAft>
                          <a:spcPts val="1200"/>
                        </a:spcAft>
                      </a:pPr>
                      <a:r>
                        <a:rPr lang="fr-FR" sz="900" kern="1400">
                          <a:effectLst/>
                        </a:rPr>
                        <a:t>Foret équatoriale</a:t>
                      </a:r>
                      <a:endParaRPr lang="fr-FR" sz="600" kern="1400">
                        <a:effectLst/>
                        <a:latin typeface="Times New Roman"/>
                        <a:ea typeface="Times New Roman"/>
                      </a:endParaRPr>
                    </a:p>
                  </a:txBody>
                  <a:tcPr marL="57669" marR="57669" marT="0" marB="0"/>
                </a:tc>
                <a:tc>
                  <a:txBody>
                    <a:bodyPr/>
                    <a:lstStyle/>
                    <a:p>
                      <a:pPr algn="just" hangingPunct="0">
                        <a:lnSpc>
                          <a:spcPct val="115000"/>
                        </a:lnSpc>
                        <a:spcAft>
                          <a:spcPts val="1200"/>
                        </a:spcAft>
                      </a:pPr>
                      <a:r>
                        <a:rPr lang="fr-FR" sz="900" kern="1400">
                          <a:effectLst/>
                        </a:rPr>
                        <a:t>observations</a:t>
                      </a:r>
                      <a:endParaRPr lang="fr-FR" sz="600" kern="1400">
                        <a:effectLst/>
                        <a:latin typeface="Times New Roman"/>
                        <a:ea typeface="Times New Roman"/>
                      </a:endParaRPr>
                    </a:p>
                  </a:txBody>
                  <a:tcPr marL="57669" marR="57669" marT="0" marB="0"/>
                </a:tc>
              </a:tr>
              <a:tr h="822719">
                <a:tc>
                  <a:txBody>
                    <a:bodyPr/>
                    <a:lstStyle/>
                    <a:p>
                      <a:pPr algn="just" hangingPunct="0">
                        <a:lnSpc>
                          <a:spcPct val="115000"/>
                        </a:lnSpc>
                        <a:spcAft>
                          <a:spcPts val="0"/>
                        </a:spcAft>
                      </a:pPr>
                      <a:r>
                        <a:rPr lang="fr-FR" sz="800" kern="1400">
                          <a:effectLst/>
                        </a:rPr>
                        <a:t>Situation géographique</a:t>
                      </a:r>
                      <a:endParaRPr lang="fr-FR" sz="600" kern="1400">
                        <a:effectLst/>
                        <a:latin typeface="Times New Roman"/>
                        <a:ea typeface="Times New Roman"/>
                      </a:endParaRPr>
                    </a:p>
                  </a:txBody>
                  <a:tcPr marL="57669" marR="57669" marT="0" marB="0"/>
                </a:tc>
                <a:tc>
                  <a:txBody>
                    <a:bodyPr/>
                    <a:lstStyle/>
                    <a:p>
                      <a:pPr algn="just" hangingPunct="0">
                        <a:lnSpc>
                          <a:spcPct val="115000"/>
                        </a:lnSpc>
                        <a:spcAft>
                          <a:spcPts val="1200"/>
                        </a:spcAft>
                      </a:pPr>
                      <a:r>
                        <a:rPr lang="fr-FR" sz="900" kern="1400">
                          <a:effectLst/>
                        </a:rPr>
                        <a:t>Le long de l’equateur</a:t>
                      </a:r>
                      <a:endParaRPr lang="fr-FR" sz="600" kern="1400">
                        <a:effectLst/>
                        <a:latin typeface="Times New Roman"/>
                        <a:ea typeface="Times New Roman"/>
                      </a:endParaRPr>
                    </a:p>
                  </a:txBody>
                  <a:tcPr marL="57669" marR="57669" marT="0" marB="0"/>
                </a:tc>
                <a:tc>
                  <a:txBody>
                    <a:bodyPr/>
                    <a:lstStyle/>
                    <a:p>
                      <a:pPr algn="just" hangingPunct="0">
                        <a:lnSpc>
                          <a:spcPct val="115000"/>
                        </a:lnSpc>
                        <a:spcAft>
                          <a:spcPts val="1200"/>
                        </a:spcAft>
                      </a:pPr>
                      <a:r>
                        <a:rPr lang="en-US" sz="600" kern="1400">
                          <a:effectLst/>
                        </a:rPr>
                        <a:t>amazonie</a:t>
                      </a:r>
                      <a:endParaRPr lang="fr-FR" sz="600" kern="1400">
                        <a:effectLst/>
                      </a:endParaRPr>
                    </a:p>
                    <a:p>
                      <a:pPr algn="just" hangingPunct="0">
                        <a:lnSpc>
                          <a:spcPct val="115000"/>
                        </a:lnSpc>
                        <a:spcAft>
                          <a:spcPts val="1200"/>
                        </a:spcAft>
                      </a:pPr>
                      <a:r>
                        <a:rPr lang="en-US" sz="600" kern="1400">
                          <a:effectLst/>
                        </a:rPr>
                        <a:t>Cameroun</a:t>
                      </a:r>
                      <a:r>
                        <a:rPr lang="en-US" sz="900" kern="1400">
                          <a:effectLst/>
                        </a:rPr>
                        <a:t>,</a:t>
                      </a:r>
                      <a:r>
                        <a:rPr lang="en-US" sz="600" kern="1400">
                          <a:effectLst/>
                        </a:rPr>
                        <a:t>Congo</a:t>
                      </a:r>
                      <a:r>
                        <a:rPr lang="en-US" sz="900" kern="1400">
                          <a:effectLst/>
                        </a:rPr>
                        <a:t> </a:t>
                      </a:r>
                      <a:r>
                        <a:rPr lang="en-US" sz="600" kern="1400">
                          <a:effectLst/>
                        </a:rPr>
                        <a:t>Kenya</a:t>
                      </a:r>
                      <a:endParaRPr lang="fr-FR" sz="600" kern="1400">
                        <a:effectLst/>
                      </a:endParaRPr>
                    </a:p>
                    <a:p>
                      <a:pPr algn="just" hangingPunct="0">
                        <a:lnSpc>
                          <a:spcPct val="115000"/>
                        </a:lnSpc>
                        <a:spcAft>
                          <a:spcPts val="1200"/>
                        </a:spcAft>
                      </a:pPr>
                      <a:r>
                        <a:rPr lang="en-US" sz="600" kern="1400">
                          <a:effectLst/>
                        </a:rPr>
                        <a:t>Malaisie</a:t>
                      </a:r>
                      <a:r>
                        <a:rPr lang="en-US" sz="900" kern="1400">
                          <a:effectLst/>
                        </a:rPr>
                        <a:t>,</a:t>
                      </a:r>
                      <a:r>
                        <a:rPr lang="en-US" sz="600" kern="1400">
                          <a:effectLst/>
                        </a:rPr>
                        <a:t>Indonesie</a:t>
                      </a:r>
                      <a:r>
                        <a:rPr lang="en-US" sz="900" kern="1400">
                          <a:effectLst/>
                        </a:rPr>
                        <a:t>,</a:t>
                      </a:r>
                      <a:r>
                        <a:rPr lang="en-US" sz="600" kern="1400">
                          <a:effectLst/>
                        </a:rPr>
                        <a:t>Borneo</a:t>
                      </a:r>
                      <a:endParaRPr lang="fr-FR" sz="600" kern="1400">
                        <a:effectLst/>
                        <a:latin typeface="Times New Roman"/>
                        <a:ea typeface="Times New Roman"/>
                      </a:endParaRPr>
                    </a:p>
                  </a:txBody>
                  <a:tcPr marL="57669" marR="57669" marT="0" marB="0"/>
                </a:tc>
              </a:tr>
              <a:tr h="551908">
                <a:tc>
                  <a:txBody>
                    <a:bodyPr/>
                    <a:lstStyle/>
                    <a:p>
                      <a:pPr algn="just" hangingPunct="0">
                        <a:lnSpc>
                          <a:spcPct val="115000"/>
                        </a:lnSpc>
                        <a:spcAft>
                          <a:spcPts val="1200"/>
                        </a:spcAft>
                      </a:pPr>
                      <a:r>
                        <a:rPr lang="fr-FR" sz="800" kern="1400">
                          <a:effectLst/>
                        </a:rPr>
                        <a:t>climat</a:t>
                      </a:r>
                      <a:endParaRPr lang="fr-FR" sz="600" kern="1400">
                        <a:effectLst/>
                        <a:latin typeface="Times New Roman"/>
                        <a:ea typeface="Times New Roman"/>
                      </a:endParaRPr>
                    </a:p>
                  </a:txBody>
                  <a:tcPr marL="57669" marR="57669" marT="0" marB="0"/>
                </a:tc>
                <a:tc>
                  <a:txBody>
                    <a:bodyPr/>
                    <a:lstStyle/>
                    <a:p>
                      <a:pPr hangingPunct="1">
                        <a:lnSpc>
                          <a:spcPct val="115000"/>
                        </a:lnSpc>
                        <a:spcAft>
                          <a:spcPts val="0"/>
                        </a:spcAft>
                      </a:pPr>
                      <a:r>
                        <a:rPr lang="fr-FR" sz="600" kern="1400">
                          <a:effectLst/>
                        </a:rPr>
                        <a:t>Pluvieux, chaud</a:t>
                      </a:r>
                      <a:endParaRPr lang="fr-FR" sz="600" kern="1400">
                        <a:effectLst/>
                        <a:latin typeface="Times New Roman"/>
                        <a:ea typeface="Times New Roman"/>
                      </a:endParaRPr>
                    </a:p>
                  </a:txBody>
                  <a:tcPr marL="57669" marR="57669" marT="0" marB="0"/>
                </a:tc>
                <a:tc>
                  <a:txBody>
                    <a:bodyPr/>
                    <a:lstStyle/>
                    <a:p>
                      <a:pPr algn="just" hangingPunct="0">
                        <a:lnSpc>
                          <a:spcPct val="115000"/>
                        </a:lnSpc>
                        <a:spcAft>
                          <a:spcPts val="0"/>
                        </a:spcAft>
                      </a:pPr>
                      <a:r>
                        <a:rPr lang="fr-FR" sz="800" kern="1400" dirty="0">
                          <a:effectLst/>
                        </a:rPr>
                        <a:t>Jour et nuit identique</a:t>
                      </a:r>
                      <a:endParaRPr lang="fr-FR" sz="600" kern="1400" dirty="0">
                        <a:effectLst/>
                      </a:endParaRPr>
                    </a:p>
                    <a:p>
                      <a:pPr algn="just" hangingPunct="0">
                        <a:lnSpc>
                          <a:spcPct val="115000"/>
                        </a:lnSpc>
                        <a:spcAft>
                          <a:spcPts val="0"/>
                        </a:spcAft>
                      </a:pPr>
                      <a:r>
                        <a:rPr lang="fr-FR" sz="800" kern="1400" dirty="0">
                          <a:effectLst/>
                        </a:rPr>
                        <a:t>Energie solaire maximale</a:t>
                      </a:r>
                      <a:endParaRPr lang="fr-FR" sz="600" kern="1400" dirty="0">
                        <a:effectLst/>
                        <a:latin typeface="Times New Roman"/>
                        <a:ea typeface="Times New Roman"/>
                      </a:endParaRPr>
                    </a:p>
                  </a:txBody>
                  <a:tcPr marL="57669" marR="57669" marT="0" marB="0"/>
                </a:tc>
              </a:tr>
              <a:tr h="341537">
                <a:tc>
                  <a:txBody>
                    <a:bodyPr/>
                    <a:lstStyle/>
                    <a:p>
                      <a:pPr algn="just" hangingPunct="0">
                        <a:lnSpc>
                          <a:spcPct val="115000"/>
                        </a:lnSpc>
                        <a:spcAft>
                          <a:spcPts val="1200"/>
                        </a:spcAft>
                      </a:pPr>
                      <a:r>
                        <a:rPr lang="fr-FR" sz="800" kern="1400">
                          <a:effectLst/>
                        </a:rPr>
                        <a:t>pluviosité</a:t>
                      </a:r>
                      <a:endParaRPr lang="fr-FR" sz="600" kern="1400">
                        <a:effectLst/>
                        <a:latin typeface="Times New Roman"/>
                        <a:ea typeface="Times New Roman"/>
                      </a:endParaRPr>
                    </a:p>
                  </a:txBody>
                  <a:tcPr marL="57669" marR="57669" marT="0" marB="0"/>
                </a:tc>
                <a:tc>
                  <a:txBody>
                    <a:bodyPr/>
                    <a:lstStyle/>
                    <a:p>
                      <a:pPr algn="just" hangingPunct="0">
                        <a:lnSpc>
                          <a:spcPct val="115000"/>
                        </a:lnSpc>
                        <a:spcAft>
                          <a:spcPts val="1200"/>
                        </a:spcAft>
                      </a:pPr>
                      <a:r>
                        <a:rPr lang="de-DE" sz="600" kern="1400">
                          <a:effectLst/>
                        </a:rPr>
                        <a:t>1500</a:t>
                      </a:r>
                      <a:r>
                        <a:rPr lang="de-DE" sz="900" kern="1400">
                          <a:effectLst/>
                        </a:rPr>
                        <a:t>-</a:t>
                      </a:r>
                      <a:r>
                        <a:rPr lang="de-DE" sz="600" kern="1400">
                          <a:effectLst/>
                        </a:rPr>
                        <a:t>8000mm</a:t>
                      </a:r>
                      <a:r>
                        <a:rPr lang="de-DE" sz="900" kern="1400">
                          <a:effectLst/>
                        </a:rPr>
                        <a:t>/</a:t>
                      </a:r>
                      <a:r>
                        <a:rPr lang="de-DE" sz="600" kern="1400">
                          <a:effectLst/>
                        </a:rPr>
                        <a:t>an</a:t>
                      </a:r>
                      <a:endParaRPr lang="fr-FR" sz="600" kern="1400">
                        <a:effectLst/>
                        <a:latin typeface="Times New Roman"/>
                        <a:ea typeface="Times New Roman"/>
                      </a:endParaRPr>
                    </a:p>
                  </a:txBody>
                  <a:tcPr marL="57669" marR="57669" marT="0" marB="0"/>
                </a:tc>
                <a:tc>
                  <a:txBody>
                    <a:bodyPr/>
                    <a:lstStyle/>
                    <a:p>
                      <a:pPr algn="just" hangingPunct="0">
                        <a:lnSpc>
                          <a:spcPct val="115000"/>
                        </a:lnSpc>
                        <a:spcAft>
                          <a:spcPts val="1200"/>
                        </a:spcAft>
                      </a:pPr>
                      <a:r>
                        <a:rPr lang="ar-DZ" sz="600" kern="1400">
                          <a:effectLst/>
                        </a:rPr>
                        <a:t> </a:t>
                      </a:r>
                      <a:endParaRPr lang="fr-FR" sz="600" kern="1400">
                        <a:effectLst/>
                        <a:latin typeface="Times New Roman"/>
                        <a:ea typeface="Times New Roman"/>
                      </a:endParaRPr>
                    </a:p>
                  </a:txBody>
                  <a:tcPr marL="57669" marR="57669" marT="0" marB="0"/>
                </a:tc>
              </a:tr>
              <a:tr h="314650">
                <a:tc>
                  <a:txBody>
                    <a:bodyPr/>
                    <a:lstStyle/>
                    <a:p>
                      <a:pPr hangingPunct="0">
                        <a:lnSpc>
                          <a:spcPct val="115000"/>
                        </a:lnSpc>
                        <a:spcAft>
                          <a:spcPts val="1200"/>
                        </a:spcAft>
                      </a:pPr>
                      <a:r>
                        <a:rPr lang="fr-FR" sz="700" kern="1400">
                          <a:effectLst/>
                        </a:rPr>
                        <a:t>températures</a:t>
                      </a:r>
                      <a:endParaRPr lang="fr-FR" sz="600" kern="1400">
                        <a:effectLst/>
                        <a:latin typeface="Times New Roman"/>
                        <a:ea typeface="Times New Roman"/>
                      </a:endParaRPr>
                    </a:p>
                  </a:txBody>
                  <a:tcPr marL="57669" marR="57669" marT="0" marB="0"/>
                </a:tc>
                <a:tc>
                  <a:txBody>
                    <a:bodyPr/>
                    <a:lstStyle/>
                    <a:p>
                      <a:pPr algn="just" hangingPunct="0">
                        <a:lnSpc>
                          <a:spcPct val="115000"/>
                        </a:lnSpc>
                        <a:spcAft>
                          <a:spcPts val="1200"/>
                        </a:spcAft>
                      </a:pPr>
                      <a:r>
                        <a:rPr lang="fr-FR" sz="600" kern="1400">
                          <a:effectLst/>
                        </a:rPr>
                        <a:t>24°c –</a:t>
                      </a:r>
                      <a:r>
                        <a:rPr lang="fr-FR" sz="900" kern="1400">
                          <a:effectLst/>
                        </a:rPr>
                        <a:t> </a:t>
                      </a:r>
                      <a:r>
                        <a:rPr lang="fr-FR" sz="600" kern="1400">
                          <a:effectLst/>
                        </a:rPr>
                        <a:t>28°c</a:t>
                      </a:r>
                      <a:endParaRPr lang="fr-FR" sz="600" kern="1400">
                        <a:effectLst/>
                        <a:latin typeface="Times New Roman"/>
                        <a:ea typeface="Times New Roman"/>
                      </a:endParaRPr>
                    </a:p>
                  </a:txBody>
                  <a:tcPr marL="57669" marR="57669" marT="0" marB="0"/>
                </a:tc>
                <a:tc>
                  <a:txBody>
                    <a:bodyPr/>
                    <a:lstStyle/>
                    <a:p>
                      <a:pPr algn="just" hangingPunct="0">
                        <a:lnSpc>
                          <a:spcPct val="115000"/>
                        </a:lnSpc>
                        <a:spcAft>
                          <a:spcPts val="1200"/>
                        </a:spcAft>
                      </a:pPr>
                      <a:r>
                        <a:rPr lang="fr-FR" sz="900" kern="1400">
                          <a:effectLst/>
                        </a:rPr>
                        <a:t>m=</a:t>
                      </a:r>
                      <a:r>
                        <a:rPr lang="fr-FR" sz="600" kern="1400">
                          <a:effectLst/>
                        </a:rPr>
                        <a:t>4°c</a:t>
                      </a:r>
                      <a:endParaRPr lang="fr-FR" sz="600" kern="1400">
                        <a:effectLst/>
                        <a:latin typeface="Times New Roman"/>
                        <a:ea typeface="Times New Roman"/>
                      </a:endParaRPr>
                    </a:p>
                  </a:txBody>
                  <a:tcPr marL="57669" marR="57669" marT="0" marB="0"/>
                </a:tc>
              </a:tr>
              <a:tr h="188935">
                <a:tc>
                  <a:txBody>
                    <a:bodyPr/>
                    <a:lstStyle/>
                    <a:p>
                      <a:pPr algn="just" hangingPunct="0">
                        <a:lnSpc>
                          <a:spcPct val="115000"/>
                        </a:lnSpc>
                        <a:spcAft>
                          <a:spcPts val="1200"/>
                        </a:spcAft>
                      </a:pPr>
                      <a:r>
                        <a:rPr lang="fr-FR" sz="800" kern="1400">
                          <a:effectLst/>
                        </a:rPr>
                        <a:t>vent</a:t>
                      </a:r>
                      <a:endParaRPr lang="fr-FR" sz="600" kern="1400">
                        <a:effectLst/>
                        <a:latin typeface="Times New Roman"/>
                        <a:ea typeface="Times New Roman"/>
                      </a:endParaRPr>
                    </a:p>
                  </a:txBody>
                  <a:tcPr marL="57669" marR="57669" marT="0" marB="0"/>
                </a:tc>
                <a:tc>
                  <a:txBody>
                    <a:bodyPr/>
                    <a:lstStyle/>
                    <a:p>
                      <a:pPr algn="ctr" rtl="1" hangingPunct="0">
                        <a:lnSpc>
                          <a:spcPct val="115000"/>
                        </a:lnSpc>
                        <a:spcAft>
                          <a:spcPts val="1200"/>
                        </a:spcAft>
                      </a:pPr>
                      <a:r>
                        <a:rPr lang="ar-DZ" sz="900" kern="1400">
                          <a:effectLst/>
                        </a:rPr>
                        <a:t>-</a:t>
                      </a:r>
                      <a:endParaRPr lang="fr-FR" sz="600" kern="1400">
                        <a:effectLst/>
                        <a:latin typeface="Times New Roman"/>
                        <a:ea typeface="Times New Roman"/>
                      </a:endParaRPr>
                    </a:p>
                  </a:txBody>
                  <a:tcPr marL="57669" marR="57669" marT="0" marB="0"/>
                </a:tc>
                <a:tc>
                  <a:txBody>
                    <a:bodyPr/>
                    <a:lstStyle/>
                    <a:p>
                      <a:pPr algn="ctr" hangingPunct="0">
                        <a:lnSpc>
                          <a:spcPct val="115000"/>
                        </a:lnSpc>
                        <a:spcAft>
                          <a:spcPts val="1200"/>
                        </a:spcAft>
                      </a:pPr>
                      <a:r>
                        <a:rPr lang="ar-DZ" sz="900" kern="1400">
                          <a:effectLst/>
                        </a:rPr>
                        <a:t>-</a:t>
                      </a:r>
                      <a:endParaRPr lang="fr-FR" sz="600" kern="1400">
                        <a:effectLst/>
                        <a:latin typeface="Times New Roman"/>
                        <a:ea typeface="Times New Roman"/>
                      </a:endParaRPr>
                    </a:p>
                  </a:txBody>
                  <a:tcPr marL="57669" marR="57669" marT="0" marB="0"/>
                </a:tc>
              </a:tr>
              <a:tr h="361011">
                <a:tc>
                  <a:txBody>
                    <a:bodyPr/>
                    <a:lstStyle/>
                    <a:p>
                      <a:pPr algn="just" hangingPunct="0">
                        <a:lnSpc>
                          <a:spcPct val="115000"/>
                        </a:lnSpc>
                        <a:spcAft>
                          <a:spcPts val="1200"/>
                        </a:spcAft>
                      </a:pPr>
                      <a:r>
                        <a:rPr lang="fr-FR" sz="800" kern="1400">
                          <a:effectLst/>
                        </a:rPr>
                        <a:t>sol</a:t>
                      </a:r>
                      <a:endParaRPr lang="fr-FR" sz="600" kern="1400">
                        <a:effectLst/>
                        <a:latin typeface="Times New Roman"/>
                        <a:ea typeface="Times New Roman"/>
                      </a:endParaRPr>
                    </a:p>
                  </a:txBody>
                  <a:tcPr marL="57669" marR="57669" marT="0" marB="0"/>
                </a:tc>
                <a:tc>
                  <a:txBody>
                    <a:bodyPr/>
                    <a:lstStyle/>
                    <a:p>
                      <a:pPr algn="just" hangingPunct="0">
                        <a:lnSpc>
                          <a:spcPct val="115000"/>
                        </a:lnSpc>
                        <a:spcAft>
                          <a:spcPts val="1200"/>
                        </a:spcAft>
                      </a:pPr>
                      <a:r>
                        <a:rPr lang="fr-FR" sz="900" kern="1400">
                          <a:effectLst/>
                        </a:rPr>
                        <a:t>Riche en MO, peu profond</a:t>
                      </a:r>
                      <a:endParaRPr lang="fr-FR" sz="600" kern="1400">
                        <a:effectLst/>
                        <a:latin typeface="Times New Roman"/>
                        <a:ea typeface="Times New Roman"/>
                      </a:endParaRPr>
                    </a:p>
                  </a:txBody>
                  <a:tcPr marL="57669" marR="57669" marT="0" marB="0"/>
                </a:tc>
                <a:tc>
                  <a:txBody>
                    <a:bodyPr/>
                    <a:lstStyle/>
                    <a:p>
                      <a:pPr algn="just" hangingPunct="0">
                        <a:lnSpc>
                          <a:spcPct val="115000"/>
                        </a:lnSpc>
                        <a:spcAft>
                          <a:spcPts val="1200"/>
                        </a:spcAft>
                      </a:pPr>
                      <a:r>
                        <a:rPr lang="fr-FR" sz="900" kern="1400">
                          <a:effectLst/>
                        </a:rPr>
                        <a:t>lessivé</a:t>
                      </a:r>
                      <a:endParaRPr lang="fr-FR" sz="600" kern="1400">
                        <a:effectLst/>
                        <a:latin typeface="Times New Roman"/>
                        <a:ea typeface="Times New Roman"/>
                      </a:endParaRPr>
                    </a:p>
                  </a:txBody>
                  <a:tcPr marL="57669" marR="57669" marT="0" marB="0"/>
                </a:tc>
              </a:tr>
              <a:tr h="1699016">
                <a:tc>
                  <a:txBody>
                    <a:bodyPr/>
                    <a:lstStyle/>
                    <a:p>
                      <a:pPr algn="just" hangingPunct="0">
                        <a:lnSpc>
                          <a:spcPct val="115000"/>
                        </a:lnSpc>
                        <a:spcAft>
                          <a:spcPts val="0"/>
                        </a:spcAft>
                      </a:pPr>
                      <a:r>
                        <a:rPr lang="fr-FR" sz="800" kern="1400">
                          <a:effectLst/>
                        </a:rPr>
                        <a:t>végétation</a:t>
                      </a:r>
                      <a:endParaRPr lang="fr-FR" sz="600" kern="1400">
                        <a:effectLst/>
                        <a:latin typeface="Times New Roman"/>
                        <a:ea typeface="Times New Roman"/>
                      </a:endParaRPr>
                    </a:p>
                  </a:txBody>
                  <a:tcPr marL="57669" marR="57669" marT="0" marB="0"/>
                </a:tc>
                <a:tc>
                  <a:txBody>
                    <a:bodyPr/>
                    <a:lstStyle/>
                    <a:p>
                      <a:pPr algn="just" hangingPunct="0">
                        <a:lnSpc>
                          <a:spcPct val="115000"/>
                        </a:lnSpc>
                        <a:spcAft>
                          <a:spcPts val="1200"/>
                        </a:spcAft>
                      </a:pPr>
                      <a:r>
                        <a:rPr lang="fr-FR" sz="700" kern="1400">
                          <a:effectLst/>
                        </a:rPr>
                        <a:t>sciaphiles</a:t>
                      </a:r>
                      <a:endParaRPr lang="fr-FR" sz="600" kern="1400">
                        <a:effectLst/>
                      </a:endParaRPr>
                    </a:p>
                    <a:p>
                      <a:pPr indent="7620" algn="just" hangingPunct="0">
                        <a:lnSpc>
                          <a:spcPct val="115000"/>
                        </a:lnSpc>
                        <a:spcAft>
                          <a:spcPts val="1200"/>
                        </a:spcAft>
                      </a:pPr>
                      <a:r>
                        <a:rPr lang="fr-FR" sz="700" kern="1400">
                          <a:effectLst/>
                        </a:rPr>
                        <a:t>arbres de 40m </a:t>
                      </a:r>
                      <a:endParaRPr lang="fr-FR" sz="600" kern="1400">
                        <a:effectLst/>
                      </a:endParaRPr>
                    </a:p>
                    <a:p>
                      <a:pPr algn="just" hangingPunct="0">
                        <a:lnSpc>
                          <a:spcPct val="115000"/>
                        </a:lnSpc>
                        <a:spcAft>
                          <a:spcPts val="1200"/>
                        </a:spcAft>
                      </a:pPr>
                      <a:r>
                        <a:rPr lang="ar-DZ" sz="700" kern="1400">
                          <a:effectLst/>
                        </a:rPr>
                        <a:t> </a:t>
                      </a:r>
                      <a:r>
                        <a:rPr lang="fr-FR" sz="700" kern="1400">
                          <a:effectLst/>
                        </a:rPr>
                        <a:t>épiphytes,grandes arbres, </a:t>
                      </a:r>
                      <a:endParaRPr lang="fr-FR" sz="600" kern="1400">
                        <a:effectLst/>
                      </a:endParaRPr>
                    </a:p>
                    <a:p>
                      <a:pPr algn="just" hangingPunct="0">
                        <a:lnSpc>
                          <a:spcPct val="115000"/>
                        </a:lnSpc>
                        <a:spcAft>
                          <a:spcPts val="1200"/>
                        </a:spcAft>
                      </a:pPr>
                      <a:r>
                        <a:rPr lang="fr-FR" sz="700" kern="1400">
                          <a:effectLst/>
                        </a:rPr>
                        <a:t>biodiversité maximale</a:t>
                      </a:r>
                      <a:endParaRPr lang="fr-FR" sz="600" kern="1400">
                        <a:effectLst/>
                      </a:endParaRPr>
                    </a:p>
                    <a:p>
                      <a:pPr algn="just" hangingPunct="0">
                        <a:lnSpc>
                          <a:spcPct val="115000"/>
                        </a:lnSpc>
                        <a:spcAft>
                          <a:spcPts val="1200"/>
                        </a:spcAft>
                      </a:pPr>
                      <a:r>
                        <a:rPr lang="ar-DZ" sz="700" kern="1400">
                          <a:effectLst/>
                        </a:rPr>
                        <a:t> </a:t>
                      </a:r>
                      <a:endParaRPr lang="fr-FR" sz="600" kern="1400">
                        <a:effectLst/>
                      </a:endParaRPr>
                    </a:p>
                    <a:p>
                      <a:pPr algn="just" hangingPunct="0">
                        <a:lnSpc>
                          <a:spcPct val="115000"/>
                        </a:lnSpc>
                        <a:spcAft>
                          <a:spcPts val="1200"/>
                        </a:spcAft>
                      </a:pPr>
                      <a:r>
                        <a:rPr lang="ar-DZ" sz="700" kern="1400">
                          <a:effectLst/>
                        </a:rPr>
                        <a:t> </a:t>
                      </a:r>
                      <a:endParaRPr lang="fr-FR" sz="600" kern="1400">
                        <a:effectLst/>
                        <a:latin typeface="Times New Roman"/>
                        <a:ea typeface="Times New Roman"/>
                      </a:endParaRPr>
                    </a:p>
                  </a:txBody>
                  <a:tcPr marL="57669" marR="57669" marT="0" marB="0"/>
                </a:tc>
                <a:tc>
                  <a:txBody>
                    <a:bodyPr/>
                    <a:lstStyle/>
                    <a:p>
                      <a:pPr algn="just" hangingPunct="0">
                        <a:lnSpc>
                          <a:spcPct val="115000"/>
                        </a:lnSpc>
                        <a:spcAft>
                          <a:spcPts val="1200"/>
                        </a:spcAft>
                      </a:pPr>
                      <a:r>
                        <a:rPr lang="fr-FR" sz="900" kern="1400">
                          <a:effectLst/>
                        </a:rPr>
                        <a:t>Pas de strate herbacée</a:t>
                      </a:r>
                      <a:endParaRPr lang="fr-FR" sz="600" kern="1400">
                        <a:effectLst/>
                        <a:latin typeface="Times New Roman"/>
                        <a:ea typeface="Times New Roman"/>
                      </a:endParaRPr>
                    </a:p>
                  </a:txBody>
                  <a:tcPr marL="57669" marR="57669" marT="0" marB="0"/>
                </a:tc>
              </a:tr>
              <a:tr h="763089">
                <a:tc>
                  <a:txBody>
                    <a:bodyPr/>
                    <a:lstStyle/>
                    <a:p>
                      <a:pPr algn="just" hangingPunct="0">
                        <a:lnSpc>
                          <a:spcPct val="115000"/>
                        </a:lnSpc>
                        <a:spcAft>
                          <a:spcPts val="1200"/>
                        </a:spcAft>
                      </a:pPr>
                      <a:r>
                        <a:rPr lang="fr-FR" sz="800" kern="1400">
                          <a:effectLst/>
                        </a:rPr>
                        <a:t>faune</a:t>
                      </a:r>
                      <a:endParaRPr lang="fr-FR" sz="600" kern="1400">
                        <a:effectLst/>
                        <a:latin typeface="Times New Roman"/>
                        <a:ea typeface="Times New Roman"/>
                      </a:endParaRPr>
                    </a:p>
                  </a:txBody>
                  <a:tcPr marL="57669" marR="57669" marT="0" marB="0"/>
                </a:tc>
                <a:tc>
                  <a:txBody>
                    <a:bodyPr/>
                    <a:lstStyle/>
                    <a:p>
                      <a:pPr algn="just" hangingPunct="0">
                        <a:lnSpc>
                          <a:spcPct val="115000"/>
                        </a:lnSpc>
                        <a:spcAft>
                          <a:spcPts val="1200"/>
                        </a:spcAft>
                      </a:pPr>
                      <a:r>
                        <a:rPr lang="fr-FR" sz="600" kern="1400">
                          <a:effectLst/>
                        </a:rPr>
                        <a:t>arboricoles</a:t>
                      </a:r>
                      <a:r>
                        <a:rPr lang="fr-FR" sz="900" kern="1400">
                          <a:effectLst/>
                        </a:rPr>
                        <a:t> </a:t>
                      </a:r>
                      <a:endParaRPr lang="fr-FR" sz="600" kern="1400">
                        <a:effectLst/>
                      </a:endParaRPr>
                    </a:p>
                    <a:p>
                      <a:pPr algn="just" hangingPunct="0">
                        <a:lnSpc>
                          <a:spcPct val="115000"/>
                        </a:lnSpc>
                        <a:spcAft>
                          <a:spcPts val="1200"/>
                        </a:spcAft>
                      </a:pPr>
                      <a:r>
                        <a:rPr lang="fr-FR" sz="600" kern="1400">
                          <a:effectLst/>
                        </a:rPr>
                        <a:t>python</a:t>
                      </a:r>
                    </a:p>
                    <a:p>
                      <a:pPr algn="just" hangingPunct="0">
                        <a:lnSpc>
                          <a:spcPct val="115000"/>
                        </a:lnSpc>
                        <a:spcAft>
                          <a:spcPts val="1200"/>
                        </a:spcAft>
                      </a:pPr>
                      <a:r>
                        <a:rPr lang="fr-FR" sz="600" kern="1400">
                          <a:effectLst/>
                        </a:rPr>
                        <a:t>riche en espèces </a:t>
                      </a:r>
                      <a:endParaRPr lang="fr-FR" sz="600" kern="1400">
                        <a:effectLst/>
                        <a:latin typeface="Times New Roman"/>
                        <a:ea typeface="Times New Roman"/>
                      </a:endParaRPr>
                    </a:p>
                  </a:txBody>
                  <a:tcPr marL="57669" marR="57669" marT="0" marB="0"/>
                </a:tc>
                <a:tc>
                  <a:txBody>
                    <a:bodyPr/>
                    <a:lstStyle/>
                    <a:p>
                      <a:pPr hangingPunct="1">
                        <a:lnSpc>
                          <a:spcPct val="115000"/>
                        </a:lnSpc>
                        <a:spcAft>
                          <a:spcPts val="0"/>
                        </a:spcAft>
                      </a:pPr>
                      <a:r>
                        <a:rPr lang="ar-DZ" sz="600" kern="1400">
                          <a:effectLst/>
                        </a:rPr>
                        <a:t> </a:t>
                      </a:r>
                      <a:endParaRPr lang="fr-FR" sz="600" kern="1400">
                        <a:effectLst/>
                        <a:latin typeface="Times New Roman"/>
                        <a:ea typeface="Times New Roman"/>
                      </a:endParaRPr>
                    </a:p>
                  </a:txBody>
                  <a:tcPr marL="57669" marR="57669" marT="0" marB="0"/>
                </a:tc>
              </a:tr>
              <a:tr h="361011">
                <a:tc>
                  <a:txBody>
                    <a:bodyPr/>
                    <a:lstStyle/>
                    <a:p>
                      <a:pPr algn="just" hangingPunct="0">
                        <a:lnSpc>
                          <a:spcPct val="115000"/>
                        </a:lnSpc>
                        <a:spcAft>
                          <a:spcPts val="1200"/>
                        </a:spcAft>
                      </a:pPr>
                      <a:r>
                        <a:rPr lang="fr-FR" sz="800" kern="1400">
                          <a:effectLst/>
                        </a:rPr>
                        <a:t>adaptations</a:t>
                      </a:r>
                      <a:endParaRPr lang="fr-FR" sz="600" kern="1400">
                        <a:effectLst/>
                        <a:latin typeface="Times New Roman"/>
                        <a:ea typeface="Times New Roman"/>
                      </a:endParaRPr>
                    </a:p>
                  </a:txBody>
                  <a:tcPr marL="57669" marR="57669" marT="0" marB="0"/>
                </a:tc>
                <a:tc>
                  <a:txBody>
                    <a:bodyPr/>
                    <a:lstStyle/>
                    <a:p>
                      <a:pPr algn="just" hangingPunct="0">
                        <a:lnSpc>
                          <a:spcPct val="115000"/>
                        </a:lnSpc>
                        <a:spcAft>
                          <a:spcPts val="1200"/>
                        </a:spcAft>
                      </a:pPr>
                      <a:r>
                        <a:rPr lang="fr-FR" sz="900" kern="1400">
                          <a:effectLst/>
                        </a:rPr>
                        <a:t>Adaptation à l’ombre</a:t>
                      </a:r>
                      <a:endParaRPr lang="fr-FR" sz="600" kern="1400">
                        <a:effectLst/>
                        <a:latin typeface="Times New Roman"/>
                        <a:ea typeface="Times New Roman"/>
                      </a:endParaRPr>
                    </a:p>
                  </a:txBody>
                  <a:tcPr marL="57669" marR="57669" marT="0" marB="0"/>
                </a:tc>
                <a:tc>
                  <a:txBody>
                    <a:bodyPr/>
                    <a:lstStyle/>
                    <a:p>
                      <a:pPr hangingPunct="1">
                        <a:lnSpc>
                          <a:spcPct val="115000"/>
                        </a:lnSpc>
                        <a:spcAft>
                          <a:spcPts val="0"/>
                        </a:spcAft>
                      </a:pPr>
                      <a:r>
                        <a:rPr lang="ar-DZ" sz="600" kern="1400">
                          <a:effectLst/>
                        </a:rPr>
                        <a:t> </a:t>
                      </a:r>
                      <a:endParaRPr lang="fr-FR" sz="600" kern="1400">
                        <a:effectLst/>
                        <a:latin typeface="Times New Roman"/>
                        <a:ea typeface="Times New Roman"/>
                      </a:endParaRPr>
                    </a:p>
                  </a:txBody>
                  <a:tcPr marL="57669" marR="57669" marT="0" marB="0"/>
                </a:tc>
              </a:tr>
              <a:tr h="411359">
                <a:tc>
                  <a:txBody>
                    <a:bodyPr/>
                    <a:lstStyle/>
                    <a:p>
                      <a:pPr algn="just" hangingPunct="0">
                        <a:lnSpc>
                          <a:spcPct val="115000"/>
                        </a:lnSpc>
                        <a:spcAft>
                          <a:spcPts val="1200"/>
                        </a:spcAft>
                      </a:pPr>
                      <a:r>
                        <a:rPr lang="fr-FR" sz="800" kern="1400">
                          <a:effectLst/>
                        </a:rPr>
                        <a:t>Biomasse </a:t>
                      </a:r>
                      <a:endParaRPr lang="fr-FR" sz="600" kern="1400">
                        <a:effectLst/>
                        <a:latin typeface="Times New Roman"/>
                        <a:ea typeface="Times New Roman"/>
                      </a:endParaRPr>
                    </a:p>
                  </a:txBody>
                  <a:tcPr marL="57669" marR="57669" marT="0" marB="0"/>
                </a:tc>
                <a:tc>
                  <a:txBody>
                    <a:bodyPr/>
                    <a:lstStyle/>
                    <a:p>
                      <a:pPr algn="ctr" rtl="1" hangingPunct="0">
                        <a:lnSpc>
                          <a:spcPct val="115000"/>
                        </a:lnSpc>
                        <a:spcAft>
                          <a:spcPts val="1200"/>
                        </a:spcAft>
                      </a:pPr>
                      <a:r>
                        <a:rPr lang="ar-DZ" sz="600" kern="1400" dirty="0">
                          <a:effectLst/>
                        </a:rPr>
                        <a:t>24</a:t>
                      </a:r>
                      <a:r>
                        <a:rPr lang="fr-FR" sz="600" kern="1400" dirty="0">
                          <a:effectLst/>
                        </a:rPr>
                        <a:t>à</a:t>
                      </a:r>
                      <a:r>
                        <a:rPr lang="ar-DZ" sz="600" kern="1400" dirty="0">
                          <a:effectLst/>
                        </a:rPr>
                        <a:t>500</a:t>
                      </a:r>
                      <a:r>
                        <a:rPr lang="fr-FR" sz="600" kern="1400" dirty="0">
                          <a:effectLst/>
                        </a:rPr>
                        <a:t>t/h/a</a:t>
                      </a:r>
                    </a:p>
                    <a:p>
                      <a:pPr algn="just" hangingPunct="0">
                        <a:lnSpc>
                          <a:spcPct val="115000"/>
                        </a:lnSpc>
                        <a:spcAft>
                          <a:spcPts val="1200"/>
                        </a:spcAft>
                      </a:pPr>
                      <a:r>
                        <a:rPr lang="ar-DZ" sz="600" kern="1400" dirty="0">
                          <a:effectLst/>
                        </a:rPr>
                        <a:t> </a:t>
                      </a:r>
                      <a:endParaRPr lang="fr-FR" sz="600" kern="1400" dirty="0">
                        <a:effectLst/>
                        <a:latin typeface="Times New Roman"/>
                        <a:ea typeface="Times New Roman"/>
                      </a:endParaRPr>
                    </a:p>
                  </a:txBody>
                  <a:tcPr marL="57669" marR="57669" marT="0" marB="0"/>
                </a:tc>
                <a:tc>
                  <a:txBody>
                    <a:bodyPr/>
                    <a:lstStyle/>
                    <a:p>
                      <a:pPr hangingPunct="1">
                        <a:lnSpc>
                          <a:spcPct val="115000"/>
                        </a:lnSpc>
                        <a:spcAft>
                          <a:spcPts val="0"/>
                        </a:spcAft>
                      </a:pPr>
                      <a:r>
                        <a:rPr lang="ar-DZ" sz="600" kern="1400" dirty="0">
                          <a:effectLst/>
                        </a:rPr>
                        <a:t> </a:t>
                      </a:r>
                      <a:endParaRPr lang="fr-FR" sz="600" kern="1400" dirty="0">
                        <a:effectLst/>
                        <a:latin typeface="Times New Roman"/>
                        <a:ea typeface="Times New Roman"/>
                      </a:endParaRPr>
                    </a:p>
                  </a:txBody>
                  <a:tcPr marL="57669" marR="57669" marT="0" marB="0"/>
                </a:tc>
              </a:tr>
            </a:tbl>
          </a:graphicData>
        </a:graphic>
      </p:graphicFrame>
    </p:spTree>
  </p:cSld>
  <p:clrMapOvr>
    <a:masterClrMapping/>
  </p:clrMapOvr>
  <p:transition spd="med">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09600" y="228600"/>
            <a:ext cx="7848600" cy="842946"/>
          </a:xfrm>
        </p:spPr>
        <p:txBody>
          <a:bodyPr/>
          <a:lstStyle/>
          <a:p>
            <a:pPr marL="54864" eaLnBrk="1" fontAlgn="auto" hangingPunct="1">
              <a:spcAft>
                <a:spcPts val="0"/>
              </a:spcAft>
              <a:defRPr/>
            </a:pPr>
            <a:r>
              <a:rPr lang="fr-CA" altLang="fr-FR" sz="3200" dirty="0" smtClean="0">
                <a:solidFill>
                  <a:schemeClr val="tx1"/>
                </a:solidFill>
                <a:latin typeface="Arial Black" pitchFamily="34" charset="0"/>
              </a:rPr>
              <a:t>Les biomes dulcicoles</a:t>
            </a:r>
            <a:endParaRPr lang="fr-CA" altLang="fr-FR" sz="3200" dirty="0" smtClean="0">
              <a:solidFill>
                <a:schemeClr val="tx1"/>
              </a:solidFill>
              <a:latin typeface="Abadi MT Condensed Extra Bold"/>
            </a:endParaRPr>
          </a:p>
        </p:txBody>
      </p:sp>
      <p:grpSp>
        <p:nvGrpSpPr>
          <p:cNvPr id="2" name="Group 10"/>
          <p:cNvGrpSpPr>
            <a:grpSpLocks/>
          </p:cNvGrpSpPr>
          <p:nvPr/>
        </p:nvGrpSpPr>
        <p:grpSpPr bwMode="auto">
          <a:xfrm>
            <a:off x="323850" y="1268413"/>
            <a:ext cx="6356350" cy="3003550"/>
            <a:chOff x="624" y="1008"/>
            <a:chExt cx="4004" cy="1892"/>
          </a:xfrm>
        </p:grpSpPr>
        <p:sp>
          <p:nvSpPr>
            <p:cNvPr id="221192" name="Rectangle 4"/>
            <p:cNvSpPr>
              <a:spLocks noChangeArrowheads="1"/>
            </p:cNvSpPr>
            <p:nvPr/>
          </p:nvSpPr>
          <p:spPr bwMode="auto">
            <a:xfrm>
              <a:off x="3120" y="1008"/>
              <a:ext cx="1508" cy="262"/>
            </a:xfrm>
            <a:prstGeom prst="rect">
              <a:avLst/>
            </a:prstGeom>
            <a:solidFill>
              <a:srgbClr val="CCECFF"/>
            </a:solidFill>
            <a:ln w="19050">
              <a:solidFill>
                <a:srgbClr val="003399"/>
              </a:solidFill>
              <a:miter lim="800000"/>
              <a:headEnd/>
              <a:tailEnd/>
            </a:ln>
          </p:spPr>
          <p:txBody>
            <a:bodyPr wrap="none">
              <a:spAutoFit/>
            </a:bodyPr>
            <a:lstStyle/>
            <a:p>
              <a:r>
                <a:rPr lang="fr-CA" altLang="fr-FR" sz="2000">
                  <a:solidFill>
                    <a:srgbClr val="003399"/>
                  </a:solidFill>
                  <a:latin typeface="Arial Black" pitchFamily="34" charset="0"/>
                </a:rPr>
                <a:t>Les cours d’eau</a:t>
              </a:r>
              <a:endParaRPr lang="fr-FR" altLang="fr-FR" sz="2800">
                <a:solidFill>
                  <a:srgbClr val="003399"/>
                </a:solidFill>
                <a:latin typeface="Abadi MT Condensed Extra Bold"/>
              </a:endParaRPr>
            </a:p>
          </p:txBody>
        </p:sp>
        <p:pic>
          <p:nvPicPr>
            <p:cNvPr id="221193" name="Picture 5" descr="ilesduvent-riviere"/>
            <p:cNvPicPr>
              <a:picLocks noChangeAspect="1" noChangeArrowheads="1"/>
            </p:cNvPicPr>
            <p:nvPr/>
          </p:nvPicPr>
          <p:blipFill>
            <a:blip r:embed="rId2"/>
            <a:srcRect/>
            <a:stretch>
              <a:fillRect/>
            </a:stretch>
          </p:blipFill>
          <p:spPr bwMode="auto">
            <a:xfrm>
              <a:off x="624" y="1011"/>
              <a:ext cx="2512" cy="1889"/>
            </a:xfrm>
            <a:prstGeom prst="rect">
              <a:avLst/>
            </a:prstGeom>
            <a:noFill/>
            <a:ln w="19050">
              <a:solidFill>
                <a:srgbClr val="003399"/>
              </a:solidFill>
              <a:miter lim="800000"/>
              <a:headEnd/>
              <a:tailEnd/>
            </a:ln>
          </p:spPr>
        </p:pic>
      </p:grpSp>
      <p:grpSp>
        <p:nvGrpSpPr>
          <p:cNvPr id="3" name="Group 6"/>
          <p:cNvGrpSpPr>
            <a:grpSpLocks/>
          </p:cNvGrpSpPr>
          <p:nvPr/>
        </p:nvGrpSpPr>
        <p:grpSpPr bwMode="auto">
          <a:xfrm>
            <a:off x="1905000" y="3886200"/>
            <a:ext cx="7016750" cy="2522538"/>
            <a:chOff x="1200" y="2448"/>
            <a:chExt cx="4420" cy="1589"/>
          </a:xfrm>
        </p:grpSpPr>
        <p:sp>
          <p:nvSpPr>
            <p:cNvPr id="221190" name="Rectangle 7"/>
            <p:cNvSpPr>
              <a:spLocks noChangeArrowheads="1"/>
            </p:cNvSpPr>
            <p:nvPr/>
          </p:nvSpPr>
          <p:spPr bwMode="auto">
            <a:xfrm>
              <a:off x="1200" y="3741"/>
              <a:ext cx="2050" cy="296"/>
            </a:xfrm>
            <a:prstGeom prst="rect">
              <a:avLst/>
            </a:prstGeom>
            <a:solidFill>
              <a:srgbClr val="CCECFF"/>
            </a:solidFill>
            <a:ln w="19050">
              <a:solidFill>
                <a:srgbClr val="003399"/>
              </a:solidFill>
              <a:miter lim="800000"/>
              <a:headEnd/>
              <a:tailEnd/>
            </a:ln>
          </p:spPr>
          <p:txBody>
            <a:bodyPr wrap="none">
              <a:spAutoFit/>
            </a:bodyPr>
            <a:lstStyle/>
            <a:p>
              <a:r>
                <a:rPr lang="fr-CA" altLang="fr-FR" sz="2000">
                  <a:solidFill>
                    <a:srgbClr val="003399"/>
                  </a:solidFill>
                  <a:latin typeface="Arial Black" pitchFamily="34" charset="0"/>
                </a:rPr>
                <a:t>Les lacs et les étangs</a:t>
              </a:r>
              <a:endParaRPr lang="fr-FR" altLang="fr-FR" sz="2000">
                <a:solidFill>
                  <a:srgbClr val="003399"/>
                </a:solidFill>
                <a:latin typeface="Arial Black" pitchFamily="34" charset="0"/>
              </a:endParaRPr>
            </a:p>
          </p:txBody>
        </p:sp>
        <p:pic>
          <p:nvPicPr>
            <p:cNvPr id="221191" name="Picture 8" descr="Lac"/>
            <p:cNvPicPr>
              <a:picLocks noChangeAspect="1" noChangeArrowheads="1"/>
            </p:cNvPicPr>
            <p:nvPr/>
          </p:nvPicPr>
          <p:blipFill>
            <a:blip r:embed="rId3"/>
            <a:srcRect l="1755" t="3587" r="5518" b="9328"/>
            <a:stretch>
              <a:fillRect/>
            </a:stretch>
          </p:blipFill>
          <p:spPr bwMode="auto">
            <a:xfrm>
              <a:off x="3216" y="2448"/>
              <a:ext cx="2404" cy="1578"/>
            </a:xfrm>
            <a:prstGeom prst="rect">
              <a:avLst/>
            </a:prstGeom>
            <a:noFill/>
            <a:ln w="19050">
              <a:solidFill>
                <a:srgbClr val="003399"/>
              </a:solidFill>
              <a:miter lim="800000"/>
              <a:headEnd/>
              <a:tailEnd/>
            </a:ln>
          </p:spPr>
        </p:pic>
      </p:grpSp>
      <p:sp>
        <p:nvSpPr>
          <p:cNvPr id="221189" name="Text Box 9"/>
          <p:cNvSpPr txBox="1">
            <a:spLocks noChangeArrowheads="1"/>
          </p:cNvSpPr>
          <p:nvPr/>
        </p:nvSpPr>
        <p:spPr bwMode="auto">
          <a:xfrm>
            <a:off x="6886575" y="6583363"/>
            <a:ext cx="2193925" cy="274637"/>
          </a:xfrm>
          <a:prstGeom prst="rect">
            <a:avLst/>
          </a:prstGeom>
          <a:noFill/>
          <a:ln w="9525">
            <a:noFill/>
            <a:miter lim="800000"/>
            <a:headEnd/>
            <a:tailEnd/>
          </a:ln>
        </p:spPr>
        <p:txBody>
          <a:bodyPr wrap="none">
            <a:spAutoFit/>
          </a:bodyPr>
          <a:lstStyle/>
          <a:p>
            <a:r>
              <a:rPr lang="fr-CA" altLang="fr-FR" sz="1200">
                <a:solidFill>
                  <a:srgbClr val="003399"/>
                </a:solidFill>
              </a:rPr>
              <a:t>Julie Fontaine, EDU7492, aut.02</a:t>
            </a:r>
            <a:endParaRPr lang="fr-FR" altLang="fr-FR" sz="1200">
              <a:solidFill>
                <a:srgbClr val="003399"/>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85800" y="152400"/>
            <a:ext cx="7772400" cy="1143000"/>
          </a:xfrm>
        </p:spPr>
        <p:txBody>
          <a:bodyPr/>
          <a:lstStyle/>
          <a:p>
            <a:pPr marL="54864" eaLnBrk="1" fontAlgn="auto" hangingPunct="1">
              <a:spcAft>
                <a:spcPts val="0"/>
              </a:spcAft>
              <a:defRPr/>
            </a:pPr>
            <a:r>
              <a:rPr lang="fr-CA" altLang="fr-FR" sz="3200" smtClean="0">
                <a:solidFill>
                  <a:srgbClr val="003399"/>
                </a:solidFill>
                <a:latin typeface="Arial Black" pitchFamily="34" charset="0"/>
              </a:rPr>
              <a:t>Les biomes marins</a:t>
            </a:r>
            <a:endParaRPr lang="fr-FR" altLang="fr-FR" sz="3200" smtClean="0">
              <a:solidFill>
                <a:srgbClr val="003399"/>
              </a:solidFill>
              <a:latin typeface="Abadi MT Condensed Extra Bold"/>
            </a:endParaRPr>
          </a:p>
        </p:txBody>
      </p:sp>
      <p:grpSp>
        <p:nvGrpSpPr>
          <p:cNvPr id="2" name="Group 28"/>
          <p:cNvGrpSpPr>
            <a:grpSpLocks/>
          </p:cNvGrpSpPr>
          <p:nvPr/>
        </p:nvGrpSpPr>
        <p:grpSpPr bwMode="auto">
          <a:xfrm>
            <a:off x="381000" y="1447800"/>
            <a:ext cx="6781800" cy="2232025"/>
            <a:chOff x="240" y="754"/>
            <a:chExt cx="4272" cy="1406"/>
          </a:xfrm>
        </p:grpSpPr>
        <p:pic>
          <p:nvPicPr>
            <p:cNvPr id="222219" name="Picture 9" descr="intertidale"/>
            <p:cNvPicPr preferRelativeResize="0">
              <a:picLocks noChangeAspect="1" noChangeArrowheads="1"/>
            </p:cNvPicPr>
            <p:nvPr/>
          </p:nvPicPr>
          <p:blipFill>
            <a:blip r:embed="rId2"/>
            <a:srcRect/>
            <a:stretch>
              <a:fillRect/>
            </a:stretch>
          </p:blipFill>
          <p:spPr bwMode="auto">
            <a:xfrm>
              <a:off x="240" y="754"/>
              <a:ext cx="2112" cy="1406"/>
            </a:xfrm>
            <a:prstGeom prst="rect">
              <a:avLst/>
            </a:prstGeom>
            <a:noFill/>
            <a:ln w="19050">
              <a:solidFill>
                <a:srgbClr val="003399"/>
              </a:solidFill>
              <a:miter lim="800000"/>
              <a:headEnd/>
              <a:tailEnd/>
            </a:ln>
          </p:spPr>
        </p:pic>
        <p:sp>
          <p:nvSpPr>
            <p:cNvPr id="222220" name="Rectangle 12"/>
            <p:cNvSpPr>
              <a:spLocks noChangeArrowheads="1"/>
            </p:cNvSpPr>
            <p:nvPr/>
          </p:nvSpPr>
          <p:spPr bwMode="auto">
            <a:xfrm>
              <a:off x="2352" y="754"/>
              <a:ext cx="2160" cy="296"/>
            </a:xfrm>
            <a:prstGeom prst="rect">
              <a:avLst/>
            </a:prstGeom>
            <a:solidFill>
              <a:srgbClr val="CCECFF"/>
            </a:solidFill>
            <a:ln w="19050">
              <a:solidFill>
                <a:srgbClr val="003399"/>
              </a:solidFill>
              <a:miter lim="800000"/>
              <a:headEnd/>
              <a:tailEnd/>
            </a:ln>
          </p:spPr>
          <p:txBody>
            <a:bodyPr>
              <a:spAutoFit/>
            </a:bodyPr>
            <a:lstStyle/>
            <a:p>
              <a:r>
                <a:rPr lang="fr-CA" altLang="fr-FR" sz="2000">
                  <a:solidFill>
                    <a:srgbClr val="003399"/>
                  </a:solidFill>
                  <a:latin typeface="Arial Black" pitchFamily="34" charset="0"/>
                </a:rPr>
                <a:t>Les zones intertidales</a:t>
              </a:r>
              <a:endParaRPr lang="fr-FR" altLang="fr-FR" sz="2800">
                <a:solidFill>
                  <a:srgbClr val="003399"/>
                </a:solidFill>
                <a:latin typeface="Abadi MT Condensed Extra Bold"/>
              </a:endParaRPr>
            </a:p>
          </p:txBody>
        </p:sp>
      </p:grpSp>
      <p:grpSp>
        <p:nvGrpSpPr>
          <p:cNvPr id="3" name="Group 32"/>
          <p:cNvGrpSpPr>
            <a:grpSpLocks/>
          </p:cNvGrpSpPr>
          <p:nvPr/>
        </p:nvGrpSpPr>
        <p:grpSpPr bwMode="auto">
          <a:xfrm>
            <a:off x="203200" y="4114800"/>
            <a:ext cx="5740400" cy="2298700"/>
            <a:chOff x="128" y="2592"/>
            <a:chExt cx="3616" cy="1448"/>
          </a:xfrm>
        </p:grpSpPr>
        <p:pic>
          <p:nvPicPr>
            <p:cNvPr id="222217" name="Picture 6" descr="estuaire"/>
            <p:cNvPicPr preferRelativeResize="0">
              <a:picLocks noChangeAspect="1" noChangeArrowheads="1"/>
            </p:cNvPicPr>
            <p:nvPr/>
          </p:nvPicPr>
          <p:blipFill>
            <a:blip r:embed="rId3"/>
            <a:srcRect b="23810"/>
            <a:stretch>
              <a:fillRect/>
            </a:stretch>
          </p:blipFill>
          <p:spPr bwMode="auto">
            <a:xfrm>
              <a:off x="1440" y="2592"/>
              <a:ext cx="2304" cy="1434"/>
            </a:xfrm>
            <a:prstGeom prst="rect">
              <a:avLst/>
            </a:prstGeom>
            <a:noFill/>
            <a:ln w="19050">
              <a:solidFill>
                <a:srgbClr val="003399"/>
              </a:solidFill>
              <a:miter lim="800000"/>
              <a:headEnd/>
              <a:tailEnd/>
            </a:ln>
          </p:spPr>
        </p:pic>
        <p:sp>
          <p:nvSpPr>
            <p:cNvPr id="222218" name="Rectangle 13"/>
            <p:cNvSpPr>
              <a:spLocks noChangeArrowheads="1"/>
            </p:cNvSpPr>
            <p:nvPr/>
          </p:nvSpPr>
          <p:spPr bwMode="auto">
            <a:xfrm>
              <a:off x="128" y="3744"/>
              <a:ext cx="1312" cy="296"/>
            </a:xfrm>
            <a:prstGeom prst="rect">
              <a:avLst/>
            </a:prstGeom>
            <a:solidFill>
              <a:srgbClr val="CCECFF"/>
            </a:solidFill>
            <a:ln w="19050">
              <a:solidFill>
                <a:srgbClr val="003399"/>
              </a:solidFill>
              <a:miter lim="800000"/>
              <a:headEnd/>
              <a:tailEnd/>
            </a:ln>
          </p:spPr>
          <p:txBody>
            <a:bodyPr wrap="none">
              <a:spAutoFit/>
            </a:bodyPr>
            <a:lstStyle/>
            <a:p>
              <a:r>
                <a:rPr lang="fr-CA" altLang="fr-FR" sz="2000">
                  <a:solidFill>
                    <a:srgbClr val="003399"/>
                  </a:solidFill>
                  <a:latin typeface="Arial Black" pitchFamily="34" charset="0"/>
                </a:rPr>
                <a:t>Les estuaires</a:t>
              </a:r>
              <a:endParaRPr lang="fr-FR" altLang="fr-FR" sz="2800">
                <a:solidFill>
                  <a:srgbClr val="003399"/>
                </a:solidFill>
                <a:latin typeface="Abadi MT Condensed Extra Bold"/>
              </a:endParaRPr>
            </a:p>
          </p:txBody>
        </p:sp>
      </p:grpSp>
      <p:grpSp>
        <p:nvGrpSpPr>
          <p:cNvPr id="4" name="Group 33"/>
          <p:cNvGrpSpPr>
            <a:grpSpLocks/>
          </p:cNvGrpSpPr>
          <p:nvPr/>
        </p:nvGrpSpPr>
        <p:grpSpPr bwMode="auto">
          <a:xfrm>
            <a:off x="5562600" y="2190750"/>
            <a:ext cx="3200400" cy="4278313"/>
            <a:chOff x="3504" y="1380"/>
            <a:chExt cx="2016" cy="2695"/>
          </a:xfrm>
        </p:grpSpPr>
        <p:pic>
          <p:nvPicPr>
            <p:cNvPr id="222215" name="Picture 10" descr="corail2"/>
            <p:cNvPicPr preferRelativeResize="0">
              <a:picLocks noChangeAspect="1" noChangeArrowheads="1"/>
            </p:cNvPicPr>
            <p:nvPr/>
          </p:nvPicPr>
          <p:blipFill>
            <a:blip r:embed="rId4"/>
            <a:srcRect/>
            <a:stretch>
              <a:fillRect/>
            </a:stretch>
          </p:blipFill>
          <p:spPr bwMode="auto">
            <a:xfrm>
              <a:off x="3934" y="1680"/>
              <a:ext cx="1586" cy="2395"/>
            </a:xfrm>
            <a:prstGeom prst="rect">
              <a:avLst/>
            </a:prstGeom>
            <a:noFill/>
            <a:ln w="19050">
              <a:solidFill>
                <a:srgbClr val="003399"/>
              </a:solidFill>
              <a:miter lim="800000"/>
              <a:headEnd/>
              <a:tailEnd/>
            </a:ln>
          </p:spPr>
        </p:pic>
        <p:sp>
          <p:nvSpPr>
            <p:cNvPr id="222216" name="Rectangle 14"/>
            <p:cNvSpPr>
              <a:spLocks noChangeArrowheads="1"/>
            </p:cNvSpPr>
            <p:nvPr/>
          </p:nvSpPr>
          <p:spPr bwMode="auto">
            <a:xfrm>
              <a:off x="3504" y="1380"/>
              <a:ext cx="2016" cy="296"/>
            </a:xfrm>
            <a:prstGeom prst="rect">
              <a:avLst/>
            </a:prstGeom>
            <a:solidFill>
              <a:srgbClr val="CCECFF"/>
            </a:solidFill>
            <a:ln w="19050">
              <a:solidFill>
                <a:srgbClr val="003399"/>
              </a:solidFill>
              <a:miter lim="800000"/>
              <a:headEnd/>
              <a:tailEnd/>
            </a:ln>
          </p:spPr>
          <p:txBody>
            <a:bodyPr>
              <a:spAutoFit/>
            </a:bodyPr>
            <a:lstStyle/>
            <a:p>
              <a:pPr algn="ctr"/>
              <a:r>
                <a:rPr lang="fr-CA" altLang="fr-FR" sz="2000">
                  <a:solidFill>
                    <a:srgbClr val="003399"/>
                  </a:solidFill>
                  <a:latin typeface="Arial Black" pitchFamily="34" charset="0"/>
                </a:rPr>
                <a:t>Les récifs de coraux</a:t>
              </a:r>
              <a:endParaRPr lang="fr-FR" altLang="fr-FR">
                <a:solidFill>
                  <a:srgbClr val="003399"/>
                </a:solidFill>
                <a:latin typeface="Abadi MT Condensed Extra Bold"/>
              </a:endParaRPr>
            </a:p>
          </p:txBody>
        </p:sp>
      </p:grpSp>
      <p:sp>
        <p:nvSpPr>
          <p:cNvPr id="222214" name="Text Box 27"/>
          <p:cNvSpPr txBox="1">
            <a:spLocks noChangeArrowheads="1"/>
          </p:cNvSpPr>
          <p:nvPr/>
        </p:nvSpPr>
        <p:spPr bwMode="auto">
          <a:xfrm>
            <a:off x="6886575" y="6583363"/>
            <a:ext cx="2193925" cy="274637"/>
          </a:xfrm>
          <a:prstGeom prst="rect">
            <a:avLst/>
          </a:prstGeom>
          <a:noFill/>
          <a:ln w="9525">
            <a:noFill/>
            <a:miter lim="800000"/>
            <a:headEnd/>
            <a:tailEnd/>
          </a:ln>
        </p:spPr>
        <p:txBody>
          <a:bodyPr wrap="none">
            <a:spAutoFit/>
          </a:bodyPr>
          <a:lstStyle/>
          <a:p>
            <a:r>
              <a:rPr lang="fr-CA" altLang="fr-FR" sz="1200">
                <a:solidFill>
                  <a:srgbClr val="003399"/>
                </a:solidFill>
              </a:rPr>
              <a:t>Julie Fontaine, EDU7492, aut.02</a:t>
            </a:r>
            <a:endParaRPr lang="fr-FR" altLang="fr-FR" sz="1200">
              <a:solidFill>
                <a:srgbClr val="003399"/>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81000" y="457200"/>
            <a:ext cx="7824788" cy="3444875"/>
            <a:chOff x="240" y="288"/>
            <a:chExt cx="4929" cy="2170"/>
          </a:xfrm>
        </p:grpSpPr>
        <p:pic>
          <p:nvPicPr>
            <p:cNvPr id="223239" name="Picture 2" descr="Ocean"/>
            <p:cNvPicPr>
              <a:picLocks noChangeAspect="1" noChangeArrowheads="1"/>
            </p:cNvPicPr>
            <p:nvPr/>
          </p:nvPicPr>
          <p:blipFill>
            <a:blip r:embed="rId2"/>
            <a:srcRect/>
            <a:stretch>
              <a:fillRect/>
            </a:stretch>
          </p:blipFill>
          <p:spPr bwMode="auto">
            <a:xfrm>
              <a:off x="240" y="288"/>
              <a:ext cx="3216" cy="2170"/>
            </a:xfrm>
            <a:prstGeom prst="rect">
              <a:avLst/>
            </a:prstGeom>
            <a:noFill/>
            <a:ln w="19050">
              <a:solidFill>
                <a:srgbClr val="003399"/>
              </a:solidFill>
              <a:miter lim="800000"/>
              <a:headEnd/>
              <a:tailEnd/>
            </a:ln>
          </p:spPr>
        </p:pic>
        <p:sp>
          <p:nvSpPr>
            <p:cNvPr id="223240" name="Rectangle 4"/>
            <p:cNvSpPr>
              <a:spLocks noChangeArrowheads="1"/>
            </p:cNvSpPr>
            <p:nvPr/>
          </p:nvSpPr>
          <p:spPr bwMode="auto">
            <a:xfrm>
              <a:off x="3456" y="288"/>
              <a:ext cx="1713" cy="296"/>
            </a:xfrm>
            <a:prstGeom prst="rect">
              <a:avLst/>
            </a:prstGeom>
            <a:solidFill>
              <a:srgbClr val="CCECFF"/>
            </a:solidFill>
            <a:ln w="19050">
              <a:solidFill>
                <a:srgbClr val="003399"/>
              </a:solidFill>
              <a:miter lim="800000"/>
              <a:headEnd/>
              <a:tailEnd/>
            </a:ln>
          </p:spPr>
          <p:txBody>
            <a:bodyPr wrap="none">
              <a:spAutoFit/>
            </a:bodyPr>
            <a:lstStyle/>
            <a:p>
              <a:r>
                <a:rPr lang="fr-CA" altLang="fr-FR" sz="2000">
                  <a:solidFill>
                    <a:srgbClr val="003399"/>
                  </a:solidFill>
                  <a:latin typeface="Arial Black" pitchFamily="34" charset="0"/>
                </a:rPr>
                <a:t>La zone pélagique</a:t>
              </a:r>
              <a:endParaRPr lang="fr-FR" altLang="fr-FR" sz="2800">
                <a:solidFill>
                  <a:srgbClr val="003399"/>
                </a:solidFill>
                <a:latin typeface="Abadi MT Condensed Extra Bold"/>
              </a:endParaRPr>
            </a:p>
          </p:txBody>
        </p:sp>
      </p:grpSp>
      <p:grpSp>
        <p:nvGrpSpPr>
          <p:cNvPr id="3" name="Group 11"/>
          <p:cNvGrpSpPr>
            <a:grpSpLocks/>
          </p:cNvGrpSpPr>
          <p:nvPr/>
        </p:nvGrpSpPr>
        <p:grpSpPr bwMode="auto">
          <a:xfrm>
            <a:off x="3055938" y="4038600"/>
            <a:ext cx="5554662" cy="2527300"/>
            <a:chOff x="1925" y="2544"/>
            <a:chExt cx="3499" cy="1592"/>
          </a:xfrm>
        </p:grpSpPr>
        <p:pic>
          <p:nvPicPr>
            <p:cNvPr id="223237" name="Picture 3" descr="benthos"/>
            <p:cNvPicPr>
              <a:picLocks noChangeAspect="1" noChangeArrowheads="1"/>
            </p:cNvPicPr>
            <p:nvPr/>
          </p:nvPicPr>
          <p:blipFill>
            <a:blip r:embed="rId3"/>
            <a:srcRect/>
            <a:stretch>
              <a:fillRect/>
            </a:stretch>
          </p:blipFill>
          <p:spPr bwMode="auto">
            <a:xfrm>
              <a:off x="3024" y="2544"/>
              <a:ext cx="2400" cy="1592"/>
            </a:xfrm>
            <a:prstGeom prst="rect">
              <a:avLst/>
            </a:prstGeom>
            <a:noFill/>
            <a:ln w="19050">
              <a:solidFill>
                <a:srgbClr val="003399"/>
              </a:solidFill>
              <a:miter lim="800000"/>
              <a:headEnd/>
              <a:tailEnd/>
            </a:ln>
          </p:spPr>
        </p:pic>
        <p:sp>
          <p:nvSpPr>
            <p:cNvPr id="223238" name="Rectangle 5"/>
            <p:cNvSpPr>
              <a:spLocks noChangeArrowheads="1"/>
            </p:cNvSpPr>
            <p:nvPr/>
          </p:nvSpPr>
          <p:spPr bwMode="auto">
            <a:xfrm>
              <a:off x="1925" y="3840"/>
              <a:ext cx="1099" cy="296"/>
            </a:xfrm>
            <a:prstGeom prst="rect">
              <a:avLst/>
            </a:prstGeom>
            <a:solidFill>
              <a:srgbClr val="CCECFF"/>
            </a:solidFill>
            <a:ln w="19050">
              <a:solidFill>
                <a:srgbClr val="003399"/>
              </a:solidFill>
              <a:miter lim="800000"/>
              <a:headEnd/>
              <a:tailEnd/>
            </a:ln>
          </p:spPr>
          <p:txBody>
            <a:bodyPr wrap="none">
              <a:spAutoFit/>
            </a:bodyPr>
            <a:lstStyle/>
            <a:p>
              <a:r>
                <a:rPr lang="fr-CA" altLang="fr-FR" sz="2000">
                  <a:solidFill>
                    <a:srgbClr val="003399"/>
                  </a:solidFill>
                  <a:latin typeface="Arial Black" pitchFamily="34" charset="0"/>
                </a:rPr>
                <a:t>Le benthos</a:t>
              </a:r>
              <a:endParaRPr lang="fr-FR" altLang="fr-FR" sz="2800">
                <a:solidFill>
                  <a:srgbClr val="003399"/>
                </a:solidFill>
                <a:latin typeface="Abadi MT Condensed Extra Bold"/>
              </a:endParaRPr>
            </a:p>
          </p:txBody>
        </p:sp>
      </p:grpSp>
      <p:sp>
        <p:nvSpPr>
          <p:cNvPr id="223236" name="Text Box 9"/>
          <p:cNvSpPr txBox="1">
            <a:spLocks noChangeArrowheads="1"/>
          </p:cNvSpPr>
          <p:nvPr/>
        </p:nvSpPr>
        <p:spPr bwMode="auto">
          <a:xfrm>
            <a:off x="6886575" y="6583363"/>
            <a:ext cx="2193925" cy="274637"/>
          </a:xfrm>
          <a:prstGeom prst="rect">
            <a:avLst/>
          </a:prstGeom>
          <a:noFill/>
          <a:ln w="9525">
            <a:noFill/>
            <a:miter lim="800000"/>
            <a:headEnd/>
            <a:tailEnd/>
          </a:ln>
        </p:spPr>
        <p:txBody>
          <a:bodyPr wrap="none">
            <a:spAutoFit/>
          </a:bodyPr>
          <a:lstStyle/>
          <a:p>
            <a:r>
              <a:rPr lang="fr-CA" altLang="fr-FR" sz="1200">
                <a:solidFill>
                  <a:srgbClr val="003399"/>
                </a:solidFill>
              </a:rPr>
              <a:t>Julie Fontaine, EDU7492, aut.02</a:t>
            </a:r>
            <a:endParaRPr lang="fr-FR" altLang="fr-FR" sz="1200">
              <a:solidFill>
                <a:srgbClr val="003399"/>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1143000"/>
          </a:xfrm>
        </p:spPr>
        <p:txBody>
          <a:bodyPr/>
          <a:lstStyle/>
          <a:p>
            <a:pPr algn="ctr"/>
            <a:r>
              <a:rPr lang="fr-FR" dirty="0" smtClean="0">
                <a:solidFill>
                  <a:schemeClr val="tx1"/>
                </a:solidFill>
              </a:rPr>
              <a:t>évaluation</a:t>
            </a:r>
            <a:endParaRPr lang="fr-FR" dirty="0">
              <a:solidFill>
                <a:schemeClr val="tx1"/>
              </a:solidFill>
            </a:endParaRPr>
          </a:p>
        </p:txBody>
      </p:sp>
      <p:sp>
        <p:nvSpPr>
          <p:cNvPr id="3" name="Espace réservé du contenu 2"/>
          <p:cNvSpPr>
            <a:spLocks noGrp="1"/>
          </p:cNvSpPr>
          <p:nvPr>
            <p:ph idx="1"/>
          </p:nvPr>
        </p:nvSpPr>
        <p:spPr/>
        <p:txBody>
          <a:bodyPr>
            <a:normAutofit/>
          </a:bodyPr>
          <a:lstStyle/>
          <a:p>
            <a:pPr algn="ctr">
              <a:buNone/>
            </a:pPr>
            <a:r>
              <a:rPr lang="fr-FR" sz="3600" dirty="0" smtClean="0"/>
              <a:t>CC:40%</a:t>
            </a:r>
          </a:p>
          <a:p>
            <a:pPr algn="ctr">
              <a:buNone/>
            </a:pPr>
            <a:r>
              <a:rPr lang="fr-FR" sz="3600" dirty="0" smtClean="0"/>
              <a:t>TD: 10%, </a:t>
            </a:r>
            <a:r>
              <a:rPr lang="fr-FR" sz="3600" dirty="0" err="1" smtClean="0"/>
              <a:t>Tpersonnel</a:t>
            </a:r>
            <a:r>
              <a:rPr lang="fr-FR" sz="3600" dirty="0" smtClean="0"/>
              <a:t>:10%, Ecrit: 20%</a:t>
            </a:r>
          </a:p>
          <a:p>
            <a:pPr algn="ctr">
              <a:buNone/>
            </a:pPr>
            <a:r>
              <a:rPr lang="fr-FR" sz="3600" dirty="0" smtClean="0"/>
              <a:t>ES: 60%</a:t>
            </a:r>
          </a:p>
          <a:p>
            <a:pPr algn="ctr">
              <a:buNone/>
            </a:pPr>
            <a:endParaRPr lang="fr-FR"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3108" y="0"/>
            <a:ext cx="5429288" cy="523220"/>
          </a:xfrm>
          <a:prstGeom prst="rect">
            <a:avLst/>
          </a:prstGeom>
          <a:noFill/>
        </p:spPr>
        <p:txBody>
          <a:bodyPr wrap="square" rtlCol="0">
            <a:spAutoFit/>
          </a:bodyPr>
          <a:lstStyle/>
          <a:p>
            <a:pPr algn="ctr"/>
            <a:r>
              <a:rPr lang="fr-FR" sz="2800" dirty="0" smtClean="0"/>
              <a:t>Ecosystème</a:t>
            </a:r>
            <a:endParaRPr lang="fr-FR" sz="2800" dirty="0"/>
          </a:p>
        </p:txBody>
      </p:sp>
      <p:sp>
        <p:nvSpPr>
          <p:cNvPr id="3" name="Rectangle 2"/>
          <p:cNvSpPr/>
          <p:nvPr/>
        </p:nvSpPr>
        <p:spPr>
          <a:xfrm>
            <a:off x="571472" y="642918"/>
            <a:ext cx="8215370" cy="1384995"/>
          </a:xfrm>
          <a:prstGeom prst="rect">
            <a:avLst/>
          </a:prstGeom>
        </p:spPr>
        <p:txBody>
          <a:bodyPr wrap="square">
            <a:spAutoFit/>
          </a:bodyPr>
          <a:lstStyle/>
          <a:p>
            <a:pPr algn="ctr"/>
            <a:r>
              <a:rPr lang="fr-FR" sz="2800" dirty="0" smtClean="0"/>
              <a:t>En écologie, un </a:t>
            </a:r>
            <a:r>
              <a:rPr lang="fr-FR" sz="2800" b="1" dirty="0" smtClean="0"/>
              <a:t>écosystème</a:t>
            </a:r>
            <a:r>
              <a:rPr lang="fr-FR" sz="2800" dirty="0" smtClean="0"/>
              <a:t> est un ensemble formé par une communauté d'êtres vivants en interrelation (biocénose) avec son environnement (biotope).</a:t>
            </a:r>
            <a:endParaRPr lang="fr-FR" sz="2800" dirty="0"/>
          </a:p>
        </p:txBody>
      </p:sp>
      <p:pic>
        <p:nvPicPr>
          <p:cNvPr id="1026" name="Picture 2"/>
          <p:cNvPicPr>
            <a:picLocks noChangeAspect="1" noChangeArrowheads="1"/>
          </p:cNvPicPr>
          <p:nvPr/>
        </p:nvPicPr>
        <p:blipFill>
          <a:blip r:embed="rId2"/>
          <a:srcRect/>
          <a:stretch>
            <a:fillRect/>
          </a:stretch>
        </p:blipFill>
        <p:spPr bwMode="auto">
          <a:xfrm>
            <a:off x="428596" y="2071678"/>
            <a:ext cx="8286808" cy="4214842"/>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Proverbe du Jour: 19/03/2020</a:t>
            </a:r>
            <a:endParaRPr lang="fr-FR" dirty="0"/>
          </a:p>
        </p:txBody>
      </p:sp>
      <p:sp>
        <p:nvSpPr>
          <p:cNvPr id="207875" name="Espace réservé du contenu 2"/>
          <p:cNvSpPr>
            <a:spLocks noGrp="1"/>
          </p:cNvSpPr>
          <p:nvPr>
            <p:ph idx="1"/>
          </p:nvPr>
        </p:nvSpPr>
        <p:spPr/>
        <p:txBody>
          <a:bodyPr/>
          <a:lstStyle/>
          <a:p>
            <a:pPr algn="ctr">
              <a:buFont typeface="Wingdings 2" pitchFamily="18" charset="2"/>
              <a:buNone/>
            </a:pPr>
            <a:r>
              <a:rPr lang="fr-FR" sz="6000" dirty="0" smtClean="0">
                <a:solidFill>
                  <a:schemeClr val="bg1"/>
                </a:solidFill>
              </a:rPr>
              <a:t>"</a:t>
            </a:r>
            <a:r>
              <a:rPr lang="fr-FR" sz="7200" dirty="0" smtClean="0"/>
              <a:t>Un énorme succès est la meilleure des vengeances.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1071538" y="1357298"/>
            <a:ext cx="6735370" cy="3714776"/>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ecosociosystemes.fr/ecosysteme1.jpg"/>
          <p:cNvPicPr>
            <a:picLocks noChangeAspect="1" noChangeArrowheads="1"/>
          </p:cNvPicPr>
          <p:nvPr/>
        </p:nvPicPr>
        <p:blipFill>
          <a:blip r:embed="rId2"/>
          <a:srcRect/>
          <a:stretch>
            <a:fillRect/>
          </a:stretch>
        </p:blipFill>
        <p:spPr bwMode="auto">
          <a:xfrm>
            <a:off x="1214413" y="714356"/>
            <a:ext cx="6858005" cy="5143504"/>
          </a:xfrm>
          <a:prstGeom prst="rect">
            <a:avLst/>
          </a:prstGeom>
          <a:noFill/>
        </p:spPr>
      </p:pic>
      <p:sp>
        <p:nvSpPr>
          <p:cNvPr id="3" name="ZoneTexte 2"/>
          <p:cNvSpPr txBox="1"/>
          <p:nvPr/>
        </p:nvSpPr>
        <p:spPr>
          <a:xfrm>
            <a:off x="1857356" y="0"/>
            <a:ext cx="5643602" cy="461665"/>
          </a:xfrm>
          <a:prstGeom prst="rect">
            <a:avLst/>
          </a:prstGeom>
          <a:noFill/>
        </p:spPr>
        <p:txBody>
          <a:bodyPr wrap="square" rtlCol="0">
            <a:spAutoFit/>
          </a:bodyPr>
          <a:lstStyle/>
          <a:p>
            <a:pPr algn="ctr"/>
            <a:r>
              <a:rPr lang="fr-FR" sz="2400" b="1" dirty="0" smtClean="0"/>
              <a:t>Fonctionnement d’un Ecosystème</a:t>
            </a:r>
            <a:endParaRPr lang="fr-FR" sz="24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571480"/>
            <a:ext cx="8072494" cy="2246769"/>
          </a:xfrm>
          <a:prstGeom prst="rect">
            <a:avLst/>
          </a:prstGeom>
        </p:spPr>
        <p:txBody>
          <a:bodyPr wrap="square">
            <a:spAutoFit/>
          </a:bodyPr>
          <a:lstStyle/>
          <a:p>
            <a:r>
              <a:rPr lang="fr-FR" sz="2800" dirty="0" smtClean="0"/>
              <a:t>Un micro-</a:t>
            </a:r>
            <a:r>
              <a:rPr lang="fr-FR" sz="2800" b="1" dirty="0" smtClean="0"/>
              <a:t>écosystème</a:t>
            </a:r>
            <a:r>
              <a:rPr lang="fr-FR" sz="2800" dirty="0" smtClean="0"/>
              <a:t> : une souche d'arbre par </a:t>
            </a:r>
            <a:r>
              <a:rPr lang="fr-FR" sz="2800" b="1" dirty="0" smtClean="0"/>
              <a:t>exemple</a:t>
            </a:r>
            <a:r>
              <a:rPr lang="fr-FR" sz="2800" dirty="0" smtClean="0"/>
              <a:t> ; </a:t>
            </a:r>
          </a:p>
          <a:p>
            <a:r>
              <a:rPr lang="fr-FR" sz="2800" dirty="0" smtClean="0"/>
              <a:t>Un </a:t>
            </a:r>
            <a:r>
              <a:rPr lang="fr-FR" sz="2800" b="1" dirty="0" smtClean="0"/>
              <a:t>méso</a:t>
            </a:r>
            <a:r>
              <a:rPr lang="fr-FR" sz="2800" dirty="0" smtClean="0"/>
              <a:t>-</a:t>
            </a:r>
            <a:r>
              <a:rPr lang="fr-FR" sz="2800" b="1" dirty="0" smtClean="0"/>
              <a:t>écosystème</a:t>
            </a:r>
            <a:r>
              <a:rPr lang="fr-FR" sz="2800" dirty="0" smtClean="0"/>
              <a:t> : une forêt ou une prairie par </a:t>
            </a:r>
            <a:r>
              <a:rPr lang="fr-FR" sz="2800" b="1" dirty="0" smtClean="0"/>
              <a:t>exemple</a:t>
            </a:r>
            <a:r>
              <a:rPr lang="fr-FR" sz="2800" dirty="0" smtClean="0"/>
              <a:t> ; </a:t>
            </a:r>
          </a:p>
          <a:p>
            <a:r>
              <a:rPr lang="fr-FR" sz="2800" dirty="0" smtClean="0"/>
              <a:t>Un macro-</a:t>
            </a:r>
            <a:r>
              <a:rPr lang="fr-FR" sz="2800" b="1" dirty="0" smtClean="0"/>
              <a:t>écosystème</a:t>
            </a:r>
            <a:r>
              <a:rPr lang="fr-FR" sz="2800" dirty="0" smtClean="0"/>
              <a:t> : océan, savane, désert, etc.</a:t>
            </a:r>
            <a:endParaRPr lang="fr-FR" sz="2800" dirty="0"/>
          </a:p>
        </p:txBody>
      </p:sp>
      <p:sp>
        <p:nvSpPr>
          <p:cNvPr id="4" name="ZoneTexte 3"/>
          <p:cNvSpPr txBox="1"/>
          <p:nvPr/>
        </p:nvSpPr>
        <p:spPr>
          <a:xfrm>
            <a:off x="1714480" y="0"/>
            <a:ext cx="5214974" cy="461665"/>
          </a:xfrm>
          <a:prstGeom prst="rect">
            <a:avLst/>
          </a:prstGeom>
          <a:noFill/>
        </p:spPr>
        <p:txBody>
          <a:bodyPr wrap="square" rtlCol="0">
            <a:spAutoFit/>
          </a:bodyPr>
          <a:lstStyle/>
          <a:p>
            <a:pPr algn="ctr"/>
            <a:r>
              <a:rPr lang="fr-FR" sz="2400" b="1" dirty="0" smtClean="0"/>
              <a:t>Echelle s des écosystèmes </a:t>
            </a:r>
            <a:endParaRPr lang="fr-FR" sz="2400" b="1" dirty="0"/>
          </a:p>
        </p:txBody>
      </p:sp>
      <p:pic>
        <p:nvPicPr>
          <p:cNvPr id="54276" name="Picture 4" descr="http://www.regardfractal.ch/eleves/auto_regulation_fractale/autoregulation_fractale_html_/autoregulation_fractale_1_html/ecosyst_echelle_1_fichiers/image004.jpg"/>
          <p:cNvPicPr>
            <a:picLocks noChangeAspect="1" noChangeArrowheads="1"/>
          </p:cNvPicPr>
          <p:nvPr/>
        </p:nvPicPr>
        <p:blipFill>
          <a:blip r:embed="rId2"/>
          <a:srcRect/>
          <a:stretch>
            <a:fillRect/>
          </a:stretch>
        </p:blipFill>
        <p:spPr bwMode="auto">
          <a:xfrm>
            <a:off x="5429256" y="2857496"/>
            <a:ext cx="3292950" cy="2286015"/>
          </a:xfrm>
          <a:prstGeom prst="rect">
            <a:avLst/>
          </a:prstGeom>
          <a:noFill/>
        </p:spPr>
      </p:pic>
      <p:pic>
        <p:nvPicPr>
          <p:cNvPr id="8" name="Image 7"/>
          <p:cNvPicPr/>
          <p:nvPr/>
        </p:nvPicPr>
        <p:blipFill>
          <a:blip r:embed="rId3" cstate="print"/>
          <a:srcRect/>
          <a:stretch>
            <a:fillRect/>
          </a:stretch>
        </p:blipFill>
        <p:spPr bwMode="auto">
          <a:xfrm>
            <a:off x="571472" y="2857496"/>
            <a:ext cx="3071834" cy="2214578"/>
          </a:xfrm>
          <a:prstGeom prst="rect">
            <a:avLst/>
          </a:prstGeom>
          <a:noFill/>
          <a:ln w="9525">
            <a:noFill/>
            <a:miter lim="800000"/>
            <a:headEnd/>
            <a:tailEnd/>
          </a:ln>
        </p:spPr>
      </p:pic>
      <p:pic>
        <p:nvPicPr>
          <p:cNvPr id="54278" name="Picture 6"/>
          <p:cNvPicPr>
            <a:picLocks noChangeAspect="1" noChangeArrowheads="1"/>
          </p:cNvPicPr>
          <p:nvPr/>
        </p:nvPicPr>
        <p:blipFill>
          <a:blip r:embed="rId4"/>
          <a:srcRect/>
          <a:stretch>
            <a:fillRect/>
          </a:stretch>
        </p:blipFill>
        <p:spPr bwMode="auto">
          <a:xfrm>
            <a:off x="3071434" y="4500569"/>
            <a:ext cx="3000764" cy="2247677"/>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071546"/>
            <a:ext cx="7786742" cy="4031873"/>
          </a:xfrm>
          <a:prstGeom prst="rect">
            <a:avLst/>
          </a:prstGeom>
        </p:spPr>
        <p:txBody>
          <a:bodyPr wrap="square">
            <a:spAutoFit/>
          </a:bodyPr>
          <a:lstStyle/>
          <a:p>
            <a:pPr algn="just"/>
            <a:r>
              <a:rPr lang="fr-FR" sz="3200" dirty="0" smtClean="0"/>
              <a:t>Un </a:t>
            </a:r>
            <a:r>
              <a:rPr lang="fr-FR" sz="3200" b="1" dirty="0" smtClean="0"/>
              <a:t>facteur écologique</a:t>
            </a:r>
            <a:r>
              <a:rPr lang="fr-FR" sz="3200" dirty="0" smtClean="0"/>
              <a:t> est tout élément, biotique ou abiotique, naturel ou anthropique, qui influence les organismes vivants dans un écosystème. Les </a:t>
            </a:r>
            <a:r>
              <a:rPr lang="fr-FR" sz="3200" b="1" dirty="0" smtClean="0"/>
              <a:t>facteurs écologiques sont</a:t>
            </a:r>
            <a:r>
              <a:rPr lang="fr-FR" sz="3200" dirty="0" smtClean="0"/>
              <a:t> une composante de l'environnement, d'un organisme, ou encore d'un ensemble d'espèces, d'une biocénose, sous influence climatique.</a:t>
            </a:r>
            <a:endParaRPr lang="fr-FR" sz="3200" dirty="0"/>
          </a:p>
        </p:txBody>
      </p:sp>
      <p:sp>
        <p:nvSpPr>
          <p:cNvPr id="4" name="Rectangle 3"/>
          <p:cNvSpPr/>
          <p:nvPr/>
        </p:nvSpPr>
        <p:spPr>
          <a:xfrm>
            <a:off x="1142976" y="357166"/>
            <a:ext cx="7506607" cy="523220"/>
          </a:xfrm>
          <a:prstGeom prst="rect">
            <a:avLst/>
          </a:prstGeom>
        </p:spPr>
        <p:txBody>
          <a:bodyPr wrap="none">
            <a:spAutoFit/>
          </a:bodyPr>
          <a:lstStyle/>
          <a:p>
            <a:pPr algn="ctr"/>
            <a:r>
              <a:rPr lang="fr-FR" sz="2800" b="1" dirty="0" smtClean="0"/>
              <a:t>Réponse de la plante aux facteurs du milieu</a:t>
            </a:r>
            <a:endParaRPr lang="fr-FR" sz="28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653342"/>
          </a:xfrm>
        </p:spPr>
        <p:txBody>
          <a:bodyPr>
            <a:normAutofit fontScale="90000"/>
          </a:bodyPr>
          <a:lstStyle/>
          <a:p>
            <a:pPr algn="ctr"/>
            <a:r>
              <a:rPr lang="fr-FR" sz="4400" b="1" dirty="0" smtClean="0">
                <a:solidFill>
                  <a:schemeClr val="tx1"/>
                </a:solidFill>
              </a:rPr>
              <a:t>Les végétaux et la température, un lien vital</a:t>
            </a:r>
            <a:r>
              <a:rPr lang="fr-FR" b="1" dirty="0" smtClean="0"/>
              <a:t/>
            </a:r>
            <a:br>
              <a:rPr lang="fr-FR" b="1" dirty="0" smtClean="0"/>
            </a:br>
            <a:endParaRPr lang="fr-FR" dirty="0"/>
          </a:p>
        </p:txBody>
      </p:sp>
      <p:sp>
        <p:nvSpPr>
          <p:cNvPr id="3" name="Espace réservé du contenu 2"/>
          <p:cNvSpPr>
            <a:spLocks noGrp="1"/>
          </p:cNvSpPr>
          <p:nvPr>
            <p:ph idx="1"/>
          </p:nvPr>
        </p:nvSpPr>
        <p:spPr>
          <a:xfrm>
            <a:off x="500034" y="1142984"/>
            <a:ext cx="8229600" cy="4603434"/>
          </a:xfrm>
        </p:spPr>
        <p:txBody>
          <a:bodyPr>
            <a:normAutofit lnSpcReduction="10000"/>
          </a:bodyPr>
          <a:lstStyle/>
          <a:p>
            <a:pPr algn="just">
              <a:buNone/>
            </a:pPr>
            <a:r>
              <a:rPr lang="fr-FR" sz="3600" dirty="0" smtClean="0"/>
              <a:t>La température et la lumière font partie des facteurs environnementaux dont dépendent toutes les phases du développement des végétaux. Leur influence sur la croissance des plantes a fait l’objet de très nombreuses études. Depuis un siècle, ces deux paramètres sont contrôlés avec aisance en milieu artificiel…</a:t>
            </a:r>
          </a:p>
          <a:p>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a:xfrm>
            <a:off x="214282" y="285728"/>
            <a:ext cx="8229600" cy="1522404"/>
          </a:xfrm>
        </p:spPr>
        <p:txBody>
          <a:bodyPr>
            <a:noAutofit/>
          </a:bodyPr>
          <a:lstStyle/>
          <a:p>
            <a:pPr marL="54864" algn="ctr" eaLnBrk="1" fontAlgn="auto" hangingPunct="1">
              <a:spcAft>
                <a:spcPts val="0"/>
              </a:spcAft>
              <a:defRPr/>
            </a:pPr>
            <a:r>
              <a:rPr lang="fr-FR" altLang="fr-FR" sz="3600" b="1" dirty="0" smtClean="0">
                <a:solidFill>
                  <a:schemeClr val="tx1"/>
                </a:solidFill>
              </a:rPr>
              <a:t>Importance de la température pour le vivant</a:t>
            </a:r>
            <a:r>
              <a:rPr lang="fr-FR" altLang="fr-FR" sz="3600" u="sng" dirty="0" smtClean="0">
                <a:solidFill>
                  <a:schemeClr val="tx1"/>
                </a:solidFill>
              </a:rPr>
              <a:t/>
            </a:r>
            <a:br>
              <a:rPr lang="fr-FR" altLang="fr-FR" sz="3600" u="sng" dirty="0" smtClean="0">
                <a:solidFill>
                  <a:schemeClr val="tx1"/>
                </a:solidFill>
              </a:rPr>
            </a:br>
            <a:endParaRPr lang="fr-FR" altLang="fr-FR" sz="3600" dirty="0" smtClean="0">
              <a:solidFill>
                <a:schemeClr val="tx1"/>
              </a:solidFill>
            </a:endParaRPr>
          </a:p>
        </p:txBody>
      </p:sp>
      <p:sp>
        <p:nvSpPr>
          <p:cNvPr id="3" name="Espace réservé du contenu 2"/>
          <p:cNvSpPr>
            <a:spLocks noGrp="1"/>
          </p:cNvSpPr>
          <p:nvPr>
            <p:ph idx="1"/>
          </p:nvPr>
        </p:nvSpPr>
        <p:spPr>
          <a:xfrm>
            <a:off x="428596" y="1428736"/>
            <a:ext cx="8320117" cy="4525963"/>
          </a:xfrm>
        </p:spPr>
        <p:txBody>
          <a:bodyPr>
            <a:normAutofit/>
          </a:bodyPr>
          <a:lstStyle/>
          <a:p>
            <a:pPr marL="101600" indent="-411480" eaLnBrk="1" fontAlgn="auto" hangingPunct="1">
              <a:spcBef>
                <a:spcPts val="0"/>
              </a:spcBef>
              <a:spcAft>
                <a:spcPts val="0"/>
              </a:spcAft>
              <a:buClr>
                <a:schemeClr val="tx1">
                  <a:shade val="95000"/>
                </a:schemeClr>
              </a:buClr>
              <a:buNone/>
              <a:defRPr/>
            </a:pPr>
            <a:r>
              <a:rPr kumimoji="1" lang="fr-FR" dirty="0" smtClean="0"/>
              <a:t>L'intervalle de température viable pour une cellule se situe entre 0˚C à 45˚C.</a:t>
            </a:r>
          </a:p>
          <a:p>
            <a:pPr marL="101600" indent="-411480" eaLnBrk="1" fontAlgn="auto" hangingPunct="1">
              <a:spcBef>
                <a:spcPts val="0"/>
              </a:spcBef>
              <a:spcAft>
                <a:spcPts val="0"/>
              </a:spcAft>
              <a:buClr>
                <a:schemeClr val="tx1">
                  <a:shade val="95000"/>
                </a:schemeClr>
              </a:buClr>
              <a:buNone/>
              <a:defRPr/>
            </a:pPr>
            <a:r>
              <a:rPr kumimoji="1" lang="fr-FR" dirty="0" smtClean="0"/>
              <a:t>En deçà de 0˚C, les cellules gèlent et se rompent et au-delà de 45˚C, les protéines se dénaturent.</a:t>
            </a:r>
          </a:p>
          <a:p>
            <a:pPr marL="101600">
              <a:buNone/>
            </a:pPr>
            <a:r>
              <a:rPr kumimoji="1" lang="fr-FR" altLang="fr-FR" dirty="0" smtClean="0"/>
              <a:t>À l'intérieur de cet intervalle, les réactions chimiques cellulaires sont possibles ; elles s'accélèrent, cependant, avec l'augmentation de température et elles ralentissent s'il fait plus froid.</a:t>
            </a:r>
          </a:p>
          <a:p>
            <a:pPr marL="101600">
              <a:buNone/>
            </a:pPr>
            <a:r>
              <a:rPr kumimoji="1" lang="fr-FR" altLang="fr-FR" dirty="0" smtClean="0"/>
              <a:t>Il existe un intervalle thermique idéal pour chaque espèce.</a:t>
            </a:r>
            <a:endParaRPr lang="fr-FR" altLang="fr-FR" dirty="0" smtClean="0"/>
          </a:p>
          <a:p>
            <a:pPr marL="101600" indent="-411480" eaLnBrk="1" fontAlgn="auto" hangingPunct="1">
              <a:spcBef>
                <a:spcPts val="0"/>
              </a:spcBef>
              <a:spcAft>
                <a:spcPts val="0"/>
              </a:spcAft>
              <a:buClr>
                <a:schemeClr val="tx1">
                  <a:shade val="95000"/>
                </a:schemeClr>
              </a:buClr>
              <a:buFont typeface="Wingdings 2"/>
              <a:buChar char=""/>
              <a:defRPr/>
            </a:pPr>
            <a:endParaRPr kumimoji="1" lang="fr-FR" dirty="0" smtClean="0"/>
          </a:p>
          <a:p>
            <a:pPr marL="101600" indent="-411480" eaLnBrk="1" fontAlgn="auto" hangingPunct="1">
              <a:spcBef>
                <a:spcPts val="0"/>
              </a:spcBef>
              <a:spcAft>
                <a:spcPts val="0"/>
              </a:spcAft>
              <a:buClr>
                <a:schemeClr val="tx1">
                  <a:shade val="95000"/>
                </a:schemeClr>
              </a:buClr>
              <a:buFont typeface="Wingdings 2"/>
              <a:buChar char=""/>
              <a:defRPr/>
            </a:pPr>
            <a:endParaRPr kumimoji="1" lang="fr-FR" dirty="0" smtClean="0"/>
          </a:p>
          <a:p>
            <a:pPr marL="548640" indent="-411480" eaLnBrk="1" fontAlgn="auto" hangingPunct="1">
              <a:spcBef>
                <a:spcPts val="0"/>
              </a:spcBef>
              <a:spcAft>
                <a:spcPts val="0"/>
              </a:spcAft>
              <a:buClr>
                <a:schemeClr val="tx1">
                  <a:shade val="95000"/>
                </a:schemeClr>
              </a:buClr>
              <a:buFont typeface="Wingdings 2"/>
              <a:buChar char=""/>
              <a:defRPr/>
            </a:pPr>
            <a:endParaRPr lang="fr-FR" dirty="0" smtClean="0"/>
          </a:p>
        </p:txBody>
      </p:sp>
    </p:spTree>
  </p:cSld>
  <p:clrMapOvr>
    <a:masterClrMapping/>
  </p:clrMapOvr>
  <p:transition spd="med">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438896"/>
          </a:xfrm>
        </p:spPr>
        <p:txBody>
          <a:bodyPr>
            <a:normAutofit fontScale="90000"/>
          </a:bodyPr>
          <a:lstStyle/>
          <a:p>
            <a:pPr algn="ctr"/>
            <a:r>
              <a:rPr lang="fr-FR" sz="3200" b="1" dirty="0" smtClean="0">
                <a:solidFill>
                  <a:schemeClr val="tx1"/>
                </a:solidFill>
              </a:rPr>
              <a:t>Les effets de la température de l’air sur les végétaux</a:t>
            </a:r>
            <a:br>
              <a:rPr lang="fr-FR" sz="3200" b="1" dirty="0" smtClean="0">
                <a:solidFill>
                  <a:schemeClr val="tx1"/>
                </a:solidFill>
              </a:rPr>
            </a:br>
            <a:endParaRPr lang="fr-FR" sz="3200" dirty="0">
              <a:solidFill>
                <a:schemeClr val="tx1"/>
              </a:solidFill>
            </a:endParaRPr>
          </a:p>
        </p:txBody>
      </p:sp>
      <p:sp>
        <p:nvSpPr>
          <p:cNvPr id="3" name="Espace réservé du contenu 2"/>
          <p:cNvSpPr>
            <a:spLocks noGrp="1"/>
          </p:cNvSpPr>
          <p:nvPr>
            <p:ph idx="1"/>
          </p:nvPr>
        </p:nvSpPr>
        <p:spPr>
          <a:xfrm>
            <a:off x="457200" y="928670"/>
            <a:ext cx="8229600" cy="3929090"/>
          </a:xfrm>
        </p:spPr>
        <p:txBody>
          <a:bodyPr/>
          <a:lstStyle/>
          <a:p>
            <a:endParaRPr lang="fr-FR" dirty="0"/>
          </a:p>
        </p:txBody>
      </p:sp>
      <p:sp>
        <p:nvSpPr>
          <p:cNvPr id="4" name="Rectangle 3"/>
          <p:cNvSpPr/>
          <p:nvPr/>
        </p:nvSpPr>
        <p:spPr>
          <a:xfrm>
            <a:off x="500034" y="857232"/>
            <a:ext cx="8429684" cy="5016758"/>
          </a:xfrm>
          <a:prstGeom prst="rect">
            <a:avLst/>
          </a:prstGeom>
        </p:spPr>
        <p:txBody>
          <a:bodyPr wrap="square">
            <a:spAutoFit/>
          </a:bodyPr>
          <a:lstStyle/>
          <a:p>
            <a:pPr algn="just"/>
            <a:r>
              <a:rPr lang="fr-FR" sz="4000" dirty="0" smtClean="0">
                <a:latin typeface="Times New Roman" pitchFamily="18" charset="0"/>
                <a:cs typeface="Times New Roman" pitchFamily="18" charset="0"/>
              </a:rPr>
              <a:t>La température est un facteur clé de la croissance et du développement des plantes. Conjuguée avec la luminosité, le dioxyde de carbone, l’humidité dans l’air, l’eau et les nutriments, la température influe sur la croissance des plantes et ultimement le rendement des cultures.</a:t>
            </a:r>
            <a:endParaRPr lang="fr-FR"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357158" y="214290"/>
            <a:ext cx="8215370" cy="6310335"/>
          </a:xfrm>
        </p:spPr>
        <p:txBody>
          <a:bodyPr>
            <a:normAutofit fontScale="92500" lnSpcReduction="10000"/>
          </a:bodyPr>
          <a:lstStyle/>
          <a:p>
            <a:pPr>
              <a:buNone/>
            </a:pPr>
            <a:r>
              <a:rPr lang="fr-FR" altLang="fr-FR" b="1" dirty="0" smtClean="0"/>
              <a:t>		</a:t>
            </a:r>
            <a:endParaRPr lang="fr-FR" altLang="fr-FR" dirty="0" smtClean="0">
              <a:solidFill>
                <a:schemeClr val="bg1"/>
              </a:solidFill>
            </a:endParaRPr>
          </a:p>
          <a:p>
            <a:pPr algn="just">
              <a:buNone/>
            </a:pPr>
            <a:r>
              <a:rPr lang="fr-FR" sz="3000" dirty="0" smtClean="0"/>
              <a:t>La température idéale dépend de l’origine géographiques des plantes :</a:t>
            </a:r>
          </a:p>
          <a:p>
            <a:pPr algn="just">
              <a:buNone/>
            </a:pPr>
            <a:r>
              <a:rPr lang="fr-FR" sz="3000" dirty="0" smtClean="0"/>
              <a:t>Les plantes des régions tempérés, comme la Laitue, ont un optimum de température compris entre 15 et 25°c. Celui des végétaux des régions tropicales, comme le piment est plus élevé, supérieur à 30°C.</a:t>
            </a:r>
          </a:p>
          <a:p>
            <a:pPr algn="just">
              <a:buNone/>
            </a:pPr>
            <a:r>
              <a:rPr lang="fr-FR" sz="3000" dirty="0" smtClean="0"/>
              <a:t>La température, comme la lumière et la teneur en CO2 de l’air, est un facteur extérieur qui agit sur la photosynthèse.</a:t>
            </a:r>
            <a:r>
              <a:rPr kumimoji="1" lang="fr-FR" altLang="fr-FR" sz="3000" dirty="0" smtClean="0"/>
              <a:t> </a:t>
            </a:r>
          </a:p>
          <a:p>
            <a:pPr algn="just">
              <a:buNone/>
            </a:pPr>
            <a:r>
              <a:rPr kumimoji="1" lang="fr-FR" altLang="fr-FR" sz="3000" dirty="0" smtClean="0"/>
              <a:t>La température est un important facteur de distribution des organismes car elle présente de grandes fluctuations sur la planète selon la latitude et la saison.</a:t>
            </a:r>
          </a:p>
          <a:p>
            <a:pPr algn="just">
              <a:buNone/>
            </a:pPr>
            <a:endParaRPr lang="fr-FR" sz="3200" dirty="0"/>
          </a:p>
        </p:txBody>
      </p:sp>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438896"/>
          </a:xfrm>
        </p:spPr>
        <p:txBody>
          <a:bodyPr>
            <a:normAutofit fontScale="90000"/>
          </a:bodyPr>
          <a:lstStyle/>
          <a:p>
            <a:pPr algn="ctr"/>
            <a:r>
              <a:rPr lang="fr-FR" b="1" dirty="0" smtClean="0">
                <a:solidFill>
                  <a:schemeClr val="tx1"/>
                </a:solidFill>
              </a:rPr>
              <a:t>Ressources bibliographiques</a:t>
            </a:r>
            <a:r>
              <a:rPr lang="fr-FR" b="1" dirty="0" smtClean="0"/>
              <a:t> : </a:t>
            </a:r>
            <a:r>
              <a:rPr lang="fr-FR" dirty="0" smtClean="0"/>
              <a:t/>
            </a:r>
            <a:br>
              <a:rPr lang="fr-FR" dirty="0" smtClean="0"/>
            </a:br>
            <a:endParaRPr lang="fr-FR" dirty="0"/>
          </a:p>
        </p:txBody>
      </p:sp>
      <p:sp>
        <p:nvSpPr>
          <p:cNvPr id="3" name="Espace réservé du contenu 2"/>
          <p:cNvSpPr>
            <a:spLocks noGrp="1"/>
          </p:cNvSpPr>
          <p:nvPr>
            <p:ph idx="1"/>
          </p:nvPr>
        </p:nvSpPr>
        <p:spPr>
          <a:xfrm>
            <a:off x="457200" y="500042"/>
            <a:ext cx="8229600" cy="5824558"/>
          </a:xfrm>
        </p:spPr>
        <p:txBody>
          <a:bodyPr>
            <a:normAutofit fontScale="92500" lnSpcReduction="10000"/>
          </a:bodyPr>
          <a:lstStyle/>
          <a:p>
            <a:endParaRPr lang="fr-FR" dirty="0" smtClean="0"/>
          </a:p>
          <a:p>
            <a:pPr>
              <a:buNone/>
            </a:pPr>
            <a:r>
              <a:rPr lang="fr-FR" dirty="0" smtClean="0"/>
              <a:t>1-</a:t>
            </a:r>
            <a:r>
              <a:rPr lang="fr-FR" dirty="0" err="1" smtClean="0"/>
              <a:t>Elements</a:t>
            </a:r>
            <a:r>
              <a:rPr lang="fr-FR" dirty="0" smtClean="0"/>
              <a:t> d’</a:t>
            </a:r>
            <a:r>
              <a:rPr lang="fr-FR" dirty="0" err="1" smtClean="0"/>
              <a:t>ecologie</a:t>
            </a:r>
            <a:r>
              <a:rPr lang="fr-FR" dirty="0" smtClean="0"/>
              <a:t>  </a:t>
            </a:r>
            <a:r>
              <a:rPr lang="fr-FR" dirty="0" err="1" smtClean="0"/>
              <a:t>ecologie</a:t>
            </a:r>
            <a:r>
              <a:rPr lang="fr-FR" dirty="0" smtClean="0"/>
              <a:t> fondamentale,</a:t>
            </a:r>
            <a:r>
              <a:rPr lang="en-US" dirty="0" smtClean="0"/>
              <a:t> Francois </a:t>
            </a:r>
            <a:r>
              <a:rPr lang="en-US" dirty="0" err="1" smtClean="0"/>
              <a:t>ramade</a:t>
            </a:r>
            <a:r>
              <a:rPr lang="en-US" dirty="0" smtClean="0"/>
              <a:t> Edition </a:t>
            </a:r>
            <a:r>
              <a:rPr lang="en-US" dirty="0" err="1" smtClean="0"/>
              <a:t>mcgraw</a:t>
            </a:r>
            <a:r>
              <a:rPr lang="en-US" dirty="0" smtClean="0"/>
              <a:t>-hill 1984</a:t>
            </a:r>
            <a:endParaRPr lang="fr-FR" dirty="0" smtClean="0"/>
          </a:p>
          <a:p>
            <a:pPr>
              <a:buNone/>
            </a:pPr>
            <a:r>
              <a:rPr lang="fr-FR" dirty="0" smtClean="0"/>
              <a:t>2-La </a:t>
            </a:r>
            <a:r>
              <a:rPr lang="fr-FR" dirty="0" err="1" smtClean="0"/>
              <a:t>synthese</a:t>
            </a:r>
            <a:r>
              <a:rPr lang="fr-FR" dirty="0" smtClean="0"/>
              <a:t> </a:t>
            </a:r>
            <a:r>
              <a:rPr lang="fr-FR" dirty="0" err="1" smtClean="0"/>
              <a:t>ecologique</a:t>
            </a:r>
            <a:r>
              <a:rPr lang="fr-FR" dirty="0" smtClean="0"/>
              <a:t>  p-</a:t>
            </a:r>
            <a:r>
              <a:rPr lang="fr-FR" dirty="0" err="1" smtClean="0"/>
              <a:t>duvigneaud</a:t>
            </a:r>
            <a:r>
              <a:rPr lang="fr-FR" dirty="0" smtClean="0"/>
              <a:t> 1980 </a:t>
            </a:r>
            <a:r>
              <a:rPr lang="fr-FR" dirty="0" err="1" smtClean="0"/>
              <a:t>doin</a:t>
            </a:r>
            <a:endParaRPr lang="fr-FR" dirty="0" smtClean="0"/>
          </a:p>
          <a:p>
            <a:pPr>
              <a:buNone/>
            </a:pPr>
            <a:r>
              <a:rPr lang="fr-FR" dirty="0" smtClean="0"/>
              <a:t>3-</a:t>
            </a:r>
            <a:r>
              <a:rPr lang="fr-FR" dirty="0" err="1" smtClean="0"/>
              <a:t>Precis</a:t>
            </a:r>
            <a:r>
              <a:rPr lang="fr-FR" dirty="0" smtClean="0"/>
              <a:t> d’</a:t>
            </a:r>
            <a:r>
              <a:rPr lang="fr-FR" dirty="0" err="1" smtClean="0"/>
              <a:t>ecologie</a:t>
            </a:r>
            <a:r>
              <a:rPr lang="fr-FR" dirty="0" smtClean="0"/>
              <a:t> </a:t>
            </a:r>
            <a:r>
              <a:rPr lang="fr-FR" dirty="0" err="1" smtClean="0"/>
              <a:t>roger</a:t>
            </a:r>
            <a:r>
              <a:rPr lang="fr-FR" dirty="0" smtClean="0"/>
              <a:t> </a:t>
            </a:r>
            <a:r>
              <a:rPr lang="fr-FR" dirty="0" err="1" smtClean="0"/>
              <a:t>dajoz</a:t>
            </a:r>
            <a:r>
              <a:rPr lang="fr-FR" dirty="0" smtClean="0"/>
              <a:t>  1996 </a:t>
            </a:r>
            <a:r>
              <a:rPr lang="fr-FR" dirty="0" err="1" smtClean="0"/>
              <a:t>dunod</a:t>
            </a:r>
            <a:endParaRPr lang="fr-FR" dirty="0" smtClean="0"/>
          </a:p>
          <a:p>
            <a:pPr>
              <a:buNone/>
            </a:pPr>
            <a:r>
              <a:rPr lang="fr-FR" dirty="0" smtClean="0"/>
              <a:t>4- Ecologie  </a:t>
            </a:r>
            <a:r>
              <a:rPr lang="fr-FR" dirty="0" err="1" smtClean="0"/>
              <a:t>aulay</a:t>
            </a:r>
            <a:r>
              <a:rPr lang="fr-FR" dirty="0" smtClean="0"/>
              <a:t> </a:t>
            </a:r>
            <a:r>
              <a:rPr lang="fr-FR" dirty="0" err="1" smtClean="0"/>
              <a:t>mackenzie</a:t>
            </a:r>
            <a:r>
              <a:rPr lang="fr-FR" dirty="0" smtClean="0"/>
              <a:t> et al </a:t>
            </a:r>
            <a:r>
              <a:rPr lang="fr-FR" dirty="0" err="1" smtClean="0"/>
              <a:t>bertie</a:t>
            </a:r>
            <a:r>
              <a:rPr lang="fr-FR" dirty="0" smtClean="0"/>
              <a:t> </a:t>
            </a:r>
            <a:r>
              <a:rPr lang="fr-FR" dirty="0" err="1" smtClean="0"/>
              <a:t>editions</a:t>
            </a:r>
            <a:r>
              <a:rPr lang="fr-FR" dirty="0" smtClean="0"/>
              <a:t> 2000</a:t>
            </a:r>
          </a:p>
          <a:p>
            <a:pPr>
              <a:buNone/>
            </a:pPr>
            <a:r>
              <a:rPr lang="fr-FR" dirty="0" smtClean="0"/>
              <a:t>5- </a:t>
            </a:r>
            <a:r>
              <a:rPr lang="fr-FR" dirty="0" err="1" smtClean="0"/>
              <a:t>Barbault</a:t>
            </a:r>
            <a:r>
              <a:rPr lang="fr-FR" dirty="0" smtClean="0"/>
              <a:t> R Ecologie des peuplements : structure, dynamique et évolution r, Edition Masson 1992.</a:t>
            </a:r>
          </a:p>
          <a:p>
            <a:pPr>
              <a:buNone/>
            </a:pPr>
            <a:r>
              <a:rPr lang="fr-FR" dirty="0" smtClean="0"/>
              <a:t>6- </a:t>
            </a:r>
            <a:r>
              <a:rPr lang="fr-FR" dirty="0" err="1" smtClean="0"/>
              <a:t>Barbault</a:t>
            </a:r>
            <a:r>
              <a:rPr lang="fr-FR" dirty="0" smtClean="0"/>
              <a:t> R Ecologie des populations et des peuplements Edition Masson 1981.</a:t>
            </a:r>
          </a:p>
          <a:p>
            <a:pPr>
              <a:buNone/>
            </a:pPr>
            <a:r>
              <a:rPr lang="fr-FR" dirty="0" smtClean="0"/>
              <a:t>7- </a:t>
            </a:r>
            <a:r>
              <a:rPr lang="fr-FR" dirty="0" err="1" smtClean="0"/>
              <a:t>Ramad</a:t>
            </a:r>
            <a:r>
              <a:rPr lang="fr-FR" dirty="0" smtClean="0"/>
              <a:t> F Eléments d’écologie : Ecologie fondamentale Edition Sciences SUP 2003.</a:t>
            </a:r>
          </a:p>
          <a:p>
            <a:pPr>
              <a:buNone/>
            </a:pPr>
            <a:r>
              <a:rPr lang="fr-FR" dirty="0" smtClean="0"/>
              <a:t>8- </a:t>
            </a:r>
            <a:r>
              <a:rPr lang="fr-FR" dirty="0" err="1" smtClean="0"/>
              <a:t>Frontier</a:t>
            </a:r>
            <a:r>
              <a:rPr lang="fr-FR" dirty="0" smtClean="0"/>
              <a:t> S, </a:t>
            </a:r>
            <a:r>
              <a:rPr lang="fr-FR" dirty="0" err="1" smtClean="0"/>
              <a:t>Pichod</a:t>
            </a:r>
            <a:r>
              <a:rPr lang="fr-FR" dirty="0" smtClean="0"/>
              <a:t>-</a:t>
            </a:r>
            <a:r>
              <a:rPr lang="fr-FR" dirty="0" err="1" smtClean="0"/>
              <a:t>viale</a:t>
            </a:r>
            <a:r>
              <a:rPr lang="fr-FR" dirty="0" smtClean="0"/>
              <a:t> D, Ecosystèmes : structure et fonctionnement et évolution Edition </a:t>
            </a:r>
            <a:r>
              <a:rPr lang="fr-FR" dirty="0" err="1" smtClean="0"/>
              <a:t>Dunod</a:t>
            </a:r>
            <a:r>
              <a:rPr lang="fr-FR" dirty="0" smtClean="0"/>
              <a:t> 2008.</a:t>
            </a:r>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66"/>
            <a:ext cx="8229600" cy="1000132"/>
          </a:xfrm>
        </p:spPr>
        <p:txBody>
          <a:bodyPr>
            <a:normAutofit fontScale="90000"/>
          </a:bodyPr>
          <a:lstStyle/>
          <a:p>
            <a:pPr algn="ctr"/>
            <a:r>
              <a:rPr lang="fr-FR" b="1" dirty="0" smtClean="0">
                <a:solidFill>
                  <a:schemeClr val="tx1"/>
                </a:solidFill>
              </a:rPr>
              <a:t>Photosynthèse et température</a:t>
            </a:r>
            <a:r>
              <a:rPr lang="fr-FR" b="1" dirty="0" smtClean="0"/>
              <a:t/>
            </a:r>
            <a:br>
              <a:rPr lang="fr-FR" b="1" dirty="0" smtClean="0"/>
            </a:br>
            <a:endParaRPr lang="fr-FR" dirty="0"/>
          </a:p>
        </p:txBody>
      </p:sp>
      <p:sp>
        <p:nvSpPr>
          <p:cNvPr id="3" name="Espace réservé du contenu 2"/>
          <p:cNvSpPr>
            <a:spLocks noGrp="1"/>
          </p:cNvSpPr>
          <p:nvPr>
            <p:ph idx="1"/>
          </p:nvPr>
        </p:nvSpPr>
        <p:spPr>
          <a:xfrm>
            <a:off x="457200" y="785794"/>
            <a:ext cx="8229600" cy="5538806"/>
          </a:xfrm>
        </p:spPr>
        <p:txBody>
          <a:bodyPr>
            <a:normAutofit lnSpcReduction="10000"/>
          </a:bodyPr>
          <a:lstStyle/>
          <a:p>
            <a:pPr algn="just">
              <a:buNone/>
            </a:pPr>
            <a:r>
              <a:rPr lang="fr-FR" dirty="0" smtClean="0"/>
              <a:t>L’activité photosynthétique augmente avec la température jusqu’à 35°C pour s’arrêter vers 45°C.</a:t>
            </a:r>
          </a:p>
          <a:p>
            <a:pPr algn="just">
              <a:buNone/>
            </a:pPr>
            <a:r>
              <a:rPr lang="fr-FR" dirty="0" smtClean="0"/>
              <a:t>La température influence surtout le niveaux de compensation et saturation de la photosynthèse : lorsqu’une plante est cultivée dans des conditions de températures élevées, elle demande un éclairement supérieur ainsi qu’une augmentation de la teneur en CO2 ; par rapport à cette même plante cultivée à une température plus fraîche.</a:t>
            </a:r>
          </a:p>
          <a:p>
            <a:pPr algn="just">
              <a:buNone/>
            </a:pPr>
            <a:r>
              <a:rPr lang="fr-FR" dirty="0" smtClean="0"/>
              <a:t>La production de chlorophylle a et b est également influencé par la chaleur : celle-ci tend à s’arrêter vers 45°C. Ces pigments interviennent au début de la photosynthèse et sont chargés de capter l’énergie solaire.</a:t>
            </a:r>
          </a:p>
          <a:p>
            <a:endParaRPr lang="fr-F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Proverbe du Jour: 09/04/2020</a:t>
            </a:r>
            <a:endParaRPr lang="fr-FR" dirty="0"/>
          </a:p>
        </p:txBody>
      </p:sp>
      <p:sp>
        <p:nvSpPr>
          <p:cNvPr id="207875" name="Espace réservé du contenu 2"/>
          <p:cNvSpPr>
            <a:spLocks noGrp="1"/>
          </p:cNvSpPr>
          <p:nvPr>
            <p:ph idx="1"/>
          </p:nvPr>
        </p:nvSpPr>
        <p:spPr/>
        <p:txBody>
          <a:bodyPr>
            <a:normAutofit lnSpcReduction="10000"/>
          </a:bodyPr>
          <a:lstStyle/>
          <a:p>
            <a:pPr algn="ctr">
              <a:buNone/>
            </a:pPr>
            <a:r>
              <a:rPr lang="fr-FR" sz="6000" dirty="0" smtClean="0">
                <a:solidFill>
                  <a:schemeClr val="bg1"/>
                </a:solidFill>
              </a:rPr>
              <a:t>"</a:t>
            </a:r>
            <a:r>
              <a:rPr lang="fr-FR" sz="6000" dirty="0" smtClean="0"/>
              <a:t>L’échec n’est qu’une opportunité pour recommencer la même chose plus intelligemment</a:t>
            </a:r>
            <a:endParaRPr lang="fr-FR" sz="6000"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724648"/>
          </a:xfrm>
        </p:spPr>
        <p:txBody>
          <a:bodyPr>
            <a:normAutofit fontScale="90000"/>
          </a:bodyPr>
          <a:lstStyle/>
          <a:p>
            <a:pPr algn="ctr"/>
            <a:r>
              <a:rPr lang="fr-FR" b="1" dirty="0" smtClean="0">
                <a:solidFill>
                  <a:schemeClr val="tx1"/>
                </a:solidFill>
              </a:rPr>
              <a:t>Respiration et température</a:t>
            </a:r>
            <a:r>
              <a:rPr lang="fr-FR" b="1" dirty="0" smtClean="0"/>
              <a:t/>
            </a:r>
            <a:br>
              <a:rPr lang="fr-FR" b="1" dirty="0" smtClean="0"/>
            </a:br>
            <a:endParaRPr lang="fr-FR" dirty="0"/>
          </a:p>
        </p:txBody>
      </p:sp>
      <p:sp>
        <p:nvSpPr>
          <p:cNvPr id="3" name="Espace réservé du contenu 2"/>
          <p:cNvSpPr>
            <a:spLocks noGrp="1"/>
          </p:cNvSpPr>
          <p:nvPr>
            <p:ph idx="1"/>
          </p:nvPr>
        </p:nvSpPr>
        <p:spPr>
          <a:xfrm>
            <a:off x="457200" y="857232"/>
            <a:ext cx="8229600" cy="5467368"/>
          </a:xfrm>
        </p:spPr>
        <p:txBody>
          <a:bodyPr>
            <a:normAutofit lnSpcReduction="10000"/>
          </a:bodyPr>
          <a:lstStyle/>
          <a:p>
            <a:pPr algn="just">
              <a:buNone/>
            </a:pPr>
            <a:r>
              <a:rPr lang="fr-FR" sz="3200" dirty="0" smtClean="0"/>
              <a:t>L’intensité de la respiration, phase durant laquelle les plantes dégradent les sucres créés pendant la photosynthèse pour en consommer l’énergie croit avec la température jusqu’à 45°C et s’arrête à 60°C</a:t>
            </a:r>
          </a:p>
          <a:p>
            <a:pPr algn="just">
              <a:buNone/>
            </a:pPr>
            <a:r>
              <a:rPr lang="fr-FR" sz="3200" dirty="0" smtClean="0"/>
              <a:t>A partir de ces constats, on peut donc affirmer qu’une température de l’air de 22°C/ 25°C permettra aux plantes cultivées en </a:t>
            </a:r>
            <a:r>
              <a:rPr lang="fr-FR" sz="3200" dirty="0" err="1" smtClean="0"/>
              <a:t>hydroponie</a:t>
            </a:r>
            <a:r>
              <a:rPr lang="fr-FR" sz="3200" dirty="0" smtClean="0"/>
              <a:t> de favoriser la production de substances énergétiques (sucres) et leurs consommation par les plantes pour la création de matière végétale.</a:t>
            </a:r>
          </a:p>
          <a:p>
            <a:endParaRPr lang="fr-F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653210"/>
          </a:xfrm>
        </p:spPr>
        <p:txBody>
          <a:bodyPr>
            <a:normAutofit fontScale="90000"/>
          </a:bodyPr>
          <a:lstStyle/>
          <a:p>
            <a:pPr algn="ctr"/>
            <a:r>
              <a:rPr lang="fr-FR" sz="4400" b="1" dirty="0" smtClean="0">
                <a:solidFill>
                  <a:schemeClr val="tx1"/>
                </a:solidFill>
              </a:rPr>
              <a:t>Précisions utiles sur la température</a:t>
            </a:r>
            <a:r>
              <a:rPr lang="fr-FR" b="1" dirty="0" smtClean="0">
                <a:solidFill>
                  <a:schemeClr val="tx1"/>
                </a:solidFill>
              </a:rPr>
              <a:t/>
            </a:r>
            <a:br>
              <a:rPr lang="fr-FR" b="1" dirty="0" smtClean="0">
                <a:solidFill>
                  <a:schemeClr val="tx1"/>
                </a:solidFill>
              </a:rPr>
            </a:br>
            <a:endParaRPr lang="fr-FR" dirty="0">
              <a:solidFill>
                <a:schemeClr val="tx1"/>
              </a:solidFill>
            </a:endParaRPr>
          </a:p>
        </p:txBody>
      </p:sp>
      <p:sp>
        <p:nvSpPr>
          <p:cNvPr id="3" name="Espace réservé du contenu 2"/>
          <p:cNvSpPr>
            <a:spLocks noGrp="1"/>
          </p:cNvSpPr>
          <p:nvPr>
            <p:ph idx="1"/>
          </p:nvPr>
        </p:nvSpPr>
        <p:spPr>
          <a:xfrm>
            <a:off x="457200" y="857232"/>
            <a:ext cx="8229600" cy="5467368"/>
          </a:xfrm>
        </p:spPr>
        <p:txBody>
          <a:bodyPr>
            <a:normAutofit fontScale="85000" lnSpcReduction="10000"/>
          </a:bodyPr>
          <a:lstStyle/>
          <a:p>
            <a:pPr algn="just">
              <a:buNone/>
            </a:pPr>
            <a:r>
              <a:rPr lang="fr-FR" dirty="0" smtClean="0"/>
              <a:t>Mais ne pas oublier d’adapter les températures à l’espèce cultivé, son stade de développement (est-elle sensible au </a:t>
            </a:r>
            <a:r>
              <a:rPr lang="fr-FR" dirty="0" err="1" smtClean="0"/>
              <a:t>thermopériodisme</a:t>
            </a:r>
            <a:r>
              <a:rPr lang="fr-FR" dirty="0" smtClean="0"/>
              <a:t> journalier/saisonnier ?), aux niveaux d’éclairement et à la teneur en CO2. (Loi des facteurs </a:t>
            </a:r>
            <a:r>
              <a:rPr lang="fr-FR" dirty="0" err="1" smtClean="0"/>
              <a:t>limitants</a:t>
            </a:r>
            <a:r>
              <a:rPr lang="fr-FR" dirty="0" smtClean="0"/>
              <a:t> : lorsqu’un processus est contrôlé par plusieurs facteurs agissant indépendamment, son intensité est limité par le facteur qui représente la valeur minimum.</a:t>
            </a:r>
            <a:br>
              <a:rPr lang="fr-FR" dirty="0" smtClean="0"/>
            </a:br>
            <a:r>
              <a:rPr lang="fr-FR" dirty="0" smtClean="0"/>
              <a:t>Le facteur est limitant et la vitesse du processus est proportionnelle à la valeur de ce facteur…)</a:t>
            </a:r>
          </a:p>
          <a:p>
            <a:pPr algn="just">
              <a:buNone/>
            </a:pPr>
            <a:r>
              <a:rPr lang="fr-FR" dirty="0" smtClean="0"/>
              <a:t>La température influence aussi les flux de l’eau dans la plante : la transpiration d’eau par les feuilles et la cuticule ( à hauteur de 10% de la transpiration totale) augmente avec la température.</a:t>
            </a:r>
            <a:br>
              <a:rPr lang="fr-FR" dirty="0" smtClean="0"/>
            </a:br>
            <a:r>
              <a:rPr lang="fr-FR" dirty="0" smtClean="0"/>
              <a:t>Jusqu’à une valeur limite ou les stomates se ferment ou réduire la pertes en eau.</a:t>
            </a:r>
          </a:p>
          <a:p>
            <a:pPr algn="just">
              <a:buNone/>
            </a:pPr>
            <a:r>
              <a:rPr lang="fr-FR" dirty="0" smtClean="0"/>
              <a:t>L’absorption de l’eau et des nutriments , qui dépend en autre de la transpiration, est favorisée lorsque la température de la solution nutritive et du substrat augmente.</a:t>
            </a:r>
          </a:p>
          <a:p>
            <a:endParaRPr lang="fr-F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Grp="1" noChangeAspect="1" noChangeArrowheads="1"/>
          </p:cNvPicPr>
          <p:nvPr>
            <p:ph idx="1"/>
          </p:nvPr>
        </p:nvPicPr>
        <p:blipFill>
          <a:blip r:embed="rId3"/>
          <a:srcRect/>
          <a:stretch>
            <a:fillRect/>
          </a:stretch>
        </p:blipFill>
        <p:spPr>
          <a:xfrm>
            <a:off x="428625" y="571500"/>
            <a:ext cx="8215313" cy="5440363"/>
          </a:xfrm>
          <a:noFill/>
        </p:spPr>
      </p:pic>
      <p:sp>
        <p:nvSpPr>
          <p:cNvPr id="59395" name="Rectangle 4"/>
          <p:cNvSpPr>
            <a:spLocks noChangeArrowheads="1"/>
          </p:cNvSpPr>
          <p:nvPr/>
        </p:nvSpPr>
        <p:spPr bwMode="auto">
          <a:xfrm>
            <a:off x="2916238" y="6237288"/>
            <a:ext cx="5111750" cy="461962"/>
          </a:xfrm>
          <a:prstGeom prst="rect">
            <a:avLst/>
          </a:prstGeom>
          <a:noFill/>
          <a:ln w="9525">
            <a:noFill/>
            <a:miter lim="800000"/>
            <a:headEnd/>
            <a:tailEnd/>
          </a:ln>
        </p:spPr>
        <p:txBody>
          <a:bodyPr>
            <a:spAutoFit/>
          </a:bodyPr>
          <a:lstStyle/>
          <a:p>
            <a:r>
              <a:rPr lang="fr-FR" altLang="fr-FR">
                <a:latin typeface="Arial" pitchFamily="34" charset="0"/>
                <a:cs typeface="Arial" pitchFamily="34" charset="0"/>
              </a:rPr>
              <a:t>Loi de tolérance de Shelford</a:t>
            </a:r>
          </a:p>
        </p:txBody>
      </p:sp>
    </p:spTree>
  </p:cSld>
  <p:clrMapOvr>
    <a:masterClrMapping/>
  </p:clrMapOvr>
  <p:transition spd="med">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contenu 2"/>
          <p:cNvSpPr>
            <a:spLocks noGrp="1"/>
          </p:cNvSpPr>
          <p:nvPr>
            <p:ph idx="1"/>
          </p:nvPr>
        </p:nvSpPr>
        <p:spPr>
          <a:xfrm>
            <a:off x="457200" y="620713"/>
            <a:ext cx="8186738" cy="5505450"/>
          </a:xfrm>
        </p:spPr>
        <p:txBody>
          <a:bodyPr>
            <a:normAutofit fontScale="92500" lnSpcReduction="10000"/>
          </a:bodyPr>
          <a:lstStyle/>
          <a:p>
            <a:pPr marL="548640" indent="-411480" eaLnBrk="1" fontAlgn="auto" hangingPunct="1">
              <a:spcBef>
                <a:spcPts val="0"/>
              </a:spcBef>
              <a:spcAft>
                <a:spcPts val="0"/>
              </a:spcAft>
              <a:buClr>
                <a:schemeClr val="tx1">
                  <a:shade val="95000"/>
                </a:schemeClr>
              </a:buClr>
              <a:buFontTx/>
              <a:buNone/>
              <a:defRPr/>
            </a:pPr>
            <a:r>
              <a:rPr lang="fr-FR" altLang="fr-FR" dirty="0" smtClean="0"/>
              <a:t>		</a:t>
            </a:r>
          </a:p>
          <a:p>
            <a:pPr marL="548640" indent="-411480" eaLnBrk="1" fontAlgn="auto" hangingPunct="1">
              <a:spcBef>
                <a:spcPts val="0"/>
              </a:spcBef>
              <a:spcAft>
                <a:spcPts val="0"/>
              </a:spcAft>
              <a:buClr>
                <a:schemeClr val="tx1">
                  <a:shade val="95000"/>
                </a:schemeClr>
              </a:buClr>
              <a:buFontTx/>
              <a:buNone/>
              <a:defRPr/>
            </a:pPr>
            <a:endParaRPr lang="fr-FR" altLang="fr-FR" dirty="0" smtClean="0"/>
          </a:p>
          <a:p>
            <a:pPr marL="548640" indent="-411480" eaLnBrk="1" fontAlgn="auto" hangingPunct="1">
              <a:spcBef>
                <a:spcPts val="0"/>
              </a:spcBef>
              <a:spcAft>
                <a:spcPts val="0"/>
              </a:spcAft>
              <a:buClr>
                <a:schemeClr val="tx1">
                  <a:shade val="95000"/>
                </a:schemeClr>
              </a:buClr>
              <a:buFontTx/>
              <a:buNone/>
              <a:defRPr/>
            </a:pPr>
            <a:r>
              <a:rPr lang="fr-FR" altLang="fr-FR" sz="3000" dirty="0" smtClean="0"/>
              <a:t>Tous les facteurs écologiques, à un moment ou un autre, sans aucune exception, sont susceptibles, dans certaines conditions, de se comporter comme des facteurs limitant:</a:t>
            </a:r>
          </a:p>
          <a:p>
            <a:pPr marL="548640" indent="-411480" eaLnBrk="1" fontAlgn="auto" hangingPunct="1">
              <a:spcBef>
                <a:spcPts val="0"/>
              </a:spcBef>
              <a:spcAft>
                <a:spcPts val="0"/>
              </a:spcAft>
              <a:buClr>
                <a:schemeClr val="tx1">
                  <a:shade val="95000"/>
                </a:schemeClr>
              </a:buClr>
              <a:buFont typeface="Wingdings" pitchFamily="2" charset="2"/>
              <a:buChar char="ü"/>
              <a:defRPr/>
            </a:pPr>
            <a:r>
              <a:rPr lang="fr-FR" altLang="fr-FR" sz="3000" dirty="0" smtClean="0"/>
              <a:t>soit parce que leur intensité tombe au-dessous d’une valeur minimale incapable de satisfaire aux exigences de l’espèce, </a:t>
            </a:r>
          </a:p>
          <a:p>
            <a:pPr marL="548640" indent="-411480" eaLnBrk="1" fontAlgn="auto" hangingPunct="1">
              <a:spcBef>
                <a:spcPts val="0"/>
              </a:spcBef>
              <a:spcAft>
                <a:spcPts val="0"/>
              </a:spcAft>
              <a:buClr>
                <a:schemeClr val="tx1">
                  <a:shade val="95000"/>
                </a:schemeClr>
              </a:buClr>
              <a:buFont typeface="Wingdings" pitchFamily="2" charset="2"/>
              <a:buChar char="ü"/>
              <a:defRPr/>
            </a:pPr>
            <a:r>
              <a:rPr lang="fr-FR" altLang="fr-FR" sz="3000" dirty="0" smtClean="0"/>
              <a:t>soit parce que leur valeur dépasse celle acceptable pour l’espèce.</a:t>
            </a:r>
            <a:br>
              <a:rPr lang="fr-FR" altLang="fr-FR" sz="3000" dirty="0" smtClean="0"/>
            </a:br>
            <a:r>
              <a:rPr lang="fr-FR" altLang="fr-FR" dirty="0" smtClean="0"/>
              <a:t/>
            </a:r>
            <a:br>
              <a:rPr lang="fr-FR" altLang="fr-FR" dirty="0" smtClean="0"/>
            </a:br>
            <a:r>
              <a:rPr lang="fr-FR" altLang="fr-FR" dirty="0" smtClean="0"/>
              <a:t/>
            </a:r>
            <a:br>
              <a:rPr lang="fr-FR" altLang="fr-FR" dirty="0" smtClean="0"/>
            </a:br>
            <a:endParaRPr lang="fr-FR" altLang="fr-FR" dirty="0" smtClean="0"/>
          </a:p>
        </p:txBody>
      </p:sp>
    </p:spTree>
  </p:cSld>
  <p:clrMapOvr>
    <a:masterClrMapping/>
  </p:clrMapOvr>
  <p:transition spd="med">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04"/>
            <a:ext cx="8229600" cy="1143000"/>
          </a:xfrm>
        </p:spPr>
        <p:txBody>
          <a:bodyPr>
            <a:normAutofit fontScale="90000"/>
          </a:bodyPr>
          <a:lstStyle/>
          <a:p>
            <a:pPr algn="ctr"/>
            <a:r>
              <a:rPr lang="fr-FR" b="1" dirty="0" smtClean="0">
                <a:solidFill>
                  <a:schemeClr val="tx1"/>
                </a:solidFill>
              </a:rPr>
              <a:t>Stress chaud</a:t>
            </a:r>
            <a:br>
              <a:rPr lang="fr-FR" b="1" dirty="0" smtClean="0">
                <a:solidFill>
                  <a:schemeClr val="tx1"/>
                </a:solidFill>
              </a:rPr>
            </a:br>
            <a:endParaRPr lang="fr-FR" dirty="0">
              <a:solidFill>
                <a:schemeClr val="tx1"/>
              </a:solidFill>
            </a:endParaRPr>
          </a:p>
        </p:txBody>
      </p:sp>
      <p:sp>
        <p:nvSpPr>
          <p:cNvPr id="3" name="Espace réservé du contenu 2"/>
          <p:cNvSpPr>
            <a:spLocks noGrp="1"/>
          </p:cNvSpPr>
          <p:nvPr>
            <p:ph idx="1"/>
          </p:nvPr>
        </p:nvSpPr>
        <p:spPr/>
        <p:txBody>
          <a:bodyPr/>
          <a:lstStyle/>
          <a:p>
            <a:pPr>
              <a:buNone/>
            </a:pPr>
            <a:r>
              <a:rPr lang="fr-FR" dirty="0" smtClean="0"/>
              <a:t>chez les Plantes les réponses varient avec le degré de la température, la durée et le type de plante. De plus, une transpiration intensive peut être une réponse adaptative physiologique au stress thermique car la température des feuilles peut diminuer jusqu'à 15 °C par rapport à la température ambiante grâce à cette capacité de réponse</a:t>
            </a:r>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solidFill>
                  <a:schemeClr val="tx1"/>
                </a:solidFill>
              </a:rPr>
              <a:t>Stress froid</a:t>
            </a:r>
            <a:r>
              <a:rPr lang="fr-FR" b="1" dirty="0" smtClean="0"/>
              <a:t/>
            </a:r>
            <a:br>
              <a:rPr lang="fr-FR" b="1" dirty="0" smtClean="0"/>
            </a:br>
            <a:endParaRPr lang="fr-FR" dirty="0"/>
          </a:p>
        </p:txBody>
      </p:sp>
      <p:sp>
        <p:nvSpPr>
          <p:cNvPr id="3" name="Espace réservé du contenu 2"/>
          <p:cNvSpPr>
            <a:spLocks noGrp="1"/>
          </p:cNvSpPr>
          <p:nvPr>
            <p:ph idx="1"/>
          </p:nvPr>
        </p:nvSpPr>
        <p:spPr/>
        <p:txBody>
          <a:bodyPr/>
          <a:lstStyle/>
          <a:p>
            <a:pPr>
              <a:buNone/>
            </a:pPr>
            <a:r>
              <a:rPr lang="fr-FR" dirty="0" smtClean="0"/>
              <a:t> un froid hivernal va provoquer un stress chez les plantes qui vont accumuler des composés durant les périodes plus favorables (Eté principalement) pour maintenir une réserve suffisante. Elle servira à favoriser la reprise de la croissance des plantes au printemps. C'est donc le résultat d'une adaptation des plantes de nos régions qui sont soumises à des variations de températures saisonnières. Cela leur permettra d'optimiser leur fitness suite à un stress au froid</a:t>
            </a:r>
            <a:endParaRPr lang="fr-F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785818"/>
          </a:xfrm>
        </p:spPr>
        <p:txBody>
          <a:bodyPr>
            <a:normAutofit/>
          </a:bodyPr>
          <a:lstStyle/>
          <a:p>
            <a:pPr algn="ctr"/>
            <a:r>
              <a:rPr lang="fr-FR" sz="3200" dirty="0" smtClean="0">
                <a:solidFill>
                  <a:schemeClr val="tx1"/>
                </a:solidFill>
              </a:rPr>
              <a:t>Réponse à la disponibilité des ressources</a:t>
            </a:r>
            <a:endParaRPr lang="fr-FR" sz="3200" dirty="0">
              <a:solidFill>
                <a:schemeClr val="tx1"/>
              </a:solidFill>
            </a:endParaRPr>
          </a:p>
        </p:txBody>
      </p:sp>
      <p:sp>
        <p:nvSpPr>
          <p:cNvPr id="3" name="Espace réservé du contenu 2"/>
          <p:cNvSpPr>
            <a:spLocks noGrp="1"/>
          </p:cNvSpPr>
          <p:nvPr>
            <p:ph idx="1"/>
          </p:nvPr>
        </p:nvSpPr>
        <p:spPr>
          <a:xfrm>
            <a:off x="457200" y="1000108"/>
            <a:ext cx="8229600" cy="5324492"/>
          </a:xfrm>
        </p:spPr>
        <p:txBody>
          <a:bodyPr>
            <a:normAutofit/>
          </a:bodyPr>
          <a:lstStyle/>
          <a:p>
            <a:pPr>
              <a:buNone/>
            </a:pPr>
            <a:r>
              <a:rPr lang="fr-FR" sz="2800" dirty="0" smtClean="0"/>
              <a:t>Les plantes sont fixées au sol par leurs racines qui les approvisionnent en eau et en éléments minéraux, leurs feuilles captant l’énergie solaire pour fixer le carbone du gaz carbonique. Ces processus essentiels de la vie terrestre sont donc réalisés par des organismes immobiles. Les plantes doivent donc pouvoir s’adapter aux conditions contrastées et fluctuantes de leur environnement, sans la possibilité de trouver un habitat plus favorable que leur permettrait le mouvement, comme c’est le cas chez les animaux</a:t>
            </a:r>
            <a:endParaRPr lang="fr-FR"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229600" cy="1214446"/>
          </a:xfrm>
        </p:spPr>
        <p:txBody>
          <a:bodyPr>
            <a:normAutofit fontScale="90000"/>
          </a:bodyPr>
          <a:lstStyle/>
          <a:p>
            <a:pPr algn="ctr"/>
            <a:r>
              <a:rPr lang="fr-FR" b="1" dirty="0" smtClean="0">
                <a:solidFill>
                  <a:schemeClr val="tx1"/>
                </a:solidFill>
              </a:rPr>
              <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
            </a:r>
            <a:br>
              <a:rPr lang="fr-FR" b="1" dirty="0" smtClean="0">
                <a:solidFill>
                  <a:schemeClr val="tx1"/>
                </a:solidFill>
              </a:rPr>
            </a:br>
            <a:r>
              <a:rPr lang="fr-FR" b="1" dirty="0" smtClean="0">
                <a:solidFill>
                  <a:schemeClr val="tx1"/>
                </a:solidFill>
              </a:rPr>
              <a:t>Adaptation des plantes </a:t>
            </a:r>
            <a:r>
              <a:rPr lang="fr-FR" b="1" dirty="0" smtClean="0"/>
              <a:t/>
            </a:r>
            <a:br>
              <a:rPr lang="fr-FR" b="1" dirty="0" smtClean="0"/>
            </a:br>
            <a:endParaRPr lang="fr-FR" dirty="0"/>
          </a:p>
        </p:txBody>
      </p:sp>
      <p:sp>
        <p:nvSpPr>
          <p:cNvPr id="3" name="Espace réservé du contenu 2"/>
          <p:cNvSpPr>
            <a:spLocks noGrp="1"/>
          </p:cNvSpPr>
          <p:nvPr>
            <p:ph idx="1"/>
          </p:nvPr>
        </p:nvSpPr>
        <p:spPr>
          <a:xfrm>
            <a:off x="457200" y="928670"/>
            <a:ext cx="8229600" cy="5395930"/>
          </a:xfrm>
        </p:spPr>
        <p:txBody>
          <a:bodyPr>
            <a:normAutofit lnSpcReduction="10000"/>
          </a:bodyPr>
          <a:lstStyle/>
          <a:p>
            <a:pPr algn="just">
              <a:buNone/>
            </a:pPr>
            <a:r>
              <a:rPr lang="fr-FR" dirty="0" smtClean="0"/>
              <a:t>Le mot adaptation vient du latin </a:t>
            </a:r>
            <a:r>
              <a:rPr lang="fr-FR" i="1" dirty="0" err="1" smtClean="0"/>
              <a:t>adaptare</a:t>
            </a:r>
            <a:r>
              <a:rPr lang="fr-FR" dirty="0" smtClean="0"/>
              <a:t>. Il peut être défini comme un ensemble d’ajustements ou de changements dans le comportement, la physiologie ou la structure d’un organisme lui permettant de devenir plus apte à vivre dans un environnement défini.</a:t>
            </a:r>
          </a:p>
          <a:p>
            <a:pPr algn="just">
              <a:buNone/>
            </a:pPr>
            <a:r>
              <a:rPr lang="fr-FR" dirty="0" smtClean="0"/>
              <a:t>Qu’il vente, qu’il pleuve, qu’il neige, qu’il gèle à pierre fendre ou que la canicule nous accable … les plantes sont là ! C’est en effet une de leurs caractéristiques que de s’adapter à des conditions très fluctuantes de l’environnement.</a:t>
            </a:r>
          </a:p>
          <a:p>
            <a:pPr algn="just">
              <a:buNone/>
            </a:pPr>
            <a:r>
              <a:rPr lang="fr-FR" dirty="0" smtClean="0"/>
              <a:t>Les végétaux ont à faire face à des </a:t>
            </a:r>
            <a:r>
              <a:rPr lang="fr-FR" b="1" dirty="0" smtClean="0"/>
              <a:t>écarts de température</a:t>
            </a:r>
            <a:r>
              <a:rPr lang="fr-FR" dirty="0" smtClean="0"/>
              <a:t>, de</a:t>
            </a:r>
            <a:r>
              <a:rPr lang="fr-FR" b="1" dirty="0" smtClean="0"/>
              <a:t> luminosité </a:t>
            </a:r>
            <a:r>
              <a:rPr lang="fr-FR" dirty="0" smtClean="0"/>
              <a:t>et d’</a:t>
            </a:r>
            <a:r>
              <a:rPr lang="fr-FR" b="1" dirty="0" smtClean="0"/>
              <a:t>humidité</a:t>
            </a:r>
            <a:r>
              <a:rPr lang="fr-FR" dirty="0" smtClean="0"/>
              <a:t> très importants selon le moment de la </a:t>
            </a:r>
            <a:r>
              <a:rPr lang="fr-FR" b="1" dirty="0" smtClean="0"/>
              <a:t>journée, </a:t>
            </a:r>
            <a:r>
              <a:rPr lang="fr-FR" dirty="0" smtClean="0"/>
              <a:t>les</a:t>
            </a:r>
            <a:r>
              <a:rPr lang="fr-FR" b="1" dirty="0" smtClean="0"/>
              <a:t> saisons</a:t>
            </a:r>
            <a:r>
              <a:rPr lang="fr-FR" dirty="0" smtClean="0"/>
              <a:t>, et les</a:t>
            </a:r>
            <a:r>
              <a:rPr lang="fr-FR" b="1" dirty="0" smtClean="0"/>
              <a:t> lieux</a:t>
            </a:r>
            <a:r>
              <a:rPr lang="fr-FR" dirty="0" smtClean="0"/>
              <a:t> où ils poussent</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229600" cy="714380"/>
          </a:xfrm>
        </p:spPr>
        <p:txBody>
          <a:bodyPr>
            <a:normAutofit fontScale="90000"/>
          </a:bodyPr>
          <a:lstStyle/>
          <a:p>
            <a:pPr algn="ctr"/>
            <a:r>
              <a:rPr lang="fr-FR" dirty="0" smtClean="0">
                <a:solidFill>
                  <a:schemeClr val="tx1"/>
                </a:solidFill>
              </a:rPr>
              <a:t>INTRODUCTION</a:t>
            </a:r>
            <a:endParaRPr lang="fr-FR" dirty="0">
              <a:solidFill>
                <a:schemeClr val="tx1"/>
              </a:solidFill>
            </a:endParaRPr>
          </a:p>
        </p:txBody>
      </p:sp>
      <p:sp>
        <p:nvSpPr>
          <p:cNvPr id="3" name="Espace réservé du contenu 2"/>
          <p:cNvSpPr>
            <a:spLocks noGrp="1"/>
          </p:cNvSpPr>
          <p:nvPr>
            <p:ph idx="1"/>
          </p:nvPr>
        </p:nvSpPr>
        <p:spPr>
          <a:xfrm>
            <a:off x="285720" y="928670"/>
            <a:ext cx="8572560" cy="5395930"/>
          </a:xfrm>
        </p:spPr>
        <p:txBody>
          <a:bodyPr>
            <a:normAutofit/>
          </a:bodyPr>
          <a:lstStyle/>
          <a:p>
            <a:pPr algn="ctr">
              <a:buNone/>
            </a:pPr>
            <a:r>
              <a:rPr lang="fr-FR" b="1" dirty="0" smtClean="0"/>
              <a:t>Biosphère : </a:t>
            </a:r>
          </a:p>
          <a:p>
            <a:pPr>
              <a:buNone/>
            </a:pPr>
            <a:r>
              <a:rPr lang="fr-FR" dirty="0" smtClean="0"/>
              <a:t>Ensemble des organismes vivants qui se développent sur la Terre.</a:t>
            </a:r>
          </a:p>
          <a:p>
            <a:pPr>
              <a:buNone/>
            </a:pPr>
            <a:r>
              <a:rPr lang="fr-FR" dirty="0" smtClean="0"/>
              <a:t>La totalité des </a:t>
            </a:r>
            <a:r>
              <a:rPr lang="fr-FR" dirty="0" smtClean="0">
                <a:solidFill>
                  <a:srgbClr val="FF0000"/>
                </a:solidFill>
              </a:rPr>
              <a:t>Ecosystèmes</a:t>
            </a:r>
            <a:r>
              <a:rPr lang="fr-FR" dirty="0" smtClean="0"/>
              <a:t> présents que ce soit dans la Lithosphère, l‘hydrosphère et l’Atmosphère. </a:t>
            </a:r>
          </a:p>
          <a:p>
            <a:pPr algn="ctr">
              <a:buNone/>
            </a:pPr>
            <a:r>
              <a:rPr lang="fr-FR" b="1" dirty="0" smtClean="0"/>
              <a:t>Biocénose:</a:t>
            </a:r>
          </a:p>
          <a:p>
            <a:pPr>
              <a:buNone/>
            </a:pPr>
            <a:r>
              <a:rPr lang="fr-FR" dirty="0" smtClean="0"/>
              <a:t>Ensemble des êtres vivants d'un biotope, d'un milieu donné.</a:t>
            </a:r>
          </a:p>
          <a:p>
            <a:pPr algn="ctr">
              <a:buNone/>
            </a:pPr>
            <a:r>
              <a:rPr lang="fr-FR" b="1" dirty="0" smtClean="0"/>
              <a:t>Biotope:</a:t>
            </a:r>
          </a:p>
          <a:p>
            <a:pPr>
              <a:buNone/>
            </a:pPr>
            <a:r>
              <a:rPr lang="fr-FR" dirty="0" smtClean="0"/>
              <a:t>Milieu biologique présentant des conditions de vie homogènes.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6110310"/>
          </a:xfrm>
        </p:spPr>
        <p:txBody>
          <a:bodyPr>
            <a:normAutofit/>
          </a:bodyPr>
          <a:lstStyle/>
          <a:p>
            <a:pPr algn="just"/>
            <a:r>
              <a:rPr lang="fr-FR" dirty="0" smtClean="0"/>
              <a:t>La </a:t>
            </a:r>
            <a:r>
              <a:rPr lang="fr-FR" b="1" dirty="0" smtClean="0"/>
              <a:t>nature des sols</a:t>
            </a:r>
            <a:r>
              <a:rPr lang="fr-FR" dirty="0" smtClean="0"/>
              <a:t> détermine aussi des conditions particulières pour la croissance et le développement des plantes. Des </a:t>
            </a:r>
            <a:r>
              <a:rPr lang="fr-FR" b="1" dirty="0" smtClean="0"/>
              <a:t>carences</a:t>
            </a:r>
            <a:r>
              <a:rPr lang="fr-FR" dirty="0" smtClean="0"/>
              <a:t> importantes en </a:t>
            </a:r>
            <a:r>
              <a:rPr lang="fr-FR" b="1" dirty="0" smtClean="0"/>
              <a:t>nutriments</a:t>
            </a:r>
            <a:r>
              <a:rPr lang="fr-FR" dirty="0" smtClean="0"/>
              <a:t> minéraux (azote, phosphore …) peuvent exister dans les sols, ou à l’inverse des </a:t>
            </a:r>
            <a:r>
              <a:rPr lang="fr-FR" b="1" dirty="0" smtClean="0"/>
              <a:t>toxicités</a:t>
            </a:r>
            <a:r>
              <a:rPr lang="fr-FR" dirty="0" smtClean="0"/>
              <a:t> délétères dues à l’excès de </a:t>
            </a:r>
            <a:r>
              <a:rPr lang="fr-FR" b="1" dirty="0" smtClean="0"/>
              <a:t>métaux</a:t>
            </a:r>
            <a:r>
              <a:rPr lang="fr-FR" dirty="0" smtClean="0"/>
              <a:t> toxiques (cadmium, plomb, aluminium …) peuvent survenir. Certaines eaux d’irrigation, ou des terrains en bord de mer, sont à l’origine de stress salins perturbant les processus normaux de nutrition des plantes. Ces fluctuations de l’environnement physique favorisent la répartition géographique des plantes selon leur capacité d’adaptation à un </a:t>
            </a:r>
            <a:r>
              <a:rPr lang="fr-FR" b="1" dirty="0" smtClean="0"/>
              <a:t>biotope</a:t>
            </a:r>
            <a:r>
              <a:rPr lang="fr-FR" dirty="0" smtClean="0"/>
              <a:t> donné.</a:t>
            </a:r>
            <a:endParaRPr lang="fr-F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967434"/>
          </a:xfrm>
        </p:spPr>
        <p:txBody>
          <a:bodyPr>
            <a:normAutofit fontScale="85000" lnSpcReduction="20000"/>
          </a:bodyPr>
          <a:lstStyle/>
          <a:p>
            <a:pPr algn="just"/>
            <a:r>
              <a:rPr lang="fr-FR" dirty="0" smtClean="0"/>
              <a:t>Il existe des </a:t>
            </a:r>
            <a:r>
              <a:rPr lang="fr-FR" b="1" dirty="0" smtClean="0"/>
              <a:t>plantes d’ombre </a:t>
            </a:r>
            <a:r>
              <a:rPr lang="fr-FR" dirty="0" smtClean="0"/>
              <a:t>comme les fougères, préférant pousser à l’abri de la lumière, </a:t>
            </a:r>
          </a:p>
          <a:p>
            <a:pPr algn="just"/>
            <a:r>
              <a:rPr lang="fr-FR" dirty="0" smtClean="0"/>
              <a:t>ou des </a:t>
            </a:r>
            <a:r>
              <a:rPr lang="fr-FR" b="1" dirty="0" smtClean="0"/>
              <a:t>plantes aquatiques</a:t>
            </a:r>
            <a:r>
              <a:rPr lang="fr-FR" dirty="0" smtClean="0"/>
              <a:t> comme l’élodée ayant besoin de beaucoup d’eau. </a:t>
            </a:r>
          </a:p>
          <a:p>
            <a:pPr algn="just"/>
            <a:r>
              <a:rPr lang="fr-FR" dirty="0" smtClean="0"/>
              <a:t>De la même façon, un </a:t>
            </a:r>
            <a:r>
              <a:rPr lang="fr-FR" b="1" dirty="0" smtClean="0"/>
              <a:t>sol calcaire </a:t>
            </a:r>
            <a:r>
              <a:rPr lang="fr-FR" dirty="0" smtClean="0"/>
              <a:t>hébergera des </a:t>
            </a:r>
            <a:r>
              <a:rPr lang="fr-FR" b="1" dirty="0" smtClean="0"/>
              <a:t>plantes calcicoles </a:t>
            </a:r>
            <a:r>
              <a:rPr lang="fr-FR" dirty="0" smtClean="0"/>
              <a:t>« qui s’établissent dans le calcaire ». C’est le cas des plantes des garrigues du sud de la France.  Les plantes « qui fuient le calcaire » ou </a:t>
            </a:r>
            <a:r>
              <a:rPr lang="fr-FR" b="1" dirty="0" smtClean="0"/>
              <a:t>plantes calcifuges</a:t>
            </a:r>
            <a:r>
              <a:rPr lang="fr-FR" dirty="0" smtClean="0"/>
              <a:t>, comme les châtaigniers ou les fougères, préfèrent les </a:t>
            </a:r>
            <a:r>
              <a:rPr lang="fr-FR" b="1" dirty="0" smtClean="0"/>
              <a:t>sols acides</a:t>
            </a:r>
            <a:r>
              <a:rPr lang="fr-FR" dirty="0" smtClean="0"/>
              <a:t>.</a:t>
            </a:r>
          </a:p>
          <a:p>
            <a:pPr algn="just"/>
            <a:r>
              <a:rPr lang="fr-FR" dirty="0" smtClean="0"/>
              <a:t> Mais les plantes ne sont pas uniquement en </a:t>
            </a:r>
            <a:r>
              <a:rPr lang="fr-FR" b="1" dirty="0" smtClean="0"/>
              <a:t>interaction</a:t>
            </a:r>
            <a:r>
              <a:rPr lang="fr-FR" dirty="0" smtClean="0"/>
              <a:t> avec leur environnement physique. Elles interagissent également avec d’autres </a:t>
            </a:r>
            <a:r>
              <a:rPr lang="fr-FR" b="1" dirty="0" smtClean="0"/>
              <a:t>organismes vivants. </a:t>
            </a:r>
            <a:r>
              <a:rPr lang="fr-FR" dirty="0" smtClean="0"/>
              <a:t>Certains peuvent leur être </a:t>
            </a:r>
            <a:r>
              <a:rPr lang="fr-FR" b="1" dirty="0" smtClean="0"/>
              <a:t>utiles</a:t>
            </a:r>
            <a:r>
              <a:rPr lang="fr-FR" dirty="0" smtClean="0"/>
              <a:t> en favorisant leur nutrition par exemple, c’est le cas des </a:t>
            </a:r>
            <a:r>
              <a:rPr lang="fr-FR" b="1" dirty="0" smtClean="0"/>
              <a:t>bactéries symbiotiques </a:t>
            </a:r>
            <a:r>
              <a:rPr lang="fr-FR" dirty="0" smtClean="0"/>
              <a:t>et des</a:t>
            </a:r>
            <a:r>
              <a:rPr lang="fr-FR" b="1" dirty="0" smtClean="0"/>
              <a:t> champignons </a:t>
            </a:r>
            <a:r>
              <a:rPr lang="fr-FR" b="1" dirty="0" err="1" smtClean="0"/>
              <a:t>mycorhiziens</a:t>
            </a:r>
            <a:r>
              <a:rPr lang="fr-FR" dirty="0" smtClean="0"/>
              <a:t>. D’autres leur sont </a:t>
            </a:r>
            <a:r>
              <a:rPr lang="fr-FR" b="1" dirty="0" smtClean="0"/>
              <a:t>nuisibles</a:t>
            </a:r>
            <a:r>
              <a:rPr lang="fr-FR" dirty="0" smtClean="0"/>
              <a:t> en les infectant, comme les </a:t>
            </a:r>
            <a:r>
              <a:rPr lang="fr-FR" b="1" dirty="0" smtClean="0"/>
              <a:t>virus, bactéries, champignons </a:t>
            </a:r>
            <a:r>
              <a:rPr lang="fr-FR" b="1" dirty="0" err="1" smtClean="0"/>
              <a:t>phytopathogènes</a:t>
            </a:r>
            <a:r>
              <a:rPr lang="fr-FR" b="1" dirty="0" smtClean="0"/>
              <a:t>,</a:t>
            </a:r>
            <a:r>
              <a:rPr lang="fr-FR" dirty="0" smtClean="0"/>
              <a:t> ou en les mangeant, c’est le cas de nombreux </a:t>
            </a:r>
            <a:r>
              <a:rPr lang="fr-FR" b="1" dirty="0" smtClean="0"/>
              <a:t>insectes </a:t>
            </a:r>
            <a:r>
              <a:rPr lang="fr-FR" dirty="0" smtClean="0"/>
              <a:t>et des</a:t>
            </a:r>
            <a:r>
              <a:rPr lang="fr-FR" b="1" dirty="0" smtClean="0"/>
              <a:t> herbivores </a:t>
            </a:r>
            <a:r>
              <a:rPr lang="fr-FR" dirty="0" smtClean="0"/>
              <a:t>en général. De la même façon que les </a:t>
            </a:r>
            <a:r>
              <a:rPr lang="fr-FR" b="1" dirty="0" smtClean="0"/>
              <a:t>plantes</a:t>
            </a:r>
            <a:r>
              <a:rPr lang="fr-FR" dirty="0" smtClean="0"/>
              <a:t> se sont </a:t>
            </a:r>
            <a:r>
              <a:rPr lang="fr-FR" b="1" dirty="0" smtClean="0"/>
              <a:t>adaptées aux variations physiques</a:t>
            </a:r>
            <a:r>
              <a:rPr lang="fr-FR" dirty="0" smtClean="0"/>
              <a:t> de leur environnement, elles ont, au cours de l’évolution, développé des </a:t>
            </a:r>
            <a:r>
              <a:rPr lang="fr-FR" b="1" dirty="0" smtClean="0"/>
              <a:t>réponses</a:t>
            </a:r>
            <a:r>
              <a:rPr lang="fr-FR" dirty="0" smtClean="0"/>
              <a:t> pour </a:t>
            </a:r>
            <a:r>
              <a:rPr lang="fr-FR" b="1" dirty="0" smtClean="0"/>
              <a:t>se défendre </a:t>
            </a:r>
            <a:r>
              <a:rPr lang="fr-FR" dirty="0" smtClean="0"/>
              <a:t>contre l’agression d’</a:t>
            </a:r>
            <a:r>
              <a:rPr lang="fr-FR" b="1" dirty="0" smtClean="0"/>
              <a:t>agents pathogènes</a:t>
            </a:r>
            <a:r>
              <a:rPr lang="fr-FR" dirty="0" smtClean="0"/>
              <a:t>.</a:t>
            </a:r>
            <a:endParaRPr lang="fr-F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2852"/>
            <a:ext cx="8229600" cy="6181748"/>
          </a:xfrm>
        </p:spPr>
        <p:txBody>
          <a:bodyPr>
            <a:normAutofit/>
          </a:bodyPr>
          <a:lstStyle/>
          <a:p>
            <a:r>
              <a:rPr lang="fr-FR" dirty="0" smtClean="0"/>
              <a:t>Les plantes se caractérisent par différents </a:t>
            </a:r>
            <a:r>
              <a:rPr lang="fr-FR" b="1" dirty="0" smtClean="0"/>
              <a:t>états</a:t>
            </a:r>
            <a:r>
              <a:rPr lang="fr-FR" dirty="0" smtClean="0"/>
              <a:t>, </a:t>
            </a:r>
            <a:r>
              <a:rPr lang="fr-FR" b="1" dirty="0" smtClean="0"/>
              <a:t>végétatifs</a:t>
            </a:r>
            <a:r>
              <a:rPr lang="fr-FR" dirty="0" smtClean="0"/>
              <a:t> (feuilles, racines) ou </a:t>
            </a:r>
            <a:r>
              <a:rPr lang="fr-FR" b="1" dirty="0" smtClean="0"/>
              <a:t>reproducteurs</a:t>
            </a:r>
            <a:r>
              <a:rPr lang="fr-FR" dirty="0" smtClean="0"/>
              <a:t> (graines), et par leur </a:t>
            </a:r>
            <a:r>
              <a:rPr lang="fr-FR" b="1" dirty="0" smtClean="0"/>
              <a:t>cycle de vie</a:t>
            </a:r>
            <a:r>
              <a:rPr lang="fr-FR" dirty="0" smtClean="0"/>
              <a:t>. Il existe des </a:t>
            </a:r>
            <a:r>
              <a:rPr lang="fr-FR" b="1" dirty="0" smtClean="0"/>
              <a:t>plantes annuelles</a:t>
            </a:r>
            <a:r>
              <a:rPr lang="fr-FR" dirty="0" smtClean="0"/>
              <a:t> qui disparaissent l’hiver quand les conditions (lumière, humidité, température) seront défavorables pour réapparaitre au printemps suivant à partir de la </a:t>
            </a:r>
            <a:r>
              <a:rPr lang="fr-FR" b="1" dirty="0" smtClean="0"/>
              <a:t>germination</a:t>
            </a:r>
            <a:r>
              <a:rPr lang="fr-FR" dirty="0" smtClean="0"/>
              <a:t> de leurs </a:t>
            </a:r>
            <a:r>
              <a:rPr lang="fr-FR" b="1" dirty="0" smtClean="0"/>
              <a:t>graines</a:t>
            </a:r>
            <a:r>
              <a:rPr lang="fr-FR" dirty="0" smtClean="0"/>
              <a:t>, ou d’organes de réserve souterrains comme les </a:t>
            </a:r>
            <a:r>
              <a:rPr lang="fr-FR" b="1" dirty="0" smtClean="0"/>
              <a:t>bulbes</a:t>
            </a:r>
            <a:r>
              <a:rPr lang="fr-FR" dirty="0" smtClean="0"/>
              <a:t> et les </a:t>
            </a:r>
            <a:r>
              <a:rPr lang="fr-FR" b="1" dirty="0" smtClean="0"/>
              <a:t>tubercules</a:t>
            </a:r>
            <a:r>
              <a:rPr lang="fr-FR" dirty="0" smtClean="0"/>
              <a:t>. Par contre les </a:t>
            </a:r>
            <a:r>
              <a:rPr lang="fr-FR" b="1" dirty="0" smtClean="0"/>
              <a:t>plantes vivaces </a:t>
            </a:r>
            <a:r>
              <a:rPr lang="fr-FR" dirty="0" smtClean="0"/>
              <a:t>sont encore bien visibles à la mauvaise saison, pendant laquelle elles entrent souvent en </a:t>
            </a:r>
            <a:r>
              <a:rPr lang="fr-FR" b="1" dirty="0" smtClean="0"/>
              <a:t>dormance</a:t>
            </a:r>
            <a:r>
              <a:rPr lang="fr-FR" dirty="0" smtClean="0"/>
              <a:t>, perdant leurs feuilles, comme les </a:t>
            </a:r>
            <a:r>
              <a:rPr lang="fr-FR" b="1" dirty="0" smtClean="0"/>
              <a:t>arbres</a:t>
            </a:r>
            <a:r>
              <a:rPr lang="fr-FR" dirty="0" smtClean="0"/>
              <a:t> à </a:t>
            </a:r>
            <a:r>
              <a:rPr lang="fr-FR" b="1" dirty="0" smtClean="0"/>
              <a:t>feuilles caduques</a:t>
            </a:r>
            <a:r>
              <a:rPr lang="fr-FR" dirty="0" smtClean="0"/>
              <a:t>, pour reprendre leur croissance aux beaux jours, à partir de leurs </a:t>
            </a:r>
            <a:r>
              <a:rPr lang="fr-FR" b="1" dirty="0" smtClean="0"/>
              <a:t>bourgeons </a:t>
            </a:r>
            <a:endParaRPr lang="fr-F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Proverbe du Jour: 16/04/2020</a:t>
            </a:r>
            <a:endParaRPr lang="fr-FR" dirty="0"/>
          </a:p>
        </p:txBody>
      </p:sp>
      <p:sp>
        <p:nvSpPr>
          <p:cNvPr id="207875" name="Espace réservé du contenu 2"/>
          <p:cNvSpPr>
            <a:spLocks noGrp="1"/>
          </p:cNvSpPr>
          <p:nvPr>
            <p:ph idx="1"/>
          </p:nvPr>
        </p:nvSpPr>
        <p:spPr/>
        <p:txBody>
          <a:bodyPr>
            <a:normAutofit/>
          </a:bodyPr>
          <a:lstStyle/>
          <a:p>
            <a:pPr algn="ctr">
              <a:buNone/>
            </a:pPr>
            <a:r>
              <a:rPr lang="fr-FR" sz="6000" dirty="0" smtClean="0">
                <a:solidFill>
                  <a:schemeClr val="bg1"/>
                </a:solidFill>
              </a:rPr>
              <a:t>"</a:t>
            </a:r>
            <a:r>
              <a:rPr lang="fr-FR" sz="6000" dirty="0" smtClean="0"/>
              <a:t>Il est difficile d’échouer. Mais il est encore plus difficile de ne pas avoir essayé de réussir.</a:t>
            </a:r>
            <a:endParaRPr lang="fr-FR" sz="6000"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000132"/>
          </a:xfrm>
        </p:spPr>
        <p:txBody>
          <a:bodyPr>
            <a:normAutofit/>
          </a:bodyPr>
          <a:lstStyle/>
          <a:p>
            <a:pPr algn="ctr"/>
            <a:r>
              <a:rPr lang="fr-FR" dirty="0" smtClean="0">
                <a:solidFill>
                  <a:schemeClr val="tx1"/>
                </a:solidFill>
              </a:rPr>
              <a:t>Le cycle de vie des plantes</a:t>
            </a:r>
            <a:endParaRPr lang="fr-FR" dirty="0">
              <a:solidFill>
                <a:schemeClr val="tx1"/>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457200" y="1785926"/>
            <a:ext cx="8229600" cy="4465975"/>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857256"/>
          </a:xfrm>
        </p:spPr>
        <p:txBody>
          <a:bodyPr>
            <a:noAutofit/>
          </a:bodyPr>
          <a:lstStyle/>
          <a:p>
            <a:pPr algn="ctr"/>
            <a:r>
              <a:rPr lang="fr-FR" sz="3200" dirty="0" smtClean="0">
                <a:solidFill>
                  <a:schemeClr val="tx1"/>
                </a:solidFill>
                <a:latin typeface="Times New Roman" pitchFamily="18" charset="0"/>
                <a:cs typeface="Times New Roman" pitchFamily="18" charset="0"/>
              </a:rPr>
              <a:t>variation </a:t>
            </a:r>
            <a:r>
              <a:rPr lang="fr-FR" sz="3200" dirty="0" err="1" smtClean="0">
                <a:solidFill>
                  <a:schemeClr val="tx1"/>
                </a:solidFill>
                <a:latin typeface="Times New Roman" pitchFamily="18" charset="0"/>
                <a:cs typeface="Times New Roman" pitchFamily="18" charset="0"/>
              </a:rPr>
              <a:t>spatio</a:t>
            </a:r>
            <a:r>
              <a:rPr lang="fr-FR" sz="3200" dirty="0" smtClean="0">
                <a:solidFill>
                  <a:schemeClr val="tx1"/>
                </a:solidFill>
                <a:latin typeface="Times New Roman" pitchFamily="18" charset="0"/>
                <a:cs typeface="Times New Roman" pitchFamily="18" charset="0"/>
              </a:rPr>
              <a:t> temporelle des communautés végétales</a:t>
            </a:r>
            <a:endParaRPr lang="fr-FR" sz="3200"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357298"/>
            <a:ext cx="8229600" cy="4967302"/>
          </a:xfrm>
        </p:spPr>
        <p:txBody>
          <a:bodyPr>
            <a:normAutofit fontScale="92500"/>
          </a:bodyPr>
          <a:lstStyle/>
          <a:p>
            <a:pPr algn="just">
              <a:buNone/>
            </a:pPr>
            <a:r>
              <a:rPr lang="fr-FR" dirty="0" smtClean="0">
                <a:latin typeface="Times New Roman" pitchFamily="18" charset="0"/>
                <a:cs typeface="Times New Roman" pitchFamily="18" charset="0"/>
              </a:rPr>
              <a:t>La répartitions spatiale actuelle d’une espèce végétale est le résultat de différents facteurs: environnementaux (conditions climatique, édaphique, topographique...), historiques (processus passés qui ont agi sur les populations antérieures) et biotiques (capacité intrinsèque de l’espèce et processus d’interactions interspécifiques). Les espèces végétales qui coexistent forment des assemblages caractéristiques appelés communautés. Celles-ci peuvent être étudiées et caractérisées en relation avec l’environnement sans évaluer l’écologie de chacune des espèces constitutives indépendamment: c’est le champ de l’écologie des communautés. Cependant, les limites spatiales des communautés végétales sont plus ou moins nettes en fonction des caractéristiques du milieu.</a:t>
            </a:r>
            <a:endParaRPr lang="fr-FR"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224582"/>
          </a:xfrm>
        </p:spPr>
        <p:txBody>
          <a:bodyPr>
            <a:normAutofit fontScale="90000"/>
          </a:bodyPr>
          <a:lstStyle/>
          <a:p>
            <a:endParaRPr lang="fr-FR" dirty="0"/>
          </a:p>
        </p:txBody>
      </p:sp>
      <p:sp>
        <p:nvSpPr>
          <p:cNvPr id="3" name="Espace réservé du contenu 2"/>
          <p:cNvSpPr>
            <a:spLocks noGrp="1"/>
          </p:cNvSpPr>
          <p:nvPr>
            <p:ph idx="1"/>
          </p:nvPr>
        </p:nvSpPr>
        <p:spPr>
          <a:xfrm>
            <a:off x="457200" y="928670"/>
            <a:ext cx="8229600" cy="5395930"/>
          </a:xfrm>
        </p:spPr>
        <p:txBody>
          <a:bodyPr>
            <a:normAutofit/>
          </a:bodyPr>
          <a:lstStyle/>
          <a:p>
            <a:r>
              <a:rPr lang="fr-FR" dirty="0" smtClean="0"/>
              <a:t>En </a:t>
            </a:r>
            <a:r>
              <a:rPr lang="fr-FR" dirty="0" smtClean="0">
                <a:hlinkClick r:id="rId2" tooltip="Botanique"/>
              </a:rPr>
              <a:t>botanique</a:t>
            </a:r>
            <a:r>
              <a:rPr lang="fr-FR" dirty="0" smtClean="0"/>
              <a:t> et en </a:t>
            </a:r>
            <a:r>
              <a:rPr lang="fr-FR" dirty="0" smtClean="0">
                <a:hlinkClick r:id="rId3" tooltip="Biogéographie"/>
              </a:rPr>
              <a:t>biogéographie</a:t>
            </a:r>
            <a:r>
              <a:rPr lang="fr-FR" dirty="0" smtClean="0"/>
              <a:t>, une </a:t>
            </a:r>
            <a:r>
              <a:rPr lang="fr-FR" b="1" dirty="0" smtClean="0"/>
              <a:t>formation végétale</a:t>
            </a:r>
            <a:r>
              <a:rPr lang="fr-FR" dirty="0" smtClean="0"/>
              <a:t> désigne une </a:t>
            </a:r>
            <a:r>
              <a:rPr lang="fr-FR" dirty="0" smtClean="0">
                <a:hlinkClick r:id="rId4" tooltip="Association végétale"/>
              </a:rPr>
              <a:t>communauté d'espèces végétales</a:t>
            </a:r>
            <a:r>
              <a:rPr lang="fr-FR" dirty="0" smtClean="0"/>
              <a:t>, caractérisée par une certaine physionomie, et qui détermine un paysage caractéristique. Cette physionomie, on dit aussi, « végétation », qui permet de faire une description générale à une échelle assez étendue, dépend des espèces qui composent la formation végétale et du milieu qui les accueille. </a:t>
            </a:r>
          </a:p>
          <a:p>
            <a:r>
              <a:rPr lang="fr-FR" dirty="0" smtClean="0"/>
              <a:t>On distingue par exemple, la </a:t>
            </a:r>
            <a:r>
              <a:rPr lang="fr-FR" dirty="0" smtClean="0">
                <a:hlinkClick r:id="rId5" tooltip="Forêt"/>
              </a:rPr>
              <a:t>forêt</a:t>
            </a:r>
            <a:r>
              <a:rPr lang="fr-FR" dirty="0" smtClean="0"/>
              <a:t>, la </a:t>
            </a:r>
            <a:r>
              <a:rPr lang="fr-FR" dirty="0" smtClean="0">
                <a:hlinkClick r:id="rId6" tooltip="Mangrove"/>
              </a:rPr>
              <a:t>mangrove</a:t>
            </a:r>
            <a:r>
              <a:rPr lang="fr-FR" dirty="0" smtClean="0"/>
              <a:t>, la </a:t>
            </a:r>
            <a:r>
              <a:rPr lang="fr-FR" dirty="0" smtClean="0">
                <a:hlinkClick r:id="rId7" tooltip="Steppe"/>
              </a:rPr>
              <a:t>steppe</a:t>
            </a:r>
            <a:r>
              <a:rPr lang="fr-FR" dirty="0" smtClean="0"/>
              <a:t>, la </a:t>
            </a:r>
            <a:r>
              <a:rPr lang="fr-FR" dirty="0" smtClean="0">
                <a:hlinkClick r:id="rId8" tooltip="Savane"/>
              </a:rPr>
              <a:t>savane</a:t>
            </a:r>
            <a:r>
              <a:rPr lang="fr-FR" dirty="0" smtClean="0"/>
              <a:t>, la </a:t>
            </a:r>
            <a:r>
              <a:rPr lang="fr-FR" dirty="0" smtClean="0">
                <a:hlinkClick r:id="rId9" tooltip="Lande"/>
              </a:rPr>
              <a:t>lande</a:t>
            </a:r>
            <a:r>
              <a:rPr lang="fr-FR" dirty="0" smtClean="0"/>
              <a:t>, la </a:t>
            </a:r>
            <a:r>
              <a:rPr lang="fr-FR" dirty="0" err="1" smtClean="0">
                <a:hlinkClick r:id="rId10" tooltip="Mégaphorbiaie"/>
              </a:rPr>
              <a:t>mégaphorbiaie</a:t>
            </a:r>
            <a:r>
              <a:rPr lang="fr-FR" dirty="0" smtClean="0"/>
              <a:t>, la </a:t>
            </a:r>
            <a:r>
              <a:rPr lang="fr-FR" dirty="0" err="1" smtClean="0">
                <a:hlinkClick r:id="rId11" tooltip="Cariçaie"/>
              </a:rPr>
              <a:t>cariçaie</a:t>
            </a:r>
            <a:r>
              <a:rPr lang="fr-FR" dirty="0" smtClean="0"/>
              <a:t>, etc. </a:t>
            </a:r>
          </a:p>
          <a:p>
            <a:endParaRPr lang="fr-F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r>
              <a:rPr lang="fr-FR" dirty="0" smtClean="0"/>
              <a:t>Une classification internationale des formations végétales, établie en </a:t>
            </a:r>
            <a:r>
              <a:rPr lang="fr-FR" dirty="0" smtClean="0">
                <a:hlinkClick r:id="rId2" tooltip="1973"/>
              </a:rPr>
              <a:t>1973</a:t>
            </a:r>
            <a:r>
              <a:rPr lang="fr-FR" dirty="0" smtClean="0"/>
              <a:t> par la </a:t>
            </a:r>
            <a:r>
              <a:rPr lang="fr-FR" dirty="0" smtClean="0">
                <a:hlinkClick r:id="rId3" tooltip="Organisation des Nations unies pour l'alimentation et l'agriculture"/>
              </a:rPr>
              <a:t>FAO</a:t>
            </a:r>
            <a:r>
              <a:rPr lang="fr-FR" dirty="0" smtClean="0"/>
              <a:t> en a ainsi distingué 225 types différents dans un classement cohérent. </a:t>
            </a:r>
          </a:p>
          <a:p>
            <a:r>
              <a:rPr lang="fr-FR" dirty="0" smtClean="0"/>
              <a:t>Cette classification retient cinq classes de formations fondamentales</a:t>
            </a:r>
            <a:r>
              <a:rPr lang="fr-FR" baseline="30000" dirty="0" smtClean="0">
                <a:hlinkClick r:id="rId4"/>
              </a:rPr>
              <a:t>1</a:t>
            </a:r>
            <a:r>
              <a:rPr lang="fr-FR" dirty="0" smtClean="0"/>
              <a:t> : </a:t>
            </a:r>
          </a:p>
          <a:p>
            <a:r>
              <a:rPr lang="fr-FR" dirty="0" smtClean="0"/>
              <a:t>forêts fermées ;</a:t>
            </a:r>
          </a:p>
          <a:p>
            <a:r>
              <a:rPr lang="fr-FR" dirty="0" smtClean="0"/>
              <a:t>forêts claires ;</a:t>
            </a:r>
          </a:p>
          <a:p>
            <a:r>
              <a:rPr lang="fr-FR" dirty="0" smtClean="0"/>
              <a:t>buissons et fourrés ;</a:t>
            </a:r>
          </a:p>
          <a:p>
            <a:r>
              <a:rPr lang="fr-FR" dirty="0" smtClean="0"/>
              <a:t>sous-arbrisseaux et </a:t>
            </a:r>
            <a:r>
              <a:rPr lang="fr-FR" dirty="0" smtClean="0">
                <a:hlinkClick r:id="rId5" tooltip="Lande"/>
              </a:rPr>
              <a:t>landes</a:t>
            </a:r>
            <a:r>
              <a:rPr lang="fr-FR" dirty="0" smtClean="0"/>
              <a:t> basses ;</a:t>
            </a:r>
          </a:p>
          <a:p>
            <a:r>
              <a:rPr lang="fr-FR" dirty="0" smtClean="0"/>
              <a:t>végétation herbacée.</a:t>
            </a:r>
          </a:p>
          <a:p>
            <a:r>
              <a:rPr lang="fr-FR" dirty="0" smtClean="0"/>
              <a:t>Ces classes de base sont ensuite divisées chacune en sous-classes : </a:t>
            </a:r>
          </a:p>
          <a:p>
            <a:r>
              <a:rPr lang="fr-FR" dirty="0" smtClean="0"/>
              <a:t>sempervirentes ;</a:t>
            </a:r>
          </a:p>
          <a:p>
            <a:r>
              <a:rPr lang="fr-FR" dirty="0" smtClean="0"/>
              <a:t>décidues ;</a:t>
            </a:r>
          </a:p>
          <a:p>
            <a:r>
              <a:rPr lang="fr-FR" dirty="0" err="1" smtClean="0"/>
              <a:t>xéromorphiques</a:t>
            </a:r>
            <a:r>
              <a:rPr lang="fr-FR" dirty="0" smtClean="0"/>
              <a:t>, etc.</a:t>
            </a:r>
            <a:endParaRPr lang="fr-FR" smtClean="0"/>
          </a:p>
          <a:p>
            <a:endParaRPr lang="fr-F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71550" y="1557338"/>
            <a:ext cx="6408738" cy="366712"/>
          </a:xfrm>
          <a:prstGeom prst="rect">
            <a:avLst/>
          </a:prstGeom>
          <a:noFill/>
          <a:ln w="9525">
            <a:noFill/>
            <a:miter lim="800000"/>
            <a:headEnd/>
            <a:tailEnd/>
          </a:ln>
          <a:effectLst/>
        </p:spPr>
        <p:txBody>
          <a:bodyPr>
            <a:spAutoFit/>
          </a:bodyPr>
          <a:lstStyle/>
          <a:p>
            <a:pPr>
              <a:spcBef>
                <a:spcPct val="50000"/>
              </a:spcBef>
            </a:pPr>
            <a:endParaRPr lang="fr-FR"/>
          </a:p>
        </p:txBody>
      </p:sp>
      <p:sp>
        <p:nvSpPr>
          <p:cNvPr id="2053" name="Text Box 5"/>
          <p:cNvSpPr txBox="1">
            <a:spLocks noChangeArrowheads="1"/>
          </p:cNvSpPr>
          <p:nvPr/>
        </p:nvSpPr>
        <p:spPr bwMode="auto">
          <a:xfrm>
            <a:off x="755650" y="1268413"/>
            <a:ext cx="7848600" cy="2554545"/>
          </a:xfrm>
          <a:prstGeom prst="rect">
            <a:avLst/>
          </a:prstGeom>
          <a:noFill/>
          <a:ln w="9525">
            <a:noFill/>
            <a:miter lim="800000"/>
            <a:headEnd/>
            <a:tailEnd/>
          </a:ln>
          <a:effectLst/>
        </p:spPr>
        <p:txBody>
          <a:bodyPr>
            <a:spAutoFit/>
          </a:bodyPr>
          <a:lstStyle/>
          <a:p>
            <a:pPr algn="ctr">
              <a:spcBef>
                <a:spcPct val="50000"/>
              </a:spcBef>
            </a:pPr>
            <a:r>
              <a:rPr lang="fr-CA" sz="8000" b="1" dirty="0" smtClean="0">
                <a:effectLst>
                  <a:outerShdw blurRad="38100" dist="38100" dir="2700000" algn="tl">
                    <a:srgbClr val="FFFFFF"/>
                  </a:outerShdw>
                </a:effectLst>
                <a:latin typeface="Bradley Hand ITC" pitchFamily="66" charset="0"/>
              </a:rPr>
              <a:t>Les </a:t>
            </a:r>
            <a:r>
              <a:rPr lang="fr-CA" sz="8000" b="1" dirty="0">
                <a:effectLst>
                  <a:outerShdw blurRad="38100" dist="38100" dir="2700000" algn="tl">
                    <a:srgbClr val="FFFFFF"/>
                  </a:outerShdw>
                </a:effectLst>
                <a:latin typeface="Bradley Hand ITC" pitchFamily="66" charset="0"/>
              </a:rPr>
              <a:t>cycles biogéochimiques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questionnaire"/>
          <p:cNvPicPr>
            <a:picLocks noChangeAspect="1" noChangeArrowheads="1"/>
          </p:cNvPicPr>
          <p:nvPr/>
        </p:nvPicPr>
        <p:blipFill>
          <a:blip r:embed="rId2"/>
          <a:srcRect/>
          <a:stretch>
            <a:fillRect/>
          </a:stretch>
        </p:blipFill>
        <p:spPr bwMode="auto">
          <a:xfrm>
            <a:off x="3492500" y="3644900"/>
            <a:ext cx="2619375" cy="2857500"/>
          </a:xfrm>
          <a:prstGeom prst="rect">
            <a:avLst/>
          </a:prstGeom>
          <a:noFill/>
        </p:spPr>
      </p:pic>
      <p:sp>
        <p:nvSpPr>
          <p:cNvPr id="5126" name="Text Box 6"/>
          <p:cNvSpPr txBox="1">
            <a:spLocks noChangeArrowheads="1"/>
          </p:cNvSpPr>
          <p:nvPr/>
        </p:nvSpPr>
        <p:spPr bwMode="auto">
          <a:xfrm>
            <a:off x="468313" y="1341438"/>
            <a:ext cx="4032250" cy="625475"/>
          </a:xfrm>
          <a:prstGeom prst="rect">
            <a:avLst/>
          </a:prstGeom>
          <a:noFill/>
          <a:ln w="9525">
            <a:noFill/>
            <a:miter lim="800000"/>
            <a:headEnd/>
            <a:tailEnd/>
          </a:ln>
          <a:effectLst/>
        </p:spPr>
        <p:txBody>
          <a:bodyPr>
            <a:spAutoFit/>
          </a:bodyPr>
          <a:lstStyle/>
          <a:p>
            <a:pPr>
              <a:spcBef>
                <a:spcPct val="50000"/>
              </a:spcBef>
            </a:pPr>
            <a:endParaRPr lang="fr-FR" sz="3500" b="1">
              <a:latin typeface="Bradley Hand ITC" pitchFamily="66" charset="0"/>
            </a:endParaRPr>
          </a:p>
        </p:txBody>
      </p:sp>
      <p:sp>
        <p:nvSpPr>
          <p:cNvPr id="5127" name="AutoShape 7"/>
          <p:cNvSpPr>
            <a:spLocks noChangeArrowheads="1"/>
          </p:cNvSpPr>
          <p:nvPr/>
        </p:nvSpPr>
        <p:spPr bwMode="auto">
          <a:xfrm>
            <a:off x="250825" y="476250"/>
            <a:ext cx="3455988" cy="2160588"/>
          </a:xfrm>
          <a:prstGeom prst="cloudCallout">
            <a:avLst>
              <a:gd name="adj1" fmla="val 63824"/>
              <a:gd name="adj2" fmla="val 107019"/>
            </a:avLst>
          </a:prstGeom>
          <a:solidFill>
            <a:srgbClr val="0066FF"/>
          </a:solidFill>
          <a:ln w="9525">
            <a:solidFill>
              <a:schemeClr val="tx1"/>
            </a:solidFill>
            <a:round/>
            <a:headEnd/>
            <a:tailEnd/>
          </a:ln>
          <a:effectLst/>
        </p:spPr>
        <p:txBody>
          <a:bodyPr/>
          <a:lstStyle/>
          <a:p>
            <a:pPr algn="ctr"/>
            <a:r>
              <a:rPr lang="fr-CA" sz="3300" b="1">
                <a:solidFill>
                  <a:schemeClr val="bg1"/>
                </a:solidFill>
                <a:latin typeface="Bradley Hand ITC" pitchFamily="66" charset="0"/>
              </a:rPr>
              <a:t>Qu’est ce que la lithosphère?</a:t>
            </a:r>
          </a:p>
        </p:txBody>
      </p:sp>
      <p:sp>
        <p:nvSpPr>
          <p:cNvPr id="5128" name="AutoShape 8"/>
          <p:cNvSpPr>
            <a:spLocks noChangeArrowheads="1"/>
          </p:cNvSpPr>
          <p:nvPr/>
        </p:nvSpPr>
        <p:spPr bwMode="auto">
          <a:xfrm>
            <a:off x="2843213" y="692150"/>
            <a:ext cx="4103687" cy="1655763"/>
          </a:xfrm>
          <a:prstGeom prst="cloudCallout">
            <a:avLst>
              <a:gd name="adj1" fmla="val -17310"/>
              <a:gd name="adj2" fmla="val 159204"/>
            </a:avLst>
          </a:prstGeom>
          <a:solidFill>
            <a:srgbClr val="33CC33"/>
          </a:solidFill>
          <a:ln w="9525">
            <a:solidFill>
              <a:schemeClr val="tx1"/>
            </a:solidFill>
            <a:round/>
            <a:headEnd/>
            <a:tailEnd/>
          </a:ln>
          <a:effectLst/>
        </p:spPr>
        <p:txBody>
          <a:bodyPr/>
          <a:lstStyle/>
          <a:p>
            <a:pPr algn="ctr"/>
            <a:r>
              <a:rPr lang="fr-CA" sz="3300" b="1">
                <a:latin typeface="Bradley Hand ITC" pitchFamily="66" charset="0"/>
              </a:rPr>
              <a:t>Qu’est ce que l’hydrosphère?</a:t>
            </a:r>
          </a:p>
        </p:txBody>
      </p:sp>
      <p:sp>
        <p:nvSpPr>
          <p:cNvPr id="5129" name="AutoShape 9"/>
          <p:cNvSpPr>
            <a:spLocks noChangeArrowheads="1"/>
          </p:cNvSpPr>
          <p:nvPr/>
        </p:nvSpPr>
        <p:spPr bwMode="auto">
          <a:xfrm>
            <a:off x="5076825" y="1628775"/>
            <a:ext cx="3887788" cy="1584325"/>
          </a:xfrm>
          <a:prstGeom prst="cloudCallout">
            <a:avLst>
              <a:gd name="adj1" fmla="val -67394"/>
              <a:gd name="adj2" fmla="val 105009"/>
            </a:avLst>
          </a:prstGeom>
          <a:solidFill>
            <a:srgbClr val="CC3399"/>
          </a:solidFill>
          <a:ln w="9525">
            <a:solidFill>
              <a:schemeClr val="tx1"/>
            </a:solidFill>
            <a:round/>
            <a:headEnd/>
            <a:tailEnd/>
          </a:ln>
          <a:effectLst/>
        </p:spPr>
        <p:txBody>
          <a:bodyPr/>
          <a:lstStyle/>
          <a:p>
            <a:pPr algn="ctr"/>
            <a:r>
              <a:rPr lang="fr-CA" sz="3300" b="1">
                <a:solidFill>
                  <a:schemeClr val="bg1"/>
                </a:solidFill>
                <a:latin typeface="Bradley Hand ITC" pitchFamily="66" charset="0"/>
              </a:rPr>
              <a:t>Qu’est ce que l’atmosphère?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pPr algn="ctr"/>
            <a:r>
              <a:rPr lang="fr-FR" dirty="0" smtClean="0">
                <a:solidFill>
                  <a:schemeClr val="tx1"/>
                </a:solidFill>
              </a:rPr>
              <a:t>Définitions </a:t>
            </a:r>
            <a:endParaRPr lang="fr-FR" dirty="0">
              <a:solidFill>
                <a:schemeClr val="tx1"/>
              </a:solidFill>
            </a:endParaRPr>
          </a:p>
        </p:txBody>
      </p:sp>
      <p:sp>
        <p:nvSpPr>
          <p:cNvPr id="3" name="Espace réservé du contenu 2"/>
          <p:cNvSpPr>
            <a:spLocks noGrp="1"/>
          </p:cNvSpPr>
          <p:nvPr>
            <p:ph idx="1"/>
          </p:nvPr>
        </p:nvSpPr>
        <p:spPr>
          <a:xfrm>
            <a:off x="457200" y="1285860"/>
            <a:ext cx="8229600" cy="5038740"/>
          </a:xfrm>
        </p:spPr>
        <p:txBody>
          <a:bodyPr/>
          <a:lstStyle/>
          <a:p>
            <a:pPr algn="ctr">
              <a:buNone/>
            </a:pPr>
            <a:r>
              <a:rPr lang="fr-FR" sz="3200" b="1" dirty="0" smtClean="0"/>
              <a:t>Ecosystèmes:</a:t>
            </a:r>
          </a:p>
          <a:p>
            <a:pPr>
              <a:buNone/>
            </a:pPr>
            <a:r>
              <a:rPr lang="fr-FR" sz="3200" dirty="0" smtClean="0"/>
              <a:t>Unité écologique de base formée par le milieu (biotope) et les organismes qui y vivent (biocénose)</a:t>
            </a:r>
          </a:p>
          <a:p>
            <a:pPr algn="ctr">
              <a:buNone/>
            </a:pPr>
            <a:r>
              <a:rPr lang="fr-FR" sz="3200" b="1" dirty="0" smtClean="0"/>
              <a:t>Biomes:</a:t>
            </a:r>
          </a:p>
          <a:p>
            <a:pPr algn="ctr">
              <a:buNone/>
            </a:pPr>
            <a:r>
              <a:rPr lang="fr-FR" sz="3200" dirty="0" smtClean="0"/>
              <a:t>Milieu écologique étendu et homogène, à la surface du globe terrestre (forêt tropicale, désert…).</a:t>
            </a:r>
            <a:endParaRPr lang="fr-FR" sz="3200" b="1" dirty="0" smtClean="0"/>
          </a:p>
          <a:p>
            <a:pPr algn="ctr">
              <a:buNone/>
            </a:pPr>
            <a:endParaRPr lang="fr-FR"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555875" y="188913"/>
            <a:ext cx="6337300" cy="3292475"/>
          </a:xfrm>
          <a:prstGeom prst="rect">
            <a:avLst/>
          </a:prstGeom>
          <a:solidFill>
            <a:srgbClr val="FFFF00"/>
          </a:solidFill>
          <a:ln w="9525">
            <a:noFill/>
            <a:miter lim="800000"/>
            <a:headEnd/>
            <a:tailEnd/>
          </a:ln>
          <a:effectLst/>
        </p:spPr>
        <p:txBody>
          <a:bodyPr>
            <a:spAutoFit/>
          </a:bodyPr>
          <a:lstStyle/>
          <a:p>
            <a:pPr algn="ctr">
              <a:spcBef>
                <a:spcPct val="50000"/>
              </a:spcBef>
            </a:pPr>
            <a:r>
              <a:rPr lang="fr-CA" sz="7000" b="1">
                <a:effectLst>
                  <a:outerShdw blurRad="38100" dist="38100" dir="2700000" algn="tl">
                    <a:srgbClr val="FFFFFF"/>
                  </a:outerShdw>
                </a:effectLst>
                <a:latin typeface="Bradley Hand ITC" pitchFamily="66" charset="0"/>
              </a:rPr>
              <a:t>La lithosphère</a:t>
            </a:r>
          </a:p>
          <a:p>
            <a:pPr algn="ctr">
              <a:spcBef>
                <a:spcPct val="50000"/>
              </a:spcBef>
            </a:pPr>
            <a:r>
              <a:rPr lang="fr-CA" sz="4000" b="1">
                <a:latin typeface="Bradley Hand ITC" pitchFamily="66" charset="0"/>
              </a:rPr>
              <a:t>Enveloppe solide de la Terre. Comprend les croutes terrestre et océanique.</a:t>
            </a:r>
          </a:p>
        </p:txBody>
      </p:sp>
      <p:pic>
        <p:nvPicPr>
          <p:cNvPr id="6150" name="Picture 6" descr="katman_geographica2"/>
          <p:cNvPicPr>
            <a:picLocks noChangeAspect="1" noChangeArrowheads="1"/>
          </p:cNvPicPr>
          <p:nvPr/>
        </p:nvPicPr>
        <p:blipFill>
          <a:blip r:embed="rId2"/>
          <a:srcRect/>
          <a:stretch>
            <a:fillRect/>
          </a:stretch>
        </p:blipFill>
        <p:spPr bwMode="auto">
          <a:xfrm>
            <a:off x="395288" y="333375"/>
            <a:ext cx="2238375" cy="6191250"/>
          </a:xfrm>
          <a:prstGeom prst="rect">
            <a:avLst/>
          </a:prstGeom>
          <a:noFill/>
        </p:spPr>
      </p:pic>
      <p:pic>
        <p:nvPicPr>
          <p:cNvPr id="6155" name="Picture 11" descr="Couches%20terrestres(02)"/>
          <p:cNvPicPr>
            <a:picLocks noChangeAspect="1" noChangeArrowheads="1"/>
          </p:cNvPicPr>
          <p:nvPr/>
        </p:nvPicPr>
        <p:blipFill>
          <a:blip r:embed="rId3" cstate="print"/>
          <a:srcRect/>
          <a:stretch>
            <a:fillRect/>
          </a:stretch>
        </p:blipFill>
        <p:spPr bwMode="auto">
          <a:xfrm>
            <a:off x="2627313" y="3606800"/>
            <a:ext cx="6338887" cy="3067050"/>
          </a:xfrm>
          <a:prstGeom prst="rect">
            <a:avLst/>
          </a:prstGeom>
          <a:noFill/>
        </p:spPr>
      </p:pic>
      <p:pic>
        <p:nvPicPr>
          <p:cNvPr id="6156" name="Picture 12" descr="Nuvola_apps_kate"/>
          <p:cNvPicPr>
            <a:picLocks noChangeAspect="1" noChangeArrowheads="1"/>
          </p:cNvPicPr>
          <p:nvPr/>
        </p:nvPicPr>
        <p:blipFill>
          <a:blip r:embed="rId4"/>
          <a:srcRect/>
          <a:stretch>
            <a:fillRect/>
          </a:stretch>
        </p:blipFill>
        <p:spPr bwMode="auto">
          <a:xfrm>
            <a:off x="1908175" y="188913"/>
            <a:ext cx="1295400" cy="1049337"/>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Structure%20interne%20de%20la%20Terre(6)"/>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ChangeArrowheads="1"/>
          </p:cNvSpPr>
          <p:nvPr/>
        </p:nvSpPr>
        <p:spPr bwMode="auto">
          <a:xfrm>
            <a:off x="0" y="2889250"/>
            <a:ext cx="9144000" cy="0"/>
          </a:xfrm>
          <a:prstGeom prst="rect">
            <a:avLst/>
          </a:prstGeom>
          <a:solidFill>
            <a:srgbClr val="F9F9F9"/>
          </a:solidFill>
          <a:ln w="9525">
            <a:noFill/>
            <a:miter lim="800000"/>
            <a:headEnd/>
            <a:tailEnd/>
          </a:ln>
          <a:effectLst/>
        </p:spPr>
        <p:txBody>
          <a:bodyPr wrap="none">
            <a:spAutoFit/>
          </a:bodyPr>
          <a:lstStyle/>
          <a:p>
            <a:endParaRPr lang="fr-FR"/>
          </a:p>
        </p:txBody>
      </p:sp>
      <p:sp>
        <p:nvSpPr>
          <p:cNvPr id="9228" name="Rectangle 12"/>
          <p:cNvSpPr>
            <a:spLocks noChangeArrowheads="1"/>
          </p:cNvSpPr>
          <p:nvPr/>
        </p:nvSpPr>
        <p:spPr bwMode="auto">
          <a:xfrm>
            <a:off x="0" y="2889250"/>
            <a:ext cx="9144000" cy="0"/>
          </a:xfrm>
          <a:prstGeom prst="rect">
            <a:avLst/>
          </a:prstGeom>
          <a:solidFill>
            <a:srgbClr val="F9F9F9"/>
          </a:solidFill>
          <a:ln w="9525">
            <a:noFill/>
            <a:miter lim="800000"/>
            <a:headEnd/>
            <a:tailEnd/>
          </a:ln>
          <a:effectLst/>
        </p:spPr>
        <p:txBody>
          <a:bodyPr wrap="none">
            <a:spAutoFit/>
          </a:bodyPr>
          <a:lstStyle/>
          <a:p>
            <a:endParaRPr lang="fr-FR"/>
          </a:p>
        </p:txBody>
      </p:sp>
      <p:pic>
        <p:nvPicPr>
          <p:cNvPr id="9281" name="Picture 65" descr="23357425robinet-jpg"/>
          <p:cNvPicPr>
            <a:picLocks noChangeAspect="1" noChangeArrowheads="1"/>
          </p:cNvPicPr>
          <p:nvPr/>
        </p:nvPicPr>
        <p:blipFill>
          <a:blip r:embed="rId2"/>
          <a:srcRect/>
          <a:stretch>
            <a:fillRect/>
          </a:stretch>
        </p:blipFill>
        <p:spPr bwMode="auto">
          <a:xfrm>
            <a:off x="250825" y="404813"/>
            <a:ext cx="2520950" cy="2879725"/>
          </a:xfrm>
          <a:prstGeom prst="rect">
            <a:avLst/>
          </a:prstGeom>
          <a:noFill/>
        </p:spPr>
      </p:pic>
      <p:sp>
        <p:nvSpPr>
          <p:cNvPr id="9282" name="Text Box 66"/>
          <p:cNvSpPr txBox="1">
            <a:spLocks noChangeArrowheads="1"/>
          </p:cNvSpPr>
          <p:nvPr/>
        </p:nvSpPr>
        <p:spPr bwMode="auto">
          <a:xfrm>
            <a:off x="3132138" y="404813"/>
            <a:ext cx="4751387" cy="3660775"/>
          </a:xfrm>
          <a:prstGeom prst="rect">
            <a:avLst/>
          </a:prstGeom>
          <a:solidFill>
            <a:schemeClr val="accent1"/>
          </a:solidFill>
          <a:ln w="38100">
            <a:solidFill>
              <a:schemeClr val="tx1"/>
            </a:solidFill>
            <a:miter lim="800000"/>
            <a:headEnd/>
            <a:tailEnd/>
          </a:ln>
          <a:effectLst/>
        </p:spPr>
        <p:txBody>
          <a:bodyPr>
            <a:spAutoFit/>
          </a:bodyPr>
          <a:lstStyle/>
          <a:p>
            <a:pPr algn="ctr">
              <a:spcBef>
                <a:spcPct val="50000"/>
              </a:spcBef>
            </a:pPr>
            <a:r>
              <a:rPr lang="fr-CA" sz="5000" b="1" u="sng">
                <a:effectLst>
                  <a:outerShdw blurRad="38100" dist="38100" dir="2700000" algn="tl">
                    <a:srgbClr val="FFFFFF"/>
                  </a:outerShdw>
                </a:effectLst>
                <a:latin typeface="Comic Sans MS" pitchFamily="66" charset="0"/>
              </a:rPr>
              <a:t>Hydrosphère</a:t>
            </a:r>
          </a:p>
          <a:p>
            <a:pPr algn="ctr">
              <a:spcBef>
                <a:spcPct val="50000"/>
              </a:spcBef>
            </a:pPr>
            <a:r>
              <a:rPr lang="fr-CA" sz="3300">
                <a:latin typeface="Comic Sans MS" pitchFamily="66" charset="0"/>
              </a:rPr>
              <a:t>Enveloppe externe de la Terre qui regroupe l’eau sous tout ses états: solide, liquide gazeux.</a:t>
            </a:r>
          </a:p>
        </p:txBody>
      </p:sp>
      <p:pic>
        <p:nvPicPr>
          <p:cNvPr id="9284" name="Picture 68" descr="eau_ur8"/>
          <p:cNvPicPr>
            <a:picLocks noChangeAspect="1" noChangeArrowheads="1"/>
          </p:cNvPicPr>
          <p:nvPr/>
        </p:nvPicPr>
        <p:blipFill>
          <a:blip r:embed="rId3"/>
          <a:srcRect/>
          <a:stretch>
            <a:fillRect/>
          </a:stretch>
        </p:blipFill>
        <p:spPr bwMode="auto">
          <a:xfrm>
            <a:off x="468313" y="3716338"/>
            <a:ext cx="4175125" cy="2808287"/>
          </a:xfrm>
          <a:prstGeom prst="rect">
            <a:avLst/>
          </a:prstGeom>
          <a:noFill/>
          <a:ln w="28575">
            <a:solidFill>
              <a:srgbClr val="000000"/>
            </a:solidFill>
            <a:miter lim="800000"/>
            <a:headEnd/>
            <a:tailEnd/>
          </a:ln>
        </p:spPr>
      </p:pic>
      <p:pic>
        <p:nvPicPr>
          <p:cNvPr id="9286" name="Picture 70" descr="Nuvola_apps_kate"/>
          <p:cNvPicPr>
            <a:picLocks noChangeAspect="1" noChangeArrowheads="1"/>
          </p:cNvPicPr>
          <p:nvPr/>
        </p:nvPicPr>
        <p:blipFill>
          <a:blip r:embed="rId4"/>
          <a:srcRect/>
          <a:stretch>
            <a:fillRect/>
          </a:stretch>
        </p:blipFill>
        <p:spPr bwMode="auto">
          <a:xfrm>
            <a:off x="6948488" y="3644900"/>
            <a:ext cx="1295400" cy="1049338"/>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p11-160-wallpaper-arcs-en-ciel"/>
          <p:cNvPicPr>
            <a:picLocks noChangeAspect="1" noChangeArrowheads="1"/>
          </p:cNvPicPr>
          <p:nvPr/>
        </p:nvPicPr>
        <p:blipFill>
          <a:blip r:embed="rId2" cstate="print"/>
          <a:srcRect/>
          <a:stretch>
            <a:fillRect/>
          </a:stretch>
        </p:blipFill>
        <p:spPr bwMode="auto">
          <a:xfrm>
            <a:off x="5651500" y="188913"/>
            <a:ext cx="3279775" cy="2460625"/>
          </a:xfrm>
          <a:prstGeom prst="rect">
            <a:avLst/>
          </a:prstGeom>
          <a:noFill/>
          <a:ln w="38100">
            <a:solidFill>
              <a:srgbClr val="000000"/>
            </a:solidFill>
            <a:miter lim="800000"/>
            <a:headEnd/>
            <a:tailEnd/>
          </a:ln>
        </p:spPr>
      </p:pic>
      <p:sp>
        <p:nvSpPr>
          <p:cNvPr id="11269" name="Text Box 5"/>
          <p:cNvSpPr txBox="1">
            <a:spLocks noChangeArrowheads="1"/>
          </p:cNvSpPr>
          <p:nvPr/>
        </p:nvSpPr>
        <p:spPr bwMode="auto">
          <a:xfrm>
            <a:off x="539750" y="404813"/>
            <a:ext cx="4752975" cy="2568575"/>
          </a:xfrm>
          <a:prstGeom prst="rect">
            <a:avLst/>
          </a:prstGeom>
          <a:solidFill>
            <a:srgbClr val="FFFF00"/>
          </a:solidFill>
          <a:ln w="38100">
            <a:solidFill>
              <a:schemeClr val="tx1"/>
            </a:solidFill>
            <a:miter lim="800000"/>
            <a:headEnd/>
            <a:tailEnd/>
          </a:ln>
          <a:effectLst/>
        </p:spPr>
        <p:txBody>
          <a:bodyPr>
            <a:spAutoFit/>
          </a:bodyPr>
          <a:lstStyle/>
          <a:p>
            <a:pPr algn="ctr">
              <a:spcBef>
                <a:spcPct val="50000"/>
              </a:spcBef>
            </a:pPr>
            <a:r>
              <a:rPr lang="fr-CA" sz="6000" b="1" u="sng">
                <a:latin typeface="Comic Sans MS" pitchFamily="66" charset="0"/>
              </a:rPr>
              <a:t>Atmosphère</a:t>
            </a:r>
          </a:p>
          <a:p>
            <a:pPr algn="ctr">
              <a:spcBef>
                <a:spcPct val="50000"/>
              </a:spcBef>
            </a:pPr>
            <a:r>
              <a:rPr lang="fr-CA" sz="4000">
                <a:latin typeface="Comic Sans MS" pitchFamily="66" charset="0"/>
              </a:rPr>
              <a:t>Couche d’air qui enveloppe la Terre.</a:t>
            </a:r>
          </a:p>
        </p:txBody>
      </p:sp>
      <p:pic>
        <p:nvPicPr>
          <p:cNvPr id="11271" name="Picture 7" descr="atmosphere_couche_f"/>
          <p:cNvPicPr>
            <a:picLocks noChangeAspect="1" noChangeArrowheads="1"/>
          </p:cNvPicPr>
          <p:nvPr/>
        </p:nvPicPr>
        <p:blipFill>
          <a:blip r:embed="rId3"/>
          <a:srcRect/>
          <a:stretch>
            <a:fillRect/>
          </a:stretch>
        </p:blipFill>
        <p:spPr bwMode="auto">
          <a:xfrm>
            <a:off x="4932363" y="2852738"/>
            <a:ext cx="3887787" cy="3744912"/>
          </a:xfrm>
          <a:prstGeom prst="rect">
            <a:avLst/>
          </a:prstGeom>
          <a:noFill/>
          <a:ln w="38100">
            <a:solidFill>
              <a:srgbClr val="000000"/>
            </a:solidFill>
            <a:miter lim="800000"/>
            <a:headEnd/>
            <a:tailEnd/>
          </a:ln>
        </p:spPr>
      </p:pic>
      <p:sp>
        <p:nvSpPr>
          <p:cNvPr id="11268" name="Text Box 4"/>
          <p:cNvSpPr txBox="1">
            <a:spLocks noChangeArrowheads="1"/>
          </p:cNvSpPr>
          <p:nvPr/>
        </p:nvSpPr>
        <p:spPr bwMode="auto">
          <a:xfrm>
            <a:off x="684213" y="3357563"/>
            <a:ext cx="4032250" cy="2981325"/>
          </a:xfrm>
          <a:prstGeom prst="rect">
            <a:avLst/>
          </a:prstGeom>
          <a:solidFill>
            <a:srgbClr val="C0C0C0"/>
          </a:solidFill>
          <a:ln w="38100">
            <a:solidFill>
              <a:schemeClr val="tx1"/>
            </a:solidFill>
            <a:prstDash val="sysDot"/>
            <a:miter lim="800000"/>
            <a:headEnd/>
            <a:tailEnd/>
          </a:ln>
          <a:effectLst/>
        </p:spPr>
        <p:txBody>
          <a:bodyPr>
            <a:spAutoFit/>
          </a:bodyPr>
          <a:lstStyle/>
          <a:p>
            <a:pPr>
              <a:spcBef>
                <a:spcPct val="50000"/>
              </a:spcBef>
            </a:pPr>
            <a:r>
              <a:rPr lang="fr-CA" sz="2200">
                <a:latin typeface="Comic Sans MS" pitchFamily="66" charset="0"/>
              </a:rPr>
              <a:t>Comprend 5 couches:</a:t>
            </a:r>
          </a:p>
          <a:p>
            <a:pPr>
              <a:spcBef>
                <a:spcPct val="50000"/>
              </a:spcBef>
            </a:pPr>
            <a:r>
              <a:rPr lang="fr-CA" sz="2200">
                <a:latin typeface="Comic Sans MS" pitchFamily="66" charset="0"/>
              </a:rPr>
              <a:t>-Exosphère</a:t>
            </a:r>
          </a:p>
          <a:p>
            <a:pPr>
              <a:spcBef>
                <a:spcPct val="50000"/>
              </a:spcBef>
            </a:pPr>
            <a:r>
              <a:rPr lang="fr-CA" sz="2200">
                <a:latin typeface="Comic Sans MS" pitchFamily="66" charset="0"/>
              </a:rPr>
              <a:t>-Thermosphère</a:t>
            </a:r>
          </a:p>
          <a:p>
            <a:pPr>
              <a:spcBef>
                <a:spcPct val="50000"/>
              </a:spcBef>
            </a:pPr>
            <a:r>
              <a:rPr lang="fr-CA" sz="2200">
                <a:latin typeface="Comic Sans MS" pitchFamily="66" charset="0"/>
              </a:rPr>
              <a:t>-Mésosphère</a:t>
            </a:r>
          </a:p>
          <a:p>
            <a:pPr>
              <a:spcBef>
                <a:spcPct val="50000"/>
              </a:spcBef>
            </a:pPr>
            <a:r>
              <a:rPr lang="fr-CA" sz="2200">
                <a:latin typeface="Comic Sans MS" pitchFamily="66" charset="0"/>
              </a:rPr>
              <a:t>-Stratosphère</a:t>
            </a:r>
          </a:p>
          <a:p>
            <a:pPr>
              <a:spcBef>
                <a:spcPct val="50000"/>
              </a:spcBef>
            </a:pPr>
            <a:r>
              <a:rPr lang="fr-CA" sz="2200">
                <a:latin typeface="Comic Sans MS" pitchFamily="66" charset="0"/>
              </a:rPr>
              <a:t>-Troposphère</a:t>
            </a:r>
          </a:p>
        </p:txBody>
      </p:sp>
      <p:pic>
        <p:nvPicPr>
          <p:cNvPr id="11272" name="Picture 8" descr="Nuvola_apps_kate"/>
          <p:cNvPicPr>
            <a:picLocks noChangeAspect="1" noChangeArrowheads="1"/>
          </p:cNvPicPr>
          <p:nvPr/>
        </p:nvPicPr>
        <p:blipFill>
          <a:blip r:embed="rId4"/>
          <a:srcRect/>
          <a:stretch>
            <a:fillRect/>
          </a:stretch>
        </p:blipFill>
        <p:spPr bwMode="auto">
          <a:xfrm>
            <a:off x="4932363" y="1484313"/>
            <a:ext cx="1295400" cy="1049337"/>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Proverbe du Jour: 23/04/2020</a:t>
            </a:r>
            <a:endParaRPr lang="fr-FR" dirty="0"/>
          </a:p>
        </p:txBody>
      </p:sp>
      <p:sp>
        <p:nvSpPr>
          <p:cNvPr id="207875" name="Espace réservé du contenu 2"/>
          <p:cNvSpPr>
            <a:spLocks noGrp="1"/>
          </p:cNvSpPr>
          <p:nvPr>
            <p:ph idx="1"/>
          </p:nvPr>
        </p:nvSpPr>
        <p:spPr/>
        <p:txBody>
          <a:bodyPr>
            <a:normAutofit/>
          </a:bodyPr>
          <a:lstStyle/>
          <a:p>
            <a:pPr algn="ctr">
              <a:buNone/>
            </a:pPr>
            <a:r>
              <a:rPr lang="fr-FR" sz="6000" dirty="0" smtClean="0"/>
              <a:t>La folie, c’est de refaire la même chose et d’en attendre un résultat différent.</a:t>
            </a:r>
            <a:endParaRPr lang="fr-FR" sz="6000" dirty="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atmosphere"/>
          <p:cNvPicPr>
            <a:picLocks noChangeAspect="1" noChangeArrowheads="1"/>
          </p:cNvPicPr>
          <p:nvPr/>
        </p:nvPicPr>
        <p:blipFill>
          <a:blip r:embed="rId2"/>
          <a:srcRect/>
          <a:stretch>
            <a:fillRect/>
          </a:stretch>
        </p:blipFill>
        <p:spPr bwMode="auto">
          <a:xfrm>
            <a:off x="776288" y="404813"/>
            <a:ext cx="7972425" cy="6264275"/>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biosphere-illustration"/>
          <p:cNvPicPr>
            <a:picLocks noChangeAspect="1" noChangeArrowheads="1"/>
          </p:cNvPicPr>
          <p:nvPr/>
        </p:nvPicPr>
        <p:blipFill>
          <a:blip r:embed="rId2"/>
          <a:srcRect/>
          <a:stretch>
            <a:fillRect/>
          </a:stretch>
        </p:blipFill>
        <p:spPr bwMode="auto">
          <a:xfrm>
            <a:off x="3995738" y="2133600"/>
            <a:ext cx="4824412" cy="4427538"/>
          </a:xfrm>
          <a:prstGeom prst="rect">
            <a:avLst/>
          </a:prstGeom>
          <a:noFill/>
          <a:ln w="76200">
            <a:solidFill>
              <a:srgbClr val="000000"/>
            </a:solidFill>
            <a:miter lim="800000"/>
            <a:headEnd/>
            <a:tailEnd/>
          </a:ln>
        </p:spPr>
      </p:pic>
      <p:sp>
        <p:nvSpPr>
          <p:cNvPr id="12292" name="Text Box 4"/>
          <p:cNvSpPr txBox="1">
            <a:spLocks noChangeArrowheads="1"/>
          </p:cNvSpPr>
          <p:nvPr/>
        </p:nvSpPr>
        <p:spPr bwMode="auto">
          <a:xfrm>
            <a:off x="250825" y="260350"/>
            <a:ext cx="4394200" cy="4359275"/>
          </a:xfrm>
          <a:prstGeom prst="rect">
            <a:avLst/>
          </a:prstGeom>
          <a:solidFill>
            <a:schemeClr val="bg1"/>
          </a:solidFill>
          <a:ln w="76200">
            <a:solidFill>
              <a:schemeClr val="tx1"/>
            </a:solidFill>
            <a:miter lim="800000"/>
            <a:headEnd/>
            <a:tailEnd/>
          </a:ln>
          <a:effectLst/>
        </p:spPr>
        <p:txBody>
          <a:bodyPr>
            <a:spAutoFit/>
          </a:bodyPr>
          <a:lstStyle/>
          <a:p>
            <a:pPr algn="ctr">
              <a:spcBef>
                <a:spcPct val="50000"/>
              </a:spcBef>
            </a:pPr>
            <a:r>
              <a:rPr lang="fr-CA" sz="5500" u="sng">
                <a:effectLst>
                  <a:outerShdw blurRad="38100" dist="38100" dir="2700000" algn="tl">
                    <a:srgbClr val="C0C0C0"/>
                  </a:outerShdw>
                </a:effectLst>
                <a:latin typeface="Comic Sans MS" pitchFamily="66" charset="0"/>
              </a:rPr>
              <a:t>Biosphère</a:t>
            </a:r>
          </a:p>
          <a:p>
            <a:pPr algn="ctr">
              <a:spcBef>
                <a:spcPct val="50000"/>
              </a:spcBef>
            </a:pPr>
            <a:r>
              <a:rPr lang="fr-CA" sz="4000">
                <a:latin typeface="Comic Sans MS" pitchFamily="66" charset="0"/>
              </a:rPr>
              <a:t>Enveloppe de la Terre qui abrite l’ensemble des organismes vivants.</a:t>
            </a:r>
          </a:p>
        </p:txBody>
      </p:sp>
      <p:sp>
        <p:nvSpPr>
          <p:cNvPr id="12294" name="Text Box 6"/>
          <p:cNvSpPr txBox="1">
            <a:spLocks noChangeArrowheads="1"/>
          </p:cNvSpPr>
          <p:nvPr/>
        </p:nvSpPr>
        <p:spPr bwMode="auto">
          <a:xfrm>
            <a:off x="468313" y="4868863"/>
            <a:ext cx="3167062" cy="1654175"/>
          </a:xfrm>
          <a:prstGeom prst="rect">
            <a:avLst/>
          </a:prstGeom>
          <a:solidFill>
            <a:srgbClr val="33CC33"/>
          </a:solidFill>
          <a:ln w="38100">
            <a:solidFill>
              <a:schemeClr val="tx1"/>
            </a:solidFill>
            <a:prstDash val="sysDot"/>
            <a:miter lim="800000"/>
            <a:headEnd/>
            <a:tailEnd/>
          </a:ln>
          <a:effectLst/>
        </p:spPr>
        <p:txBody>
          <a:bodyPr>
            <a:spAutoFit/>
          </a:bodyPr>
          <a:lstStyle/>
          <a:p>
            <a:pPr algn="ctr">
              <a:spcBef>
                <a:spcPct val="50000"/>
              </a:spcBef>
            </a:pPr>
            <a:r>
              <a:rPr lang="fr-CA" sz="2500">
                <a:latin typeface="Comic Sans MS" pitchFamily="66" charset="0"/>
              </a:rPr>
              <a:t>Comprend la lithosphère, l’hydrosphère et l’atmosphère.</a:t>
            </a:r>
          </a:p>
        </p:txBody>
      </p:sp>
      <p:pic>
        <p:nvPicPr>
          <p:cNvPr id="12297" name="Picture 9" descr="Nuvola_apps_kate"/>
          <p:cNvPicPr>
            <a:picLocks noChangeAspect="1" noChangeArrowheads="1"/>
          </p:cNvPicPr>
          <p:nvPr/>
        </p:nvPicPr>
        <p:blipFill>
          <a:blip r:embed="rId3"/>
          <a:srcRect/>
          <a:stretch>
            <a:fillRect/>
          </a:stretch>
        </p:blipFill>
        <p:spPr bwMode="auto">
          <a:xfrm>
            <a:off x="4356100" y="260350"/>
            <a:ext cx="1295400" cy="1049338"/>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descr="question_mark_naught101_01"/>
          <p:cNvPicPr>
            <a:picLocks noChangeAspect="1" noChangeArrowheads="1"/>
          </p:cNvPicPr>
          <p:nvPr/>
        </p:nvPicPr>
        <p:blipFill>
          <a:blip r:embed="rId2"/>
          <a:srcRect/>
          <a:stretch>
            <a:fillRect/>
          </a:stretch>
        </p:blipFill>
        <p:spPr bwMode="auto">
          <a:xfrm>
            <a:off x="3563938" y="5056188"/>
            <a:ext cx="2268537" cy="1801812"/>
          </a:xfrm>
          <a:prstGeom prst="rect">
            <a:avLst/>
          </a:prstGeom>
          <a:noFill/>
        </p:spPr>
      </p:pic>
      <p:pic>
        <p:nvPicPr>
          <p:cNvPr id="14345" name="Picture 9" descr="question_mark_naught101_01"/>
          <p:cNvPicPr>
            <a:picLocks noChangeAspect="1" noChangeArrowheads="1"/>
          </p:cNvPicPr>
          <p:nvPr/>
        </p:nvPicPr>
        <p:blipFill>
          <a:blip r:embed="rId2"/>
          <a:srcRect/>
          <a:stretch>
            <a:fillRect/>
          </a:stretch>
        </p:blipFill>
        <p:spPr bwMode="auto">
          <a:xfrm>
            <a:off x="0" y="5056188"/>
            <a:ext cx="2268538" cy="1801812"/>
          </a:xfrm>
          <a:prstGeom prst="rect">
            <a:avLst/>
          </a:prstGeom>
          <a:noFill/>
        </p:spPr>
      </p:pic>
      <p:pic>
        <p:nvPicPr>
          <p:cNvPr id="14344" name="Picture 8" descr="question_mark_naught101_01"/>
          <p:cNvPicPr>
            <a:picLocks noChangeAspect="1" noChangeArrowheads="1"/>
          </p:cNvPicPr>
          <p:nvPr/>
        </p:nvPicPr>
        <p:blipFill>
          <a:blip r:embed="rId2"/>
          <a:srcRect/>
          <a:stretch>
            <a:fillRect/>
          </a:stretch>
        </p:blipFill>
        <p:spPr bwMode="auto">
          <a:xfrm>
            <a:off x="5292725" y="692150"/>
            <a:ext cx="3851275" cy="3057525"/>
          </a:xfrm>
          <a:prstGeom prst="rect">
            <a:avLst/>
          </a:prstGeom>
          <a:noFill/>
        </p:spPr>
      </p:pic>
      <p:pic>
        <p:nvPicPr>
          <p:cNvPr id="14342" name="Picture 6" descr="question_mark_naught101_01"/>
          <p:cNvPicPr>
            <a:picLocks noChangeAspect="1" noChangeArrowheads="1"/>
          </p:cNvPicPr>
          <p:nvPr/>
        </p:nvPicPr>
        <p:blipFill>
          <a:blip r:embed="rId2"/>
          <a:srcRect/>
          <a:stretch>
            <a:fillRect/>
          </a:stretch>
        </p:blipFill>
        <p:spPr bwMode="auto">
          <a:xfrm>
            <a:off x="0" y="0"/>
            <a:ext cx="2771775" cy="2771775"/>
          </a:xfrm>
          <a:prstGeom prst="rect">
            <a:avLst/>
          </a:prstGeom>
          <a:noFill/>
        </p:spPr>
      </p:pic>
      <p:sp>
        <p:nvSpPr>
          <p:cNvPr id="14343" name="Oval 7"/>
          <p:cNvSpPr>
            <a:spLocks noChangeArrowheads="1"/>
          </p:cNvSpPr>
          <p:nvPr/>
        </p:nvSpPr>
        <p:spPr bwMode="auto">
          <a:xfrm>
            <a:off x="900113" y="692150"/>
            <a:ext cx="5327650" cy="5327650"/>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fr-FR"/>
          </a:p>
        </p:txBody>
      </p:sp>
      <p:sp>
        <p:nvSpPr>
          <p:cNvPr id="14340" name="Text Box 4"/>
          <p:cNvSpPr txBox="1">
            <a:spLocks noChangeArrowheads="1"/>
          </p:cNvSpPr>
          <p:nvPr/>
        </p:nvSpPr>
        <p:spPr bwMode="auto">
          <a:xfrm>
            <a:off x="1619250" y="1196975"/>
            <a:ext cx="3744913" cy="4206875"/>
          </a:xfrm>
          <a:prstGeom prst="rect">
            <a:avLst/>
          </a:prstGeom>
          <a:noFill/>
          <a:ln w="9525">
            <a:noFill/>
            <a:miter lim="800000"/>
            <a:headEnd/>
            <a:tailEnd/>
          </a:ln>
          <a:effectLst/>
        </p:spPr>
        <p:txBody>
          <a:bodyPr>
            <a:spAutoFit/>
          </a:bodyPr>
          <a:lstStyle/>
          <a:p>
            <a:pPr algn="ctr">
              <a:spcBef>
                <a:spcPct val="50000"/>
              </a:spcBef>
            </a:pPr>
            <a:r>
              <a:rPr lang="fr-CA" sz="4500">
                <a:solidFill>
                  <a:schemeClr val="bg1"/>
                </a:solidFill>
                <a:effectLst>
                  <a:outerShdw blurRad="38100" dist="38100" dir="2700000" algn="tl">
                    <a:srgbClr val="C0C0C0"/>
                  </a:outerShdw>
                </a:effectLst>
                <a:latin typeface="Comic Sans MS" pitchFamily="66" charset="0"/>
              </a:rPr>
              <a:t>Quels sont les trois besoins vitaux de l’être humain?</a:t>
            </a:r>
          </a:p>
        </p:txBody>
      </p:sp>
      <p:pic>
        <p:nvPicPr>
          <p:cNvPr id="14346" name="Picture 10" descr="question_mark_naught101_01"/>
          <p:cNvPicPr>
            <a:picLocks noChangeAspect="1" noChangeArrowheads="1"/>
          </p:cNvPicPr>
          <p:nvPr/>
        </p:nvPicPr>
        <p:blipFill>
          <a:blip r:embed="rId2"/>
          <a:srcRect/>
          <a:stretch>
            <a:fillRect/>
          </a:stretch>
        </p:blipFill>
        <p:spPr bwMode="auto">
          <a:xfrm>
            <a:off x="6875463" y="5056188"/>
            <a:ext cx="2268537" cy="1801812"/>
          </a:xfrm>
          <a:prstGeom prst="rect">
            <a:avLst/>
          </a:prstGeom>
          <a:noFill/>
        </p:spPr>
      </p:pic>
      <p:sp>
        <p:nvSpPr>
          <p:cNvPr id="14348" name="Text Box 12"/>
          <p:cNvSpPr txBox="1">
            <a:spLocks noChangeArrowheads="1"/>
          </p:cNvSpPr>
          <p:nvPr/>
        </p:nvSpPr>
        <p:spPr bwMode="auto">
          <a:xfrm>
            <a:off x="6227763" y="476250"/>
            <a:ext cx="3168650" cy="5426075"/>
          </a:xfrm>
          <a:prstGeom prst="rect">
            <a:avLst/>
          </a:prstGeom>
          <a:noFill/>
          <a:ln w="9525">
            <a:noFill/>
            <a:miter lim="800000"/>
            <a:headEnd/>
            <a:tailEnd/>
          </a:ln>
          <a:effectLst/>
        </p:spPr>
        <p:txBody>
          <a:bodyPr>
            <a:spAutoFit/>
          </a:bodyPr>
          <a:lstStyle/>
          <a:p>
            <a:pPr>
              <a:spcBef>
                <a:spcPct val="50000"/>
              </a:spcBef>
            </a:pPr>
            <a:r>
              <a:rPr lang="fr-CA" sz="5000" b="1">
                <a:solidFill>
                  <a:srgbClr val="0066FF"/>
                </a:solidFill>
                <a:effectLst>
                  <a:outerShdw blurRad="38100" dist="38100" dir="2700000" algn="tl">
                    <a:srgbClr val="C0C0C0"/>
                  </a:outerShdw>
                </a:effectLst>
                <a:latin typeface="Comic Sans MS" pitchFamily="66" charset="0"/>
              </a:rPr>
              <a:t>Respirer</a:t>
            </a:r>
          </a:p>
          <a:p>
            <a:pPr>
              <a:spcBef>
                <a:spcPct val="50000"/>
              </a:spcBef>
            </a:pPr>
            <a:endParaRPr lang="fr-CA" sz="5000" b="1">
              <a:solidFill>
                <a:srgbClr val="CC3399"/>
              </a:solidFill>
              <a:effectLst>
                <a:outerShdw blurRad="38100" dist="38100" dir="2700000" algn="tl">
                  <a:srgbClr val="C0C0C0"/>
                </a:outerShdw>
              </a:effectLst>
              <a:latin typeface="Comic Sans MS" pitchFamily="66" charset="0"/>
            </a:endParaRPr>
          </a:p>
          <a:p>
            <a:pPr>
              <a:spcBef>
                <a:spcPct val="50000"/>
              </a:spcBef>
            </a:pPr>
            <a:r>
              <a:rPr lang="fr-CA" sz="5000" b="1">
                <a:solidFill>
                  <a:srgbClr val="CC3399"/>
                </a:solidFill>
                <a:effectLst>
                  <a:outerShdw blurRad="38100" dist="38100" dir="2700000" algn="tl">
                    <a:srgbClr val="C0C0C0"/>
                  </a:outerShdw>
                </a:effectLst>
                <a:latin typeface="Comic Sans MS" pitchFamily="66" charset="0"/>
              </a:rPr>
              <a:t>Manger</a:t>
            </a:r>
          </a:p>
          <a:p>
            <a:pPr>
              <a:spcBef>
                <a:spcPct val="50000"/>
              </a:spcBef>
            </a:pPr>
            <a:endParaRPr lang="fr-CA" sz="5000" b="1">
              <a:solidFill>
                <a:srgbClr val="33CC33"/>
              </a:solidFill>
              <a:effectLst>
                <a:outerShdw blurRad="38100" dist="38100" dir="2700000" algn="tl">
                  <a:srgbClr val="C0C0C0"/>
                </a:outerShdw>
              </a:effectLst>
              <a:latin typeface="Comic Sans MS" pitchFamily="66" charset="0"/>
            </a:endParaRPr>
          </a:p>
          <a:p>
            <a:pPr>
              <a:spcBef>
                <a:spcPct val="50000"/>
              </a:spcBef>
            </a:pPr>
            <a:r>
              <a:rPr lang="fr-CA" sz="5000" b="1">
                <a:solidFill>
                  <a:srgbClr val="33CC33"/>
                </a:solidFill>
                <a:effectLst>
                  <a:outerShdw blurRad="38100" dist="38100" dir="2700000" algn="tl">
                    <a:srgbClr val="C0C0C0"/>
                  </a:outerShdw>
                </a:effectLst>
                <a:latin typeface="Comic Sans MS" pitchFamily="66" charset="0"/>
              </a:rPr>
              <a:t>Dormir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xit" presetSubtype="10" fill="hold" nodeType="clickEffect">
                                  <p:stCondLst>
                                    <p:cond delay="0"/>
                                  </p:stCondLst>
                                  <p:childTnLst>
                                    <p:anim calcmode="lin" valueType="num">
                                      <p:cBhvr>
                                        <p:cTn id="6" dur="5000"/>
                                        <p:tgtEl>
                                          <p:spTgt spid="14342"/>
                                        </p:tgtEl>
                                        <p:attrNameLst>
                                          <p:attrName>ppt_h</p:attrName>
                                        </p:attrNameLst>
                                      </p:cBhvr>
                                      <p:tavLst>
                                        <p:tav tm="0">
                                          <p:val>
                                            <p:strVal val="ppt_h"/>
                                          </p:val>
                                        </p:tav>
                                        <p:tav tm="100000">
                                          <p:val>
                                            <p:strVal val="ppt_h"/>
                                          </p:val>
                                        </p:tav>
                                      </p:tavLst>
                                    </p:anim>
                                    <p:anim calcmode="lin" valueType="num">
                                      <p:cBhvr>
                                        <p:cTn id="7" dur="5000"/>
                                        <p:tgtEl>
                                          <p:spTgt spid="143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14342"/>
                                        </p:tgtEl>
                                        <p:attrNameLst>
                                          <p:attrName>style.visibility</p:attrName>
                                        </p:attrNameLst>
                                      </p:cBhvr>
                                      <p:to>
                                        <p:strVal val="hidden"/>
                                      </p:to>
                                    </p:set>
                                  </p:childTnLst>
                                </p:cTn>
                              </p:par>
                              <p:par>
                                <p:cTn id="9" presetID="19" presetClass="exit" presetSubtype="10" fill="hold" nodeType="withEffect">
                                  <p:stCondLst>
                                    <p:cond delay="0"/>
                                  </p:stCondLst>
                                  <p:childTnLst>
                                    <p:anim calcmode="lin" valueType="num">
                                      <p:cBhvr>
                                        <p:cTn id="10" dur="5000"/>
                                        <p:tgtEl>
                                          <p:spTgt spid="14345"/>
                                        </p:tgtEl>
                                        <p:attrNameLst>
                                          <p:attrName>ppt_h</p:attrName>
                                        </p:attrNameLst>
                                      </p:cBhvr>
                                      <p:tavLst>
                                        <p:tav tm="0">
                                          <p:val>
                                            <p:strVal val="ppt_h"/>
                                          </p:val>
                                        </p:tav>
                                        <p:tav tm="100000">
                                          <p:val>
                                            <p:strVal val="ppt_h"/>
                                          </p:val>
                                        </p:tav>
                                      </p:tavLst>
                                    </p:anim>
                                    <p:anim calcmode="lin" valueType="num">
                                      <p:cBhvr>
                                        <p:cTn id="11" dur="5000"/>
                                        <p:tgtEl>
                                          <p:spTgt spid="143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2" dur="1" fill="hold">
                                          <p:stCondLst>
                                            <p:cond delay="4999"/>
                                          </p:stCondLst>
                                        </p:cTn>
                                        <p:tgtEl>
                                          <p:spTgt spid="14345"/>
                                        </p:tgtEl>
                                        <p:attrNameLst>
                                          <p:attrName>style.visibility</p:attrName>
                                        </p:attrNameLst>
                                      </p:cBhvr>
                                      <p:to>
                                        <p:strVal val="hidden"/>
                                      </p:to>
                                    </p:set>
                                  </p:childTnLst>
                                </p:cTn>
                              </p:par>
                              <p:par>
                                <p:cTn id="13" presetID="19" presetClass="exit" presetSubtype="10" fill="hold" nodeType="withEffect">
                                  <p:stCondLst>
                                    <p:cond delay="0"/>
                                  </p:stCondLst>
                                  <p:childTnLst>
                                    <p:anim calcmode="lin" valueType="num">
                                      <p:cBhvr>
                                        <p:cTn id="14" dur="5000"/>
                                        <p:tgtEl>
                                          <p:spTgt spid="14347"/>
                                        </p:tgtEl>
                                        <p:attrNameLst>
                                          <p:attrName>ppt_h</p:attrName>
                                        </p:attrNameLst>
                                      </p:cBhvr>
                                      <p:tavLst>
                                        <p:tav tm="0">
                                          <p:val>
                                            <p:strVal val="ppt_h"/>
                                          </p:val>
                                        </p:tav>
                                        <p:tav tm="100000">
                                          <p:val>
                                            <p:strVal val="ppt_h"/>
                                          </p:val>
                                        </p:tav>
                                      </p:tavLst>
                                    </p:anim>
                                    <p:anim calcmode="lin" valueType="num">
                                      <p:cBhvr>
                                        <p:cTn id="15" dur="5000"/>
                                        <p:tgtEl>
                                          <p:spTgt spid="1434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 dur="1" fill="hold">
                                          <p:stCondLst>
                                            <p:cond delay="4999"/>
                                          </p:stCondLst>
                                        </p:cTn>
                                        <p:tgtEl>
                                          <p:spTgt spid="14347"/>
                                        </p:tgtEl>
                                        <p:attrNameLst>
                                          <p:attrName>style.visibility</p:attrName>
                                        </p:attrNameLst>
                                      </p:cBhvr>
                                      <p:to>
                                        <p:strVal val="hidden"/>
                                      </p:to>
                                    </p:set>
                                  </p:childTnLst>
                                </p:cTn>
                              </p:par>
                              <p:par>
                                <p:cTn id="17" presetID="19" presetClass="exit" presetSubtype="10" fill="hold" nodeType="withEffect">
                                  <p:stCondLst>
                                    <p:cond delay="0"/>
                                  </p:stCondLst>
                                  <p:childTnLst>
                                    <p:anim calcmode="lin" valueType="num">
                                      <p:cBhvr>
                                        <p:cTn id="18" dur="5000"/>
                                        <p:tgtEl>
                                          <p:spTgt spid="14346"/>
                                        </p:tgtEl>
                                        <p:attrNameLst>
                                          <p:attrName>ppt_h</p:attrName>
                                        </p:attrNameLst>
                                      </p:cBhvr>
                                      <p:tavLst>
                                        <p:tav tm="0">
                                          <p:val>
                                            <p:strVal val="ppt_h"/>
                                          </p:val>
                                        </p:tav>
                                        <p:tav tm="100000">
                                          <p:val>
                                            <p:strVal val="ppt_h"/>
                                          </p:val>
                                        </p:tav>
                                      </p:tavLst>
                                    </p:anim>
                                    <p:anim calcmode="lin" valueType="num">
                                      <p:cBhvr>
                                        <p:cTn id="19" dur="5000"/>
                                        <p:tgtEl>
                                          <p:spTgt spid="1434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0" dur="1" fill="hold">
                                          <p:stCondLst>
                                            <p:cond delay="4999"/>
                                          </p:stCondLst>
                                        </p:cTn>
                                        <p:tgtEl>
                                          <p:spTgt spid="14346"/>
                                        </p:tgtEl>
                                        <p:attrNameLst>
                                          <p:attrName>style.visibility</p:attrName>
                                        </p:attrNameLst>
                                      </p:cBhvr>
                                      <p:to>
                                        <p:strVal val="hidden"/>
                                      </p:to>
                                    </p:set>
                                  </p:childTnLst>
                                </p:cTn>
                              </p:par>
                              <p:par>
                                <p:cTn id="21" presetID="19" presetClass="exit" presetSubtype="10" fill="hold" nodeType="withEffect">
                                  <p:stCondLst>
                                    <p:cond delay="0"/>
                                  </p:stCondLst>
                                  <p:childTnLst>
                                    <p:anim calcmode="lin" valueType="num">
                                      <p:cBhvr>
                                        <p:cTn id="22" dur="5000"/>
                                        <p:tgtEl>
                                          <p:spTgt spid="14344"/>
                                        </p:tgtEl>
                                        <p:attrNameLst>
                                          <p:attrName>ppt_h</p:attrName>
                                        </p:attrNameLst>
                                      </p:cBhvr>
                                      <p:tavLst>
                                        <p:tav tm="0">
                                          <p:val>
                                            <p:strVal val="ppt_h"/>
                                          </p:val>
                                        </p:tav>
                                        <p:tav tm="100000">
                                          <p:val>
                                            <p:strVal val="ppt_h"/>
                                          </p:val>
                                        </p:tav>
                                      </p:tavLst>
                                    </p:anim>
                                    <p:anim calcmode="lin" valueType="num">
                                      <p:cBhvr>
                                        <p:cTn id="23" dur="5000"/>
                                        <p:tgtEl>
                                          <p:spTgt spid="1434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4" dur="1" fill="hold">
                                          <p:stCondLst>
                                            <p:cond delay="4999"/>
                                          </p:stCondLst>
                                        </p:cTn>
                                        <p:tgtEl>
                                          <p:spTgt spid="1434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348"/>
                                        </p:tgtEl>
                                        <p:attrNameLst>
                                          <p:attrName>style.visibility</p:attrName>
                                        </p:attrNameLst>
                                      </p:cBhvr>
                                      <p:to>
                                        <p:strVal val="visible"/>
                                      </p:to>
                                    </p:set>
                                    <p:anim calcmode="lin" valueType="num">
                                      <p:cBhvr additive="base">
                                        <p:cTn id="29" dur="500" fill="hold"/>
                                        <p:tgtEl>
                                          <p:spTgt spid="14348"/>
                                        </p:tgtEl>
                                        <p:attrNameLst>
                                          <p:attrName>ppt_x</p:attrName>
                                        </p:attrNameLst>
                                      </p:cBhvr>
                                      <p:tavLst>
                                        <p:tav tm="0">
                                          <p:val>
                                            <p:strVal val="#ppt_x"/>
                                          </p:val>
                                        </p:tav>
                                        <p:tav tm="100000">
                                          <p:val>
                                            <p:strVal val="#ppt_x"/>
                                          </p:val>
                                        </p:tav>
                                      </p:tavLst>
                                    </p:anim>
                                    <p:anim calcmode="lin" valueType="num">
                                      <p:cBhvr additive="base">
                                        <p:cTn id="30" dur="500" fill="hold"/>
                                        <p:tgtEl>
                                          <p:spTgt spid="14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2268538" y="1844675"/>
            <a:ext cx="4679950" cy="3216275"/>
          </a:xfrm>
          <a:prstGeom prst="rect">
            <a:avLst/>
          </a:prstGeom>
          <a:solidFill>
            <a:srgbClr val="CC3399"/>
          </a:solidFill>
          <a:ln w="76200">
            <a:solidFill>
              <a:schemeClr val="tx1"/>
            </a:solidFill>
            <a:prstDash val="sysDot"/>
            <a:miter lim="800000"/>
            <a:headEnd/>
            <a:tailEnd/>
          </a:ln>
          <a:effectLst/>
        </p:spPr>
        <p:txBody>
          <a:bodyPr>
            <a:spAutoFit/>
          </a:bodyPr>
          <a:lstStyle/>
          <a:p>
            <a:pPr algn="ctr">
              <a:spcBef>
                <a:spcPct val="50000"/>
              </a:spcBef>
            </a:pPr>
            <a:r>
              <a:rPr lang="fr-CA" sz="4000" b="1">
                <a:effectLst>
                  <a:outerShdw blurRad="38100" dist="38100" dir="2700000" algn="tl">
                    <a:srgbClr val="FFFFFF"/>
                  </a:outerShdw>
                </a:effectLst>
                <a:latin typeface="Comic Sans MS" pitchFamily="66" charset="0"/>
              </a:rPr>
              <a:t>Certains éléments chimiques assurent ces trois besoins vitaux.</a:t>
            </a:r>
          </a:p>
        </p:txBody>
      </p:sp>
      <p:sp>
        <p:nvSpPr>
          <p:cNvPr id="15365" name="Oval 5"/>
          <p:cNvSpPr>
            <a:spLocks noChangeArrowheads="1"/>
          </p:cNvSpPr>
          <p:nvPr/>
        </p:nvSpPr>
        <p:spPr bwMode="auto">
          <a:xfrm>
            <a:off x="6877050" y="692150"/>
            <a:ext cx="2016125" cy="1512888"/>
          </a:xfrm>
          <a:prstGeom prst="ellipse">
            <a:avLst/>
          </a:prstGeom>
          <a:solidFill>
            <a:srgbClr val="FFFF00"/>
          </a:solidFill>
          <a:ln w="9525">
            <a:solidFill>
              <a:schemeClr val="tx1"/>
            </a:solidFill>
            <a:round/>
            <a:headEnd/>
            <a:tailEnd/>
          </a:ln>
          <a:effectLst/>
        </p:spPr>
        <p:txBody>
          <a:bodyPr wrap="none" anchor="ctr"/>
          <a:lstStyle/>
          <a:p>
            <a:pPr algn="ctr"/>
            <a:r>
              <a:rPr lang="fr-CA" sz="2200">
                <a:latin typeface="Comic Sans MS" pitchFamily="66" charset="0"/>
              </a:rPr>
              <a:t>Carbone</a:t>
            </a:r>
          </a:p>
        </p:txBody>
      </p:sp>
      <p:sp>
        <p:nvSpPr>
          <p:cNvPr id="15367" name="Oval 7"/>
          <p:cNvSpPr>
            <a:spLocks noChangeArrowheads="1"/>
          </p:cNvSpPr>
          <p:nvPr/>
        </p:nvSpPr>
        <p:spPr bwMode="auto">
          <a:xfrm>
            <a:off x="5148263" y="4868863"/>
            <a:ext cx="2016125" cy="1512887"/>
          </a:xfrm>
          <a:prstGeom prst="ellipse">
            <a:avLst/>
          </a:prstGeom>
          <a:solidFill>
            <a:srgbClr val="FF9900"/>
          </a:solidFill>
          <a:ln w="9525">
            <a:solidFill>
              <a:schemeClr val="tx1"/>
            </a:solidFill>
            <a:round/>
            <a:headEnd/>
            <a:tailEnd/>
          </a:ln>
          <a:effectLst/>
        </p:spPr>
        <p:txBody>
          <a:bodyPr wrap="none" anchor="ctr"/>
          <a:lstStyle/>
          <a:p>
            <a:pPr algn="ctr"/>
            <a:r>
              <a:rPr lang="fr-CA" sz="2200">
                <a:latin typeface="Comic Sans MS" pitchFamily="66" charset="0"/>
              </a:rPr>
              <a:t>Souffre</a:t>
            </a:r>
          </a:p>
        </p:txBody>
      </p:sp>
      <p:sp>
        <p:nvSpPr>
          <p:cNvPr id="15368" name="Oval 8"/>
          <p:cNvSpPr>
            <a:spLocks noChangeArrowheads="1"/>
          </p:cNvSpPr>
          <p:nvPr/>
        </p:nvSpPr>
        <p:spPr bwMode="auto">
          <a:xfrm>
            <a:off x="7127875" y="3068638"/>
            <a:ext cx="2016125" cy="1512887"/>
          </a:xfrm>
          <a:prstGeom prst="ellipse">
            <a:avLst/>
          </a:prstGeom>
          <a:solidFill>
            <a:srgbClr val="0066FF"/>
          </a:solidFill>
          <a:ln w="9525">
            <a:solidFill>
              <a:schemeClr val="tx1"/>
            </a:solidFill>
            <a:round/>
            <a:headEnd/>
            <a:tailEnd/>
          </a:ln>
          <a:effectLst/>
        </p:spPr>
        <p:txBody>
          <a:bodyPr wrap="none" anchor="ctr"/>
          <a:lstStyle/>
          <a:p>
            <a:pPr algn="ctr"/>
            <a:r>
              <a:rPr lang="fr-CA" sz="2200" b="1">
                <a:solidFill>
                  <a:schemeClr val="bg1"/>
                </a:solidFill>
                <a:effectLst>
                  <a:outerShdw blurRad="38100" dist="38100" dir="2700000" algn="tl">
                    <a:srgbClr val="000000"/>
                  </a:outerShdw>
                </a:effectLst>
                <a:latin typeface="Comic Sans MS" pitchFamily="66" charset="0"/>
              </a:rPr>
              <a:t>Phosphore</a:t>
            </a:r>
          </a:p>
        </p:txBody>
      </p:sp>
      <p:sp>
        <p:nvSpPr>
          <p:cNvPr id="15369" name="Oval 9"/>
          <p:cNvSpPr>
            <a:spLocks noChangeArrowheads="1"/>
          </p:cNvSpPr>
          <p:nvPr/>
        </p:nvSpPr>
        <p:spPr bwMode="auto">
          <a:xfrm>
            <a:off x="684213" y="4652963"/>
            <a:ext cx="2016125" cy="1512887"/>
          </a:xfrm>
          <a:prstGeom prst="ellipse">
            <a:avLst/>
          </a:prstGeom>
          <a:solidFill>
            <a:srgbClr val="FF3300"/>
          </a:solidFill>
          <a:ln w="9525">
            <a:solidFill>
              <a:schemeClr val="tx1"/>
            </a:solidFill>
            <a:round/>
            <a:headEnd/>
            <a:tailEnd/>
          </a:ln>
          <a:effectLst/>
        </p:spPr>
        <p:txBody>
          <a:bodyPr wrap="none" anchor="ctr"/>
          <a:lstStyle/>
          <a:p>
            <a:pPr algn="ctr"/>
            <a:r>
              <a:rPr lang="fr-CA" sz="2200" b="1">
                <a:solidFill>
                  <a:schemeClr val="bg1"/>
                </a:solidFill>
                <a:effectLst>
                  <a:outerShdw blurRad="38100" dist="38100" dir="2700000" algn="tl">
                    <a:srgbClr val="000000"/>
                  </a:outerShdw>
                </a:effectLst>
                <a:latin typeface="Comic Sans MS" pitchFamily="66" charset="0"/>
              </a:rPr>
              <a:t>Azote</a:t>
            </a:r>
          </a:p>
        </p:txBody>
      </p:sp>
      <p:sp>
        <p:nvSpPr>
          <p:cNvPr id="15370" name="Oval 10"/>
          <p:cNvSpPr>
            <a:spLocks noChangeArrowheads="1"/>
          </p:cNvSpPr>
          <p:nvPr/>
        </p:nvSpPr>
        <p:spPr bwMode="auto">
          <a:xfrm>
            <a:off x="395288" y="2133600"/>
            <a:ext cx="2016125" cy="1512888"/>
          </a:xfrm>
          <a:prstGeom prst="ellipse">
            <a:avLst/>
          </a:prstGeom>
          <a:solidFill>
            <a:srgbClr val="33CC33"/>
          </a:solidFill>
          <a:ln w="9525">
            <a:solidFill>
              <a:schemeClr val="tx1"/>
            </a:solidFill>
            <a:round/>
            <a:headEnd/>
            <a:tailEnd/>
          </a:ln>
          <a:effectLst/>
        </p:spPr>
        <p:txBody>
          <a:bodyPr wrap="none" anchor="ctr"/>
          <a:lstStyle/>
          <a:p>
            <a:pPr algn="ctr"/>
            <a:r>
              <a:rPr lang="fr-CA" sz="2200">
                <a:latin typeface="Comic Sans MS" pitchFamily="66" charset="0"/>
              </a:rPr>
              <a:t>Hydrogène</a:t>
            </a:r>
          </a:p>
        </p:txBody>
      </p:sp>
      <p:sp>
        <p:nvSpPr>
          <p:cNvPr id="15371" name="Oval 11"/>
          <p:cNvSpPr>
            <a:spLocks noChangeArrowheads="1"/>
          </p:cNvSpPr>
          <p:nvPr/>
        </p:nvSpPr>
        <p:spPr bwMode="auto">
          <a:xfrm>
            <a:off x="2916238" y="476250"/>
            <a:ext cx="2016125" cy="1512888"/>
          </a:xfrm>
          <a:prstGeom prst="ellipse">
            <a:avLst/>
          </a:prstGeom>
          <a:solidFill>
            <a:schemeClr val="hlink"/>
          </a:solidFill>
          <a:ln w="9525">
            <a:solidFill>
              <a:schemeClr val="tx1"/>
            </a:solidFill>
            <a:round/>
            <a:headEnd/>
            <a:tailEnd/>
          </a:ln>
          <a:effectLst/>
        </p:spPr>
        <p:txBody>
          <a:bodyPr wrap="none" anchor="ctr"/>
          <a:lstStyle/>
          <a:p>
            <a:pPr algn="ctr"/>
            <a:r>
              <a:rPr lang="fr-CA" sz="2200" b="1">
                <a:solidFill>
                  <a:schemeClr val="bg1"/>
                </a:solidFill>
                <a:effectLst>
                  <a:outerShdw blurRad="38100" dist="38100" dir="2700000" algn="tl">
                    <a:srgbClr val="000000"/>
                  </a:outerShdw>
                </a:effectLst>
                <a:latin typeface="Comic Sans MS" pitchFamily="66" charset="0"/>
              </a:rPr>
              <a:t>Oxygène</a:t>
            </a:r>
          </a:p>
        </p:txBody>
      </p:sp>
      <p:sp>
        <p:nvSpPr>
          <p:cNvPr id="15372" name="Text Box 12"/>
          <p:cNvSpPr txBox="1">
            <a:spLocks noChangeArrowheads="1"/>
          </p:cNvSpPr>
          <p:nvPr/>
        </p:nvSpPr>
        <p:spPr bwMode="auto">
          <a:xfrm>
            <a:off x="2268538" y="1844675"/>
            <a:ext cx="4679950" cy="3216275"/>
          </a:xfrm>
          <a:prstGeom prst="rect">
            <a:avLst/>
          </a:prstGeom>
          <a:solidFill>
            <a:srgbClr val="CC3399"/>
          </a:solidFill>
          <a:ln w="76200">
            <a:solidFill>
              <a:schemeClr val="tx1"/>
            </a:solidFill>
            <a:prstDash val="sysDot"/>
            <a:miter lim="800000"/>
            <a:headEnd/>
            <a:tailEnd/>
          </a:ln>
          <a:effectLst/>
        </p:spPr>
        <p:txBody>
          <a:bodyPr>
            <a:spAutoFit/>
          </a:bodyPr>
          <a:lstStyle/>
          <a:p>
            <a:pPr algn="ctr">
              <a:spcBef>
                <a:spcPct val="50000"/>
              </a:spcBef>
            </a:pPr>
            <a:r>
              <a:rPr lang="fr-CA" sz="5000" b="1">
                <a:effectLst>
                  <a:outerShdw blurRad="38100" dist="38100" dir="2700000" algn="tl">
                    <a:srgbClr val="FFFFFF"/>
                  </a:outerShdw>
                </a:effectLst>
                <a:latin typeface="Comic Sans MS" pitchFamily="66" charset="0"/>
              </a:rPr>
              <a:t>Éléments chimiques essentiels à la vie.</a:t>
            </a:r>
          </a:p>
        </p:txBody>
      </p:sp>
      <p:pic>
        <p:nvPicPr>
          <p:cNvPr id="15373" name="Picture 13" descr="Nuvola_apps_kate"/>
          <p:cNvPicPr>
            <a:picLocks noChangeAspect="1" noChangeArrowheads="1"/>
          </p:cNvPicPr>
          <p:nvPr/>
        </p:nvPicPr>
        <p:blipFill>
          <a:blip r:embed="rId2"/>
          <a:srcRect/>
          <a:stretch>
            <a:fillRect/>
          </a:stretch>
        </p:blipFill>
        <p:spPr bwMode="auto">
          <a:xfrm>
            <a:off x="6300788" y="2205038"/>
            <a:ext cx="1295400" cy="1049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wipe(down)">
                                      <p:cBhvr>
                                        <p:cTn id="7" dur="580">
                                          <p:stCondLst>
                                            <p:cond delay="0"/>
                                          </p:stCondLst>
                                        </p:cTn>
                                        <p:tgtEl>
                                          <p:spTgt spid="15371"/>
                                        </p:tgtEl>
                                      </p:cBhvr>
                                    </p:animEffect>
                                    <p:anim calcmode="lin" valueType="num">
                                      <p:cBhvr>
                                        <p:cTn id="8" dur="1822" tmFilter="0,0; 0.14,0.36; 0.43,0.73; 0.71,0.91; 1.0,1.0">
                                          <p:stCondLst>
                                            <p:cond delay="0"/>
                                          </p:stCondLst>
                                        </p:cTn>
                                        <p:tgtEl>
                                          <p:spTgt spid="153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71"/>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71"/>
                                        </p:tgtEl>
                                      </p:cBhvr>
                                      <p:to x="100000" y="60000"/>
                                    </p:animScale>
                                    <p:animScale>
                                      <p:cBhvr>
                                        <p:cTn id="14" dur="166" decel="50000">
                                          <p:stCondLst>
                                            <p:cond delay="676"/>
                                          </p:stCondLst>
                                        </p:cTn>
                                        <p:tgtEl>
                                          <p:spTgt spid="15371"/>
                                        </p:tgtEl>
                                      </p:cBhvr>
                                      <p:to x="100000" y="100000"/>
                                    </p:animScale>
                                    <p:animScale>
                                      <p:cBhvr>
                                        <p:cTn id="15" dur="26">
                                          <p:stCondLst>
                                            <p:cond delay="1312"/>
                                          </p:stCondLst>
                                        </p:cTn>
                                        <p:tgtEl>
                                          <p:spTgt spid="15371"/>
                                        </p:tgtEl>
                                      </p:cBhvr>
                                      <p:to x="100000" y="80000"/>
                                    </p:animScale>
                                    <p:animScale>
                                      <p:cBhvr>
                                        <p:cTn id="16" dur="166" decel="50000">
                                          <p:stCondLst>
                                            <p:cond delay="1338"/>
                                          </p:stCondLst>
                                        </p:cTn>
                                        <p:tgtEl>
                                          <p:spTgt spid="15371"/>
                                        </p:tgtEl>
                                      </p:cBhvr>
                                      <p:to x="100000" y="100000"/>
                                    </p:animScale>
                                    <p:animScale>
                                      <p:cBhvr>
                                        <p:cTn id="17" dur="26">
                                          <p:stCondLst>
                                            <p:cond delay="1642"/>
                                          </p:stCondLst>
                                        </p:cTn>
                                        <p:tgtEl>
                                          <p:spTgt spid="15371"/>
                                        </p:tgtEl>
                                      </p:cBhvr>
                                      <p:to x="100000" y="90000"/>
                                    </p:animScale>
                                    <p:animScale>
                                      <p:cBhvr>
                                        <p:cTn id="18" dur="166" decel="50000">
                                          <p:stCondLst>
                                            <p:cond delay="1668"/>
                                          </p:stCondLst>
                                        </p:cTn>
                                        <p:tgtEl>
                                          <p:spTgt spid="15371"/>
                                        </p:tgtEl>
                                      </p:cBhvr>
                                      <p:to x="100000" y="100000"/>
                                    </p:animScale>
                                    <p:animScale>
                                      <p:cBhvr>
                                        <p:cTn id="19" dur="26">
                                          <p:stCondLst>
                                            <p:cond delay="1808"/>
                                          </p:stCondLst>
                                        </p:cTn>
                                        <p:tgtEl>
                                          <p:spTgt spid="15371"/>
                                        </p:tgtEl>
                                      </p:cBhvr>
                                      <p:to x="100000" y="95000"/>
                                    </p:animScale>
                                    <p:animScale>
                                      <p:cBhvr>
                                        <p:cTn id="20" dur="166" decel="50000">
                                          <p:stCondLst>
                                            <p:cond delay="1834"/>
                                          </p:stCondLst>
                                        </p:cTn>
                                        <p:tgtEl>
                                          <p:spTgt spid="1537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370"/>
                                        </p:tgtEl>
                                        <p:attrNameLst>
                                          <p:attrName>style.visibility</p:attrName>
                                        </p:attrNameLst>
                                      </p:cBhvr>
                                      <p:to>
                                        <p:strVal val="visible"/>
                                      </p:to>
                                    </p:set>
                                    <p:animEffect transition="in" filter="wipe(down)">
                                      <p:cBhvr>
                                        <p:cTn id="25" dur="580">
                                          <p:stCondLst>
                                            <p:cond delay="0"/>
                                          </p:stCondLst>
                                        </p:cTn>
                                        <p:tgtEl>
                                          <p:spTgt spid="15370"/>
                                        </p:tgtEl>
                                      </p:cBhvr>
                                    </p:animEffect>
                                    <p:anim calcmode="lin" valueType="num">
                                      <p:cBhvr>
                                        <p:cTn id="26" dur="1822" tmFilter="0,0; 0.14,0.36; 0.43,0.73; 0.71,0.91; 1.0,1.0">
                                          <p:stCondLst>
                                            <p:cond delay="0"/>
                                          </p:stCondLst>
                                        </p:cTn>
                                        <p:tgtEl>
                                          <p:spTgt spid="1537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37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37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37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370"/>
                                        </p:tgtEl>
                                        <p:attrNameLst>
                                          <p:attrName>ppt_y</p:attrName>
                                        </p:attrNameLst>
                                      </p:cBhvr>
                                      <p:tavLst>
                                        <p:tav tm="0" fmla="#ppt_y-sin(pi*$)/81">
                                          <p:val>
                                            <p:fltVal val="0"/>
                                          </p:val>
                                        </p:tav>
                                        <p:tav tm="100000">
                                          <p:val>
                                            <p:fltVal val="1"/>
                                          </p:val>
                                        </p:tav>
                                      </p:tavLst>
                                    </p:anim>
                                    <p:animScale>
                                      <p:cBhvr>
                                        <p:cTn id="31" dur="26">
                                          <p:stCondLst>
                                            <p:cond delay="650"/>
                                          </p:stCondLst>
                                        </p:cTn>
                                        <p:tgtEl>
                                          <p:spTgt spid="15370"/>
                                        </p:tgtEl>
                                      </p:cBhvr>
                                      <p:to x="100000" y="60000"/>
                                    </p:animScale>
                                    <p:animScale>
                                      <p:cBhvr>
                                        <p:cTn id="32" dur="166" decel="50000">
                                          <p:stCondLst>
                                            <p:cond delay="676"/>
                                          </p:stCondLst>
                                        </p:cTn>
                                        <p:tgtEl>
                                          <p:spTgt spid="15370"/>
                                        </p:tgtEl>
                                      </p:cBhvr>
                                      <p:to x="100000" y="100000"/>
                                    </p:animScale>
                                    <p:animScale>
                                      <p:cBhvr>
                                        <p:cTn id="33" dur="26">
                                          <p:stCondLst>
                                            <p:cond delay="1312"/>
                                          </p:stCondLst>
                                        </p:cTn>
                                        <p:tgtEl>
                                          <p:spTgt spid="15370"/>
                                        </p:tgtEl>
                                      </p:cBhvr>
                                      <p:to x="100000" y="80000"/>
                                    </p:animScale>
                                    <p:animScale>
                                      <p:cBhvr>
                                        <p:cTn id="34" dur="166" decel="50000">
                                          <p:stCondLst>
                                            <p:cond delay="1338"/>
                                          </p:stCondLst>
                                        </p:cTn>
                                        <p:tgtEl>
                                          <p:spTgt spid="15370"/>
                                        </p:tgtEl>
                                      </p:cBhvr>
                                      <p:to x="100000" y="100000"/>
                                    </p:animScale>
                                    <p:animScale>
                                      <p:cBhvr>
                                        <p:cTn id="35" dur="26">
                                          <p:stCondLst>
                                            <p:cond delay="1642"/>
                                          </p:stCondLst>
                                        </p:cTn>
                                        <p:tgtEl>
                                          <p:spTgt spid="15370"/>
                                        </p:tgtEl>
                                      </p:cBhvr>
                                      <p:to x="100000" y="90000"/>
                                    </p:animScale>
                                    <p:animScale>
                                      <p:cBhvr>
                                        <p:cTn id="36" dur="166" decel="50000">
                                          <p:stCondLst>
                                            <p:cond delay="1668"/>
                                          </p:stCondLst>
                                        </p:cTn>
                                        <p:tgtEl>
                                          <p:spTgt spid="15370"/>
                                        </p:tgtEl>
                                      </p:cBhvr>
                                      <p:to x="100000" y="100000"/>
                                    </p:animScale>
                                    <p:animScale>
                                      <p:cBhvr>
                                        <p:cTn id="37" dur="26">
                                          <p:stCondLst>
                                            <p:cond delay="1808"/>
                                          </p:stCondLst>
                                        </p:cTn>
                                        <p:tgtEl>
                                          <p:spTgt spid="15370"/>
                                        </p:tgtEl>
                                      </p:cBhvr>
                                      <p:to x="100000" y="95000"/>
                                    </p:animScale>
                                    <p:animScale>
                                      <p:cBhvr>
                                        <p:cTn id="38" dur="166" decel="50000">
                                          <p:stCondLst>
                                            <p:cond delay="1834"/>
                                          </p:stCondLst>
                                        </p:cTn>
                                        <p:tgtEl>
                                          <p:spTgt spid="1537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5369"/>
                                        </p:tgtEl>
                                        <p:attrNameLst>
                                          <p:attrName>style.visibility</p:attrName>
                                        </p:attrNameLst>
                                      </p:cBhvr>
                                      <p:to>
                                        <p:strVal val="visible"/>
                                      </p:to>
                                    </p:set>
                                    <p:animEffect transition="in" filter="wipe(down)">
                                      <p:cBhvr>
                                        <p:cTn id="43" dur="580">
                                          <p:stCondLst>
                                            <p:cond delay="0"/>
                                          </p:stCondLst>
                                        </p:cTn>
                                        <p:tgtEl>
                                          <p:spTgt spid="15369"/>
                                        </p:tgtEl>
                                      </p:cBhvr>
                                    </p:animEffect>
                                    <p:anim calcmode="lin" valueType="num">
                                      <p:cBhvr>
                                        <p:cTn id="44" dur="1822" tmFilter="0,0; 0.14,0.36; 0.43,0.73; 0.71,0.91; 1.0,1.0">
                                          <p:stCondLst>
                                            <p:cond delay="0"/>
                                          </p:stCondLst>
                                        </p:cTn>
                                        <p:tgtEl>
                                          <p:spTgt spid="1536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36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36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36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369"/>
                                        </p:tgtEl>
                                        <p:attrNameLst>
                                          <p:attrName>ppt_y</p:attrName>
                                        </p:attrNameLst>
                                      </p:cBhvr>
                                      <p:tavLst>
                                        <p:tav tm="0" fmla="#ppt_y-sin(pi*$)/81">
                                          <p:val>
                                            <p:fltVal val="0"/>
                                          </p:val>
                                        </p:tav>
                                        <p:tav tm="100000">
                                          <p:val>
                                            <p:fltVal val="1"/>
                                          </p:val>
                                        </p:tav>
                                      </p:tavLst>
                                    </p:anim>
                                    <p:animScale>
                                      <p:cBhvr>
                                        <p:cTn id="49" dur="26">
                                          <p:stCondLst>
                                            <p:cond delay="650"/>
                                          </p:stCondLst>
                                        </p:cTn>
                                        <p:tgtEl>
                                          <p:spTgt spid="15369"/>
                                        </p:tgtEl>
                                      </p:cBhvr>
                                      <p:to x="100000" y="60000"/>
                                    </p:animScale>
                                    <p:animScale>
                                      <p:cBhvr>
                                        <p:cTn id="50" dur="166" decel="50000">
                                          <p:stCondLst>
                                            <p:cond delay="676"/>
                                          </p:stCondLst>
                                        </p:cTn>
                                        <p:tgtEl>
                                          <p:spTgt spid="15369"/>
                                        </p:tgtEl>
                                      </p:cBhvr>
                                      <p:to x="100000" y="100000"/>
                                    </p:animScale>
                                    <p:animScale>
                                      <p:cBhvr>
                                        <p:cTn id="51" dur="26">
                                          <p:stCondLst>
                                            <p:cond delay="1312"/>
                                          </p:stCondLst>
                                        </p:cTn>
                                        <p:tgtEl>
                                          <p:spTgt spid="15369"/>
                                        </p:tgtEl>
                                      </p:cBhvr>
                                      <p:to x="100000" y="80000"/>
                                    </p:animScale>
                                    <p:animScale>
                                      <p:cBhvr>
                                        <p:cTn id="52" dur="166" decel="50000">
                                          <p:stCondLst>
                                            <p:cond delay="1338"/>
                                          </p:stCondLst>
                                        </p:cTn>
                                        <p:tgtEl>
                                          <p:spTgt spid="15369"/>
                                        </p:tgtEl>
                                      </p:cBhvr>
                                      <p:to x="100000" y="100000"/>
                                    </p:animScale>
                                    <p:animScale>
                                      <p:cBhvr>
                                        <p:cTn id="53" dur="26">
                                          <p:stCondLst>
                                            <p:cond delay="1642"/>
                                          </p:stCondLst>
                                        </p:cTn>
                                        <p:tgtEl>
                                          <p:spTgt spid="15369"/>
                                        </p:tgtEl>
                                      </p:cBhvr>
                                      <p:to x="100000" y="90000"/>
                                    </p:animScale>
                                    <p:animScale>
                                      <p:cBhvr>
                                        <p:cTn id="54" dur="166" decel="50000">
                                          <p:stCondLst>
                                            <p:cond delay="1668"/>
                                          </p:stCondLst>
                                        </p:cTn>
                                        <p:tgtEl>
                                          <p:spTgt spid="15369"/>
                                        </p:tgtEl>
                                      </p:cBhvr>
                                      <p:to x="100000" y="100000"/>
                                    </p:animScale>
                                    <p:animScale>
                                      <p:cBhvr>
                                        <p:cTn id="55" dur="26">
                                          <p:stCondLst>
                                            <p:cond delay="1808"/>
                                          </p:stCondLst>
                                        </p:cTn>
                                        <p:tgtEl>
                                          <p:spTgt spid="15369"/>
                                        </p:tgtEl>
                                      </p:cBhvr>
                                      <p:to x="100000" y="95000"/>
                                    </p:animScale>
                                    <p:animScale>
                                      <p:cBhvr>
                                        <p:cTn id="56" dur="166" decel="50000">
                                          <p:stCondLst>
                                            <p:cond delay="1834"/>
                                          </p:stCondLst>
                                        </p:cTn>
                                        <p:tgtEl>
                                          <p:spTgt spid="1536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5365"/>
                                        </p:tgtEl>
                                        <p:attrNameLst>
                                          <p:attrName>style.visibility</p:attrName>
                                        </p:attrNameLst>
                                      </p:cBhvr>
                                      <p:to>
                                        <p:strVal val="visible"/>
                                      </p:to>
                                    </p:set>
                                    <p:animEffect transition="in" filter="wipe(down)">
                                      <p:cBhvr>
                                        <p:cTn id="61" dur="580">
                                          <p:stCondLst>
                                            <p:cond delay="0"/>
                                          </p:stCondLst>
                                        </p:cTn>
                                        <p:tgtEl>
                                          <p:spTgt spid="15365"/>
                                        </p:tgtEl>
                                      </p:cBhvr>
                                    </p:animEffect>
                                    <p:anim calcmode="lin" valueType="num">
                                      <p:cBhvr>
                                        <p:cTn id="62" dur="1822" tmFilter="0,0; 0.14,0.36; 0.43,0.73; 0.71,0.91; 1.0,1.0">
                                          <p:stCondLst>
                                            <p:cond delay="0"/>
                                          </p:stCondLst>
                                        </p:cTn>
                                        <p:tgtEl>
                                          <p:spTgt spid="1536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36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36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36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365"/>
                                        </p:tgtEl>
                                        <p:attrNameLst>
                                          <p:attrName>ppt_y</p:attrName>
                                        </p:attrNameLst>
                                      </p:cBhvr>
                                      <p:tavLst>
                                        <p:tav tm="0" fmla="#ppt_y-sin(pi*$)/81">
                                          <p:val>
                                            <p:fltVal val="0"/>
                                          </p:val>
                                        </p:tav>
                                        <p:tav tm="100000">
                                          <p:val>
                                            <p:fltVal val="1"/>
                                          </p:val>
                                        </p:tav>
                                      </p:tavLst>
                                    </p:anim>
                                    <p:animScale>
                                      <p:cBhvr>
                                        <p:cTn id="67" dur="26">
                                          <p:stCondLst>
                                            <p:cond delay="650"/>
                                          </p:stCondLst>
                                        </p:cTn>
                                        <p:tgtEl>
                                          <p:spTgt spid="15365"/>
                                        </p:tgtEl>
                                      </p:cBhvr>
                                      <p:to x="100000" y="60000"/>
                                    </p:animScale>
                                    <p:animScale>
                                      <p:cBhvr>
                                        <p:cTn id="68" dur="166" decel="50000">
                                          <p:stCondLst>
                                            <p:cond delay="676"/>
                                          </p:stCondLst>
                                        </p:cTn>
                                        <p:tgtEl>
                                          <p:spTgt spid="15365"/>
                                        </p:tgtEl>
                                      </p:cBhvr>
                                      <p:to x="100000" y="100000"/>
                                    </p:animScale>
                                    <p:animScale>
                                      <p:cBhvr>
                                        <p:cTn id="69" dur="26">
                                          <p:stCondLst>
                                            <p:cond delay="1312"/>
                                          </p:stCondLst>
                                        </p:cTn>
                                        <p:tgtEl>
                                          <p:spTgt spid="15365"/>
                                        </p:tgtEl>
                                      </p:cBhvr>
                                      <p:to x="100000" y="80000"/>
                                    </p:animScale>
                                    <p:animScale>
                                      <p:cBhvr>
                                        <p:cTn id="70" dur="166" decel="50000">
                                          <p:stCondLst>
                                            <p:cond delay="1338"/>
                                          </p:stCondLst>
                                        </p:cTn>
                                        <p:tgtEl>
                                          <p:spTgt spid="15365"/>
                                        </p:tgtEl>
                                      </p:cBhvr>
                                      <p:to x="100000" y="100000"/>
                                    </p:animScale>
                                    <p:animScale>
                                      <p:cBhvr>
                                        <p:cTn id="71" dur="26">
                                          <p:stCondLst>
                                            <p:cond delay="1642"/>
                                          </p:stCondLst>
                                        </p:cTn>
                                        <p:tgtEl>
                                          <p:spTgt spid="15365"/>
                                        </p:tgtEl>
                                      </p:cBhvr>
                                      <p:to x="100000" y="90000"/>
                                    </p:animScale>
                                    <p:animScale>
                                      <p:cBhvr>
                                        <p:cTn id="72" dur="166" decel="50000">
                                          <p:stCondLst>
                                            <p:cond delay="1668"/>
                                          </p:stCondLst>
                                        </p:cTn>
                                        <p:tgtEl>
                                          <p:spTgt spid="15365"/>
                                        </p:tgtEl>
                                      </p:cBhvr>
                                      <p:to x="100000" y="100000"/>
                                    </p:animScale>
                                    <p:animScale>
                                      <p:cBhvr>
                                        <p:cTn id="73" dur="26">
                                          <p:stCondLst>
                                            <p:cond delay="1808"/>
                                          </p:stCondLst>
                                        </p:cTn>
                                        <p:tgtEl>
                                          <p:spTgt spid="15365"/>
                                        </p:tgtEl>
                                      </p:cBhvr>
                                      <p:to x="100000" y="95000"/>
                                    </p:animScale>
                                    <p:animScale>
                                      <p:cBhvr>
                                        <p:cTn id="74" dur="166" decel="50000">
                                          <p:stCondLst>
                                            <p:cond delay="1834"/>
                                          </p:stCondLst>
                                        </p:cTn>
                                        <p:tgtEl>
                                          <p:spTgt spid="1536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5368"/>
                                        </p:tgtEl>
                                        <p:attrNameLst>
                                          <p:attrName>style.visibility</p:attrName>
                                        </p:attrNameLst>
                                      </p:cBhvr>
                                      <p:to>
                                        <p:strVal val="visible"/>
                                      </p:to>
                                    </p:set>
                                    <p:animEffect transition="in" filter="wipe(down)">
                                      <p:cBhvr>
                                        <p:cTn id="79" dur="580">
                                          <p:stCondLst>
                                            <p:cond delay="0"/>
                                          </p:stCondLst>
                                        </p:cTn>
                                        <p:tgtEl>
                                          <p:spTgt spid="15368"/>
                                        </p:tgtEl>
                                      </p:cBhvr>
                                    </p:animEffect>
                                    <p:anim calcmode="lin" valueType="num">
                                      <p:cBhvr>
                                        <p:cTn id="80" dur="1822" tmFilter="0,0; 0.14,0.36; 0.43,0.73; 0.71,0.91; 1.0,1.0">
                                          <p:stCondLst>
                                            <p:cond delay="0"/>
                                          </p:stCondLst>
                                        </p:cTn>
                                        <p:tgtEl>
                                          <p:spTgt spid="1536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536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536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536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5368"/>
                                        </p:tgtEl>
                                        <p:attrNameLst>
                                          <p:attrName>ppt_y</p:attrName>
                                        </p:attrNameLst>
                                      </p:cBhvr>
                                      <p:tavLst>
                                        <p:tav tm="0" fmla="#ppt_y-sin(pi*$)/81">
                                          <p:val>
                                            <p:fltVal val="0"/>
                                          </p:val>
                                        </p:tav>
                                        <p:tav tm="100000">
                                          <p:val>
                                            <p:fltVal val="1"/>
                                          </p:val>
                                        </p:tav>
                                      </p:tavLst>
                                    </p:anim>
                                    <p:animScale>
                                      <p:cBhvr>
                                        <p:cTn id="85" dur="26">
                                          <p:stCondLst>
                                            <p:cond delay="650"/>
                                          </p:stCondLst>
                                        </p:cTn>
                                        <p:tgtEl>
                                          <p:spTgt spid="15368"/>
                                        </p:tgtEl>
                                      </p:cBhvr>
                                      <p:to x="100000" y="60000"/>
                                    </p:animScale>
                                    <p:animScale>
                                      <p:cBhvr>
                                        <p:cTn id="86" dur="166" decel="50000">
                                          <p:stCondLst>
                                            <p:cond delay="676"/>
                                          </p:stCondLst>
                                        </p:cTn>
                                        <p:tgtEl>
                                          <p:spTgt spid="15368"/>
                                        </p:tgtEl>
                                      </p:cBhvr>
                                      <p:to x="100000" y="100000"/>
                                    </p:animScale>
                                    <p:animScale>
                                      <p:cBhvr>
                                        <p:cTn id="87" dur="26">
                                          <p:stCondLst>
                                            <p:cond delay="1312"/>
                                          </p:stCondLst>
                                        </p:cTn>
                                        <p:tgtEl>
                                          <p:spTgt spid="15368"/>
                                        </p:tgtEl>
                                      </p:cBhvr>
                                      <p:to x="100000" y="80000"/>
                                    </p:animScale>
                                    <p:animScale>
                                      <p:cBhvr>
                                        <p:cTn id="88" dur="166" decel="50000">
                                          <p:stCondLst>
                                            <p:cond delay="1338"/>
                                          </p:stCondLst>
                                        </p:cTn>
                                        <p:tgtEl>
                                          <p:spTgt spid="15368"/>
                                        </p:tgtEl>
                                      </p:cBhvr>
                                      <p:to x="100000" y="100000"/>
                                    </p:animScale>
                                    <p:animScale>
                                      <p:cBhvr>
                                        <p:cTn id="89" dur="26">
                                          <p:stCondLst>
                                            <p:cond delay="1642"/>
                                          </p:stCondLst>
                                        </p:cTn>
                                        <p:tgtEl>
                                          <p:spTgt spid="15368"/>
                                        </p:tgtEl>
                                      </p:cBhvr>
                                      <p:to x="100000" y="90000"/>
                                    </p:animScale>
                                    <p:animScale>
                                      <p:cBhvr>
                                        <p:cTn id="90" dur="166" decel="50000">
                                          <p:stCondLst>
                                            <p:cond delay="1668"/>
                                          </p:stCondLst>
                                        </p:cTn>
                                        <p:tgtEl>
                                          <p:spTgt spid="15368"/>
                                        </p:tgtEl>
                                      </p:cBhvr>
                                      <p:to x="100000" y="100000"/>
                                    </p:animScale>
                                    <p:animScale>
                                      <p:cBhvr>
                                        <p:cTn id="91" dur="26">
                                          <p:stCondLst>
                                            <p:cond delay="1808"/>
                                          </p:stCondLst>
                                        </p:cTn>
                                        <p:tgtEl>
                                          <p:spTgt spid="15368"/>
                                        </p:tgtEl>
                                      </p:cBhvr>
                                      <p:to x="100000" y="95000"/>
                                    </p:animScale>
                                    <p:animScale>
                                      <p:cBhvr>
                                        <p:cTn id="92" dur="166" decel="50000">
                                          <p:stCondLst>
                                            <p:cond delay="1834"/>
                                          </p:stCondLst>
                                        </p:cTn>
                                        <p:tgtEl>
                                          <p:spTgt spid="15368"/>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5367"/>
                                        </p:tgtEl>
                                        <p:attrNameLst>
                                          <p:attrName>style.visibility</p:attrName>
                                        </p:attrNameLst>
                                      </p:cBhvr>
                                      <p:to>
                                        <p:strVal val="visible"/>
                                      </p:to>
                                    </p:set>
                                    <p:animEffect transition="in" filter="wipe(down)">
                                      <p:cBhvr>
                                        <p:cTn id="97" dur="580">
                                          <p:stCondLst>
                                            <p:cond delay="0"/>
                                          </p:stCondLst>
                                        </p:cTn>
                                        <p:tgtEl>
                                          <p:spTgt spid="15367"/>
                                        </p:tgtEl>
                                      </p:cBhvr>
                                    </p:animEffect>
                                    <p:anim calcmode="lin" valueType="num">
                                      <p:cBhvr>
                                        <p:cTn id="98" dur="1822" tmFilter="0,0; 0.14,0.36; 0.43,0.73; 0.71,0.91; 1.0,1.0">
                                          <p:stCondLst>
                                            <p:cond delay="0"/>
                                          </p:stCondLst>
                                        </p:cTn>
                                        <p:tgtEl>
                                          <p:spTgt spid="15367"/>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5367"/>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5367"/>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5367"/>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5367"/>
                                        </p:tgtEl>
                                        <p:attrNameLst>
                                          <p:attrName>ppt_y</p:attrName>
                                        </p:attrNameLst>
                                      </p:cBhvr>
                                      <p:tavLst>
                                        <p:tav tm="0" fmla="#ppt_y-sin(pi*$)/81">
                                          <p:val>
                                            <p:fltVal val="0"/>
                                          </p:val>
                                        </p:tav>
                                        <p:tav tm="100000">
                                          <p:val>
                                            <p:fltVal val="1"/>
                                          </p:val>
                                        </p:tav>
                                      </p:tavLst>
                                    </p:anim>
                                    <p:animScale>
                                      <p:cBhvr>
                                        <p:cTn id="103" dur="26">
                                          <p:stCondLst>
                                            <p:cond delay="650"/>
                                          </p:stCondLst>
                                        </p:cTn>
                                        <p:tgtEl>
                                          <p:spTgt spid="15367"/>
                                        </p:tgtEl>
                                      </p:cBhvr>
                                      <p:to x="100000" y="60000"/>
                                    </p:animScale>
                                    <p:animScale>
                                      <p:cBhvr>
                                        <p:cTn id="104" dur="166" decel="50000">
                                          <p:stCondLst>
                                            <p:cond delay="676"/>
                                          </p:stCondLst>
                                        </p:cTn>
                                        <p:tgtEl>
                                          <p:spTgt spid="15367"/>
                                        </p:tgtEl>
                                      </p:cBhvr>
                                      <p:to x="100000" y="100000"/>
                                    </p:animScale>
                                    <p:animScale>
                                      <p:cBhvr>
                                        <p:cTn id="105" dur="26">
                                          <p:stCondLst>
                                            <p:cond delay="1312"/>
                                          </p:stCondLst>
                                        </p:cTn>
                                        <p:tgtEl>
                                          <p:spTgt spid="15367"/>
                                        </p:tgtEl>
                                      </p:cBhvr>
                                      <p:to x="100000" y="80000"/>
                                    </p:animScale>
                                    <p:animScale>
                                      <p:cBhvr>
                                        <p:cTn id="106" dur="166" decel="50000">
                                          <p:stCondLst>
                                            <p:cond delay="1338"/>
                                          </p:stCondLst>
                                        </p:cTn>
                                        <p:tgtEl>
                                          <p:spTgt spid="15367"/>
                                        </p:tgtEl>
                                      </p:cBhvr>
                                      <p:to x="100000" y="100000"/>
                                    </p:animScale>
                                    <p:animScale>
                                      <p:cBhvr>
                                        <p:cTn id="107" dur="26">
                                          <p:stCondLst>
                                            <p:cond delay="1642"/>
                                          </p:stCondLst>
                                        </p:cTn>
                                        <p:tgtEl>
                                          <p:spTgt spid="15367"/>
                                        </p:tgtEl>
                                      </p:cBhvr>
                                      <p:to x="100000" y="90000"/>
                                    </p:animScale>
                                    <p:animScale>
                                      <p:cBhvr>
                                        <p:cTn id="108" dur="166" decel="50000">
                                          <p:stCondLst>
                                            <p:cond delay="1668"/>
                                          </p:stCondLst>
                                        </p:cTn>
                                        <p:tgtEl>
                                          <p:spTgt spid="15367"/>
                                        </p:tgtEl>
                                      </p:cBhvr>
                                      <p:to x="100000" y="100000"/>
                                    </p:animScale>
                                    <p:animScale>
                                      <p:cBhvr>
                                        <p:cTn id="109" dur="26">
                                          <p:stCondLst>
                                            <p:cond delay="1808"/>
                                          </p:stCondLst>
                                        </p:cTn>
                                        <p:tgtEl>
                                          <p:spTgt spid="15367"/>
                                        </p:tgtEl>
                                      </p:cBhvr>
                                      <p:to x="100000" y="95000"/>
                                    </p:animScale>
                                    <p:animScale>
                                      <p:cBhvr>
                                        <p:cTn id="110" dur="166" decel="50000">
                                          <p:stCondLst>
                                            <p:cond delay="1834"/>
                                          </p:stCondLst>
                                        </p:cTn>
                                        <p:tgtEl>
                                          <p:spTgt spid="15367"/>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nodeType="clickEffect">
                                  <p:stCondLst>
                                    <p:cond delay="0"/>
                                  </p:stCondLst>
                                  <p:childTnLst>
                                    <p:set>
                                      <p:cBhvr>
                                        <p:cTn id="114" dur="1" fill="hold">
                                          <p:stCondLst>
                                            <p:cond delay="0"/>
                                          </p:stCondLst>
                                        </p:cTn>
                                        <p:tgtEl>
                                          <p:spTgt spid="15373"/>
                                        </p:tgtEl>
                                        <p:attrNameLst>
                                          <p:attrName>style.visibility</p:attrName>
                                        </p:attrNameLst>
                                      </p:cBhvr>
                                      <p:to>
                                        <p:strVal val="visible"/>
                                      </p:to>
                                    </p:set>
                                    <p:animEffect transition="in" filter="dissolve">
                                      <p:cBhvr>
                                        <p:cTn id="115" dur="500"/>
                                        <p:tgtEl>
                                          <p:spTgt spid="15373"/>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15372"/>
                                        </p:tgtEl>
                                        <p:attrNameLst>
                                          <p:attrName>style.visibility</p:attrName>
                                        </p:attrNameLst>
                                      </p:cBhvr>
                                      <p:to>
                                        <p:strVal val="visible"/>
                                      </p:to>
                                    </p:set>
                                    <p:animEffect transition="in" filter="dissolve">
                                      <p:cBhvr>
                                        <p:cTn id="118"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7" grpId="0" animBg="1"/>
      <p:bldP spid="15368" grpId="0" animBg="1"/>
      <p:bldP spid="15369" grpId="0" animBg="1"/>
      <p:bldP spid="15370" grpId="0" animBg="1"/>
      <p:bldP spid="15371" grpId="0" animBg="1"/>
      <p:bldP spid="1537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1" name="Picture 9" descr="cercle-chromatique3"/>
          <p:cNvPicPr>
            <a:picLocks noChangeAspect="1" noChangeArrowheads="1"/>
          </p:cNvPicPr>
          <p:nvPr/>
        </p:nvPicPr>
        <p:blipFill>
          <a:blip r:embed="rId2"/>
          <a:srcRect/>
          <a:stretch>
            <a:fillRect/>
          </a:stretch>
        </p:blipFill>
        <p:spPr bwMode="auto">
          <a:xfrm>
            <a:off x="755650" y="981075"/>
            <a:ext cx="5146675" cy="4067175"/>
          </a:xfrm>
          <a:prstGeom prst="rect">
            <a:avLst/>
          </a:prstGeom>
          <a:noFill/>
        </p:spPr>
      </p:pic>
      <p:sp>
        <p:nvSpPr>
          <p:cNvPr id="18437" name="WordArt 5"/>
          <p:cNvSpPr>
            <a:spLocks noChangeArrowheads="1" noChangeShapeType="1" noTextEdit="1"/>
          </p:cNvSpPr>
          <p:nvPr/>
        </p:nvSpPr>
        <p:spPr bwMode="auto">
          <a:xfrm>
            <a:off x="1042988" y="1341438"/>
            <a:ext cx="4529137" cy="3527425"/>
          </a:xfrm>
          <a:prstGeom prst="rect">
            <a:avLst/>
          </a:prstGeom>
        </p:spPr>
        <p:txBody>
          <a:bodyPr spcFirstLastPara="1" wrap="none" fromWordArt="1">
            <a:prstTxWarp prst="textArchUp">
              <a:avLst>
                <a:gd name="adj" fmla="val 10800000"/>
              </a:avLst>
            </a:prstTxWarp>
          </a:bodyPr>
          <a:lstStyle/>
          <a:p>
            <a:pPr algn="ctr"/>
            <a:r>
              <a:rPr lang="fr-FR" sz="3200" kern="10">
                <a:ln w="9525">
                  <a:solidFill>
                    <a:srgbClr val="000000"/>
                  </a:solidFill>
                  <a:round/>
                  <a:headEnd/>
                  <a:tailEnd/>
                </a:ln>
                <a:solidFill>
                  <a:srgbClr val="000000"/>
                </a:solidFill>
                <a:latin typeface="Comic Sans MS"/>
              </a:rPr>
              <a:t>Ces éléments circulent sans cesse dans la biosphère.</a:t>
            </a:r>
          </a:p>
        </p:txBody>
      </p:sp>
      <p:sp>
        <p:nvSpPr>
          <p:cNvPr id="18443" name="Text Box 11"/>
          <p:cNvSpPr txBox="1">
            <a:spLocks noChangeArrowheads="1"/>
          </p:cNvSpPr>
          <p:nvPr/>
        </p:nvSpPr>
        <p:spPr bwMode="auto">
          <a:xfrm>
            <a:off x="1763713" y="4221163"/>
            <a:ext cx="3384550" cy="427037"/>
          </a:xfrm>
          <a:prstGeom prst="rect">
            <a:avLst/>
          </a:prstGeom>
          <a:noFill/>
          <a:ln w="9525">
            <a:noFill/>
            <a:miter lim="800000"/>
            <a:headEnd/>
            <a:tailEnd/>
          </a:ln>
          <a:effectLst/>
        </p:spPr>
        <p:txBody>
          <a:bodyPr>
            <a:spAutoFit/>
          </a:bodyPr>
          <a:lstStyle/>
          <a:p>
            <a:pPr algn="ctr">
              <a:spcBef>
                <a:spcPct val="50000"/>
              </a:spcBef>
            </a:pPr>
            <a:r>
              <a:rPr lang="fr-CA" sz="2200" b="1">
                <a:effectLst>
                  <a:outerShdw blurRad="38100" dist="38100" dir="2700000" algn="tl">
                    <a:srgbClr val="FFFFFF"/>
                  </a:outerShdw>
                </a:effectLst>
                <a:latin typeface="Comic Sans MS" pitchFamily="66" charset="0"/>
              </a:rPr>
              <a:t>Cycle biogéochimique</a:t>
            </a:r>
          </a:p>
        </p:txBody>
      </p:sp>
      <p:sp>
        <p:nvSpPr>
          <p:cNvPr id="18444" name="Text Box 12"/>
          <p:cNvSpPr txBox="1">
            <a:spLocks noChangeArrowheads="1"/>
          </p:cNvSpPr>
          <p:nvPr/>
        </p:nvSpPr>
        <p:spPr bwMode="auto">
          <a:xfrm>
            <a:off x="5651500" y="5013325"/>
            <a:ext cx="3313113" cy="1235075"/>
          </a:xfrm>
          <a:prstGeom prst="rect">
            <a:avLst/>
          </a:prstGeom>
          <a:noFill/>
          <a:ln w="9525">
            <a:noFill/>
            <a:miter lim="800000"/>
            <a:headEnd/>
            <a:tailEnd/>
          </a:ln>
          <a:effectLst/>
        </p:spPr>
        <p:txBody>
          <a:bodyPr>
            <a:spAutoFit/>
          </a:bodyPr>
          <a:lstStyle/>
          <a:p>
            <a:pPr>
              <a:spcBef>
                <a:spcPct val="50000"/>
              </a:spcBef>
            </a:pPr>
            <a:r>
              <a:rPr lang="fr-CA" sz="2500">
                <a:latin typeface="Comic Sans MS" pitchFamily="66" charset="0"/>
              </a:rPr>
              <a:t>Nous verrons le cycle du carbone et de l’azote….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anim calcmode="lin" valueType="num">
                                      <p:cBhvr additive="base">
                                        <p:cTn id="7" dur="500" fill="hold"/>
                                        <p:tgtEl>
                                          <p:spTgt spid="18443"/>
                                        </p:tgtEl>
                                        <p:attrNameLst>
                                          <p:attrName>ppt_x</p:attrName>
                                        </p:attrNameLst>
                                      </p:cBhvr>
                                      <p:tavLst>
                                        <p:tav tm="0">
                                          <p:val>
                                            <p:strVal val="#ppt_x"/>
                                          </p:val>
                                        </p:tav>
                                        <p:tav tm="100000">
                                          <p:val>
                                            <p:strVal val="#ppt_x"/>
                                          </p:val>
                                        </p:tav>
                                      </p:tavLst>
                                    </p:anim>
                                    <p:anim calcmode="lin" valueType="num">
                                      <p:cBhvr additive="base">
                                        <p:cTn id="8"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iterate type="lt">
                                    <p:tmPct val="10000"/>
                                  </p:iterate>
                                  <p:childTnLst>
                                    <p:set>
                                      <p:cBhvr>
                                        <p:cTn id="12" dur="1" fill="hold">
                                          <p:stCondLst>
                                            <p:cond delay="0"/>
                                          </p:stCondLst>
                                        </p:cTn>
                                        <p:tgtEl>
                                          <p:spTgt spid="18444"/>
                                        </p:tgtEl>
                                        <p:attrNameLst>
                                          <p:attrName>style.visibility</p:attrName>
                                        </p:attrNameLst>
                                      </p:cBhvr>
                                      <p:to>
                                        <p:strVal val="visible"/>
                                      </p:to>
                                    </p:set>
                                    <p:animEffect transition="in" filter="fade">
                                      <p:cBhvr>
                                        <p:cTn id="13" dur="2000"/>
                                        <p:tgtEl>
                                          <p:spTgt spid="18444"/>
                                        </p:tgtEl>
                                      </p:cBhvr>
                                    </p:animEffect>
                                    <p:anim calcmode="lin" valueType="num">
                                      <p:cBhvr>
                                        <p:cTn id="14" dur="2000" fill="hold"/>
                                        <p:tgtEl>
                                          <p:spTgt spid="18444"/>
                                        </p:tgtEl>
                                        <p:attrNameLst>
                                          <p:attrName>ppt_w</p:attrName>
                                        </p:attrNameLst>
                                      </p:cBhvr>
                                      <p:tavLst>
                                        <p:tav tm="0" fmla="#ppt_w*sin(2.5*pi*$)">
                                          <p:val>
                                            <p:fltVal val="0"/>
                                          </p:val>
                                        </p:tav>
                                        <p:tav tm="100000">
                                          <p:val>
                                            <p:fltVal val="1"/>
                                          </p:val>
                                        </p:tav>
                                      </p:tavLst>
                                    </p:anim>
                                    <p:anim calcmode="lin" valueType="num">
                                      <p:cBhvr>
                                        <p:cTn id="15" dur="2000" fill="hold"/>
                                        <p:tgtEl>
                                          <p:spTgt spid="184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P spid="184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253536"/>
            <a:ext cx="8229600" cy="1143000"/>
          </a:xfrm>
        </p:spPr>
        <p:txBody>
          <a:bodyPr/>
          <a:lstStyle/>
          <a:p>
            <a:pPr marL="54864" indent="0" algn="ctr" eaLnBrk="1" fontAlgn="auto" hangingPunct="1">
              <a:spcAft>
                <a:spcPts val="0"/>
              </a:spcAft>
              <a:defRPr/>
            </a:pPr>
            <a:r>
              <a:rPr lang="fr-CA" altLang="fr-FR" dirty="0" smtClean="0">
                <a:solidFill>
                  <a:schemeClr val="tx1"/>
                </a:solidFill>
              </a:rPr>
              <a:t>L’hydrosphère</a:t>
            </a:r>
            <a:endParaRPr lang="en-US" altLang="fr-FR" dirty="0" smtClean="0">
              <a:solidFill>
                <a:schemeClr val="tx1"/>
              </a:solidFill>
            </a:endParaRPr>
          </a:p>
        </p:txBody>
      </p:sp>
      <p:sp>
        <p:nvSpPr>
          <p:cNvPr id="37891" name="Rectangle 3"/>
          <p:cNvSpPr>
            <a:spLocks noGrp="1" noChangeArrowheads="1"/>
          </p:cNvSpPr>
          <p:nvPr>
            <p:ph idx="1"/>
          </p:nvPr>
        </p:nvSpPr>
        <p:spPr/>
        <p:txBody>
          <a:bodyPr/>
          <a:lstStyle/>
          <a:p>
            <a:pPr eaLnBrk="1" hangingPunct="1">
              <a:buNone/>
            </a:pPr>
            <a:r>
              <a:rPr lang="fr-CA" altLang="fr-FR" sz="2400" u="sng" dirty="0" smtClean="0">
                <a:solidFill>
                  <a:schemeClr val="bg1"/>
                </a:solidFill>
              </a:rPr>
              <a:t>L’hydrosphère</a:t>
            </a:r>
            <a:r>
              <a:rPr lang="fr-CA" altLang="fr-FR" sz="2400" dirty="0" smtClean="0">
                <a:solidFill>
                  <a:schemeClr val="bg1"/>
                </a:solidFill>
              </a:rPr>
              <a:t> est la partie de la biosphère qui a toute l’eau de la </a:t>
            </a:r>
          </a:p>
          <a:p>
            <a:pPr eaLnBrk="1" hangingPunct="1">
              <a:buNone/>
            </a:pPr>
            <a:r>
              <a:rPr lang="fr-CA" altLang="fr-FR" sz="2400" dirty="0" smtClean="0">
                <a:solidFill>
                  <a:schemeClr val="bg1"/>
                </a:solidFill>
              </a:rPr>
              <a:t>Terre (des océans, des rivières et des lacs)</a:t>
            </a:r>
          </a:p>
          <a:p>
            <a:pPr eaLnBrk="1" hangingPunct="1"/>
            <a:endParaRPr lang="en-US" altLang="fr-FR" sz="2400" dirty="0" smtClean="0"/>
          </a:p>
        </p:txBody>
      </p:sp>
      <p:pic>
        <p:nvPicPr>
          <p:cNvPr id="37892" name="Image 3" descr="http://image.slidesharecdn.com/hydrosphere-1229305588019441-1/95/introducing-the-hydrosphere-1-728.jpg?cb=1229298451"/>
          <p:cNvPicPr>
            <a:picLocks noChangeAspect="1" noChangeArrowheads="1"/>
          </p:cNvPicPr>
          <p:nvPr/>
        </p:nvPicPr>
        <p:blipFill>
          <a:blip r:embed="rId2"/>
          <a:srcRect/>
          <a:stretch>
            <a:fillRect/>
          </a:stretch>
        </p:blipFill>
        <p:spPr bwMode="auto">
          <a:xfrm>
            <a:off x="857224" y="1525663"/>
            <a:ext cx="7358114" cy="5220923"/>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CA"/>
              <a:t>La base du cycle du carbone</a:t>
            </a:r>
          </a:p>
        </p:txBody>
      </p:sp>
      <p:sp>
        <p:nvSpPr>
          <p:cNvPr id="5123" name="Text Box 3"/>
          <p:cNvSpPr txBox="1">
            <a:spLocks noChangeArrowheads="1"/>
          </p:cNvSpPr>
          <p:nvPr/>
        </p:nvSpPr>
        <p:spPr bwMode="auto">
          <a:xfrm>
            <a:off x="152400" y="3200400"/>
            <a:ext cx="8626475" cy="1552575"/>
          </a:xfrm>
          <a:prstGeom prst="rect">
            <a:avLst/>
          </a:prstGeom>
          <a:noFill/>
          <a:ln w="9525">
            <a:noFill/>
            <a:miter lim="800000"/>
            <a:headEnd/>
            <a:tailEnd/>
          </a:ln>
          <a:effectLst/>
        </p:spPr>
        <p:txBody>
          <a:bodyPr>
            <a:spAutoFit/>
          </a:bodyPr>
          <a:lstStyle/>
          <a:p>
            <a:pPr algn="l"/>
            <a:r>
              <a:rPr lang="fr-CA"/>
              <a:t>Le carbone est présent sous deux formes principales dans les écosystèmes:</a:t>
            </a:r>
          </a:p>
          <a:p>
            <a:pPr algn="l"/>
            <a:r>
              <a:rPr lang="fr-CA"/>
              <a:t>		- Le dioxyde de carbone (CO</a:t>
            </a:r>
            <a:r>
              <a:rPr lang="fr-CA" baseline="-25000"/>
              <a:t>2</a:t>
            </a:r>
            <a:r>
              <a:rPr lang="fr-CA"/>
              <a:t>)</a:t>
            </a:r>
          </a:p>
          <a:p>
            <a:pPr algn="l"/>
            <a:r>
              <a:rPr lang="fr-CA"/>
              <a:t>		- Le glucose (C</a:t>
            </a:r>
            <a:r>
              <a:rPr lang="fr-CA" baseline="-25000"/>
              <a:t>6</a:t>
            </a:r>
            <a:r>
              <a:rPr lang="fr-CA"/>
              <a:t>H</a:t>
            </a:r>
            <a:r>
              <a:rPr lang="fr-CA" baseline="-25000"/>
              <a:t>12</a:t>
            </a:r>
            <a:r>
              <a:rPr lang="fr-CA"/>
              <a:t>O</a:t>
            </a:r>
            <a:r>
              <a:rPr lang="fr-CA" baseline="-25000"/>
              <a:t>6</a:t>
            </a:r>
            <a:r>
              <a:rPr lang="fr-CA"/>
              <a:t>)</a:t>
            </a:r>
          </a:p>
        </p:txBody>
      </p:sp>
      <p:sp>
        <p:nvSpPr>
          <p:cNvPr id="5124" name="Text Box 4"/>
          <p:cNvSpPr txBox="1">
            <a:spLocks noChangeArrowheads="1"/>
          </p:cNvSpPr>
          <p:nvPr/>
        </p:nvSpPr>
        <p:spPr bwMode="auto">
          <a:xfrm>
            <a:off x="304800" y="1981200"/>
            <a:ext cx="8610600" cy="822325"/>
          </a:xfrm>
          <a:prstGeom prst="rect">
            <a:avLst/>
          </a:prstGeom>
          <a:noFill/>
          <a:ln w="9525">
            <a:noFill/>
            <a:miter lim="800000"/>
            <a:headEnd/>
            <a:tailEnd/>
          </a:ln>
          <a:effectLst/>
        </p:spPr>
        <p:txBody>
          <a:bodyPr>
            <a:spAutoFit/>
          </a:bodyPr>
          <a:lstStyle/>
          <a:p>
            <a:pPr algn="l"/>
            <a:r>
              <a:rPr lang="fr-CA" dirty="0"/>
              <a:t>Le carbone est un des atomes les plus présents dans les organismes vivants.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124"/>
                                        </p:tgtEl>
                                        <p:attrNameLst>
                                          <p:attrName>style.visibility</p:attrName>
                                        </p:attrNameLst>
                                      </p:cBhvr>
                                      <p:to>
                                        <p:strVal val="visible"/>
                                      </p:to>
                                    </p:set>
                                    <p:anim to="" calcmode="lin" valueType="num">
                                      <p:cBhvr>
                                        <p:cTn id="12" dur="1" fill="hold"/>
                                        <p:tgtEl>
                                          <p:spTgt spid="512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123"/>
                                        </p:tgtEl>
                                        <p:attrNameLst>
                                          <p:attrName>style.visibility</p:attrName>
                                        </p:attrNameLst>
                                      </p:cBhvr>
                                      <p:to>
                                        <p:strVal val="visible"/>
                                      </p:to>
                                    </p:set>
                                    <p:anim to="" calcmode="lin" valueType="num">
                                      <p:cBhvr>
                                        <p:cTn id="17" dur="1" fill="hold"/>
                                        <p:tgtEl>
                                          <p:spTgt spid="51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autoUpdateAnimBg="0"/>
      <p:bldP spid="5124"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fr-CA"/>
              <a:t>Les mécanismes de base </a:t>
            </a:r>
          </a:p>
        </p:txBody>
      </p:sp>
      <p:sp>
        <p:nvSpPr>
          <p:cNvPr id="8195" name="Text Box 3"/>
          <p:cNvSpPr txBox="1">
            <a:spLocks noChangeArrowheads="1"/>
          </p:cNvSpPr>
          <p:nvPr/>
        </p:nvSpPr>
        <p:spPr bwMode="auto">
          <a:xfrm>
            <a:off x="447675" y="2225675"/>
            <a:ext cx="8372475" cy="822325"/>
          </a:xfrm>
          <a:prstGeom prst="rect">
            <a:avLst/>
          </a:prstGeom>
          <a:noFill/>
          <a:ln w="9525">
            <a:noFill/>
            <a:miter lim="800000"/>
            <a:headEnd/>
            <a:tailEnd/>
          </a:ln>
          <a:effectLst/>
        </p:spPr>
        <p:txBody>
          <a:bodyPr>
            <a:spAutoFit/>
          </a:bodyPr>
          <a:lstStyle/>
          <a:p>
            <a:pPr algn="l"/>
            <a:r>
              <a:rPr lang="fr-CA"/>
              <a:t>La respiration cellulaire: Mécanisme par lequel les cellules vont brûler le glucose pour produire de l’énergie.</a:t>
            </a:r>
          </a:p>
        </p:txBody>
      </p:sp>
      <p:sp>
        <p:nvSpPr>
          <p:cNvPr id="8196" name="Text Box 4"/>
          <p:cNvSpPr txBox="1">
            <a:spLocks noChangeArrowheads="1"/>
          </p:cNvSpPr>
          <p:nvPr/>
        </p:nvSpPr>
        <p:spPr bwMode="auto">
          <a:xfrm>
            <a:off x="755650" y="3284538"/>
            <a:ext cx="5399088" cy="457200"/>
          </a:xfrm>
          <a:prstGeom prst="rect">
            <a:avLst/>
          </a:prstGeom>
          <a:noFill/>
          <a:ln w="9525">
            <a:noFill/>
            <a:miter lim="800000"/>
            <a:headEnd/>
            <a:tailEnd/>
          </a:ln>
          <a:effectLst/>
        </p:spPr>
        <p:txBody>
          <a:bodyPr wrap="none">
            <a:spAutoFit/>
          </a:bodyPr>
          <a:lstStyle/>
          <a:p>
            <a:pPr algn="l"/>
            <a:r>
              <a:rPr lang="fr-CA"/>
              <a:t>Réaction ayant lieu dans les </a:t>
            </a:r>
            <a:r>
              <a:rPr lang="fr-CA">
                <a:hlinkClick r:id="rId2"/>
              </a:rPr>
              <a:t>mitochondries</a:t>
            </a:r>
            <a:endParaRPr lang="fr-CA"/>
          </a:p>
        </p:txBody>
      </p:sp>
      <p:sp>
        <p:nvSpPr>
          <p:cNvPr id="8197" name="Text Box 5"/>
          <p:cNvSpPr txBox="1">
            <a:spLocks noChangeArrowheads="1"/>
          </p:cNvSpPr>
          <p:nvPr/>
        </p:nvSpPr>
        <p:spPr bwMode="auto">
          <a:xfrm>
            <a:off x="684213" y="4005263"/>
            <a:ext cx="8193087" cy="822325"/>
          </a:xfrm>
          <a:prstGeom prst="rect">
            <a:avLst/>
          </a:prstGeom>
          <a:noFill/>
          <a:ln w="9525">
            <a:noFill/>
            <a:miter lim="800000"/>
            <a:headEnd/>
            <a:tailEnd/>
          </a:ln>
          <a:effectLst/>
        </p:spPr>
        <p:txBody>
          <a:bodyPr>
            <a:spAutoFit/>
          </a:bodyPr>
          <a:lstStyle/>
          <a:p>
            <a:pPr algn="l"/>
            <a:r>
              <a:rPr lang="fr-CA"/>
              <a:t>Mécanisme utilisé par TOUS les êtres vivants pour produire leur énergie.</a:t>
            </a:r>
          </a:p>
        </p:txBody>
      </p:sp>
      <p:sp>
        <p:nvSpPr>
          <p:cNvPr id="8198" name="Text Box 6"/>
          <p:cNvSpPr txBox="1">
            <a:spLocks noChangeArrowheads="1"/>
          </p:cNvSpPr>
          <p:nvPr/>
        </p:nvSpPr>
        <p:spPr bwMode="auto">
          <a:xfrm>
            <a:off x="663575" y="5105400"/>
            <a:ext cx="184150" cy="457200"/>
          </a:xfrm>
          <a:prstGeom prst="rect">
            <a:avLst/>
          </a:prstGeom>
          <a:noFill/>
          <a:ln w="9525">
            <a:noFill/>
            <a:miter lim="800000"/>
            <a:headEnd/>
            <a:tailEnd/>
          </a:ln>
          <a:effectLst/>
        </p:spPr>
        <p:txBody>
          <a:bodyPr wrap="none">
            <a:spAutoFit/>
          </a:bodyPr>
          <a:lstStyle/>
          <a:p>
            <a:pPr algn="l"/>
            <a:endParaRPr lang="fr-FR"/>
          </a:p>
        </p:txBody>
      </p:sp>
      <p:sp>
        <p:nvSpPr>
          <p:cNvPr id="8199" name="Text Box 7"/>
          <p:cNvSpPr txBox="1">
            <a:spLocks noChangeArrowheads="1"/>
          </p:cNvSpPr>
          <p:nvPr/>
        </p:nvSpPr>
        <p:spPr bwMode="auto">
          <a:xfrm>
            <a:off x="158750" y="4818063"/>
            <a:ext cx="1443038" cy="457200"/>
          </a:xfrm>
          <a:prstGeom prst="rect">
            <a:avLst/>
          </a:prstGeom>
          <a:noFill/>
          <a:ln w="9525">
            <a:noFill/>
            <a:miter lim="800000"/>
            <a:headEnd/>
            <a:tailEnd/>
          </a:ln>
          <a:effectLst/>
        </p:spPr>
        <p:txBody>
          <a:bodyPr wrap="none">
            <a:spAutoFit/>
          </a:bodyPr>
          <a:lstStyle/>
          <a:p>
            <a:pPr algn="l"/>
            <a:r>
              <a:rPr lang="fr-CA"/>
              <a:t>Équation: </a:t>
            </a:r>
          </a:p>
        </p:txBody>
      </p:sp>
      <p:sp>
        <p:nvSpPr>
          <p:cNvPr id="8200" name="Text Box 8"/>
          <p:cNvSpPr txBox="1">
            <a:spLocks noChangeArrowheads="1"/>
          </p:cNvSpPr>
          <p:nvPr/>
        </p:nvSpPr>
        <p:spPr bwMode="auto">
          <a:xfrm>
            <a:off x="5076825" y="5589588"/>
            <a:ext cx="3373438" cy="457200"/>
          </a:xfrm>
          <a:prstGeom prst="rect">
            <a:avLst/>
          </a:prstGeom>
          <a:noFill/>
          <a:ln w="9525">
            <a:noFill/>
            <a:miter lim="800000"/>
            <a:headEnd/>
            <a:tailEnd/>
          </a:ln>
          <a:effectLst/>
        </p:spPr>
        <p:txBody>
          <a:bodyPr wrap="none">
            <a:spAutoFit/>
          </a:bodyPr>
          <a:lstStyle/>
          <a:p>
            <a:pPr algn="l"/>
            <a:r>
              <a:rPr lang="fr-CA"/>
              <a:t>CO</a:t>
            </a:r>
            <a:r>
              <a:rPr lang="fr-CA" baseline="-25000"/>
              <a:t>2(g)</a:t>
            </a:r>
            <a:r>
              <a:rPr lang="fr-CA"/>
              <a:t> + H</a:t>
            </a:r>
            <a:r>
              <a:rPr lang="fr-CA" baseline="-25000"/>
              <a:t>2</a:t>
            </a:r>
            <a:r>
              <a:rPr lang="fr-CA"/>
              <a:t>O</a:t>
            </a:r>
            <a:r>
              <a:rPr lang="fr-CA" baseline="-25000"/>
              <a:t>(g)</a:t>
            </a:r>
            <a:r>
              <a:rPr lang="fr-CA"/>
              <a:t> + Énergie</a:t>
            </a:r>
            <a:r>
              <a:rPr lang="fr-CA" baseline="-25000"/>
              <a:t> </a:t>
            </a:r>
          </a:p>
        </p:txBody>
      </p:sp>
      <p:sp>
        <p:nvSpPr>
          <p:cNvPr id="8201" name="Text Box 9"/>
          <p:cNvSpPr txBox="1">
            <a:spLocks noChangeArrowheads="1"/>
          </p:cNvSpPr>
          <p:nvPr/>
        </p:nvSpPr>
        <p:spPr bwMode="auto">
          <a:xfrm>
            <a:off x="1042988" y="5516563"/>
            <a:ext cx="2309812" cy="457200"/>
          </a:xfrm>
          <a:prstGeom prst="rect">
            <a:avLst/>
          </a:prstGeom>
          <a:noFill/>
          <a:ln w="9525">
            <a:noFill/>
            <a:miter lim="800000"/>
            <a:headEnd/>
            <a:tailEnd/>
          </a:ln>
          <a:effectLst/>
        </p:spPr>
        <p:txBody>
          <a:bodyPr wrap="none">
            <a:spAutoFit/>
          </a:bodyPr>
          <a:lstStyle/>
          <a:p>
            <a:pPr algn="l"/>
            <a:r>
              <a:rPr lang="fr-CA"/>
              <a:t>C</a:t>
            </a:r>
            <a:r>
              <a:rPr lang="fr-CA" baseline="-25000"/>
              <a:t>6</a:t>
            </a:r>
            <a:r>
              <a:rPr lang="fr-CA"/>
              <a:t>H</a:t>
            </a:r>
            <a:r>
              <a:rPr lang="fr-CA" baseline="-25000"/>
              <a:t>12</a:t>
            </a:r>
            <a:r>
              <a:rPr lang="fr-CA"/>
              <a:t>O</a:t>
            </a:r>
            <a:r>
              <a:rPr lang="fr-CA" baseline="-25000"/>
              <a:t>6(s) </a:t>
            </a:r>
            <a:r>
              <a:rPr lang="fr-CA"/>
              <a:t>+ O</a:t>
            </a:r>
            <a:r>
              <a:rPr lang="fr-CA" baseline="-25000"/>
              <a:t>2(g)</a:t>
            </a:r>
          </a:p>
        </p:txBody>
      </p:sp>
      <p:sp>
        <p:nvSpPr>
          <p:cNvPr id="8202" name="Line 10"/>
          <p:cNvSpPr>
            <a:spLocks noChangeShapeType="1"/>
          </p:cNvSpPr>
          <p:nvPr/>
        </p:nvSpPr>
        <p:spPr bwMode="auto">
          <a:xfrm>
            <a:off x="3563938" y="5805488"/>
            <a:ext cx="1223962" cy="0"/>
          </a:xfrm>
          <a:prstGeom prst="line">
            <a:avLst/>
          </a:prstGeom>
          <a:noFill/>
          <a:ln w="9525">
            <a:solidFill>
              <a:schemeClr val="tx1"/>
            </a:solidFill>
            <a:round/>
            <a:headEnd/>
            <a:tailEnd type="triangle" w="med" len="med"/>
          </a:ln>
          <a:effectLst/>
        </p:spPr>
        <p:txBody>
          <a:bodyPr wrap="none"/>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195"/>
                                        </p:tgtEl>
                                        <p:attrNameLst>
                                          <p:attrName>style.visibility</p:attrName>
                                        </p:attrNameLst>
                                      </p:cBhvr>
                                      <p:to>
                                        <p:strVal val="visible"/>
                                      </p:to>
                                    </p:set>
                                    <p:anim to="" calcmode="lin" valueType="num">
                                      <p:cBhvr>
                                        <p:cTn id="12" dur="1" fill="hold"/>
                                        <p:tgtEl>
                                          <p:spTgt spid="819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196"/>
                                        </p:tgtEl>
                                        <p:attrNameLst>
                                          <p:attrName>style.visibility</p:attrName>
                                        </p:attrNameLst>
                                      </p:cBhvr>
                                      <p:to>
                                        <p:strVal val="visible"/>
                                      </p:to>
                                    </p:set>
                                    <p:anim to="" calcmode="lin" valueType="num">
                                      <p:cBhvr>
                                        <p:cTn id="17" dur="1" fill="hold"/>
                                        <p:tgtEl>
                                          <p:spTgt spid="819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197"/>
                                        </p:tgtEl>
                                        <p:attrNameLst>
                                          <p:attrName>style.visibility</p:attrName>
                                        </p:attrNameLst>
                                      </p:cBhvr>
                                      <p:to>
                                        <p:strVal val="visible"/>
                                      </p:to>
                                    </p:set>
                                    <p:anim to="" calcmode="lin" valueType="num">
                                      <p:cBhvr>
                                        <p:cTn id="22" dur="1" fill="hold"/>
                                        <p:tgtEl>
                                          <p:spTgt spid="819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199"/>
                                        </p:tgtEl>
                                        <p:attrNameLst>
                                          <p:attrName>style.visibility</p:attrName>
                                        </p:attrNameLst>
                                      </p:cBhvr>
                                      <p:to>
                                        <p:strVal val="visible"/>
                                      </p:to>
                                    </p:set>
                                    <p:anim to="" calcmode="lin" valueType="num">
                                      <p:cBhvr>
                                        <p:cTn id="27" dur="1" fill="hold"/>
                                        <p:tgtEl>
                                          <p:spTgt spid="8199"/>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8201"/>
                                        </p:tgtEl>
                                        <p:attrNameLst>
                                          <p:attrName>style.visibility</p:attrName>
                                        </p:attrNameLst>
                                      </p:cBhvr>
                                      <p:to>
                                        <p:strVal val="visible"/>
                                      </p:to>
                                    </p:set>
                                    <p:anim to="" calcmode="lin" valueType="num">
                                      <p:cBhvr>
                                        <p:cTn id="32" dur="1" fill="hold"/>
                                        <p:tgtEl>
                                          <p:spTgt spid="8201"/>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8202"/>
                                        </p:tgtEl>
                                        <p:attrNameLst>
                                          <p:attrName>style.visibility</p:attrName>
                                        </p:attrNameLst>
                                      </p:cBhvr>
                                      <p:to>
                                        <p:strVal val="visible"/>
                                      </p:to>
                                    </p:set>
                                    <p:anim to="" calcmode="lin" valueType="num">
                                      <p:cBhvr>
                                        <p:cTn id="37" dur="1" fill="hold"/>
                                        <p:tgtEl>
                                          <p:spTgt spid="8202"/>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8200"/>
                                        </p:tgtEl>
                                        <p:attrNameLst>
                                          <p:attrName>style.visibility</p:attrName>
                                        </p:attrNameLst>
                                      </p:cBhvr>
                                      <p:to>
                                        <p:strVal val="visible"/>
                                      </p:to>
                                    </p:set>
                                    <p:anim to="" calcmode="lin" valueType="num">
                                      <p:cBhvr>
                                        <p:cTn id="42" dur="1" fill="hold"/>
                                        <p:tgtEl>
                                          <p:spTgt spid="820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P spid="8196" grpId="0" autoUpdateAnimBg="0"/>
      <p:bldP spid="8197" grpId="0" autoUpdateAnimBg="0"/>
      <p:bldP spid="8199" grpId="0" autoUpdateAnimBg="0"/>
      <p:bldP spid="8200" grpId="0" autoUpdateAnimBg="0"/>
      <p:bldP spid="8201" grpId="0" autoUpdateAnimBg="0"/>
      <p:bldP spid="8202"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fr-CA"/>
              <a:t>Les mécanismes de base</a:t>
            </a:r>
          </a:p>
        </p:txBody>
      </p:sp>
      <p:sp>
        <p:nvSpPr>
          <p:cNvPr id="6150" name="Text Box 6"/>
          <p:cNvSpPr txBox="1">
            <a:spLocks noChangeArrowheads="1"/>
          </p:cNvSpPr>
          <p:nvPr/>
        </p:nvSpPr>
        <p:spPr bwMode="auto">
          <a:xfrm>
            <a:off x="376238" y="2152650"/>
            <a:ext cx="8767762" cy="822325"/>
          </a:xfrm>
          <a:prstGeom prst="rect">
            <a:avLst/>
          </a:prstGeom>
          <a:noFill/>
          <a:ln w="9525">
            <a:noFill/>
            <a:miter lim="800000"/>
            <a:headEnd/>
            <a:tailEnd/>
          </a:ln>
          <a:effectLst/>
        </p:spPr>
        <p:txBody>
          <a:bodyPr>
            <a:spAutoFit/>
          </a:bodyPr>
          <a:lstStyle/>
          <a:p>
            <a:pPr algn="l"/>
            <a:r>
              <a:rPr lang="fr-CA"/>
              <a:t>Photosynthèse: Processus utilisé par les plantes pour transformer le CO</a:t>
            </a:r>
            <a:r>
              <a:rPr lang="fr-CA" baseline="-25000"/>
              <a:t>2</a:t>
            </a:r>
            <a:r>
              <a:rPr lang="fr-CA"/>
              <a:t> en glucose. </a:t>
            </a:r>
          </a:p>
        </p:txBody>
      </p:sp>
      <p:sp>
        <p:nvSpPr>
          <p:cNvPr id="6151" name="Text Box 7"/>
          <p:cNvSpPr txBox="1">
            <a:spLocks noChangeArrowheads="1"/>
          </p:cNvSpPr>
          <p:nvPr/>
        </p:nvSpPr>
        <p:spPr bwMode="auto">
          <a:xfrm>
            <a:off x="879475" y="3305175"/>
            <a:ext cx="5965825" cy="457200"/>
          </a:xfrm>
          <a:prstGeom prst="rect">
            <a:avLst/>
          </a:prstGeom>
          <a:noFill/>
          <a:ln w="9525">
            <a:noFill/>
            <a:miter lim="800000"/>
            <a:headEnd/>
            <a:tailEnd/>
          </a:ln>
          <a:effectLst/>
        </p:spPr>
        <p:txBody>
          <a:bodyPr wrap="none">
            <a:spAutoFit/>
          </a:bodyPr>
          <a:lstStyle/>
          <a:p>
            <a:pPr algn="l"/>
            <a:r>
              <a:rPr lang="fr-CA"/>
              <a:t>Cette réaction s’effectue dans les </a:t>
            </a:r>
            <a:r>
              <a:rPr lang="fr-CA">
                <a:hlinkClick r:id="rId2"/>
              </a:rPr>
              <a:t>chloroplastes</a:t>
            </a:r>
            <a:r>
              <a:rPr lang="fr-CA"/>
              <a:t>.</a:t>
            </a:r>
          </a:p>
        </p:txBody>
      </p:sp>
      <p:sp>
        <p:nvSpPr>
          <p:cNvPr id="6152" name="Text Box 8"/>
          <p:cNvSpPr txBox="1">
            <a:spLocks noChangeArrowheads="1"/>
          </p:cNvSpPr>
          <p:nvPr/>
        </p:nvSpPr>
        <p:spPr bwMode="auto">
          <a:xfrm>
            <a:off x="950913" y="3881438"/>
            <a:ext cx="8193087" cy="822325"/>
          </a:xfrm>
          <a:prstGeom prst="rect">
            <a:avLst/>
          </a:prstGeom>
          <a:noFill/>
          <a:ln w="9525">
            <a:noFill/>
            <a:miter lim="800000"/>
            <a:headEnd/>
            <a:tailEnd/>
          </a:ln>
          <a:effectLst/>
        </p:spPr>
        <p:txBody>
          <a:bodyPr>
            <a:spAutoFit/>
          </a:bodyPr>
          <a:lstStyle/>
          <a:p>
            <a:pPr algn="l"/>
            <a:r>
              <a:rPr lang="fr-CA"/>
              <a:t>La lumière activera une molécule la chlorophylle qui permettra le déroulement de la réaction.</a:t>
            </a:r>
          </a:p>
        </p:txBody>
      </p:sp>
      <p:sp>
        <p:nvSpPr>
          <p:cNvPr id="6153" name="Text Box 9"/>
          <p:cNvSpPr txBox="1">
            <a:spLocks noChangeArrowheads="1"/>
          </p:cNvSpPr>
          <p:nvPr/>
        </p:nvSpPr>
        <p:spPr bwMode="auto">
          <a:xfrm>
            <a:off x="376238" y="4818063"/>
            <a:ext cx="2651125" cy="457200"/>
          </a:xfrm>
          <a:prstGeom prst="rect">
            <a:avLst/>
          </a:prstGeom>
          <a:noFill/>
          <a:ln w="9525">
            <a:noFill/>
            <a:miter lim="800000"/>
            <a:headEnd/>
            <a:tailEnd/>
          </a:ln>
          <a:effectLst/>
        </p:spPr>
        <p:txBody>
          <a:bodyPr wrap="none">
            <a:spAutoFit/>
          </a:bodyPr>
          <a:lstStyle/>
          <a:p>
            <a:pPr algn="l"/>
            <a:r>
              <a:rPr lang="fr-CA"/>
              <a:t>Équation chimique: </a:t>
            </a:r>
          </a:p>
        </p:txBody>
      </p:sp>
      <p:sp>
        <p:nvSpPr>
          <p:cNvPr id="6154" name="Text Box 10"/>
          <p:cNvSpPr txBox="1">
            <a:spLocks noChangeArrowheads="1"/>
          </p:cNvSpPr>
          <p:nvPr/>
        </p:nvSpPr>
        <p:spPr bwMode="auto">
          <a:xfrm>
            <a:off x="735013" y="5465763"/>
            <a:ext cx="2052637" cy="457200"/>
          </a:xfrm>
          <a:prstGeom prst="rect">
            <a:avLst/>
          </a:prstGeom>
          <a:noFill/>
          <a:ln w="9525">
            <a:noFill/>
            <a:miter lim="800000"/>
            <a:headEnd/>
            <a:tailEnd/>
          </a:ln>
          <a:effectLst/>
        </p:spPr>
        <p:txBody>
          <a:bodyPr wrap="none">
            <a:spAutoFit/>
          </a:bodyPr>
          <a:lstStyle/>
          <a:p>
            <a:pPr algn="l"/>
            <a:r>
              <a:rPr lang="fr-CA"/>
              <a:t>CO</a:t>
            </a:r>
            <a:r>
              <a:rPr lang="fr-CA" baseline="-25000"/>
              <a:t>2(g)</a:t>
            </a:r>
            <a:r>
              <a:rPr lang="fr-CA"/>
              <a:t> + H</a:t>
            </a:r>
            <a:r>
              <a:rPr lang="fr-CA" baseline="-25000"/>
              <a:t>2</a:t>
            </a:r>
            <a:r>
              <a:rPr lang="fr-CA"/>
              <a:t>O</a:t>
            </a:r>
            <a:r>
              <a:rPr lang="fr-CA" baseline="-25000"/>
              <a:t>(g)</a:t>
            </a:r>
          </a:p>
        </p:txBody>
      </p:sp>
      <p:sp>
        <p:nvSpPr>
          <p:cNvPr id="6155" name="Line 11"/>
          <p:cNvSpPr>
            <a:spLocks noChangeShapeType="1"/>
          </p:cNvSpPr>
          <p:nvPr/>
        </p:nvSpPr>
        <p:spPr bwMode="auto">
          <a:xfrm>
            <a:off x="2987675" y="5805488"/>
            <a:ext cx="2736850" cy="0"/>
          </a:xfrm>
          <a:prstGeom prst="line">
            <a:avLst/>
          </a:prstGeom>
          <a:noFill/>
          <a:ln w="9525">
            <a:solidFill>
              <a:schemeClr val="tx1"/>
            </a:solidFill>
            <a:round/>
            <a:headEnd/>
            <a:tailEnd type="triangle" w="med" len="med"/>
          </a:ln>
          <a:effectLst/>
        </p:spPr>
        <p:txBody>
          <a:bodyPr wrap="none"/>
          <a:lstStyle/>
          <a:p>
            <a:endParaRPr lang="fr-FR"/>
          </a:p>
        </p:txBody>
      </p:sp>
      <p:sp>
        <p:nvSpPr>
          <p:cNvPr id="6156" name="Text Box 12"/>
          <p:cNvSpPr txBox="1">
            <a:spLocks noChangeArrowheads="1"/>
          </p:cNvSpPr>
          <p:nvPr/>
        </p:nvSpPr>
        <p:spPr bwMode="auto">
          <a:xfrm>
            <a:off x="3111500" y="5321300"/>
            <a:ext cx="1790700" cy="457200"/>
          </a:xfrm>
          <a:prstGeom prst="rect">
            <a:avLst/>
          </a:prstGeom>
          <a:noFill/>
          <a:ln w="9525">
            <a:noFill/>
            <a:miter lim="800000"/>
            <a:headEnd/>
            <a:tailEnd/>
          </a:ln>
          <a:effectLst/>
        </p:spPr>
        <p:txBody>
          <a:bodyPr wrap="none">
            <a:spAutoFit/>
          </a:bodyPr>
          <a:lstStyle/>
          <a:p>
            <a:pPr algn="l"/>
            <a:r>
              <a:rPr lang="fr-CA"/>
              <a:t>Chlorophylle</a:t>
            </a:r>
          </a:p>
        </p:txBody>
      </p:sp>
      <p:sp>
        <p:nvSpPr>
          <p:cNvPr id="6157" name="Text Box 13"/>
          <p:cNvSpPr txBox="1">
            <a:spLocks noChangeArrowheads="1"/>
          </p:cNvSpPr>
          <p:nvPr/>
        </p:nvSpPr>
        <p:spPr bwMode="auto">
          <a:xfrm>
            <a:off x="3184525" y="5826125"/>
            <a:ext cx="2068513" cy="457200"/>
          </a:xfrm>
          <a:prstGeom prst="rect">
            <a:avLst/>
          </a:prstGeom>
          <a:noFill/>
          <a:ln w="9525">
            <a:noFill/>
            <a:miter lim="800000"/>
            <a:headEnd/>
            <a:tailEnd/>
          </a:ln>
          <a:effectLst/>
        </p:spPr>
        <p:txBody>
          <a:bodyPr wrap="none">
            <a:spAutoFit/>
          </a:bodyPr>
          <a:lstStyle/>
          <a:p>
            <a:pPr algn="l"/>
            <a:r>
              <a:rPr lang="fr-CA"/>
              <a:t>Énergie Solaire</a:t>
            </a:r>
          </a:p>
        </p:txBody>
      </p:sp>
      <p:sp>
        <p:nvSpPr>
          <p:cNvPr id="6158" name="Text Box 14"/>
          <p:cNvSpPr txBox="1">
            <a:spLocks noChangeArrowheads="1"/>
          </p:cNvSpPr>
          <p:nvPr/>
        </p:nvSpPr>
        <p:spPr bwMode="auto">
          <a:xfrm>
            <a:off x="5848350" y="5610225"/>
            <a:ext cx="2309813" cy="457200"/>
          </a:xfrm>
          <a:prstGeom prst="rect">
            <a:avLst/>
          </a:prstGeom>
          <a:noFill/>
          <a:ln w="9525">
            <a:noFill/>
            <a:miter lim="800000"/>
            <a:headEnd/>
            <a:tailEnd/>
          </a:ln>
          <a:effectLst/>
        </p:spPr>
        <p:txBody>
          <a:bodyPr wrap="none">
            <a:spAutoFit/>
          </a:bodyPr>
          <a:lstStyle/>
          <a:p>
            <a:pPr algn="l"/>
            <a:r>
              <a:rPr lang="fr-CA"/>
              <a:t>C</a:t>
            </a:r>
            <a:r>
              <a:rPr lang="fr-CA" baseline="-25000"/>
              <a:t>6</a:t>
            </a:r>
            <a:r>
              <a:rPr lang="fr-CA"/>
              <a:t>H</a:t>
            </a:r>
            <a:r>
              <a:rPr lang="fr-CA" baseline="-25000"/>
              <a:t>12</a:t>
            </a:r>
            <a:r>
              <a:rPr lang="fr-CA"/>
              <a:t>O</a:t>
            </a:r>
            <a:r>
              <a:rPr lang="fr-CA" baseline="-25000"/>
              <a:t>6(s) </a:t>
            </a:r>
            <a:r>
              <a:rPr lang="fr-CA"/>
              <a:t>+ O</a:t>
            </a:r>
            <a:r>
              <a:rPr lang="fr-CA" baseline="-25000"/>
              <a:t>2(g)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48"/>
                                        </p:tgtEl>
                                        <p:attrNameLst>
                                          <p:attrName>style.visibility</p:attrName>
                                        </p:attrNameLst>
                                      </p:cBhvr>
                                      <p:to>
                                        <p:strVal val="visible"/>
                                      </p:to>
                                    </p:set>
                                    <p:anim to="" calcmode="lin" valueType="num">
                                      <p:cBhvr>
                                        <p:cTn id="7" dur="1" fill="hold"/>
                                        <p:tgtEl>
                                          <p:spTgt spid="614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150"/>
                                        </p:tgtEl>
                                        <p:attrNameLst>
                                          <p:attrName>style.visibility</p:attrName>
                                        </p:attrNameLst>
                                      </p:cBhvr>
                                      <p:to>
                                        <p:strVal val="visible"/>
                                      </p:to>
                                    </p:set>
                                    <p:anim to="" calcmode="lin" valueType="num">
                                      <p:cBhvr>
                                        <p:cTn id="12" dur="1" fill="hold"/>
                                        <p:tgtEl>
                                          <p:spTgt spid="615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151"/>
                                        </p:tgtEl>
                                        <p:attrNameLst>
                                          <p:attrName>style.visibility</p:attrName>
                                        </p:attrNameLst>
                                      </p:cBhvr>
                                      <p:to>
                                        <p:strVal val="visible"/>
                                      </p:to>
                                    </p:set>
                                    <p:anim to="" calcmode="lin" valueType="num">
                                      <p:cBhvr>
                                        <p:cTn id="17" dur="1" fill="hold"/>
                                        <p:tgtEl>
                                          <p:spTgt spid="6151"/>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152"/>
                                        </p:tgtEl>
                                        <p:attrNameLst>
                                          <p:attrName>style.visibility</p:attrName>
                                        </p:attrNameLst>
                                      </p:cBhvr>
                                      <p:to>
                                        <p:strVal val="visible"/>
                                      </p:to>
                                    </p:set>
                                    <p:anim to="" calcmode="lin" valueType="num">
                                      <p:cBhvr>
                                        <p:cTn id="22" dur="1" fill="hold"/>
                                        <p:tgtEl>
                                          <p:spTgt spid="6152"/>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153"/>
                                        </p:tgtEl>
                                        <p:attrNameLst>
                                          <p:attrName>style.visibility</p:attrName>
                                        </p:attrNameLst>
                                      </p:cBhvr>
                                      <p:to>
                                        <p:strVal val="visible"/>
                                      </p:to>
                                    </p:set>
                                    <p:anim to="" calcmode="lin" valueType="num">
                                      <p:cBhvr>
                                        <p:cTn id="27" dur="1" fill="hold"/>
                                        <p:tgtEl>
                                          <p:spTgt spid="6153"/>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6154"/>
                                        </p:tgtEl>
                                        <p:attrNameLst>
                                          <p:attrName>style.visibility</p:attrName>
                                        </p:attrNameLst>
                                      </p:cBhvr>
                                      <p:to>
                                        <p:strVal val="visible"/>
                                      </p:to>
                                    </p:set>
                                    <p:anim to="" calcmode="lin" valueType="num">
                                      <p:cBhvr>
                                        <p:cTn id="32" dur="1" fill="hold"/>
                                        <p:tgtEl>
                                          <p:spTgt spid="6154"/>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6155"/>
                                        </p:tgtEl>
                                        <p:attrNameLst>
                                          <p:attrName>style.visibility</p:attrName>
                                        </p:attrNameLst>
                                      </p:cBhvr>
                                      <p:to>
                                        <p:strVal val="visible"/>
                                      </p:to>
                                    </p:set>
                                    <p:anim to="" calcmode="lin" valueType="num">
                                      <p:cBhvr>
                                        <p:cTn id="37" dur="1" fill="hold"/>
                                        <p:tgtEl>
                                          <p:spTgt spid="6155"/>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6156"/>
                                        </p:tgtEl>
                                        <p:attrNameLst>
                                          <p:attrName>style.visibility</p:attrName>
                                        </p:attrNameLst>
                                      </p:cBhvr>
                                      <p:to>
                                        <p:strVal val="visible"/>
                                      </p:to>
                                    </p:set>
                                    <p:anim to="" calcmode="lin" valueType="num">
                                      <p:cBhvr>
                                        <p:cTn id="42" dur="1" fill="hold"/>
                                        <p:tgtEl>
                                          <p:spTgt spid="6156"/>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6157"/>
                                        </p:tgtEl>
                                        <p:attrNameLst>
                                          <p:attrName>style.visibility</p:attrName>
                                        </p:attrNameLst>
                                      </p:cBhvr>
                                      <p:to>
                                        <p:strVal val="visible"/>
                                      </p:to>
                                    </p:set>
                                    <p:anim to="" calcmode="lin" valueType="num">
                                      <p:cBhvr>
                                        <p:cTn id="47" dur="1" fill="hold"/>
                                        <p:tgtEl>
                                          <p:spTgt spid="6157"/>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6158"/>
                                        </p:tgtEl>
                                        <p:attrNameLst>
                                          <p:attrName>style.visibility</p:attrName>
                                        </p:attrNameLst>
                                      </p:cBhvr>
                                      <p:to>
                                        <p:strVal val="visible"/>
                                      </p:to>
                                    </p:set>
                                    <p:anim to="" calcmode="lin" valueType="num">
                                      <p:cBhvr>
                                        <p:cTn id="52" dur="1" fill="hold"/>
                                        <p:tgtEl>
                                          <p:spTgt spid="61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50" grpId="0" autoUpdateAnimBg="0"/>
      <p:bldP spid="6151" grpId="0" autoUpdateAnimBg="0"/>
      <p:bldP spid="6152" grpId="0" autoUpdateAnimBg="0"/>
      <p:bldP spid="6153" grpId="0" autoUpdateAnimBg="0"/>
      <p:bldP spid="6154" grpId="0" autoUpdateAnimBg="0"/>
      <p:bldP spid="6155" grpId="0" animBg="1"/>
      <p:bldP spid="6156" grpId="0" autoUpdateAnimBg="0"/>
      <p:bldP spid="6157" grpId="0" autoUpdateAnimBg="0"/>
      <p:bldP spid="6158"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r-CA" sz="4000"/>
              <a:t>Vue générale du cycle du carbone</a:t>
            </a:r>
          </a:p>
        </p:txBody>
      </p:sp>
      <p:sp>
        <p:nvSpPr>
          <p:cNvPr id="10243" name="Text Box 3"/>
          <p:cNvSpPr txBox="1">
            <a:spLocks noChangeArrowheads="1"/>
          </p:cNvSpPr>
          <p:nvPr/>
        </p:nvSpPr>
        <p:spPr bwMode="auto">
          <a:xfrm>
            <a:off x="1331913" y="3213100"/>
            <a:ext cx="1841500" cy="457200"/>
          </a:xfrm>
          <a:prstGeom prst="rect">
            <a:avLst/>
          </a:prstGeom>
          <a:noFill/>
          <a:ln w="9525">
            <a:noFill/>
            <a:miter lim="800000"/>
            <a:headEnd/>
            <a:tailEnd/>
          </a:ln>
          <a:effectLst/>
        </p:spPr>
        <p:txBody>
          <a:bodyPr wrap="none">
            <a:spAutoFit/>
          </a:bodyPr>
          <a:lstStyle/>
          <a:p>
            <a:pPr algn="l"/>
            <a:r>
              <a:rPr lang="fr-CA"/>
              <a:t>Mitochondrie</a:t>
            </a:r>
          </a:p>
        </p:txBody>
      </p:sp>
      <p:sp>
        <p:nvSpPr>
          <p:cNvPr id="10245" name="Text Box 5"/>
          <p:cNvSpPr txBox="1">
            <a:spLocks noChangeArrowheads="1"/>
          </p:cNvSpPr>
          <p:nvPr/>
        </p:nvSpPr>
        <p:spPr bwMode="auto">
          <a:xfrm>
            <a:off x="4787900" y="3716338"/>
            <a:ext cx="1739900" cy="457200"/>
          </a:xfrm>
          <a:prstGeom prst="rect">
            <a:avLst/>
          </a:prstGeom>
          <a:noFill/>
          <a:ln w="9525">
            <a:noFill/>
            <a:miter lim="800000"/>
            <a:headEnd/>
            <a:tailEnd/>
          </a:ln>
          <a:effectLst/>
        </p:spPr>
        <p:txBody>
          <a:bodyPr wrap="none">
            <a:spAutoFit/>
          </a:bodyPr>
          <a:lstStyle/>
          <a:p>
            <a:pPr algn="l"/>
            <a:r>
              <a:rPr lang="fr-CA"/>
              <a:t>Chloroplaste</a:t>
            </a:r>
          </a:p>
        </p:txBody>
      </p:sp>
      <p:sp>
        <p:nvSpPr>
          <p:cNvPr id="10248" name="AutoShape 8"/>
          <p:cNvSpPr>
            <a:spLocks noChangeArrowheads="1"/>
          </p:cNvSpPr>
          <p:nvPr/>
        </p:nvSpPr>
        <p:spPr bwMode="auto">
          <a:xfrm rot="10486332">
            <a:off x="2124075" y="3213100"/>
            <a:ext cx="3025775" cy="223202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10249" name="AutoShape 9"/>
          <p:cNvSpPr>
            <a:spLocks noChangeArrowheads="1"/>
          </p:cNvSpPr>
          <p:nvPr/>
        </p:nvSpPr>
        <p:spPr bwMode="auto">
          <a:xfrm>
            <a:off x="2124075" y="2349500"/>
            <a:ext cx="3527425" cy="180022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10250" name="Text Box 10"/>
          <p:cNvSpPr txBox="1">
            <a:spLocks noChangeArrowheads="1"/>
          </p:cNvSpPr>
          <p:nvPr/>
        </p:nvSpPr>
        <p:spPr bwMode="auto">
          <a:xfrm>
            <a:off x="3059113" y="5661025"/>
            <a:ext cx="1182687" cy="457200"/>
          </a:xfrm>
          <a:prstGeom prst="rect">
            <a:avLst/>
          </a:prstGeom>
          <a:noFill/>
          <a:ln w="9525">
            <a:noFill/>
            <a:miter lim="800000"/>
            <a:headEnd/>
            <a:tailEnd/>
          </a:ln>
          <a:effectLst/>
        </p:spPr>
        <p:txBody>
          <a:bodyPr wrap="none">
            <a:spAutoFit/>
          </a:bodyPr>
          <a:lstStyle/>
          <a:p>
            <a:pPr algn="l"/>
            <a:r>
              <a:rPr lang="fr-CA"/>
              <a:t>Glucose</a:t>
            </a:r>
          </a:p>
        </p:txBody>
      </p:sp>
      <p:sp>
        <p:nvSpPr>
          <p:cNvPr id="10251" name="Text Box 11"/>
          <p:cNvSpPr txBox="1">
            <a:spLocks noChangeArrowheads="1"/>
          </p:cNvSpPr>
          <p:nvPr/>
        </p:nvSpPr>
        <p:spPr bwMode="auto">
          <a:xfrm>
            <a:off x="3635375" y="1773238"/>
            <a:ext cx="709613" cy="457200"/>
          </a:xfrm>
          <a:prstGeom prst="rect">
            <a:avLst/>
          </a:prstGeom>
          <a:noFill/>
          <a:ln w="9525">
            <a:noFill/>
            <a:miter lim="800000"/>
            <a:headEnd/>
            <a:tailEnd/>
          </a:ln>
          <a:effectLst/>
        </p:spPr>
        <p:txBody>
          <a:bodyPr wrap="none">
            <a:spAutoFit/>
          </a:bodyPr>
          <a:lstStyle/>
          <a:p>
            <a:pPr algn="l"/>
            <a:r>
              <a:rPr lang="fr-CA"/>
              <a:t>CO</a:t>
            </a:r>
            <a:r>
              <a:rPr lang="fr-CA" baseline="-25000"/>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243"/>
                                        </p:tgtEl>
                                        <p:attrNameLst>
                                          <p:attrName>style.visibility</p:attrName>
                                        </p:attrNameLst>
                                      </p:cBhvr>
                                      <p:to>
                                        <p:strVal val="visible"/>
                                      </p:to>
                                    </p:set>
                                    <p:anim to="" calcmode="lin" valueType="num">
                                      <p:cBhvr>
                                        <p:cTn id="12" dur="1" fill="hold"/>
                                        <p:tgtEl>
                                          <p:spTgt spid="1024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0249"/>
                                        </p:tgtEl>
                                        <p:attrNameLst>
                                          <p:attrName>style.visibility</p:attrName>
                                        </p:attrNameLst>
                                      </p:cBhvr>
                                      <p:to>
                                        <p:strVal val="visible"/>
                                      </p:to>
                                    </p:set>
                                    <p:anim to="" calcmode="lin" valueType="num">
                                      <p:cBhvr>
                                        <p:cTn id="17" dur="1" fill="hold"/>
                                        <p:tgtEl>
                                          <p:spTgt spid="1024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0251"/>
                                        </p:tgtEl>
                                        <p:attrNameLst>
                                          <p:attrName>style.visibility</p:attrName>
                                        </p:attrNameLst>
                                      </p:cBhvr>
                                      <p:to>
                                        <p:strVal val="visible"/>
                                      </p:to>
                                    </p:set>
                                    <p:anim to="" calcmode="lin" valueType="num">
                                      <p:cBhvr>
                                        <p:cTn id="22" dur="1" fill="hold"/>
                                        <p:tgtEl>
                                          <p:spTgt spid="10251"/>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0245"/>
                                        </p:tgtEl>
                                        <p:attrNameLst>
                                          <p:attrName>style.visibility</p:attrName>
                                        </p:attrNameLst>
                                      </p:cBhvr>
                                      <p:to>
                                        <p:strVal val="visible"/>
                                      </p:to>
                                    </p:set>
                                    <p:anim to="" calcmode="lin" valueType="num">
                                      <p:cBhvr>
                                        <p:cTn id="27" dur="1" fill="hold"/>
                                        <p:tgtEl>
                                          <p:spTgt spid="10245"/>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0248"/>
                                        </p:tgtEl>
                                        <p:attrNameLst>
                                          <p:attrName>style.visibility</p:attrName>
                                        </p:attrNameLst>
                                      </p:cBhvr>
                                      <p:to>
                                        <p:strVal val="visible"/>
                                      </p:to>
                                    </p:set>
                                    <p:anim to="" calcmode="lin" valueType="num">
                                      <p:cBhvr>
                                        <p:cTn id="32" dur="1" fill="hold"/>
                                        <p:tgtEl>
                                          <p:spTgt spid="1024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10250"/>
                                        </p:tgtEl>
                                        <p:attrNameLst>
                                          <p:attrName>style.visibility</p:attrName>
                                        </p:attrNameLst>
                                      </p:cBhvr>
                                      <p:to>
                                        <p:strVal val="visible"/>
                                      </p:to>
                                    </p:set>
                                    <p:anim to="" calcmode="lin" valueType="num">
                                      <p:cBhvr>
                                        <p:cTn id="37" dur="1" fill="hold"/>
                                        <p:tgtEl>
                                          <p:spTgt spid="102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P spid="10245" grpId="0" autoUpdateAnimBg="0"/>
      <p:bldP spid="10248" grpId="0" animBg="1"/>
      <p:bldP spid="10249" grpId="0" animBg="1"/>
      <p:bldP spid="10250" grpId="0" autoUpdateAnimBg="0"/>
      <p:bldP spid="10251"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395288" y="260350"/>
            <a:ext cx="8353425" cy="701675"/>
          </a:xfrm>
          <a:prstGeom prst="rect">
            <a:avLst/>
          </a:prstGeom>
          <a:noFill/>
          <a:ln w="9525">
            <a:noFill/>
            <a:miter lim="800000"/>
            <a:headEnd/>
            <a:tailEnd/>
          </a:ln>
          <a:effectLst/>
        </p:spPr>
        <p:txBody>
          <a:bodyPr>
            <a:spAutoFit/>
          </a:bodyPr>
          <a:lstStyle/>
          <a:p>
            <a:pPr>
              <a:spcBef>
                <a:spcPct val="50000"/>
              </a:spcBef>
            </a:pPr>
            <a:r>
              <a:rPr lang="fr-CA" sz="4000">
                <a:latin typeface="Comic Sans MS" pitchFamily="66" charset="0"/>
              </a:rPr>
              <a:t>Voici le cycle du carbone</a:t>
            </a:r>
          </a:p>
        </p:txBody>
      </p:sp>
      <p:sp>
        <p:nvSpPr>
          <p:cNvPr id="20485" name="Text Box 5"/>
          <p:cNvSpPr txBox="1">
            <a:spLocks noChangeArrowheads="1"/>
          </p:cNvSpPr>
          <p:nvPr/>
        </p:nvSpPr>
        <p:spPr bwMode="auto">
          <a:xfrm>
            <a:off x="3348038" y="1196975"/>
            <a:ext cx="1873250" cy="701675"/>
          </a:xfrm>
          <a:prstGeom prst="rect">
            <a:avLst/>
          </a:prstGeom>
          <a:noFill/>
          <a:ln w="9525">
            <a:noFill/>
            <a:miter lim="800000"/>
            <a:headEnd/>
            <a:tailEnd/>
          </a:ln>
          <a:effectLst/>
        </p:spPr>
        <p:txBody>
          <a:bodyPr>
            <a:spAutoFit/>
          </a:bodyPr>
          <a:lstStyle/>
          <a:p>
            <a:pPr algn="ctr">
              <a:spcBef>
                <a:spcPct val="50000"/>
              </a:spcBef>
            </a:pPr>
            <a:r>
              <a:rPr lang="fr-CA" sz="2000">
                <a:latin typeface="Comic Sans MS" pitchFamily="66" charset="0"/>
              </a:rPr>
              <a:t>Organisme vivant</a:t>
            </a:r>
          </a:p>
        </p:txBody>
      </p:sp>
      <p:sp>
        <p:nvSpPr>
          <p:cNvPr id="20486" name="Text Box 6"/>
          <p:cNvSpPr txBox="1">
            <a:spLocks noChangeArrowheads="1"/>
          </p:cNvSpPr>
          <p:nvPr/>
        </p:nvSpPr>
        <p:spPr bwMode="auto">
          <a:xfrm>
            <a:off x="4716463" y="2060575"/>
            <a:ext cx="1873250" cy="701675"/>
          </a:xfrm>
          <a:prstGeom prst="rect">
            <a:avLst/>
          </a:prstGeom>
          <a:noFill/>
          <a:ln w="9525">
            <a:noFill/>
            <a:miter lim="800000"/>
            <a:headEnd/>
            <a:tailEnd/>
          </a:ln>
          <a:effectLst/>
        </p:spPr>
        <p:txBody>
          <a:bodyPr>
            <a:spAutoFit/>
          </a:bodyPr>
          <a:lstStyle/>
          <a:p>
            <a:pPr algn="ctr">
              <a:spcBef>
                <a:spcPct val="50000"/>
              </a:spcBef>
            </a:pPr>
            <a:r>
              <a:rPr lang="fr-CA" sz="2000">
                <a:latin typeface="Comic Sans MS" pitchFamily="66" charset="0"/>
              </a:rPr>
              <a:t>Organisme mort</a:t>
            </a:r>
          </a:p>
        </p:txBody>
      </p:sp>
      <p:sp>
        <p:nvSpPr>
          <p:cNvPr id="20487" name="Text Box 7"/>
          <p:cNvSpPr txBox="1">
            <a:spLocks noChangeArrowheads="1"/>
          </p:cNvSpPr>
          <p:nvPr/>
        </p:nvSpPr>
        <p:spPr bwMode="auto">
          <a:xfrm>
            <a:off x="5076825" y="3573463"/>
            <a:ext cx="1873250" cy="396875"/>
          </a:xfrm>
          <a:prstGeom prst="rect">
            <a:avLst/>
          </a:prstGeom>
          <a:noFill/>
          <a:ln w="9525">
            <a:noFill/>
            <a:miter lim="800000"/>
            <a:headEnd/>
            <a:tailEnd/>
          </a:ln>
          <a:effectLst/>
        </p:spPr>
        <p:txBody>
          <a:bodyPr>
            <a:spAutoFit/>
          </a:bodyPr>
          <a:lstStyle/>
          <a:p>
            <a:pPr algn="ctr">
              <a:spcBef>
                <a:spcPct val="50000"/>
              </a:spcBef>
            </a:pPr>
            <a:r>
              <a:rPr lang="fr-CA" sz="2000">
                <a:latin typeface="Comic Sans MS" pitchFamily="66" charset="0"/>
              </a:rPr>
              <a:t>Atmosphère</a:t>
            </a:r>
          </a:p>
        </p:txBody>
      </p:sp>
      <p:sp>
        <p:nvSpPr>
          <p:cNvPr id="20488" name="Text Box 8"/>
          <p:cNvSpPr txBox="1">
            <a:spLocks noChangeArrowheads="1"/>
          </p:cNvSpPr>
          <p:nvPr/>
        </p:nvSpPr>
        <p:spPr bwMode="auto">
          <a:xfrm>
            <a:off x="2700338" y="3716338"/>
            <a:ext cx="1873250" cy="396875"/>
          </a:xfrm>
          <a:prstGeom prst="rect">
            <a:avLst/>
          </a:prstGeom>
          <a:noFill/>
          <a:ln w="9525">
            <a:noFill/>
            <a:miter lim="800000"/>
            <a:headEnd/>
            <a:tailEnd/>
          </a:ln>
          <a:effectLst/>
        </p:spPr>
        <p:txBody>
          <a:bodyPr>
            <a:spAutoFit/>
          </a:bodyPr>
          <a:lstStyle/>
          <a:p>
            <a:pPr algn="ctr">
              <a:spcBef>
                <a:spcPct val="50000"/>
              </a:spcBef>
            </a:pPr>
            <a:r>
              <a:rPr lang="fr-CA" sz="2000">
                <a:latin typeface="Comic Sans MS" pitchFamily="66" charset="0"/>
              </a:rPr>
              <a:t>Océans</a:t>
            </a:r>
          </a:p>
        </p:txBody>
      </p:sp>
      <p:sp>
        <p:nvSpPr>
          <p:cNvPr id="20489" name="Text Box 9"/>
          <p:cNvSpPr txBox="1">
            <a:spLocks noChangeArrowheads="1"/>
          </p:cNvSpPr>
          <p:nvPr/>
        </p:nvSpPr>
        <p:spPr bwMode="auto">
          <a:xfrm>
            <a:off x="1547813" y="2852738"/>
            <a:ext cx="1873250" cy="396875"/>
          </a:xfrm>
          <a:prstGeom prst="rect">
            <a:avLst/>
          </a:prstGeom>
          <a:noFill/>
          <a:ln w="9525">
            <a:noFill/>
            <a:miter lim="800000"/>
            <a:headEnd/>
            <a:tailEnd/>
          </a:ln>
          <a:effectLst/>
        </p:spPr>
        <p:txBody>
          <a:bodyPr>
            <a:spAutoFit/>
          </a:bodyPr>
          <a:lstStyle/>
          <a:p>
            <a:pPr algn="ctr">
              <a:spcBef>
                <a:spcPct val="50000"/>
              </a:spcBef>
            </a:pPr>
            <a:r>
              <a:rPr lang="fr-CA" sz="2000">
                <a:latin typeface="Comic Sans MS" pitchFamily="66" charset="0"/>
              </a:rPr>
              <a:t>Roche</a:t>
            </a:r>
          </a:p>
        </p:txBody>
      </p:sp>
      <p:sp>
        <p:nvSpPr>
          <p:cNvPr id="20490" name="Text Box 10"/>
          <p:cNvSpPr txBox="1">
            <a:spLocks noChangeArrowheads="1"/>
          </p:cNvSpPr>
          <p:nvPr/>
        </p:nvSpPr>
        <p:spPr bwMode="auto">
          <a:xfrm>
            <a:off x="1547813" y="1700213"/>
            <a:ext cx="1873250" cy="396875"/>
          </a:xfrm>
          <a:prstGeom prst="rect">
            <a:avLst/>
          </a:prstGeom>
          <a:noFill/>
          <a:ln w="9525">
            <a:noFill/>
            <a:miter lim="800000"/>
            <a:headEnd/>
            <a:tailEnd/>
          </a:ln>
          <a:effectLst/>
        </p:spPr>
        <p:txBody>
          <a:bodyPr>
            <a:spAutoFit/>
          </a:bodyPr>
          <a:lstStyle/>
          <a:p>
            <a:pPr algn="ctr">
              <a:spcBef>
                <a:spcPct val="50000"/>
              </a:spcBef>
            </a:pPr>
            <a:r>
              <a:rPr lang="fr-CA" sz="2000">
                <a:latin typeface="Comic Sans MS" pitchFamily="66" charset="0"/>
              </a:rPr>
              <a:t>Sol</a:t>
            </a:r>
          </a:p>
        </p:txBody>
      </p:sp>
      <p:sp>
        <p:nvSpPr>
          <p:cNvPr id="20491" name="AutoShape 11"/>
          <p:cNvSpPr>
            <a:spLocks noChangeArrowheads="1"/>
          </p:cNvSpPr>
          <p:nvPr/>
        </p:nvSpPr>
        <p:spPr bwMode="auto">
          <a:xfrm rot="1715510">
            <a:off x="4787900" y="1700213"/>
            <a:ext cx="719138" cy="287337"/>
          </a:xfrm>
          <a:prstGeom prst="rightArrow">
            <a:avLst>
              <a:gd name="adj1" fmla="val 50000"/>
              <a:gd name="adj2" fmla="val 62569"/>
            </a:avLst>
          </a:prstGeom>
          <a:solidFill>
            <a:srgbClr val="33CC33"/>
          </a:solidFill>
          <a:ln w="9525">
            <a:solidFill>
              <a:schemeClr val="tx1"/>
            </a:solidFill>
            <a:miter lim="800000"/>
            <a:headEnd/>
            <a:tailEnd/>
          </a:ln>
          <a:effectLst/>
        </p:spPr>
        <p:txBody>
          <a:bodyPr wrap="none" anchor="ctr"/>
          <a:lstStyle/>
          <a:p>
            <a:endParaRPr lang="fr-FR"/>
          </a:p>
        </p:txBody>
      </p:sp>
      <p:sp>
        <p:nvSpPr>
          <p:cNvPr id="20492" name="AutoShape 12"/>
          <p:cNvSpPr>
            <a:spLocks noChangeArrowheads="1"/>
          </p:cNvSpPr>
          <p:nvPr/>
        </p:nvSpPr>
        <p:spPr bwMode="auto">
          <a:xfrm rot="5677298">
            <a:off x="5219700" y="3068638"/>
            <a:ext cx="719137" cy="287338"/>
          </a:xfrm>
          <a:prstGeom prst="rightArrow">
            <a:avLst>
              <a:gd name="adj1" fmla="val 50000"/>
              <a:gd name="adj2" fmla="val 62569"/>
            </a:avLst>
          </a:prstGeom>
          <a:solidFill>
            <a:srgbClr val="33CC33"/>
          </a:solidFill>
          <a:ln w="9525">
            <a:solidFill>
              <a:schemeClr val="tx1"/>
            </a:solidFill>
            <a:miter lim="800000"/>
            <a:headEnd/>
            <a:tailEnd/>
          </a:ln>
          <a:effectLst/>
        </p:spPr>
        <p:txBody>
          <a:bodyPr wrap="none" anchor="ctr"/>
          <a:lstStyle/>
          <a:p>
            <a:endParaRPr lang="fr-FR"/>
          </a:p>
        </p:txBody>
      </p:sp>
      <p:sp>
        <p:nvSpPr>
          <p:cNvPr id="20493" name="AutoShape 13"/>
          <p:cNvSpPr>
            <a:spLocks noChangeArrowheads="1"/>
          </p:cNvSpPr>
          <p:nvPr/>
        </p:nvSpPr>
        <p:spPr bwMode="auto">
          <a:xfrm rot="10415206">
            <a:off x="4356100" y="3716338"/>
            <a:ext cx="719138" cy="287337"/>
          </a:xfrm>
          <a:prstGeom prst="rightArrow">
            <a:avLst>
              <a:gd name="adj1" fmla="val 50000"/>
              <a:gd name="adj2" fmla="val 62569"/>
            </a:avLst>
          </a:prstGeom>
          <a:solidFill>
            <a:srgbClr val="33CC33"/>
          </a:solidFill>
          <a:ln w="9525">
            <a:solidFill>
              <a:schemeClr val="tx1"/>
            </a:solidFill>
            <a:miter lim="800000"/>
            <a:headEnd/>
            <a:tailEnd/>
          </a:ln>
          <a:effectLst/>
        </p:spPr>
        <p:txBody>
          <a:bodyPr wrap="none" anchor="ctr"/>
          <a:lstStyle/>
          <a:p>
            <a:endParaRPr lang="fr-FR"/>
          </a:p>
        </p:txBody>
      </p:sp>
      <p:sp>
        <p:nvSpPr>
          <p:cNvPr id="20494" name="AutoShape 14"/>
          <p:cNvSpPr>
            <a:spLocks noChangeArrowheads="1"/>
          </p:cNvSpPr>
          <p:nvPr/>
        </p:nvSpPr>
        <p:spPr bwMode="auto">
          <a:xfrm rot="35182405">
            <a:off x="2627313" y="3357563"/>
            <a:ext cx="719137" cy="287337"/>
          </a:xfrm>
          <a:prstGeom prst="rightArrow">
            <a:avLst>
              <a:gd name="adj1" fmla="val 50000"/>
              <a:gd name="adj2" fmla="val 62569"/>
            </a:avLst>
          </a:prstGeom>
          <a:solidFill>
            <a:srgbClr val="33CC33"/>
          </a:solidFill>
          <a:ln w="9525">
            <a:solidFill>
              <a:schemeClr val="tx1"/>
            </a:solidFill>
            <a:miter lim="800000"/>
            <a:headEnd/>
            <a:tailEnd/>
          </a:ln>
          <a:effectLst/>
        </p:spPr>
        <p:txBody>
          <a:bodyPr wrap="none" anchor="ctr"/>
          <a:lstStyle/>
          <a:p>
            <a:endParaRPr lang="fr-FR"/>
          </a:p>
        </p:txBody>
      </p:sp>
      <p:sp>
        <p:nvSpPr>
          <p:cNvPr id="20495" name="AutoShape 15"/>
          <p:cNvSpPr>
            <a:spLocks noChangeArrowheads="1"/>
          </p:cNvSpPr>
          <p:nvPr/>
        </p:nvSpPr>
        <p:spPr bwMode="auto">
          <a:xfrm rot="37072866">
            <a:off x="2195513" y="2349500"/>
            <a:ext cx="719138" cy="287337"/>
          </a:xfrm>
          <a:prstGeom prst="rightArrow">
            <a:avLst>
              <a:gd name="adj1" fmla="val 50000"/>
              <a:gd name="adj2" fmla="val 62569"/>
            </a:avLst>
          </a:prstGeom>
          <a:solidFill>
            <a:srgbClr val="33CC33"/>
          </a:solidFill>
          <a:ln w="9525">
            <a:solidFill>
              <a:schemeClr val="tx1"/>
            </a:solidFill>
            <a:miter lim="800000"/>
            <a:headEnd/>
            <a:tailEnd/>
          </a:ln>
          <a:effectLst/>
        </p:spPr>
        <p:txBody>
          <a:bodyPr wrap="none" anchor="ctr"/>
          <a:lstStyle/>
          <a:p>
            <a:endParaRPr lang="fr-FR"/>
          </a:p>
        </p:txBody>
      </p:sp>
      <p:sp>
        <p:nvSpPr>
          <p:cNvPr id="20496" name="AutoShape 16"/>
          <p:cNvSpPr>
            <a:spLocks noChangeArrowheads="1"/>
          </p:cNvSpPr>
          <p:nvPr/>
        </p:nvSpPr>
        <p:spPr bwMode="auto">
          <a:xfrm rot="41769221">
            <a:off x="2771775" y="1412875"/>
            <a:ext cx="719138" cy="287338"/>
          </a:xfrm>
          <a:prstGeom prst="rightArrow">
            <a:avLst>
              <a:gd name="adj1" fmla="val 50000"/>
              <a:gd name="adj2" fmla="val 62569"/>
            </a:avLst>
          </a:prstGeom>
          <a:solidFill>
            <a:srgbClr val="33CC33"/>
          </a:solidFill>
          <a:ln w="9525">
            <a:solidFill>
              <a:schemeClr val="tx1"/>
            </a:solidFill>
            <a:miter lim="800000"/>
            <a:headEnd/>
            <a:tailEnd/>
          </a:ln>
          <a:effectLst/>
        </p:spPr>
        <p:txBody>
          <a:bodyPr wrap="none" anchor="ctr"/>
          <a:lstStyle/>
          <a:p>
            <a:endParaRPr lang="fr-FR"/>
          </a:p>
        </p:txBody>
      </p:sp>
      <p:sp>
        <p:nvSpPr>
          <p:cNvPr id="20497" name="Rectangle 17"/>
          <p:cNvSpPr>
            <a:spLocks noChangeArrowheads="1"/>
          </p:cNvSpPr>
          <p:nvPr/>
        </p:nvSpPr>
        <p:spPr bwMode="auto">
          <a:xfrm>
            <a:off x="1042988" y="4724400"/>
            <a:ext cx="7416800" cy="1539875"/>
          </a:xfrm>
          <a:prstGeom prst="rect">
            <a:avLst/>
          </a:prstGeom>
          <a:solidFill>
            <a:srgbClr val="33CC33"/>
          </a:solidFill>
          <a:ln w="76200" cap="rnd">
            <a:solidFill>
              <a:schemeClr val="tx1"/>
            </a:solidFill>
            <a:prstDash val="sysDot"/>
            <a:miter lim="800000"/>
            <a:headEnd/>
            <a:tailEnd/>
          </a:ln>
          <a:effectLst/>
        </p:spPr>
        <p:txBody>
          <a:bodyPr>
            <a:spAutoFit/>
          </a:bodyPr>
          <a:lstStyle/>
          <a:p>
            <a:pPr algn="ctr">
              <a:spcBef>
                <a:spcPct val="50000"/>
              </a:spcBef>
            </a:pPr>
            <a:r>
              <a:rPr lang="fr-CA" sz="3000">
                <a:latin typeface="Comic Sans MS" pitchFamily="66" charset="0"/>
              </a:rPr>
              <a:t>Le cycle du carbone est un cycle biogéochimique qui correspond à l’ensemble des échanges de carbone.</a:t>
            </a:r>
          </a:p>
        </p:txBody>
      </p:sp>
      <p:pic>
        <p:nvPicPr>
          <p:cNvPr id="20498" name="Picture 18" descr="Nuvola_apps_kate"/>
          <p:cNvPicPr>
            <a:picLocks noChangeAspect="1" noChangeArrowheads="1"/>
          </p:cNvPicPr>
          <p:nvPr/>
        </p:nvPicPr>
        <p:blipFill>
          <a:blip r:embed="rId2"/>
          <a:srcRect/>
          <a:stretch>
            <a:fillRect/>
          </a:stretch>
        </p:blipFill>
        <p:spPr bwMode="auto">
          <a:xfrm>
            <a:off x="7596188" y="4221163"/>
            <a:ext cx="1295400" cy="1049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98"/>
                                        </p:tgtEl>
                                        <p:attrNameLst>
                                          <p:attrName>style.visibility</p:attrName>
                                        </p:attrNameLst>
                                      </p:cBhvr>
                                      <p:to>
                                        <p:strVal val="visible"/>
                                      </p:to>
                                    </p:set>
                                    <p:animEffect transition="in" filter="dissolve">
                                      <p:cBhvr>
                                        <p:cTn id="7" dur="500"/>
                                        <p:tgtEl>
                                          <p:spTgt spid="20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4911cyclecarbon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315913"/>
            <a:ext cx="7772400" cy="1143001"/>
          </a:xfrm>
        </p:spPr>
        <p:txBody>
          <a:bodyPr/>
          <a:lstStyle/>
          <a:p>
            <a:r>
              <a:rPr lang="fr-CA"/>
              <a:t>Cycle du carbone terrestre</a:t>
            </a:r>
          </a:p>
        </p:txBody>
      </p:sp>
      <p:pic>
        <p:nvPicPr>
          <p:cNvPr id="11267" name="Picture 3" descr="cyclecarboneterre"/>
          <p:cNvPicPr>
            <a:picLocks noGrp="1" noChangeAspect="1" noChangeArrowheads="1"/>
          </p:cNvPicPr>
          <p:nvPr>
            <p:ph idx="1"/>
          </p:nvPr>
        </p:nvPicPr>
        <p:blipFill>
          <a:blip r:embed="rId2"/>
          <a:srcRect/>
          <a:stretch>
            <a:fillRect/>
          </a:stretch>
        </p:blipFill>
        <p:spPr>
          <a:xfrm>
            <a:off x="0" y="908050"/>
            <a:ext cx="9144000" cy="59499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499"/>
                                          </p:stCondLst>
                                        </p:cTn>
                                        <p:tgtEl>
                                          <p:spTgt spid="11267"/>
                                        </p:tgtEl>
                                        <p:attrNameLst>
                                          <p:attrName>style.visibility</p:attrName>
                                        </p:attrNameLst>
                                      </p:cBhvr>
                                      <p:to>
                                        <p:strVal val="visible"/>
                                      </p:to>
                                    </p:set>
                                    <p:anim to="" calcmode="lin" valueType="num">
                                      <p:cBhvr>
                                        <p:cTn id="12" dur="1" fill="hold"/>
                                        <p:tgtEl>
                                          <p:spTgt spid="112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r-CA"/>
              <a:t>En résumé</a:t>
            </a:r>
          </a:p>
        </p:txBody>
      </p:sp>
      <p:sp>
        <p:nvSpPr>
          <p:cNvPr id="15363" name="Text Box 3"/>
          <p:cNvSpPr txBox="1">
            <a:spLocks noChangeArrowheads="1"/>
          </p:cNvSpPr>
          <p:nvPr/>
        </p:nvSpPr>
        <p:spPr bwMode="auto">
          <a:xfrm>
            <a:off x="0" y="2133600"/>
            <a:ext cx="5681663" cy="457200"/>
          </a:xfrm>
          <a:prstGeom prst="rect">
            <a:avLst/>
          </a:prstGeom>
          <a:noFill/>
          <a:ln w="9525">
            <a:noFill/>
            <a:miter lim="800000"/>
            <a:headEnd/>
            <a:tailEnd/>
          </a:ln>
          <a:effectLst/>
        </p:spPr>
        <p:txBody>
          <a:bodyPr wrap="none">
            <a:spAutoFit/>
          </a:bodyPr>
          <a:lstStyle/>
          <a:p>
            <a:r>
              <a:rPr lang="fr-CA"/>
              <a:t>Tous les organismes vivants rejettent du CO</a:t>
            </a:r>
            <a:r>
              <a:rPr lang="fr-CA" baseline="-25000"/>
              <a:t>2</a:t>
            </a:r>
          </a:p>
        </p:txBody>
      </p:sp>
      <p:sp>
        <p:nvSpPr>
          <p:cNvPr id="15364" name="Text Box 4"/>
          <p:cNvSpPr txBox="1">
            <a:spLocks noChangeArrowheads="1"/>
          </p:cNvSpPr>
          <p:nvPr/>
        </p:nvSpPr>
        <p:spPr bwMode="auto">
          <a:xfrm>
            <a:off x="0" y="2708275"/>
            <a:ext cx="9144000" cy="822325"/>
          </a:xfrm>
          <a:prstGeom prst="rect">
            <a:avLst/>
          </a:prstGeom>
          <a:noFill/>
          <a:ln w="9525">
            <a:noFill/>
            <a:miter lim="800000"/>
            <a:headEnd/>
            <a:tailEnd/>
          </a:ln>
          <a:effectLst/>
        </p:spPr>
        <p:txBody>
          <a:bodyPr>
            <a:spAutoFit/>
          </a:bodyPr>
          <a:lstStyle/>
          <a:p>
            <a:pPr algn="l"/>
            <a:r>
              <a:rPr lang="fr-CA"/>
              <a:t>La combustion de combustibles fossiles augmentent la concentration de CO</a:t>
            </a:r>
            <a:r>
              <a:rPr lang="fr-CA" baseline="-25000"/>
              <a:t>2</a:t>
            </a:r>
            <a:r>
              <a:rPr lang="fr-CA"/>
              <a:t> dans l’atmosphère.</a:t>
            </a:r>
          </a:p>
        </p:txBody>
      </p:sp>
      <p:sp>
        <p:nvSpPr>
          <p:cNvPr id="15365" name="Text Box 5"/>
          <p:cNvSpPr txBox="1">
            <a:spLocks noChangeArrowheads="1"/>
          </p:cNvSpPr>
          <p:nvPr/>
        </p:nvSpPr>
        <p:spPr bwMode="auto">
          <a:xfrm>
            <a:off x="0" y="3644900"/>
            <a:ext cx="9144000" cy="822325"/>
          </a:xfrm>
          <a:prstGeom prst="rect">
            <a:avLst/>
          </a:prstGeom>
          <a:noFill/>
          <a:ln w="9525">
            <a:noFill/>
            <a:miter lim="800000"/>
            <a:headEnd/>
            <a:tailEnd/>
          </a:ln>
          <a:effectLst/>
        </p:spPr>
        <p:txBody>
          <a:bodyPr>
            <a:spAutoFit/>
          </a:bodyPr>
          <a:lstStyle/>
          <a:p>
            <a:pPr algn="l"/>
            <a:r>
              <a:rPr lang="fr-CA"/>
              <a:t>Les décomposeurs utilisent les déchets pour se procurer le glucose pour effectuer la respiration cellulaire et rejeter du CO</a:t>
            </a:r>
            <a:r>
              <a:rPr lang="fr-CA" baseline="-25000"/>
              <a:t>2</a:t>
            </a:r>
            <a:r>
              <a:rPr lang="fr-CA"/>
              <a:t>. </a:t>
            </a:r>
          </a:p>
        </p:txBody>
      </p:sp>
      <p:sp>
        <p:nvSpPr>
          <p:cNvPr id="15366" name="Text Box 6"/>
          <p:cNvSpPr txBox="1">
            <a:spLocks noChangeArrowheads="1"/>
          </p:cNvSpPr>
          <p:nvPr/>
        </p:nvSpPr>
        <p:spPr bwMode="auto">
          <a:xfrm>
            <a:off x="0" y="4652963"/>
            <a:ext cx="9144000" cy="822325"/>
          </a:xfrm>
          <a:prstGeom prst="rect">
            <a:avLst/>
          </a:prstGeom>
          <a:noFill/>
          <a:ln w="9525">
            <a:noFill/>
            <a:miter lim="800000"/>
            <a:headEnd/>
            <a:tailEnd/>
          </a:ln>
          <a:effectLst/>
        </p:spPr>
        <p:txBody>
          <a:bodyPr>
            <a:spAutoFit/>
          </a:bodyPr>
          <a:lstStyle/>
          <a:p>
            <a:pPr algn="l"/>
            <a:r>
              <a:rPr lang="fr-CA"/>
              <a:t>Le glucose passe d’un niveau trophique à l’autre grâce aux chaînes alimentaires.</a:t>
            </a:r>
          </a:p>
        </p:txBody>
      </p:sp>
      <p:sp>
        <p:nvSpPr>
          <p:cNvPr id="15367" name="Text Box 7"/>
          <p:cNvSpPr txBox="1">
            <a:spLocks noChangeArrowheads="1"/>
          </p:cNvSpPr>
          <p:nvPr/>
        </p:nvSpPr>
        <p:spPr bwMode="auto">
          <a:xfrm>
            <a:off x="0" y="5516563"/>
            <a:ext cx="9144000" cy="822325"/>
          </a:xfrm>
          <a:prstGeom prst="rect">
            <a:avLst/>
          </a:prstGeom>
          <a:noFill/>
          <a:ln w="9525">
            <a:noFill/>
            <a:miter lim="800000"/>
            <a:headEnd/>
            <a:tailEnd/>
          </a:ln>
          <a:effectLst/>
        </p:spPr>
        <p:txBody>
          <a:bodyPr>
            <a:spAutoFit/>
          </a:bodyPr>
          <a:lstStyle/>
          <a:p>
            <a:pPr algn="l"/>
            <a:r>
              <a:rPr lang="fr-CA"/>
              <a:t>Seules les végétaux ont le pouvoir d’éliminer le CO</a:t>
            </a:r>
            <a:r>
              <a:rPr lang="fr-CA" baseline="-25000"/>
              <a:t>2</a:t>
            </a:r>
            <a:r>
              <a:rPr lang="fr-CA"/>
              <a:t> et de produire de l’oxygène qui sera utilisé par tous les organismes.</a:t>
            </a:r>
            <a:endParaRPr lang="fr-CA"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5363"/>
                                        </p:tgtEl>
                                        <p:attrNameLst>
                                          <p:attrName>style.visibility</p:attrName>
                                        </p:attrNameLst>
                                      </p:cBhvr>
                                      <p:to>
                                        <p:strVal val="visible"/>
                                      </p:to>
                                    </p:set>
                                    <p:anim to="" calcmode="lin" valueType="num">
                                      <p:cBhvr>
                                        <p:cTn id="12" dur="1" fill="hold"/>
                                        <p:tgtEl>
                                          <p:spTgt spid="1536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5364"/>
                                        </p:tgtEl>
                                        <p:attrNameLst>
                                          <p:attrName>style.visibility</p:attrName>
                                        </p:attrNameLst>
                                      </p:cBhvr>
                                      <p:to>
                                        <p:strVal val="visible"/>
                                      </p:to>
                                    </p:set>
                                    <p:anim to="" calcmode="lin" valueType="num">
                                      <p:cBhvr>
                                        <p:cTn id="17" dur="1" fill="hold"/>
                                        <p:tgtEl>
                                          <p:spTgt spid="1536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5365"/>
                                        </p:tgtEl>
                                        <p:attrNameLst>
                                          <p:attrName>style.visibility</p:attrName>
                                        </p:attrNameLst>
                                      </p:cBhvr>
                                      <p:to>
                                        <p:strVal val="visible"/>
                                      </p:to>
                                    </p:set>
                                    <p:anim to="" calcmode="lin" valueType="num">
                                      <p:cBhvr>
                                        <p:cTn id="22" dur="1" fill="hold"/>
                                        <p:tgtEl>
                                          <p:spTgt spid="1536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5366"/>
                                        </p:tgtEl>
                                        <p:attrNameLst>
                                          <p:attrName>style.visibility</p:attrName>
                                        </p:attrNameLst>
                                      </p:cBhvr>
                                      <p:to>
                                        <p:strVal val="visible"/>
                                      </p:to>
                                    </p:set>
                                    <p:anim to="" calcmode="lin" valueType="num">
                                      <p:cBhvr>
                                        <p:cTn id="27" dur="1" fill="hold"/>
                                        <p:tgtEl>
                                          <p:spTgt spid="1536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5367"/>
                                        </p:tgtEl>
                                        <p:attrNameLst>
                                          <p:attrName>style.visibility</p:attrName>
                                        </p:attrNameLst>
                                      </p:cBhvr>
                                      <p:to>
                                        <p:strVal val="visible"/>
                                      </p:to>
                                    </p:set>
                                    <p:anim to="" calcmode="lin" valueType="num">
                                      <p:cBhvr>
                                        <p:cTn id="32" dur="1" fill="hold"/>
                                        <p:tgtEl>
                                          <p:spTgt spid="153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autoUpdateAnimBg="0"/>
      <p:bldP spid="15364" grpId="0" autoUpdateAnimBg="0"/>
      <p:bldP spid="15365" grpId="0" autoUpdateAnimBg="0"/>
      <p:bldP spid="15366" grpId="0" autoUpdateAnimBg="0"/>
      <p:bldP spid="15367"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7772400" cy="1143000"/>
          </a:xfrm>
        </p:spPr>
        <p:txBody>
          <a:bodyPr>
            <a:normAutofit fontScale="90000"/>
          </a:bodyPr>
          <a:lstStyle/>
          <a:p>
            <a:r>
              <a:rPr lang="fr-CA"/>
              <a:t>Cycle du carbone aquatique        Manuel (p 50)</a:t>
            </a:r>
          </a:p>
        </p:txBody>
      </p:sp>
      <p:pic>
        <p:nvPicPr>
          <p:cNvPr id="13315" name="Picture 3" descr="cyclecarboneaquatique"/>
          <p:cNvPicPr>
            <a:picLocks noGrp="1" noChangeAspect="1" noChangeArrowheads="1"/>
          </p:cNvPicPr>
          <p:nvPr>
            <p:ph idx="4294967295"/>
          </p:nvPr>
        </p:nvPicPr>
        <p:blipFill>
          <a:blip r:embed="rId2"/>
          <a:srcRect/>
          <a:stretch>
            <a:fillRect/>
          </a:stretch>
        </p:blipFill>
        <p:spPr>
          <a:xfrm>
            <a:off x="0" y="1155700"/>
            <a:ext cx="9144000" cy="57023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499"/>
                                          </p:stCondLst>
                                        </p:cTn>
                                        <p:tgtEl>
                                          <p:spTgt spid="13315"/>
                                        </p:tgtEl>
                                        <p:attrNameLst>
                                          <p:attrName>style.visibility</p:attrName>
                                        </p:attrNameLst>
                                      </p:cBhvr>
                                      <p:to>
                                        <p:strVal val="visible"/>
                                      </p:to>
                                    </p:set>
                                    <p:anim to="" calcmode="lin" valueType="num">
                                      <p:cBhvr>
                                        <p:cTn id="12" dur="1" fill="hold"/>
                                        <p:tgtEl>
                                          <p:spTgt spid="133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Proverbe du Jour: 30/04/2020</a:t>
            </a:r>
            <a:endParaRPr lang="fr-FR" dirty="0"/>
          </a:p>
        </p:txBody>
      </p:sp>
      <p:sp>
        <p:nvSpPr>
          <p:cNvPr id="207875" name="Espace réservé du contenu 2"/>
          <p:cNvSpPr>
            <a:spLocks noGrp="1"/>
          </p:cNvSpPr>
          <p:nvPr>
            <p:ph idx="1"/>
          </p:nvPr>
        </p:nvSpPr>
        <p:spPr/>
        <p:txBody>
          <a:bodyPr>
            <a:normAutofit lnSpcReduction="10000"/>
          </a:bodyPr>
          <a:lstStyle/>
          <a:p>
            <a:pPr algn="ctr">
              <a:buFont typeface="Wingdings 2" pitchFamily="18" charset="2"/>
              <a:buNone/>
            </a:pPr>
            <a:r>
              <a:rPr lang="fr-FR" sz="6000" b="1" dirty="0" smtClean="0"/>
              <a:t>«  </a:t>
            </a:r>
            <a:r>
              <a:rPr lang="fr-FR" sz="6000" dirty="0" smtClean="0"/>
              <a:t>Personne n’est trop vieux pour se fixer un nouvel objectif ou réaliser de nouveaux rêves. »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457200" y="253536"/>
            <a:ext cx="8229600" cy="1143000"/>
          </a:xfrm>
        </p:spPr>
        <p:txBody>
          <a:bodyPr/>
          <a:lstStyle/>
          <a:p>
            <a:pPr marL="54864" indent="0" algn="ctr" eaLnBrk="1" fontAlgn="auto" hangingPunct="1">
              <a:spcAft>
                <a:spcPts val="0"/>
              </a:spcAft>
              <a:defRPr/>
            </a:pPr>
            <a:r>
              <a:rPr lang="fr-CA" altLang="fr-FR" dirty="0" smtClean="0">
                <a:solidFill>
                  <a:schemeClr val="tx1"/>
                </a:solidFill>
              </a:rPr>
              <a:t>La lithosphère</a:t>
            </a:r>
            <a:endParaRPr lang="en-US" altLang="fr-FR" dirty="0" smtClean="0">
              <a:solidFill>
                <a:schemeClr val="tx1"/>
              </a:solidFill>
            </a:endParaRPr>
          </a:p>
        </p:txBody>
      </p:sp>
      <p:sp>
        <p:nvSpPr>
          <p:cNvPr id="38915" name="Rectangle 3"/>
          <p:cNvSpPr>
            <a:spLocks noGrp="1" noChangeArrowheads="1"/>
          </p:cNvSpPr>
          <p:nvPr>
            <p:ph idx="1"/>
          </p:nvPr>
        </p:nvSpPr>
        <p:spPr/>
        <p:txBody>
          <a:bodyPr/>
          <a:lstStyle/>
          <a:p>
            <a:pPr eaLnBrk="1" hangingPunct="1"/>
            <a:r>
              <a:rPr lang="fr-CA" altLang="fr-FR" sz="2800" u="sng" smtClean="0">
                <a:solidFill>
                  <a:schemeClr val="bg1"/>
                </a:solidFill>
              </a:rPr>
              <a:t>La lithosphère</a:t>
            </a:r>
            <a:r>
              <a:rPr lang="fr-CA" altLang="fr-FR" sz="2800" smtClean="0">
                <a:solidFill>
                  <a:schemeClr val="bg1"/>
                </a:solidFill>
              </a:rPr>
              <a:t> est la matière minérale solide qui couvre la Terre.</a:t>
            </a:r>
          </a:p>
          <a:p>
            <a:pPr eaLnBrk="1" hangingPunct="1"/>
            <a:endParaRPr lang="en-US" altLang="fr-FR" sz="2800" smtClean="0"/>
          </a:p>
        </p:txBody>
      </p:sp>
      <p:pic>
        <p:nvPicPr>
          <p:cNvPr id="38916" name="Image 3" descr="http://enseignants.villamaria.qc.ca/usager7/Science%20et%20technologie%20I/Compl%C3%A9ment%20au%20cours/La%20Terre/Structure%20de%20la%20Terre/Couches%20terrestres(02).JPG"/>
          <p:cNvPicPr>
            <a:picLocks noChangeAspect="1" noChangeArrowheads="1"/>
          </p:cNvPicPr>
          <p:nvPr/>
        </p:nvPicPr>
        <p:blipFill>
          <a:blip r:embed="rId2"/>
          <a:srcRect/>
          <a:stretch>
            <a:fillRect/>
          </a:stretch>
        </p:blipFill>
        <p:spPr bwMode="auto">
          <a:xfrm>
            <a:off x="536322" y="1571612"/>
            <a:ext cx="7607578" cy="4929201"/>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fr-CA"/>
              <a:t>En résumé</a:t>
            </a:r>
          </a:p>
        </p:txBody>
      </p:sp>
      <p:sp>
        <p:nvSpPr>
          <p:cNvPr id="17411" name="Text Box 3"/>
          <p:cNvSpPr txBox="1">
            <a:spLocks noChangeArrowheads="1"/>
          </p:cNvSpPr>
          <p:nvPr/>
        </p:nvSpPr>
        <p:spPr bwMode="auto">
          <a:xfrm>
            <a:off x="0" y="2060575"/>
            <a:ext cx="5502275" cy="457200"/>
          </a:xfrm>
          <a:prstGeom prst="rect">
            <a:avLst/>
          </a:prstGeom>
          <a:noFill/>
          <a:ln w="9525">
            <a:noFill/>
            <a:miter lim="800000"/>
            <a:headEnd/>
            <a:tailEnd/>
          </a:ln>
          <a:effectLst/>
        </p:spPr>
        <p:txBody>
          <a:bodyPr wrap="none">
            <a:spAutoFit/>
          </a:bodyPr>
          <a:lstStyle/>
          <a:p>
            <a:r>
              <a:rPr lang="fr-CA"/>
              <a:t>Le CO</a:t>
            </a:r>
            <a:r>
              <a:rPr lang="fr-CA" baseline="-25000"/>
              <a:t>2</a:t>
            </a:r>
            <a:r>
              <a:rPr lang="fr-CA"/>
              <a:t> est transformé en acide carbonique.</a:t>
            </a:r>
            <a:endParaRPr lang="fr-CA" baseline="-25000"/>
          </a:p>
        </p:txBody>
      </p:sp>
      <p:sp>
        <p:nvSpPr>
          <p:cNvPr id="17412" name="Text Box 4"/>
          <p:cNvSpPr txBox="1">
            <a:spLocks noChangeArrowheads="1"/>
          </p:cNvSpPr>
          <p:nvPr/>
        </p:nvSpPr>
        <p:spPr bwMode="auto">
          <a:xfrm>
            <a:off x="0" y="2781300"/>
            <a:ext cx="7623175" cy="457200"/>
          </a:xfrm>
          <a:prstGeom prst="rect">
            <a:avLst/>
          </a:prstGeom>
          <a:noFill/>
          <a:ln w="9525">
            <a:noFill/>
            <a:miter lim="800000"/>
            <a:headEnd/>
            <a:tailEnd/>
          </a:ln>
          <a:effectLst/>
        </p:spPr>
        <p:txBody>
          <a:bodyPr wrap="none">
            <a:spAutoFit/>
          </a:bodyPr>
          <a:lstStyle/>
          <a:p>
            <a:r>
              <a:rPr lang="fr-CA"/>
              <a:t>Le phytoplancton et les algues effectueront la photosynthèse.</a:t>
            </a:r>
          </a:p>
        </p:txBody>
      </p:sp>
      <p:sp>
        <p:nvSpPr>
          <p:cNvPr id="17413" name="Text Box 5"/>
          <p:cNvSpPr txBox="1">
            <a:spLocks noChangeArrowheads="1"/>
          </p:cNvSpPr>
          <p:nvPr/>
        </p:nvSpPr>
        <p:spPr bwMode="auto">
          <a:xfrm>
            <a:off x="0" y="3500438"/>
            <a:ext cx="9144000" cy="822325"/>
          </a:xfrm>
          <a:prstGeom prst="rect">
            <a:avLst/>
          </a:prstGeom>
          <a:noFill/>
          <a:ln w="9525">
            <a:noFill/>
            <a:miter lim="800000"/>
            <a:headEnd/>
            <a:tailEnd/>
          </a:ln>
          <a:effectLst/>
        </p:spPr>
        <p:txBody>
          <a:bodyPr>
            <a:spAutoFit/>
          </a:bodyPr>
          <a:lstStyle/>
          <a:p>
            <a:pPr algn="l"/>
            <a:r>
              <a:rPr lang="fr-CA"/>
              <a:t>Les coquilles de mollusque augmenteront la quantité de carbone dans l’eau.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0-#ppt_w/2"/>
                                          </p:val>
                                        </p:tav>
                                        <p:tav tm="100000">
                                          <p:val>
                                            <p:strVal val="#ppt_x"/>
                                          </p:val>
                                        </p:tav>
                                      </p:tavLst>
                                    </p:anim>
                                    <p:anim calcmode="lin" valueType="num">
                                      <p:cBhvr additive="base">
                                        <p:cTn id="14"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0-#ppt_w/2"/>
                                          </p:val>
                                        </p:tav>
                                        <p:tav tm="100000">
                                          <p:val>
                                            <p:strVal val="#ppt_x"/>
                                          </p:val>
                                        </p:tav>
                                      </p:tavLst>
                                    </p:anim>
                                    <p:anim calcmode="lin" valueType="num">
                                      <p:cBhvr additive="base">
                                        <p:cTn id="20"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3"/>
                                        </p:tgtEl>
                                        <p:attrNameLst>
                                          <p:attrName>style.visibility</p:attrName>
                                        </p:attrNameLst>
                                      </p:cBhvr>
                                      <p:to>
                                        <p:strVal val="visible"/>
                                      </p:to>
                                    </p:set>
                                    <p:anim calcmode="lin" valueType="num">
                                      <p:cBhvr additive="base">
                                        <p:cTn id="25" dur="500" fill="hold"/>
                                        <p:tgtEl>
                                          <p:spTgt spid="17413"/>
                                        </p:tgtEl>
                                        <p:attrNameLst>
                                          <p:attrName>ppt_x</p:attrName>
                                        </p:attrNameLst>
                                      </p:cBhvr>
                                      <p:tavLst>
                                        <p:tav tm="0">
                                          <p:val>
                                            <p:strVal val="0-#ppt_w/2"/>
                                          </p:val>
                                        </p:tav>
                                        <p:tav tm="100000">
                                          <p:val>
                                            <p:strVal val="#ppt_x"/>
                                          </p:val>
                                        </p:tav>
                                      </p:tavLst>
                                    </p:anim>
                                    <p:anim calcmode="lin" valueType="num">
                                      <p:cBhvr additive="base">
                                        <p:cTn id="26"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autoUpdateAnimBg="0"/>
      <p:bldP spid="17412" grpId="0" autoUpdateAnimBg="0"/>
      <p:bldP spid="17413"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fr-CA" sz="4000"/>
              <a:t>Un déséquilibre du cycle du carbone: l’effet de serre</a:t>
            </a:r>
          </a:p>
        </p:txBody>
      </p:sp>
      <p:sp>
        <p:nvSpPr>
          <p:cNvPr id="18435" name="Text Box 3"/>
          <p:cNvSpPr txBox="1">
            <a:spLocks noChangeArrowheads="1"/>
          </p:cNvSpPr>
          <p:nvPr/>
        </p:nvSpPr>
        <p:spPr bwMode="auto">
          <a:xfrm>
            <a:off x="0" y="1989138"/>
            <a:ext cx="9144000" cy="822325"/>
          </a:xfrm>
          <a:prstGeom prst="rect">
            <a:avLst/>
          </a:prstGeom>
          <a:noFill/>
          <a:ln w="9525">
            <a:noFill/>
            <a:miter lim="800000"/>
            <a:headEnd/>
            <a:tailEnd/>
          </a:ln>
          <a:effectLst/>
        </p:spPr>
        <p:txBody>
          <a:bodyPr>
            <a:spAutoFit/>
          </a:bodyPr>
          <a:lstStyle/>
          <a:p>
            <a:pPr algn="l"/>
            <a:r>
              <a:rPr lang="fr-CA"/>
              <a:t>L’effet de serre est un phénomène dans lequel les rayons du soleil restent emprisonnés dans l’atmosphère.</a:t>
            </a:r>
          </a:p>
        </p:txBody>
      </p:sp>
      <p:sp>
        <p:nvSpPr>
          <p:cNvPr id="18436" name="Text Box 4"/>
          <p:cNvSpPr txBox="1">
            <a:spLocks noChangeArrowheads="1"/>
          </p:cNvSpPr>
          <p:nvPr/>
        </p:nvSpPr>
        <p:spPr bwMode="auto">
          <a:xfrm>
            <a:off x="539750" y="2997200"/>
            <a:ext cx="3929063" cy="457200"/>
          </a:xfrm>
          <a:prstGeom prst="rect">
            <a:avLst/>
          </a:prstGeom>
          <a:noFill/>
          <a:ln w="9525">
            <a:noFill/>
            <a:miter lim="800000"/>
            <a:headEnd/>
            <a:tailEnd/>
          </a:ln>
          <a:effectLst/>
        </p:spPr>
        <p:txBody>
          <a:bodyPr wrap="none">
            <a:spAutoFit/>
          </a:bodyPr>
          <a:lstStyle/>
          <a:p>
            <a:r>
              <a:rPr lang="fr-CA"/>
              <a:t>L’effet de serre est causé par : </a:t>
            </a:r>
          </a:p>
        </p:txBody>
      </p:sp>
      <p:sp>
        <p:nvSpPr>
          <p:cNvPr id="18437" name="Text Box 5"/>
          <p:cNvSpPr txBox="1">
            <a:spLocks noChangeArrowheads="1"/>
          </p:cNvSpPr>
          <p:nvPr/>
        </p:nvSpPr>
        <p:spPr bwMode="auto">
          <a:xfrm>
            <a:off x="1187450" y="3429000"/>
            <a:ext cx="5514975" cy="1187450"/>
          </a:xfrm>
          <a:prstGeom prst="rect">
            <a:avLst/>
          </a:prstGeom>
          <a:noFill/>
          <a:ln w="9525">
            <a:noFill/>
            <a:miter lim="800000"/>
            <a:headEnd/>
            <a:tailEnd/>
          </a:ln>
          <a:effectLst/>
        </p:spPr>
        <p:txBody>
          <a:bodyPr wrap="none">
            <a:spAutoFit/>
          </a:bodyPr>
          <a:lstStyle/>
          <a:p>
            <a:pPr algn="l"/>
            <a:r>
              <a:rPr lang="fr-CA" b="1" i="1" u="sng"/>
              <a:t>La déforestation: </a:t>
            </a:r>
          </a:p>
          <a:p>
            <a:pPr algn="l"/>
            <a:endParaRPr lang="fr-CA" b="1" i="1" u="sng"/>
          </a:p>
          <a:p>
            <a:pPr algn="l"/>
            <a:r>
              <a:rPr lang="fr-CA"/>
              <a:t>Diminution de la capacité à éliminer le CO</a:t>
            </a:r>
            <a:r>
              <a:rPr lang="fr-CA" baseline="-25000"/>
              <a:t>2</a:t>
            </a:r>
          </a:p>
        </p:txBody>
      </p:sp>
      <p:sp>
        <p:nvSpPr>
          <p:cNvPr id="18438" name="Text Box 6"/>
          <p:cNvSpPr txBox="1">
            <a:spLocks noChangeArrowheads="1"/>
          </p:cNvSpPr>
          <p:nvPr/>
        </p:nvSpPr>
        <p:spPr bwMode="auto">
          <a:xfrm>
            <a:off x="1187450" y="4868863"/>
            <a:ext cx="7956550" cy="1552575"/>
          </a:xfrm>
          <a:prstGeom prst="rect">
            <a:avLst/>
          </a:prstGeom>
          <a:noFill/>
          <a:ln w="9525">
            <a:noFill/>
            <a:miter lim="800000"/>
            <a:headEnd/>
            <a:tailEnd/>
          </a:ln>
          <a:effectLst/>
        </p:spPr>
        <p:txBody>
          <a:bodyPr>
            <a:spAutoFit/>
          </a:bodyPr>
          <a:lstStyle/>
          <a:p>
            <a:pPr algn="l"/>
            <a:r>
              <a:rPr lang="fr-CA" b="1" i="1" u="sng"/>
              <a:t>La trop grande utilisation de la combustion fossile :</a:t>
            </a:r>
            <a:r>
              <a:rPr lang="fr-CA"/>
              <a:t> </a:t>
            </a:r>
          </a:p>
          <a:p>
            <a:pPr algn="l"/>
            <a:endParaRPr lang="fr-CA"/>
          </a:p>
          <a:p>
            <a:pPr algn="l"/>
            <a:r>
              <a:rPr lang="fr-CA"/>
              <a:t>Augmentation directe de la quantité de CO</a:t>
            </a:r>
            <a:r>
              <a:rPr lang="fr-CA" baseline="-25000"/>
              <a:t>2 </a:t>
            </a:r>
            <a:r>
              <a:rPr lang="fr-CA"/>
              <a:t>rejetée dans l’atmosphère.</a:t>
            </a:r>
            <a:endParaRPr lang="fr-CA"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8434"/>
                                        </p:tgtEl>
                                        <p:attrNameLst>
                                          <p:attrName>style.visibility</p:attrName>
                                        </p:attrNameLst>
                                      </p:cBhvr>
                                      <p:to>
                                        <p:strVal val="visible"/>
                                      </p:to>
                                    </p:set>
                                    <p:anim to="" calcmode="lin" valueType="num">
                                      <p:cBhvr>
                                        <p:cTn id="7" dur="1" fill="hold"/>
                                        <p:tgtEl>
                                          <p:spTgt spid="1843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8435"/>
                                        </p:tgtEl>
                                        <p:attrNameLst>
                                          <p:attrName>style.visibility</p:attrName>
                                        </p:attrNameLst>
                                      </p:cBhvr>
                                      <p:to>
                                        <p:strVal val="visible"/>
                                      </p:to>
                                    </p:set>
                                    <p:anim to="" calcmode="lin" valueType="num">
                                      <p:cBhvr>
                                        <p:cTn id="12" dur="1" fill="hold"/>
                                        <p:tgtEl>
                                          <p:spTgt spid="1843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8436"/>
                                        </p:tgtEl>
                                        <p:attrNameLst>
                                          <p:attrName>style.visibility</p:attrName>
                                        </p:attrNameLst>
                                      </p:cBhvr>
                                      <p:to>
                                        <p:strVal val="visible"/>
                                      </p:to>
                                    </p:set>
                                    <p:anim to="" calcmode="lin" valueType="num">
                                      <p:cBhvr>
                                        <p:cTn id="17" dur="1" fill="hold"/>
                                        <p:tgtEl>
                                          <p:spTgt spid="1843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8437"/>
                                        </p:tgtEl>
                                        <p:attrNameLst>
                                          <p:attrName>style.visibility</p:attrName>
                                        </p:attrNameLst>
                                      </p:cBhvr>
                                      <p:to>
                                        <p:strVal val="visible"/>
                                      </p:to>
                                    </p:set>
                                    <p:anim to="" calcmode="lin" valueType="num">
                                      <p:cBhvr>
                                        <p:cTn id="22" dur="1" fill="hold"/>
                                        <p:tgtEl>
                                          <p:spTgt spid="1843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8438"/>
                                        </p:tgtEl>
                                        <p:attrNameLst>
                                          <p:attrName>style.visibility</p:attrName>
                                        </p:attrNameLst>
                                      </p:cBhvr>
                                      <p:to>
                                        <p:strVal val="visible"/>
                                      </p:to>
                                    </p:set>
                                    <p:anim to="" calcmode="lin" valueType="num">
                                      <p:cBhvr>
                                        <p:cTn id="27" dur="1" fill="hold"/>
                                        <p:tgtEl>
                                          <p:spTgt spid="184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utoUpdateAnimBg="0"/>
      <p:bldP spid="18436" grpId="0" autoUpdateAnimBg="0"/>
      <p:bldP spid="18437" grpId="0" autoUpdateAnimBg="0"/>
      <p:bldP spid="18438"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250825" y="225425"/>
            <a:ext cx="8424863" cy="6196013"/>
          </a:xfrm>
          <a:prstGeom prst="rect">
            <a:avLst/>
          </a:prstGeom>
          <a:noFill/>
          <a:ln w="9525">
            <a:noFill/>
            <a:miter lim="800000"/>
            <a:headEnd/>
            <a:tailEnd/>
          </a:ln>
          <a:effectLst/>
        </p:spPr>
        <p:txBody>
          <a:bodyPr>
            <a:spAutoFit/>
          </a:bodyPr>
          <a:lstStyle/>
          <a:p>
            <a:pPr>
              <a:spcBef>
                <a:spcPct val="50000"/>
              </a:spcBef>
            </a:pPr>
            <a:r>
              <a:rPr lang="fr-CA" sz="3000" u="sng">
                <a:latin typeface="Comic Sans MS" pitchFamily="66" charset="0"/>
              </a:rPr>
              <a:t>Voici l’ensemble des échanges</a:t>
            </a:r>
            <a:endParaRPr lang="fr-CA" sz="3000">
              <a:latin typeface="Comic Sans MS" pitchFamily="66" charset="0"/>
            </a:endParaRPr>
          </a:p>
          <a:p>
            <a:pPr>
              <a:spcBef>
                <a:spcPct val="50000"/>
              </a:spcBef>
            </a:pPr>
            <a:endParaRPr lang="fr-CA" sz="2200">
              <a:latin typeface="Comic Sans MS" pitchFamily="66" charset="0"/>
            </a:endParaRPr>
          </a:p>
          <a:p>
            <a:pPr>
              <a:spcBef>
                <a:spcPct val="50000"/>
              </a:spcBef>
            </a:pPr>
            <a:r>
              <a:rPr lang="fr-CA" sz="2500" b="1">
                <a:effectLst>
                  <a:outerShdw blurRad="38100" dist="38100" dir="2700000" algn="tl">
                    <a:srgbClr val="FFFFFF"/>
                  </a:outerShdw>
                </a:effectLst>
                <a:latin typeface="Comic Sans MS" pitchFamily="66" charset="0"/>
              </a:rPr>
              <a:t>La photosynthèse</a:t>
            </a:r>
          </a:p>
          <a:p>
            <a:pPr>
              <a:spcBef>
                <a:spcPct val="50000"/>
              </a:spcBef>
            </a:pPr>
            <a:r>
              <a:rPr lang="fr-CA" sz="2500" b="1">
                <a:effectLst>
                  <a:outerShdw blurRad="38100" dist="38100" dir="2700000" algn="tl">
                    <a:srgbClr val="FFFFFF"/>
                  </a:outerShdw>
                </a:effectLst>
                <a:latin typeface="Comic Sans MS" pitchFamily="66" charset="0"/>
              </a:rPr>
              <a:t>La consommation</a:t>
            </a:r>
          </a:p>
          <a:p>
            <a:pPr>
              <a:spcBef>
                <a:spcPct val="50000"/>
              </a:spcBef>
            </a:pPr>
            <a:r>
              <a:rPr lang="fr-CA" sz="2500" b="1">
                <a:effectLst>
                  <a:outerShdw blurRad="38100" dist="38100" dir="2700000" algn="tl">
                    <a:srgbClr val="FFFFFF"/>
                  </a:outerShdw>
                </a:effectLst>
                <a:latin typeface="Comic Sans MS" pitchFamily="66" charset="0"/>
              </a:rPr>
              <a:t>La respiration cellulaire </a:t>
            </a:r>
          </a:p>
          <a:p>
            <a:pPr>
              <a:spcBef>
                <a:spcPct val="50000"/>
              </a:spcBef>
            </a:pPr>
            <a:r>
              <a:rPr lang="fr-CA" sz="2500" b="1">
                <a:effectLst>
                  <a:outerShdw blurRad="38100" dist="38100" dir="2700000" algn="tl">
                    <a:srgbClr val="FFFFFF"/>
                  </a:outerShdw>
                </a:effectLst>
                <a:latin typeface="Comic Sans MS" pitchFamily="66" charset="0"/>
              </a:rPr>
              <a:t>La décomposition</a:t>
            </a:r>
          </a:p>
          <a:p>
            <a:pPr>
              <a:spcBef>
                <a:spcPct val="50000"/>
              </a:spcBef>
            </a:pPr>
            <a:r>
              <a:rPr lang="fr-CA" sz="2500" b="1">
                <a:effectLst>
                  <a:outerShdw blurRad="38100" dist="38100" dir="2700000" algn="tl">
                    <a:srgbClr val="FFFFFF"/>
                  </a:outerShdw>
                </a:effectLst>
                <a:latin typeface="Comic Sans MS" pitchFamily="66" charset="0"/>
              </a:rPr>
              <a:t>Les feux de forêt</a:t>
            </a:r>
          </a:p>
          <a:p>
            <a:pPr>
              <a:spcBef>
                <a:spcPct val="50000"/>
              </a:spcBef>
            </a:pPr>
            <a:r>
              <a:rPr lang="fr-CA" sz="2500" b="1">
                <a:effectLst>
                  <a:outerShdw blurRad="38100" dist="38100" dir="2700000" algn="tl">
                    <a:srgbClr val="FFFFFF"/>
                  </a:outerShdw>
                </a:effectLst>
                <a:latin typeface="Comic Sans MS" pitchFamily="66" charset="0"/>
              </a:rPr>
              <a:t>Les coquilles et les squelettes</a:t>
            </a:r>
          </a:p>
          <a:p>
            <a:pPr>
              <a:spcBef>
                <a:spcPct val="50000"/>
              </a:spcBef>
            </a:pPr>
            <a:r>
              <a:rPr lang="fr-CA" sz="2500" b="1">
                <a:effectLst>
                  <a:outerShdw blurRad="38100" dist="38100" dir="2700000" algn="tl">
                    <a:srgbClr val="FFFFFF"/>
                  </a:outerShdw>
                </a:effectLst>
                <a:latin typeface="Comic Sans MS" pitchFamily="66" charset="0"/>
              </a:rPr>
              <a:t>Les roches carbonatées</a:t>
            </a:r>
          </a:p>
          <a:p>
            <a:pPr>
              <a:spcBef>
                <a:spcPct val="50000"/>
              </a:spcBef>
            </a:pPr>
            <a:r>
              <a:rPr lang="fr-CA" sz="2500" b="1">
                <a:effectLst>
                  <a:outerShdw blurRad="38100" dist="38100" dir="2700000" algn="tl">
                    <a:srgbClr val="FFFFFF"/>
                  </a:outerShdw>
                </a:effectLst>
                <a:latin typeface="Comic Sans MS" pitchFamily="66" charset="0"/>
              </a:rPr>
              <a:t>Les éruptions volcaniques</a:t>
            </a:r>
          </a:p>
          <a:p>
            <a:pPr>
              <a:spcBef>
                <a:spcPct val="50000"/>
              </a:spcBef>
            </a:pPr>
            <a:r>
              <a:rPr lang="fr-CA" sz="2500" b="1">
                <a:effectLst>
                  <a:outerShdw blurRad="38100" dist="38100" dir="2700000" algn="tl">
                    <a:srgbClr val="FFFFFF"/>
                  </a:outerShdw>
                </a:effectLst>
                <a:latin typeface="Comic Sans MS" pitchFamily="66" charset="0"/>
              </a:rPr>
              <a:t>Les combustibles fossiles</a:t>
            </a:r>
          </a:p>
        </p:txBody>
      </p:sp>
      <p:pic>
        <p:nvPicPr>
          <p:cNvPr id="19461" name="Picture 5" descr="Nuvola_apps_kate"/>
          <p:cNvPicPr>
            <a:picLocks noChangeAspect="1" noChangeArrowheads="1"/>
          </p:cNvPicPr>
          <p:nvPr/>
        </p:nvPicPr>
        <p:blipFill>
          <a:blip r:embed="rId2"/>
          <a:srcRect/>
          <a:stretch>
            <a:fillRect/>
          </a:stretch>
        </p:blipFill>
        <p:spPr bwMode="auto">
          <a:xfrm>
            <a:off x="7235825" y="1268413"/>
            <a:ext cx="1295400" cy="1049337"/>
          </a:xfrm>
          <a:prstGeom prst="rect">
            <a:avLst/>
          </a:prstGeom>
          <a:noFill/>
        </p:spPr>
      </p:pic>
      <p:sp>
        <p:nvSpPr>
          <p:cNvPr id="19463" name="Text Box 7"/>
          <p:cNvSpPr txBox="1">
            <a:spLocks noChangeArrowheads="1"/>
          </p:cNvSpPr>
          <p:nvPr/>
        </p:nvSpPr>
        <p:spPr bwMode="auto">
          <a:xfrm rot="632195">
            <a:off x="5795963" y="3429000"/>
            <a:ext cx="2376487" cy="1978025"/>
          </a:xfrm>
          <a:prstGeom prst="rect">
            <a:avLst/>
          </a:prstGeom>
          <a:gradFill rotWithShape="1">
            <a:gsLst>
              <a:gs pos="0">
                <a:srgbClr val="33CC33"/>
              </a:gs>
              <a:gs pos="100000">
                <a:srgbClr val="33CC33">
                  <a:gamma/>
                  <a:shade val="46275"/>
                  <a:invGamma/>
                </a:srgbClr>
              </a:gs>
            </a:gsLst>
            <a:path path="shape">
              <a:fillToRect l="50000" t="50000" r="50000" b="50000"/>
            </a:path>
          </a:gradFill>
          <a:ln w="57150">
            <a:solidFill>
              <a:schemeClr val="tx1"/>
            </a:solidFill>
            <a:prstDash val="dash"/>
            <a:miter lim="800000"/>
            <a:headEnd/>
            <a:tailEnd/>
          </a:ln>
          <a:effectLst/>
        </p:spPr>
        <p:txBody>
          <a:bodyPr>
            <a:spAutoFit/>
          </a:bodyPr>
          <a:lstStyle/>
          <a:p>
            <a:pPr algn="ctr"/>
            <a:r>
              <a:rPr lang="fr-CA" sz="2000">
                <a:latin typeface="Comic Sans MS" pitchFamily="66" charset="0"/>
              </a:rPr>
              <a:t>Laisse-toi quelques </a:t>
            </a:r>
          </a:p>
          <a:p>
            <a:pPr algn="ctr"/>
            <a:r>
              <a:rPr lang="fr-CA" sz="2000">
                <a:latin typeface="Comic Sans MS" pitchFamily="66" charset="0"/>
              </a:rPr>
              <a:t>lignes entre </a:t>
            </a:r>
          </a:p>
          <a:p>
            <a:pPr algn="ctr"/>
            <a:r>
              <a:rPr lang="fr-CA" sz="2000">
                <a:latin typeface="Comic Sans MS" pitchFamily="66" charset="0"/>
              </a:rPr>
              <a:t>chaque pour </a:t>
            </a:r>
          </a:p>
          <a:p>
            <a:pPr algn="ctr"/>
            <a:r>
              <a:rPr lang="fr-CA" sz="2000">
                <a:latin typeface="Comic Sans MS" pitchFamily="66" charset="0"/>
              </a:rPr>
              <a:t>prendre </a:t>
            </a:r>
          </a:p>
          <a:p>
            <a:pPr algn="ctr"/>
            <a:r>
              <a:rPr lang="fr-CA" sz="2000">
                <a:latin typeface="Comic Sans MS" pitchFamily="66" charset="0"/>
              </a:rPr>
              <a:t>des notes.</a:t>
            </a:r>
          </a:p>
        </p:txBody>
      </p:sp>
      <p:sp>
        <p:nvSpPr>
          <p:cNvPr id="19464" name="AutoShape 8"/>
          <p:cNvSpPr>
            <a:spLocks noChangeArrowheads="1"/>
          </p:cNvSpPr>
          <p:nvPr/>
        </p:nvSpPr>
        <p:spPr bwMode="auto">
          <a:xfrm>
            <a:off x="5724525" y="2997200"/>
            <a:ext cx="649288" cy="504825"/>
          </a:xfrm>
          <a:prstGeom prst="star5">
            <a:avLst/>
          </a:prstGeom>
          <a:solidFill>
            <a:srgbClr val="FFFF00"/>
          </a:solidFill>
          <a:ln w="28575">
            <a:solidFill>
              <a:schemeClr val="tx1"/>
            </a:solidFill>
            <a:miter lim="800000"/>
            <a:headEnd/>
            <a:tailEnd/>
          </a:ln>
          <a:effectLst/>
        </p:spPr>
        <p:txBody>
          <a:bodyPr wrap="none" anchor="ctr"/>
          <a:lstStyle/>
          <a:p>
            <a:endParaRPr lang="fr-FR"/>
          </a:p>
        </p:txBody>
      </p:sp>
      <p:sp>
        <p:nvSpPr>
          <p:cNvPr id="19465" name="AutoShape 9"/>
          <p:cNvSpPr>
            <a:spLocks noChangeArrowheads="1"/>
          </p:cNvSpPr>
          <p:nvPr/>
        </p:nvSpPr>
        <p:spPr bwMode="auto">
          <a:xfrm>
            <a:off x="7596188" y="5229225"/>
            <a:ext cx="649287" cy="504825"/>
          </a:xfrm>
          <a:prstGeom prst="star5">
            <a:avLst/>
          </a:prstGeom>
          <a:solidFill>
            <a:srgbClr val="FFFF00"/>
          </a:solidFill>
          <a:ln w="28575">
            <a:solidFill>
              <a:schemeClr val="tx1"/>
            </a:solidFill>
            <a:miter lim="800000"/>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3" name="Rectangle 19"/>
          <p:cNvSpPr>
            <a:spLocks noChangeArrowheads="1"/>
          </p:cNvSpPr>
          <p:nvPr/>
        </p:nvSpPr>
        <p:spPr bwMode="auto">
          <a:xfrm>
            <a:off x="5148263" y="3357563"/>
            <a:ext cx="3671887" cy="3167062"/>
          </a:xfrm>
          <a:prstGeom prst="rect">
            <a:avLst/>
          </a:prstGeom>
          <a:solidFill>
            <a:srgbClr val="0066FF"/>
          </a:solidFill>
          <a:ln w="9525">
            <a:solidFill>
              <a:schemeClr val="tx1"/>
            </a:solidFill>
            <a:miter lim="800000"/>
            <a:headEnd/>
            <a:tailEnd/>
          </a:ln>
          <a:effectLst/>
        </p:spPr>
        <p:txBody>
          <a:bodyPr wrap="none" anchor="ctr"/>
          <a:lstStyle/>
          <a:p>
            <a:endParaRPr lang="fr-FR"/>
          </a:p>
        </p:txBody>
      </p:sp>
      <p:pic>
        <p:nvPicPr>
          <p:cNvPr id="21514" name="Picture 10" descr="60A17-herbivore%5B1%5D"/>
          <p:cNvPicPr>
            <a:picLocks noChangeAspect="1" noChangeArrowheads="1"/>
          </p:cNvPicPr>
          <p:nvPr/>
        </p:nvPicPr>
        <p:blipFill>
          <a:blip r:embed="rId2"/>
          <a:srcRect/>
          <a:stretch>
            <a:fillRect/>
          </a:stretch>
        </p:blipFill>
        <p:spPr bwMode="auto">
          <a:xfrm>
            <a:off x="323850" y="3141663"/>
            <a:ext cx="1511300" cy="3167062"/>
          </a:xfrm>
          <a:prstGeom prst="rect">
            <a:avLst/>
          </a:prstGeom>
          <a:noFill/>
        </p:spPr>
      </p:pic>
      <p:pic>
        <p:nvPicPr>
          <p:cNvPr id="21510" name="Picture 6" descr="feuille"/>
          <p:cNvPicPr>
            <a:picLocks noChangeAspect="1" noChangeArrowheads="1"/>
          </p:cNvPicPr>
          <p:nvPr/>
        </p:nvPicPr>
        <p:blipFill>
          <a:blip r:embed="rId3"/>
          <a:srcRect/>
          <a:stretch>
            <a:fillRect/>
          </a:stretch>
        </p:blipFill>
        <p:spPr bwMode="auto">
          <a:xfrm>
            <a:off x="6948488" y="549275"/>
            <a:ext cx="1981200" cy="2016125"/>
          </a:xfrm>
          <a:prstGeom prst="rect">
            <a:avLst/>
          </a:prstGeom>
          <a:noFill/>
        </p:spPr>
      </p:pic>
      <p:sp>
        <p:nvSpPr>
          <p:cNvPr id="21508" name="Rectangle 4"/>
          <p:cNvSpPr>
            <a:spLocks noChangeArrowheads="1"/>
          </p:cNvSpPr>
          <p:nvPr/>
        </p:nvSpPr>
        <p:spPr bwMode="auto">
          <a:xfrm>
            <a:off x="323850" y="404813"/>
            <a:ext cx="6624638" cy="2225675"/>
          </a:xfrm>
          <a:prstGeom prst="rect">
            <a:avLst/>
          </a:prstGeom>
          <a:solidFill>
            <a:srgbClr val="33CC33"/>
          </a:solidFill>
          <a:ln w="9525">
            <a:noFill/>
            <a:miter lim="800000"/>
            <a:headEnd/>
            <a:tailEnd/>
          </a:ln>
          <a:effectLst/>
        </p:spPr>
        <p:txBody>
          <a:bodyPr>
            <a:spAutoFit/>
          </a:bodyPr>
          <a:lstStyle/>
          <a:p>
            <a:pPr algn="ctr">
              <a:spcBef>
                <a:spcPct val="50000"/>
              </a:spcBef>
            </a:pPr>
            <a:r>
              <a:rPr lang="fr-CA" sz="2500" b="1">
                <a:effectLst>
                  <a:outerShdw blurRad="38100" dist="38100" dir="2700000" algn="tl">
                    <a:srgbClr val="FFFFFF"/>
                  </a:outerShdw>
                </a:effectLst>
                <a:latin typeface="Comic Sans MS" pitchFamily="66" charset="0"/>
              </a:rPr>
              <a:t>La photosynthèse</a:t>
            </a:r>
          </a:p>
          <a:p>
            <a:pPr algn="ctr">
              <a:spcBef>
                <a:spcPct val="50000"/>
              </a:spcBef>
            </a:pPr>
            <a:r>
              <a:rPr lang="fr-CA" sz="2200">
                <a:latin typeface="Comic Sans MS" pitchFamily="66" charset="0"/>
              </a:rPr>
              <a:t>Les végétaux utilisent l’énergie du Soleil et gaz carbonique puis le transforme en glucose.</a:t>
            </a:r>
          </a:p>
          <a:p>
            <a:pPr algn="ctr">
              <a:spcBef>
                <a:spcPct val="50000"/>
              </a:spcBef>
            </a:pPr>
            <a:r>
              <a:rPr lang="fr-CA">
                <a:latin typeface="Comic Sans MS" pitchFamily="66" charset="0"/>
              </a:rPr>
              <a:t>Lumière  +    </a:t>
            </a:r>
            <a:r>
              <a:rPr lang="fr-CA" sz="4000">
                <a:solidFill>
                  <a:srgbClr val="FF3300"/>
                </a:solidFill>
                <a:latin typeface="Comic Sans MS" pitchFamily="66" charset="0"/>
              </a:rPr>
              <a:t>C</a:t>
            </a:r>
            <a:r>
              <a:rPr lang="fr-CA">
                <a:latin typeface="Comic Sans MS" pitchFamily="66" charset="0"/>
              </a:rPr>
              <a:t>O</a:t>
            </a:r>
            <a:r>
              <a:rPr lang="fr-CA" baseline="-25000">
                <a:latin typeface="Comic Sans MS" pitchFamily="66" charset="0"/>
              </a:rPr>
              <a:t>2  </a:t>
            </a:r>
            <a:r>
              <a:rPr lang="fr-CA">
                <a:latin typeface="Comic Sans MS" pitchFamily="66" charset="0"/>
              </a:rPr>
              <a:t>+  eau</a:t>
            </a:r>
            <a:r>
              <a:rPr lang="fr-CA" baseline="-25000">
                <a:latin typeface="Comic Sans MS" pitchFamily="66" charset="0"/>
              </a:rPr>
              <a:t>   </a:t>
            </a:r>
            <a:r>
              <a:rPr lang="fr-CA">
                <a:latin typeface="Comic Sans MS" pitchFamily="66" charset="0"/>
              </a:rPr>
              <a:t>= Oxygène    +    </a:t>
            </a:r>
            <a:r>
              <a:rPr lang="fr-CA" sz="4000">
                <a:solidFill>
                  <a:srgbClr val="FF3300"/>
                </a:solidFill>
                <a:latin typeface="Comic Sans MS" pitchFamily="66" charset="0"/>
              </a:rPr>
              <a:t>C</a:t>
            </a:r>
            <a:r>
              <a:rPr lang="fr-CA" baseline="-25000">
                <a:latin typeface="Comic Sans MS" pitchFamily="66" charset="0"/>
              </a:rPr>
              <a:t>6</a:t>
            </a:r>
            <a:r>
              <a:rPr lang="fr-CA">
                <a:latin typeface="Comic Sans MS" pitchFamily="66" charset="0"/>
              </a:rPr>
              <a:t>H</a:t>
            </a:r>
            <a:r>
              <a:rPr lang="fr-CA" baseline="-25000">
                <a:latin typeface="Comic Sans MS" pitchFamily="66" charset="0"/>
              </a:rPr>
              <a:t>12</a:t>
            </a:r>
            <a:r>
              <a:rPr lang="fr-CA">
                <a:latin typeface="Comic Sans MS" pitchFamily="66" charset="0"/>
              </a:rPr>
              <a:t>O</a:t>
            </a:r>
            <a:r>
              <a:rPr lang="fr-CA" baseline="-25000">
                <a:latin typeface="Comic Sans MS" pitchFamily="66" charset="0"/>
              </a:rPr>
              <a:t>6</a:t>
            </a:r>
          </a:p>
        </p:txBody>
      </p:sp>
      <p:sp>
        <p:nvSpPr>
          <p:cNvPr id="21511" name="Rectangle 7"/>
          <p:cNvSpPr>
            <a:spLocks noChangeArrowheads="1"/>
          </p:cNvSpPr>
          <p:nvPr/>
        </p:nvSpPr>
        <p:spPr bwMode="auto">
          <a:xfrm>
            <a:off x="323850" y="404813"/>
            <a:ext cx="8640763" cy="2232025"/>
          </a:xfrm>
          <a:prstGeom prst="rect">
            <a:avLst/>
          </a:prstGeom>
          <a:noFill/>
          <a:ln w="76200">
            <a:solidFill>
              <a:schemeClr val="tx2"/>
            </a:solidFill>
            <a:miter lim="800000"/>
            <a:headEnd/>
            <a:tailEnd/>
          </a:ln>
          <a:effectLst/>
        </p:spPr>
        <p:txBody>
          <a:bodyPr wrap="none" anchor="ctr"/>
          <a:lstStyle/>
          <a:p>
            <a:pPr algn="ctr"/>
            <a:endParaRPr lang="fr-FR"/>
          </a:p>
        </p:txBody>
      </p:sp>
      <p:sp>
        <p:nvSpPr>
          <p:cNvPr id="21512" name="Text Box 8"/>
          <p:cNvSpPr txBox="1">
            <a:spLocks noChangeArrowheads="1"/>
          </p:cNvSpPr>
          <p:nvPr/>
        </p:nvSpPr>
        <p:spPr bwMode="auto">
          <a:xfrm>
            <a:off x="1908175" y="3284538"/>
            <a:ext cx="2736850" cy="3063875"/>
          </a:xfrm>
          <a:prstGeom prst="rect">
            <a:avLst/>
          </a:prstGeom>
          <a:solidFill>
            <a:schemeClr val="folHlink"/>
          </a:solidFill>
          <a:ln w="9525">
            <a:noFill/>
            <a:miter lim="800000"/>
            <a:headEnd/>
            <a:tailEnd/>
          </a:ln>
          <a:effectLst/>
        </p:spPr>
        <p:txBody>
          <a:bodyPr>
            <a:spAutoFit/>
          </a:bodyPr>
          <a:lstStyle/>
          <a:p>
            <a:pPr algn="ctr">
              <a:spcBef>
                <a:spcPct val="50000"/>
              </a:spcBef>
            </a:pPr>
            <a:r>
              <a:rPr lang="fr-CA" sz="2500" b="1">
                <a:effectLst>
                  <a:outerShdw blurRad="38100" dist="38100" dir="2700000" algn="tl">
                    <a:srgbClr val="FFFFFF"/>
                  </a:outerShdw>
                </a:effectLst>
                <a:latin typeface="Comic Sans MS" pitchFamily="66" charset="0"/>
              </a:rPr>
              <a:t>La consommation</a:t>
            </a:r>
          </a:p>
          <a:p>
            <a:pPr algn="ctr">
              <a:spcBef>
                <a:spcPct val="50000"/>
              </a:spcBef>
            </a:pPr>
            <a:r>
              <a:rPr lang="fr-CA" sz="2200">
                <a:latin typeface="Comic Sans MS" pitchFamily="66" charset="0"/>
              </a:rPr>
              <a:t>Les animaux mangent des végétaux ou des animaux. Ceux-ci sont faits de carbone.</a:t>
            </a:r>
          </a:p>
          <a:p>
            <a:pPr algn="ctr">
              <a:spcBef>
                <a:spcPct val="50000"/>
              </a:spcBef>
            </a:pPr>
            <a:endParaRPr lang="fr-CA">
              <a:latin typeface="Comic Sans MS" pitchFamily="66" charset="0"/>
            </a:endParaRPr>
          </a:p>
        </p:txBody>
      </p:sp>
      <p:sp>
        <p:nvSpPr>
          <p:cNvPr id="21515" name="Rectangle 11"/>
          <p:cNvSpPr>
            <a:spLocks noChangeArrowheads="1"/>
          </p:cNvSpPr>
          <p:nvPr/>
        </p:nvSpPr>
        <p:spPr bwMode="auto">
          <a:xfrm>
            <a:off x="179388" y="3141663"/>
            <a:ext cx="4608512" cy="3311525"/>
          </a:xfrm>
          <a:prstGeom prst="rect">
            <a:avLst/>
          </a:prstGeom>
          <a:noFill/>
          <a:ln w="38100">
            <a:solidFill>
              <a:schemeClr val="tx1"/>
            </a:solidFill>
            <a:prstDash val="sysDot"/>
            <a:miter lim="800000"/>
            <a:headEnd/>
            <a:tailEnd/>
          </a:ln>
          <a:effectLst/>
        </p:spPr>
        <p:txBody>
          <a:bodyPr wrap="none" anchor="ctr"/>
          <a:lstStyle/>
          <a:p>
            <a:endParaRPr lang="fr-FR"/>
          </a:p>
        </p:txBody>
      </p:sp>
      <p:sp>
        <p:nvSpPr>
          <p:cNvPr id="21516" name="Text Box 12"/>
          <p:cNvSpPr txBox="1">
            <a:spLocks noChangeArrowheads="1"/>
          </p:cNvSpPr>
          <p:nvPr/>
        </p:nvSpPr>
        <p:spPr bwMode="auto">
          <a:xfrm>
            <a:off x="5076825" y="3500438"/>
            <a:ext cx="3816350" cy="930275"/>
          </a:xfrm>
          <a:prstGeom prst="rect">
            <a:avLst/>
          </a:prstGeom>
          <a:noFill/>
          <a:ln w="9525">
            <a:noFill/>
            <a:miter lim="800000"/>
            <a:headEnd/>
            <a:tailEnd/>
          </a:ln>
          <a:effectLst/>
        </p:spPr>
        <p:txBody>
          <a:bodyPr>
            <a:spAutoFit/>
          </a:bodyPr>
          <a:lstStyle/>
          <a:p>
            <a:pPr algn="ctr">
              <a:spcBef>
                <a:spcPct val="50000"/>
              </a:spcBef>
            </a:pPr>
            <a:r>
              <a:rPr lang="fr-CA" sz="2200" b="1">
                <a:effectLst>
                  <a:outerShdw blurRad="38100" dist="38100" dir="2700000" algn="tl">
                    <a:srgbClr val="C0C0C0"/>
                  </a:outerShdw>
                </a:effectLst>
                <a:latin typeface="Comic Sans MS" pitchFamily="66" charset="0"/>
              </a:rPr>
              <a:t>La respiration cellulaire</a:t>
            </a:r>
          </a:p>
          <a:p>
            <a:pPr>
              <a:spcBef>
                <a:spcPct val="50000"/>
              </a:spcBef>
            </a:pPr>
            <a:r>
              <a:rPr lang="fr-CA" sz="2200">
                <a:latin typeface="Comic Sans MS" pitchFamily="66" charset="0"/>
              </a:rPr>
              <a:t>  Oxygène               </a:t>
            </a:r>
            <a:r>
              <a:rPr lang="fr-CA" sz="2200">
                <a:solidFill>
                  <a:srgbClr val="FF3300"/>
                </a:solidFill>
                <a:latin typeface="Comic Sans MS" pitchFamily="66" charset="0"/>
              </a:rPr>
              <a:t>C</a:t>
            </a:r>
            <a:r>
              <a:rPr lang="fr-CA" sz="2200">
                <a:latin typeface="Comic Sans MS" pitchFamily="66" charset="0"/>
              </a:rPr>
              <a:t>O</a:t>
            </a:r>
            <a:r>
              <a:rPr lang="fr-CA" sz="2200" baseline="-25000">
                <a:latin typeface="Comic Sans MS" pitchFamily="66" charset="0"/>
              </a:rPr>
              <a:t>2</a:t>
            </a:r>
            <a:r>
              <a:rPr lang="fr-CA" sz="2200">
                <a:latin typeface="Comic Sans MS" pitchFamily="66" charset="0"/>
              </a:rPr>
              <a:t> </a:t>
            </a:r>
          </a:p>
        </p:txBody>
      </p:sp>
      <p:sp>
        <p:nvSpPr>
          <p:cNvPr id="21518" name="Text Box 14"/>
          <p:cNvSpPr txBox="1">
            <a:spLocks noChangeArrowheads="1"/>
          </p:cNvSpPr>
          <p:nvPr/>
        </p:nvSpPr>
        <p:spPr bwMode="auto">
          <a:xfrm>
            <a:off x="5148263" y="4508500"/>
            <a:ext cx="1439862" cy="427038"/>
          </a:xfrm>
          <a:prstGeom prst="rect">
            <a:avLst/>
          </a:prstGeom>
          <a:noFill/>
          <a:ln w="9525">
            <a:noFill/>
            <a:miter lim="800000"/>
            <a:headEnd/>
            <a:tailEnd/>
          </a:ln>
          <a:effectLst/>
        </p:spPr>
        <p:txBody>
          <a:bodyPr>
            <a:spAutoFit/>
          </a:bodyPr>
          <a:lstStyle/>
          <a:p>
            <a:pPr algn="ctr">
              <a:spcBef>
                <a:spcPct val="50000"/>
              </a:spcBef>
            </a:pPr>
            <a:r>
              <a:rPr lang="fr-CA" sz="2200">
                <a:solidFill>
                  <a:srgbClr val="FF3300"/>
                </a:solidFill>
                <a:latin typeface="Comic Sans MS" pitchFamily="66" charset="0"/>
              </a:rPr>
              <a:t>C</a:t>
            </a:r>
            <a:r>
              <a:rPr lang="fr-CA" sz="2200" baseline="-25000">
                <a:latin typeface="Comic Sans MS" pitchFamily="66" charset="0"/>
              </a:rPr>
              <a:t>6</a:t>
            </a:r>
            <a:r>
              <a:rPr lang="fr-CA" sz="2200">
                <a:latin typeface="Comic Sans MS" pitchFamily="66" charset="0"/>
              </a:rPr>
              <a:t>H</a:t>
            </a:r>
            <a:r>
              <a:rPr lang="fr-CA" sz="2200" baseline="-25000">
                <a:latin typeface="Comic Sans MS" pitchFamily="66" charset="0"/>
              </a:rPr>
              <a:t>12</a:t>
            </a:r>
            <a:r>
              <a:rPr lang="fr-CA" sz="2200">
                <a:latin typeface="Comic Sans MS" pitchFamily="66" charset="0"/>
              </a:rPr>
              <a:t>O</a:t>
            </a:r>
            <a:r>
              <a:rPr lang="fr-CA" sz="2200" baseline="-25000">
                <a:latin typeface="Comic Sans MS" pitchFamily="66" charset="0"/>
              </a:rPr>
              <a:t>6</a:t>
            </a:r>
            <a:endParaRPr lang="fr-CA" sz="2200">
              <a:latin typeface="Comic Sans MS" pitchFamily="66" charset="0"/>
            </a:endParaRPr>
          </a:p>
        </p:txBody>
      </p:sp>
      <p:sp>
        <p:nvSpPr>
          <p:cNvPr id="21519" name="Text Box 15"/>
          <p:cNvSpPr txBox="1">
            <a:spLocks noChangeArrowheads="1"/>
          </p:cNvSpPr>
          <p:nvPr/>
        </p:nvSpPr>
        <p:spPr bwMode="auto">
          <a:xfrm>
            <a:off x="6732588" y="4076700"/>
            <a:ext cx="865187" cy="854075"/>
          </a:xfrm>
          <a:prstGeom prst="rect">
            <a:avLst/>
          </a:prstGeom>
          <a:noFill/>
          <a:ln w="9525">
            <a:noFill/>
            <a:miter lim="800000"/>
            <a:headEnd/>
            <a:tailEnd/>
          </a:ln>
          <a:effectLst/>
        </p:spPr>
        <p:txBody>
          <a:bodyPr>
            <a:spAutoFit/>
          </a:bodyPr>
          <a:lstStyle/>
          <a:p>
            <a:pPr>
              <a:spcBef>
                <a:spcPct val="50000"/>
              </a:spcBef>
            </a:pPr>
            <a:r>
              <a:rPr lang="fr-CA" sz="5000">
                <a:sym typeface="Wingdings" pitchFamily="2" charset="2"/>
              </a:rPr>
              <a:t></a:t>
            </a:r>
          </a:p>
        </p:txBody>
      </p:sp>
      <p:pic>
        <p:nvPicPr>
          <p:cNvPr id="21521" name="Picture 17" descr="respiration_01"/>
          <p:cNvPicPr>
            <a:picLocks noChangeAspect="1" noChangeArrowheads="1"/>
          </p:cNvPicPr>
          <p:nvPr/>
        </p:nvPicPr>
        <p:blipFill>
          <a:blip r:embed="rId4"/>
          <a:srcRect/>
          <a:stretch>
            <a:fillRect/>
          </a:stretch>
        </p:blipFill>
        <p:spPr bwMode="auto">
          <a:xfrm>
            <a:off x="5219700" y="5084763"/>
            <a:ext cx="3529013" cy="1368425"/>
          </a:xfrm>
          <a:prstGeom prst="rect">
            <a:avLst/>
          </a:prstGeom>
          <a:noFill/>
          <a:ln w="19050">
            <a:solidFill>
              <a:srgbClr val="000000"/>
            </a:solidFill>
            <a:miter lim="800000"/>
            <a:headEnd/>
            <a:tailEnd/>
          </a:ln>
        </p:spPr>
      </p:pic>
      <p:sp>
        <p:nvSpPr>
          <p:cNvPr id="21522" name="Rectangle 18"/>
          <p:cNvSpPr>
            <a:spLocks noChangeArrowheads="1"/>
          </p:cNvSpPr>
          <p:nvPr/>
        </p:nvSpPr>
        <p:spPr bwMode="auto">
          <a:xfrm>
            <a:off x="5076825" y="3213100"/>
            <a:ext cx="3887788" cy="3455988"/>
          </a:xfrm>
          <a:prstGeom prst="rect">
            <a:avLst/>
          </a:prstGeom>
          <a:noFill/>
          <a:ln w="57150">
            <a:solidFill>
              <a:schemeClr val="tx1"/>
            </a:solidFill>
            <a:prstDash val="dash"/>
            <a:miter lim="800000"/>
            <a:headEnd/>
            <a:tailEnd/>
          </a:ln>
          <a:effectLst/>
        </p:spPr>
        <p:txBody>
          <a:bodyPr wrap="none" anchor="ctr"/>
          <a:lstStyle/>
          <a:p>
            <a:endParaRPr lang="fr-FR"/>
          </a:p>
        </p:txBody>
      </p:sp>
      <p:pic>
        <p:nvPicPr>
          <p:cNvPr id="21524" name="Picture 20" descr="Nuvola_apps_kate"/>
          <p:cNvPicPr>
            <a:picLocks noChangeAspect="1" noChangeArrowheads="1"/>
          </p:cNvPicPr>
          <p:nvPr/>
        </p:nvPicPr>
        <p:blipFill>
          <a:blip r:embed="rId5"/>
          <a:srcRect/>
          <a:stretch>
            <a:fillRect/>
          </a:stretch>
        </p:blipFill>
        <p:spPr bwMode="auto">
          <a:xfrm>
            <a:off x="4284663" y="2565400"/>
            <a:ext cx="1295400" cy="10493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24"/>
                                        </p:tgtEl>
                                        <p:attrNameLst>
                                          <p:attrName>style.visibility</p:attrName>
                                        </p:attrNameLst>
                                      </p:cBhvr>
                                      <p:to>
                                        <p:strVal val="visible"/>
                                      </p:to>
                                    </p:set>
                                    <p:animEffect transition="in" filter="dissolve">
                                      <p:cBhvr>
                                        <p:cTn id="7" dur="500"/>
                                        <p:tgtEl>
                                          <p:spTgt spid="2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1692275" y="333375"/>
            <a:ext cx="5616575" cy="1646238"/>
          </a:xfrm>
          <a:prstGeom prst="rect">
            <a:avLst/>
          </a:prstGeom>
          <a:noFill/>
          <a:ln w="9525">
            <a:noFill/>
            <a:miter lim="800000"/>
            <a:headEnd/>
            <a:tailEnd/>
          </a:ln>
          <a:effectLst/>
        </p:spPr>
        <p:txBody>
          <a:bodyPr>
            <a:spAutoFit/>
          </a:bodyPr>
          <a:lstStyle/>
          <a:p>
            <a:pPr>
              <a:spcBef>
                <a:spcPct val="50000"/>
              </a:spcBef>
            </a:pPr>
            <a:r>
              <a:rPr lang="fr-CA" sz="2500" b="1">
                <a:effectLst>
                  <a:outerShdw blurRad="38100" dist="38100" dir="2700000" algn="tl">
                    <a:srgbClr val="C0C0C0"/>
                  </a:outerShdw>
                </a:effectLst>
                <a:latin typeface="Comic Sans MS" pitchFamily="66" charset="0"/>
              </a:rPr>
              <a:t>La décomposition des déchets</a:t>
            </a:r>
          </a:p>
          <a:p>
            <a:pPr>
              <a:spcBef>
                <a:spcPct val="50000"/>
              </a:spcBef>
            </a:pPr>
            <a:r>
              <a:rPr lang="fr-CA" sz="2200">
                <a:latin typeface="Comic Sans MS" pitchFamily="66" charset="0"/>
              </a:rPr>
              <a:t>La portion de carbone qui n’est pas éliminé par la respiration est éliminé par les déchets… et devient du </a:t>
            </a:r>
            <a:r>
              <a:rPr lang="fr-CA" sz="2200" b="1">
                <a:solidFill>
                  <a:srgbClr val="FF3300"/>
                </a:solidFill>
                <a:latin typeface="Comic Sans MS" pitchFamily="66" charset="0"/>
              </a:rPr>
              <a:t>C</a:t>
            </a:r>
            <a:r>
              <a:rPr lang="fr-CA" sz="2200">
                <a:latin typeface="Comic Sans MS" pitchFamily="66" charset="0"/>
              </a:rPr>
              <a:t>H</a:t>
            </a:r>
            <a:r>
              <a:rPr lang="fr-CA" sz="2200" baseline="-25000">
                <a:latin typeface="Comic Sans MS" pitchFamily="66" charset="0"/>
              </a:rPr>
              <a:t>4</a:t>
            </a:r>
            <a:r>
              <a:rPr lang="fr-CA" sz="2200">
                <a:latin typeface="Comic Sans MS" pitchFamily="66" charset="0"/>
              </a:rPr>
              <a:t> + </a:t>
            </a:r>
            <a:r>
              <a:rPr lang="fr-CA" sz="2200" b="1">
                <a:solidFill>
                  <a:srgbClr val="FF3300"/>
                </a:solidFill>
                <a:latin typeface="Comic Sans MS" pitchFamily="66" charset="0"/>
              </a:rPr>
              <a:t>C</a:t>
            </a:r>
            <a:r>
              <a:rPr lang="fr-CA" sz="2200">
                <a:latin typeface="Comic Sans MS" pitchFamily="66" charset="0"/>
              </a:rPr>
              <a:t>O</a:t>
            </a:r>
            <a:r>
              <a:rPr lang="fr-CA" sz="2200" baseline="-25000">
                <a:latin typeface="Comic Sans MS" pitchFamily="66" charset="0"/>
              </a:rPr>
              <a:t>2</a:t>
            </a:r>
          </a:p>
        </p:txBody>
      </p:sp>
      <p:pic>
        <p:nvPicPr>
          <p:cNvPr id="22534" name="Picture 6" descr="windel-winnie-pipi-pot.gif"/>
          <p:cNvPicPr>
            <a:picLocks noChangeAspect="1" noChangeArrowheads="1"/>
          </p:cNvPicPr>
          <p:nvPr/>
        </p:nvPicPr>
        <p:blipFill>
          <a:blip r:embed="rId2"/>
          <a:srcRect/>
          <a:stretch>
            <a:fillRect/>
          </a:stretch>
        </p:blipFill>
        <p:spPr bwMode="auto">
          <a:xfrm>
            <a:off x="395288" y="260350"/>
            <a:ext cx="1371600" cy="1844675"/>
          </a:xfrm>
          <a:prstGeom prst="rect">
            <a:avLst/>
          </a:prstGeom>
          <a:noFill/>
        </p:spPr>
      </p:pic>
      <p:pic>
        <p:nvPicPr>
          <p:cNvPr id="22535" name="Picture 7" descr="Nuvola_apps_kate"/>
          <p:cNvPicPr>
            <a:picLocks noChangeAspect="1" noChangeArrowheads="1"/>
          </p:cNvPicPr>
          <p:nvPr/>
        </p:nvPicPr>
        <p:blipFill>
          <a:blip r:embed="rId3"/>
          <a:srcRect/>
          <a:stretch>
            <a:fillRect/>
          </a:stretch>
        </p:blipFill>
        <p:spPr bwMode="auto">
          <a:xfrm>
            <a:off x="7596188" y="333375"/>
            <a:ext cx="1295400" cy="1049338"/>
          </a:xfrm>
          <a:prstGeom prst="rect">
            <a:avLst/>
          </a:prstGeom>
          <a:noFill/>
        </p:spPr>
      </p:pic>
      <p:sp>
        <p:nvSpPr>
          <p:cNvPr id="22536" name="Rectangle 8"/>
          <p:cNvSpPr>
            <a:spLocks noChangeArrowheads="1"/>
          </p:cNvSpPr>
          <p:nvPr/>
        </p:nvSpPr>
        <p:spPr bwMode="auto">
          <a:xfrm>
            <a:off x="250825" y="188913"/>
            <a:ext cx="7273925" cy="2087562"/>
          </a:xfrm>
          <a:prstGeom prst="rect">
            <a:avLst/>
          </a:prstGeom>
          <a:noFill/>
          <a:ln w="76200">
            <a:solidFill>
              <a:srgbClr val="0066FF"/>
            </a:solidFill>
            <a:miter lim="800000"/>
            <a:headEnd/>
            <a:tailEnd/>
          </a:ln>
          <a:effectLst/>
        </p:spPr>
        <p:txBody>
          <a:bodyPr wrap="none" anchor="ctr"/>
          <a:lstStyle/>
          <a:p>
            <a:endParaRPr lang="fr-FR"/>
          </a:p>
        </p:txBody>
      </p:sp>
      <p:sp>
        <p:nvSpPr>
          <p:cNvPr id="22537" name="Text Box 9"/>
          <p:cNvSpPr txBox="1">
            <a:spLocks noChangeArrowheads="1"/>
          </p:cNvSpPr>
          <p:nvPr/>
        </p:nvSpPr>
        <p:spPr bwMode="auto">
          <a:xfrm>
            <a:off x="468313" y="2636838"/>
            <a:ext cx="5905500" cy="1646237"/>
          </a:xfrm>
          <a:prstGeom prst="rect">
            <a:avLst/>
          </a:prstGeom>
          <a:noFill/>
          <a:ln w="9525">
            <a:noFill/>
            <a:miter lim="800000"/>
            <a:headEnd/>
            <a:tailEnd/>
          </a:ln>
          <a:effectLst/>
        </p:spPr>
        <p:txBody>
          <a:bodyPr>
            <a:spAutoFit/>
          </a:bodyPr>
          <a:lstStyle/>
          <a:p>
            <a:pPr algn="r">
              <a:spcBef>
                <a:spcPct val="50000"/>
              </a:spcBef>
            </a:pPr>
            <a:r>
              <a:rPr lang="fr-CA" sz="2500" b="1">
                <a:effectLst>
                  <a:outerShdw blurRad="38100" dist="38100" dir="2700000" algn="tl">
                    <a:srgbClr val="C0C0C0"/>
                  </a:outerShdw>
                </a:effectLst>
                <a:latin typeface="Comic Sans MS" pitchFamily="66" charset="0"/>
              </a:rPr>
              <a:t>Les feux de forêt</a:t>
            </a:r>
          </a:p>
          <a:p>
            <a:pPr algn="r">
              <a:spcBef>
                <a:spcPct val="50000"/>
              </a:spcBef>
            </a:pPr>
            <a:r>
              <a:rPr lang="fr-CA" sz="2200">
                <a:latin typeface="Comic Sans MS" pitchFamily="66" charset="0"/>
              </a:rPr>
              <a:t>La combustion fait en sorte que le carbone contenu dans les arbres est dégagé dans l’atmosphère sous forme de </a:t>
            </a:r>
            <a:r>
              <a:rPr lang="fr-CA" sz="2200" b="1">
                <a:solidFill>
                  <a:srgbClr val="FF3300"/>
                </a:solidFill>
                <a:latin typeface="Comic Sans MS" pitchFamily="66" charset="0"/>
              </a:rPr>
              <a:t>C</a:t>
            </a:r>
            <a:r>
              <a:rPr lang="fr-CA" sz="2200">
                <a:latin typeface="Comic Sans MS" pitchFamily="66" charset="0"/>
              </a:rPr>
              <a:t>O</a:t>
            </a:r>
            <a:r>
              <a:rPr lang="fr-CA" sz="2200" baseline="-25000">
                <a:latin typeface="Comic Sans MS" pitchFamily="66" charset="0"/>
              </a:rPr>
              <a:t>2</a:t>
            </a:r>
            <a:r>
              <a:rPr lang="fr-CA" sz="2200">
                <a:latin typeface="Comic Sans MS" pitchFamily="66" charset="0"/>
              </a:rPr>
              <a:t>. </a:t>
            </a:r>
          </a:p>
        </p:txBody>
      </p:sp>
      <p:pic>
        <p:nvPicPr>
          <p:cNvPr id="22539" name="Picture 11" descr="feu_de_foret"/>
          <p:cNvPicPr>
            <a:picLocks noChangeAspect="1" noChangeArrowheads="1"/>
          </p:cNvPicPr>
          <p:nvPr/>
        </p:nvPicPr>
        <p:blipFill>
          <a:blip r:embed="rId4" cstate="print"/>
          <a:srcRect/>
          <a:stretch>
            <a:fillRect/>
          </a:stretch>
        </p:blipFill>
        <p:spPr bwMode="auto">
          <a:xfrm>
            <a:off x="6516688" y="2636838"/>
            <a:ext cx="2322512" cy="1744662"/>
          </a:xfrm>
          <a:prstGeom prst="rect">
            <a:avLst/>
          </a:prstGeom>
          <a:noFill/>
        </p:spPr>
      </p:pic>
      <p:sp>
        <p:nvSpPr>
          <p:cNvPr id="22540" name="Rectangle 12"/>
          <p:cNvSpPr>
            <a:spLocks noChangeArrowheads="1"/>
          </p:cNvSpPr>
          <p:nvPr/>
        </p:nvSpPr>
        <p:spPr bwMode="auto">
          <a:xfrm>
            <a:off x="395288" y="2563813"/>
            <a:ext cx="8497887" cy="2017712"/>
          </a:xfrm>
          <a:prstGeom prst="rect">
            <a:avLst/>
          </a:prstGeom>
          <a:noFill/>
          <a:ln w="76200">
            <a:solidFill>
              <a:srgbClr val="FF9900"/>
            </a:solidFill>
            <a:miter lim="800000"/>
            <a:headEnd/>
            <a:tailEnd/>
          </a:ln>
          <a:effectLst/>
        </p:spPr>
        <p:txBody>
          <a:bodyPr wrap="none" anchor="ctr"/>
          <a:lstStyle/>
          <a:p>
            <a:endParaRPr lang="fr-FR"/>
          </a:p>
        </p:txBody>
      </p:sp>
      <p:sp>
        <p:nvSpPr>
          <p:cNvPr id="22541" name="Text Box 13"/>
          <p:cNvSpPr txBox="1">
            <a:spLocks noChangeArrowheads="1"/>
          </p:cNvSpPr>
          <p:nvPr/>
        </p:nvSpPr>
        <p:spPr bwMode="auto">
          <a:xfrm>
            <a:off x="2195513" y="4941888"/>
            <a:ext cx="5689600" cy="1646237"/>
          </a:xfrm>
          <a:prstGeom prst="rect">
            <a:avLst/>
          </a:prstGeom>
          <a:noFill/>
          <a:ln w="9525">
            <a:noFill/>
            <a:miter lim="800000"/>
            <a:headEnd/>
            <a:tailEnd/>
          </a:ln>
          <a:effectLst/>
        </p:spPr>
        <p:txBody>
          <a:bodyPr>
            <a:spAutoFit/>
          </a:bodyPr>
          <a:lstStyle/>
          <a:p>
            <a:pPr>
              <a:spcBef>
                <a:spcPct val="50000"/>
              </a:spcBef>
            </a:pPr>
            <a:r>
              <a:rPr lang="fr-CA" sz="2500" b="1">
                <a:effectLst>
                  <a:outerShdw blurRad="38100" dist="38100" dir="2700000" algn="tl">
                    <a:srgbClr val="C0C0C0"/>
                  </a:outerShdw>
                </a:effectLst>
                <a:latin typeface="Comic Sans MS" pitchFamily="66" charset="0"/>
              </a:rPr>
              <a:t>Les coquilles et les squelettes</a:t>
            </a:r>
          </a:p>
          <a:p>
            <a:pPr>
              <a:spcBef>
                <a:spcPct val="50000"/>
              </a:spcBef>
            </a:pPr>
            <a:r>
              <a:rPr lang="fr-CA" sz="2200">
                <a:latin typeface="Comic Sans MS" pitchFamily="66" charset="0"/>
              </a:rPr>
              <a:t>Le </a:t>
            </a:r>
            <a:r>
              <a:rPr lang="fr-CA" sz="2200" b="1">
                <a:solidFill>
                  <a:srgbClr val="FF3300"/>
                </a:solidFill>
                <a:latin typeface="Comic Sans MS" pitchFamily="66" charset="0"/>
              </a:rPr>
              <a:t>C</a:t>
            </a:r>
            <a:r>
              <a:rPr lang="fr-CA" sz="2200">
                <a:latin typeface="Comic Sans MS" pitchFamily="66" charset="0"/>
              </a:rPr>
              <a:t>O</a:t>
            </a:r>
            <a:r>
              <a:rPr lang="fr-CA" sz="2200" baseline="-25000">
                <a:latin typeface="Comic Sans MS" pitchFamily="66" charset="0"/>
              </a:rPr>
              <a:t>2</a:t>
            </a:r>
            <a:r>
              <a:rPr lang="fr-CA" sz="2200">
                <a:latin typeface="Comic Sans MS" pitchFamily="66" charset="0"/>
              </a:rPr>
              <a:t> présent dans l’eau réagit avec les molécules d’eau et avec le calcium pour former du carbonate de calcium. </a:t>
            </a:r>
          </a:p>
        </p:txBody>
      </p:sp>
      <p:pic>
        <p:nvPicPr>
          <p:cNvPr id="22543" name="Picture 15" descr="squelette_mxfch_media"/>
          <p:cNvPicPr>
            <a:picLocks noChangeAspect="1" noChangeArrowheads="1"/>
          </p:cNvPicPr>
          <p:nvPr/>
        </p:nvPicPr>
        <p:blipFill>
          <a:blip r:embed="rId5" cstate="print"/>
          <a:srcRect/>
          <a:stretch>
            <a:fillRect/>
          </a:stretch>
        </p:blipFill>
        <p:spPr bwMode="auto">
          <a:xfrm>
            <a:off x="900113" y="5013325"/>
            <a:ext cx="1370012" cy="1608138"/>
          </a:xfrm>
          <a:prstGeom prst="rect">
            <a:avLst/>
          </a:prstGeom>
          <a:noFill/>
        </p:spPr>
      </p:pic>
      <p:sp>
        <p:nvSpPr>
          <p:cNvPr id="22544" name="Rectangle 16"/>
          <p:cNvSpPr>
            <a:spLocks noChangeArrowheads="1"/>
          </p:cNvSpPr>
          <p:nvPr/>
        </p:nvSpPr>
        <p:spPr bwMode="auto">
          <a:xfrm>
            <a:off x="755650" y="4797425"/>
            <a:ext cx="7345363" cy="1871663"/>
          </a:xfrm>
          <a:prstGeom prst="rect">
            <a:avLst/>
          </a:prstGeom>
          <a:noFill/>
          <a:ln w="76200">
            <a:solidFill>
              <a:srgbClr val="CC3399"/>
            </a:solidFill>
            <a:miter lim="800000"/>
            <a:headEnd/>
            <a:tailEnd/>
          </a:ln>
          <a:effectLst/>
        </p:spPr>
        <p:txBody>
          <a:bodyPr wrap="none" anchor="ctr"/>
          <a:lstStyle/>
          <a:p>
            <a:endParaRPr lang="fr-FR"/>
          </a:p>
        </p:txBody>
      </p:sp>
      <p:sp>
        <p:nvSpPr>
          <p:cNvPr id="22545" name="Text Box 17"/>
          <p:cNvSpPr txBox="1">
            <a:spLocks noChangeArrowheads="1"/>
          </p:cNvSpPr>
          <p:nvPr/>
        </p:nvSpPr>
        <p:spPr bwMode="auto">
          <a:xfrm>
            <a:off x="7667625" y="5229225"/>
            <a:ext cx="1296988" cy="1165225"/>
          </a:xfrm>
          <a:prstGeom prst="rect">
            <a:avLst/>
          </a:prstGeom>
          <a:solidFill>
            <a:schemeClr val="bg1"/>
          </a:solidFill>
          <a:ln w="38100">
            <a:solidFill>
              <a:srgbClr val="FFFF00"/>
            </a:solidFill>
            <a:miter lim="800000"/>
            <a:headEnd/>
            <a:tailEnd/>
          </a:ln>
          <a:effectLst/>
        </p:spPr>
        <p:txBody>
          <a:bodyPr>
            <a:spAutoFit/>
          </a:bodyPr>
          <a:lstStyle/>
          <a:p>
            <a:pPr algn="ctr">
              <a:spcBef>
                <a:spcPct val="50000"/>
              </a:spcBef>
            </a:pPr>
            <a:r>
              <a:rPr lang="fr-CA" sz="1700" b="1">
                <a:latin typeface="Comic Sans MS" pitchFamily="66" charset="0"/>
              </a:rPr>
              <a:t>Compose squelette et coquilles</a:t>
            </a:r>
          </a:p>
        </p:txBody>
      </p:sp>
      <p:sp>
        <p:nvSpPr>
          <p:cNvPr id="22546" name="Line 18"/>
          <p:cNvSpPr>
            <a:spLocks noChangeShapeType="1"/>
          </p:cNvSpPr>
          <p:nvPr/>
        </p:nvSpPr>
        <p:spPr bwMode="auto">
          <a:xfrm flipV="1">
            <a:off x="6516688" y="6237288"/>
            <a:ext cx="1150937" cy="144462"/>
          </a:xfrm>
          <a:prstGeom prst="line">
            <a:avLst/>
          </a:prstGeom>
          <a:noFill/>
          <a:ln w="69850">
            <a:solidFill>
              <a:srgbClr val="FFFF00"/>
            </a:solidFill>
            <a:round/>
            <a:headEnd/>
            <a:tailEnd type="triangle" w="med" len="med"/>
          </a:ln>
          <a:effec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dissolve">
                                      <p:cBhvr>
                                        <p:cTn id="7" dur="500"/>
                                        <p:tgtEl>
                                          <p:spTgt spid="225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546"/>
                                        </p:tgtEl>
                                        <p:attrNameLst>
                                          <p:attrName>style.visibility</p:attrName>
                                        </p:attrNameLst>
                                      </p:cBhvr>
                                      <p:to>
                                        <p:strVal val="visible"/>
                                      </p:to>
                                    </p:set>
                                    <p:anim calcmode="lin" valueType="num">
                                      <p:cBhvr additive="base">
                                        <p:cTn id="12" dur="500" fill="hold"/>
                                        <p:tgtEl>
                                          <p:spTgt spid="22546"/>
                                        </p:tgtEl>
                                        <p:attrNameLst>
                                          <p:attrName>ppt_x</p:attrName>
                                        </p:attrNameLst>
                                      </p:cBhvr>
                                      <p:tavLst>
                                        <p:tav tm="0">
                                          <p:val>
                                            <p:strVal val="#ppt_x"/>
                                          </p:val>
                                        </p:tav>
                                        <p:tav tm="100000">
                                          <p:val>
                                            <p:strVal val="#ppt_x"/>
                                          </p:val>
                                        </p:tav>
                                      </p:tavLst>
                                    </p:anim>
                                    <p:anim calcmode="lin" valueType="num">
                                      <p:cBhvr additive="base">
                                        <p:cTn id="13" dur="500" fill="hold"/>
                                        <p:tgtEl>
                                          <p:spTgt spid="2254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2545"/>
                                        </p:tgtEl>
                                        <p:attrNameLst>
                                          <p:attrName>style.visibility</p:attrName>
                                        </p:attrNameLst>
                                      </p:cBhvr>
                                      <p:to>
                                        <p:strVal val="visible"/>
                                      </p:to>
                                    </p:set>
                                    <p:anim calcmode="lin" valueType="num">
                                      <p:cBhvr additive="base">
                                        <p:cTn id="16" dur="500" fill="hold"/>
                                        <p:tgtEl>
                                          <p:spTgt spid="22545"/>
                                        </p:tgtEl>
                                        <p:attrNameLst>
                                          <p:attrName>ppt_x</p:attrName>
                                        </p:attrNameLst>
                                      </p:cBhvr>
                                      <p:tavLst>
                                        <p:tav tm="0">
                                          <p:val>
                                            <p:strVal val="#ppt_x"/>
                                          </p:val>
                                        </p:tav>
                                        <p:tav tm="100000">
                                          <p:val>
                                            <p:strVal val="#ppt_x"/>
                                          </p:val>
                                        </p:tav>
                                      </p:tavLst>
                                    </p:anim>
                                    <p:anim calcmode="lin" valueType="num">
                                      <p:cBhvr additive="base">
                                        <p:cTn id="17" dur="500" fill="hold"/>
                                        <p:tgtEl>
                                          <p:spTgt spid="225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5" grpId="0" animBg="1"/>
      <p:bldP spid="2254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250825" y="260350"/>
            <a:ext cx="6481763" cy="1646238"/>
          </a:xfrm>
          <a:prstGeom prst="rect">
            <a:avLst/>
          </a:prstGeom>
          <a:noFill/>
          <a:ln w="9525">
            <a:noFill/>
            <a:miter lim="800000"/>
            <a:headEnd/>
            <a:tailEnd/>
          </a:ln>
          <a:effectLst/>
        </p:spPr>
        <p:txBody>
          <a:bodyPr>
            <a:spAutoFit/>
          </a:bodyPr>
          <a:lstStyle/>
          <a:p>
            <a:pPr>
              <a:spcBef>
                <a:spcPct val="50000"/>
              </a:spcBef>
            </a:pPr>
            <a:r>
              <a:rPr lang="fr-CA" sz="2500" b="1">
                <a:effectLst>
                  <a:outerShdw blurRad="38100" dist="38100" dir="2700000" algn="tl">
                    <a:srgbClr val="C0C0C0"/>
                  </a:outerShdw>
                </a:effectLst>
                <a:latin typeface="Comic Sans MS" pitchFamily="66" charset="0"/>
              </a:rPr>
              <a:t>Les roches carbonatées</a:t>
            </a:r>
          </a:p>
          <a:p>
            <a:pPr>
              <a:spcBef>
                <a:spcPct val="50000"/>
              </a:spcBef>
            </a:pPr>
            <a:r>
              <a:rPr lang="fr-CA" sz="2200">
                <a:latin typeface="Comic Sans MS" pitchFamily="66" charset="0"/>
              </a:rPr>
              <a:t>Le carbonate de calcium Ca</a:t>
            </a:r>
            <a:r>
              <a:rPr lang="fr-CA" sz="2200" b="1">
                <a:solidFill>
                  <a:srgbClr val="FF3300"/>
                </a:solidFill>
                <a:latin typeface="Comic Sans MS" pitchFamily="66" charset="0"/>
              </a:rPr>
              <a:t>C</a:t>
            </a:r>
            <a:r>
              <a:rPr lang="fr-CA" sz="2200">
                <a:latin typeface="Comic Sans MS" pitchFamily="66" charset="0"/>
              </a:rPr>
              <a:t>O</a:t>
            </a:r>
            <a:r>
              <a:rPr lang="fr-CA" sz="2200" baseline="-25000">
                <a:latin typeface="Comic Sans MS" pitchFamily="66" charset="0"/>
              </a:rPr>
              <a:t>3</a:t>
            </a:r>
            <a:r>
              <a:rPr lang="fr-CA" sz="2200">
                <a:latin typeface="Comic Sans MS" pitchFamily="66" charset="0"/>
              </a:rPr>
              <a:t> formé tombe au fond des océans et se sédimente. Ces sédiments s’appellent des roches carbonatées.</a:t>
            </a:r>
          </a:p>
        </p:txBody>
      </p:sp>
      <p:pic>
        <p:nvPicPr>
          <p:cNvPr id="23558" name="Picture 6" descr="Calcaire-formation-1"/>
          <p:cNvPicPr>
            <a:picLocks noChangeAspect="1" noChangeArrowheads="1"/>
          </p:cNvPicPr>
          <p:nvPr/>
        </p:nvPicPr>
        <p:blipFill>
          <a:blip r:embed="rId2"/>
          <a:srcRect/>
          <a:stretch>
            <a:fillRect/>
          </a:stretch>
        </p:blipFill>
        <p:spPr bwMode="auto">
          <a:xfrm>
            <a:off x="6372225" y="333375"/>
            <a:ext cx="1801813" cy="1582738"/>
          </a:xfrm>
          <a:prstGeom prst="rect">
            <a:avLst/>
          </a:prstGeom>
          <a:noFill/>
        </p:spPr>
      </p:pic>
      <p:sp>
        <p:nvSpPr>
          <p:cNvPr id="23559" name="Rectangle 7"/>
          <p:cNvSpPr>
            <a:spLocks noChangeArrowheads="1"/>
          </p:cNvSpPr>
          <p:nvPr/>
        </p:nvSpPr>
        <p:spPr bwMode="auto">
          <a:xfrm>
            <a:off x="179388" y="260350"/>
            <a:ext cx="8137525" cy="1728788"/>
          </a:xfrm>
          <a:prstGeom prst="rect">
            <a:avLst/>
          </a:prstGeom>
          <a:noFill/>
          <a:ln w="76200">
            <a:solidFill>
              <a:schemeClr val="tx1"/>
            </a:solidFill>
            <a:prstDash val="sysDot"/>
            <a:miter lim="800000"/>
            <a:headEnd/>
            <a:tailEnd/>
          </a:ln>
          <a:effectLst/>
        </p:spPr>
        <p:txBody>
          <a:bodyPr wrap="none" anchor="ctr"/>
          <a:lstStyle/>
          <a:p>
            <a:endParaRPr lang="fr-FR"/>
          </a:p>
        </p:txBody>
      </p:sp>
      <p:sp>
        <p:nvSpPr>
          <p:cNvPr id="23560" name="Text Box 8"/>
          <p:cNvSpPr txBox="1">
            <a:spLocks noChangeArrowheads="1"/>
          </p:cNvSpPr>
          <p:nvPr/>
        </p:nvSpPr>
        <p:spPr bwMode="auto">
          <a:xfrm>
            <a:off x="2700338" y="2492375"/>
            <a:ext cx="5976937" cy="1646238"/>
          </a:xfrm>
          <a:prstGeom prst="rect">
            <a:avLst/>
          </a:prstGeom>
          <a:noFill/>
          <a:ln w="9525">
            <a:noFill/>
            <a:miter lim="800000"/>
            <a:headEnd/>
            <a:tailEnd/>
          </a:ln>
          <a:effectLst/>
        </p:spPr>
        <p:txBody>
          <a:bodyPr>
            <a:spAutoFit/>
          </a:bodyPr>
          <a:lstStyle/>
          <a:p>
            <a:pPr>
              <a:spcBef>
                <a:spcPct val="50000"/>
              </a:spcBef>
            </a:pPr>
            <a:r>
              <a:rPr lang="fr-CA" sz="2500" b="1">
                <a:effectLst>
                  <a:outerShdw blurRad="38100" dist="38100" dir="2700000" algn="tl">
                    <a:srgbClr val="C0C0C0"/>
                  </a:outerShdw>
                </a:effectLst>
                <a:latin typeface="Comic Sans MS" pitchFamily="66" charset="0"/>
              </a:rPr>
              <a:t>Les éruptions volcaniques</a:t>
            </a:r>
          </a:p>
          <a:p>
            <a:pPr>
              <a:spcBef>
                <a:spcPct val="50000"/>
              </a:spcBef>
            </a:pPr>
            <a:r>
              <a:rPr lang="fr-CA" sz="2200">
                <a:latin typeface="Comic Sans MS" pitchFamily="66" charset="0"/>
              </a:rPr>
              <a:t>Une fraction du carbone contenu dans les roches volcaniques en fusion s’échappe dans l’atmosphère sous forme de </a:t>
            </a:r>
            <a:r>
              <a:rPr lang="fr-CA" sz="2200" b="1">
                <a:solidFill>
                  <a:srgbClr val="FF3300"/>
                </a:solidFill>
                <a:latin typeface="Comic Sans MS" pitchFamily="66" charset="0"/>
              </a:rPr>
              <a:t>C</a:t>
            </a:r>
            <a:r>
              <a:rPr lang="fr-CA" sz="2200">
                <a:latin typeface="Comic Sans MS" pitchFamily="66" charset="0"/>
              </a:rPr>
              <a:t>O</a:t>
            </a:r>
            <a:r>
              <a:rPr lang="fr-CA" sz="2200" baseline="-25000">
                <a:latin typeface="Comic Sans MS" pitchFamily="66" charset="0"/>
              </a:rPr>
              <a:t>2</a:t>
            </a:r>
            <a:r>
              <a:rPr lang="fr-CA" sz="2200">
                <a:latin typeface="Comic Sans MS" pitchFamily="66" charset="0"/>
              </a:rPr>
              <a:t>.</a:t>
            </a:r>
          </a:p>
        </p:txBody>
      </p:sp>
      <p:pic>
        <p:nvPicPr>
          <p:cNvPr id="23562" name="Picture 10" descr="volcan_005"/>
          <p:cNvPicPr>
            <a:picLocks noChangeAspect="1" noChangeArrowheads="1"/>
          </p:cNvPicPr>
          <p:nvPr/>
        </p:nvPicPr>
        <p:blipFill>
          <a:blip r:embed="rId3" cstate="print"/>
          <a:srcRect/>
          <a:stretch>
            <a:fillRect/>
          </a:stretch>
        </p:blipFill>
        <p:spPr bwMode="auto">
          <a:xfrm>
            <a:off x="250825" y="2492375"/>
            <a:ext cx="2400300" cy="1800225"/>
          </a:xfrm>
          <a:prstGeom prst="rect">
            <a:avLst/>
          </a:prstGeom>
          <a:noFill/>
        </p:spPr>
      </p:pic>
      <p:sp>
        <p:nvSpPr>
          <p:cNvPr id="23563" name="Rectangle 11"/>
          <p:cNvSpPr>
            <a:spLocks noChangeArrowheads="1"/>
          </p:cNvSpPr>
          <p:nvPr/>
        </p:nvSpPr>
        <p:spPr bwMode="auto">
          <a:xfrm>
            <a:off x="179388" y="2420938"/>
            <a:ext cx="8569325" cy="1944687"/>
          </a:xfrm>
          <a:prstGeom prst="rect">
            <a:avLst/>
          </a:prstGeom>
          <a:noFill/>
          <a:ln w="76200">
            <a:solidFill>
              <a:srgbClr val="FFFF00"/>
            </a:solidFill>
            <a:miter lim="800000"/>
            <a:headEnd/>
            <a:tailEnd/>
          </a:ln>
          <a:effectLst/>
        </p:spPr>
        <p:txBody>
          <a:bodyPr wrap="none" anchor="ctr"/>
          <a:lstStyle/>
          <a:p>
            <a:endParaRPr lang="fr-FR"/>
          </a:p>
        </p:txBody>
      </p:sp>
      <p:sp>
        <p:nvSpPr>
          <p:cNvPr id="23564" name="Text Box 12"/>
          <p:cNvSpPr txBox="1">
            <a:spLocks noChangeArrowheads="1"/>
          </p:cNvSpPr>
          <p:nvPr/>
        </p:nvSpPr>
        <p:spPr bwMode="auto">
          <a:xfrm>
            <a:off x="468313" y="4724400"/>
            <a:ext cx="6191250" cy="1844675"/>
          </a:xfrm>
          <a:prstGeom prst="rect">
            <a:avLst/>
          </a:prstGeom>
          <a:noFill/>
          <a:ln w="9525">
            <a:noFill/>
            <a:miter lim="800000"/>
            <a:headEnd/>
            <a:tailEnd/>
          </a:ln>
          <a:effectLst/>
        </p:spPr>
        <p:txBody>
          <a:bodyPr>
            <a:spAutoFit/>
          </a:bodyPr>
          <a:lstStyle/>
          <a:p>
            <a:pPr algn="r">
              <a:spcBef>
                <a:spcPct val="50000"/>
              </a:spcBef>
            </a:pPr>
            <a:r>
              <a:rPr lang="fr-CA" sz="2500" b="1">
                <a:latin typeface="Comic Sans MS" pitchFamily="66" charset="0"/>
              </a:rPr>
              <a:t>Les combustibles fossiles</a:t>
            </a:r>
          </a:p>
          <a:p>
            <a:pPr algn="r">
              <a:spcBef>
                <a:spcPct val="50000"/>
              </a:spcBef>
            </a:pPr>
            <a:r>
              <a:rPr lang="fr-CA" sz="2000">
                <a:latin typeface="Comic Sans MS" pitchFamily="66" charset="0"/>
              </a:rPr>
              <a:t>Les organisme morts tombent au fond des océans. Le carbone composant ces organismes se sédimente au fond et forme, après plusieurs années, le charbon et le pétrole.</a:t>
            </a:r>
          </a:p>
        </p:txBody>
      </p:sp>
      <p:pic>
        <p:nvPicPr>
          <p:cNvPr id="23566" name="Picture 14" descr="4817969_3"/>
          <p:cNvPicPr>
            <a:picLocks noChangeAspect="1" noChangeArrowheads="1"/>
          </p:cNvPicPr>
          <p:nvPr/>
        </p:nvPicPr>
        <p:blipFill>
          <a:blip r:embed="rId4"/>
          <a:srcRect/>
          <a:stretch>
            <a:fillRect/>
          </a:stretch>
        </p:blipFill>
        <p:spPr bwMode="auto">
          <a:xfrm>
            <a:off x="6732588" y="4797425"/>
            <a:ext cx="2016125" cy="1838325"/>
          </a:xfrm>
          <a:prstGeom prst="rect">
            <a:avLst/>
          </a:prstGeom>
          <a:noFill/>
        </p:spPr>
      </p:pic>
      <p:sp>
        <p:nvSpPr>
          <p:cNvPr id="23567" name="Rectangle 15"/>
          <p:cNvSpPr>
            <a:spLocks noChangeArrowheads="1"/>
          </p:cNvSpPr>
          <p:nvPr/>
        </p:nvSpPr>
        <p:spPr bwMode="auto">
          <a:xfrm>
            <a:off x="468313" y="4724400"/>
            <a:ext cx="8351837" cy="1944688"/>
          </a:xfrm>
          <a:prstGeom prst="rect">
            <a:avLst/>
          </a:prstGeom>
          <a:noFill/>
          <a:ln w="76200">
            <a:solidFill>
              <a:srgbClr val="663300"/>
            </a:solidFill>
            <a:prstDash val="dash"/>
            <a:miter lim="800000"/>
            <a:headEnd/>
            <a:tailEnd/>
          </a:ln>
          <a:effectLst/>
        </p:spPr>
        <p:txBody>
          <a:bodyPr wrap="none" anchor="ctr"/>
          <a:lstStyle/>
          <a:p>
            <a:endParaRPr lang="fr-FR"/>
          </a:p>
        </p:txBody>
      </p:sp>
      <p:pic>
        <p:nvPicPr>
          <p:cNvPr id="23568" name="Picture 16" descr="Nuvola_apps_kate"/>
          <p:cNvPicPr>
            <a:picLocks noChangeAspect="1" noChangeArrowheads="1"/>
          </p:cNvPicPr>
          <p:nvPr/>
        </p:nvPicPr>
        <p:blipFill>
          <a:blip r:embed="rId5"/>
          <a:srcRect/>
          <a:stretch>
            <a:fillRect/>
          </a:stretch>
        </p:blipFill>
        <p:spPr bwMode="auto">
          <a:xfrm>
            <a:off x="7596188" y="3860800"/>
            <a:ext cx="1295400" cy="10493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568"/>
                                        </p:tgtEl>
                                        <p:attrNameLst>
                                          <p:attrName>style.visibility</p:attrName>
                                        </p:attrNameLst>
                                      </p:cBhvr>
                                      <p:to>
                                        <p:strVal val="visible"/>
                                      </p:to>
                                    </p:set>
                                    <p:animEffect transition="in" filter="dissolve">
                                      <p:cBhvr>
                                        <p:cTn id="7" dur="500"/>
                                        <p:tgtEl>
                                          <p:spTgt spid="2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Cycle-carbon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1042988" y="1484313"/>
            <a:ext cx="7129462" cy="2682875"/>
          </a:xfrm>
          <a:prstGeom prst="rect">
            <a:avLst/>
          </a:prstGeom>
          <a:gradFill rotWithShape="1">
            <a:gsLst>
              <a:gs pos="0">
                <a:srgbClr val="66FF33"/>
              </a:gs>
              <a:gs pos="100000">
                <a:srgbClr val="66FF33">
                  <a:gamma/>
                  <a:shade val="46275"/>
                  <a:invGamma/>
                </a:srgbClr>
              </a:gs>
            </a:gsLst>
            <a:path path="shape">
              <a:fillToRect l="50000" t="50000" r="50000" b="50000"/>
            </a:path>
          </a:gradFill>
          <a:ln w="76200">
            <a:solidFill>
              <a:schemeClr val="tx1"/>
            </a:solidFill>
            <a:miter lim="800000"/>
            <a:headEnd/>
            <a:tailEnd/>
          </a:ln>
          <a:effectLst/>
        </p:spPr>
        <p:txBody>
          <a:bodyPr>
            <a:spAutoFit/>
          </a:bodyPr>
          <a:lstStyle/>
          <a:p>
            <a:pPr algn="ctr">
              <a:spcBef>
                <a:spcPct val="50000"/>
              </a:spcBef>
            </a:pPr>
            <a:r>
              <a:rPr lang="fr-CA" sz="5500">
                <a:latin typeface="Comic Sans MS" pitchFamily="66" charset="0"/>
              </a:rPr>
              <a:t>Voyons maintenant le cycle biogéochimique  de l’</a:t>
            </a:r>
            <a:r>
              <a:rPr lang="fr-CA" sz="5500" b="1">
                <a:solidFill>
                  <a:srgbClr val="FF0000"/>
                </a:solidFill>
                <a:latin typeface="Comic Sans MS" pitchFamily="66" charset="0"/>
              </a:rPr>
              <a:t>azote</a:t>
            </a:r>
            <a:r>
              <a:rPr lang="fr-CA" sz="5500">
                <a:latin typeface="Comic Sans MS" pitchFamily="66" charset="0"/>
              </a:rPr>
              <a:t>…</a:t>
            </a:r>
          </a:p>
        </p:txBody>
      </p:sp>
      <p:sp>
        <p:nvSpPr>
          <p:cNvPr id="7173" name="Text Box 5"/>
          <p:cNvSpPr txBox="1">
            <a:spLocks noChangeArrowheads="1"/>
          </p:cNvSpPr>
          <p:nvPr/>
        </p:nvSpPr>
        <p:spPr bwMode="auto">
          <a:xfrm>
            <a:off x="3779838" y="5013325"/>
            <a:ext cx="1079500" cy="701675"/>
          </a:xfrm>
          <a:prstGeom prst="rect">
            <a:avLst/>
          </a:prstGeom>
          <a:noFill/>
          <a:ln w="9525">
            <a:noFill/>
            <a:miter lim="800000"/>
            <a:headEnd/>
            <a:tailEnd/>
          </a:ln>
          <a:effectLst/>
        </p:spPr>
        <p:txBody>
          <a:bodyPr>
            <a:spAutoFit/>
          </a:bodyPr>
          <a:lstStyle/>
          <a:p>
            <a:pPr>
              <a:spcBef>
                <a:spcPct val="50000"/>
              </a:spcBef>
            </a:pPr>
            <a:r>
              <a:rPr lang="fr-CA" sz="4000">
                <a:latin typeface="Comic Sans MS" pitchFamily="66" charset="0"/>
              </a:rPr>
              <a:t>N</a:t>
            </a:r>
          </a:p>
        </p:txBody>
      </p:sp>
      <p:sp>
        <p:nvSpPr>
          <p:cNvPr id="7174" name="Text Box 6"/>
          <p:cNvSpPr txBox="1">
            <a:spLocks noChangeArrowheads="1"/>
          </p:cNvSpPr>
          <p:nvPr/>
        </p:nvSpPr>
        <p:spPr bwMode="auto">
          <a:xfrm>
            <a:off x="1908175" y="5516563"/>
            <a:ext cx="1079500" cy="701675"/>
          </a:xfrm>
          <a:prstGeom prst="rect">
            <a:avLst/>
          </a:prstGeom>
          <a:noFill/>
          <a:ln w="9525">
            <a:noFill/>
            <a:miter lim="800000"/>
            <a:headEnd/>
            <a:tailEnd/>
          </a:ln>
          <a:effectLst/>
        </p:spPr>
        <p:txBody>
          <a:bodyPr>
            <a:spAutoFit/>
          </a:bodyPr>
          <a:lstStyle/>
          <a:p>
            <a:pPr>
              <a:spcBef>
                <a:spcPct val="50000"/>
              </a:spcBef>
            </a:pPr>
            <a:r>
              <a:rPr lang="fr-CA" sz="4000">
                <a:latin typeface="Comic Sans MS" pitchFamily="66" charset="0"/>
              </a:rPr>
              <a:t>N</a:t>
            </a:r>
          </a:p>
        </p:txBody>
      </p:sp>
      <p:sp>
        <p:nvSpPr>
          <p:cNvPr id="7175" name="Text Box 7"/>
          <p:cNvSpPr txBox="1">
            <a:spLocks noChangeArrowheads="1"/>
          </p:cNvSpPr>
          <p:nvPr/>
        </p:nvSpPr>
        <p:spPr bwMode="auto">
          <a:xfrm>
            <a:off x="1116013" y="476250"/>
            <a:ext cx="1079500" cy="701675"/>
          </a:xfrm>
          <a:prstGeom prst="rect">
            <a:avLst/>
          </a:prstGeom>
          <a:noFill/>
          <a:ln w="9525">
            <a:noFill/>
            <a:miter lim="800000"/>
            <a:headEnd/>
            <a:tailEnd/>
          </a:ln>
          <a:effectLst/>
        </p:spPr>
        <p:txBody>
          <a:bodyPr>
            <a:spAutoFit/>
          </a:bodyPr>
          <a:lstStyle/>
          <a:p>
            <a:pPr>
              <a:spcBef>
                <a:spcPct val="50000"/>
              </a:spcBef>
            </a:pPr>
            <a:r>
              <a:rPr lang="fr-CA" sz="4000">
                <a:latin typeface="Comic Sans MS" pitchFamily="66" charset="0"/>
              </a:rPr>
              <a:t>N</a:t>
            </a:r>
          </a:p>
        </p:txBody>
      </p:sp>
      <p:sp>
        <p:nvSpPr>
          <p:cNvPr id="7176" name="Text Box 8"/>
          <p:cNvSpPr txBox="1">
            <a:spLocks noChangeArrowheads="1"/>
          </p:cNvSpPr>
          <p:nvPr/>
        </p:nvSpPr>
        <p:spPr bwMode="auto">
          <a:xfrm>
            <a:off x="5580063" y="620713"/>
            <a:ext cx="1079500" cy="701675"/>
          </a:xfrm>
          <a:prstGeom prst="rect">
            <a:avLst/>
          </a:prstGeom>
          <a:noFill/>
          <a:ln w="9525">
            <a:noFill/>
            <a:miter lim="800000"/>
            <a:headEnd/>
            <a:tailEnd/>
          </a:ln>
          <a:effectLst/>
        </p:spPr>
        <p:txBody>
          <a:bodyPr>
            <a:spAutoFit/>
          </a:bodyPr>
          <a:lstStyle/>
          <a:p>
            <a:pPr>
              <a:spcBef>
                <a:spcPct val="50000"/>
              </a:spcBef>
            </a:pPr>
            <a:r>
              <a:rPr lang="fr-CA" sz="4000">
                <a:latin typeface="Comic Sans MS" pitchFamily="66" charset="0"/>
              </a:rPr>
              <a:t>N</a:t>
            </a:r>
          </a:p>
        </p:txBody>
      </p:sp>
      <p:sp>
        <p:nvSpPr>
          <p:cNvPr id="7177" name="Text Box 9"/>
          <p:cNvSpPr txBox="1">
            <a:spLocks noChangeArrowheads="1"/>
          </p:cNvSpPr>
          <p:nvPr/>
        </p:nvSpPr>
        <p:spPr bwMode="auto">
          <a:xfrm>
            <a:off x="6804025" y="4365625"/>
            <a:ext cx="1079500" cy="701675"/>
          </a:xfrm>
          <a:prstGeom prst="rect">
            <a:avLst/>
          </a:prstGeom>
          <a:noFill/>
          <a:ln w="9525">
            <a:noFill/>
            <a:miter lim="800000"/>
            <a:headEnd/>
            <a:tailEnd/>
          </a:ln>
          <a:effectLst/>
        </p:spPr>
        <p:txBody>
          <a:bodyPr>
            <a:spAutoFit/>
          </a:bodyPr>
          <a:lstStyle/>
          <a:p>
            <a:pPr>
              <a:spcBef>
                <a:spcPct val="50000"/>
              </a:spcBef>
            </a:pPr>
            <a:r>
              <a:rPr lang="fr-CA" sz="4000">
                <a:latin typeface="Comic Sans MS" pitchFamily="66" charset="0"/>
              </a:rPr>
              <a:t>N</a:t>
            </a:r>
          </a:p>
        </p:txBody>
      </p:sp>
      <p:sp>
        <p:nvSpPr>
          <p:cNvPr id="7178" name="Text Box 10"/>
          <p:cNvSpPr txBox="1">
            <a:spLocks noChangeArrowheads="1"/>
          </p:cNvSpPr>
          <p:nvPr/>
        </p:nvSpPr>
        <p:spPr bwMode="auto">
          <a:xfrm>
            <a:off x="7019925" y="5589588"/>
            <a:ext cx="1079500" cy="701675"/>
          </a:xfrm>
          <a:prstGeom prst="rect">
            <a:avLst/>
          </a:prstGeom>
          <a:noFill/>
          <a:ln w="9525">
            <a:noFill/>
            <a:miter lim="800000"/>
            <a:headEnd/>
            <a:tailEnd/>
          </a:ln>
          <a:effectLst/>
        </p:spPr>
        <p:txBody>
          <a:bodyPr>
            <a:spAutoFit/>
          </a:bodyPr>
          <a:lstStyle/>
          <a:p>
            <a:pPr>
              <a:spcBef>
                <a:spcPct val="50000"/>
              </a:spcBef>
            </a:pPr>
            <a:r>
              <a:rPr lang="fr-CA" sz="4000">
                <a:latin typeface="Comic Sans MS" pitchFamily="66" charset="0"/>
              </a:rPr>
              <a:t>N</a:t>
            </a:r>
          </a:p>
        </p:txBody>
      </p:sp>
      <p:sp>
        <p:nvSpPr>
          <p:cNvPr id="7179" name="Text Box 11"/>
          <p:cNvSpPr txBox="1">
            <a:spLocks noChangeArrowheads="1"/>
          </p:cNvSpPr>
          <p:nvPr/>
        </p:nvSpPr>
        <p:spPr bwMode="auto">
          <a:xfrm>
            <a:off x="5148263" y="4652963"/>
            <a:ext cx="1079500" cy="701675"/>
          </a:xfrm>
          <a:prstGeom prst="rect">
            <a:avLst/>
          </a:prstGeom>
          <a:noFill/>
          <a:ln w="9525">
            <a:noFill/>
            <a:miter lim="800000"/>
            <a:headEnd/>
            <a:tailEnd/>
          </a:ln>
          <a:effectLst/>
        </p:spPr>
        <p:txBody>
          <a:bodyPr>
            <a:spAutoFit/>
          </a:bodyPr>
          <a:lstStyle/>
          <a:p>
            <a:pPr>
              <a:spcBef>
                <a:spcPct val="50000"/>
              </a:spcBef>
            </a:pPr>
            <a:r>
              <a:rPr lang="fr-CA" sz="4000">
                <a:latin typeface="Comic Sans MS" pitchFamily="66" charset="0"/>
              </a:rPr>
              <a:t>N</a:t>
            </a:r>
          </a:p>
        </p:txBody>
      </p:sp>
      <p:sp>
        <p:nvSpPr>
          <p:cNvPr id="7180" name="Text Box 12"/>
          <p:cNvSpPr txBox="1">
            <a:spLocks noChangeArrowheads="1"/>
          </p:cNvSpPr>
          <p:nvPr/>
        </p:nvSpPr>
        <p:spPr bwMode="auto">
          <a:xfrm>
            <a:off x="250825" y="4797425"/>
            <a:ext cx="1079500" cy="701675"/>
          </a:xfrm>
          <a:prstGeom prst="rect">
            <a:avLst/>
          </a:prstGeom>
          <a:noFill/>
          <a:ln w="9525">
            <a:noFill/>
            <a:miter lim="800000"/>
            <a:headEnd/>
            <a:tailEnd/>
          </a:ln>
          <a:effectLst/>
        </p:spPr>
        <p:txBody>
          <a:bodyPr>
            <a:spAutoFit/>
          </a:bodyPr>
          <a:lstStyle/>
          <a:p>
            <a:pPr>
              <a:spcBef>
                <a:spcPct val="50000"/>
              </a:spcBef>
            </a:pPr>
            <a:r>
              <a:rPr lang="fr-CA" sz="4000">
                <a:latin typeface="Comic Sans MS" pitchFamily="66" charset="0"/>
              </a:rPr>
              <a:t>N</a:t>
            </a:r>
          </a:p>
        </p:txBody>
      </p:sp>
      <p:sp>
        <p:nvSpPr>
          <p:cNvPr id="7181" name="Text Box 13"/>
          <p:cNvSpPr txBox="1">
            <a:spLocks noChangeArrowheads="1"/>
          </p:cNvSpPr>
          <p:nvPr/>
        </p:nvSpPr>
        <p:spPr bwMode="auto">
          <a:xfrm>
            <a:off x="7596188" y="260350"/>
            <a:ext cx="1079500" cy="701675"/>
          </a:xfrm>
          <a:prstGeom prst="rect">
            <a:avLst/>
          </a:prstGeom>
          <a:noFill/>
          <a:ln w="9525">
            <a:noFill/>
            <a:miter lim="800000"/>
            <a:headEnd/>
            <a:tailEnd/>
          </a:ln>
          <a:effectLst/>
        </p:spPr>
        <p:txBody>
          <a:bodyPr>
            <a:spAutoFit/>
          </a:bodyPr>
          <a:lstStyle/>
          <a:p>
            <a:pPr>
              <a:spcBef>
                <a:spcPct val="50000"/>
              </a:spcBef>
            </a:pPr>
            <a:r>
              <a:rPr lang="fr-CA" sz="4000">
                <a:latin typeface="Comic Sans MS" pitchFamily="66" charset="0"/>
              </a:rPr>
              <a:t>N</a:t>
            </a:r>
          </a:p>
        </p:txBody>
      </p:sp>
      <p:sp>
        <p:nvSpPr>
          <p:cNvPr id="7182" name="Text Box 14"/>
          <p:cNvSpPr txBox="1">
            <a:spLocks noChangeArrowheads="1"/>
          </p:cNvSpPr>
          <p:nvPr/>
        </p:nvSpPr>
        <p:spPr bwMode="auto">
          <a:xfrm>
            <a:off x="3276600" y="765175"/>
            <a:ext cx="1079500" cy="701675"/>
          </a:xfrm>
          <a:prstGeom prst="rect">
            <a:avLst/>
          </a:prstGeom>
          <a:noFill/>
          <a:ln w="9525">
            <a:noFill/>
            <a:miter lim="800000"/>
            <a:headEnd/>
            <a:tailEnd/>
          </a:ln>
          <a:effectLst/>
        </p:spPr>
        <p:txBody>
          <a:bodyPr>
            <a:spAutoFit/>
          </a:bodyPr>
          <a:lstStyle/>
          <a:p>
            <a:pPr>
              <a:spcBef>
                <a:spcPct val="50000"/>
              </a:spcBef>
            </a:pPr>
            <a:r>
              <a:rPr lang="fr-CA" sz="4000">
                <a:latin typeface="Comic Sans MS" pitchFamily="66" charset="0"/>
              </a:rPr>
              <a:t>N</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1547813" y="2349500"/>
            <a:ext cx="6121400" cy="2301875"/>
          </a:xfrm>
          <a:prstGeom prst="rect">
            <a:avLst/>
          </a:prstGeom>
          <a:solidFill>
            <a:srgbClr val="FFFF00"/>
          </a:solidFill>
          <a:ln w="76200">
            <a:solidFill>
              <a:schemeClr val="tx1"/>
            </a:solidFill>
            <a:miter lim="800000"/>
            <a:headEnd/>
            <a:tailEnd/>
          </a:ln>
          <a:effectLst/>
        </p:spPr>
        <p:txBody>
          <a:bodyPr>
            <a:spAutoFit/>
          </a:bodyPr>
          <a:lstStyle/>
          <a:p>
            <a:pPr algn="ctr">
              <a:spcBef>
                <a:spcPct val="50000"/>
              </a:spcBef>
            </a:pPr>
            <a:r>
              <a:rPr lang="fr-CA" sz="3500">
                <a:latin typeface="Comic Sans MS" pitchFamily="66" charset="0"/>
              </a:rPr>
              <a:t>Correspond à la circulation et aux échanges d’azotes entre les différentes parties de la biosphère.</a:t>
            </a:r>
          </a:p>
        </p:txBody>
      </p:sp>
      <p:pic>
        <p:nvPicPr>
          <p:cNvPr id="5127" name="Picture 7" descr="Nuvola_apps_kate"/>
          <p:cNvPicPr>
            <a:picLocks noChangeAspect="1" noChangeArrowheads="1"/>
          </p:cNvPicPr>
          <p:nvPr/>
        </p:nvPicPr>
        <p:blipFill>
          <a:blip r:embed="rId2"/>
          <a:srcRect/>
          <a:stretch>
            <a:fillRect/>
          </a:stretch>
        </p:blipFill>
        <p:spPr bwMode="auto">
          <a:xfrm>
            <a:off x="7380288" y="1844675"/>
            <a:ext cx="1295400" cy="1049338"/>
          </a:xfrm>
          <a:prstGeom prst="rect">
            <a:avLst/>
          </a:prstGeom>
          <a:noFill/>
        </p:spPr>
      </p:pic>
      <p:sp>
        <p:nvSpPr>
          <p:cNvPr id="5128" name="Rectangle 8"/>
          <p:cNvSpPr>
            <a:spLocks noChangeArrowheads="1"/>
          </p:cNvSpPr>
          <p:nvPr/>
        </p:nvSpPr>
        <p:spPr bwMode="auto">
          <a:xfrm>
            <a:off x="1403350" y="260350"/>
            <a:ext cx="7129463" cy="1006475"/>
          </a:xfrm>
          <a:prstGeom prst="rect">
            <a:avLst/>
          </a:prstGeom>
          <a:noFill/>
          <a:ln w="9525">
            <a:noFill/>
            <a:miter lim="800000"/>
            <a:headEnd/>
            <a:tailEnd/>
          </a:ln>
          <a:effectLst/>
        </p:spPr>
        <p:txBody>
          <a:bodyPr wrap="none">
            <a:spAutoFit/>
          </a:bodyPr>
          <a:lstStyle/>
          <a:p>
            <a:r>
              <a:rPr lang="fr-CA" sz="6000" b="1">
                <a:solidFill>
                  <a:srgbClr val="FF0000"/>
                </a:solidFill>
                <a:effectLst>
                  <a:outerShdw blurRad="38100" dist="38100" dir="2700000" algn="tl">
                    <a:srgbClr val="000000"/>
                  </a:outerShdw>
                </a:effectLst>
                <a:latin typeface="Comic Sans MS" pitchFamily="66" charset="0"/>
              </a:rPr>
              <a:t>Le cycle de l’azote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AutoShape 9"/>
          <p:cNvSpPr>
            <a:spLocks noChangeArrowheads="1"/>
          </p:cNvSpPr>
          <p:nvPr/>
        </p:nvSpPr>
        <p:spPr bwMode="auto">
          <a:xfrm>
            <a:off x="1908175" y="260350"/>
            <a:ext cx="6840538" cy="1368425"/>
          </a:xfrm>
          <a:prstGeom prst="wedgeRoundRectCallout">
            <a:avLst>
              <a:gd name="adj1" fmla="val -58287"/>
              <a:gd name="adj2" fmla="val 87588"/>
              <a:gd name="adj3" fmla="val 16667"/>
            </a:avLst>
          </a:prstGeom>
          <a:solidFill>
            <a:schemeClr val="accent1"/>
          </a:solidFill>
          <a:ln w="9525">
            <a:solidFill>
              <a:schemeClr val="tx1"/>
            </a:solidFill>
            <a:miter lim="800000"/>
            <a:headEnd/>
            <a:tailEnd/>
          </a:ln>
          <a:effectLst/>
        </p:spPr>
        <p:txBody>
          <a:bodyPr/>
          <a:lstStyle/>
          <a:p>
            <a:pPr algn="ctr"/>
            <a:endParaRPr lang="fr-FR"/>
          </a:p>
        </p:txBody>
      </p:sp>
      <p:sp>
        <p:nvSpPr>
          <p:cNvPr id="8196" name="Text Box 4"/>
          <p:cNvSpPr txBox="1">
            <a:spLocks noChangeArrowheads="1"/>
          </p:cNvSpPr>
          <p:nvPr/>
        </p:nvSpPr>
        <p:spPr bwMode="auto">
          <a:xfrm>
            <a:off x="2268538" y="404813"/>
            <a:ext cx="6335712" cy="1098550"/>
          </a:xfrm>
          <a:prstGeom prst="rect">
            <a:avLst/>
          </a:prstGeom>
          <a:noFill/>
          <a:ln w="9525">
            <a:noFill/>
            <a:miter lim="800000"/>
            <a:headEnd/>
            <a:tailEnd/>
          </a:ln>
          <a:effectLst/>
        </p:spPr>
        <p:txBody>
          <a:bodyPr>
            <a:spAutoFit/>
          </a:bodyPr>
          <a:lstStyle/>
          <a:p>
            <a:pPr algn="ctr">
              <a:spcBef>
                <a:spcPct val="50000"/>
              </a:spcBef>
            </a:pPr>
            <a:r>
              <a:rPr lang="fr-CA" sz="3300">
                <a:latin typeface="Comic Sans MS" pitchFamily="66" charset="0"/>
              </a:rPr>
              <a:t>Où retrouve t’on de l’azote sur notre magnifique planète?</a:t>
            </a:r>
          </a:p>
        </p:txBody>
      </p:sp>
      <p:pic>
        <p:nvPicPr>
          <p:cNvPr id="8200" name="Picture 8" descr="bulle-question-c-hr"/>
          <p:cNvPicPr>
            <a:picLocks noChangeAspect="1" noChangeArrowheads="1"/>
          </p:cNvPicPr>
          <p:nvPr/>
        </p:nvPicPr>
        <p:blipFill>
          <a:blip r:embed="rId2" cstate="print"/>
          <a:srcRect/>
          <a:stretch>
            <a:fillRect/>
          </a:stretch>
        </p:blipFill>
        <p:spPr bwMode="auto">
          <a:xfrm>
            <a:off x="179388" y="1125538"/>
            <a:ext cx="1295400" cy="1385887"/>
          </a:xfrm>
          <a:prstGeom prst="rect">
            <a:avLst/>
          </a:prstGeom>
          <a:noFill/>
        </p:spPr>
      </p:pic>
      <p:sp>
        <p:nvSpPr>
          <p:cNvPr id="8202" name="Text Box 10"/>
          <p:cNvSpPr txBox="1">
            <a:spLocks noChangeArrowheads="1"/>
          </p:cNvSpPr>
          <p:nvPr/>
        </p:nvSpPr>
        <p:spPr bwMode="auto">
          <a:xfrm>
            <a:off x="250825" y="2565400"/>
            <a:ext cx="8713788" cy="701675"/>
          </a:xfrm>
          <a:prstGeom prst="rect">
            <a:avLst/>
          </a:prstGeom>
          <a:noFill/>
          <a:ln w="9525">
            <a:noFill/>
            <a:miter lim="800000"/>
            <a:headEnd/>
            <a:tailEnd/>
          </a:ln>
          <a:effectLst/>
        </p:spPr>
        <p:txBody>
          <a:bodyPr>
            <a:spAutoFit/>
          </a:bodyPr>
          <a:lstStyle/>
          <a:p>
            <a:pPr algn="ctr">
              <a:spcBef>
                <a:spcPct val="50000"/>
              </a:spcBef>
            </a:pPr>
            <a:r>
              <a:rPr lang="fr-CA" sz="4000">
                <a:latin typeface="Comic Sans MS" pitchFamily="66" charset="0"/>
              </a:rPr>
              <a:t>Dans l’ADN qui nous défini.</a:t>
            </a:r>
          </a:p>
        </p:txBody>
      </p:sp>
      <p:pic>
        <p:nvPicPr>
          <p:cNvPr id="8204" name="Picture 12" descr="n2"/>
          <p:cNvPicPr>
            <a:picLocks noChangeAspect="1" noChangeArrowheads="1"/>
          </p:cNvPicPr>
          <p:nvPr/>
        </p:nvPicPr>
        <p:blipFill>
          <a:blip r:embed="rId3"/>
          <a:srcRect/>
          <a:stretch>
            <a:fillRect/>
          </a:stretch>
        </p:blipFill>
        <p:spPr bwMode="auto">
          <a:xfrm>
            <a:off x="539750" y="3213100"/>
            <a:ext cx="8102600" cy="3168650"/>
          </a:xfrm>
          <a:prstGeom prst="rect">
            <a:avLst/>
          </a:prstGeom>
          <a:noFill/>
        </p:spPr>
      </p:pic>
      <p:pic>
        <p:nvPicPr>
          <p:cNvPr id="8206" name="Picture 14" descr="adn"/>
          <p:cNvPicPr>
            <a:picLocks noChangeAspect="1" noChangeArrowheads="1"/>
          </p:cNvPicPr>
          <p:nvPr/>
        </p:nvPicPr>
        <p:blipFill>
          <a:blip r:embed="rId4"/>
          <a:srcRect/>
          <a:stretch>
            <a:fillRect/>
          </a:stretch>
        </p:blipFill>
        <p:spPr bwMode="auto">
          <a:xfrm>
            <a:off x="323850" y="3430588"/>
            <a:ext cx="8351838" cy="2806700"/>
          </a:xfrm>
          <a:prstGeom prst="rect">
            <a:avLst/>
          </a:prstGeom>
          <a:noFill/>
        </p:spPr>
      </p:pic>
      <p:sp>
        <p:nvSpPr>
          <p:cNvPr id="8207" name="Rectangle 15"/>
          <p:cNvSpPr>
            <a:spLocks noChangeArrowheads="1"/>
          </p:cNvSpPr>
          <p:nvPr/>
        </p:nvSpPr>
        <p:spPr bwMode="auto">
          <a:xfrm>
            <a:off x="611188" y="2205038"/>
            <a:ext cx="8394700" cy="1098550"/>
          </a:xfrm>
          <a:prstGeom prst="rect">
            <a:avLst/>
          </a:prstGeom>
          <a:noFill/>
          <a:ln w="9525">
            <a:noFill/>
            <a:miter lim="800000"/>
            <a:headEnd/>
            <a:tailEnd/>
          </a:ln>
          <a:effectLst/>
        </p:spPr>
        <p:txBody>
          <a:bodyPr>
            <a:spAutoFit/>
          </a:bodyPr>
          <a:lstStyle/>
          <a:p>
            <a:pPr algn="ctr">
              <a:spcBef>
                <a:spcPct val="50000"/>
              </a:spcBef>
            </a:pPr>
            <a:r>
              <a:rPr lang="fr-CA" sz="3300">
                <a:latin typeface="Comic Sans MS" pitchFamily="66" charset="0"/>
              </a:rPr>
              <a:t>Dans les nutriment indispensables pour les végétaux</a:t>
            </a:r>
          </a:p>
        </p:txBody>
      </p:sp>
      <p:sp>
        <p:nvSpPr>
          <p:cNvPr id="8208" name="Text Box 16"/>
          <p:cNvSpPr txBox="1">
            <a:spLocks noChangeArrowheads="1"/>
          </p:cNvSpPr>
          <p:nvPr/>
        </p:nvSpPr>
        <p:spPr bwMode="auto">
          <a:xfrm>
            <a:off x="179388" y="2133600"/>
            <a:ext cx="8713787" cy="701675"/>
          </a:xfrm>
          <a:prstGeom prst="rect">
            <a:avLst/>
          </a:prstGeom>
          <a:noFill/>
          <a:ln w="9525">
            <a:noFill/>
            <a:miter lim="800000"/>
            <a:headEnd/>
            <a:tailEnd/>
          </a:ln>
          <a:effectLst/>
        </p:spPr>
        <p:txBody>
          <a:bodyPr>
            <a:spAutoFit/>
          </a:bodyPr>
          <a:lstStyle/>
          <a:p>
            <a:pPr algn="ctr">
              <a:spcBef>
                <a:spcPct val="50000"/>
              </a:spcBef>
            </a:pPr>
            <a:r>
              <a:rPr lang="fr-CA" sz="4000">
                <a:latin typeface="Comic Sans MS" pitchFamily="66" charset="0"/>
              </a:rPr>
              <a:t>Dans l’air que nous respirons.</a:t>
            </a:r>
          </a:p>
        </p:txBody>
      </p:sp>
      <p:pic>
        <p:nvPicPr>
          <p:cNvPr id="8210" name="Picture 18" descr="Air%20Composition%201"/>
          <p:cNvPicPr>
            <a:picLocks noChangeAspect="1" noChangeArrowheads="1"/>
          </p:cNvPicPr>
          <p:nvPr/>
        </p:nvPicPr>
        <p:blipFill>
          <a:blip r:embed="rId5"/>
          <a:srcRect/>
          <a:stretch>
            <a:fillRect/>
          </a:stretch>
        </p:blipFill>
        <p:spPr bwMode="auto">
          <a:xfrm>
            <a:off x="323850" y="3429000"/>
            <a:ext cx="8497888" cy="2881313"/>
          </a:xfrm>
          <a:prstGeom prst="rect">
            <a:avLst/>
          </a:prstGeom>
          <a:noFill/>
        </p:spPr>
      </p:pic>
      <p:sp>
        <p:nvSpPr>
          <p:cNvPr id="8211" name="Text Box 19"/>
          <p:cNvSpPr txBox="1">
            <a:spLocks noChangeArrowheads="1"/>
          </p:cNvSpPr>
          <p:nvPr/>
        </p:nvSpPr>
        <p:spPr bwMode="auto">
          <a:xfrm>
            <a:off x="395288" y="6308725"/>
            <a:ext cx="8497887" cy="366713"/>
          </a:xfrm>
          <a:prstGeom prst="rect">
            <a:avLst/>
          </a:prstGeom>
          <a:noFill/>
          <a:ln w="9525">
            <a:noFill/>
            <a:miter lim="800000"/>
            <a:headEnd/>
            <a:tailEnd/>
          </a:ln>
          <a:effectLst/>
        </p:spPr>
        <p:txBody>
          <a:bodyPr>
            <a:spAutoFit/>
          </a:bodyPr>
          <a:lstStyle/>
          <a:p>
            <a:pPr>
              <a:spcBef>
                <a:spcPct val="50000"/>
              </a:spcBef>
            </a:pPr>
            <a:r>
              <a:rPr lang="fr-CA"/>
              <a:t>Feuille en manque d’azote                         Feuille contenant suffisamment d’azote</a:t>
            </a:r>
          </a:p>
        </p:txBody>
      </p:sp>
      <p:pic>
        <p:nvPicPr>
          <p:cNvPr id="8212" name="Picture 20" descr="Nuvola_apps_kate"/>
          <p:cNvPicPr>
            <a:picLocks noChangeAspect="1" noChangeArrowheads="1"/>
          </p:cNvPicPr>
          <p:nvPr/>
        </p:nvPicPr>
        <p:blipFill>
          <a:blip r:embed="rId6"/>
          <a:srcRect/>
          <a:stretch>
            <a:fillRect/>
          </a:stretch>
        </p:blipFill>
        <p:spPr bwMode="auto">
          <a:xfrm>
            <a:off x="250825" y="0"/>
            <a:ext cx="1295400" cy="10493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10"/>
                                        </p:tgtEl>
                                        <p:attrNameLst>
                                          <p:attrName>style.visibility</p:attrName>
                                        </p:attrNameLst>
                                      </p:cBhvr>
                                      <p:to>
                                        <p:strVal val="visible"/>
                                      </p:to>
                                    </p:set>
                                    <p:anim calcmode="lin" valueType="num">
                                      <p:cBhvr additive="base">
                                        <p:cTn id="7" dur="500" fill="hold"/>
                                        <p:tgtEl>
                                          <p:spTgt spid="8210"/>
                                        </p:tgtEl>
                                        <p:attrNameLst>
                                          <p:attrName>ppt_x</p:attrName>
                                        </p:attrNameLst>
                                      </p:cBhvr>
                                      <p:tavLst>
                                        <p:tav tm="0">
                                          <p:val>
                                            <p:strVal val="#ppt_x"/>
                                          </p:val>
                                        </p:tav>
                                        <p:tav tm="100000">
                                          <p:val>
                                            <p:strVal val="#ppt_x"/>
                                          </p:val>
                                        </p:tav>
                                      </p:tavLst>
                                    </p:anim>
                                    <p:anim calcmode="lin" valueType="num">
                                      <p:cBhvr additive="base">
                                        <p:cTn id="8" dur="500" fill="hold"/>
                                        <p:tgtEl>
                                          <p:spTgt spid="82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208"/>
                                        </p:tgtEl>
                                        <p:attrNameLst>
                                          <p:attrName>style.visibility</p:attrName>
                                        </p:attrNameLst>
                                      </p:cBhvr>
                                      <p:to>
                                        <p:strVal val="visible"/>
                                      </p:to>
                                    </p:set>
                                    <p:anim calcmode="lin" valueType="num">
                                      <p:cBhvr additive="base">
                                        <p:cTn id="11" dur="500" fill="hold"/>
                                        <p:tgtEl>
                                          <p:spTgt spid="8208"/>
                                        </p:tgtEl>
                                        <p:attrNameLst>
                                          <p:attrName>ppt_x</p:attrName>
                                        </p:attrNameLst>
                                      </p:cBhvr>
                                      <p:tavLst>
                                        <p:tav tm="0">
                                          <p:val>
                                            <p:strVal val="#ppt_x"/>
                                          </p:val>
                                        </p:tav>
                                        <p:tav tm="100000">
                                          <p:val>
                                            <p:strVal val="#ppt_x"/>
                                          </p:val>
                                        </p:tav>
                                      </p:tavLst>
                                    </p:anim>
                                    <p:anim calcmode="lin" valueType="num">
                                      <p:cBhvr additive="base">
                                        <p:cTn id="12" dur="500" fill="hold"/>
                                        <p:tgtEl>
                                          <p:spTgt spid="820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8210"/>
                                        </p:tgtEl>
                                        <p:attrNameLst>
                                          <p:attrName>ppt_x</p:attrName>
                                        </p:attrNameLst>
                                      </p:cBhvr>
                                      <p:tavLst>
                                        <p:tav tm="0">
                                          <p:val>
                                            <p:strVal val="ppt_x"/>
                                          </p:val>
                                        </p:tav>
                                        <p:tav tm="100000">
                                          <p:val>
                                            <p:strVal val="ppt_x"/>
                                          </p:val>
                                        </p:tav>
                                      </p:tavLst>
                                    </p:anim>
                                    <p:anim calcmode="lin" valueType="num">
                                      <p:cBhvr additive="base">
                                        <p:cTn id="17" dur="500"/>
                                        <p:tgtEl>
                                          <p:spTgt spid="8210"/>
                                        </p:tgtEl>
                                        <p:attrNameLst>
                                          <p:attrName>ppt_y</p:attrName>
                                        </p:attrNameLst>
                                      </p:cBhvr>
                                      <p:tavLst>
                                        <p:tav tm="0">
                                          <p:val>
                                            <p:strVal val="ppt_y"/>
                                          </p:val>
                                        </p:tav>
                                        <p:tav tm="100000">
                                          <p:val>
                                            <p:strVal val="1+ppt_h/2"/>
                                          </p:val>
                                        </p:tav>
                                      </p:tavLst>
                                    </p:anim>
                                    <p:set>
                                      <p:cBhvr>
                                        <p:cTn id="18" dur="1" fill="hold">
                                          <p:stCondLst>
                                            <p:cond delay="499"/>
                                          </p:stCondLst>
                                        </p:cTn>
                                        <p:tgtEl>
                                          <p:spTgt spid="8210"/>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8208"/>
                                        </p:tgtEl>
                                        <p:attrNameLst>
                                          <p:attrName>ppt_x</p:attrName>
                                        </p:attrNameLst>
                                      </p:cBhvr>
                                      <p:tavLst>
                                        <p:tav tm="0">
                                          <p:val>
                                            <p:strVal val="ppt_x"/>
                                          </p:val>
                                        </p:tav>
                                        <p:tav tm="100000">
                                          <p:val>
                                            <p:strVal val="ppt_x"/>
                                          </p:val>
                                        </p:tav>
                                      </p:tavLst>
                                    </p:anim>
                                    <p:anim calcmode="lin" valueType="num">
                                      <p:cBhvr additive="base">
                                        <p:cTn id="21" dur="500"/>
                                        <p:tgtEl>
                                          <p:spTgt spid="8208"/>
                                        </p:tgtEl>
                                        <p:attrNameLst>
                                          <p:attrName>ppt_y</p:attrName>
                                        </p:attrNameLst>
                                      </p:cBhvr>
                                      <p:tavLst>
                                        <p:tav tm="0">
                                          <p:val>
                                            <p:strVal val="ppt_y"/>
                                          </p:val>
                                        </p:tav>
                                        <p:tav tm="100000">
                                          <p:val>
                                            <p:strVal val="1+ppt_h/2"/>
                                          </p:val>
                                        </p:tav>
                                      </p:tavLst>
                                    </p:anim>
                                    <p:set>
                                      <p:cBhvr>
                                        <p:cTn id="22" dur="1" fill="hold">
                                          <p:stCondLst>
                                            <p:cond delay="499"/>
                                          </p:stCondLst>
                                        </p:cTn>
                                        <p:tgtEl>
                                          <p:spTgt spid="820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207"/>
                                        </p:tgtEl>
                                        <p:attrNameLst>
                                          <p:attrName>style.visibility</p:attrName>
                                        </p:attrNameLst>
                                      </p:cBhvr>
                                      <p:to>
                                        <p:strVal val="visible"/>
                                      </p:to>
                                    </p:set>
                                    <p:anim calcmode="lin" valueType="num">
                                      <p:cBhvr additive="base">
                                        <p:cTn id="27" dur="500" fill="hold"/>
                                        <p:tgtEl>
                                          <p:spTgt spid="8207"/>
                                        </p:tgtEl>
                                        <p:attrNameLst>
                                          <p:attrName>ppt_x</p:attrName>
                                        </p:attrNameLst>
                                      </p:cBhvr>
                                      <p:tavLst>
                                        <p:tav tm="0">
                                          <p:val>
                                            <p:strVal val="#ppt_x"/>
                                          </p:val>
                                        </p:tav>
                                        <p:tav tm="100000">
                                          <p:val>
                                            <p:strVal val="#ppt_x"/>
                                          </p:val>
                                        </p:tav>
                                      </p:tavLst>
                                    </p:anim>
                                    <p:anim calcmode="lin" valueType="num">
                                      <p:cBhvr additive="base">
                                        <p:cTn id="28" dur="500" fill="hold"/>
                                        <p:tgtEl>
                                          <p:spTgt spid="820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204"/>
                                        </p:tgtEl>
                                        <p:attrNameLst>
                                          <p:attrName>style.visibility</p:attrName>
                                        </p:attrNameLst>
                                      </p:cBhvr>
                                      <p:to>
                                        <p:strVal val="visible"/>
                                      </p:to>
                                    </p:set>
                                    <p:anim calcmode="lin" valueType="num">
                                      <p:cBhvr additive="base">
                                        <p:cTn id="31" dur="500" fill="hold"/>
                                        <p:tgtEl>
                                          <p:spTgt spid="8204"/>
                                        </p:tgtEl>
                                        <p:attrNameLst>
                                          <p:attrName>ppt_x</p:attrName>
                                        </p:attrNameLst>
                                      </p:cBhvr>
                                      <p:tavLst>
                                        <p:tav tm="0">
                                          <p:val>
                                            <p:strVal val="#ppt_x"/>
                                          </p:val>
                                        </p:tav>
                                        <p:tav tm="100000">
                                          <p:val>
                                            <p:strVal val="#ppt_x"/>
                                          </p:val>
                                        </p:tav>
                                      </p:tavLst>
                                    </p:anim>
                                    <p:anim calcmode="lin" valueType="num">
                                      <p:cBhvr additive="base">
                                        <p:cTn id="32"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211"/>
                                        </p:tgtEl>
                                        <p:attrNameLst>
                                          <p:attrName>style.visibility</p:attrName>
                                        </p:attrNameLst>
                                      </p:cBhvr>
                                      <p:to>
                                        <p:strVal val="visible"/>
                                      </p:to>
                                    </p:set>
                                    <p:anim calcmode="lin" valueType="num">
                                      <p:cBhvr additive="base">
                                        <p:cTn id="37" dur="500" fill="hold"/>
                                        <p:tgtEl>
                                          <p:spTgt spid="8211"/>
                                        </p:tgtEl>
                                        <p:attrNameLst>
                                          <p:attrName>ppt_x</p:attrName>
                                        </p:attrNameLst>
                                      </p:cBhvr>
                                      <p:tavLst>
                                        <p:tav tm="0">
                                          <p:val>
                                            <p:strVal val="#ppt_x"/>
                                          </p:val>
                                        </p:tav>
                                        <p:tav tm="100000">
                                          <p:val>
                                            <p:strVal val="#ppt_x"/>
                                          </p:val>
                                        </p:tav>
                                      </p:tavLst>
                                    </p:anim>
                                    <p:anim calcmode="lin" valueType="num">
                                      <p:cBhvr additive="base">
                                        <p:cTn id="38" dur="500" fill="hold"/>
                                        <p:tgtEl>
                                          <p:spTgt spid="82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8207"/>
                                        </p:tgtEl>
                                        <p:attrNameLst>
                                          <p:attrName>ppt_x</p:attrName>
                                        </p:attrNameLst>
                                      </p:cBhvr>
                                      <p:tavLst>
                                        <p:tav tm="0">
                                          <p:val>
                                            <p:strVal val="ppt_x"/>
                                          </p:val>
                                        </p:tav>
                                        <p:tav tm="100000">
                                          <p:val>
                                            <p:strVal val="ppt_x"/>
                                          </p:val>
                                        </p:tav>
                                      </p:tavLst>
                                    </p:anim>
                                    <p:anim calcmode="lin" valueType="num">
                                      <p:cBhvr additive="base">
                                        <p:cTn id="43" dur="500"/>
                                        <p:tgtEl>
                                          <p:spTgt spid="8207"/>
                                        </p:tgtEl>
                                        <p:attrNameLst>
                                          <p:attrName>ppt_y</p:attrName>
                                        </p:attrNameLst>
                                      </p:cBhvr>
                                      <p:tavLst>
                                        <p:tav tm="0">
                                          <p:val>
                                            <p:strVal val="ppt_y"/>
                                          </p:val>
                                        </p:tav>
                                        <p:tav tm="100000">
                                          <p:val>
                                            <p:strVal val="1+ppt_h/2"/>
                                          </p:val>
                                        </p:tav>
                                      </p:tavLst>
                                    </p:anim>
                                    <p:set>
                                      <p:cBhvr>
                                        <p:cTn id="44" dur="1" fill="hold">
                                          <p:stCondLst>
                                            <p:cond delay="499"/>
                                          </p:stCondLst>
                                        </p:cTn>
                                        <p:tgtEl>
                                          <p:spTgt spid="8207"/>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8204"/>
                                        </p:tgtEl>
                                        <p:attrNameLst>
                                          <p:attrName>ppt_x</p:attrName>
                                        </p:attrNameLst>
                                      </p:cBhvr>
                                      <p:tavLst>
                                        <p:tav tm="0">
                                          <p:val>
                                            <p:strVal val="ppt_x"/>
                                          </p:val>
                                        </p:tav>
                                        <p:tav tm="100000">
                                          <p:val>
                                            <p:strVal val="ppt_x"/>
                                          </p:val>
                                        </p:tav>
                                      </p:tavLst>
                                    </p:anim>
                                    <p:anim calcmode="lin" valueType="num">
                                      <p:cBhvr additive="base">
                                        <p:cTn id="47" dur="500"/>
                                        <p:tgtEl>
                                          <p:spTgt spid="8204"/>
                                        </p:tgtEl>
                                        <p:attrNameLst>
                                          <p:attrName>ppt_y</p:attrName>
                                        </p:attrNameLst>
                                      </p:cBhvr>
                                      <p:tavLst>
                                        <p:tav tm="0">
                                          <p:val>
                                            <p:strVal val="ppt_y"/>
                                          </p:val>
                                        </p:tav>
                                        <p:tav tm="100000">
                                          <p:val>
                                            <p:strVal val="1+ppt_h/2"/>
                                          </p:val>
                                        </p:tav>
                                      </p:tavLst>
                                    </p:anim>
                                    <p:set>
                                      <p:cBhvr>
                                        <p:cTn id="48" dur="1" fill="hold">
                                          <p:stCondLst>
                                            <p:cond delay="499"/>
                                          </p:stCondLst>
                                        </p:cTn>
                                        <p:tgtEl>
                                          <p:spTgt spid="820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8211"/>
                                        </p:tgtEl>
                                        <p:attrNameLst>
                                          <p:attrName>ppt_x</p:attrName>
                                        </p:attrNameLst>
                                      </p:cBhvr>
                                      <p:tavLst>
                                        <p:tav tm="0">
                                          <p:val>
                                            <p:strVal val="ppt_x"/>
                                          </p:val>
                                        </p:tav>
                                        <p:tav tm="100000">
                                          <p:val>
                                            <p:strVal val="ppt_x"/>
                                          </p:val>
                                        </p:tav>
                                      </p:tavLst>
                                    </p:anim>
                                    <p:anim calcmode="lin" valueType="num">
                                      <p:cBhvr additive="base">
                                        <p:cTn id="53" dur="500"/>
                                        <p:tgtEl>
                                          <p:spTgt spid="8211"/>
                                        </p:tgtEl>
                                        <p:attrNameLst>
                                          <p:attrName>ppt_y</p:attrName>
                                        </p:attrNameLst>
                                      </p:cBhvr>
                                      <p:tavLst>
                                        <p:tav tm="0">
                                          <p:val>
                                            <p:strVal val="ppt_y"/>
                                          </p:val>
                                        </p:tav>
                                        <p:tav tm="100000">
                                          <p:val>
                                            <p:strVal val="1+ppt_h/2"/>
                                          </p:val>
                                        </p:tav>
                                      </p:tavLst>
                                    </p:anim>
                                    <p:set>
                                      <p:cBhvr>
                                        <p:cTn id="54" dur="1" fill="hold">
                                          <p:stCondLst>
                                            <p:cond delay="499"/>
                                          </p:stCondLst>
                                        </p:cTn>
                                        <p:tgtEl>
                                          <p:spTgt spid="82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202"/>
                                        </p:tgtEl>
                                        <p:attrNameLst>
                                          <p:attrName>style.visibility</p:attrName>
                                        </p:attrNameLst>
                                      </p:cBhvr>
                                      <p:to>
                                        <p:strVal val="visible"/>
                                      </p:to>
                                    </p:set>
                                    <p:anim calcmode="lin" valueType="num">
                                      <p:cBhvr additive="base">
                                        <p:cTn id="59" dur="500" fill="hold"/>
                                        <p:tgtEl>
                                          <p:spTgt spid="8202"/>
                                        </p:tgtEl>
                                        <p:attrNameLst>
                                          <p:attrName>ppt_x</p:attrName>
                                        </p:attrNameLst>
                                      </p:cBhvr>
                                      <p:tavLst>
                                        <p:tav tm="0">
                                          <p:val>
                                            <p:strVal val="#ppt_x"/>
                                          </p:val>
                                        </p:tav>
                                        <p:tav tm="100000">
                                          <p:val>
                                            <p:strVal val="#ppt_x"/>
                                          </p:val>
                                        </p:tav>
                                      </p:tavLst>
                                    </p:anim>
                                    <p:anim calcmode="lin" valueType="num">
                                      <p:cBhvr additive="base">
                                        <p:cTn id="60" dur="500" fill="hold"/>
                                        <p:tgtEl>
                                          <p:spTgt spid="820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206"/>
                                        </p:tgtEl>
                                        <p:attrNameLst>
                                          <p:attrName>style.visibility</p:attrName>
                                        </p:attrNameLst>
                                      </p:cBhvr>
                                      <p:to>
                                        <p:strVal val="visible"/>
                                      </p:to>
                                    </p:set>
                                    <p:anim calcmode="lin" valueType="num">
                                      <p:cBhvr additive="base">
                                        <p:cTn id="63" dur="500" fill="hold"/>
                                        <p:tgtEl>
                                          <p:spTgt spid="8206"/>
                                        </p:tgtEl>
                                        <p:attrNameLst>
                                          <p:attrName>ppt_x</p:attrName>
                                        </p:attrNameLst>
                                      </p:cBhvr>
                                      <p:tavLst>
                                        <p:tav tm="0">
                                          <p:val>
                                            <p:strVal val="#ppt_x"/>
                                          </p:val>
                                        </p:tav>
                                        <p:tav tm="100000">
                                          <p:val>
                                            <p:strVal val="#ppt_x"/>
                                          </p:val>
                                        </p:tav>
                                      </p:tavLst>
                                    </p:anim>
                                    <p:anim calcmode="lin" valueType="num">
                                      <p:cBhvr additive="base">
                                        <p:cTn id="64" dur="500" fill="hold"/>
                                        <p:tgtEl>
                                          <p:spTgt spid="820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8202"/>
                                        </p:tgtEl>
                                        <p:attrNameLst>
                                          <p:attrName>ppt_x</p:attrName>
                                        </p:attrNameLst>
                                      </p:cBhvr>
                                      <p:tavLst>
                                        <p:tav tm="0">
                                          <p:val>
                                            <p:strVal val="ppt_x"/>
                                          </p:val>
                                        </p:tav>
                                        <p:tav tm="100000">
                                          <p:val>
                                            <p:strVal val="ppt_x"/>
                                          </p:val>
                                        </p:tav>
                                      </p:tavLst>
                                    </p:anim>
                                    <p:anim calcmode="lin" valueType="num">
                                      <p:cBhvr additive="base">
                                        <p:cTn id="69" dur="500"/>
                                        <p:tgtEl>
                                          <p:spTgt spid="8202"/>
                                        </p:tgtEl>
                                        <p:attrNameLst>
                                          <p:attrName>ppt_y</p:attrName>
                                        </p:attrNameLst>
                                      </p:cBhvr>
                                      <p:tavLst>
                                        <p:tav tm="0">
                                          <p:val>
                                            <p:strVal val="ppt_y"/>
                                          </p:val>
                                        </p:tav>
                                        <p:tav tm="100000">
                                          <p:val>
                                            <p:strVal val="1+ppt_h/2"/>
                                          </p:val>
                                        </p:tav>
                                      </p:tavLst>
                                    </p:anim>
                                    <p:set>
                                      <p:cBhvr>
                                        <p:cTn id="70" dur="1" fill="hold">
                                          <p:stCondLst>
                                            <p:cond delay="499"/>
                                          </p:stCondLst>
                                        </p:cTn>
                                        <p:tgtEl>
                                          <p:spTgt spid="8202"/>
                                        </p:tgtEl>
                                        <p:attrNameLst>
                                          <p:attrName>style.visibility</p:attrName>
                                        </p:attrNameLst>
                                      </p:cBhvr>
                                      <p:to>
                                        <p:strVal val="hidden"/>
                                      </p:to>
                                    </p:set>
                                  </p:childTnLst>
                                </p:cTn>
                              </p:par>
                              <p:par>
                                <p:cTn id="71" presetID="2" presetClass="exit" presetSubtype="4" fill="hold" nodeType="withEffect">
                                  <p:stCondLst>
                                    <p:cond delay="0"/>
                                  </p:stCondLst>
                                  <p:childTnLst>
                                    <p:anim calcmode="lin" valueType="num">
                                      <p:cBhvr additive="base">
                                        <p:cTn id="72" dur="500"/>
                                        <p:tgtEl>
                                          <p:spTgt spid="8206"/>
                                        </p:tgtEl>
                                        <p:attrNameLst>
                                          <p:attrName>ppt_x</p:attrName>
                                        </p:attrNameLst>
                                      </p:cBhvr>
                                      <p:tavLst>
                                        <p:tav tm="0">
                                          <p:val>
                                            <p:strVal val="ppt_x"/>
                                          </p:val>
                                        </p:tav>
                                        <p:tav tm="100000">
                                          <p:val>
                                            <p:strVal val="ppt_x"/>
                                          </p:val>
                                        </p:tav>
                                      </p:tavLst>
                                    </p:anim>
                                    <p:anim calcmode="lin" valueType="num">
                                      <p:cBhvr additive="base">
                                        <p:cTn id="73" dur="500"/>
                                        <p:tgtEl>
                                          <p:spTgt spid="8206"/>
                                        </p:tgtEl>
                                        <p:attrNameLst>
                                          <p:attrName>ppt_y</p:attrName>
                                        </p:attrNameLst>
                                      </p:cBhvr>
                                      <p:tavLst>
                                        <p:tav tm="0">
                                          <p:val>
                                            <p:strVal val="ppt_y"/>
                                          </p:val>
                                        </p:tav>
                                        <p:tav tm="100000">
                                          <p:val>
                                            <p:strVal val="1+ppt_h/2"/>
                                          </p:val>
                                        </p:tav>
                                      </p:tavLst>
                                    </p:anim>
                                    <p:set>
                                      <p:cBhvr>
                                        <p:cTn id="74" dur="1" fill="hold">
                                          <p:stCondLst>
                                            <p:cond delay="499"/>
                                          </p:stCondLst>
                                        </p:cTn>
                                        <p:tgtEl>
                                          <p:spTgt spid="82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P spid="8202" grpId="1"/>
      <p:bldP spid="8207" grpId="0"/>
      <p:bldP spid="8207" grpId="1"/>
      <p:bldP spid="8208" grpId="0"/>
      <p:bldP spid="8208" grpId="1"/>
      <p:bldP spid="8211" grpId="0"/>
      <p:bldP spid="8211"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262</TotalTime>
  <Words>3923</Words>
  <Application>Microsoft Office PowerPoint</Application>
  <PresentationFormat>Affichage à l'écran (4:3)</PresentationFormat>
  <Paragraphs>729</Paragraphs>
  <Slides>113</Slides>
  <Notes>4</Notes>
  <HiddenSlides>0</HiddenSlides>
  <MMClips>0</MMClips>
  <ScaleCrop>false</ScaleCrop>
  <HeadingPairs>
    <vt:vector size="4" baseType="variant">
      <vt:variant>
        <vt:lpstr>Thème</vt:lpstr>
      </vt:variant>
      <vt:variant>
        <vt:i4>1</vt:i4>
      </vt:variant>
      <vt:variant>
        <vt:lpstr>Titres des diapositives</vt:lpstr>
      </vt:variant>
      <vt:variant>
        <vt:i4>113</vt:i4>
      </vt:variant>
    </vt:vector>
  </HeadingPairs>
  <TitlesOfParts>
    <vt:vector size="114" baseType="lpstr">
      <vt:lpstr>Débit</vt:lpstr>
      <vt:lpstr> 2ième année SNV  2019/2020 Crédits : 2, Coefficients : 2 </vt:lpstr>
      <vt:lpstr>Citation du jour 13/02/2020</vt:lpstr>
      <vt:lpstr>Programme </vt:lpstr>
      <vt:lpstr>évaluation</vt:lpstr>
      <vt:lpstr>Ressources bibliographiques :  </vt:lpstr>
      <vt:lpstr>INTRODUCTION</vt:lpstr>
      <vt:lpstr>Définitions </vt:lpstr>
      <vt:lpstr>L’hydrosphère</vt:lpstr>
      <vt:lpstr>La lithosphère</vt:lpstr>
      <vt:lpstr>L’atmosphère</vt:lpstr>
      <vt:lpstr>Distribution des biomes terrestres</vt:lpstr>
      <vt:lpstr>Diapositive 12</vt:lpstr>
      <vt:lpstr>Diapositive 13</vt:lpstr>
      <vt:lpstr>Citation du 20/02/2020</vt:lpstr>
      <vt:lpstr>Diapositive 15</vt:lpstr>
      <vt:lpstr>Diapositive 16</vt:lpstr>
      <vt:lpstr>TOUNDRA</vt:lpstr>
      <vt:lpstr>situation géographique</vt:lpstr>
      <vt:lpstr>Carractéristiques de la toundra</vt:lpstr>
      <vt:lpstr>Diapositive 20</vt:lpstr>
      <vt:lpstr>Citation du jour 27/02/2020</vt:lpstr>
      <vt:lpstr>Caractéristiques de La taiga</vt:lpstr>
      <vt:lpstr>Diapositive 23</vt:lpstr>
      <vt:lpstr>Caractéristiques des forets tempérés </vt:lpstr>
      <vt:lpstr>Diapositive 25</vt:lpstr>
      <vt:lpstr>Caractéristiques des prairies </vt:lpstr>
      <vt:lpstr>Proverbe du Jour: 05/03/2020</vt:lpstr>
      <vt:lpstr>Diapositive 28</vt:lpstr>
      <vt:lpstr>Caractéristiques du désert </vt:lpstr>
      <vt:lpstr>Diapositive 30</vt:lpstr>
      <vt:lpstr>Ecosystème méditerranéen </vt:lpstr>
      <vt:lpstr>Diapositive 32</vt:lpstr>
      <vt:lpstr>Carracteristiques  de la savane</vt:lpstr>
      <vt:lpstr>Proverbe du Jour: 12/03/2020</vt:lpstr>
      <vt:lpstr>Diapositive 35</vt:lpstr>
      <vt:lpstr>Foret équatoriale </vt:lpstr>
      <vt:lpstr>Les biomes dulcicoles</vt:lpstr>
      <vt:lpstr>Les biomes marins</vt:lpstr>
      <vt:lpstr>Diapositive 39</vt:lpstr>
      <vt:lpstr>Diapositive 40</vt:lpstr>
      <vt:lpstr>Proverbe du Jour: 19/03/2020</vt:lpstr>
      <vt:lpstr>Diapositive 42</vt:lpstr>
      <vt:lpstr>Diapositive 43</vt:lpstr>
      <vt:lpstr>Diapositive 44</vt:lpstr>
      <vt:lpstr>Diapositive 45</vt:lpstr>
      <vt:lpstr>Les végétaux et la température, un lien vital </vt:lpstr>
      <vt:lpstr>Importance de la température pour le vivant </vt:lpstr>
      <vt:lpstr>Les effets de la température de l’air sur les végétaux </vt:lpstr>
      <vt:lpstr>Diapositive 49</vt:lpstr>
      <vt:lpstr>Photosynthèse et température </vt:lpstr>
      <vt:lpstr>Proverbe du Jour: 09/04/2020</vt:lpstr>
      <vt:lpstr>Respiration et température </vt:lpstr>
      <vt:lpstr>Précisions utiles sur la température </vt:lpstr>
      <vt:lpstr>Diapositive 54</vt:lpstr>
      <vt:lpstr>Diapositive 55</vt:lpstr>
      <vt:lpstr>Stress chaud </vt:lpstr>
      <vt:lpstr>Stress froid </vt:lpstr>
      <vt:lpstr>Réponse à la disponibilité des ressources</vt:lpstr>
      <vt:lpstr>       Adaptation des plantes  </vt:lpstr>
      <vt:lpstr>Diapositive 60</vt:lpstr>
      <vt:lpstr>Diapositive 61</vt:lpstr>
      <vt:lpstr>Diapositive 62</vt:lpstr>
      <vt:lpstr>Proverbe du Jour: 16/04/2020</vt:lpstr>
      <vt:lpstr>Le cycle de vie des plantes</vt:lpstr>
      <vt:lpstr>variation spatio temporelle des communautés végétales</vt:lpstr>
      <vt:lpstr>Diapositive 66</vt:lpstr>
      <vt:lpstr>Diapositive 67</vt:lpstr>
      <vt:lpstr>Diapositive 68</vt:lpstr>
      <vt:lpstr>Diapositive 69</vt:lpstr>
      <vt:lpstr>Diapositive 70</vt:lpstr>
      <vt:lpstr>Diapositive 71</vt:lpstr>
      <vt:lpstr>Diapositive 72</vt:lpstr>
      <vt:lpstr>Diapositive 73</vt:lpstr>
      <vt:lpstr>Proverbe du Jour: 23/04/2020</vt:lpstr>
      <vt:lpstr>Diapositive 75</vt:lpstr>
      <vt:lpstr>Diapositive 76</vt:lpstr>
      <vt:lpstr>Diapositive 77</vt:lpstr>
      <vt:lpstr>Diapositive 78</vt:lpstr>
      <vt:lpstr>Diapositive 79</vt:lpstr>
      <vt:lpstr>La base du cycle du carbone</vt:lpstr>
      <vt:lpstr>Les mécanismes de base </vt:lpstr>
      <vt:lpstr>Les mécanismes de base</vt:lpstr>
      <vt:lpstr>Vue générale du cycle du carbone</vt:lpstr>
      <vt:lpstr>Diapositive 84</vt:lpstr>
      <vt:lpstr>Diapositive 85</vt:lpstr>
      <vt:lpstr>Cycle du carbone terrestre</vt:lpstr>
      <vt:lpstr>En résumé</vt:lpstr>
      <vt:lpstr>Cycle du carbone aquatique        Manuel (p 50)</vt:lpstr>
      <vt:lpstr>Proverbe du Jour: 30/04/2020</vt:lpstr>
      <vt:lpstr>En résumé</vt:lpstr>
      <vt:lpstr>Un déséquilibre du cycle du carbone: l’effet de serre</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Proverbe du Jour: 06/05/2020</vt:lpstr>
      <vt:lpstr>Diapositive 111</vt:lpstr>
      <vt:lpstr>Diapositive 112</vt:lpstr>
      <vt:lpstr>Diapositive 113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2ième année SNV  2019/2020 Crédits : 2, Coefficients : 2</dc:title>
  <dc:creator>Merzouk</dc:creator>
  <cp:lastModifiedBy>user</cp:lastModifiedBy>
  <cp:revision>30</cp:revision>
  <dcterms:created xsi:type="dcterms:W3CDTF">2020-01-01T10:30:05Z</dcterms:created>
  <dcterms:modified xsi:type="dcterms:W3CDTF">2020-03-23T17:31:35Z</dcterms:modified>
</cp:coreProperties>
</file>