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25" r:id="rId2"/>
    <p:sldId id="257" r:id="rId3"/>
    <p:sldId id="261" r:id="rId4"/>
    <p:sldId id="262" r:id="rId5"/>
    <p:sldId id="259" r:id="rId6"/>
    <p:sldId id="265" r:id="rId7"/>
    <p:sldId id="266" r:id="rId8"/>
    <p:sldId id="267" r:id="rId9"/>
    <p:sldId id="272" r:id="rId10"/>
    <p:sldId id="275" r:id="rId11"/>
    <p:sldId id="276" r:id="rId12"/>
    <p:sldId id="277" r:id="rId13"/>
    <p:sldId id="278" r:id="rId14"/>
    <p:sldId id="280" r:id="rId15"/>
    <p:sldId id="281" r:id="rId16"/>
    <p:sldId id="279" r:id="rId17"/>
    <p:sldId id="283" r:id="rId18"/>
    <p:sldId id="285" r:id="rId19"/>
    <p:sldId id="287" r:id="rId20"/>
    <p:sldId id="286" r:id="rId21"/>
    <p:sldId id="288" r:id="rId22"/>
    <p:sldId id="274" r:id="rId23"/>
    <p:sldId id="290" r:id="rId24"/>
    <p:sldId id="297" r:id="rId25"/>
    <p:sldId id="298" r:id="rId26"/>
    <p:sldId id="299" r:id="rId27"/>
    <p:sldId id="292" r:id="rId28"/>
    <p:sldId id="293" r:id="rId29"/>
    <p:sldId id="295" r:id="rId30"/>
    <p:sldId id="296" r:id="rId31"/>
    <p:sldId id="291" r:id="rId32"/>
    <p:sldId id="301" r:id="rId33"/>
    <p:sldId id="302" r:id="rId34"/>
    <p:sldId id="303" r:id="rId35"/>
    <p:sldId id="312" r:id="rId36"/>
    <p:sldId id="305" r:id="rId37"/>
    <p:sldId id="306" r:id="rId38"/>
    <p:sldId id="308" r:id="rId39"/>
    <p:sldId id="307" r:id="rId40"/>
    <p:sldId id="309" r:id="rId41"/>
    <p:sldId id="310" r:id="rId42"/>
    <p:sldId id="318" r:id="rId43"/>
    <p:sldId id="319" r:id="rId44"/>
    <p:sldId id="315" r:id="rId45"/>
    <p:sldId id="316" r:id="rId46"/>
    <p:sldId id="317" r:id="rId47"/>
    <p:sldId id="313" r:id="rId48"/>
    <p:sldId id="320" r:id="rId49"/>
    <p:sldId id="321" r:id="rId50"/>
    <p:sldId id="322" r:id="rId51"/>
    <p:sldId id="323" r:id="rId52"/>
    <p:sldId id="324" r:id="rId5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9485" autoAdjust="0"/>
    <p:restoredTop sz="94660"/>
  </p:normalViewPr>
  <p:slideViewPr>
    <p:cSldViewPr>
      <p:cViewPr>
        <p:scale>
          <a:sx n="75" d="100"/>
          <a:sy n="75" d="100"/>
        </p:scale>
        <p:origin x="-1002" y="-72"/>
      </p:cViewPr>
      <p:guideLst>
        <p:guide orient="horz" pos="2160"/>
        <p:guide pos="2880"/>
      </p:guideLst>
    </p:cSldViewPr>
  </p:slideViewPr>
  <p:notesTextViewPr>
    <p:cViewPr>
      <p:scale>
        <a:sx n="1" d="1"/>
        <a:sy n="1" d="1"/>
      </p:scale>
      <p:origin x="0" y="0"/>
    </p:cViewPr>
  </p:notesTextViewPr>
  <p:sorterViewPr>
    <p:cViewPr>
      <p:scale>
        <a:sx n="100" d="100"/>
        <a:sy n="100" d="100"/>
      </p:scale>
      <p:origin x="0" y="175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E7D49E-1CBA-43E6-9D33-2D5B6EDCA41D}" type="datetimeFigureOut">
              <a:rPr lang="fr-FR" smtClean="0"/>
              <a:t>16/03/2020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64FF1F-CC50-4C16-AE07-9DD2C5608EBA}" type="slidenum">
              <a:rPr lang="fr-FR" smtClean="0"/>
              <a:t>‹N°›</a:t>
            </a:fld>
            <a:endParaRPr lang="fr-FR"/>
          </a:p>
        </p:txBody>
      </p:sp>
    </p:spTree>
    <p:extLst>
      <p:ext uri="{BB962C8B-B14F-4D97-AF65-F5344CB8AC3E}">
        <p14:creationId xmlns:p14="http://schemas.microsoft.com/office/powerpoint/2010/main" val="1257202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664FF1F-CC50-4C16-AE07-9DD2C5608EBA}" type="slidenum">
              <a:rPr lang="fr-FR" smtClean="0"/>
              <a:t>47</a:t>
            </a:fld>
            <a:endParaRPr lang="fr-FR"/>
          </a:p>
        </p:txBody>
      </p:sp>
    </p:spTree>
    <p:extLst>
      <p:ext uri="{BB962C8B-B14F-4D97-AF65-F5344CB8AC3E}">
        <p14:creationId xmlns:p14="http://schemas.microsoft.com/office/powerpoint/2010/main" val="3289064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4706F8CB-8C3C-4179-B54B-7E9BFFB57B42}" type="datetimeFigureOut">
              <a:rPr lang="fr-FR" smtClean="0"/>
              <a:t>16/03/2020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B34AB9-CAD7-4859-B2A9-54CE21B25DE3}" type="slidenum">
              <a:rPr lang="fr-FR" smtClean="0"/>
              <a:t>‹N°›</a:t>
            </a:fld>
            <a:endParaRPr lang="fr-FR"/>
          </a:p>
        </p:txBody>
      </p:sp>
    </p:spTree>
    <p:extLst>
      <p:ext uri="{BB962C8B-B14F-4D97-AF65-F5344CB8AC3E}">
        <p14:creationId xmlns:p14="http://schemas.microsoft.com/office/powerpoint/2010/main" val="14687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706F8CB-8C3C-4179-B54B-7E9BFFB57B42}" type="datetimeFigureOut">
              <a:rPr lang="fr-FR" smtClean="0"/>
              <a:t>16/03/2020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B34AB9-CAD7-4859-B2A9-54CE21B25DE3}" type="slidenum">
              <a:rPr lang="fr-FR" smtClean="0"/>
              <a:t>‹N°›</a:t>
            </a:fld>
            <a:endParaRPr lang="fr-FR"/>
          </a:p>
        </p:txBody>
      </p:sp>
    </p:spTree>
    <p:extLst>
      <p:ext uri="{BB962C8B-B14F-4D97-AF65-F5344CB8AC3E}">
        <p14:creationId xmlns:p14="http://schemas.microsoft.com/office/powerpoint/2010/main" val="1305397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706F8CB-8C3C-4179-B54B-7E9BFFB57B42}" type="datetimeFigureOut">
              <a:rPr lang="fr-FR" smtClean="0"/>
              <a:t>16/03/2020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B34AB9-CAD7-4859-B2A9-54CE21B25DE3}" type="slidenum">
              <a:rPr lang="fr-FR" smtClean="0"/>
              <a:t>‹N°›</a:t>
            </a:fld>
            <a:endParaRPr lang="fr-FR"/>
          </a:p>
        </p:txBody>
      </p:sp>
    </p:spTree>
    <p:extLst>
      <p:ext uri="{BB962C8B-B14F-4D97-AF65-F5344CB8AC3E}">
        <p14:creationId xmlns:p14="http://schemas.microsoft.com/office/powerpoint/2010/main" val="418851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706F8CB-8C3C-4179-B54B-7E9BFFB57B42}" type="datetimeFigureOut">
              <a:rPr lang="fr-FR" smtClean="0"/>
              <a:t>16/03/2020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B34AB9-CAD7-4859-B2A9-54CE21B25DE3}" type="slidenum">
              <a:rPr lang="fr-FR" smtClean="0"/>
              <a:t>‹N°›</a:t>
            </a:fld>
            <a:endParaRPr lang="fr-FR"/>
          </a:p>
        </p:txBody>
      </p:sp>
    </p:spTree>
    <p:extLst>
      <p:ext uri="{BB962C8B-B14F-4D97-AF65-F5344CB8AC3E}">
        <p14:creationId xmlns:p14="http://schemas.microsoft.com/office/powerpoint/2010/main" val="3256718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4706F8CB-8C3C-4179-B54B-7E9BFFB57B42}" type="datetimeFigureOut">
              <a:rPr lang="fr-FR" smtClean="0"/>
              <a:t>16/03/2020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6B34AB9-CAD7-4859-B2A9-54CE21B25DE3}" type="slidenum">
              <a:rPr lang="fr-FR" smtClean="0"/>
              <a:t>‹N°›</a:t>
            </a:fld>
            <a:endParaRPr lang="fr-FR"/>
          </a:p>
        </p:txBody>
      </p:sp>
    </p:spTree>
    <p:extLst>
      <p:ext uri="{BB962C8B-B14F-4D97-AF65-F5344CB8AC3E}">
        <p14:creationId xmlns:p14="http://schemas.microsoft.com/office/powerpoint/2010/main" val="1822813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706F8CB-8C3C-4179-B54B-7E9BFFB57B42}" type="datetimeFigureOut">
              <a:rPr lang="fr-FR" smtClean="0"/>
              <a:t>16/03/2020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6B34AB9-CAD7-4859-B2A9-54CE21B25DE3}" type="slidenum">
              <a:rPr lang="fr-FR" smtClean="0"/>
              <a:t>‹N°›</a:t>
            </a:fld>
            <a:endParaRPr lang="fr-FR"/>
          </a:p>
        </p:txBody>
      </p:sp>
    </p:spTree>
    <p:extLst>
      <p:ext uri="{BB962C8B-B14F-4D97-AF65-F5344CB8AC3E}">
        <p14:creationId xmlns:p14="http://schemas.microsoft.com/office/powerpoint/2010/main" val="3199592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706F8CB-8C3C-4179-B54B-7E9BFFB57B42}" type="datetimeFigureOut">
              <a:rPr lang="fr-FR" smtClean="0"/>
              <a:t>16/03/2020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6B34AB9-CAD7-4859-B2A9-54CE21B25DE3}" type="slidenum">
              <a:rPr lang="fr-FR" smtClean="0"/>
              <a:t>‹N°›</a:t>
            </a:fld>
            <a:endParaRPr lang="fr-FR"/>
          </a:p>
        </p:txBody>
      </p:sp>
    </p:spTree>
    <p:extLst>
      <p:ext uri="{BB962C8B-B14F-4D97-AF65-F5344CB8AC3E}">
        <p14:creationId xmlns:p14="http://schemas.microsoft.com/office/powerpoint/2010/main" val="225646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4706F8CB-8C3C-4179-B54B-7E9BFFB57B42}" type="datetimeFigureOut">
              <a:rPr lang="fr-FR" smtClean="0"/>
              <a:t>16/03/2020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6B34AB9-CAD7-4859-B2A9-54CE21B25DE3}" type="slidenum">
              <a:rPr lang="fr-FR" smtClean="0"/>
              <a:t>‹N°›</a:t>
            </a:fld>
            <a:endParaRPr lang="fr-FR"/>
          </a:p>
        </p:txBody>
      </p:sp>
    </p:spTree>
    <p:extLst>
      <p:ext uri="{BB962C8B-B14F-4D97-AF65-F5344CB8AC3E}">
        <p14:creationId xmlns:p14="http://schemas.microsoft.com/office/powerpoint/2010/main" val="892195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706F8CB-8C3C-4179-B54B-7E9BFFB57B42}" type="datetimeFigureOut">
              <a:rPr lang="fr-FR" smtClean="0"/>
              <a:t>16/03/2020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6B34AB9-CAD7-4859-B2A9-54CE21B25DE3}" type="slidenum">
              <a:rPr lang="fr-FR" smtClean="0"/>
              <a:t>‹N°›</a:t>
            </a:fld>
            <a:endParaRPr lang="fr-FR"/>
          </a:p>
        </p:txBody>
      </p:sp>
    </p:spTree>
    <p:extLst>
      <p:ext uri="{BB962C8B-B14F-4D97-AF65-F5344CB8AC3E}">
        <p14:creationId xmlns:p14="http://schemas.microsoft.com/office/powerpoint/2010/main" val="2942808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706F8CB-8C3C-4179-B54B-7E9BFFB57B42}" type="datetimeFigureOut">
              <a:rPr lang="fr-FR" smtClean="0"/>
              <a:t>16/03/2020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6B34AB9-CAD7-4859-B2A9-54CE21B25DE3}" type="slidenum">
              <a:rPr lang="fr-FR" smtClean="0"/>
              <a:t>‹N°›</a:t>
            </a:fld>
            <a:endParaRPr lang="fr-FR"/>
          </a:p>
        </p:txBody>
      </p:sp>
    </p:spTree>
    <p:extLst>
      <p:ext uri="{BB962C8B-B14F-4D97-AF65-F5344CB8AC3E}">
        <p14:creationId xmlns:p14="http://schemas.microsoft.com/office/powerpoint/2010/main" val="323345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706F8CB-8C3C-4179-B54B-7E9BFFB57B42}" type="datetimeFigureOut">
              <a:rPr lang="fr-FR" smtClean="0"/>
              <a:t>16/03/2020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6B34AB9-CAD7-4859-B2A9-54CE21B25DE3}" type="slidenum">
              <a:rPr lang="fr-FR" smtClean="0"/>
              <a:t>‹N°›</a:t>
            </a:fld>
            <a:endParaRPr lang="fr-FR"/>
          </a:p>
        </p:txBody>
      </p:sp>
    </p:spTree>
    <p:extLst>
      <p:ext uri="{BB962C8B-B14F-4D97-AF65-F5344CB8AC3E}">
        <p14:creationId xmlns:p14="http://schemas.microsoft.com/office/powerpoint/2010/main" val="3857317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06F8CB-8C3C-4179-B54B-7E9BFFB57B42}" type="datetimeFigureOut">
              <a:rPr lang="fr-FR" smtClean="0"/>
              <a:t>16/03/2020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34AB9-CAD7-4859-B2A9-54CE21B25DE3}" type="slidenum">
              <a:rPr lang="fr-FR" smtClean="0"/>
              <a:t>‹N°›</a:t>
            </a:fld>
            <a:endParaRPr lang="fr-FR"/>
          </a:p>
        </p:txBody>
      </p:sp>
    </p:spTree>
    <p:extLst>
      <p:ext uri="{BB962C8B-B14F-4D97-AF65-F5344CB8AC3E}">
        <p14:creationId xmlns:p14="http://schemas.microsoft.com/office/powerpoint/2010/main" val="2661931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680" y="0"/>
            <a:ext cx="9144000" cy="3570208"/>
          </a:xfrm>
          <a:prstGeom prst="rect">
            <a:avLst/>
          </a:prstGeom>
          <a:noFill/>
        </p:spPr>
        <p:txBody>
          <a:bodyPr wrap="square" rtlCol="0">
            <a:spAutoFit/>
          </a:bodyPr>
          <a:lstStyle/>
          <a:p>
            <a:r>
              <a:rPr lang="fr-FR" sz="3200" dirty="0" smtClean="0">
                <a:latin typeface="Times New Roman" pitchFamily="18" charset="0"/>
                <a:cs typeface="Times New Roman" pitchFamily="18" charset="0"/>
              </a:rPr>
              <a:t>   </a:t>
            </a:r>
            <a:endParaRPr lang="fr-FR" sz="2400" b="1" dirty="0" smtClean="0">
              <a:latin typeface="Times New Roman" pitchFamily="18" charset="0"/>
              <a:cs typeface="Times New Roman" pitchFamily="18" charset="0"/>
            </a:endParaRPr>
          </a:p>
          <a:p>
            <a:endParaRPr lang="fr-FR" sz="2400" b="1" dirty="0">
              <a:latin typeface="Times New Roman" pitchFamily="18" charset="0"/>
              <a:cs typeface="Times New Roman" pitchFamily="18" charset="0"/>
            </a:endParaRPr>
          </a:p>
          <a:p>
            <a:endParaRPr lang="fr-FR" sz="2400" b="1" dirty="0" smtClean="0">
              <a:latin typeface="Times New Roman" pitchFamily="18" charset="0"/>
              <a:cs typeface="Times New Roman" pitchFamily="18" charset="0"/>
            </a:endParaRPr>
          </a:p>
          <a:p>
            <a:endParaRPr lang="fr-FR" sz="2400" b="1" dirty="0">
              <a:latin typeface="Times New Roman" pitchFamily="18" charset="0"/>
              <a:cs typeface="Times New Roman" pitchFamily="18" charset="0"/>
            </a:endParaRPr>
          </a:p>
          <a:p>
            <a:r>
              <a:rPr lang="fr-FR" sz="2400" b="1" dirty="0" smtClean="0">
                <a:latin typeface="Times New Roman" pitchFamily="18" charset="0"/>
                <a:cs typeface="Times New Roman" pitchFamily="18" charset="0"/>
              </a:rPr>
              <a:t>                          </a:t>
            </a:r>
            <a:r>
              <a:rPr lang="fr-FR" sz="1400" b="1" dirty="0" smtClean="0">
                <a:latin typeface="Times New Roman" pitchFamily="18" charset="0"/>
                <a:cs typeface="Times New Roman" pitchFamily="18" charset="0"/>
              </a:rPr>
              <a:t>COURS </a:t>
            </a:r>
            <a:r>
              <a:rPr lang="fr-FR" sz="1600" b="1" dirty="0" smtClean="0">
                <a:latin typeface="Times New Roman" pitchFamily="18" charset="0"/>
                <a:cs typeface="Times New Roman" pitchFamily="18" charset="0"/>
              </a:rPr>
              <a:t>du S4  </a:t>
            </a:r>
            <a:r>
              <a:rPr lang="fr-FR" b="1" dirty="0" smtClean="0">
                <a:latin typeface="Times New Roman" pitchFamily="18" charset="0"/>
                <a:cs typeface="Times New Roman" pitchFamily="18" charset="0"/>
              </a:rPr>
              <a:t>pour les 2</a:t>
            </a:r>
            <a:r>
              <a:rPr lang="fr-FR" b="1" baseline="30000" dirty="0" smtClean="0">
                <a:latin typeface="Times New Roman" pitchFamily="18" charset="0"/>
                <a:cs typeface="Times New Roman" pitchFamily="18" charset="0"/>
              </a:rPr>
              <a:t>ème</a:t>
            </a:r>
            <a:r>
              <a:rPr lang="fr-FR" b="1" dirty="0" smtClean="0">
                <a:latin typeface="Times New Roman" pitchFamily="18" charset="0"/>
                <a:cs typeface="Times New Roman" pitchFamily="18" charset="0"/>
              </a:rPr>
              <a:t> année Licence (L2) </a:t>
            </a:r>
          </a:p>
          <a:p>
            <a:endParaRPr lang="fr-FR" sz="2400" b="1" dirty="0">
              <a:latin typeface="Times New Roman" pitchFamily="18" charset="0"/>
              <a:cs typeface="Times New Roman" pitchFamily="18" charset="0"/>
            </a:endParaRPr>
          </a:p>
          <a:p>
            <a:r>
              <a:rPr lang="fr-FR" sz="2400" b="1" dirty="0" smtClean="0">
                <a:latin typeface="Times New Roman" pitchFamily="18" charset="0"/>
                <a:cs typeface="Times New Roman" pitchFamily="18" charset="0"/>
              </a:rPr>
              <a:t>      </a:t>
            </a:r>
            <a:r>
              <a:rPr lang="fr-FR" b="1" dirty="0" smtClean="0">
                <a:solidFill>
                  <a:srgbClr val="FF0000"/>
                </a:solidFill>
                <a:latin typeface="Times New Roman" pitchFamily="18" charset="0"/>
                <a:cs typeface="Times New Roman" pitchFamily="18" charset="0"/>
              </a:rPr>
              <a:t>TECHNOLOGIE DES PRODUITS ALIMENTAIRES D’ORIGINE ANIMALE</a:t>
            </a:r>
          </a:p>
          <a:p>
            <a:endParaRPr lang="fr-FR" b="1" dirty="0">
              <a:latin typeface="Times New Roman" pitchFamily="18" charset="0"/>
              <a:cs typeface="Times New Roman" pitchFamily="18" charset="0"/>
            </a:endParaRPr>
          </a:p>
          <a:p>
            <a:r>
              <a:rPr lang="fr-FR" b="1" dirty="0" smtClean="0">
                <a:solidFill>
                  <a:srgbClr val="00B0F0"/>
                </a:solidFill>
                <a:latin typeface="Times New Roman" pitchFamily="18" charset="0"/>
                <a:cs typeface="Times New Roman" pitchFamily="18" charset="0"/>
              </a:rPr>
              <a:t>                                          Dr    BENDIMERAD  NAHIDA</a:t>
            </a:r>
          </a:p>
          <a:p>
            <a:r>
              <a:rPr lang="fr-FR" sz="1400" b="1" dirty="0" smtClean="0">
                <a:solidFill>
                  <a:srgbClr val="00B050"/>
                </a:solidFill>
                <a:latin typeface="Times New Roman" pitchFamily="18" charset="0"/>
                <a:cs typeface="Times New Roman" pitchFamily="18" charset="0"/>
              </a:rPr>
              <a:t>Maitre de conférence à l’université de Tlemcen (Algérie). Institut des Sciences et Techniques Appliquées (ISTA)</a:t>
            </a:r>
          </a:p>
        </p:txBody>
      </p:sp>
    </p:spTree>
    <p:extLst>
      <p:ext uri="{BB962C8B-B14F-4D97-AF65-F5344CB8AC3E}">
        <p14:creationId xmlns:p14="http://schemas.microsoft.com/office/powerpoint/2010/main" val="1749423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16" y="2348880"/>
            <a:ext cx="9323512" cy="2862322"/>
          </a:xfrm>
          <a:prstGeom prst="rect">
            <a:avLst/>
          </a:prstGeom>
        </p:spPr>
        <p:txBody>
          <a:bodyPr wrap="square">
            <a:spAutoFit/>
          </a:bodyPr>
          <a:lstStyle/>
          <a:p>
            <a:r>
              <a:rPr lang="fr-FR" b="1" dirty="0">
                <a:solidFill>
                  <a:srgbClr val="00B050"/>
                </a:solidFill>
                <a:latin typeface="Arial" pitchFamily="34" charset="0"/>
                <a:cs typeface="Arial" pitchFamily="34" charset="0"/>
              </a:rPr>
              <a:t>Le fumage (ou la fumaison</a:t>
            </a:r>
            <a:r>
              <a:rPr lang="fr-FR" dirty="0"/>
              <a:t>) </a:t>
            </a:r>
            <a:endParaRPr lang="fr-FR" dirty="0" smtClean="0"/>
          </a:p>
          <a:p>
            <a:r>
              <a:rPr lang="fr-FR" dirty="0" smtClean="0"/>
              <a:t>utilise </a:t>
            </a:r>
            <a:r>
              <a:rPr lang="fr-FR" dirty="0"/>
              <a:t>la fumée produite par la combustion du bois. Celle-ci contient des substances </a:t>
            </a:r>
            <a:r>
              <a:rPr lang="fr-FR" dirty="0" smtClean="0"/>
              <a:t>qui </a:t>
            </a:r>
            <a:r>
              <a:rPr lang="fr-FR" dirty="0"/>
              <a:t>inhibent la croissance des moisissures et des levures à la surface du produit ; un léger fumage peut être utilisé durant la période de stockage de la viande séchée, en particulier dans des conditions climatiques humides. </a:t>
            </a:r>
          </a:p>
          <a:p>
            <a:r>
              <a:rPr lang="fr-FR" dirty="0"/>
              <a:t>Le fumage, ajouté à la conservation par séchage, modifie les qualités organoleptiques de la viande : il change sa coloration et son arôme, et durcit sa texture. </a:t>
            </a:r>
            <a:r>
              <a:rPr lang="fr-FR" dirty="0" smtClean="0"/>
              <a:t>Selon </a:t>
            </a:r>
            <a:r>
              <a:rPr lang="fr-FR" dirty="0"/>
              <a:t>la FAO, le fumage, en tant qu'agent conservateur, doit être considéré comme une mesure d'urgence lorsqu'aucune autre méthode de conservation ne peut être effectuée. Cette méthode peut être utilisée par temps humide ou dans un climat </a:t>
            </a:r>
            <a:r>
              <a:rPr lang="fr-FR" dirty="0" smtClean="0"/>
              <a:t>humide</a:t>
            </a: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8513" y="4869160"/>
            <a:ext cx="2095500" cy="186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36543"/>
            <a:ext cx="9144000" cy="2585323"/>
          </a:xfrm>
          <a:prstGeom prst="rect">
            <a:avLst/>
          </a:prstGeom>
        </p:spPr>
        <p:txBody>
          <a:bodyPr wrap="square">
            <a:spAutoFit/>
          </a:bodyPr>
          <a:lstStyle/>
          <a:p>
            <a:r>
              <a:rPr lang="fr-FR" b="1" dirty="0">
                <a:solidFill>
                  <a:srgbClr val="00B050"/>
                </a:solidFill>
              </a:rPr>
              <a:t>Décongélation</a:t>
            </a:r>
          </a:p>
          <a:p>
            <a:r>
              <a:rPr lang="fr-FR" dirty="0"/>
              <a:t>La décongélation peut s'effectuer à l'air ou dans l'eau. Il incombe à l'exploitant d'établir des dates de péremption appropriées, en tenant compte du temps écoulé avant que le produit ait été initialement congelé.</a:t>
            </a:r>
          </a:p>
          <a:p>
            <a:r>
              <a:rPr lang="fr-FR" dirty="0"/>
              <a:t>Il est permis de placer de la viande congelée dans des marmites de cuisson sans avoir d'abord procédé à la décongélation uniquement lorsque cette viande est jugée saine et non falsifiée.</a:t>
            </a:r>
          </a:p>
          <a:p>
            <a:r>
              <a:rPr lang="fr-FR" dirty="0"/>
              <a:t>Les produits de viande qui ont été congelés puis décongelés pour être vendus à l'état réfrigéré doivent être étiquetés et porter la mention « produit décongelé ».</a:t>
            </a:r>
          </a:p>
          <a:p>
            <a:endParaRPr lang="fr-FR" dirty="0"/>
          </a:p>
        </p:txBody>
      </p:sp>
    </p:spTree>
    <p:extLst>
      <p:ext uri="{BB962C8B-B14F-4D97-AF65-F5344CB8AC3E}">
        <p14:creationId xmlns:p14="http://schemas.microsoft.com/office/powerpoint/2010/main" val="22570963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91" y="27400"/>
            <a:ext cx="9144000" cy="5047536"/>
          </a:xfrm>
          <a:prstGeom prst="rect">
            <a:avLst/>
          </a:prstGeom>
        </p:spPr>
        <p:txBody>
          <a:bodyPr wrap="square">
            <a:spAutoFit/>
          </a:bodyPr>
          <a:lstStyle/>
          <a:p>
            <a:r>
              <a:rPr lang="fr-FR" sz="1600" b="1" dirty="0" smtClean="0">
                <a:solidFill>
                  <a:srgbClr val="00B050"/>
                </a:solidFill>
                <a:latin typeface="Arial" pitchFamily="34" charset="0"/>
                <a:cs typeface="Arial" pitchFamily="34" charset="0"/>
              </a:rPr>
              <a:t>Salage </a:t>
            </a:r>
            <a:r>
              <a:rPr lang="fr-FR" sz="1600" b="1" dirty="0">
                <a:solidFill>
                  <a:srgbClr val="00B050"/>
                </a:solidFill>
                <a:latin typeface="Arial" pitchFamily="34" charset="0"/>
                <a:cs typeface="Arial" pitchFamily="34" charset="0"/>
              </a:rPr>
              <a:t>et </a:t>
            </a:r>
            <a:r>
              <a:rPr lang="fr-FR" sz="1600" b="1" dirty="0" smtClean="0">
                <a:solidFill>
                  <a:srgbClr val="00B050"/>
                </a:solidFill>
                <a:latin typeface="Arial" pitchFamily="34" charset="0"/>
                <a:cs typeface="Arial" pitchFamily="34" charset="0"/>
              </a:rPr>
              <a:t>saumurage</a:t>
            </a:r>
          </a:p>
          <a:p>
            <a:r>
              <a:rPr lang="fr-FR" dirty="0" smtClean="0"/>
              <a:t>Produit </a:t>
            </a:r>
            <a:r>
              <a:rPr lang="fr-FR" dirty="0"/>
              <a:t>naturel, </a:t>
            </a:r>
            <a:r>
              <a:rPr lang="fr-FR" dirty="0" smtClean="0"/>
              <a:t>permet la conservation de </a:t>
            </a:r>
            <a:r>
              <a:rPr lang="fr-FR" dirty="0"/>
              <a:t>la viande.</a:t>
            </a:r>
          </a:p>
          <a:p>
            <a:r>
              <a:rPr lang="fr-FR" dirty="0" smtClean="0"/>
              <a:t>Les microorganismes qui provoquent la putréfaction de la viande ont en effet besoin d'eau libre (non liée à des solutés) pour se développer. Mis en contact avec l'eau existant dans la chair, le sel se dissout en ions Na+ et Cl-, la quantité d'eau disponible pour les microorganismes, diminue au point de se détruire .</a:t>
            </a:r>
          </a:p>
          <a:p>
            <a:r>
              <a:rPr lang="fr-FR" dirty="0" smtClean="0"/>
              <a:t>Le </a:t>
            </a:r>
            <a:r>
              <a:rPr lang="fr-FR" dirty="0"/>
              <a:t>sel n'exerce son action bactériostatique qu'à partir de 10 % de concentration </a:t>
            </a:r>
            <a:r>
              <a:rPr lang="fr-FR" dirty="0" smtClean="0"/>
              <a:t>,mais </a:t>
            </a:r>
            <a:r>
              <a:rPr lang="fr-FR" dirty="0"/>
              <a:t>implique de devoir dessaler l'aliment avant la cuisson en le lavant et en l'immergeant dans une grande quantité d'eau potable, renouvelée plusieurs fois, durant plusieurs heures, voire pendant un jour entier.</a:t>
            </a:r>
          </a:p>
          <a:p>
            <a:r>
              <a:rPr lang="fr-FR" dirty="0" smtClean="0"/>
              <a:t>Le </a:t>
            </a:r>
            <a:r>
              <a:rPr lang="fr-FR" dirty="0"/>
              <a:t>salage se pratique soit à sec soit en saumure selon le type de viande à disposition et la durée de conservation souhaitée. Pour une longue conservation, la viande doit être ferme et moyennement grasse, provenant plutôt d'un animal âgé </a:t>
            </a:r>
            <a:r>
              <a:rPr lang="fr-FR" dirty="0" smtClean="0"/>
              <a:t>Pour </a:t>
            </a:r>
            <a:r>
              <a:rPr lang="fr-FR" dirty="0"/>
              <a:t>le salage à sec, on frotte la viande avec du </a:t>
            </a:r>
            <a:r>
              <a:rPr lang="fr-FR" dirty="0" smtClean="0"/>
              <a:t>sel</a:t>
            </a:r>
            <a:endParaRPr lang="fr-FR" dirty="0"/>
          </a:p>
          <a:p>
            <a:r>
              <a:rPr lang="fr-FR" dirty="0"/>
              <a:t>La saumure est aussi le bain d'eau plus ou moins fortement salée dans laquelle on plonge la viande</a:t>
            </a:r>
            <a:r>
              <a:rPr lang="fr-FR" dirty="0" smtClean="0"/>
              <a:t>. </a:t>
            </a:r>
            <a:r>
              <a:rPr lang="fr-FR" dirty="0"/>
              <a:t>Certains l'y laissent en permanence, d'autres la retirent au bout de quelques semaines pour la pendre et la sécher. Il semble que l'humidité du climat intervienne dans le choix du salage à sec ou en </a:t>
            </a:r>
            <a:r>
              <a:rPr lang="fr-FR" dirty="0" smtClean="0"/>
              <a:t>saumure.</a:t>
            </a:r>
            <a:endParaRPr lang="fr-FR" dirty="0"/>
          </a:p>
        </p:txBody>
      </p:sp>
    </p:spTree>
    <p:extLst>
      <p:ext uri="{BB962C8B-B14F-4D97-AF65-F5344CB8AC3E}">
        <p14:creationId xmlns:p14="http://schemas.microsoft.com/office/powerpoint/2010/main" val="3508099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385542"/>
          </a:xfrm>
          <a:prstGeom prst="rect">
            <a:avLst/>
          </a:prstGeom>
        </p:spPr>
        <p:txBody>
          <a:bodyPr wrap="square">
            <a:spAutoFit/>
          </a:bodyPr>
          <a:lstStyle/>
          <a:p>
            <a:r>
              <a:rPr lang="fr-FR" sz="1600" b="1" dirty="0">
                <a:solidFill>
                  <a:srgbClr val="00B050"/>
                </a:solidFill>
                <a:latin typeface="Arial" pitchFamily="34" charset="0"/>
                <a:cs typeface="Arial" pitchFamily="34" charset="0"/>
              </a:rPr>
              <a:t>Le </a:t>
            </a:r>
            <a:r>
              <a:rPr lang="fr-FR" sz="1600" b="1" dirty="0" smtClean="0">
                <a:solidFill>
                  <a:srgbClr val="00B050"/>
                </a:solidFill>
                <a:latin typeface="Arial" pitchFamily="34" charset="0"/>
                <a:cs typeface="Arial" pitchFamily="34" charset="0"/>
              </a:rPr>
              <a:t>séchage</a:t>
            </a:r>
          </a:p>
          <a:p>
            <a:r>
              <a:rPr lang="fr-FR" sz="1600" dirty="0" smtClean="0">
                <a:solidFill>
                  <a:srgbClr val="00B050"/>
                </a:solidFill>
                <a:latin typeface="Arial" pitchFamily="34" charset="0"/>
                <a:cs typeface="Arial" pitchFamily="34" charset="0"/>
              </a:rPr>
              <a:t> </a:t>
            </a:r>
            <a:r>
              <a:rPr lang="fr-FR" dirty="0"/>
              <a:t>est le plus ancien mode de conservation. Économique, car ne consommant pas d'énergie et ne nécessitant que peu </a:t>
            </a:r>
            <a:r>
              <a:rPr lang="fr-FR" dirty="0" smtClean="0"/>
              <a:t>d'équipement</a:t>
            </a:r>
            <a:endParaRPr lang="fr-FR" dirty="0"/>
          </a:p>
          <a:p>
            <a:r>
              <a:rPr lang="fr-FR" dirty="0"/>
              <a:t>Le séchage convient particulièrement à la viande bovine mais concerne également la viande de camélidés, d'ovins, de caprins et de gros gibier </a:t>
            </a:r>
          </a:p>
          <a:p>
            <a:r>
              <a:rPr lang="fr-FR" dirty="0" smtClean="0"/>
              <a:t>Exposée </a:t>
            </a:r>
            <a:r>
              <a:rPr lang="fr-FR" dirty="0"/>
              <a:t>au grand air, la viande subit une réduction de sa teneur en eau par évaporation dans la zone périphérique suivie par une migration constante de l'eau des couches profondes vers la périphérie ; cette déshydratation réduit le développement des microorganismes. Le premier jour du séchage, le taux d'évaporation est le plus important ; il diminue continuellement les jours suivants et une perte de poids de 60 à 70 % est constatée avec trois ou quatre jours de séchage. </a:t>
            </a:r>
            <a:r>
              <a:rPr lang="fr-FR" dirty="0" smtClean="0"/>
              <a:t>Certaines </a:t>
            </a:r>
            <a:r>
              <a:rPr lang="fr-FR" dirty="0"/>
              <a:t>vitamines sont dégradées par le rayonnement ultraviolet.</a:t>
            </a:r>
          </a:p>
          <a:p>
            <a:endParaRPr lang="fr-F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221089"/>
            <a:ext cx="2095500" cy="2520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662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62" y="0"/>
            <a:ext cx="9144000" cy="3108543"/>
          </a:xfrm>
          <a:prstGeom prst="rect">
            <a:avLst/>
          </a:prstGeom>
        </p:spPr>
        <p:txBody>
          <a:bodyPr wrap="square">
            <a:spAutoFit/>
          </a:bodyPr>
          <a:lstStyle/>
          <a:p>
            <a:r>
              <a:rPr lang="fr-FR" sz="1600" b="1" dirty="0">
                <a:solidFill>
                  <a:srgbClr val="00B050"/>
                </a:solidFill>
                <a:latin typeface="Arial" pitchFamily="34" charset="0"/>
                <a:cs typeface="Arial" pitchFamily="34" charset="0"/>
              </a:rPr>
              <a:t>Procédés de conservation p</a:t>
            </a:r>
            <a:r>
              <a:rPr lang="fr-FR" sz="1600" b="1" dirty="0" smtClean="0">
                <a:solidFill>
                  <a:srgbClr val="00B050"/>
                </a:solidFill>
                <a:latin typeface="Arial" pitchFamily="34" charset="0"/>
                <a:cs typeface="Arial" pitchFamily="34" charset="0"/>
              </a:rPr>
              <a:t>ar </a:t>
            </a:r>
            <a:r>
              <a:rPr lang="fr-FR" sz="1600" b="1" dirty="0">
                <a:solidFill>
                  <a:srgbClr val="00B050"/>
                </a:solidFill>
                <a:latin typeface="Arial" pitchFamily="34" charset="0"/>
                <a:cs typeface="Arial" pitchFamily="34" charset="0"/>
              </a:rPr>
              <a:t>la </a:t>
            </a:r>
            <a:r>
              <a:rPr lang="fr-FR" sz="1600" b="1" dirty="0" smtClean="0">
                <a:solidFill>
                  <a:srgbClr val="00B050"/>
                </a:solidFill>
                <a:latin typeface="Arial" pitchFamily="34" charset="0"/>
                <a:cs typeface="Arial" pitchFamily="34" charset="0"/>
              </a:rPr>
              <a:t>chaleur </a:t>
            </a:r>
            <a:endParaRPr lang="fr-FR" sz="1600" b="1" dirty="0">
              <a:solidFill>
                <a:srgbClr val="00B050"/>
              </a:solidFill>
              <a:latin typeface="Arial" pitchFamily="34" charset="0"/>
              <a:cs typeface="Arial" pitchFamily="34" charset="0"/>
            </a:endParaRPr>
          </a:p>
          <a:p>
            <a:r>
              <a:rPr lang="fr-FR" dirty="0"/>
              <a:t>Autoclave pour la fabrication des </a:t>
            </a:r>
            <a:r>
              <a:rPr lang="fr-FR" dirty="0" err="1" smtClean="0"/>
              <a:t>conserves.Le</a:t>
            </a:r>
            <a:r>
              <a:rPr lang="fr-FR" dirty="0" smtClean="0"/>
              <a:t> </a:t>
            </a:r>
            <a:r>
              <a:rPr lang="fr-FR" dirty="0"/>
              <a:t>traitement moderne de conservation des aliments par la chaleur ne commence qu'à la toute fin du XVIIIe siècle avec l'invention Nicolas Appert qui crée la conserve, c'est-à-dire la mise des denrées en bocaux (puis en boites métalliques) hermétiquement fermés puis chauffés pendant un certain temps et à une certaine température, les récipients étant placés dans de l'eau chaude ou dans de la vapeur, ou dans un mélange des deux, dans des cuves de cuisson ou dans des autoclaves.</a:t>
            </a:r>
          </a:p>
          <a:p>
            <a:r>
              <a:rPr lang="fr-FR" dirty="0" smtClean="0"/>
              <a:t>jusqu'à </a:t>
            </a:r>
            <a:r>
              <a:rPr lang="fr-FR" dirty="0"/>
              <a:t>100 °C, </a:t>
            </a:r>
            <a:r>
              <a:rPr lang="fr-FR" dirty="0" smtClean="0"/>
              <a:t>comme </a:t>
            </a:r>
            <a:r>
              <a:rPr lang="fr-FR" dirty="0"/>
              <a:t>un certain nombre de microorganismes seulement ne résistent pas à cette température, le produit doit être ensuite stocké au frais sous température contrôlée ;</a:t>
            </a:r>
          </a:p>
          <a:p>
            <a:r>
              <a:rPr lang="fr-FR" dirty="0"/>
              <a:t>au-delà de 100 °C, il y a appertisation ou stérilisation ; on considère que tous les microorganismes sont détruits et le produit peut être conservé sans réfrigération.</a:t>
            </a:r>
          </a:p>
        </p:txBody>
      </p:sp>
    </p:spTree>
    <p:extLst>
      <p:ext uri="{BB962C8B-B14F-4D97-AF65-F5344CB8AC3E}">
        <p14:creationId xmlns:p14="http://schemas.microsoft.com/office/powerpoint/2010/main" val="1136400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04" y="-13916"/>
            <a:ext cx="9252520" cy="5878532"/>
          </a:xfrm>
          <a:prstGeom prst="rect">
            <a:avLst/>
          </a:prstGeom>
        </p:spPr>
        <p:txBody>
          <a:bodyPr wrap="square">
            <a:spAutoFit/>
          </a:bodyPr>
          <a:lstStyle/>
          <a:p>
            <a:r>
              <a:rPr lang="fr-FR" b="1" dirty="0" smtClean="0">
                <a:solidFill>
                  <a:srgbClr val="FF0000"/>
                </a:solidFill>
                <a:latin typeface="Times New Roman" pitchFamily="18" charset="0"/>
                <a:cs typeface="Times New Roman" pitchFamily="18" charset="0"/>
              </a:rPr>
              <a:t>Ingrédients et additifs utilisés en charcuterie</a:t>
            </a:r>
          </a:p>
          <a:p>
            <a:r>
              <a:rPr lang="fr-FR" sz="1600" b="1" dirty="0">
                <a:solidFill>
                  <a:srgbClr val="00B050"/>
                </a:solidFill>
                <a:latin typeface="Arial" pitchFamily="34" charset="0"/>
                <a:cs typeface="Arial" pitchFamily="34" charset="0"/>
              </a:rPr>
              <a:t> </a:t>
            </a:r>
            <a:r>
              <a:rPr lang="fr-FR" sz="1600" b="1" dirty="0" smtClean="0">
                <a:solidFill>
                  <a:srgbClr val="00B050"/>
                </a:solidFill>
                <a:latin typeface="Arial" pitchFamily="34" charset="0"/>
                <a:cs typeface="Arial" pitchFamily="34" charset="0"/>
              </a:rPr>
              <a:t>   1</a:t>
            </a:r>
            <a:r>
              <a:rPr lang="fr-FR" b="1" dirty="0">
                <a:solidFill>
                  <a:srgbClr val="00B050"/>
                </a:solidFill>
              </a:rPr>
              <a:t>. Eau et </a:t>
            </a:r>
            <a:r>
              <a:rPr lang="fr-FR" b="1" dirty="0" smtClean="0">
                <a:solidFill>
                  <a:srgbClr val="00B050"/>
                </a:solidFill>
              </a:rPr>
              <a:t>sel</a:t>
            </a:r>
          </a:p>
          <a:p>
            <a:r>
              <a:rPr lang="fr-FR" dirty="0"/>
              <a:t> </a:t>
            </a:r>
            <a:r>
              <a:rPr lang="fr-FR" dirty="0" smtClean="0"/>
              <a:t>   -L’eau </a:t>
            </a:r>
            <a:r>
              <a:rPr lang="fr-FR" dirty="0"/>
              <a:t>est ajoutée à un certain nombre de produits sous forme </a:t>
            </a:r>
            <a:r>
              <a:rPr lang="fr-FR" dirty="0" smtClean="0"/>
              <a:t>de saumure</a:t>
            </a:r>
            <a:r>
              <a:rPr lang="fr-FR" dirty="0"/>
              <a:t>, bouillon, glace, etc. afin d’en permettre la fabrication</a:t>
            </a:r>
          </a:p>
          <a:p>
            <a:r>
              <a:rPr lang="fr-FR" dirty="0" smtClean="0"/>
              <a:t>    -Le </a:t>
            </a:r>
            <a:r>
              <a:rPr lang="fr-FR" dirty="0"/>
              <a:t>chlorure de sodium (</a:t>
            </a:r>
            <a:r>
              <a:rPr lang="fr-FR" dirty="0" err="1"/>
              <a:t>NaCl</a:t>
            </a:r>
            <a:r>
              <a:rPr lang="fr-FR" dirty="0"/>
              <a:t>) est l’ingrédient le plus </a:t>
            </a:r>
            <a:r>
              <a:rPr lang="fr-FR" dirty="0" smtClean="0"/>
              <a:t>anciennement utilisé </a:t>
            </a:r>
            <a:r>
              <a:rPr lang="fr-FR" dirty="0"/>
              <a:t>en transformation des viandes. Autrefois, son </a:t>
            </a:r>
            <a:r>
              <a:rPr lang="fr-FR" dirty="0" smtClean="0"/>
              <a:t>rôle conservateur </a:t>
            </a:r>
            <a:r>
              <a:rPr lang="fr-FR" dirty="0"/>
              <a:t>était fondamental, même pour des produits non</a:t>
            </a:r>
          </a:p>
          <a:p>
            <a:r>
              <a:rPr lang="fr-FR" dirty="0"/>
              <a:t>séchés (conservation de viande fraîche, noyée dans le sel). </a:t>
            </a:r>
            <a:r>
              <a:rPr lang="fr-FR" dirty="0" err="1" smtClean="0"/>
              <a:t>Actuellement,le</a:t>
            </a:r>
            <a:r>
              <a:rPr lang="fr-FR" dirty="0" smtClean="0"/>
              <a:t> </a:t>
            </a:r>
            <a:r>
              <a:rPr lang="fr-FR" dirty="0"/>
              <a:t>rôle conservateur du sel se limite aux seuls produits </a:t>
            </a:r>
            <a:r>
              <a:rPr lang="fr-FR" dirty="0" smtClean="0"/>
              <a:t>séchés aussi</a:t>
            </a:r>
            <a:r>
              <a:rPr lang="fr-FR" dirty="0"/>
              <a:t>, son rôle essentiel </a:t>
            </a:r>
            <a:r>
              <a:rPr lang="fr-FR" dirty="0" smtClean="0"/>
              <a:t>est d’apporter </a:t>
            </a:r>
            <a:r>
              <a:rPr lang="fr-FR" dirty="0"/>
              <a:t>le goût salé minimal exigé du consommateur. Les </a:t>
            </a:r>
            <a:r>
              <a:rPr lang="fr-FR" dirty="0" smtClean="0"/>
              <a:t>doses de </a:t>
            </a:r>
            <a:r>
              <a:rPr lang="fr-FR" dirty="0"/>
              <a:t>sel courantes dans les produits de charcuterie sont, approximativement,</a:t>
            </a:r>
          </a:p>
          <a:p>
            <a:r>
              <a:rPr lang="fr-FR" dirty="0"/>
              <a:t>les suivantes :</a:t>
            </a:r>
          </a:p>
          <a:p>
            <a:r>
              <a:rPr lang="fr-FR" dirty="0"/>
              <a:t>— saucisson sec : 4,5 % ;</a:t>
            </a:r>
          </a:p>
          <a:p>
            <a:r>
              <a:rPr lang="fr-FR" dirty="0" smtClean="0"/>
              <a:t>— </a:t>
            </a:r>
            <a:r>
              <a:rPr lang="fr-FR" dirty="0"/>
              <a:t>charcuterie cuite : 1,8 %. 3</a:t>
            </a:r>
            <a:r>
              <a:rPr lang="fr-FR" dirty="0" smtClean="0"/>
              <a:t>.</a:t>
            </a:r>
          </a:p>
          <a:p>
            <a:r>
              <a:rPr lang="fr-FR" dirty="0"/>
              <a:t> </a:t>
            </a:r>
            <a:r>
              <a:rPr lang="fr-FR" sz="1600" b="1" dirty="0" smtClean="0">
                <a:solidFill>
                  <a:srgbClr val="00B050"/>
                </a:solidFill>
                <a:latin typeface="Arial" pitchFamily="34" charset="0"/>
                <a:cs typeface="Arial" pitchFamily="34" charset="0"/>
              </a:rPr>
              <a:t>2- </a:t>
            </a:r>
            <a:r>
              <a:rPr lang="fr-FR" sz="1600" b="1" dirty="0">
                <a:solidFill>
                  <a:srgbClr val="00B050"/>
                </a:solidFill>
                <a:latin typeface="Arial" pitchFamily="34" charset="0"/>
                <a:cs typeface="Arial" pitchFamily="34" charset="0"/>
              </a:rPr>
              <a:t>Agents de salaison </a:t>
            </a:r>
            <a:r>
              <a:rPr lang="fr-FR" sz="1600" b="1" dirty="0" smtClean="0">
                <a:solidFill>
                  <a:srgbClr val="00B050"/>
                </a:solidFill>
                <a:latin typeface="Arial" pitchFamily="34" charset="0"/>
                <a:cs typeface="Arial" pitchFamily="34" charset="0"/>
              </a:rPr>
              <a:t>: nitrates </a:t>
            </a:r>
            <a:r>
              <a:rPr lang="fr-FR" sz="1600" b="1" dirty="0">
                <a:solidFill>
                  <a:srgbClr val="00B050"/>
                </a:solidFill>
                <a:latin typeface="Arial" pitchFamily="34" charset="0"/>
                <a:cs typeface="Arial" pitchFamily="34" charset="0"/>
              </a:rPr>
              <a:t>et nitrites</a:t>
            </a:r>
          </a:p>
          <a:p>
            <a:r>
              <a:rPr lang="fr-FR" dirty="0"/>
              <a:t>Il s’agit des deux additifs [salpêtre (E 252 essentiellement) et sel</a:t>
            </a:r>
          </a:p>
          <a:p>
            <a:r>
              <a:rPr lang="fr-FR" dirty="0" err="1"/>
              <a:t>nitrité</a:t>
            </a:r>
            <a:r>
              <a:rPr lang="fr-FR" dirty="0"/>
              <a:t> (E 250)] fondamentaux, à la base du processus de SALAISON</a:t>
            </a:r>
          </a:p>
          <a:p>
            <a:r>
              <a:rPr lang="fr-FR" dirty="0" smtClean="0"/>
              <a:t>leurs rôles importants </a:t>
            </a:r>
            <a:r>
              <a:rPr lang="fr-FR" dirty="0"/>
              <a:t>:</a:t>
            </a:r>
          </a:p>
          <a:p>
            <a:r>
              <a:rPr lang="fr-FR" dirty="0"/>
              <a:t>— formation de la couleur </a:t>
            </a:r>
          </a:p>
          <a:p>
            <a:r>
              <a:rPr lang="fr-FR" dirty="0"/>
              <a:t>— apparition du goût spécifique de </a:t>
            </a:r>
            <a:r>
              <a:rPr lang="fr-FR" dirty="0" smtClean="0"/>
              <a:t>salaison</a:t>
            </a:r>
          </a:p>
          <a:p>
            <a:r>
              <a:rPr lang="fr-FR" dirty="0" smtClean="0"/>
              <a:t>— </a:t>
            </a:r>
            <a:r>
              <a:rPr lang="fr-FR" dirty="0"/>
              <a:t>inhibition microbienne : blocage de la germination des </a:t>
            </a:r>
            <a:r>
              <a:rPr lang="fr-FR" dirty="0" smtClean="0"/>
              <a:t>spores de </a:t>
            </a:r>
            <a:r>
              <a:rPr lang="fr-FR" dirty="0"/>
              <a:t>C. </a:t>
            </a:r>
            <a:r>
              <a:rPr lang="fr-FR" dirty="0" err="1"/>
              <a:t>botulinum</a:t>
            </a:r>
            <a:r>
              <a:rPr lang="fr-FR" dirty="0"/>
              <a:t> types A et B ;</a:t>
            </a:r>
          </a:p>
          <a:p>
            <a:r>
              <a:rPr lang="fr-FR" dirty="0"/>
              <a:t>— diminution des taux de croissance des entérobactéries, </a:t>
            </a:r>
            <a:r>
              <a:rPr lang="fr-FR" dirty="0" smtClean="0"/>
              <a:t>staphylocoque doré</a:t>
            </a:r>
            <a:r>
              <a:rPr lang="fr-FR" dirty="0"/>
              <a:t>, etc</a:t>
            </a:r>
            <a:r>
              <a:rPr lang="fr-FR" dirty="0" smtClean="0"/>
              <a:t>.</a:t>
            </a:r>
            <a:endParaRPr lang="fr-FR" dirty="0"/>
          </a:p>
        </p:txBody>
      </p:sp>
    </p:spTree>
    <p:extLst>
      <p:ext uri="{BB962C8B-B14F-4D97-AF65-F5344CB8AC3E}">
        <p14:creationId xmlns:p14="http://schemas.microsoft.com/office/powerpoint/2010/main" val="27566661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247317"/>
          </a:xfrm>
          <a:prstGeom prst="rect">
            <a:avLst/>
          </a:prstGeom>
        </p:spPr>
        <p:txBody>
          <a:bodyPr wrap="square">
            <a:spAutoFit/>
          </a:bodyPr>
          <a:lstStyle/>
          <a:p>
            <a:r>
              <a:rPr lang="fr-FR" b="1" dirty="0" smtClean="0">
                <a:solidFill>
                  <a:srgbClr val="00B050"/>
                </a:solidFill>
                <a:latin typeface="Times New Roman" pitchFamily="18" charset="0"/>
                <a:cs typeface="Times New Roman" pitchFamily="18" charset="0"/>
              </a:rPr>
              <a:t>3-Sucres</a:t>
            </a:r>
            <a:endParaRPr lang="fr-FR" b="1" dirty="0">
              <a:solidFill>
                <a:srgbClr val="00B050"/>
              </a:solidFill>
              <a:latin typeface="Times New Roman" pitchFamily="18" charset="0"/>
              <a:cs typeface="Times New Roman" pitchFamily="18" charset="0"/>
            </a:endParaRPr>
          </a:p>
          <a:p>
            <a:r>
              <a:rPr lang="fr-FR" dirty="0"/>
              <a:t>Les sucres utilisés en charcuterie-salaison sont :</a:t>
            </a:r>
          </a:p>
          <a:p>
            <a:r>
              <a:rPr lang="fr-FR" dirty="0"/>
              <a:t>— le dextrose ;</a:t>
            </a:r>
          </a:p>
          <a:p>
            <a:r>
              <a:rPr lang="fr-FR" dirty="0"/>
              <a:t>— le saccharose ;</a:t>
            </a:r>
          </a:p>
          <a:p>
            <a:r>
              <a:rPr lang="fr-FR" dirty="0" smtClean="0"/>
              <a:t>— </a:t>
            </a:r>
            <a:r>
              <a:rPr lang="fr-FR" dirty="0"/>
              <a:t>le lactose.</a:t>
            </a:r>
          </a:p>
          <a:p>
            <a:r>
              <a:rPr lang="fr-FR" dirty="0" smtClean="0"/>
              <a:t>Leurs </a:t>
            </a:r>
            <a:r>
              <a:rPr lang="fr-FR" dirty="0"/>
              <a:t>principaux rôles </a:t>
            </a:r>
            <a:r>
              <a:rPr lang="fr-FR" dirty="0" smtClean="0"/>
              <a:t>concernent </a:t>
            </a:r>
            <a:r>
              <a:rPr lang="fr-FR" dirty="0"/>
              <a:t>:</a:t>
            </a:r>
          </a:p>
          <a:p>
            <a:r>
              <a:rPr lang="fr-FR" dirty="0"/>
              <a:t>— le pouvoir sucrant pour masquer l’amertume </a:t>
            </a:r>
            <a:r>
              <a:rPr lang="fr-FR" dirty="0" smtClean="0"/>
              <a:t>(</a:t>
            </a:r>
            <a:r>
              <a:rPr lang="fr-FR" dirty="0"/>
              <a:t>saccharose</a:t>
            </a:r>
          </a:p>
          <a:p>
            <a:r>
              <a:rPr lang="fr-FR" dirty="0"/>
              <a:t>essentiellement) ;</a:t>
            </a:r>
          </a:p>
          <a:p>
            <a:r>
              <a:rPr lang="fr-FR" dirty="0"/>
              <a:t>— le pouvoir fermentaire : formation d’acides organiques </a:t>
            </a:r>
            <a:r>
              <a:rPr lang="fr-FR" dirty="0" smtClean="0"/>
              <a:t>dans ses </a:t>
            </a:r>
            <a:r>
              <a:rPr lang="fr-FR" dirty="0"/>
              <a:t>produits fermentés comme le saucisson sec. </a:t>
            </a:r>
          </a:p>
          <a:p>
            <a:r>
              <a:rPr lang="fr-FR" dirty="0" smtClean="0"/>
              <a:t>— </a:t>
            </a:r>
            <a:r>
              <a:rPr lang="fr-FR" dirty="0"/>
              <a:t>les réactions sur la flaveur : composés des réactions </a:t>
            </a:r>
            <a:r>
              <a:rPr lang="fr-FR" dirty="0" smtClean="0"/>
              <a:t>de Maillard</a:t>
            </a:r>
            <a:r>
              <a:rPr lang="fr-FR" dirty="0"/>
              <a:t>, brunissement non enzymatique lors du chauffage (</a:t>
            </a:r>
            <a:r>
              <a:rPr lang="fr-FR" dirty="0" err="1" smtClean="0"/>
              <a:t>cuisson,stérilisation</a:t>
            </a:r>
            <a:r>
              <a:rPr lang="fr-FR" dirty="0"/>
              <a:t>) ;</a:t>
            </a:r>
          </a:p>
          <a:p>
            <a:r>
              <a:rPr lang="fr-FR" dirty="0"/>
              <a:t>— l’apport de matières sèches </a:t>
            </a:r>
            <a:r>
              <a:rPr lang="fr-FR" dirty="0" smtClean="0"/>
              <a:t>: </a:t>
            </a:r>
            <a:r>
              <a:rPr lang="fr-FR" dirty="0"/>
              <a:t>Le lactose est un excellent « asséchant » ;</a:t>
            </a:r>
          </a:p>
          <a:p>
            <a:r>
              <a:rPr lang="fr-FR" dirty="0" smtClean="0"/>
              <a:t>Pour </a:t>
            </a:r>
            <a:r>
              <a:rPr lang="fr-FR" dirty="0"/>
              <a:t>chaque technologie et selon la qualité du produit élaboré, </a:t>
            </a:r>
            <a:r>
              <a:rPr lang="fr-FR" dirty="0" smtClean="0"/>
              <a:t>le taux </a:t>
            </a:r>
            <a:r>
              <a:rPr lang="fr-FR" dirty="0"/>
              <a:t>de sucres est réglementé [teneur en </a:t>
            </a:r>
            <a:r>
              <a:rPr lang="fr-FR" dirty="0" smtClean="0"/>
              <a:t>SS </a:t>
            </a:r>
            <a:r>
              <a:rPr lang="fr-FR" dirty="0"/>
              <a:t>(sucres </a:t>
            </a:r>
            <a:r>
              <a:rPr lang="fr-FR" dirty="0" smtClean="0"/>
              <a:t>solubles totaux</a:t>
            </a:r>
            <a:r>
              <a:rPr lang="fr-FR" dirty="0"/>
              <a:t>) : 0,5 % à 2 %, en principe</a:t>
            </a:r>
            <a:r>
              <a:rPr lang="fr-FR" dirty="0" smtClean="0"/>
              <a:t>]</a:t>
            </a:r>
            <a:endParaRPr lang="fr-FR" dirty="0"/>
          </a:p>
        </p:txBody>
      </p:sp>
      <p:sp>
        <p:nvSpPr>
          <p:cNvPr id="3" name="Rectangle 2"/>
          <p:cNvSpPr/>
          <p:nvPr/>
        </p:nvSpPr>
        <p:spPr>
          <a:xfrm>
            <a:off x="-15994" y="4184095"/>
            <a:ext cx="9144000" cy="2585323"/>
          </a:xfrm>
          <a:prstGeom prst="rect">
            <a:avLst/>
          </a:prstGeom>
        </p:spPr>
        <p:txBody>
          <a:bodyPr wrap="square">
            <a:spAutoFit/>
          </a:bodyPr>
          <a:lstStyle/>
          <a:p>
            <a:r>
              <a:rPr lang="fr-FR" sz="1600" b="1" dirty="0">
                <a:solidFill>
                  <a:srgbClr val="00B050"/>
                </a:solidFill>
                <a:latin typeface="Arial" pitchFamily="34" charset="0"/>
                <a:cs typeface="Arial" pitchFamily="34" charset="0"/>
              </a:rPr>
              <a:t>Anti oxygènes</a:t>
            </a:r>
          </a:p>
          <a:p>
            <a:r>
              <a:rPr lang="fr-FR" dirty="0"/>
              <a:t>Les </a:t>
            </a:r>
            <a:r>
              <a:rPr lang="fr-FR" dirty="0" err="1"/>
              <a:t>antioxygènes</a:t>
            </a:r>
            <a:r>
              <a:rPr lang="fr-FR" dirty="0"/>
              <a:t> les plus utilisés sont :</a:t>
            </a:r>
          </a:p>
          <a:p>
            <a:r>
              <a:rPr lang="fr-FR" dirty="0"/>
              <a:t>— l’acide ascorbique E 300 (</a:t>
            </a:r>
            <a:r>
              <a:rPr lang="fr-FR" dirty="0" err="1"/>
              <a:t>L-ascorbique</a:t>
            </a:r>
            <a:r>
              <a:rPr lang="fr-FR" dirty="0"/>
              <a:t>) (figure 1) ;</a:t>
            </a:r>
          </a:p>
          <a:p>
            <a:r>
              <a:rPr lang="fr-FR" dirty="0"/>
              <a:t>— l’acide </a:t>
            </a:r>
            <a:r>
              <a:rPr lang="fr-FR" dirty="0" err="1"/>
              <a:t>érythorbique</a:t>
            </a:r>
            <a:r>
              <a:rPr lang="fr-FR" dirty="0"/>
              <a:t> E 315 (</a:t>
            </a:r>
            <a:r>
              <a:rPr lang="fr-FR" dirty="0" err="1"/>
              <a:t>D-ascorbique</a:t>
            </a:r>
            <a:r>
              <a:rPr lang="fr-FR" dirty="0"/>
              <a:t>) (figure 1) ;</a:t>
            </a:r>
          </a:p>
          <a:p>
            <a:r>
              <a:rPr lang="fr-FR" dirty="0"/>
              <a:t>— l’</a:t>
            </a:r>
            <a:r>
              <a:rPr lang="fr-FR" dirty="0" err="1"/>
              <a:t>ascorbate</a:t>
            </a:r>
            <a:r>
              <a:rPr lang="fr-FR" dirty="0"/>
              <a:t> de sodium E 301 ;</a:t>
            </a:r>
          </a:p>
          <a:p>
            <a:r>
              <a:rPr lang="fr-FR" dirty="0"/>
              <a:t>— l’</a:t>
            </a:r>
            <a:r>
              <a:rPr lang="fr-FR" dirty="0" err="1"/>
              <a:t>érythorbate</a:t>
            </a:r>
            <a:r>
              <a:rPr lang="fr-FR" dirty="0"/>
              <a:t> de sodium E 316.</a:t>
            </a:r>
          </a:p>
          <a:p>
            <a:r>
              <a:rPr lang="fr-FR" dirty="0"/>
              <a:t>Ils jouent, à la fois, les rôles :</a:t>
            </a:r>
          </a:p>
          <a:p>
            <a:r>
              <a:rPr lang="fr-FR" dirty="0"/>
              <a:t>— d’antioxydants : en fixant l’oxygène du milieu, ils retardent l’oxydation des graisses ;</a:t>
            </a:r>
          </a:p>
          <a:p>
            <a:r>
              <a:rPr lang="fr-FR" dirty="0"/>
              <a:t>— de réducteurs : ils catalysent la réduction de NO2 en NO. </a:t>
            </a:r>
          </a:p>
        </p:txBody>
      </p:sp>
    </p:spTree>
    <p:extLst>
      <p:ext uri="{BB962C8B-B14F-4D97-AF65-F5344CB8AC3E}">
        <p14:creationId xmlns:p14="http://schemas.microsoft.com/office/powerpoint/2010/main" val="3726048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1323439"/>
          </a:xfrm>
          <a:prstGeom prst="rect">
            <a:avLst/>
          </a:prstGeom>
          <a:noFill/>
        </p:spPr>
        <p:txBody>
          <a:bodyPr wrap="square" rtlCol="0">
            <a:spAutoFit/>
          </a:bodyPr>
          <a:lstStyle/>
          <a:p>
            <a:r>
              <a:rPr lang="fr-FR" sz="1600" b="1" dirty="0" smtClean="0">
                <a:solidFill>
                  <a:srgbClr val="00B050"/>
                </a:solidFill>
                <a:latin typeface="Arial" pitchFamily="34" charset="0"/>
                <a:cs typeface="Arial" pitchFamily="34" charset="0"/>
              </a:rPr>
              <a:t>Liants utilisés en </a:t>
            </a:r>
            <a:r>
              <a:rPr lang="fr-FR" sz="1600" b="1" dirty="0">
                <a:solidFill>
                  <a:srgbClr val="00B050"/>
                </a:solidFill>
                <a:latin typeface="Arial" pitchFamily="34" charset="0"/>
                <a:cs typeface="Arial" pitchFamily="34" charset="0"/>
              </a:rPr>
              <a:t>charcuterie-salaison</a:t>
            </a:r>
          </a:p>
          <a:p>
            <a:r>
              <a:rPr lang="fr-FR" sz="1600" dirty="0">
                <a:latin typeface="Arial" pitchFamily="34" charset="0"/>
                <a:cs typeface="Arial" pitchFamily="34" charset="0"/>
              </a:rPr>
              <a:t>Il s’agit de produits alimentaires ou de leurs dérivés qui, en </a:t>
            </a:r>
            <a:r>
              <a:rPr lang="fr-FR" sz="1600" dirty="0" smtClean="0">
                <a:latin typeface="Arial" pitchFamily="34" charset="0"/>
                <a:cs typeface="Arial" pitchFamily="34" charset="0"/>
              </a:rPr>
              <a:t>présence d’une </a:t>
            </a:r>
            <a:r>
              <a:rPr lang="fr-FR" sz="1600" dirty="0">
                <a:latin typeface="Arial" pitchFamily="34" charset="0"/>
                <a:cs typeface="Arial" pitchFamily="34" charset="0"/>
              </a:rPr>
              <a:t>pâte </a:t>
            </a:r>
            <a:r>
              <a:rPr lang="fr-FR" sz="1600" dirty="0" smtClean="0">
                <a:latin typeface="Arial" pitchFamily="34" charset="0"/>
                <a:cs typeface="Arial" pitchFamily="34" charset="0"/>
              </a:rPr>
              <a:t>de viande </a:t>
            </a:r>
            <a:r>
              <a:rPr lang="fr-FR" sz="1600" dirty="0">
                <a:latin typeface="Arial" pitchFamily="34" charset="0"/>
                <a:cs typeface="Arial" pitchFamily="34" charset="0"/>
              </a:rPr>
              <a:t>agissent</a:t>
            </a:r>
          </a:p>
          <a:p>
            <a:r>
              <a:rPr lang="fr-FR" sz="1600" dirty="0">
                <a:latin typeface="Arial" pitchFamily="34" charset="0"/>
                <a:cs typeface="Arial" pitchFamily="34" charset="0"/>
              </a:rPr>
              <a:t>p</a:t>
            </a:r>
            <a:r>
              <a:rPr lang="fr-FR" sz="1600" dirty="0" smtClean="0">
                <a:latin typeface="Arial" pitchFamily="34" charset="0"/>
                <a:cs typeface="Arial" pitchFamily="34" charset="0"/>
              </a:rPr>
              <a:t>ar le pouvoir </a:t>
            </a:r>
            <a:r>
              <a:rPr lang="fr-FR" sz="1600" dirty="0">
                <a:latin typeface="Arial" pitchFamily="34" charset="0"/>
                <a:cs typeface="Arial" pitchFamily="34" charset="0"/>
              </a:rPr>
              <a:t>émulsifiant ; pouvoir foisonnant ; pouvoir </a:t>
            </a:r>
            <a:r>
              <a:rPr lang="fr-FR" sz="1600" dirty="0" smtClean="0">
                <a:latin typeface="Arial" pitchFamily="34" charset="0"/>
                <a:cs typeface="Arial" pitchFamily="34" charset="0"/>
              </a:rPr>
              <a:t>gélifiant, pouvoir </a:t>
            </a:r>
            <a:r>
              <a:rPr lang="fr-FR" sz="1600" dirty="0">
                <a:latin typeface="Arial" pitchFamily="34" charset="0"/>
                <a:cs typeface="Arial" pitchFamily="34" charset="0"/>
              </a:rPr>
              <a:t>épaississant ; pouvoir d’hydratation </a:t>
            </a:r>
            <a:r>
              <a:rPr lang="fr-FR" sz="1600" dirty="0" smtClean="0">
                <a:latin typeface="Arial" pitchFamily="34" charset="0"/>
                <a:cs typeface="Arial" pitchFamily="34" charset="0"/>
              </a:rPr>
              <a:t>;etc</a:t>
            </a:r>
            <a:r>
              <a:rPr lang="fr-FR" sz="1600" dirty="0">
                <a:latin typeface="Arial" pitchFamily="34" charset="0"/>
                <a:cs typeface="Arial" pitchFamily="34" charset="0"/>
              </a:rPr>
              <a:t>.</a:t>
            </a:r>
          </a:p>
          <a:p>
            <a:r>
              <a:rPr lang="fr-FR" sz="1600" dirty="0">
                <a:latin typeface="Arial" pitchFamily="34" charset="0"/>
                <a:cs typeface="Arial" pitchFamily="34" charset="0"/>
              </a:rPr>
              <a:t>Ces liants appartiennent à trois grandes familles : protéines, glucides (</a:t>
            </a:r>
            <a:r>
              <a:rPr lang="fr-FR" sz="1600" dirty="0" smtClean="0">
                <a:latin typeface="Arial" pitchFamily="34" charset="0"/>
                <a:cs typeface="Arial" pitchFamily="34" charset="0"/>
              </a:rPr>
              <a:t>polysaccharides)et  </a:t>
            </a:r>
            <a:r>
              <a:rPr lang="fr-FR" sz="1600" dirty="0">
                <a:latin typeface="Arial" pitchFamily="34" charset="0"/>
                <a:cs typeface="Arial" pitchFamily="34" charset="0"/>
              </a:rPr>
              <a:t>lipides</a:t>
            </a:r>
          </a:p>
        </p:txBody>
      </p:sp>
      <p:sp>
        <p:nvSpPr>
          <p:cNvPr id="3" name="Rectangle 2"/>
          <p:cNvSpPr/>
          <p:nvPr/>
        </p:nvSpPr>
        <p:spPr>
          <a:xfrm>
            <a:off x="0" y="1327535"/>
            <a:ext cx="9144000" cy="2769989"/>
          </a:xfrm>
          <a:prstGeom prst="rect">
            <a:avLst/>
          </a:prstGeom>
        </p:spPr>
        <p:txBody>
          <a:bodyPr wrap="square">
            <a:spAutoFit/>
          </a:bodyPr>
          <a:lstStyle/>
          <a:p>
            <a:r>
              <a:rPr lang="fr-FR" dirty="0" smtClean="0"/>
              <a:t>        *</a:t>
            </a:r>
            <a:r>
              <a:rPr lang="fr-FR" sz="1600" b="1" dirty="0" smtClean="0">
                <a:solidFill>
                  <a:srgbClr val="0070C0"/>
                </a:solidFill>
                <a:latin typeface="Arial" pitchFamily="34" charset="0"/>
                <a:cs typeface="Arial" pitchFamily="34" charset="0"/>
              </a:rPr>
              <a:t>Liants </a:t>
            </a:r>
            <a:r>
              <a:rPr lang="fr-FR" sz="1600" b="1" dirty="0">
                <a:solidFill>
                  <a:srgbClr val="0070C0"/>
                </a:solidFill>
                <a:latin typeface="Arial" pitchFamily="34" charset="0"/>
                <a:cs typeface="Arial" pitchFamily="34" charset="0"/>
              </a:rPr>
              <a:t>protéiques</a:t>
            </a:r>
          </a:p>
          <a:p>
            <a:r>
              <a:rPr lang="fr-FR" dirty="0"/>
              <a:t> </a:t>
            </a:r>
            <a:r>
              <a:rPr lang="fr-FR" dirty="0" smtClean="0"/>
              <a:t> - </a:t>
            </a:r>
            <a:r>
              <a:rPr lang="fr-FR" sz="1600" b="1" dirty="0">
                <a:latin typeface="Arial" pitchFamily="34" charset="0"/>
                <a:cs typeface="Arial" pitchFamily="34" charset="0"/>
              </a:rPr>
              <a:t>Protéines du sang</a:t>
            </a:r>
          </a:p>
          <a:p>
            <a:r>
              <a:rPr lang="fr-FR" dirty="0"/>
              <a:t>On utilise surtout le plasma sanguin </a:t>
            </a:r>
            <a:r>
              <a:rPr lang="fr-FR" dirty="0" smtClean="0"/>
              <a:t>obtenu </a:t>
            </a:r>
            <a:r>
              <a:rPr lang="fr-FR" dirty="0"/>
              <a:t>par </a:t>
            </a:r>
            <a:r>
              <a:rPr lang="fr-FR" dirty="0" smtClean="0"/>
              <a:t>centrifugation du </a:t>
            </a:r>
            <a:r>
              <a:rPr lang="fr-FR" dirty="0"/>
              <a:t>sang récupéré </a:t>
            </a:r>
            <a:r>
              <a:rPr lang="fr-FR" dirty="0" smtClean="0"/>
              <a:t>sur anticoagulant</a:t>
            </a:r>
            <a:r>
              <a:rPr lang="fr-FR" dirty="0"/>
              <a:t>. Il peut être utilisé </a:t>
            </a:r>
            <a:r>
              <a:rPr lang="fr-FR" dirty="0" smtClean="0"/>
              <a:t>frais, congelé </a:t>
            </a:r>
            <a:r>
              <a:rPr lang="fr-FR" dirty="0"/>
              <a:t>ou sec</a:t>
            </a:r>
            <a:r>
              <a:rPr lang="fr-FR" dirty="0" smtClean="0"/>
              <a:t>.</a:t>
            </a:r>
          </a:p>
          <a:p>
            <a:r>
              <a:rPr lang="fr-FR" dirty="0" smtClean="0"/>
              <a:t>(</a:t>
            </a:r>
            <a:r>
              <a:rPr lang="fr-FR" dirty="0"/>
              <a:t>augmentation de la viscosité du milieu). </a:t>
            </a:r>
            <a:r>
              <a:rPr lang="fr-FR" dirty="0" smtClean="0"/>
              <a:t>Leurs pouvoirs </a:t>
            </a:r>
            <a:r>
              <a:rPr lang="fr-FR" dirty="0"/>
              <a:t>émulsifiant et moussant sont très </a:t>
            </a:r>
            <a:r>
              <a:rPr lang="fr-FR" dirty="0" smtClean="0"/>
              <a:t>satisfaisants. </a:t>
            </a:r>
          </a:p>
          <a:p>
            <a:r>
              <a:rPr lang="fr-FR" dirty="0" smtClean="0"/>
              <a:t>  -</a:t>
            </a:r>
            <a:r>
              <a:rPr lang="fr-FR" sz="1600" b="1" dirty="0" err="1" smtClean="0">
                <a:latin typeface="Arial" pitchFamily="34" charset="0"/>
                <a:cs typeface="Arial" pitchFamily="34" charset="0"/>
              </a:rPr>
              <a:t>Proteines</a:t>
            </a:r>
            <a:r>
              <a:rPr lang="fr-FR" sz="1600" b="1" dirty="0" smtClean="0">
                <a:latin typeface="Arial" pitchFamily="34" charset="0"/>
                <a:cs typeface="Arial" pitchFamily="34" charset="0"/>
              </a:rPr>
              <a:t> du lait: </a:t>
            </a:r>
            <a:r>
              <a:rPr lang="fr-FR" sz="1600" b="1" dirty="0" err="1" smtClean="0">
                <a:latin typeface="Arial" pitchFamily="34" charset="0"/>
                <a:cs typeface="Arial" pitchFamily="34" charset="0"/>
              </a:rPr>
              <a:t>Caseine</a:t>
            </a:r>
            <a:endParaRPr lang="fr-FR" sz="1600" b="1" dirty="0" smtClean="0">
              <a:latin typeface="Arial" pitchFamily="34" charset="0"/>
              <a:cs typeface="Arial" pitchFamily="34" charset="0"/>
            </a:endParaRPr>
          </a:p>
          <a:p>
            <a:endParaRPr lang="fr-FR" sz="1600" b="1" dirty="0">
              <a:latin typeface="Arial" pitchFamily="34" charset="0"/>
              <a:cs typeface="Arial" pitchFamily="34" charset="0"/>
            </a:endParaRPr>
          </a:p>
          <a:p>
            <a:endParaRPr lang="fr-FR" sz="1600" b="1" dirty="0" smtClean="0">
              <a:latin typeface="Arial" pitchFamily="34" charset="0"/>
              <a:cs typeface="Arial" pitchFamily="34" charset="0"/>
            </a:endParaRPr>
          </a:p>
          <a:p>
            <a:endParaRPr lang="fr-FR" sz="1600" b="1" dirty="0">
              <a:latin typeface="Arial" pitchFamily="34" charset="0"/>
              <a:cs typeface="Arial" pitchFamily="34" charset="0"/>
            </a:endParaRPr>
          </a:p>
        </p:txBody>
      </p:sp>
      <p:sp>
        <p:nvSpPr>
          <p:cNvPr id="5" name="Rectangle 4"/>
          <p:cNvSpPr/>
          <p:nvPr/>
        </p:nvSpPr>
        <p:spPr>
          <a:xfrm>
            <a:off x="56959" y="3220361"/>
            <a:ext cx="9251504" cy="1754326"/>
          </a:xfrm>
          <a:prstGeom prst="rect">
            <a:avLst/>
          </a:prstGeom>
        </p:spPr>
        <p:txBody>
          <a:bodyPr wrap="square">
            <a:spAutoFit/>
          </a:bodyPr>
          <a:lstStyle/>
          <a:p>
            <a:r>
              <a:rPr lang="fr-FR" dirty="0"/>
              <a:t>Les </a:t>
            </a:r>
            <a:r>
              <a:rPr lang="fr-FR" dirty="0" err="1"/>
              <a:t>caséinates</a:t>
            </a:r>
            <a:r>
              <a:rPr lang="fr-FR" dirty="0"/>
              <a:t> </a:t>
            </a:r>
            <a:r>
              <a:rPr lang="fr-FR" dirty="0" smtClean="0"/>
              <a:t>sont les </a:t>
            </a:r>
            <a:r>
              <a:rPr lang="fr-FR" dirty="0"/>
              <a:t>émulsifiants des </a:t>
            </a:r>
            <a:r>
              <a:rPr lang="fr-FR" dirty="0" smtClean="0"/>
              <a:t>produits en </a:t>
            </a:r>
            <a:r>
              <a:rPr lang="fr-FR" dirty="0"/>
              <a:t>conserve. On les emploie également beaucoup dans les </a:t>
            </a:r>
            <a:r>
              <a:rPr lang="fr-FR" dirty="0" smtClean="0"/>
              <a:t>émulsions chaudes </a:t>
            </a:r>
            <a:r>
              <a:rPr lang="fr-FR" dirty="0"/>
              <a:t>(technique dite par émulsion, notamment) et de façon</a:t>
            </a:r>
          </a:p>
          <a:p>
            <a:r>
              <a:rPr lang="fr-FR" dirty="0"/>
              <a:t>plus générale lorsqu’un problème de stabilité se pose (taux de </a:t>
            </a:r>
            <a:r>
              <a:rPr lang="fr-FR" dirty="0" smtClean="0"/>
              <a:t>graisses élevé</a:t>
            </a:r>
            <a:r>
              <a:rPr lang="fr-FR" dirty="0"/>
              <a:t>, traitement thermique sévère, etc</a:t>
            </a:r>
            <a:r>
              <a:rPr lang="fr-FR" dirty="0" smtClean="0"/>
              <a:t>.).</a:t>
            </a:r>
          </a:p>
          <a:p>
            <a:endParaRPr lang="fr-FR" dirty="0" smtClean="0"/>
          </a:p>
          <a:p>
            <a:endParaRPr lang="fr-FR" dirty="0"/>
          </a:p>
        </p:txBody>
      </p:sp>
      <p:sp>
        <p:nvSpPr>
          <p:cNvPr id="4" name="Rectangle 3"/>
          <p:cNvSpPr/>
          <p:nvPr/>
        </p:nvSpPr>
        <p:spPr>
          <a:xfrm>
            <a:off x="20990" y="4365104"/>
            <a:ext cx="9141862" cy="1754326"/>
          </a:xfrm>
          <a:prstGeom prst="rect">
            <a:avLst/>
          </a:prstGeom>
        </p:spPr>
        <p:txBody>
          <a:bodyPr wrap="square">
            <a:spAutoFit/>
          </a:bodyPr>
          <a:lstStyle/>
          <a:p>
            <a:r>
              <a:rPr lang="fr-FR" dirty="0"/>
              <a:t> </a:t>
            </a:r>
            <a:r>
              <a:rPr lang="fr-FR" sz="1600" b="1" dirty="0">
                <a:latin typeface="Arial" pitchFamily="34" charset="0"/>
                <a:cs typeface="Arial" pitchFamily="34" charset="0"/>
              </a:rPr>
              <a:t>-Les protéines du lactosérum</a:t>
            </a:r>
          </a:p>
          <a:p>
            <a:r>
              <a:rPr lang="fr-FR" dirty="0"/>
              <a:t>On parle aussi de </a:t>
            </a:r>
            <a:r>
              <a:rPr lang="fr-FR" dirty="0" err="1"/>
              <a:t>concentrats</a:t>
            </a:r>
            <a:r>
              <a:rPr lang="fr-FR" dirty="0"/>
              <a:t> de protéines de lactosérum (CPL).Les protéines sériques sont essentiellement représentées par la β-</a:t>
            </a:r>
            <a:r>
              <a:rPr lang="fr-FR" dirty="0" err="1"/>
              <a:t>lactoglobuline</a:t>
            </a:r>
            <a:r>
              <a:rPr lang="fr-FR" dirty="0"/>
              <a:t> et l’α-lactalbumine.</a:t>
            </a:r>
          </a:p>
          <a:p>
            <a:r>
              <a:rPr lang="fr-FR" dirty="0"/>
              <a:t>Le produit le plus courant est le lactosérum sec dont la teneur en protéines est très faible (10 à 12 %) mais avec un taux de lactose élevé (70 à 75 %). On le considérera, avant tout, en tant qu’apport de matière sèche et non comme liant. </a:t>
            </a:r>
          </a:p>
        </p:txBody>
      </p:sp>
    </p:spTree>
    <p:extLst>
      <p:ext uri="{BB962C8B-B14F-4D97-AF65-F5344CB8AC3E}">
        <p14:creationId xmlns:p14="http://schemas.microsoft.com/office/powerpoint/2010/main" val="30111063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100" y="548680"/>
            <a:ext cx="9144000" cy="3139321"/>
          </a:xfrm>
          <a:prstGeom prst="rect">
            <a:avLst/>
          </a:prstGeom>
        </p:spPr>
        <p:txBody>
          <a:bodyPr wrap="square">
            <a:spAutoFit/>
          </a:bodyPr>
          <a:lstStyle/>
          <a:p>
            <a:r>
              <a:rPr lang="fr-FR" dirty="0"/>
              <a:t>Les plus utilisés en charcuterie traditionnelle étaient les isolats </a:t>
            </a:r>
            <a:r>
              <a:rPr lang="fr-FR" dirty="0" smtClean="0"/>
              <a:t>de soja</a:t>
            </a:r>
            <a:r>
              <a:rPr lang="fr-FR" dirty="0"/>
              <a:t>. On peut les considérer comme des protéines pures (</a:t>
            </a:r>
            <a:r>
              <a:rPr lang="fr-FR" dirty="0" smtClean="0"/>
              <a:t>globulines surtout</a:t>
            </a:r>
            <a:r>
              <a:rPr lang="fr-FR" dirty="0"/>
              <a:t>), pratiquement sans </a:t>
            </a:r>
            <a:r>
              <a:rPr lang="fr-FR" dirty="0" smtClean="0"/>
              <a:t>fibres</a:t>
            </a:r>
          </a:p>
          <a:p>
            <a:r>
              <a:rPr lang="fr-FR" dirty="0"/>
              <a:t> </a:t>
            </a:r>
            <a:r>
              <a:rPr lang="fr-FR" dirty="0" smtClean="0"/>
              <a:t>     </a:t>
            </a:r>
            <a:r>
              <a:rPr lang="fr-FR" sz="1600" b="1" dirty="0" smtClean="0">
                <a:latin typeface="Arial" pitchFamily="34" charset="0"/>
                <a:cs typeface="Arial" pitchFamily="34" charset="0"/>
              </a:rPr>
              <a:t>*Les </a:t>
            </a:r>
            <a:r>
              <a:rPr lang="fr-FR" sz="1600" b="1" dirty="0">
                <a:latin typeface="Arial" pitchFamily="34" charset="0"/>
                <a:cs typeface="Arial" pitchFamily="34" charset="0"/>
              </a:rPr>
              <a:t>glutens</a:t>
            </a:r>
          </a:p>
          <a:p>
            <a:r>
              <a:rPr lang="fr-FR" dirty="0"/>
              <a:t>On utilise surtout le blé comme source de protéines (10 à 15 </a:t>
            </a:r>
            <a:r>
              <a:rPr lang="fr-FR" dirty="0" smtClean="0"/>
              <a:t>% dans </a:t>
            </a:r>
            <a:r>
              <a:rPr lang="fr-FR" dirty="0"/>
              <a:t>le grain pour 65 à 70 % d’amidon). Les protéines de la </a:t>
            </a:r>
            <a:r>
              <a:rPr lang="fr-FR" dirty="0" smtClean="0"/>
              <a:t>farine (13 </a:t>
            </a:r>
            <a:r>
              <a:rPr lang="fr-FR" dirty="0"/>
              <a:t>% environ) se différencient en :</a:t>
            </a:r>
          </a:p>
          <a:p>
            <a:r>
              <a:rPr lang="fr-FR" dirty="0"/>
              <a:t>— protéines cytoplasmiques (15 à 20 %). Ce sont les albumines et globulines qui sont des protéines solubles ;</a:t>
            </a:r>
          </a:p>
          <a:p>
            <a:r>
              <a:rPr lang="fr-FR" dirty="0"/>
              <a:t>— protéines de réserve (80 à 85 %) ou gluten. Ce sont les gliadines et </a:t>
            </a:r>
            <a:r>
              <a:rPr lang="fr-FR" dirty="0" err="1"/>
              <a:t>gluténines</a:t>
            </a:r>
            <a:r>
              <a:rPr lang="fr-FR" dirty="0"/>
              <a:t> qui sont des protéines insolubles.</a:t>
            </a:r>
          </a:p>
          <a:p>
            <a:endParaRPr lang="fr-FR" dirty="0" smtClean="0"/>
          </a:p>
          <a:p>
            <a:r>
              <a:rPr lang="fr-FR" dirty="0"/>
              <a:t> </a:t>
            </a:r>
            <a:r>
              <a:rPr lang="fr-FR" dirty="0" smtClean="0"/>
              <a:t>     </a:t>
            </a:r>
            <a:endParaRPr lang="fr-FR" dirty="0"/>
          </a:p>
        </p:txBody>
      </p:sp>
      <p:sp>
        <p:nvSpPr>
          <p:cNvPr id="3" name="Rectangle 2"/>
          <p:cNvSpPr/>
          <p:nvPr/>
        </p:nvSpPr>
        <p:spPr>
          <a:xfrm>
            <a:off x="70100" y="-45184"/>
            <a:ext cx="9140196" cy="1354217"/>
          </a:xfrm>
          <a:prstGeom prst="rect">
            <a:avLst/>
          </a:prstGeom>
        </p:spPr>
        <p:txBody>
          <a:bodyPr wrap="square">
            <a:spAutoFit/>
          </a:bodyPr>
          <a:lstStyle/>
          <a:p>
            <a:r>
              <a:rPr lang="fr-FR" dirty="0" smtClean="0"/>
              <a:t>  -</a:t>
            </a:r>
            <a:r>
              <a:rPr lang="fr-FR" sz="1600" b="1" dirty="0" smtClean="0">
                <a:latin typeface="Arial" pitchFamily="34" charset="0"/>
                <a:cs typeface="Arial" pitchFamily="34" charset="0"/>
              </a:rPr>
              <a:t>Protéines végétales</a:t>
            </a:r>
          </a:p>
          <a:p>
            <a:r>
              <a:rPr lang="fr-FR" sz="1600" b="1" dirty="0">
                <a:latin typeface="Arial" pitchFamily="34" charset="0"/>
                <a:cs typeface="Arial" pitchFamily="34" charset="0"/>
              </a:rPr>
              <a:t> </a:t>
            </a:r>
            <a:r>
              <a:rPr lang="fr-FR" sz="1600" b="1" dirty="0" smtClean="0">
                <a:latin typeface="Arial" pitchFamily="34" charset="0"/>
                <a:cs typeface="Arial" pitchFamily="34" charset="0"/>
              </a:rPr>
              <a:t>      *Soja</a:t>
            </a:r>
            <a:endParaRPr lang="fr-FR" sz="1600" b="1" dirty="0">
              <a:latin typeface="Arial" pitchFamily="34" charset="0"/>
              <a:cs typeface="Arial" pitchFamily="34" charset="0"/>
            </a:endParaRPr>
          </a:p>
          <a:p>
            <a:endParaRPr lang="fr-FR" sz="1600" b="1" dirty="0" smtClean="0">
              <a:latin typeface="Arial" pitchFamily="34" charset="0"/>
              <a:cs typeface="Arial" pitchFamily="34" charset="0"/>
            </a:endParaRPr>
          </a:p>
          <a:p>
            <a:endParaRPr lang="fr-FR" sz="1600" b="1" dirty="0">
              <a:latin typeface="Arial" pitchFamily="34" charset="0"/>
              <a:cs typeface="Arial" pitchFamily="34" charset="0"/>
            </a:endParaRPr>
          </a:p>
          <a:p>
            <a:endParaRPr lang="fr-FR" sz="1600" b="1" dirty="0">
              <a:latin typeface="Arial" pitchFamily="34" charset="0"/>
              <a:cs typeface="Arial" pitchFamily="34" charset="0"/>
            </a:endParaRPr>
          </a:p>
        </p:txBody>
      </p:sp>
      <p:sp>
        <p:nvSpPr>
          <p:cNvPr id="4" name="Rectangle 3"/>
          <p:cNvSpPr/>
          <p:nvPr/>
        </p:nvSpPr>
        <p:spPr>
          <a:xfrm>
            <a:off x="70100" y="3140968"/>
            <a:ext cx="9108860" cy="2800767"/>
          </a:xfrm>
          <a:prstGeom prst="rect">
            <a:avLst/>
          </a:prstGeom>
        </p:spPr>
        <p:txBody>
          <a:bodyPr wrap="square">
            <a:spAutoFit/>
          </a:bodyPr>
          <a:lstStyle/>
          <a:p>
            <a:r>
              <a:rPr lang="fr-FR" sz="1600" b="1" dirty="0" smtClean="0">
                <a:latin typeface="Arial" pitchFamily="34" charset="0"/>
                <a:cs typeface="Arial" pitchFamily="34" charset="0"/>
              </a:rPr>
              <a:t> -Les protéines de l’</a:t>
            </a:r>
            <a:r>
              <a:rPr lang="fr-FR" sz="1600" b="1" dirty="0" err="1" smtClean="0">
                <a:latin typeface="Arial" pitchFamily="34" charset="0"/>
                <a:cs typeface="Arial" pitchFamily="34" charset="0"/>
              </a:rPr>
              <a:t>oeuf</a:t>
            </a:r>
            <a:endParaRPr lang="fr-FR" sz="1600" b="1" dirty="0" smtClean="0">
              <a:latin typeface="Arial" pitchFamily="34" charset="0"/>
              <a:cs typeface="Arial" pitchFamily="34" charset="0"/>
            </a:endParaRPr>
          </a:p>
          <a:p>
            <a:r>
              <a:rPr lang="fr-FR" dirty="0" smtClean="0"/>
              <a:t>On utilise l’</a:t>
            </a:r>
            <a:r>
              <a:rPr lang="fr-FR" dirty="0" err="1" smtClean="0"/>
              <a:t>oeuf</a:t>
            </a:r>
            <a:r>
              <a:rPr lang="fr-FR" dirty="0" smtClean="0"/>
              <a:t> (essentiellement de poule) sous forme </a:t>
            </a:r>
          </a:p>
          <a:p>
            <a:r>
              <a:rPr lang="fr-FR" dirty="0" smtClean="0"/>
              <a:t>            — d’</a:t>
            </a:r>
            <a:r>
              <a:rPr lang="fr-FR" dirty="0" err="1" smtClean="0"/>
              <a:t>oeuf</a:t>
            </a:r>
            <a:r>
              <a:rPr lang="fr-FR" dirty="0" smtClean="0"/>
              <a:t> entier  </a:t>
            </a:r>
          </a:p>
          <a:p>
            <a:r>
              <a:rPr lang="fr-FR" dirty="0" smtClean="0"/>
              <a:t>            — de blanc d’</a:t>
            </a:r>
            <a:r>
              <a:rPr lang="fr-FR" dirty="0" err="1" smtClean="0"/>
              <a:t>oeuf</a:t>
            </a:r>
            <a:r>
              <a:rPr lang="fr-FR" dirty="0" smtClean="0"/>
              <a:t> ;</a:t>
            </a:r>
          </a:p>
          <a:p>
            <a:r>
              <a:rPr lang="fr-FR" dirty="0" smtClean="0"/>
              <a:t>            — de jaune d’</a:t>
            </a:r>
            <a:r>
              <a:rPr lang="fr-FR" dirty="0" err="1" smtClean="0"/>
              <a:t>oeuf</a:t>
            </a:r>
            <a:r>
              <a:rPr lang="fr-FR" dirty="0" smtClean="0"/>
              <a:t>.</a:t>
            </a:r>
          </a:p>
          <a:p>
            <a:r>
              <a:rPr lang="fr-FR" dirty="0" smtClean="0"/>
              <a:t>et cela à l’état frais, pasteurisé, congelé ou </a:t>
            </a:r>
            <a:r>
              <a:rPr lang="fr-FR" dirty="0"/>
              <a:t>sec. </a:t>
            </a:r>
            <a:endParaRPr lang="fr-FR" dirty="0" smtClean="0"/>
          </a:p>
          <a:p>
            <a:r>
              <a:rPr lang="fr-FR" sz="1600" b="1" dirty="0" smtClean="0">
                <a:latin typeface="Arial" pitchFamily="34" charset="0"/>
                <a:cs typeface="Arial" pitchFamily="34" charset="0"/>
              </a:rPr>
              <a:t>-Les </a:t>
            </a:r>
            <a:r>
              <a:rPr lang="fr-FR" sz="1600" b="1" dirty="0">
                <a:latin typeface="Arial" pitchFamily="34" charset="0"/>
                <a:cs typeface="Arial" pitchFamily="34" charset="0"/>
              </a:rPr>
              <a:t>gélatines</a:t>
            </a:r>
          </a:p>
          <a:p>
            <a:r>
              <a:rPr lang="fr-FR" dirty="0"/>
              <a:t>L</a:t>
            </a:r>
            <a:r>
              <a:rPr lang="fr-FR" dirty="0" smtClean="0"/>
              <a:t>es </a:t>
            </a:r>
            <a:r>
              <a:rPr lang="fr-FR" dirty="0"/>
              <a:t>gélatines industrielles sont essentiellement élaborées à partir des os et couennes de porc</a:t>
            </a:r>
            <a:r>
              <a:rPr lang="fr-FR" dirty="0" smtClean="0"/>
              <a:t>. </a:t>
            </a:r>
          </a:p>
          <a:p>
            <a:endParaRPr lang="fr-FR" dirty="0" smtClean="0"/>
          </a:p>
          <a:p>
            <a:endParaRPr lang="fr-FR" dirty="0"/>
          </a:p>
        </p:txBody>
      </p:sp>
    </p:spTree>
    <p:extLst>
      <p:ext uri="{BB962C8B-B14F-4D97-AF65-F5344CB8AC3E}">
        <p14:creationId xmlns:p14="http://schemas.microsoft.com/office/powerpoint/2010/main" val="36809199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1405"/>
            <a:ext cx="9144000" cy="4585871"/>
          </a:xfrm>
          <a:prstGeom prst="rect">
            <a:avLst/>
          </a:prstGeom>
        </p:spPr>
        <p:txBody>
          <a:bodyPr wrap="square">
            <a:spAutoFit/>
          </a:bodyPr>
          <a:lstStyle/>
          <a:p>
            <a:r>
              <a:rPr lang="fr-FR" sz="1600" b="1" dirty="0">
                <a:solidFill>
                  <a:srgbClr val="00B050"/>
                </a:solidFill>
                <a:latin typeface="Arial" pitchFamily="34" charset="0"/>
                <a:cs typeface="Arial" pitchFamily="34" charset="0"/>
              </a:rPr>
              <a:t>Liants amylacés</a:t>
            </a:r>
          </a:p>
          <a:p>
            <a:r>
              <a:rPr lang="fr-FR" dirty="0" smtClean="0"/>
              <a:t>     *</a:t>
            </a:r>
            <a:r>
              <a:rPr lang="fr-FR" sz="1600" b="1" dirty="0" smtClean="0">
                <a:latin typeface="Arial" pitchFamily="34" charset="0"/>
                <a:cs typeface="Arial" pitchFamily="34" charset="0"/>
              </a:rPr>
              <a:t>Amidons </a:t>
            </a:r>
            <a:r>
              <a:rPr lang="fr-FR" sz="1600" b="1" dirty="0">
                <a:latin typeface="Arial" pitchFamily="34" charset="0"/>
                <a:cs typeface="Arial" pitchFamily="34" charset="0"/>
              </a:rPr>
              <a:t>natifs </a:t>
            </a:r>
            <a:endParaRPr lang="fr-FR" sz="1600" b="1" dirty="0" smtClean="0">
              <a:latin typeface="Arial" pitchFamily="34" charset="0"/>
              <a:cs typeface="Arial" pitchFamily="34" charset="0"/>
            </a:endParaRPr>
          </a:p>
          <a:p>
            <a:r>
              <a:rPr lang="fr-FR" dirty="0" smtClean="0"/>
              <a:t>Les </a:t>
            </a:r>
            <a:r>
              <a:rPr lang="fr-FR" dirty="0"/>
              <a:t>amidons natifs sont utilisés en charcuterie depuis très </a:t>
            </a:r>
            <a:r>
              <a:rPr lang="fr-FR" dirty="0" smtClean="0"/>
              <a:t>longtemps pour </a:t>
            </a:r>
            <a:r>
              <a:rPr lang="fr-FR" dirty="0"/>
              <a:t>la fabrication des pâtés, terrines, boudins blancs, etc.</a:t>
            </a:r>
          </a:p>
          <a:p>
            <a:r>
              <a:rPr lang="fr-FR" dirty="0"/>
              <a:t>Traditionnellement, on utilisait les fécules (issues des </a:t>
            </a:r>
            <a:r>
              <a:rPr lang="fr-FR" dirty="0" err="1" smtClean="0"/>
              <a:t>tubercules,notamment</a:t>
            </a:r>
            <a:r>
              <a:rPr lang="fr-FR" dirty="0" smtClean="0"/>
              <a:t> </a:t>
            </a:r>
            <a:r>
              <a:rPr lang="fr-FR" dirty="0"/>
              <a:t>la pomme de terre) et les farines (issues des </a:t>
            </a:r>
            <a:r>
              <a:rPr lang="fr-FR" dirty="0" smtClean="0"/>
              <a:t>graines, notamment </a:t>
            </a:r>
            <a:r>
              <a:rPr lang="fr-FR" dirty="0"/>
              <a:t>le blé). La teneur en amidon de ces produits est </a:t>
            </a:r>
            <a:r>
              <a:rPr lang="fr-FR" dirty="0" smtClean="0"/>
              <a:t>supérieure à </a:t>
            </a:r>
            <a:r>
              <a:rPr lang="fr-FR" dirty="0"/>
              <a:t>75 %. </a:t>
            </a:r>
            <a:endParaRPr lang="fr-FR" dirty="0" smtClean="0"/>
          </a:p>
          <a:p>
            <a:r>
              <a:rPr lang="fr-FR" dirty="0"/>
              <a:t> </a:t>
            </a:r>
            <a:r>
              <a:rPr lang="fr-FR" dirty="0" smtClean="0"/>
              <a:t>    </a:t>
            </a:r>
            <a:r>
              <a:rPr lang="fr-FR" sz="1600" b="1" dirty="0" smtClean="0">
                <a:latin typeface="Arial" pitchFamily="34" charset="0"/>
                <a:cs typeface="Arial" pitchFamily="34" charset="0"/>
              </a:rPr>
              <a:t>*Amidon modifiés(1404…….1450</a:t>
            </a:r>
          </a:p>
          <a:p>
            <a:r>
              <a:rPr lang="fr-FR" sz="1600" dirty="0">
                <a:latin typeface="Arial" pitchFamily="34" charset="0"/>
                <a:cs typeface="Arial" pitchFamily="34" charset="0"/>
              </a:rPr>
              <a:t>Les amidons natifs, </a:t>
            </a:r>
            <a:r>
              <a:rPr lang="fr-FR" sz="1600" dirty="0" smtClean="0">
                <a:latin typeface="Arial" pitchFamily="34" charset="0"/>
                <a:cs typeface="Arial" pitchFamily="34" charset="0"/>
              </a:rPr>
              <a:t>conduisent </a:t>
            </a:r>
            <a:r>
              <a:rPr lang="fr-FR" sz="1600" dirty="0">
                <a:latin typeface="Arial" pitchFamily="34" charset="0"/>
                <a:cs typeface="Arial" pitchFamily="34" charset="0"/>
              </a:rPr>
              <a:t>à un « </a:t>
            </a:r>
            <a:r>
              <a:rPr lang="fr-FR" sz="1600" dirty="0" smtClean="0">
                <a:latin typeface="Arial" pitchFamily="34" charset="0"/>
                <a:cs typeface="Arial" pitchFamily="34" charset="0"/>
              </a:rPr>
              <a:t>déficit » </a:t>
            </a:r>
            <a:r>
              <a:rPr lang="fr-FR" sz="1600" dirty="0">
                <a:latin typeface="Arial" pitchFamily="34" charset="0"/>
                <a:cs typeface="Arial" pitchFamily="34" charset="0"/>
              </a:rPr>
              <a:t>lorsque les conditions du milieu changent : </a:t>
            </a:r>
            <a:r>
              <a:rPr lang="fr-FR" sz="1600" dirty="0" err="1" smtClean="0">
                <a:latin typeface="Arial" pitchFamily="34" charset="0"/>
                <a:cs typeface="Arial" pitchFamily="34" charset="0"/>
              </a:rPr>
              <a:t>acidification,chauffage</a:t>
            </a:r>
            <a:r>
              <a:rPr lang="fr-FR" sz="1600" dirty="0">
                <a:latin typeface="Arial" pitchFamily="34" charset="0"/>
                <a:cs typeface="Arial" pitchFamily="34" charset="0"/>
              </a:rPr>
              <a:t>, surgélation, etc. </a:t>
            </a:r>
            <a:r>
              <a:rPr lang="fr-FR" sz="1600" dirty="0" smtClean="0">
                <a:latin typeface="Arial" pitchFamily="34" charset="0"/>
                <a:cs typeface="Arial" pitchFamily="34" charset="0"/>
              </a:rPr>
              <a:t>Ainsi on </a:t>
            </a:r>
            <a:r>
              <a:rPr lang="fr-FR" sz="1600" dirty="0">
                <a:latin typeface="Arial" pitchFamily="34" charset="0"/>
                <a:cs typeface="Arial" pitchFamily="34" charset="0"/>
              </a:rPr>
              <a:t>a créé des modifications (</a:t>
            </a:r>
            <a:r>
              <a:rPr lang="fr-FR" sz="1600" dirty="0" smtClean="0">
                <a:latin typeface="Arial" pitchFamily="34" charset="0"/>
                <a:cs typeface="Arial" pitchFamily="34" charset="0"/>
              </a:rPr>
              <a:t>chimiques) </a:t>
            </a:r>
            <a:r>
              <a:rPr lang="fr-FR" sz="1600" dirty="0">
                <a:latin typeface="Arial" pitchFamily="34" charset="0"/>
                <a:cs typeface="Arial" pitchFamily="34" charset="0"/>
              </a:rPr>
              <a:t>dans </a:t>
            </a:r>
            <a:r>
              <a:rPr lang="fr-FR" sz="1600" dirty="0" smtClean="0">
                <a:latin typeface="Arial" pitchFamily="34" charset="0"/>
                <a:cs typeface="Arial" pitchFamily="34" charset="0"/>
              </a:rPr>
              <a:t>les amidons natifs. Ainsi distingue-t-on</a:t>
            </a:r>
            <a:r>
              <a:rPr lang="fr-FR" sz="1600" dirty="0">
                <a:latin typeface="Arial" pitchFamily="34" charset="0"/>
                <a:cs typeface="Arial" pitchFamily="34" charset="0"/>
              </a:rPr>
              <a:t>, par exemple, des amidons adaptés aux traitements</a:t>
            </a:r>
          </a:p>
          <a:p>
            <a:r>
              <a:rPr lang="fr-FR" sz="1600" dirty="0">
                <a:latin typeface="Arial" pitchFamily="34" charset="0"/>
                <a:cs typeface="Arial" pitchFamily="34" charset="0"/>
              </a:rPr>
              <a:t>thermiques divers, des amidons adaptés aux préparations </a:t>
            </a:r>
            <a:r>
              <a:rPr lang="fr-FR" sz="1600" dirty="0" smtClean="0">
                <a:latin typeface="Arial" pitchFamily="34" charset="0"/>
                <a:cs typeface="Arial" pitchFamily="34" charset="0"/>
              </a:rPr>
              <a:t>froides, </a:t>
            </a:r>
            <a:r>
              <a:rPr lang="fr-FR" sz="1600" dirty="0">
                <a:latin typeface="Arial" pitchFamily="34" charset="0"/>
                <a:cs typeface="Arial" pitchFamily="34" charset="0"/>
              </a:rPr>
              <a:t>des amidons adaptés aux produits conservés </a:t>
            </a:r>
            <a:r>
              <a:rPr lang="fr-FR" sz="1600" dirty="0" smtClean="0">
                <a:latin typeface="Arial" pitchFamily="34" charset="0"/>
                <a:cs typeface="Arial" pitchFamily="34" charset="0"/>
              </a:rPr>
              <a:t>à basse </a:t>
            </a:r>
            <a:r>
              <a:rPr lang="fr-FR" sz="1600" dirty="0">
                <a:latin typeface="Arial" pitchFamily="34" charset="0"/>
                <a:cs typeface="Arial" pitchFamily="34" charset="0"/>
              </a:rPr>
              <a:t>température, etc. </a:t>
            </a:r>
            <a:endParaRPr lang="fr-FR" sz="1600" dirty="0" smtClean="0">
              <a:latin typeface="Arial" pitchFamily="34" charset="0"/>
              <a:cs typeface="Arial" pitchFamily="34" charset="0"/>
            </a:endParaRPr>
          </a:p>
          <a:p>
            <a:r>
              <a:rPr lang="fr-FR" sz="1600" b="1" dirty="0" smtClean="0">
                <a:solidFill>
                  <a:srgbClr val="00B050"/>
                </a:solidFill>
                <a:latin typeface="Arial" pitchFamily="34" charset="0"/>
                <a:cs typeface="Arial" pitchFamily="34" charset="0"/>
              </a:rPr>
              <a:t>Dérivés </a:t>
            </a:r>
            <a:r>
              <a:rPr lang="fr-FR" sz="1600" b="1" dirty="0">
                <a:solidFill>
                  <a:srgbClr val="00B050"/>
                </a:solidFill>
                <a:latin typeface="Arial" pitchFamily="34" charset="0"/>
                <a:cs typeface="Arial" pitchFamily="34" charset="0"/>
              </a:rPr>
              <a:t>lipidiques (E 471, E 472)</a:t>
            </a:r>
          </a:p>
          <a:p>
            <a:r>
              <a:rPr lang="fr-FR" dirty="0"/>
              <a:t>Ils proviennent de l’hydrolyse des matières grasses alimentaires </a:t>
            </a:r>
            <a:r>
              <a:rPr lang="fr-FR" dirty="0" smtClean="0"/>
              <a:t>:. </a:t>
            </a:r>
            <a:r>
              <a:rPr lang="fr-FR" dirty="0"/>
              <a:t>Les acides gras les </a:t>
            </a:r>
            <a:r>
              <a:rPr lang="fr-FR" dirty="0" smtClean="0"/>
              <a:t>plus concernés </a:t>
            </a:r>
            <a:r>
              <a:rPr lang="fr-FR" dirty="0"/>
              <a:t>sont : C14, C16, C18.</a:t>
            </a:r>
            <a:endParaRPr lang="fr-FR" dirty="0" smtClean="0"/>
          </a:p>
          <a:p>
            <a:endParaRPr lang="fr-FR" dirty="0"/>
          </a:p>
        </p:txBody>
      </p:sp>
      <p:sp>
        <p:nvSpPr>
          <p:cNvPr id="4" name="Rectangle 3"/>
          <p:cNvSpPr/>
          <p:nvPr/>
        </p:nvSpPr>
        <p:spPr>
          <a:xfrm>
            <a:off x="4580" y="6858000"/>
            <a:ext cx="9158866" cy="2277547"/>
          </a:xfrm>
          <a:prstGeom prst="rect">
            <a:avLst/>
          </a:prstGeom>
        </p:spPr>
        <p:txBody>
          <a:bodyPr wrap="square">
            <a:spAutoFit/>
          </a:bodyPr>
          <a:lstStyle/>
          <a:p>
            <a:r>
              <a:rPr lang="fr-FR" sz="1600" b="1" dirty="0">
                <a:solidFill>
                  <a:srgbClr val="00B050"/>
                </a:solidFill>
                <a:latin typeface="Arial" pitchFamily="34" charset="0"/>
                <a:cs typeface="Arial" pitchFamily="34" charset="0"/>
              </a:rPr>
              <a:t>Autres agents</a:t>
            </a:r>
          </a:p>
          <a:p>
            <a:r>
              <a:rPr lang="fr-FR" dirty="0"/>
              <a:t>7.1 </a:t>
            </a:r>
            <a:r>
              <a:rPr lang="fr-FR" sz="1600" b="1" dirty="0">
                <a:latin typeface="Arial" pitchFamily="34" charset="0"/>
                <a:cs typeface="Arial" pitchFamily="34" charset="0"/>
              </a:rPr>
              <a:t>Agents texturants : </a:t>
            </a:r>
            <a:r>
              <a:rPr lang="fr-FR" sz="1600" b="1" dirty="0" smtClean="0">
                <a:latin typeface="Arial" pitchFamily="34" charset="0"/>
                <a:cs typeface="Arial" pitchFamily="34" charset="0"/>
              </a:rPr>
              <a:t>épaississants, gélifiants</a:t>
            </a:r>
            <a:r>
              <a:rPr lang="fr-FR" sz="1600" b="1" dirty="0">
                <a:latin typeface="Arial" pitchFamily="34" charset="0"/>
                <a:cs typeface="Arial" pitchFamily="34" charset="0"/>
              </a:rPr>
              <a:t>, stabilisants</a:t>
            </a:r>
          </a:p>
          <a:p>
            <a:r>
              <a:rPr lang="fr-FR" dirty="0"/>
              <a:t>Il s’agit aussi de macromolécules de polysaccharides extraites </a:t>
            </a:r>
            <a:r>
              <a:rPr lang="fr-FR" dirty="0" smtClean="0"/>
              <a:t>de plantes</a:t>
            </a:r>
            <a:r>
              <a:rPr lang="fr-FR" dirty="0"/>
              <a:t>, graines, algues, etc. Hydrosolubles, ces </a:t>
            </a:r>
            <a:r>
              <a:rPr lang="fr-FR" dirty="0" smtClean="0"/>
              <a:t>polysaccharides peuvent </a:t>
            </a:r>
            <a:r>
              <a:rPr lang="fr-FR" dirty="0"/>
              <a:t>lier une quantité importante d’eau. Ils vont agir sur le </a:t>
            </a:r>
            <a:r>
              <a:rPr lang="fr-FR" dirty="0" smtClean="0"/>
              <a:t>milieu par </a:t>
            </a:r>
            <a:r>
              <a:rPr lang="fr-FR" dirty="0"/>
              <a:t>le biais de leurs fonctions épaississantes et/ou </a:t>
            </a:r>
            <a:r>
              <a:rPr lang="fr-FR" dirty="0" smtClean="0"/>
              <a:t>gélifiantes</a:t>
            </a:r>
          </a:p>
          <a:p>
            <a:r>
              <a:rPr lang="fr-FR" dirty="0" smtClean="0"/>
              <a:t>   </a:t>
            </a:r>
            <a:r>
              <a:rPr lang="fr-FR" b="1" dirty="0" smtClean="0">
                <a:latin typeface="Arial" pitchFamily="34" charset="0"/>
                <a:cs typeface="Arial" pitchFamily="34" charset="0"/>
              </a:rPr>
              <a:t>*les alginates</a:t>
            </a:r>
            <a:endParaRPr lang="fr-FR" b="1" dirty="0">
              <a:latin typeface="Arial" pitchFamily="34" charset="0"/>
              <a:cs typeface="Arial" pitchFamily="34" charset="0"/>
            </a:endParaRPr>
          </a:p>
          <a:p>
            <a:r>
              <a:rPr lang="fr-FR" dirty="0"/>
              <a:t>qui sont des épaississants, utilisés dans un </a:t>
            </a:r>
            <a:r>
              <a:rPr lang="fr-FR" dirty="0" smtClean="0"/>
              <a:t>grand nombre </a:t>
            </a:r>
            <a:r>
              <a:rPr lang="fr-FR" dirty="0"/>
              <a:t>de produits cuits, de produits en gelée et de </a:t>
            </a:r>
            <a:r>
              <a:rPr lang="fr-FR" dirty="0" smtClean="0"/>
              <a:t>gélatines industrielles ;</a:t>
            </a:r>
            <a:endParaRPr lang="fr-FR" dirty="0"/>
          </a:p>
        </p:txBody>
      </p:sp>
    </p:spTree>
    <p:extLst>
      <p:ext uri="{BB962C8B-B14F-4D97-AF65-F5344CB8AC3E}">
        <p14:creationId xmlns:p14="http://schemas.microsoft.com/office/powerpoint/2010/main" val="2635742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40768"/>
            <a:ext cx="9126519" cy="2585323"/>
          </a:xfrm>
          <a:prstGeom prst="rect">
            <a:avLst/>
          </a:prstGeom>
        </p:spPr>
        <p:txBody>
          <a:bodyPr wrap="square">
            <a:spAutoFit/>
          </a:bodyPr>
          <a:lstStyle/>
          <a:p>
            <a:r>
              <a:rPr lang="fr-FR" dirty="0"/>
              <a:t> </a:t>
            </a:r>
            <a:r>
              <a:rPr lang="fr-FR" dirty="0" smtClean="0"/>
              <a:t>    </a:t>
            </a:r>
            <a:r>
              <a:rPr lang="fr-FR" sz="1600" b="1" dirty="0" smtClean="0">
                <a:latin typeface="Arial" pitchFamily="34" charset="0"/>
                <a:cs typeface="Arial" pitchFamily="34" charset="0"/>
              </a:rPr>
              <a:t>*</a:t>
            </a:r>
            <a:r>
              <a:rPr lang="fr-FR" sz="1600" b="1" dirty="0">
                <a:latin typeface="Arial" pitchFamily="34" charset="0"/>
                <a:cs typeface="Arial" pitchFamily="34" charset="0"/>
              </a:rPr>
              <a:t>les alginates</a:t>
            </a:r>
          </a:p>
          <a:p>
            <a:r>
              <a:rPr lang="fr-FR" dirty="0"/>
              <a:t>qui sont des épaississants, utilisés dans un grand nombre de produits cuits, de produits en gelée et de gélatines industrielles ;</a:t>
            </a:r>
          </a:p>
          <a:p>
            <a:r>
              <a:rPr lang="fr-FR" b="1" dirty="0"/>
              <a:t> </a:t>
            </a:r>
            <a:r>
              <a:rPr lang="fr-FR" b="1" dirty="0" smtClean="0"/>
              <a:t>    </a:t>
            </a:r>
            <a:r>
              <a:rPr lang="fr-FR" sz="1600" b="1" dirty="0">
                <a:latin typeface="Arial" pitchFamily="34" charset="0"/>
                <a:cs typeface="Arial" pitchFamily="34" charset="0"/>
              </a:rPr>
              <a:t>*  la gomme </a:t>
            </a:r>
            <a:r>
              <a:rPr lang="fr-FR" sz="1600" b="1" dirty="0" err="1">
                <a:latin typeface="Arial" pitchFamily="34" charset="0"/>
                <a:cs typeface="Arial" pitchFamily="34" charset="0"/>
              </a:rPr>
              <a:t>xanthane</a:t>
            </a:r>
            <a:endParaRPr lang="fr-FR" sz="1600" b="1" dirty="0">
              <a:latin typeface="Arial" pitchFamily="34" charset="0"/>
              <a:cs typeface="Arial" pitchFamily="34" charset="0"/>
            </a:endParaRPr>
          </a:p>
          <a:p>
            <a:r>
              <a:rPr lang="fr-FR" dirty="0"/>
              <a:t> soluble à froid, extrêmement intéressante pour adapter la viscosité des sauces ;</a:t>
            </a:r>
          </a:p>
          <a:p>
            <a:r>
              <a:rPr lang="fr-FR" dirty="0" smtClean="0"/>
              <a:t>     * </a:t>
            </a:r>
            <a:r>
              <a:rPr lang="fr-FR" sz="1600" b="1" dirty="0">
                <a:latin typeface="Arial" pitchFamily="34" charset="0"/>
                <a:cs typeface="Arial" pitchFamily="34" charset="0"/>
              </a:rPr>
              <a:t>les farines de caroube</a:t>
            </a:r>
          </a:p>
          <a:p>
            <a:r>
              <a:rPr lang="fr-FR" dirty="0"/>
              <a:t>p</a:t>
            </a:r>
            <a:r>
              <a:rPr lang="fr-FR" dirty="0" smtClean="0"/>
              <a:t>olycondensats </a:t>
            </a:r>
            <a:r>
              <a:rPr lang="fr-FR" dirty="0"/>
              <a:t>de galactose et de mannose (1 galactose pour 4 mannoses. associé à la gomme </a:t>
            </a:r>
            <a:r>
              <a:rPr lang="fr-FR" dirty="0" err="1"/>
              <a:t>xanthane</a:t>
            </a:r>
            <a:r>
              <a:rPr lang="fr-FR" dirty="0"/>
              <a:t>, </a:t>
            </a:r>
            <a:r>
              <a:rPr lang="fr-FR" dirty="0" smtClean="0"/>
              <a:t>le caroube </a:t>
            </a:r>
            <a:r>
              <a:rPr lang="fr-FR" dirty="0"/>
              <a:t>permet également d’obtenir une structure gélifiée</a:t>
            </a:r>
            <a:endParaRPr lang="fr-FR" dirty="0" smtClean="0"/>
          </a:p>
          <a:p>
            <a:endParaRPr lang="fr-FR" dirty="0"/>
          </a:p>
        </p:txBody>
      </p:sp>
      <p:sp>
        <p:nvSpPr>
          <p:cNvPr id="5" name="Rectangle 4"/>
          <p:cNvSpPr/>
          <p:nvPr/>
        </p:nvSpPr>
        <p:spPr>
          <a:xfrm>
            <a:off x="29310" y="0"/>
            <a:ext cx="9143999" cy="1477328"/>
          </a:xfrm>
          <a:prstGeom prst="rect">
            <a:avLst/>
          </a:prstGeom>
        </p:spPr>
        <p:txBody>
          <a:bodyPr wrap="square">
            <a:spAutoFit/>
          </a:bodyPr>
          <a:lstStyle/>
          <a:p>
            <a:r>
              <a:rPr lang="fr-FR" sz="1600" b="1" dirty="0">
                <a:solidFill>
                  <a:srgbClr val="00B050"/>
                </a:solidFill>
                <a:latin typeface="Arial" pitchFamily="34" charset="0"/>
                <a:cs typeface="Arial" pitchFamily="34" charset="0"/>
              </a:rPr>
              <a:t>Autres agents</a:t>
            </a:r>
          </a:p>
          <a:p>
            <a:r>
              <a:rPr lang="fr-FR" dirty="0"/>
              <a:t>-</a:t>
            </a:r>
            <a:r>
              <a:rPr lang="fr-FR" sz="1600" b="1" dirty="0" smtClean="0">
                <a:latin typeface="Arial" pitchFamily="34" charset="0"/>
                <a:cs typeface="Arial" pitchFamily="34" charset="0"/>
              </a:rPr>
              <a:t>Agents </a:t>
            </a:r>
            <a:r>
              <a:rPr lang="fr-FR" sz="1600" b="1" dirty="0">
                <a:latin typeface="Arial" pitchFamily="34" charset="0"/>
                <a:cs typeface="Arial" pitchFamily="34" charset="0"/>
              </a:rPr>
              <a:t>texturants : épaississants, gélifiants, stabilisants</a:t>
            </a:r>
          </a:p>
          <a:p>
            <a:r>
              <a:rPr lang="fr-FR" dirty="0"/>
              <a:t>Il s’agit aussi de macromolécules de polysaccharides extraites de plantes, graines, algues, etc. </a:t>
            </a:r>
            <a:r>
              <a:rPr lang="fr-FR" dirty="0" smtClean="0"/>
              <a:t>ces polysaccharides vont </a:t>
            </a:r>
            <a:r>
              <a:rPr lang="fr-FR" dirty="0"/>
              <a:t>agir sur le milieu par le biais de leurs fonctions épaississantes et/ou gélifiantes</a:t>
            </a:r>
          </a:p>
        </p:txBody>
      </p:sp>
    </p:spTree>
    <p:extLst>
      <p:ext uri="{BB962C8B-B14F-4D97-AF65-F5344CB8AC3E}">
        <p14:creationId xmlns:p14="http://schemas.microsoft.com/office/powerpoint/2010/main" val="1100061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
            <a:ext cx="9144000" cy="6063198"/>
          </a:xfrm>
          <a:prstGeom prst="rect">
            <a:avLst/>
          </a:prstGeom>
          <a:noFill/>
        </p:spPr>
        <p:txBody>
          <a:bodyPr wrap="square" rtlCol="0">
            <a:spAutoFit/>
          </a:bodyPr>
          <a:lstStyle/>
          <a:p>
            <a:r>
              <a:rPr lang="fr-FR" i="1" dirty="0" smtClean="0"/>
              <a:t>Chapitre1 </a:t>
            </a:r>
            <a:r>
              <a:rPr lang="fr-FR" dirty="0" smtClean="0"/>
              <a:t>                                    </a:t>
            </a:r>
            <a:r>
              <a:rPr lang="fr-FR" b="1" dirty="0" smtClean="0">
                <a:latin typeface="Arial" pitchFamily="34" charset="0"/>
                <a:cs typeface="Arial" pitchFamily="34" charset="0"/>
              </a:rPr>
              <a:t>FILIERE DE LA VIANDE</a:t>
            </a:r>
          </a:p>
          <a:p>
            <a:r>
              <a:rPr lang="fr-FR" b="1" dirty="0" smtClean="0">
                <a:solidFill>
                  <a:srgbClr val="FF0000"/>
                </a:solidFill>
                <a:latin typeface="Arial" pitchFamily="34" charset="0"/>
                <a:cs typeface="Arial" pitchFamily="34" charset="0"/>
              </a:rPr>
              <a:t>Définition</a:t>
            </a:r>
          </a:p>
          <a:p>
            <a:r>
              <a:rPr lang="fr-FR" sz="1600" dirty="0" smtClean="0">
                <a:latin typeface="Arial" pitchFamily="34" charset="0"/>
                <a:cs typeface="Arial" pitchFamily="34" charset="0"/>
              </a:rPr>
              <a:t>En ancien français, « viande » signifiait plutôt « nourriture », </a:t>
            </a:r>
            <a:r>
              <a:rPr lang="fr-FR" sz="1600" dirty="0" err="1" smtClean="0">
                <a:latin typeface="Arial" pitchFamily="34" charset="0"/>
                <a:cs typeface="Arial" pitchFamily="34" charset="0"/>
              </a:rPr>
              <a:t>vivenda</a:t>
            </a:r>
            <a:r>
              <a:rPr lang="fr-FR" sz="1600" dirty="0" smtClean="0">
                <a:latin typeface="Arial" pitchFamily="34" charset="0"/>
                <a:cs typeface="Arial" pitchFamily="34" charset="0"/>
              </a:rPr>
              <a:t> signifiant en latin « ce qui sert à la vie »</a:t>
            </a:r>
          </a:p>
          <a:p>
            <a:r>
              <a:rPr lang="fr-FR" sz="1600" dirty="0" smtClean="0">
                <a:latin typeface="Arial" pitchFamily="34" charset="0"/>
                <a:cs typeface="Arial" pitchFamily="34" charset="0"/>
              </a:rPr>
              <a:t>La viande est un aliment constitué des tissus musculaires de certains animaux, notamment les mammifères, les oiseaux, les reptiles, mais aussi certains poissons. Le terme viande veut dire les tissus, les  fibres ,la matière grasse, les nerfs, le sang et les os d’une viande, les abas aussi sont des viandes .</a:t>
            </a:r>
          </a:p>
          <a:p>
            <a:r>
              <a:rPr lang="fr-FR" sz="1600" dirty="0" smtClean="0">
                <a:latin typeface="Arial" pitchFamily="34" charset="0"/>
                <a:cs typeface="Arial" pitchFamily="34" charset="0"/>
              </a:rPr>
              <a:t>« Abat » </a:t>
            </a:r>
            <a:r>
              <a:rPr lang="fr-FR" sz="1600" dirty="0">
                <a:latin typeface="Arial" pitchFamily="34" charset="0"/>
                <a:cs typeface="Arial" pitchFamily="34" charset="0"/>
              </a:rPr>
              <a:t>: ensemble des parties comestibles du cinquième quartier des animaux de boucherie</a:t>
            </a:r>
            <a:r>
              <a:rPr lang="fr-FR" sz="1600" dirty="0" smtClean="0">
                <a:latin typeface="Arial" pitchFamily="34" charset="0"/>
                <a:cs typeface="Arial" pitchFamily="34" charset="0"/>
              </a:rPr>
              <a:t>.</a:t>
            </a:r>
          </a:p>
          <a:p>
            <a:r>
              <a:rPr lang="fr-FR" sz="1600" dirty="0" smtClean="0">
                <a:latin typeface="Arial" pitchFamily="34" charset="0"/>
                <a:cs typeface="Arial" pitchFamily="34" charset="0"/>
              </a:rPr>
              <a:t>On </a:t>
            </a:r>
            <a:r>
              <a:rPr lang="fr-FR" sz="1600" dirty="0">
                <a:latin typeface="Arial" pitchFamily="34" charset="0"/>
                <a:cs typeface="Arial" pitchFamily="34" charset="0"/>
              </a:rPr>
              <a:t>désigne sous le nom d'abats blancs : la tête, les pieds, l'estomac. </a:t>
            </a:r>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Les </a:t>
            </a:r>
            <a:r>
              <a:rPr lang="fr-FR" sz="1600" dirty="0">
                <a:latin typeface="Arial" pitchFamily="34" charset="0"/>
                <a:cs typeface="Arial" pitchFamily="34" charset="0"/>
              </a:rPr>
              <a:t>abats rouges comprennent : le cœur, le foie, la langue, la cervelle, la rate, </a:t>
            </a:r>
            <a:r>
              <a:rPr lang="fr-FR" sz="1600" dirty="0" smtClean="0">
                <a:latin typeface="Arial" pitchFamily="34" charset="0"/>
                <a:cs typeface="Arial" pitchFamily="34" charset="0"/>
              </a:rPr>
              <a:t>les poumons.</a:t>
            </a:r>
            <a:endParaRPr lang="fr-FR" sz="1600" dirty="0">
              <a:latin typeface="Arial" pitchFamily="34" charset="0"/>
              <a:cs typeface="Arial" pitchFamily="34" charset="0"/>
            </a:endParaRPr>
          </a:p>
          <a:p>
            <a:endParaRPr lang="fr-FR" sz="1600" dirty="0" smtClean="0">
              <a:latin typeface="Arial" pitchFamily="34" charset="0"/>
              <a:cs typeface="Arial" pitchFamily="34" charset="0"/>
            </a:endParaRPr>
          </a:p>
          <a:p>
            <a:r>
              <a:rPr lang="fr-FR" sz="1600" b="1" dirty="0" smtClean="0">
                <a:solidFill>
                  <a:srgbClr val="92D050"/>
                </a:solidFill>
                <a:latin typeface="Arial" pitchFamily="34" charset="0"/>
                <a:cs typeface="Arial" pitchFamily="34" charset="0"/>
              </a:rPr>
              <a:t>viandes rouges:</a:t>
            </a:r>
          </a:p>
          <a:p>
            <a:r>
              <a:rPr lang="fr-FR" sz="1600" dirty="0" smtClean="0">
                <a:latin typeface="Arial" pitchFamily="34" charset="0"/>
                <a:cs typeface="Arial" pitchFamily="34" charset="0"/>
              </a:rPr>
              <a:t>    •</a:t>
            </a:r>
            <a:r>
              <a:rPr lang="fr-FR" sz="1600" dirty="0" err="1" smtClean="0">
                <a:latin typeface="Arial" pitchFamily="34" charset="0"/>
                <a:cs typeface="Arial" pitchFamily="34" charset="0"/>
              </a:rPr>
              <a:t>Bœuf,veau</a:t>
            </a:r>
            <a:r>
              <a:rPr lang="fr-FR" sz="1600" dirty="0" smtClean="0">
                <a:latin typeface="Arial" pitchFamily="34" charset="0"/>
                <a:cs typeface="Arial" pitchFamily="34" charset="0"/>
              </a:rPr>
              <a:t> (</a:t>
            </a:r>
            <a:r>
              <a:rPr lang="fr-FR" sz="1600" dirty="0" err="1" smtClean="0">
                <a:latin typeface="Arial" pitchFamily="34" charset="0"/>
                <a:cs typeface="Arial" pitchFamily="34" charset="0"/>
              </a:rPr>
              <a:t>moind</a:t>
            </a:r>
            <a:r>
              <a:rPr lang="fr-FR" sz="1600" dirty="0" smtClean="0">
                <a:latin typeface="Arial" pitchFamily="34" charset="0"/>
                <a:cs typeface="Arial" pitchFamily="34" charset="0"/>
              </a:rPr>
              <a:t> de 6 mois)</a:t>
            </a:r>
          </a:p>
          <a:p>
            <a:r>
              <a:rPr lang="fr-FR" sz="1600" dirty="0" smtClean="0">
                <a:latin typeface="Arial" pitchFamily="34" charset="0"/>
                <a:cs typeface="Arial" pitchFamily="34" charset="0"/>
              </a:rPr>
              <a:t>    </a:t>
            </a:r>
            <a:r>
              <a:rPr lang="fr-FR" sz="1600" dirty="0">
                <a:latin typeface="Arial" pitchFamily="34" charset="0"/>
                <a:cs typeface="Arial" pitchFamily="34" charset="0"/>
              </a:rPr>
              <a:t>•</a:t>
            </a:r>
            <a:r>
              <a:rPr lang="fr-FR" sz="1600" dirty="0" smtClean="0">
                <a:latin typeface="Arial" pitchFamily="34" charset="0"/>
                <a:cs typeface="Arial" pitchFamily="34" charset="0"/>
              </a:rPr>
              <a:t>mouton (agneau)</a:t>
            </a:r>
          </a:p>
          <a:p>
            <a:r>
              <a:rPr lang="fr-FR" sz="1600" dirty="0">
                <a:latin typeface="Arial" pitchFamily="34" charset="0"/>
                <a:cs typeface="Arial" pitchFamily="34" charset="0"/>
              </a:rPr>
              <a:t> </a:t>
            </a:r>
            <a:r>
              <a:rPr lang="fr-FR" sz="1600" dirty="0" smtClean="0">
                <a:latin typeface="Arial" pitchFamily="34" charset="0"/>
                <a:cs typeface="Arial" pitchFamily="34" charset="0"/>
              </a:rPr>
              <a:t>   •cheval</a:t>
            </a:r>
          </a:p>
          <a:p>
            <a:r>
              <a:rPr lang="fr-FR" sz="1600" dirty="0" smtClean="0">
                <a:latin typeface="Arial" pitchFamily="34" charset="0"/>
                <a:cs typeface="Arial" pitchFamily="34" charset="0"/>
              </a:rPr>
              <a:t>    •Porc</a:t>
            </a:r>
          </a:p>
          <a:p>
            <a:r>
              <a:rPr lang="fr-FR" sz="1600" dirty="0">
                <a:latin typeface="Arial" pitchFamily="34" charset="0"/>
                <a:cs typeface="Arial" pitchFamily="34" charset="0"/>
              </a:rPr>
              <a:t> </a:t>
            </a:r>
            <a:r>
              <a:rPr lang="fr-FR" sz="1600" dirty="0" smtClean="0">
                <a:latin typeface="Arial" pitchFamily="34" charset="0"/>
                <a:cs typeface="Arial" pitchFamily="34" charset="0"/>
              </a:rPr>
              <a:t>   *chèvre</a:t>
            </a:r>
          </a:p>
          <a:p>
            <a:endParaRPr lang="fr-FR" sz="1600" dirty="0" smtClean="0">
              <a:latin typeface="Arial" pitchFamily="34" charset="0"/>
              <a:cs typeface="Arial" pitchFamily="34" charset="0"/>
            </a:endParaRPr>
          </a:p>
          <a:p>
            <a:r>
              <a:rPr lang="fr-FR" sz="1600" b="1" dirty="0" smtClean="0">
                <a:latin typeface="Arial" pitchFamily="34" charset="0"/>
                <a:cs typeface="Arial" pitchFamily="34" charset="0"/>
              </a:rPr>
              <a:t> </a:t>
            </a:r>
            <a:r>
              <a:rPr lang="fr-FR" sz="1600" b="1" dirty="0" smtClean="0">
                <a:solidFill>
                  <a:srgbClr val="92D050"/>
                </a:solidFill>
                <a:latin typeface="Arial" pitchFamily="34" charset="0"/>
                <a:cs typeface="Arial" pitchFamily="34" charset="0"/>
              </a:rPr>
              <a:t>viandes blanches:</a:t>
            </a:r>
          </a:p>
          <a:p>
            <a:r>
              <a:rPr lang="fr-FR" sz="1600" dirty="0" smtClean="0">
                <a:latin typeface="Arial" pitchFamily="34" charset="0"/>
                <a:cs typeface="Arial" pitchFamily="34" charset="0"/>
              </a:rPr>
              <a:t>    •lapin</a:t>
            </a:r>
          </a:p>
          <a:p>
            <a:r>
              <a:rPr lang="fr-FR" sz="1600" dirty="0" smtClean="0">
                <a:latin typeface="Arial" pitchFamily="34" charset="0"/>
                <a:cs typeface="Arial" pitchFamily="34" charset="0"/>
              </a:rPr>
              <a:t>    •volaille</a:t>
            </a:r>
          </a:p>
          <a:p>
            <a:r>
              <a:rPr lang="fr-FR" sz="1600" dirty="0" smtClean="0">
                <a:latin typeface="Arial" pitchFamily="34" charset="0"/>
                <a:cs typeface="Arial" pitchFamily="34" charset="0"/>
              </a:rPr>
              <a:t>    •gibier d’élevage</a:t>
            </a:r>
          </a:p>
          <a:p>
            <a:endParaRPr lang="fr-FR" sz="1600" b="1" dirty="0">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031598"/>
            <a:ext cx="2448272"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5" y="3031598"/>
            <a:ext cx="2278329"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082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34" y="3645024"/>
            <a:ext cx="9147919" cy="1754326"/>
          </a:xfrm>
          <a:prstGeom prst="rect">
            <a:avLst/>
          </a:prstGeom>
        </p:spPr>
        <p:txBody>
          <a:bodyPr wrap="square">
            <a:spAutoFit/>
          </a:bodyPr>
          <a:lstStyle/>
          <a:p>
            <a:r>
              <a:rPr lang="fr-FR" dirty="0" smtClean="0"/>
              <a:t>L’effet </a:t>
            </a:r>
            <a:r>
              <a:rPr lang="fr-FR" dirty="0"/>
              <a:t>recherché vise :</a:t>
            </a:r>
          </a:p>
          <a:p>
            <a:r>
              <a:rPr lang="fr-FR" dirty="0"/>
              <a:t>— un ralentissement du développement microbien (Listeria </a:t>
            </a:r>
            <a:r>
              <a:rPr lang="fr-FR" dirty="0" err="1"/>
              <a:t>monocytogenes</a:t>
            </a:r>
            <a:r>
              <a:rPr lang="fr-FR" dirty="0"/>
              <a:t>, coliformes fécaux, flore totale) ;</a:t>
            </a:r>
          </a:p>
          <a:p>
            <a:r>
              <a:rPr lang="fr-FR" dirty="0"/>
              <a:t>— un abaissement de l’activité de l’eau </a:t>
            </a:r>
            <a:r>
              <a:rPr lang="fr-FR" dirty="0" err="1"/>
              <a:t>Aw</a:t>
            </a:r>
            <a:r>
              <a:rPr lang="fr-FR" dirty="0"/>
              <a:t> ;</a:t>
            </a:r>
          </a:p>
          <a:p>
            <a:r>
              <a:rPr lang="fr-FR" dirty="0"/>
              <a:t>— une meilleure « fixation d’eau », donc peu de jutage ;</a:t>
            </a:r>
          </a:p>
          <a:p>
            <a:r>
              <a:rPr lang="fr-FR" dirty="0"/>
              <a:t>— une couleur mieux stabilisée, surtout pour les produits hachés frais </a:t>
            </a:r>
          </a:p>
        </p:txBody>
      </p:sp>
      <p:sp>
        <p:nvSpPr>
          <p:cNvPr id="4" name="Rectangle 3"/>
          <p:cNvSpPr/>
          <p:nvPr/>
        </p:nvSpPr>
        <p:spPr>
          <a:xfrm>
            <a:off x="-32531" y="19131"/>
            <a:ext cx="9144000" cy="2554545"/>
          </a:xfrm>
          <a:prstGeom prst="rect">
            <a:avLst/>
          </a:prstGeom>
        </p:spPr>
        <p:txBody>
          <a:bodyPr wrap="square">
            <a:spAutoFit/>
          </a:bodyPr>
          <a:lstStyle/>
          <a:p>
            <a:r>
              <a:rPr lang="fr-FR" sz="1600" b="1" dirty="0" smtClean="0">
                <a:solidFill>
                  <a:srgbClr val="00B050"/>
                </a:solidFill>
                <a:latin typeface="Arial" pitchFamily="34" charset="0"/>
                <a:cs typeface="Arial" pitchFamily="34" charset="0"/>
              </a:rPr>
              <a:t>Acides organiques et sels de ces acides</a:t>
            </a:r>
          </a:p>
          <a:p>
            <a:r>
              <a:rPr lang="fr-FR" dirty="0" smtClean="0"/>
              <a:t>De tout temps, les acides organiques ont été utilisés sous leur forme naturelle : vinaigre, jus de citron, etc. Actuellement sont couramment utilisés les acides acétique (E 260), lactique (E 270), citrique (E 330), tartrique (E 334) ainsi que les acétates et lactates de sodium et de potassium (E 262, E 261, E 326, E 325). </a:t>
            </a:r>
          </a:p>
          <a:p>
            <a:r>
              <a:rPr lang="fr-FR" dirty="0" smtClean="0"/>
              <a:t>-L’utilisation </a:t>
            </a:r>
            <a:r>
              <a:rPr lang="fr-FR" sz="1600" b="1" dirty="0" smtClean="0">
                <a:latin typeface="Arial" pitchFamily="34" charset="0"/>
                <a:cs typeface="Arial" pitchFamily="34" charset="0"/>
              </a:rPr>
              <a:t>des acides organiques   </a:t>
            </a:r>
            <a:r>
              <a:rPr lang="fr-FR" dirty="0" smtClean="0"/>
              <a:t>permet d’améliorer la conservation des produits de charcuterie en abaissant, légèrement le pH du milieu.</a:t>
            </a:r>
          </a:p>
          <a:p>
            <a:endParaRPr lang="fr-FR" dirty="0" smtClean="0"/>
          </a:p>
          <a:p>
            <a:endParaRPr lang="fr-FR" dirty="0"/>
          </a:p>
        </p:txBody>
      </p:sp>
      <p:sp>
        <p:nvSpPr>
          <p:cNvPr id="5" name="Rectangle 4"/>
          <p:cNvSpPr/>
          <p:nvPr/>
        </p:nvSpPr>
        <p:spPr>
          <a:xfrm>
            <a:off x="0" y="2204864"/>
            <a:ext cx="9144000" cy="1200329"/>
          </a:xfrm>
          <a:prstGeom prst="rect">
            <a:avLst/>
          </a:prstGeom>
        </p:spPr>
        <p:txBody>
          <a:bodyPr wrap="square">
            <a:spAutoFit/>
          </a:bodyPr>
          <a:lstStyle/>
          <a:p>
            <a:r>
              <a:rPr lang="fr-FR" dirty="0" smtClean="0"/>
              <a:t>  </a:t>
            </a:r>
            <a:r>
              <a:rPr lang="fr-FR" sz="1600" b="1" dirty="0" smtClean="0">
                <a:solidFill>
                  <a:srgbClr val="00B050"/>
                </a:solidFill>
                <a:latin typeface="Arial" pitchFamily="34" charset="0"/>
                <a:cs typeface="Arial" pitchFamily="34" charset="0"/>
              </a:rPr>
              <a:t>-</a:t>
            </a:r>
            <a:r>
              <a:rPr lang="fr-FR" sz="1600" b="1" dirty="0">
                <a:solidFill>
                  <a:srgbClr val="00B050"/>
                </a:solidFill>
                <a:latin typeface="Arial" pitchFamily="34" charset="0"/>
                <a:cs typeface="Arial" pitchFamily="34" charset="0"/>
              </a:rPr>
              <a:t>L</a:t>
            </a:r>
            <a:r>
              <a:rPr lang="fr-FR" sz="1600" b="1" dirty="0" smtClean="0">
                <a:solidFill>
                  <a:srgbClr val="00B050"/>
                </a:solidFill>
                <a:latin typeface="Arial" pitchFamily="34" charset="0"/>
                <a:cs typeface="Arial" pitchFamily="34" charset="0"/>
              </a:rPr>
              <a:t>actates </a:t>
            </a:r>
            <a:r>
              <a:rPr lang="fr-FR" sz="1600" b="1" dirty="0">
                <a:solidFill>
                  <a:srgbClr val="00B050"/>
                </a:solidFill>
                <a:latin typeface="Arial" pitchFamily="34" charset="0"/>
                <a:cs typeface="Arial" pitchFamily="34" charset="0"/>
              </a:rPr>
              <a:t>et acétates</a:t>
            </a:r>
          </a:p>
          <a:p>
            <a:r>
              <a:rPr lang="fr-FR" dirty="0"/>
              <a:t>seuls ou en mélange, sont fréquemment utilisés. L’effet obtenu consiste en une diminution du taux de croissance de la flore </a:t>
            </a:r>
            <a:r>
              <a:rPr lang="fr-FR" dirty="0" err="1"/>
              <a:t>putréfiante</a:t>
            </a:r>
            <a:r>
              <a:rPr lang="fr-FR" dirty="0"/>
              <a:t> et/ou de la flore pathogène (effet recherché</a:t>
            </a:r>
          </a:p>
          <a:p>
            <a:r>
              <a:rPr lang="fr-FR" dirty="0"/>
              <a:t>vis-à-vis de </a:t>
            </a:r>
            <a:r>
              <a:rPr lang="fr-FR" sz="1600" i="1" dirty="0">
                <a:latin typeface="Arial" pitchFamily="34" charset="0"/>
                <a:cs typeface="Arial" pitchFamily="34" charset="0"/>
              </a:rPr>
              <a:t>Listeria </a:t>
            </a:r>
            <a:r>
              <a:rPr lang="fr-FR" sz="1600" i="1" dirty="0" err="1">
                <a:latin typeface="Arial" pitchFamily="34" charset="0"/>
                <a:cs typeface="Arial" pitchFamily="34" charset="0"/>
              </a:rPr>
              <a:t>monocytogenes</a:t>
            </a:r>
            <a:r>
              <a:rPr lang="fr-FR" sz="1600" i="1" dirty="0">
                <a:latin typeface="Arial" pitchFamily="34" charset="0"/>
                <a:cs typeface="Arial" pitchFamily="34" charset="0"/>
              </a:rPr>
              <a:t> </a:t>
            </a:r>
            <a:r>
              <a:rPr lang="fr-FR" dirty="0"/>
              <a:t>notamment).</a:t>
            </a:r>
          </a:p>
        </p:txBody>
      </p:sp>
    </p:spTree>
    <p:extLst>
      <p:ext uri="{BB962C8B-B14F-4D97-AF65-F5344CB8AC3E}">
        <p14:creationId xmlns:p14="http://schemas.microsoft.com/office/powerpoint/2010/main" val="1757694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510"/>
            <a:ext cx="9144000" cy="3939540"/>
          </a:xfrm>
          <a:prstGeom prst="rect">
            <a:avLst/>
          </a:prstGeom>
        </p:spPr>
        <p:txBody>
          <a:bodyPr wrap="square">
            <a:spAutoFit/>
          </a:bodyPr>
          <a:lstStyle/>
          <a:p>
            <a:r>
              <a:rPr lang="fr-FR" sz="1600" b="1" dirty="0" smtClean="0">
                <a:solidFill>
                  <a:srgbClr val="00B050"/>
                </a:solidFill>
                <a:latin typeface="Arial" pitchFamily="34" charset="0"/>
                <a:cs typeface="Arial" pitchFamily="34" charset="0"/>
              </a:rPr>
              <a:t>Produits </a:t>
            </a:r>
            <a:r>
              <a:rPr lang="fr-FR" sz="1600" b="1" dirty="0">
                <a:solidFill>
                  <a:srgbClr val="00B050"/>
                </a:solidFill>
                <a:latin typeface="Arial" pitchFamily="34" charset="0"/>
                <a:cs typeface="Arial" pitchFamily="34" charset="0"/>
              </a:rPr>
              <a:t>d’aromatisation</a:t>
            </a:r>
          </a:p>
          <a:p>
            <a:r>
              <a:rPr lang="fr-FR" dirty="0" smtClean="0"/>
              <a:t>La </a:t>
            </a:r>
            <a:r>
              <a:rPr lang="fr-FR" dirty="0"/>
              <a:t>flaveur des produits de charcuterie résulte, à la fois, de </a:t>
            </a:r>
            <a:r>
              <a:rPr lang="fr-FR" dirty="0" smtClean="0"/>
              <a:t>réactions biochimiques  </a:t>
            </a:r>
            <a:r>
              <a:rPr lang="fr-FR" dirty="0"/>
              <a:t>survenant en cours  </a:t>
            </a:r>
            <a:r>
              <a:rPr lang="fr-FR" dirty="0" smtClean="0"/>
              <a:t>de cuisson et </a:t>
            </a:r>
            <a:r>
              <a:rPr lang="fr-FR" dirty="0"/>
              <a:t>des ingrédients / additifs </a:t>
            </a:r>
            <a:r>
              <a:rPr lang="fr-FR" dirty="0" smtClean="0"/>
              <a:t>utilisés</a:t>
            </a:r>
            <a:r>
              <a:rPr lang="fr-FR" dirty="0"/>
              <a:t>, </a:t>
            </a:r>
            <a:r>
              <a:rPr lang="fr-FR" dirty="0" smtClean="0"/>
              <a:t>mais aussi </a:t>
            </a:r>
            <a:r>
              <a:rPr lang="fr-FR" dirty="0"/>
              <a:t>de l’apport de </a:t>
            </a:r>
            <a:r>
              <a:rPr lang="fr-FR" dirty="0" smtClean="0"/>
              <a:t>plantes aromatiques </a:t>
            </a:r>
            <a:r>
              <a:rPr lang="fr-FR" dirty="0"/>
              <a:t>spécifiques dues à </a:t>
            </a:r>
            <a:r>
              <a:rPr lang="fr-FR" dirty="0" smtClean="0"/>
              <a:t>l’incorporation de </a:t>
            </a:r>
            <a:r>
              <a:rPr lang="fr-FR" dirty="0"/>
              <a:t>substances </a:t>
            </a:r>
            <a:r>
              <a:rPr lang="fr-FR" dirty="0" err="1" smtClean="0"/>
              <a:t>aromatisantes</a:t>
            </a:r>
            <a:endParaRPr lang="fr-FR" dirty="0"/>
          </a:p>
          <a:p>
            <a:r>
              <a:rPr lang="fr-FR" dirty="0" smtClean="0"/>
              <a:t>— </a:t>
            </a:r>
            <a:r>
              <a:rPr lang="fr-FR" sz="1600" b="1" dirty="0" smtClean="0">
                <a:latin typeface="Arial" pitchFamily="34" charset="0"/>
                <a:cs typeface="Arial" pitchFamily="34" charset="0"/>
              </a:rPr>
              <a:t>les épices</a:t>
            </a:r>
            <a:endParaRPr lang="fr-FR" sz="1600" b="1" dirty="0">
              <a:latin typeface="Arial" pitchFamily="34" charset="0"/>
              <a:cs typeface="Arial" pitchFamily="34" charset="0"/>
            </a:endParaRPr>
          </a:p>
          <a:p>
            <a:r>
              <a:rPr lang="fr-FR" dirty="0"/>
              <a:t>originaires, </a:t>
            </a:r>
            <a:r>
              <a:rPr lang="fr-FR" dirty="0" smtClean="0"/>
              <a:t>des </a:t>
            </a:r>
            <a:r>
              <a:rPr lang="fr-FR" dirty="0"/>
              <a:t>pays non </a:t>
            </a:r>
            <a:r>
              <a:rPr lang="fr-FR" dirty="0" smtClean="0"/>
              <a:t>européens, donc </a:t>
            </a:r>
            <a:r>
              <a:rPr lang="fr-FR" dirty="0"/>
              <a:t>de pays lointains et souvent chauds. On citera, ainsi : </a:t>
            </a:r>
            <a:r>
              <a:rPr lang="fr-FR" dirty="0" smtClean="0"/>
              <a:t>les poivres </a:t>
            </a:r>
            <a:r>
              <a:rPr lang="fr-FR" dirty="0"/>
              <a:t>; les piments ; la muscade </a:t>
            </a:r>
            <a:r>
              <a:rPr lang="fr-FR" dirty="0" smtClean="0"/>
              <a:t> , </a:t>
            </a:r>
            <a:r>
              <a:rPr lang="fr-FR" dirty="0"/>
              <a:t>le girofle (clous </a:t>
            </a:r>
            <a:r>
              <a:rPr lang="fr-FR" dirty="0" smtClean="0"/>
              <a:t>de girofle</a:t>
            </a:r>
            <a:r>
              <a:rPr lang="fr-FR" dirty="0"/>
              <a:t>) ; la cannelle ; la coriandre ; le carvi </a:t>
            </a:r>
            <a:r>
              <a:rPr lang="fr-FR" dirty="0" smtClean="0"/>
              <a:t>; le cumin </a:t>
            </a:r>
            <a:r>
              <a:rPr lang="fr-FR" dirty="0"/>
              <a:t>; le safran ; le </a:t>
            </a:r>
            <a:r>
              <a:rPr lang="fr-FR" dirty="0" smtClean="0"/>
              <a:t>curcuma </a:t>
            </a:r>
            <a:r>
              <a:rPr lang="fr-FR" dirty="0"/>
              <a:t>; l’anis vert et l’anis étoilé ; </a:t>
            </a:r>
            <a:r>
              <a:rPr lang="fr-FR" dirty="0" smtClean="0"/>
              <a:t>le gingembre </a:t>
            </a:r>
            <a:r>
              <a:rPr lang="fr-FR" dirty="0"/>
              <a:t>; etc.</a:t>
            </a:r>
          </a:p>
          <a:p>
            <a:r>
              <a:rPr lang="fr-FR" dirty="0"/>
              <a:t>Quatre épices jouent un rôle majeur, ce sont : le poivre, la </a:t>
            </a:r>
            <a:r>
              <a:rPr lang="fr-FR" dirty="0" smtClean="0"/>
              <a:t>cannelle, la </a:t>
            </a:r>
            <a:r>
              <a:rPr lang="fr-FR" dirty="0"/>
              <a:t>muscade </a:t>
            </a:r>
            <a:r>
              <a:rPr lang="fr-FR" dirty="0" smtClean="0"/>
              <a:t>et </a:t>
            </a:r>
            <a:r>
              <a:rPr lang="fr-FR" dirty="0"/>
              <a:t>le girofle. En charcuterie, on </a:t>
            </a:r>
            <a:r>
              <a:rPr lang="fr-FR" dirty="0" smtClean="0"/>
              <a:t>utilise souvent </a:t>
            </a:r>
            <a:r>
              <a:rPr lang="fr-FR" dirty="0"/>
              <a:t>ce mélange des quatre épices fondamentales ; on parle de</a:t>
            </a:r>
          </a:p>
          <a:p>
            <a:r>
              <a:rPr lang="fr-FR" dirty="0"/>
              <a:t>mélange « 4 épices » (poivre : 50 % – muscade : 30 % – cannelle :</a:t>
            </a:r>
          </a:p>
          <a:p>
            <a:r>
              <a:rPr lang="fr-FR" dirty="0"/>
              <a:t>18 % – girofle : 2 %, par exemple). </a:t>
            </a:r>
          </a:p>
          <a:p>
            <a:r>
              <a:rPr lang="fr-FR" dirty="0" smtClean="0"/>
              <a:t>Les </a:t>
            </a:r>
            <a:r>
              <a:rPr lang="fr-FR" dirty="0"/>
              <a:t>épices sont généralement très contaminées (sol, eau, etc.), </a:t>
            </a:r>
            <a:r>
              <a:rPr lang="fr-FR" dirty="0" smtClean="0"/>
              <a:t>ce qui </a:t>
            </a:r>
            <a:r>
              <a:rPr lang="fr-FR" dirty="0"/>
              <a:t>nécessite, parfois, de faire appel à des techniques </a:t>
            </a:r>
            <a:r>
              <a:rPr lang="fr-FR" dirty="0" smtClean="0"/>
              <a:t>de décontamination </a:t>
            </a:r>
            <a:r>
              <a:rPr lang="fr-FR" dirty="0"/>
              <a:t>comme l’ionisation (</a:t>
            </a:r>
            <a:r>
              <a:rPr lang="fr-FR" dirty="0" smtClean="0"/>
              <a:t>rayonnements)</a:t>
            </a:r>
            <a:endParaRPr lang="fr-FR" dirty="0"/>
          </a:p>
        </p:txBody>
      </p:sp>
      <p:sp>
        <p:nvSpPr>
          <p:cNvPr id="3" name="Rectangle 2"/>
          <p:cNvSpPr/>
          <p:nvPr/>
        </p:nvSpPr>
        <p:spPr>
          <a:xfrm>
            <a:off x="0" y="4077072"/>
            <a:ext cx="9144000" cy="646331"/>
          </a:xfrm>
          <a:prstGeom prst="rect">
            <a:avLst/>
          </a:prstGeom>
        </p:spPr>
        <p:txBody>
          <a:bodyPr wrap="square">
            <a:spAutoFit/>
          </a:bodyPr>
          <a:lstStyle/>
          <a:p>
            <a:r>
              <a:rPr lang="fr-FR" dirty="0"/>
              <a:t>Actuellement, cette pratique est courante et donne d’excellents résultats au </a:t>
            </a:r>
            <a:r>
              <a:rPr lang="fr-FR" dirty="0" smtClean="0"/>
              <a:t>plan microbiologique </a:t>
            </a:r>
            <a:r>
              <a:rPr lang="fr-FR" dirty="0"/>
              <a:t>sans affecter les caractéristiques sensorielles des épices traitées </a:t>
            </a:r>
          </a:p>
        </p:txBody>
      </p:sp>
      <p:sp>
        <p:nvSpPr>
          <p:cNvPr id="4" name="Rectangle 3"/>
          <p:cNvSpPr/>
          <p:nvPr/>
        </p:nvSpPr>
        <p:spPr>
          <a:xfrm>
            <a:off x="30460" y="4823579"/>
            <a:ext cx="9113540" cy="1754326"/>
          </a:xfrm>
          <a:prstGeom prst="rect">
            <a:avLst/>
          </a:prstGeom>
        </p:spPr>
        <p:txBody>
          <a:bodyPr wrap="square">
            <a:spAutoFit/>
          </a:bodyPr>
          <a:lstStyle/>
          <a:p>
            <a:r>
              <a:rPr lang="fr-FR" dirty="0"/>
              <a:t>— les aromates  plutôt d’origine européenne, à la saveur douce ou chaude mais non brûlante (comme pour certaines épices telles les piments). On citera : persil, thym, laurier, romarin, sarriette, menthe, basilic, sauge, ciboulette, marjolaine, genièvre, </a:t>
            </a:r>
            <a:r>
              <a:rPr lang="fr-FR" dirty="0" err="1"/>
              <a:t>cerfeuil,etc</a:t>
            </a:r>
            <a:r>
              <a:rPr lang="fr-FR" dirty="0"/>
              <a:t>. ;</a:t>
            </a:r>
          </a:p>
          <a:p>
            <a:r>
              <a:rPr lang="fr-FR" b="1" dirty="0"/>
              <a:t>— les condiments</a:t>
            </a:r>
          </a:p>
          <a:p>
            <a:r>
              <a:rPr lang="fr-FR" dirty="0"/>
              <a:t> On regroupe </a:t>
            </a:r>
            <a:r>
              <a:rPr lang="fr-FR" dirty="0" err="1"/>
              <a:t>moutarde,concentré</a:t>
            </a:r>
            <a:r>
              <a:rPr lang="fr-FR" dirty="0"/>
              <a:t> de tomates ou assimilés, vinaigre, jus de citron, cornichons, ail, oignons, échalotes, estragon, etc. ;</a:t>
            </a:r>
          </a:p>
        </p:txBody>
      </p:sp>
    </p:spTree>
    <p:extLst>
      <p:ext uri="{BB962C8B-B14F-4D97-AF65-F5344CB8AC3E}">
        <p14:creationId xmlns:p14="http://schemas.microsoft.com/office/powerpoint/2010/main" val="3486634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54" y="1938993"/>
            <a:ext cx="3172663" cy="338554"/>
          </a:xfrm>
          <a:prstGeom prst="rect">
            <a:avLst/>
          </a:prstGeom>
        </p:spPr>
        <p:txBody>
          <a:bodyPr wrap="none">
            <a:spAutoFit/>
          </a:bodyPr>
          <a:lstStyle/>
          <a:p>
            <a:r>
              <a:rPr lang="fr-FR" sz="1600" b="1" dirty="0">
                <a:solidFill>
                  <a:srgbClr val="FF0000"/>
                </a:solidFill>
                <a:latin typeface="Arial" pitchFamily="34" charset="0"/>
                <a:cs typeface="Arial" pitchFamily="34" charset="0"/>
              </a:rPr>
              <a:t>Conditionnement et emballage</a:t>
            </a:r>
          </a:p>
        </p:txBody>
      </p:sp>
      <p:sp>
        <p:nvSpPr>
          <p:cNvPr id="4" name="Rectangle 3"/>
          <p:cNvSpPr/>
          <p:nvPr/>
        </p:nvSpPr>
        <p:spPr>
          <a:xfrm>
            <a:off x="-15954" y="2125217"/>
            <a:ext cx="9101189" cy="1754326"/>
          </a:xfrm>
          <a:prstGeom prst="rect">
            <a:avLst/>
          </a:prstGeom>
        </p:spPr>
        <p:txBody>
          <a:bodyPr wrap="square">
            <a:spAutoFit/>
          </a:bodyPr>
          <a:lstStyle/>
          <a:p>
            <a:r>
              <a:rPr lang="fr-FR" dirty="0"/>
              <a:t>Les matériaux de conditionnement comprennent les boîtes en carton, les matériaux d'emballage, les pellicules, les boyaux synthétiques, les filets, les plateaux, les sachets, les sacs et tout autre matériau pouvant entrer en contact avec les produits de viande, y compris les gaz employés dans l'emballage à atmosphère modifiée. Les matériaux de conditionnement ne doivent transmettre aucune substance indésirable, que ce soit sur le plan chimique, physique ou microbiologique; Il doit aussi les protéger suffisamment pour éviter une contamination</a:t>
            </a:r>
          </a:p>
        </p:txBody>
      </p:sp>
      <p:sp>
        <p:nvSpPr>
          <p:cNvPr id="2" name="Rectangle 1"/>
          <p:cNvSpPr/>
          <p:nvPr/>
        </p:nvSpPr>
        <p:spPr>
          <a:xfrm>
            <a:off x="5740" y="0"/>
            <a:ext cx="9138260" cy="2277547"/>
          </a:xfrm>
          <a:prstGeom prst="rect">
            <a:avLst/>
          </a:prstGeom>
        </p:spPr>
        <p:txBody>
          <a:bodyPr wrap="square">
            <a:spAutoFit/>
          </a:bodyPr>
          <a:lstStyle/>
          <a:p>
            <a:r>
              <a:rPr lang="fr-FR" sz="1600" b="1" dirty="0">
                <a:solidFill>
                  <a:srgbClr val="FF0000"/>
                </a:solidFill>
                <a:latin typeface="Arial" pitchFamily="34" charset="0"/>
                <a:cs typeface="Arial" pitchFamily="34" charset="0"/>
              </a:rPr>
              <a:t>Conservateurs</a:t>
            </a:r>
          </a:p>
          <a:p>
            <a:r>
              <a:rPr lang="fr-FR" dirty="0"/>
              <a:t>Outre les nitrates et les nitrites on utilise essentiellement, en charcuterie :</a:t>
            </a:r>
          </a:p>
          <a:p>
            <a:r>
              <a:rPr lang="fr-FR" dirty="0"/>
              <a:t>— l’acide </a:t>
            </a:r>
            <a:r>
              <a:rPr lang="fr-FR" dirty="0" err="1"/>
              <a:t>sorbique</a:t>
            </a:r>
            <a:r>
              <a:rPr lang="fr-FR" dirty="0"/>
              <a:t> et les </a:t>
            </a:r>
            <a:r>
              <a:rPr lang="fr-FR" dirty="0" err="1"/>
              <a:t>sorbates</a:t>
            </a:r>
            <a:r>
              <a:rPr lang="fr-FR" dirty="0"/>
              <a:t> (E 202, E 203) ;</a:t>
            </a:r>
          </a:p>
          <a:p>
            <a:r>
              <a:rPr lang="fr-FR" dirty="0"/>
              <a:t>— l’acide benzoïque et ses sels (Na+, K+, Ca++)</a:t>
            </a:r>
          </a:p>
          <a:p>
            <a:r>
              <a:rPr lang="fr-FR" dirty="0"/>
              <a:t>On signalera, également, la </a:t>
            </a:r>
            <a:r>
              <a:rPr lang="fr-FR" dirty="0" err="1"/>
              <a:t>natamycine</a:t>
            </a:r>
            <a:r>
              <a:rPr lang="fr-FR" dirty="0"/>
              <a:t> (E 235) agent antifongique isolée de cultures de </a:t>
            </a:r>
            <a:r>
              <a:rPr lang="fr-FR" sz="1600" i="1" dirty="0" err="1">
                <a:latin typeface="Arial" pitchFamily="34" charset="0"/>
                <a:cs typeface="Arial" pitchFamily="34" charset="0"/>
              </a:rPr>
              <a:t>Streptomyces</a:t>
            </a:r>
            <a:r>
              <a:rPr lang="fr-FR" sz="1600" i="1" dirty="0">
                <a:latin typeface="Arial" pitchFamily="34" charset="0"/>
                <a:cs typeface="Arial" pitchFamily="34" charset="0"/>
              </a:rPr>
              <a:t> </a:t>
            </a:r>
            <a:r>
              <a:rPr lang="fr-FR" sz="1600" i="1" dirty="0" err="1">
                <a:latin typeface="Arial" pitchFamily="34" charset="0"/>
                <a:cs typeface="Arial" pitchFamily="34" charset="0"/>
              </a:rPr>
              <a:t>natalensis</a:t>
            </a:r>
            <a:r>
              <a:rPr lang="fr-FR" dirty="0"/>
              <a:t>. Elle est utilisée pour le traitement des boyaux, (produits fumés essentiellement).</a:t>
            </a:r>
          </a:p>
          <a:p>
            <a:r>
              <a:rPr lang="fr-FR" dirty="0"/>
              <a:t> </a:t>
            </a:r>
          </a:p>
        </p:txBody>
      </p:sp>
      <p:sp>
        <p:nvSpPr>
          <p:cNvPr id="5" name="Rectangle 4"/>
          <p:cNvSpPr/>
          <p:nvPr/>
        </p:nvSpPr>
        <p:spPr>
          <a:xfrm>
            <a:off x="5740" y="3995678"/>
            <a:ext cx="9101189" cy="2862322"/>
          </a:xfrm>
          <a:prstGeom prst="rect">
            <a:avLst/>
          </a:prstGeom>
        </p:spPr>
        <p:txBody>
          <a:bodyPr wrap="square">
            <a:spAutoFit/>
          </a:bodyPr>
          <a:lstStyle/>
          <a:p>
            <a:r>
              <a:rPr lang="fr-FR" b="1" dirty="0">
                <a:solidFill>
                  <a:srgbClr val="FF0000"/>
                </a:solidFill>
              </a:rPr>
              <a:t>Analyses physico-chimiques des viandes</a:t>
            </a:r>
          </a:p>
          <a:p>
            <a:r>
              <a:rPr lang="fr-FR" dirty="0"/>
              <a:t>Elle demande la mesure :</a:t>
            </a:r>
          </a:p>
          <a:p>
            <a:r>
              <a:rPr lang="fr-FR" dirty="0"/>
              <a:t>      - du </a:t>
            </a:r>
            <a:r>
              <a:rPr lang="fr-FR" dirty="0" err="1" smtClean="0"/>
              <a:t>pH,de</a:t>
            </a:r>
            <a:r>
              <a:rPr lang="fr-FR" dirty="0" smtClean="0"/>
              <a:t> l’Acidité, l’</a:t>
            </a:r>
            <a:r>
              <a:rPr lang="fr-FR" dirty="0" err="1" smtClean="0"/>
              <a:t>Humidité,la</a:t>
            </a:r>
            <a:r>
              <a:rPr lang="fr-FR" dirty="0" smtClean="0"/>
              <a:t> </a:t>
            </a:r>
            <a:r>
              <a:rPr lang="fr-FR" dirty="0"/>
              <a:t>Teneur en </a:t>
            </a:r>
            <a:r>
              <a:rPr lang="fr-FR" dirty="0" err="1"/>
              <a:t>Nacl</a:t>
            </a:r>
            <a:r>
              <a:rPr lang="fr-FR" dirty="0"/>
              <a:t> de d’autres minéraux</a:t>
            </a:r>
          </a:p>
          <a:p>
            <a:r>
              <a:rPr lang="fr-FR" dirty="0"/>
              <a:t>       -Teneur en matière grasse </a:t>
            </a:r>
          </a:p>
          <a:p>
            <a:r>
              <a:rPr lang="fr-FR" dirty="0"/>
              <a:t>       -Teneur en collagène et d’autres </a:t>
            </a:r>
            <a:r>
              <a:rPr lang="fr-FR" dirty="0" err="1"/>
              <a:t>proteines</a:t>
            </a:r>
            <a:r>
              <a:rPr lang="fr-FR" dirty="0"/>
              <a:t> </a:t>
            </a:r>
          </a:p>
          <a:p>
            <a:r>
              <a:rPr lang="fr-FR" dirty="0"/>
              <a:t>       -Teneur en amidon et d’autres sucre</a:t>
            </a:r>
          </a:p>
          <a:p>
            <a:r>
              <a:rPr lang="fr-FR" dirty="0"/>
              <a:t>       -Teneur en matière azotée(</a:t>
            </a:r>
            <a:r>
              <a:rPr lang="fr-FR" dirty="0" err="1"/>
              <a:t>proteines</a:t>
            </a:r>
            <a:r>
              <a:rPr lang="fr-FR" dirty="0"/>
              <a:t>)</a:t>
            </a:r>
          </a:p>
          <a:p>
            <a:r>
              <a:rPr lang="fr-FR" dirty="0"/>
              <a:t>       -Teneur en phosphore</a:t>
            </a:r>
          </a:p>
          <a:p>
            <a:r>
              <a:rPr lang="fr-FR" dirty="0"/>
              <a:t>       -Teneur en nitrite</a:t>
            </a:r>
          </a:p>
          <a:p>
            <a:r>
              <a:rPr lang="fr-FR" dirty="0"/>
              <a:t>       -Recherche des antibiotiques </a:t>
            </a:r>
          </a:p>
        </p:txBody>
      </p:sp>
    </p:spTree>
    <p:extLst>
      <p:ext uri="{BB962C8B-B14F-4D97-AF65-F5344CB8AC3E}">
        <p14:creationId xmlns:p14="http://schemas.microsoft.com/office/powerpoint/2010/main" val="10344597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624" y="138261"/>
            <a:ext cx="9143999" cy="1477328"/>
          </a:xfrm>
          <a:prstGeom prst="rect">
            <a:avLst/>
          </a:prstGeom>
        </p:spPr>
        <p:txBody>
          <a:bodyPr wrap="square">
            <a:spAutoFit/>
          </a:bodyPr>
          <a:lstStyle/>
          <a:p>
            <a:r>
              <a:rPr lang="fr-FR" i="1" dirty="0">
                <a:latin typeface="Times New Roman" pitchFamily="18" charset="0"/>
                <a:cs typeface="Times New Roman" pitchFamily="18" charset="0"/>
              </a:rPr>
              <a:t>Chapitre 2 </a:t>
            </a:r>
            <a:endParaRPr lang="fr-FR" i="1" dirty="0" smtClean="0">
              <a:latin typeface="Times New Roman" pitchFamily="18" charset="0"/>
              <a:cs typeface="Times New Roman" pitchFamily="18" charset="0"/>
            </a:endParaRPr>
          </a:p>
          <a:p>
            <a:endParaRPr lang="fr-FR" sz="2400" b="1" dirty="0">
              <a:latin typeface="Arial" pitchFamily="34" charset="0"/>
              <a:cs typeface="Arial" pitchFamily="34" charset="0"/>
            </a:endParaRPr>
          </a:p>
          <a:p>
            <a:endParaRPr lang="fr-FR" sz="2400" b="1" dirty="0" smtClean="0">
              <a:latin typeface="Arial" pitchFamily="34" charset="0"/>
              <a:cs typeface="Arial" pitchFamily="34" charset="0"/>
            </a:endParaRPr>
          </a:p>
          <a:p>
            <a:r>
              <a:rPr lang="fr-FR" sz="2400" b="1" dirty="0">
                <a:latin typeface="Arial" pitchFamily="34" charset="0"/>
                <a:cs typeface="Arial" pitchFamily="34" charset="0"/>
              </a:rPr>
              <a:t> </a:t>
            </a:r>
            <a:r>
              <a:rPr lang="fr-FR" sz="2400" b="1" dirty="0" smtClean="0">
                <a:latin typeface="Arial" pitchFamily="34" charset="0"/>
                <a:cs typeface="Arial" pitchFamily="34" charset="0"/>
              </a:rPr>
              <a:t>                          L’</a:t>
            </a:r>
            <a:r>
              <a:rPr lang="fr-FR" sz="2400" b="1" dirty="0" err="1" smtClean="0">
                <a:latin typeface="Arial" pitchFamily="34" charset="0"/>
                <a:cs typeface="Arial" pitchFamily="34" charset="0"/>
              </a:rPr>
              <a:t>oeuf</a:t>
            </a:r>
            <a:r>
              <a:rPr lang="fr-FR" sz="2400" b="1" dirty="0" smtClean="0">
                <a:latin typeface="Arial" pitchFamily="34" charset="0"/>
                <a:cs typeface="Arial" pitchFamily="34" charset="0"/>
              </a:rPr>
              <a:t> </a:t>
            </a:r>
            <a:r>
              <a:rPr lang="fr-FR" sz="2400" b="1" dirty="0">
                <a:latin typeface="Arial" pitchFamily="34" charset="0"/>
                <a:cs typeface="Arial" pitchFamily="34" charset="0"/>
              </a:rPr>
              <a:t>et les </a:t>
            </a:r>
            <a:r>
              <a:rPr lang="fr-FR" sz="2400" b="1" dirty="0" err="1">
                <a:latin typeface="Arial" pitchFamily="34" charset="0"/>
                <a:cs typeface="Arial" pitchFamily="34" charset="0"/>
              </a:rPr>
              <a:t>ovoproduits</a:t>
            </a:r>
            <a:endParaRPr lang="fr-FR" sz="2400" b="1" dirty="0">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3501008"/>
            <a:ext cx="208823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24277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492896"/>
            <a:ext cx="28575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923928" y="2214260"/>
            <a:ext cx="4572000" cy="1846659"/>
          </a:xfrm>
          <a:prstGeom prst="rect">
            <a:avLst/>
          </a:prstGeom>
        </p:spPr>
        <p:txBody>
          <a:bodyPr>
            <a:spAutoFit/>
          </a:bodyPr>
          <a:lstStyle/>
          <a:p>
            <a:r>
              <a:rPr lang="fr-FR" sz="1200" dirty="0">
                <a:latin typeface="Arial" pitchFamily="34" charset="0"/>
                <a:cs typeface="Arial" pitchFamily="34" charset="0"/>
              </a:rPr>
              <a:t>1.  Coquille calcaire</a:t>
            </a:r>
          </a:p>
          <a:p>
            <a:r>
              <a:rPr lang="fr-FR" sz="1200" dirty="0">
                <a:latin typeface="Arial" pitchFamily="34" charset="0"/>
                <a:cs typeface="Arial" pitchFamily="34" charset="0"/>
              </a:rPr>
              <a:t>2.  Membrane coquillière externe</a:t>
            </a:r>
          </a:p>
          <a:p>
            <a:r>
              <a:rPr lang="fr-FR" sz="1200" dirty="0">
                <a:latin typeface="Arial" pitchFamily="34" charset="0"/>
                <a:cs typeface="Arial" pitchFamily="34" charset="0"/>
              </a:rPr>
              <a:t>3.  Membrane coquillière interne</a:t>
            </a:r>
          </a:p>
          <a:p>
            <a:r>
              <a:rPr lang="fr-FR" sz="1200" dirty="0">
                <a:latin typeface="Arial" pitchFamily="34" charset="0"/>
                <a:cs typeface="Arial" pitchFamily="34" charset="0"/>
              </a:rPr>
              <a:t>4.  Chalaze</a:t>
            </a:r>
          </a:p>
          <a:p>
            <a:r>
              <a:rPr lang="fr-FR" sz="1200" dirty="0">
                <a:latin typeface="Arial" pitchFamily="34" charset="0"/>
                <a:cs typeface="Arial" pitchFamily="34" charset="0"/>
              </a:rPr>
              <a:t>5.  Blanc d’œuf (ou albumen) externe (fluide)</a:t>
            </a:r>
          </a:p>
          <a:p>
            <a:r>
              <a:rPr lang="fr-FR" sz="1200" dirty="0">
                <a:latin typeface="Arial" pitchFamily="34" charset="0"/>
                <a:cs typeface="Arial" pitchFamily="34" charset="0"/>
              </a:rPr>
              <a:t>6.  Blanc d’œuf (ou albumen) intermédiaire (visqueux)</a:t>
            </a:r>
          </a:p>
          <a:p>
            <a:r>
              <a:rPr lang="fr-FR" sz="1200" dirty="0">
                <a:latin typeface="Arial" pitchFamily="34" charset="0"/>
                <a:cs typeface="Arial" pitchFamily="34" charset="0"/>
              </a:rPr>
              <a:t>7.  Peau du jaune d’œuf (ou vitellus)</a:t>
            </a:r>
          </a:p>
          <a:p>
            <a:r>
              <a:rPr lang="fr-FR" sz="1200" dirty="0">
                <a:latin typeface="Arial" pitchFamily="34" charset="0"/>
                <a:cs typeface="Arial" pitchFamily="34" charset="0"/>
              </a:rPr>
              <a:t>8.  Jaune d’œuf (ou vitellus) formé</a:t>
            </a:r>
          </a:p>
          <a:p>
            <a:endParaRPr lang="fr-FR" dirty="0"/>
          </a:p>
        </p:txBody>
      </p:sp>
      <p:sp>
        <p:nvSpPr>
          <p:cNvPr id="3" name="Rectangle 2"/>
          <p:cNvSpPr/>
          <p:nvPr/>
        </p:nvSpPr>
        <p:spPr>
          <a:xfrm>
            <a:off x="3923928" y="3718679"/>
            <a:ext cx="4644008" cy="1938992"/>
          </a:xfrm>
          <a:prstGeom prst="rect">
            <a:avLst/>
          </a:prstGeom>
        </p:spPr>
        <p:txBody>
          <a:bodyPr wrap="square">
            <a:spAutoFit/>
          </a:bodyPr>
          <a:lstStyle/>
          <a:p>
            <a:r>
              <a:rPr lang="fr-FR" sz="1200" dirty="0">
                <a:latin typeface="Arial" pitchFamily="34" charset="0"/>
                <a:cs typeface="Arial" pitchFamily="34" charset="0"/>
              </a:rPr>
              <a:t>9.  Point blanc (cicatricule) puis embryon</a:t>
            </a:r>
          </a:p>
          <a:p>
            <a:r>
              <a:rPr lang="fr-FR" sz="1200" dirty="0">
                <a:latin typeface="Arial" pitchFamily="34" charset="0"/>
                <a:cs typeface="Arial" pitchFamily="34" charset="0"/>
              </a:rPr>
              <a:t>10. Jaune d’œuf (ou vitellus) jaune</a:t>
            </a:r>
          </a:p>
          <a:p>
            <a:r>
              <a:rPr lang="fr-FR" sz="1200" dirty="0">
                <a:latin typeface="Arial" pitchFamily="34" charset="0"/>
                <a:cs typeface="Arial" pitchFamily="34" charset="0"/>
              </a:rPr>
              <a:t>11. Jaune d’œuf (ou vitellus) blanc</a:t>
            </a:r>
          </a:p>
          <a:p>
            <a:r>
              <a:rPr lang="fr-FR" sz="1200" dirty="0">
                <a:latin typeface="Arial" pitchFamily="34" charset="0"/>
                <a:cs typeface="Arial" pitchFamily="34" charset="0"/>
              </a:rPr>
              <a:t>12. Blanc d’œuf (ou albumen) interne (fluide)</a:t>
            </a:r>
          </a:p>
          <a:p>
            <a:r>
              <a:rPr lang="fr-FR" sz="1200" dirty="0">
                <a:latin typeface="Arial" pitchFamily="34" charset="0"/>
                <a:cs typeface="Arial" pitchFamily="34" charset="0"/>
              </a:rPr>
              <a:t>13. Chalaze</a:t>
            </a:r>
          </a:p>
          <a:p>
            <a:r>
              <a:rPr lang="fr-FR" sz="1200" dirty="0">
                <a:latin typeface="Arial" pitchFamily="34" charset="0"/>
                <a:cs typeface="Arial" pitchFamily="34" charset="0"/>
              </a:rPr>
              <a:t>14. Chambre à air</a:t>
            </a:r>
          </a:p>
          <a:p>
            <a:r>
              <a:rPr lang="fr-FR" sz="1200" dirty="0">
                <a:latin typeface="Arial" pitchFamily="34" charset="0"/>
                <a:cs typeface="Arial" pitchFamily="34" charset="0"/>
              </a:rPr>
              <a:t>15. Cuticule</a:t>
            </a:r>
          </a:p>
          <a:p>
            <a:endParaRPr lang="fr-FR" sz="1200" dirty="0">
              <a:latin typeface="Arial" pitchFamily="34" charset="0"/>
              <a:cs typeface="Arial" pitchFamily="34" charset="0"/>
            </a:endParaRPr>
          </a:p>
          <a:p>
            <a:r>
              <a:rPr lang="fr-FR" sz="1200" dirty="0">
                <a:latin typeface="Arial" pitchFamily="34" charset="0"/>
                <a:cs typeface="Arial" pitchFamily="34" charset="0"/>
              </a:rPr>
              <a:t> </a:t>
            </a:r>
          </a:p>
          <a:p>
            <a:endParaRPr lang="fr-FR" sz="1200" dirty="0">
              <a:latin typeface="Arial" pitchFamily="34" charset="0"/>
              <a:cs typeface="Arial" pitchFamily="34" charset="0"/>
            </a:endParaRPr>
          </a:p>
        </p:txBody>
      </p:sp>
      <p:sp>
        <p:nvSpPr>
          <p:cNvPr id="4" name="Rectangle 3"/>
          <p:cNvSpPr/>
          <p:nvPr/>
        </p:nvSpPr>
        <p:spPr>
          <a:xfrm>
            <a:off x="683568" y="5229200"/>
            <a:ext cx="8064896" cy="338554"/>
          </a:xfrm>
          <a:prstGeom prst="rect">
            <a:avLst/>
          </a:prstGeom>
        </p:spPr>
        <p:txBody>
          <a:bodyPr wrap="square">
            <a:spAutoFit/>
          </a:bodyPr>
          <a:lstStyle/>
          <a:p>
            <a:r>
              <a:rPr lang="fr-FR" sz="1600" dirty="0">
                <a:latin typeface="Arial" pitchFamily="34" charset="0"/>
                <a:cs typeface="Arial" pitchFamily="34" charset="0"/>
              </a:rPr>
              <a:t>Coupe d’un œuf de poule domestique : le jaune, au centre, est entouré par le blanc</a:t>
            </a:r>
          </a:p>
        </p:txBody>
      </p:sp>
      <p:sp>
        <p:nvSpPr>
          <p:cNvPr id="5" name="Rectangle 4"/>
          <p:cNvSpPr/>
          <p:nvPr/>
        </p:nvSpPr>
        <p:spPr>
          <a:xfrm>
            <a:off x="0" y="5750004"/>
            <a:ext cx="9144000" cy="923330"/>
          </a:xfrm>
          <a:prstGeom prst="rect">
            <a:avLst/>
          </a:prstGeom>
        </p:spPr>
        <p:txBody>
          <a:bodyPr wrap="square">
            <a:spAutoFit/>
          </a:bodyPr>
          <a:lstStyle/>
          <a:p>
            <a:r>
              <a:rPr lang="fr-FR" sz="1200" b="1" dirty="0" smtClean="0">
                <a:latin typeface="Arial" pitchFamily="34" charset="0"/>
                <a:cs typeface="Arial" pitchFamily="34" charset="0"/>
              </a:rPr>
              <a:t>Anormalité</a:t>
            </a:r>
          </a:p>
          <a:p>
            <a:r>
              <a:rPr lang="fr-FR" sz="1200" dirty="0" smtClean="0">
                <a:latin typeface="Arial" pitchFamily="34" charset="0"/>
                <a:cs typeface="Arial" pitchFamily="34" charset="0"/>
              </a:rPr>
              <a:t>Il </a:t>
            </a:r>
            <a:r>
              <a:rPr lang="fr-FR" sz="1200" dirty="0">
                <a:latin typeface="Arial" pitchFamily="34" charset="0"/>
                <a:cs typeface="Arial" pitchFamily="34" charset="0"/>
              </a:rPr>
              <a:t>arrive que certains œufs soient sans jaune.</a:t>
            </a:r>
          </a:p>
          <a:p>
            <a:r>
              <a:rPr lang="fr-FR" sz="1200" dirty="0" smtClean="0">
                <a:latin typeface="Arial" pitchFamily="34" charset="0"/>
                <a:cs typeface="Arial" pitchFamily="34" charset="0"/>
              </a:rPr>
              <a:t>Il </a:t>
            </a:r>
            <a:r>
              <a:rPr lang="fr-FR" sz="1200" dirty="0">
                <a:latin typeface="Arial" pitchFamily="34" charset="0"/>
                <a:cs typeface="Arial" pitchFamily="34" charset="0"/>
              </a:rPr>
              <a:t>arrive aussi que certains œufs aient deux jaunes à l'intérieur. </a:t>
            </a:r>
            <a:r>
              <a:rPr lang="fr-FR" sz="1200" dirty="0" smtClean="0">
                <a:latin typeface="Arial" pitchFamily="34" charset="0"/>
                <a:cs typeface="Arial" pitchFamily="34" charset="0"/>
              </a:rPr>
              <a:t>.</a:t>
            </a:r>
            <a:endParaRPr lang="fr-FR" sz="1200" dirty="0">
              <a:latin typeface="Arial" pitchFamily="34" charset="0"/>
              <a:cs typeface="Arial" pitchFamily="34" charset="0"/>
            </a:endParaRPr>
          </a:p>
          <a:p>
            <a:endParaRPr lang="fr-FR"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5744408"/>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5705296"/>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4936" y="5744408"/>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6548" y="251356"/>
            <a:ext cx="6948264" cy="369332"/>
          </a:xfrm>
          <a:prstGeom prst="rect">
            <a:avLst/>
          </a:prstGeom>
          <a:noFill/>
        </p:spPr>
        <p:txBody>
          <a:bodyPr wrap="square" rtlCol="0">
            <a:spAutoFit/>
          </a:bodyPr>
          <a:lstStyle/>
          <a:p>
            <a:r>
              <a:rPr lang="fr-FR" b="1" dirty="0" smtClean="0">
                <a:solidFill>
                  <a:srgbClr val="FF0000"/>
                </a:solidFill>
                <a:latin typeface="Arial" pitchFamily="34" charset="0"/>
                <a:cs typeface="Arial" pitchFamily="34" charset="0"/>
              </a:rPr>
              <a:t>                                          L’ŒUF DE POULE</a:t>
            </a:r>
            <a:endParaRPr lang="fr-FR"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451126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534" y="188640"/>
            <a:ext cx="9144000" cy="1600438"/>
          </a:xfrm>
          <a:prstGeom prst="rect">
            <a:avLst/>
          </a:prstGeom>
        </p:spPr>
        <p:txBody>
          <a:bodyPr wrap="square">
            <a:spAutoFit/>
          </a:bodyPr>
          <a:lstStyle/>
          <a:p>
            <a:r>
              <a:rPr lang="fr-FR" sz="1400" b="1" dirty="0" smtClean="0">
                <a:solidFill>
                  <a:srgbClr val="FF0000"/>
                </a:solidFill>
                <a:latin typeface="Times New Roman" pitchFamily="18" charset="0"/>
                <a:cs typeface="Times New Roman" pitchFamily="18" charset="0"/>
              </a:rPr>
              <a:t>DEFINITION </a:t>
            </a:r>
          </a:p>
          <a:p>
            <a:endParaRPr lang="fr-FR" sz="1400" b="1" dirty="0" smtClean="0">
              <a:solidFill>
                <a:srgbClr val="FF0000"/>
              </a:solidFill>
              <a:latin typeface="Arial" pitchFamily="34" charset="0"/>
              <a:cs typeface="Arial" pitchFamily="34" charset="0"/>
            </a:endParaRPr>
          </a:p>
          <a:p>
            <a:r>
              <a:rPr lang="fr-FR" sz="1400" dirty="0" smtClean="0">
                <a:latin typeface="Arial" pitchFamily="34" charset="0"/>
                <a:cs typeface="Arial" pitchFamily="34" charset="0"/>
              </a:rPr>
              <a:t>L’œuf </a:t>
            </a:r>
            <a:r>
              <a:rPr lang="fr-FR" sz="1400" dirty="0">
                <a:latin typeface="Arial" pitchFamily="34" charset="0"/>
                <a:cs typeface="Arial" pitchFamily="34" charset="0"/>
              </a:rPr>
              <a:t>est un produit agricole animal utilisé comme aliment ou servant d'ingrédient dans la composition de nombreux plats dans la plupart des cultures du monde.</a:t>
            </a:r>
          </a:p>
          <a:p>
            <a:r>
              <a:rPr lang="fr-FR" sz="1400" dirty="0" smtClean="0">
                <a:latin typeface="Arial" pitchFamily="34" charset="0"/>
                <a:cs typeface="Arial" pitchFamily="34" charset="0"/>
              </a:rPr>
              <a:t>Le </a:t>
            </a:r>
            <a:r>
              <a:rPr lang="fr-FR" sz="1400" dirty="0">
                <a:latin typeface="Arial" pitchFamily="34" charset="0"/>
                <a:cs typeface="Arial" pitchFamily="34" charset="0"/>
              </a:rPr>
              <a:t>plus utilisé est l’œuf de poule, mais les œufs d’autres oiseaux sont aussi consommés : caille, cane, oie, autruche, etc. Les œufs de poissons, comme le caviar, ou de certains reptiles, comme l'iguane vert, sont également consommés, toutefois leur utilisation est très différente de celle des œufs de </a:t>
            </a:r>
            <a:r>
              <a:rPr lang="fr-FR" sz="1400" b="1" dirty="0">
                <a:latin typeface="Arial" pitchFamily="34" charset="0"/>
                <a:cs typeface="Arial" pitchFamily="34" charset="0"/>
              </a:rPr>
              <a:t>volaille</a:t>
            </a:r>
            <a:r>
              <a:rPr lang="fr-FR" sz="1400" b="1" dirty="0" smtClean="0">
                <a:latin typeface="Arial" pitchFamily="34" charset="0"/>
                <a:cs typeface="Arial" pitchFamily="34" charset="0"/>
              </a:rPr>
              <a:t>.</a:t>
            </a:r>
            <a:endParaRPr lang="fr-FR" sz="1400" b="1" dirty="0">
              <a:latin typeface="Arial" pitchFamily="34" charset="0"/>
              <a:cs typeface="Arial" pitchFamily="34" charset="0"/>
            </a:endParaRPr>
          </a:p>
        </p:txBody>
      </p:sp>
      <p:sp>
        <p:nvSpPr>
          <p:cNvPr id="3" name="Rectangle 2"/>
          <p:cNvSpPr/>
          <p:nvPr/>
        </p:nvSpPr>
        <p:spPr>
          <a:xfrm>
            <a:off x="38846" y="1871784"/>
            <a:ext cx="9036496" cy="523220"/>
          </a:xfrm>
          <a:prstGeom prst="rect">
            <a:avLst/>
          </a:prstGeom>
        </p:spPr>
        <p:txBody>
          <a:bodyPr wrap="square">
            <a:spAutoFit/>
          </a:bodyPr>
          <a:lstStyle/>
          <a:p>
            <a:r>
              <a:rPr lang="fr-FR" sz="1400" dirty="0">
                <a:latin typeface="Arial" pitchFamily="34" charset="0"/>
                <a:cs typeface="Arial" pitchFamily="34" charset="0"/>
              </a:rPr>
              <a:t>Source de protéines bon marché par rapport à la viande, régulière pendant la moitié de </a:t>
            </a:r>
            <a:r>
              <a:rPr lang="fr-FR" sz="1400" dirty="0" smtClean="0">
                <a:latin typeface="Arial" pitchFamily="34" charset="0"/>
                <a:cs typeface="Arial" pitchFamily="34" charset="0"/>
              </a:rPr>
              <a:t>l’année, </a:t>
            </a:r>
            <a:r>
              <a:rPr lang="fr-FR" sz="1400" dirty="0">
                <a:latin typeface="Arial" pitchFamily="34" charset="0"/>
                <a:cs typeface="Arial" pitchFamily="34" charset="0"/>
              </a:rPr>
              <a:t>l’œuf est un constituant courant de l’alimentation depuis le Moyen </a:t>
            </a:r>
            <a:r>
              <a:rPr lang="fr-FR" sz="1400" dirty="0" err="1" smtClean="0">
                <a:latin typeface="Arial" pitchFamily="34" charset="0"/>
                <a:cs typeface="Arial" pitchFamily="34" charset="0"/>
              </a:rPr>
              <a:t>Âge.L’œuf</a:t>
            </a:r>
            <a:r>
              <a:rPr lang="fr-FR" sz="1400" dirty="0" smtClean="0">
                <a:latin typeface="Arial" pitchFamily="34" charset="0"/>
                <a:cs typeface="Arial" pitchFamily="34" charset="0"/>
              </a:rPr>
              <a:t> </a:t>
            </a:r>
            <a:r>
              <a:rPr lang="fr-FR" sz="1400" dirty="0">
                <a:latin typeface="Arial" pitchFamily="34" charset="0"/>
                <a:cs typeface="Arial" pitchFamily="34" charset="0"/>
              </a:rPr>
              <a:t>est parfois considéré comme un aliment gras, </a:t>
            </a:r>
          </a:p>
        </p:txBody>
      </p:sp>
    </p:spTree>
    <p:extLst>
      <p:ext uri="{BB962C8B-B14F-4D97-AF65-F5344CB8AC3E}">
        <p14:creationId xmlns:p14="http://schemas.microsoft.com/office/powerpoint/2010/main" val="22317168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48680"/>
            <a:ext cx="9144000" cy="1477328"/>
          </a:xfrm>
          <a:prstGeom prst="rect">
            <a:avLst/>
          </a:prstGeom>
        </p:spPr>
        <p:txBody>
          <a:bodyPr wrap="square">
            <a:spAutoFit/>
          </a:bodyPr>
          <a:lstStyle/>
          <a:p>
            <a:r>
              <a:rPr lang="fr-FR" dirty="0" smtClean="0"/>
              <a:t>                      </a:t>
            </a:r>
            <a:r>
              <a:rPr lang="fr-FR" sz="1600" b="1" dirty="0" smtClean="0">
                <a:solidFill>
                  <a:srgbClr val="FF0000"/>
                </a:solidFill>
                <a:latin typeface="Arial" pitchFamily="34" charset="0"/>
                <a:cs typeface="Arial" pitchFamily="34" charset="0"/>
              </a:rPr>
              <a:t>Production </a:t>
            </a:r>
            <a:r>
              <a:rPr lang="fr-FR" sz="1600" b="1" dirty="0">
                <a:solidFill>
                  <a:srgbClr val="FF0000"/>
                </a:solidFill>
                <a:latin typeface="Arial" pitchFamily="34" charset="0"/>
                <a:cs typeface="Arial" pitchFamily="34" charset="0"/>
              </a:rPr>
              <a:t>mondiale en millions de tonnes d’après la </a:t>
            </a:r>
            <a:r>
              <a:rPr lang="fr-FR" sz="1600" b="1" dirty="0" smtClean="0">
                <a:solidFill>
                  <a:srgbClr val="FF0000"/>
                </a:solidFill>
                <a:latin typeface="Arial" pitchFamily="34" charset="0"/>
                <a:cs typeface="Arial" pitchFamily="34" charset="0"/>
              </a:rPr>
              <a:t>FAO</a:t>
            </a:r>
            <a:endParaRPr lang="fr-FR" sz="1600" b="1" dirty="0">
              <a:solidFill>
                <a:srgbClr val="FF0000"/>
              </a:solidFill>
              <a:latin typeface="Arial" pitchFamily="34" charset="0"/>
              <a:cs typeface="Arial" pitchFamily="34" charset="0"/>
            </a:endParaRPr>
          </a:p>
          <a:p>
            <a:endParaRPr lang="fr-FR" dirty="0" smtClean="0"/>
          </a:p>
          <a:p>
            <a:r>
              <a:rPr lang="fr-FR" dirty="0" smtClean="0"/>
              <a:t>Produit                  1964    1969   1974   1979    1984   1989   1994   1999    2004   2009  2013 </a:t>
            </a:r>
            <a:endParaRPr lang="fr-FR" dirty="0"/>
          </a:p>
          <a:p>
            <a:r>
              <a:rPr lang="fr-FR" dirty="0"/>
              <a:t>Œuf de poule </a:t>
            </a:r>
            <a:r>
              <a:rPr lang="fr-FR" dirty="0" smtClean="0"/>
              <a:t>      15,6     18,6    21,6    25,4     29,3    34,2     41,1    50,0     55,4    62.9    68.3 </a:t>
            </a:r>
            <a:endParaRPr lang="fr-FR" dirty="0"/>
          </a:p>
          <a:p>
            <a:r>
              <a:rPr lang="fr-FR" dirty="0"/>
              <a:t>Œuf hors poule </a:t>
            </a:r>
            <a:r>
              <a:rPr lang="fr-FR" dirty="0" smtClean="0"/>
              <a:t>  0,754  0,886  0,964   1,146  1,520  2,098   3,651 3,910   4,429  </a:t>
            </a:r>
            <a:r>
              <a:rPr lang="fr-FR" dirty="0"/>
              <a:t>5.217 5.592 </a:t>
            </a:r>
          </a:p>
        </p:txBody>
      </p:sp>
      <p:graphicFrame>
        <p:nvGraphicFramePr>
          <p:cNvPr id="9" name="Tableau 8"/>
          <p:cNvGraphicFramePr>
            <a:graphicFrameLocks noGrp="1"/>
          </p:cNvGraphicFramePr>
          <p:nvPr>
            <p:extLst>
              <p:ext uri="{D42A27DB-BD31-4B8C-83A1-F6EECF244321}">
                <p14:modId xmlns:p14="http://schemas.microsoft.com/office/powerpoint/2010/main" val="3235145110"/>
              </p:ext>
            </p:extLst>
          </p:nvPr>
        </p:nvGraphicFramePr>
        <p:xfrm>
          <a:off x="107504" y="1016011"/>
          <a:ext cx="8505825" cy="1009997"/>
        </p:xfrm>
        <a:graphic>
          <a:graphicData uri="http://schemas.openxmlformats.org/drawingml/2006/table">
            <a:tbl>
              <a:tblPr/>
              <a:tblGrid>
                <a:gridCol w="8505825"/>
              </a:tblGrid>
              <a:tr h="1009997">
                <a:tc>
                  <a:txBody>
                    <a:bodyPr/>
                    <a:lstStyle/>
                    <a:p>
                      <a:endParaRPr lang="fr-FR"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11" name="Rectangle 10"/>
          <p:cNvSpPr/>
          <p:nvPr/>
        </p:nvSpPr>
        <p:spPr>
          <a:xfrm>
            <a:off x="0" y="2348880"/>
            <a:ext cx="9070379" cy="954107"/>
          </a:xfrm>
          <a:prstGeom prst="rect">
            <a:avLst/>
          </a:prstGeom>
        </p:spPr>
        <p:txBody>
          <a:bodyPr wrap="square">
            <a:spAutoFit/>
          </a:bodyPr>
          <a:lstStyle/>
          <a:p>
            <a:r>
              <a:rPr lang="fr-FR" sz="1400" dirty="0">
                <a:latin typeface="Arial" pitchFamily="34" charset="0"/>
                <a:cs typeface="Arial" pitchFamily="34" charset="0"/>
              </a:rPr>
              <a:t>Dans des conditions artificialisées, une poule pondeuse peut pondre 310 œufs par </a:t>
            </a:r>
            <a:r>
              <a:rPr lang="fr-FR" sz="1400" dirty="0" smtClean="0">
                <a:latin typeface="Arial" pitchFamily="34" charset="0"/>
                <a:cs typeface="Arial" pitchFamily="34" charset="0"/>
              </a:rPr>
              <a:t>an</a:t>
            </a:r>
            <a:endParaRPr lang="fr-FR" sz="1400" dirty="0">
              <a:latin typeface="Arial" pitchFamily="34" charset="0"/>
              <a:cs typeface="Arial" pitchFamily="34" charset="0"/>
            </a:endParaRPr>
          </a:p>
          <a:p>
            <a:r>
              <a:rPr lang="fr-FR" sz="1400" dirty="0" smtClean="0">
                <a:latin typeface="Arial" pitchFamily="34" charset="0"/>
                <a:cs typeface="Arial" pitchFamily="34" charset="0"/>
              </a:rPr>
              <a:t>Dans </a:t>
            </a:r>
            <a:r>
              <a:rPr lang="fr-FR" sz="1400" dirty="0">
                <a:latin typeface="Arial" pitchFamily="34" charset="0"/>
                <a:cs typeface="Arial" pitchFamily="34" charset="0"/>
              </a:rPr>
              <a:t>le monde : bien qu'au-dessus de 32 °C la mortalité des pondeuses </a:t>
            </a:r>
            <a:r>
              <a:rPr lang="fr-FR" sz="1400" dirty="0" smtClean="0">
                <a:latin typeface="Arial" pitchFamily="34" charset="0"/>
                <a:cs typeface="Arial" pitchFamily="34" charset="0"/>
              </a:rPr>
              <a:t>augmente. </a:t>
            </a:r>
            <a:r>
              <a:rPr lang="fr-FR" sz="1400" dirty="0">
                <a:latin typeface="Arial" pitchFamily="34" charset="0"/>
                <a:cs typeface="Arial" pitchFamily="34" charset="0"/>
              </a:rPr>
              <a:t>La production mondiale est en forte hausse : elle est passée de 35 246 000 t/an en 1990, à 51 194 000 t/an en 2000 puis à 60 678 000 t/an en </a:t>
            </a:r>
            <a:r>
              <a:rPr lang="fr-FR" sz="1400" dirty="0" smtClean="0">
                <a:latin typeface="Arial" pitchFamily="34" charset="0"/>
                <a:cs typeface="Arial" pitchFamily="34" charset="0"/>
              </a:rPr>
              <a:t>2008.</a:t>
            </a:r>
            <a:endParaRPr lang="fr-FR" sz="1400" dirty="0">
              <a:latin typeface="Arial" pitchFamily="34" charset="0"/>
              <a:cs typeface="Arial" pitchFamily="34" charset="0"/>
            </a:endParaRPr>
          </a:p>
        </p:txBody>
      </p:sp>
      <p:sp>
        <p:nvSpPr>
          <p:cNvPr id="3" name="Rectangle 2"/>
          <p:cNvSpPr/>
          <p:nvPr/>
        </p:nvSpPr>
        <p:spPr>
          <a:xfrm>
            <a:off x="0" y="3741955"/>
            <a:ext cx="9144000" cy="1754326"/>
          </a:xfrm>
          <a:prstGeom prst="rect">
            <a:avLst/>
          </a:prstGeom>
        </p:spPr>
        <p:txBody>
          <a:bodyPr wrap="square">
            <a:spAutoFit/>
          </a:bodyPr>
          <a:lstStyle/>
          <a:p>
            <a:r>
              <a:rPr lang="fr-FR" sz="1600" b="1" dirty="0" smtClean="0">
                <a:solidFill>
                  <a:srgbClr val="FF0000"/>
                </a:solidFill>
                <a:latin typeface="Arial" pitchFamily="34" charset="0"/>
                <a:cs typeface="Arial" pitchFamily="34" charset="0"/>
              </a:rPr>
              <a:t>Consommation</a:t>
            </a:r>
          </a:p>
          <a:p>
            <a:r>
              <a:rPr lang="fr-FR" dirty="0" smtClean="0"/>
              <a:t>Plus </a:t>
            </a:r>
            <a:r>
              <a:rPr lang="fr-FR" dirty="0"/>
              <a:t>de 1 000 milliards d'œufs sont consommés par an dans le monde, </a:t>
            </a:r>
            <a:r>
              <a:rPr lang="fr-FR" dirty="0" smtClean="0"/>
              <a:t>ce </a:t>
            </a:r>
            <a:r>
              <a:rPr lang="fr-FR" dirty="0"/>
              <a:t>qui correspond à une consommation moyenne, estimée par la FAO, d'environ 145 œufs par habitant et par an en </a:t>
            </a:r>
            <a:r>
              <a:rPr lang="fr-FR" dirty="0" smtClean="0"/>
              <a:t>2005.</a:t>
            </a:r>
            <a:endParaRPr lang="fr-FR" dirty="0"/>
          </a:p>
          <a:p>
            <a:endParaRPr lang="fr-FR" dirty="0"/>
          </a:p>
          <a:p>
            <a:endParaRPr lang="fr-FR" dirty="0"/>
          </a:p>
        </p:txBody>
      </p:sp>
    </p:spTree>
    <p:extLst>
      <p:ext uri="{BB962C8B-B14F-4D97-AF65-F5344CB8AC3E}">
        <p14:creationId xmlns:p14="http://schemas.microsoft.com/office/powerpoint/2010/main" val="4079402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752"/>
            <a:ext cx="9144000" cy="1077218"/>
          </a:xfrm>
          <a:prstGeom prst="rect">
            <a:avLst/>
          </a:prstGeom>
        </p:spPr>
        <p:txBody>
          <a:bodyPr wrap="square">
            <a:spAutoFit/>
          </a:bodyPr>
          <a:lstStyle/>
          <a:p>
            <a:r>
              <a:rPr lang="fr-FR" sz="1600" dirty="0">
                <a:latin typeface="Arial" pitchFamily="34" charset="0"/>
                <a:cs typeface="Arial" pitchFamily="34" charset="0"/>
              </a:rPr>
              <a:t>D</a:t>
            </a:r>
            <a:r>
              <a:rPr lang="fr-FR" sz="1600" dirty="0" smtClean="0">
                <a:latin typeface="Arial" pitchFamily="34" charset="0"/>
                <a:cs typeface="Arial" pitchFamily="34" charset="0"/>
              </a:rPr>
              <a:t>es </a:t>
            </a:r>
            <a:r>
              <a:rPr lang="fr-FR" sz="1600" dirty="0">
                <a:latin typeface="Arial" pitchFamily="34" charset="0"/>
                <a:cs typeface="Arial" pitchFamily="34" charset="0"/>
              </a:rPr>
              <a:t>poulaillers sont souvent regroupés sur des fermes qui </a:t>
            </a:r>
            <a:r>
              <a:rPr lang="fr-FR" sz="1600" dirty="0" smtClean="0">
                <a:latin typeface="Arial" pitchFamily="34" charset="0"/>
                <a:cs typeface="Arial" pitchFamily="34" charset="0"/>
              </a:rPr>
              <a:t>atteignent, et </a:t>
            </a:r>
            <a:r>
              <a:rPr lang="fr-FR" sz="1600" dirty="0">
                <a:latin typeface="Arial" pitchFamily="34" charset="0"/>
                <a:cs typeface="Arial" pitchFamily="34" charset="0"/>
              </a:rPr>
              <a:t>dépassent parfois </a:t>
            </a:r>
            <a:r>
              <a:rPr lang="fr-FR" sz="1600" dirty="0" smtClean="0">
                <a:latin typeface="Arial" pitchFamily="34" charset="0"/>
                <a:cs typeface="Arial" pitchFamily="34" charset="0"/>
              </a:rPr>
              <a:t>le </a:t>
            </a:r>
            <a:r>
              <a:rPr lang="fr-FR" sz="1600" dirty="0">
                <a:latin typeface="Arial" pitchFamily="34" charset="0"/>
                <a:cs typeface="Arial" pitchFamily="34" charset="0"/>
              </a:rPr>
              <a:t>million de </a:t>
            </a:r>
            <a:r>
              <a:rPr lang="fr-FR" sz="1600" dirty="0" smtClean="0">
                <a:latin typeface="Arial" pitchFamily="34" charset="0"/>
                <a:cs typeface="Arial" pitchFamily="34" charset="0"/>
              </a:rPr>
              <a:t>pondeuses. Le </a:t>
            </a:r>
            <a:r>
              <a:rPr lang="fr-FR" sz="1600" dirty="0">
                <a:latin typeface="Arial" pitchFamily="34" charset="0"/>
                <a:cs typeface="Arial" pitchFamily="34" charset="0"/>
              </a:rPr>
              <a:t>contrôle précis des conditions de production, avec </a:t>
            </a:r>
            <a:r>
              <a:rPr lang="fr-FR" sz="1600" dirty="0" smtClean="0">
                <a:latin typeface="Arial" pitchFamily="34" charset="0"/>
                <a:cs typeface="Arial" pitchFamily="34" charset="0"/>
              </a:rPr>
              <a:t>l’utilisation des </a:t>
            </a:r>
            <a:r>
              <a:rPr lang="fr-FR" sz="1600" dirty="0">
                <a:latin typeface="Arial" pitchFamily="34" charset="0"/>
                <a:cs typeface="Arial" pitchFamily="34" charset="0"/>
              </a:rPr>
              <a:t>ordinateurs, permet aujourd’hui de savoir facilement, </a:t>
            </a:r>
            <a:r>
              <a:rPr lang="fr-FR" sz="1600" dirty="0" smtClean="0">
                <a:latin typeface="Arial" pitchFamily="34" charset="0"/>
                <a:cs typeface="Arial" pitchFamily="34" charset="0"/>
              </a:rPr>
              <a:t>au gramme </a:t>
            </a:r>
            <a:r>
              <a:rPr lang="fr-FR" sz="1600" dirty="0">
                <a:latin typeface="Arial" pitchFamily="34" charset="0"/>
                <a:cs typeface="Arial" pitchFamily="34" charset="0"/>
              </a:rPr>
              <a:t>près, la quantité d’aliment consommée pour produire </a:t>
            </a:r>
            <a:r>
              <a:rPr lang="fr-FR" sz="1600" dirty="0" smtClean="0">
                <a:latin typeface="Arial" pitchFamily="34" charset="0"/>
                <a:cs typeface="Arial" pitchFamily="34" charset="0"/>
              </a:rPr>
              <a:t>un </a:t>
            </a:r>
            <a:r>
              <a:rPr lang="fr-FR" sz="1600" dirty="0" err="1" smtClean="0">
                <a:latin typeface="Arial" pitchFamily="34" charset="0"/>
                <a:cs typeface="Arial" pitchFamily="34" charset="0"/>
              </a:rPr>
              <a:t>oeuf</a:t>
            </a:r>
            <a:r>
              <a:rPr lang="fr-FR" sz="1600" dirty="0">
                <a:latin typeface="Arial" pitchFamily="34" charset="0"/>
                <a:cs typeface="Arial" pitchFamily="34" charset="0"/>
              </a:rPr>
              <a:t>, </a:t>
            </a:r>
            <a:r>
              <a:rPr lang="fr-FR" sz="1600" dirty="0" smtClean="0">
                <a:latin typeface="Arial" pitchFamily="34" charset="0"/>
                <a:cs typeface="Arial" pitchFamily="34" charset="0"/>
              </a:rPr>
              <a:t>et </a:t>
            </a:r>
            <a:r>
              <a:rPr lang="fr-FR" sz="1600" dirty="0">
                <a:latin typeface="Arial" pitchFamily="34" charset="0"/>
                <a:cs typeface="Arial" pitchFamily="34" charset="0"/>
              </a:rPr>
              <a:t>surtout de connaître le prix de revient final</a:t>
            </a:r>
            <a:r>
              <a:rPr lang="fr-FR" sz="1600" dirty="0" smtClean="0">
                <a:latin typeface="Arial" pitchFamily="34" charset="0"/>
                <a:cs typeface="Arial" pitchFamily="34" charset="0"/>
              </a:rPr>
              <a:t>.</a:t>
            </a:r>
            <a:endParaRPr lang="fr-FR" sz="1600" dirty="0">
              <a:latin typeface="Arial" pitchFamily="34" charset="0"/>
              <a:cs typeface="Arial" pitchFamily="34" charset="0"/>
            </a:endParaRPr>
          </a:p>
        </p:txBody>
      </p:sp>
      <p:sp>
        <p:nvSpPr>
          <p:cNvPr id="3" name="Rectangle 2"/>
          <p:cNvSpPr/>
          <p:nvPr/>
        </p:nvSpPr>
        <p:spPr>
          <a:xfrm>
            <a:off x="0" y="1337191"/>
            <a:ext cx="9144000" cy="615553"/>
          </a:xfrm>
          <a:prstGeom prst="rect">
            <a:avLst/>
          </a:prstGeom>
        </p:spPr>
        <p:txBody>
          <a:bodyPr wrap="square">
            <a:spAutoFit/>
          </a:bodyPr>
          <a:lstStyle/>
          <a:p>
            <a:r>
              <a:rPr lang="fr-FR" sz="1600" dirty="0" smtClean="0">
                <a:latin typeface="Arial" pitchFamily="34" charset="0"/>
                <a:cs typeface="Arial" pitchFamily="34" charset="0"/>
              </a:rPr>
              <a:t>L’invention du </a:t>
            </a:r>
            <a:r>
              <a:rPr lang="fr-FR" sz="1600" dirty="0">
                <a:latin typeface="Arial" pitchFamily="34" charset="0"/>
                <a:cs typeface="Arial" pitchFamily="34" charset="0"/>
              </a:rPr>
              <a:t>programmes </a:t>
            </a:r>
            <a:r>
              <a:rPr lang="fr-FR" sz="1600" dirty="0" smtClean="0">
                <a:latin typeface="Arial" pitchFamily="34" charset="0"/>
                <a:cs typeface="Arial" pitchFamily="34" charset="0"/>
              </a:rPr>
              <a:t>d’éclairage, permettent </a:t>
            </a:r>
            <a:r>
              <a:rPr lang="fr-FR" sz="1600" dirty="0">
                <a:latin typeface="Arial" pitchFamily="34" charset="0"/>
                <a:cs typeface="Arial" pitchFamily="34" charset="0"/>
              </a:rPr>
              <a:t>de produire des </a:t>
            </a:r>
            <a:r>
              <a:rPr lang="fr-FR" sz="1600" dirty="0" err="1">
                <a:latin typeface="Arial" pitchFamily="34" charset="0"/>
                <a:cs typeface="Arial" pitchFamily="34" charset="0"/>
              </a:rPr>
              <a:t>oeufs</a:t>
            </a:r>
            <a:r>
              <a:rPr lang="fr-FR" sz="1600" dirty="0">
                <a:latin typeface="Arial" pitchFamily="34" charset="0"/>
                <a:cs typeface="Arial" pitchFamily="34" charset="0"/>
              </a:rPr>
              <a:t> frais toute l’année (ce qui </a:t>
            </a:r>
            <a:r>
              <a:rPr lang="fr-FR" sz="1600" dirty="0" smtClean="0">
                <a:latin typeface="Arial" pitchFamily="34" charset="0"/>
                <a:cs typeface="Arial" pitchFamily="34" charset="0"/>
              </a:rPr>
              <a:t>n’était pas </a:t>
            </a:r>
            <a:r>
              <a:rPr lang="fr-FR" sz="1600" dirty="0">
                <a:latin typeface="Arial" pitchFamily="34" charset="0"/>
                <a:cs typeface="Arial" pitchFamily="34" charset="0"/>
              </a:rPr>
              <a:t>le cas autrefois où la production était presque nulle en hiver</a:t>
            </a:r>
            <a:r>
              <a:rPr lang="fr-FR" dirty="0" smtClean="0"/>
              <a:t>).</a:t>
            </a:r>
            <a:endParaRPr lang="fr-FR" dirty="0"/>
          </a:p>
        </p:txBody>
      </p:sp>
      <p:sp>
        <p:nvSpPr>
          <p:cNvPr id="4" name="Rectangle 3"/>
          <p:cNvSpPr/>
          <p:nvPr/>
        </p:nvSpPr>
        <p:spPr>
          <a:xfrm>
            <a:off x="89756" y="1952744"/>
            <a:ext cx="8964488" cy="1323439"/>
          </a:xfrm>
          <a:prstGeom prst="rect">
            <a:avLst/>
          </a:prstGeom>
        </p:spPr>
        <p:txBody>
          <a:bodyPr wrap="square">
            <a:spAutoFit/>
          </a:bodyPr>
          <a:lstStyle/>
          <a:p>
            <a:r>
              <a:rPr lang="fr-FR" sz="1600" dirty="0">
                <a:latin typeface="Arial" pitchFamily="34" charset="0"/>
                <a:cs typeface="Arial" pitchFamily="34" charset="0"/>
              </a:rPr>
              <a:t>Des circuits de ramassage réguliers et rapides, utilisant </a:t>
            </a:r>
            <a:r>
              <a:rPr lang="fr-FR" sz="1600" dirty="0" smtClean="0">
                <a:latin typeface="Arial" pitchFamily="34" charset="0"/>
                <a:cs typeface="Arial" pitchFamily="34" charset="0"/>
              </a:rPr>
              <a:t>éventuellement  des </a:t>
            </a:r>
            <a:r>
              <a:rPr lang="fr-FR" sz="1600" dirty="0">
                <a:latin typeface="Arial" pitchFamily="34" charset="0"/>
                <a:cs typeface="Arial" pitchFamily="34" charset="0"/>
              </a:rPr>
              <a:t>camions réfrigérés, apportent aujourd’hui, </a:t>
            </a:r>
            <a:r>
              <a:rPr lang="fr-FR" sz="1600" dirty="0" smtClean="0">
                <a:latin typeface="Arial" pitchFamily="34" charset="0"/>
                <a:cs typeface="Arial" pitchFamily="34" charset="0"/>
              </a:rPr>
              <a:t>au consommateur </a:t>
            </a:r>
            <a:r>
              <a:rPr lang="fr-FR" sz="1600" dirty="0">
                <a:latin typeface="Arial" pitchFamily="34" charset="0"/>
                <a:cs typeface="Arial" pitchFamily="34" charset="0"/>
              </a:rPr>
              <a:t>et à l’industriel, des </a:t>
            </a:r>
            <a:r>
              <a:rPr lang="fr-FR" sz="1600" dirty="0" err="1">
                <a:latin typeface="Arial" pitchFamily="34" charset="0"/>
                <a:cs typeface="Arial" pitchFamily="34" charset="0"/>
              </a:rPr>
              <a:t>oeufs</a:t>
            </a:r>
            <a:r>
              <a:rPr lang="fr-FR" sz="1600" dirty="0">
                <a:latin typeface="Arial" pitchFamily="34" charset="0"/>
                <a:cs typeface="Arial" pitchFamily="34" charset="0"/>
              </a:rPr>
              <a:t> qui sont âgés de </a:t>
            </a:r>
            <a:r>
              <a:rPr lang="fr-FR" sz="1600" dirty="0" smtClean="0">
                <a:latin typeface="Arial" pitchFamily="34" charset="0"/>
                <a:cs typeface="Arial" pitchFamily="34" charset="0"/>
              </a:rPr>
              <a:t>quelques heures </a:t>
            </a:r>
            <a:r>
              <a:rPr lang="fr-FR" sz="1600" dirty="0">
                <a:latin typeface="Arial" pitchFamily="34" charset="0"/>
                <a:cs typeface="Arial" pitchFamily="34" charset="0"/>
              </a:rPr>
              <a:t>contre quelques semaines </a:t>
            </a:r>
            <a:r>
              <a:rPr lang="fr-FR" sz="1600" dirty="0" smtClean="0">
                <a:latin typeface="Arial" pitchFamily="34" charset="0"/>
                <a:cs typeface="Arial" pitchFamily="34" charset="0"/>
              </a:rPr>
              <a:t>avant. Les </a:t>
            </a:r>
            <a:r>
              <a:rPr lang="fr-FR" sz="1600" dirty="0">
                <a:latin typeface="Arial" pitchFamily="34" charset="0"/>
                <a:cs typeface="Arial" pitchFamily="34" charset="0"/>
              </a:rPr>
              <a:t>progrès techniques de la production et l’accélération des </a:t>
            </a:r>
            <a:r>
              <a:rPr lang="fr-FR" sz="1600" dirty="0" smtClean="0">
                <a:latin typeface="Arial" pitchFamily="34" charset="0"/>
                <a:cs typeface="Arial" pitchFamily="34" charset="0"/>
              </a:rPr>
              <a:t>circuits font </a:t>
            </a:r>
            <a:r>
              <a:rPr lang="fr-FR" sz="1600" dirty="0">
                <a:latin typeface="Arial" pitchFamily="34" charset="0"/>
                <a:cs typeface="Arial" pitchFamily="34" charset="0"/>
              </a:rPr>
              <a:t>que l’</a:t>
            </a:r>
            <a:r>
              <a:rPr lang="fr-FR" sz="1600" dirty="0" err="1">
                <a:latin typeface="Arial" pitchFamily="34" charset="0"/>
                <a:cs typeface="Arial" pitchFamily="34" charset="0"/>
              </a:rPr>
              <a:t>oeuf</a:t>
            </a:r>
            <a:r>
              <a:rPr lang="fr-FR" sz="1600" dirty="0">
                <a:latin typeface="Arial" pitchFamily="34" charset="0"/>
                <a:cs typeface="Arial" pitchFamily="34" charset="0"/>
              </a:rPr>
              <a:t> est un des rares produits </a:t>
            </a:r>
            <a:r>
              <a:rPr lang="fr-FR" sz="1600" dirty="0" smtClean="0">
                <a:latin typeface="Arial" pitchFamily="34" charset="0"/>
                <a:cs typeface="Arial" pitchFamily="34" charset="0"/>
              </a:rPr>
              <a:t>alimentaires meilleur aujourd’hui </a:t>
            </a:r>
            <a:r>
              <a:rPr lang="fr-FR" sz="1600" dirty="0">
                <a:latin typeface="Arial" pitchFamily="34" charset="0"/>
                <a:cs typeface="Arial" pitchFamily="34" charset="0"/>
              </a:rPr>
              <a:t>qu’autrefois.</a:t>
            </a:r>
          </a:p>
        </p:txBody>
      </p:sp>
    </p:spTree>
    <p:extLst>
      <p:ext uri="{BB962C8B-B14F-4D97-AF65-F5344CB8AC3E}">
        <p14:creationId xmlns:p14="http://schemas.microsoft.com/office/powerpoint/2010/main" val="37390749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20" y="0"/>
            <a:ext cx="9144000" cy="3139321"/>
          </a:xfrm>
          <a:prstGeom prst="rect">
            <a:avLst/>
          </a:prstGeom>
        </p:spPr>
        <p:txBody>
          <a:bodyPr wrap="square">
            <a:spAutoFit/>
          </a:bodyPr>
          <a:lstStyle/>
          <a:p>
            <a:r>
              <a:rPr lang="fr-FR" b="1" dirty="0">
                <a:solidFill>
                  <a:srgbClr val="FF0000"/>
                </a:solidFill>
                <a:latin typeface="Times New Roman" pitchFamily="18" charset="0"/>
                <a:cs typeface="Times New Roman" pitchFamily="18" charset="0"/>
              </a:rPr>
              <a:t>La couleur de la coquille</a:t>
            </a:r>
          </a:p>
          <a:p>
            <a:r>
              <a:rPr lang="fr-FR" dirty="0"/>
              <a:t>Elle est uniquement une question de race de poules et </a:t>
            </a:r>
            <a:r>
              <a:rPr lang="fr-FR" dirty="0" smtClean="0"/>
              <a:t>l’alimentation ne </a:t>
            </a:r>
            <a:r>
              <a:rPr lang="fr-FR" dirty="0"/>
              <a:t>joue aucun rôle. Ce sont les Leghorns, petites </a:t>
            </a:r>
            <a:r>
              <a:rPr lang="fr-FR" dirty="0" smtClean="0"/>
              <a:t>poules blanches </a:t>
            </a:r>
            <a:r>
              <a:rPr lang="fr-FR" dirty="0"/>
              <a:t>très productives qui pondent des </a:t>
            </a:r>
            <a:r>
              <a:rPr lang="fr-FR" dirty="0" err="1"/>
              <a:t>oeufs</a:t>
            </a:r>
            <a:r>
              <a:rPr lang="fr-FR" dirty="0"/>
              <a:t> à coquille </a:t>
            </a:r>
            <a:r>
              <a:rPr lang="fr-FR" dirty="0" smtClean="0"/>
              <a:t>blanche. Les </a:t>
            </a:r>
            <a:r>
              <a:rPr lang="fr-FR" dirty="0"/>
              <a:t>poules de race Bresse aussi.</a:t>
            </a:r>
          </a:p>
          <a:p>
            <a:r>
              <a:rPr lang="fr-FR" dirty="0"/>
              <a:t>Les coquilles blanches translucides au mirage permettent </a:t>
            </a:r>
            <a:r>
              <a:rPr lang="fr-FR" dirty="0" smtClean="0"/>
              <a:t>d’éliminer plus </a:t>
            </a:r>
            <a:r>
              <a:rPr lang="fr-FR" dirty="0"/>
              <a:t>facilement les défauts internes tels que les taches </a:t>
            </a:r>
            <a:r>
              <a:rPr lang="fr-FR" dirty="0" smtClean="0"/>
              <a:t>de sang</a:t>
            </a:r>
            <a:r>
              <a:rPr lang="fr-FR" dirty="0"/>
              <a:t>. Les </a:t>
            </a:r>
            <a:r>
              <a:rPr lang="fr-FR" dirty="0" err="1"/>
              <a:t>oeufs</a:t>
            </a:r>
            <a:r>
              <a:rPr lang="fr-FR" dirty="0"/>
              <a:t> à coquille blanche exigent d’être produits </a:t>
            </a:r>
            <a:r>
              <a:rPr lang="fr-FR" dirty="0" smtClean="0"/>
              <a:t>proprement car </a:t>
            </a:r>
            <a:r>
              <a:rPr lang="fr-FR" dirty="0"/>
              <a:t>les souillures sont très apparentes. Les États-Unis </a:t>
            </a:r>
            <a:r>
              <a:rPr lang="fr-FR" dirty="0" smtClean="0"/>
              <a:t>ont résolu </a:t>
            </a:r>
            <a:r>
              <a:rPr lang="fr-FR" dirty="0"/>
              <a:t>le problème en lavant presque tous leurs </a:t>
            </a:r>
            <a:r>
              <a:rPr lang="fr-FR" dirty="0" err="1"/>
              <a:t>oeufs</a:t>
            </a:r>
            <a:r>
              <a:rPr lang="fr-FR" dirty="0"/>
              <a:t>. Mais </a:t>
            </a:r>
            <a:r>
              <a:rPr lang="fr-FR" dirty="0" smtClean="0"/>
              <a:t>cette pratique </a:t>
            </a:r>
            <a:r>
              <a:rPr lang="fr-FR" dirty="0"/>
              <a:t>exige que les </a:t>
            </a:r>
            <a:r>
              <a:rPr lang="fr-FR" dirty="0" err="1"/>
              <a:t>oeufs</a:t>
            </a:r>
            <a:r>
              <a:rPr lang="fr-FR" dirty="0"/>
              <a:t> soient ensuite maintenus à basse </a:t>
            </a:r>
            <a:r>
              <a:rPr lang="fr-FR" dirty="0" smtClean="0"/>
              <a:t>température car </a:t>
            </a:r>
            <a:r>
              <a:rPr lang="fr-FR" dirty="0"/>
              <a:t>le lavage détruit la pellicule cireuse protectrice </a:t>
            </a:r>
            <a:r>
              <a:rPr lang="fr-FR" dirty="0" smtClean="0"/>
              <a:t>qui empêche </a:t>
            </a:r>
            <a:r>
              <a:rPr lang="fr-FR" dirty="0"/>
              <a:t>la pénétration des germes. Le non-respect du froid </a:t>
            </a:r>
            <a:r>
              <a:rPr lang="fr-FR" dirty="0" smtClean="0"/>
              <a:t>pour le </a:t>
            </a:r>
            <a:r>
              <a:rPr lang="fr-FR" dirty="0"/>
              <a:t>stockage des </a:t>
            </a:r>
            <a:r>
              <a:rPr lang="fr-FR" dirty="0" err="1"/>
              <a:t>oeufs</a:t>
            </a:r>
            <a:r>
              <a:rPr lang="fr-FR" dirty="0"/>
              <a:t> dans les magasins aux États-Unis est </a:t>
            </a:r>
            <a:r>
              <a:rPr lang="fr-FR" dirty="0" smtClean="0"/>
              <a:t>puni d’amendes, le </a:t>
            </a:r>
            <a:r>
              <a:rPr lang="fr-FR" dirty="0"/>
              <a:t>lavage des </a:t>
            </a:r>
            <a:r>
              <a:rPr lang="fr-FR" dirty="0" err="1"/>
              <a:t>oeufs</a:t>
            </a:r>
            <a:r>
              <a:rPr lang="fr-FR" dirty="0"/>
              <a:t> est </a:t>
            </a:r>
            <a:r>
              <a:rPr lang="fr-FR" dirty="0" smtClean="0"/>
              <a:t>désormais interdit. </a:t>
            </a:r>
            <a:endParaRPr lang="fr-FR" dirty="0"/>
          </a:p>
        </p:txBody>
      </p:sp>
      <p:sp>
        <p:nvSpPr>
          <p:cNvPr id="2" name="Rectangle 1"/>
          <p:cNvSpPr/>
          <p:nvPr/>
        </p:nvSpPr>
        <p:spPr>
          <a:xfrm>
            <a:off x="38696" y="3138408"/>
            <a:ext cx="9128224" cy="646331"/>
          </a:xfrm>
          <a:prstGeom prst="rect">
            <a:avLst/>
          </a:prstGeom>
        </p:spPr>
        <p:txBody>
          <a:bodyPr wrap="square">
            <a:spAutoFit/>
          </a:bodyPr>
          <a:lstStyle/>
          <a:p>
            <a:r>
              <a:rPr lang="fr-FR" b="1" dirty="0">
                <a:solidFill>
                  <a:srgbClr val="FF0000"/>
                </a:solidFill>
                <a:latin typeface="Times New Roman" pitchFamily="18" charset="0"/>
                <a:cs typeface="Times New Roman" pitchFamily="18" charset="0"/>
              </a:rPr>
              <a:t>La coloration du jaune</a:t>
            </a:r>
          </a:p>
          <a:p>
            <a:r>
              <a:rPr lang="fr-FR" dirty="0"/>
              <a:t>Elle dépend par contre de l’alimentation </a:t>
            </a:r>
            <a:r>
              <a:rPr lang="fr-FR" dirty="0" smtClean="0"/>
              <a:t>des pondeuses</a:t>
            </a:r>
            <a:r>
              <a:rPr lang="fr-FR" dirty="0"/>
              <a:t>. </a:t>
            </a:r>
          </a:p>
        </p:txBody>
      </p:sp>
      <p:sp>
        <p:nvSpPr>
          <p:cNvPr id="4" name="Rectangle 3"/>
          <p:cNvSpPr/>
          <p:nvPr/>
        </p:nvSpPr>
        <p:spPr>
          <a:xfrm>
            <a:off x="11832" y="3784739"/>
            <a:ext cx="9144000" cy="1754326"/>
          </a:xfrm>
          <a:prstGeom prst="rect">
            <a:avLst/>
          </a:prstGeom>
        </p:spPr>
        <p:txBody>
          <a:bodyPr wrap="square">
            <a:spAutoFit/>
          </a:bodyPr>
          <a:lstStyle/>
          <a:p>
            <a:r>
              <a:rPr lang="fr-FR" dirty="0"/>
              <a:t>En production fermière traditionnelle, lorsque les poules au printemps sont dehors sur l’herbe et au soleil, les jaunes sont très colorés, presque </a:t>
            </a:r>
            <a:r>
              <a:rPr lang="fr-FR" dirty="0" err="1"/>
              <a:t>rouges.Au</a:t>
            </a:r>
            <a:r>
              <a:rPr lang="fr-FR" dirty="0"/>
              <a:t> contraire en hiver, sans soleil et sans verdure, et si les poules ne mangent que du blé, les jaunes d’</a:t>
            </a:r>
            <a:r>
              <a:rPr lang="fr-FR" dirty="0" err="1"/>
              <a:t>oeufs</a:t>
            </a:r>
            <a:r>
              <a:rPr lang="fr-FR" dirty="0"/>
              <a:t> sont très pâles. commercialement ils évitent ces variations et offre une qualité constante tout le long de l’année. La coloration du jaune est due à la présence de caroténoïdes dont la structure chimique est voisine de la vitamine A.</a:t>
            </a:r>
          </a:p>
        </p:txBody>
      </p:sp>
    </p:spTree>
    <p:extLst>
      <p:ext uri="{BB962C8B-B14F-4D97-AF65-F5344CB8AC3E}">
        <p14:creationId xmlns:p14="http://schemas.microsoft.com/office/powerpoint/2010/main" val="4198259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970318"/>
          </a:xfrm>
          <a:prstGeom prst="rect">
            <a:avLst/>
          </a:prstGeom>
        </p:spPr>
        <p:txBody>
          <a:bodyPr wrap="square">
            <a:spAutoFit/>
          </a:bodyPr>
          <a:lstStyle/>
          <a:p>
            <a:r>
              <a:rPr lang="fr-FR" b="1" dirty="0" smtClean="0">
                <a:solidFill>
                  <a:srgbClr val="FF0000"/>
                </a:solidFill>
                <a:latin typeface="Times New Roman" pitchFamily="18" charset="0"/>
                <a:cs typeface="Times New Roman" pitchFamily="18" charset="0"/>
              </a:rPr>
              <a:t>Une </a:t>
            </a:r>
            <a:r>
              <a:rPr lang="fr-FR" b="1" dirty="0">
                <a:solidFill>
                  <a:srgbClr val="FF0000"/>
                </a:solidFill>
                <a:latin typeface="Times New Roman" pitchFamily="18" charset="0"/>
                <a:cs typeface="Times New Roman" pitchFamily="18" charset="0"/>
              </a:rPr>
              <a:t>composition nutritive stable</a:t>
            </a:r>
          </a:p>
          <a:p>
            <a:r>
              <a:rPr lang="fr-FR" dirty="0" smtClean="0"/>
              <a:t>Quelle </a:t>
            </a:r>
            <a:r>
              <a:rPr lang="fr-FR" dirty="0"/>
              <a:t>que soit son alimentation, </a:t>
            </a:r>
            <a:r>
              <a:rPr lang="fr-FR" dirty="0" smtClean="0"/>
              <a:t>la poule  </a:t>
            </a:r>
            <a:r>
              <a:rPr lang="fr-FR" dirty="0"/>
              <a:t>est </a:t>
            </a:r>
            <a:r>
              <a:rPr lang="fr-FR" dirty="0" smtClean="0"/>
              <a:t>réputée reconstituer </a:t>
            </a:r>
            <a:r>
              <a:rPr lang="fr-FR" dirty="0"/>
              <a:t>un </a:t>
            </a:r>
            <a:r>
              <a:rPr lang="fr-FR" dirty="0" err="1"/>
              <a:t>oeuf</a:t>
            </a:r>
            <a:r>
              <a:rPr lang="fr-FR" dirty="0"/>
              <a:t> dont les composants nutritifs sont à peu </a:t>
            </a:r>
            <a:r>
              <a:rPr lang="fr-FR" dirty="0" smtClean="0"/>
              <a:t>près constant. En </a:t>
            </a:r>
            <a:r>
              <a:rPr lang="fr-FR" dirty="0"/>
              <a:t>cas de manque d’un élément nutritif, elle </a:t>
            </a:r>
            <a:r>
              <a:rPr lang="fr-FR" dirty="0" smtClean="0"/>
              <a:t>pond moins</a:t>
            </a:r>
            <a:r>
              <a:rPr lang="fr-FR" dirty="0"/>
              <a:t>. </a:t>
            </a:r>
            <a:r>
              <a:rPr lang="fr-FR" dirty="0" smtClean="0"/>
              <a:t>les </a:t>
            </a:r>
            <a:r>
              <a:rPr lang="fr-FR" dirty="0"/>
              <a:t>acides gras polyinsaturés et les </a:t>
            </a:r>
            <a:r>
              <a:rPr lang="fr-FR" dirty="0" smtClean="0"/>
              <a:t>vitamines peuvent </a:t>
            </a:r>
            <a:r>
              <a:rPr lang="fr-FR" dirty="0"/>
              <a:t>avoir des taux modifiés dans certaines limites en </a:t>
            </a:r>
            <a:r>
              <a:rPr lang="fr-FR" dirty="0" smtClean="0"/>
              <a:t>fonction de </a:t>
            </a:r>
            <a:r>
              <a:rPr lang="fr-FR" dirty="0"/>
              <a:t>l’alimentation des </a:t>
            </a:r>
            <a:r>
              <a:rPr lang="fr-FR" dirty="0" smtClean="0"/>
              <a:t>pondeuses.</a:t>
            </a:r>
            <a:endParaRPr lang="fr-FR" dirty="0"/>
          </a:p>
          <a:p>
            <a:r>
              <a:rPr lang="fr-FR" dirty="0" smtClean="0"/>
              <a:t>  -</a:t>
            </a:r>
            <a:r>
              <a:rPr lang="fr-FR" b="1" dirty="0" err="1" smtClean="0">
                <a:solidFill>
                  <a:srgbClr val="C00000"/>
                </a:solidFill>
                <a:latin typeface="Times New Roman" pitchFamily="18" charset="0"/>
                <a:cs typeface="Times New Roman" pitchFamily="18" charset="0"/>
              </a:rPr>
              <a:t>Oeufs</a:t>
            </a:r>
            <a:r>
              <a:rPr lang="fr-FR" b="1" dirty="0" smtClean="0">
                <a:solidFill>
                  <a:srgbClr val="C00000"/>
                </a:solidFill>
                <a:latin typeface="Times New Roman" pitchFamily="18" charset="0"/>
                <a:cs typeface="Times New Roman" pitchFamily="18" charset="0"/>
              </a:rPr>
              <a:t> </a:t>
            </a:r>
            <a:r>
              <a:rPr lang="fr-FR" b="1" dirty="0">
                <a:solidFill>
                  <a:srgbClr val="C00000"/>
                </a:solidFill>
                <a:latin typeface="Times New Roman" pitchFamily="18" charset="0"/>
                <a:cs typeface="Times New Roman" pitchFamily="18" charset="0"/>
              </a:rPr>
              <a:t>dits « fermiers »</a:t>
            </a:r>
          </a:p>
          <a:p>
            <a:r>
              <a:rPr lang="fr-FR" dirty="0"/>
              <a:t>Il a été démontré qu’il n’existe pas de différence </a:t>
            </a:r>
            <a:r>
              <a:rPr lang="fr-FR" dirty="0" smtClean="0"/>
              <a:t>qualitative, nutritive </a:t>
            </a:r>
            <a:r>
              <a:rPr lang="fr-FR" dirty="0"/>
              <a:t>ou gustative, entre l’</a:t>
            </a:r>
            <a:r>
              <a:rPr lang="fr-FR" dirty="0" err="1"/>
              <a:t>oeuf</a:t>
            </a:r>
            <a:r>
              <a:rPr lang="fr-FR" dirty="0"/>
              <a:t> dit « fermier » et l’</a:t>
            </a:r>
            <a:r>
              <a:rPr lang="fr-FR" dirty="0" err="1"/>
              <a:t>oeuf</a:t>
            </a:r>
            <a:r>
              <a:rPr lang="fr-FR" dirty="0"/>
              <a:t> </a:t>
            </a:r>
            <a:r>
              <a:rPr lang="fr-FR" dirty="0" smtClean="0"/>
              <a:t>produit proprement </a:t>
            </a:r>
            <a:r>
              <a:rPr lang="fr-FR" dirty="0"/>
              <a:t>dans les élevages industriels. Cette différence </a:t>
            </a:r>
            <a:r>
              <a:rPr lang="fr-FR" dirty="0" smtClean="0"/>
              <a:t>d’appréciation est </a:t>
            </a:r>
            <a:r>
              <a:rPr lang="fr-FR" dirty="0"/>
              <a:t>uniquement psychologique (R. Sauveur, INRA). </a:t>
            </a:r>
            <a:r>
              <a:rPr lang="fr-FR" dirty="0" smtClean="0"/>
              <a:t>Les </a:t>
            </a:r>
            <a:r>
              <a:rPr lang="fr-FR" dirty="0" err="1" smtClean="0"/>
              <a:t>oeufs</a:t>
            </a:r>
            <a:r>
              <a:rPr lang="fr-FR" dirty="0" smtClean="0"/>
              <a:t> souvent </a:t>
            </a:r>
            <a:r>
              <a:rPr lang="fr-FR" dirty="0"/>
              <a:t>pondus au sol sur la litière ou sur </a:t>
            </a:r>
            <a:r>
              <a:rPr lang="fr-FR" dirty="0" smtClean="0"/>
              <a:t>de la </a:t>
            </a:r>
            <a:r>
              <a:rPr lang="fr-FR" dirty="0"/>
              <a:t>paille moisie, constituent la principale source de contamination</a:t>
            </a:r>
          </a:p>
          <a:p>
            <a:r>
              <a:rPr lang="fr-FR" dirty="0"/>
              <a:t>et doivent être traités dans un circuit industriel spécialisé pour </a:t>
            </a:r>
            <a:r>
              <a:rPr lang="fr-FR" dirty="0" smtClean="0"/>
              <a:t>éviter tout </a:t>
            </a:r>
            <a:r>
              <a:rPr lang="fr-FR" dirty="0"/>
              <a:t>risque. La production d’</a:t>
            </a:r>
            <a:r>
              <a:rPr lang="fr-FR" dirty="0" err="1"/>
              <a:t>oeufs</a:t>
            </a:r>
            <a:r>
              <a:rPr lang="fr-FR" dirty="0"/>
              <a:t> avec les poules en cage </a:t>
            </a:r>
            <a:r>
              <a:rPr lang="fr-FR" dirty="0" smtClean="0"/>
              <a:t>ou sur </a:t>
            </a:r>
            <a:r>
              <a:rPr lang="fr-FR" dirty="0"/>
              <a:t>claies, </a:t>
            </a:r>
            <a:r>
              <a:rPr lang="fr-FR" dirty="0" smtClean="0"/>
              <a:t>en éliminant  </a:t>
            </a:r>
            <a:r>
              <a:rPr lang="fr-FR" dirty="0"/>
              <a:t>les pondeuses du contact avec le sol,</a:t>
            </a:r>
          </a:p>
          <a:p>
            <a:r>
              <a:rPr lang="fr-FR" dirty="0"/>
              <a:t>réduisent les risques de parasitisme et favorisent la </a:t>
            </a:r>
            <a:r>
              <a:rPr lang="fr-FR" dirty="0" smtClean="0"/>
              <a:t>production d’</a:t>
            </a:r>
            <a:r>
              <a:rPr lang="fr-FR" dirty="0" err="1" smtClean="0"/>
              <a:t>oeufs</a:t>
            </a:r>
            <a:r>
              <a:rPr lang="fr-FR" dirty="0" smtClean="0"/>
              <a:t> </a:t>
            </a:r>
            <a:r>
              <a:rPr lang="fr-FR" dirty="0"/>
              <a:t>naturellement propres</a:t>
            </a:r>
            <a:r>
              <a:rPr lang="fr-FR" dirty="0" smtClean="0"/>
              <a:t>.</a:t>
            </a:r>
          </a:p>
          <a:p>
            <a:r>
              <a:rPr lang="fr-FR" dirty="0" smtClean="0"/>
              <a:t> --</a:t>
            </a:r>
            <a:endParaRPr lang="fr-FR" dirty="0"/>
          </a:p>
        </p:txBody>
      </p:sp>
      <p:sp>
        <p:nvSpPr>
          <p:cNvPr id="3" name="Rectangle 2"/>
          <p:cNvSpPr/>
          <p:nvPr/>
        </p:nvSpPr>
        <p:spPr>
          <a:xfrm>
            <a:off x="62890" y="3573016"/>
            <a:ext cx="9112002" cy="2308324"/>
          </a:xfrm>
          <a:prstGeom prst="rect">
            <a:avLst/>
          </a:prstGeom>
        </p:spPr>
        <p:txBody>
          <a:bodyPr wrap="square">
            <a:spAutoFit/>
          </a:bodyPr>
          <a:lstStyle/>
          <a:p>
            <a:r>
              <a:rPr lang="fr-FR" b="1" dirty="0" smtClean="0"/>
              <a:t>  </a:t>
            </a:r>
            <a:r>
              <a:rPr lang="fr-FR" b="1" dirty="0" err="1" smtClean="0"/>
              <a:t>Oeufs</a:t>
            </a:r>
            <a:r>
              <a:rPr lang="fr-FR" b="1" dirty="0" smtClean="0"/>
              <a:t> </a:t>
            </a:r>
            <a:r>
              <a:rPr lang="fr-FR" b="1" dirty="0"/>
              <a:t>à double jaune</a:t>
            </a:r>
          </a:p>
          <a:p>
            <a:r>
              <a:rPr lang="fr-FR" dirty="0"/>
              <a:t>Ils sont généralement produits par certaines poulettes à </a:t>
            </a:r>
            <a:r>
              <a:rPr lang="fr-FR" dirty="0" smtClean="0"/>
              <a:t>l’entrée en </a:t>
            </a:r>
            <a:r>
              <a:rPr lang="fr-FR" dirty="0"/>
              <a:t>ponte. Il arrive que deux ovules se détachent en même </a:t>
            </a:r>
            <a:r>
              <a:rPr lang="fr-FR" dirty="0" smtClean="0"/>
              <a:t>temps de </a:t>
            </a:r>
            <a:r>
              <a:rPr lang="fr-FR" dirty="0"/>
              <a:t>l’ovaire et sont emballés simultanément dans la même </a:t>
            </a:r>
            <a:r>
              <a:rPr lang="fr-FR" dirty="0" smtClean="0"/>
              <a:t>coquille. Ceci se </a:t>
            </a:r>
            <a:r>
              <a:rPr lang="fr-FR" dirty="0"/>
              <a:t>passe avec l’âge.</a:t>
            </a:r>
          </a:p>
          <a:p>
            <a:r>
              <a:rPr lang="fr-FR" dirty="0"/>
              <a:t>2.7 Grammage de l’</a:t>
            </a:r>
            <a:r>
              <a:rPr lang="fr-FR" dirty="0" err="1"/>
              <a:t>oeuf</a:t>
            </a:r>
            <a:endParaRPr lang="fr-FR" dirty="0"/>
          </a:p>
          <a:p>
            <a:r>
              <a:rPr lang="fr-FR" dirty="0"/>
              <a:t>Il varie d’environ 45 g à un maximum de 80 </a:t>
            </a:r>
            <a:r>
              <a:rPr lang="fr-FR" dirty="0" smtClean="0"/>
              <a:t>g </a:t>
            </a:r>
            <a:r>
              <a:rPr lang="fr-FR" dirty="0"/>
              <a:t>et évolue </a:t>
            </a:r>
            <a:r>
              <a:rPr lang="fr-FR" dirty="0" smtClean="0"/>
              <a:t>avec l’âge </a:t>
            </a:r>
            <a:r>
              <a:rPr lang="fr-FR" dirty="0"/>
              <a:t>de la </a:t>
            </a:r>
            <a:r>
              <a:rPr lang="fr-FR" dirty="0" smtClean="0"/>
              <a:t>poule. </a:t>
            </a:r>
            <a:r>
              <a:rPr lang="fr-FR" dirty="0"/>
              <a:t>L</a:t>
            </a:r>
            <a:r>
              <a:rPr lang="fr-FR" dirty="0" smtClean="0"/>
              <a:t>e </a:t>
            </a:r>
            <a:r>
              <a:rPr lang="fr-FR" dirty="0"/>
              <a:t>poids moyen des </a:t>
            </a:r>
            <a:r>
              <a:rPr lang="fr-FR" dirty="0" err="1"/>
              <a:t>oeufs</a:t>
            </a:r>
            <a:r>
              <a:rPr lang="fr-FR" dirty="0"/>
              <a:t> pondus par une </a:t>
            </a:r>
            <a:r>
              <a:rPr lang="fr-FR" dirty="0" smtClean="0"/>
              <a:t>poule au </a:t>
            </a:r>
            <a:r>
              <a:rPr lang="fr-FR" dirty="0"/>
              <a:t>cours de la première année de ponte est d’environ 62 g. </a:t>
            </a:r>
            <a:r>
              <a:rPr lang="fr-FR" dirty="0" smtClean="0"/>
              <a:t>Leur nombre </a:t>
            </a:r>
            <a:r>
              <a:rPr lang="fr-FR" dirty="0"/>
              <a:t>atteint 250 à 300 </a:t>
            </a:r>
            <a:r>
              <a:rPr lang="fr-FR" dirty="0" err="1"/>
              <a:t>oeufs</a:t>
            </a:r>
            <a:r>
              <a:rPr lang="fr-FR" dirty="0"/>
              <a:t> selon les souches. </a:t>
            </a:r>
          </a:p>
        </p:txBody>
      </p:sp>
    </p:spTree>
    <p:extLst>
      <p:ext uri="{BB962C8B-B14F-4D97-AF65-F5344CB8AC3E}">
        <p14:creationId xmlns:p14="http://schemas.microsoft.com/office/powerpoint/2010/main" val="8320941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77328"/>
            <a:ext cx="9035480" cy="3323987"/>
          </a:xfrm>
          <a:prstGeom prst="rect">
            <a:avLst/>
          </a:prstGeom>
        </p:spPr>
        <p:txBody>
          <a:bodyPr wrap="square">
            <a:spAutoFit/>
          </a:bodyPr>
          <a:lstStyle/>
          <a:p>
            <a:r>
              <a:rPr lang="fr-FR" b="1" dirty="0">
                <a:solidFill>
                  <a:srgbClr val="FF0000"/>
                </a:solidFill>
                <a:latin typeface="Times New Roman" pitchFamily="18" charset="0"/>
                <a:cs typeface="Times New Roman" pitchFamily="18" charset="0"/>
              </a:rPr>
              <a:t>Consommation de viande et santé</a:t>
            </a:r>
          </a:p>
          <a:p>
            <a:r>
              <a:rPr lang="fr-FR" sz="1600" dirty="0">
                <a:latin typeface="Arial" pitchFamily="34" charset="0"/>
                <a:cs typeface="Arial" pitchFamily="34" charset="0"/>
              </a:rPr>
              <a:t>La consommation de viande peut présenter des effets indésirables. Comme sa consommation a fortement augmenté dans le monde depuis la Seconde Guerre mondiale </a:t>
            </a:r>
            <a:r>
              <a:rPr lang="fr-FR" sz="1600" dirty="0" smtClean="0">
                <a:latin typeface="Arial" pitchFamily="34" charset="0"/>
                <a:cs typeface="Arial" pitchFamily="34" charset="0"/>
              </a:rPr>
              <a:t>, les </a:t>
            </a:r>
            <a:r>
              <a:rPr lang="fr-FR" sz="1600" dirty="0">
                <a:latin typeface="Arial" pitchFamily="34" charset="0"/>
                <a:cs typeface="Arial" pitchFamily="34" charset="0"/>
              </a:rPr>
              <a:t>effets de l'alimentation sur le risque de développer certaines maladies comme le cancer et les maladies circulatoires et cardiaques peuvent </a:t>
            </a:r>
            <a:r>
              <a:rPr lang="fr-FR" sz="1600" dirty="0" smtClean="0">
                <a:latin typeface="Arial" pitchFamily="34" charset="0"/>
                <a:cs typeface="Arial" pitchFamily="34" charset="0"/>
              </a:rPr>
              <a:t>être </a:t>
            </a:r>
            <a:r>
              <a:rPr lang="fr-FR" sz="1600" dirty="0">
                <a:latin typeface="Arial" pitchFamily="34" charset="0"/>
                <a:cs typeface="Arial" pitchFamily="34" charset="0"/>
              </a:rPr>
              <a:t>visibles qu'après plusieurs </a:t>
            </a:r>
            <a:r>
              <a:rPr lang="fr-FR" sz="1600" dirty="0" smtClean="0">
                <a:latin typeface="Arial" pitchFamily="34" charset="0"/>
                <a:cs typeface="Arial" pitchFamily="34" charset="0"/>
              </a:rPr>
              <a:t>années .</a:t>
            </a:r>
          </a:p>
          <a:p>
            <a:r>
              <a:rPr lang="fr-FR" sz="1600" dirty="0" smtClean="0">
                <a:latin typeface="Arial" pitchFamily="34" charset="0"/>
                <a:cs typeface="Arial" pitchFamily="34" charset="0"/>
              </a:rPr>
              <a:t> </a:t>
            </a:r>
            <a:r>
              <a:rPr lang="fr-FR" sz="1600" dirty="0">
                <a:latin typeface="Arial" pitchFamily="34" charset="0"/>
                <a:cs typeface="Arial" pitchFamily="34" charset="0"/>
              </a:rPr>
              <a:t>De nouveaux risques sont apparus avec l'industrialisation de la production de viande : la composition de l'alimentation animale a évolué ; l'élevage est de plus en plus « hors sol » et des animaux qui ne consommaient que de l'herbe sont nourris avec une alimentation pouvant contenir des </a:t>
            </a:r>
            <a:r>
              <a:rPr lang="fr-FR" sz="1600" dirty="0" smtClean="0">
                <a:latin typeface="Arial" pitchFamily="34" charset="0"/>
                <a:cs typeface="Arial" pitchFamily="34" charset="0"/>
              </a:rPr>
              <a:t>farines, des </a:t>
            </a:r>
            <a:r>
              <a:rPr lang="fr-FR" sz="1600" dirty="0">
                <a:latin typeface="Arial" pitchFamily="34" charset="0"/>
                <a:cs typeface="Arial" pitchFamily="34" charset="0"/>
              </a:rPr>
              <a:t>viande et d'os </a:t>
            </a:r>
            <a:r>
              <a:rPr lang="fr-FR" sz="1600" dirty="0" smtClean="0">
                <a:latin typeface="Arial" pitchFamily="34" charset="0"/>
                <a:cs typeface="Arial" pitchFamily="34" charset="0"/>
              </a:rPr>
              <a:t>, une pratique </a:t>
            </a:r>
            <a:r>
              <a:rPr lang="fr-FR" sz="1600" dirty="0">
                <a:latin typeface="Arial" pitchFamily="34" charset="0"/>
                <a:cs typeface="Arial" pitchFamily="34" charset="0"/>
              </a:rPr>
              <a:t>interdite depuis 1990 en France et depuis 2000 en </a:t>
            </a:r>
            <a:r>
              <a:rPr lang="fr-FR" sz="1600" dirty="0" smtClean="0">
                <a:latin typeface="Arial" pitchFamily="34" charset="0"/>
                <a:cs typeface="Arial" pitchFamily="34" charset="0"/>
              </a:rPr>
              <a:t>Europe . </a:t>
            </a:r>
            <a:r>
              <a:rPr lang="fr-FR" sz="1600" dirty="0">
                <a:latin typeface="Arial" pitchFamily="34" charset="0"/>
                <a:cs typeface="Arial" pitchFamily="34" charset="0"/>
              </a:rPr>
              <a:t>L</a:t>
            </a:r>
            <a:r>
              <a:rPr lang="fr-FR" sz="1600" dirty="0" smtClean="0">
                <a:latin typeface="Arial" pitchFamily="34" charset="0"/>
                <a:cs typeface="Arial" pitchFamily="34" charset="0"/>
              </a:rPr>
              <a:t>’utilisation aussi des poissons, des céréales et du </a:t>
            </a:r>
            <a:r>
              <a:rPr lang="fr-FR" sz="1600" dirty="0">
                <a:latin typeface="Arial" pitchFamily="34" charset="0"/>
                <a:cs typeface="Arial" pitchFamily="34" charset="0"/>
              </a:rPr>
              <a:t>soja, </a:t>
            </a:r>
            <a:r>
              <a:rPr lang="fr-FR" sz="1600" dirty="0" smtClean="0">
                <a:latin typeface="Arial" pitchFamily="34" charset="0"/>
                <a:cs typeface="Arial" pitchFamily="34" charset="0"/>
              </a:rPr>
              <a:t>et l’utilisation </a:t>
            </a:r>
            <a:r>
              <a:rPr lang="fr-FR" sz="1600" dirty="0">
                <a:latin typeface="Arial" pitchFamily="34" charset="0"/>
                <a:cs typeface="Arial" pitchFamily="34" charset="0"/>
              </a:rPr>
              <a:t>d'antibiotiques, d'hormones de croissance et de divers additifs, selon les pays. Par ailleurs, la viande peut bio-accumuler les polluants émis par d'autres activités agricoles ou industrielles (pesticides, dioxines, etc.).</a:t>
            </a:r>
          </a:p>
        </p:txBody>
      </p:sp>
      <p:sp>
        <p:nvSpPr>
          <p:cNvPr id="3" name="Rectangle 2"/>
          <p:cNvSpPr/>
          <p:nvPr/>
        </p:nvSpPr>
        <p:spPr>
          <a:xfrm>
            <a:off x="0" y="0"/>
            <a:ext cx="9144000" cy="1477328"/>
          </a:xfrm>
          <a:prstGeom prst="rect">
            <a:avLst/>
          </a:prstGeom>
        </p:spPr>
        <p:txBody>
          <a:bodyPr wrap="square">
            <a:spAutoFit/>
          </a:bodyPr>
          <a:lstStyle/>
          <a:p>
            <a:r>
              <a:rPr lang="fr-FR" b="1" dirty="0">
                <a:solidFill>
                  <a:srgbClr val="FF0000"/>
                </a:solidFill>
              </a:rPr>
              <a:t>Élevage et qualités sensorielles</a:t>
            </a:r>
          </a:p>
          <a:p>
            <a:r>
              <a:rPr lang="fr-FR" dirty="0"/>
              <a:t>Les facteurs d'élevage des animaux ont une forte répercussion sur les qualités sensorielles de la viande comme la couleur, la tendreté, la flaveur et la </a:t>
            </a:r>
            <a:r>
              <a:rPr lang="fr-FR" dirty="0" err="1"/>
              <a:t>jutosité</a:t>
            </a:r>
            <a:r>
              <a:rPr lang="fr-FR" dirty="0"/>
              <a:t>. Les deux paramètres essentiels sont le niveau de la ration alimentaire et la nature de la composition de cette même ration. la conduite au pâturage a une incidence bénéfique pour la couleur , la flaveur.</a:t>
            </a:r>
          </a:p>
        </p:txBody>
      </p:sp>
    </p:spTree>
    <p:extLst>
      <p:ext uri="{BB962C8B-B14F-4D97-AF65-F5344CB8AC3E}">
        <p14:creationId xmlns:p14="http://schemas.microsoft.com/office/powerpoint/2010/main" val="33522193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08" y="32326"/>
            <a:ext cx="9144000" cy="3293209"/>
          </a:xfrm>
          <a:prstGeom prst="rect">
            <a:avLst/>
          </a:prstGeom>
        </p:spPr>
        <p:txBody>
          <a:bodyPr wrap="square">
            <a:spAutoFit/>
          </a:bodyPr>
          <a:lstStyle/>
          <a:p>
            <a:r>
              <a:rPr lang="fr-FR" sz="1600" b="1" dirty="0" smtClean="0">
                <a:solidFill>
                  <a:srgbClr val="FF0000"/>
                </a:solidFill>
                <a:latin typeface="Arial" pitchFamily="34" charset="0"/>
                <a:cs typeface="Arial" pitchFamily="34" charset="0"/>
              </a:rPr>
              <a:t>Fraîcheur </a:t>
            </a:r>
            <a:r>
              <a:rPr lang="fr-FR" sz="1600" b="1" dirty="0">
                <a:solidFill>
                  <a:srgbClr val="FF0000"/>
                </a:solidFill>
                <a:latin typeface="Arial" pitchFamily="34" charset="0"/>
                <a:cs typeface="Arial" pitchFamily="34" charset="0"/>
              </a:rPr>
              <a:t>des </a:t>
            </a:r>
            <a:r>
              <a:rPr lang="fr-FR" sz="1600" b="1" dirty="0" err="1">
                <a:solidFill>
                  <a:srgbClr val="FF0000"/>
                </a:solidFill>
                <a:latin typeface="Arial" pitchFamily="34" charset="0"/>
                <a:cs typeface="Arial" pitchFamily="34" charset="0"/>
              </a:rPr>
              <a:t>oeufs</a:t>
            </a:r>
            <a:endParaRPr lang="fr-FR" sz="1600" b="1" dirty="0">
              <a:solidFill>
                <a:srgbClr val="FF0000"/>
              </a:solidFill>
              <a:latin typeface="Arial" pitchFamily="34" charset="0"/>
              <a:cs typeface="Arial" pitchFamily="34" charset="0"/>
            </a:endParaRPr>
          </a:p>
          <a:p>
            <a:r>
              <a:rPr lang="fr-FR" sz="1600" dirty="0">
                <a:latin typeface="Arial" pitchFamily="34" charset="0"/>
                <a:cs typeface="Arial" pitchFamily="34" charset="0"/>
              </a:rPr>
              <a:t>On mesure souvent la fraîcheur des </a:t>
            </a:r>
            <a:r>
              <a:rPr lang="fr-FR" sz="1600" dirty="0" err="1">
                <a:latin typeface="Arial" pitchFamily="34" charset="0"/>
                <a:cs typeface="Arial" pitchFamily="34" charset="0"/>
              </a:rPr>
              <a:t>oeufs</a:t>
            </a:r>
            <a:r>
              <a:rPr lang="fr-FR" sz="1600" dirty="0">
                <a:latin typeface="Arial" pitchFamily="34" charset="0"/>
                <a:cs typeface="Arial" pitchFamily="34" charset="0"/>
              </a:rPr>
              <a:t> à la hauteur de </a:t>
            </a:r>
            <a:r>
              <a:rPr lang="fr-FR" sz="1600" dirty="0" smtClean="0">
                <a:latin typeface="Arial" pitchFamily="34" charset="0"/>
                <a:cs typeface="Arial" pitchFamily="34" charset="0"/>
              </a:rPr>
              <a:t>la chambre </a:t>
            </a:r>
            <a:r>
              <a:rPr lang="fr-FR" sz="1600" dirty="0">
                <a:latin typeface="Arial" pitchFamily="34" charset="0"/>
                <a:cs typeface="Arial" pitchFamily="34" charset="0"/>
              </a:rPr>
              <a:t>à air. En vieillissant, l’</a:t>
            </a:r>
            <a:r>
              <a:rPr lang="fr-FR" sz="1600" dirty="0" err="1">
                <a:latin typeface="Arial" pitchFamily="34" charset="0"/>
                <a:cs typeface="Arial" pitchFamily="34" charset="0"/>
              </a:rPr>
              <a:t>oeuf</a:t>
            </a:r>
            <a:r>
              <a:rPr lang="fr-FR" sz="1600" dirty="0">
                <a:latin typeface="Arial" pitchFamily="34" charset="0"/>
                <a:cs typeface="Arial" pitchFamily="34" charset="0"/>
              </a:rPr>
              <a:t> perd de l’humidité et la </a:t>
            </a:r>
            <a:r>
              <a:rPr lang="fr-FR" sz="1600" dirty="0" smtClean="0">
                <a:latin typeface="Arial" pitchFamily="34" charset="0"/>
                <a:cs typeface="Arial" pitchFamily="34" charset="0"/>
              </a:rPr>
              <a:t>chambre à </a:t>
            </a:r>
            <a:r>
              <a:rPr lang="fr-FR" sz="1600" dirty="0">
                <a:latin typeface="Arial" pitchFamily="34" charset="0"/>
                <a:cs typeface="Arial" pitchFamily="34" charset="0"/>
              </a:rPr>
              <a:t>air située au gros bout de l’</a:t>
            </a:r>
            <a:r>
              <a:rPr lang="fr-FR" sz="1600" dirty="0" err="1">
                <a:latin typeface="Arial" pitchFamily="34" charset="0"/>
                <a:cs typeface="Arial" pitchFamily="34" charset="0"/>
              </a:rPr>
              <a:t>oeuf</a:t>
            </a:r>
            <a:r>
              <a:rPr lang="fr-FR" sz="1600" dirty="0">
                <a:latin typeface="Arial" pitchFamily="34" charset="0"/>
                <a:cs typeface="Arial" pitchFamily="34" charset="0"/>
              </a:rPr>
              <a:t> s’agrandit. Pour avoir droit à</a:t>
            </a:r>
          </a:p>
          <a:p>
            <a:r>
              <a:rPr lang="fr-FR" sz="1600" dirty="0">
                <a:latin typeface="Arial" pitchFamily="34" charset="0"/>
                <a:cs typeface="Arial" pitchFamily="34" charset="0"/>
              </a:rPr>
              <a:t>l’appellation « extrafrais » la chambre à air doit avoir une </a:t>
            </a:r>
            <a:r>
              <a:rPr lang="fr-FR" sz="1600" dirty="0" smtClean="0">
                <a:latin typeface="Arial" pitchFamily="34" charset="0"/>
                <a:cs typeface="Arial" pitchFamily="34" charset="0"/>
              </a:rPr>
              <a:t>hauteur inférieure </a:t>
            </a:r>
            <a:r>
              <a:rPr lang="fr-FR" sz="1600" dirty="0">
                <a:latin typeface="Arial" pitchFamily="34" charset="0"/>
                <a:cs typeface="Arial" pitchFamily="34" charset="0"/>
              </a:rPr>
              <a:t>à 4 </a:t>
            </a:r>
            <a:r>
              <a:rPr lang="fr-FR" sz="1600" dirty="0" err="1">
                <a:latin typeface="Arial" pitchFamily="34" charset="0"/>
                <a:cs typeface="Arial" pitchFamily="34" charset="0"/>
              </a:rPr>
              <a:t>mm.</a:t>
            </a:r>
            <a:r>
              <a:rPr lang="fr-FR" sz="1600" dirty="0">
                <a:latin typeface="Arial" pitchFamily="34" charset="0"/>
                <a:cs typeface="Arial" pitchFamily="34" charset="0"/>
              </a:rPr>
              <a:t> Une législation complexe précise, </a:t>
            </a:r>
            <a:r>
              <a:rPr lang="fr-FR" sz="1600" dirty="0" smtClean="0">
                <a:latin typeface="Arial" pitchFamily="34" charset="0"/>
                <a:cs typeface="Arial" pitchFamily="34" charset="0"/>
              </a:rPr>
              <a:t>les </a:t>
            </a:r>
            <a:r>
              <a:rPr lang="fr-FR" sz="1600" dirty="0">
                <a:latin typeface="Arial" pitchFamily="34" charset="0"/>
                <a:cs typeface="Arial" pitchFamily="34" charset="0"/>
              </a:rPr>
              <a:t>conditions de ramassage, de </a:t>
            </a:r>
            <a:r>
              <a:rPr lang="fr-FR" sz="1600" dirty="0" smtClean="0">
                <a:latin typeface="Arial" pitchFamily="34" charset="0"/>
                <a:cs typeface="Arial" pitchFamily="34" charset="0"/>
              </a:rPr>
              <a:t>stockage et </a:t>
            </a:r>
            <a:r>
              <a:rPr lang="fr-FR" sz="1600" dirty="0">
                <a:latin typeface="Arial" pitchFamily="34" charset="0"/>
                <a:cs typeface="Arial" pitchFamily="34" charset="0"/>
              </a:rPr>
              <a:t>de marquage des </a:t>
            </a:r>
            <a:r>
              <a:rPr lang="fr-FR" sz="1600" dirty="0" err="1">
                <a:latin typeface="Arial" pitchFamily="34" charset="0"/>
                <a:cs typeface="Arial" pitchFamily="34" charset="0"/>
              </a:rPr>
              <a:t>oeufs</a:t>
            </a:r>
            <a:r>
              <a:rPr lang="fr-FR" sz="1600" dirty="0">
                <a:latin typeface="Arial" pitchFamily="34" charset="0"/>
                <a:cs typeface="Arial" pitchFamily="34" charset="0"/>
              </a:rPr>
              <a:t>, en fonction de l’appellation« extrafrais »  </a:t>
            </a:r>
            <a:r>
              <a:rPr lang="fr-FR" sz="1600" dirty="0" smtClean="0">
                <a:latin typeface="Arial" pitchFamily="34" charset="0"/>
                <a:cs typeface="Arial" pitchFamily="34" charset="0"/>
              </a:rPr>
              <a:t>.Un </a:t>
            </a:r>
            <a:r>
              <a:rPr lang="fr-FR" sz="1600" dirty="0">
                <a:latin typeface="Arial" pitchFamily="34" charset="0"/>
                <a:cs typeface="Arial" pitchFamily="34" charset="0"/>
              </a:rPr>
              <a:t>autre critère permet de </a:t>
            </a:r>
            <a:r>
              <a:rPr lang="fr-FR" sz="1600" dirty="0" smtClean="0">
                <a:latin typeface="Arial" pitchFamily="34" charset="0"/>
                <a:cs typeface="Arial" pitchFamily="34" charset="0"/>
              </a:rPr>
              <a:t>connaitre la fraîcheur </a:t>
            </a:r>
            <a:r>
              <a:rPr lang="fr-FR" sz="1600" dirty="0">
                <a:latin typeface="Arial" pitchFamily="34" charset="0"/>
                <a:cs typeface="Arial" pitchFamily="34" charset="0"/>
              </a:rPr>
              <a:t>de l’</a:t>
            </a:r>
            <a:r>
              <a:rPr lang="fr-FR" sz="1600" dirty="0" err="1">
                <a:latin typeface="Arial" pitchFamily="34" charset="0"/>
                <a:cs typeface="Arial" pitchFamily="34" charset="0"/>
              </a:rPr>
              <a:t>oeuf</a:t>
            </a:r>
            <a:r>
              <a:rPr lang="fr-FR" sz="1600" dirty="0">
                <a:latin typeface="Arial" pitchFamily="34" charset="0"/>
                <a:cs typeface="Arial" pitchFamily="34" charset="0"/>
              </a:rPr>
              <a:t> et ses conditions de stockage : il suffit de </a:t>
            </a:r>
            <a:r>
              <a:rPr lang="fr-FR" sz="1600" dirty="0" smtClean="0">
                <a:latin typeface="Arial" pitchFamily="34" charset="0"/>
                <a:cs typeface="Arial" pitchFamily="34" charset="0"/>
              </a:rPr>
              <a:t>casser l’</a:t>
            </a:r>
            <a:r>
              <a:rPr lang="fr-FR" sz="1600" dirty="0" err="1" smtClean="0">
                <a:latin typeface="Arial" pitchFamily="34" charset="0"/>
                <a:cs typeface="Arial" pitchFamily="34" charset="0"/>
              </a:rPr>
              <a:t>oeuf</a:t>
            </a:r>
            <a:r>
              <a:rPr lang="fr-FR" sz="1600" dirty="0" smtClean="0">
                <a:latin typeface="Arial" pitchFamily="34" charset="0"/>
                <a:cs typeface="Arial" pitchFamily="34" charset="0"/>
              </a:rPr>
              <a:t> </a:t>
            </a:r>
            <a:r>
              <a:rPr lang="fr-FR" sz="1600" dirty="0">
                <a:latin typeface="Arial" pitchFamily="34" charset="0"/>
                <a:cs typeface="Arial" pitchFamily="34" charset="0"/>
              </a:rPr>
              <a:t>sur une surface plane : les </a:t>
            </a:r>
            <a:r>
              <a:rPr lang="fr-FR" sz="1600" dirty="0" err="1">
                <a:latin typeface="Arial" pitchFamily="34" charset="0"/>
                <a:cs typeface="Arial" pitchFamily="34" charset="0"/>
              </a:rPr>
              <a:t>oeufs</a:t>
            </a:r>
            <a:r>
              <a:rPr lang="fr-FR" sz="1600" dirty="0">
                <a:latin typeface="Arial" pitchFamily="34" charset="0"/>
                <a:cs typeface="Arial" pitchFamily="34" charset="0"/>
              </a:rPr>
              <a:t> vieux s’étalent </a:t>
            </a:r>
            <a:r>
              <a:rPr lang="fr-FR" sz="1600" dirty="0" err="1" smtClean="0">
                <a:latin typeface="Arial" pitchFamily="34" charset="0"/>
                <a:cs typeface="Arial" pitchFamily="34" charset="0"/>
              </a:rPr>
              <a:t>largement,alors</a:t>
            </a:r>
            <a:r>
              <a:rPr lang="fr-FR" sz="1600" dirty="0" smtClean="0">
                <a:latin typeface="Arial" pitchFamily="34" charset="0"/>
                <a:cs typeface="Arial" pitchFamily="34" charset="0"/>
              </a:rPr>
              <a:t> </a:t>
            </a:r>
            <a:r>
              <a:rPr lang="fr-FR" sz="1600" dirty="0">
                <a:latin typeface="Arial" pitchFamily="34" charset="0"/>
                <a:cs typeface="Arial" pitchFamily="34" charset="0"/>
              </a:rPr>
              <a:t>que les </a:t>
            </a:r>
            <a:r>
              <a:rPr lang="fr-FR" sz="1600" dirty="0" err="1">
                <a:latin typeface="Arial" pitchFamily="34" charset="0"/>
                <a:cs typeface="Arial" pitchFamily="34" charset="0"/>
              </a:rPr>
              <a:t>oeufs</a:t>
            </a:r>
            <a:r>
              <a:rPr lang="fr-FR" sz="1600" dirty="0">
                <a:latin typeface="Arial" pitchFamily="34" charset="0"/>
                <a:cs typeface="Arial" pitchFamily="34" charset="0"/>
              </a:rPr>
              <a:t> très frais possèdent un blanc ferme qui </a:t>
            </a:r>
            <a:r>
              <a:rPr lang="fr-FR" sz="1600" dirty="0" smtClean="0">
                <a:latin typeface="Arial" pitchFamily="34" charset="0"/>
                <a:cs typeface="Arial" pitchFamily="34" charset="0"/>
              </a:rPr>
              <a:t>reste rassemblé </a:t>
            </a:r>
            <a:r>
              <a:rPr lang="fr-FR" sz="1600" dirty="0">
                <a:latin typeface="Arial" pitchFamily="34" charset="0"/>
                <a:cs typeface="Arial" pitchFamily="34" charset="0"/>
              </a:rPr>
              <a:t>autour du jaune. Cette méthode de contrôle, </a:t>
            </a:r>
            <a:r>
              <a:rPr lang="fr-FR" sz="1600" dirty="0" smtClean="0">
                <a:latin typeface="Arial" pitchFamily="34" charset="0"/>
                <a:cs typeface="Arial" pitchFamily="34" charset="0"/>
              </a:rPr>
              <a:t>consiste </a:t>
            </a:r>
            <a:r>
              <a:rPr lang="fr-FR" sz="1600" dirty="0">
                <a:latin typeface="Arial" pitchFamily="34" charset="0"/>
                <a:cs typeface="Arial" pitchFamily="34" charset="0"/>
              </a:rPr>
              <a:t>à mesurer cette hauteur du blanc et, </a:t>
            </a:r>
            <a:r>
              <a:rPr lang="fr-FR" sz="1600" dirty="0" smtClean="0">
                <a:latin typeface="Arial" pitchFamily="34" charset="0"/>
                <a:cs typeface="Arial" pitchFamily="34" charset="0"/>
              </a:rPr>
              <a:t>en fonction </a:t>
            </a:r>
            <a:r>
              <a:rPr lang="fr-FR" sz="1600" dirty="0">
                <a:latin typeface="Arial" pitchFamily="34" charset="0"/>
                <a:cs typeface="Arial" pitchFamily="34" charset="0"/>
              </a:rPr>
              <a:t>du poids de l’</a:t>
            </a:r>
            <a:r>
              <a:rPr lang="fr-FR" sz="1600" dirty="0" err="1">
                <a:latin typeface="Arial" pitchFamily="34" charset="0"/>
                <a:cs typeface="Arial" pitchFamily="34" charset="0"/>
              </a:rPr>
              <a:t>oeuf</a:t>
            </a:r>
            <a:r>
              <a:rPr lang="fr-FR" sz="1600" dirty="0">
                <a:latin typeface="Arial" pitchFamily="34" charset="0"/>
                <a:cs typeface="Arial" pitchFamily="34" charset="0"/>
              </a:rPr>
              <a:t>, à établir </a:t>
            </a:r>
            <a:r>
              <a:rPr lang="fr-FR" sz="1600" dirty="0" smtClean="0">
                <a:latin typeface="Arial" pitchFamily="34" charset="0"/>
                <a:cs typeface="Arial" pitchFamily="34" charset="0"/>
              </a:rPr>
              <a:t>un indice </a:t>
            </a:r>
            <a:r>
              <a:rPr lang="fr-FR" sz="1600" dirty="0">
                <a:latin typeface="Arial" pitchFamily="34" charset="0"/>
                <a:cs typeface="Arial" pitchFamily="34" charset="0"/>
              </a:rPr>
              <a:t>de fraîcheur </a:t>
            </a:r>
            <a:r>
              <a:rPr lang="fr-FR" sz="1600" dirty="0" smtClean="0">
                <a:latin typeface="Arial" pitchFamily="34" charset="0"/>
                <a:cs typeface="Arial" pitchFamily="34" charset="0"/>
              </a:rPr>
              <a:t>en unités </a:t>
            </a:r>
            <a:r>
              <a:rPr lang="fr-FR" sz="1600" dirty="0" err="1">
                <a:latin typeface="Arial" pitchFamily="34" charset="0"/>
                <a:cs typeface="Arial" pitchFamily="34" charset="0"/>
              </a:rPr>
              <a:t>Haught</a:t>
            </a:r>
            <a:r>
              <a:rPr lang="fr-FR" sz="1600" dirty="0">
                <a:latin typeface="Arial" pitchFamily="34" charset="0"/>
                <a:cs typeface="Arial" pitchFamily="34" charset="0"/>
              </a:rPr>
              <a:t>.</a:t>
            </a:r>
          </a:p>
          <a:p>
            <a:endParaRPr lang="fr-FR" sz="1600" b="1" dirty="0" smtClean="0">
              <a:latin typeface="Arial" pitchFamily="34" charset="0"/>
              <a:cs typeface="Arial" pitchFamily="34" charset="0"/>
            </a:endParaRPr>
          </a:p>
          <a:p>
            <a:r>
              <a:rPr lang="fr-FR" sz="1600" b="1" dirty="0" smtClean="0">
                <a:latin typeface="Arial" pitchFamily="34" charset="0"/>
                <a:cs typeface="Arial" pitchFamily="34" charset="0"/>
              </a:rPr>
              <a:t>Les </a:t>
            </a:r>
            <a:r>
              <a:rPr lang="fr-FR" sz="1600" b="1" dirty="0" err="1" smtClean="0">
                <a:latin typeface="Arial" pitchFamily="34" charset="0"/>
                <a:cs typeface="Arial" pitchFamily="34" charset="0"/>
              </a:rPr>
              <a:t>ovoproduits</a:t>
            </a:r>
            <a:endParaRPr lang="fr-FR" sz="1600" b="1" dirty="0">
              <a:latin typeface="Arial" pitchFamily="34" charset="0"/>
              <a:cs typeface="Arial" pitchFamily="34" charset="0"/>
            </a:endParaRPr>
          </a:p>
          <a:p>
            <a:r>
              <a:rPr lang="fr-FR" sz="1600" dirty="0" smtClean="0">
                <a:latin typeface="Arial" pitchFamily="34" charset="0"/>
                <a:cs typeface="Arial" pitchFamily="34" charset="0"/>
              </a:rPr>
              <a:t>Il </a:t>
            </a:r>
            <a:r>
              <a:rPr lang="fr-FR" sz="1600" dirty="0">
                <a:latin typeface="Arial" pitchFamily="34" charset="0"/>
                <a:cs typeface="Arial" pitchFamily="34" charset="0"/>
              </a:rPr>
              <a:t>s’agit d’une industrie naissante à croissance rapide.</a:t>
            </a:r>
          </a:p>
        </p:txBody>
      </p:sp>
    </p:spTree>
    <p:extLst>
      <p:ext uri="{BB962C8B-B14F-4D97-AF65-F5344CB8AC3E}">
        <p14:creationId xmlns:p14="http://schemas.microsoft.com/office/powerpoint/2010/main" val="38308728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68" y="0"/>
            <a:ext cx="9252520" cy="4832092"/>
          </a:xfrm>
          <a:prstGeom prst="rect">
            <a:avLst/>
          </a:prstGeom>
        </p:spPr>
        <p:txBody>
          <a:bodyPr wrap="square">
            <a:spAutoFit/>
          </a:bodyPr>
          <a:lstStyle/>
          <a:p>
            <a:r>
              <a:rPr lang="fr-FR" sz="2000" b="1" dirty="0">
                <a:latin typeface="Times New Roman" pitchFamily="18" charset="0"/>
                <a:cs typeface="Times New Roman" pitchFamily="18" charset="0"/>
              </a:rPr>
              <a:t>Les </a:t>
            </a:r>
            <a:r>
              <a:rPr lang="fr-FR" sz="2000" b="1" dirty="0" err="1">
                <a:latin typeface="Times New Roman" pitchFamily="18" charset="0"/>
                <a:cs typeface="Times New Roman" pitchFamily="18" charset="0"/>
              </a:rPr>
              <a:t>ovoproduits</a:t>
            </a:r>
            <a:endParaRPr lang="fr-FR" sz="2000" b="1" dirty="0">
              <a:latin typeface="Times New Roman" pitchFamily="18" charset="0"/>
              <a:cs typeface="Times New Roman" pitchFamily="18" charset="0"/>
            </a:endParaRPr>
          </a:p>
          <a:p>
            <a:r>
              <a:rPr lang="fr-FR" dirty="0"/>
              <a:t>Il s’agit d’une industrie naissante à croissance rapide</a:t>
            </a:r>
            <a:r>
              <a:rPr lang="fr-FR" dirty="0" smtClean="0"/>
              <a:t>.</a:t>
            </a:r>
          </a:p>
          <a:p>
            <a:endParaRPr lang="fr-FR" dirty="0"/>
          </a:p>
          <a:p>
            <a:r>
              <a:rPr lang="fr-FR" sz="1600" b="1" dirty="0" smtClean="0">
                <a:solidFill>
                  <a:srgbClr val="FF0000"/>
                </a:solidFill>
                <a:latin typeface="Arial" pitchFamily="34" charset="0"/>
                <a:cs typeface="Arial" pitchFamily="34" charset="0"/>
              </a:rPr>
              <a:t>Définition </a:t>
            </a:r>
            <a:r>
              <a:rPr lang="fr-FR" sz="1600" b="1" dirty="0">
                <a:solidFill>
                  <a:srgbClr val="FF0000"/>
                </a:solidFill>
                <a:latin typeface="Arial" pitchFamily="34" charset="0"/>
                <a:cs typeface="Arial" pitchFamily="34" charset="0"/>
              </a:rPr>
              <a:t>de l’</a:t>
            </a:r>
            <a:r>
              <a:rPr lang="fr-FR" sz="1600" b="1" dirty="0" err="1">
                <a:solidFill>
                  <a:srgbClr val="FF0000"/>
                </a:solidFill>
                <a:latin typeface="Arial" pitchFamily="34" charset="0"/>
                <a:cs typeface="Arial" pitchFamily="34" charset="0"/>
              </a:rPr>
              <a:t>ovoproduit</a:t>
            </a:r>
            <a:endParaRPr lang="fr-FR" sz="1600" b="1" dirty="0">
              <a:solidFill>
                <a:srgbClr val="FF0000"/>
              </a:solidFill>
              <a:latin typeface="Arial" pitchFamily="34" charset="0"/>
              <a:cs typeface="Arial" pitchFamily="34" charset="0"/>
            </a:endParaRPr>
          </a:p>
          <a:p>
            <a:r>
              <a:rPr lang="fr-FR" dirty="0"/>
              <a:t>Produit obtenu à partir de l’</a:t>
            </a:r>
            <a:r>
              <a:rPr lang="fr-FR" dirty="0" err="1"/>
              <a:t>oeuf</a:t>
            </a:r>
            <a:r>
              <a:rPr lang="fr-FR" dirty="0"/>
              <a:t>, après élimination de la </a:t>
            </a:r>
            <a:r>
              <a:rPr lang="fr-FR" dirty="0" smtClean="0"/>
              <a:t>coquille et </a:t>
            </a:r>
            <a:r>
              <a:rPr lang="fr-FR" dirty="0"/>
              <a:t>des membranes.</a:t>
            </a:r>
          </a:p>
          <a:p>
            <a:r>
              <a:rPr lang="fr-FR" dirty="0"/>
              <a:t>Il existe trois groupes d’</a:t>
            </a:r>
            <a:r>
              <a:rPr lang="fr-FR" dirty="0" err="1"/>
              <a:t>ovoproduits</a:t>
            </a:r>
            <a:r>
              <a:rPr lang="fr-FR" dirty="0"/>
              <a:t>.</a:t>
            </a:r>
          </a:p>
          <a:p>
            <a:r>
              <a:rPr lang="fr-FR" dirty="0"/>
              <a:t>a ) Les </a:t>
            </a:r>
            <a:r>
              <a:rPr lang="fr-FR" dirty="0" err="1"/>
              <a:t>ovoproduits</a:t>
            </a:r>
            <a:r>
              <a:rPr lang="fr-FR" dirty="0"/>
              <a:t> </a:t>
            </a:r>
            <a:r>
              <a:rPr lang="fr-FR" dirty="0" smtClean="0"/>
              <a:t>intermédiaires destinés </a:t>
            </a:r>
            <a:r>
              <a:rPr lang="fr-FR" dirty="0"/>
              <a:t>à l’industrie </a:t>
            </a:r>
            <a:r>
              <a:rPr lang="fr-FR" dirty="0" smtClean="0"/>
              <a:t>agroalimentaire: </a:t>
            </a:r>
            <a:r>
              <a:rPr lang="fr-FR" dirty="0" err="1"/>
              <a:t>oeuf</a:t>
            </a:r>
            <a:r>
              <a:rPr lang="fr-FR" dirty="0"/>
              <a:t> entier cassé homogénéisé, jaune d’</a:t>
            </a:r>
            <a:r>
              <a:rPr lang="fr-FR" dirty="0" err="1"/>
              <a:t>oeuf</a:t>
            </a:r>
            <a:r>
              <a:rPr lang="fr-FR" dirty="0"/>
              <a:t>, </a:t>
            </a:r>
            <a:r>
              <a:rPr lang="fr-FR" dirty="0" smtClean="0"/>
              <a:t>blanc d’</a:t>
            </a:r>
            <a:r>
              <a:rPr lang="fr-FR" dirty="0" err="1" smtClean="0"/>
              <a:t>oeuf</a:t>
            </a:r>
            <a:r>
              <a:rPr lang="fr-FR" dirty="0"/>
              <a:t>, pasteurisé, additionné ou non de sucre, de sel. </a:t>
            </a:r>
            <a:r>
              <a:rPr lang="fr-FR" dirty="0" smtClean="0"/>
              <a:t>            Ces produits sont </a:t>
            </a:r>
            <a:r>
              <a:rPr lang="fr-FR" dirty="0"/>
              <a:t>vendus liquides, concentrés, congelés ou séchés en poudre.</a:t>
            </a:r>
          </a:p>
          <a:p>
            <a:r>
              <a:rPr lang="fr-FR" dirty="0"/>
              <a:t>b ) Les constituants du blanc et du jaune obtenus par </a:t>
            </a:r>
            <a:r>
              <a:rPr lang="fr-FR" dirty="0" smtClean="0"/>
              <a:t>fractionnement qui </a:t>
            </a:r>
            <a:r>
              <a:rPr lang="fr-FR" dirty="0"/>
              <a:t>sont aujourd’hui l’objet de recherches visant à la </a:t>
            </a:r>
            <a:r>
              <a:rPr lang="fr-FR" dirty="0" smtClean="0"/>
              <a:t>production de </a:t>
            </a:r>
            <a:r>
              <a:rPr lang="fr-FR" dirty="0"/>
              <a:t>produits spécifiques susceptibles d’intéresser la</a:t>
            </a:r>
          </a:p>
          <a:p>
            <a:r>
              <a:rPr lang="fr-FR" dirty="0"/>
              <a:t>cosmétologie, la pharmacie et les biotechnologies. </a:t>
            </a:r>
            <a:endParaRPr lang="fr-FR" dirty="0" smtClean="0"/>
          </a:p>
          <a:p>
            <a:r>
              <a:rPr lang="fr-FR" dirty="0" smtClean="0"/>
              <a:t>L’extraction du lysozyme </a:t>
            </a:r>
            <a:r>
              <a:rPr lang="fr-FR" dirty="0"/>
              <a:t>par exemple et son utilisation bactéricide concernent, </a:t>
            </a:r>
            <a:r>
              <a:rPr lang="fr-FR" dirty="0" smtClean="0"/>
              <a:t>en particulier</a:t>
            </a:r>
            <a:r>
              <a:rPr lang="fr-FR" dirty="0"/>
              <a:t>, l’industrie fromagère.</a:t>
            </a:r>
          </a:p>
          <a:p>
            <a:r>
              <a:rPr lang="fr-FR" dirty="0"/>
              <a:t>c ) Les </a:t>
            </a:r>
            <a:r>
              <a:rPr lang="fr-FR" dirty="0" err="1"/>
              <a:t>ovoproduits</a:t>
            </a:r>
            <a:r>
              <a:rPr lang="fr-FR" dirty="0"/>
              <a:t> prêts à l’emploi, nés récemment, </a:t>
            </a:r>
            <a:r>
              <a:rPr lang="fr-FR" dirty="0" smtClean="0"/>
              <a:t>destinés généralement </a:t>
            </a:r>
            <a:r>
              <a:rPr lang="fr-FR" dirty="0"/>
              <a:t>à la restauration hors domicile : ce sont les </a:t>
            </a:r>
            <a:r>
              <a:rPr lang="fr-FR" dirty="0" smtClean="0"/>
              <a:t>œufs durs écalés, </a:t>
            </a:r>
            <a:r>
              <a:rPr lang="fr-FR" dirty="0"/>
              <a:t>les </a:t>
            </a:r>
            <a:r>
              <a:rPr lang="fr-FR" dirty="0" smtClean="0"/>
              <a:t>omelettes précuites </a:t>
            </a:r>
            <a:r>
              <a:rPr lang="fr-FR" dirty="0"/>
              <a:t>fraîches ou </a:t>
            </a:r>
            <a:r>
              <a:rPr lang="fr-FR" dirty="0" smtClean="0"/>
              <a:t>surgelées, les </a:t>
            </a:r>
            <a:r>
              <a:rPr lang="fr-FR" dirty="0"/>
              <a:t>omelettes déshydratées, les blancs en neige</a:t>
            </a:r>
            <a:r>
              <a:rPr lang="fr-FR" dirty="0" smtClean="0"/>
              <a:t>, etc</a:t>
            </a:r>
            <a:r>
              <a:rPr lang="fr-FR" dirty="0"/>
              <a:t>.</a:t>
            </a:r>
          </a:p>
        </p:txBody>
      </p:sp>
      <p:sp>
        <p:nvSpPr>
          <p:cNvPr id="4" name="Rectangle 3"/>
          <p:cNvSpPr/>
          <p:nvPr/>
        </p:nvSpPr>
        <p:spPr>
          <a:xfrm>
            <a:off x="-10294" y="5635884"/>
            <a:ext cx="9144000" cy="369332"/>
          </a:xfrm>
          <a:prstGeom prst="rect">
            <a:avLst/>
          </a:prstGeom>
        </p:spPr>
        <p:txBody>
          <a:bodyPr wrap="square">
            <a:spAutoFit/>
          </a:bodyPr>
          <a:lstStyle/>
          <a:p>
            <a:endParaRPr lang="fr-FR" dirty="0"/>
          </a:p>
        </p:txBody>
      </p:sp>
    </p:spTree>
    <p:extLst>
      <p:ext uri="{BB962C8B-B14F-4D97-AF65-F5344CB8AC3E}">
        <p14:creationId xmlns:p14="http://schemas.microsoft.com/office/powerpoint/2010/main" val="24601596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18" y="0"/>
            <a:ext cx="9117682" cy="646331"/>
          </a:xfrm>
          <a:prstGeom prst="rect">
            <a:avLst/>
          </a:prstGeom>
        </p:spPr>
        <p:txBody>
          <a:bodyPr wrap="square">
            <a:spAutoFit/>
          </a:bodyPr>
          <a:lstStyle/>
          <a:p>
            <a:r>
              <a:rPr lang="fr-FR" dirty="0" smtClean="0"/>
              <a:t>Un </a:t>
            </a:r>
            <a:r>
              <a:rPr lang="fr-FR" dirty="0" err="1"/>
              <a:t>ovoproduit</a:t>
            </a:r>
            <a:r>
              <a:rPr lang="fr-FR" dirty="0"/>
              <a:t> </a:t>
            </a:r>
            <a:r>
              <a:rPr lang="fr-FR" dirty="0" smtClean="0"/>
              <a:t>désigne une </a:t>
            </a:r>
            <a:r>
              <a:rPr lang="fr-FR" dirty="0"/>
              <a:t>transformation agroalimentaire dérivée de l'œuf élaborée par l'industrie agroalimentaire dans une </a:t>
            </a:r>
            <a:r>
              <a:rPr lang="fr-FR" dirty="0" err="1"/>
              <a:t>casserie</a:t>
            </a:r>
            <a:r>
              <a:rPr lang="fr-FR"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6" y="980728"/>
            <a:ext cx="4249737"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980728"/>
            <a:ext cx="3822700"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6318" y="5145971"/>
            <a:ext cx="9144000" cy="646331"/>
          </a:xfrm>
          <a:prstGeom prst="rect">
            <a:avLst/>
          </a:prstGeom>
        </p:spPr>
        <p:txBody>
          <a:bodyPr wrap="square">
            <a:spAutoFit/>
          </a:bodyPr>
          <a:lstStyle/>
          <a:p>
            <a:r>
              <a:rPr lang="fr-FR" dirty="0" smtClean="0"/>
              <a:t>Cette </a:t>
            </a:r>
            <a:r>
              <a:rPr lang="fr-FR" dirty="0"/>
              <a:t>transformation se fait selon des normes très strictes d’hygiène et de sécurité. </a:t>
            </a:r>
          </a:p>
          <a:p>
            <a:r>
              <a:rPr lang="fr-FR" dirty="0" smtClean="0"/>
              <a:t>Qui </a:t>
            </a:r>
            <a:r>
              <a:rPr lang="fr-FR" dirty="0"/>
              <a:t>les utilise</a:t>
            </a:r>
            <a:r>
              <a:rPr lang="fr-FR" dirty="0" smtClean="0"/>
              <a:t>?</a:t>
            </a:r>
            <a:endParaRPr lang="fr-FR" dirty="0"/>
          </a:p>
        </p:txBody>
      </p:sp>
      <p:sp>
        <p:nvSpPr>
          <p:cNvPr id="4" name="Rectangle 3"/>
          <p:cNvSpPr/>
          <p:nvPr/>
        </p:nvSpPr>
        <p:spPr>
          <a:xfrm>
            <a:off x="2627784" y="4688175"/>
            <a:ext cx="3048207" cy="276999"/>
          </a:xfrm>
          <a:prstGeom prst="rect">
            <a:avLst/>
          </a:prstGeom>
        </p:spPr>
        <p:txBody>
          <a:bodyPr wrap="none">
            <a:spAutoFit/>
          </a:bodyPr>
          <a:lstStyle/>
          <a:p>
            <a:r>
              <a:rPr lang="fr-FR" sz="1200" dirty="0">
                <a:latin typeface="Arial" pitchFamily="34" charset="0"/>
                <a:cs typeface="Arial" pitchFamily="34" charset="0"/>
              </a:rPr>
              <a:t>Techniques de fabrication des </a:t>
            </a:r>
            <a:r>
              <a:rPr lang="fr-FR" sz="1200" dirty="0" err="1">
                <a:latin typeface="Arial" pitchFamily="34" charset="0"/>
                <a:cs typeface="Arial" pitchFamily="34" charset="0"/>
              </a:rPr>
              <a:t>ovoproduits</a:t>
            </a:r>
            <a:endParaRPr lang="fr-FR" sz="1200" dirty="0">
              <a:latin typeface="Arial" pitchFamily="34" charset="0"/>
              <a:cs typeface="Arial" pitchFamily="34" charset="0"/>
            </a:endParaRPr>
          </a:p>
        </p:txBody>
      </p:sp>
      <p:sp>
        <p:nvSpPr>
          <p:cNvPr id="5" name="Rectangle 4"/>
          <p:cNvSpPr/>
          <p:nvPr/>
        </p:nvSpPr>
        <p:spPr>
          <a:xfrm>
            <a:off x="45047" y="5829211"/>
            <a:ext cx="9080223" cy="646331"/>
          </a:xfrm>
          <a:prstGeom prst="rect">
            <a:avLst/>
          </a:prstGeom>
        </p:spPr>
        <p:txBody>
          <a:bodyPr wrap="square">
            <a:spAutoFit/>
          </a:bodyPr>
          <a:lstStyle/>
          <a:p>
            <a:r>
              <a:rPr lang="fr-FR" dirty="0"/>
              <a:t>Les </a:t>
            </a:r>
            <a:r>
              <a:rPr lang="fr-FR" dirty="0" err="1"/>
              <a:t>casseries</a:t>
            </a:r>
            <a:r>
              <a:rPr lang="fr-FR" dirty="0"/>
              <a:t> font partie des établissements classés soumis à l’autorisation et au contrôle des Services Vétérinaires.</a:t>
            </a:r>
          </a:p>
        </p:txBody>
      </p:sp>
    </p:spTree>
    <p:extLst>
      <p:ext uri="{BB962C8B-B14F-4D97-AF65-F5344CB8AC3E}">
        <p14:creationId xmlns:p14="http://schemas.microsoft.com/office/powerpoint/2010/main" val="40489229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05" y="397"/>
            <a:ext cx="9252520" cy="4462760"/>
          </a:xfrm>
          <a:prstGeom prst="rect">
            <a:avLst/>
          </a:prstGeom>
        </p:spPr>
        <p:txBody>
          <a:bodyPr wrap="square">
            <a:spAutoFit/>
          </a:bodyPr>
          <a:lstStyle/>
          <a:p>
            <a:r>
              <a:rPr lang="fr-FR" sz="1600" b="1" dirty="0">
                <a:solidFill>
                  <a:srgbClr val="FF0000"/>
                </a:solidFill>
                <a:latin typeface="Arial" pitchFamily="34" charset="0"/>
                <a:cs typeface="Arial" pitchFamily="34" charset="0"/>
              </a:rPr>
              <a:t>Le cassage</a:t>
            </a:r>
          </a:p>
          <a:p>
            <a:r>
              <a:rPr lang="fr-FR" sz="1400" dirty="0">
                <a:latin typeface="Arial" pitchFamily="34" charset="0"/>
                <a:cs typeface="Arial" pitchFamily="34" charset="0"/>
              </a:rPr>
              <a:t>Les </a:t>
            </a:r>
            <a:r>
              <a:rPr lang="fr-FR" sz="1400" dirty="0" err="1">
                <a:latin typeface="Arial" pitchFamily="34" charset="0"/>
                <a:cs typeface="Arial" pitchFamily="34" charset="0"/>
              </a:rPr>
              <a:t>oeufs</a:t>
            </a:r>
            <a:r>
              <a:rPr lang="fr-FR" sz="1400" dirty="0">
                <a:latin typeface="Arial" pitchFamily="34" charset="0"/>
                <a:cs typeface="Arial" pitchFamily="34" charset="0"/>
              </a:rPr>
              <a:t> doivent obligatoirement être cassés un par un, </a:t>
            </a:r>
            <a:r>
              <a:rPr lang="fr-FR" sz="1400" dirty="0" smtClean="0">
                <a:latin typeface="Arial" pitchFamily="34" charset="0"/>
                <a:cs typeface="Arial" pitchFamily="34" charset="0"/>
              </a:rPr>
              <a:t>de façon </a:t>
            </a:r>
            <a:r>
              <a:rPr lang="fr-FR" sz="1400" dirty="0">
                <a:latin typeface="Arial" pitchFamily="34" charset="0"/>
                <a:cs typeface="Arial" pitchFamily="34" charset="0"/>
              </a:rPr>
              <a:t>à éviter la contamination d’un </a:t>
            </a:r>
            <a:r>
              <a:rPr lang="fr-FR" sz="1400" dirty="0" err="1">
                <a:latin typeface="Arial" pitchFamily="34" charset="0"/>
                <a:cs typeface="Arial" pitchFamily="34" charset="0"/>
              </a:rPr>
              <a:t>oeuf</a:t>
            </a:r>
            <a:r>
              <a:rPr lang="fr-FR" sz="1400" dirty="0">
                <a:latin typeface="Arial" pitchFamily="34" charset="0"/>
                <a:cs typeface="Arial" pitchFamily="34" charset="0"/>
              </a:rPr>
              <a:t> par une coquille </a:t>
            </a:r>
            <a:r>
              <a:rPr lang="fr-FR" sz="1400" dirty="0" smtClean="0">
                <a:latin typeface="Arial" pitchFamily="34" charset="0"/>
                <a:cs typeface="Arial" pitchFamily="34" charset="0"/>
              </a:rPr>
              <a:t>souillée et </a:t>
            </a:r>
            <a:r>
              <a:rPr lang="fr-FR" sz="1400" dirty="0">
                <a:latin typeface="Arial" pitchFamily="34" charset="0"/>
                <a:cs typeface="Arial" pitchFamily="34" charset="0"/>
              </a:rPr>
              <a:t>permettre l’inspection finale individuelle. Les machines </a:t>
            </a:r>
            <a:r>
              <a:rPr lang="fr-FR" sz="1400" dirty="0" smtClean="0">
                <a:latin typeface="Arial" pitchFamily="34" charset="0"/>
                <a:cs typeface="Arial" pitchFamily="34" charset="0"/>
              </a:rPr>
              <a:t>type essoreuse </a:t>
            </a:r>
            <a:r>
              <a:rPr lang="fr-FR" sz="1400" dirty="0">
                <a:latin typeface="Arial" pitchFamily="34" charset="0"/>
                <a:cs typeface="Arial" pitchFamily="34" charset="0"/>
              </a:rPr>
              <a:t>sont formellement </a:t>
            </a:r>
            <a:r>
              <a:rPr lang="fr-FR" sz="1400" dirty="0" smtClean="0">
                <a:latin typeface="Arial" pitchFamily="34" charset="0"/>
                <a:cs typeface="Arial" pitchFamily="34" charset="0"/>
              </a:rPr>
              <a:t>interdites. Cette </a:t>
            </a:r>
            <a:r>
              <a:rPr lang="fr-FR" sz="1400" dirty="0">
                <a:latin typeface="Arial" pitchFamily="34" charset="0"/>
                <a:cs typeface="Arial" pitchFamily="34" charset="0"/>
              </a:rPr>
              <a:t>opération est aujourd’hui très automatisée, avec </a:t>
            </a:r>
            <a:r>
              <a:rPr lang="fr-FR" sz="1400" dirty="0" smtClean="0">
                <a:latin typeface="Arial" pitchFamily="34" charset="0"/>
                <a:cs typeface="Arial" pitchFamily="34" charset="0"/>
              </a:rPr>
              <a:t>des machines </a:t>
            </a:r>
            <a:r>
              <a:rPr lang="fr-FR" sz="1400" dirty="0">
                <a:latin typeface="Arial" pitchFamily="34" charset="0"/>
                <a:cs typeface="Arial" pitchFamily="34" charset="0"/>
              </a:rPr>
              <a:t>capables de casser jusqu’à 60 000 </a:t>
            </a:r>
            <a:r>
              <a:rPr lang="fr-FR" sz="1400" dirty="0" err="1">
                <a:latin typeface="Arial" pitchFamily="34" charset="0"/>
                <a:cs typeface="Arial" pitchFamily="34" charset="0"/>
              </a:rPr>
              <a:t>oeufs</a:t>
            </a:r>
            <a:r>
              <a:rPr lang="fr-FR" sz="1400" dirty="0">
                <a:latin typeface="Arial" pitchFamily="34" charset="0"/>
                <a:cs typeface="Arial" pitchFamily="34" charset="0"/>
              </a:rPr>
              <a:t> à l’heure, </a:t>
            </a:r>
            <a:r>
              <a:rPr lang="fr-FR" sz="1400" dirty="0" smtClean="0">
                <a:latin typeface="Arial" pitchFamily="34" charset="0"/>
                <a:cs typeface="Arial" pitchFamily="34" charset="0"/>
              </a:rPr>
              <a:t>dans des </a:t>
            </a:r>
            <a:r>
              <a:rPr lang="fr-FR" sz="1400" dirty="0">
                <a:latin typeface="Arial" pitchFamily="34" charset="0"/>
                <a:cs typeface="Arial" pitchFamily="34" charset="0"/>
              </a:rPr>
              <a:t>conditions d’hygiène très satisfaisantes.</a:t>
            </a:r>
          </a:p>
          <a:p>
            <a:r>
              <a:rPr lang="fr-FR" sz="1600" b="1" dirty="0" smtClean="0">
                <a:solidFill>
                  <a:srgbClr val="FF0000"/>
                </a:solidFill>
                <a:latin typeface="Arial" pitchFamily="34" charset="0"/>
                <a:cs typeface="Arial" pitchFamily="34" charset="0"/>
              </a:rPr>
              <a:t>La </a:t>
            </a:r>
            <a:r>
              <a:rPr lang="fr-FR" sz="1600" b="1" dirty="0">
                <a:solidFill>
                  <a:srgbClr val="FF0000"/>
                </a:solidFill>
                <a:latin typeface="Arial" pitchFamily="34" charset="0"/>
                <a:cs typeface="Arial" pitchFamily="34" charset="0"/>
              </a:rPr>
              <a:t>pasteurisation</a:t>
            </a:r>
          </a:p>
          <a:p>
            <a:r>
              <a:rPr lang="fr-FR" sz="1400" dirty="0" smtClean="0">
                <a:latin typeface="Arial" pitchFamily="34" charset="0"/>
                <a:cs typeface="Arial" pitchFamily="34" charset="0"/>
              </a:rPr>
              <a:t>L’</a:t>
            </a:r>
            <a:r>
              <a:rPr lang="fr-FR" sz="1400" dirty="0" err="1" smtClean="0">
                <a:latin typeface="Arial" pitchFamily="34" charset="0"/>
                <a:cs typeface="Arial" pitchFamily="34" charset="0"/>
              </a:rPr>
              <a:t>oeuf</a:t>
            </a:r>
            <a:r>
              <a:rPr lang="fr-FR" sz="1400" dirty="0" smtClean="0">
                <a:latin typeface="Arial" pitchFamily="34" charset="0"/>
                <a:cs typeface="Arial" pitchFamily="34" charset="0"/>
              </a:rPr>
              <a:t> </a:t>
            </a:r>
            <a:r>
              <a:rPr lang="fr-FR" sz="1400" dirty="0">
                <a:latin typeface="Arial" pitchFamily="34" charset="0"/>
                <a:cs typeface="Arial" pitchFamily="34" charset="0"/>
              </a:rPr>
              <a:t>et les </a:t>
            </a:r>
            <a:r>
              <a:rPr lang="fr-FR" sz="1400" dirty="0" err="1">
                <a:latin typeface="Arial" pitchFamily="34" charset="0"/>
                <a:cs typeface="Arial" pitchFamily="34" charset="0"/>
              </a:rPr>
              <a:t>ovoproduits</a:t>
            </a:r>
            <a:r>
              <a:rPr lang="fr-FR" sz="1400" dirty="0">
                <a:latin typeface="Arial" pitchFamily="34" charset="0"/>
                <a:cs typeface="Arial" pitchFamily="34" charset="0"/>
              </a:rPr>
              <a:t> sont des milieux de choix pour la </a:t>
            </a:r>
            <a:r>
              <a:rPr lang="fr-FR" sz="1400" dirty="0" smtClean="0">
                <a:latin typeface="Arial" pitchFamily="34" charset="0"/>
                <a:cs typeface="Arial" pitchFamily="34" charset="0"/>
              </a:rPr>
              <a:t>multiplication des </a:t>
            </a:r>
            <a:r>
              <a:rPr lang="fr-FR" sz="1400" dirty="0">
                <a:latin typeface="Arial" pitchFamily="34" charset="0"/>
                <a:cs typeface="Arial" pitchFamily="34" charset="0"/>
              </a:rPr>
              <a:t>germes, il importe donc de les soumettre à des </a:t>
            </a:r>
            <a:r>
              <a:rPr lang="fr-FR" sz="1400" dirty="0" smtClean="0">
                <a:latin typeface="Arial" pitchFamily="34" charset="0"/>
                <a:cs typeface="Arial" pitchFamily="34" charset="0"/>
              </a:rPr>
              <a:t>traitements thermiques </a:t>
            </a:r>
            <a:r>
              <a:rPr lang="fr-FR" sz="1400" dirty="0">
                <a:latin typeface="Arial" pitchFamily="34" charset="0"/>
                <a:cs typeface="Arial" pitchFamily="34" charset="0"/>
              </a:rPr>
              <a:t>avant de les utiliser ou de les enfermer </a:t>
            </a:r>
            <a:r>
              <a:rPr lang="fr-FR" sz="1400" dirty="0" smtClean="0">
                <a:latin typeface="Arial" pitchFamily="34" charset="0"/>
                <a:cs typeface="Arial" pitchFamily="34" charset="0"/>
              </a:rPr>
              <a:t>dans des </a:t>
            </a:r>
            <a:r>
              <a:rPr lang="fr-FR" sz="1400" dirty="0">
                <a:latin typeface="Arial" pitchFamily="34" charset="0"/>
                <a:cs typeface="Arial" pitchFamily="34" charset="0"/>
              </a:rPr>
              <a:t>emballages stériles.</a:t>
            </a:r>
          </a:p>
          <a:p>
            <a:r>
              <a:rPr lang="fr-FR" sz="1400" dirty="0">
                <a:latin typeface="Arial" pitchFamily="34" charset="0"/>
                <a:cs typeface="Arial" pitchFamily="34" charset="0"/>
              </a:rPr>
              <a:t>Lorsque les </a:t>
            </a:r>
            <a:r>
              <a:rPr lang="fr-FR" sz="1400" dirty="0" err="1">
                <a:latin typeface="Arial" pitchFamily="34" charset="0"/>
                <a:cs typeface="Arial" pitchFamily="34" charset="0"/>
              </a:rPr>
              <a:t>oeufs</a:t>
            </a:r>
            <a:r>
              <a:rPr lang="fr-FR" sz="1400" dirty="0">
                <a:latin typeface="Arial" pitchFamily="34" charset="0"/>
                <a:cs typeface="Arial" pitchFamily="34" charset="0"/>
              </a:rPr>
              <a:t> ne sont pas </a:t>
            </a:r>
            <a:r>
              <a:rPr lang="fr-FR" sz="1400" dirty="0" err="1">
                <a:latin typeface="Arial" pitchFamily="34" charset="0"/>
                <a:cs typeface="Arial" pitchFamily="34" charset="0"/>
              </a:rPr>
              <a:t>lyophylisés</a:t>
            </a:r>
            <a:r>
              <a:rPr lang="fr-FR" sz="1400" dirty="0">
                <a:latin typeface="Arial" pitchFamily="34" charset="0"/>
                <a:cs typeface="Arial" pitchFamily="34" charset="0"/>
              </a:rPr>
              <a:t> </a:t>
            </a:r>
            <a:r>
              <a:rPr lang="fr-FR" sz="1400" dirty="0" smtClean="0">
                <a:latin typeface="Arial" pitchFamily="34" charset="0"/>
                <a:cs typeface="Arial" pitchFamily="34" charset="0"/>
              </a:rPr>
              <a:t>, </a:t>
            </a:r>
            <a:r>
              <a:rPr lang="fr-FR" sz="1400" dirty="0">
                <a:latin typeface="Arial" pitchFamily="34" charset="0"/>
                <a:cs typeface="Arial" pitchFamily="34" charset="0"/>
              </a:rPr>
              <a:t>la </a:t>
            </a:r>
            <a:r>
              <a:rPr lang="fr-FR" sz="1400" dirty="0" smtClean="0">
                <a:latin typeface="Arial" pitchFamily="34" charset="0"/>
                <a:cs typeface="Arial" pitchFamily="34" charset="0"/>
              </a:rPr>
              <a:t>pasteurisation est </a:t>
            </a:r>
            <a:r>
              <a:rPr lang="fr-FR" sz="1400" dirty="0">
                <a:latin typeface="Arial" pitchFamily="34" charset="0"/>
                <a:cs typeface="Arial" pitchFamily="34" charset="0"/>
              </a:rPr>
              <a:t>la technique la plus employée. Elle doit respecter autant </a:t>
            </a:r>
            <a:r>
              <a:rPr lang="fr-FR" sz="1400" dirty="0" smtClean="0">
                <a:latin typeface="Arial" pitchFamily="34" charset="0"/>
                <a:cs typeface="Arial" pitchFamily="34" charset="0"/>
              </a:rPr>
              <a:t>que possible </a:t>
            </a:r>
            <a:r>
              <a:rPr lang="fr-FR" sz="1400" dirty="0">
                <a:latin typeface="Arial" pitchFamily="34" charset="0"/>
                <a:cs typeface="Arial" pitchFamily="34" charset="0"/>
              </a:rPr>
              <a:t>les qualités physiques et organoleptiques du blanc, </a:t>
            </a:r>
            <a:r>
              <a:rPr lang="fr-FR" sz="1400" dirty="0" smtClean="0">
                <a:latin typeface="Arial" pitchFamily="34" charset="0"/>
                <a:cs typeface="Arial" pitchFamily="34" charset="0"/>
              </a:rPr>
              <a:t>du jaune</a:t>
            </a:r>
            <a:r>
              <a:rPr lang="fr-FR" sz="1400" dirty="0">
                <a:latin typeface="Arial" pitchFamily="34" charset="0"/>
                <a:cs typeface="Arial" pitchFamily="34" charset="0"/>
              </a:rPr>
              <a:t>, de l’</a:t>
            </a:r>
            <a:r>
              <a:rPr lang="fr-FR" sz="1400" dirty="0" err="1">
                <a:latin typeface="Arial" pitchFamily="34" charset="0"/>
                <a:cs typeface="Arial" pitchFamily="34" charset="0"/>
              </a:rPr>
              <a:t>oeuf</a:t>
            </a:r>
            <a:r>
              <a:rPr lang="fr-FR" sz="1400" dirty="0">
                <a:latin typeface="Arial" pitchFamily="34" charset="0"/>
                <a:cs typeface="Arial" pitchFamily="34" charset="0"/>
              </a:rPr>
              <a:t> entier ou des </a:t>
            </a:r>
            <a:r>
              <a:rPr lang="fr-FR" sz="1400" dirty="0" err="1">
                <a:latin typeface="Arial" pitchFamily="34" charset="0"/>
                <a:cs typeface="Arial" pitchFamily="34" charset="0"/>
              </a:rPr>
              <a:t>ovoproduits</a:t>
            </a:r>
            <a:r>
              <a:rPr lang="fr-FR" sz="1400" dirty="0">
                <a:latin typeface="Arial" pitchFamily="34" charset="0"/>
                <a:cs typeface="Arial" pitchFamily="34" charset="0"/>
              </a:rPr>
              <a:t>.</a:t>
            </a:r>
          </a:p>
          <a:p>
            <a:r>
              <a:rPr lang="fr-FR" sz="1400" dirty="0">
                <a:latin typeface="Arial" pitchFamily="34" charset="0"/>
                <a:cs typeface="Arial" pitchFamily="34" charset="0"/>
              </a:rPr>
              <a:t>Les températures appliquées à l’</a:t>
            </a:r>
            <a:r>
              <a:rPr lang="fr-FR" sz="1400" dirty="0" err="1">
                <a:latin typeface="Arial" pitchFamily="34" charset="0"/>
                <a:cs typeface="Arial" pitchFamily="34" charset="0"/>
              </a:rPr>
              <a:t>oeuf</a:t>
            </a:r>
            <a:r>
              <a:rPr lang="fr-FR" sz="1400" dirty="0">
                <a:latin typeface="Arial" pitchFamily="34" charset="0"/>
                <a:cs typeface="Arial" pitchFamily="34" charset="0"/>
              </a:rPr>
              <a:t> entier sont de l’ordre de </a:t>
            </a:r>
            <a:r>
              <a:rPr lang="fr-FR" sz="1400" dirty="0" smtClean="0">
                <a:latin typeface="Arial" pitchFamily="34" charset="0"/>
                <a:cs typeface="Arial" pitchFamily="34" charset="0"/>
              </a:rPr>
              <a:t>64 à </a:t>
            </a:r>
            <a:r>
              <a:rPr lang="fr-FR" sz="1400" dirty="0">
                <a:latin typeface="Arial" pitchFamily="34" charset="0"/>
                <a:cs typeface="Arial" pitchFamily="34" charset="0"/>
              </a:rPr>
              <a:t>65 °</a:t>
            </a:r>
            <a:r>
              <a:rPr lang="fr-FR" sz="1400" dirty="0" smtClean="0">
                <a:latin typeface="Arial" pitchFamily="34" charset="0"/>
                <a:cs typeface="Arial" pitchFamily="34" charset="0"/>
              </a:rPr>
              <a:t>C </a:t>
            </a:r>
            <a:r>
              <a:rPr lang="fr-FR" sz="1400" dirty="0">
                <a:latin typeface="Arial" pitchFamily="34" charset="0"/>
                <a:cs typeface="Arial" pitchFamily="34" charset="0"/>
              </a:rPr>
              <a:t>pendant quelques minutes. Au-dessus de cette </a:t>
            </a:r>
            <a:r>
              <a:rPr lang="fr-FR" sz="1400" dirty="0" smtClean="0">
                <a:latin typeface="Arial" pitchFamily="34" charset="0"/>
                <a:cs typeface="Arial" pitchFamily="34" charset="0"/>
              </a:rPr>
              <a:t>température l’</a:t>
            </a:r>
            <a:r>
              <a:rPr lang="fr-FR" sz="1400" dirty="0" err="1" smtClean="0">
                <a:latin typeface="Arial" pitchFamily="34" charset="0"/>
                <a:cs typeface="Arial" pitchFamily="34" charset="0"/>
              </a:rPr>
              <a:t>oeuf</a:t>
            </a:r>
            <a:r>
              <a:rPr lang="fr-FR" sz="1400" dirty="0" smtClean="0">
                <a:latin typeface="Arial" pitchFamily="34" charset="0"/>
                <a:cs typeface="Arial" pitchFamily="34" charset="0"/>
              </a:rPr>
              <a:t> </a:t>
            </a:r>
            <a:r>
              <a:rPr lang="fr-FR" sz="1400" dirty="0">
                <a:latin typeface="Arial" pitchFamily="34" charset="0"/>
                <a:cs typeface="Arial" pitchFamily="34" charset="0"/>
              </a:rPr>
              <a:t>entier coagule.</a:t>
            </a:r>
          </a:p>
          <a:p>
            <a:r>
              <a:rPr lang="fr-FR" sz="1400" dirty="0">
                <a:latin typeface="Arial" pitchFamily="34" charset="0"/>
                <a:cs typeface="Arial" pitchFamily="34" charset="0"/>
              </a:rPr>
              <a:t>Le blanc ne supporte pas des températures aussi </a:t>
            </a:r>
            <a:r>
              <a:rPr lang="fr-FR" sz="1400" dirty="0" smtClean="0">
                <a:latin typeface="Arial" pitchFamily="34" charset="0"/>
                <a:cs typeface="Arial" pitchFamily="34" charset="0"/>
              </a:rPr>
              <a:t>hautes. </a:t>
            </a:r>
            <a:r>
              <a:rPr lang="fr-FR" sz="1400" dirty="0">
                <a:latin typeface="Arial" pitchFamily="34" charset="0"/>
                <a:cs typeface="Arial" pitchFamily="34" charset="0"/>
              </a:rPr>
              <a:t>Le traitement </a:t>
            </a:r>
            <a:r>
              <a:rPr lang="fr-FR" sz="1400" dirty="0" smtClean="0">
                <a:latin typeface="Arial" pitchFamily="34" charset="0"/>
                <a:cs typeface="Arial" pitchFamily="34" charset="0"/>
              </a:rPr>
              <a:t>thermique appliqué </a:t>
            </a:r>
            <a:r>
              <a:rPr lang="fr-FR" sz="1400" dirty="0">
                <a:latin typeface="Arial" pitchFamily="34" charset="0"/>
                <a:cs typeface="Arial" pitchFamily="34" charset="0"/>
              </a:rPr>
              <a:t>est de l’ordre de 58 °</a:t>
            </a:r>
            <a:r>
              <a:rPr lang="fr-FR" sz="1400" dirty="0" smtClean="0">
                <a:latin typeface="Arial" pitchFamily="34" charset="0"/>
                <a:cs typeface="Arial" pitchFamily="34" charset="0"/>
              </a:rPr>
              <a:t>C </a:t>
            </a:r>
            <a:r>
              <a:rPr lang="fr-FR" sz="1400" dirty="0">
                <a:latin typeface="Arial" pitchFamily="34" charset="0"/>
                <a:cs typeface="Arial" pitchFamily="34" charset="0"/>
              </a:rPr>
              <a:t>pendant quelques minutes.</a:t>
            </a:r>
          </a:p>
          <a:p>
            <a:r>
              <a:rPr lang="fr-FR" sz="1400" dirty="0">
                <a:latin typeface="Arial" pitchFamily="34" charset="0"/>
                <a:cs typeface="Arial" pitchFamily="34" charset="0"/>
              </a:rPr>
              <a:t>L’ultrahaute pasteurisation utilise des températures </a:t>
            </a:r>
            <a:r>
              <a:rPr lang="fr-FR" sz="1400" dirty="0" smtClean="0">
                <a:latin typeface="Arial" pitchFamily="34" charset="0"/>
                <a:cs typeface="Arial" pitchFamily="34" charset="0"/>
              </a:rPr>
              <a:t>beaucoup plus </a:t>
            </a:r>
            <a:r>
              <a:rPr lang="fr-FR" sz="1400" dirty="0">
                <a:latin typeface="Arial" pitchFamily="34" charset="0"/>
                <a:cs typeface="Arial" pitchFamily="34" charset="0"/>
              </a:rPr>
              <a:t>élevées pendant un laps de temps très court.</a:t>
            </a:r>
          </a:p>
          <a:p>
            <a:r>
              <a:rPr lang="fr-FR" sz="1400" dirty="0">
                <a:latin typeface="Arial" pitchFamily="34" charset="0"/>
                <a:cs typeface="Arial" pitchFamily="34" charset="0"/>
              </a:rPr>
              <a:t>L’adjonction de sel, de sucre et </a:t>
            </a:r>
            <a:r>
              <a:rPr lang="fr-FR" sz="1400" dirty="0" smtClean="0">
                <a:latin typeface="Arial" pitchFamily="34" charset="0"/>
                <a:cs typeface="Arial" pitchFamily="34" charset="0"/>
              </a:rPr>
              <a:t>produits  </a:t>
            </a:r>
            <a:r>
              <a:rPr lang="fr-FR" sz="1400" dirty="0">
                <a:latin typeface="Arial" pitchFamily="34" charset="0"/>
                <a:cs typeface="Arial" pitchFamily="34" charset="0"/>
              </a:rPr>
              <a:t>chimiques est </a:t>
            </a:r>
            <a:r>
              <a:rPr lang="fr-FR" sz="1400" dirty="0" smtClean="0">
                <a:latin typeface="Arial" pitchFamily="34" charset="0"/>
                <a:cs typeface="Arial" pitchFamily="34" charset="0"/>
              </a:rPr>
              <a:t>parfois utilisée </a:t>
            </a:r>
            <a:r>
              <a:rPr lang="fr-FR" sz="1400" dirty="0">
                <a:latin typeface="Arial" pitchFamily="34" charset="0"/>
                <a:cs typeface="Arial" pitchFamily="34" charset="0"/>
              </a:rPr>
              <a:t>pour réduire les conséquences des traitements et </a:t>
            </a:r>
            <a:r>
              <a:rPr lang="fr-FR" sz="1400" dirty="0" smtClean="0">
                <a:latin typeface="Arial" pitchFamily="34" charset="0"/>
                <a:cs typeface="Arial" pitchFamily="34" charset="0"/>
              </a:rPr>
              <a:t>faciliter l’utilisation </a:t>
            </a:r>
            <a:r>
              <a:rPr lang="fr-FR" sz="1400" dirty="0">
                <a:latin typeface="Arial" pitchFamily="34" charset="0"/>
                <a:cs typeface="Arial" pitchFamily="34" charset="0"/>
              </a:rPr>
              <a:t>finale</a:t>
            </a:r>
            <a:r>
              <a:rPr lang="fr-FR" sz="1400" dirty="0" smtClean="0">
                <a:latin typeface="Arial" pitchFamily="34" charset="0"/>
                <a:cs typeface="Arial" pitchFamily="34" charset="0"/>
              </a:rPr>
              <a:t>.</a:t>
            </a:r>
          </a:p>
          <a:p>
            <a:r>
              <a:rPr lang="fr-FR" sz="1400" b="1" dirty="0" smtClean="0">
                <a:solidFill>
                  <a:srgbClr val="FF0000"/>
                </a:solidFill>
                <a:latin typeface="Arial" pitchFamily="34" charset="0"/>
                <a:cs typeface="Arial" pitchFamily="34" charset="0"/>
              </a:rPr>
              <a:t>Conditionnement </a:t>
            </a:r>
            <a:r>
              <a:rPr lang="fr-FR" sz="1400" b="1" dirty="0">
                <a:solidFill>
                  <a:srgbClr val="FF0000"/>
                </a:solidFill>
                <a:latin typeface="Arial" pitchFamily="34" charset="0"/>
                <a:cs typeface="Arial" pitchFamily="34" charset="0"/>
              </a:rPr>
              <a:t>des </a:t>
            </a:r>
            <a:r>
              <a:rPr lang="fr-FR" sz="1400" b="1" dirty="0" err="1" smtClean="0">
                <a:solidFill>
                  <a:srgbClr val="FF0000"/>
                </a:solidFill>
                <a:latin typeface="Arial" pitchFamily="34" charset="0"/>
                <a:cs typeface="Arial" pitchFamily="34" charset="0"/>
              </a:rPr>
              <a:t>ovoproduits</a:t>
            </a:r>
            <a:endParaRPr lang="fr-FR" sz="1400" b="1" dirty="0" smtClean="0">
              <a:solidFill>
                <a:srgbClr val="FF0000"/>
              </a:solidFill>
              <a:latin typeface="Arial" pitchFamily="34" charset="0"/>
              <a:cs typeface="Arial" pitchFamily="34" charset="0"/>
            </a:endParaRPr>
          </a:p>
          <a:p>
            <a:endParaRPr lang="fr-FR" sz="1400" b="1" dirty="0">
              <a:solidFill>
                <a:srgbClr val="FF0000"/>
              </a:solidFill>
              <a:latin typeface="Arial" pitchFamily="34" charset="0"/>
              <a:cs typeface="Arial" pitchFamily="34" charset="0"/>
            </a:endParaRPr>
          </a:p>
        </p:txBody>
      </p:sp>
      <p:sp>
        <p:nvSpPr>
          <p:cNvPr id="3" name="Rectangle 2"/>
          <p:cNvSpPr/>
          <p:nvPr/>
        </p:nvSpPr>
        <p:spPr>
          <a:xfrm>
            <a:off x="-13568" y="4093825"/>
            <a:ext cx="9074435" cy="738664"/>
          </a:xfrm>
          <a:prstGeom prst="rect">
            <a:avLst/>
          </a:prstGeom>
        </p:spPr>
        <p:txBody>
          <a:bodyPr wrap="square">
            <a:spAutoFit/>
          </a:bodyPr>
          <a:lstStyle/>
          <a:p>
            <a:r>
              <a:rPr lang="fr-FR" sz="1400" dirty="0">
                <a:latin typeface="Arial" pitchFamily="34" charset="0"/>
                <a:cs typeface="Arial" pitchFamily="34" charset="0"/>
              </a:rPr>
              <a:t>Une large gamme d’</a:t>
            </a:r>
            <a:r>
              <a:rPr lang="fr-FR" sz="1400" dirty="0" err="1">
                <a:latin typeface="Arial" pitchFamily="34" charset="0"/>
                <a:cs typeface="Arial" pitchFamily="34" charset="0"/>
              </a:rPr>
              <a:t>ovoproduits</a:t>
            </a:r>
            <a:r>
              <a:rPr lang="fr-FR" sz="1400" dirty="0">
                <a:latin typeface="Arial" pitchFamily="34" charset="0"/>
                <a:cs typeface="Arial" pitchFamily="34" charset="0"/>
              </a:rPr>
              <a:t> </a:t>
            </a:r>
            <a:r>
              <a:rPr lang="fr-FR" sz="1400" dirty="0" smtClean="0">
                <a:latin typeface="Arial" pitchFamily="34" charset="0"/>
                <a:cs typeface="Arial" pitchFamily="34" charset="0"/>
              </a:rPr>
              <a:t>: </a:t>
            </a:r>
            <a:r>
              <a:rPr lang="fr-FR" sz="1400" dirty="0">
                <a:latin typeface="Arial" pitchFamily="34" charset="0"/>
                <a:cs typeface="Arial" pitchFamily="34" charset="0"/>
              </a:rPr>
              <a:t>blanc, jaune, entier, produits élaborés (sucrés, salés,…), dans des conditionnements au choix: L’acier inoxydable et les plastiques seront des </a:t>
            </a:r>
            <a:r>
              <a:rPr lang="fr-FR" sz="1400" dirty="0" smtClean="0">
                <a:latin typeface="Arial" pitchFamily="34" charset="0"/>
                <a:cs typeface="Arial" pitchFamily="34" charset="0"/>
              </a:rPr>
              <a:t>matériaux d’autant </a:t>
            </a:r>
            <a:r>
              <a:rPr lang="fr-FR" sz="1400" dirty="0">
                <a:latin typeface="Arial" pitchFamily="34" charset="0"/>
                <a:cs typeface="Arial" pitchFamily="34" charset="0"/>
              </a:rPr>
              <a:t>plus souvent </a:t>
            </a:r>
            <a:r>
              <a:rPr lang="fr-FR" sz="1400" dirty="0" smtClean="0">
                <a:latin typeface="Arial" pitchFamily="34" charset="0"/>
                <a:cs typeface="Arial" pitchFamily="34" charset="0"/>
              </a:rPr>
              <a:t>employés</a:t>
            </a:r>
            <a:endParaRPr lang="fr-FR" sz="1400" dirty="0">
              <a:latin typeface="Arial" pitchFamily="34" charset="0"/>
              <a:cs typeface="Arial" pitchFamily="34" charset="0"/>
            </a:endParaRPr>
          </a:p>
        </p:txBody>
      </p:sp>
    </p:spTree>
    <p:extLst>
      <p:ext uri="{BB962C8B-B14F-4D97-AF65-F5344CB8AC3E}">
        <p14:creationId xmlns:p14="http://schemas.microsoft.com/office/powerpoint/2010/main" val="12346157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858000" cy="553998"/>
          </a:xfrm>
          <a:prstGeom prst="rect">
            <a:avLst/>
          </a:prstGeom>
        </p:spPr>
        <p:txBody>
          <a:bodyPr wrap="square">
            <a:spAutoFit/>
          </a:bodyPr>
          <a:lstStyle/>
          <a:p>
            <a:r>
              <a:rPr lang="fr-FR" sz="1600" b="1" dirty="0" smtClean="0">
                <a:solidFill>
                  <a:srgbClr val="FF0000"/>
                </a:solidFill>
                <a:latin typeface="Arial" pitchFamily="34" charset="0"/>
                <a:cs typeface="Arial" pitchFamily="34" charset="0"/>
              </a:rPr>
              <a:t>Caractéristiques </a:t>
            </a:r>
            <a:r>
              <a:rPr lang="fr-FR" sz="1600" b="1" dirty="0">
                <a:solidFill>
                  <a:srgbClr val="FF0000"/>
                </a:solidFill>
                <a:latin typeface="Arial" pitchFamily="34" charset="0"/>
                <a:cs typeface="Arial" pitchFamily="34" charset="0"/>
              </a:rPr>
              <a:t>des </a:t>
            </a:r>
            <a:r>
              <a:rPr lang="fr-FR" sz="1600" b="1" dirty="0" err="1">
                <a:solidFill>
                  <a:srgbClr val="FF0000"/>
                </a:solidFill>
                <a:latin typeface="Arial" pitchFamily="34" charset="0"/>
                <a:cs typeface="Arial" pitchFamily="34" charset="0"/>
              </a:rPr>
              <a:t>ovoproduits</a:t>
            </a:r>
            <a:endParaRPr lang="fr-FR" sz="1600" b="1" dirty="0">
              <a:solidFill>
                <a:srgbClr val="FF0000"/>
              </a:solidFill>
              <a:latin typeface="Arial" pitchFamily="34" charset="0"/>
              <a:cs typeface="Arial" pitchFamily="34" charset="0"/>
            </a:endParaRPr>
          </a:p>
          <a:p>
            <a:r>
              <a:rPr lang="fr-FR" sz="1400" dirty="0" smtClean="0">
                <a:latin typeface="Arial" pitchFamily="34" charset="0"/>
                <a:cs typeface="Arial" pitchFamily="34" charset="0"/>
              </a:rPr>
              <a:t>-Un </a:t>
            </a:r>
            <a:r>
              <a:rPr lang="fr-FR" sz="1400" dirty="0" err="1" smtClean="0">
                <a:latin typeface="Arial" pitchFamily="34" charset="0"/>
                <a:cs typeface="Arial" pitchFamily="34" charset="0"/>
              </a:rPr>
              <a:t>ovoproduit</a:t>
            </a:r>
            <a:r>
              <a:rPr lang="fr-FR" sz="1400" dirty="0" smtClean="0">
                <a:latin typeface="Arial" pitchFamily="34" charset="0"/>
                <a:cs typeface="Arial" pitchFamily="34" charset="0"/>
              </a:rPr>
              <a:t> liquide peut subir une longue conservation</a:t>
            </a:r>
            <a:endParaRPr lang="fr-FR" sz="1400" dirty="0">
              <a:latin typeface="Arial" pitchFamily="34" charset="0"/>
              <a:cs typeface="Arial" pitchFamily="34" charset="0"/>
            </a:endParaRPr>
          </a:p>
        </p:txBody>
      </p:sp>
      <p:sp>
        <p:nvSpPr>
          <p:cNvPr id="4" name="Rectangle 3"/>
          <p:cNvSpPr/>
          <p:nvPr/>
        </p:nvSpPr>
        <p:spPr>
          <a:xfrm>
            <a:off x="21010" y="543283"/>
            <a:ext cx="9122990" cy="738664"/>
          </a:xfrm>
          <a:prstGeom prst="rect">
            <a:avLst/>
          </a:prstGeom>
        </p:spPr>
        <p:txBody>
          <a:bodyPr wrap="square">
            <a:spAutoFit/>
          </a:bodyPr>
          <a:lstStyle/>
          <a:p>
            <a:r>
              <a:rPr lang="fr-FR" sz="1400" dirty="0" smtClean="0">
                <a:latin typeface="Arial" pitchFamily="34" charset="0"/>
                <a:cs typeface="Arial" pitchFamily="34" charset="0"/>
              </a:rPr>
              <a:t> -Les </a:t>
            </a:r>
            <a:r>
              <a:rPr lang="fr-FR" sz="1400" dirty="0" err="1">
                <a:latin typeface="Arial" pitchFamily="34" charset="0"/>
                <a:cs typeface="Arial" pitchFamily="34" charset="0"/>
              </a:rPr>
              <a:t>ovoproduits</a:t>
            </a:r>
            <a:r>
              <a:rPr lang="fr-FR" sz="1400" dirty="0">
                <a:latin typeface="Arial" pitchFamily="34" charset="0"/>
                <a:cs typeface="Arial" pitchFamily="34" charset="0"/>
              </a:rPr>
              <a:t> en poudre autorisent le stockage à </a:t>
            </a:r>
            <a:r>
              <a:rPr lang="fr-FR" sz="1400" dirty="0" smtClean="0">
                <a:latin typeface="Arial" pitchFamily="34" charset="0"/>
                <a:cs typeface="Arial" pitchFamily="34" charset="0"/>
              </a:rPr>
              <a:t>température ambiante </a:t>
            </a:r>
            <a:r>
              <a:rPr lang="fr-FR" sz="1400" dirty="0">
                <a:latin typeface="Arial" pitchFamily="34" charset="0"/>
                <a:cs typeface="Arial" pitchFamily="34" charset="0"/>
              </a:rPr>
              <a:t>de 15 à </a:t>
            </a:r>
            <a:r>
              <a:rPr lang="fr-FR" sz="1400" dirty="0" smtClean="0">
                <a:latin typeface="Arial" pitchFamily="34" charset="0"/>
                <a:cs typeface="Arial" pitchFamily="34" charset="0"/>
              </a:rPr>
              <a:t>20°C, </a:t>
            </a:r>
            <a:r>
              <a:rPr lang="fr-FR" sz="1400" dirty="0">
                <a:latin typeface="Arial" pitchFamily="34" charset="0"/>
                <a:cs typeface="Arial" pitchFamily="34" charset="0"/>
              </a:rPr>
              <a:t>mais il convient d’éviter les fortes </a:t>
            </a:r>
            <a:r>
              <a:rPr lang="fr-FR" sz="1400" dirty="0" smtClean="0">
                <a:latin typeface="Arial" pitchFamily="34" charset="0"/>
                <a:cs typeface="Arial" pitchFamily="34" charset="0"/>
              </a:rPr>
              <a:t>chaleurs. Ils </a:t>
            </a:r>
            <a:r>
              <a:rPr lang="fr-FR" sz="1400" dirty="0">
                <a:latin typeface="Arial" pitchFamily="34" charset="0"/>
                <a:cs typeface="Arial" pitchFamily="34" charset="0"/>
              </a:rPr>
              <a:t>entraînent une réduction de volume considérable et </a:t>
            </a:r>
            <a:r>
              <a:rPr lang="fr-FR" sz="1400" dirty="0" smtClean="0">
                <a:latin typeface="Arial" pitchFamily="34" charset="0"/>
                <a:cs typeface="Arial" pitchFamily="34" charset="0"/>
              </a:rPr>
              <a:t>sont très </a:t>
            </a:r>
            <a:r>
              <a:rPr lang="fr-FR" sz="1400" dirty="0">
                <a:latin typeface="Arial" pitchFamily="34" charset="0"/>
                <a:cs typeface="Arial" pitchFamily="34" charset="0"/>
              </a:rPr>
              <a:t>utilisés par les différentes industries alimentaires</a:t>
            </a:r>
            <a:r>
              <a:rPr lang="fr-FR" sz="1400" dirty="0" smtClean="0">
                <a:latin typeface="Arial" pitchFamily="34" charset="0"/>
                <a:cs typeface="Arial" pitchFamily="34" charset="0"/>
              </a:rPr>
              <a:t>.</a:t>
            </a:r>
            <a:endParaRPr lang="fr-FR" sz="1400" dirty="0">
              <a:latin typeface="Arial" pitchFamily="34" charset="0"/>
              <a:cs typeface="Arial" pitchFamily="34" charset="0"/>
            </a:endParaRPr>
          </a:p>
        </p:txBody>
      </p:sp>
      <p:sp>
        <p:nvSpPr>
          <p:cNvPr id="5" name="Rectangle 4"/>
          <p:cNvSpPr/>
          <p:nvPr/>
        </p:nvSpPr>
        <p:spPr>
          <a:xfrm>
            <a:off x="-30088" y="1287305"/>
            <a:ext cx="9144000" cy="1815882"/>
          </a:xfrm>
          <a:prstGeom prst="rect">
            <a:avLst/>
          </a:prstGeom>
        </p:spPr>
        <p:txBody>
          <a:bodyPr wrap="square">
            <a:spAutoFit/>
          </a:bodyPr>
          <a:lstStyle/>
          <a:p>
            <a:r>
              <a:rPr lang="fr-FR" sz="1400" dirty="0">
                <a:latin typeface="Arial" pitchFamily="34" charset="0"/>
                <a:cs typeface="Arial" pitchFamily="34" charset="0"/>
              </a:rPr>
              <a:t>La congélation, </a:t>
            </a:r>
            <a:r>
              <a:rPr lang="fr-FR" sz="1400" dirty="0" smtClean="0">
                <a:latin typeface="Arial" pitchFamily="34" charset="0"/>
                <a:cs typeface="Arial" pitchFamily="34" charset="0"/>
              </a:rPr>
              <a:t>dénature </a:t>
            </a:r>
            <a:r>
              <a:rPr lang="fr-FR" sz="1400" dirty="0">
                <a:latin typeface="Arial" pitchFamily="34" charset="0"/>
                <a:cs typeface="Arial" pitchFamily="34" charset="0"/>
              </a:rPr>
              <a:t>l’</a:t>
            </a:r>
            <a:r>
              <a:rPr lang="fr-FR" sz="1400" dirty="0" err="1">
                <a:latin typeface="Arial" pitchFamily="34" charset="0"/>
                <a:cs typeface="Arial" pitchFamily="34" charset="0"/>
              </a:rPr>
              <a:t>oeuf</a:t>
            </a:r>
            <a:r>
              <a:rPr lang="fr-FR" sz="1400" dirty="0">
                <a:latin typeface="Arial" pitchFamily="34" charset="0"/>
                <a:cs typeface="Arial" pitchFamily="34" charset="0"/>
              </a:rPr>
              <a:t> </a:t>
            </a:r>
            <a:r>
              <a:rPr lang="fr-FR" sz="1400" dirty="0" smtClean="0">
                <a:latin typeface="Arial" pitchFamily="34" charset="0"/>
                <a:cs typeface="Arial" pitchFamily="34" charset="0"/>
              </a:rPr>
              <a:t> dur, </a:t>
            </a:r>
            <a:r>
              <a:rPr lang="fr-FR" sz="1400" dirty="0">
                <a:latin typeface="Arial" pitchFamily="34" charset="0"/>
                <a:cs typeface="Arial" pitchFamily="34" charset="0"/>
              </a:rPr>
              <a:t>l’</a:t>
            </a:r>
            <a:r>
              <a:rPr lang="fr-FR" sz="1400" dirty="0" err="1">
                <a:latin typeface="Arial" pitchFamily="34" charset="0"/>
                <a:cs typeface="Arial" pitchFamily="34" charset="0"/>
              </a:rPr>
              <a:t>oeuf</a:t>
            </a:r>
            <a:r>
              <a:rPr lang="fr-FR" sz="1400" dirty="0">
                <a:latin typeface="Arial" pitchFamily="34" charset="0"/>
                <a:cs typeface="Arial" pitchFamily="34" charset="0"/>
              </a:rPr>
              <a:t> dur doit garder son aspect traditionnel avec un </a:t>
            </a:r>
            <a:r>
              <a:rPr lang="fr-FR" sz="1400" dirty="0" smtClean="0">
                <a:latin typeface="Arial" pitchFamily="34" charset="0"/>
                <a:cs typeface="Arial" pitchFamily="34" charset="0"/>
              </a:rPr>
              <a:t>jaune sablé</a:t>
            </a:r>
            <a:r>
              <a:rPr lang="fr-FR" sz="1400" dirty="0">
                <a:latin typeface="Arial" pitchFamily="34" charset="0"/>
                <a:cs typeface="Arial" pitchFamily="34" charset="0"/>
              </a:rPr>
              <a:t>, </a:t>
            </a:r>
            <a:r>
              <a:rPr lang="fr-FR" sz="1400" dirty="0" smtClean="0">
                <a:latin typeface="Arial" pitchFamily="34" charset="0"/>
                <a:cs typeface="Arial" pitchFamily="34" charset="0"/>
              </a:rPr>
              <a:t>granule. </a:t>
            </a:r>
            <a:r>
              <a:rPr lang="fr-FR" sz="1400" dirty="0">
                <a:latin typeface="Arial" pitchFamily="34" charset="0"/>
                <a:cs typeface="Arial" pitchFamily="34" charset="0"/>
              </a:rPr>
              <a:t>Or ces qualités sont très fragiles. </a:t>
            </a:r>
            <a:r>
              <a:rPr lang="fr-FR" sz="1400" dirty="0" smtClean="0">
                <a:latin typeface="Arial" pitchFamily="34" charset="0"/>
                <a:cs typeface="Arial" pitchFamily="34" charset="0"/>
              </a:rPr>
              <a:t>La </a:t>
            </a:r>
            <a:r>
              <a:rPr lang="fr-FR" sz="1400" dirty="0">
                <a:latin typeface="Arial" pitchFamily="34" charset="0"/>
                <a:cs typeface="Arial" pitchFamily="34" charset="0"/>
              </a:rPr>
              <a:t>pasteurisation des </a:t>
            </a:r>
            <a:r>
              <a:rPr lang="fr-FR" sz="1400" dirty="0" err="1">
                <a:latin typeface="Arial" pitchFamily="34" charset="0"/>
                <a:cs typeface="Arial" pitchFamily="34" charset="0"/>
              </a:rPr>
              <a:t>oeufs</a:t>
            </a:r>
            <a:r>
              <a:rPr lang="fr-FR" sz="1400" dirty="0">
                <a:latin typeface="Arial" pitchFamily="34" charset="0"/>
                <a:cs typeface="Arial" pitchFamily="34" charset="0"/>
              </a:rPr>
              <a:t> durs </a:t>
            </a:r>
            <a:r>
              <a:rPr lang="fr-FR" sz="1400" dirty="0" smtClean="0">
                <a:latin typeface="Arial" pitchFamily="34" charset="0"/>
                <a:cs typeface="Arial" pitchFamily="34" charset="0"/>
              </a:rPr>
              <a:t>détruit </a:t>
            </a:r>
            <a:r>
              <a:rPr lang="fr-FR" sz="1400" dirty="0">
                <a:latin typeface="Arial" pitchFamily="34" charset="0"/>
                <a:cs typeface="Arial" pitchFamily="34" charset="0"/>
              </a:rPr>
              <a:t>en grande partie le goût et l’odeur </a:t>
            </a:r>
            <a:r>
              <a:rPr lang="fr-FR" sz="1400" dirty="0" smtClean="0">
                <a:latin typeface="Arial" pitchFamily="34" charset="0"/>
                <a:cs typeface="Arial" pitchFamily="34" charset="0"/>
              </a:rPr>
              <a:t>caractéristiques de </a:t>
            </a:r>
            <a:r>
              <a:rPr lang="fr-FR" sz="1400" dirty="0">
                <a:latin typeface="Arial" pitchFamily="34" charset="0"/>
                <a:cs typeface="Arial" pitchFamily="34" charset="0"/>
              </a:rPr>
              <a:t>l’</a:t>
            </a:r>
            <a:r>
              <a:rPr lang="fr-FR" sz="1400" dirty="0" err="1">
                <a:latin typeface="Arial" pitchFamily="34" charset="0"/>
                <a:cs typeface="Arial" pitchFamily="34" charset="0"/>
              </a:rPr>
              <a:t>oeuf</a:t>
            </a:r>
            <a:r>
              <a:rPr lang="fr-FR" sz="1400" dirty="0">
                <a:latin typeface="Arial" pitchFamily="34" charset="0"/>
                <a:cs typeface="Arial" pitchFamily="34" charset="0"/>
              </a:rPr>
              <a:t> dur. Ces contraintes obligent, en premier lieu, à </a:t>
            </a:r>
            <a:r>
              <a:rPr lang="fr-FR" sz="1400" dirty="0" smtClean="0">
                <a:latin typeface="Arial" pitchFamily="34" charset="0"/>
                <a:cs typeface="Arial" pitchFamily="34" charset="0"/>
              </a:rPr>
              <a:t>travailler dans </a:t>
            </a:r>
            <a:r>
              <a:rPr lang="fr-FR" sz="1400" dirty="0">
                <a:latin typeface="Arial" pitchFamily="34" charset="0"/>
                <a:cs typeface="Arial" pitchFamily="34" charset="0"/>
              </a:rPr>
              <a:t>les meilleures </a:t>
            </a:r>
            <a:r>
              <a:rPr lang="fr-FR" sz="1400" dirty="0" smtClean="0">
                <a:latin typeface="Arial" pitchFamily="34" charset="0"/>
                <a:cs typeface="Arial" pitchFamily="34" charset="0"/>
              </a:rPr>
              <a:t>conditions d’hygiène possibles</a:t>
            </a:r>
            <a:r>
              <a:rPr lang="fr-FR" sz="1400" dirty="0">
                <a:latin typeface="Arial" pitchFamily="34" charset="0"/>
                <a:cs typeface="Arial" pitchFamily="34" charset="0"/>
              </a:rPr>
              <a:t>, à refroidir </a:t>
            </a:r>
            <a:r>
              <a:rPr lang="fr-FR" sz="1400" dirty="0" smtClean="0">
                <a:latin typeface="Arial" pitchFamily="34" charset="0"/>
                <a:cs typeface="Arial" pitchFamily="34" charset="0"/>
              </a:rPr>
              <a:t>très rapidement </a:t>
            </a:r>
            <a:r>
              <a:rPr lang="fr-FR" sz="1400" dirty="0">
                <a:latin typeface="Arial" pitchFamily="34" charset="0"/>
                <a:cs typeface="Arial" pitchFamily="34" charset="0"/>
              </a:rPr>
              <a:t>l’</a:t>
            </a:r>
            <a:r>
              <a:rPr lang="fr-FR" sz="1400" dirty="0" err="1">
                <a:latin typeface="Arial" pitchFamily="34" charset="0"/>
                <a:cs typeface="Arial" pitchFamily="34" charset="0"/>
              </a:rPr>
              <a:t>oeuf</a:t>
            </a:r>
            <a:r>
              <a:rPr lang="fr-FR" sz="1400" dirty="0">
                <a:latin typeface="Arial" pitchFamily="34" charset="0"/>
                <a:cs typeface="Arial" pitchFamily="34" charset="0"/>
              </a:rPr>
              <a:t> après sa </a:t>
            </a:r>
            <a:r>
              <a:rPr lang="fr-FR" sz="1400" dirty="0" smtClean="0">
                <a:latin typeface="Arial" pitchFamily="34" charset="0"/>
                <a:cs typeface="Arial" pitchFamily="34" charset="0"/>
              </a:rPr>
              <a:t>cuisson, </a:t>
            </a:r>
            <a:r>
              <a:rPr lang="fr-FR" sz="1400" dirty="0">
                <a:latin typeface="Arial" pitchFamily="34" charset="0"/>
                <a:cs typeface="Arial" pitchFamily="34" charset="0"/>
              </a:rPr>
              <a:t>et à utiliser</a:t>
            </a:r>
          </a:p>
          <a:p>
            <a:r>
              <a:rPr lang="fr-FR" sz="1400" dirty="0">
                <a:latin typeface="Arial" pitchFamily="34" charset="0"/>
                <a:cs typeface="Arial" pitchFamily="34" charset="0"/>
              </a:rPr>
              <a:t>des machines très rapides pour qu’il s’écoule très peu de </a:t>
            </a:r>
            <a:r>
              <a:rPr lang="fr-FR" sz="1400" dirty="0" smtClean="0">
                <a:latin typeface="Arial" pitchFamily="34" charset="0"/>
                <a:cs typeface="Arial" pitchFamily="34" charset="0"/>
              </a:rPr>
              <a:t>temps entre </a:t>
            </a:r>
            <a:r>
              <a:rPr lang="fr-FR" sz="1400" dirty="0">
                <a:latin typeface="Arial" pitchFamily="34" charset="0"/>
                <a:cs typeface="Arial" pitchFamily="34" charset="0"/>
              </a:rPr>
              <a:t>le moment où l’</a:t>
            </a:r>
            <a:r>
              <a:rPr lang="fr-FR" sz="1400" dirty="0" err="1">
                <a:latin typeface="Arial" pitchFamily="34" charset="0"/>
                <a:cs typeface="Arial" pitchFamily="34" charset="0"/>
              </a:rPr>
              <a:t>oeuf</a:t>
            </a:r>
            <a:r>
              <a:rPr lang="fr-FR" sz="1400" dirty="0">
                <a:latin typeface="Arial" pitchFamily="34" charset="0"/>
                <a:cs typeface="Arial" pitchFamily="34" charset="0"/>
              </a:rPr>
              <a:t> sort de sa coquille et celui où il est </a:t>
            </a:r>
            <a:r>
              <a:rPr lang="fr-FR" sz="1400" dirty="0" smtClean="0">
                <a:latin typeface="Arial" pitchFamily="34" charset="0"/>
                <a:cs typeface="Arial" pitchFamily="34" charset="0"/>
              </a:rPr>
              <a:t>placé dans </a:t>
            </a:r>
            <a:r>
              <a:rPr lang="fr-FR" sz="1400" dirty="0">
                <a:latin typeface="Arial" pitchFamily="34" charset="0"/>
                <a:cs typeface="Arial" pitchFamily="34" charset="0"/>
              </a:rPr>
              <a:t>l’emballage final.</a:t>
            </a:r>
          </a:p>
          <a:p>
            <a:r>
              <a:rPr lang="fr-FR" sz="1400" dirty="0">
                <a:latin typeface="Arial" pitchFamily="34" charset="0"/>
                <a:cs typeface="Arial" pitchFamily="34" charset="0"/>
              </a:rPr>
              <a:t>Dans la chaîne, il s’écoule moins d’une minute entre le </a:t>
            </a:r>
            <a:r>
              <a:rPr lang="fr-FR" sz="1400" dirty="0" smtClean="0">
                <a:latin typeface="Arial" pitchFamily="34" charset="0"/>
                <a:cs typeface="Arial" pitchFamily="34" charset="0"/>
              </a:rPr>
              <a:t>moment où </a:t>
            </a:r>
            <a:r>
              <a:rPr lang="fr-FR" sz="1400" dirty="0">
                <a:latin typeface="Arial" pitchFamily="34" charset="0"/>
                <a:cs typeface="Arial" pitchFamily="34" charset="0"/>
              </a:rPr>
              <a:t>l’</a:t>
            </a:r>
            <a:r>
              <a:rPr lang="fr-FR" sz="1400" dirty="0" err="1">
                <a:latin typeface="Arial" pitchFamily="34" charset="0"/>
                <a:cs typeface="Arial" pitchFamily="34" charset="0"/>
              </a:rPr>
              <a:t>oeuf</a:t>
            </a:r>
            <a:r>
              <a:rPr lang="fr-FR" sz="1400" dirty="0">
                <a:latin typeface="Arial" pitchFamily="34" charset="0"/>
                <a:cs typeface="Arial" pitchFamily="34" charset="0"/>
              </a:rPr>
              <a:t> sort de sa coquille et celui où il est </a:t>
            </a:r>
            <a:r>
              <a:rPr lang="fr-FR" sz="1400" dirty="0" smtClean="0">
                <a:latin typeface="Arial" pitchFamily="34" charset="0"/>
                <a:cs typeface="Arial" pitchFamily="34" charset="0"/>
              </a:rPr>
              <a:t>emballé. </a:t>
            </a:r>
            <a:endParaRPr lang="fr-FR" sz="1400" dirty="0">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103186"/>
            <a:ext cx="3591818" cy="315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3103187"/>
            <a:ext cx="4968552" cy="318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515619" y="6283281"/>
            <a:ext cx="2068195" cy="276999"/>
          </a:xfrm>
          <a:prstGeom prst="rect">
            <a:avLst/>
          </a:prstGeom>
        </p:spPr>
        <p:txBody>
          <a:bodyPr wrap="none">
            <a:spAutoFit/>
          </a:bodyPr>
          <a:lstStyle/>
          <a:p>
            <a:r>
              <a:rPr lang="fr-FR" sz="1200" dirty="0">
                <a:latin typeface="Arial" pitchFamily="34" charset="0"/>
                <a:cs typeface="Arial" pitchFamily="34" charset="0"/>
              </a:rPr>
              <a:t>Sécheurs de blancs </a:t>
            </a:r>
            <a:r>
              <a:rPr lang="fr-FR" sz="1200" dirty="0" smtClean="0">
                <a:latin typeface="Arial" pitchFamily="34" charset="0"/>
                <a:cs typeface="Arial" pitchFamily="34" charset="0"/>
              </a:rPr>
              <a:t>d’</a:t>
            </a:r>
            <a:r>
              <a:rPr lang="fr-FR" sz="1200" dirty="0" err="1" smtClean="0">
                <a:latin typeface="Arial" pitchFamily="34" charset="0"/>
                <a:cs typeface="Arial" pitchFamily="34" charset="0"/>
              </a:rPr>
              <a:t>oeufs</a:t>
            </a:r>
            <a:endParaRPr lang="fr-FR" sz="1200" dirty="0">
              <a:latin typeface="Arial" pitchFamily="34" charset="0"/>
              <a:cs typeface="Arial" pitchFamily="34" charset="0"/>
            </a:endParaRPr>
          </a:p>
        </p:txBody>
      </p:sp>
      <p:sp>
        <p:nvSpPr>
          <p:cNvPr id="7" name="Rectangle 6"/>
          <p:cNvSpPr/>
          <p:nvPr/>
        </p:nvSpPr>
        <p:spPr>
          <a:xfrm>
            <a:off x="331317" y="6375614"/>
            <a:ext cx="2792752" cy="307777"/>
          </a:xfrm>
          <a:prstGeom prst="rect">
            <a:avLst/>
          </a:prstGeom>
        </p:spPr>
        <p:txBody>
          <a:bodyPr wrap="none">
            <a:spAutoFit/>
          </a:bodyPr>
          <a:lstStyle/>
          <a:p>
            <a:r>
              <a:rPr lang="fr-FR" sz="1400" dirty="0">
                <a:latin typeface="Arial" pitchFamily="34" charset="0"/>
                <a:cs typeface="Arial" pitchFamily="34" charset="0"/>
              </a:rPr>
              <a:t>L</a:t>
            </a:r>
            <a:r>
              <a:rPr lang="fr-FR" sz="1400" dirty="0" smtClean="0">
                <a:latin typeface="Arial" pitchFamily="34" charset="0"/>
                <a:cs typeface="Arial" pitchFamily="34" charset="0"/>
              </a:rPr>
              <a:t>ot </a:t>
            </a:r>
            <a:r>
              <a:rPr lang="fr-FR" sz="1400" dirty="0">
                <a:latin typeface="Arial" pitchFamily="34" charset="0"/>
                <a:cs typeface="Arial" pitchFamily="34" charset="0"/>
              </a:rPr>
              <a:t>d'</a:t>
            </a:r>
            <a:r>
              <a:rPr lang="fr-FR" sz="1400" dirty="0" err="1">
                <a:latin typeface="Arial" pitchFamily="34" charset="0"/>
                <a:cs typeface="Arial" pitchFamily="34" charset="0"/>
              </a:rPr>
              <a:t>ovoproduits</a:t>
            </a:r>
            <a:r>
              <a:rPr lang="fr-FR" sz="1400" dirty="0">
                <a:latin typeface="Arial" pitchFamily="34" charset="0"/>
                <a:cs typeface="Arial" pitchFamily="34" charset="0"/>
              </a:rPr>
              <a:t> prêts au départ</a:t>
            </a:r>
          </a:p>
        </p:txBody>
      </p:sp>
    </p:spTree>
    <p:extLst>
      <p:ext uri="{BB962C8B-B14F-4D97-AF65-F5344CB8AC3E}">
        <p14:creationId xmlns:p14="http://schemas.microsoft.com/office/powerpoint/2010/main" val="18114532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4801314"/>
          </a:xfrm>
          <a:prstGeom prst="rect">
            <a:avLst/>
          </a:prstGeom>
          <a:noFill/>
        </p:spPr>
        <p:txBody>
          <a:bodyPr wrap="square" rtlCol="0">
            <a:spAutoFit/>
          </a:bodyPr>
          <a:lstStyle/>
          <a:p>
            <a:r>
              <a:rPr lang="fr-FR" sz="1600" b="1" dirty="0" smtClean="0">
                <a:solidFill>
                  <a:srgbClr val="FF0000"/>
                </a:solidFill>
              </a:rPr>
              <a:t>INDUSTRIE D’OVOPRODUIT exemple: ŒUF LIQUIDE</a:t>
            </a:r>
          </a:p>
          <a:p>
            <a:r>
              <a:rPr lang="fr-FR" dirty="0" smtClean="0"/>
              <a:t>  1-cassageet </a:t>
            </a:r>
            <a:r>
              <a:rPr lang="fr-FR" dirty="0"/>
              <a:t>le début du processus de transformation de l’œuf</a:t>
            </a:r>
            <a:endParaRPr lang="fr-FR" dirty="0" smtClean="0"/>
          </a:p>
          <a:p>
            <a:r>
              <a:rPr lang="fr-FR" dirty="0"/>
              <a:t>  </a:t>
            </a:r>
            <a:r>
              <a:rPr lang="fr-FR" dirty="0" smtClean="0"/>
              <a:t>2-filtration  : couplé </a:t>
            </a:r>
            <a:r>
              <a:rPr lang="fr-FR" dirty="0"/>
              <a:t>avec le refroidissement. De conception tubulaire, il permet de refroidir l’œuf liquide en laissant passer les résidus de coquilles qui seront ensuite filtrés à froid (4°C).</a:t>
            </a:r>
            <a:endParaRPr lang="fr-FR" dirty="0" smtClean="0"/>
          </a:p>
          <a:p>
            <a:r>
              <a:rPr lang="fr-FR" dirty="0"/>
              <a:t> </a:t>
            </a:r>
            <a:r>
              <a:rPr lang="fr-FR" dirty="0" smtClean="0"/>
              <a:t> 3-Dosage et ajout: sel, sucre et autres additifs</a:t>
            </a:r>
          </a:p>
          <a:p>
            <a:r>
              <a:rPr lang="fr-FR" dirty="0" smtClean="0"/>
              <a:t>  4-Standartisation de l’extrait sec:</a:t>
            </a:r>
          </a:p>
          <a:p>
            <a:endParaRPr lang="fr-FR" dirty="0"/>
          </a:p>
          <a:p>
            <a:r>
              <a:rPr lang="fr-FR" dirty="0"/>
              <a:t>  5-Stockage:des cuves (pour le blanc, le jaune et l’entier) afin d’avoir une capacité « tampon » de stockage de l’œuf cassé avant pasteurisation, le pasteurisateur devant fonctionner à débit constant pour une régulation optimale.</a:t>
            </a:r>
          </a:p>
          <a:p>
            <a:r>
              <a:rPr lang="fr-FR" dirty="0" smtClean="0"/>
              <a:t>  6-Pasteurisation : à 74°C </a:t>
            </a:r>
          </a:p>
          <a:p>
            <a:r>
              <a:rPr lang="fr-FR" dirty="0"/>
              <a:t>  </a:t>
            </a:r>
            <a:r>
              <a:rPr lang="fr-FR" dirty="0" smtClean="0"/>
              <a:t>7-homogenéisationest:  </a:t>
            </a:r>
            <a:r>
              <a:rPr lang="fr-FR" dirty="0"/>
              <a:t>faite par action mécanique afin d’obtenir l’éclatement et le mélange des microparticules</a:t>
            </a:r>
            <a:r>
              <a:rPr lang="fr-FR" dirty="0" smtClean="0"/>
              <a:t>. </a:t>
            </a:r>
          </a:p>
          <a:p>
            <a:r>
              <a:rPr lang="fr-FR" dirty="0"/>
              <a:t>  8-Conditionnement</a:t>
            </a:r>
            <a:r>
              <a:rPr lang="fr-FR" dirty="0" smtClean="0"/>
              <a:t>: briques </a:t>
            </a:r>
            <a:r>
              <a:rPr lang="fr-FR" dirty="0"/>
              <a:t>ou bouteilles, Bag-in-Box ou conteneurs, remplissage ultra-clean ou aseptique, tous les types de conditionnement pourront </a:t>
            </a:r>
            <a:r>
              <a:rPr lang="fr-FR" dirty="0" smtClean="0"/>
              <a:t>être </a:t>
            </a:r>
            <a:r>
              <a:rPr lang="fr-FR" dirty="0"/>
              <a:t>proposés.</a:t>
            </a:r>
            <a:endParaRPr lang="fr-FR" dirty="0" smtClean="0"/>
          </a:p>
          <a:p>
            <a:r>
              <a:rPr lang="fr-FR" dirty="0"/>
              <a:t> </a:t>
            </a:r>
            <a:r>
              <a:rPr lang="fr-FR" dirty="0" smtClean="0"/>
              <a:t> 8-Nettoyage</a:t>
            </a:r>
          </a:p>
          <a:p>
            <a:endParaRPr lang="fr-FR" dirty="0"/>
          </a:p>
        </p:txBody>
      </p:sp>
      <p:sp>
        <p:nvSpPr>
          <p:cNvPr id="3" name="Rectangle 2"/>
          <p:cNvSpPr/>
          <p:nvPr/>
        </p:nvSpPr>
        <p:spPr>
          <a:xfrm>
            <a:off x="3281983" y="1334234"/>
            <a:ext cx="5796136" cy="646331"/>
          </a:xfrm>
          <a:prstGeom prst="rect">
            <a:avLst/>
          </a:prstGeom>
        </p:spPr>
        <p:txBody>
          <a:bodyPr wrap="square">
            <a:spAutoFit/>
          </a:bodyPr>
          <a:lstStyle/>
          <a:p>
            <a:r>
              <a:rPr lang="fr-FR" dirty="0" smtClean="0"/>
              <a:t>ajuster </a:t>
            </a:r>
            <a:r>
              <a:rPr lang="fr-FR" dirty="0"/>
              <a:t>très précisément et de manière automatique les taux pour atteindre le pourcentage </a:t>
            </a:r>
            <a:r>
              <a:rPr lang="fr-FR" dirty="0" smtClean="0"/>
              <a:t>requis</a:t>
            </a:r>
          </a:p>
        </p:txBody>
      </p:sp>
    </p:spTree>
    <p:extLst>
      <p:ext uri="{BB962C8B-B14F-4D97-AF65-F5344CB8AC3E}">
        <p14:creationId xmlns:p14="http://schemas.microsoft.com/office/powerpoint/2010/main" val="10770959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85" y="3974"/>
            <a:ext cx="5273725" cy="523220"/>
          </a:xfrm>
          <a:prstGeom prst="rect">
            <a:avLst/>
          </a:prstGeom>
        </p:spPr>
        <p:txBody>
          <a:bodyPr wrap="square">
            <a:spAutoFit/>
          </a:bodyPr>
          <a:lstStyle/>
          <a:p>
            <a:r>
              <a:rPr lang="fr-FR" sz="2000" i="1" dirty="0" smtClean="0">
                <a:latin typeface="Times New Roman" pitchFamily="18" charset="0"/>
                <a:cs typeface="Times New Roman" pitchFamily="18" charset="0"/>
              </a:rPr>
              <a:t>Chapitre3</a:t>
            </a:r>
            <a:r>
              <a:rPr lang="fr-FR" sz="2800" b="1" dirty="0" smtClean="0">
                <a:latin typeface="Times New Roman" pitchFamily="18" charset="0"/>
                <a:cs typeface="Times New Roman" pitchFamily="18" charset="0"/>
              </a:rPr>
              <a:t>                     POISSON</a:t>
            </a:r>
            <a:endParaRPr lang="fr-FR" sz="2400" b="1" dirty="0">
              <a:latin typeface="Times New Roman" pitchFamily="18" charset="0"/>
              <a:cs typeface="Times New Roman" pitchFamily="18" charset="0"/>
            </a:endParaRPr>
          </a:p>
        </p:txBody>
      </p:sp>
      <p:sp>
        <p:nvSpPr>
          <p:cNvPr id="3" name="Rectangle 2"/>
          <p:cNvSpPr/>
          <p:nvPr/>
        </p:nvSpPr>
        <p:spPr>
          <a:xfrm>
            <a:off x="15067" y="946127"/>
            <a:ext cx="9144000" cy="923330"/>
          </a:xfrm>
          <a:prstGeom prst="rect">
            <a:avLst/>
          </a:prstGeom>
        </p:spPr>
        <p:txBody>
          <a:bodyPr wrap="square">
            <a:spAutoFit/>
          </a:bodyPr>
          <a:lstStyle/>
          <a:p>
            <a:r>
              <a:rPr lang="fr-FR" dirty="0"/>
              <a:t>Les poissons sont des animaux vertébrés aquatiques </a:t>
            </a:r>
            <a:r>
              <a:rPr lang="fr-FR" dirty="0" smtClean="0"/>
              <a:t>avec des  branchies qui leurs permettent la respiration ,et des </a:t>
            </a:r>
            <a:r>
              <a:rPr lang="fr-FR" dirty="0"/>
              <a:t>nageoires </a:t>
            </a:r>
            <a:r>
              <a:rPr lang="fr-FR" dirty="0" smtClean="0"/>
              <a:t>aussi . </a:t>
            </a:r>
            <a:r>
              <a:rPr lang="fr-FR" dirty="0"/>
              <a:t>L</a:t>
            </a:r>
            <a:r>
              <a:rPr lang="fr-FR" dirty="0" smtClean="0"/>
              <a:t>e </a:t>
            </a:r>
            <a:r>
              <a:rPr lang="fr-FR" dirty="0"/>
              <a:t>corps est </a:t>
            </a:r>
            <a:r>
              <a:rPr lang="fr-FR" dirty="0" smtClean="0"/>
              <a:t>très souvent </a:t>
            </a:r>
            <a:r>
              <a:rPr lang="fr-FR" dirty="0"/>
              <a:t>couvert d'écailles. On </a:t>
            </a:r>
            <a:r>
              <a:rPr lang="fr-FR" dirty="0" smtClean="0"/>
              <a:t>trouve les poissons abondamment </a:t>
            </a:r>
            <a:r>
              <a:rPr lang="fr-FR" dirty="0"/>
              <a:t>aussi bien dans les eaux douces </a:t>
            </a:r>
            <a:r>
              <a:rPr lang="fr-FR" dirty="0" smtClean="0"/>
              <a:t> (lacs , rivières) que </a:t>
            </a:r>
            <a:r>
              <a:rPr lang="fr-FR" dirty="0"/>
              <a:t>dans les </a:t>
            </a:r>
            <a:r>
              <a:rPr lang="fr-FR" dirty="0" smtClean="0"/>
              <a:t>mers.</a:t>
            </a:r>
            <a:endParaRPr lang="fr-FR" dirty="0"/>
          </a:p>
        </p:txBody>
      </p:sp>
      <p:sp>
        <p:nvSpPr>
          <p:cNvPr id="4" name="Rectangle 3"/>
          <p:cNvSpPr/>
          <p:nvPr/>
        </p:nvSpPr>
        <p:spPr>
          <a:xfrm>
            <a:off x="52185" y="1868220"/>
            <a:ext cx="9069764" cy="646331"/>
          </a:xfrm>
          <a:prstGeom prst="rect">
            <a:avLst/>
          </a:prstGeom>
        </p:spPr>
        <p:txBody>
          <a:bodyPr wrap="square">
            <a:spAutoFit/>
          </a:bodyPr>
          <a:lstStyle/>
          <a:p>
            <a:r>
              <a:rPr lang="fr-FR" dirty="0" smtClean="0"/>
              <a:t>on </a:t>
            </a:r>
            <a:r>
              <a:rPr lang="fr-FR" dirty="0"/>
              <a:t>trouve des espèces </a:t>
            </a:r>
            <a:r>
              <a:rPr lang="fr-FR" dirty="0" smtClean="0"/>
              <a:t>à la surface jusqu'au </a:t>
            </a:r>
            <a:r>
              <a:rPr lang="fr-FR" dirty="0"/>
              <a:t>plus profond des océans </a:t>
            </a:r>
            <a:r>
              <a:rPr lang="fr-FR" dirty="0" smtClean="0"/>
              <a:t>(poisson-ogre</a:t>
            </a:r>
            <a:r>
              <a:rPr lang="fr-FR" dirty="0"/>
              <a:t>). Leur répartition est toutefois très inégale </a:t>
            </a:r>
            <a:r>
              <a:rPr lang="fr-FR" dirty="0" smtClean="0"/>
              <a:t>, dans </a:t>
            </a:r>
            <a:r>
              <a:rPr lang="fr-FR" dirty="0"/>
              <a:t>des zones où les températures sont très </a:t>
            </a:r>
            <a:r>
              <a:rPr lang="fr-FR" dirty="0" smtClean="0"/>
              <a:t>différentes</a:t>
            </a:r>
            <a:endParaRPr lang="fr-FR" dirty="0"/>
          </a:p>
        </p:txBody>
      </p:sp>
      <p:sp>
        <p:nvSpPr>
          <p:cNvPr id="5" name="Rectangle 4"/>
          <p:cNvSpPr/>
          <p:nvPr/>
        </p:nvSpPr>
        <p:spPr>
          <a:xfrm>
            <a:off x="-14039" y="2492896"/>
            <a:ext cx="9144000" cy="2031325"/>
          </a:xfrm>
          <a:prstGeom prst="rect">
            <a:avLst/>
          </a:prstGeom>
        </p:spPr>
        <p:txBody>
          <a:bodyPr wrap="square">
            <a:spAutoFit/>
          </a:bodyPr>
          <a:lstStyle/>
          <a:p>
            <a:r>
              <a:rPr lang="fr-FR" dirty="0"/>
              <a:t>Ils ont un rôle fondamental pour les hommes :</a:t>
            </a:r>
          </a:p>
          <a:p>
            <a:r>
              <a:rPr lang="fr-FR" dirty="0"/>
              <a:t>E</a:t>
            </a:r>
            <a:r>
              <a:rPr lang="fr-FR" dirty="0" smtClean="0"/>
              <a:t>n </a:t>
            </a:r>
            <a:r>
              <a:rPr lang="fr-FR" dirty="0"/>
              <a:t>tant que nourriture, le poisson est partout dans le monde ; qu'ils soient pêché dans la nature ou élevé en pisciculture ;</a:t>
            </a:r>
          </a:p>
          <a:p>
            <a:r>
              <a:rPr lang="fr-FR" dirty="0"/>
              <a:t>ils sont aussi </a:t>
            </a:r>
            <a:r>
              <a:rPr lang="fr-FR" dirty="0" smtClean="0"/>
              <a:t>exploités </a:t>
            </a:r>
            <a:r>
              <a:rPr lang="fr-FR" dirty="0"/>
              <a:t>avec la </a:t>
            </a:r>
            <a:r>
              <a:rPr lang="fr-FR" dirty="0" smtClean="0"/>
              <a:t>pêche, </a:t>
            </a:r>
            <a:r>
              <a:rPr lang="fr-FR" dirty="0"/>
              <a:t>et sont parfois exposés dans de grands aquariums publics </a:t>
            </a:r>
            <a:r>
              <a:rPr lang="fr-FR" dirty="0" smtClean="0"/>
              <a:t>ils </a:t>
            </a:r>
            <a:r>
              <a:rPr lang="fr-FR" dirty="0"/>
              <a:t>jouent et ont joué un rôle significatif dans de nombreuses cultures, en tant que </a:t>
            </a:r>
            <a:r>
              <a:rPr lang="fr-FR" dirty="0" smtClean="0"/>
              <a:t>symboles </a:t>
            </a:r>
            <a:r>
              <a:rPr lang="fr-FR" dirty="0"/>
              <a:t>religieux, ou sujets de contes, légendes, livres et films </a:t>
            </a:r>
            <a:r>
              <a:rPr lang="fr-FR" dirty="0" smtClean="0"/>
              <a:t>; en </a:t>
            </a:r>
            <a:r>
              <a:rPr lang="fr-FR" dirty="0"/>
              <a:t>jouant un rôle </a:t>
            </a:r>
            <a:r>
              <a:rPr lang="fr-FR" dirty="0" err="1"/>
              <a:t>écosystémique</a:t>
            </a:r>
            <a:r>
              <a:rPr lang="fr-FR" dirty="0"/>
              <a:t> </a:t>
            </a:r>
            <a:r>
              <a:rPr lang="fr-FR" dirty="0" smtClean="0"/>
              <a:t>important</a:t>
            </a: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910" y="88877"/>
            <a:ext cx="147833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672" y="88877"/>
            <a:ext cx="109537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3243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6" y="-20166"/>
            <a:ext cx="20955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449" y="2093878"/>
            <a:ext cx="6853039" cy="3416320"/>
          </a:xfrm>
          <a:prstGeom prst="rect">
            <a:avLst/>
          </a:prstGeom>
        </p:spPr>
        <p:txBody>
          <a:bodyPr wrap="square">
            <a:spAutoFit/>
          </a:bodyPr>
          <a:lstStyle/>
          <a:p>
            <a:r>
              <a:rPr lang="fr-FR" b="1" dirty="0"/>
              <a:t>Anatomie d'un poisson à nageoires rayonnées</a:t>
            </a:r>
          </a:p>
          <a:p>
            <a:r>
              <a:rPr lang="fr-FR" dirty="0"/>
              <a:t>A Nageoire dorsale B Rayon</a:t>
            </a:r>
          </a:p>
          <a:p>
            <a:r>
              <a:rPr lang="fr-FR" dirty="0"/>
              <a:t>C Ligne latérale D Rein</a:t>
            </a:r>
          </a:p>
          <a:p>
            <a:r>
              <a:rPr lang="fr-FR" dirty="0"/>
              <a:t>E Vessie natatoire F Appareil de Weber</a:t>
            </a:r>
          </a:p>
          <a:p>
            <a:r>
              <a:rPr lang="fr-FR" dirty="0"/>
              <a:t>G Oreille interne H Cerveau</a:t>
            </a:r>
          </a:p>
          <a:p>
            <a:r>
              <a:rPr lang="fr-FR" dirty="0"/>
              <a:t>I Narine L Orbite</a:t>
            </a:r>
          </a:p>
          <a:p>
            <a:r>
              <a:rPr lang="fr-FR" dirty="0"/>
              <a:t>M Branchie N Cœur</a:t>
            </a:r>
          </a:p>
          <a:p>
            <a:r>
              <a:rPr lang="fr-FR" dirty="0"/>
              <a:t>O Estomac P Vésicule biliaire</a:t>
            </a:r>
          </a:p>
          <a:p>
            <a:r>
              <a:rPr lang="fr-FR" dirty="0"/>
              <a:t>Q Rate R Gonades</a:t>
            </a:r>
          </a:p>
          <a:p>
            <a:r>
              <a:rPr lang="fr-FR" dirty="0"/>
              <a:t>S Nageoire ventrale ou pelvienne (par paire)</a:t>
            </a:r>
          </a:p>
          <a:p>
            <a:r>
              <a:rPr lang="fr-FR" dirty="0"/>
              <a:t>T Colonne vertébrale U Nageoire anale</a:t>
            </a:r>
          </a:p>
          <a:p>
            <a:r>
              <a:rPr lang="fr-FR" dirty="0"/>
              <a:t>V Nageoire caudale.</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465" y="280705"/>
            <a:ext cx="428625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64088" y="2053893"/>
            <a:ext cx="3779912" cy="3416320"/>
          </a:xfrm>
          <a:prstGeom prst="rect">
            <a:avLst/>
          </a:prstGeom>
        </p:spPr>
        <p:txBody>
          <a:bodyPr wrap="square">
            <a:spAutoFit/>
          </a:bodyPr>
          <a:lstStyle/>
          <a:p>
            <a:r>
              <a:rPr lang="fr-FR" b="1" dirty="0"/>
              <a:t>Schéma du </a:t>
            </a:r>
            <a:r>
              <a:rPr lang="fr-FR" b="1" dirty="0" err="1"/>
              <a:t>Lampanyctodes</a:t>
            </a:r>
            <a:r>
              <a:rPr lang="fr-FR" b="1" dirty="0"/>
              <a:t> </a:t>
            </a:r>
            <a:r>
              <a:rPr lang="fr-FR" b="1" dirty="0" err="1"/>
              <a:t>hectoris</a:t>
            </a:r>
            <a:endParaRPr lang="fr-FR" b="1" dirty="0"/>
          </a:p>
          <a:p>
            <a:r>
              <a:rPr lang="fr-FR" dirty="0"/>
              <a:t>1 Opercule</a:t>
            </a:r>
          </a:p>
          <a:p>
            <a:r>
              <a:rPr lang="fr-FR" dirty="0"/>
              <a:t>2 Ligne latérale</a:t>
            </a:r>
          </a:p>
          <a:p>
            <a:r>
              <a:rPr lang="fr-FR" dirty="0"/>
              <a:t>3 Nageoire dorsale</a:t>
            </a:r>
          </a:p>
          <a:p>
            <a:r>
              <a:rPr lang="fr-FR" dirty="0"/>
              <a:t>4 Nageoire molle ou adipeuse</a:t>
            </a:r>
          </a:p>
          <a:p>
            <a:r>
              <a:rPr lang="fr-FR" dirty="0"/>
              <a:t>5 Pédoncule caudal ou queue</a:t>
            </a:r>
          </a:p>
          <a:p>
            <a:r>
              <a:rPr lang="fr-FR" dirty="0"/>
              <a:t>6 Nageoire caudale</a:t>
            </a:r>
          </a:p>
          <a:p>
            <a:r>
              <a:rPr lang="fr-FR" dirty="0"/>
              <a:t>7 Nageoire anale</a:t>
            </a:r>
          </a:p>
          <a:p>
            <a:r>
              <a:rPr lang="fr-FR" dirty="0"/>
              <a:t>8 Photophores</a:t>
            </a:r>
          </a:p>
          <a:p>
            <a:r>
              <a:rPr lang="fr-FR" dirty="0"/>
              <a:t>9 Nageoire ventrale ou pelvienne (par paire)</a:t>
            </a:r>
          </a:p>
          <a:p>
            <a:r>
              <a:rPr lang="fr-FR" dirty="0"/>
              <a:t>10 Nageoire pectorale (par paire)</a:t>
            </a:r>
          </a:p>
        </p:txBody>
      </p:sp>
    </p:spTree>
    <p:extLst>
      <p:ext uri="{BB962C8B-B14F-4D97-AF65-F5344CB8AC3E}">
        <p14:creationId xmlns:p14="http://schemas.microsoft.com/office/powerpoint/2010/main" val="12110838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fr-FR" dirty="0"/>
              <a:t> </a:t>
            </a:r>
            <a:r>
              <a:rPr lang="fr-FR" b="1" dirty="0">
                <a:solidFill>
                  <a:srgbClr val="FF0000"/>
                </a:solidFill>
              </a:rPr>
              <a:t>Phylogénie des poissons</a:t>
            </a:r>
          </a:p>
          <a:p>
            <a:r>
              <a:rPr lang="fr-FR" dirty="0" smtClean="0"/>
              <a:t>Les </a:t>
            </a:r>
            <a:r>
              <a:rPr lang="fr-FR" dirty="0"/>
              <a:t>poissons ne constituent pas un groupe </a:t>
            </a:r>
            <a:r>
              <a:rPr lang="fr-FR" dirty="0" smtClean="0"/>
              <a:t>monophylétique(polyphylétique),</a:t>
            </a:r>
            <a:endParaRPr lang="fr-FR" dirty="0"/>
          </a:p>
          <a:p>
            <a:r>
              <a:rPr lang="fr-FR" dirty="0" smtClean="0"/>
              <a:t>c'est-à-dire </a:t>
            </a:r>
            <a:r>
              <a:rPr lang="fr-FR" dirty="0"/>
              <a:t>qu'il ne s'agit pas de l'ensemble des descendants d'un ancêtre commun</a:t>
            </a:r>
          </a:p>
        </p:txBody>
      </p:sp>
      <p:sp>
        <p:nvSpPr>
          <p:cNvPr id="3" name="Rectangle 2"/>
          <p:cNvSpPr/>
          <p:nvPr/>
        </p:nvSpPr>
        <p:spPr>
          <a:xfrm>
            <a:off x="62186" y="921009"/>
            <a:ext cx="9114259" cy="1754326"/>
          </a:xfrm>
          <a:prstGeom prst="rect">
            <a:avLst/>
          </a:prstGeom>
        </p:spPr>
        <p:txBody>
          <a:bodyPr wrap="square">
            <a:spAutoFit/>
          </a:bodyPr>
          <a:lstStyle/>
          <a:p>
            <a:r>
              <a:rPr lang="fr-FR" dirty="0"/>
              <a:t>Les poissons comportent : </a:t>
            </a:r>
          </a:p>
          <a:p>
            <a:r>
              <a:rPr lang="fr-FR" dirty="0" smtClean="0"/>
              <a:t>•</a:t>
            </a:r>
            <a:r>
              <a:rPr lang="fr-FR" dirty="0"/>
              <a:t>les agnathes (lamproies et myxines) qui est un groupe </a:t>
            </a:r>
            <a:r>
              <a:rPr lang="fr-FR" dirty="0" err="1"/>
              <a:t>paraphylétique</a:t>
            </a:r>
            <a:r>
              <a:rPr lang="fr-FR" dirty="0"/>
              <a:t> ;</a:t>
            </a:r>
          </a:p>
          <a:p>
            <a:r>
              <a:rPr lang="fr-FR" dirty="0"/>
              <a:t>•les chondrichtyens (requins et raies) ;</a:t>
            </a:r>
          </a:p>
          <a:p>
            <a:r>
              <a:rPr lang="fr-FR" dirty="0"/>
              <a:t>•les </a:t>
            </a:r>
            <a:r>
              <a:rPr lang="fr-FR" dirty="0" err="1"/>
              <a:t>actinistiens</a:t>
            </a:r>
            <a:r>
              <a:rPr lang="fr-FR" dirty="0"/>
              <a:t> (</a:t>
            </a:r>
            <a:r>
              <a:rPr lang="fr-FR" dirty="0" err="1"/>
              <a:t>coelacanthes</a:t>
            </a:r>
            <a:r>
              <a:rPr lang="fr-FR" dirty="0"/>
              <a:t>) ;</a:t>
            </a:r>
          </a:p>
          <a:p>
            <a:r>
              <a:rPr lang="fr-FR" dirty="0"/>
              <a:t>•les dipneustes ;</a:t>
            </a:r>
          </a:p>
          <a:p>
            <a:r>
              <a:rPr lang="fr-FR" dirty="0"/>
              <a:t>•les actinoptérygiens (plus de 95 % des poissons).</a:t>
            </a:r>
          </a:p>
        </p:txBody>
      </p:sp>
      <p:sp>
        <p:nvSpPr>
          <p:cNvPr id="5" name="Rectangle 4"/>
          <p:cNvSpPr/>
          <p:nvPr/>
        </p:nvSpPr>
        <p:spPr>
          <a:xfrm>
            <a:off x="179512" y="2961680"/>
            <a:ext cx="8964488" cy="1200329"/>
          </a:xfrm>
          <a:prstGeom prst="rect">
            <a:avLst/>
          </a:prstGeom>
        </p:spPr>
        <p:txBody>
          <a:bodyPr wrap="square">
            <a:spAutoFit/>
          </a:bodyPr>
          <a:lstStyle/>
          <a:p>
            <a:r>
              <a:rPr lang="fr-FR" dirty="0"/>
              <a:t>Ce qui veut dire que :</a:t>
            </a:r>
          </a:p>
          <a:p>
            <a:r>
              <a:rPr lang="fr-FR" dirty="0" smtClean="0"/>
              <a:t>•</a:t>
            </a:r>
            <a:r>
              <a:rPr lang="fr-FR" dirty="0"/>
              <a:t>tous les poissons sont des </a:t>
            </a:r>
            <a:r>
              <a:rPr lang="fr-FR" dirty="0" err="1"/>
              <a:t>crâniates</a:t>
            </a:r>
            <a:r>
              <a:rPr lang="fr-FR" dirty="0"/>
              <a:t> ;</a:t>
            </a:r>
          </a:p>
          <a:p>
            <a:r>
              <a:rPr lang="fr-FR" dirty="0"/>
              <a:t>•tous les poissons ne sont pas des vertébrés (les myxines n'ont pas de vertèbres).</a:t>
            </a:r>
          </a:p>
          <a:p>
            <a:r>
              <a:rPr lang="fr-FR" dirty="0"/>
              <a:t>On compte, en tout, un peu plus de 24.000 espèces de poissons.</a:t>
            </a:r>
          </a:p>
        </p:txBody>
      </p:sp>
    </p:spTree>
    <p:extLst>
      <p:ext uri="{BB962C8B-B14F-4D97-AF65-F5344CB8AC3E}">
        <p14:creationId xmlns:p14="http://schemas.microsoft.com/office/powerpoint/2010/main" val="5025478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
            <a:ext cx="67040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320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4" y="0"/>
            <a:ext cx="9144000" cy="6124754"/>
          </a:xfrm>
          <a:prstGeom prst="rect">
            <a:avLst/>
          </a:prstGeom>
        </p:spPr>
        <p:txBody>
          <a:bodyPr wrap="square">
            <a:spAutoFit/>
          </a:bodyPr>
          <a:lstStyle/>
          <a:p>
            <a:r>
              <a:rPr lang="fr-FR" sz="1600" b="1" dirty="0">
                <a:solidFill>
                  <a:srgbClr val="FF0000"/>
                </a:solidFill>
                <a:latin typeface="Arial" pitchFamily="34" charset="0"/>
                <a:cs typeface="Arial" pitchFamily="34" charset="0"/>
              </a:rPr>
              <a:t>La production de la viande</a:t>
            </a:r>
            <a:r>
              <a:rPr lang="fr-FR" sz="1600" b="1" dirty="0" smtClean="0">
                <a:solidFill>
                  <a:srgbClr val="FF0000"/>
                </a:solidFill>
                <a:latin typeface="Arial" pitchFamily="34" charset="0"/>
                <a:cs typeface="Arial" pitchFamily="34" charset="0"/>
              </a:rPr>
              <a:t>:</a:t>
            </a:r>
            <a:endParaRPr lang="fr-FR" sz="1600" b="1" dirty="0">
              <a:solidFill>
                <a:srgbClr val="FF0000"/>
              </a:solidFill>
              <a:latin typeface="Arial" pitchFamily="34" charset="0"/>
              <a:cs typeface="Arial" pitchFamily="34" charset="0"/>
            </a:endParaRPr>
          </a:p>
          <a:p>
            <a:r>
              <a:rPr lang="fr-FR" dirty="0" smtClean="0"/>
              <a:t>   </a:t>
            </a:r>
            <a:r>
              <a:rPr lang="fr-FR" sz="1600" b="1" dirty="0" smtClean="0">
                <a:solidFill>
                  <a:srgbClr val="00B050"/>
                </a:solidFill>
                <a:latin typeface="Arial" pitchFamily="34" charset="0"/>
                <a:cs typeface="Arial" pitchFamily="34" charset="0"/>
              </a:rPr>
              <a:t>La </a:t>
            </a:r>
            <a:r>
              <a:rPr lang="fr-FR" sz="1600" b="1" dirty="0">
                <a:solidFill>
                  <a:srgbClr val="00B050"/>
                </a:solidFill>
                <a:latin typeface="Arial" pitchFamily="34" charset="0"/>
                <a:cs typeface="Arial" pitchFamily="34" charset="0"/>
              </a:rPr>
              <a:t>production de viande en Algérie</a:t>
            </a:r>
            <a:r>
              <a:rPr lang="fr-FR" sz="1600" dirty="0" smtClean="0">
                <a:latin typeface="Arial" pitchFamily="34" charset="0"/>
                <a:cs typeface="Arial" pitchFamily="34" charset="0"/>
              </a:rPr>
              <a:t>:</a:t>
            </a:r>
          </a:p>
          <a:p>
            <a:r>
              <a:rPr lang="fr-FR" dirty="0" smtClean="0"/>
              <a:t> </a:t>
            </a:r>
            <a:r>
              <a:rPr lang="fr-FR" dirty="0"/>
              <a:t>l’Algérie produit annuellement 350 000 tonnes de viandes rouges et 250 000 tonnes en viandes blanches. Soit un total de 600 000 tonnes par an pour un besoin national de consommation d’environ 1 million de </a:t>
            </a:r>
            <a:r>
              <a:rPr lang="fr-FR" dirty="0" err="1"/>
              <a:t>tones</a:t>
            </a:r>
            <a:r>
              <a:rPr lang="fr-FR" dirty="0"/>
              <a:t>, de 25 millions de têtes de cheptel, de moins de 2 millions de vaches, de 350 000 de chameaux, de 40 000 chevaux et de moins de 5 millions de têtes de chèvres ( </a:t>
            </a:r>
            <a:r>
              <a:rPr lang="fr-FR" dirty="0" err="1"/>
              <a:t>Akkouche</a:t>
            </a:r>
            <a:r>
              <a:rPr lang="fr-FR" dirty="0"/>
              <a:t> , 2014).</a:t>
            </a:r>
          </a:p>
          <a:p>
            <a:r>
              <a:rPr lang="fr-FR" dirty="0"/>
              <a:t>La filière des viandes rouges en Algérie, reposent globalement sur les élevages bovins et ovins ainsi que, marginalement, sur des élevages camelins et caprins dont les niveaux de production restent modestes (</a:t>
            </a:r>
            <a:r>
              <a:rPr lang="fr-FR" dirty="0" err="1"/>
              <a:t>Gredaal</a:t>
            </a:r>
            <a:r>
              <a:rPr lang="fr-FR" dirty="0"/>
              <a:t>, 2004). De ce fait, la production de viandes rouges provient essentiellement des élevages extensifs ovins (56%) et bovins (34%) (Élevage caprin, 8 %, et camelin, 2 %) (</a:t>
            </a:r>
            <a:r>
              <a:rPr lang="fr-FR" dirty="0" err="1"/>
              <a:t>Nedjraoui</a:t>
            </a:r>
            <a:r>
              <a:rPr lang="fr-FR" dirty="0"/>
              <a:t>, 2001). Selon la chambre du commerce et de l'industrie (2004), la production de viande rouge (y compris les abattages non contrôlés) est de 300 460 tonnes en 2003 contre 290 760 tonnes en 2002, soit une croissance de 3,3%.</a:t>
            </a:r>
          </a:p>
          <a:p>
            <a:r>
              <a:rPr lang="fr-FR" dirty="0"/>
              <a:t>L'élevage bovin en Algérie n'arrive pas à satisfaire les besoins de la population en viande, de plus en plus croissants</a:t>
            </a:r>
            <a:r>
              <a:rPr lang="fr-FR" dirty="0" smtClean="0"/>
              <a:t>.). </a:t>
            </a:r>
          </a:p>
          <a:p>
            <a:r>
              <a:rPr lang="fr-FR" dirty="0"/>
              <a:t> </a:t>
            </a:r>
            <a:r>
              <a:rPr lang="fr-FR" dirty="0" smtClean="0"/>
              <a:t> </a:t>
            </a:r>
            <a:r>
              <a:rPr lang="fr-FR" sz="1600" b="1" dirty="0" smtClean="0">
                <a:solidFill>
                  <a:srgbClr val="00B050"/>
                </a:solidFill>
                <a:latin typeface="Arial" pitchFamily="34" charset="0"/>
                <a:cs typeface="Arial" pitchFamily="34" charset="0"/>
              </a:rPr>
              <a:t>La </a:t>
            </a:r>
            <a:r>
              <a:rPr lang="fr-FR" sz="1600" b="1" dirty="0">
                <a:solidFill>
                  <a:srgbClr val="00B050"/>
                </a:solidFill>
                <a:latin typeface="Arial" pitchFamily="34" charset="0"/>
                <a:cs typeface="Arial" pitchFamily="34" charset="0"/>
              </a:rPr>
              <a:t>production de viande dans le monde</a:t>
            </a:r>
            <a:r>
              <a:rPr lang="fr-FR" sz="1600" b="1" dirty="0">
                <a:latin typeface="Arial" pitchFamily="34" charset="0"/>
                <a:cs typeface="Arial" pitchFamily="34" charset="0"/>
              </a:rPr>
              <a:t>:</a:t>
            </a:r>
          </a:p>
          <a:p>
            <a:r>
              <a:rPr lang="fr-FR" dirty="0" smtClean="0"/>
              <a:t>La </a:t>
            </a:r>
            <a:r>
              <a:rPr lang="fr-FR" dirty="0"/>
              <a:t>production totale de viande dans le monde est donnée par la FAO (2005) ou on note environs 258,935 millions de tonnes. ( http://www.planetoscope.com/elevage-viande/302-production-mondiale-de-viande.html )</a:t>
            </a:r>
          </a:p>
          <a:p>
            <a:r>
              <a:rPr lang="fr-FR" dirty="0"/>
              <a:t>293 millions de tonnes de viande avaient été produites en 2010.</a:t>
            </a:r>
          </a:p>
          <a:p>
            <a:endParaRPr lang="fr-FR" dirty="0"/>
          </a:p>
        </p:txBody>
      </p:sp>
    </p:spTree>
    <p:extLst>
      <p:ext uri="{BB962C8B-B14F-4D97-AF65-F5344CB8AC3E}">
        <p14:creationId xmlns:p14="http://schemas.microsoft.com/office/powerpoint/2010/main" val="6864644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408" y="260648"/>
            <a:ext cx="9119592" cy="369332"/>
          </a:xfrm>
          <a:prstGeom prst="rect">
            <a:avLst/>
          </a:prstGeom>
        </p:spPr>
        <p:txBody>
          <a:bodyPr wrap="square">
            <a:spAutoFit/>
          </a:bodyPr>
          <a:lstStyle/>
          <a:p>
            <a:r>
              <a:rPr lang="fr-FR" dirty="0" smtClean="0"/>
              <a:t> </a:t>
            </a:r>
            <a:endParaRPr lang="fr-FR" dirty="0"/>
          </a:p>
        </p:txBody>
      </p:sp>
      <p:sp>
        <p:nvSpPr>
          <p:cNvPr id="4" name="Rectangle 3"/>
          <p:cNvSpPr/>
          <p:nvPr/>
        </p:nvSpPr>
        <p:spPr>
          <a:xfrm>
            <a:off x="0" y="-11852106"/>
            <a:ext cx="9144000" cy="4247317"/>
          </a:xfrm>
          <a:prstGeom prst="rect">
            <a:avLst/>
          </a:prstGeom>
        </p:spPr>
        <p:txBody>
          <a:bodyPr wrap="square">
            <a:spAutoFit/>
          </a:bodyPr>
          <a:lstStyle/>
          <a:p>
            <a:r>
              <a:rPr lang="fr-FR" dirty="0"/>
              <a:t>Les poissons comportent : </a:t>
            </a:r>
          </a:p>
          <a:p>
            <a:endParaRPr lang="fr-FR" dirty="0"/>
          </a:p>
          <a:p>
            <a:r>
              <a:rPr lang="fr-FR" dirty="0"/>
              <a:t>•les agnathes (lamproies et myxines) qui est un groupe </a:t>
            </a:r>
            <a:r>
              <a:rPr lang="fr-FR" dirty="0" err="1"/>
              <a:t>paraphylétique</a:t>
            </a:r>
            <a:r>
              <a:rPr lang="fr-FR" dirty="0"/>
              <a:t> ;</a:t>
            </a:r>
          </a:p>
          <a:p>
            <a:r>
              <a:rPr lang="fr-FR" dirty="0"/>
              <a:t>•les chondrichtyens (requins et raies) ;</a:t>
            </a:r>
          </a:p>
          <a:p>
            <a:r>
              <a:rPr lang="fr-FR" dirty="0"/>
              <a:t>•les </a:t>
            </a:r>
            <a:r>
              <a:rPr lang="fr-FR" dirty="0" err="1"/>
              <a:t>actinistiens</a:t>
            </a:r>
            <a:r>
              <a:rPr lang="fr-FR" dirty="0"/>
              <a:t> (</a:t>
            </a:r>
            <a:r>
              <a:rPr lang="fr-FR" dirty="0" err="1"/>
              <a:t>coelacanthes</a:t>
            </a:r>
            <a:r>
              <a:rPr lang="fr-FR" dirty="0"/>
              <a:t>) ;</a:t>
            </a:r>
          </a:p>
          <a:p>
            <a:r>
              <a:rPr lang="fr-FR" dirty="0"/>
              <a:t>•les dipneustes ;</a:t>
            </a:r>
          </a:p>
          <a:p>
            <a:r>
              <a:rPr lang="fr-FR" dirty="0"/>
              <a:t>•les actinoptérygiens (plus de 95 % des poissons).</a:t>
            </a:r>
          </a:p>
          <a:p>
            <a:r>
              <a:rPr lang="fr-FR" dirty="0"/>
              <a:t>Ce qui veut dire que :</a:t>
            </a:r>
          </a:p>
          <a:p>
            <a:endParaRPr lang="fr-FR" dirty="0"/>
          </a:p>
          <a:p>
            <a:r>
              <a:rPr lang="fr-FR" dirty="0"/>
              <a:t>•tous les poissons sont des </a:t>
            </a:r>
            <a:r>
              <a:rPr lang="fr-FR" dirty="0" err="1"/>
              <a:t>crâniates</a:t>
            </a:r>
            <a:r>
              <a:rPr lang="fr-FR" dirty="0"/>
              <a:t> ;</a:t>
            </a:r>
          </a:p>
          <a:p>
            <a:r>
              <a:rPr lang="fr-FR" dirty="0"/>
              <a:t>•tous les poissons ne sont pas des vertébrés (les myxines n'ont pas de vertèbres).</a:t>
            </a:r>
          </a:p>
          <a:p>
            <a:r>
              <a:rPr lang="fr-FR" dirty="0"/>
              <a:t>On compte, en tout, un peu plus de 24.000 espèces de poissons.</a:t>
            </a:r>
          </a:p>
          <a:p>
            <a:endParaRPr lang="fr-FR" dirty="0"/>
          </a:p>
          <a:p>
            <a:r>
              <a:rPr lang="fr-FR" dirty="0"/>
              <a:t> </a:t>
            </a:r>
            <a:r>
              <a:rPr lang="fr-FR" dirty="0" smtClean="0"/>
              <a:t></a:t>
            </a:r>
            <a:endParaRPr lang="fr-FR" dirty="0"/>
          </a:p>
          <a:p>
            <a:r>
              <a:rPr lang="fr-FR" dirty="0" smtClean="0"/>
              <a:t></a:t>
            </a:r>
            <a:endParaRPr lang="fr-FR" dirty="0"/>
          </a:p>
        </p:txBody>
      </p:sp>
      <p:sp>
        <p:nvSpPr>
          <p:cNvPr id="5" name="Rectangle 4"/>
          <p:cNvSpPr/>
          <p:nvPr/>
        </p:nvSpPr>
        <p:spPr>
          <a:xfrm>
            <a:off x="12204" y="-4732"/>
            <a:ext cx="9144000" cy="584775"/>
          </a:xfrm>
          <a:prstGeom prst="rect">
            <a:avLst/>
          </a:prstGeom>
        </p:spPr>
        <p:txBody>
          <a:bodyPr wrap="square">
            <a:spAutoFit/>
          </a:bodyPr>
          <a:lstStyle/>
          <a:p>
            <a:r>
              <a:rPr lang="fr-FR" b="1" dirty="0" smtClean="0">
                <a:solidFill>
                  <a:srgbClr val="FF0000"/>
                </a:solidFill>
              </a:rPr>
              <a:t>Utilisation alimentaire</a:t>
            </a:r>
          </a:p>
          <a:p>
            <a:r>
              <a:rPr lang="fr-FR" sz="1400" dirty="0" smtClean="0">
                <a:latin typeface="Arial" pitchFamily="34" charset="0"/>
                <a:cs typeface="Arial" pitchFamily="34" charset="0"/>
              </a:rPr>
              <a:t>.</a:t>
            </a:r>
            <a:endParaRPr lang="fr-FR" sz="1400" dirty="0">
              <a:latin typeface="Arial" pitchFamily="34" charset="0"/>
              <a:cs typeface="Arial" pitchFamily="34" charset="0"/>
            </a:endParaRPr>
          </a:p>
        </p:txBody>
      </p:sp>
      <p:sp>
        <p:nvSpPr>
          <p:cNvPr id="6" name="Rectangle 5"/>
          <p:cNvSpPr/>
          <p:nvPr/>
        </p:nvSpPr>
        <p:spPr>
          <a:xfrm>
            <a:off x="19337" y="260648"/>
            <a:ext cx="9131796" cy="1169551"/>
          </a:xfrm>
          <a:prstGeom prst="rect">
            <a:avLst/>
          </a:prstGeom>
        </p:spPr>
        <p:txBody>
          <a:bodyPr wrap="square">
            <a:spAutoFit/>
          </a:bodyPr>
          <a:lstStyle/>
          <a:p>
            <a:r>
              <a:rPr lang="fr-FR" sz="1400" dirty="0">
                <a:latin typeface="Arial" pitchFamily="34" charset="0"/>
                <a:cs typeface="Arial" pitchFamily="34" charset="0"/>
              </a:rPr>
              <a:t>L’aquaculture marine algérienne dépend entièrement des importations en matière d’équipements, </a:t>
            </a:r>
            <a:r>
              <a:rPr lang="fr-FR" sz="1400" dirty="0" smtClean="0">
                <a:latin typeface="Arial" pitchFamily="34" charset="0"/>
                <a:cs typeface="Arial" pitchFamily="34" charset="0"/>
              </a:rPr>
              <a:t> </a:t>
            </a:r>
            <a:r>
              <a:rPr lang="fr-FR" sz="1400" dirty="0">
                <a:latin typeface="Arial" pitchFamily="34" charset="0"/>
                <a:cs typeface="Arial" pitchFamily="34" charset="0"/>
              </a:rPr>
              <a:t>et de nourritures pour </a:t>
            </a:r>
            <a:r>
              <a:rPr lang="fr-FR" sz="1400" dirty="0" smtClean="0">
                <a:latin typeface="Arial" pitchFamily="34" charset="0"/>
                <a:cs typeface="Arial" pitchFamily="34" charset="0"/>
              </a:rPr>
              <a:t>poissons. </a:t>
            </a:r>
            <a:r>
              <a:rPr lang="fr-FR" sz="1400" dirty="0">
                <a:latin typeface="Arial" pitchFamily="34" charset="0"/>
                <a:cs typeface="Arial" pitchFamily="34" charset="0"/>
              </a:rPr>
              <a:t>Le problème ne se pose pas pour ce qui concerne la pisciculture d’eau douce, les poissons étant nourris par des aliments à base végétale, dont la fabrication est maîtrisée par des opérateurs nationaux. C’est l’alimentation des poissons d’élevage marin, </a:t>
            </a:r>
            <a:r>
              <a:rPr lang="fr-FR" sz="1400" dirty="0" smtClean="0">
                <a:latin typeface="Arial" pitchFamily="34" charset="0"/>
                <a:cs typeface="Arial" pitchFamily="34" charset="0"/>
              </a:rPr>
              <a:t>(</a:t>
            </a:r>
            <a:r>
              <a:rPr lang="fr-FR" sz="1400" dirty="0">
                <a:latin typeface="Arial" pitchFamily="34" charset="0"/>
                <a:cs typeface="Arial" pitchFamily="34" charset="0"/>
              </a:rPr>
              <a:t>des poissons qui se nourrissent de poissons) pour la majorité, qui pose problème,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708920"/>
            <a:ext cx="3474542" cy="306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19827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00" y="358204"/>
            <a:ext cx="9144000" cy="646331"/>
          </a:xfrm>
          <a:prstGeom prst="rect">
            <a:avLst/>
          </a:prstGeom>
        </p:spPr>
        <p:txBody>
          <a:bodyPr wrap="square">
            <a:spAutoFit/>
          </a:bodyPr>
          <a:lstStyle/>
          <a:p>
            <a:r>
              <a:rPr lang="fr-FR" dirty="0" smtClean="0"/>
              <a:t>Les industries de transformation des poissons et fruits de mer visent à garantir un niveau d’hygiène maximal, tout au long du processus de transformation. </a:t>
            </a: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894" y="3501008"/>
            <a:ext cx="4104456" cy="334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3" y="3501008"/>
            <a:ext cx="4536504" cy="334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3784" y="18534"/>
            <a:ext cx="2951449" cy="338554"/>
          </a:xfrm>
          <a:prstGeom prst="rect">
            <a:avLst/>
          </a:prstGeom>
        </p:spPr>
        <p:txBody>
          <a:bodyPr wrap="none">
            <a:spAutoFit/>
          </a:bodyPr>
          <a:lstStyle/>
          <a:p>
            <a:r>
              <a:rPr lang="fr-FR" sz="1600" b="1" dirty="0">
                <a:solidFill>
                  <a:srgbClr val="FF0000"/>
                </a:solidFill>
                <a:latin typeface="Times New Roman" pitchFamily="18" charset="0"/>
                <a:cs typeface="Times New Roman" pitchFamily="18" charset="0"/>
              </a:rPr>
              <a:t>INDUSTRIE  DES POISSONS</a:t>
            </a:r>
          </a:p>
        </p:txBody>
      </p:sp>
      <p:sp>
        <p:nvSpPr>
          <p:cNvPr id="4" name="Rectangle 3"/>
          <p:cNvSpPr/>
          <p:nvPr/>
        </p:nvSpPr>
        <p:spPr>
          <a:xfrm>
            <a:off x="51457" y="1193645"/>
            <a:ext cx="3348994" cy="369332"/>
          </a:xfrm>
          <a:prstGeom prst="rect">
            <a:avLst/>
          </a:prstGeom>
        </p:spPr>
        <p:txBody>
          <a:bodyPr wrap="none">
            <a:spAutoFit/>
          </a:bodyPr>
          <a:lstStyle/>
          <a:p>
            <a:r>
              <a:rPr lang="fr-FR" dirty="0" smtClean="0"/>
              <a:t> </a:t>
            </a:r>
            <a:r>
              <a:rPr lang="fr-FR" sz="1600" b="1" dirty="0" smtClean="0">
                <a:solidFill>
                  <a:srgbClr val="00B050"/>
                </a:solidFill>
                <a:latin typeface="Arial" pitchFamily="34" charset="0"/>
                <a:cs typeface="Arial" pitchFamily="34" charset="0"/>
              </a:rPr>
              <a:t>Mise en Conserve des poissons</a:t>
            </a:r>
            <a:endParaRPr lang="fr-FR" sz="1600" b="1" dirty="0">
              <a:solidFill>
                <a:srgbClr val="00B050"/>
              </a:solidFill>
              <a:latin typeface="Arial" pitchFamily="34" charset="0"/>
              <a:cs typeface="Arial" pitchFamily="34" charset="0"/>
            </a:endParaRPr>
          </a:p>
        </p:txBody>
      </p:sp>
      <p:sp>
        <p:nvSpPr>
          <p:cNvPr id="5" name="Rectangle 4"/>
          <p:cNvSpPr/>
          <p:nvPr/>
        </p:nvSpPr>
        <p:spPr>
          <a:xfrm>
            <a:off x="33784" y="1595884"/>
            <a:ext cx="9129316" cy="369332"/>
          </a:xfrm>
          <a:prstGeom prst="rect">
            <a:avLst/>
          </a:prstGeom>
        </p:spPr>
        <p:txBody>
          <a:bodyPr wrap="square">
            <a:spAutoFit/>
          </a:bodyPr>
          <a:lstStyle/>
          <a:p>
            <a:r>
              <a:rPr lang="fr-FR" dirty="0" smtClean="0"/>
              <a:t>Le processus de fabrication. </a:t>
            </a:r>
            <a:endParaRPr lang="fr-FR" dirty="0"/>
          </a:p>
        </p:txBody>
      </p:sp>
      <p:sp>
        <p:nvSpPr>
          <p:cNvPr id="6" name="Rectangle 5"/>
          <p:cNvSpPr/>
          <p:nvPr/>
        </p:nvSpPr>
        <p:spPr>
          <a:xfrm>
            <a:off x="-25693" y="1595884"/>
            <a:ext cx="9163100" cy="1754326"/>
          </a:xfrm>
          <a:prstGeom prst="rect">
            <a:avLst/>
          </a:prstGeom>
        </p:spPr>
        <p:txBody>
          <a:bodyPr wrap="square">
            <a:spAutoFit/>
          </a:bodyPr>
          <a:lstStyle/>
          <a:p>
            <a:r>
              <a:rPr lang="fr-FR" dirty="0" smtClean="0"/>
              <a:t>                                                    permet </a:t>
            </a:r>
            <a:r>
              <a:rPr lang="fr-FR" dirty="0"/>
              <a:t>d’obtenir un poisson en conserve dont les qualités </a:t>
            </a:r>
            <a:r>
              <a:rPr lang="fr-FR" dirty="0" smtClean="0"/>
              <a:t>intrinsèques restent proches d’un  poisson frais. En </a:t>
            </a:r>
            <a:r>
              <a:rPr lang="fr-FR" dirty="0"/>
              <a:t>effet, ce procédé </a:t>
            </a:r>
            <a:r>
              <a:rPr lang="fr-FR" dirty="0" smtClean="0"/>
              <a:t>résulte </a:t>
            </a:r>
            <a:r>
              <a:rPr lang="fr-FR" dirty="0"/>
              <a:t>de la combinaison d’un chauffage à très haute température, pour stériliser le contenu, avec un emballage étanche, qui permet de conserver le produit pendant plusieurs années. Il ne nécessite pas d’adjonction de conservateurs. Il en découle une réelle proximité avec le produit </a:t>
            </a:r>
            <a:r>
              <a:rPr lang="fr-FR" dirty="0" err="1" smtClean="0"/>
              <a:t>consevé</a:t>
            </a:r>
            <a:r>
              <a:rPr lang="fr-FR" dirty="0" smtClean="0"/>
              <a:t> </a:t>
            </a:r>
            <a:r>
              <a:rPr lang="fr-FR" dirty="0"/>
              <a:t>et le respect de ses qualités intrinsèques.</a:t>
            </a:r>
          </a:p>
        </p:txBody>
      </p:sp>
    </p:spTree>
    <p:extLst>
      <p:ext uri="{BB962C8B-B14F-4D97-AF65-F5344CB8AC3E}">
        <p14:creationId xmlns:p14="http://schemas.microsoft.com/office/powerpoint/2010/main" val="33971134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2"/>
            <a:ext cx="4572000" cy="2031325"/>
          </a:xfrm>
          <a:prstGeom prst="rect">
            <a:avLst/>
          </a:prstGeom>
        </p:spPr>
        <p:txBody>
          <a:bodyPr>
            <a:spAutoFit/>
          </a:bodyPr>
          <a:lstStyle/>
          <a:p>
            <a:r>
              <a:rPr lang="fr-FR" b="1" dirty="0">
                <a:latin typeface="Arial" pitchFamily="34" charset="0"/>
                <a:cs typeface="Arial" pitchFamily="34" charset="0"/>
              </a:rPr>
              <a:t>1 – Lavage</a:t>
            </a:r>
          </a:p>
          <a:p>
            <a:r>
              <a:rPr lang="fr-FR" dirty="0"/>
              <a:t> </a:t>
            </a:r>
          </a:p>
          <a:p>
            <a:endParaRPr lang="fr-FR" b="1" dirty="0">
              <a:latin typeface="Arial" pitchFamily="34" charset="0"/>
              <a:cs typeface="Arial" pitchFamily="34" charset="0"/>
            </a:endParaRPr>
          </a:p>
          <a:p>
            <a:r>
              <a:rPr lang="fr-FR" b="1" dirty="0">
                <a:latin typeface="Arial" pitchFamily="34" charset="0"/>
                <a:cs typeface="Arial" pitchFamily="34" charset="0"/>
              </a:rPr>
              <a:t>2 – Nettoyage </a:t>
            </a:r>
          </a:p>
          <a:p>
            <a:r>
              <a:rPr lang="fr-FR" dirty="0"/>
              <a:t> </a:t>
            </a:r>
          </a:p>
          <a:p>
            <a:endParaRPr lang="fr-FR" b="1" dirty="0">
              <a:latin typeface="Arial" pitchFamily="34" charset="0"/>
              <a:cs typeface="Arial" pitchFamily="34" charset="0"/>
            </a:endParaRPr>
          </a:p>
          <a:p>
            <a:r>
              <a:rPr lang="fr-FR" b="1" dirty="0">
                <a:latin typeface="Arial" pitchFamily="34" charset="0"/>
                <a:cs typeface="Arial" pitchFamily="34" charset="0"/>
              </a:rPr>
              <a:t>3 – Parage</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94128"/>
            <a:ext cx="2520280" cy="184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053881" y="0"/>
            <a:ext cx="5076055" cy="646331"/>
          </a:xfrm>
          <a:prstGeom prst="rect">
            <a:avLst/>
          </a:prstGeom>
        </p:spPr>
        <p:txBody>
          <a:bodyPr wrap="square">
            <a:spAutoFit/>
          </a:bodyPr>
          <a:lstStyle/>
          <a:p>
            <a:r>
              <a:rPr lang="fr-FR" dirty="0"/>
              <a:t>Les poissons reçus dans les conserveries sont, dans les plus brefs délais, étêtés, vidés et </a:t>
            </a:r>
            <a:r>
              <a:rPr lang="fr-FR" dirty="0" smtClean="0"/>
              <a:t>découpés</a:t>
            </a:r>
            <a:r>
              <a:rPr lang="fr-FR" dirty="0"/>
              <a:t>.</a:t>
            </a:r>
          </a:p>
        </p:txBody>
      </p:sp>
      <p:sp>
        <p:nvSpPr>
          <p:cNvPr id="5" name="Rectangle 4"/>
          <p:cNvSpPr/>
          <p:nvPr/>
        </p:nvSpPr>
        <p:spPr>
          <a:xfrm>
            <a:off x="0" y="2136339"/>
            <a:ext cx="9129936" cy="1477328"/>
          </a:xfrm>
          <a:prstGeom prst="rect">
            <a:avLst/>
          </a:prstGeom>
        </p:spPr>
        <p:txBody>
          <a:bodyPr wrap="square">
            <a:spAutoFit/>
          </a:bodyPr>
          <a:lstStyle/>
          <a:p>
            <a:r>
              <a:rPr lang="fr-FR" b="1" dirty="0" smtClean="0"/>
              <a:t>4-La pré-cuisson </a:t>
            </a:r>
            <a:r>
              <a:rPr lang="fr-FR" dirty="0" smtClean="0"/>
              <a:t>est pratiquée pour la grande majorité des produits avant leur conditionnement, pour faciliter le contrôle des teneurs en eau et en graisses. La pré-cuisson est également utilisée pour donner une saveur ou une texture particulière : par exemple, les sardines préparées à l’ancienne sont frites à l’huile avant leur mise en boîte.</a:t>
            </a:r>
          </a:p>
          <a:p>
            <a:endParaRPr lang="fr-FR" dirty="0"/>
          </a:p>
        </p:txBody>
      </p:sp>
      <p:sp>
        <p:nvSpPr>
          <p:cNvPr id="7" name="Rectangle 6"/>
          <p:cNvSpPr/>
          <p:nvPr/>
        </p:nvSpPr>
        <p:spPr>
          <a:xfrm>
            <a:off x="31980" y="3290501"/>
            <a:ext cx="4572000" cy="369332"/>
          </a:xfrm>
          <a:prstGeom prst="rect">
            <a:avLst/>
          </a:prstGeom>
        </p:spPr>
        <p:txBody>
          <a:bodyPr>
            <a:spAutoFit/>
          </a:bodyPr>
          <a:lstStyle/>
          <a:p>
            <a:r>
              <a:rPr lang="fr-FR" b="1" dirty="0">
                <a:latin typeface="Arial" pitchFamily="34" charset="0"/>
                <a:cs typeface="Arial" pitchFamily="34" charset="0"/>
              </a:rPr>
              <a:t>5 – Remplissage et assaisonnement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659834"/>
            <a:ext cx="4248472" cy="319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980" y="3613666"/>
            <a:ext cx="4360508" cy="324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6783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4" y="0"/>
            <a:ext cx="9248666" cy="6186309"/>
          </a:xfrm>
          <a:prstGeom prst="rect">
            <a:avLst/>
          </a:prstGeom>
        </p:spPr>
        <p:txBody>
          <a:bodyPr wrap="square">
            <a:spAutoFit/>
          </a:bodyPr>
          <a:lstStyle/>
          <a:p>
            <a:r>
              <a:rPr lang="fr-FR" dirty="0"/>
              <a:t>Les poissons, entiers, en filets, en darnes ou en morceaux, sont mis en boîte puis recouverts d’un milieu de couverture simple ou préparé. Par exemple eau et sel pour le thon « au naturel », huile d’olive, de tournesol, d’arachide… pour les sardines « à l’huile », ou encore toute une gamme de sauces ou de marinades préparées pour le plus grand plaisir des consommateurs.</a:t>
            </a:r>
          </a:p>
          <a:p>
            <a:r>
              <a:rPr lang="fr-FR" b="1" dirty="0" smtClean="0">
                <a:latin typeface="Arial" pitchFamily="34" charset="0"/>
                <a:cs typeface="Arial" pitchFamily="34" charset="0"/>
              </a:rPr>
              <a:t>6 </a:t>
            </a:r>
            <a:r>
              <a:rPr lang="fr-FR" b="1" dirty="0">
                <a:latin typeface="Arial" pitchFamily="34" charset="0"/>
                <a:cs typeface="Arial" pitchFamily="34" charset="0"/>
              </a:rPr>
              <a:t>– Sertissage – fermeture </a:t>
            </a:r>
            <a:r>
              <a:rPr lang="fr-FR" dirty="0"/>
              <a:t>: </a:t>
            </a:r>
            <a:endParaRPr lang="fr-FR" dirty="0" smtClean="0"/>
          </a:p>
          <a:p>
            <a:r>
              <a:rPr lang="fr-FR" dirty="0" smtClean="0"/>
              <a:t>Quel </a:t>
            </a:r>
            <a:r>
              <a:rPr lang="fr-FR" dirty="0"/>
              <a:t>que soit le type de conditionnement, il doit être hermétiquement fermé. </a:t>
            </a:r>
            <a:r>
              <a:rPr lang="fr-FR" dirty="0" smtClean="0"/>
              <a:t>La </a:t>
            </a:r>
            <a:r>
              <a:rPr lang="fr-FR" dirty="0"/>
              <a:t>fermeture des boîtes suit immédiatement l’opération de remplissage</a:t>
            </a:r>
            <a:r>
              <a:rPr lang="fr-FR" dirty="0" smtClean="0"/>
              <a:t>.</a:t>
            </a:r>
          </a:p>
          <a:p>
            <a:endParaRPr lang="fr-FR" dirty="0"/>
          </a:p>
          <a:p>
            <a:r>
              <a:rPr lang="fr-FR" dirty="0"/>
              <a:t>Les boîtes, hermétiquement </a:t>
            </a:r>
            <a:r>
              <a:rPr lang="fr-FR" dirty="0" smtClean="0"/>
              <a:t>fermées, </a:t>
            </a:r>
            <a:r>
              <a:rPr lang="fr-FR" dirty="0"/>
              <a:t>sont placées dans un stérilisateur, ou autoclave, pour un traitement thermique à température supérieure à 100°C, qui s’effectue sous pression.</a:t>
            </a:r>
          </a:p>
          <a:p>
            <a:r>
              <a:rPr lang="fr-FR" dirty="0" smtClean="0"/>
              <a:t>Le </a:t>
            </a:r>
            <a:r>
              <a:rPr lang="fr-FR" dirty="0"/>
              <a:t>chauffage détruit les micro-organismes. Lorsque le poisson est mis en œuvre cru, comme c’est le cas pour le thon </a:t>
            </a:r>
            <a:r>
              <a:rPr lang="fr-FR" dirty="0" smtClean="0"/>
              <a:t>,le </a:t>
            </a:r>
            <a:r>
              <a:rPr lang="fr-FR" dirty="0"/>
              <a:t>chauffage sert en même temps à cuire les aliments. Les barèmes de stérilisation sont très précis et sont établis pour chaque type de poisson et de conditionnement.</a:t>
            </a:r>
          </a:p>
          <a:p>
            <a:r>
              <a:rPr lang="fr-FR" dirty="0" smtClean="0"/>
              <a:t>La </a:t>
            </a:r>
            <a:r>
              <a:rPr lang="fr-FR" dirty="0"/>
              <a:t>tendance actuelle est d’appliquer des temps de chauffage les plus courts possible, à très haute température, afin de préserver au mieux les qualités organoleptiques et nutritionnelles des produits.</a:t>
            </a:r>
          </a:p>
          <a:p>
            <a:r>
              <a:rPr lang="fr-FR" b="1" dirty="0" smtClean="0">
                <a:latin typeface="Arial" pitchFamily="34" charset="0"/>
                <a:cs typeface="Arial" pitchFamily="34" charset="0"/>
              </a:rPr>
              <a:t>8-Refroidissement</a:t>
            </a:r>
            <a:r>
              <a:rPr lang="fr-FR" dirty="0" smtClean="0"/>
              <a:t> </a:t>
            </a:r>
            <a:r>
              <a:rPr lang="fr-FR" dirty="0"/>
              <a:t>: étape finale du processus. Il permet </a:t>
            </a:r>
            <a:r>
              <a:rPr lang="fr-FR" dirty="0" smtClean="0">
                <a:latin typeface="Arial" pitchFamily="34" charset="0"/>
                <a:cs typeface="Arial" pitchFamily="34" charset="0"/>
              </a:rPr>
              <a:t>d’</a:t>
            </a:r>
            <a:r>
              <a:rPr lang="fr-FR" dirty="0" err="1" smtClean="0">
                <a:latin typeface="Arial" pitchFamily="34" charset="0"/>
                <a:cs typeface="Arial" pitchFamily="34" charset="0"/>
              </a:rPr>
              <a:t>arreter</a:t>
            </a:r>
            <a:r>
              <a:rPr lang="fr-FR" dirty="0" smtClean="0"/>
              <a:t>  </a:t>
            </a:r>
            <a:r>
              <a:rPr lang="fr-FR" dirty="0"/>
              <a:t>le traitement </a:t>
            </a:r>
            <a:r>
              <a:rPr lang="fr-FR" dirty="0" smtClean="0"/>
              <a:t>thermique, </a:t>
            </a:r>
            <a:r>
              <a:rPr lang="fr-FR" dirty="0"/>
              <a:t>et doit être effectué le plus rapidement possible, afin d’éviter une cuisson excessive des aliments.</a:t>
            </a:r>
          </a:p>
          <a:p>
            <a:r>
              <a:rPr lang="fr-FR" dirty="0" smtClean="0"/>
              <a:t> </a:t>
            </a:r>
            <a:endParaRPr lang="fr-FR" dirty="0"/>
          </a:p>
          <a:p>
            <a:r>
              <a:rPr lang="fr-FR" dirty="0" smtClean="0"/>
              <a:t> </a:t>
            </a:r>
            <a:endParaRPr lang="fr-FR" dirty="0"/>
          </a:p>
          <a:p>
            <a:endParaRPr lang="fr-FR" dirty="0"/>
          </a:p>
          <a:p>
            <a:r>
              <a:rPr lang="fr-FR" dirty="0"/>
              <a:t> </a:t>
            </a:r>
          </a:p>
        </p:txBody>
      </p:sp>
      <p:sp>
        <p:nvSpPr>
          <p:cNvPr id="3" name="Rectangle 2"/>
          <p:cNvSpPr/>
          <p:nvPr/>
        </p:nvSpPr>
        <p:spPr>
          <a:xfrm>
            <a:off x="-947" y="1988840"/>
            <a:ext cx="2674002" cy="338554"/>
          </a:xfrm>
          <a:prstGeom prst="rect">
            <a:avLst/>
          </a:prstGeom>
        </p:spPr>
        <p:txBody>
          <a:bodyPr wrap="none">
            <a:spAutoFit/>
          </a:bodyPr>
          <a:lstStyle/>
          <a:p>
            <a:r>
              <a:rPr lang="fr-FR" sz="1600" b="1" dirty="0">
                <a:latin typeface="Arial" pitchFamily="34" charset="0"/>
                <a:cs typeface="Arial" pitchFamily="34" charset="0"/>
              </a:rPr>
              <a:t>7 – Traitement thermique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80" y="5015746"/>
            <a:ext cx="379036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5015746"/>
            <a:ext cx="2016224" cy="184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5015746"/>
            <a:ext cx="2449066" cy="1974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4038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04" y="0"/>
            <a:ext cx="9131796" cy="5816977"/>
          </a:xfrm>
          <a:prstGeom prst="rect">
            <a:avLst/>
          </a:prstGeom>
        </p:spPr>
        <p:txBody>
          <a:bodyPr wrap="square">
            <a:spAutoFit/>
          </a:bodyPr>
          <a:lstStyle/>
          <a:p>
            <a:r>
              <a:rPr lang="fr-FR" i="1" dirty="0" smtClean="0">
                <a:latin typeface="Times New Roman" pitchFamily="18" charset="0"/>
                <a:cs typeface="Times New Roman" pitchFamily="18" charset="0"/>
              </a:rPr>
              <a:t>Chapitre 4                                                   </a:t>
            </a:r>
            <a:r>
              <a:rPr lang="fr-FR" b="1" dirty="0" smtClean="0">
                <a:latin typeface="Arial" pitchFamily="34" charset="0"/>
                <a:cs typeface="Arial" pitchFamily="34" charset="0"/>
              </a:rPr>
              <a:t>LE MIEL</a:t>
            </a:r>
          </a:p>
          <a:p>
            <a:endParaRPr lang="fr-FR" dirty="0"/>
          </a:p>
          <a:p>
            <a:r>
              <a:rPr lang="fr-FR" b="1" dirty="0" smtClean="0">
                <a:solidFill>
                  <a:srgbClr val="FF0000"/>
                </a:solidFill>
                <a:latin typeface="Times New Roman" pitchFamily="18" charset="0"/>
                <a:cs typeface="Times New Roman" pitchFamily="18" charset="0"/>
              </a:rPr>
              <a:t>Élaboration </a:t>
            </a:r>
            <a:r>
              <a:rPr lang="fr-FR" b="1" dirty="0">
                <a:solidFill>
                  <a:srgbClr val="FF0000"/>
                </a:solidFill>
                <a:latin typeface="Times New Roman" pitchFamily="18" charset="0"/>
                <a:cs typeface="Times New Roman" pitchFamily="18" charset="0"/>
              </a:rPr>
              <a:t>du </a:t>
            </a:r>
            <a:r>
              <a:rPr lang="fr-FR" b="1" dirty="0" smtClean="0">
                <a:solidFill>
                  <a:srgbClr val="FF0000"/>
                </a:solidFill>
                <a:latin typeface="Times New Roman" pitchFamily="18" charset="0"/>
                <a:cs typeface="Times New Roman" pitchFamily="18" charset="0"/>
              </a:rPr>
              <a:t>miel</a:t>
            </a:r>
          </a:p>
          <a:p>
            <a:r>
              <a:rPr lang="fr-FR" sz="1400" dirty="0">
                <a:latin typeface="Arial" pitchFamily="34" charset="0"/>
                <a:cs typeface="Arial" pitchFamily="34" charset="0"/>
              </a:rPr>
              <a:t>Le miel est élaboré par différents genres </a:t>
            </a:r>
            <a:r>
              <a:rPr lang="fr-FR" sz="1400" dirty="0" smtClean="0">
                <a:latin typeface="Arial" pitchFamily="34" charset="0"/>
                <a:cs typeface="Arial" pitchFamily="34" charset="0"/>
              </a:rPr>
              <a:t>d’Hyménoptères(abeilles) </a:t>
            </a:r>
            <a:r>
              <a:rPr lang="fr-FR" sz="1400" dirty="0">
                <a:latin typeface="Arial" pitchFamily="34" charset="0"/>
                <a:cs typeface="Arial" pitchFamily="34" charset="0"/>
              </a:rPr>
              <a:t>qui </a:t>
            </a:r>
            <a:r>
              <a:rPr lang="fr-FR" sz="1400" dirty="0" smtClean="0">
                <a:latin typeface="Arial" pitchFamily="34" charset="0"/>
                <a:cs typeface="Arial" pitchFamily="34" charset="0"/>
              </a:rPr>
              <a:t>le produisent </a:t>
            </a:r>
            <a:r>
              <a:rPr lang="fr-FR" sz="1400" dirty="0">
                <a:latin typeface="Arial" pitchFamily="34" charset="0"/>
                <a:cs typeface="Arial" pitchFamily="34" charset="0"/>
              </a:rPr>
              <a:t>pour </a:t>
            </a:r>
            <a:r>
              <a:rPr lang="fr-FR" sz="1400" dirty="0" smtClean="0">
                <a:latin typeface="Arial" pitchFamily="34" charset="0"/>
                <a:cs typeface="Arial" pitchFamily="34" charset="0"/>
              </a:rPr>
              <a:t>l’alimentation de </a:t>
            </a:r>
            <a:r>
              <a:rPr lang="fr-FR" sz="1400" dirty="0">
                <a:latin typeface="Arial" pitchFamily="34" charset="0"/>
                <a:cs typeface="Arial" pitchFamily="34" charset="0"/>
              </a:rPr>
              <a:t>leurs </a:t>
            </a:r>
            <a:r>
              <a:rPr lang="fr-FR" sz="1400" dirty="0" smtClean="0">
                <a:latin typeface="Arial" pitchFamily="34" charset="0"/>
                <a:cs typeface="Arial" pitchFamily="34" charset="0"/>
              </a:rPr>
              <a:t>larves . Les </a:t>
            </a:r>
            <a:r>
              <a:rPr lang="fr-FR" sz="1400" dirty="0">
                <a:latin typeface="Arial" pitchFamily="34" charset="0"/>
                <a:cs typeface="Arial" pitchFamily="34" charset="0"/>
              </a:rPr>
              <a:t>abeilles recherchent deux principales substances (nectar, </a:t>
            </a:r>
            <a:r>
              <a:rPr lang="fr-FR" sz="1400" dirty="0" smtClean="0">
                <a:latin typeface="Arial" pitchFamily="34" charset="0"/>
                <a:cs typeface="Arial" pitchFamily="34" charset="0"/>
              </a:rPr>
              <a:t>pollen) dans les fleurs .</a:t>
            </a:r>
          </a:p>
          <a:p>
            <a:r>
              <a:rPr lang="fr-FR" sz="1400" dirty="0" smtClean="0">
                <a:latin typeface="Arial" pitchFamily="34" charset="0"/>
                <a:cs typeface="Arial" pitchFamily="34" charset="0"/>
              </a:rPr>
              <a:t>Sous l’actions  des enzymes secrétés par des glandes salivaires , le nectar et </a:t>
            </a:r>
            <a:r>
              <a:rPr lang="fr-FR" sz="1400" dirty="0">
                <a:latin typeface="Arial" pitchFamily="34" charset="0"/>
                <a:cs typeface="Arial" pitchFamily="34" charset="0"/>
              </a:rPr>
              <a:t>l</a:t>
            </a:r>
            <a:r>
              <a:rPr lang="fr-FR" sz="1400" dirty="0" smtClean="0">
                <a:latin typeface="Arial" pitchFamily="34" charset="0"/>
                <a:cs typeface="Arial" pitchFamily="34" charset="0"/>
              </a:rPr>
              <a:t>es miellats sont  transformé en miel. Le pollen des fleurs est utilisés pour la nutrition des abeilles ouvrières.</a:t>
            </a:r>
          </a:p>
          <a:p>
            <a:r>
              <a:rPr lang="fr-FR" sz="1400" dirty="0" smtClean="0">
                <a:latin typeface="Arial" pitchFamily="34" charset="0"/>
                <a:cs typeface="Arial" pitchFamily="34" charset="0"/>
              </a:rPr>
              <a:t>Les abeilles confectionnent aussi les urnes par la cire secrétés par les glandes cirières </a:t>
            </a:r>
          </a:p>
          <a:p>
            <a:r>
              <a:rPr lang="fr-FR" sz="1400" dirty="0" smtClean="0">
                <a:latin typeface="Arial" pitchFamily="34" charset="0"/>
                <a:cs typeface="Arial" pitchFamily="34" charset="0"/>
              </a:rPr>
              <a:t>Les abeilles ouvrières produisent aussi deux sortes de gelées royale, une pour la reine et l’autre pour alimenter les abeilles ouvrières </a:t>
            </a:r>
          </a:p>
          <a:p>
            <a:r>
              <a:rPr lang="fr-FR" b="1" dirty="0" smtClean="0">
                <a:solidFill>
                  <a:srgbClr val="FF0000"/>
                </a:solidFill>
                <a:latin typeface="Times New Roman" pitchFamily="18" charset="0"/>
                <a:cs typeface="Times New Roman" pitchFamily="18" charset="0"/>
              </a:rPr>
              <a:t>Extraction du miel</a:t>
            </a:r>
          </a:p>
          <a:p>
            <a:r>
              <a:rPr lang="fr-FR" sz="1400" dirty="0" smtClean="0">
                <a:latin typeface="Arial" pitchFamily="34" charset="0"/>
                <a:cs typeface="Arial" pitchFamily="34" charset="0"/>
              </a:rPr>
              <a:t>Le miel mis en réserve dans la ruche doit faire l’objet d’une extraction par différentes méthodes</a:t>
            </a:r>
          </a:p>
          <a:p>
            <a:r>
              <a:rPr lang="fr-FR" sz="1400" dirty="0">
                <a:latin typeface="Arial" pitchFamily="34" charset="0"/>
                <a:cs typeface="Arial" pitchFamily="34" charset="0"/>
              </a:rPr>
              <a:t> </a:t>
            </a:r>
            <a:r>
              <a:rPr lang="fr-FR" sz="1400" dirty="0" smtClean="0">
                <a:latin typeface="Arial" pitchFamily="34" charset="0"/>
                <a:cs typeface="Arial" pitchFamily="34" charset="0"/>
              </a:rPr>
              <a:t>   -</a:t>
            </a:r>
            <a:r>
              <a:rPr lang="fr-FR" sz="1400" b="1" dirty="0">
                <a:solidFill>
                  <a:srgbClr val="00B050"/>
                </a:solidFill>
                <a:latin typeface="Arial" pitchFamily="34" charset="0"/>
                <a:cs typeface="Arial" pitchFamily="34" charset="0"/>
              </a:rPr>
              <a:t>Par  pression</a:t>
            </a:r>
            <a:r>
              <a:rPr lang="fr-FR" sz="1400" dirty="0">
                <a:latin typeface="Arial" pitchFamily="34" charset="0"/>
                <a:cs typeface="Arial" pitchFamily="34" charset="0"/>
              </a:rPr>
              <a:t>: par pression, de manière traditionnelle utilisée </a:t>
            </a:r>
            <a:r>
              <a:rPr lang="fr-FR" sz="1400" dirty="0" smtClean="0">
                <a:latin typeface="Arial" pitchFamily="34" charset="0"/>
                <a:cs typeface="Arial" pitchFamily="34" charset="0"/>
              </a:rPr>
              <a:t>jusqu’au XIXe </a:t>
            </a:r>
            <a:r>
              <a:rPr lang="fr-FR" sz="1400" dirty="0">
                <a:latin typeface="Arial" pitchFamily="34" charset="0"/>
                <a:cs typeface="Arial" pitchFamily="34" charset="0"/>
              </a:rPr>
              <a:t>siècle en Europe et, actuellement, dans la plus grande partie </a:t>
            </a:r>
            <a:r>
              <a:rPr lang="fr-FR" sz="1400" dirty="0" smtClean="0">
                <a:latin typeface="Arial" pitchFamily="34" charset="0"/>
                <a:cs typeface="Arial" pitchFamily="34" charset="0"/>
              </a:rPr>
              <a:t>du tiers </a:t>
            </a:r>
            <a:r>
              <a:rPr lang="fr-FR" sz="1400" dirty="0">
                <a:latin typeface="Arial" pitchFamily="34" charset="0"/>
                <a:cs typeface="Arial" pitchFamily="34" charset="0"/>
              </a:rPr>
              <a:t>monde : après avoir asphyxié les abeilles, le nid est ouvert et le</a:t>
            </a:r>
          </a:p>
          <a:p>
            <a:r>
              <a:rPr lang="fr-FR" sz="1400" dirty="0">
                <a:latin typeface="Arial" pitchFamily="34" charset="0"/>
                <a:cs typeface="Arial" pitchFamily="34" charset="0"/>
              </a:rPr>
              <a:t>contenu de la ruche est pressé. Dans le liquide </a:t>
            </a:r>
            <a:r>
              <a:rPr lang="fr-FR" sz="1400" dirty="0" smtClean="0">
                <a:latin typeface="Arial" pitchFamily="34" charset="0"/>
                <a:cs typeface="Arial" pitchFamily="34" charset="0"/>
              </a:rPr>
              <a:t>obtenu, les </a:t>
            </a:r>
            <a:r>
              <a:rPr lang="fr-FR" sz="1400" dirty="0">
                <a:latin typeface="Arial" pitchFamily="34" charset="0"/>
                <a:cs typeface="Arial" pitchFamily="34" charset="0"/>
              </a:rPr>
              <a:t>pollens mis en réserve, la gelée royale, </a:t>
            </a:r>
            <a:r>
              <a:rPr lang="fr-FR" sz="1400" dirty="0" smtClean="0">
                <a:latin typeface="Arial" pitchFamily="34" charset="0"/>
                <a:cs typeface="Arial" pitchFamily="34" charset="0"/>
              </a:rPr>
              <a:t>et quelques </a:t>
            </a:r>
            <a:r>
              <a:rPr lang="fr-FR" sz="1400" dirty="0">
                <a:latin typeface="Arial" pitchFamily="34" charset="0"/>
                <a:cs typeface="Arial" pitchFamily="34" charset="0"/>
              </a:rPr>
              <a:t>abeilles avec leur venin sont broyés et mélangés au miel.</a:t>
            </a:r>
          </a:p>
          <a:p>
            <a:r>
              <a:rPr lang="fr-FR" sz="1400" dirty="0">
                <a:latin typeface="Arial" pitchFamily="34" charset="0"/>
                <a:cs typeface="Arial" pitchFamily="34" charset="0"/>
              </a:rPr>
              <a:t>En France, depuis le début du siècle, le miel pressé ne doit </a:t>
            </a:r>
            <a:r>
              <a:rPr lang="fr-FR" sz="1400" dirty="0" smtClean="0">
                <a:latin typeface="Arial" pitchFamily="34" charset="0"/>
                <a:cs typeface="Arial" pitchFamily="34" charset="0"/>
              </a:rPr>
              <a:t>contenir, </a:t>
            </a:r>
            <a:r>
              <a:rPr lang="fr-FR" sz="1400" dirty="0">
                <a:latin typeface="Arial" pitchFamily="34" charset="0"/>
                <a:cs typeface="Arial" pitchFamily="34" charset="0"/>
              </a:rPr>
              <a:t>ni gelée royale, ni insectes ;</a:t>
            </a:r>
          </a:p>
          <a:p>
            <a:r>
              <a:rPr lang="fr-FR" sz="1400" dirty="0">
                <a:latin typeface="Arial" pitchFamily="34" charset="0"/>
                <a:cs typeface="Arial" pitchFamily="34" charset="0"/>
              </a:rPr>
              <a:t>— </a:t>
            </a:r>
            <a:r>
              <a:rPr lang="fr-FR" sz="1400" b="1" dirty="0">
                <a:solidFill>
                  <a:srgbClr val="00B050"/>
                </a:solidFill>
                <a:latin typeface="Arial" pitchFamily="34" charset="0"/>
                <a:cs typeface="Arial" pitchFamily="34" charset="0"/>
              </a:rPr>
              <a:t>par écoulement</a:t>
            </a:r>
            <a:r>
              <a:rPr lang="fr-FR" sz="1400" dirty="0">
                <a:solidFill>
                  <a:srgbClr val="00B050"/>
                </a:solidFill>
                <a:latin typeface="Arial" pitchFamily="34" charset="0"/>
                <a:cs typeface="Arial" pitchFamily="34" charset="0"/>
              </a:rPr>
              <a:t>, </a:t>
            </a:r>
            <a:r>
              <a:rPr lang="fr-FR" sz="1400" dirty="0">
                <a:latin typeface="Arial" pitchFamily="34" charset="0"/>
                <a:cs typeface="Arial" pitchFamily="34" charset="0"/>
              </a:rPr>
              <a:t>dans tous les pays tropicaux : après </a:t>
            </a:r>
            <a:r>
              <a:rPr lang="fr-FR" sz="1400" dirty="0" smtClean="0">
                <a:latin typeface="Arial" pitchFamily="34" charset="0"/>
                <a:cs typeface="Arial" pitchFamily="34" charset="0"/>
              </a:rPr>
              <a:t>avoir asphyxié </a:t>
            </a:r>
            <a:r>
              <a:rPr lang="fr-FR" sz="1400" dirty="0">
                <a:latin typeface="Arial" pitchFamily="34" charset="0"/>
                <a:cs typeface="Arial" pitchFamily="34" charset="0"/>
              </a:rPr>
              <a:t>les abeilles, le nid est ouvert et les </a:t>
            </a:r>
            <a:r>
              <a:rPr lang="fr-FR" sz="1400" dirty="0" smtClean="0">
                <a:latin typeface="Arial" pitchFamily="34" charset="0"/>
                <a:cs typeface="Arial" pitchFamily="34" charset="0"/>
              </a:rPr>
              <a:t>urnes sont </a:t>
            </a:r>
            <a:r>
              <a:rPr lang="fr-FR" sz="1400" dirty="0">
                <a:latin typeface="Arial" pitchFamily="34" charset="0"/>
                <a:cs typeface="Arial" pitchFamily="34" charset="0"/>
              </a:rPr>
              <a:t>désoperculés puis déposés sur une couche de fougères </a:t>
            </a:r>
            <a:r>
              <a:rPr lang="fr-FR" sz="1400" dirty="0" smtClean="0">
                <a:latin typeface="Arial" pitchFamily="34" charset="0"/>
                <a:cs typeface="Arial" pitchFamily="34" charset="0"/>
              </a:rPr>
              <a:t>recouvrant un </a:t>
            </a:r>
            <a:r>
              <a:rPr lang="fr-FR" sz="1400" dirty="0">
                <a:latin typeface="Arial" pitchFamily="34" charset="0"/>
                <a:cs typeface="Arial" pitchFamily="34" charset="0"/>
              </a:rPr>
              <a:t>récipient vide. Le miel s’écoule alors plus ou moins </a:t>
            </a:r>
            <a:r>
              <a:rPr lang="fr-FR" sz="1400" dirty="0" smtClean="0">
                <a:latin typeface="Arial" pitchFamily="34" charset="0"/>
                <a:cs typeface="Arial" pitchFamily="34" charset="0"/>
              </a:rPr>
              <a:t>lentement selon </a:t>
            </a:r>
            <a:r>
              <a:rPr lang="fr-FR" sz="1400" dirty="0">
                <a:latin typeface="Arial" pitchFamily="34" charset="0"/>
                <a:cs typeface="Arial" pitchFamily="34" charset="0"/>
              </a:rPr>
              <a:t>la température environnante ;</a:t>
            </a:r>
          </a:p>
          <a:p>
            <a:r>
              <a:rPr lang="fr-FR" sz="1400" dirty="0">
                <a:latin typeface="Arial" pitchFamily="34" charset="0"/>
                <a:cs typeface="Arial" pitchFamily="34" charset="0"/>
              </a:rPr>
              <a:t>— </a:t>
            </a:r>
            <a:r>
              <a:rPr lang="fr-FR" sz="1400" b="1" dirty="0">
                <a:solidFill>
                  <a:srgbClr val="00B050"/>
                </a:solidFill>
                <a:latin typeface="Arial" pitchFamily="34" charset="0"/>
                <a:cs typeface="Arial" pitchFamily="34" charset="0"/>
              </a:rPr>
              <a:t>par centrifugation, </a:t>
            </a:r>
            <a:r>
              <a:rPr lang="fr-FR" sz="1400" dirty="0">
                <a:latin typeface="Arial" pitchFamily="34" charset="0"/>
                <a:cs typeface="Arial" pitchFamily="34" charset="0"/>
              </a:rPr>
              <a:t>technique actuellement utilisée dans </a:t>
            </a:r>
            <a:r>
              <a:rPr lang="fr-FR" sz="1400" dirty="0" smtClean="0">
                <a:latin typeface="Arial" pitchFamily="34" charset="0"/>
                <a:cs typeface="Arial" pitchFamily="34" charset="0"/>
              </a:rPr>
              <a:t>tous les </a:t>
            </a:r>
            <a:r>
              <a:rPr lang="fr-FR" sz="1400" dirty="0">
                <a:latin typeface="Arial" pitchFamily="34" charset="0"/>
                <a:cs typeface="Arial" pitchFamily="34" charset="0"/>
              </a:rPr>
              <a:t>pays industrialisés, parfois dans le tiers monde : le miel </a:t>
            </a:r>
            <a:r>
              <a:rPr lang="fr-FR" sz="1400" dirty="0" smtClean="0">
                <a:latin typeface="Arial" pitchFamily="34" charset="0"/>
                <a:cs typeface="Arial" pitchFamily="34" charset="0"/>
              </a:rPr>
              <a:t>est extrait </a:t>
            </a:r>
            <a:r>
              <a:rPr lang="fr-FR" sz="1400" dirty="0">
                <a:latin typeface="Arial" pitchFamily="34" charset="0"/>
                <a:cs typeface="Arial" pitchFamily="34" charset="0"/>
              </a:rPr>
              <a:t>par centrifugation des rayons </a:t>
            </a:r>
            <a:r>
              <a:rPr lang="fr-FR" sz="1400" dirty="0" smtClean="0">
                <a:latin typeface="Arial" pitchFamily="34" charset="0"/>
                <a:cs typeface="Arial" pitchFamily="34" charset="0"/>
              </a:rPr>
              <a:t>dont </a:t>
            </a:r>
            <a:r>
              <a:rPr lang="fr-FR" sz="1400" dirty="0">
                <a:latin typeface="Arial" pitchFamily="34" charset="0"/>
                <a:cs typeface="Arial" pitchFamily="34" charset="0"/>
              </a:rPr>
              <a:t>les </a:t>
            </a:r>
            <a:r>
              <a:rPr lang="fr-FR" sz="1400" dirty="0" smtClean="0">
                <a:latin typeface="Arial" pitchFamily="34" charset="0"/>
                <a:cs typeface="Arial" pitchFamily="34" charset="0"/>
              </a:rPr>
              <a:t>cellules ont </a:t>
            </a:r>
            <a:r>
              <a:rPr lang="fr-FR" sz="1400" dirty="0">
                <a:latin typeface="Arial" pitchFamily="34" charset="0"/>
                <a:cs typeface="Arial" pitchFamily="34" charset="0"/>
              </a:rPr>
              <a:t>été désoperculées au préalable. Par cette technique, tous </a:t>
            </a:r>
            <a:r>
              <a:rPr lang="fr-FR" sz="1400" dirty="0" smtClean="0">
                <a:latin typeface="Arial" pitchFamily="34" charset="0"/>
                <a:cs typeface="Arial" pitchFamily="34" charset="0"/>
              </a:rPr>
              <a:t>les produits </a:t>
            </a:r>
            <a:r>
              <a:rPr lang="fr-FR" sz="1400" dirty="0">
                <a:latin typeface="Arial" pitchFamily="34" charset="0"/>
                <a:cs typeface="Arial" pitchFamily="34" charset="0"/>
              </a:rPr>
              <a:t>non liquides de la ruche restent dans leurs cellules (pollen</a:t>
            </a:r>
            <a:r>
              <a:rPr lang="fr-FR" sz="1400" dirty="0" smtClean="0">
                <a:latin typeface="Arial" pitchFamily="34" charset="0"/>
                <a:cs typeface="Arial" pitchFamily="34" charset="0"/>
              </a:rPr>
              <a:t>,). </a:t>
            </a:r>
            <a:r>
              <a:rPr lang="fr-FR" sz="1400" dirty="0">
                <a:latin typeface="Arial" pitchFamily="34" charset="0"/>
                <a:cs typeface="Arial" pitchFamily="34" charset="0"/>
              </a:rPr>
              <a:t>Après centrifugation, le miel est filtré et laissé </a:t>
            </a:r>
            <a:r>
              <a:rPr lang="fr-FR" sz="1400" dirty="0" smtClean="0">
                <a:latin typeface="Arial" pitchFamily="34" charset="0"/>
                <a:cs typeface="Arial" pitchFamily="34" charset="0"/>
              </a:rPr>
              <a:t>décanter durant </a:t>
            </a:r>
            <a:r>
              <a:rPr lang="fr-FR" sz="1400" dirty="0">
                <a:latin typeface="Arial" pitchFamily="34" charset="0"/>
                <a:cs typeface="Arial" pitchFamily="34" charset="0"/>
              </a:rPr>
              <a:t>deux semaines au minimum.</a:t>
            </a:r>
          </a:p>
          <a:p>
            <a:r>
              <a:rPr lang="fr-FR" sz="1400" dirty="0" smtClean="0">
                <a:latin typeface="Arial" pitchFamily="34" charset="0"/>
                <a:cs typeface="Arial" pitchFamily="34" charset="0"/>
              </a:rPr>
              <a:t>  </a:t>
            </a:r>
            <a:endParaRPr lang="fr-FR" sz="1400" dirty="0">
              <a:latin typeface="Arial" pitchFamily="34" charset="0"/>
              <a:cs typeface="Arial" pitchFamily="34" charset="0"/>
            </a:endParaRPr>
          </a:p>
        </p:txBody>
      </p:sp>
    </p:spTree>
    <p:extLst>
      <p:ext uri="{BB962C8B-B14F-4D97-AF65-F5344CB8AC3E}">
        <p14:creationId xmlns:p14="http://schemas.microsoft.com/office/powerpoint/2010/main" val="8075019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64" y="0"/>
            <a:ext cx="9144000" cy="3416320"/>
          </a:xfrm>
          <a:prstGeom prst="rect">
            <a:avLst/>
          </a:prstGeom>
        </p:spPr>
        <p:txBody>
          <a:bodyPr wrap="square">
            <a:spAutoFit/>
          </a:bodyPr>
          <a:lstStyle/>
          <a:p>
            <a:r>
              <a:rPr lang="fr-FR" b="1" dirty="0">
                <a:solidFill>
                  <a:srgbClr val="FF0000"/>
                </a:solidFill>
                <a:latin typeface="Times New Roman" pitchFamily="18" charset="0"/>
                <a:cs typeface="Times New Roman" pitchFamily="18" charset="0"/>
              </a:rPr>
              <a:t>But des diverses analyses des miels</a:t>
            </a:r>
          </a:p>
          <a:p>
            <a:r>
              <a:rPr lang="fr-FR" dirty="0"/>
              <a:t>Les miels de l’abeille domestique, Apis </a:t>
            </a:r>
            <a:r>
              <a:rPr lang="fr-FR" dirty="0" err="1"/>
              <a:t>mellifera</a:t>
            </a:r>
            <a:r>
              <a:rPr lang="fr-FR" dirty="0"/>
              <a:t>, font l’objet </a:t>
            </a:r>
            <a:r>
              <a:rPr lang="fr-FR" dirty="0" smtClean="0"/>
              <a:t>d’un important </a:t>
            </a:r>
            <a:r>
              <a:rPr lang="fr-FR" dirty="0"/>
              <a:t>commerce international et il est évidemment </a:t>
            </a:r>
            <a:r>
              <a:rPr lang="fr-FR" dirty="0" smtClean="0"/>
              <a:t>essentiel d’avoir </a:t>
            </a:r>
            <a:r>
              <a:rPr lang="fr-FR" dirty="0"/>
              <a:t>affaire à un produit de qualité. Ils ont des couleurs, </a:t>
            </a:r>
            <a:r>
              <a:rPr lang="fr-FR" dirty="0" smtClean="0"/>
              <a:t>des odeurs </a:t>
            </a:r>
            <a:r>
              <a:rPr lang="fr-FR" dirty="0"/>
              <a:t>et une consistance très diversifiées selon leur nature et </a:t>
            </a:r>
            <a:r>
              <a:rPr lang="fr-FR" dirty="0" smtClean="0"/>
              <a:t>leur provenance</a:t>
            </a:r>
            <a:r>
              <a:rPr lang="fr-FR" dirty="0"/>
              <a:t>. Les </a:t>
            </a:r>
            <a:r>
              <a:rPr lang="fr-FR" dirty="0" smtClean="0"/>
              <a:t>analyses </a:t>
            </a:r>
            <a:r>
              <a:rPr lang="fr-FR" dirty="0"/>
              <a:t>consiste ainsi à préciser leur qualité et </a:t>
            </a:r>
            <a:r>
              <a:rPr lang="fr-FR" dirty="0" smtClean="0"/>
              <a:t>à connaître </a:t>
            </a:r>
            <a:r>
              <a:rPr lang="fr-FR" dirty="0"/>
              <a:t>leurs origines botanique et géographique. Pour cela, </a:t>
            </a:r>
            <a:r>
              <a:rPr lang="fr-FR" dirty="0" smtClean="0"/>
              <a:t>il convient </a:t>
            </a:r>
            <a:r>
              <a:rPr lang="fr-FR" dirty="0"/>
              <a:t>d’en établir exactement la composition avec toute sa </a:t>
            </a:r>
            <a:r>
              <a:rPr lang="fr-FR" dirty="0" err="1" smtClean="0"/>
              <a:t>complexité.Le</a:t>
            </a:r>
            <a:r>
              <a:rPr lang="fr-FR" dirty="0" smtClean="0"/>
              <a:t> </a:t>
            </a:r>
            <a:r>
              <a:rPr lang="fr-FR" dirty="0"/>
              <a:t>miel comprend en effet deux fractions, l’une </a:t>
            </a:r>
            <a:r>
              <a:rPr lang="fr-FR" dirty="0" smtClean="0"/>
              <a:t>liquide, sucrée </a:t>
            </a:r>
            <a:r>
              <a:rPr lang="fr-FR" dirty="0"/>
              <a:t>et </a:t>
            </a:r>
            <a:r>
              <a:rPr lang="fr-FR" dirty="0" smtClean="0"/>
              <a:t>renfermant quelques </a:t>
            </a:r>
            <a:r>
              <a:rPr lang="fr-FR" dirty="0"/>
              <a:t>minéraux, l’autre, constituée </a:t>
            </a:r>
            <a:r>
              <a:rPr lang="fr-FR" dirty="0" smtClean="0"/>
              <a:t>de nombreuses </a:t>
            </a:r>
            <a:r>
              <a:rPr lang="fr-FR" dirty="0"/>
              <a:t>particules végétales, en particulier le pollen, et </a:t>
            </a:r>
            <a:r>
              <a:rPr lang="fr-FR" dirty="0" smtClean="0"/>
              <a:t>dont seule </a:t>
            </a:r>
            <a:r>
              <a:rPr lang="fr-FR" dirty="0"/>
              <a:t>l’analyse détaillée permet l’identification des espèces butinées et, donc, de le typifier pour une région donnée</a:t>
            </a:r>
            <a:r>
              <a:rPr lang="fr-FR" dirty="0" smtClean="0"/>
              <a:t>.</a:t>
            </a:r>
          </a:p>
          <a:p>
            <a:r>
              <a:rPr lang="fr-FR" dirty="0" smtClean="0"/>
              <a:t> </a:t>
            </a:r>
          </a:p>
          <a:p>
            <a:endParaRPr lang="fr-FR" dirty="0"/>
          </a:p>
        </p:txBody>
      </p:sp>
      <p:sp>
        <p:nvSpPr>
          <p:cNvPr id="3" name="Rectangle 2"/>
          <p:cNvSpPr/>
          <p:nvPr/>
        </p:nvSpPr>
        <p:spPr>
          <a:xfrm>
            <a:off x="0" y="2769989"/>
            <a:ext cx="2892780" cy="369332"/>
          </a:xfrm>
          <a:prstGeom prst="rect">
            <a:avLst/>
          </a:prstGeom>
        </p:spPr>
        <p:txBody>
          <a:bodyPr wrap="none">
            <a:spAutoFit/>
          </a:bodyPr>
          <a:lstStyle/>
          <a:p>
            <a:r>
              <a:rPr lang="fr-FR" b="1" dirty="0" smtClean="0">
                <a:solidFill>
                  <a:srgbClr val="FF0000"/>
                </a:solidFill>
                <a:latin typeface="Times New Roman" pitchFamily="18" charset="0"/>
                <a:cs typeface="Times New Roman" pitchFamily="18" charset="0"/>
              </a:rPr>
              <a:t>Caractères </a:t>
            </a:r>
            <a:r>
              <a:rPr lang="fr-FR" b="1" dirty="0">
                <a:solidFill>
                  <a:srgbClr val="FF0000"/>
                </a:solidFill>
                <a:latin typeface="Times New Roman" pitchFamily="18" charset="0"/>
                <a:cs typeface="Times New Roman" pitchFamily="18" charset="0"/>
              </a:rPr>
              <a:t>organoleptiques</a:t>
            </a:r>
          </a:p>
        </p:txBody>
      </p:sp>
      <p:sp>
        <p:nvSpPr>
          <p:cNvPr id="4" name="Rectangle 3"/>
          <p:cNvSpPr/>
          <p:nvPr/>
        </p:nvSpPr>
        <p:spPr>
          <a:xfrm>
            <a:off x="-10864" y="3115811"/>
            <a:ext cx="9144000" cy="2585323"/>
          </a:xfrm>
          <a:prstGeom prst="rect">
            <a:avLst/>
          </a:prstGeom>
        </p:spPr>
        <p:txBody>
          <a:bodyPr wrap="square">
            <a:spAutoFit/>
          </a:bodyPr>
          <a:lstStyle/>
          <a:p>
            <a:r>
              <a:rPr lang="fr-FR" dirty="0"/>
              <a:t>Selon leurs origines, les différents miels présentent des </a:t>
            </a:r>
            <a:r>
              <a:rPr lang="fr-FR" dirty="0" smtClean="0"/>
              <a:t>caractères visuels</a:t>
            </a:r>
            <a:r>
              <a:rPr lang="fr-FR" dirty="0"/>
              <a:t>, olfactifs, gustatifs et tactiles particulièrement diversifiés.</a:t>
            </a:r>
          </a:p>
          <a:p>
            <a:r>
              <a:rPr lang="fr-FR" dirty="0"/>
              <a:t>L’examen organoleptique d’un produit est la fiche descriptive </a:t>
            </a:r>
            <a:r>
              <a:rPr lang="fr-FR" dirty="0" smtClean="0"/>
              <a:t>donnée par </a:t>
            </a:r>
            <a:r>
              <a:rPr lang="fr-FR" dirty="0"/>
              <a:t>l’ensemble des perceptions sensorielles ressenties par </a:t>
            </a:r>
            <a:r>
              <a:rPr lang="fr-FR" dirty="0" smtClean="0"/>
              <a:t>le consommateur</a:t>
            </a:r>
            <a:r>
              <a:rPr lang="fr-FR" dirty="0"/>
              <a:t>. Il peut ainsi apprécier ses qualités essentielles </a:t>
            </a:r>
            <a:r>
              <a:rPr lang="fr-FR" dirty="0" smtClean="0"/>
              <a:t>mais aussi </a:t>
            </a:r>
            <a:r>
              <a:rPr lang="fr-FR" dirty="0"/>
              <a:t>ses défauts. Il ne remplace cependant pas les examens </a:t>
            </a:r>
            <a:r>
              <a:rPr lang="fr-FR" dirty="0" smtClean="0"/>
              <a:t>physico- chimiques </a:t>
            </a:r>
            <a:r>
              <a:rPr lang="fr-FR" dirty="0"/>
              <a:t>et botaniques mais intervient pour confirmer </a:t>
            </a:r>
            <a:r>
              <a:rPr lang="fr-FR" dirty="0" smtClean="0"/>
              <a:t>une appellation</a:t>
            </a:r>
            <a:r>
              <a:rPr lang="fr-FR" dirty="0"/>
              <a:t>. Ces analyses sont réalisées dans des pièces </a:t>
            </a:r>
            <a:r>
              <a:rPr lang="fr-FR" dirty="0" smtClean="0"/>
              <a:t>inodores, climatisées </a:t>
            </a:r>
            <a:r>
              <a:rPr lang="fr-FR" dirty="0"/>
              <a:t>à 20 °C, 60 % d’humidité et en lumière diurne. </a:t>
            </a:r>
            <a:r>
              <a:rPr lang="fr-FR" dirty="0" smtClean="0"/>
              <a:t>Les dégustateurs </a:t>
            </a:r>
            <a:r>
              <a:rPr lang="fr-FR" dirty="0"/>
              <a:t>travaillent loin des repas et ne doivent pas </a:t>
            </a:r>
            <a:r>
              <a:rPr lang="fr-FR" dirty="0" smtClean="0"/>
              <a:t>porter d’odeurs </a:t>
            </a:r>
            <a:r>
              <a:rPr lang="fr-FR" dirty="0"/>
              <a:t>avec eux. Le miel étudié est versé dans un verre à pied</a:t>
            </a:r>
          </a:p>
        </p:txBody>
      </p:sp>
    </p:spTree>
    <p:extLst>
      <p:ext uri="{BB962C8B-B14F-4D97-AF65-F5344CB8AC3E}">
        <p14:creationId xmlns:p14="http://schemas.microsoft.com/office/powerpoint/2010/main" val="18087601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136"/>
            <a:ext cx="9144000" cy="861774"/>
          </a:xfrm>
          <a:prstGeom prst="rect">
            <a:avLst/>
          </a:prstGeom>
        </p:spPr>
        <p:txBody>
          <a:bodyPr wrap="square">
            <a:spAutoFit/>
          </a:bodyPr>
          <a:lstStyle/>
          <a:p>
            <a:r>
              <a:rPr lang="fr-FR" b="1" dirty="0">
                <a:solidFill>
                  <a:srgbClr val="92D050"/>
                </a:solidFill>
              </a:rPr>
              <a:t>Couleur</a:t>
            </a:r>
          </a:p>
          <a:p>
            <a:r>
              <a:rPr lang="fr-FR" sz="1600" dirty="0">
                <a:latin typeface="Arial" pitchFamily="34" charset="0"/>
                <a:cs typeface="Arial" pitchFamily="34" charset="0"/>
              </a:rPr>
              <a:t>Elle varie de blanc ou de nuance très claire à brun sombre </a:t>
            </a:r>
            <a:r>
              <a:rPr lang="fr-FR" sz="1600" dirty="0" smtClean="0">
                <a:latin typeface="Arial" pitchFamily="34" charset="0"/>
                <a:cs typeface="Arial" pitchFamily="34" charset="0"/>
              </a:rPr>
              <a:t>selon l’origine </a:t>
            </a:r>
            <a:r>
              <a:rPr lang="fr-FR" sz="1600" dirty="0">
                <a:latin typeface="Arial" pitchFamily="34" charset="0"/>
                <a:cs typeface="Arial" pitchFamily="34" charset="0"/>
              </a:rPr>
              <a:t>du produit</a:t>
            </a:r>
            <a:r>
              <a:rPr lang="fr-FR" sz="1600" dirty="0" smtClean="0">
                <a:latin typeface="Arial" pitchFamily="34" charset="0"/>
                <a:cs typeface="Arial" pitchFamily="34" charset="0"/>
              </a:rPr>
              <a:t>.</a:t>
            </a:r>
          </a:p>
          <a:p>
            <a:endParaRPr lang="fr-FR" sz="1600" dirty="0">
              <a:latin typeface="Arial" pitchFamily="34" charset="0"/>
              <a:cs typeface="Arial" pitchFamily="34" charset="0"/>
            </a:endParaRPr>
          </a:p>
        </p:txBody>
      </p:sp>
      <p:sp>
        <p:nvSpPr>
          <p:cNvPr id="3" name="Rectangle 2"/>
          <p:cNvSpPr/>
          <p:nvPr/>
        </p:nvSpPr>
        <p:spPr>
          <a:xfrm>
            <a:off x="0" y="620688"/>
            <a:ext cx="9144000" cy="646331"/>
          </a:xfrm>
          <a:prstGeom prst="rect">
            <a:avLst/>
          </a:prstGeom>
        </p:spPr>
        <p:txBody>
          <a:bodyPr wrap="square">
            <a:spAutoFit/>
          </a:bodyPr>
          <a:lstStyle/>
          <a:p>
            <a:r>
              <a:rPr lang="fr-FR" dirty="0" smtClean="0"/>
              <a:t>Miel verdâtres (sapin). </a:t>
            </a:r>
            <a:r>
              <a:rPr lang="fr-FR" dirty="0"/>
              <a:t>Certains miels sont lumineux </a:t>
            </a:r>
            <a:r>
              <a:rPr lang="fr-FR" dirty="0" smtClean="0"/>
              <a:t>(tournesol)</a:t>
            </a:r>
          </a:p>
          <a:p>
            <a:r>
              <a:rPr lang="fr-FR" dirty="0" smtClean="0"/>
              <a:t>,</a:t>
            </a:r>
            <a:endParaRPr lang="fr-FR" dirty="0"/>
          </a:p>
        </p:txBody>
      </p:sp>
      <p:sp>
        <p:nvSpPr>
          <p:cNvPr id="4" name="Rectangle 3"/>
          <p:cNvSpPr/>
          <p:nvPr/>
        </p:nvSpPr>
        <p:spPr>
          <a:xfrm>
            <a:off x="107504" y="1052736"/>
            <a:ext cx="9036496" cy="5878532"/>
          </a:xfrm>
          <a:prstGeom prst="rect">
            <a:avLst/>
          </a:prstGeom>
        </p:spPr>
        <p:txBody>
          <a:bodyPr wrap="square">
            <a:spAutoFit/>
          </a:bodyPr>
          <a:lstStyle/>
          <a:p>
            <a:r>
              <a:rPr lang="fr-FR" dirty="0"/>
              <a:t>L’intensité de la couleur </a:t>
            </a:r>
            <a:r>
              <a:rPr lang="fr-FR" dirty="0" smtClean="0"/>
              <a:t>est mesurée </a:t>
            </a:r>
            <a:r>
              <a:rPr lang="fr-FR" dirty="0"/>
              <a:t>par l’échelle de </a:t>
            </a:r>
            <a:r>
              <a:rPr lang="fr-FR" dirty="0" err="1"/>
              <a:t>Pfund</a:t>
            </a:r>
            <a:r>
              <a:rPr lang="fr-FR" dirty="0"/>
              <a:t> (</a:t>
            </a:r>
            <a:r>
              <a:rPr lang="fr-FR" dirty="0" err="1"/>
              <a:t>Pfund</a:t>
            </a:r>
            <a:r>
              <a:rPr lang="fr-FR" dirty="0"/>
              <a:t> </a:t>
            </a:r>
            <a:r>
              <a:rPr lang="fr-FR" dirty="0" err="1"/>
              <a:t>color</a:t>
            </a:r>
            <a:r>
              <a:rPr lang="fr-FR" dirty="0"/>
              <a:t> grader) ou par le</a:t>
            </a:r>
          </a:p>
          <a:p>
            <a:r>
              <a:rPr lang="fr-FR" dirty="0"/>
              <a:t>comparateur visuel de </a:t>
            </a:r>
            <a:r>
              <a:rPr lang="fr-FR" dirty="0" err="1"/>
              <a:t>Lovibond</a:t>
            </a:r>
            <a:r>
              <a:rPr lang="fr-FR" dirty="0"/>
              <a:t>. La limpidité, la fluidité, </a:t>
            </a:r>
            <a:r>
              <a:rPr lang="fr-FR" dirty="0" smtClean="0"/>
              <a:t>l’homogénéité, la </a:t>
            </a:r>
            <a:r>
              <a:rPr lang="fr-FR" dirty="0"/>
              <a:t>cristallisation et la propreté sont également prises en considération.</a:t>
            </a:r>
          </a:p>
          <a:p>
            <a:r>
              <a:rPr lang="fr-FR" sz="1600" b="1" dirty="0" smtClean="0">
                <a:solidFill>
                  <a:srgbClr val="92D050"/>
                </a:solidFill>
                <a:latin typeface="Arial" pitchFamily="34" charset="0"/>
                <a:cs typeface="Arial" pitchFamily="34" charset="0"/>
              </a:rPr>
              <a:t>Cristallisation</a:t>
            </a:r>
            <a:endParaRPr lang="fr-FR" sz="1600" b="1" dirty="0">
              <a:solidFill>
                <a:srgbClr val="92D050"/>
              </a:solidFill>
              <a:latin typeface="Arial" pitchFamily="34" charset="0"/>
              <a:cs typeface="Arial" pitchFamily="34" charset="0"/>
            </a:endParaRPr>
          </a:p>
          <a:p>
            <a:r>
              <a:rPr lang="fr-FR" dirty="0" smtClean="0"/>
              <a:t>Elle </a:t>
            </a:r>
            <a:r>
              <a:rPr lang="fr-FR" dirty="0"/>
              <a:t>est particulièrement fine dans les miels </a:t>
            </a:r>
            <a:r>
              <a:rPr lang="fr-FR" dirty="0" smtClean="0"/>
              <a:t>de, trèfle, colza, bruyère et, au contraire, grossière dans ceux de châtaignier, oranger</a:t>
            </a:r>
            <a:r>
              <a:rPr lang="fr-FR" dirty="0"/>
              <a:t>, sapin, tilleul.</a:t>
            </a:r>
          </a:p>
          <a:p>
            <a:r>
              <a:rPr lang="fr-FR" dirty="0" smtClean="0">
                <a:solidFill>
                  <a:srgbClr val="92D050"/>
                </a:solidFill>
              </a:rPr>
              <a:t> </a:t>
            </a:r>
            <a:r>
              <a:rPr lang="fr-FR" b="1" dirty="0">
                <a:solidFill>
                  <a:srgbClr val="92D050"/>
                </a:solidFill>
              </a:rPr>
              <a:t>Odeurs</a:t>
            </a:r>
          </a:p>
          <a:p>
            <a:r>
              <a:rPr lang="fr-FR" dirty="0"/>
              <a:t>Dans les différents miels, elles varient considérablement </a:t>
            </a:r>
            <a:r>
              <a:rPr lang="fr-FR" dirty="0" smtClean="0"/>
              <a:t>mais s’évaporent </a:t>
            </a:r>
            <a:r>
              <a:rPr lang="fr-FR" dirty="0"/>
              <a:t>très rapidement. Elles sont végétales, florales ou </a:t>
            </a:r>
            <a:r>
              <a:rPr lang="fr-FR" dirty="0" smtClean="0"/>
              <a:t>fruitée . </a:t>
            </a:r>
            <a:r>
              <a:rPr lang="fr-FR" dirty="0"/>
              <a:t>Une odeur </a:t>
            </a:r>
            <a:r>
              <a:rPr lang="fr-FR" dirty="0" smtClean="0"/>
              <a:t>de fumée </a:t>
            </a:r>
            <a:r>
              <a:rPr lang="fr-FR" dirty="0"/>
              <a:t>ou de fermentation est un défaut.</a:t>
            </a:r>
          </a:p>
          <a:p>
            <a:r>
              <a:rPr lang="fr-FR" b="1" dirty="0" smtClean="0">
                <a:solidFill>
                  <a:srgbClr val="92D050"/>
                </a:solidFill>
              </a:rPr>
              <a:t>Goûts</a:t>
            </a:r>
            <a:endParaRPr lang="fr-FR" b="1" dirty="0">
              <a:solidFill>
                <a:srgbClr val="92D050"/>
              </a:solidFill>
            </a:endParaRPr>
          </a:p>
          <a:p>
            <a:r>
              <a:rPr lang="fr-FR" dirty="0"/>
              <a:t>Il s’agit des arômes, de la saveur (acide, sucrée, salée, amère) </a:t>
            </a:r>
            <a:r>
              <a:rPr lang="fr-FR" dirty="0" smtClean="0"/>
              <a:t>et de </a:t>
            </a:r>
            <a:r>
              <a:rPr lang="fr-FR" dirty="0"/>
              <a:t>la flaveur par voie </a:t>
            </a:r>
            <a:r>
              <a:rPr lang="fr-FR" dirty="0" err="1"/>
              <a:t>rétronasale</a:t>
            </a:r>
            <a:r>
              <a:rPr lang="fr-FR" dirty="0"/>
              <a:t>. Ils sont végétaux, </a:t>
            </a:r>
            <a:r>
              <a:rPr lang="fr-FR" dirty="0" err="1" smtClean="0"/>
              <a:t>florauxs</a:t>
            </a:r>
            <a:r>
              <a:rPr lang="fr-FR" dirty="0" smtClean="0"/>
              <a:t>, fins</a:t>
            </a:r>
            <a:r>
              <a:rPr lang="fr-FR" dirty="0"/>
              <a:t>, puissants ou </a:t>
            </a:r>
            <a:r>
              <a:rPr lang="fr-FR" dirty="0" smtClean="0"/>
              <a:t>persistants. </a:t>
            </a:r>
            <a:r>
              <a:rPr lang="fr-FR" dirty="0"/>
              <a:t>L’arrière-goût</a:t>
            </a:r>
          </a:p>
          <a:p>
            <a:r>
              <a:rPr lang="fr-FR" dirty="0"/>
              <a:t>peut être amer ou acide et laisse une fin de bouche de tanin, </a:t>
            </a:r>
            <a:r>
              <a:rPr lang="fr-FR" dirty="0" smtClean="0"/>
              <a:t>de rance</a:t>
            </a:r>
            <a:r>
              <a:rPr lang="fr-FR" dirty="0"/>
              <a:t>, de fumée...</a:t>
            </a:r>
          </a:p>
          <a:p>
            <a:r>
              <a:rPr lang="fr-FR" b="1" dirty="0"/>
              <a:t>Exemple d’analyses </a:t>
            </a:r>
            <a:r>
              <a:rPr lang="fr-FR" dirty="0" smtClean="0"/>
              <a:t>:</a:t>
            </a:r>
          </a:p>
          <a:p>
            <a:r>
              <a:rPr lang="fr-FR" dirty="0" smtClean="0"/>
              <a:t>— </a:t>
            </a:r>
            <a:r>
              <a:rPr lang="fr-FR" dirty="0"/>
              <a:t>miel de trèfle : clair ou blanc, à cristallisation rapide et fine ;</a:t>
            </a:r>
          </a:p>
          <a:p>
            <a:r>
              <a:rPr lang="fr-FR" dirty="0" smtClean="0"/>
              <a:t>— miel de pissenlit : </a:t>
            </a:r>
            <a:r>
              <a:rPr lang="fr-FR" dirty="0"/>
              <a:t>jaune vif, doré (comme celui de tournesol), </a:t>
            </a:r>
            <a:r>
              <a:rPr lang="fr-FR" dirty="0" smtClean="0"/>
              <a:t>cristallise vite</a:t>
            </a:r>
            <a:r>
              <a:rPr lang="fr-FR" dirty="0"/>
              <a:t>, odeur âcre intense, goût persistant, légèrement amer ;</a:t>
            </a:r>
          </a:p>
          <a:p>
            <a:r>
              <a:rPr lang="fr-FR" dirty="0"/>
              <a:t>— miel de châtaignier : brun clair ou foncé selon la provenance, </a:t>
            </a:r>
            <a:r>
              <a:rPr lang="fr-FR" dirty="0" smtClean="0"/>
              <a:t>cristallisation grossière</a:t>
            </a:r>
            <a:r>
              <a:rPr lang="fr-FR" dirty="0"/>
              <a:t>, odeur forte et pénétrante, goût </a:t>
            </a:r>
            <a:r>
              <a:rPr lang="fr-FR" dirty="0" smtClean="0"/>
              <a:t>amer très </a:t>
            </a:r>
            <a:r>
              <a:rPr lang="fr-FR" dirty="0"/>
              <a:t>persistant ;</a:t>
            </a:r>
          </a:p>
          <a:p>
            <a:r>
              <a:rPr lang="fr-FR" dirty="0"/>
              <a:t>— Miel de tilleul : clair, jaune, à cristallisation grossière, </a:t>
            </a:r>
            <a:r>
              <a:rPr lang="fr-FR" dirty="0" smtClean="0"/>
              <a:t>odeur goût </a:t>
            </a:r>
            <a:r>
              <a:rPr lang="fr-FR" dirty="0"/>
              <a:t>fortement </a:t>
            </a:r>
            <a:r>
              <a:rPr lang="fr-FR" dirty="0" smtClean="0"/>
              <a:t>mentholés persistant</a:t>
            </a:r>
            <a:endParaRPr lang="fr-FR" dirty="0"/>
          </a:p>
        </p:txBody>
      </p:sp>
    </p:spTree>
    <p:extLst>
      <p:ext uri="{BB962C8B-B14F-4D97-AF65-F5344CB8AC3E}">
        <p14:creationId xmlns:p14="http://schemas.microsoft.com/office/powerpoint/2010/main" val="12297927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056" y="0"/>
            <a:ext cx="9010004" cy="2585323"/>
          </a:xfrm>
          <a:prstGeom prst="rect">
            <a:avLst/>
          </a:prstGeom>
        </p:spPr>
        <p:txBody>
          <a:bodyPr wrap="square">
            <a:spAutoFit/>
          </a:bodyPr>
          <a:lstStyle/>
          <a:p>
            <a:endParaRPr lang="fr-FR" b="1" dirty="0" smtClean="0"/>
          </a:p>
          <a:p>
            <a:endParaRPr lang="fr-FR" b="1" dirty="0"/>
          </a:p>
          <a:p>
            <a:r>
              <a:rPr lang="fr-FR" b="1" dirty="0"/>
              <a:t>Pour une teneur moyenne en eau de 17,2 % à 20 °C, la </a:t>
            </a:r>
            <a:r>
              <a:rPr lang="fr-FR" b="1" dirty="0" smtClean="0"/>
              <a:t>densité moyenne </a:t>
            </a:r>
            <a:r>
              <a:rPr lang="fr-FR" b="1" dirty="0"/>
              <a:t>est de 1,42 et varie généralement de 1,39 à 1,44 selon </a:t>
            </a:r>
            <a:r>
              <a:rPr lang="fr-FR" b="1" dirty="0" smtClean="0"/>
              <a:t>la nature </a:t>
            </a:r>
            <a:r>
              <a:rPr lang="fr-FR" b="1" dirty="0"/>
              <a:t>des miels analysés.</a:t>
            </a:r>
          </a:p>
          <a:p>
            <a:r>
              <a:rPr lang="fr-FR" b="1" dirty="0" smtClean="0">
                <a:solidFill>
                  <a:srgbClr val="00B050"/>
                </a:solidFill>
                <a:latin typeface="Arial" pitchFamily="34" charset="0"/>
                <a:cs typeface="Arial" pitchFamily="34" charset="0"/>
              </a:rPr>
              <a:t> -Viscosité</a:t>
            </a:r>
            <a:endParaRPr lang="fr-FR" b="1" dirty="0">
              <a:solidFill>
                <a:srgbClr val="00B050"/>
              </a:solidFill>
              <a:latin typeface="Arial" pitchFamily="34" charset="0"/>
              <a:cs typeface="Arial" pitchFamily="34" charset="0"/>
            </a:endParaRPr>
          </a:p>
          <a:p>
            <a:r>
              <a:rPr lang="fr-FR" b="1" dirty="0"/>
              <a:t>Elle dépend de la teneur en eau, de la température </a:t>
            </a:r>
            <a:r>
              <a:rPr lang="fr-FR" b="1" dirty="0" smtClean="0"/>
              <a:t>et, </a:t>
            </a:r>
            <a:r>
              <a:rPr lang="fr-FR" b="1" dirty="0"/>
              <a:t>de la composition de l’échantillon étudié. À 35 °C, tous </a:t>
            </a:r>
            <a:r>
              <a:rPr lang="fr-FR" b="1" dirty="0" smtClean="0"/>
              <a:t>les miels </a:t>
            </a:r>
            <a:r>
              <a:rPr lang="fr-FR" b="1" dirty="0"/>
              <a:t>sont fluides</a:t>
            </a:r>
            <a:r>
              <a:rPr lang="fr-FR" b="1" dirty="0" smtClean="0"/>
              <a:t>., </a:t>
            </a:r>
            <a:r>
              <a:rPr lang="fr-FR" b="1" dirty="0"/>
              <a:t>et ont une viscosité anormale, leur </a:t>
            </a:r>
            <a:r>
              <a:rPr lang="fr-FR" b="1" dirty="0" smtClean="0"/>
              <a:t>consistance étant </a:t>
            </a:r>
            <a:r>
              <a:rPr lang="fr-FR" b="1" dirty="0"/>
              <a:t>celle d’un gel. Pour rompre cet état, il suffit de remuer le </a:t>
            </a:r>
            <a:r>
              <a:rPr lang="fr-FR" b="1" dirty="0" smtClean="0"/>
              <a:t>miel avec </a:t>
            </a:r>
            <a:r>
              <a:rPr lang="fr-FR" b="1" dirty="0"/>
              <a:t>une spatule ou une pointe dans chacune des cellules </a:t>
            </a:r>
            <a:r>
              <a:rPr lang="fr-FR" b="1" dirty="0" smtClean="0"/>
              <a:t>avant extraction </a:t>
            </a:r>
            <a:r>
              <a:rPr lang="fr-FR" b="1" dirty="0"/>
              <a:t>par centrifugation</a:t>
            </a:r>
            <a:r>
              <a:rPr lang="fr-FR" b="1" dirty="0" smtClean="0"/>
              <a:t>.</a:t>
            </a:r>
            <a:endParaRPr lang="fr-FR" b="1" dirty="0"/>
          </a:p>
        </p:txBody>
      </p:sp>
      <p:sp>
        <p:nvSpPr>
          <p:cNvPr id="4" name="Rectangle 3"/>
          <p:cNvSpPr/>
          <p:nvPr/>
        </p:nvSpPr>
        <p:spPr>
          <a:xfrm>
            <a:off x="0" y="10804"/>
            <a:ext cx="2582758" cy="646331"/>
          </a:xfrm>
          <a:prstGeom prst="rect">
            <a:avLst/>
          </a:prstGeom>
        </p:spPr>
        <p:txBody>
          <a:bodyPr wrap="none">
            <a:spAutoFit/>
          </a:bodyPr>
          <a:lstStyle/>
          <a:p>
            <a:r>
              <a:rPr lang="fr-FR" b="1" dirty="0">
                <a:solidFill>
                  <a:srgbClr val="FF0000"/>
                </a:solidFill>
                <a:latin typeface="Arial" pitchFamily="34" charset="0"/>
                <a:cs typeface="Arial" pitchFamily="34" charset="0"/>
              </a:rPr>
              <a:t>Caractères </a:t>
            </a:r>
            <a:r>
              <a:rPr lang="fr-FR" b="1" dirty="0" smtClean="0">
                <a:solidFill>
                  <a:srgbClr val="FF0000"/>
                </a:solidFill>
                <a:latin typeface="Arial" pitchFamily="34" charset="0"/>
                <a:cs typeface="Arial" pitchFamily="34" charset="0"/>
              </a:rPr>
              <a:t>physiques</a:t>
            </a:r>
          </a:p>
          <a:p>
            <a:r>
              <a:rPr lang="fr-FR" sz="1600" b="1" dirty="0">
                <a:solidFill>
                  <a:srgbClr val="00B050"/>
                </a:solidFill>
                <a:latin typeface="Arial" pitchFamily="34" charset="0"/>
                <a:cs typeface="Arial" pitchFamily="34" charset="0"/>
              </a:rPr>
              <a:t>-</a:t>
            </a:r>
            <a:r>
              <a:rPr lang="fr-FR" sz="1600" b="1" dirty="0" smtClean="0">
                <a:solidFill>
                  <a:srgbClr val="00B050"/>
                </a:solidFill>
                <a:latin typeface="Arial" pitchFamily="34" charset="0"/>
                <a:cs typeface="Arial" pitchFamily="34" charset="0"/>
              </a:rPr>
              <a:t> Densité</a:t>
            </a:r>
            <a:r>
              <a:rPr lang="fr-FR" b="1" dirty="0" smtClean="0">
                <a:latin typeface="Arial" pitchFamily="34" charset="0"/>
                <a:cs typeface="Arial" pitchFamily="34" charset="0"/>
              </a:rPr>
              <a:t> </a:t>
            </a:r>
            <a:endParaRPr lang="fr-FR" b="1" dirty="0">
              <a:latin typeface="Arial" pitchFamily="34" charset="0"/>
              <a:cs typeface="Arial" pitchFamily="34" charset="0"/>
            </a:endParaRPr>
          </a:p>
        </p:txBody>
      </p:sp>
      <p:sp>
        <p:nvSpPr>
          <p:cNvPr id="2" name="Rectangle 1"/>
          <p:cNvSpPr/>
          <p:nvPr/>
        </p:nvSpPr>
        <p:spPr>
          <a:xfrm>
            <a:off x="107504" y="2582942"/>
            <a:ext cx="9139342" cy="1754326"/>
          </a:xfrm>
          <a:prstGeom prst="rect">
            <a:avLst/>
          </a:prstGeom>
        </p:spPr>
        <p:txBody>
          <a:bodyPr wrap="square">
            <a:spAutoFit/>
          </a:bodyPr>
          <a:lstStyle/>
          <a:p>
            <a:r>
              <a:rPr lang="fr-FR" b="1" dirty="0">
                <a:solidFill>
                  <a:srgbClr val="00B050"/>
                </a:solidFill>
              </a:rPr>
              <a:t>-</a:t>
            </a:r>
            <a:r>
              <a:rPr lang="fr-FR" b="1" dirty="0">
                <a:solidFill>
                  <a:srgbClr val="00B050"/>
                </a:solidFill>
                <a:latin typeface="Arial" pitchFamily="34" charset="0"/>
                <a:cs typeface="Arial" pitchFamily="34" charset="0"/>
              </a:rPr>
              <a:t>pH et acidité</a:t>
            </a:r>
          </a:p>
          <a:p>
            <a:r>
              <a:rPr lang="fr-FR" dirty="0"/>
              <a:t>La plupart des miels ont un pH bas (acide), ce dernier est d’autant plus élevé et proche de 7 que le miel est jeune, fraîchement récolté et contient d’abondants sels minéraux.</a:t>
            </a:r>
          </a:p>
          <a:p>
            <a:r>
              <a:rPr lang="fr-FR" dirty="0"/>
              <a:t>Parmi l’ensemble des acides présents dans le miel, le plus fréquent est l’acide</a:t>
            </a:r>
          </a:p>
          <a:p>
            <a:r>
              <a:rPr lang="fr-FR" dirty="0"/>
              <a:t>gluconique dû à la dégradation enzymatique du glucose avec dégagement d’eau oxygénée.</a:t>
            </a:r>
          </a:p>
          <a:p>
            <a:r>
              <a:rPr lang="fr-FR" dirty="0"/>
              <a:t>Le taux d’acide augmente avec le vieillissement </a:t>
            </a:r>
          </a:p>
        </p:txBody>
      </p:sp>
      <p:sp>
        <p:nvSpPr>
          <p:cNvPr id="5" name="Rectangle 4"/>
          <p:cNvSpPr/>
          <p:nvPr/>
        </p:nvSpPr>
        <p:spPr>
          <a:xfrm>
            <a:off x="18480" y="4337268"/>
            <a:ext cx="9159056" cy="2031325"/>
          </a:xfrm>
          <a:prstGeom prst="rect">
            <a:avLst/>
          </a:prstGeom>
        </p:spPr>
        <p:txBody>
          <a:bodyPr wrap="square">
            <a:spAutoFit/>
          </a:bodyPr>
          <a:lstStyle/>
          <a:p>
            <a:r>
              <a:rPr lang="fr-FR" b="1" dirty="0">
                <a:solidFill>
                  <a:srgbClr val="FF0000"/>
                </a:solidFill>
              </a:rPr>
              <a:t>Composition du miel</a:t>
            </a:r>
          </a:p>
          <a:p>
            <a:r>
              <a:rPr lang="fr-FR" b="1" dirty="0">
                <a:solidFill>
                  <a:srgbClr val="92D050"/>
                </a:solidFill>
              </a:rPr>
              <a:t>   -Vitamines</a:t>
            </a:r>
          </a:p>
          <a:p>
            <a:r>
              <a:rPr lang="fr-FR" dirty="0"/>
              <a:t>Elles sont peu nombreuses et en très faible quantité. Elles appartiennent au groupe C, très rarement aux groupes A, D et K(dans le nectar) plus souvent au groupe B que renferme le pollen</a:t>
            </a:r>
          </a:p>
          <a:p>
            <a:r>
              <a:rPr lang="fr-FR" dirty="0"/>
              <a:t> </a:t>
            </a:r>
            <a:r>
              <a:rPr lang="fr-FR" b="1" dirty="0">
                <a:solidFill>
                  <a:srgbClr val="92D050"/>
                </a:solidFill>
              </a:rPr>
              <a:t>-  Lipides</a:t>
            </a:r>
          </a:p>
          <a:p>
            <a:r>
              <a:rPr lang="fr-FR" dirty="0"/>
              <a:t>Ils proviennent des nectars où ils sont fréquemment présents au moins à l’état de traces, parfois abondants</a:t>
            </a:r>
          </a:p>
        </p:txBody>
      </p:sp>
    </p:spTree>
    <p:extLst>
      <p:ext uri="{BB962C8B-B14F-4D97-AF65-F5344CB8AC3E}">
        <p14:creationId xmlns:p14="http://schemas.microsoft.com/office/powerpoint/2010/main" val="15805212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692771"/>
          </a:xfrm>
          <a:prstGeom prst="rect">
            <a:avLst/>
          </a:prstGeom>
        </p:spPr>
        <p:txBody>
          <a:bodyPr wrap="square">
            <a:spAutoFit/>
          </a:bodyPr>
          <a:lstStyle/>
          <a:p>
            <a:r>
              <a:rPr lang="fr-FR" sz="1600" b="1" dirty="0" smtClean="0">
                <a:solidFill>
                  <a:srgbClr val="0070C0"/>
                </a:solidFill>
                <a:latin typeface="Arial" pitchFamily="34" charset="0"/>
                <a:cs typeface="Arial" pitchFamily="34" charset="0"/>
              </a:rPr>
              <a:t>Pigments</a:t>
            </a:r>
          </a:p>
          <a:p>
            <a:r>
              <a:rPr lang="fr-FR" dirty="0" smtClean="0"/>
              <a:t>Certains appartiennent au groupe des caroténoïdes et des xanthophylles ; d’autres semblent dus aux polyphénols (flavonoïdes)</a:t>
            </a:r>
          </a:p>
          <a:p>
            <a:r>
              <a:rPr lang="fr-FR" sz="1600" b="1" dirty="0">
                <a:solidFill>
                  <a:srgbClr val="0070C0"/>
                </a:solidFill>
                <a:latin typeface="Arial" pitchFamily="34" charset="0"/>
                <a:cs typeface="Arial" pitchFamily="34" charset="0"/>
              </a:rPr>
              <a:t>Enzymes</a:t>
            </a:r>
          </a:p>
          <a:p>
            <a:r>
              <a:rPr lang="fr-FR" dirty="0"/>
              <a:t>La teneur en amylase et </a:t>
            </a:r>
            <a:r>
              <a:rPr lang="fr-FR" dirty="0" err="1"/>
              <a:t>gluco</a:t>
            </a:r>
            <a:r>
              <a:rPr lang="fr-FR" dirty="0"/>
              <a:t>-invertase diminue, ainsi que </a:t>
            </a:r>
            <a:r>
              <a:rPr lang="fr-FR" dirty="0" smtClean="0"/>
              <a:t>la teneur </a:t>
            </a:r>
            <a:r>
              <a:rPr lang="fr-FR" dirty="0"/>
              <a:t>en glucose. </a:t>
            </a:r>
            <a:endParaRPr lang="fr-FR" dirty="0" smtClean="0"/>
          </a:p>
          <a:p>
            <a:endParaRPr lang="fr-FR" dirty="0"/>
          </a:p>
        </p:txBody>
      </p:sp>
      <p:sp>
        <p:nvSpPr>
          <p:cNvPr id="3" name="Rectangle 2"/>
          <p:cNvSpPr/>
          <p:nvPr/>
        </p:nvSpPr>
        <p:spPr>
          <a:xfrm>
            <a:off x="-3652" y="1340768"/>
            <a:ext cx="9147651" cy="892552"/>
          </a:xfrm>
          <a:prstGeom prst="rect">
            <a:avLst/>
          </a:prstGeom>
        </p:spPr>
        <p:txBody>
          <a:bodyPr wrap="square">
            <a:spAutoFit/>
          </a:bodyPr>
          <a:lstStyle/>
          <a:p>
            <a:r>
              <a:rPr lang="fr-FR" sz="1600" b="1" dirty="0">
                <a:solidFill>
                  <a:srgbClr val="0070C0"/>
                </a:solidFill>
                <a:latin typeface="Arial" pitchFamily="34" charset="0"/>
                <a:cs typeface="Arial" pitchFamily="34" charset="0"/>
              </a:rPr>
              <a:t>-Substances aromatiques</a:t>
            </a:r>
          </a:p>
          <a:p>
            <a:r>
              <a:rPr lang="fr-FR" dirty="0"/>
              <a:t>L’analyse des miels montre une grande diversité. Il s’agit d’alcools, de cétones, d’acides</a:t>
            </a:r>
            <a:r>
              <a:rPr lang="fr-FR"/>
              <a:t>, </a:t>
            </a:r>
            <a:r>
              <a:rPr lang="fr-FR" smtClean="0"/>
              <a:t>d’esters, d’acétates </a:t>
            </a:r>
            <a:r>
              <a:rPr lang="fr-FR" dirty="0"/>
              <a:t>et d’aldéhydes.</a:t>
            </a:r>
          </a:p>
        </p:txBody>
      </p:sp>
      <p:sp>
        <p:nvSpPr>
          <p:cNvPr id="4" name="Rectangle 3"/>
          <p:cNvSpPr/>
          <p:nvPr/>
        </p:nvSpPr>
        <p:spPr>
          <a:xfrm>
            <a:off x="-3654" y="2233320"/>
            <a:ext cx="9147651" cy="3693319"/>
          </a:xfrm>
          <a:prstGeom prst="rect">
            <a:avLst/>
          </a:prstGeom>
        </p:spPr>
        <p:txBody>
          <a:bodyPr wrap="square">
            <a:spAutoFit/>
          </a:bodyPr>
          <a:lstStyle/>
          <a:p>
            <a:r>
              <a:rPr lang="fr-FR" b="1" dirty="0">
                <a:solidFill>
                  <a:srgbClr val="FF0000"/>
                </a:solidFill>
                <a:latin typeface="Arial" pitchFamily="34" charset="0"/>
                <a:cs typeface="Arial" pitchFamily="34" charset="0"/>
              </a:rPr>
              <a:t>Miels commercialisés</a:t>
            </a:r>
          </a:p>
          <a:p>
            <a:r>
              <a:rPr lang="fr-FR" dirty="0"/>
              <a:t>Le miel est distribué soit après conditionnement directement </a:t>
            </a:r>
            <a:r>
              <a:rPr lang="fr-FR" dirty="0" smtClean="0"/>
              <a:t>à partir </a:t>
            </a:r>
            <a:r>
              <a:rPr lang="fr-FR" dirty="0"/>
              <a:t>de fûts de stockage, soit pasteurisé. Dans tous les cas, il </a:t>
            </a:r>
            <a:r>
              <a:rPr lang="fr-FR" dirty="0" smtClean="0"/>
              <a:t>ne peut </a:t>
            </a:r>
            <a:r>
              <a:rPr lang="fr-FR" dirty="0"/>
              <a:t>être légalement chauffé qu’une seule fois pour le </a:t>
            </a:r>
            <a:r>
              <a:rPr lang="fr-FR" dirty="0" smtClean="0"/>
              <a:t>liquéfier avant </a:t>
            </a:r>
            <a:r>
              <a:rPr lang="fr-FR" dirty="0"/>
              <a:t>emballage ou pasteurisation.</a:t>
            </a:r>
          </a:p>
          <a:p>
            <a:r>
              <a:rPr lang="fr-FR" b="1" dirty="0" smtClean="0">
                <a:latin typeface="Arial" pitchFamily="34" charset="0"/>
                <a:cs typeface="Arial" pitchFamily="34" charset="0"/>
              </a:rPr>
              <a:t>- </a:t>
            </a:r>
            <a:r>
              <a:rPr lang="fr-FR" b="1" dirty="0">
                <a:latin typeface="Arial" pitchFamily="34" charset="0"/>
                <a:cs typeface="Arial" pitchFamily="34" charset="0"/>
              </a:rPr>
              <a:t>Dans le premier cas</a:t>
            </a:r>
            <a:r>
              <a:rPr lang="fr-FR" dirty="0"/>
              <a:t>, le produit est chauffé à 40 °C (45 °C </a:t>
            </a:r>
            <a:r>
              <a:rPr lang="fr-FR" dirty="0" smtClean="0"/>
              <a:t>au maximum</a:t>
            </a:r>
            <a:r>
              <a:rPr lang="fr-FR" dirty="0"/>
              <a:t>) pour en faciliter l’écoulement. La technique consiste </a:t>
            </a:r>
            <a:r>
              <a:rPr lang="fr-FR" dirty="0" smtClean="0"/>
              <a:t>à réchauffer </a:t>
            </a:r>
            <a:r>
              <a:rPr lang="fr-FR" dirty="0"/>
              <a:t>les fûts pendant 4 h à 40 °C. Le miel à la périphérie </a:t>
            </a:r>
            <a:r>
              <a:rPr lang="fr-FR" dirty="0" smtClean="0"/>
              <a:t>des fûts </a:t>
            </a:r>
            <a:r>
              <a:rPr lang="fr-FR" dirty="0"/>
              <a:t>est seul liquéfié, le centre restant encore cristallisé. Les </a:t>
            </a:r>
            <a:r>
              <a:rPr lang="fr-FR" dirty="0" smtClean="0"/>
              <a:t>fûts sont </a:t>
            </a:r>
            <a:r>
              <a:rPr lang="fr-FR" dirty="0"/>
              <a:t>alors ouverts et vidés de leur contenu dans une </a:t>
            </a:r>
            <a:r>
              <a:rPr lang="fr-FR" dirty="0" smtClean="0"/>
              <a:t>enceinte réceptrice </a:t>
            </a:r>
            <a:r>
              <a:rPr lang="fr-FR" dirty="0"/>
              <a:t>pourvue d’une grille située en surface. La grille est </a:t>
            </a:r>
            <a:r>
              <a:rPr lang="fr-FR" dirty="0" smtClean="0"/>
              <a:t>alors chauffée </a:t>
            </a:r>
            <a:r>
              <a:rPr lang="fr-FR" dirty="0"/>
              <a:t>à 70 °C de sorte que le miel puisse s’écouler dès qu’il</a:t>
            </a:r>
          </a:p>
          <a:p>
            <a:r>
              <a:rPr lang="fr-FR" dirty="0" smtClean="0"/>
              <a:t>fond. </a:t>
            </a:r>
            <a:r>
              <a:rPr lang="fr-FR" dirty="0"/>
              <a:t>Le miel liquide est ensuite </a:t>
            </a:r>
            <a:r>
              <a:rPr lang="fr-FR" dirty="0" smtClean="0"/>
              <a:t>homogénéisé et </a:t>
            </a:r>
            <a:r>
              <a:rPr lang="fr-FR" dirty="0"/>
              <a:t>conditionné ; il reste dans cet état en moyenne 3 </a:t>
            </a:r>
            <a:r>
              <a:rPr lang="fr-FR" dirty="0" smtClean="0"/>
              <a:t>mois. Mais</a:t>
            </a:r>
            <a:r>
              <a:rPr lang="fr-FR" dirty="0"/>
              <a:t>, il peut aussi être pasteurisé. En effet, la grande </a:t>
            </a:r>
            <a:r>
              <a:rPr lang="fr-FR" dirty="0" smtClean="0"/>
              <a:t>distribution demande </a:t>
            </a:r>
            <a:r>
              <a:rPr lang="fr-FR" dirty="0"/>
              <a:t>que le miel soit pasteurisé, à la fois comme </a:t>
            </a:r>
            <a:r>
              <a:rPr lang="fr-FR" dirty="0" smtClean="0"/>
              <a:t>garantie vis-à-vis </a:t>
            </a:r>
            <a:r>
              <a:rPr lang="fr-FR" dirty="0"/>
              <a:t>des consommateurs et aussi pour pouvoir le </a:t>
            </a:r>
            <a:r>
              <a:rPr lang="fr-FR" dirty="0" smtClean="0"/>
              <a:t>conserver quelques </a:t>
            </a:r>
            <a:r>
              <a:rPr lang="fr-FR" dirty="0"/>
              <a:t>mois</a:t>
            </a:r>
            <a:r>
              <a:rPr lang="fr-FR" dirty="0" smtClean="0"/>
              <a:t>.</a:t>
            </a:r>
            <a:endParaRPr lang="fr-FR" dirty="0"/>
          </a:p>
        </p:txBody>
      </p:sp>
    </p:spTree>
    <p:extLst>
      <p:ext uri="{BB962C8B-B14F-4D97-AF65-F5344CB8AC3E}">
        <p14:creationId xmlns:p14="http://schemas.microsoft.com/office/powerpoint/2010/main" val="10074240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42" y="35859"/>
            <a:ext cx="9117158" cy="3385542"/>
          </a:xfrm>
          <a:prstGeom prst="rect">
            <a:avLst/>
          </a:prstGeom>
        </p:spPr>
        <p:txBody>
          <a:bodyPr wrap="square">
            <a:spAutoFit/>
          </a:bodyPr>
          <a:lstStyle/>
          <a:p>
            <a:r>
              <a:rPr lang="fr-FR" sz="1600" b="1" dirty="0">
                <a:latin typeface="Arial" pitchFamily="34" charset="0"/>
                <a:cs typeface="Arial" pitchFamily="34" charset="0"/>
              </a:rPr>
              <a:t>Dans le second </a:t>
            </a:r>
            <a:r>
              <a:rPr lang="fr-FR" sz="1600" b="1" dirty="0" smtClean="0">
                <a:latin typeface="Arial" pitchFamily="34" charset="0"/>
                <a:cs typeface="Arial" pitchFamily="34" charset="0"/>
              </a:rPr>
              <a:t>cas:</a:t>
            </a:r>
          </a:p>
          <a:p>
            <a:r>
              <a:rPr lang="fr-FR" sz="1600" b="1" dirty="0" smtClean="0">
                <a:latin typeface="Arial" pitchFamily="34" charset="0"/>
                <a:cs typeface="Arial" pitchFamily="34" charset="0"/>
              </a:rPr>
              <a:t> </a:t>
            </a:r>
            <a:r>
              <a:rPr lang="fr-FR" dirty="0"/>
              <a:t>la pasteurisation permet au miel de </a:t>
            </a:r>
            <a:r>
              <a:rPr lang="fr-FR" dirty="0" smtClean="0"/>
              <a:t>rester liquide </a:t>
            </a:r>
            <a:r>
              <a:rPr lang="fr-FR" dirty="0"/>
              <a:t>(6 mois environ) et de se conserver plus longtemps. </a:t>
            </a:r>
            <a:r>
              <a:rPr lang="fr-FR" dirty="0" smtClean="0"/>
              <a:t>Cette opération </a:t>
            </a:r>
            <a:r>
              <a:rPr lang="fr-FR" dirty="0"/>
              <a:t>consiste à détruire les cristaux de glucose restant et </a:t>
            </a:r>
            <a:r>
              <a:rPr lang="fr-FR" dirty="0" smtClean="0"/>
              <a:t>les différents </a:t>
            </a:r>
            <a:r>
              <a:rPr lang="fr-FR" dirty="0"/>
              <a:t>germes qui accélèrent la fermentation et le </a:t>
            </a:r>
            <a:r>
              <a:rPr lang="fr-FR" dirty="0" smtClean="0"/>
              <a:t>vieillissement du </a:t>
            </a:r>
            <a:r>
              <a:rPr lang="fr-FR" dirty="0"/>
              <a:t>produit. Pour cette manipulation, un pasteurisateur à plaques </a:t>
            </a:r>
            <a:r>
              <a:rPr lang="fr-FR" dirty="0" smtClean="0"/>
              <a:t>est utilisé</a:t>
            </a:r>
            <a:r>
              <a:rPr lang="fr-FR" dirty="0"/>
              <a:t>. </a:t>
            </a:r>
            <a:r>
              <a:rPr lang="fr-FR" dirty="0" smtClean="0"/>
              <a:t>le </a:t>
            </a:r>
            <a:r>
              <a:rPr lang="fr-FR" dirty="0"/>
              <a:t>miel étalé </a:t>
            </a:r>
            <a:r>
              <a:rPr lang="fr-FR" dirty="0" smtClean="0"/>
              <a:t>sur une </a:t>
            </a:r>
            <a:r>
              <a:rPr lang="fr-FR" dirty="0"/>
              <a:t>couche très mince chauffée par de l’eau chaude est élevé </a:t>
            </a:r>
            <a:r>
              <a:rPr lang="fr-FR" dirty="0" smtClean="0"/>
              <a:t>en quelques </a:t>
            </a:r>
            <a:r>
              <a:rPr lang="fr-FR" dirty="0"/>
              <a:t>secondes à une température de 72° à 75 °C </a:t>
            </a:r>
            <a:r>
              <a:rPr lang="fr-FR" dirty="0" smtClean="0"/>
              <a:t>maximum, pour </a:t>
            </a:r>
            <a:r>
              <a:rPr lang="fr-FR" dirty="0"/>
              <a:t>une durée de quelques minutes. Le produit est ensuite </a:t>
            </a:r>
            <a:r>
              <a:rPr lang="fr-FR" dirty="0" smtClean="0"/>
              <a:t>très rapidement </a:t>
            </a:r>
            <a:r>
              <a:rPr lang="fr-FR" dirty="0"/>
              <a:t>ramené à 42 °C. </a:t>
            </a:r>
            <a:r>
              <a:rPr lang="fr-FR" dirty="0" smtClean="0"/>
              <a:t>Au total</a:t>
            </a:r>
            <a:r>
              <a:rPr lang="fr-FR" dirty="0"/>
              <a:t>, cette opération aura duré 5 </a:t>
            </a:r>
            <a:r>
              <a:rPr lang="fr-FR" dirty="0" smtClean="0"/>
              <a:t>à 8 </a:t>
            </a:r>
            <a:r>
              <a:rPr lang="fr-FR" dirty="0"/>
              <a:t>min </a:t>
            </a:r>
            <a:r>
              <a:rPr lang="fr-FR" dirty="0" smtClean="0"/>
              <a:t>. Après </a:t>
            </a:r>
            <a:r>
              <a:rPr lang="fr-FR" dirty="0"/>
              <a:t>chauffage des fûts ou après pasteurisation, et à la </a:t>
            </a:r>
            <a:r>
              <a:rPr lang="fr-FR" dirty="0" smtClean="0"/>
              <a:t>demande des </a:t>
            </a:r>
            <a:r>
              <a:rPr lang="fr-FR" dirty="0"/>
              <a:t>consommateurs, de nombreux producteurs et distributeurs </a:t>
            </a:r>
            <a:r>
              <a:rPr lang="fr-FR" dirty="0" smtClean="0"/>
              <a:t>préfèrent commercialiser </a:t>
            </a:r>
            <a:r>
              <a:rPr lang="fr-FR" dirty="0"/>
              <a:t>un miel onctueux à grains fins : pour </a:t>
            </a:r>
            <a:r>
              <a:rPr lang="fr-FR" dirty="0" smtClean="0"/>
              <a:t>cela, une </a:t>
            </a:r>
            <a:r>
              <a:rPr lang="fr-FR" dirty="0"/>
              <a:t>cristallisation est amorcée par introduction de miel à </a:t>
            </a:r>
            <a:r>
              <a:rPr lang="fr-FR" dirty="0" smtClean="0"/>
              <a:t>cristaux très </a:t>
            </a:r>
            <a:r>
              <a:rPr lang="fr-FR" dirty="0"/>
              <a:t>fins, ensemencement réalisé à un taux de 10 %. Puis, </a:t>
            </a:r>
            <a:r>
              <a:rPr lang="fr-FR" dirty="0" smtClean="0"/>
              <a:t>conservé à </a:t>
            </a:r>
            <a:r>
              <a:rPr lang="fr-FR" dirty="0"/>
              <a:t>14 °C, le miel cristallise rapidement</a:t>
            </a:r>
            <a:r>
              <a:rPr lang="fr-FR" dirty="0" smtClean="0"/>
              <a:t>.</a:t>
            </a:r>
          </a:p>
        </p:txBody>
      </p:sp>
    </p:spTree>
    <p:extLst>
      <p:ext uri="{BB962C8B-B14F-4D97-AF65-F5344CB8AC3E}">
        <p14:creationId xmlns:p14="http://schemas.microsoft.com/office/powerpoint/2010/main" val="4077970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66" y="30816"/>
            <a:ext cx="9129433" cy="3046988"/>
          </a:xfrm>
          <a:prstGeom prst="rect">
            <a:avLst/>
          </a:prstGeom>
        </p:spPr>
        <p:txBody>
          <a:bodyPr wrap="square">
            <a:spAutoFit/>
          </a:bodyPr>
          <a:lstStyle/>
          <a:p>
            <a:r>
              <a:rPr lang="fr-FR" sz="1600" b="1" dirty="0" smtClean="0">
                <a:solidFill>
                  <a:srgbClr val="FF0000"/>
                </a:solidFill>
                <a:latin typeface="Arial" pitchFamily="34" charset="0"/>
                <a:cs typeface="Arial" pitchFamily="34" charset="0"/>
              </a:rPr>
              <a:t>Propriétés </a:t>
            </a:r>
            <a:r>
              <a:rPr lang="fr-FR" sz="1600" b="1" dirty="0">
                <a:solidFill>
                  <a:srgbClr val="FF0000"/>
                </a:solidFill>
                <a:latin typeface="Arial" pitchFamily="34" charset="0"/>
                <a:cs typeface="Arial" pitchFamily="34" charset="0"/>
              </a:rPr>
              <a:t>nutritionnelle</a:t>
            </a:r>
          </a:p>
          <a:p>
            <a:r>
              <a:rPr lang="fr-FR" sz="1600" dirty="0" smtClean="0">
                <a:latin typeface="Arial" pitchFamily="34" charset="0"/>
                <a:cs typeface="Arial" pitchFamily="34" charset="0"/>
              </a:rPr>
              <a:t>-La </a:t>
            </a:r>
            <a:r>
              <a:rPr lang="fr-FR" sz="1600" dirty="0">
                <a:latin typeface="Arial" pitchFamily="34" charset="0"/>
                <a:cs typeface="Arial" pitchFamily="34" charset="0"/>
              </a:rPr>
              <a:t>viande est un aliment riche en </a:t>
            </a:r>
            <a:r>
              <a:rPr lang="fr-FR" sz="1600" dirty="0" smtClean="0">
                <a:latin typeface="Arial" pitchFamily="34" charset="0"/>
                <a:cs typeface="Arial" pitchFamily="34" charset="0"/>
              </a:rPr>
              <a:t>eau(75%) </a:t>
            </a:r>
          </a:p>
          <a:p>
            <a:r>
              <a:rPr lang="fr-FR" sz="1600" dirty="0" smtClean="0">
                <a:latin typeface="Arial" pitchFamily="34" charset="0"/>
                <a:cs typeface="Arial" pitchFamily="34" charset="0"/>
              </a:rPr>
              <a:t>-en protéines, (</a:t>
            </a:r>
            <a:r>
              <a:rPr lang="fr-FR" sz="1600" dirty="0">
                <a:latin typeface="Arial" pitchFamily="34" charset="0"/>
                <a:cs typeface="Arial" pitchFamily="34" charset="0"/>
              </a:rPr>
              <a:t>de 20 à 30 % selon les types de </a:t>
            </a:r>
            <a:r>
              <a:rPr lang="fr-FR" sz="1600" dirty="0" smtClean="0">
                <a:latin typeface="Arial" pitchFamily="34" charset="0"/>
                <a:cs typeface="Arial" pitchFamily="34" charset="0"/>
              </a:rPr>
              <a:t>viande), d’acides </a:t>
            </a:r>
            <a:r>
              <a:rPr lang="fr-FR" sz="1600" dirty="0">
                <a:latin typeface="Arial" pitchFamily="34" charset="0"/>
                <a:cs typeface="Arial" pitchFamily="34" charset="0"/>
              </a:rPr>
              <a:t>aminés </a:t>
            </a:r>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-La </a:t>
            </a:r>
            <a:r>
              <a:rPr lang="fr-FR" sz="1600" dirty="0">
                <a:latin typeface="Arial" pitchFamily="34" charset="0"/>
                <a:cs typeface="Arial" pitchFamily="34" charset="0"/>
              </a:rPr>
              <a:t>viande rouge est également une source importante de </a:t>
            </a:r>
            <a:r>
              <a:rPr lang="fr-FR" sz="1600" dirty="0" smtClean="0">
                <a:latin typeface="Arial" pitchFamily="34" charset="0"/>
                <a:cs typeface="Arial" pitchFamily="34" charset="0"/>
              </a:rPr>
              <a:t>fer(1,5%) </a:t>
            </a:r>
          </a:p>
          <a:p>
            <a:r>
              <a:rPr lang="fr-FR" sz="1600" dirty="0">
                <a:latin typeface="Arial" pitchFamily="34" charset="0"/>
                <a:cs typeface="Arial" pitchFamily="34" charset="0"/>
              </a:rPr>
              <a:t>-</a:t>
            </a:r>
            <a:r>
              <a:rPr lang="fr-FR" sz="1600" dirty="0" smtClean="0">
                <a:latin typeface="Arial" pitchFamily="34" charset="0"/>
                <a:cs typeface="Arial" pitchFamily="34" charset="0"/>
              </a:rPr>
              <a:t>de </a:t>
            </a:r>
            <a:r>
              <a:rPr lang="fr-FR" sz="1600" dirty="0">
                <a:latin typeface="Arial" pitchFamily="34" charset="0"/>
                <a:cs typeface="Arial" pitchFamily="34" charset="0"/>
              </a:rPr>
              <a:t>vitamines du groupe B, notamment la vitamine </a:t>
            </a:r>
            <a:r>
              <a:rPr lang="fr-FR" sz="1600" dirty="0" smtClean="0">
                <a:latin typeface="Arial" pitchFamily="34" charset="0"/>
                <a:cs typeface="Arial" pitchFamily="34" charset="0"/>
              </a:rPr>
              <a:t>B12</a:t>
            </a:r>
          </a:p>
          <a:p>
            <a:r>
              <a:rPr lang="fr-FR" sz="1600" dirty="0" smtClean="0">
                <a:latin typeface="Arial" pitchFamily="34" charset="0"/>
                <a:cs typeface="Arial" pitchFamily="34" charset="0"/>
              </a:rPr>
              <a:t>-des sels minéraux(1%)</a:t>
            </a:r>
          </a:p>
          <a:p>
            <a:r>
              <a:rPr lang="fr-FR" sz="1600" dirty="0" smtClean="0">
                <a:latin typeface="Arial" pitchFamily="34" charset="0"/>
                <a:cs typeface="Arial" pitchFamily="34" charset="0"/>
              </a:rPr>
              <a:t>-des </a:t>
            </a:r>
            <a:r>
              <a:rPr lang="fr-FR" sz="1600" dirty="0">
                <a:latin typeface="Arial" pitchFamily="34" charset="0"/>
                <a:cs typeface="Arial" pitchFamily="34" charset="0"/>
              </a:rPr>
              <a:t>lipides (en moyenne 10,7 </a:t>
            </a:r>
            <a:r>
              <a:rPr lang="fr-FR" sz="1600" dirty="0" smtClean="0">
                <a:latin typeface="Arial" pitchFamily="34" charset="0"/>
                <a:cs typeface="Arial" pitchFamily="34" charset="0"/>
              </a:rPr>
              <a:t>g/100 g)(3%). </a:t>
            </a:r>
            <a:r>
              <a:rPr lang="fr-FR" sz="1600" dirty="0">
                <a:latin typeface="Arial" pitchFamily="34" charset="0"/>
                <a:cs typeface="Arial" pitchFamily="34" charset="0"/>
              </a:rPr>
              <a:t>Les acides gras de la viande sont essentiellement des acides gras saturés, dont il est généralement recommandé de réduire </a:t>
            </a:r>
            <a:endParaRPr lang="fr-FR" sz="1600" dirty="0" smtClean="0">
              <a:latin typeface="Arial" pitchFamily="34" charset="0"/>
              <a:cs typeface="Arial" pitchFamily="34" charset="0"/>
            </a:endParaRPr>
          </a:p>
          <a:p>
            <a:r>
              <a:rPr lang="fr-FR" sz="1600" dirty="0">
                <a:latin typeface="Arial" pitchFamily="34" charset="0"/>
                <a:cs typeface="Arial" pitchFamily="34" charset="0"/>
              </a:rPr>
              <a:t>-</a:t>
            </a:r>
            <a:r>
              <a:rPr lang="fr-FR" sz="1600" dirty="0" smtClean="0">
                <a:latin typeface="Arial" pitchFamily="34" charset="0"/>
                <a:cs typeface="Arial" pitchFamily="34" charset="0"/>
              </a:rPr>
              <a:t>les sucre(1</a:t>
            </a:r>
            <a:r>
              <a:rPr lang="fr-FR" sz="1600" dirty="0">
                <a:latin typeface="Arial" pitchFamily="34" charset="0"/>
                <a:cs typeface="Arial" pitchFamily="34" charset="0"/>
              </a:rPr>
              <a:t>%)</a:t>
            </a:r>
          </a:p>
          <a:p>
            <a:r>
              <a:rPr lang="fr-FR" sz="1600" dirty="0" smtClean="0">
                <a:latin typeface="Arial" pitchFamily="34" charset="0"/>
                <a:cs typeface="Arial" pitchFamily="34" charset="0"/>
              </a:rPr>
              <a:t>Les </a:t>
            </a:r>
            <a:r>
              <a:rPr lang="fr-FR" sz="1600" dirty="0">
                <a:latin typeface="Arial" pitchFamily="34" charset="0"/>
                <a:cs typeface="Arial" pitchFamily="34" charset="0"/>
              </a:rPr>
              <a:t>apports nutritionnels de la viande peuvent varier selon l'espèce, l'alimentation de </a:t>
            </a:r>
            <a:r>
              <a:rPr lang="fr-FR" sz="1600" dirty="0" smtClean="0">
                <a:latin typeface="Arial" pitchFamily="34" charset="0"/>
                <a:cs typeface="Arial" pitchFamily="34" charset="0"/>
              </a:rPr>
              <a:t>l'animal </a:t>
            </a:r>
            <a:r>
              <a:rPr lang="fr-FR" sz="1600" dirty="0">
                <a:latin typeface="Arial" pitchFamily="34" charset="0"/>
                <a:cs typeface="Arial" pitchFamily="34" charset="0"/>
              </a:rPr>
              <a:t>et la pièce </a:t>
            </a:r>
            <a:r>
              <a:rPr lang="fr-FR" sz="1600" dirty="0" smtClean="0">
                <a:latin typeface="Arial" pitchFamily="34" charset="0"/>
                <a:cs typeface="Arial" pitchFamily="34" charset="0"/>
              </a:rPr>
              <a:t>considérée</a:t>
            </a:r>
          </a:p>
          <a:p>
            <a:endParaRPr lang="fr-FR" sz="1600" dirty="0">
              <a:latin typeface="Arial" pitchFamily="34" charset="0"/>
              <a:cs typeface="Arial" pitchFamily="34" charset="0"/>
            </a:endParaRPr>
          </a:p>
        </p:txBody>
      </p:sp>
      <p:sp>
        <p:nvSpPr>
          <p:cNvPr id="3" name="Rectangle 2"/>
          <p:cNvSpPr/>
          <p:nvPr/>
        </p:nvSpPr>
        <p:spPr>
          <a:xfrm>
            <a:off x="107504" y="2852936"/>
            <a:ext cx="9036496" cy="923330"/>
          </a:xfrm>
          <a:prstGeom prst="rect">
            <a:avLst/>
          </a:prstGeom>
        </p:spPr>
        <p:txBody>
          <a:bodyPr wrap="square">
            <a:spAutoFit/>
          </a:bodyPr>
          <a:lstStyle/>
          <a:p>
            <a:r>
              <a:rPr lang="fr-FR" b="1" dirty="0">
                <a:solidFill>
                  <a:srgbClr val="FF0000"/>
                </a:solidFill>
              </a:rPr>
              <a:t>La composition naturelle de la viande</a:t>
            </a:r>
          </a:p>
          <a:p>
            <a:r>
              <a:rPr lang="fr-FR" dirty="0"/>
              <a:t>La viande est composée de fibres musculaires, de tissus adipeux (du gras) et de tissu conjonctif (collagène) qui unit les fibres musculaires entre elles. </a:t>
            </a:r>
          </a:p>
        </p:txBody>
      </p:sp>
    </p:spTree>
    <p:extLst>
      <p:ext uri="{BB962C8B-B14F-4D97-AF65-F5344CB8AC3E}">
        <p14:creationId xmlns:p14="http://schemas.microsoft.com/office/powerpoint/2010/main" val="38311313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369"/>
            <a:ext cx="9140644" cy="3570208"/>
          </a:xfrm>
          <a:prstGeom prst="rect">
            <a:avLst/>
          </a:prstGeom>
        </p:spPr>
        <p:txBody>
          <a:bodyPr wrap="none">
            <a:spAutoFit/>
          </a:bodyPr>
          <a:lstStyle/>
          <a:p>
            <a:r>
              <a:rPr lang="fr-FR" b="1" dirty="0">
                <a:solidFill>
                  <a:srgbClr val="FF0000"/>
                </a:solidFill>
                <a:latin typeface="Arial" pitchFamily="34" charset="0"/>
                <a:cs typeface="Arial" pitchFamily="34" charset="0"/>
              </a:rPr>
              <a:t>Bactéries</a:t>
            </a:r>
          </a:p>
          <a:p>
            <a:r>
              <a:rPr lang="fr-FR" sz="1600" dirty="0">
                <a:latin typeface="Arial" pitchFamily="34" charset="0"/>
                <a:cs typeface="Arial" pitchFamily="34" charset="0"/>
              </a:rPr>
              <a:t>Leur identification ne peut être réalisée qu’après culture sur </a:t>
            </a:r>
            <a:r>
              <a:rPr lang="fr-FR" sz="1600" dirty="0" smtClean="0">
                <a:latin typeface="Arial" pitchFamily="34" charset="0"/>
                <a:cs typeface="Arial" pitchFamily="34" charset="0"/>
              </a:rPr>
              <a:t>des milieux </a:t>
            </a:r>
            <a:r>
              <a:rPr lang="fr-FR" sz="1600" dirty="0">
                <a:latin typeface="Arial" pitchFamily="34" charset="0"/>
                <a:cs typeface="Arial" pitchFamily="34" charset="0"/>
              </a:rPr>
              <a:t>gélosés </a:t>
            </a:r>
            <a:r>
              <a:rPr lang="fr-FR" sz="1600" dirty="0" smtClean="0">
                <a:latin typeface="Arial" pitchFamily="34" charset="0"/>
                <a:cs typeface="Arial" pitchFamily="34" charset="0"/>
              </a:rPr>
              <a:t>sucrés.</a:t>
            </a:r>
          </a:p>
          <a:p>
            <a:r>
              <a:rPr lang="fr-FR" sz="1600" dirty="0" smtClean="0">
                <a:latin typeface="Arial" pitchFamily="34" charset="0"/>
                <a:cs typeface="Arial" pitchFamily="34" charset="0"/>
              </a:rPr>
              <a:t> Quelques </a:t>
            </a:r>
            <a:r>
              <a:rPr lang="fr-FR" sz="1600" dirty="0">
                <a:latin typeface="Arial" pitchFamily="34" charset="0"/>
                <a:cs typeface="Arial" pitchFamily="34" charset="0"/>
              </a:rPr>
              <a:t>rares </a:t>
            </a:r>
            <a:r>
              <a:rPr lang="fr-FR" sz="1600" dirty="0" smtClean="0">
                <a:latin typeface="Arial" pitchFamily="34" charset="0"/>
                <a:cs typeface="Arial" pitchFamily="34" charset="0"/>
              </a:rPr>
              <a:t>bactéries ont </a:t>
            </a:r>
            <a:r>
              <a:rPr lang="fr-FR" sz="1600" dirty="0">
                <a:latin typeface="Arial" pitchFamily="34" charset="0"/>
                <a:cs typeface="Arial" pitchFamily="34" charset="0"/>
              </a:rPr>
              <a:t>pu être identifiées dans les miels où, cependant, </a:t>
            </a:r>
            <a:r>
              <a:rPr lang="fr-FR" sz="1600" dirty="0" smtClean="0">
                <a:latin typeface="Arial" pitchFamily="34" charset="0"/>
                <a:cs typeface="Arial" pitchFamily="34" charset="0"/>
              </a:rPr>
              <a:t>elles </a:t>
            </a:r>
            <a:r>
              <a:rPr lang="fr-FR" sz="1600" dirty="0">
                <a:latin typeface="Arial" pitchFamily="34" charset="0"/>
                <a:cs typeface="Arial" pitchFamily="34" charset="0"/>
              </a:rPr>
              <a:t>sont </a:t>
            </a:r>
            <a:r>
              <a:rPr lang="fr-FR" sz="1600" dirty="0" smtClean="0">
                <a:latin typeface="Arial" pitchFamily="34" charset="0"/>
                <a:cs typeface="Arial" pitchFamily="34" charset="0"/>
              </a:rPr>
              <a:t>inhibées</a:t>
            </a:r>
          </a:p>
          <a:p>
            <a:r>
              <a:rPr lang="fr-FR" sz="1600" dirty="0" smtClean="0">
                <a:latin typeface="Arial" pitchFamily="34" charset="0"/>
                <a:cs typeface="Arial" pitchFamily="34" charset="0"/>
              </a:rPr>
              <a:t> sous </a:t>
            </a:r>
            <a:r>
              <a:rPr lang="fr-FR" sz="1600" dirty="0">
                <a:latin typeface="Arial" pitchFamily="34" charset="0"/>
                <a:cs typeface="Arial" pitchFamily="34" charset="0"/>
              </a:rPr>
              <a:t>l’action des </a:t>
            </a:r>
            <a:r>
              <a:rPr lang="fr-FR" sz="1600" dirty="0" err="1">
                <a:latin typeface="Arial" pitchFamily="34" charset="0"/>
                <a:cs typeface="Arial" pitchFamily="34" charset="0"/>
              </a:rPr>
              <a:t>péroxydases</a:t>
            </a:r>
            <a:r>
              <a:rPr lang="fr-FR" sz="1600" dirty="0">
                <a:latin typeface="Arial" pitchFamily="34" charset="0"/>
                <a:cs typeface="Arial" pitchFamily="34" charset="0"/>
              </a:rPr>
              <a:t> acides. Les principales </a:t>
            </a:r>
            <a:r>
              <a:rPr lang="fr-FR" sz="1600" dirty="0" smtClean="0">
                <a:latin typeface="Arial" pitchFamily="34" charset="0"/>
                <a:cs typeface="Arial" pitchFamily="34" charset="0"/>
              </a:rPr>
              <a:t>bactéries rencontrées</a:t>
            </a:r>
            <a:r>
              <a:rPr lang="fr-FR" sz="1600" dirty="0">
                <a:latin typeface="Arial" pitchFamily="34" charset="0"/>
                <a:cs typeface="Arial" pitchFamily="34" charset="0"/>
              </a:rPr>
              <a:t>, souvent à l’état </a:t>
            </a:r>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de </a:t>
            </a:r>
            <a:r>
              <a:rPr lang="fr-FR" sz="1600" dirty="0">
                <a:latin typeface="Arial" pitchFamily="34" charset="0"/>
                <a:cs typeface="Arial" pitchFamily="34" charset="0"/>
              </a:rPr>
              <a:t>spores, sont des Bacillus </a:t>
            </a:r>
            <a:r>
              <a:rPr lang="fr-FR" sz="1600" dirty="0" smtClean="0">
                <a:latin typeface="Arial" pitchFamily="34" charset="0"/>
                <a:cs typeface="Arial" pitchFamily="34" charset="0"/>
              </a:rPr>
              <a:t>mésophiles ,introduites </a:t>
            </a:r>
            <a:r>
              <a:rPr lang="fr-FR" sz="1600" dirty="0">
                <a:latin typeface="Arial" pitchFamily="34" charset="0"/>
                <a:cs typeface="Arial" pitchFamily="34" charset="0"/>
              </a:rPr>
              <a:t>par les abeilles </a:t>
            </a:r>
            <a:r>
              <a:rPr lang="fr-FR" sz="1600" dirty="0" smtClean="0">
                <a:latin typeface="Arial" pitchFamily="34" charset="0"/>
                <a:cs typeface="Arial" pitchFamily="34" charset="0"/>
              </a:rPr>
              <a:t>et </a:t>
            </a:r>
            <a:r>
              <a:rPr lang="fr-FR" sz="1600" dirty="0">
                <a:latin typeface="Arial" pitchFamily="34" charset="0"/>
                <a:cs typeface="Arial" pitchFamily="34" charset="0"/>
              </a:rPr>
              <a:t>sans conséquence pour </a:t>
            </a:r>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le </a:t>
            </a:r>
            <a:r>
              <a:rPr lang="fr-FR" sz="1600" dirty="0">
                <a:latin typeface="Arial" pitchFamily="34" charset="0"/>
                <a:cs typeface="Arial" pitchFamily="34" charset="0"/>
              </a:rPr>
              <a:t>consommateur.</a:t>
            </a:r>
          </a:p>
          <a:p>
            <a:r>
              <a:rPr lang="fr-FR" sz="1600" dirty="0">
                <a:latin typeface="Arial" pitchFamily="34" charset="0"/>
                <a:cs typeface="Arial" pitchFamily="34" charset="0"/>
              </a:rPr>
              <a:t>Par ailleurs, la présence d’autres bactéries </a:t>
            </a:r>
            <a:r>
              <a:rPr lang="fr-FR" sz="1600" dirty="0" smtClean="0">
                <a:latin typeface="Arial" pitchFamily="34" charset="0"/>
                <a:cs typeface="Arial" pitchFamily="34" charset="0"/>
              </a:rPr>
              <a:t>correspond plus </a:t>
            </a:r>
            <a:r>
              <a:rPr lang="fr-FR" sz="1600" dirty="0">
                <a:latin typeface="Arial" pitchFamily="34" charset="0"/>
                <a:cs typeface="Arial" pitchFamily="34" charset="0"/>
              </a:rPr>
              <a:t>généralement à une </a:t>
            </a:r>
            <a:r>
              <a:rPr lang="fr-FR" sz="1600" dirty="0" smtClean="0">
                <a:latin typeface="Arial" pitchFamily="34" charset="0"/>
                <a:cs typeface="Arial" pitchFamily="34" charset="0"/>
              </a:rPr>
              <a:t>contamination</a:t>
            </a:r>
          </a:p>
          <a:p>
            <a:r>
              <a:rPr lang="fr-FR" sz="1600" dirty="0" smtClean="0">
                <a:latin typeface="Arial" pitchFamily="34" charset="0"/>
                <a:cs typeface="Arial" pitchFamily="34" charset="0"/>
              </a:rPr>
              <a:t> </a:t>
            </a:r>
            <a:r>
              <a:rPr lang="fr-FR" sz="1600" dirty="0">
                <a:latin typeface="Arial" pitchFamily="34" charset="0"/>
                <a:cs typeface="Arial" pitchFamily="34" charset="0"/>
              </a:rPr>
              <a:t>lors de l’ouverture des </a:t>
            </a:r>
            <a:r>
              <a:rPr lang="fr-FR" sz="1600" dirty="0" smtClean="0">
                <a:latin typeface="Arial" pitchFamily="34" charset="0"/>
                <a:cs typeface="Arial" pitchFamily="34" charset="0"/>
              </a:rPr>
              <a:t>nids et </a:t>
            </a:r>
            <a:r>
              <a:rPr lang="fr-FR" sz="1600" dirty="0">
                <a:latin typeface="Arial" pitchFamily="34" charset="0"/>
                <a:cs typeface="Arial" pitchFamily="34" charset="0"/>
              </a:rPr>
              <a:t>des cellules à miel dans les rayons ou, plus fréquemment, au</a:t>
            </a:r>
          </a:p>
          <a:p>
            <a:r>
              <a:rPr lang="fr-FR" sz="1600" dirty="0">
                <a:latin typeface="Arial" pitchFamily="34" charset="0"/>
                <a:cs typeface="Arial" pitchFamily="34" charset="0"/>
              </a:rPr>
              <a:t>moment du conditionnement (streptocoques avec un Gram + ; </a:t>
            </a:r>
            <a:r>
              <a:rPr lang="fr-FR" sz="1600" dirty="0" smtClean="0">
                <a:latin typeface="Arial" pitchFamily="34" charset="0"/>
                <a:cs typeface="Arial" pitchFamily="34" charset="0"/>
              </a:rPr>
              <a:t>coliformes dont </a:t>
            </a:r>
            <a:r>
              <a:rPr lang="fr-FR" sz="1600" dirty="0">
                <a:latin typeface="Arial" pitchFamily="34" charset="0"/>
                <a:cs typeface="Arial" pitchFamily="34" charset="0"/>
              </a:rPr>
              <a:t>Escherichia coli </a:t>
            </a:r>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 </a:t>
            </a:r>
            <a:r>
              <a:rPr lang="fr-FR" sz="1600" dirty="0">
                <a:latin typeface="Arial" pitchFamily="34" charset="0"/>
                <a:cs typeface="Arial" pitchFamily="34" charset="0"/>
              </a:rPr>
              <a:t>salmonelles et </a:t>
            </a:r>
            <a:r>
              <a:rPr lang="fr-FR" sz="1600" dirty="0" smtClean="0">
                <a:latin typeface="Arial" pitchFamily="34" charset="0"/>
                <a:cs typeface="Arial" pitchFamily="34" charset="0"/>
              </a:rPr>
              <a:t>bactéries anaérobies </a:t>
            </a:r>
            <a:r>
              <a:rPr lang="fr-FR" sz="1600" dirty="0" err="1">
                <a:latin typeface="Arial" pitchFamily="34" charset="0"/>
                <a:cs typeface="Arial" pitchFamily="34" charset="0"/>
              </a:rPr>
              <a:t>sulfito</a:t>
            </a:r>
            <a:r>
              <a:rPr lang="fr-FR" sz="1600" dirty="0">
                <a:latin typeface="Arial" pitchFamily="34" charset="0"/>
                <a:cs typeface="Arial" pitchFamily="34" charset="0"/>
              </a:rPr>
              <a:t>-réductrices) ; ces organismes doivent être</a:t>
            </a:r>
          </a:p>
          <a:p>
            <a:r>
              <a:rPr lang="fr-FR" sz="1600" dirty="0">
                <a:latin typeface="Arial" pitchFamily="34" charset="0"/>
                <a:cs typeface="Arial" pitchFamily="34" charset="0"/>
              </a:rPr>
              <a:t>totalement absents des miels. Un produit commercialisé ne doit </a:t>
            </a:r>
            <a:r>
              <a:rPr lang="fr-FR" sz="1600" dirty="0" smtClean="0">
                <a:latin typeface="Arial" pitchFamily="34" charset="0"/>
                <a:cs typeface="Arial" pitchFamily="34" charset="0"/>
              </a:rPr>
              <a:t>pas renfermer </a:t>
            </a:r>
            <a:r>
              <a:rPr lang="fr-FR" sz="1600" dirty="0">
                <a:latin typeface="Arial" pitchFamily="34" charset="0"/>
                <a:cs typeface="Arial" pitchFamily="34" charset="0"/>
              </a:rPr>
              <a:t>plus de 100 </a:t>
            </a:r>
            <a:r>
              <a:rPr lang="fr-FR" sz="1600" dirty="0" smtClean="0">
                <a:latin typeface="Arial" pitchFamily="34" charset="0"/>
                <a:cs typeface="Arial" pitchFamily="34" charset="0"/>
              </a:rPr>
              <a:t>germes</a:t>
            </a:r>
          </a:p>
          <a:p>
            <a:r>
              <a:rPr lang="fr-FR" sz="1600" dirty="0" smtClean="0">
                <a:latin typeface="Arial" pitchFamily="34" charset="0"/>
                <a:cs typeface="Arial" pitchFamily="34" charset="0"/>
              </a:rPr>
              <a:t> </a:t>
            </a:r>
            <a:r>
              <a:rPr lang="fr-FR" sz="1600" dirty="0">
                <a:latin typeface="Arial" pitchFamily="34" charset="0"/>
                <a:cs typeface="Arial" pitchFamily="34" charset="0"/>
              </a:rPr>
              <a:t>mésophiles par </a:t>
            </a:r>
            <a:r>
              <a:rPr lang="fr-FR" sz="1600" dirty="0" smtClean="0">
                <a:latin typeface="Arial" pitchFamily="34" charset="0"/>
                <a:cs typeface="Arial" pitchFamily="34" charset="0"/>
              </a:rPr>
              <a:t>gramme</a:t>
            </a:r>
          </a:p>
          <a:p>
            <a:r>
              <a:rPr lang="fr-FR" sz="1600" b="1" dirty="0" smtClean="0">
                <a:solidFill>
                  <a:srgbClr val="FF0000"/>
                </a:solidFill>
                <a:latin typeface="Arial" pitchFamily="34" charset="0"/>
                <a:cs typeface="Arial" pitchFamily="34" charset="0"/>
              </a:rPr>
              <a:t>Champignons</a:t>
            </a:r>
          </a:p>
          <a:p>
            <a:r>
              <a:rPr lang="fr-FR" sz="1600" b="1" dirty="0" smtClean="0">
                <a:solidFill>
                  <a:srgbClr val="FF0000"/>
                </a:solidFill>
                <a:latin typeface="Arial" pitchFamily="34" charset="0"/>
                <a:cs typeface="Arial" pitchFamily="34" charset="0"/>
              </a:rPr>
              <a:t> </a:t>
            </a:r>
            <a:endParaRPr lang="fr-FR" sz="1600" b="1" dirty="0">
              <a:solidFill>
                <a:srgbClr val="FF0000"/>
              </a:solidFill>
              <a:latin typeface="Arial" pitchFamily="34" charset="0"/>
              <a:cs typeface="Arial" pitchFamily="34" charset="0"/>
            </a:endParaRPr>
          </a:p>
        </p:txBody>
      </p:sp>
      <p:sp>
        <p:nvSpPr>
          <p:cNvPr id="4" name="Rectangle 3"/>
          <p:cNvSpPr/>
          <p:nvPr/>
        </p:nvSpPr>
        <p:spPr>
          <a:xfrm>
            <a:off x="-59251" y="3212976"/>
            <a:ext cx="9259146" cy="2585323"/>
          </a:xfrm>
          <a:prstGeom prst="rect">
            <a:avLst/>
          </a:prstGeom>
        </p:spPr>
        <p:txBody>
          <a:bodyPr wrap="square">
            <a:spAutoFit/>
          </a:bodyPr>
          <a:lstStyle/>
          <a:p>
            <a:r>
              <a:rPr lang="fr-FR" sz="1600" b="1" dirty="0" smtClean="0">
                <a:solidFill>
                  <a:srgbClr val="00B050"/>
                </a:solidFill>
                <a:latin typeface="Arial" pitchFamily="34" charset="0"/>
                <a:cs typeface="Arial" pitchFamily="34" charset="0"/>
              </a:rPr>
              <a:t>Les levures </a:t>
            </a:r>
            <a:r>
              <a:rPr lang="fr-FR" dirty="0" smtClean="0"/>
              <a:t>contenues dans les miels sont </a:t>
            </a:r>
            <a:r>
              <a:rPr lang="fr-FR" dirty="0" err="1" smtClean="0"/>
              <a:t>osmophiles</a:t>
            </a:r>
            <a:r>
              <a:rPr lang="fr-FR" dirty="0" smtClean="0"/>
              <a:t> ; elles sont présentes sur tous les végétaux, tels les nectars , les </a:t>
            </a:r>
            <a:r>
              <a:rPr lang="fr-FR" dirty="0" err="1" smtClean="0"/>
              <a:t>pollens,et</a:t>
            </a:r>
            <a:r>
              <a:rPr lang="fr-FR" dirty="0" smtClean="0"/>
              <a:t>  les miellats... Elles sont transportées par les abeilles tant sur leurs pattes ou leur corps que dans leur système digestif. Ces levures sont responsables de la fermentation du miel. Par ailleurs, elles peuvent être introduites après </a:t>
            </a:r>
            <a:r>
              <a:rPr lang="fr-FR" dirty="0" err="1" smtClean="0"/>
              <a:t>désoperculation</a:t>
            </a:r>
            <a:r>
              <a:rPr lang="fr-FR" dirty="0" smtClean="0"/>
              <a:t> des cellules. Si elles sont abondantes, elles témoignent du vieillissement des miels et sont</a:t>
            </a:r>
          </a:p>
          <a:p>
            <a:r>
              <a:rPr lang="fr-FR" dirty="0" smtClean="0"/>
              <a:t>responsables des fermentations du  miel de consommation, le taux de levures </a:t>
            </a:r>
            <a:r>
              <a:rPr lang="fr-FR" dirty="0" err="1" smtClean="0"/>
              <a:t>osmophiles</a:t>
            </a:r>
            <a:r>
              <a:rPr lang="fr-FR" dirty="0" smtClean="0"/>
              <a:t> doit être inférieur à 100 cellules/g.</a:t>
            </a:r>
          </a:p>
          <a:p>
            <a:endParaRPr lang="fr-FR" dirty="0" smtClean="0"/>
          </a:p>
          <a:p>
            <a:endParaRPr lang="fr-FR" dirty="0"/>
          </a:p>
        </p:txBody>
      </p:sp>
      <p:sp>
        <p:nvSpPr>
          <p:cNvPr id="5" name="Rectangle 4"/>
          <p:cNvSpPr/>
          <p:nvPr/>
        </p:nvSpPr>
        <p:spPr>
          <a:xfrm>
            <a:off x="15348" y="5198134"/>
            <a:ext cx="9125296" cy="923330"/>
          </a:xfrm>
          <a:prstGeom prst="rect">
            <a:avLst/>
          </a:prstGeom>
        </p:spPr>
        <p:txBody>
          <a:bodyPr wrap="square">
            <a:spAutoFit/>
          </a:bodyPr>
          <a:lstStyle/>
          <a:p>
            <a:r>
              <a:rPr lang="fr-FR" sz="1600" b="1" dirty="0" smtClean="0">
                <a:solidFill>
                  <a:srgbClr val="00B050"/>
                </a:solidFill>
                <a:latin typeface="Arial" pitchFamily="34" charset="0"/>
                <a:cs typeface="Arial" pitchFamily="34" charset="0"/>
              </a:rPr>
              <a:t>Les moisissures</a:t>
            </a:r>
            <a:r>
              <a:rPr lang="fr-FR" dirty="0" smtClean="0"/>
              <a:t>: elles  </a:t>
            </a:r>
            <a:r>
              <a:rPr lang="fr-FR" dirty="0"/>
              <a:t>sont principalement représentés par des formes filamenteuses</a:t>
            </a:r>
          </a:p>
          <a:p>
            <a:r>
              <a:rPr lang="fr-FR" dirty="0"/>
              <a:t>tel l’Aspergillus à l’état de repos (spores) ou </a:t>
            </a:r>
            <a:r>
              <a:rPr lang="fr-FR" dirty="0" smtClean="0"/>
              <a:t>le </a:t>
            </a:r>
            <a:r>
              <a:rPr lang="fr-FR" dirty="0" err="1" smtClean="0"/>
              <a:t>mycelium</a:t>
            </a:r>
            <a:r>
              <a:rPr lang="fr-FR" dirty="0" smtClean="0"/>
              <a:t> </a:t>
            </a:r>
            <a:r>
              <a:rPr lang="fr-FR" dirty="0"/>
              <a:t>est </a:t>
            </a:r>
            <a:r>
              <a:rPr lang="fr-FR" dirty="0" err="1" smtClean="0"/>
              <a:t>noir.On</a:t>
            </a:r>
            <a:r>
              <a:rPr lang="fr-FR" dirty="0" smtClean="0"/>
              <a:t> trouve parfois le </a:t>
            </a:r>
            <a:r>
              <a:rPr lang="fr-FR" dirty="0" err="1" smtClean="0"/>
              <a:t>trichosporon</a:t>
            </a:r>
            <a:endParaRPr lang="fr-FR" dirty="0"/>
          </a:p>
        </p:txBody>
      </p:sp>
    </p:spTree>
    <p:extLst>
      <p:ext uri="{BB962C8B-B14F-4D97-AF65-F5344CB8AC3E}">
        <p14:creationId xmlns:p14="http://schemas.microsoft.com/office/powerpoint/2010/main" val="42114373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58" y="19881"/>
            <a:ext cx="9132641" cy="2031325"/>
          </a:xfrm>
          <a:prstGeom prst="rect">
            <a:avLst/>
          </a:prstGeom>
        </p:spPr>
        <p:txBody>
          <a:bodyPr wrap="square">
            <a:spAutoFit/>
          </a:bodyPr>
          <a:lstStyle/>
          <a:p>
            <a:r>
              <a:rPr lang="fr-FR" b="1" dirty="0">
                <a:solidFill>
                  <a:srgbClr val="FF0000"/>
                </a:solidFill>
                <a:latin typeface="Arial" pitchFamily="34" charset="0"/>
                <a:cs typeface="Arial" pitchFamily="34" charset="0"/>
              </a:rPr>
              <a:t>Fraudes</a:t>
            </a:r>
          </a:p>
          <a:p>
            <a:r>
              <a:rPr lang="fr-FR" dirty="0"/>
              <a:t>Le miel est un produit naturel récolté par les abeilles </a:t>
            </a:r>
            <a:r>
              <a:rPr lang="fr-FR" dirty="0" smtClean="0"/>
              <a:t>dans lequel </a:t>
            </a:r>
            <a:r>
              <a:rPr lang="fr-FR" dirty="0"/>
              <a:t>il est impossible d’extraire ou d’ajouter quoi que ce soit</a:t>
            </a:r>
          </a:p>
          <a:p>
            <a:r>
              <a:rPr lang="fr-FR" dirty="0"/>
              <a:t>[réglementation mondiale [60], européenne (directives 74-409) </a:t>
            </a:r>
            <a:r>
              <a:rPr lang="fr-FR" dirty="0" smtClean="0"/>
              <a:t>et propre </a:t>
            </a:r>
            <a:r>
              <a:rPr lang="fr-FR" dirty="0"/>
              <a:t>à chaque pays (cf. [Doc. F 7 000])]. Cependant, plusieurs </a:t>
            </a:r>
            <a:r>
              <a:rPr lang="fr-FR" dirty="0" smtClean="0"/>
              <a:t>pays exportateurs </a:t>
            </a:r>
            <a:r>
              <a:rPr lang="fr-FR" dirty="0"/>
              <a:t>et quelques producteurs peu </a:t>
            </a:r>
            <a:r>
              <a:rPr lang="fr-FR" dirty="0" smtClean="0"/>
              <a:t>scrupuleux n’hésitent pas à </a:t>
            </a:r>
            <a:r>
              <a:rPr lang="fr-FR" dirty="0"/>
              <a:t>transgresser les règlements. Les principaux types de fraudes </a:t>
            </a:r>
            <a:r>
              <a:rPr lang="fr-FR" dirty="0" smtClean="0"/>
              <a:t>à envisager </a:t>
            </a:r>
            <a:r>
              <a:rPr lang="fr-FR" dirty="0"/>
              <a:t>sont de natures physico-chimique, botanique ou géographique</a:t>
            </a:r>
          </a:p>
        </p:txBody>
      </p:sp>
      <p:sp>
        <p:nvSpPr>
          <p:cNvPr id="3" name="Rectangle 2"/>
          <p:cNvSpPr/>
          <p:nvPr/>
        </p:nvSpPr>
        <p:spPr>
          <a:xfrm>
            <a:off x="-6223" y="2056902"/>
            <a:ext cx="9143999" cy="3416320"/>
          </a:xfrm>
          <a:prstGeom prst="rect">
            <a:avLst/>
          </a:prstGeom>
        </p:spPr>
        <p:txBody>
          <a:bodyPr wrap="square">
            <a:spAutoFit/>
          </a:bodyPr>
          <a:lstStyle/>
          <a:p>
            <a:r>
              <a:rPr lang="fr-FR" b="1" dirty="0" smtClean="0">
                <a:solidFill>
                  <a:srgbClr val="00B050"/>
                </a:solidFill>
                <a:latin typeface="Arial" pitchFamily="34" charset="0"/>
                <a:cs typeface="Arial" pitchFamily="34" charset="0"/>
              </a:rPr>
              <a:t> -Fraudes </a:t>
            </a:r>
            <a:r>
              <a:rPr lang="fr-FR" b="1" dirty="0">
                <a:solidFill>
                  <a:srgbClr val="00B050"/>
                </a:solidFill>
                <a:latin typeface="Arial" pitchFamily="34" charset="0"/>
                <a:cs typeface="Arial" pitchFamily="34" charset="0"/>
              </a:rPr>
              <a:t>de nature physico-chimique</a:t>
            </a:r>
          </a:p>
          <a:p>
            <a:r>
              <a:rPr lang="fr-FR" dirty="0" smtClean="0"/>
              <a:t> </a:t>
            </a:r>
            <a:r>
              <a:rPr lang="fr-FR" dirty="0"/>
              <a:t>Les plus simples consistent à mettre sur le marché des </a:t>
            </a:r>
            <a:r>
              <a:rPr lang="fr-FR" dirty="0" smtClean="0"/>
              <a:t>miels « </a:t>
            </a:r>
            <a:r>
              <a:rPr lang="fr-FR" dirty="0"/>
              <a:t>sales », avec de nombreuses traces minérales tels argiles, cristaux</a:t>
            </a:r>
            <a:r>
              <a:rPr lang="fr-FR" dirty="0" smtClean="0"/>
              <a:t>, terres </a:t>
            </a:r>
            <a:r>
              <a:rPr lang="fr-FR" dirty="0"/>
              <a:t>(miels de Chine</a:t>
            </a:r>
            <a:r>
              <a:rPr lang="fr-FR" dirty="0" smtClean="0"/>
              <a:t>), </a:t>
            </a:r>
            <a:r>
              <a:rPr lang="fr-FR" dirty="0"/>
              <a:t>des débris d’épidermes</a:t>
            </a:r>
          </a:p>
          <a:p>
            <a:r>
              <a:rPr lang="fr-FR" dirty="0" smtClean="0"/>
              <a:t>ainsi </a:t>
            </a:r>
            <a:r>
              <a:rPr lang="fr-FR" dirty="0"/>
              <a:t>que de cellules renfermant de </a:t>
            </a:r>
            <a:r>
              <a:rPr lang="fr-FR" dirty="0" smtClean="0"/>
              <a:t>l’amidon , </a:t>
            </a:r>
            <a:r>
              <a:rPr lang="fr-FR" dirty="0"/>
              <a:t>des restes d’insectes, des levures </a:t>
            </a:r>
            <a:r>
              <a:rPr lang="fr-FR" dirty="0" smtClean="0"/>
              <a:t>inactivées pouvant </a:t>
            </a:r>
            <a:r>
              <a:rPr lang="fr-FR" dirty="0"/>
              <a:t>même former de véritables tapis (miels </a:t>
            </a:r>
            <a:r>
              <a:rPr lang="fr-FR" dirty="0" smtClean="0"/>
              <a:t>de Chine) des </a:t>
            </a:r>
            <a:r>
              <a:rPr lang="fr-FR" dirty="0"/>
              <a:t>résidus de produits chimiques divers, en </a:t>
            </a:r>
            <a:r>
              <a:rPr lang="fr-FR" dirty="0" smtClean="0"/>
              <a:t>particulier des insecticides </a:t>
            </a:r>
            <a:r>
              <a:rPr lang="fr-FR" dirty="0"/>
              <a:t>ou fongicides et autres substances </a:t>
            </a:r>
            <a:r>
              <a:rPr lang="fr-FR" dirty="0" smtClean="0"/>
              <a:t>de protection </a:t>
            </a:r>
            <a:r>
              <a:rPr lang="fr-FR" dirty="0"/>
              <a:t>des végétaux, de la pollution atmosphérique ou de </a:t>
            </a:r>
            <a:r>
              <a:rPr lang="fr-FR" dirty="0" smtClean="0"/>
              <a:t>traitements vétérinaires </a:t>
            </a:r>
            <a:r>
              <a:rPr lang="fr-FR" dirty="0"/>
              <a:t>des ruches normalement à faire en </a:t>
            </a:r>
            <a:r>
              <a:rPr lang="fr-FR" dirty="0" smtClean="0"/>
              <a:t>période de </a:t>
            </a:r>
            <a:r>
              <a:rPr lang="fr-FR" dirty="0"/>
              <a:t>repos des abeilles </a:t>
            </a:r>
            <a:endParaRPr lang="fr-FR" dirty="0" smtClean="0"/>
          </a:p>
          <a:p>
            <a:r>
              <a:rPr lang="fr-FR" dirty="0" smtClean="0"/>
              <a:t>L’addition </a:t>
            </a:r>
            <a:r>
              <a:rPr lang="fr-FR" dirty="0"/>
              <a:t>de sirop ou de sucre de canne est aisément </a:t>
            </a:r>
            <a:r>
              <a:rPr lang="fr-FR" dirty="0" smtClean="0"/>
              <a:t>détectée par </a:t>
            </a:r>
            <a:r>
              <a:rPr lang="fr-FR" dirty="0"/>
              <a:t>la présence de cellules et de débris de cellules </a:t>
            </a:r>
            <a:r>
              <a:rPr lang="fr-FR" dirty="0" smtClean="0"/>
              <a:t>végétales observés </a:t>
            </a:r>
            <a:r>
              <a:rPr lang="fr-FR" dirty="0"/>
              <a:t>en microscopie photonique en lumière normale</a:t>
            </a:r>
          </a:p>
          <a:p>
            <a:r>
              <a:rPr lang="fr-FR" dirty="0"/>
              <a:t>ou polarisée</a:t>
            </a:r>
            <a:r>
              <a:rPr lang="fr-FR" dirty="0" smtClean="0"/>
              <a:t>.</a:t>
            </a:r>
          </a:p>
          <a:p>
            <a:endParaRPr lang="fr-FR" dirty="0"/>
          </a:p>
        </p:txBody>
      </p:sp>
      <p:sp>
        <p:nvSpPr>
          <p:cNvPr id="4" name="Rectangle 3"/>
          <p:cNvSpPr/>
          <p:nvPr/>
        </p:nvSpPr>
        <p:spPr>
          <a:xfrm>
            <a:off x="-6223" y="5103674"/>
            <a:ext cx="9132642" cy="1200329"/>
          </a:xfrm>
          <a:prstGeom prst="rect">
            <a:avLst/>
          </a:prstGeom>
        </p:spPr>
        <p:txBody>
          <a:bodyPr wrap="square">
            <a:spAutoFit/>
          </a:bodyPr>
          <a:lstStyle/>
          <a:p>
            <a:r>
              <a:rPr lang="fr-FR" dirty="0"/>
              <a:t>Un autre type de falsification, </a:t>
            </a:r>
            <a:r>
              <a:rPr lang="fr-FR" dirty="0" smtClean="0"/>
              <a:t>consiste à ajouter </a:t>
            </a:r>
            <a:r>
              <a:rPr lang="fr-FR" dirty="0"/>
              <a:t>des sucres et des sirops purs et dépourvus de restes </a:t>
            </a:r>
            <a:r>
              <a:rPr lang="fr-FR" dirty="0" smtClean="0"/>
              <a:t>végétaux, notamment </a:t>
            </a:r>
            <a:r>
              <a:rPr lang="fr-FR" dirty="0"/>
              <a:t>de maïs ou de canne à sucre, dans les </a:t>
            </a:r>
            <a:r>
              <a:rPr lang="fr-FR" dirty="0" smtClean="0"/>
              <a:t>miels.</a:t>
            </a:r>
            <a:endParaRPr lang="fr-FR" dirty="0"/>
          </a:p>
          <a:p>
            <a:r>
              <a:rPr lang="fr-FR" dirty="0"/>
              <a:t>Les techniques d’analyses sont complexes (cf. tableau 1) et </a:t>
            </a:r>
            <a:r>
              <a:rPr lang="fr-FR" dirty="0" smtClean="0"/>
              <a:t>ne peuvent </a:t>
            </a:r>
            <a:r>
              <a:rPr lang="fr-FR" dirty="0"/>
              <a:t>être réalisées que dans des laboratoires spécialisés</a:t>
            </a:r>
          </a:p>
        </p:txBody>
      </p:sp>
    </p:spTree>
    <p:extLst>
      <p:ext uri="{BB962C8B-B14F-4D97-AF65-F5344CB8AC3E}">
        <p14:creationId xmlns:p14="http://schemas.microsoft.com/office/powerpoint/2010/main" val="20480340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129"/>
            <a:ext cx="9144000" cy="1754326"/>
          </a:xfrm>
          <a:prstGeom prst="rect">
            <a:avLst/>
          </a:prstGeom>
        </p:spPr>
        <p:txBody>
          <a:bodyPr wrap="square">
            <a:spAutoFit/>
          </a:bodyPr>
          <a:lstStyle/>
          <a:p>
            <a:r>
              <a:rPr lang="fr-FR" dirty="0"/>
              <a:t>Un miel qui renferme un taux d’humidité trop élevé est </a:t>
            </a:r>
            <a:r>
              <a:rPr lang="fr-FR" dirty="0" smtClean="0"/>
              <a:t>généralement un </a:t>
            </a:r>
            <a:r>
              <a:rPr lang="fr-FR" dirty="0"/>
              <a:t>produit récolté soit trop tôt, avant </a:t>
            </a:r>
            <a:r>
              <a:rPr lang="fr-FR" dirty="0" smtClean="0"/>
              <a:t>maturation </a:t>
            </a:r>
            <a:r>
              <a:rPr lang="fr-FR" dirty="0"/>
              <a:t>dans la ruche, soit dans des régions tropicales </a:t>
            </a:r>
            <a:r>
              <a:rPr lang="fr-FR" dirty="0" smtClean="0"/>
              <a:t>humides, surtout </a:t>
            </a:r>
            <a:r>
              <a:rPr lang="fr-FR" dirty="0"/>
              <a:t>à la saison des pluies. De tels miels sont riches en </a:t>
            </a:r>
            <a:r>
              <a:rPr lang="fr-FR" dirty="0" smtClean="0"/>
              <a:t>levures et </a:t>
            </a:r>
            <a:r>
              <a:rPr lang="fr-FR" dirty="0"/>
              <a:t>fermentent très </a:t>
            </a:r>
            <a:r>
              <a:rPr lang="fr-FR" dirty="0" smtClean="0"/>
              <a:t>rapidement. </a:t>
            </a:r>
            <a:r>
              <a:rPr lang="fr-FR" dirty="0"/>
              <a:t>De tels procédés </a:t>
            </a:r>
            <a:r>
              <a:rPr lang="fr-FR" dirty="0" smtClean="0"/>
              <a:t>sont interdits </a:t>
            </a:r>
            <a:r>
              <a:rPr lang="fr-FR" dirty="0"/>
              <a:t>et détectés par les analyses chimiques complètes de tous</a:t>
            </a:r>
          </a:p>
          <a:p>
            <a:r>
              <a:rPr lang="fr-FR" dirty="0"/>
              <a:t>les constituants des miels </a:t>
            </a:r>
            <a:endParaRPr lang="fr-FR" dirty="0" smtClean="0"/>
          </a:p>
          <a:p>
            <a:endParaRPr lang="fr-FR" dirty="0" smtClean="0"/>
          </a:p>
        </p:txBody>
      </p:sp>
      <p:sp>
        <p:nvSpPr>
          <p:cNvPr id="3" name="Rectangle 2"/>
          <p:cNvSpPr/>
          <p:nvPr/>
        </p:nvSpPr>
        <p:spPr>
          <a:xfrm>
            <a:off x="0" y="1412776"/>
            <a:ext cx="9144000" cy="338554"/>
          </a:xfrm>
          <a:prstGeom prst="rect">
            <a:avLst/>
          </a:prstGeom>
        </p:spPr>
        <p:txBody>
          <a:bodyPr wrap="square">
            <a:spAutoFit/>
          </a:bodyPr>
          <a:lstStyle/>
          <a:p>
            <a:r>
              <a:rPr lang="fr-FR" sz="1600" b="1" dirty="0">
                <a:solidFill>
                  <a:srgbClr val="00B050"/>
                </a:solidFill>
                <a:latin typeface="Arial" pitchFamily="34" charset="0"/>
                <a:cs typeface="Arial" pitchFamily="34" charset="0"/>
              </a:rPr>
              <a:t>Fraudes de nature </a:t>
            </a:r>
            <a:r>
              <a:rPr lang="fr-FR" sz="1600" b="1" dirty="0" smtClean="0">
                <a:solidFill>
                  <a:srgbClr val="00B050"/>
                </a:solidFill>
                <a:latin typeface="Arial" pitchFamily="34" charset="0"/>
                <a:cs typeface="Arial" pitchFamily="34" charset="0"/>
              </a:rPr>
              <a:t>botanique et géographique</a:t>
            </a:r>
            <a:endParaRPr lang="fr-FR" sz="1600" b="1" dirty="0">
              <a:solidFill>
                <a:srgbClr val="00B050"/>
              </a:solidFill>
              <a:latin typeface="Arial" pitchFamily="34" charset="0"/>
              <a:cs typeface="Arial" pitchFamily="34" charset="0"/>
            </a:endParaRPr>
          </a:p>
        </p:txBody>
      </p:sp>
      <p:sp>
        <p:nvSpPr>
          <p:cNvPr id="4" name="Rectangle 3"/>
          <p:cNvSpPr/>
          <p:nvPr/>
        </p:nvSpPr>
        <p:spPr>
          <a:xfrm>
            <a:off x="10546" y="1747197"/>
            <a:ext cx="9133453" cy="6463308"/>
          </a:xfrm>
          <a:prstGeom prst="rect">
            <a:avLst/>
          </a:prstGeom>
        </p:spPr>
        <p:txBody>
          <a:bodyPr wrap="square">
            <a:spAutoFit/>
          </a:bodyPr>
          <a:lstStyle/>
          <a:p>
            <a:r>
              <a:rPr lang="fr-FR" dirty="0"/>
              <a:t>Les analyses </a:t>
            </a:r>
            <a:r>
              <a:rPr lang="fr-FR" dirty="0" err="1"/>
              <a:t>sporo</a:t>
            </a:r>
            <a:r>
              <a:rPr lang="fr-FR" dirty="0"/>
              <a:t>-polliniques sont réalisées pour </a:t>
            </a:r>
            <a:r>
              <a:rPr lang="fr-FR" dirty="0" smtClean="0"/>
              <a:t>déterminer ou </a:t>
            </a:r>
            <a:r>
              <a:rPr lang="fr-FR" dirty="0"/>
              <a:t>contrôler l’origine géographique des miels</a:t>
            </a:r>
            <a:r>
              <a:rPr lang="fr-FR" dirty="0" smtClean="0"/>
              <a:t>.</a:t>
            </a:r>
          </a:p>
          <a:p>
            <a:r>
              <a:rPr lang="fr-FR" dirty="0" smtClean="0"/>
              <a:t>Cependant, un </a:t>
            </a:r>
            <a:r>
              <a:rPr lang="fr-FR" dirty="0"/>
              <a:t>miel de médiocre qualité peut être </a:t>
            </a:r>
            <a:r>
              <a:rPr lang="fr-FR" dirty="0" err="1"/>
              <a:t>ultracentrifugé</a:t>
            </a:r>
            <a:r>
              <a:rPr lang="fr-FR" dirty="0"/>
              <a:t> et </a:t>
            </a:r>
            <a:r>
              <a:rPr lang="fr-FR" dirty="0" smtClean="0"/>
              <a:t>filtré</a:t>
            </a:r>
          </a:p>
          <a:p>
            <a:r>
              <a:rPr lang="fr-FR" b="1" dirty="0" smtClean="0">
                <a:solidFill>
                  <a:srgbClr val="FF0000"/>
                </a:solidFill>
                <a:latin typeface="Arial" pitchFamily="34" charset="0"/>
                <a:cs typeface="Arial" pitchFamily="34" charset="0"/>
              </a:rPr>
              <a:t>Conclusion</a:t>
            </a:r>
          </a:p>
          <a:p>
            <a:r>
              <a:rPr lang="fr-FR" dirty="0" smtClean="0"/>
              <a:t>Les </a:t>
            </a:r>
            <a:r>
              <a:rPr lang="fr-FR" dirty="0"/>
              <a:t>miels sont des produits naturels complexes et diversifiés.</a:t>
            </a:r>
          </a:p>
          <a:p>
            <a:r>
              <a:rPr lang="fr-FR" dirty="0"/>
              <a:t>Mais quelles que soient leurs origines, la présence </a:t>
            </a:r>
            <a:r>
              <a:rPr lang="fr-FR" dirty="0" smtClean="0"/>
              <a:t>d’enzymes sécrétées </a:t>
            </a:r>
            <a:r>
              <a:rPr lang="fr-FR" dirty="0"/>
              <a:t>par les glandes </a:t>
            </a:r>
            <a:r>
              <a:rPr lang="fr-FR" dirty="0" err="1"/>
              <a:t>hypopharyngiennes</a:t>
            </a:r>
            <a:r>
              <a:rPr lang="fr-FR" dirty="0"/>
              <a:t> de l’abeille les </a:t>
            </a:r>
            <a:r>
              <a:rPr lang="fr-FR" dirty="0" smtClean="0"/>
              <a:t>rend fragiles </a:t>
            </a:r>
            <a:r>
              <a:rPr lang="fr-FR" dirty="0"/>
              <a:t>et les fait évoluer </a:t>
            </a:r>
            <a:r>
              <a:rPr lang="fr-FR" dirty="0" err="1"/>
              <a:t>physico-chimiquement</a:t>
            </a:r>
            <a:r>
              <a:rPr lang="fr-FR" dirty="0"/>
              <a:t> dans le </a:t>
            </a:r>
            <a:r>
              <a:rPr lang="fr-FR" dirty="0" smtClean="0"/>
              <a:t>temps. De </a:t>
            </a:r>
            <a:r>
              <a:rPr lang="fr-FR" dirty="0"/>
              <a:t>telles variations ont permis à de nombreux auteurs </a:t>
            </a:r>
            <a:r>
              <a:rPr lang="fr-FR" dirty="0" smtClean="0"/>
              <a:t>d’écrire que </a:t>
            </a:r>
            <a:r>
              <a:rPr lang="fr-FR" dirty="0"/>
              <a:t>le miel est un</a:t>
            </a:r>
          </a:p>
          <a:p>
            <a:r>
              <a:rPr lang="fr-FR" dirty="0"/>
              <a:t>« produit vivant »</a:t>
            </a:r>
          </a:p>
          <a:p>
            <a:r>
              <a:rPr lang="fr-FR" dirty="0" smtClean="0"/>
              <a:t>Pour </a:t>
            </a:r>
            <a:r>
              <a:rPr lang="fr-FR" dirty="0"/>
              <a:t>être de qualité, un miel doit correspondre à la législation </a:t>
            </a:r>
            <a:r>
              <a:rPr lang="fr-FR" dirty="0" smtClean="0"/>
              <a:t>et aux </a:t>
            </a:r>
            <a:r>
              <a:rPr lang="fr-FR" dirty="0"/>
              <a:t>normes préconisées par la CEE, être conservé au frais à </a:t>
            </a:r>
            <a:r>
              <a:rPr lang="fr-FR" dirty="0" smtClean="0"/>
              <a:t>moins de </a:t>
            </a:r>
            <a:r>
              <a:rPr lang="fr-FR" dirty="0"/>
              <a:t>20 °C et devrait être consommé rapidement, bien avant la </a:t>
            </a:r>
            <a:r>
              <a:rPr lang="fr-FR" dirty="0" smtClean="0"/>
              <a:t>date limite </a:t>
            </a:r>
            <a:r>
              <a:rPr lang="fr-FR" dirty="0"/>
              <a:t>de consommation indiquée sur l’emballage. Ses </a:t>
            </a:r>
            <a:r>
              <a:rPr lang="fr-FR" dirty="0" smtClean="0"/>
              <a:t>qualités aromatiques </a:t>
            </a:r>
            <a:r>
              <a:rPr lang="fr-FR" dirty="0"/>
              <a:t>et gustatives sont optimales dans l’année qui suit </a:t>
            </a:r>
            <a:r>
              <a:rPr lang="fr-FR" dirty="0" smtClean="0"/>
              <a:t>sa récolte</a:t>
            </a:r>
            <a:r>
              <a:rPr lang="fr-FR" dirty="0"/>
              <a:t>.</a:t>
            </a:r>
          </a:p>
          <a:p>
            <a:r>
              <a:rPr lang="fr-FR" dirty="0"/>
              <a:t>Malgré tous les efforts faits tant par les apiculteurs soucieux </a:t>
            </a:r>
            <a:r>
              <a:rPr lang="fr-FR" dirty="0" smtClean="0"/>
              <a:t>de produire </a:t>
            </a:r>
            <a:r>
              <a:rPr lang="fr-FR" dirty="0"/>
              <a:t>un miel de qualité, que par les légistes dans le but de </a:t>
            </a:r>
            <a:r>
              <a:rPr lang="fr-FR" dirty="0" smtClean="0"/>
              <a:t>protéger les </a:t>
            </a:r>
            <a:r>
              <a:rPr lang="fr-FR" dirty="0"/>
              <a:t>consommateurs, les contrefaçons restent encore trop</a:t>
            </a:r>
          </a:p>
          <a:p>
            <a:r>
              <a:rPr lang="fr-FR" dirty="0"/>
              <a:t>nombreuses. C’est ainsi que les laboratoires spécialisés dans </a:t>
            </a:r>
            <a:r>
              <a:rPr lang="fr-FR" dirty="0" smtClean="0"/>
              <a:t>la détection </a:t>
            </a:r>
            <a:r>
              <a:rPr lang="fr-FR" dirty="0"/>
              <a:t>des fraudes doivent développer régulièrement de </a:t>
            </a:r>
            <a:r>
              <a:rPr lang="fr-FR" dirty="0" smtClean="0"/>
              <a:t>nouveaux programmes </a:t>
            </a:r>
            <a:r>
              <a:rPr lang="fr-FR" dirty="0"/>
              <a:t>de recherche dans tous les domaines : </a:t>
            </a:r>
            <a:r>
              <a:rPr lang="fr-FR" dirty="0" err="1" smtClean="0"/>
              <a:t>physic-ochimiques</a:t>
            </a:r>
            <a:r>
              <a:rPr lang="fr-FR" dirty="0"/>
              <a:t>, palynologiques...</a:t>
            </a:r>
            <a:endParaRPr lang="fr-FR" dirty="0" smtClean="0"/>
          </a:p>
          <a:p>
            <a:endParaRPr lang="fr-FR" dirty="0"/>
          </a:p>
          <a:p>
            <a:endParaRPr lang="fr-FR" dirty="0" smtClean="0"/>
          </a:p>
          <a:p>
            <a:endParaRPr lang="fr-FR" dirty="0" smtClean="0"/>
          </a:p>
          <a:p>
            <a:endParaRPr lang="fr-FR" dirty="0"/>
          </a:p>
          <a:p>
            <a:endParaRPr lang="fr-FR" dirty="0"/>
          </a:p>
        </p:txBody>
      </p:sp>
    </p:spTree>
    <p:extLst>
      <p:ext uri="{BB962C8B-B14F-4D97-AF65-F5344CB8AC3E}">
        <p14:creationId xmlns:p14="http://schemas.microsoft.com/office/powerpoint/2010/main" val="1217353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831"/>
            <a:ext cx="9144000" cy="1138773"/>
          </a:xfrm>
          <a:prstGeom prst="rect">
            <a:avLst/>
          </a:prstGeom>
        </p:spPr>
        <p:txBody>
          <a:bodyPr wrap="square">
            <a:spAutoFit/>
          </a:bodyPr>
          <a:lstStyle/>
          <a:p>
            <a:r>
              <a:rPr lang="fr-FR" sz="1600" b="1" dirty="0">
                <a:solidFill>
                  <a:srgbClr val="FF0000"/>
                </a:solidFill>
                <a:latin typeface="Arial" pitchFamily="34" charset="0"/>
                <a:cs typeface="Arial" pitchFamily="34" charset="0"/>
              </a:rPr>
              <a:t>La qualité de la viande</a:t>
            </a:r>
            <a:r>
              <a:rPr lang="fr-FR" dirty="0">
                <a:solidFill>
                  <a:srgbClr val="FF0000"/>
                </a:solidFill>
                <a:latin typeface="Arial" pitchFamily="34" charset="0"/>
                <a:cs typeface="Arial" pitchFamily="34" charset="0"/>
              </a:rPr>
              <a:t>:</a:t>
            </a:r>
          </a:p>
          <a:p>
            <a:r>
              <a:rPr lang="fr-FR" sz="1600" dirty="0">
                <a:latin typeface="Arial" pitchFamily="34" charset="0"/>
                <a:cs typeface="Arial" pitchFamily="34" charset="0"/>
              </a:rPr>
              <a:t>La recherche de la qualité </a:t>
            </a:r>
            <a:r>
              <a:rPr lang="fr-FR" sz="1600" dirty="0" smtClean="0">
                <a:latin typeface="Arial" pitchFamily="34" charset="0"/>
                <a:cs typeface="Arial" pitchFamily="34" charset="0"/>
              </a:rPr>
              <a:t>est </a:t>
            </a:r>
            <a:r>
              <a:rPr lang="fr-FR" sz="1600" dirty="0">
                <a:latin typeface="Arial" pitchFamily="34" charset="0"/>
                <a:cs typeface="Arial" pitchFamily="34" charset="0"/>
              </a:rPr>
              <a:t>actuellement une préoccupation fondamentale pour l'industrie agroalimentaire. </a:t>
            </a:r>
            <a:endParaRPr lang="fr-FR" sz="1600" dirty="0" smtClean="0">
              <a:latin typeface="Arial" pitchFamily="34" charset="0"/>
              <a:cs typeface="Arial" pitchFamily="34" charset="0"/>
            </a:endParaRPr>
          </a:p>
          <a:p>
            <a:endParaRPr lang="fr-FR" dirty="0" smtClean="0">
              <a:latin typeface="Arial" pitchFamily="34" charset="0"/>
              <a:cs typeface="Arial" pitchFamily="34" charset="0"/>
            </a:endParaRPr>
          </a:p>
        </p:txBody>
      </p:sp>
      <p:sp>
        <p:nvSpPr>
          <p:cNvPr id="3" name="Rectangle 2"/>
          <p:cNvSpPr/>
          <p:nvPr/>
        </p:nvSpPr>
        <p:spPr>
          <a:xfrm>
            <a:off x="107504" y="908720"/>
            <a:ext cx="9036496" cy="4339650"/>
          </a:xfrm>
          <a:prstGeom prst="rect">
            <a:avLst/>
          </a:prstGeom>
        </p:spPr>
        <p:txBody>
          <a:bodyPr wrap="square">
            <a:spAutoFit/>
          </a:bodyPr>
          <a:lstStyle/>
          <a:p>
            <a:r>
              <a:rPr lang="fr-FR" sz="1600" dirty="0">
                <a:latin typeface="Arial" pitchFamily="34" charset="0"/>
                <a:cs typeface="Arial" pitchFamily="34" charset="0"/>
              </a:rPr>
              <a:t>Pour le consommateur, la qualité d’un aliment peut être définie à partir d’un certain nombre de caractéristiques </a:t>
            </a:r>
            <a:r>
              <a:rPr lang="fr-FR" sz="1600" dirty="0" smtClean="0">
                <a:latin typeface="Arial" pitchFamily="34" charset="0"/>
                <a:cs typeface="Arial" pitchFamily="34" charset="0"/>
              </a:rPr>
              <a:t> </a:t>
            </a:r>
            <a:r>
              <a:rPr lang="fr-FR" sz="1600" dirty="0">
                <a:latin typeface="Arial" pitchFamily="34" charset="0"/>
                <a:cs typeface="Arial" pitchFamily="34" charset="0"/>
              </a:rPr>
              <a:t>(</a:t>
            </a:r>
            <a:r>
              <a:rPr lang="fr-FR" sz="1600" dirty="0" err="1">
                <a:latin typeface="Arial" pitchFamily="34" charset="0"/>
                <a:cs typeface="Arial" pitchFamily="34" charset="0"/>
              </a:rPr>
              <a:t>Coibion</a:t>
            </a:r>
            <a:r>
              <a:rPr lang="fr-FR" sz="1600" dirty="0">
                <a:latin typeface="Arial" pitchFamily="34" charset="0"/>
                <a:cs typeface="Arial" pitchFamily="34" charset="0"/>
              </a:rPr>
              <a:t>, 2008</a:t>
            </a:r>
            <a:r>
              <a:rPr lang="fr-FR" sz="1600" dirty="0" smtClean="0">
                <a:latin typeface="Arial" pitchFamily="34" charset="0"/>
                <a:cs typeface="Arial" pitchFamily="34" charset="0"/>
              </a:rPr>
              <a:t>).</a:t>
            </a:r>
          </a:p>
          <a:p>
            <a:r>
              <a:rPr lang="fr-FR" sz="1600" dirty="0" smtClean="0">
                <a:latin typeface="Arial" pitchFamily="34" charset="0"/>
                <a:cs typeface="Arial" pitchFamily="34" charset="0"/>
              </a:rPr>
              <a:t> </a:t>
            </a:r>
            <a:r>
              <a:rPr lang="fr-FR" sz="1600" dirty="0">
                <a:latin typeface="Arial" pitchFamily="34" charset="0"/>
                <a:cs typeface="Arial" pitchFamily="34" charset="0"/>
              </a:rPr>
              <a:t>• Qualité nutritionnelle,</a:t>
            </a:r>
          </a:p>
          <a:p>
            <a:r>
              <a:rPr lang="fr-FR" sz="1600" dirty="0" smtClean="0">
                <a:latin typeface="Arial" pitchFamily="34" charset="0"/>
                <a:cs typeface="Arial" pitchFamily="34" charset="0"/>
              </a:rPr>
              <a:t> • </a:t>
            </a:r>
            <a:r>
              <a:rPr lang="fr-FR" sz="1600" dirty="0">
                <a:latin typeface="Arial" pitchFamily="34" charset="0"/>
                <a:cs typeface="Arial" pitchFamily="34" charset="0"/>
              </a:rPr>
              <a:t>Qualité hygiénique,</a:t>
            </a:r>
          </a:p>
          <a:p>
            <a:r>
              <a:rPr lang="fr-FR" sz="1600" dirty="0" smtClean="0">
                <a:latin typeface="Arial" pitchFamily="34" charset="0"/>
                <a:cs typeface="Arial" pitchFamily="34" charset="0"/>
              </a:rPr>
              <a:t>• </a:t>
            </a:r>
            <a:r>
              <a:rPr lang="fr-FR" sz="1600" dirty="0">
                <a:latin typeface="Arial" pitchFamily="34" charset="0"/>
                <a:cs typeface="Arial" pitchFamily="34" charset="0"/>
              </a:rPr>
              <a:t>Qualité organoleptique,</a:t>
            </a:r>
          </a:p>
          <a:p>
            <a:r>
              <a:rPr lang="fr-FR" sz="1600" dirty="0" smtClean="0">
                <a:latin typeface="Arial" pitchFamily="34" charset="0"/>
                <a:cs typeface="Arial" pitchFamily="34" charset="0"/>
              </a:rPr>
              <a:t> • </a:t>
            </a:r>
            <a:r>
              <a:rPr lang="fr-FR" sz="1600" dirty="0">
                <a:latin typeface="Arial" pitchFamily="34" charset="0"/>
                <a:cs typeface="Arial" pitchFamily="34" charset="0"/>
              </a:rPr>
              <a:t>Qualité technologique. </a:t>
            </a:r>
            <a:endParaRPr lang="fr-FR" sz="1600" dirty="0" smtClean="0">
              <a:latin typeface="Arial" pitchFamily="34" charset="0"/>
              <a:cs typeface="Arial" pitchFamily="34" charset="0"/>
            </a:endParaRPr>
          </a:p>
          <a:p>
            <a:endParaRPr lang="fr-FR" sz="1600" dirty="0">
              <a:latin typeface="Arial" pitchFamily="34" charset="0"/>
              <a:cs typeface="Arial" pitchFamily="34" charset="0"/>
            </a:endParaRPr>
          </a:p>
          <a:p>
            <a:r>
              <a:rPr lang="fr-FR" sz="1600" b="1" dirty="0" smtClean="0">
                <a:solidFill>
                  <a:srgbClr val="00B050"/>
                </a:solidFill>
                <a:latin typeface="Arial" pitchFamily="34" charset="0"/>
                <a:cs typeface="Arial" pitchFamily="34" charset="0"/>
              </a:rPr>
              <a:t> Qualité </a:t>
            </a:r>
            <a:r>
              <a:rPr lang="fr-FR" sz="1600" b="1" dirty="0">
                <a:solidFill>
                  <a:srgbClr val="00B050"/>
                </a:solidFill>
                <a:latin typeface="Arial" pitchFamily="34" charset="0"/>
                <a:cs typeface="Arial" pitchFamily="34" charset="0"/>
              </a:rPr>
              <a:t>nutritionnelle</a:t>
            </a:r>
            <a:r>
              <a:rPr lang="fr-FR" sz="1600" dirty="0">
                <a:latin typeface="Arial" pitchFamily="34" charset="0"/>
                <a:cs typeface="Arial" pitchFamily="34" charset="0"/>
              </a:rPr>
              <a:t>:</a:t>
            </a:r>
          </a:p>
          <a:p>
            <a:r>
              <a:rPr lang="fr-FR" sz="1600" dirty="0">
                <a:latin typeface="Arial" pitchFamily="34" charset="0"/>
                <a:cs typeface="Arial" pitchFamily="34" charset="0"/>
              </a:rPr>
              <a:t>C’est la capacité d’un aliment à couvrir les besoins nutritionnels (physiologiques) d’un </a:t>
            </a:r>
            <a:r>
              <a:rPr lang="fr-FR" sz="1600" dirty="0" err="1">
                <a:latin typeface="Arial" pitchFamily="34" charset="0"/>
                <a:cs typeface="Arial" pitchFamily="34" charset="0"/>
              </a:rPr>
              <a:t>homme;Cette</a:t>
            </a:r>
            <a:r>
              <a:rPr lang="fr-FR" sz="1600" dirty="0">
                <a:latin typeface="Arial" pitchFamily="34" charset="0"/>
                <a:cs typeface="Arial" pitchFamily="34" charset="0"/>
              </a:rPr>
              <a:t> caractéristique de base concernent les nutriments contenus dans l’aliment, tel que les protéines, les matières grasses, les fibres, les vitamines. (Touraille , 1994</a:t>
            </a:r>
            <a:r>
              <a:rPr lang="fr-FR" sz="1600" dirty="0" smtClean="0">
                <a:latin typeface="Arial" pitchFamily="34" charset="0"/>
                <a:cs typeface="Arial" pitchFamily="34" charset="0"/>
              </a:rPr>
              <a:t>).</a:t>
            </a:r>
          </a:p>
          <a:p>
            <a:r>
              <a:rPr lang="fr-FR" sz="1600" dirty="0" smtClean="0">
                <a:latin typeface="Arial" pitchFamily="34" charset="0"/>
                <a:cs typeface="Arial" pitchFamily="34" charset="0"/>
              </a:rPr>
              <a:t>  </a:t>
            </a:r>
            <a:r>
              <a:rPr lang="fr-FR" sz="1600" b="1" dirty="0">
                <a:solidFill>
                  <a:srgbClr val="00B050"/>
                </a:solidFill>
                <a:latin typeface="Arial" pitchFamily="34" charset="0"/>
                <a:cs typeface="Arial" pitchFamily="34" charset="0"/>
              </a:rPr>
              <a:t>Qualité hygiénique:</a:t>
            </a:r>
          </a:p>
          <a:p>
            <a:r>
              <a:rPr lang="fr-FR" sz="1600" dirty="0" smtClean="0">
                <a:latin typeface="Arial" pitchFamily="34" charset="0"/>
                <a:cs typeface="Arial" pitchFamily="34" charset="0"/>
              </a:rPr>
              <a:t>Les viandes </a:t>
            </a:r>
            <a:r>
              <a:rPr lang="fr-FR" sz="1600" dirty="0">
                <a:latin typeface="Arial" pitchFamily="34" charset="0"/>
                <a:cs typeface="Arial" pitchFamily="34" charset="0"/>
              </a:rPr>
              <a:t>doivent être </a:t>
            </a:r>
            <a:r>
              <a:rPr lang="fr-FR" sz="1600" dirty="0" smtClean="0">
                <a:latin typeface="Arial" pitchFamily="34" charset="0"/>
                <a:cs typeface="Arial" pitchFamily="34" charset="0"/>
              </a:rPr>
              <a:t>exempts (dispenses</a:t>
            </a:r>
            <a:r>
              <a:rPr lang="fr-FR" sz="1600" dirty="0">
                <a:latin typeface="Arial" pitchFamily="34" charset="0"/>
                <a:cs typeface="Arial" pitchFamily="34" charset="0"/>
              </a:rPr>
              <a:t>) de résidu agrochimiques, de métaux lourds, de </a:t>
            </a:r>
            <a:r>
              <a:rPr lang="fr-FR" sz="1600" dirty="0" smtClean="0">
                <a:latin typeface="Arial" pitchFamily="34" charset="0"/>
                <a:cs typeface="Arial" pitchFamily="34" charset="0"/>
              </a:rPr>
              <a:t>micro-organismes pathogènes</a:t>
            </a:r>
            <a:r>
              <a:rPr lang="fr-FR" sz="1600" dirty="0">
                <a:latin typeface="Arial" pitchFamily="34" charset="0"/>
                <a:cs typeface="Arial" pitchFamily="34" charset="0"/>
              </a:rPr>
              <a:t>, et de tout autres substance dangereuse pour la santé (</a:t>
            </a:r>
            <a:r>
              <a:rPr lang="fr-FR" sz="1600" dirty="0" err="1">
                <a:latin typeface="Arial" pitchFamily="34" charset="0"/>
                <a:cs typeface="Arial" pitchFamily="34" charset="0"/>
              </a:rPr>
              <a:t>Lameloise</a:t>
            </a:r>
            <a:r>
              <a:rPr lang="fr-FR" sz="1600" dirty="0">
                <a:latin typeface="Arial" pitchFamily="34" charset="0"/>
                <a:cs typeface="Arial" pitchFamily="34" charset="0"/>
              </a:rPr>
              <a:t> et al., 1984;Coibion ,2008). </a:t>
            </a:r>
            <a:endParaRPr lang="fr-FR" sz="1600" dirty="0" smtClean="0">
              <a:latin typeface="Arial" pitchFamily="34" charset="0"/>
              <a:cs typeface="Arial" pitchFamily="34" charset="0"/>
            </a:endParaRPr>
          </a:p>
          <a:p>
            <a:endParaRPr lang="fr-FR" dirty="0"/>
          </a:p>
          <a:p>
            <a:endParaRPr lang="fr-FR" dirty="0"/>
          </a:p>
        </p:txBody>
      </p:sp>
    </p:spTree>
    <p:extLst>
      <p:ext uri="{BB962C8B-B14F-4D97-AF65-F5344CB8AC3E}">
        <p14:creationId xmlns:p14="http://schemas.microsoft.com/office/powerpoint/2010/main" val="31123922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569660"/>
          </a:xfrm>
          <a:prstGeom prst="rect">
            <a:avLst/>
          </a:prstGeom>
        </p:spPr>
        <p:txBody>
          <a:bodyPr wrap="square">
            <a:spAutoFit/>
          </a:bodyPr>
          <a:lstStyle/>
          <a:p>
            <a:r>
              <a:rPr lang="fr-FR" sz="1600" b="1" dirty="0">
                <a:solidFill>
                  <a:srgbClr val="92D050"/>
                </a:solidFill>
                <a:latin typeface="Arial" pitchFamily="34" charset="0"/>
                <a:cs typeface="Arial" pitchFamily="34" charset="0"/>
              </a:rPr>
              <a:t>Qualités organoleptiques:</a:t>
            </a:r>
          </a:p>
          <a:p>
            <a:r>
              <a:rPr lang="fr-FR" sz="1600" dirty="0">
                <a:latin typeface="Arial" pitchFamily="34" charset="0"/>
                <a:cs typeface="Arial" pitchFamily="34" charset="0"/>
              </a:rPr>
              <a:t>Les caractéristiques organoleptiques des viandes regroupent les propriétés </a:t>
            </a:r>
            <a:r>
              <a:rPr lang="fr-FR" sz="1600" dirty="0" smtClean="0">
                <a:latin typeface="Arial" pitchFamily="34" charset="0"/>
                <a:cs typeface="Arial" pitchFamily="34" charset="0"/>
              </a:rPr>
              <a:t>sensorielles. </a:t>
            </a:r>
            <a:r>
              <a:rPr lang="fr-FR" sz="1600" dirty="0">
                <a:latin typeface="Arial" pitchFamily="34" charset="0"/>
                <a:cs typeface="Arial" pitchFamily="34" charset="0"/>
              </a:rPr>
              <a:t>La qualité sensorielle de la viande est déterminée par sa couleur, sa flaveur, sa </a:t>
            </a:r>
            <a:r>
              <a:rPr lang="fr-FR" sz="1600" dirty="0" err="1">
                <a:latin typeface="Arial" pitchFamily="34" charset="0"/>
                <a:cs typeface="Arial" pitchFamily="34" charset="0"/>
              </a:rPr>
              <a:t>jutosité</a:t>
            </a:r>
            <a:r>
              <a:rPr lang="fr-FR" sz="1600" dirty="0">
                <a:latin typeface="Arial" pitchFamily="34" charset="0"/>
                <a:cs typeface="Arial" pitchFamily="34" charset="0"/>
              </a:rPr>
              <a:t> et sa tendreté (</a:t>
            </a:r>
            <a:r>
              <a:rPr lang="fr-FR" sz="1600" dirty="0" err="1">
                <a:latin typeface="Arial" pitchFamily="34" charset="0"/>
                <a:cs typeface="Arial" pitchFamily="34" charset="0"/>
              </a:rPr>
              <a:t>Clinquart</a:t>
            </a:r>
            <a:r>
              <a:rPr lang="fr-FR" sz="1600" dirty="0">
                <a:latin typeface="Arial" pitchFamily="34" charset="0"/>
                <a:cs typeface="Arial" pitchFamily="34" charset="0"/>
              </a:rPr>
              <a:t> et al., 2000 et </a:t>
            </a:r>
            <a:r>
              <a:rPr lang="fr-FR" sz="1600" dirty="0" err="1">
                <a:latin typeface="Arial" pitchFamily="34" charset="0"/>
                <a:cs typeface="Arial" pitchFamily="34" charset="0"/>
              </a:rPr>
              <a:t>Hocquette</a:t>
            </a:r>
            <a:r>
              <a:rPr lang="fr-FR" sz="1600" dirty="0">
                <a:latin typeface="Arial" pitchFamily="34" charset="0"/>
                <a:cs typeface="Arial" pitchFamily="34" charset="0"/>
              </a:rPr>
              <a:t> et al., 2005).</a:t>
            </a:r>
          </a:p>
          <a:p>
            <a:r>
              <a:rPr lang="fr-FR" sz="1600" dirty="0">
                <a:latin typeface="Arial" pitchFamily="34" charset="0"/>
                <a:cs typeface="Arial" pitchFamily="34" charset="0"/>
              </a:rPr>
              <a:t>Chez les viandes rouges, ces caractéristiques varient selon le type génétique, </a:t>
            </a:r>
            <a:r>
              <a:rPr lang="fr-FR" sz="1600" dirty="0" smtClean="0">
                <a:latin typeface="Arial" pitchFamily="34" charset="0"/>
                <a:cs typeface="Arial" pitchFamily="34" charset="0"/>
              </a:rPr>
              <a:t>l’</a:t>
            </a:r>
            <a:r>
              <a:rPr lang="fr-FR" sz="1600" dirty="0" err="1" smtClean="0">
                <a:latin typeface="Arial" pitchFamily="34" charset="0"/>
                <a:cs typeface="Arial" pitchFamily="34" charset="0"/>
              </a:rPr>
              <a:t>âge,le</a:t>
            </a:r>
            <a:r>
              <a:rPr lang="fr-FR" sz="1600" dirty="0" smtClean="0">
                <a:latin typeface="Arial" pitchFamily="34" charset="0"/>
                <a:cs typeface="Arial" pitchFamily="34" charset="0"/>
              </a:rPr>
              <a:t> sexe de l’animal</a:t>
            </a:r>
            <a:endParaRPr lang="fr-FR" sz="1600" dirty="0">
              <a:latin typeface="Arial" pitchFamily="34" charset="0"/>
              <a:cs typeface="Arial" pitchFamily="34" charset="0"/>
            </a:endParaRPr>
          </a:p>
        </p:txBody>
      </p:sp>
      <p:sp>
        <p:nvSpPr>
          <p:cNvPr id="4" name="Rectangle 3"/>
          <p:cNvSpPr/>
          <p:nvPr/>
        </p:nvSpPr>
        <p:spPr>
          <a:xfrm>
            <a:off x="14412" y="1569660"/>
            <a:ext cx="9144000" cy="3046988"/>
          </a:xfrm>
          <a:prstGeom prst="rect">
            <a:avLst/>
          </a:prstGeom>
        </p:spPr>
        <p:txBody>
          <a:bodyPr wrap="square">
            <a:spAutoFit/>
          </a:bodyPr>
          <a:lstStyle/>
          <a:p>
            <a:r>
              <a:rPr lang="fr-FR" dirty="0"/>
              <a:t>Par ailleurs, les phénomènes biochimiques et structuraux qui se produisent au cours des 24</a:t>
            </a:r>
          </a:p>
          <a:p>
            <a:r>
              <a:rPr lang="fr-FR" dirty="0"/>
              <a:t>premières heures post mortem ont une très grande influence sur </a:t>
            </a:r>
            <a:r>
              <a:rPr lang="fr-FR" dirty="0" smtClean="0"/>
              <a:t>la qualité </a:t>
            </a:r>
            <a:r>
              <a:rPr lang="fr-FR" dirty="0"/>
              <a:t>organoleptique ultérieure de la viande, en particulier sur la couleur et la tendreté (</a:t>
            </a:r>
            <a:r>
              <a:rPr lang="fr-FR" dirty="0" err="1"/>
              <a:t>Savell</a:t>
            </a:r>
            <a:r>
              <a:rPr lang="fr-FR" dirty="0"/>
              <a:t> et al., 2005). </a:t>
            </a:r>
            <a:endParaRPr lang="fr-FR" dirty="0" smtClean="0"/>
          </a:p>
          <a:p>
            <a:r>
              <a:rPr lang="fr-FR" dirty="0" smtClean="0">
                <a:solidFill>
                  <a:srgbClr val="0070C0"/>
                </a:solidFill>
              </a:rPr>
              <a:t>* </a:t>
            </a:r>
            <a:r>
              <a:rPr lang="fr-FR" dirty="0">
                <a:solidFill>
                  <a:srgbClr val="0070C0"/>
                </a:solidFill>
              </a:rPr>
              <a:t>La </a:t>
            </a:r>
            <a:r>
              <a:rPr lang="fr-FR" sz="1600" b="1" dirty="0" smtClean="0">
                <a:solidFill>
                  <a:srgbClr val="00B0F0"/>
                </a:solidFill>
                <a:latin typeface="Arial" pitchFamily="34" charset="0"/>
                <a:cs typeface="Arial" pitchFamily="34" charset="0"/>
              </a:rPr>
              <a:t>couleur</a:t>
            </a:r>
            <a:r>
              <a:rPr lang="fr-FR" sz="1600" b="1" dirty="0">
                <a:solidFill>
                  <a:srgbClr val="00B0F0"/>
                </a:solidFill>
                <a:latin typeface="Arial" pitchFamily="34" charset="0"/>
                <a:cs typeface="Arial" pitchFamily="34" charset="0"/>
              </a:rPr>
              <a:t>:</a:t>
            </a:r>
          </a:p>
          <a:p>
            <a:r>
              <a:rPr lang="fr-FR" sz="1600" dirty="0">
                <a:latin typeface="Arial" pitchFamily="34" charset="0"/>
                <a:cs typeface="Arial" pitchFamily="34" charset="0"/>
              </a:rPr>
              <a:t>La couleur de la viande est la première caractéristique qualitative perçue à l’achat. Le consommateur la considère comme un critère de fraîcheur du produit (</a:t>
            </a:r>
            <a:r>
              <a:rPr lang="fr-FR" sz="1600" dirty="0" err="1">
                <a:latin typeface="Arial" pitchFamily="34" charset="0"/>
                <a:cs typeface="Arial" pitchFamily="34" charset="0"/>
              </a:rPr>
              <a:t>Clinquart</a:t>
            </a:r>
            <a:r>
              <a:rPr lang="fr-FR" sz="1600" dirty="0">
                <a:latin typeface="Arial" pitchFamily="34" charset="0"/>
                <a:cs typeface="Arial" pitchFamily="34" charset="0"/>
              </a:rPr>
              <a:t> et al.,2000 </a:t>
            </a:r>
            <a:r>
              <a:rPr lang="fr-FR" sz="1600" dirty="0" err="1">
                <a:latin typeface="Arial" pitchFamily="34" charset="0"/>
                <a:cs typeface="Arial" pitchFamily="34" charset="0"/>
              </a:rPr>
              <a:t>Coibion</a:t>
            </a:r>
            <a:r>
              <a:rPr lang="fr-FR" sz="1600" dirty="0">
                <a:latin typeface="Arial" pitchFamily="34" charset="0"/>
                <a:cs typeface="Arial" pitchFamily="34" charset="0"/>
              </a:rPr>
              <a:t>, 2008).</a:t>
            </a:r>
          </a:p>
          <a:p>
            <a:r>
              <a:rPr lang="fr-FR" sz="1600" dirty="0">
                <a:latin typeface="Arial" pitchFamily="34" charset="0"/>
                <a:cs typeface="Arial" pitchFamily="34" charset="0"/>
              </a:rPr>
              <a:t>Elle </a:t>
            </a:r>
            <a:r>
              <a:rPr lang="fr-FR" sz="1600" dirty="0" smtClean="0">
                <a:latin typeface="Arial" pitchFamily="34" charset="0"/>
                <a:cs typeface="Arial" pitchFamily="34" charset="0"/>
              </a:rPr>
              <a:t>expliquent </a:t>
            </a:r>
            <a:r>
              <a:rPr lang="fr-FR" sz="1600" dirty="0">
                <a:latin typeface="Arial" pitchFamily="34" charset="0"/>
                <a:cs typeface="Arial" pitchFamily="34" charset="0"/>
              </a:rPr>
              <a:t>la couleur du produit frais </a:t>
            </a:r>
            <a:r>
              <a:rPr lang="fr-FR" sz="1600" dirty="0" smtClean="0">
                <a:latin typeface="Arial" pitchFamily="34" charset="0"/>
                <a:cs typeface="Arial" pitchFamily="34" charset="0"/>
              </a:rPr>
              <a:t>et </a:t>
            </a:r>
            <a:r>
              <a:rPr lang="fr-FR" sz="1600" dirty="0">
                <a:latin typeface="Arial" pitchFamily="34" charset="0"/>
                <a:cs typeface="Arial" pitchFamily="34" charset="0"/>
              </a:rPr>
              <a:t>son évolution lors de sa conservation </a:t>
            </a:r>
            <a:r>
              <a:rPr lang="fr-FR" dirty="0"/>
              <a:t>(Normand , </a:t>
            </a:r>
            <a:r>
              <a:rPr lang="fr-FR" dirty="0" smtClean="0"/>
              <a:t>2005</a:t>
            </a:r>
            <a:r>
              <a:rPr lang="fr-FR" dirty="0"/>
              <a:t>)</a:t>
            </a:r>
            <a:endParaRPr lang="fr-FR" dirty="0" smtClean="0"/>
          </a:p>
          <a:p>
            <a:endParaRPr lang="fr-FR" dirty="0"/>
          </a:p>
          <a:p>
            <a:endParaRPr lang="fr-FR" dirty="0"/>
          </a:p>
        </p:txBody>
      </p:sp>
    </p:spTree>
    <p:extLst>
      <p:ext uri="{BB962C8B-B14F-4D97-AF65-F5344CB8AC3E}">
        <p14:creationId xmlns:p14="http://schemas.microsoft.com/office/powerpoint/2010/main" val="4066004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303"/>
            <a:ext cx="9144000" cy="1815882"/>
          </a:xfrm>
          <a:prstGeom prst="rect">
            <a:avLst/>
          </a:prstGeom>
        </p:spPr>
        <p:txBody>
          <a:bodyPr wrap="square">
            <a:spAutoFit/>
          </a:bodyPr>
          <a:lstStyle/>
          <a:p>
            <a:r>
              <a:rPr lang="fr-FR" sz="1600" dirty="0">
                <a:solidFill>
                  <a:srgbClr val="0070C0"/>
                </a:solidFill>
                <a:latin typeface="Arial" pitchFamily="34" charset="0"/>
                <a:cs typeface="Arial" pitchFamily="34" charset="0"/>
              </a:rPr>
              <a:t>* </a:t>
            </a:r>
            <a:r>
              <a:rPr lang="fr-FR" sz="1600" b="1" dirty="0">
                <a:solidFill>
                  <a:srgbClr val="0070C0"/>
                </a:solidFill>
                <a:latin typeface="Arial" pitchFamily="34" charset="0"/>
                <a:cs typeface="Arial" pitchFamily="34" charset="0"/>
              </a:rPr>
              <a:t>Flaveur</a:t>
            </a:r>
            <a:r>
              <a:rPr lang="fr-FR" sz="1600" dirty="0">
                <a:solidFill>
                  <a:srgbClr val="0070C0"/>
                </a:solidFill>
                <a:latin typeface="Arial" pitchFamily="34" charset="0"/>
                <a:cs typeface="Arial" pitchFamily="34" charset="0"/>
              </a:rPr>
              <a:t>:</a:t>
            </a:r>
          </a:p>
          <a:p>
            <a:r>
              <a:rPr lang="fr-FR" sz="1600" dirty="0">
                <a:latin typeface="Arial" pitchFamily="34" charset="0"/>
                <a:cs typeface="Arial" pitchFamily="34" charset="0"/>
              </a:rPr>
              <a:t>La flaveur de la viande correspond à« l’ensemble des impressions olfactives et gustatives » que l’on éprouve au moment de la dégustation .</a:t>
            </a:r>
          </a:p>
          <a:p>
            <a:r>
              <a:rPr lang="fr-FR" sz="1600" dirty="0">
                <a:latin typeface="Arial" pitchFamily="34" charset="0"/>
                <a:cs typeface="Arial" pitchFamily="34" charset="0"/>
              </a:rPr>
              <a:t>Les différents composés chimiques responsables de la flaveur de la viande sont libérés principalement au moment de la cuisson (</a:t>
            </a:r>
            <a:r>
              <a:rPr lang="fr-FR" sz="1600" dirty="0" err="1">
                <a:latin typeface="Arial" pitchFamily="34" charset="0"/>
                <a:cs typeface="Arial" pitchFamily="34" charset="0"/>
              </a:rPr>
              <a:t>Lameloise</a:t>
            </a:r>
            <a:r>
              <a:rPr lang="fr-FR" sz="1600" dirty="0">
                <a:latin typeface="Arial" pitchFamily="34" charset="0"/>
                <a:cs typeface="Arial" pitchFamily="34" charset="0"/>
              </a:rPr>
              <a:t> et al., </a:t>
            </a:r>
            <a:r>
              <a:rPr lang="fr-FR" sz="1600" dirty="0" smtClean="0">
                <a:latin typeface="Arial" pitchFamily="34" charset="0"/>
                <a:cs typeface="Arial" pitchFamily="34" charset="0"/>
              </a:rPr>
              <a:t>1984</a:t>
            </a:r>
          </a:p>
          <a:p>
            <a:endParaRPr lang="fr-FR" sz="1600" dirty="0" smtClean="0">
              <a:latin typeface="Arial" pitchFamily="34" charset="0"/>
              <a:cs typeface="Arial" pitchFamily="34" charset="0"/>
            </a:endParaRPr>
          </a:p>
          <a:p>
            <a:endParaRPr lang="fr-FR" sz="1600" dirty="0">
              <a:latin typeface="Arial" pitchFamily="34" charset="0"/>
              <a:cs typeface="Arial" pitchFamily="34" charset="0"/>
            </a:endParaRPr>
          </a:p>
        </p:txBody>
      </p:sp>
      <p:sp>
        <p:nvSpPr>
          <p:cNvPr id="3" name="Rectangle 2"/>
          <p:cNvSpPr/>
          <p:nvPr/>
        </p:nvSpPr>
        <p:spPr>
          <a:xfrm>
            <a:off x="0" y="1225689"/>
            <a:ext cx="9144000" cy="3108543"/>
          </a:xfrm>
          <a:prstGeom prst="rect">
            <a:avLst/>
          </a:prstGeom>
        </p:spPr>
        <p:txBody>
          <a:bodyPr wrap="square">
            <a:spAutoFit/>
          </a:bodyPr>
          <a:lstStyle/>
          <a:p>
            <a:endParaRPr lang="fr-FR" dirty="0" smtClean="0">
              <a:solidFill>
                <a:srgbClr val="92D050"/>
              </a:solidFill>
            </a:endParaRPr>
          </a:p>
          <a:p>
            <a:r>
              <a:rPr lang="fr-FR" dirty="0" smtClean="0">
                <a:solidFill>
                  <a:srgbClr val="0070C0"/>
                </a:solidFill>
              </a:rPr>
              <a:t>*</a:t>
            </a:r>
            <a:r>
              <a:rPr lang="fr-FR" b="1" dirty="0">
                <a:solidFill>
                  <a:srgbClr val="0070C0"/>
                </a:solidFill>
              </a:rPr>
              <a:t>La tendreté</a:t>
            </a:r>
            <a:r>
              <a:rPr lang="fr-FR" b="1" dirty="0" smtClean="0">
                <a:solidFill>
                  <a:srgbClr val="0070C0"/>
                </a:solidFill>
              </a:rPr>
              <a:t>:</a:t>
            </a:r>
          </a:p>
          <a:p>
            <a:r>
              <a:rPr lang="fr-FR" sz="1600" dirty="0" smtClean="0">
                <a:latin typeface="Arial" pitchFamily="34" charset="0"/>
                <a:cs typeface="Arial" pitchFamily="34" charset="0"/>
              </a:rPr>
              <a:t>La </a:t>
            </a:r>
            <a:r>
              <a:rPr lang="fr-FR" sz="1600" dirty="0">
                <a:latin typeface="Arial" pitchFamily="34" charset="0"/>
                <a:cs typeface="Arial" pitchFamily="34" charset="0"/>
              </a:rPr>
              <a:t>tendreté peut être définie comme la facilite avec laquelle une viande se laisse trancher et mastiquer, au contraire d’une viande dure, difficile a mastiquer (Touraille , 1994).</a:t>
            </a:r>
          </a:p>
          <a:p>
            <a:r>
              <a:rPr lang="fr-FR" sz="1600" dirty="0">
                <a:latin typeface="Arial" pitchFamily="34" charset="0"/>
                <a:cs typeface="Arial" pitchFamily="34" charset="0"/>
              </a:rPr>
              <a:t>La tendreté est le critère de qualité le plus important pour le consommateur lorsqu’il consomme une viande. </a:t>
            </a:r>
            <a:r>
              <a:rPr lang="fr-FR" sz="1600" dirty="0" smtClean="0">
                <a:latin typeface="Arial" pitchFamily="34" charset="0"/>
                <a:cs typeface="Arial" pitchFamily="34" charset="0"/>
              </a:rPr>
              <a:t>(</a:t>
            </a:r>
            <a:r>
              <a:rPr lang="fr-FR" sz="1600" dirty="0" err="1">
                <a:latin typeface="Arial" pitchFamily="34" charset="0"/>
                <a:cs typeface="Arial" pitchFamily="34" charset="0"/>
              </a:rPr>
              <a:t>Deansfield</a:t>
            </a:r>
            <a:r>
              <a:rPr lang="fr-FR" sz="1600" dirty="0">
                <a:latin typeface="Arial" pitchFamily="34" charset="0"/>
                <a:cs typeface="Arial" pitchFamily="34" charset="0"/>
              </a:rPr>
              <a:t> et Zamora, 1997).</a:t>
            </a:r>
          </a:p>
          <a:p>
            <a:endParaRPr lang="fr-FR" sz="1600" dirty="0">
              <a:latin typeface="Arial" pitchFamily="34" charset="0"/>
              <a:cs typeface="Arial" pitchFamily="34" charset="0"/>
            </a:endParaRPr>
          </a:p>
          <a:p>
            <a:r>
              <a:rPr lang="fr-FR" sz="1600" b="1" dirty="0">
                <a:solidFill>
                  <a:srgbClr val="0070C0"/>
                </a:solidFill>
                <a:latin typeface="Arial" pitchFamily="34" charset="0"/>
                <a:cs typeface="Arial" pitchFamily="34" charset="0"/>
              </a:rPr>
              <a:t>* La </a:t>
            </a:r>
            <a:r>
              <a:rPr lang="fr-FR" sz="1600" b="1" dirty="0" err="1">
                <a:solidFill>
                  <a:srgbClr val="0070C0"/>
                </a:solidFill>
                <a:latin typeface="Arial" pitchFamily="34" charset="0"/>
                <a:cs typeface="Arial" pitchFamily="34" charset="0"/>
              </a:rPr>
              <a:t>jutosité</a:t>
            </a:r>
            <a:r>
              <a:rPr lang="fr-FR" sz="1600" b="1" dirty="0">
                <a:solidFill>
                  <a:srgbClr val="0070C0"/>
                </a:solidFill>
                <a:latin typeface="Arial" pitchFamily="34" charset="0"/>
                <a:cs typeface="Arial" pitchFamily="34" charset="0"/>
              </a:rPr>
              <a:t>:</a:t>
            </a:r>
          </a:p>
          <a:p>
            <a:r>
              <a:rPr lang="fr-FR" sz="1600" dirty="0">
                <a:latin typeface="Arial" pitchFamily="34" charset="0"/>
                <a:cs typeface="Arial" pitchFamily="34" charset="0"/>
              </a:rPr>
              <a:t>La </a:t>
            </a:r>
            <a:r>
              <a:rPr lang="fr-FR" sz="1600" dirty="0" err="1">
                <a:latin typeface="Arial" pitchFamily="34" charset="0"/>
                <a:cs typeface="Arial" pitchFamily="34" charset="0"/>
              </a:rPr>
              <a:t>jutosité</a:t>
            </a:r>
            <a:r>
              <a:rPr lang="fr-FR" sz="1600" dirty="0">
                <a:latin typeface="Arial" pitchFamily="34" charset="0"/>
                <a:cs typeface="Arial" pitchFamily="34" charset="0"/>
              </a:rPr>
              <a:t>, appelée aussi succulence caractérise la faculté d’exsudation de la viande au moment de la dégustation. Le facteur essentiel qui va jouer sur la </a:t>
            </a:r>
            <a:r>
              <a:rPr lang="fr-FR" sz="1600" dirty="0" err="1">
                <a:latin typeface="Arial" pitchFamily="34" charset="0"/>
                <a:cs typeface="Arial" pitchFamily="34" charset="0"/>
              </a:rPr>
              <a:t>jutosité</a:t>
            </a:r>
            <a:r>
              <a:rPr lang="fr-FR" sz="1600" dirty="0">
                <a:latin typeface="Arial" pitchFamily="34" charset="0"/>
                <a:cs typeface="Arial" pitchFamily="34" charset="0"/>
              </a:rPr>
              <a:t> est le pouvoir de rétention d’eau du muscle.</a:t>
            </a:r>
          </a:p>
          <a:p>
            <a:endParaRPr lang="fr-FR" sz="1600" dirty="0">
              <a:latin typeface="Arial" pitchFamily="34" charset="0"/>
              <a:cs typeface="Arial" pitchFamily="34" charset="0"/>
            </a:endParaRPr>
          </a:p>
        </p:txBody>
      </p:sp>
    </p:spTree>
    <p:extLst>
      <p:ext uri="{BB962C8B-B14F-4D97-AF65-F5344CB8AC3E}">
        <p14:creationId xmlns:p14="http://schemas.microsoft.com/office/powerpoint/2010/main" val="460539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89" y="15489"/>
            <a:ext cx="8963472" cy="4524315"/>
          </a:xfrm>
          <a:prstGeom prst="rect">
            <a:avLst/>
          </a:prstGeom>
          <a:noFill/>
        </p:spPr>
        <p:txBody>
          <a:bodyPr wrap="square" rtlCol="0">
            <a:spAutoFit/>
          </a:bodyPr>
          <a:lstStyle/>
          <a:p>
            <a:r>
              <a:rPr lang="fr-FR" b="1" dirty="0" smtClean="0">
                <a:solidFill>
                  <a:srgbClr val="FF0000"/>
                </a:solidFill>
                <a:latin typeface="Times New Roman" pitchFamily="18" charset="0"/>
                <a:cs typeface="Times New Roman" pitchFamily="18" charset="0"/>
              </a:rPr>
              <a:t>Procédés de transformation et de conservation</a:t>
            </a:r>
          </a:p>
          <a:p>
            <a:r>
              <a:rPr lang="fr-FR" sz="1600" b="1" dirty="0" smtClean="0">
                <a:solidFill>
                  <a:srgbClr val="92D050"/>
                </a:solidFill>
                <a:latin typeface="Arial" pitchFamily="34" charset="0"/>
                <a:cs typeface="Arial" pitchFamily="34" charset="0"/>
              </a:rPr>
              <a:t>-Réfrigération</a:t>
            </a:r>
          </a:p>
          <a:p>
            <a:r>
              <a:rPr lang="fr-FR" sz="1600" dirty="0" smtClean="0">
                <a:latin typeface="Arial" pitchFamily="34" charset="0"/>
                <a:cs typeface="Arial" pitchFamily="34" charset="0"/>
              </a:rPr>
              <a:t>Il faut abaisser et maintenir la température d'un produit de viande à 4 °C ou moins, sans que le produit soit toutefois congelé. </a:t>
            </a:r>
          </a:p>
          <a:p>
            <a:r>
              <a:rPr lang="fr-FR" sz="1600" dirty="0" smtClean="0">
                <a:latin typeface="Arial" pitchFamily="34" charset="0"/>
                <a:cs typeface="Arial" pitchFamily="34" charset="0"/>
              </a:rPr>
              <a:t>Le résultat obligatoire de la réfrigération est de retarder la prolifération d'agents pathogènes et de bactéries </a:t>
            </a:r>
            <a:r>
              <a:rPr lang="fr-FR" sz="1600" dirty="0" err="1" smtClean="0">
                <a:latin typeface="Arial" pitchFamily="34" charset="0"/>
                <a:cs typeface="Arial" pitchFamily="34" charset="0"/>
              </a:rPr>
              <a:t>putréfiantes</a:t>
            </a:r>
            <a:endParaRPr lang="fr-FR" sz="1600" dirty="0" smtClean="0">
              <a:latin typeface="Arial" pitchFamily="34" charset="0"/>
              <a:cs typeface="Arial" pitchFamily="34" charset="0"/>
            </a:endParaRPr>
          </a:p>
          <a:p>
            <a:r>
              <a:rPr lang="fr-FR" sz="1600" dirty="0" smtClean="0">
                <a:latin typeface="Arial" pitchFamily="34" charset="0"/>
                <a:cs typeface="Arial" pitchFamily="34" charset="0"/>
              </a:rPr>
              <a:t>-</a:t>
            </a:r>
            <a:r>
              <a:rPr lang="fr-FR" sz="1600" b="1" dirty="0" smtClean="0">
                <a:solidFill>
                  <a:srgbClr val="00B050"/>
                </a:solidFill>
                <a:latin typeface="Arial" pitchFamily="34" charset="0"/>
                <a:cs typeface="Arial" pitchFamily="34" charset="0"/>
              </a:rPr>
              <a:t>Condition de température ambiante </a:t>
            </a:r>
          </a:p>
          <a:p>
            <a:r>
              <a:rPr lang="fr-FR" sz="1600" dirty="0">
                <a:latin typeface="Arial" pitchFamily="34" charset="0"/>
                <a:cs typeface="Arial" pitchFamily="34" charset="0"/>
              </a:rPr>
              <a:t>La température de l'aire ou de la pièce de l'établissement </a:t>
            </a:r>
            <a:r>
              <a:rPr lang="fr-FR" sz="1600" dirty="0" smtClean="0">
                <a:latin typeface="Arial" pitchFamily="34" charset="0"/>
                <a:cs typeface="Arial" pitchFamily="34" charset="0"/>
              </a:rPr>
              <a:t>où </a:t>
            </a:r>
            <a:r>
              <a:rPr lang="fr-FR" sz="1600" dirty="0">
                <a:latin typeface="Arial" pitchFamily="34" charset="0"/>
                <a:cs typeface="Arial" pitchFamily="34" charset="0"/>
              </a:rPr>
              <a:t>le produit de viande est transformé, emballé, étiqueté ou manutentionné doit être adéquate pour assurer la conservation du produit de viande</a:t>
            </a:r>
            <a:r>
              <a:rPr lang="fr-FR" sz="1600" dirty="0" smtClean="0">
                <a:latin typeface="Arial" pitchFamily="34" charset="0"/>
                <a:cs typeface="Arial" pitchFamily="34" charset="0"/>
              </a:rPr>
              <a:t>.</a:t>
            </a:r>
          </a:p>
          <a:p>
            <a:r>
              <a:rPr lang="fr-FR" sz="1600" dirty="0" smtClean="0">
                <a:latin typeface="Arial" pitchFamily="34" charset="0"/>
                <a:cs typeface="Arial" pitchFamily="34" charset="0"/>
              </a:rPr>
              <a:t>-</a:t>
            </a:r>
            <a:r>
              <a:rPr lang="fr-FR" sz="1600" b="1" dirty="0" smtClean="0">
                <a:solidFill>
                  <a:srgbClr val="00B050"/>
                </a:solidFill>
                <a:latin typeface="Arial" pitchFamily="34" charset="0"/>
                <a:cs typeface="Arial" pitchFamily="34" charset="0"/>
              </a:rPr>
              <a:t>Congélation</a:t>
            </a:r>
          </a:p>
          <a:p>
            <a:r>
              <a:rPr lang="fr-FR" sz="1600" dirty="0">
                <a:latin typeface="Arial" pitchFamily="34" charset="0"/>
                <a:cs typeface="Arial" pitchFamily="34" charset="0"/>
              </a:rPr>
              <a:t>La congélation abaisse la température d'un produit de </a:t>
            </a:r>
            <a:r>
              <a:rPr lang="fr-FR" sz="1600" dirty="0" smtClean="0">
                <a:latin typeface="Arial" pitchFamily="34" charset="0"/>
                <a:cs typeface="Arial" pitchFamily="34" charset="0"/>
              </a:rPr>
              <a:t>viande, </a:t>
            </a:r>
            <a:r>
              <a:rPr lang="fr-FR" sz="1600" dirty="0">
                <a:latin typeface="Arial" pitchFamily="34" charset="0"/>
                <a:cs typeface="Arial" pitchFamily="34" charset="0"/>
              </a:rPr>
              <a:t>ce qui fait passer l'eau de l'état liquide à l'état solide (la glace). </a:t>
            </a:r>
            <a:r>
              <a:rPr lang="fr-FR" sz="1600" dirty="0" smtClean="0">
                <a:latin typeface="Arial" pitchFamily="34" charset="0"/>
                <a:cs typeface="Arial" pitchFamily="34" charset="0"/>
              </a:rPr>
              <a:t>La </a:t>
            </a:r>
            <a:r>
              <a:rPr lang="fr-FR" sz="1600" dirty="0">
                <a:latin typeface="Arial" pitchFamily="34" charset="0"/>
                <a:cs typeface="Arial" pitchFamily="34" charset="0"/>
              </a:rPr>
              <a:t>congélation prévient la croissance des microorganismes présents dans les produits de viande, mais elle ne les détruit pas.</a:t>
            </a:r>
          </a:p>
          <a:p>
            <a:r>
              <a:rPr lang="fr-FR" sz="1600" dirty="0" smtClean="0">
                <a:latin typeface="Arial" pitchFamily="34" charset="0"/>
                <a:cs typeface="Arial" pitchFamily="34" charset="0"/>
              </a:rPr>
              <a:t> Il </a:t>
            </a:r>
            <a:r>
              <a:rPr lang="fr-FR" sz="1600" dirty="0">
                <a:latin typeface="Arial" pitchFamily="34" charset="0"/>
                <a:cs typeface="Arial" pitchFamily="34" charset="0"/>
              </a:rPr>
              <a:t>est conseillé de se munir de congélateurs de d'entreposage capables de maintenir une température inférieure ou égale à -18 °C</a:t>
            </a:r>
          </a:p>
          <a:p>
            <a:endParaRPr lang="fr-FR" sz="1600" b="1" dirty="0">
              <a:solidFill>
                <a:srgbClr val="00B050"/>
              </a:solidFill>
              <a:latin typeface="Arial" pitchFamily="34" charset="0"/>
              <a:cs typeface="Arial" pitchFamily="34" charset="0"/>
            </a:endParaRPr>
          </a:p>
          <a:p>
            <a:r>
              <a:rPr lang="fr-FR" sz="1600" dirty="0">
                <a:latin typeface="Arial" pitchFamily="34" charset="0"/>
                <a:cs typeface="Arial" pitchFamily="34" charset="0"/>
              </a:rPr>
              <a:t> </a:t>
            </a:r>
            <a:endParaRPr lang="fr-FR" sz="1600" b="1" dirty="0">
              <a:latin typeface="Arial" pitchFamily="34" charset="0"/>
              <a:cs typeface="Arial" pitchFamily="34" charset="0"/>
            </a:endParaRPr>
          </a:p>
        </p:txBody>
      </p:sp>
    </p:spTree>
    <p:extLst>
      <p:ext uri="{BB962C8B-B14F-4D97-AF65-F5344CB8AC3E}">
        <p14:creationId xmlns:p14="http://schemas.microsoft.com/office/powerpoint/2010/main" val="241160092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4083</TotalTime>
  <Words>9874</Words>
  <Application>Microsoft Office PowerPoint</Application>
  <PresentationFormat>Affichage à l'écran (4:3)</PresentationFormat>
  <Paragraphs>563</Paragraphs>
  <Slides>52</Slides>
  <Notes>1</Notes>
  <HiddenSlides>0</HiddenSlides>
  <MMClips>0</MMClips>
  <ScaleCrop>false</ScaleCrop>
  <HeadingPairs>
    <vt:vector size="4" baseType="variant">
      <vt:variant>
        <vt:lpstr>Thème</vt:lpstr>
      </vt:variant>
      <vt:variant>
        <vt:i4>1</vt:i4>
      </vt:variant>
      <vt:variant>
        <vt:lpstr>Titres des diapositives</vt:lpstr>
      </vt:variant>
      <vt:variant>
        <vt:i4>52</vt:i4>
      </vt:variant>
    </vt:vector>
  </HeadingPairs>
  <TitlesOfParts>
    <vt:vector size="53"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Samsung</dc:creator>
  <cp:lastModifiedBy>Samsung</cp:lastModifiedBy>
  <cp:revision>243</cp:revision>
  <dcterms:created xsi:type="dcterms:W3CDTF">2018-01-12T23:28:53Z</dcterms:created>
  <dcterms:modified xsi:type="dcterms:W3CDTF">2020-03-16T15:00:05Z</dcterms:modified>
</cp:coreProperties>
</file>