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MuseoModerno Medium"/>
      <p:regular r:id="rId27"/>
    </p:embeddedFont>
    <p:embeddedFont>
      <p:font typeface="MuseoModerno Medium"/>
      <p:regular r:id="rId28"/>
    </p:embeddedFont>
    <p:embeddedFont>
      <p:font typeface="MuseoModerno Medium"/>
      <p:regular r:id="rId29"/>
    </p:embeddedFont>
    <p:embeddedFont>
      <p:font typeface="MuseoModerno Medium"/>
      <p:regular r:id="rId30"/>
    </p:embeddedFont>
    <p:embeddedFont>
      <p:font typeface="Source Sans 3"/>
      <p:regular r:id="rId31"/>
    </p:embeddedFont>
    <p:embeddedFont>
      <p:font typeface="Source Sans 3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svg"/><Relationship Id="rId4" Type="http://schemas.openxmlformats.org/officeDocument/2006/relationships/image" Target="../media/image-17-4.png"/><Relationship Id="rId5" Type="http://schemas.openxmlformats.org/officeDocument/2006/relationships/image" Target="../media/image-17-5.svg"/><Relationship Id="rId6" Type="http://schemas.openxmlformats.org/officeDocument/2006/relationships/image" Target="../media/image-17-6.png"/><Relationship Id="rId7" Type="http://schemas.openxmlformats.org/officeDocument/2006/relationships/slideLayout" Target="../slideLayouts/slideLayout18.xml"/><Relationship Id="rId8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sv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image" Target="../media/image-19-6.svg"/><Relationship Id="rId7" Type="http://schemas.openxmlformats.org/officeDocument/2006/relationships/image" Target="../media/image-19-7.png"/><Relationship Id="rId8" Type="http://schemas.openxmlformats.org/officeDocument/2006/relationships/image" Target="../media/image-19-8.png"/><Relationship Id="rId9" Type="http://schemas.openxmlformats.org/officeDocument/2006/relationships/image" Target="../media/image-19-9.svg"/><Relationship Id="rId10" Type="http://schemas.openxmlformats.org/officeDocument/2006/relationships/image" Target="../media/image-19-10.png"/><Relationship Id="rId11" Type="http://schemas.openxmlformats.org/officeDocument/2006/relationships/image" Target="../media/image-19-11.png"/><Relationship Id="rId12" Type="http://schemas.openxmlformats.org/officeDocument/2006/relationships/image" Target="../media/image-19-12.svg"/><Relationship Id="rId13" Type="http://schemas.openxmlformats.org/officeDocument/2006/relationships/image" Target="../media/image-19-13.png"/><Relationship Id="rId14" Type="http://schemas.openxmlformats.org/officeDocument/2006/relationships/image" Target="../media/image-19-14.png"/><Relationship Id="rId15" Type="http://schemas.openxmlformats.org/officeDocument/2006/relationships/image" Target="../media/image-19-15.svg"/><Relationship Id="rId16" Type="http://schemas.openxmlformats.org/officeDocument/2006/relationships/slideLayout" Target="../slideLayouts/slideLayout20.xml"/><Relationship Id="rId1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9397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Recent Trends in Management: Creativity and Innovation Management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06467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Exploring how modern organisations harness creativity, technology, and purpose to drive breakthrough innovation in an era of unprecedented change.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5300782"/>
            <a:ext cx="825222" cy="116621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66434" y="5249704"/>
            <a:ext cx="61776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04C8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Authored by CHIB Djazia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280190" y="697730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9487" y="518160"/>
            <a:ext cx="11750873" cy="588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Purpose-Driven Storytelling Fuels Brand Innovation</a:t>
            </a:r>
            <a:endParaRPr lang="en-US" sz="3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487" y="1601629"/>
            <a:ext cx="6425922" cy="64259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52611" y="1578054"/>
            <a:ext cx="3977521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Building Trust Through Authenticity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552611" y="2060734"/>
            <a:ext cx="6425922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Brands build deep trust through authentic narratives on inclusivity, social justice, and community impact.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552611" y="2852023"/>
            <a:ext cx="3128248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LEGO's Creative Campaigns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552611" y="3334703"/>
            <a:ext cx="6425922" cy="602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LEGO's campaigns promote creativity and diversity, strengthening emotional bonds with consumers whilst driving product innovation aligned with values.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552611" y="4107180"/>
            <a:ext cx="6425922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Inclusivity in product design and marketing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7552611" y="4474488"/>
            <a:ext cx="6425922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Educational partnerships fostering creativity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7552611" y="4841796"/>
            <a:ext cx="6425922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Transparent communication about sustainability goals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81757"/>
            <a:ext cx="130428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Designing for a Sustainable Future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793790" y="675727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circular economy represents a fundamental shift in how we conceptualise product lifecycles, innovation processes, and value creation for both business and society.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Chapter 3: Human-Centred Leadership and Hybrid Work</a:t>
            </a:r>
            <a:endParaRPr lang="en-US" sz="44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527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Humanised Leadership in Innovation Management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76456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CF5"/>
          </a:solidFill>
          <a:ln w="30480">
            <a:solidFill>
              <a:srgbClr val="325F7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076456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333750"/>
            <a:ext cx="30726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Emotional Intelligence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824168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EQ and empathy replace command-and-control styles, creating environments where creativity flourishes through psychological safety.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076456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CF5"/>
          </a:solidFill>
          <a:ln w="30480">
            <a:solidFill>
              <a:srgbClr val="51738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3076456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51738C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333750"/>
            <a:ext cx="31769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Trust and Collaboration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3824168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Leaders foster trust and collaboration by being vulnerable, accessible, and genuinely invested in team members' wellbeing and growth.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076456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CF5"/>
          </a:solidFill>
          <a:ln w="30480">
            <a:solidFill>
              <a:srgbClr val="325F7B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3076456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333750"/>
            <a:ext cx="30658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Mental Health Priority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3824168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Mental health and wellbeing programmes have become competitive differentiators, unlocking sustained creativity and innovation capacity.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1133951" y="6406277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Modern innovation leaders understand that breakthrough ideas emerge when people feel safe, supported, and valued.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6151126"/>
            <a:ext cx="30480" cy="873204"/>
          </a:xfrm>
          <a:prstGeom prst="rect">
            <a:avLst/>
          </a:prstGeom>
          <a:solidFill>
            <a:srgbClr val="325F7B"/>
          </a:solidFill>
          <a:ln/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0670" y="471964"/>
            <a:ext cx="9978628" cy="536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Managing Hybrid and Remote Teams Creatively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00670" y="1437323"/>
            <a:ext cx="2177415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The Hybrid Challenge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600670" y="1877020"/>
            <a:ext cx="7197566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Flexible work models require new approaches to collaboration, communication, and culture-building that transcend physical boundaries.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00670" y="2597944"/>
            <a:ext cx="3452813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Digital Tools Enabling Innovation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600670" y="3037642"/>
            <a:ext cx="7197566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Asana and Monday.com for transparent task management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00670" y="3372326"/>
            <a:ext cx="7197566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Miro and Figma for collaborative ideation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600670" y="3707011"/>
            <a:ext cx="7197566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Slack and Teams for continuous connection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600670" y="4041696"/>
            <a:ext cx="7197566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Virtual reality spaces for immersive meetings</a:t>
            </a:r>
            <a:endParaRPr lang="en-US" sz="13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4480" y="1458754"/>
            <a:ext cx="5812750" cy="581275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224480" y="7464504"/>
            <a:ext cx="5812750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Intentional Culture-Building: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Maintaining engagement and innovation remotely demands deliberate efforts to create moments of connection, celebration, and creative spontaneity.</a:t>
            </a:r>
            <a:endParaRPr 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430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Data-Driven Decision Making with a Creative Edge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08841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3X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455420" y="41406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Faster Decisions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63105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Organisations using predictive analytics make innovation decisions three times faster than competitors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3108841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67%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897523" y="41406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Success Rate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35893" y="463105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Data-informed innovation projects show 67% higher success rates in market adoption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77995" y="3108841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85%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10339626" y="41406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Personalisation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7995" y="463105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Big data enables 85% more effective product personalisation and customer targeting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6088294"/>
            <a:ext cx="13042821" cy="35957"/>
          </a:xfrm>
          <a:prstGeom prst="rect">
            <a:avLst/>
          </a:prstGeom>
          <a:solidFill>
            <a:srgbClr val="2B4150">
              <a:alpha val="50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637936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Predictive analytics guide innovation investments, market timing, and resource allocation whilst big data personalises products and services. However, the most successful organisations balance quantitative insights with qualitative human judgement.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Chapter 4: Immersive Technologies and Neo-Maximalism</a:t>
            </a:r>
            <a:endParaRPr lang="en-US" sz="44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2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97" y="491252"/>
            <a:ext cx="7893606" cy="1116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Immersive Experiences Transform Creative Operations</a:t>
            </a:r>
            <a:endParaRPr lang="en-US" sz="35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197" y="1875473"/>
            <a:ext cx="535900" cy="5359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5197" y="2634615"/>
            <a:ext cx="2233136" cy="279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Virtual Reality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25197" y="3020973"/>
            <a:ext cx="789360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VR creates fully immersive brand experiences, product demonstrations, and training environments that were previously impossible.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197" y="3949660"/>
            <a:ext cx="535900" cy="5359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5197" y="4708803"/>
            <a:ext cx="2233136" cy="279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Augmented Reality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25197" y="5095161"/>
            <a:ext cx="789360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 overlays digital information onto physical spaces, transforming retail experiences, product visualisation, and customer engagement.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97" y="6023848"/>
            <a:ext cx="535900" cy="5359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5197" y="6782991"/>
            <a:ext cx="2438995" cy="279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Metaverse Innovation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25197" y="7169348"/>
            <a:ext cx="789360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Nike's virtual sneakers in Fortnite exemplify how brands are pioneering new revenue streams and customer relationships in digital worlds.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8682"/>
            <a:ext cx="118350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Neo-Maximalism: Bold Creativity in Design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92774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164437"/>
            <a:ext cx="36331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From Minimal to Maximal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39828" y="2745581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decisive shift from minimalism to rich, layered aesthetics reflects a broader cultural embrace of expressive, unapologetic innovation.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3698200"/>
            <a:ext cx="43959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Captivating Through Complexity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39828" y="427934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Balmain and other forward-thinking brands embrace vibrant, intricate patterns and bold visual narratives to captivate audiences seeking authenticity and emotional resonance.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9828" y="5572125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Layered textures and mixed materials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39828" y="601432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Vibrant colour palettes and bold contrasts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39828" y="6456521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Storytelling through intricate details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239828" y="6898719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Celebration of craftsmanship and artistry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The Future: Balancing AI, Sustainability, and Human Creativity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32158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AI Integration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06297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Integrate AI tools whilst preserving authentic human insight and emotional intelligence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4585" y="4199811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8071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Sustainability Focus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297555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Sustainability and purpose will define competitive advantage in the next decade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8797" y="3772733"/>
            <a:ext cx="318968" cy="3189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442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Ecosystem Thinking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932521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Creative management is evolving into a holistic, ecosystem-driven discipline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1041" y="4890730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6077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Human-Centred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597628" y="6567607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Empathy and psychological safety unlock unprecedented levels of creativity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18797" y="6008727"/>
            <a:ext cx="318968" cy="31896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197418" y="5668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Strategic Innovation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6158865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Innovation becomes proactive, anticipatory, and deeply integrated with business strategy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04585" y="5581650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Chapter 1: The Innovation Imperative</a:t>
            </a:r>
            <a:endParaRPr lang="en-US" sz="44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606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896" y="3133011"/>
            <a:ext cx="12157472" cy="615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Conclusion: Innovate with Vision and Heart in 2025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88896" y="4043363"/>
            <a:ext cx="196810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88896" y="4354949"/>
            <a:ext cx="6527840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6" name="Text 3"/>
          <p:cNvSpPr/>
          <p:nvPr/>
        </p:nvSpPr>
        <p:spPr>
          <a:xfrm>
            <a:off x="688896" y="4499015"/>
            <a:ext cx="3463290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Embrace AI as a Collaborator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88896" y="4924663"/>
            <a:ext cx="6527840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View AI as a partner that amplifies human creativity rather than a replacement for human ingenuity and intuition.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413546" y="4043363"/>
            <a:ext cx="196810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413546" y="4354949"/>
            <a:ext cx="6527959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0" name="Text 7"/>
          <p:cNvSpPr/>
          <p:nvPr/>
        </p:nvSpPr>
        <p:spPr>
          <a:xfrm>
            <a:off x="7413546" y="4499015"/>
            <a:ext cx="3305056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Build Strategic Partnerships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7413546" y="4924663"/>
            <a:ext cx="6527959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Extend innovation capabilities beyond company walls through ecosystem collaboration with startups, research institutes, and industry partners.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88896" y="5898713"/>
            <a:ext cx="196810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88896" y="6210300"/>
            <a:ext cx="6527840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4" name="Text 11"/>
          <p:cNvSpPr/>
          <p:nvPr/>
        </p:nvSpPr>
        <p:spPr>
          <a:xfrm>
            <a:off x="688896" y="6354366"/>
            <a:ext cx="3937754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Lead with Empathy and Purpose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88896" y="6780014"/>
            <a:ext cx="6527840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Foster psychological safety and trust to unlock true creativity whilst aligning innovation with authentic purpose and values.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413546" y="5898713"/>
            <a:ext cx="196810" cy="245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7413546" y="6210300"/>
            <a:ext cx="6527959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8" name="Text 15"/>
          <p:cNvSpPr/>
          <p:nvPr/>
        </p:nvSpPr>
        <p:spPr>
          <a:xfrm>
            <a:off x="7413546" y="6354366"/>
            <a:ext cx="2607231" cy="307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Innovate Sustainably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7413546" y="6780014"/>
            <a:ext cx="6527959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Integrate sustainability into the core of your innovation strategy to future-proof your organisation and inspire lasting positive impact.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2140"/>
            <a:ext cx="105111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Innovation Pressure Like Never Before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3EEE3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458408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Market Disruption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66903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Companies face unprecedented pressure to innovate continuously or risk losing their competitive position to more agile competitors.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3EEE3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458408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Strategic Shift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66903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Innovation is transforming from reactive problem-solving to strategic, impact-driven approaches that anticipate future needs.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044547"/>
            <a:ext cx="4196358" cy="3302913"/>
          </a:xfrm>
          <a:prstGeom prst="roundRect">
            <a:avLst>
              <a:gd name="adj" fmla="val 1030"/>
            </a:avLst>
          </a:prstGeom>
          <a:solidFill>
            <a:srgbClr val="F3EEE3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4114" y="3458408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Speed to Market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669036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window for capitalising on new opportunities has shrunk dramatically, demanding faster decision-making and execution.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3079"/>
            <a:ext cx="119824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AI-Powered Creativity: Beyond Automation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48833"/>
            <a:ext cx="49755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Proactive Opportunity Identification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29978"/>
            <a:ext cx="556486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AI tools now analyse vast data sets to identify emerging opportunities before they become obvious to competitors.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825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Case Study: Unilever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163741"/>
            <a:ext cx="556486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Unilever's AI-driven trend scouting spots emerging market shifts early, enabling proactive product development and positioning.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6919674" y="3048833"/>
            <a:ext cx="36812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The Human-AI Partnership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6919674" y="3629978"/>
            <a:ext cx="692443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Balance is crucial: AI complements human intuition and creativity rather than replacing it. The most successful innovation strategies combine algorithmic insights with human judgement and emotional intelligence.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259836" y="4973836"/>
            <a:ext cx="65842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"AI amplifies our creative capacity but cannot replace the human spark that turns insights into breakthrough innovations."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6919674" y="4973836"/>
            <a:ext cx="30480" cy="725805"/>
          </a:xfrm>
          <a:prstGeom prst="rect">
            <a:avLst/>
          </a:prstGeom>
          <a:solidFill>
            <a:srgbClr val="325F7B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81757"/>
            <a:ext cx="130428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AI as a Creative Partner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793790" y="675727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Artificial intelligence is revolutionising how we approach creativity, serving not as a replacement for human ingenuity but as a powerful collaborator that expands our creative possibilities.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2698" y="497086"/>
            <a:ext cx="10213538" cy="564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Ecosystem Collaboration: The New R&amp;D Model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2354818" y="3277672"/>
            <a:ext cx="2259925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Corporations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632698" y="3668554"/>
            <a:ext cx="3982045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Provide resources, market access, and strategic direction</a:t>
            </a:r>
            <a:endParaRPr lang="en-US" sz="1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6336" y="1423630"/>
            <a:ext cx="4677728" cy="467772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7005" y="3345656"/>
            <a:ext cx="270510" cy="2705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25169" y="2112764"/>
            <a:ext cx="2259925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Startups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9925169" y="2503646"/>
            <a:ext cx="4072533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Bring agility, fresh perspectives, and disruptive technologies</a:t>
            </a:r>
            <a:endParaRPr lang="en-US" sz="14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336" y="1423630"/>
            <a:ext cx="4677728" cy="467772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0076" y="2371130"/>
            <a:ext cx="270510" cy="2705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25169" y="4731901"/>
            <a:ext cx="2259925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Research Institutes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9925169" y="5122783"/>
            <a:ext cx="4072533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Offer fundamental research and scientific expertise</a:t>
            </a:r>
            <a:endParaRPr lang="en-US" sz="14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336" y="1423630"/>
            <a:ext cx="4677728" cy="467772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2515" y="5164693"/>
            <a:ext cx="270510" cy="270510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632698" y="6395041"/>
            <a:ext cx="13365004" cy="30123"/>
          </a:xfrm>
          <a:prstGeom prst="rect">
            <a:avLst/>
          </a:prstGeom>
          <a:solidFill>
            <a:srgbClr val="2B4150">
              <a:alpha val="50000"/>
            </a:srgbClr>
          </a:solidFill>
          <a:ln/>
        </p:spPr>
      </p:sp>
      <p:sp>
        <p:nvSpPr>
          <p:cNvPr id="16" name="Text 8"/>
          <p:cNvSpPr/>
          <p:nvPr/>
        </p:nvSpPr>
        <p:spPr>
          <a:xfrm>
            <a:off x="632698" y="6809184"/>
            <a:ext cx="2762964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Bosch's Open Innovation</a:t>
            </a:r>
            <a:endParaRPr lang="en-US" sz="1750" dirty="0"/>
          </a:p>
        </p:txBody>
      </p:sp>
      <p:sp>
        <p:nvSpPr>
          <p:cNvPr id="17" name="Text 9"/>
          <p:cNvSpPr/>
          <p:nvPr/>
        </p:nvSpPr>
        <p:spPr>
          <a:xfrm>
            <a:off x="632698" y="7272338"/>
            <a:ext cx="5081349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Bosch's Open Bosch programme exemplifies this approach by co-creating with startups and research institutes globally.</a:t>
            </a:r>
            <a:endParaRPr lang="en-US" sz="1400" dirty="0"/>
          </a:p>
        </p:txBody>
      </p:sp>
      <p:sp>
        <p:nvSpPr>
          <p:cNvPr id="18" name="Text 10"/>
          <p:cNvSpPr/>
          <p:nvPr/>
        </p:nvSpPr>
        <p:spPr>
          <a:xfrm>
            <a:off x="6162675" y="6791087"/>
            <a:ext cx="784252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Joint IP models distribute risk and reward fairly</a:t>
            </a:r>
            <a:endParaRPr lang="en-US" sz="1400" dirty="0"/>
          </a:p>
        </p:txBody>
      </p:sp>
      <p:sp>
        <p:nvSpPr>
          <p:cNvPr id="19" name="Text 11"/>
          <p:cNvSpPr/>
          <p:nvPr/>
        </p:nvSpPr>
        <p:spPr>
          <a:xfrm>
            <a:off x="6162675" y="7143631"/>
            <a:ext cx="784252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Sandbox environments allow rapid experimentation</a:t>
            </a:r>
            <a:endParaRPr lang="en-US" sz="1400" dirty="0"/>
          </a:p>
        </p:txBody>
      </p:sp>
      <p:sp>
        <p:nvSpPr>
          <p:cNvPr id="20" name="Text 12"/>
          <p:cNvSpPr/>
          <p:nvPr/>
        </p:nvSpPr>
        <p:spPr>
          <a:xfrm>
            <a:off x="6162675" y="7496175"/>
            <a:ext cx="784252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Reduced time-to-market for breakthrough innovations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676" y="507325"/>
            <a:ext cx="12207121" cy="576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Ideation Techniques Supercharged by Structure and AI</a:t>
            </a:r>
            <a:endParaRPr lang="en-US" sz="36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676" y="1452682"/>
            <a:ext cx="6554272" cy="40507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5676" y="5687854"/>
            <a:ext cx="2740343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Enhanced Brainstorming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645676" y="6086713"/>
            <a:ext cx="6554272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Classic techniques like brainstorming and Six Thinking Hats remain vital but are now amplified by AI-powered insights and real-time analysis.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452" y="1452682"/>
            <a:ext cx="6554272" cy="40507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0452" y="5687854"/>
            <a:ext cx="2872859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AI-Accelerated Evaluation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7430452" y="6086713"/>
            <a:ext cx="6554272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AI tools accelerate idea generation and evaluation, enabling rapid prioritisation based on feasibility, impact, and strategic alignment.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645676" y="6884313"/>
            <a:ext cx="13339048" cy="1078706"/>
          </a:xfrm>
          <a:prstGeom prst="roundRect">
            <a:avLst>
              <a:gd name="adj" fmla="val 2565"/>
            </a:avLst>
          </a:prstGeom>
          <a:solidFill>
            <a:srgbClr val="C9DDE9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04" y="7151489"/>
            <a:ext cx="230505" cy="18442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245037" y="7114818"/>
            <a:ext cx="12555260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6-3-5 Brainwriting Method: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Six people generate three ideas every five minutes, producing 108 ideas in just 30 minutes—a structured approach perfect for time-constrained innovation sessions.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Chapter 2: Creativity Meets Sustainability and Purpose</a:t>
            </a:r>
            <a:endParaRPr lang="en-US" sz="4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661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4502" y="3375065"/>
            <a:ext cx="11159014" cy="691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Sustainability as a Core Innovation Driver</a:t>
            </a:r>
            <a:endParaRPr lang="en-US" sz="4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02" y="4398407"/>
            <a:ext cx="4360426" cy="88511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95720" y="5504736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ESG Integration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995720" y="5983129"/>
            <a:ext cx="3917990" cy="141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Environmental, social, and governance principles are now integral to innovation strategies, moving far beyond compliance requirements.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928" y="4398407"/>
            <a:ext cx="4360426" cy="88511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56146" y="5504736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Circular Design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5356146" y="5983129"/>
            <a:ext cx="3917990" cy="141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Adidas' "Made to Be Remade" collection exemplifies circular design innovation, creating products designed for disassembly and recycling.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353" y="4398407"/>
            <a:ext cx="4360426" cy="88511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6572" y="5504736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Consumer Demand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716572" y="5983129"/>
            <a:ext cx="3917990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Modern consumers demand transparency and eco-friendly products, making sustainability a competitive differentiator.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2025-11-06T08:46:50Z</dcterms:created>
  <dcterms:modified xsi:type="dcterms:W3CDTF">2025-11-06T08:46:50Z</dcterms:modified>
</cp:coreProperties>
</file>