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65" r:id="rId10"/>
    <p:sldId id="263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C3D15-224C-47AB-A547-5EF274C0D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85EA0F-6DAA-439E-901B-40622890C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0522DB-4235-4B3C-8406-DB34E2AB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E3EBB-030D-4423-AE25-5C1BD786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954766-843F-415B-B03F-55BADF03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50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3D58F-2ED0-416C-9E96-87600462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A240E7-83C1-42B1-849C-83F57CF6B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4D83A-0611-4B37-90CB-A89A0C79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1BDA71-9780-469C-A1E6-9CFCEA16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078354-DB2A-4969-8B5C-9A7783E4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48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E853C6-C284-4EF7-B84C-307C931DA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2BEB04-7585-4331-97E5-85553EA9A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694A4-0A55-49B5-8319-C91DC0AE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389A0-40E4-4D01-AAF9-CBBB6AC7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20EAB6-A855-48E8-8B98-08FD976E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5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4EB00-B6BC-46E8-9541-FA2B423F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0002D-EE23-487F-9C6D-088CB421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F902F7-0FFF-4F52-8F4D-B775432C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95B3D-8D6E-4207-978E-76688233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4D12B-DCDB-4099-9ADB-7B06ACC2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7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1E57E-B9BD-4E2A-BC48-E7CB6EFD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F0ADDF-749A-49A0-A88D-9752A0D93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C4A9C9-0FE5-4052-966B-6DE504DD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F2511B-D275-4962-8423-ECBCE917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AAC06E-FB0E-47F4-AF6D-55EC62F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95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E43B9-BCC7-4478-B3F6-21B76C5A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7200AA-2523-45DC-9215-982CD41CC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E1C47F-4497-4CE7-AB75-BD7B657D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1DE684-BF56-418F-8974-D842F6DD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17192-1B64-41E5-AA7C-8FEA7949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78035F-7865-4770-8ABB-488D197A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68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7DCA4-AAFB-4B3B-BF98-297195D2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012B33-8CBB-4495-9599-298BAB8AC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1EC073-942A-4F64-9973-164E821D2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8CAB09-BD22-47C8-B0DE-3E1E89078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78A2C2-C50D-47D1-9E25-DCD486F9E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A0941C-B3AC-431F-A57D-A8B84592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6453DF-62A6-479F-B0C9-46C77A9C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369FB0-6846-4ABD-B1F5-51DF5374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544B5-5B2C-46E4-9BD3-AC9B0570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CF8099-03A0-43F0-B71A-C3EA3898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3274D6-3841-4BD6-9093-8D27CF65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74AC8C-2421-4437-9AB4-4E19D698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3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E4A244-BE21-4749-B842-E955A6DF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E8D295-99BC-40D8-8ED1-7EED661A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1CA6CE-6DE7-4C92-BAC4-F2E6EE36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7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0483A-460B-44AE-B7A3-C8940F7B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511ADB-EBA7-4766-8A8B-9A6323D1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D511E1-2C14-4D21-B046-7A99A4B7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8FFA26-C92E-4DFF-A3A4-CBB6B756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A580E7-7649-4047-9C12-E2299D50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072258-CA5B-4304-8F0F-11A091AC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23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A3649-992F-4B14-9174-64B3E782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7872A8-2668-4FCC-819A-4D2999539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A72C67-CCFC-41AB-B378-696214E8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5F405A-06F3-4888-9AE3-FE48F4CC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DE29C5-3657-42E1-841A-4BA3364B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0E29DA-BA9F-4BC9-B972-5DFAF9C1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4EB35B-F3E8-4510-9D98-B963625E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44C46-19E0-46F1-941D-8A4C115E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CCE68-B053-4024-BF17-3564E586F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5D55-576F-4F62-BBAB-472EA204546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47AFF-E191-4A29-A5DB-DB84C03B7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3D8D6-A89B-48D1-B403-AF752813C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771E-61C4-4312-B03A-04685C88E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osseron_MNMA_Cl.430.JPG?uselang=f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Elfenbein-Natur.jpg?uselang=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ommons.wikimedia.org/wiki/File:Elfenbein_verarbeitet.jpg?uselang=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Porteurs_ivoire_1910.jpg?uselang=f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Mammoth_ivory_hg.jpg?uselang=f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assempouy-1-2b.jpg?uselang=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A7CDB22-370E-496A-A8F4-191C25D0FBE4}"/>
              </a:ext>
            </a:extLst>
          </p:cNvPr>
          <p:cNvSpPr txBox="1"/>
          <p:nvPr/>
        </p:nvSpPr>
        <p:spPr>
          <a:xfrm>
            <a:off x="3021495" y="622853"/>
            <a:ext cx="6149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>
                <a:cs typeface="Calibri" panose="020F0502020204030204" pitchFamily="34" charset="0"/>
              </a:rPr>
              <a:t>مقياس: ما قبل التاريخ 2</a:t>
            </a:r>
            <a:r>
              <a:rPr lang="fr-FR" sz="5400" b="1" dirty="0">
                <a:cs typeface="Calibri" panose="020F0502020204030204" pitchFamily="34" charset="0"/>
              </a:rPr>
              <a:t> </a:t>
            </a:r>
            <a:r>
              <a:rPr lang="ar-DZ" sz="5400" b="1" dirty="0">
                <a:cs typeface="Calibri" panose="020F0502020204030204" pitchFamily="34" charset="0"/>
              </a:rPr>
              <a:t> </a:t>
            </a:r>
            <a:r>
              <a:rPr lang="fr-FR" sz="5400" b="1" dirty="0">
                <a:cs typeface="Calibri" panose="020F0502020204030204" pitchFamily="34" charset="0"/>
              </a:rPr>
              <a:t>S 6</a:t>
            </a:r>
            <a:endParaRPr lang="es-ES" sz="5400" b="1" dirty="0"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88B613-EB88-4783-BD73-9D3F814562C9}"/>
              </a:ext>
            </a:extLst>
          </p:cNvPr>
          <p:cNvSpPr txBox="1"/>
          <p:nvPr/>
        </p:nvSpPr>
        <p:spPr>
          <a:xfrm>
            <a:off x="1961322" y="3326295"/>
            <a:ext cx="85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dirty="0">
                <a:cs typeface="Calibri" panose="020F0502020204030204" pitchFamily="34" charset="0"/>
              </a:rPr>
              <a:t>عنوان الدرس: العاج أنموذج من صناعات ما قبل التاريخ</a:t>
            </a:r>
            <a:endParaRPr lang="es-ES" sz="3600" dirty="0"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5B3228-2CFA-49A5-BE54-FE95693C5BE2}"/>
              </a:ext>
            </a:extLst>
          </p:cNvPr>
          <p:cNvSpPr txBox="1"/>
          <p:nvPr/>
        </p:nvSpPr>
        <p:spPr>
          <a:xfrm>
            <a:off x="9647582" y="5181600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b="1" dirty="0"/>
              <a:t>2019-202</a:t>
            </a:r>
            <a:r>
              <a:rPr lang="fr-FR" dirty="0"/>
              <a:t>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389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3C91F91-4DA5-4CC2-B9D5-FB2FFEA097A8}"/>
              </a:ext>
            </a:extLst>
          </p:cNvPr>
          <p:cNvSpPr txBox="1"/>
          <p:nvPr/>
        </p:nvSpPr>
        <p:spPr>
          <a:xfrm>
            <a:off x="3222783" y="137157"/>
            <a:ext cx="650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استغلال العاج في الحضارة الفرعونية (طيبة)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E49B34-5688-442C-922C-DEBDB96F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62" y="906598"/>
            <a:ext cx="10376798" cy="59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318854-2F34-4A67-991F-35E6CDB7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0"/>
            <a:ext cx="10534992" cy="59618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AEE181-D19E-43C5-B4D6-6CF1F236F6A2}"/>
              </a:ext>
            </a:extLst>
          </p:cNvPr>
          <p:cNvSpPr txBox="1"/>
          <p:nvPr/>
        </p:nvSpPr>
        <p:spPr>
          <a:xfrm>
            <a:off x="2955234" y="6150114"/>
            <a:ext cx="5579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منحوتات من حضارة بلاد الرافدين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26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F59704-E46D-43F9-82FE-86F67B2A4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4"/>
          <a:stretch/>
        </p:blipFill>
        <p:spPr>
          <a:xfrm>
            <a:off x="0" y="0"/>
            <a:ext cx="12182495" cy="60164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DCA173C-9A30-43C3-A4A6-8AE3CD234349}"/>
              </a:ext>
            </a:extLst>
          </p:cNvPr>
          <p:cNvSpPr txBox="1"/>
          <p:nvPr/>
        </p:nvSpPr>
        <p:spPr>
          <a:xfrm>
            <a:off x="3460997" y="6016487"/>
            <a:ext cx="526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منحوتات عاجية يونانية وبيزنطية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Image 5" descr="https://upload.wikimedia.org/wikipedia/commons/thumb/1/1b/Crosseron_MNMA_Cl.430.JPG/114px-Crosseron_MNMA_Cl.430.JPG">
            <a:hlinkClick r:id="rId3"/>
            <a:extLst>
              <a:ext uri="{FF2B5EF4-FFF2-40B4-BE49-F238E27FC236}">
                <a16:creationId xmlns:a16="http://schemas.microsoft.com/office/drawing/2014/main" id="{6C9122DA-8089-4FDB-927F-DB4D4DF80E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673403"/>
            <a:ext cx="2438400" cy="2652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E0B5532-523A-4BAE-9BAA-4749856F229F}"/>
              </a:ext>
            </a:extLst>
          </p:cNvPr>
          <p:cNvSpPr txBox="1"/>
          <p:nvPr/>
        </p:nvSpPr>
        <p:spPr>
          <a:xfrm>
            <a:off x="8587409" y="3485322"/>
            <a:ext cx="410817" cy="4108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80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intérieur, photo&#10;&#10;Description générée avec un niveau de confiance élevé">
            <a:extLst>
              <a:ext uri="{FF2B5EF4-FFF2-40B4-BE49-F238E27FC236}">
                <a16:creationId xmlns:a16="http://schemas.microsoft.com/office/drawing/2014/main" id="{08966A97-4929-4F1C-850E-49E080C3A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9" y="185530"/>
            <a:ext cx="11510744" cy="599143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526F03-E25C-4F64-A34C-05427975C215}"/>
              </a:ext>
            </a:extLst>
          </p:cNvPr>
          <p:cNvSpPr txBox="1"/>
          <p:nvPr/>
        </p:nvSpPr>
        <p:spPr>
          <a:xfrm>
            <a:off x="2271261" y="6176963"/>
            <a:ext cx="7553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منحوتات عاجية صينية من العصر الحديث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357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086DDA2-B640-4389-8661-DF65EE320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84F289-0D26-42B2-A6E2-34E91ADB0EC4}"/>
              </a:ext>
            </a:extLst>
          </p:cNvPr>
          <p:cNvSpPr txBox="1"/>
          <p:nvPr/>
        </p:nvSpPr>
        <p:spPr>
          <a:xfrm>
            <a:off x="2544419" y="265043"/>
            <a:ext cx="646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الإنسان الأوّل واستعمالاته للعاج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Image 4" descr="https://upload.wikimedia.org/wikipedia/commons/thumb/e/ec/Elfenbein-Natur.jpg/220px-Elfenbein-Natur.jpg">
            <a:hlinkClick r:id="rId2"/>
            <a:extLst>
              <a:ext uri="{FF2B5EF4-FFF2-40B4-BE49-F238E27FC236}">
                <a16:creationId xmlns:a16="http://schemas.microsoft.com/office/drawing/2014/main" id="{B462D732-6AE1-4DB1-AC8B-E98D71D5F7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288"/>
            <a:ext cx="5764696" cy="445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https://upload.wikimedia.org/wikipedia/commons/thumb/0/05/Elfenbein_verarbeitet.jpg/220px-Elfenbein_verarbeitet.jpg">
            <a:hlinkClick r:id="rId4"/>
            <a:extLst>
              <a:ext uri="{FF2B5EF4-FFF2-40B4-BE49-F238E27FC236}">
                <a16:creationId xmlns:a16="http://schemas.microsoft.com/office/drawing/2014/main" id="{76581B8D-EC5C-471B-9B5B-A7D0DA2C54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9" y="1749288"/>
            <a:ext cx="6162261" cy="4452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3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rrain, extérieur, ciel&#10;&#10;Description générée avec un niveau de confiance très élevé">
            <a:extLst>
              <a:ext uri="{FF2B5EF4-FFF2-40B4-BE49-F238E27FC236}">
                <a16:creationId xmlns:a16="http://schemas.microsoft.com/office/drawing/2014/main" id="{84BE5DB4-5D97-4364-A70D-570F16A1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1119808"/>
            <a:ext cx="8786191" cy="57381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3A6E96-65DB-4BDF-9B2B-0D2CC317D3BB}"/>
              </a:ext>
            </a:extLst>
          </p:cNvPr>
          <p:cNvSpPr txBox="1"/>
          <p:nvPr/>
        </p:nvSpPr>
        <p:spPr>
          <a:xfrm>
            <a:off x="1444487" y="318052"/>
            <a:ext cx="763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عاج الفيل: تجارة مربحة إلى نهاية القرن العشرين(</a:t>
            </a:r>
            <a:r>
              <a:rPr lang="ar-DZ" sz="2800" b="1" dirty="0">
                <a:latin typeface="+mj-lt"/>
                <a:cs typeface="Traditional Arabic" panose="02020603050405020304" pitchFamily="18" charset="-78"/>
              </a:rPr>
              <a:t>1989</a:t>
            </a:r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endParaRPr lang="fr-FR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57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s://upload.wikimedia.org/wikipedia/commons/thumb/e/e6/Porteurs_ivoire_1910.jpg/300px-Porteurs_ivoire_1910.jpg">
            <a:hlinkClick r:id="rId2"/>
            <a:extLst>
              <a:ext uri="{FF2B5EF4-FFF2-40B4-BE49-F238E27FC236}">
                <a16:creationId xmlns:a16="http://schemas.microsoft.com/office/drawing/2014/main" id="{D184BCCF-1DBB-40E6-A521-DFE480460D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2" y="767654"/>
            <a:ext cx="11622157" cy="6090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384A3A-4381-48BE-9EB4-AF1A99474E7D}"/>
              </a:ext>
            </a:extLst>
          </p:cNvPr>
          <p:cNvSpPr txBox="1"/>
          <p:nvPr/>
        </p:nvSpPr>
        <p:spPr>
          <a:xfrm>
            <a:off x="1021976" y="59768"/>
            <a:ext cx="932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نقل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العاج في الكونغو أثناء احتلاله من بلجيكا</a:t>
            </a:r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D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1910</a:t>
            </a:r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93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175CA53-D4CE-4706-A0E3-3881640C8F02}"/>
              </a:ext>
            </a:extLst>
          </p:cNvPr>
          <p:cNvSpPr txBox="1"/>
          <p:nvPr/>
        </p:nvSpPr>
        <p:spPr>
          <a:xfrm>
            <a:off x="441014" y="-1524001"/>
            <a:ext cx="2664000" cy="11079956"/>
          </a:xfrm>
          <a:prstGeom prst="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B w="101600" prst="angle"/>
          </a:sp3d>
        </p:spPr>
        <p:txBody>
          <a:bodyPr wrap="square" rtlCol="0">
            <a:spAutoFit/>
          </a:bodyPr>
          <a:lstStyle/>
          <a:p>
            <a:r>
              <a:rPr lang="ar-DZ" sz="7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fr-FR" sz="7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D15D6E-F9EF-479A-AE8E-7BC468C644D4}"/>
              </a:ext>
            </a:extLst>
          </p:cNvPr>
          <p:cNvSpPr txBox="1"/>
          <p:nvPr/>
        </p:nvSpPr>
        <p:spPr>
          <a:xfrm>
            <a:off x="3640742" y="205040"/>
            <a:ext cx="811024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العاج</a:t>
            </a:r>
            <a:endParaRPr lang="fr-FR" sz="4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Zone de texte 1">
            <a:extLst>
              <a:ext uri="{FF2B5EF4-FFF2-40B4-BE49-F238E27FC236}">
                <a16:creationId xmlns:a16="http://schemas.microsoft.com/office/drawing/2014/main" id="{E18C7310-D991-4C9A-B1B4-D53D232306A1}"/>
              </a:ext>
            </a:extLst>
          </p:cNvPr>
          <p:cNvSpPr txBox="1"/>
          <p:nvPr/>
        </p:nvSpPr>
        <p:spPr>
          <a:xfrm>
            <a:off x="6810233" y="4353494"/>
            <a:ext cx="4435522" cy="7780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fr-FR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Ca</a:t>
            </a:r>
            <a:r>
              <a:rPr lang="fr-FR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+PO</a:t>
            </a:r>
            <a:r>
              <a:rPr lang="fr-FR" sz="4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OH</a:t>
            </a:r>
            <a:r>
              <a:rPr lang="fr-FR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fr-F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DDEF15C-19D6-41D8-A40D-EE926854154C}"/>
              </a:ext>
            </a:extLst>
          </p:cNvPr>
          <p:cNvSpPr txBox="1"/>
          <p:nvPr/>
        </p:nvSpPr>
        <p:spPr>
          <a:xfrm>
            <a:off x="1166192" y="605703"/>
            <a:ext cx="1011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مادة بيضاء غير شفافة لا يختلف تركيبها عن مكونات الأسنان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CAA648-43E4-4B28-A34D-FBC21341606B}"/>
              </a:ext>
            </a:extLst>
          </p:cNvPr>
          <p:cNvSpPr txBox="1"/>
          <p:nvPr/>
        </p:nvSpPr>
        <p:spPr>
          <a:xfrm>
            <a:off x="6932363" y="3892284"/>
            <a:ext cx="439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يوجد عند بعض الحيوانات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EABCDE-2B0C-434B-972E-9A5C26CC7FF9}"/>
              </a:ext>
            </a:extLst>
          </p:cNvPr>
          <p:cNvSpPr txBox="1"/>
          <p:nvPr/>
        </p:nvSpPr>
        <p:spPr>
          <a:xfrm>
            <a:off x="2056122" y="4169526"/>
            <a:ext cx="611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المائية: الحيتان، الفقمة، أسد البحر، حوت السيف...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B3DE45-7ADD-4B4D-82FC-5B7E1C77D759}"/>
              </a:ext>
            </a:extLst>
          </p:cNvPr>
          <p:cNvSpPr txBox="1"/>
          <p:nvPr/>
        </p:nvSpPr>
        <p:spPr>
          <a:xfrm>
            <a:off x="4578625" y="1460800"/>
            <a:ext cx="665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 للأنياب جذور ولا مينا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aditional Arabic" panose="02020603050405020304" pitchFamily="18" charset="-78"/>
              </a:rPr>
              <a:t>email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(المادة الشفافة والبراقة)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65F7CC-1A3A-4FB0-9610-344FD7DC6072}"/>
              </a:ext>
            </a:extLst>
          </p:cNvPr>
          <p:cNvSpPr txBox="1"/>
          <p:nvPr/>
        </p:nvSpPr>
        <p:spPr>
          <a:xfrm>
            <a:off x="8009870" y="2131231"/>
            <a:ext cx="318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يتقلّص حجمه عند اقتطاعه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CC224E-F34B-4D29-BC4A-B5FFA7A21CC6}"/>
              </a:ext>
            </a:extLst>
          </p:cNvPr>
          <p:cNvSpPr txBox="1"/>
          <p:nvPr/>
        </p:nvSpPr>
        <p:spPr>
          <a:xfrm>
            <a:off x="5522993" y="2740516"/>
            <a:ext cx="570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يشبه نموّه نموّ الخشب </a:t>
            </a:r>
            <a:r>
              <a:rPr lang="ar-DZ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تظهر على سطحه دوائر عمره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8C0B76-81B4-45FA-9121-43F5227B71A7}"/>
              </a:ext>
            </a:extLst>
          </p:cNvPr>
          <p:cNvSpPr/>
          <p:nvPr/>
        </p:nvSpPr>
        <p:spPr>
          <a:xfrm>
            <a:off x="1751009" y="3489271"/>
            <a:ext cx="6346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البرية: الفيل، وحيد القرن، فرس الماء، الخنزير الوحشي</a:t>
            </a:r>
            <a:endParaRPr lang="fr-FR" sz="3200" dirty="0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01D7CBFD-20B7-487D-AC09-C62CF4AA026A}"/>
              </a:ext>
            </a:extLst>
          </p:cNvPr>
          <p:cNvSpPr/>
          <p:nvPr/>
        </p:nvSpPr>
        <p:spPr>
          <a:xfrm>
            <a:off x="8101316" y="3684262"/>
            <a:ext cx="45719" cy="8006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FF4BEC-4162-4B5A-B80F-6C5334A0092D}"/>
              </a:ext>
            </a:extLst>
          </p:cNvPr>
          <p:cNvSpPr txBox="1"/>
          <p:nvPr/>
        </p:nvSpPr>
        <p:spPr>
          <a:xfrm>
            <a:off x="2211504" y="4748301"/>
            <a:ext cx="7540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وظيفته لدى الحيوان: وسيلة دفاعية أو غذائية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7" name="Image 16" descr="https://upload.wikimedia.org/wikipedia/commons/thumb/a/af/Mammoth_ivory_hg.jpg/250px-Mammoth_ivory_hg.jpg">
            <a:hlinkClick r:id="rId2"/>
            <a:extLst>
              <a:ext uri="{FF2B5EF4-FFF2-40B4-BE49-F238E27FC236}">
                <a16:creationId xmlns:a16="http://schemas.microsoft.com/office/drawing/2014/main" id="{3A583E02-D0D7-407A-9FAD-30D5DB500A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78" y="1234898"/>
            <a:ext cx="237744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623949A-E09F-4A20-95D4-98B75E9DC787}"/>
              </a:ext>
            </a:extLst>
          </p:cNvPr>
          <p:cNvSpPr txBox="1"/>
          <p:nvPr/>
        </p:nvSpPr>
        <p:spPr>
          <a:xfrm>
            <a:off x="6782937" y="5628367"/>
            <a:ext cx="48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وزن ناب الفيل يتراوح بين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18" charset="-78"/>
              </a:rPr>
              <a:t>25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aditional Arabic" panose="02020603050405020304" pitchFamily="18" charset="-78"/>
              </a:rPr>
              <a:t>120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كلغ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A93682-F1D8-45A8-8A67-B9286C043638}"/>
              </a:ext>
            </a:extLst>
          </p:cNvPr>
          <p:cNvSpPr txBox="1"/>
          <p:nvPr/>
        </p:nvSpPr>
        <p:spPr>
          <a:xfrm>
            <a:off x="551117" y="5335979"/>
            <a:ext cx="433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قيمة كلغ من العاج الخام: </a:t>
            </a:r>
            <a:r>
              <a:rPr lang="ar-D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ألف أورو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AC50375-C4B3-4135-AFA6-9F46D63948AB}"/>
              </a:ext>
            </a:extLst>
          </p:cNvPr>
          <p:cNvSpPr/>
          <p:nvPr/>
        </p:nvSpPr>
        <p:spPr>
          <a:xfrm>
            <a:off x="2616433" y="5931973"/>
            <a:ext cx="204150" cy="2214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580EBE-8F1B-4DB0-903E-E220E6A44827}"/>
              </a:ext>
            </a:extLst>
          </p:cNvPr>
          <p:cNvSpPr txBox="1"/>
          <p:nvPr/>
        </p:nvSpPr>
        <p:spPr>
          <a:xfrm>
            <a:off x="1304700" y="6213142"/>
            <a:ext cx="282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 قيمة تجارية عالية جدّا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8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  <p:bldP spid="14" grpId="0" animBg="1"/>
      <p:bldP spid="16" grpId="0"/>
      <p:bldP spid="18" grpId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248EBB7-0F4C-4DCB-90C4-9A4A61961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73" r="72928"/>
          <a:stretch/>
        </p:blipFill>
        <p:spPr>
          <a:xfrm>
            <a:off x="719437" y="310545"/>
            <a:ext cx="2465859" cy="3230506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D3A134B-4E0B-40F7-8723-00918C6BB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4" r="30074"/>
          <a:stretch/>
        </p:blipFill>
        <p:spPr>
          <a:xfrm>
            <a:off x="4494436" y="334577"/>
            <a:ext cx="3221014" cy="3225224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1826AD0E-0E00-4008-B92E-0BC0B4360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26" t="13281" b="4695"/>
          <a:stretch/>
        </p:blipFill>
        <p:spPr>
          <a:xfrm>
            <a:off x="8506309" y="334577"/>
            <a:ext cx="2985767" cy="32624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6D7122-CDDA-4D6A-BB95-6DD136F5686C}"/>
              </a:ext>
            </a:extLst>
          </p:cNvPr>
          <p:cNvSpPr txBox="1"/>
          <p:nvPr/>
        </p:nvSpPr>
        <p:spPr>
          <a:xfrm>
            <a:off x="586758" y="2695078"/>
            <a:ext cx="190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فيل غابات إفريقيا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83D1E4-2BA4-4206-BCE2-4D55A252360F}"/>
              </a:ext>
            </a:extLst>
          </p:cNvPr>
          <p:cNvSpPr txBox="1"/>
          <p:nvPr/>
        </p:nvSpPr>
        <p:spPr>
          <a:xfrm>
            <a:off x="4034881" y="2686713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 </a:t>
            </a:r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فيل سفانا إفريقيا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F073EC-0C90-4A39-84D0-1C35487CD2BA}"/>
              </a:ext>
            </a:extLst>
          </p:cNvPr>
          <p:cNvSpPr txBox="1"/>
          <p:nvPr/>
        </p:nvSpPr>
        <p:spPr>
          <a:xfrm>
            <a:off x="8506309" y="2683235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فيل آسيا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E877A1-954C-41C3-9D3C-1440F05C1371}"/>
              </a:ext>
            </a:extLst>
          </p:cNvPr>
          <p:cNvSpPr txBox="1"/>
          <p:nvPr/>
        </p:nvSpPr>
        <p:spPr>
          <a:xfrm>
            <a:off x="3976155" y="177668"/>
            <a:ext cx="3871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نماذج من أنياب الفيل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2404017-0F19-45E4-A6F9-491E1FF0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3" y="3616516"/>
            <a:ext cx="6754107" cy="31205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B13C5B-8400-4E54-B0EF-8404FD839E1B}"/>
              </a:ext>
            </a:extLst>
          </p:cNvPr>
          <p:cNvSpPr txBox="1"/>
          <p:nvPr/>
        </p:nvSpPr>
        <p:spPr>
          <a:xfrm>
            <a:off x="7137730" y="3949421"/>
            <a:ext cx="4899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تكمن أهمية العاج في صلابته وفي طواعيته في النقش، لذا استغله الإنسان الأول، كأداة للعمل، أو سلاح أو للتزين، فراج استعماله في الحضارات العتيقة (بلاد الرافدين، مصر الفرعونية...)</a:t>
            </a:r>
            <a:endParaRPr lang="fr-FR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6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D47482B-0494-4EEE-BC32-BC5CA96EA476}"/>
              </a:ext>
            </a:extLst>
          </p:cNvPr>
          <p:cNvSpPr txBox="1"/>
          <p:nvPr/>
        </p:nvSpPr>
        <p:spPr>
          <a:xfrm>
            <a:off x="4717774" y="278296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/>
              <a:t>   </a:t>
            </a:r>
            <a:endParaRPr lang="fr-FR" dirty="0"/>
          </a:p>
        </p:txBody>
      </p:sp>
      <p:pic>
        <p:nvPicPr>
          <p:cNvPr id="7" name="Image 6" descr="Une image contenant arbre, extérieur, herbe, animal&#10;&#10;Description générée avec un niveau de confiance très élevé">
            <a:extLst>
              <a:ext uri="{FF2B5EF4-FFF2-40B4-BE49-F238E27FC236}">
                <a16:creationId xmlns:a16="http://schemas.microsoft.com/office/drawing/2014/main" id="{BDD72E56-536F-4A53-B08C-3FB278F7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84"/>
            <a:ext cx="12192000" cy="63460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86BF1E-0DDF-41FC-A973-45A0E070AD69}"/>
              </a:ext>
            </a:extLst>
          </p:cNvPr>
          <p:cNvSpPr txBox="1"/>
          <p:nvPr/>
        </p:nvSpPr>
        <p:spPr>
          <a:xfrm>
            <a:off x="6732104" y="5999041"/>
            <a:ext cx="536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فيف تكسرت أنيابه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71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B0BB03-A9F7-4A24-ABD0-6069C7BEC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6905" b="21052"/>
          <a:stretch/>
        </p:blipFill>
        <p:spPr>
          <a:xfrm>
            <a:off x="0" y="26480"/>
            <a:ext cx="2432304" cy="4265448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1621944F-F046-4DFF-966E-8D662514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35" r="47639" b="55558"/>
          <a:stretch/>
        </p:blipFill>
        <p:spPr>
          <a:xfrm>
            <a:off x="8521106" y="4219953"/>
            <a:ext cx="3670894" cy="2638046"/>
          </a:xfrm>
          <a:prstGeom prst="rect">
            <a:avLst/>
          </a:prstGeo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8FBE917B-24E0-42FF-AB9E-5F04D861A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34" t="56579" r="2750"/>
          <a:stretch/>
        </p:blipFill>
        <p:spPr>
          <a:xfrm>
            <a:off x="-1" y="4123876"/>
            <a:ext cx="2432303" cy="2734123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251C6FED-E8F6-4AB0-8CC3-38AE7269D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35" t="41153" r="47639"/>
          <a:stretch/>
        </p:blipFill>
        <p:spPr>
          <a:xfrm>
            <a:off x="8379273" y="26480"/>
            <a:ext cx="3812727" cy="36280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85366CC-24DA-430C-99FE-3E1712833FFB}"/>
              </a:ext>
            </a:extLst>
          </p:cNvPr>
          <p:cNvSpPr txBox="1"/>
          <p:nvPr/>
        </p:nvSpPr>
        <p:spPr>
          <a:xfrm>
            <a:off x="3233339" y="5550609"/>
            <a:ext cx="421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نماذج من انتاج إنسان ما قبل التاريخ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Image 8" descr="https://upload.wikimedia.org/wikipedia/commons/thumb/7/72/Brassempouy-1-2b.jpg/120px-Brassempouy-1-2b.jpg">
            <a:hlinkClick r:id="rId3"/>
            <a:extLst>
              <a:ext uri="{FF2B5EF4-FFF2-40B4-BE49-F238E27FC236}">
                <a16:creationId xmlns:a16="http://schemas.microsoft.com/office/drawing/2014/main" id="{610EA07C-649A-4321-8690-A1A2F71396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18" y="682389"/>
            <a:ext cx="5130373" cy="4738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4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229</Words>
  <Application>Microsoft Office PowerPoint</Application>
  <PresentationFormat>Grand écran</PresentationFormat>
  <Paragraphs>32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Traditional Arabic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Negadi</dc:creator>
  <cp:lastModifiedBy>Negadi</cp:lastModifiedBy>
  <cp:revision>38</cp:revision>
  <dcterms:created xsi:type="dcterms:W3CDTF">2017-10-06T10:56:35Z</dcterms:created>
  <dcterms:modified xsi:type="dcterms:W3CDTF">2020-03-19T06:47:26Z</dcterms:modified>
</cp:coreProperties>
</file>