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2" r:id="rId2"/>
    <p:sldId id="284" r:id="rId3"/>
    <p:sldId id="304" r:id="rId4"/>
    <p:sldId id="263" r:id="rId5"/>
    <p:sldId id="320" r:id="rId6"/>
    <p:sldId id="288" r:id="rId7"/>
    <p:sldId id="305" r:id="rId8"/>
    <p:sldId id="306" r:id="rId9"/>
    <p:sldId id="321" r:id="rId10"/>
    <p:sldId id="283" r:id="rId11"/>
    <p:sldId id="307" r:id="rId12"/>
    <p:sldId id="308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3/22/2024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‹N°›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9944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789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714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11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3/22/2024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‹N°›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3134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3/22/2024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696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3/22/2024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210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530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611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509A250-FF31-4206-8172-F9D3106AACB1}" type="datetimeFigureOut">
              <a:rPr lang="en-US" smtClean="0"/>
              <a:t>3/22/2024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02111984F56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633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3/22/2024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20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3/22/2024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02111984F565}" type="slidenum">
              <a:rPr lang="en-US" smtClean="0"/>
              <a:t>‹N°›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1254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31B7C0-4131-4DF4-817A-9C670CD6A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96981" y="1955800"/>
            <a:ext cx="12288982" cy="1861312"/>
          </a:xfrm>
        </p:spPr>
        <p:txBody>
          <a:bodyPr>
            <a:normAutofit fontScale="90000"/>
          </a:bodyPr>
          <a:lstStyle/>
          <a:p>
            <a:pPr algn="ctr"/>
            <a:r>
              <a:rPr lang="fr-FR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Pathologies des Glandes Surrénales</a:t>
            </a:r>
            <a:br>
              <a:rPr lang="fr-FR" sz="4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Hyperaldostéronisme primaire </a:t>
            </a:r>
            <a:br>
              <a:rPr lang="fr-FR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fr-FR" sz="4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Module d’Endocrinologie </a:t>
            </a:r>
            <a:br>
              <a:rPr lang="fr-F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fr-FR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ème</a:t>
            </a:r>
            <a:r>
              <a:rPr lang="fr-F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année de médecine </a:t>
            </a:r>
            <a:endParaRPr lang="fr-FR" sz="2400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F33FBD1-D054-4A6C-B4F4-B49D2E1365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7280" y="5098473"/>
            <a:ext cx="10058400" cy="857873"/>
          </a:xfrm>
        </p:spPr>
        <p:txBody>
          <a:bodyPr>
            <a:normAutofit fontScale="47500" lnSpcReduction="20000"/>
          </a:bodyPr>
          <a:lstStyle/>
          <a:p>
            <a:pPr algn="ctr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Khelil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neh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Mca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endocrinologie- diabétologie et maladies métaboliques</a:t>
            </a:r>
          </a:p>
          <a:p>
            <a:pPr algn="ctr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Faculté de médecine de Tlemcen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41689FE-7936-4B18-9255-36A80BCC64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40091" y="190924"/>
            <a:ext cx="1024217" cy="969348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8AAD6B46-18C5-4472-B7EA-F0CA60B168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63" y="190924"/>
            <a:ext cx="1024217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02634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2366683" y="-4296"/>
            <a:ext cx="7110804" cy="8835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7000" b="0" i="0" u="none" strike="noStrike" kern="1200" cap="none" spc="0" normalizeH="0" baseline="0" noProof="0" dirty="0">
              <a:ln>
                <a:noFill/>
              </a:ln>
              <a:solidFill>
                <a:srgbClr val="A28E6A">
                  <a:lumMod val="60000"/>
                  <a:lumOff val="40000"/>
                </a:srgbClr>
              </a:solidFill>
              <a:effectLst/>
              <a:uLnTx/>
              <a:uFillTx/>
              <a:latin typeface="Edwardian Script ITC" panose="030303020407070D0804" pitchFamily="66" charset="0"/>
              <a:ea typeface="+mj-ea"/>
              <a:cs typeface="+mj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879284"/>
            <a:ext cx="11056757" cy="4104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7160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1" i="0" u="none" strike="noStrike" kern="1200" cap="none" spc="0" normalizeH="0" baseline="0" noProof="0" dirty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Sur le plan para clinique</a:t>
            </a:r>
          </a:p>
          <a:p>
            <a:pPr marL="137160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44958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BodoniOldFaceBE-Regular"/>
            </a:endParaRPr>
          </a:p>
          <a:p>
            <a:pPr marL="0" marR="0" lvl="0" indent="44958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Mesure couplée de l’aldostérone et de la rénine =&gt; La dissociation rénine-aldostérone :</a:t>
            </a:r>
          </a:p>
          <a:p>
            <a:pPr marL="44958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signature biologique de l’</a:t>
            </a:r>
            <a:r>
              <a:rPr kumimoji="0" lang="fr-FR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hyperaldostéronisme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primaire est une aldostérone élevée en présence d’une rénine basse (activité rénine plasmatique ou concentration plasmatique de rénine active), avec élévation du rapport aldostérone/rénine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209005" y="4260947"/>
            <a:ext cx="11644586" cy="1387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958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Repose sur l’exploration du système rénine angiotensine par les dosages suivants :</a:t>
            </a:r>
          </a:p>
          <a:p>
            <a:pPr marL="1143000" marR="0" lvl="2" indent="-2286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·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Rénine plasmatique activée</a:t>
            </a:r>
          </a:p>
          <a:p>
            <a:pPr marL="1143000" marR="0" lvl="2" indent="-2286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·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Aldostérone plasmatique</a:t>
            </a:r>
          </a:p>
          <a:p>
            <a:pPr marL="1143000" marR="0" lvl="2" indent="-2286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Calibri" panose="020F0502020204030204" pitchFamily="34" charset="0"/>
              <a:buChar char="·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Aldostérone urinaire des 24 h</a:t>
            </a:r>
          </a:p>
        </p:txBody>
      </p:sp>
    </p:spTree>
    <p:extLst>
      <p:ext uri="{BB962C8B-B14F-4D97-AF65-F5344CB8AC3E}">
        <p14:creationId xmlns:p14="http://schemas.microsoft.com/office/powerpoint/2010/main" val="7428932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2366683" y="-4296"/>
            <a:ext cx="7110804" cy="8835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7000" b="0" i="0" u="none" strike="noStrike" kern="1200" cap="none" spc="0" normalizeH="0" baseline="0" noProof="0" dirty="0">
              <a:ln>
                <a:noFill/>
              </a:ln>
              <a:solidFill>
                <a:srgbClr val="A28E6A">
                  <a:lumMod val="60000"/>
                  <a:lumOff val="40000"/>
                </a:srgbClr>
              </a:solidFill>
              <a:effectLst/>
              <a:uLnTx/>
              <a:uFillTx/>
              <a:latin typeface="Edwardian Script ITC" panose="030303020407070D0804" pitchFamily="66" charset="0"/>
              <a:ea typeface="+mj-ea"/>
              <a:cs typeface="+mj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77385" y="1454868"/>
            <a:ext cx="10909004" cy="4814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lvl="1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 lvl="1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Adénome de Conn ou Hyperplasie bilatérale des surrénale?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Tx/>
              <a:buFont typeface="+mj-lt"/>
              <a:buAutoNum type="arabicPeriod"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Scanner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noFill/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(ou IRM) des surrénales sans et avec injection de produit de contraste :</a:t>
            </a:r>
          </a:p>
          <a:p>
            <a:pPr marL="1600200" marR="0" lvl="3" indent="-2286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Examen de référence, en 1</a:t>
            </a:r>
            <a:r>
              <a:rPr kumimoji="0" lang="fr-FR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ère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intention</a:t>
            </a:r>
          </a:p>
          <a:p>
            <a:pPr marL="1600200" marR="0" lvl="3" indent="-2286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 cas d’adénome de Conn : Nodule isolé bien individualisé environ 10 mm de diamètre, Hypodense, Unilatéral</a:t>
            </a:r>
          </a:p>
          <a:p>
            <a:pPr marL="1600200" marR="0" lvl="3" indent="-2286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 cas d’hyperplasie bilatérale des surrénales : Hyperplasie des 2 surrénales sans image de nodule</a:t>
            </a:r>
          </a:p>
          <a:p>
            <a:pPr marL="45720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Tx/>
              <a:buFont typeface="+mj-lt"/>
              <a:buAutoNum type="arabicPeriod" startAt="2"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Exploration dynamique :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600200" marR="0" lvl="3" indent="-2286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 d’orthostatisme (stimulation)</a:t>
            </a:r>
          </a:p>
          <a:p>
            <a:pPr marL="1600200" marR="0" lvl="3" indent="-2286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 de charge sodée (inhibition)</a:t>
            </a:r>
          </a:p>
          <a:p>
            <a:pPr marL="1600200" marR="0" lvl="3" indent="-2286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Test au </a:t>
            </a:r>
            <a:r>
              <a:rPr kumimoji="0" lang="fr-FR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captopril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(inhibition)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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L’adénome est autonome et l’hyperplasie reste sensible au SRAA</a:t>
            </a:r>
          </a:p>
          <a:p>
            <a:pPr marL="90805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Tx/>
              <a:buFont typeface="+mj-lt"/>
              <a:buAutoNum type="arabicPeriod" startAt="3"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Cathétérisme veineux surrénal :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600200" marR="0" lvl="3" indent="-2286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Recherche une asymétrie sécrétoire par dosage de l’aldostérone dans les veines surrénales.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F1397E3-9487-427B-A032-A38B5FD2A3B0}"/>
              </a:ext>
            </a:extLst>
          </p:cNvPr>
          <p:cNvSpPr/>
          <p:nvPr/>
        </p:nvSpPr>
        <p:spPr>
          <a:xfrm>
            <a:off x="690447" y="1005840"/>
            <a:ext cx="6359709" cy="57476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1" i="0" u="none" strike="noStrike" kern="1200" cap="none" spc="0" normalizeH="0" baseline="0" noProof="0" dirty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Sur le plan para clinique </a:t>
            </a:r>
            <a:endParaRPr kumimoji="0" lang="fr-FR" sz="4000" b="0" i="0" u="none" strike="noStrike" kern="1200" cap="none" spc="0" normalizeH="0" baseline="0" noProof="0" dirty="0">
              <a:ln>
                <a:noFill/>
              </a:ln>
              <a:solidFill>
                <a:srgbClr val="69646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52186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2366683" y="-4296"/>
            <a:ext cx="7110804" cy="8835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7000" b="0" i="0" u="none" strike="noStrike" kern="1200" cap="none" spc="0" normalizeH="0" baseline="0" noProof="0" dirty="0">
              <a:ln>
                <a:noFill/>
              </a:ln>
              <a:solidFill>
                <a:srgbClr val="A28E6A">
                  <a:lumMod val="60000"/>
                  <a:lumOff val="40000"/>
                </a:srgbClr>
              </a:solidFill>
              <a:effectLst/>
              <a:uLnTx/>
              <a:uFillTx/>
              <a:latin typeface="Edwardian Script ITC" panose="030303020407070D0804" pitchFamily="66" charset="0"/>
              <a:ea typeface="+mj-ea"/>
              <a:cs typeface="+mj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56680" y="1967547"/>
            <a:ext cx="11313042" cy="33387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600200" marR="0" lvl="3" indent="-2286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Adénome de Conn :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-"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Chirurgie :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surrénalectomie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unilatérale</a:t>
            </a:r>
          </a:p>
          <a:p>
            <a:pPr marL="742950" marR="0" lvl="1" indent="-2857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-"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Préparation à la chirurgie :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Aldactone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arrêt des médicaments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hypokaliémiants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-"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 contre-indication ou échec 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Aldactone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à vie</a:t>
            </a:r>
          </a:p>
          <a:p>
            <a:pPr marL="457200" marR="0" lvl="1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600200" marR="0" lvl="3" indent="-2286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Hyperplasie bilatérale des surrénales :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Aldactone au long court </a:t>
            </a:r>
          </a:p>
          <a:p>
            <a:pPr marL="1600200" marR="0" lvl="3" indent="-2286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36BA421-7BCD-42BC-8DD2-1A178FFE2BDA}"/>
              </a:ext>
            </a:extLst>
          </p:cNvPr>
          <p:cNvSpPr/>
          <p:nvPr/>
        </p:nvSpPr>
        <p:spPr>
          <a:xfrm>
            <a:off x="509451" y="879284"/>
            <a:ext cx="6257109" cy="67237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1" i="0" u="none" strike="noStrike" kern="1200" cap="none" spc="0" normalizeH="0" baseline="0" noProof="0" dirty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Principes du traitement </a:t>
            </a:r>
          </a:p>
        </p:txBody>
      </p:sp>
    </p:spTree>
    <p:extLst>
      <p:ext uri="{BB962C8B-B14F-4D97-AF65-F5344CB8AC3E}">
        <p14:creationId xmlns:p14="http://schemas.microsoft.com/office/powerpoint/2010/main" val="2329266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2366683" y="-4296"/>
            <a:ext cx="7110804" cy="8835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7000" b="0" i="0" u="none" strike="noStrike" kern="1200" cap="none" spc="0" normalizeH="0" baseline="0" noProof="0" dirty="0">
              <a:ln>
                <a:noFill/>
              </a:ln>
              <a:solidFill>
                <a:srgbClr val="A28E6A">
                  <a:lumMod val="60000"/>
                  <a:lumOff val="40000"/>
                </a:srgbClr>
              </a:solidFill>
              <a:effectLst/>
              <a:uLnTx/>
              <a:uFillTx/>
              <a:latin typeface="Edwardian Script ITC" panose="030303020407070D0804" pitchFamily="66" charset="0"/>
              <a:ea typeface="+mj-ea"/>
              <a:cs typeface="+mj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71501" y="879284"/>
            <a:ext cx="10896152" cy="4685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1" i="0" u="none" strike="noStrike" kern="1200" cap="none" spc="0" normalizeH="0" baseline="0" noProof="0" dirty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Introduction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9B2D1F">
                    <a:lumMod val="40000"/>
                    <a:lumOff val="6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L'aldostérone = l'hormone de la réabsorption du sel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rgbClr val="9B2D1F">
                  <a:lumMod val="40000"/>
                  <a:lumOff val="60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L'excès d'aldostérone a pour conséquence une rétention sodée avec fuite potassique majeure.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Essentiellement sous la dépendance du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syst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rénine angiotensine, lui même stimulé par l’hypovolémie et la déplétion sodée et la diminution du débit sanguin rénal 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9B2D1F">
                    <a:lumMod val="40000"/>
                    <a:lumOff val="60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 gravité est  liée à cette fuite potassique 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512307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2366683" y="-4296"/>
            <a:ext cx="7110804" cy="8835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7000" b="0" i="0" u="none" strike="noStrike" kern="1200" cap="none" spc="0" normalizeH="0" baseline="0" noProof="0" dirty="0">
              <a:ln>
                <a:noFill/>
              </a:ln>
              <a:solidFill>
                <a:srgbClr val="A28E6A">
                  <a:lumMod val="60000"/>
                  <a:lumOff val="40000"/>
                </a:srgbClr>
              </a:solidFill>
              <a:effectLst/>
              <a:uLnTx/>
              <a:uFillTx/>
              <a:latin typeface="Edwardian Script ITC" panose="030303020407070D0804" pitchFamily="66" charset="0"/>
              <a:ea typeface="+mj-ea"/>
              <a:cs typeface="+mj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55374" y="768627"/>
            <a:ext cx="10831014" cy="48797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1" i="0" u="none" strike="noStrike" kern="1200" cap="none" spc="0" normalizeH="0" baseline="0" noProof="0" dirty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Introduction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2286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 hyperaldostéronismes peuvent être :</a:t>
            </a:r>
          </a:p>
          <a:p>
            <a:pPr marL="0" marR="0" lvl="0" indent="2286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Secondaire: 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au cours des pathologies  affectant l’équilibre</a:t>
            </a:r>
          </a:p>
          <a:p>
            <a:pPr marL="0" marR="0" lvl="0" indent="2286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hydroélectrolytique ou diminuant le calibre d’une artère rénale</a:t>
            </a:r>
          </a:p>
          <a:p>
            <a:pPr marL="0" marR="0" lvl="0" indent="2286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rénine est augmentée.</a:t>
            </a:r>
          </a:p>
          <a:p>
            <a:pPr marL="0" marR="0" lvl="0" indent="2286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2286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Primaire: 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 tumeur unilatérale(syndrome de </a:t>
            </a:r>
            <a:r>
              <a:rPr kumimoji="0" lang="fr-FR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conn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0" marR="0" lvl="0" indent="2286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par hyperplasie </a:t>
            </a:r>
            <a:r>
              <a:rPr kumimoji="0" lang="fr-FR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bilat</a:t>
            </a: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la glomérulée</a:t>
            </a:r>
          </a:p>
          <a:p>
            <a:pPr marL="0" marR="0" lvl="0" indent="2286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rénine est basse  </a:t>
            </a:r>
          </a:p>
        </p:txBody>
      </p:sp>
    </p:spTree>
    <p:extLst>
      <p:ext uri="{BB962C8B-B14F-4D97-AF65-F5344CB8AC3E}">
        <p14:creationId xmlns:p14="http://schemas.microsoft.com/office/powerpoint/2010/main" val="2943988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36022" y="742305"/>
            <a:ext cx="10437223" cy="34996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00125" algn="l"/>
              </a:tabLst>
              <a:defRPr/>
            </a:pP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00125" algn="l"/>
              </a:tabLst>
              <a:defRPr/>
            </a:pP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00125" algn="l"/>
              </a:tabLst>
              <a:defRPr/>
            </a:pPr>
            <a:r>
              <a:rPr kumimoji="0" lang="fr-FR" sz="4000" b="1" i="0" u="none" strike="noStrike" kern="1200" cap="none" spc="0" normalizeH="0" baseline="0" noProof="0" dirty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Tableau clinique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000125" algn="l"/>
              </a:tabLst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Un syndrome </a:t>
            </a:r>
            <a:r>
              <a:rPr kumimoji="0" lang="fr-FR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polyuro-polydipsigue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polyurie est variable dans son abondance (3 à 5 litres par 24 heures) mais réveille souvent le malade la nuit (pollakiurie nocturne). Les urines sont pâles, peu denses. La polydipsie en est la conséquence.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2366683" y="-4296"/>
            <a:ext cx="7110804" cy="8835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7000" b="0" i="0" u="none" strike="noStrike" kern="1200" cap="none" spc="0" normalizeH="0" baseline="0" noProof="0" dirty="0">
              <a:ln>
                <a:noFill/>
              </a:ln>
              <a:solidFill>
                <a:srgbClr val="A28E6A">
                  <a:lumMod val="60000"/>
                  <a:lumOff val="40000"/>
                </a:srgbClr>
              </a:solidFill>
              <a:effectLst/>
              <a:uLnTx/>
              <a:uFillTx/>
              <a:latin typeface="Edwardian Script ITC" panose="030303020407070D0804" pitchFamily="66" charset="0"/>
              <a:ea typeface="+mj-ea"/>
              <a:cs typeface="+mj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8755" y="3853542"/>
            <a:ext cx="10559654" cy="2436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Une hypertension artérielle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C'est une hypertension résistante, permanente, </a:t>
            </a: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systolo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-diastolique, s'accompagnant souvent d'hypotension orthostatique.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Cette hypertension est souvent asymptomatique, seul symptôme fréquent : la céphalée. </a:t>
            </a: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190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32F9CC-3445-4A72-A2D1-BCD834736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6320" y="1149532"/>
            <a:ext cx="10058400" cy="875211"/>
          </a:xfrm>
        </p:spPr>
        <p:txBody>
          <a:bodyPr>
            <a:normAutofit fontScale="90000"/>
          </a:bodyPr>
          <a:lstStyle/>
          <a:p>
            <a:br>
              <a:rPr lang="fr-FR" sz="4800" b="1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fr-FR" sz="4800" b="1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4800" b="1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Tableau clinique</a:t>
            </a:r>
            <a:br>
              <a:rPr lang="fr-FR" sz="4800" b="1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A8E1134-12BC-4648-ADA0-D32BA643EB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r-FR" sz="2400" b="1" dirty="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Des troubles neuromusculaires</a:t>
            </a:r>
            <a:r>
              <a:rPr lang="fr-FR" sz="2400" dirty="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r-F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Ils comprennent des accès de paralysie transitoire de type paralysie périodique, de survenue brutale, prédominants aux membres inférieurs, sans trouble neurologique objectif et de disparition brutale.</a:t>
            </a:r>
          </a:p>
          <a:p>
            <a:pPr marL="914400">
              <a:lnSpc>
                <a:spcPct val="107000"/>
              </a:lnSpc>
              <a:spcAft>
                <a:spcPts val="0"/>
              </a:spcAft>
            </a:pPr>
            <a:r>
              <a:rPr lang="fr-F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r-FR" sz="2400" b="1" dirty="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Des crises de tétanie vraie</a:t>
            </a:r>
            <a:r>
              <a:rPr lang="fr-FR" sz="2400" dirty="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fr-F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Ces crises sont objectivées par un signe de </a:t>
            </a:r>
            <a:r>
              <a:rPr lang="fr-FR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Chvostek</a:t>
            </a:r>
            <a:r>
              <a:rPr lang="fr-F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et un signe de Trousseau.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49247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2366683" y="-4296"/>
            <a:ext cx="7110804" cy="88358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7000" b="0" i="0" u="none" strike="noStrike" kern="1200" cap="none" spc="0" normalizeH="0" baseline="0" noProof="0" dirty="0">
              <a:ln>
                <a:noFill/>
              </a:ln>
              <a:solidFill>
                <a:srgbClr val="A28E6A">
                  <a:lumMod val="60000"/>
                  <a:lumOff val="40000"/>
                </a:srgbClr>
              </a:solidFill>
              <a:effectLst/>
              <a:uLnTx/>
              <a:uFillTx/>
              <a:latin typeface="Edwardian Script ITC" panose="030303020407070D0804" pitchFamily="66" charset="0"/>
              <a:ea typeface="+mj-ea"/>
              <a:cs typeface="+mj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25159" y="2005449"/>
            <a:ext cx="11026990" cy="3165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- Les signes biologiques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-"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Hypokaliémie ou kaliémie inadaptée (prélèvement sans garrot) avec alcalose métabolique</a:t>
            </a:r>
          </a:p>
          <a:p>
            <a:pPr marL="742950" marR="0" lvl="1" indent="-2857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-"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Natrémie normale ou normale haute</a:t>
            </a:r>
          </a:p>
          <a:p>
            <a:pPr marL="742950" marR="0" lvl="1" indent="-2857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-"/>
              <a:tabLst/>
              <a:defRPr/>
            </a:pPr>
            <a:r>
              <a:rPr kumimoji="0" lang="fr-F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Kaliurèse</a:t>
            </a: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normale ou augmentée</a:t>
            </a:r>
          </a:p>
          <a:p>
            <a:pPr marL="742950" marR="0" lvl="1" indent="-2857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-"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Rapport Na/K urinaire supérieur à 1</a:t>
            </a:r>
          </a:p>
          <a:p>
            <a:pPr marL="457200" marR="0" lvl="1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B3F6B4B-6FC3-42EE-A2A8-AB30F7AE018D}"/>
              </a:ext>
            </a:extLst>
          </p:cNvPr>
          <p:cNvSpPr/>
          <p:nvPr/>
        </p:nvSpPr>
        <p:spPr>
          <a:xfrm>
            <a:off x="1123406" y="879284"/>
            <a:ext cx="5812971" cy="67519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1" i="0" u="none" strike="noStrike" kern="1200" cap="none" spc="0" normalizeH="0" baseline="0" noProof="0" dirty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Sur le plan para clinique</a:t>
            </a:r>
          </a:p>
        </p:txBody>
      </p:sp>
    </p:spTree>
    <p:extLst>
      <p:ext uri="{BB962C8B-B14F-4D97-AF65-F5344CB8AC3E}">
        <p14:creationId xmlns:p14="http://schemas.microsoft.com/office/powerpoint/2010/main" val="1386026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2366683" y="-4296"/>
            <a:ext cx="7110804" cy="8835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7000" b="0" i="0" u="none" strike="noStrike" kern="1200" cap="none" spc="0" normalizeH="0" baseline="0" noProof="0" dirty="0">
              <a:ln>
                <a:noFill/>
              </a:ln>
              <a:solidFill>
                <a:srgbClr val="A28E6A">
                  <a:lumMod val="60000"/>
                  <a:lumOff val="40000"/>
                </a:srgbClr>
              </a:solidFill>
              <a:effectLst/>
              <a:uLnTx/>
              <a:uFillTx/>
              <a:latin typeface="Edwardian Script ITC" panose="030303020407070D0804" pitchFamily="66" charset="0"/>
              <a:ea typeface="+mj-ea"/>
              <a:cs typeface="+mj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362119" y="879284"/>
            <a:ext cx="11026990" cy="16269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7160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1" i="0" u="none" strike="noStrike" kern="1200" cap="none" spc="0" normalizeH="0" baseline="0" noProof="0" dirty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Sur le plan para clinique</a:t>
            </a:r>
          </a:p>
          <a:p>
            <a:pPr marL="137160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</a:t>
            </a:r>
          </a:p>
        </p:txBody>
      </p:sp>
      <p:sp>
        <p:nvSpPr>
          <p:cNvPr id="6" name="Rectangle 5"/>
          <p:cNvSpPr/>
          <p:nvPr/>
        </p:nvSpPr>
        <p:spPr>
          <a:xfrm>
            <a:off x="408590" y="2114858"/>
            <a:ext cx="11372284" cy="4358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Conditions de prélèvement :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600200" marR="0" lvl="3" indent="-2286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Arrêt des médicaments interférant avec le SRAA :</a:t>
            </a:r>
          </a:p>
          <a:p>
            <a:pPr marL="742950" marR="0" lvl="1" indent="-2857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-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Β-bloquants, diurétiques (2 semaines avant)</a:t>
            </a:r>
          </a:p>
          <a:p>
            <a:pPr marL="742950" marR="0" lvl="1" indent="-2857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-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IEC, ARA-2 (4 semaines)</a:t>
            </a:r>
          </a:p>
          <a:p>
            <a:pPr marL="742950" marR="0" lvl="1" indent="-2857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-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Anti-aldostérone (6semaines)</a:t>
            </a:r>
          </a:p>
          <a:p>
            <a:pPr marL="742950" marR="0" lvl="1" indent="-2857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-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Peuvent être utilisés durant cette période : les antagonistes calciques et les </a:t>
            </a:r>
            <a:r>
              <a:rPr kumimoji="0" lang="fr-FR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anti-hypertenseurs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centraux</a:t>
            </a:r>
          </a:p>
          <a:p>
            <a:pPr marL="1600200" marR="0" lvl="3" indent="-2286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Contrôle et correction des troubles ioniques : Na</a:t>
            </a:r>
            <a:r>
              <a:rPr kumimoji="0" lang="fr-FR" sz="2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K</a:t>
            </a:r>
            <a:r>
              <a:rPr kumimoji="0" lang="fr-FR" sz="2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600200" marR="0" lvl="3" indent="-2286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 jour du prélèvement : </a:t>
            </a:r>
          </a:p>
          <a:p>
            <a:pPr marL="742950" marR="0" lvl="1" indent="-2857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-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 matin à jeun</a:t>
            </a:r>
          </a:p>
          <a:p>
            <a:pPr marL="742950" marR="0" lvl="1" indent="-2857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-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Après 1 H de décubitus (l’orthostatisme stimule le SRAA) puis nouvelle série de dosages après 1 heure d’orthostatisme</a:t>
            </a:r>
          </a:p>
          <a:p>
            <a:pPr marL="742950" marR="0" lvl="1" indent="-2857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-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Dosages hormonaux sous réserve d’une kaliémie et d’une </a:t>
            </a:r>
            <a:r>
              <a:rPr kumimoji="0" lang="fr-FR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natriurèse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normales</a:t>
            </a:r>
          </a:p>
          <a:p>
            <a:pPr marL="67945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452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2366683" y="-4296"/>
            <a:ext cx="7110804" cy="8835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7000" b="0" i="0" u="none" strike="noStrike" kern="1200" cap="none" spc="0" normalizeH="0" baseline="0" noProof="0" dirty="0">
              <a:ln>
                <a:noFill/>
              </a:ln>
              <a:solidFill>
                <a:srgbClr val="A28E6A">
                  <a:lumMod val="60000"/>
                  <a:lumOff val="40000"/>
                </a:srgbClr>
              </a:solidFill>
              <a:effectLst/>
              <a:uLnTx/>
              <a:uFillTx/>
              <a:latin typeface="Edwardian Script ITC" panose="030303020407070D0804" pitchFamily="66" charset="0"/>
              <a:ea typeface="+mj-ea"/>
              <a:cs typeface="+mj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09426" y="1876165"/>
            <a:ext cx="9825317" cy="43735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600200" marR="0" lvl="3" indent="-2286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 cas d’HAP :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-"/>
              <a:tabLst/>
              <a:defRPr/>
            </a:pPr>
            <a:r>
              <a:rPr kumimoji="0" lang="fr-FR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Aldostéronémie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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-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Rénine plasmatique active 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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-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Aldostérone urinaire des 24 H  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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-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Rapport aldostérone / rénine active 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</a:t>
            </a:r>
          </a:p>
          <a:p>
            <a:pPr marL="457200" marR="0" lvl="1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600200" marR="0" lvl="3" indent="-2286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fr-FR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Hyperaldostéronisme</a:t>
            </a:r>
            <a:r>
              <a:rPr kumimoji="0" lang="fr-FR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secondaire :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-"/>
              <a:tabLst/>
              <a:defRPr/>
            </a:pPr>
            <a:r>
              <a:rPr kumimoji="0" lang="fr-FR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Aldostéronémie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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-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Rénine plasmatique active 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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ou inadaptée (anormalement normale)</a:t>
            </a:r>
          </a:p>
          <a:p>
            <a:pPr marL="742950" marR="0" lvl="1" indent="-2857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-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Aldostérone urinaire des 24 H  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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ou normale</a:t>
            </a:r>
          </a:p>
          <a:p>
            <a:pPr marL="742950" marR="0" lvl="1" indent="-28575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-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Rapport aldostérone / rénine active peu </a:t>
            </a: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</a:t>
            </a:r>
            <a:endParaRPr kumimoji="0" lang="fr-F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Wingdings" panose="05000000000000000000" pitchFamily="2" charset="2"/>
              <a:buChar char=""/>
              <a:tabLst/>
              <a:defRPr/>
            </a:pPr>
            <a:r>
              <a:rPr kumimoji="0" lang="fr-F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Rechercher la cause : sténose de l’artère rénale, médicaments, hypovolémie…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CC8936C-B2FA-4B53-9076-967123FAFDF7}"/>
              </a:ext>
            </a:extLst>
          </p:cNvPr>
          <p:cNvSpPr/>
          <p:nvPr/>
        </p:nvSpPr>
        <p:spPr>
          <a:xfrm>
            <a:off x="-26124" y="1014001"/>
            <a:ext cx="7223760" cy="72744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1371600" marR="0" lvl="0" indent="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000" b="1" i="0" u="none" strike="noStrike" kern="1200" cap="none" spc="0" normalizeH="0" baseline="0" noProof="0" dirty="0">
                <a:ln>
                  <a:noFill/>
                </a:ln>
                <a:solidFill>
                  <a:srgbClr val="696464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Sur le plan para clinique</a:t>
            </a:r>
          </a:p>
        </p:txBody>
      </p:sp>
    </p:spTree>
    <p:extLst>
      <p:ext uri="{BB962C8B-B14F-4D97-AF65-F5344CB8AC3E}">
        <p14:creationId xmlns:p14="http://schemas.microsoft.com/office/powerpoint/2010/main" val="1502344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CEDC08-2F17-47F7-81B7-20F5657A4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04503" y="796834"/>
            <a:ext cx="10058400" cy="940526"/>
          </a:xfrm>
        </p:spPr>
        <p:txBody>
          <a:bodyPr>
            <a:noAutofit/>
          </a:bodyPr>
          <a:lstStyle/>
          <a:p>
            <a:pPr marL="1371600">
              <a:lnSpc>
                <a:spcPct val="107000"/>
              </a:lnSpc>
            </a:pPr>
            <a:r>
              <a:rPr lang="fr-FR" sz="4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 le plan para clinique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9C49597-E83C-411C-89B1-9803A30DC0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7000"/>
              </a:lnSpc>
            </a:pPr>
            <a:r>
              <a:rPr lang="fr-FR" sz="2000" b="1" dirty="0">
                <a:solidFill>
                  <a:srgbClr val="92D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B- </a:t>
            </a:r>
            <a:r>
              <a:rPr lang="fr-FR" sz="2400" b="1" dirty="0">
                <a:solidFill>
                  <a:srgbClr val="92D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ECG :</a:t>
            </a:r>
            <a:endParaRPr lang="fr-FR" sz="2400" dirty="0">
              <a:solidFill>
                <a:srgbClr val="92D05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Peut être normal</a:t>
            </a:r>
          </a:p>
          <a:p>
            <a:pPr marL="742950" lvl="1" indent="-28575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Signes d’hypokaliémie :</a:t>
            </a:r>
          </a:p>
          <a:p>
            <a:pPr marL="1143000" lvl="2" indent="-2286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·"/>
            </a:pPr>
            <a:r>
              <a:rPr lang="fr-F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Aplatissement de l’onde T ou négativation (dans toutes les dérivations)</a:t>
            </a:r>
          </a:p>
          <a:p>
            <a:pPr marL="1143000" lvl="2" indent="-2286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·"/>
            </a:pPr>
            <a:r>
              <a:rPr lang="fr-F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Sous-décalage du segment ST</a:t>
            </a:r>
          </a:p>
          <a:p>
            <a:pPr marL="1143000" lvl="2" indent="-2286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·"/>
            </a:pPr>
            <a:r>
              <a:rPr lang="fr-F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Apparition d’une onde U</a:t>
            </a:r>
          </a:p>
          <a:p>
            <a:pPr marL="1143000" lvl="2" indent="-2286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·"/>
            </a:pPr>
            <a:r>
              <a:rPr lang="fr-F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Troubles du rythme ventriculaires et supraventriculaire</a:t>
            </a:r>
          </a:p>
          <a:p>
            <a:pPr marL="1371600">
              <a:lnSpc>
                <a:spcPct val="107000"/>
              </a:lnSpc>
              <a:spcAft>
                <a:spcPts val="0"/>
              </a:spcAft>
            </a:pPr>
            <a:r>
              <a:rPr lang="fr-FR" sz="2000" dirty="0">
                <a:solidFill>
                  <a:srgbClr val="92D05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84050596"/>
      </p:ext>
    </p:extLst>
  </p:cSld>
  <p:clrMapOvr>
    <a:masterClrMapping/>
  </p:clrMapOvr>
</p:sld>
</file>

<file path=ppt/theme/theme1.xml><?xml version="1.0" encoding="utf-8"?>
<a:theme xmlns:a="http://schemas.openxmlformats.org/drawingml/2006/main" name="Rétrospective">
  <a:themeElements>
    <a:clrScheme name="Rétrospectiv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780</Words>
  <Application>Microsoft Office PowerPoint</Application>
  <PresentationFormat>Grand écran</PresentationFormat>
  <Paragraphs>122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9" baseType="lpstr">
      <vt:lpstr>Calibri</vt:lpstr>
      <vt:lpstr>Calibri Light</vt:lpstr>
      <vt:lpstr>Edwardian Script ITC</vt:lpstr>
      <vt:lpstr>Symbol</vt:lpstr>
      <vt:lpstr>Times New Roman</vt:lpstr>
      <vt:lpstr>Wingdings</vt:lpstr>
      <vt:lpstr>Rétrospective</vt:lpstr>
      <vt:lpstr>Pathologies des Glandes Surrénales Hyperaldostéronisme primaire   Module d’Endocrinologie  5 ème année de médecine </vt:lpstr>
      <vt:lpstr>Présentation PowerPoint</vt:lpstr>
      <vt:lpstr>Présentation PowerPoint</vt:lpstr>
      <vt:lpstr>Présentation PowerPoint</vt:lpstr>
      <vt:lpstr>  Tableau clinique </vt:lpstr>
      <vt:lpstr>Présentation PowerPoint</vt:lpstr>
      <vt:lpstr>Présentation PowerPoint</vt:lpstr>
      <vt:lpstr>Présentation PowerPoint</vt:lpstr>
      <vt:lpstr>Sur le plan para clinique 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Pathologies des Glandes Surrénales Hyperaldostéronisme primaire   Module d’Endocrinologie  5 ème année de médecine </dc:title>
  <dc:creator>KHELLIL NOUR EL HOUDA</dc:creator>
  <cp:lastModifiedBy>KHELLIL NOUR EL HOUDA</cp:lastModifiedBy>
  <cp:revision>1</cp:revision>
  <dcterms:created xsi:type="dcterms:W3CDTF">2024-03-22T21:24:32Z</dcterms:created>
  <dcterms:modified xsi:type="dcterms:W3CDTF">2024-03-22T21:27:31Z</dcterms:modified>
</cp:coreProperties>
</file>