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8" r:id="rId3"/>
    <p:sldId id="257" r:id="rId4"/>
    <p:sldId id="287" r:id="rId5"/>
    <p:sldId id="288" r:id="rId6"/>
    <p:sldId id="299" r:id="rId7"/>
    <p:sldId id="289" r:id="rId8"/>
    <p:sldId id="298" r:id="rId9"/>
    <p:sldId id="291" r:id="rId10"/>
    <p:sldId id="290" r:id="rId11"/>
    <p:sldId id="297" r:id="rId12"/>
    <p:sldId id="292" r:id="rId13"/>
    <p:sldId id="301" r:id="rId14"/>
    <p:sldId id="302" r:id="rId15"/>
    <p:sldId id="303" r:id="rId16"/>
    <p:sldId id="305" r:id="rId17"/>
    <p:sldId id="304" r:id="rId18"/>
    <p:sldId id="306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6" autoAdjust="0"/>
    <p:restoredTop sz="94660"/>
  </p:normalViewPr>
  <p:slideViewPr>
    <p:cSldViewPr>
      <p:cViewPr varScale="1">
        <p:scale>
          <a:sx n="63" d="100"/>
          <a:sy n="63" d="100"/>
        </p:scale>
        <p:origin x="132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A03D5-5ED8-497C-9176-C6B8D19C816A}" type="datetimeFigureOut">
              <a:rPr lang="fr-FR" smtClean="0"/>
              <a:pPr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E22C6-C6CE-4125-9BE5-D0ECB3BC20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9552" y="1556792"/>
            <a:ext cx="6400800" cy="792088"/>
          </a:xfr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</a:rPr>
              <a:t>Département d’Informatique</a:t>
            </a:r>
          </a:p>
          <a:p>
            <a:r>
              <a:rPr lang="fr-FR" sz="2000" b="1" dirty="0">
                <a:solidFill>
                  <a:schemeClr val="tx1"/>
                </a:solidFill>
              </a:rPr>
              <a:t>Master 1 Réseaux et Systèmes Distribués  (RSD)</a:t>
            </a:r>
          </a:p>
        </p:txBody>
      </p:sp>
      <p:pic>
        <p:nvPicPr>
          <p:cNvPr id="1026" name="Picture 2" descr="https://www.univ-tlemcen.dz/assets/img/logo-f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333750" cy="1238250"/>
          </a:xfrm>
          <a:prstGeom prst="rect">
            <a:avLst/>
          </a:prstGeom>
          <a:noFill/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323528" y="2852936"/>
            <a:ext cx="8568952" cy="648072"/>
          </a:xfrm>
          <a:prstGeom prst="rect">
            <a:avLst/>
          </a:prstGeom>
          <a:ln w="3175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Serveurs web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5734997"/>
            <a:ext cx="3198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Mme Asma SARI née AMRAOUI</a:t>
            </a:r>
          </a:p>
          <a:p>
            <a:r>
              <a:rPr lang="fr-FR" dirty="0"/>
              <a:t>amraoui.asma@gmail.com</a:t>
            </a:r>
          </a:p>
        </p:txBody>
      </p:sp>
      <p:sp>
        <p:nvSpPr>
          <p:cNvPr id="35842" name="AutoShape 2" descr="Résultat de recherche d'images pour &quot;administration réseau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5844" name="Picture 4" descr="http://www.abc-informatik.fr/images/reseaux/abc-informatik-administration-63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645024"/>
            <a:ext cx="4176464" cy="198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MySQL</a:t>
            </a:r>
          </a:p>
        </p:txBody>
      </p:sp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251520" y="1714500"/>
            <a:ext cx="8856984" cy="2204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indent="-355600" eaLnBrk="0" hangingPunct="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solidFill>
                  <a:srgbClr val="080808"/>
                </a:solidFill>
                <a:latin typeface="Arial" pitchFamily="34" charset="0"/>
                <a:cs typeface="Arial" pitchFamily="34" charset="0"/>
              </a:rPr>
              <a:t>Système de gestion de bases de données relationnelles</a:t>
            </a:r>
          </a:p>
          <a:p>
            <a:pPr marL="355600" indent="-355600" eaLnBrk="0" hangingPunct="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solidFill>
                  <a:srgbClr val="080808"/>
                </a:solidFill>
                <a:latin typeface="Arial" pitchFamily="34" charset="0"/>
                <a:cs typeface="Arial" pitchFamily="34" charset="0"/>
              </a:rPr>
              <a:t>Il utilise SQL  </a:t>
            </a:r>
          </a:p>
          <a:p>
            <a:pPr marL="355600" indent="-355600" eaLnBrk="0" hangingPunct="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solidFill>
                  <a:srgbClr val="080808"/>
                </a:solidFill>
                <a:latin typeface="Arial" pitchFamily="34" charset="0"/>
                <a:cs typeface="Arial" pitchFamily="34" charset="0"/>
              </a:rPr>
              <a:t>Robuste et rapide</a:t>
            </a:r>
          </a:p>
        </p:txBody>
      </p:sp>
      <p:graphicFrame>
        <p:nvGraphicFramePr>
          <p:cNvPr id="8" name="Espace réservé du contenu 3"/>
          <p:cNvGraphicFramePr>
            <a:graphicFrameLocks/>
          </p:cNvGraphicFramePr>
          <p:nvPr/>
        </p:nvGraphicFramePr>
        <p:xfrm>
          <a:off x="971600" y="4149080"/>
          <a:ext cx="7172316" cy="23774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86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6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77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forts</a:t>
                      </a:r>
                      <a:endParaRPr lang="fr-FR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faibles</a:t>
                      </a:r>
                      <a:endParaRPr lang="fr-FR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847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Un serveur multi utilisateurs et multi thread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Interface d'administration austère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7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Un coût réduit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Documentation confuse 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770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Simplicité de configuration 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/>
                        <a:t>Pas de select </a:t>
                      </a:r>
                      <a:r>
                        <a:rPr lang="en-US" sz="1800" kern="1200" dirty="0" err="1"/>
                        <a:t>imbriqués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847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Accessibilité de son code source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Pas de transactions jusqu'à la version 4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 </a:t>
            </a:r>
            <a:br>
              <a:rPr lang="fr-FR" dirty="0">
                <a:solidFill>
                  <a:srgbClr val="0070C0"/>
                </a:solidFill>
              </a:rPr>
            </a:br>
            <a:r>
              <a:rPr lang="fr-FR" b="1" i="1" dirty="0">
                <a:solidFill>
                  <a:srgbClr val="0070C0"/>
                </a:solidFill>
              </a:rPr>
              <a:t>Pourquoi (PHP, MySQL) ? </a:t>
            </a:r>
            <a:br>
              <a:rPr lang="fr-FR" dirty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Une des caractéristiques intéressantes de PHP et de MySQL tient à ce qu’ils fonctionnent avec tous les systèmes d’exploitation les plus connus et avec la plupart des autres. </a:t>
            </a:r>
          </a:p>
          <a:p>
            <a:pPr algn="just">
              <a:buFont typeface="Wingdings" pitchFamily="2" charset="2"/>
              <a:buChar char="q"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Un script PHP peut, dans la plupart des cas, être écrit de façon à être portable entre les systèmes d’exploitation et les serveurs web. </a:t>
            </a:r>
          </a:p>
          <a:p>
            <a:pPr algn="just">
              <a:buFont typeface="Wingdings" pitchFamily="2" charset="2"/>
              <a:buChar char="q"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Comment ça fonctionne?</a:t>
            </a:r>
          </a:p>
        </p:txBody>
      </p:sp>
      <p:sp>
        <p:nvSpPr>
          <p:cNvPr id="4" name="Espace réservé du contenu 9"/>
          <p:cNvSpPr txBox="1">
            <a:spLocks/>
          </p:cNvSpPr>
          <p:nvPr/>
        </p:nvSpPr>
        <p:spPr>
          <a:xfrm>
            <a:off x="4463925" y="1524719"/>
            <a:ext cx="4500563" cy="5000625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 navigateur envoie l'adresse tapée au serveur.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 serveur web cherche dans son arborescence si le fichier existe, et si celui-ci porte une extension reconnue comme une application PHP. Si c'est le cas, le serveur web transmet ce fichier à PHP.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PHP parse le fichier (analyse du code entre les balises </a:t>
            </a:r>
            <a:r>
              <a:rPr kumimoji="0" lang="fr-FR" sz="1400" i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&lt;?</a:t>
            </a:r>
            <a:r>
              <a:rPr kumimoji="0" lang="fr-FR" sz="1400" i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php</a:t>
            </a: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kumimoji="0" lang="fr-FR" sz="1400" i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?&gt;</a:t>
            </a: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Si ce code contient des requêtes vers une base de données MySQL, PHP envoie la requête SQL.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 base de données renvoie les informations au script qui peut les exploiter (pour les afficher par exemple).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PHP continue de parser la page, puis retourne le fichier dépourvu de code PHP au serveur web.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+mj-lt"/>
              <a:buAutoNum type="arabicPeriod"/>
              <a:defRPr/>
            </a:pPr>
            <a:r>
              <a:rPr kumimoji="0" lang="fr-FR" sz="14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 serveur web renvoie donc un fichier ne contenant plus de PHP, mais seulement du HTML au navigateur, qui l'interprète et l'affiche. </a:t>
            </a:r>
          </a:p>
        </p:txBody>
      </p:sp>
      <p:pic>
        <p:nvPicPr>
          <p:cNvPr id="5" name="Espace réservé du contenu 10" descr="schema2"/>
          <p:cNvPicPr>
            <a:picLocks/>
          </p:cNvPicPr>
          <p:nvPr/>
        </p:nvPicPr>
        <p:blipFill>
          <a:blip r:embed="rId2" cstate="print">
            <a:clrChange>
              <a:clrFrom>
                <a:srgbClr val="FEFCF7"/>
              </a:clrFrom>
              <a:clrTo>
                <a:srgbClr val="FE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3425" y="1667594"/>
            <a:ext cx="3857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Installation de serveur HTTP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Installation</a:t>
            </a:r>
          </a:p>
          <a:p>
            <a:pPr>
              <a:buNone/>
            </a:pPr>
            <a:r>
              <a:rPr lang="fr-FR" b="1" dirty="0" err="1"/>
              <a:t>Sudo</a:t>
            </a:r>
            <a:r>
              <a:rPr lang="fr-FR" b="1" dirty="0"/>
              <a:t> </a:t>
            </a:r>
            <a:r>
              <a:rPr lang="fr-FR" b="1" dirty="0" err="1"/>
              <a:t>apt</a:t>
            </a:r>
            <a:r>
              <a:rPr lang="fr-FR" b="1" dirty="0"/>
              <a:t>-</a:t>
            </a:r>
            <a:r>
              <a:rPr lang="fr-FR" b="1" dirty="0" err="1"/>
              <a:t>get</a:t>
            </a:r>
            <a:r>
              <a:rPr lang="fr-FR" b="1" dirty="0"/>
              <a:t> </a:t>
            </a:r>
            <a:r>
              <a:rPr lang="fr-FR" b="1" dirty="0" err="1"/>
              <a:t>install</a:t>
            </a:r>
            <a:r>
              <a:rPr lang="fr-FR" b="1" dirty="0"/>
              <a:t> apache2</a:t>
            </a:r>
          </a:p>
          <a:p>
            <a:pPr>
              <a:buNone/>
            </a:pPr>
            <a:endParaRPr lang="fr-FR" b="1" dirty="0"/>
          </a:p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Démarrer Apache</a:t>
            </a:r>
          </a:p>
          <a:p>
            <a:pPr>
              <a:buNone/>
            </a:pPr>
            <a:r>
              <a:rPr lang="fr-FR" b="1" dirty="0"/>
              <a:t>/</a:t>
            </a:r>
            <a:r>
              <a:rPr lang="fr-FR" b="1" dirty="0" err="1"/>
              <a:t>etc</a:t>
            </a:r>
            <a:r>
              <a:rPr lang="fr-FR" b="1" dirty="0"/>
              <a:t>/</a:t>
            </a:r>
            <a:r>
              <a:rPr lang="fr-FR" b="1" dirty="0" err="1"/>
              <a:t>init.d</a:t>
            </a:r>
            <a:r>
              <a:rPr lang="fr-FR" b="1" dirty="0"/>
              <a:t>/apache2 </a:t>
            </a:r>
            <a:r>
              <a:rPr lang="fr-FR" b="1" dirty="0" err="1"/>
              <a:t>start</a:t>
            </a:r>
            <a:endParaRPr lang="fr-FR" b="1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Installation de serveur HTTP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Tester le serveur Apache</a:t>
            </a:r>
            <a:endParaRPr lang="fr-FR" dirty="0"/>
          </a:p>
          <a:p>
            <a:pPr algn="just">
              <a:buNone/>
            </a:pPr>
            <a:r>
              <a:rPr lang="fr-FR" b="1" dirty="0"/>
              <a:t>    Taper l’adresse suivante http://localhost dans le navigateur</a:t>
            </a:r>
          </a:p>
          <a:p>
            <a:pPr algn="just">
              <a:buNone/>
            </a:pPr>
            <a:endParaRPr lang="fr-FR" b="1" dirty="0"/>
          </a:p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On doit obtenir la phrase suivante:</a:t>
            </a:r>
          </a:p>
          <a:p>
            <a:pPr algn="just">
              <a:buNone/>
            </a:pPr>
            <a:r>
              <a:rPr lang="fr-FR" b="1" dirty="0"/>
              <a:t>     It </a:t>
            </a:r>
            <a:r>
              <a:rPr lang="fr-FR" b="1" dirty="0" err="1"/>
              <a:t>works</a:t>
            </a:r>
            <a:r>
              <a:rPr lang="fr-FR" b="1" dirty="0"/>
              <a:t>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Configuration de Apache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Configuration de serveur web apache sur le fichier </a:t>
            </a:r>
          </a:p>
          <a:p>
            <a:pPr algn="just">
              <a:buNone/>
            </a:pPr>
            <a:r>
              <a:rPr lang="fr-FR" b="1" i="1" dirty="0"/>
              <a:t>			/</a:t>
            </a:r>
            <a:r>
              <a:rPr lang="fr-FR" b="1" i="1" dirty="0" err="1"/>
              <a:t>etc</a:t>
            </a:r>
            <a:r>
              <a:rPr lang="fr-FR" b="1" i="1" dirty="0"/>
              <a:t>/apache2/apache2.</a:t>
            </a:r>
            <a:r>
              <a:rPr lang="fr-FR" b="1" i="1" dirty="0" err="1"/>
              <a:t>conf</a:t>
            </a:r>
            <a:endParaRPr lang="fr-FR" b="1" i="1" dirty="0"/>
          </a:p>
          <a:p>
            <a:pPr algn="just">
              <a:buNone/>
            </a:pPr>
            <a:endParaRPr lang="fr-FR" b="1" i="1" dirty="0"/>
          </a:p>
          <a:p>
            <a:pPr algn="just">
              <a:buFont typeface="Wingdings" pitchFamily="2" charset="2"/>
              <a:buChar char="q"/>
            </a:pPr>
            <a:r>
              <a:rPr lang="fr-FR" b="1" i="1" dirty="0">
                <a:solidFill>
                  <a:srgbClr val="7030A0"/>
                </a:solidFill>
              </a:rPr>
              <a:t>Pour activer des modules sur apache, il faut travailler sur le fichier </a:t>
            </a:r>
          </a:p>
          <a:p>
            <a:pPr algn="just">
              <a:buNone/>
            </a:pPr>
            <a:r>
              <a:rPr lang="fr-FR" b="1" i="1" dirty="0"/>
              <a:t>			/</a:t>
            </a:r>
            <a:r>
              <a:rPr lang="fr-FR" b="1" i="1" dirty="0" err="1"/>
              <a:t>etc</a:t>
            </a:r>
            <a:r>
              <a:rPr lang="fr-FR" b="1" i="1" dirty="0"/>
              <a:t>/apache2/</a:t>
            </a:r>
            <a:r>
              <a:rPr lang="fr-FR" b="1" i="1" dirty="0" err="1"/>
              <a:t>httpd.conf</a:t>
            </a:r>
            <a:endParaRPr lang="fr-FR" b="1" i="1" dirty="0"/>
          </a:p>
          <a:p>
            <a:pPr algn="just">
              <a:buNone/>
            </a:pPr>
            <a:endParaRPr lang="fr-FR" b="1" i="1" dirty="0"/>
          </a:p>
          <a:p>
            <a:pPr algn="just">
              <a:buFont typeface="Wingdings" pitchFamily="2" charset="2"/>
              <a:buChar char="q"/>
            </a:pPr>
            <a:r>
              <a:rPr lang="fr-FR" b="1" i="1" dirty="0">
                <a:solidFill>
                  <a:srgbClr val="7030A0"/>
                </a:solidFill>
              </a:rPr>
              <a:t>Pour choisir le port d’écoute, il faut modifier le fichier </a:t>
            </a:r>
            <a:r>
              <a:rPr lang="fr-FR" b="1" i="1" dirty="0"/>
              <a:t>(par défaut 80)</a:t>
            </a:r>
            <a:endParaRPr lang="fr-FR" b="1" i="1" dirty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fr-FR" b="1" i="1" dirty="0"/>
              <a:t>			/</a:t>
            </a:r>
            <a:r>
              <a:rPr lang="fr-FR" b="1" i="1" dirty="0" err="1"/>
              <a:t>etc</a:t>
            </a:r>
            <a:r>
              <a:rPr lang="fr-FR" b="1" i="1" dirty="0"/>
              <a:t>/apache2/</a:t>
            </a:r>
            <a:r>
              <a:rPr lang="fr-FR" b="1" i="1" dirty="0" err="1"/>
              <a:t>ports.conf</a:t>
            </a:r>
            <a:endParaRPr lang="fr-FR" b="1" dirty="0"/>
          </a:p>
          <a:p>
            <a:pPr algn="just">
              <a:buNone/>
            </a:pPr>
            <a:r>
              <a:rPr lang="fr-FR" b="1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Configuration de Apache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Timeout </a:t>
            </a:r>
            <a:r>
              <a:rPr lang="fr-FR" b="1" i="1" dirty="0">
                <a:solidFill>
                  <a:srgbClr val="7030A0"/>
                </a:solidFill>
              </a:rPr>
              <a:t>120</a:t>
            </a:r>
            <a:r>
              <a:rPr lang="fr-FR" b="1" i="1" dirty="0"/>
              <a:t>: </a:t>
            </a:r>
            <a:r>
              <a:rPr lang="fr-FR" dirty="0"/>
              <a:t>Durée pendant laquelle le serveur attend des émissions/réceptions au cours d’une communication, ce temps est mis à </a:t>
            </a:r>
            <a:r>
              <a:rPr lang="fr-FR" b="1" i="1" dirty="0"/>
              <a:t>120s.</a:t>
            </a:r>
          </a:p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</a:t>
            </a:r>
            <a:r>
              <a:rPr lang="fr-FR" b="1" dirty="0" err="1">
                <a:solidFill>
                  <a:srgbClr val="7030A0"/>
                </a:solidFill>
              </a:rPr>
              <a:t>MaxClients</a:t>
            </a:r>
            <a:r>
              <a:rPr lang="fr-FR" b="1" dirty="0">
                <a:solidFill>
                  <a:srgbClr val="7030A0"/>
                </a:solidFill>
              </a:rPr>
              <a:t> 150</a:t>
            </a:r>
            <a:r>
              <a:rPr lang="fr-FR" b="1" dirty="0"/>
              <a:t>: </a:t>
            </a:r>
            <a:r>
              <a:rPr lang="fr-FR" dirty="0"/>
              <a:t>nombres max de clients connectés</a:t>
            </a:r>
          </a:p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</a:t>
            </a:r>
            <a:r>
              <a:rPr lang="fr-FR" b="1" dirty="0" err="1">
                <a:solidFill>
                  <a:srgbClr val="7030A0"/>
                </a:solidFill>
              </a:rPr>
              <a:t>StartServers</a:t>
            </a:r>
            <a:r>
              <a:rPr lang="fr-FR" b="1" dirty="0">
                <a:solidFill>
                  <a:srgbClr val="7030A0"/>
                </a:solidFill>
              </a:rPr>
              <a:t> 5 </a:t>
            </a:r>
            <a:r>
              <a:rPr lang="fr-FR" b="1" dirty="0"/>
              <a:t>: </a:t>
            </a:r>
            <a:r>
              <a:rPr lang="fr-FR" dirty="0"/>
              <a:t>nombres de processus serveurs initiaux crées</a:t>
            </a:r>
          </a:p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7030A0"/>
                </a:solidFill>
              </a:rPr>
              <a:t> </a:t>
            </a:r>
            <a:r>
              <a:rPr lang="fr-FR" b="1" dirty="0" err="1">
                <a:solidFill>
                  <a:srgbClr val="7030A0"/>
                </a:solidFill>
              </a:rPr>
              <a:t>KeepAlive</a:t>
            </a:r>
            <a:r>
              <a:rPr lang="fr-FR" b="1" dirty="0"/>
              <a:t> : </a:t>
            </a:r>
            <a:r>
              <a:rPr lang="fr-FR" dirty="0"/>
              <a:t>définit si le serveur peut exécuté plus d’une requête par connexion</a:t>
            </a:r>
          </a:p>
          <a:p>
            <a:pPr algn="just">
              <a:buFont typeface="Wingdings" pitchFamily="2" charset="2"/>
              <a:buChar char="q"/>
            </a:pPr>
            <a:r>
              <a:rPr lang="fr-FR" b="1" dirty="0"/>
              <a:t> </a:t>
            </a:r>
            <a:r>
              <a:rPr lang="fr-FR" b="1" dirty="0" err="1">
                <a:solidFill>
                  <a:srgbClr val="7030A0"/>
                </a:solidFill>
              </a:rPr>
              <a:t>KeepAliveTimeout</a:t>
            </a:r>
            <a:r>
              <a:rPr lang="fr-FR" b="1" dirty="0">
                <a:solidFill>
                  <a:srgbClr val="7030A0"/>
                </a:solidFill>
              </a:rPr>
              <a:t> 15 </a:t>
            </a:r>
            <a:r>
              <a:rPr lang="fr-FR" b="1" dirty="0"/>
              <a:t>: </a:t>
            </a:r>
            <a:r>
              <a:rPr lang="fr-FR" dirty="0"/>
              <a:t>délai au bout duquel la connexion TCP est fermée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Installation de PHP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Wingdings" pitchFamily="2" charset="2"/>
              <a:buChar char="q"/>
            </a:pPr>
            <a:r>
              <a:rPr lang="fr-FR" dirty="0"/>
              <a:t>Télécharger le module PHP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fr-FR" dirty="0"/>
              <a:t>Installer le module avec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install</a:t>
            </a:r>
            <a:endParaRPr lang="fr-FR" dirty="0"/>
          </a:p>
          <a:p>
            <a:pPr marL="514350" indent="-514350" algn="just">
              <a:buFont typeface="Wingdings" pitchFamily="2" charset="2"/>
              <a:buChar char="q"/>
            </a:pPr>
            <a:r>
              <a:rPr lang="fr-FR" dirty="0"/>
              <a:t>Configurer PHP avec Apache dans le fichier </a:t>
            </a:r>
            <a:r>
              <a:rPr lang="fr-FR" dirty="0" err="1"/>
              <a:t>httpd.conf</a:t>
            </a:r>
            <a:endParaRPr lang="fr-FR" dirty="0"/>
          </a:p>
          <a:p>
            <a:pPr marL="514350" indent="-514350" algn="just">
              <a:buFont typeface="Wingdings" pitchFamily="2" charset="2"/>
              <a:buChar char="q"/>
            </a:pPr>
            <a:r>
              <a:rPr lang="fr-FR" dirty="0"/>
              <a:t>Spécifier l’emplacement des fichiers </a:t>
            </a:r>
          </a:p>
          <a:p>
            <a:pPr marL="1314450" lvl="2" indent="-514350" algn="just">
              <a:buNone/>
            </a:pPr>
            <a:r>
              <a:rPr lang="en-US" b="1" dirty="0" err="1">
                <a:solidFill>
                  <a:srgbClr val="7030A0"/>
                </a:solidFill>
              </a:rPr>
              <a:t>DocumentRoot</a:t>
            </a:r>
            <a:r>
              <a:rPr lang="en-US" b="1" dirty="0">
                <a:solidFill>
                  <a:srgbClr val="7030A0"/>
                </a:solidFill>
              </a:rPr>
              <a:t> ″/</a:t>
            </a:r>
            <a:r>
              <a:rPr lang="en-US" b="1" dirty="0" err="1">
                <a:solidFill>
                  <a:srgbClr val="7030A0"/>
                </a:solidFill>
              </a:rPr>
              <a:t>var</a:t>
            </a:r>
            <a:r>
              <a:rPr lang="en-US" b="1" dirty="0">
                <a:solidFill>
                  <a:srgbClr val="7030A0"/>
                </a:solidFill>
              </a:rPr>
              <a:t>/www″</a:t>
            </a:r>
            <a:endParaRPr lang="fr-FR" dirty="0">
              <a:solidFill>
                <a:srgbClr val="7030A0"/>
              </a:solidFill>
            </a:endParaRPr>
          </a:p>
          <a:p>
            <a:pPr marL="1314450" lvl="2" indent="-514350" algn="just">
              <a:buNone/>
            </a:pPr>
            <a:r>
              <a:rPr lang="en-US" b="1" dirty="0">
                <a:solidFill>
                  <a:srgbClr val="7030A0"/>
                </a:solidFill>
              </a:rPr>
              <a:t>&lt;Directory  ″/</a:t>
            </a:r>
            <a:r>
              <a:rPr lang="en-US" b="1" dirty="0" err="1">
                <a:solidFill>
                  <a:srgbClr val="7030A0"/>
                </a:solidFill>
              </a:rPr>
              <a:t>var</a:t>
            </a:r>
            <a:r>
              <a:rPr lang="en-US" b="1" dirty="0">
                <a:solidFill>
                  <a:srgbClr val="7030A0"/>
                </a:solidFill>
              </a:rPr>
              <a:t>/www″&gt;</a:t>
            </a:r>
            <a:endParaRPr lang="fr-FR" dirty="0">
              <a:solidFill>
                <a:srgbClr val="7030A0"/>
              </a:solidFill>
            </a:endParaRPr>
          </a:p>
          <a:p>
            <a:pPr marL="1314450" lvl="2" indent="-514350" algn="just">
              <a:buNone/>
            </a:pPr>
            <a:r>
              <a:rPr lang="fr-FR" b="1" dirty="0" err="1">
                <a:solidFill>
                  <a:srgbClr val="7030A0"/>
                </a:solidFill>
              </a:rPr>
              <a:t>DirectoryIndex</a:t>
            </a:r>
            <a:r>
              <a:rPr lang="fr-FR" b="1" dirty="0">
                <a:solidFill>
                  <a:srgbClr val="7030A0"/>
                </a:solidFill>
              </a:rPr>
              <a:t> index.php</a:t>
            </a:r>
            <a:endParaRPr lang="fr-FR" dirty="0">
              <a:solidFill>
                <a:srgbClr val="7030A0"/>
              </a:solidFill>
            </a:endParaRPr>
          </a:p>
          <a:p>
            <a:pPr marL="514350" indent="-514350"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Installation de MySQL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Télécharger le module MySQL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Créer un groupe et un utilisateur MySQL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Créer la BDD et les tables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dirty="0"/>
              <a:t> Introduction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Serveurs web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Serveur HTTP (Apache)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PHP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MySQL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Installation et configuration de serveur web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Serveur web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Serveur DNS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Serveur FTP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Serveur de messagerie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Serveur proxy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Serveur VPN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Serveur web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 algn="just">
              <a:spcBef>
                <a:spcPct val="0"/>
              </a:spcBef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1" lang="fr-FR" dirty="0">
                <a:latin typeface="Arial" pitchFamily="34" charset="0"/>
                <a:ea typeface="Calibri" pitchFamily="34" charset="0"/>
                <a:cs typeface="Arial" pitchFamily="34" charset="0"/>
              </a:rPr>
              <a:t> Un serveur web est un ordinateur central qui fait en sorte que vous puissiez voir avec votre navigateur les sites web se trouvant sur ce serveur</a:t>
            </a:r>
            <a:endParaRPr kumimoji="1" lang="fr-FR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5600" indent="-355600" algn="just">
              <a:spcBef>
                <a:spcPct val="0"/>
              </a:spcBef>
              <a:buFontTx/>
              <a:buNone/>
              <a:tabLst>
                <a:tab pos="457200" algn="l"/>
              </a:tabLst>
              <a:defRPr/>
            </a:pPr>
            <a:endParaRPr kumimoji="1" lang="fr-FR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55600" indent="-355600" algn="just">
              <a:spcBef>
                <a:spcPct val="0"/>
              </a:spcBef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1" lang="fr-FR" dirty="0">
                <a:latin typeface="Arial" pitchFamily="34" charset="0"/>
                <a:ea typeface="Calibri" pitchFamily="34" charset="0"/>
                <a:cs typeface="Arial" pitchFamily="34" charset="0"/>
              </a:rPr>
              <a:t> C’est un ordinateur tenant le rôle de serveur informatique sur lequel fonctionne un logiciel de serveur HTTP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Serveur HTTP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kumimoji="1" lang="fr-FR" dirty="0">
                <a:solidFill>
                  <a:srgbClr val="080808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Un serveur HTTP est un logiciel permettant de rendre accessible des pages au format HTML ou XML en utilisant le protocole HTTP </a:t>
            </a:r>
            <a:endParaRPr kumimoji="1" lang="fr-FR" dirty="0">
              <a:solidFill>
                <a:srgbClr val="08080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Exemples de serveurs HTTP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Apache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Microsoft IIS (Internet Information Server)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Microsoft PWS (</a:t>
            </a:r>
            <a:r>
              <a:rPr lang="fr-FR" dirty="0" err="1"/>
              <a:t>Personal</a:t>
            </a:r>
            <a:r>
              <a:rPr lang="fr-FR" dirty="0"/>
              <a:t> Web Server)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Apache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7584" y="1409867"/>
            <a:ext cx="7530604" cy="156966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marL="450850" indent="-450850">
              <a:lnSpc>
                <a:spcPct val="200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rgbClr val="080808"/>
                </a:solidFill>
                <a:latin typeface="Arial" charset="0"/>
              </a:rPr>
              <a:t>Serveur HTTP le plus utilisé</a:t>
            </a:r>
          </a:p>
          <a:p>
            <a:pPr marL="450850" indent="-450850" eaLnBrk="0" hangingPunct="0">
              <a:lnSpc>
                <a:spcPct val="200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fr-FR" sz="2400" dirty="0">
                <a:solidFill>
                  <a:srgbClr val="080808"/>
                </a:solidFill>
                <a:latin typeface="Arial" charset="0"/>
              </a:rPr>
              <a:t>Doté de nombreuses fonctionnalités </a:t>
            </a:r>
          </a:p>
        </p:txBody>
      </p:sp>
      <p:graphicFrame>
        <p:nvGraphicFramePr>
          <p:cNvPr id="7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71600" y="3717032"/>
          <a:ext cx="7028869" cy="20865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47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937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forts</a:t>
                      </a:r>
                      <a:endParaRPr lang="fr-FR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faibles</a:t>
                      </a:r>
                      <a:endParaRPr lang="fr-FR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3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Performant ,stable et gratuit 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Pas d’interface graphique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899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Peu gourmand en ressources matérielles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Pas de support technique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899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Compatibilité 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/>
                        <a:t>Complexité de configuration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Les fichiers .</a:t>
            </a:r>
            <a:r>
              <a:rPr lang="fr-FR" b="1" dirty="0" err="1">
                <a:solidFill>
                  <a:srgbClr val="0070C0"/>
                </a:solidFill>
              </a:rPr>
              <a:t>htaccess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dirty="0"/>
              <a:t>    Les fichiers </a:t>
            </a:r>
            <a:r>
              <a:rPr lang="fr-FR" i="1" dirty="0"/>
              <a:t>.</a:t>
            </a:r>
            <a:r>
              <a:rPr lang="fr-FR" i="1" dirty="0" err="1"/>
              <a:t>htaccess</a:t>
            </a:r>
            <a:r>
              <a:rPr lang="fr-FR" dirty="0"/>
              <a:t> sont des fichiers de configuration d'Apache, permettant de:</a:t>
            </a:r>
          </a:p>
          <a:p>
            <a:pPr algn="just">
              <a:buNone/>
            </a:pPr>
            <a:endParaRPr lang="fr-FR" dirty="0"/>
          </a:p>
          <a:p>
            <a:pPr algn="just">
              <a:buFont typeface="Wingdings" pitchFamily="2" charset="2"/>
              <a:buChar char="Ø"/>
            </a:pPr>
            <a:r>
              <a:rPr lang="fr-FR" dirty="0"/>
              <a:t> Définir des règles dans un répertoire</a:t>
            </a:r>
          </a:p>
          <a:p>
            <a:pPr lvl="0" algn="just">
              <a:buFont typeface="Wingdings" pitchFamily="2" charset="2"/>
              <a:buChar char="Ø"/>
            </a:pPr>
            <a:r>
              <a:rPr lang="fr-FR" dirty="0"/>
              <a:t> Gérer l'accès à certains fichiers</a:t>
            </a:r>
          </a:p>
          <a:p>
            <a:pPr lvl="0" algn="just">
              <a:buFont typeface="Wingdings" pitchFamily="2" charset="2"/>
              <a:buChar char="Ø"/>
            </a:pPr>
            <a:r>
              <a:rPr lang="fr-FR" dirty="0"/>
              <a:t> Protéger l'accès à un répertoire par un mot de passe</a:t>
            </a:r>
          </a:p>
          <a:p>
            <a:pPr lvl="0" algn="just">
              <a:buFont typeface="Wingdings" pitchFamily="2" charset="2"/>
              <a:buChar char="Ø"/>
            </a:pPr>
            <a:r>
              <a:rPr lang="fr-FR" dirty="0"/>
              <a:t> Définir des pages d'erreurs personnalisées 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70C0"/>
                </a:solidFill>
                <a:latin typeface="Arial" charset="0"/>
                <a:cs typeface="Arial" charset="0"/>
              </a:rPr>
              <a:t>PHP</a:t>
            </a:r>
            <a:br>
              <a:rPr lang="fr-FR" b="1" dirty="0">
                <a:solidFill>
                  <a:srgbClr val="0070C0"/>
                </a:solidFill>
                <a:latin typeface="Arial" charset="0"/>
                <a:cs typeface="Arial" charset="0"/>
              </a:rPr>
            </a:br>
            <a:r>
              <a:rPr lang="fr-FR" b="1" dirty="0">
                <a:solidFill>
                  <a:srgbClr val="0070C0"/>
                </a:solidFill>
                <a:latin typeface="Arial" charset="0"/>
                <a:cs typeface="Arial" charset="0"/>
              </a:rPr>
              <a:t>(</a:t>
            </a:r>
            <a:r>
              <a:rPr lang="fr-FR" b="1" dirty="0" err="1">
                <a:solidFill>
                  <a:srgbClr val="0070C0"/>
                </a:solidFill>
                <a:latin typeface="Arial" charset="0"/>
                <a:cs typeface="Arial" charset="0"/>
              </a:rPr>
              <a:t>Hypertext</a:t>
            </a:r>
            <a:r>
              <a:rPr lang="fr-FR" b="1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fr-FR" b="1" dirty="0" err="1">
                <a:solidFill>
                  <a:srgbClr val="0070C0"/>
                </a:solidFill>
                <a:latin typeface="Arial" charset="0"/>
                <a:cs typeface="Arial" charset="0"/>
              </a:rPr>
              <a:t>Preprocessor</a:t>
            </a:r>
            <a:r>
              <a:rPr lang="fr-FR" b="1" dirty="0">
                <a:solidFill>
                  <a:srgbClr val="0070C0"/>
                </a:solidFill>
                <a:latin typeface="Arial" charset="0"/>
                <a:cs typeface="Arial" charset="0"/>
              </a:rPr>
              <a:t> )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785938"/>
            <a:ext cx="7992887" cy="1715070"/>
          </a:xfrm>
        </p:spPr>
        <p:txBody>
          <a:bodyPr>
            <a:noAutofit/>
          </a:bodyPr>
          <a:lstStyle/>
          <a:p>
            <a:pPr marL="457200" indent="-457200" eaLnBrk="1" hangingPunct="1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solidFill>
                  <a:srgbClr val="080808"/>
                </a:solidFill>
                <a:latin typeface="Arial" charset="0"/>
                <a:cs typeface="Arial" charset="0"/>
              </a:rPr>
              <a:t>Langage de scripts coté serveur</a:t>
            </a:r>
          </a:p>
          <a:p>
            <a:pPr marL="457200" indent="-457200" eaLnBrk="1" hangingPunct="1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solidFill>
                  <a:srgbClr val="080808"/>
                </a:solidFill>
                <a:latin typeface="Arial" charset="0"/>
                <a:cs typeface="Arial" charset="0"/>
              </a:rPr>
              <a:t>Souvent utilisé pour dialoguer avec les bases de données</a:t>
            </a:r>
          </a:p>
          <a:p>
            <a:pPr marL="457200" indent="-457200" eaLnBrk="1" hangingPunct="1">
              <a:lnSpc>
                <a:spcPct val="200000"/>
              </a:lnSpc>
              <a:buFont typeface="Wingdings" pitchFamily="2" charset="2"/>
              <a:buChar char="q"/>
            </a:pPr>
            <a:endParaRPr lang="fr-FR" sz="2400" dirty="0">
              <a:solidFill>
                <a:srgbClr val="80008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187624" y="4221088"/>
          <a:ext cx="6980062" cy="17373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90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0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54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forts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Points faibles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989">
                <a:tc>
                  <a:txBody>
                    <a:bodyPr/>
                    <a:lstStyle/>
                    <a:p>
                      <a:pPr lvl="0" algn="ctr"/>
                      <a:r>
                        <a:rPr lang="fr-FR" sz="1800" kern="1200" dirty="0"/>
                        <a:t>La portabilité</a:t>
                      </a:r>
                      <a:endParaRPr lang="fr-FR" sz="1800" kern="1200" dirty="0">
                        <a:solidFill>
                          <a:schemeClr val="accent5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L’implémentation du modèle objet est difficile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49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Un faible coût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Débogage impossible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49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/>
                        <a:t>La simplicité d’utilisation </a:t>
                      </a:r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accent5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825</Words>
  <Application>Microsoft Office PowerPoint</Application>
  <PresentationFormat>Affichage à l'écran (4:3)</PresentationFormat>
  <Paragraphs>123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Thème Office</vt:lpstr>
      <vt:lpstr>Présentation PowerPoint</vt:lpstr>
      <vt:lpstr>Sommaire</vt:lpstr>
      <vt:lpstr>Introduction</vt:lpstr>
      <vt:lpstr>Serveur web</vt:lpstr>
      <vt:lpstr>Serveur HTTP </vt:lpstr>
      <vt:lpstr>Exemples de serveurs HTTP</vt:lpstr>
      <vt:lpstr>Apache</vt:lpstr>
      <vt:lpstr>Les fichiers .htaccess</vt:lpstr>
      <vt:lpstr>PHP (Hypertext Preprocessor )</vt:lpstr>
      <vt:lpstr>MySQL</vt:lpstr>
      <vt:lpstr>  Pourquoi (PHP, MySQL) ?  </vt:lpstr>
      <vt:lpstr>Comment ça fonctionne?</vt:lpstr>
      <vt:lpstr>Installation de serveur HTTP</vt:lpstr>
      <vt:lpstr>Installation de serveur HTTP</vt:lpstr>
      <vt:lpstr>Configuration de Apache</vt:lpstr>
      <vt:lpstr>Configuration de Apache</vt:lpstr>
      <vt:lpstr>Installation de PHP</vt:lpstr>
      <vt:lpstr>Installation de MySQL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AsmaPC</dc:creator>
  <cp:lastModifiedBy>Asma Asma</cp:lastModifiedBy>
  <cp:revision>47</cp:revision>
  <dcterms:created xsi:type="dcterms:W3CDTF">2016-02-02T22:20:37Z</dcterms:created>
  <dcterms:modified xsi:type="dcterms:W3CDTF">2024-01-14T09:46:02Z</dcterms:modified>
</cp:coreProperties>
</file>