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slideLayout" Target="../slideLayouts/slideLayout14.xml"/><Relationship Id="rId7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8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577697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The Role of Product in the Marketing Strategy of Non-Profit Organizations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048720"/>
            <a:ext cx="746855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Non-profit organizations play a distinct and significant role in our economy and society. While they share some goals with for-profit companies, non-profits have unique characteristics that shape their marketing approach. This presentation explores how non-profits can leverage products as a key part of their marketing strategy to achieve their mission and create value.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6250900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4" y="6258520"/>
            <a:ext cx="367665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40287" y="6233041"/>
            <a:ext cx="1832491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spc="-38" kern="0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Djazia CHIB</a:t>
            </a: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85787"/>
            <a:ext cx="1231915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Packaging and Differentiating Non-Profit Products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7880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Effective Packaging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379357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Well-designed packaging can make products more accessible and increase everyday use, growing impact.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357813" y="37880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Unique Differentiators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57813" y="4379357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Focus on mission-related aspects or unique product performance to stand out from competitors.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877901" y="3788093"/>
            <a:ext cx="292358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Empowering Messaging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7901" y="4379357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Show how supporters can make a tangible difference through their purchasing power.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9851" y="962025"/>
            <a:ext cx="10301645" cy="596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spc="-75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The Role of Pricing in Non-Profit Product Strategy</a:t>
            </a:r>
            <a:endParaRPr lang="en-US" sz="3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5042" y="1964055"/>
            <a:ext cx="1634728" cy="114978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69769" y="2502694"/>
            <a:ext cx="285155" cy="356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032534" y="2166818"/>
            <a:ext cx="2386013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Sustainability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5032534" y="2586752"/>
            <a:ext cx="4318516" cy="324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Pricing to ensure long-term sustainability of programs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880372" y="3129558"/>
            <a:ext cx="8989576" cy="11430"/>
          </a:xfrm>
          <a:prstGeom prst="roundRect">
            <a:avLst>
              <a:gd name="adj" fmla="val 745255"/>
            </a:avLst>
          </a:prstGeom>
          <a:solidFill>
            <a:srgbClr val="DABADD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678" y="3164443"/>
            <a:ext cx="3269575" cy="114978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69888" y="3561040"/>
            <a:ext cx="285155" cy="356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850017" y="3367207"/>
            <a:ext cx="2386013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Accessibility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5850017" y="3787140"/>
            <a:ext cx="3549968" cy="324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Ensuring cost is not a barrier to participation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5697855" y="4329946"/>
            <a:ext cx="8172093" cy="11430"/>
          </a:xfrm>
          <a:prstGeom prst="roundRect">
            <a:avLst>
              <a:gd name="adj" fmla="val 745255"/>
            </a:avLst>
          </a:prstGeom>
          <a:solidFill>
            <a:srgbClr val="DABADD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95" y="4364831"/>
            <a:ext cx="4904423" cy="114978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69769" y="4761428"/>
            <a:ext cx="285155" cy="356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6667381" y="4567595"/>
            <a:ext cx="2386013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Inclusivity</a:t>
            </a:r>
            <a:endParaRPr lang="en-US" sz="1850" dirty="0"/>
          </a:p>
        </p:txBody>
      </p:sp>
      <p:sp>
        <p:nvSpPr>
          <p:cNvPr id="16" name="Text 11"/>
          <p:cNvSpPr/>
          <p:nvPr/>
        </p:nvSpPr>
        <p:spPr>
          <a:xfrm>
            <a:off x="6667381" y="4987528"/>
            <a:ext cx="4797981" cy="324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Pricing to support marketplace-focused, inclusive approach</a:t>
            </a:r>
            <a:endParaRPr lang="en-US" sz="1550" dirty="0"/>
          </a:p>
        </p:txBody>
      </p:sp>
      <p:sp>
        <p:nvSpPr>
          <p:cNvPr id="17" name="Shape 12"/>
          <p:cNvSpPr/>
          <p:nvPr/>
        </p:nvSpPr>
        <p:spPr>
          <a:xfrm>
            <a:off x="6515219" y="5530334"/>
            <a:ext cx="7354729" cy="11430"/>
          </a:xfrm>
          <a:prstGeom prst="roundRect">
            <a:avLst>
              <a:gd name="adj" fmla="val 745255"/>
            </a:avLst>
          </a:prstGeom>
          <a:solidFill>
            <a:srgbClr val="DABADD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31" y="5565219"/>
            <a:ext cx="6539270" cy="114978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69888" y="5961817"/>
            <a:ext cx="285155" cy="356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50"/>
              </a:lnSpc>
              <a:buNone/>
            </a:pPr>
            <a:r>
              <a:rPr lang="en-US" sz="22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7484864" y="5767983"/>
            <a:ext cx="2386013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Mission Alignment</a:t>
            </a:r>
            <a:endParaRPr lang="en-US" sz="1850" dirty="0"/>
          </a:p>
        </p:txBody>
      </p:sp>
      <p:sp>
        <p:nvSpPr>
          <p:cNvPr id="21" name="Text 15"/>
          <p:cNvSpPr/>
          <p:nvPr/>
        </p:nvSpPr>
        <p:spPr>
          <a:xfrm>
            <a:off x="7484864" y="6187916"/>
            <a:ext cx="5141833" cy="324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Consistent with organizational values and funding requirements</a:t>
            </a:r>
            <a:endParaRPr lang="en-US" sz="1550" dirty="0"/>
          </a:p>
        </p:txBody>
      </p:sp>
      <p:sp>
        <p:nvSpPr>
          <p:cNvPr id="22" name="Text 16"/>
          <p:cNvSpPr/>
          <p:nvPr/>
        </p:nvSpPr>
        <p:spPr>
          <a:xfrm>
            <a:off x="709851" y="6943130"/>
            <a:ext cx="13210699" cy="324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Non-profit pricing strategies must balance financial sustainability with the organization's mission to provide accessible and inclusive products and services.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96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5099" y="3464362"/>
            <a:ext cx="7500699" cy="668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spc="-8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Challenges in Non-Profit Pricing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95099" y="4728805"/>
            <a:ext cx="511135" cy="511135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90290" y="4783872"/>
            <a:ext cx="320635" cy="400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spc="-5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533406" y="4728805"/>
            <a:ext cx="2894648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Managing Mixed Motives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533406" y="5199102"/>
            <a:ext cx="5668208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Balancing social desire to support the cause with transactional expectations for products.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786" y="4728805"/>
            <a:ext cx="511135" cy="511135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23976" y="4783872"/>
            <a:ext cx="320635" cy="400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spc="-5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8167092" y="4728805"/>
            <a:ext cx="2672596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Perception of Fairness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8167092" y="5199102"/>
            <a:ext cx="5668208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Avoiding perceptions of excessive profit-making or exploitation in pricing.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5099" y="6408539"/>
            <a:ext cx="511135" cy="511135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90290" y="6463605"/>
            <a:ext cx="320635" cy="400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spc="-5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1"/>
          <p:cNvSpPr/>
          <p:nvPr/>
        </p:nvSpPr>
        <p:spPr>
          <a:xfrm>
            <a:off x="1533406" y="6408539"/>
            <a:ext cx="3379470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Legal and Ethical Constraints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533406" y="6878836"/>
            <a:ext cx="5668208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Adhering to legal and association standards for taxation and subsidized support.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428786" y="6408539"/>
            <a:ext cx="511135" cy="511135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23976" y="6463605"/>
            <a:ext cx="320635" cy="400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spc="-5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8167092" y="6408539"/>
            <a:ext cx="2672596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Donor Psychology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8167092" y="6878836"/>
            <a:ext cx="5668208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Navigating complex donor motivations and perceptions around giving versus purchasing.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1124521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Distribution Channels for Non-Profit Products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94774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Traditional Channels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443288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Physical stores, events, direct mail</a:t>
            </a:r>
            <a:endParaRPr lang="en-US" sz="18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31706" y="3342680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9941243" y="250817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Digital Channels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41243" y="3003709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Websites, apps, social media platforms</a:t>
            </a:r>
            <a:endParaRPr lang="en-US" sz="18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878604" y="3079790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800" dirty="0"/>
          </a:p>
        </p:txBody>
      </p:sp>
      <p:sp>
        <p:nvSpPr>
          <p:cNvPr id="11" name="Text 7"/>
          <p:cNvSpPr/>
          <p:nvPr/>
        </p:nvSpPr>
        <p:spPr>
          <a:xfrm>
            <a:off x="10061019" y="38838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Partnerships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0061019" y="4379357"/>
            <a:ext cx="373165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Collaborations with other non-profits, government agencies, and businesses</a:t>
            </a:r>
            <a:endParaRPr lang="en-US" sz="18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699421" y="4755118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800" dirty="0"/>
          </a:p>
        </p:txBody>
      </p:sp>
      <p:sp>
        <p:nvSpPr>
          <p:cNvPr id="15" name="Text 10"/>
          <p:cNvSpPr/>
          <p:nvPr/>
        </p:nvSpPr>
        <p:spPr>
          <a:xfrm>
            <a:off x="9941243" y="56424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Online Marketplaces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9941243" y="6138029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Established e-commerce platforms and auction sites</a:t>
            </a:r>
            <a:endParaRPr lang="en-US" sz="18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59729" y="6053376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800" dirty="0"/>
          </a:p>
        </p:txBody>
      </p:sp>
      <p:sp>
        <p:nvSpPr>
          <p:cNvPr id="19" name="Text 13"/>
          <p:cNvSpPr/>
          <p:nvPr/>
        </p:nvSpPr>
        <p:spPr>
          <a:xfrm>
            <a:off x="1872972" y="52027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Community Networks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837724" y="569833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Leveraging local groups and social networks</a:t>
            </a:r>
            <a:endParaRPr lang="en-US" sz="1850" dirty="0"/>
          </a:p>
        </p:txBody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5710952" y="5180409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5</a:t>
            </a:r>
            <a:endParaRPr lang="en-U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838218"/>
            <a:ext cx="1128021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Benefits of Strategic Distribution Partnerships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4901208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7724" y="57389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Expanded Reach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837724" y="6234470"/>
            <a:ext cx="296941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Access new geographic areas and demographics through partner networks.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116" y="4901208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66116" y="57389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Credibility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166116" y="6234470"/>
            <a:ext cx="296953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Gain indirect endorsement from well-known partner organizations.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627" y="4901208"/>
            <a:ext cx="598408" cy="598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94627" y="57389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Amplified Voice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494627" y="6234470"/>
            <a:ext cx="296953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Leverage partnerships to increase attention to priorities and opportunities.</a:t>
            </a:r>
            <a:endParaRPr lang="en-US" sz="18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3138" y="4901208"/>
            <a:ext cx="598408" cy="59840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23138" y="57389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Cost Efficiency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0823138" y="6234470"/>
            <a:ext cx="296953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Reduce overhead and increase geographic coverage through shared resources.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56730"/>
            <a:ext cx="1143619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Promotional Strategies for Non-Profit Products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39497"/>
            <a:ext cx="4158734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84659" y="28864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Events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84659" y="3381970"/>
            <a:ext cx="36648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Hosting and participating in community events to showcase products and build relationships.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639497"/>
            <a:ext cx="4158734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82709" y="28864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Social Media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82709" y="3381970"/>
            <a:ext cx="36648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Leveraging various platforms to engage supporters and share product stories.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639497"/>
            <a:ext cx="4158734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80759" y="28864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Digital Advertising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80759" y="3381970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Using targeted online ads to reach new, younger audiences.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017294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84659" y="52642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Traditional Media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84659" y="5759768"/>
            <a:ext cx="58639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Utilizing print, radio, and local news coverage for broader reach.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434858" y="5017294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81793" y="5264229"/>
            <a:ext cx="293310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Influencer Partnerships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81793" y="5759768"/>
            <a:ext cx="58639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Collaborating with like-minded individuals to amplify product messaging.</a:t>
            </a: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7573" y="461605"/>
            <a:ext cx="8874800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spc="-62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Measuring Success in Non-Profit Product Marketing</a:t>
            </a:r>
            <a:endParaRPr lang="en-US" sz="3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573" y="1291114"/>
            <a:ext cx="13455253" cy="75348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7573" y="9014817"/>
            <a:ext cx="13455253" cy="268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spc="-2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While quantitative metrics are important, qualitative data on human impact is also crucial for evaluating non-profit product success.</a:t>
            </a:r>
            <a:endParaRPr lang="en-US" sz="13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38927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Case Study: Animal Welfare Non-Profit Product Launch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825710"/>
            <a:ext cx="4078962" cy="25209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645825"/>
            <a:ext cx="395906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Product: Adoption Welcome Kits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6141363"/>
            <a:ext cx="40789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Launched branded welcome kits for new pet adopters, including essentials and educational materials.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59" y="2825710"/>
            <a:ext cx="4078962" cy="25209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75659" y="5645825"/>
            <a:ext cx="329362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Strategy: Social Media Blitz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75659" y="6141363"/>
            <a:ext cx="40789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Leveraged heartwarming adoption stories and influencer partnerships to promote kits and drive adoptions.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595" y="2825710"/>
            <a:ext cx="4079081" cy="25210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5645944"/>
            <a:ext cx="372677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Result: 30% Adoption Increase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6141482"/>
            <a:ext cx="407908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Welcome kits contributed to a significant rise in adoptions and ongoing supporter engagement.</a:t>
            </a:r>
            <a:endParaRPr lang="en-US" sz="18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144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8057" y="2824282"/>
            <a:ext cx="10949583" cy="544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spc="-6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Case Study: Environmental Non-Profit Product Innovation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7303770" y="3646408"/>
            <a:ext cx="22860" cy="4073366"/>
          </a:xfrm>
          <a:prstGeom prst="roundRect">
            <a:avLst>
              <a:gd name="adj" fmla="val 340198"/>
            </a:avLst>
          </a:prstGeom>
          <a:solidFill>
            <a:srgbClr val="DABADD"/>
          </a:solidFill>
          <a:ln/>
        </p:spPr>
      </p:sp>
      <p:sp>
        <p:nvSpPr>
          <p:cNvPr id="5" name="Shape 2"/>
          <p:cNvSpPr/>
          <p:nvPr/>
        </p:nvSpPr>
        <p:spPr>
          <a:xfrm>
            <a:off x="6574334" y="4051459"/>
            <a:ext cx="555427" cy="22860"/>
          </a:xfrm>
          <a:prstGeom prst="roundRect">
            <a:avLst>
              <a:gd name="adj" fmla="val 340198"/>
            </a:avLst>
          </a:prstGeom>
          <a:solidFill>
            <a:srgbClr val="DABADD"/>
          </a:solidFill>
          <a:ln/>
        </p:spPr>
      </p:sp>
      <p:sp>
        <p:nvSpPr>
          <p:cNvPr id="6" name="Shape 3"/>
          <p:cNvSpPr/>
          <p:nvPr/>
        </p:nvSpPr>
        <p:spPr>
          <a:xfrm>
            <a:off x="7106900" y="3854648"/>
            <a:ext cx="416600" cy="416600"/>
          </a:xfrm>
          <a:prstGeom prst="roundRect">
            <a:avLst>
              <a:gd name="adj" fmla="val 1866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184469" y="3899535"/>
            <a:ext cx="261342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spc="-4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4211122" y="3831550"/>
            <a:ext cx="2178368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Challenge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48057" y="4214932"/>
            <a:ext cx="5741432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00"/>
              </a:lnSpc>
              <a:buNone/>
            </a:pPr>
            <a:r>
              <a:rPr lang="en-US" sz="1450" spc="-29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Needed a product to raise awareness and funds for reforestation efforts.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7500640" y="4977170"/>
            <a:ext cx="555427" cy="22860"/>
          </a:xfrm>
          <a:prstGeom prst="roundRect">
            <a:avLst>
              <a:gd name="adj" fmla="val 340198"/>
            </a:avLst>
          </a:prstGeom>
          <a:solidFill>
            <a:srgbClr val="DABADD"/>
          </a:solidFill>
          <a:ln/>
        </p:spPr>
      </p:sp>
      <p:sp>
        <p:nvSpPr>
          <p:cNvPr id="11" name="Shape 8"/>
          <p:cNvSpPr/>
          <p:nvPr/>
        </p:nvSpPr>
        <p:spPr>
          <a:xfrm>
            <a:off x="7106900" y="4780359"/>
            <a:ext cx="416600" cy="416600"/>
          </a:xfrm>
          <a:prstGeom prst="roundRect">
            <a:avLst>
              <a:gd name="adj" fmla="val 1866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84469" y="4825246"/>
            <a:ext cx="261342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spc="-4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8240911" y="4757261"/>
            <a:ext cx="2178368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Innovation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8240911" y="5140643"/>
            <a:ext cx="5741432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spc="-29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Developed biodegradable seed paper products with native plant seeds.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6574334" y="5810369"/>
            <a:ext cx="555427" cy="22860"/>
          </a:xfrm>
          <a:prstGeom prst="roundRect">
            <a:avLst>
              <a:gd name="adj" fmla="val 340198"/>
            </a:avLst>
          </a:prstGeom>
          <a:solidFill>
            <a:srgbClr val="DABADD"/>
          </a:solidFill>
          <a:ln/>
        </p:spPr>
      </p:sp>
      <p:sp>
        <p:nvSpPr>
          <p:cNvPr id="16" name="Shape 13"/>
          <p:cNvSpPr/>
          <p:nvPr/>
        </p:nvSpPr>
        <p:spPr>
          <a:xfrm>
            <a:off x="7106900" y="5613559"/>
            <a:ext cx="416600" cy="416600"/>
          </a:xfrm>
          <a:prstGeom prst="roundRect">
            <a:avLst>
              <a:gd name="adj" fmla="val 1866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184469" y="5658445"/>
            <a:ext cx="261342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spc="-4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050" dirty="0"/>
          </a:p>
        </p:txBody>
      </p:sp>
      <p:sp>
        <p:nvSpPr>
          <p:cNvPr id="18" name="Text 15"/>
          <p:cNvSpPr/>
          <p:nvPr/>
        </p:nvSpPr>
        <p:spPr>
          <a:xfrm>
            <a:off x="4211122" y="5590461"/>
            <a:ext cx="2178368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1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Marketing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648057" y="5973842"/>
            <a:ext cx="5741432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00"/>
              </a:lnSpc>
              <a:buNone/>
            </a:pPr>
            <a:r>
              <a:rPr lang="en-US" sz="1450" spc="-29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Partnered with eco-influencers and local businesses for product placement.</a:t>
            </a:r>
            <a:endParaRPr lang="en-US" sz="1450" dirty="0"/>
          </a:p>
        </p:txBody>
      </p:sp>
      <p:sp>
        <p:nvSpPr>
          <p:cNvPr id="20" name="Shape 17"/>
          <p:cNvSpPr/>
          <p:nvPr/>
        </p:nvSpPr>
        <p:spPr>
          <a:xfrm>
            <a:off x="7500640" y="6643568"/>
            <a:ext cx="555427" cy="22860"/>
          </a:xfrm>
          <a:prstGeom prst="roundRect">
            <a:avLst>
              <a:gd name="adj" fmla="val 340198"/>
            </a:avLst>
          </a:prstGeom>
          <a:solidFill>
            <a:srgbClr val="DABADD"/>
          </a:solidFill>
          <a:ln/>
        </p:spPr>
      </p:sp>
      <p:sp>
        <p:nvSpPr>
          <p:cNvPr id="21" name="Shape 18"/>
          <p:cNvSpPr/>
          <p:nvPr/>
        </p:nvSpPr>
        <p:spPr>
          <a:xfrm>
            <a:off x="7106900" y="6446758"/>
            <a:ext cx="416600" cy="416600"/>
          </a:xfrm>
          <a:prstGeom prst="roundRect">
            <a:avLst>
              <a:gd name="adj" fmla="val 1866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184469" y="6491645"/>
            <a:ext cx="261342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2050" spc="-4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050" dirty="0"/>
          </a:p>
        </p:txBody>
      </p:sp>
      <p:sp>
        <p:nvSpPr>
          <p:cNvPr id="23" name="Text 20"/>
          <p:cNvSpPr/>
          <p:nvPr/>
        </p:nvSpPr>
        <p:spPr>
          <a:xfrm>
            <a:off x="8240911" y="6423660"/>
            <a:ext cx="2178368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Impact</a:t>
            </a:r>
            <a:endParaRPr lang="en-US" sz="1700" dirty="0"/>
          </a:p>
        </p:txBody>
      </p:sp>
      <p:sp>
        <p:nvSpPr>
          <p:cNvPr id="24" name="Text 21"/>
          <p:cNvSpPr/>
          <p:nvPr/>
        </p:nvSpPr>
        <p:spPr>
          <a:xfrm>
            <a:off x="8240911" y="6807041"/>
            <a:ext cx="5741432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spc="-29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Sold 50,000 units, funding the planting of 100,000 trees and educating thousands on conservation.</a:t>
            </a:r>
            <a:endParaRPr lang="en-US" sz="14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81401"/>
            <a:ext cx="1142380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Best Practices in Non-Profit Product Marketing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13336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37974" y="319135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615559" y="31333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Stay Mission-Focused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615559" y="3628906"/>
            <a:ext cx="338089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Ensure all product initiatives directly support and reinforce the organization's core mission.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313336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336024" y="319135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6013609" y="3133368"/>
            <a:ext cx="283737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Embrace Collaboration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6013609" y="3628906"/>
            <a:ext cx="338089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Partner with other organizations, businesses, and influencers to expand reach and impact.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313336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734074" y="319135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10411658" y="31333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Prioritize Storytelling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411658" y="3628906"/>
            <a:ext cx="338089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Use compelling narratives to connect products with the real-world impact they create.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837724" y="5286494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37974" y="5344478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1615559" y="5286494"/>
            <a:ext cx="322861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Leverage Digital Platforms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615559" y="5782032"/>
            <a:ext cx="557998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Utilize social media, online marketplaces, and digital advertising to reach wider audiences.</a:t>
            </a:r>
            <a:endParaRPr lang="en-US" sz="1850" dirty="0"/>
          </a:p>
        </p:txBody>
      </p:sp>
      <p:sp>
        <p:nvSpPr>
          <p:cNvPr id="19" name="Shape 17"/>
          <p:cNvSpPr/>
          <p:nvPr/>
        </p:nvSpPr>
        <p:spPr>
          <a:xfrm>
            <a:off x="7434858" y="5286494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535108" y="5344478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5</a:t>
            </a:r>
            <a:endParaRPr lang="en-US" sz="2650" dirty="0"/>
          </a:p>
        </p:txBody>
      </p:sp>
      <p:sp>
        <p:nvSpPr>
          <p:cNvPr id="21" name="Text 19"/>
          <p:cNvSpPr/>
          <p:nvPr/>
        </p:nvSpPr>
        <p:spPr>
          <a:xfrm>
            <a:off x="8212693" y="52864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Measure and Adapt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8212693" y="5782032"/>
            <a:ext cx="557998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Continuously evaluate product performance and be willing to iterate based on feedback and results.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18241"/>
            <a:ext cx="1284684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Key Differences Between Non-Profits and For-Profits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42054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No Profit Distribution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011811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Non-profits do not distribute profits to individuals - members or leaders. Any profits are reinvested into the organization's mission.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357813" y="3420547"/>
            <a:ext cx="3928586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No Causally Appropriable Customers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57813" y="4363760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Non-profits cannot rely on self-interested customers consuming based on their own needs. Marketing is critical for attracting support.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877901" y="3420547"/>
            <a:ext cx="297703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Dual Management Goals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7901" y="4011811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Non-profits must balance causal appropriating with efficient and effective delivery of value to constituents.</a:t>
            </a:r>
            <a:endParaRPr lang="en-US" sz="18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451" y="821293"/>
            <a:ext cx="12997577" cy="630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spc="-7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Conclusion: The Power of Products in Non-Profit Marketing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50451" y="1880830"/>
            <a:ext cx="1641158" cy="1215747"/>
          </a:xfrm>
          <a:prstGeom prst="roundRect">
            <a:avLst>
              <a:gd name="adj" fmla="val 740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420297" y="2300168"/>
            <a:ext cx="301466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235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2606040" y="2095262"/>
            <a:ext cx="2522815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Mission Amplification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2606040" y="2539127"/>
            <a:ext cx="8724424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Products serve as tangible extensions of a non-profit's mission, increasing awareness and engagement.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2498765" y="3081338"/>
            <a:ext cx="11274028" cy="15240"/>
          </a:xfrm>
          <a:prstGeom prst="roundRect">
            <a:avLst>
              <a:gd name="adj" fmla="val 590992"/>
            </a:avLst>
          </a:prstGeom>
          <a:solidFill>
            <a:srgbClr val="DABADD"/>
          </a:solidFill>
          <a:ln/>
        </p:spPr>
      </p:sp>
      <p:sp>
        <p:nvSpPr>
          <p:cNvPr id="8" name="Shape 6"/>
          <p:cNvSpPr/>
          <p:nvPr/>
        </p:nvSpPr>
        <p:spPr>
          <a:xfrm>
            <a:off x="750451" y="3203734"/>
            <a:ext cx="3282315" cy="1215747"/>
          </a:xfrm>
          <a:prstGeom prst="roundRect">
            <a:avLst>
              <a:gd name="adj" fmla="val 740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2240875" y="3623072"/>
            <a:ext cx="301466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235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350" dirty="0"/>
          </a:p>
        </p:txBody>
      </p:sp>
      <p:sp>
        <p:nvSpPr>
          <p:cNvPr id="10" name="Text 8"/>
          <p:cNvSpPr/>
          <p:nvPr/>
        </p:nvSpPr>
        <p:spPr>
          <a:xfrm>
            <a:off x="4247198" y="3418165"/>
            <a:ext cx="2522815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Sustainable Funding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4247198" y="3862030"/>
            <a:ext cx="7502009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Well-designed products can provide ongoing revenue streams to support core programs.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4139922" y="4404241"/>
            <a:ext cx="9632871" cy="15240"/>
          </a:xfrm>
          <a:prstGeom prst="roundRect">
            <a:avLst>
              <a:gd name="adj" fmla="val 590992"/>
            </a:avLst>
          </a:prstGeom>
          <a:solidFill>
            <a:srgbClr val="DABADD"/>
          </a:solidFill>
          <a:ln/>
        </p:spPr>
      </p:sp>
      <p:sp>
        <p:nvSpPr>
          <p:cNvPr id="13" name="Shape 11"/>
          <p:cNvSpPr/>
          <p:nvPr/>
        </p:nvSpPr>
        <p:spPr>
          <a:xfrm>
            <a:off x="750451" y="4526637"/>
            <a:ext cx="4923473" cy="1215747"/>
          </a:xfrm>
          <a:prstGeom prst="roundRect">
            <a:avLst>
              <a:gd name="adj" fmla="val 740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061454" y="4945975"/>
            <a:ext cx="301466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235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350" dirty="0"/>
          </a:p>
        </p:txBody>
      </p:sp>
      <p:sp>
        <p:nvSpPr>
          <p:cNvPr id="15" name="Text 13"/>
          <p:cNvSpPr/>
          <p:nvPr/>
        </p:nvSpPr>
        <p:spPr>
          <a:xfrm>
            <a:off x="5888355" y="4741069"/>
            <a:ext cx="2522815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Deeper Connections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5888355" y="5184934"/>
            <a:ext cx="709553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Products create opportunities for supporters to engage more deeply with the cause.</a:t>
            </a:r>
            <a:endParaRPr lang="en-US" sz="1650" dirty="0"/>
          </a:p>
        </p:txBody>
      </p:sp>
      <p:sp>
        <p:nvSpPr>
          <p:cNvPr id="17" name="Shape 15"/>
          <p:cNvSpPr/>
          <p:nvPr/>
        </p:nvSpPr>
        <p:spPr>
          <a:xfrm>
            <a:off x="5781080" y="5727144"/>
            <a:ext cx="7991713" cy="15240"/>
          </a:xfrm>
          <a:prstGeom prst="roundRect">
            <a:avLst>
              <a:gd name="adj" fmla="val 590992"/>
            </a:avLst>
          </a:prstGeom>
          <a:solidFill>
            <a:srgbClr val="DABADD"/>
          </a:solidFill>
          <a:ln/>
        </p:spPr>
      </p:sp>
      <p:sp>
        <p:nvSpPr>
          <p:cNvPr id="18" name="Shape 16"/>
          <p:cNvSpPr/>
          <p:nvPr/>
        </p:nvSpPr>
        <p:spPr>
          <a:xfrm>
            <a:off x="750451" y="5849541"/>
            <a:ext cx="6564749" cy="1558766"/>
          </a:xfrm>
          <a:prstGeom prst="roundRect">
            <a:avLst>
              <a:gd name="adj" fmla="val 577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882033" y="6440448"/>
            <a:ext cx="301466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235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350" dirty="0"/>
          </a:p>
        </p:txBody>
      </p:sp>
      <p:sp>
        <p:nvSpPr>
          <p:cNvPr id="20" name="Text 18"/>
          <p:cNvSpPr/>
          <p:nvPr/>
        </p:nvSpPr>
        <p:spPr>
          <a:xfrm>
            <a:off x="7529632" y="6063972"/>
            <a:ext cx="2522815" cy="315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Measurable Impact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7529632" y="6507837"/>
            <a:ext cx="6135886" cy="686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Product-based initiatives often yield clear, quantifiable results that demonstrate organizational effectiveness.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021794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The Importance of Marketing for Non-Profits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058001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37974" y="3115985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615559" y="3058001"/>
            <a:ext cx="283678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Extensive Social Marketing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615559" y="3905488"/>
            <a:ext cx="283678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Non-profits rely heavily on social marketing to achieve their mission and create social impact.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4691658" y="3058001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791908" y="3115985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69493" y="30580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Product Opportunities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69493" y="3553539"/>
            <a:ext cx="283678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Non-profits have tremendous opportunities to enhance mission achievement through their products.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837724" y="5946100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37974" y="6004084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615559" y="594610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Unique Challenges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615559" y="6441638"/>
            <a:ext cx="66907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Non-profits face challenges in marketing due to resource constraints and historical reluctance to embrace marketing practices.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9974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928" y="3293626"/>
            <a:ext cx="8821698" cy="635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spc="-80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Understanding the Non-Profit "Product"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55928" y="4252793"/>
            <a:ext cx="6451283" cy="1585317"/>
          </a:xfrm>
          <a:prstGeom prst="roundRect">
            <a:avLst>
              <a:gd name="adj" fmla="val 5722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9527" y="4476393"/>
            <a:ext cx="25409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Goods and Services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79527" y="4923472"/>
            <a:ext cx="6004084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 non-profit product encompasses both tangible goods and intangible services that provide benefits to users.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423190" y="4252793"/>
            <a:ext cx="6451283" cy="1585317"/>
          </a:xfrm>
          <a:prstGeom prst="roundRect">
            <a:avLst>
              <a:gd name="adj" fmla="val 5722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46789" y="4476393"/>
            <a:ext cx="27823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Expertise and Innovation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646789" y="4923472"/>
            <a:ext cx="6004084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Products can include professional expertise, evidence-based practices, and social innovations.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55928" y="6054090"/>
            <a:ext cx="6451283" cy="1585317"/>
          </a:xfrm>
          <a:prstGeom prst="roundRect">
            <a:avLst>
              <a:gd name="adj" fmla="val 5722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79527" y="6277689"/>
            <a:ext cx="283261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Programs and Campaigns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79527" y="6724769"/>
            <a:ext cx="6004084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 campaigns and programs used to deliver services are also part of the product offering.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423190" y="6054090"/>
            <a:ext cx="6451283" cy="1585317"/>
          </a:xfrm>
          <a:prstGeom prst="roundRect">
            <a:avLst>
              <a:gd name="adj" fmla="val 5722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46789" y="6277689"/>
            <a:ext cx="25409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Social Impact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646789" y="6724769"/>
            <a:ext cx="6004084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 actual impact of programs on individuals and communities is a key part of the non-profit product.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13528" y="595193"/>
            <a:ext cx="9460944" cy="1270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spc="-80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Challenges in Non-Profit Product Development</a:t>
            </a:r>
            <a:endParaRPr lang="en-US" sz="40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528" y="2189798"/>
            <a:ext cx="539948" cy="53994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13528" y="2945725"/>
            <a:ext cx="254127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Lack of Funding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4413528" y="3392805"/>
            <a:ext cx="2937629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Limited dedicated funding for product development and marketing efforts.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26" y="2189798"/>
            <a:ext cx="539948" cy="53994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75126" y="2945725"/>
            <a:ext cx="254127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Limited Experience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675126" y="3392805"/>
            <a:ext cx="2937629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Non-profits often lack experience in product development and marketing.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724" y="2189798"/>
            <a:ext cx="539948" cy="53994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936724" y="2945725"/>
            <a:ext cx="254127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Time Constraints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0936724" y="3392805"/>
            <a:ext cx="2937629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Limited time and resources to dedicate to product development.</a:t>
            </a:r>
            <a:endParaRPr lang="en-US" sz="17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528" y="5077301"/>
            <a:ext cx="539948" cy="53994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413528" y="5833229"/>
            <a:ext cx="293762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Market Research Constraints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4413528" y="6597848"/>
            <a:ext cx="2937629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Difficulty conducting thorough market research and understanding user needs.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1220259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Opportunities in Non-Profit Product Development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461492" y="3692366"/>
            <a:ext cx="310788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Unique Value Proposition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187904"/>
            <a:ext cx="373165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Non-profits can offer products that combine environmental and social outcomes in ways the private sector cannot.</a:t>
            </a:r>
            <a:endParaRPr lang="en-US" sz="18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49146" y="4482346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9941243" y="266057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Participatory Design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41243" y="3156109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Engaging communities and stakeholders in product design creates more relevant and impactful offerings.</a:t>
            </a:r>
            <a:endParaRPr lang="en-US" sz="18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929563" y="3108008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800" dirty="0"/>
          </a:p>
        </p:txBody>
      </p:sp>
      <p:sp>
        <p:nvSpPr>
          <p:cNvPr id="11" name="Text 7"/>
          <p:cNvSpPr/>
          <p:nvPr/>
        </p:nvSpPr>
        <p:spPr>
          <a:xfrm>
            <a:off x="9941243" y="510706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Local Adaptability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41243" y="5602605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Products can be designed to be adaptable to local conditions and changing social needs over time.</a:t>
            </a:r>
            <a:endParaRPr lang="en-US" sz="18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929563" y="5856565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9021" y="624126"/>
            <a:ext cx="9494758" cy="1242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spc="-78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The Non-Profit Product Development Process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976551" y="2182892"/>
            <a:ext cx="22860" cy="5422463"/>
          </a:xfrm>
          <a:prstGeom prst="roundRect">
            <a:avLst>
              <a:gd name="adj" fmla="val 387960"/>
            </a:avLst>
          </a:prstGeom>
          <a:solidFill>
            <a:srgbClr val="DABADD"/>
          </a:solidFill>
          <a:ln/>
        </p:spPr>
      </p:sp>
      <p:sp>
        <p:nvSpPr>
          <p:cNvPr id="5" name="Shape 2"/>
          <p:cNvSpPr/>
          <p:nvPr/>
        </p:nvSpPr>
        <p:spPr>
          <a:xfrm>
            <a:off x="1191220" y="2646521"/>
            <a:ext cx="633412" cy="22860"/>
          </a:xfrm>
          <a:prstGeom prst="roundRect">
            <a:avLst>
              <a:gd name="adj" fmla="val 387960"/>
            </a:avLst>
          </a:prstGeom>
          <a:solidFill>
            <a:srgbClr val="DABADD"/>
          </a:solidFill>
          <a:ln/>
        </p:spPr>
      </p:sp>
      <p:sp>
        <p:nvSpPr>
          <p:cNvPr id="6" name="Shape 3"/>
          <p:cNvSpPr/>
          <p:nvPr/>
        </p:nvSpPr>
        <p:spPr>
          <a:xfrm>
            <a:off x="739021" y="2420422"/>
            <a:ext cx="475059" cy="475059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27544" y="2471678"/>
            <a:ext cx="298013" cy="372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spc="-4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032278" y="2393990"/>
            <a:ext cx="2484239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Idea Generation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2032278" y="2831187"/>
            <a:ext cx="8201501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Brainstorming product ideas that align with the organization's mission and community needs.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1191220" y="4054912"/>
            <a:ext cx="633412" cy="22860"/>
          </a:xfrm>
          <a:prstGeom prst="roundRect">
            <a:avLst>
              <a:gd name="adj" fmla="val 387960"/>
            </a:avLst>
          </a:prstGeom>
          <a:solidFill>
            <a:srgbClr val="DABADD"/>
          </a:solidFill>
          <a:ln/>
        </p:spPr>
      </p:sp>
      <p:sp>
        <p:nvSpPr>
          <p:cNvPr id="11" name="Shape 8"/>
          <p:cNvSpPr/>
          <p:nvPr/>
        </p:nvSpPr>
        <p:spPr>
          <a:xfrm>
            <a:off x="739021" y="3828812"/>
            <a:ext cx="475059" cy="475059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27544" y="3880068"/>
            <a:ext cx="298013" cy="372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spc="-4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032278" y="3802380"/>
            <a:ext cx="2484239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Feasibility Assessment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2032278" y="4239578"/>
            <a:ext cx="8201501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Evaluating the viability and potential impact of proposed product ideas.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1191220" y="5463302"/>
            <a:ext cx="633412" cy="22860"/>
          </a:xfrm>
          <a:prstGeom prst="roundRect">
            <a:avLst>
              <a:gd name="adj" fmla="val 387960"/>
            </a:avLst>
          </a:prstGeom>
          <a:solidFill>
            <a:srgbClr val="DABADD"/>
          </a:solidFill>
          <a:ln/>
        </p:spPr>
      </p:sp>
      <p:sp>
        <p:nvSpPr>
          <p:cNvPr id="16" name="Shape 13"/>
          <p:cNvSpPr/>
          <p:nvPr/>
        </p:nvSpPr>
        <p:spPr>
          <a:xfrm>
            <a:off x="739021" y="5237202"/>
            <a:ext cx="475059" cy="475059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27544" y="5288459"/>
            <a:ext cx="298013" cy="372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spc="-4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032278" y="5210770"/>
            <a:ext cx="2484239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Systematic Planning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2032278" y="5647968"/>
            <a:ext cx="8201501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Detailed planning of activities needed to develop and launch the product.</a:t>
            </a:r>
            <a:endParaRPr lang="en-US" sz="1650" dirty="0"/>
          </a:p>
        </p:txBody>
      </p:sp>
      <p:sp>
        <p:nvSpPr>
          <p:cNvPr id="20" name="Shape 17"/>
          <p:cNvSpPr/>
          <p:nvPr/>
        </p:nvSpPr>
        <p:spPr>
          <a:xfrm>
            <a:off x="1191220" y="6871692"/>
            <a:ext cx="633412" cy="22860"/>
          </a:xfrm>
          <a:prstGeom prst="roundRect">
            <a:avLst>
              <a:gd name="adj" fmla="val 387960"/>
            </a:avLst>
          </a:prstGeom>
          <a:solidFill>
            <a:srgbClr val="DABADD"/>
          </a:solidFill>
          <a:ln/>
        </p:spPr>
      </p:sp>
      <p:sp>
        <p:nvSpPr>
          <p:cNvPr id="21" name="Shape 18"/>
          <p:cNvSpPr/>
          <p:nvPr/>
        </p:nvSpPr>
        <p:spPr>
          <a:xfrm>
            <a:off x="739021" y="6645592"/>
            <a:ext cx="475059" cy="475059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27544" y="6696849"/>
            <a:ext cx="298013" cy="372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spc="-4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23" name="Text 20"/>
          <p:cNvSpPr/>
          <p:nvPr/>
        </p:nvSpPr>
        <p:spPr>
          <a:xfrm>
            <a:off x="2032278" y="6619161"/>
            <a:ext cx="2566868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Stakeholder Integration</a:t>
            </a:r>
            <a:endParaRPr lang="en-US" sz="1950" dirty="0"/>
          </a:p>
        </p:txBody>
      </p:sp>
      <p:sp>
        <p:nvSpPr>
          <p:cNvPr id="24" name="Text 21"/>
          <p:cNvSpPr/>
          <p:nvPr/>
        </p:nvSpPr>
        <p:spPr>
          <a:xfrm>
            <a:off x="2032278" y="7056358"/>
            <a:ext cx="8201501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Involving community members, advisory groups, and other stakeholders throughout the process.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875" y="560903"/>
            <a:ext cx="11468933" cy="598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spc="-75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Key Considerations in Non-Profit Product Development</a:t>
            </a:r>
            <a:endParaRPr lang="en-US" sz="3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75" y="1566029"/>
            <a:ext cx="1017032" cy="12205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33945" y="1769388"/>
            <a:ext cx="2393156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Resource Allocation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2033945" y="2190512"/>
            <a:ext cx="1188458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Carefully managing staff time, budget, and other resources throughout development.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75" y="2786539"/>
            <a:ext cx="1017032" cy="12205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33945" y="2989898"/>
            <a:ext cx="2393156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Launch Timing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2033945" y="3411022"/>
            <a:ext cx="1188458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Strategically planning the timing of the product launch for maximum impact.</a:t>
            </a:r>
            <a:endParaRPr lang="en-US" sz="16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75" y="4007048"/>
            <a:ext cx="1017032" cy="12205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33945" y="4210407"/>
            <a:ext cx="2393156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Project Scope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2033945" y="4631531"/>
            <a:ext cx="1188458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Defining and maintaining an appropriate scope that balances ambition with feasibility.</a:t>
            </a:r>
            <a:endParaRPr lang="en-US" sz="16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75" y="5227558"/>
            <a:ext cx="1017032" cy="122051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033945" y="5430917"/>
            <a:ext cx="2393156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Flexibility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2033945" y="5852041"/>
            <a:ext cx="1188458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Remaining flexible and creative to adapt to feedback and changing circumstances.</a:t>
            </a:r>
            <a:endParaRPr lang="en-US" sz="16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75" y="6448068"/>
            <a:ext cx="1017032" cy="122051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033945" y="6651427"/>
            <a:ext cx="2393156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Expert Input</a:t>
            </a:r>
            <a:endParaRPr lang="en-US" sz="1850" dirty="0"/>
          </a:p>
        </p:txBody>
      </p:sp>
      <p:sp>
        <p:nvSpPr>
          <p:cNvPr id="17" name="Text 10"/>
          <p:cNvSpPr/>
          <p:nvPr/>
        </p:nvSpPr>
        <p:spPr>
          <a:xfrm>
            <a:off x="2033945" y="7072551"/>
            <a:ext cx="1188458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Knowing when to bring in expert advice from partners and stakeholders.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224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238" y="3322082"/>
            <a:ext cx="10137219" cy="640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spc="-81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Strategies for Positioning Non-Profit Products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62238" y="5269230"/>
            <a:ext cx="3031450" cy="217765"/>
          </a:xfrm>
          <a:prstGeom prst="roundRect">
            <a:avLst>
              <a:gd name="adj" fmla="val 4200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62238" y="5813584"/>
            <a:ext cx="3031450" cy="640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Create an Authentic Narrative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62238" y="6584752"/>
            <a:ext cx="3031450" cy="1045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a strong, emotionally resonant story around the product's genesis and purpose.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120277" y="4942523"/>
            <a:ext cx="3031569" cy="217765"/>
          </a:xfrm>
          <a:prstGeom prst="roundRect">
            <a:avLst>
              <a:gd name="adj" fmla="val 4200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120277" y="5486876"/>
            <a:ext cx="266402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Highlight Specific Value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120277" y="5937766"/>
            <a:ext cx="3031569" cy="1045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Clearly communicate the unique value the product brings to supporters and beneficiaries.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478435" y="4615815"/>
            <a:ext cx="3031569" cy="217765"/>
          </a:xfrm>
          <a:prstGeom prst="roundRect">
            <a:avLst>
              <a:gd name="adj" fmla="val 4200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78435" y="5160169"/>
            <a:ext cx="2562344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Connect to Mission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7478435" y="5611058"/>
            <a:ext cx="3031569" cy="1393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Position the product as an instrument to directly support and reinforce the organization's mission.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10836593" y="4289227"/>
            <a:ext cx="3031569" cy="217765"/>
          </a:xfrm>
          <a:prstGeom prst="roundRect">
            <a:avLst>
              <a:gd name="adj" fmla="val 4200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836593" y="4833580"/>
            <a:ext cx="2562344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Engage Supporters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0836593" y="5284470"/>
            <a:ext cx="3031569" cy="1045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Use the product as a tool to educate and engage potential new donors about the mission.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2025-03-21T16:07:22Z</dcterms:created>
  <dcterms:modified xsi:type="dcterms:W3CDTF">2025-03-21T16:07:22Z</dcterms:modified>
</cp:coreProperties>
</file>