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6" r:id="rId18"/>
    <p:sldId id="272" r:id="rId19"/>
    <p:sldId id="273" r:id="rId20"/>
    <p:sldId id="275"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FABD87-255F-4A9F-8BA0-0CE3B5789B69}" type="datetimeFigureOut">
              <a:rPr lang="fr-FR" smtClean="0"/>
              <a:pPr/>
              <a:t>11/02/2025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7B5B-03FF-4348-8621-2D8D431FDF4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EE941D90-A5CA-498C-B255-A78C0F56370F}" type="datetime1">
              <a:rPr lang="fr-FR" smtClean="0"/>
              <a:pPr/>
              <a:t>11/02/2025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AD8908B6-07CB-4F89-86A9-DA50D13B84B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ED6D3183-653E-4321-BFB1-EB786108E1A1}" type="datetime1">
              <a:rPr lang="fr-FR" smtClean="0"/>
              <a:pPr/>
              <a:t>11/02/2025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E8B955EF-614A-4E2F-94E3-4BE418D7F031}" type="datetime1">
              <a:rPr lang="fr-FR" smtClean="0"/>
              <a:pPr/>
              <a:t>11/02/2025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4"/>
          </p:nvPr>
        </p:nvSpPr>
        <p:spPr/>
        <p:txBody>
          <a:bodyPr rtlCol="0"/>
          <a:lstStyle/>
          <a:p>
            <a:fld id="{2AF9D76E-84C7-4FE6-9B0B-6B1E36BBCD1D}" type="datetime1">
              <a:rPr lang="fr-FR" smtClean="0"/>
              <a:pPr/>
              <a:t>11/02/2025</a:t>
            </a:fld>
            <a:endParaRPr lang="fr-FR"/>
          </a:p>
        </p:txBody>
      </p:sp>
      <p:sp>
        <p:nvSpPr>
          <p:cNvPr id="9" name="Espace réservé du numéro de diapositive 8"/>
          <p:cNvSpPr>
            <a:spLocks noGrp="1"/>
          </p:cNvSpPr>
          <p:nvPr>
            <p:ph type="sldNum" sz="quarter" idx="15"/>
          </p:nvPr>
        </p:nvSpPr>
        <p:spPr/>
        <p:txBody>
          <a:bodyPr rtlCol="0"/>
          <a:lstStyle/>
          <a:p>
            <a:fld id="{AD8908B6-07CB-4F89-86A9-DA50D13B84B9}"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2106EC6-B66D-4D69-B539-2E479B9DEC41}" type="datetime1">
              <a:rPr lang="fr-FR" smtClean="0"/>
              <a:pPr/>
              <a:t>11/02/2025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AD8908B6-07CB-4F89-86A9-DA50D13B84B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42A5CAD0-10FA-4B75-9E6E-0445F22466F1}" type="datetime1">
              <a:rPr lang="fr-FR" smtClean="0"/>
              <a:pPr/>
              <a:t>11/02/2025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8908B6-07CB-4F89-86A9-DA50D13B84B9}"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a:t>Cliquez pour modifier le style du titre</a:t>
            </a:r>
            <a:endParaRPr kumimoji="0" lang="en-US"/>
          </a:p>
        </p:txBody>
      </p:sp>
      <p:sp>
        <p:nvSpPr>
          <p:cNvPr id="7" name="Espace réservé de la date 6"/>
          <p:cNvSpPr>
            <a:spLocks noGrp="1"/>
          </p:cNvSpPr>
          <p:nvPr>
            <p:ph type="dt" sz="half" idx="10"/>
          </p:nvPr>
        </p:nvSpPr>
        <p:spPr/>
        <p:txBody>
          <a:bodyPr/>
          <a:lstStyle/>
          <a:p>
            <a:fld id="{2559893A-EE1A-4159-8D01-4FA52EA09F7C}" type="datetime1">
              <a:rPr lang="fr-FR" smtClean="0"/>
              <a:pPr/>
              <a:t>11/02/2025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D8908B6-07CB-4F89-86A9-DA50D13B84B9}"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A33FD1F-A820-4791-8C02-AAA219C69E20}" type="datetime1">
              <a:rPr lang="fr-FR" smtClean="0"/>
              <a:pPr/>
              <a:t>11/02/2025</a:t>
            </a:fld>
            <a:endParaRPr lang="fr-FR"/>
          </a:p>
        </p:txBody>
      </p:sp>
      <p:sp>
        <p:nvSpPr>
          <p:cNvPr id="7" name="Espace réservé du numéro de diapositive 6"/>
          <p:cNvSpPr>
            <a:spLocks noGrp="1"/>
          </p:cNvSpPr>
          <p:nvPr>
            <p:ph type="sldNum" sz="quarter" idx="11"/>
          </p:nvPr>
        </p:nvSpPr>
        <p:spPr/>
        <p:txBody>
          <a:bodyPr rtlCol="0"/>
          <a:lstStyle/>
          <a:p>
            <a:fld id="{AD8908B6-07CB-4F89-86A9-DA50D13B84B9}"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390408-C0A9-44A3-9545-092B202F2B34}" type="datetime1">
              <a:rPr lang="fr-FR" smtClean="0"/>
              <a:pPr/>
              <a:t>11/02/2025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1" name="Espace réservé de la date 20"/>
          <p:cNvSpPr>
            <a:spLocks noGrp="1"/>
          </p:cNvSpPr>
          <p:nvPr>
            <p:ph type="dt" sz="half" idx="14"/>
          </p:nvPr>
        </p:nvSpPr>
        <p:spPr/>
        <p:txBody>
          <a:bodyPr rtlCol="0"/>
          <a:lstStyle/>
          <a:p>
            <a:fld id="{13AD0924-F023-49A9-8E26-8CF31386DB9D}" type="datetime1">
              <a:rPr lang="fr-FR" smtClean="0"/>
              <a:pPr/>
              <a:t>11/02/2025</a:t>
            </a:fld>
            <a:endParaRPr lang="fr-FR"/>
          </a:p>
        </p:txBody>
      </p:sp>
      <p:sp>
        <p:nvSpPr>
          <p:cNvPr id="22" name="Espace réservé du numéro de diapositive 21"/>
          <p:cNvSpPr>
            <a:spLocks noGrp="1"/>
          </p:cNvSpPr>
          <p:nvPr>
            <p:ph type="sldNum" sz="quarter" idx="15"/>
          </p:nvPr>
        </p:nvSpPr>
        <p:spPr/>
        <p:txBody>
          <a:bodyPr rtlCol="0"/>
          <a:lstStyle/>
          <a:p>
            <a:fld id="{AD8908B6-07CB-4F89-86A9-DA50D13B84B9}"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F6025471-53A8-45AA-982F-9B6328E4E64D}" type="datetime1">
              <a:rPr lang="fr-FR" smtClean="0"/>
              <a:pPr/>
              <a:t>11/02/2025</a:t>
            </a:fld>
            <a:endParaRPr lang="fr-FR"/>
          </a:p>
        </p:txBody>
      </p:sp>
      <p:sp>
        <p:nvSpPr>
          <p:cNvPr id="18" name="Espace réservé du numéro de diapositive 17"/>
          <p:cNvSpPr>
            <a:spLocks noGrp="1"/>
          </p:cNvSpPr>
          <p:nvPr>
            <p:ph type="sldNum" sz="quarter" idx="11"/>
          </p:nvPr>
        </p:nvSpPr>
        <p:spPr/>
        <p:txBody>
          <a:bodyPr rtlCol="0"/>
          <a:lstStyle/>
          <a:p>
            <a:fld id="{AD8908B6-07CB-4F89-86A9-DA50D13B84B9}"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241318F-601E-46FD-AA7B-2C8B6BE3F8A0}" type="datetime1">
              <a:rPr lang="fr-FR" smtClean="0"/>
              <a:pPr/>
              <a:t>11/02/2025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8908B6-07CB-4F89-86A9-DA50D13B84B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2"/>
          <p:cNvSpPr/>
          <p:nvPr/>
        </p:nvSpPr>
        <p:spPr>
          <a:xfrm>
            <a:off x="152400" y="152400"/>
            <a:ext cx="865632" cy="1136904"/>
          </a:xfrm>
          <a:prstGeom prst="rect">
            <a:avLst/>
          </a:prstGeom>
          <a:blipFill>
            <a:blip r:embed="rId2" cstate="print"/>
            <a:stretch>
              <a:fillRect/>
            </a:stretch>
          </a:blipFill>
        </p:spPr>
        <p:txBody>
          <a:bodyPr wrap="square" lIns="0" tIns="0" rIns="0" bIns="0" rtlCol="0"/>
          <a:lstStyle/>
          <a:p>
            <a:endParaRPr/>
          </a:p>
        </p:txBody>
      </p:sp>
      <p:sp>
        <p:nvSpPr>
          <p:cNvPr id="5" name="object 16"/>
          <p:cNvSpPr txBox="1"/>
          <p:nvPr/>
        </p:nvSpPr>
        <p:spPr>
          <a:xfrm>
            <a:off x="785786" y="2928934"/>
            <a:ext cx="7500990" cy="1687641"/>
          </a:xfrm>
          <a:prstGeom prst="rect">
            <a:avLst/>
          </a:prstGeom>
        </p:spPr>
        <p:txBody>
          <a:bodyPr vert="horz" wrap="square" lIns="0" tIns="12700" rIns="0" bIns="0" rtlCol="0">
            <a:spAutoFit/>
          </a:bodyPr>
          <a:lstStyle/>
          <a:p>
            <a:pPr marR="64135" algn="ctr">
              <a:lnSpc>
                <a:spcPct val="100000"/>
              </a:lnSpc>
              <a:spcBef>
                <a:spcPts val="100"/>
              </a:spcBef>
            </a:pPr>
            <a:r>
              <a:rPr lang="fr-FR" sz="3600" b="1" spc="-15">
                <a:solidFill>
                  <a:schemeClr val="accent1">
                    <a:lumMod val="50000"/>
                  </a:schemeClr>
                </a:solidFill>
                <a:effectLst>
                  <a:outerShdw blurRad="38100" dist="38100" dir="2700000" algn="tl">
                    <a:srgbClr val="000000">
                      <a:alpha val="43137"/>
                    </a:srgbClr>
                  </a:outerShdw>
                </a:effectLst>
                <a:latin typeface="Lucida Calligraphy" pitchFamily="66" charset="0"/>
                <a:cs typeface="Calibri"/>
              </a:rPr>
              <a:t>Chapitre I:</a:t>
            </a:r>
            <a:endParaRPr lang="fr-FR" sz="3600" b="1" spc="-15" dirty="0">
              <a:solidFill>
                <a:schemeClr val="accent1">
                  <a:lumMod val="50000"/>
                </a:schemeClr>
              </a:solidFill>
              <a:effectLst>
                <a:outerShdw blurRad="38100" dist="38100" dir="2700000" algn="tl">
                  <a:srgbClr val="000000">
                    <a:alpha val="43137"/>
                  </a:srgbClr>
                </a:outerShdw>
              </a:effectLst>
              <a:latin typeface="Lucida Calligraphy" pitchFamily="66" charset="0"/>
              <a:cs typeface="Calibri"/>
            </a:endParaRPr>
          </a:p>
          <a:p>
            <a:pPr marR="64135" algn="ctr">
              <a:lnSpc>
                <a:spcPct val="100000"/>
              </a:lnSpc>
              <a:spcBef>
                <a:spcPts val="100"/>
              </a:spcBef>
            </a:pPr>
            <a:r>
              <a:rPr lang="fr-FR" sz="3600" b="1" spc="-15" dirty="0">
                <a:solidFill>
                  <a:srgbClr val="FF0000"/>
                </a:solidFill>
                <a:effectLst>
                  <a:outerShdw blurRad="38100" dist="38100" dir="2700000" algn="tl">
                    <a:srgbClr val="000000">
                      <a:alpha val="43137"/>
                    </a:srgbClr>
                  </a:outerShdw>
                </a:effectLst>
                <a:latin typeface="Lucida Calligraphy" pitchFamily="66" charset="0"/>
                <a:cs typeface="Calibri"/>
              </a:rPr>
              <a:t>Rechercher, analyser et organiser l’information</a:t>
            </a:r>
            <a:endParaRPr lang="fr-FR" sz="3600" dirty="0">
              <a:solidFill>
                <a:srgbClr val="FF0000"/>
              </a:solidFill>
              <a:effectLst>
                <a:outerShdw blurRad="38100" dist="38100" dir="2700000" algn="tl">
                  <a:srgbClr val="000000">
                    <a:alpha val="43137"/>
                  </a:srgbClr>
                </a:outerShdw>
              </a:effectLst>
              <a:latin typeface="Lucida Calligraphy" pitchFamily="66" charset="0"/>
              <a:cs typeface="Calibri"/>
            </a:endParaRPr>
          </a:p>
        </p:txBody>
      </p:sp>
      <p:sp>
        <p:nvSpPr>
          <p:cNvPr id="6" name="object 12"/>
          <p:cNvSpPr/>
          <p:nvPr/>
        </p:nvSpPr>
        <p:spPr>
          <a:xfrm>
            <a:off x="8125968" y="146921"/>
            <a:ext cx="865632" cy="1136904"/>
          </a:xfrm>
          <a:prstGeom prst="rect">
            <a:avLst/>
          </a:prstGeom>
          <a:blipFill>
            <a:blip r:embed="rId2" cstate="print"/>
            <a:stretch>
              <a:fillRect/>
            </a:stretch>
          </a:blipFill>
        </p:spPr>
        <p:txBody>
          <a:bodyPr wrap="square" lIns="0" tIns="0" rIns="0" bIns="0" rtlCol="0"/>
          <a:lstStyle/>
          <a:p>
            <a:endParaRPr/>
          </a:p>
        </p:txBody>
      </p:sp>
      <p:sp>
        <p:nvSpPr>
          <p:cNvPr id="7" name="object 11"/>
          <p:cNvSpPr txBox="1"/>
          <p:nvPr/>
        </p:nvSpPr>
        <p:spPr>
          <a:xfrm>
            <a:off x="1676432" y="214290"/>
            <a:ext cx="5610212" cy="1097026"/>
          </a:xfrm>
          <a:prstGeom prst="rect">
            <a:avLst/>
          </a:prstGeom>
        </p:spPr>
        <p:txBody>
          <a:bodyPr wrap="square" lIns="0" tIns="0" rIns="0" bIns="0" rtlCol="0" anchor="ctr">
            <a:noAutofit/>
          </a:bodyPr>
          <a:lstStyle/>
          <a:p>
            <a:pPr algn="ctr">
              <a:lnSpc>
                <a:spcPts val="2130"/>
              </a:lnSpc>
              <a:spcBef>
                <a:spcPts val="106"/>
              </a:spcBef>
            </a:pPr>
            <a:r>
              <a:rPr sz="3600" b="1" spc="0" baseline="2730" dirty="0">
                <a:latin typeface="Baskerville Old Face" pitchFamily="18" charset="0"/>
                <a:cs typeface="Times New Roman" pitchFamily="18" charset="0"/>
              </a:rPr>
              <a:t>Uni</a:t>
            </a:r>
            <a:r>
              <a:rPr sz="3600" b="1" spc="-34" baseline="2730" dirty="0">
                <a:latin typeface="Baskerville Old Face" pitchFamily="18" charset="0"/>
                <a:cs typeface="Times New Roman" pitchFamily="18" charset="0"/>
              </a:rPr>
              <a:t>v</a:t>
            </a:r>
            <a:r>
              <a:rPr sz="3600" b="1" spc="0" baseline="2730" dirty="0">
                <a:latin typeface="Baskerville Old Face" pitchFamily="18" charset="0"/>
                <a:cs typeface="Times New Roman" pitchFamily="18" charset="0"/>
              </a:rPr>
              <a:t>e</a:t>
            </a:r>
            <a:r>
              <a:rPr sz="3600" b="1" spc="-29" baseline="2730" dirty="0">
                <a:latin typeface="Baskerville Old Face" pitchFamily="18" charset="0"/>
                <a:cs typeface="Times New Roman" pitchFamily="18" charset="0"/>
              </a:rPr>
              <a:t>r</a:t>
            </a:r>
            <a:r>
              <a:rPr sz="3600" b="1" spc="-9" baseline="2730" dirty="0">
                <a:latin typeface="Baskerville Old Face" pitchFamily="18" charset="0"/>
                <a:cs typeface="Times New Roman" pitchFamily="18" charset="0"/>
              </a:rPr>
              <a:t>s</a:t>
            </a:r>
            <a:r>
              <a:rPr sz="3600" b="1" spc="0" baseline="2730" dirty="0">
                <a:latin typeface="Baskerville Old Face" pitchFamily="18" charset="0"/>
                <a:cs typeface="Times New Roman" pitchFamily="18" charset="0"/>
              </a:rPr>
              <a:t>i</a:t>
            </a:r>
            <a:r>
              <a:rPr sz="3600" b="1" spc="-19" baseline="2730" dirty="0">
                <a:latin typeface="Baskerville Old Face" pitchFamily="18" charset="0"/>
                <a:cs typeface="Times New Roman" pitchFamily="18" charset="0"/>
              </a:rPr>
              <a:t>t</a:t>
            </a:r>
            <a:r>
              <a:rPr sz="3600" b="1" spc="0" baseline="2730" dirty="0">
                <a:latin typeface="Baskerville Old Face" pitchFamily="18" charset="0"/>
                <a:cs typeface="Times New Roman" pitchFamily="18" charset="0"/>
              </a:rPr>
              <a:t>é</a:t>
            </a:r>
            <a:r>
              <a:rPr sz="3600" b="1" spc="-12" baseline="2730" dirty="0">
                <a:latin typeface="Baskerville Old Face" pitchFamily="18" charset="0"/>
                <a:cs typeface="Times New Roman" pitchFamily="18" charset="0"/>
              </a:rPr>
              <a:t> </a:t>
            </a:r>
            <a:r>
              <a:rPr sz="3600" b="1" spc="0" baseline="2730" dirty="0">
                <a:latin typeface="Baskerville Old Face" pitchFamily="18" charset="0"/>
                <a:cs typeface="Times New Roman" pitchFamily="18" charset="0"/>
              </a:rPr>
              <a:t>Abou</a:t>
            </a:r>
            <a:r>
              <a:rPr sz="3600" b="1" spc="-43" baseline="2730" dirty="0">
                <a:latin typeface="Baskerville Old Face" pitchFamily="18" charset="0"/>
                <a:cs typeface="Times New Roman" pitchFamily="18" charset="0"/>
              </a:rPr>
              <a:t> </a:t>
            </a:r>
            <a:r>
              <a:rPr sz="3600" b="1" spc="0" baseline="2730" dirty="0">
                <a:latin typeface="Baskerville Old Face" pitchFamily="18" charset="0"/>
                <a:cs typeface="Times New Roman" pitchFamily="18" charset="0"/>
              </a:rPr>
              <a:t>Bekr</a:t>
            </a:r>
            <a:r>
              <a:rPr sz="3600" b="1" spc="-11" baseline="2730" dirty="0">
                <a:latin typeface="Baskerville Old Face" pitchFamily="18" charset="0"/>
                <a:cs typeface="Times New Roman" pitchFamily="18" charset="0"/>
              </a:rPr>
              <a:t> </a:t>
            </a:r>
            <a:r>
              <a:rPr sz="3600" b="1" spc="0" baseline="2730" dirty="0">
                <a:latin typeface="Baskerville Old Face" pitchFamily="18" charset="0"/>
                <a:cs typeface="Times New Roman" pitchFamily="18" charset="0"/>
              </a:rPr>
              <a:t>Bel</a:t>
            </a:r>
            <a:r>
              <a:rPr sz="3600" b="1" spc="-29" baseline="2730" dirty="0">
                <a:latin typeface="Baskerville Old Face" pitchFamily="18" charset="0"/>
                <a:cs typeface="Times New Roman" pitchFamily="18" charset="0"/>
              </a:rPr>
              <a:t>k</a:t>
            </a:r>
            <a:r>
              <a:rPr sz="3600" b="1" spc="0" baseline="2730" dirty="0">
                <a:latin typeface="Baskerville Old Face" pitchFamily="18" charset="0"/>
                <a:cs typeface="Times New Roman" pitchFamily="18" charset="0"/>
              </a:rPr>
              <a:t>aid</a:t>
            </a:r>
            <a:endParaRPr sz="3600" b="1">
              <a:latin typeface="Baskerville Old Face" pitchFamily="18" charset="0"/>
              <a:cs typeface="Times New Roman" pitchFamily="18" charset="0"/>
            </a:endParaRPr>
          </a:p>
          <a:p>
            <a:pPr marL="298018" marR="319440" algn="ctr">
              <a:lnSpc>
                <a:spcPts val="2400"/>
              </a:lnSpc>
              <a:spcBef>
                <a:spcPts val="13"/>
              </a:spcBef>
            </a:pPr>
            <a:r>
              <a:rPr sz="3600" b="1" spc="-50" baseline="1365" dirty="0">
                <a:latin typeface="Baskerville Old Face" pitchFamily="18" charset="0"/>
                <a:cs typeface="Times New Roman" pitchFamily="18" charset="0"/>
              </a:rPr>
              <a:t>F</a:t>
            </a:r>
            <a:r>
              <a:rPr sz="3600" b="1" spc="0" baseline="1365" dirty="0">
                <a:latin typeface="Baskerville Old Face" pitchFamily="18" charset="0"/>
                <a:cs typeface="Times New Roman" pitchFamily="18" charset="0"/>
              </a:rPr>
              <a:t>acul</a:t>
            </a:r>
            <a:r>
              <a:rPr sz="3600" b="1" spc="-4" baseline="1365" dirty="0">
                <a:latin typeface="Baskerville Old Face" pitchFamily="18" charset="0"/>
                <a:cs typeface="Times New Roman" pitchFamily="18" charset="0"/>
              </a:rPr>
              <a:t>t</a:t>
            </a:r>
            <a:r>
              <a:rPr sz="3600" b="1" spc="0" baseline="1365" dirty="0">
                <a:latin typeface="Baskerville Old Face" pitchFamily="18" charset="0"/>
                <a:cs typeface="Times New Roman" pitchFamily="18" charset="0"/>
              </a:rPr>
              <a:t>é</a:t>
            </a:r>
            <a:r>
              <a:rPr sz="3600" b="1" spc="-38" baseline="1365" dirty="0">
                <a:latin typeface="Baskerville Old Face" pitchFamily="18" charset="0"/>
                <a:cs typeface="Times New Roman" pitchFamily="18" charset="0"/>
              </a:rPr>
              <a:t> </a:t>
            </a:r>
            <a:r>
              <a:rPr sz="3600" b="1" spc="0" baseline="1365" dirty="0">
                <a:latin typeface="Baskerville Old Face" pitchFamily="18" charset="0"/>
                <a:cs typeface="Times New Roman" pitchFamily="18" charset="0"/>
              </a:rPr>
              <a:t>de</a:t>
            </a:r>
            <a:r>
              <a:rPr sz="3600" b="1" spc="-15" baseline="1365" dirty="0">
                <a:latin typeface="Baskerville Old Face" pitchFamily="18" charset="0"/>
                <a:cs typeface="Times New Roman" pitchFamily="18" charset="0"/>
              </a:rPr>
              <a:t> </a:t>
            </a:r>
            <a:r>
              <a:rPr sz="3600" b="1" spc="-179" baseline="1365" dirty="0">
                <a:latin typeface="Baskerville Old Face" pitchFamily="18" charset="0"/>
                <a:cs typeface="Times New Roman" pitchFamily="18" charset="0"/>
              </a:rPr>
              <a:t>T</a:t>
            </a:r>
            <a:r>
              <a:rPr sz="3600" b="1" spc="0" baseline="1365" dirty="0">
                <a:latin typeface="Baskerville Old Face" pitchFamily="18" charset="0"/>
                <a:cs typeface="Times New Roman" pitchFamily="18" charset="0"/>
              </a:rPr>
              <a:t>echnologie</a:t>
            </a:r>
            <a:endParaRPr sz="3600" b="1">
              <a:latin typeface="Baskerville Old Face" pitchFamily="18" charset="0"/>
              <a:cs typeface="Times New Roman" pitchFamily="18" charset="0"/>
            </a:endParaRPr>
          </a:p>
          <a:p>
            <a:pPr marL="26746" marR="47060" algn="ctr">
              <a:lnSpc>
                <a:spcPts val="2400"/>
              </a:lnSpc>
            </a:pPr>
            <a:r>
              <a:rPr sz="3600" b="1" spc="0" baseline="1365" dirty="0">
                <a:latin typeface="Baskerville Old Face" pitchFamily="18" charset="0"/>
                <a:cs typeface="Times New Roman" pitchFamily="18" charset="0"/>
              </a:rPr>
              <a:t>Dépar</a:t>
            </a:r>
            <a:r>
              <a:rPr sz="3600" b="1" spc="-9" baseline="1365" dirty="0">
                <a:latin typeface="Baskerville Old Face" pitchFamily="18" charset="0"/>
                <a:cs typeface="Times New Roman" pitchFamily="18" charset="0"/>
              </a:rPr>
              <a:t>t</a:t>
            </a:r>
            <a:r>
              <a:rPr sz="3600" b="1" spc="0" baseline="1365" dirty="0">
                <a:latin typeface="Baskerville Old Face" pitchFamily="18" charset="0"/>
                <a:cs typeface="Times New Roman" pitchFamily="18" charset="0"/>
              </a:rPr>
              <a:t>eme</a:t>
            </a:r>
            <a:r>
              <a:rPr sz="3600" b="1" spc="-34" baseline="1365" dirty="0">
                <a:latin typeface="Baskerville Old Face" pitchFamily="18" charset="0"/>
                <a:cs typeface="Times New Roman" pitchFamily="18" charset="0"/>
              </a:rPr>
              <a:t>n</a:t>
            </a:r>
            <a:r>
              <a:rPr sz="3600" b="1" spc="0" baseline="1365" dirty="0">
                <a:latin typeface="Baskerville Old Face" pitchFamily="18" charset="0"/>
                <a:cs typeface="Times New Roman" pitchFamily="18" charset="0"/>
              </a:rPr>
              <a:t>t</a:t>
            </a:r>
            <a:r>
              <a:rPr sz="3600" b="1" spc="-53" baseline="1365" dirty="0">
                <a:latin typeface="Baskerville Old Face" pitchFamily="18" charset="0"/>
                <a:cs typeface="Times New Roman" pitchFamily="18" charset="0"/>
              </a:rPr>
              <a:t> </a:t>
            </a:r>
            <a:r>
              <a:rPr sz="3600" b="1" spc="9" baseline="1365" dirty="0">
                <a:latin typeface="Baskerville Old Face" pitchFamily="18" charset="0"/>
                <a:cs typeface="Times New Roman" pitchFamily="18" charset="0"/>
              </a:rPr>
              <a:t>d</a:t>
            </a:r>
            <a:r>
              <a:rPr sz="3600" b="1" spc="4" baseline="1365" dirty="0">
                <a:latin typeface="Baskerville Old Face" pitchFamily="18" charset="0"/>
                <a:cs typeface="Times New Roman" pitchFamily="18" charset="0"/>
              </a:rPr>
              <a:t>’</a:t>
            </a:r>
            <a:r>
              <a:rPr sz="3600" b="1" spc="0" baseline="1365" dirty="0">
                <a:latin typeface="Baskerville Old Face" pitchFamily="18" charset="0"/>
                <a:cs typeface="Times New Roman" pitchFamily="18" charset="0"/>
              </a:rPr>
              <a:t>H</a:t>
            </a:r>
            <a:r>
              <a:rPr sz="3600" b="1" spc="-4" baseline="1365" dirty="0">
                <a:latin typeface="Baskerville Old Face" pitchFamily="18" charset="0"/>
                <a:cs typeface="Times New Roman" pitchFamily="18" charset="0"/>
              </a:rPr>
              <a:t>y</a:t>
            </a:r>
            <a:r>
              <a:rPr sz="3600" b="1" spc="0" baseline="1365" dirty="0">
                <a:latin typeface="Baskerville Old Face" pitchFamily="18" charset="0"/>
                <a:cs typeface="Times New Roman" pitchFamily="18" charset="0"/>
              </a:rPr>
              <a:t>d</a:t>
            </a:r>
            <a:r>
              <a:rPr sz="3600" b="1" spc="-34" baseline="1365" dirty="0">
                <a:latin typeface="Baskerville Old Face" pitchFamily="18" charset="0"/>
                <a:cs typeface="Times New Roman" pitchFamily="18" charset="0"/>
              </a:rPr>
              <a:t>r</a:t>
            </a:r>
            <a:r>
              <a:rPr sz="3600" b="1" spc="0" baseline="1365" dirty="0">
                <a:latin typeface="Baskerville Old Face" pitchFamily="18" charset="0"/>
                <a:cs typeface="Times New Roman" pitchFamily="18" charset="0"/>
              </a:rPr>
              <a:t>aulique</a:t>
            </a:r>
            <a:endParaRPr sz="3600" b="1">
              <a:latin typeface="Baskerville Old Face" pitchFamily="18" charset="0"/>
              <a:cs typeface="Times New Roman" pitchFamily="18" charset="0"/>
            </a:endParaRPr>
          </a:p>
        </p:txBody>
      </p:sp>
      <p:sp>
        <p:nvSpPr>
          <p:cNvPr id="8" name="object 10"/>
          <p:cNvSpPr txBox="1"/>
          <p:nvPr/>
        </p:nvSpPr>
        <p:spPr>
          <a:xfrm>
            <a:off x="2000232" y="5572140"/>
            <a:ext cx="5029200" cy="390164"/>
          </a:xfrm>
          <a:prstGeom prst="rect">
            <a:avLst/>
          </a:prstGeom>
        </p:spPr>
        <p:txBody>
          <a:bodyPr wrap="square" lIns="0" tIns="0" rIns="0" bIns="0" rtlCol="0">
            <a:noAutofit/>
          </a:bodyPr>
          <a:lstStyle/>
          <a:p>
            <a:pPr marL="12700" algn="ctr">
              <a:lnSpc>
                <a:spcPts val="3070"/>
              </a:lnSpc>
              <a:spcBef>
                <a:spcPts val="153"/>
              </a:spcBef>
            </a:pPr>
            <a:r>
              <a:rPr sz="2800" b="1" spc="-9">
                <a:latin typeface="Times New Roman" pitchFamily="18" charset="0"/>
                <a:cs typeface="Times New Roman" pitchFamily="18" charset="0"/>
              </a:rPr>
              <a:t>2</a:t>
            </a:r>
            <a:r>
              <a:rPr sz="2775" b="1" spc="0" baseline="23884">
                <a:latin typeface="Times New Roman" pitchFamily="18" charset="0"/>
                <a:cs typeface="Times New Roman" pitchFamily="18" charset="0"/>
              </a:rPr>
              <a:t>ème</a:t>
            </a:r>
            <a:r>
              <a:rPr lang="fr-FR" sz="2775" b="1" spc="0" baseline="23884" dirty="0">
                <a:latin typeface="Times New Roman" pitchFamily="18" charset="0"/>
                <a:cs typeface="Times New Roman" pitchFamily="18" charset="0"/>
              </a:rPr>
              <a:t> </a:t>
            </a:r>
            <a:r>
              <a:rPr lang="fr-FR" sz="2775" b="1" spc="0" dirty="0">
                <a:latin typeface="Times New Roman" pitchFamily="18" charset="0"/>
                <a:cs typeface="Times New Roman" pitchFamily="18" charset="0"/>
              </a:rPr>
              <a:t>Année Ingénieur ST</a:t>
            </a:r>
            <a:endParaRPr sz="1850">
              <a:latin typeface="Times New Roman" pitchFamily="18" charset="0"/>
              <a:cs typeface="Times New Roman" pitchFamily="18" charset="0"/>
            </a:endParaRPr>
          </a:p>
        </p:txBody>
      </p:sp>
      <p:sp>
        <p:nvSpPr>
          <p:cNvPr id="9" name="object 5"/>
          <p:cNvSpPr txBox="1"/>
          <p:nvPr/>
        </p:nvSpPr>
        <p:spPr>
          <a:xfrm>
            <a:off x="714348" y="1500174"/>
            <a:ext cx="7643866" cy="1214446"/>
          </a:xfrm>
          <a:prstGeom prst="rect">
            <a:avLst/>
          </a:prstGeom>
        </p:spPr>
        <p:txBody>
          <a:bodyPr wrap="square" lIns="0" tIns="0" rIns="0" bIns="0" rtlCol="0" anchor="ctr">
            <a:noAutofit/>
          </a:bodyPr>
          <a:lstStyle/>
          <a:p>
            <a:pPr marL="12700" algn="ctr"/>
            <a:r>
              <a:rPr sz="3600" b="1" spc="0" dirty="0">
                <a:solidFill>
                  <a:srgbClr val="C00000"/>
                </a:solidFill>
                <a:latin typeface="Times New Roman" pitchFamily="18" charset="0"/>
                <a:cs typeface="Times New Roman" pitchFamily="18" charset="0"/>
              </a:rPr>
              <a:t>Matière</a:t>
            </a:r>
            <a:r>
              <a:rPr sz="3600" b="1" spc="-29" dirty="0">
                <a:solidFill>
                  <a:srgbClr val="C00000"/>
                </a:solidFill>
                <a:latin typeface="Times New Roman" pitchFamily="18" charset="0"/>
                <a:cs typeface="Times New Roman" pitchFamily="18" charset="0"/>
              </a:rPr>
              <a:t> </a:t>
            </a:r>
            <a:r>
              <a:rPr sz="3600" b="1" spc="0">
                <a:solidFill>
                  <a:srgbClr val="C00000"/>
                </a:solidFill>
                <a:latin typeface="Times New Roman" pitchFamily="18" charset="0"/>
                <a:cs typeface="Times New Roman" pitchFamily="18" charset="0"/>
              </a:rPr>
              <a:t>:</a:t>
            </a:r>
            <a:r>
              <a:rPr sz="3600" b="1" spc="9">
                <a:solidFill>
                  <a:srgbClr val="C00000"/>
                </a:solidFill>
                <a:latin typeface="Times New Roman" pitchFamily="18" charset="0"/>
                <a:cs typeface="Times New Roman" pitchFamily="18" charset="0"/>
              </a:rPr>
              <a:t> </a:t>
            </a:r>
            <a:r>
              <a:rPr lang="fr-FR" sz="3600" b="1" spc="0" dirty="0">
                <a:solidFill>
                  <a:srgbClr val="C00000"/>
                </a:solidFill>
                <a:latin typeface="Times New Roman" pitchFamily="18" charset="0"/>
                <a:cs typeface="Times New Roman" pitchFamily="18" charset="0"/>
              </a:rPr>
              <a:t>Techniques d’expression, d’information et de communication</a:t>
            </a:r>
            <a:endParaRPr sz="3600">
              <a:solidFill>
                <a:srgbClr val="C00000"/>
              </a:solidFill>
              <a:latin typeface="Times New Roman" pitchFamily="18" charset="0"/>
              <a:cs typeface="Times New Roman" pitchFamily="18" charset="0"/>
            </a:endParaRPr>
          </a:p>
        </p:txBody>
      </p:sp>
      <p:sp>
        <p:nvSpPr>
          <p:cNvPr id="10" name="object 3"/>
          <p:cNvSpPr txBox="1"/>
          <p:nvPr/>
        </p:nvSpPr>
        <p:spPr>
          <a:xfrm>
            <a:off x="6072198" y="6286520"/>
            <a:ext cx="2819400" cy="381000"/>
          </a:xfrm>
          <a:prstGeom prst="rect">
            <a:avLst/>
          </a:prstGeom>
        </p:spPr>
        <p:txBody>
          <a:bodyPr wrap="square" lIns="0" tIns="0" rIns="0" bIns="0" rtlCol="0">
            <a:noAutofit/>
          </a:bodyPr>
          <a:lstStyle/>
          <a:p>
            <a:pPr marL="12700">
              <a:lnSpc>
                <a:spcPts val="1939"/>
              </a:lnSpc>
              <a:spcBef>
                <a:spcPts val="97"/>
              </a:spcBef>
            </a:pPr>
            <a:r>
              <a:rPr sz="1900" b="1" spc="-34">
                <a:solidFill>
                  <a:srgbClr val="002060"/>
                </a:solidFill>
                <a:latin typeface="Times New Roman" pitchFamily="18" charset="0"/>
                <a:cs typeface="Times New Roman" pitchFamily="18" charset="0"/>
              </a:rPr>
              <a:t>M</a:t>
            </a:r>
            <a:r>
              <a:rPr lang="fr-FR" sz="1900" b="1" dirty="0">
                <a:solidFill>
                  <a:srgbClr val="002060"/>
                </a:solidFill>
                <a:latin typeface="Times New Roman" pitchFamily="18" charset="0"/>
                <a:cs typeface="Times New Roman" pitchFamily="18" charset="0"/>
              </a:rPr>
              <a:t>me. I. </a:t>
            </a:r>
            <a:r>
              <a:rPr lang="fr-FR" sz="1900" b="1" dirty="0" err="1">
                <a:solidFill>
                  <a:srgbClr val="002060"/>
                </a:solidFill>
                <a:latin typeface="Times New Roman" pitchFamily="18" charset="0"/>
                <a:cs typeface="Times New Roman" pitchFamily="18" charset="0"/>
              </a:rPr>
              <a:t>Marok</a:t>
            </a:r>
            <a:r>
              <a:rPr lang="fr-FR" sz="1900" b="1" dirty="0">
                <a:solidFill>
                  <a:srgbClr val="002060"/>
                </a:solidFill>
                <a:latin typeface="Times New Roman" pitchFamily="18" charset="0"/>
                <a:cs typeface="Times New Roman" pitchFamily="18" charset="0"/>
              </a:rPr>
              <a:t>-</a:t>
            </a:r>
            <a:r>
              <a:rPr lang="fr-FR" sz="1900" b="1" dirty="0" err="1">
                <a:solidFill>
                  <a:srgbClr val="002060"/>
                </a:solidFill>
                <a:latin typeface="Times New Roman" pitchFamily="18" charset="0"/>
                <a:cs typeface="Times New Roman" pitchFamily="18" charset="0"/>
              </a:rPr>
              <a:t>Guasmi</a:t>
            </a:r>
            <a:endParaRPr sz="1900" b="1">
              <a:solidFill>
                <a:srgbClr val="002060"/>
              </a:solidFill>
              <a:latin typeface="Times New Roman" pitchFamily="18" charset="0"/>
              <a:cs typeface="Times New Roman" pitchFamily="18" charset="0"/>
            </a:endParaRPr>
          </a:p>
        </p:txBody>
      </p:sp>
      <p:sp>
        <p:nvSpPr>
          <p:cNvPr id="11" name="object 3"/>
          <p:cNvSpPr txBox="1"/>
          <p:nvPr/>
        </p:nvSpPr>
        <p:spPr>
          <a:xfrm>
            <a:off x="3357554" y="6429396"/>
            <a:ext cx="1785950" cy="381000"/>
          </a:xfrm>
          <a:prstGeom prst="rect">
            <a:avLst/>
          </a:prstGeom>
        </p:spPr>
        <p:txBody>
          <a:bodyPr wrap="square" lIns="0" tIns="0" rIns="0" bIns="0" rtlCol="0">
            <a:noAutofit/>
          </a:bodyPr>
          <a:lstStyle/>
          <a:p>
            <a:pPr marL="12700" algn="ctr">
              <a:lnSpc>
                <a:spcPts val="1939"/>
              </a:lnSpc>
              <a:spcBef>
                <a:spcPts val="97"/>
              </a:spcBef>
            </a:pPr>
            <a:r>
              <a:rPr lang="fr-FR" sz="1900" b="1" spc="-34" dirty="0">
                <a:latin typeface="Times New Roman" pitchFamily="18" charset="0"/>
                <a:cs typeface="Times New Roman" pitchFamily="18" charset="0"/>
              </a:rPr>
              <a:t>2023 - 2024</a:t>
            </a:r>
            <a:endParaRPr sz="1900" b="1">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AD8908B6-07CB-4F89-86A9-DA50D13B84B9}"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357158" y="1000108"/>
            <a:ext cx="814393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Ø"/>
              <a:tabLst/>
            </a:pPr>
            <a:r>
              <a:rPr lang="fr-FR" sz="2500" b="1" dirty="0">
                <a:solidFill>
                  <a:srgbClr val="000000"/>
                </a:solidFill>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périodiques généralistes ou spécialisés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ils permettent de se tenir informé des derniers résultats de la recherche ou de l'actualité d'une question de société.</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Ø"/>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Thèses, mémoires, rapports de recherche (la littérature grise)</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d'un haut niveau scientifique, ils sont appropriés pour traiter un sujet pointu.</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Ø"/>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Documents spécifiques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(cartes, brevets, images, données statistiques, etc.): leur usage dépendra du domaine disciplinaire ou de l'approche choisie pour traiter un sujet.</a:t>
            </a:r>
          </a:p>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Ø"/>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La documentation officielle</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c'est l'ensemble des documents officiels édités par l'État (lois, décrets, règlements, marchés publics, associations, etc.)</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10</a:t>
            </a:fld>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357190" y="1319317"/>
            <a:ext cx="8143900" cy="43242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En fonction des besoins et du type de travail à produire, on peut choisir un ou plusieurs outils de recherche:</a:t>
            </a:r>
          </a:p>
          <a:p>
            <a:pPr marL="0" marR="0" lvl="0" indent="449263" algn="justLow" defTabSz="914400" rtl="0" eaLnBrk="0" fontAlgn="base" latinLnBrk="0" hangingPunct="0">
              <a:lnSpc>
                <a:spcPct val="100000"/>
              </a:lnSpc>
              <a:spcBef>
                <a:spcPct val="0"/>
              </a:spcBef>
              <a:spcAft>
                <a:spcPct val="0"/>
              </a:spcAft>
              <a:buClrTx/>
              <a:buSzTx/>
              <a:buFontTx/>
              <a:buNone/>
              <a:tabLst/>
            </a:pP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180975" marR="0" lvl="0" indent="268288"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catalogues de bibliothèques</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C’est un ensemble de notices de documents rédigées et présentées selon des normes dans un catalogue sous forme papier ou électronique. Le catalogue permet de rechercher un document et de localiser dans la bibliothèque à l’aide de la cote. C’est la liste descriptive des documents que possède cette bibliothèque : livres, périodiques, publications, thèses, mémoires, rapports, etc.</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714348" y="857232"/>
            <a:ext cx="4714908"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2. Outils de Recherche</a:t>
            </a: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11</a:t>
            </a:fld>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57158" y="285728"/>
            <a:ext cx="814393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justLow" defTabSz="914400" rtl="0" eaLnBrk="1" fontAlgn="base" latinLnBrk="0" hangingPunct="1">
              <a:lnSpc>
                <a:spcPct val="100000"/>
              </a:lnSpc>
              <a:spcBef>
                <a:spcPct val="0"/>
              </a:spcBef>
              <a:spcAft>
                <a:spcPct val="0"/>
              </a:spcAft>
              <a:buClrTx/>
              <a:buSzTx/>
              <a:buFont typeface="Wingdings" pitchFamily="2" charset="2"/>
              <a:buChar char="Ø"/>
              <a:tabLst/>
            </a:pP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bases de données bibliographiques pluridisciplinaires ou spécialisées</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Une base de données bibliographiques est un répertoire de documents généraliste ou concernant un domaine précis. Les documents sont classés par thèmes et clairement référencés.</a:t>
            </a:r>
          </a:p>
          <a:p>
            <a:pPr marL="0" marR="0" lvl="0" indent="285750" algn="justLow" defTabSz="914400" rtl="0" eaLnBrk="1" fontAlgn="base" latinLnBrk="0" hangingPunct="1">
              <a:lnSpc>
                <a:spcPct val="100000"/>
              </a:lnSpc>
              <a:spcBef>
                <a:spcPct val="0"/>
              </a:spcBef>
              <a:spcAft>
                <a:spcPct val="0"/>
              </a:spcAft>
              <a:buClrTx/>
              <a:buSzTx/>
              <a:tabLst/>
            </a:pPr>
            <a:endParaRPr kumimoji="0" lang="fr-FR" sz="1400" b="0" i="0" u="none" strike="noStrike" cap="none" normalizeH="0" baseline="0" dirty="0">
              <a:ln>
                <a:noFill/>
              </a:ln>
              <a:solidFill>
                <a:schemeClr val="tx1"/>
              </a:solidFill>
              <a:effectLst/>
              <a:latin typeface="Times New Roman" pitchFamily="18" charset="0"/>
              <a:cs typeface="Times New Roman" pitchFamily="18" charset="0"/>
            </a:endParaRPr>
          </a:p>
          <a:p>
            <a:pPr marL="266700" marR="0" lvl="0" indent="180975" algn="justLow" defTabSz="914400" rtl="0" eaLnBrk="0" fontAlgn="base" latinLnBrk="0" hangingPunct="0">
              <a:lnSpc>
                <a:spcPct val="100000"/>
              </a:lnSpc>
              <a:spcBef>
                <a:spcPct val="0"/>
              </a:spcBef>
              <a:spcAft>
                <a:spcPct val="0"/>
              </a:spcAft>
              <a:buClrTx/>
              <a:buSzTx/>
              <a:buFont typeface="Arial" pitchFamily="34" charset="0"/>
              <a:buChar char="•"/>
              <a:tabLst/>
            </a:pPr>
            <a:r>
              <a:rPr kumimoji="0" lang="fr-FR" sz="2500" b="1" i="1" u="none" strike="noStrike" cap="none" normalizeH="0" baseline="0" dirty="0" err="1">
                <a:ln>
                  <a:noFill/>
                </a:ln>
                <a:solidFill>
                  <a:schemeClr val="accent3">
                    <a:lumMod val="75000"/>
                  </a:schemeClr>
                </a:solidFill>
                <a:effectLst/>
                <a:latin typeface="Times New Roman" pitchFamily="18" charset="0"/>
                <a:ea typeface="Times New Roman" pitchFamily="18" charset="0"/>
                <a:cs typeface="Times New Roman" pitchFamily="18" charset="0"/>
              </a:rPr>
              <a:t>ScienceDirect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via : https://www.sciencedirect.com/ </a:t>
            </a:r>
            <a:r>
              <a:rPr kumimoji="0" lang="fr-FR" sz="25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ScienceDirect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 une base de données bibliographiques en texte intégral d’Elsevier qui couvre les domaines des sciences économiques, sociales, humaines, des sciences et technologie et de la médecine.</a:t>
            </a:r>
          </a:p>
          <a:p>
            <a:pPr marL="266700" marR="0" lvl="0" indent="180975" algn="justLow" defTabSz="914400" rtl="0" eaLnBrk="0" fontAlgn="base" latinLnBrk="0" hangingPunct="0">
              <a:lnSpc>
                <a:spcPct val="100000"/>
              </a:lnSpc>
              <a:spcBef>
                <a:spcPct val="0"/>
              </a:spcBef>
              <a:spcAft>
                <a:spcPct val="0"/>
              </a:spcAft>
              <a:buClrTx/>
              <a:buSzTx/>
              <a:tabLst/>
            </a:pPr>
            <a:endParaRPr kumimoji="0" lang="fr-FR" sz="1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marL="266700" marR="0" lvl="0" indent="180975" algn="justLow" defTabSz="914400" rtl="0" eaLnBrk="0" fontAlgn="base" latinLnBrk="0" hangingPunct="0">
              <a:lnSpc>
                <a:spcPct val="100000"/>
              </a:lnSpc>
              <a:spcBef>
                <a:spcPct val="0"/>
              </a:spcBef>
              <a:spcAft>
                <a:spcPct val="0"/>
              </a:spcAft>
              <a:buClrTx/>
              <a:buSzTx/>
              <a:buFont typeface="Arial" pitchFamily="34" charset="0"/>
              <a:buChar char="•"/>
              <a:tabLst/>
            </a:pPr>
            <a:r>
              <a:rPr kumimoji="0" lang="fr-FR" sz="2500" b="1" i="1" u="none" strike="noStrike" cap="none" normalizeH="0" baseline="0" dirty="0" err="1">
                <a:ln>
                  <a:noFill/>
                </a:ln>
                <a:solidFill>
                  <a:schemeClr val="accent3">
                    <a:lumMod val="75000"/>
                  </a:schemeClr>
                </a:solidFill>
                <a:effectLst/>
                <a:latin typeface="Times New Roman" pitchFamily="18" charset="0"/>
                <a:ea typeface="Times New Roman" pitchFamily="18" charset="0"/>
                <a:cs typeface="Times New Roman" pitchFamily="18" charset="0"/>
              </a:rPr>
              <a:t>Scopus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via : https://www.scopus.com/ </a:t>
            </a:r>
            <a:r>
              <a:rPr kumimoji="0" lang="fr-FR" sz="25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Scopus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 une base de données multidisciplinaires éditée par Elsevier Elle fournit les références et résumés provenant de 21950 revues validées par les pairs.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12</a:t>
            </a:fld>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357158" y="785794"/>
            <a:ext cx="814393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 typeface="Wingdings" pitchFamily="2" charset="2"/>
              <a:buChar char="Ø"/>
              <a:tabLst/>
            </a:pPr>
            <a:r>
              <a:rPr lang="fr-FR" sz="2500" b="1" dirty="0">
                <a:solidFill>
                  <a:srgbClr val="000000"/>
                </a:solidFill>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moteurs de recherche généralisés / spécialisés</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Ce sont des outils automatisés d’indexation et de recherche de ressources Internet interrogeables par mots-clés. Ils peuvent être généralistes ou spécialisés. Très puissants, ils explorent automatiquement les sites (sur les noms des documents, les titres, les mots du texte,….) et constituent ainsi un énorme stock de données à partir desquelles les questions posées trouvent souvent des réponses.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marR="0" lvl="0" indent="266700"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Parmi les moteurs de recherche généralistes, citons: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 typeface="Arial" pitchFamily="34" charset="0"/>
              <a:buChar char="•"/>
              <a:tabLst/>
            </a:pPr>
            <a:r>
              <a:rPr kumimoji="0" lang="fr-FR" sz="2500" b="1" i="0" u="none" strike="noStrike" cap="none" normalizeH="0" baseline="0" dirty="0">
                <a:ln>
                  <a:noFill/>
                </a:ln>
                <a:solidFill>
                  <a:schemeClr val="accent1">
                    <a:lumMod val="75000"/>
                  </a:schemeClr>
                </a:solidFill>
                <a:effectLst/>
                <a:latin typeface="Times New Roman" pitchFamily="18" charset="0"/>
                <a:ea typeface="Times New Roman" pitchFamily="18" charset="0"/>
                <a:cs typeface="Times New Roman" pitchFamily="18" charset="0"/>
              </a:rPr>
              <a:t> «Google»</a:t>
            </a:r>
            <a:r>
              <a:rPr kumimoji="0" lang="fr-FR" sz="2500" b="0" i="0" u="none" strike="noStrike" cap="none" normalizeH="0" baseline="0" dirty="0">
                <a:ln>
                  <a:noFill/>
                </a:ln>
                <a:solidFill>
                  <a:schemeClr val="accent1">
                    <a:lumMod val="75000"/>
                  </a:schemeClr>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accessible à l’adresse &lt;http://www.google.com/&gt;.</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fr-FR" sz="2500" b="1" i="0" u="none" strike="noStrike" cap="none" normalizeH="0" baseline="0" dirty="0">
                <a:ln>
                  <a:noFill/>
                </a:ln>
                <a:solidFill>
                  <a:schemeClr val="accent1">
                    <a:lumMod val="75000"/>
                  </a:schemeClr>
                </a:solidFill>
                <a:effectLst/>
                <a:latin typeface="Times New Roman" pitchFamily="18" charset="0"/>
                <a:ea typeface="Times New Roman" pitchFamily="18" charset="0"/>
                <a:cs typeface="Times New Roman" pitchFamily="18" charset="0"/>
              </a:rPr>
              <a:t>«Yahoo!»</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à l’adresse &lt;http://search.yahoo.com/&gt;.</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13</a:t>
            </a:fld>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214282" y="142852"/>
            <a:ext cx="8429684" cy="66325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14350" algn="justLow" defTabSz="914400" rtl="0" eaLnBrk="1" fontAlgn="base" latinLnBrk="0" hangingPunct="1">
              <a:lnSpc>
                <a:spcPct val="100000"/>
              </a:lnSpc>
              <a:spcBef>
                <a:spcPct val="0"/>
              </a:spcBef>
              <a:spcAft>
                <a:spcPct val="0"/>
              </a:spcAft>
              <a:buClrTx/>
              <a:buSzTx/>
              <a:buFontTx/>
              <a:buNone/>
              <a:tabLst>
                <a:tab pos="809625" algn="l"/>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Parmi les moteurs de recherche spécialisés, citons: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266700" marR="0" lvl="0" indent="247650" algn="justLow" defTabSz="914400" rtl="0" eaLnBrk="0" fontAlgn="base" latinLnBrk="0" hangingPunct="0">
              <a:lnSpc>
                <a:spcPct val="100000"/>
              </a:lnSpc>
              <a:spcBef>
                <a:spcPct val="0"/>
              </a:spcBef>
              <a:spcAft>
                <a:spcPct val="0"/>
              </a:spcAft>
              <a:buClrTx/>
              <a:buSzTx/>
              <a:buFontTx/>
              <a:buChar char="•"/>
              <a:tabLst>
                <a:tab pos="809625" algn="l"/>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«Google </a:t>
            </a:r>
            <a:r>
              <a:rPr kumimoji="0" lang="fr-FR" sz="25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Scholar</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à l’adresse &lt;http://scholar.google.com/&gt;. Il permet de trouver des documents académiques tels que des articles scientifiques, des thèses, des livres, des prépublications, des résumés et des rapports techniques dans différents domaines de recherche.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266700" marR="0" lvl="0" indent="247650" algn="justLow" defTabSz="914400" rtl="0" eaLnBrk="0" fontAlgn="base" latinLnBrk="0" hangingPunct="0">
              <a:lnSpc>
                <a:spcPct val="100000"/>
              </a:lnSpc>
              <a:spcBef>
                <a:spcPct val="0"/>
              </a:spcBef>
              <a:spcAft>
                <a:spcPct val="0"/>
              </a:spcAft>
              <a:buClrTx/>
              <a:buSzTx/>
              <a:buFontTx/>
              <a:buChar char="•"/>
              <a:tabLst>
                <a:tab pos="809625" algn="l"/>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«Microsoft </a:t>
            </a:r>
            <a:r>
              <a:rPr kumimoji="0" lang="fr-FR" sz="2500" b="1"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Academic</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à l’adresse &lt;https://academic.microsoft.com/&gt;. Il s’agit d’un moteur de recherche scientifique proposant plus de 210 millions de références qui utilise les technologies du web sémantique pour interpréter les questions en langage naturel et fournir des résultats pertinents.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266700" marR="0" lvl="0" indent="247650" algn="justLow" defTabSz="914400" rtl="0" eaLnBrk="0" fontAlgn="base" latinLnBrk="0" hangingPunct="0">
              <a:lnSpc>
                <a:spcPct val="100000"/>
              </a:lnSpc>
              <a:spcBef>
                <a:spcPct val="0"/>
              </a:spcBef>
              <a:spcAft>
                <a:spcPct val="0"/>
              </a:spcAft>
              <a:buClrTx/>
              <a:buSzTx/>
              <a:buFontTx/>
              <a:buChar char="•"/>
              <a:tabLst>
                <a:tab pos="809625" algn="l"/>
              </a:tabLst>
            </a:pPr>
            <a:r>
              <a:rPr kumimoji="0" lang="en-US"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«BASE (Bielefeld Academic Search Engine)</a:t>
            </a:r>
            <a:r>
              <a:rPr kumimoji="0" lang="en-US"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accessible à </a:t>
            </a:r>
            <a:r>
              <a:rPr kumimoji="0" lang="en-US" sz="25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l’adresse</a:t>
            </a:r>
            <a:r>
              <a:rPr kumimoji="0" lang="en-US"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&lt;https://www.base-search.net/about/en/index.php&gt;.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Ce moteur de recherche fournit plus de 150 millions de références issues de bases de données académiques en libre accès.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14</a:t>
            </a:fld>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918352"/>
            <a:ext cx="8429684" cy="3939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9875"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Parmi toutes les informations collectées, afin de ne conserver que celles qui font preuve de crédibilité, une tache de compréhension et d’analyse est inéluctable. L’objectif étant de valider les ressources. Voici quelques questions à se poser pour valider des informations trouvées sur un site.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269875"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 l’auteur de la ressource</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Son expertise dans le domaine concerné est-elle reconnue? Quelle est sa notoriété?</a:t>
            </a:r>
          </a:p>
          <a:p>
            <a:pPr marL="0" marR="0" lvl="0" indent="269875" algn="justLow" defTabSz="914400" rtl="0" eaLnBrk="0" fontAlgn="base" latinLnBrk="0" hangingPunct="0">
              <a:lnSpc>
                <a:spcPct val="100000"/>
              </a:lnSpc>
              <a:spcBef>
                <a:spcPct val="0"/>
              </a:spcBef>
              <a:spcAft>
                <a:spcPct val="0"/>
              </a:spcAft>
              <a:buClrTx/>
              <a:buSzTx/>
              <a:buFont typeface="Wingdings" pitchFamily="2" charset="2"/>
              <a:buChar char="Ø"/>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 son institution d’appartenance</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Est-elle clairement nommée? Ses coordonnées sont-elles précisées? Est-elle reconnue dans son domaine?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714348" y="1225520"/>
            <a:ext cx="528641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1. Evaluation des documents</a:t>
            </a:r>
          </a:p>
        </p:txBody>
      </p:sp>
      <p:sp>
        <p:nvSpPr>
          <p:cNvPr id="6" name="Titre 1"/>
          <p:cNvSpPr>
            <a:spLocks noGrp="1"/>
          </p:cNvSpPr>
          <p:nvPr>
            <p:ph type="title"/>
          </p:nvPr>
        </p:nvSpPr>
        <p:spPr>
          <a:xfrm>
            <a:off x="142844" y="214290"/>
            <a:ext cx="8858312" cy="1000132"/>
          </a:xfrm>
        </p:spPr>
        <p:txBody>
          <a:bodyPr>
            <a:noAutofit/>
          </a:bodyPr>
          <a:lstStyle/>
          <a:p>
            <a:pPr algn="ctr"/>
            <a:r>
              <a:rPr lang="fr-FR" b="1" dirty="0">
                <a:solidFill>
                  <a:srgbClr val="FF0000"/>
                </a:solidFill>
              </a:rPr>
              <a:t>IV. COMPREHENSION ET ANALYSE DES DOCUMENTS</a:t>
            </a:r>
          </a:p>
        </p:txBody>
      </p:sp>
      <p:sp>
        <p:nvSpPr>
          <p:cNvPr id="7" name="Espace réservé du numéro de diapositive 6"/>
          <p:cNvSpPr>
            <a:spLocks noGrp="1"/>
          </p:cNvSpPr>
          <p:nvPr>
            <p:ph type="sldNum" sz="quarter" idx="15"/>
          </p:nvPr>
        </p:nvSpPr>
        <p:spPr/>
        <p:txBody>
          <a:bodyPr/>
          <a:lstStyle/>
          <a:p>
            <a:fld id="{AD8908B6-07CB-4F89-86A9-DA50D13B84B9}" type="slidenum">
              <a:rPr lang="fr-FR" smtClean="0"/>
              <a:pPr/>
              <a:t>15</a:t>
            </a:fld>
            <a:endParaRPr lang="fr-F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158" y="1033565"/>
            <a:ext cx="8072494" cy="4324261"/>
          </a:xfrm>
          <a:prstGeom prst="rect">
            <a:avLst/>
          </a:prstGeom>
        </p:spPr>
        <p:txBody>
          <a:bodyPr wrap="square">
            <a:spAutoFit/>
          </a:bodyPr>
          <a:lstStyle/>
          <a:p>
            <a:pPr lvl="0" indent="269875" algn="justLow" eaLnBrk="0" fontAlgn="base" hangingPunct="0">
              <a:spcBef>
                <a:spcPct val="0"/>
              </a:spcBef>
              <a:spcAft>
                <a:spcPct val="0"/>
              </a:spcAft>
              <a:buFont typeface="Wingdings" pitchFamily="2" charset="2"/>
              <a:buChar char="Ø"/>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 la réactualisation de l’information</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Quelle est la date de publication, celle des mises à jour? Les liens sont-ils opérationnels?</a:t>
            </a:r>
          </a:p>
          <a:p>
            <a:pPr lvl="0" indent="269875" algn="justLow" eaLnBrk="0" fontAlgn="base" hangingPunct="0">
              <a:spcBef>
                <a:spcPct val="0"/>
              </a:spcBef>
              <a:spcAft>
                <a:spcPct val="0"/>
              </a:spcAft>
              <a:buFont typeface="Wingdings" pitchFamily="2" charset="2"/>
              <a:buChar char="Ø"/>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 l’objectif du site</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Est-il à but informationnel, commercial, altruiste, militant? Délivre-t-il des faits objectifs, des opinions subjectives ou de la propagande?</a:t>
            </a:r>
          </a:p>
          <a:p>
            <a:pPr lvl="0" indent="269875" algn="justLow" eaLnBrk="0" fontAlgn="base" hangingPunct="0">
              <a:spcBef>
                <a:spcPct val="0"/>
              </a:spcBef>
              <a:spcAft>
                <a:spcPct val="0"/>
              </a:spcAft>
              <a:buFont typeface="Wingdings" pitchFamily="2" charset="2"/>
              <a:buChar char="Ø"/>
            </a:pPr>
            <a:r>
              <a:rPr kumimoji="0" lang="fr-FR" sz="2500" b="1" i="0" u="none" strike="noStrike" cap="none" normalizeH="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 la qualité de la langue</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La rédaction et l’orthographe sont-elles correctes?</a:t>
            </a:r>
          </a:p>
          <a:p>
            <a:pPr lvl="0" indent="269875" algn="justLow" eaLnBrk="0" fontAlgn="base" hangingPunct="0">
              <a:spcBef>
                <a:spcPct val="0"/>
              </a:spcBef>
              <a:spcAft>
                <a:spcPct val="0"/>
              </a:spcAft>
              <a:buFont typeface="Wingdings" pitchFamily="2" charset="2"/>
              <a:buChar char="Ø"/>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À propos des sources citées</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Sont-elles clairement identifiées? Sont-elles reconnues comme expertes du domaine? Les liens sont-ils nombreux et pertinents?</a:t>
            </a:r>
            <a:endParaRPr lang="fr-FR" sz="2500" dirty="0"/>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16</a:t>
            </a:fld>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85720" y="714356"/>
            <a:ext cx="828680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La sélection des documents doit se faire aussi de leur pertinence par rapport au travail à réaliser. Une exploration rapide peut suffire pour évaluer la pertinence d'un contenu. Pour cela, il faudra analyser les éléments suivants:</a:t>
            </a:r>
            <a:endParaRPr kumimoji="0" lang="fr-FR"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285750" algn="justLow" defTabSz="914400" rtl="0" eaLnBrk="0" fontAlgn="base" latinLnBrk="0" hangingPunct="0">
              <a:lnSpc>
                <a:spcPct val="100000"/>
              </a:lnSpc>
              <a:spcBef>
                <a:spcPct val="0"/>
              </a:spcBef>
              <a:spcAft>
                <a:spcPct val="0"/>
              </a:spcAft>
              <a:buClrTx/>
              <a:buSzTx/>
              <a:buFont typeface="Wingdings" pitchFamily="2" charset="2"/>
              <a:buChar char="Ø"/>
              <a:tabLst/>
            </a:pPr>
            <a:r>
              <a:rPr lang="fr-FR" sz="2400" dirty="0">
                <a:solidFill>
                  <a:srgbClr val="000000"/>
                </a:solidFill>
                <a:latin typeface="Times New Roman" pitchFamily="18" charset="0"/>
                <a:ea typeface="Times New Roman" pitchFamily="18" charset="0"/>
                <a:cs typeface="Times New Roman" pitchFamily="18" charset="0"/>
              </a:rPr>
              <a:t> </a:t>
            </a:r>
            <a:r>
              <a:rPr kumimoji="0" lang="fr-FR" sz="24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Titre du document</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pour un livre, il faut regarder celui figurant sur la page de titre.</a:t>
            </a:r>
          </a:p>
          <a:p>
            <a:pPr marL="0" marR="0" lvl="0" indent="285750"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400" b="1" i="0" u="none" strike="noStrike" cap="none" normalizeH="0" dirty="0">
                <a:ln>
                  <a:noFill/>
                </a:ln>
                <a:solidFill>
                  <a:srgbClr val="000000"/>
                </a:solidFill>
                <a:effectLst/>
                <a:latin typeface="Times New Roman" pitchFamily="18" charset="0"/>
                <a:ea typeface="Times New Roman" pitchFamily="18" charset="0"/>
                <a:cs typeface="Times New Roman" pitchFamily="18" charset="0"/>
              </a:rPr>
              <a:t> </a:t>
            </a:r>
            <a:r>
              <a:rPr kumimoji="0" lang="fr-FR" sz="24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Résumé</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on le trouve dans la plupart des notices bibliographiques tirées des bases de données, au début ou à la fin des articles de périodiques et souvent au dos des livres.</a:t>
            </a:r>
          </a:p>
          <a:p>
            <a:pPr marL="0" marR="0" lvl="0" indent="285750" algn="justLow" defTabSz="914400" rtl="0" eaLnBrk="0" fontAlgn="base" latinLnBrk="0" hangingPunct="0">
              <a:lnSpc>
                <a:spcPct val="100000"/>
              </a:lnSpc>
              <a:spcBef>
                <a:spcPct val="0"/>
              </a:spcBef>
              <a:spcAft>
                <a:spcPct val="0"/>
              </a:spcAft>
              <a:buClrTx/>
              <a:buSzTx/>
              <a:buFont typeface="Wingdings" pitchFamily="2" charset="2"/>
              <a:buChar char="Ø"/>
              <a:tabLst/>
            </a:pPr>
            <a:r>
              <a:rPr lang="fr-FR" sz="2400" dirty="0">
                <a:solidFill>
                  <a:srgbClr val="000000"/>
                </a:solidFill>
                <a:latin typeface="Times New Roman" pitchFamily="18" charset="0"/>
                <a:cs typeface="Times New Roman" pitchFamily="18" charset="0"/>
              </a:rPr>
              <a:t> </a:t>
            </a:r>
            <a:r>
              <a:rPr kumimoji="0" lang="fr-FR" sz="24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Table des matières</a:t>
            </a:r>
            <a:r>
              <a:rPr kumimoji="0" lang="fr-FR" sz="24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elle permet de mieux apprécier le contenu (plan et logique de l'argumentation) et de bien repérer les chapitres qui peuvent être pertinents.</a:t>
            </a:r>
          </a:p>
          <a:p>
            <a:pPr marL="0" marR="0" lvl="0" indent="285750" algn="justLow" defTabSz="914400" rtl="0" eaLnBrk="0" fontAlgn="base" latinLnBrk="0" hangingPunct="0">
              <a:lnSpc>
                <a:spcPct val="100000"/>
              </a:lnSpc>
              <a:spcBef>
                <a:spcPct val="0"/>
              </a:spcBef>
              <a:spcAft>
                <a:spcPct val="0"/>
              </a:spcAft>
              <a:buClrTx/>
              <a:buSzTx/>
              <a:buFont typeface="Wingdings" pitchFamily="2" charset="2"/>
              <a:buChar char="Ø"/>
              <a:tabLst/>
            </a:pPr>
            <a:r>
              <a:rPr lang="fr-FR" sz="2400" dirty="0">
                <a:solidFill>
                  <a:srgbClr val="000000"/>
                </a:solidFill>
                <a:latin typeface="Times New Roman" pitchFamily="18" charset="0"/>
                <a:cs typeface="Times New Roman" pitchFamily="18" charset="0"/>
              </a:rPr>
              <a:t> </a:t>
            </a:r>
            <a:r>
              <a:rPr kumimoji="0" lang="fr-FR" sz="24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Tableaux, graphiques</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ils peuvent aider à la compréhension du sujet et être utiles pour le travail.</a:t>
            </a:r>
          </a:p>
          <a:p>
            <a:pPr marL="0" marR="0" lvl="0" indent="285750" algn="justLow" defTabSz="914400" rtl="0" eaLnBrk="0" fontAlgn="base" latinLnBrk="0" hangingPunct="0">
              <a:lnSpc>
                <a:spcPct val="100000"/>
              </a:lnSpc>
              <a:spcBef>
                <a:spcPct val="0"/>
              </a:spcBef>
              <a:spcAft>
                <a:spcPct val="0"/>
              </a:spcAft>
              <a:buClrTx/>
              <a:buSzTx/>
              <a:buFont typeface="Wingdings" pitchFamily="2" charset="2"/>
              <a:buChar char="Ø"/>
              <a:tabLst/>
            </a:pPr>
            <a:r>
              <a:rPr lang="fr-FR" sz="2400" dirty="0">
                <a:solidFill>
                  <a:srgbClr val="000000"/>
                </a:solidFill>
                <a:latin typeface="Times New Roman" pitchFamily="18" charset="0"/>
                <a:cs typeface="Times New Roman" pitchFamily="18" charset="0"/>
              </a:rPr>
              <a:t> </a:t>
            </a:r>
            <a:r>
              <a:rPr kumimoji="0" lang="fr-FR" sz="24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Introduction et conclusion</a:t>
            </a:r>
            <a:r>
              <a:rPr kumimoji="0" lang="fr-FR" sz="24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leur consultation permet de cerner la question de départ et les conclusions que l'auteur en tire.</a:t>
            </a:r>
            <a:endParaRPr kumimoji="0" lang="fr-FR"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428596" y="142852"/>
            <a:ext cx="528641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2. Pertinence des documents</a:t>
            </a: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17</a:t>
            </a:fld>
            <a:endParaRPr lang="fr-F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57158" y="1863291"/>
            <a:ext cx="814393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Pour la constitution d’une documentation, un processus de sérialisation et d’automatisation a été établi par la sphère informatique pour faciliter l’usage et l’exploitation des bibliographies.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Un logiciel de gestion bibliographique est un logiciel destiné à établir, trier et utiliser des listes de citations relatives à des revues, des articles, des sites web, des livres principalement dans le cadre de publications scientifiques. Ce type de logiciel est principalement utilisé par les étudiants et enseignants et chercheurs de l’enseignement supérieur. Ces logiciels sont généralement composés d’une base de données qui peut s’alimenter de différentes façons.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714348" y="1225520"/>
            <a:ext cx="785818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1. Logiciels de Gestion Bibliographique</a:t>
            </a:r>
          </a:p>
        </p:txBody>
      </p:sp>
      <p:sp>
        <p:nvSpPr>
          <p:cNvPr id="6" name="Titre 1"/>
          <p:cNvSpPr>
            <a:spLocks noGrp="1"/>
          </p:cNvSpPr>
          <p:nvPr>
            <p:ph type="title"/>
          </p:nvPr>
        </p:nvSpPr>
        <p:spPr>
          <a:xfrm>
            <a:off x="142844" y="214290"/>
            <a:ext cx="8858312" cy="1000132"/>
          </a:xfrm>
        </p:spPr>
        <p:txBody>
          <a:bodyPr>
            <a:noAutofit/>
          </a:bodyPr>
          <a:lstStyle/>
          <a:p>
            <a:pPr algn="ctr"/>
            <a:r>
              <a:rPr lang="fr-FR" b="1" dirty="0">
                <a:solidFill>
                  <a:srgbClr val="FF0000"/>
                </a:solidFill>
              </a:rPr>
              <a:t>V. CONSTITUTION ET ACTUALISATION D’UNE DOCUMENTATION</a:t>
            </a:r>
          </a:p>
        </p:txBody>
      </p:sp>
      <p:sp>
        <p:nvSpPr>
          <p:cNvPr id="7" name="Espace réservé du numéro de diapositive 6"/>
          <p:cNvSpPr>
            <a:spLocks noGrp="1"/>
          </p:cNvSpPr>
          <p:nvPr>
            <p:ph type="sldNum" sz="quarter" idx="15"/>
          </p:nvPr>
        </p:nvSpPr>
        <p:spPr/>
        <p:txBody>
          <a:bodyPr/>
          <a:lstStyle/>
          <a:p>
            <a:fld id="{AD8908B6-07CB-4F89-86A9-DA50D13B84B9}" type="slidenum">
              <a:rPr lang="fr-FR" smtClean="0"/>
              <a:pPr/>
              <a:t>18</a:t>
            </a:fld>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1071546"/>
            <a:ext cx="8143932"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EndNote</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 un des logiciels les plus anciens du marché des LGRB et donc le plus connu. </a:t>
            </a: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Il bénéficie d’un fort recul sur la technologie et les pratiques associées à la bibliographie, notamment scientifique. Ce logiciel est édité par la société Thomson Reuters qui est également solidement implantée dans l’édition scientifique. </a:t>
            </a: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Il a donc de nombreux partenariats commerciaux avec des sociétés d’éditions, des bases de connaissances comme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SciVerse</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Scopus</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d’Elsevier. Ceci explique le fait que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EndNote</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soit privilégié par les professionnels de la documentation. En important un PDF dans la base,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EndNote</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extrait les éléments bibliographiques, crée la référence et attache le PDF. </a:t>
            </a: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Ceci fonctionne avec les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PDFs</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qui contiennent l’information du DOI (Digital Object Identifier) et pas ceux qui contiennent des métadonnées traditionnelles.</a:t>
            </a:r>
            <a:endParaRPr kumimoji="0" lang="fr-FR"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428596" y="214290"/>
            <a:ext cx="242889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1" i="0" u="none" strike="noStrike" kern="1200" cap="small" spc="0" normalizeH="0" baseline="0" noProof="0" dirty="0">
                <a:ln>
                  <a:noFill/>
                </a:ln>
                <a:solidFill>
                  <a:srgbClr val="009999"/>
                </a:solidFill>
                <a:effectLst/>
                <a:uLnTx/>
                <a:uFillTx/>
                <a:latin typeface="+mj-lt"/>
                <a:ea typeface="+mj-ea"/>
                <a:cs typeface="+mj-cs"/>
              </a:rPr>
              <a:t>1.1. </a:t>
            </a:r>
            <a:r>
              <a:rPr kumimoji="0" lang="fr-FR" sz="2400" b="1" i="0" u="none" strike="noStrike" kern="1200" cap="small" spc="0" normalizeH="0" baseline="0" noProof="0" dirty="0" err="1">
                <a:ln>
                  <a:noFill/>
                </a:ln>
                <a:solidFill>
                  <a:srgbClr val="009999"/>
                </a:solidFill>
                <a:effectLst/>
                <a:uLnTx/>
                <a:uFillTx/>
                <a:latin typeface="+mj-lt"/>
                <a:ea typeface="+mj-ea"/>
                <a:cs typeface="+mj-cs"/>
              </a:rPr>
              <a:t>EndNote</a:t>
            </a:r>
            <a:endParaRPr kumimoji="0" lang="fr-FR" sz="2400" b="1" i="0" u="none" strike="noStrike" kern="1200" cap="small" spc="0" normalizeH="0" baseline="0" noProof="0" dirty="0">
              <a:ln>
                <a:noFill/>
              </a:ln>
              <a:solidFill>
                <a:srgbClr val="009999"/>
              </a:solidFill>
              <a:effectLst/>
              <a:uLnTx/>
              <a:uFillTx/>
              <a:latin typeface="+mj-lt"/>
              <a:ea typeface="+mj-ea"/>
              <a:cs typeface="+mj-cs"/>
            </a:endParaRP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19</a:t>
            </a:fld>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600200"/>
            <a:ext cx="7901014" cy="2686056"/>
          </a:xfrm>
        </p:spPr>
        <p:txBody>
          <a:bodyPr>
            <a:normAutofit/>
          </a:bodyPr>
          <a:lstStyle/>
          <a:p>
            <a:pPr algn="just">
              <a:buClrTx/>
              <a:buNone/>
            </a:pPr>
            <a:r>
              <a:rPr lang="fr-FR" sz="2800" dirty="0">
                <a:latin typeface="Times New Roman" pitchFamily="18" charset="0"/>
                <a:cs typeface="Times New Roman" pitchFamily="18" charset="0"/>
              </a:rPr>
              <a:t>I. Recherche d’information,</a:t>
            </a:r>
          </a:p>
          <a:p>
            <a:pPr algn="just">
              <a:buClrTx/>
              <a:buNone/>
            </a:pPr>
            <a:r>
              <a:rPr lang="fr-FR" sz="2800" dirty="0">
                <a:latin typeface="Times New Roman" pitchFamily="18" charset="0"/>
                <a:cs typeface="Times New Roman" pitchFamily="18" charset="0"/>
              </a:rPr>
              <a:t>II. Techniques de recherche,</a:t>
            </a:r>
          </a:p>
          <a:p>
            <a:pPr algn="just">
              <a:buClrTx/>
              <a:buNone/>
            </a:pPr>
            <a:r>
              <a:rPr lang="fr-FR" sz="2800" dirty="0">
                <a:latin typeface="Times New Roman" pitchFamily="18" charset="0"/>
                <a:cs typeface="Times New Roman" pitchFamily="18" charset="0"/>
              </a:rPr>
              <a:t>III. Sources documentaires,</a:t>
            </a:r>
          </a:p>
          <a:p>
            <a:pPr algn="just">
              <a:buClrTx/>
              <a:buNone/>
            </a:pPr>
            <a:r>
              <a:rPr lang="fr-FR" sz="2800" dirty="0">
                <a:latin typeface="Times New Roman" pitchFamily="18" charset="0"/>
                <a:cs typeface="Times New Roman" pitchFamily="18" charset="0"/>
              </a:rPr>
              <a:t>IV. Compréhension et analyse des documents,</a:t>
            </a:r>
          </a:p>
          <a:p>
            <a:pPr marL="0" indent="0" algn="just">
              <a:buClrTx/>
              <a:buNone/>
              <a:tabLst>
                <a:tab pos="0" algn="l"/>
              </a:tabLst>
            </a:pPr>
            <a:r>
              <a:rPr lang="fr-FR" sz="2800" dirty="0">
                <a:latin typeface="Times New Roman" pitchFamily="18" charset="0"/>
                <a:cs typeface="Times New Roman" pitchFamily="18" charset="0"/>
              </a:rPr>
              <a:t>V. Constitution et actualisation d’une documentation.</a:t>
            </a:r>
          </a:p>
        </p:txBody>
      </p:sp>
      <p:sp>
        <p:nvSpPr>
          <p:cNvPr id="4" name="Espace réservé du contenu 2"/>
          <p:cNvSpPr txBox="1">
            <a:spLocks/>
          </p:cNvSpPr>
          <p:nvPr/>
        </p:nvSpPr>
        <p:spPr>
          <a:xfrm>
            <a:off x="1857356" y="714356"/>
            <a:ext cx="5000660" cy="500066"/>
          </a:xfrm>
          <a:prstGeom prst="rect">
            <a:avLst/>
          </a:prstGeom>
        </p:spPr>
        <p:txBody>
          <a:bodyPr vert="horz">
            <a:no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0000"/>
              <a:tabLst/>
              <a:defRPr/>
            </a:pPr>
            <a:r>
              <a:rPr kumimoji="0" lang="fr-FR" sz="3600" b="1" i="0" u="none" strike="noStrike" kern="1200" cap="none" spc="0" normalizeH="0" baseline="0" noProof="0" dirty="0">
                <a:ln>
                  <a:noFill/>
                </a:ln>
                <a:solidFill>
                  <a:srgbClr val="C00000"/>
                </a:solidFill>
                <a:effectLst/>
                <a:uLnTx/>
                <a:uFillTx/>
                <a:latin typeface="Baskerville Old Face" pitchFamily="18" charset="0"/>
              </a:rPr>
              <a:t>PLAN DU COURS</a:t>
            </a: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2</a:t>
            </a:fld>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5720" y="857232"/>
            <a:ext cx="8143932"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Mendeley</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Desktop est comme le substantif anglais «</a:t>
            </a:r>
            <a:r>
              <a:rPr kumimoji="0" lang="fr-FR" sz="2400" b="1"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Desktop</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l’indique un logiciel installé localement sur le disque dur de l’ordinateur. Cette application est comme les autres, spécialisée en gestion bibliographique et permet également de partager des références via son interface web.</a:t>
            </a:r>
            <a:endParaRPr kumimoji="0" lang="fr-FR"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428596" y="214290"/>
            <a:ext cx="242889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1" i="0" u="none" strike="noStrike" kern="1200" cap="small" spc="0" normalizeH="0" baseline="0" noProof="0" dirty="0">
                <a:ln>
                  <a:noFill/>
                </a:ln>
                <a:solidFill>
                  <a:srgbClr val="009999"/>
                </a:solidFill>
                <a:effectLst/>
                <a:uLnTx/>
                <a:uFillTx/>
                <a:latin typeface="+mj-lt"/>
                <a:ea typeface="+mj-ea"/>
                <a:cs typeface="+mj-cs"/>
              </a:rPr>
              <a:t>1.2. </a:t>
            </a:r>
            <a:r>
              <a:rPr kumimoji="0" lang="fr-FR" sz="2400" b="1" i="0" u="none" strike="noStrike" kern="1200" cap="small" spc="0" normalizeH="0" baseline="0" noProof="0" dirty="0" err="1">
                <a:ln>
                  <a:noFill/>
                </a:ln>
                <a:solidFill>
                  <a:srgbClr val="009999"/>
                </a:solidFill>
                <a:effectLst/>
                <a:uLnTx/>
                <a:uFillTx/>
                <a:latin typeface="+mj-lt"/>
                <a:ea typeface="+mj-ea"/>
                <a:cs typeface="+mj-cs"/>
              </a:rPr>
              <a:t>Mendeley</a:t>
            </a:r>
            <a:endParaRPr kumimoji="0" lang="fr-FR" sz="2400" b="1" i="0" u="none" strike="noStrike" kern="1200" cap="small" spc="0" normalizeH="0" baseline="0" noProof="0" dirty="0">
              <a:ln>
                <a:noFill/>
              </a:ln>
              <a:solidFill>
                <a:srgbClr val="009999"/>
              </a:solidFill>
              <a:effectLst/>
              <a:uLnTx/>
              <a:uFillTx/>
              <a:latin typeface="+mj-lt"/>
              <a:ea typeface="+mj-ea"/>
              <a:cs typeface="+mj-cs"/>
            </a:endParaRPr>
          </a:p>
        </p:txBody>
      </p:sp>
      <p:sp>
        <p:nvSpPr>
          <p:cNvPr id="6" name="Titre 1"/>
          <p:cNvSpPr txBox="1">
            <a:spLocks/>
          </p:cNvSpPr>
          <p:nvPr/>
        </p:nvSpPr>
        <p:spPr>
          <a:xfrm>
            <a:off x="428596" y="3000372"/>
            <a:ext cx="800105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1" i="0" u="none" strike="noStrike" kern="1200" cap="small" spc="0" normalizeH="0" baseline="0" noProof="0" dirty="0">
                <a:ln>
                  <a:noFill/>
                </a:ln>
                <a:solidFill>
                  <a:srgbClr val="009999"/>
                </a:solidFill>
                <a:effectLst/>
                <a:uLnTx/>
                <a:uFillTx/>
                <a:latin typeface="+mj-lt"/>
                <a:ea typeface="+mj-ea"/>
                <a:cs typeface="+mj-cs"/>
              </a:rPr>
              <a:t>1.3. </a:t>
            </a:r>
            <a:r>
              <a:rPr kumimoji="0" lang="fr-FR" sz="2400" b="1" i="0" u="none" strike="noStrike" kern="1200" cap="small" spc="0" normalizeH="0" baseline="0" noProof="0" dirty="0" err="1">
                <a:ln>
                  <a:noFill/>
                </a:ln>
                <a:solidFill>
                  <a:srgbClr val="009999"/>
                </a:solidFill>
                <a:effectLst/>
                <a:uLnTx/>
                <a:uFillTx/>
                <a:latin typeface="+mj-lt"/>
                <a:ea typeface="+mj-ea"/>
                <a:cs typeface="+mj-cs"/>
              </a:rPr>
              <a:t>Zotero</a:t>
            </a:r>
            <a:r>
              <a:rPr kumimoji="0" lang="fr-FR" sz="2400" b="1" i="0" u="none" strike="noStrike" kern="1200" cap="small" spc="0" normalizeH="0" baseline="0" noProof="0" dirty="0">
                <a:ln>
                  <a:noFill/>
                </a:ln>
                <a:solidFill>
                  <a:srgbClr val="009999"/>
                </a:solidFill>
                <a:effectLst/>
                <a:uLnTx/>
                <a:uFillTx/>
                <a:latin typeface="+mj-lt"/>
                <a:ea typeface="+mj-ea"/>
                <a:cs typeface="+mj-cs"/>
              </a:rPr>
              <a:t>, le module du navigateur </a:t>
            </a:r>
            <a:r>
              <a:rPr kumimoji="0" lang="fr-FR" sz="2400" b="1" i="0" u="none" strike="noStrike" kern="1200" cap="small" spc="0" normalizeH="0" baseline="0" noProof="0" dirty="0" err="1">
                <a:ln>
                  <a:noFill/>
                </a:ln>
                <a:solidFill>
                  <a:srgbClr val="009999"/>
                </a:solidFill>
                <a:effectLst/>
                <a:uLnTx/>
                <a:uFillTx/>
                <a:latin typeface="+mj-lt"/>
                <a:ea typeface="+mj-ea"/>
                <a:cs typeface="+mj-cs"/>
              </a:rPr>
              <a:t>firfox</a:t>
            </a:r>
            <a:endParaRPr kumimoji="0" lang="fr-FR" sz="2400" b="1" i="0" u="none" strike="noStrike" kern="1200" cap="small" spc="0" normalizeH="0" baseline="0" noProof="0" dirty="0">
              <a:ln>
                <a:noFill/>
              </a:ln>
              <a:solidFill>
                <a:srgbClr val="009999"/>
              </a:solidFill>
              <a:effectLst/>
              <a:uLnTx/>
              <a:uFillTx/>
              <a:latin typeface="+mj-lt"/>
              <a:ea typeface="+mj-ea"/>
              <a:cs typeface="+mj-cs"/>
            </a:endParaRPr>
          </a:p>
        </p:txBody>
      </p:sp>
      <p:sp>
        <p:nvSpPr>
          <p:cNvPr id="7" name="Rectangle 1"/>
          <p:cNvSpPr>
            <a:spLocks noChangeArrowheads="1"/>
          </p:cNvSpPr>
          <p:nvPr/>
        </p:nvSpPr>
        <p:spPr bwMode="auto">
          <a:xfrm>
            <a:off x="357158" y="3643314"/>
            <a:ext cx="8143932"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Zotero</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 un module logiciel, ou plug-in, à part dans le panorama des logiciels de gestion bibliographique. En effet, ce module s’exécute au sein du navigateur </a:t>
            </a:r>
            <a:r>
              <a:rPr kumimoji="0" lang="fr-FR" sz="2400" b="0" i="0"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Firefox</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dont il est une composante optionnelle. </a:t>
            </a: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400" b="1" i="1" u="none" strike="noStrike" cap="none" normalizeH="0" baseline="0" dirty="0" err="1">
                <a:ln>
                  <a:noFill/>
                </a:ln>
                <a:solidFill>
                  <a:srgbClr val="000000"/>
                </a:solidFill>
                <a:effectLst/>
                <a:latin typeface="Times New Roman" pitchFamily="18" charset="0"/>
                <a:ea typeface="Times New Roman" pitchFamily="18" charset="0"/>
                <a:cs typeface="Times New Roman" pitchFamily="18" charset="0"/>
              </a:rPr>
              <a:t>Zotero</a:t>
            </a:r>
            <a:r>
              <a:rPr kumimoji="0" lang="fr-FR" sz="24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permet de rentrer manuellement des notices bibliographiques au sein d’une base locale, de les classer et de les exporter sous différents formats bibliographiques.</a:t>
            </a:r>
            <a:endParaRPr kumimoji="0" lang="fr-FR" sz="24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8" name="Espace réservé du numéro de diapositive 7"/>
          <p:cNvSpPr>
            <a:spLocks noGrp="1"/>
          </p:cNvSpPr>
          <p:nvPr>
            <p:ph type="sldNum" sz="quarter" idx="15"/>
          </p:nvPr>
        </p:nvSpPr>
        <p:spPr/>
        <p:txBody>
          <a:bodyPr/>
          <a:lstStyle/>
          <a:p>
            <a:fld id="{AD8908B6-07CB-4F89-86A9-DA50D13B84B9}" type="slidenum">
              <a:rPr lang="fr-FR" smtClean="0"/>
              <a:pPr/>
              <a:t>20</a:t>
            </a:fld>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21</a:t>
            </a:fld>
            <a:endParaRPr lang="fr-FR"/>
          </a:p>
        </p:txBody>
      </p:sp>
      <p:sp>
        <p:nvSpPr>
          <p:cNvPr id="5" name="Rectangle 4"/>
          <p:cNvSpPr/>
          <p:nvPr/>
        </p:nvSpPr>
        <p:spPr>
          <a:xfrm>
            <a:off x="214282" y="1857364"/>
            <a:ext cx="8358246" cy="4308872"/>
          </a:xfrm>
          <a:prstGeom prst="rect">
            <a:avLst/>
          </a:prstGeom>
        </p:spPr>
        <p:txBody>
          <a:bodyPr wrap="square">
            <a:spAutoFit/>
          </a:bodyPr>
          <a:lstStyle/>
          <a:p>
            <a:pPr indent="180975" algn="just"/>
            <a:r>
              <a:rPr lang="fr-FR" sz="2400" dirty="0">
                <a:latin typeface="Times New Roman" pitchFamily="18" charset="0"/>
                <a:cs typeface="Times New Roman" pitchFamily="18" charset="0"/>
              </a:rPr>
              <a:t>Afin de garantir l’obtention de résultats cohérents par rapport aux besoins, toute recherche documentaire doit être préparée. </a:t>
            </a:r>
          </a:p>
          <a:p>
            <a:pPr indent="180975" algn="just"/>
            <a:r>
              <a:rPr lang="fr-FR" sz="2400" dirty="0">
                <a:latin typeface="Times New Roman" pitchFamily="18" charset="0"/>
                <a:cs typeface="Times New Roman" pitchFamily="18" charset="0"/>
              </a:rPr>
              <a:t>Ce travail préliminaire se déroule en deux phases:</a:t>
            </a:r>
          </a:p>
          <a:p>
            <a:pPr indent="180975" algn="just"/>
            <a:endParaRPr lang="fr-FR" sz="1000" dirty="0">
              <a:latin typeface="Times New Roman" pitchFamily="18" charset="0"/>
              <a:cs typeface="Times New Roman" pitchFamily="18" charset="0"/>
            </a:endParaRPr>
          </a:p>
          <a:p>
            <a:pPr indent="180975" algn="just">
              <a:buFont typeface="Wingdings" pitchFamily="2" charset="2"/>
              <a:buChar char="v"/>
            </a:pPr>
            <a:r>
              <a:rPr lang="fr-FR" sz="2400" dirty="0">
                <a:latin typeface="Times New Roman" pitchFamily="18" charset="0"/>
                <a:cs typeface="Times New Roman" pitchFamily="18" charset="0"/>
              </a:rPr>
              <a:t> </a:t>
            </a:r>
            <a:r>
              <a:rPr lang="fr-FR" sz="2400" b="1" dirty="0">
                <a:solidFill>
                  <a:srgbClr val="002060"/>
                </a:solidFill>
                <a:cs typeface="Times New Roman" pitchFamily="18" charset="0"/>
              </a:rPr>
              <a:t>Analyse du sujet </a:t>
            </a:r>
          </a:p>
          <a:p>
            <a:pPr indent="180975" algn="just"/>
            <a:r>
              <a:rPr lang="fr-FR" sz="2400" dirty="0">
                <a:latin typeface="Times New Roman" pitchFamily="18" charset="0"/>
                <a:cs typeface="Times New Roman" pitchFamily="18" charset="0"/>
              </a:rPr>
              <a:t>Dans un premier temps, il est indispensable de se questionner sur les besoins informationnels en analysant le sujet et en délimitant le périmètre de recherche. </a:t>
            </a:r>
          </a:p>
          <a:p>
            <a:pPr indent="180975" algn="just"/>
            <a:r>
              <a:rPr lang="fr-FR" sz="2400" dirty="0">
                <a:latin typeface="Times New Roman" pitchFamily="18" charset="0"/>
                <a:cs typeface="Times New Roman" pitchFamily="18" charset="0"/>
              </a:rPr>
              <a:t>Pour cela, il est conseillé d’utiliser la méthode </a:t>
            </a:r>
            <a:r>
              <a:rPr lang="fr-FR" sz="2400" b="1" i="1" dirty="0">
                <a:latin typeface="Times New Roman" pitchFamily="18" charset="0"/>
                <a:cs typeface="Times New Roman" pitchFamily="18" charset="0"/>
              </a:rPr>
              <a:t>3QPOC</a:t>
            </a:r>
            <a:r>
              <a:rPr lang="fr-FR" sz="2400" dirty="0">
                <a:latin typeface="Times New Roman" pitchFamily="18" charset="0"/>
                <a:cs typeface="Times New Roman" pitchFamily="18" charset="0"/>
              </a:rPr>
              <a:t>: il s’agit d’une méthode empirique de questionnement, permettant d’affiner au maximum l’objet d’une recherche. Elle tente de répondre aux questions Quoi, Qui, Quand, Pourquoi, Où et Comment. </a:t>
            </a:r>
          </a:p>
        </p:txBody>
      </p:sp>
      <p:sp>
        <p:nvSpPr>
          <p:cNvPr id="6" name="Titre 1"/>
          <p:cNvSpPr>
            <a:spLocks noGrp="1"/>
          </p:cNvSpPr>
          <p:nvPr>
            <p:ph type="title"/>
          </p:nvPr>
        </p:nvSpPr>
        <p:spPr>
          <a:xfrm>
            <a:off x="142844" y="214290"/>
            <a:ext cx="8858312" cy="1000132"/>
          </a:xfrm>
        </p:spPr>
        <p:txBody>
          <a:bodyPr>
            <a:noAutofit/>
          </a:bodyPr>
          <a:lstStyle/>
          <a:p>
            <a:pPr algn="ctr"/>
            <a:r>
              <a:rPr lang="fr-FR" b="1" dirty="0">
                <a:solidFill>
                  <a:srgbClr val="FF0000"/>
                </a:solidFill>
              </a:rPr>
              <a:t>VI. ETAPES DE LA RECHERCHE DOCUMENTAIRE</a:t>
            </a:r>
          </a:p>
        </p:txBody>
      </p:sp>
      <p:sp>
        <p:nvSpPr>
          <p:cNvPr id="7" name="Titre 1"/>
          <p:cNvSpPr txBox="1">
            <a:spLocks/>
          </p:cNvSpPr>
          <p:nvPr/>
        </p:nvSpPr>
        <p:spPr>
          <a:xfrm>
            <a:off x="714348" y="1225520"/>
            <a:ext cx="785818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1. </a:t>
            </a:r>
            <a:r>
              <a:rPr lang="fr-FR" sz="2600" b="1" cap="small" dirty="0">
                <a:solidFill>
                  <a:srgbClr val="00B050"/>
                </a:solidFill>
                <a:latin typeface="+mj-lt"/>
                <a:ea typeface="+mj-ea"/>
                <a:cs typeface="+mj-cs"/>
              </a:rPr>
              <a:t>Préparation d</a:t>
            </a:r>
            <a:r>
              <a:rPr kumimoji="0" lang="fr-FR" sz="2600" b="1" i="0" u="none" strike="noStrike" kern="1200" cap="small" spc="0" normalizeH="0" baseline="0" noProof="0" dirty="0">
                <a:ln>
                  <a:noFill/>
                </a:ln>
                <a:solidFill>
                  <a:srgbClr val="00B050"/>
                </a:solidFill>
                <a:effectLst/>
                <a:uLnTx/>
                <a:uFillTx/>
                <a:latin typeface="+mj-lt"/>
                <a:ea typeface="+mj-ea"/>
                <a:cs typeface="+mj-cs"/>
              </a:rPr>
              <a:t>e la recherche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22</a:t>
            </a:fld>
            <a:endParaRPr lang="fr-FR"/>
          </a:p>
        </p:txBody>
      </p:sp>
      <p:sp>
        <p:nvSpPr>
          <p:cNvPr id="6" name="Titre 1"/>
          <p:cNvSpPr txBox="1">
            <a:spLocks/>
          </p:cNvSpPr>
          <p:nvPr/>
        </p:nvSpPr>
        <p:spPr>
          <a:xfrm>
            <a:off x="142844" y="142852"/>
            <a:ext cx="87154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400" b="1" cap="small" dirty="0">
                <a:solidFill>
                  <a:srgbClr val="7030A0"/>
                </a:solidFill>
                <a:latin typeface="+mj-lt"/>
                <a:ea typeface="+mj-ea"/>
                <a:cs typeface="+mj-cs"/>
              </a:rPr>
              <a:t> Exemples d’application de la méthode 3QPOC</a:t>
            </a:r>
            <a:endParaRPr kumimoji="0" lang="fr-FR" sz="2400" b="1" i="0" u="none" strike="noStrike" kern="1200" cap="small" spc="0" normalizeH="0" baseline="0" noProof="0" dirty="0">
              <a:ln>
                <a:noFill/>
              </a:ln>
              <a:solidFill>
                <a:srgbClr val="7030A0"/>
              </a:solidFill>
              <a:effectLst/>
              <a:uLnTx/>
              <a:uFillTx/>
              <a:latin typeface="+mj-lt"/>
              <a:ea typeface="+mj-ea"/>
              <a:cs typeface="+mj-cs"/>
            </a:endParaRPr>
          </a:p>
        </p:txBody>
      </p:sp>
      <p:graphicFrame>
        <p:nvGraphicFramePr>
          <p:cNvPr id="8" name="Tableau 7"/>
          <p:cNvGraphicFramePr>
            <a:graphicFrameLocks noGrp="1"/>
          </p:cNvGraphicFramePr>
          <p:nvPr/>
        </p:nvGraphicFramePr>
        <p:xfrm>
          <a:off x="285720" y="814080"/>
          <a:ext cx="8215371" cy="5156200"/>
        </p:xfrm>
        <a:graphic>
          <a:graphicData uri="http://schemas.openxmlformats.org/drawingml/2006/table">
            <a:tbl>
              <a:tblPr firstRow="1" bandRow="1">
                <a:tableStyleId>{F5AB1C69-6EDB-4FF4-983F-18BD219EF322}</a:tableStyleId>
              </a:tblPr>
              <a:tblGrid>
                <a:gridCol w="1404337">
                  <a:extLst>
                    <a:ext uri="{9D8B030D-6E8A-4147-A177-3AD203B41FA5}">
                      <a16:colId xmlns:a16="http://schemas.microsoft.com/office/drawing/2014/main" val="20000"/>
                    </a:ext>
                  </a:extLst>
                </a:gridCol>
                <a:gridCol w="4072577">
                  <a:extLst>
                    <a:ext uri="{9D8B030D-6E8A-4147-A177-3AD203B41FA5}">
                      <a16:colId xmlns:a16="http://schemas.microsoft.com/office/drawing/2014/main" val="20001"/>
                    </a:ext>
                  </a:extLst>
                </a:gridCol>
                <a:gridCol w="2738457">
                  <a:extLst>
                    <a:ext uri="{9D8B030D-6E8A-4147-A177-3AD203B41FA5}">
                      <a16:colId xmlns:a16="http://schemas.microsoft.com/office/drawing/2014/main" val="20002"/>
                    </a:ext>
                  </a:extLst>
                </a:gridCol>
              </a:tblGrid>
              <a:tr h="370840">
                <a:tc rowSpan="2">
                  <a:txBody>
                    <a:bodyPr/>
                    <a:lstStyle/>
                    <a:p>
                      <a:pPr algn="ctr"/>
                      <a:r>
                        <a:rPr lang="fr-FR" b="1" dirty="0">
                          <a:latin typeface="Times New Roman" pitchFamily="18" charset="0"/>
                          <a:cs typeface="Times New Roman" pitchFamily="18" charset="0"/>
                        </a:rPr>
                        <a:t>Quoi?</a:t>
                      </a:r>
                    </a:p>
                  </a:txBody>
                  <a:tcPr/>
                </a:tc>
                <a:tc>
                  <a:txBody>
                    <a:bodyPr/>
                    <a:lstStyle/>
                    <a:p>
                      <a:pPr algn="just"/>
                      <a:r>
                        <a:rPr lang="fr-FR" dirty="0">
                          <a:latin typeface="Times New Roman" pitchFamily="18" charset="0"/>
                          <a:cs typeface="Times New Roman" pitchFamily="18" charset="0"/>
                        </a:rPr>
                        <a:t>Quel est le sujet de ma recherche?</a:t>
                      </a:r>
                    </a:p>
                  </a:txBody>
                  <a:tcPr/>
                </a:tc>
                <a:tc>
                  <a:txBody>
                    <a:bodyPr/>
                    <a:lstStyle/>
                    <a:p>
                      <a:pPr algn="just"/>
                      <a:r>
                        <a:rPr lang="fr-FR" dirty="0">
                          <a:latin typeface="Times New Roman" pitchFamily="18" charset="0"/>
                          <a:cs typeface="Times New Roman" pitchFamily="18" charset="0"/>
                        </a:rPr>
                        <a:t>Physique</a:t>
                      </a:r>
                    </a:p>
                  </a:txBody>
                  <a:tcPr/>
                </a:tc>
                <a:extLst>
                  <a:ext uri="{0D108BD9-81ED-4DB2-BD59-A6C34878D82A}">
                    <a16:rowId xmlns:a16="http://schemas.microsoft.com/office/drawing/2014/main" val="10000"/>
                  </a:ext>
                </a:extLst>
              </a:tr>
              <a:tr h="370840">
                <a:tc vMerge="1">
                  <a:txBody>
                    <a:bodyPr/>
                    <a:lstStyle/>
                    <a:p>
                      <a:pPr algn="ctr"/>
                      <a:endParaRPr lang="fr-FR" dirty="0"/>
                    </a:p>
                  </a:txBody>
                  <a:tcPr/>
                </a:tc>
                <a:tc>
                  <a:txBody>
                    <a:bodyPr/>
                    <a:lstStyle/>
                    <a:p>
                      <a:r>
                        <a:rPr lang="fr-FR" dirty="0">
                          <a:latin typeface="Times New Roman" pitchFamily="18" charset="0"/>
                          <a:cs typeface="Times New Roman" pitchFamily="18" charset="0"/>
                        </a:rPr>
                        <a:t>De quoi s’agit-il?</a:t>
                      </a:r>
                    </a:p>
                  </a:txBody>
                  <a:tcPr/>
                </a:tc>
                <a:tc>
                  <a:txBody>
                    <a:bodyPr/>
                    <a:lstStyle/>
                    <a:p>
                      <a:r>
                        <a:rPr lang="fr-FR" dirty="0">
                          <a:latin typeface="Times New Roman" pitchFamily="18" charset="0"/>
                          <a:cs typeface="Times New Roman" pitchFamily="18" charset="0"/>
                        </a:rPr>
                        <a:t>Loi de gravité</a:t>
                      </a:r>
                    </a:p>
                  </a:txBody>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latin typeface="Times New Roman" pitchFamily="18" charset="0"/>
                          <a:cs typeface="Times New Roman" pitchFamily="18" charset="0"/>
                        </a:rPr>
                        <a:t>Qui?</a:t>
                      </a:r>
                    </a:p>
                  </a:txBody>
                  <a:tcPr/>
                </a:tc>
                <a:tc>
                  <a:txBody>
                    <a:bodyPr/>
                    <a:lstStyle/>
                    <a:p>
                      <a:r>
                        <a:rPr lang="fr-FR" dirty="0">
                          <a:latin typeface="Times New Roman" pitchFamily="18" charset="0"/>
                          <a:cs typeface="Times New Roman" pitchFamily="18" charset="0"/>
                        </a:rPr>
                        <a:t>Qui est le savant? L’inventeur?</a:t>
                      </a:r>
                    </a:p>
                  </a:txBody>
                  <a:tcPr/>
                </a:tc>
                <a:tc>
                  <a:txBody>
                    <a:bodyPr/>
                    <a:lstStyle/>
                    <a:p>
                      <a:r>
                        <a:rPr lang="fr-FR" dirty="0">
                          <a:latin typeface="Times New Roman" pitchFamily="18" charset="0"/>
                          <a:cs typeface="Times New Roman" pitchFamily="18" charset="0"/>
                        </a:rPr>
                        <a:t>Newton</a:t>
                      </a:r>
                    </a:p>
                  </a:txBody>
                  <a:tcPr/>
                </a:tc>
                <a:extLst>
                  <a:ext uri="{0D108BD9-81ED-4DB2-BD59-A6C34878D82A}">
                    <a16:rowId xmlns:a16="http://schemas.microsoft.com/office/drawing/2014/main" val="10002"/>
                  </a:ext>
                </a:extLst>
              </a:tr>
              <a:tr h="37084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a:latin typeface="Times New Roman" pitchFamily="18" charset="0"/>
                          <a:cs typeface="Times New Roman" pitchFamily="18" charset="0"/>
                        </a:rPr>
                        <a:t>Quand?</a:t>
                      </a:r>
                    </a:p>
                    <a:p>
                      <a:pPr algn="ctr"/>
                      <a:endParaRPr lang="fr-FR" b="1" dirty="0">
                        <a:latin typeface="Times New Roman" pitchFamily="18" charset="0"/>
                        <a:cs typeface="Times New Roman" pitchFamily="18" charset="0"/>
                      </a:endParaRPr>
                    </a:p>
                  </a:txBody>
                  <a:tcPr/>
                </a:tc>
                <a:tc>
                  <a:txBody>
                    <a:bodyPr/>
                    <a:lstStyle/>
                    <a:p>
                      <a:r>
                        <a:rPr lang="fr-FR" dirty="0">
                          <a:latin typeface="Times New Roman" pitchFamily="18" charset="0"/>
                          <a:cs typeface="Times New Roman" pitchFamily="18" charset="0"/>
                        </a:rPr>
                        <a:t>De quelle période temporelle parle-t-on?</a:t>
                      </a:r>
                    </a:p>
                  </a:txBody>
                  <a:tcPr/>
                </a:tc>
                <a:tc>
                  <a:txBody>
                    <a:bodyPr/>
                    <a:lstStyle/>
                    <a:p>
                      <a:r>
                        <a:rPr lang="fr-FR" dirty="0">
                          <a:latin typeface="Times New Roman" pitchFamily="18" charset="0"/>
                          <a:cs typeface="Times New Roman" pitchFamily="18" charset="0"/>
                        </a:rPr>
                        <a:t>Années 1700</a:t>
                      </a:r>
                    </a:p>
                  </a:txBody>
                  <a:tcPr/>
                </a:tc>
                <a:extLst>
                  <a:ext uri="{0D108BD9-81ED-4DB2-BD59-A6C34878D82A}">
                    <a16:rowId xmlns:a16="http://schemas.microsoft.com/office/drawing/2014/main" val="10003"/>
                  </a:ext>
                </a:extLst>
              </a:tr>
              <a:tr h="370840">
                <a:tc vMerge="1">
                  <a:txBody>
                    <a:bodyPr/>
                    <a:lstStyle/>
                    <a:p>
                      <a:pPr algn="ctr"/>
                      <a:endParaRPr lang="fr-FR" dirty="0"/>
                    </a:p>
                  </a:txBody>
                  <a:tcPr/>
                </a:tc>
                <a:tc>
                  <a:txBody>
                    <a:bodyPr/>
                    <a:lstStyle/>
                    <a:p>
                      <a:r>
                        <a:rPr lang="fr-FR" dirty="0">
                          <a:latin typeface="Times New Roman" pitchFamily="18" charset="0"/>
                          <a:cs typeface="Times New Roman" pitchFamily="18" charset="0"/>
                        </a:rPr>
                        <a:t>Dates-clés? Découverte, publication, lancement?</a:t>
                      </a:r>
                    </a:p>
                  </a:txBody>
                  <a:tcPr/>
                </a:tc>
                <a:tc>
                  <a:txBody>
                    <a:bodyPr/>
                    <a:lstStyle/>
                    <a:p>
                      <a:r>
                        <a:rPr lang="fr-FR" dirty="0">
                          <a:latin typeface="Times New Roman" pitchFamily="18" charset="0"/>
                          <a:cs typeface="Times New Roman" pitchFamily="18" charset="0"/>
                        </a:rPr>
                        <a:t>5 Juillet 1687</a:t>
                      </a:r>
                    </a:p>
                  </a:txBody>
                  <a:tcPr/>
                </a:tc>
                <a:extLst>
                  <a:ext uri="{0D108BD9-81ED-4DB2-BD59-A6C34878D82A}">
                    <a16:rowId xmlns:a16="http://schemas.microsoft.com/office/drawing/2014/main" val="10004"/>
                  </a:ext>
                </a:extLst>
              </a:tr>
              <a:tr h="370840">
                <a:tc rowSpan="2">
                  <a:txBody>
                    <a:bodyPr/>
                    <a:lstStyle/>
                    <a:p>
                      <a:pPr algn="ctr"/>
                      <a:r>
                        <a:rPr lang="fr-FR" b="1" dirty="0">
                          <a:latin typeface="Times New Roman" pitchFamily="18" charset="0"/>
                          <a:cs typeface="Times New Roman" pitchFamily="18" charset="0"/>
                        </a:rPr>
                        <a:t>Pourquoi?</a:t>
                      </a:r>
                    </a:p>
                  </a:txBody>
                  <a:tcPr/>
                </a:tc>
                <a:tc>
                  <a:txBody>
                    <a:bodyPr/>
                    <a:lstStyle/>
                    <a:p>
                      <a:r>
                        <a:rPr lang="fr-FR" dirty="0">
                          <a:latin typeface="Times New Roman" pitchFamily="18" charset="0"/>
                          <a:cs typeface="Times New Roman" pitchFamily="18" charset="0"/>
                        </a:rPr>
                        <a:t>Quelles sont les raisons de l’existence de ce sujet?</a:t>
                      </a:r>
                    </a:p>
                  </a:txBody>
                  <a:tcPr/>
                </a:tc>
                <a:tc>
                  <a:txBody>
                    <a:bodyPr/>
                    <a:lstStyle/>
                    <a:p>
                      <a:r>
                        <a:rPr lang="fr-FR" dirty="0">
                          <a:latin typeface="Times New Roman" pitchFamily="18" charset="0"/>
                          <a:cs typeface="Times New Roman" pitchFamily="18" charset="0"/>
                        </a:rPr>
                        <a:t>Raisonnement de tombée d’une pomme</a:t>
                      </a:r>
                    </a:p>
                  </a:txBody>
                  <a:tcPr/>
                </a:tc>
                <a:extLst>
                  <a:ext uri="{0D108BD9-81ED-4DB2-BD59-A6C34878D82A}">
                    <a16:rowId xmlns:a16="http://schemas.microsoft.com/office/drawing/2014/main" val="10005"/>
                  </a:ext>
                </a:extLst>
              </a:tr>
              <a:tr h="370840">
                <a:tc vMerge="1">
                  <a:txBody>
                    <a:bodyPr/>
                    <a:lstStyle/>
                    <a:p>
                      <a:pPr algn="ctr"/>
                      <a:endParaRPr lang="fr-FR" dirty="0"/>
                    </a:p>
                  </a:txBody>
                  <a:tcPr/>
                </a:tc>
                <a:tc>
                  <a:txBody>
                    <a:bodyPr/>
                    <a:lstStyle/>
                    <a:p>
                      <a:r>
                        <a:rPr lang="fr-FR" dirty="0">
                          <a:latin typeface="Times New Roman" pitchFamily="18" charset="0"/>
                          <a:cs typeface="Times New Roman" pitchFamily="18" charset="0"/>
                        </a:rPr>
                        <a:t>A quoi sert-il? Pourquoi une telle création?</a:t>
                      </a:r>
                    </a:p>
                  </a:txBody>
                  <a:tcPr/>
                </a:tc>
                <a:tc>
                  <a:txBody>
                    <a:bodyPr/>
                    <a:lstStyle/>
                    <a:p>
                      <a:r>
                        <a:rPr lang="fr-FR" dirty="0">
                          <a:latin typeface="Times New Roman" pitchFamily="18" charset="0"/>
                          <a:cs typeface="Times New Roman" pitchFamily="18" charset="0"/>
                        </a:rPr>
                        <a:t>Loi d’attraction entre les corps…</a:t>
                      </a:r>
                    </a:p>
                  </a:txBody>
                  <a:tcPr/>
                </a:tc>
                <a:extLst>
                  <a:ext uri="{0D108BD9-81ED-4DB2-BD59-A6C34878D82A}">
                    <a16:rowId xmlns:a16="http://schemas.microsoft.com/office/drawing/2014/main" val="10006"/>
                  </a:ext>
                </a:extLst>
              </a:tr>
              <a:tr h="370840">
                <a:tc rowSpan="2">
                  <a:txBody>
                    <a:bodyPr/>
                    <a:lstStyle/>
                    <a:p>
                      <a:pPr algn="ctr"/>
                      <a:r>
                        <a:rPr lang="fr-FR" b="1" dirty="0">
                          <a:latin typeface="Times New Roman" pitchFamily="18" charset="0"/>
                          <a:cs typeface="Times New Roman" pitchFamily="18" charset="0"/>
                        </a:rPr>
                        <a:t>Où?</a:t>
                      </a:r>
                    </a:p>
                  </a:txBody>
                  <a:tcPr/>
                </a:tc>
                <a:tc>
                  <a:txBody>
                    <a:bodyPr/>
                    <a:lstStyle/>
                    <a:p>
                      <a:r>
                        <a:rPr lang="fr-FR" dirty="0">
                          <a:latin typeface="Times New Roman" pitchFamily="18" charset="0"/>
                          <a:cs typeface="Times New Roman" pitchFamily="18" charset="0"/>
                        </a:rPr>
                        <a:t>Quelle est la délimitation géographique de la recherche?</a:t>
                      </a:r>
                    </a:p>
                  </a:txBody>
                  <a:tcPr/>
                </a:tc>
                <a:tc>
                  <a:txBody>
                    <a:bodyPr/>
                    <a:lstStyle/>
                    <a:p>
                      <a:r>
                        <a:rPr lang="fr-FR" dirty="0">
                          <a:latin typeface="Times New Roman" pitchFamily="18" charset="0"/>
                          <a:cs typeface="Times New Roman" pitchFamily="18" charset="0"/>
                        </a:rPr>
                        <a:t>Royaume Unis </a:t>
                      </a:r>
                    </a:p>
                  </a:txBody>
                  <a:tcPr/>
                </a:tc>
                <a:extLst>
                  <a:ext uri="{0D108BD9-81ED-4DB2-BD59-A6C34878D82A}">
                    <a16:rowId xmlns:a16="http://schemas.microsoft.com/office/drawing/2014/main" val="10007"/>
                  </a:ext>
                </a:extLst>
              </a:tr>
              <a:tr h="370840">
                <a:tc vMerge="1">
                  <a:txBody>
                    <a:bodyPr/>
                    <a:lstStyle/>
                    <a:p>
                      <a:pPr algn="ctr"/>
                      <a:endParaRPr lang="fr-FR" b="1" dirty="0">
                        <a:latin typeface="Times New Roman" pitchFamily="18" charset="0"/>
                        <a:cs typeface="Times New Roman" pitchFamily="18" charset="0"/>
                      </a:endParaRPr>
                    </a:p>
                  </a:txBody>
                  <a:tcPr/>
                </a:tc>
                <a:tc>
                  <a:txBody>
                    <a:bodyPr/>
                    <a:lstStyle/>
                    <a:p>
                      <a:r>
                        <a:rPr lang="fr-FR" dirty="0">
                          <a:latin typeface="Times New Roman" pitchFamily="18" charset="0"/>
                          <a:cs typeface="Times New Roman" pitchFamily="18" charset="0"/>
                        </a:rPr>
                        <a:t>Quel lieu / région est concernée?</a:t>
                      </a:r>
                    </a:p>
                  </a:txBody>
                  <a:tcPr/>
                </a:tc>
                <a:tc>
                  <a:txBody>
                    <a:bodyPr/>
                    <a:lstStyle/>
                    <a:p>
                      <a:r>
                        <a:rPr lang="fr-FR" dirty="0">
                          <a:latin typeface="Times New Roman" pitchFamily="18" charset="0"/>
                          <a:cs typeface="Times New Roman" pitchFamily="18" charset="0"/>
                        </a:rPr>
                        <a:t>International</a:t>
                      </a:r>
                    </a:p>
                  </a:txBody>
                  <a:tcPr/>
                </a:tc>
                <a:extLst>
                  <a:ext uri="{0D108BD9-81ED-4DB2-BD59-A6C34878D82A}">
                    <a16:rowId xmlns:a16="http://schemas.microsoft.com/office/drawing/2014/main" val="10008"/>
                  </a:ext>
                </a:extLst>
              </a:tr>
              <a:tr h="370840">
                <a:tc rowSpan="2">
                  <a:txBody>
                    <a:bodyPr/>
                    <a:lstStyle/>
                    <a:p>
                      <a:pPr algn="ctr"/>
                      <a:r>
                        <a:rPr lang="fr-FR" b="1" dirty="0">
                          <a:latin typeface="Times New Roman" pitchFamily="18" charset="0"/>
                          <a:cs typeface="Times New Roman" pitchFamily="18" charset="0"/>
                        </a:rPr>
                        <a:t>Comment?</a:t>
                      </a:r>
                    </a:p>
                  </a:txBody>
                  <a:tcPr/>
                </a:tc>
                <a:tc>
                  <a:txBody>
                    <a:bodyPr/>
                    <a:lstStyle/>
                    <a:p>
                      <a:r>
                        <a:rPr lang="fr-FR" dirty="0">
                          <a:latin typeface="Times New Roman" pitchFamily="18" charset="0"/>
                          <a:cs typeface="Times New Roman" pitchFamily="18" charset="0"/>
                        </a:rPr>
                        <a:t>Comment a-t-elle été découverte?</a:t>
                      </a:r>
                    </a:p>
                  </a:txBody>
                  <a:tcPr/>
                </a:tc>
                <a:tc>
                  <a:txBody>
                    <a:bodyPr/>
                    <a:lstStyle/>
                    <a:p>
                      <a:r>
                        <a:rPr lang="fr-FR" dirty="0">
                          <a:latin typeface="Times New Roman" pitchFamily="18" charset="0"/>
                          <a:cs typeface="Times New Roman" pitchFamily="18" charset="0"/>
                        </a:rPr>
                        <a:t>Grace à une expérience</a:t>
                      </a:r>
                    </a:p>
                  </a:txBody>
                  <a:tcPr/>
                </a:tc>
                <a:extLst>
                  <a:ext uri="{0D108BD9-81ED-4DB2-BD59-A6C34878D82A}">
                    <a16:rowId xmlns:a16="http://schemas.microsoft.com/office/drawing/2014/main" val="10009"/>
                  </a:ext>
                </a:extLst>
              </a:tr>
              <a:tr h="370840">
                <a:tc vMerge="1">
                  <a:txBody>
                    <a:bodyPr/>
                    <a:lstStyle/>
                    <a:p>
                      <a:pPr algn="ctr"/>
                      <a:endParaRPr lang="fr-FR" b="1" dirty="0">
                        <a:latin typeface="Times New Roman" pitchFamily="18" charset="0"/>
                        <a:cs typeface="Times New Roman" pitchFamily="18" charset="0"/>
                      </a:endParaRPr>
                    </a:p>
                  </a:txBody>
                  <a:tcPr/>
                </a:tc>
                <a:tc>
                  <a:txBody>
                    <a:bodyPr/>
                    <a:lstStyle/>
                    <a:p>
                      <a:r>
                        <a:rPr lang="fr-FR" dirty="0">
                          <a:latin typeface="Times New Roman" pitchFamily="18" charset="0"/>
                          <a:cs typeface="Times New Roman" pitchFamily="18" charset="0"/>
                        </a:rPr>
                        <a:t>Quel est le fonctionnement?</a:t>
                      </a:r>
                    </a:p>
                  </a:txBody>
                  <a:tcPr/>
                </a:tc>
                <a:tc>
                  <a:txBody>
                    <a:bodyPr/>
                    <a:lstStyle/>
                    <a:p>
                      <a:r>
                        <a:rPr lang="fr-FR" dirty="0">
                          <a:latin typeface="Times New Roman" pitchFamily="18" charset="0"/>
                          <a:cs typeface="Times New Roman" pitchFamily="18" charset="0"/>
                        </a:rPr>
                        <a:t>Scientifique</a:t>
                      </a:r>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23</a:t>
            </a:fld>
            <a:endParaRPr lang="fr-FR"/>
          </a:p>
        </p:txBody>
      </p:sp>
      <p:sp>
        <p:nvSpPr>
          <p:cNvPr id="6" name="Rectangle 5"/>
          <p:cNvSpPr/>
          <p:nvPr/>
        </p:nvSpPr>
        <p:spPr>
          <a:xfrm>
            <a:off x="285720" y="714356"/>
            <a:ext cx="8215370" cy="1569660"/>
          </a:xfrm>
          <a:prstGeom prst="rect">
            <a:avLst/>
          </a:prstGeom>
        </p:spPr>
        <p:txBody>
          <a:bodyPr wrap="square">
            <a:spAutoFit/>
          </a:bodyPr>
          <a:lstStyle/>
          <a:p>
            <a:pPr indent="266700" algn="just"/>
            <a:r>
              <a:rPr lang="fr-FR" sz="2400" dirty="0">
                <a:latin typeface="Times New Roman" pitchFamily="18" charset="0"/>
                <a:cs typeface="Times New Roman" pitchFamily="18" charset="0"/>
              </a:rPr>
              <a:t>Il s’agit ici d’identifier et de hiérarchiser les ressources susceptibles d’apporter les informations recherchées. </a:t>
            </a:r>
          </a:p>
          <a:p>
            <a:pPr indent="266700" algn="just"/>
            <a:r>
              <a:rPr lang="fr-FR" sz="2400" dirty="0">
                <a:latin typeface="Times New Roman" pitchFamily="18" charset="0"/>
                <a:cs typeface="Times New Roman" pitchFamily="18" charset="0"/>
              </a:rPr>
              <a:t>Ces ressources variant en fonction du sujet, l’étape précédente permet de cibler les ressources les plus pertinentes. </a:t>
            </a:r>
          </a:p>
        </p:txBody>
      </p:sp>
      <p:sp>
        <p:nvSpPr>
          <p:cNvPr id="7" name="Titre 1"/>
          <p:cNvSpPr txBox="1">
            <a:spLocks/>
          </p:cNvSpPr>
          <p:nvPr/>
        </p:nvSpPr>
        <p:spPr>
          <a:xfrm>
            <a:off x="142844" y="142852"/>
            <a:ext cx="87154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400" b="1" cap="small" dirty="0">
                <a:solidFill>
                  <a:srgbClr val="7030A0"/>
                </a:solidFill>
                <a:latin typeface="+mj-lt"/>
                <a:ea typeface="+mj-ea"/>
                <a:cs typeface="+mj-cs"/>
              </a:rPr>
              <a:t> Elaboration d’une stratégie de recherche</a:t>
            </a:r>
            <a:endParaRPr kumimoji="0" lang="fr-FR" sz="2400" b="1" i="0" u="none" strike="noStrike" kern="1200" cap="small" spc="0" normalizeH="0" baseline="0" noProof="0" dirty="0">
              <a:ln>
                <a:noFill/>
              </a:ln>
              <a:solidFill>
                <a:srgbClr val="7030A0"/>
              </a:solidFill>
              <a:effectLst/>
              <a:uLnTx/>
              <a:uFillTx/>
              <a:latin typeface="+mj-lt"/>
              <a:ea typeface="+mj-ea"/>
              <a:cs typeface="+mj-cs"/>
            </a:endParaRPr>
          </a:p>
        </p:txBody>
      </p:sp>
      <p:pic>
        <p:nvPicPr>
          <p:cNvPr id="2051" name="Picture 3"/>
          <p:cNvPicPr>
            <a:picLocks noChangeAspect="1" noChangeArrowheads="1"/>
          </p:cNvPicPr>
          <p:nvPr/>
        </p:nvPicPr>
        <p:blipFill>
          <a:blip r:embed="rId3"/>
          <a:srcRect/>
          <a:stretch>
            <a:fillRect/>
          </a:stretch>
        </p:blipFill>
        <p:spPr bwMode="auto">
          <a:xfrm>
            <a:off x="271463" y="2451871"/>
            <a:ext cx="8158189" cy="3406021"/>
          </a:xfrm>
          <a:prstGeom prst="rect">
            <a:avLst/>
          </a:prstGeom>
          <a:noFill/>
          <a:ln w="15875">
            <a:solidFill>
              <a:schemeClr val="tx1"/>
            </a:solid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24</a:t>
            </a:fld>
            <a:endParaRPr lang="fr-FR"/>
          </a:p>
        </p:txBody>
      </p:sp>
      <p:sp>
        <p:nvSpPr>
          <p:cNvPr id="5" name="Titre 1"/>
          <p:cNvSpPr txBox="1">
            <a:spLocks/>
          </p:cNvSpPr>
          <p:nvPr/>
        </p:nvSpPr>
        <p:spPr>
          <a:xfrm>
            <a:off x="714348" y="214290"/>
            <a:ext cx="785818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2. Exécution de la recherche</a:t>
            </a:r>
          </a:p>
        </p:txBody>
      </p:sp>
      <p:sp>
        <p:nvSpPr>
          <p:cNvPr id="6" name="Rectangle 5"/>
          <p:cNvSpPr/>
          <p:nvPr/>
        </p:nvSpPr>
        <p:spPr>
          <a:xfrm>
            <a:off x="357158" y="785794"/>
            <a:ext cx="8143932" cy="1938992"/>
          </a:xfrm>
          <a:prstGeom prst="rect">
            <a:avLst/>
          </a:prstGeom>
        </p:spPr>
        <p:txBody>
          <a:bodyPr wrap="square">
            <a:spAutoFit/>
          </a:bodyPr>
          <a:lstStyle/>
          <a:p>
            <a:pPr indent="180975" algn="just"/>
            <a:r>
              <a:rPr lang="fr-FR" sz="2400" dirty="0">
                <a:latin typeface="Times New Roman" pitchFamily="18" charset="0"/>
                <a:cs typeface="Times New Roman" pitchFamily="18" charset="0"/>
              </a:rPr>
              <a:t>Il arrive régulièrement que la collecte d’informations ou de documents nécessite au préalable l’interrogation d’outils tels que bases de données, catalogues bibliographiques, moteurs de recherche (autres que ceux de l’Internet). </a:t>
            </a:r>
          </a:p>
          <a:p>
            <a:pPr indent="180975" algn="just"/>
            <a:r>
              <a:rPr lang="fr-FR" sz="2400" dirty="0">
                <a:latin typeface="Times New Roman" pitchFamily="18" charset="0"/>
                <a:cs typeface="Times New Roman" pitchFamily="18" charset="0"/>
              </a:rPr>
              <a:t>Il faut alors procéder comme suit : </a:t>
            </a:r>
          </a:p>
        </p:txBody>
      </p:sp>
      <p:sp>
        <p:nvSpPr>
          <p:cNvPr id="8" name="Rectangle 7"/>
          <p:cNvSpPr/>
          <p:nvPr/>
        </p:nvSpPr>
        <p:spPr>
          <a:xfrm>
            <a:off x="357158" y="3537426"/>
            <a:ext cx="8143932" cy="2677656"/>
          </a:xfrm>
          <a:prstGeom prst="rect">
            <a:avLst/>
          </a:prstGeom>
        </p:spPr>
        <p:txBody>
          <a:bodyPr wrap="square">
            <a:spAutoFit/>
          </a:bodyPr>
          <a:lstStyle/>
          <a:p>
            <a:pPr indent="266700" algn="just"/>
            <a:r>
              <a:rPr lang="fr-FR" sz="2400" dirty="0">
                <a:latin typeface="Times New Roman" pitchFamily="18" charset="0"/>
                <a:cs typeface="Times New Roman" pitchFamily="18" charset="0"/>
              </a:rPr>
              <a:t>Parce que le langage parlé n’est pas toujours adapté aux outils de recherche documentaire, il est nécessaire de traduire le sujet de la recherche par des mots-clés. </a:t>
            </a:r>
          </a:p>
          <a:p>
            <a:pPr indent="266700" algn="just"/>
            <a:r>
              <a:rPr lang="fr-FR" sz="2400" dirty="0">
                <a:latin typeface="Times New Roman" pitchFamily="18" charset="0"/>
                <a:cs typeface="Times New Roman" pitchFamily="18" charset="0"/>
              </a:rPr>
              <a:t>Pour trouver des mots-clés pertinents, il convient d’adopter une approche lexicale : </a:t>
            </a:r>
          </a:p>
          <a:p>
            <a:pPr algn="just">
              <a:buFont typeface="Wingdings" pitchFamily="2" charset="2"/>
              <a:buChar char="v"/>
            </a:pPr>
            <a:r>
              <a:rPr lang="fr-FR" sz="2400" dirty="0">
                <a:latin typeface="Times New Roman" pitchFamily="18" charset="0"/>
                <a:cs typeface="Times New Roman" pitchFamily="18" charset="0"/>
              </a:rPr>
              <a:t>Consulter un dictionnaire des synonymes </a:t>
            </a:r>
          </a:p>
          <a:p>
            <a:pPr algn="just"/>
            <a:r>
              <a:rPr lang="fr-FR" sz="2400" dirty="0" err="1">
                <a:latin typeface="Times New Roman" pitchFamily="18" charset="0"/>
                <a:cs typeface="Times New Roman" pitchFamily="18" charset="0"/>
              </a:rPr>
              <a:t>Exp</a:t>
            </a:r>
            <a:r>
              <a:rPr lang="fr-FR" sz="2400" dirty="0">
                <a:latin typeface="Times New Roman" pitchFamily="18" charset="0"/>
                <a:cs typeface="Times New Roman" pitchFamily="18" charset="0"/>
              </a:rPr>
              <a:t>: Marketing = Mercatique </a:t>
            </a:r>
          </a:p>
        </p:txBody>
      </p:sp>
      <p:sp>
        <p:nvSpPr>
          <p:cNvPr id="9" name="Titre 1"/>
          <p:cNvSpPr txBox="1">
            <a:spLocks/>
          </p:cNvSpPr>
          <p:nvPr/>
        </p:nvSpPr>
        <p:spPr>
          <a:xfrm>
            <a:off x="214282" y="2868594"/>
            <a:ext cx="421484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400" b="1" cap="small" dirty="0">
                <a:solidFill>
                  <a:srgbClr val="7030A0"/>
                </a:solidFill>
                <a:latin typeface="+mj-lt"/>
                <a:ea typeface="+mj-ea"/>
                <a:cs typeface="+mj-cs"/>
              </a:rPr>
              <a:t> Formulation du sujet</a:t>
            </a:r>
            <a:endParaRPr kumimoji="0" lang="fr-FR" sz="24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25</a:t>
            </a:fld>
            <a:endParaRPr lang="fr-FR"/>
          </a:p>
        </p:txBody>
      </p:sp>
      <p:sp>
        <p:nvSpPr>
          <p:cNvPr id="5" name="Rectangle 4"/>
          <p:cNvSpPr/>
          <p:nvPr/>
        </p:nvSpPr>
        <p:spPr>
          <a:xfrm>
            <a:off x="285720" y="357166"/>
            <a:ext cx="8286808" cy="2569934"/>
          </a:xfrm>
          <a:prstGeom prst="rect">
            <a:avLst/>
          </a:prstGeom>
        </p:spPr>
        <p:txBody>
          <a:bodyPr wrap="square">
            <a:spAutoFit/>
          </a:bodyPr>
          <a:lstStyle/>
          <a:p>
            <a:pPr algn="just">
              <a:buFont typeface="Wingdings" pitchFamily="2" charset="2"/>
              <a:buChar char="v"/>
            </a:pPr>
            <a:r>
              <a:rPr lang="fr-FR" sz="2300" dirty="0">
                <a:latin typeface="Times New Roman" pitchFamily="18" charset="0"/>
                <a:cs typeface="Times New Roman" pitchFamily="18" charset="0"/>
              </a:rPr>
              <a:t>Penser aux termes génériques et/ou spécifiques</a:t>
            </a:r>
          </a:p>
          <a:p>
            <a:pPr algn="just"/>
            <a:r>
              <a:rPr lang="fr-FR" sz="2300" dirty="0" err="1">
                <a:latin typeface="Times New Roman" pitchFamily="18" charset="0"/>
                <a:cs typeface="Times New Roman" pitchFamily="18" charset="0"/>
              </a:rPr>
              <a:t>Exp</a:t>
            </a:r>
            <a:r>
              <a:rPr lang="fr-FR" sz="2300" dirty="0">
                <a:latin typeface="Times New Roman" pitchFamily="18" charset="0"/>
                <a:cs typeface="Times New Roman" pitchFamily="18" charset="0"/>
              </a:rPr>
              <a:t>: Machine synchrone &gt; machine à courant alternative &gt; machines électriques.</a:t>
            </a:r>
          </a:p>
          <a:p>
            <a:pPr algn="just"/>
            <a:endParaRPr lang="fr-FR" sz="2300" dirty="0">
              <a:latin typeface="Times New Roman" pitchFamily="18" charset="0"/>
              <a:cs typeface="Times New Roman" pitchFamily="18" charset="0"/>
            </a:endParaRPr>
          </a:p>
          <a:p>
            <a:pPr algn="just">
              <a:buFont typeface="Wingdings" pitchFamily="2" charset="2"/>
              <a:buChar char="v"/>
            </a:pPr>
            <a:r>
              <a:rPr lang="fr-FR" sz="2300" dirty="0">
                <a:latin typeface="Times New Roman" pitchFamily="18" charset="0"/>
                <a:cs typeface="Times New Roman" pitchFamily="18" charset="0"/>
              </a:rPr>
              <a:t> Eviter les mots-vides, comme les articles, les pronoms ou les conjonctions de coordination. </a:t>
            </a:r>
          </a:p>
          <a:p>
            <a:pPr algn="just"/>
            <a:r>
              <a:rPr lang="fr-FR" sz="2300" dirty="0" err="1">
                <a:latin typeface="Times New Roman" pitchFamily="18" charset="0"/>
                <a:cs typeface="Times New Roman" pitchFamily="18" charset="0"/>
              </a:rPr>
              <a:t>Exp</a:t>
            </a:r>
            <a:r>
              <a:rPr lang="fr-FR" sz="2300" dirty="0">
                <a:latin typeface="Times New Roman" pitchFamily="18" charset="0"/>
                <a:cs typeface="Times New Roman" pitchFamily="18" charset="0"/>
              </a:rPr>
              <a:t>: Le, La, Les, Du, De, Des, Il… </a:t>
            </a:r>
          </a:p>
        </p:txBody>
      </p:sp>
      <p:sp>
        <p:nvSpPr>
          <p:cNvPr id="6" name="Rectangle 5"/>
          <p:cNvSpPr/>
          <p:nvPr/>
        </p:nvSpPr>
        <p:spPr>
          <a:xfrm>
            <a:off x="357158" y="3576957"/>
            <a:ext cx="8143932" cy="2923877"/>
          </a:xfrm>
          <a:prstGeom prst="rect">
            <a:avLst/>
          </a:prstGeom>
        </p:spPr>
        <p:txBody>
          <a:bodyPr wrap="square">
            <a:spAutoFit/>
          </a:bodyPr>
          <a:lstStyle/>
          <a:p>
            <a:pPr indent="266700" algn="just"/>
            <a:r>
              <a:rPr lang="fr-FR" sz="2300" dirty="0">
                <a:latin typeface="Times New Roman" pitchFamily="18" charset="0"/>
                <a:cs typeface="Times New Roman" pitchFamily="18" charset="0"/>
              </a:rPr>
              <a:t>Il s’agit de combiner les mots-clés définis précédemment afin d’écrire une requête. </a:t>
            </a:r>
          </a:p>
          <a:p>
            <a:pPr indent="266700" algn="just"/>
            <a:endParaRPr lang="fr-FR" sz="2300" dirty="0">
              <a:latin typeface="Times New Roman" pitchFamily="18" charset="0"/>
              <a:cs typeface="Times New Roman" pitchFamily="18" charset="0"/>
            </a:endParaRPr>
          </a:p>
          <a:p>
            <a:pPr indent="266700" algn="just"/>
            <a:r>
              <a:rPr lang="fr-FR" sz="2300" dirty="0">
                <a:latin typeface="Times New Roman" pitchFamily="18" charset="0"/>
                <a:cs typeface="Times New Roman" pitchFamily="18" charset="0"/>
              </a:rPr>
              <a:t>Comme chaque outil fonctionne selon son propre langage d’interrogation, il est fortement recommandé de prendre connaissance des règles à respecter, En effet, plus la requête est claire (conforme aux règles), plus les résultats seront pertinents (ni bruit, ni silence). </a:t>
            </a:r>
          </a:p>
        </p:txBody>
      </p:sp>
      <p:sp>
        <p:nvSpPr>
          <p:cNvPr id="7" name="Titre 1"/>
          <p:cNvSpPr txBox="1">
            <a:spLocks/>
          </p:cNvSpPr>
          <p:nvPr/>
        </p:nvSpPr>
        <p:spPr>
          <a:xfrm>
            <a:off x="214282" y="3011470"/>
            <a:ext cx="671517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400" b="1" cap="small" dirty="0">
                <a:solidFill>
                  <a:srgbClr val="7030A0"/>
                </a:solidFill>
                <a:latin typeface="+mj-lt"/>
                <a:ea typeface="+mj-ea"/>
                <a:cs typeface="+mj-cs"/>
              </a:rPr>
              <a:t> Ecriture des équations de recherche</a:t>
            </a:r>
            <a:endParaRPr kumimoji="0" lang="fr-FR" sz="24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26</a:t>
            </a:fld>
            <a:endParaRPr lang="fr-FR"/>
          </a:p>
        </p:txBody>
      </p:sp>
      <p:sp>
        <p:nvSpPr>
          <p:cNvPr id="3" name="Rectangle 2"/>
          <p:cNvSpPr/>
          <p:nvPr/>
        </p:nvSpPr>
        <p:spPr>
          <a:xfrm>
            <a:off x="357158" y="714356"/>
            <a:ext cx="8143932" cy="5262979"/>
          </a:xfrm>
          <a:prstGeom prst="rect">
            <a:avLst/>
          </a:prstGeom>
        </p:spPr>
        <p:txBody>
          <a:bodyPr wrap="square">
            <a:spAutoFit/>
          </a:bodyPr>
          <a:lstStyle/>
          <a:p>
            <a:pPr indent="266700" algn="just"/>
            <a:r>
              <a:rPr lang="fr-FR" sz="2400" dirty="0">
                <a:latin typeface="Times New Roman" pitchFamily="18" charset="0"/>
                <a:cs typeface="Times New Roman" pitchFamily="18" charset="0"/>
              </a:rPr>
              <a:t>D’un point de vue général, poser une requête revient à combiner les mots-clés grâce aux opérateurs de recherche : </a:t>
            </a:r>
          </a:p>
          <a:p>
            <a:pPr indent="266700" algn="just"/>
            <a:endParaRPr lang="fr-FR" sz="2400" dirty="0">
              <a:latin typeface="Times New Roman" pitchFamily="18" charset="0"/>
              <a:cs typeface="Times New Roman" pitchFamily="18" charset="0"/>
            </a:endParaRPr>
          </a:p>
          <a:p>
            <a:pPr algn="just">
              <a:buFont typeface="Wingdings" pitchFamily="2" charset="2"/>
              <a:buChar char="ü"/>
            </a:pPr>
            <a:r>
              <a:rPr lang="fr-FR" sz="2400" dirty="0">
                <a:latin typeface="Times New Roman" pitchFamily="18" charset="0"/>
                <a:cs typeface="Times New Roman" pitchFamily="18" charset="0"/>
              </a:rPr>
              <a:t> </a:t>
            </a:r>
            <a:r>
              <a:rPr lang="fr-FR" sz="2400" b="1" i="1" dirty="0">
                <a:latin typeface="Times New Roman" pitchFamily="18" charset="0"/>
                <a:cs typeface="Times New Roman" pitchFamily="18" charset="0"/>
              </a:rPr>
              <a:t>Guillemets</a:t>
            </a:r>
            <a:r>
              <a:rPr lang="fr-FR" sz="2400" dirty="0">
                <a:latin typeface="Times New Roman" pitchFamily="18" charset="0"/>
                <a:cs typeface="Times New Roman" pitchFamily="18" charset="0"/>
              </a:rPr>
              <a:t>: permettent de restreindre la recherche à une expression exacte. </a:t>
            </a:r>
          </a:p>
          <a:p>
            <a:pPr algn="just"/>
            <a:endParaRPr lang="fr-FR" sz="2400" dirty="0">
              <a:latin typeface="Times New Roman" pitchFamily="18" charset="0"/>
              <a:cs typeface="Times New Roman" pitchFamily="18" charset="0"/>
            </a:endParaRPr>
          </a:p>
          <a:p>
            <a:pPr algn="just">
              <a:buFont typeface="Wingdings" pitchFamily="2" charset="2"/>
              <a:buChar char="ü"/>
            </a:pPr>
            <a:r>
              <a:rPr lang="fr-FR" sz="2400" dirty="0">
                <a:latin typeface="Times New Roman" pitchFamily="18" charset="0"/>
                <a:cs typeface="Times New Roman" pitchFamily="18" charset="0"/>
              </a:rPr>
              <a:t> Troncature: permet d’élargir la requête à partir d’un terme (toutes les variantes du mot seront prises en compte: singulier/pluriel, masculin/féminin, etc.). </a:t>
            </a:r>
          </a:p>
          <a:p>
            <a:pPr algn="just"/>
            <a:endParaRPr lang="fr-FR" sz="2400" dirty="0">
              <a:latin typeface="Times New Roman" pitchFamily="18" charset="0"/>
              <a:cs typeface="Times New Roman" pitchFamily="18" charset="0"/>
            </a:endParaRPr>
          </a:p>
          <a:p>
            <a:pPr algn="just">
              <a:buFont typeface="Wingdings" pitchFamily="2" charset="2"/>
              <a:buChar char="ü"/>
            </a:pPr>
            <a:r>
              <a:rPr lang="fr-FR" sz="2400" dirty="0">
                <a:latin typeface="Times New Roman" pitchFamily="18" charset="0"/>
                <a:cs typeface="Times New Roman" pitchFamily="18" charset="0"/>
              </a:rPr>
              <a:t> Opérateurs booléens (ou logiques): connecteurs servant à relier les mots d’une équation afin de délimiter la recherche. Ces connecteurs peuvent être traduits différemment selon les outils de recherche (et/and; ou/or; sauf/not).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27</a:t>
            </a:fld>
            <a:endParaRPr lang="fr-FR"/>
          </a:p>
        </p:txBody>
      </p:sp>
      <p:sp>
        <p:nvSpPr>
          <p:cNvPr id="3" name="Rectangle 2"/>
          <p:cNvSpPr/>
          <p:nvPr/>
        </p:nvSpPr>
        <p:spPr>
          <a:xfrm>
            <a:off x="357158" y="357166"/>
            <a:ext cx="8072494" cy="3046988"/>
          </a:xfrm>
          <a:prstGeom prst="rect">
            <a:avLst/>
          </a:prstGeom>
        </p:spPr>
        <p:txBody>
          <a:bodyPr wrap="square">
            <a:spAutoFit/>
          </a:bodyPr>
          <a:lstStyle/>
          <a:p>
            <a:pPr indent="361950" algn="just"/>
            <a:r>
              <a:rPr lang="fr-FR" sz="2400" dirty="0">
                <a:latin typeface="Times New Roman" pitchFamily="18" charset="0"/>
                <a:cs typeface="Times New Roman" pitchFamily="18" charset="0"/>
              </a:rPr>
              <a:t>Il est possible d’améliorer la recherche en faisant appel aux fonctionnalités avancées que les outils proposent. La «recherche avancée» donne alors accès à des critères de recherche tels que :</a:t>
            </a:r>
          </a:p>
          <a:p>
            <a:pPr indent="361950" algn="just"/>
            <a:r>
              <a:rPr lang="fr-FR" sz="1200" dirty="0">
                <a:latin typeface="Times New Roman" pitchFamily="18" charset="0"/>
                <a:cs typeface="Times New Roman" pitchFamily="18" charset="0"/>
              </a:rPr>
              <a:t> </a:t>
            </a:r>
          </a:p>
          <a:p>
            <a:pPr algn="just">
              <a:buFont typeface="Arial" pitchFamily="34" charset="0"/>
              <a:buChar char="•"/>
            </a:pPr>
            <a:r>
              <a:rPr lang="fr-FR" sz="2400" dirty="0">
                <a:latin typeface="Times New Roman" pitchFamily="18" charset="0"/>
                <a:cs typeface="Times New Roman" pitchFamily="18" charset="0"/>
              </a:rPr>
              <a:t> Date: permet de restreindre la recherche à des données plus ou moins récentes.</a:t>
            </a:r>
          </a:p>
          <a:p>
            <a:pPr algn="just"/>
            <a:endParaRPr lang="fr-FR" sz="1200" dirty="0">
              <a:latin typeface="Times New Roman" pitchFamily="18" charset="0"/>
              <a:cs typeface="Times New Roman" pitchFamily="18" charset="0"/>
            </a:endParaRPr>
          </a:p>
          <a:p>
            <a:pPr algn="just">
              <a:buFont typeface="Arial" pitchFamily="34" charset="0"/>
              <a:buChar char="•"/>
            </a:pPr>
            <a:r>
              <a:rPr lang="fr-FR" sz="2400" dirty="0">
                <a:latin typeface="Times New Roman" pitchFamily="18" charset="0"/>
                <a:cs typeface="Times New Roman" pitchFamily="18" charset="0"/>
              </a:rPr>
              <a:t> Format du document: permet de restreindre la recherche à une certaine extension (PDF, </a:t>
            </a:r>
            <a:r>
              <a:rPr lang="fr-FR" sz="2400" dirty="0" err="1">
                <a:latin typeface="Times New Roman" pitchFamily="18" charset="0"/>
                <a:cs typeface="Times New Roman" pitchFamily="18" charset="0"/>
              </a:rPr>
              <a:t>bmp</a:t>
            </a:r>
            <a:r>
              <a:rPr lang="fr-FR" sz="2400" dirty="0">
                <a:latin typeface="Times New Roman" pitchFamily="18" charset="0"/>
                <a:cs typeface="Times New Roman" pitchFamily="18" charset="0"/>
              </a:rPr>
              <a:t>, doc, JPG, etc.) </a:t>
            </a:r>
          </a:p>
        </p:txBody>
      </p:sp>
      <p:sp>
        <p:nvSpPr>
          <p:cNvPr id="5" name="Titre 1"/>
          <p:cNvSpPr txBox="1">
            <a:spLocks/>
          </p:cNvSpPr>
          <p:nvPr/>
        </p:nvSpPr>
        <p:spPr>
          <a:xfrm>
            <a:off x="428596" y="3725850"/>
            <a:ext cx="785818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3. Evaluation des résultats</a:t>
            </a:r>
          </a:p>
        </p:txBody>
      </p:sp>
      <p:sp>
        <p:nvSpPr>
          <p:cNvPr id="6" name="Rectangle 5"/>
          <p:cNvSpPr/>
          <p:nvPr/>
        </p:nvSpPr>
        <p:spPr>
          <a:xfrm>
            <a:off x="285720" y="4346540"/>
            <a:ext cx="8215370" cy="1154162"/>
          </a:xfrm>
          <a:prstGeom prst="rect">
            <a:avLst/>
          </a:prstGeom>
        </p:spPr>
        <p:txBody>
          <a:bodyPr wrap="square">
            <a:spAutoFit/>
          </a:bodyPr>
          <a:lstStyle/>
          <a:p>
            <a:pPr indent="266700" algn="just"/>
            <a:r>
              <a:rPr lang="fr-FR" sz="2300" dirty="0">
                <a:latin typeface="Times New Roman" pitchFamily="18" charset="0"/>
                <a:cs typeface="Times New Roman" pitchFamily="18" charset="0"/>
              </a:rPr>
              <a:t>Cette dernière étape est essentielle puisqu’elle valide la qualité et la pertinence des informations collectées. Seules les informations répondant positivement à ces deux critères sont à exploiter.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28</a:t>
            </a:fld>
            <a:endParaRPr lang="fr-FR"/>
          </a:p>
        </p:txBody>
      </p:sp>
      <p:sp>
        <p:nvSpPr>
          <p:cNvPr id="7" name="Rectangle 6"/>
          <p:cNvSpPr/>
          <p:nvPr/>
        </p:nvSpPr>
        <p:spPr>
          <a:xfrm>
            <a:off x="214282" y="587857"/>
            <a:ext cx="8358246" cy="769441"/>
          </a:xfrm>
          <a:prstGeom prst="rect">
            <a:avLst/>
          </a:prstGeom>
        </p:spPr>
        <p:txBody>
          <a:bodyPr wrap="square">
            <a:spAutoFit/>
          </a:bodyPr>
          <a:lstStyle/>
          <a:p>
            <a:pPr indent="266700" algn="just"/>
            <a:r>
              <a:rPr lang="fr-FR" sz="2200" dirty="0">
                <a:latin typeface="Times New Roman" pitchFamily="18" charset="0"/>
                <a:cs typeface="Times New Roman" pitchFamily="18" charset="0"/>
              </a:rPr>
              <a:t>Parmi toutes les informations collectées, afin de ne conserver que celles qui font preuve de qualité, ci-dessous les points à vérifier: </a:t>
            </a:r>
          </a:p>
        </p:txBody>
      </p:sp>
      <p:sp>
        <p:nvSpPr>
          <p:cNvPr id="8" name="Titre 1"/>
          <p:cNvSpPr txBox="1">
            <a:spLocks/>
          </p:cNvSpPr>
          <p:nvPr/>
        </p:nvSpPr>
        <p:spPr>
          <a:xfrm>
            <a:off x="285720" y="71414"/>
            <a:ext cx="671517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300" b="1" cap="small" dirty="0">
                <a:solidFill>
                  <a:srgbClr val="7030A0"/>
                </a:solidFill>
                <a:latin typeface="+mj-lt"/>
                <a:ea typeface="+mj-ea"/>
                <a:cs typeface="+mj-cs"/>
              </a:rPr>
              <a:t> Evaluation de la qualité des sources</a:t>
            </a:r>
            <a:endParaRPr kumimoji="0" lang="fr-FR" sz="2300" b="1" i="0" u="none" strike="noStrike" kern="1200" cap="small" spc="0" normalizeH="0" baseline="0" noProof="0" dirty="0">
              <a:ln>
                <a:noFill/>
              </a:ln>
              <a:solidFill>
                <a:srgbClr val="7030A0"/>
              </a:solidFill>
              <a:effectLst/>
              <a:uLnTx/>
              <a:uFillTx/>
              <a:latin typeface="+mj-lt"/>
              <a:ea typeface="+mj-ea"/>
              <a:cs typeface="+mj-cs"/>
            </a:endParaRPr>
          </a:p>
        </p:txBody>
      </p:sp>
      <p:sp>
        <p:nvSpPr>
          <p:cNvPr id="9" name="Rectangle 8"/>
          <p:cNvSpPr/>
          <p:nvPr/>
        </p:nvSpPr>
        <p:spPr>
          <a:xfrm>
            <a:off x="285720" y="2106690"/>
            <a:ext cx="8286808" cy="1107996"/>
          </a:xfrm>
          <a:prstGeom prst="rect">
            <a:avLst/>
          </a:prstGeom>
        </p:spPr>
        <p:txBody>
          <a:bodyPr wrap="square">
            <a:spAutoFit/>
          </a:bodyPr>
          <a:lstStyle/>
          <a:p>
            <a:pPr indent="266700" algn="just"/>
            <a:r>
              <a:rPr lang="fr-FR" sz="2200" dirty="0">
                <a:latin typeface="Times New Roman" pitchFamily="18" charset="0"/>
                <a:cs typeface="Times New Roman" pitchFamily="18" charset="0"/>
              </a:rPr>
              <a:t>L’auteur est-il mentionné? Quelle est son expertise? Est-il souvent cité dans d’autres parutions abordant le même sujet? La syntaxe du document est-elle crédible? </a:t>
            </a:r>
          </a:p>
        </p:txBody>
      </p:sp>
      <p:sp>
        <p:nvSpPr>
          <p:cNvPr id="10" name="Titre 1"/>
          <p:cNvSpPr txBox="1">
            <a:spLocks/>
          </p:cNvSpPr>
          <p:nvPr/>
        </p:nvSpPr>
        <p:spPr>
          <a:xfrm>
            <a:off x="428596" y="1439834"/>
            <a:ext cx="835824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 typeface="Courier New" pitchFamily="49" charset="0"/>
              <a:buChar char="o"/>
              <a:tabLst/>
              <a:defRPr/>
            </a:pPr>
            <a:r>
              <a:rPr lang="fr-FR" sz="2000" b="1" cap="small" dirty="0">
                <a:solidFill>
                  <a:srgbClr val="FF0000"/>
                </a:solidFill>
                <a:latin typeface="+mj-lt"/>
                <a:ea typeface="+mj-ea"/>
                <a:cs typeface="+mj-cs"/>
              </a:rPr>
              <a:t> Crédibilité de l’information: l’auteur et sa réputation</a:t>
            </a:r>
            <a:endParaRPr kumimoji="0" lang="fr-FR" sz="2000" b="1" i="0" u="none" strike="noStrike" kern="1200" cap="small" spc="0" normalizeH="0" baseline="0" noProof="0" dirty="0">
              <a:ln>
                <a:noFill/>
              </a:ln>
              <a:solidFill>
                <a:srgbClr val="FF0000"/>
              </a:solidFill>
              <a:effectLst/>
              <a:uLnTx/>
              <a:uFillTx/>
              <a:latin typeface="+mj-lt"/>
              <a:ea typeface="+mj-ea"/>
              <a:cs typeface="+mj-cs"/>
            </a:endParaRPr>
          </a:p>
        </p:txBody>
      </p:sp>
      <p:sp>
        <p:nvSpPr>
          <p:cNvPr id="11" name="Titre 1"/>
          <p:cNvSpPr txBox="1">
            <a:spLocks/>
          </p:cNvSpPr>
          <p:nvPr/>
        </p:nvSpPr>
        <p:spPr>
          <a:xfrm>
            <a:off x="357158" y="3368660"/>
            <a:ext cx="8572560"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 typeface="Courier New" pitchFamily="49" charset="0"/>
              <a:buChar char="o"/>
              <a:tabLst/>
              <a:defRPr/>
            </a:pPr>
            <a:r>
              <a:rPr lang="fr-FR" sz="2000" b="1" cap="small" dirty="0">
                <a:solidFill>
                  <a:srgbClr val="FF0000"/>
                </a:solidFill>
                <a:latin typeface="+mj-lt"/>
                <a:ea typeface="+mj-ea"/>
                <a:cs typeface="+mj-cs"/>
              </a:rPr>
              <a:t> Exactitude de l’information: vérifiabilité de l’information</a:t>
            </a:r>
            <a:endParaRPr kumimoji="0" lang="fr-FR" sz="2000" b="1" i="0" u="none" strike="noStrike" kern="1200" cap="small" spc="0" normalizeH="0" baseline="0" noProof="0" dirty="0">
              <a:ln>
                <a:noFill/>
              </a:ln>
              <a:solidFill>
                <a:srgbClr val="FF0000"/>
              </a:solidFill>
              <a:effectLst/>
              <a:uLnTx/>
              <a:uFillTx/>
              <a:latin typeface="+mj-lt"/>
              <a:ea typeface="+mj-ea"/>
              <a:cs typeface="+mj-cs"/>
            </a:endParaRPr>
          </a:p>
        </p:txBody>
      </p:sp>
      <p:sp>
        <p:nvSpPr>
          <p:cNvPr id="12" name="Rectangle 11"/>
          <p:cNvSpPr/>
          <p:nvPr/>
        </p:nvSpPr>
        <p:spPr>
          <a:xfrm>
            <a:off x="357158" y="3948548"/>
            <a:ext cx="8215370" cy="2123658"/>
          </a:xfrm>
          <a:prstGeom prst="rect">
            <a:avLst/>
          </a:prstGeom>
        </p:spPr>
        <p:txBody>
          <a:bodyPr wrap="square">
            <a:spAutoFit/>
          </a:bodyPr>
          <a:lstStyle/>
          <a:p>
            <a:pPr algn="just">
              <a:buFontTx/>
              <a:buChar char="-"/>
              <a:tabLst>
                <a:tab pos="180975" algn="l"/>
              </a:tabLst>
            </a:pPr>
            <a:r>
              <a:rPr lang="fr-FR" sz="2200" dirty="0">
                <a:latin typeface="Times New Roman" pitchFamily="18" charset="0"/>
                <a:cs typeface="Times New Roman" pitchFamily="18" charset="0"/>
              </a:rPr>
              <a:t> Les informations communiquées sont-elles rigoureuses et documentées? </a:t>
            </a:r>
          </a:p>
          <a:p>
            <a:pPr algn="just">
              <a:buFontTx/>
              <a:buChar char="-"/>
              <a:tabLst>
                <a:tab pos="180975" algn="l"/>
              </a:tabLst>
            </a:pPr>
            <a:r>
              <a:rPr lang="fr-FR" sz="2200" dirty="0">
                <a:latin typeface="Times New Roman" pitchFamily="18" charset="0"/>
                <a:cs typeface="Times New Roman" pitchFamily="18" charset="0"/>
              </a:rPr>
              <a:t> Les sources sont-elles vérifiables?</a:t>
            </a:r>
          </a:p>
          <a:p>
            <a:pPr algn="just">
              <a:buFontTx/>
              <a:buChar char="-"/>
              <a:tabLst>
                <a:tab pos="180975" algn="l"/>
              </a:tabLst>
            </a:pPr>
            <a:r>
              <a:rPr lang="fr-FR" sz="2200" dirty="0">
                <a:latin typeface="Times New Roman" pitchFamily="18" charset="0"/>
                <a:cs typeface="Times New Roman" pitchFamily="18" charset="0"/>
              </a:rPr>
              <a:t> Les faits sont-ils vérifiés?</a:t>
            </a:r>
          </a:p>
          <a:p>
            <a:pPr algn="just">
              <a:buFontTx/>
              <a:buChar char="-"/>
              <a:tabLst>
                <a:tab pos="180975" algn="l"/>
              </a:tabLst>
            </a:pPr>
            <a:r>
              <a:rPr lang="fr-FR" sz="2200" dirty="0">
                <a:latin typeface="Times New Roman" pitchFamily="18" charset="0"/>
                <a:cs typeface="Times New Roman" pitchFamily="18" charset="0"/>
              </a:rPr>
              <a:t> Les droits d’auteur respectés? </a:t>
            </a:r>
          </a:p>
          <a:p>
            <a:pPr algn="just">
              <a:buFontTx/>
              <a:buChar char="-"/>
              <a:tabLst>
                <a:tab pos="180975" algn="l"/>
              </a:tabLst>
            </a:pPr>
            <a:r>
              <a:rPr lang="fr-FR" sz="2200" dirty="0">
                <a:latin typeface="Times New Roman" pitchFamily="18" charset="0"/>
                <a:cs typeface="Times New Roman" pitchFamily="18" charset="0"/>
              </a:rPr>
              <a:t> Le document est-il officiel?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29</a:t>
            </a:fld>
            <a:endParaRPr lang="fr-FR"/>
          </a:p>
        </p:txBody>
      </p:sp>
      <p:sp>
        <p:nvSpPr>
          <p:cNvPr id="5" name="Rectangle 4"/>
          <p:cNvSpPr/>
          <p:nvPr/>
        </p:nvSpPr>
        <p:spPr>
          <a:xfrm>
            <a:off x="357158" y="1454995"/>
            <a:ext cx="8072494" cy="830997"/>
          </a:xfrm>
          <a:prstGeom prst="rect">
            <a:avLst/>
          </a:prstGeom>
        </p:spPr>
        <p:txBody>
          <a:bodyPr wrap="square">
            <a:spAutoFit/>
          </a:bodyPr>
          <a:lstStyle/>
          <a:p>
            <a:pPr algn="ctr">
              <a:buFontTx/>
              <a:buChar char="-"/>
            </a:pPr>
            <a:r>
              <a:rPr lang="fr-FR" sz="2400" dirty="0">
                <a:latin typeface="Times New Roman" pitchFamily="18" charset="0"/>
                <a:cs typeface="Times New Roman" pitchFamily="18" charset="0"/>
              </a:rPr>
              <a:t> L’auteur cherche-t-il à convaincre ou informer?</a:t>
            </a:r>
          </a:p>
          <a:p>
            <a:pPr algn="ctr">
              <a:buFontTx/>
              <a:buChar char="-"/>
            </a:pPr>
            <a:r>
              <a:rPr lang="fr-FR" sz="2400" dirty="0">
                <a:latin typeface="Times New Roman" pitchFamily="18" charset="0"/>
                <a:cs typeface="Times New Roman" pitchFamily="18" charset="0"/>
              </a:rPr>
              <a:t> Emet-il un avis général ou personnel?</a:t>
            </a:r>
          </a:p>
        </p:txBody>
      </p:sp>
      <p:sp>
        <p:nvSpPr>
          <p:cNvPr id="6" name="Titre 1"/>
          <p:cNvSpPr txBox="1">
            <a:spLocks/>
          </p:cNvSpPr>
          <p:nvPr/>
        </p:nvSpPr>
        <p:spPr>
          <a:xfrm>
            <a:off x="285720" y="285752"/>
            <a:ext cx="8786842" cy="857232"/>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 typeface="Courier New" pitchFamily="49" charset="0"/>
              <a:buChar char="o"/>
              <a:tabLst/>
              <a:defRPr/>
            </a:pPr>
            <a:r>
              <a:rPr lang="fr-FR" sz="2400" b="1" cap="small" dirty="0">
                <a:solidFill>
                  <a:srgbClr val="FF0000"/>
                </a:solidFill>
                <a:latin typeface="+mj-lt"/>
                <a:ea typeface="+mj-ea"/>
                <a:cs typeface="+mj-cs"/>
              </a:rPr>
              <a:t> Finalité de l’information: information subjective/objective</a:t>
            </a:r>
            <a:endParaRPr kumimoji="0" lang="fr-FR" sz="2400" b="1" i="0" u="none" strike="noStrike" kern="1200" cap="small" spc="0" normalizeH="0" baseline="0" noProof="0" dirty="0">
              <a:ln>
                <a:noFill/>
              </a:ln>
              <a:solidFill>
                <a:srgbClr val="FF0000"/>
              </a:solidFill>
              <a:effectLst/>
              <a:uLnTx/>
              <a:uFillTx/>
              <a:latin typeface="+mj-lt"/>
              <a:ea typeface="+mj-ea"/>
              <a:cs typeface="+mj-cs"/>
            </a:endParaRPr>
          </a:p>
        </p:txBody>
      </p:sp>
      <p:sp>
        <p:nvSpPr>
          <p:cNvPr id="8" name="Titre 1"/>
          <p:cNvSpPr txBox="1">
            <a:spLocks/>
          </p:cNvSpPr>
          <p:nvPr/>
        </p:nvSpPr>
        <p:spPr>
          <a:xfrm>
            <a:off x="500034" y="2940032"/>
            <a:ext cx="7286676" cy="488968"/>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 typeface="Courier New" pitchFamily="49" charset="0"/>
              <a:buChar char="o"/>
              <a:tabLst/>
              <a:defRPr/>
            </a:pPr>
            <a:r>
              <a:rPr lang="fr-FR" sz="2400" b="1" cap="small" dirty="0">
                <a:solidFill>
                  <a:srgbClr val="FF0000"/>
                </a:solidFill>
                <a:latin typeface="+mj-lt"/>
                <a:ea typeface="+mj-ea"/>
                <a:cs typeface="+mj-cs"/>
              </a:rPr>
              <a:t> Fraicheur de l’information: date de publication</a:t>
            </a:r>
            <a:endParaRPr kumimoji="0" lang="fr-FR" sz="2400" b="1" i="0" u="none" strike="noStrike" kern="1200" cap="small" spc="0" normalizeH="0" baseline="0" noProof="0" dirty="0">
              <a:ln>
                <a:noFill/>
              </a:ln>
              <a:solidFill>
                <a:srgbClr val="FF0000"/>
              </a:solidFill>
              <a:effectLst/>
              <a:uLnTx/>
              <a:uFillTx/>
              <a:latin typeface="+mj-lt"/>
              <a:ea typeface="+mj-ea"/>
              <a:cs typeface="+mj-cs"/>
            </a:endParaRPr>
          </a:p>
        </p:txBody>
      </p:sp>
      <p:sp>
        <p:nvSpPr>
          <p:cNvPr id="9" name="Rectangle 8"/>
          <p:cNvSpPr/>
          <p:nvPr/>
        </p:nvSpPr>
        <p:spPr>
          <a:xfrm>
            <a:off x="500034" y="3526697"/>
            <a:ext cx="7858180" cy="830997"/>
          </a:xfrm>
          <a:prstGeom prst="rect">
            <a:avLst/>
          </a:prstGeom>
        </p:spPr>
        <p:txBody>
          <a:bodyPr wrap="square">
            <a:spAutoFit/>
          </a:bodyPr>
          <a:lstStyle/>
          <a:p>
            <a:pPr algn="ctr">
              <a:buFontTx/>
              <a:buChar char="-"/>
            </a:pPr>
            <a:r>
              <a:rPr lang="fr-FR" sz="2400" dirty="0">
                <a:latin typeface="Times New Roman" pitchFamily="18" charset="0"/>
                <a:cs typeface="Times New Roman" pitchFamily="18" charset="0"/>
              </a:rPr>
              <a:t> Les mises à jour sont-elles régulières?</a:t>
            </a:r>
          </a:p>
          <a:p>
            <a:pPr algn="ctr">
              <a:buFontTx/>
              <a:buChar char="-"/>
            </a:pPr>
            <a:r>
              <a:rPr lang="fr-FR" sz="2400" dirty="0">
                <a:latin typeface="Times New Roman" pitchFamily="18" charset="0"/>
                <a:cs typeface="Times New Roman" pitchFamily="18" charset="0"/>
              </a:rPr>
              <a:t> Les publications sont-elles récentes? </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225388"/>
            <a:ext cx="8143932" cy="488968"/>
          </a:xfrm>
        </p:spPr>
        <p:txBody>
          <a:bodyPr>
            <a:noAutofit/>
          </a:bodyPr>
          <a:lstStyle/>
          <a:p>
            <a:r>
              <a:rPr lang="fr-FR" sz="3200" b="1" dirty="0">
                <a:solidFill>
                  <a:srgbClr val="FF0000"/>
                </a:solidFill>
              </a:rPr>
              <a:t>I. RECHRCHE DE L’INFORMATION</a:t>
            </a:r>
          </a:p>
        </p:txBody>
      </p:sp>
      <p:sp>
        <p:nvSpPr>
          <p:cNvPr id="16385" name="Rectangle 1"/>
          <p:cNvSpPr>
            <a:spLocks noChangeArrowheads="1"/>
          </p:cNvSpPr>
          <p:nvPr/>
        </p:nvSpPr>
        <p:spPr bwMode="auto">
          <a:xfrm>
            <a:off x="357190" y="1488594"/>
            <a:ext cx="821533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La «</a:t>
            </a:r>
            <a:r>
              <a:rPr lang="fr-FR" sz="2500" b="1" i="1" dirty="0">
                <a:solidFill>
                  <a:srgbClr val="FF0000"/>
                </a:solidFill>
                <a:latin typeface="Times New Roman" pitchFamily="18" charset="0"/>
                <a:ea typeface="Times New Roman" pitchFamily="18" charset="0"/>
                <a:cs typeface="Times New Roman" pitchFamily="18" charset="0"/>
              </a:rPr>
              <a:t>R</a:t>
            </a:r>
            <a:r>
              <a:rPr kumimoji="0" lang="fr-FR" sz="2500" b="1" i="1"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echerche d'information</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est présentée comme «</a:t>
            </a:r>
            <a:r>
              <a:rPr kumimoji="0" lang="fr-FR" sz="2500" b="1"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Action, méthodes et procédures ayant pour objet d'extraire d'un ensemble de documents les informations voulues. Toute opération (ou ensemble d'opérations) ayant pour objet la recherche, la collecte et l'exploitation d'informations en réponse à une question sur un sujet précis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p>
          <a:p>
            <a:pPr marL="0" marR="0" lvl="0" indent="449263" algn="just" defTabSz="914400" rtl="0" eaLnBrk="0" fontAlgn="base" latinLnBrk="0" hangingPunct="0">
              <a:lnSpc>
                <a:spcPct val="100000"/>
              </a:lnSpc>
              <a:spcBef>
                <a:spcPct val="0"/>
              </a:spcBef>
              <a:spcAft>
                <a:spcPct val="0"/>
              </a:spcAft>
              <a:buClrTx/>
              <a:buSzTx/>
              <a:buFontTx/>
              <a:buNone/>
              <a:tabLst/>
            </a:pP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La «</a:t>
            </a:r>
            <a:r>
              <a:rPr kumimoji="0" lang="fr-FR" sz="2500" b="1" i="1" u="none" strike="noStrike" cap="none" normalizeH="0" baseline="0" dirty="0">
                <a:ln>
                  <a:noFill/>
                </a:ln>
                <a:solidFill>
                  <a:srgbClr val="FF0000"/>
                </a:solidFill>
                <a:effectLst/>
                <a:latin typeface="Times New Roman" pitchFamily="18" charset="0"/>
                <a:ea typeface="Times New Roman" pitchFamily="18" charset="0"/>
                <a:cs typeface="Times New Roman" pitchFamily="18" charset="0"/>
              </a:rPr>
              <a:t>Recherche documentaire</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consiste en un «</a:t>
            </a:r>
            <a:r>
              <a:rPr kumimoji="0" lang="fr-FR" sz="2500" b="1"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Ensemble des méthodes, procédures et techniques ayant pour objet de retrouver des références de documents pertinents (répondant à une demande d’information) et les documents eux-mêmes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Titre 1"/>
          <p:cNvSpPr txBox="1">
            <a:spLocks/>
          </p:cNvSpPr>
          <p:nvPr/>
        </p:nvSpPr>
        <p:spPr>
          <a:xfrm>
            <a:off x="500034" y="714356"/>
            <a:ext cx="2643206" cy="488968"/>
          </a:xfrm>
          <a:prstGeom prst="rect">
            <a:avLst/>
          </a:prstGeom>
        </p:spPr>
        <p:txBody>
          <a:bodyPr vert="horz" anchor="b">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1. Définitions</a:t>
            </a: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3</a:t>
            </a:fld>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30</a:t>
            </a:fld>
            <a:endParaRPr lang="fr-FR"/>
          </a:p>
        </p:txBody>
      </p:sp>
      <p:sp>
        <p:nvSpPr>
          <p:cNvPr id="5" name="Rectangle 4"/>
          <p:cNvSpPr/>
          <p:nvPr/>
        </p:nvSpPr>
        <p:spPr>
          <a:xfrm>
            <a:off x="285720" y="1190701"/>
            <a:ext cx="8215370" cy="4524315"/>
          </a:xfrm>
          <a:prstGeom prst="rect">
            <a:avLst/>
          </a:prstGeom>
        </p:spPr>
        <p:txBody>
          <a:bodyPr wrap="square">
            <a:spAutoFit/>
          </a:bodyPr>
          <a:lstStyle/>
          <a:p>
            <a:pPr indent="266700" algn="just"/>
            <a:r>
              <a:rPr lang="fr-FR" sz="2400" dirty="0">
                <a:latin typeface="Times New Roman" pitchFamily="18" charset="0"/>
                <a:cs typeface="Times New Roman" pitchFamily="18" charset="0"/>
              </a:rPr>
              <a:t>La sélection des informations pertinentes se réalise grâce à un simple questionnement:</a:t>
            </a:r>
          </a:p>
          <a:p>
            <a:pPr indent="266700" algn="just"/>
            <a:r>
              <a:rPr lang="fr-FR" sz="2400" dirty="0">
                <a:latin typeface="Times New Roman" pitchFamily="18" charset="0"/>
                <a:cs typeface="Times New Roman" pitchFamily="18" charset="0"/>
              </a:rPr>
              <a:t> </a:t>
            </a:r>
          </a:p>
          <a:p>
            <a:pPr algn="just">
              <a:buFontTx/>
              <a:buChar char="-"/>
            </a:pPr>
            <a:r>
              <a:rPr lang="fr-FR" sz="2400" dirty="0">
                <a:latin typeface="Times New Roman" pitchFamily="18" charset="0"/>
                <a:cs typeface="Times New Roman" pitchFamily="18" charset="0"/>
              </a:rPr>
              <a:t> Les informations collectées sont-elles intéressantes dans le cadre de ma recherche?</a:t>
            </a:r>
          </a:p>
          <a:p>
            <a:pPr algn="just">
              <a:buFontTx/>
              <a:buChar char="-"/>
            </a:pPr>
            <a:r>
              <a:rPr lang="fr-FR" sz="2400" dirty="0">
                <a:latin typeface="Times New Roman" pitchFamily="18" charset="0"/>
                <a:cs typeface="Times New Roman" pitchFamily="18" charset="0"/>
              </a:rPr>
              <a:t> Me seront-elles utiles pour alimenter mon argumentation? </a:t>
            </a:r>
          </a:p>
          <a:p>
            <a:pPr algn="just">
              <a:buFontTx/>
              <a:buChar char="-"/>
            </a:pPr>
            <a:r>
              <a:rPr lang="fr-FR" sz="2400" dirty="0">
                <a:latin typeface="Times New Roman" pitchFamily="18" charset="0"/>
                <a:cs typeface="Times New Roman" pitchFamily="18" charset="0"/>
              </a:rPr>
              <a:t> Y a-t-il des citations ou exemples que je pourrais mettre en avant? </a:t>
            </a:r>
          </a:p>
          <a:p>
            <a:pPr algn="just">
              <a:buFontTx/>
              <a:buChar char="-"/>
            </a:pPr>
            <a:r>
              <a:rPr lang="fr-FR" sz="2400" dirty="0">
                <a:latin typeface="Times New Roman" pitchFamily="18" charset="0"/>
                <a:cs typeface="Times New Roman" pitchFamily="18" charset="0"/>
              </a:rPr>
              <a:t> Le niveau d’information correspond t-il à mes attentes?</a:t>
            </a:r>
          </a:p>
          <a:p>
            <a:pPr algn="just">
              <a:buFontTx/>
              <a:buChar char="-"/>
            </a:pPr>
            <a:r>
              <a:rPr lang="fr-FR" sz="2400" dirty="0">
                <a:latin typeface="Times New Roman" pitchFamily="18" charset="0"/>
                <a:cs typeface="Times New Roman" pitchFamily="18" charset="0"/>
              </a:rPr>
              <a:t> Est-il trop élémentaire/spécialisé?</a:t>
            </a:r>
          </a:p>
          <a:p>
            <a:pPr algn="just">
              <a:buFontTx/>
              <a:buChar char="-"/>
            </a:pPr>
            <a:r>
              <a:rPr lang="fr-FR" sz="2400" dirty="0">
                <a:latin typeface="Times New Roman" pitchFamily="18" charset="0"/>
                <a:cs typeface="Times New Roman" pitchFamily="18" charset="0"/>
              </a:rPr>
              <a:t> Les informations collectées me permettent-elles d’apporter réponses aux questions posées? Etc. </a:t>
            </a:r>
          </a:p>
        </p:txBody>
      </p:sp>
      <p:sp>
        <p:nvSpPr>
          <p:cNvPr id="6" name="Titre 1"/>
          <p:cNvSpPr txBox="1">
            <a:spLocks/>
          </p:cNvSpPr>
          <p:nvPr/>
        </p:nvSpPr>
        <p:spPr>
          <a:xfrm>
            <a:off x="285720" y="296826"/>
            <a:ext cx="742955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Blip>
                <a:blip r:embed="rId2"/>
              </a:buBlip>
              <a:tabLst/>
              <a:defRPr/>
            </a:pPr>
            <a:r>
              <a:rPr lang="fr-FR" sz="2400" b="1" cap="small" dirty="0">
                <a:solidFill>
                  <a:srgbClr val="7030A0"/>
                </a:solidFill>
                <a:latin typeface="+mj-lt"/>
                <a:ea typeface="+mj-ea"/>
                <a:cs typeface="+mj-cs"/>
              </a:rPr>
              <a:t> Evaluation de la pertinence des sources</a:t>
            </a:r>
            <a:endParaRPr kumimoji="0" lang="fr-FR" sz="24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071546"/>
            <a:ext cx="7929618" cy="3693319"/>
          </a:xfrm>
          <a:prstGeom prst="rect">
            <a:avLst/>
          </a:prstGeom>
        </p:spPr>
        <p:txBody>
          <a:bodyPr wrap="square">
            <a:spAutoFit/>
          </a:bodyPr>
          <a:lstStyle/>
          <a:p>
            <a:pPr lvl="0" indent="449263" algn="just" eaLnBrk="0" fontAlgn="base" hangingPunct="0">
              <a:spcBef>
                <a:spcPct val="0"/>
              </a:spcBef>
              <a:spcAft>
                <a:spcPct val="0"/>
              </a:spcAf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Toute recherche d’information suppose trois phases successives :</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lvl="0" indent="449263" algn="just" eaLnBrk="0" fontAlgn="base" hangingPunct="0">
              <a:spcBef>
                <a:spcPct val="0"/>
              </a:spcBef>
              <a:spcAft>
                <a:spcPct val="0"/>
              </a:spcAft>
              <a:buAutoNum type="arabicPeriod"/>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Une recherche bibliographique des références de documents pertinents,</a:t>
            </a:r>
          </a:p>
          <a:p>
            <a:pPr lvl="0" indent="449263" algn="just" eaLnBrk="0" fontAlgn="base" hangingPunct="0">
              <a:spcBef>
                <a:spcPct val="0"/>
              </a:spcBef>
              <a:spcAft>
                <a:spcPct val="0"/>
              </a:spcAft>
              <a:buAutoNum type="arabicPeriod"/>
            </a:pPr>
            <a:r>
              <a:rPr lang="fr-FR" sz="2500" dirty="0">
                <a:solidFill>
                  <a:srgbClr val="000000"/>
                </a:solidFill>
                <a:latin typeface="Times New Roman" pitchFamily="18" charset="0"/>
                <a:ea typeface="Calibri" pitchFamily="34" charset="0"/>
                <a:cs typeface="Times New Roman" pitchFamily="18" charset="0"/>
              </a:rPr>
              <a:t>Une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recherche documentaire, complément de la recherche bibliographique consistant en l’acquisition des documents eux-mêmes,</a:t>
            </a:r>
          </a:p>
          <a:p>
            <a:pPr lvl="0" indent="449263" algn="just" eaLnBrk="0" fontAlgn="base" hangingPunct="0">
              <a:spcBef>
                <a:spcPct val="0"/>
              </a:spcBef>
              <a:spcAft>
                <a:spcPct val="0"/>
              </a:spcAft>
              <a:buAutoNum type="arabicPeriod"/>
            </a:pPr>
            <a:r>
              <a:rPr lang="fr-FR" sz="2500" dirty="0">
                <a:solidFill>
                  <a:srgbClr val="000000"/>
                </a:solidFill>
                <a:latin typeface="Times New Roman" pitchFamily="18" charset="0"/>
                <a:ea typeface="Calibri" pitchFamily="34" charset="0"/>
                <a:cs typeface="Times New Roman" pitchFamily="18" charset="0"/>
              </a:rPr>
              <a:t>L</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 repérage de l’information dans les documents sélectionnés (recherche de l’information).</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4</a:t>
            </a:fld>
            <a:endParaRPr lang="fr-F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428596" y="1148911"/>
            <a:ext cx="8143932"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La recherche des sources d'informations peut généralement être menée dans les bibliothèques ou sur le web.</a:t>
            </a:r>
          </a:p>
          <a:p>
            <a:pPr marR="0" lvl="0" indent="361950" algn="justLow" defTabSz="914400" rtl="0" eaLnBrk="0" fontAlgn="base" latinLnBrk="0" hangingPunct="0">
              <a:lnSpc>
                <a:spcPct val="100000"/>
              </a:lnSpc>
              <a:spcBef>
                <a:spcPct val="0"/>
              </a:spcBef>
              <a:spcAft>
                <a:spcPct val="0"/>
              </a:spcAft>
              <a:buClrTx/>
              <a:buSzTx/>
              <a:buFontTx/>
              <a:buNone/>
              <a:tabLst/>
            </a:pP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228600" algn="justLow" defTabSz="914400" eaLnBrk="0" fontAlgn="base" latinLnBrk="0" hangingPunct="0">
              <a:lnSpc>
                <a:spcPct val="100000"/>
              </a:lnSpc>
              <a:spcBef>
                <a:spcPct val="0"/>
              </a:spcBef>
              <a:spcAft>
                <a:spcPct val="0"/>
              </a:spcAft>
              <a:buClrTx/>
              <a:buSzTx/>
              <a:buFont typeface="Wingdings" pitchFamily="2" charset="2"/>
              <a:buChar char="ü"/>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Les bibliothèques constituent un lieu privilégié car on y trouve un ensemble de ressources validées et classées par des professionnels. Les documentalistes qui y travaillent peuvent apporter une aide précieuse pour choisir des documents pertinents. Pour effectuer des recherches productives, il est nécessaire d'identifier le mode de fonctionnement de la bibliothèque. Grâce à l’informatisation des catalogues des bibliothèques, leur contenu peut être disponible depuis chez soi.</a:t>
            </a:r>
          </a:p>
        </p:txBody>
      </p:sp>
      <p:sp>
        <p:nvSpPr>
          <p:cNvPr id="5" name="Titre 1"/>
          <p:cNvSpPr txBox="1">
            <a:spLocks/>
          </p:cNvSpPr>
          <p:nvPr/>
        </p:nvSpPr>
        <p:spPr>
          <a:xfrm>
            <a:off x="500034" y="296826"/>
            <a:ext cx="742955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2. Identification des lieux</a:t>
            </a:r>
            <a:r>
              <a:rPr kumimoji="0" lang="fr-FR" sz="2600" b="1" i="0" u="none" strike="noStrike" kern="1200" cap="small" spc="0" normalizeH="0" noProof="0" dirty="0">
                <a:ln>
                  <a:noFill/>
                </a:ln>
                <a:solidFill>
                  <a:srgbClr val="00B050"/>
                </a:solidFill>
                <a:effectLst/>
                <a:uLnTx/>
                <a:uFillTx/>
                <a:latin typeface="+mj-lt"/>
                <a:ea typeface="+mj-ea"/>
                <a:cs typeface="+mj-cs"/>
              </a:rPr>
              <a:t> de recherche</a:t>
            </a:r>
            <a:endParaRPr kumimoji="0" lang="fr-FR" sz="2600" b="1" i="0" u="none" strike="noStrike" kern="1200" cap="small" spc="0" normalizeH="0" baseline="0" noProof="0" dirty="0">
              <a:ln>
                <a:noFill/>
              </a:ln>
              <a:solidFill>
                <a:srgbClr val="00B050"/>
              </a:solidFill>
              <a:effectLst/>
              <a:uLnTx/>
              <a:uFillTx/>
              <a:latin typeface="+mj-lt"/>
              <a:ea typeface="+mj-ea"/>
              <a:cs typeface="+mj-cs"/>
            </a:endParaRP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5</a:t>
            </a:fld>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1742723"/>
            <a:ext cx="7929618" cy="2400657"/>
          </a:xfrm>
          <a:prstGeom prst="rect">
            <a:avLst/>
          </a:prstGeom>
        </p:spPr>
        <p:txBody>
          <a:bodyPr wrap="square">
            <a:spAutoFit/>
          </a:bodyPr>
          <a:lstStyle/>
          <a:p>
            <a:pPr lvl="0" indent="228600" algn="justLow" eaLnBrk="0" fontAlgn="base" hangingPunct="0">
              <a:spcBef>
                <a:spcPct val="0"/>
              </a:spcBef>
              <a:spcAft>
                <a:spcPct val="0"/>
              </a:spcAft>
              <a:buFont typeface="Wingdings" pitchFamily="2" charset="2"/>
              <a:buChar char="ü"/>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Les informations recueillies sur le web ne sont pas toutes fiables et nécessitent donc une validation. L'interrogation se fait en formulant des requêtes: il s'agit pour cela de soumettre à un système informatique une combinaison de mots relatifs au sujet de la recherche. Il suffit d'utiliser un moteur de recherche ou un répertoire.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6</a:t>
            </a:fld>
            <a:endParaRPr lang="fr-F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357158" y="857232"/>
            <a:ext cx="8072494" cy="50937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Pour la recherche d'informations sur internet, il suffit utiliser un moteur de recherche et de saisir des mots-clés dans un champ prévu à cet effet, de valider et d'attendre les réponses du moteur.</a:t>
            </a:r>
          </a:p>
          <a:p>
            <a:pPr marL="0" marR="0" lvl="0" indent="285750" algn="justLow" defTabSz="914400" rtl="0" eaLnBrk="0" fontAlgn="base" latinLnBrk="0" hangingPunct="0">
              <a:lnSpc>
                <a:spcPct val="100000"/>
              </a:lnSpc>
              <a:spcBef>
                <a:spcPct val="0"/>
              </a:spcBef>
              <a:spcAft>
                <a:spcPct val="0"/>
              </a:spcAft>
              <a:buClrTx/>
              <a:buSzTx/>
              <a:buFontTx/>
              <a:buNone/>
              <a:tabLst/>
            </a:pP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285750" algn="justLow" defTabSz="914400" rtl="0" eaLnBrk="0" fontAlgn="base" latinLnBrk="0" hangingPunct="0">
              <a:lnSpc>
                <a:spcPct val="100000"/>
              </a:lnSpc>
              <a:spcBef>
                <a:spcPct val="0"/>
              </a:spcBef>
              <a:spcAft>
                <a:spcPct val="0"/>
              </a:spcAft>
              <a:buClrTx/>
              <a:buSzTx/>
              <a:buFontTx/>
              <a:buAutoNum type="arabicPeriod"/>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Pour formuler une requête bien précise, utiliser la fonction «recherche avancée» telle que la </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date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et le</a:t>
            </a: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format du document </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(PDF, JPG, etc.)</a:t>
            </a:r>
          </a:p>
          <a:p>
            <a:pPr marL="0" marR="0" lvl="0" indent="285750" algn="justLow" defTabSz="914400" rtl="0" eaLnBrk="0" fontAlgn="base" latinLnBrk="0" hangingPunct="0">
              <a:lnSpc>
                <a:spcPct val="100000"/>
              </a:lnSpc>
              <a:spcBef>
                <a:spcPct val="0"/>
              </a:spcBef>
              <a:spcAft>
                <a:spcPct val="0"/>
              </a:spcAft>
              <a:buClrTx/>
              <a:buSzTx/>
              <a:buFontTx/>
              <a:buAutoNum type="arabicPeriod"/>
              <a:tabLst/>
            </a:pPr>
            <a:endPar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marL="0" marR="0" lvl="0" indent="285750" algn="justLow" defTabSz="914400" rtl="0" eaLnBrk="0" fontAlgn="base" latinLnBrk="0" hangingPunct="0">
              <a:lnSpc>
                <a:spcPct val="100000"/>
              </a:lnSpc>
              <a:spcBef>
                <a:spcPct val="0"/>
              </a:spcBef>
              <a:spcAft>
                <a:spcPct val="0"/>
              </a:spcAft>
              <a:buClrTx/>
              <a:buSzTx/>
              <a:buFontTx/>
              <a:buAutoNum type="arabicPeriod"/>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Pour combiner plusieurs mots clés dans une recherche, utiliser des opérateurs de recherche. Les opérateurs booléens (ou logiques): connecteurs servant à relier les mots d’une équation afin de délimiter la recherche).</a:t>
            </a:r>
          </a:p>
        </p:txBody>
      </p:sp>
      <p:sp>
        <p:nvSpPr>
          <p:cNvPr id="5" name="Titre 1"/>
          <p:cNvSpPr>
            <a:spLocks noGrp="1"/>
          </p:cNvSpPr>
          <p:nvPr>
            <p:ph type="title"/>
          </p:nvPr>
        </p:nvSpPr>
        <p:spPr>
          <a:xfrm>
            <a:off x="285720" y="296826"/>
            <a:ext cx="8143932" cy="488968"/>
          </a:xfrm>
        </p:spPr>
        <p:txBody>
          <a:bodyPr>
            <a:noAutofit/>
          </a:bodyPr>
          <a:lstStyle/>
          <a:p>
            <a:r>
              <a:rPr lang="fr-FR" sz="3200" b="1" dirty="0">
                <a:solidFill>
                  <a:srgbClr val="FF0000"/>
                </a:solidFill>
              </a:rPr>
              <a:t>II. TECHNIQUES DE RECHRCHE</a:t>
            </a:r>
          </a:p>
        </p:txBody>
      </p:sp>
      <p:sp>
        <p:nvSpPr>
          <p:cNvPr id="7" name="Espace réservé du numéro de diapositive 6"/>
          <p:cNvSpPr>
            <a:spLocks noGrp="1"/>
          </p:cNvSpPr>
          <p:nvPr>
            <p:ph type="sldNum" sz="quarter" idx="15"/>
          </p:nvPr>
        </p:nvSpPr>
        <p:spPr/>
        <p:txBody>
          <a:bodyPr/>
          <a:lstStyle/>
          <a:p>
            <a:fld id="{AD8908B6-07CB-4F89-86A9-DA50D13B84B9}" type="slidenum">
              <a:rPr lang="fr-FR" smtClean="0"/>
              <a:pPr/>
              <a:t>7</a:t>
            </a:fld>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357158" y="357166"/>
            <a:ext cx="8072462"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85750" algn="justLow" defTabSz="914400" rtl="0" eaLnBrk="1" fontAlgn="base" latinLnBrk="0" hangingPunct="1">
              <a:lnSpc>
                <a:spcPct val="100000"/>
              </a:lnSpc>
              <a:spcBef>
                <a:spcPct val="0"/>
              </a:spcBef>
              <a:spcAft>
                <a:spcPct val="0"/>
              </a:spcAft>
              <a:buClrTx/>
              <a:buSzTx/>
              <a:buFont typeface="Wingdings" pitchFamily="2" charset="2"/>
              <a:buChar char="v"/>
              <a:tabLst>
                <a:tab pos="457200" algn="l"/>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rgbClr val="0070C0"/>
                </a:solidFill>
                <a:effectLst/>
                <a:latin typeface="Times New Roman" pitchFamily="18" charset="0"/>
                <a:ea typeface="Times New Roman" pitchFamily="18" charset="0"/>
                <a:cs typeface="Times New Roman" pitchFamily="18" charset="0"/>
              </a:rPr>
              <a:t>ET (AND)</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pour préciser la recherche. Le système utilisé ne va chercher que les documents qui contiennent les termes spécifiés. Construction ET énergétique (Intersection des deux termes).</a:t>
            </a:r>
          </a:p>
          <a:p>
            <a:pPr marL="0" marR="0" lvl="0" indent="285750" algn="justLow" defTabSz="914400" rtl="0" eaLnBrk="1" fontAlgn="base" latinLnBrk="0" hangingPunct="1">
              <a:lnSpc>
                <a:spcPct val="100000"/>
              </a:lnSpc>
              <a:spcBef>
                <a:spcPct val="0"/>
              </a:spcBef>
              <a:spcAft>
                <a:spcPct val="0"/>
              </a:spcAft>
              <a:buClrTx/>
              <a:buSzTx/>
              <a:buFont typeface="Wingdings" pitchFamily="2" charset="2"/>
              <a:buChar char="v"/>
              <a:tabLst>
                <a:tab pos="457200" algn="l"/>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70C0"/>
                </a:solidFill>
                <a:effectLst/>
                <a:latin typeface="Times New Roman" pitchFamily="18" charset="0"/>
                <a:ea typeface="Times New Roman" pitchFamily="18" charset="0"/>
                <a:cs typeface="Times New Roman" pitchFamily="18" charset="0"/>
              </a:rPr>
              <a:t>OU (OR)</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pour élargir la recherche. Le système va chercher les documents qui contiennent au moins un des termes. Construction OU énergétique (Réunion des deux termes).</a:t>
            </a:r>
          </a:p>
          <a:p>
            <a:pPr marL="0" marR="0" lvl="0" indent="285750" algn="justLow" defTabSz="914400" rtl="0" eaLnBrk="1" fontAlgn="base" latinLnBrk="0" hangingPunct="1">
              <a:lnSpc>
                <a:spcPct val="100000"/>
              </a:lnSpc>
              <a:spcBef>
                <a:spcPct val="0"/>
              </a:spcBef>
              <a:spcAft>
                <a:spcPct val="0"/>
              </a:spcAft>
              <a:buClrTx/>
              <a:buSzTx/>
              <a:buFont typeface="Wingdings" pitchFamily="2" charset="2"/>
              <a:buChar char="v"/>
              <a:tabLst>
                <a:tab pos="457200" algn="l"/>
              </a:tabLst>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70C0"/>
                </a:solidFill>
                <a:effectLst/>
                <a:latin typeface="Times New Roman" pitchFamily="18" charset="0"/>
                <a:ea typeface="Times New Roman" pitchFamily="18" charset="0"/>
                <a:cs typeface="Times New Roman" pitchFamily="18" charset="0"/>
              </a:rPr>
              <a:t>SAUF (NOT)</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pour rétrécir la recherche. Le système va exclure les documents qui contiennent le mot non pertinent. Construction SAUF énergétique (Exclusion d’énergétique).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lvl="0" indent="285750" algn="justLow" eaLnBrk="0" fontAlgn="base" hangingPunct="0">
              <a:spcBef>
                <a:spcPct val="0"/>
              </a:spcBef>
              <a:spcAft>
                <a:spcPct val="0"/>
              </a:spcAft>
              <a:buFontTx/>
              <a:buAutoNum type="arabicPeriod"/>
            </a:pPr>
            <a:endPar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endParaRPr>
          </a:p>
          <a:p>
            <a:pPr lvl="0" indent="285750" algn="justLow" eaLnBrk="0" fontAlgn="base" hangingPunct="0">
              <a:spcBef>
                <a:spcPct val="0"/>
              </a:spcBef>
              <a:spcAft>
                <a:spcPct val="0"/>
              </a:spcAft>
              <a:buFont typeface="+mj-lt"/>
              <a:buAutoNum type="arabicPeriod" startAt="3"/>
            </a:pPr>
            <a:r>
              <a:rPr lang="fr-FR" sz="2500" dirty="0">
                <a:solidFill>
                  <a:srgbClr val="000000"/>
                </a:solidFill>
                <a:latin typeface="Times New Roman" pitchFamily="18" charset="0"/>
                <a:cs typeface="Times New Roman" pitchFamily="18" charset="0"/>
              </a:rPr>
              <a:t> </a:t>
            </a:r>
            <a:r>
              <a:rPr kumimoji="0" lang="fr-FR" sz="2500" b="1" i="1"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Les guillemets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Le moteur trouve des pages contenant l'expression "gaz à effet de serre", avec ces mots placés les uns à côté des autres. Très utile pour chercher le titre d'une œuvre, un lieu géographique, ...</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8</a:t>
            </a:fld>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714348" y="785794"/>
            <a:ext cx="421484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600" b="1" i="0" u="none" strike="noStrike" kern="1200" cap="small" spc="0" normalizeH="0" baseline="0" noProof="0" dirty="0">
                <a:ln>
                  <a:noFill/>
                </a:ln>
                <a:solidFill>
                  <a:srgbClr val="00B050"/>
                </a:solidFill>
                <a:effectLst/>
                <a:uLnTx/>
                <a:uFillTx/>
                <a:latin typeface="+mj-lt"/>
                <a:ea typeface="+mj-ea"/>
                <a:cs typeface="+mj-cs"/>
              </a:rPr>
              <a:t>1. Types de documents</a:t>
            </a:r>
          </a:p>
        </p:txBody>
      </p:sp>
      <p:sp>
        <p:nvSpPr>
          <p:cNvPr id="10241" name="Rectangle 1"/>
          <p:cNvSpPr>
            <a:spLocks noChangeArrowheads="1"/>
          </p:cNvSpPr>
          <p:nvPr/>
        </p:nvSpPr>
        <p:spPr bwMode="auto">
          <a:xfrm>
            <a:off x="285720" y="1285860"/>
            <a:ext cx="8286808" cy="50937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Le type de documents dépend du niveau et de la nature de l'information recherchée:</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dictionnaires et encyclopédies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utiles pour comprendre le sujet et le préciser, surtout lorsqu'il s'agit de concepts nouveaux.</a:t>
            </a:r>
          </a:p>
          <a:p>
            <a:pPr marL="0" marR="0" lvl="0" indent="449263" algn="justLow" defTabSz="914400" rtl="0" eaLnBrk="0" fontAlgn="base" latinLnBrk="0" hangingPunct="0">
              <a:lnSpc>
                <a:spcPct val="100000"/>
              </a:lnSpc>
              <a:spcBef>
                <a:spcPct val="0"/>
              </a:spcBef>
              <a:spcAft>
                <a:spcPct val="0"/>
              </a:spcAft>
              <a:buClrTx/>
              <a:buSzTx/>
              <a:buFont typeface="Wingdings" pitchFamily="2" charset="2"/>
              <a:buChar char="Ø"/>
              <a:tabLst/>
            </a:pPr>
            <a:r>
              <a:rPr kumimoji="0" lang="fr-FR" sz="2500" b="1" i="1" u="none" strike="noStrike" cap="none" normalizeH="0" baseline="0" dirty="0">
                <a:ln>
                  <a:noFill/>
                </a:ln>
                <a:solidFill>
                  <a:srgbClr val="002060"/>
                </a:solidFill>
                <a:effectLst/>
                <a:latin typeface="Times New Roman" pitchFamily="18" charset="0"/>
                <a:ea typeface="Times New Roman" pitchFamily="18" charset="0"/>
                <a:cs typeface="Times New Roman" pitchFamily="18" charset="0"/>
              </a:rPr>
              <a:t>Les livres ou monographies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utiles pour approfondir la recherche. Sont inclus dans cette catégorie :</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chemeClr val="accent3">
                    <a:lumMod val="50000"/>
                  </a:schemeClr>
                </a:solidFill>
                <a:effectLst/>
                <a:latin typeface="Times New Roman" pitchFamily="18" charset="0"/>
                <a:ea typeface="Times New Roman" pitchFamily="18" charset="0"/>
                <a:cs typeface="Times New Roman" pitchFamily="18" charset="0"/>
              </a:rPr>
              <a:t>Les manuels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qui font le point sur une question</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fr-FR" sz="2500" b="1" i="1" dirty="0">
                <a:solidFill>
                  <a:schemeClr val="accent3">
                    <a:lumMod val="50000"/>
                  </a:schemeClr>
                </a:solidFill>
                <a:latin typeface="Times New Roman" pitchFamily="18" charset="0"/>
                <a:ea typeface="Times New Roman" pitchFamily="18" charset="0"/>
                <a:cs typeface="Times New Roman" pitchFamily="18" charset="0"/>
              </a:rPr>
              <a:t>L</a:t>
            </a:r>
            <a:r>
              <a:rPr kumimoji="0" lang="fr-FR" sz="2500" b="1" i="1" u="none" strike="noStrike" cap="none" normalizeH="0" baseline="0" dirty="0">
                <a:ln>
                  <a:noFill/>
                </a:ln>
                <a:solidFill>
                  <a:schemeClr val="accent3">
                    <a:lumMod val="50000"/>
                  </a:schemeClr>
                </a:solidFill>
                <a:effectLst/>
                <a:latin typeface="Times New Roman" pitchFamily="18" charset="0"/>
                <a:ea typeface="Times New Roman" pitchFamily="18" charset="0"/>
                <a:cs typeface="Times New Roman" pitchFamily="18" charset="0"/>
              </a:rPr>
              <a:t>es mémentos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qui permettent de se faire une idée rapide sur un sujet</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lang="fr-FR" sz="2500" b="1" i="1" dirty="0">
                <a:solidFill>
                  <a:schemeClr val="accent3">
                    <a:lumMod val="50000"/>
                  </a:schemeClr>
                </a:solidFill>
                <a:latin typeface="Times New Roman" pitchFamily="18" charset="0"/>
                <a:ea typeface="Times New Roman" pitchFamily="18" charset="0"/>
                <a:cs typeface="Times New Roman" pitchFamily="18" charset="0"/>
              </a:rPr>
              <a:t>L</a:t>
            </a:r>
            <a:r>
              <a:rPr kumimoji="0" lang="fr-FR" sz="2500" b="1" i="1" u="none" strike="noStrike" cap="none" normalizeH="0" baseline="0" dirty="0">
                <a:ln>
                  <a:noFill/>
                </a:ln>
                <a:solidFill>
                  <a:schemeClr val="accent3">
                    <a:lumMod val="50000"/>
                  </a:schemeClr>
                </a:solidFill>
                <a:effectLst/>
                <a:latin typeface="Times New Roman" pitchFamily="18" charset="0"/>
                <a:ea typeface="Times New Roman" pitchFamily="18" charset="0"/>
                <a:cs typeface="Times New Roman" pitchFamily="18" charset="0"/>
              </a:rPr>
              <a:t>es précis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qui approfondissent un aspect de la question</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449263" algn="justLow" defTabSz="914400" rtl="0" eaLnBrk="0" fontAlgn="base" latinLnBrk="0" hangingPunct="0">
              <a:lnSpc>
                <a:spcPct val="100000"/>
              </a:lnSpc>
              <a:spcBef>
                <a:spcPct val="0"/>
              </a:spcBef>
              <a:spcAft>
                <a:spcPct val="0"/>
              </a:spcAft>
              <a:buClrTx/>
              <a:buSzTx/>
              <a:buFontTx/>
              <a:buNone/>
              <a:tabLst/>
            </a:pPr>
            <a:r>
              <a:rPr kumimoji="0" lang="fr-FR" sz="2500" b="1"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a:t>
            </a:r>
            <a:r>
              <a:rPr kumimoji="0" lang="fr-FR" sz="2500" b="1" i="1" u="none" strike="noStrike" cap="none" normalizeH="0" baseline="0" dirty="0">
                <a:ln>
                  <a:noFill/>
                </a:ln>
                <a:solidFill>
                  <a:schemeClr val="accent3">
                    <a:lumMod val="50000"/>
                  </a:schemeClr>
                </a:solidFill>
                <a:effectLst/>
                <a:latin typeface="Times New Roman" pitchFamily="18" charset="0"/>
                <a:ea typeface="Times New Roman" pitchFamily="18" charset="0"/>
                <a:cs typeface="Times New Roman" pitchFamily="18" charset="0"/>
              </a:rPr>
              <a:t>Les actes de colloques</a:t>
            </a:r>
            <a:r>
              <a:rPr kumimoji="0" lang="fr-FR" sz="2500" b="0" i="0" u="none" strike="noStrike" cap="none" normalizeH="0" baseline="0" dirty="0">
                <a:ln>
                  <a:noFill/>
                </a:ln>
                <a:solidFill>
                  <a:srgbClr val="000000"/>
                </a:solidFill>
                <a:effectLst/>
                <a:latin typeface="Times New Roman" pitchFamily="18" charset="0"/>
                <a:ea typeface="Times New Roman" pitchFamily="18" charset="0"/>
                <a:cs typeface="Times New Roman" pitchFamily="18" charset="0"/>
              </a:rPr>
              <a:t>, qui sont les comptes-rendus d'un congrès.</a:t>
            </a:r>
            <a:endParaRPr kumimoji="0" lang="fr-FR" sz="2500" b="0" i="0" u="none" strike="noStrike" cap="none" normalizeH="0" baseline="0" dirty="0">
              <a:ln>
                <a:noFill/>
              </a:ln>
              <a:solidFill>
                <a:schemeClr val="tx1"/>
              </a:solidFill>
              <a:effectLst/>
              <a:latin typeface="Times New Roman" pitchFamily="18" charset="0"/>
              <a:cs typeface="Times New Roman" pitchFamily="18" charset="0"/>
            </a:endParaRPr>
          </a:p>
        </p:txBody>
      </p:sp>
      <p:sp>
        <p:nvSpPr>
          <p:cNvPr id="6" name="Titre 1"/>
          <p:cNvSpPr>
            <a:spLocks noGrp="1"/>
          </p:cNvSpPr>
          <p:nvPr>
            <p:ph type="title"/>
          </p:nvPr>
        </p:nvSpPr>
        <p:spPr>
          <a:xfrm>
            <a:off x="285720" y="296826"/>
            <a:ext cx="8143932" cy="488968"/>
          </a:xfrm>
        </p:spPr>
        <p:txBody>
          <a:bodyPr>
            <a:noAutofit/>
          </a:bodyPr>
          <a:lstStyle/>
          <a:p>
            <a:r>
              <a:rPr lang="fr-FR" sz="3200" b="1" dirty="0">
                <a:solidFill>
                  <a:srgbClr val="FF0000"/>
                </a:solidFill>
              </a:rPr>
              <a:t>III. SOURCES DOCUMENTAIRES</a:t>
            </a:r>
          </a:p>
        </p:txBody>
      </p:sp>
      <p:sp>
        <p:nvSpPr>
          <p:cNvPr id="7" name="Espace réservé du numéro de diapositive 6"/>
          <p:cNvSpPr>
            <a:spLocks noGrp="1"/>
          </p:cNvSpPr>
          <p:nvPr>
            <p:ph type="sldNum" sz="quarter" idx="15"/>
          </p:nvPr>
        </p:nvSpPr>
        <p:spPr/>
        <p:txBody>
          <a:bodyPr/>
          <a:lstStyle/>
          <a:p>
            <a:fld id="{AD8908B6-07CB-4F89-86A9-DA50D13B84B9}" type="slidenum">
              <a:rPr lang="fr-FR" smtClean="0"/>
              <a:pPr/>
              <a:t>9</a:t>
            </a:fld>
            <a:endParaRPr lang="fr-F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143</TotalTime>
  <Words>3087</Words>
  <Application>Microsoft Office PowerPoint</Application>
  <PresentationFormat>Affichage à l'écran (4:3)</PresentationFormat>
  <Paragraphs>227</Paragraphs>
  <Slides>30</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30</vt:i4>
      </vt:variant>
    </vt:vector>
  </HeadingPairs>
  <TitlesOfParts>
    <vt:vector size="40" baseType="lpstr">
      <vt:lpstr>Arial</vt:lpstr>
      <vt:lpstr>Baskerville Old Face</vt:lpstr>
      <vt:lpstr>Calibri</vt:lpstr>
      <vt:lpstr>Century Schoolbook</vt:lpstr>
      <vt:lpstr>Courier New</vt:lpstr>
      <vt:lpstr>Lucida Calligraphy</vt:lpstr>
      <vt:lpstr>Times New Roman</vt:lpstr>
      <vt:lpstr>Wingdings</vt:lpstr>
      <vt:lpstr>Wingdings 2</vt:lpstr>
      <vt:lpstr>Oriel</vt:lpstr>
      <vt:lpstr>Présentation PowerPoint</vt:lpstr>
      <vt:lpstr>Présentation PowerPoint</vt:lpstr>
      <vt:lpstr>I. RECHRCHE DE L’INFORMATION</vt:lpstr>
      <vt:lpstr>Présentation PowerPoint</vt:lpstr>
      <vt:lpstr>Présentation PowerPoint</vt:lpstr>
      <vt:lpstr>Présentation PowerPoint</vt:lpstr>
      <vt:lpstr>II. TECHNIQUES DE RECHRCHE</vt:lpstr>
      <vt:lpstr>Présentation PowerPoint</vt:lpstr>
      <vt:lpstr>III. SOURCES DOCUMENTAIRES</vt:lpstr>
      <vt:lpstr>Présentation PowerPoint</vt:lpstr>
      <vt:lpstr>Présentation PowerPoint</vt:lpstr>
      <vt:lpstr>Présentation PowerPoint</vt:lpstr>
      <vt:lpstr>Présentation PowerPoint</vt:lpstr>
      <vt:lpstr>Présentation PowerPoint</vt:lpstr>
      <vt:lpstr>IV. COMPREHENSION ET ANALYSE DES DOCUMENTS</vt:lpstr>
      <vt:lpstr>Présentation PowerPoint</vt:lpstr>
      <vt:lpstr>Présentation PowerPoint</vt:lpstr>
      <vt:lpstr>V. CONSTITUTION ET ACTUALISATION D’UNE DOCUMENTATION</vt:lpstr>
      <vt:lpstr>Présentation PowerPoint</vt:lpstr>
      <vt:lpstr>Présentation PowerPoint</vt:lpstr>
      <vt:lpstr>VI. ETAPES DE LA RECHERCHE DOCUMENTAIRE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univ</dc:creator>
  <cp:lastModifiedBy>ASUS</cp:lastModifiedBy>
  <cp:revision>20</cp:revision>
  <dcterms:created xsi:type="dcterms:W3CDTF">2024-01-19T18:02:44Z</dcterms:created>
  <dcterms:modified xsi:type="dcterms:W3CDTF">2025-02-11T08:04:38Z</dcterms:modified>
</cp:coreProperties>
</file>