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5" d="100"/>
          <a:sy n="55" d="100"/>
        </p:scale>
        <p:origin x="61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B1EFCBEE-39D9-4270-AABC-F35C2A407509}" type="datetimeFigureOut">
              <a:rPr lang="fr-FR" smtClean="0"/>
              <a:t>14/11/2021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2C00D8-E2BE-4953-A4F3-CF9E3F3E99B1}" type="slidenum">
              <a:rPr lang="fr-FR" smtClean="0"/>
              <a:t>‹N°›</a:t>
            </a:fld>
            <a:endParaRPr lang="fr-FR"/>
          </a:p>
        </p:txBody>
      </p:sp>
    </p:spTree>
    <p:extLst>
      <p:ext uri="{BB962C8B-B14F-4D97-AF65-F5344CB8AC3E}">
        <p14:creationId xmlns:p14="http://schemas.microsoft.com/office/powerpoint/2010/main" val="2766466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1EFCBEE-39D9-4270-AABC-F35C2A407509}" type="datetimeFigureOut">
              <a:rPr lang="fr-FR" smtClean="0"/>
              <a:t>14/11/2021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2C00D8-E2BE-4953-A4F3-CF9E3F3E99B1}" type="slidenum">
              <a:rPr lang="fr-FR" smtClean="0"/>
              <a:t>‹N°›</a:t>
            </a:fld>
            <a:endParaRPr lang="fr-FR"/>
          </a:p>
        </p:txBody>
      </p:sp>
    </p:spTree>
    <p:extLst>
      <p:ext uri="{BB962C8B-B14F-4D97-AF65-F5344CB8AC3E}">
        <p14:creationId xmlns:p14="http://schemas.microsoft.com/office/powerpoint/2010/main" val="2412643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1EFCBEE-39D9-4270-AABC-F35C2A407509}" type="datetimeFigureOut">
              <a:rPr lang="fr-FR" smtClean="0"/>
              <a:t>14/11/2021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2C00D8-E2BE-4953-A4F3-CF9E3F3E99B1}" type="slidenum">
              <a:rPr lang="fr-FR" smtClean="0"/>
              <a:t>‹N°›</a:t>
            </a:fld>
            <a:endParaRPr lang="fr-FR"/>
          </a:p>
        </p:txBody>
      </p:sp>
    </p:spTree>
    <p:extLst>
      <p:ext uri="{BB962C8B-B14F-4D97-AF65-F5344CB8AC3E}">
        <p14:creationId xmlns:p14="http://schemas.microsoft.com/office/powerpoint/2010/main" val="3029487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1EFCBEE-39D9-4270-AABC-F35C2A407509}" type="datetimeFigureOut">
              <a:rPr lang="fr-FR" smtClean="0"/>
              <a:t>14/11/2021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2C00D8-E2BE-4953-A4F3-CF9E3F3E99B1}" type="slidenum">
              <a:rPr lang="fr-FR" smtClean="0"/>
              <a:t>‹N°›</a:t>
            </a:fld>
            <a:endParaRPr lang="fr-FR"/>
          </a:p>
        </p:txBody>
      </p:sp>
    </p:spTree>
    <p:extLst>
      <p:ext uri="{BB962C8B-B14F-4D97-AF65-F5344CB8AC3E}">
        <p14:creationId xmlns:p14="http://schemas.microsoft.com/office/powerpoint/2010/main" val="1027214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1EFCBEE-39D9-4270-AABC-F35C2A407509}" type="datetimeFigureOut">
              <a:rPr lang="fr-FR" smtClean="0"/>
              <a:t>14/11/2021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2C00D8-E2BE-4953-A4F3-CF9E3F3E99B1}" type="slidenum">
              <a:rPr lang="fr-FR" smtClean="0"/>
              <a:t>‹N°›</a:t>
            </a:fld>
            <a:endParaRPr lang="fr-FR"/>
          </a:p>
        </p:txBody>
      </p:sp>
    </p:spTree>
    <p:extLst>
      <p:ext uri="{BB962C8B-B14F-4D97-AF65-F5344CB8AC3E}">
        <p14:creationId xmlns:p14="http://schemas.microsoft.com/office/powerpoint/2010/main" val="3983824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1EFCBEE-39D9-4270-AABC-F35C2A407509}" type="datetimeFigureOut">
              <a:rPr lang="fr-FR" smtClean="0"/>
              <a:t>14/11/2021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02C00D8-E2BE-4953-A4F3-CF9E3F3E99B1}" type="slidenum">
              <a:rPr lang="fr-FR" smtClean="0"/>
              <a:t>‹N°›</a:t>
            </a:fld>
            <a:endParaRPr lang="fr-FR"/>
          </a:p>
        </p:txBody>
      </p:sp>
    </p:spTree>
    <p:extLst>
      <p:ext uri="{BB962C8B-B14F-4D97-AF65-F5344CB8AC3E}">
        <p14:creationId xmlns:p14="http://schemas.microsoft.com/office/powerpoint/2010/main" val="1212085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1EFCBEE-39D9-4270-AABC-F35C2A407509}" type="datetimeFigureOut">
              <a:rPr lang="fr-FR" smtClean="0"/>
              <a:t>14/11/2021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02C00D8-E2BE-4953-A4F3-CF9E3F3E99B1}" type="slidenum">
              <a:rPr lang="fr-FR" smtClean="0"/>
              <a:t>‹N°›</a:t>
            </a:fld>
            <a:endParaRPr lang="fr-FR"/>
          </a:p>
        </p:txBody>
      </p:sp>
    </p:spTree>
    <p:extLst>
      <p:ext uri="{BB962C8B-B14F-4D97-AF65-F5344CB8AC3E}">
        <p14:creationId xmlns:p14="http://schemas.microsoft.com/office/powerpoint/2010/main" val="2360487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B1EFCBEE-39D9-4270-AABC-F35C2A407509}" type="datetimeFigureOut">
              <a:rPr lang="fr-FR" smtClean="0"/>
              <a:t>14/11/2021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02C00D8-E2BE-4953-A4F3-CF9E3F3E99B1}" type="slidenum">
              <a:rPr lang="fr-FR" smtClean="0"/>
              <a:t>‹N°›</a:t>
            </a:fld>
            <a:endParaRPr lang="fr-FR"/>
          </a:p>
        </p:txBody>
      </p:sp>
    </p:spTree>
    <p:extLst>
      <p:ext uri="{BB962C8B-B14F-4D97-AF65-F5344CB8AC3E}">
        <p14:creationId xmlns:p14="http://schemas.microsoft.com/office/powerpoint/2010/main" val="1876994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1EFCBEE-39D9-4270-AABC-F35C2A407509}" type="datetimeFigureOut">
              <a:rPr lang="fr-FR" smtClean="0"/>
              <a:t>14/11/2021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02C00D8-E2BE-4953-A4F3-CF9E3F3E99B1}" type="slidenum">
              <a:rPr lang="fr-FR" smtClean="0"/>
              <a:t>‹N°›</a:t>
            </a:fld>
            <a:endParaRPr lang="fr-FR"/>
          </a:p>
        </p:txBody>
      </p:sp>
    </p:spTree>
    <p:extLst>
      <p:ext uri="{BB962C8B-B14F-4D97-AF65-F5344CB8AC3E}">
        <p14:creationId xmlns:p14="http://schemas.microsoft.com/office/powerpoint/2010/main" val="516824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1EFCBEE-39D9-4270-AABC-F35C2A407509}" type="datetimeFigureOut">
              <a:rPr lang="fr-FR" smtClean="0"/>
              <a:t>14/11/2021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02C00D8-E2BE-4953-A4F3-CF9E3F3E99B1}" type="slidenum">
              <a:rPr lang="fr-FR" smtClean="0"/>
              <a:t>‹N°›</a:t>
            </a:fld>
            <a:endParaRPr lang="fr-FR"/>
          </a:p>
        </p:txBody>
      </p:sp>
    </p:spTree>
    <p:extLst>
      <p:ext uri="{BB962C8B-B14F-4D97-AF65-F5344CB8AC3E}">
        <p14:creationId xmlns:p14="http://schemas.microsoft.com/office/powerpoint/2010/main" val="3526503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1EFCBEE-39D9-4270-AABC-F35C2A407509}" type="datetimeFigureOut">
              <a:rPr lang="fr-FR" smtClean="0"/>
              <a:t>14/11/2021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02C00D8-E2BE-4953-A4F3-CF9E3F3E99B1}" type="slidenum">
              <a:rPr lang="fr-FR" smtClean="0"/>
              <a:t>‹N°›</a:t>
            </a:fld>
            <a:endParaRPr lang="fr-FR"/>
          </a:p>
        </p:txBody>
      </p:sp>
    </p:spTree>
    <p:extLst>
      <p:ext uri="{BB962C8B-B14F-4D97-AF65-F5344CB8AC3E}">
        <p14:creationId xmlns:p14="http://schemas.microsoft.com/office/powerpoint/2010/main" val="1668228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EFCBEE-39D9-4270-AABC-F35C2A407509}" type="datetimeFigureOut">
              <a:rPr lang="fr-FR" smtClean="0"/>
              <a:t>14/11/2021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2C00D8-E2BE-4953-A4F3-CF9E3F3E99B1}" type="slidenum">
              <a:rPr lang="fr-FR" smtClean="0"/>
              <a:t>‹N°›</a:t>
            </a:fld>
            <a:endParaRPr lang="fr-FR"/>
          </a:p>
        </p:txBody>
      </p:sp>
    </p:spTree>
    <p:extLst>
      <p:ext uri="{BB962C8B-B14F-4D97-AF65-F5344CB8AC3E}">
        <p14:creationId xmlns:p14="http://schemas.microsoft.com/office/powerpoint/2010/main" val="14970453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المحاضرة 3: </a:t>
            </a:r>
            <a:endParaRPr lang="fr-FR" dirty="0"/>
          </a:p>
        </p:txBody>
      </p:sp>
      <p:sp>
        <p:nvSpPr>
          <p:cNvPr id="3" name="Sous-titre 2"/>
          <p:cNvSpPr>
            <a:spLocks noGrp="1"/>
          </p:cNvSpPr>
          <p:nvPr>
            <p:ph type="subTitle" idx="1"/>
          </p:nvPr>
        </p:nvSpPr>
        <p:spPr/>
        <p:txBody>
          <a:bodyPr>
            <a:normAutofit/>
          </a:bodyPr>
          <a:lstStyle/>
          <a:p>
            <a:r>
              <a:rPr lang="ar-DZ" sz="3600" dirty="0" smtClean="0">
                <a:solidFill>
                  <a:srgbClr val="FF0000"/>
                </a:solidFill>
              </a:rPr>
              <a:t>مولد ونشأة رسول الله صلى الله عليه وسلّم</a:t>
            </a:r>
            <a:endParaRPr lang="fr-FR" sz="3600" dirty="0">
              <a:solidFill>
                <a:srgbClr val="FF0000"/>
              </a:solidFill>
            </a:endParaRPr>
          </a:p>
        </p:txBody>
      </p:sp>
    </p:spTree>
    <p:extLst>
      <p:ext uri="{BB962C8B-B14F-4D97-AF65-F5344CB8AC3E}">
        <p14:creationId xmlns:p14="http://schemas.microsoft.com/office/powerpoint/2010/main" val="323754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a:xfrm>
            <a:off x="838200" y="1288473"/>
            <a:ext cx="10515600" cy="4888490"/>
          </a:xfrm>
        </p:spPr>
        <p:txBody>
          <a:bodyPr/>
          <a:lstStyle/>
          <a:p>
            <a:pPr algn="r" rtl="1"/>
            <a:r>
              <a:rPr lang="ar-DZ" dirty="0" smtClean="0"/>
              <a:t>صاحب الدعوة هو أبو القاسم محمد بن عبد الله بن عبد المطلب ويدعى شيبة الحمد، ابن هاشم بن عبد مناف واسمه المغيرة، ابن قصي ويسمى زيدا، ابن كالب بن مرة بن كعب بن لؤي بن غالب بن فهر بن مالك بن النضر بن كنانة بن خزيمة بن مدركة بن إلياس بن مضر بن نزار بن معد بن عدنان )وفوق هذا النسب مختلف فيه بين النسابة والمؤرخين(. وفي ذلك يقول الرسول )صلى الله عليه وسلم(: "إن الله اصطفى كنانة من ولد إسماعيل واصطفى قريشا من كنانة واصطفى هاشما من قريش واصطفاني من بني هاشم". أبوه هو عبد الله بن عبد المطلب وهو أصغر إخوته، وقد توفي وزوجته حامل بالنبي صلى الله عليه وسلم، وأمه هي آمنة بنت وهب بن عبد مناف بن زهرة بن كالب بن مرة القرشية الزهرية، وهي أفضل نساء قريش نسبا وموضعا.</a:t>
            </a:r>
            <a:endParaRPr lang="fr-FR" dirty="0"/>
          </a:p>
        </p:txBody>
      </p:sp>
    </p:spTree>
    <p:extLst>
      <p:ext uri="{BB962C8B-B14F-4D97-AF65-F5344CB8AC3E}">
        <p14:creationId xmlns:p14="http://schemas.microsoft.com/office/powerpoint/2010/main" val="1047263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1" y="1554356"/>
            <a:ext cx="11111344" cy="4832092"/>
          </a:xfrm>
          <a:prstGeom prst="rect">
            <a:avLst/>
          </a:prstGeom>
        </p:spPr>
        <p:txBody>
          <a:bodyPr wrap="square">
            <a:spAutoFit/>
          </a:bodyPr>
          <a:lstStyle/>
          <a:p>
            <a:pPr algn="r" rtl="1"/>
            <a:r>
              <a:rPr lang="ar-DZ" sz="2800" dirty="0" smtClean="0"/>
              <a:t>ولد الرسول </a:t>
            </a:r>
            <a:r>
              <a:rPr lang="ar-DZ" sz="2800" dirty="0" smtClean="0"/>
              <a:t>صلى </a:t>
            </a:r>
            <a:r>
              <a:rPr lang="ar-DZ" sz="2800" dirty="0" smtClean="0"/>
              <a:t>الله عليه وسلم بمكة عام الفيل، في 12 ربيع الأول الموافق لـ 24 </a:t>
            </a:r>
            <a:r>
              <a:rPr lang="ar-DZ" sz="2800" dirty="0" err="1"/>
              <a:t>أ</a:t>
            </a:r>
            <a:r>
              <a:rPr lang="ar-DZ" sz="2800" dirty="0" err="1" smtClean="0"/>
              <a:t>فريل</a:t>
            </a:r>
            <a:r>
              <a:rPr lang="ar-DZ" sz="2800" dirty="0" smtClean="0"/>
              <a:t> 571م على الأرجح. فأرضعته ثويبة مولاة أبي لهب أياما، ثم أرضعته حليمة بنت أبي ذؤيب السعدية، وفطم رسول الله لسنتين، فردته حليمة إلى أمه وجده وهو ابن خمس سنين. ولما بلغ السنة السادسة من عمره، خرجت به أمه لزيارة أخواله من بني عدي بن النجار في يثرب، ومعها عبد المطلب جد النبي، وأثناء عودتها إلى مكة توفيت بالأبواء، فأصبح الرسول صلى الله عليه وسلم يتيم الأب والأم، فكفله جده عبد المطلب وكان </a:t>
            </a:r>
            <a:r>
              <a:rPr lang="ar-DZ" sz="2800" dirty="0" err="1" smtClean="0"/>
              <a:t>يؤثره</a:t>
            </a:r>
            <a:r>
              <a:rPr lang="ar-DZ" sz="2800" dirty="0" smtClean="0"/>
              <a:t> على بنيه ويغمره بحنانه ويدنيه منه، ولمّا بلغ الثّامنة من عمره توفي جدّه عبد المطلب، فكفله عمّه أبو طالب فكان يحنو عليه.</a:t>
            </a:r>
          </a:p>
          <a:p>
            <a:pPr algn="r" rtl="1"/>
            <a:r>
              <a:rPr lang="ar-DZ" sz="2800" dirty="0" smtClean="0"/>
              <a:t>اشتغل رسول الله برعي الأغنام، ولقد شهد في شبابه حرب الفجار كانت بين قريش وكنانة وبين قيس عيلان حيث شارك في تجهيز النبال لأعمامه.</a:t>
            </a:r>
          </a:p>
          <a:p>
            <a:pPr algn="r" rtl="1"/>
            <a:r>
              <a:rPr lang="ar-DZ" sz="2800" dirty="0" smtClean="0"/>
              <a:t>كما حضر ونوّه بحلف الفضول الذي قام بين بني هاشم وبني عبد المطلب وبني أسد بن عبد العزى وزهرة بن كلاب  وتيم بن مرة لنصرة كل مظلوم حتى تردّ </a:t>
            </a:r>
            <a:r>
              <a:rPr lang="ar-DZ" sz="2800" dirty="0" err="1" smtClean="0"/>
              <a:t>مظلمته</a:t>
            </a:r>
            <a:r>
              <a:rPr lang="ar-DZ" sz="2800" dirty="0" smtClean="0"/>
              <a:t>. </a:t>
            </a:r>
            <a:endParaRPr lang="fr-FR" sz="2800" dirty="0"/>
          </a:p>
        </p:txBody>
      </p:sp>
    </p:spTree>
    <p:extLst>
      <p:ext uri="{BB962C8B-B14F-4D97-AF65-F5344CB8AC3E}">
        <p14:creationId xmlns:p14="http://schemas.microsoft.com/office/powerpoint/2010/main" val="4064121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4183" y="-2849642"/>
            <a:ext cx="10501744" cy="9448740"/>
          </a:xfrm>
          <a:prstGeom prst="rect">
            <a:avLst/>
          </a:prstGeom>
        </p:spPr>
        <p:txBody>
          <a:bodyPr wrap="square">
            <a:spAutoFit/>
          </a:bodyPr>
          <a:lstStyle/>
          <a:p>
            <a:endParaRPr lang="ar-DZ" dirty="0" smtClean="0"/>
          </a:p>
          <a:p>
            <a:endParaRPr lang="ar-DZ" dirty="0"/>
          </a:p>
          <a:p>
            <a:endParaRPr lang="ar-DZ" dirty="0" smtClean="0"/>
          </a:p>
          <a:p>
            <a:endParaRPr lang="ar-DZ" dirty="0"/>
          </a:p>
          <a:p>
            <a:endParaRPr lang="ar-DZ" dirty="0" smtClean="0"/>
          </a:p>
          <a:p>
            <a:endParaRPr lang="ar-DZ" dirty="0"/>
          </a:p>
          <a:p>
            <a:endParaRPr lang="ar-DZ" dirty="0" smtClean="0"/>
          </a:p>
          <a:p>
            <a:endParaRPr lang="ar-DZ" dirty="0"/>
          </a:p>
          <a:p>
            <a:endParaRPr lang="ar-DZ" dirty="0" smtClean="0"/>
          </a:p>
          <a:p>
            <a:endParaRPr lang="ar-DZ" dirty="0"/>
          </a:p>
          <a:p>
            <a:endParaRPr lang="ar-DZ" dirty="0" smtClean="0"/>
          </a:p>
          <a:p>
            <a:endParaRPr lang="ar-DZ" dirty="0"/>
          </a:p>
          <a:p>
            <a:pPr algn="r" rtl="1"/>
            <a:r>
              <a:rPr lang="ar-DZ" sz="2800" dirty="0" smtClean="0"/>
              <a:t>ولما تجاوز النبي سن العشرين وجهته السيدة خديجة بنت خويلد، وكانت امرأة شريفة موسرة ذات تجارة عريضة، إلى الشام في تجارة لها، وذلك عندما بلغها من أمانته وصدقه ووفائه. فخرج النبي في تجارتها إلى الشام حيث باع واشترى ما أراد، وقفل عائدا بمالها إلى مكة، وقد حقق أضعاف ما كان يصلها من المال. ولما رأت خديجة أمانته وبركته، وسمعت من غلامه ميسرة عن نبله وصدقه وطهارته، دست إليه من عرض عليه أن يتزوجها، فر غب في ذلك، فتزوجته وهو ابن خمس وعشرين سنة وهي ابنة أربعين سنة، وكانت خديجة أول امرأة تزوجها النبي، ولم يتزوج غيرها حتى توفيت، فأنجبت له ولده كلهم إلّا إبراهيم. ولما دنا الرسول صلى الله عليه وسلم من الأربعين سنة، مال إلى العزلة، وحببت إليه الخلوة في غار حراء، حتى نزل عليه الوحي في شهر رمضان، ثم انقطع الوحي مدة من الزمن، فشق ذلك على النبي وأحزنه حزنا شديدا حتى نزلت عليه سورة الضحى، التي أقسم فيها الله تعالى أنه ما تركه وما أبغضه منذ أحبه. وبينما كان يسير يوما إذ سمع صوتا فرفع رأسه إلى مصدره، فإذا جبريل بين السماء والأرض، فخشي منه النبي ودخله منه روع، وأسرع إلى داره يرتجف وأتى خديجة وطلب منها أن تدثره فنزلت عليه سورة المدثر: «يا أيّها المدثّر قم فأنذر وربّك فكبّر وثيابك فطهّر والرّجز فاهجر </a:t>
            </a:r>
            <a:r>
              <a:rPr lang="ar-DZ" sz="2800" dirty="0" err="1" smtClean="0"/>
              <a:t>ولاتمنن</a:t>
            </a:r>
            <a:r>
              <a:rPr lang="ar-DZ" sz="2800" dirty="0" smtClean="0"/>
              <a:t> تستكثر ولربّك فاصبر»</a:t>
            </a:r>
            <a:endParaRPr lang="fr-FR" sz="2800" dirty="0"/>
          </a:p>
        </p:txBody>
      </p:sp>
    </p:spTree>
    <p:extLst>
      <p:ext uri="{BB962C8B-B14F-4D97-AF65-F5344CB8AC3E}">
        <p14:creationId xmlns:p14="http://schemas.microsoft.com/office/powerpoint/2010/main" val="17322224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4073" y="224504"/>
            <a:ext cx="11707089" cy="4832092"/>
          </a:xfrm>
          <a:prstGeom prst="rect">
            <a:avLst/>
          </a:prstGeom>
        </p:spPr>
        <p:txBody>
          <a:bodyPr wrap="square">
            <a:spAutoFit/>
          </a:bodyPr>
          <a:lstStyle/>
          <a:p>
            <a:pPr algn="r" rtl="1"/>
            <a:r>
              <a:rPr lang="ar-DZ" sz="2800" dirty="0" smtClean="0"/>
              <a:t>بنزول هذه السورة، تبدأ الدعوة الإسلامية بمراحلها المختلفة، حيث بادر النبي صلى الله عليه وسلم بالدعوة إلى الإسلام ودعا الناس إلى ترك عبادة الأوثان والأصنام وبدأ بأقرب الأقربين إليه. </a:t>
            </a:r>
          </a:p>
          <a:p>
            <a:pPr algn="r" rtl="1"/>
            <a:r>
              <a:rPr lang="ar-DZ" sz="2800" u="sng" dirty="0" smtClean="0">
                <a:solidFill>
                  <a:srgbClr val="FF0000"/>
                </a:solidFill>
              </a:rPr>
              <a:t>مراحل الدعوة الإسلامية: </a:t>
            </a:r>
          </a:p>
          <a:p>
            <a:pPr algn="r" rtl="1"/>
            <a:r>
              <a:rPr lang="ar-DZ" sz="2800" dirty="0" smtClean="0"/>
              <a:t>أولا : المرحلة المكية: وقد استغرقت مدة ثلاث عشر سنة، من بداية الدعوة إلى الهجرة، ويمكن تقسيمها إلى دورين:</a:t>
            </a:r>
          </a:p>
          <a:p>
            <a:pPr algn="r" rtl="1"/>
            <a:r>
              <a:rPr lang="ar-DZ" sz="2800" dirty="0" smtClean="0"/>
              <a:t> </a:t>
            </a:r>
            <a:r>
              <a:rPr lang="ar-DZ" sz="2800" b="1" dirty="0" smtClean="0"/>
              <a:t>الدور الأول</a:t>
            </a:r>
            <a:r>
              <a:rPr lang="ar-DZ" sz="2800" dirty="0" smtClean="0"/>
              <a:t>: </a:t>
            </a:r>
            <a:r>
              <a:rPr lang="ar-DZ" sz="2800" b="1" u="sng" dirty="0" smtClean="0"/>
              <a:t>الدعوة سرا</a:t>
            </a:r>
            <a:r>
              <a:rPr lang="ar-DZ" sz="2800" dirty="0" smtClean="0"/>
              <a:t>: وهي تبدأ من أول سنة للدعوة بعد أن نزلت سورة المدثر، و قد استغرق هذا الدور ثلاث سنوات، وبدأ بأقرب الأقربين إليه، ولم يتكلم عن الإسلام في المجالس العمومية لقريش. وكان في أوائل من دخل الإسلام من هؤلاء: خديجة بنت خويلد، وعلي بن ابي طالب، وزيد بن حارثة، وأبو بكر بن أبي قحافة، وعثمان بن عفان، والزبير بن العوام، وعبد الرحمن بن عوف، وسعد بن أبي وقاص ... رضي الله عنهم،  وكان أحدهم إذا أراد القيام بعبادة من العيادات ذهب إلى شعاب مكة يستخفي فيها عن أنظار قريش.</a:t>
            </a:r>
            <a:endParaRPr lang="fr-FR" sz="2800" dirty="0"/>
          </a:p>
        </p:txBody>
      </p:sp>
    </p:spTree>
    <p:extLst>
      <p:ext uri="{BB962C8B-B14F-4D97-AF65-F5344CB8AC3E}">
        <p14:creationId xmlns:p14="http://schemas.microsoft.com/office/powerpoint/2010/main" val="4396782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180468"/>
            <a:ext cx="11208327" cy="5262979"/>
          </a:xfrm>
          <a:prstGeom prst="rect">
            <a:avLst/>
          </a:prstGeom>
        </p:spPr>
        <p:txBody>
          <a:bodyPr wrap="square">
            <a:spAutoFit/>
          </a:bodyPr>
          <a:lstStyle/>
          <a:p>
            <a:pPr algn="r" rtl="1"/>
            <a:r>
              <a:rPr lang="ar-DZ" sz="2800" dirty="0" smtClean="0"/>
              <a:t>الدور الثاني: الدعوة جهرا والكف عن القتال: مدة هذا الدور عشر سنوات. أمر الله تعالى بالجهر بالدعوة، لما نزلت الآية: « فاصدع بما تؤمر وأعرض عن المشركين»</a:t>
            </a:r>
          </a:p>
          <a:p>
            <a:pPr algn="r" rtl="1"/>
            <a:r>
              <a:rPr lang="ar-DZ" sz="2800" dirty="0" smtClean="0"/>
              <a:t>ولما بدأ الرسول صلى الله عليه وسلم  دعوته سخرت منه قر يش ولكنها عندما أيقنت من أنه كان جادا فيها انقلبت محاولتها إلى اضطهاد وتعذيب، فأخذت تسيء معاملته وتسوم أتباعه صنوف العذاب.</a:t>
            </a:r>
          </a:p>
          <a:p>
            <a:pPr algn="r" rtl="1"/>
            <a:r>
              <a:rPr lang="ar-DZ" sz="2800" b="1" u="sng" dirty="0" smtClean="0">
                <a:solidFill>
                  <a:srgbClr val="FF0000"/>
                </a:solidFill>
              </a:rPr>
              <a:t>بيعتا العقبة الأولى والثانية</a:t>
            </a:r>
            <a:r>
              <a:rPr lang="ar-DZ" sz="2800" dirty="0" smtClean="0"/>
              <a:t>: بعد عودة الرسول من الطائف، أخذ يعرض نفسه على قبائل العرب في مواسم عكاظ والحج، يدعوهم إلى الله، ويسألهم أن يصدقوه ويمنعوه. وايوائه حتى يبلغ رسالة ربه، وكان عمه أبو لهب يترصده ويتعرض له، ويدعو القبائل إلى الامتناع وعدم قبول دعوته. ولم تقبل أي قبيلة أن تنصره، ولكن رسول الله لم ييأس، وواصل اتصالاته بأشراف العرب، فكان لا يسمع بقادم إلى مكة من سادات العرب وأشرافها حاجا أو معتمرا إلا دعاه إلى الإسلام. وحدث أن قدم إلى مكة في </a:t>
            </a:r>
            <a:r>
              <a:rPr lang="ar-DZ" sz="2800" b="1" dirty="0" smtClean="0"/>
              <a:t>السنة الحادية عشر من البعثة </a:t>
            </a:r>
            <a:r>
              <a:rPr lang="ar-DZ" sz="2800" dirty="0" smtClean="0"/>
              <a:t>وفد من يثرب فالتقى بهم النبي وأسمعهم شيئا من القرآن الكريم.</a:t>
            </a:r>
          </a:p>
        </p:txBody>
      </p:sp>
    </p:spTree>
    <p:extLst>
      <p:ext uri="{BB962C8B-B14F-4D97-AF65-F5344CB8AC3E}">
        <p14:creationId xmlns:p14="http://schemas.microsoft.com/office/powerpoint/2010/main" val="660867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52945" y="197346"/>
            <a:ext cx="10640291" cy="5693866"/>
          </a:xfrm>
          <a:prstGeom prst="rect">
            <a:avLst/>
          </a:prstGeom>
        </p:spPr>
        <p:txBody>
          <a:bodyPr wrap="square">
            <a:spAutoFit/>
          </a:bodyPr>
          <a:lstStyle/>
          <a:p>
            <a:pPr algn="r" rtl="1"/>
            <a:r>
              <a:rPr lang="ar-DZ" sz="2800" dirty="0" smtClean="0"/>
              <a:t>وفي العام التالي، أي في </a:t>
            </a:r>
            <a:r>
              <a:rPr lang="ar-DZ" sz="2800" b="1" dirty="0" smtClean="0"/>
              <a:t>السنة الثانية عشر من البعثة</a:t>
            </a:r>
            <a:r>
              <a:rPr lang="ar-DZ" sz="2800" dirty="0" smtClean="0"/>
              <a:t>، قدم إلى موسم الحج وفد آخر من يثرب يتكون من الأوس والخزرج، فالتقوا بالنبي عند العقبة وبايعوه على ألا يشركوا بالله شيئا، وأن يتجنبوا السرقة والزنا وقتل الأولاد، وألا يأتوا بهتانا يفترونه، وألا يعصوا النبي في معروف، وتسمى هذه البيعة</a:t>
            </a:r>
            <a:r>
              <a:rPr lang="ar-DZ" sz="2800" b="1" u="sng" dirty="0" smtClean="0"/>
              <a:t> ببيعة العقبة الأولى، </a:t>
            </a:r>
            <a:r>
              <a:rPr lang="ar-DZ" sz="2800" dirty="0" smtClean="0"/>
              <a:t>وبعث الرسول عليه الصلاة والسلام معهم مصعب بن عمير ليقرئهم القرآن، ويعلمهم الإسلام. وفي العام التالي، أي في </a:t>
            </a:r>
            <a:r>
              <a:rPr lang="ar-DZ" sz="2800" b="1" dirty="0" smtClean="0"/>
              <a:t>السنة الثالثة عشر من البعثة </a:t>
            </a:r>
            <a:r>
              <a:rPr lang="ar-DZ" sz="2800" dirty="0" smtClean="0"/>
              <a:t>قدم من </a:t>
            </a:r>
            <a:r>
              <a:rPr lang="ar-DZ" sz="2800" smtClean="0"/>
              <a:t>يثرب </a:t>
            </a:r>
            <a:r>
              <a:rPr lang="ar-DZ" sz="2800" smtClean="0"/>
              <a:t>ث</a:t>
            </a:r>
            <a:r>
              <a:rPr lang="ar-DZ" sz="2800" smtClean="0"/>
              <a:t>لا</a:t>
            </a:r>
            <a:r>
              <a:rPr lang="ar-DZ" sz="2800" smtClean="0"/>
              <a:t>ث </a:t>
            </a:r>
            <a:r>
              <a:rPr lang="ar-DZ" sz="2800" dirty="0" smtClean="0"/>
              <a:t>وسبعون رجلا وامرأتان من الأوس والخزرج مع قومهم الوثنيين بهدف الحج، واجتمعوا بالنبي عند العقبة فحدثهم عن الإسلام ودعاهم إلى عبادة الله وتوحيده، فأظهروا صدق نيتهم وأظهروا إخلاصهم للنبي وطلبوا منه الهجرة إلى بلدهم يثرب. ثم قال: "ابايعكم على أن تمنعوني مما تمنعون منه نساءكم وأبناءكم"، وتعرف هذه البيعة </a:t>
            </a:r>
            <a:r>
              <a:rPr lang="ar-DZ" sz="2800" b="1" u="sng" dirty="0" smtClean="0"/>
              <a:t>ببيعة العقبة الثانية</a:t>
            </a:r>
            <a:r>
              <a:rPr lang="ar-DZ" sz="2800" dirty="0" smtClean="0"/>
              <a:t>. وبعد عودتهم انتشر الإسلام بيثرب، وأخذ أصحاب النبي يهاجرون إليها. فاستقبلهم أهلها بترحيب كبير، ثم هاجر إليها النبي عليه الصّلاة والسّلام بصحبة أبي بكر الصديق. والملاحظ أن أهل يثرب كانوا أكثر تصديقا للرسول الله من غيرهم، وأن الرسول اختار هذه البلدة )يثرب لتكون مأوى وملجأ له وللمسلمين الذين يعانون من الاضطهاد والتعذيب في مكة. </a:t>
            </a:r>
            <a:endParaRPr lang="fr-FR" dirty="0"/>
          </a:p>
        </p:txBody>
      </p:sp>
    </p:spTree>
    <p:extLst>
      <p:ext uri="{BB962C8B-B14F-4D97-AF65-F5344CB8AC3E}">
        <p14:creationId xmlns:p14="http://schemas.microsoft.com/office/powerpoint/2010/main" val="255305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1138</Words>
  <Application>Microsoft Office PowerPoint</Application>
  <PresentationFormat>Grand écran</PresentationFormat>
  <Paragraphs>27</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Calibri Light</vt:lpstr>
      <vt:lpstr>Times New Roman</vt:lpstr>
      <vt:lpstr>Thème Office</vt:lpstr>
      <vt:lpstr>المحاضرة 3: </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3:</dc:title>
  <dc:creator>PC COM</dc:creator>
  <cp:lastModifiedBy>PC COM</cp:lastModifiedBy>
  <cp:revision>14</cp:revision>
  <dcterms:created xsi:type="dcterms:W3CDTF">2021-11-12T15:03:57Z</dcterms:created>
  <dcterms:modified xsi:type="dcterms:W3CDTF">2021-11-14T08:49:09Z</dcterms:modified>
</cp:coreProperties>
</file>