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Lst>
  <p:sldSz cx="18288000" cy="10287000"/>
  <p:notesSz cx="6858000" cy="9144000"/>
  <p:embeddedFontLst>
    <p:embeddedFont>
      <p:font typeface="TS Qamus Bold" charset="1" panose="00000800000000000000"/>
      <p:regular r:id="rId12"/>
    </p:embeddedFont>
    <p:embeddedFont>
      <p:font typeface="TS Qamus" charset="1" panose="00000500000000000000"/>
      <p:regular r:id="rId13"/>
    </p:embeddedFont>
    <p:embeddedFont>
      <p:font typeface="Open Sans Bold" charset="1" panose="020B0806030504020204"/>
      <p:regular r:id="rId14"/>
    </p:embeddedFont>
    <p:embeddedFont>
      <p:font typeface="Open Sans" charset="1" panose="020B0606030504020204"/>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 Id="rId3" Target="../media/image7.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6.png" Type="http://schemas.openxmlformats.org/officeDocument/2006/relationships/image"/><Relationship Id="rId5" Target="../media/image17.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8.png" Type="http://schemas.openxmlformats.org/officeDocument/2006/relationships/image"/><Relationship Id="rId3" Target="../media/image19.svg" Type="http://schemas.openxmlformats.org/officeDocument/2006/relationships/image"/><Relationship Id="rId4" Target="../media/image20.png" Type="http://schemas.openxmlformats.org/officeDocument/2006/relationships/image"/><Relationship Id="rId5" Target="../media/image21.svg" Type="http://schemas.openxmlformats.org/officeDocument/2006/relationships/image"/><Relationship Id="rId6" Target="../media/image22.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FAF6"/>
        </a:solidFill>
      </p:bgPr>
    </p:bg>
    <p:spTree>
      <p:nvGrpSpPr>
        <p:cNvPr id="1" name=""/>
        <p:cNvGrpSpPr/>
        <p:nvPr/>
      </p:nvGrpSpPr>
      <p:grpSpPr>
        <a:xfrm>
          <a:off x="0" y="0"/>
          <a:ext cx="0" cy="0"/>
          <a:chOff x="0" y="0"/>
          <a:chExt cx="0" cy="0"/>
        </a:xfrm>
      </p:grpSpPr>
      <p:grpSp>
        <p:nvGrpSpPr>
          <p:cNvPr name="Group 2" id="2"/>
          <p:cNvGrpSpPr/>
          <p:nvPr/>
        </p:nvGrpSpPr>
        <p:grpSpPr>
          <a:xfrm rot="0">
            <a:off x="9328677" y="5946355"/>
            <a:ext cx="264674" cy="264674"/>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EB868"/>
            </a:solidFill>
          </p:spPr>
        </p:sp>
        <p:sp>
          <p:nvSpPr>
            <p:cNvPr name="TextBox 4" id="4"/>
            <p:cNvSpPr txBox="true"/>
            <p:nvPr/>
          </p:nvSpPr>
          <p:spPr>
            <a:xfrm>
              <a:off x="76200" y="19050"/>
              <a:ext cx="660400" cy="717550"/>
            </a:xfrm>
            <a:prstGeom prst="rect">
              <a:avLst/>
            </a:prstGeom>
          </p:spPr>
          <p:txBody>
            <a:bodyPr anchor="ctr" rtlCol="false" tIns="50800" lIns="50800" bIns="50800" rIns="50800"/>
            <a:lstStyle/>
            <a:p>
              <a:pPr algn="ctr">
                <a:lnSpc>
                  <a:spcPts val="3499"/>
                </a:lnSpc>
              </a:pPr>
            </a:p>
          </p:txBody>
        </p:sp>
      </p:grpSp>
      <p:sp>
        <p:nvSpPr>
          <p:cNvPr name="Freeform 5" id="5"/>
          <p:cNvSpPr/>
          <p:nvPr/>
        </p:nvSpPr>
        <p:spPr>
          <a:xfrm flipH="false" flipV="false" rot="-5650611">
            <a:off x="13479480" y="5476765"/>
            <a:ext cx="6516949" cy="6932925"/>
          </a:xfrm>
          <a:custGeom>
            <a:avLst/>
            <a:gdLst/>
            <a:ahLst/>
            <a:cxnLst/>
            <a:rect r="r" b="b" t="t" l="l"/>
            <a:pathLst>
              <a:path h="6932925" w="6516949">
                <a:moveTo>
                  <a:pt x="0" y="0"/>
                </a:moveTo>
                <a:lnTo>
                  <a:pt x="6516950" y="0"/>
                </a:lnTo>
                <a:lnTo>
                  <a:pt x="6516950" y="6932925"/>
                </a:lnTo>
                <a:lnTo>
                  <a:pt x="0" y="693292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11400031" y="7859451"/>
            <a:ext cx="5192177" cy="4114800"/>
          </a:xfrm>
          <a:custGeom>
            <a:avLst/>
            <a:gdLst/>
            <a:ahLst/>
            <a:cxnLst/>
            <a:rect r="r" b="b" t="t" l="l"/>
            <a:pathLst>
              <a:path h="4114800" w="5192177">
                <a:moveTo>
                  <a:pt x="0" y="0"/>
                </a:moveTo>
                <a:lnTo>
                  <a:pt x="5192177" y="0"/>
                </a:lnTo>
                <a:lnTo>
                  <a:pt x="5192177"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7" id="7"/>
          <p:cNvGrpSpPr/>
          <p:nvPr/>
        </p:nvGrpSpPr>
        <p:grpSpPr>
          <a:xfrm rot="0">
            <a:off x="15156053" y="242834"/>
            <a:ext cx="2103247" cy="3363710"/>
            <a:chOff x="0" y="0"/>
            <a:chExt cx="325848" cy="521127"/>
          </a:xfrm>
        </p:grpSpPr>
        <p:sp>
          <p:nvSpPr>
            <p:cNvPr name="Freeform 8" id="8"/>
            <p:cNvSpPr/>
            <p:nvPr/>
          </p:nvSpPr>
          <p:spPr>
            <a:xfrm flipH="false" flipV="false" rot="0">
              <a:off x="0" y="0"/>
              <a:ext cx="325848" cy="521127"/>
            </a:xfrm>
            <a:custGeom>
              <a:avLst/>
              <a:gdLst/>
              <a:ahLst/>
              <a:cxnLst/>
              <a:rect r="r" b="b" t="t" l="l"/>
              <a:pathLst>
                <a:path h="521127" w="325848">
                  <a:moveTo>
                    <a:pt x="84662" y="0"/>
                  </a:moveTo>
                  <a:lnTo>
                    <a:pt x="241186" y="0"/>
                  </a:lnTo>
                  <a:cubicBezTo>
                    <a:pt x="287944" y="0"/>
                    <a:pt x="325848" y="37904"/>
                    <a:pt x="325848" y="84662"/>
                  </a:cubicBezTo>
                  <a:lnTo>
                    <a:pt x="325848" y="436465"/>
                  </a:lnTo>
                  <a:cubicBezTo>
                    <a:pt x="325848" y="483222"/>
                    <a:pt x="287944" y="521127"/>
                    <a:pt x="241186" y="521127"/>
                  </a:cubicBezTo>
                  <a:lnTo>
                    <a:pt x="84662" y="521127"/>
                  </a:lnTo>
                  <a:cubicBezTo>
                    <a:pt x="37904" y="521127"/>
                    <a:pt x="0" y="483222"/>
                    <a:pt x="0" y="436465"/>
                  </a:cubicBezTo>
                  <a:lnTo>
                    <a:pt x="0" y="84662"/>
                  </a:lnTo>
                  <a:cubicBezTo>
                    <a:pt x="0" y="37904"/>
                    <a:pt x="37904" y="0"/>
                    <a:pt x="84662" y="0"/>
                  </a:cubicBezTo>
                  <a:close/>
                </a:path>
              </a:pathLst>
            </a:custGeom>
            <a:blipFill>
              <a:blip r:embed="rId6"/>
              <a:stretch>
                <a:fillRect l="-8214" t="0" r="-8214" b="0"/>
              </a:stretch>
            </a:blipFill>
          </p:spPr>
        </p:sp>
      </p:grpSp>
      <p:sp>
        <p:nvSpPr>
          <p:cNvPr name="TextBox 9" id="9"/>
          <p:cNvSpPr txBox="true"/>
          <p:nvPr/>
        </p:nvSpPr>
        <p:spPr>
          <a:xfrm rot="0">
            <a:off x="4204610" y="3973827"/>
            <a:ext cx="10777483" cy="941077"/>
          </a:xfrm>
          <a:prstGeom prst="rect">
            <a:avLst/>
          </a:prstGeom>
        </p:spPr>
        <p:txBody>
          <a:bodyPr anchor="t" rtlCol="false" tIns="0" lIns="0" bIns="0" rIns="0">
            <a:spAutoFit/>
          </a:bodyPr>
          <a:lstStyle/>
          <a:p>
            <a:pPr algn="r" rtl="true" marL="0" indent="0" lvl="0">
              <a:lnSpc>
                <a:spcPts val="7260"/>
              </a:lnSpc>
            </a:pPr>
            <a:r>
              <a:rPr lang="ar-EG" b="true" sz="6600">
                <a:solidFill>
                  <a:srgbClr val="000000"/>
                </a:solidFill>
                <a:latin typeface="TS Qamus Bold"/>
                <a:ea typeface="TS Qamus Bold"/>
                <a:cs typeface="TS Qamus Bold"/>
                <a:sym typeface="TS Qamus Bold"/>
                <a:rtl val="true"/>
              </a:rPr>
              <a:t>المحاضرة العاشرة</a:t>
            </a:r>
          </a:p>
        </p:txBody>
      </p:sp>
      <p:sp>
        <p:nvSpPr>
          <p:cNvPr name="TextBox 10" id="10"/>
          <p:cNvSpPr txBox="true"/>
          <p:nvPr/>
        </p:nvSpPr>
        <p:spPr>
          <a:xfrm rot="0">
            <a:off x="4813660" y="8385425"/>
            <a:ext cx="2436202" cy="512322"/>
          </a:xfrm>
          <a:prstGeom prst="rect">
            <a:avLst/>
          </a:prstGeom>
        </p:spPr>
        <p:txBody>
          <a:bodyPr anchor="t" rtlCol="false" tIns="0" lIns="0" bIns="0" rIns="0">
            <a:spAutoFit/>
          </a:bodyPr>
          <a:lstStyle/>
          <a:p>
            <a:pPr algn="ctr" rtl="true" marL="0" indent="0" lvl="0">
              <a:lnSpc>
                <a:spcPts val="3949"/>
              </a:lnSpc>
            </a:pPr>
            <a:r>
              <a:rPr lang="ar-EG" b="true" sz="3590">
                <a:solidFill>
                  <a:srgbClr val="000000"/>
                </a:solidFill>
                <a:latin typeface="TS Qamus Bold"/>
                <a:ea typeface="TS Qamus Bold"/>
                <a:cs typeface="TS Qamus Bold"/>
                <a:sym typeface="TS Qamus Bold"/>
                <a:rtl val="true"/>
              </a:rPr>
              <a:t>من اعداد:</a:t>
            </a:r>
          </a:p>
        </p:txBody>
      </p:sp>
      <p:sp>
        <p:nvSpPr>
          <p:cNvPr name="TextBox 11" id="11"/>
          <p:cNvSpPr txBox="true"/>
          <p:nvPr/>
        </p:nvSpPr>
        <p:spPr>
          <a:xfrm rot="0">
            <a:off x="1028700" y="5317493"/>
            <a:ext cx="14383577" cy="961397"/>
          </a:xfrm>
          <a:prstGeom prst="rect">
            <a:avLst/>
          </a:prstGeom>
        </p:spPr>
        <p:txBody>
          <a:bodyPr anchor="t" rtlCol="false" tIns="0" lIns="0" bIns="0" rIns="0">
            <a:spAutoFit/>
          </a:bodyPr>
          <a:lstStyle/>
          <a:p>
            <a:pPr algn="r" rtl="true" marL="0" indent="0" lvl="0">
              <a:lnSpc>
                <a:spcPts val="7370"/>
              </a:lnSpc>
            </a:pPr>
            <a:r>
              <a:rPr lang="ar-EG" b="true" sz="6700">
                <a:solidFill>
                  <a:srgbClr val="000000"/>
                </a:solidFill>
                <a:latin typeface="TS Qamus Bold"/>
                <a:ea typeface="TS Qamus Bold"/>
                <a:cs typeface="TS Qamus Bold"/>
                <a:sym typeface="TS Qamus Bold"/>
                <a:rtl val="true"/>
              </a:rPr>
              <a:t>ممارسة الحق النقابي: الحق في الاضراب</a:t>
            </a:r>
          </a:p>
        </p:txBody>
      </p:sp>
      <p:sp>
        <p:nvSpPr>
          <p:cNvPr name="TextBox 12" id="12"/>
          <p:cNvSpPr txBox="true"/>
          <p:nvPr/>
        </p:nvSpPr>
        <p:spPr>
          <a:xfrm rot="0">
            <a:off x="3218636" y="166634"/>
            <a:ext cx="10777483" cy="2102218"/>
          </a:xfrm>
          <a:prstGeom prst="rect">
            <a:avLst/>
          </a:prstGeom>
        </p:spPr>
        <p:txBody>
          <a:bodyPr anchor="t" rtlCol="false" tIns="0" lIns="0" bIns="0" rIns="0">
            <a:spAutoFit/>
          </a:bodyPr>
          <a:lstStyle/>
          <a:p>
            <a:pPr algn="ctr" rtl="true">
              <a:lnSpc>
                <a:spcPts val="5617"/>
              </a:lnSpc>
            </a:pPr>
            <a:r>
              <a:rPr lang="ar-EG" b="true" sz="4100">
                <a:solidFill>
                  <a:srgbClr val="000000"/>
                </a:solidFill>
                <a:latin typeface="TS Qamus Bold"/>
                <a:ea typeface="TS Qamus Bold"/>
                <a:cs typeface="TS Qamus Bold"/>
                <a:sym typeface="TS Qamus Bold"/>
                <a:rtl val="true"/>
              </a:rPr>
              <a:t>جامعة أبو بكر بلقايد</a:t>
            </a:r>
          </a:p>
          <a:p>
            <a:pPr algn="ctr" rtl="true">
              <a:lnSpc>
                <a:spcPts val="5617"/>
              </a:lnSpc>
            </a:pPr>
            <a:r>
              <a:rPr lang="ar-EG" b="true" sz="4100">
                <a:solidFill>
                  <a:srgbClr val="000000"/>
                </a:solidFill>
                <a:latin typeface="TS Qamus Bold"/>
                <a:ea typeface="TS Qamus Bold"/>
                <a:cs typeface="TS Qamus Bold"/>
                <a:sym typeface="TS Qamus Bold"/>
                <a:rtl val="true"/>
              </a:rPr>
              <a:t>كلية العلوم الانسانية والاجتماعية</a:t>
            </a:r>
          </a:p>
          <a:p>
            <a:pPr algn="ctr" rtl="true" marL="0" indent="0" lvl="0">
              <a:lnSpc>
                <a:spcPts val="5617"/>
              </a:lnSpc>
            </a:pPr>
            <a:r>
              <a:rPr lang="ar-EG" b="true" sz="4100">
                <a:solidFill>
                  <a:srgbClr val="000000"/>
                </a:solidFill>
                <a:latin typeface="TS Qamus Bold"/>
                <a:ea typeface="TS Qamus Bold"/>
                <a:cs typeface="TS Qamus Bold"/>
                <a:sym typeface="TS Qamus Bold"/>
                <a:rtl val="true"/>
              </a:rPr>
              <a:t>قسم علم النفس</a:t>
            </a:r>
          </a:p>
        </p:txBody>
      </p:sp>
      <p:sp>
        <p:nvSpPr>
          <p:cNvPr name="TextBox 13" id="13"/>
          <p:cNvSpPr txBox="true"/>
          <p:nvPr/>
        </p:nvSpPr>
        <p:spPr>
          <a:xfrm rot="0">
            <a:off x="2953016" y="8971802"/>
            <a:ext cx="3721289" cy="543437"/>
          </a:xfrm>
          <a:prstGeom prst="rect">
            <a:avLst/>
          </a:prstGeom>
        </p:spPr>
        <p:txBody>
          <a:bodyPr anchor="t" rtlCol="false" tIns="0" lIns="0" bIns="0" rIns="0">
            <a:spAutoFit/>
          </a:bodyPr>
          <a:lstStyle/>
          <a:p>
            <a:pPr algn="ctr" rtl="true" marL="0" indent="0" lvl="0">
              <a:lnSpc>
                <a:spcPts val="4169"/>
              </a:lnSpc>
            </a:pPr>
            <a:r>
              <a:rPr lang="ar-EG" b="true" sz="3790">
                <a:solidFill>
                  <a:srgbClr val="000000"/>
                </a:solidFill>
                <a:latin typeface="TS Qamus Bold"/>
                <a:ea typeface="TS Qamus Bold"/>
                <a:cs typeface="TS Qamus Bold"/>
                <a:sym typeface="TS Qamus Bold"/>
                <a:rtl val="true"/>
              </a:rPr>
              <a:t>د. هواري أحلام</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FAF6"/>
        </a:solidFill>
      </p:bgPr>
    </p:bg>
    <p:spTree>
      <p:nvGrpSpPr>
        <p:cNvPr id="1" name=""/>
        <p:cNvGrpSpPr/>
        <p:nvPr/>
      </p:nvGrpSpPr>
      <p:grpSpPr>
        <a:xfrm>
          <a:off x="0" y="0"/>
          <a:ext cx="0" cy="0"/>
          <a:chOff x="0" y="0"/>
          <a:chExt cx="0" cy="0"/>
        </a:xfrm>
      </p:grpSpPr>
      <p:sp>
        <p:nvSpPr>
          <p:cNvPr name="AutoShape 2" id="2"/>
          <p:cNvSpPr/>
          <p:nvPr/>
        </p:nvSpPr>
        <p:spPr>
          <a:xfrm>
            <a:off x="1028700" y="1028700"/>
            <a:ext cx="14513590" cy="0"/>
          </a:xfrm>
          <a:prstGeom prst="line">
            <a:avLst/>
          </a:prstGeom>
          <a:ln cap="flat" w="38100">
            <a:solidFill>
              <a:srgbClr val="000000"/>
            </a:solidFill>
            <a:prstDash val="solid"/>
            <a:headEnd type="none" len="sm" w="sm"/>
            <a:tailEnd type="none" len="sm" w="sm"/>
          </a:ln>
        </p:spPr>
      </p:sp>
      <p:sp>
        <p:nvSpPr>
          <p:cNvPr name="Freeform 3" id="3"/>
          <p:cNvSpPr/>
          <p:nvPr/>
        </p:nvSpPr>
        <p:spPr>
          <a:xfrm flipH="false" flipV="false" rot="4406544">
            <a:off x="1860664" y="7245576"/>
            <a:ext cx="5187039" cy="4875817"/>
          </a:xfrm>
          <a:custGeom>
            <a:avLst/>
            <a:gdLst/>
            <a:ahLst/>
            <a:cxnLst/>
            <a:rect r="r" b="b" t="t" l="l"/>
            <a:pathLst>
              <a:path h="4875817" w="5187039">
                <a:moveTo>
                  <a:pt x="0" y="0"/>
                </a:moveTo>
                <a:lnTo>
                  <a:pt x="5187039" y="0"/>
                </a:lnTo>
                <a:lnTo>
                  <a:pt x="5187039" y="4875817"/>
                </a:lnTo>
                <a:lnTo>
                  <a:pt x="0" y="487581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1621902">
            <a:off x="-3165215" y="5523104"/>
            <a:ext cx="7607953" cy="6833325"/>
          </a:xfrm>
          <a:custGeom>
            <a:avLst/>
            <a:gdLst/>
            <a:ahLst/>
            <a:cxnLst/>
            <a:rect r="r" b="b" t="t" l="l"/>
            <a:pathLst>
              <a:path h="6833325" w="7607953">
                <a:moveTo>
                  <a:pt x="0" y="0"/>
                </a:moveTo>
                <a:lnTo>
                  <a:pt x="7607952" y="0"/>
                </a:lnTo>
                <a:lnTo>
                  <a:pt x="7607952" y="6833325"/>
                </a:lnTo>
                <a:lnTo>
                  <a:pt x="0" y="683332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638761" y="1708149"/>
            <a:ext cx="16230600" cy="6527803"/>
          </a:xfrm>
          <a:prstGeom prst="rect">
            <a:avLst/>
          </a:prstGeom>
        </p:spPr>
        <p:txBody>
          <a:bodyPr anchor="t" rtlCol="false" tIns="0" lIns="0" bIns="0" rIns="0">
            <a:spAutoFit/>
          </a:bodyPr>
          <a:lstStyle/>
          <a:p>
            <a:pPr algn="just" rtl="true">
              <a:lnSpc>
                <a:spcPts val="8749"/>
              </a:lnSpc>
            </a:pPr>
            <a:r>
              <a:rPr lang="ar-EG" sz="4374">
                <a:solidFill>
                  <a:srgbClr val="000000"/>
                </a:solidFill>
                <a:latin typeface="TS Qamus"/>
                <a:ea typeface="TS Qamus"/>
                <a:cs typeface="TS Qamus"/>
                <a:sym typeface="TS Qamus"/>
                <a:rtl val="true"/>
              </a:rPr>
              <a:t>يعتبر الاضراب آخر الحلول الّتي يتم اللجوء إليها بعد نشوء نزاعات العمل وتعذر تسويتها، حيث أنّه بعد فشل الطرق العلاجية في حل النزاع بين العمال وصاحب العمل بسبب تصلب المواقف أو عدم الاقتناع بالحلول المقترحة، لا يكون أمام العمال إلاّ استعمال أسلوب الضغط على صاحب العمل باللجوء إلى وسيلة التوقف عن العمل وهو ما يعرف بالاضراب.</a:t>
            </a:r>
          </a:p>
          <a:p>
            <a:pPr algn="just">
              <a:lnSpc>
                <a:spcPts val="8749"/>
              </a:lnSpc>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FAF6"/>
        </a:solidFill>
      </p:bgPr>
    </p:bg>
    <p:spTree>
      <p:nvGrpSpPr>
        <p:cNvPr id="1" name=""/>
        <p:cNvGrpSpPr/>
        <p:nvPr/>
      </p:nvGrpSpPr>
      <p:grpSpPr>
        <a:xfrm>
          <a:off x="0" y="0"/>
          <a:ext cx="0" cy="0"/>
          <a:chOff x="0" y="0"/>
          <a:chExt cx="0" cy="0"/>
        </a:xfrm>
      </p:grpSpPr>
      <p:sp>
        <p:nvSpPr>
          <p:cNvPr name="AutoShape 2" id="2"/>
          <p:cNvSpPr/>
          <p:nvPr/>
        </p:nvSpPr>
        <p:spPr>
          <a:xfrm>
            <a:off x="1028700" y="1028700"/>
            <a:ext cx="14513590" cy="0"/>
          </a:xfrm>
          <a:prstGeom prst="line">
            <a:avLst/>
          </a:prstGeom>
          <a:ln cap="flat" w="38100">
            <a:solidFill>
              <a:srgbClr val="000000"/>
            </a:solidFill>
            <a:prstDash val="solid"/>
            <a:headEnd type="none" len="sm" w="sm"/>
            <a:tailEnd type="none" len="sm" w="sm"/>
          </a:ln>
        </p:spPr>
      </p:sp>
      <p:sp>
        <p:nvSpPr>
          <p:cNvPr name="TextBox 3" id="3"/>
          <p:cNvSpPr txBox="true"/>
          <p:nvPr/>
        </p:nvSpPr>
        <p:spPr>
          <a:xfrm rot="0">
            <a:off x="391295" y="2452372"/>
            <a:ext cx="17505411" cy="6235697"/>
          </a:xfrm>
          <a:prstGeom prst="rect">
            <a:avLst/>
          </a:prstGeom>
        </p:spPr>
        <p:txBody>
          <a:bodyPr anchor="t" rtlCol="false" tIns="0" lIns="0" bIns="0" rIns="0">
            <a:spAutoFit/>
          </a:bodyPr>
          <a:lstStyle/>
          <a:p>
            <a:pPr algn="r" rtl="true">
              <a:lnSpc>
                <a:spcPts val="8480"/>
              </a:lnSpc>
            </a:pPr>
            <a:r>
              <a:rPr lang="en-US" sz="5300" b="true">
                <a:solidFill>
                  <a:srgbClr val="000000"/>
                </a:solidFill>
                <a:latin typeface="Open Sans Bold"/>
                <a:ea typeface="Open Sans Bold"/>
                <a:cs typeface="Open Sans Bold"/>
                <a:sym typeface="Open Sans Bold"/>
              </a:rPr>
              <a:t>1</a:t>
            </a:r>
            <a:r>
              <a:rPr lang="ar-EG" sz="5300" b="true">
                <a:solidFill>
                  <a:srgbClr val="000000"/>
                </a:solidFill>
                <a:latin typeface="Open Sans Bold"/>
                <a:ea typeface="Open Sans Bold"/>
                <a:cs typeface="Open Sans Bold"/>
                <a:sym typeface="Open Sans Bold"/>
                <a:rtl val="true"/>
              </a:rPr>
              <a:t>-تعريف الاضراب: </a:t>
            </a:r>
          </a:p>
          <a:p>
            <a:pPr algn="r" rtl="true">
              <a:lnSpc>
                <a:spcPts val="7040"/>
              </a:lnSpc>
            </a:pPr>
            <a:r>
              <a:rPr lang="ar-EG" sz="4400">
                <a:solidFill>
                  <a:srgbClr val="000000"/>
                </a:solidFill>
                <a:latin typeface="Open Sans"/>
                <a:ea typeface="Open Sans"/>
                <a:cs typeface="Open Sans"/>
                <a:sym typeface="Open Sans"/>
                <a:rtl val="true"/>
              </a:rPr>
              <a:t>عرف من الناحية القضائية بأنّه:" التوقف الارادي عن العمل من أجل تدعيم مطالب مهنية مقررة مسبقا في القوانين او الاتفاقيات الجماعية لم يتم الوفاء بها من طرف صاحب العمل".</a:t>
            </a:r>
          </a:p>
          <a:p>
            <a:pPr algn="just" rtl="true">
              <a:lnSpc>
                <a:spcPts val="6720"/>
              </a:lnSpc>
            </a:pPr>
            <a:r>
              <a:rPr lang="ar-EG" sz="4200">
                <a:solidFill>
                  <a:srgbClr val="000000"/>
                </a:solidFill>
                <a:latin typeface="Open Sans"/>
                <a:ea typeface="Open Sans"/>
                <a:cs typeface="Open Sans"/>
                <a:sym typeface="Open Sans"/>
                <a:rtl val="true"/>
              </a:rPr>
              <a:t>من هنا يمكننا القول بأنّ الاضراب هو أداة ضغط منحها القانون للعمال لمواجهة أصحاب العمل، فهو ليس وسيلة لحل النزاع وليس غاية في حد ذاته.</a:t>
            </a:r>
          </a:p>
          <a:p>
            <a:pPr algn="l">
              <a:lnSpc>
                <a:spcPts val="6720"/>
              </a:lnSpc>
            </a:pPr>
          </a:p>
        </p:txBody>
      </p:sp>
      <p:sp>
        <p:nvSpPr>
          <p:cNvPr name="Freeform 4" id="4"/>
          <p:cNvSpPr/>
          <p:nvPr/>
        </p:nvSpPr>
        <p:spPr>
          <a:xfrm flipH="false" flipV="false" rot="1195273">
            <a:off x="10896055" y="5500932"/>
            <a:ext cx="8888398" cy="7514736"/>
          </a:xfrm>
          <a:custGeom>
            <a:avLst/>
            <a:gdLst/>
            <a:ahLst/>
            <a:cxnLst/>
            <a:rect r="r" b="b" t="t" l="l"/>
            <a:pathLst>
              <a:path h="7514736" w="8888398">
                <a:moveTo>
                  <a:pt x="0" y="0"/>
                </a:moveTo>
                <a:lnTo>
                  <a:pt x="8888398" y="0"/>
                </a:lnTo>
                <a:lnTo>
                  <a:pt x="8888398" y="7514736"/>
                </a:lnTo>
                <a:lnTo>
                  <a:pt x="0" y="751473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8470115">
            <a:off x="13092515" y="8133565"/>
            <a:ext cx="4495479" cy="3587985"/>
          </a:xfrm>
          <a:custGeom>
            <a:avLst/>
            <a:gdLst/>
            <a:ahLst/>
            <a:cxnLst/>
            <a:rect r="r" b="b" t="t" l="l"/>
            <a:pathLst>
              <a:path h="3587985" w="4495479">
                <a:moveTo>
                  <a:pt x="0" y="0"/>
                </a:moveTo>
                <a:lnTo>
                  <a:pt x="4495479" y="0"/>
                </a:lnTo>
                <a:lnTo>
                  <a:pt x="4495479" y="3587985"/>
                </a:lnTo>
                <a:lnTo>
                  <a:pt x="0" y="358798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p:cSld>
    <p:bg>
      <p:bgPr>
        <a:solidFill>
          <a:srgbClr val="FFFAF6"/>
        </a:solidFill>
      </p:bgPr>
    </p:bg>
    <p:spTree>
      <p:nvGrpSpPr>
        <p:cNvPr id="1" name=""/>
        <p:cNvGrpSpPr/>
        <p:nvPr/>
      </p:nvGrpSpPr>
      <p:grpSpPr>
        <a:xfrm>
          <a:off x="0" y="0"/>
          <a:ext cx="0" cy="0"/>
          <a:chOff x="0" y="0"/>
          <a:chExt cx="0" cy="0"/>
        </a:xfrm>
      </p:grpSpPr>
      <p:sp>
        <p:nvSpPr>
          <p:cNvPr name="TextBox 2" id="2"/>
          <p:cNvSpPr txBox="true"/>
          <p:nvPr/>
        </p:nvSpPr>
        <p:spPr>
          <a:xfrm rot="0">
            <a:off x="544964" y="379295"/>
            <a:ext cx="17385111" cy="10735186"/>
          </a:xfrm>
          <a:prstGeom prst="rect">
            <a:avLst/>
          </a:prstGeom>
        </p:spPr>
        <p:txBody>
          <a:bodyPr anchor="t" rtlCol="false" tIns="0" lIns="0" bIns="0" rIns="0">
            <a:spAutoFit/>
          </a:bodyPr>
          <a:lstStyle/>
          <a:p>
            <a:pPr algn="just" rtl="true">
              <a:lnSpc>
                <a:spcPts val="7848"/>
              </a:lnSpc>
            </a:pPr>
            <a:r>
              <a:rPr lang="en-US" b="true" sz="4699">
                <a:solidFill>
                  <a:srgbClr val="000000"/>
                </a:solidFill>
                <a:latin typeface="Open Sans Bold"/>
                <a:ea typeface="Open Sans Bold"/>
                <a:cs typeface="Open Sans Bold"/>
                <a:sym typeface="Open Sans Bold"/>
              </a:rPr>
              <a:t>2</a:t>
            </a:r>
            <a:r>
              <a:rPr lang="ar-EG" b="true" sz="4699">
                <a:solidFill>
                  <a:srgbClr val="000000"/>
                </a:solidFill>
                <a:latin typeface="Open Sans Bold"/>
                <a:ea typeface="Open Sans Bold"/>
                <a:cs typeface="Open Sans Bold"/>
                <a:sym typeface="Open Sans Bold"/>
                <a:rtl val="true"/>
              </a:rPr>
              <a:t>-شروط الاضراب:</a:t>
            </a:r>
          </a:p>
          <a:p>
            <a:pPr algn="just" rtl="true">
              <a:lnSpc>
                <a:spcPts val="6512"/>
              </a:lnSpc>
            </a:pPr>
            <a:r>
              <a:rPr lang="ar-EG" b="true" sz="3899">
                <a:solidFill>
                  <a:srgbClr val="000000"/>
                </a:solidFill>
                <a:latin typeface="Open Sans Bold"/>
                <a:ea typeface="Open Sans Bold"/>
                <a:cs typeface="Open Sans Bold"/>
                <a:sym typeface="Open Sans Bold"/>
                <a:rtl val="true"/>
              </a:rPr>
              <a:t>أ-شروط قبل الشروع في الاضراب: </a:t>
            </a:r>
          </a:p>
          <a:p>
            <a:pPr algn="just" rtl="true">
              <a:lnSpc>
                <a:spcPts val="5844"/>
              </a:lnSpc>
            </a:pPr>
            <a:r>
              <a:rPr lang="ar-EG" sz="3499">
                <a:solidFill>
                  <a:srgbClr val="000000"/>
                </a:solidFill>
                <a:latin typeface="Open Sans"/>
                <a:ea typeface="Open Sans"/>
                <a:cs typeface="Open Sans"/>
                <a:sym typeface="Open Sans"/>
                <a:rtl val="true"/>
              </a:rPr>
              <a:t>-أن لا يستأنف الاضراب إلاّ بعد استنفاذ كافة وسائل التسوية الودية.</a:t>
            </a:r>
          </a:p>
          <a:p>
            <a:pPr algn="just" rtl="true">
              <a:lnSpc>
                <a:spcPts val="5844"/>
              </a:lnSpc>
            </a:pPr>
            <a:r>
              <a:rPr lang="ar-EG" sz="3499">
                <a:solidFill>
                  <a:srgbClr val="000000"/>
                </a:solidFill>
                <a:latin typeface="Open Sans"/>
                <a:ea typeface="Open Sans"/>
                <a:cs typeface="Open Sans"/>
                <a:sym typeface="Open Sans"/>
                <a:rtl val="true"/>
              </a:rPr>
              <a:t>-ضمان أمن وسلامة أماكن ووسائل العمل.</a:t>
            </a:r>
          </a:p>
          <a:p>
            <a:pPr algn="just" rtl="true">
              <a:lnSpc>
                <a:spcPts val="5844"/>
              </a:lnSpc>
            </a:pPr>
            <a:r>
              <a:rPr lang="ar-EG" sz="3499">
                <a:solidFill>
                  <a:srgbClr val="000000"/>
                </a:solidFill>
                <a:latin typeface="Open Sans"/>
                <a:ea typeface="Open Sans"/>
                <a:cs typeface="Open Sans"/>
                <a:sym typeface="Open Sans"/>
                <a:rtl val="true"/>
              </a:rPr>
              <a:t>-أن يصدر قرار اللجوء إلى الاضراب من أغلبية العمال المعنيين به.</a:t>
            </a:r>
          </a:p>
          <a:p>
            <a:pPr algn="just" rtl="true">
              <a:lnSpc>
                <a:spcPts val="5844"/>
              </a:lnSpc>
            </a:pPr>
            <a:r>
              <a:rPr lang="ar-EG" sz="3499">
                <a:solidFill>
                  <a:srgbClr val="000000"/>
                </a:solidFill>
                <a:latin typeface="Open Sans"/>
                <a:ea typeface="Open Sans"/>
                <a:cs typeface="Open Sans"/>
                <a:sym typeface="Open Sans"/>
                <a:rtl val="true"/>
              </a:rPr>
              <a:t>-أن يكون نابعا من الارادة الحرة للعمال بعيدا عن أي ضغط أو مساومة أو اكراه.</a:t>
            </a:r>
          </a:p>
          <a:p>
            <a:pPr algn="just" rtl="true">
              <a:lnSpc>
                <a:spcPts val="5844"/>
              </a:lnSpc>
            </a:pPr>
            <a:r>
              <a:rPr lang="ar-EG" sz="3499">
                <a:solidFill>
                  <a:srgbClr val="000000"/>
                </a:solidFill>
                <a:latin typeface="Open Sans"/>
                <a:ea typeface="Open Sans"/>
                <a:cs typeface="Open Sans"/>
                <a:sym typeface="Open Sans"/>
                <a:rtl val="true"/>
              </a:rPr>
              <a:t>-اعلام عمال المؤسسة المستخدمة بعقد جمعية عامة لإصدار قرار الاضراب يحضرها على الأقل نصف عدد العمال، أو يصدر قرار اللجوء إلى الاضراب عن طريق الاقتراع السري أو المباشر بأغلبية العمال الحاضرين.</a:t>
            </a:r>
          </a:p>
          <a:p>
            <a:pPr algn="just" rtl="true">
              <a:lnSpc>
                <a:spcPts val="5844"/>
              </a:lnSpc>
            </a:pPr>
            <a:r>
              <a:rPr lang="ar-EG" sz="3499">
                <a:solidFill>
                  <a:srgbClr val="000000"/>
                </a:solidFill>
                <a:latin typeface="Open Sans"/>
                <a:ea typeface="Open Sans"/>
                <a:cs typeface="Open Sans"/>
                <a:sym typeface="Open Sans"/>
                <a:rtl val="true"/>
              </a:rPr>
              <a:t>-ان يسبق الشروع في الاضراب منح مهلة اخطار مسبقة لصاحب العمل تحددها الاتفاقيات الجماعية، في حال غياب الاتفاق على هذه المدة، فلا يجب أن تقل عن </a:t>
            </a:r>
            <a:r>
              <a:rPr lang="en-US" sz="3499">
                <a:solidFill>
                  <a:srgbClr val="000000"/>
                </a:solidFill>
                <a:latin typeface="Open Sans"/>
                <a:ea typeface="Open Sans"/>
                <a:cs typeface="Open Sans"/>
                <a:sym typeface="Open Sans"/>
              </a:rPr>
              <a:t>8</a:t>
            </a:r>
            <a:r>
              <a:rPr lang="ar-EG" sz="3499">
                <a:solidFill>
                  <a:srgbClr val="000000"/>
                </a:solidFill>
                <a:latin typeface="Open Sans"/>
                <a:ea typeface="Open Sans"/>
                <a:cs typeface="Open Sans"/>
                <a:sym typeface="Open Sans"/>
                <a:rtl val="true"/>
              </a:rPr>
              <a:t> أيام ابتداء تاريخ ايداع الاشعار المسبق لدى مصالح صاحب العمل.  </a:t>
            </a:r>
          </a:p>
          <a:p>
            <a:pPr algn="just" rtl="true">
              <a:lnSpc>
                <a:spcPts val="6512"/>
              </a:lnSpc>
            </a:pPr>
          </a:p>
          <a:p>
            <a:pPr algn="ctr" marL="0" indent="0" lvl="0">
              <a:lnSpc>
                <a:spcPts val="6512"/>
              </a:lnSpc>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FAF6"/>
        </a:solidFill>
      </p:bgPr>
    </p:bg>
    <p:spTree>
      <p:nvGrpSpPr>
        <p:cNvPr id="1" name=""/>
        <p:cNvGrpSpPr/>
        <p:nvPr/>
      </p:nvGrpSpPr>
      <p:grpSpPr>
        <a:xfrm>
          <a:off x="0" y="0"/>
          <a:ext cx="0" cy="0"/>
          <a:chOff x="0" y="0"/>
          <a:chExt cx="0" cy="0"/>
        </a:xfrm>
      </p:grpSpPr>
      <p:sp>
        <p:nvSpPr>
          <p:cNvPr name="AutoShape 2" id="2"/>
          <p:cNvSpPr/>
          <p:nvPr/>
        </p:nvSpPr>
        <p:spPr>
          <a:xfrm>
            <a:off x="1028700" y="1028700"/>
            <a:ext cx="14513590" cy="0"/>
          </a:xfrm>
          <a:prstGeom prst="line">
            <a:avLst/>
          </a:prstGeom>
          <a:ln cap="flat" w="38100">
            <a:solidFill>
              <a:srgbClr val="000000"/>
            </a:solidFill>
            <a:prstDash val="solid"/>
            <a:headEnd type="none" len="sm" w="sm"/>
            <a:tailEnd type="none" len="sm" w="sm"/>
          </a:ln>
        </p:spPr>
      </p:sp>
      <p:sp>
        <p:nvSpPr>
          <p:cNvPr name="Freeform 3" id="3"/>
          <p:cNvSpPr/>
          <p:nvPr/>
        </p:nvSpPr>
        <p:spPr>
          <a:xfrm flipH="false" flipV="false" rot="2318620">
            <a:off x="-1369251" y="7605877"/>
            <a:ext cx="6816687" cy="4114800"/>
          </a:xfrm>
          <a:custGeom>
            <a:avLst/>
            <a:gdLst/>
            <a:ahLst/>
            <a:cxnLst/>
            <a:rect r="r" b="b" t="t" l="l"/>
            <a:pathLst>
              <a:path h="4114800" w="6816687">
                <a:moveTo>
                  <a:pt x="0" y="0"/>
                </a:moveTo>
                <a:lnTo>
                  <a:pt x="6816686" y="0"/>
                </a:lnTo>
                <a:lnTo>
                  <a:pt x="6816686"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8930139">
            <a:off x="3441165" y="8353898"/>
            <a:ext cx="3555507" cy="4114800"/>
          </a:xfrm>
          <a:custGeom>
            <a:avLst/>
            <a:gdLst/>
            <a:ahLst/>
            <a:cxnLst/>
            <a:rect r="r" b="b" t="t" l="l"/>
            <a:pathLst>
              <a:path h="4114800" w="3555507">
                <a:moveTo>
                  <a:pt x="0" y="0"/>
                </a:moveTo>
                <a:lnTo>
                  <a:pt x="3555507" y="0"/>
                </a:lnTo>
                <a:lnTo>
                  <a:pt x="3555507"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399138" y="1817222"/>
            <a:ext cx="17489725" cy="6135754"/>
          </a:xfrm>
          <a:prstGeom prst="rect">
            <a:avLst/>
          </a:prstGeom>
        </p:spPr>
        <p:txBody>
          <a:bodyPr anchor="t" rtlCol="false" tIns="0" lIns="0" bIns="0" rIns="0">
            <a:spAutoFit/>
          </a:bodyPr>
          <a:lstStyle/>
          <a:p>
            <a:pPr algn="just" rtl="true">
              <a:lnSpc>
                <a:spcPts val="8943"/>
              </a:lnSpc>
            </a:pPr>
            <a:r>
              <a:rPr lang="ar-EG" b="true" sz="5199">
                <a:solidFill>
                  <a:srgbClr val="000000"/>
                </a:solidFill>
                <a:latin typeface="Open Sans Bold"/>
                <a:ea typeface="Open Sans Bold"/>
                <a:cs typeface="Open Sans Bold"/>
                <a:sym typeface="Open Sans Bold"/>
                <a:rtl val="true"/>
              </a:rPr>
              <a:t>ب-شروط بعد الشروع في الاضراب:</a:t>
            </a:r>
          </a:p>
          <a:p>
            <a:pPr algn="just" rtl="true">
              <a:lnSpc>
                <a:spcPts val="7223"/>
              </a:lnSpc>
            </a:pPr>
            <a:r>
              <a:rPr lang="ar-EG" sz="4199">
                <a:solidFill>
                  <a:srgbClr val="000000"/>
                </a:solidFill>
                <a:latin typeface="Open Sans"/>
                <a:ea typeface="Open Sans"/>
                <a:cs typeface="Open Sans"/>
                <a:sym typeface="Open Sans"/>
                <a:rtl val="true"/>
              </a:rPr>
              <a:t> لا يجوز للعمال التعسف في استعمال حق الاضراب وذلك من خلال:</a:t>
            </a:r>
          </a:p>
          <a:p>
            <a:pPr algn="just" rtl="true">
              <a:lnSpc>
                <a:spcPts val="7223"/>
              </a:lnSpc>
            </a:pPr>
            <a:r>
              <a:rPr lang="ar-EG" sz="4199">
                <a:solidFill>
                  <a:srgbClr val="000000"/>
                </a:solidFill>
                <a:latin typeface="Open Sans"/>
                <a:ea typeface="Open Sans"/>
                <a:cs typeface="Open Sans"/>
                <a:sym typeface="Open Sans"/>
                <a:rtl val="true"/>
              </a:rPr>
              <a:t>-عدم عرقلة حرية العمل وضمان سلامة وسائل وأماكن العمل (حيث لا يجوز عرقلة العمل بالنسبة للفئات الغير معنية بالإضراب أو ارغامها على توقيف العمل، أو احتلال أماكن العمل بالقوة، او عرقلة سير مصالح صاحب العمل)</a:t>
            </a:r>
          </a:p>
          <a:p>
            <a:pPr algn="just" rtl="true">
              <a:lnSpc>
                <a:spcPts val="7223"/>
              </a:lnSpc>
            </a:pPr>
            <a:r>
              <a:rPr lang="ar-EG" sz="4199">
                <a:solidFill>
                  <a:srgbClr val="000000"/>
                </a:solidFill>
                <a:latin typeface="Open Sans"/>
                <a:ea typeface="Open Sans"/>
                <a:cs typeface="Open Sans"/>
                <a:sym typeface="Open Sans"/>
                <a:rtl val="true"/>
              </a:rPr>
              <a:t>-عدم تعريض أملاك وأدوات صاحب العمل بأي ضرر أو تلف أو تخريب.</a:t>
            </a:r>
          </a:p>
          <a:p>
            <a:pPr algn="l" marL="0" indent="0" lvl="0">
              <a:lnSpc>
                <a:spcPts val="2940"/>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FAF6"/>
        </a:solidFill>
      </p:bgPr>
    </p:bg>
    <p:spTree>
      <p:nvGrpSpPr>
        <p:cNvPr id="1" name=""/>
        <p:cNvGrpSpPr/>
        <p:nvPr/>
      </p:nvGrpSpPr>
      <p:grpSpPr>
        <a:xfrm>
          <a:off x="0" y="0"/>
          <a:ext cx="0" cy="0"/>
          <a:chOff x="0" y="0"/>
          <a:chExt cx="0" cy="0"/>
        </a:xfrm>
      </p:grpSpPr>
      <p:sp>
        <p:nvSpPr>
          <p:cNvPr name="AutoShape 2" id="2"/>
          <p:cNvSpPr/>
          <p:nvPr/>
        </p:nvSpPr>
        <p:spPr>
          <a:xfrm>
            <a:off x="1028700" y="1028700"/>
            <a:ext cx="14513590" cy="0"/>
          </a:xfrm>
          <a:prstGeom prst="line">
            <a:avLst/>
          </a:prstGeom>
          <a:ln cap="flat" w="38100">
            <a:solidFill>
              <a:srgbClr val="000000"/>
            </a:solidFill>
            <a:prstDash val="solid"/>
            <a:headEnd type="none" len="sm" w="sm"/>
            <a:tailEnd type="none" len="sm" w="sm"/>
          </a:ln>
        </p:spPr>
      </p:sp>
      <p:sp>
        <p:nvSpPr>
          <p:cNvPr name="Freeform 3" id="3"/>
          <p:cNvSpPr/>
          <p:nvPr/>
        </p:nvSpPr>
        <p:spPr>
          <a:xfrm flipH="false" flipV="false" rot="10194554">
            <a:off x="10728349" y="7342013"/>
            <a:ext cx="9972434" cy="9893198"/>
          </a:xfrm>
          <a:custGeom>
            <a:avLst/>
            <a:gdLst/>
            <a:ahLst/>
            <a:cxnLst/>
            <a:rect r="r" b="b" t="t" l="l"/>
            <a:pathLst>
              <a:path h="9893198" w="9972434">
                <a:moveTo>
                  <a:pt x="0" y="0"/>
                </a:moveTo>
                <a:lnTo>
                  <a:pt x="9972434" y="0"/>
                </a:lnTo>
                <a:lnTo>
                  <a:pt x="9972434" y="9893198"/>
                </a:lnTo>
                <a:lnTo>
                  <a:pt x="0" y="989319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10053050">
            <a:off x="4940210" y="7771738"/>
            <a:ext cx="8888398" cy="7514736"/>
          </a:xfrm>
          <a:custGeom>
            <a:avLst/>
            <a:gdLst/>
            <a:ahLst/>
            <a:cxnLst/>
            <a:rect r="r" b="b" t="t" l="l"/>
            <a:pathLst>
              <a:path h="7514736" w="8888398">
                <a:moveTo>
                  <a:pt x="0" y="0"/>
                </a:moveTo>
                <a:lnTo>
                  <a:pt x="8888398" y="0"/>
                </a:lnTo>
                <a:lnTo>
                  <a:pt x="8888398" y="7514737"/>
                </a:lnTo>
                <a:lnTo>
                  <a:pt x="0" y="751473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3611519" y="4170933"/>
            <a:ext cx="1246394" cy="1246394"/>
          </a:xfrm>
          <a:custGeom>
            <a:avLst/>
            <a:gdLst/>
            <a:ahLst/>
            <a:cxnLst/>
            <a:rect r="r" b="b" t="t" l="l"/>
            <a:pathLst>
              <a:path h="1246394" w="1246394">
                <a:moveTo>
                  <a:pt x="0" y="0"/>
                </a:moveTo>
                <a:lnTo>
                  <a:pt x="1246394" y="0"/>
                </a:lnTo>
                <a:lnTo>
                  <a:pt x="1246394" y="1246395"/>
                </a:lnTo>
                <a:lnTo>
                  <a:pt x="0" y="1246395"/>
                </a:lnTo>
                <a:lnTo>
                  <a:pt x="0" y="0"/>
                </a:lnTo>
                <a:close/>
              </a:path>
            </a:pathLst>
          </a:custGeom>
          <a:blipFill>
            <a:blip r:embed="rId6"/>
            <a:stretch>
              <a:fillRect l="0" t="0" r="0" b="0"/>
            </a:stretch>
          </a:blipFill>
        </p:spPr>
      </p:sp>
      <p:sp>
        <p:nvSpPr>
          <p:cNvPr name="TextBox 6" id="6"/>
          <p:cNvSpPr txBox="true"/>
          <p:nvPr/>
        </p:nvSpPr>
        <p:spPr>
          <a:xfrm rot="0">
            <a:off x="1539136" y="2094119"/>
            <a:ext cx="12148438" cy="1177294"/>
          </a:xfrm>
          <a:prstGeom prst="rect">
            <a:avLst/>
          </a:prstGeom>
        </p:spPr>
        <p:txBody>
          <a:bodyPr anchor="t" rtlCol="false" tIns="0" lIns="0" bIns="0" rIns="0">
            <a:spAutoFit/>
          </a:bodyPr>
          <a:lstStyle/>
          <a:p>
            <a:pPr algn="just" rtl="true" marL="0" indent="0" lvl="0">
              <a:lnSpc>
                <a:spcPts val="9899"/>
              </a:lnSpc>
              <a:spcBef>
                <a:spcPct val="0"/>
              </a:spcBef>
            </a:pPr>
            <a:r>
              <a:rPr lang="ar-EG" b="true" sz="6599">
                <a:solidFill>
                  <a:srgbClr val="000000"/>
                </a:solidFill>
                <a:latin typeface="Open Sans Bold"/>
                <a:ea typeface="Open Sans Bold"/>
                <a:cs typeface="Open Sans Bold"/>
                <a:sym typeface="Open Sans Bold"/>
                <a:rtl val="true"/>
              </a:rPr>
              <a:t>شكرا على حسن المتابعة</a:t>
            </a:r>
          </a:p>
        </p:txBody>
      </p:sp>
      <p:sp>
        <p:nvSpPr>
          <p:cNvPr name="TextBox 7" id="7"/>
          <p:cNvSpPr txBox="true"/>
          <p:nvPr/>
        </p:nvSpPr>
        <p:spPr>
          <a:xfrm rot="0">
            <a:off x="15801156" y="852170"/>
            <a:ext cx="2486844" cy="314959"/>
          </a:xfrm>
          <a:prstGeom prst="rect">
            <a:avLst/>
          </a:prstGeom>
        </p:spPr>
        <p:txBody>
          <a:bodyPr anchor="t" rtlCol="false" tIns="0" lIns="0" bIns="0" rIns="0">
            <a:spAutoFit/>
          </a:bodyPr>
          <a:lstStyle/>
          <a:p>
            <a:pPr algn="l">
              <a:lnSpc>
                <a:spcPts val="2590"/>
              </a:lnSpc>
            </a:pPr>
            <a:r>
              <a:rPr lang="en-US" sz="1850" b="true">
                <a:solidFill>
                  <a:srgbClr val="000000"/>
                </a:solidFill>
                <a:latin typeface="TS Qamus Bold"/>
                <a:ea typeface="TS Qamus Bold"/>
                <a:cs typeface="TS Qamus Bold"/>
                <a:sym typeface="TS Qamus Bold"/>
              </a:rPr>
              <a:t>Nomade - 2024</a:t>
            </a:r>
          </a:p>
        </p:txBody>
      </p:sp>
      <p:sp>
        <p:nvSpPr>
          <p:cNvPr name="TextBox 8" id="8"/>
          <p:cNvSpPr txBox="true"/>
          <p:nvPr/>
        </p:nvSpPr>
        <p:spPr>
          <a:xfrm rot="0">
            <a:off x="5902027" y="4428821"/>
            <a:ext cx="6825853" cy="540498"/>
          </a:xfrm>
          <a:prstGeom prst="rect">
            <a:avLst/>
          </a:prstGeom>
        </p:spPr>
        <p:txBody>
          <a:bodyPr anchor="t" rtlCol="false" tIns="0" lIns="0" bIns="0" rIns="0">
            <a:spAutoFit/>
          </a:bodyPr>
          <a:lstStyle/>
          <a:p>
            <a:pPr algn="ctr">
              <a:lnSpc>
                <a:spcPts val="4384"/>
              </a:lnSpc>
              <a:spcBef>
                <a:spcPct val="0"/>
              </a:spcBef>
            </a:pPr>
            <a:r>
              <a:rPr lang="en-US" b="true" sz="3200">
                <a:solidFill>
                  <a:srgbClr val="000000"/>
                </a:solidFill>
                <a:latin typeface="TS Qamus Bold"/>
                <a:ea typeface="TS Qamus Bold"/>
                <a:cs typeface="TS Qamus Bold"/>
                <a:sym typeface="TS Qamus Bold"/>
              </a:rPr>
              <a:t> ahlam.houari@univ-tlemcen.dz</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DAGXxO_ZPGw</dc:identifier>
  <dcterms:modified xsi:type="dcterms:W3CDTF">2011-08-01T06:04:30Z</dcterms:modified>
  <cp:revision>1</cp:revision>
  <dc:title>المحاضرة العاشرة</dc:title>
</cp:coreProperties>
</file>