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576" autoAdjust="0"/>
  </p:normalViewPr>
  <p:slideViewPr>
    <p:cSldViewPr>
      <p:cViewPr varScale="1">
        <p:scale>
          <a:sx n="71" d="100"/>
          <a:sy n="71" d="100"/>
        </p:scale>
        <p:origin x="-1344" y="-96"/>
      </p:cViewPr>
      <p:guideLst>
        <p:guide orient="horz" pos="2160"/>
        <p:guide pos="2880"/>
      </p:guideLst>
    </p:cSldViewPr>
  </p:slideViewPr>
  <p:outlineViewPr>
    <p:cViewPr>
      <p:scale>
        <a:sx n="33" d="100"/>
        <a:sy n="33" d="100"/>
      </p:scale>
      <p:origin x="0" y="3636"/>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4B76F02-2FA4-442B-BF0F-F14E90989112}" type="datetimeFigureOut">
              <a:rPr lang="en-US" smtClean="0"/>
              <a:t>5/22/2021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A03755C-1AC4-4712-9FCD-21FE56CA5AAE}" type="slidenum">
              <a:rPr lang="en-US" smtClean="0"/>
              <a:t>‹N°›</a:t>
            </a:fld>
            <a:endParaRPr lang="en-US"/>
          </a:p>
        </p:txBody>
      </p:sp>
    </p:spTree>
    <p:extLst>
      <p:ext uri="{BB962C8B-B14F-4D97-AF65-F5344CB8AC3E}">
        <p14:creationId xmlns:p14="http://schemas.microsoft.com/office/powerpoint/2010/main" val="30792864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A03755C-1AC4-4712-9FCD-21FE56CA5AAE}" type="slidenum">
              <a:rPr lang="en-US" smtClean="0"/>
              <a:t>6</a:t>
            </a:fld>
            <a:endParaRPr lang="en-US"/>
          </a:p>
        </p:txBody>
      </p:sp>
    </p:spTree>
    <p:extLst>
      <p:ext uri="{BB962C8B-B14F-4D97-AF65-F5344CB8AC3E}">
        <p14:creationId xmlns:p14="http://schemas.microsoft.com/office/powerpoint/2010/main" val="35118062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F28815B-2E1D-4C10-B09D-110F037B576B}" type="datetimeFigureOut">
              <a:rPr lang="en-US" smtClean="0"/>
              <a:t>5/22/2021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5B046B-D550-4892-84E2-4ACB51C6034B}" type="slidenum">
              <a:rPr lang="en-US" smtClean="0"/>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F28815B-2E1D-4C10-B09D-110F037B576B}" type="datetimeFigureOut">
              <a:rPr lang="en-US" smtClean="0"/>
              <a:t>5/22/2021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5B046B-D550-4892-84E2-4ACB51C6034B}" type="slidenum">
              <a:rPr lang="en-US" smtClean="0"/>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F28815B-2E1D-4C10-B09D-110F037B576B}" type="datetimeFigureOut">
              <a:rPr lang="en-US" smtClean="0"/>
              <a:t>5/22/2021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5B046B-D550-4892-84E2-4ACB51C6034B}" type="slidenum">
              <a:rPr lang="en-US" smtClean="0"/>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F28815B-2E1D-4C10-B09D-110F037B576B}" type="datetimeFigureOut">
              <a:rPr lang="en-US" smtClean="0"/>
              <a:t>5/22/2021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5B046B-D550-4892-84E2-4ACB51C6034B}" type="slidenum">
              <a:rPr lang="en-US" smtClean="0"/>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F28815B-2E1D-4C10-B09D-110F037B576B}" type="datetimeFigureOut">
              <a:rPr lang="en-US" smtClean="0"/>
              <a:t>5/22/2021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5B046B-D550-4892-84E2-4ACB51C6034B}" type="slidenum">
              <a:rPr lang="en-US" smtClean="0"/>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F28815B-2E1D-4C10-B09D-110F037B576B}" type="datetimeFigureOut">
              <a:rPr lang="en-US" smtClean="0"/>
              <a:t>5/22/2021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5B046B-D550-4892-84E2-4ACB51C6034B}" type="slidenum">
              <a:rPr lang="en-US" smtClean="0"/>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F28815B-2E1D-4C10-B09D-110F037B576B}" type="datetimeFigureOut">
              <a:rPr lang="en-US" smtClean="0"/>
              <a:t>5/22/2021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E5B046B-D550-4892-84E2-4ACB51C6034B}" type="slidenum">
              <a:rPr lang="en-US" smtClean="0"/>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F28815B-2E1D-4C10-B09D-110F037B576B}" type="datetimeFigureOut">
              <a:rPr lang="en-US" smtClean="0"/>
              <a:t>5/22/2021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E5B046B-D550-4892-84E2-4ACB51C6034B}" type="slidenum">
              <a:rPr lang="en-US" smtClean="0"/>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28815B-2E1D-4C10-B09D-110F037B576B}" type="datetimeFigureOut">
              <a:rPr lang="en-US" smtClean="0"/>
              <a:t>5/22/2021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E5B046B-D550-4892-84E2-4ACB51C6034B}" type="slidenum">
              <a:rPr lang="en-US" smtClean="0"/>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28815B-2E1D-4C10-B09D-110F037B576B}" type="datetimeFigureOut">
              <a:rPr lang="en-US" smtClean="0"/>
              <a:t>5/22/2021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5B046B-D550-4892-84E2-4ACB51C6034B}" type="slidenum">
              <a:rPr lang="en-US" smtClean="0"/>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28815B-2E1D-4C10-B09D-110F037B576B}" type="datetimeFigureOut">
              <a:rPr lang="en-US" smtClean="0"/>
              <a:t>5/22/2021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5B046B-D550-4892-84E2-4ACB51C6034B}" type="slidenum">
              <a:rPr lang="en-US" smtClean="0"/>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28815B-2E1D-4C10-B09D-110F037B576B}" type="datetimeFigureOut">
              <a:rPr lang="en-US" smtClean="0"/>
              <a:t>5/22/2021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5B046B-D550-4892-84E2-4ACB51C6034B}" type="slidenum">
              <a:rPr lang="en-US" smtClean="0"/>
              <a:t>‹N°›</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images.jpg"/>
          <p:cNvPicPr>
            <a:picLocks noChangeAspect="1"/>
          </p:cNvPicPr>
          <p:nvPr/>
        </p:nvPicPr>
        <p:blipFill>
          <a:blip r:embed="rId2">
            <a:lum bright="20000" contrast="10000"/>
          </a:blip>
          <a:stretch>
            <a:fillRect/>
          </a:stretch>
        </p:blipFill>
        <p:spPr>
          <a:xfrm>
            <a:off x="0" y="0"/>
            <a:ext cx="9144000" cy="6857999"/>
          </a:xfrm>
          <a:prstGeom prst="rect">
            <a:avLst/>
          </a:prstGeom>
        </p:spPr>
      </p:pic>
      <p:sp>
        <p:nvSpPr>
          <p:cNvPr id="6" name="Title 5"/>
          <p:cNvSpPr>
            <a:spLocks noGrp="1"/>
          </p:cNvSpPr>
          <p:nvPr>
            <p:ph type="title"/>
          </p:nvPr>
        </p:nvSpPr>
        <p:spPr/>
        <p:txBody>
          <a:bodyPr>
            <a:normAutofit/>
          </a:bodyPr>
          <a:lstStyle/>
          <a:p>
            <a:r>
              <a:rPr lang="en-US" sz="5400" b="1" dirty="0"/>
              <a:t>History and Growth of ESP</a:t>
            </a:r>
            <a:endParaRPr lang="en-US" sz="5400" dirty="0"/>
          </a:p>
        </p:txBody>
      </p:sp>
      <p:sp>
        <p:nvSpPr>
          <p:cNvPr id="7" name="Content Placeholder 6"/>
          <p:cNvSpPr>
            <a:spLocks noGrp="1"/>
          </p:cNvSpPr>
          <p:nvPr>
            <p:ph idx="1"/>
          </p:nvPr>
        </p:nvSpPr>
        <p:spPr>
          <a:xfrm>
            <a:off x="457200" y="1371600"/>
            <a:ext cx="8229600" cy="4754563"/>
          </a:xfrm>
        </p:spPr>
        <p:txBody>
          <a:bodyPr>
            <a:normAutofit/>
          </a:bodyPr>
          <a:lstStyle/>
          <a:p>
            <a:r>
              <a:rPr lang="en-US" dirty="0"/>
              <a:t>In the </a:t>
            </a:r>
            <a:r>
              <a:rPr lang="en-US" dirty="0" smtClean="0"/>
              <a:t>1960s,</a:t>
            </a:r>
            <a:r>
              <a:rPr lang="en-US" dirty="0"/>
              <a:t> </a:t>
            </a:r>
            <a:r>
              <a:rPr lang="en-US" dirty="0" smtClean="0"/>
              <a:t>ESP</a:t>
            </a:r>
            <a:r>
              <a:rPr lang="en-US" dirty="0"/>
              <a:t> practitioners believed their main job was to teach the technical vocabulary of a given field or profession</a:t>
            </a:r>
            <a:r>
              <a:rPr lang="en-US" dirty="0" smtClean="0"/>
              <a:t>.</a:t>
            </a:r>
          </a:p>
          <a:p>
            <a:r>
              <a:rPr lang="en-US" dirty="0"/>
              <a:t>In 1970s, </a:t>
            </a:r>
            <a:r>
              <a:rPr lang="en-US" b="1" dirty="0" smtClean="0"/>
              <a:t>Hutchinson</a:t>
            </a:r>
            <a:r>
              <a:rPr lang="en-US" b="1" dirty="0"/>
              <a:t> and Waters</a:t>
            </a:r>
            <a:r>
              <a:rPr lang="en-US" dirty="0"/>
              <a:t> first introduced the idea of learning English through content of a subject </a:t>
            </a:r>
            <a:endParaRPr lang="en-US" dirty="0" smtClean="0"/>
          </a:p>
          <a:p>
            <a:r>
              <a:rPr lang="en-US" dirty="0"/>
              <a:t>By the 1980s, in many parts of the world, a needs-based philosophy appeared in language teaching</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download (1).jpg"/>
          <p:cNvPicPr>
            <a:picLocks noChangeAspect="1"/>
          </p:cNvPicPr>
          <p:nvPr/>
        </p:nvPicPr>
        <p:blipFill>
          <a:blip r:embed="rId2">
            <a:lum bright="66000"/>
          </a:blip>
          <a:stretch>
            <a:fillRect/>
          </a:stretch>
        </p:blipFill>
        <p:spPr>
          <a:xfrm>
            <a:off x="0" y="0"/>
            <a:ext cx="9144000" cy="6858000"/>
          </a:xfrm>
          <a:prstGeom prst="rect">
            <a:avLst/>
          </a:prstGeom>
        </p:spPr>
      </p:pic>
      <p:sp>
        <p:nvSpPr>
          <p:cNvPr id="5" name="Content Placeholder 4"/>
          <p:cNvSpPr>
            <a:spLocks noGrp="1"/>
          </p:cNvSpPr>
          <p:nvPr>
            <p:ph idx="1"/>
          </p:nvPr>
        </p:nvSpPr>
        <p:spPr>
          <a:xfrm>
            <a:off x="457200" y="457200"/>
            <a:ext cx="8229600" cy="6019800"/>
          </a:xfrm>
        </p:spPr>
        <p:txBody>
          <a:bodyPr>
            <a:normAutofit/>
          </a:bodyPr>
          <a:lstStyle/>
          <a:p>
            <a:pPr algn="just">
              <a:buNone/>
            </a:pPr>
            <a:r>
              <a:rPr lang="en-US" dirty="0" smtClean="0"/>
              <a:t>		</a:t>
            </a:r>
            <a:r>
              <a:rPr lang="en-US" b="1" dirty="0" err="1" smtClean="0"/>
              <a:t>Krashen</a:t>
            </a:r>
            <a:r>
              <a:rPr lang="en-US" dirty="0" smtClean="0"/>
              <a:t> </a:t>
            </a:r>
            <a:r>
              <a:rPr lang="en-US" dirty="0"/>
              <a:t>in 1981 came up with “natural </a:t>
            </a:r>
            <a:r>
              <a:rPr lang="en-US" dirty="0" smtClean="0"/>
              <a:t>language acquisition </a:t>
            </a:r>
            <a:r>
              <a:rPr lang="en-US" dirty="0"/>
              <a:t>idea” which then supports the </a:t>
            </a:r>
            <a:r>
              <a:rPr lang="en-US" dirty="0" smtClean="0"/>
              <a:t>ESP</a:t>
            </a:r>
            <a:r>
              <a:rPr lang="en-US" dirty="0"/>
              <a:t> approach. It is said that the best way in learning a language is to use it for meaningful aims</a:t>
            </a:r>
            <a:r>
              <a:rPr lang="en-US" dirty="0" smtClean="0"/>
              <a:t>.</a:t>
            </a:r>
          </a:p>
          <a:p>
            <a:pPr algn="ctr">
              <a:buNone/>
            </a:pPr>
            <a:r>
              <a:rPr lang="en-US" sz="4000" b="1" dirty="0" smtClean="0"/>
              <a:t>Various Application </a:t>
            </a:r>
            <a:r>
              <a:rPr lang="en-US" sz="4000" b="1" dirty="0"/>
              <a:t>of </a:t>
            </a:r>
            <a:r>
              <a:rPr lang="en-US" sz="4000" b="1" dirty="0" smtClean="0"/>
              <a:t>ESP</a:t>
            </a:r>
          </a:p>
          <a:p>
            <a:pPr marL="514350" indent="-514350" algn="just">
              <a:buFont typeface="+mj-lt"/>
              <a:buAutoNum type="arabicPeriod"/>
            </a:pPr>
            <a:r>
              <a:rPr lang="en-US" b="1" dirty="0"/>
              <a:t>Content and Language Integrated </a:t>
            </a:r>
            <a:r>
              <a:rPr lang="en-US" b="1" dirty="0" smtClean="0"/>
              <a:t>Learning or CLIL </a:t>
            </a:r>
            <a:r>
              <a:rPr lang="en-US" dirty="0"/>
              <a:t>is an approach for learning content through an additional language (foreign or second), thus teaching both the subject and the language.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download (2).jpg"/>
          <p:cNvPicPr>
            <a:picLocks noChangeAspect="1"/>
          </p:cNvPicPr>
          <p:nvPr/>
        </p:nvPicPr>
        <p:blipFill>
          <a:blip r:embed="rId2">
            <a:lum bright="20000"/>
          </a:blip>
          <a:stretch>
            <a:fillRect/>
          </a:stretch>
        </p:blipFill>
        <p:spPr>
          <a:xfrm>
            <a:off x="0" y="0"/>
            <a:ext cx="9144000" cy="6858000"/>
          </a:xfrm>
          <a:prstGeom prst="rect">
            <a:avLst/>
          </a:prstGeom>
        </p:spPr>
      </p:pic>
      <p:sp>
        <p:nvSpPr>
          <p:cNvPr id="3" name="Content Placeholder 2"/>
          <p:cNvSpPr>
            <a:spLocks noGrp="1"/>
          </p:cNvSpPr>
          <p:nvPr>
            <p:ph idx="1"/>
          </p:nvPr>
        </p:nvSpPr>
        <p:spPr>
          <a:xfrm>
            <a:off x="457200" y="457200"/>
            <a:ext cx="8229600" cy="6400800"/>
          </a:xfrm>
        </p:spPr>
        <p:txBody>
          <a:bodyPr>
            <a:normAutofit/>
          </a:bodyPr>
          <a:lstStyle/>
          <a:p>
            <a:pPr marL="514350" indent="-514350">
              <a:buNone/>
            </a:pPr>
            <a:r>
              <a:rPr lang="en-US" dirty="0" smtClean="0"/>
              <a:t>2. </a:t>
            </a:r>
            <a:r>
              <a:rPr lang="en-US" b="1" dirty="0" smtClean="0"/>
              <a:t>Content-based Instruction or CBI </a:t>
            </a:r>
            <a:r>
              <a:rPr lang="en-US" dirty="0" smtClean="0"/>
              <a:t>is</a:t>
            </a:r>
            <a:r>
              <a:rPr lang="en-US" dirty="0"/>
              <a:t> designed to provide second-language learners instruction in the use of subject matter as a vehicle for second or foreign language teaching/learning (content) and language</a:t>
            </a:r>
            <a:r>
              <a:rPr lang="en-US" dirty="0" smtClean="0"/>
              <a:t>.</a:t>
            </a:r>
          </a:p>
          <a:p>
            <a:pPr>
              <a:buNone/>
            </a:pPr>
            <a:r>
              <a:rPr lang="en-US" b="1" dirty="0" smtClean="0"/>
              <a:t>3. </a:t>
            </a:r>
            <a:r>
              <a:rPr lang="en-US" b="1" dirty="0"/>
              <a:t>T</a:t>
            </a:r>
            <a:r>
              <a:rPr lang="en-US" b="1" dirty="0" smtClean="0"/>
              <a:t>ask-based Language Teaching or TBLT</a:t>
            </a:r>
            <a:r>
              <a:rPr lang="en-US" dirty="0" smtClean="0"/>
              <a:t> </a:t>
            </a:r>
            <a:r>
              <a:rPr lang="en-US" dirty="0"/>
              <a:t>focuses on the use of authentic language and on asking students to do meaningful tasks using the target language</a:t>
            </a:r>
            <a:r>
              <a:rPr lang="en-US" dirty="0" smtClean="0"/>
              <a:t>.</a:t>
            </a:r>
          </a:p>
          <a:p>
            <a:pPr algn="ctr">
              <a:buNone/>
            </a:pPr>
            <a:r>
              <a:rPr lang="en-US" sz="4000" b="1" dirty="0"/>
              <a:t>PHASES IN THE DEVELOPMENT OF ESP</a:t>
            </a:r>
            <a:endParaRPr lang="en-US" sz="4000" dirty="0"/>
          </a:p>
          <a:p>
            <a:pPr algn="ctr">
              <a:buNone/>
            </a:pPr>
            <a:r>
              <a:rPr lang="en-US" dirty="0" smtClean="0"/>
              <a:t>(Hutchinson</a:t>
            </a:r>
            <a:r>
              <a:rPr lang="en-US" dirty="0"/>
              <a:t> and </a:t>
            </a:r>
            <a:r>
              <a:rPr lang="en-US" dirty="0" smtClean="0"/>
              <a:t>Waters)</a:t>
            </a:r>
            <a:endParaRPr lang="en-US" dirty="0"/>
          </a:p>
          <a:p>
            <a:pPr>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ownload (3).jpg"/>
          <p:cNvPicPr>
            <a:picLocks noChangeAspect="1"/>
          </p:cNvPicPr>
          <p:nvPr/>
        </p:nvPicPr>
        <p:blipFill>
          <a:blip r:embed="rId2">
            <a:lum bright="30000"/>
          </a:blip>
          <a:stretch>
            <a:fillRect/>
          </a:stretch>
        </p:blipFill>
        <p:spPr>
          <a:xfrm>
            <a:off x="0" y="0"/>
            <a:ext cx="9144000" cy="6858000"/>
          </a:xfrm>
          <a:prstGeom prst="rect">
            <a:avLst/>
          </a:prstGeom>
        </p:spPr>
      </p:pic>
      <p:sp>
        <p:nvSpPr>
          <p:cNvPr id="3" name="Content Placeholder 2"/>
          <p:cNvSpPr>
            <a:spLocks noGrp="1"/>
          </p:cNvSpPr>
          <p:nvPr>
            <p:ph idx="1"/>
          </p:nvPr>
        </p:nvSpPr>
        <p:spPr>
          <a:xfrm>
            <a:off x="457200" y="457200"/>
            <a:ext cx="8229600" cy="6400800"/>
          </a:xfrm>
        </p:spPr>
        <p:txBody>
          <a:bodyPr>
            <a:normAutofit fontScale="92500" lnSpcReduction="10000"/>
          </a:bodyPr>
          <a:lstStyle/>
          <a:p>
            <a:pPr>
              <a:buNone/>
            </a:pPr>
            <a:r>
              <a:rPr lang="en-US" sz="3900" b="1" dirty="0" smtClean="0"/>
              <a:t>1. Register </a:t>
            </a:r>
            <a:r>
              <a:rPr lang="en-US" sz="3900" b="1" dirty="0"/>
              <a:t>A</a:t>
            </a:r>
            <a:r>
              <a:rPr lang="en-US" sz="3900" b="1" dirty="0" smtClean="0"/>
              <a:t>nalysis</a:t>
            </a:r>
          </a:p>
          <a:p>
            <a:pPr>
              <a:buNone/>
            </a:pPr>
            <a:r>
              <a:rPr lang="en-US" dirty="0" smtClean="0"/>
              <a:t>		Aims to </a:t>
            </a:r>
            <a:r>
              <a:rPr lang="en-US" dirty="0"/>
              <a:t>identify lexical and grammatical features </a:t>
            </a:r>
            <a:r>
              <a:rPr lang="en-US" dirty="0" smtClean="0"/>
              <a:t>of </a:t>
            </a:r>
            <a:r>
              <a:rPr lang="en-US" dirty="0"/>
              <a:t>registers.  The teaching materials focused on these linguistic features which represented the syllabus</a:t>
            </a:r>
            <a:r>
              <a:rPr lang="en-US" dirty="0" smtClean="0"/>
              <a:t>.</a:t>
            </a:r>
          </a:p>
          <a:p>
            <a:pPr>
              <a:buNone/>
            </a:pPr>
            <a:r>
              <a:rPr lang="en-US" dirty="0" smtClean="0"/>
              <a:t>		The </a:t>
            </a:r>
            <a:r>
              <a:rPr lang="en-US" dirty="0"/>
              <a:t>criticisms against register analysis were:</a:t>
            </a:r>
          </a:p>
          <a:p>
            <a:r>
              <a:rPr lang="en-US" dirty="0" smtClean="0"/>
              <a:t>It </a:t>
            </a:r>
            <a:r>
              <a:rPr lang="en-US" dirty="0"/>
              <a:t>restricts the analysis of text to the word and sentence level</a:t>
            </a:r>
          </a:p>
          <a:p>
            <a:r>
              <a:rPr lang="en-US" dirty="0" smtClean="0"/>
              <a:t>It </a:t>
            </a:r>
            <a:r>
              <a:rPr lang="en-US" dirty="0"/>
              <a:t>is only descriptive, not explanatory</a:t>
            </a:r>
          </a:p>
          <a:p>
            <a:r>
              <a:rPr lang="en-US" dirty="0" smtClean="0"/>
              <a:t>Most </a:t>
            </a:r>
            <a:r>
              <a:rPr lang="en-US" dirty="0"/>
              <a:t>materials produced under the banner of register analysis follow a similar pattern, beginning with a long specialist reading passage which lacks authenticity.</a:t>
            </a:r>
          </a:p>
          <a:p>
            <a:endParaRPr lang="en-US" dirty="0" smtClean="0"/>
          </a:p>
          <a:p>
            <a:pPr>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ownload.jpg"/>
          <p:cNvPicPr>
            <a:picLocks noChangeAspect="1"/>
          </p:cNvPicPr>
          <p:nvPr/>
        </p:nvPicPr>
        <p:blipFill>
          <a:blip r:embed="rId2">
            <a:lum bright="74000"/>
          </a:blip>
          <a:stretch>
            <a:fillRect/>
          </a:stretch>
        </p:blipFill>
        <p:spPr>
          <a:xfrm>
            <a:off x="0" y="1"/>
            <a:ext cx="9144000" cy="6858000"/>
          </a:xfrm>
          <a:prstGeom prst="rect">
            <a:avLst/>
          </a:prstGeom>
        </p:spPr>
      </p:pic>
      <p:sp>
        <p:nvSpPr>
          <p:cNvPr id="3" name="Content Placeholder 2"/>
          <p:cNvSpPr>
            <a:spLocks noGrp="1"/>
          </p:cNvSpPr>
          <p:nvPr>
            <p:ph idx="1"/>
          </p:nvPr>
        </p:nvSpPr>
        <p:spPr>
          <a:xfrm>
            <a:off x="457200" y="457200"/>
            <a:ext cx="8229600" cy="6400800"/>
          </a:xfrm>
        </p:spPr>
        <p:txBody>
          <a:bodyPr/>
          <a:lstStyle/>
          <a:p>
            <a:pPr>
              <a:buNone/>
            </a:pPr>
            <a:r>
              <a:rPr lang="en-US" sz="3600" b="1" dirty="0"/>
              <a:t>2.   Rhetorical and </a:t>
            </a:r>
            <a:r>
              <a:rPr lang="en-US" sz="3600" b="1" dirty="0" smtClean="0"/>
              <a:t>Discourse Analysis</a:t>
            </a:r>
          </a:p>
          <a:p>
            <a:pPr>
              <a:buNone/>
            </a:pPr>
            <a:r>
              <a:rPr lang="en-US" dirty="0"/>
              <a:t>The 1980s recorded a step ahead in the approach to </a:t>
            </a:r>
            <a:r>
              <a:rPr lang="en-US" dirty="0" smtClean="0"/>
              <a:t>ESP. </a:t>
            </a:r>
            <a:r>
              <a:rPr lang="en-US" dirty="0"/>
              <a:t>The priorities, for this decade, mean: </a:t>
            </a:r>
          </a:p>
          <a:p>
            <a:r>
              <a:rPr lang="en-US" dirty="0" smtClean="0"/>
              <a:t>understanding </a:t>
            </a:r>
            <a:r>
              <a:rPr lang="en-US" dirty="0"/>
              <a:t>how sentences were combined in discourse to produce meaning</a:t>
            </a:r>
          </a:p>
          <a:p>
            <a:r>
              <a:rPr lang="en-US" dirty="0" smtClean="0"/>
              <a:t>To </a:t>
            </a:r>
            <a:r>
              <a:rPr lang="en-US" dirty="0"/>
              <a:t>identify the organizational patterns in texts</a:t>
            </a:r>
          </a:p>
          <a:p>
            <a:r>
              <a:rPr lang="en-US" dirty="0" smtClean="0"/>
              <a:t>To </a:t>
            </a:r>
            <a:r>
              <a:rPr lang="en-US" dirty="0"/>
              <a:t>specify the linguistic means by which these patterns are signaled. All these patterns represented the syllabus.</a:t>
            </a:r>
          </a:p>
          <a:p>
            <a:pPr>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images.jpg"/>
          <p:cNvPicPr>
            <a:picLocks noChangeAspect="1"/>
          </p:cNvPicPr>
          <p:nvPr/>
        </p:nvPicPr>
        <p:blipFill>
          <a:blip r:embed="rId3">
            <a:lum bright="20000" contrast="10000"/>
          </a:blip>
          <a:stretch>
            <a:fillRect/>
          </a:stretch>
        </p:blipFill>
        <p:spPr>
          <a:xfrm>
            <a:off x="0" y="0"/>
            <a:ext cx="9144000" cy="6857999"/>
          </a:xfrm>
          <a:prstGeom prst="rect">
            <a:avLst/>
          </a:prstGeom>
        </p:spPr>
      </p:pic>
      <p:sp>
        <p:nvSpPr>
          <p:cNvPr id="3" name="Content Placeholder 2"/>
          <p:cNvSpPr>
            <a:spLocks noGrp="1"/>
          </p:cNvSpPr>
          <p:nvPr>
            <p:ph idx="1"/>
          </p:nvPr>
        </p:nvSpPr>
        <p:spPr>
          <a:xfrm>
            <a:off x="457200" y="457200"/>
            <a:ext cx="8229600" cy="6248400"/>
          </a:xfrm>
        </p:spPr>
        <p:txBody>
          <a:bodyPr>
            <a:normAutofit fontScale="92500"/>
          </a:bodyPr>
          <a:lstStyle/>
          <a:p>
            <a:pPr>
              <a:buNone/>
            </a:pPr>
            <a:r>
              <a:rPr lang="en-US" sz="3900" b="1" dirty="0"/>
              <a:t>3.   Target situation analysis</a:t>
            </a:r>
            <a:endParaRPr lang="en-US" sz="3900" dirty="0"/>
          </a:p>
          <a:p>
            <a:pPr>
              <a:buNone/>
            </a:pPr>
            <a:r>
              <a:rPr lang="en-US" dirty="0" smtClean="0"/>
              <a:t>		The </a:t>
            </a:r>
            <a:r>
              <a:rPr lang="en-US" dirty="0"/>
              <a:t>target situation analysis is also known as the learner-centered approach. In this phase, ESP was based on the reasons why student </a:t>
            </a:r>
            <a:r>
              <a:rPr lang="en-US" dirty="0" smtClean="0"/>
              <a:t>learn </a:t>
            </a:r>
            <a:r>
              <a:rPr lang="en-US" dirty="0"/>
              <a:t>English. The purpose of an E.S.P. course focused on target situation analysis is:</a:t>
            </a:r>
          </a:p>
          <a:p>
            <a:r>
              <a:rPr lang="en-US" dirty="0" smtClean="0"/>
              <a:t>to </a:t>
            </a:r>
            <a:r>
              <a:rPr lang="en-US" dirty="0"/>
              <a:t>enable learners to function adequately in a target situation, that is the situation in which the learners will use the language they are learning</a:t>
            </a:r>
          </a:p>
          <a:p>
            <a:r>
              <a:rPr lang="en-US" dirty="0" smtClean="0"/>
              <a:t>to </a:t>
            </a:r>
            <a:r>
              <a:rPr lang="en-US" dirty="0"/>
              <a:t>identify the target situation </a:t>
            </a:r>
          </a:p>
          <a:p>
            <a:r>
              <a:rPr lang="en-US" dirty="0" smtClean="0"/>
              <a:t>to </a:t>
            </a:r>
            <a:r>
              <a:rPr lang="en-US" dirty="0"/>
              <a:t>carry out a rigorous analysis of its linguistic features</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download (3).jpg"/>
          <p:cNvPicPr>
            <a:picLocks noChangeAspect="1"/>
          </p:cNvPicPr>
          <p:nvPr/>
        </p:nvPicPr>
        <p:blipFill>
          <a:blip r:embed="rId2">
            <a:lum bright="50000"/>
          </a:blip>
          <a:stretch>
            <a:fillRect/>
          </a:stretch>
        </p:blipFill>
        <p:spPr>
          <a:xfrm>
            <a:off x="0" y="0"/>
            <a:ext cx="9144000" cy="6858000"/>
          </a:xfrm>
          <a:prstGeom prst="rect">
            <a:avLst/>
          </a:prstGeom>
        </p:spPr>
      </p:pic>
      <p:sp>
        <p:nvSpPr>
          <p:cNvPr id="3" name="Content Placeholder 2"/>
          <p:cNvSpPr>
            <a:spLocks noGrp="1"/>
          </p:cNvSpPr>
          <p:nvPr>
            <p:ph idx="1"/>
          </p:nvPr>
        </p:nvSpPr>
        <p:spPr>
          <a:xfrm>
            <a:off x="457200" y="228600"/>
            <a:ext cx="8229600" cy="5668963"/>
          </a:xfrm>
        </p:spPr>
        <p:txBody>
          <a:bodyPr>
            <a:normAutofit fontScale="25000" lnSpcReduction="20000"/>
          </a:bodyPr>
          <a:lstStyle/>
          <a:p>
            <a:pPr>
              <a:buNone/>
            </a:pPr>
            <a:r>
              <a:rPr lang="en-US" sz="14400" b="1" dirty="0"/>
              <a:t>4.   Analysis of study skills and strategies</a:t>
            </a:r>
            <a:endParaRPr lang="en-US" sz="14400" dirty="0"/>
          </a:p>
          <a:p>
            <a:pPr algn="just">
              <a:buNone/>
            </a:pPr>
            <a:r>
              <a:rPr lang="en-US" dirty="0" smtClean="0"/>
              <a:t>		</a:t>
            </a:r>
            <a:r>
              <a:rPr lang="en-US" sz="11200" dirty="0" smtClean="0"/>
              <a:t>The </a:t>
            </a:r>
            <a:r>
              <a:rPr lang="en-US" sz="11200" dirty="0"/>
              <a:t>principal idea behind the skills-centered approach is that underlying all language use. </a:t>
            </a:r>
            <a:r>
              <a:rPr lang="en-US" sz="11200" dirty="0" smtClean="0"/>
              <a:t>There are common reasoning and interpreting processes which enable learners to extract meaning from discourse. The </a:t>
            </a:r>
            <a:r>
              <a:rPr lang="en-US" sz="11200" dirty="0"/>
              <a:t>focus should be on the underlying interpretive strategies which enable learners to cope with the surface forms:</a:t>
            </a:r>
          </a:p>
          <a:p>
            <a:pPr algn="just"/>
            <a:r>
              <a:rPr lang="en-US" sz="11200" dirty="0" smtClean="0"/>
              <a:t>guessing </a:t>
            </a:r>
            <a:r>
              <a:rPr lang="en-US" sz="11200" dirty="0"/>
              <a:t>the meaning of words form context;</a:t>
            </a:r>
          </a:p>
          <a:p>
            <a:pPr algn="just"/>
            <a:r>
              <a:rPr lang="en-US" sz="11200" dirty="0" smtClean="0"/>
              <a:t>using </a:t>
            </a:r>
            <a:r>
              <a:rPr lang="en-US" sz="11200" dirty="0"/>
              <a:t>visual layout to determine the type of text;</a:t>
            </a:r>
          </a:p>
          <a:p>
            <a:pPr algn="just"/>
            <a:r>
              <a:rPr lang="en-US" sz="11200" dirty="0" smtClean="0"/>
              <a:t>exploiting </a:t>
            </a:r>
            <a:r>
              <a:rPr lang="en-US" sz="11200" dirty="0"/>
              <a:t>cognates (i.e., words which </a:t>
            </a:r>
            <a:r>
              <a:rPr lang="en-US" sz="11200" dirty="0" smtClean="0"/>
              <a:t>are </a:t>
            </a:r>
            <a:r>
              <a:rPr lang="en-US" sz="11200" dirty="0"/>
              <a:t>similar in the mother tongue and the target   language)</a:t>
            </a:r>
          </a:p>
          <a:p>
            <a:pPr algn="just">
              <a:buNone/>
            </a:pPr>
            <a:r>
              <a:rPr lang="en-US" sz="11200" dirty="0" smtClean="0"/>
              <a:t>		This </a:t>
            </a:r>
            <a:r>
              <a:rPr lang="en-US" sz="11200" dirty="0"/>
              <a:t>approach generally concentrates on reading and listening strategies, the characteristic exercises get the learners to reflect on and analyze how meaning is produced in and retrieved from written or spoken discourse.</a:t>
            </a:r>
          </a:p>
          <a:p>
            <a:pPr algn="just">
              <a:buNone/>
            </a:pPr>
            <a:r>
              <a:rPr lang="en-US" sz="11200" dirty="0" smtClean="0"/>
              <a:t/>
            </a:r>
            <a:br>
              <a:rPr lang="en-US" sz="11200" dirty="0" smtClean="0"/>
            </a:br>
            <a:endParaRPr lang="en-US" sz="1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mages (1).jpg"/>
          <p:cNvPicPr>
            <a:picLocks noChangeAspect="1"/>
          </p:cNvPicPr>
          <p:nvPr/>
        </p:nvPicPr>
        <p:blipFill>
          <a:blip r:embed="rId2">
            <a:lum bright="30000"/>
          </a:blip>
          <a:stretch>
            <a:fillRect/>
          </a:stretch>
        </p:blipFill>
        <p:spPr>
          <a:xfrm flipH="1">
            <a:off x="0" y="0"/>
            <a:ext cx="9144000" cy="7162799"/>
          </a:xfrm>
          <a:prstGeom prst="rect">
            <a:avLst/>
          </a:prstGeom>
        </p:spPr>
      </p:pic>
      <p:sp>
        <p:nvSpPr>
          <p:cNvPr id="3" name="Content Placeholder 2"/>
          <p:cNvSpPr>
            <a:spLocks noGrp="1"/>
          </p:cNvSpPr>
          <p:nvPr>
            <p:ph idx="1"/>
          </p:nvPr>
        </p:nvSpPr>
        <p:spPr>
          <a:xfrm>
            <a:off x="457200" y="457200"/>
            <a:ext cx="8229600" cy="6172200"/>
          </a:xfrm>
        </p:spPr>
        <p:txBody>
          <a:bodyPr>
            <a:normAutofit/>
          </a:bodyPr>
          <a:lstStyle/>
          <a:p>
            <a:pPr>
              <a:buNone/>
            </a:pPr>
            <a:r>
              <a:rPr lang="en-US" sz="3900" b="1" dirty="0" smtClean="0"/>
              <a:t>5. Analysis </a:t>
            </a:r>
            <a:r>
              <a:rPr lang="en-US" sz="3900" b="1" dirty="0"/>
              <a:t>of learning needs (a learning-centered approach)</a:t>
            </a:r>
            <a:endParaRPr lang="en-US" sz="3900" dirty="0"/>
          </a:p>
          <a:p>
            <a:pPr>
              <a:buNone/>
            </a:pPr>
            <a:r>
              <a:rPr lang="en-US" dirty="0" smtClean="0"/>
              <a:t>		It </a:t>
            </a:r>
            <a:r>
              <a:rPr lang="en-US" dirty="0"/>
              <a:t>involves considering the process of learning and student motivation, working out what is needed to enable students to reach the target, exploiting in the EOP/EAP classroom skills which students develop from their specific academic study and taking into account the fact that different students learn in different ways.</a:t>
            </a:r>
            <a:endParaRPr lang="en-US" sz="2000" i="1" dirty="0"/>
          </a:p>
          <a:p>
            <a:pPr algn="r">
              <a:buNone/>
            </a:pPr>
            <a:r>
              <a:rPr lang="en-US" sz="2000" i="1" dirty="0" smtClean="0"/>
              <a:t/>
            </a:r>
            <a:br>
              <a:rPr lang="en-US" sz="2000" i="1" dirty="0" smtClean="0"/>
            </a:br>
            <a:r>
              <a:rPr lang="en-US" sz="2000" i="1" dirty="0" smtClean="0"/>
              <a:t>mercy.bienvenida@yahoo.com.ph</a:t>
            </a:r>
            <a:endParaRPr lang="en-US" sz="2000" i="1"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21732</TotalTime>
  <Words>37</Words>
  <Application>Microsoft Office PowerPoint</Application>
  <PresentationFormat>Affichage à l'écran (4:3)</PresentationFormat>
  <Paragraphs>38</Paragraphs>
  <Slides>8</Slides>
  <Notes>1</Notes>
  <HiddenSlides>0</HiddenSlides>
  <MMClips>0</MMClips>
  <ScaleCrop>false</ScaleCrop>
  <HeadingPairs>
    <vt:vector size="4" baseType="variant">
      <vt:variant>
        <vt:lpstr>Thème</vt:lpstr>
      </vt:variant>
      <vt:variant>
        <vt:i4>1</vt:i4>
      </vt:variant>
      <vt:variant>
        <vt:lpstr>Titres des diapositives</vt:lpstr>
      </vt:variant>
      <vt:variant>
        <vt:i4>8</vt:i4>
      </vt:variant>
    </vt:vector>
  </HeadingPairs>
  <TitlesOfParts>
    <vt:vector size="9" baseType="lpstr">
      <vt:lpstr>Office Theme</vt:lpstr>
      <vt:lpstr>History and Growth of ESP</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Project-OS.org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Mercy</dc:creator>
  <cp:lastModifiedBy>HP</cp:lastModifiedBy>
  <cp:revision>9</cp:revision>
  <dcterms:created xsi:type="dcterms:W3CDTF">2015-07-02T02:10:03Z</dcterms:created>
  <dcterms:modified xsi:type="dcterms:W3CDTF">2021-05-22T18:48:16Z</dcterms:modified>
</cp:coreProperties>
</file>