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327" r:id="rId2"/>
    <p:sldId id="271" r:id="rId3"/>
    <p:sldId id="338" r:id="rId4"/>
    <p:sldId id="350" r:id="rId5"/>
    <p:sldId id="342" r:id="rId6"/>
    <p:sldId id="343" r:id="rId7"/>
    <p:sldId id="344" r:id="rId8"/>
    <p:sldId id="345" r:id="rId9"/>
    <p:sldId id="346" r:id="rId10"/>
    <p:sldId id="347" r:id="rId11"/>
    <p:sldId id="348" r:id="rId12"/>
    <p:sldId id="328" r:id="rId13"/>
    <p:sldId id="341" r:id="rId14"/>
    <p:sldId id="330" r:id="rId15"/>
    <p:sldId id="331" r:id="rId16"/>
    <p:sldId id="352" r:id="rId17"/>
    <p:sldId id="354" r:id="rId18"/>
    <p:sldId id="349" r:id="rId19"/>
    <p:sldId id="353" r:id="rId20"/>
    <p:sldId id="355" r:id="rId21"/>
    <p:sldId id="351" r:id="rId22"/>
    <p:sldId id="285" r:id="rId2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883" autoAdjust="0"/>
  </p:normalViewPr>
  <p:slideViewPr>
    <p:cSldViewPr>
      <p:cViewPr>
        <p:scale>
          <a:sx n="62" d="100"/>
          <a:sy n="62" d="100"/>
        </p:scale>
        <p:origin x="-1512" y="-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D426F-6208-4517-B4CF-3386AB1D7030}" type="datetimeFigureOut">
              <a:rPr lang="fr-FR" smtClean="0"/>
              <a:t>05/05/2023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8CAD95-B3B5-450E-A7C5-4EA32FCA2B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9430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8CAD95-B3B5-450E-A7C5-4EA32FCA2B3A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9703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8CAD95-B3B5-450E-A7C5-4EA32FCA2B3A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2032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FFD9DA46-5A13-4305-B7A7-878AE7EDFF6C}" type="datetime1">
              <a:rPr lang="fr-FR" smtClean="0"/>
              <a:t>05/05/2023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F4D1F0BF-A605-495E-AB68-7F57ECF34A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5953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60ED5-387C-4348-A5DC-A05340AC159E}" type="datetime1">
              <a:rPr lang="fr-FR" smtClean="0"/>
              <a:t>05/05/2023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F4D1F0BF-A605-495E-AB68-7F57ECF34A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0501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0090F-74FF-4D3F-9479-4D21A677A58C}" type="datetime1">
              <a:rPr lang="fr-FR" smtClean="0"/>
              <a:t>05/05/2023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F4D1F0BF-A605-495E-AB68-7F57ECF34A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13879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0A01B-CAE3-404F-9F9E-856DBE23F4B7}" type="datetime1">
              <a:rPr lang="fr-FR" smtClean="0"/>
              <a:t>05/05/2023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F4D1F0BF-A605-495E-AB68-7F57ECF34A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59473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6B836-3A18-4E78-AE74-17FD5589FE47}" type="datetime1">
              <a:rPr lang="fr-FR" smtClean="0"/>
              <a:t>05/05/2023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F4D1F0BF-A605-495E-AB68-7F57ECF34A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97882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D1AA3-D741-4F75-9A06-DF5D048285C1}" type="datetime1">
              <a:rPr lang="fr-FR" smtClean="0"/>
              <a:t>05/05/2023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F4D1F0BF-A605-495E-AB68-7F57ECF34A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31962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9D33-47AD-4BBA-875C-E8B0CAEB56CE}" type="datetime1">
              <a:rPr lang="fr-FR" smtClean="0"/>
              <a:t>05/05/2023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F4D1F0BF-A605-495E-AB68-7F57ECF34A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85690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E5FD4BF0-5011-4C42-96A6-4DF9B1ABF011}" type="datetime1">
              <a:rPr lang="fr-FR" smtClean="0"/>
              <a:t>05/05/2023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F4D1F0BF-A605-495E-AB68-7F57ECF34A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29552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B16AF-4416-4824-8E9B-077EAB0D2DA7}" type="datetime1">
              <a:rPr lang="fr-FR" smtClean="0"/>
              <a:t>05/05/2023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F4D1F0BF-A605-495E-AB68-7F57ECF34A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9795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B6714-CD4D-4AC7-90B3-0E654D293589}" type="datetime1">
              <a:rPr lang="fr-FR" smtClean="0"/>
              <a:t>05/05/2023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F4D1F0BF-A605-495E-AB68-7F57ECF34A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7494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E1707-16C5-4297-B7E4-339B12C57B56}" type="datetime1">
              <a:rPr lang="fr-FR" smtClean="0"/>
              <a:t>05/05/2023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F4D1F0BF-A605-495E-AB68-7F57ECF34A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5329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6A282-FFF5-415E-83B5-0A80AED543BD}" type="datetime1">
              <a:rPr lang="fr-FR" smtClean="0"/>
              <a:t>05/05/2023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F4D1F0BF-A605-495E-AB68-7F57ECF34A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1949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0F842-ACBE-4EE9-919A-597EA7605B33}" type="datetime1">
              <a:rPr lang="fr-FR" smtClean="0"/>
              <a:t>05/05/2023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F4D1F0BF-A605-495E-AB68-7F57ECF34A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6924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8147-F802-461D-BF2E-CE46ED3FFDEF}" type="datetime1">
              <a:rPr lang="fr-FR" smtClean="0"/>
              <a:t>05/05/2023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F4D1F0BF-A605-495E-AB68-7F57ECF34A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4030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A48FE-9B54-44B9-BC3E-579E94A7D3A3}" type="datetime1">
              <a:rPr lang="fr-FR" smtClean="0"/>
              <a:t>05/05/2023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F4D1F0BF-A605-495E-AB68-7F57ECF34A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8422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0F2AE-7734-4D93-9D5E-8D449C3FD30B}" type="datetime1">
              <a:rPr lang="fr-FR" smtClean="0"/>
              <a:t>05/05/2023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F4D1F0BF-A605-495E-AB68-7F57ECF34A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5448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0A988-EE68-4265-978F-C5B76E296CB5}" type="datetime1">
              <a:rPr lang="fr-FR" smtClean="0"/>
              <a:t>05/05/2023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F4D1F0BF-A605-495E-AB68-7F57ECF34A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0302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5E51DCBB-2B54-4E3E-AD55-A89A7373FD60}" type="datetime1">
              <a:rPr lang="fr-FR" smtClean="0"/>
              <a:t>05/05/2023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F4D1F0BF-A605-495E-AB68-7F57ECF34A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9623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slideplayer.fr/user/5092593/" TargetMode="External"/><Relationship Id="rId2" Type="http://schemas.openxmlformats.org/officeDocument/2006/relationships/hyperlink" Target="https://slideplayer.fr/user/6520277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32696" y="2636912"/>
            <a:ext cx="8208912" cy="1446697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pPr algn="ctr"/>
            <a:r>
              <a:rPr lang="fr-FR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handicap, la douleur ,la souffrance et la </a:t>
            </a:r>
            <a:r>
              <a:rPr lang="fr-FR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mort</a:t>
            </a:r>
            <a:endParaRPr lang="fr-FR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326410" y="4365104"/>
            <a:ext cx="5256584" cy="478904"/>
          </a:xfrm>
          <a:noFill/>
        </p:spPr>
        <p:txBody>
          <a:bodyPr>
            <a:noAutofit/>
          </a:bodyPr>
          <a:lstStyle/>
          <a:p>
            <a:pPr algn="r"/>
            <a:r>
              <a:rPr lang="fr-F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 A. </a:t>
            </a:r>
            <a:r>
              <a:rPr lang="fr-FR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Rahoui</a:t>
            </a:r>
            <a:endParaRPr lang="fr-FR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fmed.univ-tlemcen.dz/img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97211"/>
            <a:ext cx="1119786" cy="1779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Université AbouBekr BELKAID…"/>
          <p:cNvSpPr txBox="1"/>
          <p:nvPr/>
        </p:nvSpPr>
        <p:spPr>
          <a:xfrm>
            <a:off x="2536540" y="655066"/>
            <a:ext cx="4252650" cy="8104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 defTabSz="449580">
              <a:lnSpc>
                <a:spcPct val="115000"/>
              </a:lnSpc>
              <a:spcBef>
                <a:spcPts val="0"/>
              </a:spcBef>
              <a:tabLst>
                <a:tab pos="2870200" algn="ctr"/>
                <a:tab pos="5753100" algn="r"/>
              </a:tabLst>
              <a:defRPr sz="2300" b="1" spc="-134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0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Université</a:t>
            </a:r>
            <a:r>
              <a:rPr sz="2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AbouBekr</a:t>
            </a:r>
            <a:r>
              <a:rPr sz="2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BELKAID</a:t>
            </a:r>
          </a:p>
          <a:p>
            <a:pPr algn="ctr" defTabSz="449580">
              <a:lnSpc>
                <a:spcPct val="115000"/>
              </a:lnSpc>
              <a:spcBef>
                <a:spcPts val="0"/>
              </a:spcBef>
              <a:tabLst>
                <a:tab pos="2870200" algn="ctr"/>
                <a:tab pos="5753100" algn="r"/>
              </a:tabLst>
              <a:defRPr sz="23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0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Faculté</a:t>
            </a:r>
            <a:r>
              <a:rPr sz="2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sz="20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médecine</a:t>
            </a:r>
            <a:endParaRPr sz="20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79712" y="4942909"/>
            <a:ext cx="66032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dirty="0" smtClean="0">
                <a:solidFill>
                  <a:schemeClr val="bg1"/>
                </a:solidFill>
              </a:rPr>
              <a:t>Maitre de conférences « A » Psychiatrie</a:t>
            </a:r>
          </a:p>
          <a:p>
            <a:pPr algn="r"/>
            <a:r>
              <a:rPr lang="fr-FR" dirty="0" smtClean="0">
                <a:solidFill>
                  <a:schemeClr val="bg1"/>
                </a:solidFill>
              </a:rPr>
              <a:t> </a:t>
            </a:r>
          </a:p>
          <a:p>
            <a:pPr algn="r"/>
            <a:endParaRPr lang="fr-FR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56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874382" cy="709865"/>
          </a:xfrm>
        </p:spPr>
        <p:txBody>
          <a:bodyPr/>
          <a:lstStyle/>
          <a:p>
            <a:r>
              <a:rPr lang="fr-FR" sz="3600" b="1" dirty="0" smtClean="0">
                <a:latin typeface="Times New Roman" pitchFamily="18" charset="0"/>
                <a:cs typeface="Times New Roman" pitchFamily="18" charset="0"/>
              </a:rPr>
              <a:t>Les manifestations de la douleur :</a:t>
            </a:r>
            <a:endParaRPr lang="fr-FR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64382" y="2489200"/>
            <a:ext cx="7524042" cy="3748112"/>
          </a:xfrm>
        </p:spPr>
        <p:txBody>
          <a:bodyPr/>
          <a:lstStyle/>
          <a:p>
            <a:r>
              <a:rPr lang="fr-FR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Manifestations verbales: </a:t>
            </a:r>
            <a:r>
              <a:rPr lang="fr-FR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Cris, gémissements, plaintes, agressivité irritabilité </a:t>
            </a:r>
          </a:p>
          <a:p>
            <a:pPr marL="0" indent="0">
              <a:buNone/>
            </a:pPr>
            <a:endParaRPr lang="fr-FR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Répercussions psychologiques: </a:t>
            </a:r>
          </a:p>
          <a:p>
            <a:pPr marL="0" indent="0">
              <a:buNone/>
            </a:pPr>
            <a:r>
              <a:rPr lang="fr-FR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Anxiété </a:t>
            </a:r>
          </a:p>
          <a:p>
            <a:pPr marL="0" indent="0">
              <a:buNone/>
            </a:pPr>
            <a:r>
              <a:rPr lang="fr-FR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Dépression </a:t>
            </a:r>
          </a:p>
          <a:p>
            <a:pPr marL="0" indent="0">
              <a:buNone/>
            </a:pPr>
            <a:r>
              <a:rPr lang="fr-FR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Troubles de l’appétit et du sommeil</a:t>
            </a:r>
          </a:p>
          <a:p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31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b="1" dirty="0">
                <a:latin typeface="Times New Roman" pitchFamily="18" charset="0"/>
                <a:cs typeface="Times New Roman" pitchFamily="18" charset="0"/>
              </a:rPr>
              <a:t>Psychopathologie de la douleur</a:t>
            </a:r>
            <a:endParaRPr lang="fr-FR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56304"/>
            <a:ext cx="8676456" cy="4581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419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48680"/>
            <a:ext cx="8229600" cy="1143000"/>
          </a:xfrm>
        </p:spPr>
        <p:txBody>
          <a:bodyPr/>
          <a:lstStyle/>
          <a:p>
            <a:r>
              <a:rPr lang="fr-FR" sz="36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fr-FR" sz="3600" b="1" dirty="0" smtClean="0">
                <a:latin typeface="Times New Roman" pitchFamily="18" charset="0"/>
                <a:cs typeface="Times New Roman" pitchFamily="18" charset="0"/>
              </a:rPr>
              <a:t>La souffrance  :</a:t>
            </a:r>
            <a:endParaRPr lang="fr-FR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4294967295"/>
          </p:nvPr>
        </p:nvSpPr>
        <p:spPr>
          <a:xfrm>
            <a:off x="29424" y="2076480"/>
            <a:ext cx="8424936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defTabSz="914400">
              <a:lnSpc>
                <a:spcPct val="90000"/>
              </a:lnSpc>
              <a:spcBef>
                <a:spcPts val="0"/>
              </a:spcBef>
              <a:buClrTx/>
              <a:buSzTx/>
              <a:buFont typeface="Wingdings" pitchFamily="2" charset="2"/>
              <a:buChar char="Ø"/>
              <a:defRPr/>
            </a:pPr>
            <a:r>
              <a:rPr lang="fr-FR" sz="2400" kern="0" dirty="0">
                <a:solidFill>
                  <a:srgbClr val="27130E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fr-FR" sz="2400" kern="0" dirty="0" smtClean="0">
                <a:solidFill>
                  <a:srgbClr val="27130E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fr-FR" sz="2400" kern="0" dirty="0">
                <a:solidFill>
                  <a:srgbClr val="27130E"/>
                </a:solidFill>
                <a:latin typeface="Times New Roman" pitchFamily="18" charset="0"/>
                <a:cs typeface="Times New Roman" pitchFamily="18" charset="0"/>
              </a:rPr>
              <a:t>douleur </a:t>
            </a:r>
            <a:r>
              <a:rPr lang="fr-FR" sz="2400" kern="0" dirty="0" smtClean="0">
                <a:solidFill>
                  <a:srgbClr val="27130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kern="0" dirty="0">
                <a:solidFill>
                  <a:srgbClr val="27130E"/>
                </a:solidFill>
                <a:latin typeface="Times New Roman" pitchFamily="18" charset="0"/>
                <a:cs typeface="Times New Roman" pitchFamily="18" charset="0"/>
              </a:rPr>
              <a:t>conduit rapidement à la </a:t>
            </a:r>
            <a:r>
              <a:rPr lang="fr-FR" sz="2400" kern="0" dirty="0" smtClean="0">
                <a:solidFill>
                  <a:srgbClr val="27130E"/>
                </a:solidFill>
                <a:latin typeface="Times New Roman" pitchFamily="18" charset="0"/>
                <a:cs typeface="Times New Roman" pitchFamily="18" charset="0"/>
              </a:rPr>
              <a:t>souffrance</a:t>
            </a:r>
          </a:p>
          <a:p>
            <a:pPr lvl="0" defTabSz="914400">
              <a:lnSpc>
                <a:spcPct val="90000"/>
              </a:lnSpc>
              <a:spcBef>
                <a:spcPts val="0"/>
              </a:spcBef>
              <a:buClrTx/>
              <a:buSzTx/>
              <a:buFont typeface="Wingdings" pitchFamily="2" charset="2"/>
              <a:buChar char="Ø"/>
              <a:defRPr/>
            </a:pPr>
            <a:endParaRPr lang="fr-FR" sz="2400" kern="0" dirty="0">
              <a:solidFill>
                <a:srgbClr val="27130E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defTabSz="914400">
              <a:lnSpc>
                <a:spcPct val="90000"/>
              </a:lnSpc>
              <a:spcBef>
                <a:spcPts val="0"/>
              </a:spcBef>
              <a:buClrTx/>
              <a:buSzTx/>
              <a:buFont typeface="Wingdings" pitchFamily="2" charset="2"/>
              <a:buChar char="Ø"/>
              <a:defRPr/>
            </a:pPr>
            <a:r>
              <a:rPr lang="fr-FR" sz="2400" kern="0" dirty="0" smtClean="0">
                <a:solidFill>
                  <a:srgbClr val="27130E"/>
                </a:solidFill>
                <a:latin typeface="Times New Roman" pitchFamily="18" charset="0"/>
                <a:cs typeface="Times New Roman" pitchFamily="18" charset="0"/>
              </a:rPr>
              <a:t>Une </a:t>
            </a:r>
            <a:r>
              <a:rPr lang="fr-FR" sz="2400" kern="0" dirty="0">
                <a:solidFill>
                  <a:srgbClr val="27130E"/>
                </a:solidFill>
                <a:latin typeface="Times New Roman" pitchFamily="18" charset="0"/>
                <a:cs typeface="Times New Roman" pitchFamily="18" charset="0"/>
              </a:rPr>
              <a:t>expérience plus radicale encore, celle de la perte de la parole. </a:t>
            </a:r>
            <a:endParaRPr lang="fr-FR" sz="2400" kern="0" dirty="0">
              <a:solidFill>
                <a:srgbClr val="27130E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defTabSz="914400">
              <a:lnSpc>
                <a:spcPct val="90000"/>
              </a:lnSpc>
              <a:spcBef>
                <a:spcPts val="0"/>
              </a:spcBef>
              <a:buClrTx/>
              <a:buSzTx/>
              <a:buNone/>
              <a:defRPr/>
            </a:pPr>
            <a:endParaRPr lang="fr-FR" sz="2400" kern="0" dirty="0" smtClean="0">
              <a:solidFill>
                <a:srgbClr val="27130E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defTabSz="914400">
              <a:lnSpc>
                <a:spcPct val="90000"/>
              </a:lnSpc>
              <a:spcBef>
                <a:spcPts val="0"/>
              </a:spcBef>
              <a:buClrTx/>
              <a:buSzTx/>
              <a:buFont typeface="Wingdings" pitchFamily="2" charset="2"/>
              <a:buChar char="Ø"/>
              <a:defRPr/>
            </a:pPr>
            <a:r>
              <a:rPr lang="fr-FR" sz="2400" kern="0" dirty="0" smtClean="0">
                <a:solidFill>
                  <a:srgbClr val="27130E"/>
                </a:solidFill>
                <a:latin typeface="Times New Roman" pitchFamily="18" charset="0"/>
                <a:cs typeface="Times New Roman" pitchFamily="18" charset="0"/>
              </a:rPr>
              <a:t>Elle </a:t>
            </a:r>
            <a:r>
              <a:rPr lang="fr-FR" sz="2400" kern="0" dirty="0" smtClean="0">
                <a:solidFill>
                  <a:srgbClr val="27130E"/>
                </a:solidFill>
                <a:latin typeface="Times New Roman" pitchFamily="18" charset="0"/>
                <a:cs typeface="Times New Roman" pitchFamily="18" charset="0"/>
              </a:rPr>
              <a:t>est </a:t>
            </a:r>
            <a:r>
              <a:rPr lang="fr-FR" sz="2400" kern="0" dirty="0">
                <a:solidFill>
                  <a:srgbClr val="27130E"/>
                </a:solidFill>
                <a:latin typeface="Times New Roman" pitchFamily="18" charset="0"/>
                <a:cs typeface="Times New Roman" pitchFamily="18" charset="0"/>
              </a:rPr>
              <a:t>le plus fortement ressentie par </a:t>
            </a:r>
            <a:r>
              <a:rPr lang="fr-FR" sz="2400" kern="0" dirty="0" smtClean="0">
                <a:solidFill>
                  <a:srgbClr val="27130E"/>
                </a:solidFill>
                <a:latin typeface="Times New Roman" pitchFamily="18" charset="0"/>
                <a:cs typeface="Times New Roman" pitchFamily="18" charset="0"/>
              </a:rPr>
              <a:t>des </a:t>
            </a:r>
            <a:r>
              <a:rPr lang="fr-FR" sz="2400" kern="0" dirty="0">
                <a:solidFill>
                  <a:srgbClr val="27130E"/>
                </a:solidFill>
                <a:latin typeface="Times New Roman" pitchFamily="18" charset="0"/>
                <a:cs typeface="Times New Roman" pitchFamily="18" charset="0"/>
              </a:rPr>
              <a:t>individus blessés, traumatisés, enfermés dans leur mutisme, à la suite d’une violence physique, psychologique ou morale, et qui ne trouvent plus les mots </a:t>
            </a:r>
            <a:endParaRPr lang="fr-FR" sz="2400" kern="0" dirty="0">
              <a:solidFill>
                <a:srgbClr val="27130E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defTabSz="914400">
              <a:lnSpc>
                <a:spcPct val="90000"/>
              </a:lnSpc>
              <a:spcBef>
                <a:spcPts val="0"/>
              </a:spcBef>
              <a:buClrTx/>
              <a:buSzTx/>
              <a:buFont typeface="Wingdings" pitchFamily="2" charset="2"/>
              <a:buChar char="Ø"/>
              <a:defRPr/>
            </a:pPr>
            <a:endParaRPr lang="fr-FR" sz="2400" kern="0" dirty="0" smtClean="0">
              <a:solidFill>
                <a:srgbClr val="27130E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defTabSz="914400">
              <a:lnSpc>
                <a:spcPct val="90000"/>
              </a:lnSpc>
              <a:spcBef>
                <a:spcPts val="0"/>
              </a:spcBef>
              <a:buClrTx/>
              <a:buSzTx/>
              <a:buFont typeface="Wingdings" pitchFamily="2" charset="2"/>
              <a:buChar char="Ø"/>
              <a:defRPr/>
            </a:pPr>
            <a:r>
              <a:rPr lang="fr-FR" sz="2400" kern="0" dirty="0" smtClean="0">
                <a:solidFill>
                  <a:srgbClr val="27130E"/>
                </a:solidFill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fr-FR" sz="2400" kern="0" dirty="0">
                <a:solidFill>
                  <a:srgbClr val="27130E"/>
                </a:solidFill>
                <a:latin typeface="Times New Roman" pitchFamily="18" charset="0"/>
                <a:cs typeface="Times New Roman" pitchFamily="18" charset="0"/>
              </a:rPr>
              <a:t>maladie grave conduit également parfois à cette expérience de l’indicible, à ce sentiment qu’il est très difficile de se faire entendre, que la parole est impossible. </a:t>
            </a:r>
            <a:endParaRPr lang="fr-FR" sz="2400" kern="0" dirty="0" smtClean="0">
              <a:solidFill>
                <a:srgbClr val="27130E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defTabSz="914400">
              <a:lnSpc>
                <a:spcPct val="90000"/>
              </a:lnSpc>
              <a:spcBef>
                <a:spcPts val="0"/>
              </a:spcBef>
              <a:buClrTx/>
              <a:buSzTx/>
              <a:buNone/>
              <a:defRPr/>
            </a:pPr>
            <a:endParaRPr lang="fr-FR" sz="3200" kern="0" dirty="0">
              <a:solidFill>
                <a:srgbClr val="27130E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defTabSz="914400">
              <a:lnSpc>
                <a:spcPct val="90000"/>
              </a:lnSpc>
              <a:spcBef>
                <a:spcPts val="0"/>
              </a:spcBef>
              <a:buClrTx/>
              <a:buSzTx/>
              <a:buNone/>
              <a:defRPr/>
            </a:pPr>
            <a:endParaRPr lang="fr-FR" sz="3200" kern="0" dirty="0">
              <a:solidFill>
                <a:srgbClr val="27130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002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b="1" dirty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fr-FR" sz="3600" b="1" dirty="0" smtClean="0">
                <a:latin typeface="Times New Roman" pitchFamily="18" charset="0"/>
                <a:cs typeface="Times New Roman" pitchFamily="18" charset="0"/>
              </a:rPr>
              <a:t>souffrance: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2489200"/>
            <a:ext cx="8352928" cy="3530600"/>
          </a:xfrm>
        </p:spPr>
        <p:txBody>
          <a:bodyPr/>
          <a:lstStyle/>
          <a:p>
            <a:pPr lvl="0"/>
            <a:r>
              <a:rPr lang="fr-FR" sz="2400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Maladies incurables </a:t>
            </a:r>
            <a:r>
              <a:rPr lang="fr-FR" sz="2400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40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maladies dégénératives et lourds handicaps mettent à l’épreuve la </a:t>
            </a:r>
            <a:r>
              <a:rPr lang="fr-FR" sz="2400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parole</a:t>
            </a:r>
          </a:p>
          <a:p>
            <a:pPr marL="0" lvl="0" indent="0">
              <a:buNone/>
            </a:pPr>
            <a:endParaRPr lang="fr-FR" sz="2400" kern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fr-FR" sz="240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400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ls </a:t>
            </a:r>
            <a:r>
              <a:rPr lang="fr-FR" sz="240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demandent à être racontés, mais laissent sans </a:t>
            </a:r>
            <a:r>
              <a:rPr lang="fr-FR" sz="2400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voix.</a:t>
            </a:r>
          </a:p>
          <a:p>
            <a:pPr lvl="0"/>
            <a:endParaRPr lang="fr-FR" sz="2400" kern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fr-FR" sz="2400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Expériences </a:t>
            </a:r>
            <a:r>
              <a:rPr lang="fr-FR" sz="240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du corps, là encore, et indissociablement, expériences du langage. 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0498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917848"/>
            <a:ext cx="8229600" cy="1143000"/>
          </a:xfrm>
        </p:spPr>
        <p:txBody>
          <a:bodyPr/>
          <a:lstStyle/>
          <a:p>
            <a:r>
              <a:rPr lang="fr-FR" sz="3600" b="1" dirty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fr-FR" sz="3600" b="1" dirty="0" smtClean="0">
                <a:latin typeface="Times New Roman" pitchFamily="18" charset="0"/>
                <a:cs typeface="Times New Roman" pitchFamily="18" charset="0"/>
              </a:rPr>
              <a:t>souffrance:</a:t>
            </a:r>
            <a:r>
              <a:rPr lang="fr-FR" u="sng" dirty="0" smtClean="0"/>
              <a:t/>
            </a:r>
            <a:br>
              <a:rPr lang="fr-FR" u="sng" dirty="0" smtClean="0"/>
            </a:br>
            <a:endParaRPr lang="fr-FR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Espace réservé du contenu 3"/>
          <p:cNvSpPr>
            <a:spLocks noGrp="1"/>
          </p:cNvSpPr>
          <p:nvPr>
            <p:ph idx="1"/>
          </p:nvPr>
        </p:nvSpPr>
        <p:spPr>
          <a:xfrm>
            <a:off x="395536" y="2924944"/>
            <a:ext cx="8352928" cy="1919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 algn="just" defTabSz="914400">
              <a:lnSpc>
                <a:spcPct val="90000"/>
              </a:lnSpc>
              <a:spcBef>
                <a:spcPts val="0"/>
              </a:spcBef>
              <a:buClrTx/>
              <a:buSzTx/>
              <a:buNone/>
              <a:defRPr/>
            </a:pPr>
            <a:endParaRPr lang="fr-FR" sz="2400" kern="0" dirty="0">
              <a:solidFill>
                <a:srgbClr val="27130E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 defTabSz="914400">
              <a:lnSpc>
                <a:spcPct val="90000"/>
              </a:lnSpc>
              <a:spcBef>
                <a:spcPts val="0"/>
              </a:spcBef>
              <a:buClrTx/>
              <a:buSzTx/>
              <a:buNone/>
              <a:defRPr/>
            </a:pPr>
            <a:r>
              <a:rPr lang="fr-FR" sz="2400" i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fr-FR" sz="2400" i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souffrance est ce besoin pressant de raconter le </a:t>
            </a:r>
            <a:r>
              <a:rPr lang="fr-FR" sz="2400" i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bouleversement vécu</a:t>
            </a:r>
            <a:r>
              <a:rPr lang="fr-FR" sz="2400" i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et le sentiment que la parole est vaine, qu’il n’y a pas de </a:t>
            </a:r>
            <a:r>
              <a:rPr lang="fr-FR" sz="2400" i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i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mots </a:t>
            </a:r>
            <a:r>
              <a:rPr lang="fr-FR" sz="2400" i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pour le dire de façon adéquate et être compris.</a:t>
            </a:r>
          </a:p>
          <a:p>
            <a:endParaRPr lang="fr-FR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07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b="1" dirty="0" smtClean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fr-FR" sz="3600" b="1" dirty="0" smtClean="0">
                <a:latin typeface="Times New Roman" pitchFamily="18" charset="0"/>
                <a:cs typeface="Times New Roman" pitchFamily="18" charset="0"/>
              </a:rPr>
              <a:t>Souffrance  </a:t>
            </a:r>
            <a:r>
              <a:rPr lang="fr-FR" sz="36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fr-FR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2489200"/>
            <a:ext cx="8280920" cy="425216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c’est </a:t>
            </a:r>
            <a:r>
              <a:rPr lang="fr-FR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à la fois </a:t>
            </a:r>
            <a:endParaRPr lang="fr-FR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fr-FR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nécessité </a:t>
            </a:r>
            <a:endParaRPr lang="fr-FR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et </a:t>
            </a:r>
            <a:r>
              <a:rPr lang="fr-FR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 difficulté ressenties </a:t>
            </a:r>
            <a:endParaRPr lang="fr-FR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fr-FR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faire le </a:t>
            </a:r>
            <a:r>
              <a:rPr lang="fr-F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récit</a:t>
            </a:r>
          </a:p>
          <a:p>
            <a:pPr>
              <a:buFont typeface="Wingdings" pitchFamily="2" charset="2"/>
              <a:buChar char="Ø"/>
            </a:pPr>
            <a:r>
              <a:rPr lang="fr-F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fr-FR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donner un sens à un flot d’émotions et de </a:t>
            </a:r>
            <a:r>
              <a:rPr lang="fr-F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sensations</a:t>
            </a:r>
          </a:p>
          <a:p>
            <a:pPr>
              <a:buFont typeface="Wingdings" pitchFamily="2" charset="2"/>
              <a:buChar char="Ø"/>
            </a:pPr>
            <a:r>
              <a:rPr lang="fr-F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pour </a:t>
            </a:r>
            <a:r>
              <a:rPr lang="fr-FR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les comprendre et ne plus simplement les subir </a:t>
            </a:r>
            <a:endParaRPr lang="fr-FR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 </a:t>
            </a:r>
            <a:r>
              <a:rPr lang="fr-FR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récit que l’incompréhension, la honte ou la peur empêchent d’exprimer</a:t>
            </a:r>
            <a:endParaRPr lang="fr-FR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fr-FR" dirty="0">
              <a:latin typeface="Times New Roman" pitchFamily="18" charset="0"/>
              <a:cs typeface="Times New Roman" pitchFamily="18" charset="0"/>
            </a:endParaRPr>
          </a:p>
          <a:p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FR" dirty="0">
              <a:latin typeface="Times New Roman" pitchFamily="18" charset="0"/>
              <a:cs typeface="Times New Roman" pitchFamily="18" charset="0"/>
            </a:endParaRPr>
          </a:p>
          <a:p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FR" dirty="0">
              <a:latin typeface="Times New Roman" pitchFamily="18" charset="0"/>
              <a:cs typeface="Times New Roman" pitchFamily="18" charset="0"/>
            </a:endParaRPr>
          </a:p>
          <a:p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FR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1209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b="1" dirty="0" smtClean="0">
                <a:latin typeface="Times New Roman" pitchFamily="18" charset="0"/>
                <a:cs typeface="Times New Roman" pitchFamily="18" charset="0"/>
              </a:rPr>
              <a:t>La  mort: </a:t>
            </a:r>
            <a:endParaRPr lang="fr-FR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64382" y="2489200"/>
            <a:ext cx="7668058" cy="3530600"/>
          </a:xfrm>
        </p:spPr>
        <p:txBody>
          <a:bodyPr>
            <a:normAutofit/>
          </a:bodyPr>
          <a:lstStyle/>
          <a:p>
            <a:r>
              <a:rPr lang="fr-F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 </a:t>
            </a:r>
            <a:r>
              <a:rPr lang="fr-FR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préparer à mourir signifie souvent faire le bilan de sa </a:t>
            </a:r>
            <a:r>
              <a:rPr lang="fr-F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vie?</a:t>
            </a:r>
          </a:p>
          <a:p>
            <a:pPr marL="0" indent="0">
              <a:buNone/>
            </a:pPr>
            <a:endParaRPr lang="fr-FR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régler </a:t>
            </a:r>
            <a:r>
              <a:rPr lang="fr-FR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les conflits avec son entourage familial et </a:t>
            </a:r>
            <a:r>
              <a:rPr lang="fr-F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amical?</a:t>
            </a:r>
          </a:p>
          <a:p>
            <a:pPr marL="0" indent="0">
              <a:buNone/>
            </a:pPr>
            <a:endParaRPr lang="fr-FR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 sentir en paix face au caractère inéluctable de la mort </a:t>
            </a:r>
            <a:r>
              <a:rPr lang="fr-F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prochaine ?</a:t>
            </a:r>
          </a:p>
        </p:txBody>
      </p:sp>
    </p:spTree>
    <p:extLst>
      <p:ext uri="{BB962C8B-B14F-4D97-AF65-F5344CB8AC3E}">
        <p14:creationId xmlns:p14="http://schemas.microsoft.com/office/powerpoint/2010/main" val="298845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b="1" dirty="0"/>
              <a:t>La  mort: 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2204864"/>
            <a:ext cx="8361484" cy="4320480"/>
          </a:xfrm>
        </p:spPr>
        <p:txBody>
          <a:bodyPr>
            <a:normAutofit lnSpcReduction="10000"/>
          </a:bodyPr>
          <a:lstStyle/>
          <a:p>
            <a:r>
              <a:rPr lang="fr-FR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Les aspects spirituels ou religieux revêtent une grande importance pour de nombreux malades en phase terminale et pour leur famille. </a:t>
            </a:r>
            <a:endParaRPr lang="fr-FR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Des </a:t>
            </a:r>
            <a:r>
              <a:rPr lang="fr-FR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représentants de divers cultes religieux interviennent auprès des équipes soignantes de certaines structures hospitalières ou de médecine </a:t>
            </a:r>
            <a:r>
              <a:rPr lang="fr-F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palliative</a:t>
            </a:r>
          </a:p>
          <a:p>
            <a:r>
              <a:rPr lang="fr-F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les </a:t>
            </a:r>
            <a:r>
              <a:rPr lang="fr-FR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personnels soignants peuvent aider le malade et la famille à trouver un soutien spirituel </a:t>
            </a:r>
            <a:r>
              <a:rPr lang="fr-F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adapté</a:t>
            </a:r>
          </a:p>
          <a:p>
            <a:r>
              <a:rPr lang="fr-F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s’ils ne sont pas eux-mêmes en relation avec une personne capable de leur apporter le soutien spirituel dont ils pourraient avoir besoin.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8303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b="1" dirty="0" smtClean="0">
                <a:latin typeface="Times New Roman" pitchFamily="18" charset="0"/>
                <a:cs typeface="Times New Roman" pitchFamily="18" charset="0"/>
              </a:rPr>
              <a:t>L’homme </a:t>
            </a:r>
            <a:r>
              <a:rPr lang="fr-FR" sz="3600" b="1" dirty="0">
                <a:latin typeface="Times New Roman" pitchFamily="18" charset="0"/>
                <a:cs typeface="Times New Roman" pitchFamily="18" charset="0"/>
              </a:rPr>
              <a:t>en étant malade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2348880"/>
            <a:ext cx="8568952" cy="4248472"/>
          </a:xfrm>
        </p:spPr>
        <p:txBody>
          <a:bodyPr>
            <a:normAutofit fontScale="62500" lnSpcReduction="20000"/>
          </a:bodyPr>
          <a:lstStyle/>
          <a:p>
            <a:r>
              <a:rPr lang="fr-FR" sz="3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Réactions du malade face à la  maladie</a:t>
            </a:r>
          </a:p>
          <a:p>
            <a:pPr>
              <a:buFont typeface="Wingdings" pitchFamily="2" charset="2"/>
              <a:buChar char="q"/>
            </a:pPr>
            <a:r>
              <a:rPr lang="fr-FR" sz="3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Atteinte narcissique</a:t>
            </a:r>
          </a:p>
          <a:p>
            <a:pPr>
              <a:buFont typeface="Wingdings" pitchFamily="2" charset="2"/>
              <a:buChar char="q"/>
            </a:pPr>
            <a:r>
              <a:rPr lang="fr-FR" sz="3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Sentiment de culpabilité</a:t>
            </a:r>
          </a:p>
          <a:p>
            <a:pPr>
              <a:buFont typeface="Wingdings" pitchFamily="2" charset="2"/>
              <a:buChar char="q"/>
            </a:pPr>
            <a:r>
              <a:rPr lang="fr-FR" sz="3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Peur de l’abandon</a:t>
            </a:r>
          </a:p>
          <a:p>
            <a:pPr>
              <a:buFont typeface="Wingdings" pitchFamily="2" charset="2"/>
              <a:buChar char="q"/>
            </a:pPr>
            <a:r>
              <a:rPr lang="fr-FR" sz="3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Une prise de conscience des bénéfices secondaires</a:t>
            </a:r>
          </a:p>
          <a:p>
            <a:pPr>
              <a:buFont typeface="Wingdings" pitchFamily="2" charset="2"/>
              <a:buChar char="q"/>
            </a:pPr>
            <a:r>
              <a:rPr lang="fr-FR" sz="3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Mise en place des mécanismes de défense</a:t>
            </a:r>
          </a:p>
          <a:p>
            <a:pPr marL="0" indent="0">
              <a:buNone/>
            </a:pPr>
            <a:endParaRPr lang="fr-FR" sz="3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3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Réaction de la famille</a:t>
            </a:r>
          </a:p>
          <a:p>
            <a:pPr marL="0" indent="0">
              <a:buNone/>
            </a:pPr>
            <a:endParaRPr lang="fr-FR" sz="3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3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Réaction sociale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259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b="1" dirty="0" smtClean="0">
                <a:latin typeface="Times New Roman" pitchFamily="18" charset="0"/>
                <a:cs typeface="Times New Roman" pitchFamily="18" charset="0"/>
              </a:rPr>
              <a:t>Le patient devant la mort</a:t>
            </a:r>
            <a:endParaRPr lang="fr-FR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Cinq stades:   </a:t>
            </a:r>
            <a:r>
              <a:rPr lang="fr-FR" sz="2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E.Kubler</a:t>
            </a:r>
            <a:endParaRPr lang="fr-FR" sz="24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fr-FR" sz="24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Dénégation et isolation</a:t>
            </a:r>
          </a:p>
          <a:p>
            <a:r>
              <a:rPr lang="fr-F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Colère</a:t>
            </a:r>
          </a:p>
          <a:p>
            <a:r>
              <a:rPr lang="fr-F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Marchandage</a:t>
            </a:r>
          </a:p>
          <a:p>
            <a:r>
              <a:rPr lang="fr-F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Dépression</a:t>
            </a:r>
          </a:p>
          <a:p>
            <a:r>
              <a:rPr lang="fr-F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Acceptation de la mort</a:t>
            </a:r>
            <a:endParaRPr lang="fr-FR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21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fr-FR" sz="3600" b="1" dirty="0" smtClean="0">
                <a:latin typeface="Times New Roman" pitchFamily="18" charset="0"/>
                <a:cs typeface="Times New Roman" pitchFamily="18" charset="0"/>
              </a:rPr>
              <a:t>Objectifs du cours:</a:t>
            </a:r>
            <a:endParaRPr lang="fr-FR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244664" y="2276872"/>
            <a:ext cx="8892480" cy="4392488"/>
          </a:xfrm>
          <a:noFill/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fr-FR" sz="4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la fin de ce cours vous devriez être capable de:</a:t>
            </a:r>
          </a:p>
          <a:p>
            <a:pPr marL="0" indent="0">
              <a:buNone/>
            </a:pPr>
            <a:endParaRPr lang="fr-FR" sz="45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fr-FR" sz="4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1-Definir le handicap</a:t>
            </a:r>
          </a:p>
          <a:p>
            <a:pPr marL="0" indent="0">
              <a:buNone/>
            </a:pPr>
            <a:r>
              <a:rPr lang="fr-FR" sz="4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2-Définir la douleur</a:t>
            </a:r>
          </a:p>
          <a:p>
            <a:pPr marL="0" indent="0">
              <a:buNone/>
            </a:pPr>
            <a:r>
              <a:rPr lang="fr-FR" sz="4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fr-FR" sz="4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-Decrire les </a:t>
            </a:r>
            <a:r>
              <a:rPr lang="fr-FR" sz="4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différentes </a:t>
            </a:r>
            <a:r>
              <a:rPr lang="fr-FR" sz="4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composantes de la douleur</a:t>
            </a:r>
            <a:endParaRPr lang="fr-FR" sz="4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fr-FR" sz="4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4-Decrire les </a:t>
            </a:r>
            <a:r>
              <a:rPr lang="fr-FR" sz="4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manifestations de la douleur </a:t>
            </a:r>
            <a:endParaRPr lang="fr-FR" sz="4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fr-FR" sz="4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5-Définir  </a:t>
            </a:r>
            <a:r>
              <a:rPr lang="fr-FR" sz="4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 souffrance </a:t>
            </a:r>
            <a:endParaRPr lang="fr-FR" sz="4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fr-FR" sz="4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6-Decrire les réactions du patient face a la mort</a:t>
            </a:r>
            <a:endParaRPr lang="fr-FR" sz="3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fr-FR" sz="4400" dirty="0" smtClean="0"/>
              <a:t/>
            </a:r>
            <a:br>
              <a:rPr lang="fr-FR" sz="4400" dirty="0" smtClean="0"/>
            </a:br>
            <a:r>
              <a:rPr lang="fr-FR" sz="4400" dirty="0" smtClean="0"/>
              <a:t> </a:t>
            </a:r>
            <a:endParaRPr lang="fr-CA" sz="4400" dirty="0" smtClean="0"/>
          </a:p>
        </p:txBody>
      </p:sp>
    </p:spTree>
    <p:extLst>
      <p:ext uri="{BB962C8B-B14F-4D97-AF65-F5344CB8AC3E}">
        <p14:creationId xmlns:p14="http://schemas.microsoft.com/office/powerpoint/2010/main" val="1849315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b="1" dirty="0" smtClean="0"/>
              <a:t> Enfin….</a:t>
            </a:r>
            <a:endParaRPr lang="fr-FR" sz="40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95536" y="2348880"/>
            <a:ext cx="7787208" cy="4873752"/>
          </a:xfrm>
        </p:spPr>
        <p:txBody>
          <a:bodyPr/>
          <a:lstStyle/>
          <a:p>
            <a:r>
              <a:rPr lang="fr-F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Respecter les défenses et les limites du patient</a:t>
            </a:r>
          </a:p>
          <a:p>
            <a:r>
              <a:rPr lang="fr-F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 pas exposer les faits de manière brutale</a:t>
            </a:r>
          </a:p>
          <a:p>
            <a:r>
              <a:rPr lang="fr-F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Mise </a:t>
            </a:r>
            <a:r>
              <a:rPr lang="fr-FR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en valeur des éléments « positifs »</a:t>
            </a:r>
          </a:p>
          <a:p>
            <a:pPr>
              <a:defRPr/>
            </a:pPr>
            <a:r>
              <a:rPr lang="fr-FR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Appel à la participation du patient </a:t>
            </a:r>
          </a:p>
          <a:p>
            <a:pPr>
              <a:defRPr/>
            </a:pPr>
            <a:r>
              <a:rPr lang="fr-FR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Importance de la communication non verbale : proximité, regard, </a:t>
            </a:r>
            <a:r>
              <a:rPr lang="fr-F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geste</a:t>
            </a:r>
          </a:p>
          <a:p>
            <a:pPr>
              <a:defRPr/>
            </a:pPr>
            <a:endParaRPr lang="fr-FR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fr-FR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«L’espoir ne doit pas mourir avant le patient »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1486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Références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864382" y="2489200"/>
            <a:ext cx="7452034" cy="3530600"/>
          </a:xfrm>
        </p:spPr>
        <p:txBody>
          <a:bodyPr>
            <a:noAutofit/>
          </a:bodyPr>
          <a:lstStyle/>
          <a:p>
            <a:r>
              <a:rPr lang="fr-FR" sz="1000" dirty="0" smtClean="0"/>
              <a:t>Conradi </a:t>
            </a:r>
            <a:r>
              <a:rPr lang="fr-FR" sz="1000" dirty="0" err="1" smtClean="0"/>
              <a:t>Severine,Douleur</a:t>
            </a:r>
            <a:r>
              <a:rPr lang="fr-FR" sz="1000" dirty="0" smtClean="0"/>
              <a:t> </a:t>
            </a:r>
            <a:r>
              <a:rPr lang="fr-FR" sz="1000" dirty="0"/>
              <a:t>et psychisme : aspect psychologique de la </a:t>
            </a:r>
            <a:r>
              <a:rPr lang="fr-FR" sz="1000" dirty="0" smtClean="0"/>
              <a:t>douleur CHU Nantes </a:t>
            </a:r>
            <a:r>
              <a:rPr lang="fr-FR" sz="1000" dirty="0"/>
              <a:t>Publié </a:t>
            </a:r>
            <a:r>
              <a:rPr lang="fr-FR" sz="1000" dirty="0" err="1"/>
              <a:t>par</a:t>
            </a:r>
            <a:r>
              <a:rPr lang="fr-FR" sz="1000" dirty="0" err="1">
                <a:hlinkClick r:id="rId2"/>
              </a:rPr>
              <a:t>Eléonore</a:t>
            </a:r>
            <a:r>
              <a:rPr lang="fr-FR" sz="1000" dirty="0">
                <a:hlinkClick r:id="rId2"/>
              </a:rPr>
              <a:t> </a:t>
            </a:r>
            <a:r>
              <a:rPr lang="fr-FR" sz="1000" dirty="0" smtClean="0">
                <a:hlinkClick r:id="rId2"/>
              </a:rPr>
              <a:t>Lecompte</a:t>
            </a:r>
            <a:endParaRPr lang="fr-FR" sz="1000" dirty="0" smtClean="0"/>
          </a:p>
          <a:p>
            <a:r>
              <a:rPr lang="fr-FR" sz="1000" dirty="0" smtClean="0"/>
              <a:t>EVALUATION </a:t>
            </a:r>
            <a:r>
              <a:rPr lang="fr-FR" sz="1000" dirty="0"/>
              <a:t>ET PRISE EN CHARGE DE LA </a:t>
            </a:r>
            <a:r>
              <a:rPr lang="fr-FR" sz="1000" dirty="0" smtClean="0"/>
              <a:t>DOULEUR Publié </a:t>
            </a:r>
            <a:r>
              <a:rPr lang="fr-FR" sz="1000" dirty="0" err="1"/>
              <a:t>par</a:t>
            </a:r>
            <a:r>
              <a:rPr lang="fr-FR" sz="1000" dirty="0" err="1">
                <a:hlinkClick r:id="rId3"/>
              </a:rPr>
              <a:t>Cyril</a:t>
            </a:r>
            <a:r>
              <a:rPr lang="fr-FR" sz="1000" dirty="0">
                <a:hlinkClick r:id="rId3"/>
              </a:rPr>
              <a:t> </a:t>
            </a:r>
            <a:r>
              <a:rPr lang="fr-FR" sz="1000" dirty="0" smtClean="0">
                <a:hlinkClick r:id="rId3"/>
              </a:rPr>
              <a:t>Lacroix</a:t>
            </a:r>
            <a:endParaRPr lang="fr-FR" sz="1000" dirty="0" smtClean="0"/>
          </a:p>
          <a:p>
            <a:r>
              <a:rPr lang="fr-FR" sz="1000" dirty="0"/>
              <a:t>Approches de la douleur Drouin Laurence I.A.D.E. St ROCH Mars </a:t>
            </a:r>
            <a:r>
              <a:rPr lang="fr-FR" sz="1000" dirty="0" smtClean="0"/>
              <a:t>2013</a:t>
            </a:r>
          </a:p>
          <a:p>
            <a:r>
              <a:rPr lang="fr-FR" sz="1000" dirty="0"/>
              <a:t>Psychologie de la douleur </a:t>
            </a:r>
            <a:r>
              <a:rPr lang="fr-FR" sz="1000" dirty="0" smtClean="0"/>
              <a:t>Pr ALOUANI 2019</a:t>
            </a:r>
          </a:p>
          <a:p>
            <a:r>
              <a:rPr lang="fr-FR" sz="1000" dirty="0" smtClean="0"/>
              <a:t>Place et intérêt de la psychologie dans le traitement de la douleur chronique R</a:t>
            </a:r>
            <a:r>
              <a:rPr lang="fr-FR" sz="1000" dirty="0"/>
              <a:t>. BARAKA  ‐‐ B. </a:t>
            </a:r>
            <a:r>
              <a:rPr lang="fr-FR" sz="1000" dirty="0" err="1"/>
              <a:t>Griene</a:t>
            </a:r>
            <a:r>
              <a:rPr lang="fr-FR" sz="1000" dirty="0"/>
              <a:t> Consultation Douleur Centre Pierre et Marie Curie </a:t>
            </a:r>
            <a:r>
              <a:rPr lang="fr-FR" sz="1000" dirty="0" smtClean="0"/>
              <a:t>Alger</a:t>
            </a:r>
            <a:endParaRPr lang="fr-FR" sz="1000" dirty="0"/>
          </a:p>
          <a:p>
            <a:r>
              <a:rPr lang="fr-FR" sz="1000" dirty="0" smtClean="0"/>
              <a:t>Physiologie </a:t>
            </a:r>
            <a:r>
              <a:rPr lang="fr-FR" sz="1000" dirty="0"/>
              <a:t>de la douleur Frédéric GUIRIMAND Centre d ’Evaluation et de Traitement de la Douleur Equipe mobile de soins palliatifs Service d'Anesthésie-réanimation chirurgicale Hôpital A. Paré, 92104 </a:t>
            </a:r>
            <a:r>
              <a:rPr lang="fr-FR" sz="1000" dirty="0" smtClean="0"/>
              <a:t>Boulogne</a:t>
            </a:r>
          </a:p>
          <a:p>
            <a:r>
              <a:rPr lang="fr-FR" sz="1000" dirty="0" smtClean="0"/>
              <a:t>Elizabeth </a:t>
            </a:r>
            <a:r>
              <a:rPr lang="fr-FR" sz="1000" dirty="0"/>
              <a:t>L. </a:t>
            </a:r>
            <a:r>
              <a:rPr lang="fr-FR" sz="1000" dirty="0" err="1"/>
              <a:t>Cobbs</a:t>
            </a:r>
            <a:r>
              <a:rPr lang="fr-FR" sz="1000" dirty="0"/>
              <a:t> , MD, George Washington </a:t>
            </a:r>
            <a:r>
              <a:rPr lang="fr-FR" sz="1000" dirty="0" err="1" smtClean="0"/>
              <a:t>University</a:t>
            </a:r>
            <a:r>
              <a:rPr lang="fr-FR" sz="1000" dirty="0" smtClean="0"/>
              <a:t>; Karen </a:t>
            </a:r>
            <a:r>
              <a:rPr lang="fr-FR" sz="1000" dirty="0"/>
              <a:t>Blackstone , MD, George Washington </a:t>
            </a:r>
            <a:r>
              <a:rPr lang="fr-FR" sz="1000" dirty="0" err="1" smtClean="0"/>
              <a:t>University</a:t>
            </a:r>
            <a:r>
              <a:rPr lang="fr-FR" sz="1000" dirty="0" smtClean="0"/>
              <a:t>; Joanne </a:t>
            </a:r>
            <a:r>
              <a:rPr lang="fr-FR" sz="1000" dirty="0"/>
              <a:t>Lynn , MD, MA, MS, </a:t>
            </a:r>
            <a:r>
              <a:rPr lang="fr-FR" sz="1000" dirty="0" err="1"/>
              <a:t>Altarum</a:t>
            </a:r>
            <a:r>
              <a:rPr lang="fr-FR" sz="1000" dirty="0"/>
              <a:t> </a:t>
            </a:r>
            <a:r>
              <a:rPr lang="fr-FR" sz="1000" dirty="0" smtClean="0"/>
              <a:t>Institute Revue/Révision </a:t>
            </a:r>
            <a:r>
              <a:rPr lang="fr-FR" sz="1000" dirty="0"/>
              <a:t>complète oct. 2021 | Modifié nov. </a:t>
            </a:r>
            <a:r>
              <a:rPr lang="fr-FR" sz="1000" dirty="0" smtClean="0"/>
              <a:t>2021</a:t>
            </a:r>
          </a:p>
          <a:p>
            <a:r>
              <a:rPr lang="fr-FR" sz="1000" dirty="0"/>
              <a:t>L’annonce d’une maladie grave Publié par Élodie Baril</a:t>
            </a:r>
          </a:p>
          <a:p>
            <a:r>
              <a:rPr lang="fr-FR" sz="1000" dirty="0"/>
              <a:t>Farid Kacha Psychiatrie et Psychologie médicale 2002</a:t>
            </a:r>
            <a:br>
              <a:rPr lang="fr-FR" sz="1000" dirty="0"/>
            </a:br>
            <a:endParaRPr lang="fr-FR" sz="1000" dirty="0"/>
          </a:p>
          <a:p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174742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fr-FR" sz="4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Merci pour votre attention</a:t>
            </a:r>
            <a:endParaRPr lang="fr-FR" sz="4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18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b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fr-FR" sz="3600" b="1" dirty="0" smtClean="0">
                <a:latin typeface="Times New Roman" pitchFamily="18" charset="0"/>
                <a:cs typeface="Times New Roman" pitchFamily="18" charset="0"/>
              </a:rPr>
              <a:t>andicap</a:t>
            </a:r>
            <a:r>
              <a:rPr lang="fr-FR" sz="36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fr-FR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              </a:t>
            </a:r>
          </a:p>
          <a:p>
            <a:endParaRPr lang="fr-FR" dirty="0"/>
          </a:p>
          <a:p>
            <a:pPr marL="0" indent="0">
              <a:buNone/>
            </a:pPr>
            <a:r>
              <a:rPr lang="fr-FR" dirty="0" smtClean="0"/>
              <a:t>                                           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323528" y="2132856"/>
            <a:ext cx="83529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Constitue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un Handicap, toute </a:t>
            </a: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limitation d'activité </a:t>
            </a:r>
            <a:endParaRPr lang="fr-FR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FR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ou </a:t>
            </a: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restriction 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de participation à la vie en société </a:t>
            </a:r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subie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dans son environnement par une personne </a:t>
            </a:r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en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raison d’une</a:t>
            </a: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 altération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substantielle</a:t>
            </a:r>
          </a:p>
          <a:p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durable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ou définitive d’une ou plusieurs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fonctions</a:t>
            </a:r>
          </a:p>
          <a:p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physiques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sensorielles, mentales, cognitives ou psychiques, d'un polyhandicap ou d'un trouble de santé invalidant.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76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b="1" dirty="0">
                <a:latin typeface="Times New Roman" pitchFamily="18" charset="0"/>
                <a:cs typeface="Times New Roman" pitchFamily="18" charset="0"/>
              </a:rPr>
              <a:t>Handicap:</a:t>
            </a:r>
            <a:endParaRPr lang="fr-FR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2492896"/>
            <a:ext cx="8640960" cy="3530600"/>
          </a:xfrm>
        </p:spPr>
        <p:txBody>
          <a:bodyPr>
            <a:normAutofit fontScale="92500" lnSpcReduction="10000"/>
          </a:bodyPr>
          <a:lstStyle/>
          <a:p>
            <a:r>
              <a:rPr lang="fr-FR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 handicap est fonction des rapports des personnes handicapées avec leur environnement</a:t>
            </a:r>
            <a:r>
              <a:rPr lang="fr-F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fr-FR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Il surgit lorsque ces personnes rencontrent des obstacles culturels, matériels ou sociaux qui sont à la portée de leurs concitoyens. </a:t>
            </a:r>
            <a:endParaRPr lang="fr-FR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fr-FR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 </a:t>
            </a:r>
            <a:r>
              <a:rPr lang="fr-FR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handicap réside donc dans la perte ou la limitation des possibilités de participer, sur un pied d'égalité avec les autres individus, à la vie de la communauté</a:t>
            </a:r>
            <a:endParaRPr lang="fr-FR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57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b="1" dirty="0" smtClean="0">
                <a:latin typeface="Times New Roman" pitchFamily="18" charset="0"/>
                <a:cs typeface="Times New Roman" pitchFamily="18" charset="0"/>
              </a:rPr>
              <a:t>La douleur: </a:t>
            </a:r>
            <a:endParaRPr lang="fr-FR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2204864"/>
            <a:ext cx="8496944" cy="4180160"/>
          </a:xfrm>
        </p:spPr>
        <p:txBody>
          <a:bodyPr>
            <a:noAutofit/>
          </a:bodyPr>
          <a:lstStyle/>
          <a:p>
            <a:r>
              <a:rPr lang="fr-FR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Hippocrate de Cos ( -460 -370)</a:t>
            </a:r>
          </a:p>
          <a:p>
            <a:pPr marL="0" indent="0">
              <a:buNone/>
            </a:pPr>
            <a:r>
              <a:rPr lang="fr-FR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 La douleur est le chien de garde de notre santé qui aboie pour alerter l’organisme </a:t>
            </a:r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fr-FR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Galien 131 -201</a:t>
            </a:r>
          </a:p>
          <a:p>
            <a:pPr marL="0" indent="0">
              <a:buNone/>
            </a:pPr>
            <a:r>
              <a:rPr lang="fr-FR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 La douleur est un signe pour le diagnostic » </a:t>
            </a:r>
          </a:p>
          <a:p>
            <a:pPr marL="0" indent="0">
              <a:buNone/>
            </a:pPr>
            <a:r>
              <a:rPr lang="fr-FR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 … sensation qui relève du toucher »(atteinte du tact</a:t>
            </a:r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fr-FR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Avicenne 980 -1038 </a:t>
            </a:r>
          </a:p>
          <a:p>
            <a:pPr marL="0" indent="0">
              <a:buNone/>
            </a:pPr>
            <a:r>
              <a:rPr lang="fr-FR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Douleur est définie comme une « modification des humeurs »</a:t>
            </a:r>
          </a:p>
          <a:p>
            <a:pPr marL="0" indent="0">
              <a:buNone/>
            </a:pPr>
            <a:r>
              <a:rPr lang="fr-FR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Rôle de symptôme qui permet le diagnostic et renseigne sur l’évolution de la maladie</a:t>
            </a:r>
          </a:p>
          <a:p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70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b="1" dirty="0">
                <a:latin typeface="Times New Roman" pitchFamily="18" charset="0"/>
                <a:cs typeface="Times New Roman" pitchFamily="18" charset="0"/>
              </a:rPr>
              <a:t>La douleur: </a:t>
            </a:r>
            <a:endParaRPr lang="fr-FR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64382" y="2489200"/>
            <a:ext cx="7740066" cy="3964136"/>
          </a:xfrm>
        </p:spPr>
        <p:txBody>
          <a:bodyPr/>
          <a:lstStyle/>
          <a:p>
            <a:pPr marL="0" indent="0">
              <a:buNone/>
            </a:pPr>
            <a:r>
              <a:rPr lang="fr-FR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 </a:t>
            </a:r>
            <a:r>
              <a:rPr lang="fr-FR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ème</a:t>
            </a:r>
            <a:r>
              <a:rPr lang="fr-FR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siècle</a:t>
            </a:r>
          </a:p>
          <a:p>
            <a:r>
              <a:rPr lang="fr-FR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1er pas de l’anesthésie: N2O, éther, chloroforme (dentaire)</a:t>
            </a:r>
          </a:p>
          <a:p>
            <a:r>
              <a:rPr lang="fr-FR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1803:Morphine isolée de l’opium </a:t>
            </a:r>
          </a:p>
          <a:p>
            <a:r>
              <a:rPr lang="fr-FR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1847:légalisation pour actes médicaux </a:t>
            </a:r>
          </a:p>
          <a:p>
            <a:r>
              <a:rPr lang="fr-FR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1860:effet anesthésiant de la cocaïne</a:t>
            </a:r>
          </a:p>
          <a:p>
            <a:pPr marL="0" indent="0">
              <a:buNone/>
            </a:pPr>
            <a:r>
              <a:rPr lang="fr-FR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En France: </a:t>
            </a:r>
          </a:p>
          <a:p>
            <a:r>
              <a:rPr lang="fr-FR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1970: consultation douleur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8816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b="1" dirty="0">
                <a:latin typeface="Times New Roman" pitchFamily="18" charset="0"/>
                <a:cs typeface="Times New Roman" pitchFamily="18" charset="0"/>
              </a:rPr>
              <a:t>La douleur: </a:t>
            </a:r>
            <a:endParaRPr lang="fr-FR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64382" y="2489200"/>
            <a:ext cx="7236010" cy="3892128"/>
          </a:xfrm>
        </p:spPr>
        <p:txBody>
          <a:bodyPr/>
          <a:lstStyle/>
          <a:p>
            <a:r>
              <a:rPr lang="fr-FR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Selon l’OMS:</a:t>
            </a:r>
          </a:p>
          <a:p>
            <a:pPr marL="0" indent="0">
              <a:buNone/>
            </a:pPr>
            <a:endParaRPr lang="fr-FR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fr-FR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 douleur est une expérience </a:t>
            </a:r>
            <a:r>
              <a:rPr lang="fr-FR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sensorielle</a:t>
            </a:r>
            <a:r>
              <a:rPr lang="fr-FR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et </a:t>
            </a:r>
            <a:r>
              <a:rPr lang="fr-FR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émotionnelle désagréable</a:t>
            </a:r>
            <a:r>
              <a:rPr lang="fr-FR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associée à une lésion réelle ou potentielle ou décrite en termes d’une telle lésion.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7953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b="1" dirty="0">
                <a:latin typeface="Times New Roman" pitchFamily="18" charset="0"/>
                <a:cs typeface="Times New Roman" pitchFamily="18" charset="0"/>
              </a:rPr>
              <a:t>La douleur: </a:t>
            </a:r>
            <a:endParaRPr lang="fr-FR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64382" y="2489200"/>
            <a:ext cx="7380026" cy="3530600"/>
          </a:xfrm>
        </p:spPr>
        <p:txBody>
          <a:bodyPr/>
          <a:lstStyle/>
          <a:p>
            <a:pPr marL="0" indent="0">
              <a:buNone/>
            </a:pPr>
            <a:endParaRPr lang="fr-FR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 Si c’est au plan physique que l’on ressent la douleur, c’est le psychisme qui la supporte ».</a:t>
            </a:r>
          </a:p>
          <a:p>
            <a:pPr marL="0" indent="0">
              <a:buNone/>
            </a:pPr>
            <a:r>
              <a:rPr lang="fr-FR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François BOUREAU</a:t>
            </a:r>
          </a:p>
          <a:p>
            <a:endParaRPr lang="fr-FR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 douleur possède donc deux dimensions intimement liées : </a:t>
            </a:r>
            <a:r>
              <a:rPr lang="fr-FR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psychologique et somatique</a:t>
            </a:r>
            <a:r>
              <a:rPr lang="fr-FR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9372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7882494" cy="709865"/>
          </a:xfrm>
        </p:spPr>
        <p:txBody>
          <a:bodyPr/>
          <a:lstStyle/>
          <a:p>
            <a:r>
              <a:rPr lang="fr-FR" sz="3600" b="1" dirty="0">
                <a:latin typeface="Times New Roman" pitchFamily="18" charset="0"/>
                <a:cs typeface="Times New Roman" pitchFamily="18" charset="0"/>
              </a:rPr>
              <a:t>Les différentes composantes de la douleur</a:t>
            </a:r>
            <a:endParaRPr lang="fr-FR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64382" y="2489200"/>
            <a:ext cx="7452034" cy="3892128"/>
          </a:xfrm>
        </p:spPr>
        <p:txBody>
          <a:bodyPr/>
          <a:lstStyle/>
          <a:p>
            <a:r>
              <a:rPr lang="fr-FR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Aspect sensori-discriminatif : </a:t>
            </a:r>
            <a:r>
              <a:rPr lang="fr-FR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décodage de la qualité (brûlure, piqûre…), intensité, durée, localisation</a:t>
            </a:r>
          </a:p>
          <a:p>
            <a:r>
              <a:rPr lang="fr-FR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Aspect affectif ou émotionnel : </a:t>
            </a:r>
            <a:r>
              <a:rPr lang="fr-FR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tonalité désagréable, pénible, peu supportable...</a:t>
            </a:r>
          </a:p>
          <a:p>
            <a:r>
              <a:rPr lang="fr-FR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Aspect cognitif et comportemental : </a:t>
            </a:r>
            <a:r>
              <a:rPr lang="fr-FR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réactions de défense, anticipation, interprétation </a:t>
            </a:r>
          </a:p>
          <a:p>
            <a:r>
              <a:rPr lang="fr-FR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Mémorisation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6003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7952</TotalTime>
  <Words>888</Words>
  <Application>Microsoft Office PowerPoint</Application>
  <PresentationFormat>Affichage à l'écran (4:3)</PresentationFormat>
  <Paragraphs>163</Paragraphs>
  <Slides>22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3" baseType="lpstr">
      <vt:lpstr>Ion Boardroom</vt:lpstr>
      <vt:lpstr>  Le handicap, la douleur ,la souffrance et la mort</vt:lpstr>
      <vt:lpstr>Objectifs du cours:</vt:lpstr>
      <vt:lpstr>Handicap:</vt:lpstr>
      <vt:lpstr>Handicap:</vt:lpstr>
      <vt:lpstr>La douleur: </vt:lpstr>
      <vt:lpstr>La douleur: </vt:lpstr>
      <vt:lpstr>La douleur: </vt:lpstr>
      <vt:lpstr>La douleur: </vt:lpstr>
      <vt:lpstr>Les différentes composantes de la douleur</vt:lpstr>
      <vt:lpstr>Les manifestations de la douleur :</vt:lpstr>
      <vt:lpstr>Psychopathologie de la douleur</vt:lpstr>
      <vt:lpstr> La souffrance  :</vt:lpstr>
      <vt:lpstr>La souffrance:</vt:lpstr>
      <vt:lpstr>La souffrance: </vt:lpstr>
      <vt:lpstr>La Souffrance  : </vt:lpstr>
      <vt:lpstr>La  mort: </vt:lpstr>
      <vt:lpstr>La  mort: </vt:lpstr>
      <vt:lpstr>L’homme en étant malade</vt:lpstr>
      <vt:lpstr>Le patient devant la mort</vt:lpstr>
      <vt:lpstr> Enfin….</vt:lpstr>
      <vt:lpstr>Références 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Comment les etudiants aprennent ils?</dc:title>
  <dc:creator>LENOVO</dc:creator>
  <cp:lastModifiedBy>LENOVO</cp:lastModifiedBy>
  <cp:revision>249</cp:revision>
  <dcterms:created xsi:type="dcterms:W3CDTF">2019-10-13T12:54:32Z</dcterms:created>
  <dcterms:modified xsi:type="dcterms:W3CDTF">2023-05-05T18:42:18Z</dcterms:modified>
</cp:coreProperties>
</file>